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26"/>
  </p:notesMasterIdLst>
  <p:sldIdLst>
    <p:sldId id="257" r:id="rId3"/>
    <p:sldId id="2147470742" r:id="rId4"/>
    <p:sldId id="2147470737" r:id="rId5"/>
    <p:sldId id="2147470729" r:id="rId6"/>
    <p:sldId id="2147470738" r:id="rId7"/>
    <p:sldId id="2147470739" r:id="rId8"/>
    <p:sldId id="2305" r:id="rId9"/>
    <p:sldId id="2316" r:id="rId10"/>
    <p:sldId id="2147470731" r:id="rId11"/>
    <p:sldId id="286" r:id="rId12"/>
    <p:sldId id="2147470740" r:id="rId13"/>
    <p:sldId id="2147470741" r:id="rId14"/>
    <p:sldId id="2147470733" r:id="rId15"/>
    <p:sldId id="2365" r:id="rId16"/>
    <p:sldId id="389" r:id="rId17"/>
    <p:sldId id="1042" r:id="rId18"/>
    <p:sldId id="2147470736" r:id="rId19"/>
    <p:sldId id="1435" r:id="rId20"/>
    <p:sldId id="1436" r:id="rId21"/>
    <p:sldId id="1437" r:id="rId22"/>
    <p:sldId id="256" r:id="rId23"/>
    <p:sldId id="2147470732" r:id="rId24"/>
    <p:sldId id="230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2C601-7414-48E2-BDFF-DA2670BADD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F3292-3705-4027-8206-255B4D206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4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1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>
          <a:extLst>
            <a:ext uri="{FF2B5EF4-FFF2-40B4-BE49-F238E27FC236}">
              <a16:creationId xmlns:a16="http://schemas.microsoft.com/office/drawing/2014/main" id="{04A4535A-F71F-AA58-7662-178FFA487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4:notes">
            <a:extLst>
              <a:ext uri="{FF2B5EF4-FFF2-40B4-BE49-F238E27FC236}">
                <a16:creationId xmlns:a16="http://schemas.microsoft.com/office/drawing/2014/main" id="{7354ABFC-21C1-4284-E36A-83905F5D8D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4:notes">
            <a:extLst>
              <a:ext uri="{FF2B5EF4-FFF2-40B4-BE49-F238E27FC236}">
                <a16:creationId xmlns:a16="http://schemas.microsoft.com/office/drawing/2014/main" id="{6BE5B7B3-C117-292C-F8D8-615AC8EB64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7140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38724-6C40-63B6-4A52-588BAA67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7D974-B23E-D281-9331-0E483AA59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963BC5-EBC9-68DB-69D0-B88724FB4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13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DD714-80B8-FEFC-E57D-6CECFDF31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24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772C5-E2D6-1280-5AD2-57337162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419ECA-3D87-0A1A-0815-3DE1365B5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A3313D-EC7F-39AC-F567-F838DC796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13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07572-0343-3125-EC08-F747854DB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52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C4E25-1C31-6D20-9718-F7FF9D63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B2E3F-873B-DF3F-02E2-6FC283A48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8452DC-7E6E-6537-8B92-EB0280F88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13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2A86B-8E49-EC0B-4D30-3C854786B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88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594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Saikat's Center for Quantum Networking and DC-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7A0546-6C9D-4A91-AF73-9356171EB0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82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84A8-BF03-3405-5FD9-22CFF5F4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8824A-C8CB-B175-9E9A-596934112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9F141-ADA9-84F3-06FB-016A63039B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(two-time HBT)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(HOM)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137DE-72A5-5F69-9191-83863D586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6804BF-A41C-8448-874E-9C0B6FDDAB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469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459C-CDDA-4A51-8066-578F70AA51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24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4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306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BBFF-71AE-A176-0B8A-A90E0C5C0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EA257-C59D-9F0E-06D6-4FAA238FC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80988-81A1-8D22-98A6-31588A2D0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0CFFE-DD6C-1CC1-685A-4FE3AD208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A3219-5FE3-12CD-FACB-70A9F40B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9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766F-99B8-0A58-51CA-8D07DD2D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7E3F9-B2F6-5389-DD4D-C53CE5869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60D1E-0278-3831-D537-058D5B979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B2803-D10F-E143-0CEB-878E87D0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5F81B-F805-BB40-4EB8-5B5BCA368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5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67B69-532F-914C-7800-8BB6F70C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6E5C3-BD3F-8AE5-E09E-36A767F62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1445C-A77B-268C-8994-4780BFD7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E2538-07B3-D884-1238-FCC1EDFC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5DA28-2FA2-D2C7-8818-63DDDE498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1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E923E-A7BD-48FD-8023-BA6CDE6C3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29DCE-34F2-BB09-B4B5-8332EB3518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20113-9884-37CB-D85B-89096C5D6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6FC02-7ACF-9D19-64D7-172FC080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3F1B26-7EE4-9BCE-5EB8-60AB06C99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27BCB-D92B-96A0-61FA-E2FFDE33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52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0BCE-7474-40A8-2326-B825B0D0A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AE880-ADA3-DE99-BE4A-B966DF8E5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8D603-233B-87C3-7D86-5E9998527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4DBA28-C125-4061-163D-B0849FE2EF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16D6AB-A844-A719-F033-4905C153D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23A0C5-36E6-82EA-33CC-084915797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B09756-E27B-16B4-7361-EB16905FA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9D3D68-8AD7-1D00-E6AC-1AC222FF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53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C72D-B11C-1807-59CF-DD7E9F56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498AFA-78A8-BEA6-DAF6-108F7F27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35065-877B-1AE6-3B61-6E18D5CB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64CED-7689-5125-5302-F07F694B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60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7C247-2A4C-9791-7AAE-6C6FC848C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0192B-0913-26C5-34DC-7C482E064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8BEF4-B622-1152-B475-61BBAA9F2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2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3E12E-CF53-BA81-AE97-F1093A6A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6E365-2FF1-9FA9-97FE-A4B58BC03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C391C-AF11-7E4F-D5BD-F735BC04D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FA5C1-8C8A-9DC9-DB11-311CCF5C2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69A31-823B-9927-586E-AC002F92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A97E-989B-84F8-7A60-2917D954B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0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E0D0-87AE-419B-852E-B722BA16F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938D38-B782-9077-FA1D-8C32A04AB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06B89-B590-E0BA-AC12-0AF87AD31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C7C96-35C9-29F4-2645-9278A690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96A63-C9E3-A956-7C63-9F085039C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8C98F-AD10-9971-619B-1E963AFFC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0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C400E-BDF2-D12B-52B9-609BDA760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FCA21-C572-F5A6-D35C-C79558755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B9638-5EC5-31C9-EE51-FE7E8847E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BEBC4-AD8F-95BC-64C2-1E0B2F11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5A2F4-1632-2B88-0587-C62C8EC01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19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1F94C5-40D0-C556-DF7F-6EAB3DE54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1FB1D4-8B52-6D07-63B6-DD3E393C3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149FF-3525-94AD-0FF9-17FDEF22B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9285D-E031-4D09-B37D-CF5B1E71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0C004-5CD6-564A-B220-C4D7EED0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65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" y="0"/>
            <a:ext cx="12195656" cy="57378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1"/>
          <p:cNvSpPr txBox="1">
            <a:spLocks noGrp="1"/>
          </p:cNvSpPr>
          <p:nvPr>
            <p:ph type="title"/>
          </p:nvPr>
        </p:nvSpPr>
        <p:spPr>
          <a:xfrm>
            <a:off x="497840" y="12538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123" y="5588000"/>
            <a:ext cx="12228755" cy="1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61"/>
          <p:cNvCxnSpPr/>
          <p:nvPr/>
        </p:nvCxnSpPr>
        <p:spPr>
          <a:xfrm>
            <a:off x="-53165" y="5598633"/>
            <a:ext cx="12290613" cy="0"/>
          </a:xfrm>
          <a:prstGeom prst="straightConnector1">
            <a:avLst/>
          </a:prstGeom>
          <a:noFill/>
          <a:ln w="25400" cap="flat" cmpd="sng">
            <a:solidFill>
              <a:srgbClr val="27549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617" y="6000512"/>
            <a:ext cx="3973068" cy="53195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1"/>
          <p:cNvSpPr txBox="1">
            <a:spLocks noGrp="1"/>
          </p:cNvSpPr>
          <p:nvPr>
            <p:ph type="body" idx="1"/>
          </p:nvPr>
        </p:nvSpPr>
        <p:spPr>
          <a:xfrm>
            <a:off x="7949184" y="5688429"/>
            <a:ext cx="4157472" cy="102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3034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84F49B-5A7F-2F45-9400-29748B346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D058A46-4497-4846-9950-4FE69B7CB51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0" y="1088249"/>
            <a:ext cx="12192000" cy="3897872"/>
          </a:xfr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Object/Photo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5B0418-EA3E-F444-BA50-493E538C47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38A29F-49C5-8E46-9DD1-3268CB9B3E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92819" y="5213932"/>
            <a:ext cx="9824225" cy="126386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A929C-C054-5949-B389-B2BE80C5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20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orient="horz" pos="50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08712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62"/>
          <p:cNvSpPr txBox="1">
            <a:spLocks noGrp="1"/>
          </p:cNvSpPr>
          <p:nvPr>
            <p:ph type="title"/>
          </p:nvPr>
        </p:nvSpPr>
        <p:spPr>
          <a:xfrm>
            <a:off x="573795" y="-220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" name="Google Shape;27;p62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10696074" y="508222"/>
            <a:ext cx="1119415" cy="295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212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E6EEC3-429B-8A44-983D-A0B899649699}"/>
              </a:ext>
            </a:extLst>
          </p:cNvPr>
          <p:cNvSpPr/>
          <p:nvPr userDrawn="1"/>
        </p:nvSpPr>
        <p:spPr>
          <a:xfrm>
            <a:off x="824753" y="4006449"/>
            <a:ext cx="4870194" cy="5700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790314-C2CB-2543-8A25-EF005E1193E7}"/>
              </a:ext>
            </a:extLst>
          </p:cNvPr>
          <p:cNvSpPr/>
          <p:nvPr userDrawn="1"/>
        </p:nvSpPr>
        <p:spPr>
          <a:xfrm>
            <a:off x="824753" y="1537991"/>
            <a:ext cx="4870194" cy="5700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F2A552-9800-2843-9545-B643B2DB4F85}"/>
              </a:ext>
            </a:extLst>
          </p:cNvPr>
          <p:cNvSpPr/>
          <p:nvPr userDrawn="1"/>
        </p:nvSpPr>
        <p:spPr>
          <a:xfrm>
            <a:off x="6470159" y="4006449"/>
            <a:ext cx="4870194" cy="5700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D2024D-0140-DA45-97C2-9DDF9E1590DD}"/>
              </a:ext>
            </a:extLst>
          </p:cNvPr>
          <p:cNvSpPr/>
          <p:nvPr userDrawn="1"/>
        </p:nvSpPr>
        <p:spPr>
          <a:xfrm>
            <a:off x="6470159" y="1537991"/>
            <a:ext cx="4870194" cy="5700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22E909-D766-154D-BEF2-807FD212D4CF}"/>
              </a:ext>
            </a:extLst>
          </p:cNvPr>
          <p:cNvSpPr/>
          <p:nvPr userDrawn="1"/>
        </p:nvSpPr>
        <p:spPr>
          <a:xfrm>
            <a:off x="824754" y="4006449"/>
            <a:ext cx="624698" cy="570098"/>
          </a:xfrm>
          <a:prstGeom prst="rect">
            <a:avLst/>
          </a:prstGeom>
          <a:solidFill>
            <a:srgbClr val="5D8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5D3F60-129E-9142-8BD9-F4C41E6DFAAD}"/>
              </a:ext>
            </a:extLst>
          </p:cNvPr>
          <p:cNvSpPr/>
          <p:nvPr userDrawn="1"/>
        </p:nvSpPr>
        <p:spPr>
          <a:xfrm>
            <a:off x="824754" y="1537991"/>
            <a:ext cx="624698" cy="570098"/>
          </a:xfrm>
          <a:prstGeom prst="rect">
            <a:avLst/>
          </a:prstGeom>
          <a:solidFill>
            <a:srgbClr val="5D8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57F28F-25A6-D147-A0FA-7657391E0C3A}"/>
              </a:ext>
            </a:extLst>
          </p:cNvPr>
          <p:cNvSpPr/>
          <p:nvPr userDrawn="1"/>
        </p:nvSpPr>
        <p:spPr>
          <a:xfrm>
            <a:off x="6470160" y="4006449"/>
            <a:ext cx="624698" cy="570098"/>
          </a:xfrm>
          <a:prstGeom prst="rect">
            <a:avLst/>
          </a:prstGeom>
          <a:solidFill>
            <a:srgbClr val="5D8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DB7B92-72E2-B44D-9709-6CD2329A9F44}"/>
              </a:ext>
            </a:extLst>
          </p:cNvPr>
          <p:cNvSpPr/>
          <p:nvPr userDrawn="1"/>
        </p:nvSpPr>
        <p:spPr>
          <a:xfrm>
            <a:off x="6470160" y="1537991"/>
            <a:ext cx="624698" cy="570098"/>
          </a:xfrm>
          <a:prstGeom prst="rect">
            <a:avLst/>
          </a:prstGeom>
          <a:solidFill>
            <a:srgbClr val="5D8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C150E7-6EE6-0A44-B69D-512C0471E36C}"/>
              </a:ext>
            </a:extLst>
          </p:cNvPr>
          <p:cNvSpPr txBox="1"/>
          <p:nvPr userDrawn="1"/>
        </p:nvSpPr>
        <p:spPr>
          <a:xfrm>
            <a:off x="951202" y="1578331"/>
            <a:ext cx="5227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898912-181E-454B-9939-32C6A2A454D3}"/>
              </a:ext>
            </a:extLst>
          </p:cNvPr>
          <p:cNvSpPr txBox="1"/>
          <p:nvPr userDrawn="1"/>
        </p:nvSpPr>
        <p:spPr>
          <a:xfrm>
            <a:off x="6612414" y="1578331"/>
            <a:ext cx="5227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E4FA57-D13E-3747-91A6-72CF997A240F}"/>
              </a:ext>
            </a:extLst>
          </p:cNvPr>
          <p:cNvSpPr txBox="1"/>
          <p:nvPr userDrawn="1"/>
        </p:nvSpPr>
        <p:spPr>
          <a:xfrm>
            <a:off x="951202" y="4053326"/>
            <a:ext cx="5227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3BA8B7-F13E-A84B-AF80-E02975C1DF04}"/>
              </a:ext>
            </a:extLst>
          </p:cNvPr>
          <p:cNvSpPr txBox="1"/>
          <p:nvPr userDrawn="1"/>
        </p:nvSpPr>
        <p:spPr>
          <a:xfrm>
            <a:off x="6612414" y="4053326"/>
            <a:ext cx="52278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CCC8AC-7D89-C045-8EB3-EB1E2B4C8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76E573C-E38E-964F-A717-EFB3D4B958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1D0381-93D9-9B44-9ADE-F6B4945F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351FF0D-5F37-1B47-9DFF-412BA1B3FD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235660"/>
            <a:ext cx="4856163" cy="1506464"/>
          </a:xfrm>
        </p:spPr>
        <p:txBody>
          <a:bodyPr vert="horz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 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F8B5C75C-2DB5-874D-9398-78CB58F60F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5900" y="1641491"/>
            <a:ext cx="4118463" cy="346540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002060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Subtitle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0F93B5AA-1E6A-A444-8909-390CABF769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61760" y="2235660"/>
            <a:ext cx="4856163" cy="150646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 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42BC73F6-4B0F-1F48-B94F-464C263AD3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99460" y="1641491"/>
            <a:ext cx="4118463" cy="346540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002060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Subtitle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34FB15A2-BAF7-954C-B4E3-810AA952D8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4714958"/>
            <a:ext cx="4856163" cy="155108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 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844C94BE-9D37-5041-8D54-2852848E13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75900" y="4120789"/>
            <a:ext cx="4118463" cy="346540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002060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Subtitle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ADF7230-F2ED-A343-9E70-2EA6DA1B18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61760" y="4714958"/>
            <a:ext cx="4856163" cy="155108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 Lorem ipsum dolor sit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B7561818-C1AE-7E43-B51D-3A1DFEA05D4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99460" y="4120789"/>
            <a:ext cx="4118463" cy="346540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rgbClr val="002060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r>
              <a:rPr 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Subtitle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448B1F-8D14-0E4A-A4D0-3CDCE890E9F9}"/>
              </a:ext>
            </a:extLst>
          </p:cNvPr>
          <p:cNvSpPr txBox="1"/>
          <p:nvPr userDrawn="1"/>
        </p:nvSpPr>
        <p:spPr>
          <a:xfrm>
            <a:off x="334537" y="-5575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721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4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C90A5-F44E-D742-B74E-CEBB672FE82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57200" y="1325563"/>
            <a:ext cx="11274552" cy="5486400"/>
          </a:xfrm>
          <a:prstGeom prst="rect">
            <a:avLst/>
          </a:prstGeom>
          <a:ln>
            <a:noFill/>
          </a:ln>
        </p:spPr>
        <p:txBody>
          <a:bodyPr/>
          <a:lstStyle>
            <a:lvl1pPr marL="239713" indent="-239713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tabLst/>
              <a:defRPr/>
            </a:lvl1pPr>
            <a:lvl2pPr marL="685800" indent="-228600">
              <a:lnSpc>
                <a:spcPct val="100000"/>
              </a:lnSpc>
              <a:spcBef>
                <a:spcPts val="600"/>
              </a:spcBef>
              <a:buFont typeface="System Font Regular"/>
              <a:buChar char="–"/>
              <a:defRPr/>
            </a:lvl2pPr>
          </a:lstStyle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1D03CF-4195-8B4C-8440-C8D5A20017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3C1793-2604-6D47-BBA8-DF58C3476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74D5C4E-78CC-B44F-A30A-50801BBCF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87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3269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16">
          <p15:clr>
            <a:srgbClr val="FBAE40"/>
          </p15:clr>
        </p15:guide>
        <p15:guide id="3" pos="368">
          <p15:clr>
            <a:srgbClr val="FBAE40"/>
          </p15:clr>
        </p15:guide>
        <p15:guide id="4" pos="7315">
          <p15:clr>
            <a:srgbClr val="FBAE40"/>
          </p15:clr>
        </p15:guide>
        <p15:guide id="5" orient="horz" pos="51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407A2-545E-8AA7-A62B-6AF12C04A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7DB88-5450-217B-7D8C-4BC6C8FB3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FB088-0FD2-F7F1-AB34-93EE401E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E9910-E51D-79EB-90CF-6CD66946B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84ECD-3D49-BB8F-0BAA-7321AF61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1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B9D1-CA30-26AA-0165-00E3F6FC7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9E705-955C-4D05-4ED7-158824A8E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7057C-C788-0D56-05F4-7D614042E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C43B-9250-9B6E-D777-AE98D3EC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FF71E-F598-D5E9-9935-C2D53408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50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AC203-36A7-417E-F48A-78E8790F3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9C296-83A0-303B-B8A8-18F6D342A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D97ED-CF3B-CE74-69AB-A4A27689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DBD7A-90FA-9CDA-3A59-1FDCA7B5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0E98F-9599-AA16-D3A7-9396B9F9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986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F04D6-72EA-BAFD-3333-D27874FB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E3771-F2EA-4CCA-91A0-5E054770A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D002A-7F37-AF8C-5EE1-EFB009387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4F6DC-223D-48E5-0FFA-17076EF70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E9D38B-8E30-ACD8-203A-722C8044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68F4E-FE8A-66B0-CC61-C4F730E39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51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56625-D4B2-7235-8BFF-17683267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4E1D6-E23F-EDC9-ED38-17267273F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E6598-5FD3-B3A9-4BB6-F3AA9D859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976645-5045-F51E-9296-C4FE4F7B74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FE52E7-19AE-CBBB-E987-D1B2723C95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083226-C24E-E571-E2E1-B61A75B5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51C095-F95B-D4C1-2061-113A91A17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4BFCE-7429-2104-4608-FF9B0BCEE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04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6B00-1E3E-2394-488A-6B6CED3E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FB9310-91D7-D167-3EC3-BDA5C97E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8AB388-1D15-1926-46B9-BEED29087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04AB5-AF5B-0B61-CF7A-3766FD35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24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CB7C62-1FCF-FB7A-F1DA-CCBC69E5D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9FF413-3CE3-EED3-C07F-A20AE1484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C2AFA-C2BA-ADD4-16C1-4712F686C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43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7582-965D-4C8E-EC71-26C0509B3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D444-D38E-C917-56D0-B9D480804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B4D4D-CCB8-F94C-0082-BFAB2566F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45453-3725-3D43-4795-1D85D790B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7C878-E5C0-BA94-9A73-B8DA496B7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BAEF8-DB4A-1A51-4CBE-9BED5065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6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3C77C-A650-AE3A-3B58-746EA452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B02BE-BB7B-F6C9-1F98-3114F13D6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0B6F6-A109-241E-F8CD-C8A75EF2A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40EEE0-001C-B7DD-CE10-771A70E4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EC768-B9DC-A3B8-80A9-C994B6B17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CD07E-BB4C-B790-A79B-47FED7428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8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B0E3-E19C-205C-2652-FF8C3C8C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1D45B-B7D9-3A34-1328-F7435AB0B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337C0-B43B-C66C-89BC-4D1DC118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5C34B-3B2F-4423-0B45-91D6A07F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2F5AF-96B1-9B8B-9FCD-97BAACCF0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52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DD3FA1-B164-36AD-9400-4987631C6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4700-B529-B9E1-42EF-103610ED9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C36A9-E473-5261-5AB5-BB7D1A2B7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D1C17-1BA0-5082-80B5-3342CFDC0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3573E-486B-28C9-5041-F45E65E1A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81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" y="0"/>
            <a:ext cx="12195656" cy="573788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1"/>
          <p:cNvSpPr txBox="1">
            <a:spLocks noGrp="1"/>
          </p:cNvSpPr>
          <p:nvPr>
            <p:ph type="title"/>
          </p:nvPr>
        </p:nvSpPr>
        <p:spPr>
          <a:xfrm>
            <a:off x="497840" y="12538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123" y="5588000"/>
            <a:ext cx="12228755" cy="127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61"/>
          <p:cNvCxnSpPr/>
          <p:nvPr/>
        </p:nvCxnSpPr>
        <p:spPr>
          <a:xfrm>
            <a:off x="-53165" y="5598633"/>
            <a:ext cx="12290613" cy="0"/>
          </a:xfrm>
          <a:prstGeom prst="straightConnector1">
            <a:avLst/>
          </a:prstGeom>
          <a:noFill/>
          <a:ln w="25400" cap="flat" cmpd="sng">
            <a:solidFill>
              <a:srgbClr val="27549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617" y="6000512"/>
            <a:ext cx="3973068" cy="53195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1"/>
          <p:cNvSpPr txBox="1">
            <a:spLocks noGrp="1"/>
          </p:cNvSpPr>
          <p:nvPr>
            <p:ph type="body" idx="1"/>
          </p:nvPr>
        </p:nvSpPr>
        <p:spPr>
          <a:xfrm>
            <a:off x="7949184" y="5688429"/>
            <a:ext cx="4157472" cy="102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36700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84F49B-5A7F-2F45-9400-29748B346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5B0418-EA3E-F444-BA50-493E538C47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38A29F-49C5-8E46-9DD1-3268CB9B3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819" y="1314818"/>
            <a:ext cx="9824225" cy="5162983"/>
          </a:xfrm>
        </p:spPr>
        <p:txBody>
          <a:bodyPr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A929C-C054-5949-B389-B2BE80C5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4"/>
            <a:ext cx="10515600" cy="1097874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5487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orient="horz" pos="50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One Content">
  <p:cSld name="1_One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3"/>
          <p:cNvSpPr txBox="1">
            <a:spLocks noGrp="1"/>
          </p:cNvSpPr>
          <p:nvPr>
            <p:ph type="body" idx="1"/>
          </p:nvPr>
        </p:nvSpPr>
        <p:spPr>
          <a:xfrm>
            <a:off x="457200" y="1325563"/>
            <a:ext cx="11274552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TR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087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3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10696074" y="508222"/>
            <a:ext cx="1119415" cy="29540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3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8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493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16">
          <p15:clr>
            <a:srgbClr val="FBAE40"/>
          </p15:clr>
        </p15:guide>
        <p15:guide id="3" pos="368">
          <p15:clr>
            <a:srgbClr val="FBAE40"/>
          </p15:clr>
        </p15:guide>
        <p15:guide id="4" pos="7315">
          <p15:clr>
            <a:srgbClr val="FBAE40"/>
          </p15:clr>
        </p15:guide>
        <p15:guide id="5" orient="horz" pos="51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108712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62"/>
          <p:cNvSpPr txBox="1">
            <a:spLocks noGrp="1"/>
          </p:cNvSpPr>
          <p:nvPr>
            <p:ph type="title"/>
          </p:nvPr>
        </p:nvSpPr>
        <p:spPr>
          <a:xfrm>
            <a:off x="573795" y="-220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" name="Google Shape;27;p62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10696074" y="508222"/>
            <a:ext cx="1119415" cy="295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071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84F49B-5A7F-2F45-9400-29748B3468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87129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D058A46-4497-4846-9950-4FE69B7CB51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0" y="1088249"/>
            <a:ext cx="12192000" cy="3897872"/>
          </a:xfr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Object/Photo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5B0418-EA3E-F444-BA50-493E538C47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0696074" y="508222"/>
            <a:ext cx="1119415" cy="29540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038A29F-49C5-8E46-9DD1-3268CB9B3E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92819" y="5213932"/>
            <a:ext cx="9824225" cy="126386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Lorem ipsum dolor sit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amet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consectetuer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adipiscing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elit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Maecenas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porttitor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congue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massa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Fusce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posuere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magna </a:t>
            </a:r>
            <a:r>
              <a:rPr lang="en-US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sed</a:t>
            </a:r>
            <a:r>
              <a:rPr lang="en-US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pulvinar.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A929C-C054-5949-B389-B2BE80C59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9835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orient="horz" pos="50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D5DFC-3C8A-52BE-5CE8-8EF8FE994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ED30C-50AA-09AB-A296-12F22ED34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FEA28-34FE-E913-0838-3479972593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AC428B-D23D-41B6-96DA-630F998C75A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88A21-DA31-881C-3B68-40161770C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D1FC4-5F3D-FCF4-FA9A-62F0DDB35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6E7A42-95C5-4081-AB75-F1ECFB52E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5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8541E6-E06A-2858-A45C-461A94A0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F5F1D-D1BB-A037-F20A-93270E267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C6505-0235-FB61-FE33-7276B6893D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28D53-515E-4E5D-8C23-B5BB2A0216D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5C78E-60E1-B26B-1843-A01B56BCF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5CF55-4A95-F6E9-A6D1-AE340E348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09F59-A0F5-4916-820C-54A675A7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1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9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112.png"/><Relationship Id="rId3" Type="http://schemas.openxmlformats.org/officeDocument/2006/relationships/image" Target="../media/image51.svg"/><Relationship Id="rId7" Type="http://schemas.openxmlformats.org/officeDocument/2006/relationships/image" Target="../media/image106.png"/><Relationship Id="rId12" Type="http://schemas.openxmlformats.org/officeDocument/2006/relationships/image" Target="../media/image55.png"/><Relationship Id="rId17" Type="http://schemas.openxmlformats.org/officeDocument/2006/relationships/image" Target="../media/image58.png"/><Relationship Id="rId2" Type="http://schemas.openxmlformats.org/officeDocument/2006/relationships/image" Target="../media/image50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10" Type="http://schemas.openxmlformats.org/officeDocument/2006/relationships/image" Target="../media/image53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133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emf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png"/><Relationship Id="rId11" Type="http://schemas.openxmlformats.org/officeDocument/2006/relationships/image" Target="../media/image83.emf"/><Relationship Id="rId5" Type="http://schemas.openxmlformats.org/officeDocument/2006/relationships/image" Target="../media/image77.png"/><Relationship Id="rId10" Type="http://schemas.openxmlformats.org/officeDocument/2006/relationships/image" Target="../media/image82.emf"/><Relationship Id="rId4" Type="http://schemas.openxmlformats.org/officeDocument/2006/relationships/image" Target="../media/image76.png"/><Relationship Id="rId9" Type="http://schemas.openxmlformats.org/officeDocument/2006/relationships/image" Target="../media/image81.emf"/><Relationship Id="rId14" Type="http://schemas.openxmlformats.org/officeDocument/2006/relationships/image" Target="../media/image8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3.jpeg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"/>
          <p:cNvSpPr/>
          <p:nvPr/>
        </p:nvSpPr>
        <p:spPr>
          <a:xfrm rot="10800000">
            <a:off x="7134446" y="5614824"/>
            <a:ext cx="5057552" cy="1253808"/>
          </a:xfrm>
          <a:prstGeom prst="rect">
            <a:avLst/>
          </a:prstGeom>
          <a:gradFill>
            <a:gsLst>
              <a:gs pos="0">
                <a:srgbClr val="0C1A30"/>
              </a:gs>
              <a:gs pos="38000">
                <a:srgbClr val="253953"/>
              </a:gs>
              <a:gs pos="100000">
                <a:srgbClr val="94C0E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 txBox="1">
            <a:spLocks noGrp="1"/>
          </p:cNvSpPr>
          <p:nvPr>
            <p:ph type="title"/>
          </p:nvPr>
        </p:nvSpPr>
        <p:spPr>
          <a:xfrm>
            <a:off x="322729" y="916803"/>
            <a:ext cx="11546541" cy="202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lnSpc>
                <a:spcPct val="100000"/>
              </a:lnSpc>
              <a:buSzPts val="5400"/>
            </a:pPr>
            <a:r>
              <a:rPr lang="en-US" dirty="0"/>
              <a:t>Next-generation components for </a:t>
            </a:r>
            <a:br>
              <a:rPr lang="en-US" dirty="0"/>
            </a:br>
            <a:r>
              <a:rPr lang="en-US" dirty="0"/>
              <a:t>next-generation quantum networks </a:t>
            </a:r>
            <a:br>
              <a:rPr lang="en-US" sz="1050" dirty="0"/>
            </a:br>
            <a:br>
              <a:rPr lang="en-US" sz="1050" dirty="0"/>
            </a:br>
            <a:br>
              <a:rPr lang="en-US" sz="1050" dirty="0"/>
            </a:br>
            <a:br>
              <a:rPr lang="en-US" sz="1050" dirty="0"/>
            </a:br>
            <a:r>
              <a:rPr lang="en-US" sz="4000" dirty="0"/>
              <a:t>Ivan A. Burenkov</a:t>
            </a: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6CADFA8-73EC-12BF-96C2-03BBF63A1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8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971" y="5817253"/>
            <a:ext cx="2830323" cy="84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>
          <a:extLst>
            <a:ext uri="{FF2B5EF4-FFF2-40B4-BE49-F238E27FC236}">
              <a16:creationId xmlns:a16="http://schemas.microsoft.com/office/drawing/2014/main" id="{C6ADEDB4-EB02-1EB0-D23D-27938C314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4">
            <a:extLst>
              <a:ext uri="{FF2B5EF4-FFF2-40B4-BE49-F238E27FC236}">
                <a16:creationId xmlns:a16="http://schemas.microsoft.com/office/drawing/2014/main" id="{649A012D-67B5-A4D7-D90C-4657D5353A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3795" y="-220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dirty="0">
                <a:solidFill>
                  <a:schemeClr val="bg1"/>
                </a:solidFill>
              </a:rPr>
              <a:t>Core team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9F7B85-2E91-04C0-3069-ECED731B7333}"/>
              </a:ext>
            </a:extLst>
          </p:cNvPr>
          <p:cNvGrpSpPr/>
          <p:nvPr/>
        </p:nvGrpSpPr>
        <p:grpSpPr>
          <a:xfrm>
            <a:off x="1648388" y="1176703"/>
            <a:ext cx="8895224" cy="5650713"/>
            <a:chOff x="1648388" y="1176703"/>
            <a:chExt cx="8895224" cy="565071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4958E0-E251-DABE-B33F-980077F67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4" t="14599" r="15900" b="17158"/>
            <a:stretch>
              <a:fillRect/>
            </a:stretch>
          </p:blipFill>
          <p:spPr>
            <a:xfrm>
              <a:off x="1648388" y="1176703"/>
              <a:ext cx="8895224" cy="56507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7E3DF3-23A1-8DD1-C18F-B5F353A45FE3}"/>
                </a:ext>
              </a:extLst>
            </p:cNvPr>
            <p:cNvSpPr txBox="1"/>
            <p:nvPr/>
          </p:nvSpPr>
          <p:spPr>
            <a:xfrm>
              <a:off x="8502691" y="2024136"/>
              <a:ext cx="12702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Nur F. R. Annafianto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18CC2C-9CEF-1CC4-E479-A4BE9F8BE729}"/>
                </a:ext>
              </a:extLst>
            </p:cNvPr>
            <p:cNvSpPr txBox="1"/>
            <p:nvPr/>
          </p:nvSpPr>
          <p:spPr>
            <a:xfrm>
              <a:off x="7149398" y="2039321"/>
              <a:ext cx="58260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Nijil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Lal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1356106-AF9C-86F4-AF15-BEAC56F5358B}"/>
                </a:ext>
              </a:extLst>
            </p:cNvPr>
            <p:cNvSpPr txBox="1"/>
            <p:nvPr/>
          </p:nvSpPr>
          <p:spPr>
            <a:xfrm>
              <a:off x="5314087" y="2179100"/>
              <a:ext cx="10296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Daehyun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Ahn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D25BE7-5BA1-DC30-C338-59DF4CC16A22}"/>
                </a:ext>
              </a:extLst>
            </p:cNvPr>
            <p:cNvSpPr txBox="1"/>
            <p:nvPr/>
          </p:nvSpPr>
          <p:spPr>
            <a:xfrm>
              <a:off x="7841918" y="2158126"/>
              <a:ext cx="7458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Cory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Nunn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431D3A-3CA5-6A60-B11F-831C47C2EBBE}"/>
                </a:ext>
              </a:extLst>
            </p:cNvPr>
            <p:cNvSpPr txBox="1"/>
            <p:nvPr/>
          </p:nvSpPr>
          <p:spPr>
            <a:xfrm>
              <a:off x="2542948" y="1595498"/>
              <a:ext cx="11322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Sergey V.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Polyakov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FFAB9EF-DFF5-D42A-FA43-FC5FB8D401E6}"/>
                </a:ext>
              </a:extLst>
            </p:cNvPr>
            <p:cNvSpPr txBox="1"/>
            <p:nvPr/>
          </p:nvSpPr>
          <p:spPr>
            <a:xfrm>
              <a:off x="3855942" y="1996452"/>
              <a:ext cx="8423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Ivan B.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188EC0-DD54-118B-27DB-36FDE4B8DCE0}"/>
                </a:ext>
              </a:extLst>
            </p:cNvPr>
            <p:cNvSpPr txBox="1"/>
            <p:nvPr/>
          </p:nvSpPr>
          <p:spPr>
            <a:xfrm>
              <a:off x="6158687" y="1780164"/>
              <a:ext cx="116218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Francesco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Atzori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(</a:t>
              </a:r>
              <a:r>
                <a:rPr lang="en-US" sz="1800" b="1" dirty="0" err="1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INRiM</a:t>
              </a:r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)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E2AFE1-BCDC-A7D4-0C09-460213344515}"/>
                </a:ext>
              </a:extLst>
            </p:cNvPr>
            <p:cNvSpPr txBox="1"/>
            <p:nvPr/>
          </p:nvSpPr>
          <p:spPr>
            <a:xfrm>
              <a:off x="4640750" y="1936099"/>
              <a:ext cx="7122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M. V. </a:t>
              </a:r>
            </a:p>
            <a:p>
              <a:pPr algn="ctr"/>
              <a:r>
                <a:rPr lang="en-US" sz="1800" b="1" dirty="0">
                  <a:solidFill>
                    <a:schemeClr val="bg1"/>
                  </a:solidFill>
                  <a:highlight>
                    <a:srgbClr val="808080"/>
                  </a:highlight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Jabir</a:t>
              </a:r>
              <a:endParaRPr lang="en-US" dirty="0">
                <a:solidFill>
                  <a:schemeClr val="bg1"/>
                </a:solidFill>
                <a:highlight>
                  <a:srgbClr val="80808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2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03202-50E7-39F2-CE94-9D4A49539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0562846-0DBD-ACEE-5727-1EEDBFD32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52" y="1120408"/>
            <a:ext cx="5961698" cy="56907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E1786E-EB4C-5E3E-7A05-FB143679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142329"/>
            <a:ext cx="10515600" cy="905005"/>
          </a:xfrm>
        </p:spPr>
        <p:txBody>
          <a:bodyPr>
            <a:normAutofit/>
          </a:bodyPr>
          <a:lstStyle/>
          <a:p>
            <a:r>
              <a:rPr lang="en-US" dirty="0"/>
              <a:t>Next-generation components</a:t>
            </a:r>
            <a:endParaRPr lang="en-US" dirty="0">
              <a:latin typeface="Aptos" panose="020B00040202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529408-AB6B-D80B-23DF-4F91F6A61ED5}"/>
              </a:ext>
            </a:extLst>
          </p:cNvPr>
          <p:cNvSpPr txBox="1"/>
          <p:nvPr/>
        </p:nvSpPr>
        <p:spPr>
          <a:xfrm>
            <a:off x="1022318" y="310538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~ 100 km</a:t>
            </a:r>
          </a:p>
        </p:txBody>
      </p:sp>
      <p:grpSp>
        <p:nvGrpSpPr>
          <p:cNvPr id="2146" name="Group 2145">
            <a:extLst>
              <a:ext uri="{FF2B5EF4-FFF2-40B4-BE49-F238E27FC236}">
                <a16:creationId xmlns:a16="http://schemas.microsoft.com/office/drawing/2014/main" id="{357BDD3F-704B-BA8B-799A-C753470B7DA6}"/>
              </a:ext>
            </a:extLst>
          </p:cNvPr>
          <p:cNvGrpSpPr>
            <a:grpSpLocks noChangeAspect="1"/>
          </p:cNvGrpSpPr>
          <p:nvPr/>
        </p:nvGrpSpPr>
        <p:grpSpPr>
          <a:xfrm>
            <a:off x="246594" y="6276416"/>
            <a:ext cx="5843727" cy="444741"/>
            <a:chOff x="723031" y="16108914"/>
            <a:chExt cx="15018619" cy="1143000"/>
          </a:xfrm>
        </p:grpSpPr>
        <p:pic>
          <p:nvPicPr>
            <p:cNvPr id="2147" name="Picture 2146">
              <a:extLst>
                <a:ext uri="{FF2B5EF4-FFF2-40B4-BE49-F238E27FC236}">
                  <a16:creationId xmlns:a16="http://schemas.microsoft.com/office/drawing/2014/main" id="{B06CE06C-1A41-61E5-3AAA-9A67FA5D4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158" y="16108914"/>
              <a:ext cx="1711471" cy="1143000"/>
            </a:xfrm>
            <a:prstGeom prst="rect">
              <a:avLst/>
            </a:prstGeom>
          </p:spPr>
        </p:pic>
        <p:pic>
          <p:nvPicPr>
            <p:cNvPr id="2148" name="Picture 2147">
              <a:extLst>
                <a:ext uri="{FF2B5EF4-FFF2-40B4-BE49-F238E27FC236}">
                  <a16:creationId xmlns:a16="http://schemas.microsoft.com/office/drawing/2014/main" id="{D6F55630-70EC-EE97-ED22-36575D9A2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1961" y="16108914"/>
              <a:ext cx="1235676" cy="1143000"/>
            </a:xfrm>
            <a:prstGeom prst="rect">
              <a:avLst/>
            </a:prstGeom>
          </p:spPr>
        </p:pic>
        <p:pic>
          <p:nvPicPr>
            <p:cNvPr id="2149" name="Picture 2148">
              <a:extLst>
                <a:ext uri="{FF2B5EF4-FFF2-40B4-BE49-F238E27FC236}">
                  <a16:creationId xmlns:a16="http://schemas.microsoft.com/office/drawing/2014/main" id="{2883B542-430B-813A-6A14-1C8D7E55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788" y="16108914"/>
              <a:ext cx="1368862" cy="1143000"/>
            </a:xfrm>
            <a:prstGeom prst="rect">
              <a:avLst/>
            </a:prstGeom>
          </p:spPr>
        </p:pic>
        <p:pic>
          <p:nvPicPr>
            <p:cNvPr id="2150" name="Picture 2149" descr="Army Futures Command">
              <a:extLst>
                <a:ext uri="{FF2B5EF4-FFF2-40B4-BE49-F238E27FC236}">
                  <a16:creationId xmlns:a16="http://schemas.microsoft.com/office/drawing/2014/main" id="{B14FD4A0-8A01-CF89-F2BA-6DEBDA167C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" name="Picture 2150">
              <a:extLst>
                <a:ext uri="{FF2B5EF4-FFF2-40B4-BE49-F238E27FC236}">
                  <a16:creationId xmlns:a16="http://schemas.microsoft.com/office/drawing/2014/main" id="{A0B3E059-96EC-F692-2BA6-92C0FE3D3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3282" y="16108914"/>
              <a:ext cx="2524418" cy="1143000"/>
            </a:xfrm>
            <a:prstGeom prst="rect">
              <a:avLst/>
            </a:prstGeom>
          </p:spPr>
        </p:pic>
        <p:pic>
          <p:nvPicPr>
            <p:cNvPr id="2152" name="Picture 2151">
              <a:extLst>
                <a:ext uri="{FF2B5EF4-FFF2-40B4-BE49-F238E27FC236}">
                  <a16:creationId xmlns:a16="http://schemas.microsoft.com/office/drawing/2014/main" id="{7F623B8E-1507-ED65-1679-52DB38769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437831" y="16108914"/>
              <a:ext cx="3683422" cy="1143000"/>
            </a:xfrm>
            <a:prstGeom prst="rect">
              <a:avLst/>
            </a:prstGeom>
          </p:spPr>
        </p:pic>
      </p:grpSp>
      <p:pic>
        <p:nvPicPr>
          <p:cNvPr id="2157" name="Picture 2156">
            <a:extLst>
              <a:ext uri="{FF2B5EF4-FFF2-40B4-BE49-F238E27FC236}">
                <a16:creationId xmlns:a16="http://schemas.microsoft.com/office/drawing/2014/main" id="{9ED0D6C4-A6C0-CF23-4422-1F014657DCC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246" r="6775"/>
          <a:stretch/>
        </p:blipFill>
        <p:spPr>
          <a:xfrm>
            <a:off x="4933724" y="1151929"/>
            <a:ext cx="1175451" cy="1011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8FF74D-4BF1-91EE-BF4A-B7E5AFEC6B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976" y="1120408"/>
            <a:ext cx="5961698" cy="563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7BE6B-D2C4-6AA7-D92B-DB0F70372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C66DE47-584E-98FA-B81C-25950014C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52" y="1120408"/>
            <a:ext cx="5961698" cy="56907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76168EB-C96A-D536-FBC5-FFE4D5B8F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142329"/>
            <a:ext cx="10515600" cy="905005"/>
          </a:xfrm>
        </p:spPr>
        <p:txBody>
          <a:bodyPr>
            <a:normAutofit/>
          </a:bodyPr>
          <a:lstStyle/>
          <a:p>
            <a:r>
              <a:rPr lang="en-US" dirty="0"/>
              <a:t>Next-generation quantum networks</a:t>
            </a:r>
            <a:endParaRPr lang="en-US" dirty="0">
              <a:latin typeface="Aptos" panose="020B00040202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7A9CD-556D-B3E1-2416-5004473F46BA}"/>
              </a:ext>
            </a:extLst>
          </p:cNvPr>
          <p:cNvSpPr txBox="1"/>
          <p:nvPr/>
        </p:nvSpPr>
        <p:spPr>
          <a:xfrm>
            <a:off x="1022318" y="310538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~ 100 km</a:t>
            </a:r>
          </a:p>
        </p:txBody>
      </p:sp>
      <p:grpSp>
        <p:nvGrpSpPr>
          <p:cNvPr id="2146" name="Group 2145">
            <a:extLst>
              <a:ext uri="{FF2B5EF4-FFF2-40B4-BE49-F238E27FC236}">
                <a16:creationId xmlns:a16="http://schemas.microsoft.com/office/drawing/2014/main" id="{122C5C51-8195-AF49-E081-94D6602794E7}"/>
              </a:ext>
            </a:extLst>
          </p:cNvPr>
          <p:cNvGrpSpPr>
            <a:grpSpLocks noChangeAspect="1"/>
          </p:cNvGrpSpPr>
          <p:nvPr/>
        </p:nvGrpSpPr>
        <p:grpSpPr>
          <a:xfrm>
            <a:off x="246594" y="6276416"/>
            <a:ext cx="5843727" cy="444741"/>
            <a:chOff x="723031" y="16108914"/>
            <a:chExt cx="15018619" cy="1143000"/>
          </a:xfrm>
        </p:grpSpPr>
        <p:pic>
          <p:nvPicPr>
            <p:cNvPr id="2147" name="Picture 2146">
              <a:extLst>
                <a:ext uri="{FF2B5EF4-FFF2-40B4-BE49-F238E27FC236}">
                  <a16:creationId xmlns:a16="http://schemas.microsoft.com/office/drawing/2014/main" id="{D2902454-91B1-EDA9-F93C-16FF0C5B3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158" y="16108914"/>
              <a:ext cx="1711471" cy="1143000"/>
            </a:xfrm>
            <a:prstGeom prst="rect">
              <a:avLst/>
            </a:prstGeom>
          </p:spPr>
        </p:pic>
        <p:pic>
          <p:nvPicPr>
            <p:cNvPr id="2148" name="Picture 2147">
              <a:extLst>
                <a:ext uri="{FF2B5EF4-FFF2-40B4-BE49-F238E27FC236}">
                  <a16:creationId xmlns:a16="http://schemas.microsoft.com/office/drawing/2014/main" id="{A54C1962-CF32-E81D-B2AD-DC7C23D3C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1961" y="16108914"/>
              <a:ext cx="1235676" cy="1143000"/>
            </a:xfrm>
            <a:prstGeom prst="rect">
              <a:avLst/>
            </a:prstGeom>
          </p:spPr>
        </p:pic>
        <p:pic>
          <p:nvPicPr>
            <p:cNvPr id="2149" name="Picture 2148">
              <a:extLst>
                <a:ext uri="{FF2B5EF4-FFF2-40B4-BE49-F238E27FC236}">
                  <a16:creationId xmlns:a16="http://schemas.microsoft.com/office/drawing/2014/main" id="{6D4679A3-7291-4C6B-5C28-02786CF6D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788" y="16108914"/>
              <a:ext cx="1368862" cy="1143000"/>
            </a:xfrm>
            <a:prstGeom prst="rect">
              <a:avLst/>
            </a:prstGeom>
          </p:spPr>
        </p:pic>
        <p:pic>
          <p:nvPicPr>
            <p:cNvPr id="2150" name="Picture 2149" descr="Army Futures Command">
              <a:extLst>
                <a:ext uri="{FF2B5EF4-FFF2-40B4-BE49-F238E27FC236}">
                  <a16:creationId xmlns:a16="http://schemas.microsoft.com/office/drawing/2014/main" id="{7D3EA568-81A4-BBFF-C565-1B59FEAF1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" name="Picture 2150">
              <a:extLst>
                <a:ext uri="{FF2B5EF4-FFF2-40B4-BE49-F238E27FC236}">
                  <a16:creationId xmlns:a16="http://schemas.microsoft.com/office/drawing/2014/main" id="{D8D2756B-3A9A-8E10-370D-923D62461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3282" y="16108914"/>
              <a:ext cx="2524418" cy="1143000"/>
            </a:xfrm>
            <a:prstGeom prst="rect">
              <a:avLst/>
            </a:prstGeom>
          </p:spPr>
        </p:pic>
        <p:pic>
          <p:nvPicPr>
            <p:cNvPr id="2152" name="Picture 2151">
              <a:extLst>
                <a:ext uri="{FF2B5EF4-FFF2-40B4-BE49-F238E27FC236}">
                  <a16:creationId xmlns:a16="http://schemas.microsoft.com/office/drawing/2014/main" id="{FBFC73D9-D91D-24AF-D252-180BF4183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437831" y="16108914"/>
              <a:ext cx="3683422" cy="1143000"/>
            </a:xfrm>
            <a:prstGeom prst="rect">
              <a:avLst/>
            </a:prstGeom>
          </p:spPr>
        </p:pic>
      </p:grpSp>
      <p:pic>
        <p:nvPicPr>
          <p:cNvPr id="2157" name="Picture 2156">
            <a:extLst>
              <a:ext uri="{FF2B5EF4-FFF2-40B4-BE49-F238E27FC236}">
                <a16:creationId xmlns:a16="http://schemas.microsoft.com/office/drawing/2014/main" id="{6A5D3073-6C7B-7C6C-F9FD-C9DAAEEDB91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246" r="6775"/>
          <a:stretch/>
        </p:blipFill>
        <p:spPr>
          <a:xfrm>
            <a:off x="4933724" y="1151929"/>
            <a:ext cx="1175451" cy="1011062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80E14273-3013-1A47-5405-C3EEBA209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 t="14167" r="67510" b="20467"/>
          <a:stretch>
            <a:fillRect/>
          </a:stretch>
        </p:blipFill>
        <p:spPr bwMode="auto">
          <a:xfrm>
            <a:off x="6666688" y="1594459"/>
            <a:ext cx="895511" cy="1034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Picture 2" descr="A picture containing text, computer, computer, light&#10;&#10;Description automatically generated">
            <a:extLst>
              <a:ext uri="{FF2B5EF4-FFF2-40B4-BE49-F238E27FC236}">
                <a16:creationId xmlns:a16="http://schemas.microsoft.com/office/drawing/2014/main" id="{2D86D280-B6DF-B8E8-474D-673621916A81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87" y="3591010"/>
            <a:ext cx="895512" cy="1034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714711-14CC-7ED9-FC22-C35338E51767}"/>
              </a:ext>
            </a:extLst>
          </p:cNvPr>
          <p:cNvSpPr txBox="1"/>
          <p:nvPr/>
        </p:nvSpPr>
        <p:spPr>
          <a:xfrm>
            <a:off x="7562199" y="1511374"/>
            <a:ext cx="43180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Short term</a:t>
            </a:r>
            <a:r>
              <a:rPr lang="en-US" sz="24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Coexistence, faint light communication, and innovative quantum protocols for the physical layer security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225847-E47B-4620-57D1-3C1B359ED48B}"/>
              </a:ext>
            </a:extLst>
          </p:cNvPr>
          <p:cNvSpPr txBox="1"/>
          <p:nvPr/>
        </p:nvSpPr>
        <p:spPr>
          <a:xfrm>
            <a:off x="7562199" y="3591117"/>
            <a:ext cx="417220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 Term:</a:t>
            </a:r>
            <a:r>
              <a:rPr lang="en-US" sz="24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Functional</a:t>
            </a:r>
            <a:r>
              <a:rPr lang="en-US" sz="24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quantum networks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Indistinguishable photons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Quiet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Synchronized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Polarization Stabilized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Phase Stabilized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Verified</a:t>
            </a:r>
          </a:p>
        </p:txBody>
      </p:sp>
    </p:spTree>
    <p:extLst>
      <p:ext uri="{BB962C8B-B14F-4D97-AF65-F5344CB8AC3E}">
        <p14:creationId xmlns:p14="http://schemas.microsoft.com/office/powerpoint/2010/main" val="2378320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CD6F917-1775-CD76-BBB8-21EF201C9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7C5993C-DFD2-6167-10C4-691DBCBF1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52" y="1120408"/>
            <a:ext cx="5961698" cy="56907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7BB3D-9CF2-70D1-7B75-CA755DB1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142329"/>
            <a:ext cx="10515600" cy="905005"/>
          </a:xfrm>
        </p:spPr>
        <p:txBody>
          <a:bodyPr>
            <a:normAutofit/>
          </a:bodyPr>
          <a:lstStyle/>
          <a:p>
            <a:r>
              <a:rPr lang="en-US" dirty="0"/>
              <a:t>Next-generation components</a:t>
            </a:r>
            <a:endParaRPr lang="en-US" dirty="0">
              <a:latin typeface="Aptos" panose="020B0004020202020204" pitchFamily="34" charset="0"/>
              <a:ea typeface="Cambria Math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7D999-1B69-2934-FE86-5F2D9A7920E1}"/>
              </a:ext>
            </a:extLst>
          </p:cNvPr>
          <p:cNvSpPr txBox="1"/>
          <p:nvPr/>
        </p:nvSpPr>
        <p:spPr>
          <a:xfrm>
            <a:off x="1022318" y="310538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~ 100 km</a:t>
            </a:r>
          </a:p>
        </p:txBody>
      </p:sp>
      <p:grpSp>
        <p:nvGrpSpPr>
          <p:cNvPr id="2146" name="Group 2145">
            <a:extLst>
              <a:ext uri="{FF2B5EF4-FFF2-40B4-BE49-F238E27FC236}">
                <a16:creationId xmlns:a16="http://schemas.microsoft.com/office/drawing/2014/main" id="{245D7378-6E85-92FD-396F-AF4C7D6FAE2E}"/>
              </a:ext>
            </a:extLst>
          </p:cNvPr>
          <p:cNvGrpSpPr>
            <a:grpSpLocks noChangeAspect="1"/>
          </p:cNvGrpSpPr>
          <p:nvPr/>
        </p:nvGrpSpPr>
        <p:grpSpPr>
          <a:xfrm>
            <a:off x="246594" y="6276416"/>
            <a:ext cx="5843727" cy="444741"/>
            <a:chOff x="723031" y="16108914"/>
            <a:chExt cx="15018619" cy="1143000"/>
          </a:xfrm>
        </p:grpSpPr>
        <p:pic>
          <p:nvPicPr>
            <p:cNvPr id="2147" name="Picture 2146">
              <a:extLst>
                <a:ext uri="{FF2B5EF4-FFF2-40B4-BE49-F238E27FC236}">
                  <a16:creationId xmlns:a16="http://schemas.microsoft.com/office/drawing/2014/main" id="{550BFE46-9F8B-F6BC-2592-F9115053C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158" y="16108914"/>
              <a:ext cx="1711471" cy="1143000"/>
            </a:xfrm>
            <a:prstGeom prst="rect">
              <a:avLst/>
            </a:prstGeom>
          </p:spPr>
        </p:pic>
        <p:pic>
          <p:nvPicPr>
            <p:cNvPr id="2148" name="Picture 2147">
              <a:extLst>
                <a:ext uri="{FF2B5EF4-FFF2-40B4-BE49-F238E27FC236}">
                  <a16:creationId xmlns:a16="http://schemas.microsoft.com/office/drawing/2014/main" id="{3194349A-D5EA-09AA-2A7B-8251CE3CF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1961" y="16108914"/>
              <a:ext cx="1235676" cy="1143000"/>
            </a:xfrm>
            <a:prstGeom prst="rect">
              <a:avLst/>
            </a:prstGeom>
          </p:spPr>
        </p:pic>
        <p:pic>
          <p:nvPicPr>
            <p:cNvPr id="2149" name="Picture 2148">
              <a:extLst>
                <a:ext uri="{FF2B5EF4-FFF2-40B4-BE49-F238E27FC236}">
                  <a16:creationId xmlns:a16="http://schemas.microsoft.com/office/drawing/2014/main" id="{7E203401-BE99-B47F-E8EB-69D8A42F5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788" y="16108914"/>
              <a:ext cx="1368862" cy="1143000"/>
            </a:xfrm>
            <a:prstGeom prst="rect">
              <a:avLst/>
            </a:prstGeom>
          </p:spPr>
        </p:pic>
        <p:pic>
          <p:nvPicPr>
            <p:cNvPr id="2150" name="Picture 2149" descr="Army Futures Command">
              <a:extLst>
                <a:ext uri="{FF2B5EF4-FFF2-40B4-BE49-F238E27FC236}">
                  <a16:creationId xmlns:a16="http://schemas.microsoft.com/office/drawing/2014/main" id="{9FF81C0B-31EA-F31B-9171-90A78C2D8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15" b="21805"/>
            <a:stretch>
              <a:fillRect/>
            </a:stretch>
          </p:blipFill>
          <p:spPr bwMode="auto">
            <a:xfrm>
              <a:off x="723031" y="16108914"/>
              <a:ext cx="3110696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" name="Picture 2150">
              <a:extLst>
                <a:ext uri="{FF2B5EF4-FFF2-40B4-BE49-F238E27FC236}">
                  <a16:creationId xmlns:a16="http://schemas.microsoft.com/office/drawing/2014/main" id="{D19F7B46-2282-9D5E-0AFC-BAB57D64B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3282" y="16108914"/>
              <a:ext cx="2524418" cy="1143000"/>
            </a:xfrm>
            <a:prstGeom prst="rect">
              <a:avLst/>
            </a:prstGeom>
          </p:spPr>
        </p:pic>
        <p:pic>
          <p:nvPicPr>
            <p:cNvPr id="2152" name="Picture 2151">
              <a:extLst>
                <a:ext uri="{FF2B5EF4-FFF2-40B4-BE49-F238E27FC236}">
                  <a16:creationId xmlns:a16="http://schemas.microsoft.com/office/drawing/2014/main" id="{54C91058-1B1F-F07D-00E2-3FC6E1445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437831" y="16108914"/>
              <a:ext cx="3683422" cy="1143000"/>
            </a:xfrm>
            <a:prstGeom prst="rect">
              <a:avLst/>
            </a:prstGeom>
          </p:spPr>
        </p:pic>
      </p:grpSp>
      <p:pic>
        <p:nvPicPr>
          <p:cNvPr id="2157" name="Picture 2156">
            <a:extLst>
              <a:ext uri="{FF2B5EF4-FFF2-40B4-BE49-F238E27FC236}">
                <a16:creationId xmlns:a16="http://schemas.microsoft.com/office/drawing/2014/main" id="{210A6D7C-16D0-D7F5-CB89-41E88CBC8CF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246" r="6775"/>
          <a:stretch/>
        </p:blipFill>
        <p:spPr>
          <a:xfrm>
            <a:off x="4933724" y="1151929"/>
            <a:ext cx="1175451" cy="1011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389301-AA5A-45B0-0C60-762D373AA9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976" y="1120408"/>
            <a:ext cx="5961698" cy="5631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1D3727-8AEB-6B43-B87B-71196CACB114}"/>
              </a:ext>
            </a:extLst>
          </p:cNvPr>
          <p:cNvSpPr/>
          <p:nvPr/>
        </p:nvSpPr>
        <p:spPr>
          <a:xfrm>
            <a:off x="6178976" y="1120408"/>
            <a:ext cx="1992751" cy="1842711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B13275-86C2-EE96-2020-6299AF4CD48B}"/>
              </a:ext>
            </a:extLst>
          </p:cNvPr>
          <p:cNvSpPr/>
          <p:nvPr/>
        </p:nvSpPr>
        <p:spPr>
          <a:xfrm>
            <a:off x="10033297" y="1120407"/>
            <a:ext cx="1992751" cy="1874233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9571FF-5916-E5E8-8FCC-4A099CAAF80C}"/>
              </a:ext>
            </a:extLst>
          </p:cNvPr>
          <p:cNvSpPr/>
          <p:nvPr/>
        </p:nvSpPr>
        <p:spPr>
          <a:xfrm>
            <a:off x="10093019" y="4872960"/>
            <a:ext cx="1992751" cy="1842711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1BB361-6D6E-A44D-A115-7DBF6EE8EFDE}"/>
              </a:ext>
            </a:extLst>
          </p:cNvPr>
          <p:cNvSpPr/>
          <p:nvPr/>
        </p:nvSpPr>
        <p:spPr>
          <a:xfrm>
            <a:off x="6263304" y="4872961"/>
            <a:ext cx="1992751" cy="1879190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6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"/>
          <p:cNvSpPr txBox="1">
            <a:spLocks noGrp="1"/>
          </p:cNvSpPr>
          <p:nvPr>
            <p:ph type="title"/>
          </p:nvPr>
        </p:nvSpPr>
        <p:spPr>
          <a:xfrm>
            <a:off x="608003" y="153858"/>
            <a:ext cx="10515600" cy="70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Calibri"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Coexistence: Experimental results</a:t>
            </a:r>
            <a:endParaRPr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25C559-6B51-F8A2-8CED-6D896B91B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16" t="18781" r="58917" b="14552"/>
          <a:stretch/>
        </p:blipFill>
        <p:spPr>
          <a:xfrm>
            <a:off x="6616357" y="3268070"/>
            <a:ext cx="5697919" cy="3645590"/>
          </a:xfrm>
          <a:prstGeom prst="rect">
            <a:avLst/>
          </a:prstGeom>
        </p:spPr>
      </p:pic>
      <p:pic>
        <p:nvPicPr>
          <p:cNvPr id="4" name="Picture 2" descr="Transmission loss of silica fiber and optical communication wavelength bands">
            <a:extLst>
              <a:ext uri="{FF2B5EF4-FFF2-40B4-BE49-F238E27FC236}">
                <a16:creationId xmlns:a16="http://schemas.microsoft.com/office/drawing/2014/main" id="{F8E05D99-9D2E-AE7D-49CE-E65314A23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24" y="4398185"/>
            <a:ext cx="455170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BE94C70-B92F-C6C0-265D-028EE74EDB51}"/>
              </a:ext>
            </a:extLst>
          </p:cNvPr>
          <p:cNvSpPr/>
          <p:nvPr/>
        </p:nvSpPr>
        <p:spPr>
          <a:xfrm>
            <a:off x="1723159" y="4306111"/>
            <a:ext cx="4139897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85647-1099-5F3C-A729-4EAEFC6AF4BD}"/>
              </a:ext>
            </a:extLst>
          </p:cNvPr>
          <p:cNvSpPr/>
          <p:nvPr/>
        </p:nvSpPr>
        <p:spPr>
          <a:xfrm>
            <a:off x="494721" y="1665541"/>
            <a:ext cx="1118386" cy="549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D896F-BFC7-E785-A35A-E69BE48268E0}"/>
              </a:ext>
            </a:extLst>
          </p:cNvPr>
          <p:cNvSpPr txBox="1"/>
          <p:nvPr/>
        </p:nvSpPr>
        <p:spPr>
          <a:xfrm>
            <a:off x="4084185" y="4313963"/>
            <a:ext cx="1180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Quantum channels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93B645-9EE3-DB8C-DEA0-7B80EE1F10A5}"/>
              </a:ext>
            </a:extLst>
          </p:cNvPr>
          <p:cNvSpPr txBox="1"/>
          <p:nvPr/>
        </p:nvSpPr>
        <p:spPr>
          <a:xfrm>
            <a:off x="2150737" y="4313963"/>
            <a:ext cx="1180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Classical channels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74599D-03A3-2DBF-A6BA-561A59E11403}"/>
              </a:ext>
            </a:extLst>
          </p:cNvPr>
          <p:cNvSpPr txBox="1"/>
          <p:nvPr/>
        </p:nvSpPr>
        <p:spPr>
          <a:xfrm>
            <a:off x="136921" y="6206432"/>
            <a:ext cx="6311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I. Burenkov et al.,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Opt. Express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31, 11431 (2023)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A3CD1658-3D4F-7123-B923-C097A3052DC3}"/>
              </a:ext>
            </a:extLst>
          </p:cNvPr>
          <p:cNvSpPr txBox="1"/>
          <p:nvPr/>
        </p:nvSpPr>
        <p:spPr>
          <a:xfrm>
            <a:off x="495242" y="1239421"/>
            <a:ext cx="78370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Cl. synchronization &amp; up to 100 q. channels</a:t>
            </a:r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E79D9692-F514-F552-162A-74A022103FC7}"/>
              </a:ext>
            </a:extLst>
          </p:cNvPr>
          <p:cNvSpPr/>
          <p:nvPr/>
        </p:nvSpPr>
        <p:spPr>
          <a:xfrm>
            <a:off x="4543131" y="5010759"/>
            <a:ext cx="993701" cy="762000"/>
          </a:xfrm>
          <a:prstGeom prst="rect">
            <a:avLst/>
          </a:prstGeom>
          <a:solidFill>
            <a:srgbClr val="7030A0">
              <a:alpha val="3098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1A36E530-1014-7148-03DC-131762C71318}"/>
              </a:ext>
            </a:extLst>
          </p:cNvPr>
          <p:cNvSpPr/>
          <p:nvPr/>
        </p:nvSpPr>
        <p:spPr>
          <a:xfrm>
            <a:off x="2990751" y="5007334"/>
            <a:ext cx="594174" cy="762000"/>
          </a:xfrm>
          <a:prstGeom prst="rect">
            <a:avLst/>
          </a:prstGeom>
          <a:solidFill>
            <a:srgbClr val="92D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4192CF-5C63-A36C-0027-D5C9E57E7E6C}"/>
              </a:ext>
            </a:extLst>
          </p:cNvPr>
          <p:cNvSpPr/>
          <p:nvPr/>
        </p:nvSpPr>
        <p:spPr>
          <a:xfrm>
            <a:off x="136921" y="1953732"/>
            <a:ext cx="6232264" cy="2084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0D64DD-C513-2AC7-F75B-C6924E3B7EA1}"/>
              </a:ext>
            </a:extLst>
          </p:cNvPr>
          <p:cNvGrpSpPr/>
          <p:nvPr/>
        </p:nvGrpSpPr>
        <p:grpSpPr>
          <a:xfrm flipV="1">
            <a:off x="931460" y="3084295"/>
            <a:ext cx="4537844" cy="45719"/>
            <a:chOff x="4460930" y="2527560"/>
            <a:chExt cx="1177870" cy="135864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E191BB5-F6D5-4690-7499-A1CFA5E6970E}"/>
                </a:ext>
              </a:extLst>
            </p:cNvPr>
            <p:cNvCxnSpPr>
              <a:cxnSpLocks/>
            </p:cNvCxnSpPr>
            <p:nvPr/>
          </p:nvCxnSpPr>
          <p:spPr>
            <a:xfrm>
              <a:off x="4460930" y="2527560"/>
              <a:ext cx="1177870" cy="1358640"/>
            </a:xfrm>
            <a:prstGeom prst="straightConnector1">
              <a:avLst/>
            </a:prstGeom>
            <a:ln w="76200">
              <a:solidFill>
                <a:srgbClr val="92D050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341B91F-7DFD-5CF3-67E1-F8E56D091B63}"/>
                </a:ext>
              </a:extLst>
            </p:cNvPr>
            <p:cNvCxnSpPr>
              <a:cxnSpLocks/>
            </p:cNvCxnSpPr>
            <p:nvPr/>
          </p:nvCxnSpPr>
          <p:spPr>
            <a:xfrm>
              <a:off x="4460930" y="2527560"/>
              <a:ext cx="1177870" cy="1358640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2" descr="White Rabbit Official CERN website">
            <a:extLst>
              <a:ext uri="{FF2B5EF4-FFF2-40B4-BE49-F238E27FC236}">
                <a16:creationId xmlns:a16="http://schemas.microsoft.com/office/drawing/2014/main" id="{F475D2EF-CEFC-A21E-687D-0DD13B38A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304" y="2257117"/>
            <a:ext cx="796157" cy="7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White Rabbit Official CERN website">
            <a:extLst>
              <a:ext uri="{FF2B5EF4-FFF2-40B4-BE49-F238E27FC236}">
                <a16:creationId xmlns:a16="http://schemas.microsoft.com/office/drawing/2014/main" id="{B53AAAA0-3C06-4456-4382-4A2D67F4E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45" y="2257116"/>
            <a:ext cx="796157" cy="7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 descr="Atom with solid fill">
            <a:extLst>
              <a:ext uri="{FF2B5EF4-FFF2-40B4-BE49-F238E27FC236}">
                <a16:creationId xmlns:a16="http://schemas.microsoft.com/office/drawing/2014/main" id="{031C6611-F2D5-521C-2343-9D2D8D63C4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723" y="3130014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195BA2D-DDF5-EE3C-8AB3-9BE38ECD02DB}"/>
              </a:ext>
            </a:extLst>
          </p:cNvPr>
          <p:cNvSpPr txBox="1"/>
          <p:nvPr/>
        </p:nvSpPr>
        <p:spPr>
          <a:xfrm>
            <a:off x="2607081" y="3153987"/>
            <a:ext cx="1878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en-US" sz="3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=?</a:t>
            </a:r>
          </a:p>
        </p:txBody>
      </p:sp>
      <p:pic>
        <p:nvPicPr>
          <p:cNvPr id="21" name="Graphic 20" descr="Atom with solid fill">
            <a:extLst>
              <a:ext uri="{FF2B5EF4-FFF2-40B4-BE49-F238E27FC236}">
                <a16:creationId xmlns:a16="http://schemas.microsoft.com/office/drawing/2014/main" id="{42B12208-01A6-A96A-64DE-BA82913E36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10182" y="3086333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1885B0-4023-B5D1-F1C4-218A4EB2AB9F}"/>
              </a:ext>
            </a:extLst>
          </p:cNvPr>
          <p:cNvSpPr txBox="1"/>
          <p:nvPr/>
        </p:nvSpPr>
        <p:spPr>
          <a:xfrm>
            <a:off x="1563220" y="2057061"/>
            <a:ext cx="4590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Metropolitan-scale: how long?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206F5CD0-F094-AAA4-694B-7C49978BAC9F}"/>
              </a:ext>
            </a:extLst>
          </p:cNvPr>
          <p:cNvSpPr/>
          <p:nvPr/>
        </p:nvSpPr>
        <p:spPr>
          <a:xfrm>
            <a:off x="9821886" y="4360043"/>
            <a:ext cx="2276764" cy="612648"/>
          </a:xfrm>
          <a:prstGeom prst="wedgeRoundRectCallout">
            <a:avLst>
              <a:gd name="adj1" fmla="val -65643"/>
              <a:gd name="adj2" fmla="val 13171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really reach &lt;1 photon/bit?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A44113-E74D-5AC6-514D-8AF8A575B490}"/>
              </a:ext>
            </a:extLst>
          </p:cNvPr>
          <p:cNvGrpSpPr/>
          <p:nvPr/>
        </p:nvGrpSpPr>
        <p:grpSpPr>
          <a:xfrm>
            <a:off x="7373344" y="1091008"/>
            <a:ext cx="4423150" cy="2656132"/>
            <a:chOff x="4183025" y="625338"/>
            <a:chExt cx="7271657" cy="47352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BCD7A6-70F9-1A20-0E42-7EF637AE3D59}"/>
                </a:ext>
              </a:extLst>
            </p:cNvPr>
            <p:cNvSpPr/>
            <p:nvPr/>
          </p:nvSpPr>
          <p:spPr>
            <a:xfrm>
              <a:off x="4183025" y="625338"/>
              <a:ext cx="7271657" cy="47352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14AE5EAF-0F45-FA29-8705-FAD94AD98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4301682" y="727707"/>
              <a:ext cx="7034343" cy="4530548"/>
            </a:xfrm>
            <a:prstGeom prst="rect">
              <a:avLst/>
            </a:prstGeom>
          </p:spPr>
        </p:pic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28AD-71DC-A77C-2FCA-0EC612685F52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2740811" y="5021849"/>
            <a:ext cx="538743" cy="40630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BED6CF1-51D6-01A5-30D8-83799E3014BA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4674258" y="5021849"/>
            <a:ext cx="335348" cy="406303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75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6E617-2485-A346-DA68-D0C00311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70" y="-67429"/>
            <a:ext cx="10515600" cy="1325563"/>
          </a:xfrm>
        </p:spPr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Yes, 1 photon/bit is possible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8C9E95F-4F88-1B65-C0B3-C2936D5E5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976" y="1153261"/>
            <a:ext cx="8097890" cy="510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96F9867-CD6F-0FCF-B4EF-7E3E707652C1}"/>
              </a:ext>
            </a:extLst>
          </p:cNvPr>
          <p:cNvSpPr/>
          <p:nvPr/>
        </p:nvSpPr>
        <p:spPr>
          <a:xfrm>
            <a:off x="5532815" y="2550711"/>
            <a:ext cx="161925" cy="190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AD6C93B-F78F-6B34-017B-1C3A47287168}"/>
              </a:ext>
            </a:extLst>
          </p:cNvPr>
          <p:cNvSpPr/>
          <p:nvPr/>
        </p:nvSpPr>
        <p:spPr>
          <a:xfrm>
            <a:off x="5881081" y="2549469"/>
            <a:ext cx="161925" cy="190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935517-01B2-3F70-83C6-621D35D62864}"/>
              </a:ext>
            </a:extLst>
          </p:cNvPr>
          <p:cNvSpPr txBox="1"/>
          <p:nvPr/>
        </p:nvSpPr>
        <p:spPr>
          <a:xfrm>
            <a:off x="3048000" y="124515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@P</a:t>
            </a:r>
            <a:r>
              <a:rPr lang="en-US" sz="2400" baseline="-25000" dirty="0">
                <a:solidFill>
                  <a:schemeClr val="tx1"/>
                </a:solidFill>
              </a:rPr>
              <a:t>err</a:t>
            </a:r>
            <a:r>
              <a:rPr lang="en-US" sz="2400" dirty="0">
                <a:solidFill>
                  <a:schemeClr val="tx1"/>
                </a:solidFill>
              </a:rPr>
              <a:t>=</a:t>
            </a:r>
            <a:r>
              <a:rPr lang="en-US" sz="2400" dirty="0"/>
              <a:t>15%</a:t>
            </a:r>
            <a:endParaRPr lang="en-US" sz="2400" baseline="30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994194-08B6-FFD2-0CDD-4081C98127DB}"/>
              </a:ext>
            </a:extLst>
          </p:cNvPr>
          <p:cNvSpPr/>
          <p:nvPr/>
        </p:nvSpPr>
        <p:spPr>
          <a:xfrm>
            <a:off x="6153577" y="1917776"/>
            <a:ext cx="161925" cy="190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CCE21F5-F31E-5872-9812-8CD4E0A18ED2}"/>
              </a:ext>
            </a:extLst>
          </p:cNvPr>
          <p:cNvSpPr/>
          <p:nvPr/>
        </p:nvSpPr>
        <p:spPr>
          <a:xfrm>
            <a:off x="6624635" y="1911737"/>
            <a:ext cx="161925" cy="190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AE4492-34A8-1D58-FE43-A74B1B5937B6}"/>
              </a:ext>
            </a:extLst>
          </p:cNvPr>
          <p:cNvSpPr txBox="1"/>
          <p:nvPr/>
        </p:nvSpPr>
        <p:spPr>
          <a:xfrm>
            <a:off x="-318224" y="6295093"/>
            <a:ext cx="13622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PRL </a:t>
            </a:r>
            <a:r>
              <a:rPr lang="en-US" sz="1600" b="1" dirty="0">
                <a:solidFill>
                  <a:srgbClr val="000000"/>
                </a:solidFill>
                <a:latin typeface="Lora" pitchFamily="2" charset="0"/>
              </a:rPr>
              <a:t>128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, 040404 (2022) * AVS Quantum Sci. </a:t>
            </a:r>
            <a:r>
              <a:rPr lang="en-US" sz="1600" b="1" dirty="0">
                <a:solidFill>
                  <a:srgbClr val="000000"/>
                </a:solidFill>
                <a:latin typeface="Lora" pitchFamily="2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, 025301 (2021) * </a:t>
            </a:r>
            <a:r>
              <a:rPr lang="en-US" sz="1600" dirty="0" err="1">
                <a:solidFill>
                  <a:srgbClr val="000000"/>
                </a:solidFill>
                <a:latin typeface="Lora" pitchFamily="2" charset="0"/>
              </a:rPr>
              <a:t>npj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 Quantum Information </a:t>
            </a:r>
            <a:r>
              <a:rPr lang="en-US" sz="1600" b="1" dirty="0">
                <a:solidFill>
                  <a:srgbClr val="000000"/>
                </a:solidFill>
                <a:latin typeface="Lora" pitchFamily="2" charset="0"/>
              </a:rPr>
              <a:t>8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, 63 (2022)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AVS Quantum Sci. </a:t>
            </a:r>
            <a:r>
              <a:rPr lang="en-US" sz="1600" b="1" dirty="0">
                <a:solidFill>
                  <a:srgbClr val="000000"/>
                </a:solidFill>
                <a:latin typeface="Lora" pitchFamily="2" charset="0"/>
              </a:rPr>
              <a:t>5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, 015001 (2023)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ora" pitchFamily="2" charset="0"/>
              </a:rPr>
              <a:t>*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 Phys. Rev. A, </a:t>
            </a:r>
            <a:r>
              <a:rPr lang="en-US" sz="1600" b="1" dirty="0">
                <a:solidFill>
                  <a:srgbClr val="000000"/>
                </a:solidFill>
                <a:latin typeface="Lora" pitchFamily="2" charset="0"/>
              </a:rPr>
              <a:t>108</a:t>
            </a:r>
            <a:r>
              <a:rPr lang="en-US" sz="1600" dirty="0">
                <a:solidFill>
                  <a:srgbClr val="000000"/>
                </a:solidFill>
                <a:latin typeface="Lora" pitchFamily="2" charset="0"/>
              </a:rPr>
              <a:t>, 052203 (2024)</a:t>
            </a:r>
            <a:endParaRPr lang="en-US" sz="16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A0AD3A6-39FD-D0DC-32B6-0C9542047C4E}"/>
              </a:ext>
            </a:extLst>
          </p:cNvPr>
          <p:cNvSpPr/>
          <p:nvPr/>
        </p:nvSpPr>
        <p:spPr>
          <a:xfrm>
            <a:off x="5789142" y="2139749"/>
            <a:ext cx="161925" cy="190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9DEE10-B2CD-9CC3-3B64-9399AB0CB211}"/>
              </a:ext>
            </a:extLst>
          </p:cNvPr>
          <p:cNvSpPr/>
          <p:nvPr/>
        </p:nvSpPr>
        <p:spPr>
          <a:xfrm>
            <a:off x="6190627" y="2133710"/>
            <a:ext cx="161925" cy="190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EEED7B-5209-38FA-9E80-2E90EE86CDA5}"/>
              </a:ext>
            </a:extLst>
          </p:cNvPr>
          <p:cNvSpPr/>
          <p:nvPr/>
        </p:nvSpPr>
        <p:spPr>
          <a:xfrm>
            <a:off x="5620176" y="2328590"/>
            <a:ext cx="161925" cy="190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531C24-B0F4-5141-F8A7-ADD7074CA58C}"/>
              </a:ext>
            </a:extLst>
          </p:cNvPr>
          <p:cNvSpPr/>
          <p:nvPr/>
        </p:nvSpPr>
        <p:spPr>
          <a:xfrm>
            <a:off x="6021661" y="2322551"/>
            <a:ext cx="161925" cy="190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CF88F21-3A46-BEA9-013C-3844D8C0579F}"/>
              </a:ext>
            </a:extLst>
          </p:cNvPr>
          <p:cNvSpPr/>
          <p:nvPr/>
        </p:nvSpPr>
        <p:spPr>
          <a:xfrm>
            <a:off x="3031251" y="1811761"/>
            <a:ext cx="161925" cy="190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833176-94B6-2DEC-E584-2ECC5620220D}"/>
              </a:ext>
            </a:extLst>
          </p:cNvPr>
          <p:cNvSpPr/>
          <p:nvPr/>
        </p:nvSpPr>
        <p:spPr>
          <a:xfrm>
            <a:off x="3045111" y="2123771"/>
            <a:ext cx="161925" cy="1905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4DF788-DC74-B788-1BD7-D13F33C15EDF}"/>
              </a:ext>
            </a:extLst>
          </p:cNvPr>
          <p:cNvSpPr txBox="1"/>
          <p:nvPr/>
        </p:nvSpPr>
        <p:spPr>
          <a:xfrm>
            <a:off x="3152620" y="166304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Q. measurement</a:t>
            </a:r>
            <a:endParaRPr lang="en-US" sz="2400" baseline="30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79217A-8E20-FE98-CCEB-61FF7F24DF8B}"/>
              </a:ext>
            </a:extLst>
          </p:cNvPr>
          <p:cNvSpPr txBox="1"/>
          <p:nvPr/>
        </p:nvSpPr>
        <p:spPr>
          <a:xfrm>
            <a:off x="3152620" y="195613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SNL</a:t>
            </a:r>
            <a:endParaRPr lang="en-US" sz="2400" baseline="30000" dirty="0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C6C0C63E-C472-E7BC-1A3D-A0737CDBD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24" y="1146333"/>
            <a:ext cx="1351088" cy="101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Light Bulb Images | Free Vectors, Stock Photos &amp;amp; PSD">
            <a:extLst>
              <a:ext uri="{FF2B5EF4-FFF2-40B4-BE49-F238E27FC236}">
                <a16:creationId xmlns:a16="http://schemas.microsoft.com/office/drawing/2014/main" id="{F24A8465-1977-C39D-257E-B0321C342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753" y="5474786"/>
            <a:ext cx="1756769" cy="70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4ECEDA11-1ED9-D5FD-0DC4-71733E8522A3}"/>
              </a:ext>
            </a:extLst>
          </p:cNvPr>
          <p:cNvPicPr/>
          <p:nvPr/>
        </p:nvPicPr>
        <p:blipFill>
          <a:blip r:embed="rId5"/>
          <a:srcRect l="32064" t="38472" r="47751" b="24446"/>
          <a:stretch/>
        </p:blipFill>
        <p:spPr>
          <a:xfrm>
            <a:off x="4931124" y="3211019"/>
            <a:ext cx="1378104" cy="1406265"/>
          </a:xfrm>
          <a:prstGeom prst="rect">
            <a:avLst/>
          </a:prstGeom>
          <a:ln w="0">
            <a:noFill/>
          </a:ln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A0BE2FB0-4AAE-17D2-1A05-1716234EF7CB}"/>
              </a:ext>
            </a:extLst>
          </p:cNvPr>
          <p:cNvPicPr/>
          <p:nvPr/>
        </p:nvPicPr>
        <p:blipFill>
          <a:blip r:embed="rId5"/>
          <a:srcRect l="11719" t="38472" r="67620" b="24446"/>
          <a:stretch/>
        </p:blipFill>
        <p:spPr>
          <a:xfrm>
            <a:off x="3031251" y="3957604"/>
            <a:ext cx="1378104" cy="1387668"/>
          </a:xfrm>
          <a:prstGeom prst="rect">
            <a:avLst/>
          </a:prstGeom>
          <a:ln w="0"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F25FDC7-AF2D-3EEE-36DD-0565C2A25404}"/>
              </a:ext>
            </a:extLst>
          </p:cNvPr>
          <p:cNvSpPr txBox="1"/>
          <p:nvPr/>
        </p:nvSpPr>
        <p:spPr>
          <a:xfrm>
            <a:off x="4372722" y="390226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→</a:t>
            </a:r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FCE41DD5-3673-3C01-2197-D0299198D45B}"/>
              </a:ext>
            </a:extLst>
          </p:cNvPr>
          <p:cNvPicPr/>
          <p:nvPr/>
        </p:nvPicPr>
        <p:blipFill>
          <a:blip r:embed="rId5"/>
          <a:srcRect l="52237" t="38472" r="27578" b="24446"/>
          <a:stretch/>
        </p:blipFill>
        <p:spPr>
          <a:xfrm>
            <a:off x="4918118" y="4673741"/>
            <a:ext cx="1404116" cy="1397849"/>
          </a:xfrm>
          <a:prstGeom prst="rect">
            <a:avLst/>
          </a:prstGeom>
          <a:ln w="0"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8E4275F-449E-6E11-4B04-5869CD8F50FA}"/>
              </a:ext>
            </a:extLst>
          </p:cNvPr>
          <p:cNvSpPr txBox="1"/>
          <p:nvPr/>
        </p:nvSpPr>
        <p:spPr>
          <a:xfrm>
            <a:off x="4390001" y="470192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35721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 animBg="1"/>
      <p:bldP spid="8" grpId="0" animBg="1"/>
      <p:bldP spid="5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44D4EF8-2903-039A-1D61-D7198BBA0B9B}"/>
              </a:ext>
            </a:extLst>
          </p:cNvPr>
          <p:cNvSpPr txBox="1"/>
          <p:nvPr/>
        </p:nvSpPr>
        <p:spPr>
          <a:xfrm>
            <a:off x="3823166" y="3593695"/>
            <a:ext cx="2200779" cy="715089"/>
          </a:xfrm>
          <a:prstGeom prst="round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Quantum-enabled</a:t>
            </a:r>
            <a:b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</a:br>
            <a: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Error correction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2A1CD3-442D-B762-8A71-8D1E86E3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Implications for QN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0B26DE-0994-F344-8D92-36562B61A673}"/>
              </a:ext>
            </a:extLst>
          </p:cNvPr>
          <p:cNvSpPr txBox="1"/>
          <p:nvPr/>
        </p:nvSpPr>
        <p:spPr>
          <a:xfrm>
            <a:off x="77017" y="4656163"/>
            <a:ext cx="832088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Patent US10382141B2 “Communication linker for communication linking”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Patent US12387129B2 “Systems and methods for quantum-enabled error correction”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non-provisional Patent Application 19/013,394 “System and method for monitoring optical communication channel”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non-provisional Patent Application 19/198,700 “Optical Phase stabilization by quantum measurement”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200"/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provisional Patent Application 63/863,106 “Quantum-compatible multi-channel phase stabilization in long fiber communication channels”</a:t>
            </a: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92D044-2F25-318C-651C-28EDCFA13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214" y="1106293"/>
            <a:ext cx="4226207" cy="268463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075CDC-7EF6-6516-A94D-5C1D69A0A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91" y="1034768"/>
            <a:ext cx="5274557" cy="272343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2728D31-B1A3-B454-E8FA-AFE08226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1" y="2514118"/>
            <a:ext cx="3123974" cy="195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4004C10-C62A-9035-C155-0CC0E795432F}"/>
              </a:ext>
            </a:extLst>
          </p:cNvPr>
          <p:cNvSpPr txBox="1"/>
          <p:nvPr/>
        </p:nvSpPr>
        <p:spPr>
          <a:xfrm>
            <a:off x="6096000" y="1215821"/>
            <a:ext cx="2689623" cy="1021556"/>
          </a:xfrm>
          <a:prstGeom prst="round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Quantum </a:t>
            </a:r>
            <a:b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</a:br>
            <a: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physical channel</a:t>
            </a:r>
          </a:p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protection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8BE28E-5325-CEDF-FAD7-D2D4B7845B46}"/>
              </a:ext>
            </a:extLst>
          </p:cNvPr>
          <p:cNvSpPr txBox="1"/>
          <p:nvPr/>
        </p:nvSpPr>
        <p:spPr>
          <a:xfrm>
            <a:off x="6023945" y="4602154"/>
            <a:ext cx="60944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Optica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(3), 515-518 (2026) </a:t>
            </a:r>
          </a:p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Optica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(5), 570-576 (2025)</a:t>
            </a:r>
          </a:p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Phys. Rev. A,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108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052203 (2024)</a:t>
            </a:r>
          </a:p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AVS Quantum Sci.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015001 (2023)</a:t>
            </a:r>
          </a:p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AVS Quantum Sci.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031403 (2023)</a:t>
            </a:r>
          </a:p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npj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Quantum Information,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63 (2022)</a:t>
            </a:r>
          </a:p>
          <a:p>
            <a:pPr marL="285750" marR="0" lvl="0" indent="-285750" algn="r">
              <a:buSzPts val="1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PRL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128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(4), 040404 (2022)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46758EDC-B319-538D-543E-718C3A27142A}"/>
              </a:ext>
            </a:extLst>
          </p:cNvPr>
          <p:cNvSpPr/>
          <p:nvPr/>
        </p:nvSpPr>
        <p:spPr>
          <a:xfrm>
            <a:off x="6789380" y="3351473"/>
            <a:ext cx="4862322" cy="1286503"/>
          </a:xfrm>
          <a:prstGeom prst="wedgeRectCallout">
            <a:avLst>
              <a:gd name="adj1" fmla="val -2951"/>
              <a:gd name="adj2" fmla="val -115707"/>
            </a:avLst>
          </a:prstGeom>
          <a:solidFill>
            <a:srgbClr val="4EA72E">
              <a:lumMod val="20000"/>
              <a:lumOff val="80000"/>
            </a:srgbClr>
          </a:solidFill>
          <a:ln w="19050" cap="flat" cmpd="sng" algn="ctr">
            <a:solidFill>
              <a:srgbClr val="15608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ml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Kartika" panose="0202050303040406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8A62F-CEC6-3495-F3BE-E6DA246267B6}"/>
              </a:ext>
            </a:extLst>
          </p:cNvPr>
          <p:cNvSpPr txBox="1"/>
          <p:nvPr/>
        </p:nvSpPr>
        <p:spPr>
          <a:xfrm>
            <a:off x="6946460" y="3369660"/>
            <a:ext cx="4723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Non-cloning theorem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Fundamental minimal discrimination error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Quantified eavesdropping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Quantified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adversarial information gain</a:t>
            </a:r>
          </a:p>
        </p:txBody>
      </p:sp>
    </p:spTree>
    <p:extLst>
      <p:ext uri="{BB962C8B-B14F-4D97-AF65-F5344CB8AC3E}">
        <p14:creationId xmlns:p14="http://schemas.microsoft.com/office/powerpoint/2010/main" val="843399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DF888F-2259-F4E8-C382-E7595A4E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quiet fiber (phase + crosstalk)</a:t>
            </a:r>
          </a:p>
        </p:txBody>
      </p:sp>
      <p:pic>
        <p:nvPicPr>
          <p:cNvPr id="5" name="Picture 16" descr="optical fiber map">
            <a:extLst>
              <a:ext uri="{FF2B5EF4-FFF2-40B4-BE49-F238E27FC236}">
                <a16:creationId xmlns:a16="http://schemas.microsoft.com/office/drawing/2014/main" id="{D9E26F7E-3DC8-4C8D-8E99-208F4BB8C0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9"/>
          <a:stretch>
            <a:fillRect/>
          </a:stretch>
        </p:blipFill>
        <p:spPr bwMode="auto">
          <a:xfrm>
            <a:off x="137985" y="1200593"/>
            <a:ext cx="3944738" cy="235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E2E8B5-B9C6-5973-1AEB-5511A4B30385}"/>
              </a:ext>
            </a:extLst>
          </p:cNvPr>
          <p:cNvSpPr txBox="1"/>
          <p:nvPr/>
        </p:nvSpPr>
        <p:spPr>
          <a:xfrm>
            <a:off x="1072562" y="1242258"/>
            <a:ext cx="30101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>
              <a:buSzPts val="1000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Optica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(3), 515-518 (2026) </a:t>
            </a:r>
          </a:p>
          <a:p>
            <a:pPr marR="0" lvl="0" algn="r">
              <a:buSzPts val="1000"/>
              <a:tabLst>
                <a:tab pos="0" algn="l"/>
              </a:tabLst>
            </a:pP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Optica </a:t>
            </a:r>
            <a:r>
              <a:rPr lang="en-US" b="1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US" u="none" strike="noStrike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(5), 570-576 (2025)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C99A2-057C-D20D-A215-B3DA9D348620}"/>
              </a:ext>
            </a:extLst>
          </p:cNvPr>
          <p:cNvSpPr txBox="1"/>
          <p:nvPr/>
        </p:nvSpPr>
        <p:spPr>
          <a:xfrm>
            <a:off x="8255539" y="6273225"/>
            <a:ext cx="434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  <a:buSzPts val="1200"/>
              <a:tabLst>
                <a:tab pos="0" algn="l"/>
              </a:tabLst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Patent Application 19/198,700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buSzPts val="1200"/>
              <a:tabLst>
                <a:tab pos="0" algn="l"/>
              </a:tabLs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provisional Patent Application 63/863,106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3FDD10-4243-36C9-98A9-66BB243132AA}"/>
              </a:ext>
            </a:extLst>
          </p:cNvPr>
          <p:cNvGrpSpPr/>
          <p:nvPr/>
        </p:nvGrpSpPr>
        <p:grpSpPr>
          <a:xfrm>
            <a:off x="71337" y="4919366"/>
            <a:ext cx="2405974" cy="2084549"/>
            <a:chOff x="243568" y="1423987"/>
            <a:chExt cx="5086350" cy="4010025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8C85AC1-FFCC-2757-0221-59CDC9675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568" y="1423987"/>
              <a:ext cx="5086350" cy="4010025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C9EC669-C6B1-7398-7AD5-BA69E2A57DB1}"/>
                </a:ext>
              </a:extLst>
            </p:cNvPr>
            <p:cNvSpPr/>
            <p:nvPr/>
          </p:nvSpPr>
          <p:spPr>
            <a:xfrm>
              <a:off x="4368800" y="1611086"/>
              <a:ext cx="406400" cy="3773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FC22FF1C-F5DA-A803-650A-CA7B2904A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95" y="3671600"/>
            <a:ext cx="4144962" cy="127715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BD8D4FDD-EF6E-7DB0-3705-8E25532EF9E7}"/>
              </a:ext>
            </a:extLst>
          </p:cNvPr>
          <p:cNvSpPr txBox="1"/>
          <p:nvPr/>
        </p:nvSpPr>
        <p:spPr>
          <a:xfrm>
            <a:off x="2330556" y="5140143"/>
            <a:ext cx="3315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WDM: DARK payload channel!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stabilization over 150 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noise ~0.10 rad RMS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Allan deviation &lt;0.07 rad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&lt;500 photons/s payload noise</a:t>
            </a: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D85CEC91-ECB3-BBCA-CE78-0B004A934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9610" y="1332110"/>
            <a:ext cx="4186608" cy="2271623"/>
          </a:xfrm>
          <a:prstGeom prst="rect">
            <a:avLst/>
          </a:prstGeom>
        </p:spPr>
      </p:pic>
      <p:pic>
        <p:nvPicPr>
          <p:cNvPr id="74" name="Picture 7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963A7A2-3C84-1BC2-5F08-C92FC36D036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530"/>
          <a:stretch>
            <a:fillRect/>
          </a:stretch>
        </p:blipFill>
        <p:spPr>
          <a:xfrm>
            <a:off x="8420238" y="1245074"/>
            <a:ext cx="3754335" cy="2472922"/>
          </a:xfrm>
          <a:prstGeom prst="rect">
            <a:avLst/>
          </a:prstGeom>
        </p:spPr>
      </p:pic>
      <p:pic>
        <p:nvPicPr>
          <p:cNvPr id="75" name="Picture 74" descr="Text&#10;&#10;Description automatically generated">
            <a:extLst>
              <a:ext uri="{FF2B5EF4-FFF2-40B4-BE49-F238E27FC236}">
                <a16:creationId xmlns:a16="http://schemas.microsoft.com/office/drawing/2014/main" id="{759261A7-47DC-B494-8829-BC34DCD4BD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4346" y="3820196"/>
            <a:ext cx="3586207" cy="2257125"/>
          </a:xfrm>
          <a:prstGeom prst="rect">
            <a:avLst/>
          </a:prstGeom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E1C39FE-B4DC-3F4D-1791-4B7BD66C77A1}"/>
              </a:ext>
            </a:extLst>
          </p:cNvPr>
          <p:cNvCxnSpPr/>
          <p:nvPr/>
        </p:nvCxnSpPr>
        <p:spPr>
          <a:xfrm>
            <a:off x="-64850" y="3596812"/>
            <a:ext cx="5659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91DE23F-0C21-44DD-0401-7EBDEC747E6B}"/>
              </a:ext>
            </a:extLst>
          </p:cNvPr>
          <p:cNvCxnSpPr>
            <a:cxnSpLocks/>
          </p:cNvCxnSpPr>
          <p:nvPr/>
        </p:nvCxnSpPr>
        <p:spPr>
          <a:xfrm rot="16200000">
            <a:off x="2751729" y="6428433"/>
            <a:ext cx="5659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C282D71D-4950-D893-4F0D-91215236D064}"/>
              </a:ext>
            </a:extLst>
          </p:cNvPr>
          <p:cNvSpPr txBox="1"/>
          <p:nvPr/>
        </p:nvSpPr>
        <p:spPr>
          <a:xfrm>
            <a:off x="5646128" y="4791999"/>
            <a:ext cx="3315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TDM: 50% duty factor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650,000 photons/s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Real-world quantum adv.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noise 0.14 rad 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 as sensitivity!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05C97CF-7AC2-5C4A-6A67-3B279A4AE20C}"/>
              </a:ext>
            </a:extLst>
          </p:cNvPr>
          <p:cNvCxnSpPr/>
          <p:nvPr/>
        </p:nvCxnSpPr>
        <p:spPr>
          <a:xfrm>
            <a:off x="5581277" y="6244207"/>
            <a:ext cx="6675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Icon&#10;&#10;Description automatically generated with low confidence">
            <a:extLst>
              <a:ext uri="{FF2B5EF4-FFF2-40B4-BE49-F238E27FC236}">
                <a16:creationId xmlns:a16="http://schemas.microsoft.com/office/drawing/2014/main" id="{0702E117-2E7A-5551-1B78-38246FF2AB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6113" y="3340954"/>
            <a:ext cx="1739426" cy="133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47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78F1B1-198D-DA07-6F17-387FACEF72A5}"/>
              </a:ext>
            </a:extLst>
          </p:cNvPr>
          <p:cNvCxnSpPr>
            <a:cxnSpLocks/>
          </p:cNvCxnSpPr>
          <p:nvPr/>
        </p:nvCxnSpPr>
        <p:spPr>
          <a:xfrm>
            <a:off x="2031287" y="2907584"/>
            <a:ext cx="6583680" cy="1704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008F99-A035-63F0-3D5A-2BD0CF7345A5}"/>
              </a:ext>
            </a:extLst>
          </p:cNvPr>
          <p:cNvGrpSpPr/>
          <p:nvPr/>
        </p:nvGrpSpPr>
        <p:grpSpPr>
          <a:xfrm>
            <a:off x="204083" y="1188837"/>
            <a:ext cx="7117648" cy="1083064"/>
            <a:chOff x="4563200" y="4591401"/>
            <a:chExt cx="6711969" cy="2115248"/>
          </a:xfrm>
        </p:grpSpPr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9FCD99F6-4A9C-472B-0350-79D2798654F1}"/>
                </a:ext>
              </a:extLst>
            </p:cNvPr>
            <p:cNvSpPr/>
            <p:nvPr/>
          </p:nvSpPr>
          <p:spPr>
            <a:xfrm>
              <a:off x="4563200" y="4609711"/>
              <a:ext cx="6614252" cy="209693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E00A19D-C8E0-A0FB-E87A-FACFCD1B4876}"/>
                    </a:ext>
                  </a:extLst>
                </p:cNvPr>
                <p:cNvSpPr txBox="1"/>
                <p:nvPr/>
              </p:nvSpPr>
              <p:spPr>
                <a:xfrm>
                  <a:off x="4815580" y="4591401"/>
                  <a:ext cx="6459589" cy="19836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:r>
                    <a:rPr lang="en-US" sz="2000" dirty="0"/>
                    <a:t>High power </a:t>
                  </a:r>
                  <a:r>
                    <a:rPr lang="en-US" sz="2000" dirty="0">
                      <a:sym typeface="Wingdings" panose="05000000000000000000" pitchFamily="2" charset="2"/>
                    </a:rPr>
                    <a:t> high count rates</a:t>
                  </a:r>
                </a:p>
                <a:p>
                  <a:pPr marL="342900" indent="-342900">
                    <a:buFont typeface="Arial" panose="020B0604020202020204" pitchFamily="34" charset="0"/>
                    <a:buChar char="•"/>
                  </a:pPr>
                  <a:r>
                    <a:rPr lang="en-US" sz="2000" dirty="0"/>
                    <a:t>SPDC photons in single spatiotemporal mode (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≈30</m:t>
                      </m:r>
                    </m:oMath>
                  </a14:m>
                  <a:r>
                    <a:rPr lang="en-US" sz="2000" dirty="0"/>
                    <a:t> ps)</a:t>
                  </a:r>
                </a:p>
                <a:p>
                  <a:pPr marL="342900" indent="-342900">
                    <a:buFont typeface="Arial" panose="020B0604020202020204" pitchFamily="34" charset="0"/>
                    <a:buChar char="•"/>
                  </a:pPr>
                  <a:r>
                    <a:rPr lang="en-US" sz="2000" dirty="0">
                      <a:sym typeface="Wingdings" panose="05000000000000000000" pitchFamily="2" charset="2"/>
                    </a:rPr>
                    <a:t>Single-mode pump  more SPDC photons are useful</a:t>
                  </a: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E00A19D-C8E0-A0FB-E87A-FACFCD1B48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5580" y="4591401"/>
                  <a:ext cx="6459589" cy="1983612"/>
                </a:xfrm>
                <a:prstGeom prst="rect">
                  <a:avLst/>
                </a:prstGeom>
                <a:blipFill>
                  <a:blip r:embed="rId2"/>
                  <a:stretch>
                    <a:fillRect l="-849" t="-3593" b="-9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7" name="Picture 96">
            <a:extLst>
              <a:ext uri="{FF2B5EF4-FFF2-40B4-BE49-F238E27FC236}">
                <a16:creationId xmlns:a16="http://schemas.microsoft.com/office/drawing/2014/main" id="{CC2F7C74-3566-E314-C29C-DF98B56EC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1" y="3309713"/>
            <a:ext cx="2945203" cy="2531094"/>
          </a:xfrm>
          <a:prstGeom prst="rect">
            <a:avLst/>
          </a:prstGeom>
        </p:spPr>
      </p:pic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33E3AF0-786C-D8C7-D4CA-42691975ABB7}"/>
              </a:ext>
            </a:extLst>
          </p:cNvPr>
          <p:cNvSpPr/>
          <p:nvPr/>
        </p:nvSpPr>
        <p:spPr>
          <a:xfrm rot="21448781">
            <a:off x="571285" y="2688331"/>
            <a:ext cx="97667" cy="996342"/>
          </a:xfrm>
          <a:custGeom>
            <a:avLst/>
            <a:gdLst>
              <a:gd name="connsiteX0" fmla="*/ 10251 w 116783"/>
              <a:gd name="connsiteY0" fmla="*/ 0 h 870012"/>
              <a:gd name="connsiteX1" fmla="*/ 10251 w 116783"/>
              <a:gd name="connsiteY1" fmla="*/ 568171 h 870012"/>
              <a:gd name="connsiteX2" fmla="*/ 116783 w 116783"/>
              <a:gd name="connsiteY2" fmla="*/ 870012 h 87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783" h="870012">
                <a:moveTo>
                  <a:pt x="10251" y="0"/>
                </a:moveTo>
                <a:cubicBezTo>
                  <a:pt x="1373" y="211584"/>
                  <a:pt x="-7504" y="423169"/>
                  <a:pt x="10251" y="568171"/>
                </a:cubicBezTo>
                <a:cubicBezTo>
                  <a:pt x="28006" y="713173"/>
                  <a:pt x="72394" y="791592"/>
                  <a:pt x="116783" y="87001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9AFD6D2A-B912-802E-E852-DE5E5B7EE325}"/>
              </a:ext>
            </a:extLst>
          </p:cNvPr>
          <p:cNvSpPr/>
          <p:nvPr/>
        </p:nvSpPr>
        <p:spPr>
          <a:xfrm>
            <a:off x="176863" y="2663916"/>
            <a:ext cx="1889794" cy="46166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9462BA7-0918-B069-7054-A35757080080}"/>
              </a:ext>
            </a:extLst>
          </p:cNvPr>
          <p:cNvGrpSpPr/>
          <p:nvPr/>
        </p:nvGrpSpPr>
        <p:grpSpPr>
          <a:xfrm>
            <a:off x="1929754" y="5063394"/>
            <a:ext cx="698330" cy="812710"/>
            <a:chOff x="2670461" y="4984564"/>
            <a:chExt cx="829268" cy="1120977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A414D10-02C0-D427-195A-E3658C31AFD2}"/>
                </a:ext>
              </a:extLst>
            </p:cNvPr>
            <p:cNvCxnSpPr>
              <a:cxnSpLocks/>
            </p:cNvCxnSpPr>
            <p:nvPr/>
          </p:nvCxnSpPr>
          <p:spPr>
            <a:xfrm>
              <a:off x="2670461" y="5244290"/>
              <a:ext cx="829268" cy="86125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18BD662E-A9DA-5533-9A77-1C9DE6A2240F}"/>
                </a:ext>
              </a:extLst>
            </p:cNvPr>
            <p:cNvSpPr/>
            <p:nvPr/>
          </p:nvSpPr>
          <p:spPr>
            <a:xfrm>
              <a:off x="3106484" y="5186164"/>
              <a:ext cx="135208" cy="57620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9B2E7321-79D8-E05F-03D7-6FFD74EFC029}"/>
                </a:ext>
              </a:extLst>
            </p:cNvPr>
            <p:cNvSpPr/>
            <p:nvPr/>
          </p:nvSpPr>
          <p:spPr>
            <a:xfrm>
              <a:off x="2913168" y="4984564"/>
              <a:ext cx="135208" cy="57620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E423BBB0-778F-73A5-00F5-22AEFB0699DC}"/>
                </a:ext>
              </a:extLst>
            </p:cNvPr>
            <p:cNvSpPr/>
            <p:nvPr/>
          </p:nvSpPr>
          <p:spPr>
            <a:xfrm>
              <a:off x="3316191" y="5395871"/>
              <a:ext cx="135208" cy="57620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488A6DC-EACB-25CD-C8A3-A8036B0855E4}"/>
              </a:ext>
            </a:extLst>
          </p:cNvPr>
          <p:cNvGrpSpPr/>
          <p:nvPr/>
        </p:nvGrpSpPr>
        <p:grpSpPr>
          <a:xfrm rot="21321388">
            <a:off x="2726375" y="5728542"/>
            <a:ext cx="759399" cy="909154"/>
            <a:chOff x="3457919" y="5841015"/>
            <a:chExt cx="759399" cy="90915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83F092F-0741-9A6C-40A6-152EDCCCE3AA}"/>
                </a:ext>
              </a:extLst>
            </p:cNvPr>
            <p:cNvGrpSpPr/>
            <p:nvPr/>
          </p:nvGrpSpPr>
          <p:grpSpPr>
            <a:xfrm rot="2723612">
              <a:off x="3282766" y="6016168"/>
              <a:ext cx="594944" cy="244638"/>
              <a:chOff x="4237233" y="4917389"/>
              <a:chExt cx="760890" cy="173537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F09AD54-319B-BB1E-5974-6A5C888D4177}"/>
                  </a:ext>
                </a:extLst>
              </p:cNvPr>
              <p:cNvSpPr/>
              <p:nvPr/>
            </p:nvSpPr>
            <p:spPr>
              <a:xfrm>
                <a:off x="4237233" y="4917390"/>
                <a:ext cx="760890" cy="17353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4F9FCF1-7DAB-EC76-5E7E-7B1B6776B02A}"/>
                  </a:ext>
                </a:extLst>
              </p:cNvPr>
              <p:cNvSpPr/>
              <p:nvPr/>
            </p:nvSpPr>
            <p:spPr>
              <a:xfrm>
                <a:off x="4237233" y="4917390"/>
                <a:ext cx="126815" cy="1735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9798C1CF-3391-843C-D465-A2248416AB36}"/>
                  </a:ext>
                </a:extLst>
              </p:cNvPr>
              <p:cNvSpPr/>
              <p:nvPr/>
            </p:nvSpPr>
            <p:spPr>
              <a:xfrm>
                <a:off x="4364048" y="4917390"/>
                <a:ext cx="126815" cy="1735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6DB63531-7C91-1908-0E74-507E18781843}"/>
                  </a:ext>
                </a:extLst>
              </p:cNvPr>
              <p:cNvSpPr/>
              <p:nvPr/>
            </p:nvSpPr>
            <p:spPr>
              <a:xfrm>
                <a:off x="4490862" y="4917390"/>
                <a:ext cx="126815" cy="1735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605D7D20-0E6C-622E-4CE9-B119EFFAA90D}"/>
                  </a:ext>
                </a:extLst>
              </p:cNvPr>
              <p:cNvSpPr/>
              <p:nvPr/>
            </p:nvSpPr>
            <p:spPr>
              <a:xfrm>
                <a:off x="4617677" y="4917390"/>
                <a:ext cx="126815" cy="1735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11EE8D6-17E4-8C04-2587-365D727B6494}"/>
                  </a:ext>
                </a:extLst>
              </p:cNvPr>
              <p:cNvSpPr/>
              <p:nvPr/>
            </p:nvSpPr>
            <p:spPr>
              <a:xfrm>
                <a:off x="4744492" y="4917389"/>
                <a:ext cx="126815" cy="1735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7688D80-87C1-82E7-B169-E4874767E7CE}"/>
                  </a:ext>
                </a:extLst>
              </p:cNvPr>
              <p:cNvSpPr/>
              <p:nvPr/>
            </p:nvSpPr>
            <p:spPr>
              <a:xfrm>
                <a:off x="4871307" y="4917390"/>
                <a:ext cx="126815" cy="1735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3944C731-A2D5-D810-0EF2-838707B6A2CF}"/>
                </a:ext>
              </a:extLst>
            </p:cNvPr>
            <p:cNvCxnSpPr>
              <a:cxnSpLocks/>
            </p:cNvCxnSpPr>
            <p:nvPr/>
          </p:nvCxnSpPr>
          <p:spPr>
            <a:xfrm>
              <a:off x="3808529" y="6344372"/>
              <a:ext cx="408789" cy="284943"/>
            </a:xfrm>
            <a:prstGeom prst="straightConnector1">
              <a:avLst/>
            </a:prstGeom>
            <a:ln w="19050">
              <a:solidFill>
                <a:srgbClr val="E7398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DEDD5BF-33AB-776E-F57A-00E91B607C38}"/>
                </a:ext>
              </a:extLst>
            </p:cNvPr>
            <p:cNvCxnSpPr>
              <a:cxnSpLocks/>
            </p:cNvCxnSpPr>
            <p:nvPr/>
          </p:nvCxnSpPr>
          <p:spPr>
            <a:xfrm>
              <a:off x="3784442" y="6386928"/>
              <a:ext cx="309858" cy="363241"/>
            </a:xfrm>
            <a:prstGeom prst="straightConnector1">
              <a:avLst/>
            </a:prstGeom>
            <a:ln w="19050">
              <a:solidFill>
                <a:srgbClr val="E7398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id="{18034EBC-5440-986A-4BFC-AB3F34A5D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272" y="3294156"/>
            <a:ext cx="2945203" cy="2531094"/>
          </a:xfrm>
          <a:prstGeom prst="rect">
            <a:avLst/>
          </a:prstGeom>
        </p:spPr>
      </p:pic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4ACBA4BB-4936-A4FE-28C1-563074A85D44}"/>
              </a:ext>
            </a:extLst>
          </p:cNvPr>
          <p:cNvSpPr/>
          <p:nvPr/>
        </p:nvSpPr>
        <p:spPr>
          <a:xfrm rot="21448781">
            <a:off x="9129876" y="2672774"/>
            <a:ext cx="97667" cy="996342"/>
          </a:xfrm>
          <a:custGeom>
            <a:avLst/>
            <a:gdLst>
              <a:gd name="connsiteX0" fmla="*/ 10251 w 116783"/>
              <a:gd name="connsiteY0" fmla="*/ 0 h 870012"/>
              <a:gd name="connsiteX1" fmla="*/ 10251 w 116783"/>
              <a:gd name="connsiteY1" fmla="*/ 568171 h 870012"/>
              <a:gd name="connsiteX2" fmla="*/ 116783 w 116783"/>
              <a:gd name="connsiteY2" fmla="*/ 870012 h 87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783" h="870012">
                <a:moveTo>
                  <a:pt x="10251" y="0"/>
                </a:moveTo>
                <a:cubicBezTo>
                  <a:pt x="1373" y="211584"/>
                  <a:pt x="-7504" y="423169"/>
                  <a:pt x="10251" y="568171"/>
                </a:cubicBezTo>
                <a:cubicBezTo>
                  <a:pt x="28006" y="713173"/>
                  <a:pt x="72394" y="791592"/>
                  <a:pt x="116783" y="87001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73471FB-29E8-3A42-B91A-D3A0344AB6CC}"/>
              </a:ext>
            </a:extLst>
          </p:cNvPr>
          <p:cNvGrpSpPr/>
          <p:nvPr/>
        </p:nvGrpSpPr>
        <p:grpSpPr>
          <a:xfrm>
            <a:off x="10488345" y="5047837"/>
            <a:ext cx="698330" cy="812710"/>
            <a:chOff x="2670461" y="4984564"/>
            <a:chExt cx="829268" cy="1120977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562B4CA6-75D6-E663-6A69-69130959CA76}"/>
                </a:ext>
              </a:extLst>
            </p:cNvPr>
            <p:cNvCxnSpPr>
              <a:cxnSpLocks/>
            </p:cNvCxnSpPr>
            <p:nvPr/>
          </p:nvCxnSpPr>
          <p:spPr>
            <a:xfrm>
              <a:off x="2670461" y="5244290"/>
              <a:ext cx="829268" cy="861251"/>
            </a:xfrm>
            <a:prstGeom prst="line">
              <a:avLst/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6972AA60-89A5-AE35-CF94-B258FAC88E66}"/>
                </a:ext>
              </a:extLst>
            </p:cNvPr>
            <p:cNvSpPr/>
            <p:nvPr/>
          </p:nvSpPr>
          <p:spPr>
            <a:xfrm>
              <a:off x="3106484" y="5186164"/>
              <a:ext cx="135208" cy="57620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Isosceles Triangle 108">
              <a:extLst>
                <a:ext uri="{FF2B5EF4-FFF2-40B4-BE49-F238E27FC236}">
                  <a16:creationId xmlns:a16="http://schemas.microsoft.com/office/drawing/2014/main" id="{B4E2795E-1C39-A110-B512-6F1D638D7516}"/>
                </a:ext>
              </a:extLst>
            </p:cNvPr>
            <p:cNvSpPr/>
            <p:nvPr/>
          </p:nvSpPr>
          <p:spPr>
            <a:xfrm>
              <a:off x="2913168" y="4984564"/>
              <a:ext cx="135208" cy="57620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Isosceles Triangle 120">
              <a:extLst>
                <a:ext uri="{FF2B5EF4-FFF2-40B4-BE49-F238E27FC236}">
                  <a16:creationId xmlns:a16="http://schemas.microsoft.com/office/drawing/2014/main" id="{BC28428B-036D-0CFF-8E85-A6A0D3DA397C}"/>
                </a:ext>
              </a:extLst>
            </p:cNvPr>
            <p:cNvSpPr/>
            <p:nvPr/>
          </p:nvSpPr>
          <p:spPr>
            <a:xfrm>
              <a:off x="3316191" y="5395871"/>
              <a:ext cx="135208" cy="57620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D03F172-7F3C-1793-8C45-E76648A75F1C}"/>
              </a:ext>
            </a:extLst>
          </p:cNvPr>
          <p:cNvGrpSpPr/>
          <p:nvPr/>
        </p:nvGrpSpPr>
        <p:grpSpPr>
          <a:xfrm rot="21321388">
            <a:off x="11284966" y="5712985"/>
            <a:ext cx="759399" cy="909154"/>
            <a:chOff x="3457919" y="5841015"/>
            <a:chExt cx="759399" cy="909154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C1D8D3A-C102-737D-15BC-3800DB0BFE46}"/>
                </a:ext>
              </a:extLst>
            </p:cNvPr>
            <p:cNvGrpSpPr/>
            <p:nvPr/>
          </p:nvGrpSpPr>
          <p:grpSpPr>
            <a:xfrm rot="2723612">
              <a:off x="3282766" y="6016168"/>
              <a:ext cx="594944" cy="244638"/>
              <a:chOff x="4237233" y="4917389"/>
              <a:chExt cx="760890" cy="173537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F70F7B32-AA65-1659-EA8A-ED071F1BAD7B}"/>
                  </a:ext>
                </a:extLst>
              </p:cNvPr>
              <p:cNvSpPr/>
              <p:nvPr/>
            </p:nvSpPr>
            <p:spPr>
              <a:xfrm>
                <a:off x="4237233" y="4917390"/>
                <a:ext cx="760890" cy="17353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AC5B17BD-2FB8-FCAD-91B6-0CE7EE02D300}"/>
                  </a:ext>
                </a:extLst>
              </p:cNvPr>
              <p:cNvSpPr/>
              <p:nvPr/>
            </p:nvSpPr>
            <p:spPr>
              <a:xfrm>
                <a:off x="4237233" y="4917390"/>
                <a:ext cx="126815" cy="1735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AC9C631E-1DCA-35EC-BC7E-56880E39DDF6}"/>
                  </a:ext>
                </a:extLst>
              </p:cNvPr>
              <p:cNvSpPr/>
              <p:nvPr/>
            </p:nvSpPr>
            <p:spPr>
              <a:xfrm>
                <a:off x="4364048" y="4917390"/>
                <a:ext cx="126815" cy="1735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86850C3E-716D-8E5E-160E-9404AC223B5C}"/>
                  </a:ext>
                </a:extLst>
              </p:cNvPr>
              <p:cNvSpPr/>
              <p:nvPr/>
            </p:nvSpPr>
            <p:spPr>
              <a:xfrm>
                <a:off x="4490862" y="4917390"/>
                <a:ext cx="126815" cy="1735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ED07BE4A-7094-B4B9-447F-79CCB8DCA183}"/>
                  </a:ext>
                </a:extLst>
              </p:cNvPr>
              <p:cNvSpPr/>
              <p:nvPr/>
            </p:nvSpPr>
            <p:spPr>
              <a:xfrm>
                <a:off x="4617677" y="4917390"/>
                <a:ext cx="126815" cy="1735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997F21CF-7EA3-E66E-70AC-DD84855836E0}"/>
                  </a:ext>
                </a:extLst>
              </p:cNvPr>
              <p:cNvSpPr/>
              <p:nvPr/>
            </p:nvSpPr>
            <p:spPr>
              <a:xfrm>
                <a:off x="4744492" y="4917389"/>
                <a:ext cx="126815" cy="17353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D8D4C984-D342-1DB6-174C-98D3F29210AE}"/>
                  </a:ext>
                </a:extLst>
              </p:cNvPr>
              <p:cNvSpPr/>
              <p:nvPr/>
            </p:nvSpPr>
            <p:spPr>
              <a:xfrm>
                <a:off x="4871307" y="4917390"/>
                <a:ext cx="126815" cy="1735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B75BB3E4-9DAD-16D7-8DE9-237DC1956DEA}"/>
                </a:ext>
              </a:extLst>
            </p:cNvPr>
            <p:cNvCxnSpPr>
              <a:cxnSpLocks/>
            </p:cNvCxnSpPr>
            <p:nvPr/>
          </p:nvCxnSpPr>
          <p:spPr>
            <a:xfrm>
              <a:off x="3808529" y="6344372"/>
              <a:ext cx="408789" cy="284943"/>
            </a:xfrm>
            <a:prstGeom prst="straightConnector1">
              <a:avLst/>
            </a:prstGeom>
            <a:ln w="19050">
              <a:solidFill>
                <a:srgbClr val="E7398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FD60B14A-8F91-EE31-F5AC-8ABAFD80F9D7}"/>
                </a:ext>
              </a:extLst>
            </p:cNvPr>
            <p:cNvCxnSpPr>
              <a:cxnSpLocks/>
            </p:cNvCxnSpPr>
            <p:nvPr/>
          </p:nvCxnSpPr>
          <p:spPr>
            <a:xfrm>
              <a:off x="3784442" y="6386928"/>
              <a:ext cx="309858" cy="363241"/>
            </a:xfrm>
            <a:prstGeom prst="straightConnector1">
              <a:avLst/>
            </a:prstGeom>
            <a:ln w="19050">
              <a:solidFill>
                <a:srgbClr val="E7398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1F9AE36-6987-6E6B-65D8-944035F5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470" y="-8777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Synchronized Network Sources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31057A-6737-89C1-1C25-97B45DEBFB6B}"/>
              </a:ext>
            </a:extLst>
          </p:cNvPr>
          <p:cNvSpPr/>
          <p:nvPr/>
        </p:nvSpPr>
        <p:spPr>
          <a:xfrm>
            <a:off x="4432285" y="2332505"/>
            <a:ext cx="575079" cy="575079"/>
          </a:xfrm>
          <a:prstGeom prst="ellipse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FF82DD-152C-4A5F-7B3C-04367EFF00F1}"/>
              </a:ext>
            </a:extLst>
          </p:cNvPr>
          <p:cNvSpPr/>
          <p:nvPr/>
        </p:nvSpPr>
        <p:spPr>
          <a:xfrm>
            <a:off x="4512362" y="2333684"/>
            <a:ext cx="575079" cy="575079"/>
          </a:xfrm>
          <a:prstGeom prst="ellipse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8CCE22-5C63-FF2E-4716-EEA662F5D280}"/>
              </a:ext>
            </a:extLst>
          </p:cNvPr>
          <p:cNvSpPr/>
          <p:nvPr/>
        </p:nvSpPr>
        <p:spPr>
          <a:xfrm>
            <a:off x="4610448" y="2331915"/>
            <a:ext cx="575079" cy="575079"/>
          </a:xfrm>
          <a:prstGeom prst="ellipse">
            <a:avLst/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6BCB2-98E2-F8AF-9B06-1E08DD4A64D2}"/>
              </a:ext>
            </a:extLst>
          </p:cNvPr>
          <p:cNvSpPr txBox="1"/>
          <p:nvPr/>
        </p:nvSpPr>
        <p:spPr>
          <a:xfrm>
            <a:off x="4192570" y="2951687"/>
            <a:ext cx="1301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optical fiber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9E8C7A-F87B-203D-A333-AD81255B3DA4}"/>
              </a:ext>
            </a:extLst>
          </p:cNvPr>
          <p:cNvSpPr txBox="1"/>
          <p:nvPr/>
        </p:nvSpPr>
        <p:spPr>
          <a:xfrm>
            <a:off x="5209201" y="2432941"/>
            <a:ext cx="1065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??? km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8665DA-6843-767A-B8B7-A1404E7E2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688" y="2514361"/>
            <a:ext cx="512689" cy="4618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919624-6743-5226-392D-80EE7846C9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430" y="2670053"/>
            <a:ext cx="1692871" cy="44072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8526D37-A48D-45E1-AE2B-BD76BFB5C5A3}"/>
              </a:ext>
            </a:extLst>
          </p:cNvPr>
          <p:cNvSpPr/>
          <p:nvPr/>
        </p:nvSpPr>
        <p:spPr>
          <a:xfrm>
            <a:off x="8511336" y="2666498"/>
            <a:ext cx="1889794" cy="46166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D5EB52-B6C9-CDC9-BFF3-5C65D4D02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1161" y="2516943"/>
            <a:ext cx="512689" cy="46184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DAECB91-1537-2E50-61FA-966E863C4D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7903" y="2672635"/>
            <a:ext cx="1692871" cy="44072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7D6B4F9A-26D0-367C-8EB6-9B7A028D83BF}"/>
              </a:ext>
            </a:extLst>
          </p:cNvPr>
          <p:cNvGrpSpPr/>
          <p:nvPr/>
        </p:nvGrpSpPr>
        <p:grpSpPr>
          <a:xfrm>
            <a:off x="2789515" y="3834953"/>
            <a:ext cx="2652935" cy="1925572"/>
            <a:chOff x="203629" y="3791889"/>
            <a:chExt cx="3971985" cy="2578711"/>
          </a:xfrm>
        </p:grpSpPr>
        <p:pic>
          <p:nvPicPr>
            <p:cNvPr id="27" name="Picture 26" descr="Chart, line chart&#10;&#10;Description automatically generated">
              <a:extLst>
                <a:ext uri="{FF2B5EF4-FFF2-40B4-BE49-F238E27FC236}">
                  <a16:creationId xmlns:a16="http://schemas.microsoft.com/office/drawing/2014/main" id="{EC3DC67B-C953-D8D2-3967-B8E21DDAA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3629" y="3791889"/>
              <a:ext cx="3971985" cy="257871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13D5CA0-6935-304A-F138-8859B110B59C}"/>
                </a:ext>
              </a:extLst>
            </p:cNvPr>
            <p:cNvSpPr txBox="1"/>
            <p:nvPr/>
          </p:nvSpPr>
          <p:spPr>
            <a:xfrm>
              <a:off x="762837" y="5134559"/>
              <a:ext cx="12202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0.144 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± 0.014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2E0A8EC-32EE-1397-EAC0-66A787AC09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2837" y="5420405"/>
              <a:ext cx="1730644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70AD47">
                  <a:lumMod val="50000"/>
                </a:srgbClr>
              </a:solidFill>
              <a:prstDash val="lgDash"/>
              <a:tailEnd type="triangle"/>
            </a:ln>
            <a:effectLst/>
          </p:spPr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1354167-60AE-CCB4-D5C2-3EDA21EB11E8}"/>
              </a:ext>
            </a:extLst>
          </p:cNvPr>
          <p:cNvSpPr txBox="1"/>
          <p:nvPr/>
        </p:nvSpPr>
        <p:spPr>
          <a:xfrm rot="-600000">
            <a:off x="3685424" y="5200794"/>
            <a:ext cx="1791975" cy="612934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>
            <a:solidFill>
              <a:srgbClr val="70AD47">
                <a:lumMod val="50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  <a:sym typeface="Arial"/>
              </a:rPr>
              <a:t>Indistinguishability,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  <a:sym typeface="Arial"/>
              </a:rPr>
              <a:t>C = 0.83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  <a:sym typeface="Arial"/>
              </a:rPr>
              <a:t>± 0.05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170D54-2521-54B5-BBC5-81EADE25FAF0}"/>
              </a:ext>
            </a:extLst>
          </p:cNvPr>
          <p:cNvSpPr txBox="1"/>
          <p:nvPr/>
        </p:nvSpPr>
        <p:spPr>
          <a:xfrm>
            <a:off x="2558270" y="3445601"/>
            <a:ext cx="3085196" cy="510778"/>
          </a:xfrm>
          <a:prstGeom prst="round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Quantum Interference</a:t>
            </a:r>
          </a:p>
        </p:txBody>
      </p:sp>
      <p:pic>
        <p:nvPicPr>
          <p:cNvPr id="34" name="Picture 33" descr="Chart, line chart&#10;&#10;Description automatically generated">
            <a:extLst>
              <a:ext uri="{FF2B5EF4-FFF2-40B4-BE49-F238E27FC236}">
                <a16:creationId xmlns:a16="http://schemas.microsoft.com/office/drawing/2014/main" id="{F38D2B96-D5E9-8265-61D5-D210F6CE0C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3136" y="4592165"/>
            <a:ext cx="2685116" cy="201383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EECD36D-E710-DCC7-C1DB-090B85981A51}"/>
              </a:ext>
            </a:extLst>
          </p:cNvPr>
          <p:cNvSpPr txBox="1"/>
          <p:nvPr/>
        </p:nvSpPr>
        <p:spPr>
          <a:xfrm>
            <a:off x="5919558" y="3809778"/>
            <a:ext cx="2323028" cy="919401"/>
          </a:xfrm>
          <a:prstGeom prst="round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Network</a:t>
            </a:r>
            <a:br>
              <a:rPr lang="en-US" sz="2400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</a:br>
            <a:r>
              <a:rPr lang="en-US" sz="2400" b="1" kern="0" dirty="0">
                <a:solidFill>
                  <a:srgbClr val="FFFFFF"/>
                </a:solidFill>
                <a:cs typeface="Calibri" panose="020F0502020204030204" pitchFamily="34" charset="0"/>
                <a:sym typeface="Arial"/>
              </a:rPr>
              <a:t>Synchronization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39CAFB0-B799-D9C5-4378-AC2A6D70B77D}"/>
              </a:ext>
            </a:extLst>
          </p:cNvPr>
          <p:cNvSpPr/>
          <p:nvPr/>
        </p:nvSpPr>
        <p:spPr>
          <a:xfrm>
            <a:off x="8309499" y="1384917"/>
            <a:ext cx="3813820" cy="5473083"/>
          </a:xfrm>
          <a:prstGeom prst="roundRect">
            <a:avLst>
              <a:gd name="adj" fmla="val 5959"/>
            </a:avLst>
          </a:prstGeom>
          <a:solidFill>
            <a:srgbClr val="002060">
              <a:alpha val="1294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7FE022-52AC-4D3C-5C2B-5EF58BC5EDEF}"/>
              </a:ext>
            </a:extLst>
          </p:cNvPr>
          <p:cNvSpPr txBox="1"/>
          <p:nvPr/>
        </p:nvSpPr>
        <p:spPr>
          <a:xfrm>
            <a:off x="6362944" y="1444672"/>
            <a:ext cx="6356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cs typeface="Calibri" panose="020F0502020204030204" pitchFamily="34" charset="0"/>
                <a:sym typeface="Arial"/>
              </a:rPr>
              <a:t>Future extension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702874-689C-388A-34A0-A79EC8068F8A}"/>
              </a:ext>
            </a:extLst>
          </p:cNvPr>
          <p:cNvSpPr txBox="1"/>
          <p:nvPr/>
        </p:nvSpPr>
        <p:spPr>
          <a:xfrm>
            <a:off x="37498" y="6495249"/>
            <a:ext cx="661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Optics Express 32, 18257-18267 (2024)</a:t>
            </a:r>
          </a:p>
        </p:txBody>
      </p:sp>
    </p:spTree>
    <p:extLst>
      <p:ext uri="{BB962C8B-B14F-4D97-AF65-F5344CB8AC3E}">
        <p14:creationId xmlns:p14="http://schemas.microsoft.com/office/powerpoint/2010/main" val="127068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8A265-E75D-2C0A-31A3-CB86B56EE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49210D-5302-E769-9DAE-34CE8112E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470" y="-8777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NIST QN: Synchronized Network Sources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C94B74-7E67-7445-202E-34856413F978}"/>
              </a:ext>
            </a:extLst>
          </p:cNvPr>
          <p:cNvSpPr txBox="1"/>
          <p:nvPr/>
        </p:nvSpPr>
        <p:spPr>
          <a:xfrm>
            <a:off x="37498" y="6495249"/>
            <a:ext cx="661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Optics Express 33, 31258-31268 (2025)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8BCDB-3E46-9004-8A86-AD234BAB2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64" y="1165140"/>
            <a:ext cx="11119272" cy="533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04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78E79-4D0A-F8DD-74DC-6F8A0B0E6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5A8688-E290-FF24-605A-A40F2B4E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470" y="-8777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NIST QN: Synchronized Network Sources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B35421-3A82-98E5-7F43-F41BAD6FCC22}"/>
              </a:ext>
            </a:extLst>
          </p:cNvPr>
          <p:cNvSpPr txBox="1"/>
          <p:nvPr/>
        </p:nvSpPr>
        <p:spPr>
          <a:xfrm>
            <a:off x="37498" y="6495249"/>
            <a:ext cx="661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Optics Express 33, 31258-31268 (2025)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7A0362-351C-E34E-4A63-3B41D94B2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64" y="1165140"/>
            <a:ext cx="11119272" cy="53301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0B3A61-40F4-3083-F30C-61C1DBBD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950" y="1377757"/>
            <a:ext cx="6675517" cy="49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3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60D650-1603-808A-0D27-F12482AD4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QN and its benchmarking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EF0CE1A-4332-8584-4DA8-693D27DF4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249430" y="1330858"/>
            <a:ext cx="2664279" cy="29231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05B0C6F-6D5C-DF83-5071-DD0A35674FE3}"/>
              </a:ext>
            </a:extLst>
          </p:cNvPr>
          <p:cNvSpPr txBox="1"/>
          <p:nvPr/>
        </p:nvSpPr>
        <p:spPr>
          <a:xfrm>
            <a:off x="9153676" y="1520859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Verifier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state: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64AC75F-A4DA-3C58-7F5D-BF6D4340F901}"/>
                  </a:ext>
                </a:extLst>
              </p:cNvPr>
              <p:cNvSpPr txBox="1"/>
              <p:nvPr/>
            </p:nvSpPr>
            <p:spPr>
              <a:xfrm>
                <a:off x="9439246" y="2341600"/>
                <a:ext cx="22728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sz="140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ver</m:t>
                            </m:r>
                          </m:sub>
                          <m:sup>
                            <m:r>
                              <a:rPr lang="en-US" sz="14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p>
                        </m:sSubSup>
                      </m:e>
                    </m:d>
                    <m:r>
                      <a:rPr lang="en-US" sz="1400" i="1" ker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14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[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400" b="0" i="1" kern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14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64AC75F-A4DA-3C58-7F5D-BF6D4340F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246" y="2341600"/>
                <a:ext cx="2272855" cy="307777"/>
              </a:xfrm>
              <a:prstGeom prst="rect">
                <a:avLst/>
              </a:prstGeom>
              <a:blipFill>
                <a:blip r:embed="rId4"/>
                <a:stretch>
                  <a:fillRect t="-100000" b="-15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D401043-77B9-9DE6-1806-FAD8CAD5DFDD}"/>
                  </a:ext>
                </a:extLst>
              </p:cNvPr>
              <p:cNvSpPr txBox="1"/>
              <p:nvPr/>
            </p:nvSpPr>
            <p:spPr>
              <a:xfrm>
                <a:off x="9439246" y="2754495"/>
                <a:ext cx="24220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ver</m:t>
                            </m:r>
                          </m:sub>
                          <m:sup>
                            <m:r>
                              <a:rPr lang="en-US" sz="14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  <m:r>
                      <a:rPr lang="en-US" sz="1400" i="1" kern="0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14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[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D401043-77B9-9DE6-1806-FAD8CAD5D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246" y="2754495"/>
                <a:ext cx="2422014" cy="307777"/>
              </a:xfrm>
              <a:prstGeom prst="rect">
                <a:avLst/>
              </a:prstGeom>
              <a:blipFill>
                <a:blip r:embed="rId5"/>
                <a:stretch>
                  <a:fillRect t="-102000" r="-13065" b="-16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491CFB-D393-AE04-EE18-D3E861230C78}"/>
                  </a:ext>
                </a:extLst>
              </p:cNvPr>
              <p:cNvSpPr txBox="1"/>
              <p:nvPr/>
            </p:nvSpPr>
            <p:spPr>
              <a:xfrm>
                <a:off x="9439248" y="3167390"/>
                <a:ext cx="25901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Sup>
                          <m:sSubSupPr>
                            <m:ctrlPr>
                              <a:rPr lang="en-US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ver</m:t>
                            </m:r>
                          </m:sub>
                          <m:sup>
                            <m:r>
                              <a:rPr lang="en-US" sz="14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sz="1400" i="1" kern="0" smtClean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14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[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400" b="0" i="1" kern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type m:val="skw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491CFB-D393-AE04-EE18-D3E861230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248" y="3167390"/>
                <a:ext cx="2590133" cy="307777"/>
              </a:xfrm>
              <a:prstGeom prst="rect">
                <a:avLst/>
              </a:prstGeom>
              <a:blipFill>
                <a:blip r:embed="rId6"/>
                <a:stretch>
                  <a:fillRect t="-102000" r="-12235" b="-16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1F26BE-307A-56E3-5BC0-CAEA9076D61D}"/>
                  </a:ext>
                </a:extLst>
              </p:cNvPr>
              <p:cNvSpPr txBox="1"/>
              <p:nvPr/>
            </p:nvSpPr>
            <p:spPr>
              <a:xfrm>
                <a:off x="9192818" y="1901111"/>
                <a:ext cx="2915285" cy="317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14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ver</m:t>
                            </m:r>
                          </m:sub>
                        </m:sSub>
                      </m:e>
                    </m:d>
                    <m:r>
                      <a:rPr lang="en-US" sz="1400" b="0" i="1" kern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14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sz="1400" b="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α</m:t>
                            </m:r>
                          </m:e>
                        </m:d>
                      </m:e>
                    </m:func>
                    <m:d>
                      <m:dPr>
                        <m:begChr m:val=""/>
                        <m:endChr m:val="⟩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sz="1400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ker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 </m:t>
                    </m:r>
                    <m:sSup>
                      <m:sSupPr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l-GR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δ</m:t>
                        </m:r>
                      </m:sup>
                    </m:sSup>
                  </m:oMath>
                </a14:m>
                <a:r>
                  <a:rPr lang="en-US" sz="1400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sz="14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α</m:t>
                            </m:r>
                          </m:e>
                        </m:d>
                      </m:e>
                    </m:func>
                    <m:d>
                      <m:dPr>
                        <m:begChr m:val=""/>
                        <m:endChr m:val="⟩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D1F26BE-307A-56E3-5BC0-CAEA9076D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18" y="1901111"/>
                <a:ext cx="2915285" cy="317844"/>
              </a:xfrm>
              <a:prstGeom prst="rect">
                <a:avLst/>
              </a:prstGeom>
              <a:blipFill>
                <a:blip r:embed="rId7"/>
                <a:stretch>
                  <a:fillRect t="-94231" r="-11715" b="-15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 descr="Diagram, engineering drawing&#10;&#10;AI-generated content may be incorrect.">
            <a:extLst>
              <a:ext uri="{FF2B5EF4-FFF2-40B4-BE49-F238E27FC236}">
                <a16:creationId xmlns:a16="http://schemas.microsoft.com/office/drawing/2014/main" id="{542054CF-0429-C6ED-A7E5-AE690F8316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30" y="4131031"/>
            <a:ext cx="2441642" cy="12208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7A731C-7872-DEC9-BB7D-48EDAC67C4A4}"/>
                  </a:ext>
                </a:extLst>
              </p:cNvPr>
              <p:cNvSpPr txBox="1"/>
              <p:nvPr/>
            </p:nvSpPr>
            <p:spPr>
              <a:xfrm>
                <a:off x="6920259" y="3850951"/>
                <a:ext cx="30673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 State,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1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400" b="1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tar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|+</m:t>
                        </m:r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F7A731C-7872-DEC9-BB7D-48EDAC67C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259" y="3850951"/>
                <a:ext cx="3067383" cy="307777"/>
              </a:xfrm>
              <a:prstGeom prst="rect">
                <a:avLst/>
              </a:prstGeom>
              <a:blipFill>
                <a:blip r:embed="rId9"/>
                <a:stretch>
                  <a:fillRect t="-102000" b="-16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 descr="Diagram, engineering drawing&#10;&#10;AI-generated content may be incorrect.">
            <a:extLst>
              <a:ext uri="{FF2B5EF4-FFF2-40B4-BE49-F238E27FC236}">
                <a16:creationId xmlns:a16="http://schemas.microsoft.com/office/drawing/2014/main" id="{1326A3C5-97BA-6377-6712-72C1DB6C74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85" y="4174768"/>
            <a:ext cx="2441644" cy="12208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280E548-DD98-728A-5CE8-25FE590014C4}"/>
                  </a:ext>
                </a:extLst>
              </p:cNvPr>
              <p:cNvSpPr txBox="1"/>
              <p:nvPr/>
            </p:nvSpPr>
            <p:spPr>
              <a:xfrm>
                <a:off x="9399750" y="3866991"/>
                <a:ext cx="30673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 State,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1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400" b="1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tar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sz="14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280E548-DD98-728A-5CE8-25FE59001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750" y="3866991"/>
                <a:ext cx="3067383" cy="307777"/>
              </a:xfrm>
              <a:prstGeom prst="rect">
                <a:avLst/>
              </a:prstGeom>
              <a:blipFill>
                <a:blip r:embed="rId11"/>
                <a:stretch>
                  <a:fillRect t="-100000" b="-15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 descr="Diagram, engineering drawing&#10;&#10;AI-generated content may be incorrect.">
            <a:extLst>
              <a:ext uri="{FF2B5EF4-FFF2-40B4-BE49-F238E27FC236}">
                <a16:creationId xmlns:a16="http://schemas.microsoft.com/office/drawing/2014/main" id="{F0BBFEE5-08B1-6DC8-5EB0-8CBCB95E50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86" y="5568278"/>
            <a:ext cx="2441644" cy="12208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FBBB67-8104-13A0-811E-3BD876C35801}"/>
                  </a:ext>
                </a:extLst>
              </p:cNvPr>
              <p:cNvSpPr txBox="1"/>
              <p:nvPr/>
            </p:nvSpPr>
            <p:spPr>
              <a:xfrm>
                <a:off x="6856616" y="5306176"/>
                <a:ext cx="30673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 State,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1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400" b="1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tar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sz="1400" b="0" i="0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</m:t>
                        </m:r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FBBB67-8104-13A0-811E-3BD876C35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616" y="5306176"/>
                <a:ext cx="3067383" cy="307777"/>
              </a:xfrm>
              <a:prstGeom prst="rect">
                <a:avLst/>
              </a:prstGeom>
              <a:blipFill>
                <a:blip r:embed="rId13"/>
                <a:stretch>
                  <a:fillRect t="-100000" b="-15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 descr="Diagram, engineering drawing&#10;&#10;AI-generated content may be incorrect.">
            <a:extLst>
              <a:ext uri="{FF2B5EF4-FFF2-40B4-BE49-F238E27FC236}">
                <a16:creationId xmlns:a16="http://schemas.microsoft.com/office/drawing/2014/main" id="{196948ED-2209-BC12-A741-D5F80986EA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30" y="5568278"/>
            <a:ext cx="2441644" cy="12208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8957E8B-5FB7-C3CD-3560-14656ED5F7B0}"/>
                  </a:ext>
                </a:extLst>
              </p:cNvPr>
              <p:cNvSpPr txBox="1"/>
              <p:nvPr/>
            </p:nvSpPr>
            <p:spPr>
              <a:xfrm>
                <a:off x="9399749" y="5306177"/>
                <a:ext cx="30673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 State,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1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400" b="1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tar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sz="1400" b="0" i="0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e>
                    </m:d>
                  </m:oMath>
                </a14:m>
                <a:r>
                  <a:rPr lang="en-US" sz="14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8957E8B-5FB7-C3CD-3560-14656ED5F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749" y="5306177"/>
                <a:ext cx="3067383" cy="307777"/>
              </a:xfrm>
              <a:prstGeom prst="rect">
                <a:avLst/>
              </a:prstGeom>
              <a:blipFill>
                <a:blip r:embed="rId15"/>
                <a:stretch>
                  <a:fillRect t="-100000" b="-15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0988E38-5CF2-09D8-39D7-AAC34BA6B5E8}"/>
              </a:ext>
            </a:extLst>
          </p:cNvPr>
          <p:cNvSpPr txBox="1"/>
          <p:nvPr/>
        </p:nvSpPr>
        <p:spPr>
          <a:xfrm>
            <a:off x="-324255" y="1239359"/>
            <a:ext cx="75984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rPr>
              <a:t>Most QN experiments are “prepare and measure.”</a:t>
            </a:r>
          </a:p>
          <a:p>
            <a:pPr marR="0" lvl="1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srgbClr val="002060"/>
                </a:solidFill>
                <a:latin typeface="Calibri" panose="020F0502020204030204"/>
              </a:rPr>
              <a:t>Ours are functional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96B0071-794B-06C6-6001-F18F571BA89D}"/>
              </a:ext>
            </a:extLst>
          </p:cNvPr>
          <p:cNvGrpSpPr/>
          <p:nvPr/>
        </p:nvGrpSpPr>
        <p:grpSpPr>
          <a:xfrm>
            <a:off x="826449" y="3331239"/>
            <a:ext cx="954929" cy="1459662"/>
            <a:chOff x="6041727" y="8898759"/>
            <a:chExt cx="1371601" cy="2054415"/>
          </a:xfrm>
        </p:grpSpPr>
        <p:sp>
          <p:nvSpPr>
            <p:cNvPr id="54" name="Speech Bubble: Rectangle with Corners Rounded 461">
              <a:extLst>
                <a:ext uri="{FF2B5EF4-FFF2-40B4-BE49-F238E27FC236}">
                  <a16:creationId xmlns:a16="http://schemas.microsoft.com/office/drawing/2014/main" id="{BD178A4F-DED5-09CE-6C0E-FFDA837E17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41727" y="8898759"/>
              <a:ext cx="1371601" cy="2054415"/>
            </a:xfrm>
            <a:prstGeom prst="roundRect">
              <a:avLst/>
            </a:prstGeom>
            <a:solidFill>
              <a:srgbClr val="FEFAE5"/>
            </a:solidFill>
            <a:ln w="12700" cap="flat" cmpd="sng" algn="ctr">
              <a:solidFill>
                <a:srgbClr val="FFC0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0D006CD-F055-566E-EC68-B56B980E4A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189437" y="9119620"/>
              <a:ext cx="1144382" cy="616608"/>
              <a:chOff x="6585232" y="11445808"/>
              <a:chExt cx="762921" cy="411072"/>
            </a:xfrm>
          </p:grpSpPr>
          <p:sp>
            <p:nvSpPr>
              <p:cNvPr id="58" name="Rectangle 462">
                <a:extLst>
                  <a:ext uri="{FF2B5EF4-FFF2-40B4-BE49-F238E27FC236}">
                    <a16:creationId xmlns:a16="http://schemas.microsoft.com/office/drawing/2014/main" id="{582C4D5C-CE8C-AACE-C7C4-C006127455FC}"/>
                  </a:ext>
                </a:extLst>
              </p:cNvPr>
              <p:cNvSpPr/>
              <p:nvPr/>
            </p:nvSpPr>
            <p:spPr>
              <a:xfrm flipH="1">
                <a:off x="6943960" y="11445808"/>
                <a:ext cx="45720" cy="411072"/>
              </a:xfrm>
              <a:prstGeom prst="roundRect">
                <a:avLst/>
              </a:prstGeom>
              <a:solidFill>
                <a:sysClr val="windowText" lastClr="000000"/>
              </a:solidFill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72D6F16D-5FB4-3F1C-BC6B-DBEA97331446}"/>
                  </a:ext>
                </a:extLst>
              </p:cNvPr>
              <p:cNvCxnSpPr>
                <a:cxnSpLocks/>
              </p:cNvCxnSpPr>
              <p:nvPr/>
            </p:nvCxnSpPr>
            <p:spPr>
              <a:xfrm rot="19800000">
                <a:off x="6585232" y="11649364"/>
                <a:ext cx="762000" cy="0"/>
              </a:xfrm>
              <a:prstGeom prst="straightConnector1">
                <a:avLst/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011CF663-9208-A88E-8E34-956B19484B81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>
                <a:off x="6586153" y="11649364"/>
                <a:ext cx="762000" cy="0"/>
              </a:xfrm>
              <a:prstGeom prst="straightConnector1">
                <a:avLst/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89A67F5-3E31-91DD-080C-054E5C26BE23}"/>
                </a:ext>
              </a:extLst>
            </p:cNvPr>
            <p:cNvSpPr>
              <a:spLocks/>
            </p:cNvSpPr>
            <p:nvPr/>
          </p:nvSpPr>
          <p:spPr>
            <a:xfrm>
              <a:off x="6289671" y="10229780"/>
              <a:ext cx="914400" cy="640080"/>
            </a:xfrm>
            <a:custGeom>
              <a:avLst/>
              <a:gdLst>
                <a:gd name="connsiteX0" fmla="*/ 0 w 1133475"/>
                <a:gd name="connsiteY0" fmla="*/ 115855 h 982693"/>
                <a:gd name="connsiteX1" fmla="*/ 381000 w 1133475"/>
                <a:gd name="connsiteY1" fmla="*/ 106330 h 982693"/>
                <a:gd name="connsiteX2" fmla="*/ 600075 w 1133475"/>
                <a:gd name="connsiteY2" fmla="*/ 982630 h 982693"/>
                <a:gd name="connsiteX3" fmla="*/ 819150 w 1133475"/>
                <a:gd name="connsiteY3" fmla="*/ 58705 h 982693"/>
                <a:gd name="connsiteX4" fmla="*/ 1133475 w 1133475"/>
                <a:gd name="connsiteY4" fmla="*/ 96805 h 982693"/>
                <a:gd name="connsiteX0" fmla="*/ 0 w 1138237"/>
                <a:gd name="connsiteY0" fmla="*/ 54777 h 1000197"/>
                <a:gd name="connsiteX1" fmla="*/ 385762 w 1138237"/>
                <a:gd name="connsiteY1" fmla="*/ 123833 h 1000197"/>
                <a:gd name="connsiteX2" fmla="*/ 604837 w 1138237"/>
                <a:gd name="connsiteY2" fmla="*/ 1000133 h 1000197"/>
                <a:gd name="connsiteX3" fmla="*/ 823912 w 1138237"/>
                <a:gd name="connsiteY3" fmla="*/ 76208 h 1000197"/>
                <a:gd name="connsiteX4" fmla="*/ 1138237 w 1138237"/>
                <a:gd name="connsiteY4" fmla="*/ 114308 h 1000197"/>
                <a:gd name="connsiteX0" fmla="*/ 0 w 1138237"/>
                <a:gd name="connsiteY0" fmla="*/ 37275 h 982695"/>
                <a:gd name="connsiteX1" fmla="*/ 385762 w 1138237"/>
                <a:gd name="connsiteY1" fmla="*/ 106331 h 982695"/>
                <a:gd name="connsiteX2" fmla="*/ 604837 w 1138237"/>
                <a:gd name="connsiteY2" fmla="*/ 982631 h 982695"/>
                <a:gd name="connsiteX3" fmla="*/ 823912 w 1138237"/>
                <a:gd name="connsiteY3" fmla="*/ 58706 h 982695"/>
                <a:gd name="connsiteX4" fmla="*/ 1138237 w 1138237"/>
                <a:gd name="connsiteY4" fmla="*/ 96806 h 982695"/>
                <a:gd name="connsiteX0" fmla="*/ 0 w 997744"/>
                <a:gd name="connsiteY0" fmla="*/ 12976 h 1027454"/>
                <a:gd name="connsiteX1" fmla="*/ 245269 w 997744"/>
                <a:gd name="connsiteY1" fmla="*/ 151089 h 1027454"/>
                <a:gd name="connsiteX2" fmla="*/ 464344 w 997744"/>
                <a:gd name="connsiteY2" fmla="*/ 1027389 h 1027454"/>
                <a:gd name="connsiteX3" fmla="*/ 683419 w 997744"/>
                <a:gd name="connsiteY3" fmla="*/ 103464 h 1027454"/>
                <a:gd name="connsiteX4" fmla="*/ 997744 w 997744"/>
                <a:gd name="connsiteY4" fmla="*/ 141564 h 1027454"/>
                <a:gd name="connsiteX0" fmla="*/ 0 w 997744"/>
                <a:gd name="connsiteY0" fmla="*/ 1543 h 1016021"/>
                <a:gd name="connsiteX1" fmla="*/ 245269 w 997744"/>
                <a:gd name="connsiteY1" fmla="*/ 139656 h 1016021"/>
                <a:gd name="connsiteX2" fmla="*/ 464344 w 997744"/>
                <a:gd name="connsiteY2" fmla="*/ 1015956 h 1016021"/>
                <a:gd name="connsiteX3" fmla="*/ 683419 w 997744"/>
                <a:gd name="connsiteY3" fmla="*/ 92031 h 1016021"/>
                <a:gd name="connsiteX4" fmla="*/ 997744 w 997744"/>
                <a:gd name="connsiteY4" fmla="*/ 130131 h 1016021"/>
                <a:gd name="connsiteX0" fmla="*/ 0 w 997744"/>
                <a:gd name="connsiteY0" fmla="*/ 1543 h 1016021"/>
                <a:gd name="connsiteX1" fmla="*/ 245269 w 997744"/>
                <a:gd name="connsiteY1" fmla="*/ 139656 h 1016021"/>
                <a:gd name="connsiteX2" fmla="*/ 464344 w 997744"/>
                <a:gd name="connsiteY2" fmla="*/ 1015956 h 1016021"/>
                <a:gd name="connsiteX3" fmla="*/ 683419 w 997744"/>
                <a:gd name="connsiteY3" fmla="*/ 92031 h 1016021"/>
                <a:gd name="connsiteX4" fmla="*/ 997744 w 997744"/>
                <a:gd name="connsiteY4" fmla="*/ 130131 h 1016021"/>
                <a:gd name="connsiteX0" fmla="*/ 0 w 997744"/>
                <a:gd name="connsiteY0" fmla="*/ 2334 h 1016812"/>
                <a:gd name="connsiteX1" fmla="*/ 245269 w 997744"/>
                <a:gd name="connsiteY1" fmla="*/ 140447 h 1016812"/>
                <a:gd name="connsiteX2" fmla="*/ 464344 w 997744"/>
                <a:gd name="connsiteY2" fmla="*/ 1016747 h 1016812"/>
                <a:gd name="connsiteX3" fmla="*/ 683419 w 997744"/>
                <a:gd name="connsiteY3" fmla="*/ 92822 h 1016812"/>
                <a:gd name="connsiteX4" fmla="*/ 997744 w 997744"/>
                <a:gd name="connsiteY4" fmla="*/ 130922 h 1016812"/>
                <a:gd name="connsiteX0" fmla="*/ 0 w 997744"/>
                <a:gd name="connsiteY0" fmla="*/ 3236 h 1017715"/>
                <a:gd name="connsiteX1" fmla="*/ 245269 w 997744"/>
                <a:gd name="connsiteY1" fmla="*/ 141349 h 1017715"/>
                <a:gd name="connsiteX2" fmla="*/ 464344 w 997744"/>
                <a:gd name="connsiteY2" fmla="*/ 1017649 h 1017715"/>
                <a:gd name="connsiteX3" fmla="*/ 683419 w 997744"/>
                <a:gd name="connsiteY3" fmla="*/ 93724 h 1017715"/>
                <a:gd name="connsiteX4" fmla="*/ 997744 w 997744"/>
                <a:gd name="connsiteY4" fmla="*/ 131824 h 1017715"/>
                <a:gd name="connsiteX0" fmla="*/ 0 w 997744"/>
                <a:gd name="connsiteY0" fmla="*/ 3724 h 1018203"/>
                <a:gd name="connsiteX1" fmla="*/ 245269 w 997744"/>
                <a:gd name="connsiteY1" fmla="*/ 141837 h 1018203"/>
                <a:gd name="connsiteX2" fmla="*/ 464344 w 997744"/>
                <a:gd name="connsiteY2" fmla="*/ 1018137 h 1018203"/>
                <a:gd name="connsiteX3" fmla="*/ 683419 w 997744"/>
                <a:gd name="connsiteY3" fmla="*/ 94212 h 1018203"/>
                <a:gd name="connsiteX4" fmla="*/ 997744 w 997744"/>
                <a:gd name="connsiteY4" fmla="*/ 132312 h 1018203"/>
                <a:gd name="connsiteX0" fmla="*/ 0 w 923926"/>
                <a:gd name="connsiteY0" fmla="*/ 3724 h 1018203"/>
                <a:gd name="connsiteX1" fmla="*/ 245269 w 923926"/>
                <a:gd name="connsiteY1" fmla="*/ 141837 h 1018203"/>
                <a:gd name="connsiteX2" fmla="*/ 464344 w 923926"/>
                <a:gd name="connsiteY2" fmla="*/ 1018137 h 1018203"/>
                <a:gd name="connsiteX3" fmla="*/ 683419 w 923926"/>
                <a:gd name="connsiteY3" fmla="*/ 94212 h 1018203"/>
                <a:gd name="connsiteX4" fmla="*/ 923926 w 923926"/>
                <a:gd name="connsiteY4" fmla="*/ 27537 h 1018203"/>
                <a:gd name="connsiteX0" fmla="*/ 0 w 923926"/>
                <a:gd name="connsiteY0" fmla="*/ 3724 h 1018203"/>
                <a:gd name="connsiteX1" fmla="*/ 245269 w 923926"/>
                <a:gd name="connsiteY1" fmla="*/ 141837 h 1018203"/>
                <a:gd name="connsiteX2" fmla="*/ 464344 w 923926"/>
                <a:gd name="connsiteY2" fmla="*/ 1018137 h 1018203"/>
                <a:gd name="connsiteX3" fmla="*/ 683419 w 923926"/>
                <a:gd name="connsiteY3" fmla="*/ 94212 h 1018203"/>
                <a:gd name="connsiteX4" fmla="*/ 923926 w 923926"/>
                <a:gd name="connsiteY4" fmla="*/ 27537 h 1018203"/>
                <a:gd name="connsiteX0" fmla="*/ 0 w 926308"/>
                <a:gd name="connsiteY0" fmla="*/ 14875 h 1029354"/>
                <a:gd name="connsiteX1" fmla="*/ 245269 w 926308"/>
                <a:gd name="connsiteY1" fmla="*/ 152988 h 1029354"/>
                <a:gd name="connsiteX2" fmla="*/ 464344 w 926308"/>
                <a:gd name="connsiteY2" fmla="*/ 1029288 h 1029354"/>
                <a:gd name="connsiteX3" fmla="*/ 683419 w 926308"/>
                <a:gd name="connsiteY3" fmla="*/ 105363 h 1029354"/>
                <a:gd name="connsiteX4" fmla="*/ 926308 w 926308"/>
                <a:gd name="connsiteY4" fmla="*/ 14876 h 1029354"/>
                <a:gd name="connsiteX0" fmla="*/ 0 w 935833"/>
                <a:gd name="connsiteY0" fmla="*/ 21002 h 1035481"/>
                <a:gd name="connsiteX1" fmla="*/ 245269 w 935833"/>
                <a:gd name="connsiteY1" fmla="*/ 159115 h 1035481"/>
                <a:gd name="connsiteX2" fmla="*/ 464344 w 935833"/>
                <a:gd name="connsiteY2" fmla="*/ 1035415 h 1035481"/>
                <a:gd name="connsiteX3" fmla="*/ 683419 w 935833"/>
                <a:gd name="connsiteY3" fmla="*/ 111490 h 1035481"/>
                <a:gd name="connsiteX4" fmla="*/ 935833 w 935833"/>
                <a:gd name="connsiteY4" fmla="*/ 11478 h 1035481"/>
                <a:gd name="connsiteX0" fmla="*/ 0 w 935833"/>
                <a:gd name="connsiteY0" fmla="*/ 15470 h 1029949"/>
                <a:gd name="connsiteX1" fmla="*/ 245269 w 935833"/>
                <a:gd name="connsiteY1" fmla="*/ 153583 h 1029949"/>
                <a:gd name="connsiteX2" fmla="*/ 464344 w 935833"/>
                <a:gd name="connsiteY2" fmla="*/ 1029883 h 1029949"/>
                <a:gd name="connsiteX3" fmla="*/ 683419 w 935833"/>
                <a:gd name="connsiteY3" fmla="*/ 105958 h 1029949"/>
                <a:gd name="connsiteX4" fmla="*/ 935833 w 935833"/>
                <a:gd name="connsiteY4" fmla="*/ 5946 h 1029949"/>
                <a:gd name="connsiteX0" fmla="*/ 0 w 935833"/>
                <a:gd name="connsiteY0" fmla="*/ 9524 h 1023947"/>
                <a:gd name="connsiteX1" fmla="*/ 245269 w 935833"/>
                <a:gd name="connsiteY1" fmla="*/ 147637 h 1023947"/>
                <a:gd name="connsiteX2" fmla="*/ 464344 w 935833"/>
                <a:gd name="connsiteY2" fmla="*/ 1023937 h 1023947"/>
                <a:gd name="connsiteX3" fmla="*/ 673894 w 935833"/>
                <a:gd name="connsiteY3" fmla="*/ 128587 h 1023947"/>
                <a:gd name="connsiteX4" fmla="*/ 935833 w 935833"/>
                <a:gd name="connsiteY4" fmla="*/ 0 h 1023947"/>
                <a:gd name="connsiteX0" fmla="*/ 0 w 935833"/>
                <a:gd name="connsiteY0" fmla="*/ 9524 h 557235"/>
                <a:gd name="connsiteX1" fmla="*/ 245269 w 935833"/>
                <a:gd name="connsiteY1" fmla="*/ 147637 h 557235"/>
                <a:gd name="connsiteX2" fmla="*/ 470694 w 935833"/>
                <a:gd name="connsiteY2" fmla="*/ 557212 h 557235"/>
                <a:gd name="connsiteX3" fmla="*/ 673894 w 935833"/>
                <a:gd name="connsiteY3" fmla="*/ 128587 h 557235"/>
                <a:gd name="connsiteX4" fmla="*/ 935833 w 935833"/>
                <a:gd name="connsiteY4" fmla="*/ 0 h 557235"/>
                <a:gd name="connsiteX0" fmla="*/ 0 w 935833"/>
                <a:gd name="connsiteY0" fmla="*/ 9524 h 557236"/>
                <a:gd name="connsiteX1" fmla="*/ 245269 w 935833"/>
                <a:gd name="connsiteY1" fmla="*/ 147637 h 557236"/>
                <a:gd name="connsiteX2" fmla="*/ 470694 w 935833"/>
                <a:gd name="connsiteY2" fmla="*/ 557212 h 557236"/>
                <a:gd name="connsiteX3" fmla="*/ 673894 w 935833"/>
                <a:gd name="connsiteY3" fmla="*/ 128587 h 557236"/>
                <a:gd name="connsiteX4" fmla="*/ 935833 w 935833"/>
                <a:gd name="connsiteY4" fmla="*/ 0 h 557236"/>
                <a:gd name="connsiteX0" fmla="*/ 0 w 935833"/>
                <a:gd name="connsiteY0" fmla="*/ 9524 h 557236"/>
                <a:gd name="connsiteX1" fmla="*/ 248444 w 935833"/>
                <a:gd name="connsiteY1" fmla="*/ 147637 h 557236"/>
                <a:gd name="connsiteX2" fmla="*/ 470694 w 935833"/>
                <a:gd name="connsiteY2" fmla="*/ 557212 h 557236"/>
                <a:gd name="connsiteX3" fmla="*/ 673894 w 935833"/>
                <a:gd name="connsiteY3" fmla="*/ 128587 h 557236"/>
                <a:gd name="connsiteX4" fmla="*/ 935833 w 935833"/>
                <a:gd name="connsiteY4" fmla="*/ 0 h 557236"/>
                <a:gd name="connsiteX0" fmla="*/ 0 w 935833"/>
                <a:gd name="connsiteY0" fmla="*/ 9524 h 557236"/>
                <a:gd name="connsiteX1" fmla="*/ 248444 w 935833"/>
                <a:gd name="connsiteY1" fmla="*/ 147637 h 557236"/>
                <a:gd name="connsiteX2" fmla="*/ 470694 w 935833"/>
                <a:gd name="connsiteY2" fmla="*/ 557212 h 557236"/>
                <a:gd name="connsiteX3" fmla="*/ 673894 w 935833"/>
                <a:gd name="connsiteY3" fmla="*/ 128587 h 557236"/>
                <a:gd name="connsiteX4" fmla="*/ 935833 w 935833"/>
                <a:gd name="connsiteY4" fmla="*/ 0 h 557236"/>
                <a:gd name="connsiteX0" fmla="*/ 0 w 935833"/>
                <a:gd name="connsiteY0" fmla="*/ 9524 h 557236"/>
                <a:gd name="connsiteX1" fmla="*/ 248444 w 935833"/>
                <a:gd name="connsiteY1" fmla="*/ 147637 h 557236"/>
                <a:gd name="connsiteX2" fmla="*/ 470694 w 935833"/>
                <a:gd name="connsiteY2" fmla="*/ 557212 h 557236"/>
                <a:gd name="connsiteX3" fmla="*/ 673894 w 935833"/>
                <a:gd name="connsiteY3" fmla="*/ 128587 h 557236"/>
                <a:gd name="connsiteX4" fmla="*/ 935833 w 935833"/>
                <a:gd name="connsiteY4" fmla="*/ 0 h 55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5833" h="557236">
                  <a:moveTo>
                    <a:pt x="0" y="9524"/>
                  </a:moveTo>
                  <a:cubicBezTo>
                    <a:pt x="185738" y="11110"/>
                    <a:pt x="192220" y="40481"/>
                    <a:pt x="248444" y="147637"/>
                  </a:cubicBezTo>
                  <a:cubicBezTo>
                    <a:pt x="304668" y="254793"/>
                    <a:pt x="399786" y="560387"/>
                    <a:pt x="470694" y="557212"/>
                  </a:cubicBezTo>
                  <a:cubicBezTo>
                    <a:pt x="541602" y="554037"/>
                    <a:pt x="595313" y="302418"/>
                    <a:pt x="673894" y="128587"/>
                  </a:cubicBezTo>
                  <a:cubicBezTo>
                    <a:pt x="762794" y="-19050"/>
                    <a:pt x="802483" y="3175"/>
                    <a:pt x="935833" y="0"/>
                  </a:cubicBezTo>
                </a:path>
              </a:pathLst>
            </a:cu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23EC00A-9E9D-666B-DBCB-2E84BAA08222}"/>
                </a:ext>
              </a:extLst>
            </p:cNvPr>
            <p:cNvSpPr txBox="1"/>
            <p:nvPr/>
          </p:nvSpPr>
          <p:spPr>
            <a:xfrm>
              <a:off x="6395951" y="9837025"/>
              <a:ext cx="768358" cy="389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HOM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F71D9FB-DAEA-C982-C56F-AD1418924D91}"/>
              </a:ext>
            </a:extLst>
          </p:cNvPr>
          <p:cNvGrpSpPr>
            <a:grpSpLocks noChangeAspect="1"/>
          </p:cNvGrpSpPr>
          <p:nvPr/>
        </p:nvGrpSpPr>
        <p:grpSpPr>
          <a:xfrm>
            <a:off x="738368" y="2498320"/>
            <a:ext cx="1131092" cy="689922"/>
            <a:chOff x="10273587" y="94687"/>
            <a:chExt cx="1358600" cy="648000"/>
          </a:xfrm>
        </p:grpSpPr>
        <p:sp>
          <p:nvSpPr>
            <p:cNvPr id="82" name="Speech Bubble: Rectangle with Corners Rounded 461">
              <a:extLst>
                <a:ext uri="{FF2B5EF4-FFF2-40B4-BE49-F238E27FC236}">
                  <a16:creationId xmlns:a16="http://schemas.microsoft.com/office/drawing/2014/main" id="{B857CE0A-40D7-09AA-8C5C-62B3C043C9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3587" y="94687"/>
              <a:ext cx="1358600" cy="648000"/>
            </a:xfrm>
            <a:prstGeom prst="roundRect">
              <a:avLst/>
            </a:prstGeom>
            <a:solidFill>
              <a:srgbClr val="FEFAE5"/>
            </a:solidFill>
            <a:ln w="12700" cap="flat" cmpd="sng" algn="ctr">
              <a:solidFill>
                <a:srgbClr val="FFC0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462">
              <a:extLst>
                <a:ext uri="{FF2B5EF4-FFF2-40B4-BE49-F238E27FC236}">
                  <a16:creationId xmlns:a16="http://schemas.microsoft.com/office/drawing/2014/main" id="{97AD3729-15DE-07ED-6763-9B59F05A4208}"/>
                </a:ext>
              </a:extLst>
            </p:cNvPr>
            <p:cNvSpPr/>
            <p:nvPr/>
          </p:nvSpPr>
          <p:spPr>
            <a:xfrm flipH="1">
              <a:off x="10909591" y="271821"/>
              <a:ext cx="91440" cy="274320"/>
            </a:xfrm>
            <a:prstGeom prst="roundRect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002AFA6-E506-82F3-15AD-FBE6FF76C1BE}"/>
                </a:ext>
              </a:extLst>
            </p:cNvPr>
            <p:cNvCxnSpPr>
              <a:cxnSpLocks/>
            </p:cNvCxnSpPr>
            <p:nvPr/>
          </p:nvCxnSpPr>
          <p:spPr>
            <a:xfrm>
              <a:off x="10325856" y="406218"/>
              <a:ext cx="573501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48758F-E764-B2FE-D00D-4DEA8894B459}"/>
                </a:ext>
              </a:extLst>
            </p:cNvPr>
            <p:cNvCxnSpPr>
              <a:cxnSpLocks/>
            </p:cNvCxnSpPr>
            <p:nvPr/>
          </p:nvCxnSpPr>
          <p:spPr>
            <a:xfrm rot="1200000">
              <a:off x="10998474" y="501275"/>
              <a:ext cx="573501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D792C8E-4F87-B6CE-5240-E463F9739229}"/>
                </a:ext>
              </a:extLst>
            </p:cNvPr>
            <p:cNvCxnSpPr>
              <a:cxnSpLocks/>
            </p:cNvCxnSpPr>
            <p:nvPr/>
          </p:nvCxnSpPr>
          <p:spPr>
            <a:xfrm rot="20400000">
              <a:off x="10998672" y="321597"/>
              <a:ext cx="573501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32AA44B9-9138-A964-2A68-9E69D3638F15}"/>
              </a:ext>
            </a:extLst>
          </p:cNvPr>
          <p:cNvSpPr txBox="1"/>
          <p:nvPr/>
        </p:nvSpPr>
        <p:spPr>
          <a:xfrm>
            <a:off x="0" y="5782728"/>
            <a:ext cx="66178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Optics Express 32, 18257-18267 (2024)</a:t>
            </a:r>
          </a:p>
          <a:p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J. Opt. Comm. Net. 16 (8), 781-787</a:t>
            </a:r>
          </a:p>
          <a:p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Optics Express 33, 31258-31268 (2025)</a:t>
            </a:r>
          </a:p>
          <a:p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Optics Express 33, 54501-54512 (2025)</a:t>
            </a:r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B1FA1DA7-1775-737B-C3F3-BF2767EE504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88768" y="3550512"/>
            <a:ext cx="2938217" cy="1109993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2D7152F-F688-2C29-2756-2BF64B49C25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47865" y="2473615"/>
            <a:ext cx="2881826" cy="886716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5488A42E-0966-C435-6421-A779959EDF5E}"/>
              </a:ext>
            </a:extLst>
          </p:cNvPr>
          <p:cNvSpPr txBox="1"/>
          <p:nvPr/>
        </p:nvSpPr>
        <p:spPr>
          <a:xfrm>
            <a:off x="2088768" y="4621452"/>
            <a:ext cx="6617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Over 90% single mode photons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Stock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Single Rail and Dual Rail entanglement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30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ps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&gt;&gt; achievable jitter in QN</a:t>
            </a:r>
          </a:p>
        </p:txBody>
      </p:sp>
    </p:spTree>
    <p:extLst>
      <p:ext uri="{BB962C8B-B14F-4D97-AF65-F5344CB8AC3E}">
        <p14:creationId xmlns:p14="http://schemas.microsoft.com/office/powerpoint/2010/main" val="351709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38BFE-E3D4-1B28-7F51-0796541E6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3BACBB-563F-0BB8-FAA9-1F16815D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QDs for quantum networks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418957-9F9C-C87A-9988-2839D9B25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7290" y="1641491"/>
            <a:ext cx="4455249" cy="346540"/>
          </a:xfrm>
        </p:spPr>
        <p:txBody>
          <a:bodyPr/>
          <a:lstStyle/>
          <a:p>
            <a:pPr lvl="0"/>
            <a:r>
              <a:rPr lang="en-US" sz="2000" dirty="0"/>
              <a:t>Double solid immersion lens (SIL)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D7C5F9-61F5-6306-4A86-175B1396EB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 dirty="0"/>
              <a:t>Features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14FC93-3AF1-6E64-51C9-8A8CB66732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0"/>
            <a:r>
              <a:rPr lang="en-US" dirty="0"/>
              <a:t>Single-photon dynamics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0CFF21D-448C-EC03-3F7A-A8ABFA0B0F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Second-order spectroscopy</a:t>
            </a:r>
          </a:p>
        </p:txBody>
      </p:sp>
      <p:pic>
        <p:nvPicPr>
          <p:cNvPr id="16" name="Picture 15" descr="A picture containing text, dune&#10;&#10;AI-generated content may be incorrect.">
            <a:extLst>
              <a:ext uri="{FF2B5EF4-FFF2-40B4-BE49-F238E27FC236}">
                <a16:creationId xmlns:a16="http://schemas.microsoft.com/office/drawing/2014/main" id="{1ACBE2B3-DF19-A613-A232-FD41665EE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" t="8244" r="6672" b="8244"/>
          <a:stretch/>
        </p:blipFill>
        <p:spPr>
          <a:xfrm>
            <a:off x="1209890" y="2235659"/>
            <a:ext cx="2129983" cy="1539529"/>
          </a:xfrm>
          <a:prstGeom prst="rect">
            <a:avLst/>
          </a:prstGeom>
          <a:ln w="28575"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F57F550-4E9E-3644-72EF-83A32683FE7D}"/>
              </a:ext>
            </a:extLst>
          </p:cNvPr>
          <p:cNvGrpSpPr/>
          <p:nvPr/>
        </p:nvGrpSpPr>
        <p:grpSpPr>
          <a:xfrm>
            <a:off x="6687330" y="4751662"/>
            <a:ext cx="2247496" cy="1877275"/>
            <a:chOff x="4253332" y="1730210"/>
            <a:chExt cx="3685336" cy="307826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F389ECA-1BD0-AD41-4E7D-526E8A709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3332" y="1730210"/>
              <a:ext cx="3685336" cy="3078266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59C340-7F30-77EA-2D28-7F17F49EAC04}"/>
                </a:ext>
              </a:extLst>
            </p:cNvPr>
            <p:cNvSpPr/>
            <p:nvPr/>
          </p:nvSpPr>
          <p:spPr>
            <a:xfrm>
              <a:off x="5014912" y="1963057"/>
              <a:ext cx="304800" cy="3396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C743F24-C75F-7488-993F-047CA841B79D}"/>
                </a:ext>
              </a:extLst>
            </p:cNvPr>
            <p:cNvSpPr/>
            <p:nvPr/>
          </p:nvSpPr>
          <p:spPr>
            <a:xfrm>
              <a:off x="5014912" y="3171510"/>
              <a:ext cx="304800" cy="3396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958129B-41E4-AFA5-9451-E1FF157EC5D1}"/>
              </a:ext>
            </a:extLst>
          </p:cNvPr>
          <p:cNvGrpSpPr/>
          <p:nvPr/>
        </p:nvGrpSpPr>
        <p:grpSpPr>
          <a:xfrm>
            <a:off x="3473200" y="2235660"/>
            <a:ext cx="1951435" cy="1539529"/>
            <a:chOff x="10963089" y="1286034"/>
            <a:chExt cx="3206335" cy="1911745"/>
          </a:xfrm>
        </p:grpSpPr>
        <p:pic>
          <p:nvPicPr>
            <p:cNvPr id="30" name="Picture 29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CB9A1DEB-7CC8-759A-04C1-90EB4506E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73" t="15229" r="25244" b="48438"/>
            <a:stretch/>
          </p:blipFill>
          <p:spPr>
            <a:xfrm>
              <a:off x="10963089" y="1286034"/>
              <a:ext cx="3206335" cy="1911745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31" name="Chord 30">
              <a:extLst>
                <a:ext uri="{FF2B5EF4-FFF2-40B4-BE49-F238E27FC236}">
                  <a16:creationId xmlns:a16="http://schemas.microsoft.com/office/drawing/2014/main" id="{EFA3E21C-5B45-8481-F4D4-7554F0E63D5D}"/>
                </a:ext>
              </a:extLst>
            </p:cNvPr>
            <p:cNvSpPr/>
            <p:nvPr/>
          </p:nvSpPr>
          <p:spPr>
            <a:xfrm>
              <a:off x="11872913" y="1843878"/>
              <a:ext cx="1373981" cy="1262865"/>
            </a:xfrm>
            <a:prstGeom prst="chord">
              <a:avLst>
                <a:gd name="adj1" fmla="val 10813953"/>
                <a:gd name="adj2" fmla="val 9675"/>
              </a:avLst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28146CE-E2FF-AA3F-B440-2BA6E9F7F10A}"/>
                </a:ext>
              </a:extLst>
            </p:cNvPr>
            <p:cNvSpPr/>
            <p:nvPr/>
          </p:nvSpPr>
          <p:spPr>
            <a:xfrm>
              <a:off x="12287250" y="2266878"/>
              <a:ext cx="569120" cy="208432"/>
            </a:xfrm>
            <a:custGeom>
              <a:avLst/>
              <a:gdLst>
                <a:gd name="connsiteX0" fmla="*/ 0 w 2340769"/>
                <a:gd name="connsiteY0" fmla="*/ 847747 h 857272"/>
                <a:gd name="connsiteX1" fmla="*/ 509587 w 2340769"/>
                <a:gd name="connsiteY1" fmla="*/ 666772 h 857272"/>
                <a:gd name="connsiteX2" fmla="*/ 819150 w 2340769"/>
                <a:gd name="connsiteY2" fmla="*/ 361972 h 857272"/>
                <a:gd name="connsiteX3" fmla="*/ 1147762 w 2340769"/>
                <a:gd name="connsiteY3" fmla="*/ 22 h 857272"/>
                <a:gd name="connsiteX4" fmla="*/ 1504950 w 2340769"/>
                <a:gd name="connsiteY4" fmla="*/ 378641 h 857272"/>
                <a:gd name="connsiteX5" fmla="*/ 1816894 w 2340769"/>
                <a:gd name="connsiteY5" fmla="*/ 678678 h 857272"/>
                <a:gd name="connsiteX6" fmla="*/ 2340769 w 2340769"/>
                <a:gd name="connsiteY6" fmla="*/ 857272 h 857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0769" h="857272">
                  <a:moveTo>
                    <a:pt x="0" y="847747"/>
                  </a:moveTo>
                  <a:cubicBezTo>
                    <a:pt x="186531" y="797740"/>
                    <a:pt x="373062" y="747734"/>
                    <a:pt x="509587" y="666772"/>
                  </a:cubicBezTo>
                  <a:cubicBezTo>
                    <a:pt x="646112" y="585809"/>
                    <a:pt x="712788" y="473097"/>
                    <a:pt x="819150" y="361972"/>
                  </a:cubicBezTo>
                  <a:cubicBezTo>
                    <a:pt x="925512" y="250847"/>
                    <a:pt x="1033462" y="-2756"/>
                    <a:pt x="1147762" y="22"/>
                  </a:cubicBezTo>
                  <a:cubicBezTo>
                    <a:pt x="1262062" y="2800"/>
                    <a:pt x="1393428" y="265532"/>
                    <a:pt x="1504950" y="378641"/>
                  </a:cubicBezTo>
                  <a:cubicBezTo>
                    <a:pt x="1616472" y="491750"/>
                    <a:pt x="1677591" y="598906"/>
                    <a:pt x="1816894" y="678678"/>
                  </a:cubicBezTo>
                  <a:cubicBezTo>
                    <a:pt x="1956197" y="758450"/>
                    <a:pt x="2148483" y="807861"/>
                    <a:pt x="2340769" y="857272"/>
                  </a:cubicBezTo>
                </a:path>
              </a:pathLst>
            </a:custGeom>
            <a:no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98F8299-F6E8-BD48-ED03-008EB42B9A37}"/>
              </a:ext>
            </a:extLst>
          </p:cNvPr>
          <p:cNvSpPr txBox="1"/>
          <p:nvPr/>
        </p:nvSpPr>
        <p:spPr>
          <a:xfrm>
            <a:off x="2366573" y="5385333"/>
            <a:ext cx="8384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SNSPD 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48CE5D-244E-C183-D164-271BDA41319D}"/>
              </a:ext>
            </a:extLst>
          </p:cNvPr>
          <p:cNvSpPr txBox="1"/>
          <p:nvPr/>
        </p:nvSpPr>
        <p:spPr>
          <a:xfrm>
            <a:off x="2366573" y="5891783"/>
            <a:ext cx="8384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SNSPD 2</a:t>
            </a:r>
          </a:p>
        </p:txBody>
      </p:sp>
      <p:sp>
        <p:nvSpPr>
          <p:cNvPr id="40" name="Chord 39">
            <a:extLst>
              <a:ext uri="{FF2B5EF4-FFF2-40B4-BE49-F238E27FC236}">
                <a16:creationId xmlns:a16="http://schemas.microsoft.com/office/drawing/2014/main" id="{38DAD933-2BA0-DCC8-B431-EB5E84CAFF4D}"/>
              </a:ext>
            </a:extLst>
          </p:cNvPr>
          <p:cNvSpPr/>
          <p:nvPr/>
        </p:nvSpPr>
        <p:spPr>
          <a:xfrm>
            <a:off x="2400613" y="6064925"/>
            <a:ext cx="402227" cy="141535"/>
          </a:xfrm>
          <a:prstGeom prst="chord">
            <a:avLst>
              <a:gd name="adj1" fmla="val 16041635"/>
              <a:gd name="adj2" fmla="val 5471489"/>
            </a:avLst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Chord 40">
            <a:extLst>
              <a:ext uri="{FF2B5EF4-FFF2-40B4-BE49-F238E27FC236}">
                <a16:creationId xmlns:a16="http://schemas.microsoft.com/office/drawing/2014/main" id="{2AB7545D-9BBD-D98D-6855-85C345D8C20A}"/>
              </a:ext>
            </a:extLst>
          </p:cNvPr>
          <p:cNvSpPr/>
          <p:nvPr/>
        </p:nvSpPr>
        <p:spPr>
          <a:xfrm>
            <a:off x="2399269" y="5587216"/>
            <a:ext cx="402227" cy="141535"/>
          </a:xfrm>
          <a:prstGeom prst="chord">
            <a:avLst>
              <a:gd name="adj1" fmla="val 16041635"/>
              <a:gd name="adj2" fmla="val 5471489"/>
            </a:avLst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C7F899-DC86-7CEA-E5E1-3280E6CE442C}"/>
              </a:ext>
            </a:extLst>
          </p:cNvPr>
          <p:cNvSpPr txBox="1"/>
          <p:nvPr/>
        </p:nvSpPr>
        <p:spPr>
          <a:xfrm>
            <a:off x="2186284" y="4620857"/>
            <a:ext cx="1108593" cy="240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Laser Sync.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D301DA3-CE8B-B5FB-2425-CAFCD894AC98}"/>
              </a:ext>
            </a:extLst>
          </p:cNvPr>
          <p:cNvCxnSpPr>
            <a:cxnSpLocks/>
          </p:cNvCxnSpPr>
          <p:nvPr/>
        </p:nvCxnSpPr>
        <p:spPr>
          <a:xfrm>
            <a:off x="2801496" y="5658922"/>
            <a:ext cx="35928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FEF85F3-0A53-33E4-CCC4-0F43ABC58596}"/>
              </a:ext>
            </a:extLst>
          </p:cNvPr>
          <p:cNvCxnSpPr>
            <a:cxnSpLocks/>
          </p:cNvCxnSpPr>
          <p:nvPr/>
        </p:nvCxnSpPr>
        <p:spPr>
          <a:xfrm>
            <a:off x="2801496" y="6136479"/>
            <a:ext cx="35928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1C643A5-9DA6-46A4-AE06-0E08744E36FB}"/>
              </a:ext>
            </a:extLst>
          </p:cNvPr>
          <p:cNvSpPr txBox="1"/>
          <p:nvPr/>
        </p:nvSpPr>
        <p:spPr>
          <a:xfrm>
            <a:off x="1311109" y="5282396"/>
            <a:ext cx="810125" cy="391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QD emission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5355AF-D139-D451-79C4-0E6FAD2BD37F}"/>
              </a:ext>
            </a:extLst>
          </p:cNvPr>
          <p:cNvGrpSpPr/>
          <p:nvPr/>
        </p:nvGrpSpPr>
        <p:grpSpPr>
          <a:xfrm>
            <a:off x="1501313" y="5714722"/>
            <a:ext cx="436143" cy="409091"/>
            <a:chOff x="3923554" y="2520224"/>
            <a:chExt cx="812800" cy="762388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0C0E417-5E32-91B5-4A5C-4DF5AC05E89F}"/>
                </a:ext>
              </a:extLst>
            </p:cNvPr>
            <p:cNvSpPr/>
            <p:nvPr/>
          </p:nvSpPr>
          <p:spPr>
            <a:xfrm>
              <a:off x="3923554" y="2520224"/>
              <a:ext cx="812800" cy="762388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19000">
                  <a:srgbClr val="FF9A9A"/>
                </a:gs>
                <a:gs pos="44000">
                  <a:srgbClr val="FFCCCC"/>
                </a:gs>
                <a:gs pos="62235">
                  <a:schemeClr val="bg1"/>
                </a:gs>
                <a:gs pos="79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A262FFE-0D36-B77A-35BC-2F4D46E99181}"/>
                </a:ext>
              </a:extLst>
            </p:cNvPr>
            <p:cNvGrpSpPr/>
            <p:nvPr/>
          </p:nvGrpSpPr>
          <p:grpSpPr>
            <a:xfrm>
              <a:off x="4044450" y="2694001"/>
              <a:ext cx="596765" cy="379954"/>
              <a:chOff x="4165600" y="2694001"/>
              <a:chExt cx="596765" cy="379954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C2773185-5BA4-9EA1-DE82-94CD71CE69EF}"/>
                  </a:ext>
                </a:extLst>
              </p:cNvPr>
              <p:cNvSpPr/>
              <p:nvPr/>
            </p:nvSpPr>
            <p:spPr>
              <a:xfrm>
                <a:off x="4165600" y="2694001"/>
                <a:ext cx="477520" cy="379954"/>
              </a:xfrm>
              <a:custGeom>
                <a:avLst/>
                <a:gdLst>
                  <a:gd name="connsiteX0" fmla="*/ 0 w 477520"/>
                  <a:gd name="connsiteY0" fmla="*/ 214299 h 379954"/>
                  <a:gd name="connsiteX1" fmla="*/ 127000 w 477520"/>
                  <a:gd name="connsiteY1" fmla="*/ 214299 h 379954"/>
                  <a:gd name="connsiteX2" fmla="*/ 170180 w 477520"/>
                  <a:gd name="connsiteY2" fmla="*/ 127939 h 379954"/>
                  <a:gd name="connsiteX3" fmla="*/ 210820 w 477520"/>
                  <a:gd name="connsiteY3" fmla="*/ 267639 h 379954"/>
                  <a:gd name="connsiteX4" fmla="*/ 264160 w 477520"/>
                  <a:gd name="connsiteY4" fmla="*/ 939 h 379954"/>
                  <a:gd name="connsiteX5" fmla="*/ 289560 w 477520"/>
                  <a:gd name="connsiteY5" fmla="*/ 379399 h 379954"/>
                  <a:gd name="connsiteX6" fmla="*/ 358140 w 477520"/>
                  <a:gd name="connsiteY6" fmla="*/ 89839 h 379954"/>
                  <a:gd name="connsiteX7" fmla="*/ 393700 w 477520"/>
                  <a:gd name="connsiteY7" fmla="*/ 270179 h 379954"/>
                  <a:gd name="connsiteX8" fmla="*/ 406400 w 477520"/>
                  <a:gd name="connsiteY8" fmla="*/ 193979 h 379954"/>
                  <a:gd name="connsiteX9" fmla="*/ 477520 w 477520"/>
                  <a:gd name="connsiteY9" fmla="*/ 183819 h 379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7520" h="379954">
                    <a:moveTo>
                      <a:pt x="0" y="214299"/>
                    </a:moveTo>
                    <a:cubicBezTo>
                      <a:pt x="49318" y="221495"/>
                      <a:pt x="98637" y="228692"/>
                      <a:pt x="127000" y="214299"/>
                    </a:cubicBezTo>
                    <a:cubicBezTo>
                      <a:pt x="155363" y="199906"/>
                      <a:pt x="156210" y="119049"/>
                      <a:pt x="170180" y="127939"/>
                    </a:cubicBezTo>
                    <a:cubicBezTo>
                      <a:pt x="184150" y="136829"/>
                      <a:pt x="195157" y="288806"/>
                      <a:pt x="210820" y="267639"/>
                    </a:cubicBezTo>
                    <a:cubicBezTo>
                      <a:pt x="226483" y="246472"/>
                      <a:pt x="251037" y="-17688"/>
                      <a:pt x="264160" y="939"/>
                    </a:cubicBezTo>
                    <a:cubicBezTo>
                      <a:pt x="277283" y="19566"/>
                      <a:pt x="273897" y="364582"/>
                      <a:pt x="289560" y="379399"/>
                    </a:cubicBezTo>
                    <a:cubicBezTo>
                      <a:pt x="305223" y="394216"/>
                      <a:pt x="340783" y="108042"/>
                      <a:pt x="358140" y="89839"/>
                    </a:cubicBezTo>
                    <a:cubicBezTo>
                      <a:pt x="375497" y="71636"/>
                      <a:pt x="385657" y="252822"/>
                      <a:pt x="393700" y="270179"/>
                    </a:cubicBezTo>
                    <a:cubicBezTo>
                      <a:pt x="401743" y="287536"/>
                      <a:pt x="392430" y="208372"/>
                      <a:pt x="406400" y="193979"/>
                    </a:cubicBezTo>
                    <a:cubicBezTo>
                      <a:pt x="420370" y="179586"/>
                      <a:pt x="448945" y="181702"/>
                      <a:pt x="477520" y="183819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1A303CBC-A43D-6624-B6B8-1E25E610E41E}"/>
                  </a:ext>
                </a:extLst>
              </p:cNvPr>
              <p:cNvSpPr/>
              <p:nvPr/>
            </p:nvSpPr>
            <p:spPr>
              <a:xfrm rot="5400000">
                <a:off x="4662170" y="2817494"/>
                <a:ext cx="79239" cy="121150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8" name="Picture 57" descr="Diagram&#10;&#10;Description automatically generated">
            <a:extLst>
              <a:ext uri="{FF2B5EF4-FFF2-40B4-BE49-F238E27FC236}">
                <a16:creationId xmlns:a16="http://schemas.microsoft.com/office/drawing/2014/main" id="{2ED7FB9B-1A2B-D1E9-3C1F-91D94281B2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15327" r="89639" b="79689"/>
          <a:stretch/>
        </p:blipFill>
        <p:spPr>
          <a:xfrm>
            <a:off x="2342372" y="4810169"/>
            <a:ext cx="620149" cy="288057"/>
          </a:xfrm>
          <a:prstGeom prst="rect">
            <a:avLst/>
          </a:prstGeom>
        </p:spPr>
      </p:pic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399D63AD-0E80-D091-9923-87D2E5C0AB95}"/>
              </a:ext>
            </a:extLst>
          </p:cNvPr>
          <p:cNvSpPr/>
          <p:nvPr/>
        </p:nvSpPr>
        <p:spPr>
          <a:xfrm>
            <a:off x="3167882" y="4697341"/>
            <a:ext cx="2277113" cy="1875481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113F7EA-D6F5-1BEC-0DDE-698A8E1F82A1}"/>
              </a:ext>
            </a:extLst>
          </p:cNvPr>
          <p:cNvGrpSpPr/>
          <p:nvPr/>
        </p:nvGrpSpPr>
        <p:grpSpPr>
          <a:xfrm>
            <a:off x="1949384" y="5656892"/>
            <a:ext cx="650506" cy="482352"/>
            <a:chOff x="-647700" y="3598375"/>
            <a:chExt cx="1295400" cy="401708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0297172-04CF-4F26-C485-C4D75E909F85}"/>
                </a:ext>
              </a:extLst>
            </p:cNvPr>
            <p:cNvSpPr/>
            <p:nvPr/>
          </p:nvSpPr>
          <p:spPr>
            <a:xfrm>
              <a:off x="-647700" y="3598375"/>
              <a:ext cx="1295400" cy="200360"/>
            </a:xfrm>
            <a:custGeom>
              <a:avLst/>
              <a:gdLst>
                <a:gd name="connsiteX0" fmla="*/ 0 w 1295400"/>
                <a:gd name="connsiteY0" fmla="*/ 198638 h 200360"/>
                <a:gd name="connsiteX1" fmla="*/ 621030 w 1295400"/>
                <a:gd name="connsiteY1" fmla="*/ 175778 h 200360"/>
                <a:gd name="connsiteX2" fmla="*/ 941070 w 1295400"/>
                <a:gd name="connsiteY2" fmla="*/ 27188 h 200360"/>
                <a:gd name="connsiteX3" fmla="*/ 1295400 w 1295400"/>
                <a:gd name="connsiteY3" fmla="*/ 518 h 200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5400" h="200360">
                  <a:moveTo>
                    <a:pt x="0" y="198638"/>
                  </a:moveTo>
                  <a:cubicBezTo>
                    <a:pt x="232092" y="201495"/>
                    <a:pt x="464185" y="204353"/>
                    <a:pt x="621030" y="175778"/>
                  </a:cubicBezTo>
                  <a:cubicBezTo>
                    <a:pt x="777875" y="147203"/>
                    <a:pt x="828675" y="56398"/>
                    <a:pt x="941070" y="27188"/>
                  </a:cubicBezTo>
                  <a:cubicBezTo>
                    <a:pt x="1053465" y="-2022"/>
                    <a:pt x="1174432" y="-752"/>
                    <a:pt x="1295400" y="518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44748C1-8F05-A26B-EEDE-943D9F4E6D55}"/>
                </a:ext>
              </a:extLst>
            </p:cNvPr>
            <p:cNvSpPr/>
            <p:nvPr/>
          </p:nvSpPr>
          <p:spPr>
            <a:xfrm flipV="1">
              <a:off x="-647700" y="3799723"/>
              <a:ext cx="1295400" cy="200360"/>
            </a:xfrm>
            <a:custGeom>
              <a:avLst/>
              <a:gdLst>
                <a:gd name="connsiteX0" fmla="*/ 0 w 1295400"/>
                <a:gd name="connsiteY0" fmla="*/ 198638 h 200360"/>
                <a:gd name="connsiteX1" fmla="*/ 621030 w 1295400"/>
                <a:gd name="connsiteY1" fmla="*/ 175778 h 200360"/>
                <a:gd name="connsiteX2" fmla="*/ 941070 w 1295400"/>
                <a:gd name="connsiteY2" fmla="*/ 27188 h 200360"/>
                <a:gd name="connsiteX3" fmla="*/ 1295400 w 1295400"/>
                <a:gd name="connsiteY3" fmla="*/ 518 h 200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5400" h="200360">
                  <a:moveTo>
                    <a:pt x="0" y="198638"/>
                  </a:moveTo>
                  <a:cubicBezTo>
                    <a:pt x="232092" y="201495"/>
                    <a:pt x="464185" y="204353"/>
                    <a:pt x="621030" y="175778"/>
                  </a:cubicBezTo>
                  <a:cubicBezTo>
                    <a:pt x="777875" y="147203"/>
                    <a:pt x="828675" y="56398"/>
                    <a:pt x="941070" y="27188"/>
                  </a:cubicBezTo>
                  <a:cubicBezTo>
                    <a:pt x="1053465" y="-2022"/>
                    <a:pt x="1174432" y="-752"/>
                    <a:pt x="1295400" y="518"/>
                  </a:cubicBez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28FBB44-05FA-AD89-107F-79D929BF9BAB}"/>
              </a:ext>
            </a:extLst>
          </p:cNvPr>
          <p:cNvCxnSpPr>
            <a:cxnSpLocks/>
          </p:cNvCxnSpPr>
          <p:nvPr/>
        </p:nvCxnSpPr>
        <p:spPr>
          <a:xfrm>
            <a:off x="2696505" y="5152473"/>
            <a:ext cx="4713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7980B44-B0FD-FC7E-0BC5-D886191611AD}"/>
              </a:ext>
            </a:extLst>
          </p:cNvPr>
          <p:cNvCxnSpPr>
            <a:cxnSpLocks/>
          </p:cNvCxnSpPr>
          <p:nvPr/>
        </p:nvCxnSpPr>
        <p:spPr>
          <a:xfrm>
            <a:off x="2696505" y="5051000"/>
            <a:ext cx="0" cy="944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3AB5DBEB-4673-225C-90B5-FF3A1144BD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4181" y="4747815"/>
            <a:ext cx="2257284" cy="1932081"/>
          </a:xfrm>
          <a:prstGeom prst="rect">
            <a:avLst/>
          </a:prstGeom>
        </p:spPr>
      </p:pic>
      <p:pic>
        <p:nvPicPr>
          <p:cNvPr id="2" name="Content Placeholder 23" descr="Chart&#10;&#10;AI-generated content may be incorrect.">
            <a:extLst>
              <a:ext uri="{FF2B5EF4-FFF2-40B4-BE49-F238E27FC236}">
                <a16:creationId xmlns:a16="http://schemas.microsoft.com/office/drawing/2014/main" id="{EB575F00-E858-E1F9-CEFA-0A1601329E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4498" y="4849244"/>
            <a:ext cx="2113499" cy="1617983"/>
          </a:xfrm>
          <a:prstGeom prst="rect">
            <a:avLst/>
          </a:prstGeom>
          <a:ln w="3810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FE3E37-35B9-A24F-1F0A-6DA44D4A1FB3}"/>
              </a:ext>
            </a:extLst>
          </p:cNvPr>
          <p:cNvSpPr txBox="1"/>
          <p:nvPr/>
        </p:nvSpPr>
        <p:spPr>
          <a:xfrm>
            <a:off x="8314349" y="2549133"/>
            <a:ext cx="6523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InAs</a:t>
            </a:r>
            <a:r>
              <a:rPr lang="en-US" sz="2000" dirty="0"/>
              <a:t>/</a:t>
            </a:r>
            <a:r>
              <a:rPr lang="en-US" sz="2000" dirty="0" err="1"/>
              <a:t>InP</a:t>
            </a:r>
            <a:r>
              <a:rPr lang="en-US" sz="2000" dirty="0"/>
              <a:t> QD grown on DBR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InP</a:t>
            </a:r>
            <a:r>
              <a:rPr lang="en-US" sz="2000" dirty="0"/>
              <a:t> SIL + </a:t>
            </a:r>
            <a:r>
              <a:rPr lang="en-US" sz="2000" dirty="0">
                <a:sym typeface="Wingdings" panose="05000000000000000000" pitchFamily="2" charset="2"/>
              </a:rPr>
              <a:t>Polymer SIL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Small ∆E</a:t>
            </a:r>
            <a:r>
              <a:rPr lang="en-US" sz="2000" baseline="-25000" dirty="0">
                <a:sym typeface="Wingdings" panose="05000000000000000000" pitchFamily="2" charset="2"/>
              </a:rPr>
              <a:t>FSS</a:t>
            </a:r>
            <a:r>
              <a:rPr lang="en-US" sz="2000" dirty="0">
                <a:sym typeface="Wingdings" panose="05000000000000000000" pitchFamily="2" charset="2"/>
              </a:rPr>
              <a:t> energy difference </a:t>
            </a:r>
            <a:endParaRPr lang="en-US" sz="2000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4DA02E4-2D23-61E5-0F06-C1C41A5F4E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1768" y="2161340"/>
            <a:ext cx="2504201" cy="187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0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3">
            <a:extLst>
              <a:ext uri="{FF2B5EF4-FFF2-40B4-BE49-F238E27FC236}">
                <a16:creationId xmlns:a16="http://schemas.microsoft.com/office/drawing/2014/main" id="{35FF98BD-8F52-4A21-BE83-CF74F375C863}"/>
              </a:ext>
            </a:extLst>
          </p:cNvPr>
          <p:cNvSpPr txBox="1">
            <a:spLocks/>
          </p:cNvSpPr>
          <p:nvPr/>
        </p:nvSpPr>
        <p:spPr>
          <a:xfrm>
            <a:off x="573795" y="-243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4000" dirty="0"/>
              <a:t>Does your detector lie? Detector Tomography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0F297477-6BBE-66B0-0458-E1DF17572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09" y="1632839"/>
            <a:ext cx="4905883" cy="1255857"/>
          </a:xfrm>
          <a:prstGeom prst="rect">
            <a:avLst/>
          </a:prstGeom>
        </p:spPr>
      </p:pic>
      <p:sp>
        <p:nvSpPr>
          <p:cNvPr id="192" name="Google Shape;192;p12">
            <a:extLst>
              <a:ext uri="{FF2B5EF4-FFF2-40B4-BE49-F238E27FC236}">
                <a16:creationId xmlns:a16="http://schemas.microsoft.com/office/drawing/2014/main" id="{39622865-7095-A1A8-20D6-AF5EAC5B7CBF}"/>
              </a:ext>
            </a:extLst>
          </p:cNvPr>
          <p:cNvSpPr txBox="1"/>
          <p:nvPr/>
        </p:nvSpPr>
        <p:spPr>
          <a:xfrm>
            <a:off x="729437" y="3635382"/>
            <a:ext cx="4337050" cy="181588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4677" t="-3470" r="-2922" b="-3194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EE6FD5D-3A81-AE24-76E7-8AFBA3A0AE59}"/>
                  </a:ext>
                </a:extLst>
              </p:cNvPr>
              <p:cNvSpPr txBox="1"/>
              <p:nvPr/>
            </p:nvSpPr>
            <p:spPr>
              <a:xfrm>
                <a:off x="781455" y="2930998"/>
                <a:ext cx="329231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EE6FD5D-3A81-AE24-76E7-8AFBA3A0A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55" y="2930998"/>
                <a:ext cx="3292312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9" name="Picture 198">
            <a:extLst>
              <a:ext uri="{FF2B5EF4-FFF2-40B4-BE49-F238E27FC236}">
                <a16:creationId xmlns:a16="http://schemas.microsoft.com/office/drawing/2014/main" id="{95123226-66DC-4E5B-F8BC-D5ECAC6FD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3464" y="1216623"/>
            <a:ext cx="820617" cy="2489256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667E5C3F-EB7F-081E-B8C2-E9A1E69291E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3073" y="1223780"/>
            <a:ext cx="820617" cy="2489256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6B168F87-AC38-318D-21B0-EEDD4C06BA8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rgbClr val="FFC000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2682" y="1216623"/>
            <a:ext cx="820617" cy="2489256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4A18DE47-CD84-CE54-ECB3-6F8572E4792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5835" y="1216623"/>
            <a:ext cx="820617" cy="2489256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1C25D15-7D31-35F2-00CE-A85E86B4E0C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5834" y="3769351"/>
            <a:ext cx="820617" cy="2791331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47CEF4DD-5D8D-6C7D-F179-7ED5BC38D06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rgbClr val="FFC000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2682" y="3769351"/>
            <a:ext cx="820617" cy="2791331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2BA1AEA0-B805-A67C-FC96-46B93F53568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3073" y="3769351"/>
            <a:ext cx="803664" cy="2796174"/>
          </a:xfrm>
          <a:prstGeom prst="rect">
            <a:avLst/>
          </a:prstGeom>
        </p:spPr>
      </p:pic>
      <p:sp>
        <p:nvSpPr>
          <p:cNvPr id="212" name="TextBox 211">
            <a:extLst>
              <a:ext uri="{FF2B5EF4-FFF2-40B4-BE49-F238E27FC236}">
                <a16:creationId xmlns:a16="http://schemas.microsoft.com/office/drawing/2014/main" id="{993EA313-FA34-2167-F363-CFE10CB09A59}"/>
              </a:ext>
            </a:extLst>
          </p:cNvPr>
          <p:cNvSpPr txBox="1"/>
          <p:nvPr/>
        </p:nvSpPr>
        <p:spPr>
          <a:xfrm rot="5400000">
            <a:off x="8536560" y="5318212"/>
            <a:ext cx="86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5D81B5"/>
                </a:solidFill>
                <a:latin typeface="Calibri" panose="020F0502020204030204"/>
              </a:rPr>
              <a:t>LS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1AC68ECA-BACB-8C9F-272D-51D7BEFAB07F}"/>
              </a:ext>
            </a:extLst>
          </p:cNvPr>
          <p:cNvSpPr txBox="1"/>
          <p:nvPr/>
        </p:nvSpPr>
        <p:spPr>
          <a:xfrm rot="5400000">
            <a:off x="9284129" y="5311055"/>
            <a:ext cx="1165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E09B24"/>
                </a:solidFill>
                <a:latin typeface="Calibri" panose="020F0502020204030204"/>
              </a:rPr>
              <a:t>MLE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D2C26511-6B88-7301-13EE-C32BC7E73DC2}"/>
              </a:ext>
            </a:extLst>
          </p:cNvPr>
          <p:cNvSpPr txBox="1"/>
          <p:nvPr/>
        </p:nvSpPr>
        <p:spPr>
          <a:xfrm rot="5400000">
            <a:off x="9878450" y="5457964"/>
            <a:ext cx="1909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8EB031"/>
                </a:solidFill>
                <a:latin typeface="Calibri" panose="020F0502020204030204"/>
              </a:rPr>
              <a:t>Bayesian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B5AD7121-2084-C267-AB60-2AD95D25450C}"/>
              </a:ext>
            </a:extLst>
          </p:cNvPr>
          <p:cNvSpPr/>
          <p:nvPr/>
        </p:nvSpPr>
        <p:spPr>
          <a:xfrm>
            <a:off x="7866864" y="3769351"/>
            <a:ext cx="793815" cy="279133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2596D1E-0A0B-D9C6-0C98-A7AEA47A4F53}"/>
              </a:ext>
            </a:extLst>
          </p:cNvPr>
          <p:cNvSpPr txBox="1"/>
          <p:nvPr/>
        </p:nvSpPr>
        <p:spPr>
          <a:xfrm rot="5400000">
            <a:off x="7056125" y="4884326"/>
            <a:ext cx="2415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alibri" panose="020F0502020204030204"/>
              </a:rPr>
              <a:t>UNKNOWN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6A301AA7-2BD8-C067-5236-CF8C83E890DD}"/>
              </a:ext>
            </a:extLst>
          </p:cNvPr>
          <p:cNvSpPr txBox="1"/>
          <p:nvPr/>
        </p:nvSpPr>
        <p:spPr>
          <a:xfrm>
            <a:off x="5685073" y="21805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/>
              </a:rPr>
              <a:t>Simulation</a:t>
            </a:r>
            <a:endParaRPr lang="en-US" sz="18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609BF11F-9D96-9617-AAC7-EEA2C6CF17B9}"/>
              </a:ext>
            </a:extLst>
          </p:cNvPr>
          <p:cNvSpPr txBox="1"/>
          <p:nvPr/>
        </p:nvSpPr>
        <p:spPr>
          <a:xfrm>
            <a:off x="5581067" y="482637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/>
              </a:rPr>
              <a:t>Experiment</a:t>
            </a:r>
            <a:endParaRPr lang="en-US" sz="18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10169C69-4997-CA1A-664E-9627A4CCFD6A}"/>
              </a:ext>
            </a:extLst>
          </p:cNvPr>
          <p:cNvSpPr txBox="1"/>
          <p:nvPr/>
        </p:nvSpPr>
        <p:spPr>
          <a:xfrm>
            <a:off x="58704" y="6415137"/>
            <a:ext cx="7701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CLEO 2026</a:t>
            </a:r>
            <a:endParaRPr lang="en-US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D800844C-2372-B27F-2C0A-88FD212994EA}"/>
              </a:ext>
            </a:extLst>
          </p:cNvPr>
          <p:cNvSpPr txBox="1"/>
          <p:nvPr/>
        </p:nvSpPr>
        <p:spPr>
          <a:xfrm rot="16200000">
            <a:off x="4605409" y="20456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/>
              </a:rPr>
              <a:t>Input, photon #</a:t>
            </a:r>
            <a:endParaRPr lang="en-US" sz="1400" dirty="0">
              <a:latin typeface="Calibri" panose="020F0502020204030204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D7A8BC06-C76C-BED7-6F58-22B75F3BA9A1}"/>
              </a:ext>
            </a:extLst>
          </p:cNvPr>
          <p:cNvSpPr txBox="1"/>
          <p:nvPr/>
        </p:nvSpPr>
        <p:spPr>
          <a:xfrm rot="16200000">
            <a:off x="4615257" y="285166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/>
              </a:rPr>
              <a:t>Input, photon #</a:t>
            </a:r>
            <a:endParaRPr lang="en-US" sz="1400" dirty="0">
              <a:latin typeface="Calibri" panose="020F0502020204030204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DD98D78D-72E1-0D3A-0090-A2ADECE66F2D}"/>
              </a:ext>
            </a:extLst>
          </p:cNvPr>
          <p:cNvSpPr txBox="1"/>
          <p:nvPr/>
        </p:nvSpPr>
        <p:spPr>
          <a:xfrm>
            <a:off x="9404508" y="649328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/>
              </a:rPr>
              <a:t>Output, photon #</a:t>
            </a:r>
            <a:endParaRPr lang="en-US" sz="1400" dirty="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20069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>
            <a:extLst>
              <a:ext uri="{FF2B5EF4-FFF2-40B4-BE49-F238E27FC236}">
                <a16:creationId xmlns:a16="http://schemas.microsoft.com/office/drawing/2014/main" id="{8023FB02-5001-58AF-0BFC-EAF8B6A2F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  <a:ea typeface="Cambria Math" panose="02040503050406030204" pitchFamily="18" charset="0"/>
              </a:rPr>
              <a:t>Quantum Optics Group</a:t>
            </a:r>
            <a:r>
              <a:rPr lang="en-US" sz="4000" b="0" dirty="0">
                <a:latin typeface="+mn-lt"/>
                <a:ea typeface="Cambria Math" panose="02040503050406030204" pitchFamily="18" charset="0"/>
              </a:rPr>
              <a:t>: Impact and Results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D31271-AE08-8713-A4F0-1E116F2C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506"/>
          <a:stretch/>
        </p:blipFill>
        <p:spPr>
          <a:xfrm>
            <a:off x="208471" y="2666092"/>
            <a:ext cx="3694176" cy="13519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8BA2D2-6B7B-C4FD-7E6B-C05FE0C85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008" y="1285588"/>
            <a:ext cx="3694176" cy="12146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0432A7-4245-CDFD-2C9D-7A10FCBD5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414" y="2525750"/>
            <a:ext cx="3694176" cy="16562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2926DA-E5B9-FA9C-ACD0-410ECEE484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5820"/>
          <a:stretch/>
        </p:blipFill>
        <p:spPr>
          <a:xfrm>
            <a:off x="8093333" y="3871015"/>
            <a:ext cx="3694176" cy="12904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58AD4F4-98A4-F77C-B8C0-B63F9D0B0B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3333" y="2709214"/>
            <a:ext cx="3694176" cy="952797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042008B9-0C0E-72BD-C6C2-88298652FF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471" y="5690299"/>
            <a:ext cx="3697200" cy="11115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079C8-6B15-3728-DE29-3429A329D0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471" y="1285588"/>
            <a:ext cx="3655009" cy="12146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CA7F5-A2DD-1D84-9E19-4BDDA352BD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2407" y="5147559"/>
            <a:ext cx="3761188" cy="16542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1FDBE-726F-9DC0-1B80-771743D1F7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2279" y="1285588"/>
            <a:ext cx="3685230" cy="1214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AD2AC8-E995-6D3A-DDEC-6A8F23DDDB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471" y="4183950"/>
            <a:ext cx="3670234" cy="13404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04B36C-A7AD-3AC7-9CE4-520C2FDEC3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2279" y="5370423"/>
            <a:ext cx="3685230" cy="14314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0B4F2C-3F81-673B-A2B5-F3CEB6B87B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52407" y="4207507"/>
            <a:ext cx="3694176" cy="9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96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889AB7-89B8-1E5A-595D-66D1BC539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86B6E-496F-FB91-DDB8-0B1D6519CF08}"/>
              </a:ext>
            </a:extLst>
          </p:cNvPr>
          <p:cNvSpPr txBox="1"/>
          <p:nvPr/>
        </p:nvSpPr>
        <p:spPr>
          <a:xfrm>
            <a:off x="141404" y="1298676"/>
            <a:ext cx="578661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Ahn, D. Robust phase stabilization of a dark quantum channel over a 120 km deployed fiber link, </a:t>
            </a:r>
            <a:r>
              <a:rPr lang="en-US" sz="1400" b="1" u="none" strike="noStrike" dirty="0">
                <a:effectLst/>
                <a:latin typeface="Google Sans"/>
              </a:rPr>
              <a:t>Optica</a:t>
            </a:r>
            <a:r>
              <a:rPr lang="en-US" sz="1400" b="0" u="none" strike="noStrike" dirty="0">
                <a:effectLst/>
                <a:latin typeface="Google Sans"/>
              </a:rPr>
              <a:t> 13 (3), 511-518,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Lal, N. Indistinguishability of arbitrary photons for entanglement generation in scalable quantum networks, Optics Express 33 (26), 54501-54512, 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Nunn, C. Picosecond synchronization of mode-locked lasers for metropolitan-scale quantum networks, Optics express 33 (15), 31258-31268, 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Jabir, M.V. Enabling phase stabilization of quantum networks via displacement-enhanced photon counting, </a:t>
            </a:r>
            <a:r>
              <a:rPr lang="en-US" sz="1400" b="1" u="none" strike="noStrike" dirty="0">
                <a:effectLst/>
                <a:latin typeface="Google Sans"/>
              </a:rPr>
              <a:t>Optica</a:t>
            </a:r>
            <a:r>
              <a:rPr lang="en-US" sz="1400" b="0" u="none" strike="noStrike" dirty="0">
                <a:effectLst/>
                <a:latin typeface="Google Sans"/>
              </a:rPr>
              <a:t> 12 (5), 570-576, 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Yoon, S. Quantum plasmonic sensing by Hong–Ou–Mandel interferometry, </a:t>
            </a:r>
            <a:r>
              <a:rPr lang="en-US" sz="1400" b="0" u="none" strike="noStrike" dirty="0" err="1">
                <a:effectLst/>
                <a:latin typeface="Google Sans"/>
              </a:rPr>
              <a:t>Metrologia</a:t>
            </a:r>
            <a:r>
              <a:rPr lang="en-US" sz="1400" b="0" u="none" strike="noStrike" dirty="0">
                <a:effectLst/>
                <a:latin typeface="Google Sans"/>
              </a:rPr>
              <a:t> 61 (5), 055001, 2024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Rahmouni, A. 100-km entanglement distribution with coexisting quantum and classical signals in a single fiber, Journal of Optical Communications and Networking 16 (8), 781-787, 2024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Lal, N. Synchronized source of indistinguishable photons for quantum networks, Optics Express 32 (10), 18257-18267,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Jabir, M.V. Modulation-agnostic single-shot estimation of quantum measurement confidence, Physical Review A 108 (5), 052203,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Bienfang, J.C. Single-photon sources and detectors dictionary, US Department of Commerce, National Institute of Standards and Technology,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681392-E26D-817B-F16F-BE2A01C11F9F}"/>
              </a:ext>
            </a:extLst>
          </p:cNvPr>
          <p:cNvSpPr txBox="1"/>
          <p:nvPr/>
        </p:nvSpPr>
        <p:spPr>
          <a:xfrm>
            <a:off x="6152226" y="1304658"/>
            <a:ext cx="557843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Burenkov, I.A. Suppressing communication errors using quantum-enabled forward error correction, AVS quantum science 5 (3),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Burenkov, I.A. Synchronization and coexistence in quantum networks, Optics Express 31 (7), 11431-11446, 2023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Jabir, M.V. Versatile quantum-enabled telecom receiver, AVS Quantum Science 5 (1), 2023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Jabir, M.V. Energy and bandwidth efficiency optimization of quantum-enabled optical communication channels, </a:t>
            </a:r>
            <a:r>
              <a:rPr lang="en-US" sz="1400" b="1" u="none" strike="noStrike" dirty="0" err="1">
                <a:effectLst/>
                <a:latin typeface="Google Sans"/>
              </a:rPr>
              <a:t>npj</a:t>
            </a:r>
            <a:r>
              <a:rPr lang="en-US" sz="1400" b="1" u="none" strike="noStrike" dirty="0">
                <a:effectLst/>
                <a:latin typeface="Google Sans"/>
              </a:rPr>
              <a:t> Quantum Information</a:t>
            </a:r>
            <a:r>
              <a:rPr lang="en-US" sz="1400" b="0" u="none" strike="noStrike" dirty="0">
                <a:effectLst/>
                <a:latin typeface="Google Sans"/>
              </a:rPr>
              <a:t> 8 (1), 63, 2022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Sabines-</a:t>
            </a:r>
            <a:r>
              <a:rPr lang="en-US" sz="1400" b="0" u="none" strike="noStrike" dirty="0" err="1">
                <a:effectLst/>
                <a:latin typeface="Google Sans"/>
              </a:rPr>
              <a:t>Chesterking</a:t>
            </a:r>
            <a:r>
              <a:rPr lang="en-US" sz="1400" b="0" u="none" strike="noStrike" dirty="0">
                <a:effectLst/>
                <a:latin typeface="Google Sans"/>
              </a:rPr>
              <a:t>, J. In situ flow cytometer calibration and single-molecule resolution via quantum measurement, Sensors 22 (3), 1136, 2022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Burenkov, I.A. Experimental shot-by-shot estimation of quantum measurement confidence, </a:t>
            </a:r>
            <a:r>
              <a:rPr lang="en-US" sz="1400" b="1" u="none" strike="noStrike" dirty="0">
                <a:effectLst/>
                <a:latin typeface="Google Sans"/>
              </a:rPr>
              <a:t>Physical Review Letters </a:t>
            </a:r>
            <a:r>
              <a:rPr lang="en-US" sz="1400" b="0" u="none" strike="noStrike" dirty="0">
                <a:effectLst/>
                <a:latin typeface="Google Sans"/>
              </a:rPr>
              <a:t>128 (4), 040404, 2022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u="none" strike="noStrike" dirty="0">
                <a:effectLst/>
                <a:latin typeface="Google Sans"/>
              </a:rPr>
              <a:t>Burenkov, I.A. Practical quantum-enhanced receivers for classical communication, AVS quantum science 3 (2), 2021 </a:t>
            </a:r>
          </a:p>
        </p:txBody>
      </p:sp>
    </p:spTree>
    <p:extLst>
      <p:ext uri="{BB962C8B-B14F-4D97-AF65-F5344CB8AC3E}">
        <p14:creationId xmlns:p14="http://schemas.microsoft.com/office/powerpoint/2010/main" val="983838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E1C827-3C0A-632F-3565-BBFFAA64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enhancement</a:t>
            </a:r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A3140BC3-645F-AEF6-0DCE-F2D405F6B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25" y="3192738"/>
            <a:ext cx="11517549" cy="344622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36D286-67D8-F17B-DC40-24B6EDA8CC8E}"/>
              </a:ext>
            </a:extLst>
          </p:cNvPr>
          <p:cNvSpPr/>
          <p:nvPr/>
        </p:nvSpPr>
        <p:spPr>
          <a:xfrm>
            <a:off x="514349" y="1724250"/>
            <a:ext cx="7820025" cy="7874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Phase estimation with </a:t>
            </a:r>
            <a:r>
              <a:rPr lang="en-US" i="1" dirty="0">
                <a:solidFill>
                  <a:schemeClr val="tx1"/>
                </a:solidFill>
              </a:rPr>
              <a:t>displacement measurement</a:t>
            </a:r>
            <a:r>
              <a:rPr lang="en-US" dirty="0">
                <a:solidFill>
                  <a:schemeClr val="tx1"/>
                </a:solidFill>
              </a:rPr>
              <a:t> has higher fisher information than classical measurement, therefore better precision.  </a:t>
            </a:r>
          </a:p>
        </p:txBody>
      </p:sp>
      <p:pic>
        <p:nvPicPr>
          <p:cNvPr id="11" name="Picture 10" descr="Icon&#10;&#10;Description automatically generated with low confidence">
            <a:extLst>
              <a:ext uri="{FF2B5EF4-FFF2-40B4-BE49-F238E27FC236}">
                <a16:creationId xmlns:a16="http://schemas.microsoft.com/office/drawing/2014/main" id="{2EADA61F-5E92-681E-9014-9075479E9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658" y="1161227"/>
            <a:ext cx="2553692" cy="196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CCABD7-52D5-C560-02DA-34CE6EE2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advantage (QA)</a:t>
            </a:r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2539604-B158-2C94-EA75-779896D12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13" y="2729144"/>
            <a:ext cx="10787974" cy="3373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3AA0E4-E776-4F38-FF91-8EEDBE93D9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75" t="41063" r="59062" b="32354"/>
          <a:stretch/>
        </p:blipFill>
        <p:spPr>
          <a:xfrm>
            <a:off x="4324350" y="1314818"/>
            <a:ext cx="3543300" cy="1104901"/>
          </a:xfrm>
          <a:prstGeom prst="rect">
            <a:avLst/>
          </a:prstGeom>
        </p:spPr>
      </p:pic>
      <p:sp>
        <p:nvSpPr>
          <p:cNvPr id="10" name="Arrow: Bent 9">
            <a:extLst>
              <a:ext uri="{FF2B5EF4-FFF2-40B4-BE49-F238E27FC236}">
                <a16:creationId xmlns:a16="http://schemas.microsoft.com/office/drawing/2014/main" id="{10F4E2D6-7F57-77B1-7DB7-4B43241432E7}"/>
              </a:ext>
            </a:extLst>
          </p:cNvPr>
          <p:cNvSpPr/>
          <p:nvPr/>
        </p:nvSpPr>
        <p:spPr>
          <a:xfrm>
            <a:off x="3330429" y="1624244"/>
            <a:ext cx="910031" cy="1050208"/>
          </a:xfrm>
          <a:prstGeom prst="bentArrow">
            <a:avLst>
              <a:gd name="adj1" fmla="val 18548"/>
              <a:gd name="adj2" fmla="val 25000"/>
              <a:gd name="adj3" fmla="val 25000"/>
              <a:gd name="adj4" fmla="val 4375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52489763-38E6-D1F3-3B8D-90CED64AE80F}"/>
              </a:ext>
            </a:extLst>
          </p:cNvPr>
          <p:cNvSpPr/>
          <p:nvPr/>
        </p:nvSpPr>
        <p:spPr>
          <a:xfrm rot="5400000">
            <a:off x="8098979" y="1764421"/>
            <a:ext cx="910031" cy="910030"/>
          </a:xfrm>
          <a:prstGeom prst="bentArrow">
            <a:avLst>
              <a:gd name="adj1" fmla="val 18547"/>
              <a:gd name="adj2" fmla="val 25000"/>
              <a:gd name="adj3" fmla="val 25000"/>
              <a:gd name="adj4" fmla="val 4375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81B1AC-FEFB-DB33-B3ED-BE8FFBDA4467}"/>
              </a:ext>
            </a:extLst>
          </p:cNvPr>
          <p:cNvSpPr/>
          <p:nvPr/>
        </p:nvSpPr>
        <p:spPr>
          <a:xfrm>
            <a:off x="5696125" y="1442906"/>
            <a:ext cx="855677" cy="321514"/>
          </a:xfrm>
          <a:prstGeom prst="rect">
            <a:avLst/>
          </a:prstGeom>
          <a:solidFill>
            <a:schemeClr val="accent6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F6979-EAA8-38AD-0D67-8E4675EF7C5D}"/>
              </a:ext>
            </a:extLst>
          </p:cNvPr>
          <p:cNvSpPr/>
          <p:nvPr/>
        </p:nvSpPr>
        <p:spPr>
          <a:xfrm>
            <a:off x="5668161" y="1947395"/>
            <a:ext cx="951714" cy="321514"/>
          </a:xfrm>
          <a:prstGeom prst="rect">
            <a:avLst/>
          </a:prstGeom>
          <a:solidFill>
            <a:schemeClr val="accent1">
              <a:lumMod val="60000"/>
              <a:lumOff val="4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83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9416259A-679C-C763-A144-8D53D5D2F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-10745"/>
            <a:ext cx="10515600" cy="1325563"/>
          </a:xfrm>
        </p:spPr>
        <p:txBody>
          <a:bodyPr/>
          <a:lstStyle/>
          <a:p>
            <a:r>
              <a:rPr lang="en-US" dirty="0"/>
              <a:t>Phase locking with faint light 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AA6DC2F-22E6-FF9C-D92A-D301ABBCF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3" y="2334915"/>
            <a:ext cx="5657946" cy="3561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EB8EC1-5896-F080-2CBB-05D8FCA01534}"/>
              </a:ext>
            </a:extLst>
          </p:cNvPr>
          <p:cNvSpPr txBox="1"/>
          <p:nvPr/>
        </p:nvSpPr>
        <p:spPr>
          <a:xfrm>
            <a:off x="1209675" y="1904028"/>
            <a:ext cx="43152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Interference visibility measurement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A963AE-0157-1961-36B5-05E560CE10AC}"/>
              </a:ext>
            </a:extLst>
          </p:cNvPr>
          <p:cNvSpPr txBox="1"/>
          <p:nvPr/>
        </p:nvSpPr>
        <p:spPr>
          <a:xfrm>
            <a:off x="8149690" y="1904027"/>
            <a:ext cx="28326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Stability measurement </a:t>
            </a:r>
          </a:p>
        </p:txBody>
      </p:sp>
      <p:pic>
        <p:nvPicPr>
          <p:cNvPr id="11" name="Picture 1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B90D39C-ECF9-4634-20D1-373A5F8B6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698" y="2334915"/>
            <a:ext cx="6198102" cy="3694410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E7DA0EC-E7B3-1281-9819-D6238CD3302F}"/>
              </a:ext>
            </a:extLst>
          </p:cNvPr>
          <p:cNvSpPr/>
          <p:nvPr/>
        </p:nvSpPr>
        <p:spPr>
          <a:xfrm>
            <a:off x="3460037" y="1195754"/>
            <a:ext cx="5556712" cy="6291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We use only approximately </a:t>
            </a:r>
            <a:r>
              <a:rPr lang="en-US" b="1" dirty="0">
                <a:solidFill>
                  <a:schemeClr val="tx1"/>
                </a:solidFill>
              </a:rPr>
              <a:t>650,000</a:t>
            </a:r>
            <a:r>
              <a:rPr lang="en-US" dirty="0">
                <a:solidFill>
                  <a:schemeClr val="tx1"/>
                </a:solidFill>
              </a:rPr>
              <a:t> photons per second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D834DE9-030B-39D1-6F6E-6FFDAF022B8C}"/>
                  </a:ext>
                </a:extLst>
              </p:cNvPr>
              <p:cNvSpPr txBox="1"/>
              <p:nvPr/>
            </p:nvSpPr>
            <p:spPr>
              <a:xfrm>
                <a:off x="842056" y="3853601"/>
                <a:ext cx="3327867" cy="97058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V=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i="0" baseline="-25000" dirty="0"/>
                          <m:t>max</m:t>
                        </m:r>
                        <m:r>
                          <m:rPr>
                            <m:nor/>
                          </m:rPr>
                          <a:rPr lang="en-US" sz="3600" i="0" baseline="-25000" dirty="0"/>
                          <m:t> −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i="0" baseline="-25000" dirty="0"/>
                          <m:t>min</m:t>
                        </m:r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i="0" baseline="-25000" dirty="0"/>
                          <m:t>max</m:t>
                        </m:r>
                        <m:r>
                          <m:rPr>
                            <m:nor/>
                          </m:rPr>
                          <a:rPr lang="en-US" sz="3600" i="0" baseline="-25000" dirty="0"/>
                          <m:t> +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i="0" baseline="-25000" dirty="0"/>
                          <m:t>min</m:t>
                        </m:r>
                      </m:den>
                    </m:f>
                  </m:oMath>
                </a14:m>
                <a:endParaRPr lang="en-US" sz="3600" baseline="-25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D834DE9-030B-39D1-6F6E-6FFDAF022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56" y="3853601"/>
                <a:ext cx="3327867" cy="970587"/>
              </a:xfrm>
              <a:prstGeom prst="rect">
                <a:avLst/>
              </a:prstGeom>
              <a:blipFill>
                <a:blip r:embed="rId4"/>
                <a:stretch>
                  <a:fillRect l="-5495" b="-440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432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Box 165">
            <a:extLst>
              <a:ext uri="{FF2B5EF4-FFF2-40B4-BE49-F238E27FC236}">
                <a16:creationId xmlns:a16="http://schemas.microsoft.com/office/drawing/2014/main" id="{5578E97D-C736-FD25-8962-344FA3F3F7E9}"/>
              </a:ext>
            </a:extLst>
          </p:cNvPr>
          <p:cNvSpPr txBox="1"/>
          <p:nvPr/>
        </p:nvSpPr>
        <p:spPr>
          <a:xfrm>
            <a:off x="247326" y="221059"/>
            <a:ext cx="1147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Characterizing the </a:t>
            </a:r>
            <a:r>
              <a:rPr lang="en-US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indistinguishability of independent heralded single photons (</a:t>
            </a:r>
            <a:r>
              <a:rPr lang="en-US" b="1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</a:t>
            </a:r>
            <a:r>
              <a:rPr lang="en-US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Verifier and Target arms)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1A058D58-A625-D0E2-CD43-C09E8CB2BFCC}"/>
              </a:ext>
            </a:extLst>
          </p:cNvPr>
          <p:cNvGrpSpPr/>
          <p:nvPr/>
        </p:nvGrpSpPr>
        <p:grpSpPr>
          <a:xfrm>
            <a:off x="552738" y="924699"/>
            <a:ext cx="8455361" cy="5563691"/>
            <a:chOff x="3648363" y="1034472"/>
            <a:chExt cx="8455361" cy="5563691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0F15A24F-81C4-2792-ECEE-B96149E0C6F7}"/>
                </a:ext>
              </a:extLst>
            </p:cNvPr>
            <p:cNvSpPr/>
            <p:nvPr/>
          </p:nvSpPr>
          <p:spPr>
            <a:xfrm>
              <a:off x="3648363" y="1034472"/>
              <a:ext cx="4567811" cy="1213427"/>
            </a:xfrm>
            <a:prstGeom prst="roundRect">
              <a:avLst/>
            </a:prstGeom>
            <a:solidFill>
              <a:srgbClr val="F2F2F2"/>
            </a:solidFill>
            <a:ln w="635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C5C582B3-6F64-092C-1499-CB8CDD0D8169}"/>
                </a:ext>
              </a:extLst>
            </p:cNvPr>
            <p:cNvSpPr/>
            <p:nvPr/>
          </p:nvSpPr>
          <p:spPr>
            <a:xfrm>
              <a:off x="10612507" y="5412735"/>
              <a:ext cx="182880" cy="595525"/>
            </a:xfrm>
            <a:prstGeom prst="round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2" name="Rectangle: Rounded Corners 216">
              <a:extLst>
                <a:ext uri="{FF2B5EF4-FFF2-40B4-BE49-F238E27FC236}">
                  <a16:creationId xmlns:a16="http://schemas.microsoft.com/office/drawing/2014/main" id="{8F54B97F-6EAF-0119-1BCA-070428D809C6}"/>
                </a:ext>
              </a:extLst>
            </p:cNvPr>
            <p:cNvSpPr/>
            <p:nvPr/>
          </p:nvSpPr>
          <p:spPr>
            <a:xfrm rot="5400000" flipV="1">
              <a:off x="9867809" y="2546308"/>
              <a:ext cx="156690" cy="246026"/>
            </a:xfrm>
            <a:custGeom>
              <a:avLst/>
              <a:gdLst>
                <a:gd name="connsiteX0" fmla="*/ 0 w 941145"/>
                <a:gd name="connsiteY0" fmla="*/ 194958 h 1404623"/>
                <a:gd name="connsiteX1" fmla="*/ 194958 w 941145"/>
                <a:gd name="connsiteY1" fmla="*/ 0 h 1404623"/>
                <a:gd name="connsiteX2" fmla="*/ 746187 w 941145"/>
                <a:gd name="connsiteY2" fmla="*/ 0 h 1404623"/>
                <a:gd name="connsiteX3" fmla="*/ 941145 w 941145"/>
                <a:gd name="connsiteY3" fmla="*/ 194958 h 1404623"/>
                <a:gd name="connsiteX4" fmla="*/ 941145 w 941145"/>
                <a:gd name="connsiteY4" fmla="*/ 1209665 h 1404623"/>
                <a:gd name="connsiteX5" fmla="*/ 746187 w 941145"/>
                <a:gd name="connsiteY5" fmla="*/ 1404623 h 1404623"/>
                <a:gd name="connsiteX6" fmla="*/ 194958 w 941145"/>
                <a:gd name="connsiteY6" fmla="*/ 1404623 h 1404623"/>
                <a:gd name="connsiteX7" fmla="*/ 0 w 941145"/>
                <a:gd name="connsiteY7" fmla="*/ 1209665 h 1404623"/>
                <a:gd name="connsiteX8" fmla="*/ 0 w 941145"/>
                <a:gd name="connsiteY8" fmla="*/ 194958 h 1404623"/>
                <a:gd name="connsiteX0" fmla="*/ 746187 w 941145"/>
                <a:gd name="connsiteY0" fmla="*/ 0 h 1404623"/>
                <a:gd name="connsiteX1" fmla="*/ 941145 w 941145"/>
                <a:gd name="connsiteY1" fmla="*/ 194958 h 1404623"/>
                <a:gd name="connsiteX2" fmla="*/ 941145 w 941145"/>
                <a:gd name="connsiteY2" fmla="*/ 1209665 h 1404623"/>
                <a:gd name="connsiteX3" fmla="*/ 746187 w 941145"/>
                <a:gd name="connsiteY3" fmla="*/ 1404623 h 1404623"/>
                <a:gd name="connsiteX4" fmla="*/ 194958 w 941145"/>
                <a:gd name="connsiteY4" fmla="*/ 1404623 h 1404623"/>
                <a:gd name="connsiteX5" fmla="*/ 0 w 941145"/>
                <a:gd name="connsiteY5" fmla="*/ 1209665 h 1404623"/>
                <a:gd name="connsiteX6" fmla="*/ 0 w 941145"/>
                <a:gd name="connsiteY6" fmla="*/ 194958 h 1404623"/>
                <a:gd name="connsiteX7" fmla="*/ 194958 w 941145"/>
                <a:gd name="connsiteY7" fmla="*/ 0 h 1404623"/>
                <a:gd name="connsiteX8" fmla="*/ 837627 w 941145"/>
                <a:gd name="connsiteY8" fmla="*/ 91440 h 1404623"/>
                <a:gd name="connsiteX0" fmla="*/ 746187 w 941145"/>
                <a:gd name="connsiteY0" fmla="*/ 0 h 1404623"/>
                <a:gd name="connsiteX1" fmla="*/ 941145 w 941145"/>
                <a:gd name="connsiteY1" fmla="*/ 194958 h 1404623"/>
                <a:gd name="connsiteX2" fmla="*/ 941145 w 941145"/>
                <a:gd name="connsiteY2" fmla="*/ 1209665 h 1404623"/>
                <a:gd name="connsiteX3" fmla="*/ 746187 w 941145"/>
                <a:gd name="connsiteY3" fmla="*/ 1404623 h 1404623"/>
                <a:gd name="connsiteX4" fmla="*/ 194958 w 941145"/>
                <a:gd name="connsiteY4" fmla="*/ 1404623 h 1404623"/>
                <a:gd name="connsiteX5" fmla="*/ 0 w 941145"/>
                <a:gd name="connsiteY5" fmla="*/ 1209665 h 1404623"/>
                <a:gd name="connsiteX6" fmla="*/ 0 w 941145"/>
                <a:gd name="connsiteY6" fmla="*/ 194958 h 1404623"/>
                <a:gd name="connsiteX7" fmla="*/ 194958 w 941145"/>
                <a:gd name="connsiteY7" fmla="*/ 0 h 1404623"/>
                <a:gd name="connsiteX0" fmla="*/ 746187 w 941145"/>
                <a:gd name="connsiteY0" fmla="*/ 0 h 1404623"/>
                <a:gd name="connsiteX1" fmla="*/ 941145 w 941145"/>
                <a:gd name="connsiteY1" fmla="*/ 194958 h 1404623"/>
                <a:gd name="connsiteX2" fmla="*/ 941145 w 941145"/>
                <a:gd name="connsiteY2" fmla="*/ 1209665 h 1404623"/>
                <a:gd name="connsiteX3" fmla="*/ 746187 w 941145"/>
                <a:gd name="connsiteY3" fmla="*/ 1404623 h 1404623"/>
                <a:gd name="connsiteX4" fmla="*/ 194958 w 941145"/>
                <a:gd name="connsiteY4" fmla="*/ 1404623 h 1404623"/>
                <a:gd name="connsiteX5" fmla="*/ 0 w 941145"/>
                <a:gd name="connsiteY5" fmla="*/ 1209665 h 1404623"/>
                <a:gd name="connsiteX6" fmla="*/ 0 w 941145"/>
                <a:gd name="connsiteY6" fmla="*/ 194958 h 1404623"/>
                <a:gd name="connsiteX0" fmla="*/ 941145 w 941145"/>
                <a:gd name="connsiteY0" fmla="*/ 0 h 1209665"/>
                <a:gd name="connsiteX1" fmla="*/ 941145 w 941145"/>
                <a:gd name="connsiteY1" fmla="*/ 1014707 h 1209665"/>
                <a:gd name="connsiteX2" fmla="*/ 746187 w 941145"/>
                <a:gd name="connsiteY2" fmla="*/ 1209665 h 1209665"/>
                <a:gd name="connsiteX3" fmla="*/ 194958 w 941145"/>
                <a:gd name="connsiteY3" fmla="*/ 1209665 h 1209665"/>
                <a:gd name="connsiteX4" fmla="*/ 0 w 941145"/>
                <a:gd name="connsiteY4" fmla="*/ 1014707 h 1209665"/>
                <a:gd name="connsiteX5" fmla="*/ 0 w 941145"/>
                <a:gd name="connsiteY5" fmla="*/ 0 h 1209665"/>
                <a:gd name="connsiteX0" fmla="*/ 941145 w 941145"/>
                <a:gd name="connsiteY0" fmla="*/ 1014707 h 1209665"/>
                <a:gd name="connsiteX1" fmla="*/ 746187 w 941145"/>
                <a:gd name="connsiteY1" fmla="*/ 1209665 h 1209665"/>
                <a:gd name="connsiteX2" fmla="*/ 194958 w 941145"/>
                <a:gd name="connsiteY2" fmla="*/ 1209665 h 1209665"/>
                <a:gd name="connsiteX3" fmla="*/ 0 w 941145"/>
                <a:gd name="connsiteY3" fmla="*/ 1014707 h 1209665"/>
                <a:gd name="connsiteX4" fmla="*/ 0 w 941145"/>
                <a:gd name="connsiteY4" fmla="*/ 0 h 1209665"/>
                <a:gd name="connsiteX0" fmla="*/ 746187 w 746187"/>
                <a:gd name="connsiteY0" fmla="*/ 1209665 h 1209665"/>
                <a:gd name="connsiteX1" fmla="*/ 194958 w 746187"/>
                <a:gd name="connsiteY1" fmla="*/ 1209665 h 1209665"/>
                <a:gd name="connsiteX2" fmla="*/ 0 w 746187"/>
                <a:gd name="connsiteY2" fmla="*/ 1014707 h 1209665"/>
                <a:gd name="connsiteX3" fmla="*/ 0 w 746187"/>
                <a:gd name="connsiteY3" fmla="*/ 0 h 120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6187" h="1209665">
                  <a:moveTo>
                    <a:pt x="746187" y="1209665"/>
                  </a:moveTo>
                  <a:lnTo>
                    <a:pt x="194958" y="1209665"/>
                  </a:lnTo>
                  <a:cubicBezTo>
                    <a:pt x="87286" y="1209665"/>
                    <a:pt x="0" y="1122379"/>
                    <a:pt x="0" y="1014707"/>
                  </a:cubicBez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83" name="Rectangle: Rounded Corners 216">
              <a:extLst>
                <a:ext uri="{FF2B5EF4-FFF2-40B4-BE49-F238E27FC236}">
                  <a16:creationId xmlns:a16="http://schemas.microsoft.com/office/drawing/2014/main" id="{100B68C5-3C34-0656-7FC7-19CA132A274B}"/>
                </a:ext>
              </a:extLst>
            </p:cNvPr>
            <p:cNvSpPr/>
            <p:nvPr/>
          </p:nvSpPr>
          <p:spPr>
            <a:xfrm>
              <a:off x="6353282" y="2409225"/>
              <a:ext cx="347436" cy="844926"/>
            </a:xfrm>
            <a:custGeom>
              <a:avLst/>
              <a:gdLst>
                <a:gd name="connsiteX0" fmla="*/ 0 w 941145"/>
                <a:gd name="connsiteY0" fmla="*/ 194958 h 1404623"/>
                <a:gd name="connsiteX1" fmla="*/ 194958 w 941145"/>
                <a:gd name="connsiteY1" fmla="*/ 0 h 1404623"/>
                <a:gd name="connsiteX2" fmla="*/ 746187 w 941145"/>
                <a:gd name="connsiteY2" fmla="*/ 0 h 1404623"/>
                <a:gd name="connsiteX3" fmla="*/ 941145 w 941145"/>
                <a:gd name="connsiteY3" fmla="*/ 194958 h 1404623"/>
                <a:gd name="connsiteX4" fmla="*/ 941145 w 941145"/>
                <a:gd name="connsiteY4" fmla="*/ 1209665 h 1404623"/>
                <a:gd name="connsiteX5" fmla="*/ 746187 w 941145"/>
                <a:gd name="connsiteY5" fmla="*/ 1404623 h 1404623"/>
                <a:gd name="connsiteX6" fmla="*/ 194958 w 941145"/>
                <a:gd name="connsiteY6" fmla="*/ 1404623 h 1404623"/>
                <a:gd name="connsiteX7" fmla="*/ 0 w 941145"/>
                <a:gd name="connsiteY7" fmla="*/ 1209665 h 1404623"/>
                <a:gd name="connsiteX8" fmla="*/ 0 w 941145"/>
                <a:gd name="connsiteY8" fmla="*/ 194958 h 1404623"/>
                <a:gd name="connsiteX0" fmla="*/ 746187 w 941145"/>
                <a:gd name="connsiteY0" fmla="*/ 0 h 1404623"/>
                <a:gd name="connsiteX1" fmla="*/ 941145 w 941145"/>
                <a:gd name="connsiteY1" fmla="*/ 194958 h 1404623"/>
                <a:gd name="connsiteX2" fmla="*/ 941145 w 941145"/>
                <a:gd name="connsiteY2" fmla="*/ 1209665 h 1404623"/>
                <a:gd name="connsiteX3" fmla="*/ 746187 w 941145"/>
                <a:gd name="connsiteY3" fmla="*/ 1404623 h 1404623"/>
                <a:gd name="connsiteX4" fmla="*/ 194958 w 941145"/>
                <a:gd name="connsiteY4" fmla="*/ 1404623 h 1404623"/>
                <a:gd name="connsiteX5" fmla="*/ 0 w 941145"/>
                <a:gd name="connsiteY5" fmla="*/ 1209665 h 1404623"/>
                <a:gd name="connsiteX6" fmla="*/ 0 w 941145"/>
                <a:gd name="connsiteY6" fmla="*/ 194958 h 1404623"/>
                <a:gd name="connsiteX7" fmla="*/ 194958 w 941145"/>
                <a:gd name="connsiteY7" fmla="*/ 0 h 1404623"/>
                <a:gd name="connsiteX8" fmla="*/ 837627 w 941145"/>
                <a:gd name="connsiteY8" fmla="*/ 91440 h 1404623"/>
                <a:gd name="connsiteX0" fmla="*/ 746187 w 941145"/>
                <a:gd name="connsiteY0" fmla="*/ 0 h 1404623"/>
                <a:gd name="connsiteX1" fmla="*/ 941145 w 941145"/>
                <a:gd name="connsiteY1" fmla="*/ 194958 h 1404623"/>
                <a:gd name="connsiteX2" fmla="*/ 941145 w 941145"/>
                <a:gd name="connsiteY2" fmla="*/ 1209665 h 1404623"/>
                <a:gd name="connsiteX3" fmla="*/ 746187 w 941145"/>
                <a:gd name="connsiteY3" fmla="*/ 1404623 h 1404623"/>
                <a:gd name="connsiteX4" fmla="*/ 194958 w 941145"/>
                <a:gd name="connsiteY4" fmla="*/ 1404623 h 1404623"/>
                <a:gd name="connsiteX5" fmla="*/ 0 w 941145"/>
                <a:gd name="connsiteY5" fmla="*/ 1209665 h 1404623"/>
                <a:gd name="connsiteX6" fmla="*/ 0 w 941145"/>
                <a:gd name="connsiteY6" fmla="*/ 194958 h 1404623"/>
                <a:gd name="connsiteX7" fmla="*/ 194958 w 941145"/>
                <a:gd name="connsiteY7" fmla="*/ 0 h 1404623"/>
                <a:gd name="connsiteX0" fmla="*/ 746187 w 941145"/>
                <a:gd name="connsiteY0" fmla="*/ 0 h 1404623"/>
                <a:gd name="connsiteX1" fmla="*/ 941145 w 941145"/>
                <a:gd name="connsiteY1" fmla="*/ 194958 h 1404623"/>
                <a:gd name="connsiteX2" fmla="*/ 941145 w 941145"/>
                <a:gd name="connsiteY2" fmla="*/ 1209665 h 1404623"/>
                <a:gd name="connsiteX3" fmla="*/ 746187 w 941145"/>
                <a:gd name="connsiteY3" fmla="*/ 1404623 h 1404623"/>
                <a:gd name="connsiteX4" fmla="*/ 194958 w 941145"/>
                <a:gd name="connsiteY4" fmla="*/ 1404623 h 1404623"/>
                <a:gd name="connsiteX5" fmla="*/ 0 w 941145"/>
                <a:gd name="connsiteY5" fmla="*/ 1209665 h 1404623"/>
                <a:gd name="connsiteX6" fmla="*/ 0 w 941145"/>
                <a:gd name="connsiteY6" fmla="*/ 194958 h 1404623"/>
                <a:gd name="connsiteX0" fmla="*/ 941145 w 941145"/>
                <a:gd name="connsiteY0" fmla="*/ 0 h 1209665"/>
                <a:gd name="connsiteX1" fmla="*/ 941145 w 941145"/>
                <a:gd name="connsiteY1" fmla="*/ 1014707 h 1209665"/>
                <a:gd name="connsiteX2" fmla="*/ 746187 w 941145"/>
                <a:gd name="connsiteY2" fmla="*/ 1209665 h 1209665"/>
                <a:gd name="connsiteX3" fmla="*/ 194958 w 941145"/>
                <a:gd name="connsiteY3" fmla="*/ 1209665 h 1209665"/>
                <a:gd name="connsiteX4" fmla="*/ 0 w 941145"/>
                <a:gd name="connsiteY4" fmla="*/ 1014707 h 1209665"/>
                <a:gd name="connsiteX5" fmla="*/ 0 w 941145"/>
                <a:gd name="connsiteY5" fmla="*/ 0 h 1209665"/>
                <a:gd name="connsiteX0" fmla="*/ 941145 w 941145"/>
                <a:gd name="connsiteY0" fmla="*/ 1014707 h 1209665"/>
                <a:gd name="connsiteX1" fmla="*/ 746187 w 941145"/>
                <a:gd name="connsiteY1" fmla="*/ 1209665 h 1209665"/>
                <a:gd name="connsiteX2" fmla="*/ 194958 w 941145"/>
                <a:gd name="connsiteY2" fmla="*/ 1209665 h 1209665"/>
                <a:gd name="connsiteX3" fmla="*/ 0 w 941145"/>
                <a:gd name="connsiteY3" fmla="*/ 1014707 h 1209665"/>
                <a:gd name="connsiteX4" fmla="*/ 0 w 941145"/>
                <a:gd name="connsiteY4" fmla="*/ 0 h 1209665"/>
                <a:gd name="connsiteX0" fmla="*/ 746187 w 746187"/>
                <a:gd name="connsiteY0" fmla="*/ 1209665 h 1209665"/>
                <a:gd name="connsiteX1" fmla="*/ 194958 w 746187"/>
                <a:gd name="connsiteY1" fmla="*/ 1209665 h 1209665"/>
                <a:gd name="connsiteX2" fmla="*/ 0 w 746187"/>
                <a:gd name="connsiteY2" fmla="*/ 1014707 h 1209665"/>
                <a:gd name="connsiteX3" fmla="*/ 0 w 746187"/>
                <a:gd name="connsiteY3" fmla="*/ 0 h 1209665"/>
                <a:gd name="connsiteX0" fmla="*/ 746187 w 746187"/>
                <a:gd name="connsiteY0" fmla="*/ 1490570 h 1490570"/>
                <a:gd name="connsiteX1" fmla="*/ 194958 w 746187"/>
                <a:gd name="connsiteY1" fmla="*/ 1490570 h 1490570"/>
                <a:gd name="connsiteX2" fmla="*/ 0 w 746187"/>
                <a:gd name="connsiteY2" fmla="*/ 1295612 h 1490570"/>
                <a:gd name="connsiteX3" fmla="*/ 0 w 746187"/>
                <a:gd name="connsiteY3" fmla="*/ 0 h 149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6187" h="1490570">
                  <a:moveTo>
                    <a:pt x="746187" y="1490570"/>
                  </a:moveTo>
                  <a:lnTo>
                    <a:pt x="194958" y="1490570"/>
                  </a:lnTo>
                  <a:cubicBezTo>
                    <a:pt x="87286" y="1490570"/>
                    <a:pt x="0" y="1403284"/>
                    <a:pt x="0" y="1295612"/>
                  </a:cubicBez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054CDC3-94C1-700A-496E-30BB3BDDFF1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764273" y="4122967"/>
              <a:ext cx="340642" cy="0"/>
            </a:xfrm>
            <a:prstGeom prst="line">
              <a:avLst/>
            </a:prstGeom>
            <a:noFill/>
            <a:ln w="381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A7AE7A0-D451-5BDF-7149-09EA3F39FD4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526108" y="4812758"/>
              <a:ext cx="531691" cy="0"/>
            </a:xfrm>
            <a:prstGeom prst="line">
              <a:avLst/>
            </a:prstGeom>
            <a:noFill/>
            <a:ln w="381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31FE6D1-E7BA-D894-9D7F-360BE16391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13876" y="1722666"/>
              <a:ext cx="1595073" cy="0"/>
            </a:xfrm>
            <a:prstGeom prst="line">
              <a:avLst/>
            </a:prstGeom>
            <a:noFill/>
            <a:ln w="381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EA6AACE-0A93-D8E0-A093-90DD900EA5DC}"/>
                </a:ext>
              </a:extLst>
            </p:cNvPr>
            <p:cNvCxnSpPr>
              <a:cxnSpLocks/>
            </p:cNvCxnSpPr>
            <p:nvPr/>
          </p:nvCxnSpPr>
          <p:spPr>
            <a:xfrm>
              <a:off x="6344422" y="1737071"/>
              <a:ext cx="0" cy="621956"/>
            </a:xfrm>
            <a:prstGeom prst="line">
              <a:avLst/>
            </a:prstGeom>
            <a:noFill/>
            <a:ln w="508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F3BB2DF-1056-C529-16A7-FE3E894726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7913" y="1717297"/>
              <a:ext cx="1329227" cy="2830"/>
            </a:xfrm>
            <a:prstGeom prst="line">
              <a:avLst/>
            </a:prstGeom>
            <a:noFill/>
            <a:ln w="508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6807434-F4A5-F3C0-0C84-B0D3BFD6BB8D}"/>
                </a:ext>
              </a:extLst>
            </p:cNvPr>
            <p:cNvCxnSpPr>
              <a:cxnSpLocks/>
              <a:stCxn id="93" idx="1"/>
              <a:endCxn id="159" idx="1"/>
            </p:cNvCxnSpPr>
            <p:nvPr/>
          </p:nvCxnSpPr>
          <p:spPr>
            <a:xfrm flipV="1">
              <a:off x="4910985" y="1714622"/>
              <a:ext cx="558703" cy="0"/>
            </a:xfrm>
            <a:prstGeom prst="line">
              <a:avLst/>
            </a:prstGeom>
            <a:noFill/>
            <a:ln w="44450" cap="rnd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sp>
          <p:nvSpPr>
            <p:cNvPr id="90" name="Right Brace 89">
              <a:extLst>
                <a:ext uri="{FF2B5EF4-FFF2-40B4-BE49-F238E27FC236}">
                  <a16:creationId xmlns:a16="http://schemas.microsoft.com/office/drawing/2014/main" id="{0446C96C-4681-CDC8-3F6F-B168602A0A7E}"/>
                </a:ext>
              </a:extLst>
            </p:cNvPr>
            <p:cNvSpPr/>
            <p:nvPr/>
          </p:nvSpPr>
          <p:spPr>
            <a:xfrm flipH="1" flipV="1">
              <a:off x="6848977" y="2857499"/>
              <a:ext cx="328111" cy="806334"/>
            </a:xfrm>
            <a:prstGeom prst="rightBrace">
              <a:avLst>
                <a:gd name="adj1" fmla="val 51039"/>
                <a:gd name="adj2" fmla="val 50476"/>
              </a:avLst>
            </a:prstGeom>
            <a:noFill/>
            <a:ln w="19050" cap="flat" cmpd="sng" algn="ctr">
              <a:solidFill>
                <a:srgbClr val="CC66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1" name="Chord 90">
              <a:extLst>
                <a:ext uri="{FF2B5EF4-FFF2-40B4-BE49-F238E27FC236}">
                  <a16:creationId xmlns:a16="http://schemas.microsoft.com/office/drawing/2014/main" id="{44C78DD8-B745-75B5-C146-65853B23656D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8802399" y="1595366"/>
              <a:ext cx="361080" cy="260031"/>
            </a:xfrm>
            <a:prstGeom prst="chord">
              <a:avLst>
                <a:gd name="adj1" fmla="val 5416500"/>
                <a:gd name="adj2" fmla="val 16204759"/>
              </a:avLst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4463C8E-B238-0809-61AC-4C2469F8E301}"/>
                </a:ext>
              </a:extLst>
            </p:cNvPr>
            <p:cNvGrpSpPr/>
            <p:nvPr/>
          </p:nvGrpSpPr>
          <p:grpSpPr>
            <a:xfrm>
              <a:off x="5469688" y="1632433"/>
              <a:ext cx="477300" cy="162972"/>
              <a:chOff x="1371600" y="1371600"/>
              <a:chExt cx="301752" cy="95379"/>
            </a:xfrm>
          </p:grpSpPr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C19DC194-25E6-1B4C-FC66-680ED66B06A2}"/>
                  </a:ext>
                </a:extLst>
              </p:cNvPr>
              <p:cNvSpPr/>
              <p:nvPr/>
            </p:nvSpPr>
            <p:spPr>
              <a:xfrm>
                <a:off x="1371600" y="1373981"/>
                <a:ext cx="301752" cy="91440"/>
              </a:xfrm>
              <a:prstGeom prst="rect">
                <a:avLst/>
              </a:prstGeom>
              <a:gradFill flip="none" rotWithShape="1">
                <a:gsLst>
                  <a:gs pos="0">
                    <a:srgbClr val="5B9BD5">
                      <a:lumMod val="0"/>
                      <a:lumOff val="100000"/>
                    </a:srgbClr>
                  </a:gs>
                  <a:gs pos="34000">
                    <a:srgbClr val="5B9BD5">
                      <a:lumMod val="20000"/>
                      <a:lumOff val="80000"/>
                    </a:srgbClr>
                  </a:gs>
                  <a:gs pos="100000">
                    <a:srgbClr val="5B9BD5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n w="6350" cap="flat" cmpd="sng" algn="ctr">
                <a:solidFill>
                  <a:srgbClr val="44546A">
                    <a:lumMod val="60000"/>
                    <a:lumOff val="40000"/>
                  </a:srgbClr>
                </a:solidFill>
                <a:prstDash val="solid"/>
                <a:miter lim="800000"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675861"/>
                          <a:gd name="connsiteY0" fmla="*/ 0 h 265034"/>
                          <a:gd name="connsiteX1" fmla="*/ 331172 w 675861"/>
                          <a:gd name="connsiteY1" fmla="*/ 0 h 265034"/>
                          <a:gd name="connsiteX2" fmla="*/ 675861 w 675861"/>
                          <a:gd name="connsiteY2" fmla="*/ 0 h 265034"/>
                          <a:gd name="connsiteX3" fmla="*/ 675861 w 675861"/>
                          <a:gd name="connsiteY3" fmla="*/ 265034 h 265034"/>
                          <a:gd name="connsiteX4" fmla="*/ 337931 w 675861"/>
                          <a:gd name="connsiteY4" fmla="*/ 265034 h 265034"/>
                          <a:gd name="connsiteX5" fmla="*/ 0 w 675861"/>
                          <a:gd name="connsiteY5" fmla="*/ 265034 h 265034"/>
                          <a:gd name="connsiteX6" fmla="*/ 0 w 675861"/>
                          <a:gd name="connsiteY6" fmla="*/ 0 h 2650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75861" h="265034" extrusionOk="0">
                            <a:moveTo>
                              <a:pt x="0" y="0"/>
                            </a:moveTo>
                            <a:cubicBezTo>
                              <a:pt x="144929" y="-38990"/>
                              <a:pt x="256449" y="38119"/>
                              <a:pt x="331172" y="0"/>
                            </a:cubicBezTo>
                            <a:cubicBezTo>
                              <a:pt x="405895" y="-38119"/>
                              <a:pt x="588521" y="5878"/>
                              <a:pt x="675861" y="0"/>
                            </a:cubicBezTo>
                            <a:cubicBezTo>
                              <a:pt x="705568" y="98296"/>
                              <a:pt x="660835" y="192116"/>
                              <a:pt x="675861" y="265034"/>
                            </a:cubicBezTo>
                            <a:cubicBezTo>
                              <a:pt x="564375" y="301215"/>
                              <a:pt x="464483" y="240934"/>
                              <a:pt x="337931" y="265034"/>
                            </a:cubicBezTo>
                            <a:cubicBezTo>
                              <a:pt x="211379" y="289134"/>
                              <a:pt x="71317" y="241411"/>
                              <a:pt x="0" y="265034"/>
                            </a:cubicBezTo>
                            <a:cubicBezTo>
                              <a:pt x="-13055" y="176752"/>
                              <a:pt x="3849" y="9269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A61251B3-598B-50EA-265E-B9294FBD61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08176" y="1371600"/>
                <a:ext cx="0" cy="95379"/>
              </a:xfrm>
              <a:prstGeom prst="line">
                <a:avLst/>
              </a:prstGeom>
              <a:noFill/>
              <a:ln w="25400" cap="flat" cmpd="sng" algn="ctr">
                <a:solidFill>
                  <a:srgbClr val="8497B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D895ABDF-447A-AF24-AB84-79580DAD22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3896" y="1371600"/>
                <a:ext cx="0" cy="95379"/>
              </a:xfrm>
              <a:prstGeom prst="line">
                <a:avLst/>
              </a:prstGeom>
              <a:noFill/>
              <a:ln w="25400" cap="flat" cmpd="sng" algn="ctr">
                <a:solidFill>
                  <a:srgbClr val="8497B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B991B52E-E777-1707-278A-16CE69CD30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99616" y="1371600"/>
                <a:ext cx="0" cy="95379"/>
              </a:xfrm>
              <a:prstGeom prst="line">
                <a:avLst/>
              </a:prstGeom>
              <a:noFill/>
              <a:ln w="25400" cap="flat" cmpd="sng" algn="ctr">
                <a:solidFill>
                  <a:srgbClr val="8497B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B44C528D-EFBD-BBE2-3260-DEA21D11E0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5336" y="1371600"/>
                <a:ext cx="0" cy="95379"/>
              </a:xfrm>
              <a:prstGeom prst="line">
                <a:avLst/>
              </a:prstGeom>
              <a:noFill/>
              <a:ln w="25400" cap="flat" cmpd="sng" algn="ctr">
                <a:solidFill>
                  <a:srgbClr val="8497B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55BEF5E5-B14B-EDEF-28A0-55609883A5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91056" y="1371600"/>
                <a:ext cx="0" cy="95379"/>
              </a:xfrm>
              <a:prstGeom prst="line">
                <a:avLst/>
              </a:prstGeom>
              <a:noFill/>
              <a:ln w="25400" cap="flat" cmpd="sng" algn="ctr">
                <a:solidFill>
                  <a:srgbClr val="8497B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0A828BCA-DD86-9C66-B5BD-D4A3D816D3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6776" y="1371600"/>
                <a:ext cx="0" cy="95379"/>
              </a:xfrm>
              <a:prstGeom prst="line">
                <a:avLst/>
              </a:prstGeom>
              <a:noFill/>
              <a:ln w="25400" cap="flat" cmpd="sng" algn="ctr">
                <a:solidFill>
                  <a:srgbClr val="8497B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F173F72-6488-6C8E-DB22-918777C17D95}"/>
                </a:ext>
              </a:extLst>
            </p:cNvPr>
            <p:cNvSpPr/>
            <p:nvPr/>
          </p:nvSpPr>
          <p:spPr>
            <a:xfrm rot="10800000" flipV="1">
              <a:off x="4152883" y="1586516"/>
              <a:ext cx="758102" cy="28598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675861"/>
                        <a:gd name="connsiteY0" fmla="*/ 0 h 265034"/>
                        <a:gd name="connsiteX1" fmla="*/ 331172 w 675861"/>
                        <a:gd name="connsiteY1" fmla="*/ 0 h 265034"/>
                        <a:gd name="connsiteX2" fmla="*/ 675861 w 675861"/>
                        <a:gd name="connsiteY2" fmla="*/ 0 h 265034"/>
                        <a:gd name="connsiteX3" fmla="*/ 675861 w 675861"/>
                        <a:gd name="connsiteY3" fmla="*/ 265034 h 265034"/>
                        <a:gd name="connsiteX4" fmla="*/ 337931 w 675861"/>
                        <a:gd name="connsiteY4" fmla="*/ 265034 h 265034"/>
                        <a:gd name="connsiteX5" fmla="*/ 0 w 675861"/>
                        <a:gd name="connsiteY5" fmla="*/ 265034 h 265034"/>
                        <a:gd name="connsiteX6" fmla="*/ 0 w 675861"/>
                        <a:gd name="connsiteY6" fmla="*/ 0 h 2650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75861" h="265034" extrusionOk="0">
                          <a:moveTo>
                            <a:pt x="0" y="0"/>
                          </a:moveTo>
                          <a:cubicBezTo>
                            <a:pt x="144929" y="-38990"/>
                            <a:pt x="256449" y="38119"/>
                            <a:pt x="331172" y="0"/>
                          </a:cubicBezTo>
                          <a:cubicBezTo>
                            <a:pt x="405895" y="-38119"/>
                            <a:pt x="588521" y="5878"/>
                            <a:pt x="675861" y="0"/>
                          </a:cubicBezTo>
                          <a:cubicBezTo>
                            <a:pt x="705568" y="98296"/>
                            <a:pt x="660835" y="192116"/>
                            <a:pt x="675861" y="265034"/>
                          </a:cubicBezTo>
                          <a:cubicBezTo>
                            <a:pt x="564375" y="301215"/>
                            <a:pt x="464483" y="240934"/>
                            <a:pt x="337931" y="265034"/>
                          </a:cubicBezTo>
                          <a:cubicBezTo>
                            <a:pt x="211379" y="289134"/>
                            <a:pt x="71317" y="241411"/>
                            <a:pt x="0" y="265034"/>
                          </a:cubicBezTo>
                          <a:cubicBezTo>
                            <a:pt x="-13055" y="176752"/>
                            <a:pt x="3849" y="9269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Laser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AA5CD08-61DC-B984-DA1F-06365AF84311}"/>
                </a:ext>
              </a:extLst>
            </p:cNvPr>
            <p:cNvSpPr txBox="1"/>
            <p:nvPr/>
          </p:nvSpPr>
          <p:spPr>
            <a:xfrm>
              <a:off x="6569966" y="3253547"/>
              <a:ext cx="413736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FBS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FB5007D-3B7E-4683-B107-6327E4079028}"/>
                </a:ext>
              </a:extLst>
            </p:cNvPr>
            <p:cNvSpPr txBox="1"/>
            <p:nvPr/>
          </p:nvSpPr>
          <p:spPr>
            <a:xfrm>
              <a:off x="6592435" y="1466890"/>
              <a:ext cx="432891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idler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AF08C02-DD1A-E953-9EAB-2305F11EF120}"/>
                </a:ext>
              </a:extLst>
            </p:cNvPr>
            <p:cNvSpPr/>
            <p:nvPr/>
          </p:nvSpPr>
          <p:spPr>
            <a:xfrm rot="5400000">
              <a:off x="7281001" y="1591489"/>
              <a:ext cx="128977" cy="262354"/>
            </a:xfrm>
            <a:prstGeom prst="rect">
              <a:avLst/>
            </a:prstGeom>
            <a:pattFill prst="wdUpDiag">
              <a:fgClr>
                <a:schemeClr val="bg1">
                  <a:lumMod val="75000"/>
                </a:schemeClr>
              </a:fgClr>
              <a:bgClr>
                <a:sysClr val="window" lastClr="FFFFFF"/>
              </a:bgClr>
            </a:pattFill>
            <a:ln w="6350" cap="flat" cmpd="sng" algn="ctr">
              <a:solidFill>
                <a:sysClr val="windowText" lastClr="000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675861"/>
                        <a:gd name="connsiteY0" fmla="*/ 0 h 265034"/>
                        <a:gd name="connsiteX1" fmla="*/ 331172 w 675861"/>
                        <a:gd name="connsiteY1" fmla="*/ 0 h 265034"/>
                        <a:gd name="connsiteX2" fmla="*/ 675861 w 675861"/>
                        <a:gd name="connsiteY2" fmla="*/ 0 h 265034"/>
                        <a:gd name="connsiteX3" fmla="*/ 675861 w 675861"/>
                        <a:gd name="connsiteY3" fmla="*/ 265034 h 265034"/>
                        <a:gd name="connsiteX4" fmla="*/ 337931 w 675861"/>
                        <a:gd name="connsiteY4" fmla="*/ 265034 h 265034"/>
                        <a:gd name="connsiteX5" fmla="*/ 0 w 675861"/>
                        <a:gd name="connsiteY5" fmla="*/ 265034 h 265034"/>
                        <a:gd name="connsiteX6" fmla="*/ 0 w 675861"/>
                        <a:gd name="connsiteY6" fmla="*/ 0 h 2650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75861" h="265034" extrusionOk="0">
                          <a:moveTo>
                            <a:pt x="0" y="0"/>
                          </a:moveTo>
                          <a:cubicBezTo>
                            <a:pt x="144929" y="-38990"/>
                            <a:pt x="256449" y="38119"/>
                            <a:pt x="331172" y="0"/>
                          </a:cubicBezTo>
                          <a:cubicBezTo>
                            <a:pt x="405895" y="-38119"/>
                            <a:pt x="588521" y="5878"/>
                            <a:pt x="675861" y="0"/>
                          </a:cubicBezTo>
                          <a:cubicBezTo>
                            <a:pt x="705568" y="98296"/>
                            <a:pt x="660835" y="192116"/>
                            <a:pt x="675861" y="265034"/>
                          </a:cubicBezTo>
                          <a:cubicBezTo>
                            <a:pt x="564375" y="301215"/>
                            <a:pt x="464483" y="240934"/>
                            <a:pt x="337931" y="265034"/>
                          </a:cubicBezTo>
                          <a:cubicBezTo>
                            <a:pt x="211379" y="289134"/>
                            <a:pt x="71317" y="241411"/>
                            <a:pt x="0" y="265034"/>
                          </a:cubicBezTo>
                          <a:cubicBezTo>
                            <a:pt x="-13055" y="176752"/>
                            <a:pt x="3849" y="9269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AF623C9-8CB1-921C-969D-1D7860EC8CD0}"/>
                </a:ext>
              </a:extLst>
            </p:cNvPr>
            <p:cNvSpPr txBox="1"/>
            <p:nvPr/>
          </p:nvSpPr>
          <p:spPr>
            <a:xfrm>
              <a:off x="7169226" y="1451465"/>
              <a:ext cx="439276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VBG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7B50079-984B-A9AE-7ED1-0F087ADB35D1}"/>
                </a:ext>
              </a:extLst>
            </p:cNvPr>
            <p:cNvSpPr txBox="1"/>
            <p:nvPr/>
          </p:nvSpPr>
          <p:spPr>
            <a:xfrm>
              <a:off x="5280634" y="1799429"/>
              <a:ext cx="9316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p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pKTP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 type 2</a:t>
              </a:r>
              <a:endParaRPr kumimoji="0" lang="en-US" sz="11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779E37D-DB58-8442-836D-B28616D75931}"/>
                </a:ext>
              </a:extLst>
            </p:cNvPr>
            <p:cNvSpPr txBox="1"/>
            <p:nvPr/>
          </p:nvSpPr>
          <p:spPr>
            <a:xfrm>
              <a:off x="6060887" y="1407731"/>
              <a:ext cx="4732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PBS</a:t>
              </a:r>
              <a:r>
                <a:rPr kumimoji="0" lang="en-US" sz="11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S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00F903F-7117-BFCF-B5BB-CFF935BBCCB4}"/>
                </a:ext>
              </a:extLst>
            </p:cNvPr>
            <p:cNvCxnSpPr>
              <a:cxnSpLocks/>
            </p:cNvCxnSpPr>
            <p:nvPr/>
          </p:nvCxnSpPr>
          <p:spPr>
            <a:xfrm>
              <a:off x="7176346" y="3663835"/>
              <a:ext cx="1262766" cy="0"/>
            </a:xfrm>
            <a:prstGeom prst="line">
              <a:avLst/>
            </a:prstGeom>
            <a:noFill/>
            <a:ln w="1905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F84A702-2A47-60EE-6301-F275322D7BEF}"/>
                </a:ext>
              </a:extLst>
            </p:cNvPr>
            <p:cNvSpPr txBox="1"/>
            <p:nvPr/>
          </p:nvSpPr>
          <p:spPr>
            <a:xfrm>
              <a:off x="6344422" y="1933892"/>
              <a:ext cx="515895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signal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629FA40-DE0B-1757-93D2-34A41FC30C7F}"/>
                </a:ext>
              </a:extLst>
            </p:cNvPr>
            <p:cNvSpPr/>
            <p:nvPr/>
          </p:nvSpPr>
          <p:spPr>
            <a:xfrm rot="16200000" flipV="1">
              <a:off x="7366039" y="2571130"/>
              <a:ext cx="162042" cy="5699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675861"/>
                        <a:gd name="connsiteY0" fmla="*/ 0 h 265034"/>
                        <a:gd name="connsiteX1" fmla="*/ 331172 w 675861"/>
                        <a:gd name="connsiteY1" fmla="*/ 0 h 265034"/>
                        <a:gd name="connsiteX2" fmla="*/ 675861 w 675861"/>
                        <a:gd name="connsiteY2" fmla="*/ 0 h 265034"/>
                        <a:gd name="connsiteX3" fmla="*/ 675861 w 675861"/>
                        <a:gd name="connsiteY3" fmla="*/ 265034 h 265034"/>
                        <a:gd name="connsiteX4" fmla="*/ 337931 w 675861"/>
                        <a:gd name="connsiteY4" fmla="*/ 265034 h 265034"/>
                        <a:gd name="connsiteX5" fmla="*/ 0 w 675861"/>
                        <a:gd name="connsiteY5" fmla="*/ 265034 h 265034"/>
                        <a:gd name="connsiteX6" fmla="*/ 0 w 675861"/>
                        <a:gd name="connsiteY6" fmla="*/ 0 h 2650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75861" h="265034" extrusionOk="0">
                          <a:moveTo>
                            <a:pt x="0" y="0"/>
                          </a:moveTo>
                          <a:cubicBezTo>
                            <a:pt x="144929" y="-38990"/>
                            <a:pt x="256449" y="38119"/>
                            <a:pt x="331172" y="0"/>
                          </a:cubicBezTo>
                          <a:cubicBezTo>
                            <a:pt x="405895" y="-38119"/>
                            <a:pt x="588521" y="5878"/>
                            <a:pt x="675861" y="0"/>
                          </a:cubicBezTo>
                          <a:cubicBezTo>
                            <a:pt x="705568" y="98296"/>
                            <a:pt x="660835" y="192116"/>
                            <a:pt x="675861" y="265034"/>
                          </a:cubicBezTo>
                          <a:cubicBezTo>
                            <a:pt x="564375" y="301215"/>
                            <a:pt x="464483" y="240934"/>
                            <a:pt x="337931" y="265034"/>
                          </a:cubicBezTo>
                          <a:cubicBezTo>
                            <a:pt x="211379" y="289134"/>
                            <a:pt x="71317" y="241411"/>
                            <a:pt x="0" y="265034"/>
                          </a:cubicBezTo>
                          <a:cubicBezTo>
                            <a:pt x="-13055" y="176752"/>
                            <a:pt x="3849" y="9269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237C5E-79A5-3039-493E-6A7C120D58DD}"/>
                </a:ext>
              </a:extLst>
            </p:cNvPr>
            <p:cNvSpPr txBox="1"/>
            <p:nvPr/>
          </p:nvSpPr>
          <p:spPr>
            <a:xfrm>
              <a:off x="7006940" y="2353683"/>
              <a:ext cx="950062" cy="429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Variable </a:t>
              </a:r>
              <a:b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</a:b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Optical Delay</a:t>
              </a:r>
            </a:p>
          </p:txBody>
        </p:sp>
        <p:cxnSp>
          <p:nvCxnSpPr>
            <p:cNvPr id="104" name="Connector: Curved 103">
              <a:extLst>
                <a:ext uri="{FF2B5EF4-FFF2-40B4-BE49-F238E27FC236}">
                  <a16:creationId xmlns:a16="http://schemas.microsoft.com/office/drawing/2014/main" id="{F72C71D2-0877-0285-892C-8D6BE2094DDC}"/>
                </a:ext>
              </a:extLst>
            </p:cNvPr>
            <p:cNvCxnSpPr>
              <a:cxnSpLocks/>
              <a:stCxn id="102" idx="0"/>
            </p:cNvCxnSpPr>
            <p:nvPr/>
          </p:nvCxnSpPr>
          <p:spPr>
            <a:xfrm flipV="1">
              <a:off x="7732044" y="2590011"/>
              <a:ext cx="524131" cy="266103"/>
            </a:xfrm>
            <a:prstGeom prst="curvedConnector3">
              <a:avLst>
                <a:gd name="adj1" fmla="val 50000"/>
              </a:avLst>
            </a:prstGeom>
            <a:noFill/>
            <a:ln w="19050" cap="flat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2EE7142-5C61-DF8A-C165-3482D84F52D1}"/>
                </a:ext>
              </a:extLst>
            </p:cNvPr>
            <p:cNvCxnSpPr>
              <a:cxnSpLocks/>
            </p:cNvCxnSpPr>
            <p:nvPr/>
          </p:nvCxnSpPr>
          <p:spPr>
            <a:xfrm>
              <a:off x="8270464" y="2590011"/>
              <a:ext cx="1595073" cy="0"/>
            </a:xfrm>
            <a:prstGeom prst="line">
              <a:avLst/>
            </a:prstGeom>
            <a:noFill/>
            <a:ln w="1905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sp>
          <p:nvSpPr>
            <p:cNvPr id="106" name="Flowchart: Connector 105">
              <a:extLst>
                <a:ext uri="{FF2B5EF4-FFF2-40B4-BE49-F238E27FC236}">
                  <a16:creationId xmlns:a16="http://schemas.microsoft.com/office/drawing/2014/main" id="{593B6F93-5CB6-BBBD-373F-7D758855C09F}"/>
                </a:ext>
              </a:extLst>
            </p:cNvPr>
            <p:cNvSpPr/>
            <p:nvPr/>
          </p:nvSpPr>
          <p:spPr>
            <a:xfrm flipV="1">
              <a:off x="8268311" y="2390441"/>
              <a:ext cx="199384" cy="199384"/>
            </a:xfrm>
            <a:prstGeom prst="flowChartConnector">
              <a:avLst/>
            </a:prstGeom>
            <a:noFill/>
            <a:ln w="19050" cap="flat" cmpd="sng" algn="ctr">
              <a:solidFill>
                <a:srgbClr val="CC66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7" name="Flowchart: Connector 106">
              <a:extLst>
                <a:ext uri="{FF2B5EF4-FFF2-40B4-BE49-F238E27FC236}">
                  <a16:creationId xmlns:a16="http://schemas.microsoft.com/office/drawing/2014/main" id="{6D03564E-CFE0-2E5B-919E-39C4DA4085F4}"/>
                </a:ext>
              </a:extLst>
            </p:cNvPr>
            <p:cNvSpPr/>
            <p:nvPr/>
          </p:nvSpPr>
          <p:spPr>
            <a:xfrm flipV="1">
              <a:off x="8288248" y="2390441"/>
              <a:ext cx="199384" cy="199384"/>
            </a:xfrm>
            <a:prstGeom prst="flowChartConnector">
              <a:avLst/>
            </a:prstGeom>
            <a:noFill/>
            <a:ln w="19050" cap="flat" cmpd="sng" algn="ctr">
              <a:solidFill>
                <a:srgbClr val="CC66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8" name="Flowchart: Connector 107">
              <a:extLst>
                <a:ext uri="{FF2B5EF4-FFF2-40B4-BE49-F238E27FC236}">
                  <a16:creationId xmlns:a16="http://schemas.microsoft.com/office/drawing/2014/main" id="{D782129C-1560-908C-87EA-56A1A5C85C58}"/>
                </a:ext>
              </a:extLst>
            </p:cNvPr>
            <p:cNvSpPr/>
            <p:nvPr/>
          </p:nvSpPr>
          <p:spPr>
            <a:xfrm flipV="1">
              <a:off x="8308076" y="2389860"/>
              <a:ext cx="199384" cy="199384"/>
            </a:xfrm>
            <a:prstGeom prst="flowChartConnector">
              <a:avLst/>
            </a:prstGeom>
            <a:noFill/>
            <a:ln w="19050" cap="flat" cmpd="sng" algn="ctr">
              <a:solidFill>
                <a:srgbClr val="CC66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FDFCB0F-C09A-22D8-7AB3-853D6C881652}"/>
                </a:ext>
              </a:extLst>
            </p:cNvPr>
            <p:cNvSpPr txBox="1"/>
            <p:nvPr/>
          </p:nvSpPr>
          <p:spPr>
            <a:xfrm>
              <a:off x="8482018" y="2344755"/>
              <a:ext cx="3616944" cy="260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Long path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4381C3E-6D3E-486E-4FF7-7614612B6A87}"/>
                </a:ext>
              </a:extLst>
            </p:cNvPr>
            <p:cNvSpPr txBox="1"/>
            <p:nvPr/>
          </p:nvSpPr>
          <p:spPr>
            <a:xfrm>
              <a:off x="7272388" y="3408522"/>
              <a:ext cx="774479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Short path</a:t>
              </a: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3066775-D3EC-005C-4AB0-852C63C0F523}"/>
                </a:ext>
              </a:extLst>
            </p:cNvPr>
            <p:cNvSpPr/>
            <p:nvPr/>
          </p:nvSpPr>
          <p:spPr>
            <a:xfrm flipV="1">
              <a:off x="6304924" y="2345825"/>
              <a:ext cx="94859" cy="143679"/>
            </a:xfrm>
            <a:custGeom>
              <a:avLst/>
              <a:gdLst>
                <a:gd name="connsiteX0" fmla="*/ 102661 w 102661"/>
                <a:gd name="connsiteY0" fmla="*/ 191642 h 191642"/>
                <a:gd name="connsiteX1" fmla="*/ 0 w 102661"/>
                <a:gd name="connsiteY1" fmla="*/ 191642 h 191642"/>
                <a:gd name="connsiteX2" fmla="*/ 29792 w 102661"/>
                <a:gd name="connsiteY2" fmla="*/ 0 h 191642"/>
                <a:gd name="connsiteX3" fmla="*/ 72870 w 102661"/>
                <a:gd name="connsiteY3" fmla="*/ 0 h 19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61" h="191642">
                  <a:moveTo>
                    <a:pt x="102661" y="191642"/>
                  </a:moveTo>
                  <a:lnTo>
                    <a:pt x="0" y="191642"/>
                  </a:lnTo>
                  <a:lnTo>
                    <a:pt x="29792" y="0"/>
                  </a:lnTo>
                  <a:lnTo>
                    <a:pt x="72870" y="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444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AEC3C20-9263-0CC9-AB81-3722FD49AF42}"/>
                </a:ext>
              </a:extLst>
            </p:cNvPr>
            <p:cNvSpPr/>
            <p:nvPr/>
          </p:nvSpPr>
          <p:spPr>
            <a:xfrm rot="5400000">
              <a:off x="6723712" y="3136637"/>
              <a:ext cx="42579" cy="23382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CED025E-4BF0-21DF-983F-E4B2B1D32DD7}"/>
                </a:ext>
              </a:extLst>
            </p:cNvPr>
            <p:cNvCxnSpPr>
              <a:cxnSpLocks/>
            </p:cNvCxnSpPr>
            <p:nvPr/>
          </p:nvCxnSpPr>
          <p:spPr>
            <a:xfrm>
              <a:off x="10153788" y="2726818"/>
              <a:ext cx="0" cy="1927378"/>
            </a:xfrm>
            <a:prstGeom prst="straightConnector1">
              <a:avLst/>
            </a:prstGeom>
            <a:noFill/>
            <a:ln w="47625" cap="flat" cmpd="sng" algn="ctr">
              <a:solidFill>
                <a:srgbClr val="FFF2CC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BC8EF5A-AEDF-4F6E-89FD-71FAD2EFE5E2}"/>
                </a:ext>
              </a:extLst>
            </p:cNvPr>
            <p:cNvGrpSpPr/>
            <p:nvPr/>
          </p:nvGrpSpPr>
          <p:grpSpPr>
            <a:xfrm rot="16200000" flipH="1">
              <a:off x="9124531" y="3784996"/>
              <a:ext cx="631383" cy="1096612"/>
              <a:chOff x="7726883" y="3110295"/>
              <a:chExt cx="868680" cy="1508760"/>
            </a:xfrm>
          </p:grpSpPr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00F6734E-4C46-292D-4052-1BB9B0791B4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 flipV="1">
                <a:off x="7749152" y="3110295"/>
                <a:ext cx="0" cy="1508760"/>
              </a:xfrm>
              <a:prstGeom prst="straightConnector1">
                <a:avLst/>
              </a:prstGeom>
              <a:noFill/>
              <a:ln w="47625" cap="flat" cmpd="sng" algn="ctr">
                <a:solidFill>
                  <a:srgbClr val="FFF2CC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158" name="Straight Arrow Connector 157">
                <a:extLst>
                  <a:ext uri="{FF2B5EF4-FFF2-40B4-BE49-F238E27FC236}">
                    <a16:creationId xmlns:a16="http://schemas.microsoft.com/office/drawing/2014/main" id="{EE577719-4104-3BE0-A1E0-79237523AAA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8161223" y="4184698"/>
                <a:ext cx="0" cy="868680"/>
              </a:xfrm>
              <a:prstGeom prst="straightConnector1">
                <a:avLst/>
              </a:prstGeom>
              <a:noFill/>
              <a:ln w="47625" cap="flat" cmpd="sng" algn="ctr">
                <a:solidFill>
                  <a:srgbClr val="FFF2CC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612851-69F2-CF4C-1CD2-AAEF9AA617DD}"/>
                </a:ext>
              </a:extLst>
            </p:cNvPr>
            <p:cNvSpPr txBox="1"/>
            <p:nvPr/>
          </p:nvSpPr>
          <p:spPr>
            <a:xfrm>
              <a:off x="8814503" y="4014412"/>
              <a:ext cx="5469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PBS</a:t>
              </a:r>
              <a:r>
                <a:rPr lang="en-US" sz="1100" kern="0" baseline="-25000" dirty="0" err="1">
                  <a:solidFill>
                    <a:prstClr val="black"/>
                  </a:solidFill>
                  <a:cs typeface="Times New Roman" panose="02020603050405020304" pitchFamily="18" charset="0"/>
                </a:rPr>
                <a:t>ver</a:t>
              </a:r>
              <a:endParaRPr kumimoji="0" lang="en-US" sz="11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75EB9093-93C6-7404-C68D-0936A529800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04346" y="4065324"/>
              <a:ext cx="2525530" cy="0"/>
            </a:xfrm>
            <a:prstGeom prst="line">
              <a:avLst/>
            </a:prstGeom>
            <a:noFill/>
            <a:ln w="381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2B1D13C-9C28-8EC2-8B3C-4B752B850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15013" y="3943355"/>
              <a:ext cx="2525532" cy="0"/>
            </a:xfrm>
            <a:prstGeom prst="line">
              <a:avLst/>
            </a:prstGeom>
            <a:noFill/>
            <a:ln w="38100" cap="rnd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58C74DB3-308B-E559-10D7-F3678F45289A}"/>
                </a:ext>
              </a:extLst>
            </p:cNvPr>
            <p:cNvSpPr/>
            <p:nvPr/>
          </p:nvSpPr>
          <p:spPr>
            <a:xfrm>
              <a:off x="9123101" y="3825352"/>
              <a:ext cx="42579" cy="233821"/>
            </a:xfrm>
            <a:prstGeom prst="rect">
              <a:avLst/>
            </a:prstGeom>
            <a:solidFill>
              <a:srgbClr val="4472C4"/>
            </a:solidFill>
            <a:ln w="6350" cap="flat" cmpd="sng" algn="ctr">
              <a:solidFill>
                <a:schemeClr val="tx2">
                  <a:lumMod val="25000"/>
                  <a:lumOff val="7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A5C5AD1A-F3B1-B8A9-32BF-F2C80D6EAC16}"/>
                </a:ext>
              </a:extLst>
            </p:cNvPr>
            <p:cNvSpPr/>
            <p:nvPr/>
          </p:nvSpPr>
          <p:spPr>
            <a:xfrm rot="5400000">
              <a:off x="10046094" y="2922563"/>
              <a:ext cx="42579" cy="233821"/>
            </a:xfrm>
            <a:prstGeom prst="rect">
              <a:avLst/>
            </a:prstGeom>
            <a:solidFill>
              <a:srgbClr val="4472C4"/>
            </a:solidFill>
            <a:ln w="6350" cap="flat" cmpd="sng" algn="ctr">
              <a:solidFill>
                <a:srgbClr val="A6CAE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FEFACA2-4778-FF20-8B80-60925F047618}"/>
                </a:ext>
              </a:extLst>
            </p:cNvPr>
            <p:cNvSpPr/>
            <p:nvPr/>
          </p:nvSpPr>
          <p:spPr>
            <a:xfrm>
              <a:off x="10021446" y="2667482"/>
              <a:ext cx="94859" cy="143679"/>
            </a:xfrm>
            <a:custGeom>
              <a:avLst/>
              <a:gdLst>
                <a:gd name="connsiteX0" fmla="*/ 102661 w 102661"/>
                <a:gd name="connsiteY0" fmla="*/ 191642 h 191642"/>
                <a:gd name="connsiteX1" fmla="*/ 0 w 102661"/>
                <a:gd name="connsiteY1" fmla="*/ 191642 h 191642"/>
                <a:gd name="connsiteX2" fmla="*/ 29792 w 102661"/>
                <a:gd name="connsiteY2" fmla="*/ 0 h 191642"/>
                <a:gd name="connsiteX3" fmla="*/ 72870 w 102661"/>
                <a:gd name="connsiteY3" fmla="*/ 0 h 19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61" h="191642">
                  <a:moveTo>
                    <a:pt x="102661" y="191642"/>
                  </a:moveTo>
                  <a:lnTo>
                    <a:pt x="0" y="191642"/>
                  </a:lnTo>
                  <a:lnTo>
                    <a:pt x="29792" y="0"/>
                  </a:lnTo>
                  <a:lnTo>
                    <a:pt x="72870" y="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444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01FAC1F-155C-EB7C-F3C1-CAB987F22D0E}"/>
                </a:ext>
              </a:extLst>
            </p:cNvPr>
            <p:cNvSpPr/>
            <p:nvPr/>
          </p:nvSpPr>
          <p:spPr>
            <a:xfrm rot="5400000" flipH="1" flipV="1">
              <a:off x="8800366" y="3871515"/>
              <a:ext cx="94859" cy="143679"/>
            </a:xfrm>
            <a:custGeom>
              <a:avLst/>
              <a:gdLst>
                <a:gd name="connsiteX0" fmla="*/ 102661 w 102661"/>
                <a:gd name="connsiteY0" fmla="*/ 191642 h 191642"/>
                <a:gd name="connsiteX1" fmla="*/ 0 w 102661"/>
                <a:gd name="connsiteY1" fmla="*/ 191642 h 191642"/>
                <a:gd name="connsiteX2" fmla="*/ 29792 w 102661"/>
                <a:gd name="connsiteY2" fmla="*/ 0 h 191642"/>
                <a:gd name="connsiteX3" fmla="*/ 72870 w 102661"/>
                <a:gd name="connsiteY3" fmla="*/ 0 h 19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61" h="191642">
                  <a:moveTo>
                    <a:pt x="102661" y="191642"/>
                  </a:moveTo>
                  <a:lnTo>
                    <a:pt x="0" y="191642"/>
                  </a:lnTo>
                  <a:lnTo>
                    <a:pt x="29792" y="0"/>
                  </a:lnTo>
                  <a:lnTo>
                    <a:pt x="72870" y="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444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61C53E8E-04FF-4E72-65F6-1E939AEC4697}"/>
                </a:ext>
              </a:extLst>
            </p:cNvPr>
            <p:cNvSpPr/>
            <p:nvPr/>
          </p:nvSpPr>
          <p:spPr>
            <a:xfrm>
              <a:off x="9521869" y="3825832"/>
              <a:ext cx="42579" cy="233821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1792734E-2D0F-8E27-105B-CD15A7C36006}"/>
                </a:ext>
              </a:extLst>
            </p:cNvPr>
            <p:cNvSpPr/>
            <p:nvPr/>
          </p:nvSpPr>
          <p:spPr>
            <a:xfrm rot="5400000">
              <a:off x="10046094" y="3321331"/>
              <a:ext cx="42579" cy="233821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EB9CCDB-1871-203C-9392-F8650335B577}"/>
                </a:ext>
              </a:extLst>
            </p:cNvPr>
            <p:cNvSpPr/>
            <p:nvPr/>
          </p:nvSpPr>
          <p:spPr>
            <a:xfrm>
              <a:off x="9654792" y="3825308"/>
              <a:ext cx="42579" cy="233821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70AD47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B10721B-29F2-E501-7FDA-E97CC84F2FBD}"/>
                </a:ext>
              </a:extLst>
            </p:cNvPr>
            <p:cNvSpPr/>
            <p:nvPr/>
          </p:nvSpPr>
          <p:spPr>
            <a:xfrm rot="5400000">
              <a:off x="10046094" y="3454254"/>
              <a:ext cx="42579" cy="233821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70AD47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186DE4A-BD56-9501-3747-67B3F33E6336}"/>
                </a:ext>
              </a:extLst>
            </p:cNvPr>
            <p:cNvSpPr txBox="1"/>
            <p:nvPr/>
          </p:nvSpPr>
          <p:spPr>
            <a:xfrm>
              <a:off x="10129653" y="2973894"/>
              <a:ext cx="5261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PBS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tar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D46ED3E-296B-BAA1-8346-E0572DA57A73}"/>
                </a:ext>
              </a:extLst>
            </p:cNvPr>
            <p:cNvSpPr txBox="1"/>
            <p:nvPr/>
          </p:nvSpPr>
          <p:spPr>
            <a:xfrm>
              <a:off x="9347119" y="4016673"/>
              <a:ext cx="40748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Q</a:t>
              </a:r>
              <a:r>
                <a:rPr lang="en-US" sz="1100" kern="0" baseline="-25000" dirty="0" err="1">
                  <a:solidFill>
                    <a:prstClr val="black"/>
                  </a:solidFill>
                  <a:cs typeface="Times New Roman" panose="02020603050405020304" pitchFamily="18" charset="0"/>
                </a:rPr>
                <a:t>ver</a:t>
              </a:r>
              <a:endParaRPr kumimoji="0" lang="en-US" sz="11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5183C4F-FBBE-B88A-8EFA-D59ACED23AA2}"/>
                </a:ext>
              </a:extLst>
            </p:cNvPr>
            <p:cNvSpPr txBox="1"/>
            <p:nvPr/>
          </p:nvSpPr>
          <p:spPr>
            <a:xfrm>
              <a:off x="10135333" y="3334702"/>
              <a:ext cx="394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Q</a:t>
              </a:r>
              <a:r>
                <a:rPr lang="en-US" sz="1100" kern="0" baseline="-2500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tar</a:t>
              </a:r>
              <a:endParaRPr kumimoji="0" lang="en-US" sz="11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2149D8D-37F6-8BC5-110B-4495658C9390}"/>
                </a:ext>
              </a:extLst>
            </p:cNvPr>
            <p:cNvSpPr txBox="1"/>
            <p:nvPr/>
          </p:nvSpPr>
          <p:spPr>
            <a:xfrm>
              <a:off x="10133008" y="3502179"/>
              <a:ext cx="3898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H</a:t>
              </a:r>
              <a:r>
                <a:rPr lang="en-US" sz="1100" kern="0" baseline="-2500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tar</a:t>
              </a:r>
              <a:endParaRPr kumimoji="0" lang="en-US" sz="11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D7C8726-C2C6-64CC-0BF2-585598EFFA47}"/>
                </a:ext>
              </a:extLst>
            </p:cNvPr>
            <p:cNvSpPr txBox="1"/>
            <p:nvPr/>
          </p:nvSpPr>
          <p:spPr>
            <a:xfrm>
              <a:off x="9606909" y="4016673"/>
              <a:ext cx="3930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H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ver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36E24CC-71C8-BA1F-C39E-4FC8DA4B833F}"/>
                </a:ext>
              </a:extLst>
            </p:cNvPr>
            <p:cNvSpPr/>
            <p:nvPr/>
          </p:nvSpPr>
          <p:spPr>
            <a:xfrm>
              <a:off x="10506326" y="3825308"/>
              <a:ext cx="42579" cy="233821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E497FBA-027F-6C02-B628-5AF184B0A547}"/>
                </a:ext>
              </a:extLst>
            </p:cNvPr>
            <p:cNvSpPr/>
            <p:nvPr/>
          </p:nvSpPr>
          <p:spPr>
            <a:xfrm rot="5400000">
              <a:off x="10049513" y="4285020"/>
              <a:ext cx="42579" cy="233821"/>
            </a:xfrm>
            <a:prstGeom prst="rect">
              <a:avLst/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solidFill>
                <a:srgbClr val="5B9BD5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791579E-66D3-E634-30D1-23321D5EFE7A}"/>
                </a:ext>
              </a:extLst>
            </p:cNvPr>
            <p:cNvSpPr txBox="1"/>
            <p:nvPr/>
          </p:nvSpPr>
          <p:spPr>
            <a:xfrm>
              <a:off x="10038858" y="3964407"/>
              <a:ext cx="491951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PBS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382C73-EBE1-222C-5E93-2B345D795F82}"/>
                </a:ext>
              </a:extLst>
            </p:cNvPr>
            <p:cNvSpPr txBox="1"/>
            <p:nvPr/>
          </p:nvSpPr>
          <p:spPr>
            <a:xfrm>
              <a:off x="10807786" y="3653403"/>
              <a:ext cx="474392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PBS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9E26078-32D5-C8FF-0EB5-FBB8016E1A5D}"/>
                </a:ext>
              </a:extLst>
            </p:cNvPr>
            <p:cNvSpPr txBox="1"/>
            <p:nvPr/>
          </p:nvSpPr>
          <p:spPr>
            <a:xfrm>
              <a:off x="10061707" y="4794092"/>
              <a:ext cx="474392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PBS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37" name="Chord 136">
              <a:extLst>
                <a:ext uri="{FF2B5EF4-FFF2-40B4-BE49-F238E27FC236}">
                  <a16:creationId xmlns:a16="http://schemas.microsoft.com/office/drawing/2014/main" id="{ED52B952-C5E3-265B-9736-F7DF09C190D9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1304742" y="3859207"/>
              <a:ext cx="236508" cy="170321"/>
            </a:xfrm>
            <a:prstGeom prst="chord">
              <a:avLst>
                <a:gd name="adj1" fmla="val 5416500"/>
                <a:gd name="adj2" fmla="val 16204759"/>
              </a:avLst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8" name="Chord 137">
              <a:extLst>
                <a:ext uri="{FF2B5EF4-FFF2-40B4-BE49-F238E27FC236}">
                  <a16:creationId xmlns:a16="http://schemas.microsoft.com/office/drawing/2014/main" id="{2D294494-663A-B227-4824-57F1CE7B06F5}"/>
                </a:ext>
              </a:extLst>
            </p:cNvPr>
            <p:cNvSpPr>
              <a:spLocks noChangeAspect="1"/>
            </p:cNvSpPr>
            <p:nvPr/>
          </p:nvSpPr>
          <p:spPr>
            <a:xfrm rot="16200000" flipV="1">
              <a:off x="9950373" y="5216848"/>
              <a:ext cx="236508" cy="170321"/>
            </a:xfrm>
            <a:prstGeom prst="chord">
              <a:avLst>
                <a:gd name="adj1" fmla="val 5416500"/>
                <a:gd name="adj2" fmla="val 16204759"/>
              </a:avLst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B8B5FE1-D6A5-BF8A-7BEF-F30BE6DD77D3}"/>
                </a:ext>
              </a:extLst>
            </p:cNvPr>
            <p:cNvSpPr txBox="1"/>
            <p:nvPr/>
          </p:nvSpPr>
          <p:spPr>
            <a:xfrm>
              <a:off x="8748716" y="4288827"/>
              <a:ext cx="11449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Verifier state</a:t>
              </a:r>
            </a:p>
          </p:txBody>
        </p:sp>
        <p:sp>
          <p:nvSpPr>
            <p:cNvPr id="140" name="Left Brace 139">
              <a:extLst>
                <a:ext uri="{FF2B5EF4-FFF2-40B4-BE49-F238E27FC236}">
                  <a16:creationId xmlns:a16="http://schemas.microsoft.com/office/drawing/2014/main" id="{2154D493-0BD6-5146-2D13-F1CA256B8D3F}"/>
                </a:ext>
              </a:extLst>
            </p:cNvPr>
            <p:cNvSpPr/>
            <p:nvPr/>
          </p:nvSpPr>
          <p:spPr>
            <a:xfrm rot="16200000">
              <a:off x="9327680" y="3771068"/>
              <a:ext cx="129840" cy="1030580"/>
            </a:xfrm>
            <a:prstGeom prst="leftBrace">
              <a:avLst>
                <a:gd name="adj1" fmla="val 34972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1" name="Left Brace 140">
              <a:extLst>
                <a:ext uri="{FF2B5EF4-FFF2-40B4-BE49-F238E27FC236}">
                  <a16:creationId xmlns:a16="http://schemas.microsoft.com/office/drawing/2014/main" id="{232C98C9-E649-C7ED-1290-43D81F2B1691}"/>
                </a:ext>
              </a:extLst>
            </p:cNvPr>
            <p:cNvSpPr/>
            <p:nvPr/>
          </p:nvSpPr>
          <p:spPr>
            <a:xfrm flipH="1">
              <a:off x="10535916" y="3014784"/>
              <a:ext cx="144483" cy="708247"/>
            </a:xfrm>
            <a:prstGeom prst="leftBrace">
              <a:avLst>
                <a:gd name="adj1" fmla="val 34972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23B8D06-960F-1830-FEB8-DF9C21798D89}"/>
                </a:ext>
              </a:extLst>
            </p:cNvPr>
            <p:cNvSpPr txBox="1"/>
            <p:nvPr/>
          </p:nvSpPr>
          <p:spPr>
            <a:xfrm>
              <a:off x="10616670" y="3144031"/>
              <a:ext cx="8705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Target state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DD554E9-5999-BDC1-E084-B8CAB4EE9DED}"/>
                </a:ext>
              </a:extLst>
            </p:cNvPr>
            <p:cNvSpPr txBox="1"/>
            <p:nvPr/>
          </p:nvSpPr>
          <p:spPr>
            <a:xfrm>
              <a:off x="10157010" y="4364342"/>
              <a:ext cx="330734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H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78C54B3-5F36-184B-67FA-09ED1B8062AC}"/>
                </a:ext>
              </a:extLst>
            </p:cNvPr>
            <p:cNvSpPr txBox="1"/>
            <p:nvPr/>
          </p:nvSpPr>
          <p:spPr>
            <a:xfrm>
              <a:off x="10483451" y="3966099"/>
              <a:ext cx="330734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H</a:t>
              </a:r>
              <a:r>
                <a:rPr kumimoji="0" lang="en-US" sz="1100" b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A16DFB91-E74D-F8AE-1A74-85DC440C1CF5}"/>
                </a:ext>
              </a:extLst>
            </p:cNvPr>
            <p:cNvSpPr/>
            <p:nvPr/>
          </p:nvSpPr>
          <p:spPr>
            <a:xfrm rot="8100000">
              <a:off x="10045222" y="3824362"/>
              <a:ext cx="42579" cy="233821"/>
            </a:xfrm>
            <a:prstGeom prst="rect">
              <a:avLst/>
            </a:prstGeom>
            <a:solidFill>
              <a:srgbClr val="4472C4"/>
            </a:solidFill>
            <a:ln w="6350" cap="flat" cmpd="sng" algn="ctr">
              <a:solidFill>
                <a:srgbClr val="A6CAE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4759752-8386-51EF-2FDB-CD63AC452670}"/>
                </a:ext>
              </a:extLst>
            </p:cNvPr>
            <p:cNvSpPr/>
            <p:nvPr/>
          </p:nvSpPr>
          <p:spPr>
            <a:xfrm rot="8100000">
              <a:off x="10902354" y="3817136"/>
              <a:ext cx="42579" cy="233821"/>
            </a:xfrm>
            <a:prstGeom prst="rect">
              <a:avLst/>
            </a:prstGeom>
            <a:solidFill>
              <a:srgbClr val="4472C4"/>
            </a:solidFill>
            <a:ln w="6350" cap="flat" cmpd="sng" algn="ctr">
              <a:solidFill>
                <a:srgbClr val="A6CAE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D25B071-30C4-B1AD-D8D3-B31620797C3C}"/>
                </a:ext>
              </a:extLst>
            </p:cNvPr>
            <p:cNvSpPr/>
            <p:nvPr/>
          </p:nvSpPr>
          <p:spPr>
            <a:xfrm rot="2700000">
              <a:off x="10043374" y="4696906"/>
              <a:ext cx="42579" cy="233821"/>
            </a:xfrm>
            <a:prstGeom prst="rect">
              <a:avLst/>
            </a:prstGeom>
            <a:solidFill>
              <a:srgbClr val="4472C4"/>
            </a:solidFill>
            <a:ln w="6350" cap="flat" cmpd="sng" algn="ctr">
              <a:solidFill>
                <a:srgbClr val="A6CAE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5BB7F840-EC32-1B2D-0A8D-7D1DF17DE8C9}"/>
                </a:ext>
              </a:extLst>
            </p:cNvPr>
            <p:cNvSpPr>
              <a:spLocks/>
            </p:cNvSpPr>
            <p:nvPr/>
          </p:nvSpPr>
          <p:spPr>
            <a:xfrm>
              <a:off x="10851045" y="4268851"/>
              <a:ext cx="170321" cy="8516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842A094-A261-242A-BD1F-9E8354028594}"/>
                </a:ext>
              </a:extLst>
            </p:cNvPr>
            <p:cNvSpPr txBox="1"/>
            <p:nvPr/>
          </p:nvSpPr>
          <p:spPr>
            <a:xfrm>
              <a:off x="11421761" y="3660110"/>
              <a:ext cx="306791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e</a:t>
              </a:r>
              <a:r>
                <a:rPr kumimoji="0" lang="en-US" sz="1100" b="1" u="none" strike="noStrike" kern="0" cap="none" spc="0" normalizeH="0" baseline="-2500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BA3DFEB4-DE00-FBC5-6BF1-24CAF5EBEA85}"/>
                </a:ext>
              </a:extLst>
            </p:cNvPr>
            <p:cNvSpPr txBox="1"/>
            <p:nvPr/>
          </p:nvSpPr>
          <p:spPr>
            <a:xfrm>
              <a:off x="9751464" y="5070695"/>
              <a:ext cx="306791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e</a:t>
              </a:r>
              <a:r>
                <a:rPr kumimoji="0" lang="en-US" sz="1100" b="1" u="none" strike="noStrike" kern="0" cap="none" spc="0" normalizeH="0" baseline="-2500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2" name="Chord 151">
              <a:extLst>
                <a:ext uri="{FF2B5EF4-FFF2-40B4-BE49-F238E27FC236}">
                  <a16:creationId xmlns:a16="http://schemas.microsoft.com/office/drawing/2014/main" id="{7B4BA60E-3EB6-A147-21BF-5272CD2BBC1B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438663" y="4731058"/>
              <a:ext cx="236508" cy="170321"/>
            </a:xfrm>
            <a:prstGeom prst="chord">
              <a:avLst>
                <a:gd name="adj1" fmla="val 5416500"/>
                <a:gd name="adj2" fmla="val 16204759"/>
              </a:avLst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F53CB49-B8AC-C818-04A6-FE44D0F612B0}"/>
                </a:ext>
              </a:extLst>
            </p:cNvPr>
            <p:cNvSpPr txBox="1"/>
            <p:nvPr/>
          </p:nvSpPr>
          <p:spPr>
            <a:xfrm>
              <a:off x="9332579" y="4891609"/>
              <a:ext cx="279655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f</a:t>
              </a:r>
              <a:r>
                <a:rPr kumimoji="0" lang="en-US" sz="1100" b="1" u="none" strike="noStrike" kern="0" cap="none" spc="0" normalizeH="0" baseline="-2500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67DFA8D7-D8D8-8FFF-9511-63F0E3CBB561}"/>
                </a:ext>
              </a:extLst>
            </p:cNvPr>
            <p:cNvSpPr/>
            <p:nvPr/>
          </p:nvSpPr>
          <p:spPr>
            <a:xfrm rot="8100000">
              <a:off x="6335559" y="1598974"/>
              <a:ext cx="42579" cy="233821"/>
            </a:xfrm>
            <a:prstGeom prst="rect">
              <a:avLst/>
            </a:prstGeom>
            <a:solidFill>
              <a:srgbClr val="4472C4"/>
            </a:solidFill>
            <a:ln w="6350" cap="flat" cmpd="sng" algn="ctr">
              <a:solidFill>
                <a:srgbClr val="A6CAE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55" name="Connector: Curved 154">
              <a:extLst>
                <a:ext uri="{FF2B5EF4-FFF2-40B4-BE49-F238E27FC236}">
                  <a16:creationId xmlns:a16="http://schemas.microsoft.com/office/drawing/2014/main" id="{0968A7A1-8CA2-F7BC-DAD0-10D012E8831F}"/>
                </a:ext>
              </a:extLst>
            </p:cNvPr>
            <p:cNvCxnSpPr>
              <a:cxnSpLocks/>
            </p:cNvCxnSpPr>
            <p:nvPr/>
          </p:nvCxnSpPr>
          <p:spPr>
            <a:xfrm>
              <a:off x="8439111" y="3663834"/>
              <a:ext cx="343513" cy="279936"/>
            </a:xfrm>
            <a:prstGeom prst="curvedConnector3">
              <a:avLst>
                <a:gd name="adj1" fmla="val 61420"/>
              </a:avLst>
            </a:prstGeom>
            <a:noFill/>
            <a:ln w="19050" cap="flat" cmpd="sng" algn="ctr">
              <a:solidFill>
                <a:srgbClr val="CC6600"/>
              </a:solidFill>
              <a:prstDash val="solid"/>
              <a:miter lim="800000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42F74F3-E66A-1F70-874D-C4B0CECC2779}"/>
                </a:ext>
              </a:extLst>
            </p:cNvPr>
            <p:cNvSpPr txBox="1"/>
            <p:nvPr/>
          </p:nvSpPr>
          <p:spPr>
            <a:xfrm>
              <a:off x="9138888" y="1456088"/>
              <a:ext cx="14141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h </a:t>
              </a:r>
              <a:r>
                <a:rPr lang="en-US" sz="1100" kern="0" dirty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(double-heralding)</a:t>
              </a:r>
              <a:endParaRPr lang="en-US" sz="1100" kern="0" baseline="-25000" dirty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F046C85-229E-B241-D26A-9DB9806B730F}"/>
                </a:ext>
              </a:extLst>
            </p:cNvPr>
            <p:cNvSpPr txBox="1"/>
            <p:nvPr/>
          </p:nvSpPr>
          <p:spPr>
            <a:xfrm>
              <a:off x="6372225" y="5997999"/>
              <a:ext cx="4542049" cy="60016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F2CC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Indistinguishability Test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(Interference visibility measured and verified at both e</a:t>
              </a:r>
              <a:r>
                <a:rPr lang="en-US" sz="1100" kern="0" baseline="-2500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1</a:t>
              </a:r>
              <a:r>
                <a:rPr lang="en-US" sz="1100" kern="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f</a:t>
              </a:r>
              <a:r>
                <a:rPr lang="en-US" sz="1100" kern="0" baseline="-2500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1</a:t>
              </a:r>
              <a:r>
                <a:rPr lang="en-US" sz="1100" kern="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 &amp; e</a:t>
              </a:r>
              <a:r>
                <a:rPr lang="en-US" sz="1100" kern="0" baseline="-2500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2</a:t>
              </a:r>
              <a:r>
                <a:rPr lang="en-US" sz="1100" kern="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f</a:t>
              </a:r>
              <a:r>
                <a:rPr lang="en-US" sz="1100" kern="0" baseline="-2500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2</a:t>
              </a:r>
              <a:r>
                <a:rPr lang="en-US" sz="1100" kern="0" dirty="0">
                  <a:solidFill>
                    <a:prstClr val="black"/>
                  </a:solidFill>
                  <a:latin typeface="+mj-lt"/>
                  <a:cs typeface="Times New Roman" panose="02020603050405020304" pitchFamily="18" charset="0"/>
                </a:rPr>
                <a:t> ports)</a:t>
              </a:r>
            </a:p>
            <a:p>
              <a:pPr algn="ctr">
                <a:defRPr/>
              </a:pPr>
              <a:r>
                <a:rPr lang="en-US" sz="1100" kern="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Indistinguishability measured as, Coalescence, C = 0.85(9)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A3CE98B1-1764-4503-D8D9-5A4F2D7B23D4}"/>
                </a:ext>
              </a:extLst>
            </p:cNvPr>
            <p:cNvSpPr/>
            <p:nvPr/>
          </p:nvSpPr>
          <p:spPr>
            <a:xfrm>
              <a:off x="9136214" y="1730145"/>
              <a:ext cx="2967510" cy="3906687"/>
            </a:xfrm>
            <a:custGeom>
              <a:avLst/>
              <a:gdLst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0 w 4159569"/>
                <a:gd name="connsiteY4" fmla="*/ 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91440 w 4159569"/>
                <a:gd name="connsiteY4" fmla="*/ 9144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  <a:gd name="connsiteX4" fmla="*/ 0 w 4159569"/>
                <a:gd name="connsiteY4" fmla="*/ 3090908 h 3092164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9569" h="3092164">
                  <a:moveTo>
                    <a:pt x="0" y="0"/>
                  </a:moveTo>
                  <a:lnTo>
                    <a:pt x="4159569" y="0"/>
                  </a:lnTo>
                  <a:lnTo>
                    <a:pt x="4159569" y="3090908"/>
                  </a:lnTo>
                  <a:lnTo>
                    <a:pt x="3769284" y="3092164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6">
              <a:extLst>
                <a:ext uri="{FF2B5EF4-FFF2-40B4-BE49-F238E27FC236}">
                  <a16:creationId xmlns:a16="http://schemas.microsoft.com/office/drawing/2014/main" id="{BDC84328-C074-0E5B-E221-742DD95E9626}"/>
                </a:ext>
              </a:extLst>
            </p:cNvPr>
            <p:cNvSpPr/>
            <p:nvPr/>
          </p:nvSpPr>
          <p:spPr>
            <a:xfrm rot="10800000">
              <a:off x="9251682" y="4817271"/>
              <a:ext cx="2073063" cy="1037378"/>
            </a:xfrm>
            <a:custGeom>
              <a:avLst/>
              <a:gdLst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0 w 4159569"/>
                <a:gd name="connsiteY4" fmla="*/ 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91440 w 4159569"/>
                <a:gd name="connsiteY4" fmla="*/ 9144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  <a:gd name="connsiteX4" fmla="*/ 0 w 4159569"/>
                <a:gd name="connsiteY4" fmla="*/ 3090908 h 3092164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9569" h="3092164">
                  <a:moveTo>
                    <a:pt x="0" y="0"/>
                  </a:moveTo>
                  <a:lnTo>
                    <a:pt x="4159569" y="0"/>
                  </a:lnTo>
                  <a:lnTo>
                    <a:pt x="4159569" y="3090908"/>
                  </a:lnTo>
                  <a:lnTo>
                    <a:pt x="3769284" y="3092164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6">
              <a:extLst>
                <a:ext uri="{FF2B5EF4-FFF2-40B4-BE49-F238E27FC236}">
                  <a16:creationId xmlns:a16="http://schemas.microsoft.com/office/drawing/2014/main" id="{BF17B257-6D8D-4389-B07F-BB0C475514BF}"/>
                </a:ext>
              </a:extLst>
            </p:cNvPr>
            <p:cNvSpPr/>
            <p:nvPr/>
          </p:nvSpPr>
          <p:spPr>
            <a:xfrm rot="5400000">
              <a:off x="10592209" y="4891997"/>
              <a:ext cx="194512" cy="1240079"/>
            </a:xfrm>
            <a:custGeom>
              <a:avLst/>
              <a:gdLst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0 w 4159569"/>
                <a:gd name="connsiteY4" fmla="*/ 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91440 w 4159569"/>
                <a:gd name="connsiteY4" fmla="*/ 9144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  <a:gd name="connsiteX4" fmla="*/ 0 w 4159569"/>
                <a:gd name="connsiteY4" fmla="*/ 3090908 h 3092164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  <a:gd name="connsiteX0" fmla="*/ 390285 w 390285"/>
                <a:gd name="connsiteY0" fmla="*/ 0 h 3092164"/>
                <a:gd name="connsiteX1" fmla="*/ 390285 w 390285"/>
                <a:gd name="connsiteY1" fmla="*/ 3090908 h 3092164"/>
                <a:gd name="connsiteX2" fmla="*/ 0 w 390285"/>
                <a:gd name="connsiteY2" fmla="*/ 3092164 h 309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285" h="3092164">
                  <a:moveTo>
                    <a:pt x="390285" y="0"/>
                  </a:moveTo>
                  <a:lnTo>
                    <a:pt x="390285" y="3090908"/>
                  </a:lnTo>
                  <a:lnTo>
                    <a:pt x="0" y="3092164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6">
              <a:extLst>
                <a:ext uri="{FF2B5EF4-FFF2-40B4-BE49-F238E27FC236}">
                  <a16:creationId xmlns:a16="http://schemas.microsoft.com/office/drawing/2014/main" id="{6DC2B2B6-2372-A01A-90CF-F0709270487C}"/>
                </a:ext>
              </a:extLst>
            </p:cNvPr>
            <p:cNvSpPr/>
            <p:nvPr/>
          </p:nvSpPr>
          <p:spPr>
            <a:xfrm rot="10800000" flipH="1">
              <a:off x="11529491" y="3961032"/>
              <a:ext cx="194512" cy="1453747"/>
            </a:xfrm>
            <a:custGeom>
              <a:avLst/>
              <a:gdLst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0 w 4159569"/>
                <a:gd name="connsiteY4" fmla="*/ 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4" fmla="*/ 91440 w 4159569"/>
                <a:gd name="connsiteY4" fmla="*/ 91440 h 3090908"/>
                <a:gd name="connsiteX0" fmla="*/ 0 w 4159569"/>
                <a:gd name="connsiteY0" fmla="*/ 0 h 3090908"/>
                <a:gd name="connsiteX1" fmla="*/ 4159569 w 4159569"/>
                <a:gd name="connsiteY1" fmla="*/ 0 h 3090908"/>
                <a:gd name="connsiteX2" fmla="*/ 4159569 w 4159569"/>
                <a:gd name="connsiteY2" fmla="*/ 3090908 h 3090908"/>
                <a:gd name="connsiteX3" fmla="*/ 0 w 4159569"/>
                <a:gd name="connsiteY3" fmla="*/ 3090908 h 3090908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  <a:gd name="connsiteX4" fmla="*/ 0 w 4159569"/>
                <a:gd name="connsiteY4" fmla="*/ 3090908 h 3092164"/>
                <a:gd name="connsiteX0" fmla="*/ 0 w 4159569"/>
                <a:gd name="connsiteY0" fmla="*/ 0 h 3092164"/>
                <a:gd name="connsiteX1" fmla="*/ 4159569 w 4159569"/>
                <a:gd name="connsiteY1" fmla="*/ 0 h 3092164"/>
                <a:gd name="connsiteX2" fmla="*/ 4159569 w 4159569"/>
                <a:gd name="connsiteY2" fmla="*/ 3090908 h 3092164"/>
                <a:gd name="connsiteX3" fmla="*/ 3769284 w 4159569"/>
                <a:gd name="connsiteY3" fmla="*/ 3092164 h 3092164"/>
                <a:gd name="connsiteX0" fmla="*/ 390285 w 390285"/>
                <a:gd name="connsiteY0" fmla="*/ 0 h 3092164"/>
                <a:gd name="connsiteX1" fmla="*/ 390285 w 390285"/>
                <a:gd name="connsiteY1" fmla="*/ 3090908 h 3092164"/>
                <a:gd name="connsiteX2" fmla="*/ 0 w 390285"/>
                <a:gd name="connsiteY2" fmla="*/ 3092164 h 3092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285" h="3092164">
                  <a:moveTo>
                    <a:pt x="390285" y="0"/>
                  </a:moveTo>
                  <a:lnTo>
                    <a:pt x="390285" y="3090908"/>
                  </a:lnTo>
                  <a:lnTo>
                    <a:pt x="0" y="3092164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1C13C56B-C5A0-A88C-152E-18FA72730D55}"/>
                </a:ext>
              </a:extLst>
            </p:cNvPr>
            <p:cNvSpPr/>
            <p:nvPr/>
          </p:nvSpPr>
          <p:spPr>
            <a:xfrm>
              <a:off x="11117580" y="5414780"/>
              <a:ext cx="822959" cy="51637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tx1"/>
                  </a:solidFill>
                </a:rPr>
                <a:t>Double-Heralded</a:t>
              </a:r>
              <a:br>
                <a:rPr lang="en-US" sz="800" dirty="0">
                  <a:solidFill>
                    <a:schemeClr val="tx1"/>
                  </a:solidFill>
                </a:rPr>
              </a:br>
              <a:r>
                <a:rPr lang="en-US" sz="800" dirty="0">
                  <a:solidFill>
                    <a:schemeClr val="tx1"/>
                  </a:solidFill>
                </a:rPr>
                <a:t>Coincidence</a:t>
              </a:r>
              <a:br>
                <a:rPr lang="en-US" sz="800" dirty="0">
                  <a:solidFill>
                    <a:schemeClr val="tx1"/>
                  </a:solidFill>
                </a:rPr>
              </a:br>
              <a:r>
                <a:rPr lang="en-US" sz="800" dirty="0">
                  <a:solidFill>
                    <a:schemeClr val="tx1"/>
                  </a:solidFill>
                </a:rPr>
                <a:t>Counter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B3FB538-10C2-4933-3233-FEAB57FFCDAA}"/>
                </a:ext>
              </a:extLst>
            </p:cNvPr>
            <p:cNvSpPr txBox="1"/>
            <p:nvPr/>
          </p:nvSpPr>
          <p:spPr>
            <a:xfrm>
              <a:off x="10977753" y="4250066"/>
              <a:ext cx="279655" cy="260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f</a:t>
              </a:r>
              <a:r>
                <a:rPr kumimoji="0" lang="en-US" sz="1100" b="1" u="none" strike="noStrike" kern="0" cap="none" spc="0" normalizeH="0" baseline="-2500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6F14387-AD34-894C-0E50-D42748E3C111}"/>
                </a:ext>
              </a:extLst>
            </p:cNvPr>
            <p:cNvSpPr txBox="1"/>
            <p:nvPr/>
          </p:nvSpPr>
          <p:spPr>
            <a:xfrm>
              <a:off x="3791955" y="1143949"/>
              <a:ext cx="45805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QNCIPS</a:t>
              </a:r>
              <a:r>
                <a:rPr lang="en-US" sz="1100" kern="0" baseline="3000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 1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rPr>
                <a:t> (Quantum-Network-Compatible Indistinguishable Photon Source)</a:t>
              </a:r>
              <a:endParaRPr kumimoji="0" lang="en-US" sz="11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4A945DD2-758E-6942-EBB2-88B14FA093C0}"/>
              </a:ext>
            </a:extLst>
          </p:cNvPr>
          <p:cNvSpPr txBox="1"/>
          <p:nvPr/>
        </p:nvSpPr>
        <p:spPr>
          <a:xfrm>
            <a:off x="8629650" y="6581001"/>
            <a:ext cx="3448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/>
              <a:t>1</a:t>
            </a:r>
            <a:r>
              <a:rPr lang="en-US" sz="1200" dirty="0"/>
              <a:t> </a:t>
            </a:r>
            <a:r>
              <a:rPr lang="en-US" sz="1050" dirty="0"/>
              <a:t>Optics Express, 32 (10), pp. 18257-18267 (2024)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68AC2BF-8356-6C3C-4E44-431A2C07AE33}"/>
                  </a:ext>
                </a:extLst>
              </p:cNvPr>
              <p:cNvSpPr txBox="1"/>
              <p:nvPr/>
            </p:nvSpPr>
            <p:spPr>
              <a:xfrm>
                <a:off x="9563100" y="3093347"/>
                <a:ext cx="2514600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Laser : Mode-locked </a:t>
                </a:r>
                <a:r>
                  <a:rPr lang="en-US" sz="1100" kern="0" dirty="0" err="1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Ti:Sapphire</a:t>
                </a: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laser, 10 ps pulse duration, 80 </a:t>
                </a:r>
                <a:r>
                  <a:rPr lang="en-US" sz="1100" kern="0" dirty="0" err="1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MHz.</a:t>
                </a:r>
                <a:endParaRPr lang="en-US" sz="1100" kern="0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VBG : volume Bragg grating (0.1 nm).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PBS : polarizing beam splitter,</a:t>
                </a:r>
                <a:b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</a:b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H : half wave plate, </a:t>
                </a:r>
                <a:b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</a:b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Q : quarter wave plate.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Long path is delayed by 9 pulse separations (= 112.5 ns).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rPr>
                  <a:t>H</a:t>
                </a:r>
                <a:r>
                  <a:rPr kumimoji="0" lang="en-US" sz="1100" b="0" u="none" strike="noStrike" kern="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rPr>
                  <a:t>A </a:t>
                </a:r>
                <a:r>
                  <a:rPr kumimoji="0" lang="en-US" sz="1100" b="0" u="none" strike="noStrike" kern="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cs typeface="Times New Roman" panose="02020603050405020304" pitchFamily="18" charset="0"/>
                  </a:rPr>
                  <a:t>&amp; </a:t>
                </a: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H</a:t>
                </a:r>
                <a:r>
                  <a:rPr lang="en-US" sz="1100" kern="0" baseline="-25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B</a:t>
                </a:r>
                <a:r>
                  <a:rPr lang="en-US" sz="1100" kern="0" dirty="0">
                    <a:solidFill>
                      <a:prstClr val="black"/>
                    </a:solidFill>
                    <a:latin typeface="+mj-lt"/>
                    <a:cs typeface="Times New Roman" panose="02020603050405020304" pitchFamily="18" charset="0"/>
                  </a:rPr>
                  <a:t>  at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1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100" i="1" ker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100" b="0" i="1" kern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1100" kern="0" dirty="0">
                    <a:solidFill>
                      <a:prstClr val="black"/>
                    </a:solidFill>
                    <a:latin typeface="+mj-lt"/>
                    <a:cs typeface="Times New Roman" panose="02020603050405020304" pitchFamily="18" charset="0"/>
                  </a:rPr>
                  <a:t> 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  <a:defRPr/>
                </a:pPr>
                <a:r>
                  <a:rPr lang="en-US" sz="1100" kern="0" dirty="0">
                    <a:solidFill>
                      <a:prstClr val="black"/>
                    </a:solidFill>
                    <a:latin typeface="+mj-lt"/>
                    <a:cs typeface="Times New Roman" panose="02020603050405020304" pitchFamily="18" charset="0"/>
                  </a:rPr>
                  <a:t>Not shown: Fiber polarization-controllers before the single-photon detectors (SNSPDs). </a:t>
                </a:r>
                <a:r>
                  <a:rPr lang="en-US" sz="1100" kern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Fiber polarization-controllers before the optical delay stage and at the end of long-path and short-path fibers.</a:t>
                </a:r>
                <a:endParaRPr lang="en-US" sz="1100" kern="0" baseline="-25000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68AC2BF-8356-6C3C-4E44-431A2C07A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3100" y="3093347"/>
                <a:ext cx="2514600" cy="2800767"/>
              </a:xfrm>
              <a:prstGeom prst="rect">
                <a:avLst/>
              </a:prstGeom>
              <a:blipFill>
                <a:blip r:embed="rId2"/>
                <a:stretch>
                  <a:fillRect t="-217" b="-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8" name="TextBox 187">
            <a:extLst>
              <a:ext uri="{FF2B5EF4-FFF2-40B4-BE49-F238E27FC236}">
                <a16:creationId xmlns:a16="http://schemas.microsoft.com/office/drawing/2014/main" id="{B119B379-4FE4-9C3D-F586-2634D8489011}"/>
              </a:ext>
            </a:extLst>
          </p:cNvPr>
          <p:cNvSpPr txBox="1"/>
          <p:nvPr/>
        </p:nvSpPr>
        <p:spPr>
          <a:xfrm>
            <a:off x="7006695" y="2357983"/>
            <a:ext cx="1080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Target photon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9EFDA998-3D12-B764-DBD1-4A99F4524FD7}"/>
              </a:ext>
            </a:extLst>
          </p:cNvPr>
          <p:cNvSpPr txBox="1"/>
          <p:nvPr/>
        </p:nvSpPr>
        <p:spPr>
          <a:xfrm>
            <a:off x="4634970" y="3805783"/>
            <a:ext cx="1080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Verifier photon</a:t>
            </a:r>
          </a:p>
        </p:txBody>
      </p:sp>
    </p:spTree>
    <p:extLst>
      <p:ext uri="{BB962C8B-B14F-4D97-AF65-F5344CB8AC3E}">
        <p14:creationId xmlns:p14="http://schemas.microsoft.com/office/powerpoint/2010/main" val="1740051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23CB33-70B8-2F6D-C839-B6B59F1264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1696F-E626-301A-CDCB-B46235462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3F84A3-B262-69B5-645F-4BDBCEC6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08AA72C-2650-F298-FDC7-A8A830AE602C}"/>
              </a:ext>
            </a:extLst>
          </p:cNvPr>
          <p:cNvSpPr/>
          <p:nvPr/>
        </p:nvSpPr>
        <p:spPr>
          <a:xfrm>
            <a:off x="1489729" y="4463484"/>
            <a:ext cx="2162018" cy="197936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FAD3E19-4B96-15B3-8F3C-D9799B4A5A1A}"/>
              </a:ext>
            </a:extLst>
          </p:cNvPr>
          <p:cNvSpPr/>
          <p:nvPr/>
        </p:nvSpPr>
        <p:spPr>
          <a:xfrm>
            <a:off x="5392212" y="4432706"/>
            <a:ext cx="2270826" cy="201014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B3FEB7-04F5-5472-68D2-CE17DB4F2163}"/>
              </a:ext>
            </a:extLst>
          </p:cNvPr>
          <p:cNvCxnSpPr>
            <a:cxnSpLocks/>
          </p:cNvCxnSpPr>
          <p:nvPr/>
        </p:nvCxnSpPr>
        <p:spPr>
          <a:xfrm>
            <a:off x="1959364" y="5081935"/>
            <a:ext cx="89618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FDC60B1-3E9D-DA26-CEC2-E0FA52924935}"/>
              </a:ext>
            </a:extLst>
          </p:cNvPr>
          <p:cNvCxnSpPr>
            <a:cxnSpLocks/>
          </p:cNvCxnSpPr>
          <p:nvPr/>
        </p:nvCxnSpPr>
        <p:spPr>
          <a:xfrm>
            <a:off x="1959364" y="5790377"/>
            <a:ext cx="8961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969E28-DFF5-1B57-6D38-641B8C87C37F}"/>
              </a:ext>
            </a:extLst>
          </p:cNvPr>
          <p:cNvGrpSpPr/>
          <p:nvPr/>
        </p:nvGrpSpPr>
        <p:grpSpPr>
          <a:xfrm>
            <a:off x="6153140" y="5084040"/>
            <a:ext cx="280817" cy="713568"/>
            <a:chOff x="5360993" y="2451261"/>
            <a:chExt cx="719039" cy="71356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CDF8CE9-16FC-5216-4565-369D844C35C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382202" y="3164829"/>
              <a:ext cx="69783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C48795E-3465-EB0A-F16D-4813D881413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360993" y="2451261"/>
              <a:ext cx="69783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CE1E877-4CA4-417D-96F6-C99C96B6678F}"/>
              </a:ext>
            </a:extLst>
          </p:cNvPr>
          <p:cNvCxnSpPr>
            <a:cxnSpLocks/>
          </p:cNvCxnSpPr>
          <p:nvPr/>
        </p:nvCxnSpPr>
        <p:spPr>
          <a:xfrm>
            <a:off x="3500561" y="5456678"/>
            <a:ext cx="218687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61CEF0-232F-6893-C4E3-C503D8AD0487}"/>
              </a:ext>
            </a:extLst>
          </p:cNvPr>
          <p:cNvGrpSpPr/>
          <p:nvPr/>
        </p:nvGrpSpPr>
        <p:grpSpPr>
          <a:xfrm>
            <a:off x="4002804" y="4693272"/>
            <a:ext cx="1108655" cy="763705"/>
            <a:chOff x="9148576" y="779420"/>
            <a:chExt cx="1108655" cy="763705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94169FA-77B0-4D9E-A3A5-0EC011A61206}"/>
                </a:ext>
              </a:extLst>
            </p:cNvPr>
            <p:cNvSpPr/>
            <p:nvPr/>
          </p:nvSpPr>
          <p:spPr>
            <a:xfrm>
              <a:off x="9148576" y="779420"/>
              <a:ext cx="763705" cy="763705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7A0289F-F39F-73DD-CC91-4D7F1906EE56}"/>
                </a:ext>
              </a:extLst>
            </p:cNvPr>
            <p:cNvSpPr/>
            <p:nvPr/>
          </p:nvSpPr>
          <p:spPr>
            <a:xfrm>
              <a:off x="9253808" y="779420"/>
              <a:ext cx="763705" cy="763705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F01637C-B4F3-72AD-54F2-68DB7E7569B0}"/>
                </a:ext>
              </a:extLst>
            </p:cNvPr>
            <p:cNvSpPr/>
            <p:nvPr/>
          </p:nvSpPr>
          <p:spPr>
            <a:xfrm>
              <a:off x="9373667" y="779420"/>
              <a:ext cx="763705" cy="763705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538AF6A-6648-3CE4-EB74-F1BAAD58E40F}"/>
                </a:ext>
              </a:extLst>
            </p:cNvPr>
            <p:cNvSpPr/>
            <p:nvPr/>
          </p:nvSpPr>
          <p:spPr>
            <a:xfrm>
              <a:off x="9493526" y="779420"/>
              <a:ext cx="763705" cy="763705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186AED4-D651-B281-6037-1C33FB1C253D}"/>
              </a:ext>
            </a:extLst>
          </p:cNvPr>
          <p:cNvSpPr/>
          <p:nvPr/>
        </p:nvSpPr>
        <p:spPr>
          <a:xfrm>
            <a:off x="3757018" y="4526284"/>
            <a:ext cx="1538023" cy="1136023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68A9D96-AD95-6C2A-A868-6A571EDDBBE6}"/>
              </a:ext>
            </a:extLst>
          </p:cNvPr>
          <p:cNvSpPr txBox="1"/>
          <p:nvPr/>
        </p:nvSpPr>
        <p:spPr>
          <a:xfrm>
            <a:off x="3525060" y="5707459"/>
            <a:ext cx="2024888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120 km</a:t>
            </a:r>
          </a:p>
        </p:txBody>
      </p:sp>
      <p:sp>
        <p:nvSpPr>
          <p:cNvPr id="44" name="Flowchart: Manual Operation 43">
            <a:extLst>
              <a:ext uri="{FF2B5EF4-FFF2-40B4-BE49-F238E27FC236}">
                <a16:creationId xmlns:a16="http://schemas.microsoft.com/office/drawing/2014/main" id="{6141B253-D072-41D3-792A-C3AF7D26DA0D}"/>
              </a:ext>
            </a:extLst>
          </p:cNvPr>
          <p:cNvSpPr/>
          <p:nvPr/>
        </p:nvSpPr>
        <p:spPr>
          <a:xfrm rot="16200000">
            <a:off x="2320315" y="5104830"/>
            <a:ext cx="1768306" cy="697830"/>
          </a:xfrm>
          <a:prstGeom prst="flowChartManualOperation">
            <a:avLst/>
          </a:prstGeom>
          <a:solidFill>
            <a:schemeClr val="accent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DWDM Mux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D7A28615-AB8E-DA83-D2F6-4DDB95137CF6}"/>
              </a:ext>
            </a:extLst>
          </p:cNvPr>
          <p:cNvSpPr txBox="1">
            <a:spLocks/>
          </p:cNvSpPr>
          <p:nvPr/>
        </p:nvSpPr>
        <p:spPr>
          <a:xfrm>
            <a:off x="1755869" y="4740643"/>
            <a:ext cx="1135933" cy="295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dirty="0"/>
              <a:t>Quantum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CAD17E9-294A-75A5-889A-D40D3FB4E3F7}"/>
              </a:ext>
            </a:extLst>
          </p:cNvPr>
          <p:cNvSpPr txBox="1">
            <a:spLocks/>
          </p:cNvSpPr>
          <p:nvPr/>
        </p:nvSpPr>
        <p:spPr>
          <a:xfrm>
            <a:off x="1136960" y="5453744"/>
            <a:ext cx="1766557" cy="438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800" dirty="0"/>
              <a:t>Reference 1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EF638D2-897C-9519-207C-90BBE6BC2110}"/>
              </a:ext>
            </a:extLst>
          </p:cNvPr>
          <p:cNvSpPr txBox="1">
            <a:spLocks/>
          </p:cNvSpPr>
          <p:nvPr/>
        </p:nvSpPr>
        <p:spPr>
          <a:xfrm>
            <a:off x="6402800" y="4899689"/>
            <a:ext cx="1187298" cy="36326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dirty="0"/>
              <a:t>Payload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21C50E8-43D2-A591-49D1-FEA84DA496E2}"/>
              </a:ext>
            </a:extLst>
          </p:cNvPr>
          <p:cNvCxnSpPr>
            <a:cxnSpLocks/>
          </p:cNvCxnSpPr>
          <p:nvPr/>
        </p:nvCxnSpPr>
        <p:spPr>
          <a:xfrm>
            <a:off x="1959364" y="5423407"/>
            <a:ext cx="89618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42E3B133-4DC6-8DA2-9279-B5D2DB8C41A1}"/>
              </a:ext>
            </a:extLst>
          </p:cNvPr>
          <p:cNvSpPr txBox="1">
            <a:spLocks/>
          </p:cNvSpPr>
          <p:nvPr/>
        </p:nvSpPr>
        <p:spPr>
          <a:xfrm>
            <a:off x="1133906" y="5081935"/>
            <a:ext cx="1766557" cy="438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sz="1800" dirty="0"/>
              <a:t>Reference 2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3BE6F45-E3BA-94FF-9401-0E76ADFACC2F}"/>
              </a:ext>
            </a:extLst>
          </p:cNvPr>
          <p:cNvCxnSpPr>
            <a:cxnSpLocks/>
          </p:cNvCxnSpPr>
          <p:nvPr/>
        </p:nvCxnSpPr>
        <p:spPr>
          <a:xfrm>
            <a:off x="6166961" y="5440110"/>
            <a:ext cx="27432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920DAEFD-40C9-F1EB-C972-99173A55C94D}"/>
              </a:ext>
            </a:extLst>
          </p:cNvPr>
          <p:cNvSpPr txBox="1">
            <a:spLocks/>
          </p:cNvSpPr>
          <p:nvPr/>
        </p:nvSpPr>
        <p:spPr>
          <a:xfrm>
            <a:off x="6402802" y="5262958"/>
            <a:ext cx="1188332" cy="363269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dirty="0"/>
              <a:t>FB</a:t>
            </a:r>
          </a:p>
        </p:txBody>
      </p:sp>
      <p:sp>
        <p:nvSpPr>
          <p:cNvPr id="52" name="Flowchart: Manual Operation 51">
            <a:extLst>
              <a:ext uri="{FF2B5EF4-FFF2-40B4-BE49-F238E27FC236}">
                <a16:creationId xmlns:a16="http://schemas.microsoft.com/office/drawing/2014/main" id="{F40C9D23-993B-48C7-07A0-B0C840F8E084}"/>
              </a:ext>
            </a:extLst>
          </p:cNvPr>
          <p:cNvSpPr/>
          <p:nvPr/>
        </p:nvSpPr>
        <p:spPr>
          <a:xfrm rot="5400000">
            <a:off x="4974018" y="5114299"/>
            <a:ext cx="1768306" cy="697830"/>
          </a:xfrm>
          <a:prstGeom prst="flowChartManualOperation">
            <a:avLst/>
          </a:prstGeom>
          <a:solidFill>
            <a:schemeClr val="accent3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DWDM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Demux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DCEF65CF-43D8-6605-8988-5D5CC08E0602}"/>
              </a:ext>
            </a:extLst>
          </p:cNvPr>
          <p:cNvSpPr txBox="1">
            <a:spLocks/>
          </p:cNvSpPr>
          <p:nvPr/>
        </p:nvSpPr>
        <p:spPr>
          <a:xfrm>
            <a:off x="6409283" y="5625910"/>
            <a:ext cx="1187298" cy="363269"/>
          </a:xfrm>
          <a:prstGeom prst="rect">
            <a:avLst/>
          </a:prstGeom>
          <a:solidFill>
            <a:srgbClr val="FF9999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800" dirty="0"/>
              <a:t>FF</a:t>
            </a:r>
          </a:p>
        </p:txBody>
      </p:sp>
    </p:spTree>
    <p:extLst>
      <p:ext uri="{BB962C8B-B14F-4D97-AF65-F5344CB8AC3E}">
        <p14:creationId xmlns:p14="http://schemas.microsoft.com/office/powerpoint/2010/main" val="3697402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4"/>
          <p:cNvSpPr txBox="1">
            <a:spLocks noGrp="1"/>
          </p:cNvSpPr>
          <p:nvPr>
            <p:ph type="title"/>
          </p:nvPr>
        </p:nvSpPr>
        <p:spPr>
          <a:xfrm>
            <a:off x="573795" y="-220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dirty="0"/>
              <a:t>Core team</a:t>
            </a:r>
            <a:endParaRPr dirty="0"/>
          </a:p>
        </p:txBody>
      </p:sp>
      <p:pic>
        <p:nvPicPr>
          <p:cNvPr id="1092" name="Google Shape;1092;p54" descr="A group of people posing for the camera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6747" t="31505" r="40508" b="28531"/>
          <a:stretch/>
        </p:blipFill>
        <p:spPr>
          <a:xfrm>
            <a:off x="1002913" y="1546035"/>
            <a:ext cx="5157742" cy="44298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17F4E8-D688-A215-E10C-7B33671E9480}"/>
              </a:ext>
            </a:extLst>
          </p:cNvPr>
          <p:cNvSpPr txBox="1"/>
          <p:nvPr/>
        </p:nvSpPr>
        <p:spPr>
          <a:xfrm>
            <a:off x="443345" y="5311965"/>
            <a:ext cx="5345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ea typeface="源ノ角ゴシック Normal" pitchFamily="2"/>
                <a:cs typeface="Calibri" panose="020F0502020204030204" pitchFamily="34" charset="0"/>
              </a:rPr>
              <a:t>Nur F. R. Annafianto                   M. V. Jabir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CE60C2-23A2-238A-C958-223C43CC645F}"/>
              </a:ext>
            </a:extLst>
          </p:cNvPr>
          <p:cNvGrpSpPr/>
          <p:nvPr/>
        </p:nvGrpSpPr>
        <p:grpSpPr>
          <a:xfrm>
            <a:off x="6701520" y="4179320"/>
            <a:ext cx="2113134" cy="2265290"/>
            <a:chOff x="9240667" y="4112866"/>
            <a:chExt cx="2113134" cy="2265290"/>
          </a:xfrm>
        </p:grpSpPr>
        <p:pic>
          <p:nvPicPr>
            <p:cNvPr id="3" name="Picture 2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3EA76DDF-FEC1-4FC3-89EA-AB64842AF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8" t="2138" r="16464" b="8031"/>
            <a:stretch/>
          </p:blipFill>
          <p:spPr>
            <a:xfrm rot="16200000">
              <a:off x="9356774" y="3996759"/>
              <a:ext cx="1880919" cy="211313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567C8D-A8FE-B861-1992-D7CD4A206456}"/>
                </a:ext>
              </a:extLst>
            </p:cNvPr>
            <p:cNvSpPr txBox="1"/>
            <p:nvPr/>
          </p:nvSpPr>
          <p:spPr>
            <a:xfrm>
              <a:off x="9855200" y="6008824"/>
              <a:ext cx="8866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Nijil Lal</a:t>
              </a:r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4C750B4-EB91-B1EF-9163-CD92CF4B8FD5}"/>
              </a:ext>
            </a:extLst>
          </p:cNvPr>
          <p:cNvGrpSpPr/>
          <p:nvPr/>
        </p:nvGrpSpPr>
        <p:grpSpPr>
          <a:xfrm>
            <a:off x="9346190" y="1541526"/>
            <a:ext cx="1923185" cy="2328763"/>
            <a:chOff x="8368581" y="1588673"/>
            <a:chExt cx="1923185" cy="2328763"/>
          </a:xfrm>
        </p:grpSpPr>
        <p:pic>
          <p:nvPicPr>
            <p:cNvPr id="8" name="Picture 7" descr="A picture containing person, young, wearing, child&#10;&#10;Description automatically generated">
              <a:extLst>
                <a:ext uri="{FF2B5EF4-FFF2-40B4-BE49-F238E27FC236}">
                  <a16:creationId xmlns:a16="http://schemas.microsoft.com/office/drawing/2014/main" id="{A02F3C5A-FC6A-4AE3-DCF4-7C8C7BE24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0701" y="1588673"/>
              <a:ext cx="1558960" cy="200437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FB7698-14A4-F905-DA85-018F71B1206A}"/>
                </a:ext>
              </a:extLst>
            </p:cNvPr>
            <p:cNvSpPr txBox="1"/>
            <p:nvPr/>
          </p:nvSpPr>
          <p:spPr>
            <a:xfrm>
              <a:off x="8368581" y="3548104"/>
              <a:ext cx="19231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Daehyun H. Ahn</a:t>
              </a:r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2A838C5-0A3E-87A3-B185-82AB1E50C5B3}"/>
              </a:ext>
            </a:extLst>
          </p:cNvPr>
          <p:cNvGrpSpPr/>
          <p:nvPr/>
        </p:nvGrpSpPr>
        <p:grpSpPr>
          <a:xfrm>
            <a:off x="6854930" y="1731754"/>
            <a:ext cx="1806312" cy="2289184"/>
            <a:chOff x="6701520" y="1725967"/>
            <a:chExt cx="1806312" cy="2289184"/>
          </a:xfrm>
        </p:grpSpPr>
        <p:pic>
          <p:nvPicPr>
            <p:cNvPr id="1026" name="Picture 2" descr="Posts · Physics · myUMBC">
              <a:extLst>
                <a:ext uri="{FF2B5EF4-FFF2-40B4-BE49-F238E27FC236}">
                  <a16:creationId xmlns:a16="http://schemas.microsoft.com/office/drawing/2014/main" id="{8B183A5D-3CE6-15D3-0C2A-A53BEFB943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04" t="16193" r="30316" b="16871"/>
            <a:stretch/>
          </p:blipFill>
          <p:spPr bwMode="auto">
            <a:xfrm>
              <a:off x="6701520" y="1725967"/>
              <a:ext cx="1537069" cy="1964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7D9B66-5C78-6243-3E1C-63399FA9816D}"/>
                </a:ext>
              </a:extLst>
            </p:cNvPr>
            <p:cNvSpPr txBox="1"/>
            <p:nvPr/>
          </p:nvSpPr>
          <p:spPr>
            <a:xfrm>
              <a:off x="6893489" y="3645819"/>
              <a:ext cx="16143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latin typeface="Calibri" panose="020F0502020204030204" pitchFamily="34" charset="0"/>
                  <a:ea typeface="源ノ角ゴシック Normal" pitchFamily="2"/>
                  <a:cs typeface="Calibri" panose="020F0502020204030204" pitchFamily="34" charset="0"/>
                </a:rPr>
                <a:t>Cory Nunn</a:t>
              </a:r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099686A-AB8B-5482-3A30-3B55603DA7B2}"/>
              </a:ext>
            </a:extLst>
          </p:cNvPr>
          <p:cNvSpPr txBox="1"/>
          <p:nvPr/>
        </p:nvSpPr>
        <p:spPr>
          <a:xfrm>
            <a:off x="2182351" y="4652732"/>
            <a:ext cx="19832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ea typeface="源ノ角ゴシック Normal" pitchFamily="2"/>
                <a:cs typeface="Calibri" panose="020F0502020204030204" pitchFamily="34" charset="0"/>
              </a:rPr>
              <a:t>Sergey V. Polyakov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FFD3A7-C040-D078-A984-5DBD5A35E05B}"/>
              </a:ext>
            </a:extLst>
          </p:cNvPr>
          <p:cNvSpPr txBox="1"/>
          <p:nvPr/>
        </p:nvSpPr>
        <p:spPr>
          <a:xfrm>
            <a:off x="5184293" y="4797683"/>
            <a:ext cx="942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ea typeface="源ノ角ゴシック Normal" pitchFamily="2"/>
                <a:cs typeface="Calibri" panose="020F0502020204030204" pitchFamily="34" charset="0"/>
              </a:rPr>
              <a:t>Ivan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F478FE-FFBA-C83A-D1AA-1F21520DA9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6189" y="4152092"/>
            <a:ext cx="1923186" cy="19231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F0A1C9-4C64-97AB-8817-9CE67B86A0F4}"/>
              </a:ext>
            </a:extLst>
          </p:cNvPr>
          <p:cNvSpPr txBox="1"/>
          <p:nvPr/>
        </p:nvSpPr>
        <p:spPr>
          <a:xfrm>
            <a:off x="9421091" y="6075278"/>
            <a:ext cx="2512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ea typeface="源ノ角ゴシック Normal" pitchFamily="2"/>
                <a:cs typeface="Calibri" panose="020F0502020204030204" pitchFamily="34" charset="0"/>
              </a:rPr>
              <a:t>Francesco Atzori (</a:t>
            </a:r>
            <a:r>
              <a:rPr lang="en-US" sz="1800" b="1" dirty="0" err="1">
                <a:latin typeface="Calibri" panose="020F0502020204030204" pitchFamily="34" charset="0"/>
                <a:ea typeface="源ノ角ゴシック Normal" pitchFamily="2"/>
                <a:cs typeface="Calibri" panose="020F0502020204030204" pitchFamily="34" charset="0"/>
              </a:rPr>
              <a:t>INRiM</a:t>
            </a:r>
            <a:r>
              <a:rPr lang="en-US" sz="1800" b="1" dirty="0">
                <a:latin typeface="Calibri" panose="020F0502020204030204" pitchFamily="34" charset="0"/>
                <a:ea typeface="源ノ角ゴシック Normal" pitchFamily="2"/>
                <a:cs typeface="Calibri" panose="020F0502020204030204" pitchFamily="34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85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2528</TotalTime>
  <Words>1484</Words>
  <Application>Microsoft Office PowerPoint</Application>
  <PresentationFormat>Widescreen</PresentationFormat>
  <Paragraphs>241</Paragraphs>
  <Slides>23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Light</vt:lpstr>
      <vt:lpstr>Cambria Math</vt:lpstr>
      <vt:lpstr>Century Gothic</vt:lpstr>
      <vt:lpstr>Google Sans</vt:lpstr>
      <vt:lpstr>Lora</vt:lpstr>
      <vt:lpstr>NTR</vt:lpstr>
      <vt:lpstr>Symbol</vt:lpstr>
      <vt:lpstr>System Font Regular</vt:lpstr>
      <vt:lpstr>Times New Roman</vt:lpstr>
      <vt:lpstr>Wingdings</vt:lpstr>
      <vt:lpstr>Office Theme</vt:lpstr>
      <vt:lpstr>1_Office Theme</vt:lpstr>
      <vt:lpstr>Next-generation components for  next-generation quantum networks     Ivan A. Burenkov</vt:lpstr>
      <vt:lpstr>Core team</vt:lpstr>
      <vt:lpstr>Next-generation components</vt:lpstr>
      <vt:lpstr>Next-generation quantum networks</vt:lpstr>
      <vt:lpstr>Next-generation components</vt:lpstr>
      <vt:lpstr>Coexistence: Experimental results</vt:lpstr>
      <vt:lpstr>Yes, 1 photon/bit is possible</vt:lpstr>
      <vt:lpstr>Implications for QN</vt:lpstr>
      <vt:lpstr>Quantum quiet fiber (phase + crosstalk)</vt:lpstr>
      <vt:lpstr>Synchronized Network Sources</vt:lpstr>
      <vt:lpstr>NIST QN: Synchronized Network Sources</vt:lpstr>
      <vt:lpstr>NIST QN: Synchronized Network Sources</vt:lpstr>
      <vt:lpstr>Functional QN and its benchmarking</vt:lpstr>
      <vt:lpstr>QDs for quantum networks</vt:lpstr>
      <vt:lpstr>PowerPoint Presentation</vt:lpstr>
      <vt:lpstr>Quantum Optics Group: Impact and Results</vt:lpstr>
      <vt:lpstr>Thank you!</vt:lpstr>
      <vt:lpstr>Quantum enhancement</vt:lpstr>
      <vt:lpstr>Quantum advantage (QA)</vt:lpstr>
      <vt:lpstr>Phase locking with faint light </vt:lpstr>
      <vt:lpstr>PowerPoint Presentation</vt:lpstr>
      <vt:lpstr>PowerPoint Presentation</vt:lpstr>
      <vt:lpstr>Core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Burenkov, Ivan (Assoc)</dc:creator>
  <cp:lastModifiedBy>Rental End User</cp:lastModifiedBy>
  <cp:revision>6</cp:revision>
  <dcterms:created xsi:type="dcterms:W3CDTF">2026-09-09T20:13:05Z</dcterms:created>
  <dcterms:modified xsi:type="dcterms:W3CDTF">2026-09-17T16:08:09Z</dcterms:modified>
</cp:coreProperties>
</file>