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diagrams/data3.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65.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0">
  <p:sldMasterIdLst>
    <p:sldMasterId id="2147483673" r:id="rId1"/>
    <p:sldMasterId id="2147483685" r:id="rId2"/>
  </p:sldMasterIdLst>
  <p:notesMasterIdLst>
    <p:notesMasterId r:id="rId99"/>
  </p:notesMasterIdLst>
  <p:sldIdLst>
    <p:sldId id="256" r:id="rId3"/>
    <p:sldId id="257" r:id="rId4"/>
    <p:sldId id="749" r:id="rId5"/>
    <p:sldId id="418" r:id="rId6"/>
    <p:sldId id="261" r:id="rId7"/>
    <p:sldId id="296" r:id="rId8"/>
    <p:sldId id="298" r:id="rId9"/>
    <p:sldId id="643" r:id="rId10"/>
    <p:sldId id="644" r:id="rId11"/>
    <p:sldId id="745" r:id="rId12"/>
    <p:sldId id="661" r:id="rId13"/>
    <p:sldId id="303" r:id="rId14"/>
    <p:sldId id="304" r:id="rId15"/>
    <p:sldId id="305" r:id="rId16"/>
    <p:sldId id="306" r:id="rId17"/>
    <p:sldId id="308" r:id="rId18"/>
    <p:sldId id="392" r:id="rId19"/>
    <p:sldId id="652" r:id="rId20"/>
    <p:sldId id="756" r:id="rId21"/>
    <p:sldId id="664" r:id="rId22"/>
    <p:sldId id="653" r:id="rId23"/>
    <p:sldId id="660" r:id="rId24"/>
    <p:sldId id="770" r:id="rId25"/>
    <p:sldId id="769" r:id="rId26"/>
    <p:sldId id="668" r:id="rId27"/>
    <p:sldId id="302" r:id="rId28"/>
    <p:sldId id="662" r:id="rId29"/>
    <p:sldId id="654" r:id="rId30"/>
    <p:sldId id="657" r:id="rId31"/>
    <p:sldId id="665" r:id="rId32"/>
    <p:sldId id="746" r:id="rId33"/>
    <p:sldId id="594" r:id="rId34"/>
    <p:sldId id="658" r:id="rId35"/>
    <p:sldId id="331" r:id="rId36"/>
    <p:sldId id="747" r:id="rId37"/>
    <p:sldId id="599" r:id="rId38"/>
    <p:sldId id="342" r:id="rId39"/>
    <p:sldId id="765" r:id="rId40"/>
    <p:sldId id="760" r:id="rId41"/>
    <p:sldId id="768" r:id="rId42"/>
    <p:sldId id="358" r:id="rId43"/>
    <p:sldId id="772" r:id="rId44"/>
    <p:sldId id="766" r:id="rId45"/>
    <p:sldId id="767" r:id="rId46"/>
    <p:sldId id="600" r:id="rId47"/>
    <p:sldId id="656" r:id="rId48"/>
    <p:sldId id="761" r:id="rId49"/>
    <p:sldId id="762" r:id="rId50"/>
    <p:sldId id="763" r:id="rId51"/>
    <p:sldId id="758" r:id="rId52"/>
    <p:sldId id="757" r:id="rId53"/>
    <p:sldId id="775" r:id="rId54"/>
    <p:sldId id="451" r:id="rId55"/>
    <p:sldId id="371" r:id="rId56"/>
    <p:sldId id="373" r:id="rId57"/>
    <p:sldId id="605" r:id="rId58"/>
    <p:sldId id="402" r:id="rId59"/>
    <p:sldId id="774" r:id="rId60"/>
    <p:sldId id="604" r:id="rId61"/>
    <p:sldId id="352" r:id="rId62"/>
    <p:sldId id="485" r:id="rId63"/>
    <p:sldId id="487" r:id="rId64"/>
    <p:sldId id="764" r:id="rId65"/>
    <p:sldId id="776" r:id="rId66"/>
    <p:sldId id="320" r:id="rId67"/>
    <p:sldId id="672" r:id="rId68"/>
    <p:sldId id="752" r:id="rId69"/>
    <p:sldId id="704" r:id="rId70"/>
    <p:sldId id="710" r:id="rId71"/>
    <p:sldId id="708" r:id="rId72"/>
    <p:sldId id="709" r:id="rId73"/>
    <p:sldId id="711" r:id="rId74"/>
    <p:sldId id="702" r:id="rId75"/>
    <p:sldId id="777" r:id="rId76"/>
    <p:sldId id="778" r:id="rId77"/>
    <p:sldId id="714" r:id="rId78"/>
    <p:sldId id="390" r:id="rId79"/>
    <p:sldId id="669" r:id="rId80"/>
    <p:sldId id="381" r:id="rId81"/>
    <p:sldId id="388" r:id="rId82"/>
    <p:sldId id="389" r:id="rId83"/>
    <p:sldId id="753" r:id="rId84"/>
    <p:sldId id="619" r:id="rId85"/>
    <p:sldId id="621" r:id="rId86"/>
    <p:sldId id="706" r:id="rId87"/>
    <p:sldId id="722" r:id="rId88"/>
    <p:sldId id="721" r:id="rId89"/>
    <p:sldId id="754" r:id="rId90"/>
    <p:sldId id="724" r:id="rId91"/>
    <p:sldId id="725" r:id="rId92"/>
    <p:sldId id="382" r:id="rId93"/>
    <p:sldId id="383" r:id="rId94"/>
    <p:sldId id="651" r:id="rId95"/>
    <p:sldId id="779" r:id="rId96"/>
    <p:sldId id="641" r:id="rId97"/>
    <p:sldId id="503" r:id="rId9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CC"/>
    <a:srgbClr val="FF0000"/>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5730" autoAdjust="0"/>
  </p:normalViewPr>
  <p:slideViewPr>
    <p:cSldViewPr>
      <p:cViewPr varScale="1">
        <p:scale>
          <a:sx n="110" d="100"/>
          <a:sy n="110" d="100"/>
        </p:scale>
        <p:origin x="156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customXml" Target="../customXml/item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presProps" Target="presProps.xml"/><Relationship Id="rId105"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E575B-51FD-4093-B36F-2FDB317540F9}" type="doc">
      <dgm:prSet loTypeId="urn:microsoft.com/office/officeart/2005/8/layout/cycle7" loCatId="cycle" qsTypeId="urn:microsoft.com/office/officeart/2005/8/quickstyle/simple2" qsCatId="simple" csTypeId="urn:microsoft.com/office/officeart/2005/8/colors/accent4_2" csCatId="accent4" phldr="1"/>
      <dgm:spPr/>
      <dgm:t>
        <a:bodyPr/>
        <a:lstStyle/>
        <a:p>
          <a:endParaRPr lang="en-US"/>
        </a:p>
      </dgm:t>
    </dgm:pt>
    <dgm:pt modelId="{3A8D70C0-8245-47B7-82F5-95A74BAFF8BF}">
      <dgm:prSet phldrT="[Text]"/>
      <dgm:spPr>
        <a:solidFill>
          <a:schemeClr val="accent1">
            <a:lumMod val="75000"/>
          </a:schemeClr>
        </a:solidFill>
      </dgm:spPr>
      <dgm:t>
        <a:bodyPr/>
        <a:lstStyle/>
        <a:p>
          <a:r>
            <a:rPr lang="en-US" b="1" dirty="0"/>
            <a:t>Standards</a:t>
          </a:r>
        </a:p>
      </dgm:t>
    </dgm:pt>
    <dgm:pt modelId="{3931C0A2-5CD3-48B2-912B-382823AD651E}" type="parTrans" cxnId="{815A390B-3827-4EE3-BCC6-9A541FDD7CDF}">
      <dgm:prSet/>
      <dgm:spPr/>
      <dgm:t>
        <a:bodyPr/>
        <a:lstStyle/>
        <a:p>
          <a:endParaRPr lang="en-US"/>
        </a:p>
      </dgm:t>
    </dgm:pt>
    <dgm:pt modelId="{341ED42C-402F-46C8-8C74-D2F01B47B946}" type="sibTrans" cxnId="{815A390B-3827-4EE3-BCC6-9A541FDD7CDF}">
      <dgm:prSet/>
      <dgm:spPr/>
      <dgm:t>
        <a:bodyPr/>
        <a:lstStyle/>
        <a:p>
          <a:endParaRPr lang="en-US" dirty="0"/>
        </a:p>
      </dgm:t>
    </dgm:pt>
    <dgm:pt modelId="{DB3A974E-B679-4770-BE8B-169E1E50A1DD}">
      <dgm:prSet phldrT="[Text]"/>
      <dgm:spPr>
        <a:solidFill>
          <a:schemeClr val="accent1">
            <a:lumMod val="75000"/>
          </a:schemeClr>
        </a:solidFill>
      </dgm:spPr>
      <dgm:t>
        <a:bodyPr/>
        <a:lstStyle/>
        <a:p>
          <a:r>
            <a:rPr lang="en-US" b="1" dirty="0"/>
            <a:t>Testing</a:t>
          </a:r>
        </a:p>
      </dgm:t>
    </dgm:pt>
    <dgm:pt modelId="{DEB3D0F3-C939-4771-8802-92603613CABB}" type="parTrans" cxnId="{DC70C3D1-7AA9-4086-81FC-E87341560AE4}">
      <dgm:prSet/>
      <dgm:spPr/>
      <dgm:t>
        <a:bodyPr/>
        <a:lstStyle/>
        <a:p>
          <a:endParaRPr lang="en-US"/>
        </a:p>
      </dgm:t>
    </dgm:pt>
    <dgm:pt modelId="{503D7CDD-90F1-434D-A29F-17E9447DCF05}" type="sibTrans" cxnId="{DC70C3D1-7AA9-4086-81FC-E87341560AE4}">
      <dgm:prSet/>
      <dgm:spPr/>
      <dgm:t>
        <a:bodyPr/>
        <a:lstStyle/>
        <a:p>
          <a:endParaRPr lang="en-US" dirty="0"/>
        </a:p>
      </dgm:t>
    </dgm:pt>
    <dgm:pt modelId="{46113FA5-3C57-4641-9FFF-5DC4F19B7EA0}">
      <dgm:prSet phldrT="[Text]"/>
      <dgm:spPr>
        <a:solidFill>
          <a:schemeClr val="accent1">
            <a:lumMod val="75000"/>
          </a:schemeClr>
        </a:solidFill>
      </dgm:spPr>
      <dgm:t>
        <a:bodyPr/>
        <a:lstStyle/>
        <a:p>
          <a:r>
            <a:rPr lang="en-US" b="1" dirty="0"/>
            <a:t>Implementation</a:t>
          </a:r>
        </a:p>
      </dgm:t>
    </dgm:pt>
    <dgm:pt modelId="{0D73DDD7-D5B2-43DD-ADD6-F3C28414E693}" type="parTrans" cxnId="{415D1417-EB79-4F70-A617-347DE65FA0DD}">
      <dgm:prSet/>
      <dgm:spPr/>
      <dgm:t>
        <a:bodyPr/>
        <a:lstStyle/>
        <a:p>
          <a:endParaRPr lang="en-US"/>
        </a:p>
      </dgm:t>
    </dgm:pt>
    <dgm:pt modelId="{DDA7E514-498A-4A2B-9EEB-6FF5E42EEBD4}" type="sibTrans" cxnId="{415D1417-EB79-4F70-A617-347DE65FA0DD}">
      <dgm:prSet/>
      <dgm:spPr/>
      <dgm:t>
        <a:bodyPr/>
        <a:lstStyle/>
        <a:p>
          <a:endParaRPr lang="en-US" dirty="0"/>
        </a:p>
      </dgm:t>
    </dgm:pt>
    <dgm:pt modelId="{37E6D642-2049-4BB5-AEF5-E1B20042FE87}" type="pres">
      <dgm:prSet presAssocID="{0F5E575B-51FD-4093-B36F-2FDB317540F9}" presName="Name0" presStyleCnt="0">
        <dgm:presLayoutVars>
          <dgm:dir/>
          <dgm:resizeHandles val="exact"/>
        </dgm:presLayoutVars>
      </dgm:prSet>
      <dgm:spPr/>
    </dgm:pt>
    <dgm:pt modelId="{192C42A2-EBC5-4D17-B2B9-2CF33CDC2CF1}" type="pres">
      <dgm:prSet presAssocID="{3A8D70C0-8245-47B7-82F5-95A74BAFF8BF}" presName="node" presStyleLbl="node1" presStyleIdx="0" presStyleCnt="3">
        <dgm:presLayoutVars>
          <dgm:bulletEnabled val="1"/>
        </dgm:presLayoutVars>
      </dgm:prSet>
      <dgm:spPr/>
    </dgm:pt>
    <dgm:pt modelId="{07C3898C-45FE-40FA-880D-47DD3152A0B3}" type="pres">
      <dgm:prSet presAssocID="{341ED42C-402F-46C8-8C74-D2F01B47B946}" presName="sibTrans" presStyleLbl="sibTrans2D1" presStyleIdx="0" presStyleCnt="3"/>
      <dgm:spPr/>
    </dgm:pt>
    <dgm:pt modelId="{700438AA-C412-43DC-9800-B0283A9115A4}" type="pres">
      <dgm:prSet presAssocID="{341ED42C-402F-46C8-8C74-D2F01B47B946}" presName="connectorText" presStyleLbl="sibTrans2D1" presStyleIdx="0" presStyleCnt="3"/>
      <dgm:spPr/>
    </dgm:pt>
    <dgm:pt modelId="{9138BBE0-B956-4820-963D-A81298907352}" type="pres">
      <dgm:prSet presAssocID="{DB3A974E-B679-4770-BE8B-169E1E50A1DD}" presName="node" presStyleLbl="node1" presStyleIdx="1" presStyleCnt="3">
        <dgm:presLayoutVars>
          <dgm:bulletEnabled val="1"/>
        </dgm:presLayoutVars>
      </dgm:prSet>
      <dgm:spPr/>
    </dgm:pt>
    <dgm:pt modelId="{95859886-BC7B-47B6-82FF-B273035F0E9D}" type="pres">
      <dgm:prSet presAssocID="{503D7CDD-90F1-434D-A29F-17E9447DCF05}" presName="sibTrans" presStyleLbl="sibTrans2D1" presStyleIdx="1" presStyleCnt="3"/>
      <dgm:spPr/>
    </dgm:pt>
    <dgm:pt modelId="{3FE1676E-58B9-4B52-9A9B-9DAEE0DEE2D5}" type="pres">
      <dgm:prSet presAssocID="{503D7CDD-90F1-434D-A29F-17E9447DCF05}" presName="connectorText" presStyleLbl="sibTrans2D1" presStyleIdx="1" presStyleCnt="3"/>
      <dgm:spPr/>
    </dgm:pt>
    <dgm:pt modelId="{6F84731D-8454-4F8C-BB77-95B6C2C2D9EF}" type="pres">
      <dgm:prSet presAssocID="{46113FA5-3C57-4641-9FFF-5DC4F19B7EA0}" presName="node" presStyleLbl="node1" presStyleIdx="2" presStyleCnt="3">
        <dgm:presLayoutVars>
          <dgm:bulletEnabled val="1"/>
        </dgm:presLayoutVars>
      </dgm:prSet>
      <dgm:spPr/>
    </dgm:pt>
    <dgm:pt modelId="{0A0E406D-8955-47C4-93FB-650684E1C42F}" type="pres">
      <dgm:prSet presAssocID="{DDA7E514-498A-4A2B-9EEB-6FF5E42EEBD4}" presName="sibTrans" presStyleLbl="sibTrans2D1" presStyleIdx="2" presStyleCnt="3"/>
      <dgm:spPr/>
    </dgm:pt>
    <dgm:pt modelId="{4D15FF75-AB8F-4AE1-B1A6-70572916BEEF}" type="pres">
      <dgm:prSet presAssocID="{DDA7E514-498A-4A2B-9EEB-6FF5E42EEBD4}" presName="connectorText" presStyleLbl="sibTrans2D1" presStyleIdx="2" presStyleCnt="3"/>
      <dgm:spPr/>
    </dgm:pt>
  </dgm:ptLst>
  <dgm:cxnLst>
    <dgm:cxn modelId="{815A390B-3827-4EE3-BCC6-9A541FDD7CDF}" srcId="{0F5E575B-51FD-4093-B36F-2FDB317540F9}" destId="{3A8D70C0-8245-47B7-82F5-95A74BAFF8BF}" srcOrd="0" destOrd="0" parTransId="{3931C0A2-5CD3-48B2-912B-382823AD651E}" sibTransId="{341ED42C-402F-46C8-8C74-D2F01B47B946}"/>
    <dgm:cxn modelId="{415D1417-EB79-4F70-A617-347DE65FA0DD}" srcId="{0F5E575B-51FD-4093-B36F-2FDB317540F9}" destId="{46113FA5-3C57-4641-9FFF-5DC4F19B7EA0}" srcOrd="2" destOrd="0" parTransId="{0D73DDD7-D5B2-43DD-ADD6-F3C28414E693}" sibTransId="{DDA7E514-498A-4A2B-9EEB-6FF5E42EEBD4}"/>
    <dgm:cxn modelId="{7F19B918-4E55-4546-AC20-2F284D49B8BE}" type="presOf" srcId="{0F5E575B-51FD-4093-B36F-2FDB317540F9}" destId="{37E6D642-2049-4BB5-AEF5-E1B20042FE87}" srcOrd="0" destOrd="0" presId="urn:microsoft.com/office/officeart/2005/8/layout/cycle7"/>
    <dgm:cxn modelId="{F2A4FE28-441B-495C-9429-A3A678E357A4}" type="presOf" srcId="{503D7CDD-90F1-434D-A29F-17E9447DCF05}" destId="{95859886-BC7B-47B6-82FF-B273035F0E9D}" srcOrd="0" destOrd="0" presId="urn:microsoft.com/office/officeart/2005/8/layout/cycle7"/>
    <dgm:cxn modelId="{0A956F3E-E850-4077-9A94-D89B7BC834A8}" type="presOf" srcId="{DB3A974E-B679-4770-BE8B-169E1E50A1DD}" destId="{9138BBE0-B956-4820-963D-A81298907352}" srcOrd="0" destOrd="0" presId="urn:microsoft.com/office/officeart/2005/8/layout/cycle7"/>
    <dgm:cxn modelId="{D890B75E-FB64-43D4-8CFC-4A6E86CC767B}" type="presOf" srcId="{DDA7E514-498A-4A2B-9EEB-6FF5E42EEBD4}" destId="{0A0E406D-8955-47C4-93FB-650684E1C42F}" srcOrd="0" destOrd="0" presId="urn:microsoft.com/office/officeart/2005/8/layout/cycle7"/>
    <dgm:cxn modelId="{C4381B6E-0C70-4321-9753-6C78A8F7B60D}" type="presOf" srcId="{DDA7E514-498A-4A2B-9EEB-6FF5E42EEBD4}" destId="{4D15FF75-AB8F-4AE1-B1A6-70572916BEEF}" srcOrd="1" destOrd="0" presId="urn:microsoft.com/office/officeart/2005/8/layout/cycle7"/>
    <dgm:cxn modelId="{E63CC972-A6F6-472F-A0DD-CE0247A3557E}" type="presOf" srcId="{341ED42C-402F-46C8-8C74-D2F01B47B946}" destId="{700438AA-C412-43DC-9800-B0283A9115A4}" srcOrd="1" destOrd="0" presId="urn:microsoft.com/office/officeart/2005/8/layout/cycle7"/>
    <dgm:cxn modelId="{BCE7A487-EB1C-40E6-BE60-4BE29C763AB0}" type="presOf" srcId="{341ED42C-402F-46C8-8C74-D2F01B47B946}" destId="{07C3898C-45FE-40FA-880D-47DD3152A0B3}" srcOrd="0" destOrd="0" presId="urn:microsoft.com/office/officeart/2005/8/layout/cycle7"/>
    <dgm:cxn modelId="{DC70C3D1-7AA9-4086-81FC-E87341560AE4}" srcId="{0F5E575B-51FD-4093-B36F-2FDB317540F9}" destId="{DB3A974E-B679-4770-BE8B-169E1E50A1DD}" srcOrd="1" destOrd="0" parTransId="{DEB3D0F3-C939-4771-8802-92603613CABB}" sibTransId="{503D7CDD-90F1-434D-A29F-17E9447DCF05}"/>
    <dgm:cxn modelId="{6A7252E2-7E3B-4463-8648-2C0374808736}" type="presOf" srcId="{503D7CDD-90F1-434D-A29F-17E9447DCF05}" destId="{3FE1676E-58B9-4B52-9A9B-9DAEE0DEE2D5}" srcOrd="1" destOrd="0" presId="urn:microsoft.com/office/officeart/2005/8/layout/cycle7"/>
    <dgm:cxn modelId="{8A03EFE9-044C-45A0-ADC8-1FAEFAC94ADF}" type="presOf" srcId="{46113FA5-3C57-4641-9FFF-5DC4F19B7EA0}" destId="{6F84731D-8454-4F8C-BB77-95B6C2C2D9EF}" srcOrd="0" destOrd="0" presId="urn:microsoft.com/office/officeart/2005/8/layout/cycle7"/>
    <dgm:cxn modelId="{198F10F8-B622-4968-A7DB-E07474ECA680}" type="presOf" srcId="{3A8D70C0-8245-47B7-82F5-95A74BAFF8BF}" destId="{192C42A2-EBC5-4D17-B2B9-2CF33CDC2CF1}" srcOrd="0" destOrd="0" presId="urn:microsoft.com/office/officeart/2005/8/layout/cycle7"/>
    <dgm:cxn modelId="{3212943E-4672-401B-AEA8-32C4F5866027}" type="presParOf" srcId="{37E6D642-2049-4BB5-AEF5-E1B20042FE87}" destId="{192C42A2-EBC5-4D17-B2B9-2CF33CDC2CF1}" srcOrd="0" destOrd="0" presId="urn:microsoft.com/office/officeart/2005/8/layout/cycle7"/>
    <dgm:cxn modelId="{37745247-3C21-4D14-8DE0-9C31BA6A0005}" type="presParOf" srcId="{37E6D642-2049-4BB5-AEF5-E1B20042FE87}" destId="{07C3898C-45FE-40FA-880D-47DD3152A0B3}" srcOrd="1" destOrd="0" presId="urn:microsoft.com/office/officeart/2005/8/layout/cycle7"/>
    <dgm:cxn modelId="{6A0E25A3-F9F9-42CA-A315-8362AB76A62A}" type="presParOf" srcId="{07C3898C-45FE-40FA-880D-47DD3152A0B3}" destId="{700438AA-C412-43DC-9800-B0283A9115A4}" srcOrd="0" destOrd="0" presId="urn:microsoft.com/office/officeart/2005/8/layout/cycle7"/>
    <dgm:cxn modelId="{D94CE470-BACB-4789-8914-254C5EC8DF24}" type="presParOf" srcId="{37E6D642-2049-4BB5-AEF5-E1B20042FE87}" destId="{9138BBE0-B956-4820-963D-A81298907352}" srcOrd="2" destOrd="0" presId="urn:microsoft.com/office/officeart/2005/8/layout/cycle7"/>
    <dgm:cxn modelId="{9B5230D6-2712-4397-BF85-FCE0E71B9432}" type="presParOf" srcId="{37E6D642-2049-4BB5-AEF5-E1B20042FE87}" destId="{95859886-BC7B-47B6-82FF-B273035F0E9D}" srcOrd="3" destOrd="0" presId="urn:microsoft.com/office/officeart/2005/8/layout/cycle7"/>
    <dgm:cxn modelId="{474B86FE-390C-483A-8C73-66D8BB58E402}" type="presParOf" srcId="{95859886-BC7B-47B6-82FF-B273035F0E9D}" destId="{3FE1676E-58B9-4B52-9A9B-9DAEE0DEE2D5}" srcOrd="0" destOrd="0" presId="urn:microsoft.com/office/officeart/2005/8/layout/cycle7"/>
    <dgm:cxn modelId="{29602E92-DCD6-4261-AC34-87E3CC439A12}" type="presParOf" srcId="{37E6D642-2049-4BB5-AEF5-E1B20042FE87}" destId="{6F84731D-8454-4F8C-BB77-95B6C2C2D9EF}" srcOrd="4" destOrd="0" presId="urn:microsoft.com/office/officeart/2005/8/layout/cycle7"/>
    <dgm:cxn modelId="{DCE158EE-195E-4168-89FD-FB4A1F4DDF58}" type="presParOf" srcId="{37E6D642-2049-4BB5-AEF5-E1B20042FE87}" destId="{0A0E406D-8955-47C4-93FB-650684E1C42F}" srcOrd="5" destOrd="0" presId="urn:microsoft.com/office/officeart/2005/8/layout/cycle7"/>
    <dgm:cxn modelId="{A3C160E6-DF5C-4C60-88EA-2B36196724E3}" type="presParOf" srcId="{0A0E406D-8955-47C4-93FB-650684E1C42F}" destId="{4D15FF75-AB8F-4AE1-B1A6-70572916BEE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5E575B-51FD-4093-B36F-2FDB317540F9}" type="doc">
      <dgm:prSet loTypeId="urn:microsoft.com/office/officeart/2005/8/layout/cycle7" loCatId="cycle" qsTypeId="urn:microsoft.com/office/officeart/2005/8/quickstyle/simple2" qsCatId="simple" csTypeId="urn:microsoft.com/office/officeart/2005/8/colors/accent4_2" csCatId="accent4" phldr="1"/>
      <dgm:spPr/>
      <dgm:t>
        <a:bodyPr/>
        <a:lstStyle/>
        <a:p>
          <a:endParaRPr lang="en-US"/>
        </a:p>
      </dgm:t>
    </dgm:pt>
    <dgm:pt modelId="{3A8D70C0-8245-47B7-82F5-95A74BAFF8BF}">
      <dgm:prSet phldrT="[Text]"/>
      <dgm:spPr>
        <a:solidFill>
          <a:schemeClr val="accent1">
            <a:lumMod val="75000"/>
          </a:schemeClr>
        </a:solidFill>
      </dgm:spPr>
      <dgm:t>
        <a:bodyPr/>
        <a:lstStyle/>
        <a:p>
          <a:r>
            <a:rPr lang="en-US" b="1" dirty="0"/>
            <a:t>Standards</a:t>
          </a:r>
        </a:p>
      </dgm:t>
    </dgm:pt>
    <dgm:pt modelId="{3931C0A2-5CD3-48B2-912B-382823AD651E}" type="parTrans" cxnId="{815A390B-3827-4EE3-BCC6-9A541FDD7CDF}">
      <dgm:prSet/>
      <dgm:spPr/>
      <dgm:t>
        <a:bodyPr/>
        <a:lstStyle/>
        <a:p>
          <a:endParaRPr lang="en-US"/>
        </a:p>
      </dgm:t>
    </dgm:pt>
    <dgm:pt modelId="{341ED42C-402F-46C8-8C74-D2F01B47B946}" type="sibTrans" cxnId="{815A390B-3827-4EE3-BCC6-9A541FDD7CDF}">
      <dgm:prSet/>
      <dgm:spPr/>
      <dgm:t>
        <a:bodyPr/>
        <a:lstStyle/>
        <a:p>
          <a:endParaRPr lang="en-US" dirty="0"/>
        </a:p>
      </dgm:t>
    </dgm:pt>
    <dgm:pt modelId="{DB3A974E-B679-4770-BE8B-169E1E50A1DD}">
      <dgm:prSet phldrT="[Text]"/>
      <dgm:spPr>
        <a:solidFill>
          <a:schemeClr val="accent1">
            <a:lumMod val="75000"/>
          </a:schemeClr>
        </a:solidFill>
      </dgm:spPr>
      <dgm:t>
        <a:bodyPr/>
        <a:lstStyle/>
        <a:p>
          <a:r>
            <a:rPr lang="en-US" b="1" dirty="0"/>
            <a:t>Testing</a:t>
          </a:r>
        </a:p>
      </dgm:t>
    </dgm:pt>
    <dgm:pt modelId="{DEB3D0F3-C939-4771-8802-92603613CABB}" type="parTrans" cxnId="{DC70C3D1-7AA9-4086-81FC-E87341560AE4}">
      <dgm:prSet/>
      <dgm:spPr/>
      <dgm:t>
        <a:bodyPr/>
        <a:lstStyle/>
        <a:p>
          <a:endParaRPr lang="en-US"/>
        </a:p>
      </dgm:t>
    </dgm:pt>
    <dgm:pt modelId="{503D7CDD-90F1-434D-A29F-17E9447DCF05}" type="sibTrans" cxnId="{DC70C3D1-7AA9-4086-81FC-E87341560AE4}">
      <dgm:prSet/>
      <dgm:spPr/>
      <dgm:t>
        <a:bodyPr/>
        <a:lstStyle/>
        <a:p>
          <a:endParaRPr lang="en-US" dirty="0"/>
        </a:p>
      </dgm:t>
    </dgm:pt>
    <dgm:pt modelId="{46113FA5-3C57-4641-9FFF-5DC4F19B7EA0}">
      <dgm:prSet phldrT="[Text]"/>
      <dgm:spPr>
        <a:solidFill>
          <a:schemeClr val="accent1">
            <a:lumMod val="75000"/>
          </a:schemeClr>
        </a:solidFill>
      </dgm:spPr>
      <dgm:t>
        <a:bodyPr/>
        <a:lstStyle/>
        <a:p>
          <a:r>
            <a:rPr lang="en-US" b="1" dirty="0"/>
            <a:t>Implementation</a:t>
          </a:r>
        </a:p>
      </dgm:t>
    </dgm:pt>
    <dgm:pt modelId="{0D73DDD7-D5B2-43DD-ADD6-F3C28414E693}" type="parTrans" cxnId="{415D1417-EB79-4F70-A617-347DE65FA0DD}">
      <dgm:prSet/>
      <dgm:spPr/>
      <dgm:t>
        <a:bodyPr/>
        <a:lstStyle/>
        <a:p>
          <a:endParaRPr lang="en-US"/>
        </a:p>
      </dgm:t>
    </dgm:pt>
    <dgm:pt modelId="{DDA7E514-498A-4A2B-9EEB-6FF5E42EEBD4}" type="sibTrans" cxnId="{415D1417-EB79-4F70-A617-347DE65FA0DD}">
      <dgm:prSet/>
      <dgm:spPr/>
      <dgm:t>
        <a:bodyPr/>
        <a:lstStyle/>
        <a:p>
          <a:endParaRPr lang="en-US" dirty="0"/>
        </a:p>
      </dgm:t>
    </dgm:pt>
    <dgm:pt modelId="{37E6D642-2049-4BB5-AEF5-E1B20042FE87}" type="pres">
      <dgm:prSet presAssocID="{0F5E575B-51FD-4093-B36F-2FDB317540F9}" presName="Name0" presStyleCnt="0">
        <dgm:presLayoutVars>
          <dgm:dir/>
          <dgm:resizeHandles val="exact"/>
        </dgm:presLayoutVars>
      </dgm:prSet>
      <dgm:spPr/>
    </dgm:pt>
    <dgm:pt modelId="{192C42A2-EBC5-4D17-B2B9-2CF33CDC2CF1}" type="pres">
      <dgm:prSet presAssocID="{3A8D70C0-8245-47B7-82F5-95A74BAFF8BF}" presName="node" presStyleLbl="node1" presStyleIdx="0" presStyleCnt="3">
        <dgm:presLayoutVars>
          <dgm:bulletEnabled val="1"/>
        </dgm:presLayoutVars>
      </dgm:prSet>
      <dgm:spPr/>
    </dgm:pt>
    <dgm:pt modelId="{07C3898C-45FE-40FA-880D-47DD3152A0B3}" type="pres">
      <dgm:prSet presAssocID="{341ED42C-402F-46C8-8C74-D2F01B47B946}" presName="sibTrans" presStyleLbl="sibTrans2D1" presStyleIdx="0" presStyleCnt="3"/>
      <dgm:spPr/>
    </dgm:pt>
    <dgm:pt modelId="{700438AA-C412-43DC-9800-B0283A9115A4}" type="pres">
      <dgm:prSet presAssocID="{341ED42C-402F-46C8-8C74-D2F01B47B946}" presName="connectorText" presStyleLbl="sibTrans2D1" presStyleIdx="0" presStyleCnt="3"/>
      <dgm:spPr/>
    </dgm:pt>
    <dgm:pt modelId="{9138BBE0-B956-4820-963D-A81298907352}" type="pres">
      <dgm:prSet presAssocID="{DB3A974E-B679-4770-BE8B-169E1E50A1DD}" presName="node" presStyleLbl="node1" presStyleIdx="1" presStyleCnt="3">
        <dgm:presLayoutVars>
          <dgm:bulletEnabled val="1"/>
        </dgm:presLayoutVars>
      </dgm:prSet>
      <dgm:spPr/>
    </dgm:pt>
    <dgm:pt modelId="{95859886-BC7B-47B6-82FF-B273035F0E9D}" type="pres">
      <dgm:prSet presAssocID="{503D7CDD-90F1-434D-A29F-17E9447DCF05}" presName="sibTrans" presStyleLbl="sibTrans2D1" presStyleIdx="1" presStyleCnt="3"/>
      <dgm:spPr/>
    </dgm:pt>
    <dgm:pt modelId="{3FE1676E-58B9-4B52-9A9B-9DAEE0DEE2D5}" type="pres">
      <dgm:prSet presAssocID="{503D7CDD-90F1-434D-A29F-17E9447DCF05}" presName="connectorText" presStyleLbl="sibTrans2D1" presStyleIdx="1" presStyleCnt="3"/>
      <dgm:spPr/>
    </dgm:pt>
    <dgm:pt modelId="{6F84731D-8454-4F8C-BB77-95B6C2C2D9EF}" type="pres">
      <dgm:prSet presAssocID="{46113FA5-3C57-4641-9FFF-5DC4F19B7EA0}" presName="node" presStyleLbl="node1" presStyleIdx="2" presStyleCnt="3">
        <dgm:presLayoutVars>
          <dgm:bulletEnabled val="1"/>
        </dgm:presLayoutVars>
      </dgm:prSet>
      <dgm:spPr/>
    </dgm:pt>
    <dgm:pt modelId="{0A0E406D-8955-47C4-93FB-650684E1C42F}" type="pres">
      <dgm:prSet presAssocID="{DDA7E514-498A-4A2B-9EEB-6FF5E42EEBD4}" presName="sibTrans" presStyleLbl="sibTrans2D1" presStyleIdx="2" presStyleCnt="3"/>
      <dgm:spPr/>
    </dgm:pt>
    <dgm:pt modelId="{4D15FF75-AB8F-4AE1-B1A6-70572916BEEF}" type="pres">
      <dgm:prSet presAssocID="{DDA7E514-498A-4A2B-9EEB-6FF5E42EEBD4}" presName="connectorText" presStyleLbl="sibTrans2D1" presStyleIdx="2" presStyleCnt="3"/>
      <dgm:spPr/>
    </dgm:pt>
  </dgm:ptLst>
  <dgm:cxnLst>
    <dgm:cxn modelId="{815A390B-3827-4EE3-BCC6-9A541FDD7CDF}" srcId="{0F5E575B-51FD-4093-B36F-2FDB317540F9}" destId="{3A8D70C0-8245-47B7-82F5-95A74BAFF8BF}" srcOrd="0" destOrd="0" parTransId="{3931C0A2-5CD3-48B2-912B-382823AD651E}" sibTransId="{341ED42C-402F-46C8-8C74-D2F01B47B946}"/>
    <dgm:cxn modelId="{415D1417-EB79-4F70-A617-347DE65FA0DD}" srcId="{0F5E575B-51FD-4093-B36F-2FDB317540F9}" destId="{46113FA5-3C57-4641-9FFF-5DC4F19B7EA0}" srcOrd="2" destOrd="0" parTransId="{0D73DDD7-D5B2-43DD-ADD6-F3C28414E693}" sibTransId="{DDA7E514-498A-4A2B-9EEB-6FF5E42EEBD4}"/>
    <dgm:cxn modelId="{7F19B918-4E55-4546-AC20-2F284D49B8BE}" type="presOf" srcId="{0F5E575B-51FD-4093-B36F-2FDB317540F9}" destId="{37E6D642-2049-4BB5-AEF5-E1B20042FE87}" srcOrd="0" destOrd="0" presId="urn:microsoft.com/office/officeart/2005/8/layout/cycle7"/>
    <dgm:cxn modelId="{F2A4FE28-441B-495C-9429-A3A678E357A4}" type="presOf" srcId="{503D7CDD-90F1-434D-A29F-17E9447DCF05}" destId="{95859886-BC7B-47B6-82FF-B273035F0E9D}" srcOrd="0" destOrd="0" presId="urn:microsoft.com/office/officeart/2005/8/layout/cycle7"/>
    <dgm:cxn modelId="{0A956F3E-E850-4077-9A94-D89B7BC834A8}" type="presOf" srcId="{DB3A974E-B679-4770-BE8B-169E1E50A1DD}" destId="{9138BBE0-B956-4820-963D-A81298907352}" srcOrd="0" destOrd="0" presId="urn:microsoft.com/office/officeart/2005/8/layout/cycle7"/>
    <dgm:cxn modelId="{D890B75E-FB64-43D4-8CFC-4A6E86CC767B}" type="presOf" srcId="{DDA7E514-498A-4A2B-9EEB-6FF5E42EEBD4}" destId="{0A0E406D-8955-47C4-93FB-650684E1C42F}" srcOrd="0" destOrd="0" presId="urn:microsoft.com/office/officeart/2005/8/layout/cycle7"/>
    <dgm:cxn modelId="{C4381B6E-0C70-4321-9753-6C78A8F7B60D}" type="presOf" srcId="{DDA7E514-498A-4A2B-9EEB-6FF5E42EEBD4}" destId="{4D15FF75-AB8F-4AE1-B1A6-70572916BEEF}" srcOrd="1" destOrd="0" presId="urn:microsoft.com/office/officeart/2005/8/layout/cycle7"/>
    <dgm:cxn modelId="{E63CC972-A6F6-472F-A0DD-CE0247A3557E}" type="presOf" srcId="{341ED42C-402F-46C8-8C74-D2F01B47B946}" destId="{700438AA-C412-43DC-9800-B0283A9115A4}" srcOrd="1" destOrd="0" presId="urn:microsoft.com/office/officeart/2005/8/layout/cycle7"/>
    <dgm:cxn modelId="{BCE7A487-EB1C-40E6-BE60-4BE29C763AB0}" type="presOf" srcId="{341ED42C-402F-46C8-8C74-D2F01B47B946}" destId="{07C3898C-45FE-40FA-880D-47DD3152A0B3}" srcOrd="0" destOrd="0" presId="urn:microsoft.com/office/officeart/2005/8/layout/cycle7"/>
    <dgm:cxn modelId="{DC70C3D1-7AA9-4086-81FC-E87341560AE4}" srcId="{0F5E575B-51FD-4093-B36F-2FDB317540F9}" destId="{DB3A974E-B679-4770-BE8B-169E1E50A1DD}" srcOrd="1" destOrd="0" parTransId="{DEB3D0F3-C939-4771-8802-92603613CABB}" sibTransId="{503D7CDD-90F1-434D-A29F-17E9447DCF05}"/>
    <dgm:cxn modelId="{6A7252E2-7E3B-4463-8648-2C0374808736}" type="presOf" srcId="{503D7CDD-90F1-434D-A29F-17E9447DCF05}" destId="{3FE1676E-58B9-4B52-9A9B-9DAEE0DEE2D5}" srcOrd="1" destOrd="0" presId="urn:microsoft.com/office/officeart/2005/8/layout/cycle7"/>
    <dgm:cxn modelId="{8A03EFE9-044C-45A0-ADC8-1FAEFAC94ADF}" type="presOf" srcId="{46113FA5-3C57-4641-9FFF-5DC4F19B7EA0}" destId="{6F84731D-8454-4F8C-BB77-95B6C2C2D9EF}" srcOrd="0" destOrd="0" presId="urn:microsoft.com/office/officeart/2005/8/layout/cycle7"/>
    <dgm:cxn modelId="{198F10F8-B622-4968-A7DB-E07474ECA680}" type="presOf" srcId="{3A8D70C0-8245-47B7-82F5-95A74BAFF8BF}" destId="{192C42A2-EBC5-4D17-B2B9-2CF33CDC2CF1}" srcOrd="0" destOrd="0" presId="urn:microsoft.com/office/officeart/2005/8/layout/cycle7"/>
    <dgm:cxn modelId="{3212943E-4672-401B-AEA8-32C4F5866027}" type="presParOf" srcId="{37E6D642-2049-4BB5-AEF5-E1B20042FE87}" destId="{192C42A2-EBC5-4D17-B2B9-2CF33CDC2CF1}" srcOrd="0" destOrd="0" presId="urn:microsoft.com/office/officeart/2005/8/layout/cycle7"/>
    <dgm:cxn modelId="{37745247-3C21-4D14-8DE0-9C31BA6A0005}" type="presParOf" srcId="{37E6D642-2049-4BB5-AEF5-E1B20042FE87}" destId="{07C3898C-45FE-40FA-880D-47DD3152A0B3}" srcOrd="1" destOrd="0" presId="urn:microsoft.com/office/officeart/2005/8/layout/cycle7"/>
    <dgm:cxn modelId="{6A0E25A3-F9F9-42CA-A315-8362AB76A62A}" type="presParOf" srcId="{07C3898C-45FE-40FA-880D-47DD3152A0B3}" destId="{700438AA-C412-43DC-9800-B0283A9115A4}" srcOrd="0" destOrd="0" presId="urn:microsoft.com/office/officeart/2005/8/layout/cycle7"/>
    <dgm:cxn modelId="{D94CE470-BACB-4789-8914-254C5EC8DF24}" type="presParOf" srcId="{37E6D642-2049-4BB5-AEF5-E1B20042FE87}" destId="{9138BBE0-B956-4820-963D-A81298907352}" srcOrd="2" destOrd="0" presId="urn:microsoft.com/office/officeart/2005/8/layout/cycle7"/>
    <dgm:cxn modelId="{9B5230D6-2712-4397-BF85-FCE0E71B9432}" type="presParOf" srcId="{37E6D642-2049-4BB5-AEF5-E1B20042FE87}" destId="{95859886-BC7B-47B6-82FF-B273035F0E9D}" srcOrd="3" destOrd="0" presId="urn:microsoft.com/office/officeart/2005/8/layout/cycle7"/>
    <dgm:cxn modelId="{474B86FE-390C-483A-8C73-66D8BB58E402}" type="presParOf" srcId="{95859886-BC7B-47B6-82FF-B273035F0E9D}" destId="{3FE1676E-58B9-4B52-9A9B-9DAEE0DEE2D5}" srcOrd="0" destOrd="0" presId="urn:microsoft.com/office/officeart/2005/8/layout/cycle7"/>
    <dgm:cxn modelId="{29602E92-DCD6-4261-AC34-87E3CC439A12}" type="presParOf" srcId="{37E6D642-2049-4BB5-AEF5-E1B20042FE87}" destId="{6F84731D-8454-4F8C-BB77-95B6C2C2D9EF}" srcOrd="4" destOrd="0" presId="urn:microsoft.com/office/officeart/2005/8/layout/cycle7"/>
    <dgm:cxn modelId="{DCE158EE-195E-4168-89FD-FB4A1F4DDF58}" type="presParOf" srcId="{37E6D642-2049-4BB5-AEF5-E1B20042FE87}" destId="{0A0E406D-8955-47C4-93FB-650684E1C42F}" srcOrd="5" destOrd="0" presId="urn:microsoft.com/office/officeart/2005/8/layout/cycle7"/>
    <dgm:cxn modelId="{A3C160E6-DF5C-4C60-88EA-2B36196724E3}" type="presParOf" srcId="{0A0E406D-8955-47C4-93FB-650684E1C42F}" destId="{4D15FF75-AB8F-4AE1-B1A6-70572916BEE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chemeClr val="accent5">
            <a:lumMod val="60000"/>
            <a:lumOff val="40000"/>
          </a:schemeClr>
        </a:solidFill>
      </dgm:spPr>
      <dgm:t>
        <a:bodyPr/>
        <a:lstStyle/>
        <a:p>
          <a:r>
            <a:rPr lang="en-US" sz="1050" b="1" dirty="0"/>
            <a:t>Concept Domain</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chemeClr val="accent5">
            <a:lumMod val="60000"/>
            <a:lumOff val="40000"/>
          </a:schemeClr>
        </a:solidFill>
      </dgm:spPr>
      <dgm:t>
        <a:bodyPr/>
        <a:lstStyle/>
        <a:p>
          <a:r>
            <a:rPr lang="en-US" sz="1050" b="1" dirty="0"/>
            <a:t>Code System</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chemeClr val="accent5">
            <a:lumMod val="60000"/>
            <a:lumOff val="40000"/>
          </a:schemeClr>
        </a:solidFill>
      </dgm:spPr>
      <dgm:t>
        <a:bodyPr/>
        <a:lstStyle/>
        <a:p>
          <a:r>
            <a:rPr lang="en-US" sz="1050" b="1" dirty="0"/>
            <a:t>Value Set</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6EAF2890-2B1C-477C-941A-BE1240AD4AD9}">
      <dgm:prSet phldrT="[Text]" custT="1"/>
      <dgm:spPr>
        <a:solidFill>
          <a:schemeClr val="accent5">
            <a:lumMod val="50000"/>
          </a:schemeClr>
        </a:solidFill>
      </dgm:spPr>
      <dgm:t>
        <a:bodyPr/>
        <a:lstStyle/>
        <a:p>
          <a:r>
            <a:rPr lang="en-US" sz="1050" b="1" dirty="0">
              <a:solidFill>
                <a:schemeClr val="bg1"/>
              </a:solidFill>
            </a:rPr>
            <a:t>Vocabulary</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chemeClr val="accent5">
            <a:lumMod val="20000"/>
            <a:lumOff val="80000"/>
          </a:schemeClr>
        </a:solidFill>
      </dgm:spPr>
      <dgm:t>
        <a:bodyPr/>
        <a:lstStyle/>
        <a:p>
          <a:r>
            <a:rPr lang="en-US" sz="1050" b="1" dirty="0"/>
            <a:t>Postal Codes</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chemeClr val="accent5">
            <a:lumMod val="20000"/>
            <a:lumOff val="80000"/>
          </a:schemeClr>
        </a:solidFill>
      </dgm:spPr>
      <dgm:t>
        <a:bodyPr/>
        <a:lstStyle/>
        <a:p>
          <a:r>
            <a:rPr lang="en-US" sz="1050" b="1" dirty="0"/>
            <a:t>US ZIP Codes</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chemeClr val="accent5">
            <a:lumMod val="20000"/>
            <a:lumOff val="80000"/>
          </a:schemeClr>
        </a:solidFill>
      </dgm:spPr>
      <dgm:t>
        <a:bodyPr/>
        <a:lstStyle/>
        <a:p>
          <a:r>
            <a:rPr lang="en-US" sz="1050" b="1" dirty="0"/>
            <a:t>State of Alaska ZIP Codes</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A specific set of codes is given for generally a broader use case. All US ZIP codes.                                                          </a:t>
          </a:r>
          <a:r>
            <a:rPr lang="en-US" sz="1050" b="1" dirty="0"/>
            <a:t>Code</a:t>
          </a:r>
          <a:r>
            <a:rPr lang="en-US" sz="1050" dirty="0"/>
            <a:t> </a:t>
          </a:r>
          <a:r>
            <a:rPr lang="en-US" sz="1050" dirty="0">
              <a:sym typeface="Wingdings" panose="05000000000000000000" pitchFamily="2" charset="2"/>
            </a:rPr>
            <a:t> 15846 </a:t>
          </a:r>
          <a:r>
            <a:rPr lang="en-US" sz="1050" b="1" dirty="0">
              <a:sym typeface="Wingdings" panose="05000000000000000000" pitchFamily="2" charset="2"/>
            </a:rPr>
            <a:t>Concept</a:t>
          </a:r>
          <a:r>
            <a:rPr lang="en-US" sz="1050" dirty="0">
              <a:sym typeface="Wingdings" panose="05000000000000000000" pitchFamily="2" charset="2"/>
            </a:rPr>
            <a:t>  ZIP code for </a:t>
          </a:r>
          <a:r>
            <a:rPr lang="en-US" sz="1050" dirty="0" err="1">
              <a:sym typeface="Wingdings" panose="05000000000000000000" pitchFamily="2" charset="2"/>
            </a:rPr>
            <a:t>Kersey</a:t>
          </a:r>
          <a:r>
            <a:rPr lang="en-US" sz="1050" dirty="0">
              <a:sym typeface="Wingdings" panose="05000000000000000000" pitchFamily="2" charset="2"/>
            </a:rPr>
            <a:t>, PA</a:t>
          </a:r>
          <a:endParaRPr lang="en-US" sz="1050" dirty="0"/>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No specific codes given; the semantics of the concept is given. General postal code concept—the specifics are not given—could be for US, Germany, Canada, etc.</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A specific set of codes is given for generally a specific use case. All Alaska ZIP codes.                                                  </a:t>
          </a:r>
          <a:r>
            <a:rPr lang="en-US" sz="1050" b="1" dirty="0"/>
            <a:t>Code</a:t>
          </a:r>
          <a:r>
            <a:rPr lang="en-US" sz="1050" dirty="0"/>
            <a:t> </a:t>
          </a:r>
          <a:r>
            <a:rPr lang="en-US" sz="1050" dirty="0">
              <a:sym typeface="Wingdings" panose="05000000000000000000" pitchFamily="2" charset="2"/>
            </a:rPr>
            <a:t> 99829 </a:t>
          </a:r>
          <a:r>
            <a:rPr lang="en-US" sz="1050" b="1" dirty="0">
              <a:sym typeface="Wingdings" panose="05000000000000000000" pitchFamily="2" charset="2"/>
            </a:rPr>
            <a:t>Concept</a:t>
          </a:r>
          <a:r>
            <a:rPr lang="en-US" sz="1050" dirty="0">
              <a:sym typeface="Wingdings" panose="05000000000000000000" pitchFamily="2" charset="2"/>
            </a:rPr>
            <a:t>  ZIP code for Hoonah, AK</a:t>
          </a:r>
          <a:endParaRPr lang="en-US" sz="1050" dirty="0"/>
        </a:p>
      </dgm:t>
    </dgm:pt>
    <dgm:pt modelId="{319F97F6-3561-407B-8F4B-11BBC891770B}" type="sibTrans" cxnId="{22BAB537-3377-4F26-9D3D-2228B9C49686}">
      <dgm:prSet/>
      <dgm:spPr/>
      <dgm:t>
        <a:bodyPr/>
        <a:lstStyle/>
        <a:p>
          <a:endParaRPr lang="en-US" sz="1050"/>
        </a:p>
      </dgm:t>
    </dgm:pt>
    <dgm:pt modelId="{15B76D77-927C-453C-B0C8-F46AE2608E87}" type="parTrans" cxnId="{22BAB537-3377-4F26-9D3D-2228B9C49686}">
      <dgm:prSet custT="1"/>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3"/>
      <dgm:spPr/>
    </dgm:pt>
    <dgm:pt modelId="{0A5E8CD8-9562-4D8D-8986-FD8E731901AE}" type="pres">
      <dgm:prSet presAssocID="{15231953-6320-4759-A977-7DD4C0B20DC2}" presName="connTx" presStyleLbl="parChTrans1D2" presStyleIdx="0" presStyleCnt="3"/>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3">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3"/>
      <dgm:spPr/>
    </dgm:pt>
    <dgm:pt modelId="{CCF99805-F49B-40A0-A16E-442CEFFF3A96}" type="pres">
      <dgm:prSet presAssocID="{A563BE08-8503-4C9D-9243-548E3A7E24B0}" presName="connTx" presStyleLbl="parChTrans1D3" presStyleIdx="0" presStyleCnt="3"/>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3"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3"/>
      <dgm:spPr/>
    </dgm:pt>
    <dgm:pt modelId="{BA5C2748-D6A4-4DF0-802B-FDEB7EE5E11C}" type="pres">
      <dgm:prSet presAssocID="{600103FB-CB69-4F23-9650-6011E0181754}" presName="connTx" presStyleLbl="parChTrans1D4" presStyleIdx="0" presStyleCnt="3"/>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3"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3"/>
      <dgm:spPr/>
    </dgm:pt>
    <dgm:pt modelId="{3F9B364B-2002-4261-A49E-A941C95DF8D1}" type="pres">
      <dgm:prSet presAssocID="{3CE30084-C3D6-494C-AA2D-199148488D76}" presName="connTx" presStyleLbl="parChTrans1D2" presStyleIdx="1" presStyleCnt="3"/>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3">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3"/>
      <dgm:spPr/>
    </dgm:pt>
    <dgm:pt modelId="{EFA100C8-4326-47F9-9A02-90CAFBECC47B}" type="pres">
      <dgm:prSet presAssocID="{80AA5A5A-F7FA-4E15-A196-A874AF82CA0B}" presName="connTx" presStyleLbl="parChTrans1D3" presStyleIdx="1" presStyleCnt="3"/>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3"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3"/>
      <dgm:spPr/>
    </dgm:pt>
    <dgm:pt modelId="{68CB5994-1390-4124-BAA3-B359E171225F}" type="pres">
      <dgm:prSet presAssocID="{78ABC36B-3751-4A6A-A26C-EB75AC4B4DD7}" presName="connTx" presStyleLbl="parChTrans1D4" presStyleIdx="1" presStyleCnt="3"/>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3"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3"/>
      <dgm:spPr/>
    </dgm:pt>
    <dgm:pt modelId="{F46B135B-5982-4FE0-A6C8-5DFB80A5772E}" type="pres">
      <dgm:prSet presAssocID="{A318DDF5-86AC-4DFA-8FCC-CAEBA5EF378B}" presName="connTx" presStyleLbl="parChTrans1D2" presStyleIdx="2" presStyleCnt="3"/>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3">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3"/>
      <dgm:spPr/>
    </dgm:pt>
    <dgm:pt modelId="{DEA13D0D-27E3-49F3-A619-9E0E3FF85078}" type="pres">
      <dgm:prSet presAssocID="{2FE3CEB8-BACC-461E-9C1B-58D2C3CA5B0D}" presName="connTx" presStyleLbl="parChTrans1D3" presStyleIdx="2" presStyleCnt="3"/>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3" custScaleX="110924">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3"/>
      <dgm:spPr/>
    </dgm:pt>
    <dgm:pt modelId="{AB23A34D-6D19-49CC-9194-83274EF73600}" type="pres">
      <dgm:prSet presAssocID="{15B76D77-927C-453C-B0C8-F46AE2608E87}" presName="connTx" presStyleLbl="parChTrans1D4" presStyleIdx="2" presStyleCnt="3"/>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3" custScaleX="438003">
        <dgm:presLayoutVars>
          <dgm:chPref val="3"/>
        </dgm:presLayoutVars>
      </dgm:prSet>
      <dgm:spPr/>
    </dgm:pt>
    <dgm:pt modelId="{7223F41C-7562-45C9-92DA-F581D675D306}" type="pres">
      <dgm:prSet presAssocID="{4DE62E78-0FC4-4BED-B13F-DA7C00BB1C8D}" presName="level3hierChild" presStyleCnt="0"/>
      <dgm:spPr/>
    </dgm:pt>
  </dgm:ptLst>
  <dgm:cxnLst>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C42A2-EBC5-4D17-B2B9-2CF33CDC2CF1}">
      <dsp:nvSpPr>
        <dsp:cNvPr id="0" name=""/>
        <dsp:cNvSpPr/>
      </dsp:nvSpPr>
      <dsp:spPr>
        <a:xfrm>
          <a:off x="979588" y="741"/>
          <a:ext cx="1163308" cy="581654"/>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Standards</a:t>
          </a:r>
        </a:p>
      </dsp:txBody>
      <dsp:txXfrm>
        <a:off x="996624" y="17777"/>
        <a:ext cx="1129236" cy="547582"/>
      </dsp:txXfrm>
    </dsp:sp>
    <dsp:sp modelId="{07C3898C-45FE-40FA-880D-47DD3152A0B3}">
      <dsp:nvSpPr>
        <dsp:cNvPr id="0" name=""/>
        <dsp:cNvSpPr/>
      </dsp:nvSpPr>
      <dsp:spPr>
        <a:xfrm rot="3600000">
          <a:off x="1738308" y="1021909"/>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1799382" y="1062625"/>
        <a:ext cx="484583" cy="122147"/>
      </dsp:txXfrm>
    </dsp:sp>
    <dsp:sp modelId="{9138BBE0-B956-4820-963D-A81298907352}">
      <dsp:nvSpPr>
        <dsp:cNvPr id="0" name=""/>
        <dsp:cNvSpPr/>
      </dsp:nvSpPr>
      <dsp:spPr>
        <a:xfrm>
          <a:off x="1940450" y="1665002"/>
          <a:ext cx="1163308" cy="581654"/>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Testing</a:t>
          </a:r>
        </a:p>
      </dsp:txBody>
      <dsp:txXfrm>
        <a:off x="1957486" y="1682038"/>
        <a:ext cx="1129236" cy="547582"/>
      </dsp:txXfrm>
    </dsp:sp>
    <dsp:sp modelId="{95859886-BC7B-47B6-82FF-B273035F0E9D}">
      <dsp:nvSpPr>
        <dsp:cNvPr id="0" name=""/>
        <dsp:cNvSpPr/>
      </dsp:nvSpPr>
      <dsp:spPr>
        <a:xfrm rot="10800000">
          <a:off x="1257877" y="1854040"/>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1318951" y="1894756"/>
        <a:ext cx="484583" cy="122147"/>
      </dsp:txXfrm>
    </dsp:sp>
    <dsp:sp modelId="{6F84731D-8454-4F8C-BB77-95B6C2C2D9EF}">
      <dsp:nvSpPr>
        <dsp:cNvPr id="0" name=""/>
        <dsp:cNvSpPr/>
      </dsp:nvSpPr>
      <dsp:spPr>
        <a:xfrm>
          <a:off x="18726" y="1665002"/>
          <a:ext cx="1163308" cy="581654"/>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Implementation</a:t>
          </a:r>
        </a:p>
      </dsp:txBody>
      <dsp:txXfrm>
        <a:off x="35762" y="1682038"/>
        <a:ext cx="1129236" cy="547582"/>
      </dsp:txXfrm>
    </dsp:sp>
    <dsp:sp modelId="{0A0E406D-8955-47C4-93FB-650684E1C42F}">
      <dsp:nvSpPr>
        <dsp:cNvPr id="0" name=""/>
        <dsp:cNvSpPr/>
      </dsp:nvSpPr>
      <dsp:spPr>
        <a:xfrm rot="18000000">
          <a:off x="777446" y="1021909"/>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838520" y="1062625"/>
        <a:ext cx="484583" cy="122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C42A2-EBC5-4D17-B2B9-2CF33CDC2CF1}">
      <dsp:nvSpPr>
        <dsp:cNvPr id="0" name=""/>
        <dsp:cNvSpPr/>
      </dsp:nvSpPr>
      <dsp:spPr>
        <a:xfrm>
          <a:off x="1021339" y="145983"/>
          <a:ext cx="1235853" cy="617926"/>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Standards</a:t>
          </a:r>
        </a:p>
      </dsp:txBody>
      <dsp:txXfrm>
        <a:off x="1039437" y="164081"/>
        <a:ext cx="1199657" cy="581730"/>
      </dsp:txXfrm>
    </dsp:sp>
    <dsp:sp modelId="{07C3898C-45FE-40FA-880D-47DD3152A0B3}">
      <dsp:nvSpPr>
        <dsp:cNvPr id="0" name=""/>
        <dsp:cNvSpPr/>
      </dsp:nvSpPr>
      <dsp:spPr>
        <a:xfrm rot="3600000">
          <a:off x="1827334" y="1230944"/>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1892216" y="1274199"/>
        <a:ext cx="515011" cy="129764"/>
      </dsp:txXfrm>
    </dsp:sp>
    <dsp:sp modelId="{9138BBE0-B956-4820-963D-A81298907352}">
      <dsp:nvSpPr>
        <dsp:cNvPr id="0" name=""/>
        <dsp:cNvSpPr/>
      </dsp:nvSpPr>
      <dsp:spPr>
        <a:xfrm>
          <a:off x="2042250" y="1914253"/>
          <a:ext cx="1235853" cy="617926"/>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Testing</a:t>
          </a:r>
        </a:p>
      </dsp:txBody>
      <dsp:txXfrm>
        <a:off x="2060348" y="1932351"/>
        <a:ext cx="1199657" cy="581730"/>
      </dsp:txXfrm>
    </dsp:sp>
    <dsp:sp modelId="{95859886-BC7B-47B6-82FF-B273035F0E9D}">
      <dsp:nvSpPr>
        <dsp:cNvPr id="0" name=""/>
        <dsp:cNvSpPr/>
      </dsp:nvSpPr>
      <dsp:spPr>
        <a:xfrm rot="10800000">
          <a:off x="1316878" y="2115079"/>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1381760" y="2158334"/>
        <a:ext cx="515011" cy="129764"/>
      </dsp:txXfrm>
    </dsp:sp>
    <dsp:sp modelId="{6F84731D-8454-4F8C-BB77-95B6C2C2D9EF}">
      <dsp:nvSpPr>
        <dsp:cNvPr id="0" name=""/>
        <dsp:cNvSpPr/>
      </dsp:nvSpPr>
      <dsp:spPr>
        <a:xfrm>
          <a:off x="428" y="1914253"/>
          <a:ext cx="1235853" cy="617926"/>
        </a:xfrm>
        <a:prstGeom prst="roundRect">
          <a:avLst>
            <a:gd name="adj" fmla="val 10000"/>
          </a:avLst>
        </a:prstGeom>
        <a:solidFill>
          <a:schemeClr val="accent1">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Implementation</a:t>
          </a:r>
        </a:p>
      </dsp:txBody>
      <dsp:txXfrm>
        <a:off x="18526" y="1932351"/>
        <a:ext cx="1199657" cy="581730"/>
      </dsp:txXfrm>
    </dsp:sp>
    <dsp:sp modelId="{0A0E406D-8955-47C4-93FB-650684E1C42F}">
      <dsp:nvSpPr>
        <dsp:cNvPr id="0" name=""/>
        <dsp:cNvSpPr/>
      </dsp:nvSpPr>
      <dsp:spPr>
        <a:xfrm rot="18000000">
          <a:off x="806423" y="1230944"/>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871305" y="1274199"/>
        <a:ext cx="515011" cy="1297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chemeClr val="accent5">
            <a:lumMod val="5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Vocabulary</a:t>
          </a:r>
        </a:p>
      </dsp:txBody>
      <dsp:txXfrm>
        <a:off x="19154" y="1119165"/>
        <a:ext cx="884010" cy="428669"/>
      </dsp:txXfrm>
    </dsp:sp>
    <dsp:sp modelId="{9EDD6E6D-9FCF-4D2D-82B9-AA99747CD3C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D32B891F-767E-48F3-AD00-8A9025E2779D}">
      <dsp:nvSpPr>
        <dsp:cNvPr id="0" name=""/>
        <dsp:cNvSpPr/>
      </dsp:nvSpPr>
      <dsp:spPr>
        <a:xfrm>
          <a:off x="1280773" y="582187"/>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Concept Domain</a:t>
          </a:r>
        </a:p>
      </dsp:txBody>
      <dsp:txXfrm>
        <a:off x="1294109" y="595523"/>
        <a:ext cx="884010" cy="428669"/>
      </dsp:txXfrm>
    </dsp:sp>
    <dsp:sp modelId="{AF0047F6-97A3-4A45-BFF4-A9117814EDB3}">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F1497990-9B92-448E-8387-51A53604D650}">
      <dsp:nvSpPr>
        <dsp:cNvPr id="0" name=""/>
        <dsp:cNvSpPr/>
      </dsp:nvSpPr>
      <dsp:spPr>
        <a:xfrm>
          <a:off x="2555728" y="582187"/>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Postal Codes</a:t>
          </a:r>
        </a:p>
      </dsp:txBody>
      <dsp:txXfrm>
        <a:off x="2569064" y="595523"/>
        <a:ext cx="983492" cy="428669"/>
      </dsp:txXfrm>
    </dsp:sp>
    <dsp:sp modelId="{EB2100AF-1F6D-450F-9427-9B0F57AC45BC}">
      <dsp:nvSpPr>
        <dsp:cNvPr id="0" name=""/>
        <dsp:cNvSpPr/>
      </dsp:nvSpPr>
      <dsp:spPr>
        <a:xfrm>
          <a:off x="3565893"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800750"/>
        <a:ext cx="18213" cy="18213"/>
      </dsp:txXfrm>
    </dsp:sp>
    <dsp:sp modelId="{20CB8B59-77D6-4B74-A8B2-F893B185320A}">
      <dsp:nvSpPr>
        <dsp:cNvPr id="0" name=""/>
        <dsp:cNvSpPr/>
      </dsp:nvSpPr>
      <dsp:spPr>
        <a:xfrm>
          <a:off x="3930166"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No specific codes given; the semantics of the concept is given. General postal code concept—the specifics are not given—could be for US, Germany, Canada, etc.</a:t>
          </a:r>
        </a:p>
      </dsp:txBody>
      <dsp:txXfrm>
        <a:off x="3943502" y="595523"/>
        <a:ext cx="3962142" cy="428669"/>
      </dsp:txXfrm>
    </dsp:sp>
    <dsp:sp modelId="{D7A91D73-60D7-409D-9F58-7A7AD4B0F650}">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1F9AF78E-171E-4F55-B6EF-A116E353FAFD}">
      <dsp:nvSpPr>
        <dsp:cNvPr id="0" name=""/>
        <dsp:cNvSpPr/>
      </dsp:nvSpPr>
      <dsp:spPr>
        <a:xfrm>
          <a:off x="1280773" y="1105829"/>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Code System</a:t>
          </a:r>
        </a:p>
      </dsp:txBody>
      <dsp:txXfrm>
        <a:off x="1294109" y="1119165"/>
        <a:ext cx="884010" cy="428669"/>
      </dsp:txXfrm>
    </dsp:sp>
    <dsp:sp modelId="{3D1ED2E8-D417-48EC-BC60-8CA461D20948}">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4A33D2F5-C2A1-4B71-B58C-66860FDE7419}">
      <dsp:nvSpPr>
        <dsp:cNvPr id="0" name=""/>
        <dsp:cNvSpPr/>
      </dsp:nvSpPr>
      <dsp:spPr>
        <a:xfrm>
          <a:off x="2555728" y="1105829"/>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US ZIP Codes</a:t>
          </a:r>
        </a:p>
      </dsp:txBody>
      <dsp:txXfrm>
        <a:off x="2569064" y="1119165"/>
        <a:ext cx="983492" cy="428669"/>
      </dsp:txXfrm>
    </dsp:sp>
    <dsp:sp modelId="{A32C3422-7C7D-4F73-B3CE-E30BCB1CA580}">
      <dsp:nvSpPr>
        <dsp:cNvPr id="0" name=""/>
        <dsp:cNvSpPr/>
      </dsp:nvSpPr>
      <dsp:spPr>
        <a:xfrm>
          <a:off x="3565893"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324393"/>
        <a:ext cx="18213" cy="18213"/>
      </dsp:txXfrm>
    </dsp:sp>
    <dsp:sp modelId="{6987D7DC-BF13-45F5-ABEE-C24E4F507C8D}">
      <dsp:nvSpPr>
        <dsp:cNvPr id="0" name=""/>
        <dsp:cNvSpPr/>
      </dsp:nvSpPr>
      <dsp:spPr>
        <a:xfrm>
          <a:off x="3930166"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A specific set of codes is given for generally a broader use case. All US ZIP codes.                                                          </a:t>
          </a:r>
          <a:r>
            <a:rPr lang="en-US" sz="1050" b="1" kern="1200" dirty="0"/>
            <a:t>Code</a:t>
          </a:r>
          <a:r>
            <a:rPr lang="en-US" sz="1050" kern="1200" dirty="0"/>
            <a:t> </a:t>
          </a:r>
          <a:r>
            <a:rPr lang="en-US" sz="1050" kern="1200" dirty="0">
              <a:sym typeface="Wingdings" panose="05000000000000000000" pitchFamily="2" charset="2"/>
            </a:rPr>
            <a:t> 15846 </a:t>
          </a:r>
          <a:r>
            <a:rPr lang="en-US" sz="1050" b="1" kern="1200" dirty="0">
              <a:sym typeface="Wingdings" panose="05000000000000000000" pitchFamily="2" charset="2"/>
            </a:rPr>
            <a:t>Concept</a:t>
          </a:r>
          <a:r>
            <a:rPr lang="en-US" sz="1050" kern="1200" dirty="0">
              <a:sym typeface="Wingdings" panose="05000000000000000000" pitchFamily="2" charset="2"/>
            </a:rPr>
            <a:t>  ZIP code for </a:t>
          </a:r>
          <a:r>
            <a:rPr lang="en-US" sz="1050" kern="1200" dirty="0" err="1">
              <a:sym typeface="Wingdings" panose="05000000000000000000" pitchFamily="2" charset="2"/>
            </a:rPr>
            <a:t>Kersey</a:t>
          </a:r>
          <a:r>
            <a:rPr lang="en-US" sz="1050" kern="1200" dirty="0">
              <a:sym typeface="Wingdings" panose="05000000000000000000" pitchFamily="2" charset="2"/>
            </a:rPr>
            <a:t>, PA</a:t>
          </a:r>
          <a:endParaRPr lang="en-US" sz="1050" kern="1200" dirty="0"/>
        </a:p>
      </dsp:txBody>
      <dsp:txXfrm>
        <a:off x="3943502" y="1119165"/>
        <a:ext cx="3962142" cy="428669"/>
      </dsp:txXfrm>
    </dsp:sp>
    <dsp:sp modelId="{C6360AD1-0523-4369-A505-A8D8FAD4A825}">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0D986020-6A57-4E4F-8B54-E25243FA59DE}">
      <dsp:nvSpPr>
        <dsp:cNvPr id="0" name=""/>
        <dsp:cNvSpPr/>
      </dsp:nvSpPr>
      <dsp:spPr>
        <a:xfrm>
          <a:off x="1280773" y="1629471"/>
          <a:ext cx="910682" cy="455341"/>
        </a:xfrm>
        <a:prstGeom prst="roundRect">
          <a:avLst>
            <a:gd name="adj" fmla="val 10000"/>
          </a:avLst>
        </a:prstGeom>
        <a:solidFill>
          <a:schemeClr val="accent5">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Value Set</a:t>
          </a:r>
        </a:p>
      </dsp:txBody>
      <dsp:txXfrm>
        <a:off x="1294109" y="1642807"/>
        <a:ext cx="884010" cy="428669"/>
      </dsp:txXfrm>
    </dsp:sp>
    <dsp:sp modelId="{C538E04D-E5E3-42CB-A9A1-D990A652DB79}">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7AF16DC0-D742-4C39-B77C-61C8749C1419}">
      <dsp:nvSpPr>
        <dsp:cNvPr id="0" name=""/>
        <dsp:cNvSpPr/>
      </dsp:nvSpPr>
      <dsp:spPr>
        <a:xfrm>
          <a:off x="2555728" y="1629471"/>
          <a:ext cx="1010164" cy="455341"/>
        </a:xfrm>
        <a:prstGeom prst="roundRect">
          <a:avLst>
            <a:gd name="adj" fmla="val 10000"/>
          </a:avLst>
        </a:prstGeom>
        <a:solidFill>
          <a:schemeClr val="accent5">
            <a:lumMod val="20000"/>
            <a:lumOff val="8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State of Alaska ZIP Codes</a:t>
          </a:r>
        </a:p>
      </dsp:txBody>
      <dsp:txXfrm>
        <a:off x="2569064" y="1642807"/>
        <a:ext cx="983492" cy="428669"/>
      </dsp:txXfrm>
    </dsp:sp>
    <dsp:sp modelId="{D6295A90-910E-42AA-953E-9C66661DA196}">
      <dsp:nvSpPr>
        <dsp:cNvPr id="0" name=""/>
        <dsp:cNvSpPr/>
      </dsp:nvSpPr>
      <dsp:spPr>
        <a:xfrm>
          <a:off x="3565893"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848035"/>
        <a:ext cx="18213" cy="18213"/>
      </dsp:txXfrm>
    </dsp:sp>
    <dsp:sp modelId="{046A3112-1BE7-4D4E-87EC-6ED74AAE4B94}">
      <dsp:nvSpPr>
        <dsp:cNvPr id="0" name=""/>
        <dsp:cNvSpPr/>
      </dsp:nvSpPr>
      <dsp:spPr>
        <a:xfrm>
          <a:off x="3930166"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A specific set of codes is given for generally a specific use case. All Alaska ZIP codes.                                                  </a:t>
          </a:r>
          <a:r>
            <a:rPr lang="en-US" sz="1050" b="1" kern="1200" dirty="0"/>
            <a:t>Code</a:t>
          </a:r>
          <a:r>
            <a:rPr lang="en-US" sz="1050" kern="1200" dirty="0"/>
            <a:t> </a:t>
          </a:r>
          <a:r>
            <a:rPr lang="en-US" sz="1050" kern="1200" dirty="0">
              <a:sym typeface="Wingdings" panose="05000000000000000000" pitchFamily="2" charset="2"/>
            </a:rPr>
            <a:t> 99829 </a:t>
          </a:r>
          <a:r>
            <a:rPr lang="en-US" sz="1050" b="1" kern="1200" dirty="0">
              <a:sym typeface="Wingdings" panose="05000000000000000000" pitchFamily="2" charset="2"/>
            </a:rPr>
            <a:t>Concept</a:t>
          </a:r>
          <a:r>
            <a:rPr lang="en-US" sz="1050" kern="1200" dirty="0">
              <a:sym typeface="Wingdings" panose="05000000000000000000" pitchFamily="2" charset="2"/>
            </a:rPr>
            <a:t>  ZIP code for Hoonah, AK</a:t>
          </a:r>
          <a:endParaRPr lang="en-US" sz="1050" kern="1200" dirty="0"/>
        </a:p>
      </dsp:txBody>
      <dsp:txXfrm>
        <a:off x="3943502" y="1642807"/>
        <a:ext cx="3962142" cy="428669"/>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vl1pPr>
          </a:lstStyle>
          <a:p>
            <a:endParaRPr lang="en-US"/>
          </a:p>
        </p:txBody>
      </p:sp>
      <p:sp>
        <p:nvSpPr>
          <p:cNvPr id="40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vl1pPr>
          </a:lstStyle>
          <a:p>
            <a:endParaRPr 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vl1pPr>
          </a:lstStyle>
          <a:p>
            <a:endParaRPr lang="en-US"/>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vl1pPr>
          </a:lstStyle>
          <a:p>
            <a:fld id="{E592D5FE-85CA-40E6-8273-48A5F35DE01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v2.hl7.org/conformanc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67221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is</a:t>
            </a:r>
            <a:r>
              <a:rPr lang="en-US" baseline="0" dirty="0"/>
              <a:t> determined based on a claim of conformance to a particular specification (which can be a national implementation guide or a local specification).</a:t>
            </a:r>
            <a:endParaRPr lang="en-US" dirty="0"/>
          </a:p>
        </p:txBody>
      </p:sp>
    </p:spTree>
    <p:extLst>
      <p:ext uri="{BB962C8B-B14F-4D97-AF65-F5344CB8AC3E}">
        <p14:creationId xmlns:p14="http://schemas.microsoft.com/office/powerpoint/2010/main" val="1155328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02910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That</a:t>
            </a:r>
            <a:r>
              <a:rPr lang="en-US" baseline="0" dirty="0"/>
              <a:t> is</a:t>
            </a:r>
            <a:r>
              <a:rPr lang="en-US" dirty="0"/>
              <a:t>, is the derived specification a proper set of requirements on the base specification</a:t>
            </a:r>
            <a:r>
              <a:rPr lang="en-US" baseline="0" dirty="0"/>
              <a:t> (If an element is Required in the base, a derived specification can’t change it to Optional and be considered compliant).</a:t>
            </a:r>
            <a:endParaRPr lang="en-US" dirty="0"/>
          </a:p>
          <a:p>
            <a:r>
              <a:rPr lang="en-US" dirty="0"/>
              <a:t>Compliance is often a term used in place of conformance—hard</a:t>
            </a:r>
            <a:r>
              <a:rPr lang="en-US" baseline="0" dirty="0"/>
              <a:t> to argue that it is wrong, conformance is the better term for describing if systems implement requirements and we will put a stake in the ground and use these terms as defined here. We will use ISO’s definition of conformance.</a:t>
            </a:r>
          </a:p>
          <a:p>
            <a:endParaRPr lang="en-US" baseline="0" dirty="0"/>
          </a:p>
          <a:p>
            <a:r>
              <a:rPr lang="en-US" baseline="0" dirty="0"/>
              <a:t>In order to determine conformance of a system, complete documentation is necessary. This however is often not the case. Compliance of the complete documentation of the interface can be assessed with the higher level profile. Missing documentation hinders conformance and compliance assessment.</a:t>
            </a:r>
            <a:endParaRPr lang="en-US" dirty="0"/>
          </a:p>
        </p:txBody>
      </p:sp>
    </p:spTree>
    <p:extLst>
      <p:ext uri="{BB962C8B-B14F-4D97-AF65-F5344CB8AC3E}">
        <p14:creationId xmlns:p14="http://schemas.microsoft.com/office/powerpoint/2010/main" val="1453005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Compatibility is a concept that is determined from</a:t>
            </a:r>
            <a:r>
              <a:rPr lang="en-US" baseline="0" dirty="0"/>
              <a:t> the receiver perspective. The receiver is the “party” that needs to perform a certain function with the data received. If data is not available to perform a function then the sending/receiving pair is non-compatible. Compatibility is a pre-requisite for interoperability. More on this topic later in this tutorial.</a:t>
            </a:r>
            <a:endParaRPr lang="en-US" dirty="0"/>
          </a:p>
        </p:txBody>
      </p:sp>
    </p:spTree>
    <p:extLst>
      <p:ext uri="{BB962C8B-B14F-4D97-AF65-F5344CB8AC3E}">
        <p14:creationId xmlns:p14="http://schemas.microsoft.com/office/powerpoint/2010/main" val="2601423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Key Terms (white boxes) as they related to specifications and implementations (rose</a:t>
            </a:r>
            <a:r>
              <a:rPr lang="en-US" baseline="0" dirty="0"/>
              <a:t> </a:t>
            </a:r>
            <a:r>
              <a:rPr lang="en-US" dirty="0"/>
              <a:t>boxes).</a:t>
            </a:r>
          </a:p>
          <a:p>
            <a:pPr marL="174708" indent="-174708">
              <a:buFont typeface="Arial" panose="020B0604020202020204" pitchFamily="34" charset="0"/>
              <a:buChar char="•"/>
            </a:pPr>
            <a:r>
              <a:rPr lang="en-US" dirty="0"/>
              <a:t>Specification is the standard that contain the requirements. Specifications can be profiled (i.e., constrained further) to meet the needs of a refined use case. The result is a derived specification.</a:t>
            </a:r>
          </a:p>
          <a:p>
            <a:pPr marL="174708" indent="-174708">
              <a:buFont typeface="Arial" panose="020B0604020202020204" pitchFamily="34" charset="0"/>
              <a:buChar char="•"/>
            </a:pPr>
            <a:r>
              <a:rPr lang="en-US" dirty="0"/>
              <a:t>Specifications are implemented.</a:t>
            </a:r>
          </a:p>
          <a:p>
            <a:endParaRPr lang="en-US" dirty="0"/>
          </a:p>
        </p:txBody>
      </p:sp>
    </p:spTree>
    <p:extLst>
      <p:ext uri="{BB962C8B-B14F-4D97-AF65-F5344CB8AC3E}">
        <p14:creationId xmlns:p14="http://schemas.microsoft.com/office/powerpoint/2010/main" val="667130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4222396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1131817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19</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75694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14704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56312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26229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36873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1450" indent="-171450">
              <a:buFont typeface="Arial" panose="020B0604020202020204" pitchFamily="34" charset="0"/>
              <a:buChar char="•"/>
            </a:pPr>
            <a:r>
              <a:rPr lang="en-US" dirty="0"/>
              <a:t>Important for Data Quality and Completeness</a:t>
            </a:r>
          </a:p>
          <a:p>
            <a:pPr marL="171450" indent="-171450">
              <a:buFont typeface="Arial" panose="020B0604020202020204" pitchFamily="34" charset="0"/>
              <a:buChar char="•"/>
            </a:pPr>
            <a:r>
              <a:rPr lang="en-US" dirty="0"/>
              <a:t>Use of acknowledgements is a tool—use it correctly</a:t>
            </a:r>
          </a:p>
          <a:p>
            <a:pPr marL="171450" indent="-171450">
              <a:buFont typeface="Arial" panose="020B0604020202020204" pitchFamily="34" charset="0"/>
              <a:buChar char="•"/>
            </a:pPr>
            <a:r>
              <a:rPr lang="en-US" dirty="0"/>
              <a:t>Systems may be rejecting messages but sender never knows about it</a:t>
            </a:r>
          </a:p>
          <a:p>
            <a:endParaRPr lang="en-US" dirty="0"/>
          </a:p>
        </p:txBody>
      </p:sp>
    </p:spTree>
    <p:extLst>
      <p:ext uri="{BB962C8B-B14F-4D97-AF65-F5344CB8AC3E}">
        <p14:creationId xmlns:p14="http://schemas.microsoft.com/office/powerpoint/2010/main" val="3671913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1450" indent="-171450">
              <a:buFont typeface="Arial" panose="020B0604020202020204" pitchFamily="34" charset="0"/>
              <a:buChar char="•"/>
            </a:pPr>
            <a:r>
              <a:rPr lang="en-US" dirty="0"/>
              <a:t>Allows for precise requirement specification using high-level conformance constructs</a:t>
            </a:r>
          </a:p>
          <a:p>
            <a:pPr marL="171450" indent="-171450">
              <a:buFont typeface="Arial" panose="020B0604020202020204" pitchFamily="34" charset="0"/>
              <a:buChar char="•"/>
            </a:pPr>
            <a:r>
              <a:rPr lang="en-US" dirty="0"/>
              <a:t>Completely revised (From Chapter 2B)</a:t>
            </a:r>
          </a:p>
          <a:p>
            <a:pPr marL="171450" indent="-171450">
              <a:buFont typeface="Arial" panose="020B0604020202020204" pitchFamily="34" charset="0"/>
              <a:buChar char="•"/>
            </a:pPr>
            <a:r>
              <a:rPr lang="en-US" dirty="0"/>
              <a:t>Expanded content</a:t>
            </a:r>
          </a:p>
          <a:p>
            <a:pPr marL="171450" indent="-171450">
              <a:buFont typeface="Arial" panose="020B0604020202020204" pitchFamily="34" charset="0"/>
              <a:buChar char="•"/>
            </a:pPr>
            <a:r>
              <a:rPr lang="en-US" dirty="0"/>
              <a:t>Ballot Schedule</a:t>
            </a:r>
          </a:p>
          <a:p>
            <a:pPr marL="628650" lvl="1" indent="-171450">
              <a:buFont typeface="Arial" panose="020B0604020202020204" pitchFamily="34" charset="0"/>
              <a:buChar char="•"/>
            </a:pPr>
            <a:r>
              <a:rPr lang="en-US" dirty="0"/>
              <a:t>September 2019 1</a:t>
            </a:r>
            <a:r>
              <a:rPr lang="en-US" baseline="30000" dirty="0"/>
              <a:t>st</a:t>
            </a:r>
            <a:r>
              <a:rPr lang="en-US" dirty="0"/>
              <a:t> Ballot</a:t>
            </a:r>
          </a:p>
          <a:p>
            <a:pPr marL="628650" lvl="1" indent="-171450">
              <a:buFont typeface="Arial" panose="020B0604020202020204" pitchFamily="34" charset="0"/>
              <a:buChar char="•"/>
            </a:pPr>
            <a:r>
              <a:rPr lang="en-US" dirty="0"/>
              <a:t>January 2020 Normative Ballot</a:t>
            </a:r>
          </a:p>
          <a:p>
            <a:pPr marL="171450" indent="-171450">
              <a:buFont typeface="Arial" panose="020B0604020202020204" pitchFamily="34" charset="0"/>
              <a:buChar char="•"/>
            </a:pPr>
            <a:r>
              <a:rPr lang="en-US" dirty="0"/>
              <a:t>On-line Version</a:t>
            </a:r>
          </a:p>
          <a:p>
            <a:pPr marL="628650" lvl="1" indent="-171450">
              <a:buFont typeface="Arial" panose="020B0604020202020204" pitchFamily="34" charset="0"/>
              <a:buChar char="•"/>
            </a:pPr>
            <a:r>
              <a:rPr lang="en-US" dirty="0">
                <a:hlinkClick r:id="rId3"/>
              </a:rPr>
              <a:t>https://v2.hl7.org/conformance</a:t>
            </a:r>
            <a:r>
              <a:rPr lang="en-US" dirty="0"/>
              <a:t> </a:t>
            </a:r>
          </a:p>
          <a:p>
            <a:pPr marL="628650" lvl="1" indent="-171450">
              <a:buFont typeface="Arial" panose="020B0604020202020204" pitchFamily="34" charset="0"/>
              <a:buChar char="•"/>
            </a:pPr>
            <a:r>
              <a:rPr lang="en-US" dirty="0"/>
              <a:t>Additional content</a:t>
            </a:r>
          </a:p>
          <a:p>
            <a:endParaRPr lang="en-US" dirty="0"/>
          </a:p>
        </p:txBody>
      </p:sp>
    </p:spTree>
    <p:extLst>
      <p:ext uri="{BB962C8B-B14F-4D97-AF65-F5344CB8AC3E}">
        <p14:creationId xmlns:p14="http://schemas.microsoft.com/office/powerpoint/2010/main" val="37299208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These are the common terms that we will start with. More will be added as we move along.</a:t>
            </a:r>
          </a:p>
        </p:txBody>
      </p:sp>
    </p:spTree>
    <p:extLst>
      <p:ext uri="{BB962C8B-B14F-4D97-AF65-F5344CB8AC3E}">
        <p14:creationId xmlns:p14="http://schemas.microsoft.com/office/powerpoint/2010/main" val="4263295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96788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456797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727324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These are the common terms that we will start with. More will be added as we move along.</a:t>
            </a:r>
          </a:p>
        </p:txBody>
      </p:sp>
    </p:spTree>
    <p:extLst>
      <p:ext uri="{BB962C8B-B14F-4D97-AF65-F5344CB8AC3E}">
        <p14:creationId xmlns:p14="http://schemas.microsoft.com/office/powerpoint/2010/main" val="244360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52421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Comments for response to conformance violation of assessment in the production environment:</a:t>
            </a:r>
          </a:p>
          <a:p>
            <a:pPr marL="171450" indent="-171450">
              <a:buFont typeface="Arial" panose="020B0604020202020204" pitchFamily="34" charset="0"/>
              <a:buChar char="•"/>
            </a:pPr>
            <a:r>
              <a:rPr lang="en-US" dirty="0"/>
              <a:t>Should a receiver process a message, document, resource, etc., if a non-conformity is found? </a:t>
            </a:r>
            <a:r>
              <a:rPr lang="en-US" dirty="0">
                <a:solidFill>
                  <a:schemeClr val="accent5">
                    <a:lumMod val="50000"/>
                  </a:schemeClr>
                </a:solidFill>
              </a:rPr>
              <a:t>“It depends”</a:t>
            </a:r>
          </a:p>
          <a:p>
            <a:pPr marL="171450" indent="-171450">
              <a:buFont typeface="Arial" panose="020B0604020202020204" pitchFamily="34" charset="0"/>
              <a:buChar char="•"/>
            </a:pPr>
            <a:r>
              <a:rPr lang="en-US" dirty="0"/>
              <a:t>Non-conformity with valid data is better than no data at all</a:t>
            </a:r>
          </a:p>
          <a:p>
            <a:pPr marL="171450" indent="-171450">
              <a:buFont typeface="Arial" panose="020B0604020202020204" pitchFamily="34" charset="0"/>
              <a:buChar char="•"/>
            </a:pPr>
            <a:r>
              <a:rPr lang="en-US" dirty="0"/>
              <a:t>Partial data is most cases is better than no data at all</a:t>
            </a:r>
          </a:p>
          <a:p>
            <a:pPr marL="171450" indent="-171450">
              <a:buFont typeface="Arial" panose="020B0604020202020204" pitchFamily="34" charset="0"/>
              <a:buChar char="•"/>
            </a:pPr>
            <a:r>
              <a:rPr lang="en-US" dirty="0"/>
              <a:t>The severity of the non-conformity must be considered</a:t>
            </a:r>
          </a:p>
          <a:p>
            <a:pPr marL="171450" indent="-171450">
              <a:buFont typeface="Arial" panose="020B0604020202020204" pitchFamily="34" charset="0"/>
              <a:buChar char="•"/>
            </a:pPr>
            <a:r>
              <a:rPr lang="en-US" dirty="0"/>
              <a:t>Conformity assessment is not an end-all, it is a useful tool for initial assessment of data quality</a:t>
            </a:r>
          </a:p>
          <a:p>
            <a:endParaRPr lang="en-US" dirty="0"/>
          </a:p>
        </p:txBody>
      </p:sp>
    </p:spTree>
    <p:extLst>
      <p:ext uri="{BB962C8B-B14F-4D97-AF65-F5344CB8AC3E}">
        <p14:creationId xmlns:p14="http://schemas.microsoft.com/office/powerpoint/2010/main" val="9063044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These are HL7 v2 immunization</a:t>
            </a:r>
            <a:r>
              <a:rPr lang="en-US" baseline="0" dirty="0"/>
              <a:t> examples.</a:t>
            </a:r>
          </a:p>
          <a:p>
            <a:r>
              <a:rPr lang="en-US" baseline="0" dirty="0"/>
              <a:t>These are possible responses, business rules and exchange agreements dictates the processing actions and response exceptions.</a:t>
            </a:r>
          </a:p>
          <a:p>
            <a:endParaRPr lang="en-US" baseline="0" dirty="0"/>
          </a:p>
          <a:p>
            <a:r>
              <a:rPr lang="en-US" baseline="0" dirty="0"/>
              <a:t>Case 3: may not just be limited to these fields, also include other information that could be used to identify patient such as Patient Visit Number in PV1-19.</a:t>
            </a:r>
            <a:endParaRPr lang="en-US" dirty="0"/>
          </a:p>
        </p:txBody>
      </p:sp>
    </p:spTree>
    <p:extLst>
      <p:ext uri="{BB962C8B-B14F-4D97-AF65-F5344CB8AC3E}">
        <p14:creationId xmlns:p14="http://schemas.microsoft.com/office/powerpoint/2010/main" val="1568213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33</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434393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 example, HL7 v2 has a very rich set of conformance constructs that allow for precise definition (although often they are not used to their</a:t>
            </a:r>
            <a:r>
              <a:rPr lang="en-US" baseline="0" dirty="0"/>
              <a:t> full capacity in many implementation guides. On the other hand, NCPDP SCRIPT provides a limited set of conformance constructs.</a:t>
            </a:r>
            <a:endParaRPr lang="en-US" dirty="0"/>
          </a:p>
        </p:txBody>
      </p:sp>
    </p:spTree>
    <p:extLst>
      <p:ext uri="{BB962C8B-B14F-4D97-AF65-F5344CB8AC3E}">
        <p14:creationId xmlns:p14="http://schemas.microsoft.com/office/powerpoint/2010/main" val="36394792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8589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974599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From</a:t>
            </a:r>
            <a:r>
              <a:rPr lang="en-US" baseline="0" dirty="0"/>
              <a:t> an implementation perspective whether or not the element must be supported, and therefore possible to appear in an instance. For an operational viewpoint (i.e., runtime), usage indicates whether or not the element may appear.</a:t>
            </a:r>
          </a:p>
          <a:p>
            <a:endParaRPr lang="en-US" baseline="0" dirty="0"/>
          </a:p>
          <a:p>
            <a:r>
              <a:rPr lang="en-US" baseline="0" dirty="0"/>
              <a:t>That is a “Fuzzy” MAY because in essence it is a SHALL but depends on data available and or other conditions. It is not all that clear in standards. Bottom line though it is a MAY in the fact that in a given instance (without context) it MAY or MAY NOT be present in the message instance.</a:t>
            </a:r>
          </a:p>
          <a:p>
            <a:endParaRPr lang="en-US" baseline="0" dirty="0"/>
          </a:p>
          <a:p>
            <a:pPr rtl="0" eaLnBrk="1" fontAlgn="ctr" latinLnBrk="0" hangingPunct="1"/>
            <a:r>
              <a:rPr lang="en-US" sz="1200" b="1" i="0" u="none" strike="noStrike" kern="1200" dirty="0">
                <a:solidFill>
                  <a:schemeClr val="tx1"/>
                </a:solidFill>
                <a:effectLst/>
                <a:latin typeface="Arial" charset="0"/>
                <a:ea typeface="+mn-ea"/>
                <a:cs typeface="+mn-cs"/>
              </a:rPr>
              <a:t>R</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Required</a:t>
            </a:r>
          </a:p>
          <a:p>
            <a:pPr rtl="0" eaLnBrk="1" fontAlgn="ctr" latinLnBrk="0" hangingPunct="1"/>
            <a:r>
              <a:rPr lang="en-US" sz="1200" b="0" i="0" u="none" strike="noStrike" kern="1200" dirty="0">
                <a:solidFill>
                  <a:schemeClr val="tx1"/>
                </a:solidFill>
                <a:effectLst/>
                <a:latin typeface="Arial" charset="0"/>
                <a:ea typeface="+mn-ea"/>
                <a:cs typeface="+mn-cs"/>
              </a:rPr>
              <a:t>The element is required and must be present in the message instance.</a:t>
            </a:r>
          </a:p>
          <a:p>
            <a:pPr rtl="0" eaLnBrk="1" fontAlgn="ctr" latinLnBrk="0" hangingPunct="1"/>
            <a:r>
              <a:rPr lang="en-US" sz="1200" b="1" i="0" u="none" strike="noStrike" kern="1200" dirty="0">
                <a:solidFill>
                  <a:schemeClr val="tx1"/>
                </a:solidFill>
                <a:effectLst/>
                <a:latin typeface="Arial" charset="0"/>
                <a:ea typeface="+mn-ea"/>
                <a:cs typeface="+mn-cs"/>
              </a:rPr>
              <a:t>RE</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Require, but may be Empty</a:t>
            </a:r>
          </a:p>
          <a:p>
            <a:pPr rtl="0" eaLnBrk="1" fontAlgn="ctr" latinLnBrk="0" hangingPunct="1"/>
            <a:r>
              <a:rPr lang="en-US" sz="1200" b="0" i="0" u="none" strike="noStrike" kern="1200" dirty="0">
                <a:solidFill>
                  <a:schemeClr val="tx1"/>
                </a:solidFill>
                <a:effectLst/>
                <a:latin typeface="Arial" charset="0"/>
                <a:ea typeface="+mn-ea"/>
                <a:cs typeface="+mn-cs"/>
              </a:rPr>
              <a:t>The element is required to be supported and may be present in the message instance.</a:t>
            </a:r>
          </a:p>
          <a:p>
            <a:pPr rtl="0" eaLnBrk="1" fontAlgn="ctr" latinLnBrk="0" hangingPunct="1"/>
            <a:r>
              <a:rPr lang="en-US" sz="1200" b="1" i="0" u="none" strike="noStrike" kern="1200" dirty="0">
                <a:solidFill>
                  <a:schemeClr val="tx1"/>
                </a:solidFill>
                <a:effectLst/>
                <a:latin typeface="Arial" charset="0"/>
                <a:ea typeface="+mn-ea"/>
                <a:cs typeface="+mn-cs"/>
              </a:rPr>
              <a:t>C</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Undeclared Conditional</a:t>
            </a:r>
          </a:p>
          <a:p>
            <a:pPr rtl="0" eaLnBrk="1" fontAlgn="ctr" latinLnBrk="0" hangingPunct="1"/>
            <a:r>
              <a:rPr lang="en-US" sz="1200" b="0" i="0" u="none" strike="noStrike" kern="1200" dirty="0">
                <a:solidFill>
                  <a:schemeClr val="tx1"/>
                </a:solidFill>
                <a:effectLst/>
                <a:latin typeface="Arial" charset="0"/>
                <a:ea typeface="+mn-ea"/>
                <a:cs typeface="+mn-cs"/>
              </a:rPr>
              <a:t>The usage of the element is conditional and is based on the outcome of a predicate that may not be defined initially. The usage indicator does not define an exact usage for the true and false outcomes and does not define an explicit predicate. Although the definition may be informative, the definition is incomplete and must be further defined. The undeclared conditional usage is the predominate form of conditional usage in the base standard. At this level, the specific context may not be known completely, therefore, precise constraints can’t be specified. In constrainable message profiles, a “C” usage may be used and is interpreted as a “passthrough” from the base standard (i.e., the specifier is indifferent). The “C” usage indicates implementation requirements are yet to be determined and, in this sense, behaves much like the “O” usage indicator, except the condition associated with the element is known. For an implementation profile, all elements designated as undeclared conditional usage must be constrained to R, RE, C(a/b), or X.</a:t>
            </a:r>
          </a:p>
          <a:p>
            <a:pPr rtl="0" eaLnBrk="1" fontAlgn="ctr" latinLnBrk="0" hangingPunct="1"/>
            <a:r>
              <a:rPr lang="en-US" sz="1200" b="1" i="0" u="none" strike="noStrike" kern="1200" dirty="0">
                <a:solidFill>
                  <a:schemeClr val="tx1"/>
                </a:solidFill>
                <a:effectLst/>
                <a:latin typeface="Arial" charset="0"/>
                <a:ea typeface="+mn-ea"/>
                <a:cs typeface="+mn-cs"/>
              </a:rPr>
              <a:t>C(a/b)</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Declared Conditional</a:t>
            </a:r>
          </a:p>
          <a:p>
            <a:pPr rtl="0" eaLnBrk="1" fontAlgn="ctr" latinLnBrk="0" hangingPunct="1"/>
            <a:r>
              <a:rPr lang="en-US" sz="1200" b="0" i="0" u="none" strike="noStrike" kern="1200" dirty="0">
                <a:solidFill>
                  <a:schemeClr val="tx1"/>
                </a:solidFill>
                <a:effectLst/>
                <a:latin typeface="Arial" charset="0"/>
                <a:ea typeface="+mn-ea"/>
                <a:cs typeface="+mn-cs"/>
              </a:rPr>
              <a:t>The usage of the element is conditional and is based on the outcome of a predicate. The usage indicator defines exactly the usage for the true and false outcomes and defines an explicit predicate that determines the true and false outcomes. The declared conditional defines explicit implementation requirements. The declared conditional usage construct must not be nested.</a:t>
            </a:r>
          </a:p>
          <a:p>
            <a:pPr rtl="0" eaLnBrk="1" fontAlgn="ctr" latinLnBrk="0" hangingPunct="1"/>
            <a:r>
              <a:rPr lang="en-US" sz="1200" b="1" i="0" u="none" strike="noStrike" kern="1200" dirty="0">
                <a:solidFill>
                  <a:schemeClr val="tx1"/>
                </a:solidFill>
                <a:effectLst/>
                <a:latin typeface="Arial" charset="0"/>
                <a:ea typeface="+mn-ea"/>
                <a:cs typeface="+mn-cs"/>
              </a:rPr>
              <a:t>O</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Optional</a:t>
            </a:r>
          </a:p>
          <a:p>
            <a:pPr rtl="0" eaLnBrk="1" fontAlgn="ctr" latinLnBrk="0" hangingPunct="1"/>
            <a:r>
              <a:rPr lang="en-US" sz="1200" b="0" i="0" u="none" strike="noStrike" kern="1200" dirty="0">
                <a:solidFill>
                  <a:schemeClr val="tx1"/>
                </a:solidFill>
                <a:effectLst/>
                <a:latin typeface="Arial" charset="0"/>
                <a:ea typeface="+mn-ea"/>
                <a:cs typeface="+mn-cs"/>
              </a:rPr>
              <a:t>The usage requirements for the element have not been defined at this stage of specification. For an implementation profile, all elements designated as optional usage must be constrained to R, RE, C(a/b), or X.</a:t>
            </a:r>
          </a:p>
          <a:p>
            <a:pPr rtl="0" eaLnBrk="1" fontAlgn="ctr" latinLnBrk="0" hangingPunct="1"/>
            <a:r>
              <a:rPr lang="en-US" sz="1200" b="1" i="0" u="none" strike="noStrike" kern="1200" dirty="0">
                <a:solidFill>
                  <a:schemeClr val="tx1"/>
                </a:solidFill>
                <a:effectLst/>
                <a:latin typeface="Arial" charset="0"/>
                <a:ea typeface="+mn-ea"/>
                <a:cs typeface="+mn-cs"/>
              </a:rPr>
              <a:t>X</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Not-supported</a:t>
            </a:r>
          </a:p>
          <a:p>
            <a:pPr rtl="0" eaLnBrk="1" fontAlgn="ctr" latinLnBrk="0" hangingPunct="1"/>
            <a:r>
              <a:rPr lang="en-US" sz="1200" b="0" i="0" u="none" strike="noStrike" kern="1200" dirty="0">
                <a:solidFill>
                  <a:schemeClr val="tx1"/>
                </a:solidFill>
                <a:effectLst/>
                <a:latin typeface="Arial" charset="0"/>
                <a:ea typeface="+mn-ea"/>
                <a:cs typeface="+mn-cs"/>
              </a:rPr>
              <a:t>The element is not supported and must not be present in the message instance.</a:t>
            </a:r>
          </a:p>
          <a:p>
            <a:pPr rtl="0" eaLnBrk="1" fontAlgn="ctr" latinLnBrk="0" hangingPunct="1"/>
            <a:r>
              <a:rPr lang="en-US" sz="1200" b="1" i="0" u="none" strike="noStrike" kern="1200" dirty="0">
                <a:solidFill>
                  <a:schemeClr val="tx1"/>
                </a:solidFill>
                <a:effectLst/>
                <a:latin typeface="Arial" charset="0"/>
                <a:ea typeface="+mn-ea"/>
                <a:cs typeface="+mn-cs"/>
              </a:rPr>
              <a:t>B</a:t>
            </a:r>
            <a:endParaRPr lang="en-US" sz="1200" b="0" i="0" u="none" strike="noStrike" kern="1200" dirty="0">
              <a:solidFill>
                <a:schemeClr val="tx1"/>
              </a:solidFill>
              <a:effectLst/>
              <a:latin typeface="Arial" charset="0"/>
              <a:ea typeface="+mn-ea"/>
              <a:cs typeface="+mn-cs"/>
            </a:endParaRPr>
          </a:p>
          <a:p>
            <a:pPr rtl="0" eaLnBrk="1" fontAlgn="ctr" latinLnBrk="0" hangingPunct="1"/>
            <a:r>
              <a:rPr lang="en-US" sz="1200" b="0" i="0" u="none" strike="noStrike" kern="1200" dirty="0">
                <a:solidFill>
                  <a:schemeClr val="tx1"/>
                </a:solidFill>
                <a:effectLst/>
                <a:latin typeface="Arial" charset="0"/>
                <a:ea typeface="+mn-ea"/>
                <a:cs typeface="+mn-cs"/>
              </a:rPr>
              <a:t>Backward Compatible</a:t>
            </a:r>
          </a:p>
          <a:p>
            <a:pPr rtl="0" eaLnBrk="1" fontAlgn="ctr" latinLnBrk="0" hangingPunct="1"/>
            <a:r>
              <a:rPr lang="en-US" sz="1200" b="0" i="0" u="none" strike="noStrike" kern="1200" dirty="0">
                <a:solidFill>
                  <a:schemeClr val="tx1"/>
                </a:solidFill>
                <a:effectLst/>
                <a:latin typeface="Arial" charset="0"/>
                <a:ea typeface="+mn-ea"/>
                <a:cs typeface="+mn-cs"/>
              </a:rPr>
              <a:t>The element has been designated for removal from a future version of the standard, and current use is discouraged.</a:t>
            </a:r>
          </a:p>
          <a:p>
            <a:endParaRPr lang="en-US" dirty="0"/>
          </a:p>
        </p:txBody>
      </p:sp>
    </p:spTree>
    <p:extLst>
      <p:ext uri="{BB962C8B-B14F-4D97-AF65-F5344CB8AC3E}">
        <p14:creationId xmlns:p14="http://schemas.microsoft.com/office/powerpoint/2010/main" val="206243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592801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649402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Compatibility is a concept with respect to the receiver. Higher level use cases will indicate needs/expectations of the sender.</a:t>
            </a:r>
          </a:p>
          <a:p>
            <a:endParaRPr lang="en-US" dirty="0"/>
          </a:p>
          <a:p>
            <a:r>
              <a:rPr lang="en-US" dirty="0"/>
              <a:t>Outside the context of a use case, compatibility is determined from the perspective of the receiver. </a:t>
            </a:r>
          </a:p>
        </p:txBody>
      </p:sp>
    </p:spTree>
    <p:extLst>
      <p:ext uri="{BB962C8B-B14F-4D97-AF65-F5344CB8AC3E}">
        <p14:creationId xmlns:p14="http://schemas.microsoft.com/office/powerpoint/2010/main" val="36060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29010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 natural relationship exists between the usage and cardinality</a:t>
            </a:r>
          </a:p>
          <a:p>
            <a:endParaRPr lang="en-US" dirty="0"/>
          </a:p>
        </p:txBody>
      </p:sp>
    </p:spTree>
    <p:extLst>
      <p:ext uri="{BB962C8B-B14F-4D97-AF65-F5344CB8AC3E}">
        <p14:creationId xmlns:p14="http://schemas.microsoft.com/office/powerpoint/2010/main" val="28412367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934570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In U.S Case Notification</a:t>
            </a:r>
          </a:p>
          <a:p>
            <a:r>
              <a:rPr lang="en-US" dirty="0"/>
              <a:t>One generic profile</a:t>
            </a:r>
          </a:p>
          <a:p>
            <a:r>
              <a:rPr lang="en-US" dirty="0"/>
              <a:t>Many Message Mapping Guides that are essentially profiling a set of observations.</a:t>
            </a:r>
          </a:p>
        </p:txBody>
      </p:sp>
    </p:spTree>
    <p:extLst>
      <p:ext uri="{BB962C8B-B14F-4D97-AF65-F5344CB8AC3E}">
        <p14:creationId xmlns:p14="http://schemas.microsoft.com/office/powerpoint/2010/main" val="30310980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sz="1200" kern="1200" dirty="0">
                <a:solidFill>
                  <a:schemeClr val="tx1"/>
                </a:solidFill>
                <a:effectLst/>
                <a:latin typeface="Arial" charset="0"/>
                <a:ea typeface="+mn-ea"/>
                <a:cs typeface="+mn-cs"/>
              </a:rPr>
              <a:t>shows the field definition for PID-11 (Patient Address). The cardinality is defined as 0..*. The base data type is XAD and the default slice data type is set to the XAD_0 data type flavor. The discriminator is 7 (Address Type), which indicates a component position within the field.</a:t>
            </a:r>
          </a:p>
          <a:p>
            <a:endParaRPr lang="en-US"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shows the definition for each slice. The discriminator indicates the actual value that triggers and defines a “slice”.  The first row in the table indicates that when (if) the discriminator contains the value of “H” then the field must conform to the requirements defined by the XAD_1 data type flavor. The field slice with these characteristics must appear in the message instance and only can appear once in the message instance. The requirements that dictate whether the field slice must appear are specified by the slice minimum and slice maximum parameters. Likewise, if the discriminator value contains “M” then the field instance follows the requirement indicated by the XAD_2 data type flavor. The field slice with this definition need not appear in the message (Slice Min = 0) or can appear more than once (Slice Max = *). Other discriminator values can also apply, but, since they are not explicitly listed, the default data type flavor defines the requirement for such field instances; in this case, XAD_0 is the data type flavor </a:t>
            </a:r>
          </a:p>
        </p:txBody>
      </p:sp>
    </p:spTree>
    <p:extLst>
      <p:ext uri="{BB962C8B-B14F-4D97-AF65-F5344CB8AC3E}">
        <p14:creationId xmlns:p14="http://schemas.microsoft.com/office/powerpoint/2010/main" val="2917693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a:p>
            <a:endParaRPr lang="en-US" baseline="0" dirty="0"/>
          </a:p>
        </p:txBody>
      </p:sp>
    </p:spTree>
    <p:extLst>
      <p:ext uri="{BB962C8B-B14F-4D97-AF65-F5344CB8AC3E}">
        <p14:creationId xmlns:p14="http://schemas.microsoft.com/office/powerpoint/2010/main" val="4663512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988727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676109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963628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838486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41487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5</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59356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081486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52</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436112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 US Postal code system could also be a value set.</a:t>
            </a:r>
          </a:p>
        </p:txBody>
      </p:sp>
    </p:spTree>
    <p:extLst>
      <p:ext uri="{BB962C8B-B14F-4D97-AF65-F5344CB8AC3E}">
        <p14:creationId xmlns:p14="http://schemas.microsoft.com/office/powerpoint/2010/main" val="33454235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 description</a:t>
            </a:r>
            <a:r>
              <a:rPr lang="en-US" baseline="0" dirty="0"/>
              <a:t> of LOINC</a:t>
            </a:r>
            <a:r>
              <a:rPr lang="en-US" dirty="0"/>
              <a:t> code</a:t>
            </a:r>
            <a:r>
              <a:rPr lang="en-US" baseline="0" dirty="0"/>
              <a:t> have been shorten for readability.</a:t>
            </a:r>
            <a:r>
              <a:rPr lang="en-US" dirty="0"/>
              <a:t> </a:t>
            </a:r>
          </a:p>
          <a:p>
            <a:endParaRPr lang="en-US" dirty="0"/>
          </a:p>
          <a:p>
            <a:r>
              <a:rPr lang="en-US" dirty="0"/>
              <a:t>Value Set and Code System is referring to the entire table; Concept Domain is referring to the “NIP</a:t>
            </a:r>
            <a:r>
              <a:rPr lang="en-US" baseline="0" dirty="0"/>
              <a:t> …” only.</a:t>
            </a:r>
            <a:endParaRPr lang="en-US" dirty="0"/>
          </a:p>
        </p:txBody>
      </p:sp>
    </p:spTree>
    <p:extLst>
      <p:ext uri="{BB962C8B-B14F-4D97-AF65-F5344CB8AC3E}">
        <p14:creationId xmlns:p14="http://schemas.microsoft.com/office/powerpoint/2010/main" val="27073021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#5:</a:t>
            </a:r>
            <a:r>
              <a:rPr lang="en-US" baseline="0" dirty="0"/>
              <a:t> Is the Concept Domain as well.</a:t>
            </a:r>
          </a:p>
          <a:p>
            <a:r>
              <a:rPr lang="en-US" baseline="0" dirty="0"/>
              <a:t>#2 and #6 are used to bind the value set to the data element (model element)</a:t>
            </a:r>
          </a:p>
          <a:p>
            <a:r>
              <a:rPr lang="en-US" baseline="0" dirty="0"/>
              <a:t>#10: Is also the Concept</a:t>
            </a:r>
          </a:p>
          <a:p>
            <a:r>
              <a:rPr lang="en-US" baseline="0" dirty="0"/>
              <a:t>#12: Code System of HL70001_v2.5.1 </a:t>
            </a:r>
            <a:r>
              <a:rPr lang="en-US" baseline="0" dirty="0">
                <a:sym typeface="Wingdings" panose="05000000000000000000" pitchFamily="2" charset="2"/>
              </a:rPr>
              <a:t> a little loose with the facts here since this is a table and not really a code system (but acts as one)</a:t>
            </a:r>
            <a:endParaRPr lang="en-US" dirty="0"/>
          </a:p>
        </p:txBody>
      </p:sp>
    </p:spTree>
    <p:extLst>
      <p:ext uri="{BB962C8B-B14F-4D97-AF65-F5344CB8AC3E}">
        <p14:creationId xmlns:p14="http://schemas.microsoft.com/office/powerpoint/2010/main" val="81422226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653214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089551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776251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Value Set Expansion</a:t>
            </a:r>
          </a:p>
          <a:p>
            <a:r>
              <a:rPr lang="en-US" dirty="0"/>
              <a:t>Pointer to a URL</a:t>
            </a:r>
          </a:p>
          <a:p>
            <a:r>
              <a:rPr lang="en-US" dirty="0"/>
              <a:t>Important for validation</a:t>
            </a:r>
          </a:p>
        </p:txBody>
      </p:sp>
    </p:spTree>
    <p:extLst>
      <p:ext uri="{BB962C8B-B14F-4D97-AF65-F5344CB8AC3E}">
        <p14:creationId xmlns:p14="http://schemas.microsoft.com/office/powerpoint/2010/main" val="21995155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60</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55960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“well-defined standards” </a:t>
            </a:r>
            <a:r>
              <a:rPr lang="en-US" dirty="0">
                <a:sym typeface="Wingdings" panose="05000000000000000000" pitchFamily="2" charset="2"/>
              </a:rPr>
              <a:t> having and using conformance constructs correctly.</a:t>
            </a:r>
            <a:endParaRPr lang="en-US" dirty="0"/>
          </a:p>
          <a:p>
            <a:endParaRPr lang="en-US" dirty="0"/>
          </a:p>
          <a:p>
            <a:pPr>
              <a:buFont typeface="Wingdings" panose="05000000000000000000" pitchFamily="2" charset="2"/>
              <a:buChar char="q"/>
            </a:pPr>
            <a:r>
              <a:rPr lang="en-US" dirty="0"/>
              <a:t>Standards must be created and adopted</a:t>
            </a:r>
          </a:p>
          <a:p>
            <a:pPr>
              <a:buFont typeface="Wingdings" panose="05000000000000000000" pitchFamily="2" charset="2"/>
              <a:buChar char="q"/>
            </a:pPr>
            <a:r>
              <a:rPr lang="en-US" dirty="0"/>
              <a:t>Not just standards, but well-defined standards (they must be understandable)</a:t>
            </a:r>
          </a:p>
          <a:p>
            <a:pPr>
              <a:buFont typeface="Wingdings" panose="05000000000000000000" pitchFamily="2" charset="2"/>
              <a:buChar char="q"/>
            </a:pPr>
            <a:r>
              <a:rPr lang="en-US" dirty="0"/>
              <a:t>Standards must be specific (profiled for use)</a:t>
            </a:r>
          </a:p>
          <a:p>
            <a:pPr>
              <a:buFont typeface="Wingdings" panose="05000000000000000000" pitchFamily="2" charset="2"/>
              <a:buChar char="q"/>
            </a:pPr>
            <a:r>
              <a:rPr lang="en-US" dirty="0"/>
              <a:t>Standards should/must be represented in a computable format</a:t>
            </a:r>
          </a:p>
          <a:p>
            <a:pPr>
              <a:buFont typeface="Wingdings" panose="05000000000000000000" pitchFamily="2" charset="2"/>
              <a:buChar char="q"/>
            </a:pPr>
            <a:r>
              <a:rPr lang="en-US" dirty="0"/>
              <a:t>Send good acknowledgements</a:t>
            </a:r>
          </a:p>
          <a:p>
            <a:pPr>
              <a:buFont typeface="Wingdings" panose="05000000000000000000" pitchFamily="2" charset="2"/>
              <a:buChar char="q"/>
            </a:pPr>
            <a:r>
              <a:rPr lang="en-US" dirty="0"/>
              <a:t>Implementations must be tested for conformance</a:t>
            </a:r>
          </a:p>
          <a:p>
            <a:pPr>
              <a:buFont typeface="Wingdings" panose="05000000000000000000" pitchFamily="2" charset="2"/>
              <a:buChar char="q"/>
            </a:pPr>
            <a:r>
              <a:rPr lang="en-US" dirty="0"/>
              <a:t>Systems must be tested for interoperability</a:t>
            </a:r>
          </a:p>
          <a:p>
            <a:endParaRPr lang="en-US" dirty="0"/>
          </a:p>
        </p:txBody>
      </p:sp>
    </p:spTree>
    <p:extLst>
      <p:ext uri="{BB962C8B-B14F-4D97-AF65-F5344CB8AC3E}">
        <p14:creationId xmlns:p14="http://schemas.microsoft.com/office/powerpoint/2010/main" val="12289202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9146515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design principle is to develop a common or base profile component that applies across a family of profiles with the intention of using the profile component concept to specify complete profiles.</a:t>
            </a:r>
          </a:p>
        </p:txBody>
      </p:sp>
    </p:spTree>
    <p:extLst>
      <p:ext uri="{BB962C8B-B14F-4D97-AF65-F5344CB8AC3E}">
        <p14:creationId xmlns:p14="http://schemas.microsoft.com/office/powerpoint/2010/main" val="1317998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design principle is to develop a common or base profile component that applies across a family of profiles with the intention of using the profile component concept to specify complete profiles.</a:t>
            </a:r>
          </a:p>
        </p:txBody>
      </p:sp>
    </p:spTree>
    <p:extLst>
      <p:ext uri="{BB962C8B-B14F-4D97-AF65-F5344CB8AC3E}">
        <p14:creationId xmlns:p14="http://schemas.microsoft.com/office/powerpoint/2010/main" val="30866457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design principle is to develop a common or base profile component that applies across a family of profiles with the intention of using the profile component concept to specify complete profiles.</a:t>
            </a:r>
          </a:p>
        </p:txBody>
      </p:sp>
    </p:spTree>
    <p:extLst>
      <p:ext uri="{BB962C8B-B14F-4D97-AF65-F5344CB8AC3E}">
        <p14:creationId xmlns:p14="http://schemas.microsoft.com/office/powerpoint/2010/main" val="33640035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65</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466564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4328967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92D5FE-85CA-40E6-8273-48A5F35DE016}" type="slidenum">
              <a:rPr lang="en-US" smtClean="0"/>
              <a:pPr/>
              <a:t>70</a:t>
            </a:fld>
            <a:endParaRPr lang="en-US"/>
          </a:p>
        </p:txBody>
      </p:sp>
    </p:spTree>
    <p:extLst>
      <p:ext uri="{BB962C8B-B14F-4D97-AF65-F5344CB8AC3E}">
        <p14:creationId xmlns:p14="http://schemas.microsoft.com/office/powerpoint/2010/main" val="22195459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NIST HL7 v2 XML format. To be submitted to HL7</a:t>
            </a:r>
            <a:r>
              <a:rPr lang="en-US" baseline="0" dirty="0"/>
              <a:t> to standardize. The NIST format adds additional conformance constructs.</a:t>
            </a:r>
            <a:endParaRPr lang="en-US" dirty="0"/>
          </a:p>
        </p:txBody>
      </p:sp>
    </p:spTree>
    <p:extLst>
      <p:ext uri="{BB962C8B-B14F-4D97-AF65-F5344CB8AC3E}">
        <p14:creationId xmlns:p14="http://schemas.microsoft.com/office/powerpoint/2010/main" val="25544082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326968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9779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0858056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683470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2547217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947162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925336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476395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4227044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1484154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111947062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96</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1957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Ambiguous—a factor is that standards are written</a:t>
            </a:r>
            <a:r>
              <a:rPr lang="en-US" baseline="0" dirty="0"/>
              <a:t> natural languages</a:t>
            </a:r>
          </a:p>
          <a:p>
            <a:r>
              <a:rPr lang="en-US" baseline="0" dirty="0"/>
              <a:t>Evolving—new versions, like, IHE for some every year. Some terminologies constantly changed.</a:t>
            </a:r>
          </a:p>
          <a:p>
            <a:endParaRPr lang="en-US" baseline="0" dirty="0"/>
          </a:p>
          <a:p>
            <a:r>
              <a:rPr lang="en-US" baseline="0" dirty="0"/>
              <a:t>Because they are consensus based, often will be written to a current—inadequate state, not to a desired state—I’ve actually standard include multiple solutions because of competing vendors products implemented a capability differently.</a:t>
            </a:r>
          </a:p>
          <a:p>
            <a:endParaRPr lang="en-US" baseline="0" dirty="0"/>
          </a:p>
          <a:p>
            <a:r>
              <a:rPr lang="en-US" dirty="0"/>
              <a:t>HL7 v2 IGs, but different</a:t>
            </a:r>
          </a:p>
          <a:p>
            <a:r>
              <a:rPr lang="en-US" dirty="0"/>
              <a:t>Ambiguous</a:t>
            </a:r>
          </a:p>
          <a:p>
            <a:r>
              <a:rPr lang="en-US" dirty="0"/>
              <a:t>Not the responsibility of testers to fill in the gaps—testers can and should request clarification, SDO needs to respond</a:t>
            </a:r>
          </a:p>
          <a:p>
            <a:r>
              <a:rPr lang="en-US" dirty="0"/>
              <a:t>Is FHIR heading in same direction?</a:t>
            </a:r>
          </a:p>
          <a:p>
            <a:endParaRPr lang="en-US" baseline="0" dirty="0"/>
          </a:p>
          <a:p>
            <a:endParaRPr lang="en-US" baseline="0" dirty="0"/>
          </a:p>
          <a:p>
            <a:r>
              <a:rPr lang="en-US" b="1" baseline="0" dirty="0">
                <a:solidFill>
                  <a:srgbClr val="FF0000"/>
                </a:solidFill>
              </a:rPr>
              <a:t>The use of APIs and RESTful services in FHIR is a powerful paradigm, but it does not and cant not mask the inherent complexity in healthcare data exchange. We must still pay attention to how we specify requirements in FHIR, we can’t make the same mistakes we have made in the past, or we will only make incremental change instead of transformative change.</a:t>
            </a:r>
          </a:p>
          <a:p>
            <a:endParaRPr lang="en-US" b="1" baseline="0" dirty="0">
              <a:solidFill>
                <a:srgbClr val="FF0000"/>
              </a:solidFill>
            </a:endParaRPr>
          </a:p>
          <a:p>
            <a:pPr marL="171450" indent="-171450">
              <a:buFont typeface="Arial" panose="020B0604020202020204" pitchFamily="34" charset="0"/>
              <a:buChar char="•"/>
            </a:pPr>
            <a:r>
              <a:rPr lang="en-US" dirty="0"/>
              <a:t>Under specified</a:t>
            </a:r>
          </a:p>
          <a:p>
            <a:pPr marL="171450" indent="-171450">
              <a:buFont typeface="Arial" panose="020B0604020202020204" pitchFamily="34" charset="0"/>
              <a:buChar char="•"/>
            </a:pPr>
            <a:r>
              <a:rPr lang="en-US" dirty="0"/>
              <a:t>Multiple solutions</a:t>
            </a:r>
          </a:p>
          <a:p>
            <a:pPr marL="171450" indent="-171450">
              <a:buFont typeface="Arial" panose="020B0604020202020204" pitchFamily="34" charset="0"/>
              <a:buChar char="•"/>
            </a:pPr>
            <a:r>
              <a:rPr lang="en-US" dirty="0"/>
              <a:t>Conflation of requirements (requirement scoping)</a:t>
            </a:r>
          </a:p>
          <a:p>
            <a:pPr marL="171450" indent="-171450">
              <a:buFont typeface="Arial" panose="020B0604020202020204" pitchFamily="34" charset="0"/>
              <a:buChar char="•"/>
            </a:pPr>
            <a:r>
              <a:rPr lang="en-US" dirty="0"/>
              <a:t>Document current state—not desired state</a:t>
            </a:r>
          </a:p>
          <a:p>
            <a:pPr marL="171450" indent="-171450">
              <a:buFont typeface="Arial" panose="020B0604020202020204" pitchFamily="34" charset="0"/>
              <a:buChar char="•"/>
            </a:pPr>
            <a:r>
              <a:rPr lang="en-US" dirty="0"/>
              <a:t>Not specific enough—e.g., code system binding</a:t>
            </a:r>
          </a:p>
          <a:p>
            <a:pPr marL="171450" indent="-171450">
              <a:buFont typeface="Arial" panose="020B0604020202020204" pitchFamily="34" charset="0"/>
              <a:buChar char="•"/>
            </a:pPr>
            <a:r>
              <a:rPr lang="en-US" dirty="0"/>
              <a:t>Too specific</a:t>
            </a:r>
          </a:p>
          <a:p>
            <a:pPr marL="171450" indent="-171450">
              <a:buFont typeface="Arial" panose="020B0604020202020204" pitchFamily="34" charset="0"/>
              <a:buChar char="•"/>
            </a:pPr>
            <a:r>
              <a:rPr lang="en-US" dirty="0"/>
              <a:t>Poor documentation and typos</a:t>
            </a:r>
          </a:p>
          <a:p>
            <a:pPr marL="171450" indent="-171450">
              <a:buFont typeface="Arial" panose="020B0604020202020204" pitchFamily="34" charset="0"/>
              <a:buChar char="•"/>
            </a:pPr>
            <a:r>
              <a:rPr lang="en-US" dirty="0"/>
              <a:t>Lack of a consistency</a:t>
            </a:r>
          </a:p>
          <a:p>
            <a:pPr marL="171450" indent="-171450">
              <a:buFont typeface="Arial" panose="020B0604020202020204" pitchFamily="34" charset="0"/>
              <a:buChar char="•"/>
            </a:pPr>
            <a:r>
              <a:rPr lang="en-US" dirty="0"/>
              <a:t>Incomplete Use Cases</a:t>
            </a:r>
          </a:p>
          <a:p>
            <a:pPr marL="171450" indent="-171450">
              <a:buFont typeface="Arial" panose="020B0604020202020204" pitchFamily="34" charset="0"/>
              <a:buChar char="•"/>
            </a:pPr>
            <a:r>
              <a:rPr lang="en-US" dirty="0"/>
              <a:t>Absence of harmonized requirement specification methodology</a:t>
            </a:r>
          </a:p>
          <a:p>
            <a:pPr marL="171450" indent="-171450">
              <a:buFont typeface="Arial" panose="020B0604020202020204" pitchFamily="34" charset="0"/>
              <a:buChar char="•"/>
            </a:pPr>
            <a:r>
              <a:rPr lang="en-US" dirty="0"/>
              <a:t>Insufficient requirement specification mechanisms</a:t>
            </a:r>
          </a:p>
          <a:p>
            <a:pPr marL="171450" indent="-171450">
              <a:buFont typeface="Arial" panose="020B0604020202020204" pitchFamily="34" charset="0"/>
              <a:buChar char="•"/>
            </a:pPr>
            <a:r>
              <a:rPr lang="en-US" dirty="0"/>
              <a:t>Lack of reference and pilot implementations</a:t>
            </a:r>
          </a:p>
          <a:p>
            <a:pPr marL="171450" indent="-171450">
              <a:buFont typeface="Arial" panose="020B0604020202020204" pitchFamily="34" charset="0"/>
              <a:buChar char="•"/>
            </a:pPr>
            <a:r>
              <a:rPr lang="en-US" dirty="0"/>
              <a:t>Lack of testing</a:t>
            </a:r>
          </a:p>
          <a:p>
            <a:pPr marL="171450" indent="-171450">
              <a:buFont typeface="Arial" panose="020B0604020202020204" pitchFamily="34" charset="0"/>
              <a:buChar char="•"/>
            </a:pPr>
            <a:r>
              <a:rPr lang="en-US" dirty="0"/>
              <a:t>Improper scoping</a:t>
            </a:r>
          </a:p>
          <a:p>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8</a:t>
            </a:fld>
            <a:endParaRPr lang="en-US" dirty="0"/>
          </a:p>
        </p:txBody>
      </p:sp>
    </p:spTree>
    <p:extLst>
      <p:ext uri="{BB962C8B-B14F-4D97-AF65-F5344CB8AC3E}">
        <p14:creationId xmlns:p14="http://schemas.microsoft.com/office/powerpoint/2010/main" val="3006992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D9405A-801D-4EEA-B2FD-F8DC5CDC8C24}"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47164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chemeClr val="accent1"/>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382000" y="6637184"/>
            <a:ext cx="609600" cy="143224"/>
          </a:xfrm>
        </p:spPr>
        <p:txBody>
          <a:bodyPr/>
          <a:lstStyle/>
          <a:p>
            <a:r>
              <a:rPr lang="en-US"/>
              <a:t>01/01/2011</a:t>
            </a:r>
            <a:endParaRPr lang="en-US" dirty="0"/>
          </a:p>
        </p:txBody>
      </p:sp>
      <p:sp>
        <p:nvSpPr>
          <p:cNvPr id="11" name="Slide Number Placeholder 10"/>
          <p:cNvSpPr>
            <a:spLocks noGrp="1"/>
          </p:cNvSpPr>
          <p:nvPr>
            <p:ph type="sldNum" sz="quarter" idx="11"/>
          </p:nvPr>
        </p:nvSpPr>
        <p:spPr/>
        <p:txBody>
          <a:bodyPr/>
          <a:lstStyle/>
          <a:p>
            <a:fld id="{DD8FDF0E-2772-4D89-9F72-F3CB15D8B8AB}" type="slidenum">
              <a:rPr lang="en-US" smtClean="0"/>
              <a:pPr/>
              <a:t>‹#›</a:t>
            </a:fld>
            <a:endParaRPr lang="en-US"/>
          </a:p>
        </p:txBody>
      </p:sp>
      <p:sp>
        <p:nvSpPr>
          <p:cNvPr id="12" name="Title 11"/>
          <p:cNvSpPr>
            <a:spLocks noGrp="1"/>
          </p:cNvSpPr>
          <p:nvPr>
            <p:ph type="title"/>
          </p:nvPr>
        </p:nvSpPr>
        <p:spPr/>
        <p:txBody>
          <a:bodyPr/>
          <a:lstStyle/>
          <a:p>
            <a:r>
              <a:rPr lang="en-US" dirty="0"/>
              <a:t>Click to edit Master title style</a:t>
            </a:r>
          </a:p>
        </p:txBody>
      </p:sp>
      <p:sp>
        <p:nvSpPr>
          <p:cNvPr id="14" name="Rectangle 13"/>
          <p:cNvSpPr>
            <a:spLocks noChangeArrowheads="1"/>
          </p:cNvSpPr>
          <p:nvPr userDrawn="1"/>
        </p:nvSpPr>
        <p:spPr bwMode="auto">
          <a:xfrm>
            <a:off x="38100" y="6612924"/>
            <a:ext cx="4419600" cy="276999"/>
          </a:xfrm>
          <a:prstGeom prst="rect">
            <a:avLst/>
          </a:prstGeom>
          <a:noFill/>
          <a:ln w="9525">
            <a:noFill/>
            <a:miter lim="800000"/>
            <a:headEnd/>
            <a:tailEnd/>
          </a:ln>
          <a:effectLst/>
        </p:spPr>
        <p:txBody>
          <a:bodyPr>
            <a:spAutoFit/>
          </a:bodyPr>
          <a:lstStyle/>
          <a:p>
            <a:r>
              <a:rPr lang="en-US" sz="600" b="1" dirty="0"/>
              <a:t>This seminar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The seminar slide deck is not subject to copyright protection and is in the public domain.</a:t>
            </a:r>
          </a:p>
        </p:txBody>
      </p:sp>
      <p:pic>
        <p:nvPicPr>
          <p:cNvPr id="13" name="Picture 12">
            <a:extLst>
              <a:ext uri="{FF2B5EF4-FFF2-40B4-BE49-F238E27FC236}">
                <a16:creationId xmlns:a16="http://schemas.microsoft.com/office/drawing/2014/main" id="{58928823-3CB3-492F-ACFD-A9D2EA0D0092}"/>
              </a:ext>
            </a:extLst>
          </p:cNvPr>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a:extLst>
              <a:ext uri="{FF2B5EF4-FFF2-40B4-BE49-F238E27FC236}">
                <a16:creationId xmlns:a16="http://schemas.microsoft.com/office/drawing/2014/main" id="{B1635864-22A0-4B7D-AE2D-11ACBC13F6E8}"/>
              </a:ext>
            </a:extLst>
          </p:cNvPr>
          <p:cNvSpPr>
            <a:spLocks noChangeArrowheads="1"/>
          </p:cNvSpPr>
          <p:nvPr userDrawn="1"/>
        </p:nvSpPr>
        <p:spPr bwMode="auto">
          <a:xfrm>
            <a:off x="5943600" y="6616576"/>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10/18/2019</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10/18/2019</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rgbClr val="002060"/>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a:xfrm>
            <a:off x="8506887" y="6655603"/>
            <a:ext cx="637113" cy="145018"/>
          </a:xfrm>
        </p:spPr>
        <p:txBody>
          <a:bodyPr/>
          <a:lstStyle/>
          <a:p>
            <a:r>
              <a:rPr lang="en-US" dirty="0"/>
              <a:t>01/01/2011</a:t>
            </a:r>
          </a:p>
        </p:txBody>
      </p:sp>
      <p:sp>
        <p:nvSpPr>
          <p:cNvPr id="11" name="Slide Number Placeholder 10"/>
          <p:cNvSpPr>
            <a:spLocks noGrp="1"/>
          </p:cNvSpPr>
          <p:nvPr>
            <p:ph type="sldNum" sz="quarter" idx="11"/>
          </p:nvPr>
        </p:nvSpPr>
        <p:spPr>
          <a:xfrm>
            <a:off x="4241963" y="6503249"/>
            <a:ext cx="533400" cy="476250"/>
          </a:xfrm>
        </p:spPr>
        <p:txBody>
          <a:bodyPr/>
          <a:lstStyle/>
          <a:p>
            <a:fld id="{DD8FDF0E-2772-4D89-9F72-F3CB15D8B8AB}" type="slidenum">
              <a:rPr lang="en-US" smtClean="0"/>
              <a:pPr/>
              <a:t>‹#›</a:t>
            </a:fld>
            <a:endParaRPr lang="en-US"/>
          </a:p>
        </p:txBody>
      </p:sp>
      <p:sp>
        <p:nvSpPr>
          <p:cNvPr id="12" name="Title 11"/>
          <p:cNvSpPr>
            <a:spLocks noGrp="1"/>
          </p:cNvSpPr>
          <p:nvPr>
            <p:ph type="title"/>
          </p:nvPr>
        </p:nvSpPr>
        <p:spPr>
          <a:xfrm>
            <a:off x="419100" y="1259114"/>
            <a:ext cx="8382000" cy="647245"/>
          </a:xfrm>
        </p:spPr>
        <p:txBody>
          <a:bodyPr/>
          <a:lstStyle/>
          <a:p>
            <a:r>
              <a:rPr lang="en-US" dirty="0"/>
              <a:t>Click to edit Master title style</a:t>
            </a:r>
          </a:p>
        </p:txBody>
      </p:sp>
      <p:sp>
        <p:nvSpPr>
          <p:cNvPr id="14" name="Rectangle 13"/>
          <p:cNvSpPr>
            <a:spLocks noChangeArrowheads="1"/>
          </p:cNvSpPr>
          <p:nvPr userDrawn="1"/>
        </p:nvSpPr>
        <p:spPr bwMode="auto">
          <a:xfrm>
            <a:off x="38100" y="6616598"/>
            <a:ext cx="4419600" cy="276999"/>
          </a:xfrm>
          <a:prstGeom prst="rect">
            <a:avLst/>
          </a:prstGeom>
          <a:noFill/>
          <a:ln w="9525">
            <a:noFill/>
            <a:miter lim="800000"/>
            <a:headEnd/>
            <a:tailEnd/>
          </a:ln>
          <a:effectLst/>
        </p:spPr>
        <p:txBody>
          <a:bodyPr>
            <a:spAutoFit/>
          </a:bodyPr>
          <a:lstStyle/>
          <a:p>
            <a:r>
              <a:rPr lang="en-US" sz="600" b="1" dirty="0"/>
              <a:t>This</a:t>
            </a:r>
            <a:r>
              <a:rPr lang="en-US" sz="600" b="1" baseline="0" dirty="0"/>
              <a:t> </a:t>
            </a:r>
            <a:r>
              <a:rPr lang="en-US" sz="600" b="1" dirty="0"/>
              <a:t>presentation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This presentation is not subject to copyright protection and is in the public domain.</a:t>
            </a:r>
          </a:p>
        </p:txBody>
      </p:sp>
      <p:pic>
        <p:nvPicPr>
          <p:cNvPr id="13" name="Picture 12"/>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p:cNvSpPr>
            <a:spLocks noChangeArrowheads="1"/>
          </p:cNvSpPr>
          <p:nvPr userDrawn="1"/>
        </p:nvSpPr>
        <p:spPr bwMode="auto">
          <a:xfrm>
            <a:off x="6382147" y="666916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extLst>
      <p:ext uri="{BB962C8B-B14F-4D97-AF65-F5344CB8AC3E}">
        <p14:creationId xmlns:p14="http://schemas.microsoft.com/office/powerpoint/2010/main" val="295842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458481"/>
            <a:ext cx="8382000" cy="647245"/>
          </a:xfrm>
        </p:spPr>
        <p:txBody>
          <a:bodyPr/>
          <a:lstStyle/>
          <a:p>
            <a:r>
              <a:rPr lang="en-US"/>
              <a:t>Click to edit Master title style</a:t>
            </a:r>
          </a:p>
        </p:txBody>
      </p:sp>
      <p:sp>
        <p:nvSpPr>
          <p:cNvPr id="3" name="Content Placeholder 2"/>
          <p:cNvSpPr>
            <a:spLocks noGrp="1"/>
          </p:cNvSpPr>
          <p:nvPr>
            <p:ph idx="1"/>
          </p:nvPr>
        </p:nvSpPr>
        <p:spPr>
          <a:xfrm>
            <a:off x="381000" y="1371600"/>
            <a:ext cx="8382000" cy="5029200"/>
          </a:xfrm>
        </p:spPr>
        <p:txBody>
          <a:bodyPr/>
          <a:lstStyle>
            <a:lvl2pPr marL="742950" indent="-285750">
              <a:buFont typeface="Wingdings" panose="05000000000000000000" pitchFamily="2" charset="2"/>
              <a:buChar char="q"/>
              <a:defRPr/>
            </a:lvl2pPr>
            <a:lvl3pPr>
              <a:buClr>
                <a:srgbClr val="002060"/>
              </a:buClr>
              <a:buSzPct val="60000"/>
              <a:defRPr/>
            </a:lvl3pPr>
            <a:lvl4pPr marL="1600200" indent="-228600">
              <a:buClr>
                <a:srgbClr val="002060"/>
              </a:buClr>
              <a:buSzPct val="60000"/>
              <a:buFont typeface="Wingdings" panose="05000000000000000000" pitchFamily="2" charset="2"/>
              <a:buChar char="v"/>
              <a:defRPr/>
            </a:lvl4pPr>
            <a:lvl5pPr>
              <a:buClr>
                <a:srgbClr val="002060"/>
              </a:buClr>
              <a:buSzPct val="75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extLst>
      <p:ext uri="{BB962C8B-B14F-4D97-AF65-F5344CB8AC3E}">
        <p14:creationId xmlns:p14="http://schemas.microsoft.com/office/powerpoint/2010/main" val="210895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smtClean="0"/>
              <a:pPr/>
              <a:t>10/18/2019</a:t>
            </a:fld>
            <a:endParaRPr lang="en-US" dirty="0"/>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a:p>
        </p:txBody>
      </p:sp>
    </p:spTree>
    <p:extLst>
      <p:ext uri="{BB962C8B-B14F-4D97-AF65-F5344CB8AC3E}">
        <p14:creationId xmlns:p14="http://schemas.microsoft.com/office/powerpoint/2010/main" val="4053758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114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10/18/2019</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extLst>
      <p:ext uri="{BB962C8B-B14F-4D97-AF65-F5344CB8AC3E}">
        <p14:creationId xmlns:p14="http://schemas.microsoft.com/office/powerpoint/2010/main" val="4117028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10/18/2019</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extLst>
      <p:ext uri="{BB962C8B-B14F-4D97-AF65-F5344CB8AC3E}">
        <p14:creationId xmlns:p14="http://schemas.microsoft.com/office/powerpoint/2010/main" val="1309337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8546038" y="6650750"/>
            <a:ext cx="597962" cy="164394"/>
          </a:xfrm>
        </p:spPr>
        <p:txBody>
          <a:bodyPr/>
          <a:lstStyle>
            <a:lvl1pPr>
              <a:defRPr/>
            </a:lvl1pPr>
          </a:lstStyle>
          <a:p>
            <a:fld id="{36621641-DE6C-4460-BF47-734601E4A699}" type="datetime1">
              <a:rPr lang="en-US"/>
              <a:pPr/>
              <a:t>10/18/2019</a:t>
            </a:fld>
            <a:endParaRPr lang="en-US"/>
          </a:p>
        </p:txBody>
      </p:sp>
      <p:sp>
        <p:nvSpPr>
          <p:cNvPr id="4" name="Slide Number Placeholder 3"/>
          <p:cNvSpPr>
            <a:spLocks noGrp="1"/>
          </p:cNvSpPr>
          <p:nvPr>
            <p:ph type="sldNum" sz="quarter" idx="11"/>
          </p:nvPr>
        </p:nvSpPr>
        <p:spPr>
          <a:xfrm>
            <a:off x="4191000" y="6494822"/>
            <a:ext cx="533400" cy="476250"/>
          </a:xfrm>
        </p:spPr>
        <p:txBody>
          <a:bodyPr/>
          <a:lstStyle>
            <a:lvl1pPr>
              <a:defRPr/>
            </a:lvl1pPr>
          </a:lstStyle>
          <a:p>
            <a:fld id="{C429D7E7-1099-47AD-B3F2-624E90DDB7C5}" type="slidenum">
              <a:rPr lang="en-US"/>
              <a:pPr/>
              <a:t>‹#›</a:t>
            </a:fld>
            <a:endParaRPr lang="en-US"/>
          </a:p>
        </p:txBody>
      </p:sp>
    </p:spTree>
    <p:extLst>
      <p:ext uri="{BB962C8B-B14F-4D97-AF65-F5344CB8AC3E}">
        <p14:creationId xmlns:p14="http://schemas.microsoft.com/office/powerpoint/2010/main" val="259326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70101" y="6644000"/>
            <a:ext cx="597962" cy="164394"/>
          </a:xfrm>
        </p:spPr>
        <p:txBody>
          <a:bodyPr/>
          <a:lstStyle>
            <a:lvl1pPr>
              <a:defRPr/>
            </a:lvl1pPr>
          </a:lstStyle>
          <a:p>
            <a:fld id="{D60E83B5-0457-4AA6-A2AF-7E85AB57C9B7}" type="datetime1">
              <a:rPr lang="en-US"/>
              <a:pPr/>
              <a:t>10/18/2019</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extLst>
      <p:ext uri="{BB962C8B-B14F-4D97-AF65-F5344CB8AC3E}">
        <p14:creationId xmlns:p14="http://schemas.microsoft.com/office/powerpoint/2010/main" val="4084686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10/18/2019</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extLst>
      <p:ext uri="{BB962C8B-B14F-4D97-AF65-F5344CB8AC3E}">
        <p14:creationId xmlns:p14="http://schemas.microsoft.com/office/powerpoint/2010/main" val="2711512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10/18/2019</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extLst>
      <p:ext uri="{BB962C8B-B14F-4D97-AF65-F5344CB8AC3E}">
        <p14:creationId xmlns:p14="http://schemas.microsoft.com/office/powerpoint/2010/main" val="3422372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10/18/2019</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extLst>
      <p:ext uri="{BB962C8B-B14F-4D97-AF65-F5344CB8AC3E}">
        <p14:creationId xmlns:p14="http://schemas.microsoft.com/office/powerpoint/2010/main" val="4070463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10/18/2019</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extLst>
      <p:ext uri="{BB962C8B-B14F-4D97-AF65-F5344CB8AC3E}">
        <p14:creationId xmlns:p14="http://schemas.microsoft.com/office/powerpoint/2010/main" val="3483088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a:pPr/>
              <a:t>10/18/2019</a:t>
            </a:fld>
            <a:endParaRPr lang="en-US"/>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10/18/2019</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10/18/2019</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36621641-DE6C-4460-BF47-734601E4A699}" type="datetime1">
              <a:rPr lang="en-US"/>
              <a:pPr/>
              <a:t>10/18/2019</a:t>
            </a:fld>
            <a:endParaRPr lang="en-US"/>
          </a:p>
        </p:txBody>
      </p:sp>
      <p:sp>
        <p:nvSpPr>
          <p:cNvPr id="4" name="Slide Number Placeholder 3"/>
          <p:cNvSpPr>
            <a:spLocks noGrp="1"/>
          </p:cNvSpPr>
          <p:nvPr>
            <p:ph type="sldNum" sz="quarter" idx="11"/>
          </p:nvPr>
        </p:nvSpPr>
        <p:spPr/>
        <p:txBody>
          <a:bodyPr/>
          <a:lstStyle>
            <a:lvl1pPr>
              <a:defRPr/>
            </a:lvl1pPr>
          </a:lstStyle>
          <a:p>
            <a:fld id="{C429D7E7-1099-47AD-B3F2-624E90DDB7C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60E83B5-0457-4AA6-A2AF-7E85AB57C9B7}" type="datetime1">
              <a:rPr lang="en-US"/>
              <a:pPr/>
              <a:t>10/18/2019</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10/18/2019</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10/18/2019</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466725" y="1371600"/>
            <a:ext cx="8296275" cy="0"/>
          </a:xfrm>
          <a:prstGeom prst="line">
            <a:avLst/>
          </a:prstGeom>
          <a:noFill/>
          <a:ln w="38100">
            <a:solidFill>
              <a:schemeClr val="accent1"/>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533400" y="385340"/>
            <a:ext cx="8153400" cy="8223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2775" name="Rectangle 7"/>
          <p:cNvSpPr>
            <a:spLocks noGrp="1" noChangeArrowheads="1"/>
          </p:cNvSpPr>
          <p:nvPr>
            <p:ph type="body" idx="1"/>
          </p:nvPr>
        </p:nvSpPr>
        <p:spPr bwMode="auto">
          <a:xfrm>
            <a:off x="381000" y="1535535"/>
            <a:ext cx="8382000" cy="49025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1" name="Rectangle 13"/>
          <p:cNvSpPr>
            <a:spLocks noChangeArrowheads="1"/>
          </p:cNvSpPr>
          <p:nvPr userDrawn="1"/>
        </p:nvSpPr>
        <p:spPr bwMode="auto">
          <a:xfrm>
            <a:off x="563002" y="6621462"/>
            <a:ext cx="3962400" cy="276999"/>
          </a:xfrm>
          <a:prstGeom prst="rect">
            <a:avLst/>
          </a:prstGeom>
          <a:noFill/>
          <a:ln w="9525">
            <a:noFill/>
            <a:miter lim="800000"/>
            <a:headEnd/>
            <a:tailEnd/>
          </a:ln>
          <a:effectLst/>
        </p:spPr>
        <p:txBody>
          <a:bodyPr wrap="square">
            <a:spAutoFit/>
          </a:bodyPr>
          <a:lstStyle/>
          <a:p>
            <a:r>
              <a:rPr lang="en-US" sz="600" b="1" dirty="0"/>
              <a:t>This seminar was created by Robert Snelick as part of official duties as</a:t>
            </a:r>
            <a:r>
              <a:rPr lang="en-US" sz="600" b="1" baseline="0" dirty="0"/>
              <a:t> an</a:t>
            </a:r>
            <a:r>
              <a:rPr lang="en-US" sz="600" b="1" dirty="0"/>
              <a:t> employee of the US Federal Government. The seminar slide deck is not subject to copyright protection and is in the public domain.</a:t>
            </a:r>
          </a:p>
        </p:txBody>
      </p:sp>
      <p:sp>
        <p:nvSpPr>
          <p:cNvPr id="32784" name="Rectangle 16"/>
          <p:cNvSpPr>
            <a:spLocks noGrp="1" noChangeArrowheads="1"/>
          </p:cNvSpPr>
          <p:nvPr>
            <p:ph type="dt" sz="half" idx="2"/>
          </p:nvPr>
        </p:nvSpPr>
        <p:spPr bwMode="auto">
          <a:xfrm>
            <a:off x="8491538" y="6650291"/>
            <a:ext cx="576262" cy="14304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343400" y="6534150"/>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a:extLst>
              <a:ext uri="{FF2B5EF4-FFF2-40B4-BE49-F238E27FC236}">
                <a16:creationId xmlns:a16="http://schemas.microsoft.com/office/drawing/2014/main" id="{5678B2C8-B45B-4E90-9690-F52ACF897793}"/>
              </a:ext>
            </a:extLst>
          </p:cNvPr>
          <p:cNvPicPr>
            <a:picLocks noChangeAspect="1"/>
          </p:cNvPicPr>
          <p:nvPr userDrawn="1"/>
        </p:nvPicPr>
        <p:blipFill>
          <a:blip r:embed="rId13"/>
          <a:stretch>
            <a:fillRect/>
          </a:stretch>
        </p:blipFill>
        <p:spPr>
          <a:xfrm>
            <a:off x="134983" y="6629400"/>
            <a:ext cx="457200" cy="218872"/>
          </a:xfrm>
          <a:prstGeom prst="rect">
            <a:avLst/>
          </a:prstGeom>
        </p:spPr>
      </p:pic>
      <p:sp>
        <p:nvSpPr>
          <p:cNvPr id="12" name="Rectangle 12">
            <a:extLst>
              <a:ext uri="{FF2B5EF4-FFF2-40B4-BE49-F238E27FC236}">
                <a16:creationId xmlns:a16="http://schemas.microsoft.com/office/drawing/2014/main" id="{5F4AB1AE-F140-467C-8FE9-7DF4A96CC591}"/>
              </a:ext>
            </a:extLst>
          </p:cNvPr>
          <p:cNvSpPr>
            <a:spLocks noChangeArrowheads="1"/>
          </p:cNvSpPr>
          <p:nvPr userDrawn="1"/>
        </p:nvSpPr>
        <p:spPr bwMode="auto">
          <a:xfrm>
            <a:off x="5486400" y="6654645"/>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l" rtl="0" fontAlgn="base">
        <a:lnSpc>
          <a:spcPct val="80000"/>
        </a:lnSpc>
        <a:spcBef>
          <a:spcPct val="0"/>
        </a:spcBef>
        <a:spcAft>
          <a:spcPct val="0"/>
        </a:spcAft>
        <a:defRPr sz="40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381000" y="1219200"/>
            <a:ext cx="8382000" cy="0"/>
          </a:xfrm>
          <a:prstGeom prst="line">
            <a:avLst/>
          </a:prstGeom>
          <a:noFill/>
          <a:ln w="38100">
            <a:solidFill>
              <a:srgbClr val="002060"/>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381000" y="445082"/>
            <a:ext cx="8382000" cy="64724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32775" name="Rectangle 7"/>
          <p:cNvSpPr>
            <a:spLocks noGrp="1" noChangeArrowheads="1"/>
          </p:cNvSpPr>
          <p:nvPr>
            <p:ph type="body" idx="1"/>
          </p:nvPr>
        </p:nvSpPr>
        <p:spPr bwMode="auto">
          <a:xfrm>
            <a:off x="381000" y="1303339"/>
            <a:ext cx="8382000" cy="51633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4" name="Rectangle 16"/>
          <p:cNvSpPr>
            <a:spLocks noGrp="1" noChangeArrowheads="1"/>
          </p:cNvSpPr>
          <p:nvPr>
            <p:ph type="dt" sz="half" idx="2"/>
          </p:nvPr>
        </p:nvSpPr>
        <p:spPr bwMode="auto">
          <a:xfrm>
            <a:off x="8506887" y="6650750"/>
            <a:ext cx="597962" cy="1643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243800" y="6488072"/>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p:cNvPicPr>
            <a:picLocks noChangeAspect="1"/>
          </p:cNvPicPr>
          <p:nvPr userDrawn="1"/>
        </p:nvPicPr>
        <p:blipFill>
          <a:blip r:embed="rId13"/>
          <a:stretch>
            <a:fillRect/>
          </a:stretch>
        </p:blipFill>
        <p:spPr>
          <a:xfrm>
            <a:off x="8094663" y="172618"/>
            <a:ext cx="895350" cy="428625"/>
          </a:xfrm>
          <a:prstGeom prst="rect">
            <a:avLst/>
          </a:prstGeom>
        </p:spPr>
      </p:pic>
      <p:sp>
        <p:nvSpPr>
          <p:cNvPr id="12" name="Rectangle 12"/>
          <p:cNvSpPr>
            <a:spLocks noChangeArrowheads="1"/>
          </p:cNvSpPr>
          <p:nvPr userDrawn="1"/>
        </p:nvSpPr>
        <p:spPr bwMode="auto">
          <a:xfrm>
            <a:off x="36715" y="6650750"/>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extLst>
      <p:ext uri="{BB962C8B-B14F-4D97-AF65-F5344CB8AC3E}">
        <p14:creationId xmlns:p14="http://schemas.microsoft.com/office/powerpoint/2010/main" val="166266240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p:txStyles>
    <p:titleStyle>
      <a:lvl1pPr algn="l" rtl="0" fontAlgn="base">
        <a:lnSpc>
          <a:spcPct val="80000"/>
        </a:lnSpc>
        <a:spcBef>
          <a:spcPct val="0"/>
        </a:spcBef>
        <a:spcAft>
          <a:spcPct val="0"/>
        </a:spcAft>
        <a:defRPr sz="36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rgbClr val="002060"/>
        </a:buClr>
        <a:buSzPct val="75000"/>
        <a:buFont typeface="Wingdings" panose="05000000000000000000" pitchFamily="2" charset="2"/>
        <a:buChar char="q"/>
        <a:defRPr sz="3200">
          <a:solidFill>
            <a:schemeClr val="tx1"/>
          </a:solidFill>
          <a:latin typeface="+mn-lt"/>
          <a:ea typeface="+mn-ea"/>
          <a:cs typeface="+mn-cs"/>
        </a:defRPr>
      </a:lvl1pPr>
      <a:lvl2pPr marL="742950" indent="-285750" algn="l" rtl="0" fontAlgn="base">
        <a:spcBef>
          <a:spcPct val="20000"/>
        </a:spcBef>
        <a:spcAft>
          <a:spcPct val="0"/>
        </a:spcAft>
        <a:buClr>
          <a:srgbClr val="002060"/>
        </a:buClr>
        <a:buSzPct val="70000"/>
        <a:buFont typeface="Wingdings" panose="05000000000000000000" pitchFamily="2" charset="2"/>
        <a:buChar char="q"/>
        <a:defRPr sz="2600">
          <a:solidFill>
            <a:schemeClr val="tx1"/>
          </a:solidFill>
          <a:latin typeface="+mn-lt"/>
        </a:defRPr>
      </a:lvl2pPr>
      <a:lvl3pPr marL="1143000" indent="-228600" algn="l" rtl="0" fontAlgn="base">
        <a:spcBef>
          <a:spcPct val="20000"/>
        </a:spcBef>
        <a:spcAft>
          <a:spcPct val="0"/>
        </a:spcAft>
        <a:buClr>
          <a:srgbClr val="002060"/>
        </a:buClr>
        <a:buSzPct val="70000"/>
        <a:buFont typeface="Wingdings" panose="05000000000000000000" pitchFamily="2" charset="2"/>
        <a:buChar char="q"/>
        <a:defRPr sz="2200">
          <a:solidFill>
            <a:schemeClr val="tx1"/>
          </a:solidFill>
          <a:latin typeface="+mn-lt"/>
        </a:defRPr>
      </a:lvl3pPr>
      <a:lvl4pPr marL="1600200" indent="-228600" algn="l" rtl="0" fontAlgn="base">
        <a:spcBef>
          <a:spcPct val="20000"/>
        </a:spcBef>
        <a:spcAft>
          <a:spcPct val="0"/>
        </a:spcAft>
        <a:buClr>
          <a:srgbClr val="002060"/>
        </a:buClr>
        <a:buSzPct val="120000"/>
        <a:buFont typeface="Wingdings" panose="05000000000000000000" pitchFamily="2" charset="2"/>
        <a:buChar char="§"/>
        <a:defRPr sz="1800">
          <a:solidFill>
            <a:schemeClr val="tx1"/>
          </a:solidFill>
          <a:latin typeface="+mn-lt"/>
        </a:defRPr>
      </a:lvl4pPr>
      <a:lvl5pPr marL="2057400" indent="-228600" algn="l" rtl="0" fontAlgn="base">
        <a:spcBef>
          <a:spcPct val="20000"/>
        </a:spcBef>
        <a:spcAft>
          <a:spcPct val="0"/>
        </a:spcAft>
        <a:buClr>
          <a:srgbClr val="002060"/>
        </a:buClr>
        <a:buSzPct val="70000"/>
        <a:buFont typeface="Wingdings" panose="05000000000000000000" pitchFamily="2" charset="2"/>
        <a:buChar char="v"/>
        <a:defRPr sz="16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_ftnref2"/></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file:///C:\Users\slt\AppData\Local\Microsoft\Windows\INetCache\Content.Outlook\V282_Word\V282_CH02C_CodeTables.doc#HL70322"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66.xml"/><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7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mailto:robert.snelick@nist.gov" TargetMode="External"/><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838200"/>
            <a:ext cx="7620000" cy="2559050"/>
          </a:xfrm>
        </p:spPr>
        <p:txBody>
          <a:bodyPr anchor="ctr"/>
          <a:lstStyle/>
          <a:p>
            <a:pPr algn="ctr"/>
            <a:r>
              <a:rPr lang="en-US" sz="3200" dirty="0"/>
              <a:t>HL7 v2 Conformance and Testing:</a:t>
            </a:r>
            <a:br>
              <a:rPr lang="en-US" sz="3200" dirty="0"/>
            </a:br>
            <a:br>
              <a:rPr lang="en-US" sz="3200" dirty="0"/>
            </a:br>
            <a:r>
              <a:rPr lang="en-US" sz="2400" i="1" dirty="0"/>
              <a:t>An overview of conformance, specification development, testing strategies, and tools</a:t>
            </a:r>
          </a:p>
        </p:txBody>
      </p:sp>
      <p:sp>
        <p:nvSpPr>
          <p:cNvPr id="2051" name="Rectangle 3"/>
          <p:cNvSpPr>
            <a:spLocks noGrp="1" noChangeArrowheads="1"/>
          </p:cNvSpPr>
          <p:nvPr>
            <p:ph type="subTitle" idx="1"/>
          </p:nvPr>
        </p:nvSpPr>
        <p:spPr/>
        <p:txBody>
          <a:bodyPr/>
          <a:lstStyle/>
          <a:p>
            <a:r>
              <a:rPr lang="en-US" dirty="0"/>
              <a:t>IHIC 2019 Warsaw, Poland</a:t>
            </a:r>
          </a:p>
          <a:p>
            <a:r>
              <a:rPr lang="en-US" dirty="0"/>
              <a:t>October 22</a:t>
            </a:r>
            <a:r>
              <a:rPr lang="en-US" baseline="30000" dirty="0"/>
              <a:t>nd</a:t>
            </a:r>
            <a:r>
              <a:rPr lang="en-US" dirty="0"/>
              <a:t>, 2019</a:t>
            </a:r>
          </a:p>
          <a:p>
            <a:r>
              <a:rPr lang="en-US" dirty="0"/>
              <a:t>Robert Snelick (</a:t>
            </a:r>
            <a:r>
              <a:rPr lang="en-US" dirty="0">
                <a:highlight>
                  <a:srgbClr val="CCFFCC"/>
                </a:highlight>
              </a:rPr>
              <a:t>Sznilik</a:t>
            </a:r>
            <a:r>
              <a:rPr lang="en-US" dirty="0"/>
              <a:t>), NIST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Development Phases/Cycle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35313DE-39FF-4199-8686-1B682DE047CF}" type="datetime1">
              <a:rPr kumimoji="0" lang="en-US" sz="600" b="0" i="0" u="none" strike="noStrike" kern="1200" cap="none" spc="0" normalizeH="0" baseline="0" noProof="0">
                <a:ln>
                  <a:noFill/>
                </a:ln>
                <a:solidFill>
                  <a:srgbClr val="000000"/>
                </a:solidFill>
                <a:effectLst/>
                <a:uLnTx/>
                <a:uFillTx/>
                <a:latin typeface="Arial"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10/18/2019</a:t>
            </a:fld>
            <a:endParaRPr kumimoji="0" lang="en-US" sz="6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C44300-96F5-4E68-AEBC-759F83B9379E}" type="slidenum">
              <a:rPr kumimoji="0" lang="en-US" sz="8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26DFCD67-039E-4381-8B68-4F4567231172}"/>
              </a:ext>
            </a:extLst>
          </p:cNvPr>
          <p:cNvPicPr>
            <a:picLocks noChangeAspect="1"/>
          </p:cNvPicPr>
          <p:nvPr/>
        </p:nvPicPr>
        <p:blipFill>
          <a:blip r:embed="rId3"/>
          <a:stretch>
            <a:fillRect/>
          </a:stretch>
        </p:blipFill>
        <p:spPr>
          <a:xfrm>
            <a:off x="304800" y="1295400"/>
            <a:ext cx="8534400" cy="5201592"/>
          </a:xfrm>
          <a:prstGeom prst="rect">
            <a:avLst/>
          </a:prstGeom>
        </p:spPr>
      </p:pic>
    </p:spTree>
    <p:extLst>
      <p:ext uri="{BB962C8B-B14F-4D97-AF65-F5344CB8AC3E}">
        <p14:creationId xmlns:p14="http://schemas.microsoft.com/office/powerpoint/2010/main" val="2642548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Fundamental Terms</a:t>
            </a:r>
          </a:p>
        </p:txBody>
      </p:sp>
      <p:sp>
        <p:nvSpPr>
          <p:cNvPr id="8195" name="Rectangle 3"/>
          <p:cNvSpPr>
            <a:spLocks noGrp="1" noChangeArrowheads="1"/>
          </p:cNvSpPr>
          <p:nvPr>
            <p:ph idx="1"/>
          </p:nvPr>
        </p:nvSpPr>
        <p:spPr>
          <a:xfrm>
            <a:off x="381000" y="1609557"/>
            <a:ext cx="8382000" cy="4730496"/>
          </a:xfrm>
        </p:spPr>
        <p:txBody>
          <a:bodyPr>
            <a:normAutofit/>
          </a:bodyPr>
          <a:lstStyle/>
          <a:p>
            <a:r>
              <a:rPr lang="en-US" dirty="0"/>
              <a:t>Conformance</a:t>
            </a:r>
          </a:p>
          <a:p>
            <a:r>
              <a:rPr lang="en-US" dirty="0"/>
              <a:t>Interoperability</a:t>
            </a:r>
          </a:p>
          <a:p>
            <a:r>
              <a:rPr lang="en-US" dirty="0"/>
              <a:t>Compliance</a:t>
            </a:r>
          </a:p>
          <a:p>
            <a:r>
              <a:rPr lang="en-US" dirty="0"/>
              <a:t>Compatibility</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11</a:t>
            </a:fld>
            <a:endParaRPr lang="en-US" dirty="0"/>
          </a:p>
        </p:txBody>
      </p:sp>
      <p:sp>
        <p:nvSpPr>
          <p:cNvPr id="6" name="Frame 5"/>
          <p:cNvSpPr/>
          <p:nvPr/>
        </p:nvSpPr>
        <p:spPr bwMode="auto">
          <a:xfrm>
            <a:off x="5562600" y="1905000"/>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Not everyone will agree on these definitions</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7" name="Frame 6"/>
          <p:cNvSpPr/>
          <p:nvPr/>
        </p:nvSpPr>
        <p:spPr bwMode="auto">
          <a:xfrm>
            <a:off x="5562600" y="431466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Terms are overloaded in use</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8" name="Frame 7"/>
          <p:cNvSpPr/>
          <p:nvPr/>
        </p:nvSpPr>
        <p:spPr bwMode="auto">
          <a:xfrm>
            <a:off x="2590800" y="431466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Alert: Some use these terms interchangeably</a:t>
            </a:r>
            <a:endParaRPr kumimoji="0" lang="en-US" sz="1800" b="1" i="0" u="none" strike="noStrike" cap="none" normalizeH="0" baseline="0" dirty="0">
              <a:ln>
                <a:noFill/>
              </a:ln>
              <a:solidFill>
                <a:schemeClr val="accent5">
                  <a:lumMod val="50000"/>
                </a:schemeClr>
              </a:solidFill>
              <a:effectLst/>
              <a:latin typeface="Arial" charset="0"/>
            </a:endParaRPr>
          </a:p>
        </p:txBody>
      </p:sp>
    </p:spTree>
    <p:extLst>
      <p:ext uri="{BB962C8B-B14F-4D97-AF65-F5344CB8AC3E}">
        <p14:creationId xmlns:p14="http://schemas.microsoft.com/office/powerpoint/2010/main" val="2968965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130151" y="4579968"/>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8194" name="Rectangle 2"/>
          <p:cNvSpPr>
            <a:spLocks noGrp="1" noChangeArrowheads="1"/>
          </p:cNvSpPr>
          <p:nvPr>
            <p:ph type="title"/>
          </p:nvPr>
        </p:nvSpPr>
        <p:spPr/>
        <p:txBody>
          <a:bodyPr/>
          <a:lstStyle/>
          <a:p>
            <a:r>
              <a:rPr lang="en-US" dirty="0"/>
              <a:t>Conformance</a:t>
            </a:r>
          </a:p>
        </p:txBody>
      </p:sp>
      <p:sp>
        <p:nvSpPr>
          <p:cNvPr id="8195" name="Rectangle 3"/>
          <p:cNvSpPr>
            <a:spLocks noGrp="1" noChangeArrowheads="1"/>
          </p:cNvSpPr>
          <p:nvPr>
            <p:ph idx="1"/>
          </p:nvPr>
        </p:nvSpPr>
        <p:spPr>
          <a:xfrm>
            <a:off x="419100" y="1533195"/>
            <a:ext cx="8382000" cy="2012068"/>
          </a:xfrm>
        </p:spPr>
        <p:txBody>
          <a:bodyPr>
            <a:normAutofit fontScale="77500" lnSpcReduction="20000"/>
          </a:bodyPr>
          <a:lstStyle/>
          <a:p>
            <a:r>
              <a:rPr lang="en-US" dirty="0"/>
              <a:t>Defined as the fulfillment of a product, process, or service of specified requirements [1,2].</a:t>
            </a:r>
          </a:p>
          <a:p>
            <a:r>
              <a:rPr lang="en-US" dirty="0"/>
              <a:t>The concept of conformance is essential to any standard for providing an objective measure of how closely implementations satisfy the requirements defined in the standard [1,2].</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12</a:t>
            </a:fld>
            <a:endParaRPr lang="en-US" dirty="0"/>
          </a:p>
        </p:txBody>
      </p:sp>
      <p:sp>
        <p:nvSpPr>
          <p:cNvPr id="8" name="AutoShape 27"/>
          <p:cNvSpPr>
            <a:spLocks noChangeArrowheads="1"/>
          </p:cNvSpPr>
          <p:nvPr/>
        </p:nvSpPr>
        <p:spPr bwMode="auto">
          <a:xfrm>
            <a:off x="1600200" y="5241178"/>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9" name="AutoShape 4"/>
          <p:cNvSpPr>
            <a:spLocks noChangeArrowheads="1"/>
          </p:cNvSpPr>
          <p:nvPr/>
        </p:nvSpPr>
        <p:spPr bwMode="auto">
          <a:xfrm>
            <a:off x="1600200" y="3657600"/>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669381" y="4346621"/>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86400" y="3646716"/>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accent5">
                    <a:lumMod val="50000"/>
                  </a:schemeClr>
                </a:solidFill>
              </a:rPr>
              <a:t>Does the system implement the requirements as stated in the specification?</a:t>
            </a:r>
            <a:endParaRPr kumimoji="0" lang="en-US" sz="1800" b="1" i="0" u="none" strike="noStrike" cap="none" normalizeH="0" baseline="0" dirty="0">
              <a:ln>
                <a:noFill/>
              </a:ln>
              <a:solidFill>
                <a:schemeClr val="accent5">
                  <a:lumMod val="50000"/>
                </a:schemeClr>
              </a:solidFill>
              <a:effectLst/>
              <a:latin typeface="Arial" charset="0"/>
            </a:endParaRPr>
          </a:p>
        </p:txBody>
      </p:sp>
      <p:sp>
        <p:nvSpPr>
          <p:cNvPr id="12" name="Rectangle 11"/>
          <p:cNvSpPr/>
          <p:nvPr/>
        </p:nvSpPr>
        <p:spPr>
          <a:xfrm>
            <a:off x="142875" y="6215075"/>
            <a:ext cx="8401050" cy="338554"/>
          </a:xfrm>
          <a:prstGeom prst="rect">
            <a:avLst/>
          </a:prstGeom>
        </p:spPr>
        <p:txBody>
          <a:bodyPr wrap="square">
            <a:spAutoFit/>
          </a:bodyPr>
          <a:lstStyle/>
          <a:p>
            <a:r>
              <a:rPr lang="en-US" sz="800" dirty="0"/>
              <a:t>[1] ISO Reference - ISO/IEC 17000 Conformity assessment - Vocabulary and general principles, first edition 2004-11-02.</a:t>
            </a:r>
          </a:p>
          <a:p>
            <a:r>
              <a:rPr lang="en-US" sz="800" dirty="0"/>
              <a:t>[2] Glossary of Conformance Terminology, Interoperability and Conformance Technical Committee, OASIS. http://www.oasis-open.org/committees/ioc/glossary.htm</a:t>
            </a:r>
          </a:p>
        </p:txBody>
      </p:sp>
    </p:spTree>
    <p:extLst>
      <p:ext uri="{BB962C8B-B14F-4D97-AF65-F5344CB8AC3E}">
        <p14:creationId xmlns:p14="http://schemas.microsoft.com/office/powerpoint/2010/main" val="1787070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227842" y="4090927"/>
            <a:ext cx="2584849" cy="106209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Interoperability</a:t>
            </a:r>
          </a:p>
        </p:txBody>
      </p:sp>
      <p:sp>
        <p:nvSpPr>
          <p:cNvPr id="8195" name="Rectangle 3"/>
          <p:cNvSpPr>
            <a:spLocks noGrp="1" noChangeArrowheads="1"/>
          </p:cNvSpPr>
          <p:nvPr>
            <p:ph idx="1"/>
          </p:nvPr>
        </p:nvSpPr>
        <p:spPr>
          <a:xfrm>
            <a:off x="333375" y="1553570"/>
            <a:ext cx="8382000" cy="2264462"/>
          </a:xfrm>
        </p:spPr>
        <p:txBody>
          <a:bodyPr>
            <a:normAutofit fontScale="70000" lnSpcReduction="20000"/>
          </a:bodyPr>
          <a:lstStyle/>
          <a:p>
            <a:r>
              <a:rPr lang="en-US" dirty="0"/>
              <a:t>“is the ability of two or more systems or components to exchange information and to use the information that has been exchanged.” [1]</a:t>
            </a:r>
          </a:p>
          <a:p>
            <a:r>
              <a:rPr lang="en-US" dirty="0"/>
              <a:t>Two Key Parts:</a:t>
            </a:r>
          </a:p>
          <a:p>
            <a:pPr marL="457200" lvl="1" indent="0">
              <a:buNone/>
            </a:pPr>
            <a:r>
              <a:rPr lang="en-US" dirty="0">
                <a:solidFill>
                  <a:schemeClr val="accent5">
                    <a:lumMod val="50000"/>
                  </a:schemeClr>
                </a:solidFill>
              </a:rPr>
              <a:t>1) </a:t>
            </a:r>
            <a:r>
              <a:rPr lang="en-US" dirty="0"/>
              <a:t>information must be exchanged, which refers to the technical/functional/syntactical characteristic; </a:t>
            </a:r>
          </a:p>
          <a:p>
            <a:pPr marL="457200" lvl="1" indent="0">
              <a:buNone/>
            </a:pPr>
            <a:r>
              <a:rPr lang="en-US" dirty="0">
                <a:solidFill>
                  <a:schemeClr val="accent5">
                    <a:lumMod val="50000"/>
                  </a:schemeClr>
                </a:solidFill>
              </a:rPr>
              <a:t>2) </a:t>
            </a:r>
            <a:r>
              <a:rPr lang="en-US" dirty="0"/>
              <a:t>but the more important part is the correct semantic interpretation allowing for use of the exchanged information [2].</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13</a:t>
            </a:fld>
            <a:endParaRPr lang="en-US" dirty="0"/>
          </a:p>
        </p:txBody>
      </p:sp>
      <p:sp>
        <p:nvSpPr>
          <p:cNvPr id="8" name="AutoShape 27"/>
          <p:cNvSpPr>
            <a:spLocks noChangeArrowheads="1"/>
          </p:cNvSpPr>
          <p:nvPr/>
        </p:nvSpPr>
        <p:spPr bwMode="auto">
          <a:xfrm>
            <a:off x="1447800" y="395317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1" name="Frame 10"/>
          <p:cNvSpPr/>
          <p:nvPr/>
        </p:nvSpPr>
        <p:spPr bwMode="auto">
          <a:xfrm>
            <a:off x="1143000" y="5266526"/>
            <a:ext cx="6758954" cy="79393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Can two interconnected systems exchange data and use that data to perform a business function as both intended? </a:t>
            </a:r>
          </a:p>
        </p:txBody>
      </p:sp>
      <p:sp>
        <p:nvSpPr>
          <p:cNvPr id="13" name="AutoShape 16"/>
          <p:cNvSpPr>
            <a:spLocks noChangeArrowheads="1"/>
          </p:cNvSpPr>
          <p:nvPr/>
        </p:nvSpPr>
        <p:spPr bwMode="auto">
          <a:xfrm>
            <a:off x="3994644" y="4137394"/>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4" name="AutoShape 27"/>
          <p:cNvSpPr>
            <a:spLocks noChangeArrowheads="1"/>
          </p:cNvSpPr>
          <p:nvPr/>
        </p:nvSpPr>
        <p:spPr bwMode="auto">
          <a:xfrm>
            <a:off x="5065133" y="3964857"/>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5" name="Rectangle 14"/>
          <p:cNvSpPr/>
          <p:nvPr/>
        </p:nvSpPr>
        <p:spPr>
          <a:xfrm>
            <a:off x="165721" y="6195596"/>
            <a:ext cx="8401050" cy="338554"/>
          </a:xfrm>
          <a:prstGeom prst="rect">
            <a:avLst/>
          </a:prstGeom>
        </p:spPr>
        <p:txBody>
          <a:bodyPr wrap="square">
            <a:spAutoFit/>
          </a:bodyPr>
          <a:lstStyle/>
          <a:p>
            <a:r>
              <a:rPr lang="en-US" sz="800" dirty="0"/>
              <a:t>[1] [IEEE-1990] Institute of Electrical and Electronics Engineers. IEEE Standard Computer Dictionary: A Compilation of IEEE Standard Computer Glossaries. New York, NY: 1990.</a:t>
            </a:r>
          </a:p>
          <a:p>
            <a:r>
              <a:rPr lang="en-US" sz="800" dirty="0"/>
              <a:t>[2] Benson T. Principles of Health Interoperability HL7 and SNOMED. Health Informatics Series, Springer-Verlag, London Limited 2010.</a:t>
            </a:r>
          </a:p>
        </p:txBody>
      </p:sp>
    </p:spTree>
    <p:extLst>
      <p:ext uri="{BB962C8B-B14F-4D97-AF65-F5344CB8AC3E}">
        <p14:creationId xmlns:p14="http://schemas.microsoft.com/office/powerpoint/2010/main" val="623351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53951" y="4795301"/>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8194" name="Rectangle 2"/>
          <p:cNvSpPr>
            <a:spLocks noGrp="1" noChangeArrowheads="1"/>
          </p:cNvSpPr>
          <p:nvPr>
            <p:ph type="title"/>
          </p:nvPr>
        </p:nvSpPr>
        <p:spPr/>
        <p:txBody>
          <a:bodyPr/>
          <a:lstStyle/>
          <a:p>
            <a:r>
              <a:rPr lang="en-US" dirty="0"/>
              <a:t>Compliance</a:t>
            </a:r>
          </a:p>
        </p:txBody>
      </p:sp>
      <p:sp>
        <p:nvSpPr>
          <p:cNvPr id="8195" name="Rectangle 3"/>
          <p:cNvSpPr>
            <a:spLocks noGrp="1" noChangeArrowheads="1"/>
          </p:cNvSpPr>
          <p:nvPr>
            <p:ph idx="1"/>
          </p:nvPr>
        </p:nvSpPr>
        <p:spPr>
          <a:xfrm>
            <a:off x="381000" y="1534265"/>
            <a:ext cx="8382000" cy="2012068"/>
          </a:xfrm>
        </p:spPr>
        <p:txBody>
          <a:bodyPr>
            <a:normAutofit fontScale="85000" lnSpcReduction="10000"/>
          </a:bodyPr>
          <a:lstStyle/>
          <a:p>
            <a:r>
              <a:rPr lang="en-US" dirty="0"/>
              <a:t>Is the degree to which a derived specification adheres to the requirements defined in the foundational specification (standard)</a:t>
            </a:r>
          </a:p>
          <a:p>
            <a:r>
              <a:rPr lang="en-US" dirty="0"/>
              <a:t>In other words, are the rules for adding constraints or extending the specification faithfully followed</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14</a:t>
            </a:fld>
            <a:endParaRPr lang="en-US" dirty="0"/>
          </a:p>
        </p:txBody>
      </p:sp>
      <p:sp>
        <p:nvSpPr>
          <p:cNvPr id="9" name="AutoShape 4"/>
          <p:cNvSpPr>
            <a:spLocks noChangeArrowheads="1"/>
          </p:cNvSpPr>
          <p:nvPr/>
        </p:nvSpPr>
        <p:spPr bwMode="auto">
          <a:xfrm>
            <a:off x="1524000" y="387293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593181" y="4561954"/>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10200" y="3862049"/>
            <a:ext cx="2667000" cy="182880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Does a derived specification apply constraints to a base specification in accordance to the constraint model? </a:t>
            </a:r>
          </a:p>
        </p:txBody>
      </p:sp>
      <p:sp>
        <p:nvSpPr>
          <p:cNvPr id="13" name="AutoShape 4"/>
          <p:cNvSpPr>
            <a:spLocks noChangeArrowheads="1"/>
          </p:cNvSpPr>
          <p:nvPr/>
        </p:nvSpPr>
        <p:spPr bwMode="auto">
          <a:xfrm>
            <a:off x="1524000" y="5452557"/>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 Specification</a:t>
            </a:r>
          </a:p>
        </p:txBody>
      </p:sp>
    </p:spTree>
    <p:extLst>
      <p:ext uri="{BB962C8B-B14F-4D97-AF65-F5344CB8AC3E}">
        <p14:creationId xmlns:p14="http://schemas.microsoft.com/office/powerpoint/2010/main" val="1615456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52596" y="4084438"/>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Compatibility</a:t>
            </a:r>
          </a:p>
        </p:txBody>
      </p:sp>
      <p:sp>
        <p:nvSpPr>
          <p:cNvPr id="8195" name="Rectangle 3"/>
          <p:cNvSpPr>
            <a:spLocks noGrp="1" noChangeArrowheads="1"/>
          </p:cNvSpPr>
          <p:nvPr>
            <p:ph idx="1"/>
          </p:nvPr>
        </p:nvSpPr>
        <p:spPr>
          <a:xfrm>
            <a:off x="333375" y="1600517"/>
            <a:ext cx="8382000" cy="2010393"/>
          </a:xfrm>
        </p:spPr>
        <p:txBody>
          <a:bodyPr>
            <a:normAutofit fontScale="92500" lnSpcReduction="20000"/>
          </a:bodyPr>
          <a:lstStyle/>
          <a:p>
            <a:r>
              <a:rPr lang="en-US" dirty="0"/>
              <a:t>Declares whether two specifications define sets of requirements that are harmonized with each other, allowing systems that implement them to work together, i.e., interoperate</a:t>
            </a:r>
          </a:p>
          <a:p>
            <a:r>
              <a:rPr lang="en-US" dirty="0"/>
              <a:t>Compatibility is a prerequisite for interoperability</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15</a:t>
            </a:fld>
            <a:endParaRPr lang="en-US" dirty="0"/>
          </a:p>
        </p:txBody>
      </p:sp>
      <p:sp>
        <p:nvSpPr>
          <p:cNvPr id="11" name="Frame 10"/>
          <p:cNvSpPr/>
          <p:nvPr/>
        </p:nvSpPr>
        <p:spPr bwMode="auto">
          <a:xfrm>
            <a:off x="1805954" y="5362593"/>
            <a:ext cx="4953000" cy="79393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chemeClr val="accent5">
                    <a:lumMod val="50000"/>
                  </a:schemeClr>
                </a:solidFill>
              </a:rPr>
              <a:t>Do the specifications define a set of harmonized requirements?</a:t>
            </a:r>
          </a:p>
        </p:txBody>
      </p:sp>
      <p:sp>
        <p:nvSpPr>
          <p:cNvPr id="13" name="AutoShape 16"/>
          <p:cNvSpPr>
            <a:spLocks noChangeArrowheads="1"/>
          </p:cNvSpPr>
          <p:nvPr/>
        </p:nvSpPr>
        <p:spPr bwMode="auto">
          <a:xfrm>
            <a:off x="3819398" y="4130905"/>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1292202" y="395844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876889" y="3958443"/>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Tree>
    <p:extLst>
      <p:ext uri="{BB962C8B-B14F-4D97-AF65-F5344CB8AC3E}">
        <p14:creationId xmlns:p14="http://schemas.microsoft.com/office/powerpoint/2010/main" val="514444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Relationships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dirty="0"/>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16</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spTree>
    <p:extLst>
      <p:ext uri="{BB962C8B-B14F-4D97-AF65-F5344CB8AC3E}">
        <p14:creationId xmlns:p14="http://schemas.microsoft.com/office/powerpoint/2010/main" val="214769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How is Profiling Related?</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dirty="0"/>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chemeClr val="accent5">
              <a:lumMod val="60000"/>
              <a:lumOff val="40000"/>
            </a:schemeClr>
          </a:solidFill>
          <a:ln w="19050">
            <a:solidFill>
              <a:schemeClr val="accent5">
                <a:lumMod val="75000"/>
              </a:schemeClr>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chemeClr val="accent5">
              <a:lumMod val="60000"/>
              <a:lumOff val="40000"/>
            </a:schemeClr>
          </a:solidFill>
          <a:ln w="19050">
            <a:solidFill>
              <a:schemeClr val="accent5">
                <a:lumMod val="75000"/>
              </a:schemeClr>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28" name="Rounded Rectangle 27"/>
          <p:cNvSpPr/>
          <p:nvPr/>
        </p:nvSpPr>
        <p:spPr bwMode="auto">
          <a:xfrm>
            <a:off x="5733909" y="1825663"/>
            <a:ext cx="1752600" cy="838200"/>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31" name="Rounded Rectangle 30"/>
          <p:cNvSpPr/>
          <p:nvPr/>
        </p:nvSpPr>
        <p:spPr bwMode="auto">
          <a:xfrm>
            <a:off x="439287" y="1966099"/>
            <a:ext cx="1752600" cy="838201"/>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5" name="Right Arrow 4"/>
          <p:cNvSpPr/>
          <p:nvPr/>
        </p:nvSpPr>
        <p:spPr bwMode="auto">
          <a:xfrm rot="1615832">
            <a:off x="2047238" y="2777847"/>
            <a:ext cx="975214" cy="282953"/>
          </a:xfrm>
          <a:prstGeom prst="rightArrow">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7" name="Right Arrow 36"/>
          <p:cNvSpPr/>
          <p:nvPr/>
        </p:nvSpPr>
        <p:spPr bwMode="auto">
          <a:xfrm rot="8698889">
            <a:off x="4951373" y="2692983"/>
            <a:ext cx="975214" cy="282953"/>
          </a:xfrm>
          <a:prstGeom prst="rightArrow">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17</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sp>
        <p:nvSpPr>
          <p:cNvPr id="3" name="Speech Bubble: Rectangle 2">
            <a:extLst>
              <a:ext uri="{FF2B5EF4-FFF2-40B4-BE49-F238E27FC236}">
                <a16:creationId xmlns:a16="http://schemas.microsoft.com/office/drawing/2014/main" id="{0B4E8259-EB7F-4695-A573-D5A8CB23CC02}"/>
              </a:ext>
            </a:extLst>
          </p:cNvPr>
          <p:cNvSpPr/>
          <p:nvPr/>
        </p:nvSpPr>
        <p:spPr bwMode="auto">
          <a:xfrm>
            <a:off x="6934200" y="775167"/>
            <a:ext cx="1859805" cy="822325"/>
          </a:xfrm>
          <a:prstGeom prst="wedgeRectCallout">
            <a:avLst>
              <a:gd name="adj1" fmla="val -58288"/>
              <a:gd name="adj2" fmla="val 113267"/>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We must profile in a consistent manner using “rich” conformance constructs.</a:t>
            </a:r>
          </a:p>
        </p:txBody>
      </p:sp>
    </p:spTree>
    <p:extLst>
      <p:ext uri="{BB962C8B-B14F-4D97-AF65-F5344CB8AC3E}">
        <p14:creationId xmlns:p14="http://schemas.microsoft.com/office/powerpoint/2010/main" val="2765764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 the Context of HL7 v2</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18</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27" name="Picture 26">
            <a:extLst>
              <a:ext uri="{FF2B5EF4-FFF2-40B4-BE49-F238E27FC236}">
                <a16:creationId xmlns:a16="http://schemas.microsoft.com/office/drawing/2014/main" id="{4E7C0CEF-0D9E-4040-B4D1-CDEEFEEC6EC3}"/>
              </a:ext>
            </a:extLst>
          </p:cNvPr>
          <p:cNvPicPr/>
          <p:nvPr/>
        </p:nvPicPr>
        <p:blipFill>
          <a:blip r:embed="rId3" cstate="print"/>
          <a:stretch>
            <a:fillRect/>
          </a:stretch>
        </p:blipFill>
        <p:spPr>
          <a:xfrm>
            <a:off x="457200" y="1524000"/>
            <a:ext cx="8305800" cy="4886723"/>
          </a:xfrm>
          <a:prstGeom prst="rect">
            <a:avLst/>
          </a:prstGeom>
        </p:spPr>
      </p:pic>
    </p:spTree>
    <p:extLst>
      <p:ext uri="{BB962C8B-B14F-4D97-AF65-F5344CB8AC3E}">
        <p14:creationId xmlns:p14="http://schemas.microsoft.com/office/powerpoint/2010/main" val="198113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Implementation Guides and Profiling</a:t>
            </a:r>
          </a:p>
        </p:txBody>
      </p:sp>
    </p:spTree>
    <p:extLst>
      <p:ext uri="{BB962C8B-B14F-4D97-AF65-F5344CB8AC3E}">
        <p14:creationId xmlns:p14="http://schemas.microsoft.com/office/powerpoint/2010/main" val="3755368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a:t>
            </a:r>
          </a:p>
        </p:txBody>
      </p:sp>
      <p:sp>
        <p:nvSpPr>
          <p:cNvPr id="8195" name="Rectangle 3"/>
          <p:cNvSpPr>
            <a:spLocks noGrp="1" noChangeArrowheads="1"/>
          </p:cNvSpPr>
          <p:nvPr>
            <p:ph idx="1"/>
          </p:nvPr>
        </p:nvSpPr>
        <p:spPr/>
        <p:txBody>
          <a:bodyPr>
            <a:normAutofit fontScale="92500"/>
          </a:bodyPr>
          <a:lstStyle/>
          <a:p>
            <a:r>
              <a:rPr lang="en-US" dirty="0"/>
              <a:t>U.S. Federal Agency under the Dept. of Commerce—”Standards and Measurement”</a:t>
            </a:r>
          </a:p>
          <a:p>
            <a:r>
              <a:rPr lang="en-US" dirty="0"/>
              <a:t>Developed the conformance test method (test procedures, test data, and test tools) for ONC 2011, 2014, and 2015 Edition certification</a:t>
            </a:r>
          </a:p>
          <a:p>
            <a:r>
              <a:rPr lang="en-US" dirty="0"/>
              <a:t>Developed conformance test tools for CDC, IHE, HL7, ONC, AIRA, ISDS, HIMSS, …)</a:t>
            </a:r>
          </a:p>
          <a:p>
            <a:r>
              <a:rPr lang="en-US" dirty="0"/>
              <a:t>Supports SDOs via guidance; and assessment and certification programs via tools, but does not perform certification</a:t>
            </a:r>
          </a:p>
          <a:p>
            <a:pPr marL="0" indent="0">
              <a:buNone/>
            </a:pPr>
            <a:endParaRPr lang="en-US" dirty="0"/>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a:t>
            </a:fld>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0700" y="389680"/>
            <a:ext cx="6172200" cy="822325"/>
          </a:xfrm>
        </p:spPr>
        <p:txBody>
          <a:bodyPr/>
          <a:lstStyle/>
          <a:p>
            <a:pPr algn="ctr"/>
            <a:r>
              <a:rPr lang="en-US" sz="3200" dirty="0"/>
              <a:t>HL7 v2 Implementation Guide and Message Profiles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20</a:t>
            </a:fld>
            <a:endParaRPr lang="en-US" dirty="0"/>
          </a:p>
        </p:txBody>
      </p:sp>
      <p:pic>
        <p:nvPicPr>
          <p:cNvPr id="6" name="Picture 5">
            <a:extLst>
              <a:ext uri="{FF2B5EF4-FFF2-40B4-BE49-F238E27FC236}">
                <a16:creationId xmlns:a16="http://schemas.microsoft.com/office/drawing/2014/main" id="{628A1CE5-F1CD-4532-B4E7-4421B71B96E3}"/>
              </a:ext>
            </a:extLst>
          </p:cNvPr>
          <p:cNvPicPr/>
          <p:nvPr/>
        </p:nvPicPr>
        <p:blipFill>
          <a:blip r:embed="rId3" cstate="print"/>
          <a:stretch>
            <a:fillRect/>
          </a:stretch>
        </p:blipFill>
        <p:spPr>
          <a:xfrm>
            <a:off x="523875" y="1477645"/>
            <a:ext cx="3819525" cy="4995015"/>
          </a:xfrm>
          <a:prstGeom prst="rect">
            <a:avLst/>
          </a:prstGeom>
        </p:spPr>
      </p:pic>
      <p:pic>
        <p:nvPicPr>
          <p:cNvPr id="7" name="Picture 6">
            <a:extLst>
              <a:ext uri="{FF2B5EF4-FFF2-40B4-BE49-F238E27FC236}">
                <a16:creationId xmlns:a16="http://schemas.microsoft.com/office/drawing/2014/main" id="{F8469061-29DD-476D-8346-796BEFB63426}"/>
              </a:ext>
            </a:extLst>
          </p:cNvPr>
          <p:cNvPicPr/>
          <p:nvPr/>
        </p:nvPicPr>
        <p:blipFill>
          <a:blip r:embed="rId4" cstate="print"/>
          <a:stretch>
            <a:fillRect/>
          </a:stretch>
        </p:blipFill>
        <p:spPr>
          <a:xfrm>
            <a:off x="4953000" y="1496695"/>
            <a:ext cx="3733800" cy="4995015"/>
          </a:xfrm>
          <a:prstGeom prst="rect">
            <a:avLst/>
          </a:prstGeom>
        </p:spPr>
      </p:pic>
      <p:cxnSp>
        <p:nvCxnSpPr>
          <p:cNvPr id="8" name="Straight Arrow Connector 7">
            <a:extLst>
              <a:ext uri="{FF2B5EF4-FFF2-40B4-BE49-F238E27FC236}">
                <a16:creationId xmlns:a16="http://schemas.microsoft.com/office/drawing/2014/main" id="{B901833F-2AE1-440E-87CB-74AE586B6ABA}"/>
              </a:ext>
            </a:extLst>
          </p:cNvPr>
          <p:cNvCxnSpPr>
            <a:cxnSpLocks/>
          </p:cNvCxnSpPr>
          <p:nvPr/>
        </p:nvCxnSpPr>
        <p:spPr bwMode="auto">
          <a:xfrm flipV="1">
            <a:off x="4114800" y="4572000"/>
            <a:ext cx="914400" cy="38100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905352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Profiling Overview</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dirty="0"/>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21</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7" name="Picture 6">
            <a:extLst>
              <a:ext uri="{FF2B5EF4-FFF2-40B4-BE49-F238E27FC236}">
                <a16:creationId xmlns:a16="http://schemas.microsoft.com/office/drawing/2014/main" id="{B93DC2C1-9E0A-4159-939E-25037E36FD6B}"/>
              </a:ext>
            </a:extLst>
          </p:cNvPr>
          <p:cNvPicPr/>
          <p:nvPr/>
        </p:nvPicPr>
        <p:blipFill>
          <a:blip r:embed="rId3" cstate="print"/>
          <a:stretch>
            <a:fillRect/>
          </a:stretch>
        </p:blipFill>
        <p:spPr>
          <a:xfrm>
            <a:off x="457200" y="1433829"/>
            <a:ext cx="8305800" cy="4976893"/>
          </a:xfrm>
          <a:prstGeom prst="rect">
            <a:avLst/>
          </a:prstGeom>
        </p:spPr>
      </p:pic>
    </p:spTree>
    <p:extLst>
      <p:ext uri="{BB962C8B-B14F-4D97-AF65-F5344CB8AC3E}">
        <p14:creationId xmlns:p14="http://schemas.microsoft.com/office/powerpoint/2010/main" val="4185625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Representative Immunization IG</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22</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8" name="Picture 7">
            <a:extLst>
              <a:ext uri="{FF2B5EF4-FFF2-40B4-BE49-F238E27FC236}">
                <a16:creationId xmlns:a16="http://schemas.microsoft.com/office/drawing/2014/main" id="{9FE57681-8061-46C5-A925-F0DEEF83D7E2}"/>
              </a:ext>
            </a:extLst>
          </p:cNvPr>
          <p:cNvPicPr/>
          <p:nvPr/>
        </p:nvPicPr>
        <p:blipFill>
          <a:blip r:embed="rId3" cstate="print"/>
          <a:stretch>
            <a:fillRect/>
          </a:stretch>
        </p:blipFill>
        <p:spPr>
          <a:xfrm>
            <a:off x="457200" y="1447800"/>
            <a:ext cx="8305800" cy="5086350"/>
          </a:xfrm>
          <a:prstGeom prst="rect">
            <a:avLst/>
          </a:prstGeom>
        </p:spPr>
      </p:pic>
    </p:spTree>
    <p:extLst>
      <p:ext uri="{BB962C8B-B14F-4D97-AF65-F5344CB8AC3E}">
        <p14:creationId xmlns:p14="http://schemas.microsoft.com/office/powerpoint/2010/main" val="2628569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Example Interaction Diagram</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23</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7" name="Picture 6">
            <a:extLst>
              <a:ext uri="{FF2B5EF4-FFF2-40B4-BE49-F238E27FC236}">
                <a16:creationId xmlns:a16="http://schemas.microsoft.com/office/drawing/2014/main" id="{77B6CF60-B70F-4B8C-89AA-1434900D9362}"/>
              </a:ext>
            </a:extLst>
          </p:cNvPr>
          <p:cNvPicPr/>
          <p:nvPr/>
        </p:nvPicPr>
        <p:blipFill>
          <a:blip r:embed="rId3" cstate="print"/>
          <a:stretch>
            <a:fillRect/>
          </a:stretch>
        </p:blipFill>
        <p:spPr>
          <a:xfrm>
            <a:off x="1066800" y="1828800"/>
            <a:ext cx="7086600" cy="4260215"/>
          </a:xfrm>
          <a:prstGeom prst="rect">
            <a:avLst/>
          </a:prstGeom>
        </p:spPr>
      </p:pic>
    </p:spTree>
    <p:extLst>
      <p:ext uri="{BB962C8B-B14F-4D97-AF65-F5344CB8AC3E}">
        <p14:creationId xmlns:p14="http://schemas.microsoft.com/office/powerpoint/2010/main" val="2130348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Acknowledgement Responsibilities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24</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7" name="Picture 6">
            <a:extLst>
              <a:ext uri="{FF2B5EF4-FFF2-40B4-BE49-F238E27FC236}">
                <a16:creationId xmlns:a16="http://schemas.microsoft.com/office/drawing/2014/main" id="{9E5DE66E-D684-49CE-92DF-E49868F21AC8}"/>
              </a:ext>
            </a:extLst>
          </p:cNvPr>
          <p:cNvPicPr/>
          <p:nvPr/>
        </p:nvPicPr>
        <p:blipFill>
          <a:blip r:embed="rId3" cstate="print"/>
          <a:stretch>
            <a:fillRect/>
          </a:stretch>
        </p:blipFill>
        <p:spPr>
          <a:xfrm>
            <a:off x="914400" y="1616019"/>
            <a:ext cx="7315200" cy="4796923"/>
          </a:xfrm>
          <a:prstGeom prst="rect">
            <a:avLst/>
          </a:prstGeom>
        </p:spPr>
      </p:pic>
    </p:spTree>
    <p:extLst>
      <p:ext uri="{BB962C8B-B14F-4D97-AF65-F5344CB8AC3E}">
        <p14:creationId xmlns:p14="http://schemas.microsoft.com/office/powerpoint/2010/main" val="2593627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New HL7 v2 Specifications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25</a:t>
            </a:fld>
            <a:endParaRPr lang="en-US" dirty="0"/>
          </a:p>
        </p:txBody>
      </p:sp>
      <p:pic>
        <p:nvPicPr>
          <p:cNvPr id="6" name="Picture 5">
            <a:extLst>
              <a:ext uri="{FF2B5EF4-FFF2-40B4-BE49-F238E27FC236}">
                <a16:creationId xmlns:a16="http://schemas.microsoft.com/office/drawing/2014/main" id="{686A71C6-9781-444A-BE17-C88A10B3500F}"/>
              </a:ext>
            </a:extLst>
          </p:cNvPr>
          <p:cNvPicPr>
            <a:picLocks noChangeAspect="1"/>
          </p:cNvPicPr>
          <p:nvPr/>
        </p:nvPicPr>
        <p:blipFill>
          <a:blip r:embed="rId3"/>
          <a:stretch>
            <a:fillRect/>
          </a:stretch>
        </p:blipFill>
        <p:spPr>
          <a:xfrm>
            <a:off x="4874779" y="1449859"/>
            <a:ext cx="3886199" cy="4356551"/>
          </a:xfrm>
          <a:prstGeom prst="rect">
            <a:avLst/>
          </a:prstGeom>
          <a:ln>
            <a:solidFill>
              <a:srgbClr val="C00000"/>
            </a:solidFill>
          </a:ln>
        </p:spPr>
      </p:pic>
      <p:pic>
        <p:nvPicPr>
          <p:cNvPr id="2" name="Picture 1">
            <a:extLst>
              <a:ext uri="{FF2B5EF4-FFF2-40B4-BE49-F238E27FC236}">
                <a16:creationId xmlns:a16="http://schemas.microsoft.com/office/drawing/2014/main" id="{0D7C84DF-E314-49E6-925A-7473BF380E2B}"/>
              </a:ext>
            </a:extLst>
          </p:cNvPr>
          <p:cNvPicPr>
            <a:picLocks noChangeAspect="1"/>
          </p:cNvPicPr>
          <p:nvPr/>
        </p:nvPicPr>
        <p:blipFill>
          <a:blip r:embed="rId4"/>
          <a:stretch>
            <a:fillRect/>
          </a:stretch>
        </p:blipFill>
        <p:spPr>
          <a:xfrm>
            <a:off x="457200" y="1449859"/>
            <a:ext cx="4114800" cy="4356551"/>
          </a:xfrm>
          <a:prstGeom prst="rect">
            <a:avLst/>
          </a:prstGeom>
          <a:ln>
            <a:solidFill>
              <a:srgbClr val="C00000"/>
            </a:solidFill>
          </a:ln>
        </p:spPr>
      </p:pic>
      <p:sp>
        <p:nvSpPr>
          <p:cNvPr id="10" name="Rectangle 3">
            <a:extLst>
              <a:ext uri="{FF2B5EF4-FFF2-40B4-BE49-F238E27FC236}">
                <a16:creationId xmlns:a16="http://schemas.microsoft.com/office/drawing/2014/main" id="{14D967C6-E522-44BD-B288-832A0F7808A1}"/>
              </a:ext>
            </a:extLst>
          </p:cNvPr>
          <p:cNvSpPr txBox="1">
            <a:spLocks noChangeArrowheads="1"/>
          </p:cNvSpPr>
          <p:nvPr/>
        </p:nvSpPr>
        <p:spPr>
          <a:xfrm>
            <a:off x="450011" y="5853883"/>
            <a:ext cx="3886200" cy="656389"/>
          </a:xfrm>
          <a:prstGeom prst="rect">
            <a:avLst/>
          </a:prstGeom>
        </p:spPr>
        <p:txBody>
          <a:bodyPr>
            <a:normAutofit fontScale="4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kern="0" dirty="0"/>
              <a:t>Ballot Schedule</a:t>
            </a:r>
          </a:p>
          <a:p>
            <a:pPr lvl="1" eaLnBrk="1" hangingPunct="1"/>
            <a:r>
              <a:rPr lang="en-US" kern="0" dirty="0"/>
              <a:t>September 2019 1</a:t>
            </a:r>
            <a:r>
              <a:rPr lang="en-US" kern="0" baseline="30000" dirty="0"/>
              <a:t>st</a:t>
            </a:r>
            <a:r>
              <a:rPr lang="en-US" kern="0" dirty="0"/>
              <a:t> Ballot</a:t>
            </a:r>
          </a:p>
          <a:p>
            <a:pPr lvl="1" eaLnBrk="1" hangingPunct="1"/>
            <a:r>
              <a:rPr lang="en-US" kern="0" dirty="0"/>
              <a:t>January 2020 Normative Ballot</a:t>
            </a:r>
          </a:p>
          <a:p>
            <a:pPr marL="0" indent="0" eaLnBrk="1" hangingPunct="1">
              <a:buFont typeface="Wingdings" pitchFamily="2" charset="2"/>
              <a:buNone/>
            </a:pPr>
            <a:endParaRPr lang="en-US" kern="0" dirty="0"/>
          </a:p>
          <a:p>
            <a:pPr marL="0" indent="0" eaLnBrk="1" hangingPunct="1">
              <a:buFont typeface="Wingdings" pitchFamily="2" charset="2"/>
              <a:buNone/>
            </a:pPr>
            <a:endParaRPr lang="en-US" kern="0" dirty="0"/>
          </a:p>
        </p:txBody>
      </p:sp>
      <p:sp>
        <p:nvSpPr>
          <p:cNvPr id="11" name="Rectangle 3">
            <a:extLst>
              <a:ext uri="{FF2B5EF4-FFF2-40B4-BE49-F238E27FC236}">
                <a16:creationId xmlns:a16="http://schemas.microsoft.com/office/drawing/2014/main" id="{DD7A7F6B-D813-4690-BDA9-CA8A7785151D}"/>
              </a:ext>
            </a:extLst>
          </p:cNvPr>
          <p:cNvSpPr txBox="1">
            <a:spLocks noChangeArrowheads="1"/>
          </p:cNvSpPr>
          <p:nvPr/>
        </p:nvSpPr>
        <p:spPr>
          <a:xfrm>
            <a:off x="4807791" y="5842085"/>
            <a:ext cx="3886200" cy="656389"/>
          </a:xfrm>
          <a:prstGeom prst="rect">
            <a:avLst/>
          </a:prstGeom>
        </p:spPr>
        <p:txBody>
          <a:bodyPr>
            <a:normAutofit fontScale="4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kern="0" dirty="0"/>
              <a:t>Ballot Schedule</a:t>
            </a:r>
          </a:p>
          <a:p>
            <a:pPr lvl="1" eaLnBrk="1" hangingPunct="1"/>
            <a:r>
              <a:rPr lang="en-US" kern="0" dirty="0"/>
              <a:t>May 2020 2</a:t>
            </a:r>
            <a:r>
              <a:rPr lang="en-US" kern="0" baseline="30000" dirty="0"/>
              <a:t>nd</a:t>
            </a:r>
            <a:r>
              <a:rPr lang="en-US" kern="0" dirty="0"/>
              <a:t> Ballot</a:t>
            </a:r>
          </a:p>
          <a:p>
            <a:pPr lvl="1" eaLnBrk="1" hangingPunct="1"/>
            <a:r>
              <a:rPr lang="en-US" kern="0" dirty="0"/>
              <a:t>September 2020 Normative Ballot</a:t>
            </a:r>
          </a:p>
          <a:p>
            <a:pPr marL="0" indent="0" eaLnBrk="1" hangingPunct="1">
              <a:buFont typeface="Wingdings" pitchFamily="2" charset="2"/>
              <a:buNone/>
            </a:pPr>
            <a:endParaRPr lang="en-US" kern="0" dirty="0"/>
          </a:p>
          <a:p>
            <a:pPr marL="0" indent="0" eaLnBrk="1" hangingPunct="1">
              <a:buFont typeface="Wingdings" pitchFamily="2" charset="2"/>
              <a:buNone/>
            </a:pPr>
            <a:endParaRPr lang="en-US" kern="0" dirty="0"/>
          </a:p>
        </p:txBody>
      </p:sp>
    </p:spTree>
    <p:extLst>
      <p:ext uri="{BB962C8B-B14F-4D97-AF65-F5344CB8AC3E}">
        <p14:creationId xmlns:p14="http://schemas.microsoft.com/office/powerpoint/2010/main" val="2731313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IG Development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26</a:t>
            </a:fld>
            <a:endParaRPr lang="en-US" dirty="0"/>
          </a:p>
        </p:txBody>
      </p:sp>
      <p:pic>
        <p:nvPicPr>
          <p:cNvPr id="2" name="Picture 1">
            <a:extLst>
              <a:ext uri="{FF2B5EF4-FFF2-40B4-BE49-F238E27FC236}">
                <a16:creationId xmlns:a16="http://schemas.microsoft.com/office/drawing/2014/main" id="{392C9245-083D-4EE7-B7AF-D0B7CDF99307}"/>
              </a:ext>
            </a:extLst>
          </p:cNvPr>
          <p:cNvPicPr>
            <a:picLocks noChangeAspect="1"/>
          </p:cNvPicPr>
          <p:nvPr/>
        </p:nvPicPr>
        <p:blipFill>
          <a:blip r:embed="rId3"/>
          <a:stretch>
            <a:fillRect/>
          </a:stretch>
        </p:blipFill>
        <p:spPr>
          <a:xfrm>
            <a:off x="409575" y="1524000"/>
            <a:ext cx="8324850" cy="4879099"/>
          </a:xfrm>
          <a:prstGeom prst="rect">
            <a:avLst/>
          </a:prstGeom>
        </p:spPr>
      </p:pic>
    </p:spTree>
    <p:extLst>
      <p:ext uri="{BB962C8B-B14F-4D97-AF65-F5344CB8AC3E}">
        <p14:creationId xmlns:p14="http://schemas.microsoft.com/office/powerpoint/2010/main" val="98599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Moving Forward</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27</a:t>
            </a:fld>
            <a:endParaRPr lang="en-US" dirty="0"/>
          </a:p>
        </p:txBody>
      </p:sp>
      <p:pic>
        <p:nvPicPr>
          <p:cNvPr id="3" name="Picture 2">
            <a:extLst>
              <a:ext uri="{FF2B5EF4-FFF2-40B4-BE49-F238E27FC236}">
                <a16:creationId xmlns:a16="http://schemas.microsoft.com/office/drawing/2014/main" id="{E36A3148-6A87-491E-A4D9-B5626BA944FC}"/>
              </a:ext>
            </a:extLst>
          </p:cNvPr>
          <p:cNvPicPr>
            <a:picLocks noChangeAspect="1"/>
          </p:cNvPicPr>
          <p:nvPr/>
        </p:nvPicPr>
        <p:blipFill>
          <a:blip r:embed="rId3"/>
          <a:stretch>
            <a:fillRect/>
          </a:stretch>
        </p:blipFill>
        <p:spPr>
          <a:xfrm>
            <a:off x="457200" y="1487028"/>
            <a:ext cx="8382000" cy="4985632"/>
          </a:xfrm>
          <a:prstGeom prst="rect">
            <a:avLst/>
          </a:prstGeom>
        </p:spPr>
      </p:pic>
    </p:spTree>
    <p:extLst>
      <p:ext uri="{BB962C8B-B14F-4D97-AF65-F5344CB8AC3E}">
        <p14:creationId xmlns:p14="http://schemas.microsoft.com/office/powerpoint/2010/main" val="2777470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Basic Profile-Level Hierarchy</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28</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8" name="Picture 7">
            <a:extLst>
              <a:ext uri="{FF2B5EF4-FFF2-40B4-BE49-F238E27FC236}">
                <a16:creationId xmlns:a16="http://schemas.microsoft.com/office/drawing/2014/main" id="{35F9BAC0-CAC0-4768-B790-F0A4186684EA}"/>
              </a:ext>
            </a:extLst>
          </p:cNvPr>
          <p:cNvPicPr/>
          <p:nvPr/>
        </p:nvPicPr>
        <p:blipFill>
          <a:blip r:embed="rId3" cstate="print"/>
          <a:stretch>
            <a:fillRect/>
          </a:stretch>
        </p:blipFill>
        <p:spPr>
          <a:xfrm>
            <a:off x="458470" y="1479615"/>
            <a:ext cx="8304530" cy="5054535"/>
          </a:xfrm>
          <a:prstGeom prst="rect">
            <a:avLst/>
          </a:prstGeom>
        </p:spPr>
      </p:pic>
    </p:spTree>
    <p:extLst>
      <p:ext uri="{BB962C8B-B14F-4D97-AF65-F5344CB8AC3E}">
        <p14:creationId xmlns:p14="http://schemas.microsoft.com/office/powerpoint/2010/main" val="3327764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U.S. Immunization Profiles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29</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2" name="Picture 1">
            <a:extLst>
              <a:ext uri="{FF2B5EF4-FFF2-40B4-BE49-F238E27FC236}">
                <a16:creationId xmlns:a16="http://schemas.microsoft.com/office/drawing/2014/main" id="{1656C07A-7EDB-4EAA-8633-5A9A25437A86}"/>
              </a:ext>
            </a:extLst>
          </p:cNvPr>
          <p:cNvPicPr>
            <a:picLocks noChangeAspect="1"/>
          </p:cNvPicPr>
          <p:nvPr/>
        </p:nvPicPr>
        <p:blipFill>
          <a:blip r:embed="rId3"/>
          <a:stretch>
            <a:fillRect/>
          </a:stretch>
        </p:blipFill>
        <p:spPr>
          <a:xfrm>
            <a:off x="457200" y="1434170"/>
            <a:ext cx="8305800" cy="5085892"/>
          </a:xfrm>
          <a:prstGeom prst="rect">
            <a:avLst/>
          </a:prstGeom>
        </p:spPr>
      </p:pic>
    </p:spTree>
    <p:extLst>
      <p:ext uri="{BB962C8B-B14F-4D97-AF65-F5344CB8AC3E}">
        <p14:creationId xmlns:p14="http://schemas.microsoft.com/office/powerpoint/2010/main" val="1001173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Speaker</a:t>
            </a:r>
          </a:p>
        </p:txBody>
      </p:sp>
      <p:sp>
        <p:nvSpPr>
          <p:cNvPr id="8195" name="Rectangle 3"/>
          <p:cNvSpPr>
            <a:spLocks noGrp="1" noChangeArrowheads="1"/>
          </p:cNvSpPr>
          <p:nvPr>
            <p:ph idx="1"/>
          </p:nvPr>
        </p:nvSpPr>
        <p:spPr>
          <a:xfrm>
            <a:off x="381000" y="1447801"/>
            <a:ext cx="8382000" cy="4990284"/>
          </a:xfrm>
        </p:spPr>
        <p:txBody>
          <a:bodyPr/>
          <a:lstStyle/>
          <a:p>
            <a:r>
              <a:rPr lang="en-US" dirty="0"/>
              <a:t>Robert Snelick</a:t>
            </a:r>
          </a:p>
          <a:p>
            <a:pPr lvl="1"/>
            <a:r>
              <a:rPr lang="en-US" dirty="0"/>
              <a:t>Project Manager and System Architect - National Institute of Standards and Technology (NIST)</a:t>
            </a:r>
          </a:p>
          <a:p>
            <a:pPr lvl="1"/>
            <a:r>
              <a:rPr lang="en-US" dirty="0"/>
              <a:t>Co-chair – HL7 Conformance Working Group</a:t>
            </a:r>
          </a:p>
          <a:p>
            <a:pPr lvl="1"/>
            <a:r>
              <a:rPr lang="en-US" dirty="0"/>
              <a:t>Architect and lead of the NIST Testing Infrastructure for conformance test tools including those for the CDC, IHE, and ONC Certification</a:t>
            </a:r>
          </a:p>
          <a:p>
            <a:pPr lvl="1"/>
            <a:r>
              <a:rPr lang="en-US" dirty="0"/>
              <a:t>Co-author – </a:t>
            </a:r>
            <a:r>
              <a:rPr lang="en-US" i="1" dirty="0"/>
              <a:t>Healthcare Interoperability    Standards Compliance Handbook</a:t>
            </a:r>
            <a:r>
              <a:rPr lang="en-US" dirty="0"/>
              <a:t>,             Springer 2016</a:t>
            </a:r>
          </a:p>
          <a:p>
            <a:pPr lvl="1"/>
            <a:r>
              <a:rPr lang="en-US" dirty="0"/>
              <a:t>robert.snelick@nist.gov</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a:t>
            </a:fld>
            <a:endParaRPr lang="en-US" dirty="0"/>
          </a:p>
        </p:txBody>
      </p:sp>
      <p:pic>
        <p:nvPicPr>
          <p:cNvPr id="2" name="Picture 1">
            <a:extLst>
              <a:ext uri="{FF2B5EF4-FFF2-40B4-BE49-F238E27FC236}">
                <a16:creationId xmlns:a16="http://schemas.microsoft.com/office/drawing/2014/main" id="{D5AD609C-E653-4531-9021-A9D1A00E0650}"/>
              </a:ext>
            </a:extLst>
          </p:cNvPr>
          <p:cNvPicPr>
            <a:picLocks noChangeAspect="1"/>
          </p:cNvPicPr>
          <p:nvPr/>
        </p:nvPicPr>
        <p:blipFill>
          <a:blip r:embed="rId3"/>
          <a:stretch>
            <a:fillRect/>
          </a:stretch>
        </p:blipFill>
        <p:spPr>
          <a:xfrm>
            <a:off x="7391400" y="4609317"/>
            <a:ext cx="1252538" cy="1863343"/>
          </a:xfrm>
          <a:prstGeom prst="rect">
            <a:avLst/>
          </a:prstGeom>
        </p:spPr>
      </p:pic>
    </p:spTree>
    <p:extLst>
      <p:ext uri="{BB962C8B-B14F-4D97-AF65-F5344CB8AC3E}">
        <p14:creationId xmlns:p14="http://schemas.microsoft.com/office/powerpoint/2010/main" val="2271295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Profile Spectrum</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30</a:t>
            </a:fld>
            <a:endParaRPr lang="en-US" dirty="0"/>
          </a:p>
        </p:txBody>
      </p:sp>
      <p:pic>
        <p:nvPicPr>
          <p:cNvPr id="6" name="Picture 5">
            <a:extLst>
              <a:ext uri="{FF2B5EF4-FFF2-40B4-BE49-F238E27FC236}">
                <a16:creationId xmlns:a16="http://schemas.microsoft.com/office/drawing/2014/main" id="{E087E6B9-D718-4793-95C0-67566167AB27}"/>
              </a:ext>
            </a:extLst>
          </p:cNvPr>
          <p:cNvPicPr/>
          <p:nvPr/>
        </p:nvPicPr>
        <p:blipFill>
          <a:blip r:embed="rId3" cstate="print"/>
          <a:stretch>
            <a:fillRect/>
          </a:stretch>
        </p:blipFill>
        <p:spPr>
          <a:xfrm>
            <a:off x="419100" y="1819443"/>
            <a:ext cx="8305800" cy="4038600"/>
          </a:xfrm>
          <a:prstGeom prst="rect">
            <a:avLst/>
          </a:prstGeom>
        </p:spPr>
      </p:pic>
    </p:spTree>
    <p:extLst>
      <p:ext uri="{BB962C8B-B14F-4D97-AF65-F5344CB8AC3E}">
        <p14:creationId xmlns:p14="http://schemas.microsoft.com/office/powerpoint/2010/main" val="1603634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IGs in the Context of use</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10/18/2019</a:t>
            </a:fld>
            <a:endParaRPr lang="en-US"/>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31</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10/18/2019</a:t>
            </a:fld>
            <a:endParaRPr lang="en-US" dirty="0"/>
          </a:p>
        </p:txBody>
      </p:sp>
      <p:pic>
        <p:nvPicPr>
          <p:cNvPr id="7" name="Picture 6">
            <a:extLst>
              <a:ext uri="{FF2B5EF4-FFF2-40B4-BE49-F238E27FC236}">
                <a16:creationId xmlns:a16="http://schemas.microsoft.com/office/drawing/2014/main" id="{BF56D4AB-8ABF-4E51-A8D5-50F2A3776A73}"/>
              </a:ext>
            </a:extLst>
          </p:cNvPr>
          <p:cNvPicPr/>
          <p:nvPr/>
        </p:nvPicPr>
        <p:blipFill>
          <a:blip r:embed="rId3" cstate="print"/>
          <a:stretch>
            <a:fillRect/>
          </a:stretch>
        </p:blipFill>
        <p:spPr>
          <a:xfrm>
            <a:off x="381000" y="1447800"/>
            <a:ext cx="8458200" cy="5024860"/>
          </a:xfrm>
          <a:prstGeom prst="rect">
            <a:avLst/>
          </a:prstGeom>
        </p:spPr>
      </p:pic>
    </p:spTree>
    <p:extLst>
      <p:ext uri="{BB962C8B-B14F-4D97-AF65-F5344CB8AC3E}">
        <p14:creationId xmlns:p14="http://schemas.microsoft.com/office/powerpoint/2010/main" val="630281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Non-conformity Case Studies</a:t>
            </a:r>
          </a:p>
        </p:txBody>
      </p:sp>
      <p:sp>
        <p:nvSpPr>
          <p:cNvPr id="8195" name="Rectangle 3"/>
          <p:cNvSpPr>
            <a:spLocks noGrp="1" noChangeArrowheads="1"/>
          </p:cNvSpPr>
          <p:nvPr>
            <p:ph idx="1"/>
          </p:nvPr>
        </p:nvSpPr>
        <p:spPr>
          <a:xfrm>
            <a:off x="381000" y="1676400"/>
            <a:ext cx="8458200" cy="4800600"/>
          </a:xfrm>
        </p:spPr>
        <p:txBody>
          <a:bodyPr>
            <a:normAutofit fontScale="92500" lnSpcReduction="20000"/>
          </a:bodyPr>
          <a:lstStyle/>
          <a:p>
            <a:r>
              <a:rPr lang="en-US" dirty="0"/>
              <a:t>Case 1: Missing Set ID in the PID segment</a:t>
            </a:r>
          </a:p>
          <a:p>
            <a:pPr lvl="1"/>
            <a:r>
              <a:rPr lang="en-US" dirty="0"/>
              <a:t>Process entirely, report informational exception</a:t>
            </a:r>
          </a:p>
          <a:p>
            <a:r>
              <a:rPr lang="en-US" dirty="0"/>
              <a:t>Case 2: Missing vaccine code (in the RXA segment) in the 2</a:t>
            </a:r>
            <a:r>
              <a:rPr lang="en-US" baseline="30000" dirty="0"/>
              <a:t>nd</a:t>
            </a:r>
            <a:r>
              <a:rPr lang="en-US" dirty="0"/>
              <a:t> of 3 vaccine groups</a:t>
            </a:r>
          </a:p>
          <a:p>
            <a:pPr lvl="1"/>
            <a:r>
              <a:rPr lang="en-US" dirty="0"/>
              <a:t>Process the 2 other valid groups, report error exception</a:t>
            </a:r>
          </a:p>
          <a:p>
            <a:r>
              <a:rPr lang="en-US" dirty="0"/>
              <a:t>Case 3: Missing patient name and identifier in the PID segment (and any other ID information)</a:t>
            </a:r>
          </a:p>
          <a:p>
            <a:pPr lvl="1"/>
            <a:r>
              <a:rPr lang="en-US" dirty="0"/>
              <a:t>Don’t process message, report error/reject exception</a:t>
            </a:r>
          </a:p>
          <a:p>
            <a:r>
              <a:rPr lang="en-US" dirty="0">
                <a:solidFill>
                  <a:schemeClr val="accent5">
                    <a:lumMod val="50000"/>
                  </a:schemeClr>
                </a:solidFill>
              </a:rPr>
              <a:t>Non-conformity should not prevent the exchange and processing of useful information, in fact, not processing in many cases is the wrong response to non-conformities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32</a:t>
            </a:fld>
            <a:endParaRPr lang="en-US"/>
          </a:p>
        </p:txBody>
      </p:sp>
    </p:spTree>
    <p:extLst>
      <p:ext uri="{BB962C8B-B14F-4D97-AF65-F5344CB8AC3E}">
        <p14:creationId xmlns:p14="http://schemas.microsoft.com/office/powerpoint/2010/main" val="2935146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Conformance Constructs for Applying Constraints</a:t>
            </a:r>
          </a:p>
        </p:txBody>
      </p:sp>
    </p:spTree>
    <p:extLst>
      <p:ext uri="{BB962C8B-B14F-4D97-AF65-F5344CB8AC3E}">
        <p14:creationId xmlns:p14="http://schemas.microsoft.com/office/powerpoint/2010/main" val="3762004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Conformance Constructs</a:t>
            </a:r>
          </a:p>
        </p:txBody>
      </p:sp>
      <p:sp>
        <p:nvSpPr>
          <p:cNvPr id="8195" name="Rectangle 3"/>
          <p:cNvSpPr>
            <a:spLocks noGrp="1" noChangeArrowheads="1"/>
          </p:cNvSpPr>
          <p:nvPr>
            <p:ph idx="1"/>
          </p:nvPr>
        </p:nvSpPr>
        <p:spPr>
          <a:xfrm>
            <a:off x="304800" y="1524000"/>
            <a:ext cx="8686800" cy="4953000"/>
          </a:xfrm>
        </p:spPr>
        <p:txBody>
          <a:bodyPr>
            <a:normAutofit fontScale="92500"/>
          </a:bodyPr>
          <a:lstStyle/>
          <a:p>
            <a:r>
              <a:rPr lang="en-US" dirty="0">
                <a:solidFill>
                  <a:schemeClr val="accent5">
                    <a:lumMod val="50000"/>
                  </a:schemeClr>
                </a:solidFill>
              </a:rPr>
              <a:t>A means in which to formally, unambiguously, and consistently define requirements (constraints)</a:t>
            </a:r>
          </a:p>
          <a:p>
            <a:r>
              <a:rPr lang="en-US" dirty="0"/>
              <a:t>Constructs provide a formal (“structured”) mechanism for specifying requirements</a:t>
            </a:r>
          </a:p>
          <a:p>
            <a:r>
              <a:rPr lang="en-US" dirty="0"/>
              <a:t>Provides a shorthand notation for expressing explicit statements of requirements</a:t>
            </a:r>
          </a:p>
          <a:p>
            <a:r>
              <a:rPr lang="en-US" dirty="0"/>
              <a:t>Key mechanism used for constraining a standard for a specific use case (= profiling)</a:t>
            </a:r>
          </a:p>
          <a:p>
            <a:r>
              <a:rPr lang="en-US" dirty="0"/>
              <a:t>The “richness” of conformance constructs varies across standards—v2 has a “rich” set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34</a:t>
            </a:fld>
            <a:endParaRPr lang="en-US"/>
          </a:p>
        </p:txBody>
      </p:sp>
    </p:spTree>
    <p:extLst>
      <p:ext uri="{BB962C8B-B14F-4D97-AF65-F5344CB8AC3E}">
        <p14:creationId xmlns:p14="http://schemas.microsoft.com/office/powerpoint/2010/main" val="1448534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Constructs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pic>
        <p:nvPicPr>
          <p:cNvPr id="13" name="Picture 12">
            <a:extLst>
              <a:ext uri="{FF2B5EF4-FFF2-40B4-BE49-F238E27FC236}">
                <a16:creationId xmlns:a16="http://schemas.microsoft.com/office/drawing/2014/main" id="{CC71F37C-53D1-438B-A1E3-2F0314346518}"/>
              </a:ext>
            </a:extLst>
          </p:cNvPr>
          <p:cNvPicPr>
            <a:picLocks noChangeAspect="1"/>
          </p:cNvPicPr>
          <p:nvPr/>
        </p:nvPicPr>
        <p:blipFill>
          <a:blip r:embed="rId3"/>
          <a:stretch>
            <a:fillRect/>
          </a:stretch>
        </p:blipFill>
        <p:spPr>
          <a:xfrm>
            <a:off x="609600" y="1458918"/>
            <a:ext cx="7772400" cy="5032792"/>
          </a:xfrm>
          <a:prstGeom prst="rect">
            <a:avLst/>
          </a:prstGeom>
        </p:spPr>
      </p:pic>
    </p:spTree>
    <p:extLst>
      <p:ext uri="{BB962C8B-B14F-4D97-AF65-F5344CB8AC3E}">
        <p14:creationId xmlns:p14="http://schemas.microsoft.com/office/powerpoint/2010/main" val="1610274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Applying Constraints Rules</a:t>
            </a:r>
          </a:p>
        </p:txBody>
      </p:sp>
      <p:sp>
        <p:nvSpPr>
          <p:cNvPr id="8195" name="Rectangle 3"/>
          <p:cNvSpPr>
            <a:spLocks noGrp="1" noChangeArrowheads="1"/>
          </p:cNvSpPr>
          <p:nvPr>
            <p:ph idx="1"/>
          </p:nvPr>
        </p:nvSpPr>
        <p:spPr>
          <a:xfrm>
            <a:off x="419100" y="1704974"/>
            <a:ext cx="8267700" cy="1998345"/>
          </a:xfrm>
        </p:spPr>
        <p:txBody>
          <a:bodyPr>
            <a:normAutofit fontScale="70000" lnSpcReduction="20000"/>
          </a:bodyPr>
          <a:lstStyle/>
          <a:p>
            <a:r>
              <a:rPr lang="en-US" dirty="0">
                <a:solidFill>
                  <a:schemeClr val="accent4"/>
                </a:solidFill>
              </a:rPr>
              <a:t>Constraints are applied using the conformance constructs</a:t>
            </a:r>
          </a:p>
          <a:p>
            <a:r>
              <a:rPr lang="en-US" dirty="0">
                <a:solidFill>
                  <a:schemeClr val="accent4"/>
                </a:solidFill>
              </a:rPr>
              <a:t>Must follow Compliance rules</a:t>
            </a:r>
          </a:p>
          <a:p>
            <a:r>
              <a:rPr lang="en-US" dirty="0">
                <a:solidFill>
                  <a:schemeClr val="accent4"/>
                </a:solidFill>
              </a:rPr>
              <a:t>Constraints can only be “tightened”, not “loosened”</a:t>
            </a:r>
          </a:p>
          <a:p>
            <a:r>
              <a:rPr lang="en-US" dirty="0">
                <a:solidFill>
                  <a:schemeClr val="accent4"/>
                </a:solidFill>
              </a:rPr>
              <a:t>Provides detailed requirements for data elements necessary for the use case</a:t>
            </a:r>
          </a:p>
          <a:p>
            <a:r>
              <a:rPr lang="en-US" dirty="0">
                <a:solidFill>
                  <a:schemeClr val="accent4"/>
                </a:solidFill>
              </a:rPr>
              <a:t>Eliminate data elements not pertinent to use case </a:t>
            </a:r>
          </a:p>
          <a:p>
            <a:pPr marL="0" indent="0">
              <a:buNone/>
            </a:pPr>
            <a:endParaRPr lang="en-US" dirty="0">
              <a:solidFill>
                <a:schemeClr val="accent4"/>
              </a:solidFill>
            </a:endParaRP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36</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3444011889"/>
              </p:ext>
            </p:extLst>
          </p:nvPr>
        </p:nvGraphicFramePr>
        <p:xfrm>
          <a:off x="1524000" y="4430045"/>
          <a:ext cx="5943600" cy="1493520"/>
        </p:xfrm>
        <a:graphic>
          <a:graphicData uri="http://schemas.openxmlformats.org/drawingml/2006/table">
            <a:tbl>
              <a:tblPr firstRow="1" firstCol="1" bandRow="1"/>
              <a:tblGrid>
                <a:gridCol w="1143000">
                  <a:extLst>
                    <a:ext uri="{9D8B030D-6E8A-4147-A177-3AD203B41FA5}">
                      <a16:colId xmlns:a16="http://schemas.microsoft.com/office/drawing/2014/main" val="3520951525"/>
                    </a:ext>
                  </a:extLst>
                </a:gridCol>
                <a:gridCol w="1143000">
                  <a:extLst>
                    <a:ext uri="{9D8B030D-6E8A-4147-A177-3AD203B41FA5}">
                      <a16:colId xmlns:a16="http://schemas.microsoft.com/office/drawing/2014/main" val="3963294122"/>
                    </a:ext>
                  </a:extLst>
                </a:gridCol>
                <a:gridCol w="1752600">
                  <a:extLst>
                    <a:ext uri="{9D8B030D-6E8A-4147-A177-3AD203B41FA5}">
                      <a16:colId xmlns:a16="http://schemas.microsoft.com/office/drawing/2014/main" val="2255676628"/>
                    </a:ext>
                  </a:extLst>
                </a:gridCol>
                <a:gridCol w="1905000">
                  <a:extLst>
                    <a:ext uri="{9D8B030D-6E8A-4147-A177-3AD203B41FA5}">
                      <a16:colId xmlns:a16="http://schemas.microsoft.com/office/drawing/2014/main" val="2745854155"/>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Type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Compliant?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Example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1</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Example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2</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R</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RE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R</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X</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R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RE</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Explicit</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MAY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SHALL</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SHOULD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SHALL</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Explicit</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SHALL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SHOULD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SHALL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MAY</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01488567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Cardinality</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[0..n]</a:t>
                      </a:r>
                      <a:r>
                        <a:rPr lang="en-US" sz="1400" baseline="0" dirty="0">
                          <a:effectLst/>
                          <a:latin typeface="+mn-lt"/>
                          <a:ea typeface="Times New Roman" panose="02020603050405020304" pitchFamily="18" charset="0"/>
                          <a:cs typeface="Times New Roman" panose="02020603050405020304" pitchFamily="18" charset="0"/>
                        </a:rPr>
                        <a:t> </a:t>
                      </a:r>
                      <a:r>
                        <a:rPr lang="en-US" sz="1400" baseline="0" dirty="0">
                          <a:effectLst/>
                          <a:latin typeface="+mn-lt"/>
                          <a:ea typeface="Times New Roman" panose="02020603050405020304" pitchFamily="18" charset="0"/>
                          <a:cs typeface="Times New Roman" panose="02020603050405020304" pitchFamily="18" charset="0"/>
                          <a:sym typeface="Wingdings" panose="05000000000000000000" pitchFamily="2" charset="2"/>
                        </a:rPr>
                        <a:t> [1..1]</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[0..5]</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140492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Cardinality</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[1..1]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[0..1]</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[1..5]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a:t>
                      </a:r>
                      <a:r>
                        <a:rPr lang="en-US" sz="1400" baseline="0" dirty="0">
                          <a:effectLst/>
                          <a:latin typeface="+mn-lt"/>
                          <a:ea typeface="Times New Roman" panose="02020603050405020304" pitchFamily="18" charset="0"/>
                          <a:cs typeface="Times New Roman" panose="02020603050405020304" pitchFamily="18" charset="0"/>
                          <a:sym typeface="Wingdings" panose="05000000000000000000" pitchFamily="2" charset="2"/>
                        </a:rPr>
                        <a:t> [0..5]</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53569855"/>
                  </a:ext>
                </a:extLst>
              </a:tr>
            </a:tbl>
          </a:graphicData>
        </a:graphic>
      </p:graphicFrame>
      <p:sp>
        <p:nvSpPr>
          <p:cNvPr id="2" name="TextBox 1"/>
          <p:cNvSpPr txBox="1"/>
          <p:nvPr/>
        </p:nvSpPr>
        <p:spPr>
          <a:xfrm>
            <a:off x="1524000" y="4060713"/>
            <a:ext cx="5943600" cy="369332"/>
          </a:xfrm>
          <a:prstGeom prst="rect">
            <a:avLst/>
          </a:prstGeom>
          <a:noFill/>
        </p:spPr>
        <p:txBody>
          <a:bodyPr wrap="square" rtlCol="0">
            <a:spAutoFit/>
          </a:bodyPr>
          <a:lstStyle/>
          <a:p>
            <a:r>
              <a:rPr lang="en-US" dirty="0"/>
              <a:t>Examples of Compliant and Non-compliant Constraints</a:t>
            </a:r>
          </a:p>
        </p:txBody>
      </p:sp>
    </p:spTree>
    <p:extLst>
      <p:ext uri="{BB962C8B-B14F-4D97-AF65-F5344CB8AC3E}">
        <p14:creationId xmlns:p14="http://schemas.microsoft.com/office/powerpoint/2010/main" val="2715158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Usage (Sender Perspective)</a:t>
            </a:r>
          </a:p>
        </p:txBody>
      </p:sp>
      <p:sp>
        <p:nvSpPr>
          <p:cNvPr id="8195" name="Rectangle 3"/>
          <p:cNvSpPr>
            <a:spLocks noGrp="1" noChangeArrowheads="1"/>
          </p:cNvSpPr>
          <p:nvPr>
            <p:ph idx="1"/>
          </p:nvPr>
        </p:nvSpPr>
        <p:spPr>
          <a:xfrm>
            <a:off x="452846" y="1447799"/>
            <a:ext cx="8458200" cy="1216987"/>
          </a:xfrm>
        </p:spPr>
        <p:txBody>
          <a:bodyPr>
            <a:normAutofit fontScale="62500" lnSpcReduction="20000"/>
          </a:bodyPr>
          <a:lstStyle/>
          <a:p>
            <a:r>
              <a:rPr lang="en-US" dirty="0"/>
              <a:t>Indicates the </a:t>
            </a:r>
            <a:r>
              <a:rPr lang="en-US" dirty="0">
                <a:solidFill>
                  <a:schemeClr val="accent5">
                    <a:lumMod val="50000"/>
                  </a:schemeClr>
                </a:solidFill>
              </a:rPr>
              <a:t>support</a:t>
            </a:r>
            <a:r>
              <a:rPr lang="en-US" dirty="0"/>
              <a:t> and </a:t>
            </a:r>
            <a:r>
              <a:rPr lang="en-US" dirty="0">
                <a:solidFill>
                  <a:schemeClr val="accent5">
                    <a:lumMod val="50000"/>
                  </a:schemeClr>
                </a:solidFill>
              </a:rPr>
              <a:t>presence</a:t>
            </a:r>
            <a:r>
              <a:rPr lang="en-US" dirty="0"/>
              <a:t> </a:t>
            </a:r>
            <a:r>
              <a:rPr lang="en-US" dirty="0">
                <a:solidFill>
                  <a:schemeClr val="accent5">
                    <a:lumMod val="50000"/>
                  </a:schemeClr>
                </a:solidFill>
              </a:rPr>
              <a:t>(or non-presence) </a:t>
            </a:r>
            <a:r>
              <a:rPr lang="en-US" dirty="0"/>
              <a:t>of an element</a:t>
            </a:r>
          </a:p>
          <a:p>
            <a:pPr lvl="1"/>
            <a:r>
              <a:rPr lang="en-US" dirty="0">
                <a:solidFill>
                  <a:schemeClr val="accent5">
                    <a:lumMod val="50000"/>
                  </a:schemeClr>
                </a:solidFill>
              </a:rPr>
              <a:t>Support </a:t>
            </a:r>
            <a:r>
              <a:rPr lang="en-US" dirty="0">
                <a:sym typeface="Wingdings" panose="05000000000000000000" pitchFamily="2" charset="2"/>
              </a:rPr>
              <a:t></a:t>
            </a:r>
            <a:r>
              <a:rPr lang="en-US" dirty="0"/>
              <a:t> Implementation Requirement</a:t>
            </a:r>
          </a:p>
          <a:p>
            <a:pPr lvl="1"/>
            <a:r>
              <a:rPr lang="en-US" dirty="0">
                <a:solidFill>
                  <a:schemeClr val="accent5">
                    <a:lumMod val="50000"/>
                  </a:schemeClr>
                </a:solidFill>
              </a:rPr>
              <a:t>Presence</a:t>
            </a:r>
            <a:r>
              <a:rPr lang="en-US" dirty="0"/>
              <a:t> </a:t>
            </a:r>
            <a:r>
              <a:rPr lang="en-US" dirty="0">
                <a:sym typeface="Wingdings" panose="05000000000000000000" pitchFamily="2" charset="2"/>
              </a:rPr>
              <a:t> </a:t>
            </a:r>
            <a:r>
              <a:rPr lang="en-US" dirty="0"/>
              <a:t>Operational Requirement</a:t>
            </a:r>
          </a:p>
          <a:p>
            <a:r>
              <a:rPr lang="en-US" dirty="0"/>
              <a:t>Also referred to as Appearance or Optionality indicator</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37</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607277981"/>
              </p:ext>
            </p:extLst>
          </p:nvPr>
        </p:nvGraphicFramePr>
        <p:xfrm>
          <a:off x="379911" y="2711055"/>
          <a:ext cx="8384178" cy="3744285"/>
        </p:xfrm>
        <a:graphic>
          <a:graphicData uri="http://schemas.openxmlformats.org/drawingml/2006/table">
            <a:tbl>
              <a:tblPr firstRow="1" firstCol="1" bandRow="1"/>
              <a:tblGrid>
                <a:gridCol w="1311332">
                  <a:extLst>
                    <a:ext uri="{9D8B030D-6E8A-4147-A177-3AD203B41FA5}">
                      <a16:colId xmlns:a16="http://schemas.microsoft.com/office/drawing/2014/main" val="1534530844"/>
                    </a:ext>
                  </a:extLst>
                </a:gridCol>
                <a:gridCol w="768788">
                  <a:extLst>
                    <a:ext uri="{9D8B030D-6E8A-4147-A177-3AD203B41FA5}">
                      <a16:colId xmlns:a16="http://schemas.microsoft.com/office/drawing/2014/main" val="991236430"/>
                    </a:ext>
                  </a:extLst>
                </a:gridCol>
                <a:gridCol w="6304058">
                  <a:extLst>
                    <a:ext uri="{9D8B030D-6E8A-4147-A177-3AD203B41FA5}">
                      <a16:colId xmlns:a16="http://schemas.microsoft.com/office/drawing/2014/main" val="1642269481"/>
                    </a:ext>
                  </a:extLst>
                </a:gridCol>
              </a:tblGrid>
              <a:tr h="294637">
                <a:tc>
                  <a:txBody>
                    <a:bodyPr/>
                    <a:lstStyle/>
                    <a:p>
                      <a:pPr marL="0" marR="0" algn="just">
                        <a:spcBef>
                          <a:spcPts val="0"/>
                        </a:spcBef>
                        <a:spcAft>
                          <a:spcPts val="0"/>
                        </a:spcAft>
                      </a:pP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Concept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Usage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Definition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840965747"/>
                  </a:ext>
                </a:extLst>
              </a:tr>
              <a:tr h="419573">
                <a:tc>
                  <a:txBody>
                    <a:bodyPr/>
                    <a:lstStyle/>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Support and Presence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r>
                        <a:rPr lang="en-US" sz="1400" dirty="0">
                          <a:latin typeface="+mn-lt"/>
                        </a:rPr>
                        <a:t>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r>
                        <a:rPr lang="en-US" sz="1400" b="1" dirty="0">
                          <a:latin typeface="+mn-lt"/>
                        </a:rPr>
                        <a:t>Required. </a:t>
                      </a:r>
                      <a:r>
                        <a:rPr lang="en-US" sz="1400" dirty="0">
                          <a:latin typeface="+mn-lt"/>
                        </a:rPr>
                        <a:t>The element SHALL be supported and SHALL be present in the instance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419573">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Support</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Require, but may be empty. </a:t>
                      </a:r>
                      <a:r>
                        <a:rPr lang="en-US" sz="1400" dirty="0">
                          <a:effectLst/>
                          <a:latin typeface="+mn-lt"/>
                          <a:ea typeface="Times New Roman" panose="02020603050405020304" pitchFamily="18" charset="0"/>
                          <a:cs typeface="Times New Roman" panose="02020603050405020304" pitchFamily="18" charset="0"/>
                        </a:rPr>
                        <a:t>The element SHALL be supported and </a:t>
                      </a:r>
                      <a:r>
                        <a:rPr lang="en-US" sz="1400" i="1" dirty="0">
                          <a:solidFill>
                            <a:schemeClr val="accent5">
                              <a:lumMod val="50000"/>
                            </a:schemeClr>
                          </a:solidFill>
                          <a:effectLst/>
                          <a:latin typeface="+mn-lt"/>
                          <a:ea typeface="Times New Roman" panose="02020603050405020304" pitchFamily="18" charset="0"/>
                          <a:cs typeface="Times New Roman" panose="02020603050405020304" pitchFamily="18" charset="0"/>
                        </a:rPr>
                        <a:t>MAY</a:t>
                      </a:r>
                      <a:r>
                        <a:rPr lang="en-US" sz="1400" dirty="0">
                          <a:effectLst/>
                          <a:latin typeface="+mn-lt"/>
                          <a:ea typeface="Times New Roman" panose="02020603050405020304" pitchFamily="18" charset="0"/>
                          <a:cs typeface="Times New Roman" panose="02020603050405020304" pitchFamily="18" charset="0"/>
                        </a:rPr>
                        <a:t> be present in the instance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305038">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Prohibited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Not-supported. </a:t>
                      </a:r>
                      <a:r>
                        <a:rPr lang="en-US" sz="1400" dirty="0">
                          <a:effectLst/>
                          <a:latin typeface="+mn-lt"/>
                          <a:ea typeface="Times New Roman" panose="02020603050405020304" pitchFamily="18" charset="0"/>
                          <a:cs typeface="Times New Roman" panose="02020603050405020304" pitchFamily="18" charset="0"/>
                        </a:rPr>
                        <a:t>The element SHALL</a:t>
                      </a:r>
                      <a:r>
                        <a:rPr lang="en-US" sz="1400" baseline="0" dirty="0">
                          <a:effectLst/>
                          <a:latin typeface="+mn-lt"/>
                          <a:ea typeface="Times New Roman" panose="02020603050405020304" pitchFamily="18" charset="0"/>
                          <a:cs typeface="Times New Roman" panose="02020603050405020304" pitchFamily="18" charset="0"/>
                        </a:rPr>
                        <a:t> NOT</a:t>
                      </a:r>
                      <a:r>
                        <a:rPr lang="en-US" sz="1400" dirty="0">
                          <a:effectLst/>
                          <a:latin typeface="+mn-lt"/>
                          <a:ea typeface="Times New Roman" panose="02020603050405020304" pitchFamily="18" charset="0"/>
                          <a:cs typeface="Times New Roman" panose="02020603050405020304" pitchFamily="18" charset="0"/>
                        </a:rPr>
                        <a:t> be present in the instance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40990"/>
                  </a:ext>
                </a:extLst>
              </a:tr>
              <a:tr h="839147">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Undeclared Conditional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en-US" sz="1400" b="1" dirty="0">
                          <a:effectLst/>
                          <a:latin typeface="+mn-lt"/>
                          <a:ea typeface="Times New Roman" panose="02020603050405020304" pitchFamily="18" charset="0"/>
                          <a:cs typeface="Times New Roman" panose="02020603050405020304" pitchFamily="18" charset="0"/>
                        </a:rPr>
                        <a:t>Undeclared Conditional. </a:t>
                      </a:r>
                      <a:r>
                        <a:rPr lang="en-US" sz="1400" dirty="0">
                          <a:effectLst/>
                          <a:latin typeface="+mn-lt"/>
                          <a:ea typeface="Times New Roman" panose="02020603050405020304" pitchFamily="18" charset="0"/>
                          <a:cs typeface="Times New Roman" panose="02020603050405020304" pitchFamily="18" charset="0"/>
                        </a:rPr>
                        <a:t>The element is conditional and is based on the outcome of a predicate that may not be defined initially. The usage indicator does not define an exact usage for the true and false outcomes and does not define an explicit predicate.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495896"/>
                  </a:ext>
                </a:extLst>
              </a:tr>
              <a:tr h="839147">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Declared Conditional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C(a/b)</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en-US" sz="1400" b="1" dirty="0">
                          <a:effectLst/>
                          <a:latin typeface="+mn-lt"/>
                          <a:ea typeface="Times New Roman" panose="02020603050405020304" pitchFamily="18" charset="0"/>
                          <a:cs typeface="Times New Roman" panose="02020603050405020304" pitchFamily="18" charset="0"/>
                        </a:rPr>
                        <a:t>Declared Conditional. </a:t>
                      </a:r>
                      <a:r>
                        <a:rPr lang="en-US" sz="1400" dirty="0">
                          <a:effectLst/>
                          <a:latin typeface="+mn-lt"/>
                          <a:ea typeface="Times New Roman" panose="02020603050405020304" pitchFamily="18" charset="0"/>
                          <a:cs typeface="Times New Roman" panose="02020603050405020304" pitchFamily="18" charset="0"/>
                        </a:rPr>
                        <a:t>The element is conditionally</a:t>
                      </a:r>
                      <a:r>
                        <a:rPr lang="en-US" sz="1400" baseline="0" dirty="0">
                          <a:effectLst/>
                          <a:latin typeface="+mn-lt"/>
                          <a:ea typeface="Times New Roman" panose="02020603050405020304" pitchFamily="18" charset="0"/>
                          <a:cs typeface="Times New Roman" panose="02020603050405020304" pitchFamily="18" charset="0"/>
                        </a:rPr>
                        <a:t> Supported, Present, or Prohibited and is based on the outcome of a predicate. The usage indicator defines exactly the usage for the true and false outcomes and defines an explicit predicate that determines the true and false outcomes. </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693347"/>
                  </a:ext>
                </a:extLst>
              </a:tr>
              <a:tr h="584290">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Optional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Optional. </a:t>
                      </a:r>
                      <a:r>
                        <a:rPr lang="en-US" sz="1400" dirty="0">
                          <a:effectLst/>
                          <a:latin typeface="+mn-lt"/>
                          <a:ea typeface="Times New Roman" panose="02020603050405020304" pitchFamily="18" charset="0"/>
                          <a:cs typeface="Times New Roman" panose="02020603050405020304" pitchFamily="18" charset="0"/>
                        </a:rPr>
                        <a:t>The usage of the element</a:t>
                      </a:r>
                      <a:r>
                        <a:rPr lang="en-US" sz="1400" baseline="0" dirty="0">
                          <a:effectLst/>
                          <a:latin typeface="+mn-lt"/>
                          <a:ea typeface="Times New Roman" panose="02020603050405020304" pitchFamily="18" charset="0"/>
                          <a:cs typeface="Times New Roman" panose="02020603050405020304" pitchFamily="18" charset="0"/>
                        </a:rPr>
                        <a:t> is subsequently determined in a derived specification (profile)—is a placeholder Usage indicator</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55353465"/>
                  </a:ext>
                </a:extLst>
              </a:tr>
            </a:tbl>
          </a:graphicData>
        </a:graphic>
      </p:graphicFrame>
    </p:spTree>
    <p:extLst>
      <p:ext uri="{BB962C8B-B14F-4D97-AF65-F5344CB8AC3E}">
        <p14:creationId xmlns:p14="http://schemas.microsoft.com/office/powerpoint/2010/main" val="3765588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Condition Usage and Predicate</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38</a:t>
            </a:fld>
            <a:endParaRPr lang="en-US"/>
          </a:p>
        </p:txBody>
      </p:sp>
      <p:graphicFrame>
        <p:nvGraphicFramePr>
          <p:cNvPr id="6" name="Table 5">
            <a:extLst>
              <a:ext uri="{FF2B5EF4-FFF2-40B4-BE49-F238E27FC236}">
                <a16:creationId xmlns:a16="http://schemas.microsoft.com/office/drawing/2014/main" id="{CA85A078-2378-40CD-8CAA-B091ACBD2D9E}"/>
              </a:ext>
            </a:extLst>
          </p:cNvPr>
          <p:cNvGraphicFramePr>
            <a:graphicFrameLocks noGrp="1"/>
          </p:cNvGraphicFramePr>
          <p:nvPr>
            <p:extLst>
              <p:ext uri="{D42A27DB-BD31-4B8C-83A1-F6EECF244321}">
                <p14:modId xmlns:p14="http://schemas.microsoft.com/office/powerpoint/2010/main" val="113881842"/>
              </p:ext>
            </p:extLst>
          </p:nvPr>
        </p:nvGraphicFramePr>
        <p:xfrm>
          <a:off x="381000" y="3048000"/>
          <a:ext cx="8305800" cy="2743200"/>
        </p:xfrm>
        <a:graphic>
          <a:graphicData uri="http://schemas.openxmlformats.org/drawingml/2006/table">
            <a:tbl>
              <a:tblPr/>
              <a:tblGrid>
                <a:gridCol w="914400">
                  <a:extLst>
                    <a:ext uri="{9D8B030D-6E8A-4147-A177-3AD203B41FA5}">
                      <a16:colId xmlns:a16="http://schemas.microsoft.com/office/drawing/2014/main" val="2978740199"/>
                    </a:ext>
                  </a:extLst>
                </a:gridCol>
                <a:gridCol w="914400">
                  <a:extLst>
                    <a:ext uri="{9D8B030D-6E8A-4147-A177-3AD203B41FA5}">
                      <a16:colId xmlns:a16="http://schemas.microsoft.com/office/drawing/2014/main" val="2636363321"/>
                    </a:ext>
                  </a:extLst>
                </a:gridCol>
                <a:gridCol w="6477000">
                  <a:extLst>
                    <a:ext uri="{9D8B030D-6E8A-4147-A177-3AD203B41FA5}">
                      <a16:colId xmlns:a16="http://schemas.microsoft.com/office/drawing/2014/main" val="2093034198"/>
                    </a:ext>
                  </a:extLst>
                </a:gridCol>
              </a:tblGrid>
              <a:tr h="0">
                <a:tc gridSpan="3">
                  <a:txBody>
                    <a:bodyPr/>
                    <a:lstStyle/>
                    <a:p>
                      <a:pPr marL="0" marR="0" algn="just">
                        <a:spcBef>
                          <a:spcPts val="300"/>
                        </a:spcBef>
                        <a:spcAft>
                          <a:spcPts val="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Condition Predicates Examples</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7685282"/>
                  </a:ext>
                </a:extLst>
              </a:tr>
              <a:tr h="0">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Location</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Usage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Predicate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712212476"/>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RXA-7</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RXA-6(Administered Amount) does not contain the value '999'.</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422392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RXA-9</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373534226"/>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RXA-10</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7235911"/>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RXA-15</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61438056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RXA-16</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5672770"/>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RXA-17</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9476353"/>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RXA-18</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RXA-20(Completion Status) contains the value 'RE'.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426661"/>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RXA-21</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RXA-5.1(Identifier) does not contain the value '998'.</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76912122"/>
                  </a:ext>
                </a:extLst>
              </a:tr>
            </a:tbl>
          </a:graphicData>
        </a:graphic>
      </p:graphicFrame>
      <p:sp>
        <p:nvSpPr>
          <p:cNvPr id="2" name="TextBox 1">
            <a:extLst>
              <a:ext uri="{FF2B5EF4-FFF2-40B4-BE49-F238E27FC236}">
                <a16:creationId xmlns:a16="http://schemas.microsoft.com/office/drawing/2014/main" id="{A059A0EE-C26D-4FE9-9C31-35440DA2A035}"/>
              </a:ext>
            </a:extLst>
          </p:cNvPr>
          <p:cNvSpPr txBox="1"/>
          <p:nvPr/>
        </p:nvSpPr>
        <p:spPr>
          <a:xfrm>
            <a:off x="304800" y="1524000"/>
            <a:ext cx="8420100" cy="1415772"/>
          </a:xfrm>
          <a:prstGeom prst="rect">
            <a:avLst/>
          </a:prstGeom>
          <a:noFill/>
        </p:spPr>
        <p:txBody>
          <a:bodyPr wrap="square" rtlCol="0">
            <a:spAutoFit/>
          </a:bodyPr>
          <a:lstStyle/>
          <a:p>
            <a:r>
              <a:rPr lang="en-US" b="1" dirty="0"/>
              <a:t>C(a/b): </a:t>
            </a:r>
            <a:r>
              <a:rPr lang="en-US" dirty="0"/>
              <a:t>The operational usage designation for the element is determined based on the outcome of an associated predicate at runtime.</a:t>
            </a:r>
          </a:p>
          <a:p>
            <a:endParaRPr lang="en-US" dirty="0"/>
          </a:p>
          <a:p>
            <a:r>
              <a:rPr lang="en-US" sz="1600" dirty="0"/>
              <a:t>If predicate is true follow requirements for “</a:t>
            </a:r>
            <a:r>
              <a:rPr lang="en-US" sz="1600" b="1" i="1" dirty="0"/>
              <a:t>a</a:t>
            </a:r>
            <a:r>
              <a:rPr lang="en-US" sz="1600" dirty="0"/>
              <a:t>”, which must be one of </a:t>
            </a:r>
            <a:r>
              <a:rPr lang="en-US" sz="1600" b="1" dirty="0"/>
              <a:t>“R”, “RE”, “O”, or X”.</a:t>
            </a:r>
          </a:p>
          <a:p>
            <a:r>
              <a:rPr lang="en-US" sz="1600" dirty="0"/>
              <a:t>If predicate is true follow requirements for “</a:t>
            </a:r>
            <a:r>
              <a:rPr lang="en-US" sz="1600" b="1" i="1" dirty="0"/>
              <a:t>b</a:t>
            </a:r>
            <a:r>
              <a:rPr lang="en-US" sz="1600" dirty="0"/>
              <a:t>”, which must be one of </a:t>
            </a:r>
            <a:r>
              <a:rPr lang="en-US" sz="1600" b="1" dirty="0"/>
              <a:t>“R”, “RE”, “O”, or X”.</a:t>
            </a:r>
          </a:p>
        </p:txBody>
      </p:sp>
      <p:sp>
        <p:nvSpPr>
          <p:cNvPr id="9" name="Frame 8">
            <a:extLst>
              <a:ext uri="{FF2B5EF4-FFF2-40B4-BE49-F238E27FC236}">
                <a16:creationId xmlns:a16="http://schemas.microsoft.com/office/drawing/2014/main" id="{B2EF8DEC-4B96-4BCC-9E21-5BBCDC4A6AED}"/>
              </a:ext>
            </a:extLst>
          </p:cNvPr>
          <p:cNvSpPr/>
          <p:nvPr/>
        </p:nvSpPr>
        <p:spPr bwMode="auto">
          <a:xfrm>
            <a:off x="381000" y="5899428"/>
            <a:ext cx="8305800" cy="476250"/>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accent5">
                    <a:lumMod val="50000"/>
                  </a:schemeClr>
                </a:solidFill>
                <a:effectLst/>
                <a:latin typeface="Arial" charset="0"/>
              </a:rPr>
              <a:t>Write explicit computable conditional predicates.</a:t>
            </a:r>
          </a:p>
        </p:txBody>
      </p:sp>
    </p:spTree>
    <p:extLst>
      <p:ext uri="{BB962C8B-B14F-4D97-AF65-F5344CB8AC3E}">
        <p14:creationId xmlns:p14="http://schemas.microsoft.com/office/powerpoint/2010/main" val="3668558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a:t>Usage Compliance</a:t>
            </a: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39</a:t>
            </a:fld>
            <a:endParaRPr lang="en-US"/>
          </a:p>
        </p:txBody>
      </p:sp>
      <p:graphicFrame>
        <p:nvGraphicFramePr>
          <p:cNvPr id="3" name="Table 2">
            <a:extLst>
              <a:ext uri="{FF2B5EF4-FFF2-40B4-BE49-F238E27FC236}">
                <a16:creationId xmlns:a16="http://schemas.microsoft.com/office/drawing/2014/main" id="{1A2A88E9-6DD9-4514-9406-21D0B21EC754}"/>
              </a:ext>
            </a:extLst>
          </p:cNvPr>
          <p:cNvGraphicFramePr>
            <a:graphicFrameLocks noGrp="1"/>
          </p:cNvGraphicFramePr>
          <p:nvPr>
            <p:extLst>
              <p:ext uri="{D42A27DB-BD31-4B8C-83A1-F6EECF244321}">
                <p14:modId xmlns:p14="http://schemas.microsoft.com/office/powerpoint/2010/main" val="3451089763"/>
              </p:ext>
            </p:extLst>
          </p:nvPr>
        </p:nvGraphicFramePr>
        <p:xfrm>
          <a:off x="458771" y="1676400"/>
          <a:ext cx="8304228" cy="2926080"/>
        </p:xfrm>
        <a:graphic>
          <a:graphicData uri="http://schemas.openxmlformats.org/drawingml/2006/table">
            <a:tbl>
              <a:tblPr firstRow="1" firstCol="1" bandRow="1"/>
              <a:tblGrid>
                <a:gridCol w="714581">
                  <a:extLst>
                    <a:ext uri="{9D8B030D-6E8A-4147-A177-3AD203B41FA5}">
                      <a16:colId xmlns:a16="http://schemas.microsoft.com/office/drawing/2014/main" val="1805999077"/>
                    </a:ext>
                  </a:extLst>
                </a:gridCol>
                <a:gridCol w="1278257">
                  <a:extLst>
                    <a:ext uri="{9D8B030D-6E8A-4147-A177-3AD203B41FA5}">
                      <a16:colId xmlns:a16="http://schemas.microsoft.com/office/drawing/2014/main" val="1516059421"/>
                    </a:ext>
                  </a:extLst>
                </a:gridCol>
                <a:gridCol w="1517929">
                  <a:extLst>
                    <a:ext uri="{9D8B030D-6E8A-4147-A177-3AD203B41FA5}">
                      <a16:colId xmlns:a16="http://schemas.microsoft.com/office/drawing/2014/main" val="1794173378"/>
                    </a:ext>
                  </a:extLst>
                </a:gridCol>
                <a:gridCol w="1517929">
                  <a:extLst>
                    <a:ext uri="{9D8B030D-6E8A-4147-A177-3AD203B41FA5}">
                      <a16:colId xmlns:a16="http://schemas.microsoft.com/office/drawing/2014/main" val="2987757039"/>
                    </a:ext>
                  </a:extLst>
                </a:gridCol>
                <a:gridCol w="1597821">
                  <a:extLst>
                    <a:ext uri="{9D8B030D-6E8A-4147-A177-3AD203B41FA5}">
                      <a16:colId xmlns:a16="http://schemas.microsoft.com/office/drawing/2014/main" val="1276117270"/>
                    </a:ext>
                  </a:extLst>
                </a:gridCol>
                <a:gridCol w="1677711">
                  <a:extLst>
                    <a:ext uri="{9D8B030D-6E8A-4147-A177-3AD203B41FA5}">
                      <a16:colId xmlns:a16="http://schemas.microsoft.com/office/drawing/2014/main" val="3775205862"/>
                    </a:ext>
                  </a:extLst>
                </a:gridCol>
              </a:tblGrid>
              <a:tr h="0">
                <a:tc>
                  <a:txBody>
                    <a:bodyPr/>
                    <a:lstStyle/>
                    <a:p>
                      <a:pPr marL="0" marR="0" algn="ctr">
                        <a:spcBef>
                          <a:spcPts val="100"/>
                        </a:spcBef>
                        <a:spcAft>
                          <a:spcPts val="0"/>
                        </a:spcAft>
                      </a:pPr>
                      <a:r>
                        <a:rPr lang="en-US" sz="1200" b="1" kern="1000" dirty="0">
                          <a:effectLst/>
                          <a:latin typeface="Arial" panose="020B0604020202020204" pitchFamily="34" charset="0"/>
                          <a:ea typeface="Times New Roman" panose="02020603050405020304" pitchFamily="18" charset="0"/>
                          <a:cs typeface="Times New Roman" panose="02020603050405020304" pitchFamily="18" charset="0"/>
                        </a:rPr>
                        <a:t>Usage Code</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fr-FR" sz="1200" b="1" kern="1000" dirty="0">
                          <a:effectLst/>
                          <a:latin typeface="Arial" panose="020B0604020202020204" pitchFamily="34" charset="0"/>
                          <a:ea typeface="Times New Roman" panose="02020603050405020304" pitchFamily="18" charset="0"/>
                          <a:cs typeface="Times New Roman" panose="02020603050405020304" pitchFamily="18" charset="0"/>
                        </a:rPr>
                        <a:t>Base-to-Constrainable</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a:effectLst/>
                          <a:latin typeface="Arial" panose="020B0604020202020204" pitchFamily="34" charset="0"/>
                          <a:ea typeface="Times New Roman" panose="02020603050405020304" pitchFamily="18" charset="0"/>
                          <a:cs typeface="Times New Roman" panose="02020603050405020304" pitchFamily="18" charset="0"/>
                        </a:rPr>
                        <a:t>Constrainable-to-Constrainable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a:effectLst/>
                          <a:latin typeface="Arial" panose="020B0604020202020204" pitchFamily="34" charset="0"/>
                          <a:ea typeface="Times New Roman" panose="02020603050405020304" pitchFamily="18" charset="0"/>
                          <a:cs typeface="Times New Roman" panose="02020603050405020304" pitchFamily="18" charset="0"/>
                        </a:rPr>
                        <a:t>Base-to-Implementation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a:effectLst/>
                          <a:latin typeface="Arial" panose="020B0604020202020204" pitchFamily="34" charset="0"/>
                          <a:ea typeface="Times New Roman" panose="02020603050405020304" pitchFamily="18" charset="0"/>
                          <a:cs typeface="Times New Roman" panose="02020603050405020304" pitchFamily="18" charset="0"/>
                        </a:rPr>
                        <a:t>Constrainable-to-Implementation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dirty="0">
                          <a:effectLst/>
                          <a:latin typeface="Arial" panose="020B0604020202020204" pitchFamily="34" charset="0"/>
                          <a:ea typeface="Times New Roman" panose="02020603050405020304" pitchFamily="18" charset="0"/>
                          <a:cs typeface="Times New Roman" panose="02020603050405020304" pitchFamily="18" charset="0"/>
                        </a:rPr>
                        <a:t>Implementation-to-Implementation</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2386123064"/>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R</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R</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3330697"/>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RE</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R, RE</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623347274"/>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O</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O,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R, RE, C(</a:t>
                      </a:r>
                      <a:r>
                        <a:rPr lang="en-US" sz="1400" kern="1000" dirty="0" err="1">
                          <a:effectLst/>
                          <a:latin typeface="Arial" panose="020B0604020202020204" pitchFamily="34" charset="0"/>
                          <a:ea typeface="Times New Roman" panose="02020603050405020304" pitchFamily="18" charset="0"/>
                          <a:cs typeface="Times New Roman" panose="02020603050405020304" pitchFamily="18" charset="0"/>
                        </a:rPr>
                        <a:t>a,b</a:t>
                      </a: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 O, X</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N/A</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4231035"/>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C</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R, RE, C(</a:t>
                      </a:r>
                      <a:r>
                        <a:rPr lang="en-US" sz="1400" kern="1000" dirty="0" err="1">
                          <a:effectLst/>
                          <a:latin typeface="Arial" panose="020B0604020202020204" pitchFamily="34" charset="0"/>
                          <a:ea typeface="Times New Roman" panose="02020603050405020304" pitchFamily="18" charset="0"/>
                          <a:cs typeface="Times New Roman" panose="02020603050405020304" pitchFamily="18" charset="0"/>
                        </a:rPr>
                        <a:t>a,b</a:t>
                      </a: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 X</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N/A</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927251597"/>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C(a/b)</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R, RE, C(</a:t>
                      </a:r>
                      <a:r>
                        <a:rPr lang="en-US" sz="1400" kern="1000" dirty="0" err="1">
                          <a:effectLst/>
                          <a:latin typeface="Arial" panose="020B0604020202020204" pitchFamily="34" charset="0"/>
                          <a:ea typeface="Times New Roman" panose="02020603050405020304" pitchFamily="18" charset="0"/>
                          <a:cs typeface="Times New Roman" panose="02020603050405020304" pitchFamily="18" charset="0"/>
                        </a:rPr>
                        <a:t>a,b</a:t>
                      </a: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 C(a’/b’), X</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C(a,b), C(a’/b’)</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026728"/>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726722269"/>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B</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O, X, B</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O,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R, RE, C(a,b), 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N/A</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2397966"/>
                  </a:ext>
                </a:extLst>
              </a:tr>
              <a:tr h="0">
                <a:tc>
                  <a:txBody>
                    <a:bodyPr/>
                    <a:lstStyle/>
                    <a:p>
                      <a:pPr marL="0" marR="0" algn="just">
                        <a:spcBef>
                          <a:spcPts val="300"/>
                        </a:spcBef>
                        <a:spcAft>
                          <a:spcPts val="300"/>
                        </a:spcAft>
                      </a:pPr>
                      <a:r>
                        <a:rPr lang="en-US" sz="1400" b="1" kern="1000">
                          <a:effectLst/>
                          <a:latin typeface="Arial" panose="020B0604020202020204" pitchFamily="34" charset="0"/>
                          <a:ea typeface="Times New Roman" panose="02020603050405020304" pitchFamily="18" charset="0"/>
                          <a:cs typeface="Times New Roman" panose="02020603050405020304" pitchFamily="18" charset="0"/>
                        </a:rPr>
                        <a:t>W</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N/A</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X</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a:effectLst/>
                          <a:latin typeface="Arial" panose="020B0604020202020204" pitchFamily="34" charset="0"/>
                          <a:ea typeface="Times New Roman" panose="02020603050405020304" pitchFamily="18" charset="0"/>
                          <a:cs typeface="Times New Roman" panose="02020603050405020304" pitchFamily="18" charset="0"/>
                        </a:rPr>
                        <a:t>N/A</a:t>
                      </a:r>
                      <a:endParaRPr lang="en-US" sz="14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spcBef>
                          <a:spcPts val="300"/>
                        </a:spcBef>
                        <a:spcAft>
                          <a:spcPts val="300"/>
                        </a:spcAft>
                      </a:pPr>
                      <a:r>
                        <a:rPr lang="en-US" sz="1400" kern="1000" dirty="0">
                          <a:effectLst/>
                          <a:latin typeface="Arial" panose="020B0604020202020204" pitchFamily="34" charset="0"/>
                          <a:ea typeface="Times New Roman" panose="02020603050405020304" pitchFamily="18" charset="0"/>
                          <a:cs typeface="Times New Roman" panose="02020603050405020304" pitchFamily="18" charset="0"/>
                        </a:rPr>
                        <a:t>N/A</a:t>
                      </a:r>
                      <a:endParaRPr lang="en-US" sz="14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836230263"/>
                  </a:ext>
                </a:extLst>
              </a:tr>
            </a:tbl>
          </a:graphicData>
        </a:graphic>
      </p:graphicFrame>
      <p:sp>
        <p:nvSpPr>
          <p:cNvPr id="6" name="TextBox 5">
            <a:extLst>
              <a:ext uri="{FF2B5EF4-FFF2-40B4-BE49-F238E27FC236}">
                <a16:creationId xmlns:a16="http://schemas.microsoft.com/office/drawing/2014/main" id="{2F8FE66C-D97C-4E92-B3AC-FA4C2C7C75F9}"/>
              </a:ext>
            </a:extLst>
          </p:cNvPr>
          <p:cNvSpPr txBox="1"/>
          <p:nvPr/>
        </p:nvSpPr>
        <p:spPr>
          <a:xfrm>
            <a:off x="380999" y="4813836"/>
            <a:ext cx="8381999" cy="1200329"/>
          </a:xfrm>
          <a:prstGeom prst="rect">
            <a:avLst/>
          </a:prstGeom>
          <a:noFill/>
        </p:spPr>
        <p:txBody>
          <a:bodyPr wrap="square" rtlCol="0">
            <a:spAutoFit/>
          </a:bodyPr>
          <a:lstStyle/>
          <a:p>
            <a:r>
              <a:rPr lang="en-US" dirty="0"/>
              <a:t>Compliance assessment for elements with conditional usage (i.e., C(a/b)) is dependent on the respective true and false usage code specification. For example, if conditional usage for an element is specified as C(RE/O), the true usage code “RE” can be profiled to “RE” or “R” in a derived profile. </a:t>
            </a:r>
          </a:p>
        </p:txBody>
      </p:sp>
    </p:spTree>
    <p:extLst>
      <p:ext uri="{BB962C8B-B14F-4D97-AF65-F5344CB8AC3E}">
        <p14:creationId xmlns:p14="http://schemas.microsoft.com/office/powerpoint/2010/main" val="1784227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HL7 v2 Seminar Content</a:t>
            </a:r>
          </a:p>
        </p:txBody>
      </p:sp>
      <p:sp>
        <p:nvSpPr>
          <p:cNvPr id="8195" name="Rectangle 3"/>
          <p:cNvSpPr>
            <a:spLocks noGrp="1" noChangeArrowheads="1"/>
          </p:cNvSpPr>
          <p:nvPr>
            <p:ph idx="1"/>
          </p:nvPr>
        </p:nvSpPr>
        <p:spPr>
          <a:xfrm>
            <a:off x="381000" y="1524000"/>
            <a:ext cx="8382000" cy="4876800"/>
          </a:xfrm>
        </p:spPr>
        <p:txBody>
          <a:bodyPr>
            <a:normAutofit/>
          </a:bodyPr>
          <a:lstStyle/>
          <a:p>
            <a:r>
              <a:rPr lang="en-US" dirty="0"/>
              <a:t>How to specify and interpret requirements</a:t>
            </a:r>
          </a:p>
          <a:p>
            <a:r>
              <a:rPr lang="en-US" dirty="0"/>
              <a:t>Understanding HL7 v2 conformance</a:t>
            </a:r>
          </a:p>
          <a:p>
            <a:r>
              <a:rPr lang="en-US" dirty="0"/>
              <a:t>What’s new in HL7 v2 </a:t>
            </a:r>
          </a:p>
          <a:p>
            <a:r>
              <a:rPr lang="en-US" dirty="0"/>
              <a:t>How to organize implementation guides </a:t>
            </a:r>
          </a:p>
          <a:p>
            <a:r>
              <a:rPr lang="en-US" dirty="0"/>
              <a:t>HL7 v2 Profiling</a:t>
            </a:r>
          </a:p>
          <a:p>
            <a:r>
              <a:rPr lang="en-US" dirty="0"/>
              <a:t>NIST HL7 v2 Platform</a:t>
            </a:r>
          </a:p>
          <a:p>
            <a:pPr lvl="1"/>
            <a:r>
              <a:rPr lang="en-US" dirty="0"/>
              <a:t>Tool to create implementation guides</a:t>
            </a:r>
          </a:p>
          <a:p>
            <a:pPr lvl="1"/>
            <a:r>
              <a:rPr lang="en-US" dirty="0"/>
              <a:t>Tool to create test plans</a:t>
            </a:r>
          </a:p>
          <a:p>
            <a:pPr lvl="1"/>
            <a:r>
              <a:rPr lang="en-US" dirty="0"/>
              <a:t>Conformance validation tools</a:t>
            </a:r>
          </a:p>
          <a:p>
            <a:pPr lvl="1"/>
            <a:endParaRPr lang="en-US" dirty="0"/>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a:t>
            </a:fld>
            <a:endParaRPr lang="en-US" dirty="0"/>
          </a:p>
        </p:txBody>
      </p:sp>
    </p:spTree>
    <p:extLst>
      <p:ext uri="{BB962C8B-B14F-4D97-AF65-F5344CB8AC3E}">
        <p14:creationId xmlns:p14="http://schemas.microsoft.com/office/powerpoint/2010/main" val="4077020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Usage Compatibility</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40</a:t>
            </a:fld>
            <a:endParaRPr lang="en-US"/>
          </a:p>
        </p:txBody>
      </p:sp>
      <p:graphicFrame>
        <p:nvGraphicFramePr>
          <p:cNvPr id="2" name="Table 1">
            <a:extLst>
              <a:ext uri="{FF2B5EF4-FFF2-40B4-BE49-F238E27FC236}">
                <a16:creationId xmlns:a16="http://schemas.microsoft.com/office/drawing/2014/main" id="{E975020F-D865-4A4E-8942-027B1433850E}"/>
              </a:ext>
            </a:extLst>
          </p:cNvPr>
          <p:cNvGraphicFramePr>
            <a:graphicFrameLocks noGrp="1"/>
          </p:cNvGraphicFramePr>
          <p:nvPr>
            <p:extLst>
              <p:ext uri="{D42A27DB-BD31-4B8C-83A1-F6EECF244321}">
                <p14:modId xmlns:p14="http://schemas.microsoft.com/office/powerpoint/2010/main" val="603707023"/>
              </p:ext>
            </p:extLst>
          </p:nvPr>
        </p:nvGraphicFramePr>
        <p:xfrm>
          <a:off x="455720" y="1464467"/>
          <a:ext cx="8296183" cy="4465320"/>
        </p:xfrm>
        <a:graphic>
          <a:graphicData uri="http://schemas.openxmlformats.org/drawingml/2006/table">
            <a:tbl>
              <a:tblPr firstRow="1" firstCol="1" bandRow="1"/>
              <a:tblGrid>
                <a:gridCol w="957252">
                  <a:extLst>
                    <a:ext uri="{9D8B030D-6E8A-4147-A177-3AD203B41FA5}">
                      <a16:colId xmlns:a16="http://schemas.microsoft.com/office/drawing/2014/main" val="235140174"/>
                    </a:ext>
                  </a:extLst>
                </a:gridCol>
                <a:gridCol w="1116794">
                  <a:extLst>
                    <a:ext uri="{9D8B030D-6E8A-4147-A177-3AD203B41FA5}">
                      <a16:colId xmlns:a16="http://schemas.microsoft.com/office/drawing/2014/main" val="4099842174"/>
                    </a:ext>
                  </a:extLst>
                </a:gridCol>
                <a:gridCol w="1276336">
                  <a:extLst>
                    <a:ext uri="{9D8B030D-6E8A-4147-A177-3AD203B41FA5}">
                      <a16:colId xmlns:a16="http://schemas.microsoft.com/office/drawing/2014/main" val="4203232428"/>
                    </a:ext>
                  </a:extLst>
                </a:gridCol>
                <a:gridCol w="4945801">
                  <a:extLst>
                    <a:ext uri="{9D8B030D-6E8A-4147-A177-3AD203B41FA5}">
                      <a16:colId xmlns:a16="http://schemas.microsoft.com/office/drawing/2014/main" val="1489857588"/>
                    </a:ext>
                  </a:extLst>
                </a:gridCol>
              </a:tblGrid>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Sender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Compatible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Comment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1499853671"/>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Sender and Receiver have the same expectations.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3707043"/>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 supports this element but is not always expecting 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638737861"/>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 doesn’t support this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2016187"/>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 is not guaranteed to get required data.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15407390"/>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Sender and Receiver have the same expectations.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780189"/>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 doesn’t support this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021555962"/>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 will not get required data.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970086"/>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3E1E1"/>
                    </a:solidFill>
                  </a:tcPr>
                </a:tc>
                <a:tc>
                  <a:txBody>
                    <a:bodyPr/>
                    <a:lstStyle/>
                    <a:p>
                      <a:pPr marL="0" marR="0" algn="ctr">
                        <a:spcBef>
                          <a:spcPts val="300"/>
                        </a:spcBef>
                        <a:spcAft>
                          <a:spcPts val="300"/>
                        </a:spcAft>
                      </a:pPr>
                      <a:r>
                        <a:rPr lang="en-US" sz="1600" kern="1000" dirty="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Receiver will not get the data it needs for certain use cases.</a:t>
                      </a:r>
                    </a:p>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Note: a data value must be needed in at least one instance; otherwise, the element should not be profiled to RE. On the other hand, RE is the only construct that expresses the capability of the receiving system to handle the data.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182623507"/>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The element is not necessary for operation.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181736935"/>
                  </a:ext>
                </a:extLst>
              </a:tr>
              <a:tr h="0">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600" kern="1000">
                          <a:effectLst/>
                          <a:latin typeface="+mn-lt"/>
                          <a:ea typeface="Times New Roman" panose="02020603050405020304" pitchFamily="18" charset="0"/>
                          <a:cs typeface="Times New Roman" panose="02020603050405020304" pitchFamily="18" charset="0"/>
                        </a:rPr>
                        <a:t>Yes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600" kern="1000" dirty="0">
                          <a:effectLst/>
                          <a:latin typeface="+mn-lt"/>
                          <a:ea typeface="Times New Roman" panose="02020603050405020304" pitchFamily="18" charset="0"/>
                          <a:cs typeface="Times New Roman" panose="02020603050405020304" pitchFamily="18" charset="0"/>
                        </a:rPr>
                        <a:t>Sender and Receiver have the same expectations.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6483621"/>
                  </a:ext>
                </a:extLst>
              </a:tr>
            </a:tbl>
          </a:graphicData>
        </a:graphic>
      </p:graphicFrame>
      <p:sp>
        <p:nvSpPr>
          <p:cNvPr id="6" name="Rectangle 1">
            <a:extLst>
              <a:ext uri="{FF2B5EF4-FFF2-40B4-BE49-F238E27FC236}">
                <a16:creationId xmlns:a16="http://schemas.microsoft.com/office/drawing/2014/main" id="{4EF3DE06-4477-4F5C-91AC-34A552421CE3}"/>
              </a:ext>
            </a:extLst>
          </p:cNvPr>
          <p:cNvSpPr>
            <a:spLocks noChangeArrowheads="1"/>
          </p:cNvSpPr>
          <p:nvPr/>
        </p:nvSpPr>
        <p:spPr bwMode="auto">
          <a:xfrm>
            <a:off x="1600200" y="2301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9">
            <a:extLst>
              <a:ext uri="{FF2B5EF4-FFF2-40B4-BE49-F238E27FC236}">
                <a16:creationId xmlns:a16="http://schemas.microsoft.com/office/drawing/2014/main" id="{38C7235A-4E5E-4690-9B56-74878897C03E}"/>
              </a:ext>
            </a:extLst>
          </p:cNvPr>
          <p:cNvSpPr/>
          <p:nvPr/>
        </p:nvSpPr>
        <p:spPr>
          <a:xfrm>
            <a:off x="381000" y="6089011"/>
            <a:ext cx="8382000" cy="400110"/>
          </a:xfrm>
          <a:prstGeom prst="rect">
            <a:avLst/>
          </a:prstGeom>
        </p:spPr>
        <p:txBody>
          <a:bodyPr wrap="square">
            <a:spAutoFit/>
          </a:bodyPr>
          <a:lstStyle/>
          <a:p>
            <a:r>
              <a:rPr lang="en-US" sz="1000" kern="1000" dirty="0">
                <a:latin typeface="+mn-lt"/>
                <a:ea typeface="Times New Roman" panose="02020603050405020304" pitchFamily="18" charset="0"/>
              </a:rPr>
              <a:t>*In this combination, compatibility depends on the use case. If the data are important in order to perform the use case, then this combination is not compatible. But if RE only declares the capability of the system, then this pair is compatible.</a:t>
            </a:r>
            <a:endParaRPr lang="en-US" sz="1000" dirty="0">
              <a:latin typeface="+mn-lt"/>
            </a:endParaRPr>
          </a:p>
        </p:txBody>
      </p:sp>
    </p:spTree>
    <p:extLst>
      <p:ext uri="{BB962C8B-B14F-4D97-AF65-F5344CB8AC3E}">
        <p14:creationId xmlns:p14="http://schemas.microsoft.com/office/powerpoint/2010/main" val="1073761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09575" y="457200"/>
            <a:ext cx="8153400" cy="822325"/>
          </a:xfrm>
        </p:spPr>
        <p:txBody>
          <a:bodyPr/>
          <a:lstStyle/>
          <a:p>
            <a:r>
              <a:rPr lang="en-US" dirty="0"/>
              <a:t>Cardinality</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41</a:t>
            </a:fld>
            <a:endParaRPr lang="en-US"/>
          </a:p>
        </p:txBody>
      </p:sp>
      <p:graphicFrame>
        <p:nvGraphicFramePr>
          <p:cNvPr id="3" name="Table 2">
            <a:extLst>
              <a:ext uri="{FF2B5EF4-FFF2-40B4-BE49-F238E27FC236}">
                <a16:creationId xmlns:a16="http://schemas.microsoft.com/office/drawing/2014/main" id="{BA2BF548-C1C8-4748-98C9-33048E0CB27B}"/>
              </a:ext>
            </a:extLst>
          </p:cNvPr>
          <p:cNvGraphicFramePr>
            <a:graphicFrameLocks noGrp="1"/>
          </p:cNvGraphicFramePr>
          <p:nvPr>
            <p:extLst>
              <p:ext uri="{D42A27DB-BD31-4B8C-83A1-F6EECF244321}">
                <p14:modId xmlns:p14="http://schemas.microsoft.com/office/powerpoint/2010/main" val="3826176834"/>
              </p:ext>
            </p:extLst>
          </p:nvPr>
        </p:nvGraphicFramePr>
        <p:xfrm>
          <a:off x="399505" y="2951744"/>
          <a:ext cx="8335137" cy="3200400"/>
        </p:xfrm>
        <a:graphic>
          <a:graphicData uri="http://schemas.openxmlformats.org/drawingml/2006/table">
            <a:tbl>
              <a:tblPr/>
              <a:tblGrid>
                <a:gridCol w="1190625">
                  <a:extLst>
                    <a:ext uri="{9D8B030D-6E8A-4147-A177-3AD203B41FA5}">
                      <a16:colId xmlns:a16="http://schemas.microsoft.com/office/drawing/2014/main" val="1287883809"/>
                    </a:ext>
                  </a:extLst>
                </a:gridCol>
                <a:gridCol w="5867400">
                  <a:extLst>
                    <a:ext uri="{9D8B030D-6E8A-4147-A177-3AD203B41FA5}">
                      <a16:colId xmlns:a16="http://schemas.microsoft.com/office/drawing/2014/main" val="1650591534"/>
                    </a:ext>
                  </a:extLst>
                </a:gridCol>
                <a:gridCol w="1277112">
                  <a:extLst>
                    <a:ext uri="{9D8B030D-6E8A-4147-A177-3AD203B41FA5}">
                      <a16:colId xmlns:a16="http://schemas.microsoft.com/office/drawing/2014/main" val="66786923"/>
                    </a:ext>
                  </a:extLst>
                </a:gridCol>
              </a:tblGrid>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Cardinality</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just">
                        <a:spcBef>
                          <a:spcPts val="300"/>
                        </a:spcBef>
                        <a:spcAft>
                          <a:spcPts val="300"/>
                        </a:spcAft>
                      </a:pPr>
                      <a:r>
                        <a:rPr lang="en-US" sz="1400" b="1" kern="1000" dirty="0">
                          <a:effectLst/>
                          <a:latin typeface="Calibri" panose="020F0502020204030204" pitchFamily="34" charset="0"/>
                          <a:ea typeface="Times New Roman" panose="02020603050405020304" pitchFamily="18" charset="0"/>
                          <a:cs typeface="Calibri" panose="020F0502020204030204" pitchFamily="34" charset="0"/>
                        </a:rPr>
                        <a:t>Interpretation</a:t>
                      </a:r>
                      <a:endParaRPr lang="en-US" sz="1400" kern="10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just">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Valid Usage</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741936374"/>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[0..0]</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Element is never 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0079971"/>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[0..1]</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Element may be omitted, and it can have at most one occurrence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RE, C(a/b), 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570385126"/>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[1..1]</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Element must have exactly one occurrence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708788"/>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[0..n]</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Element may be omitted or may have up to </a:t>
                      </a:r>
                      <a:r>
                        <a:rPr lang="en-US" sz="1400" b="1" i="1" kern="1000">
                          <a:effectLst/>
                          <a:latin typeface="Calibri" panose="020F0502020204030204" pitchFamily="34" charset="0"/>
                          <a:ea typeface="Times New Roman" panose="02020603050405020304" pitchFamily="18" charset="0"/>
                          <a:cs typeface="Calibri" panose="020F0502020204030204" pitchFamily="34" charset="0"/>
                        </a:rPr>
                        <a:t>n</a:t>
                      </a:r>
                      <a:r>
                        <a:rPr lang="en-US" sz="1400" kern="1000">
                          <a:effectLst/>
                          <a:latin typeface="Calibri" panose="020F0502020204030204" pitchFamily="34" charset="0"/>
                          <a:ea typeface="Times New Roman" panose="02020603050405020304" pitchFamily="18" charset="0"/>
                          <a:cs typeface="Calibri" panose="020F0502020204030204" pitchFamily="34" charset="0"/>
                        </a:rPr>
                        <a:t> occurrences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RE, C(a/b), 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698464694"/>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[1..n]</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Element must appear at least once and may have up to </a:t>
                      </a:r>
                      <a:r>
                        <a:rPr lang="en-US" sz="1400" b="1" i="1" kern="1000" dirty="0">
                          <a:effectLst/>
                          <a:latin typeface="Calibri" panose="020F0502020204030204" pitchFamily="34" charset="0"/>
                          <a:ea typeface="Times New Roman" panose="02020603050405020304" pitchFamily="18" charset="0"/>
                          <a:cs typeface="Calibri" panose="020F0502020204030204" pitchFamily="34" charset="0"/>
                        </a:rPr>
                        <a:t>n</a:t>
                      </a: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 occurrences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0719"/>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[0..*]</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Element may be omitted or may have an unlimited number of occurrences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RE, C(a/b), O</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430872389"/>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[1..*]</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Element must appear at least once and may have an unlimited number of occurrences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2573674"/>
                  </a:ext>
                </a:extLst>
              </a:tr>
              <a:tr h="0">
                <a:tc>
                  <a:txBody>
                    <a:bodyPr/>
                    <a:lstStyle/>
                    <a:p>
                      <a:pPr marL="0" marR="0" algn="ctr">
                        <a:spcBef>
                          <a:spcPts val="300"/>
                        </a:spcBef>
                        <a:spcAft>
                          <a:spcPts val="300"/>
                        </a:spcAft>
                      </a:pPr>
                      <a:r>
                        <a:rPr lang="en-US" sz="1400" b="1" kern="1000" dirty="0">
                          <a:effectLst/>
                          <a:latin typeface="Calibri" panose="020F0502020204030204" pitchFamily="34" charset="0"/>
                          <a:ea typeface="Times New Roman" panose="02020603050405020304" pitchFamily="18" charset="0"/>
                          <a:cs typeface="Calibri" panose="020F0502020204030204" pitchFamily="34" charset="0"/>
                        </a:rPr>
                        <a:t>[</a:t>
                      </a:r>
                      <a:r>
                        <a:rPr lang="en-US" sz="1400" b="1" kern="1000" dirty="0" err="1">
                          <a:effectLst/>
                          <a:latin typeface="Calibri" panose="020F0502020204030204" pitchFamily="34" charset="0"/>
                          <a:ea typeface="Times New Roman" panose="02020603050405020304" pitchFamily="18" charset="0"/>
                          <a:cs typeface="Calibri" panose="020F0502020204030204" pitchFamily="34" charset="0"/>
                        </a:rPr>
                        <a:t>m..n</a:t>
                      </a:r>
                      <a:r>
                        <a:rPr lang="en-US" sz="1400" b="1" kern="1000" dirty="0">
                          <a:effectLst/>
                          <a:latin typeface="Calibri" panose="020F0502020204030204" pitchFamily="34" charset="0"/>
                          <a:ea typeface="Times New Roman" panose="02020603050405020304" pitchFamily="18" charset="0"/>
                          <a:cs typeface="Calibri" panose="020F0502020204030204" pitchFamily="34" charset="0"/>
                        </a:rPr>
                        <a:t>]</a:t>
                      </a:r>
                      <a:endParaRPr lang="en-US" sz="1400" kern="10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Element must have at least </a:t>
                      </a:r>
                      <a:r>
                        <a:rPr lang="en-US" sz="1400" b="1" i="1" kern="1000" dirty="0">
                          <a:effectLst/>
                          <a:latin typeface="Calibri" panose="020F0502020204030204" pitchFamily="34" charset="0"/>
                          <a:ea typeface="Times New Roman" panose="02020603050405020304" pitchFamily="18" charset="0"/>
                          <a:cs typeface="Calibri" panose="020F0502020204030204" pitchFamily="34" charset="0"/>
                        </a:rPr>
                        <a:t>m</a:t>
                      </a: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 occurrences and may have at most </a:t>
                      </a:r>
                      <a:r>
                        <a:rPr lang="en-US" sz="1400" b="1" i="1" kern="1000" dirty="0">
                          <a:effectLst/>
                          <a:latin typeface="Calibri" panose="020F0502020204030204" pitchFamily="34" charset="0"/>
                          <a:ea typeface="Times New Roman" panose="02020603050405020304" pitchFamily="18" charset="0"/>
                          <a:cs typeface="Calibri" panose="020F0502020204030204" pitchFamily="34" charset="0"/>
                        </a:rPr>
                        <a:t>n</a:t>
                      </a: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 occurrences. Except in the case where the usage code is RE, the element may also be omitted (“zero occurrences”).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400" kern="1000">
                          <a:effectLst/>
                          <a:latin typeface="Calibri" panose="020F0502020204030204" pitchFamily="34" charset="0"/>
                          <a:ea typeface="Times New Roman" panose="02020603050405020304" pitchFamily="18" charset="0"/>
                          <a:cs typeface="Calibri" panose="020F0502020204030204" pitchFamily="34" charset="0"/>
                        </a:rPr>
                        <a:t>R, 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4016438633"/>
                  </a:ext>
                </a:extLst>
              </a:tr>
              <a:tr h="0">
                <a:tc>
                  <a:txBody>
                    <a:bodyPr/>
                    <a:lstStyle/>
                    <a:p>
                      <a:pPr marL="0" marR="0" algn="ctr">
                        <a:spcBef>
                          <a:spcPts val="300"/>
                        </a:spcBef>
                        <a:spcAft>
                          <a:spcPts val="300"/>
                        </a:spcAft>
                      </a:pPr>
                      <a:r>
                        <a:rPr lang="en-US" sz="1400" b="1" kern="1000">
                          <a:effectLst/>
                          <a:latin typeface="Calibri" panose="020F0502020204030204" pitchFamily="34" charset="0"/>
                          <a:ea typeface="Times New Roman" panose="02020603050405020304" pitchFamily="18" charset="0"/>
                          <a:cs typeface="Calibri" panose="020F0502020204030204" pitchFamily="34" charset="0"/>
                        </a:rPr>
                        <a:t>[m..*]</a:t>
                      </a:r>
                      <a:endParaRPr lang="en-US" sz="1400" kern="10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just">
                        <a:spcBef>
                          <a:spcPts val="300"/>
                        </a:spcBef>
                        <a:spcAft>
                          <a:spcPts val="300"/>
                        </a:spcAft>
                      </a:pP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Element must have at least "m" occurrences and may have an unlimited number of occurrences. Except in the case where the usage code is RE, the element may also be omitted (“zero occurrences”).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400" kern="1000" dirty="0">
                          <a:effectLst/>
                          <a:latin typeface="Calibri" panose="020F0502020204030204" pitchFamily="34" charset="0"/>
                          <a:ea typeface="Times New Roman" panose="02020603050405020304" pitchFamily="18" charset="0"/>
                          <a:cs typeface="Calibri" panose="020F0502020204030204" pitchFamily="34" charset="0"/>
                        </a:rPr>
                        <a:t>R, 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6482562"/>
                  </a:ext>
                </a:extLst>
              </a:tr>
            </a:tbl>
          </a:graphicData>
        </a:graphic>
      </p:graphicFrame>
      <p:sp>
        <p:nvSpPr>
          <p:cNvPr id="6" name="Rectangle 1">
            <a:extLst>
              <a:ext uri="{FF2B5EF4-FFF2-40B4-BE49-F238E27FC236}">
                <a16:creationId xmlns:a16="http://schemas.microsoft.com/office/drawing/2014/main" id="{68209ECF-C923-4E96-9E89-B18817F17637}"/>
              </a:ext>
            </a:extLst>
          </p:cNvPr>
          <p:cNvSpPr>
            <a:spLocks noChangeArrowheads="1"/>
          </p:cNvSpPr>
          <p:nvPr/>
        </p:nvSpPr>
        <p:spPr bwMode="auto">
          <a:xfrm>
            <a:off x="1219200" y="226475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931B6F58-676F-455B-8443-FC2506BACB77}"/>
              </a:ext>
            </a:extLst>
          </p:cNvPr>
          <p:cNvSpPr>
            <a:spLocks noChangeArrowheads="1"/>
          </p:cNvSpPr>
          <p:nvPr/>
        </p:nvSpPr>
        <p:spPr bwMode="auto">
          <a:xfrm>
            <a:off x="228600" y="6195596"/>
            <a:ext cx="64770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3"/>
              </a:rPr>
              <a:t>[</a:t>
            </a:r>
            <a:r>
              <a:rPr kumimoji="0" lang="en-US" altLang="en-US" sz="800" b="0" i="0" u="none" strike="noStrike" cap="none" normalizeH="0" baseline="3000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3"/>
              </a:rPr>
              <a:t>1]</a:t>
            </a:r>
            <a:r>
              <a:rPr kumimoji="0" lang="en-US" altLang="en-US" sz="8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 </a:t>
            </a:r>
            <a:r>
              <a:rPr kumimoji="0" lang="en-US" altLang="en-US" sz="8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m</a:t>
            </a:r>
            <a:r>
              <a:rPr kumimoji="0" lang="en-US" altLang="en-US" sz="8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 must be greater than 1 and </a:t>
            </a:r>
            <a:r>
              <a:rPr kumimoji="0" lang="en-US" altLang="en-US" sz="8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n </a:t>
            </a:r>
            <a:r>
              <a:rPr kumimoji="0" lang="en-US" altLang="en-US" sz="8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must be greater than or equal to m; the case where </a:t>
            </a:r>
            <a:r>
              <a:rPr kumimoji="0" lang="en-US" altLang="en-US" sz="8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m</a:t>
            </a:r>
            <a:r>
              <a:rPr kumimoji="0" lang="en-US" altLang="en-US" sz="8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rPr>
              <a:t> equals 1 is addressed separately.</a:t>
            </a:r>
            <a:endParaRPr kumimoji="0" lang="en-US" altLang="en-US" sz="6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3000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4"/>
              </a:rPr>
              <a:t>[2]</a:t>
            </a:r>
            <a:r>
              <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US" sz="8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m</a:t>
            </a:r>
            <a:r>
              <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must be greater than 1; the case where </a:t>
            </a:r>
            <a:r>
              <a:rPr kumimoji="0" lang="en-US" altLang="en-US" sz="8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m</a:t>
            </a:r>
            <a:r>
              <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equals 1 is addressed separately.</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8">
            <a:extLst>
              <a:ext uri="{FF2B5EF4-FFF2-40B4-BE49-F238E27FC236}">
                <a16:creationId xmlns:a16="http://schemas.microsoft.com/office/drawing/2014/main" id="{50FAB64F-CC65-4AD2-A465-192D58F0AB55}"/>
              </a:ext>
            </a:extLst>
          </p:cNvPr>
          <p:cNvSpPr/>
          <p:nvPr/>
        </p:nvSpPr>
        <p:spPr bwMode="auto">
          <a:xfrm>
            <a:off x="399505" y="2133599"/>
            <a:ext cx="8335137" cy="740759"/>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400" b="1" dirty="0"/>
              <a:t>Cardinality Construct: [</a:t>
            </a:r>
            <a:r>
              <a:rPr lang="en-US" sz="1400" b="1" dirty="0" err="1"/>
              <a:t>x..y</a:t>
            </a:r>
            <a:r>
              <a:rPr lang="en-US" sz="1400" b="1" dirty="0"/>
              <a:t>]</a:t>
            </a:r>
          </a:p>
          <a:p>
            <a:r>
              <a:rPr lang="en-US" sz="1400" b="1" dirty="0"/>
              <a:t>[ ]: defined as a range, x: minimum number of occurrences, y: maximum number of occurrences</a:t>
            </a:r>
          </a:p>
          <a:p>
            <a:r>
              <a:rPr lang="en-US" sz="1400" b="1" dirty="0"/>
              <a:t>* </a:t>
            </a:r>
            <a:r>
              <a:rPr lang="en-US" sz="1400" b="1" dirty="0">
                <a:sym typeface="Wingdings" panose="05000000000000000000" pitchFamily="2" charset="2"/>
              </a:rPr>
              <a:t></a:t>
            </a:r>
            <a:r>
              <a:rPr lang="en-US" sz="1400" b="1" dirty="0"/>
              <a:t> indicates that the maximum cardinality is yet to be defined or unlimited </a:t>
            </a:r>
          </a:p>
          <a:p>
            <a:endParaRPr lang="en-US" dirty="0"/>
          </a:p>
        </p:txBody>
      </p:sp>
      <p:sp>
        <p:nvSpPr>
          <p:cNvPr id="10" name="Rectangle 3">
            <a:extLst>
              <a:ext uri="{FF2B5EF4-FFF2-40B4-BE49-F238E27FC236}">
                <a16:creationId xmlns:a16="http://schemas.microsoft.com/office/drawing/2014/main" id="{D23A101D-4CE9-40AF-9051-7896E0E075C1}"/>
              </a:ext>
            </a:extLst>
          </p:cNvPr>
          <p:cNvSpPr>
            <a:spLocks noGrp="1" noChangeArrowheads="1"/>
          </p:cNvSpPr>
          <p:nvPr>
            <p:ph idx="1"/>
          </p:nvPr>
        </p:nvSpPr>
        <p:spPr>
          <a:xfrm>
            <a:off x="381000" y="1410684"/>
            <a:ext cx="8458200" cy="822323"/>
          </a:xfrm>
        </p:spPr>
        <p:txBody>
          <a:bodyPr>
            <a:normAutofit fontScale="62500" lnSpcReduction="20000"/>
          </a:bodyPr>
          <a:lstStyle/>
          <a:p>
            <a:r>
              <a:rPr lang="en-US" dirty="0"/>
              <a:t>Identifies the minimum and maximum number of occurrences that must be supported for an element and the number of instances of an element that can appear</a:t>
            </a:r>
          </a:p>
        </p:txBody>
      </p:sp>
    </p:spTree>
    <p:extLst>
      <p:ext uri="{BB962C8B-B14F-4D97-AF65-F5344CB8AC3E}">
        <p14:creationId xmlns:p14="http://schemas.microsoft.com/office/powerpoint/2010/main" val="3556295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Content: Co-Constraints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42</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81000" y="1422401"/>
            <a:ext cx="8381999" cy="930503"/>
          </a:xfrm>
        </p:spPr>
        <p:txBody>
          <a:bodyPr>
            <a:normAutofit fontScale="47500" lnSpcReduction="20000"/>
          </a:bodyPr>
          <a:lstStyle/>
          <a:p>
            <a:r>
              <a:rPr lang="en-US" dirty="0"/>
              <a:t>Used to express dependencies among a set of data values</a:t>
            </a:r>
          </a:p>
          <a:p>
            <a:r>
              <a:rPr lang="en-US" dirty="0"/>
              <a:t>Observations typically have co-constraints</a:t>
            </a:r>
          </a:p>
          <a:p>
            <a:r>
              <a:rPr lang="en-US" dirty="0"/>
              <a:t>Co-constraints can be expressed in a table format, as shown below (preferred) or with explicit complex conformance statements</a:t>
            </a:r>
          </a:p>
        </p:txBody>
      </p:sp>
      <p:sp>
        <p:nvSpPr>
          <p:cNvPr id="13" name="Content Placeholder 5">
            <a:extLst>
              <a:ext uri="{FF2B5EF4-FFF2-40B4-BE49-F238E27FC236}">
                <a16:creationId xmlns:a16="http://schemas.microsoft.com/office/drawing/2014/main" id="{7291F382-7AA2-4897-94A4-ADC683C117AC}"/>
              </a:ext>
            </a:extLst>
          </p:cNvPr>
          <p:cNvSpPr txBox="1">
            <a:spLocks/>
          </p:cNvSpPr>
          <p:nvPr/>
        </p:nvSpPr>
        <p:spPr bwMode="auto">
          <a:xfrm>
            <a:off x="228600" y="2352913"/>
            <a:ext cx="8610600" cy="413036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MSH|^~\&amp;|NISTIISAPP|NISTIISFAC|NISTEHRAPP|NISTEHRFAC|20141031145233-0500||RSP^K11^RSP_K11|NIST-IZ-QR-2.2_Response_K11_Z42|P|2.5.1|||NE|NE|||||Z42^CDCPHINVS|NISTIISFAC^^^^^NIST-AA-1^XX^^^100-3322|NISTEHRFAC^^^^^NIST-AA-1^XX^^^100-6482</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MSA|AA|NIST-IZ-QR-2.1_Query_Q11_Z44</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QAK|IZ-2.1-2015|OK|Z44^Request Evaluated History and </a:t>
            </a:r>
            <a:r>
              <a:rPr lang="en-US" sz="800" kern="0" dirty="0" err="1">
                <a:latin typeface="Courier New" panose="02070309020205020404" pitchFamily="49" charset="0"/>
                <a:cs typeface="Courier New" panose="02070309020205020404" pitchFamily="49" charset="0"/>
              </a:rPr>
              <a:t>Forecast^CDCPHINVS</a:t>
            </a:r>
            <a:endParaRPr lang="en-US" sz="800" kern="0" dirty="0">
              <a:latin typeface="Courier New" panose="02070309020205020404" pitchFamily="49" charset="0"/>
              <a:cs typeface="Courier New" panose="02070309020205020404" pitchFamily="49" charset="0"/>
            </a:endParaRP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QPD|Z44^Request Evaluated History and Forecast^CDCPHINVS|IZ-2.1-2015|648286^^^NIST-MPI-1^MR|Stanley^Clement^S^^^^</a:t>
            </a:r>
            <a:r>
              <a:rPr lang="en-US" sz="800" kern="0" dirty="0" err="1">
                <a:latin typeface="Courier New" panose="02070309020205020404" pitchFamily="49" charset="0"/>
                <a:cs typeface="Courier New" panose="02070309020205020404" pitchFamily="49" charset="0"/>
              </a:rPr>
              <a:t>L|Bell</a:t>
            </a:r>
            <a:r>
              <a:rPr lang="en-US" sz="800" kern="0" dirty="0">
                <a:latin typeface="Courier New" panose="02070309020205020404" pitchFamily="49" charset="0"/>
                <a:cs typeface="Courier New" panose="02070309020205020404" pitchFamily="49" charset="0"/>
              </a:rPr>
              <a:t>^^^^^^M|19500214|M|1642 Bear Run^^Bozeman^MT^59715^USA^P|^PRN^PH^^1^406^5552020</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PID|1||648286^^^NIST-MPI-1^MR^MR~34500907^^^NIST-IIS-MPI^SR||</a:t>
            </a:r>
            <a:r>
              <a:rPr lang="en-US" sz="800" kern="0" dirty="0" err="1">
                <a:latin typeface="Courier New" panose="02070309020205020404" pitchFamily="49" charset="0"/>
                <a:cs typeface="Courier New" panose="02070309020205020404" pitchFamily="49" charset="0"/>
              </a:rPr>
              <a:t>Stanley^Clement^S</a:t>
            </a:r>
            <a:r>
              <a:rPr lang="en-US" sz="800" kern="0" dirty="0">
                <a:latin typeface="Courier New" panose="02070309020205020404" pitchFamily="49" charset="0"/>
                <a:cs typeface="Courier New" panose="02070309020205020404" pitchFamily="49" charset="0"/>
              </a:rPr>
              <a:t>^^^^L||19500214|M|||1642 Bear Run^^Bozeman^MT^59715^USA^P</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ORC|RE||193337027^NIST-AA-IZ-2||||||||||||||</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RXA|0|1|20151029||</a:t>
            </a:r>
            <a:r>
              <a:rPr lang="en-US" sz="800" kern="0" dirty="0">
                <a:highlight>
                  <a:srgbClr val="00FF00"/>
                </a:highlight>
                <a:latin typeface="Courier New" panose="02070309020205020404" pitchFamily="49" charset="0"/>
                <a:cs typeface="Courier New" panose="02070309020205020404" pitchFamily="49" charset="0"/>
              </a:rPr>
              <a:t>140^seasonal flu^CVX</a:t>
            </a:r>
            <a:r>
              <a:rPr lang="en-US" sz="800" kern="0" dirty="0">
                <a:latin typeface="Courier New" panose="02070309020205020404" pitchFamily="49" charset="0"/>
                <a:cs typeface="Courier New" panose="02070309020205020404" pitchFamily="49" charset="0"/>
              </a:rPr>
              <a:t>|0.5|mL^^UCUM||00^new immunization record^NIP001|5111^Sticker^Nurse^^^^^^NIST-PI-1^L^^^PRN|^^^NIST-Clinic-1||||||</a:t>
            </a:r>
            <a:r>
              <a:rPr lang="en-US" sz="800" kern="0" dirty="0" err="1">
                <a:latin typeface="Courier New" panose="02070309020205020404" pitchFamily="49" charset="0"/>
                <a:cs typeface="Courier New" panose="02070309020205020404" pitchFamily="49" charset="0"/>
              </a:rPr>
              <a:t>CSL^bioCSL^MVX</a:t>
            </a:r>
            <a:r>
              <a:rPr lang="en-US" sz="800" kern="0" dirty="0">
                <a:latin typeface="Courier New" panose="02070309020205020404" pitchFamily="49" charset="0"/>
                <a:cs typeface="Courier New" panose="02070309020205020404" pitchFamily="49" charset="0"/>
              </a:rPr>
              <a:t>|||CP</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RXR|C28161^IM^NCIT</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OBX|1|CE|</a:t>
            </a:r>
            <a:r>
              <a:rPr lang="en-US" sz="800" kern="0" dirty="0">
                <a:highlight>
                  <a:srgbClr val="00FFFF"/>
                </a:highlight>
                <a:latin typeface="Courier New" panose="02070309020205020404" pitchFamily="49" charset="0"/>
                <a:cs typeface="Courier New" panose="02070309020205020404" pitchFamily="49" charset="0"/>
              </a:rPr>
              <a:t>30956-7^</a:t>
            </a:r>
            <a:r>
              <a:rPr lang="en-US" sz="800" kern="0" dirty="0">
                <a:latin typeface="Courier New" panose="02070309020205020404" pitchFamily="49" charset="0"/>
                <a:cs typeface="Courier New" panose="02070309020205020404" pitchFamily="49" charset="0"/>
              </a:rPr>
              <a:t>vaccine type^LN|1|</a:t>
            </a:r>
            <a:r>
              <a:rPr lang="en-US" sz="800" kern="0" dirty="0">
                <a:highlight>
                  <a:srgbClr val="FFFF00"/>
                </a:highlight>
                <a:latin typeface="Courier New" panose="02070309020205020404" pitchFamily="49" charset="0"/>
                <a:cs typeface="Courier New" panose="02070309020205020404" pitchFamily="49" charset="0"/>
              </a:rPr>
              <a:t>88^influenza NOS^CVX</a:t>
            </a:r>
            <a:r>
              <a:rPr lang="en-US" sz="800" kern="0" dirty="0">
                <a:latin typeface="Courier New" panose="02070309020205020404" pitchFamily="49" charset="0"/>
                <a:cs typeface="Courier New" panose="02070309020205020404" pitchFamily="49" charset="0"/>
              </a:rPr>
              <a:t>|||||</a:t>
            </a:r>
            <a:r>
              <a:rPr lang="en-US" sz="800" kern="0" dirty="0">
                <a:highlight>
                  <a:srgbClr val="FFFF00"/>
                </a:highlight>
                <a:latin typeface="Courier New" panose="02070309020205020404" pitchFamily="49" charset="0"/>
                <a:cs typeface="Courier New" panose="02070309020205020404" pitchFamily="49" charset="0"/>
              </a:rPr>
              <a:t>|F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OBX|2|CE|59779-9^Immunization Schedule used^LN|1|VXC16^ACIP^CDCPHINVS||||||F|||20151029</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OBX|3|ID|59781-5^dose validity^LN|1|Y||||||F|||20151029</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ORC|RE||9999^NIST-AA-IZ-2||||||||||||||NISTEHRFAC^NISTEHRFacility^HL70362</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RXA|0|1|20151029||</a:t>
            </a:r>
            <a:r>
              <a:rPr lang="en-US" sz="800" kern="0" dirty="0">
                <a:highlight>
                  <a:srgbClr val="00FF00"/>
                </a:highlight>
                <a:latin typeface="Courier New" panose="02070309020205020404" pitchFamily="49" charset="0"/>
                <a:cs typeface="Courier New" panose="02070309020205020404" pitchFamily="49" charset="0"/>
              </a:rPr>
              <a:t>998^no vaccine admin^CVX</a:t>
            </a:r>
            <a:r>
              <a:rPr lang="en-US" sz="800" kern="0" dirty="0">
                <a:latin typeface="Courier New" panose="02070309020205020404" pitchFamily="49" charset="0"/>
                <a:cs typeface="Courier New" panose="02070309020205020404" pitchFamily="49" charset="0"/>
              </a:rPr>
              <a:t>|999||||||||||||||NA</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OBX|4|CE|</a:t>
            </a:r>
            <a:r>
              <a:rPr lang="en-US" sz="800" kern="0" dirty="0">
                <a:highlight>
                  <a:srgbClr val="00FFFF"/>
                </a:highlight>
                <a:latin typeface="Courier New" panose="02070309020205020404" pitchFamily="49" charset="0"/>
                <a:cs typeface="Courier New" panose="02070309020205020404" pitchFamily="49" charset="0"/>
              </a:rPr>
              <a:t>30956-7^</a:t>
            </a:r>
            <a:r>
              <a:rPr lang="en-US" sz="800" kern="0" dirty="0">
                <a:latin typeface="Courier New" panose="02070309020205020404" pitchFamily="49" charset="0"/>
                <a:cs typeface="Courier New" panose="02070309020205020404" pitchFamily="49" charset="0"/>
              </a:rPr>
              <a:t>vaccine type^LN|1|</a:t>
            </a:r>
            <a:r>
              <a:rPr lang="en-US" sz="800" kern="0" dirty="0">
                <a:highlight>
                  <a:srgbClr val="FFFF00"/>
                </a:highlight>
                <a:latin typeface="Courier New" panose="02070309020205020404" pitchFamily="49" charset="0"/>
                <a:cs typeface="Courier New" panose="02070309020205020404" pitchFamily="49" charset="0"/>
              </a:rPr>
              <a:t>152^pcv NOS^CVX</a:t>
            </a:r>
            <a:r>
              <a:rPr lang="en-US" sz="800" kern="0" dirty="0">
                <a:latin typeface="Courier New" panose="02070309020205020404" pitchFamily="49" charset="0"/>
                <a:cs typeface="Courier New" panose="02070309020205020404" pitchFamily="49" charset="0"/>
              </a:rPr>
              <a:t>||||||</a:t>
            </a:r>
            <a:r>
              <a:rPr lang="en-US" sz="800" kern="0" dirty="0">
                <a:highlight>
                  <a:srgbClr val="FFFF00"/>
                </a:highlight>
                <a:latin typeface="Courier New" panose="02070309020205020404" pitchFamily="49" charset="0"/>
                <a:cs typeface="Courier New" panose="02070309020205020404" pitchFamily="49" charset="0"/>
              </a:rPr>
              <a:t>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OBX|5|CE|59779-9^Immunization Schedule used^LN|1|VXC16^ACIP^CDCPHINVS||||||F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OBX|6|DT|30980-7^Date vaccination due^LN|1|20600101||||||F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OBX|7|DT|30981-5^Earliest Date to give^LN|1|20600101||||||F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OBX|8|CE|</a:t>
            </a:r>
            <a:r>
              <a:rPr lang="en-US" sz="800" kern="0" dirty="0">
                <a:highlight>
                  <a:srgbClr val="00FFFF"/>
                </a:highlight>
                <a:latin typeface="Courier New" panose="02070309020205020404" pitchFamily="49" charset="0"/>
                <a:cs typeface="Courier New" panose="02070309020205020404" pitchFamily="49" charset="0"/>
              </a:rPr>
              <a:t>30956-7</a:t>
            </a:r>
            <a:r>
              <a:rPr lang="en-US" sz="800" kern="0" dirty="0">
                <a:latin typeface="Courier New" panose="02070309020205020404" pitchFamily="49" charset="0"/>
                <a:cs typeface="Courier New" panose="02070309020205020404" pitchFamily="49" charset="0"/>
              </a:rPr>
              <a:t>^vaccine type^LN|2|</a:t>
            </a:r>
            <a:r>
              <a:rPr lang="en-US" sz="800" kern="0" dirty="0">
                <a:highlight>
                  <a:srgbClr val="FFFF00"/>
                </a:highlight>
                <a:latin typeface="Courier New" panose="02070309020205020404" pitchFamily="49" charset="0"/>
                <a:cs typeface="Courier New" panose="02070309020205020404" pitchFamily="49" charset="0"/>
              </a:rPr>
              <a:t>88^influenza NOS^CVX</a:t>
            </a:r>
            <a:r>
              <a:rPr lang="en-US" sz="800" kern="0" dirty="0">
                <a:latin typeface="Courier New" panose="02070309020205020404" pitchFamily="49" charset="0"/>
                <a:cs typeface="Courier New" panose="02070309020205020404" pitchFamily="49" charset="0"/>
              </a:rPr>
              <a:t>|||||</a:t>
            </a:r>
            <a:r>
              <a:rPr lang="en-US" sz="800" kern="0" dirty="0">
                <a:highlight>
                  <a:srgbClr val="FFFF00"/>
                </a:highlight>
                <a:latin typeface="Courier New" panose="02070309020205020404" pitchFamily="49" charset="0"/>
                <a:cs typeface="Courier New" panose="02070309020205020404" pitchFamily="49" charset="0"/>
              </a:rPr>
              <a:t>|F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OBX|9|CE|59779-9^Immunization Schedule used^LN|2|VXC16^ACIP^CDCPHINVS||||||F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OBX|10|DT|30980-7^Date vaccination due^LN|2|20160901||||||F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OBX|11|DT|30981-5^Earliest Date to give^LN|2|20160901||||||F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OBX|12|CE|</a:t>
            </a:r>
            <a:r>
              <a:rPr lang="en-US" sz="800" kern="0" dirty="0">
                <a:highlight>
                  <a:srgbClr val="00FFFF"/>
                </a:highlight>
                <a:latin typeface="Courier New" panose="02070309020205020404" pitchFamily="49" charset="0"/>
                <a:cs typeface="Courier New" panose="02070309020205020404" pitchFamily="49" charset="0"/>
              </a:rPr>
              <a:t>30956-7</a:t>
            </a:r>
            <a:r>
              <a:rPr lang="en-US" sz="800" kern="0" dirty="0">
                <a:latin typeface="Courier New" panose="02070309020205020404" pitchFamily="49" charset="0"/>
                <a:cs typeface="Courier New" panose="02070309020205020404" pitchFamily="49" charset="0"/>
              </a:rPr>
              <a:t>^vaccine type^LN|3|</a:t>
            </a:r>
            <a:r>
              <a:rPr lang="en-US" sz="800" kern="0" dirty="0">
                <a:highlight>
                  <a:srgbClr val="FFFF00"/>
                </a:highlight>
                <a:latin typeface="Courier New" panose="02070309020205020404" pitchFamily="49" charset="0"/>
                <a:cs typeface="Courier New" panose="02070309020205020404" pitchFamily="49" charset="0"/>
              </a:rPr>
              <a:t>03^MMR^CVX</a:t>
            </a:r>
            <a:r>
              <a:rPr lang="en-US" sz="800" kern="0" dirty="0">
                <a:latin typeface="Courier New" panose="02070309020205020404" pitchFamily="49" charset="0"/>
                <a:cs typeface="Courier New" panose="02070309020205020404" pitchFamily="49" charset="0"/>
              </a:rPr>
              <a:t>||||||</a:t>
            </a:r>
            <a:r>
              <a:rPr lang="en-US" sz="800" kern="0" dirty="0">
                <a:highlight>
                  <a:srgbClr val="FFFF00"/>
                </a:highlight>
                <a:latin typeface="Courier New" panose="02070309020205020404" pitchFamily="49" charset="0"/>
                <a:cs typeface="Courier New" panose="02070309020205020404" pitchFamily="49" charset="0"/>
              </a:rPr>
              <a:t>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OBX|13|CE|59779-9^Immunization Schedule used^LN|3|VXC16^ACIP^CDCPHINVS||||||F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OBX|14|DT|30980-7^Date vaccination due^LN|3|19960101||||||F</a:t>
            </a:r>
          </a:p>
          <a:p>
            <a:pPr marL="0" indent="0" eaLnBrk="1" hangingPunct="1">
              <a:buFont typeface="Wingdings" pitchFamily="2" charset="2"/>
              <a:buNone/>
            </a:pPr>
            <a:r>
              <a:rPr lang="en-US" sz="800" kern="0" dirty="0">
                <a:latin typeface="Courier New" panose="02070309020205020404" pitchFamily="49" charset="0"/>
                <a:cs typeface="Courier New" panose="02070309020205020404" pitchFamily="49" charset="0"/>
              </a:rPr>
              <a:t>OBX|15|DT|30981-5^Earliest Date to give^LN|3|19960101||||||F</a:t>
            </a:r>
          </a:p>
        </p:txBody>
      </p:sp>
      <p:sp>
        <p:nvSpPr>
          <p:cNvPr id="10" name="Right Brace 9">
            <a:extLst>
              <a:ext uri="{FF2B5EF4-FFF2-40B4-BE49-F238E27FC236}">
                <a16:creationId xmlns:a16="http://schemas.microsoft.com/office/drawing/2014/main" id="{4E415D4F-CAF2-41A4-84F7-B1309735F7DF}"/>
              </a:ext>
            </a:extLst>
          </p:cNvPr>
          <p:cNvSpPr/>
          <p:nvPr/>
        </p:nvSpPr>
        <p:spPr bwMode="auto">
          <a:xfrm>
            <a:off x="5105400" y="4648200"/>
            <a:ext cx="304800" cy="533400"/>
          </a:xfrm>
          <a:prstGeom prst="rightBrace">
            <a:avLst/>
          </a:prstGeom>
          <a:noFill/>
          <a:ln w="381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15" name="Right Brace 14">
            <a:extLst>
              <a:ext uri="{FF2B5EF4-FFF2-40B4-BE49-F238E27FC236}">
                <a16:creationId xmlns:a16="http://schemas.microsoft.com/office/drawing/2014/main" id="{551B0C67-D628-45CB-A039-8861D7300D96}"/>
              </a:ext>
            </a:extLst>
          </p:cNvPr>
          <p:cNvSpPr/>
          <p:nvPr/>
        </p:nvSpPr>
        <p:spPr bwMode="auto">
          <a:xfrm>
            <a:off x="5098211" y="5299037"/>
            <a:ext cx="304800" cy="533400"/>
          </a:xfrm>
          <a:prstGeom prst="rightBrace">
            <a:avLst/>
          </a:prstGeom>
          <a:noFill/>
          <a:ln w="381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16" name="Right Brace 15">
            <a:extLst>
              <a:ext uri="{FF2B5EF4-FFF2-40B4-BE49-F238E27FC236}">
                <a16:creationId xmlns:a16="http://schemas.microsoft.com/office/drawing/2014/main" id="{2C8FDE04-6832-4843-BC11-98667C807A1F}"/>
              </a:ext>
            </a:extLst>
          </p:cNvPr>
          <p:cNvSpPr/>
          <p:nvPr/>
        </p:nvSpPr>
        <p:spPr bwMode="auto">
          <a:xfrm>
            <a:off x="5105400" y="5949874"/>
            <a:ext cx="304800" cy="533400"/>
          </a:xfrm>
          <a:prstGeom prst="rightBrace">
            <a:avLst/>
          </a:prstGeom>
          <a:noFill/>
          <a:ln w="38100" cap="flat" cmpd="sng" algn="ctr">
            <a:solidFill>
              <a:schemeClr val="tx1"/>
            </a:solidFill>
            <a:prstDash val="solid"/>
            <a:round/>
            <a:headEnd type="none" w="med" len="med"/>
            <a:tailEnd type="none" w="med" len="med"/>
          </a:ln>
          <a:effectLst/>
        </p:spPr>
        <p:txBody>
          <a:bodyPr rtlCol="0" anchor="ctr"/>
          <a:lstStyle/>
          <a:p>
            <a:pPr algn="ctr"/>
            <a:endParaRPr lang="en-US"/>
          </a:p>
        </p:txBody>
      </p:sp>
      <p:sp>
        <p:nvSpPr>
          <p:cNvPr id="17" name="Right Brace 16">
            <a:extLst>
              <a:ext uri="{FF2B5EF4-FFF2-40B4-BE49-F238E27FC236}">
                <a16:creationId xmlns:a16="http://schemas.microsoft.com/office/drawing/2014/main" id="{BDD82530-1EB7-4763-A78B-BA9ABFDB3248}"/>
              </a:ext>
            </a:extLst>
          </p:cNvPr>
          <p:cNvSpPr/>
          <p:nvPr/>
        </p:nvSpPr>
        <p:spPr bwMode="auto">
          <a:xfrm>
            <a:off x="5638800" y="3810000"/>
            <a:ext cx="304800" cy="533400"/>
          </a:xfrm>
          <a:prstGeom prst="rightBrace">
            <a:avLst/>
          </a:prstGeom>
          <a:noFill/>
          <a:ln w="38100" cap="flat" cmpd="sng" algn="ctr">
            <a:solidFill>
              <a:schemeClr val="tx1"/>
            </a:solidFill>
            <a:prstDash val="solid"/>
            <a:round/>
            <a:headEnd type="none" w="med" len="med"/>
            <a:tailEnd type="none" w="med" len="med"/>
          </a:ln>
          <a:effectLst/>
        </p:spPr>
        <p:txBody>
          <a:bodyPr rtlCol="0" anchor="ctr"/>
          <a:lstStyle/>
          <a:p>
            <a:pPr algn="ctr"/>
            <a:endParaRPr lang="en-US"/>
          </a:p>
        </p:txBody>
      </p:sp>
    </p:spTree>
    <p:extLst>
      <p:ext uri="{BB962C8B-B14F-4D97-AF65-F5344CB8AC3E}">
        <p14:creationId xmlns:p14="http://schemas.microsoft.com/office/powerpoint/2010/main" val="5138790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Co-Constraints Example</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43</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 name="Picture 1">
            <a:extLst>
              <a:ext uri="{FF2B5EF4-FFF2-40B4-BE49-F238E27FC236}">
                <a16:creationId xmlns:a16="http://schemas.microsoft.com/office/drawing/2014/main" id="{2C60149F-9540-4579-B8FA-01E8D540B575}"/>
              </a:ext>
            </a:extLst>
          </p:cNvPr>
          <p:cNvPicPr>
            <a:picLocks noChangeAspect="1"/>
          </p:cNvPicPr>
          <p:nvPr/>
        </p:nvPicPr>
        <p:blipFill>
          <a:blip r:embed="rId3"/>
          <a:stretch>
            <a:fillRect/>
          </a:stretch>
        </p:blipFill>
        <p:spPr>
          <a:xfrm>
            <a:off x="304800" y="1447807"/>
            <a:ext cx="8534399" cy="5024854"/>
          </a:xfrm>
          <a:prstGeom prst="rect">
            <a:avLst/>
          </a:prstGeom>
          <a:ln>
            <a:solidFill>
              <a:schemeClr val="tx1"/>
            </a:solidFill>
          </a:ln>
        </p:spPr>
      </p:pic>
    </p:spTree>
    <p:extLst>
      <p:ext uri="{BB962C8B-B14F-4D97-AF65-F5344CB8AC3E}">
        <p14:creationId xmlns:p14="http://schemas.microsoft.com/office/powerpoint/2010/main" val="3889684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Slicing</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44</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C03D32FF-62AB-4235-981C-CFC3493A7749}"/>
              </a:ext>
            </a:extLst>
          </p:cNvPr>
          <p:cNvGraphicFramePr>
            <a:graphicFrameLocks noGrp="1"/>
          </p:cNvGraphicFramePr>
          <p:nvPr>
            <p:extLst>
              <p:ext uri="{D42A27DB-BD31-4B8C-83A1-F6EECF244321}">
                <p14:modId xmlns:p14="http://schemas.microsoft.com/office/powerpoint/2010/main" val="2819701084"/>
              </p:ext>
            </p:extLst>
          </p:nvPr>
        </p:nvGraphicFramePr>
        <p:xfrm>
          <a:off x="393970" y="3616644"/>
          <a:ext cx="8381999" cy="986768"/>
        </p:xfrm>
        <a:graphic>
          <a:graphicData uri="http://schemas.openxmlformats.org/drawingml/2006/table">
            <a:tbl>
              <a:tblPr firstRow="1" bandRow="1"/>
              <a:tblGrid>
                <a:gridCol w="2124423">
                  <a:extLst>
                    <a:ext uri="{9D8B030D-6E8A-4147-A177-3AD203B41FA5}">
                      <a16:colId xmlns:a16="http://schemas.microsoft.com/office/drawing/2014/main" val="1481190666"/>
                    </a:ext>
                  </a:extLst>
                </a:gridCol>
                <a:gridCol w="1296117">
                  <a:extLst>
                    <a:ext uri="{9D8B030D-6E8A-4147-A177-3AD203B41FA5}">
                      <a16:colId xmlns:a16="http://schemas.microsoft.com/office/drawing/2014/main" val="4069692238"/>
                    </a:ext>
                  </a:extLst>
                </a:gridCol>
                <a:gridCol w="1296117">
                  <a:extLst>
                    <a:ext uri="{9D8B030D-6E8A-4147-A177-3AD203B41FA5}">
                      <a16:colId xmlns:a16="http://schemas.microsoft.com/office/drawing/2014/main" val="2653510604"/>
                    </a:ext>
                  </a:extLst>
                </a:gridCol>
                <a:gridCol w="1073110">
                  <a:extLst>
                    <a:ext uri="{9D8B030D-6E8A-4147-A177-3AD203B41FA5}">
                      <a16:colId xmlns:a16="http://schemas.microsoft.com/office/drawing/2014/main" val="4199559476"/>
                    </a:ext>
                  </a:extLst>
                </a:gridCol>
                <a:gridCol w="1073110">
                  <a:extLst>
                    <a:ext uri="{9D8B030D-6E8A-4147-A177-3AD203B41FA5}">
                      <a16:colId xmlns:a16="http://schemas.microsoft.com/office/drawing/2014/main" val="331451421"/>
                    </a:ext>
                  </a:extLst>
                </a:gridCol>
                <a:gridCol w="1519122">
                  <a:extLst>
                    <a:ext uri="{9D8B030D-6E8A-4147-A177-3AD203B41FA5}">
                      <a16:colId xmlns:a16="http://schemas.microsoft.com/office/drawing/2014/main" val="3761842526"/>
                    </a:ext>
                  </a:extLst>
                </a:gridCol>
              </a:tblGrid>
              <a:tr h="484923">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Field</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Min Cardinality</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Max Cardinality</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Base Datatype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Default Datatype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Discriminator</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Times New Roman" panose="02020603050405020304" pitchFamily="18" charset="0"/>
                        </a:rPr>
                        <a:t>(Position)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extLst>
                  <a:ext uri="{0D108BD9-81ED-4DB2-BD59-A6C34878D82A}">
                    <a16:rowId xmlns:a16="http://schemas.microsoft.com/office/drawing/2014/main" val="2306087816"/>
                  </a:ext>
                </a:extLst>
              </a:tr>
              <a:tr h="484923">
                <a:tc>
                  <a:txBody>
                    <a:bodyPr/>
                    <a:lstStyle/>
                    <a:p>
                      <a:pPr marL="0" marR="0" algn="ctr">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PID-11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(Patient Address)</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ctr">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ctr">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ctr">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XAD</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ctr">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XAD_0</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ctr">
                        <a:spcBef>
                          <a:spcPts val="300"/>
                        </a:spcBef>
                        <a:spcAft>
                          <a:spcPts val="0"/>
                        </a:spcAft>
                      </a:pP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(Address Type)</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24" marR="89524" marT="44762" marB="44762"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extLst>
                  <a:ext uri="{0D108BD9-81ED-4DB2-BD59-A6C34878D82A}">
                    <a16:rowId xmlns:a16="http://schemas.microsoft.com/office/drawing/2014/main" val="4005789655"/>
                  </a:ext>
                </a:extLst>
              </a:tr>
            </a:tbl>
          </a:graphicData>
        </a:graphic>
      </p:graphicFrame>
      <p:graphicFrame>
        <p:nvGraphicFramePr>
          <p:cNvPr id="9" name="Table 8">
            <a:extLst>
              <a:ext uri="{FF2B5EF4-FFF2-40B4-BE49-F238E27FC236}">
                <a16:creationId xmlns:a16="http://schemas.microsoft.com/office/drawing/2014/main" id="{73AC7226-CCAA-4EE1-8A2B-AA2515D9D8B5}"/>
              </a:ext>
            </a:extLst>
          </p:cNvPr>
          <p:cNvGraphicFramePr>
            <a:graphicFrameLocks noGrp="1"/>
          </p:cNvGraphicFramePr>
          <p:nvPr>
            <p:extLst>
              <p:ext uri="{D42A27DB-BD31-4B8C-83A1-F6EECF244321}">
                <p14:modId xmlns:p14="http://schemas.microsoft.com/office/powerpoint/2010/main" val="375703197"/>
              </p:ext>
            </p:extLst>
          </p:nvPr>
        </p:nvGraphicFramePr>
        <p:xfrm>
          <a:off x="393969" y="4664902"/>
          <a:ext cx="8382000" cy="1807758"/>
        </p:xfrm>
        <a:graphic>
          <a:graphicData uri="http://schemas.openxmlformats.org/drawingml/2006/table">
            <a:tbl>
              <a:tblPr firstRow="1" bandRow="1"/>
              <a:tblGrid>
                <a:gridCol w="1514395">
                  <a:extLst>
                    <a:ext uri="{9D8B030D-6E8A-4147-A177-3AD203B41FA5}">
                      <a16:colId xmlns:a16="http://schemas.microsoft.com/office/drawing/2014/main" val="3326231735"/>
                    </a:ext>
                  </a:extLst>
                </a:gridCol>
                <a:gridCol w="1073326">
                  <a:extLst>
                    <a:ext uri="{9D8B030D-6E8A-4147-A177-3AD203B41FA5}">
                      <a16:colId xmlns:a16="http://schemas.microsoft.com/office/drawing/2014/main" val="2125592326"/>
                    </a:ext>
                  </a:extLst>
                </a:gridCol>
                <a:gridCol w="674182">
                  <a:extLst>
                    <a:ext uri="{9D8B030D-6E8A-4147-A177-3AD203B41FA5}">
                      <a16:colId xmlns:a16="http://schemas.microsoft.com/office/drawing/2014/main" val="4022949643"/>
                    </a:ext>
                  </a:extLst>
                </a:gridCol>
                <a:gridCol w="674182">
                  <a:extLst>
                    <a:ext uri="{9D8B030D-6E8A-4147-A177-3AD203B41FA5}">
                      <a16:colId xmlns:a16="http://schemas.microsoft.com/office/drawing/2014/main" val="3197790302"/>
                    </a:ext>
                  </a:extLst>
                </a:gridCol>
                <a:gridCol w="4445915">
                  <a:extLst>
                    <a:ext uri="{9D8B030D-6E8A-4147-A177-3AD203B41FA5}">
                      <a16:colId xmlns:a16="http://schemas.microsoft.com/office/drawing/2014/main" val="2264203785"/>
                    </a:ext>
                  </a:extLst>
                </a:gridCol>
              </a:tblGrid>
              <a:tr h="447533">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Arial" panose="020B0604020202020204" pitchFamily="34" charset="0"/>
                        </a:rPr>
                        <a:t>Discriminator Value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Arial" panose="020B0604020202020204" pitchFamily="34" charset="0"/>
                        </a:rPr>
                        <a:t>Slice Datatype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Arial" panose="020B0604020202020204" pitchFamily="34" charset="0"/>
                        </a:rPr>
                        <a:t>Slice Min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200">
                          <a:effectLst/>
                          <a:latin typeface="Times New Roman" panose="02020603050405020304" pitchFamily="18" charset="0"/>
                          <a:ea typeface="Times New Roman" panose="02020603050405020304" pitchFamily="18" charset="0"/>
                          <a:cs typeface="Arial" panose="020B0604020202020204" pitchFamily="34" charset="0"/>
                        </a:rPr>
                        <a:t>Slice Max</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tc>
                  <a:txBody>
                    <a:bodyPr/>
                    <a:lstStyle/>
                    <a:p>
                      <a:pPr marL="0" marR="0" algn="ctr">
                        <a:spcBef>
                          <a:spcPts val="300"/>
                        </a:spcBef>
                        <a:spcAft>
                          <a:spcPts val="0"/>
                        </a:spcAft>
                      </a:pPr>
                      <a:r>
                        <a:rPr lang="en-US" sz="1200" b="1" kern="1000" dirty="0">
                          <a:effectLst/>
                          <a:latin typeface="Times New Roman" panose="02020603050405020304" pitchFamily="18" charset="0"/>
                          <a:ea typeface="Times New Roman" panose="02020603050405020304" pitchFamily="18" charset="0"/>
                          <a:cs typeface="Arial" panose="020B0604020202020204" pitchFamily="34" charset="0"/>
                        </a:rPr>
                        <a:t>Comment</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96660"/>
                    </a:solidFill>
                  </a:tcPr>
                </a:tc>
                <a:extLst>
                  <a:ext uri="{0D108BD9-81ED-4DB2-BD59-A6C34878D82A}">
                    <a16:rowId xmlns:a16="http://schemas.microsoft.com/office/drawing/2014/main" val="4075307655"/>
                  </a:ext>
                </a:extLst>
              </a:tr>
              <a:tr h="581793">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“H” (Home)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XAD_1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tc>
                  <a:txBody>
                    <a:bodyPr/>
                    <a:lstStyle/>
                    <a:p>
                      <a:pPr algn="just">
                        <a:spcAft>
                          <a:spcPts val="0"/>
                        </a:spcAft>
                      </a:pPr>
                      <a:r>
                        <a:rPr lang="en-US" sz="1100" kern="1200">
                          <a:solidFill>
                            <a:srgbClr val="000000"/>
                          </a:solidFill>
                          <a:effectLst/>
                          <a:latin typeface="Calibri" panose="020F0502020204030204" pitchFamily="34" charset="0"/>
                          <a:cs typeface="Arial" panose="020B0604020202020204" pitchFamily="34" charset="0"/>
                        </a:rPr>
                        <a:t>If PID-11.7 = “H”, then the requirements for this field slice are defined by XAD_1 data type flavor.</a:t>
                      </a:r>
                      <a:endParaRPr lang="en-US" sz="1100">
                        <a:effectLst/>
                        <a:latin typeface="Calibri" panose="020F0502020204030204" pitchFamily="34" charset="0"/>
                        <a:cs typeface="Times New Roman" panose="02020603050405020304" pitchFamily="18" charset="0"/>
                      </a:endParaRPr>
                    </a:p>
                    <a:p>
                      <a:pPr algn="just">
                        <a:spcAft>
                          <a:spcPts val="0"/>
                        </a:spcAft>
                      </a:pPr>
                      <a:r>
                        <a:rPr lang="en-US" sz="1100" kern="1200">
                          <a:solidFill>
                            <a:srgbClr val="000000"/>
                          </a:solidFill>
                          <a:effectLst/>
                          <a:latin typeface="Calibri" panose="020F0502020204030204" pitchFamily="34" charset="0"/>
                          <a:cs typeface="Arial" panose="020B0604020202020204" pitchFamily="34" charset="0"/>
                        </a:rPr>
                        <a:t>A field of this definition must appear once and only once.</a:t>
                      </a:r>
                      <a:endParaRPr lang="en-US" sz="1100">
                        <a:effectLst/>
                        <a:latin typeface="Calibri" panose="020F0502020204030204" pitchFamily="34"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ECECC"/>
                    </a:solidFill>
                  </a:tcPr>
                </a:tc>
                <a:extLst>
                  <a:ext uri="{0D108BD9-81ED-4DB2-BD59-A6C34878D82A}">
                    <a16:rowId xmlns:a16="http://schemas.microsoft.com/office/drawing/2014/main" val="381147783"/>
                  </a:ext>
                </a:extLst>
              </a:tr>
              <a:tr h="581793">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 (Mailing)</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E1E1"/>
                    </a:solidFill>
                  </a:tcPr>
                </a:tc>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XAD_2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E1E1"/>
                    </a:solidFill>
                  </a:tcPr>
                </a:tc>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0</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E1E1"/>
                    </a:solidFill>
                  </a:tcPr>
                </a:tc>
                <a:tc>
                  <a:txBody>
                    <a:bodyPr/>
                    <a:lstStyle/>
                    <a:p>
                      <a:pPr marL="0" marR="0" algn="just">
                        <a:spcBef>
                          <a:spcPts val="300"/>
                        </a:spcBef>
                        <a:spcAft>
                          <a:spcPts val="0"/>
                        </a:spcAft>
                      </a:pPr>
                      <a:r>
                        <a:rPr lang="en-US" sz="1200" kern="12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E1E1"/>
                    </a:solidFill>
                  </a:tcPr>
                </a:tc>
                <a:tc>
                  <a:txBody>
                    <a:bodyPr/>
                    <a:lstStyle/>
                    <a:p>
                      <a:pPr algn="just">
                        <a:spcAft>
                          <a:spcPts val="0"/>
                        </a:spcAft>
                      </a:pPr>
                      <a:r>
                        <a:rPr lang="en-US" sz="1100" kern="1200" dirty="0">
                          <a:solidFill>
                            <a:srgbClr val="000000"/>
                          </a:solidFill>
                          <a:effectLst/>
                          <a:latin typeface="Calibri" panose="020F0502020204030204" pitchFamily="34" charset="0"/>
                          <a:cs typeface="Arial" panose="020B0604020202020204" pitchFamily="34" charset="0"/>
                        </a:rPr>
                        <a:t>If PID-11.7 = “M”, then the requirements for this field are defined by the XAD_2 data type flavor.</a:t>
                      </a:r>
                      <a:endParaRPr lang="en-US" sz="1100" dirty="0">
                        <a:effectLst/>
                        <a:latin typeface="Calibri" panose="020F0502020204030204" pitchFamily="34" charset="0"/>
                        <a:cs typeface="Times New Roman" panose="02020603050405020304" pitchFamily="18" charset="0"/>
                      </a:endParaRPr>
                    </a:p>
                    <a:p>
                      <a:pPr algn="just">
                        <a:spcAft>
                          <a:spcPts val="0"/>
                        </a:spcAft>
                      </a:pPr>
                      <a:r>
                        <a:rPr lang="en-US" sz="1100" kern="1200" dirty="0">
                          <a:solidFill>
                            <a:srgbClr val="000000"/>
                          </a:solidFill>
                          <a:effectLst/>
                          <a:latin typeface="Calibri" panose="020F0502020204030204" pitchFamily="34" charset="0"/>
                          <a:cs typeface="Arial" panose="020B0604020202020204" pitchFamily="34" charset="0"/>
                        </a:rPr>
                        <a:t>The field slice need not appear or may appear an unlimited number of times.</a:t>
                      </a:r>
                      <a:endParaRPr lang="en-US" sz="1100" dirty="0">
                        <a:effectLst/>
                        <a:latin typeface="Calibri" panose="020F0502020204030204" pitchFamily="34" charset="0"/>
                        <a:cs typeface="Times New Roman" panose="02020603050405020304" pitchFamily="18" charset="0"/>
                      </a:endParaRPr>
                    </a:p>
                  </a:txBody>
                  <a:tcPr marL="89507" marR="89507" marT="44753" marB="4475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E1E1"/>
                    </a:solidFill>
                  </a:tcPr>
                </a:tc>
                <a:extLst>
                  <a:ext uri="{0D108BD9-81ED-4DB2-BD59-A6C34878D82A}">
                    <a16:rowId xmlns:a16="http://schemas.microsoft.com/office/drawing/2014/main" val="50796040"/>
                  </a:ext>
                </a:extLst>
              </a:tr>
            </a:tbl>
          </a:graphicData>
        </a:graphic>
      </p:graphicFrame>
      <p:pic>
        <p:nvPicPr>
          <p:cNvPr id="11" name="Picture 10">
            <a:extLst>
              <a:ext uri="{FF2B5EF4-FFF2-40B4-BE49-F238E27FC236}">
                <a16:creationId xmlns:a16="http://schemas.microsoft.com/office/drawing/2014/main" id="{B1A7124A-AD73-4BCB-BAA8-3981EBE85F8E}"/>
              </a:ext>
            </a:extLst>
          </p:cNvPr>
          <p:cNvPicPr/>
          <p:nvPr/>
        </p:nvPicPr>
        <p:blipFill>
          <a:blip r:embed="rId3" cstate="print"/>
          <a:stretch>
            <a:fillRect/>
          </a:stretch>
        </p:blipFill>
        <p:spPr>
          <a:xfrm>
            <a:off x="368031" y="1429156"/>
            <a:ext cx="3060969" cy="2125953"/>
          </a:xfrm>
          <a:prstGeom prst="rect">
            <a:avLst/>
          </a:prstGeom>
        </p:spPr>
      </p:pic>
      <p:sp>
        <p:nvSpPr>
          <p:cNvPr id="10" name="Rectangle 9">
            <a:extLst>
              <a:ext uri="{FF2B5EF4-FFF2-40B4-BE49-F238E27FC236}">
                <a16:creationId xmlns:a16="http://schemas.microsoft.com/office/drawing/2014/main" id="{5873257E-0A83-43F2-BCE1-123D6608B52E}"/>
              </a:ext>
            </a:extLst>
          </p:cNvPr>
          <p:cNvSpPr/>
          <p:nvPr/>
        </p:nvSpPr>
        <p:spPr>
          <a:xfrm>
            <a:off x="3657600" y="1671696"/>
            <a:ext cx="5029200" cy="1569660"/>
          </a:xfrm>
          <a:prstGeom prst="rect">
            <a:avLst/>
          </a:prstGeom>
        </p:spPr>
        <p:txBody>
          <a:bodyPr wrap="square">
            <a:spAutoFit/>
          </a:bodyPr>
          <a:lstStyle/>
          <a:p>
            <a:r>
              <a:rPr lang="en-US" sz="2400" kern="1000" dirty="0">
                <a:latin typeface="+mj-lt"/>
                <a:ea typeface="Times New Roman" panose="02020603050405020304" pitchFamily="18" charset="0"/>
              </a:rPr>
              <a:t>Slicing is a concept that allows for occurrences of a field to be defined with different constraints. </a:t>
            </a:r>
            <a:endParaRPr lang="en-US" sz="2400" dirty="0">
              <a:latin typeface="+mj-lt"/>
            </a:endParaRPr>
          </a:p>
        </p:txBody>
      </p:sp>
    </p:spTree>
    <p:extLst>
      <p:ext uri="{BB962C8B-B14F-4D97-AF65-F5344CB8AC3E}">
        <p14:creationId xmlns:p14="http://schemas.microsoft.com/office/powerpoint/2010/main" val="3165528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Statements</a:t>
            </a:r>
          </a:p>
        </p:txBody>
      </p:sp>
      <p:sp>
        <p:nvSpPr>
          <p:cNvPr id="8195" name="Rectangle 3"/>
          <p:cNvSpPr>
            <a:spLocks noGrp="1" noChangeArrowheads="1"/>
          </p:cNvSpPr>
          <p:nvPr>
            <p:ph idx="1"/>
          </p:nvPr>
        </p:nvSpPr>
        <p:spPr>
          <a:xfrm>
            <a:off x="419100" y="1447800"/>
            <a:ext cx="8267700" cy="2798509"/>
          </a:xfrm>
        </p:spPr>
        <p:txBody>
          <a:bodyPr>
            <a:normAutofit fontScale="92500" lnSpcReduction="10000"/>
          </a:bodyPr>
          <a:lstStyle/>
          <a:p>
            <a:r>
              <a:rPr lang="en-US" dirty="0">
                <a:solidFill>
                  <a:schemeClr val="accent5">
                    <a:lumMod val="50000"/>
                  </a:schemeClr>
                </a:solidFill>
                <a:sym typeface="Wingdings" panose="05000000000000000000" pitchFamily="2" charset="2"/>
              </a:rPr>
              <a:t>Explicit Constraints </a:t>
            </a:r>
            <a:r>
              <a:rPr lang="en-US" dirty="0">
                <a:sym typeface="Wingdings" panose="05000000000000000000" pitchFamily="2" charset="2"/>
              </a:rPr>
              <a:t>defined using the Conformance Keywords (or formal language)</a:t>
            </a:r>
          </a:p>
          <a:p>
            <a:r>
              <a:rPr lang="en-US" dirty="0">
                <a:sym typeface="Wingdings" panose="05000000000000000000" pitchFamily="2" charset="2"/>
              </a:rPr>
              <a:t>“Catch-all” Construct</a:t>
            </a:r>
          </a:p>
          <a:p>
            <a:r>
              <a:rPr lang="en-US" dirty="0">
                <a:sym typeface="Wingdings" panose="05000000000000000000" pitchFamily="2" charset="2"/>
              </a:rPr>
              <a:t>Conformance Verbs</a:t>
            </a:r>
          </a:p>
          <a:p>
            <a:pPr lvl="1"/>
            <a:r>
              <a:rPr lang="en-US" dirty="0">
                <a:sym typeface="Wingdings" panose="05000000000000000000" pitchFamily="2" charset="2"/>
              </a:rPr>
              <a:t>SHALL, SHOULD, MAY, SHALL NOT, etc.</a:t>
            </a:r>
          </a:p>
          <a:p>
            <a:r>
              <a:rPr lang="en-US" dirty="0">
                <a:sym typeface="Wingdings" panose="05000000000000000000" pitchFamily="2" charset="2"/>
              </a:rPr>
              <a:t>Defined Language for HL7 v2</a:t>
            </a:r>
          </a:p>
          <a:p>
            <a:pPr marL="0" indent="0">
              <a:buNone/>
            </a:pPr>
            <a:endParaRPr lang="en-US" dirty="0">
              <a:sym typeface="Wingdings" panose="05000000000000000000" pitchFamily="2" charset="2"/>
            </a:endParaRPr>
          </a:p>
          <a:p>
            <a:endParaRPr lang="en-US" dirty="0">
              <a:sym typeface="Wingdings" panose="05000000000000000000" pitchFamily="2" charset="2"/>
            </a:endParaRP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45</a:t>
            </a:fld>
            <a:endParaRPr lang="en-US"/>
          </a:p>
        </p:txBody>
      </p:sp>
      <p:graphicFrame>
        <p:nvGraphicFramePr>
          <p:cNvPr id="7" name="Table 6">
            <a:extLst>
              <a:ext uri="{FF2B5EF4-FFF2-40B4-BE49-F238E27FC236}">
                <a16:creationId xmlns:a16="http://schemas.microsoft.com/office/drawing/2014/main" id="{41BD27C4-8BC9-47E2-BC43-462A48AD3DA5}"/>
              </a:ext>
            </a:extLst>
          </p:cNvPr>
          <p:cNvGraphicFramePr>
            <a:graphicFrameLocks noGrp="1"/>
          </p:cNvGraphicFramePr>
          <p:nvPr>
            <p:extLst>
              <p:ext uri="{D42A27DB-BD31-4B8C-83A1-F6EECF244321}">
                <p14:modId xmlns:p14="http://schemas.microsoft.com/office/powerpoint/2010/main" val="3953414830"/>
              </p:ext>
            </p:extLst>
          </p:nvPr>
        </p:nvGraphicFramePr>
        <p:xfrm>
          <a:off x="457200" y="4401153"/>
          <a:ext cx="8305800" cy="2011680"/>
        </p:xfrm>
        <a:graphic>
          <a:graphicData uri="http://schemas.openxmlformats.org/drawingml/2006/table">
            <a:tbl>
              <a:tblPr/>
              <a:tblGrid>
                <a:gridCol w="762000">
                  <a:extLst>
                    <a:ext uri="{9D8B030D-6E8A-4147-A177-3AD203B41FA5}">
                      <a16:colId xmlns:a16="http://schemas.microsoft.com/office/drawing/2014/main" val="707676108"/>
                    </a:ext>
                  </a:extLst>
                </a:gridCol>
                <a:gridCol w="7543800">
                  <a:extLst>
                    <a:ext uri="{9D8B030D-6E8A-4147-A177-3AD203B41FA5}">
                      <a16:colId xmlns:a16="http://schemas.microsoft.com/office/drawing/2014/main" val="1147802490"/>
                    </a:ext>
                  </a:extLst>
                </a:gridCol>
              </a:tblGrid>
              <a:tr h="0">
                <a:tc gridSpan="2">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Conformance Statements</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hMerge="1">
                  <a:txBody>
                    <a:bodyPr/>
                    <a:lstStyle/>
                    <a:p>
                      <a:endParaRPr lang="en-US"/>
                    </a:p>
                  </a:txBody>
                  <a:tcPr/>
                </a:tc>
                <a:extLst>
                  <a:ext uri="{0D108BD9-81ED-4DB2-BD59-A6C34878D82A}">
                    <a16:rowId xmlns:a16="http://schemas.microsoft.com/office/drawing/2014/main" val="3945544736"/>
                  </a:ext>
                </a:extLst>
              </a:tr>
              <a:tr h="0">
                <a:tc>
                  <a:txBody>
                    <a:bodyPr/>
                    <a:lstStyle/>
                    <a:p>
                      <a:pPr marL="0" marR="0" algn="just">
                        <a:spcBef>
                          <a:spcPts val="300"/>
                        </a:spcBef>
                        <a:spcAft>
                          <a:spcPts val="300"/>
                        </a:spcAft>
                      </a:pPr>
                      <a:r>
                        <a:rPr lang="en-US" sz="1200" b="1" kern="10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IZ-207</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RXA-20 (Completion Status) contains the value 'RE' then RXA-5.1 (Identifier) SHALL NOT contain the value '998'.</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8062987"/>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IZ-30</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RXA-4 (Date/Time End of Administration) SHALL be identical RXA-3(Date/Time Start of Administration).</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0209651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IZ-32</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RXA-18 (Substance/Treatment Refusal Reason) is valued then RXA-20 (Completion Status) SHALL contain the value 'RE'.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3683474"/>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IZ-48</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RXA-20 (Completion Status) contains the value 'RE' then RXA-6 (Administered Amount) SHALL contain the value '999'.</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5793103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IZ-49</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RXA-5.1 (Identifier) contains the value '998' then RXA-6 (Administered Amount) SHALL contain the value '999'.</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9061940"/>
                  </a:ext>
                </a:extLst>
              </a:tr>
            </a:tbl>
          </a:graphicData>
        </a:graphic>
      </p:graphicFrame>
    </p:spTree>
    <p:extLst>
      <p:ext uri="{BB962C8B-B14F-4D97-AF65-F5344CB8AC3E}">
        <p14:creationId xmlns:p14="http://schemas.microsoft.com/office/powerpoint/2010/main" val="14271473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Data Type Flavors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46</a:t>
            </a:fld>
            <a:endParaRPr lang="en-US"/>
          </a:p>
        </p:txBody>
      </p:sp>
      <p:cxnSp>
        <p:nvCxnSpPr>
          <p:cNvPr id="13" name="Straight Arrow Connector 12">
            <a:extLst>
              <a:ext uri="{FF2B5EF4-FFF2-40B4-BE49-F238E27FC236}">
                <a16:creationId xmlns:a16="http://schemas.microsoft.com/office/drawing/2014/main" id="{6BAC2B26-74EF-4B05-A729-86D805A5DE91}"/>
              </a:ext>
            </a:extLst>
          </p:cNvPr>
          <p:cNvCxnSpPr>
            <a:cxnSpLocks/>
          </p:cNvCxnSpPr>
          <p:nvPr/>
        </p:nvCxnSpPr>
        <p:spPr bwMode="auto">
          <a:xfrm>
            <a:off x="3553394" y="3763361"/>
            <a:ext cx="180406" cy="379027"/>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14" name="Straight Arrow Connector 13">
            <a:extLst>
              <a:ext uri="{FF2B5EF4-FFF2-40B4-BE49-F238E27FC236}">
                <a16:creationId xmlns:a16="http://schemas.microsoft.com/office/drawing/2014/main" id="{E0D375F4-C7BA-4F44-AD6C-B0792D65E8C8}"/>
              </a:ext>
            </a:extLst>
          </p:cNvPr>
          <p:cNvCxnSpPr>
            <a:cxnSpLocks/>
          </p:cNvCxnSpPr>
          <p:nvPr/>
        </p:nvCxnSpPr>
        <p:spPr bwMode="auto">
          <a:xfrm>
            <a:off x="4037551" y="3581400"/>
            <a:ext cx="1068898" cy="66929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id="{4D4920DC-EE07-4CB4-B9C2-7CA8634CA07F}"/>
              </a:ext>
            </a:extLst>
          </p:cNvPr>
          <p:cNvCxnSpPr>
            <a:cxnSpLocks/>
          </p:cNvCxnSpPr>
          <p:nvPr/>
        </p:nvCxnSpPr>
        <p:spPr bwMode="auto">
          <a:xfrm>
            <a:off x="3999451" y="2252545"/>
            <a:ext cx="1068898" cy="77387"/>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graphicFrame>
        <p:nvGraphicFramePr>
          <p:cNvPr id="16" name="Table 15">
            <a:extLst>
              <a:ext uri="{FF2B5EF4-FFF2-40B4-BE49-F238E27FC236}">
                <a16:creationId xmlns:a16="http://schemas.microsoft.com/office/drawing/2014/main" id="{512BAB08-3A25-4694-87C8-AD1CB1A34958}"/>
              </a:ext>
            </a:extLst>
          </p:cNvPr>
          <p:cNvGraphicFramePr>
            <a:graphicFrameLocks noGrp="1"/>
          </p:cNvGraphicFramePr>
          <p:nvPr>
            <p:extLst>
              <p:ext uri="{D42A27DB-BD31-4B8C-83A1-F6EECF244321}">
                <p14:modId xmlns:p14="http://schemas.microsoft.com/office/powerpoint/2010/main" val="1720264782"/>
              </p:ext>
            </p:extLst>
          </p:nvPr>
        </p:nvGraphicFramePr>
        <p:xfrm>
          <a:off x="400907" y="1505936"/>
          <a:ext cx="3636644" cy="2257425"/>
        </p:xfrm>
        <a:graphic>
          <a:graphicData uri="http://schemas.openxmlformats.org/drawingml/2006/table">
            <a:tbl>
              <a:tblPr firstRow="1" firstCol="1" bandRow="1"/>
              <a:tblGrid>
                <a:gridCol w="376413">
                  <a:extLst>
                    <a:ext uri="{9D8B030D-6E8A-4147-A177-3AD203B41FA5}">
                      <a16:colId xmlns:a16="http://schemas.microsoft.com/office/drawing/2014/main" val="70935915"/>
                    </a:ext>
                  </a:extLst>
                </a:gridCol>
                <a:gridCol w="1776606">
                  <a:extLst>
                    <a:ext uri="{9D8B030D-6E8A-4147-A177-3AD203B41FA5}">
                      <a16:colId xmlns:a16="http://schemas.microsoft.com/office/drawing/2014/main" val="3098291933"/>
                    </a:ext>
                  </a:extLst>
                </a:gridCol>
                <a:gridCol w="397773">
                  <a:extLst>
                    <a:ext uri="{9D8B030D-6E8A-4147-A177-3AD203B41FA5}">
                      <a16:colId xmlns:a16="http://schemas.microsoft.com/office/drawing/2014/main" val="1166061054"/>
                    </a:ext>
                  </a:extLst>
                </a:gridCol>
                <a:gridCol w="533400">
                  <a:extLst>
                    <a:ext uri="{9D8B030D-6E8A-4147-A177-3AD203B41FA5}">
                      <a16:colId xmlns:a16="http://schemas.microsoft.com/office/drawing/2014/main" val="2628784053"/>
                    </a:ext>
                  </a:extLst>
                </a:gridCol>
                <a:gridCol w="552452">
                  <a:extLst>
                    <a:ext uri="{9D8B030D-6E8A-4147-A177-3AD203B41FA5}">
                      <a16:colId xmlns:a16="http://schemas.microsoft.com/office/drawing/2014/main" val="2396363749"/>
                    </a:ext>
                  </a:extLst>
                </a:gridCol>
              </a:tblGrid>
              <a:tr h="228600">
                <a:tc gridSpan="5">
                  <a:txBody>
                    <a:bodyPr/>
                    <a:lstStyle/>
                    <a:p>
                      <a:pPr marL="23495" marR="0" algn="ctr">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CWE DATA TYPE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9050" cap="flat" cmpd="sng" algn="ctr">
                      <a:solidFill>
                        <a:srgbClr val="943634"/>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7927116"/>
                  </a:ext>
                </a:extLst>
              </a:tr>
              <a:tr h="228600">
                <a:tc>
                  <a:txBody>
                    <a:bodyPr/>
                    <a:lstStyle/>
                    <a:p>
                      <a:pPr marL="23495" marR="0" algn="ctr">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SEQ</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Name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DT</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Usage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Vocab</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2792504699"/>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tabLst>
                          <a:tab pos="834390" algn="ctr"/>
                          <a:tab pos="1105535" algn="l"/>
                        </a:tabLs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tabLst>
                          <a:tab pos="834390" algn="ctr"/>
                          <a:tab pos="1105535" algn="l"/>
                        </a:tabLs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5815837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Text</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9843214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671027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45830818"/>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5</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75820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Alternate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30032009"/>
                  </a:ext>
                </a:extLst>
              </a:tr>
              <a:tr h="182880">
                <a:tc>
                  <a:txBody>
                    <a:bodyPr/>
                    <a:lstStyle/>
                    <a:p>
                      <a:pPr marL="0" algn="ctr">
                        <a:lnSpc>
                          <a:spcPct val="106000"/>
                        </a:lnSpc>
                        <a:spcBef>
                          <a:spcPts val="200"/>
                        </a:spcBef>
                        <a:spcAft>
                          <a:spcPts val="200"/>
                        </a:spcAft>
                      </a:pPr>
                      <a:r>
                        <a:rPr lang="en-US" sz="900" kern="10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050" kern="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de-DE" sz="900" kern="800">
                          <a:effectLst/>
                          <a:latin typeface="Courier New" panose="02070309020205020404" pitchFamily="49" charset="0"/>
                          <a:ea typeface="Times New Roman" panose="02020603050405020304" pitchFamily="18" charset="0"/>
                          <a:cs typeface="Courier New" panose="02070309020205020404" pitchFamily="49" charset="0"/>
                        </a:rPr>
                        <a:t>Coding System Version 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C</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8793985"/>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8</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Coding System Version 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1360391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Original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47784"/>
                  </a:ext>
                </a:extLst>
              </a:tr>
            </a:tbl>
          </a:graphicData>
        </a:graphic>
      </p:graphicFrame>
      <p:graphicFrame>
        <p:nvGraphicFramePr>
          <p:cNvPr id="17" name="Table 16">
            <a:extLst>
              <a:ext uri="{FF2B5EF4-FFF2-40B4-BE49-F238E27FC236}">
                <a16:creationId xmlns:a16="http://schemas.microsoft.com/office/drawing/2014/main" id="{B88B0A4D-B6EA-4120-908D-D4905A5E01B8}"/>
              </a:ext>
            </a:extLst>
          </p:cNvPr>
          <p:cNvGraphicFramePr>
            <a:graphicFrameLocks noGrp="1"/>
          </p:cNvGraphicFramePr>
          <p:nvPr>
            <p:extLst>
              <p:ext uri="{D42A27DB-BD31-4B8C-83A1-F6EECF244321}">
                <p14:modId xmlns:p14="http://schemas.microsoft.com/office/powerpoint/2010/main" val="3180824356"/>
              </p:ext>
            </p:extLst>
          </p:nvPr>
        </p:nvGraphicFramePr>
        <p:xfrm>
          <a:off x="5106449" y="1583323"/>
          <a:ext cx="3636644" cy="2257425"/>
        </p:xfrm>
        <a:graphic>
          <a:graphicData uri="http://schemas.openxmlformats.org/drawingml/2006/table">
            <a:tbl>
              <a:tblPr firstRow="1" firstCol="1" bandRow="1"/>
              <a:tblGrid>
                <a:gridCol w="376413">
                  <a:extLst>
                    <a:ext uri="{9D8B030D-6E8A-4147-A177-3AD203B41FA5}">
                      <a16:colId xmlns:a16="http://schemas.microsoft.com/office/drawing/2014/main" val="70935915"/>
                    </a:ext>
                  </a:extLst>
                </a:gridCol>
                <a:gridCol w="1776606">
                  <a:extLst>
                    <a:ext uri="{9D8B030D-6E8A-4147-A177-3AD203B41FA5}">
                      <a16:colId xmlns:a16="http://schemas.microsoft.com/office/drawing/2014/main" val="3098291933"/>
                    </a:ext>
                  </a:extLst>
                </a:gridCol>
                <a:gridCol w="397773">
                  <a:extLst>
                    <a:ext uri="{9D8B030D-6E8A-4147-A177-3AD203B41FA5}">
                      <a16:colId xmlns:a16="http://schemas.microsoft.com/office/drawing/2014/main" val="1166061054"/>
                    </a:ext>
                  </a:extLst>
                </a:gridCol>
                <a:gridCol w="533400">
                  <a:extLst>
                    <a:ext uri="{9D8B030D-6E8A-4147-A177-3AD203B41FA5}">
                      <a16:colId xmlns:a16="http://schemas.microsoft.com/office/drawing/2014/main" val="2628784053"/>
                    </a:ext>
                  </a:extLst>
                </a:gridCol>
                <a:gridCol w="552452">
                  <a:extLst>
                    <a:ext uri="{9D8B030D-6E8A-4147-A177-3AD203B41FA5}">
                      <a16:colId xmlns:a16="http://schemas.microsoft.com/office/drawing/2014/main" val="2396363749"/>
                    </a:ext>
                  </a:extLst>
                </a:gridCol>
              </a:tblGrid>
              <a:tr h="228600">
                <a:tc gridSpan="5">
                  <a:txBody>
                    <a:bodyPr/>
                    <a:lstStyle/>
                    <a:p>
                      <a:pPr marL="23495" marR="0" algn="ctr">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CWE_01 DATA TYPE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9050" cap="flat" cmpd="sng" algn="ctr">
                      <a:solidFill>
                        <a:srgbClr val="943634"/>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7927116"/>
                  </a:ext>
                </a:extLst>
              </a:tr>
              <a:tr h="228600">
                <a:tc>
                  <a:txBody>
                    <a:bodyPr/>
                    <a:lstStyle/>
                    <a:p>
                      <a:pPr marL="23495" marR="0" algn="ctr">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SEQ</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Name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DT</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Usage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Vocab</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2792504699"/>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tabLst>
                          <a:tab pos="834390" algn="ctr"/>
                          <a:tab pos="1105535" algn="l"/>
                        </a:tabLs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tabLst>
                          <a:tab pos="834390" algn="ctr"/>
                          <a:tab pos="1105535" algn="l"/>
                        </a:tabLs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5815837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Text</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9843214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671027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45830818"/>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5</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75820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Alternate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30032009"/>
                  </a:ext>
                </a:extLst>
              </a:tr>
              <a:tr h="182880">
                <a:tc>
                  <a:txBody>
                    <a:bodyPr/>
                    <a:lstStyle/>
                    <a:p>
                      <a:pPr marL="0" algn="ctr">
                        <a:lnSpc>
                          <a:spcPct val="106000"/>
                        </a:lnSpc>
                        <a:spcBef>
                          <a:spcPts val="200"/>
                        </a:spcBef>
                        <a:spcAft>
                          <a:spcPts val="200"/>
                        </a:spcAft>
                      </a:pPr>
                      <a:r>
                        <a:rPr lang="en-US" sz="900" kern="10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050" kern="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de-DE" sz="900" kern="800">
                          <a:effectLst/>
                          <a:latin typeface="Courier New" panose="02070309020205020404" pitchFamily="49" charset="0"/>
                          <a:ea typeface="Times New Roman" panose="02020603050405020304" pitchFamily="18" charset="0"/>
                          <a:cs typeface="Courier New" panose="02070309020205020404" pitchFamily="49" charset="0"/>
                        </a:rPr>
                        <a:t>Coding System Version 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8793985"/>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8</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Coding System Version 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1360391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Original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47784"/>
                  </a:ext>
                </a:extLst>
              </a:tr>
            </a:tbl>
          </a:graphicData>
        </a:graphic>
      </p:graphicFrame>
      <p:graphicFrame>
        <p:nvGraphicFramePr>
          <p:cNvPr id="18" name="Table 17">
            <a:extLst>
              <a:ext uri="{FF2B5EF4-FFF2-40B4-BE49-F238E27FC236}">
                <a16:creationId xmlns:a16="http://schemas.microsoft.com/office/drawing/2014/main" id="{E59B6715-DBA8-4DB5-8F7F-7C3CD44844D3}"/>
              </a:ext>
            </a:extLst>
          </p:cNvPr>
          <p:cNvGraphicFramePr>
            <a:graphicFrameLocks noGrp="1"/>
          </p:cNvGraphicFramePr>
          <p:nvPr>
            <p:extLst>
              <p:ext uri="{D42A27DB-BD31-4B8C-83A1-F6EECF244321}">
                <p14:modId xmlns:p14="http://schemas.microsoft.com/office/powerpoint/2010/main" val="206195066"/>
              </p:ext>
            </p:extLst>
          </p:nvPr>
        </p:nvGraphicFramePr>
        <p:xfrm>
          <a:off x="5106449" y="4142388"/>
          <a:ext cx="3636644" cy="2257425"/>
        </p:xfrm>
        <a:graphic>
          <a:graphicData uri="http://schemas.openxmlformats.org/drawingml/2006/table">
            <a:tbl>
              <a:tblPr firstRow="1" firstCol="1" bandRow="1"/>
              <a:tblGrid>
                <a:gridCol w="376413">
                  <a:extLst>
                    <a:ext uri="{9D8B030D-6E8A-4147-A177-3AD203B41FA5}">
                      <a16:colId xmlns:a16="http://schemas.microsoft.com/office/drawing/2014/main" val="70935915"/>
                    </a:ext>
                  </a:extLst>
                </a:gridCol>
                <a:gridCol w="1776606">
                  <a:extLst>
                    <a:ext uri="{9D8B030D-6E8A-4147-A177-3AD203B41FA5}">
                      <a16:colId xmlns:a16="http://schemas.microsoft.com/office/drawing/2014/main" val="3098291933"/>
                    </a:ext>
                  </a:extLst>
                </a:gridCol>
                <a:gridCol w="397773">
                  <a:extLst>
                    <a:ext uri="{9D8B030D-6E8A-4147-A177-3AD203B41FA5}">
                      <a16:colId xmlns:a16="http://schemas.microsoft.com/office/drawing/2014/main" val="1166061054"/>
                    </a:ext>
                  </a:extLst>
                </a:gridCol>
                <a:gridCol w="648559">
                  <a:extLst>
                    <a:ext uri="{9D8B030D-6E8A-4147-A177-3AD203B41FA5}">
                      <a16:colId xmlns:a16="http://schemas.microsoft.com/office/drawing/2014/main" val="2628784053"/>
                    </a:ext>
                  </a:extLst>
                </a:gridCol>
                <a:gridCol w="437293">
                  <a:extLst>
                    <a:ext uri="{9D8B030D-6E8A-4147-A177-3AD203B41FA5}">
                      <a16:colId xmlns:a16="http://schemas.microsoft.com/office/drawing/2014/main" val="2396363749"/>
                    </a:ext>
                  </a:extLst>
                </a:gridCol>
              </a:tblGrid>
              <a:tr h="228600">
                <a:tc gridSpan="5">
                  <a:txBody>
                    <a:bodyPr/>
                    <a:lstStyle/>
                    <a:p>
                      <a:pPr marL="23495" marR="0" algn="ctr">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CWE_02 DATA TYPE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9050" cap="flat" cmpd="sng" algn="ctr">
                      <a:solidFill>
                        <a:srgbClr val="943634"/>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7927116"/>
                  </a:ext>
                </a:extLst>
              </a:tr>
              <a:tr h="228600">
                <a:tc>
                  <a:txBody>
                    <a:bodyPr/>
                    <a:lstStyle/>
                    <a:p>
                      <a:pPr marL="23495" marR="0" algn="ctr">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SEQ</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Name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DT</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Usage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dirty="0" err="1">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Vocb</a:t>
                      </a:r>
                      <a:endPar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endParaRP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2792504699"/>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tabLst>
                          <a:tab pos="834390" algn="ctr"/>
                          <a:tab pos="1105535" algn="l"/>
                        </a:tabLs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tabLst>
                          <a:tab pos="834390" algn="ctr"/>
                          <a:tab pos="1105535" algn="l"/>
                        </a:tabLs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5815837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Text</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C(R/RE)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9843214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671027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45830818"/>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5</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75820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Alternate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30032009"/>
                  </a:ext>
                </a:extLst>
              </a:tr>
              <a:tr h="182880">
                <a:tc>
                  <a:txBody>
                    <a:bodyPr/>
                    <a:lstStyle/>
                    <a:p>
                      <a:pPr marL="0" algn="ctr">
                        <a:lnSpc>
                          <a:spcPct val="106000"/>
                        </a:lnSpc>
                        <a:spcBef>
                          <a:spcPts val="200"/>
                        </a:spcBef>
                        <a:spcAft>
                          <a:spcPts val="200"/>
                        </a:spcAft>
                      </a:pPr>
                      <a:r>
                        <a:rPr lang="en-US" sz="900" kern="10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050" kern="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de-DE" sz="900" kern="800">
                          <a:effectLst/>
                          <a:latin typeface="Courier New" panose="02070309020205020404" pitchFamily="49" charset="0"/>
                          <a:ea typeface="Times New Roman" panose="02020603050405020304" pitchFamily="18" charset="0"/>
                          <a:cs typeface="Courier New" panose="02070309020205020404" pitchFamily="49" charset="0"/>
                        </a:rPr>
                        <a:t>Coding System Version 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8793985"/>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8</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Coding System Version 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1360391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Original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C(R/RE)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47784"/>
                  </a:ext>
                </a:extLst>
              </a:tr>
            </a:tbl>
          </a:graphicData>
        </a:graphic>
      </p:graphicFrame>
      <p:graphicFrame>
        <p:nvGraphicFramePr>
          <p:cNvPr id="21" name="Table 20">
            <a:extLst>
              <a:ext uri="{FF2B5EF4-FFF2-40B4-BE49-F238E27FC236}">
                <a16:creationId xmlns:a16="http://schemas.microsoft.com/office/drawing/2014/main" id="{B84E905C-A822-4B5B-A53B-3F91B25B081F}"/>
              </a:ext>
            </a:extLst>
          </p:cNvPr>
          <p:cNvGraphicFramePr>
            <a:graphicFrameLocks noGrp="1"/>
          </p:cNvGraphicFramePr>
          <p:nvPr>
            <p:extLst>
              <p:ext uri="{D42A27DB-BD31-4B8C-83A1-F6EECF244321}">
                <p14:modId xmlns:p14="http://schemas.microsoft.com/office/powerpoint/2010/main" val="3933622033"/>
              </p:ext>
            </p:extLst>
          </p:nvPr>
        </p:nvGraphicFramePr>
        <p:xfrm>
          <a:off x="985648" y="4142388"/>
          <a:ext cx="3636644" cy="2257425"/>
        </p:xfrm>
        <a:graphic>
          <a:graphicData uri="http://schemas.openxmlformats.org/drawingml/2006/table">
            <a:tbl>
              <a:tblPr firstRow="1" firstCol="1" bandRow="1"/>
              <a:tblGrid>
                <a:gridCol w="376413">
                  <a:extLst>
                    <a:ext uri="{9D8B030D-6E8A-4147-A177-3AD203B41FA5}">
                      <a16:colId xmlns:a16="http://schemas.microsoft.com/office/drawing/2014/main" val="70935915"/>
                    </a:ext>
                  </a:extLst>
                </a:gridCol>
                <a:gridCol w="1776606">
                  <a:extLst>
                    <a:ext uri="{9D8B030D-6E8A-4147-A177-3AD203B41FA5}">
                      <a16:colId xmlns:a16="http://schemas.microsoft.com/office/drawing/2014/main" val="3098291933"/>
                    </a:ext>
                  </a:extLst>
                </a:gridCol>
                <a:gridCol w="397773">
                  <a:extLst>
                    <a:ext uri="{9D8B030D-6E8A-4147-A177-3AD203B41FA5}">
                      <a16:colId xmlns:a16="http://schemas.microsoft.com/office/drawing/2014/main" val="1166061054"/>
                    </a:ext>
                  </a:extLst>
                </a:gridCol>
                <a:gridCol w="533400">
                  <a:extLst>
                    <a:ext uri="{9D8B030D-6E8A-4147-A177-3AD203B41FA5}">
                      <a16:colId xmlns:a16="http://schemas.microsoft.com/office/drawing/2014/main" val="2628784053"/>
                    </a:ext>
                  </a:extLst>
                </a:gridCol>
                <a:gridCol w="552452">
                  <a:extLst>
                    <a:ext uri="{9D8B030D-6E8A-4147-A177-3AD203B41FA5}">
                      <a16:colId xmlns:a16="http://schemas.microsoft.com/office/drawing/2014/main" val="2396363749"/>
                    </a:ext>
                  </a:extLst>
                </a:gridCol>
              </a:tblGrid>
              <a:tr h="228600">
                <a:tc gridSpan="5">
                  <a:txBody>
                    <a:bodyPr/>
                    <a:lstStyle/>
                    <a:p>
                      <a:pPr marL="23495" marR="0" algn="ctr">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CWE_03 DATA TYPE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9050" cap="flat" cmpd="sng" algn="ctr">
                      <a:solidFill>
                        <a:srgbClr val="943634"/>
                      </a:solidFill>
                      <a:prstDash val="solid"/>
                      <a:round/>
                      <a:headEnd type="none" w="med" len="med"/>
                      <a:tailEnd type="none" w="med" len="med"/>
                    </a:lnB>
                    <a:solidFill>
                      <a:srgbClr val="F3F3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7927116"/>
                  </a:ext>
                </a:extLst>
              </a:tr>
              <a:tr h="228600">
                <a:tc>
                  <a:txBody>
                    <a:bodyPr/>
                    <a:lstStyle/>
                    <a:p>
                      <a:pPr marL="23495" marR="0" algn="ctr">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SEQ</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Name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DT</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Usage</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marL="0" marR="0" algn="just">
                        <a:lnSpc>
                          <a:spcPct val="106000"/>
                        </a:lnSpc>
                        <a:spcBef>
                          <a:spcPts val="300"/>
                        </a:spcBef>
                        <a:spcAft>
                          <a:spcPts val="0"/>
                        </a:spcAft>
                      </a:pPr>
                      <a:r>
                        <a:rPr lang="en-US" sz="1050" dirty="0">
                          <a:solidFill>
                            <a:srgbClr val="CC0000"/>
                          </a:solidFill>
                          <a:effectLst/>
                          <a:latin typeface="Lucida Sans" panose="020B0602030504020204" pitchFamily="34" charset="0"/>
                          <a:ea typeface="Times New Roman" panose="02020603050405020304" pitchFamily="18" charset="0"/>
                          <a:cs typeface="Times New Roman" panose="02020603050405020304" pitchFamily="18" charset="0"/>
                        </a:rPr>
                        <a:t>Vocab</a:t>
                      </a:r>
                    </a:p>
                  </a:txBody>
                  <a:tcPr marL="36830" marR="3683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943634"/>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2792504699"/>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tabLst>
                          <a:tab pos="834390" algn="ctr"/>
                          <a:tab pos="1105535" algn="l"/>
                        </a:tabLs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tabLst>
                          <a:tab pos="834390" algn="ctr"/>
                          <a:tab pos="1105535" algn="l"/>
                        </a:tabLs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5815837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Text</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9843214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it-IT" sz="900" kern="800">
                          <a:effectLst/>
                          <a:latin typeface="Courier New" panose="02070309020205020404" pitchFamily="49" charset="0"/>
                          <a:ea typeface="Times New Roman" panose="02020603050405020304" pitchFamily="18" charset="0"/>
                          <a:cs typeface="Courier New" panose="02070309020205020404" pitchFamily="49" charset="0"/>
                        </a:rPr>
                        <a:t>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671027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Identifier</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45830818"/>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5</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7582081"/>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6</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Name of Alternate Coding System</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30032009"/>
                  </a:ext>
                </a:extLst>
              </a:tr>
              <a:tr h="182880">
                <a:tc>
                  <a:txBody>
                    <a:bodyPr/>
                    <a:lstStyle/>
                    <a:p>
                      <a:pPr marL="0" algn="ctr">
                        <a:lnSpc>
                          <a:spcPct val="106000"/>
                        </a:lnSpc>
                        <a:spcBef>
                          <a:spcPts val="200"/>
                        </a:spcBef>
                        <a:spcAft>
                          <a:spcPts val="200"/>
                        </a:spcAft>
                      </a:pPr>
                      <a:r>
                        <a:rPr lang="en-US" sz="900" kern="10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050" kern="10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de-DE" sz="900" kern="800">
                          <a:effectLst/>
                          <a:latin typeface="Courier New" panose="02070309020205020404" pitchFamily="49" charset="0"/>
                          <a:ea typeface="Times New Roman" panose="02020603050405020304" pitchFamily="18" charset="0"/>
                          <a:cs typeface="Courier New" panose="02070309020205020404" pitchFamily="49" charset="0"/>
                        </a:rPr>
                        <a:t>Coding System Version ID</a:t>
                      </a:r>
                      <a:endParaRPr lang="en-US" sz="900"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8793985"/>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8</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Alternate Coding System Version ID</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lnSpc>
                          <a:spcPts val="900"/>
                        </a:lnSpc>
                        <a:spcBef>
                          <a:spcPts val="100"/>
                        </a:spcBef>
                        <a:spcAft>
                          <a:spcPts val="50"/>
                        </a:spcAft>
                      </a:pPr>
                      <a:r>
                        <a:rPr lang="en-US" sz="900" kern="80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13603917"/>
                  </a:ext>
                </a:extLst>
              </a:tr>
              <a:tr h="182880">
                <a:tc>
                  <a:txBody>
                    <a:bodyPr/>
                    <a:lstStyle/>
                    <a:p>
                      <a:pPr marL="0" algn="ctr">
                        <a:lnSpc>
                          <a:spcPct val="106000"/>
                        </a:lnSpc>
                        <a:spcBef>
                          <a:spcPts val="200"/>
                        </a:spcBef>
                        <a:spcAft>
                          <a:spcPts val="200"/>
                        </a:spcAft>
                      </a:pPr>
                      <a:r>
                        <a:rPr lang="en-US" sz="900"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a:t>
                      </a:r>
                      <a:endParaRPr lang="en-US" sz="1050" kern="100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Original Text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900"/>
                        </a:lnSpc>
                        <a:spcBef>
                          <a:spcPts val="100"/>
                        </a:spcBef>
                        <a:spcAft>
                          <a:spcPts val="50"/>
                        </a:spcAft>
                      </a:pPr>
                      <a:r>
                        <a:rPr lang="en-US" sz="900" kern="800" dirty="0">
                          <a:effectLst/>
                          <a:latin typeface="Courier New" panose="02070309020205020404" pitchFamily="49" charset="0"/>
                          <a:ea typeface="Times New Roman" panose="02020603050405020304" pitchFamily="18" charset="0"/>
                          <a:cs typeface="Courier New" panose="02070309020205020404" pitchFamily="49" charset="0"/>
                        </a:rPr>
                        <a:t>ST</a:t>
                      </a:r>
                    </a:p>
                  </a:txBody>
                  <a:tcPr marL="76200" marR="762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b="1" kern="1000" dirty="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06000"/>
                        </a:lnSpc>
                        <a:spcBef>
                          <a:spcPts val="300"/>
                        </a:spcBef>
                        <a:spcAft>
                          <a:spcPts val="300"/>
                        </a:spcAft>
                      </a:pPr>
                      <a:r>
                        <a:rPr lang="en-US" sz="9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830" marR="36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47784"/>
                  </a:ext>
                </a:extLst>
              </a:tr>
            </a:tbl>
          </a:graphicData>
        </a:graphic>
      </p:graphicFrame>
      <p:sp>
        <p:nvSpPr>
          <p:cNvPr id="29" name="TextBox 28">
            <a:extLst>
              <a:ext uri="{FF2B5EF4-FFF2-40B4-BE49-F238E27FC236}">
                <a16:creationId xmlns:a16="http://schemas.microsoft.com/office/drawing/2014/main" id="{51DD38C1-C996-415A-A7A0-BD30111901DC}"/>
              </a:ext>
            </a:extLst>
          </p:cNvPr>
          <p:cNvSpPr txBox="1"/>
          <p:nvPr/>
        </p:nvSpPr>
        <p:spPr>
          <a:xfrm>
            <a:off x="3154361" y="1438049"/>
            <a:ext cx="489236" cy="246221"/>
          </a:xfrm>
          <a:prstGeom prst="rect">
            <a:avLst/>
          </a:prstGeom>
          <a:solidFill>
            <a:schemeClr val="accent5">
              <a:lumMod val="40000"/>
              <a:lumOff val="60000"/>
            </a:schemeClr>
          </a:solidFill>
          <a:ln w="19050">
            <a:solidFill>
              <a:srgbClr val="C00000"/>
            </a:solidFill>
          </a:ln>
        </p:spPr>
        <p:txBody>
          <a:bodyPr wrap="none" rtlCol="0">
            <a:spAutoFit/>
          </a:bodyPr>
          <a:lstStyle/>
          <a:p>
            <a:r>
              <a:rPr lang="en-US" sz="1000" b="1" dirty="0"/>
              <a:t>Base</a:t>
            </a:r>
          </a:p>
        </p:txBody>
      </p:sp>
      <p:sp>
        <p:nvSpPr>
          <p:cNvPr id="30" name="TextBox 29">
            <a:extLst>
              <a:ext uri="{FF2B5EF4-FFF2-40B4-BE49-F238E27FC236}">
                <a16:creationId xmlns:a16="http://schemas.microsoft.com/office/drawing/2014/main" id="{ECD3E9FF-9F24-48B1-AD9B-C330F6D64F61}"/>
              </a:ext>
            </a:extLst>
          </p:cNvPr>
          <p:cNvSpPr txBox="1"/>
          <p:nvPr/>
        </p:nvSpPr>
        <p:spPr>
          <a:xfrm>
            <a:off x="7937018" y="1460212"/>
            <a:ext cx="673582" cy="246221"/>
          </a:xfrm>
          <a:prstGeom prst="rect">
            <a:avLst/>
          </a:prstGeom>
          <a:solidFill>
            <a:schemeClr val="accent5">
              <a:lumMod val="40000"/>
              <a:lumOff val="60000"/>
            </a:schemeClr>
          </a:solidFill>
          <a:ln w="19050">
            <a:solidFill>
              <a:srgbClr val="C00000"/>
            </a:solidFill>
          </a:ln>
        </p:spPr>
        <p:txBody>
          <a:bodyPr wrap="none" rtlCol="0">
            <a:spAutoFit/>
          </a:bodyPr>
          <a:lstStyle/>
          <a:p>
            <a:r>
              <a:rPr lang="en-US" sz="1000" b="1" dirty="0"/>
              <a:t>Flavor 1</a:t>
            </a:r>
          </a:p>
        </p:txBody>
      </p:sp>
      <p:sp>
        <p:nvSpPr>
          <p:cNvPr id="31" name="TextBox 30">
            <a:extLst>
              <a:ext uri="{FF2B5EF4-FFF2-40B4-BE49-F238E27FC236}">
                <a16:creationId xmlns:a16="http://schemas.microsoft.com/office/drawing/2014/main" id="{D9D8DA1B-7CE2-4F72-A6EB-1ECAF6658B0B}"/>
              </a:ext>
            </a:extLst>
          </p:cNvPr>
          <p:cNvSpPr txBox="1"/>
          <p:nvPr/>
        </p:nvSpPr>
        <p:spPr>
          <a:xfrm>
            <a:off x="7922145" y="4054514"/>
            <a:ext cx="673582" cy="246221"/>
          </a:xfrm>
          <a:prstGeom prst="rect">
            <a:avLst/>
          </a:prstGeom>
          <a:solidFill>
            <a:schemeClr val="accent5">
              <a:lumMod val="40000"/>
              <a:lumOff val="60000"/>
            </a:schemeClr>
          </a:solidFill>
          <a:ln w="19050">
            <a:solidFill>
              <a:srgbClr val="C00000"/>
            </a:solidFill>
          </a:ln>
        </p:spPr>
        <p:txBody>
          <a:bodyPr wrap="none" rtlCol="0">
            <a:spAutoFit/>
          </a:bodyPr>
          <a:lstStyle/>
          <a:p>
            <a:r>
              <a:rPr lang="en-US" sz="1000" b="1" dirty="0"/>
              <a:t>Flavor 2</a:t>
            </a:r>
          </a:p>
        </p:txBody>
      </p:sp>
      <p:sp>
        <p:nvSpPr>
          <p:cNvPr id="32" name="TextBox 31">
            <a:extLst>
              <a:ext uri="{FF2B5EF4-FFF2-40B4-BE49-F238E27FC236}">
                <a16:creationId xmlns:a16="http://schemas.microsoft.com/office/drawing/2014/main" id="{EA5B31AE-0DEC-4FA6-AC13-401845E86CAD}"/>
              </a:ext>
            </a:extLst>
          </p:cNvPr>
          <p:cNvSpPr txBox="1"/>
          <p:nvPr/>
        </p:nvSpPr>
        <p:spPr>
          <a:xfrm>
            <a:off x="3853998" y="4054515"/>
            <a:ext cx="673582" cy="246221"/>
          </a:xfrm>
          <a:prstGeom prst="rect">
            <a:avLst/>
          </a:prstGeom>
          <a:solidFill>
            <a:schemeClr val="accent5">
              <a:lumMod val="40000"/>
              <a:lumOff val="60000"/>
            </a:schemeClr>
          </a:solidFill>
          <a:ln w="19050">
            <a:solidFill>
              <a:srgbClr val="C00000"/>
            </a:solidFill>
          </a:ln>
        </p:spPr>
        <p:txBody>
          <a:bodyPr wrap="none" rtlCol="0">
            <a:spAutoFit/>
          </a:bodyPr>
          <a:lstStyle/>
          <a:p>
            <a:r>
              <a:rPr lang="en-US" sz="1000" b="1" dirty="0"/>
              <a:t>Flavor 3</a:t>
            </a:r>
          </a:p>
        </p:txBody>
      </p:sp>
    </p:spTree>
    <p:extLst>
      <p:ext uri="{BB962C8B-B14F-4D97-AF65-F5344CB8AC3E}">
        <p14:creationId xmlns:p14="http://schemas.microsoft.com/office/powerpoint/2010/main" val="12191722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Data Type Flavors Use</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47</a:t>
            </a:fld>
            <a:endParaRPr lang="en-US"/>
          </a:p>
        </p:txBody>
      </p:sp>
      <p:pic>
        <p:nvPicPr>
          <p:cNvPr id="19" name="Picture 18">
            <a:extLst>
              <a:ext uri="{FF2B5EF4-FFF2-40B4-BE49-F238E27FC236}">
                <a16:creationId xmlns:a16="http://schemas.microsoft.com/office/drawing/2014/main" id="{B719A7D4-EC6C-4AE5-AAB2-E283C7F4BD7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7700" y="1498219"/>
            <a:ext cx="7772400" cy="4953000"/>
          </a:xfrm>
          <a:prstGeom prst="rect">
            <a:avLst/>
          </a:prstGeom>
          <a:noFill/>
          <a:ln>
            <a:noFill/>
          </a:ln>
        </p:spPr>
      </p:pic>
    </p:spTree>
    <p:extLst>
      <p:ext uri="{BB962C8B-B14F-4D97-AF65-F5344CB8AC3E}">
        <p14:creationId xmlns:p14="http://schemas.microsoft.com/office/powerpoint/2010/main" val="392735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Data Type Flavors Definition</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48</a:t>
            </a:fld>
            <a:endParaRPr lang="en-US"/>
          </a:p>
        </p:txBody>
      </p:sp>
      <p:pic>
        <p:nvPicPr>
          <p:cNvPr id="6" name="Picture 5">
            <a:extLst>
              <a:ext uri="{FF2B5EF4-FFF2-40B4-BE49-F238E27FC236}">
                <a16:creationId xmlns:a16="http://schemas.microsoft.com/office/drawing/2014/main" id="{68EC6128-3F6A-4FA2-834F-ED439D238919}"/>
              </a:ext>
            </a:extLst>
          </p:cNvPr>
          <p:cNvPicPr/>
          <p:nvPr/>
        </p:nvPicPr>
        <p:blipFill>
          <a:blip r:embed="rId3"/>
          <a:stretch>
            <a:fillRect/>
          </a:stretch>
        </p:blipFill>
        <p:spPr>
          <a:xfrm>
            <a:off x="457200" y="1524000"/>
            <a:ext cx="5029200" cy="5010150"/>
          </a:xfrm>
          <a:prstGeom prst="rect">
            <a:avLst/>
          </a:prstGeom>
        </p:spPr>
      </p:pic>
      <p:sp>
        <p:nvSpPr>
          <p:cNvPr id="7" name="Rectangle 3">
            <a:extLst>
              <a:ext uri="{FF2B5EF4-FFF2-40B4-BE49-F238E27FC236}">
                <a16:creationId xmlns:a16="http://schemas.microsoft.com/office/drawing/2014/main" id="{8D21E004-F5C9-4C41-A43C-0DC868EB59D9}"/>
              </a:ext>
            </a:extLst>
          </p:cNvPr>
          <p:cNvSpPr>
            <a:spLocks noGrp="1" noChangeArrowheads="1"/>
          </p:cNvSpPr>
          <p:nvPr>
            <p:ph idx="1"/>
          </p:nvPr>
        </p:nvSpPr>
        <p:spPr>
          <a:xfrm>
            <a:off x="5782844" y="1665098"/>
            <a:ext cx="2743200" cy="3527803"/>
          </a:xfrm>
        </p:spPr>
        <p:txBody>
          <a:bodyPr>
            <a:normAutofit/>
          </a:bodyPr>
          <a:lstStyle/>
          <a:p>
            <a:r>
              <a:rPr lang="en-US" sz="1800" dirty="0"/>
              <a:t>Consistency</a:t>
            </a:r>
          </a:p>
          <a:p>
            <a:endParaRPr lang="en-US" sz="1800" dirty="0"/>
          </a:p>
          <a:p>
            <a:r>
              <a:rPr lang="en-US" sz="1800" dirty="0"/>
              <a:t>Reusability</a:t>
            </a:r>
          </a:p>
          <a:p>
            <a:endParaRPr lang="en-US" sz="1800" dirty="0"/>
          </a:p>
          <a:p>
            <a:r>
              <a:rPr lang="en-US" sz="1800" dirty="0"/>
              <a:t>Select “off-the-shelf” data type definitions</a:t>
            </a:r>
          </a:p>
          <a:p>
            <a:endParaRPr lang="en-US" sz="1800" dirty="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94498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Segment Level Profiling</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49</a:t>
            </a:fld>
            <a:endParaRPr lang="en-US"/>
          </a:p>
        </p:txBody>
      </p:sp>
      <p:graphicFrame>
        <p:nvGraphicFramePr>
          <p:cNvPr id="3" name="Table 2">
            <a:extLst>
              <a:ext uri="{FF2B5EF4-FFF2-40B4-BE49-F238E27FC236}">
                <a16:creationId xmlns:a16="http://schemas.microsoft.com/office/drawing/2014/main" id="{3ED59D2C-3B1A-40C4-AD79-52B32C641B70}"/>
              </a:ext>
            </a:extLst>
          </p:cNvPr>
          <p:cNvGraphicFramePr>
            <a:graphicFrameLocks noGrp="1"/>
          </p:cNvGraphicFramePr>
          <p:nvPr>
            <p:extLst>
              <p:ext uri="{D42A27DB-BD31-4B8C-83A1-F6EECF244321}">
                <p14:modId xmlns:p14="http://schemas.microsoft.com/office/powerpoint/2010/main" val="761763149"/>
              </p:ext>
            </p:extLst>
          </p:nvPr>
        </p:nvGraphicFramePr>
        <p:xfrm>
          <a:off x="304800" y="1538546"/>
          <a:ext cx="8534400" cy="4694556"/>
        </p:xfrm>
        <a:graphic>
          <a:graphicData uri="http://schemas.openxmlformats.org/drawingml/2006/table">
            <a:tbl>
              <a:tblPr/>
              <a:tblGrid>
                <a:gridCol w="430635">
                  <a:extLst>
                    <a:ext uri="{9D8B030D-6E8A-4147-A177-3AD203B41FA5}">
                      <a16:colId xmlns:a16="http://schemas.microsoft.com/office/drawing/2014/main" val="72090756"/>
                    </a:ext>
                  </a:extLst>
                </a:gridCol>
                <a:gridCol w="3150764">
                  <a:extLst>
                    <a:ext uri="{9D8B030D-6E8A-4147-A177-3AD203B41FA5}">
                      <a16:colId xmlns:a16="http://schemas.microsoft.com/office/drawing/2014/main" val="4252070128"/>
                    </a:ext>
                  </a:extLst>
                </a:gridCol>
                <a:gridCol w="990600">
                  <a:extLst>
                    <a:ext uri="{9D8B030D-6E8A-4147-A177-3AD203B41FA5}">
                      <a16:colId xmlns:a16="http://schemas.microsoft.com/office/drawing/2014/main" val="3866357109"/>
                    </a:ext>
                  </a:extLst>
                </a:gridCol>
                <a:gridCol w="762000">
                  <a:extLst>
                    <a:ext uri="{9D8B030D-6E8A-4147-A177-3AD203B41FA5}">
                      <a16:colId xmlns:a16="http://schemas.microsoft.com/office/drawing/2014/main" val="1814531235"/>
                    </a:ext>
                  </a:extLst>
                </a:gridCol>
                <a:gridCol w="609600">
                  <a:extLst>
                    <a:ext uri="{9D8B030D-6E8A-4147-A177-3AD203B41FA5}">
                      <a16:colId xmlns:a16="http://schemas.microsoft.com/office/drawing/2014/main" val="3128979809"/>
                    </a:ext>
                  </a:extLst>
                </a:gridCol>
                <a:gridCol w="985708">
                  <a:extLst>
                    <a:ext uri="{9D8B030D-6E8A-4147-A177-3AD203B41FA5}">
                      <a16:colId xmlns:a16="http://schemas.microsoft.com/office/drawing/2014/main" val="290543628"/>
                    </a:ext>
                  </a:extLst>
                </a:gridCol>
                <a:gridCol w="548081">
                  <a:extLst>
                    <a:ext uri="{9D8B030D-6E8A-4147-A177-3AD203B41FA5}">
                      <a16:colId xmlns:a16="http://schemas.microsoft.com/office/drawing/2014/main" val="610823800"/>
                    </a:ext>
                  </a:extLst>
                </a:gridCol>
                <a:gridCol w="626378">
                  <a:extLst>
                    <a:ext uri="{9D8B030D-6E8A-4147-A177-3AD203B41FA5}">
                      <a16:colId xmlns:a16="http://schemas.microsoft.com/office/drawing/2014/main" val="2002768237"/>
                    </a:ext>
                  </a:extLst>
                </a:gridCol>
                <a:gridCol w="430634">
                  <a:extLst>
                    <a:ext uri="{9D8B030D-6E8A-4147-A177-3AD203B41FA5}">
                      <a16:colId xmlns:a16="http://schemas.microsoft.com/office/drawing/2014/main" val="2275799245"/>
                    </a:ext>
                  </a:extLst>
                </a:gridCol>
              </a:tblGrid>
              <a:tr h="116893">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SEQ</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ELEMENT NAME</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Data Type</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Usage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Card.</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Vocab</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err="1">
                          <a:effectLst/>
                          <a:latin typeface="Courier New" panose="02070309020205020404" pitchFamily="49" charset="0"/>
                          <a:ea typeface="Times New Roman" panose="02020603050405020304" pitchFamily="18" charset="0"/>
                          <a:cs typeface="Courier New" panose="02070309020205020404" pitchFamily="49" charset="0"/>
                        </a:rPr>
                        <a:t>B.Str</a:t>
                      </a: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LEN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200"/>
                        </a:spcBef>
                        <a:spcAft>
                          <a:spcPts val="10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C.L</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801172857"/>
                  </a:ext>
                </a:extLst>
              </a:tr>
              <a:tr h="116893">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Give Sub-ID Counter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1839866"/>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Administration Sub-ID Counter</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58370148"/>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Date/Time Start of Administration</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DTM_IZ02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41916710"/>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Date/Time End of Administration</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DTM_IZ02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80054816"/>
                  </a:ext>
                </a:extLst>
              </a:tr>
              <a:tr h="153422">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5</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Code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u="sng" kern="80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CVX_01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71128247"/>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6</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Amount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1..16</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476381689"/>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Units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UCUM_01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47612060"/>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8</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Dosage Form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36110485"/>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Administration Notes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NIP001_01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96773823"/>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Administering Provider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XCN_IZ01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79512546"/>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Administered-at Location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36533408"/>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Per (Time Unit)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572574131"/>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13</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Strength</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NM</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96511065"/>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14</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Administered Strength Units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9999</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S</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788975064"/>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15</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 Lot Number</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ST</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2335472"/>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16</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 Expiration Date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DTM_IZ03</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endParaRPr lang="en-US" sz="1200" b="1" kern="80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298422813"/>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17</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 Manufacturer Name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u="sng" kern="800">
                          <a:solidFill>
                            <a:srgbClr val="0000FF"/>
                          </a:solidFill>
                          <a:effectLst/>
                          <a:latin typeface="Courier New" panose="02070309020205020404" pitchFamily="49" charset="0"/>
                          <a:ea typeface="Times New Roman" panose="02020603050405020304" pitchFamily="18" charset="0"/>
                          <a:cs typeface="Times New Roman" panose="02020603050405020304" pitchFamily="18" charset="0"/>
                        </a:rPr>
                        <a:t>MVX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78373193"/>
                  </a:ext>
                </a:extLst>
              </a:tr>
              <a:tr h="233786">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18</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Substance/Treatment Refusal Reason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CWE_IZ01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9999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571816670"/>
                  </a:ext>
                </a:extLst>
              </a:tr>
              <a:tr h="116893">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19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Indication</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CWE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O</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9999</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S</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1825257"/>
                  </a:ext>
                </a:extLst>
              </a:tr>
              <a:tr h="153422">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20</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Completion Status</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ID</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RE</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u="sng" kern="800" dirty="0">
                          <a:solidFill>
                            <a:schemeClr val="tx1"/>
                          </a:solidFill>
                          <a:effectLst/>
                          <a:latin typeface="Courier New" panose="02070309020205020404" pitchFamily="49"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0322</a:t>
                      </a:r>
                      <a:endParaRPr lang="en-US" sz="1200" b="1" kern="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dirty="0">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2..2</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626043451"/>
                  </a:ext>
                </a:extLst>
              </a:tr>
              <a:tr h="116893">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21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Action Code – RXA</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ID</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80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0206</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rPr>
                        <a:t>R</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200"/>
                        </a:spcBef>
                        <a:spcAft>
                          <a:spcPts val="150"/>
                        </a:spcAft>
                      </a:pPr>
                      <a:r>
                        <a:rPr lang="en-US" sz="1200" b="1" kern="8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kern="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6807946"/>
                  </a:ext>
                </a:extLst>
              </a:tr>
              <a:tr h="116893">
                <a:tc>
                  <a:txBody>
                    <a:bodyPr/>
                    <a:lstStyle/>
                    <a:p>
                      <a:pPr marL="0" marR="0" algn="ctr">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endParaRPr lang="en-US" sz="1200" b="1" kern="800" dirty="0">
                        <a:effectLst/>
                        <a:latin typeface="Courier New" panose="02070309020205020404" pitchFamily="49" charset="0"/>
                        <a:ea typeface="Times New Roman" panose="02020603050405020304" pitchFamily="18" charset="0"/>
                        <a:cs typeface="Courier New" panose="02070309020205020404" pitchFamily="49" charset="0"/>
                      </a:endParaRP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200"/>
                        </a:spcBef>
                        <a:spcAft>
                          <a:spcPts val="150"/>
                        </a:spcAft>
                      </a:pPr>
                      <a:r>
                        <a:rPr lang="en-US" sz="1200" b="1" kern="8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43835" marR="43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44250365"/>
                  </a:ext>
                </a:extLst>
              </a:tr>
            </a:tbl>
          </a:graphicData>
        </a:graphic>
      </p:graphicFrame>
      <p:sp>
        <p:nvSpPr>
          <p:cNvPr id="7" name="TextBox 6">
            <a:extLst>
              <a:ext uri="{FF2B5EF4-FFF2-40B4-BE49-F238E27FC236}">
                <a16:creationId xmlns:a16="http://schemas.microsoft.com/office/drawing/2014/main" id="{A85E3BB9-4690-47E5-8A11-A64AB2FA0356}"/>
              </a:ext>
            </a:extLst>
          </p:cNvPr>
          <p:cNvSpPr txBox="1"/>
          <p:nvPr/>
        </p:nvSpPr>
        <p:spPr>
          <a:xfrm>
            <a:off x="7384081" y="1004435"/>
            <a:ext cx="1377300" cy="369332"/>
          </a:xfrm>
          <a:prstGeom prst="rect">
            <a:avLst/>
          </a:prstGeom>
          <a:solidFill>
            <a:schemeClr val="accent5">
              <a:lumMod val="40000"/>
              <a:lumOff val="60000"/>
            </a:schemeClr>
          </a:solidFill>
          <a:ln w="19050">
            <a:solidFill>
              <a:srgbClr val="C00000"/>
            </a:solidFill>
          </a:ln>
        </p:spPr>
        <p:txBody>
          <a:bodyPr wrap="none" rtlCol="0">
            <a:spAutoFit/>
          </a:bodyPr>
          <a:lstStyle/>
          <a:p>
            <a:r>
              <a:rPr lang="en-US" dirty="0"/>
              <a:t>RXA_IZ_01</a:t>
            </a:r>
          </a:p>
        </p:txBody>
      </p:sp>
    </p:spTree>
    <p:extLst>
      <p:ext uri="{BB962C8B-B14F-4D97-AF65-F5344CB8AC3E}">
        <p14:creationId xmlns:p14="http://schemas.microsoft.com/office/powerpoint/2010/main" val="2031414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Motivation and Overview</a:t>
            </a:r>
          </a:p>
        </p:txBody>
      </p:sp>
    </p:spTree>
    <p:extLst>
      <p:ext uri="{BB962C8B-B14F-4D97-AF65-F5344CB8AC3E}">
        <p14:creationId xmlns:p14="http://schemas.microsoft.com/office/powerpoint/2010/main" val="3932144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Segment Level Profiling</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50</a:t>
            </a:fld>
            <a:endParaRPr lang="en-US"/>
          </a:p>
        </p:txBody>
      </p:sp>
      <p:sp>
        <p:nvSpPr>
          <p:cNvPr id="7" name="TextBox 6">
            <a:extLst>
              <a:ext uri="{FF2B5EF4-FFF2-40B4-BE49-F238E27FC236}">
                <a16:creationId xmlns:a16="http://schemas.microsoft.com/office/drawing/2014/main" id="{A85E3BB9-4690-47E5-8A11-A64AB2FA0356}"/>
              </a:ext>
            </a:extLst>
          </p:cNvPr>
          <p:cNvSpPr txBox="1"/>
          <p:nvPr/>
        </p:nvSpPr>
        <p:spPr>
          <a:xfrm>
            <a:off x="7365793" y="979408"/>
            <a:ext cx="1377300" cy="369332"/>
          </a:xfrm>
          <a:prstGeom prst="rect">
            <a:avLst/>
          </a:prstGeom>
          <a:solidFill>
            <a:schemeClr val="accent5">
              <a:lumMod val="40000"/>
              <a:lumOff val="60000"/>
            </a:schemeClr>
          </a:solidFill>
          <a:ln w="19050">
            <a:solidFill>
              <a:srgbClr val="C00000"/>
            </a:solidFill>
          </a:ln>
        </p:spPr>
        <p:txBody>
          <a:bodyPr wrap="none" rtlCol="0">
            <a:spAutoFit/>
          </a:bodyPr>
          <a:lstStyle/>
          <a:p>
            <a:r>
              <a:rPr lang="en-US" dirty="0"/>
              <a:t>RXA_IZ_01</a:t>
            </a:r>
          </a:p>
        </p:txBody>
      </p:sp>
      <p:graphicFrame>
        <p:nvGraphicFramePr>
          <p:cNvPr id="6" name="Table 5">
            <a:extLst>
              <a:ext uri="{FF2B5EF4-FFF2-40B4-BE49-F238E27FC236}">
                <a16:creationId xmlns:a16="http://schemas.microsoft.com/office/drawing/2014/main" id="{CA85A078-2378-40CD-8CAA-B091ACBD2D9E}"/>
              </a:ext>
            </a:extLst>
          </p:cNvPr>
          <p:cNvGraphicFramePr>
            <a:graphicFrameLocks noGrp="1"/>
          </p:cNvGraphicFramePr>
          <p:nvPr>
            <p:extLst>
              <p:ext uri="{D42A27DB-BD31-4B8C-83A1-F6EECF244321}">
                <p14:modId xmlns:p14="http://schemas.microsoft.com/office/powerpoint/2010/main" val="2248500255"/>
              </p:ext>
            </p:extLst>
          </p:nvPr>
        </p:nvGraphicFramePr>
        <p:xfrm>
          <a:off x="457200" y="1524000"/>
          <a:ext cx="8305800" cy="2743200"/>
        </p:xfrm>
        <a:graphic>
          <a:graphicData uri="http://schemas.openxmlformats.org/drawingml/2006/table">
            <a:tbl>
              <a:tblPr/>
              <a:tblGrid>
                <a:gridCol w="914400">
                  <a:extLst>
                    <a:ext uri="{9D8B030D-6E8A-4147-A177-3AD203B41FA5}">
                      <a16:colId xmlns:a16="http://schemas.microsoft.com/office/drawing/2014/main" val="2978740199"/>
                    </a:ext>
                  </a:extLst>
                </a:gridCol>
                <a:gridCol w="914400">
                  <a:extLst>
                    <a:ext uri="{9D8B030D-6E8A-4147-A177-3AD203B41FA5}">
                      <a16:colId xmlns:a16="http://schemas.microsoft.com/office/drawing/2014/main" val="2636363321"/>
                    </a:ext>
                  </a:extLst>
                </a:gridCol>
                <a:gridCol w="6477000">
                  <a:extLst>
                    <a:ext uri="{9D8B030D-6E8A-4147-A177-3AD203B41FA5}">
                      <a16:colId xmlns:a16="http://schemas.microsoft.com/office/drawing/2014/main" val="2093034198"/>
                    </a:ext>
                  </a:extLst>
                </a:gridCol>
              </a:tblGrid>
              <a:tr h="0">
                <a:tc gridSpan="3">
                  <a:txBody>
                    <a:bodyPr/>
                    <a:lstStyle/>
                    <a:p>
                      <a:pPr marL="0" marR="0" algn="just">
                        <a:spcBef>
                          <a:spcPts val="300"/>
                        </a:spcBef>
                        <a:spcAft>
                          <a:spcPts val="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Condition Predicates</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7685282"/>
                  </a:ext>
                </a:extLst>
              </a:tr>
              <a:tr h="0">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Location</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Usage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Predicate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712212476"/>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RXA-7</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RXA-6(Administered Amount) does not contain the value '999'.</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422392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RXA-9</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373534226"/>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RXA-10</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7235911"/>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RXA-15</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61438056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RXA-16</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C(RE/O)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5672770"/>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RXA-17</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C(R/O)</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RXA-9.1(Identifier) contains the value '00' AND RXA-20(Completion Status) contains one of the values in the list: {CP,PA}.</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9476353"/>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RXA-18</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If RXA-20(Completion Status) contains the value 'RE'.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426661"/>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RXA-21</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C(R/X)</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RXA-5.1(Identifier) does not contain the value '998'.</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76912122"/>
                  </a:ext>
                </a:extLst>
              </a:tr>
            </a:tbl>
          </a:graphicData>
        </a:graphic>
      </p:graphicFrame>
      <p:graphicFrame>
        <p:nvGraphicFramePr>
          <p:cNvPr id="9" name="Table 8">
            <a:extLst>
              <a:ext uri="{FF2B5EF4-FFF2-40B4-BE49-F238E27FC236}">
                <a16:creationId xmlns:a16="http://schemas.microsoft.com/office/drawing/2014/main" id="{EC9758EF-9CB3-46E4-950B-FB5B34DCAFF8}"/>
              </a:ext>
            </a:extLst>
          </p:cNvPr>
          <p:cNvGraphicFramePr>
            <a:graphicFrameLocks noGrp="1"/>
          </p:cNvGraphicFramePr>
          <p:nvPr>
            <p:extLst>
              <p:ext uri="{D42A27DB-BD31-4B8C-83A1-F6EECF244321}">
                <p14:modId xmlns:p14="http://schemas.microsoft.com/office/powerpoint/2010/main" val="2203333401"/>
              </p:ext>
            </p:extLst>
          </p:nvPr>
        </p:nvGraphicFramePr>
        <p:xfrm>
          <a:off x="446437" y="4442460"/>
          <a:ext cx="8305800" cy="2011680"/>
        </p:xfrm>
        <a:graphic>
          <a:graphicData uri="http://schemas.openxmlformats.org/drawingml/2006/table">
            <a:tbl>
              <a:tblPr/>
              <a:tblGrid>
                <a:gridCol w="762000">
                  <a:extLst>
                    <a:ext uri="{9D8B030D-6E8A-4147-A177-3AD203B41FA5}">
                      <a16:colId xmlns:a16="http://schemas.microsoft.com/office/drawing/2014/main" val="707676108"/>
                    </a:ext>
                  </a:extLst>
                </a:gridCol>
                <a:gridCol w="7543800">
                  <a:extLst>
                    <a:ext uri="{9D8B030D-6E8A-4147-A177-3AD203B41FA5}">
                      <a16:colId xmlns:a16="http://schemas.microsoft.com/office/drawing/2014/main" val="1147802490"/>
                    </a:ext>
                  </a:extLst>
                </a:gridCol>
              </a:tblGrid>
              <a:tr h="0">
                <a:tc gridSpan="2">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Conformance Statements</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hMerge="1">
                  <a:txBody>
                    <a:bodyPr/>
                    <a:lstStyle/>
                    <a:p>
                      <a:endParaRPr lang="en-US"/>
                    </a:p>
                  </a:txBody>
                  <a:tcPr/>
                </a:tc>
                <a:extLst>
                  <a:ext uri="{0D108BD9-81ED-4DB2-BD59-A6C34878D82A}">
                    <a16:rowId xmlns:a16="http://schemas.microsoft.com/office/drawing/2014/main" val="3945544736"/>
                  </a:ext>
                </a:extLst>
              </a:tr>
              <a:tr h="0">
                <a:tc>
                  <a:txBody>
                    <a:bodyPr/>
                    <a:lstStyle/>
                    <a:p>
                      <a:pPr marL="0" marR="0" algn="just">
                        <a:spcBef>
                          <a:spcPts val="300"/>
                        </a:spcBef>
                        <a:spcAft>
                          <a:spcPts val="300"/>
                        </a:spcAft>
                      </a:pPr>
                      <a:r>
                        <a:rPr lang="en-US" sz="1200" b="1" kern="10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IZ-207</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RXA-20 (Completion Status) contains the value 'RE' then RXA-5.1 (Identifier) SHALL NOT contain the value '998'.</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8062987"/>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IZ-30</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RXA-4 (Date/Time End of Administration) SHALL be identical RXA-3(Date/Time Start of Administration).</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0209651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IZ-32</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RXA-18 (Substance/Treatment Refusal Reason) is valued then RXA-20 (Completion Status) SHALL contain the value 'RE'.</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3683474"/>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IZ-48</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RXA-20 (Completion Status) contains the value 'RE' then RXA-6 (Administered Amount) SHALL contain the value '999'.</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57931035"/>
                  </a:ext>
                </a:extLst>
              </a:tr>
              <a:tr h="0">
                <a:tc>
                  <a:txBody>
                    <a:bodyPr/>
                    <a:lstStyle/>
                    <a:p>
                      <a:pPr marL="0" marR="0" algn="just">
                        <a:spcBef>
                          <a:spcPts val="300"/>
                        </a:spcBef>
                        <a:spcAft>
                          <a:spcPts val="300"/>
                        </a:spcAft>
                      </a:pPr>
                      <a:r>
                        <a:rPr lang="en-US" sz="1200" b="1" kern="100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IZ-49</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300"/>
                        </a:spcBef>
                        <a:spcAft>
                          <a:spcPts val="30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If RXA-5.1 (Identifier) contains the value '998' then RXA-6 (Administered Amount) SHALL contain the value '999'.</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9061940"/>
                  </a:ext>
                </a:extLst>
              </a:tr>
            </a:tbl>
          </a:graphicData>
        </a:graphic>
      </p:graphicFrame>
    </p:spTree>
    <p:extLst>
      <p:ext uri="{BB962C8B-B14F-4D97-AF65-F5344CB8AC3E}">
        <p14:creationId xmlns:p14="http://schemas.microsoft.com/office/powerpoint/2010/main" val="26800394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Message Level Profiling</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51</a:t>
            </a:fld>
            <a:endParaRPr lang="en-US"/>
          </a:p>
        </p:txBody>
      </p:sp>
      <p:graphicFrame>
        <p:nvGraphicFramePr>
          <p:cNvPr id="2" name="Table 1">
            <a:extLst>
              <a:ext uri="{FF2B5EF4-FFF2-40B4-BE49-F238E27FC236}">
                <a16:creationId xmlns:a16="http://schemas.microsoft.com/office/drawing/2014/main" id="{63EFF7AF-B5D7-4CE4-8BEA-1315B4D2E4C2}"/>
              </a:ext>
            </a:extLst>
          </p:cNvPr>
          <p:cNvGraphicFramePr>
            <a:graphicFrameLocks noGrp="1"/>
          </p:cNvGraphicFramePr>
          <p:nvPr>
            <p:extLst>
              <p:ext uri="{D42A27DB-BD31-4B8C-83A1-F6EECF244321}">
                <p14:modId xmlns:p14="http://schemas.microsoft.com/office/powerpoint/2010/main" val="1911276845"/>
              </p:ext>
            </p:extLst>
          </p:nvPr>
        </p:nvGraphicFramePr>
        <p:xfrm>
          <a:off x="473869" y="1664018"/>
          <a:ext cx="8305800" cy="4389120"/>
        </p:xfrm>
        <a:graphic>
          <a:graphicData uri="http://schemas.openxmlformats.org/drawingml/2006/table">
            <a:tbl>
              <a:tblPr/>
              <a:tblGrid>
                <a:gridCol w="1261918">
                  <a:extLst>
                    <a:ext uri="{9D8B030D-6E8A-4147-A177-3AD203B41FA5}">
                      <a16:colId xmlns:a16="http://schemas.microsoft.com/office/drawing/2014/main" val="3297666553"/>
                    </a:ext>
                  </a:extLst>
                </a:gridCol>
                <a:gridCol w="1028881">
                  <a:extLst>
                    <a:ext uri="{9D8B030D-6E8A-4147-A177-3AD203B41FA5}">
                      <a16:colId xmlns:a16="http://schemas.microsoft.com/office/drawing/2014/main" val="102687330"/>
                    </a:ext>
                  </a:extLst>
                </a:gridCol>
                <a:gridCol w="3348001">
                  <a:extLst>
                    <a:ext uri="{9D8B030D-6E8A-4147-A177-3AD203B41FA5}">
                      <a16:colId xmlns:a16="http://schemas.microsoft.com/office/drawing/2014/main" val="2466708007"/>
                    </a:ext>
                  </a:extLst>
                </a:gridCol>
                <a:gridCol w="838200">
                  <a:extLst>
                    <a:ext uri="{9D8B030D-6E8A-4147-A177-3AD203B41FA5}">
                      <a16:colId xmlns:a16="http://schemas.microsoft.com/office/drawing/2014/main" val="1228291674"/>
                    </a:ext>
                  </a:extLst>
                </a:gridCol>
                <a:gridCol w="1219200">
                  <a:extLst>
                    <a:ext uri="{9D8B030D-6E8A-4147-A177-3AD203B41FA5}">
                      <a16:colId xmlns:a16="http://schemas.microsoft.com/office/drawing/2014/main" val="420663776"/>
                    </a:ext>
                  </a:extLst>
                </a:gridCol>
                <a:gridCol w="609600">
                  <a:extLst>
                    <a:ext uri="{9D8B030D-6E8A-4147-A177-3AD203B41FA5}">
                      <a16:colId xmlns:a16="http://schemas.microsoft.com/office/drawing/2014/main" val="1742405776"/>
                    </a:ext>
                  </a:extLst>
                </a:gridCol>
              </a:tblGrid>
              <a:tr h="0">
                <a:tc>
                  <a:txBody>
                    <a:bodyPr/>
                    <a:lstStyle/>
                    <a:p>
                      <a:pPr marL="0" marR="0" algn="just">
                        <a:spcBef>
                          <a:spcPts val="300"/>
                        </a:spcBef>
                        <a:spcAft>
                          <a:spcPts val="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Segment</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Segment Flavor</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Description</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Usage</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a:effectLst/>
                          <a:latin typeface="Courier New" panose="02070309020205020404" pitchFamily="49" charset="0"/>
                          <a:ea typeface="Times New Roman" panose="02020603050405020304" pitchFamily="18" charset="0"/>
                          <a:cs typeface="Times New Roman" panose="02020603050405020304" pitchFamily="18" charset="0"/>
                        </a:rPr>
                        <a:t>Cardinality</a:t>
                      </a:r>
                      <a:endParaRPr lang="en-US" sz="1200" b="1"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ctr">
                        <a:spcBef>
                          <a:spcPts val="100"/>
                        </a:spcBef>
                        <a:spcAft>
                          <a:spcPts val="0"/>
                        </a:spcAft>
                      </a:pPr>
                      <a:r>
                        <a:rPr lang="en-US" sz="1200" b="1" kern="1000" dirty="0">
                          <a:effectLst/>
                          <a:latin typeface="Courier New" panose="02070309020205020404" pitchFamily="49" charset="0"/>
                          <a:ea typeface="Times New Roman" panose="02020603050405020304" pitchFamily="18" charset="0"/>
                          <a:cs typeface="Times New Roman" panose="02020603050405020304" pitchFamily="18" charset="0"/>
                        </a:rPr>
                        <a:t>Chap</a:t>
                      </a:r>
                      <a:endParaRPr lang="en-US" sz="1200" b="1"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901115490"/>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MSH</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b="1" kern="1000" dirty="0">
                          <a:effectLst/>
                          <a:latin typeface="Courier New" panose="02070309020205020404" pitchFamily="49" charset="0"/>
                          <a:ea typeface="MS Mincho" panose="02020609040205080304" pitchFamily="49" charset="-128"/>
                          <a:cs typeface="Times New Roman" panose="02020603050405020304" pitchFamily="18" charset="0"/>
                        </a:rPr>
                        <a:t>MSH_IZ</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Message Header Segment</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9935016"/>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[{SFT}]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SFT</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Software</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X</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[0..0]</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523549133"/>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[UAC]</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UAC</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User Authentication Credential</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O</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0341827"/>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PID</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PID_IZ</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Patient Identification Segment</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344785354"/>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[PD1]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PD1_IZ_01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Additional Demographics</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RE</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50291"/>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[{NK1}]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NK1_IZ</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Next of Kin/Associated Parties</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RE</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50057139"/>
                  </a:ext>
                </a:extLst>
              </a:tr>
              <a:tr h="0">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 </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8069899"/>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 ORDER begin</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1315391527"/>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ORC</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ORC_IZ_01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Common Order</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6772788"/>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[{PRT}]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PRT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Participation (for ORC)</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O</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83286281"/>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TIMING begin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O</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9892494"/>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TQ1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TQ1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Timing/Quantity</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006367445"/>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[{TQ2}]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TQ2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Timing/Quantity Order Sequence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dirty="0">
                          <a:effectLst/>
                          <a:latin typeface="Courier New" panose="02070309020205020404" pitchFamily="49" charset="0"/>
                          <a:ea typeface="Times New Roman" panose="02020603050405020304" pitchFamily="18" charset="0"/>
                          <a:cs typeface="Courier New" panose="02070309020205020404" pitchFamily="49" charset="0"/>
                        </a:rPr>
                        <a:t>O</a:t>
                      </a:r>
                      <a:endPar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605069"/>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TIMING end</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 </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2896172688"/>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RXA</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RXA_IZ_01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Pharmacy Administration Segment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dirty="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6776398"/>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[RXR]</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RXR_IZ</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Pharmacy Route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dirty="0">
                          <a:effectLst/>
                          <a:latin typeface="Courier New" panose="02070309020205020404" pitchFamily="49" charset="0"/>
                          <a:ea typeface="Times New Roman" panose="02020603050405020304" pitchFamily="18" charset="0"/>
                          <a:cs typeface="Courier New" panose="02070309020205020404" pitchFamily="49" charset="0"/>
                        </a:rPr>
                        <a:t>RE</a:t>
                      </a:r>
                      <a:endPar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4</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604812316"/>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OBSERVATION begin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RE</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62412"/>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OBX</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b="1" kern="1000">
                          <a:effectLst/>
                          <a:latin typeface="Courier New" panose="02070309020205020404" pitchFamily="49" charset="0"/>
                          <a:ea typeface="MS Mincho" panose="02020609040205080304" pitchFamily="49" charset="-128"/>
                          <a:cs typeface="Times New Roman" panose="02020603050405020304" pitchFamily="18" charset="0"/>
                        </a:rPr>
                        <a:t>OBX_IZ_02</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Observation/Result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R</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[1..1]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966052486"/>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[{PRT}]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PRT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Participation (for Observation)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O</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[0..*]</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7</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053213"/>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[{NTE}]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NTE</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Notes (Regarding Immunization)</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O</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a:effectLst/>
                          <a:latin typeface="Courier New" panose="02070309020205020404" pitchFamily="49" charset="0"/>
                          <a:ea typeface="Times New Roman" panose="02020603050405020304" pitchFamily="18" charset="0"/>
                          <a:cs typeface="Times New Roman" panose="02020603050405020304" pitchFamily="18" charset="0"/>
                        </a:rPr>
                        <a:t>[0..1]</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3</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832890239"/>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OBSERVATION end</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 </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9124088"/>
                  </a:ext>
                </a:extLst>
              </a:tr>
              <a:tr h="0">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a:effectLst/>
                          <a:latin typeface="Courier New" panose="02070309020205020404" pitchFamily="49" charset="0"/>
                          <a:ea typeface="MS Mincho" panose="02020609040205080304" pitchFamily="49" charset="-128"/>
                          <a:cs typeface="Times New Roman" panose="02020603050405020304" pitchFamily="18" charset="0"/>
                        </a:rPr>
                        <a:t> </a:t>
                      </a:r>
                      <a:endParaRPr lang="en-US" sz="1200" kern="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l">
                        <a:lnSpc>
                          <a:spcPts val="1200"/>
                        </a:lnSpc>
                        <a:spcBef>
                          <a:spcPts val="300"/>
                        </a:spcBef>
                        <a:spcAft>
                          <a:spcPts val="300"/>
                        </a:spcAft>
                      </a:pPr>
                      <a:r>
                        <a:rPr lang="en-US" sz="1200" kern="1000" dirty="0">
                          <a:effectLst/>
                          <a:latin typeface="Courier New" panose="02070309020205020404" pitchFamily="49" charset="0"/>
                          <a:ea typeface="MS Mincho" panose="02020609040205080304" pitchFamily="49" charset="-128"/>
                          <a:cs typeface="Times New Roman" panose="02020603050405020304" pitchFamily="18" charset="0"/>
                        </a:rPr>
                        <a:t>--- ORDER end</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0"/>
                        </a:spcAft>
                      </a:pPr>
                      <a:r>
                        <a:rPr lang="en-US" sz="1200" kern="1000">
                          <a:effectLst/>
                          <a:latin typeface="Courier New" panose="02070309020205020404" pitchFamily="49" charset="0"/>
                          <a:ea typeface="Times New Roman" panose="02020603050405020304" pitchFamily="18" charset="0"/>
                          <a:cs typeface="Courier New" panose="02070309020205020404" pitchFamily="49" charset="0"/>
                        </a:rPr>
                        <a:t> </a:t>
                      </a:r>
                      <a:endParaRPr lang="en-US" sz="1200" kern="10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tc>
                  <a:txBody>
                    <a:bodyPr/>
                    <a:lstStyle/>
                    <a:p>
                      <a:pPr marL="0" marR="0" algn="ctr">
                        <a:spcBef>
                          <a:spcPts val="300"/>
                        </a:spcBef>
                        <a:spcAft>
                          <a:spcPts val="300"/>
                        </a:spcAft>
                      </a:pPr>
                      <a:r>
                        <a:rPr lang="en-US" sz="1200" kern="1000" dirty="0">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kern="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868832701"/>
                  </a:ext>
                </a:extLst>
              </a:tr>
            </a:tbl>
          </a:graphicData>
        </a:graphic>
      </p:graphicFrame>
    </p:spTree>
    <p:extLst>
      <p:ext uri="{BB962C8B-B14F-4D97-AF65-F5344CB8AC3E}">
        <p14:creationId xmlns:p14="http://schemas.microsoft.com/office/powerpoint/2010/main" val="3312578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Vocabulary Concepts and Profiling</a:t>
            </a:r>
          </a:p>
        </p:txBody>
      </p:sp>
    </p:spTree>
    <p:extLst>
      <p:ext uri="{BB962C8B-B14F-4D97-AF65-F5344CB8AC3E}">
        <p14:creationId xmlns:p14="http://schemas.microsoft.com/office/powerpoint/2010/main" val="118505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Vocabulary Relationships</a:t>
            </a:r>
          </a:p>
        </p:txBody>
      </p:sp>
      <p:sp>
        <p:nvSpPr>
          <p:cNvPr id="8195" name="Rectangle 3"/>
          <p:cNvSpPr>
            <a:spLocks noGrp="1" noChangeArrowheads="1"/>
          </p:cNvSpPr>
          <p:nvPr>
            <p:ph idx="1"/>
          </p:nvPr>
        </p:nvSpPr>
        <p:spPr>
          <a:xfrm>
            <a:off x="495300" y="4531947"/>
            <a:ext cx="7696200" cy="1828800"/>
          </a:xfrm>
        </p:spPr>
        <p:txBody>
          <a:bodyPr>
            <a:normAutofit fontScale="77500" lnSpcReduction="20000"/>
          </a:bodyPr>
          <a:lstStyle/>
          <a:p>
            <a:r>
              <a:rPr lang="en-US" dirty="0"/>
              <a:t>Levels of specificity and use—tied to specificity of the specification</a:t>
            </a:r>
          </a:p>
          <a:p>
            <a:r>
              <a:rPr lang="en-US" dirty="0"/>
              <a:t>Any levels can be bound to a data element</a:t>
            </a:r>
          </a:p>
          <a:p>
            <a:r>
              <a:rPr lang="en-US" dirty="0"/>
              <a:t>Profiling adds constraints which further defines the semantics of the bound data element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53</a:t>
            </a:fld>
            <a:endParaRPr lang="en-US"/>
          </a:p>
        </p:txBody>
      </p:sp>
      <p:graphicFrame>
        <p:nvGraphicFramePr>
          <p:cNvPr id="10" name="Diagram 9"/>
          <p:cNvGraphicFramePr/>
          <p:nvPr>
            <p:extLst>
              <p:ext uri="{D42A27DB-BD31-4B8C-83A1-F6EECF244321}">
                <p14:modId xmlns:p14="http://schemas.microsoft.com/office/powerpoint/2010/main" val="283205879"/>
              </p:ext>
            </p:extLst>
          </p:nvPr>
        </p:nvGraphicFramePr>
        <p:xfrm>
          <a:off x="457200" y="1691544"/>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2742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48997" y="473075"/>
            <a:ext cx="8490203" cy="822325"/>
          </a:xfrm>
        </p:spPr>
        <p:txBody>
          <a:bodyPr/>
          <a:lstStyle/>
          <a:p>
            <a:r>
              <a:rPr lang="en-US" dirty="0"/>
              <a:t>Creating Value Sets</a:t>
            </a:r>
          </a:p>
        </p:txBody>
      </p:sp>
      <p:sp>
        <p:nvSpPr>
          <p:cNvPr id="4" name="Date Placeholder 3"/>
          <p:cNvSpPr>
            <a:spLocks noGrp="1"/>
          </p:cNvSpPr>
          <p:nvPr>
            <p:ph type="dt" sz="half" idx="10"/>
          </p:nvPr>
        </p:nvSpPr>
        <p:spPr>
          <a:xfrm>
            <a:off x="8305800" y="6705600"/>
            <a:ext cx="838200" cy="152400"/>
          </a:xfrm>
        </p:spPr>
        <p:txBody>
          <a:bodyPr/>
          <a:lstStyle/>
          <a:p>
            <a:fld id="{235313DE-39FF-4199-8686-1B682DE047CF}" type="datetime1">
              <a:rPr lang="en-US"/>
              <a:pPr/>
              <a:t>10/18/2019</a:t>
            </a:fld>
            <a:endParaRPr lang="en-US" dirty="0"/>
          </a:p>
        </p:txBody>
      </p:sp>
      <p:sp>
        <p:nvSpPr>
          <p:cNvPr id="2" name="TextBox 1"/>
          <p:cNvSpPr txBox="1"/>
          <p:nvPr/>
        </p:nvSpPr>
        <p:spPr>
          <a:xfrm>
            <a:off x="152400" y="6310212"/>
            <a:ext cx="1905000" cy="215444"/>
          </a:xfrm>
          <a:prstGeom prst="rect">
            <a:avLst/>
          </a:prstGeom>
          <a:noFill/>
        </p:spPr>
        <p:txBody>
          <a:bodyPr wrap="square" rtlCol="0">
            <a:spAutoFit/>
          </a:bodyPr>
          <a:lstStyle/>
          <a:p>
            <a:pPr algn="ctr"/>
            <a:r>
              <a:rPr lang="en-US" sz="800" dirty="0"/>
              <a:t>NIP=National Immunization Program</a:t>
            </a:r>
          </a:p>
        </p:txBody>
      </p:sp>
      <p:sp>
        <p:nvSpPr>
          <p:cNvPr id="27" name="Frame 26"/>
          <p:cNvSpPr/>
          <p:nvPr/>
        </p:nvSpPr>
        <p:spPr bwMode="auto">
          <a:xfrm>
            <a:off x="4800600" y="2322923"/>
            <a:ext cx="3291840" cy="896176"/>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chemeClr val="accent5">
                    <a:lumMod val="50000"/>
                  </a:schemeClr>
                </a:solidFill>
              </a:rPr>
              <a:t>Pick only codes that are relevant for the use case and for the specific data element it is bound to</a:t>
            </a:r>
          </a:p>
        </p:txBody>
      </p:sp>
      <p:graphicFrame>
        <p:nvGraphicFramePr>
          <p:cNvPr id="28" name="Table 27"/>
          <p:cNvGraphicFramePr>
            <a:graphicFrameLocks noGrp="1"/>
          </p:cNvGraphicFramePr>
          <p:nvPr>
            <p:extLst>
              <p:ext uri="{D42A27DB-BD31-4B8C-83A1-F6EECF244321}">
                <p14:modId xmlns:p14="http://schemas.microsoft.com/office/powerpoint/2010/main" val="2412638648"/>
              </p:ext>
            </p:extLst>
          </p:nvPr>
        </p:nvGraphicFramePr>
        <p:xfrm>
          <a:off x="4325953" y="4042653"/>
          <a:ext cx="4467497" cy="2338282"/>
        </p:xfrm>
        <a:graphic>
          <a:graphicData uri="http://schemas.openxmlformats.org/drawingml/2006/table">
            <a:tbl>
              <a:tblPr/>
              <a:tblGrid>
                <a:gridCol w="968711">
                  <a:extLst>
                    <a:ext uri="{9D8B030D-6E8A-4147-A177-3AD203B41FA5}">
                      <a16:colId xmlns:a16="http://schemas.microsoft.com/office/drawing/2014/main" val="1783035431"/>
                    </a:ext>
                  </a:extLst>
                </a:gridCol>
                <a:gridCol w="2127187">
                  <a:extLst>
                    <a:ext uri="{9D8B030D-6E8A-4147-A177-3AD203B41FA5}">
                      <a16:colId xmlns:a16="http://schemas.microsoft.com/office/drawing/2014/main" val="889746890"/>
                    </a:ext>
                  </a:extLst>
                </a:gridCol>
                <a:gridCol w="1371599">
                  <a:extLst>
                    <a:ext uri="{9D8B030D-6E8A-4147-A177-3AD203B41FA5}">
                      <a16:colId xmlns:a16="http://schemas.microsoft.com/office/drawing/2014/main" val="2398151646"/>
                    </a:ext>
                  </a:extLst>
                </a:gridCol>
              </a:tblGrid>
              <a:tr h="315701">
                <a:tc gridSpan="3">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NIP Observation Identifiers Value Set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567769736"/>
                  </a:ext>
                </a:extLst>
              </a:tr>
              <a:tr h="315701">
                <a:tc>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System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37108947"/>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a:solidFill>
                            <a:schemeClr val="accent5">
                              <a:lumMod val="50000"/>
                            </a:schemeClr>
                          </a:solidFill>
                          <a:latin typeface="+mn-lt"/>
                          <a:ea typeface="+mn-ea"/>
                          <a:cs typeface="+mn-cs"/>
                        </a:rPr>
                        <a:t>30963-3 </a:t>
                      </a:r>
                      <a:endParaRPr lang="en-US" sz="1400" b="1" i="0" u="none" strike="noStrike" kern="1200" baseline="0" dirty="0">
                        <a:solidFill>
                          <a:schemeClr val="accent5">
                            <a:lumMod val="50000"/>
                          </a:schemeClr>
                        </a:solidFill>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Vaccine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0">
                <a:tc>
                  <a:txBody>
                    <a:bodyPr/>
                    <a:lstStyle/>
                    <a:p>
                      <a:pPr algn="ctr"/>
                      <a:r>
                        <a:rPr lang="en-US" sz="1400" b="1" i="0" u="none" strike="noStrike" kern="1200" baseline="0" dirty="0">
                          <a:solidFill>
                            <a:schemeClr val="accent5">
                              <a:lumMod val="50000"/>
                            </a:schemeClr>
                          </a:solidFill>
                          <a:latin typeface="+mn-lt"/>
                          <a:ea typeface="+mn-ea"/>
                          <a:cs typeface="+mn-cs"/>
                        </a:rPr>
                        <a:t>30956-7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400" b="0" i="0" u="none" strike="noStrike" kern="1200" baseline="0" dirty="0">
                          <a:solidFill>
                            <a:schemeClr val="tx1"/>
                          </a:solidFill>
                          <a:latin typeface="+mn-lt"/>
                          <a:ea typeface="+mn-ea"/>
                          <a:cs typeface="+mn-cs"/>
                        </a:rPr>
                        <a:t>Vaccine type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38890-0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 vaccine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31044-1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59785-6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Indications to immunize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547335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69764-9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Document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728069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30979-9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Vaccines due next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028037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59781-5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Dose validity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570765"/>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1753212864"/>
              </p:ext>
            </p:extLst>
          </p:nvPr>
        </p:nvGraphicFramePr>
        <p:xfrm>
          <a:off x="443146" y="2157132"/>
          <a:ext cx="3111407" cy="4045162"/>
        </p:xfrm>
        <a:graphic>
          <a:graphicData uri="http://schemas.openxmlformats.org/drawingml/2006/table">
            <a:tbl>
              <a:tblPr/>
              <a:tblGrid>
                <a:gridCol w="961686">
                  <a:extLst>
                    <a:ext uri="{9D8B030D-6E8A-4147-A177-3AD203B41FA5}">
                      <a16:colId xmlns:a16="http://schemas.microsoft.com/office/drawing/2014/main" val="1783035431"/>
                    </a:ext>
                  </a:extLst>
                </a:gridCol>
                <a:gridCol w="2149721">
                  <a:extLst>
                    <a:ext uri="{9D8B030D-6E8A-4147-A177-3AD203B41FA5}">
                      <a16:colId xmlns:a16="http://schemas.microsoft.com/office/drawing/2014/main" val="889746890"/>
                    </a:ext>
                  </a:extLst>
                </a:gridCol>
              </a:tblGrid>
              <a:tr h="315701">
                <a:tc gridSpan="2">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LOINC Code System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407396581"/>
                  </a:ext>
                </a:extLst>
              </a:tr>
              <a:tr h="315701">
                <a:tc>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37108947"/>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790731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27129-6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Red Blood Cells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4491152"/>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5671-3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816053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10368-9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Capillary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816316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30424-6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Macrocytes in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3337112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19123-9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Magnesium (Methodless)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101289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7071505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30963-3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Vaccine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0">
                <a:tc>
                  <a:txBody>
                    <a:bodyPr/>
                    <a:lstStyle/>
                    <a:p>
                      <a:pPr algn="ctr"/>
                      <a:r>
                        <a:rPr lang="en-US" sz="1400" b="1" i="0" u="none" strike="noStrike" kern="1200" baseline="0" dirty="0">
                          <a:solidFill>
                            <a:schemeClr val="accent5">
                              <a:lumMod val="50000"/>
                            </a:schemeClr>
                          </a:solidFill>
                          <a:latin typeface="+mn-lt"/>
                          <a:ea typeface="+mn-ea"/>
                          <a:cs typeface="+mn-cs"/>
                        </a:rPr>
                        <a:t>30956-7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400" b="0" i="0" u="none" strike="noStrike" kern="1200" baseline="0" dirty="0">
                          <a:solidFill>
                            <a:schemeClr val="tx1"/>
                          </a:solidFill>
                          <a:latin typeface="+mn-lt"/>
                          <a:ea typeface="+mn-ea"/>
                          <a:cs typeface="+mn-cs"/>
                        </a:rPr>
                        <a:t>Vaccine type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38890-0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 vaccine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31044-1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r h="0">
                <a:tc>
                  <a:txBody>
                    <a:bodyPr/>
                    <a:lstStyle/>
                    <a:p>
                      <a:pPr marL="0" marR="0" algn="ctr">
                        <a:spcBef>
                          <a:spcPts val="0"/>
                        </a:spcBef>
                        <a:spcAft>
                          <a:spcPts val="600"/>
                        </a:spcAft>
                      </a:pPr>
                      <a:r>
                        <a:rPr lang="en-US" sz="1400" b="1" dirty="0">
                          <a:solidFill>
                            <a:schemeClr val="accent5">
                              <a:lumMod val="50000"/>
                            </a:schemeClr>
                          </a:solidFill>
                          <a:effectLst/>
                          <a:latin typeface="Arial" panose="020B0604020202020204" pitchFamily="34" charset="0"/>
                          <a:ea typeface="Times New Roman" panose="02020603050405020304" pitchFamily="18" charset="0"/>
                          <a:cs typeface="Arial" panose="020B0604020202020204" pitchFamily="34" charset="0"/>
                        </a:rPr>
                        <a:t>59785-6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Indications to immunize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547335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69764-9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Document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728069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30979-9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Vaccines due next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028037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59781-5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Dose validity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57076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chemeClr val="accent5">
                              <a:lumMod val="50000"/>
                            </a:schemeClr>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2771644"/>
                  </a:ext>
                </a:extLst>
              </a:tr>
            </a:tbl>
          </a:graphicData>
        </a:graphic>
      </p:graphicFrame>
      <p:sp>
        <p:nvSpPr>
          <p:cNvPr id="30"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54</a:t>
            </a:fld>
            <a:endParaRPr lang="en-US" dirty="0"/>
          </a:p>
        </p:txBody>
      </p:sp>
      <p:sp>
        <p:nvSpPr>
          <p:cNvPr id="36" name="Rounded Rectangle 35"/>
          <p:cNvSpPr/>
          <p:nvPr/>
        </p:nvSpPr>
        <p:spPr bwMode="auto">
          <a:xfrm>
            <a:off x="7485693" y="3467376"/>
            <a:ext cx="1292517" cy="533124"/>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Value Set</a:t>
            </a:r>
            <a:endParaRPr kumimoji="0" lang="en-US" sz="1800" b="1" i="0" u="none" strike="noStrike" cap="none" normalizeH="0" baseline="0" dirty="0">
              <a:ln>
                <a:noFill/>
              </a:ln>
              <a:solidFill>
                <a:schemeClr val="bg1"/>
              </a:solidFill>
              <a:effectLst/>
              <a:latin typeface="Arial" charset="0"/>
            </a:endParaRPr>
          </a:p>
        </p:txBody>
      </p:sp>
      <p:sp>
        <p:nvSpPr>
          <p:cNvPr id="37" name="Rounded Rectangle 36"/>
          <p:cNvSpPr/>
          <p:nvPr/>
        </p:nvSpPr>
        <p:spPr bwMode="auto">
          <a:xfrm>
            <a:off x="443146" y="1610476"/>
            <a:ext cx="1292517" cy="533124"/>
          </a:xfrm>
          <a:prstGeom prst="roundRect">
            <a:avLst/>
          </a:prstGeom>
          <a:solidFill>
            <a:schemeClr val="accent5">
              <a:lumMod val="75000"/>
            </a:schemeClr>
          </a:solidFill>
          <a:ln w="2857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Code System</a:t>
            </a:r>
            <a:endParaRPr kumimoji="0" lang="en-US" sz="1800" b="1" i="0" u="none" strike="noStrike" cap="none" normalizeH="0" baseline="0" dirty="0">
              <a:ln>
                <a:noFill/>
              </a:ln>
              <a:solidFill>
                <a:schemeClr val="bg1"/>
              </a:solidFill>
              <a:effectLst/>
              <a:latin typeface="Arial" charset="0"/>
            </a:endParaRPr>
          </a:p>
        </p:txBody>
      </p:sp>
      <p:cxnSp>
        <p:nvCxnSpPr>
          <p:cNvPr id="42" name="Straight Connector 41"/>
          <p:cNvCxnSpPr>
            <a:cxnSpLocks/>
          </p:cNvCxnSpPr>
          <p:nvPr/>
        </p:nvCxnSpPr>
        <p:spPr bwMode="auto">
          <a:xfrm>
            <a:off x="3574347" y="4343400"/>
            <a:ext cx="751606" cy="457200"/>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50" name="Frame 49"/>
          <p:cNvSpPr/>
          <p:nvPr/>
        </p:nvSpPr>
        <p:spPr bwMode="auto">
          <a:xfrm>
            <a:off x="4800600" y="1461191"/>
            <a:ext cx="3276600" cy="695941"/>
          </a:xfrm>
          <a:prstGeom prst="frame">
            <a:avLst>
              <a:gd name="adj1" fmla="val 3830"/>
            </a:avLst>
          </a:prstGeom>
          <a:solidFill>
            <a:schemeClr val="accent5">
              <a:lumMod val="75000"/>
            </a:schemeClr>
          </a:solidFill>
          <a:ln w="9525" cap="flat" cmpd="sng" algn="ctr">
            <a:solidFill>
              <a:schemeClr val="accent5">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chemeClr val="accent5">
                    <a:lumMod val="50000"/>
                  </a:schemeClr>
                </a:solidFill>
              </a:rPr>
              <a:t>A value set “draws” codes from the code system for a specific use.</a:t>
            </a:r>
          </a:p>
        </p:txBody>
      </p:sp>
    </p:spTree>
    <p:extLst>
      <p:ext uri="{BB962C8B-B14F-4D97-AF65-F5344CB8AC3E}">
        <p14:creationId xmlns:p14="http://schemas.microsoft.com/office/powerpoint/2010/main" val="31305537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48997" y="473075"/>
            <a:ext cx="8490203" cy="822325"/>
          </a:xfrm>
        </p:spPr>
        <p:txBody>
          <a:bodyPr/>
          <a:lstStyle/>
          <a:p>
            <a:r>
              <a:rPr lang="en-US" dirty="0"/>
              <a:t>Vocabulary Mechanics</a:t>
            </a:r>
          </a:p>
        </p:txBody>
      </p:sp>
      <p:sp>
        <p:nvSpPr>
          <p:cNvPr id="4" name="Date Placeholder 3"/>
          <p:cNvSpPr>
            <a:spLocks noGrp="1"/>
          </p:cNvSpPr>
          <p:nvPr>
            <p:ph type="dt" sz="half" idx="10"/>
          </p:nvPr>
        </p:nvSpPr>
        <p:spPr>
          <a:xfrm>
            <a:off x="8305800" y="6705600"/>
            <a:ext cx="838200" cy="152400"/>
          </a:xfrm>
        </p:spPr>
        <p:txBody>
          <a:bodyPr/>
          <a:lstStyle/>
          <a:p>
            <a:fld id="{235313DE-39FF-4199-8686-1B682DE047CF}" type="datetime1">
              <a:rPr lang="en-US"/>
              <a:pPr/>
              <a:t>10/18/2019</a:t>
            </a:fld>
            <a:endParaRPr lang="en-US" dirty="0"/>
          </a:p>
        </p:txBody>
      </p:sp>
      <p:sp>
        <p:nvSpPr>
          <p:cNvPr id="30"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55</a:t>
            </a:fld>
            <a:endParaRPr lang="en-US" dirty="0"/>
          </a:p>
        </p:txBody>
      </p:sp>
      <p:pic>
        <p:nvPicPr>
          <p:cNvPr id="8" name="Picture 7">
            <a:extLst>
              <a:ext uri="{FF2B5EF4-FFF2-40B4-BE49-F238E27FC236}">
                <a16:creationId xmlns:a16="http://schemas.microsoft.com/office/drawing/2014/main" id="{21958682-F008-4836-BB4E-A4646177D5A9}"/>
              </a:ext>
            </a:extLst>
          </p:cNvPr>
          <p:cNvPicPr/>
          <p:nvPr/>
        </p:nvPicPr>
        <p:blipFill>
          <a:blip r:embed="rId3" cstate="print"/>
          <a:stretch>
            <a:fillRect/>
          </a:stretch>
        </p:blipFill>
        <p:spPr>
          <a:xfrm>
            <a:off x="441198" y="1498076"/>
            <a:ext cx="8305800" cy="5010150"/>
          </a:xfrm>
          <a:prstGeom prst="rect">
            <a:avLst/>
          </a:prstGeom>
        </p:spPr>
      </p:pic>
    </p:spTree>
    <p:extLst>
      <p:ext uri="{BB962C8B-B14F-4D97-AF65-F5344CB8AC3E}">
        <p14:creationId xmlns:p14="http://schemas.microsoft.com/office/powerpoint/2010/main" val="34767634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Value Set Collection </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56</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3"/>
          <p:cNvSpPr>
            <a:spLocks noGrp="1" noChangeArrowheads="1"/>
          </p:cNvSpPr>
          <p:nvPr>
            <p:ph idx="1"/>
          </p:nvPr>
        </p:nvSpPr>
        <p:spPr>
          <a:xfrm>
            <a:off x="6341269" y="1571948"/>
            <a:ext cx="2438400" cy="4622477"/>
          </a:xfrm>
        </p:spPr>
        <p:txBody>
          <a:bodyPr>
            <a:noAutofit/>
          </a:bodyPr>
          <a:lstStyle/>
          <a:p>
            <a:r>
              <a:rPr lang="en-US" sz="2000" dirty="0"/>
              <a:t>Most IGs assign the entire code system to the data element</a:t>
            </a:r>
          </a:p>
          <a:p>
            <a:r>
              <a:rPr lang="en-US" sz="2000" dirty="0"/>
              <a:t>This method indicates a precise value set definition and binding specification</a:t>
            </a:r>
          </a:p>
          <a:p>
            <a:r>
              <a:rPr lang="en-US" sz="2000" dirty="0"/>
              <a:t>Provides implementers the tools to be specific</a:t>
            </a:r>
          </a:p>
        </p:txBody>
      </p:sp>
      <p:pic>
        <p:nvPicPr>
          <p:cNvPr id="10" name="Picture 9">
            <a:extLst>
              <a:ext uri="{FF2B5EF4-FFF2-40B4-BE49-F238E27FC236}">
                <a16:creationId xmlns:a16="http://schemas.microsoft.com/office/drawing/2014/main" id="{0CF8BD09-2F23-48F3-B0E7-192672B87C55}"/>
              </a:ext>
            </a:extLst>
          </p:cNvPr>
          <p:cNvPicPr/>
          <p:nvPr/>
        </p:nvPicPr>
        <p:blipFill>
          <a:blip r:embed="rId3" cstate="print"/>
          <a:stretch>
            <a:fillRect/>
          </a:stretch>
        </p:blipFill>
        <p:spPr>
          <a:xfrm>
            <a:off x="457199" y="1454085"/>
            <a:ext cx="5884069" cy="5022915"/>
          </a:xfrm>
          <a:prstGeom prst="rect">
            <a:avLst/>
          </a:prstGeom>
        </p:spPr>
      </p:pic>
    </p:spTree>
    <p:extLst>
      <p:ext uri="{BB962C8B-B14F-4D97-AF65-F5344CB8AC3E}">
        <p14:creationId xmlns:p14="http://schemas.microsoft.com/office/powerpoint/2010/main" val="42333469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Usage </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57</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Table 6"/>
          <p:cNvGraphicFramePr>
            <a:graphicFrameLocks noGrp="1"/>
          </p:cNvGraphicFramePr>
          <p:nvPr>
            <p:extLst>
              <p:ext uri="{D42A27DB-BD31-4B8C-83A1-F6EECF244321}">
                <p14:modId xmlns:p14="http://schemas.microsoft.com/office/powerpoint/2010/main" val="637980026"/>
              </p:ext>
            </p:extLst>
          </p:nvPr>
        </p:nvGraphicFramePr>
        <p:xfrm>
          <a:off x="457200" y="5334000"/>
          <a:ext cx="6241045" cy="1066800"/>
        </p:xfrm>
        <a:graphic>
          <a:graphicData uri="http://schemas.openxmlformats.org/drawingml/2006/table">
            <a:tbl>
              <a:tblPr firstRow="1" firstCol="1" bandRow="1"/>
              <a:tblGrid>
                <a:gridCol w="685800">
                  <a:extLst>
                    <a:ext uri="{9D8B030D-6E8A-4147-A177-3AD203B41FA5}">
                      <a16:colId xmlns:a16="http://schemas.microsoft.com/office/drawing/2014/main" val="3520951525"/>
                    </a:ext>
                  </a:extLst>
                </a:gridCol>
                <a:gridCol w="914400">
                  <a:extLst>
                    <a:ext uri="{9D8B030D-6E8A-4147-A177-3AD203B41FA5}">
                      <a16:colId xmlns:a16="http://schemas.microsoft.com/office/drawing/2014/main" val="3963294122"/>
                    </a:ext>
                  </a:extLst>
                </a:gridCol>
                <a:gridCol w="2726414">
                  <a:extLst>
                    <a:ext uri="{9D8B030D-6E8A-4147-A177-3AD203B41FA5}">
                      <a16:colId xmlns:a16="http://schemas.microsoft.com/office/drawing/2014/main" val="2255676628"/>
                    </a:ext>
                  </a:extLst>
                </a:gridCol>
                <a:gridCol w="1914431">
                  <a:extLst>
                    <a:ext uri="{9D8B030D-6E8A-4147-A177-3AD203B41FA5}">
                      <a16:colId xmlns:a16="http://schemas.microsoft.com/office/drawing/2014/main" val="2745854155"/>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Name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Conformance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Allowable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Usage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Required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The</a:t>
                      </a:r>
                      <a:r>
                        <a:rPr lang="en-US" sz="1400" baseline="0" dirty="0">
                          <a:effectLst/>
                          <a:latin typeface="+mn-lt"/>
                          <a:ea typeface="Times New Roman" panose="02020603050405020304" pitchFamily="18" charset="0"/>
                          <a:cs typeface="Times New Roman" panose="02020603050405020304" pitchFamily="18" charset="0"/>
                        </a:rPr>
                        <a:t> code SHALL be supported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P</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Permitted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None;</a:t>
                      </a:r>
                      <a:r>
                        <a:rPr lang="en-US" sz="1400" baseline="0" dirty="0">
                          <a:effectLst/>
                          <a:latin typeface="+mn-lt"/>
                          <a:ea typeface="Times New Roman" panose="02020603050405020304" pitchFamily="18" charset="0"/>
                          <a:cs typeface="Times New Roman" panose="02020603050405020304" pitchFamily="18" charset="0"/>
                        </a:rPr>
                        <a:t> to be specified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r>
                        <a:rPr lang="en-US" sz="1400" baseline="0" dirty="0">
                          <a:effectLst/>
                          <a:latin typeface="+mn-lt"/>
                          <a:ea typeface="Times New Roman" panose="02020603050405020304" pitchFamily="18" charset="0"/>
                          <a:cs typeface="Times New Roman" panose="02020603050405020304" pitchFamily="18" charset="0"/>
                        </a:rPr>
                        <a:t> P, E</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Excluded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The</a:t>
                      </a:r>
                      <a:r>
                        <a:rPr lang="en-US" sz="1400" baseline="0" dirty="0">
                          <a:effectLst/>
                          <a:latin typeface="+mn-lt"/>
                          <a:ea typeface="Times New Roman" panose="02020603050405020304" pitchFamily="18" charset="0"/>
                          <a:cs typeface="Times New Roman" panose="02020603050405020304" pitchFamily="18" charset="0"/>
                        </a:rPr>
                        <a:t> code SHALL not be supported.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bl>
          </a:graphicData>
        </a:graphic>
      </p:graphicFrame>
      <p:sp>
        <p:nvSpPr>
          <p:cNvPr id="8" name="Rectangle 3"/>
          <p:cNvSpPr>
            <a:spLocks noGrp="1" noChangeArrowheads="1"/>
          </p:cNvSpPr>
          <p:nvPr>
            <p:ph idx="1"/>
          </p:nvPr>
        </p:nvSpPr>
        <p:spPr>
          <a:xfrm>
            <a:off x="6055151" y="1555716"/>
            <a:ext cx="2743200" cy="3527803"/>
          </a:xfrm>
        </p:spPr>
        <p:txBody>
          <a:bodyPr>
            <a:normAutofit lnSpcReduction="10000"/>
          </a:bodyPr>
          <a:lstStyle/>
          <a:p>
            <a:r>
              <a:rPr lang="en-US" sz="1800" dirty="0"/>
              <a:t>Profiling to create value sets</a:t>
            </a:r>
          </a:p>
          <a:p>
            <a:r>
              <a:rPr lang="en-US" sz="1800" dirty="0"/>
              <a:t>Vocabulary usage indicators can be used to narrow code sets (i.e., create value sets)</a:t>
            </a:r>
          </a:p>
          <a:p>
            <a:r>
              <a:rPr lang="en-US" sz="1800" dirty="0"/>
              <a:t>V3 uses min/max/ignore</a:t>
            </a:r>
          </a:p>
          <a:p>
            <a:r>
              <a:rPr lang="en-US" sz="1800" dirty="0"/>
              <a:t>Value sets are defined for a particular use and data element</a:t>
            </a:r>
          </a:p>
        </p:txBody>
      </p:sp>
      <p:sp>
        <p:nvSpPr>
          <p:cNvPr id="9" name="Rectangle 3"/>
          <p:cNvSpPr txBox="1">
            <a:spLocks noChangeArrowheads="1"/>
          </p:cNvSpPr>
          <p:nvPr/>
        </p:nvSpPr>
        <p:spPr bwMode="auto">
          <a:xfrm>
            <a:off x="7058248" y="5475575"/>
            <a:ext cx="1740103" cy="92424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0" indent="0" eaLnBrk="1" hangingPunct="1">
              <a:buNone/>
            </a:pPr>
            <a:r>
              <a:rPr lang="en-US" sz="1200" kern="0" dirty="0"/>
              <a:t>Permitted (P) applicable to constrainable profiles only; not allowed in an implementation profile</a:t>
            </a:r>
          </a:p>
        </p:txBody>
      </p:sp>
      <p:pic>
        <p:nvPicPr>
          <p:cNvPr id="10" name="Picture 9">
            <a:extLst>
              <a:ext uri="{FF2B5EF4-FFF2-40B4-BE49-F238E27FC236}">
                <a16:creationId xmlns:a16="http://schemas.microsoft.com/office/drawing/2014/main" id="{D0E3EC97-2922-434C-BE60-0F640EBDD82D}"/>
              </a:ext>
            </a:extLst>
          </p:cNvPr>
          <p:cNvPicPr/>
          <p:nvPr/>
        </p:nvPicPr>
        <p:blipFill>
          <a:blip r:embed="rId3" cstate="print"/>
          <a:stretch>
            <a:fillRect/>
          </a:stretch>
        </p:blipFill>
        <p:spPr>
          <a:xfrm>
            <a:off x="457199" y="1496704"/>
            <a:ext cx="5597951" cy="3837296"/>
          </a:xfrm>
          <a:prstGeom prst="rect">
            <a:avLst/>
          </a:prstGeom>
        </p:spPr>
      </p:pic>
    </p:spTree>
    <p:extLst>
      <p:ext uri="{BB962C8B-B14F-4D97-AF65-F5344CB8AC3E}">
        <p14:creationId xmlns:p14="http://schemas.microsoft.com/office/powerpoint/2010/main" val="1285342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Profiling Example 1 </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3">
            <a:extLst>
              <a:ext uri="{FF2B5EF4-FFF2-40B4-BE49-F238E27FC236}">
                <a16:creationId xmlns:a16="http://schemas.microsoft.com/office/drawing/2014/main" id="{66F75731-8B38-4912-9A41-DA505DE896B0}"/>
              </a:ext>
            </a:extLst>
          </p:cNvPr>
          <p:cNvSpPr txBox="1">
            <a:spLocks noChangeArrowheads="1"/>
          </p:cNvSpPr>
          <p:nvPr/>
        </p:nvSpPr>
        <p:spPr bwMode="auto">
          <a:xfrm>
            <a:off x="5797041" y="1600200"/>
            <a:ext cx="2943225" cy="388619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sz="2400" kern="0" dirty="0"/>
              <a:t>Initial code system (HL7 v2 table)</a:t>
            </a:r>
          </a:p>
          <a:p>
            <a:pPr eaLnBrk="1" hangingPunct="1"/>
            <a:r>
              <a:rPr lang="en-US" sz="2400" kern="0" dirty="0"/>
              <a:t>Profile for a specific use</a:t>
            </a:r>
          </a:p>
          <a:p>
            <a:pPr eaLnBrk="1" hangingPunct="1"/>
            <a:r>
              <a:rPr lang="en-US" sz="2400" kern="0" dirty="0"/>
              <a:t>IG Authors “Closed” the value set at constrainable level</a:t>
            </a:r>
          </a:p>
          <a:p>
            <a:pPr eaLnBrk="1" hangingPunct="1"/>
            <a:r>
              <a:rPr lang="en-US" sz="2400" kern="0" dirty="0"/>
              <a:t>Becomes fully specified at implementation level</a:t>
            </a:r>
          </a:p>
        </p:txBody>
      </p:sp>
      <p:pic>
        <p:nvPicPr>
          <p:cNvPr id="7" name="Picture 6">
            <a:extLst>
              <a:ext uri="{FF2B5EF4-FFF2-40B4-BE49-F238E27FC236}">
                <a16:creationId xmlns:a16="http://schemas.microsoft.com/office/drawing/2014/main" id="{12C46005-297C-4CC7-A22C-A6B14BF6FA13}"/>
              </a:ext>
            </a:extLst>
          </p:cNvPr>
          <p:cNvPicPr>
            <a:picLocks noChangeAspect="1"/>
          </p:cNvPicPr>
          <p:nvPr/>
        </p:nvPicPr>
        <p:blipFill>
          <a:blip r:embed="rId3"/>
          <a:stretch>
            <a:fillRect/>
          </a:stretch>
        </p:blipFill>
        <p:spPr>
          <a:xfrm>
            <a:off x="1331105" y="1439287"/>
            <a:ext cx="3762375" cy="2065913"/>
          </a:xfrm>
          <a:prstGeom prst="rect">
            <a:avLst/>
          </a:prstGeom>
        </p:spPr>
      </p:pic>
      <p:pic>
        <p:nvPicPr>
          <p:cNvPr id="8" name="Picture 7">
            <a:extLst>
              <a:ext uri="{FF2B5EF4-FFF2-40B4-BE49-F238E27FC236}">
                <a16:creationId xmlns:a16="http://schemas.microsoft.com/office/drawing/2014/main" id="{74E67734-0307-496E-8B92-C844A980F990}"/>
              </a:ext>
            </a:extLst>
          </p:cNvPr>
          <p:cNvPicPr>
            <a:picLocks noChangeAspect="1"/>
          </p:cNvPicPr>
          <p:nvPr/>
        </p:nvPicPr>
        <p:blipFill>
          <a:blip r:embed="rId4"/>
          <a:stretch>
            <a:fillRect/>
          </a:stretch>
        </p:blipFill>
        <p:spPr>
          <a:xfrm>
            <a:off x="1084652" y="3578163"/>
            <a:ext cx="4255280" cy="2936075"/>
          </a:xfrm>
          <a:prstGeom prst="rect">
            <a:avLst/>
          </a:prstGeom>
        </p:spPr>
      </p:pic>
    </p:spTree>
    <p:extLst>
      <p:ext uri="{BB962C8B-B14F-4D97-AF65-F5344CB8AC3E}">
        <p14:creationId xmlns:p14="http://schemas.microsoft.com/office/powerpoint/2010/main" val="38339680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a:t>
            </a:r>
            <a:r>
              <a:rPr lang="en-US"/>
              <a:t>Profiling Example 2 </a:t>
            </a: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59</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3"/>
          <p:cNvSpPr>
            <a:spLocks noGrp="1" noChangeArrowheads="1"/>
          </p:cNvSpPr>
          <p:nvPr>
            <p:ph idx="1"/>
          </p:nvPr>
        </p:nvSpPr>
        <p:spPr>
          <a:xfrm>
            <a:off x="419100" y="1487178"/>
            <a:ext cx="8305800" cy="1198182"/>
          </a:xfrm>
        </p:spPr>
        <p:txBody>
          <a:bodyPr>
            <a:normAutofit fontScale="85000" lnSpcReduction="10000"/>
          </a:bodyPr>
          <a:lstStyle/>
          <a:p>
            <a:r>
              <a:rPr lang="en-US" sz="2400" dirty="0"/>
              <a:t>Profiling adds codes at the constrainable and implementable levels</a:t>
            </a:r>
          </a:p>
          <a:p>
            <a:r>
              <a:rPr lang="en-US" sz="2400" dirty="0"/>
              <a:t>The code system steward adds a code post specification (Dynamic)</a:t>
            </a:r>
          </a:p>
          <a:p>
            <a:r>
              <a:rPr lang="en-US" sz="2400" dirty="0">
                <a:solidFill>
                  <a:schemeClr val="accent5">
                    <a:lumMod val="50000"/>
                  </a:schemeClr>
                </a:solidFill>
              </a:rPr>
              <a:t>Implementers must be aware that such updates can be made </a:t>
            </a:r>
          </a:p>
        </p:txBody>
      </p:sp>
      <p:pic>
        <p:nvPicPr>
          <p:cNvPr id="9" name="Picture 8">
            <a:extLst>
              <a:ext uri="{FF2B5EF4-FFF2-40B4-BE49-F238E27FC236}">
                <a16:creationId xmlns:a16="http://schemas.microsoft.com/office/drawing/2014/main" id="{77275A73-49F3-4889-88BE-2FE9447578C9}"/>
              </a:ext>
            </a:extLst>
          </p:cNvPr>
          <p:cNvPicPr/>
          <p:nvPr/>
        </p:nvPicPr>
        <p:blipFill>
          <a:blip r:embed="rId3" cstate="print"/>
          <a:stretch>
            <a:fillRect/>
          </a:stretch>
        </p:blipFill>
        <p:spPr>
          <a:xfrm>
            <a:off x="1047750" y="2689287"/>
            <a:ext cx="7048500" cy="3787697"/>
          </a:xfrm>
          <a:prstGeom prst="rect">
            <a:avLst/>
          </a:prstGeom>
        </p:spPr>
      </p:pic>
    </p:spTree>
    <p:extLst>
      <p:ext uri="{BB962C8B-B14F-4D97-AF65-F5344CB8AC3E}">
        <p14:creationId xmlns:p14="http://schemas.microsoft.com/office/powerpoint/2010/main" val="1277686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Foundation for Interoperability</a:t>
            </a:r>
          </a:p>
        </p:txBody>
      </p:sp>
      <p:sp>
        <p:nvSpPr>
          <p:cNvPr id="8195" name="Rectangle 3"/>
          <p:cNvSpPr>
            <a:spLocks noGrp="1" noChangeArrowheads="1"/>
          </p:cNvSpPr>
          <p:nvPr>
            <p:ph idx="1"/>
          </p:nvPr>
        </p:nvSpPr>
        <p:spPr>
          <a:xfrm>
            <a:off x="419100" y="1582018"/>
            <a:ext cx="8382000" cy="4724400"/>
          </a:xfrm>
        </p:spPr>
        <p:txBody>
          <a:bodyPr>
            <a:normAutofit/>
          </a:bodyPr>
          <a:lstStyle/>
          <a:p>
            <a:r>
              <a:rPr lang="en-US" dirty="0"/>
              <a:t>Well-defined Standards</a:t>
            </a:r>
          </a:p>
          <a:p>
            <a:r>
              <a:rPr lang="en-US" dirty="0"/>
              <a:t>Testing</a:t>
            </a:r>
          </a:p>
          <a:p>
            <a:r>
              <a:rPr lang="en-US" dirty="0"/>
              <a:t>Implementation</a:t>
            </a:r>
          </a:p>
          <a:p>
            <a:r>
              <a:rPr lang="en-US" dirty="0"/>
              <a:t>Standards Development Lifecycle</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6</a:t>
            </a:fld>
            <a:endParaRPr lang="en-US" dirty="0"/>
          </a:p>
        </p:txBody>
      </p:sp>
      <p:graphicFrame>
        <p:nvGraphicFramePr>
          <p:cNvPr id="6" name="Diagram 5"/>
          <p:cNvGraphicFramePr/>
          <p:nvPr>
            <p:extLst>
              <p:ext uri="{D42A27DB-BD31-4B8C-83A1-F6EECF244321}">
                <p14:modId xmlns:p14="http://schemas.microsoft.com/office/powerpoint/2010/main" val="4134189988"/>
              </p:ext>
            </p:extLst>
          </p:nvPr>
        </p:nvGraphicFramePr>
        <p:xfrm>
          <a:off x="1013535" y="4114800"/>
          <a:ext cx="3122486" cy="2247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up 7"/>
          <p:cNvGrpSpPr/>
          <p:nvPr/>
        </p:nvGrpSpPr>
        <p:grpSpPr>
          <a:xfrm>
            <a:off x="5257800" y="4061203"/>
            <a:ext cx="2675004" cy="2354592"/>
            <a:chOff x="304800" y="457200"/>
            <a:chExt cx="2667000" cy="2189747"/>
          </a:xfrm>
        </p:grpSpPr>
        <p:pic>
          <p:nvPicPr>
            <p:cNvPr id="9" name="Picture 8"/>
            <p:cNvPicPr>
              <a:picLocks noChangeAspect="1"/>
            </p:cNvPicPr>
            <p:nvPr/>
          </p:nvPicPr>
          <p:blipFill>
            <a:blip r:embed="rId8"/>
            <a:stretch>
              <a:fillRect/>
            </a:stretch>
          </p:blipFill>
          <p:spPr>
            <a:xfrm>
              <a:off x="304800" y="457200"/>
              <a:ext cx="2667000" cy="2189747"/>
            </a:xfrm>
            <a:prstGeom prst="rect">
              <a:avLst/>
            </a:prstGeom>
          </p:spPr>
        </p:pic>
        <p:sp>
          <p:nvSpPr>
            <p:cNvPr id="10" name="TextBox 9"/>
            <p:cNvSpPr txBox="1"/>
            <p:nvPr/>
          </p:nvSpPr>
          <p:spPr>
            <a:xfrm rot="17110011">
              <a:off x="202196" y="1793323"/>
              <a:ext cx="1333162" cy="25391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rPr>
                <a:t>Implementation</a:t>
              </a:r>
            </a:p>
          </p:txBody>
        </p:sp>
        <p:sp>
          <p:nvSpPr>
            <p:cNvPr id="11" name="TextBox 10"/>
            <p:cNvSpPr txBox="1"/>
            <p:nvPr/>
          </p:nvSpPr>
          <p:spPr>
            <a:xfrm rot="16200000">
              <a:off x="1072979" y="1675513"/>
              <a:ext cx="1130642"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ysClr val="windowText" lastClr="000000"/>
                  </a:solidFill>
                  <a:effectLst/>
                  <a:uLnTx/>
                  <a:uFillTx/>
                </a:rPr>
                <a:t>Well-defined Standards</a:t>
              </a:r>
            </a:p>
          </p:txBody>
        </p:sp>
        <p:sp>
          <p:nvSpPr>
            <p:cNvPr id="12" name="TextBox 11"/>
            <p:cNvSpPr txBox="1"/>
            <p:nvPr/>
          </p:nvSpPr>
          <p:spPr>
            <a:xfrm rot="4423600">
              <a:off x="1899800" y="1678955"/>
              <a:ext cx="1030784"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ysClr val="windowText" lastClr="000000"/>
                  </a:solidFill>
                  <a:effectLst/>
                  <a:uLnTx/>
                  <a:uFillTx/>
                </a:rPr>
                <a:t>Conformance Testing</a:t>
              </a:r>
            </a:p>
          </p:txBody>
        </p:sp>
        <p:sp>
          <p:nvSpPr>
            <p:cNvPr id="13" name="TextBox 12"/>
            <p:cNvSpPr txBox="1"/>
            <p:nvPr/>
          </p:nvSpPr>
          <p:spPr>
            <a:xfrm>
              <a:off x="868777" y="552127"/>
              <a:ext cx="1465758"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HIT Interoperability</a:t>
              </a:r>
            </a:p>
          </p:txBody>
        </p:sp>
      </p:grpSp>
    </p:spTree>
    <p:extLst>
      <p:ext uri="{BB962C8B-B14F-4D97-AF65-F5344CB8AC3E}">
        <p14:creationId xmlns:p14="http://schemas.microsoft.com/office/powerpoint/2010/main" val="3863442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Profiling Construction</a:t>
            </a:r>
          </a:p>
        </p:txBody>
      </p:sp>
    </p:spTree>
    <p:extLst>
      <p:ext uri="{BB962C8B-B14F-4D97-AF65-F5344CB8AC3E}">
        <p14:creationId xmlns:p14="http://schemas.microsoft.com/office/powerpoint/2010/main" val="26240647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Profile Construction</a:t>
            </a:r>
          </a:p>
        </p:txBody>
      </p:sp>
      <p:sp>
        <p:nvSpPr>
          <p:cNvPr id="8195" name="Rectangle 3"/>
          <p:cNvSpPr>
            <a:spLocks noGrp="1" noChangeArrowheads="1"/>
          </p:cNvSpPr>
          <p:nvPr>
            <p:ph idx="1"/>
          </p:nvPr>
        </p:nvSpPr>
        <p:spPr>
          <a:xfrm>
            <a:off x="438150" y="1447800"/>
            <a:ext cx="8267700" cy="2453111"/>
          </a:xfrm>
        </p:spPr>
        <p:txBody>
          <a:bodyPr>
            <a:normAutofit fontScale="70000" lnSpcReduction="20000"/>
          </a:bodyPr>
          <a:lstStyle/>
          <a:p>
            <a:r>
              <a:rPr lang="en-US" dirty="0"/>
              <a:t>Profile Component</a:t>
            </a:r>
          </a:p>
          <a:p>
            <a:pPr lvl="1"/>
            <a:r>
              <a:rPr lang="en-US" dirty="0"/>
              <a:t>Defines a part of a profile and is used to differentiate requirements from another profile or profile component</a:t>
            </a:r>
          </a:p>
          <a:p>
            <a:pPr lvl="1"/>
            <a:r>
              <a:rPr lang="en-US" dirty="0"/>
              <a:t>Can be applied to any construct or section of a profile</a:t>
            </a:r>
          </a:p>
          <a:p>
            <a:pPr lvl="1"/>
            <a:r>
              <a:rPr lang="en-US" dirty="0"/>
              <a:t>A profile component in a family of profiles can be used to:</a:t>
            </a:r>
          </a:p>
          <a:p>
            <a:pPr lvl="2"/>
            <a:r>
              <a:rPr lang="en-US" dirty="0"/>
              <a:t>identify different levels of requirements for the same use case </a:t>
            </a:r>
          </a:p>
          <a:p>
            <a:pPr lvl="2"/>
            <a:r>
              <a:rPr lang="en-US" dirty="0"/>
              <a:t>or to identify the differences in requirements for different, but closely related, use cases</a:t>
            </a:r>
          </a:p>
          <a:p>
            <a:pPr lvl="1"/>
            <a:r>
              <a:rPr lang="en-US" dirty="0">
                <a:solidFill>
                  <a:schemeClr val="accent5">
                    <a:lumMod val="50000"/>
                  </a:schemeClr>
                </a:solidFill>
              </a:rPr>
              <a:t>Can be thought of as “building blocks”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61</a:t>
            </a:fld>
            <a:endParaRPr lang="en-US"/>
          </a:p>
        </p:txBody>
      </p:sp>
      <p:graphicFrame>
        <p:nvGraphicFramePr>
          <p:cNvPr id="2" name="Table 1">
            <a:extLst>
              <a:ext uri="{FF2B5EF4-FFF2-40B4-BE49-F238E27FC236}">
                <a16:creationId xmlns:a16="http://schemas.microsoft.com/office/drawing/2014/main" id="{378C1D4E-D9E5-45D6-8F1E-1B66923E5051}"/>
              </a:ext>
            </a:extLst>
          </p:cNvPr>
          <p:cNvGraphicFramePr>
            <a:graphicFrameLocks noGrp="1"/>
          </p:cNvGraphicFramePr>
          <p:nvPr>
            <p:extLst>
              <p:ext uri="{D42A27DB-BD31-4B8C-83A1-F6EECF244321}">
                <p14:modId xmlns:p14="http://schemas.microsoft.com/office/powerpoint/2010/main" val="2419156477"/>
              </p:ext>
            </p:extLst>
          </p:nvPr>
        </p:nvGraphicFramePr>
        <p:xfrm>
          <a:off x="416719" y="3907952"/>
          <a:ext cx="8362950" cy="2583399"/>
        </p:xfrm>
        <a:graphic>
          <a:graphicData uri="http://schemas.openxmlformats.org/drawingml/2006/table">
            <a:tbl>
              <a:tblPr firstRow="1" firstCol="1" bandRow="1"/>
              <a:tblGrid>
                <a:gridCol w="1283512">
                  <a:extLst>
                    <a:ext uri="{9D8B030D-6E8A-4147-A177-3AD203B41FA5}">
                      <a16:colId xmlns:a16="http://schemas.microsoft.com/office/drawing/2014/main" val="1346938210"/>
                    </a:ext>
                  </a:extLst>
                </a:gridCol>
                <a:gridCol w="7079438">
                  <a:extLst>
                    <a:ext uri="{9D8B030D-6E8A-4147-A177-3AD203B41FA5}">
                      <a16:colId xmlns:a16="http://schemas.microsoft.com/office/drawing/2014/main" val="1472268170"/>
                    </a:ext>
                  </a:extLst>
                </a:gridCol>
              </a:tblGrid>
              <a:tr h="263760">
                <a:tc>
                  <a:txBody>
                    <a:bodyPr/>
                    <a:lstStyle/>
                    <a:p>
                      <a:pPr marL="0" marR="0" algn="l">
                        <a:spcBef>
                          <a:spcPts val="600"/>
                        </a:spcBef>
                        <a:spcAft>
                          <a:spcPts val="600"/>
                        </a:spcAft>
                      </a:pPr>
                      <a:r>
                        <a:rPr lang="en-US" sz="1600" b="1" kern="1000" dirty="0">
                          <a:effectLst/>
                          <a:latin typeface="Arial" panose="020B0604020202020204" pitchFamily="34" charset="0"/>
                          <a:ea typeface="Times New Roman" panose="02020603050405020304" pitchFamily="18" charset="0"/>
                        </a:rPr>
                        <a:t>Concept</a:t>
                      </a:r>
                      <a:endParaRPr lang="en-US" sz="1600" kern="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tc>
                  <a:txBody>
                    <a:bodyPr/>
                    <a:lstStyle/>
                    <a:p>
                      <a:pPr marL="0" marR="0" algn="l">
                        <a:spcBef>
                          <a:spcPts val="600"/>
                        </a:spcBef>
                        <a:spcAft>
                          <a:spcPts val="600"/>
                        </a:spcAft>
                      </a:pPr>
                      <a:r>
                        <a:rPr lang="en-US" sz="1600" b="1" kern="1000" dirty="0">
                          <a:effectLst/>
                          <a:latin typeface="Arial" panose="020B0604020202020204" pitchFamily="34" charset="0"/>
                          <a:ea typeface="Times New Roman" panose="02020603050405020304" pitchFamily="18" charset="0"/>
                        </a:rPr>
                        <a:t>Definition</a:t>
                      </a:r>
                      <a:endParaRPr lang="en-US" sz="1600" kern="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6660"/>
                    </a:solidFill>
                  </a:tcPr>
                </a:tc>
                <a:extLst>
                  <a:ext uri="{0D108BD9-81ED-4DB2-BD59-A6C34878D82A}">
                    <a16:rowId xmlns:a16="http://schemas.microsoft.com/office/drawing/2014/main" val="1988971847"/>
                  </a:ext>
                </a:extLst>
              </a:tr>
              <a:tr h="529373">
                <a:tc>
                  <a:txBody>
                    <a:bodyPr/>
                    <a:lstStyle/>
                    <a:p>
                      <a:pPr marL="0" marR="0" algn="l">
                        <a:spcBef>
                          <a:spcPts val="600"/>
                        </a:spcBef>
                        <a:spcAft>
                          <a:spcPts val="600"/>
                        </a:spcAft>
                      </a:pPr>
                      <a:r>
                        <a:rPr lang="en-US" sz="1600" b="1" kern="1000">
                          <a:effectLst/>
                          <a:latin typeface="Arial" panose="020B0604020202020204" pitchFamily="34" charset="0"/>
                          <a:ea typeface="Times New Roman" panose="02020603050405020304" pitchFamily="18" charset="0"/>
                        </a:rPr>
                        <a:t>Profile</a:t>
                      </a:r>
                      <a:endParaRPr lang="en-US" sz="1600" kern="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600"/>
                        </a:spcBef>
                        <a:spcAft>
                          <a:spcPts val="600"/>
                        </a:spcAft>
                      </a:pPr>
                      <a:r>
                        <a:rPr lang="en-US" sz="1600" kern="1000">
                          <a:effectLst/>
                          <a:latin typeface="Arial" panose="020B0604020202020204" pitchFamily="34" charset="0"/>
                          <a:ea typeface="Times New Roman" panose="02020603050405020304" pitchFamily="18" charset="0"/>
                        </a:rPr>
                        <a:t>A message definition and a complete set of constraints applied to the message definition for a use case at the desired profile level.</a:t>
                      </a:r>
                      <a:endParaRPr lang="en-US" sz="1600" kern="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40576"/>
                  </a:ext>
                </a:extLst>
              </a:tr>
              <a:tr h="529373">
                <a:tc>
                  <a:txBody>
                    <a:bodyPr/>
                    <a:lstStyle/>
                    <a:p>
                      <a:pPr marL="0" marR="0" algn="l">
                        <a:spcBef>
                          <a:spcPts val="600"/>
                        </a:spcBef>
                        <a:spcAft>
                          <a:spcPts val="600"/>
                        </a:spcAft>
                      </a:pPr>
                      <a:r>
                        <a:rPr lang="en-US" sz="1600" b="1" kern="1000">
                          <a:effectLst/>
                          <a:latin typeface="Arial" panose="020B0604020202020204" pitchFamily="34" charset="0"/>
                          <a:ea typeface="Times New Roman" panose="02020603050405020304" pitchFamily="18" charset="0"/>
                        </a:rPr>
                        <a:t>Core Profile Component</a:t>
                      </a:r>
                      <a:endParaRPr lang="en-US" sz="1600" kern="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600"/>
                        </a:spcBef>
                        <a:spcAft>
                          <a:spcPts val="600"/>
                        </a:spcAft>
                      </a:pPr>
                      <a:r>
                        <a:rPr lang="en-US" sz="1600" kern="1000" dirty="0">
                          <a:effectLst/>
                          <a:latin typeface="Arial" panose="020B0604020202020204" pitchFamily="34" charset="0"/>
                          <a:ea typeface="Times New Roman" panose="02020603050405020304" pitchFamily="18" charset="0"/>
                        </a:rPr>
                        <a:t>A message definition and an incomplete set of constraints applied to the message definition for a use case at the desired profile level.</a:t>
                      </a:r>
                      <a:endParaRPr lang="en-US" sz="1600" kern="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420328731"/>
                  </a:ext>
                </a:extLst>
              </a:tr>
              <a:tr h="529373">
                <a:tc>
                  <a:txBody>
                    <a:bodyPr/>
                    <a:lstStyle/>
                    <a:p>
                      <a:pPr marL="0" marR="0" algn="l">
                        <a:spcBef>
                          <a:spcPts val="600"/>
                        </a:spcBef>
                        <a:spcAft>
                          <a:spcPts val="600"/>
                        </a:spcAft>
                      </a:pPr>
                      <a:r>
                        <a:rPr lang="en-US" sz="1600" b="1" kern="1000">
                          <a:effectLst/>
                          <a:latin typeface="Arial" panose="020B0604020202020204" pitchFamily="34" charset="0"/>
                          <a:ea typeface="Times New Roman" panose="02020603050405020304" pitchFamily="18" charset="0"/>
                        </a:rPr>
                        <a:t>Profile Component</a:t>
                      </a:r>
                      <a:endParaRPr lang="en-US" sz="1600" kern="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600"/>
                        </a:spcBef>
                        <a:spcAft>
                          <a:spcPts val="600"/>
                        </a:spcAft>
                      </a:pPr>
                      <a:r>
                        <a:rPr lang="en-US" sz="1600" kern="1000">
                          <a:effectLst/>
                          <a:latin typeface="Arial" panose="020B0604020202020204" pitchFamily="34" charset="0"/>
                          <a:ea typeface="Times New Roman" panose="02020603050405020304" pitchFamily="18" charset="0"/>
                        </a:rPr>
                        <a:t>A set of individual independent constraints linked to elements in a message definition.</a:t>
                      </a:r>
                      <a:endParaRPr lang="en-US" sz="1600" kern="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3279528"/>
                  </a:ext>
                </a:extLst>
              </a:tr>
              <a:tr h="529373">
                <a:tc>
                  <a:txBody>
                    <a:bodyPr/>
                    <a:lstStyle/>
                    <a:p>
                      <a:pPr marL="0" marR="0" algn="l">
                        <a:spcBef>
                          <a:spcPts val="600"/>
                        </a:spcBef>
                        <a:spcAft>
                          <a:spcPts val="600"/>
                        </a:spcAft>
                      </a:pPr>
                      <a:r>
                        <a:rPr lang="en-US" sz="1600" b="1" kern="1000">
                          <a:effectLst/>
                          <a:latin typeface="Arial" panose="020B0604020202020204" pitchFamily="34" charset="0"/>
                          <a:ea typeface="Times New Roman" panose="02020603050405020304" pitchFamily="18" charset="0"/>
                        </a:rPr>
                        <a:t>Composite Profile</a:t>
                      </a:r>
                      <a:endParaRPr lang="en-US" sz="1600" kern="1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CECC"/>
                    </a:solidFill>
                  </a:tcPr>
                </a:tc>
                <a:tc>
                  <a:txBody>
                    <a:bodyPr/>
                    <a:lstStyle/>
                    <a:p>
                      <a:pPr marL="0" marR="0" algn="l">
                        <a:spcBef>
                          <a:spcPts val="600"/>
                        </a:spcBef>
                        <a:spcAft>
                          <a:spcPts val="600"/>
                        </a:spcAft>
                      </a:pPr>
                      <a:r>
                        <a:rPr lang="en-US" sz="1600" kern="1000" dirty="0">
                          <a:effectLst/>
                          <a:latin typeface="Arial" panose="020B0604020202020204" pitchFamily="34" charset="0"/>
                          <a:ea typeface="Times New Roman" panose="02020603050405020304" pitchFamily="18" charset="0"/>
                        </a:rPr>
                        <a:t>The composition of the profile or a core profile component and one or more profile components.</a:t>
                      </a:r>
                      <a:endParaRPr lang="en-US" sz="1600" kern="1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E1E1"/>
                    </a:solidFill>
                  </a:tcPr>
                </a:tc>
                <a:extLst>
                  <a:ext uri="{0D108BD9-81ED-4DB2-BD59-A6C34878D82A}">
                    <a16:rowId xmlns:a16="http://schemas.microsoft.com/office/drawing/2014/main" val="3356713030"/>
                  </a:ext>
                </a:extLst>
              </a:tr>
            </a:tbl>
          </a:graphicData>
        </a:graphic>
      </p:graphicFrame>
    </p:spTree>
    <p:extLst>
      <p:ext uri="{BB962C8B-B14F-4D97-AF65-F5344CB8AC3E}">
        <p14:creationId xmlns:p14="http://schemas.microsoft.com/office/powerpoint/2010/main" val="4437670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Profile Design and Management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62</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p:cNvSpPr txBox="1"/>
          <p:nvPr/>
        </p:nvSpPr>
        <p:spPr>
          <a:xfrm>
            <a:off x="1511993" y="1396522"/>
            <a:ext cx="2819399" cy="369332"/>
          </a:xfrm>
          <a:prstGeom prst="rect">
            <a:avLst/>
          </a:prstGeom>
          <a:noFill/>
        </p:spPr>
        <p:txBody>
          <a:bodyPr wrap="square" rtlCol="0">
            <a:spAutoFit/>
          </a:bodyPr>
          <a:lstStyle/>
          <a:p>
            <a:r>
              <a:rPr lang="en-US" b="1" dirty="0">
                <a:solidFill>
                  <a:schemeClr val="accent5">
                    <a:lumMod val="50000"/>
                  </a:schemeClr>
                </a:solidFill>
              </a:rPr>
              <a:t>Use as Building Blocks</a:t>
            </a:r>
          </a:p>
        </p:txBody>
      </p:sp>
      <p:sp>
        <p:nvSpPr>
          <p:cNvPr id="15" name="TextBox 14"/>
          <p:cNvSpPr txBox="1"/>
          <p:nvPr/>
        </p:nvSpPr>
        <p:spPr>
          <a:xfrm>
            <a:off x="1435792" y="3088232"/>
            <a:ext cx="3047999" cy="369332"/>
          </a:xfrm>
          <a:prstGeom prst="rect">
            <a:avLst/>
          </a:prstGeom>
          <a:noFill/>
        </p:spPr>
        <p:txBody>
          <a:bodyPr wrap="square" rtlCol="0">
            <a:spAutoFit/>
          </a:bodyPr>
          <a:lstStyle/>
          <a:p>
            <a:r>
              <a:rPr lang="en-US" b="1" dirty="0">
                <a:solidFill>
                  <a:schemeClr val="accent5">
                    <a:lumMod val="50000"/>
                  </a:schemeClr>
                </a:solidFill>
              </a:rPr>
              <a:t>Reuse and Replacement</a:t>
            </a:r>
          </a:p>
        </p:txBody>
      </p:sp>
      <p:sp>
        <p:nvSpPr>
          <p:cNvPr id="16" name="TextBox 15"/>
          <p:cNvSpPr txBox="1"/>
          <p:nvPr/>
        </p:nvSpPr>
        <p:spPr>
          <a:xfrm>
            <a:off x="1413796" y="4759912"/>
            <a:ext cx="3200400" cy="369332"/>
          </a:xfrm>
          <a:prstGeom prst="rect">
            <a:avLst/>
          </a:prstGeom>
          <a:noFill/>
        </p:spPr>
        <p:txBody>
          <a:bodyPr wrap="square" rtlCol="0">
            <a:spAutoFit/>
          </a:bodyPr>
          <a:lstStyle/>
          <a:p>
            <a:r>
              <a:rPr lang="en-US" b="1" dirty="0">
                <a:solidFill>
                  <a:schemeClr val="accent5">
                    <a:lumMod val="50000"/>
                  </a:schemeClr>
                </a:solidFill>
              </a:rPr>
              <a:t>Requirement Substitution</a:t>
            </a:r>
          </a:p>
        </p:txBody>
      </p:sp>
      <p:pic>
        <p:nvPicPr>
          <p:cNvPr id="18" name="Picture 17">
            <a:extLst>
              <a:ext uri="{FF2B5EF4-FFF2-40B4-BE49-F238E27FC236}">
                <a16:creationId xmlns:a16="http://schemas.microsoft.com/office/drawing/2014/main" id="{E8671BF9-2B28-4EFA-ADC0-DFECC87C1D46}"/>
              </a:ext>
            </a:extLst>
          </p:cNvPr>
          <p:cNvPicPr/>
          <p:nvPr/>
        </p:nvPicPr>
        <p:blipFill>
          <a:blip r:embed="rId3" cstate="print"/>
          <a:stretch>
            <a:fillRect/>
          </a:stretch>
        </p:blipFill>
        <p:spPr>
          <a:xfrm>
            <a:off x="1511993" y="1712461"/>
            <a:ext cx="6120013" cy="1375561"/>
          </a:xfrm>
          <a:prstGeom prst="rect">
            <a:avLst/>
          </a:prstGeom>
        </p:spPr>
      </p:pic>
      <p:pic>
        <p:nvPicPr>
          <p:cNvPr id="19" name="Picture 18">
            <a:extLst>
              <a:ext uri="{FF2B5EF4-FFF2-40B4-BE49-F238E27FC236}">
                <a16:creationId xmlns:a16="http://schemas.microsoft.com/office/drawing/2014/main" id="{148020A1-548F-4BF2-9334-535FE3B213D7}"/>
              </a:ext>
            </a:extLst>
          </p:cNvPr>
          <p:cNvPicPr/>
          <p:nvPr/>
        </p:nvPicPr>
        <p:blipFill>
          <a:blip r:embed="rId4" cstate="print"/>
          <a:stretch>
            <a:fillRect/>
          </a:stretch>
        </p:blipFill>
        <p:spPr>
          <a:xfrm>
            <a:off x="1511993" y="3411450"/>
            <a:ext cx="6120013" cy="1375562"/>
          </a:xfrm>
          <a:prstGeom prst="rect">
            <a:avLst/>
          </a:prstGeom>
        </p:spPr>
      </p:pic>
      <p:pic>
        <p:nvPicPr>
          <p:cNvPr id="20" name="Picture 19">
            <a:extLst>
              <a:ext uri="{FF2B5EF4-FFF2-40B4-BE49-F238E27FC236}">
                <a16:creationId xmlns:a16="http://schemas.microsoft.com/office/drawing/2014/main" id="{B0643B0E-3B31-46CE-B45F-5E6D6936FAA8}"/>
              </a:ext>
            </a:extLst>
          </p:cNvPr>
          <p:cNvPicPr/>
          <p:nvPr/>
        </p:nvPicPr>
        <p:blipFill>
          <a:blip r:embed="rId5" cstate="print"/>
          <a:stretch>
            <a:fillRect/>
          </a:stretch>
        </p:blipFill>
        <p:spPr>
          <a:xfrm>
            <a:off x="1511992" y="5110230"/>
            <a:ext cx="6120013" cy="1386213"/>
          </a:xfrm>
          <a:prstGeom prst="rect">
            <a:avLst/>
          </a:prstGeom>
        </p:spPr>
      </p:pic>
    </p:spTree>
    <p:extLst>
      <p:ext uri="{BB962C8B-B14F-4D97-AF65-F5344CB8AC3E}">
        <p14:creationId xmlns:p14="http://schemas.microsoft.com/office/powerpoint/2010/main" val="2056156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Profile Design and Management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63</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TextBox 15"/>
          <p:cNvSpPr txBox="1"/>
          <p:nvPr/>
        </p:nvSpPr>
        <p:spPr>
          <a:xfrm>
            <a:off x="381000" y="2274854"/>
            <a:ext cx="4038600" cy="369332"/>
          </a:xfrm>
          <a:prstGeom prst="rect">
            <a:avLst/>
          </a:prstGeom>
          <a:noFill/>
        </p:spPr>
        <p:txBody>
          <a:bodyPr wrap="square" rtlCol="0">
            <a:spAutoFit/>
          </a:bodyPr>
          <a:lstStyle/>
          <a:p>
            <a:pPr algn="ctr"/>
            <a:r>
              <a:rPr lang="en-US" b="1" dirty="0">
                <a:solidFill>
                  <a:schemeClr val="accent5">
                    <a:lumMod val="50000"/>
                  </a:schemeClr>
                </a:solidFill>
              </a:rPr>
              <a:t>Sender Receiver Profiles</a:t>
            </a:r>
          </a:p>
        </p:txBody>
      </p:sp>
      <p:sp>
        <p:nvSpPr>
          <p:cNvPr id="17" name="TextBox 16"/>
          <p:cNvSpPr txBox="1"/>
          <p:nvPr/>
        </p:nvSpPr>
        <p:spPr>
          <a:xfrm>
            <a:off x="5023486" y="2090188"/>
            <a:ext cx="3422014" cy="369332"/>
          </a:xfrm>
          <a:prstGeom prst="rect">
            <a:avLst/>
          </a:prstGeom>
          <a:noFill/>
        </p:spPr>
        <p:txBody>
          <a:bodyPr wrap="square" rtlCol="0">
            <a:spAutoFit/>
          </a:bodyPr>
          <a:lstStyle/>
          <a:p>
            <a:pPr algn="ctr"/>
            <a:r>
              <a:rPr lang="en-US" b="1" dirty="0">
                <a:solidFill>
                  <a:schemeClr val="accent5">
                    <a:lumMod val="50000"/>
                  </a:schemeClr>
                </a:solidFill>
              </a:rPr>
              <a:t>Expanding a Use Case</a:t>
            </a:r>
          </a:p>
        </p:txBody>
      </p:sp>
      <p:pic>
        <p:nvPicPr>
          <p:cNvPr id="12" name="Picture 11">
            <a:extLst>
              <a:ext uri="{FF2B5EF4-FFF2-40B4-BE49-F238E27FC236}">
                <a16:creationId xmlns:a16="http://schemas.microsoft.com/office/drawing/2014/main" id="{A0206BF7-D375-4960-8FF0-650E685348ED}"/>
              </a:ext>
            </a:extLst>
          </p:cNvPr>
          <p:cNvPicPr/>
          <p:nvPr/>
        </p:nvPicPr>
        <p:blipFill>
          <a:blip r:embed="rId3" cstate="print"/>
          <a:stretch>
            <a:fillRect/>
          </a:stretch>
        </p:blipFill>
        <p:spPr>
          <a:xfrm>
            <a:off x="351148" y="2682673"/>
            <a:ext cx="4068452" cy="3200400"/>
          </a:xfrm>
          <a:prstGeom prst="rect">
            <a:avLst/>
          </a:prstGeom>
        </p:spPr>
      </p:pic>
      <p:pic>
        <p:nvPicPr>
          <p:cNvPr id="13" name="Picture 12">
            <a:extLst>
              <a:ext uri="{FF2B5EF4-FFF2-40B4-BE49-F238E27FC236}">
                <a16:creationId xmlns:a16="http://schemas.microsoft.com/office/drawing/2014/main" id="{BA2261BD-4881-443D-874E-4BCC1DB9890E}"/>
              </a:ext>
            </a:extLst>
          </p:cNvPr>
          <p:cNvPicPr/>
          <p:nvPr/>
        </p:nvPicPr>
        <p:blipFill>
          <a:blip r:embed="rId4" cstate="print"/>
          <a:stretch>
            <a:fillRect/>
          </a:stretch>
        </p:blipFill>
        <p:spPr>
          <a:xfrm>
            <a:off x="4724402" y="2514599"/>
            <a:ext cx="4020183" cy="3766415"/>
          </a:xfrm>
          <a:prstGeom prst="rect">
            <a:avLst/>
          </a:prstGeom>
        </p:spPr>
      </p:pic>
    </p:spTree>
    <p:extLst>
      <p:ext uri="{BB962C8B-B14F-4D97-AF65-F5344CB8AC3E}">
        <p14:creationId xmlns:p14="http://schemas.microsoft.com/office/powerpoint/2010/main" val="15763359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Local Customization</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64</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a:extLst>
              <a:ext uri="{FF2B5EF4-FFF2-40B4-BE49-F238E27FC236}">
                <a16:creationId xmlns:a16="http://schemas.microsoft.com/office/drawing/2014/main" id="{3457AB0F-B12C-4E9E-B1B8-D40DB9195175}"/>
              </a:ext>
            </a:extLst>
          </p:cNvPr>
          <p:cNvPicPr>
            <a:picLocks noChangeAspect="1"/>
          </p:cNvPicPr>
          <p:nvPr/>
        </p:nvPicPr>
        <p:blipFill>
          <a:blip r:embed="rId3"/>
          <a:stretch>
            <a:fillRect/>
          </a:stretch>
        </p:blipFill>
        <p:spPr>
          <a:xfrm>
            <a:off x="509587" y="2362200"/>
            <a:ext cx="8124825" cy="3683489"/>
          </a:xfrm>
          <a:prstGeom prst="rect">
            <a:avLst/>
          </a:prstGeom>
        </p:spPr>
      </p:pic>
      <p:sp>
        <p:nvSpPr>
          <p:cNvPr id="11" name="TextBox 10">
            <a:extLst>
              <a:ext uri="{FF2B5EF4-FFF2-40B4-BE49-F238E27FC236}">
                <a16:creationId xmlns:a16="http://schemas.microsoft.com/office/drawing/2014/main" id="{871162D4-435B-4929-837F-EB5ED6DF687E}"/>
              </a:ext>
            </a:extLst>
          </p:cNvPr>
          <p:cNvSpPr txBox="1"/>
          <p:nvPr/>
        </p:nvSpPr>
        <p:spPr>
          <a:xfrm>
            <a:off x="509586" y="1657681"/>
            <a:ext cx="8024813" cy="369332"/>
          </a:xfrm>
          <a:prstGeom prst="rect">
            <a:avLst/>
          </a:prstGeom>
          <a:noFill/>
        </p:spPr>
        <p:txBody>
          <a:bodyPr wrap="square" rtlCol="0">
            <a:spAutoFit/>
          </a:bodyPr>
          <a:lstStyle/>
          <a:p>
            <a:pPr algn="ctr"/>
            <a:r>
              <a:rPr lang="en-US" b="1" dirty="0">
                <a:solidFill>
                  <a:schemeClr val="accent5">
                    <a:lumMod val="50000"/>
                  </a:schemeClr>
                </a:solidFill>
              </a:rPr>
              <a:t>Use Profile Components to express differentials</a:t>
            </a:r>
          </a:p>
        </p:txBody>
      </p:sp>
    </p:spTree>
    <p:extLst>
      <p:ext uri="{BB962C8B-B14F-4D97-AF65-F5344CB8AC3E}">
        <p14:creationId xmlns:p14="http://schemas.microsoft.com/office/powerpoint/2010/main" val="1723616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pPr algn="ctr"/>
            <a:r>
              <a:rPr lang="en-US" dirty="0"/>
              <a:t>Tools and Validation</a:t>
            </a:r>
            <a:br>
              <a:rPr lang="en-US" dirty="0"/>
            </a:br>
            <a:br>
              <a:rPr lang="en-US" dirty="0"/>
            </a:br>
            <a:endParaRPr lang="en-US" dirty="0"/>
          </a:p>
        </p:txBody>
      </p:sp>
      <p:sp>
        <p:nvSpPr>
          <p:cNvPr id="2051" name="Rectangle 3"/>
          <p:cNvSpPr>
            <a:spLocks noGrp="1" noChangeArrowheads="1"/>
          </p:cNvSpPr>
          <p:nvPr>
            <p:ph type="subTitle" idx="1"/>
          </p:nvPr>
        </p:nvSpPr>
        <p:spPr>
          <a:xfrm>
            <a:off x="1371600" y="3962400"/>
            <a:ext cx="6400800" cy="2438400"/>
          </a:xfrm>
        </p:spPr>
        <p:txBody>
          <a:bodyPr/>
          <a:lstStyle/>
          <a:p>
            <a:r>
              <a:rPr lang="en-US" sz="3600" b="1" u="sng" dirty="0"/>
              <a:t>NIST HL7 v2 Platform</a:t>
            </a:r>
          </a:p>
          <a:p>
            <a:r>
              <a:rPr lang="en-US" dirty="0"/>
              <a:t>Authoring IGs and Profiles</a:t>
            </a:r>
          </a:p>
          <a:p>
            <a:r>
              <a:rPr lang="en-US" dirty="0"/>
              <a:t>Authoring Test Plans</a:t>
            </a:r>
          </a:p>
          <a:p>
            <a:r>
              <a:rPr lang="en-US" dirty="0"/>
              <a:t>Conformance Testing</a:t>
            </a:r>
          </a:p>
        </p:txBody>
      </p:sp>
    </p:spTree>
    <p:extLst>
      <p:ext uri="{BB962C8B-B14F-4D97-AF65-F5344CB8AC3E}">
        <p14:creationId xmlns:p14="http://schemas.microsoft.com/office/powerpoint/2010/main" val="7449368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NIST HL7 v2 Platform</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66</a:t>
            </a:fld>
            <a:endParaRPr lang="en-US"/>
          </a:p>
        </p:txBody>
      </p:sp>
      <p:pic>
        <p:nvPicPr>
          <p:cNvPr id="7" name="Picture 6">
            <a:extLst>
              <a:ext uri="{FF2B5EF4-FFF2-40B4-BE49-F238E27FC236}">
                <a16:creationId xmlns:a16="http://schemas.microsoft.com/office/drawing/2014/main" id="{EFC6482E-00C8-45EA-B568-D383A772301C}"/>
              </a:ext>
            </a:extLst>
          </p:cNvPr>
          <p:cNvPicPr>
            <a:picLocks noChangeAspect="1"/>
          </p:cNvPicPr>
          <p:nvPr/>
        </p:nvPicPr>
        <p:blipFill>
          <a:blip r:embed="rId2"/>
          <a:stretch>
            <a:fillRect/>
          </a:stretch>
        </p:blipFill>
        <p:spPr>
          <a:xfrm>
            <a:off x="381000" y="1447800"/>
            <a:ext cx="8458200" cy="5024860"/>
          </a:xfrm>
          <a:prstGeom prst="rect">
            <a:avLst/>
          </a:prstGeom>
        </p:spPr>
      </p:pic>
    </p:spTree>
    <p:extLst>
      <p:ext uri="{BB962C8B-B14F-4D97-AF65-F5344CB8AC3E}">
        <p14:creationId xmlns:p14="http://schemas.microsoft.com/office/powerpoint/2010/main" val="29691091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IGAMT</a:t>
            </a:r>
          </a:p>
        </p:txBody>
      </p:sp>
      <p:sp>
        <p:nvSpPr>
          <p:cNvPr id="8195" name="Rectangle 3"/>
          <p:cNvSpPr>
            <a:spLocks noGrp="1" noChangeArrowheads="1"/>
          </p:cNvSpPr>
          <p:nvPr>
            <p:ph idx="1"/>
          </p:nvPr>
        </p:nvSpPr>
        <p:spPr>
          <a:xfrm>
            <a:off x="381000" y="1538710"/>
            <a:ext cx="8458200" cy="4933950"/>
          </a:xfrm>
        </p:spPr>
        <p:txBody>
          <a:bodyPr>
            <a:normAutofit fontScale="92500" lnSpcReduction="10000"/>
          </a:bodyPr>
          <a:lstStyle/>
          <a:p>
            <a:r>
              <a:rPr lang="en-US" dirty="0"/>
              <a:t>Tool to create implementation guides</a:t>
            </a:r>
          </a:p>
          <a:p>
            <a:r>
              <a:rPr lang="en-US" dirty="0"/>
              <a:t>Narrative + Message Definition</a:t>
            </a:r>
          </a:p>
          <a:p>
            <a:r>
              <a:rPr lang="en-US" dirty="0"/>
              <a:t>Built-in template</a:t>
            </a:r>
          </a:p>
          <a:p>
            <a:r>
              <a:rPr lang="en-US" dirty="0"/>
              <a:t>Supports current conformance constructs </a:t>
            </a:r>
          </a:p>
          <a:p>
            <a:r>
              <a:rPr lang="en-US" dirty="0"/>
              <a:t>Enforces compliance rules</a:t>
            </a:r>
          </a:p>
          <a:p>
            <a:r>
              <a:rPr lang="en-US" dirty="0"/>
              <a:t>Promotes consistency in requirements</a:t>
            </a:r>
          </a:p>
          <a:p>
            <a:r>
              <a:rPr lang="en-US" dirty="0"/>
              <a:t>Single source of truth</a:t>
            </a:r>
          </a:p>
          <a:p>
            <a:r>
              <a:rPr lang="en-US" dirty="0"/>
              <a:t>New profile schema (for XML profile instances)</a:t>
            </a:r>
          </a:p>
          <a:p>
            <a:r>
              <a:rPr lang="en-US" dirty="0"/>
              <a:t>XML export is bridge to services (</a:t>
            </a:r>
            <a:r>
              <a:rPr lang="en-US" dirty="0" err="1"/>
              <a:t>e.g.,validation</a:t>
            </a:r>
            <a:r>
              <a:rPr lang="en-US" dirty="0"/>
              <a:t>)</a:t>
            </a:r>
          </a:p>
          <a:p>
            <a:r>
              <a:rPr lang="en-US" dirty="0"/>
              <a:t>Constraints for context-free testing</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67</a:t>
            </a:fld>
            <a:endParaRPr lang="en-US" dirty="0"/>
          </a:p>
        </p:txBody>
      </p:sp>
    </p:spTree>
    <p:extLst>
      <p:ext uri="{BB962C8B-B14F-4D97-AF65-F5344CB8AC3E}">
        <p14:creationId xmlns:p14="http://schemas.microsoft.com/office/powerpoint/2010/main" val="21985840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User’s Implementation Guide List</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FEFDD82-A5BD-4E8C-82EA-763A74ACE304}"/>
              </a:ext>
            </a:extLst>
          </p:cNvPr>
          <p:cNvPicPr>
            <a:picLocks noChangeAspect="1"/>
          </p:cNvPicPr>
          <p:nvPr/>
        </p:nvPicPr>
        <p:blipFill>
          <a:blip r:embed="rId2"/>
          <a:stretch>
            <a:fillRect/>
          </a:stretch>
        </p:blipFill>
        <p:spPr>
          <a:xfrm>
            <a:off x="228600" y="685800"/>
            <a:ext cx="8686800" cy="4343383"/>
          </a:xfrm>
          <a:prstGeom prst="rect">
            <a:avLst/>
          </a:prstGeom>
          <a:ln>
            <a:solidFill>
              <a:schemeClr val="accent1"/>
            </a:solidFill>
          </a:ln>
        </p:spPr>
      </p:pic>
      <p:sp>
        <p:nvSpPr>
          <p:cNvPr id="7" name="TextBox 6">
            <a:extLst>
              <a:ext uri="{FF2B5EF4-FFF2-40B4-BE49-F238E27FC236}">
                <a16:creationId xmlns:a16="http://schemas.microsoft.com/office/drawing/2014/main" id="{2A06CA89-5D45-46AC-9A16-6927028F38E9}"/>
              </a:ext>
            </a:extLst>
          </p:cNvPr>
          <p:cNvSpPr txBox="1"/>
          <p:nvPr/>
        </p:nvSpPr>
        <p:spPr>
          <a:xfrm>
            <a:off x="228600" y="5181600"/>
            <a:ext cx="8763000" cy="1477328"/>
          </a:xfrm>
          <a:prstGeom prst="rect">
            <a:avLst/>
          </a:prstGeom>
          <a:noFill/>
        </p:spPr>
        <p:txBody>
          <a:bodyPr wrap="square" rtlCol="0">
            <a:spAutoFit/>
          </a:bodyPr>
          <a:lstStyle/>
          <a:p>
            <a:pPr marL="342900" indent="-342900">
              <a:buAutoNum type="arabicPeriod"/>
            </a:pPr>
            <a:r>
              <a:rPr lang="en-US" dirty="0">
                <a:solidFill>
                  <a:srgbClr val="0070C0"/>
                </a:solidFill>
              </a:rPr>
              <a:t>Create Implementation Guides</a:t>
            </a:r>
          </a:p>
          <a:p>
            <a:pPr marL="342900" indent="-342900">
              <a:buAutoNum type="arabicPeriod"/>
            </a:pPr>
            <a:r>
              <a:rPr lang="en-US" dirty="0">
                <a:solidFill>
                  <a:srgbClr val="0070C0"/>
                </a:solidFill>
              </a:rPr>
              <a:t>Shared Implementation Guides</a:t>
            </a:r>
          </a:p>
          <a:p>
            <a:pPr marL="342900" indent="-342900">
              <a:buAutoNum type="arabicPeriod"/>
            </a:pPr>
            <a:r>
              <a:rPr lang="en-US" dirty="0">
                <a:solidFill>
                  <a:srgbClr val="0070C0"/>
                </a:solidFill>
              </a:rPr>
              <a:t>Clone pre-loaded “National Level” Implementation guides for localization</a:t>
            </a:r>
          </a:p>
          <a:p>
            <a:pPr marL="342900" indent="-342900">
              <a:buAutoNum type="arabicPeriod"/>
            </a:pPr>
            <a:r>
              <a:rPr lang="en-US" dirty="0">
                <a:solidFill>
                  <a:srgbClr val="0070C0"/>
                </a:solidFill>
              </a:rPr>
              <a:t>Export as XML, HTML, or WORD</a:t>
            </a:r>
          </a:p>
          <a:p>
            <a:pPr marL="342900" indent="-342900">
              <a:buAutoNum type="arabicPeriod"/>
            </a:pPr>
            <a:r>
              <a:rPr lang="en-US" dirty="0">
                <a:solidFill>
                  <a:srgbClr val="0070C0"/>
                </a:solidFill>
              </a:rPr>
              <a:t>Testing Tool built directly from XML and Test Framework (immediately)</a:t>
            </a:r>
          </a:p>
        </p:txBody>
      </p:sp>
    </p:spTree>
    <p:extLst>
      <p:ext uri="{BB962C8B-B14F-4D97-AF65-F5344CB8AC3E}">
        <p14:creationId xmlns:p14="http://schemas.microsoft.com/office/powerpoint/2010/main" val="17624051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Narrative with Editing Capabilities</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0E509AF-0550-48BD-89FB-0BBCE6FA9413}"/>
              </a:ext>
            </a:extLst>
          </p:cNvPr>
          <p:cNvPicPr>
            <a:picLocks noChangeAspect="1"/>
          </p:cNvPicPr>
          <p:nvPr/>
        </p:nvPicPr>
        <p:blipFill>
          <a:blip r:embed="rId2"/>
          <a:stretch>
            <a:fillRect/>
          </a:stretch>
        </p:blipFill>
        <p:spPr>
          <a:xfrm>
            <a:off x="152400" y="609600"/>
            <a:ext cx="8839200" cy="6019799"/>
          </a:xfrm>
          <a:prstGeom prst="rect">
            <a:avLst/>
          </a:prstGeom>
        </p:spPr>
      </p:pic>
    </p:spTree>
    <p:extLst>
      <p:ext uri="{BB962C8B-B14F-4D97-AF65-F5344CB8AC3E}">
        <p14:creationId xmlns:p14="http://schemas.microsoft.com/office/powerpoint/2010/main" val="3030469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Failure happens when:</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One or more components are omitted or are not sufficient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7</a:t>
            </a:fld>
            <a:endParaRPr lang="en-US" dirty="0"/>
          </a:p>
        </p:txBody>
      </p:sp>
      <p:graphicFrame>
        <p:nvGraphicFramePr>
          <p:cNvPr id="6" name="Diagram 5"/>
          <p:cNvGraphicFramePr/>
          <p:nvPr>
            <p:extLst>
              <p:ext uri="{D42A27DB-BD31-4B8C-83A1-F6EECF244321}">
                <p14:modId xmlns:p14="http://schemas.microsoft.com/office/powerpoint/2010/main" val="2243707890"/>
              </p:ext>
            </p:extLst>
          </p:nvPr>
        </p:nvGraphicFramePr>
        <p:xfrm>
          <a:off x="683866" y="3123650"/>
          <a:ext cx="3278533" cy="267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Group 13"/>
          <p:cNvGrpSpPr/>
          <p:nvPr/>
        </p:nvGrpSpPr>
        <p:grpSpPr>
          <a:xfrm>
            <a:off x="5136097" y="3123651"/>
            <a:ext cx="2560103" cy="2591350"/>
            <a:chOff x="6005134" y="3733800"/>
            <a:chExt cx="1969236" cy="2071141"/>
          </a:xfrm>
        </p:grpSpPr>
        <p:grpSp>
          <p:nvGrpSpPr>
            <p:cNvPr id="15" name="Group 14"/>
            <p:cNvGrpSpPr/>
            <p:nvPr/>
          </p:nvGrpSpPr>
          <p:grpSpPr>
            <a:xfrm rot="3688557">
              <a:off x="5962455" y="3793027"/>
              <a:ext cx="2071141" cy="1952688"/>
              <a:chOff x="4253459" y="886190"/>
              <a:chExt cx="2071141" cy="1952688"/>
            </a:xfrm>
          </p:grpSpPr>
          <p:pic>
            <p:nvPicPr>
              <p:cNvPr id="17" name="Picture 16"/>
              <p:cNvPicPr>
                <a:picLocks noChangeAspect="1"/>
              </p:cNvPicPr>
              <p:nvPr/>
            </p:nvPicPr>
            <p:blipFill>
              <a:blip r:embed="rId8"/>
              <a:stretch>
                <a:fillRect/>
              </a:stretch>
            </p:blipFill>
            <p:spPr>
              <a:xfrm rot="958501">
                <a:off x="4253459" y="886190"/>
                <a:ext cx="2071141" cy="1700515"/>
              </a:xfrm>
              <a:prstGeom prst="rect">
                <a:avLst/>
              </a:prstGeom>
            </p:spPr>
          </p:pic>
          <p:sp>
            <p:nvSpPr>
              <p:cNvPr id="18" name="TextBox 17"/>
              <p:cNvSpPr txBox="1"/>
              <p:nvPr/>
            </p:nvSpPr>
            <p:spPr>
              <a:xfrm rot="18068512">
                <a:off x="4080471" y="1755391"/>
                <a:ext cx="1038552"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ysClr val="windowText" lastClr="000000"/>
                    </a:solidFill>
                    <a:effectLst/>
                    <a:uLnTx/>
                    <a:uFillTx/>
                  </a:rPr>
                  <a:t>Implementation</a:t>
                </a:r>
              </a:p>
            </p:txBody>
          </p:sp>
          <p:sp>
            <p:nvSpPr>
              <p:cNvPr id="19" name="TextBox 18"/>
              <p:cNvSpPr txBox="1"/>
              <p:nvPr/>
            </p:nvSpPr>
            <p:spPr>
              <a:xfrm rot="17158501">
                <a:off x="4810517" y="1783095"/>
                <a:ext cx="842208"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ysClr val="windowText" lastClr="000000"/>
                    </a:solidFill>
                    <a:effectLst/>
                    <a:uLnTx/>
                    <a:uFillTx/>
                  </a:rPr>
                  <a:t>Well-defined Standards</a:t>
                </a:r>
              </a:p>
            </p:txBody>
          </p:sp>
          <p:sp>
            <p:nvSpPr>
              <p:cNvPr id="20" name="TextBox 19"/>
              <p:cNvSpPr txBox="1"/>
              <p:nvPr/>
            </p:nvSpPr>
            <p:spPr>
              <a:xfrm rot="5382101">
                <a:off x="5363197" y="1957707"/>
                <a:ext cx="878241"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ysClr val="windowText" lastClr="000000"/>
                    </a:solidFill>
                    <a:effectLst/>
                    <a:uLnTx/>
                    <a:uFillTx/>
                  </a:rPr>
                  <a:t>Conformance Testing</a:t>
                </a:r>
              </a:p>
            </p:txBody>
          </p:sp>
          <p:sp>
            <p:nvSpPr>
              <p:cNvPr id="21" name="TextBox 20"/>
              <p:cNvSpPr txBox="1"/>
              <p:nvPr/>
            </p:nvSpPr>
            <p:spPr>
              <a:xfrm>
                <a:off x="4694856" y="899620"/>
                <a:ext cx="53823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HIT</a:t>
                </a:r>
              </a:p>
            </p:txBody>
          </p:sp>
          <p:sp>
            <p:nvSpPr>
              <p:cNvPr id="22" name="Rectangle 21"/>
              <p:cNvSpPr/>
              <p:nvPr/>
            </p:nvSpPr>
            <p:spPr>
              <a:xfrm>
                <a:off x="5630756" y="1708452"/>
                <a:ext cx="343123" cy="1130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3" name="TextBox 22"/>
              <p:cNvSpPr txBox="1"/>
              <p:nvPr/>
            </p:nvSpPr>
            <p:spPr>
              <a:xfrm rot="958501">
                <a:off x="4967643" y="1103466"/>
                <a:ext cx="52795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Inter</a:t>
                </a:r>
              </a:p>
            </p:txBody>
          </p:sp>
          <p:sp>
            <p:nvSpPr>
              <p:cNvPr id="24" name="TextBox 23"/>
              <p:cNvSpPr txBox="1"/>
              <p:nvPr/>
            </p:nvSpPr>
            <p:spPr>
              <a:xfrm rot="168903">
                <a:off x="5487036" y="1215860"/>
                <a:ext cx="5341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oper</a:t>
                </a:r>
              </a:p>
            </p:txBody>
          </p:sp>
          <p:sp>
            <p:nvSpPr>
              <p:cNvPr id="25" name="TextBox 24"/>
              <p:cNvSpPr txBox="1"/>
              <p:nvPr/>
            </p:nvSpPr>
            <p:spPr>
              <a:xfrm rot="958501">
                <a:off x="5191394" y="978466"/>
                <a:ext cx="651576"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ability</a:t>
                </a:r>
              </a:p>
            </p:txBody>
          </p:sp>
        </p:grpSp>
        <p:pic>
          <p:nvPicPr>
            <p:cNvPr id="16" name="Picture 15"/>
            <p:cNvPicPr>
              <a:picLocks noChangeAspect="1"/>
            </p:cNvPicPr>
            <p:nvPr/>
          </p:nvPicPr>
          <p:blipFill>
            <a:blip r:embed="rId9"/>
            <a:stretch>
              <a:fillRect/>
            </a:stretch>
          </p:blipFill>
          <p:spPr>
            <a:xfrm rot="17375679">
              <a:off x="6390896" y="4739067"/>
              <a:ext cx="295275" cy="1066800"/>
            </a:xfrm>
            <a:prstGeom prst="rect">
              <a:avLst/>
            </a:prstGeom>
          </p:spPr>
        </p:pic>
      </p:grpSp>
      <p:sp>
        <p:nvSpPr>
          <p:cNvPr id="2" name="TextBox 1"/>
          <p:cNvSpPr txBox="1"/>
          <p:nvPr/>
        </p:nvSpPr>
        <p:spPr>
          <a:xfrm>
            <a:off x="2819400" y="4528185"/>
            <a:ext cx="1005403" cy="1569660"/>
          </a:xfrm>
          <a:prstGeom prst="rect">
            <a:avLst/>
          </a:prstGeom>
          <a:noFill/>
        </p:spPr>
        <p:txBody>
          <a:bodyPr wrap="none" rtlCol="0">
            <a:spAutoFit/>
          </a:bodyPr>
          <a:lstStyle/>
          <a:p>
            <a:r>
              <a:rPr lang="en-US" sz="9600" dirty="0">
                <a:solidFill>
                  <a:srgbClr val="FF0000"/>
                </a:solidFill>
              </a:rPr>
              <a:t>X</a:t>
            </a:r>
          </a:p>
        </p:txBody>
      </p:sp>
    </p:spTree>
    <p:extLst>
      <p:ext uri="{BB962C8B-B14F-4D97-AF65-F5344CB8AC3E}">
        <p14:creationId xmlns:p14="http://schemas.microsoft.com/office/powerpoint/2010/main" val="26720215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Table of Contents</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FDD14731-2066-4E77-8F2E-01F2A6A77DAE}"/>
              </a:ext>
            </a:extLst>
          </p:cNvPr>
          <p:cNvPicPr>
            <a:picLocks noChangeAspect="1"/>
          </p:cNvPicPr>
          <p:nvPr/>
        </p:nvPicPr>
        <p:blipFill>
          <a:blip r:embed="rId3"/>
          <a:stretch>
            <a:fillRect/>
          </a:stretch>
        </p:blipFill>
        <p:spPr>
          <a:xfrm>
            <a:off x="159219" y="762000"/>
            <a:ext cx="2819400" cy="5943599"/>
          </a:xfrm>
          <a:prstGeom prst="rect">
            <a:avLst/>
          </a:prstGeom>
          <a:ln>
            <a:solidFill>
              <a:schemeClr val="accent1"/>
            </a:solidFill>
          </a:ln>
        </p:spPr>
      </p:pic>
      <p:pic>
        <p:nvPicPr>
          <p:cNvPr id="7" name="Picture 6">
            <a:extLst>
              <a:ext uri="{FF2B5EF4-FFF2-40B4-BE49-F238E27FC236}">
                <a16:creationId xmlns:a16="http://schemas.microsoft.com/office/drawing/2014/main" id="{6CE8DD82-FD03-4A7C-9C2A-4D8C22F9BFD3}"/>
              </a:ext>
            </a:extLst>
          </p:cNvPr>
          <p:cNvPicPr>
            <a:picLocks noChangeAspect="1"/>
          </p:cNvPicPr>
          <p:nvPr/>
        </p:nvPicPr>
        <p:blipFill>
          <a:blip r:embed="rId4"/>
          <a:stretch>
            <a:fillRect/>
          </a:stretch>
        </p:blipFill>
        <p:spPr>
          <a:xfrm>
            <a:off x="3009451" y="758792"/>
            <a:ext cx="2736174" cy="5939582"/>
          </a:xfrm>
          <a:prstGeom prst="rect">
            <a:avLst/>
          </a:prstGeom>
          <a:ln>
            <a:solidFill>
              <a:schemeClr val="accent1"/>
            </a:solidFill>
          </a:ln>
        </p:spPr>
      </p:pic>
      <p:pic>
        <p:nvPicPr>
          <p:cNvPr id="8" name="Picture 7">
            <a:extLst>
              <a:ext uri="{FF2B5EF4-FFF2-40B4-BE49-F238E27FC236}">
                <a16:creationId xmlns:a16="http://schemas.microsoft.com/office/drawing/2014/main" id="{13D8C191-A0DA-4926-9630-2FE9AC4A51B1}"/>
              </a:ext>
            </a:extLst>
          </p:cNvPr>
          <p:cNvPicPr>
            <a:picLocks noChangeAspect="1"/>
          </p:cNvPicPr>
          <p:nvPr/>
        </p:nvPicPr>
        <p:blipFill>
          <a:blip r:embed="rId5"/>
          <a:stretch>
            <a:fillRect/>
          </a:stretch>
        </p:blipFill>
        <p:spPr>
          <a:xfrm>
            <a:off x="5825436" y="762000"/>
            <a:ext cx="2997167" cy="3208421"/>
          </a:xfrm>
          <a:prstGeom prst="rect">
            <a:avLst/>
          </a:prstGeom>
          <a:ln>
            <a:solidFill>
              <a:schemeClr val="accent1"/>
            </a:solidFill>
          </a:ln>
        </p:spPr>
      </p:pic>
      <p:pic>
        <p:nvPicPr>
          <p:cNvPr id="9" name="Picture 8">
            <a:extLst>
              <a:ext uri="{FF2B5EF4-FFF2-40B4-BE49-F238E27FC236}">
                <a16:creationId xmlns:a16="http://schemas.microsoft.com/office/drawing/2014/main" id="{8F91D64D-4EB0-4C41-A34A-F929ABFFBEE2}"/>
              </a:ext>
            </a:extLst>
          </p:cNvPr>
          <p:cNvPicPr>
            <a:picLocks noChangeAspect="1"/>
          </p:cNvPicPr>
          <p:nvPr/>
        </p:nvPicPr>
        <p:blipFill>
          <a:blip r:embed="rId6"/>
          <a:stretch>
            <a:fillRect/>
          </a:stretch>
        </p:blipFill>
        <p:spPr>
          <a:xfrm>
            <a:off x="5822228" y="3536073"/>
            <a:ext cx="3000375" cy="1590675"/>
          </a:xfrm>
          <a:prstGeom prst="rect">
            <a:avLst/>
          </a:prstGeom>
          <a:ln>
            <a:solidFill>
              <a:schemeClr val="accent1"/>
            </a:solidFill>
          </a:ln>
        </p:spPr>
      </p:pic>
      <p:pic>
        <p:nvPicPr>
          <p:cNvPr id="10" name="Picture 9">
            <a:extLst>
              <a:ext uri="{FF2B5EF4-FFF2-40B4-BE49-F238E27FC236}">
                <a16:creationId xmlns:a16="http://schemas.microsoft.com/office/drawing/2014/main" id="{CBE206F7-D2DE-42FE-A3F6-F576A1C869C4}"/>
              </a:ext>
            </a:extLst>
          </p:cNvPr>
          <p:cNvPicPr>
            <a:picLocks noChangeAspect="1"/>
          </p:cNvPicPr>
          <p:nvPr/>
        </p:nvPicPr>
        <p:blipFill>
          <a:blip r:embed="rId7"/>
          <a:stretch>
            <a:fillRect/>
          </a:stretch>
        </p:blipFill>
        <p:spPr>
          <a:xfrm>
            <a:off x="5822228" y="5126749"/>
            <a:ext cx="3000375" cy="1571625"/>
          </a:xfrm>
          <a:prstGeom prst="rect">
            <a:avLst/>
          </a:prstGeom>
          <a:ln>
            <a:solidFill>
              <a:schemeClr val="accent1"/>
            </a:solidFill>
          </a:ln>
        </p:spPr>
      </p:pic>
      <p:sp>
        <p:nvSpPr>
          <p:cNvPr id="11" name="TextBox 10">
            <a:extLst>
              <a:ext uri="{FF2B5EF4-FFF2-40B4-BE49-F238E27FC236}">
                <a16:creationId xmlns:a16="http://schemas.microsoft.com/office/drawing/2014/main" id="{6B6A228A-183F-4CAF-B3C7-E72E0A9D9D26}"/>
              </a:ext>
            </a:extLst>
          </p:cNvPr>
          <p:cNvSpPr txBox="1"/>
          <p:nvPr/>
        </p:nvSpPr>
        <p:spPr>
          <a:xfrm>
            <a:off x="888334" y="445532"/>
            <a:ext cx="1447800" cy="369332"/>
          </a:xfrm>
          <a:prstGeom prst="rect">
            <a:avLst/>
          </a:prstGeom>
          <a:noFill/>
        </p:spPr>
        <p:txBody>
          <a:bodyPr wrap="square" rtlCol="0">
            <a:spAutoFit/>
          </a:bodyPr>
          <a:lstStyle/>
          <a:p>
            <a:r>
              <a:rPr lang="en-US" dirty="0">
                <a:solidFill>
                  <a:srgbClr val="0070C0"/>
                </a:solidFill>
              </a:rPr>
              <a:t>Narrative </a:t>
            </a:r>
          </a:p>
        </p:txBody>
      </p:sp>
      <p:sp>
        <p:nvSpPr>
          <p:cNvPr id="12" name="TextBox 11">
            <a:extLst>
              <a:ext uri="{FF2B5EF4-FFF2-40B4-BE49-F238E27FC236}">
                <a16:creationId xmlns:a16="http://schemas.microsoft.com/office/drawing/2014/main" id="{69AC1F7B-6ED7-4B7C-A8BD-FA92184B36CD}"/>
              </a:ext>
            </a:extLst>
          </p:cNvPr>
          <p:cNvSpPr txBox="1"/>
          <p:nvPr/>
        </p:nvSpPr>
        <p:spPr>
          <a:xfrm>
            <a:off x="2978412" y="445532"/>
            <a:ext cx="2819400" cy="369332"/>
          </a:xfrm>
          <a:prstGeom prst="rect">
            <a:avLst/>
          </a:prstGeom>
          <a:noFill/>
        </p:spPr>
        <p:txBody>
          <a:bodyPr wrap="square" rtlCol="0">
            <a:spAutoFit/>
          </a:bodyPr>
          <a:lstStyle/>
          <a:p>
            <a:pPr algn="ctr"/>
            <a:r>
              <a:rPr lang="en-US" dirty="0">
                <a:solidFill>
                  <a:srgbClr val="0070C0"/>
                </a:solidFill>
              </a:rPr>
              <a:t>Profiles and Segments </a:t>
            </a:r>
          </a:p>
        </p:txBody>
      </p:sp>
      <p:sp>
        <p:nvSpPr>
          <p:cNvPr id="13" name="TextBox 12">
            <a:extLst>
              <a:ext uri="{FF2B5EF4-FFF2-40B4-BE49-F238E27FC236}">
                <a16:creationId xmlns:a16="http://schemas.microsoft.com/office/drawing/2014/main" id="{16771CFA-EF06-4E29-88CF-53B59AF7A2B0}"/>
              </a:ext>
            </a:extLst>
          </p:cNvPr>
          <p:cNvSpPr txBox="1"/>
          <p:nvPr/>
        </p:nvSpPr>
        <p:spPr>
          <a:xfrm>
            <a:off x="5734395" y="426280"/>
            <a:ext cx="3088207" cy="369332"/>
          </a:xfrm>
          <a:prstGeom prst="rect">
            <a:avLst/>
          </a:prstGeom>
          <a:noFill/>
        </p:spPr>
        <p:txBody>
          <a:bodyPr wrap="square" rtlCol="0">
            <a:spAutoFit/>
          </a:bodyPr>
          <a:lstStyle/>
          <a:p>
            <a:pPr algn="ctr"/>
            <a:r>
              <a:rPr lang="en-US" dirty="0">
                <a:solidFill>
                  <a:srgbClr val="0070C0"/>
                </a:solidFill>
              </a:rPr>
              <a:t>Data Types </a:t>
            </a:r>
          </a:p>
        </p:txBody>
      </p:sp>
      <p:sp>
        <p:nvSpPr>
          <p:cNvPr id="14" name="TextBox 13">
            <a:extLst>
              <a:ext uri="{FF2B5EF4-FFF2-40B4-BE49-F238E27FC236}">
                <a16:creationId xmlns:a16="http://schemas.microsoft.com/office/drawing/2014/main" id="{1A030C70-BCFF-43B4-BB5D-134FE8F8D61C}"/>
              </a:ext>
            </a:extLst>
          </p:cNvPr>
          <p:cNvSpPr txBox="1"/>
          <p:nvPr/>
        </p:nvSpPr>
        <p:spPr>
          <a:xfrm>
            <a:off x="7128839" y="3437821"/>
            <a:ext cx="1318175" cy="369332"/>
          </a:xfrm>
          <a:prstGeom prst="rect">
            <a:avLst/>
          </a:prstGeom>
          <a:noFill/>
        </p:spPr>
        <p:txBody>
          <a:bodyPr wrap="square" rtlCol="0">
            <a:spAutoFit/>
          </a:bodyPr>
          <a:lstStyle/>
          <a:p>
            <a:r>
              <a:rPr lang="en-US" dirty="0">
                <a:solidFill>
                  <a:srgbClr val="0070C0"/>
                </a:solidFill>
              </a:rPr>
              <a:t>Value Sets </a:t>
            </a:r>
          </a:p>
        </p:txBody>
      </p:sp>
    </p:spTree>
    <p:extLst>
      <p:ext uri="{BB962C8B-B14F-4D97-AF65-F5344CB8AC3E}">
        <p14:creationId xmlns:p14="http://schemas.microsoft.com/office/powerpoint/2010/main" val="26110217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Message Level Profiling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D72B85C-FB98-4E28-8FB2-901B22182EE6}"/>
              </a:ext>
            </a:extLst>
          </p:cNvPr>
          <p:cNvPicPr>
            <a:picLocks noChangeAspect="1"/>
          </p:cNvPicPr>
          <p:nvPr/>
        </p:nvPicPr>
        <p:blipFill>
          <a:blip r:embed="rId2"/>
          <a:stretch>
            <a:fillRect/>
          </a:stretch>
        </p:blipFill>
        <p:spPr>
          <a:xfrm>
            <a:off x="200477" y="609601"/>
            <a:ext cx="8743045" cy="5943597"/>
          </a:xfrm>
          <a:prstGeom prst="rect">
            <a:avLst/>
          </a:prstGeom>
        </p:spPr>
      </p:pic>
    </p:spTree>
    <p:extLst>
      <p:ext uri="{BB962C8B-B14F-4D97-AF65-F5344CB8AC3E}">
        <p14:creationId xmlns:p14="http://schemas.microsoft.com/office/powerpoint/2010/main" val="28605694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Segment Profiling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12EA2E7-604C-4F88-973F-95A13C731DE7}"/>
              </a:ext>
            </a:extLst>
          </p:cNvPr>
          <p:cNvPicPr>
            <a:picLocks noChangeAspect="1"/>
          </p:cNvPicPr>
          <p:nvPr/>
        </p:nvPicPr>
        <p:blipFill>
          <a:blip r:embed="rId2"/>
          <a:stretch>
            <a:fillRect/>
          </a:stretch>
        </p:blipFill>
        <p:spPr>
          <a:xfrm>
            <a:off x="176981" y="570700"/>
            <a:ext cx="8790038" cy="5982483"/>
          </a:xfrm>
          <a:prstGeom prst="rect">
            <a:avLst/>
          </a:prstGeom>
        </p:spPr>
      </p:pic>
    </p:spTree>
    <p:extLst>
      <p:ext uri="{BB962C8B-B14F-4D97-AF65-F5344CB8AC3E}">
        <p14:creationId xmlns:p14="http://schemas.microsoft.com/office/powerpoint/2010/main" val="9887655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Data Type Flavor</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31764A-DDB9-4E64-A012-601BF8D19BC8}"/>
              </a:ext>
            </a:extLst>
          </p:cNvPr>
          <p:cNvSpPr txBox="1"/>
          <p:nvPr/>
        </p:nvSpPr>
        <p:spPr>
          <a:xfrm>
            <a:off x="152400" y="461574"/>
            <a:ext cx="8763000" cy="369332"/>
          </a:xfrm>
          <a:prstGeom prst="rect">
            <a:avLst/>
          </a:prstGeom>
          <a:noFill/>
        </p:spPr>
        <p:txBody>
          <a:bodyPr wrap="square" rtlCol="0">
            <a:spAutoFit/>
          </a:bodyPr>
          <a:lstStyle/>
          <a:p>
            <a:r>
              <a:rPr lang="en-US" dirty="0">
                <a:solidFill>
                  <a:srgbClr val="0070C0"/>
                </a:solidFill>
              </a:rPr>
              <a:t>1. Clone and constrain (Create CE_CN01 Data Type Flavor) </a:t>
            </a:r>
          </a:p>
        </p:txBody>
      </p:sp>
      <p:pic>
        <p:nvPicPr>
          <p:cNvPr id="2" name="Picture 1">
            <a:extLst>
              <a:ext uri="{FF2B5EF4-FFF2-40B4-BE49-F238E27FC236}">
                <a16:creationId xmlns:a16="http://schemas.microsoft.com/office/drawing/2014/main" id="{F2EE71F5-E400-4D7F-BD19-20E23A737CE2}"/>
              </a:ext>
            </a:extLst>
          </p:cNvPr>
          <p:cNvPicPr>
            <a:picLocks noChangeAspect="1"/>
          </p:cNvPicPr>
          <p:nvPr/>
        </p:nvPicPr>
        <p:blipFill>
          <a:blip r:embed="rId2"/>
          <a:stretch>
            <a:fillRect/>
          </a:stretch>
        </p:blipFill>
        <p:spPr>
          <a:xfrm>
            <a:off x="228600" y="914399"/>
            <a:ext cx="8686800" cy="3200381"/>
          </a:xfrm>
          <a:prstGeom prst="rect">
            <a:avLst/>
          </a:prstGeom>
          <a:ln>
            <a:solidFill>
              <a:schemeClr val="accent1"/>
            </a:solidFill>
          </a:ln>
        </p:spPr>
      </p:pic>
      <p:sp>
        <p:nvSpPr>
          <p:cNvPr id="10" name="TextBox 9">
            <a:extLst>
              <a:ext uri="{FF2B5EF4-FFF2-40B4-BE49-F238E27FC236}">
                <a16:creationId xmlns:a16="http://schemas.microsoft.com/office/drawing/2014/main" id="{AE778B8D-3060-4CF7-9C97-A13AAD2EBD38}"/>
              </a:ext>
            </a:extLst>
          </p:cNvPr>
          <p:cNvSpPr txBox="1"/>
          <p:nvPr/>
        </p:nvSpPr>
        <p:spPr>
          <a:xfrm>
            <a:off x="152400" y="4343400"/>
            <a:ext cx="8763000" cy="369332"/>
          </a:xfrm>
          <a:prstGeom prst="rect">
            <a:avLst/>
          </a:prstGeom>
          <a:noFill/>
        </p:spPr>
        <p:txBody>
          <a:bodyPr wrap="square" rtlCol="0">
            <a:spAutoFit/>
          </a:bodyPr>
          <a:lstStyle/>
          <a:p>
            <a:r>
              <a:rPr lang="en-US" dirty="0">
                <a:solidFill>
                  <a:srgbClr val="0070C0"/>
                </a:solidFill>
              </a:rPr>
              <a:t>2. Bind to element (Bind to OBX-3 Field)</a:t>
            </a:r>
          </a:p>
        </p:txBody>
      </p:sp>
      <p:pic>
        <p:nvPicPr>
          <p:cNvPr id="7" name="Picture 6">
            <a:extLst>
              <a:ext uri="{FF2B5EF4-FFF2-40B4-BE49-F238E27FC236}">
                <a16:creationId xmlns:a16="http://schemas.microsoft.com/office/drawing/2014/main" id="{D86C0ED9-A7D0-44EC-B71F-8685E33A5E8F}"/>
              </a:ext>
            </a:extLst>
          </p:cNvPr>
          <p:cNvPicPr>
            <a:picLocks noChangeAspect="1"/>
          </p:cNvPicPr>
          <p:nvPr/>
        </p:nvPicPr>
        <p:blipFill>
          <a:blip r:embed="rId3"/>
          <a:stretch>
            <a:fillRect/>
          </a:stretch>
        </p:blipFill>
        <p:spPr>
          <a:xfrm>
            <a:off x="228600" y="4778050"/>
            <a:ext cx="8686800" cy="1901536"/>
          </a:xfrm>
          <a:prstGeom prst="rect">
            <a:avLst/>
          </a:prstGeom>
          <a:ln>
            <a:solidFill>
              <a:schemeClr val="accent1"/>
            </a:solidFill>
          </a:ln>
        </p:spPr>
      </p:pic>
      <p:sp>
        <p:nvSpPr>
          <p:cNvPr id="8" name="Oval 7">
            <a:extLst>
              <a:ext uri="{FF2B5EF4-FFF2-40B4-BE49-F238E27FC236}">
                <a16:creationId xmlns:a16="http://schemas.microsoft.com/office/drawing/2014/main" id="{8A98BDE7-AA9A-421F-9CB1-EE41E94A5223}"/>
              </a:ext>
            </a:extLst>
          </p:cNvPr>
          <p:cNvSpPr/>
          <p:nvPr/>
        </p:nvSpPr>
        <p:spPr bwMode="auto">
          <a:xfrm>
            <a:off x="3886200" y="5740340"/>
            <a:ext cx="1600200" cy="457200"/>
          </a:xfrm>
          <a:prstGeom prst="ellips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Oval 12">
            <a:extLst>
              <a:ext uri="{FF2B5EF4-FFF2-40B4-BE49-F238E27FC236}">
                <a16:creationId xmlns:a16="http://schemas.microsoft.com/office/drawing/2014/main" id="{3AF3D6FE-945D-4843-B94C-A7F0D718ACFE}"/>
              </a:ext>
            </a:extLst>
          </p:cNvPr>
          <p:cNvSpPr/>
          <p:nvPr/>
        </p:nvSpPr>
        <p:spPr bwMode="auto">
          <a:xfrm>
            <a:off x="4876800" y="1989804"/>
            <a:ext cx="1981200" cy="677195"/>
          </a:xfrm>
          <a:prstGeom prst="ellips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Oval 13">
            <a:extLst>
              <a:ext uri="{FF2B5EF4-FFF2-40B4-BE49-F238E27FC236}">
                <a16:creationId xmlns:a16="http://schemas.microsoft.com/office/drawing/2014/main" id="{A69D6271-7A7C-4A21-8D75-B63D689742BF}"/>
              </a:ext>
            </a:extLst>
          </p:cNvPr>
          <p:cNvSpPr/>
          <p:nvPr/>
        </p:nvSpPr>
        <p:spPr bwMode="auto">
          <a:xfrm>
            <a:off x="228600" y="1707536"/>
            <a:ext cx="1752600" cy="566796"/>
          </a:xfrm>
          <a:prstGeom prst="ellips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301711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Value Set Profiling and Binding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31764A-DDB9-4E64-A012-601BF8D19BC8}"/>
              </a:ext>
            </a:extLst>
          </p:cNvPr>
          <p:cNvSpPr txBox="1"/>
          <p:nvPr/>
        </p:nvSpPr>
        <p:spPr>
          <a:xfrm>
            <a:off x="152400" y="461574"/>
            <a:ext cx="8763000" cy="369332"/>
          </a:xfrm>
          <a:prstGeom prst="rect">
            <a:avLst/>
          </a:prstGeom>
          <a:noFill/>
        </p:spPr>
        <p:txBody>
          <a:bodyPr wrap="square" rtlCol="0">
            <a:spAutoFit/>
          </a:bodyPr>
          <a:lstStyle/>
          <a:p>
            <a:r>
              <a:rPr lang="en-US" dirty="0">
                <a:solidFill>
                  <a:srgbClr val="0070C0"/>
                </a:solidFill>
              </a:rPr>
              <a:t>1. Clone and constrain (Create Value Set HL70001_CN for Table HL70001) </a:t>
            </a:r>
          </a:p>
        </p:txBody>
      </p:sp>
      <p:sp>
        <p:nvSpPr>
          <p:cNvPr id="10" name="TextBox 9">
            <a:extLst>
              <a:ext uri="{FF2B5EF4-FFF2-40B4-BE49-F238E27FC236}">
                <a16:creationId xmlns:a16="http://schemas.microsoft.com/office/drawing/2014/main" id="{AE778B8D-3060-4CF7-9C97-A13AAD2EBD38}"/>
              </a:ext>
            </a:extLst>
          </p:cNvPr>
          <p:cNvSpPr txBox="1"/>
          <p:nvPr/>
        </p:nvSpPr>
        <p:spPr>
          <a:xfrm>
            <a:off x="152400" y="4343400"/>
            <a:ext cx="8763000" cy="369332"/>
          </a:xfrm>
          <a:prstGeom prst="rect">
            <a:avLst/>
          </a:prstGeom>
          <a:noFill/>
        </p:spPr>
        <p:txBody>
          <a:bodyPr wrap="square" rtlCol="0">
            <a:spAutoFit/>
          </a:bodyPr>
          <a:lstStyle/>
          <a:p>
            <a:r>
              <a:rPr lang="en-US" dirty="0">
                <a:solidFill>
                  <a:srgbClr val="0070C0"/>
                </a:solidFill>
              </a:rPr>
              <a:t>2. Bind to element (Bind to PID-8 Field)</a:t>
            </a:r>
          </a:p>
        </p:txBody>
      </p:sp>
      <p:pic>
        <p:nvPicPr>
          <p:cNvPr id="5" name="Picture 4">
            <a:extLst>
              <a:ext uri="{FF2B5EF4-FFF2-40B4-BE49-F238E27FC236}">
                <a16:creationId xmlns:a16="http://schemas.microsoft.com/office/drawing/2014/main" id="{FCFFEAE7-7306-4852-8AB5-C1B3C1B4329E}"/>
              </a:ext>
            </a:extLst>
          </p:cNvPr>
          <p:cNvPicPr>
            <a:picLocks noChangeAspect="1"/>
          </p:cNvPicPr>
          <p:nvPr/>
        </p:nvPicPr>
        <p:blipFill>
          <a:blip r:embed="rId2"/>
          <a:stretch>
            <a:fillRect/>
          </a:stretch>
        </p:blipFill>
        <p:spPr>
          <a:xfrm>
            <a:off x="190500" y="766373"/>
            <a:ext cx="8686800" cy="3496453"/>
          </a:xfrm>
          <a:prstGeom prst="rect">
            <a:avLst/>
          </a:prstGeom>
        </p:spPr>
      </p:pic>
      <p:sp>
        <p:nvSpPr>
          <p:cNvPr id="14" name="Oval 13">
            <a:extLst>
              <a:ext uri="{FF2B5EF4-FFF2-40B4-BE49-F238E27FC236}">
                <a16:creationId xmlns:a16="http://schemas.microsoft.com/office/drawing/2014/main" id="{A69D6271-7A7C-4A21-8D75-B63D689742BF}"/>
              </a:ext>
            </a:extLst>
          </p:cNvPr>
          <p:cNvSpPr/>
          <p:nvPr/>
        </p:nvSpPr>
        <p:spPr bwMode="auto">
          <a:xfrm>
            <a:off x="266700" y="1752453"/>
            <a:ext cx="1752600" cy="566796"/>
          </a:xfrm>
          <a:prstGeom prst="ellips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Oval 12">
            <a:extLst>
              <a:ext uri="{FF2B5EF4-FFF2-40B4-BE49-F238E27FC236}">
                <a16:creationId xmlns:a16="http://schemas.microsoft.com/office/drawing/2014/main" id="{3AF3D6FE-945D-4843-B94C-A7F0D718ACFE}"/>
              </a:ext>
            </a:extLst>
          </p:cNvPr>
          <p:cNvSpPr/>
          <p:nvPr/>
        </p:nvSpPr>
        <p:spPr bwMode="auto">
          <a:xfrm>
            <a:off x="5791200" y="2573776"/>
            <a:ext cx="1981200" cy="677195"/>
          </a:xfrm>
          <a:prstGeom prst="ellips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1" name="Picture 10">
            <a:extLst>
              <a:ext uri="{FF2B5EF4-FFF2-40B4-BE49-F238E27FC236}">
                <a16:creationId xmlns:a16="http://schemas.microsoft.com/office/drawing/2014/main" id="{C078FDA6-AAC3-4143-827D-A243408D7B0D}"/>
              </a:ext>
            </a:extLst>
          </p:cNvPr>
          <p:cNvPicPr>
            <a:picLocks noChangeAspect="1"/>
          </p:cNvPicPr>
          <p:nvPr/>
        </p:nvPicPr>
        <p:blipFill>
          <a:blip r:embed="rId3"/>
          <a:stretch>
            <a:fillRect/>
          </a:stretch>
        </p:blipFill>
        <p:spPr>
          <a:xfrm>
            <a:off x="93044" y="4797319"/>
            <a:ext cx="8822356" cy="1755863"/>
          </a:xfrm>
          <a:prstGeom prst="rect">
            <a:avLst/>
          </a:prstGeom>
        </p:spPr>
      </p:pic>
      <p:sp>
        <p:nvSpPr>
          <p:cNvPr id="8" name="Oval 7">
            <a:extLst>
              <a:ext uri="{FF2B5EF4-FFF2-40B4-BE49-F238E27FC236}">
                <a16:creationId xmlns:a16="http://schemas.microsoft.com/office/drawing/2014/main" id="{8A98BDE7-AA9A-421F-9CB1-EE41E94A5223}"/>
              </a:ext>
            </a:extLst>
          </p:cNvPr>
          <p:cNvSpPr/>
          <p:nvPr/>
        </p:nvSpPr>
        <p:spPr bwMode="auto">
          <a:xfrm>
            <a:off x="7010400" y="5218050"/>
            <a:ext cx="1866900" cy="725550"/>
          </a:xfrm>
          <a:prstGeom prst="ellips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966026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Co-Constraints</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147E555-7619-41E9-99D9-70AE78ECE9A3}"/>
              </a:ext>
            </a:extLst>
          </p:cNvPr>
          <p:cNvPicPr>
            <a:picLocks noChangeAspect="1"/>
          </p:cNvPicPr>
          <p:nvPr/>
        </p:nvPicPr>
        <p:blipFill>
          <a:blip r:embed="rId2"/>
          <a:stretch>
            <a:fillRect/>
          </a:stretch>
        </p:blipFill>
        <p:spPr>
          <a:xfrm>
            <a:off x="381000" y="2509491"/>
            <a:ext cx="8534400" cy="1839017"/>
          </a:xfrm>
          <a:prstGeom prst="rect">
            <a:avLst/>
          </a:prstGeom>
        </p:spPr>
      </p:pic>
    </p:spTree>
    <p:extLst>
      <p:ext uri="{BB962C8B-B14F-4D97-AF65-F5344CB8AC3E}">
        <p14:creationId xmlns:p14="http://schemas.microsoft.com/office/powerpoint/2010/main" val="38512377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IGAMT: Export</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CD760E4-92BE-4D39-AF85-99787863236D}"/>
              </a:ext>
            </a:extLst>
          </p:cNvPr>
          <p:cNvPicPr>
            <a:picLocks noChangeAspect="1"/>
          </p:cNvPicPr>
          <p:nvPr/>
        </p:nvPicPr>
        <p:blipFill>
          <a:blip r:embed="rId2"/>
          <a:stretch>
            <a:fillRect/>
          </a:stretch>
        </p:blipFill>
        <p:spPr>
          <a:xfrm>
            <a:off x="1676400" y="1676400"/>
            <a:ext cx="7097734" cy="4710964"/>
          </a:xfrm>
          <a:prstGeom prst="rect">
            <a:avLst/>
          </a:prstGeom>
        </p:spPr>
      </p:pic>
      <p:pic>
        <p:nvPicPr>
          <p:cNvPr id="7" name="Picture 6">
            <a:extLst>
              <a:ext uri="{FF2B5EF4-FFF2-40B4-BE49-F238E27FC236}">
                <a16:creationId xmlns:a16="http://schemas.microsoft.com/office/drawing/2014/main" id="{D09AFD42-D343-4C79-A2D3-55017B3ED816}"/>
              </a:ext>
            </a:extLst>
          </p:cNvPr>
          <p:cNvPicPr>
            <a:picLocks noChangeAspect="1"/>
          </p:cNvPicPr>
          <p:nvPr/>
        </p:nvPicPr>
        <p:blipFill>
          <a:blip r:embed="rId3"/>
          <a:stretch>
            <a:fillRect/>
          </a:stretch>
        </p:blipFill>
        <p:spPr>
          <a:xfrm>
            <a:off x="304800" y="609600"/>
            <a:ext cx="3808989" cy="1811308"/>
          </a:xfrm>
          <a:prstGeom prst="rect">
            <a:avLst/>
          </a:prstGeom>
        </p:spPr>
      </p:pic>
      <p:sp>
        <p:nvSpPr>
          <p:cNvPr id="8" name="TextBox 7">
            <a:extLst>
              <a:ext uri="{FF2B5EF4-FFF2-40B4-BE49-F238E27FC236}">
                <a16:creationId xmlns:a16="http://schemas.microsoft.com/office/drawing/2014/main" id="{38246CA3-9465-4A21-900E-D45A5FF7D0DF}"/>
              </a:ext>
            </a:extLst>
          </p:cNvPr>
          <p:cNvSpPr txBox="1"/>
          <p:nvPr/>
        </p:nvSpPr>
        <p:spPr>
          <a:xfrm>
            <a:off x="266700" y="2654175"/>
            <a:ext cx="1219200" cy="1200329"/>
          </a:xfrm>
          <a:prstGeom prst="rect">
            <a:avLst/>
          </a:prstGeom>
          <a:noFill/>
        </p:spPr>
        <p:txBody>
          <a:bodyPr wrap="square" rtlCol="0">
            <a:spAutoFit/>
          </a:bodyPr>
          <a:lstStyle/>
          <a:p>
            <a:r>
              <a:rPr lang="en-US" b="1" dirty="0">
                <a:solidFill>
                  <a:srgbClr val="0070C0"/>
                </a:solidFill>
              </a:rPr>
              <a:t>Export in HTML, WORD, and XML</a:t>
            </a:r>
          </a:p>
        </p:txBody>
      </p:sp>
      <p:sp>
        <p:nvSpPr>
          <p:cNvPr id="9" name="TextBox 8">
            <a:extLst>
              <a:ext uri="{FF2B5EF4-FFF2-40B4-BE49-F238E27FC236}">
                <a16:creationId xmlns:a16="http://schemas.microsoft.com/office/drawing/2014/main" id="{7877A498-EC90-4EBC-8039-430F123CAD3D}"/>
              </a:ext>
            </a:extLst>
          </p:cNvPr>
          <p:cNvSpPr txBox="1"/>
          <p:nvPr/>
        </p:nvSpPr>
        <p:spPr>
          <a:xfrm>
            <a:off x="244146" y="4267200"/>
            <a:ext cx="1219200" cy="646331"/>
          </a:xfrm>
          <a:prstGeom prst="rect">
            <a:avLst/>
          </a:prstGeom>
          <a:noFill/>
        </p:spPr>
        <p:txBody>
          <a:bodyPr wrap="square" rtlCol="0">
            <a:spAutoFit/>
          </a:bodyPr>
          <a:lstStyle/>
          <a:p>
            <a:r>
              <a:rPr lang="en-US" b="1" dirty="0">
                <a:solidFill>
                  <a:srgbClr val="0070C0"/>
                </a:solidFill>
              </a:rPr>
              <a:t>Multiple Styles</a:t>
            </a:r>
          </a:p>
        </p:txBody>
      </p:sp>
    </p:spTree>
    <p:extLst>
      <p:ext uri="{BB962C8B-B14F-4D97-AF65-F5344CB8AC3E}">
        <p14:creationId xmlns:p14="http://schemas.microsoft.com/office/powerpoint/2010/main" val="6820058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Profile XML Format</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77</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431302" y="1485501"/>
            <a:ext cx="8255498" cy="4991498"/>
          </a:xfrm>
          <a:prstGeom prst="rect">
            <a:avLst/>
          </a:prstGeom>
          <a:ln w="12700">
            <a:solidFill>
              <a:schemeClr val="tx1"/>
            </a:solidFill>
          </a:ln>
        </p:spPr>
      </p:pic>
    </p:spTree>
    <p:extLst>
      <p:ext uri="{BB962C8B-B14F-4D97-AF65-F5344CB8AC3E}">
        <p14:creationId xmlns:p14="http://schemas.microsoft.com/office/powerpoint/2010/main" val="41802521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Validation Process</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78</a:t>
            </a:fld>
            <a:endParaRPr lang="en-US"/>
          </a:p>
        </p:txBody>
      </p:sp>
      <p:pic>
        <p:nvPicPr>
          <p:cNvPr id="3" name="Picture 2">
            <a:extLst>
              <a:ext uri="{FF2B5EF4-FFF2-40B4-BE49-F238E27FC236}">
                <a16:creationId xmlns:a16="http://schemas.microsoft.com/office/drawing/2014/main" id="{8B5C1932-F8A5-44D3-9563-D97D7A4EDF3F}"/>
              </a:ext>
            </a:extLst>
          </p:cNvPr>
          <p:cNvPicPr>
            <a:picLocks noChangeAspect="1"/>
          </p:cNvPicPr>
          <p:nvPr/>
        </p:nvPicPr>
        <p:blipFill>
          <a:blip r:embed="rId2"/>
          <a:stretch>
            <a:fillRect/>
          </a:stretch>
        </p:blipFill>
        <p:spPr>
          <a:xfrm>
            <a:off x="457200" y="1486016"/>
            <a:ext cx="8382000" cy="4986644"/>
          </a:xfrm>
          <a:prstGeom prst="rect">
            <a:avLst/>
          </a:prstGeom>
        </p:spPr>
      </p:pic>
    </p:spTree>
    <p:extLst>
      <p:ext uri="{BB962C8B-B14F-4D97-AF65-F5344CB8AC3E}">
        <p14:creationId xmlns:p14="http://schemas.microsoft.com/office/powerpoint/2010/main" val="2796309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Context-free Validation</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79</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47800"/>
            <a:ext cx="8229600" cy="5024860"/>
          </a:xfrm>
          <a:prstGeom prst="rect">
            <a:avLst/>
          </a:prstGeom>
          <a:noFill/>
          <a:ln>
            <a:noFill/>
          </a:ln>
        </p:spPr>
      </p:pic>
    </p:spTree>
    <p:extLst>
      <p:ext uri="{BB962C8B-B14F-4D97-AF65-F5344CB8AC3E}">
        <p14:creationId xmlns:p14="http://schemas.microsoft.com/office/powerpoint/2010/main" val="325525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Lessons Learned: Standards</a:t>
            </a:r>
          </a:p>
        </p:txBody>
      </p:sp>
      <p:sp>
        <p:nvSpPr>
          <p:cNvPr id="3" name="Content Placeholder 2"/>
          <p:cNvSpPr>
            <a:spLocks noGrp="1"/>
          </p:cNvSpPr>
          <p:nvPr>
            <p:ph idx="1"/>
          </p:nvPr>
        </p:nvSpPr>
        <p:spPr/>
        <p:txBody>
          <a:bodyPr>
            <a:normAutofit fontScale="92500" lnSpcReduction="20000"/>
          </a:bodyPr>
          <a:lstStyle/>
          <a:p>
            <a:r>
              <a:rPr lang="en-US" dirty="0"/>
              <a:t>Ambiguous</a:t>
            </a:r>
          </a:p>
          <a:p>
            <a:r>
              <a:rPr lang="en-US" dirty="0"/>
              <a:t>Inadequate investment</a:t>
            </a:r>
          </a:p>
          <a:p>
            <a:r>
              <a:rPr lang="en-US" dirty="0"/>
              <a:t>Not specific enough for use cases</a:t>
            </a:r>
          </a:p>
          <a:p>
            <a:r>
              <a:rPr lang="en-US" dirty="0"/>
              <a:t>Lack of verification (Implementations and Testing)</a:t>
            </a:r>
          </a:p>
          <a:p>
            <a:r>
              <a:rPr lang="en-US" dirty="0"/>
              <a:t>Not written to a desired state</a:t>
            </a:r>
          </a:p>
          <a:p>
            <a:r>
              <a:rPr lang="en-US" dirty="0"/>
              <a:t>Complex</a:t>
            </a:r>
          </a:p>
          <a:p>
            <a:r>
              <a:rPr lang="en-US" dirty="0"/>
              <a:t>Evolving</a:t>
            </a:r>
          </a:p>
          <a:p>
            <a:r>
              <a:rPr lang="en-US" dirty="0"/>
              <a:t>Timeliness</a:t>
            </a:r>
          </a:p>
          <a:p>
            <a:r>
              <a:rPr lang="en-US" dirty="0"/>
              <a:t>Not complete</a:t>
            </a:r>
          </a:p>
          <a:p>
            <a:r>
              <a:rPr lang="en-US" dirty="0"/>
              <a:t>Too many</a:t>
            </a:r>
          </a:p>
        </p:txBody>
      </p:sp>
      <p:sp>
        <p:nvSpPr>
          <p:cNvPr id="4" name="Date Placeholder 3"/>
          <p:cNvSpPr>
            <a:spLocks noGrp="1"/>
          </p:cNvSpPr>
          <p:nvPr>
            <p:ph type="dt" sz="half" idx="10"/>
          </p:nvPr>
        </p:nvSpPr>
        <p:spPr/>
        <p:txBody>
          <a:bodyPr/>
          <a:lstStyle/>
          <a:p>
            <a:r>
              <a:rPr lang="en-US" dirty="0"/>
              <a:t>01/01/2011</a:t>
            </a:r>
          </a:p>
        </p:txBody>
      </p:sp>
      <p:sp>
        <p:nvSpPr>
          <p:cNvPr id="5" name="Slide Number Placeholder 4"/>
          <p:cNvSpPr>
            <a:spLocks noGrp="1"/>
          </p:cNvSpPr>
          <p:nvPr>
            <p:ph type="sldNum" sz="quarter" idx="11"/>
          </p:nvPr>
        </p:nvSpPr>
        <p:spPr/>
        <p:txBody>
          <a:bodyPr/>
          <a:lstStyle/>
          <a:p>
            <a:fld id="{2CD36790-EF9F-4521-A783-189BE19EEE4B}" type="slidenum">
              <a:rPr lang="en-US" smtClean="0"/>
              <a:pPr/>
              <a:t>8</a:t>
            </a:fld>
            <a:endParaRPr lang="en-US" dirty="0"/>
          </a:p>
        </p:txBody>
      </p:sp>
      <p:pic>
        <p:nvPicPr>
          <p:cNvPr id="6" name="Picture 2" descr="Standa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2938" y="4062244"/>
            <a:ext cx="4038600" cy="2285850"/>
          </a:xfrm>
          <a:prstGeom prst="rect">
            <a:avLst/>
          </a:prstGeom>
          <a:noFill/>
          <a:extLst>
            <a:ext uri="{909E8E84-426E-40DD-AFC4-6F175D3DCCD1}">
              <a14:hiddenFill xmlns:a14="http://schemas.microsoft.com/office/drawing/2010/main">
                <a:solidFill>
                  <a:srgbClr val="FFFFFF"/>
                </a:solidFill>
              </a14:hiddenFill>
            </a:ext>
          </a:extLst>
        </p:spPr>
      </p:pic>
      <p:sp>
        <p:nvSpPr>
          <p:cNvPr id="7" name="Isosceles Triangle 6"/>
          <p:cNvSpPr/>
          <p:nvPr/>
        </p:nvSpPr>
        <p:spPr>
          <a:xfrm rot="10800000">
            <a:off x="4621618" y="1752600"/>
            <a:ext cx="510363" cy="50327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p:cNvSpPr txBox="1"/>
          <p:nvPr/>
        </p:nvSpPr>
        <p:spPr>
          <a:xfrm>
            <a:off x="4859673" y="2109424"/>
            <a:ext cx="1453116" cy="246221"/>
          </a:xfrm>
          <a:prstGeom prst="rect">
            <a:avLst/>
          </a:prstGeom>
          <a:noFill/>
        </p:spPr>
        <p:txBody>
          <a:bodyPr wrap="square" rtlCol="0">
            <a:spAutoFit/>
          </a:bodyPr>
          <a:lstStyle/>
          <a:p>
            <a:r>
              <a:rPr lang="en-US" sz="1000" dirty="0"/>
              <a:t>Standards Investment</a:t>
            </a:r>
          </a:p>
        </p:txBody>
      </p:sp>
      <p:sp>
        <p:nvSpPr>
          <p:cNvPr id="9" name="TextBox 8"/>
          <p:cNvSpPr txBox="1"/>
          <p:nvPr/>
        </p:nvSpPr>
        <p:spPr>
          <a:xfrm>
            <a:off x="5082231" y="1652831"/>
            <a:ext cx="804531" cy="246221"/>
          </a:xfrm>
          <a:prstGeom prst="rect">
            <a:avLst/>
          </a:prstGeom>
          <a:noFill/>
        </p:spPr>
        <p:txBody>
          <a:bodyPr wrap="square" rtlCol="0">
            <a:spAutoFit/>
          </a:bodyPr>
          <a:lstStyle/>
          <a:p>
            <a:r>
              <a:rPr lang="en-US" sz="1000" dirty="0"/>
              <a:t>Impact</a:t>
            </a:r>
          </a:p>
        </p:txBody>
      </p:sp>
      <p:sp>
        <p:nvSpPr>
          <p:cNvPr id="10" name="Rectangle 9"/>
          <p:cNvSpPr/>
          <p:nvPr/>
        </p:nvSpPr>
        <p:spPr>
          <a:xfrm>
            <a:off x="5082231" y="6314973"/>
            <a:ext cx="2558903" cy="246221"/>
          </a:xfrm>
          <a:prstGeom prst="rect">
            <a:avLst/>
          </a:prstGeom>
        </p:spPr>
        <p:txBody>
          <a:bodyPr wrap="square">
            <a:spAutoFit/>
          </a:bodyPr>
          <a:lstStyle/>
          <a:p>
            <a:r>
              <a:rPr lang="en-US" sz="1000" dirty="0">
                <a:solidFill>
                  <a:srgbClr val="000000"/>
                </a:solidFill>
              </a:rPr>
              <a:t>Used with permission. http://xkcd.com/927</a:t>
            </a:r>
            <a:endParaRPr lang="en-US" sz="1000" dirty="0"/>
          </a:p>
        </p:txBody>
      </p:sp>
    </p:spTree>
    <p:extLst>
      <p:ext uri="{BB962C8B-B14F-4D97-AF65-F5344CB8AC3E}">
        <p14:creationId xmlns:p14="http://schemas.microsoft.com/office/powerpoint/2010/main" val="278935009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Messaging Requirements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80</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 y="1447800"/>
            <a:ext cx="8343900" cy="5024860"/>
          </a:xfrm>
          <a:prstGeom prst="rect">
            <a:avLst/>
          </a:prstGeom>
          <a:noFill/>
          <a:ln>
            <a:noFill/>
          </a:ln>
        </p:spPr>
      </p:pic>
    </p:spTree>
    <p:extLst>
      <p:ext uri="{BB962C8B-B14F-4D97-AF65-F5344CB8AC3E}">
        <p14:creationId xmlns:p14="http://schemas.microsoft.com/office/powerpoint/2010/main" val="17042288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Vocabulary Requirements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81</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447800"/>
            <a:ext cx="8382000" cy="5024860"/>
          </a:xfrm>
          <a:prstGeom prst="rect">
            <a:avLst/>
          </a:prstGeom>
          <a:noFill/>
          <a:ln>
            <a:noFill/>
          </a:ln>
        </p:spPr>
      </p:pic>
    </p:spTree>
    <p:extLst>
      <p:ext uri="{BB962C8B-B14F-4D97-AF65-F5344CB8AC3E}">
        <p14:creationId xmlns:p14="http://schemas.microsoft.com/office/powerpoint/2010/main" val="18030045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TCAMT</a:t>
            </a:r>
          </a:p>
        </p:txBody>
      </p:sp>
      <p:sp>
        <p:nvSpPr>
          <p:cNvPr id="8195" name="Rectangle 3"/>
          <p:cNvSpPr>
            <a:spLocks noGrp="1" noChangeArrowheads="1"/>
          </p:cNvSpPr>
          <p:nvPr>
            <p:ph idx="1"/>
          </p:nvPr>
        </p:nvSpPr>
        <p:spPr>
          <a:xfrm>
            <a:off x="381000" y="1504950"/>
            <a:ext cx="8382000" cy="5029200"/>
          </a:xfrm>
        </p:spPr>
        <p:txBody>
          <a:bodyPr>
            <a:normAutofit fontScale="92500" lnSpcReduction="10000"/>
          </a:bodyPr>
          <a:lstStyle/>
          <a:p>
            <a:r>
              <a:rPr lang="en-US" dirty="0"/>
              <a:t>Tool Test Plans and Test Cases</a:t>
            </a:r>
          </a:p>
          <a:p>
            <a:r>
              <a:rPr lang="en-US" dirty="0"/>
              <a:t>Narrative + Test Case Definitions</a:t>
            </a:r>
          </a:p>
          <a:p>
            <a:r>
              <a:rPr lang="en-US" dirty="0"/>
              <a:t>Import XML profiles in IGAMT format</a:t>
            </a:r>
          </a:p>
          <a:p>
            <a:r>
              <a:rPr lang="en-US" dirty="0"/>
              <a:t>XML profiles provide underlying model</a:t>
            </a:r>
          </a:p>
          <a:p>
            <a:r>
              <a:rPr lang="en-US" dirty="0"/>
              <a:t>NIST-built constraint mechanism </a:t>
            </a:r>
          </a:p>
          <a:p>
            <a:r>
              <a:rPr lang="en-US" dirty="0"/>
              <a:t>Expands testing capabilities</a:t>
            </a:r>
          </a:p>
          <a:p>
            <a:r>
              <a:rPr lang="en-US" dirty="0"/>
              <a:t>Example/test messages </a:t>
            </a:r>
            <a:r>
              <a:rPr lang="en-US" dirty="0">
                <a:sym typeface="Wingdings" panose="05000000000000000000" pitchFamily="2" charset="2"/>
              </a:rPr>
              <a:t> </a:t>
            </a:r>
            <a:r>
              <a:rPr lang="en-US" dirty="0">
                <a:solidFill>
                  <a:srgbClr val="0070C0"/>
                </a:solidFill>
                <a:sym typeface="Wingdings" panose="05000000000000000000" pitchFamily="2" charset="2"/>
              </a:rPr>
              <a:t>Powerful notion</a:t>
            </a:r>
            <a:endParaRPr lang="en-US" dirty="0">
              <a:solidFill>
                <a:srgbClr val="0070C0"/>
              </a:solidFill>
            </a:endParaRPr>
          </a:p>
          <a:p>
            <a:r>
              <a:rPr lang="en-US" dirty="0"/>
              <a:t>Single source of truth</a:t>
            </a:r>
          </a:p>
          <a:p>
            <a:r>
              <a:rPr lang="en-US" dirty="0"/>
              <a:t>XML export is gateway to other services</a:t>
            </a:r>
          </a:p>
          <a:p>
            <a:r>
              <a:rPr lang="en-US" dirty="0"/>
              <a:t>Constraints for context-based testing </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82</a:t>
            </a:fld>
            <a:endParaRPr lang="en-US" dirty="0"/>
          </a:p>
        </p:txBody>
      </p:sp>
    </p:spTree>
    <p:extLst>
      <p:ext uri="{BB962C8B-B14F-4D97-AF65-F5344CB8AC3E}">
        <p14:creationId xmlns:p14="http://schemas.microsoft.com/office/powerpoint/2010/main" val="272362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83</a:t>
            </a:fld>
            <a:endParaRPr lang="en-US"/>
          </a:p>
        </p:txBody>
      </p:sp>
      <p:sp>
        <p:nvSpPr>
          <p:cNvPr id="10" name="Rectangle 3"/>
          <p:cNvSpPr txBox="1">
            <a:spLocks noChangeArrowheads="1"/>
          </p:cNvSpPr>
          <p:nvPr/>
        </p:nvSpPr>
        <p:spPr bwMode="auto">
          <a:xfrm>
            <a:off x="457200" y="5257799"/>
            <a:ext cx="8458199" cy="1236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sz="2000" kern="0" dirty="0"/>
              <a:t>Test Story gives the test scenario</a:t>
            </a:r>
          </a:p>
          <a:p>
            <a:pPr eaLnBrk="1" hangingPunct="1"/>
            <a:r>
              <a:rPr lang="en-US" sz="2000" kern="0" dirty="0"/>
              <a:t>Test Data indicates the real-world data</a:t>
            </a:r>
          </a:p>
          <a:p>
            <a:pPr eaLnBrk="1" hangingPunct="1"/>
            <a:r>
              <a:rPr lang="en-US" sz="2000" kern="0" dirty="0"/>
              <a:t>Content Assertions indicates how content will be validated</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795815"/>
            <a:ext cx="2133600" cy="2895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795815"/>
            <a:ext cx="2133600" cy="2895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799017"/>
            <a:ext cx="2133600" cy="289239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1066800" y="4739096"/>
            <a:ext cx="2133600" cy="369332"/>
          </a:xfrm>
          <a:prstGeom prst="rect">
            <a:avLst/>
          </a:prstGeom>
          <a:noFill/>
        </p:spPr>
        <p:txBody>
          <a:bodyPr wrap="square" rtlCol="0">
            <a:spAutoFit/>
          </a:bodyPr>
          <a:lstStyle/>
          <a:p>
            <a:pPr algn="ctr"/>
            <a:r>
              <a:rPr lang="en-US" dirty="0"/>
              <a:t>Test Story</a:t>
            </a:r>
          </a:p>
        </p:txBody>
      </p:sp>
      <p:sp>
        <p:nvSpPr>
          <p:cNvPr id="12" name="TextBox 11"/>
          <p:cNvSpPr txBox="1"/>
          <p:nvPr/>
        </p:nvSpPr>
        <p:spPr>
          <a:xfrm>
            <a:off x="3423877" y="4779283"/>
            <a:ext cx="2133600" cy="369332"/>
          </a:xfrm>
          <a:prstGeom prst="rect">
            <a:avLst/>
          </a:prstGeom>
          <a:noFill/>
        </p:spPr>
        <p:txBody>
          <a:bodyPr wrap="square" rtlCol="0">
            <a:spAutoFit/>
          </a:bodyPr>
          <a:lstStyle/>
          <a:p>
            <a:pPr algn="ctr"/>
            <a:r>
              <a:rPr lang="en-US" dirty="0"/>
              <a:t>Test Data</a:t>
            </a:r>
          </a:p>
        </p:txBody>
      </p:sp>
      <p:sp>
        <p:nvSpPr>
          <p:cNvPr id="13" name="TextBox 12"/>
          <p:cNvSpPr txBox="1"/>
          <p:nvPr/>
        </p:nvSpPr>
        <p:spPr>
          <a:xfrm>
            <a:off x="5791200" y="4766685"/>
            <a:ext cx="2133600" cy="369332"/>
          </a:xfrm>
          <a:prstGeom prst="rect">
            <a:avLst/>
          </a:prstGeom>
          <a:noFill/>
        </p:spPr>
        <p:txBody>
          <a:bodyPr wrap="square" rtlCol="0">
            <a:spAutoFit/>
          </a:bodyPr>
          <a:lstStyle/>
          <a:p>
            <a:pPr algn="ctr"/>
            <a:r>
              <a:rPr lang="en-US" dirty="0"/>
              <a:t>Content Assertions</a:t>
            </a:r>
          </a:p>
        </p:txBody>
      </p:sp>
    </p:spTree>
    <p:extLst>
      <p:ext uri="{BB962C8B-B14F-4D97-AF65-F5344CB8AC3E}">
        <p14:creationId xmlns:p14="http://schemas.microsoft.com/office/powerpoint/2010/main" val="9133516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84</a:t>
            </a:fld>
            <a:endParaRPr lang="en-US"/>
          </a:p>
        </p:txBody>
      </p:sp>
      <p:sp>
        <p:nvSpPr>
          <p:cNvPr id="10" name="Rectangle 3"/>
          <p:cNvSpPr txBox="1">
            <a:spLocks noChangeArrowheads="1"/>
          </p:cNvSpPr>
          <p:nvPr/>
        </p:nvSpPr>
        <p:spPr bwMode="auto">
          <a:xfrm>
            <a:off x="419101" y="1484046"/>
            <a:ext cx="8496299" cy="4013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sz="2000" kern="0" dirty="0"/>
              <a:t>Example: Conformity Assessment for Context-based Testing</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439559659"/>
              </p:ext>
            </p:extLst>
          </p:nvPr>
        </p:nvGraphicFramePr>
        <p:xfrm>
          <a:off x="419100" y="2094289"/>
          <a:ext cx="8305800" cy="4114800"/>
        </p:xfrm>
        <a:graphic>
          <a:graphicData uri="http://schemas.openxmlformats.org/drawingml/2006/table">
            <a:tbl>
              <a:tblPr firstRow="1" bandRow="1">
                <a:tableStyleId>{9DCAF9ED-07DC-4A11-8D7F-57B35C25682E}</a:tableStyleId>
              </a:tblPr>
              <a:tblGrid>
                <a:gridCol w="1367802">
                  <a:extLst>
                    <a:ext uri="{9D8B030D-6E8A-4147-A177-3AD203B41FA5}">
                      <a16:colId xmlns:a16="http://schemas.microsoft.com/office/drawing/2014/main" val="20000"/>
                    </a:ext>
                  </a:extLst>
                </a:gridCol>
                <a:gridCol w="719896">
                  <a:extLst>
                    <a:ext uri="{9D8B030D-6E8A-4147-A177-3AD203B41FA5}">
                      <a16:colId xmlns:a16="http://schemas.microsoft.com/office/drawing/2014/main" val="20001"/>
                    </a:ext>
                  </a:extLst>
                </a:gridCol>
                <a:gridCol w="719896">
                  <a:extLst>
                    <a:ext uri="{9D8B030D-6E8A-4147-A177-3AD203B41FA5}">
                      <a16:colId xmlns:a16="http://schemas.microsoft.com/office/drawing/2014/main" val="20002"/>
                    </a:ext>
                  </a:extLst>
                </a:gridCol>
                <a:gridCol w="2159688">
                  <a:extLst>
                    <a:ext uri="{9D8B030D-6E8A-4147-A177-3AD203B41FA5}">
                      <a16:colId xmlns:a16="http://schemas.microsoft.com/office/drawing/2014/main" val="20003"/>
                    </a:ext>
                  </a:extLst>
                </a:gridCol>
                <a:gridCol w="1367802">
                  <a:extLst>
                    <a:ext uri="{9D8B030D-6E8A-4147-A177-3AD203B41FA5}">
                      <a16:colId xmlns:a16="http://schemas.microsoft.com/office/drawing/2014/main" val="20004"/>
                    </a:ext>
                  </a:extLst>
                </a:gridCol>
                <a:gridCol w="935865">
                  <a:extLst>
                    <a:ext uri="{9D8B030D-6E8A-4147-A177-3AD203B41FA5}">
                      <a16:colId xmlns:a16="http://schemas.microsoft.com/office/drawing/2014/main" val="20005"/>
                    </a:ext>
                  </a:extLst>
                </a:gridCol>
                <a:gridCol w="1034851">
                  <a:extLst>
                    <a:ext uri="{9D8B030D-6E8A-4147-A177-3AD203B41FA5}">
                      <a16:colId xmlns:a16="http://schemas.microsoft.com/office/drawing/2014/main" val="20006"/>
                    </a:ext>
                  </a:extLst>
                </a:gridCol>
              </a:tblGrid>
              <a:tr h="457200">
                <a:tc>
                  <a:txBody>
                    <a:bodyPr/>
                    <a:lstStyle/>
                    <a:p>
                      <a:pPr algn="l"/>
                      <a:r>
                        <a:rPr lang="en-US" sz="1200" dirty="0"/>
                        <a:t>Element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l"/>
                      <a:r>
                        <a:rPr lang="en-US" sz="1200" dirty="0"/>
                        <a:t>Usage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l"/>
                      <a:r>
                        <a:rPr lang="en-US" sz="1200" dirty="0"/>
                        <a:t>Test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l"/>
                      <a:r>
                        <a:rPr lang="en-US" sz="1200" dirty="0"/>
                        <a:t>Test</a:t>
                      </a:r>
                      <a:r>
                        <a:rPr lang="en-US" sz="1200" baseline="0" dirty="0"/>
                        <a:t> Category</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l"/>
                      <a:r>
                        <a:rPr lang="en-US" sz="1200" dirty="0"/>
                        <a:t>Conformity Assessment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l"/>
                      <a:r>
                        <a:rPr lang="en-US" sz="1200" dirty="0"/>
                        <a:t>Data in</a:t>
                      </a:r>
                      <a:r>
                        <a:rPr lang="en-US" sz="1200" baseline="0" dirty="0"/>
                        <a:t> Message</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l"/>
                      <a:r>
                        <a:rPr lang="en-US" sz="1200" dirty="0"/>
                        <a:t>Validation Result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0"/>
                  </a:ext>
                </a:extLst>
              </a:tr>
              <a:tr h="457200">
                <a:tc>
                  <a:txBody>
                    <a:bodyPr/>
                    <a:lstStyle/>
                    <a:p>
                      <a:pPr algn="l"/>
                      <a:r>
                        <a:rPr lang="en-US" sz="1200" b="1" dirty="0">
                          <a:solidFill>
                            <a:schemeClr val="bg1"/>
                          </a:solidFill>
                        </a:rPr>
                        <a:t>PID-5.3</a:t>
                      </a:r>
                    </a:p>
                    <a:p>
                      <a:pPr algn="l"/>
                      <a:r>
                        <a:rPr lang="en-US" sz="1200" b="1" dirty="0">
                          <a:solidFill>
                            <a:schemeClr val="bg1"/>
                          </a:solidFill>
                        </a:rPr>
                        <a:t>(Middle</a:t>
                      </a:r>
                      <a:r>
                        <a:rPr lang="en-US" sz="1200" b="1" baseline="0" dirty="0">
                          <a:solidFill>
                            <a:schemeClr val="bg1"/>
                          </a:solidFill>
                        </a:rPr>
                        <a:t> </a:t>
                      </a:r>
                      <a:r>
                        <a:rPr lang="en-US" sz="1200" b="1" dirty="0">
                          <a:solidFill>
                            <a:schemeClr val="bg1"/>
                          </a:solidFill>
                        </a:rPr>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solidFill>
                            <a:srgbClr val="C00000"/>
                          </a:solidFill>
                        </a:rPr>
                        <a:t>&lt;Empty&gt;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Fail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57200">
                <a:tc>
                  <a:txBody>
                    <a:bodyPr/>
                    <a:lstStyle/>
                    <a:p>
                      <a:pPr algn="l"/>
                      <a:r>
                        <a:rPr lang="en-US" sz="1200" b="1" dirty="0">
                          <a:solidFill>
                            <a:schemeClr val="bg1"/>
                          </a:solidFill>
                        </a:rPr>
                        <a:t>PID-5.3</a:t>
                      </a:r>
                    </a:p>
                    <a:p>
                      <a:pPr algn="l"/>
                      <a:r>
                        <a:rPr lang="en-US" sz="1200" b="1" dirty="0">
                          <a:solidFill>
                            <a:schemeClr val="bg1"/>
                          </a:solidFill>
                        </a:rPr>
                        <a:t>(Middle</a:t>
                      </a:r>
                      <a:r>
                        <a:rPr lang="en-US" sz="1200" b="1" baseline="0" dirty="0">
                          <a:solidFill>
                            <a:schemeClr val="bg1"/>
                          </a:solidFill>
                        </a:rPr>
                        <a:t> </a:t>
                      </a:r>
                      <a:r>
                        <a:rPr lang="en-US" sz="1200" b="1" dirty="0">
                          <a:solidFill>
                            <a:schemeClr val="bg1"/>
                          </a:solidFill>
                        </a:rPr>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-Length-Content-Indifferent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Min</a:t>
                      </a:r>
                      <a:r>
                        <a:rPr lang="en-US" sz="1200" baseline="0" dirty="0"/>
                        <a:t> Length = 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Victoria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-Length-Content-Indifferent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Min</a:t>
                      </a:r>
                      <a:r>
                        <a:rPr lang="en-US" sz="1200" baseline="0" dirty="0"/>
                        <a:t> Length = 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Fail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048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aseline="0" dirty="0"/>
                        <a:t>Value-Test Case Fixed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Value</a:t>
                      </a:r>
                      <a:r>
                        <a:rPr lang="en-US" sz="1200" baseline="0" dirty="0"/>
                        <a:t> = Donna</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aseline="0" dirty="0"/>
                        <a:t>Value-Test Case Fixed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Value</a:t>
                      </a:r>
                      <a:r>
                        <a:rPr lang="en-US" sz="1200" baseline="0" dirty="0"/>
                        <a:t> = Donna</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Fail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81000">
                <a:tc>
                  <a:txBody>
                    <a:bodyPr/>
                    <a:lstStyle/>
                    <a:p>
                      <a:pPr algn="l"/>
                      <a:r>
                        <a:rPr lang="en-US" sz="1200" b="1" dirty="0">
                          <a:solidFill>
                            <a:schemeClr val="bg1"/>
                          </a:solidFill>
                        </a:rPr>
                        <a:t>MSH-9.2</a:t>
                      </a:r>
                    </a:p>
                    <a:p>
                      <a:pPr algn="l"/>
                      <a:r>
                        <a:rPr lang="en-US" sz="1200" b="1" dirty="0">
                          <a:solidFill>
                            <a:schemeClr val="bg1"/>
                          </a:solidFill>
                        </a:rPr>
                        <a:t>(Trigger Event)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marL="0" indent="0" algn="l">
                        <a:buClr>
                          <a:srgbClr val="0070C0"/>
                        </a:buClr>
                        <a:buFont typeface="Wingdings" panose="05000000000000000000" pitchFamily="2" charset="2"/>
                        <a:buNone/>
                        <a:defRPr/>
                      </a:pPr>
                      <a:r>
                        <a:rPr lang="en-US" sz="1200" dirty="0"/>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V04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Value-Profile</a:t>
                      </a:r>
                      <a:r>
                        <a:rPr lang="en-US" sz="1200" baseline="0" dirty="0"/>
                        <a:t> Fixed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Required</a:t>
                      </a:r>
                    </a:p>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Value = V04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V04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373315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TCAMT: Creating Test Cases and Context-based Testing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2606A52-3C07-4893-A908-22036E999239}"/>
              </a:ext>
            </a:extLst>
          </p:cNvPr>
          <p:cNvPicPr>
            <a:picLocks noChangeAspect="1"/>
          </p:cNvPicPr>
          <p:nvPr/>
        </p:nvPicPr>
        <p:blipFill>
          <a:blip r:embed="rId2"/>
          <a:stretch>
            <a:fillRect/>
          </a:stretch>
        </p:blipFill>
        <p:spPr>
          <a:xfrm>
            <a:off x="533400" y="598908"/>
            <a:ext cx="8003688" cy="2132644"/>
          </a:xfrm>
          <a:prstGeom prst="rect">
            <a:avLst/>
          </a:prstGeom>
        </p:spPr>
      </p:pic>
      <p:pic>
        <p:nvPicPr>
          <p:cNvPr id="10" name="Picture 9">
            <a:extLst>
              <a:ext uri="{FF2B5EF4-FFF2-40B4-BE49-F238E27FC236}">
                <a16:creationId xmlns:a16="http://schemas.microsoft.com/office/drawing/2014/main" id="{A97EEBD6-F6AA-45EE-85EF-F6A4025B252F}"/>
              </a:ext>
            </a:extLst>
          </p:cNvPr>
          <p:cNvPicPr>
            <a:picLocks noChangeAspect="1"/>
          </p:cNvPicPr>
          <p:nvPr/>
        </p:nvPicPr>
        <p:blipFill>
          <a:blip r:embed="rId3"/>
          <a:stretch>
            <a:fillRect/>
          </a:stretch>
        </p:blipFill>
        <p:spPr>
          <a:xfrm>
            <a:off x="1143000" y="2731552"/>
            <a:ext cx="6477000" cy="3859076"/>
          </a:xfrm>
          <a:prstGeom prst="rect">
            <a:avLst/>
          </a:prstGeom>
        </p:spPr>
      </p:pic>
    </p:spTree>
    <p:extLst>
      <p:ext uri="{BB962C8B-B14F-4D97-AF65-F5344CB8AC3E}">
        <p14:creationId xmlns:p14="http://schemas.microsoft.com/office/powerpoint/2010/main" val="8369971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TCAMT: Creating Test Cases and Context-based Testing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6746B18-8160-4994-9E4C-81ED691F87CA}"/>
              </a:ext>
            </a:extLst>
          </p:cNvPr>
          <p:cNvPicPr>
            <a:picLocks noChangeAspect="1"/>
          </p:cNvPicPr>
          <p:nvPr/>
        </p:nvPicPr>
        <p:blipFill>
          <a:blip r:embed="rId2"/>
          <a:stretch>
            <a:fillRect/>
          </a:stretch>
        </p:blipFill>
        <p:spPr>
          <a:xfrm>
            <a:off x="171979" y="762000"/>
            <a:ext cx="8800042" cy="5550965"/>
          </a:xfrm>
          <a:prstGeom prst="rect">
            <a:avLst/>
          </a:prstGeom>
        </p:spPr>
      </p:pic>
    </p:spTree>
    <p:extLst>
      <p:ext uri="{BB962C8B-B14F-4D97-AF65-F5344CB8AC3E}">
        <p14:creationId xmlns:p14="http://schemas.microsoft.com/office/powerpoint/2010/main" val="36445784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TCAMT: Creating Test Cases and Context-based Testing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B83BD2C-BCE6-4950-ACFA-1C2F8518F237}"/>
              </a:ext>
            </a:extLst>
          </p:cNvPr>
          <p:cNvPicPr>
            <a:picLocks noChangeAspect="1"/>
          </p:cNvPicPr>
          <p:nvPr/>
        </p:nvPicPr>
        <p:blipFill>
          <a:blip r:embed="rId2"/>
          <a:stretch>
            <a:fillRect/>
          </a:stretch>
        </p:blipFill>
        <p:spPr>
          <a:xfrm>
            <a:off x="321522" y="914400"/>
            <a:ext cx="8741023" cy="5257800"/>
          </a:xfrm>
          <a:prstGeom prst="rect">
            <a:avLst/>
          </a:prstGeom>
        </p:spPr>
      </p:pic>
    </p:spTree>
    <p:extLst>
      <p:ext uri="{BB962C8B-B14F-4D97-AF65-F5344CB8AC3E}">
        <p14:creationId xmlns:p14="http://schemas.microsoft.com/office/powerpoint/2010/main" val="237782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TCAMT</a:t>
            </a:r>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88</a:t>
            </a:fld>
            <a:endParaRPr lang="en-US"/>
          </a:p>
        </p:txBody>
      </p:sp>
      <p:pic>
        <p:nvPicPr>
          <p:cNvPr id="7" name="Picture 6"/>
          <p:cNvPicPr>
            <a:picLocks noChangeAspect="1"/>
          </p:cNvPicPr>
          <p:nvPr/>
        </p:nvPicPr>
        <p:blipFill>
          <a:blip r:embed="rId2"/>
          <a:stretch>
            <a:fillRect/>
          </a:stretch>
        </p:blipFill>
        <p:spPr>
          <a:xfrm>
            <a:off x="607171" y="1352116"/>
            <a:ext cx="7929657" cy="5038845"/>
          </a:xfrm>
          <a:prstGeom prst="rect">
            <a:avLst/>
          </a:prstGeom>
        </p:spPr>
      </p:pic>
    </p:spTree>
    <p:extLst>
      <p:ext uri="{BB962C8B-B14F-4D97-AF65-F5344CB8AC3E}">
        <p14:creationId xmlns:p14="http://schemas.microsoft.com/office/powerpoint/2010/main" val="501881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TCAMT: Creating Test Cases and Context-based Testing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C7446FC-7154-49C5-9B91-25657C1216AC}"/>
              </a:ext>
            </a:extLst>
          </p:cNvPr>
          <p:cNvPicPr>
            <a:picLocks noChangeAspect="1"/>
          </p:cNvPicPr>
          <p:nvPr/>
        </p:nvPicPr>
        <p:blipFill>
          <a:blip r:embed="rId2"/>
          <a:stretch>
            <a:fillRect/>
          </a:stretch>
        </p:blipFill>
        <p:spPr>
          <a:xfrm>
            <a:off x="236651" y="1219200"/>
            <a:ext cx="8670698" cy="4997177"/>
          </a:xfrm>
          <a:prstGeom prst="rect">
            <a:avLst/>
          </a:prstGeom>
        </p:spPr>
      </p:pic>
    </p:spTree>
    <p:extLst>
      <p:ext uri="{BB962C8B-B14F-4D97-AF65-F5344CB8AC3E}">
        <p14:creationId xmlns:p14="http://schemas.microsoft.com/office/powerpoint/2010/main" val="650070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Lessons Learned: Realities of Testing</a:t>
            </a:r>
          </a:p>
        </p:txBody>
      </p:sp>
      <p:sp>
        <p:nvSpPr>
          <p:cNvPr id="3" name="Content Placeholder 2"/>
          <p:cNvSpPr>
            <a:spLocks noGrp="1"/>
          </p:cNvSpPr>
          <p:nvPr>
            <p:ph idx="1"/>
          </p:nvPr>
        </p:nvSpPr>
        <p:spPr/>
        <p:txBody>
          <a:bodyPr>
            <a:normAutofit fontScale="85000" lnSpcReduction="20000"/>
          </a:bodyPr>
          <a:lstStyle/>
          <a:p>
            <a:r>
              <a:rPr lang="en-US" dirty="0"/>
              <a:t>Bound to the quality of the standards</a:t>
            </a:r>
          </a:p>
          <a:p>
            <a:r>
              <a:rPr lang="en-US" dirty="0"/>
              <a:t>Tolerance for comprehensiveness</a:t>
            </a:r>
          </a:p>
          <a:p>
            <a:r>
              <a:rPr lang="en-US" dirty="0"/>
              <a:t>Time</a:t>
            </a:r>
          </a:p>
          <a:p>
            <a:r>
              <a:rPr lang="en-US" dirty="0"/>
              <a:t>Budgets</a:t>
            </a:r>
          </a:p>
          <a:p>
            <a:r>
              <a:rPr lang="en-US" dirty="0"/>
              <a:t>Inadequate Investments</a:t>
            </a:r>
          </a:p>
          <a:p>
            <a:r>
              <a:rPr lang="en-US" dirty="0"/>
              <a:t>What to Test?</a:t>
            </a:r>
          </a:p>
          <a:p>
            <a:pPr lvl="1"/>
            <a:r>
              <a:rPr lang="en-US" dirty="0"/>
              <a:t>Boundless instances</a:t>
            </a:r>
          </a:p>
          <a:p>
            <a:pPr lvl="1"/>
            <a:r>
              <a:rPr lang="en-US" dirty="0"/>
              <a:t>Adequate test coverage</a:t>
            </a:r>
          </a:p>
          <a:p>
            <a:pPr lvl="1"/>
            <a:r>
              <a:rPr lang="en-US" dirty="0"/>
              <a:t>What are the priorities?</a:t>
            </a:r>
          </a:p>
          <a:p>
            <a:r>
              <a:rPr lang="en-US" dirty="0"/>
              <a:t>Test Cases</a:t>
            </a:r>
          </a:p>
          <a:p>
            <a:pPr lvl="1"/>
            <a:r>
              <a:rPr lang="en-US" dirty="0"/>
              <a:t>Realistic</a:t>
            </a:r>
          </a:p>
          <a:p>
            <a:pPr lvl="1"/>
            <a:r>
              <a:rPr lang="en-US" dirty="0"/>
              <a:t>Data</a:t>
            </a:r>
          </a:p>
          <a:p>
            <a:pPr lvl="1"/>
            <a:r>
              <a:rPr lang="en-US" dirty="0"/>
              <a:t>“Getting it right”</a:t>
            </a:r>
          </a:p>
          <a:p>
            <a:pPr marL="0" indent="0">
              <a:buNone/>
            </a:pPr>
            <a:endParaRPr lang="en-US" dirty="0"/>
          </a:p>
        </p:txBody>
      </p:sp>
      <p:sp>
        <p:nvSpPr>
          <p:cNvPr id="4" name="Date Placeholder 3"/>
          <p:cNvSpPr>
            <a:spLocks noGrp="1"/>
          </p:cNvSpPr>
          <p:nvPr>
            <p:ph type="dt" sz="half" idx="10"/>
          </p:nvPr>
        </p:nvSpPr>
        <p:spPr/>
        <p:txBody>
          <a:bodyPr/>
          <a:lstStyle/>
          <a:p>
            <a:r>
              <a:rPr lang="en-US" dirty="0"/>
              <a:t>01/01/2011</a:t>
            </a:r>
          </a:p>
        </p:txBody>
      </p:sp>
      <p:sp>
        <p:nvSpPr>
          <p:cNvPr id="5" name="Slide Number Placeholder 4"/>
          <p:cNvSpPr>
            <a:spLocks noGrp="1"/>
          </p:cNvSpPr>
          <p:nvPr>
            <p:ph type="sldNum" sz="quarter" idx="11"/>
          </p:nvPr>
        </p:nvSpPr>
        <p:spPr/>
        <p:txBody>
          <a:bodyPr/>
          <a:lstStyle/>
          <a:p>
            <a:fld id="{2CD36790-EF9F-4521-A783-189BE19EEE4B}" type="slidenum">
              <a:rPr lang="en-US" smtClean="0"/>
              <a:pPr/>
              <a:t>9</a:t>
            </a:fld>
            <a:endParaRPr lang="en-US" dirty="0"/>
          </a:p>
        </p:txBody>
      </p:sp>
      <p:sp>
        <p:nvSpPr>
          <p:cNvPr id="9" name="Isosceles Triangle 8"/>
          <p:cNvSpPr/>
          <p:nvPr/>
        </p:nvSpPr>
        <p:spPr>
          <a:xfrm rot="10800000">
            <a:off x="4371975" y="2903763"/>
            <a:ext cx="510363" cy="503275"/>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p:nvSpPr>
        <p:spPr>
          <a:xfrm>
            <a:off x="4627156" y="3262233"/>
            <a:ext cx="1453116" cy="246221"/>
          </a:xfrm>
          <a:prstGeom prst="rect">
            <a:avLst/>
          </a:prstGeom>
          <a:noFill/>
        </p:spPr>
        <p:txBody>
          <a:bodyPr wrap="square" rtlCol="0">
            <a:spAutoFit/>
          </a:bodyPr>
          <a:lstStyle/>
          <a:p>
            <a:r>
              <a:rPr lang="en-US" sz="1000" dirty="0"/>
              <a:t>Testing Investment</a:t>
            </a:r>
          </a:p>
        </p:txBody>
      </p:sp>
      <p:sp>
        <p:nvSpPr>
          <p:cNvPr id="11" name="TextBox 10"/>
          <p:cNvSpPr txBox="1"/>
          <p:nvPr/>
        </p:nvSpPr>
        <p:spPr>
          <a:xfrm>
            <a:off x="4815255" y="2819400"/>
            <a:ext cx="804531" cy="246221"/>
          </a:xfrm>
          <a:prstGeom prst="rect">
            <a:avLst/>
          </a:prstGeom>
          <a:noFill/>
        </p:spPr>
        <p:txBody>
          <a:bodyPr wrap="square" rtlCol="0">
            <a:spAutoFit/>
          </a:bodyPr>
          <a:lstStyle/>
          <a:p>
            <a:r>
              <a:rPr lang="en-US" sz="1000" dirty="0"/>
              <a:t>Impact</a:t>
            </a:r>
          </a:p>
        </p:txBody>
      </p:sp>
    </p:spTree>
    <p:extLst>
      <p:ext uri="{BB962C8B-B14F-4D97-AF65-F5344CB8AC3E}">
        <p14:creationId xmlns:p14="http://schemas.microsoft.com/office/powerpoint/2010/main" val="24434690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366B1-09C9-495E-84A7-361D5E69F309}"/>
              </a:ext>
            </a:extLst>
          </p:cNvPr>
          <p:cNvSpPr/>
          <p:nvPr/>
        </p:nvSpPr>
        <p:spPr>
          <a:xfrm>
            <a:off x="76200" y="76200"/>
            <a:ext cx="8991600" cy="6705600"/>
          </a:xfrm>
          <a:prstGeom prst="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4" name="TextBox 3">
            <a:extLst>
              <a:ext uri="{FF2B5EF4-FFF2-40B4-BE49-F238E27FC236}">
                <a16:creationId xmlns:a16="http://schemas.microsoft.com/office/drawing/2014/main" id="{55E34192-764F-4AC2-963B-B063D22E8A07}"/>
              </a:ext>
            </a:extLst>
          </p:cNvPr>
          <p:cNvSpPr txBox="1"/>
          <p:nvPr/>
        </p:nvSpPr>
        <p:spPr>
          <a:xfrm>
            <a:off x="76200" y="76200"/>
            <a:ext cx="8991600" cy="369332"/>
          </a:xfrm>
          <a:prstGeom prst="rect">
            <a:avLst/>
          </a:prstGeom>
          <a:noFill/>
        </p:spPr>
        <p:txBody>
          <a:bodyPr wrap="square" rtlCol="0">
            <a:spAutoFit/>
          </a:bodyPr>
          <a:lstStyle/>
          <a:p>
            <a:pPr algn="ctr"/>
            <a:r>
              <a:rPr lang="en-US" b="1" dirty="0">
                <a:solidFill>
                  <a:srgbClr val="002060"/>
                </a:solidFill>
              </a:rPr>
              <a:t>TCAMT: Creating Test Cases and Context-based Testing</a:t>
            </a:r>
          </a:p>
        </p:txBody>
      </p:sp>
      <p:cxnSp>
        <p:nvCxnSpPr>
          <p:cNvPr id="6" name="Straight Connector 5">
            <a:extLst>
              <a:ext uri="{FF2B5EF4-FFF2-40B4-BE49-F238E27FC236}">
                <a16:creationId xmlns:a16="http://schemas.microsoft.com/office/drawing/2014/main" id="{A32F5F9C-086D-48A7-915C-D0017CC53B7F}"/>
              </a:ext>
            </a:extLst>
          </p:cNvPr>
          <p:cNvCxnSpPr/>
          <p:nvPr/>
        </p:nvCxnSpPr>
        <p:spPr>
          <a:xfrm>
            <a:off x="76200" y="445532"/>
            <a:ext cx="89916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61810A86-4573-4FA9-8330-0DE25A2E792A}"/>
              </a:ext>
            </a:extLst>
          </p:cNvPr>
          <p:cNvPicPr>
            <a:picLocks noChangeAspect="1"/>
          </p:cNvPicPr>
          <p:nvPr/>
        </p:nvPicPr>
        <p:blipFill>
          <a:blip r:embed="rId2"/>
          <a:stretch>
            <a:fillRect/>
          </a:stretch>
        </p:blipFill>
        <p:spPr>
          <a:xfrm>
            <a:off x="152400" y="609600"/>
            <a:ext cx="8839200" cy="5119406"/>
          </a:xfrm>
          <a:prstGeom prst="rect">
            <a:avLst/>
          </a:prstGeom>
        </p:spPr>
      </p:pic>
    </p:spTree>
    <p:extLst>
      <p:ext uri="{BB962C8B-B14F-4D97-AF65-F5344CB8AC3E}">
        <p14:creationId xmlns:p14="http://schemas.microsoft.com/office/powerpoint/2010/main" val="18090417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91</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 y="1566778"/>
            <a:ext cx="7848600" cy="4724400"/>
          </a:xfrm>
          <a:prstGeom prst="rect">
            <a:avLst/>
          </a:prstGeom>
          <a:noFill/>
          <a:ln>
            <a:noFill/>
          </a:ln>
        </p:spPr>
      </p:pic>
    </p:spTree>
    <p:extLst>
      <p:ext uri="{BB962C8B-B14F-4D97-AF65-F5344CB8AC3E}">
        <p14:creationId xmlns:p14="http://schemas.microsoft.com/office/powerpoint/2010/main" val="40550152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92</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938" y="1531711"/>
            <a:ext cx="7848600" cy="4724400"/>
          </a:xfrm>
          <a:prstGeom prst="rect">
            <a:avLst/>
          </a:prstGeom>
          <a:noFill/>
          <a:ln>
            <a:noFill/>
          </a:ln>
        </p:spPr>
      </p:pic>
    </p:spTree>
    <p:extLst>
      <p:ext uri="{BB962C8B-B14F-4D97-AF65-F5344CB8AC3E}">
        <p14:creationId xmlns:p14="http://schemas.microsoft.com/office/powerpoint/2010/main" val="37796448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DB093-C72E-4D26-A1B7-6A932702A0F5}"/>
              </a:ext>
            </a:extLst>
          </p:cNvPr>
          <p:cNvSpPr>
            <a:spLocks noGrp="1"/>
          </p:cNvSpPr>
          <p:nvPr>
            <p:ph type="title"/>
          </p:nvPr>
        </p:nvSpPr>
        <p:spPr/>
        <p:txBody>
          <a:bodyPr/>
          <a:lstStyle/>
          <a:p>
            <a:r>
              <a:rPr lang="en-US" dirty="0"/>
              <a:t>Platform Status</a:t>
            </a:r>
          </a:p>
        </p:txBody>
      </p:sp>
      <p:sp>
        <p:nvSpPr>
          <p:cNvPr id="3" name="Content Placeholder 2">
            <a:extLst>
              <a:ext uri="{FF2B5EF4-FFF2-40B4-BE49-F238E27FC236}">
                <a16:creationId xmlns:a16="http://schemas.microsoft.com/office/drawing/2014/main" id="{B7224D38-69F2-4419-A2BC-8E2F1E23DD60}"/>
              </a:ext>
            </a:extLst>
          </p:cNvPr>
          <p:cNvSpPr>
            <a:spLocks noGrp="1"/>
          </p:cNvSpPr>
          <p:nvPr>
            <p:ph idx="1"/>
          </p:nvPr>
        </p:nvSpPr>
        <p:spPr>
          <a:xfrm>
            <a:off x="381000" y="1447801"/>
            <a:ext cx="8382000" cy="4990284"/>
          </a:xfrm>
        </p:spPr>
        <p:txBody>
          <a:bodyPr>
            <a:normAutofit fontScale="92500" lnSpcReduction="20000"/>
          </a:bodyPr>
          <a:lstStyle/>
          <a:p>
            <a:r>
              <a:rPr lang="en-US" dirty="0"/>
              <a:t>All tools in use for years</a:t>
            </a:r>
          </a:p>
          <a:p>
            <a:r>
              <a:rPr lang="en-US" dirty="0"/>
              <a:t>Public Domain—Free for use</a:t>
            </a:r>
          </a:p>
          <a:p>
            <a:r>
              <a:rPr lang="en-US" dirty="0"/>
              <a:t>Tools hosted by NIST</a:t>
            </a:r>
          </a:p>
          <a:p>
            <a:r>
              <a:rPr lang="en-US" dirty="0"/>
              <a:t>IGAMT-1</a:t>
            </a:r>
          </a:p>
          <a:p>
            <a:pPr lvl="1"/>
            <a:r>
              <a:rPr lang="en-US" dirty="0"/>
              <a:t>Used to ballot HL7 IGs, Local Use </a:t>
            </a:r>
          </a:p>
          <a:p>
            <a:r>
              <a:rPr lang="en-US" dirty="0"/>
              <a:t>IGAMT-2</a:t>
            </a:r>
          </a:p>
          <a:p>
            <a:pPr lvl="1"/>
            <a:r>
              <a:rPr lang="en-US" dirty="0"/>
              <a:t>Beta Testing—advanced features</a:t>
            </a:r>
          </a:p>
          <a:p>
            <a:r>
              <a:rPr lang="en-US" dirty="0"/>
              <a:t>TCAMT</a:t>
            </a:r>
          </a:p>
          <a:p>
            <a:pPr lvl="1"/>
            <a:r>
              <a:rPr lang="en-US" dirty="0"/>
              <a:t>Test Plans for ONC, CDC, HIMSS, etc.</a:t>
            </a:r>
          </a:p>
          <a:p>
            <a:r>
              <a:rPr lang="en-US" dirty="0"/>
              <a:t>Validation Tools</a:t>
            </a:r>
          </a:p>
          <a:p>
            <a:pPr lvl="1"/>
            <a:r>
              <a:rPr lang="en-US" dirty="0"/>
              <a:t>Specific (NIST Created) and General (User Created)</a:t>
            </a:r>
          </a:p>
          <a:p>
            <a:pPr lvl="1"/>
            <a:r>
              <a:rPr lang="en-US" dirty="0"/>
              <a:t>ONC, CDC, HIMSS, IHE, etc.</a:t>
            </a:r>
          </a:p>
          <a:p>
            <a:endParaRPr lang="en-US" dirty="0"/>
          </a:p>
          <a:p>
            <a:endParaRPr lang="en-US" dirty="0"/>
          </a:p>
        </p:txBody>
      </p:sp>
      <p:sp>
        <p:nvSpPr>
          <p:cNvPr id="4" name="Date Placeholder 3">
            <a:extLst>
              <a:ext uri="{FF2B5EF4-FFF2-40B4-BE49-F238E27FC236}">
                <a16:creationId xmlns:a16="http://schemas.microsoft.com/office/drawing/2014/main" id="{9B1A831F-6CE3-427B-83F0-D28D014FFB97}"/>
              </a:ext>
            </a:extLst>
          </p:cNvPr>
          <p:cNvSpPr>
            <a:spLocks noGrp="1"/>
          </p:cNvSpPr>
          <p:nvPr>
            <p:ph type="dt" sz="half" idx="10"/>
          </p:nvPr>
        </p:nvSpPr>
        <p:spPr/>
        <p:txBody>
          <a:bodyPr/>
          <a:lstStyle/>
          <a:p>
            <a:r>
              <a:rPr lang="en-US"/>
              <a:t>01/01/2011</a:t>
            </a:r>
            <a:endParaRPr lang="en-US" dirty="0"/>
          </a:p>
        </p:txBody>
      </p:sp>
      <p:sp>
        <p:nvSpPr>
          <p:cNvPr id="5" name="Slide Number Placeholder 4">
            <a:extLst>
              <a:ext uri="{FF2B5EF4-FFF2-40B4-BE49-F238E27FC236}">
                <a16:creationId xmlns:a16="http://schemas.microsoft.com/office/drawing/2014/main" id="{E8D89300-C4FF-4523-B37E-84BE42A1060E}"/>
              </a:ext>
            </a:extLst>
          </p:cNvPr>
          <p:cNvSpPr>
            <a:spLocks noGrp="1"/>
          </p:cNvSpPr>
          <p:nvPr>
            <p:ph type="sldNum" sz="quarter" idx="11"/>
          </p:nvPr>
        </p:nvSpPr>
        <p:spPr/>
        <p:txBody>
          <a:bodyPr/>
          <a:lstStyle/>
          <a:p>
            <a:fld id="{2CD36790-EF9F-4521-A783-189BE19EEE4B}" type="slidenum">
              <a:rPr lang="en-US" smtClean="0"/>
              <a:pPr/>
              <a:t>93</a:t>
            </a:fld>
            <a:endParaRPr lang="en-US"/>
          </a:p>
        </p:txBody>
      </p:sp>
    </p:spTree>
    <p:extLst>
      <p:ext uri="{BB962C8B-B14F-4D97-AF65-F5344CB8AC3E}">
        <p14:creationId xmlns:p14="http://schemas.microsoft.com/office/powerpoint/2010/main" val="20999189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85340"/>
            <a:ext cx="8458200" cy="822325"/>
          </a:xfrm>
        </p:spPr>
        <p:txBody>
          <a:bodyPr/>
          <a:lstStyle/>
          <a:p>
            <a:r>
              <a:rPr lang="en-US" sz="3600" dirty="0"/>
              <a:t>Real Success</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94</a:t>
            </a:fld>
            <a:endParaRPr lang="en-US"/>
          </a:p>
        </p:txBody>
      </p:sp>
      <p:pic>
        <p:nvPicPr>
          <p:cNvPr id="2" name="Picture 1">
            <a:extLst>
              <a:ext uri="{FF2B5EF4-FFF2-40B4-BE49-F238E27FC236}">
                <a16:creationId xmlns:a16="http://schemas.microsoft.com/office/drawing/2014/main" id="{EDE2886B-1606-4720-B206-50F37AD863A8}"/>
              </a:ext>
            </a:extLst>
          </p:cNvPr>
          <p:cNvPicPr>
            <a:picLocks noChangeAspect="1"/>
          </p:cNvPicPr>
          <p:nvPr/>
        </p:nvPicPr>
        <p:blipFill>
          <a:blip r:embed="rId3"/>
          <a:stretch>
            <a:fillRect/>
          </a:stretch>
        </p:blipFill>
        <p:spPr>
          <a:xfrm>
            <a:off x="381000" y="1480887"/>
            <a:ext cx="8382000" cy="4770152"/>
          </a:xfrm>
          <a:prstGeom prst="rect">
            <a:avLst/>
          </a:prstGeom>
          <a:ln>
            <a:solidFill>
              <a:schemeClr val="accent1"/>
            </a:solidFill>
          </a:ln>
        </p:spPr>
      </p:pic>
      <p:sp>
        <p:nvSpPr>
          <p:cNvPr id="6" name="TextBox 5">
            <a:extLst>
              <a:ext uri="{FF2B5EF4-FFF2-40B4-BE49-F238E27FC236}">
                <a16:creationId xmlns:a16="http://schemas.microsoft.com/office/drawing/2014/main" id="{3EC37D4F-9642-4C17-9C80-9A7AA08A7292}"/>
              </a:ext>
            </a:extLst>
          </p:cNvPr>
          <p:cNvSpPr txBox="1"/>
          <p:nvPr/>
        </p:nvSpPr>
        <p:spPr>
          <a:xfrm flipH="1">
            <a:off x="4724400" y="6321037"/>
            <a:ext cx="4419600" cy="246221"/>
          </a:xfrm>
          <a:prstGeom prst="rect">
            <a:avLst/>
          </a:prstGeom>
          <a:noFill/>
        </p:spPr>
        <p:txBody>
          <a:bodyPr wrap="square" rtlCol="0">
            <a:spAutoFit/>
          </a:bodyPr>
          <a:lstStyle/>
          <a:p>
            <a:r>
              <a:rPr lang="en-US" sz="1000" b="1" dirty="0"/>
              <a:t>Source: American Immunization Registry Association, August 2019 </a:t>
            </a:r>
          </a:p>
        </p:txBody>
      </p:sp>
      <p:sp>
        <p:nvSpPr>
          <p:cNvPr id="34" name="TextBox 33">
            <a:extLst>
              <a:ext uri="{FF2B5EF4-FFF2-40B4-BE49-F238E27FC236}">
                <a16:creationId xmlns:a16="http://schemas.microsoft.com/office/drawing/2014/main" id="{03090B35-4B0D-4683-B4DA-D3C7ECE66BDB}"/>
              </a:ext>
            </a:extLst>
          </p:cNvPr>
          <p:cNvSpPr txBox="1"/>
          <p:nvPr/>
        </p:nvSpPr>
        <p:spPr>
          <a:xfrm flipH="1">
            <a:off x="381000" y="1515697"/>
            <a:ext cx="8001000" cy="307777"/>
          </a:xfrm>
          <a:prstGeom prst="rect">
            <a:avLst/>
          </a:prstGeom>
          <a:noFill/>
        </p:spPr>
        <p:txBody>
          <a:bodyPr wrap="square" rtlCol="0">
            <a:spAutoFit/>
          </a:bodyPr>
          <a:lstStyle/>
          <a:p>
            <a:r>
              <a:rPr lang="en-US" sz="1400" b="1" dirty="0">
                <a:solidFill>
                  <a:srgbClr val="C00000"/>
                </a:solidFill>
              </a:rPr>
              <a:t>Measures of Immunization Submissions and Acknowledgement Messages </a:t>
            </a:r>
          </a:p>
        </p:txBody>
      </p:sp>
    </p:spTree>
    <p:extLst>
      <p:ext uri="{BB962C8B-B14F-4D97-AF65-F5344CB8AC3E}">
        <p14:creationId xmlns:p14="http://schemas.microsoft.com/office/powerpoint/2010/main" val="24341201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385340"/>
            <a:ext cx="8458200" cy="822325"/>
          </a:xfrm>
        </p:spPr>
        <p:txBody>
          <a:bodyPr/>
          <a:lstStyle/>
          <a:p>
            <a:r>
              <a:rPr lang="en-US" sz="3600" dirty="0"/>
              <a:t>Summary: Towards Interoperability</a:t>
            </a:r>
          </a:p>
        </p:txBody>
      </p:sp>
      <p:sp>
        <p:nvSpPr>
          <p:cNvPr id="4" name="Date Placeholder 3"/>
          <p:cNvSpPr>
            <a:spLocks noGrp="1"/>
          </p:cNvSpPr>
          <p:nvPr>
            <p:ph type="dt" sz="half" idx="10"/>
          </p:nvPr>
        </p:nvSpPr>
        <p:spPr/>
        <p:txBody>
          <a:bodyPr/>
          <a:lstStyle/>
          <a:p>
            <a:fld id="{235313DE-39FF-4199-8686-1B682DE047CF}" type="datetime1">
              <a:rPr lang="en-US"/>
              <a:pPr/>
              <a:t>10/18/2019</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95</a:t>
            </a:fld>
            <a:endParaRPr lang="en-US"/>
          </a:p>
        </p:txBody>
      </p:sp>
      <p:sp>
        <p:nvSpPr>
          <p:cNvPr id="7" name="Isosceles Triangle 6"/>
          <p:cNvSpPr/>
          <p:nvPr/>
        </p:nvSpPr>
        <p:spPr>
          <a:xfrm rot="5400000">
            <a:off x="1838772" y="1297222"/>
            <a:ext cx="2823082" cy="3271050"/>
          </a:xfrm>
          <a:prstGeom prst="triangle">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8" name="Rectangle 7"/>
          <p:cNvSpPr/>
          <p:nvPr/>
        </p:nvSpPr>
        <p:spPr>
          <a:xfrm>
            <a:off x="3862954" y="2670467"/>
            <a:ext cx="1418095" cy="495946"/>
          </a:xfrm>
          <a:prstGeom prst="rect">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9" name="Isosceles Triangle 8"/>
          <p:cNvSpPr/>
          <p:nvPr/>
        </p:nvSpPr>
        <p:spPr>
          <a:xfrm rot="16200000">
            <a:off x="4463155" y="1286893"/>
            <a:ext cx="2823082" cy="3271050"/>
          </a:xfrm>
          <a:prstGeom prst="triangle">
            <a:avLst/>
          </a:prstGeom>
          <a:solidFill>
            <a:schemeClr val="accent5">
              <a:lumMod val="60000"/>
              <a:lumOff val="40000"/>
            </a:schemeClr>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0" name="TextBox 9"/>
          <p:cNvSpPr txBox="1"/>
          <p:nvPr/>
        </p:nvSpPr>
        <p:spPr>
          <a:xfrm>
            <a:off x="1559876" y="2484031"/>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A</a:t>
            </a:r>
          </a:p>
        </p:txBody>
      </p:sp>
      <p:sp>
        <p:nvSpPr>
          <p:cNvPr id="11" name="TextBox 10"/>
          <p:cNvSpPr txBox="1"/>
          <p:nvPr/>
        </p:nvSpPr>
        <p:spPr>
          <a:xfrm>
            <a:off x="6535807" y="2460744"/>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B</a:t>
            </a:r>
          </a:p>
        </p:txBody>
      </p:sp>
      <p:sp>
        <p:nvSpPr>
          <p:cNvPr id="12" name="TextBox 11"/>
          <p:cNvSpPr txBox="1"/>
          <p:nvPr/>
        </p:nvSpPr>
        <p:spPr>
          <a:xfrm rot="16200000">
            <a:off x="332873" y="2781932"/>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chemeClr val="accent5">
                    <a:lumMod val="50000"/>
                  </a:schemeClr>
                </a:solidFill>
                <a:latin typeface="Helvetica Neue Light"/>
              </a:rPr>
              <a:t>Requirements</a:t>
            </a:r>
          </a:p>
        </p:txBody>
      </p:sp>
      <p:sp>
        <p:nvSpPr>
          <p:cNvPr id="13" name="TextBox 12"/>
          <p:cNvSpPr txBox="1"/>
          <p:nvPr/>
        </p:nvSpPr>
        <p:spPr>
          <a:xfrm rot="5400000">
            <a:off x="6484634" y="2787323"/>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chemeClr val="accent5">
                    <a:lumMod val="50000"/>
                  </a:schemeClr>
                </a:solidFill>
                <a:latin typeface="Helvetica Neue Light"/>
              </a:rPr>
              <a:t>Requirements</a:t>
            </a:r>
          </a:p>
        </p:txBody>
      </p:sp>
      <p:sp>
        <p:nvSpPr>
          <p:cNvPr id="14" name="Right Arrow 13"/>
          <p:cNvSpPr/>
          <p:nvPr/>
        </p:nvSpPr>
        <p:spPr>
          <a:xfrm rot="16200000">
            <a:off x="1379259" y="1572894"/>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5" name="Right Arrow 14"/>
          <p:cNvSpPr/>
          <p:nvPr/>
        </p:nvSpPr>
        <p:spPr>
          <a:xfrm rot="5400000">
            <a:off x="1356805" y="4134920"/>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6" name="Right Arrow 15"/>
          <p:cNvSpPr/>
          <p:nvPr/>
        </p:nvSpPr>
        <p:spPr>
          <a:xfrm rot="16200000">
            <a:off x="7497168" y="1570098"/>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7" name="Right Arrow 16"/>
          <p:cNvSpPr/>
          <p:nvPr/>
        </p:nvSpPr>
        <p:spPr>
          <a:xfrm rot="5400000">
            <a:off x="7506952" y="4115821"/>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TextBox 17"/>
          <p:cNvSpPr txBox="1"/>
          <p:nvPr/>
        </p:nvSpPr>
        <p:spPr>
          <a:xfrm>
            <a:off x="3978729" y="2616884"/>
            <a:ext cx="1186543" cy="600164"/>
          </a:xfrm>
          <a:prstGeom prst="rect">
            <a:avLst/>
          </a:prstGeom>
          <a:solidFill>
            <a:schemeClr val="accent5">
              <a:lumMod val="60000"/>
              <a:lumOff val="40000"/>
            </a:schemeClr>
          </a:solidFill>
        </p:spPr>
        <p:txBody>
          <a:bodyPr wrap="square" rtlCol="0">
            <a:spAutoFit/>
          </a:bodyPr>
          <a:lstStyle/>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Reduced Negotiations &amp;</a:t>
            </a:r>
          </a:p>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 Translations</a:t>
            </a:r>
          </a:p>
        </p:txBody>
      </p:sp>
      <p:sp>
        <p:nvSpPr>
          <p:cNvPr id="19" name="Right Arrow 18"/>
          <p:cNvSpPr/>
          <p:nvPr/>
        </p:nvSpPr>
        <p:spPr>
          <a:xfrm rot="9376868">
            <a:off x="4903959" y="2075702"/>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ight Arrow 19"/>
          <p:cNvSpPr/>
          <p:nvPr/>
        </p:nvSpPr>
        <p:spPr>
          <a:xfrm rot="12192940">
            <a:off x="4861159" y="3634283"/>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1" name="Right Arrow 20"/>
          <p:cNvSpPr/>
          <p:nvPr/>
        </p:nvSpPr>
        <p:spPr>
          <a:xfrm rot="1379567">
            <a:off x="1570945" y="2089025"/>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2" name="Right Arrow 21"/>
          <p:cNvSpPr/>
          <p:nvPr/>
        </p:nvSpPr>
        <p:spPr>
          <a:xfrm rot="20212787">
            <a:off x="1601435" y="3641539"/>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Isosceles Triangle 22"/>
          <p:cNvSpPr/>
          <p:nvPr/>
        </p:nvSpPr>
        <p:spPr>
          <a:xfrm>
            <a:off x="1790288" y="3216178"/>
            <a:ext cx="5539454" cy="1131460"/>
          </a:xfrm>
          <a:prstGeom prst="triangle">
            <a:avLst>
              <a:gd name="adj" fmla="val 50095"/>
            </a:avLst>
          </a:prstGeom>
          <a:solidFill>
            <a:schemeClr val="accent5">
              <a:lumMod val="50000"/>
            </a:schemeClr>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7" name="Isosceles Triangle 26"/>
          <p:cNvSpPr/>
          <p:nvPr/>
        </p:nvSpPr>
        <p:spPr>
          <a:xfrm rot="10800000">
            <a:off x="1802273" y="1524000"/>
            <a:ext cx="5539454" cy="1097573"/>
          </a:xfrm>
          <a:prstGeom prst="triangle">
            <a:avLst>
              <a:gd name="adj" fmla="val 50095"/>
            </a:avLst>
          </a:prstGeom>
          <a:solidFill>
            <a:schemeClr val="accent5">
              <a:lumMod val="50000"/>
            </a:schemeClr>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8" name="TextBox 27"/>
          <p:cNvSpPr txBox="1"/>
          <p:nvPr/>
        </p:nvSpPr>
        <p:spPr>
          <a:xfrm>
            <a:off x="3990573" y="1756213"/>
            <a:ext cx="1220206"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Use Cases</a:t>
            </a:r>
          </a:p>
        </p:txBody>
      </p:sp>
      <p:sp>
        <p:nvSpPr>
          <p:cNvPr id="29" name="TextBox 28"/>
          <p:cNvSpPr txBox="1"/>
          <p:nvPr/>
        </p:nvSpPr>
        <p:spPr>
          <a:xfrm>
            <a:off x="4053283" y="3508939"/>
            <a:ext cx="1186543"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Standards</a:t>
            </a:r>
          </a:p>
        </p:txBody>
      </p:sp>
      <p:sp>
        <p:nvSpPr>
          <p:cNvPr id="30" name="TextBox 29"/>
          <p:cNvSpPr txBox="1"/>
          <p:nvPr/>
        </p:nvSpPr>
        <p:spPr>
          <a:xfrm>
            <a:off x="2811288" y="3938552"/>
            <a:ext cx="1018227"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Profiling</a:t>
            </a:r>
          </a:p>
        </p:txBody>
      </p:sp>
      <p:sp>
        <p:nvSpPr>
          <p:cNvPr id="31" name="TextBox 30"/>
          <p:cNvSpPr txBox="1"/>
          <p:nvPr/>
        </p:nvSpPr>
        <p:spPr>
          <a:xfrm>
            <a:off x="3835046" y="3943618"/>
            <a:ext cx="1555811"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Implementation</a:t>
            </a:r>
          </a:p>
        </p:txBody>
      </p:sp>
      <p:sp>
        <p:nvSpPr>
          <p:cNvPr id="32" name="TextBox 31"/>
          <p:cNvSpPr txBox="1"/>
          <p:nvPr/>
        </p:nvSpPr>
        <p:spPr>
          <a:xfrm>
            <a:off x="5520155" y="3943618"/>
            <a:ext cx="898772"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Testing</a:t>
            </a:r>
          </a:p>
        </p:txBody>
      </p:sp>
      <p:sp>
        <p:nvSpPr>
          <p:cNvPr id="33" name="Rectangle 3">
            <a:extLst>
              <a:ext uri="{FF2B5EF4-FFF2-40B4-BE49-F238E27FC236}">
                <a16:creationId xmlns:a16="http://schemas.microsoft.com/office/drawing/2014/main" id="{72CC9656-53D3-4B64-9DA1-120AFAA45F0C}"/>
              </a:ext>
            </a:extLst>
          </p:cNvPr>
          <p:cNvSpPr>
            <a:spLocks noGrp="1" noChangeArrowheads="1"/>
          </p:cNvSpPr>
          <p:nvPr>
            <p:ph idx="1"/>
          </p:nvPr>
        </p:nvSpPr>
        <p:spPr>
          <a:xfrm>
            <a:off x="381000" y="4595570"/>
            <a:ext cx="8382000" cy="1840470"/>
          </a:xfrm>
        </p:spPr>
        <p:txBody>
          <a:bodyPr>
            <a:normAutofit fontScale="62500" lnSpcReduction="20000"/>
          </a:bodyPr>
          <a:lstStyle/>
          <a:p>
            <a:r>
              <a:rPr lang="en-US" dirty="0"/>
              <a:t>Need quality data exchange standards</a:t>
            </a:r>
          </a:p>
          <a:p>
            <a:r>
              <a:rPr lang="en-US" dirty="0"/>
              <a:t>Be precise, and demand it from SDOs</a:t>
            </a:r>
          </a:p>
          <a:p>
            <a:r>
              <a:rPr lang="en-US" dirty="0"/>
              <a:t>Profile, Modularize, and Reuse</a:t>
            </a:r>
          </a:p>
          <a:p>
            <a:r>
              <a:rPr lang="en-US" dirty="0"/>
              <a:t>Use existing tools (profiling and testing)</a:t>
            </a:r>
          </a:p>
          <a:p>
            <a:r>
              <a:rPr lang="en-US" dirty="0"/>
              <a:t>Non-conformance should not prevent useful exchange of data</a:t>
            </a:r>
          </a:p>
          <a:p>
            <a:r>
              <a:rPr lang="en-US" dirty="0"/>
              <a:t>Plan for testing, and test (at all layers)</a:t>
            </a:r>
          </a:p>
        </p:txBody>
      </p:sp>
    </p:spTree>
    <p:extLst>
      <p:ext uri="{BB962C8B-B14F-4D97-AF65-F5344CB8AC3E}">
        <p14:creationId xmlns:p14="http://schemas.microsoft.com/office/powerpoint/2010/main" val="14733868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Thank You</a:t>
            </a:r>
            <a:br>
              <a:rPr lang="en-US" dirty="0"/>
            </a:br>
            <a:br>
              <a:rPr lang="en-US" dirty="0"/>
            </a:br>
            <a:br>
              <a:rPr lang="en-US" dirty="0"/>
            </a:br>
            <a:br>
              <a:rPr lang="en-US" dirty="0"/>
            </a:br>
            <a:r>
              <a:rPr lang="en-US" dirty="0"/>
              <a:t>Questions</a:t>
            </a:r>
          </a:p>
        </p:txBody>
      </p:sp>
      <p:sp>
        <p:nvSpPr>
          <p:cNvPr id="2051" name="Rectangle 3"/>
          <p:cNvSpPr>
            <a:spLocks noGrp="1" noChangeArrowheads="1"/>
          </p:cNvSpPr>
          <p:nvPr>
            <p:ph type="subTitle" idx="1"/>
          </p:nvPr>
        </p:nvSpPr>
        <p:spPr>
          <a:xfrm>
            <a:off x="1371600" y="3962400"/>
            <a:ext cx="6400800" cy="685800"/>
          </a:xfrm>
        </p:spPr>
        <p:txBody>
          <a:bodyPr/>
          <a:lstStyle/>
          <a:p>
            <a:r>
              <a:rPr lang="en-US" dirty="0"/>
              <a:t>Contact: </a:t>
            </a:r>
            <a:r>
              <a:rPr lang="en-US" dirty="0">
                <a:hlinkClick r:id="rId3"/>
              </a:rPr>
              <a:t>robert.snelick@nist.gov</a:t>
            </a:r>
            <a:endParaRPr lang="en-US" dirty="0"/>
          </a:p>
          <a:p>
            <a:endParaRPr lang="en-US" dirty="0"/>
          </a:p>
        </p:txBody>
      </p:sp>
      <p:sp>
        <p:nvSpPr>
          <p:cNvPr id="5" name="TextBox 4">
            <a:extLst>
              <a:ext uri="{FF2B5EF4-FFF2-40B4-BE49-F238E27FC236}">
                <a16:creationId xmlns:a16="http://schemas.microsoft.com/office/drawing/2014/main" id="{FBDD5B9C-D54E-495B-A655-885CCB79A385}"/>
              </a:ext>
            </a:extLst>
          </p:cNvPr>
          <p:cNvSpPr txBox="1"/>
          <p:nvPr/>
        </p:nvSpPr>
        <p:spPr>
          <a:xfrm>
            <a:off x="1485900" y="5213350"/>
            <a:ext cx="6172200" cy="646331"/>
          </a:xfrm>
          <a:prstGeom prst="rect">
            <a:avLst/>
          </a:prstGeom>
          <a:solidFill>
            <a:schemeClr val="accent5">
              <a:lumMod val="40000"/>
              <a:lumOff val="60000"/>
            </a:schemeClr>
          </a:solidFill>
          <a:ln>
            <a:solidFill>
              <a:schemeClr val="accent1"/>
            </a:solidFill>
          </a:ln>
        </p:spPr>
        <p:txBody>
          <a:bodyPr wrap="square" rtlCol="0">
            <a:spAutoFit/>
          </a:bodyPr>
          <a:lstStyle/>
          <a:p>
            <a:r>
              <a:rPr lang="en-US" sz="3600" b="1" dirty="0">
                <a:sym typeface="Wingdings" panose="05000000000000000000" pitchFamily="2" charset="2"/>
              </a:rPr>
              <a:t>https://hl7v2tools.nist.gov</a:t>
            </a:r>
            <a:endParaRPr lang="en-US" sz="3600" dirty="0"/>
          </a:p>
        </p:txBody>
      </p:sp>
    </p:spTree>
    <p:extLst>
      <p:ext uri="{BB962C8B-B14F-4D97-AF65-F5344CB8AC3E}">
        <p14:creationId xmlns:p14="http://schemas.microsoft.com/office/powerpoint/2010/main" val="2763372215"/>
      </p:ext>
    </p:extLst>
  </p:cSld>
  <p:clrMapOvr>
    <a:masterClrMapping/>
  </p:clrMapOvr>
</p:sld>
</file>

<file path=ppt/theme/theme1.xml><?xml version="1.0" encoding="utf-8"?>
<a:theme xmlns:a="http://schemas.openxmlformats.org/drawingml/2006/main" name="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66F932ADC614EBDCF913D22EDF397" ma:contentTypeVersion="4" ma:contentTypeDescription="Create a new document." ma:contentTypeScope="" ma:versionID="a4815695f05635ecaa53fca478c01191">
  <xsd:schema xmlns:xsd="http://www.w3.org/2001/XMLSchema" xmlns:xs="http://www.w3.org/2001/XMLSchema" xmlns:p="http://schemas.microsoft.com/office/2006/metadata/properties" xmlns:ns2="0717026a-7d61-41b3-b6f9-3008e6979e3f" xmlns:ns3="afca1dfc-5db1-45d7-abcd-8f5bb720cd5c" targetNamespace="http://schemas.microsoft.com/office/2006/metadata/properties" ma:root="true" ma:fieldsID="026d99105e58777826b1ee4899615125" ns2:_="" ns3:_="">
    <xsd:import namespace="0717026a-7d61-41b3-b6f9-3008e6979e3f"/>
    <xsd:import namespace="afca1dfc-5db1-45d7-abcd-8f5bb720cd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17026a-7d61-41b3-b6f9-3008e6979e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fca1dfc-5db1-45d7-abcd-8f5bb720cd5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C0ED369-4DE4-4124-975A-009B335C73CC}"/>
</file>

<file path=customXml/itemProps2.xml><?xml version="1.0" encoding="utf-8"?>
<ds:datastoreItem xmlns:ds="http://schemas.openxmlformats.org/officeDocument/2006/customXml" ds:itemID="{E5A1EE55-32BA-400C-876A-D83AD5988D1F}"/>
</file>

<file path=customXml/itemProps3.xml><?xml version="1.0" encoding="utf-8"?>
<ds:datastoreItem xmlns:ds="http://schemas.openxmlformats.org/officeDocument/2006/customXml" ds:itemID="{9971DDD0-97E3-4BF3-8E54-1C08272927B9}"/>
</file>

<file path=docProps/app.xml><?xml version="1.0" encoding="utf-8"?>
<Properties xmlns="http://schemas.openxmlformats.org/officeDocument/2006/extended-properties" xmlns:vt="http://schemas.openxmlformats.org/officeDocument/2006/docPropsVTypes">
  <Template/>
  <TotalTime>51236</TotalTime>
  <Words>8848</Words>
  <Application>Microsoft Office PowerPoint</Application>
  <PresentationFormat>On-screen Show (4:3)</PresentationFormat>
  <Paragraphs>1834</Paragraphs>
  <Slides>96</Slides>
  <Notes>78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96</vt:i4>
      </vt:variant>
    </vt:vector>
  </HeadingPairs>
  <TitlesOfParts>
    <vt:vector size="107" baseType="lpstr">
      <vt:lpstr>Arial</vt:lpstr>
      <vt:lpstr>Arial Narrow</vt:lpstr>
      <vt:lpstr>Calibri</vt:lpstr>
      <vt:lpstr>Courier New</vt:lpstr>
      <vt:lpstr>Helvetica Neue Light</vt:lpstr>
      <vt:lpstr>Lucida Sans</vt:lpstr>
      <vt:lpstr>Times New Roman</vt:lpstr>
      <vt:lpstr>Verdana</vt:lpstr>
      <vt:lpstr>Wingdings</vt:lpstr>
      <vt:lpstr>Refined</vt:lpstr>
      <vt:lpstr>1_Refined</vt:lpstr>
      <vt:lpstr>HL7 v2 Conformance and Testing:  An overview of conformance, specification development, testing strategies, and tools</vt:lpstr>
      <vt:lpstr>NIST</vt:lpstr>
      <vt:lpstr>Speaker</vt:lpstr>
      <vt:lpstr>HL7 v2 Seminar Content</vt:lpstr>
      <vt:lpstr>Motivation and Overview</vt:lpstr>
      <vt:lpstr>Foundation for Interoperability</vt:lpstr>
      <vt:lpstr>Failure happens when:</vt:lpstr>
      <vt:lpstr>Lessons Learned: Standards</vt:lpstr>
      <vt:lpstr>Lessons Learned: Realities of Testing</vt:lpstr>
      <vt:lpstr>HL7 v2 Development Phases/Cycle</vt:lpstr>
      <vt:lpstr>Fundamental Terms</vt:lpstr>
      <vt:lpstr>Conformance</vt:lpstr>
      <vt:lpstr>Interoperability</vt:lpstr>
      <vt:lpstr>Compliance</vt:lpstr>
      <vt:lpstr>Compatibility</vt:lpstr>
      <vt:lpstr>Relationships</vt:lpstr>
      <vt:lpstr>How is Profiling Related?</vt:lpstr>
      <vt:lpstr>In the Context of HL7 v2</vt:lpstr>
      <vt:lpstr>Implementation Guides and Profiling</vt:lpstr>
      <vt:lpstr>HL7 v2 Implementation Guide and Message Profiles</vt:lpstr>
      <vt:lpstr>HL7 v2 Profiling Overview</vt:lpstr>
      <vt:lpstr>Representative Immunization IG</vt:lpstr>
      <vt:lpstr>Example Interaction Diagram</vt:lpstr>
      <vt:lpstr>Acknowledgement Responsibilities</vt:lpstr>
      <vt:lpstr>New HL7 v2 Specifications</vt:lpstr>
      <vt:lpstr>HL7 v2 IG Development</vt:lpstr>
      <vt:lpstr>HL7 v2 Moving Forward</vt:lpstr>
      <vt:lpstr>Basic Profile-Level Hierarchy</vt:lpstr>
      <vt:lpstr>U.S. Immunization Profiles</vt:lpstr>
      <vt:lpstr>HL7 v2 Profile Spectrum</vt:lpstr>
      <vt:lpstr>IGs in the Context of use</vt:lpstr>
      <vt:lpstr>Non-conformity Case Studies</vt:lpstr>
      <vt:lpstr>Conformance Constructs for Applying Constraints</vt:lpstr>
      <vt:lpstr>Conformance Constructs</vt:lpstr>
      <vt:lpstr>Conformance Constructs</vt:lpstr>
      <vt:lpstr>Applying Constraints Rules</vt:lpstr>
      <vt:lpstr>Usage (Sender Perspective)</vt:lpstr>
      <vt:lpstr>Condition Usage and Predicate</vt:lpstr>
      <vt:lpstr>Usage Compliance</vt:lpstr>
      <vt:lpstr>Usage Compatibility</vt:lpstr>
      <vt:lpstr>Cardinality</vt:lpstr>
      <vt:lpstr>Content: Co-Constraints</vt:lpstr>
      <vt:lpstr>Co-Constraints Example</vt:lpstr>
      <vt:lpstr>Slicing</vt:lpstr>
      <vt:lpstr>Conformance Statements</vt:lpstr>
      <vt:lpstr>Data Type Flavors</vt:lpstr>
      <vt:lpstr>Data Type Flavors Use</vt:lpstr>
      <vt:lpstr>Data Type Flavors Definition</vt:lpstr>
      <vt:lpstr>Segment Level Profiling</vt:lpstr>
      <vt:lpstr>Segment Level Profiling</vt:lpstr>
      <vt:lpstr>Message Level Profiling</vt:lpstr>
      <vt:lpstr>Vocabulary Concepts and Profiling</vt:lpstr>
      <vt:lpstr>Vocabulary Relationships</vt:lpstr>
      <vt:lpstr>Creating Value Sets</vt:lpstr>
      <vt:lpstr>Vocabulary Mechanics</vt:lpstr>
      <vt:lpstr>Value Set Collection </vt:lpstr>
      <vt:lpstr>Vocabulary Usage </vt:lpstr>
      <vt:lpstr>Vocabulary Profiling Example 1 </vt:lpstr>
      <vt:lpstr>Vocabulary Profiling Example 2 </vt:lpstr>
      <vt:lpstr>Profiling Construction</vt:lpstr>
      <vt:lpstr>Profile Construction</vt:lpstr>
      <vt:lpstr>Profile Design and Management</vt:lpstr>
      <vt:lpstr>Profile Design and Management</vt:lpstr>
      <vt:lpstr>Local Customization</vt:lpstr>
      <vt:lpstr>Tools and Validation  </vt:lpstr>
      <vt:lpstr>NIST HL7 v2 Platform</vt:lpstr>
      <vt:lpstr>IGAMT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HL7 v2 Profile XML Format</vt:lpstr>
      <vt:lpstr>Validation Process</vt:lpstr>
      <vt:lpstr>Context-free Validation</vt:lpstr>
      <vt:lpstr>View Messaging Requirements</vt:lpstr>
      <vt:lpstr>View Vocabulary Requirements</vt:lpstr>
      <vt:lpstr>TCAMT</vt:lpstr>
      <vt:lpstr>Context-based Testing</vt:lpstr>
      <vt:lpstr>Context-based Testing</vt:lpstr>
      <vt:lpstr>PowerPoint Presentation</vt:lpstr>
      <vt:lpstr>PowerPoint Presentation</vt:lpstr>
      <vt:lpstr>PowerPoint Presentation</vt:lpstr>
      <vt:lpstr>TCAMT</vt:lpstr>
      <vt:lpstr>PowerPoint Presentation</vt:lpstr>
      <vt:lpstr>PowerPoint Presentation</vt:lpstr>
      <vt:lpstr>Context-based Validation</vt:lpstr>
      <vt:lpstr>Context-based Validation</vt:lpstr>
      <vt:lpstr>Platform Status</vt:lpstr>
      <vt:lpstr>Real Success</vt:lpstr>
      <vt:lpstr>Summary: Towards Interoperability</vt:lpstr>
      <vt:lpstr>Thank You    Questions</vt:lpstr>
    </vt:vector>
  </TitlesOfParts>
  <Company>Stewardshop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Snelick, Robert D. (Fed)</dc:creator>
  <cp:lastModifiedBy>Snelick, Robert D. (Fed)</cp:lastModifiedBy>
  <cp:revision>1318</cp:revision>
  <cp:lastPrinted>2019-10-18T21:19:55Z</cp:lastPrinted>
  <dcterms:created xsi:type="dcterms:W3CDTF">2008-01-21T06:12:12Z</dcterms:created>
  <dcterms:modified xsi:type="dcterms:W3CDTF">2019-10-18T22:27:57Z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0x01010003F66F932ADC614EBDCF913D22EDF397</vt:lpwstr>
  </property>
</Properties>
</file>