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Default Extension="vml" ContentType="application/vnd.openxmlformats-officedocument.vmlDrawing"/>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692" r:id="rId2"/>
    <p:sldId id="685" r:id="rId3"/>
    <p:sldId id="756" r:id="rId4"/>
    <p:sldId id="790" r:id="rId5"/>
    <p:sldId id="791" r:id="rId6"/>
    <p:sldId id="798" r:id="rId7"/>
    <p:sldId id="778" r:id="rId8"/>
    <p:sldId id="780" r:id="rId9"/>
    <p:sldId id="782" r:id="rId10"/>
    <p:sldId id="781" r:id="rId11"/>
    <p:sldId id="783" r:id="rId12"/>
    <p:sldId id="764" r:id="rId13"/>
    <p:sldId id="775" r:id="rId14"/>
    <p:sldId id="765" r:id="rId15"/>
    <p:sldId id="767" r:id="rId16"/>
    <p:sldId id="768" r:id="rId17"/>
    <p:sldId id="776" r:id="rId18"/>
    <p:sldId id="770" r:id="rId19"/>
    <p:sldId id="771" r:id="rId20"/>
    <p:sldId id="772" r:id="rId21"/>
    <p:sldId id="773" r:id="rId22"/>
    <p:sldId id="787" r:id="rId23"/>
    <p:sldId id="788" r:id="rId24"/>
    <p:sldId id="799" r:id="rId25"/>
    <p:sldId id="789" r:id="rId26"/>
    <p:sldId id="784" r:id="rId27"/>
    <p:sldId id="785" r:id="rId28"/>
    <p:sldId id="786" r:id="rId29"/>
    <p:sldId id="794" r:id="rId30"/>
    <p:sldId id="795" r:id="rId31"/>
    <p:sldId id="793" r:id="rId32"/>
    <p:sldId id="792" r:id="rId33"/>
    <p:sldId id="796" r:id="rId34"/>
    <p:sldId id="797" r:id="rId35"/>
    <p:sldId id="702" r:id="rId36"/>
  </p:sldIdLst>
  <p:sldSz cx="9144000" cy="6858000" type="screen4x3"/>
  <p:notesSz cx="7010400" cy="9296400"/>
  <p:defaultTex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ndra Martinez" initials="" lastIdx="6" clrIdx="0"/>
  <p:cmAuthor id="1" name="User" initials="" lastIdx="11" clrIdx="1"/>
  <p:cmAuthor id="2" name="Todd Cooper" initials="" lastIdx="9" clrIdx="2"/>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srgbClr val="FF0000"/>
    </p:penClr>
  </p:showPr>
  <p:clrMru>
    <a:srgbClr val="FF0000"/>
    <a:srgbClr val="CCECFF"/>
    <a:srgbClr val="FFFF99"/>
    <a:srgbClr val="99FFCC"/>
    <a:srgbClr val="B2B2B2"/>
    <a:srgbClr val="0099FF"/>
    <a:srgbClr val="33CC33"/>
    <a:srgbClr val="00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2017" autoAdjust="0"/>
    <p:restoredTop sz="78760" autoAdjust="0"/>
  </p:normalViewPr>
  <p:slideViewPr>
    <p:cSldViewPr snapToGrid="0">
      <p:cViewPr varScale="1">
        <p:scale>
          <a:sx n="85" d="100"/>
          <a:sy n="85" d="100"/>
        </p:scale>
        <p:origin x="-444" y="-90"/>
      </p:cViewPr>
      <p:guideLst>
        <p:guide orient="horz" pos="2160"/>
        <p:guide pos="2880"/>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528"/>
    </p:cViewPr>
  </p:sorterViewPr>
  <p:notesViewPr>
    <p:cSldViewPr snapToGrid="0">
      <p:cViewPr>
        <p:scale>
          <a:sx n="100" d="100"/>
          <a:sy n="100" d="100"/>
        </p:scale>
        <p:origin x="-1710" y="1008"/>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02" name="Rectangle 2"/>
          <p:cNvSpPr>
            <a:spLocks noGrp="1" noChangeArrowheads="1"/>
          </p:cNvSpPr>
          <p:nvPr>
            <p:ph type="hdr" sz="quarter"/>
          </p:nvPr>
        </p:nvSpPr>
        <p:spPr bwMode="auto">
          <a:xfrm>
            <a:off x="0" y="0"/>
            <a:ext cx="3048000" cy="455613"/>
          </a:xfrm>
          <a:prstGeom prst="rect">
            <a:avLst/>
          </a:prstGeom>
          <a:noFill/>
          <a:ln w="9525">
            <a:noFill/>
            <a:miter lim="800000"/>
            <a:headEnd/>
            <a:tailEnd/>
          </a:ln>
          <a:effectLst/>
        </p:spPr>
        <p:txBody>
          <a:bodyPr vert="horz" wrap="square" lIns="90573" tIns="45287" rIns="90573" bIns="45287" numCol="1" anchor="t" anchorCtr="0" compatLnSpc="1">
            <a:prstTxWarp prst="textNoShape">
              <a:avLst/>
            </a:prstTxWarp>
          </a:bodyPr>
          <a:lstStyle>
            <a:lvl1pPr algn="l" defTabSz="906463">
              <a:defRPr sz="1200" b="0">
                <a:latin typeface="Times New Roman" pitchFamily="18" charset="0"/>
              </a:defRPr>
            </a:lvl1pPr>
          </a:lstStyle>
          <a:p>
            <a:pPr>
              <a:defRPr/>
            </a:pPr>
            <a:endParaRPr lang="en-US"/>
          </a:p>
        </p:txBody>
      </p:sp>
      <p:sp>
        <p:nvSpPr>
          <p:cNvPr id="819203" name="Rectangle 3"/>
          <p:cNvSpPr>
            <a:spLocks noGrp="1" noChangeArrowheads="1"/>
          </p:cNvSpPr>
          <p:nvPr>
            <p:ph type="dt" sz="quarter" idx="1"/>
          </p:nvPr>
        </p:nvSpPr>
        <p:spPr bwMode="auto">
          <a:xfrm>
            <a:off x="3962400" y="0"/>
            <a:ext cx="3048000" cy="455613"/>
          </a:xfrm>
          <a:prstGeom prst="rect">
            <a:avLst/>
          </a:prstGeom>
          <a:noFill/>
          <a:ln w="9525">
            <a:noFill/>
            <a:miter lim="800000"/>
            <a:headEnd/>
            <a:tailEnd/>
          </a:ln>
          <a:effectLst/>
        </p:spPr>
        <p:txBody>
          <a:bodyPr vert="horz" wrap="square" lIns="90573" tIns="45287" rIns="90573" bIns="45287" numCol="1" anchor="t" anchorCtr="0" compatLnSpc="1">
            <a:prstTxWarp prst="textNoShape">
              <a:avLst/>
            </a:prstTxWarp>
          </a:bodyPr>
          <a:lstStyle>
            <a:lvl1pPr algn="r" defTabSz="906463">
              <a:defRPr sz="1200" b="0">
                <a:latin typeface="Times New Roman" pitchFamily="18" charset="0"/>
              </a:defRPr>
            </a:lvl1pPr>
          </a:lstStyle>
          <a:p>
            <a:pPr>
              <a:defRPr/>
            </a:pPr>
            <a:endParaRPr lang="en-US"/>
          </a:p>
        </p:txBody>
      </p:sp>
      <p:sp>
        <p:nvSpPr>
          <p:cNvPr id="819204" name="Rectangle 4"/>
          <p:cNvSpPr>
            <a:spLocks noGrp="1" noChangeArrowheads="1"/>
          </p:cNvSpPr>
          <p:nvPr>
            <p:ph type="ftr" sz="quarter" idx="2"/>
          </p:nvPr>
        </p:nvSpPr>
        <p:spPr bwMode="auto">
          <a:xfrm>
            <a:off x="0" y="8840788"/>
            <a:ext cx="3048000" cy="455612"/>
          </a:xfrm>
          <a:prstGeom prst="rect">
            <a:avLst/>
          </a:prstGeom>
          <a:noFill/>
          <a:ln w="9525">
            <a:noFill/>
            <a:miter lim="800000"/>
            <a:headEnd/>
            <a:tailEnd/>
          </a:ln>
          <a:effectLst/>
        </p:spPr>
        <p:txBody>
          <a:bodyPr vert="horz" wrap="square" lIns="90573" tIns="45287" rIns="90573" bIns="45287" numCol="1" anchor="b" anchorCtr="0" compatLnSpc="1">
            <a:prstTxWarp prst="textNoShape">
              <a:avLst/>
            </a:prstTxWarp>
          </a:bodyPr>
          <a:lstStyle>
            <a:lvl1pPr algn="l" defTabSz="906463">
              <a:defRPr sz="1200" b="0">
                <a:latin typeface="Times New Roman" pitchFamily="18" charset="0"/>
              </a:defRPr>
            </a:lvl1pPr>
          </a:lstStyle>
          <a:p>
            <a:pPr>
              <a:defRPr/>
            </a:pPr>
            <a:endParaRPr lang="en-US"/>
          </a:p>
        </p:txBody>
      </p:sp>
      <p:sp>
        <p:nvSpPr>
          <p:cNvPr id="819205" name="Rectangle 5"/>
          <p:cNvSpPr>
            <a:spLocks noGrp="1" noChangeArrowheads="1"/>
          </p:cNvSpPr>
          <p:nvPr>
            <p:ph type="sldNum" sz="quarter" idx="3"/>
          </p:nvPr>
        </p:nvSpPr>
        <p:spPr bwMode="auto">
          <a:xfrm>
            <a:off x="3962400" y="8840788"/>
            <a:ext cx="3048000" cy="455612"/>
          </a:xfrm>
          <a:prstGeom prst="rect">
            <a:avLst/>
          </a:prstGeom>
          <a:noFill/>
          <a:ln w="9525">
            <a:noFill/>
            <a:miter lim="800000"/>
            <a:headEnd/>
            <a:tailEnd/>
          </a:ln>
          <a:effectLst/>
        </p:spPr>
        <p:txBody>
          <a:bodyPr vert="horz" wrap="square" lIns="90573" tIns="45287" rIns="90573" bIns="45287" numCol="1" anchor="b" anchorCtr="0" compatLnSpc="1">
            <a:prstTxWarp prst="textNoShape">
              <a:avLst/>
            </a:prstTxWarp>
          </a:bodyPr>
          <a:lstStyle>
            <a:lvl1pPr algn="r" defTabSz="906463">
              <a:defRPr sz="1200" b="0">
                <a:latin typeface="Times New Roman" pitchFamily="18" charset="0"/>
              </a:defRPr>
            </a:lvl1pPr>
          </a:lstStyle>
          <a:p>
            <a:pPr>
              <a:defRPr/>
            </a:pPr>
            <a:fld id="{CC1EABB8-EFCE-46F3-B061-E8AAD39E46DB}"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2290" tIns="46145" rIns="92290" bIns="46145" numCol="1" anchor="t" anchorCtr="0" compatLnSpc="1">
            <a:prstTxWarp prst="textNoShape">
              <a:avLst/>
            </a:prstTxWarp>
          </a:bodyPr>
          <a:lstStyle>
            <a:lvl1pPr algn="l" defTabSz="922338">
              <a:defRPr sz="1200" b="0">
                <a:latin typeface="Times New Roman" pitchFamily="18" charset="0"/>
              </a:defRPr>
            </a:lvl1pPr>
          </a:lstStyle>
          <a:p>
            <a:pPr>
              <a:defRPr/>
            </a:pPr>
            <a:endParaRPr lang="en-US"/>
          </a:p>
        </p:txBody>
      </p:sp>
      <p:sp>
        <p:nvSpPr>
          <p:cNvPr id="19459"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2290" tIns="46145" rIns="92290" bIns="46145" numCol="1" anchor="t" anchorCtr="0" compatLnSpc="1">
            <a:prstTxWarp prst="textNoShape">
              <a:avLst/>
            </a:prstTxWarp>
          </a:bodyPr>
          <a:lstStyle>
            <a:lvl1pPr algn="r" defTabSz="922338">
              <a:defRPr sz="1200" b="0">
                <a:latin typeface="Times New Roman" pitchFamily="18"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9461" name="Rectangle 5"/>
          <p:cNvSpPr>
            <a:spLocks noGrp="1" noChangeArrowheads="1"/>
          </p:cNvSpPr>
          <p:nvPr>
            <p:ph type="body" sz="quarter" idx="3"/>
          </p:nvPr>
        </p:nvSpPr>
        <p:spPr bwMode="auto">
          <a:xfrm>
            <a:off x="701675" y="4413250"/>
            <a:ext cx="5607050" cy="4186238"/>
          </a:xfrm>
          <a:prstGeom prst="rect">
            <a:avLst/>
          </a:prstGeom>
          <a:noFill/>
          <a:ln w="9525">
            <a:noFill/>
            <a:miter lim="800000"/>
            <a:headEnd/>
            <a:tailEnd/>
          </a:ln>
          <a:effectLst/>
        </p:spPr>
        <p:txBody>
          <a:bodyPr vert="horz" wrap="square" lIns="92290" tIns="46145" rIns="92290" bIns="4614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9462"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2290" tIns="46145" rIns="92290" bIns="46145" numCol="1" anchor="b" anchorCtr="0" compatLnSpc="1">
            <a:prstTxWarp prst="textNoShape">
              <a:avLst/>
            </a:prstTxWarp>
          </a:bodyPr>
          <a:lstStyle>
            <a:lvl1pPr algn="l" defTabSz="922338">
              <a:defRPr sz="1200" b="0">
                <a:latin typeface="Times New Roman" pitchFamily="18" charset="0"/>
              </a:defRPr>
            </a:lvl1pPr>
          </a:lstStyle>
          <a:p>
            <a:pPr>
              <a:defRPr/>
            </a:pPr>
            <a:endParaRPr lang="en-US"/>
          </a:p>
        </p:txBody>
      </p:sp>
      <p:sp>
        <p:nvSpPr>
          <p:cNvPr id="19463"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2290" tIns="46145" rIns="92290" bIns="46145" numCol="1" anchor="b" anchorCtr="0" compatLnSpc="1">
            <a:prstTxWarp prst="textNoShape">
              <a:avLst/>
            </a:prstTxWarp>
          </a:bodyPr>
          <a:lstStyle>
            <a:lvl1pPr algn="r" defTabSz="922338">
              <a:defRPr sz="1200" b="0">
                <a:latin typeface="Times New Roman" pitchFamily="18" charset="0"/>
              </a:defRPr>
            </a:lvl1pPr>
          </a:lstStyle>
          <a:p>
            <a:pPr>
              <a:defRPr/>
            </a:pPr>
            <a:fld id="{1D62E51A-268C-4E07-938A-BAED78660F0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701675" y="4414838"/>
            <a:ext cx="5607050" cy="4184650"/>
          </a:xfrm>
          <a:noFill/>
          <a:ln/>
        </p:spPr>
        <p:txBody>
          <a:bodyPr/>
          <a:lstStyle/>
          <a:p>
            <a:r>
              <a:rPr lang="en-US" dirty="0" smtClean="0"/>
              <a:t>NIST Presentation to IHE-PCD, IEEE MDC, HL7 Healthcare Devices SIG in Atlanta George, on September 23, 2009.</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3" name="Slide Image Placeholder 1"/>
          <p:cNvSpPr>
            <a:spLocks noGrp="1" noRot="1" noChangeAspect="1" noTextEdit="1"/>
          </p:cNvSpPr>
          <p:nvPr>
            <p:ph type="sldImg"/>
          </p:nvPr>
        </p:nvSpPr>
        <p:spPr>
          <a:ln/>
        </p:spPr>
      </p:sp>
      <p:sp>
        <p:nvSpPr>
          <p:cNvPr id="305154" name="Notes Placeholder 2"/>
          <p:cNvSpPr>
            <a:spLocks noGrp="1"/>
          </p:cNvSpPr>
          <p:nvPr>
            <p:ph type="body" idx="1"/>
          </p:nvPr>
        </p:nvSpPr>
        <p:spPr>
          <a:noFill/>
          <a:ln/>
        </p:spPr>
        <p:txBody>
          <a:bodyPr/>
          <a:lstStyle/>
          <a:p>
            <a:pPr eaLnBrk="1" hangingPunct="1"/>
            <a:r>
              <a:rPr lang="en-US" sz="1000" smtClean="0"/>
              <a:t>Validating the HL7 message for compliance to RTM (e.g., a specified Ref_id had an appropriate unit)</a:t>
            </a:r>
          </a:p>
          <a:p>
            <a:pPr eaLnBrk="1" hangingPunct="1"/>
            <a:endParaRPr lang="en-US" sz="1000" smtClean="0"/>
          </a:p>
          <a:p>
            <a:pPr eaLnBrk="1" hangingPunct="1"/>
            <a:r>
              <a:rPr lang="en-US" sz="1000" smtClean="0"/>
              <a:t>Evaluation criteria as defined in IHE-PCD RTM profile</a:t>
            </a:r>
          </a:p>
          <a:p>
            <a:r>
              <a:rPr lang="en-US" sz="1000" smtClean="0"/>
              <a:t>The need is to test that units, enumerations, external lead sites, and the parent OBXs are checked. Vendors would provide the messages, perhaps in email. This would assure that units of measure and nomenclature are correct. </a:t>
            </a:r>
          </a:p>
          <a:p>
            <a:r>
              <a:rPr lang="en-US" sz="1000" smtClean="0"/>
              <a:t>Verify is this is the type of testing to be done:</a:t>
            </a:r>
          </a:p>
          <a:p>
            <a:r>
              <a:rPr lang="en-US" sz="1000" smtClean="0"/>
              <a:t>RTM verification can be triggered whenever an observation identifier is recognized in the message, based on the four-level hierarchy used by PCD-01 and related messages,</a:t>
            </a:r>
          </a:p>
          <a:p>
            <a:r>
              <a:rPr lang="en-US" sz="1000" smtClean="0"/>
              <a:t> </a:t>
            </a:r>
          </a:p>
          <a:p>
            <a:r>
              <a:rPr lang="en-US" sz="1000" smtClean="0"/>
              <a:t>Get first observation (parameter) (term code)  from msg and check against Rosetta </a:t>
            </a:r>
          </a:p>
          <a:p>
            <a:pPr marL="742950" lvl="1" indent="-285750"/>
            <a:r>
              <a:rPr lang="en-US" sz="1000" smtClean="0"/>
              <a:t>- If observation is found in Rosetta  =&gt; term check ok!</a:t>
            </a:r>
          </a:p>
          <a:p>
            <a:pPr marL="1143000" lvl="2" indent="-228600"/>
            <a:r>
              <a:rPr lang="en-US" sz="1000" smtClean="0"/>
              <a:t>- Check the units for that parameter</a:t>
            </a:r>
          </a:p>
          <a:p>
            <a:pPr marL="1600200" lvl="3" indent="-228600"/>
            <a:r>
              <a:rPr lang="en-US" sz="1000" smtClean="0"/>
              <a:t>- If the unit matches the unit identified in Rosetta for the term being tested =&gt; unit check ok!</a:t>
            </a:r>
          </a:p>
          <a:p>
            <a:pPr marL="1600200" lvl="3" indent="-228600"/>
            <a:r>
              <a:rPr lang="en-US" sz="1000" smtClean="0"/>
              <a:t>- If the unit does not match the unit identified in Rosetta for the term being tested =&gt; invalid unit for term xxx! </a:t>
            </a:r>
          </a:p>
          <a:p>
            <a:pPr marL="1143000" lvl="2" indent="-228600"/>
            <a:r>
              <a:rPr lang="en-US" sz="1000" smtClean="0"/>
              <a:t>- Check enumerations</a:t>
            </a:r>
          </a:p>
          <a:p>
            <a:pPr marL="1143000" lvl="2" indent="-228600"/>
            <a:r>
              <a:rPr lang="en-US" sz="1000" smtClean="0"/>
              <a:t>- Check external lead sites (OBX20)</a:t>
            </a:r>
          </a:p>
          <a:p>
            <a:pPr marL="742950" lvl="1" indent="-285750"/>
            <a:r>
              <a:rPr lang="en-US" sz="1000" smtClean="0"/>
              <a:t>- If observation is not in the table =&gt; “term” is missing!</a:t>
            </a:r>
          </a:p>
          <a:p>
            <a:r>
              <a:rPr lang="en-US" sz="1000" smtClean="0"/>
              <a:t>Need type of errors to identify.</a:t>
            </a:r>
          </a:p>
          <a:p>
            <a:pPr eaLnBrk="1" hangingPunct="1"/>
            <a:endParaRPr lang="en-US" sz="1000" smtClean="0"/>
          </a:p>
        </p:txBody>
      </p:sp>
      <p:sp>
        <p:nvSpPr>
          <p:cNvPr id="305155" name="Slide Number Placeholder 3"/>
          <p:cNvSpPr txBox="1">
            <a:spLocks noGrp="1"/>
          </p:cNvSpPr>
          <p:nvPr/>
        </p:nvSpPr>
        <p:spPr bwMode="auto">
          <a:xfrm>
            <a:off x="3970338" y="8829675"/>
            <a:ext cx="3038475" cy="465138"/>
          </a:xfrm>
          <a:prstGeom prst="rect">
            <a:avLst/>
          </a:prstGeom>
          <a:noFill/>
          <a:ln w="9525">
            <a:noFill/>
            <a:miter lim="800000"/>
            <a:headEnd/>
            <a:tailEnd/>
          </a:ln>
        </p:spPr>
        <p:txBody>
          <a:bodyPr lIns="92290" tIns="46145" rIns="92290" bIns="46145" anchor="b"/>
          <a:lstStyle/>
          <a:p>
            <a:pPr algn="r" defTabSz="922338"/>
            <a:fld id="{1F27DB33-D41C-491C-9852-9BDFBFDABF7D}" type="slidenum">
              <a:rPr lang="en-US" sz="1200" b="0">
                <a:latin typeface="Times New Roman" pitchFamily="18" charset="0"/>
              </a:rPr>
              <a:pPr algn="r" defTabSz="922338"/>
              <a:t>10</a:t>
            </a:fld>
            <a:endParaRPr lang="en-US" sz="1200" b="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1" name="Slide Image Placeholder 1"/>
          <p:cNvSpPr>
            <a:spLocks noGrp="1" noRot="1" noChangeAspect="1" noTextEdit="1"/>
          </p:cNvSpPr>
          <p:nvPr>
            <p:ph type="sldImg"/>
          </p:nvPr>
        </p:nvSpPr>
        <p:spPr>
          <a:ln/>
        </p:spPr>
      </p:sp>
      <p:sp>
        <p:nvSpPr>
          <p:cNvPr id="312322" name="Notes Placeholder 2"/>
          <p:cNvSpPr>
            <a:spLocks noGrp="1"/>
          </p:cNvSpPr>
          <p:nvPr>
            <p:ph type="body" idx="1"/>
          </p:nvPr>
        </p:nvSpPr>
        <p:spPr>
          <a:noFill/>
          <a:ln/>
        </p:spPr>
        <p:txBody>
          <a:bodyPr/>
          <a:lstStyle/>
          <a:p>
            <a:pPr eaLnBrk="1" hangingPunct="1"/>
            <a:r>
              <a:rPr lang="en-US" sz="1000" smtClean="0"/>
              <a:t>This Peer-to-Peer System Tests for behavior of the SUT (e.g., Multiple Patient Monitor systems displaying parametric data” )</a:t>
            </a:r>
          </a:p>
        </p:txBody>
      </p:sp>
      <p:sp>
        <p:nvSpPr>
          <p:cNvPr id="312323" name="Slide Number Placeholder 3"/>
          <p:cNvSpPr txBox="1">
            <a:spLocks noGrp="1"/>
          </p:cNvSpPr>
          <p:nvPr/>
        </p:nvSpPr>
        <p:spPr bwMode="auto">
          <a:xfrm>
            <a:off x="3970338" y="8829675"/>
            <a:ext cx="3038475" cy="465138"/>
          </a:xfrm>
          <a:prstGeom prst="rect">
            <a:avLst/>
          </a:prstGeom>
          <a:noFill/>
          <a:ln w="9525">
            <a:noFill/>
            <a:miter lim="800000"/>
            <a:headEnd/>
            <a:tailEnd/>
          </a:ln>
        </p:spPr>
        <p:txBody>
          <a:bodyPr lIns="92290" tIns="46145" rIns="92290" bIns="46145" anchor="b"/>
          <a:lstStyle/>
          <a:p>
            <a:pPr algn="r" defTabSz="922338"/>
            <a:fld id="{99D389D2-0E35-43D5-B9CE-75634634C2FF}" type="slidenum">
              <a:rPr lang="en-US" sz="1200" b="0">
                <a:latin typeface="Times New Roman" pitchFamily="18" charset="0"/>
              </a:rPr>
              <a:pPr algn="r" defTabSz="922338"/>
              <a:t>11</a:t>
            </a:fld>
            <a:endParaRPr lang="en-US" sz="1200" b="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7" name="Rectangle 7"/>
          <p:cNvSpPr txBox="1">
            <a:spLocks noGrp="1" noChangeArrowheads="1"/>
          </p:cNvSpPr>
          <p:nvPr/>
        </p:nvSpPr>
        <p:spPr bwMode="auto">
          <a:xfrm>
            <a:off x="3970338" y="8829675"/>
            <a:ext cx="3038475" cy="465138"/>
          </a:xfrm>
          <a:prstGeom prst="rect">
            <a:avLst/>
          </a:prstGeom>
          <a:noFill/>
          <a:ln w="9525">
            <a:noFill/>
            <a:miter lim="800000"/>
            <a:headEnd/>
            <a:tailEnd/>
          </a:ln>
        </p:spPr>
        <p:txBody>
          <a:bodyPr lIns="92290" tIns="46145" rIns="92290" bIns="46145" anchor="b"/>
          <a:lstStyle/>
          <a:p>
            <a:pPr algn="r" defTabSz="922338"/>
            <a:fld id="{36CA28DD-BF90-42B1-8B78-4E97CF7C3408}" type="slidenum">
              <a:rPr lang="en-US" sz="1200" b="0">
                <a:latin typeface="Times New Roman" pitchFamily="18" charset="0"/>
              </a:rPr>
              <a:pPr algn="r" defTabSz="922338"/>
              <a:t>33</a:t>
            </a:fld>
            <a:endParaRPr lang="en-US" sz="1200" b="0">
              <a:latin typeface="Times New Roman" pitchFamily="18" charset="0"/>
            </a:endParaRPr>
          </a:p>
        </p:txBody>
      </p:sp>
      <p:sp>
        <p:nvSpPr>
          <p:cNvPr id="403458" name="Rectangle 2"/>
          <p:cNvSpPr>
            <a:spLocks noGrp="1" noRot="1" noChangeAspect="1" noChangeArrowheads="1" noTextEdit="1"/>
          </p:cNvSpPr>
          <p:nvPr>
            <p:ph type="sldImg"/>
          </p:nvPr>
        </p:nvSpPr>
        <p:spPr>
          <a:ln/>
        </p:spPr>
      </p:sp>
      <p:sp>
        <p:nvSpPr>
          <p:cNvPr id="40345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Rectangle 2"/>
          <p:cNvSpPr>
            <a:spLocks noGrp="1" noRot="1" noChangeAspect="1" noChangeArrowheads="1" noTextEdit="1"/>
          </p:cNvSpPr>
          <p:nvPr>
            <p:ph type="sldImg"/>
          </p:nvPr>
        </p:nvSpPr>
        <p:spPr>
          <a:ln/>
        </p:spPr>
      </p:sp>
      <p:sp>
        <p:nvSpPr>
          <p:cNvPr id="40550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49" name="Rectangle 2"/>
          <p:cNvSpPr>
            <a:spLocks noGrp="1" noRot="1" noChangeAspect="1" noChangeArrowheads="1" noTextEdit="1"/>
          </p:cNvSpPr>
          <p:nvPr>
            <p:ph type="sldImg"/>
          </p:nvPr>
        </p:nvSpPr>
        <p:spPr>
          <a:ln/>
        </p:spPr>
      </p:sp>
      <p:sp>
        <p:nvSpPr>
          <p:cNvPr id="309250" name="Rectangle 3"/>
          <p:cNvSpPr>
            <a:spLocks noGrp="1" noChangeArrowheads="1"/>
          </p:cNvSpPr>
          <p:nvPr>
            <p:ph type="body" idx="1"/>
          </p:nvPr>
        </p:nvSpPr>
        <p:spPr>
          <a:noFill/>
          <a:ln/>
        </p:spPr>
        <p:txBody>
          <a:bodyPr/>
          <a:lstStyle/>
          <a:p>
            <a:r>
              <a:rPr lang="en-US" dirty="0" smtClean="0"/>
              <a:t>NIST </a:t>
            </a:r>
            <a:r>
              <a:rPr lang="en-US" dirty="0" smtClean="0"/>
              <a:t>HIT Testing Infrastructure </a:t>
            </a:r>
            <a:r>
              <a:rPr lang="en-US" dirty="0" smtClean="0"/>
              <a:t>… </a:t>
            </a:r>
            <a:r>
              <a:rPr lang="en-US" dirty="0" smtClean="0"/>
              <a:t>This slide is a reminder of </a:t>
            </a:r>
            <a:r>
              <a:rPr lang="en-US" dirty="0" smtClean="0"/>
              <a:t>what/how the infrastructure</a:t>
            </a:r>
            <a:r>
              <a:rPr lang="en-US" baseline="0" dirty="0" smtClean="0"/>
              <a:t> is preliminarily defined and</a:t>
            </a:r>
            <a:r>
              <a:rPr lang="en-US" dirty="0" smtClean="0"/>
              <a:t> </a:t>
            </a:r>
            <a:r>
              <a:rPr lang="en-US" dirty="0" smtClean="0"/>
              <a:t>looks like…</a:t>
            </a:r>
          </a:p>
          <a:p>
            <a:r>
              <a:rPr lang="en-US" dirty="0" smtClean="0"/>
              <a:t>A second SUT could also be shown in the case of peer-to-peer testing</a:t>
            </a:r>
            <a:r>
              <a:rPr lang="en-US" dirty="0" smtClean="0"/>
              <a:t>…</a:t>
            </a:r>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2"/>
          <p:cNvSpPr>
            <a:spLocks noGrp="1" noRot="1" noChangeAspect="1" noChangeArrowheads="1" noTextEdit="1"/>
          </p:cNvSpPr>
          <p:nvPr>
            <p:ph type="sldImg"/>
          </p:nvPr>
        </p:nvSpPr>
        <p:spPr>
          <a:ln/>
        </p:spPr>
      </p:sp>
      <p:sp>
        <p:nvSpPr>
          <p:cNvPr id="98306" name="Rectangle 3"/>
          <p:cNvSpPr>
            <a:spLocks noGrp="1" noChangeArrowheads="1"/>
          </p:cNvSpPr>
          <p:nvPr>
            <p:ph type="body" idx="1"/>
          </p:nvPr>
        </p:nvSpPr>
        <p:spPr>
          <a:noFill/>
          <a:ln/>
        </p:spPr>
        <p:txBody>
          <a:bodyPr/>
          <a:lstStyle/>
          <a:p>
            <a:r>
              <a:rPr lang="en-US" smtClean="0"/>
              <a:t>In IHE Model:</a:t>
            </a:r>
          </a:p>
          <a:p>
            <a:r>
              <a:rPr lang="en-US" smtClean="0"/>
              <a:t>Instance and Isolated testing ~  Virtual and Pre-connectathon</a:t>
            </a:r>
          </a:p>
          <a:p>
            <a:r>
              <a:rPr lang="en-US" smtClean="0"/>
              <a:t>Peer-to-Peer System Testing ~ Connectathon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7"/>
          <p:cNvSpPr txBox="1">
            <a:spLocks noGrp="1" noChangeArrowheads="1"/>
          </p:cNvSpPr>
          <p:nvPr/>
        </p:nvSpPr>
        <p:spPr bwMode="auto">
          <a:xfrm>
            <a:off x="3970338" y="8829675"/>
            <a:ext cx="3038475" cy="465138"/>
          </a:xfrm>
          <a:prstGeom prst="rect">
            <a:avLst/>
          </a:prstGeom>
          <a:noFill/>
          <a:ln w="9525">
            <a:noFill/>
            <a:miter lim="800000"/>
            <a:headEnd/>
            <a:tailEnd/>
          </a:ln>
        </p:spPr>
        <p:txBody>
          <a:bodyPr lIns="92290" tIns="46145" rIns="92290" bIns="46145" anchor="b"/>
          <a:lstStyle/>
          <a:p>
            <a:pPr algn="r" defTabSz="922338"/>
            <a:fld id="{4EC0F434-91B6-49D8-BF22-EC73E837C05E}" type="slidenum">
              <a:rPr lang="en-US" sz="1200" b="0">
                <a:latin typeface="Times New Roman" pitchFamily="18" charset="0"/>
              </a:rPr>
              <a:pPr algn="r" defTabSz="922338"/>
              <a:t>5</a:t>
            </a:fld>
            <a:endParaRPr lang="en-US" sz="1200" b="0">
              <a:latin typeface="Times New Roman" pitchFamily="18" charset="0"/>
            </a:endParaRPr>
          </a:p>
        </p:txBody>
      </p:sp>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1" name="Rectangle 7"/>
          <p:cNvSpPr txBox="1">
            <a:spLocks noGrp="1" noChangeArrowheads="1"/>
          </p:cNvSpPr>
          <p:nvPr/>
        </p:nvSpPr>
        <p:spPr bwMode="auto">
          <a:xfrm>
            <a:off x="3970338" y="8829675"/>
            <a:ext cx="3038475" cy="465138"/>
          </a:xfrm>
          <a:prstGeom prst="rect">
            <a:avLst/>
          </a:prstGeom>
          <a:noFill/>
          <a:ln w="9525">
            <a:noFill/>
            <a:miter lim="800000"/>
            <a:headEnd/>
            <a:tailEnd/>
          </a:ln>
        </p:spPr>
        <p:txBody>
          <a:bodyPr lIns="92290" tIns="46145" rIns="92290" bIns="46145" anchor="b"/>
          <a:lstStyle/>
          <a:p>
            <a:pPr algn="r" defTabSz="922338"/>
            <a:fld id="{72FFFBD3-E062-4634-8C70-B0BC85DFCBBC}" type="slidenum">
              <a:rPr lang="en-US" sz="1200" b="0">
                <a:latin typeface="Times New Roman" pitchFamily="18" charset="0"/>
              </a:rPr>
              <a:pPr algn="r" defTabSz="922338"/>
              <a:t>6</a:t>
            </a:fld>
            <a:endParaRPr lang="en-US" sz="1200" b="0">
              <a:latin typeface="Times New Roman" pitchFamily="18" charset="0"/>
            </a:endParaRPr>
          </a:p>
        </p:txBody>
      </p:sp>
      <p:sp>
        <p:nvSpPr>
          <p:cNvPr id="322562" name="Rectangle 2"/>
          <p:cNvSpPr>
            <a:spLocks noGrp="1" noRot="1" noChangeAspect="1" noChangeArrowheads="1" noTextEdit="1"/>
          </p:cNvSpPr>
          <p:nvPr>
            <p:ph type="sldImg"/>
          </p:nvPr>
        </p:nvSpPr>
        <p:spPr>
          <a:ln/>
        </p:spPr>
      </p:sp>
      <p:sp>
        <p:nvSpPr>
          <p:cNvPr id="32256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2"/>
          <p:cNvSpPr>
            <a:spLocks noGrp="1" noRot="1" noChangeAspect="1" noChangeArrowheads="1" noTextEdit="1"/>
          </p:cNvSpPr>
          <p:nvPr>
            <p:ph type="sldImg"/>
          </p:nvPr>
        </p:nvSpPr>
        <p:spPr>
          <a:ln/>
        </p:spPr>
      </p:sp>
      <p:sp>
        <p:nvSpPr>
          <p:cNvPr id="102402" name="Rectangle 3"/>
          <p:cNvSpPr>
            <a:spLocks noGrp="1" noChangeArrowheads="1"/>
          </p:cNvSpPr>
          <p:nvPr>
            <p:ph type="body" idx="1"/>
          </p:nvPr>
        </p:nvSpPr>
        <p:spPr>
          <a:noFill/>
          <a:ln/>
        </p:spPr>
        <p:txBody>
          <a:bodyPr/>
          <a:lstStyle/>
          <a:p>
            <a:r>
              <a:rPr lang="en-US" dirty="0" smtClean="0"/>
              <a:t>Validating message for compliance to HL7</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1" name="Slide Image Placeholder 1"/>
          <p:cNvSpPr>
            <a:spLocks noGrp="1" noRot="1" noChangeAspect="1" noTextEdit="1"/>
          </p:cNvSpPr>
          <p:nvPr>
            <p:ph type="sldImg"/>
          </p:nvPr>
        </p:nvSpPr>
        <p:spPr>
          <a:ln/>
        </p:spPr>
      </p:sp>
      <p:sp>
        <p:nvSpPr>
          <p:cNvPr id="302082" name="Notes Placeholder 2"/>
          <p:cNvSpPr>
            <a:spLocks noGrp="1"/>
          </p:cNvSpPr>
          <p:nvPr>
            <p:ph type="body" idx="1"/>
          </p:nvPr>
        </p:nvSpPr>
        <p:spPr>
          <a:noFill/>
          <a:ln/>
        </p:spPr>
        <p:txBody>
          <a:bodyPr/>
          <a:lstStyle/>
          <a:p>
            <a:pPr eaLnBrk="1" hangingPunct="1"/>
            <a:r>
              <a:rPr lang="en-US" sz="1000" dirty="0" smtClean="0"/>
              <a:t>Validating the HL7 message for compliance to RTM (e.g., a specified </a:t>
            </a:r>
            <a:r>
              <a:rPr lang="en-US" sz="1000" dirty="0" err="1" smtClean="0"/>
              <a:t>Ref_id</a:t>
            </a:r>
            <a:r>
              <a:rPr lang="en-US" sz="1000" dirty="0" smtClean="0"/>
              <a:t> had an appropriate unit)</a:t>
            </a:r>
          </a:p>
          <a:p>
            <a:pPr eaLnBrk="1" hangingPunct="1"/>
            <a:endParaRPr lang="en-US" sz="1000" dirty="0" smtClean="0"/>
          </a:p>
          <a:p>
            <a:pPr eaLnBrk="1" hangingPunct="1"/>
            <a:r>
              <a:rPr lang="en-US" sz="1000" dirty="0" smtClean="0"/>
              <a:t>Evaluation criteria as defined in IHE-PCD RTM profile</a:t>
            </a:r>
          </a:p>
          <a:p>
            <a:r>
              <a:rPr lang="en-US" sz="1000" dirty="0" smtClean="0"/>
              <a:t>The need is to test that units, enumerations, external lead sites, and the parent OBXs are checked. Vendors would provide the messages, perhaps in email. This would assure that units of measure and nomenclature are correct. </a:t>
            </a:r>
          </a:p>
          <a:p>
            <a:r>
              <a:rPr lang="en-US" sz="1000" dirty="0" smtClean="0"/>
              <a:t>Verify is this is the type of testing to be done:</a:t>
            </a:r>
          </a:p>
          <a:p>
            <a:r>
              <a:rPr lang="en-US" sz="1000" dirty="0" smtClean="0"/>
              <a:t>RTM verification can be triggered whenever an observation identifier is recognized in the message, based on the four-level hierarchy used by PCD-01 and related messages,</a:t>
            </a:r>
          </a:p>
          <a:p>
            <a:r>
              <a:rPr lang="en-US" sz="1000" dirty="0" smtClean="0"/>
              <a:t> </a:t>
            </a:r>
          </a:p>
          <a:p>
            <a:r>
              <a:rPr lang="en-US" sz="1000" dirty="0" smtClean="0"/>
              <a:t>Get first observation (parameter) (term code)  from </a:t>
            </a:r>
            <a:r>
              <a:rPr lang="en-US" sz="1000" dirty="0" err="1" smtClean="0"/>
              <a:t>msg</a:t>
            </a:r>
            <a:r>
              <a:rPr lang="en-US" sz="1000" dirty="0" smtClean="0"/>
              <a:t> and check against Rosetta </a:t>
            </a:r>
          </a:p>
          <a:p>
            <a:pPr marL="742950" lvl="1" indent="-285750"/>
            <a:r>
              <a:rPr lang="en-US" sz="1000" dirty="0" smtClean="0"/>
              <a:t>- If observation is found in Rosetta  =&gt; term check ok!</a:t>
            </a:r>
          </a:p>
          <a:p>
            <a:pPr marL="1143000" lvl="2" indent="-228600"/>
            <a:r>
              <a:rPr lang="en-US" sz="1000" dirty="0" smtClean="0"/>
              <a:t>- Check the units for that parameter</a:t>
            </a:r>
          </a:p>
          <a:p>
            <a:pPr marL="1600200" lvl="3" indent="-228600"/>
            <a:r>
              <a:rPr lang="en-US" sz="1000" dirty="0" smtClean="0"/>
              <a:t>- If the unit matches the unit identified in Rosetta for the term being tested =&gt; unit check ok!</a:t>
            </a:r>
          </a:p>
          <a:p>
            <a:pPr marL="1600200" lvl="3" indent="-228600"/>
            <a:r>
              <a:rPr lang="en-US" sz="1000" dirty="0" smtClean="0"/>
              <a:t>- If the unit does not match the unit identified in Rosetta for the term being tested =&gt; invalid unit for term xxx! </a:t>
            </a:r>
          </a:p>
          <a:p>
            <a:pPr marL="1143000" lvl="2" indent="-228600"/>
            <a:r>
              <a:rPr lang="en-US" sz="1000" dirty="0" smtClean="0"/>
              <a:t>- Check enumerations</a:t>
            </a:r>
          </a:p>
          <a:p>
            <a:pPr marL="1143000" lvl="2" indent="-228600"/>
            <a:r>
              <a:rPr lang="en-US" sz="1000" dirty="0" smtClean="0"/>
              <a:t>- Check external lead sites (OBX20)</a:t>
            </a:r>
          </a:p>
          <a:p>
            <a:pPr marL="742950" lvl="1" indent="-285750"/>
            <a:r>
              <a:rPr lang="en-US" sz="1000" dirty="0" smtClean="0"/>
              <a:t>- If observation is not in the table =&gt; “term” is missing!</a:t>
            </a:r>
          </a:p>
          <a:p>
            <a:r>
              <a:rPr lang="en-US" sz="1000" dirty="0" smtClean="0"/>
              <a:t>Need type of errors to identify.</a:t>
            </a:r>
          </a:p>
          <a:p>
            <a:pPr eaLnBrk="1" hangingPunct="1"/>
            <a:endParaRPr lang="en-US" sz="1000" dirty="0" smtClean="0"/>
          </a:p>
        </p:txBody>
      </p:sp>
      <p:sp>
        <p:nvSpPr>
          <p:cNvPr id="302083" name="Slide Number Placeholder 3"/>
          <p:cNvSpPr txBox="1">
            <a:spLocks noGrp="1"/>
          </p:cNvSpPr>
          <p:nvPr/>
        </p:nvSpPr>
        <p:spPr bwMode="auto">
          <a:xfrm>
            <a:off x="3970338" y="8829675"/>
            <a:ext cx="3038475" cy="465138"/>
          </a:xfrm>
          <a:prstGeom prst="rect">
            <a:avLst/>
          </a:prstGeom>
          <a:noFill/>
          <a:ln w="9525">
            <a:noFill/>
            <a:miter lim="800000"/>
            <a:headEnd/>
            <a:tailEnd/>
          </a:ln>
        </p:spPr>
        <p:txBody>
          <a:bodyPr lIns="92290" tIns="46145" rIns="92290" bIns="46145" anchor="b"/>
          <a:lstStyle/>
          <a:p>
            <a:pPr algn="r" defTabSz="922338"/>
            <a:fld id="{B31D4CD2-B5EF-4CFD-AD9C-CDEFB7BD9912}" type="slidenum">
              <a:rPr lang="en-US" sz="1200" b="0">
                <a:latin typeface="Times New Roman" pitchFamily="18" charset="0"/>
              </a:rPr>
              <a:pPr algn="r" defTabSz="922338"/>
              <a:t>8</a:t>
            </a:fld>
            <a:endParaRPr lang="en-US" sz="1200" b="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1" name="Slide Image Placeholder 1"/>
          <p:cNvSpPr>
            <a:spLocks noGrp="1" noRot="1" noChangeAspect="1" noTextEdit="1"/>
          </p:cNvSpPr>
          <p:nvPr>
            <p:ph type="sldImg"/>
          </p:nvPr>
        </p:nvSpPr>
        <p:spPr>
          <a:ln/>
        </p:spPr>
      </p:sp>
      <p:sp>
        <p:nvSpPr>
          <p:cNvPr id="307202" name="Notes Placeholder 2"/>
          <p:cNvSpPr>
            <a:spLocks noGrp="1"/>
          </p:cNvSpPr>
          <p:nvPr>
            <p:ph type="body" idx="1"/>
          </p:nvPr>
        </p:nvSpPr>
        <p:spPr>
          <a:noFill/>
          <a:ln/>
        </p:spPr>
        <p:txBody>
          <a:bodyPr/>
          <a:lstStyle/>
          <a:p>
            <a:pPr eaLnBrk="1" hangingPunct="1"/>
            <a:r>
              <a:rPr lang="en-US" sz="1000" smtClean="0"/>
              <a:t>This Isolated System Tests for behavior of the SUT (e.g., an invalid message is sent to “Consumer” and acts appropriately – acknowledgement reject - “AR – message has been rejected by receiving application” )</a:t>
            </a:r>
          </a:p>
        </p:txBody>
      </p:sp>
      <p:sp>
        <p:nvSpPr>
          <p:cNvPr id="307203" name="Slide Number Placeholder 3"/>
          <p:cNvSpPr txBox="1">
            <a:spLocks noGrp="1"/>
          </p:cNvSpPr>
          <p:nvPr/>
        </p:nvSpPr>
        <p:spPr bwMode="auto">
          <a:xfrm>
            <a:off x="3970338" y="8829675"/>
            <a:ext cx="3038475" cy="465138"/>
          </a:xfrm>
          <a:prstGeom prst="rect">
            <a:avLst/>
          </a:prstGeom>
          <a:noFill/>
          <a:ln w="9525">
            <a:noFill/>
            <a:miter lim="800000"/>
            <a:headEnd/>
            <a:tailEnd/>
          </a:ln>
        </p:spPr>
        <p:txBody>
          <a:bodyPr lIns="92290" tIns="46145" rIns="92290" bIns="46145" anchor="b"/>
          <a:lstStyle/>
          <a:p>
            <a:pPr algn="r" defTabSz="922338"/>
            <a:fld id="{42582642-DA45-4F62-8A8F-1C8F506F4E7F}" type="slidenum">
              <a:rPr lang="en-US" sz="1200" b="0">
                <a:latin typeface="Times New Roman" pitchFamily="18" charset="0"/>
              </a:rPr>
              <a:pPr algn="r" defTabSz="922338"/>
              <a:t>9</a:t>
            </a:fld>
            <a:endParaRPr lang="en-US" sz="1200" b="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15175" y="127000"/>
            <a:ext cx="1876425" cy="65865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82725" y="127000"/>
            <a:ext cx="5480050" cy="6586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482725" y="127000"/>
            <a:ext cx="7508875" cy="65865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482725" y="871538"/>
            <a:ext cx="3678238" cy="584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313363" y="871538"/>
            <a:ext cx="3678237" cy="584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Template-1"/>
          <p:cNvPicPr>
            <a:picLocks noChangeAspect="1" noChangeArrowheads="1"/>
          </p:cNvPicPr>
          <p:nvPr/>
        </p:nvPicPr>
        <p:blipFill>
          <a:blip r:embed="rId14" cstate="print"/>
          <a:srcRect/>
          <a:stretch>
            <a:fillRect/>
          </a:stretch>
        </p:blipFill>
        <p:spPr bwMode="auto">
          <a:xfrm>
            <a:off x="0" y="0"/>
            <a:ext cx="2030413" cy="68580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1701800" y="127000"/>
            <a:ext cx="7231063" cy="6683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1482725" y="871538"/>
            <a:ext cx="7508875" cy="584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2" name="Text Box 8"/>
          <p:cNvSpPr txBox="1">
            <a:spLocks noChangeArrowheads="1"/>
          </p:cNvSpPr>
          <p:nvPr/>
        </p:nvSpPr>
        <p:spPr bwMode="auto">
          <a:xfrm rot="-5400000">
            <a:off x="-3002757" y="3559969"/>
            <a:ext cx="6340475" cy="350838"/>
          </a:xfrm>
          <a:prstGeom prst="rect">
            <a:avLst/>
          </a:prstGeom>
          <a:noFill/>
          <a:ln w="9525">
            <a:noFill/>
            <a:miter lim="800000"/>
            <a:headEnd/>
            <a:tailEnd/>
          </a:ln>
          <a:effectLst/>
        </p:spPr>
        <p:txBody>
          <a:bodyPr>
            <a:spAutoFit/>
          </a:bodyPr>
          <a:lstStyle/>
          <a:p>
            <a:pPr>
              <a:spcBef>
                <a:spcPct val="50000"/>
              </a:spcBef>
              <a:defRPr/>
            </a:pPr>
            <a:r>
              <a:rPr lang="en-US" sz="1700">
                <a:latin typeface="Tahoma" pitchFamily="34" charset="0"/>
              </a:rPr>
              <a:t>Software and Systems Division</a:t>
            </a:r>
          </a:p>
        </p:txBody>
      </p:sp>
      <p:pic>
        <p:nvPicPr>
          <p:cNvPr id="1030" name="Picture 9" descr="webidblack_2lineleft"/>
          <p:cNvPicPr>
            <a:picLocks noChangeAspect="1" noChangeArrowheads="1"/>
          </p:cNvPicPr>
          <p:nvPr/>
        </p:nvPicPr>
        <p:blipFill>
          <a:blip r:embed="rId15" cstate="print"/>
          <a:srcRect/>
          <a:stretch>
            <a:fillRect/>
          </a:stretch>
        </p:blipFill>
        <p:spPr bwMode="auto">
          <a:xfrm>
            <a:off x="177800" y="82550"/>
            <a:ext cx="1433513" cy="611188"/>
          </a:xfrm>
          <a:prstGeom prst="rect">
            <a:avLst/>
          </a:prstGeom>
          <a:noFill/>
          <a:ln w="9525">
            <a:noFill/>
            <a:miter lim="800000"/>
            <a:headEnd/>
            <a:tailEnd/>
          </a:ln>
        </p:spPr>
      </p:pic>
      <p:pic>
        <p:nvPicPr>
          <p:cNvPr id="1031" name="Picture 11" descr="ITLLogo3"/>
          <p:cNvPicPr>
            <a:picLocks noChangeAspect="1" noChangeArrowheads="1"/>
          </p:cNvPicPr>
          <p:nvPr/>
        </p:nvPicPr>
        <p:blipFill>
          <a:blip r:embed="rId16" cstate="print"/>
          <a:srcRect/>
          <a:stretch>
            <a:fillRect/>
          </a:stretch>
        </p:blipFill>
        <p:spPr bwMode="auto">
          <a:xfrm>
            <a:off x="7889875" y="6446838"/>
            <a:ext cx="1143000" cy="32226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49" r:id="rId12"/>
  </p:sldLayoutIdLst>
  <p:transition spd="slow"/>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Tahoma" charset="0"/>
        </a:defRPr>
      </a:lvl2pPr>
      <a:lvl3pPr algn="ctr" rtl="0" eaLnBrk="0" fontAlgn="base" hangingPunct="0">
        <a:spcBef>
          <a:spcPct val="0"/>
        </a:spcBef>
        <a:spcAft>
          <a:spcPct val="0"/>
        </a:spcAft>
        <a:defRPr sz="2800">
          <a:solidFill>
            <a:schemeClr val="tx2"/>
          </a:solidFill>
          <a:latin typeface="Tahoma" charset="0"/>
        </a:defRPr>
      </a:lvl3pPr>
      <a:lvl4pPr algn="ctr" rtl="0" eaLnBrk="0" fontAlgn="base" hangingPunct="0">
        <a:spcBef>
          <a:spcPct val="0"/>
        </a:spcBef>
        <a:spcAft>
          <a:spcPct val="0"/>
        </a:spcAft>
        <a:defRPr sz="2800">
          <a:solidFill>
            <a:schemeClr val="tx2"/>
          </a:solidFill>
          <a:latin typeface="Tahoma" charset="0"/>
        </a:defRPr>
      </a:lvl4pPr>
      <a:lvl5pPr algn="ctr" rtl="0" eaLnBrk="0" fontAlgn="base" hangingPunct="0">
        <a:spcBef>
          <a:spcPct val="0"/>
        </a:spcBef>
        <a:spcAft>
          <a:spcPct val="0"/>
        </a:spcAft>
        <a:defRPr sz="2800">
          <a:solidFill>
            <a:schemeClr val="tx2"/>
          </a:solidFill>
          <a:latin typeface="Tahoma" charset="0"/>
        </a:defRPr>
      </a:lvl5pPr>
      <a:lvl6pPr marL="457200" algn="ctr" rtl="0" fontAlgn="base">
        <a:spcBef>
          <a:spcPct val="0"/>
        </a:spcBef>
        <a:spcAft>
          <a:spcPct val="0"/>
        </a:spcAft>
        <a:defRPr sz="2800">
          <a:solidFill>
            <a:schemeClr val="tx2"/>
          </a:solidFill>
          <a:latin typeface="Tahoma" charset="0"/>
        </a:defRPr>
      </a:lvl6pPr>
      <a:lvl7pPr marL="914400" algn="ctr" rtl="0" fontAlgn="base">
        <a:spcBef>
          <a:spcPct val="0"/>
        </a:spcBef>
        <a:spcAft>
          <a:spcPct val="0"/>
        </a:spcAft>
        <a:defRPr sz="2800">
          <a:solidFill>
            <a:schemeClr val="tx2"/>
          </a:solidFill>
          <a:latin typeface="Tahoma" charset="0"/>
        </a:defRPr>
      </a:lvl7pPr>
      <a:lvl8pPr marL="1371600" algn="ctr" rtl="0" fontAlgn="base">
        <a:spcBef>
          <a:spcPct val="0"/>
        </a:spcBef>
        <a:spcAft>
          <a:spcPct val="0"/>
        </a:spcAft>
        <a:defRPr sz="2800">
          <a:solidFill>
            <a:schemeClr val="tx2"/>
          </a:solidFill>
          <a:latin typeface="Tahoma" charset="0"/>
        </a:defRPr>
      </a:lvl8pPr>
      <a:lvl9pPr marL="1828800" algn="ctr" rtl="0" fontAlgn="base">
        <a:spcBef>
          <a:spcPct val="0"/>
        </a:spcBef>
        <a:spcAft>
          <a:spcPct val="0"/>
        </a:spcAft>
        <a:defRPr sz="2800">
          <a:solidFill>
            <a:schemeClr val="tx2"/>
          </a:solidFill>
          <a:latin typeface="Tahoma" charset="0"/>
        </a:defRPr>
      </a:lvl9pPr>
    </p:titleStyle>
    <p:bodyStyle>
      <a:lvl1pPr marL="342900" indent="-342900" algn="l" rtl="0" eaLnBrk="0" fontAlgn="base" hangingPunct="0">
        <a:spcBef>
          <a:spcPct val="20000"/>
        </a:spcBef>
        <a:spcAft>
          <a:spcPct val="0"/>
        </a:spcAft>
        <a:buChar char="•"/>
        <a:defRPr>
          <a:solidFill>
            <a:schemeClr val="tx1"/>
          </a:solidFill>
          <a:latin typeface="+mn-lt"/>
          <a:ea typeface="+mn-ea"/>
          <a:cs typeface="+mn-cs"/>
        </a:defRPr>
      </a:lvl1pPr>
      <a:lvl2pPr marL="742950" indent="-285750" algn="l" rtl="0" eaLnBrk="0" fontAlgn="base" hangingPunct="0">
        <a:spcBef>
          <a:spcPct val="20000"/>
        </a:spcBef>
        <a:spcAft>
          <a:spcPct val="0"/>
        </a:spcAft>
        <a:buChar char="–"/>
        <a:defRPr sz="1600">
          <a:solidFill>
            <a:schemeClr val="tx1"/>
          </a:solidFill>
          <a:latin typeface="+mn-lt"/>
        </a:defRPr>
      </a:lvl2pPr>
      <a:lvl3pPr marL="1143000" indent="-228600" algn="l" rtl="0" eaLnBrk="0" fontAlgn="base" hangingPunct="0">
        <a:spcBef>
          <a:spcPct val="20000"/>
        </a:spcBef>
        <a:spcAft>
          <a:spcPct val="0"/>
        </a:spcAft>
        <a:buChar char="•"/>
        <a:defRPr sz="1400">
          <a:solidFill>
            <a:schemeClr val="tx1"/>
          </a:solidFill>
          <a:latin typeface="+mn-lt"/>
        </a:defRPr>
      </a:lvl3pPr>
      <a:lvl4pPr marL="1600200" indent="-228600" algn="l" rtl="0" eaLnBrk="0" fontAlgn="base" hangingPunct="0">
        <a:spcBef>
          <a:spcPct val="20000"/>
        </a:spcBef>
        <a:spcAft>
          <a:spcPct val="0"/>
        </a:spcAft>
        <a:buChar char="–"/>
        <a:defRPr sz="12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fontAlgn="base">
        <a:spcBef>
          <a:spcPct val="20000"/>
        </a:spcBef>
        <a:spcAft>
          <a:spcPct val="0"/>
        </a:spcAft>
        <a:buChar char="»"/>
        <a:defRPr sz="1200">
          <a:solidFill>
            <a:schemeClr val="tx1"/>
          </a:solidFill>
          <a:latin typeface="+mn-lt"/>
        </a:defRPr>
      </a:lvl6pPr>
      <a:lvl7pPr marL="2971800" indent="-228600" algn="l" rtl="0" fontAlgn="base">
        <a:spcBef>
          <a:spcPct val="20000"/>
        </a:spcBef>
        <a:spcAft>
          <a:spcPct val="0"/>
        </a:spcAft>
        <a:buChar char="»"/>
        <a:defRPr sz="1200">
          <a:solidFill>
            <a:schemeClr val="tx1"/>
          </a:solidFill>
          <a:latin typeface="+mn-lt"/>
        </a:defRPr>
      </a:lvl7pPr>
      <a:lvl8pPr marL="3429000" indent="-228600" algn="l" rtl="0" fontAlgn="base">
        <a:spcBef>
          <a:spcPct val="20000"/>
        </a:spcBef>
        <a:spcAft>
          <a:spcPct val="0"/>
        </a:spcAft>
        <a:buChar char="»"/>
        <a:defRPr sz="1200">
          <a:solidFill>
            <a:schemeClr val="tx1"/>
          </a:solidFill>
          <a:latin typeface="+mn-lt"/>
        </a:defRPr>
      </a:lvl8pPr>
      <a:lvl9pPr marL="3886200" indent="-228600" algn="l" rtl="0" fontAlgn="base">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oleObject" Target="../embeddings/oleObject2.bin"/><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john.garguilo@nist.gov"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mailto:jing.gao@nist.gov" TargetMode="External"/><Relationship Id="rId5" Type="http://schemas.openxmlformats.org/officeDocument/2006/relationships/hyperlink" Target="mailto:maria.cherkaoui@nist.gov" TargetMode="External"/><Relationship Id="rId4" Type="http://schemas.openxmlformats.org/officeDocument/2006/relationships/hyperlink" Target="mailto:sandra.martinez@nist.gov"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NIST%20Support%20for%20IHE-2009v1.docx"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begonia.sdct.nist.gov:8080/HL7Web/"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6.bin"/><Relationship Id="rId5" Type="http://schemas.openxmlformats.org/officeDocument/2006/relationships/image" Target="../media/image4.png"/><Relationship Id="rId4" Type="http://schemas.openxmlformats.org/officeDocument/2006/relationships/oleObject" Target="../embeddings/oleObject5.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4.png"/><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257175" y="2083316"/>
            <a:ext cx="8699500" cy="1483762"/>
          </a:xfrm>
        </p:spPr>
        <p:txBody>
          <a:bodyPr/>
          <a:lstStyle/>
          <a:p>
            <a:pPr>
              <a:defRPr/>
            </a:pPr>
            <a:r>
              <a:rPr lang="en-US" sz="3200" b="1" dirty="0" smtClean="0"/>
              <a:t>IHE-PCD , HL7 HC Dev WG,</a:t>
            </a:r>
            <a:br>
              <a:rPr lang="en-US" sz="3200" b="1" dirty="0" smtClean="0"/>
            </a:br>
            <a:r>
              <a:rPr lang="en-US" sz="3200" b="1" dirty="0" smtClean="0"/>
              <a:t>ISO/IEEE 11073, </a:t>
            </a:r>
            <a:br>
              <a:rPr lang="en-US" sz="3200" b="1" dirty="0" smtClean="0"/>
            </a:br>
            <a:r>
              <a:rPr lang="en-US" sz="3200" b="1" dirty="0" smtClean="0"/>
              <a:t> </a:t>
            </a:r>
            <a:r>
              <a:rPr lang="en-US" sz="3200" i="1" dirty="0" smtClean="0"/>
              <a:t>and</a:t>
            </a:r>
            <a:r>
              <a:rPr lang="en-US" sz="3200" b="1" dirty="0" smtClean="0"/>
              <a:t> </a:t>
            </a:r>
            <a:br>
              <a:rPr lang="en-US" sz="3200" b="1" dirty="0" smtClean="0"/>
            </a:br>
            <a:r>
              <a:rPr lang="en-US" sz="3200" b="1" dirty="0" smtClean="0"/>
              <a:t>NIST</a:t>
            </a:r>
            <a:r>
              <a:rPr lang="en-US" b="1" dirty="0" smtClean="0"/>
              <a:t/>
            </a:r>
            <a:br>
              <a:rPr lang="en-US" b="1" dirty="0" smtClean="0"/>
            </a:br>
            <a:r>
              <a:rPr lang="en-US" b="1" dirty="0" smtClean="0"/>
              <a:t/>
            </a:r>
            <a:br>
              <a:rPr lang="en-US" b="1" dirty="0" smtClean="0"/>
            </a:br>
            <a:r>
              <a:rPr lang="en-US" i="1" dirty="0" smtClean="0">
                <a:solidFill>
                  <a:srgbClr val="6666FF"/>
                </a:solidFill>
                <a:effectLst>
                  <a:outerShdw blurRad="38100" dist="38100" dir="2700000" algn="tl">
                    <a:srgbClr val="C0C0C0"/>
                  </a:outerShdw>
                </a:effectLst>
              </a:rPr>
              <a:t>Medical Device Communication and</a:t>
            </a:r>
            <a:br>
              <a:rPr lang="en-US" i="1" dirty="0" smtClean="0">
                <a:solidFill>
                  <a:srgbClr val="6666FF"/>
                </a:solidFill>
                <a:effectLst>
                  <a:outerShdw blurRad="38100" dist="38100" dir="2700000" algn="tl">
                    <a:srgbClr val="C0C0C0"/>
                  </a:outerShdw>
                </a:effectLst>
              </a:rPr>
            </a:br>
            <a:r>
              <a:rPr lang="en-US" i="1" dirty="0" smtClean="0">
                <a:solidFill>
                  <a:srgbClr val="6666FF"/>
                </a:solidFill>
                <a:effectLst>
                  <a:outerShdw blurRad="38100" dist="38100" dir="2700000" algn="tl">
                    <a:srgbClr val="C0C0C0"/>
                  </a:outerShdw>
                </a:effectLst>
              </a:rPr>
              <a:t>IHE-PCD Cycle 4 Test Strategy</a:t>
            </a:r>
            <a:r>
              <a:rPr lang="en-US" dirty="0" smtClean="0"/>
              <a:t/>
            </a:r>
            <a:br>
              <a:rPr lang="en-US" dirty="0" smtClean="0"/>
            </a:br>
            <a:r>
              <a:rPr lang="en-US" dirty="0" smtClean="0"/>
              <a:t/>
            </a:r>
            <a:br>
              <a:rPr lang="en-US" dirty="0" smtClean="0"/>
            </a:br>
            <a:r>
              <a:rPr lang="en-US" dirty="0" smtClean="0"/>
              <a:t>IHE-PCD, HL7, ISO/IEEE Joint WG Meetings</a:t>
            </a:r>
            <a:br>
              <a:rPr lang="en-US" dirty="0" smtClean="0"/>
            </a:br>
            <a:r>
              <a:rPr lang="en-US" dirty="0" smtClean="0"/>
              <a:t> (@ Atlanta, GA)</a:t>
            </a:r>
            <a:br>
              <a:rPr lang="en-US" dirty="0" smtClean="0"/>
            </a:br>
            <a:r>
              <a:rPr lang="en-US" dirty="0" smtClean="0"/>
              <a:t>23 September 2009</a:t>
            </a: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87" name="Line 3"/>
          <p:cNvSpPr>
            <a:spLocks noChangeShapeType="1"/>
          </p:cNvSpPr>
          <p:nvPr/>
        </p:nvSpPr>
        <p:spPr bwMode="auto">
          <a:xfrm flipH="1">
            <a:off x="7162800" y="2057400"/>
            <a:ext cx="685800" cy="0"/>
          </a:xfrm>
          <a:prstGeom prst="line">
            <a:avLst/>
          </a:prstGeom>
          <a:noFill/>
          <a:ln w="19050">
            <a:solidFill>
              <a:srgbClr val="3399FF"/>
            </a:solidFill>
            <a:round/>
            <a:headEnd/>
            <a:tailEnd type="triangle" w="med" len="med"/>
          </a:ln>
        </p:spPr>
        <p:txBody>
          <a:bodyPr/>
          <a:lstStyle/>
          <a:p>
            <a:endParaRPr lang="en-US"/>
          </a:p>
        </p:txBody>
      </p:sp>
      <p:sp>
        <p:nvSpPr>
          <p:cNvPr id="301088" name="AutoShape 4"/>
          <p:cNvSpPr>
            <a:spLocks noChangeArrowheads="1"/>
          </p:cNvSpPr>
          <p:nvPr/>
        </p:nvSpPr>
        <p:spPr bwMode="auto">
          <a:xfrm>
            <a:off x="3962400" y="1295400"/>
            <a:ext cx="3200400" cy="2895600"/>
          </a:xfrm>
          <a:prstGeom prst="roundRect">
            <a:avLst>
              <a:gd name="adj" fmla="val 16667"/>
            </a:avLst>
          </a:prstGeom>
          <a:solidFill>
            <a:srgbClr val="EBFFEB"/>
          </a:solidFill>
          <a:ln w="19050">
            <a:solidFill>
              <a:srgbClr val="006600"/>
            </a:solidFill>
            <a:round/>
            <a:headEnd/>
            <a:tailEnd/>
          </a:ln>
        </p:spPr>
        <p:txBody>
          <a:bodyPr wrap="none" anchor="ctr"/>
          <a:lstStyle/>
          <a:p>
            <a:pPr algn="ctr"/>
            <a:endParaRPr lang="en-US"/>
          </a:p>
        </p:txBody>
      </p:sp>
      <p:sp>
        <p:nvSpPr>
          <p:cNvPr id="301089" name="Line 5"/>
          <p:cNvSpPr>
            <a:spLocks noChangeShapeType="1"/>
          </p:cNvSpPr>
          <p:nvPr/>
        </p:nvSpPr>
        <p:spPr bwMode="auto">
          <a:xfrm>
            <a:off x="4876800" y="2286000"/>
            <a:ext cx="0" cy="533400"/>
          </a:xfrm>
          <a:prstGeom prst="line">
            <a:avLst/>
          </a:prstGeom>
          <a:noFill/>
          <a:ln w="19050">
            <a:solidFill>
              <a:schemeClr val="tx1"/>
            </a:solidFill>
            <a:round/>
            <a:headEnd/>
            <a:tailEnd type="triangle" w="med" len="med"/>
          </a:ln>
        </p:spPr>
        <p:txBody>
          <a:bodyPr/>
          <a:lstStyle/>
          <a:p>
            <a:endParaRPr lang="en-US"/>
          </a:p>
        </p:txBody>
      </p:sp>
      <p:sp>
        <p:nvSpPr>
          <p:cNvPr id="301090" name="Rectangle 6"/>
          <p:cNvSpPr>
            <a:spLocks noChangeArrowheads="1"/>
          </p:cNvSpPr>
          <p:nvPr/>
        </p:nvSpPr>
        <p:spPr bwMode="auto">
          <a:xfrm>
            <a:off x="762000" y="1371600"/>
            <a:ext cx="2362200" cy="5105400"/>
          </a:xfrm>
          <a:prstGeom prst="rect">
            <a:avLst/>
          </a:prstGeom>
          <a:solidFill>
            <a:srgbClr val="E1F4FF"/>
          </a:solidFill>
          <a:ln w="12700">
            <a:solidFill>
              <a:schemeClr val="tx1"/>
            </a:solidFill>
            <a:miter lim="800000"/>
            <a:headEnd/>
            <a:tailEnd/>
          </a:ln>
        </p:spPr>
        <p:txBody>
          <a:bodyPr wrap="none" anchor="ctr"/>
          <a:lstStyle/>
          <a:p>
            <a:pPr algn="ctr"/>
            <a:endParaRPr lang="en-US"/>
          </a:p>
        </p:txBody>
      </p:sp>
      <p:sp>
        <p:nvSpPr>
          <p:cNvPr id="301091" name="Rectangle 7"/>
          <p:cNvSpPr>
            <a:spLocks noChangeArrowheads="1"/>
          </p:cNvSpPr>
          <p:nvPr/>
        </p:nvSpPr>
        <p:spPr bwMode="auto">
          <a:xfrm>
            <a:off x="863600" y="3598863"/>
            <a:ext cx="2057400" cy="8382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u="sng">
                <a:latin typeface="Verdana" pitchFamily="34" charset="0"/>
              </a:rPr>
              <a:t>Test Artifacts</a:t>
            </a:r>
          </a:p>
          <a:p>
            <a:pPr algn="ctr" eaLnBrk="0" hangingPunct="0">
              <a:buFontTx/>
              <a:buChar char="•"/>
            </a:pPr>
            <a:r>
              <a:rPr lang="en-US" sz="800">
                <a:latin typeface="Verdana" pitchFamily="34" charset="0"/>
              </a:rPr>
              <a:t>Conformance Profiles</a:t>
            </a:r>
          </a:p>
          <a:p>
            <a:pPr algn="ctr" eaLnBrk="0" hangingPunct="0">
              <a:buFontTx/>
              <a:buChar char="•"/>
            </a:pPr>
            <a:r>
              <a:rPr lang="en-US" sz="800">
                <a:latin typeface="Verdana" pitchFamily="34" charset="0"/>
              </a:rPr>
              <a:t>HL7 Tables</a:t>
            </a:r>
          </a:p>
          <a:p>
            <a:pPr algn="ctr" eaLnBrk="0" hangingPunct="0">
              <a:buFontTx/>
              <a:buChar char="•"/>
            </a:pPr>
            <a:r>
              <a:rPr lang="en-US" sz="800">
                <a:latin typeface="Verdana" pitchFamily="34" charset="0"/>
              </a:rPr>
              <a:t>Validation Context Files</a:t>
            </a:r>
          </a:p>
          <a:p>
            <a:pPr algn="ctr" eaLnBrk="0" hangingPunct="0">
              <a:buFontTx/>
              <a:buChar char="•"/>
            </a:pPr>
            <a:r>
              <a:rPr lang="en-US" sz="800">
                <a:latin typeface="Verdana" pitchFamily="34" charset="0"/>
              </a:rPr>
              <a:t>Generation Context Files</a:t>
            </a:r>
          </a:p>
        </p:txBody>
      </p:sp>
      <p:sp>
        <p:nvSpPr>
          <p:cNvPr id="301092" name="Text Box 12"/>
          <p:cNvSpPr txBox="1">
            <a:spLocks noChangeArrowheads="1"/>
          </p:cNvSpPr>
          <p:nvPr/>
        </p:nvSpPr>
        <p:spPr bwMode="auto">
          <a:xfrm>
            <a:off x="1371600" y="1447800"/>
            <a:ext cx="1143000" cy="366713"/>
          </a:xfrm>
          <a:prstGeom prst="rect">
            <a:avLst/>
          </a:prstGeom>
          <a:noFill/>
          <a:ln w="9525">
            <a:noFill/>
            <a:miter lim="800000"/>
            <a:headEnd/>
            <a:tailEnd/>
          </a:ln>
        </p:spPr>
        <p:txBody>
          <a:bodyPr>
            <a:spAutoFit/>
          </a:bodyPr>
          <a:lstStyle/>
          <a:p>
            <a:pPr algn="ctr" eaLnBrk="0" hangingPunct="0">
              <a:spcBef>
                <a:spcPct val="50000"/>
              </a:spcBef>
            </a:pPr>
            <a:r>
              <a:rPr lang="en-US"/>
              <a:t>Services</a:t>
            </a:r>
          </a:p>
        </p:txBody>
      </p:sp>
      <p:sp>
        <p:nvSpPr>
          <p:cNvPr id="301093" name="Text Box 13"/>
          <p:cNvSpPr txBox="1">
            <a:spLocks noChangeArrowheads="1"/>
          </p:cNvSpPr>
          <p:nvPr/>
        </p:nvSpPr>
        <p:spPr bwMode="auto">
          <a:xfrm>
            <a:off x="4572000" y="1371600"/>
            <a:ext cx="2114550" cy="366713"/>
          </a:xfrm>
          <a:prstGeom prst="rect">
            <a:avLst/>
          </a:prstGeom>
          <a:noFill/>
          <a:ln w="9525">
            <a:noFill/>
            <a:miter lim="800000"/>
            <a:headEnd/>
            <a:tailEnd/>
          </a:ln>
        </p:spPr>
        <p:txBody>
          <a:bodyPr wrap="none">
            <a:spAutoFit/>
          </a:bodyPr>
          <a:lstStyle/>
          <a:p>
            <a:pPr algn="ctr" eaLnBrk="0" hangingPunct="0"/>
            <a:r>
              <a:rPr lang="en-US"/>
              <a:t>Test Management</a:t>
            </a:r>
          </a:p>
        </p:txBody>
      </p:sp>
      <p:sp>
        <p:nvSpPr>
          <p:cNvPr id="301094" name="AutoShape 14"/>
          <p:cNvSpPr>
            <a:spLocks noChangeArrowheads="1"/>
          </p:cNvSpPr>
          <p:nvPr/>
        </p:nvSpPr>
        <p:spPr bwMode="auto">
          <a:xfrm>
            <a:off x="4191000" y="2819400"/>
            <a:ext cx="1524000" cy="1066800"/>
          </a:xfrm>
          <a:prstGeom prst="cube">
            <a:avLst>
              <a:gd name="adj" fmla="val 25000"/>
            </a:avLst>
          </a:prstGeom>
          <a:solidFill>
            <a:schemeClr val="bg1"/>
          </a:solidFill>
          <a:ln w="12700">
            <a:solidFill>
              <a:schemeClr val="tx1"/>
            </a:solidFill>
            <a:miter lim="800000"/>
            <a:headEnd/>
            <a:tailEnd/>
          </a:ln>
        </p:spPr>
        <p:txBody>
          <a:bodyPr wrap="none" anchor="ctr"/>
          <a:lstStyle/>
          <a:p>
            <a:pPr algn="ctr" eaLnBrk="0" hangingPunct="0"/>
            <a:r>
              <a:rPr lang="en-US"/>
              <a:t>Test</a:t>
            </a:r>
          </a:p>
          <a:p>
            <a:pPr algn="ctr" eaLnBrk="0" hangingPunct="0"/>
            <a:r>
              <a:rPr lang="en-US"/>
              <a:t>Harness</a:t>
            </a:r>
          </a:p>
          <a:p>
            <a:pPr algn="ctr" eaLnBrk="0" hangingPunct="0"/>
            <a:r>
              <a:rPr lang="en-US" sz="1200"/>
              <a:t>(Java Code)</a:t>
            </a:r>
          </a:p>
        </p:txBody>
      </p:sp>
      <p:sp>
        <p:nvSpPr>
          <p:cNvPr id="301095" name="AutoShape 17"/>
          <p:cNvSpPr>
            <a:spLocks noChangeArrowheads="1"/>
          </p:cNvSpPr>
          <p:nvPr/>
        </p:nvSpPr>
        <p:spPr bwMode="auto">
          <a:xfrm>
            <a:off x="4081463" y="1692275"/>
            <a:ext cx="1633537" cy="822325"/>
          </a:xfrm>
          <a:prstGeom prst="flowChartDocument">
            <a:avLst/>
          </a:prstGeom>
          <a:solidFill>
            <a:schemeClr val="bg1"/>
          </a:solidFill>
          <a:ln w="12700">
            <a:solidFill>
              <a:schemeClr val="tx1"/>
            </a:solidFill>
            <a:miter lim="800000"/>
            <a:headEnd/>
            <a:tailEnd/>
          </a:ln>
        </p:spPr>
        <p:txBody>
          <a:bodyPr wrap="none" anchor="ctr"/>
          <a:lstStyle/>
          <a:p>
            <a:pPr algn="ctr" eaLnBrk="0" hangingPunct="0"/>
            <a:r>
              <a:rPr lang="en-US" sz="1200"/>
              <a:t>HL7 V2 Message</a:t>
            </a:r>
          </a:p>
          <a:p>
            <a:pPr algn="ctr" eaLnBrk="0" hangingPunct="0"/>
            <a:r>
              <a:rPr lang="en-US" sz="1200"/>
              <a:t>RTM</a:t>
            </a:r>
          </a:p>
          <a:p>
            <a:pPr algn="ctr" eaLnBrk="0" hangingPunct="0"/>
            <a:r>
              <a:rPr lang="en-US" sz="1200"/>
              <a:t>Validation Criteria</a:t>
            </a:r>
          </a:p>
        </p:txBody>
      </p:sp>
      <p:sp>
        <p:nvSpPr>
          <p:cNvPr id="301096" name="AutoShape 18"/>
          <p:cNvSpPr>
            <a:spLocks noChangeArrowheads="1"/>
          </p:cNvSpPr>
          <p:nvPr/>
        </p:nvSpPr>
        <p:spPr bwMode="auto">
          <a:xfrm>
            <a:off x="6019800" y="2362200"/>
            <a:ext cx="990600" cy="1371600"/>
          </a:xfrm>
          <a:prstGeom prst="flowChartDocument">
            <a:avLst/>
          </a:prstGeom>
          <a:solidFill>
            <a:schemeClr val="bg1"/>
          </a:solidFill>
          <a:ln w="12700">
            <a:solidFill>
              <a:schemeClr val="tx1"/>
            </a:solidFill>
            <a:miter lim="800000"/>
            <a:headEnd/>
            <a:tailEnd/>
          </a:ln>
        </p:spPr>
        <p:txBody>
          <a:bodyPr wrap="none" anchor="ctr"/>
          <a:lstStyle/>
          <a:p>
            <a:pPr algn="ctr" eaLnBrk="0" hangingPunct="0"/>
            <a:r>
              <a:rPr lang="en-US" sz="1600" u="sng"/>
              <a:t>Results</a:t>
            </a:r>
          </a:p>
          <a:p>
            <a:pPr algn="ctr" eaLnBrk="0" hangingPunct="0"/>
            <a:r>
              <a:rPr lang="en-US" sz="1200"/>
              <a:t>RTM</a:t>
            </a:r>
          </a:p>
          <a:p>
            <a:pPr algn="ctr" eaLnBrk="0" hangingPunct="0"/>
            <a:r>
              <a:rPr lang="en-US" sz="1200"/>
              <a:t>Message</a:t>
            </a:r>
          </a:p>
          <a:p>
            <a:pPr algn="ctr" eaLnBrk="0" hangingPunct="0"/>
            <a:r>
              <a:rPr lang="en-US" sz="1200"/>
              <a:t>Validation</a:t>
            </a:r>
          </a:p>
          <a:p>
            <a:pPr algn="ctr" eaLnBrk="0" hangingPunct="0"/>
            <a:r>
              <a:rPr lang="en-US" sz="1200"/>
              <a:t>Report</a:t>
            </a:r>
          </a:p>
        </p:txBody>
      </p:sp>
      <p:grpSp>
        <p:nvGrpSpPr>
          <p:cNvPr id="2" name="Group 19"/>
          <p:cNvGrpSpPr>
            <a:grpSpLocks/>
          </p:cNvGrpSpPr>
          <p:nvPr/>
        </p:nvGrpSpPr>
        <p:grpSpPr bwMode="auto">
          <a:xfrm>
            <a:off x="7766050" y="1828800"/>
            <a:ext cx="463550" cy="685800"/>
            <a:chOff x="4800" y="672"/>
            <a:chExt cx="292" cy="432"/>
          </a:xfrm>
        </p:grpSpPr>
        <p:sp>
          <p:nvSpPr>
            <p:cNvPr id="301115" name="Text Box 20"/>
            <p:cNvSpPr txBox="1">
              <a:spLocks noChangeArrowheads="1"/>
            </p:cNvSpPr>
            <p:nvPr/>
          </p:nvSpPr>
          <p:spPr bwMode="auto">
            <a:xfrm>
              <a:off x="4800" y="960"/>
              <a:ext cx="276" cy="144"/>
            </a:xfrm>
            <a:prstGeom prst="rect">
              <a:avLst/>
            </a:prstGeom>
            <a:noFill/>
            <a:ln w="9525">
              <a:noFill/>
              <a:miter lim="800000"/>
              <a:headEnd/>
              <a:tailEnd/>
            </a:ln>
          </p:spPr>
          <p:txBody>
            <a:bodyPr wrap="none">
              <a:spAutoFit/>
            </a:bodyPr>
            <a:lstStyle/>
            <a:p>
              <a:pPr algn="ctr" eaLnBrk="0" hangingPunct="0"/>
              <a:r>
                <a:rPr lang="en-US" sz="900"/>
                <a:t>User</a:t>
              </a:r>
            </a:p>
          </p:txBody>
        </p:sp>
        <p:pic>
          <p:nvPicPr>
            <p:cNvPr id="301116" name="Picture 21" descr="Free User icon"/>
            <p:cNvPicPr>
              <a:picLocks noChangeAspect="1" noChangeArrowheads="1"/>
            </p:cNvPicPr>
            <p:nvPr/>
          </p:nvPicPr>
          <p:blipFill>
            <a:blip r:embed="rId4" cstate="print"/>
            <a:srcRect/>
            <a:stretch>
              <a:fillRect/>
            </a:stretch>
          </p:blipFill>
          <p:spPr bwMode="auto">
            <a:xfrm>
              <a:off x="4800" y="672"/>
              <a:ext cx="292" cy="292"/>
            </a:xfrm>
            <a:prstGeom prst="rect">
              <a:avLst/>
            </a:prstGeom>
            <a:noFill/>
            <a:ln w="9525">
              <a:noFill/>
              <a:miter lim="800000"/>
              <a:headEnd/>
              <a:tailEnd/>
            </a:ln>
          </p:spPr>
        </p:pic>
      </p:grpSp>
      <p:sp>
        <p:nvSpPr>
          <p:cNvPr id="301098" name="Line 22"/>
          <p:cNvSpPr>
            <a:spLocks noChangeShapeType="1"/>
          </p:cNvSpPr>
          <p:nvPr/>
        </p:nvSpPr>
        <p:spPr bwMode="auto">
          <a:xfrm>
            <a:off x="3124200" y="3581400"/>
            <a:ext cx="1066800" cy="0"/>
          </a:xfrm>
          <a:prstGeom prst="line">
            <a:avLst/>
          </a:prstGeom>
          <a:noFill/>
          <a:ln w="28575">
            <a:solidFill>
              <a:schemeClr val="tx1"/>
            </a:solidFill>
            <a:round/>
            <a:headEnd type="triangle" w="med" len="med"/>
            <a:tailEnd type="triangle" w="med" len="med"/>
          </a:ln>
        </p:spPr>
        <p:txBody>
          <a:bodyPr/>
          <a:lstStyle/>
          <a:p>
            <a:endParaRPr lang="en-US"/>
          </a:p>
        </p:txBody>
      </p:sp>
      <p:sp>
        <p:nvSpPr>
          <p:cNvPr id="301099" name="Line 25"/>
          <p:cNvSpPr>
            <a:spLocks noChangeShapeType="1"/>
          </p:cNvSpPr>
          <p:nvPr/>
        </p:nvSpPr>
        <p:spPr bwMode="auto">
          <a:xfrm flipV="1">
            <a:off x="5715000" y="3276600"/>
            <a:ext cx="304800" cy="0"/>
          </a:xfrm>
          <a:prstGeom prst="line">
            <a:avLst/>
          </a:prstGeom>
          <a:noFill/>
          <a:ln w="19050">
            <a:solidFill>
              <a:schemeClr val="tx1"/>
            </a:solidFill>
            <a:round/>
            <a:headEnd/>
            <a:tailEnd type="triangle" w="med" len="med"/>
          </a:ln>
        </p:spPr>
        <p:txBody>
          <a:bodyPr/>
          <a:lstStyle/>
          <a:p>
            <a:endParaRPr lang="en-US"/>
          </a:p>
        </p:txBody>
      </p:sp>
      <p:sp>
        <p:nvSpPr>
          <p:cNvPr id="301100" name="Rectangle 27"/>
          <p:cNvSpPr>
            <a:spLocks noGrp="1" noChangeArrowheads="1"/>
          </p:cNvSpPr>
          <p:nvPr>
            <p:ph type="title" idx="4294967295"/>
          </p:nvPr>
        </p:nvSpPr>
        <p:spPr>
          <a:xfrm>
            <a:off x="887413" y="0"/>
            <a:ext cx="8229600" cy="1079500"/>
          </a:xfrm>
        </p:spPr>
        <p:txBody>
          <a:bodyPr/>
          <a:lstStyle/>
          <a:p>
            <a:pPr algn="r" eaLnBrk="1" hangingPunct="1"/>
            <a:r>
              <a:rPr lang="en-US" sz="2400" b="1" dirty="0" smtClean="0">
                <a:solidFill>
                  <a:srgbClr val="FF0000"/>
                </a:solidFill>
              </a:rPr>
              <a:t>Future:</a:t>
            </a:r>
            <a:r>
              <a:rPr lang="en-US" sz="2400" b="1" dirty="0" smtClean="0"/>
              <a:t> Isolated System Testing</a:t>
            </a:r>
            <a:r>
              <a:rPr lang="en-US" sz="2400" b="1" dirty="0" smtClean="0">
                <a:latin typeface="Verdana" pitchFamily="34" charset="0"/>
              </a:rPr>
              <a:t/>
            </a:r>
            <a:br>
              <a:rPr lang="en-US" sz="2400" b="1" dirty="0" smtClean="0">
                <a:latin typeface="Verdana" pitchFamily="34" charset="0"/>
              </a:rPr>
            </a:br>
            <a:r>
              <a:rPr lang="en-US" sz="2400" b="1" dirty="0" smtClean="0">
                <a:latin typeface="Verdana" pitchFamily="34" charset="0"/>
              </a:rPr>
              <a:t> IHE-PCD </a:t>
            </a:r>
            <a:r>
              <a:rPr lang="en-US" sz="2400" b="1" i="1" dirty="0" smtClean="0">
                <a:solidFill>
                  <a:srgbClr val="0033CC"/>
                </a:solidFill>
                <a:latin typeface="Verdana" pitchFamily="34" charset="0"/>
              </a:rPr>
              <a:t>RTM Validation</a:t>
            </a:r>
            <a:r>
              <a:rPr lang="en-US" b="1" i="1" dirty="0" smtClean="0">
                <a:latin typeface="Verdana" pitchFamily="34" charset="0"/>
              </a:rPr>
              <a:t/>
            </a:r>
            <a:br>
              <a:rPr lang="en-US" b="1" i="1" dirty="0" smtClean="0">
                <a:latin typeface="Verdana" pitchFamily="34" charset="0"/>
              </a:rPr>
            </a:br>
            <a:r>
              <a:rPr lang="en-US" sz="1800" i="1" dirty="0" smtClean="0">
                <a:latin typeface="Verdana" pitchFamily="34" charset="0"/>
              </a:rPr>
              <a:t> </a:t>
            </a:r>
          </a:p>
        </p:txBody>
      </p:sp>
      <p:sp>
        <p:nvSpPr>
          <p:cNvPr id="301101" name="AutoShape 28"/>
          <p:cNvSpPr>
            <a:spLocks noChangeArrowheads="1"/>
          </p:cNvSpPr>
          <p:nvPr/>
        </p:nvSpPr>
        <p:spPr bwMode="auto">
          <a:xfrm>
            <a:off x="4419600" y="2895600"/>
            <a:ext cx="990600" cy="1524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sz="900">
                <a:latin typeface="Verdana" pitchFamily="34" charset="0"/>
              </a:rPr>
              <a:t>Test Execution</a:t>
            </a:r>
          </a:p>
        </p:txBody>
      </p:sp>
      <p:sp>
        <p:nvSpPr>
          <p:cNvPr id="301102" name="Rectangle 30"/>
          <p:cNvSpPr>
            <a:spLocks noChangeArrowheads="1"/>
          </p:cNvSpPr>
          <p:nvPr/>
        </p:nvSpPr>
        <p:spPr bwMode="auto">
          <a:xfrm>
            <a:off x="5867400" y="1752600"/>
            <a:ext cx="990600" cy="549275"/>
          </a:xfrm>
          <a:prstGeom prst="rect">
            <a:avLst/>
          </a:prstGeom>
          <a:noFill/>
          <a:ln w="9525">
            <a:noFill/>
            <a:miter lim="800000"/>
            <a:headEnd/>
            <a:tailEnd/>
          </a:ln>
        </p:spPr>
        <p:txBody>
          <a:bodyPr>
            <a:spAutoFit/>
          </a:bodyPr>
          <a:lstStyle/>
          <a:p>
            <a:pPr algn="ctr"/>
            <a:r>
              <a:rPr lang="en-US" sz="1000">
                <a:solidFill>
                  <a:schemeClr val="accent2"/>
                </a:solidFill>
                <a:latin typeface="Verdana" pitchFamily="34" charset="0"/>
              </a:rPr>
              <a:t>Web </a:t>
            </a:r>
          </a:p>
          <a:p>
            <a:pPr algn="ctr"/>
            <a:r>
              <a:rPr lang="en-US" sz="1000">
                <a:solidFill>
                  <a:schemeClr val="accent2"/>
                </a:solidFill>
                <a:latin typeface="Verdana" pitchFamily="34" charset="0"/>
              </a:rPr>
              <a:t>Application</a:t>
            </a:r>
          </a:p>
          <a:p>
            <a:pPr algn="ctr"/>
            <a:r>
              <a:rPr lang="en-US" sz="1000">
                <a:solidFill>
                  <a:schemeClr val="accent2"/>
                </a:solidFill>
                <a:latin typeface="Verdana" pitchFamily="34" charset="0"/>
              </a:rPr>
              <a:t>Client</a:t>
            </a:r>
          </a:p>
        </p:txBody>
      </p:sp>
      <p:sp>
        <p:nvSpPr>
          <p:cNvPr id="301103" name="Rectangle 31"/>
          <p:cNvSpPr>
            <a:spLocks noChangeArrowheads="1"/>
          </p:cNvSpPr>
          <p:nvPr/>
        </p:nvSpPr>
        <p:spPr bwMode="auto">
          <a:xfrm>
            <a:off x="2057400" y="19050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Report</a:t>
            </a:r>
          </a:p>
        </p:txBody>
      </p:sp>
      <p:sp>
        <p:nvSpPr>
          <p:cNvPr id="301104" name="AutoShape 32"/>
          <p:cNvSpPr>
            <a:spLocks noChangeArrowheads="1"/>
          </p:cNvSpPr>
          <p:nvPr/>
        </p:nvSpPr>
        <p:spPr bwMode="auto">
          <a:xfrm>
            <a:off x="7239000" y="1447800"/>
            <a:ext cx="609600" cy="457200"/>
          </a:xfrm>
          <a:prstGeom prst="flowChartDocument">
            <a:avLst/>
          </a:prstGeom>
          <a:solidFill>
            <a:srgbClr val="FFFFD9"/>
          </a:solidFill>
          <a:ln w="12700">
            <a:solidFill>
              <a:schemeClr val="tx1"/>
            </a:solidFill>
            <a:miter lim="800000"/>
            <a:headEnd/>
            <a:tailEnd/>
          </a:ln>
        </p:spPr>
        <p:txBody>
          <a:bodyPr wrap="none" anchor="ctr"/>
          <a:lstStyle/>
          <a:p>
            <a:pPr algn="ctr" eaLnBrk="0" hangingPunct="0"/>
            <a:r>
              <a:rPr lang="en-US" sz="1000"/>
              <a:t>HL7 V2 </a:t>
            </a:r>
          </a:p>
          <a:p>
            <a:pPr algn="ctr" eaLnBrk="0" hangingPunct="0"/>
            <a:r>
              <a:rPr lang="en-US" sz="1000"/>
              <a:t>Message</a:t>
            </a:r>
          </a:p>
        </p:txBody>
      </p:sp>
      <p:sp>
        <p:nvSpPr>
          <p:cNvPr id="301105" name="Rectangle 11"/>
          <p:cNvSpPr>
            <a:spLocks noChangeArrowheads="1"/>
          </p:cNvSpPr>
          <p:nvPr/>
        </p:nvSpPr>
        <p:spPr bwMode="auto">
          <a:xfrm>
            <a:off x="884238" y="1920875"/>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HL7 V2</a:t>
            </a:r>
          </a:p>
          <a:p>
            <a:pPr algn="ctr" eaLnBrk="0" hangingPunct="0"/>
            <a:r>
              <a:rPr lang="en-US" sz="1000">
                <a:latin typeface="Verdana" pitchFamily="34" charset="0"/>
              </a:rPr>
              <a:t>Message</a:t>
            </a:r>
          </a:p>
          <a:p>
            <a:pPr algn="ctr" eaLnBrk="0" hangingPunct="0"/>
            <a:r>
              <a:rPr lang="en-US" sz="1000">
                <a:latin typeface="Verdana" pitchFamily="34" charset="0"/>
              </a:rPr>
              <a:t>Validation</a:t>
            </a:r>
          </a:p>
        </p:txBody>
      </p:sp>
      <p:sp>
        <p:nvSpPr>
          <p:cNvPr id="301106" name="Rectangle 11"/>
          <p:cNvSpPr>
            <a:spLocks noChangeArrowheads="1"/>
          </p:cNvSpPr>
          <p:nvPr/>
        </p:nvSpPr>
        <p:spPr bwMode="auto">
          <a:xfrm>
            <a:off x="958850" y="274955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RTM</a:t>
            </a:r>
          </a:p>
          <a:p>
            <a:pPr algn="ctr" eaLnBrk="0" hangingPunct="0"/>
            <a:r>
              <a:rPr lang="en-US" sz="1000">
                <a:latin typeface="Verdana" pitchFamily="34" charset="0"/>
              </a:rPr>
              <a:t>Message</a:t>
            </a:r>
          </a:p>
          <a:p>
            <a:pPr algn="ctr" eaLnBrk="0" hangingPunct="0"/>
            <a:r>
              <a:rPr lang="en-US" sz="1000">
                <a:latin typeface="Verdana" pitchFamily="34" charset="0"/>
              </a:rPr>
              <a:t>Validation</a:t>
            </a:r>
          </a:p>
        </p:txBody>
      </p:sp>
      <p:sp>
        <p:nvSpPr>
          <p:cNvPr id="301107" name="Line 3"/>
          <p:cNvSpPr>
            <a:spLocks noChangeShapeType="1"/>
          </p:cNvSpPr>
          <p:nvPr/>
        </p:nvSpPr>
        <p:spPr bwMode="auto">
          <a:xfrm flipH="1">
            <a:off x="7181850" y="3409950"/>
            <a:ext cx="377825" cy="11113"/>
          </a:xfrm>
          <a:prstGeom prst="line">
            <a:avLst/>
          </a:prstGeom>
          <a:noFill/>
          <a:ln w="19050">
            <a:solidFill>
              <a:srgbClr val="3399FF"/>
            </a:solidFill>
            <a:round/>
            <a:headEnd/>
            <a:tailEnd type="triangle" w="med" len="med"/>
          </a:ln>
        </p:spPr>
        <p:txBody>
          <a:bodyPr/>
          <a:lstStyle/>
          <a:p>
            <a:endParaRPr lang="en-US"/>
          </a:p>
        </p:txBody>
      </p:sp>
      <p:sp>
        <p:nvSpPr>
          <p:cNvPr id="301108" name="Rectangle 12"/>
          <p:cNvSpPr>
            <a:spLocks noChangeArrowheads="1"/>
          </p:cNvSpPr>
          <p:nvPr/>
        </p:nvSpPr>
        <p:spPr bwMode="auto">
          <a:xfrm>
            <a:off x="2057400" y="2744788"/>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IHE PCD</a:t>
            </a:r>
          </a:p>
          <a:p>
            <a:pPr algn="ctr" eaLnBrk="0" hangingPunct="0"/>
            <a:r>
              <a:rPr lang="en-US" sz="1000">
                <a:latin typeface="Verdana" pitchFamily="34" charset="0"/>
              </a:rPr>
              <a:t>DOC</a:t>
            </a:r>
          </a:p>
          <a:p>
            <a:pPr algn="ctr" eaLnBrk="0" hangingPunct="0"/>
            <a:r>
              <a:rPr lang="en-US" sz="1000">
                <a:latin typeface="Verdana" pitchFamily="34" charset="0"/>
              </a:rPr>
              <a:t>Test Agent</a:t>
            </a:r>
          </a:p>
        </p:txBody>
      </p:sp>
      <p:sp>
        <p:nvSpPr>
          <p:cNvPr id="301109" name="Text Box 29"/>
          <p:cNvSpPr txBox="1">
            <a:spLocks noChangeArrowheads="1"/>
          </p:cNvSpPr>
          <p:nvPr/>
        </p:nvSpPr>
        <p:spPr bwMode="auto">
          <a:xfrm>
            <a:off x="3332163" y="4886325"/>
            <a:ext cx="5721350" cy="641350"/>
          </a:xfrm>
          <a:prstGeom prst="rect">
            <a:avLst/>
          </a:prstGeom>
          <a:noFill/>
          <a:ln w="9525">
            <a:noFill/>
            <a:miter lim="800000"/>
            <a:headEnd/>
            <a:tailEnd/>
          </a:ln>
        </p:spPr>
        <p:txBody>
          <a:bodyPr wrap="none">
            <a:spAutoFit/>
          </a:bodyPr>
          <a:lstStyle/>
          <a:p>
            <a:r>
              <a:rPr lang="en-US"/>
              <a:t>Conformance Testing</a:t>
            </a:r>
            <a:r>
              <a:rPr lang="en-US" b="0"/>
              <a:t>: Showing that messages are in</a:t>
            </a:r>
          </a:p>
          <a:p>
            <a:r>
              <a:rPr lang="en-US" b="0"/>
              <a:t>compliance w/ Harmonized-Rosetta terminology</a:t>
            </a:r>
          </a:p>
        </p:txBody>
      </p:sp>
      <p:sp>
        <p:nvSpPr>
          <p:cNvPr id="301110" name="Rectangle 14"/>
          <p:cNvSpPr>
            <a:spLocks noChangeArrowheads="1"/>
          </p:cNvSpPr>
          <p:nvPr/>
        </p:nvSpPr>
        <p:spPr bwMode="auto">
          <a:xfrm>
            <a:off x="2058988" y="5640388"/>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Security</a:t>
            </a:r>
          </a:p>
        </p:txBody>
      </p:sp>
      <p:sp>
        <p:nvSpPr>
          <p:cNvPr id="301111" name="Rectangle 10"/>
          <p:cNvSpPr>
            <a:spLocks noChangeArrowheads="1"/>
          </p:cNvSpPr>
          <p:nvPr/>
        </p:nvSpPr>
        <p:spPr bwMode="auto">
          <a:xfrm>
            <a:off x="928688" y="5640388"/>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Time</a:t>
            </a:r>
          </a:p>
        </p:txBody>
      </p:sp>
      <p:grpSp>
        <p:nvGrpSpPr>
          <p:cNvPr id="3" name="Group 32"/>
          <p:cNvGrpSpPr>
            <a:grpSpLocks/>
          </p:cNvGrpSpPr>
          <p:nvPr/>
        </p:nvGrpSpPr>
        <p:grpSpPr bwMode="auto">
          <a:xfrm>
            <a:off x="7615238" y="2908300"/>
            <a:ext cx="1390650" cy="1447800"/>
            <a:chOff x="4416" y="3168"/>
            <a:chExt cx="876" cy="912"/>
          </a:xfrm>
        </p:grpSpPr>
        <p:graphicFrame>
          <p:nvGraphicFramePr>
            <p:cNvPr id="301086" name="Object 30"/>
            <p:cNvGraphicFramePr>
              <a:graphicFrameLocks noChangeAspect="1"/>
            </p:cNvGraphicFramePr>
            <p:nvPr/>
          </p:nvGraphicFramePr>
          <p:xfrm>
            <a:off x="4416" y="3168"/>
            <a:ext cx="876" cy="912"/>
          </p:xfrm>
          <a:graphic>
            <a:graphicData uri="http://schemas.openxmlformats.org/presentationml/2006/ole">
              <p:oleObj spid="_x0000_s317442" name="Visio" r:id="rId5" imgW="2325832" imgH="2659034" progId="Visio.Drawing.11">
                <p:embed/>
              </p:oleObj>
            </a:graphicData>
          </a:graphic>
        </p:graphicFrame>
        <p:sp>
          <p:nvSpPr>
            <p:cNvPr id="301114" name="Rectangle 45"/>
            <p:cNvSpPr>
              <a:spLocks noChangeArrowheads="1"/>
            </p:cNvSpPr>
            <p:nvPr/>
          </p:nvSpPr>
          <p:spPr bwMode="auto">
            <a:xfrm>
              <a:off x="4512" y="3360"/>
              <a:ext cx="576" cy="336"/>
            </a:xfrm>
            <a:prstGeom prst="rect">
              <a:avLst/>
            </a:prstGeom>
            <a:solidFill>
              <a:srgbClr val="FFE7E7"/>
            </a:solidFill>
            <a:ln w="9525">
              <a:solidFill>
                <a:schemeClr val="tx1"/>
              </a:solidFill>
              <a:miter lim="800000"/>
              <a:headEnd/>
              <a:tailEnd/>
            </a:ln>
          </p:spPr>
          <p:txBody>
            <a:bodyPr wrap="none" anchor="ctr"/>
            <a:lstStyle/>
            <a:p>
              <a:pPr algn="ctr" eaLnBrk="0" hangingPunct="0"/>
              <a:r>
                <a:rPr lang="en-US" sz="1000">
                  <a:latin typeface="Verdana" pitchFamily="34" charset="0"/>
                </a:rPr>
                <a:t>IHE-PCD</a:t>
              </a:r>
            </a:p>
            <a:p>
              <a:pPr algn="ctr" eaLnBrk="0" hangingPunct="0"/>
              <a:r>
                <a:rPr lang="en-US" sz="1000">
                  <a:latin typeface="Verdana" pitchFamily="34" charset="0"/>
                </a:rPr>
                <a:t>DOR</a:t>
              </a:r>
            </a:p>
            <a:p>
              <a:pPr algn="ctr" eaLnBrk="0" hangingPunct="0"/>
              <a:r>
                <a:rPr lang="en-US" sz="1000">
                  <a:latin typeface="Verdana" pitchFamily="34" charset="0"/>
                </a:rPr>
                <a:t>System</a:t>
              </a:r>
            </a:p>
          </p:txBody>
        </p:sp>
      </p:grpSp>
      <p:sp>
        <p:nvSpPr>
          <p:cNvPr id="301113" name="AutoShape 32"/>
          <p:cNvSpPr>
            <a:spLocks noChangeArrowheads="1"/>
          </p:cNvSpPr>
          <p:nvPr/>
        </p:nvSpPr>
        <p:spPr bwMode="auto">
          <a:xfrm>
            <a:off x="7235825" y="2855913"/>
            <a:ext cx="673100" cy="457200"/>
          </a:xfrm>
          <a:prstGeom prst="flowChartDocument">
            <a:avLst/>
          </a:prstGeom>
          <a:solidFill>
            <a:srgbClr val="FFFFD9"/>
          </a:solidFill>
          <a:ln w="12700">
            <a:solidFill>
              <a:schemeClr val="tx1"/>
            </a:solidFill>
            <a:miter lim="800000"/>
            <a:headEnd/>
            <a:tailEnd/>
          </a:ln>
        </p:spPr>
        <p:txBody>
          <a:bodyPr wrap="none" anchor="ctr"/>
          <a:lstStyle/>
          <a:p>
            <a:pPr eaLnBrk="0" hangingPunct="0"/>
            <a:r>
              <a:rPr lang="en-US" sz="1000"/>
              <a:t>HL7 V2 </a:t>
            </a:r>
          </a:p>
          <a:p>
            <a:pPr eaLnBrk="0" hangingPunct="0"/>
            <a:r>
              <a:rPr lang="en-US" sz="1000"/>
              <a:t>Message</a:t>
            </a:r>
          </a:p>
        </p:txBody>
      </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9" name="Rectangle 49"/>
          <p:cNvSpPr>
            <a:spLocks noChangeArrowheads="1"/>
          </p:cNvSpPr>
          <p:nvPr/>
        </p:nvSpPr>
        <p:spPr bwMode="auto">
          <a:xfrm>
            <a:off x="615950" y="0"/>
            <a:ext cx="8528050" cy="830997"/>
          </a:xfrm>
          <a:prstGeom prst="rect">
            <a:avLst/>
          </a:prstGeom>
          <a:noFill/>
          <a:ln w="9525">
            <a:noFill/>
            <a:miter lim="800000"/>
            <a:headEnd/>
            <a:tailEnd/>
          </a:ln>
        </p:spPr>
        <p:txBody>
          <a:bodyPr>
            <a:spAutoFit/>
          </a:bodyPr>
          <a:lstStyle/>
          <a:p>
            <a:pPr algn="r"/>
            <a:r>
              <a:rPr lang="en-US" sz="2400" dirty="0" smtClean="0">
                <a:solidFill>
                  <a:srgbClr val="FF0000"/>
                </a:solidFill>
              </a:rPr>
              <a:t>Future:</a:t>
            </a:r>
            <a:r>
              <a:rPr lang="en-US" sz="2400" dirty="0" smtClean="0">
                <a:solidFill>
                  <a:schemeClr val="tx2"/>
                </a:solidFill>
              </a:rPr>
              <a:t> Peer-to-Peer </a:t>
            </a:r>
            <a:r>
              <a:rPr lang="en-US" sz="2400" dirty="0">
                <a:solidFill>
                  <a:schemeClr val="tx2"/>
                </a:solidFill>
              </a:rPr>
              <a:t>System Testing</a:t>
            </a:r>
            <a:r>
              <a:rPr lang="en-US" sz="2400" dirty="0"/>
              <a:t> </a:t>
            </a:r>
          </a:p>
          <a:p>
            <a:pPr algn="r"/>
            <a:r>
              <a:rPr lang="en-US" sz="2400" dirty="0"/>
              <a:t>IHE-PCD </a:t>
            </a:r>
            <a:r>
              <a:rPr lang="en-US" sz="2400" i="1" dirty="0">
                <a:solidFill>
                  <a:srgbClr val="0033CC"/>
                </a:solidFill>
              </a:rPr>
              <a:t>Application Functional Behavior Testing</a:t>
            </a:r>
            <a:r>
              <a:rPr lang="en-US" dirty="0"/>
              <a:t>  </a:t>
            </a:r>
          </a:p>
        </p:txBody>
      </p:sp>
      <p:sp>
        <p:nvSpPr>
          <p:cNvPr id="297000" name="Line 48"/>
          <p:cNvSpPr>
            <a:spLocks noChangeShapeType="1"/>
          </p:cNvSpPr>
          <p:nvPr/>
        </p:nvSpPr>
        <p:spPr bwMode="auto">
          <a:xfrm>
            <a:off x="8001000" y="2141538"/>
            <a:ext cx="1588" cy="2667000"/>
          </a:xfrm>
          <a:prstGeom prst="line">
            <a:avLst/>
          </a:prstGeom>
          <a:noFill/>
          <a:ln w="19050">
            <a:solidFill>
              <a:srgbClr val="3399FF"/>
            </a:solidFill>
            <a:round/>
            <a:headEnd/>
            <a:tailEnd type="triangle" w="med" len="med"/>
          </a:ln>
        </p:spPr>
        <p:txBody>
          <a:bodyPr/>
          <a:lstStyle/>
          <a:p>
            <a:endParaRPr lang="en-US"/>
          </a:p>
        </p:txBody>
      </p:sp>
      <p:sp>
        <p:nvSpPr>
          <p:cNvPr id="297001" name="Line 4"/>
          <p:cNvSpPr>
            <a:spLocks noChangeShapeType="1"/>
          </p:cNvSpPr>
          <p:nvPr/>
        </p:nvSpPr>
        <p:spPr bwMode="auto">
          <a:xfrm flipH="1">
            <a:off x="7162800" y="1819275"/>
            <a:ext cx="685800" cy="0"/>
          </a:xfrm>
          <a:prstGeom prst="line">
            <a:avLst/>
          </a:prstGeom>
          <a:noFill/>
          <a:ln w="19050">
            <a:solidFill>
              <a:srgbClr val="3399FF"/>
            </a:solidFill>
            <a:round/>
            <a:headEnd/>
            <a:tailEnd type="triangle" w="med" len="med"/>
          </a:ln>
        </p:spPr>
        <p:txBody>
          <a:bodyPr/>
          <a:lstStyle/>
          <a:p>
            <a:endParaRPr lang="en-US"/>
          </a:p>
        </p:txBody>
      </p:sp>
      <p:sp>
        <p:nvSpPr>
          <p:cNvPr id="297002" name="AutoShape 6"/>
          <p:cNvSpPr>
            <a:spLocks noChangeArrowheads="1"/>
          </p:cNvSpPr>
          <p:nvPr/>
        </p:nvSpPr>
        <p:spPr bwMode="auto">
          <a:xfrm>
            <a:off x="3962400" y="1057275"/>
            <a:ext cx="3200400" cy="2895600"/>
          </a:xfrm>
          <a:prstGeom prst="roundRect">
            <a:avLst>
              <a:gd name="adj" fmla="val 16667"/>
            </a:avLst>
          </a:prstGeom>
          <a:solidFill>
            <a:srgbClr val="EBFFEB"/>
          </a:solidFill>
          <a:ln w="19050">
            <a:solidFill>
              <a:srgbClr val="006600"/>
            </a:solidFill>
            <a:round/>
            <a:headEnd/>
            <a:tailEnd/>
          </a:ln>
        </p:spPr>
        <p:txBody>
          <a:bodyPr wrap="none" anchor="ctr"/>
          <a:lstStyle/>
          <a:p>
            <a:pPr algn="ctr"/>
            <a:endParaRPr lang="en-US"/>
          </a:p>
        </p:txBody>
      </p:sp>
      <p:sp>
        <p:nvSpPr>
          <p:cNvPr id="297003" name="Line 7"/>
          <p:cNvSpPr>
            <a:spLocks noChangeShapeType="1"/>
          </p:cNvSpPr>
          <p:nvPr/>
        </p:nvSpPr>
        <p:spPr bwMode="auto">
          <a:xfrm>
            <a:off x="4876800" y="2286000"/>
            <a:ext cx="0" cy="533400"/>
          </a:xfrm>
          <a:prstGeom prst="line">
            <a:avLst/>
          </a:prstGeom>
          <a:noFill/>
          <a:ln w="19050">
            <a:solidFill>
              <a:schemeClr val="tx1"/>
            </a:solidFill>
            <a:round/>
            <a:headEnd/>
            <a:tailEnd type="triangle" w="med" len="med"/>
          </a:ln>
        </p:spPr>
        <p:txBody>
          <a:bodyPr/>
          <a:lstStyle/>
          <a:p>
            <a:endParaRPr lang="en-US"/>
          </a:p>
        </p:txBody>
      </p:sp>
      <p:sp>
        <p:nvSpPr>
          <p:cNvPr id="297004" name="Rectangle 8"/>
          <p:cNvSpPr>
            <a:spLocks noChangeArrowheads="1"/>
          </p:cNvSpPr>
          <p:nvPr/>
        </p:nvSpPr>
        <p:spPr bwMode="auto">
          <a:xfrm>
            <a:off x="762000" y="1371600"/>
            <a:ext cx="2362200" cy="5105400"/>
          </a:xfrm>
          <a:prstGeom prst="rect">
            <a:avLst/>
          </a:prstGeom>
          <a:solidFill>
            <a:srgbClr val="E1F4FF"/>
          </a:solidFill>
          <a:ln w="12700">
            <a:solidFill>
              <a:schemeClr val="tx1"/>
            </a:solidFill>
            <a:miter lim="800000"/>
            <a:headEnd/>
            <a:tailEnd/>
          </a:ln>
        </p:spPr>
        <p:txBody>
          <a:bodyPr wrap="none" anchor="ctr"/>
          <a:lstStyle/>
          <a:p>
            <a:pPr algn="ctr"/>
            <a:endParaRPr lang="en-US"/>
          </a:p>
        </p:txBody>
      </p:sp>
      <p:sp>
        <p:nvSpPr>
          <p:cNvPr id="297005" name="Rectangle 9"/>
          <p:cNvSpPr>
            <a:spLocks noChangeArrowheads="1"/>
          </p:cNvSpPr>
          <p:nvPr/>
        </p:nvSpPr>
        <p:spPr bwMode="auto">
          <a:xfrm>
            <a:off x="914400" y="4191000"/>
            <a:ext cx="2057400" cy="990600"/>
          </a:xfrm>
          <a:prstGeom prst="rect">
            <a:avLst/>
          </a:prstGeom>
          <a:solidFill>
            <a:schemeClr val="bg1"/>
          </a:solidFill>
          <a:ln w="9525">
            <a:solidFill>
              <a:schemeClr val="tx1"/>
            </a:solidFill>
            <a:miter lim="800000"/>
            <a:headEnd/>
            <a:tailEnd/>
          </a:ln>
        </p:spPr>
        <p:txBody>
          <a:bodyPr wrap="none" anchor="ctr"/>
          <a:lstStyle/>
          <a:p>
            <a:pPr eaLnBrk="0" hangingPunct="0"/>
            <a:r>
              <a:rPr lang="en-US" sz="1000" u="sng">
                <a:latin typeface="Verdana" pitchFamily="34" charset="0"/>
              </a:rPr>
              <a:t>Test Artifacts</a:t>
            </a:r>
          </a:p>
          <a:p>
            <a:pPr eaLnBrk="0" hangingPunct="0">
              <a:buFontTx/>
              <a:buChar char="•"/>
            </a:pPr>
            <a:r>
              <a:rPr lang="en-US" sz="800">
                <a:latin typeface="Verdana" pitchFamily="34" charset="0"/>
              </a:rPr>
              <a:t>Conformance Profiles</a:t>
            </a:r>
          </a:p>
          <a:p>
            <a:pPr eaLnBrk="0" hangingPunct="0">
              <a:buFontTx/>
              <a:buChar char="•"/>
            </a:pPr>
            <a:r>
              <a:rPr lang="en-US" sz="800">
                <a:latin typeface="Verdana" pitchFamily="34" charset="0"/>
              </a:rPr>
              <a:t>HL7 Tables</a:t>
            </a:r>
          </a:p>
          <a:p>
            <a:pPr eaLnBrk="0" hangingPunct="0">
              <a:buFontTx/>
              <a:buChar char="•"/>
            </a:pPr>
            <a:r>
              <a:rPr lang="en-US" sz="800">
                <a:latin typeface="Verdana" pitchFamily="34" charset="0"/>
              </a:rPr>
              <a:t>Validation Context Files</a:t>
            </a:r>
          </a:p>
          <a:p>
            <a:pPr eaLnBrk="0" hangingPunct="0">
              <a:buFontTx/>
              <a:buChar char="•"/>
            </a:pPr>
            <a:r>
              <a:rPr lang="en-US" sz="800">
                <a:latin typeface="Verdana" pitchFamily="34" charset="0"/>
              </a:rPr>
              <a:t>Generation Context Files</a:t>
            </a:r>
          </a:p>
        </p:txBody>
      </p:sp>
      <p:sp>
        <p:nvSpPr>
          <p:cNvPr id="297006" name="Rectangle 12"/>
          <p:cNvSpPr>
            <a:spLocks noChangeArrowheads="1"/>
          </p:cNvSpPr>
          <p:nvPr/>
        </p:nvSpPr>
        <p:spPr bwMode="auto">
          <a:xfrm>
            <a:off x="2057400" y="26670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IHE-PCD</a:t>
            </a:r>
          </a:p>
          <a:p>
            <a:pPr algn="ctr" eaLnBrk="0" hangingPunct="0"/>
            <a:r>
              <a:rPr lang="en-US" sz="1000">
                <a:latin typeface="Verdana" pitchFamily="34" charset="0"/>
              </a:rPr>
              <a:t>DOC</a:t>
            </a:r>
          </a:p>
          <a:p>
            <a:pPr algn="ctr" eaLnBrk="0" hangingPunct="0"/>
            <a:r>
              <a:rPr lang="en-US" sz="1000">
                <a:latin typeface="Verdana" pitchFamily="34" charset="0"/>
              </a:rPr>
              <a:t>Test Agent</a:t>
            </a:r>
          </a:p>
        </p:txBody>
      </p:sp>
      <p:sp>
        <p:nvSpPr>
          <p:cNvPr id="297007" name="Rectangle 13"/>
          <p:cNvSpPr>
            <a:spLocks noChangeArrowheads="1"/>
          </p:cNvSpPr>
          <p:nvPr/>
        </p:nvSpPr>
        <p:spPr bwMode="auto">
          <a:xfrm>
            <a:off x="2057400" y="19050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HL7 V2</a:t>
            </a:r>
          </a:p>
          <a:p>
            <a:pPr algn="ctr" eaLnBrk="0" hangingPunct="0"/>
            <a:r>
              <a:rPr lang="en-US" sz="1000">
                <a:latin typeface="Verdana" pitchFamily="34" charset="0"/>
              </a:rPr>
              <a:t>Message</a:t>
            </a:r>
          </a:p>
          <a:p>
            <a:pPr algn="ctr" eaLnBrk="0" hangingPunct="0"/>
            <a:r>
              <a:rPr lang="en-US" sz="1000">
                <a:latin typeface="Verdana" pitchFamily="34" charset="0"/>
              </a:rPr>
              <a:t>Generation</a:t>
            </a:r>
          </a:p>
        </p:txBody>
      </p:sp>
      <p:sp>
        <p:nvSpPr>
          <p:cNvPr id="297008" name="Rectangle 16"/>
          <p:cNvSpPr>
            <a:spLocks noChangeArrowheads="1"/>
          </p:cNvSpPr>
          <p:nvPr/>
        </p:nvSpPr>
        <p:spPr bwMode="auto">
          <a:xfrm>
            <a:off x="914400" y="26670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IHE-PCD</a:t>
            </a:r>
          </a:p>
          <a:p>
            <a:pPr algn="ctr" eaLnBrk="0" hangingPunct="0"/>
            <a:r>
              <a:rPr lang="en-US" sz="1000">
                <a:latin typeface="Verdana" pitchFamily="34" charset="0"/>
              </a:rPr>
              <a:t>DOR</a:t>
            </a:r>
          </a:p>
          <a:p>
            <a:pPr algn="ctr" eaLnBrk="0" hangingPunct="0"/>
            <a:r>
              <a:rPr lang="en-US" sz="1000">
                <a:latin typeface="Verdana" pitchFamily="34" charset="0"/>
              </a:rPr>
              <a:t>Test Agent</a:t>
            </a:r>
          </a:p>
        </p:txBody>
      </p:sp>
      <p:sp>
        <p:nvSpPr>
          <p:cNvPr id="297009" name="Rectangle 17"/>
          <p:cNvSpPr>
            <a:spLocks noChangeArrowheads="1"/>
          </p:cNvSpPr>
          <p:nvPr/>
        </p:nvSpPr>
        <p:spPr bwMode="auto">
          <a:xfrm>
            <a:off x="898525" y="1920875"/>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HL7 V2</a:t>
            </a:r>
          </a:p>
          <a:p>
            <a:pPr algn="ctr" eaLnBrk="0" hangingPunct="0"/>
            <a:r>
              <a:rPr lang="en-US" sz="1000">
                <a:latin typeface="Verdana" pitchFamily="34" charset="0"/>
              </a:rPr>
              <a:t>Message</a:t>
            </a:r>
          </a:p>
          <a:p>
            <a:pPr algn="ctr" eaLnBrk="0" hangingPunct="0"/>
            <a:r>
              <a:rPr lang="en-US" sz="1000">
                <a:latin typeface="Verdana" pitchFamily="34" charset="0"/>
              </a:rPr>
              <a:t>Validation</a:t>
            </a:r>
          </a:p>
        </p:txBody>
      </p:sp>
      <p:sp>
        <p:nvSpPr>
          <p:cNvPr id="297010" name="Text Box 21"/>
          <p:cNvSpPr txBox="1">
            <a:spLocks noChangeArrowheads="1"/>
          </p:cNvSpPr>
          <p:nvPr/>
        </p:nvSpPr>
        <p:spPr bwMode="auto">
          <a:xfrm>
            <a:off x="1371600" y="1447800"/>
            <a:ext cx="1143000" cy="366713"/>
          </a:xfrm>
          <a:prstGeom prst="rect">
            <a:avLst/>
          </a:prstGeom>
          <a:noFill/>
          <a:ln w="9525">
            <a:noFill/>
            <a:miter lim="800000"/>
            <a:headEnd/>
            <a:tailEnd/>
          </a:ln>
        </p:spPr>
        <p:txBody>
          <a:bodyPr>
            <a:spAutoFit/>
          </a:bodyPr>
          <a:lstStyle/>
          <a:p>
            <a:pPr algn="ctr" eaLnBrk="0" hangingPunct="0">
              <a:spcBef>
                <a:spcPct val="50000"/>
              </a:spcBef>
            </a:pPr>
            <a:r>
              <a:rPr lang="en-US"/>
              <a:t>Services</a:t>
            </a:r>
          </a:p>
        </p:txBody>
      </p:sp>
      <p:sp>
        <p:nvSpPr>
          <p:cNvPr id="297011" name="Text Box 22"/>
          <p:cNvSpPr txBox="1">
            <a:spLocks noChangeArrowheads="1"/>
          </p:cNvSpPr>
          <p:nvPr/>
        </p:nvSpPr>
        <p:spPr bwMode="auto">
          <a:xfrm>
            <a:off x="4572000" y="1371600"/>
            <a:ext cx="2114550" cy="366713"/>
          </a:xfrm>
          <a:prstGeom prst="rect">
            <a:avLst/>
          </a:prstGeom>
          <a:noFill/>
          <a:ln w="9525">
            <a:noFill/>
            <a:miter lim="800000"/>
            <a:headEnd/>
            <a:tailEnd/>
          </a:ln>
        </p:spPr>
        <p:txBody>
          <a:bodyPr wrap="none">
            <a:spAutoFit/>
          </a:bodyPr>
          <a:lstStyle/>
          <a:p>
            <a:pPr algn="ctr" eaLnBrk="0" hangingPunct="0"/>
            <a:r>
              <a:rPr lang="en-US"/>
              <a:t>Test Management</a:t>
            </a:r>
          </a:p>
        </p:txBody>
      </p:sp>
      <p:sp>
        <p:nvSpPr>
          <p:cNvPr id="297012" name="AutoShape 23"/>
          <p:cNvSpPr>
            <a:spLocks noChangeArrowheads="1"/>
          </p:cNvSpPr>
          <p:nvPr/>
        </p:nvSpPr>
        <p:spPr bwMode="auto">
          <a:xfrm>
            <a:off x="4191000" y="2819400"/>
            <a:ext cx="1524000" cy="1066800"/>
          </a:xfrm>
          <a:prstGeom prst="cube">
            <a:avLst>
              <a:gd name="adj" fmla="val 25000"/>
            </a:avLst>
          </a:prstGeom>
          <a:solidFill>
            <a:schemeClr val="bg1"/>
          </a:solidFill>
          <a:ln w="12700">
            <a:solidFill>
              <a:schemeClr val="tx1"/>
            </a:solidFill>
            <a:miter lim="800000"/>
            <a:headEnd/>
            <a:tailEnd/>
          </a:ln>
        </p:spPr>
        <p:txBody>
          <a:bodyPr wrap="none" anchor="ctr"/>
          <a:lstStyle/>
          <a:p>
            <a:pPr algn="ctr" eaLnBrk="0" hangingPunct="0"/>
            <a:r>
              <a:rPr lang="en-US"/>
              <a:t>Test</a:t>
            </a:r>
          </a:p>
          <a:p>
            <a:pPr algn="ctr" eaLnBrk="0" hangingPunct="0"/>
            <a:r>
              <a:rPr lang="en-US"/>
              <a:t>Harness</a:t>
            </a:r>
          </a:p>
          <a:p>
            <a:pPr algn="ctr" eaLnBrk="0" hangingPunct="0"/>
            <a:r>
              <a:rPr lang="en-US" sz="1200"/>
              <a:t>(Java Code)</a:t>
            </a:r>
          </a:p>
        </p:txBody>
      </p:sp>
      <p:sp>
        <p:nvSpPr>
          <p:cNvPr id="297013" name="AutoShape 24"/>
          <p:cNvSpPr>
            <a:spLocks noChangeArrowheads="1"/>
          </p:cNvSpPr>
          <p:nvPr/>
        </p:nvSpPr>
        <p:spPr bwMode="auto">
          <a:xfrm>
            <a:off x="3962400" y="5897563"/>
            <a:ext cx="2362200" cy="762000"/>
          </a:xfrm>
          <a:prstGeom prst="roundRect">
            <a:avLst>
              <a:gd name="adj" fmla="val 16667"/>
            </a:avLst>
          </a:prstGeom>
          <a:solidFill>
            <a:srgbClr val="E5E5FF"/>
          </a:solidFill>
          <a:ln w="19050">
            <a:solidFill>
              <a:schemeClr val="tx1"/>
            </a:solidFill>
            <a:round/>
            <a:headEnd/>
            <a:tailEnd/>
          </a:ln>
        </p:spPr>
        <p:txBody>
          <a:bodyPr wrap="none" anchor="ctr"/>
          <a:lstStyle/>
          <a:p>
            <a:pPr algn="ctr" eaLnBrk="0" hangingPunct="0"/>
            <a:r>
              <a:rPr lang="en-US"/>
              <a:t>Router/Logger/Proxy</a:t>
            </a:r>
          </a:p>
        </p:txBody>
      </p:sp>
      <p:sp>
        <p:nvSpPr>
          <p:cNvPr id="297014" name="AutoShape 26"/>
          <p:cNvSpPr>
            <a:spLocks noChangeArrowheads="1"/>
          </p:cNvSpPr>
          <p:nvPr/>
        </p:nvSpPr>
        <p:spPr bwMode="auto">
          <a:xfrm>
            <a:off x="4191000" y="1692275"/>
            <a:ext cx="1524000" cy="822325"/>
          </a:xfrm>
          <a:prstGeom prst="flowChartDocument">
            <a:avLst/>
          </a:prstGeom>
          <a:solidFill>
            <a:schemeClr val="bg1"/>
          </a:solidFill>
          <a:ln w="12700">
            <a:solidFill>
              <a:schemeClr val="tx1"/>
            </a:solidFill>
            <a:miter lim="800000"/>
            <a:headEnd/>
            <a:tailEnd/>
          </a:ln>
        </p:spPr>
        <p:txBody>
          <a:bodyPr wrap="none" anchor="ctr"/>
          <a:lstStyle/>
          <a:p>
            <a:pPr algn="ctr" eaLnBrk="0" hangingPunct="0"/>
            <a:r>
              <a:rPr lang="en-US" sz="1200"/>
              <a:t>IHE-PCD DEC</a:t>
            </a:r>
          </a:p>
          <a:p>
            <a:pPr algn="ctr" eaLnBrk="0" hangingPunct="0"/>
            <a:r>
              <a:rPr lang="en-US" sz="1200"/>
              <a:t>DOC</a:t>
            </a:r>
          </a:p>
          <a:p>
            <a:pPr algn="ctr" eaLnBrk="0" hangingPunct="0"/>
            <a:r>
              <a:rPr lang="en-US" sz="1600"/>
              <a:t>Test Scenario</a:t>
            </a:r>
          </a:p>
        </p:txBody>
      </p:sp>
      <p:sp>
        <p:nvSpPr>
          <p:cNvPr id="297015" name="AutoShape 27"/>
          <p:cNvSpPr>
            <a:spLocks noChangeArrowheads="1"/>
          </p:cNvSpPr>
          <p:nvPr/>
        </p:nvSpPr>
        <p:spPr bwMode="auto">
          <a:xfrm>
            <a:off x="6019800" y="2362200"/>
            <a:ext cx="990600" cy="1371600"/>
          </a:xfrm>
          <a:prstGeom prst="flowChartDocument">
            <a:avLst/>
          </a:prstGeom>
          <a:solidFill>
            <a:schemeClr val="bg1"/>
          </a:solidFill>
          <a:ln w="12700">
            <a:solidFill>
              <a:schemeClr val="tx1"/>
            </a:solidFill>
            <a:miter lim="800000"/>
            <a:headEnd/>
            <a:tailEnd/>
          </a:ln>
        </p:spPr>
        <p:txBody>
          <a:bodyPr wrap="none" anchor="ctr"/>
          <a:lstStyle/>
          <a:p>
            <a:pPr algn="ctr" eaLnBrk="0" hangingPunct="0"/>
            <a:r>
              <a:rPr lang="en-US" sz="1600" u="sng"/>
              <a:t>Results</a:t>
            </a:r>
            <a:endParaRPr lang="en-US" sz="1200"/>
          </a:p>
          <a:p>
            <a:pPr algn="ctr" eaLnBrk="0" hangingPunct="0"/>
            <a:r>
              <a:rPr lang="en-US" sz="1200"/>
              <a:t>Message</a:t>
            </a:r>
          </a:p>
          <a:p>
            <a:pPr algn="ctr" eaLnBrk="0" hangingPunct="0"/>
            <a:r>
              <a:rPr lang="en-US" sz="1200"/>
              <a:t>Validation</a:t>
            </a:r>
          </a:p>
          <a:p>
            <a:pPr algn="ctr" eaLnBrk="0" hangingPunct="0"/>
            <a:r>
              <a:rPr lang="en-US" sz="1200"/>
              <a:t>Reports</a:t>
            </a:r>
          </a:p>
        </p:txBody>
      </p:sp>
      <p:grpSp>
        <p:nvGrpSpPr>
          <p:cNvPr id="2" name="Group 34"/>
          <p:cNvGrpSpPr>
            <a:grpSpLocks/>
          </p:cNvGrpSpPr>
          <p:nvPr/>
        </p:nvGrpSpPr>
        <p:grpSpPr bwMode="auto">
          <a:xfrm>
            <a:off x="7696200" y="1455738"/>
            <a:ext cx="577850" cy="685800"/>
            <a:chOff x="4756" y="672"/>
            <a:chExt cx="364" cy="432"/>
          </a:xfrm>
        </p:grpSpPr>
        <p:sp>
          <p:nvSpPr>
            <p:cNvPr id="297034" name="Text Box 35"/>
            <p:cNvSpPr txBox="1">
              <a:spLocks noChangeArrowheads="1"/>
            </p:cNvSpPr>
            <p:nvPr/>
          </p:nvSpPr>
          <p:spPr bwMode="auto">
            <a:xfrm>
              <a:off x="4756" y="960"/>
              <a:ext cx="364" cy="144"/>
            </a:xfrm>
            <a:prstGeom prst="rect">
              <a:avLst/>
            </a:prstGeom>
            <a:noFill/>
            <a:ln w="9525">
              <a:noFill/>
              <a:miter lim="800000"/>
              <a:headEnd/>
              <a:tailEnd/>
            </a:ln>
          </p:spPr>
          <p:txBody>
            <a:bodyPr wrap="none">
              <a:spAutoFit/>
            </a:bodyPr>
            <a:lstStyle/>
            <a:p>
              <a:pPr algn="ctr" eaLnBrk="0" hangingPunct="0"/>
              <a:r>
                <a:rPr lang="en-US" sz="900"/>
                <a:t>Vendor</a:t>
              </a:r>
            </a:p>
          </p:txBody>
        </p:sp>
        <p:pic>
          <p:nvPicPr>
            <p:cNvPr id="297035" name="Picture 36" descr="Free User icon"/>
            <p:cNvPicPr>
              <a:picLocks noChangeAspect="1" noChangeArrowheads="1"/>
            </p:cNvPicPr>
            <p:nvPr/>
          </p:nvPicPr>
          <p:blipFill>
            <a:blip r:embed="rId4" cstate="print"/>
            <a:srcRect/>
            <a:stretch>
              <a:fillRect/>
            </a:stretch>
          </p:blipFill>
          <p:spPr bwMode="auto">
            <a:xfrm>
              <a:off x="4800" y="672"/>
              <a:ext cx="292" cy="292"/>
            </a:xfrm>
            <a:prstGeom prst="rect">
              <a:avLst/>
            </a:prstGeom>
            <a:noFill/>
            <a:ln w="9525">
              <a:noFill/>
              <a:miter lim="800000"/>
              <a:headEnd/>
              <a:tailEnd/>
            </a:ln>
          </p:spPr>
        </p:pic>
      </p:grpSp>
      <p:sp>
        <p:nvSpPr>
          <p:cNvPr id="297017" name="Line 37"/>
          <p:cNvSpPr>
            <a:spLocks noChangeShapeType="1"/>
          </p:cNvSpPr>
          <p:nvPr/>
        </p:nvSpPr>
        <p:spPr bwMode="auto">
          <a:xfrm>
            <a:off x="3124200" y="3343275"/>
            <a:ext cx="1066800" cy="0"/>
          </a:xfrm>
          <a:prstGeom prst="line">
            <a:avLst/>
          </a:prstGeom>
          <a:noFill/>
          <a:ln w="28575">
            <a:solidFill>
              <a:schemeClr val="tx1"/>
            </a:solidFill>
            <a:round/>
            <a:headEnd type="triangle" w="med" len="med"/>
            <a:tailEnd type="triangle" w="med" len="med"/>
          </a:ln>
        </p:spPr>
        <p:txBody>
          <a:bodyPr/>
          <a:lstStyle/>
          <a:p>
            <a:endParaRPr lang="en-US"/>
          </a:p>
        </p:txBody>
      </p:sp>
      <p:sp>
        <p:nvSpPr>
          <p:cNvPr id="297018" name="Line 38"/>
          <p:cNvSpPr>
            <a:spLocks noChangeShapeType="1"/>
          </p:cNvSpPr>
          <p:nvPr/>
        </p:nvSpPr>
        <p:spPr bwMode="auto">
          <a:xfrm>
            <a:off x="3124200" y="6278563"/>
            <a:ext cx="838200" cy="0"/>
          </a:xfrm>
          <a:prstGeom prst="line">
            <a:avLst/>
          </a:prstGeom>
          <a:noFill/>
          <a:ln w="28575">
            <a:solidFill>
              <a:schemeClr val="tx1"/>
            </a:solidFill>
            <a:round/>
            <a:headEnd type="triangle" w="med" len="med"/>
            <a:tailEnd type="triangle" w="med" len="med"/>
          </a:ln>
        </p:spPr>
        <p:txBody>
          <a:bodyPr/>
          <a:lstStyle/>
          <a:p>
            <a:endParaRPr lang="en-US"/>
          </a:p>
        </p:txBody>
      </p:sp>
      <p:sp>
        <p:nvSpPr>
          <p:cNvPr id="297019" name="Line 39"/>
          <p:cNvSpPr>
            <a:spLocks noChangeShapeType="1"/>
          </p:cNvSpPr>
          <p:nvPr/>
        </p:nvSpPr>
        <p:spPr bwMode="auto">
          <a:xfrm flipH="1">
            <a:off x="5486400" y="3894138"/>
            <a:ext cx="9525" cy="1976437"/>
          </a:xfrm>
          <a:prstGeom prst="line">
            <a:avLst/>
          </a:prstGeom>
          <a:noFill/>
          <a:ln w="28575">
            <a:solidFill>
              <a:schemeClr val="tx1"/>
            </a:solidFill>
            <a:round/>
            <a:headEnd type="triangle" w="med" len="med"/>
            <a:tailEnd type="triangle" w="med" len="med"/>
          </a:ln>
        </p:spPr>
        <p:txBody>
          <a:bodyPr/>
          <a:lstStyle/>
          <a:p>
            <a:endParaRPr lang="en-US"/>
          </a:p>
        </p:txBody>
      </p:sp>
      <p:sp>
        <p:nvSpPr>
          <p:cNvPr id="297020" name="Line 40"/>
          <p:cNvSpPr>
            <a:spLocks noChangeShapeType="1"/>
          </p:cNvSpPr>
          <p:nvPr/>
        </p:nvSpPr>
        <p:spPr bwMode="auto">
          <a:xfrm flipV="1">
            <a:off x="5715000" y="3276600"/>
            <a:ext cx="304800" cy="0"/>
          </a:xfrm>
          <a:prstGeom prst="line">
            <a:avLst/>
          </a:prstGeom>
          <a:noFill/>
          <a:ln w="19050">
            <a:solidFill>
              <a:schemeClr val="tx1"/>
            </a:solidFill>
            <a:round/>
            <a:headEnd/>
            <a:tailEnd type="triangle" w="med" len="med"/>
          </a:ln>
        </p:spPr>
        <p:txBody>
          <a:bodyPr/>
          <a:lstStyle/>
          <a:p>
            <a:endParaRPr lang="en-US"/>
          </a:p>
        </p:txBody>
      </p:sp>
      <p:sp>
        <p:nvSpPr>
          <p:cNvPr id="297021" name="Line 41"/>
          <p:cNvSpPr>
            <a:spLocks noChangeShapeType="1"/>
          </p:cNvSpPr>
          <p:nvPr/>
        </p:nvSpPr>
        <p:spPr bwMode="auto">
          <a:xfrm flipV="1">
            <a:off x="6324600" y="5657850"/>
            <a:ext cx="995363" cy="438150"/>
          </a:xfrm>
          <a:prstGeom prst="line">
            <a:avLst/>
          </a:prstGeom>
          <a:noFill/>
          <a:ln w="28575">
            <a:solidFill>
              <a:schemeClr val="tx1"/>
            </a:solidFill>
            <a:round/>
            <a:headEnd type="triangle" w="med" len="med"/>
            <a:tailEnd type="triangle" w="med" len="med"/>
          </a:ln>
        </p:spPr>
        <p:txBody>
          <a:bodyPr/>
          <a:lstStyle/>
          <a:p>
            <a:endParaRPr lang="en-US"/>
          </a:p>
        </p:txBody>
      </p:sp>
      <p:sp>
        <p:nvSpPr>
          <p:cNvPr id="297022" name="AutoShape 44"/>
          <p:cNvSpPr>
            <a:spLocks noChangeArrowheads="1"/>
          </p:cNvSpPr>
          <p:nvPr/>
        </p:nvSpPr>
        <p:spPr bwMode="auto">
          <a:xfrm>
            <a:off x="4419600" y="2895600"/>
            <a:ext cx="990600" cy="1524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sz="900">
                <a:latin typeface="Verdana" pitchFamily="34" charset="0"/>
              </a:rPr>
              <a:t>Test Execution</a:t>
            </a:r>
          </a:p>
        </p:txBody>
      </p:sp>
      <p:sp>
        <p:nvSpPr>
          <p:cNvPr id="297023" name="Rectangle 46"/>
          <p:cNvSpPr>
            <a:spLocks noChangeArrowheads="1"/>
          </p:cNvSpPr>
          <p:nvPr/>
        </p:nvSpPr>
        <p:spPr bwMode="auto">
          <a:xfrm>
            <a:off x="5867400" y="1752600"/>
            <a:ext cx="990600" cy="549275"/>
          </a:xfrm>
          <a:prstGeom prst="rect">
            <a:avLst/>
          </a:prstGeom>
          <a:noFill/>
          <a:ln w="9525">
            <a:noFill/>
            <a:miter lim="800000"/>
            <a:headEnd/>
            <a:tailEnd/>
          </a:ln>
        </p:spPr>
        <p:txBody>
          <a:bodyPr>
            <a:spAutoFit/>
          </a:bodyPr>
          <a:lstStyle/>
          <a:p>
            <a:pPr algn="ctr"/>
            <a:r>
              <a:rPr lang="en-US" sz="1000">
                <a:solidFill>
                  <a:schemeClr val="accent2"/>
                </a:solidFill>
                <a:latin typeface="Verdana" pitchFamily="34" charset="0"/>
              </a:rPr>
              <a:t>Web </a:t>
            </a:r>
          </a:p>
          <a:p>
            <a:pPr algn="ctr"/>
            <a:r>
              <a:rPr lang="en-US" sz="1000">
                <a:solidFill>
                  <a:schemeClr val="accent2"/>
                </a:solidFill>
                <a:latin typeface="Verdana" pitchFamily="34" charset="0"/>
              </a:rPr>
              <a:t>Application</a:t>
            </a:r>
          </a:p>
          <a:p>
            <a:pPr algn="ctr"/>
            <a:r>
              <a:rPr lang="en-US" sz="1000">
                <a:solidFill>
                  <a:schemeClr val="accent2"/>
                </a:solidFill>
                <a:latin typeface="Verdana" pitchFamily="34" charset="0"/>
              </a:rPr>
              <a:t>Client</a:t>
            </a:r>
          </a:p>
        </p:txBody>
      </p:sp>
      <p:sp>
        <p:nvSpPr>
          <p:cNvPr id="297024" name="Rectangle 47"/>
          <p:cNvSpPr>
            <a:spLocks noChangeArrowheads="1"/>
          </p:cNvSpPr>
          <p:nvPr/>
        </p:nvSpPr>
        <p:spPr bwMode="auto">
          <a:xfrm>
            <a:off x="2057400" y="34290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Report</a:t>
            </a:r>
          </a:p>
        </p:txBody>
      </p:sp>
      <p:sp>
        <p:nvSpPr>
          <p:cNvPr id="297025" name="Rectangle 17"/>
          <p:cNvSpPr>
            <a:spLocks noChangeArrowheads="1"/>
          </p:cNvSpPr>
          <p:nvPr/>
        </p:nvSpPr>
        <p:spPr bwMode="auto">
          <a:xfrm>
            <a:off x="941388" y="3462338"/>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RTM</a:t>
            </a:r>
          </a:p>
          <a:p>
            <a:pPr algn="ctr" eaLnBrk="0" hangingPunct="0"/>
            <a:r>
              <a:rPr lang="en-US" sz="1000">
                <a:latin typeface="Verdana" pitchFamily="34" charset="0"/>
              </a:rPr>
              <a:t>Message</a:t>
            </a:r>
          </a:p>
          <a:p>
            <a:pPr algn="ctr" eaLnBrk="0" hangingPunct="0"/>
            <a:r>
              <a:rPr lang="en-US" sz="1000">
                <a:latin typeface="Verdana" pitchFamily="34" charset="0"/>
              </a:rPr>
              <a:t>Validation</a:t>
            </a:r>
          </a:p>
        </p:txBody>
      </p:sp>
      <p:sp>
        <p:nvSpPr>
          <p:cNvPr id="297026" name="Text Box 49"/>
          <p:cNvSpPr txBox="1">
            <a:spLocks noChangeArrowheads="1"/>
          </p:cNvSpPr>
          <p:nvPr/>
        </p:nvSpPr>
        <p:spPr bwMode="auto">
          <a:xfrm>
            <a:off x="3224213" y="4087813"/>
            <a:ext cx="5935662" cy="1374775"/>
          </a:xfrm>
          <a:prstGeom prst="rect">
            <a:avLst/>
          </a:prstGeom>
          <a:solidFill>
            <a:schemeClr val="bg1"/>
          </a:solidFill>
          <a:ln w="12700">
            <a:noFill/>
            <a:miter lim="800000"/>
            <a:headEnd/>
            <a:tailEnd/>
          </a:ln>
        </p:spPr>
        <p:txBody>
          <a:bodyPr>
            <a:spAutoFit/>
          </a:bodyPr>
          <a:lstStyle/>
          <a:p>
            <a:r>
              <a:rPr lang="en-US" sz="1600"/>
              <a:t>Conformance Testing</a:t>
            </a:r>
            <a:r>
              <a:rPr lang="en-US" sz="1600" b="0"/>
              <a:t>: May include HL7 message syntax validation, RTM, and/or application functional behavior testing</a:t>
            </a:r>
            <a:br>
              <a:rPr lang="en-US" sz="1600" b="0"/>
            </a:br>
            <a:r>
              <a:rPr lang="en-US" sz="1600" b="0"/>
              <a:t> </a:t>
            </a:r>
            <a:r>
              <a:rPr lang="en-US" sz="1600"/>
              <a:t>Interoperability Testing</a:t>
            </a:r>
            <a:r>
              <a:rPr lang="en-US" b="0"/>
              <a:t>:  </a:t>
            </a:r>
            <a:r>
              <a:rPr lang="en-US" sz="1600" b="0"/>
              <a:t> system(s) (functional) behavior</a:t>
            </a:r>
          </a:p>
          <a:p>
            <a:endParaRPr lang="en-US" sz="1600" b="0"/>
          </a:p>
          <a:p>
            <a:endParaRPr lang="en-US" b="0"/>
          </a:p>
        </p:txBody>
      </p:sp>
      <p:sp>
        <p:nvSpPr>
          <p:cNvPr id="297027" name="Rectangle 14"/>
          <p:cNvSpPr>
            <a:spLocks noChangeArrowheads="1"/>
          </p:cNvSpPr>
          <p:nvPr/>
        </p:nvSpPr>
        <p:spPr bwMode="auto">
          <a:xfrm>
            <a:off x="2070100" y="5629275"/>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Security</a:t>
            </a:r>
          </a:p>
        </p:txBody>
      </p:sp>
      <p:sp>
        <p:nvSpPr>
          <p:cNvPr id="297028" name="Rectangle 10"/>
          <p:cNvSpPr>
            <a:spLocks noChangeArrowheads="1"/>
          </p:cNvSpPr>
          <p:nvPr/>
        </p:nvSpPr>
        <p:spPr bwMode="auto">
          <a:xfrm>
            <a:off x="939800" y="5629275"/>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Time</a:t>
            </a:r>
          </a:p>
        </p:txBody>
      </p:sp>
      <p:grpSp>
        <p:nvGrpSpPr>
          <p:cNvPr id="3" name="Group 50"/>
          <p:cNvGrpSpPr>
            <a:grpSpLocks/>
          </p:cNvGrpSpPr>
          <p:nvPr/>
        </p:nvGrpSpPr>
        <p:grpSpPr bwMode="auto">
          <a:xfrm>
            <a:off x="3505200" y="4913313"/>
            <a:ext cx="1008063" cy="890587"/>
            <a:chOff x="4416" y="3168"/>
            <a:chExt cx="876" cy="912"/>
          </a:xfrm>
        </p:grpSpPr>
        <p:graphicFrame>
          <p:nvGraphicFramePr>
            <p:cNvPr id="296998" name="Object 38"/>
            <p:cNvGraphicFramePr>
              <a:graphicFrameLocks noChangeAspect="1"/>
            </p:cNvGraphicFramePr>
            <p:nvPr/>
          </p:nvGraphicFramePr>
          <p:xfrm>
            <a:off x="4416" y="3168"/>
            <a:ext cx="876" cy="912"/>
          </p:xfrm>
          <a:graphic>
            <a:graphicData uri="http://schemas.openxmlformats.org/presentationml/2006/ole">
              <p:oleObj spid="_x0000_s319491" name="Visio" r:id="rId5" imgW="2325832" imgH="2659034" progId="Visio.Drawing.11">
                <p:embed/>
              </p:oleObj>
            </a:graphicData>
          </a:graphic>
        </p:graphicFrame>
        <p:sp>
          <p:nvSpPr>
            <p:cNvPr id="297033" name="Rectangle 45"/>
            <p:cNvSpPr>
              <a:spLocks noChangeArrowheads="1"/>
            </p:cNvSpPr>
            <p:nvPr/>
          </p:nvSpPr>
          <p:spPr bwMode="auto">
            <a:xfrm>
              <a:off x="4512" y="3360"/>
              <a:ext cx="576" cy="336"/>
            </a:xfrm>
            <a:prstGeom prst="rect">
              <a:avLst/>
            </a:prstGeom>
            <a:solidFill>
              <a:srgbClr val="FFE7E7"/>
            </a:solidFill>
            <a:ln w="9525">
              <a:solidFill>
                <a:schemeClr val="tx1"/>
              </a:solidFill>
              <a:miter lim="800000"/>
              <a:headEnd/>
              <a:tailEnd/>
            </a:ln>
          </p:spPr>
          <p:txBody>
            <a:bodyPr wrap="none" anchor="ctr"/>
            <a:lstStyle/>
            <a:p>
              <a:pPr algn="ctr" eaLnBrk="0" hangingPunct="0"/>
              <a:r>
                <a:rPr lang="en-US" sz="800">
                  <a:latin typeface="Verdana" pitchFamily="34" charset="0"/>
                </a:rPr>
                <a:t>IHE-PCD</a:t>
              </a:r>
            </a:p>
            <a:p>
              <a:pPr algn="ctr" eaLnBrk="0" hangingPunct="0"/>
              <a:r>
                <a:rPr lang="en-US" sz="800">
                  <a:latin typeface="Verdana" pitchFamily="34" charset="0"/>
                </a:rPr>
                <a:t>DOC</a:t>
              </a:r>
            </a:p>
            <a:p>
              <a:pPr algn="ctr" eaLnBrk="0" hangingPunct="0"/>
              <a:r>
                <a:rPr lang="en-US" sz="800">
                  <a:latin typeface="Verdana" pitchFamily="34" charset="0"/>
                </a:rPr>
                <a:t>System</a:t>
              </a:r>
            </a:p>
          </p:txBody>
        </p:sp>
      </p:grpSp>
      <p:sp>
        <p:nvSpPr>
          <p:cNvPr id="297030" name="Line 41"/>
          <p:cNvSpPr>
            <a:spLocks noChangeShapeType="1"/>
          </p:cNvSpPr>
          <p:nvPr/>
        </p:nvSpPr>
        <p:spPr bwMode="auto">
          <a:xfrm>
            <a:off x="4449763" y="5588000"/>
            <a:ext cx="158750" cy="334963"/>
          </a:xfrm>
          <a:prstGeom prst="line">
            <a:avLst/>
          </a:prstGeom>
          <a:noFill/>
          <a:ln w="28575">
            <a:solidFill>
              <a:schemeClr val="tx1"/>
            </a:solidFill>
            <a:round/>
            <a:headEnd type="triangle" w="med" len="med"/>
            <a:tailEnd type="triangle" w="med" len="med"/>
          </a:ln>
        </p:spPr>
        <p:txBody>
          <a:bodyPr/>
          <a:lstStyle/>
          <a:p>
            <a:endParaRPr lang="en-US"/>
          </a:p>
        </p:txBody>
      </p:sp>
      <p:grpSp>
        <p:nvGrpSpPr>
          <p:cNvPr id="4" name="Group 50"/>
          <p:cNvGrpSpPr>
            <a:grpSpLocks/>
          </p:cNvGrpSpPr>
          <p:nvPr/>
        </p:nvGrpSpPr>
        <p:grpSpPr bwMode="auto">
          <a:xfrm>
            <a:off x="7286625" y="5006975"/>
            <a:ext cx="1390650" cy="1447800"/>
            <a:chOff x="4416" y="3168"/>
            <a:chExt cx="876" cy="912"/>
          </a:xfrm>
        </p:grpSpPr>
        <p:graphicFrame>
          <p:nvGraphicFramePr>
            <p:cNvPr id="296963" name="Object 3"/>
            <p:cNvGraphicFramePr>
              <a:graphicFrameLocks noChangeAspect="1"/>
            </p:cNvGraphicFramePr>
            <p:nvPr/>
          </p:nvGraphicFramePr>
          <p:xfrm>
            <a:off x="4416" y="3168"/>
            <a:ext cx="876" cy="912"/>
          </p:xfrm>
          <a:graphic>
            <a:graphicData uri="http://schemas.openxmlformats.org/presentationml/2006/ole">
              <p:oleObj spid="_x0000_s319490" name="Visio" r:id="rId6" imgW="2325832" imgH="2659034" progId="Visio.Drawing.11">
                <p:embed/>
              </p:oleObj>
            </a:graphicData>
          </a:graphic>
        </p:graphicFrame>
        <p:sp>
          <p:nvSpPr>
            <p:cNvPr id="297032" name="Rectangle 45"/>
            <p:cNvSpPr>
              <a:spLocks noChangeArrowheads="1"/>
            </p:cNvSpPr>
            <p:nvPr/>
          </p:nvSpPr>
          <p:spPr bwMode="auto">
            <a:xfrm>
              <a:off x="4512" y="3360"/>
              <a:ext cx="576" cy="336"/>
            </a:xfrm>
            <a:prstGeom prst="rect">
              <a:avLst/>
            </a:prstGeom>
            <a:solidFill>
              <a:srgbClr val="FFE7E7"/>
            </a:solidFill>
            <a:ln w="9525">
              <a:solidFill>
                <a:schemeClr val="tx1"/>
              </a:solidFill>
              <a:miter lim="800000"/>
              <a:headEnd/>
              <a:tailEnd/>
            </a:ln>
          </p:spPr>
          <p:txBody>
            <a:bodyPr wrap="none" anchor="ctr"/>
            <a:lstStyle/>
            <a:p>
              <a:pPr algn="ctr" eaLnBrk="0" hangingPunct="0"/>
              <a:r>
                <a:rPr lang="en-US" sz="1000">
                  <a:latin typeface="Verdana" pitchFamily="34" charset="0"/>
                </a:rPr>
                <a:t>IHE-PCD</a:t>
              </a:r>
            </a:p>
            <a:p>
              <a:pPr algn="ctr" eaLnBrk="0" hangingPunct="0"/>
              <a:r>
                <a:rPr lang="en-US" sz="1000">
                  <a:latin typeface="Verdana" pitchFamily="34" charset="0"/>
                </a:rPr>
                <a:t>DOC</a:t>
              </a:r>
            </a:p>
            <a:p>
              <a:pPr algn="ctr" eaLnBrk="0" hangingPunct="0"/>
              <a:r>
                <a:rPr lang="en-US" sz="1000">
                  <a:latin typeface="Verdana" pitchFamily="34" charset="0"/>
                </a:rPr>
                <a:t>System</a:t>
              </a:r>
            </a:p>
          </p:txBody>
        </p:sp>
      </p:grpSp>
    </p:spTree>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HL7 Message Validation Study</a:t>
            </a:r>
            <a:br>
              <a:rPr lang="en-US" dirty="0" smtClean="0"/>
            </a:br>
            <a:r>
              <a:rPr lang="en-US" dirty="0" smtClean="0"/>
              <a:t>Example PIV (PCD-03)</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en-US" dirty="0" smtClean="0"/>
              <a:t>PIV-PCD-03 Test Case 60101</a:t>
            </a:r>
            <a:br>
              <a:rPr lang="en-US" dirty="0" smtClean="0"/>
            </a:br>
            <a:r>
              <a:rPr lang="en-US" dirty="0" smtClean="0"/>
              <a:t>Validation using the IHE TF/Supplements</a:t>
            </a:r>
            <a:endParaRPr lang="en-US" dirty="0"/>
          </a:p>
        </p:txBody>
      </p:sp>
      <p:sp>
        <p:nvSpPr>
          <p:cNvPr id="3" name="Content Placeholder 2"/>
          <p:cNvSpPr>
            <a:spLocks noGrp="1"/>
          </p:cNvSpPr>
          <p:nvPr>
            <p:ph idx="1"/>
          </p:nvPr>
        </p:nvSpPr>
        <p:spPr>
          <a:xfrm>
            <a:off x="1455564" y="1016000"/>
            <a:ext cx="7508875" cy="5842000"/>
          </a:xfrm>
        </p:spPr>
        <p:txBody>
          <a:bodyPr>
            <a:normAutofit/>
          </a:bodyPr>
          <a:lstStyle/>
          <a:p>
            <a:r>
              <a:rPr lang="en-US" sz="2000" b="1" dirty="0"/>
              <a:t>MSH</a:t>
            </a:r>
            <a:r>
              <a:rPr lang="en-US" sz="2000" dirty="0">
                <a:solidFill>
                  <a:srgbClr val="FFC000"/>
                </a:solidFill>
              </a:rPr>
              <a:t>|^~\&amp;</a:t>
            </a:r>
            <a:r>
              <a:rPr lang="en-US" sz="2000" dirty="0"/>
              <a:t>|BBRAUN_TEST_IOP^0012210000000001^</a:t>
            </a:r>
            <a:r>
              <a:rPr lang="en-US" sz="2000" dirty="0">
                <a:solidFill>
                  <a:srgbClr val="FFC000"/>
                </a:solidFill>
              </a:rPr>
              <a:t>EUI-64</a:t>
            </a:r>
            <a:r>
              <a:rPr lang="en-US" sz="2000" dirty="0"/>
              <a:t>|IOP|PAT_DEVICE_BBRAUN^0012210000000001^EUI-64|BBRAUN|20090112090938-0600||</a:t>
            </a:r>
            <a:r>
              <a:rPr lang="en-US" sz="2000" dirty="0">
                <a:solidFill>
                  <a:srgbClr val="FFC000"/>
                </a:solidFill>
              </a:rPr>
              <a:t>RGV^O15^RGV_O15</a:t>
            </a:r>
            <a:r>
              <a:rPr lang="en-US" sz="2000" dirty="0"/>
              <a:t>|1|P|2.5||||||</a:t>
            </a:r>
            <a:r>
              <a:rPr lang="en-US" sz="2000" dirty="0">
                <a:solidFill>
                  <a:srgbClr val="FFC000"/>
                </a:solidFill>
              </a:rPr>
              <a:t>ASCII</a:t>
            </a:r>
            <a:r>
              <a:rPr lang="en-US" sz="2000" dirty="0"/>
              <a:t>|</a:t>
            </a:r>
            <a:r>
              <a:rPr lang="en-US" sz="2000" dirty="0">
                <a:solidFill>
                  <a:srgbClr val="FFC000"/>
                </a:solidFill>
              </a:rPr>
              <a:t>EN^English^ISO659</a:t>
            </a:r>
            <a:r>
              <a:rPr lang="en-US" sz="2000" dirty="0"/>
              <a:t>||</a:t>
            </a:r>
            <a:r>
              <a:rPr lang="en-US" sz="2000" dirty="0">
                <a:solidFill>
                  <a:srgbClr val="FFC000"/>
                </a:solidFill>
              </a:rPr>
              <a:t>IHE_PCD_PIV_001</a:t>
            </a:r>
          </a:p>
          <a:p>
            <a:r>
              <a:rPr lang="en-US" sz="2000" b="1" dirty="0"/>
              <a:t>PID</a:t>
            </a:r>
            <a:r>
              <a:rPr lang="en-US" sz="2000" dirty="0"/>
              <a:t>|||60101AB^^^AA1^PI||</a:t>
            </a:r>
            <a:r>
              <a:rPr lang="en-US" sz="2000" dirty="0" err="1"/>
              <a:t>Bains^Allen</a:t>
            </a:r>
            <a:r>
              <a:rPr lang="en-US" sz="2000" dirty="0"/>
              <a:t>^^^^^L</a:t>
            </a:r>
          </a:p>
          <a:p>
            <a:r>
              <a:rPr lang="en-US" sz="2000" b="1" dirty="0"/>
              <a:t>ORC</a:t>
            </a:r>
            <a:r>
              <a:rPr lang="en-US" sz="2000" dirty="0"/>
              <a:t>|</a:t>
            </a:r>
            <a:r>
              <a:rPr lang="en-US" sz="2000" dirty="0">
                <a:solidFill>
                  <a:srgbClr val="FFC000"/>
                </a:solidFill>
              </a:rPr>
              <a:t>RE</a:t>
            </a:r>
            <a:r>
              <a:rPr lang="en-US" sz="2000" dirty="0"/>
              <a:t>|12345|||||||||||||||||N60101</a:t>
            </a:r>
          </a:p>
          <a:p>
            <a:r>
              <a:rPr lang="en-US" sz="2000" b="1" dirty="0"/>
              <a:t>RXG</a:t>
            </a:r>
            <a:r>
              <a:rPr lang="en-US" sz="2000" dirty="0"/>
              <a:t>|1|||1^Heparin|500</a:t>
            </a:r>
            <a:r>
              <a:rPr lang="en-US" sz="2000" dirty="0" smtClean="0"/>
              <a:t>||</a:t>
            </a:r>
            <a:r>
              <a:rPr lang="en-US" sz="2000" dirty="0" err="1" smtClean="0">
                <a:solidFill>
                  <a:srgbClr val="FFC000"/>
                </a:solidFill>
              </a:rPr>
              <a:t>mL^mL^UCUM</a:t>
            </a:r>
            <a:r>
              <a:rPr lang="en-US" sz="2000" dirty="0" smtClean="0"/>
              <a:t>||||||||</a:t>
            </a:r>
            <a:r>
              <a:rPr lang="en-US" sz="2000" dirty="0"/>
              <a:t>1000|[</a:t>
            </a:r>
            <a:r>
              <a:rPr lang="en-US" sz="2000" dirty="0" err="1"/>
              <a:t>iU</a:t>
            </a:r>
            <a:r>
              <a:rPr lang="en-US" sz="2000" dirty="0"/>
              <a:t>]/h^[</a:t>
            </a:r>
            <a:r>
              <a:rPr lang="en-US" sz="2000" dirty="0" err="1"/>
              <a:t>iU</a:t>
            </a:r>
            <a:r>
              <a:rPr lang="en-US" sz="2000" dirty="0"/>
              <a:t>]/</a:t>
            </a:r>
            <a:r>
              <a:rPr lang="en-US" sz="2000" dirty="0" smtClean="0"/>
              <a:t>h^UCUM|25000|267616^MDC_DIM_X_INTL_UNIT^MDC</a:t>
            </a:r>
            <a:r>
              <a:rPr lang="en-US" sz="2000" dirty="0"/>
              <a:t>|||||</a:t>
            </a:r>
            <a:r>
              <a:rPr lang="en-US" sz="2000" dirty="0" smtClean="0"/>
              <a:t>500|</a:t>
            </a:r>
            <a:r>
              <a:rPr lang="en-US" sz="2000" dirty="0" smtClean="0">
                <a:solidFill>
                  <a:srgbClr val="FFC000"/>
                </a:solidFill>
              </a:rPr>
              <a:t>263762^MDC_DIM_MILLI_L^MDC</a:t>
            </a:r>
            <a:endParaRPr lang="en-US" sz="2000" dirty="0">
              <a:solidFill>
                <a:srgbClr val="FFC000"/>
              </a:solidFill>
            </a:endParaRPr>
          </a:p>
          <a:p>
            <a:r>
              <a:rPr lang="en-US" sz="2000" b="1" dirty="0"/>
              <a:t>RXR</a:t>
            </a:r>
            <a:r>
              <a:rPr lang="en-US" sz="2000" dirty="0"/>
              <a:t>|</a:t>
            </a:r>
            <a:r>
              <a:rPr lang="en-US" sz="2000" dirty="0">
                <a:solidFill>
                  <a:srgbClr val="FFC000"/>
                </a:solidFill>
              </a:rPr>
              <a:t>IV</a:t>
            </a:r>
            <a:r>
              <a:rPr lang="en-US" sz="2000" dirty="0"/>
              <a:t>||</a:t>
            </a:r>
            <a:r>
              <a:rPr lang="en-US" sz="2000" dirty="0">
                <a:solidFill>
                  <a:srgbClr val="FFC000"/>
                </a:solidFill>
              </a:rPr>
              <a:t>IVP</a:t>
            </a:r>
          </a:p>
          <a:p>
            <a:r>
              <a:rPr lang="en-US" sz="2000" b="1" dirty="0"/>
              <a:t>OBX</a:t>
            </a:r>
            <a:r>
              <a:rPr lang="en-US" sz="2000" dirty="0"/>
              <a:t>|</a:t>
            </a:r>
            <a:r>
              <a:rPr lang="en-US" sz="2000" dirty="0">
                <a:solidFill>
                  <a:srgbClr val="FFC000"/>
                </a:solidFill>
              </a:rPr>
              <a:t>1</a:t>
            </a:r>
            <a:r>
              <a:rPr lang="en-US" sz="2000" dirty="0"/>
              <a:t>||</a:t>
            </a:r>
            <a:r>
              <a:rPr lang="en-US" sz="2000" dirty="0">
                <a:solidFill>
                  <a:srgbClr val="FFC000"/>
                </a:solidFill>
              </a:rPr>
              <a:t>69986^MDC_DEV_PUMP_INFUS_VMD^MDC</a:t>
            </a:r>
            <a:r>
              <a:rPr lang="en-US" sz="2000" dirty="0"/>
              <a:t>|||||||||||||||^^A26672^BBrau</a:t>
            </a:r>
            <a:r>
              <a:rPr lang="en-US" dirty="0"/>
              <a:t>n</a:t>
            </a:r>
          </a:p>
        </p:txBody>
      </p:sp>
    </p:spTree>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en-US" dirty="0" smtClean="0"/>
              <a:t>PIV-PCD-03 Test Case 60101</a:t>
            </a:r>
            <a:br>
              <a:rPr lang="en-US" dirty="0" smtClean="0"/>
            </a:br>
            <a:r>
              <a:rPr lang="en-US" dirty="0" smtClean="0"/>
              <a:t>Validation Using HL7 Profile Tables </a:t>
            </a:r>
            <a:endParaRPr lang="en-US" dirty="0"/>
          </a:p>
        </p:txBody>
      </p:sp>
      <p:sp>
        <p:nvSpPr>
          <p:cNvPr id="3" name="Content Placeholder 2"/>
          <p:cNvSpPr>
            <a:spLocks noGrp="1"/>
          </p:cNvSpPr>
          <p:nvPr>
            <p:ph idx="1"/>
          </p:nvPr>
        </p:nvSpPr>
        <p:spPr>
          <a:xfrm>
            <a:off x="1482725" y="1285592"/>
            <a:ext cx="7508875" cy="5427946"/>
          </a:xfrm>
        </p:spPr>
        <p:txBody>
          <a:bodyPr>
            <a:normAutofit/>
          </a:bodyPr>
          <a:lstStyle/>
          <a:p>
            <a:r>
              <a:rPr lang="en-US" sz="2000" b="1" dirty="0"/>
              <a:t>MSH</a:t>
            </a:r>
            <a:r>
              <a:rPr lang="en-US" sz="2000" dirty="0"/>
              <a:t>|^~\&amp;|</a:t>
            </a:r>
            <a:r>
              <a:rPr lang="en-US" sz="2000" dirty="0">
                <a:solidFill>
                  <a:schemeClr val="accent2"/>
                </a:solidFill>
              </a:rPr>
              <a:t>BBRAUN_TEST_IOP^0012210000000001^EUI-64</a:t>
            </a:r>
            <a:r>
              <a:rPr lang="en-US" sz="2000" dirty="0"/>
              <a:t>|</a:t>
            </a:r>
            <a:r>
              <a:rPr lang="en-US" sz="2000" dirty="0">
                <a:solidFill>
                  <a:schemeClr val="accent2"/>
                </a:solidFill>
              </a:rPr>
              <a:t>IOP</a:t>
            </a:r>
            <a:r>
              <a:rPr lang="en-US" sz="2000" dirty="0"/>
              <a:t>|</a:t>
            </a:r>
            <a:r>
              <a:rPr lang="en-US" sz="2000" dirty="0">
                <a:solidFill>
                  <a:schemeClr val="accent2"/>
                </a:solidFill>
              </a:rPr>
              <a:t>PAT_DEVICE_BBRAUN^0012210000000001^EUI-64</a:t>
            </a:r>
            <a:r>
              <a:rPr lang="en-US" sz="2000" dirty="0"/>
              <a:t>|</a:t>
            </a:r>
            <a:r>
              <a:rPr lang="en-US" sz="2000" dirty="0">
                <a:solidFill>
                  <a:schemeClr val="accent2"/>
                </a:solidFill>
              </a:rPr>
              <a:t>BBRAUN</a:t>
            </a:r>
            <a:r>
              <a:rPr lang="en-US" sz="2000" dirty="0"/>
              <a:t>|20090112090938-0600||RGV^O15^RGV_O15|1|P|2.5||||||</a:t>
            </a:r>
            <a:r>
              <a:rPr lang="en-US" sz="2000" dirty="0">
                <a:solidFill>
                  <a:schemeClr val="accent2"/>
                </a:solidFill>
              </a:rPr>
              <a:t>ASCII</a:t>
            </a:r>
            <a:r>
              <a:rPr lang="en-US" sz="2000" dirty="0"/>
              <a:t>|EN^English^ISO659||IHE_PCD_PIV_001</a:t>
            </a:r>
          </a:p>
          <a:p>
            <a:r>
              <a:rPr lang="en-US" sz="2000" b="1" dirty="0"/>
              <a:t>PID</a:t>
            </a:r>
            <a:r>
              <a:rPr lang="en-US" sz="2000" dirty="0"/>
              <a:t>|||60101AB^^^AA1^PI||</a:t>
            </a:r>
            <a:r>
              <a:rPr lang="en-US" sz="2000" dirty="0" err="1"/>
              <a:t>Bains^Allen</a:t>
            </a:r>
            <a:r>
              <a:rPr lang="en-US" sz="2000" dirty="0"/>
              <a:t>^^^^^L</a:t>
            </a:r>
          </a:p>
          <a:p>
            <a:r>
              <a:rPr lang="en-US" sz="2000" b="1" dirty="0"/>
              <a:t>ORC</a:t>
            </a:r>
            <a:r>
              <a:rPr lang="en-US" sz="2000" dirty="0"/>
              <a:t>|</a:t>
            </a:r>
            <a:r>
              <a:rPr lang="en-US" sz="2000" dirty="0">
                <a:solidFill>
                  <a:schemeClr val="accent2"/>
                </a:solidFill>
              </a:rPr>
              <a:t>RE</a:t>
            </a:r>
            <a:r>
              <a:rPr lang="en-US" sz="2000" dirty="0"/>
              <a:t>|12345|||||||||||||||||N60101</a:t>
            </a:r>
          </a:p>
          <a:p>
            <a:r>
              <a:rPr lang="en-US" sz="2000" b="1" dirty="0"/>
              <a:t>RXG</a:t>
            </a:r>
            <a:r>
              <a:rPr lang="en-US" sz="2000" dirty="0"/>
              <a:t>|1|||</a:t>
            </a:r>
            <a:r>
              <a:rPr lang="en-US" sz="2000" dirty="0">
                <a:solidFill>
                  <a:schemeClr val="accent2"/>
                </a:solidFill>
              </a:rPr>
              <a:t>1^Heparin</a:t>
            </a:r>
            <a:r>
              <a:rPr lang="en-US" sz="2000" dirty="0"/>
              <a:t>|500</a:t>
            </a:r>
            <a:r>
              <a:rPr lang="en-US" sz="2000" dirty="0" smtClean="0"/>
              <a:t>||</a:t>
            </a:r>
            <a:r>
              <a:rPr lang="en-US" sz="2000" dirty="0" err="1" smtClean="0"/>
              <a:t>mL^mL^UCUM</a:t>
            </a:r>
            <a:r>
              <a:rPr lang="en-US" sz="2000" dirty="0" smtClean="0"/>
              <a:t>||||||||</a:t>
            </a:r>
            <a:r>
              <a:rPr lang="en-US" sz="2000" dirty="0"/>
              <a:t>1000|[</a:t>
            </a:r>
            <a:r>
              <a:rPr lang="en-US" sz="2000" dirty="0" err="1"/>
              <a:t>iU</a:t>
            </a:r>
            <a:r>
              <a:rPr lang="en-US" sz="2000" dirty="0"/>
              <a:t>]/h^[</a:t>
            </a:r>
            <a:r>
              <a:rPr lang="en-US" sz="2000" dirty="0" err="1"/>
              <a:t>iU</a:t>
            </a:r>
            <a:r>
              <a:rPr lang="en-US" sz="2000" dirty="0"/>
              <a:t>]/</a:t>
            </a:r>
            <a:r>
              <a:rPr lang="en-US" sz="2000" dirty="0" smtClean="0"/>
              <a:t>h^UCUM|25000|267616^MDC_DIM_X_INTL_UNIT^MDC</a:t>
            </a:r>
            <a:r>
              <a:rPr lang="en-US" sz="2000" dirty="0"/>
              <a:t>|||||</a:t>
            </a:r>
            <a:r>
              <a:rPr lang="en-US" sz="2000" dirty="0" smtClean="0"/>
              <a:t>500|263762^MDC_DIM_MILLI_L^MDC</a:t>
            </a:r>
            <a:endParaRPr lang="en-US" sz="2000" dirty="0"/>
          </a:p>
          <a:p>
            <a:r>
              <a:rPr lang="en-US" sz="2000" b="1" dirty="0"/>
              <a:t>RXR</a:t>
            </a:r>
            <a:r>
              <a:rPr lang="en-US" sz="2000" dirty="0"/>
              <a:t>|</a:t>
            </a:r>
            <a:r>
              <a:rPr lang="en-US" sz="2000" dirty="0">
                <a:solidFill>
                  <a:schemeClr val="accent2"/>
                </a:solidFill>
              </a:rPr>
              <a:t>IV</a:t>
            </a:r>
            <a:r>
              <a:rPr lang="en-US" sz="2000" dirty="0"/>
              <a:t>||</a:t>
            </a:r>
            <a:r>
              <a:rPr lang="en-US" sz="2000" dirty="0">
                <a:solidFill>
                  <a:schemeClr val="accent2"/>
                </a:solidFill>
              </a:rPr>
              <a:t>IVP</a:t>
            </a:r>
          </a:p>
          <a:p>
            <a:r>
              <a:rPr lang="en-US" sz="2000" b="1" dirty="0"/>
              <a:t>OBX</a:t>
            </a:r>
            <a:r>
              <a:rPr lang="en-US" sz="2000" dirty="0"/>
              <a:t>|1||69986^MDC_DEV_PUMP_INFUS_VMD^MDC|||||||||||||||^^A26672^BBraun</a:t>
            </a:r>
          </a:p>
        </p:txBody>
      </p:sp>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en-US" dirty="0" smtClean="0"/>
              <a:t>PIV-PCD-03 Test Case 60101</a:t>
            </a:r>
            <a:br>
              <a:rPr lang="en-US" dirty="0" smtClean="0"/>
            </a:br>
            <a:r>
              <a:rPr lang="en-US" dirty="0" err="1" smtClean="0"/>
              <a:t>hRTM</a:t>
            </a:r>
            <a:r>
              <a:rPr lang="en-US" dirty="0" smtClean="0"/>
              <a:t> Validation</a:t>
            </a:r>
            <a:endParaRPr lang="en-US" dirty="0"/>
          </a:p>
        </p:txBody>
      </p:sp>
      <p:sp>
        <p:nvSpPr>
          <p:cNvPr id="3" name="Content Placeholder 2"/>
          <p:cNvSpPr>
            <a:spLocks noGrp="1"/>
          </p:cNvSpPr>
          <p:nvPr>
            <p:ph idx="1"/>
          </p:nvPr>
        </p:nvSpPr>
        <p:spPr>
          <a:xfrm>
            <a:off x="1539089" y="1176950"/>
            <a:ext cx="7452511" cy="5536588"/>
          </a:xfrm>
        </p:spPr>
        <p:txBody>
          <a:bodyPr>
            <a:normAutofit/>
          </a:bodyPr>
          <a:lstStyle/>
          <a:p>
            <a:r>
              <a:rPr lang="en-US" sz="2000" b="1" dirty="0"/>
              <a:t>MSH</a:t>
            </a:r>
            <a:r>
              <a:rPr lang="en-US" sz="2000" dirty="0"/>
              <a:t>|^~\&amp;|BBRAUN_TEST_IOP^0012210000000001^EUI-64|IOP|PAT_DEVICE_BBRAUN^0012210000000001^EUI-64|BBRAUN|20090112090938-0600||RGV^O15^RGV_O15|1|P|2.5||||||ASCII|EN^English^ISO659||IHE_PCD_PIV_001</a:t>
            </a:r>
          </a:p>
          <a:p>
            <a:r>
              <a:rPr lang="en-US" sz="2000" b="1" dirty="0"/>
              <a:t>PID</a:t>
            </a:r>
            <a:r>
              <a:rPr lang="en-US" sz="2000" dirty="0"/>
              <a:t>|||60101AB^^^AA1^PI||</a:t>
            </a:r>
            <a:r>
              <a:rPr lang="en-US" sz="2000" dirty="0" err="1"/>
              <a:t>Bains^Allen</a:t>
            </a:r>
            <a:r>
              <a:rPr lang="en-US" sz="2000" dirty="0"/>
              <a:t>^^^^^L</a:t>
            </a:r>
          </a:p>
          <a:p>
            <a:r>
              <a:rPr lang="en-US" sz="2000" b="1" dirty="0"/>
              <a:t>ORC</a:t>
            </a:r>
            <a:r>
              <a:rPr lang="en-US" sz="2000" dirty="0"/>
              <a:t>|RE|12345|||||||||||||||||N60101</a:t>
            </a:r>
          </a:p>
          <a:p>
            <a:r>
              <a:rPr lang="en-US" sz="2000" b="1" dirty="0"/>
              <a:t>RXG</a:t>
            </a:r>
            <a:r>
              <a:rPr lang="en-US" sz="2000" dirty="0"/>
              <a:t>|1|||1^Heparin|500</a:t>
            </a:r>
            <a:r>
              <a:rPr lang="en-US" sz="2000" dirty="0" smtClean="0"/>
              <a:t>||</a:t>
            </a:r>
            <a:r>
              <a:rPr lang="en-US" sz="2000" dirty="0" err="1" smtClean="0"/>
              <a:t>mL^mL^UCUM</a:t>
            </a:r>
            <a:r>
              <a:rPr lang="en-US" sz="2000" dirty="0" smtClean="0"/>
              <a:t>||||||||</a:t>
            </a:r>
            <a:r>
              <a:rPr lang="en-US" sz="2000" dirty="0"/>
              <a:t>1000</a:t>
            </a:r>
            <a:r>
              <a:rPr lang="en-US" sz="2000" dirty="0">
                <a:solidFill>
                  <a:srgbClr val="C00000"/>
                </a:solidFill>
              </a:rPr>
              <a:t>|[</a:t>
            </a:r>
            <a:r>
              <a:rPr lang="en-US" sz="2000" dirty="0" err="1">
                <a:solidFill>
                  <a:srgbClr val="C00000"/>
                </a:solidFill>
              </a:rPr>
              <a:t>iU</a:t>
            </a:r>
            <a:r>
              <a:rPr lang="en-US" sz="2000" dirty="0">
                <a:solidFill>
                  <a:srgbClr val="C00000"/>
                </a:solidFill>
              </a:rPr>
              <a:t>]/h^[</a:t>
            </a:r>
            <a:r>
              <a:rPr lang="en-US" sz="2000" dirty="0" err="1">
                <a:solidFill>
                  <a:srgbClr val="C00000"/>
                </a:solidFill>
              </a:rPr>
              <a:t>iU</a:t>
            </a:r>
            <a:r>
              <a:rPr lang="en-US" sz="2000" dirty="0">
                <a:solidFill>
                  <a:srgbClr val="C00000"/>
                </a:solidFill>
              </a:rPr>
              <a:t>]/</a:t>
            </a:r>
            <a:r>
              <a:rPr lang="en-US" sz="2000" dirty="0" smtClean="0">
                <a:solidFill>
                  <a:srgbClr val="C00000"/>
                </a:solidFill>
              </a:rPr>
              <a:t>h^UCUM</a:t>
            </a:r>
            <a:r>
              <a:rPr lang="en-US" sz="2000" dirty="0" smtClean="0"/>
              <a:t>|25000|</a:t>
            </a:r>
            <a:r>
              <a:rPr lang="en-US" sz="2000" dirty="0" smtClean="0">
                <a:solidFill>
                  <a:srgbClr val="C00000"/>
                </a:solidFill>
              </a:rPr>
              <a:t>267616^MDC_DIM_X_INTL_UNIT^MDC</a:t>
            </a:r>
            <a:r>
              <a:rPr lang="en-US" sz="2000" dirty="0"/>
              <a:t>|||||</a:t>
            </a:r>
            <a:r>
              <a:rPr lang="en-US" sz="2000" dirty="0" smtClean="0"/>
              <a:t>500|</a:t>
            </a:r>
            <a:r>
              <a:rPr lang="en-US" sz="2000" dirty="0" smtClean="0">
                <a:solidFill>
                  <a:srgbClr val="C00000"/>
                </a:solidFill>
              </a:rPr>
              <a:t>263762^MDC_DIM_MILLI_L^MDC</a:t>
            </a:r>
            <a:endParaRPr lang="en-US" sz="2000" dirty="0">
              <a:solidFill>
                <a:srgbClr val="C00000"/>
              </a:solidFill>
            </a:endParaRPr>
          </a:p>
          <a:p>
            <a:r>
              <a:rPr lang="en-US" sz="2000" b="1" dirty="0"/>
              <a:t>RXR</a:t>
            </a:r>
            <a:r>
              <a:rPr lang="en-US" sz="2000" dirty="0"/>
              <a:t>|IV||IVP</a:t>
            </a:r>
          </a:p>
          <a:p>
            <a:r>
              <a:rPr lang="en-US" sz="2000" b="1" dirty="0"/>
              <a:t>OBX</a:t>
            </a:r>
            <a:r>
              <a:rPr lang="en-US" sz="2000" dirty="0"/>
              <a:t>|1||69986^MDC_DEV_PUMP_INFUS_VMD^MDC|||||||||||||||^^A26672^BBraun</a:t>
            </a:r>
          </a:p>
        </p:txBody>
      </p:sp>
    </p:spTree>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en-US" dirty="0" smtClean="0"/>
              <a:t>PIV-PCD-03 Test Case 60101</a:t>
            </a:r>
            <a:br>
              <a:rPr lang="en-US" dirty="0" smtClean="0"/>
            </a:br>
            <a:r>
              <a:rPr lang="en-US" dirty="0" smtClean="0"/>
              <a:t>Use/Test Case Specific Validation</a:t>
            </a:r>
            <a:endParaRPr lang="en-US" dirty="0"/>
          </a:p>
        </p:txBody>
      </p:sp>
      <p:sp>
        <p:nvSpPr>
          <p:cNvPr id="3" name="Content Placeholder 2"/>
          <p:cNvSpPr>
            <a:spLocks noGrp="1"/>
          </p:cNvSpPr>
          <p:nvPr>
            <p:ph idx="1"/>
          </p:nvPr>
        </p:nvSpPr>
        <p:spPr>
          <a:xfrm>
            <a:off x="1482725" y="1016000"/>
            <a:ext cx="7508875" cy="5842000"/>
          </a:xfrm>
        </p:spPr>
        <p:txBody>
          <a:bodyPr>
            <a:normAutofit/>
          </a:bodyPr>
          <a:lstStyle/>
          <a:p>
            <a:r>
              <a:rPr lang="en-US" sz="2000" b="1" dirty="0"/>
              <a:t>MSH</a:t>
            </a:r>
            <a:r>
              <a:rPr lang="en-US" sz="2000" dirty="0"/>
              <a:t>|^~\&amp;|BBRAUN_TEST_IOP^0012210000000001^EUI-64|IOP|PAT_DEVICE_BBRAUN^0012210000000001^EUI-64|BBRAUN|20090112090938-0600||RGV^O15^RGV_O15|1|P|2.5||||||ASCII|EN^English^ISO659||IHE_PCD_PIV_001</a:t>
            </a:r>
          </a:p>
          <a:p>
            <a:r>
              <a:rPr lang="en-US" sz="2000" b="1" dirty="0"/>
              <a:t>PID</a:t>
            </a:r>
            <a:r>
              <a:rPr lang="en-US" sz="2000" dirty="0"/>
              <a:t>|||60101AB^^^AA1^PI||</a:t>
            </a:r>
            <a:r>
              <a:rPr lang="en-US" sz="2000" dirty="0" err="1">
                <a:solidFill>
                  <a:schemeClr val="accent1"/>
                </a:solidFill>
              </a:rPr>
              <a:t>Bains^Allen</a:t>
            </a:r>
            <a:r>
              <a:rPr lang="en-US" sz="2000" dirty="0"/>
              <a:t>^^^^^L</a:t>
            </a:r>
          </a:p>
          <a:p>
            <a:r>
              <a:rPr lang="en-US" sz="2000" b="1" dirty="0"/>
              <a:t>ORC</a:t>
            </a:r>
            <a:r>
              <a:rPr lang="en-US" sz="2000" dirty="0"/>
              <a:t>|RE|12345|||||||||||||||||N60101</a:t>
            </a:r>
          </a:p>
          <a:p>
            <a:r>
              <a:rPr lang="en-US" sz="2000" b="1" dirty="0"/>
              <a:t>RXG</a:t>
            </a:r>
            <a:r>
              <a:rPr lang="en-US" sz="2000" dirty="0"/>
              <a:t>|1|||</a:t>
            </a:r>
            <a:r>
              <a:rPr lang="en-US" sz="2000" dirty="0">
                <a:solidFill>
                  <a:schemeClr val="accent1"/>
                </a:solidFill>
              </a:rPr>
              <a:t>1^Heparin</a:t>
            </a:r>
            <a:r>
              <a:rPr lang="en-US" sz="2000" dirty="0"/>
              <a:t>|</a:t>
            </a:r>
            <a:r>
              <a:rPr lang="en-US" sz="2000" dirty="0">
                <a:solidFill>
                  <a:schemeClr val="accent1"/>
                </a:solidFill>
              </a:rPr>
              <a:t>500</a:t>
            </a:r>
            <a:r>
              <a:rPr lang="en-US" sz="2000" dirty="0" smtClean="0"/>
              <a:t>||</a:t>
            </a:r>
            <a:r>
              <a:rPr lang="en-US" sz="2000" dirty="0" err="1" smtClean="0"/>
              <a:t>mL^mL^UCUM</a:t>
            </a:r>
            <a:r>
              <a:rPr lang="en-US" sz="2000" dirty="0" smtClean="0"/>
              <a:t>||||||||</a:t>
            </a:r>
            <a:r>
              <a:rPr lang="en-US" sz="2000" dirty="0"/>
              <a:t>1000|</a:t>
            </a:r>
            <a:r>
              <a:rPr lang="en-US" sz="2000" dirty="0">
                <a:solidFill>
                  <a:schemeClr val="accent1"/>
                </a:solidFill>
              </a:rPr>
              <a:t>[</a:t>
            </a:r>
            <a:r>
              <a:rPr lang="en-US" sz="2000" dirty="0" err="1">
                <a:solidFill>
                  <a:schemeClr val="accent1"/>
                </a:solidFill>
              </a:rPr>
              <a:t>iU</a:t>
            </a:r>
            <a:r>
              <a:rPr lang="en-US" sz="2000" dirty="0">
                <a:solidFill>
                  <a:schemeClr val="accent1"/>
                </a:solidFill>
              </a:rPr>
              <a:t>]/h^[</a:t>
            </a:r>
            <a:r>
              <a:rPr lang="en-US" sz="2000" dirty="0" err="1">
                <a:solidFill>
                  <a:schemeClr val="accent1"/>
                </a:solidFill>
              </a:rPr>
              <a:t>iU</a:t>
            </a:r>
            <a:r>
              <a:rPr lang="en-US" sz="2000" dirty="0">
                <a:solidFill>
                  <a:schemeClr val="accent1"/>
                </a:solidFill>
              </a:rPr>
              <a:t>]/</a:t>
            </a:r>
            <a:r>
              <a:rPr lang="en-US" sz="2000" dirty="0" smtClean="0">
                <a:solidFill>
                  <a:schemeClr val="accent1"/>
                </a:solidFill>
              </a:rPr>
              <a:t>h^UCUM</a:t>
            </a:r>
            <a:r>
              <a:rPr lang="en-US" sz="2000" dirty="0" smtClean="0"/>
              <a:t>|</a:t>
            </a:r>
            <a:r>
              <a:rPr lang="en-US" sz="2000" dirty="0" smtClean="0">
                <a:solidFill>
                  <a:schemeClr val="accent1"/>
                </a:solidFill>
              </a:rPr>
              <a:t>25000</a:t>
            </a:r>
            <a:r>
              <a:rPr lang="en-US" sz="2000" dirty="0" smtClean="0"/>
              <a:t>|</a:t>
            </a:r>
            <a:r>
              <a:rPr lang="en-US" sz="2000" dirty="0" smtClean="0">
                <a:solidFill>
                  <a:schemeClr val="accent1"/>
                </a:solidFill>
              </a:rPr>
              <a:t>267616^MDC_DIM_X_INTL_UNIT^MDC</a:t>
            </a:r>
            <a:r>
              <a:rPr lang="en-US" sz="2000" dirty="0"/>
              <a:t>|||||</a:t>
            </a:r>
            <a:r>
              <a:rPr lang="en-US" sz="2000" dirty="0" smtClean="0">
                <a:solidFill>
                  <a:schemeClr val="accent1"/>
                </a:solidFill>
              </a:rPr>
              <a:t>500</a:t>
            </a:r>
            <a:r>
              <a:rPr lang="en-US" sz="2000" dirty="0" smtClean="0"/>
              <a:t>|263762^MDC_DIM_MILLI_L^MDC</a:t>
            </a:r>
            <a:endParaRPr lang="en-US" sz="2000" dirty="0"/>
          </a:p>
          <a:p>
            <a:r>
              <a:rPr lang="en-US" sz="2000" b="1" dirty="0"/>
              <a:t>RXR</a:t>
            </a:r>
            <a:r>
              <a:rPr lang="en-US" sz="2000" dirty="0"/>
              <a:t>|IV||IVP</a:t>
            </a:r>
          </a:p>
          <a:p>
            <a:r>
              <a:rPr lang="en-US" sz="2000" b="1" dirty="0"/>
              <a:t>OBX</a:t>
            </a:r>
            <a:r>
              <a:rPr lang="en-US" sz="2000" dirty="0"/>
              <a:t>|1||69986^MDC_DEV_PUMP_INFUS_VMD^MDC|||||||||||||||^^A26672^BBraun</a:t>
            </a:r>
          </a:p>
        </p:txBody>
      </p:sp>
    </p:spTree>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en-US" dirty="0" smtClean="0"/>
              <a:t>PIV-PCD-03 Test Case 60101</a:t>
            </a:r>
            <a:br>
              <a:rPr lang="en-US" dirty="0" smtClean="0"/>
            </a:br>
            <a:r>
              <a:rPr lang="en-US" dirty="0" smtClean="0"/>
              <a:t>Overall Validation</a:t>
            </a:r>
            <a:endParaRPr lang="en-US" dirty="0"/>
          </a:p>
        </p:txBody>
      </p:sp>
      <p:sp>
        <p:nvSpPr>
          <p:cNvPr id="3" name="Content Placeholder 2"/>
          <p:cNvSpPr>
            <a:spLocks noGrp="1"/>
          </p:cNvSpPr>
          <p:nvPr>
            <p:ph idx="1"/>
          </p:nvPr>
        </p:nvSpPr>
        <p:spPr>
          <a:xfrm>
            <a:off x="1448553" y="871538"/>
            <a:ext cx="7532485" cy="5842000"/>
          </a:xfrm>
        </p:spPr>
        <p:txBody>
          <a:bodyPr>
            <a:normAutofit lnSpcReduction="10000"/>
          </a:bodyPr>
          <a:lstStyle/>
          <a:p>
            <a:r>
              <a:rPr lang="en-US" sz="2400" b="1" dirty="0" smtClean="0"/>
              <a:t>MSH</a:t>
            </a:r>
            <a:r>
              <a:rPr lang="en-US" sz="2400" dirty="0" smtClean="0">
                <a:solidFill>
                  <a:srgbClr val="FFC000"/>
                </a:solidFill>
              </a:rPr>
              <a:t>|^~\&amp;</a:t>
            </a:r>
            <a:r>
              <a:rPr lang="en-US" sz="2400" dirty="0" smtClean="0"/>
              <a:t>|</a:t>
            </a:r>
            <a:r>
              <a:rPr lang="en-US" sz="2400" dirty="0" smtClean="0">
                <a:solidFill>
                  <a:schemeClr val="accent2"/>
                </a:solidFill>
              </a:rPr>
              <a:t>BBRAUN_TEST_IOP^0012210000000001^</a:t>
            </a:r>
            <a:r>
              <a:rPr lang="en-US" sz="2400" dirty="0" smtClean="0">
                <a:solidFill>
                  <a:srgbClr val="FFC000"/>
                </a:solidFill>
              </a:rPr>
              <a:t>EUI-64</a:t>
            </a:r>
            <a:r>
              <a:rPr lang="en-US" sz="2400" dirty="0" smtClean="0"/>
              <a:t>|</a:t>
            </a:r>
            <a:r>
              <a:rPr lang="en-US" sz="2400" dirty="0" smtClean="0">
                <a:solidFill>
                  <a:schemeClr val="accent2"/>
                </a:solidFill>
              </a:rPr>
              <a:t>IOP</a:t>
            </a:r>
            <a:r>
              <a:rPr lang="en-US" sz="2400" dirty="0" smtClean="0"/>
              <a:t>|</a:t>
            </a:r>
            <a:r>
              <a:rPr lang="en-US" sz="2400" dirty="0" smtClean="0">
                <a:solidFill>
                  <a:schemeClr val="accent2"/>
                </a:solidFill>
              </a:rPr>
              <a:t>PAT_DEVICE_BBRAUN^0012210000000001^EUI-64</a:t>
            </a:r>
            <a:r>
              <a:rPr lang="en-US" sz="2400" dirty="0" smtClean="0"/>
              <a:t>|</a:t>
            </a:r>
            <a:r>
              <a:rPr lang="en-US" sz="2400" dirty="0" smtClean="0">
                <a:solidFill>
                  <a:schemeClr val="accent2"/>
                </a:solidFill>
              </a:rPr>
              <a:t>BBRAUN</a:t>
            </a:r>
            <a:r>
              <a:rPr lang="en-US" sz="2400" dirty="0" smtClean="0"/>
              <a:t>|20090112090938-0600||</a:t>
            </a:r>
            <a:r>
              <a:rPr lang="en-US" sz="2400" dirty="0" smtClean="0">
                <a:solidFill>
                  <a:srgbClr val="FFC000"/>
                </a:solidFill>
              </a:rPr>
              <a:t>RGV^O15^RGV_O15</a:t>
            </a:r>
            <a:r>
              <a:rPr lang="en-US" sz="2400" dirty="0" smtClean="0"/>
              <a:t>|1|P|2.5||||||</a:t>
            </a:r>
            <a:r>
              <a:rPr lang="en-US" sz="2400" dirty="0" smtClean="0">
                <a:solidFill>
                  <a:srgbClr val="FFC000"/>
                </a:solidFill>
              </a:rPr>
              <a:t>ASCII</a:t>
            </a:r>
            <a:r>
              <a:rPr lang="en-US" sz="2400" dirty="0" smtClean="0"/>
              <a:t>|</a:t>
            </a:r>
            <a:r>
              <a:rPr lang="en-US" sz="2400" dirty="0" smtClean="0">
                <a:solidFill>
                  <a:srgbClr val="FFC000"/>
                </a:solidFill>
              </a:rPr>
              <a:t>EN^English^ISO659</a:t>
            </a:r>
            <a:r>
              <a:rPr lang="en-US" sz="2400" dirty="0" smtClean="0"/>
              <a:t>||</a:t>
            </a:r>
            <a:r>
              <a:rPr lang="en-US" sz="2400" dirty="0" smtClean="0">
                <a:solidFill>
                  <a:srgbClr val="FFC000"/>
                </a:solidFill>
              </a:rPr>
              <a:t>IHE_PCD_PIV_001</a:t>
            </a:r>
          </a:p>
          <a:p>
            <a:r>
              <a:rPr lang="en-US" sz="2400" b="1" dirty="0" smtClean="0"/>
              <a:t>PID</a:t>
            </a:r>
            <a:r>
              <a:rPr lang="en-US" sz="2400" dirty="0" smtClean="0"/>
              <a:t>|||60101AB^^^AA1^PI||</a:t>
            </a:r>
            <a:r>
              <a:rPr lang="en-US" sz="2400" dirty="0" err="1" smtClean="0">
                <a:solidFill>
                  <a:schemeClr val="accent1"/>
                </a:solidFill>
              </a:rPr>
              <a:t>Bains^Allen</a:t>
            </a:r>
            <a:r>
              <a:rPr lang="en-US" sz="2400" dirty="0" smtClean="0"/>
              <a:t>^^^^^L</a:t>
            </a:r>
          </a:p>
          <a:p>
            <a:r>
              <a:rPr lang="en-US" sz="2400" b="1" dirty="0" smtClean="0"/>
              <a:t>ORC</a:t>
            </a:r>
            <a:r>
              <a:rPr lang="en-US" sz="2400" dirty="0" smtClean="0"/>
              <a:t>|</a:t>
            </a:r>
            <a:r>
              <a:rPr lang="en-US" sz="2400" dirty="0" smtClean="0">
                <a:solidFill>
                  <a:srgbClr val="0070C0"/>
                </a:solidFill>
              </a:rPr>
              <a:t>RE</a:t>
            </a:r>
            <a:r>
              <a:rPr lang="en-US" sz="2400" dirty="0" smtClean="0"/>
              <a:t>|12345|||||||||||||||||N60101</a:t>
            </a:r>
          </a:p>
          <a:p>
            <a:r>
              <a:rPr lang="en-US" sz="2400" b="1" dirty="0" smtClean="0"/>
              <a:t>RXG</a:t>
            </a:r>
            <a:r>
              <a:rPr lang="en-US" sz="2400" dirty="0" smtClean="0"/>
              <a:t>|1|||</a:t>
            </a:r>
            <a:r>
              <a:rPr lang="en-US" sz="2400" dirty="0" smtClean="0">
                <a:solidFill>
                  <a:schemeClr val="accent1"/>
                </a:solidFill>
              </a:rPr>
              <a:t>1^Heparin</a:t>
            </a:r>
            <a:r>
              <a:rPr lang="en-US" sz="2400" dirty="0" smtClean="0"/>
              <a:t>|</a:t>
            </a:r>
            <a:r>
              <a:rPr lang="en-US" sz="2400" dirty="0" smtClean="0">
                <a:solidFill>
                  <a:schemeClr val="accent1"/>
                </a:solidFill>
              </a:rPr>
              <a:t>500</a:t>
            </a:r>
            <a:r>
              <a:rPr lang="en-US" sz="2400" dirty="0" smtClean="0"/>
              <a:t>||</a:t>
            </a:r>
            <a:r>
              <a:rPr lang="en-US" sz="2400" dirty="0" err="1" smtClean="0">
                <a:solidFill>
                  <a:srgbClr val="FFC000"/>
                </a:solidFill>
              </a:rPr>
              <a:t>mL^mL^UCUM</a:t>
            </a:r>
            <a:r>
              <a:rPr lang="en-US" sz="2400" dirty="0" smtClean="0"/>
              <a:t>||||||||</a:t>
            </a:r>
            <a:r>
              <a:rPr lang="en-US" sz="2400" dirty="0" smtClean="0">
                <a:solidFill>
                  <a:schemeClr val="accent1"/>
                </a:solidFill>
              </a:rPr>
              <a:t>1000</a:t>
            </a:r>
            <a:r>
              <a:rPr lang="en-US" sz="2400" dirty="0" smtClean="0"/>
              <a:t>|</a:t>
            </a:r>
            <a:r>
              <a:rPr lang="en-US" sz="2400" dirty="0" smtClean="0">
                <a:solidFill>
                  <a:srgbClr val="FF0000"/>
                </a:solidFill>
              </a:rPr>
              <a:t>[</a:t>
            </a:r>
            <a:r>
              <a:rPr lang="en-US" sz="2400" dirty="0" err="1" smtClean="0">
                <a:solidFill>
                  <a:srgbClr val="FF0000"/>
                </a:solidFill>
              </a:rPr>
              <a:t>iU</a:t>
            </a:r>
            <a:r>
              <a:rPr lang="en-US" sz="2400" dirty="0" smtClean="0">
                <a:solidFill>
                  <a:srgbClr val="FF0000"/>
                </a:solidFill>
              </a:rPr>
              <a:t>]/h^[</a:t>
            </a:r>
            <a:r>
              <a:rPr lang="en-US" sz="2400" dirty="0" err="1" smtClean="0">
                <a:solidFill>
                  <a:srgbClr val="FF0000"/>
                </a:solidFill>
              </a:rPr>
              <a:t>iU</a:t>
            </a:r>
            <a:r>
              <a:rPr lang="en-US" sz="2400" dirty="0" smtClean="0">
                <a:solidFill>
                  <a:srgbClr val="FF0000"/>
                </a:solidFill>
              </a:rPr>
              <a:t>]/h^UCUM</a:t>
            </a:r>
            <a:r>
              <a:rPr lang="en-US" sz="2400" dirty="0" smtClean="0"/>
              <a:t>|</a:t>
            </a:r>
            <a:r>
              <a:rPr lang="en-US" sz="2400" dirty="0" smtClean="0">
                <a:solidFill>
                  <a:schemeClr val="accent1"/>
                </a:solidFill>
              </a:rPr>
              <a:t>25000</a:t>
            </a:r>
            <a:r>
              <a:rPr lang="en-US" sz="2400" dirty="0" smtClean="0"/>
              <a:t>|</a:t>
            </a:r>
            <a:r>
              <a:rPr lang="en-US" sz="2400" dirty="0" smtClean="0">
                <a:solidFill>
                  <a:schemeClr val="accent1"/>
                </a:solidFill>
              </a:rPr>
              <a:t>267616^MDC_DIM_X_INTL_UNIT^MDC</a:t>
            </a:r>
            <a:r>
              <a:rPr lang="en-US" sz="2400" dirty="0" smtClean="0"/>
              <a:t>|||||</a:t>
            </a:r>
            <a:r>
              <a:rPr lang="en-US" sz="2400" dirty="0" smtClean="0">
                <a:solidFill>
                  <a:schemeClr val="accent1"/>
                </a:solidFill>
              </a:rPr>
              <a:t>500</a:t>
            </a:r>
            <a:r>
              <a:rPr lang="en-US" sz="2400" dirty="0" smtClean="0"/>
              <a:t>|</a:t>
            </a:r>
            <a:r>
              <a:rPr lang="en-US" sz="2400" dirty="0" smtClean="0">
                <a:solidFill>
                  <a:srgbClr val="FFC000"/>
                </a:solidFill>
              </a:rPr>
              <a:t>263762^MDC_DIM_MILLI_L^MDC</a:t>
            </a:r>
          </a:p>
          <a:p>
            <a:r>
              <a:rPr lang="en-US" sz="2400" b="1" dirty="0" smtClean="0"/>
              <a:t>RXR</a:t>
            </a:r>
            <a:r>
              <a:rPr lang="en-US" sz="2400" dirty="0" smtClean="0"/>
              <a:t>|</a:t>
            </a:r>
            <a:r>
              <a:rPr lang="en-US" sz="2400" dirty="0" smtClean="0">
                <a:solidFill>
                  <a:srgbClr val="0070C0"/>
                </a:solidFill>
              </a:rPr>
              <a:t>IV</a:t>
            </a:r>
            <a:r>
              <a:rPr lang="en-US" sz="2400" dirty="0" smtClean="0"/>
              <a:t>||</a:t>
            </a:r>
            <a:r>
              <a:rPr lang="en-US" sz="2400" dirty="0" smtClean="0">
                <a:solidFill>
                  <a:srgbClr val="0070C0"/>
                </a:solidFill>
              </a:rPr>
              <a:t>IVP</a:t>
            </a:r>
          </a:p>
          <a:p>
            <a:r>
              <a:rPr lang="en-US" sz="2400" b="1" dirty="0" smtClean="0"/>
              <a:t>OBX</a:t>
            </a:r>
            <a:r>
              <a:rPr lang="en-US" sz="2400" dirty="0" smtClean="0"/>
              <a:t>|</a:t>
            </a:r>
            <a:r>
              <a:rPr lang="en-US" sz="2400" dirty="0" smtClean="0">
                <a:solidFill>
                  <a:srgbClr val="FFC000"/>
                </a:solidFill>
              </a:rPr>
              <a:t>1</a:t>
            </a:r>
            <a:r>
              <a:rPr lang="en-US" sz="2400" dirty="0" smtClean="0"/>
              <a:t>||</a:t>
            </a:r>
            <a:r>
              <a:rPr lang="en-US" sz="2400" dirty="0" smtClean="0">
                <a:solidFill>
                  <a:srgbClr val="FFC000"/>
                </a:solidFill>
              </a:rPr>
              <a:t>69986^MDC_DEV_PUMP_INFUS_VMD^MDC</a:t>
            </a:r>
            <a:r>
              <a:rPr lang="en-US" sz="2400" dirty="0" smtClean="0"/>
              <a:t>|||||||||||||||^^A26672^BBraun</a:t>
            </a:r>
            <a:endParaRPr lang="en-US" sz="2400" dirty="0"/>
          </a:p>
        </p:txBody>
      </p:sp>
    </p:spTree>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PIV-PCD-03 Test Case 60101</a:t>
            </a:r>
            <a:br>
              <a:rPr lang="en-US" dirty="0" smtClean="0"/>
            </a:br>
            <a:r>
              <a:rPr lang="en-US" dirty="0" smtClean="0"/>
              <a:t>Validation Coverage </a:t>
            </a:r>
            <a:endParaRPr lang="en-US" dirty="0"/>
          </a:p>
        </p:txBody>
      </p:sp>
      <p:sp>
        <p:nvSpPr>
          <p:cNvPr id="3" name="Content Placeholder 2"/>
          <p:cNvSpPr>
            <a:spLocks noGrp="1"/>
          </p:cNvSpPr>
          <p:nvPr>
            <p:ph idx="1"/>
          </p:nvPr>
        </p:nvSpPr>
        <p:spPr>
          <a:xfrm>
            <a:off x="1482725" y="1213164"/>
            <a:ext cx="7508875" cy="5500374"/>
          </a:xfrm>
        </p:spPr>
        <p:txBody>
          <a:bodyPr/>
          <a:lstStyle/>
          <a:p>
            <a:r>
              <a:rPr lang="en-US" sz="2000" dirty="0" smtClean="0"/>
              <a:t>Coverage % = Number of Values in Message / 			 	   Number of Values Checked</a:t>
            </a:r>
          </a:p>
          <a:p>
            <a:endParaRPr lang="en-US" sz="2000" dirty="0" smtClean="0">
              <a:solidFill>
                <a:schemeClr val="accent2"/>
              </a:solidFill>
            </a:endParaRPr>
          </a:p>
          <a:p>
            <a:r>
              <a:rPr lang="en-US" sz="2000" dirty="0" smtClean="0">
                <a:solidFill>
                  <a:srgbClr val="FFC000"/>
                </a:solidFill>
              </a:rPr>
              <a:t>IHE Supplement Validation</a:t>
            </a:r>
            <a:r>
              <a:rPr lang="en-US" sz="2000" dirty="0" smtClean="0">
                <a:solidFill>
                  <a:srgbClr val="FF0000"/>
                </a:solidFill>
              </a:rPr>
              <a:t>				</a:t>
            </a:r>
            <a:r>
              <a:rPr lang="en-US" sz="2000" dirty="0" smtClean="0"/>
              <a:t>43%</a:t>
            </a:r>
            <a:r>
              <a:rPr lang="en-US" sz="2000" dirty="0" smtClean="0">
                <a:solidFill>
                  <a:schemeClr val="accent3"/>
                </a:solidFill>
              </a:rPr>
              <a:t> </a:t>
            </a:r>
          </a:p>
          <a:p>
            <a:r>
              <a:rPr lang="en-US" sz="2000" dirty="0" smtClean="0">
                <a:solidFill>
                  <a:schemeClr val="accent2"/>
                </a:solidFill>
              </a:rPr>
              <a:t>Validation using Profile Tables			</a:t>
            </a:r>
            <a:r>
              <a:rPr lang="en-US" sz="2000" dirty="0" smtClean="0"/>
              <a:t>24% </a:t>
            </a:r>
            <a:endParaRPr lang="en-US" sz="2000" dirty="0" smtClean="0">
              <a:solidFill>
                <a:schemeClr val="accent3"/>
              </a:solidFill>
            </a:endParaRPr>
          </a:p>
          <a:p>
            <a:r>
              <a:rPr lang="en-US" sz="2000" dirty="0" smtClean="0">
                <a:solidFill>
                  <a:schemeClr val="accent1"/>
                </a:solidFill>
              </a:rPr>
              <a:t>Test Case Specific Validation				</a:t>
            </a:r>
            <a:r>
              <a:rPr lang="en-US" sz="2000" dirty="0" smtClean="0"/>
              <a:t>19%</a:t>
            </a:r>
          </a:p>
          <a:p>
            <a:r>
              <a:rPr lang="en-US" sz="2000" dirty="0" smtClean="0"/>
              <a:t>Overall Validation					74%</a:t>
            </a:r>
          </a:p>
          <a:p>
            <a:r>
              <a:rPr lang="en-US" sz="2000" dirty="0" smtClean="0"/>
              <a:t>Overall Validation without profile			62%</a:t>
            </a:r>
          </a:p>
          <a:p>
            <a:endParaRPr lang="en-US" sz="2000" dirty="0" smtClean="0"/>
          </a:p>
          <a:p>
            <a:r>
              <a:rPr lang="en-US" sz="2000" dirty="0" smtClean="0"/>
              <a:t>Note: remaining 24% (from overall validation percentage) is validated at the message structure level via HL7; these include message segments that are not of primary interest to the IHE-PCD.  </a:t>
            </a:r>
            <a:r>
              <a:rPr lang="en-US" sz="2000" i="1" dirty="0" smtClean="0"/>
              <a:t>If this level of validation is considered, then nearly 100% validation coverage can be expected</a:t>
            </a:r>
            <a:r>
              <a:rPr lang="en-US" sz="2000" dirty="0" smtClean="0"/>
              <a:t>.</a:t>
            </a:r>
            <a:endParaRPr lang="en-US" sz="2000" dirty="0"/>
          </a:p>
        </p:txBody>
      </p:sp>
    </p:spTree>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en-US" dirty="0" smtClean="0"/>
              <a:t>Message Validation Context</a:t>
            </a:r>
            <a:br>
              <a:rPr lang="en-US" dirty="0" smtClean="0"/>
            </a:br>
            <a:r>
              <a:rPr lang="en-US" dirty="0" smtClean="0"/>
              <a:t>TF/Supplement Validation</a:t>
            </a:r>
            <a:endParaRPr lang="en-US" dirty="0"/>
          </a:p>
        </p:txBody>
      </p:sp>
      <p:sp>
        <p:nvSpPr>
          <p:cNvPr id="3" name="Content Placeholder 2"/>
          <p:cNvSpPr>
            <a:spLocks noGrp="1"/>
          </p:cNvSpPr>
          <p:nvPr>
            <p:ph idx="1"/>
          </p:nvPr>
        </p:nvSpPr>
        <p:spPr>
          <a:xfrm>
            <a:off x="1683945" y="1448554"/>
            <a:ext cx="7307655" cy="5264984"/>
          </a:xfrm>
        </p:spPr>
        <p:txBody>
          <a:bodyPr/>
          <a:lstStyle/>
          <a:p>
            <a:r>
              <a:rPr lang="en-US" sz="2400" dirty="0" smtClean="0"/>
              <a:t>DEC-PCD-01-ValidationContext.xml</a:t>
            </a:r>
          </a:p>
          <a:p>
            <a:r>
              <a:rPr lang="en-US" sz="2400" dirty="0" smtClean="0"/>
              <a:t>SPD-PCD-02-ValidationContext.xml</a:t>
            </a:r>
          </a:p>
          <a:p>
            <a:r>
              <a:rPr lang="en-US" sz="2400" dirty="0" smtClean="0"/>
              <a:t>PIV-PCD-03-ValidationContext.xml</a:t>
            </a:r>
          </a:p>
          <a:p>
            <a:r>
              <a:rPr lang="en-US" sz="2400" dirty="0" smtClean="0"/>
              <a:t>ACM-PCD-04-ValidationContext.xml</a:t>
            </a:r>
          </a:p>
          <a:p>
            <a:r>
              <a:rPr lang="en-US" sz="2400" dirty="0" smtClean="0"/>
              <a:t>IDCO-PCD-09-ValidationContext.xml</a:t>
            </a:r>
          </a:p>
          <a:p>
            <a:endParaRPr lang="en-US" sz="2400" dirty="0" smtClean="0"/>
          </a:p>
          <a:p>
            <a:endParaRPr lang="en-US" dirty="0"/>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1492250" y="573088"/>
            <a:ext cx="7231063" cy="668337"/>
          </a:xfrm>
        </p:spPr>
        <p:txBody>
          <a:bodyPr/>
          <a:lstStyle/>
          <a:p>
            <a:pPr>
              <a:defRPr/>
            </a:pPr>
            <a:r>
              <a:rPr lang="en-US" i="1" smtClean="0">
                <a:solidFill>
                  <a:srgbClr val="6666FF"/>
                </a:solidFill>
                <a:effectLst>
                  <a:outerShdw blurRad="38100" dist="38100" dir="2700000" algn="tl">
                    <a:srgbClr val="C0C0C0"/>
                  </a:outerShdw>
                </a:effectLst>
              </a:rPr>
              <a:t>Medical Device Test Effort</a:t>
            </a:r>
            <a:r>
              <a:rPr lang="en-US" smtClean="0"/>
              <a:t/>
            </a:r>
            <a:br>
              <a:rPr lang="en-US" smtClean="0"/>
            </a:br>
            <a:r>
              <a:rPr lang="en-US" sz="2400" b="1" smtClean="0"/>
              <a:t>NIST Team Members</a:t>
            </a:r>
          </a:p>
        </p:txBody>
      </p:sp>
      <p:sp>
        <p:nvSpPr>
          <p:cNvPr id="18434" name="Rectangle 3"/>
          <p:cNvSpPr>
            <a:spLocks noGrp="1" noChangeArrowheads="1"/>
          </p:cNvSpPr>
          <p:nvPr>
            <p:ph type="body" idx="1"/>
          </p:nvPr>
        </p:nvSpPr>
        <p:spPr>
          <a:xfrm>
            <a:off x="1504950" y="1247775"/>
            <a:ext cx="7639050" cy="5181600"/>
          </a:xfrm>
        </p:spPr>
        <p:txBody>
          <a:bodyPr/>
          <a:lstStyle/>
          <a:p>
            <a:pPr algn="ctr">
              <a:buFontTx/>
              <a:buNone/>
            </a:pPr>
            <a:endParaRPr lang="en-US" sz="2400" b="1" i="1" u="sng" dirty="0" smtClean="0">
              <a:latin typeface="Times New Roman" pitchFamily="18" charset="0"/>
            </a:endParaRPr>
          </a:p>
          <a:p>
            <a:r>
              <a:rPr lang="en-US" sz="2400" b="1" dirty="0" smtClean="0">
                <a:latin typeface="Times New Roman" pitchFamily="18" charset="0"/>
              </a:rPr>
              <a:t>John Garguilo</a:t>
            </a:r>
            <a:r>
              <a:rPr lang="en-US" sz="2400" dirty="0" smtClean="0">
                <a:latin typeface="Times New Roman" pitchFamily="18" charset="0"/>
              </a:rPr>
              <a:t> (</a:t>
            </a:r>
            <a:r>
              <a:rPr lang="en-US" sz="2400" dirty="0" smtClean="0">
                <a:latin typeface="Times New Roman" pitchFamily="18" charset="0"/>
                <a:hlinkClick r:id="rId3"/>
              </a:rPr>
              <a:t>john.garguilo@nist.gov</a:t>
            </a:r>
            <a:r>
              <a:rPr lang="en-US" sz="2400" dirty="0" smtClean="0">
                <a:latin typeface="Times New Roman" pitchFamily="18" charset="0"/>
              </a:rPr>
              <a:t>,     </a:t>
            </a:r>
          </a:p>
          <a:p>
            <a:pPr lvl="1">
              <a:buFontTx/>
              <a:buNone/>
            </a:pPr>
            <a:r>
              <a:rPr lang="en-US" sz="2400" dirty="0" smtClean="0">
                <a:latin typeface="Times New Roman" pitchFamily="18" charset="0"/>
              </a:rPr>
              <a:t>301-975-5248)</a:t>
            </a:r>
          </a:p>
          <a:p>
            <a:r>
              <a:rPr lang="en-US" sz="2400" b="1" dirty="0" smtClean="0">
                <a:latin typeface="Times New Roman" pitchFamily="18" charset="0"/>
              </a:rPr>
              <a:t>Sandra Martinez</a:t>
            </a:r>
            <a:r>
              <a:rPr lang="en-US" sz="2400" dirty="0" smtClean="0">
                <a:latin typeface="Times New Roman" pitchFamily="18" charset="0"/>
              </a:rPr>
              <a:t> (</a:t>
            </a:r>
            <a:r>
              <a:rPr lang="en-US" sz="2400" dirty="0" smtClean="0">
                <a:latin typeface="Times New Roman" pitchFamily="18" charset="0"/>
                <a:hlinkClick r:id="rId4"/>
              </a:rPr>
              <a:t>sandra.martinez@nist.gov</a:t>
            </a:r>
            <a:r>
              <a:rPr lang="en-US" sz="2400" dirty="0" smtClean="0">
                <a:latin typeface="Times New Roman" pitchFamily="18" charset="0"/>
              </a:rPr>
              <a:t>, </a:t>
            </a:r>
          </a:p>
          <a:p>
            <a:pPr lvl="1">
              <a:buFontTx/>
              <a:buNone/>
            </a:pPr>
            <a:r>
              <a:rPr lang="en-US" sz="2400" dirty="0" smtClean="0">
                <a:latin typeface="Times New Roman" pitchFamily="18" charset="0"/>
              </a:rPr>
              <a:t>301-975-3579)</a:t>
            </a:r>
            <a:r>
              <a:rPr lang="en-US" sz="2000" dirty="0" smtClean="0">
                <a:latin typeface="Times New Roman" pitchFamily="18" charset="0"/>
              </a:rPr>
              <a:t> </a:t>
            </a:r>
          </a:p>
          <a:p>
            <a:r>
              <a:rPr lang="en-US" sz="2400" b="1" dirty="0" smtClean="0">
                <a:latin typeface="Times New Roman" pitchFamily="18" charset="0"/>
              </a:rPr>
              <a:t>Maria Cherkaoui</a:t>
            </a:r>
            <a:r>
              <a:rPr lang="en-US" sz="2400" dirty="0" smtClean="0">
                <a:latin typeface="Times New Roman" pitchFamily="18" charset="0"/>
              </a:rPr>
              <a:t> (</a:t>
            </a:r>
            <a:r>
              <a:rPr lang="en-US" sz="2400" dirty="0" smtClean="0">
                <a:latin typeface="Times New Roman" pitchFamily="18" charset="0"/>
                <a:hlinkClick r:id="rId5"/>
              </a:rPr>
              <a:t>maria.cherkaoui@nist.gov</a:t>
            </a:r>
            <a:r>
              <a:rPr lang="en-US" sz="2400" dirty="0" smtClean="0">
                <a:latin typeface="Times New Roman" pitchFamily="18" charset="0"/>
              </a:rPr>
              <a:t> </a:t>
            </a:r>
          </a:p>
          <a:p>
            <a:pPr lvl="1">
              <a:buFontTx/>
              <a:buNone/>
            </a:pPr>
            <a:r>
              <a:rPr lang="en-US" sz="2400" dirty="0" smtClean="0">
                <a:latin typeface="Times New Roman" pitchFamily="18" charset="0"/>
              </a:rPr>
              <a:t>Guest Researcher)</a:t>
            </a:r>
          </a:p>
          <a:p>
            <a:r>
              <a:rPr lang="en-US" sz="2400" b="1" dirty="0" smtClean="0">
                <a:solidFill>
                  <a:srgbClr val="FF0000"/>
                </a:solidFill>
                <a:latin typeface="Times New Roman" pitchFamily="18" charset="0"/>
              </a:rPr>
              <a:t>*</a:t>
            </a:r>
            <a:r>
              <a:rPr lang="en-US" sz="2400" b="1" dirty="0" smtClean="0">
                <a:latin typeface="Times New Roman" pitchFamily="18" charset="0"/>
              </a:rPr>
              <a:t>Jing </a:t>
            </a:r>
            <a:r>
              <a:rPr lang="en-US" sz="2400" b="1" dirty="0" err="1" smtClean="0">
                <a:latin typeface="Times New Roman" pitchFamily="18" charset="0"/>
              </a:rPr>
              <a:t>Gao</a:t>
            </a:r>
            <a:r>
              <a:rPr lang="en-US" sz="2400" b="1" dirty="0" smtClean="0">
                <a:latin typeface="Times New Roman" pitchFamily="18" charset="0"/>
              </a:rPr>
              <a:t> </a:t>
            </a:r>
            <a:r>
              <a:rPr lang="en-US" sz="2400" dirty="0" smtClean="0">
                <a:latin typeface="Times New Roman" pitchFamily="18" charset="0"/>
              </a:rPr>
              <a:t>(</a:t>
            </a:r>
            <a:r>
              <a:rPr lang="en-US" sz="2400" dirty="0" smtClean="0">
                <a:latin typeface="Times New Roman" pitchFamily="18" charset="0"/>
                <a:hlinkClick r:id="rId6"/>
              </a:rPr>
              <a:t>jing.gao@nist.gov</a:t>
            </a:r>
            <a:r>
              <a:rPr lang="en-US" sz="2400" dirty="0" smtClean="0">
                <a:latin typeface="Times New Roman" pitchFamily="18" charset="0"/>
              </a:rPr>
              <a:t> Guest Researcher)</a:t>
            </a:r>
          </a:p>
          <a:p>
            <a:pPr lvl="1">
              <a:buNone/>
            </a:pPr>
            <a:r>
              <a:rPr lang="en-US" sz="2200" dirty="0" smtClean="0">
                <a:solidFill>
                  <a:srgbClr val="FF0000"/>
                </a:solidFill>
                <a:latin typeface="Times New Roman" pitchFamily="18" charset="0"/>
              </a:rPr>
              <a:t>* Jing joined our project in May ’09</a:t>
            </a:r>
          </a:p>
          <a:p>
            <a:endParaRPr lang="en-US" sz="2400" dirty="0" smtClean="0">
              <a:latin typeface="Times New Roman" pitchFamily="18" charset="0"/>
            </a:endParaRPr>
          </a:p>
          <a:p>
            <a:pPr algn="ctr">
              <a:buFontTx/>
              <a:buNone/>
            </a:pPr>
            <a:r>
              <a:rPr lang="en-US" sz="2800" b="1" dirty="0" smtClean="0">
                <a:solidFill>
                  <a:schemeClr val="accent2"/>
                </a:solidFill>
                <a:latin typeface="Times New Roman" pitchFamily="18" charset="0"/>
              </a:rPr>
              <a:t>Project Web site: </a:t>
            </a:r>
            <a:r>
              <a:rPr lang="en-US" sz="2800" b="1" u="sng" dirty="0" smtClean="0">
                <a:solidFill>
                  <a:schemeClr val="accent2"/>
                </a:solidFill>
                <a:latin typeface="Times New Roman" pitchFamily="18" charset="0"/>
              </a:rPr>
              <a:t>www.nist.gov/medicaldevices</a:t>
            </a:r>
          </a:p>
          <a:p>
            <a:pPr lvl="1">
              <a:buFontTx/>
              <a:buNone/>
            </a:pPr>
            <a:endParaRPr lang="en-US" sz="2800" b="1" dirty="0" smtClean="0">
              <a:solidFill>
                <a:schemeClr val="accent2"/>
              </a:solidFill>
              <a:latin typeface="Times New Roman" pitchFamily="18" charset="0"/>
            </a:endParaRPr>
          </a:p>
          <a:p>
            <a:pPr lvl="1"/>
            <a:endParaRPr lang="en-US" sz="2800" b="1" dirty="0" smtClean="0">
              <a:latin typeface="Times New Roman" pitchFamily="18" charset="0"/>
            </a:endParaRPr>
          </a:p>
          <a:p>
            <a:pPr>
              <a:buFontTx/>
              <a:buNone/>
            </a:pPr>
            <a:endParaRPr lang="en-US" sz="2400" dirty="0" smtClean="0">
              <a:latin typeface="Times New Roman" pitchFamily="18" charset="0"/>
            </a:endParaRPr>
          </a:p>
          <a:p>
            <a:endParaRPr lang="en-US" sz="2400" dirty="0" smtClean="0">
              <a:latin typeface="Times New Roman" pitchFamily="18" charset="0"/>
            </a:endParaRPr>
          </a:p>
        </p:txBody>
      </p:sp>
    </p:spTree>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en-US" dirty="0" smtClean="0"/>
              <a:t>Message Validation Context</a:t>
            </a:r>
            <a:br>
              <a:rPr lang="en-US" dirty="0" smtClean="0"/>
            </a:br>
            <a:r>
              <a:rPr lang="en-US" dirty="0" err="1" smtClean="0"/>
              <a:t>hRTM</a:t>
            </a:r>
            <a:r>
              <a:rPr lang="en-US" dirty="0" smtClean="0"/>
              <a:t> Validation</a:t>
            </a:r>
            <a:endParaRPr lang="en-US" dirty="0"/>
          </a:p>
        </p:txBody>
      </p:sp>
      <p:sp>
        <p:nvSpPr>
          <p:cNvPr id="3" name="Content Placeholder 2"/>
          <p:cNvSpPr>
            <a:spLocks noGrp="1"/>
          </p:cNvSpPr>
          <p:nvPr>
            <p:ph idx="1"/>
          </p:nvPr>
        </p:nvSpPr>
        <p:spPr>
          <a:xfrm>
            <a:off x="1783533" y="1294646"/>
            <a:ext cx="7208067" cy="5418892"/>
          </a:xfrm>
        </p:spPr>
        <p:txBody>
          <a:bodyPr/>
          <a:lstStyle/>
          <a:p>
            <a:r>
              <a:rPr lang="en-US" sz="2400" dirty="0" smtClean="0"/>
              <a:t>DEC-PCD-01-ValidationContext.xml</a:t>
            </a:r>
          </a:p>
          <a:p>
            <a:r>
              <a:rPr lang="en-US" sz="2400" dirty="0" smtClean="0"/>
              <a:t>PIV-PCD-03-ValidationContext.xml</a:t>
            </a:r>
          </a:p>
          <a:p>
            <a:r>
              <a:rPr lang="en-US" sz="2400" dirty="0" smtClean="0"/>
              <a:t>ACM-PCD-04-ValidationContext.xml</a:t>
            </a:r>
          </a:p>
          <a:p>
            <a:pPr>
              <a:buNone/>
            </a:pPr>
            <a:endParaRPr lang="en-US" sz="2400" dirty="0" smtClean="0"/>
          </a:p>
          <a:p>
            <a:r>
              <a:rPr lang="en-US" sz="2400" dirty="0" smtClean="0">
                <a:solidFill>
                  <a:srgbClr val="FF0000"/>
                </a:solidFill>
              </a:rPr>
              <a:t>Needed:</a:t>
            </a:r>
            <a:r>
              <a:rPr lang="en-US" sz="2400" dirty="0" smtClean="0"/>
              <a:t> IDCO-PCD-09ValidationContext.xml</a:t>
            </a:r>
            <a:endParaRPr lang="en-US" sz="2400" dirty="0"/>
          </a:p>
        </p:txBody>
      </p:sp>
    </p:spTree>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en-US" dirty="0" smtClean="0"/>
              <a:t>Message Validation Context</a:t>
            </a:r>
            <a:br>
              <a:rPr lang="en-US" dirty="0" smtClean="0"/>
            </a:br>
            <a:r>
              <a:rPr lang="en-US" dirty="0" smtClean="0"/>
              <a:t>Test Case Specific Validation</a:t>
            </a:r>
            <a:endParaRPr lang="en-US" dirty="0"/>
          </a:p>
        </p:txBody>
      </p:sp>
      <p:sp>
        <p:nvSpPr>
          <p:cNvPr id="3" name="Content Placeholder 2"/>
          <p:cNvSpPr>
            <a:spLocks noGrp="1"/>
          </p:cNvSpPr>
          <p:nvPr>
            <p:ph idx="1"/>
          </p:nvPr>
        </p:nvSpPr>
        <p:spPr>
          <a:xfrm>
            <a:off x="1602463" y="869133"/>
            <a:ext cx="7389137" cy="5844405"/>
          </a:xfrm>
        </p:spPr>
        <p:txBody>
          <a:bodyPr>
            <a:normAutofit/>
          </a:bodyPr>
          <a:lstStyle/>
          <a:p>
            <a:r>
              <a:rPr lang="en-US" sz="2000" dirty="0" smtClean="0"/>
              <a:t>PIV(for PCD-03)</a:t>
            </a:r>
          </a:p>
          <a:p>
            <a:pPr lvl="1"/>
            <a:r>
              <a:rPr lang="en-US" sz="2000" dirty="0" smtClean="0"/>
              <a:t>60101-ValidationContext.xml</a:t>
            </a:r>
          </a:p>
          <a:p>
            <a:pPr lvl="1"/>
            <a:r>
              <a:rPr lang="en-US" sz="2000" dirty="0" smtClean="0"/>
              <a:t>60102-ValidationContext.xml</a:t>
            </a:r>
          </a:p>
          <a:p>
            <a:pPr lvl="1"/>
            <a:r>
              <a:rPr lang="en-US" sz="2000" dirty="0" smtClean="0"/>
              <a:t>60103-ValidationContext.xml</a:t>
            </a:r>
          </a:p>
          <a:p>
            <a:pPr lvl="1"/>
            <a:r>
              <a:rPr lang="en-US" sz="2000" dirty="0" smtClean="0"/>
              <a:t>60104-ValidationContext.xml</a:t>
            </a:r>
          </a:p>
          <a:p>
            <a:pPr lvl="1"/>
            <a:r>
              <a:rPr lang="en-US" sz="2000" dirty="0" smtClean="0"/>
              <a:t>60105-ValidationContext.xml</a:t>
            </a:r>
          </a:p>
          <a:p>
            <a:pPr lvl="1"/>
            <a:r>
              <a:rPr lang="en-US" sz="2000" dirty="0" smtClean="0"/>
              <a:t>60106-ValidationContext.xml</a:t>
            </a:r>
          </a:p>
          <a:p>
            <a:pPr lvl="1"/>
            <a:r>
              <a:rPr lang="en-US" sz="2000" dirty="0" smtClean="0"/>
              <a:t>60107-ValidationContext.xml</a:t>
            </a:r>
          </a:p>
          <a:p>
            <a:pPr lvl="1"/>
            <a:r>
              <a:rPr lang="en-US" sz="2000" dirty="0" smtClean="0"/>
              <a:t>60108-ValidationContext.xml</a:t>
            </a:r>
          </a:p>
          <a:p>
            <a:pPr lvl="1"/>
            <a:r>
              <a:rPr lang="en-US" sz="2000" dirty="0" smtClean="0"/>
              <a:t>60109-1-ValidationContext.xml</a:t>
            </a:r>
          </a:p>
          <a:p>
            <a:pPr lvl="1"/>
            <a:r>
              <a:rPr lang="en-US" sz="2000" dirty="0" smtClean="0"/>
              <a:t>60109-2-ValidationContext.xml</a:t>
            </a:r>
          </a:p>
          <a:p>
            <a:pPr lvl="1"/>
            <a:r>
              <a:rPr lang="en-US" sz="2000" dirty="0" smtClean="0"/>
              <a:t>60109-3-ValidationContext.xml</a:t>
            </a:r>
          </a:p>
          <a:p>
            <a:pPr lvl="1"/>
            <a:r>
              <a:rPr lang="en-US" sz="2000" dirty="0" smtClean="0"/>
              <a:t>60109-4-ValidationContext.xml</a:t>
            </a:r>
          </a:p>
          <a:p>
            <a:pPr lvl="1"/>
            <a:r>
              <a:rPr lang="en-US" sz="2000" dirty="0" smtClean="0"/>
              <a:t>60110-ValidationContext.xml</a:t>
            </a:r>
          </a:p>
          <a:p>
            <a:pPr lvl="1"/>
            <a:endParaRPr lang="en-US" dirty="0" smtClean="0"/>
          </a:p>
          <a:p>
            <a:pPr lvl="1"/>
            <a:endParaRPr lang="en-US" dirty="0" smtClean="0"/>
          </a:p>
          <a:p>
            <a:pPr lvl="1"/>
            <a:endParaRPr lang="en-US" dirty="0" smtClean="0"/>
          </a:p>
          <a:p>
            <a:pPr lvl="1"/>
            <a:endParaRPr lang="en-US" dirty="0"/>
          </a:p>
        </p:txBody>
      </p:sp>
    </p:spTree>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IHE-PCD ’09-’10 Pre-</a:t>
            </a:r>
            <a:r>
              <a:rPr lang="en-US" dirty="0" err="1" smtClean="0"/>
              <a:t>Connectathon</a:t>
            </a:r>
            <a:endParaRPr lang="en-US" dirty="0"/>
          </a:p>
        </p:txBody>
      </p:sp>
      <p:sp>
        <p:nvSpPr>
          <p:cNvPr id="3" name="Content Placeholder 2"/>
          <p:cNvSpPr>
            <a:spLocks noGrp="1"/>
          </p:cNvSpPr>
          <p:nvPr>
            <p:ph idx="1"/>
          </p:nvPr>
        </p:nvSpPr>
        <p:spPr/>
        <p:txBody>
          <a:bodyPr/>
          <a:lstStyle/>
          <a:p>
            <a:pPr>
              <a:buNone/>
            </a:pPr>
            <a:r>
              <a:rPr lang="en-US" sz="2000" dirty="0" smtClean="0"/>
              <a:t>NIST Support </a:t>
            </a:r>
            <a:r>
              <a:rPr lang="en-US" dirty="0" smtClean="0"/>
              <a:t>(see </a:t>
            </a:r>
            <a:r>
              <a:rPr lang="fr-FR" dirty="0" err="1" smtClean="0">
                <a:hlinkClick r:id="rId2" action="ppaction://hlinkfile"/>
              </a:rPr>
              <a:t>recommendation</a:t>
            </a:r>
            <a:r>
              <a:rPr lang="fr-FR" dirty="0" smtClean="0">
                <a:hlinkClick r:id="rId2" action="ppaction://hlinkfile"/>
              </a:rPr>
              <a:t> document: "NIST Support for IHE-2009v1.docx"</a:t>
            </a:r>
            <a:r>
              <a:rPr lang="en-US" dirty="0" smtClean="0"/>
              <a:t>)</a:t>
            </a:r>
          </a:p>
          <a:p>
            <a:r>
              <a:rPr lang="en-US" dirty="0" smtClean="0"/>
              <a:t>Primary Goal:</a:t>
            </a:r>
            <a:br>
              <a:rPr lang="en-US" dirty="0" smtClean="0"/>
            </a:br>
            <a:r>
              <a:rPr lang="en-US" dirty="0" smtClean="0"/>
              <a:t>Provide tools to test conformance to HL7 and IHE-PCD Integration Profiles such as DEC, DEC-SPD, ACM, PIV, IDCO, and RTM</a:t>
            </a:r>
          </a:p>
          <a:p>
            <a:r>
              <a:rPr lang="en-US" dirty="0" smtClean="0"/>
              <a:t>Instance Testing </a:t>
            </a:r>
          </a:p>
          <a:p>
            <a:pPr lvl="1"/>
            <a:r>
              <a:rPr lang="en-US" dirty="0" smtClean="0"/>
              <a:t>System Under Test (SUT) </a:t>
            </a:r>
            <a:r>
              <a:rPr lang="en-US" dirty="0" smtClean="0">
                <a:sym typeface="Wingdings" pitchFamily="2" charset="2"/>
              </a:rPr>
              <a:t> Test Agent (TA)</a:t>
            </a:r>
          </a:p>
          <a:p>
            <a:pPr lvl="1"/>
            <a:r>
              <a:rPr lang="en-US" dirty="0" smtClean="0">
                <a:sym typeface="Wingdings" pitchFamily="2" charset="2"/>
              </a:rPr>
              <a:t>HL7 syntax validation (basic validation)</a:t>
            </a:r>
          </a:p>
          <a:p>
            <a:pPr lvl="1"/>
            <a:r>
              <a:rPr lang="en-US" dirty="0" smtClean="0">
                <a:sym typeface="Wingdings" pitchFamily="2" charset="2"/>
              </a:rPr>
              <a:t>IHE-PCD profile syntax</a:t>
            </a:r>
          </a:p>
          <a:p>
            <a:pPr lvl="1"/>
            <a:r>
              <a:rPr lang="en-US" dirty="0" smtClean="0">
                <a:sym typeface="Wingdings" pitchFamily="2" charset="2"/>
              </a:rPr>
              <a:t>IHE-PCD profile semantic validation</a:t>
            </a:r>
          </a:p>
          <a:p>
            <a:pPr lvl="1"/>
            <a:r>
              <a:rPr lang="en-US" dirty="0" smtClean="0">
                <a:sym typeface="Wingdings" pitchFamily="2" charset="2"/>
              </a:rPr>
              <a:t>RTM validation</a:t>
            </a:r>
          </a:p>
          <a:p>
            <a:pPr lvl="1"/>
            <a:r>
              <a:rPr lang="en-US" dirty="0" smtClean="0">
                <a:sym typeface="Wingdings" pitchFamily="2" charset="2"/>
              </a:rPr>
              <a:t>Test case specific validation</a:t>
            </a:r>
          </a:p>
          <a:p>
            <a:r>
              <a:rPr lang="en-US" dirty="0" smtClean="0"/>
              <a:t>Develop Test Plan across IHE-PCD Integration Profiles</a:t>
            </a:r>
          </a:p>
          <a:p>
            <a:pPr lvl="1"/>
            <a:r>
              <a:rPr lang="en-US" dirty="0" smtClean="0"/>
              <a:t>Test Scenarios</a:t>
            </a:r>
          </a:p>
          <a:p>
            <a:pPr lvl="1"/>
            <a:r>
              <a:rPr lang="en-US" dirty="0" smtClean="0"/>
              <a:t>Interaction diagrams</a:t>
            </a:r>
          </a:p>
          <a:p>
            <a:pPr lvl="1"/>
            <a:r>
              <a:rPr lang="en-US" dirty="0" smtClean="0"/>
              <a:t>Pre-conditions</a:t>
            </a:r>
          </a:p>
          <a:p>
            <a:pPr lvl="1"/>
            <a:r>
              <a:rPr lang="en-US" dirty="0" smtClean="0"/>
              <a:t>Validation criteria – all test-able requirements (assertions)</a:t>
            </a:r>
          </a:p>
          <a:p>
            <a:pPr lvl="1"/>
            <a:r>
              <a:rPr lang="en-US" dirty="0" smtClean="0"/>
              <a:t>Test cases</a:t>
            </a:r>
          </a:p>
          <a:p>
            <a:pPr lvl="1"/>
            <a:r>
              <a:rPr lang="en-US" dirty="0" smtClean="0"/>
              <a:t>Validation context file(s)</a:t>
            </a:r>
            <a:endParaRPr lang="en-US" dirty="0"/>
          </a:p>
        </p:txBody>
      </p:sp>
    </p:spTree>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IHE-PCD ’09-’10 Pre-</a:t>
            </a:r>
            <a:r>
              <a:rPr lang="en-US" dirty="0" err="1" smtClean="0"/>
              <a:t>Connectathon</a:t>
            </a:r>
            <a:r>
              <a:rPr lang="en-US" dirty="0" smtClean="0"/>
              <a:t/>
            </a:r>
            <a:br>
              <a:rPr lang="en-US" dirty="0" smtClean="0"/>
            </a:br>
            <a:r>
              <a:rPr lang="en-US" dirty="0" smtClean="0"/>
              <a:t>Continued</a:t>
            </a:r>
            <a:endParaRPr lang="en-US" dirty="0"/>
          </a:p>
        </p:txBody>
      </p:sp>
      <p:sp>
        <p:nvSpPr>
          <p:cNvPr id="3" name="Content Placeholder 2"/>
          <p:cNvSpPr>
            <a:spLocks noGrp="1"/>
          </p:cNvSpPr>
          <p:nvPr>
            <p:ph idx="1"/>
          </p:nvPr>
        </p:nvSpPr>
        <p:spPr>
          <a:xfrm>
            <a:off x="1566251" y="1095468"/>
            <a:ext cx="7577750" cy="5618069"/>
          </a:xfrm>
        </p:spPr>
        <p:txBody>
          <a:bodyPr/>
          <a:lstStyle/>
          <a:p>
            <a:pPr>
              <a:buNone/>
            </a:pPr>
            <a:r>
              <a:rPr lang="en-US" sz="2000" dirty="0" smtClean="0">
                <a:solidFill>
                  <a:srgbClr val="0070C0"/>
                </a:solidFill>
              </a:rPr>
              <a:t>Proposed conformance testing for ’09-’10 Pre-</a:t>
            </a:r>
            <a:r>
              <a:rPr lang="en-US" sz="2000" dirty="0" err="1" smtClean="0">
                <a:solidFill>
                  <a:srgbClr val="0070C0"/>
                </a:solidFill>
              </a:rPr>
              <a:t>Connectathon</a:t>
            </a:r>
            <a:endParaRPr lang="en-US" sz="2000" dirty="0" smtClean="0">
              <a:solidFill>
                <a:srgbClr val="0070C0"/>
              </a:solidFill>
            </a:endParaRPr>
          </a:p>
          <a:p>
            <a:pPr lvl="0"/>
            <a:r>
              <a:rPr lang="en-US" sz="2000" dirty="0" smtClean="0"/>
              <a:t>All DOR messages (PCD-01) sent during DOR testing.</a:t>
            </a:r>
          </a:p>
          <a:p>
            <a:pPr lvl="0"/>
            <a:r>
              <a:rPr lang="en-US" sz="2000" dirty="0" smtClean="0"/>
              <a:t>All IOP messages (PCD-03) sent during IOP testing.</a:t>
            </a:r>
          </a:p>
          <a:p>
            <a:pPr lvl="0"/>
            <a:r>
              <a:rPr lang="en-US" sz="2000" dirty="0" smtClean="0"/>
              <a:t>All IDCO-DOR messages (PCD-09) sent during IDCO testing.</a:t>
            </a:r>
          </a:p>
          <a:p>
            <a:pPr lvl="0"/>
            <a:r>
              <a:rPr lang="en-US" sz="2000" dirty="0" smtClean="0"/>
              <a:t>All DOF messages (PCD-01) sent during DOF testing.</a:t>
            </a:r>
          </a:p>
          <a:p>
            <a:pPr lvl="0"/>
            <a:r>
              <a:rPr lang="en-US" sz="2000" dirty="0" smtClean="0"/>
              <a:t>All DOC messages (PCD-02) sent during DOF testing.</a:t>
            </a:r>
          </a:p>
          <a:p>
            <a:pPr lvl="0"/>
            <a:r>
              <a:rPr lang="en-US" sz="2000" dirty="0" smtClean="0"/>
              <a:t>All AR messages (PCD-04) sent during AR testing.</a:t>
            </a:r>
          </a:p>
          <a:p>
            <a:endParaRPr lang="en-US" sz="2000" dirty="0" smtClean="0"/>
          </a:p>
        </p:txBody>
      </p:sp>
    </p:spTree>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Show NIST V2 Tools (via Web)</a:t>
            </a:r>
            <a:endParaRPr lang="en-US" dirty="0"/>
          </a:p>
        </p:txBody>
      </p:sp>
      <p:sp>
        <p:nvSpPr>
          <p:cNvPr id="3" name="Content Placeholder 2"/>
          <p:cNvSpPr>
            <a:spLocks noGrp="1"/>
          </p:cNvSpPr>
          <p:nvPr>
            <p:ph idx="1"/>
          </p:nvPr>
        </p:nvSpPr>
        <p:spPr/>
        <p:txBody>
          <a:bodyPr/>
          <a:lstStyle/>
          <a:p>
            <a:pPr>
              <a:buNone/>
            </a:pPr>
            <a:r>
              <a:rPr lang="en-US" dirty="0" smtClean="0"/>
              <a:t>Demonstration </a:t>
            </a:r>
          </a:p>
          <a:p>
            <a:pPr>
              <a:buNone/>
            </a:pPr>
            <a:r>
              <a:rPr lang="en-US" dirty="0" smtClean="0">
                <a:hlinkClick r:id="rId2"/>
              </a:rPr>
              <a:t>NIST HL7 Web</a:t>
            </a:r>
            <a:endParaRPr lang="en-US" dirty="0" smtClean="0"/>
          </a:p>
          <a:p>
            <a:r>
              <a:rPr lang="en-US" dirty="0" smtClean="0"/>
              <a:t>Upload HL7 IHE-PCD ORU^RO1 profile</a:t>
            </a:r>
          </a:p>
          <a:p>
            <a:r>
              <a:rPr lang="en-US" dirty="0" smtClean="0"/>
              <a:t>Upload HL7 IHE-PCD context validation file (XML)</a:t>
            </a:r>
          </a:p>
          <a:p>
            <a:r>
              <a:rPr lang="en-US" dirty="0" smtClean="0"/>
              <a:t>Upload HL7 IHE-PCD message (ER7 format)</a:t>
            </a:r>
          </a:p>
          <a:p>
            <a:r>
              <a:rPr lang="en-US" dirty="0" smtClean="0"/>
              <a:t>Validate</a:t>
            </a:r>
          </a:p>
          <a:p>
            <a:r>
              <a:rPr lang="en-US" dirty="0" smtClean="0"/>
              <a:t>Generate and review resulting ‘Report’</a:t>
            </a:r>
          </a:p>
          <a:p>
            <a:pPr lvl="1"/>
            <a:r>
              <a:rPr lang="en-US" dirty="0" smtClean="0"/>
              <a:t>Review errors</a:t>
            </a:r>
          </a:p>
          <a:p>
            <a:pPr lvl="1"/>
            <a:endParaRPr lang="en-US" dirty="0" smtClean="0"/>
          </a:p>
          <a:p>
            <a:pPr lvl="1"/>
            <a:endParaRPr lang="en-US" dirty="0"/>
          </a:p>
        </p:txBody>
      </p:sp>
    </p:spTree>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482725" y="1991762"/>
            <a:ext cx="7508875" cy="4721776"/>
          </a:xfrm>
        </p:spPr>
        <p:txBody>
          <a:bodyPr/>
          <a:lstStyle/>
          <a:p>
            <a:pPr algn="ctr">
              <a:buNone/>
            </a:pPr>
            <a:r>
              <a:rPr lang="en-US" sz="2800" dirty="0" smtClean="0"/>
              <a:t>RTM Terminology Management System Update</a:t>
            </a:r>
            <a:endParaRPr lang="en-US" sz="2800" dirty="0"/>
          </a:p>
        </p:txBody>
      </p:sp>
    </p:spTree>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1833563" y="107950"/>
            <a:ext cx="7231062" cy="668338"/>
          </a:xfrm>
        </p:spPr>
        <p:txBody>
          <a:bodyPr/>
          <a:lstStyle/>
          <a:p>
            <a:pPr algn="r"/>
            <a:r>
              <a:rPr lang="en-US" b="1" dirty="0" smtClean="0"/>
              <a:t>RTM Mgmt System Changes</a:t>
            </a:r>
            <a:br>
              <a:rPr lang="en-US" b="1" dirty="0" smtClean="0"/>
            </a:br>
            <a:r>
              <a:rPr lang="en-US" b="1" dirty="0" smtClean="0"/>
              <a:t>(from last WG </a:t>
            </a:r>
            <a:r>
              <a:rPr lang="en-US" b="1" dirty="0" err="1" smtClean="0"/>
              <a:t>mtgs</a:t>
            </a:r>
            <a:r>
              <a:rPr lang="en-US" b="1" dirty="0" smtClean="0"/>
              <a:t> in May)</a:t>
            </a:r>
          </a:p>
        </p:txBody>
      </p:sp>
      <p:sp>
        <p:nvSpPr>
          <p:cNvPr id="22530" name="Rectangle 3"/>
          <p:cNvSpPr>
            <a:spLocks noGrp="1" noChangeArrowheads="1"/>
          </p:cNvSpPr>
          <p:nvPr>
            <p:ph type="body" idx="1"/>
          </p:nvPr>
        </p:nvSpPr>
        <p:spPr>
          <a:xfrm>
            <a:off x="1520981" y="1258432"/>
            <a:ext cx="7392831" cy="5051881"/>
          </a:xfrm>
          <a:effectLst/>
        </p:spPr>
        <p:txBody>
          <a:bodyPr/>
          <a:lstStyle/>
          <a:p>
            <a:pPr>
              <a:buNone/>
            </a:pPr>
            <a:r>
              <a:rPr lang="en-US" sz="2400" dirty="0" smtClean="0"/>
              <a:t>Features Completed</a:t>
            </a:r>
          </a:p>
          <a:p>
            <a:r>
              <a:rPr lang="en-US" sz="2400" dirty="0" smtClean="0"/>
              <a:t>Enhanced lookup of REFIDs (description of REFID’s) and provided an interface to propose new terms</a:t>
            </a:r>
          </a:p>
          <a:p>
            <a:r>
              <a:rPr lang="en-US" sz="2400" dirty="0" smtClean="0"/>
              <a:t>Implemented an interface for browsing terms in X73 Nomenclature</a:t>
            </a:r>
          </a:p>
          <a:p>
            <a:pPr>
              <a:lnSpc>
                <a:spcPct val="90000"/>
              </a:lnSpc>
            </a:pPr>
            <a:endParaRPr lang="en-US" sz="2000" dirty="0" smtClean="0"/>
          </a:p>
        </p:txBody>
      </p:sp>
    </p:spTree>
  </p:cSld>
  <p:clrMapOvr>
    <a:masterClrMapping/>
  </p:clrMapOvr>
  <p:transition spd="slow"/>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1833563" y="107950"/>
            <a:ext cx="7231062" cy="668338"/>
          </a:xfrm>
        </p:spPr>
        <p:txBody>
          <a:bodyPr/>
          <a:lstStyle/>
          <a:p>
            <a:pPr algn="r"/>
            <a:r>
              <a:rPr lang="en-US" b="1" dirty="0" smtClean="0"/>
              <a:t>RTMMS </a:t>
            </a:r>
            <a:br>
              <a:rPr lang="en-US" b="1" dirty="0" smtClean="0"/>
            </a:br>
            <a:r>
              <a:rPr lang="en-US" b="1" dirty="0" smtClean="0"/>
              <a:t>In progress and next steps…</a:t>
            </a:r>
          </a:p>
        </p:txBody>
      </p:sp>
      <p:sp>
        <p:nvSpPr>
          <p:cNvPr id="22530" name="Rectangle 3"/>
          <p:cNvSpPr>
            <a:spLocks noGrp="1" noChangeArrowheads="1"/>
          </p:cNvSpPr>
          <p:nvPr>
            <p:ph type="body" idx="1"/>
          </p:nvPr>
        </p:nvSpPr>
        <p:spPr>
          <a:xfrm>
            <a:off x="1482725" y="1260475"/>
            <a:ext cx="7431088" cy="5049838"/>
          </a:xfrm>
          <a:effectLst/>
        </p:spPr>
        <p:txBody>
          <a:bodyPr/>
          <a:lstStyle/>
          <a:p>
            <a:pPr>
              <a:buNone/>
            </a:pPr>
            <a:r>
              <a:rPr lang="en-US" sz="2400" dirty="0" smtClean="0"/>
              <a:t>Features based on the Rosetta Supplement</a:t>
            </a:r>
          </a:p>
          <a:p>
            <a:r>
              <a:rPr lang="en-US" sz="2400" dirty="0" smtClean="0"/>
              <a:t>Incorporate “Enumerations” management capability(</a:t>
            </a:r>
            <a:r>
              <a:rPr lang="en-US" sz="2400" dirty="0" err="1" smtClean="0"/>
              <a:t>ies</a:t>
            </a:r>
            <a:r>
              <a:rPr lang="en-US" sz="2400" dirty="0" smtClean="0"/>
              <a:t>)</a:t>
            </a:r>
          </a:p>
          <a:p>
            <a:r>
              <a:rPr lang="en-US" sz="2400" dirty="0" smtClean="0"/>
              <a:t>Add ranking capabilities of implementation priority of valid terms in the Rosetta table</a:t>
            </a:r>
          </a:p>
          <a:p>
            <a:r>
              <a:rPr lang="en-US" sz="2400" dirty="0" smtClean="0"/>
              <a:t>Implement Rosetta validation against </a:t>
            </a:r>
            <a:r>
              <a:rPr lang="en-US" sz="2400" dirty="0" err="1" smtClean="0"/>
              <a:t>hRTM</a:t>
            </a:r>
            <a:r>
              <a:rPr lang="en-US" sz="2400" dirty="0" smtClean="0"/>
              <a:t> </a:t>
            </a:r>
          </a:p>
          <a:p>
            <a:r>
              <a:rPr lang="en-US" sz="2400" dirty="0" smtClean="0"/>
              <a:t>Add ability to edit </a:t>
            </a:r>
            <a:r>
              <a:rPr lang="en-US" sz="2400" dirty="0" err="1" smtClean="0"/>
              <a:t>hRTM</a:t>
            </a:r>
            <a:r>
              <a:rPr lang="en-US" sz="2400" dirty="0" smtClean="0"/>
              <a:t> table and save changes</a:t>
            </a:r>
          </a:p>
          <a:p>
            <a:r>
              <a:rPr lang="en-US" sz="2400" dirty="0" smtClean="0"/>
              <a:t>Implement </a:t>
            </a:r>
            <a:r>
              <a:rPr lang="en-US" sz="2400" dirty="0" err="1" smtClean="0"/>
              <a:t>hRTM</a:t>
            </a:r>
            <a:r>
              <a:rPr lang="en-US" sz="2400" dirty="0" smtClean="0"/>
              <a:t> version control and management system </a:t>
            </a:r>
          </a:p>
          <a:p>
            <a:pPr>
              <a:lnSpc>
                <a:spcPct val="90000"/>
              </a:lnSpc>
            </a:pPr>
            <a:endParaRPr lang="en-US" sz="2000" dirty="0" smtClean="0"/>
          </a:p>
        </p:txBody>
      </p:sp>
    </p:spTree>
  </p:cSld>
  <p:clrMapOvr>
    <a:masterClrMapping/>
  </p:clrMapOvr>
  <p:transition spd="slow"/>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1833563" y="107950"/>
            <a:ext cx="7231062" cy="668338"/>
          </a:xfrm>
        </p:spPr>
        <p:txBody>
          <a:bodyPr/>
          <a:lstStyle/>
          <a:p>
            <a:pPr algn="r"/>
            <a:r>
              <a:rPr lang="en-US" b="1" dirty="0" smtClean="0"/>
              <a:t>RTMMS</a:t>
            </a:r>
            <a:br>
              <a:rPr lang="en-US" b="1" dirty="0" smtClean="0"/>
            </a:br>
            <a:r>
              <a:rPr lang="en-US" b="1" dirty="0" smtClean="0"/>
              <a:t>Future New Enhancements</a:t>
            </a:r>
          </a:p>
        </p:txBody>
      </p:sp>
      <p:sp>
        <p:nvSpPr>
          <p:cNvPr id="22530" name="Rectangle 3"/>
          <p:cNvSpPr>
            <a:spLocks noGrp="1" noChangeArrowheads="1"/>
          </p:cNvSpPr>
          <p:nvPr>
            <p:ph type="body" idx="1"/>
          </p:nvPr>
        </p:nvSpPr>
        <p:spPr>
          <a:xfrm>
            <a:off x="1482725" y="1124680"/>
            <a:ext cx="7431088" cy="5049838"/>
          </a:xfrm>
          <a:effectLst/>
        </p:spPr>
        <p:txBody>
          <a:bodyPr/>
          <a:lstStyle/>
          <a:p>
            <a:pPr>
              <a:buNone/>
            </a:pPr>
            <a:r>
              <a:rPr lang="en-US" sz="2000" dirty="0" smtClean="0"/>
              <a:t>Features based on the new/recent enhancements to HRTM</a:t>
            </a:r>
          </a:p>
          <a:p>
            <a:r>
              <a:rPr lang="en-US" sz="2000" dirty="0" smtClean="0"/>
              <a:t>Assign dimensions to the units</a:t>
            </a:r>
          </a:p>
          <a:p>
            <a:r>
              <a:rPr lang="en-US" sz="2000" dirty="0" smtClean="0"/>
              <a:t>Implement Rosetta rules</a:t>
            </a:r>
          </a:p>
          <a:p>
            <a:r>
              <a:rPr lang="en-US" sz="2000" dirty="0" smtClean="0"/>
              <a:t>Implement generation of </a:t>
            </a:r>
            <a:r>
              <a:rPr lang="en-US" sz="2000" dirty="0" err="1" smtClean="0"/>
              <a:t>hRTM</a:t>
            </a:r>
            <a:r>
              <a:rPr lang="en-US" sz="2000" dirty="0" smtClean="0"/>
              <a:t> based on Rosetta rules</a:t>
            </a:r>
          </a:p>
          <a:p>
            <a:r>
              <a:rPr lang="en-US" sz="2000" dirty="0" smtClean="0"/>
              <a:t>Generate comment table based on the Recommended Rosetta Comment Submittal Format</a:t>
            </a:r>
          </a:p>
          <a:p>
            <a:r>
              <a:rPr lang="en-US" sz="2000" dirty="0" smtClean="0"/>
              <a:t>Implement RCH table</a:t>
            </a:r>
          </a:p>
          <a:p>
            <a:pPr>
              <a:buNone/>
            </a:pPr>
            <a:endParaRPr lang="en-US" sz="2000" dirty="0" smtClean="0"/>
          </a:p>
          <a:p>
            <a:pPr>
              <a:buNone/>
            </a:pPr>
            <a:r>
              <a:rPr lang="en-US" sz="2000" dirty="0" smtClean="0"/>
              <a:t>User oriented features</a:t>
            </a:r>
          </a:p>
          <a:p>
            <a:r>
              <a:rPr lang="en-US" sz="2000" dirty="0" smtClean="0"/>
              <a:t>Regular Expression based column filtering</a:t>
            </a:r>
          </a:p>
          <a:p>
            <a:r>
              <a:rPr lang="en-US" sz="2000" dirty="0" smtClean="0"/>
              <a:t>Implement “change trailing” capabilities</a:t>
            </a:r>
          </a:p>
          <a:p>
            <a:pPr lvl="1"/>
            <a:r>
              <a:rPr lang="en-US" dirty="0" smtClean="0"/>
              <a:t>To identify occurred changes, time they were made, users who made them… </a:t>
            </a:r>
          </a:p>
          <a:p>
            <a:r>
              <a:rPr lang="en-US" sz="2000" dirty="0" smtClean="0"/>
              <a:t>Enhance registration process</a:t>
            </a:r>
          </a:p>
          <a:p>
            <a:r>
              <a:rPr lang="en-US" sz="2000" dirty="0" smtClean="0"/>
              <a:t>Incorporate enhanced X73 Nomenclature database </a:t>
            </a:r>
          </a:p>
          <a:p>
            <a:pPr>
              <a:lnSpc>
                <a:spcPct val="90000"/>
              </a:lnSpc>
            </a:pPr>
            <a:endParaRPr lang="en-US" sz="2000" dirty="0" smtClean="0"/>
          </a:p>
        </p:txBody>
      </p:sp>
    </p:spTree>
  </p:cSld>
  <p:clrMapOvr>
    <a:masterClrMapping/>
  </p:clrMapOvr>
  <p:transition spd="slow"/>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482725" y="1991762"/>
            <a:ext cx="7508875" cy="4721776"/>
          </a:xfrm>
        </p:spPr>
        <p:txBody>
          <a:bodyPr/>
          <a:lstStyle/>
          <a:p>
            <a:pPr algn="ctr">
              <a:lnSpc>
                <a:spcPct val="90000"/>
              </a:lnSpc>
              <a:buNone/>
            </a:pPr>
            <a:r>
              <a:rPr lang="en-US" sz="2800" dirty="0" smtClean="0"/>
              <a:t>NIST ISO/IEEE 11073 Tooling</a:t>
            </a:r>
          </a:p>
          <a:p>
            <a:pPr algn="ctr">
              <a:lnSpc>
                <a:spcPct val="90000"/>
              </a:lnSpc>
              <a:buNone/>
            </a:pPr>
            <a:r>
              <a:rPr lang="en-US" sz="2800" dirty="0" smtClean="0"/>
              <a:t>Update</a:t>
            </a:r>
            <a:endParaRPr lang="en-US" sz="2800" dirty="0"/>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1833563" y="107950"/>
            <a:ext cx="7231062" cy="668338"/>
          </a:xfrm>
        </p:spPr>
        <p:txBody>
          <a:bodyPr/>
          <a:lstStyle/>
          <a:p>
            <a:pPr algn="r"/>
            <a:r>
              <a:rPr lang="en-US" b="1" smtClean="0"/>
              <a:t>NIST MDC Testing Topics</a:t>
            </a:r>
          </a:p>
        </p:txBody>
      </p:sp>
      <p:sp>
        <p:nvSpPr>
          <p:cNvPr id="22530" name="Rectangle 3"/>
          <p:cNvSpPr>
            <a:spLocks noGrp="1" noChangeArrowheads="1"/>
          </p:cNvSpPr>
          <p:nvPr>
            <p:ph type="body" idx="1"/>
          </p:nvPr>
        </p:nvSpPr>
        <p:spPr>
          <a:xfrm>
            <a:off x="1482725" y="1260475"/>
            <a:ext cx="7431088" cy="5049838"/>
          </a:xfrm>
        </p:spPr>
        <p:txBody>
          <a:bodyPr/>
          <a:lstStyle/>
          <a:p>
            <a:pPr>
              <a:lnSpc>
                <a:spcPct val="90000"/>
              </a:lnSpc>
            </a:pPr>
            <a:r>
              <a:rPr lang="en-US" sz="2400" dirty="0" smtClean="0"/>
              <a:t>IHE-PCD Test Strategy</a:t>
            </a:r>
          </a:p>
          <a:p>
            <a:pPr lvl="1">
              <a:lnSpc>
                <a:spcPct val="90000"/>
              </a:lnSpc>
            </a:pPr>
            <a:r>
              <a:rPr lang="en-US" sz="2000" dirty="0" smtClean="0"/>
              <a:t>NIST Framework for Testing Distributed Healthcare Applications</a:t>
            </a:r>
          </a:p>
          <a:p>
            <a:pPr lvl="1">
              <a:lnSpc>
                <a:spcPct val="90000"/>
              </a:lnSpc>
            </a:pPr>
            <a:r>
              <a:rPr lang="en-US" sz="2000" dirty="0" smtClean="0"/>
              <a:t>IHE-PCD Testing Framework Instance</a:t>
            </a:r>
          </a:p>
          <a:p>
            <a:pPr lvl="1">
              <a:lnSpc>
                <a:spcPct val="90000"/>
              </a:lnSpc>
            </a:pPr>
            <a:r>
              <a:rPr lang="en-US" sz="2000" dirty="0" smtClean="0"/>
              <a:t>Cycle 4 Pre-</a:t>
            </a:r>
            <a:r>
              <a:rPr lang="en-US" sz="2000" dirty="0" err="1" smtClean="0"/>
              <a:t>connectathon</a:t>
            </a:r>
            <a:r>
              <a:rPr lang="en-US" sz="2000" dirty="0" smtClean="0"/>
              <a:t> (and virtual-</a:t>
            </a:r>
            <a:r>
              <a:rPr lang="en-US" sz="2000" dirty="0" err="1" smtClean="0"/>
              <a:t>connectathon</a:t>
            </a:r>
            <a:r>
              <a:rPr lang="en-US" sz="2000" dirty="0" smtClean="0"/>
              <a:t>)</a:t>
            </a:r>
          </a:p>
          <a:p>
            <a:pPr lvl="1">
              <a:lnSpc>
                <a:spcPct val="90000"/>
              </a:lnSpc>
            </a:pPr>
            <a:r>
              <a:rPr lang="en-US" sz="2000" dirty="0" smtClean="0"/>
              <a:t>Test Plan</a:t>
            </a:r>
          </a:p>
          <a:p>
            <a:pPr lvl="1">
              <a:lnSpc>
                <a:spcPct val="90000"/>
              </a:lnSpc>
            </a:pPr>
            <a:r>
              <a:rPr lang="en-US" sz="2000" dirty="0" smtClean="0"/>
              <a:t>Support both Conformance &amp; Interoperability</a:t>
            </a:r>
          </a:p>
          <a:p>
            <a:pPr>
              <a:lnSpc>
                <a:spcPct val="90000"/>
              </a:lnSpc>
            </a:pPr>
            <a:r>
              <a:rPr lang="en-US" sz="2400" dirty="0" smtClean="0"/>
              <a:t>RTM Terminology Management System Update</a:t>
            </a:r>
          </a:p>
          <a:p>
            <a:pPr>
              <a:lnSpc>
                <a:spcPct val="90000"/>
              </a:lnSpc>
            </a:pPr>
            <a:r>
              <a:rPr lang="en-US" sz="2400" dirty="0" smtClean="0"/>
              <a:t>NIST ISO/IEEE 11073 Tooling</a:t>
            </a:r>
          </a:p>
          <a:p>
            <a:pPr lvl="1">
              <a:lnSpc>
                <a:spcPct val="90000"/>
              </a:lnSpc>
            </a:pPr>
            <a:r>
              <a:rPr lang="en-US" sz="2000" dirty="0" err="1" smtClean="0"/>
              <a:t>ICSGenerator</a:t>
            </a:r>
            <a:r>
              <a:rPr lang="en-US" sz="2000" dirty="0" smtClean="0"/>
              <a:t>, </a:t>
            </a:r>
            <a:r>
              <a:rPr lang="en-US" sz="2000" dirty="0" err="1" smtClean="0"/>
              <a:t>ValidatePDU</a:t>
            </a:r>
            <a:endParaRPr lang="en-US" sz="2000" dirty="0" smtClean="0"/>
          </a:p>
          <a:p>
            <a:pPr>
              <a:lnSpc>
                <a:spcPct val="90000"/>
              </a:lnSpc>
            </a:pPr>
            <a:r>
              <a:rPr lang="en-US" sz="2200" dirty="0" smtClean="0"/>
              <a:t>NIST ISO/IEEE 11073 Standards Development Work</a:t>
            </a:r>
          </a:p>
          <a:p>
            <a:pPr lvl="1">
              <a:lnSpc>
                <a:spcPct val="90000"/>
              </a:lnSpc>
            </a:pPr>
            <a:r>
              <a:rPr lang="en-US" sz="2000" dirty="0" smtClean="0"/>
              <a:t>MDC X73 XML Schema (X73-P10202)</a:t>
            </a:r>
          </a:p>
          <a:p>
            <a:pPr lvl="1">
              <a:lnSpc>
                <a:spcPct val="90000"/>
              </a:lnSpc>
              <a:buNone/>
            </a:pPr>
            <a:endParaRPr lang="en-US" sz="2000" dirty="0" smtClean="0"/>
          </a:p>
          <a:p>
            <a:pPr>
              <a:lnSpc>
                <a:spcPct val="90000"/>
              </a:lnSpc>
              <a:buNone/>
            </a:pPr>
            <a:endParaRPr lang="en-US" sz="2200" dirty="0" smtClean="0"/>
          </a:p>
          <a:p>
            <a:pPr>
              <a:lnSpc>
                <a:spcPct val="90000"/>
              </a:lnSpc>
            </a:pPr>
            <a:endParaRPr lang="en-US" sz="2000" dirty="0" smtClean="0"/>
          </a:p>
        </p:txBody>
      </p:sp>
    </p:spTree>
  </p:cSld>
  <p:clrMapOvr>
    <a:masterClrMapping/>
  </p:clrMapOvr>
  <p:transition spd="slow"/>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X73 NIST Tooling…</a:t>
            </a:r>
            <a:endParaRPr lang="en-US" dirty="0"/>
          </a:p>
        </p:txBody>
      </p:sp>
      <p:sp>
        <p:nvSpPr>
          <p:cNvPr id="3" name="Content Placeholder 2"/>
          <p:cNvSpPr>
            <a:spLocks noGrp="1"/>
          </p:cNvSpPr>
          <p:nvPr>
            <p:ph idx="1"/>
          </p:nvPr>
        </p:nvSpPr>
        <p:spPr/>
        <p:txBody>
          <a:bodyPr/>
          <a:lstStyle/>
          <a:p>
            <a:pPr>
              <a:lnSpc>
                <a:spcPct val="90000"/>
              </a:lnSpc>
            </a:pPr>
            <a:r>
              <a:rPr lang="en-US" sz="2200" dirty="0" err="1" smtClean="0"/>
              <a:t>ICSGenerator</a:t>
            </a:r>
            <a:endParaRPr lang="en-US" sz="2200" dirty="0" smtClean="0"/>
          </a:p>
          <a:p>
            <a:pPr lvl="1">
              <a:lnSpc>
                <a:spcPct val="90000"/>
              </a:lnSpc>
            </a:pPr>
            <a:r>
              <a:rPr lang="en-US" sz="2000" dirty="0" smtClean="0"/>
              <a:t>User Interface Work</a:t>
            </a:r>
          </a:p>
          <a:p>
            <a:pPr lvl="2">
              <a:lnSpc>
                <a:spcPct val="90000"/>
              </a:lnSpc>
            </a:pPr>
            <a:r>
              <a:rPr lang="en-US" sz="1800" dirty="0" smtClean="0"/>
              <a:t>Met w/ Todd Cooper, captured issues, made changes</a:t>
            </a:r>
          </a:p>
          <a:p>
            <a:pPr lvl="2">
              <a:lnSpc>
                <a:spcPct val="90000"/>
              </a:lnSpc>
            </a:pPr>
            <a:r>
              <a:rPr lang="en-US" sz="1800" dirty="0" smtClean="0"/>
              <a:t>Updated issues list – used as basis for task list</a:t>
            </a:r>
          </a:p>
          <a:p>
            <a:pPr lvl="1">
              <a:lnSpc>
                <a:spcPct val="90000"/>
              </a:lnSpc>
            </a:pPr>
            <a:r>
              <a:rPr lang="en-US" sz="2000" dirty="0" smtClean="0"/>
              <a:t>Integrating database into </a:t>
            </a:r>
            <a:r>
              <a:rPr lang="en-US" sz="2000" dirty="0" err="1" smtClean="0"/>
              <a:t>ICSGenerator</a:t>
            </a:r>
            <a:r>
              <a:rPr lang="en-US" sz="2000" dirty="0" smtClean="0"/>
              <a:t>…</a:t>
            </a:r>
          </a:p>
          <a:p>
            <a:pPr lvl="2">
              <a:lnSpc>
                <a:spcPct val="90000"/>
              </a:lnSpc>
            </a:pPr>
            <a:r>
              <a:rPr lang="en-US" sz="1800" dirty="0" err="1" smtClean="0"/>
              <a:t>Lite</a:t>
            </a:r>
            <a:r>
              <a:rPr lang="en-US" sz="1800" dirty="0" smtClean="0"/>
              <a:t>-weight database identified</a:t>
            </a:r>
          </a:p>
          <a:p>
            <a:pPr lvl="2">
              <a:lnSpc>
                <a:spcPct val="90000"/>
              </a:lnSpc>
            </a:pPr>
            <a:r>
              <a:rPr lang="en-US" sz="1800" dirty="0" smtClean="0"/>
              <a:t>To include </a:t>
            </a:r>
            <a:r>
              <a:rPr lang="en-US" sz="1800" dirty="0" err="1" smtClean="0"/>
              <a:t>hRTM</a:t>
            </a:r>
            <a:r>
              <a:rPr lang="en-US" sz="1800" dirty="0" smtClean="0"/>
              <a:t>…</a:t>
            </a:r>
          </a:p>
          <a:p>
            <a:pPr lvl="1">
              <a:lnSpc>
                <a:spcPct val="90000"/>
              </a:lnSpc>
            </a:pPr>
            <a:r>
              <a:rPr lang="en-US" sz="2000" dirty="0" smtClean="0"/>
              <a:t>Initial discussions</a:t>
            </a:r>
          </a:p>
          <a:p>
            <a:pPr lvl="2">
              <a:lnSpc>
                <a:spcPct val="90000"/>
              </a:lnSpc>
            </a:pPr>
            <a:r>
              <a:rPr lang="en-US" sz="1800" dirty="0" smtClean="0"/>
              <a:t>X73-compliant Device Containment </a:t>
            </a:r>
          </a:p>
          <a:p>
            <a:pPr lvl="2">
              <a:lnSpc>
                <a:spcPct val="90000"/>
              </a:lnSpc>
            </a:pPr>
            <a:r>
              <a:rPr lang="en-US" sz="1800" dirty="0" smtClean="0"/>
              <a:t>Generation of partial OBX segments </a:t>
            </a:r>
          </a:p>
          <a:p>
            <a:pPr>
              <a:lnSpc>
                <a:spcPct val="90000"/>
              </a:lnSpc>
            </a:pPr>
            <a:endParaRPr lang="en-US" sz="2200" dirty="0" smtClean="0"/>
          </a:p>
          <a:p>
            <a:pPr>
              <a:lnSpc>
                <a:spcPct val="90000"/>
              </a:lnSpc>
            </a:pPr>
            <a:r>
              <a:rPr lang="en-US" sz="2200" dirty="0" smtClean="0"/>
              <a:t>On horizon: MDC Semantic Database</a:t>
            </a:r>
          </a:p>
          <a:p>
            <a:pPr lvl="2">
              <a:lnSpc>
                <a:spcPct val="90000"/>
              </a:lnSpc>
            </a:pPr>
            <a:r>
              <a:rPr lang="en-US" sz="1800" dirty="0" smtClean="0"/>
              <a:t>Terminology</a:t>
            </a:r>
          </a:p>
          <a:p>
            <a:pPr lvl="2">
              <a:lnSpc>
                <a:spcPct val="90000"/>
              </a:lnSpc>
            </a:pPr>
            <a:r>
              <a:rPr lang="en-US" sz="1800" dirty="0" smtClean="0"/>
              <a:t>Nomenclature</a:t>
            </a:r>
          </a:p>
          <a:p>
            <a:pPr lvl="2">
              <a:lnSpc>
                <a:spcPct val="90000"/>
              </a:lnSpc>
            </a:pPr>
            <a:r>
              <a:rPr lang="en-US" sz="1800" dirty="0" smtClean="0"/>
              <a:t>Medical Device Profiles and other Test Artifacts</a:t>
            </a:r>
          </a:p>
          <a:p>
            <a:endParaRPr lang="en-US" dirty="0"/>
          </a:p>
        </p:txBody>
      </p:sp>
    </p:spTree>
  </p:cSld>
  <p:clrMapOvr>
    <a:masterClrMapping/>
  </p:clrMapOvr>
  <p:transition spd="slow"/>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482725" y="1991762"/>
            <a:ext cx="7508875" cy="4721776"/>
          </a:xfrm>
        </p:spPr>
        <p:txBody>
          <a:bodyPr/>
          <a:lstStyle/>
          <a:p>
            <a:pPr algn="ctr">
              <a:buNone/>
            </a:pPr>
            <a:r>
              <a:rPr lang="en-US" sz="2800" dirty="0" smtClean="0"/>
              <a:t>ISO/IEEE 11073 Standards Work</a:t>
            </a:r>
          </a:p>
          <a:p>
            <a:pPr algn="ctr">
              <a:buNone/>
            </a:pPr>
            <a:r>
              <a:rPr lang="en-US" sz="2800" dirty="0" smtClean="0"/>
              <a:t>Update</a:t>
            </a:r>
            <a:endParaRPr lang="en-US" sz="2800" dirty="0"/>
          </a:p>
        </p:txBody>
      </p:sp>
    </p:spTree>
  </p:cSld>
  <p:clrMapOvr>
    <a:masterClrMapping/>
  </p:clrMapOvr>
  <p:transition spd="slow"/>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ISO/IEEE 11073 Standards Work</a:t>
            </a:r>
            <a:endParaRPr lang="en-US" dirty="0"/>
          </a:p>
        </p:txBody>
      </p:sp>
      <p:sp>
        <p:nvSpPr>
          <p:cNvPr id="3" name="Content Placeholder 2"/>
          <p:cNvSpPr>
            <a:spLocks noGrp="1"/>
          </p:cNvSpPr>
          <p:nvPr>
            <p:ph idx="1"/>
          </p:nvPr>
        </p:nvSpPr>
        <p:spPr>
          <a:xfrm>
            <a:off x="1482725" y="1140736"/>
            <a:ext cx="7508875" cy="5572801"/>
          </a:xfrm>
        </p:spPr>
        <p:txBody>
          <a:bodyPr/>
          <a:lstStyle/>
          <a:p>
            <a:pPr>
              <a:lnSpc>
                <a:spcPct val="90000"/>
              </a:lnSpc>
            </a:pPr>
            <a:r>
              <a:rPr lang="en-US" sz="2200" dirty="0" smtClean="0"/>
              <a:t>MDC X73 XML Schema (X73-P10202)</a:t>
            </a:r>
          </a:p>
          <a:p>
            <a:pPr>
              <a:lnSpc>
                <a:spcPct val="90000"/>
              </a:lnSpc>
            </a:pPr>
            <a:r>
              <a:rPr lang="en-US" sz="2200" dirty="0" smtClean="0"/>
              <a:t>Verification and validation of XML Schema continues via tool usage</a:t>
            </a:r>
          </a:p>
          <a:p>
            <a:pPr>
              <a:lnSpc>
                <a:spcPct val="90000"/>
              </a:lnSpc>
            </a:pPr>
            <a:r>
              <a:rPr lang="en-US" sz="2200" dirty="0" smtClean="0"/>
              <a:t>Support for Personal Health Device Working Group</a:t>
            </a:r>
          </a:p>
          <a:p>
            <a:pPr lvl="1">
              <a:lnSpc>
                <a:spcPct val="90000"/>
              </a:lnSpc>
            </a:pPr>
            <a:r>
              <a:rPr lang="en-US" sz="2000" dirty="0" smtClean="0"/>
              <a:t>X73-20601</a:t>
            </a:r>
          </a:p>
          <a:p>
            <a:pPr lvl="1">
              <a:lnSpc>
                <a:spcPct val="90000"/>
              </a:lnSpc>
            </a:pPr>
            <a:r>
              <a:rPr lang="en-US" sz="2000" dirty="0" smtClean="0"/>
              <a:t>104xx device specializations</a:t>
            </a:r>
          </a:p>
          <a:p>
            <a:pPr lvl="2">
              <a:lnSpc>
                <a:spcPct val="90000"/>
              </a:lnSpc>
            </a:pPr>
            <a:r>
              <a:rPr lang="en-US" sz="1800" dirty="0" smtClean="0"/>
              <a:t>Continue to validate via tooling prior to ballot</a:t>
            </a:r>
          </a:p>
          <a:p>
            <a:pPr lvl="2">
              <a:lnSpc>
                <a:spcPct val="90000"/>
              </a:lnSpc>
            </a:pPr>
            <a:r>
              <a:rPr lang="en-US" sz="1800" dirty="0" smtClean="0"/>
              <a:t>Report errors for correction prior to balloting</a:t>
            </a:r>
          </a:p>
          <a:p>
            <a:pPr>
              <a:lnSpc>
                <a:spcPct val="90000"/>
              </a:lnSpc>
            </a:pPr>
            <a:endParaRPr lang="en-US" sz="2200" dirty="0" smtClean="0"/>
          </a:p>
          <a:p>
            <a:endParaRPr lang="en-US" dirty="0"/>
          </a:p>
        </p:txBody>
      </p:sp>
    </p:spTree>
  </p:cSld>
  <p:clrMapOvr>
    <a:masterClrMapping/>
  </p:clrMapOvr>
  <p:transition spd="slow"/>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3" name="Rectangle 2"/>
          <p:cNvSpPr>
            <a:spLocks noGrp="1" noChangeArrowheads="1"/>
          </p:cNvSpPr>
          <p:nvPr>
            <p:ph type="title" idx="4294967295"/>
          </p:nvPr>
        </p:nvSpPr>
        <p:spPr>
          <a:xfrm>
            <a:off x="1824038" y="184150"/>
            <a:ext cx="7231062" cy="668338"/>
          </a:xfrm>
        </p:spPr>
        <p:txBody>
          <a:bodyPr/>
          <a:lstStyle/>
          <a:p>
            <a:pPr algn="r" eaLnBrk="1" hangingPunct="1"/>
            <a:r>
              <a:rPr lang="en-US" b="1" i="1" smtClean="0"/>
              <a:t>Thank YOU!</a:t>
            </a:r>
            <a:r>
              <a:rPr lang="en-US" sz="2400" b="1" smtClean="0"/>
              <a:t/>
            </a:r>
            <a:br>
              <a:rPr lang="en-US" sz="2400" b="1" smtClean="0"/>
            </a:br>
            <a:endParaRPr lang="en-US" sz="2400" smtClean="0"/>
          </a:p>
        </p:txBody>
      </p:sp>
      <p:sp>
        <p:nvSpPr>
          <p:cNvPr id="402434" name="Rectangle 3"/>
          <p:cNvSpPr>
            <a:spLocks noGrp="1" noChangeArrowheads="1"/>
          </p:cNvSpPr>
          <p:nvPr>
            <p:ph type="body" idx="4294967295"/>
          </p:nvPr>
        </p:nvSpPr>
        <p:spPr>
          <a:xfrm>
            <a:off x="1528763" y="1057275"/>
            <a:ext cx="7462837" cy="4689475"/>
          </a:xfrm>
        </p:spPr>
        <p:txBody>
          <a:bodyPr/>
          <a:lstStyle/>
          <a:p>
            <a:pPr eaLnBrk="1" hangingPunct="1">
              <a:lnSpc>
                <a:spcPct val="90000"/>
              </a:lnSpc>
            </a:pPr>
            <a:r>
              <a:rPr lang="en-US" sz="2800" dirty="0" smtClean="0"/>
              <a:t>Discussion</a:t>
            </a:r>
          </a:p>
          <a:p>
            <a:pPr lvl="1" eaLnBrk="1" hangingPunct="1">
              <a:lnSpc>
                <a:spcPct val="90000"/>
              </a:lnSpc>
            </a:pPr>
            <a:r>
              <a:rPr lang="en-US" sz="2600" dirty="0" smtClean="0"/>
              <a:t>Propose “ORU^R01^ORU^R</a:t>
            </a:r>
            <a:r>
              <a:rPr lang="en-US" sz="2600" i="1" dirty="0" smtClean="0"/>
              <a:t>xx</a:t>
            </a:r>
            <a:r>
              <a:rPr lang="en-US" sz="2600" dirty="0" smtClean="0"/>
              <a:t>” naming convention for IHE-PCD HL7 profiles</a:t>
            </a:r>
          </a:p>
          <a:p>
            <a:pPr lvl="1" eaLnBrk="1" hangingPunct="1">
              <a:lnSpc>
                <a:spcPct val="90000"/>
              </a:lnSpc>
            </a:pPr>
            <a:r>
              <a:rPr lang="en-US" sz="2600" i="1" dirty="0" smtClean="0"/>
              <a:t>xx </a:t>
            </a:r>
            <a:r>
              <a:rPr lang="en-US" sz="2600" dirty="0" smtClean="0"/>
              <a:t>denotes profile specific for Integration profile/device class (use of DEC/PCD-01)</a:t>
            </a:r>
            <a:endParaRPr lang="en-US" sz="2600" i="1" dirty="0" smtClean="0"/>
          </a:p>
          <a:p>
            <a:pPr eaLnBrk="1" hangingPunct="1">
              <a:lnSpc>
                <a:spcPct val="90000"/>
              </a:lnSpc>
            </a:pPr>
            <a:r>
              <a:rPr lang="en-US" sz="2800" dirty="0" smtClean="0"/>
              <a:t>Questions?</a:t>
            </a:r>
          </a:p>
          <a:p>
            <a:pPr eaLnBrk="1" hangingPunct="1">
              <a:lnSpc>
                <a:spcPct val="90000"/>
              </a:lnSpc>
            </a:pPr>
            <a:endParaRPr lang="en-US" sz="2800" dirty="0" smtClean="0"/>
          </a:p>
          <a:p>
            <a:pPr eaLnBrk="1" hangingPunct="1">
              <a:lnSpc>
                <a:spcPct val="90000"/>
              </a:lnSpc>
              <a:buFontTx/>
              <a:buNone/>
            </a:pPr>
            <a:r>
              <a:rPr lang="en-US" sz="2800" i="1" dirty="0" smtClean="0">
                <a:solidFill>
                  <a:srgbClr val="0033CC"/>
                </a:solidFill>
              </a:rPr>
              <a:t>Thanks for your attention </a:t>
            </a:r>
            <a:r>
              <a:rPr lang="en-US" sz="2800" dirty="0" smtClean="0">
                <a:solidFill>
                  <a:srgbClr val="0033CC"/>
                </a:solidFill>
                <a:sym typeface="Wingdings" pitchFamily="2" charset="2"/>
              </a:rPr>
              <a:t></a:t>
            </a:r>
            <a:endParaRPr lang="en-US" sz="2800" dirty="0" smtClean="0">
              <a:solidFill>
                <a:srgbClr val="0033CC"/>
              </a:solidFill>
            </a:endParaRPr>
          </a:p>
          <a:p>
            <a:pPr eaLnBrk="1" hangingPunct="1">
              <a:lnSpc>
                <a:spcPct val="90000"/>
              </a:lnSpc>
              <a:buFontTx/>
              <a:buNone/>
            </a:pPr>
            <a:endParaRPr lang="en-US" sz="2800" i="1" dirty="0" smtClean="0">
              <a:solidFill>
                <a:srgbClr val="0033CC"/>
              </a:solidFill>
            </a:endParaRPr>
          </a:p>
          <a:p>
            <a:pPr eaLnBrk="1" hangingPunct="1">
              <a:lnSpc>
                <a:spcPct val="90000"/>
              </a:lnSpc>
              <a:buFontTx/>
              <a:buNone/>
            </a:pPr>
            <a:r>
              <a:rPr lang="en-US" sz="2800" i="1" dirty="0" smtClean="0">
                <a:solidFill>
                  <a:srgbClr val="0033CC"/>
                </a:solidFill>
              </a:rPr>
              <a:t>Please visit us at:</a:t>
            </a:r>
          </a:p>
          <a:p>
            <a:pPr eaLnBrk="1" hangingPunct="1">
              <a:lnSpc>
                <a:spcPct val="90000"/>
              </a:lnSpc>
              <a:buFontTx/>
              <a:buNone/>
            </a:pPr>
            <a:r>
              <a:rPr lang="en-US" sz="2800" i="1" dirty="0" smtClean="0">
                <a:solidFill>
                  <a:srgbClr val="0033CC"/>
                </a:solidFill>
              </a:rPr>
              <a:t>http://www.nist.gov/medicaldevices</a:t>
            </a:r>
          </a:p>
          <a:p>
            <a:pPr eaLnBrk="1" hangingPunct="1">
              <a:lnSpc>
                <a:spcPct val="90000"/>
              </a:lnSpc>
            </a:pPr>
            <a:endParaRPr lang="en-US" sz="2000" dirty="0" smtClean="0"/>
          </a:p>
          <a:p>
            <a:pPr lvl="1" eaLnBrk="1" hangingPunct="1">
              <a:lnSpc>
                <a:spcPct val="90000"/>
              </a:lnSpc>
              <a:buFontTx/>
              <a:buNone/>
            </a:pPr>
            <a:endParaRPr lang="en-US" dirty="0" smtClean="0"/>
          </a:p>
          <a:p>
            <a:pPr lvl="2" eaLnBrk="1" hangingPunct="1">
              <a:lnSpc>
                <a:spcPct val="90000"/>
              </a:lnSpc>
              <a:buFontTx/>
              <a:buNone/>
            </a:pPr>
            <a:endParaRPr lang="en-US" sz="1000" dirty="0" smtClean="0"/>
          </a:p>
          <a:p>
            <a:pPr lvl="2" eaLnBrk="1" hangingPunct="1">
              <a:lnSpc>
                <a:spcPct val="90000"/>
              </a:lnSpc>
            </a:pPr>
            <a:endParaRPr lang="en-US" sz="1200" dirty="0" smtClean="0"/>
          </a:p>
          <a:p>
            <a:pPr lvl="1" eaLnBrk="1" hangingPunct="1">
              <a:lnSpc>
                <a:spcPct val="90000"/>
              </a:lnSpc>
              <a:buFontTx/>
              <a:buNone/>
            </a:pPr>
            <a:endParaRPr lang="en-US" sz="1400" dirty="0" smtClean="0"/>
          </a:p>
        </p:txBody>
      </p:sp>
    </p:spTree>
  </p:cSld>
  <p:clrMapOvr>
    <a:masterClrMapping/>
  </p:clrMapOvr>
  <p:transition spd="slow"/>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1" name="Rectangle 2"/>
          <p:cNvSpPr>
            <a:spLocks noGrp="1" noChangeArrowheads="1"/>
          </p:cNvSpPr>
          <p:nvPr>
            <p:ph type="title"/>
          </p:nvPr>
        </p:nvSpPr>
        <p:spPr/>
        <p:txBody>
          <a:bodyPr/>
          <a:lstStyle/>
          <a:p>
            <a:pPr algn="r"/>
            <a:r>
              <a:rPr lang="en-US" smtClean="0"/>
              <a:t>Extra Slides</a:t>
            </a:r>
          </a:p>
        </p:txBody>
      </p:sp>
      <p:sp>
        <p:nvSpPr>
          <p:cNvPr id="332802" name="Rectangle 3"/>
          <p:cNvSpPr>
            <a:spLocks noGrp="1" noChangeArrowheads="1"/>
          </p:cNvSpPr>
          <p:nvPr>
            <p:ph type="body" idx="1"/>
          </p:nvPr>
        </p:nvSpPr>
        <p:spPr/>
        <p:txBody>
          <a:bodyPr/>
          <a:lstStyle/>
          <a:p>
            <a:endParaRPr lang="en-US" smtClean="0"/>
          </a:p>
        </p:txBody>
      </p:sp>
    </p:spTree>
  </p:cSld>
  <p:clrMapOvr>
    <a:masterClrMapping/>
  </p:clrMapOvr>
  <p:transition spd="slow"/>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212" name="Rectangle 2"/>
          <p:cNvSpPr>
            <a:spLocks noGrp="1" noChangeArrowheads="1"/>
          </p:cNvSpPr>
          <p:nvPr>
            <p:ph type="title"/>
          </p:nvPr>
        </p:nvSpPr>
        <p:spPr/>
        <p:txBody>
          <a:bodyPr/>
          <a:lstStyle/>
          <a:p>
            <a:pPr algn="r"/>
            <a:r>
              <a:rPr lang="en-US" b="1" smtClean="0"/>
              <a:t>NIST HIT Testing Infrastructure</a:t>
            </a:r>
            <a:br>
              <a:rPr lang="en-US" b="1" smtClean="0"/>
            </a:br>
            <a:r>
              <a:rPr lang="en-US" b="1" smtClean="0"/>
              <a:t>A Framework for Building Test Systems</a:t>
            </a:r>
          </a:p>
        </p:txBody>
      </p:sp>
      <p:sp>
        <p:nvSpPr>
          <p:cNvPr id="93213" name="Line 2"/>
          <p:cNvSpPr>
            <a:spLocks noChangeShapeType="1"/>
          </p:cNvSpPr>
          <p:nvPr/>
        </p:nvSpPr>
        <p:spPr bwMode="auto">
          <a:xfrm flipV="1">
            <a:off x="8293100" y="3670300"/>
            <a:ext cx="228600" cy="1295400"/>
          </a:xfrm>
          <a:prstGeom prst="line">
            <a:avLst/>
          </a:prstGeom>
          <a:noFill/>
          <a:ln w="19050">
            <a:solidFill>
              <a:srgbClr val="3399FF"/>
            </a:solidFill>
            <a:round/>
            <a:headEnd/>
            <a:tailEnd/>
          </a:ln>
        </p:spPr>
        <p:txBody>
          <a:bodyPr/>
          <a:lstStyle/>
          <a:p>
            <a:endParaRPr lang="en-US"/>
          </a:p>
        </p:txBody>
      </p:sp>
      <p:sp>
        <p:nvSpPr>
          <p:cNvPr id="93214" name="Line 3"/>
          <p:cNvSpPr>
            <a:spLocks noChangeShapeType="1"/>
          </p:cNvSpPr>
          <p:nvPr/>
        </p:nvSpPr>
        <p:spPr bwMode="auto">
          <a:xfrm flipH="1" flipV="1">
            <a:off x="6769100" y="4737100"/>
            <a:ext cx="914400" cy="457200"/>
          </a:xfrm>
          <a:prstGeom prst="line">
            <a:avLst/>
          </a:prstGeom>
          <a:noFill/>
          <a:ln w="19050">
            <a:solidFill>
              <a:srgbClr val="3399FF"/>
            </a:solidFill>
            <a:round/>
            <a:headEnd/>
            <a:tailEnd/>
          </a:ln>
        </p:spPr>
        <p:txBody>
          <a:bodyPr/>
          <a:lstStyle/>
          <a:p>
            <a:endParaRPr lang="en-US"/>
          </a:p>
        </p:txBody>
      </p:sp>
      <p:sp>
        <p:nvSpPr>
          <p:cNvPr id="93215" name="Line 4"/>
          <p:cNvSpPr>
            <a:spLocks noChangeShapeType="1"/>
          </p:cNvSpPr>
          <p:nvPr/>
        </p:nvSpPr>
        <p:spPr bwMode="auto">
          <a:xfrm flipH="1">
            <a:off x="7759700" y="1689100"/>
            <a:ext cx="685800" cy="0"/>
          </a:xfrm>
          <a:prstGeom prst="line">
            <a:avLst/>
          </a:prstGeom>
          <a:noFill/>
          <a:ln w="19050">
            <a:solidFill>
              <a:srgbClr val="3399FF"/>
            </a:solidFill>
            <a:round/>
            <a:headEnd/>
            <a:tailEnd type="triangle" w="med" len="med"/>
          </a:ln>
        </p:spPr>
        <p:txBody>
          <a:bodyPr/>
          <a:lstStyle/>
          <a:p>
            <a:endParaRPr lang="en-US"/>
          </a:p>
        </p:txBody>
      </p:sp>
      <p:sp>
        <p:nvSpPr>
          <p:cNvPr id="93216" name="Line 5"/>
          <p:cNvSpPr>
            <a:spLocks noChangeShapeType="1"/>
          </p:cNvSpPr>
          <p:nvPr/>
        </p:nvSpPr>
        <p:spPr bwMode="auto">
          <a:xfrm flipH="1" flipV="1">
            <a:off x="7759700" y="3365500"/>
            <a:ext cx="685800" cy="228600"/>
          </a:xfrm>
          <a:prstGeom prst="line">
            <a:avLst/>
          </a:prstGeom>
          <a:noFill/>
          <a:ln w="19050">
            <a:solidFill>
              <a:srgbClr val="3399FF"/>
            </a:solidFill>
            <a:round/>
            <a:headEnd/>
            <a:tailEnd/>
          </a:ln>
        </p:spPr>
        <p:txBody>
          <a:bodyPr/>
          <a:lstStyle/>
          <a:p>
            <a:endParaRPr lang="en-US"/>
          </a:p>
        </p:txBody>
      </p:sp>
      <p:sp>
        <p:nvSpPr>
          <p:cNvPr id="93217" name="AutoShape 6"/>
          <p:cNvSpPr>
            <a:spLocks noChangeArrowheads="1"/>
          </p:cNvSpPr>
          <p:nvPr/>
        </p:nvSpPr>
        <p:spPr bwMode="auto">
          <a:xfrm>
            <a:off x="4559300" y="1155700"/>
            <a:ext cx="3200400" cy="2895600"/>
          </a:xfrm>
          <a:prstGeom prst="roundRect">
            <a:avLst>
              <a:gd name="adj" fmla="val 16667"/>
            </a:avLst>
          </a:prstGeom>
          <a:solidFill>
            <a:srgbClr val="EBFFEB"/>
          </a:solidFill>
          <a:ln w="19050">
            <a:solidFill>
              <a:srgbClr val="006600"/>
            </a:solidFill>
            <a:prstDash val="lgDash"/>
            <a:round/>
            <a:headEnd/>
            <a:tailEnd/>
          </a:ln>
        </p:spPr>
        <p:txBody>
          <a:bodyPr wrap="none" anchor="ctr"/>
          <a:lstStyle/>
          <a:p>
            <a:pPr algn="ctr"/>
            <a:endParaRPr lang="en-US"/>
          </a:p>
        </p:txBody>
      </p:sp>
      <p:sp>
        <p:nvSpPr>
          <p:cNvPr id="93218" name="Line 7"/>
          <p:cNvSpPr>
            <a:spLocks noChangeShapeType="1"/>
          </p:cNvSpPr>
          <p:nvPr/>
        </p:nvSpPr>
        <p:spPr bwMode="auto">
          <a:xfrm>
            <a:off x="5473700" y="2146300"/>
            <a:ext cx="0" cy="533400"/>
          </a:xfrm>
          <a:prstGeom prst="line">
            <a:avLst/>
          </a:prstGeom>
          <a:noFill/>
          <a:ln w="19050">
            <a:solidFill>
              <a:schemeClr val="tx1"/>
            </a:solidFill>
            <a:round/>
            <a:headEnd/>
            <a:tailEnd type="triangle" w="med" len="med"/>
          </a:ln>
        </p:spPr>
        <p:txBody>
          <a:bodyPr/>
          <a:lstStyle/>
          <a:p>
            <a:endParaRPr lang="en-US"/>
          </a:p>
        </p:txBody>
      </p:sp>
      <p:sp>
        <p:nvSpPr>
          <p:cNvPr id="93219" name="Rectangle 8"/>
          <p:cNvSpPr>
            <a:spLocks noChangeArrowheads="1"/>
          </p:cNvSpPr>
          <p:nvPr/>
        </p:nvSpPr>
        <p:spPr bwMode="auto">
          <a:xfrm>
            <a:off x="1358900" y="1231900"/>
            <a:ext cx="2362200" cy="5105400"/>
          </a:xfrm>
          <a:prstGeom prst="rect">
            <a:avLst/>
          </a:prstGeom>
          <a:solidFill>
            <a:srgbClr val="E1F4FF"/>
          </a:solidFill>
          <a:ln w="12700">
            <a:solidFill>
              <a:schemeClr val="tx1"/>
            </a:solidFill>
            <a:miter lim="800000"/>
            <a:headEnd/>
            <a:tailEnd/>
          </a:ln>
        </p:spPr>
        <p:txBody>
          <a:bodyPr wrap="none" anchor="ctr"/>
          <a:lstStyle/>
          <a:p>
            <a:pPr algn="ctr"/>
            <a:endParaRPr lang="en-US"/>
          </a:p>
        </p:txBody>
      </p:sp>
      <p:sp>
        <p:nvSpPr>
          <p:cNvPr id="93220" name="Rectangle 9"/>
          <p:cNvSpPr>
            <a:spLocks noChangeArrowheads="1"/>
          </p:cNvSpPr>
          <p:nvPr/>
        </p:nvSpPr>
        <p:spPr bwMode="auto">
          <a:xfrm>
            <a:off x="1511300" y="40513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Test</a:t>
            </a:r>
          </a:p>
          <a:p>
            <a:pPr algn="ctr" eaLnBrk="0" hangingPunct="0"/>
            <a:r>
              <a:rPr lang="en-US" sz="1000">
                <a:latin typeface="Verdana" pitchFamily="34" charset="0"/>
              </a:rPr>
              <a:t>Artifacts</a:t>
            </a:r>
          </a:p>
        </p:txBody>
      </p:sp>
      <p:sp>
        <p:nvSpPr>
          <p:cNvPr id="93221" name="Rectangle 10"/>
          <p:cNvSpPr>
            <a:spLocks noChangeArrowheads="1"/>
          </p:cNvSpPr>
          <p:nvPr/>
        </p:nvSpPr>
        <p:spPr bwMode="auto">
          <a:xfrm>
            <a:off x="2654300" y="40513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Time</a:t>
            </a:r>
          </a:p>
        </p:txBody>
      </p:sp>
      <p:sp>
        <p:nvSpPr>
          <p:cNvPr id="93222" name="Rectangle 11"/>
          <p:cNvSpPr>
            <a:spLocks noChangeArrowheads="1"/>
          </p:cNvSpPr>
          <p:nvPr/>
        </p:nvSpPr>
        <p:spPr bwMode="auto">
          <a:xfrm>
            <a:off x="2654300" y="32893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Aggregated</a:t>
            </a:r>
          </a:p>
          <a:p>
            <a:pPr algn="ctr" eaLnBrk="0" hangingPunct="0"/>
            <a:r>
              <a:rPr lang="en-US" sz="1000">
                <a:latin typeface="Verdana" pitchFamily="34" charset="0"/>
              </a:rPr>
              <a:t>Service</a:t>
            </a:r>
          </a:p>
        </p:txBody>
      </p:sp>
      <p:sp>
        <p:nvSpPr>
          <p:cNvPr id="93223" name="Rectangle 12"/>
          <p:cNvSpPr>
            <a:spLocks noChangeArrowheads="1"/>
          </p:cNvSpPr>
          <p:nvPr/>
        </p:nvSpPr>
        <p:spPr bwMode="auto">
          <a:xfrm>
            <a:off x="2654300" y="25273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Test </a:t>
            </a:r>
          </a:p>
          <a:p>
            <a:pPr algn="ctr" eaLnBrk="0" hangingPunct="0"/>
            <a:r>
              <a:rPr lang="en-US" sz="1000">
                <a:latin typeface="Verdana" pitchFamily="34" charset="0"/>
              </a:rPr>
              <a:t>Agent</a:t>
            </a:r>
          </a:p>
        </p:txBody>
      </p:sp>
      <p:sp>
        <p:nvSpPr>
          <p:cNvPr id="93224" name="Rectangle 13"/>
          <p:cNvSpPr>
            <a:spLocks noChangeArrowheads="1"/>
          </p:cNvSpPr>
          <p:nvPr/>
        </p:nvSpPr>
        <p:spPr bwMode="auto">
          <a:xfrm>
            <a:off x="2654300" y="17653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Generation</a:t>
            </a:r>
          </a:p>
        </p:txBody>
      </p:sp>
      <p:sp>
        <p:nvSpPr>
          <p:cNvPr id="93225" name="Rectangle 14"/>
          <p:cNvSpPr>
            <a:spLocks noChangeArrowheads="1"/>
          </p:cNvSpPr>
          <p:nvPr/>
        </p:nvSpPr>
        <p:spPr bwMode="auto">
          <a:xfrm>
            <a:off x="2654300" y="48133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Security</a:t>
            </a:r>
          </a:p>
        </p:txBody>
      </p:sp>
      <p:sp>
        <p:nvSpPr>
          <p:cNvPr id="93226" name="Rectangle 15"/>
          <p:cNvSpPr>
            <a:spLocks noChangeArrowheads="1"/>
          </p:cNvSpPr>
          <p:nvPr/>
        </p:nvSpPr>
        <p:spPr bwMode="auto">
          <a:xfrm>
            <a:off x="1511300" y="32893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Evaluation</a:t>
            </a:r>
          </a:p>
          <a:p>
            <a:pPr algn="ctr" eaLnBrk="0" hangingPunct="0"/>
            <a:r>
              <a:rPr lang="en-US" sz="1000">
                <a:latin typeface="Verdana" pitchFamily="34" charset="0"/>
              </a:rPr>
              <a:t>Agent</a:t>
            </a:r>
          </a:p>
        </p:txBody>
      </p:sp>
      <p:sp>
        <p:nvSpPr>
          <p:cNvPr id="93227" name="Rectangle 16"/>
          <p:cNvSpPr>
            <a:spLocks noChangeArrowheads="1"/>
          </p:cNvSpPr>
          <p:nvPr/>
        </p:nvSpPr>
        <p:spPr bwMode="auto">
          <a:xfrm>
            <a:off x="1511300" y="25273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Test Data</a:t>
            </a:r>
          </a:p>
        </p:txBody>
      </p:sp>
      <p:sp>
        <p:nvSpPr>
          <p:cNvPr id="93228" name="Rectangle 17"/>
          <p:cNvSpPr>
            <a:spLocks noChangeArrowheads="1"/>
          </p:cNvSpPr>
          <p:nvPr/>
        </p:nvSpPr>
        <p:spPr bwMode="auto">
          <a:xfrm>
            <a:off x="1511300" y="17653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Validation</a:t>
            </a:r>
          </a:p>
        </p:txBody>
      </p:sp>
      <p:sp>
        <p:nvSpPr>
          <p:cNvPr id="93229" name="Rectangle 18"/>
          <p:cNvSpPr>
            <a:spLocks noChangeArrowheads="1"/>
          </p:cNvSpPr>
          <p:nvPr/>
        </p:nvSpPr>
        <p:spPr bwMode="auto">
          <a:xfrm>
            <a:off x="1511300" y="48133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Report</a:t>
            </a:r>
          </a:p>
        </p:txBody>
      </p:sp>
      <p:sp>
        <p:nvSpPr>
          <p:cNvPr id="93230" name="Rectangle 19"/>
          <p:cNvSpPr>
            <a:spLocks noChangeArrowheads="1"/>
          </p:cNvSpPr>
          <p:nvPr/>
        </p:nvSpPr>
        <p:spPr bwMode="auto">
          <a:xfrm>
            <a:off x="1511300" y="55753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Other</a:t>
            </a:r>
          </a:p>
          <a:p>
            <a:pPr algn="ctr" eaLnBrk="0" hangingPunct="0"/>
            <a:r>
              <a:rPr lang="en-US" sz="1000">
                <a:latin typeface="Verdana" pitchFamily="34" charset="0"/>
              </a:rPr>
              <a:t>Services</a:t>
            </a:r>
          </a:p>
        </p:txBody>
      </p:sp>
      <p:sp>
        <p:nvSpPr>
          <p:cNvPr id="93231" name="Rectangle 20"/>
          <p:cNvSpPr>
            <a:spLocks noChangeArrowheads="1"/>
          </p:cNvSpPr>
          <p:nvPr/>
        </p:nvSpPr>
        <p:spPr bwMode="auto">
          <a:xfrm>
            <a:off x="2654300" y="55753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Specialized</a:t>
            </a:r>
          </a:p>
          <a:p>
            <a:pPr algn="ctr" eaLnBrk="0" hangingPunct="0"/>
            <a:r>
              <a:rPr lang="en-US" sz="1000">
                <a:latin typeface="Verdana" pitchFamily="34" charset="0"/>
              </a:rPr>
              <a:t>Services</a:t>
            </a:r>
          </a:p>
        </p:txBody>
      </p:sp>
      <p:sp>
        <p:nvSpPr>
          <p:cNvPr id="93232" name="Text Box 21"/>
          <p:cNvSpPr txBox="1">
            <a:spLocks noChangeArrowheads="1"/>
          </p:cNvSpPr>
          <p:nvPr/>
        </p:nvSpPr>
        <p:spPr bwMode="auto">
          <a:xfrm>
            <a:off x="1968500" y="1308100"/>
            <a:ext cx="1143000" cy="366713"/>
          </a:xfrm>
          <a:prstGeom prst="rect">
            <a:avLst/>
          </a:prstGeom>
          <a:noFill/>
          <a:ln w="9525">
            <a:noFill/>
            <a:miter lim="800000"/>
            <a:headEnd/>
            <a:tailEnd/>
          </a:ln>
        </p:spPr>
        <p:txBody>
          <a:bodyPr>
            <a:spAutoFit/>
          </a:bodyPr>
          <a:lstStyle/>
          <a:p>
            <a:pPr algn="ctr" eaLnBrk="0" hangingPunct="0">
              <a:spcBef>
                <a:spcPct val="50000"/>
              </a:spcBef>
            </a:pPr>
            <a:r>
              <a:rPr lang="en-US"/>
              <a:t>Services</a:t>
            </a:r>
          </a:p>
        </p:txBody>
      </p:sp>
      <p:sp>
        <p:nvSpPr>
          <p:cNvPr id="93233" name="Text Box 22"/>
          <p:cNvSpPr txBox="1">
            <a:spLocks noChangeArrowheads="1"/>
          </p:cNvSpPr>
          <p:nvPr/>
        </p:nvSpPr>
        <p:spPr bwMode="auto">
          <a:xfrm>
            <a:off x="5168900" y="1231900"/>
            <a:ext cx="2114550" cy="366713"/>
          </a:xfrm>
          <a:prstGeom prst="rect">
            <a:avLst/>
          </a:prstGeom>
          <a:noFill/>
          <a:ln w="9525">
            <a:noFill/>
            <a:miter lim="800000"/>
            <a:headEnd/>
            <a:tailEnd/>
          </a:ln>
        </p:spPr>
        <p:txBody>
          <a:bodyPr wrap="none">
            <a:spAutoFit/>
          </a:bodyPr>
          <a:lstStyle/>
          <a:p>
            <a:pPr algn="ctr" eaLnBrk="0" hangingPunct="0"/>
            <a:r>
              <a:rPr lang="en-US"/>
              <a:t>Test Management</a:t>
            </a:r>
          </a:p>
        </p:txBody>
      </p:sp>
      <p:sp>
        <p:nvSpPr>
          <p:cNvPr id="93234" name="AutoShape 23"/>
          <p:cNvSpPr>
            <a:spLocks noChangeArrowheads="1"/>
          </p:cNvSpPr>
          <p:nvPr/>
        </p:nvSpPr>
        <p:spPr bwMode="auto">
          <a:xfrm>
            <a:off x="4787900" y="2679700"/>
            <a:ext cx="1524000" cy="1066800"/>
          </a:xfrm>
          <a:prstGeom prst="cube">
            <a:avLst>
              <a:gd name="adj" fmla="val 25000"/>
            </a:avLst>
          </a:prstGeom>
          <a:solidFill>
            <a:schemeClr val="bg1"/>
          </a:solidFill>
          <a:ln w="12700">
            <a:solidFill>
              <a:schemeClr val="tx1"/>
            </a:solidFill>
            <a:miter lim="800000"/>
            <a:headEnd/>
            <a:tailEnd/>
          </a:ln>
        </p:spPr>
        <p:txBody>
          <a:bodyPr wrap="none" anchor="ctr"/>
          <a:lstStyle/>
          <a:p>
            <a:pPr algn="ctr" eaLnBrk="0" hangingPunct="0"/>
            <a:r>
              <a:rPr lang="en-US"/>
              <a:t>Test</a:t>
            </a:r>
          </a:p>
          <a:p>
            <a:pPr algn="ctr" eaLnBrk="0" hangingPunct="0"/>
            <a:r>
              <a:rPr lang="en-US"/>
              <a:t>Harness</a:t>
            </a:r>
          </a:p>
        </p:txBody>
      </p:sp>
      <p:sp>
        <p:nvSpPr>
          <p:cNvPr id="93235" name="AutoShape 24"/>
          <p:cNvSpPr>
            <a:spLocks noChangeArrowheads="1"/>
          </p:cNvSpPr>
          <p:nvPr/>
        </p:nvSpPr>
        <p:spPr bwMode="auto">
          <a:xfrm>
            <a:off x="4559300" y="5575300"/>
            <a:ext cx="2362200" cy="762000"/>
          </a:xfrm>
          <a:prstGeom prst="roundRect">
            <a:avLst>
              <a:gd name="adj" fmla="val 16667"/>
            </a:avLst>
          </a:prstGeom>
          <a:solidFill>
            <a:srgbClr val="E5E5FF"/>
          </a:solidFill>
          <a:ln w="19050">
            <a:solidFill>
              <a:schemeClr val="tx1"/>
            </a:solidFill>
            <a:round/>
            <a:headEnd/>
            <a:tailEnd/>
          </a:ln>
        </p:spPr>
        <p:txBody>
          <a:bodyPr wrap="none" anchor="ctr"/>
          <a:lstStyle/>
          <a:p>
            <a:pPr algn="ctr" eaLnBrk="0" hangingPunct="0"/>
            <a:r>
              <a:rPr lang="en-US"/>
              <a:t>Router/Logger/Proxy</a:t>
            </a:r>
          </a:p>
        </p:txBody>
      </p:sp>
      <p:graphicFrame>
        <p:nvGraphicFramePr>
          <p:cNvPr id="93211" name="Object 27"/>
          <p:cNvGraphicFramePr>
            <a:graphicFrameLocks noChangeAspect="1"/>
          </p:cNvGraphicFramePr>
          <p:nvPr/>
        </p:nvGraphicFramePr>
        <p:xfrm>
          <a:off x="7607300" y="4889500"/>
          <a:ext cx="1390650" cy="1447800"/>
        </p:xfrm>
        <a:graphic>
          <a:graphicData uri="http://schemas.openxmlformats.org/presentationml/2006/ole">
            <p:oleObj spid="_x0000_s93211" name="Visio" r:id="rId4" imgW="2325832" imgH="2659034" progId="Visio.Drawing.11">
              <p:embed/>
            </p:oleObj>
          </a:graphicData>
        </a:graphic>
      </p:graphicFrame>
      <p:sp>
        <p:nvSpPr>
          <p:cNvPr id="93236" name="AutoShape 26"/>
          <p:cNvSpPr>
            <a:spLocks noChangeArrowheads="1"/>
          </p:cNvSpPr>
          <p:nvPr/>
        </p:nvSpPr>
        <p:spPr bwMode="auto">
          <a:xfrm>
            <a:off x="4787900" y="1689100"/>
            <a:ext cx="1524000" cy="685800"/>
          </a:xfrm>
          <a:prstGeom prst="flowChartDocument">
            <a:avLst/>
          </a:prstGeom>
          <a:solidFill>
            <a:schemeClr val="bg1"/>
          </a:solidFill>
          <a:ln w="12700">
            <a:solidFill>
              <a:schemeClr val="tx1"/>
            </a:solidFill>
            <a:miter lim="800000"/>
            <a:headEnd/>
            <a:tailEnd/>
          </a:ln>
        </p:spPr>
        <p:txBody>
          <a:bodyPr wrap="none" anchor="ctr"/>
          <a:lstStyle/>
          <a:p>
            <a:pPr algn="ctr" eaLnBrk="0" hangingPunct="0"/>
            <a:r>
              <a:rPr lang="en-US" sz="1600"/>
              <a:t>Test</a:t>
            </a:r>
          </a:p>
          <a:p>
            <a:pPr algn="ctr" eaLnBrk="0" hangingPunct="0"/>
            <a:r>
              <a:rPr lang="en-US" sz="1600"/>
              <a:t>Description</a:t>
            </a:r>
          </a:p>
        </p:txBody>
      </p:sp>
      <p:sp>
        <p:nvSpPr>
          <p:cNvPr id="93237" name="AutoShape 27"/>
          <p:cNvSpPr>
            <a:spLocks noChangeArrowheads="1"/>
          </p:cNvSpPr>
          <p:nvPr/>
        </p:nvSpPr>
        <p:spPr bwMode="auto">
          <a:xfrm>
            <a:off x="6616700" y="2222500"/>
            <a:ext cx="990600" cy="533400"/>
          </a:xfrm>
          <a:prstGeom prst="flowChartDocument">
            <a:avLst/>
          </a:prstGeom>
          <a:solidFill>
            <a:schemeClr val="bg1"/>
          </a:solidFill>
          <a:ln w="12700">
            <a:solidFill>
              <a:schemeClr val="tx1"/>
            </a:solidFill>
            <a:miter lim="800000"/>
            <a:headEnd/>
            <a:tailEnd/>
          </a:ln>
        </p:spPr>
        <p:txBody>
          <a:bodyPr wrap="none" anchor="ctr"/>
          <a:lstStyle/>
          <a:p>
            <a:pPr algn="ctr" eaLnBrk="0" hangingPunct="0"/>
            <a:r>
              <a:rPr lang="en-US" sz="1600"/>
              <a:t>Results</a:t>
            </a:r>
          </a:p>
        </p:txBody>
      </p:sp>
      <p:grpSp>
        <p:nvGrpSpPr>
          <p:cNvPr id="93238" name="Group 28"/>
          <p:cNvGrpSpPr>
            <a:grpSpLocks/>
          </p:cNvGrpSpPr>
          <p:nvPr/>
        </p:nvGrpSpPr>
        <p:grpSpPr bwMode="auto">
          <a:xfrm>
            <a:off x="8140700" y="3060700"/>
            <a:ext cx="730250" cy="692150"/>
            <a:chOff x="4704" y="1968"/>
            <a:chExt cx="460" cy="436"/>
          </a:xfrm>
        </p:grpSpPr>
        <p:pic>
          <p:nvPicPr>
            <p:cNvPr id="93252" name="Picture 29" descr="Free User icon"/>
            <p:cNvPicPr>
              <a:picLocks noChangeAspect="1" noChangeArrowheads="1"/>
            </p:cNvPicPr>
            <p:nvPr/>
          </p:nvPicPr>
          <p:blipFill>
            <a:blip r:embed="rId5" cstate="print"/>
            <a:srcRect/>
            <a:stretch>
              <a:fillRect/>
            </a:stretch>
          </p:blipFill>
          <p:spPr bwMode="auto">
            <a:xfrm>
              <a:off x="4792" y="2112"/>
              <a:ext cx="292" cy="292"/>
            </a:xfrm>
            <a:prstGeom prst="rect">
              <a:avLst/>
            </a:prstGeom>
            <a:noFill/>
            <a:ln w="9525">
              <a:noFill/>
              <a:miter lim="800000"/>
              <a:headEnd/>
              <a:tailEnd/>
            </a:ln>
          </p:spPr>
        </p:pic>
        <p:sp>
          <p:nvSpPr>
            <p:cNvPr id="93253" name="Text Box 30"/>
            <p:cNvSpPr txBox="1">
              <a:spLocks noChangeArrowheads="1"/>
            </p:cNvSpPr>
            <p:nvPr/>
          </p:nvSpPr>
          <p:spPr bwMode="auto">
            <a:xfrm>
              <a:off x="4704" y="1968"/>
              <a:ext cx="460" cy="144"/>
            </a:xfrm>
            <a:prstGeom prst="rect">
              <a:avLst/>
            </a:prstGeom>
            <a:noFill/>
            <a:ln w="9525">
              <a:noFill/>
              <a:miter lim="800000"/>
              <a:headEnd/>
              <a:tailEnd/>
            </a:ln>
          </p:spPr>
          <p:txBody>
            <a:bodyPr wrap="none">
              <a:spAutoFit/>
            </a:bodyPr>
            <a:lstStyle/>
            <a:p>
              <a:pPr algn="ctr" eaLnBrk="0" hangingPunct="0"/>
              <a:r>
                <a:rPr lang="en-US" sz="900"/>
                <a:t>Facilitator</a:t>
              </a:r>
            </a:p>
          </p:txBody>
        </p:sp>
      </p:grpSp>
      <p:grpSp>
        <p:nvGrpSpPr>
          <p:cNvPr id="93239" name="Group 31"/>
          <p:cNvGrpSpPr>
            <a:grpSpLocks/>
          </p:cNvGrpSpPr>
          <p:nvPr/>
        </p:nvGrpSpPr>
        <p:grpSpPr bwMode="auto">
          <a:xfrm>
            <a:off x="6311900" y="4432300"/>
            <a:ext cx="603250" cy="685800"/>
            <a:chOff x="3168" y="2928"/>
            <a:chExt cx="380" cy="432"/>
          </a:xfrm>
        </p:grpSpPr>
        <p:sp>
          <p:nvSpPr>
            <p:cNvPr id="93250" name="Text Box 32"/>
            <p:cNvSpPr txBox="1">
              <a:spLocks noChangeArrowheads="1"/>
            </p:cNvSpPr>
            <p:nvPr/>
          </p:nvSpPr>
          <p:spPr bwMode="auto">
            <a:xfrm>
              <a:off x="3168" y="3216"/>
              <a:ext cx="380" cy="144"/>
            </a:xfrm>
            <a:prstGeom prst="rect">
              <a:avLst/>
            </a:prstGeom>
            <a:noFill/>
            <a:ln w="9525">
              <a:noFill/>
              <a:miter lim="800000"/>
              <a:headEnd/>
              <a:tailEnd/>
            </a:ln>
          </p:spPr>
          <p:txBody>
            <a:bodyPr>
              <a:spAutoFit/>
            </a:bodyPr>
            <a:lstStyle/>
            <a:p>
              <a:pPr algn="ctr" eaLnBrk="0" hangingPunct="0"/>
              <a:r>
                <a:rPr lang="en-US" sz="900"/>
                <a:t>Monitor</a:t>
              </a:r>
            </a:p>
          </p:txBody>
        </p:sp>
        <p:pic>
          <p:nvPicPr>
            <p:cNvPr id="93251" name="Picture 33" descr="Free User icon"/>
            <p:cNvPicPr>
              <a:picLocks noChangeAspect="1" noChangeArrowheads="1"/>
            </p:cNvPicPr>
            <p:nvPr/>
          </p:nvPicPr>
          <p:blipFill>
            <a:blip r:embed="rId5" cstate="print"/>
            <a:srcRect/>
            <a:stretch>
              <a:fillRect/>
            </a:stretch>
          </p:blipFill>
          <p:spPr bwMode="auto">
            <a:xfrm>
              <a:off x="3216" y="2928"/>
              <a:ext cx="292" cy="292"/>
            </a:xfrm>
            <a:prstGeom prst="rect">
              <a:avLst/>
            </a:prstGeom>
            <a:noFill/>
            <a:ln w="9525">
              <a:noFill/>
              <a:miter lim="800000"/>
              <a:headEnd/>
              <a:tailEnd/>
            </a:ln>
          </p:spPr>
        </p:pic>
      </p:grpSp>
      <p:grpSp>
        <p:nvGrpSpPr>
          <p:cNvPr id="93240" name="Group 34"/>
          <p:cNvGrpSpPr>
            <a:grpSpLocks/>
          </p:cNvGrpSpPr>
          <p:nvPr/>
        </p:nvGrpSpPr>
        <p:grpSpPr bwMode="auto">
          <a:xfrm>
            <a:off x="8293100" y="1536700"/>
            <a:ext cx="463550" cy="685800"/>
            <a:chOff x="4800" y="672"/>
            <a:chExt cx="292" cy="432"/>
          </a:xfrm>
        </p:grpSpPr>
        <p:sp>
          <p:nvSpPr>
            <p:cNvPr id="93248" name="Text Box 35"/>
            <p:cNvSpPr txBox="1">
              <a:spLocks noChangeArrowheads="1"/>
            </p:cNvSpPr>
            <p:nvPr/>
          </p:nvSpPr>
          <p:spPr bwMode="auto">
            <a:xfrm>
              <a:off x="4800" y="960"/>
              <a:ext cx="276" cy="144"/>
            </a:xfrm>
            <a:prstGeom prst="rect">
              <a:avLst/>
            </a:prstGeom>
            <a:noFill/>
            <a:ln w="9525">
              <a:noFill/>
              <a:miter lim="800000"/>
              <a:headEnd/>
              <a:tailEnd/>
            </a:ln>
          </p:spPr>
          <p:txBody>
            <a:bodyPr wrap="none">
              <a:spAutoFit/>
            </a:bodyPr>
            <a:lstStyle/>
            <a:p>
              <a:pPr algn="ctr" eaLnBrk="0" hangingPunct="0"/>
              <a:r>
                <a:rPr lang="en-US" sz="900"/>
                <a:t>User</a:t>
              </a:r>
            </a:p>
          </p:txBody>
        </p:sp>
        <p:pic>
          <p:nvPicPr>
            <p:cNvPr id="93249" name="Picture 36" descr="Free User icon"/>
            <p:cNvPicPr>
              <a:picLocks noChangeAspect="1" noChangeArrowheads="1"/>
            </p:cNvPicPr>
            <p:nvPr/>
          </p:nvPicPr>
          <p:blipFill>
            <a:blip r:embed="rId5" cstate="print"/>
            <a:srcRect/>
            <a:stretch>
              <a:fillRect/>
            </a:stretch>
          </p:blipFill>
          <p:spPr bwMode="auto">
            <a:xfrm>
              <a:off x="4800" y="672"/>
              <a:ext cx="292" cy="292"/>
            </a:xfrm>
            <a:prstGeom prst="rect">
              <a:avLst/>
            </a:prstGeom>
            <a:noFill/>
            <a:ln w="9525">
              <a:noFill/>
              <a:miter lim="800000"/>
              <a:headEnd/>
              <a:tailEnd/>
            </a:ln>
          </p:spPr>
        </p:pic>
      </p:grpSp>
      <p:sp>
        <p:nvSpPr>
          <p:cNvPr id="93241" name="Line 37"/>
          <p:cNvSpPr>
            <a:spLocks noChangeShapeType="1"/>
          </p:cNvSpPr>
          <p:nvPr/>
        </p:nvSpPr>
        <p:spPr bwMode="auto">
          <a:xfrm>
            <a:off x="3721100" y="3441700"/>
            <a:ext cx="1066800" cy="0"/>
          </a:xfrm>
          <a:prstGeom prst="line">
            <a:avLst/>
          </a:prstGeom>
          <a:noFill/>
          <a:ln w="28575">
            <a:solidFill>
              <a:schemeClr val="tx1"/>
            </a:solidFill>
            <a:round/>
            <a:headEnd type="triangle" w="med" len="med"/>
            <a:tailEnd type="triangle" w="med" len="med"/>
          </a:ln>
        </p:spPr>
        <p:txBody>
          <a:bodyPr/>
          <a:lstStyle/>
          <a:p>
            <a:endParaRPr lang="en-US"/>
          </a:p>
        </p:txBody>
      </p:sp>
      <p:sp>
        <p:nvSpPr>
          <p:cNvPr id="93242" name="Line 38"/>
          <p:cNvSpPr>
            <a:spLocks noChangeShapeType="1"/>
          </p:cNvSpPr>
          <p:nvPr/>
        </p:nvSpPr>
        <p:spPr bwMode="auto">
          <a:xfrm>
            <a:off x="3721100" y="5956300"/>
            <a:ext cx="838200" cy="0"/>
          </a:xfrm>
          <a:prstGeom prst="line">
            <a:avLst/>
          </a:prstGeom>
          <a:noFill/>
          <a:ln w="28575">
            <a:solidFill>
              <a:schemeClr val="tx1"/>
            </a:solidFill>
            <a:round/>
            <a:headEnd type="triangle" w="med" len="med"/>
            <a:tailEnd type="triangle" w="med" len="med"/>
          </a:ln>
        </p:spPr>
        <p:txBody>
          <a:bodyPr/>
          <a:lstStyle/>
          <a:p>
            <a:endParaRPr lang="en-US"/>
          </a:p>
        </p:txBody>
      </p:sp>
      <p:sp>
        <p:nvSpPr>
          <p:cNvPr id="93243" name="Line 39"/>
          <p:cNvSpPr>
            <a:spLocks noChangeShapeType="1"/>
          </p:cNvSpPr>
          <p:nvPr/>
        </p:nvSpPr>
        <p:spPr bwMode="auto">
          <a:xfrm>
            <a:off x="5473700" y="3746500"/>
            <a:ext cx="0" cy="1828800"/>
          </a:xfrm>
          <a:prstGeom prst="line">
            <a:avLst/>
          </a:prstGeom>
          <a:noFill/>
          <a:ln w="28575">
            <a:solidFill>
              <a:schemeClr val="tx1"/>
            </a:solidFill>
            <a:round/>
            <a:headEnd type="triangle" w="med" len="med"/>
            <a:tailEnd type="triangle" w="med" len="med"/>
          </a:ln>
        </p:spPr>
        <p:txBody>
          <a:bodyPr/>
          <a:lstStyle/>
          <a:p>
            <a:endParaRPr lang="en-US"/>
          </a:p>
        </p:txBody>
      </p:sp>
      <p:sp>
        <p:nvSpPr>
          <p:cNvPr id="93244" name="Line 40"/>
          <p:cNvSpPr>
            <a:spLocks noChangeShapeType="1"/>
          </p:cNvSpPr>
          <p:nvPr/>
        </p:nvSpPr>
        <p:spPr bwMode="auto">
          <a:xfrm flipV="1">
            <a:off x="6311900" y="2755900"/>
            <a:ext cx="457200" cy="533400"/>
          </a:xfrm>
          <a:prstGeom prst="line">
            <a:avLst/>
          </a:prstGeom>
          <a:noFill/>
          <a:ln w="19050">
            <a:solidFill>
              <a:schemeClr val="tx1"/>
            </a:solidFill>
            <a:round/>
            <a:headEnd/>
            <a:tailEnd type="triangle" w="med" len="med"/>
          </a:ln>
        </p:spPr>
        <p:txBody>
          <a:bodyPr/>
          <a:lstStyle/>
          <a:p>
            <a:endParaRPr lang="en-US"/>
          </a:p>
        </p:txBody>
      </p:sp>
      <p:sp>
        <p:nvSpPr>
          <p:cNvPr id="93245" name="Line 41"/>
          <p:cNvSpPr>
            <a:spLocks noChangeShapeType="1"/>
          </p:cNvSpPr>
          <p:nvPr/>
        </p:nvSpPr>
        <p:spPr bwMode="auto">
          <a:xfrm flipV="1">
            <a:off x="6921500" y="5422900"/>
            <a:ext cx="762000" cy="533400"/>
          </a:xfrm>
          <a:prstGeom prst="line">
            <a:avLst/>
          </a:prstGeom>
          <a:noFill/>
          <a:ln w="28575">
            <a:solidFill>
              <a:schemeClr val="tx1"/>
            </a:solidFill>
            <a:round/>
            <a:headEnd type="triangle" w="med" len="med"/>
            <a:tailEnd type="triangle" w="med" len="med"/>
          </a:ln>
        </p:spPr>
        <p:txBody>
          <a:bodyPr/>
          <a:lstStyle/>
          <a:p>
            <a:endParaRPr lang="en-US"/>
          </a:p>
        </p:txBody>
      </p:sp>
      <p:sp>
        <p:nvSpPr>
          <p:cNvPr id="93246" name="Line 42"/>
          <p:cNvSpPr>
            <a:spLocks noChangeShapeType="1"/>
          </p:cNvSpPr>
          <p:nvPr/>
        </p:nvSpPr>
        <p:spPr bwMode="auto">
          <a:xfrm flipH="1" flipV="1">
            <a:off x="6159500" y="4051300"/>
            <a:ext cx="381000" cy="457200"/>
          </a:xfrm>
          <a:prstGeom prst="line">
            <a:avLst/>
          </a:prstGeom>
          <a:noFill/>
          <a:ln w="19050">
            <a:solidFill>
              <a:srgbClr val="3399FF"/>
            </a:solidFill>
            <a:round/>
            <a:headEnd/>
            <a:tailEnd/>
          </a:ln>
        </p:spPr>
        <p:txBody>
          <a:bodyPr/>
          <a:lstStyle/>
          <a:p>
            <a:endParaRPr lang="en-US"/>
          </a:p>
        </p:txBody>
      </p:sp>
      <p:sp>
        <p:nvSpPr>
          <p:cNvPr id="93247" name="AutoShape 44"/>
          <p:cNvSpPr>
            <a:spLocks noChangeArrowheads="1"/>
          </p:cNvSpPr>
          <p:nvPr/>
        </p:nvSpPr>
        <p:spPr bwMode="auto">
          <a:xfrm>
            <a:off x="5016500" y="2755900"/>
            <a:ext cx="990600" cy="1524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sz="900">
                <a:latin typeface="Verdana" pitchFamily="34" charset="0"/>
              </a:rPr>
              <a:t>Test Execution</a:t>
            </a:r>
          </a:p>
        </p:txBody>
      </p:sp>
      <p:grpSp>
        <p:nvGrpSpPr>
          <p:cNvPr id="93255" name="Group 50"/>
          <p:cNvGrpSpPr>
            <a:grpSpLocks/>
          </p:cNvGrpSpPr>
          <p:nvPr/>
        </p:nvGrpSpPr>
        <p:grpSpPr bwMode="auto">
          <a:xfrm>
            <a:off x="4090988" y="4398963"/>
            <a:ext cx="1008062" cy="890587"/>
            <a:chOff x="4416" y="3168"/>
            <a:chExt cx="876" cy="912"/>
          </a:xfrm>
        </p:grpSpPr>
        <p:graphicFrame>
          <p:nvGraphicFramePr>
            <p:cNvPr id="93256" name="Object 72"/>
            <p:cNvGraphicFramePr>
              <a:graphicFrameLocks noChangeAspect="1"/>
            </p:cNvGraphicFramePr>
            <p:nvPr/>
          </p:nvGraphicFramePr>
          <p:xfrm>
            <a:off x="4416" y="3168"/>
            <a:ext cx="876" cy="912"/>
          </p:xfrm>
          <a:graphic>
            <a:graphicData uri="http://schemas.openxmlformats.org/presentationml/2006/ole">
              <p:oleObj spid="_x0000_s93256" name="Visio" r:id="rId6" imgW="2325832" imgH="2659034" progId="Visio.Drawing.11">
                <p:embed/>
              </p:oleObj>
            </a:graphicData>
          </a:graphic>
        </p:graphicFrame>
        <p:sp>
          <p:nvSpPr>
            <p:cNvPr id="93257" name="Rectangle 45"/>
            <p:cNvSpPr>
              <a:spLocks noChangeArrowheads="1"/>
            </p:cNvSpPr>
            <p:nvPr/>
          </p:nvSpPr>
          <p:spPr bwMode="auto">
            <a:xfrm>
              <a:off x="4512" y="3360"/>
              <a:ext cx="576" cy="336"/>
            </a:xfrm>
            <a:prstGeom prst="rect">
              <a:avLst/>
            </a:prstGeom>
            <a:solidFill>
              <a:srgbClr val="FFE7E7"/>
            </a:solidFill>
            <a:ln w="9525">
              <a:solidFill>
                <a:schemeClr val="tx1"/>
              </a:solidFill>
              <a:miter lim="800000"/>
              <a:headEnd/>
              <a:tailEnd/>
            </a:ln>
          </p:spPr>
          <p:txBody>
            <a:bodyPr wrap="none" anchor="ctr"/>
            <a:lstStyle/>
            <a:p>
              <a:pPr algn="ctr" eaLnBrk="0" hangingPunct="0"/>
              <a:r>
                <a:rPr lang="en-US" sz="800">
                  <a:latin typeface="Verdana" pitchFamily="34" charset="0"/>
                </a:rPr>
                <a:t>IHE-PCD</a:t>
              </a:r>
            </a:p>
            <a:p>
              <a:pPr algn="ctr" eaLnBrk="0" hangingPunct="0"/>
              <a:r>
                <a:rPr lang="en-US" sz="800">
                  <a:latin typeface="Verdana" pitchFamily="34" charset="0"/>
                </a:rPr>
                <a:t>DOC</a:t>
              </a:r>
            </a:p>
            <a:p>
              <a:pPr algn="ctr" eaLnBrk="0" hangingPunct="0"/>
              <a:r>
                <a:rPr lang="en-US" sz="800">
                  <a:latin typeface="Verdana" pitchFamily="34" charset="0"/>
                </a:rPr>
                <a:t>System</a:t>
              </a:r>
            </a:p>
          </p:txBody>
        </p:sp>
      </p:grpSp>
      <p:sp>
        <p:nvSpPr>
          <p:cNvPr id="93258" name="Line 41"/>
          <p:cNvSpPr>
            <a:spLocks noChangeShapeType="1"/>
          </p:cNvSpPr>
          <p:nvPr/>
        </p:nvSpPr>
        <p:spPr bwMode="auto">
          <a:xfrm>
            <a:off x="5022850" y="5149850"/>
            <a:ext cx="171450" cy="381000"/>
          </a:xfrm>
          <a:prstGeom prst="line">
            <a:avLst/>
          </a:prstGeom>
          <a:noFill/>
          <a:ln w="28575">
            <a:solidFill>
              <a:schemeClr val="tx1"/>
            </a:solidFill>
            <a:round/>
            <a:headEnd type="triangle" w="med" len="med"/>
            <a:tailEnd type="triangle" w="med" len="med"/>
          </a:ln>
        </p:spPr>
        <p:txBody>
          <a:bodyPr/>
          <a:lstStyle/>
          <a:p>
            <a:endParaRPr lang="en-US"/>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noChangeArrowheads="1"/>
          </p:cNvSpPr>
          <p:nvPr>
            <p:ph type="title"/>
          </p:nvPr>
        </p:nvSpPr>
        <p:spPr>
          <a:xfrm>
            <a:off x="1701800" y="18364"/>
            <a:ext cx="7231063" cy="668338"/>
          </a:xfrm>
        </p:spPr>
        <p:txBody>
          <a:bodyPr/>
          <a:lstStyle/>
          <a:p>
            <a:pPr algn="r"/>
            <a:r>
              <a:rPr lang="en-US" b="1" dirty="0" smtClean="0"/>
              <a:t>Test Environments</a:t>
            </a:r>
          </a:p>
        </p:txBody>
      </p:sp>
      <p:sp>
        <p:nvSpPr>
          <p:cNvPr id="97282" name="Rectangle 3"/>
          <p:cNvSpPr>
            <a:spLocks noGrp="1" noChangeArrowheads="1"/>
          </p:cNvSpPr>
          <p:nvPr>
            <p:ph type="body" idx="1"/>
          </p:nvPr>
        </p:nvSpPr>
        <p:spPr>
          <a:xfrm>
            <a:off x="1609467" y="416474"/>
            <a:ext cx="7508875" cy="5601612"/>
          </a:xfrm>
        </p:spPr>
        <p:txBody>
          <a:bodyPr/>
          <a:lstStyle/>
          <a:p>
            <a:r>
              <a:rPr lang="en-US" sz="2400" dirty="0" smtClean="0">
                <a:solidFill>
                  <a:srgbClr val="0070C0"/>
                </a:solidFill>
              </a:rPr>
              <a:t>Instance Testing</a:t>
            </a:r>
          </a:p>
          <a:p>
            <a:pPr lvl="1"/>
            <a:r>
              <a:rPr lang="en-US" sz="2000" dirty="0" smtClean="0">
                <a:solidFill>
                  <a:srgbClr val="0070C0"/>
                </a:solidFill>
              </a:rPr>
              <a:t>Conformance (e.g., against HL7 2.x or CDA)</a:t>
            </a:r>
          </a:p>
          <a:p>
            <a:pPr lvl="2"/>
            <a:r>
              <a:rPr lang="en-US" sz="1800" dirty="0" smtClean="0">
                <a:solidFill>
                  <a:srgbClr val="0070C0"/>
                </a:solidFill>
              </a:rPr>
              <a:t>Implementation conforms to Spec. on which it is based</a:t>
            </a:r>
          </a:p>
          <a:p>
            <a:pPr lvl="2"/>
            <a:r>
              <a:rPr lang="en-US" sz="1800" dirty="0" smtClean="0">
                <a:solidFill>
                  <a:srgbClr val="0070C0"/>
                </a:solidFill>
              </a:rPr>
              <a:t>IHE Model: </a:t>
            </a:r>
            <a:r>
              <a:rPr lang="en-US" sz="1800" i="1" dirty="0" smtClean="0">
                <a:solidFill>
                  <a:srgbClr val="0070C0"/>
                </a:solidFill>
              </a:rPr>
              <a:t>~Virtual and Pre-</a:t>
            </a:r>
            <a:r>
              <a:rPr lang="en-US" sz="1800" i="1" dirty="0" err="1" smtClean="0">
                <a:solidFill>
                  <a:srgbClr val="0070C0"/>
                </a:solidFill>
              </a:rPr>
              <a:t>Connectathon</a:t>
            </a:r>
            <a:endParaRPr lang="en-US" sz="1800" i="1" dirty="0" smtClean="0">
              <a:solidFill>
                <a:srgbClr val="0070C0"/>
              </a:solidFill>
            </a:endParaRPr>
          </a:p>
          <a:p>
            <a:r>
              <a:rPr lang="en-US" sz="2400" dirty="0" smtClean="0">
                <a:solidFill>
                  <a:srgbClr val="FF0000"/>
                </a:solidFill>
              </a:rPr>
              <a:t>Isolated System Testing</a:t>
            </a:r>
          </a:p>
          <a:p>
            <a:pPr lvl="1"/>
            <a:r>
              <a:rPr lang="en-US" sz="2000" dirty="0" smtClean="0">
                <a:solidFill>
                  <a:srgbClr val="FF0000"/>
                </a:solidFill>
              </a:rPr>
              <a:t>Includes </a:t>
            </a:r>
            <a:r>
              <a:rPr lang="en-US" sz="2000" i="1" dirty="0" smtClean="0">
                <a:solidFill>
                  <a:srgbClr val="FF0000"/>
                </a:solidFill>
              </a:rPr>
              <a:t>Instance Testing</a:t>
            </a:r>
            <a:r>
              <a:rPr lang="en-US" sz="2000" dirty="0" smtClean="0">
                <a:solidFill>
                  <a:srgbClr val="FF0000"/>
                </a:solidFill>
              </a:rPr>
              <a:t> Activities</a:t>
            </a:r>
          </a:p>
          <a:p>
            <a:pPr lvl="1"/>
            <a:r>
              <a:rPr lang="en-US" sz="2000" dirty="0" smtClean="0">
                <a:solidFill>
                  <a:srgbClr val="FF0000"/>
                </a:solidFill>
              </a:rPr>
              <a:t>Protocol Conformance </a:t>
            </a:r>
          </a:p>
          <a:p>
            <a:pPr lvl="1"/>
            <a:r>
              <a:rPr lang="en-US" sz="2000" dirty="0" smtClean="0">
                <a:solidFill>
                  <a:srgbClr val="FF0000"/>
                </a:solidFill>
              </a:rPr>
              <a:t>Functional Behavior Conformance</a:t>
            </a:r>
          </a:p>
          <a:p>
            <a:pPr lvl="2"/>
            <a:r>
              <a:rPr lang="en-US" sz="1800" dirty="0" smtClean="0">
                <a:solidFill>
                  <a:srgbClr val="FF0000"/>
                </a:solidFill>
              </a:rPr>
              <a:t>Features and Operational behavior correspond to Specs.</a:t>
            </a:r>
          </a:p>
          <a:p>
            <a:pPr lvl="2"/>
            <a:r>
              <a:rPr lang="en-US" sz="1800" dirty="0" smtClean="0">
                <a:solidFill>
                  <a:srgbClr val="FF0000"/>
                </a:solidFill>
              </a:rPr>
              <a:t>IHE Model:</a:t>
            </a:r>
            <a:r>
              <a:rPr lang="en-US" sz="1800" i="1" dirty="0" smtClean="0">
                <a:solidFill>
                  <a:srgbClr val="FF0000"/>
                </a:solidFill>
              </a:rPr>
              <a:t> ~Virtual and Pre-</a:t>
            </a:r>
            <a:r>
              <a:rPr lang="en-US" sz="1800" i="1" dirty="0" err="1" smtClean="0">
                <a:solidFill>
                  <a:srgbClr val="FF0000"/>
                </a:solidFill>
              </a:rPr>
              <a:t>Connectathon</a:t>
            </a:r>
            <a:endParaRPr lang="en-US" sz="1800" i="1" dirty="0" smtClean="0">
              <a:solidFill>
                <a:srgbClr val="FF0000"/>
              </a:solidFill>
            </a:endParaRPr>
          </a:p>
          <a:p>
            <a:r>
              <a:rPr lang="en-US" sz="2400" dirty="0" smtClean="0">
                <a:solidFill>
                  <a:srgbClr val="FF0000"/>
                </a:solidFill>
              </a:rPr>
              <a:t>Peer-to-Peer System Testing</a:t>
            </a:r>
          </a:p>
          <a:p>
            <a:pPr lvl="1"/>
            <a:r>
              <a:rPr lang="en-US" sz="2000" dirty="0" smtClean="0">
                <a:solidFill>
                  <a:srgbClr val="FF0000"/>
                </a:solidFill>
              </a:rPr>
              <a:t>Includes </a:t>
            </a:r>
            <a:r>
              <a:rPr lang="en-US" sz="2000" i="1" dirty="0" smtClean="0">
                <a:solidFill>
                  <a:srgbClr val="FF0000"/>
                </a:solidFill>
              </a:rPr>
              <a:t>Isolated System Testing</a:t>
            </a:r>
            <a:r>
              <a:rPr lang="en-US" sz="2000" dirty="0" smtClean="0">
                <a:solidFill>
                  <a:srgbClr val="FF0000"/>
                </a:solidFill>
              </a:rPr>
              <a:t> Activities</a:t>
            </a:r>
          </a:p>
          <a:p>
            <a:pPr lvl="1"/>
            <a:r>
              <a:rPr lang="en-US" sz="2000" dirty="0" smtClean="0">
                <a:solidFill>
                  <a:srgbClr val="FF0000"/>
                </a:solidFill>
              </a:rPr>
              <a:t>Interoperability Testing</a:t>
            </a:r>
          </a:p>
          <a:p>
            <a:pPr lvl="2"/>
            <a:r>
              <a:rPr lang="en-US" sz="1800" dirty="0" smtClean="0">
                <a:solidFill>
                  <a:srgbClr val="FF0000"/>
                </a:solidFill>
              </a:rPr>
              <a:t>Testing complete application environment </a:t>
            </a:r>
          </a:p>
          <a:p>
            <a:pPr lvl="2"/>
            <a:r>
              <a:rPr lang="en-US" sz="1800" dirty="0" smtClean="0">
                <a:solidFill>
                  <a:srgbClr val="FF0000"/>
                </a:solidFill>
              </a:rPr>
              <a:t>May include interacting w/ Database, using Network Communications, or interacting w/ other hardware, apps, or systems if appropriate</a:t>
            </a:r>
          </a:p>
          <a:p>
            <a:pPr lvl="2"/>
            <a:r>
              <a:rPr lang="en-US" sz="1800" dirty="0" smtClean="0">
                <a:solidFill>
                  <a:srgbClr val="FF0000"/>
                </a:solidFill>
              </a:rPr>
              <a:t>IHE Model: </a:t>
            </a:r>
            <a:r>
              <a:rPr lang="en-US" sz="1800" i="1" dirty="0" smtClean="0">
                <a:solidFill>
                  <a:srgbClr val="FF0000"/>
                </a:solidFill>
              </a:rPr>
              <a:t>~</a:t>
            </a:r>
            <a:r>
              <a:rPr lang="en-US" sz="1800" i="1" dirty="0" err="1" smtClean="0">
                <a:solidFill>
                  <a:srgbClr val="FF0000"/>
                </a:solidFill>
              </a:rPr>
              <a:t>Connectathon</a:t>
            </a:r>
            <a:endParaRPr lang="en-US" sz="1800" i="1" dirty="0" smtClean="0">
              <a:solidFill>
                <a:srgbClr val="FF0000"/>
              </a:solidFill>
            </a:endParaRPr>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2"/>
          <p:cNvSpPr>
            <a:spLocks noGrp="1" noChangeArrowheads="1"/>
          </p:cNvSpPr>
          <p:nvPr>
            <p:ph type="title" idx="4294967295"/>
          </p:nvPr>
        </p:nvSpPr>
        <p:spPr/>
        <p:txBody>
          <a:bodyPr/>
          <a:lstStyle/>
          <a:p>
            <a:pPr algn="r"/>
            <a:r>
              <a:rPr lang="en-US" sz="2400" b="1" dirty="0" smtClean="0">
                <a:solidFill>
                  <a:schemeClr val="tx1"/>
                </a:solidFill>
              </a:rPr>
              <a:t>Test Environment Message Validation</a:t>
            </a:r>
            <a:br>
              <a:rPr lang="en-US" sz="2400" b="1" dirty="0" smtClean="0">
                <a:solidFill>
                  <a:schemeClr val="tx1"/>
                </a:solidFill>
              </a:rPr>
            </a:br>
            <a:r>
              <a:rPr lang="en-US" sz="2400" b="1" dirty="0" smtClean="0">
                <a:solidFill>
                  <a:schemeClr val="tx1"/>
                </a:solidFill>
              </a:rPr>
              <a:t>NIST V2 Testing Tools: IHE-PCD</a:t>
            </a:r>
          </a:p>
        </p:txBody>
      </p:sp>
      <p:sp>
        <p:nvSpPr>
          <p:cNvPr id="99330" name="Rectangle 3"/>
          <p:cNvSpPr>
            <a:spLocks noGrp="1" noChangeArrowheads="1"/>
          </p:cNvSpPr>
          <p:nvPr>
            <p:ph type="body" idx="4294967295"/>
          </p:nvPr>
        </p:nvSpPr>
        <p:spPr>
          <a:xfrm>
            <a:off x="1471613" y="1265238"/>
            <a:ext cx="7661275" cy="5403850"/>
          </a:xfrm>
        </p:spPr>
        <p:txBody>
          <a:bodyPr/>
          <a:lstStyle/>
          <a:p>
            <a:r>
              <a:rPr lang="en-US" sz="2400" dirty="0" smtClean="0"/>
              <a:t>Validation of IHE-PCD message(s) and corresponding HL7 Profile(s) </a:t>
            </a:r>
          </a:p>
          <a:p>
            <a:r>
              <a:rPr lang="en-US" sz="2400" dirty="0" smtClean="0"/>
              <a:t>Syntax and Semantic Content Validation</a:t>
            </a:r>
          </a:p>
          <a:p>
            <a:pPr lvl="1"/>
            <a:r>
              <a:rPr lang="en-US" sz="2000" dirty="0" smtClean="0"/>
              <a:t>Against HL7 V2 message (e.g., PCD-01)</a:t>
            </a:r>
          </a:p>
          <a:p>
            <a:pPr lvl="2"/>
            <a:r>
              <a:rPr lang="en-US" sz="1800" dirty="0" smtClean="0"/>
              <a:t>Message structure (e.g., </a:t>
            </a:r>
            <a:r>
              <a:rPr lang="en-US" sz="1800" dirty="0" smtClean="0">
                <a:solidFill>
                  <a:srgbClr val="00CC00"/>
                </a:solidFill>
              </a:rPr>
              <a:t>MSH,PID,PV1,OBR,NTE,</a:t>
            </a:r>
            <a:r>
              <a:rPr lang="en-US" sz="1800" dirty="0" smtClean="0">
                <a:solidFill>
                  <a:srgbClr val="FF3300"/>
                </a:solidFill>
              </a:rPr>
              <a:t>{{OBX},OBX,OBX,OBX,…}</a:t>
            </a:r>
            <a:r>
              <a:rPr lang="en-US" sz="1800" dirty="0" smtClean="0"/>
              <a:t>)</a:t>
            </a:r>
          </a:p>
          <a:p>
            <a:pPr lvl="1"/>
            <a:r>
              <a:rPr lang="en-US" sz="2000" dirty="0" smtClean="0"/>
              <a:t>Against HL7 profile</a:t>
            </a:r>
          </a:p>
          <a:p>
            <a:pPr lvl="2"/>
            <a:r>
              <a:rPr lang="en-US" sz="1800" dirty="0" smtClean="0"/>
              <a:t>(</a:t>
            </a:r>
            <a:r>
              <a:rPr lang="en-US" sz="1800" dirty="0" err="1" smtClean="0"/>
              <a:t>Msg_type^Event_type</a:t>
            </a:r>
            <a:r>
              <a:rPr lang="en-US" sz="1800" dirty="0" smtClean="0"/>
              <a:t>^  e.g., ORU^R01^…)</a:t>
            </a:r>
          </a:p>
          <a:p>
            <a:pPr lvl="1"/>
            <a:r>
              <a:rPr lang="en-US" sz="2000" dirty="0" smtClean="0"/>
              <a:t>Against HL7 and/or user provided tables</a:t>
            </a:r>
          </a:p>
          <a:p>
            <a:pPr lvl="2"/>
            <a:r>
              <a:rPr lang="en-US" sz="1800" dirty="0" smtClean="0"/>
              <a:t>Example of user provided table is RTM for </a:t>
            </a:r>
            <a:r>
              <a:rPr lang="en-US" sz="1800" dirty="0" err="1" smtClean="0"/>
              <a:t>Ref_IDs</a:t>
            </a:r>
            <a:r>
              <a:rPr lang="en-US" sz="1800" dirty="0" smtClean="0"/>
              <a:t>, Units, etc.</a:t>
            </a:r>
          </a:p>
          <a:p>
            <a:pPr lvl="1"/>
            <a:r>
              <a:rPr lang="en-US" sz="2000" dirty="0" smtClean="0"/>
              <a:t>Against ‘validation context’, including specific values</a:t>
            </a:r>
          </a:p>
          <a:p>
            <a:pPr lvl="2"/>
            <a:r>
              <a:rPr lang="en-US" sz="1800" dirty="0" smtClean="0"/>
              <a:t>Defined in XML (e.g., specific test case values)</a:t>
            </a:r>
          </a:p>
          <a:p>
            <a:pPr>
              <a:buFontTx/>
              <a:buNone/>
            </a:pPr>
            <a:r>
              <a:rPr lang="en-US" dirty="0" smtClean="0"/>
              <a:t> </a:t>
            </a:r>
          </a:p>
          <a:p>
            <a:pPr lvl="2"/>
            <a:endParaRPr lang="en-US" dirty="0" smtClean="0"/>
          </a:p>
          <a:p>
            <a:pPr lvl="1"/>
            <a:endParaRPr lang="en-US" sz="1800" dirty="0" smtClean="0"/>
          </a:p>
          <a:p>
            <a:pPr lvl="2">
              <a:buFontTx/>
              <a:buNone/>
            </a:pPr>
            <a:endParaRPr lang="en-US" sz="1600" dirty="0" smtClean="0"/>
          </a:p>
          <a:p>
            <a:pPr lvl="2"/>
            <a:endParaRPr lang="en-US" sz="1600" dirty="0" smtClean="0"/>
          </a:p>
          <a:p>
            <a:pPr lvl="1">
              <a:buFontTx/>
              <a:buNone/>
            </a:pPr>
            <a:endParaRPr lang="en-US" sz="1800" dirty="0" smtClean="0"/>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7" name="Rectangle 2"/>
          <p:cNvSpPr>
            <a:spLocks noGrp="1" noChangeArrowheads="1"/>
          </p:cNvSpPr>
          <p:nvPr>
            <p:ph type="title" idx="4294967295"/>
          </p:nvPr>
        </p:nvSpPr>
        <p:spPr/>
        <p:txBody>
          <a:bodyPr/>
          <a:lstStyle/>
          <a:p>
            <a:r>
              <a:rPr lang="en-US" sz="2400" smtClean="0"/>
              <a:t> </a:t>
            </a:r>
          </a:p>
        </p:txBody>
      </p:sp>
      <p:sp>
        <p:nvSpPr>
          <p:cNvPr id="321538" name="Rectangle 3"/>
          <p:cNvSpPr>
            <a:spLocks noGrp="1" noChangeArrowheads="1"/>
          </p:cNvSpPr>
          <p:nvPr>
            <p:ph type="body" idx="4294967295"/>
          </p:nvPr>
        </p:nvSpPr>
        <p:spPr/>
        <p:txBody>
          <a:bodyPr/>
          <a:lstStyle/>
          <a:p>
            <a:r>
              <a:rPr lang="en-US" smtClean="0"/>
              <a:t>Validation against ‘failure types’: </a:t>
            </a:r>
            <a:endParaRPr lang="en-US" sz="1600" smtClean="0"/>
          </a:p>
          <a:p>
            <a:pPr lvl="1"/>
            <a:r>
              <a:rPr lang="en-US" sz="1400" b="1" smtClean="0"/>
              <a:t>VERSION*:</a:t>
            </a:r>
            <a:r>
              <a:rPr lang="en-US" sz="1400" smtClean="0"/>
              <a:t> The version in the message and in the profile should match. </a:t>
            </a:r>
          </a:p>
          <a:p>
            <a:pPr lvl="1"/>
            <a:r>
              <a:rPr lang="en-US" sz="1400" b="1" smtClean="0"/>
              <a:t>MESSAGE_STRUCTURE_ID*:</a:t>
            </a:r>
            <a:r>
              <a:rPr lang="en-US" sz="1400" smtClean="0"/>
              <a:t> The message type (MSH.9 element) in the profile and in the message should match. </a:t>
            </a:r>
          </a:p>
          <a:p>
            <a:pPr lvl="1"/>
            <a:r>
              <a:rPr lang="en-US" sz="1400" b="1" smtClean="0"/>
              <a:t>MESSAGE_STRUCTURE:</a:t>
            </a:r>
            <a:r>
              <a:rPr lang="en-US" sz="1400" smtClean="0"/>
              <a:t> The message should have a valid message structure (correct usage, correct cardinality, and correct element name). </a:t>
            </a:r>
          </a:p>
          <a:p>
            <a:pPr lvl="1"/>
            <a:r>
              <a:rPr lang="en-US" sz="1400" b="1" smtClean="0"/>
              <a:t>USAGE:</a:t>
            </a:r>
            <a:r>
              <a:rPr lang="en-US" sz="1400" smtClean="0"/>
              <a:t> R elements should be present; X elements should not be present in the message. </a:t>
            </a:r>
          </a:p>
          <a:p>
            <a:pPr lvl="1"/>
            <a:r>
              <a:rPr lang="en-US" sz="1400" b="1" smtClean="0"/>
              <a:t>CARDINALITY:</a:t>
            </a:r>
            <a:r>
              <a:rPr lang="en-US" sz="1400" smtClean="0"/>
              <a:t> Elements should be present at least the minimum times and at most the maximum times specified in the profile. It should also take into account the usage of the element (X element with a minimum of 4 should not be present in the message). </a:t>
            </a:r>
          </a:p>
          <a:p>
            <a:pPr lvl="1"/>
            <a:r>
              <a:rPr lang="en-US" sz="1400" b="1" smtClean="0"/>
              <a:t>LENGTH:</a:t>
            </a:r>
            <a:r>
              <a:rPr lang="en-US" sz="1400" smtClean="0"/>
              <a:t> The value of the element should have a length equal or less than the value specified in the profile. </a:t>
            </a:r>
          </a:p>
          <a:p>
            <a:pPr lvl="1"/>
            <a:r>
              <a:rPr lang="en-US" sz="1400" b="1" smtClean="0"/>
              <a:t>DATATYPE:</a:t>
            </a:r>
            <a:r>
              <a:rPr lang="en-US" sz="1400" smtClean="0"/>
              <a:t> For the datatype NM, DT, DTM, SI and TM, the value of the element should match the regular expression defined in the standard. </a:t>
            </a:r>
          </a:p>
          <a:p>
            <a:pPr lvl="1"/>
            <a:r>
              <a:rPr lang="en-US" sz="1400" b="1" smtClean="0"/>
              <a:t>DATA:</a:t>
            </a:r>
            <a:r>
              <a:rPr lang="en-US" sz="1400" smtClean="0"/>
              <a:t> The value of the element should match a constant specified in the profile, a value set specified in a table, a value or a regular expression specified in the message validation context. </a:t>
            </a:r>
          </a:p>
          <a:p>
            <a:pPr lvl="1"/>
            <a:r>
              <a:rPr lang="en-US" sz="1400" b="1" smtClean="0"/>
              <a:t>MESSAGE_VALIDATION_CONTEXT*:</a:t>
            </a:r>
            <a:r>
              <a:rPr lang="en-US" sz="1400" smtClean="0"/>
              <a:t> This is a user input error when the location specified in the message validation context can't be found in the message. </a:t>
            </a:r>
          </a:p>
          <a:p>
            <a:pPr lvl="1"/>
            <a:r>
              <a:rPr lang="en-US" sz="1400" b="1" smtClean="0"/>
              <a:t>TABLE_NOT_FOUND*:</a:t>
            </a:r>
            <a:r>
              <a:rPr lang="en-US" sz="1400" smtClean="0"/>
              <a:t> This is a user input when a table can't be found in the table files (TableProfileDocument). </a:t>
            </a:r>
          </a:p>
          <a:p>
            <a:pPr lvl="1"/>
            <a:r>
              <a:rPr lang="en-US" sz="1400" b="1" smtClean="0"/>
              <a:t>AMBIGUOUS_PROFILE*:</a:t>
            </a:r>
            <a:r>
              <a:rPr lang="en-US" sz="1400" smtClean="0"/>
              <a:t> The profile should not be ambiguous. </a:t>
            </a:r>
          </a:p>
          <a:p>
            <a:pPr lvl="2"/>
            <a:endParaRPr lang="en-US" sz="1200" smtClean="0"/>
          </a:p>
          <a:p>
            <a:pPr lvl="1"/>
            <a:endParaRPr lang="en-US" smtClean="0"/>
          </a:p>
          <a:p>
            <a:pPr lvl="2">
              <a:buFontTx/>
              <a:buNone/>
            </a:pPr>
            <a:endParaRPr lang="en-US" smtClean="0"/>
          </a:p>
          <a:p>
            <a:pPr lvl="2"/>
            <a:endParaRPr lang="en-US" smtClean="0"/>
          </a:p>
          <a:p>
            <a:pPr lvl="1">
              <a:buFontTx/>
              <a:buNone/>
            </a:pPr>
            <a:endParaRPr lang="en-US" smtClean="0"/>
          </a:p>
        </p:txBody>
      </p:sp>
      <p:sp>
        <p:nvSpPr>
          <p:cNvPr id="321539" name="Rectangle 4"/>
          <p:cNvSpPr>
            <a:spLocks noChangeArrowheads="1"/>
          </p:cNvSpPr>
          <p:nvPr/>
        </p:nvSpPr>
        <p:spPr bwMode="auto">
          <a:xfrm rot="-5400000">
            <a:off x="5820569" y="-2253456"/>
            <a:ext cx="793750" cy="5573712"/>
          </a:xfrm>
          <a:prstGeom prst="rect">
            <a:avLst/>
          </a:prstGeom>
          <a:noFill/>
          <a:ln w="9525" algn="ctr">
            <a:noFill/>
            <a:miter lim="800000"/>
            <a:headEnd/>
            <a:tailEnd/>
          </a:ln>
        </p:spPr>
        <p:txBody>
          <a:bodyPr vert="eaVert">
            <a:spAutoFit/>
          </a:bodyPr>
          <a:lstStyle/>
          <a:p>
            <a:pPr algn="r"/>
            <a:r>
              <a:rPr lang="en-US" sz="2000"/>
              <a:t>NIST V2 Testing Tools and Services</a:t>
            </a:r>
          </a:p>
          <a:p>
            <a:pPr algn="r"/>
            <a:r>
              <a:rPr lang="en-US" sz="2000"/>
              <a:t>Testing Validation Types</a:t>
            </a:r>
            <a:endParaRPr lang="en-US" sz="2000" b="0">
              <a:solidFill>
                <a:schemeClr val="tx2"/>
              </a:solidFill>
              <a:latin typeface="Tahoma" pitchFamily="34" charset="0"/>
            </a:endParaRPr>
          </a:p>
        </p:txBody>
      </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Line 3"/>
          <p:cNvSpPr>
            <a:spLocks noChangeShapeType="1"/>
          </p:cNvSpPr>
          <p:nvPr/>
        </p:nvSpPr>
        <p:spPr bwMode="auto">
          <a:xfrm flipH="1">
            <a:off x="7162800" y="2938463"/>
            <a:ext cx="685800" cy="0"/>
          </a:xfrm>
          <a:prstGeom prst="line">
            <a:avLst/>
          </a:prstGeom>
          <a:noFill/>
          <a:ln w="19050">
            <a:solidFill>
              <a:srgbClr val="3399FF"/>
            </a:solidFill>
            <a:round/>
            <a:headEnd/>
            <a:tailEnd type="triangle" w="med" len="med"/>
          </a:ln>
        </p:spPr>
        <p:txBody>
          <a:bodyPr/>
          <a:lstStyle/>
          <a:p>
            <a:endParaRPr lang="en-US"/>
          </a:p>
        </p:txBody>
      </p:sp>
      <p:sp>
        <p:nvSpPr>
          <p:cNvPr id="101378" name="AutoShape 4"/>
          <p:cNvSpPr>
            <a:spLocks noChangeArrowheads="1"/>
          </p:cNvSpPr>
          <p:nvPr/>
        </p:nvSpPr>
        <p:spPr bwMode="auto">
          <a:xfrm>
            <a:off x="3962400" y="1295400"/>
            <a:ext cx="3200400" cy="2895600"/>
          </a:xfrm>
          <a:prstGeom prst="roundRect">
            <a:avLst>
              <a:gd name="adj" fmla="val 16667"/>
            </a:avLst>
          </a:prstGeom>
          <a:solidFill>
            <a:srgbClr val="EBFFEB"/>
          </a:solidFill>
          <a:ln w="19050">
            <a:solidFill>
              <a:srgbClr val="006600"/>
            </a:solidFill>
            <a:round/>
            <a:headEnd/>
            <a:tailEnd/>
          </a:ln>
        </p:spPr>
        <p:txBody>
          <a:bodyPr wrap="none" anchor="ctr"/>
          <a:lstStyle/>
          <a:p>
            <a:pPr algn="ctr"/>
            <a:endParaRPr lang="en-US"/>
          </a:p>
        </p:txBody>
      </p:sp>
      <p:sp>
        <p:nvSpPr>
          <p:cNvPr id="101379" name="Line 5"/>
          <p:cNvSpPr>
            <a:spLocks noChangeShapeType="1"/>
          </p:cNvSpPr>
          <p:nvPr/>
        </p:nvSpPr>
        <p:spPr bwMode="auto">
          <a:xfrm>
            <a:off x="4876800" y="2286000"/>
            <a:ext cx="0" cy="533400"/>
          </a:xfrm>
          <a:prstGeom prst="line">
            <a:avLst/>
          </a:prstGeom>
          <a:noFill/>
          <a:ln w="19050">
            <a:solidFill>
              <a:schemeClr val="tx1"/>
            </a:solidFill>
            <a:round/>
            <a:headEnd/>
            <a:tailEnd type="triangle" w="med" len="med"/>
          </a:ln>
        </p:spPr>
        <p:txBody>
          <a:bodyPr/>
          <a:lstStyle/>
          <a:p>
            <a:endParaRPr lang="en-US"/>
          </a:p>
        </p:txBody>
      </p:sp>
      <p:sp>
        <p:nvSpPr>
          <p:cNvPr id="101380" name="Rectangle 6"/>
          <p:cNvSpPr>
            <a:spLocks noChangeArrowheads="1"/>
          </p:cNvSpPr>
          <p:nvPr/>
        </p:nvSpPr>
        <p:spPr bwMode="auto">
          <a:xfrm>
            <a:off x="762000" y="1371600"/>
            <a:ext cx="2362200" cy="5105400"/>
          </a:xfrm>
          <a:prstGeom prst="rect">
            <a:avLst/>
          </a:prstGeom>
          <a:solidFill>
            <a:srgbClr val="E1F4FF"/>
          </a:solidFill>
          <a:ln w="12700">
            <a:solidFill>
              <a:schemeClr val="tx1"/>
            </a:solidFill>
            <a:miter lim="800000"/>
            <a:headEnd/>
            <a:tailEnd/>
          </a:ln>
        </p:spPr>
        <p:txBody>
          <a:bodyPr wrap="none" anchor="ctr"/>
          <a:lstStyle/>
          <a:p>
            <a:pPr algn="ctr"/>
            <a:endParaRPr lang="en-US"/>
          </a:p>
        </p:txBody>
      </p:sp>
      <p:sp>
        <p:nvSpPr>
          <p:cNvPr id="101381" name="Rectangle 7"/>
          <p:cNvSpPr>
            <a:spLocks noChangeArrowheads="1"/>
          </p:cNvSpPr>
          <p:nvPr/>
        </p:nvSpPr>
        <p:spPr bwMode="auto">
          <a:xfrm>
            <a:off x="914400" y="2667000"/>
            <a:ext cx="2057400" cy="8382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u="sng">
                <a:latin typeface="Verdana" pitchFamily="34" charset="0"/>
              </a:rPr>
              <a:t>Test Artifacts</a:t>
            </a:r>
          </a:p>
          <a:p>
            <a:pPr algn="ctr" eaLnBrk="0" hangingPunct="0">
              <a:buFontTx/>
              <a:buChar char="•"/>
            </a:pPr>
            <a:r>
              <a:rPr lang="en-US" sz="800">
                <a:latin typeface="Verdana" pitchFamily="34" charset="0"/>
              </a:rPr>
              <a:t>Conformance Profiles</a:t>
            </a:r>
          </a:p>
          <a:p>
            <a:pPr algn="ctr" eaLnBrk="0" hangingPunct="0">
              <a:buFontTx/>
              <a:buChar char="•"/>
            </a:pPr>
            <a:r>
              <a:rPr lang="en-US" sz="800">
                <a:latin typeface="Verdana" pitchFamily="34" charset="0"/>
              </a:rPr>
              <a:t>HL7 Tables</a:t>
            </a:r>
          </a:p>
          <a:p>
            <a:pPr algn="ctr" eaLnBrk="0" hangingPunct="0">
              <a:buFontTx/>
              <a:buChar char="•"/>
            </a:pPr>
            <a:r>
              <a:rPr lang="en-US" sz="800">
                <a:latin typeface="Verdana" pitchFamily="34" charset="0"/>
              </a:rPr>
              <a:t>Validation Context Files</a:t>
            </a:r>
          </a:p>
          <a:p>
            <a:pPr algn="ctr" eaLnBrk="0" hangingPunct="0">
              <a:buFontTx/>
              <a:buChar char="•"/>
            </a:pPr>
            <a:r>
              <a:rPr lang="en-US" sz="800">
                <a:latin typeface="Verdana" pitchFamily="34" charset="0"/>
              </a:rPr>
              <a:t>Generation Context Files</a:t>
            </a:r>
          </a:p>
        </p:txBody>
      </p:sp>
      <p:sp>
        <p:nvSpPr>
          <p:cNvPr id="101382" name="Rectangle 11"/>
          <p:cNvSpPr>
            <a:spLocks noChangeArrowheads="1"/>
          </p:cNvSpPr>
          <p:nvPr/>
        </p:nvSpPr>
        <p:spPr bwMode="auto">
          <a:xfrm>
            <a:off x="914400" y="19050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HL7 V2</a:t>
            </a:r>
          </a:p>
          <a:p>
            <a:pPr algn="ctr" eaLnBrk="0" hangingPunct="0"/>
            <a:r>
              <a:rPr lang="en-US" sz="1000">
                <a:latin typeface="Verdana" pitchFamily="34" charset="0"/>
              </a:rPr>
              <a:t>Message</a:t>
            </a:r>
          </a:p>
          <a:p>
            <a:pPr algn="ctr" eaLnBrk="0" hangingPunct="0"/>
            <a:r>
              <a:rPr lang="en-US" sz="1000">
                <a:latin typeface="Verdana" pitchFamily="34" charset="0"/>
              </a:rPr>
              <a:t>Validation</a:t>
            </a:r>
          </a:p>
        </p:txBody>
      </p:sp>
      <p:sp>
        <p:nvSpPr>
          <p:cNvPr id="101383" name="Text Box 12"/>
          <p:cNvSpPr txBox="1">
            <a:spLocks noChangeArrowheads="1"/>
          </p:cNvSpPr>
          <p:nvPr/>
        </p:nvSpPr>
        <p:spPr bwMode="auto">
          <a:xfrm>
            <a:off x="1371600" y="1447800"/>
            <a:ext cx="1143000" cy="366713"/>
          </a:xfrm>
          <a:prstGeom prst="rect">
            <a:avLst/>
          </a:prstGeom>
          <a:noFill/>
          <a:ln w="9525">
            <a:noFill/>
            <a:miter lim="800000"/>
            <a:headEnd/>
            <a:tailEnd/>
          </a:ln>
        </p:spPr>
        <p:txBody>
          <a:bodyPr>
            <a:spAutoFit/>
          </a:bodyPr>
          <a:lstStyle/>
          <a:p>
            <a:pPr algn="ctr" eaLnBrk="0" hangingPunct="0">
              <a:spcBef>
                <a:spcPct val="50000"/>
              </a:spcBef>
            </a:pPr>
            <a:r>
              <a:rPr lang="en-US"/>
              <a:t>Services</a:t>
            </a:r>
          </a:p>
        </p:txBody>
      </p:sp>
      <p:sp>
        <p:nvSpPr>
          <p:cNvPr id="101384" name="Text Box 13"/>
          <p:cNvSpPr txBox="1">
            <a:spLocks noChangeArrowheads="1"/>
          </p:cNvSpPr>
          <p:nvPr/>
        </p:nvSpPr>
        <p:spPr bwMode="auto">
          <a:xfrm>
            <a:off x="4572000" y="1371600"/>
            <a:ext cx="2114550" cy="366713"/>
          </a:xfrm>
          <a:prstGeom prst="rect">
            <a:avLst/>
          </a:prstGeom>
          <a:noFill/>
          <a:ln w="9525">
            <a:noFill/>
            <a:miter lim="800000"/>
            <a:headEnd/>
            <a:tailEnd/>
          </a:ln>
        </p:spPr>
        <p:txBody>
          <a:bodyPr wrap="none">
            <a:spAutoFit/>
          </a:bodyPr>
          <a:lstStyle/>
          <a:p>
            <a:pPr algn="ctr" eaLnBrk="0" hangingPunct="0"/>
            <a:r>
              <a:rPr lang="en-US"/>
              <a:t>Test Management</a:t>
            </a:r>
          </a:p>
        </p:txBody>
      </p:sp>
      <p:sp>
        <p:nvSpPr>
          <p:cNvPr id="101385" name="AutoShape 14"/>
          <p:cNvSpPr>
            <a:spLocks noChangeArrowheads="1"/>
          </p:cNvSpPr>
          <p:nvPr/>
        </p:nvSpPr>
        <p:spPr bwMode="auto">
          <a:xfrm>
            <a:off x="4191000" y="2819400"/>
            <a:ext cx="1524000" cy="1066800"/>
          </a:xfrm>
          <a:prstGeom prst="cube">
            <a:avLst>
              <a:gd name="adj" fmla="val 25000"/>
            </a:avLst>
          </a:prstGeom>
          <a:solidFill>
            <a:schemeClr val="bg1"/>
          </a:solidFill>
          <a:ln w="12700">
            <a:solidFill>
              <a:schemeClr val="tx1"/>
            </a:solidFill>
            <a:miter lim="800000"/>
            <a:headEnd/>
            <a:tailEnd/>
          </a:ln>
        </p:spPr>
        <p:txBody>
          <a:bodyPr wrap="none" anchor="ctr"/>
          <a:lstStyle/>
          <a:p>
            <a:pPr algn="ctr" eaLnBrk="0" hangingPunct="0"/>
            <a:r>
              <a:rPr lang="en-US"/>
              <a:t>Test</a:t>
            </a:r>
          </a:p>
          <a:p>
            <a:pPr algn="ctr" eaLnBrk="0" hangingPunct="0"/>
            <a:r>
              <a:rPr lang="en-US"/>
              <a:t>Harness</a:t>
            </a:r>
          </a:p>
          <a:p>
            <a:pPr algn="ctr" eaLnBrk="0" hangingPunct="0"/>
            <a:r>
              <a:rPr lang="en-US" sz="1200"/>
              <a:t>(Java Code)</a:t>
            </a:r>
          </a:p>
        </p:txBody>
      </p:sp>
      <p:sp>
        <p:nvSpPr>
          <p:cNvPr id="101386" name="AutoShape 17"/>
          <p:cNvSpPr>
            <a:spLocks noChangeArrowheads="1"/>
          </p:cNvSpPr>
          <p:nvPr/>
        </p:nvSpPr>
        <p:spPr bwMode="auto">
          <a:xfrm>
            <a:off x="4191000" y="1828800"/>
            <a:ext cx="1524000" cy="685800"/>
          </a:xfrm>
          <a:prstGeom prst="flowChartDocument">
            <a:avLst/>
          </a:prstGeom>
          <a:solidFill>
            <a:schemeClr val="bg1"/>
          </a:solidFill>
          <a:ln w="12700">
            <a:solidFill>
              <a:schemeClr val="tx1"/>
            </a:solidFill>
            <a:miter lim="800000"/>
            <a:headEnd/>
            <a:tailEnd/>
          </a:ln>
        </p:spPr>
        <p:txBody>
          <a:bodyPr wrap="none" anchor="ctr"/>
          <a:lstStyle/>
          <a:p>
            <a:pPr algn="ctr" eaLnBrk="0" hangingPunct="0"/>
            <a:r>
              <a:rPr lang="en-US" sz="1200"/>
              <a:t>HL7 V2 Message</a:t>
            </a:r>
          </a:p>
          <a:p>
            <a:pPr algn="ctr" eaLnBrk="0" hangingPunct="0"/>
            <a:r>
              <a:rPr lang="en-US" sz="1200"/>
              <a:t>Validation Criteria</a:t>
            </a:r>
          </a:p>
        </p:txBody>
      </p:sp>
      <p:sp>
        <p:nvSpPr>
          <p:cNvPr id="101387" name="AutoShape 18"/>
          <p:cNvSpPr>
            <a:spLocks noChangeArrowheads="1"/>
          </p:cNvSpPr>
          <p:nvPr/>
        </p:nvSpPr>
        <p:spPr bwMode="auto">
          <a:xfrm>
            <a:off x="6019800" y="2362200"/>
            <a:ext cx="990600" cy="1371600"/>
          </a:xfrm>
          <a:prstGeom prst="flowChartDocument">
            <a:avLst/>
          </a:prstGeom>
          <a:solidFill>
            <a:schemeClr val="bg1"/>
          </a:solidFill>
          <a:ln w="12700">
            <a:solidFill>
              <a:schemeClr val="tx1"/>
            </a:solidFill>
            <a:miter lim="800000"/>
            <a:headEnd/>
            <a:tailEnd/>
          </a:ln>
        </p:spPr>
        <p:txBody>
          <a:bodyPr wrap="none" anchor="ctr"/>
          <a:lstStyle/>
          <a:p>
            <a:pPr algn="ctr" eaLnBrk="0" hangingPunct="0"/>
            <a:r>
              <a:rPr lang="en-US" sz="1600" u="sng"/>
              <a:t>Results</a:t>
            </a:r>
          </a:p>
          <a:p>
            <a:pPr algn="ctr" eaLnBrk="0" hangingPunct="0"/>
            <a:r>
              <a:rPr lang="en-US" sz="1200"/>
              <a:t>HL7 V2</a:t>
            </a:r>
          </a:p>
          <a:p>
            <a:pPr algn="ctr" eaLnBrk="0" hangingPunct="0"/>
            <a:r>
              <a:rPr lang="en-US" sz="1200"/>
              <a:t>Message</a:t>
            </a:r>
          </a:p>
          <a:p>
            <a:pPr algn="ctr" eaLnBrk="0" hangingPunct="0"/>
            <a:r>
              <a:rPr lang="en-US" sz="1200"/>
              <a:t>Validation</a:t>
            </a:r>
          </a:p>
          <a:p>
            <a:pPr algn="ctr" eaLnBrk="0" hangingPunct="0"/>
            <a:r>
              <a:rPr lang="en-US" sz="1200"/>
              <a:t>Report</a:t>
            </a:r>
          </a:p>
        </p:txBody>
      </p:sp>
      <p:grpSp>
        <p:nvGrpSpPr>
          <p:cNvPr id="2" name="Group 19"/>
          <p:cNvGrpSpPr>
            <a:grpSpLocks/>
          </p:cNvGrpSpPr>
          <p:nvPr/>
        </p:nvGrpSpPr>
        <p:grpSpPr bwMode="auto">
          <a:xfrm>
            <a:off x="7766050" y="2709863"/>
            <a:ext cx="463550" cy="685800"/>
            <a:chOff x="4800" y="672"/>
            <a:chExt cx="292" cy="432"/>
          </a:xfrm>
        </p:grpSpPr>
        <p:sp>
          <p:nvSpPr>
            <p:cNvPr id="101397" name="Text Box 20"/>
            <p:cNvSpPr txBox="1">
              <a:spLocks noChangeArrowheads="1"/>
            </p:cNvSpPr>
            <p:nvPr/>
          </p:nvSpPr>
          <p:spPr bwMode="auto">
            <a:xfrm>
              <a:off x="4800" y="960"/>
              <a:ext cx="276" cy="144"/>
            </a:xfrm>
            <a:prstGeom prst="rect">
              <a:avLst/>
            </a:prstGeom>
            <a:noFill/>
            <a:ln w="9525">
              <a:noFill/>
              <a:miter lim="800000"/>
              <a:headEnd/>
              <a:tailEnd/>
            </a:ln>
          </p:spPr>
          <p:txBody>
            <a:bodyPr wrap="none">
              <a:spAutoFit/>
            </a:bodyPr>
            <a:lstStyle/>
            <a:p>
              <a:pPr algn="ctr" eaLnBrk="0" hangingPunct="0"/>
              <a:r>
                <a:rPr lang="en-US" sz="900"/>
                <a:t>User</a:t>
              </a:r>
            </a:p>
          </p:txBody>
        </p:sp>
        <p:pic>
          <p:nvPicPr>
            <p:cNvPr id="101398" name="Picture 21" descr="Free User icon"/>
            <p:cNvPicPr>
              <a:picLocks noChangeAspect="1" noChangeArrowheads="1"/>
            </p:cNvPicPr>
            <p:nvPr/>
          </p:nvPicPr>
          <p:blipFill>
            <a:blip r:embed="rId3" cstate="print"/>
            <a:srcRect/>
            <a:stretch>
              <a:fillRect/>
            </a:stretch>
          </p:blipFill>
          <p:spPr bwMode="auto">
            <a:xfrm>
              <a:off x="4800" y="672"/>
              <a:ext cx="292" cy="292"/>
            </a:xfrm>
            <a:prstGeom prst="rect">
              <a:avLst/>
            </a:prstGeom>
            <a:noFill/>
            <a:ln w="9525">
              <a:noFill/>
              <a:miter lim="800000"/>
              <a:headEnd/>
              <a:tailEnd/>
            </a:ln>
          </p:spPr>
        </p:pic>
      </p:grpSp>
      <p:sp>
        <p:nvSpPr>
          <p:cNvPr id="101389" name="Line 22"/>
          <p:cNvSpPr>
            <a:spLocks noChangeShapeType="1"/>
          </p:cNvSpPr>
          <p:nvPr/>
        </p:nvSpPr>
        <p:spPr bwMode="auto">
          <a:xfrm>
            <a:off x="3124200" y="3581400"/>
            <a:ext cx="1066800" cy="0"/>
          </a:xfrm>
          <a:prstGeom prst="line">
            <a:avLst/>
          </a:prstGeom>
          <a:noFill/>
          <a:ln w="28575">
            <a:solidFill>
              <a:schemeClr val="tx1"/>
            </a:solidFill>
            <a:round/>
            <a:headEnd type="triangle" w="med" len="med"/>
            <a:tailEnd type="triangle" w="med" len="med"/>
          </a:ln>
        </p:spPr>
        <p:txBody>
          <a:bodyPr/>
          <a:lstStyle/>
          <a:p>
            <a:endParaRPr lang="en-US"/>
          </a:p>
        </p:txBody>
      </p:sp>
      <p:sp>
        <p:nvSpPr>
          <p:cNvPr id="101390" name="Line 25"/>
          <p:cNvSpPr>
            <a:spLocks noChangeShapeType="1"/>
          </p:cNvSpPr>
          <p:nvPr/>
        </p:nvSpPr>
        <p:spPr bwMode="auto">
          <a:xfrm flipV="1">
            <a:off x="5715000" y="3276600"/>
            <a:ext cx="304800" cy="0"/>
          </a:xfrm>
          <a:prstGeom prst="line">
            <a:avLst/>
          </a:prstGeom>
          <a:noFill/>
          <a:ln w="19050">
            <a:solidFill>
              <a:schemeClr val="tx1"/>
            </a:solidFill>
            <a:round/>
            <a:headEnd/>
            <a:tailEnd type="triangle" w="med" len="med"/>
          </a:ln>
        </p:spPr>
        <p:txBody>
          <a:bodyPr/>
          <a:lstStyle/>
          <a:p>
            <a:endParaRPr lang="en-US"/>
          </a:p>
        </p:txBody>
      </p:sp>
      <p:sp>
        <p:nvSpPr>
          <p:cNvPr id="101391" name="Rectangle 27"/>
          <p:cNvSpPr>
            <a:spLocks noGrp="1" noChangeArrowheads="1"/>
          </p:cNvSpPr>
          <p:nvPr>
            <p:ph type="title" idx="4294967295"/>
          </p:nvPr>
        </p:nvSpPr>
        <p:spPr>
          <a:xfrm>
            <a:off x="914400" y="0"/>
            <a:ext cx="8229600" cy="792163"/>
          </a:xfrm>
        </p:spPr>
        <p:txBody>
          <a:bodyPr/>
          <a:lstStyle/>
          <a:p>
            <a:pPr algn="r" eaLnBrk="1" hangingPunct="1"/>
            <a:r>
              <a:rPr lang="en-US" b="1" smtClean="0"/>
              <a:t>Instance Testing </a:t>
            </a:r>
            <a:br>
              <a:rPr lang="en-US" b="1" smtClean="0"/>
            </a:br>
            <a:r>
              <a:rPr lang="en-US" b="1" smtClean="0"/>
              <a:t>HL7 V2</a:t>
            </a:r>
            <a:r>
              <a:rPr lang="en-US" b="1" i="1" smtClean="0"/>
              <a:t> </a:t>
            </a:r>
            <a:r>
              <a:rPr lang="en-US" b="1" i="1" smtClean="0">
                <a:solidFill>
                  <a:srgbClr val="0033CC"/>
                </a:solidFill>
              </a:rPr>
              <a:t>Message Validation</a:t>
            </a:r>
          </a:p>
        </p:txBody>
      </p:sp>
      <p:sp>
        <p:nvSpPr>
          <p:cNvPr id="101392" name="AutoShape 28"/>
          <p:cNvSpPr>
            <a:spLocks noChangeArrowheads="1"/>
          </p:cNvSpPr>
          <p:nvPr/>
        </p:nvSpPr>
        <p:spPr bwMode="auto">
          <a:xfrm>
            <a:off x="4419600" y="2895600"/>
            <a:ext cx="990600" cy="1524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sz="900">
                <a:latin typeface="Verdana" pitchFamily="34" charset="0"/>
              </a:rPr>
              <a:t>Test Execution</a:t>
            </a:r>
          </a:p>
        </p:txBody>
      </p:sp>
      <p:sp>
        <p:nvSpPr>
          <p:cNvPr id="101393" name="Rectangle 30"/>
          <p:cNvSpPr>
            <a:spLocks noChangeArrowheads="1"/>
          </p:cNvSpPr>
          <p:nvPr/>
        </p:nvSpPr>
        <p:spPr bwMode="auto">
          <a:xfrm>
            <a:off x="5867400" y="1752600"/>
            <a:ext cx="990600" cy="549275"/>
          </a:xfrm>
          <a:prstGeom prst="rect">
            <a:avLst/>
          </a:prstGeom>
          <a:noFill/>
          <a:ln w="9525">
            <a:noFill/>
            <a:miter lim="800000"/>
            <a:headEnd/>
            <a:tailEnd/>
          </a:ln>
        </p:spPr>
        <p:txBody>
          <a:bodyPr>
            <a:spAutoFit/>
          </a:bodyPr>
          <a:lstStyle/>
          <a:p>
            <a:pPr algn="ctr"/>
            <a:r>
              <a:rPr lang="en-US" sz="1000">
                <a:solidFill>
                  <a:schemeClr val="accent2"/>
                </a:solidFill>
                <a:latin typeface="Verdana" pitchFamily="34" charset="0"/>
              </a:rPr>
              <a:t>Web </a:t>
            </a:r>
          </a:p>
          <a:p>
            <a:pPr algn="ctr"/>
            <a:r>
              <a:rPr lang="en-US" sz="1000">
                <a:solidFill>
                  <a:schemeClr val="accent2"/>
                </a:solidFill>
                <a:latin typeface="Verdana" pitchFamily="34" charset="0"/>
              </a:rPr>
              <a:t>Application</a:t>
            </a:r>
          </a:p>
          <a:p>
            <a:pPr algn="ctr"/>
            <a:r>
              <a:rPr lang="en-US" sz="1000">
                <a:solidFill>
                  <a:schemeClr val="accent2"/>
                </a:solidFill>
                <a:latin typeface="Verdana" pitchFamily="34" charset="0"/>
              </a:rPr>
              <a:t>Client</a:t>
            </a:r>
          </a:p>
        </p:txBody>
      </p:sp>
      <p:sp>
        <p:nvSpPr>
          <p:cNvPr id="101394" name="Rectangle 31"/>
          <p:cNvSpPr>
            <a:spLocks noChangeArrowheads="1"/>
          </p:cNvSpPr>
          <p:nvPr/>
        </p:nvSpPr>
        <p:spPr bwMode="auto">
          <a:xfrm>
            <a:off x="2057400" y="19050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Report</a:t>
            </a:r>
          </a:p>
        </p:txBody>
      </p:sp>
      <p:sp>
        <p:nvSpPr>
          <p:cNvPr id="101395" name="AutoShape 32"/>
          <p:cNvSpPr>
            <a:spLocks noChangeArrowheads="1"/>
          </p:cNvSpPr>
          <p:nvPr/>
        </p:nvSpPr>
        <p:spPr bwMode="auto">
          <a:xfrm>
            <a:off x="7239000" y="2328863"/>
            <a:ext cx="609600" cy="457200"/>
          </a:xfrm>
          <a:prstGeom prst="flowChartDocument">
            <a:avLst/>
          </a:prstGeom>
          <a:solidFill>
            <a:srgbClr val="FFFFD9"/>
          </a:solidFill>
          <a:ln w="12700">
            <a:solidFill>
              <a:schemeClr val="tx1"/>
            </a:solidFill>
            <a:miter lim="800000"/>
            <a:headEnd/>
            <a:tailEnd/>
          </a:ln>
        </p:spPr>
        <p:txBody>
          <a:bodyPr wrap="none" anchor="ctr"/>
          <a:lstStyle/>
          <a:p>
            <a:pPr eaLnBrk="0" hangingPunct="0"/>
            <a:r>
              <a:rPr lang="en-US" sz="1000"/>
              <a:t>HL7 V2 </a:t>
            </a:r>
          </a:p>
          <a:p>
            <a:pPr eaLnBrk="0" hangingPunct="0"/>
            <a:r>
              <a:rPr lang="en-US" sz="1000"/>
              <a:t>Message</a:t>
            </a:r>
          </a:p>
        </p:txBody>
      </p:sp>
      <p:sp>
        <p:nvSpPr>
          <p:cNvPr id="101396" name="Text Box 26"/>
          <p:cNvSpPr txBox="1">
            <a:spLocks noChangeArrowheads="1"/>
          </p:cNvSpPr>
          <p:nvPr/>
        </p:nvSpPr>
        <p:spPr bwMode="auto">
          <a:xfrm>
            <a:off x="3332163" y="4464050"/>
            <a:ext cx="5721350" cy="915988"/>
          </a:xfrm>
          <a:prstGeom prst="rect">
            <a:avLst/>
          </a:prstGeom>
          <a:noFill/>
          <a:ln w="9525">
            <a:noFill/>
            <a:miter lim="800000"/>
            <a:headEnd/>
            <a:tailEnd/>
          </a:ln>
        </p:spPr>
        <p:txBody>
          <a:bodyPr wrap="none">
            <a:spAutoFit/>
          </a:bodyPr>
          <a:lstStyle/>
          <a:p>
            <a:r>
              <a:rPr lang="en-US"/>
              <a:t>Conformance Testing</a:t>
            </a:r>
            <a:r>
              <a:rPr lang="en-US" b="0"/>
              <a:t>: Showing that messages are in</a:t>
            </a:r>
          </a:p>
          <a:p>
            <a:r>
              <a:rPr lang="en-US" b="0"/>
              <a:t>compliance w/ HL7 V2.x and constraints specified in </a:t>
            </a:r>
          </a:p>
          <a:p>
            <a:r>
              <a:rPr lang="en-US" b="0"/>
              <a:t>IHE-PCD framework documents.</a:t>
            </a:r>
          </a:p>
        </p:txBody>
      </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29" name="Line 3"/>
          <p:cNvSpPr>
            <a:spLocks noChangeShapeType="1"/>
          </p:cNvSpPr>
          <p:nvPr/>
        </p:nvSpPr>
        <p:spPr bwMode="auto">
          <a:xfrm flipH="1">
            <a:off x="7162800" y="3049588"/>
            <a:ext cx="685800" cy="0"/>
          </a:xfrm>
          <a:prstGeom prst="line">
            <a:avLst/>
          </a:prstGeom>
          <a:noFill/>
          <a:ln w="19050">
            <a:solidFill>
              <a:srgbClr val="3399FF"/>
            </a:solidFill>
            <a:round/>
            <a:headEnd/>
            <a:tailEnd type="triangle" w="med" len="med"/>
          </a:ln>
        </p:spPr>
        <p:txBody>
          <a:bodyPr/>
          <a:lstStyle/>
          <a:p>
            <a:endParaRPr lang="en-US"/>
          </a:p>
        </p:txBody>
      </p:sp>
      <p:sp>
        <p:nvSpPr>
          <p:cNvPr id="304130" name="AutoShape 4"/>
          <p:cNvSpPr>
            <a:spLocks noChangeArrowheads="1"/>
          </p:cNvSpPr>
          <p:nvPr/>
        </p:nvSpPr>
        <p:spPr bwMode="auto">
          <a:xfrm>
            <a:off x="3962400" y="1295400"/>
            <a:ext cx="3200400" cy="2895600"/>
          </a:xfrm>
          <a:prstGeom prst="roundRect">
            <a:avLst>
              <a:gd name="adj" fmla="val 16667"/>
            </a:avLst>
          </a:prstGeom>
          <a:solidFill>
            <a:srgbClr val="EBFFEB"/>
          </a:solidFill>
          <a:ln w="19050">
            <a:solidFill>
              <a:srgbClr val="006600"/>
            </a:solidFill>
            <a:round/>
            <a:headEnd/>
            <a:tailEnd/>
          </a:ln>
        </p:spPr>
        <p:txBody>
          <a:bodyPr wrap="none" anchor="ctr"/>
          <a:lstStyle/>
          <a:p>
            <a:pPr algn="ctr"/>
            <a:endParaRPr lang="en-US"/>
          </a:p>
        </p:txBody>
      </p:sp>
      <p:sp>
        <p:nvSpPr>
          <p:cNvPr id="304131" name="Line 5"/>
          <p:cNvSpPr>
            <a:spLocks noChangeShapeType="1"/>
          </p:cNvSpPr>
          <p:nvPr/>
        </p:nvSpPr>
        <p:spPr bwMode="auto">
          <a:xfrm>
            <a:off x="4876800" y="2286000"/>
            <a:ext cx="0" cy="533400"/>
          </a:xfrm>
          <a:prstGeom prst="line">
            <a:avLst/>
          </a:prstGeom>
          <a:noFill/>
          <a:ln w="19050">
            <a:solidFill>
              <a:schemeClr val="tx1"/>
            </a:solidFill>
            <a:round/>
            <a:headEnd/>
            <a:tailEnd type="triangle" w="med" len="med"/>
          </a:ln>
        </p:spPr>
        <p:txBody>
          <a:bodyPr/>
          <a:lstStyle/>
          <a:p>
            <a:endParaRPr lang="en-US"/>
          </a:p>
        </p:txBody>
      </p:sp>
      <p:sp>
        <p:nvSpPr>
          <p:cNvPr id="304132" name="Rectangle 6"/>
          <p:cNvSpPr>
            <a:spLocks noChangeArrowheads="1"/>
          </p:cNvSpPr>
          <p:nvPr/>
        </p:nvSpPr>
        <p:spPr bwMode="auto">
          <a:xfrm>
            <a:off x="762000" y="1371600"/>
            <a:ext cx="2362200" cy="5105400"/>
          </a:xfrm>
          <a:prstGeom prst="rect">
            <a:avLst/>
          </a:prstGeom>
          <a:solidFill>
            <a:srgbClr val="E1F4FF"/>
          </a:solidFill>
          <a:ln w="12700">
            <a:solidFill>
              <a:schemeClr val="tx1"/>
            </a:solidFill>
            <a:miter lim="800000"/>
            <a:headEnd/>
            <a:tailEnd/>
          </a:ln>
        </p:spPr>
        <p:txBody>
          <a:bodyPr wrap="none" anchor="ctr"/>
          <a:lstStyle/>
          <a:p>
            <a:pPr algn="ctr"/>
            <a:endParaRPr lang="en-US"/>
          </a:p>
        </p:txBody>
      </p:sp>
      <p:sp>
        <p:nvSpPr>
          <p:cNvPr id="304133" name="Rectangle 7"/>
          <p:cNvSpPr>
            <a:spLocks noChangeArrowheads="1"/>
          </p:cNvSpPr>
          <p:nvPr/>
        </p:nvSpPr>
        <p:spPr bwMode="auto">
          <a:xfrm>
            <a:off x="863600" y="3598863"/>
            <a:ext cx="2057400" cy="8382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u="sng">
                <a:latin typeface="Verdana" pitchFamily="34" charset="0"/>
              </a:rPr>
              <a:t>Test Artifacts</a:t>
            </a:r>
          </a:p>
          <a:p>
            <a:pPr algn="ctr" eaLnBrk="0" hangingPunct="0">
              <a:buFontTx/>
              <a:buChar char="•"/>
            </a:pPr>
            <a:r>
              <a:rPr lang="en-US" sz="800">
                <a:latin typeface="Verdana" pitchFamily="34" charset="0"/>
              </a:rPr>
              <a:t>Conformance Profiles</a:t>
            </a:r>
          </a:p>
          <a:p>
            <a:pPr algn="ctr" eaLnBrk="0" hangingPunct="0">
              <a:buFontTx/>
              <a:buChar char="•"/>
            </a:pPr>
            <a:r>
              <a:rPr lang="en-US" sz="800">
                <a:latin typeface="Verdana" pitchFamily="34" charset="0"/>
              </a:rPr>
              <a:t>HL7 Tables</a:t>
            </a:r>
          </a:p>
          <a:p>
            <a:pPr algn="ctr" eaLnBrk="0" hangingPunct="0">
              <a:buFontTx/>
              <a:buChar char="•"/>
            </a:pPr>
            <a:r>
              <a:rPr lang="en-US" sz="800">
                <a:latin typeface="Verdana" pitchFamily="34" charset="0"/>
              </a:rPr>
              <a:t>Validation Context Files</a:t>
            </a:r>
          </a:p>
          <a:p>
            <a:pPr algn="ctr" eaLnBrk="0" hangingPunct="0">
              <a:buFontTx/>
              <a:buChar char="•"/>
            </a:pPr>
            <a:r>
              <a:rPr lang="en-US" sz="800">
                <a:latin typeface="Verdana" pitchFamily="34" charset="0"/>
              </a:rPr>
              <a:t>Generation Context Files</a:t>
            </a:r>
          </a:p>
        </p:txBody>
      </p:sp>
      <p:sp>
        <p:nvSpPr>
          <p:cNvPr id="304134" name="Text Box 12"/>
          <p:cNvSpPr txBox="1">
            <a:spLocks noChangeArrowheads="1"/>
          </p:cNvSpPr>
          <p:nvPr/>
        </p:nvSpPr>
        <p:spPr bwMode="auto">
          <a:xfrm>
            <a:off x="1371600" y="1447800"/>
            <a:ext cx="1143000" cy="366713"/>
          </a:xfrm>
          <a:prstGeom prst="rect">
            <a:avLst/>
          </a:prstGeom>
          <a:noFill/>
          <a:ln w="9525">
            <a:noFill/>
            <a:miter lim="800000"/>
            <a:headEnd/>
            <a:tailEnd/>
          </a:ln>
        </p:spPr>
        <p:txBody>
          <a:bodyPr>
            <a:spAutoFit/>
          </a:bodyPr>
          <a:lstStyle/>
          <a:p>
            <a:pPr algn="ctr" eaLnBrk="0" hangingPunct="0">
              <a:spcBef>
                <a:spcPct val="50000"/>
              </a:spcBef>
            </a:pPr>
            <a:r>
              <a:rPr lang="en-US"/>
              <a:t>Services</a:t>
            </a:r>
          </a:p>
        </p:txBody>
      </p:sp>
      <p:sp>
        <p:nvSpPr>
          <p:cNvPr id="304135" name="Text Box 13"/>
          <p:cNvSpPr txBox="1">
            <a:spLocks noChangeArrowheads="1"/>
          </p:cNvSpPr>
          <p:nvPr/>
        </p:nvSpPr>
        <p:spPr bwMode="auto">
          <a:xfrm>
            <a:off x="4572000" y="1371600"/>
            <a:ext cx="2114550" cy="366713"/>
          </a:xfrm>
          <a:prstGeom prst="rect">
            <a:avLst/>
          </a:prstGeom>
          <a:noFill/>
          <a:ln w="9525">
            <a:noFill/>
            <a:miter lim="800000"/>
            <a:headEnd/>
            <a:tailEnd/>
          </a:ln>
        </p:spPr>
        <p:txBody>
          <a:bodyPr wrap="none">
            <a:spAutoFit/>
          </a:bodyPr>
          <a:lstStyle/>
          <a:p>
            <a:pPr algn="ctr" eaLnBrk="0" hangingPunct="0"/>
            <a:r>
              <a:rPr lang="en-US"/>
              <a:t>Test Management</a:t>
            </a:r>
          </a:p>
        </p:txBody>
      </p:sp>
      <p:sp>
        <p:nvSpPr>
          <p:cNvPr id="304136" name="AutoShape 14"/>
          <p:cNvSpPr>
            <a:spLocks noChangeArrowheads="1"/>
          </p:cNvSpPr>
          <p:nvPr/>
        </p:nvSpPr>
        <p:spPr bwMode="auto">
          <a:xfrm>
            <a:off x="4191000" y="2819400"/>
            <a:ext cx="1524000" cy="1066800"/>
          </a:xfrm>
          <a:prstGeom prst="cube">
            <a:avLst>
              <a:gd name="adj" fmla="val 25000"/>
            </a:avLst>
          </a:prstGeom>
          <a:solidFill>
            <a:schemeClr val="bg1"/>
          </a:solidFill>
          <a:ln w="12700">
            <a:solidFill>
              <a:schemeClr val="tx1"/>
            </a:solidFill>
            <a:miter lim="800000"/>
            <a:headEnd/>
            <a:tailEnd/>
          </a:ln>
        </p:spPr>
        <p:txBody>
          <a:bodyPr wrap="none" anchor="ctr"/>
          <a:lstStyle/>
          <a:p>
            <a:pPr algn="ctr" eaLnBrk="0" hangingPunct="0"/>
            <a:r>
              <a:rPr lang="en-US"/>
              <a:t>Test</a:t>
            </a:r>
          </a:p>
          <a:p>
            <a:pPr algn="ctr" eaLnBrk="0" hangingPunct="0"/>
            <a:r>
              <a:rPr lang="en-US"/>
              <a:t>Harness</a:t>
            </a:r>
          </a:p>
          <a:p>
            <a:pPr algn="ctr" eaLnBrk="0" hangingPunct="0"/>
            <a:r>
              <a:rPr lang="en-US" sz="1200"/>
              <a:t>(Java Code)</a:t>
            </a:r>
          </a:p>
        </p:txBody>
      </p:sp>
      <p:sp>
        <p:nvSpPr>
          <p:cNvPr id="304137" name="AutoShape 17"/>
          <p:cNvSpPr>
            <a:spLocks noChangeArrowheads="1"/>
          </p:cNvSpPr>
          <p:nvPr/>
        </p:nvSpPr>
        <p:spPr bwMode="auto">
          <a:xfrm>
            <a:off x="4081463" y="1692275"/>
            <a:ext cx="1633537" cy="822325"/>
          </a:xfrm>
          <a:prstGeom prst="flowChartDocument">
            <a:avLst/>
          </a:prstGeom>
          <a:solidFill>
            <a:schemeClr val="bg1"/>
          </a:solidFill>
          <a:ln w="12700">
            <a:solidFill>
              <a:schemeClr val="tx1"/>
            </a:solidFill>
            <a:miter lim="800000"/>
            <a:headEnd/>
            <a:tailEnd/>
          </a:ln>
        </p:spPr>
        <p:txBody>
          <a:bodyPr wrap="none" anchor="ctr"/>
          <a:lstStyle/>
          <a:p>
            <a:pPr algn="ctr" eaLnBrk="0" hangingPunct="0"/>
            <a:r>
              <a:rPr lang="en-US" sz="1200"/>
              <a:t>HL7 V2 Message</a:t>
            </a:r>
          </a:p>
          <a:p>
            <a:pPr algn="ctr" eaLnBrk="0" hangingPunct="0"/>
            <a:r>
              <a:rPr lang="en-US" sz="1200"/>
              <a:t>RTM</a:t>
            </a:r>
          </a:p>
          <a:p>
            <a:pPr algn="ctr" eaLnBrk="0" hangingPunct="0"/>
            <a:r>
              <a:rPr lang="en-US" sz="1200"/>
              <a:t>Validation Criteria</a:t>
            </a:r>
          </a:p>
        </p:txBody>
      </p:sp>
      <p:sp>
        <p:nvSpPr>
          <p:cNvPr id="304138" name="AutoShape 18"/>
          <p:cNvSpPr>
            <a:spLocks noChangeArrowheads="1"/>
          </p:cNvSpPr>
          <p:nvPr/>
        </p:nvSpPr>
        <p:spPr bwMode="auto">
          <a:xfrm>
            <a:off x="6019800" y="2362200"/>
            <a:ext cx="990600" cy="1371600"/>
          </a:xfrm>
          <a:prstGeom prst="flowChartDocument">
            <a:avLst/>
          </a:prstGeom>
          <a:solidFill>
            <a:schemeClr val="bg1"/>
          </a:solidFill>
          <a:ln w="12700">
            <a:solidFill>
              <a:schemeClr val="tx1"/>
            </a:solidFill>
            <a:miter lim="800000"/>
            <a:headEnd/>
            <a:tailEnd/>
          </a:ln>
        </p:spPr>
        <p:txBody>
          <a:bodyPr wrap="none" anchor="ctr"/>
          <a:lstStyle/>
          <a:p>
            <a:pPr algn="ctr" eaLnBrk="0" hangingPunct="0"/>
            <a:r>
              <a:rPr lang="en-US" sz="1600" u="sng"/>
              <a:t>Results</a:t>
            </a:r>
          </a:p>
          <a:p>
            <a:pPr algn="ctr" eaLnBrk="0" hangingPunct="0"/>
            <a:r>
              <a:rPr lang="en-US" sz="1200"/>
              <a:t>RTM</a:t>
            </a:r>
          </a:p>
          <a:p>
            <a:pPr algn="ctr" eaLnBrk="0" hangingPunct="0"/>
            <a:r>
              <a:rPr lang="en-US" sz="1200"/>
              <a:t>Message</a:t>
            </a:r>
          </a:p>
          <a:p>
            <a:pPr algn="ctr" eaLnBrk="0" hangingPunct="0"/>
            <a:r>
              <a:rPr lang="en-US" sz="1200"/>
              <a:t>Validation</a:t>
            </a:r>
          </a:p>
          <a:p>
            <a:pPr algn="ctr" eaLnBrk="0" hangingPunct="0"/>
            <a:r>
              <a:rPr lang="en-US" sz="1200"/>
              <a:t>Report</a:t>
            </a:r>
          </a:p>
        </p:txBody>
      </p:sp>
      <p:grpSp>
        <p:nvGrpSpPr>
          <p:cNvPr id="2" name="Group 19"/>
          <p:cNvGrpSpPr>
            <a:grpSpLocks/>
          </p:cNvGrpSpPr>
          <p:nvPr/>
        </p:nvGrpSpPr>
        <p:grpSpPr bwMode="auto">
          <a:xfrm>
            <a:off x="7766050" y="2820988"/>
            <a:ext cx="463550" cy="685800"/>
            <a:chOff x="4800" y="672"/>
            <a:chExt cx="292" cy="432"/>
          </a:xfrm>
        </p:grpSpPr>
        <p:sp>
          <p:nvSpPr>
            <p:cNvPr id="304153" name="Text Box 20"/>
            <p:cNvSpPr txBox="1">
              <a:spLocks noChangeArrowheads="1"/>
            </p:cNvSpPr>
            <p:nvPr/>
          </p:nvSpPr>
          <p:spPr bwMode="auto">
            <a:xfrm>
              <a:off x="4800" y="960"/>
              <a:ext cx="276" cy="144"/>
            </a:xfrm>
            <a:prstGeom prst="rect">
              <a:avLst/>
            </a:prstGeom>
            <a:noFill/>
            <a:ln w="9525">
              <a:noFill/>
              <a:miter lim="800000"/>
              <a:headEnd/>
              <a:tailEnd/>
            </a:ln>
          </p:spPr>
          <p:txBody>
            <a:bodyPr wrap="none">
              <a:spAutoFit/>
            </a:bodyPr>
            <a:lstStyle/>
            <a:p>
              <a:pPr algn="ctr" eaLnBrk="0" hangingPunct="0"/>
              <a:r>
                <a:rPr lang="en-US" sz="900"/>
                <a:t>User</a:t>
              </a:r>
            </a:p>
          </p:txBody>
        </p:sp>
        <p:pic>
          <p:nvPicPr>
            <p:cNvPr id="304154" name="Picture 21" descr="Free User icon"/>
            <p:cNvPicPr>
              <a:picLocks noChangeAspect="1" noChangeArrowheads="1"/>
            </p:cNvPicPr>
            <p:nvPr/>
          </p:nvPicPr>
          <p:blipFill>
            <a:blip r:embed="rId3" cstate="print"/>
            <a:srcRect/>
            <a:stretch>
              <a:fillRect/>
            </a:stretch>
          </p:blipFill>
          <p:spPr bwMode="auto">
            <a:xfrm>
              <a:off x="4800" y="672"/>
              <a:ext cx="292" cy="292"/>
            </a:xfrm>
            <a:prstGeom prst="rect">
              <a:avLst/>
            </a:prstGeom>
            <a:noFill/>
            <a:ln w="9525">
              <a:noFill/>
              <a:miter lim="800000"/>
              <a:headEnd/>
              <a:tailEnd/>
            </a:ln>
          </p:spPr>
        </p:pic>
      </p:grpSp>
      <p:sp>
        <p:nvSpPr>
          <p:cNvPr id="304140" name="Line 22"/>
          <p:cNvSpPr>
            <a:spLocks noChangeShapeType="1"/>
          </p:cNvSpPr>
          <p:nvPr/>
        </p:nvSpPr>
        <p:spPr bwMode="auto">
          <a:xfrm>
            <a:off x="3124200" y="3581400"/>
            <a:ext cx="1066800" cy="0"/>
          </a:xfrm>
          <a:prstGeom prst="line">
            <a:avLst/>
          </a:prstGeom>
          <a:noFill/>
          <a:ln w="28575">
            <a:solidFill>
              <a:schemeClr val="tx1"/>
            </a:solidFill>
            <a:round/>
            <a:headEnd type="triangle" w="med" len="med"/>
            <a:tailEnd type="triangle" w="med" len="med"/>
          </a:ln>
        </p:spPr>
        <p:txBody>
          <a:bodyPr/>
          <a:lstStyle/>
          <a:p>
            <a:endParaRPr lang="en-US"/>
          </a:p>
        </p:txBody>
      </p:sp>
      <p:sp>
        <p:nvSpPr>
          <p:cNvPr id="304141" name="Line 25"/>
          <p:cNvSpPr>
            <a:spLocks noChangeShapeType="1"/>
          </p:cNvSpPr>
          <p:nvPr/>
        </p:nvSpPr>
        <p:spPr bwMode="auto">
          <a:xfrm flipV="1">
            <a:off x="5715000" y="3276600"/>
            <a:ext cx="304800" cy="0"/>
          </a:xfrm>
          <a:prstGeom prst="line">
            <a:avLst/>
          </a:prstGeom>
          <a:noFill/>
          <a:ln w="19050">
            <a:solidFill>
              <a:schemeClr val="tx1"/>
            </a:solidFill>
            <a:round/>
            <a:headEnd/>
            <a:tailEnd type="triangle" w="med" len="med"/>
          </a:ln>
        </p:spPr>
        <p:txBody>
          <a:bodyPr/>
          <a:lstStyle/>
          <a:p>
            <a:endParaRPr lang="en-US"/>
          </a:p>
        </p:txBody>
      </p:sp>
      <p:sp>
        <p:nvSpPr>
          <p:cNvPr id="304142" name="Rectangle 27"/>
          <p:cNvSpPr>
            <a:spLocks noGrp="1" noChangeArrowheads="1"/>
          </p:cNvSpPr>
          <p:nvPr>
            <p:ph type="title" idx="4294967295"/>
          </p:nvPr>
        </p:nvSpPr>
        <p:spPr>
          <a:xfrm>
            <a:off x="887413" y="0"/>
            <a:ext cx="8229600" cy="1079500"/>
          </a:xfrm>
        </p:spPr>
        <p:txBody>
          <a:bodyPr/>
          <a:lstStyle/>
          <a:p>
            <a:pPr algn="r" eaLnBrk="1" hangingPunct="1"/>
            <a:r>
              <a:rPr lang="en-US" b="1" dirty="0" smtClean="0"/>
              <a:t>Instance System Testing</a:t>
            </a:r>
            <a:r>
              <a:rPr lang="en-US" b="1" dirty="0" smtClean="0">
                <a:latin typeface="Verdana" pitchFamily="34" charset="0"/>
              </a:rPr>
              <a:t/>
            </a:r>
            <a:br>
              <a:rPr lang="en-US" b="1" dirty="0" smtClean="0">
                <a:latin typeface="Verdana" pitchFamily="34" charset="0"/>
              </a:rPr>
            </a:br>
            <a:r>
              <a:rPr lang="en-US" b="1" dirty="0" smtClean="0">
                <a:latin typeface="Verdana" pitchFamily="34" charset="0"/>
              </a:rPr>
              <a:t> IHE-PCD </a:t>
            </a:r>
            <a:r>
              <a:rPr lang="en-US" b="1" i="1" dirty="0" smtClean="0">
                <a:solidFill>
                  <a:srgbClr val="0033CC"/>
                </a:solidFill>
                <a:latin typeface="Verdana" pitchFamily="34" charset="0"/>
              </a:rPr>
              <a:t>RTM Validation</a:t>
            </a:r>
            <a:r>
              <a:rPr lang="en-US" b="1" i="1" dirty="0" smtClean="0">
                <a:latin typeface="Verdana" pitchFamily="34" charset="0"/>
              </a:rPr>
              <a:t/>
            </a:r>
            <a:br>
              <a:rPr lang="en-US" b="1" i="1" dirty="0" smtClean="0">
                <a:latin typeface="Verdana" pitchFamily="34" charset="0"/>
              </a:rPr>
            </a:br>
            <a:r>
              <a:rPr lang="en-US" sz="1800" i="1" dirty="0" smtClean="0">
                <a:latin typeface="Verdana" pitchFamily="34" charset="0"/>
              </a:rPr>
              <a:t> </a:t>
            </a:r>
          </a:p>
        </p:txBody>
      </p:sp>
      <p:sp>
        <p:nvSpPr>
          <p:cNvPr id="304143" name="AutoShape 28"/>
          <p:cNvSpPr>
            <a:spLocks noChangeArrowheads="1"/>
          </p:cNvSpPr>
          <p:nvPr/>
        </p:nvSpPr>
        <p:spPr bwMode="auto">
          <a:xfrm>
            <a:off x="4419600" y="2895600"/>
            <a:ext cx="990600" cy="1524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sz="900">
                <a:latin typeface="Verdana" pitchFamily="34" charset="0"/>
              </a:rPr>
              <a:t>Test Execution</a:t>
            </a:r>
          </a:p>
        </p:txBody>
      </p:sp>
      <p:sp>
        <p:nvSpPr>
          <p:cNvPr id="304144" name="Rectangle 30"/>
          <p:cNvSpPr>
            <a:spLocks noChangeArrowheads="1"/>
          </p:cNvSpPr>
          <p:nvPr/>
        </p:nvSpPr>
        <p:spPr bwMode="auto">
          <a:xfrm>
            <a:off x="5867400" y="1752600"/>
            <a:ext cx="990600" cy="549275"/>
          </a:xfrm>
          <a:prstGeom prst="rect">
            <a:avLst/>
          </a:prstGeom>
          <a:noFill/>
          <a:ln w="9525">
            <a:noFill/>
            <a:miter lim="800000"/>
            <a:headEnd/>
            <a:tailEnd/>
          </a:ln>
        </p:spPr>
        <p:txBody>
          <a:bodyPr>
            <a:spAutoFit/>
          </a:bodyPr>
          <a:lstStyle/>
          <a:p>
            <a:pPr algn="ctr"/>
            <a:r>
              <a:rPr lang="en-US" sz="1000">
                <a:solidFill>
                  <a:schemeClr val="accent2"/>
                </a:solidFill>
                <a:latin typeface="Verdana" pitchFamily="34" charset="0"/>
              </a:rPr>
              <a:t>Web </a:t>
            </a:r>
          </a:p>
          <a:p>
            <a:pPr algn="ctr"/>
            <a:r>
              <a:rPr lang="en-US" sz="1000">
                <a:solidFill>
                  <a:schemeClr val="accent2"/>
                </a:solidFill>
                <a:latin typeface="Verdana" pitchFamily="34" charset="0"/>
              </a:rPr>
              <a:t>Application</a:t>
            </a:r>
          </a:p>
          <a:p>
            <a:pPr algn="ctr"/>
            <a:r>
              <a:rPr lang="en-US" sz="1000">
                <a:solidFill>
                  <a:schemeClr val="accent2"/>
                </a:solidFill>
                <a:latin typeface="Verdana" pitchFamily="34" charset="0"/>
              </a:rPr>
              <a:t>Client</a:t>
            </a:r>
          </a:p>
        </p:txBody>
      </p:sp>
      <p:sp>
        <p:nvSpPr>
          <p:cNvPr id="304145" name="Rectangle 31"/>
          <p:cNvSpPr>
            <a:spLocks noChangeArrowheads="1"/>
          </p:cNvSpPr>
          <p:nvPr/>
        </p:nvSpPr>
        <p:spPr bwMode="auto">
          <a:xfrm>
            <a:off x="2057400" y="19050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Report</a:t>
            </a:r>
          </a:p>
        </p:txBody>
      </p:sp>
      <p:sp>
        <p:nvSpPr>
          <p:cNvPr id="304146" name="AutoShape 32"/>
          <p:cNvSpPr>
            <a:spLocks noChangeArrowheads="1"/>
          </p:cNvSpPr>
          <p:nvPr/>
        </p:nvSpPr>
        <p:spPr bwMode="auto">
          <a:xfrm>
            <a:off x="7239000" y="2439988"/>
            <a:ext cx="609600" cy="457200"/>
          </a:xfrm>
          <a:prstGeom prst="flowChartDocument">
            <a:avLst/>
          </a:prstGeom>
          <a:solidFill>
            <a:srgbClr val="FFFFD9"/>
          </a:solidFill>
          <a:ln w="12700">
            <a:solidFill>
              <a:schemeClr val="tx1"/>
            </a:solidFill>
            <a:miter lim="800000"/>
            <a:headEnd/>
            <a:tailEnd/>
          </a:ln>
        </p:spPr>
        <p:txBody>
          <a:bodyPr wrap="none" anchor="ctr"/>
          <a:lstStyle/>
          <a:p>
            <a:pPr algn="ctr" eaLnBrk="0" hangingPunct="0"/>
            <a:r>
              <a:rPr lang="en-US" sz="1000"/>
              <a:t>HL7 V2 </a:t>
            </a:r>
          </a:p>
          <a:p>
            <a:pPr algn="ctr" eaLnBrk="0" hangingPunct="0"/>
            <a:r>
              <a:rPr lang="en-US" sz="1000"/>
              <a:t>Message</a:t>
            </a:r>
          </a:p>
        </p:txBody>
      </p:sp>
      <p:sp>
        <p:nvSpPr>
          <p:cNvPr id="304147" name="Rectangle 11"/>
          <p:cNvSpPr>
            <a:spLocks noChangeArrowheads="1"/>
          </p:cNvSpPr>
          <p:nvPr/>
        </p:nvSpPr>
        <p:spPr bwMode="auto">
          <a:xfrm>
            <a:off x="884238" y="1920875"/>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HL7 V2</a:t>
            </a:r>
          </a:p>
          <a:p>
            <a:pPr algn="ctr" eaLnBrk="0" hangingPunct="0"/>
            <a:r>
              <a:rPr lang="en-US" sz="1000">
                <a:latin typeface="Verdana" pitchFamily="34" charset="0"/>
              </a:rPr>
              <a:t>Message</a:t>
            </a:r>
          </a:p>
          <a:p>
            <a:pPr algn="ctr" eaLnBrk="0" hangingPunct="0"/>
            <a:r>
              <a:rPr lang="en-US" sz="1000">
                <a:latin typeface="Verdana" pitchFamily="34" charset="0"/>
              </a:rPr>
              <a:t>Validation</a:t>
            </a:r>
          </a:p>
        </p:txBody>
      </p:sp>
      <p:sp>
        <p:nvSpPr>
          <p:cNvPr id="304148" name="Rectangle 11"/>
          <p:cNvSpPr>
            <a:spLocks noChangeArrowheads="1"/>
          </p:cNvSpPr>
          <p:nvPr/>
        </p:nvSpPr>
        <p:spPr bwMode="auto">
          <a:xfrm>
            <a:off x="958850" y="274955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RTM</a:t>
            </a:r>
          </a:p>
          <a:p>
            <a:pPr algn="ctr" eaLnBrk="0" hangingPunct="0"/>
            <a:r>
              <a:rPr lang="en-US" sz="1000">
                <a:latin typeface="Verdana" pitchFamily="34" charset="0"/>
              </a:rPr>
              <a:t>Message</a:t>
            </a:r>
          </a:p>
          <a:p>
            <a:pPr algn="ctr" eaLnBrk="0" hangingPunct="0"/>
            <a:r>
              <a:rPr lang="en-US" sz="1000">
                <a:latin typeface="Verdana" pitchFamily="34" charset="0"/>
              </a:rPr>
              <a:t>Validation</a:t>
            </a:r>
          </a:p>
        </p:txBody>
      </p:sp>
      <p:sp>
        <p:nvSpPr>
          <p:cNvPr id="304149" name="Rectangle 12"/>
          <p:cNvSpPr>
            <a:spLocks noChangeArrowheads="1"/>
          </p:cNvSpPr>
          <p:nvPr/>
        </p:nvSpPr>
        <p:spPr bwMode="auto">
          <a:xfrm>
            <a:off x="2057400" y="2744788"/>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IHE PCD</a:t>
            </a:r>
          </a:p>
          <a:p>
            <a:pPr algn="ctr" eaLnBrk="0" hangingPunct="0"/>
            <a:r>
              <a:rPr lang="en-US" sz="1000">
                <a:latin typeface="Verdana" pitchFamily="34" charset="0"/>
              </a:rPr>
              <a:t>DOC</a:t>
            </a:r>
          </a:p>
          <a:p>
            <a:pPr algn="ctr" eaLnBrk="0" hangingPunct="0"/>
            <a:r>
              <a:rPr lang="en-US" sz="1000">
                <a:latin typeface="Verdana" pitchFamily="34" charset="0"/>
              </a:rPr>
              <a:t>Test Agent</a:t>
            </a:r>
          </a:p>
        </p:txBody>
      </p:sp>
      <p:sp>
        <p:nvSpPr>
          <p:cNvPr id="304150" name="Text Box 29"/>
          <p:cNvSpPr txBox="1">
            <a:spLocks noChangeArrowheads="1"/>
          </p:cNvSpPr>
          <p:nvPr/>
        </p:nvSpPr>
        <p:spPr bwMode="auto">
          <a:xfrm>
            <a:off x="3332163" y="4886325"/>
            <a:ext cx="5721350" cy="641350"/>
          </a:xfrm>
          <a:prstGeom prst="rect">
            <a:avLst/>
          </a:prstGeom>
          <a:noFill/>
          <a:ln w="9525">
            <a:noFill/>
            <a:miter lim="800000"/>
            <a:headEnd/>
            <a:tailEnd/>
          </a:ln>
        </p:spPr>
        <p:txBody>
          <a:bodyPr wrap="none">
            <a:spAutoFit/>
          </a:bodyPr>
          <a:lstStyle/>
          <a:p>
            <a:r>
              <a:rPr lang="en-US"/>
              <a:t>Conformance Testing</a:t>
            </a:r>
            <a:r>
              <a:rPr lang="en-US" b="0"/>
              <a:t>: Showing that messages are in</a:t>
            </a:r>
          </a:p>
          <a:p>
            <a:r>
              <a:rPr lang="en-US" b="0"/>
              <a:t>compliance w/ Harmonized-Rosetta terminology</a:t>
            </a:r>
          </a:p>
        </p:txBody>
      </p:sp>
      <p:sp>
        <p:nvSpPr>
          <p:cNvPr id="304151" name="Rectangle 14"/>
          <p:cNvSpPr>
            <a:spLocks noChangeArrowheads="1"/>
          </p:cNvSpPr>
          <p:nvPr/>
        </p:nvSpPr>
        <p:spPr bwMode="auto">
          <a:xfrm>
            <a:off x="2058988" y="5640388"/>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Security</a:t>
            </a:r>
          </a:p>
        </p:txBody>
      </p:sp>
      <p:sp>
        <p:nvSpPr>
          <p:cNvPr id="304152" name="Rectangle 10"/>
          <p:cNvSpPr>
            <a:spLocks noChangeArrowheads="1"/>
          </p:cNvSpPr>
          <p:nvPr/>
        </p:nvSpPr>
        <p:spPr bwMode="auto">
          <a:xfrm>
            <a:off x="928688" y="5640388"/>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Time</a:t>
            </a:r>
          </a:p>
        </p:txBody>
      </p:sp>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0"/>
          <p:cNvGrpSpPr>
            <a:grpSpLocks/>
          </p:cNvGrpSpPr>
          <p:nvPr/>
        </p:nvGrpSpPr>
        <p:grpSpPr bwMode="auto">
          <a:xfrm>
            <a:off x="7286625" y="5006975"/>
            <a:ext cx="1390650" cy="1447800"/>
            <a:chOff x="4416" y="3168"/>
            <a:chExt cx="876" cy="912"/>
          </a:xfrm>
        </p:grpSpPr>
        <p:graphicFrame>
          <p:nvGraphicFramePr>
            <p:cNvPr id="195601" name="Object 17"/>
            <p:cNvGraphicFramePr>
              <a:graphicFrameLocks noChangeAspect="1"/>
            </p:cNvGraphicFramePr>
            <p:nvPr/>
          </p:nvGraphicFramePr>
          <p:xfrm>
            <a:off x="4416" y="3168"/>
            <a:ext cx="876" cy="912"/>
          </p:xfrm>
          <a:graphic>
            <a:graphicData uri="http://schemas.openxmlformats.org/presentationml/2006/ole">
              <p:oleObj spid="_x0000_s318466" name="Visio" r:id="rId4" imgW="2325832" imgH="2659034" progId="Visio.Drawing.11">
                <p:embed/>
              </p:oleObj>
            </a:graphicData>
          </a:graphic>
        </p:graphicFrame>
        <p:sp>
          <p:nvSpPr>
            <p:cNvPr id="195635" name="Rectangle 45"/>
            <p:cNvSpPr>
              <a:spLocks noChangeArrowheads="1"/>
            </p:cNvSpPr>
            <p:nvPr/>
          </p:nvSpPr>
          <p:spPr bwMode="auto">
            <a:xfrm>
              <a:off x="4512" y="3360"/>
              <a:ext cx="576" cy="336"/>
            </a:xfrm>
            <a:prstGeom prst="rect">
              <a:avLst/>
            </a:prstGeom>
            <a:solidFill>
              <a:srgbClr val="FFE7E7"/>
            </a:solidFill>
            <a:ln w="9525">
              <a:solidFill>
                <a:schemeClr val="tx1"/>
              </a:solidFill>
              <a:miter lim="800000"/>
              <a:headEnd/>
              <a:tailEnd/>
            </a:ln>
          </p:spPr>
          <p:txBody>
            <a:bodyPr wrap="none" anchor="ctr"/>
            <a:lstStyle/>
            <a:p>
              <a:pPr algn="ctr" eaLnBrk="0" hangingPunct="0"/>
              <a:r>
                <a:rPr lang="en-US" sz="1000">
                  <a:latin typeface="Verdana" pitchFamily="34" charset="0"/>
                </a:rPr>
                <a:t>IHE-PCD</a:t>
              </a:r>
            </a:p>
            <a:p>
              <a:pPr algn="ctr" eaLnBrk="0" hangingPunct="0"/>
              <a:r>
                <a:rPr lang="en-US" sz="1000">
                  <a:latin typeface="Verdana" pitchFamily="34" charset="0"/>
                </a:rPr>
                <a:t>DOC</a:t>
              </a:r>
            </a:p>
            <a:p>
              <a:pPr algn="ctr" eaLnBrk="0" hangingPunct="0"/>
              <a:r>
                <a:rPr lang="en-US" sz="1000">
                  <a:latin typeface="Verdana" pitchFamily="34" charset="0"/>
                </a:rPr>
                <a:t>System</a:t>
              </a:r>
            </a:p>
          </p:txBody>
        </p:sp>
      </p:grpSp>
      <p:sp>
        <p:nvSpPr>
          <p:cNvPr id="195603" name="Rectangle 49"/>
          <p:cNvSpPr>
            <a:spLocks noChangeArrowheads="1"/>
          </p:cNvSpPr>
          <p:nvPr/>
        </p:nvSpPr>
        <p:spPr bwMode="auto">
          <a:xfrm>
            <a:off x="615950" y="0"/>
            <a:ext cx="8528050" cy="884238"/>
          </a:xfrm>
          <a:prstGeom prst="rect">
            <a:avLst/>
          </a:prstGeom>
          <a:noFill/>
          <a:ln w="9525">
            <a:noFill/>
            <a:miter lim="800000"/>
            <a:headEnd/>
            <a:tailEnd/>
          </a:ln>
        </p:spPr>
        <p:txBody>
          <a:bodyPr>
            <a:spAutoFit/>
          </a:bodyPr>
          <a:lstStyle/>
          <a:p>
            <a:pPr algn="r"/>
            <a:r>
              <a:rPr lang="en-US" sz="2800" dirty="0" smtClean="0">
                <a:solidFill>
                  <a:srgbClr val="FF0000"/>
                </a:solidFill>
              </a:rPr>
              <a:t>Future:</a:t>
            </a:r>
            <a:r>
              <a:rPr lang="en-US" sz="2800" dirty="0" smtClean="0">
                <a:solidFill>
                  <a:schemeClr val="tx2"/>
                </a:solidFill>
              </a:rPr>
              <a:t> Isolated </a:t>
            </a:r>
            <a:r>
              <a:rPr lang="en-US" sz="2800" dirty="0">
                <a:solidFill>
                  <a:schemeClr val="tx2"/>
                </a:solidFill>
              </a:rPr>
              <a:t>System Testing</a:t>
            </a:r>
            <a:r>
              <a:rPr lang="en-US" sz="2400" dirty="0"/>
              <a:t> </a:t>
            </a:r>
          </a:p>
          <a:p>
            <a:pPr algn="r"/>
            <a:r>
              <a:rPr lang="en-US" sz="2400" dirty="0"/>
              <a:t>IHE-PCD </a:t>
            </a:r>
            <a:r>
              <a:rPr lang="en-US" sz="2400" i="1" dirty="0">
                <a:solidFill>
                  <a:srgbClr val="0033CC"/>
                </a:solidFill>
              </a:rPr>
              <a:t>Application Functional Behavior Testing</a:t>
            </a:r>
            <a:r>
              <a:rPr lang="en-US" dirty="0"/>
              <a:t>  </a:t>
            </a:r>
          </a:p>
        </p:txBody>
      </p:sp>
      <p:sp>
        <p:nvSpPr>
          <p:cNvPr id="195604" name="Line 48"/>
          <p:cNvSpPr>
            <a:spLocks noChangeShapeType="1"/>
          </p:cNvSpPr>
          <p:nvPr/>
        </p:nvSpPr>
        <p:spPr bwMode="auto">
          <a:xfrm>
            <a:off x="8001000" y="2514600"/>
            <a:ext cx="1588" cy="2667000"/>
          </a:xfrm>
          <a:prstGeom prst="line">
            <a:avLst/>
          </a:prstGeom>
          <a:noFill/>
          <a:ln w="19050">
            <a:solidFill>
              <a:srgbClr val="3399FF"/>
            </a:solidFill>
            <a:round/>
            <a:headEnd/>
            <a:tailEnd type="triangle" w="med" len="med"/>
          </a:ln>
        </p:spPr>
        <p:txBody>
          <a:bodyPr/>
          <a:lstStyle/>
          <a:p>
            <a:endParaRPr lang="en-US"/>
          </a:p>
        </p:txBody>
      </p:sp>
      <p:sp>
        <p:nvSpPr>
          <p:cNvPr id="195605" name="Line 4"/>
          <p:cNvSpPr>
            <a:spLocks noChangeShapeType="1"/>
          </p:cNvSpPr>
          <p:nvPr/>
        </p:nvSpPr>
        <p:spPr bwMode="auto">
          <a:xfrm flipH="1">
            <a:off x="7162800" y="2057400"/>
            <a:ext cx="685800" cy="0"/>
          </a:xfrm>
          <a:prstGeom prst="line">
            <a:avLst/>
          </a:prstGeom>
          <a:noFill/>
          <a:ln w="19050">
            <a:solidFill>
              <a:srgbClr val="3399FF"/>
            </a:solidFill>
            <a:round/>
            <a:headEnd/>
            <a:tailEnd type="triangle" w="med" len="med"/>
          </a:ln>
        </p:spPr>
        <p:txBody>
          <a:bodyPr/>
          <a:lstStyle/>
          <a:p>
            <a:endParaRPr lang="en-US"/>
          </a:p>
        </p:txBody>
      </p:sp>
      <p:sp>
        <p:nvSpPr>
          <p:cNvPr id="195606" name="AutoShape 6"/>
          <p:cNvSpPr>
            <a:spLocks noChangeArrowheads="1"/>
          </p:cNvSpPr>
          <p:nvPr/>
        </p:nvSpPr>
        <p:spPr bwMode="auto">
          <a:xfrm>
            <a:off x="3962400" y="1295400"/>
            <a:ext cx="3200400" cy="2895600"/>
          </a:xfrm>
          <a:prstGeom prst="roundRect">
            <a:avLst>
              <a:gd name="adj" fmla="val 16667"/>
            </a:avLst>
          </a:prstGeom>
          <a:solidFill>
            <a:srgbClr val="EBFFEB"/>
          </a:solidFill>
          <a:ln w="19050">
            <a:solidFill>
              <a:srgbClr val="006600"/>
            </a:solidFill>
            <a:round/>
            <a:headEnd/>
            <a:tailEnd/>
          </a:ln>
        </p:spPr>
        <p:txBody>
          <a:bodyPr wrap="none" anchor="ctr"/>
          <a:lstStyle/>
          <a:p>
            <a:pPr algn="ctr"/>
            <a:endParaRPr lang="en-US"/>
          </a:p>
        </p:txBody>
      </p:sp>
      <p:sp>
        <p:nvSpPr>
          <p:cNvPr id="195607" name="Line 7"/>
          <p:cNvSpPr>
            <a:spLocks noChangeShapeType="1"/>
          </p:cNvSpPr>
          <p:nvPr/>
        </p:nvSpPr>
        <p:spPr bwMode="auto">
          <a:xfrm>
            <a:off x="4876800" y="2286000"/>
            <a:ext cx="0" cy="533400"/>
          </a:xfrm>
          <a:prstGeom prst="line">
            <a:avLst/>
          </a:prstGeom>
          <a:noFill/>
          <a:ln w="19050">
            <a:solidFill>
              <a:schemeClr val="tx1"/>
            </a:solidFill>
            <a:round/>
            <a:headEnd/>
            <a:tailEnd type="triangle" w="med" len="med"/>
          </a:ln>
        </p:spPr>
        <p:txBody>
          <a:bodyPr/>
          <a:lstStyle/>
          <a:p>
            <a:endParaRPr lang="en-US"/>
          </a:p>
        </p:txBody>
      </p:sp>
      <p:sp>
        <p:nvSpPr>
          <p:cNvPr id="195608" name="Rectangle 8"/>
          <p:cNvSpPr>
            <a:spLocks noChangeArrowheads="1"/>
          </p:cNvSpPr>
          <p:nvPr/>
        </p:nvSpPr>
        <p:spPr bwMode="auto">
          <a:xfrm>
            <a:off x="762000" y="1371600"/>
            <a:ext cx="2362200" cy="5105400"/>
          </a:xfrm>
          <a:prstGeom prst="rect">
            <a:avLst/>
          </a:prstGeom>
          <a:solidFill>
            <a:srgbClr val="E1F4FF"/>
          </a:solidFill>
          <a:ln w="12700">
            <a:solidFill>
              <a:schemeClr val="tx1"/>
            </a:solidFill>
            <a:miter lim="800000"/>
            <a:headEnd/>
            <a:tailEnd/>
          </a:ln>
        </p:spPr>
        <p:txBody>
          <a:bodyPr wrap="none" anchor="ctr"/>
          <a:lstStyle/>
          <a:p>
            <a:pPr algn="ctr"/>
            <a:endParaRPr lang="en-US"/>
          </a:p>
        </p:txBody>
      </p:sp>
      <p:sp>
        <p:nvSpPr>
          <p:cNvPr id="195609" name="Rectangle 9"/>
          <p:cNvSpPr>
            <a:spLocks noChangeArrowheads="1"/>
          </p:cNvSpPr>
          <p:nvPr/>
        </p:nvSpPr>
        <p:spPr bwMode="auto">
          <a:xfrm>
            <a:off x="914400" y="4191000"/>
            <a:ext cx="2057400" cy="990600"/>
          </a:xfrm>
          <a:prstGeom prst="rect">
            <a:avLst/>
          </a:prstGeom>
          <a:solidFill>
            <a:schemeClr val="bg1"/>
          </a:solidFill>
          <a:ln w="9525">
            <a:solidFill>
              <a:schemeClr val="tx1"/>
            </a:solidFill>
            <a:miter lim="800000"/>
            <a:headEnd/>
            <a:tailEnd/>
          </a:ln>
        </p:spPr>
        <p:txBody>
          <a:bodyPr wrap="none" anchor="ctr"/>
          <a:lstStyle/>
          <a:p>
            <a:pPr eaLnBrk="0" hangingPunct="0"/>
            <a:r>
              <a:rPr lang="en-US" sz="1000" u="sng">
                <a:latin typeface="Verdana" pitchFamily="34" charset="0"/>
              </a:rPr>
              <a:t>Test Artifacts</a:t>
            </a:r>
          </a:p>
          <a:p>
            <a:pPr eaLnBrk="0" hangingPunct="0">
              <a:buFontTx/>
              <a:buChar char="•"/>
            </a:pPr>
            <a:r>
              <a:rPr lang="en-US" sz="800">
                <a:latin typeface="Verdana" pitchFamily="34" charset="0"/>
              </a:rPr>
              <a:t>Conformance Profiles</a:t>
            </a:r>
          </a:p>
          <a:p>
            <a:pPr eaLnBrk="0" hangingPunct="0">
              <a:buFontTx/>
              <a:buChar char="•"/>
            </a:pPr>
            <a:r>
              <a:rPr lang="en-US" sz="800">
                <a:latin typeface="Verdana" pitchFamily="34" charset="0"/>
              </a:rPr>
              <a:t>HL7 Tables</a:t>
            </a:r>
          </a:p>
          <a:p>
            <a:pPr eaLnBrk="0" hangingPunct="0">
              <a:buFontTx/>
              <a:buChar char="•"/>
            </a:pPr>
            <a:r>
              <a:rPr lang="en-US" sz="800">
                <a:latin typeface="Verdana" pitchFamily="34" charset="0"/>
              </a:rPr>
              <a:t>Validation Context Files</a:t>
            </a:r>
          </a:p>
          <a:p>
            <a:pPr eaLnBrk="0" hangingPunct="0">
              <a:buFontTx/>
              <a:buChar char="•"/>
            </a:pPr>
            <a:r>
              <a:rPr lang="en-US" sz="800">
                <a:latin typeface="Verdana" pitchFamily="34" charset="0"/>
              </a:rPr>
              <a:t>Generation Context Files</a:t>
            </a:r>
          </a:p>
        </p:txBody>
      </p:sp>
      <p:sp>
        <p:nvSpPr>
          <p:cNvPr id="195610" name="Rectangle 12"/>
          <p:cNvSpPr>
            <a:spLocks noChangeArrowheads="1"/>
          </p:cNvSpPr>
          <p:nvPr/>
        </p:nvSpPr>
        <p:spPr bwMode="auto">
          <a:xfrm>
            <a:off x="2057400" y="26670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IHE-PCD</a:t>
            </a:r>
          </a:p>
          <a:p>
            <a:pPr algn="ctr" eaLnBrk="0" hangingPunct="0"/>
            <a:r>
              <a:rPr lang="en-US" sz="1000">
                <a:latin typeface="Verdana" pitchFamily="34" charset="0"/>
              </a:rPr>
              <a:t>DOC</a:t>
            </a:r>
          </a:p>
          <a:p>
            <a:pPr algn="ctr" eaLnBrk="0" hangingPunct="0"/>
            <a:r>
              <a:rPr lang="en-US" sz="1000">
                <a:latin typeface="Verdana" pitchFamily="34" charset="0"/>
              </a:rPr>
              <a:t>Test Agent</a:t>
            </a:r>
          </a:p>
        </p:txBody>
      </p:sp>
      <p:sp>
        <p:nvSpPr>
          <p:cNvPr id="195611" name="Rectangle 13"/>
          <p:cNvSpPr>
            <a:spLocks noChangeArrowheads="1"/>
          </p:cNvSpPr>
          <p:nvPr/>
        </p:nvSpPr>
        <p:spPr bwMode="auto">
          <a:xfrm>
            <a:off x="2057400" y="19050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HL7 V2</a:t>
            </a:r>
          </a:p>
          <a:p>
            <a:pPr algn="ctr" eaLnBrk="0" hangingPunct="0"/>
            <a:r>
              <a:rPr lang="en-US" sz="1000">
                <a:latin typeface="Verdana" pitchFamily="34" charset="0"/>
              </a:rPr>
              <a:t>Message</a:t>
            </a:r>
          </a:p>
          <a:p>
            <a:pPr algn="ctr" eaLnBrk="0" hangingPunct="0"/>
            <a:r>
              <a:rPr lang="en-US" sz="1000">
                <a:latin typeface="Verdana" pitchFamily="34" charset="0"/>
              </a:rPr>
              <a:t>Generation</a:t>
            </a:r>
          </a:p>
        </p:txBody>
      </p:sp>
      <p:sp>
        <p:nvSpPr>
          <p:cNvPr id="195612" name="Rectangle 16"/>
          <p:cNvSpPr>
            <a:spLocks noChangeArrowheads="1"/>
          </p:cNvSpPr>
          <p:nvPr/>
        </p:nvSpPr>
        <p:spPr bwMode="auto">
          <a:xfrm>
            <a:off x="914400" y="26670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IHE-PCD</a:t>
            </a:r>
          </a:p>
          <a:p>
            <a:pPr algn="ctr" eaLnBrk="0" hangingPunct="0"/>
            <a:r>
              <a:rPr lang="en-US" sz="1000">
                <a:latin typeface="Verdana" pitchFamily="34" charset="0"/>
              </a:rPr>
              <a:t>DOR</a:t>
            </a:r>
          </a:p>
          <a:p>
            <a:pPr algn="ctr" eaLnBrk="0" hangingPunct="0"/>
            <a:r>
              <a:rPr lang="en-US" sz="1000">
                <a:latin typeface="Verdana" pitchFamily="34" charset="0"/>
              </a:rPr>
              <a:t>Test Agent</a:t>
            </a:r>
          </a:p>
        </p:txBody>
      </p:sp>
      <p:sp>
        <p:nvSpPr>
          <p:cNvPr id="195613" name="Rectangle 17"/>
          <p:cNvSpPr>
            <a:spLocks noChangeArrowheads="1"/>
          </p:cNvSpPr>
          <p:nvPr/>
        </p:nvSpPr>
        <p:spPr bwMode="auto">
          <a:xfrm>
            <a:off x="898525" y="1920875"/>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HL7 V2</a:t>
            </a:r>
          </a:p>
          <a:p>
            <a:pPr algn="ctr" eaLnBrk="0" hangingPunct="0"/>
            <a:r>
              <a:rPr lang="en-US" sz="1000">
                <a:latin typeface="Verdana" pitchFamily="34" charset="0"/>
              </a:rPr>
              <a:t>Message</a:t>
            </a:r>
          </a:p>
          <a:p>
            <a:pPr algn="ctr" eaLnBrk="0" hangingPunct="0"/>
            <a:r>
              <a:rPr lang="en-US" sz="1000">
                <a:latin typeface="Verdana" pitchFamily="34" charset="0"/>
              </a:rPr>
              <a:t>Validation</a:t>
            </a:r>
          </a:p>
        </p:txBody>
      </p:sp>
      <p:sp>
        <p:nvSpPr>
          <p:cNvPr id="195614" name="Text Box 21"/>
          <p:cNvSpPr txBox="1">
            <a:spLocks noChangeArrowheads="1"/>
          </p:cNvSpPr>
          <p:nvPr/>
        </p:nvSpPr>
        <p:spPr bwMode="auto">
          <a:xfrm>
            <a:off x="1371600" y="1447800"/>
            <a:ext cx="1143000" cy="366713"/>
          </a:xfrm>
          <a:prstGeom prst="rect">
            <a:avLst/>
          </a:prstGeom>
          <a:noFill/>
          <a:ln w="9525">
            <a:noFill/>
            <a:miter lim="800000"/>
            <a:headEnd/>
            <a:tailEnd/>
          </a:ln>
        </p:spPr>
        <p:txBody>
          <a:bodyPr>
            <a:spAutoFit/>
          </a:bodyPr>
          <a:lstStyle/>
          <a:p>
            <a:pPr algn="ctr" eaLnBrk="0" hangingPunct="0">
              <a:spcBef>
                <a:spcPct val="50000"/>
              </a:spcBef>
            </a:pPr>
            <a:r>
              <a:rPr lang="en-US"/>
              <a:t>Services</a:t>
            </a:r>
          </a:p>
        </p:txBody>
      </p:sp>
      <p:sp>
        <p:nvSpPr>
          <p:cNvPr id="195615" name="Text Box 22"/>
          <p:cNvSpPr txBox="1">
            <a:spLocks noChangeArrowheads="1"/>
          </p:cNvSpPr>
          <p:nvPr/>
        </p:nvSpPr>
        <p:spPr bwMode="auto">
          <a:xfrm>
            <a:off x="4572000" y="1371600"/>
            <a:ext cx="2114550" cy="366713"/>
          </a:xfrm>
          <a:prstGeom prst="rect">
            <a:avLst/>
          </a:prstGeom>
          <a:noFill/>
          <a:ln w="9525">
            <a:noFill/>
            <a:miter lim="800000"/>
            <a:headEnd/>
            <a:tailEnd/>
          </a:ln>
        </p:spPr>
        <p:txBody>
          <a:bodyPr wrap="none">
            <a:spAutoFit/>
          </a:bodyPr>
          <a:lstStyle/>
          <a:p>
            <a:pPr algn="ctr" eaLnBrk="0" hangingPunct="0"/>
            <a:r>
              <a:rPr lang="en-US"/>
              <a:t>Test Management</a:t>
            </a:r>
          </a:p>
        </p:txBody>
      </p:sp>
      <p:sp>
        <p:nvSpPr>
          <p:cNvPr id="195616" name="AutoShape 23"/>
          <p:cNvSpPr>
            <a:spLocks noChangeArrowheads="1"/>
          </p:cNvSpPr>
          <p:nvPr/>
        </p:nvSpPr>
        <p:spPr bwMode="auto">
          <a:xfrm>
            <a:off x="4191000" y="2819400"/>
            <a:ext cx="1524000" cy="1066800"/>
          </a:xfrm>
          <a:prstGeom prst="cube">
            <a:avLst>
              <a:gd name="adj" fmla="val 25000"/>
            </a:avLst>
          </a:prstGeom>
          <a:solidFill>
            <a:schemeClr val="bg1"/>
          </a:solidFill>
          <a:ln w="12700">
            <a:solidFill>
              <a:schemeClr val="tx1"/>
            </a:solidFill>
            <a:miter lim="800000"/>
            <a:headEnd/>
            <a:tailEnd/>
          </a:ln>
        </p:spPr>
        <p:txBody>
          <a:bodyPr wrap="none" anchor="ctr"/>
          <a:lstStyle/>
          <a:p>
            <a:pPr algn="ctr" eaLnBrk="0" hangingPunct="0"/>
            <a:r>
              <a:rPr lang="en-US"/>
              <a:t>Test</a:t>
            </a:r>
          </a:p>
          <a:p>
            <a:pPr algn="ctr" eaLnBrk="0" hangingPunct="0"/>
            <a:r>
              <a:rPr lang="en-US"/>
              <a:t>Harness</a:t>
            </a:r>
          </a:p>
          <a:p>
            <a:pPr algn="ctr" eaLnBrk="0" hangingPunct="0"/>
            <a:r>
              <a:rPr lang="en-US" sz="1200"/>
              <a:t>(Java Code)</a:t>
            </a:r>
          </a:p>
        </p:txBody>
      </p:sp>
      <p:sp>
        <p:nvSpPr>
          <p:cNvPr id="195617" name="AutoShape 24"/>
          <p:cNvSpPr>
            <a:spLocks noChangeArrowheads="1"/>
          </p:cNvSpPr>
          <p:nvPr/>
        </p:nvSpPr>
        <p:spPr bwMode="auto">
          <a:xfrm>
            <a:off x="3962400" y="5715000"/>
            <a:ext cx="2362200" cy="762000"/>
          </a:xfrm>
          <a:prstGeom prst="roundRect">
            <a:avLst>
              <a:gd name="adj" fmla="val 16667"/>
            </a:avLst>
          </a:prstGeom>
          <a:solidFill>
            <a:srgbClr val="E5E5FF"/>
          </a:solidFill>
          <a:ln w="19050">
            <a:solidFill>
              <a:schemeClr val="tx1"/>
            </a:solidFill>
            <a:round/>
            <a:headEnd/>
            <a:tailEnd/>
          </a:ln>
        </p:spPr>
        <p:txBody>
          <a:bodyPr wrap="none" anchor="ctr"/>
          <a:lstStyle/>
          <a:p>
            <a:pPr algn="ctr" eaLnBrk="0" hangingPunct="0"/>
            <a:r>
              <a:rPr lang="en-US"/>
              <a:t>Router</a:t>
            </a:r>
          </a:p>
        </p:txBody>
      </p:sp>
      <p:sp>
        <p:nvSpPr>
          <p:cNvPr id="195618" name="AutoShape 26"/>
          <p:cNvSpPr>
            <a:spLocks noChangeArrowheads="1"/>
          </p:cNvSpPr>
          <p:nvPr/>
        </p:nvSpPr>
        <p:spPr bwMode="auto">
          <a:xfrm>
            <a:off x="4191000" y="1692275"/>
            <a:ext cx="1524000" cy="822325"/>
          </a:xfrm>
          <a:prstGeom prst="flowChartDocument">
            <a:avLst/>
          </a:prstGeom>
          <a:solidFill>
            <a:schemeClr val="bg1"/>
          </a:solidFill>
          <a:ln w="12700">
            <a:solidFill>
              <a:schemeClr val="tx1"/>
            </a:solidFill>
            <a:miter lim="800000"/>
            <a:headEnd/>
            <a:tailEnd/>
          </a:ln>
        </p:spPr>
        <p:txBody>
          <a:bodyPr wrap="none" anchor="ctr"/>
          <a:lstStyle/>
          <a:p>
            <a:pPr algn="ctr" eaLnBrk="0" hangingPunct="0"/>
            <a:r>
              <a:rPr lang="en-US" sz="1200"/>
              <a:t>IHE-PCD DEC</a:t>
            </a:r>
          </a:p>
          <a:p>
            <a:pPr algn="ctr" eaLnBrk="0" hangingPunct="0"/>
            <a:r>
              <a:rPr lang="en-US" sz="1200"/>
              <a:t>DOC</a:t>
            </a:r>
          </a:p>
          <a:p>
            <a:pPr algn="ctr" eaLnBrk="0" hangingPunct="0"/>
            <a:r>
              <a:rPr lang="en-US" sz="1600"/>
              <a:t>Test Scenario</a:t>
            </a:r>
          </a:p>
        </p:txBody>
      </p:sp>
      <p:sp>
        <p:nvSpPr>
          <p:cNvPr id="195619" name="AutoShape 27"/>
          <p:cNvSpPr>
            <a:spLocks noChangeArrowheads="1"/>
          </p:cNvSpPr>
          <p:nvPr/>
        </p:nvSpPr>
        <p:spPr bwMode="auto">
          <a:xfrm>
            <a:off x="6019800" y="2362200"/>
            <a:ext cx="990600" cy="1371600"/>
          </a:xfrm>
          <a:prstGeom prst="flowChartDocument">
            <a:avLst/>
          </a:prstGeom>
          <a:solidFill>
            <a:schemeClr val="bg1"/>
          </a:solidFill>
          <a:ln w="12700">
            <a:solidFill>
              <a:schemeClr val="tx1"/>
            </a:solidFill>
            <a:miter lim="800000"/>
            <a:headEnd/>
            <a:tailEnd/>
          </a:ln>
        </p:spPr>
        <p:txBody>
          <a:bodyPr wrap="none" anchor="ctr"/>
          <a:lstStyle/>
          <a:p>
            <a:pPr algn="ctr" eaLnBrk="0" hangingPunct="0"/>
            <a:r>
              <a:rPr lang="en-US" sz="1600" u="sng"/>
              <a:t>Results</a:t>
            </a:r>
            <a:endParaRPr lang="en-US" sz="1200"/>
          </a:p>
          <a:p>
            <a:pPr algn="ctr" eaLnBrk="0" hangingPunct="0"/>
            <a:r>
              <a:rPr lang="en-US" sz="1200"/>
              <a:t>Message</a:t>
            </a:r>
          </a:p>
          <a:p>
            <a:pPr algn="ctr" eaLnBrk="0" hangingPunct="0"/>
            <a:r>
              <a:rPr lang="en-US" sz="1200"/>
              <a:t>Validation</a:t>
            </a:r>
          </a:p>
          <a:p>
            <a:pPr algn="ctr" eaLnBrk="0" hangingPunct="0"/>
            <a:r>
              <a:rPr lang="en-US" sz="1200"/>
              <a:t>Reports</a:t>
            </a:r>
          </a:p>
        </p:txBody>
      </p:sp>
      <p:grpSp>
        <p:nvGrpSpPr>
          <p:cNvPr id="3" name="Group 34"/>
          <p:cNvGrpSpPr>
            <a:grpSpLocks/>
          </p:cNvGrpSpPr>
          <p:nvPr/>
        </p:nvGrpSpPr>
        <p:grpSpPr bwMode="auto">
          <a:xfrm>
            <a:off x="7696200" y="1828800"/>
            <a:ext cx="577850" cy="685800"/>
            <a:chOff x="4756" y="672"/>
            <a:chExt cx="364" cy="432"/>
          </a:xfrm>
        </p:grpSpPr>
        <p:sp>
          <p:nvSpPr>
            <p:cNvPr id="195633" name="Text Box 35"/>
            <p:cNvSpPr txBox="1">
              <a:spLocks noChangeArrowheads="1"/>
            </p:cNvSpPr>
            <p:nvPr/>
          </p:nvSpPr>
          <p:spPr bwMode="auto">
            <a:xfrm>
              <a:off x="4756" y="960"/>
              <a:ext cx="364" cy="144"/>
            </a:xfrm>
            <a:prstGeom prst="rect">
              <a:avLst/>
            </a:prstGeom>
            <a:noFill/>
            <a:ln w="9525">
              <a:noFill/>
              <a:miter lim="800000"/>
              <a:headEnd/>
              <a:tailEnd/>
            </a:ln>
          </p:spPr>
          <p:txBody>
            <a:bodyPr wrap="none">
              <a:spAutoFit/>
            </a:bodyPr>
            <a:lstStyle/>
            <a:p>
              <a:pPr algn="ctr" eaLnBrk="0" hangingPunct="0"/>
              <a:r>
                <a:rPr lang="en-US" sz="900"/>
                <a:t>Vendor</a:t>
              </a:r>
            </a:p>
          </p:txBody>
        </p:sp>
        <p:pic>
          <p:nvPicPr>
            <p:cNvPr id="195634" name="Picture 36" descr="Free User icon"/>
            <p:cNvPicPr>
              <a:picLocks noChangeAspect="1" noChangeArrowheads="1"/>
            </p:cNvPicPr>
            <p:nvPr/>
          </p:nvPicPr>
          <p:blipFill>
            <a:blip r:embed="rId5" cstate="print"/>
            <a:srcRect/>
            <a:stretch>
              <a:fillRect/>
            </a:stretch>
          </p:blipFill>
          <p:spPr bwMode="auto">
            <a:xfrm>
              <a:off x="4800" y="672"/>
              <a:ext cx="292" cy="292"/>
            </a:xfrm>
            <a:prstGeom prst="rect">
              <a:avLst/>
            </a:prstGeom>
            <a:noFill/>
            <a:ln w="9525">
              <a:noFill/>
              <a:miter lim="800000"/>
              <a:headEnd/>
              <a:tailEnd/>
            </a:ln>
          </p:spPr>
        </p:pic>
      </p:grpSp>
      <p:sp>
        <p:nvSpPr>
          <p:cNvPr id="195621" name="Line 37"/>
          <p:cNvSpPr>
            <a:spLocks noChangeShapeType="1"/>
          </p:cNvSpPr>
          <p:nvPr/>
        </p:nvSpPr>
        <p:spPr bwMode="auto">
          <a:xfrm>
            <a:off x="3124200" y="3581400"/>
            <a:ext cx="1066800" cy="0"/>
          </a:xfrm>
          <a:prstGeom prst="line">
            <a:avLst/>
          </a:prstGeom>
          <a:noFill/>
          <a:ln w="28575">
            <a:solidFill>
              <a:schemeClr val="tx1"/>
            </a:solidFill>
            <a:round/>
            <a:headEnd type="triangle" w="med" len="med"/>
            <a:tailEnd type="triangle" w="med" len="med"/>
          </a:ln>
        </p:spPr>
        <p:txBody>
          <a:bodyPr/>
          <a:lstStyle/>
          <a:p>
            <a:endParaRPr lang="en-US"/>
          </a:p>
        </p:txBody>
      </p:sp>
      <p:sp>
        <p:nvSpPr>
          <p:cNvPr id="195622" name="Line 38"/>
          <p:cNvSpPr>
            <a:spLocks noChangeShapeType="1"/>
          </p:cNvSpPr>
          <p:nvPr/>
        </p:nvSpPr>
        <p:spPr bwMode="auto">
          <a:xfrm>
            <a:off x="3124200" y="6096000"/>
            <a:ext cx="838200" cy="0"/>
          </a:xfrm>
          <a:prstGeom prst="line">
            <a:avLst/>
          </a:prstGeom>
          <a:noFill/>
          <a:ln w="28575">
            <a:solidFill>
              <a:schemeClr val="tx1"/>
            </a:solidFill>
            <a:round/>
            <a:headEnd type="triangle" w="med" len="med"/>
            <a:tailEnd type="triangle" w="med" len="med"/>
          </a:ln>
        </p:spPr>
        <p:txBody>
          <a:bodyPr/>
          <a:lstStyle/>
          <a:p>
            <a:endParaRPr lang="en-US"/>
          </a:p>
        </p:txBody>
      </p:sp>
      <p:sp>
        <p:nvSpPr>
          <p:cNvPr id="195623" name="Line 39"/>
          <p:cNvSpPr>
            <a:spLocks noChangeShapeType="1"/>
          </p:cNvSpPr>
          <p:nvPr/>
        </p:nvSpPr>
        <p:spPr bwMode="auto">
          <a:xfrm>
            <a:off x="4876800" y="3886200"/>
            <a:ext cx="0" cy="1828800"/>
          </a:xfrm>
          <a:prstGeom prst="line">
            <a:avLst/>
          </a:prstGeom>
          <a:noFill/>
          <a:ln w="28575">
            <a:solidFill>
              <a:schemeClr val="tx1"/>
            </a:solidFill>
            <a:round/>
            <a:headEnd type="triangle" w="med" len="med"/>
            <a:tailEnd type="triangle" w="med" len="med"/>
          </a:ln>
        </p:spPr>
        <p:txBody>
          <a:bodyPr/>
          <a:lstStyle/>
          <a:p>
            <a:endParaRPr lang="en-US"/>
          </a:p>
        </p:txBody>
      </p:sp>
      <p:sp>
        <p:nvSpPr>
          <p:cNvPr id="195624" name="Line 40"/>
          <p:cNvSpPr>
            <a:spLocks noChangeShapeType="1"/>
          </p:cNvSpPr>
          <p:nvPr/>
        </p:nvSpPr>
        <p:spPr bwMode="auto">
          <a:xfrm flipV="1">
            <a:off x="5715000" y="3276600"/>
            <a:ext cx="304800" cy="0"/>
          </a:xfrm>
          <a:prstGeom prst="line">
            <a:avLst/>
          </a:prstGeom>
          <a:noFill/>
          <a:ln w="19050">
            <a:solidFill>
              <a:schemeClr val="tx1"/>
            </a:solidFill>
            <a:round/>
            <a:headEnd/>
            <a:tailEnd type="triangle" w="med" len="med"/>
          </a:ln>
        </p:spPr>
        <p:txBody>
          <a:bodyPr/>
          <a:lstStyle/>
          <a:p>
            <a:endParaRPr lang="en-US"/>
          </a:p>
        </p:txBody>
      </p:sp>
      <p:sp>
        <p:nvSpPr>
          <p:cNvPr id="195625" name="Line 41"/>
          <p:cNvSpPr>
            <a:spLocks noChangeShapeType="1"/>
          </p:cNvSpPr>
          <p:nvPr/>
        </p:nvSpPr>
        <p:spPr bwMode="auto">
          <a:xfrm flipV="1">
            <a:off x="6324600" y="5657850"/>
            <a:ext cx="995363" cy="438150"/>
          </a:xfrm>
          <a:prstGeom prst="line">
            <a:avLst/>
          </a:prstGeom>
          <a:noFill/>
          <a:ln w="28575">
            <a:solidFill>
              <a:schemeClr val="tx1"/>
            </a:solidFill>
            <a:round/>
            <a:headEnd type="triangle" w="med" len="med"/>
            <a:tailEnd type="triangle" w="med" len="med"/>
          </a:ln>
        </p:spPr>
        <p:txBody>
          <a:bodyPr/>
          <a:lstStyle/>
          <a:p>
            <a:endParaRPr lang="en-US"/>
          </a:p>
        </p:txBody>
      </p:sp>
      <p:sp>
        <p:nvSpPr>
          <p:cNvPr id="195626" name="AutoShape 44"/>
          <p:cNvSpPr>
            <a:spLocks noChangeArrowheads="1"/>
          </p:cNvSpPr>
          <p:nvPr/>
        </p:nvSpPr>
        <p:spPr bwMode="auto">
          <a:xfrm>
            <a:off x="4419600" y="2895600"/>
            <a:ext cx="990600" cy="1524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sz="900">
                <a:latin typeface="Verdana" pitchFamily="34" charset="0"/>
              </a:rPr>
              <a:t>Test Execution</a:t>
            </a:r>
          </a:p>
        </p:txBody>
      </p:sp>
      <p:sp>
        <p:nvSpPr>
          <p:cNvPr id="195627" name="Rectangle 46"/>
          <p:cNvSpPr>
            <a:spLocks noChangeArrowheads="1"/>
          </p:cNvSpPr>
          <p:nvPr/>
        </p:nvSpPr>
        <p:spPr bwMode="auto">
          <a:xfrm>
            <a:off x="5867400" y="1752600"/>
            <a:ext cx="990600" cy="549275"/>
          </a:xfrm>
          <a:prstGeom prst="rect">
            <a:avLst/>
          </a:prstGeom>
          <a:noFill/>
          <a:ln w="9525">
            <a:noFill/>
            <a:miter lim="800000"/>
            <a:headEnd/>
            <a:tailEnd/>
          </a:ln>
        </p:spPr>
        <p:txBody>
          <a:bodyPr>
            <a:spAutoFit/>
          </a:bodyPr>
          <a:lstStyle/>
          <a:p>
            <a:pPr algn="ctr"/>
            <a:r>
              <a:rPr lang="en-US" sz="1000">
                <a:solidFill>
                  <a:schemeClr val="accent2"/>
                </a:solidFill>
                <a:latin typeface="Verdana" pitchFamily="34" charset="0"/>
              </a:rPr>
              <a:t>Web </a:t>
            </a:r>
          </a:p>
          <a:p>
            <a:pPr algn="ctr"/>
            <a:r>
              <a:rPr lang="en-US" sz="1000">
                <a:solidFill>
                  <a:schemeClr val="accent2"/>
                </a:solidFill>
                <a:latin typeface="Verdana" pitchFamily="34" charset="0"/>
              </a:rPr>
              <a:t>Application</a:t>
            </a:r>
          </a:p>
          <a:p>
            <a:pPr algn="ctr"/>
            <a:r>
              <a:rPr lang="en-US" sz="1000">
                <a:solidFill>
                  <a:schemeClr val="accent2"/>
                </a:solidFill>
                <a:latin typeface="Verdana" pitchFamily="34" charset="0"/>
              </a:rPr>
              <a:t>Client</a:t>
            </a:r>
          </a:p>
        </p:txBody>
      </p:sp>
      <p:sp>
        <p:nvSpPr>
          <p:cNvPr id="195628" name="Rectangle 47"/>
          <p:cNvSpPr>
            <a:spLocks noChangeArrowheads="1"/>
          </p:cNvSpPr>
          <p:nvPr/>
        </p:nvSpPr>
        <p:spPr bwMode="auto">
          <a:xfrm>
            <a:off x="2057400" y="3429000"/>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Report</a:t>
            </a:r>
          </a:p>
        </p:txBody>
      </p:sp>
      <p:sp>
        <p:nvSpPr>
          <p:cNvPr id="195629" name="Rectangle 17"/>
          <p:cNvSpPr>
            <a:spLocks noChangeArrowheads="1"/>
          </p:cNvSpPr>
          <p:nvPr/>
        </p:nvSpPr>
        <p:spPr bwMode="auto">
          <a:xfrm>
            <a:off x="941388" y="3462338"/>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RTM</a:t>
            </a:r>
          </a:p>
          <a:p>
            <a:pPr algn="ctr" eaLnBrk="0" hangingPunct="0"/>
            <a:r>
              <a:rPr lang="en-US" sz="1000">
                <a:latin typeface="Verdana" pitchFamily="34" charset="0"/>
              </a:rPr>
              <a:t>Message</a:t>
            </a:r>
          </a:p>
          <a:p>
            <a:pPr algn="ctr" eaLnBrk="0" hangingPunct="0"/>
            <a:r>
              <a:rPr lang="en-US" sz="1000">
                <a:latin typeface="Verdana" pitchFamily="34" charset="0"/>
              </a:rPr>
              <a:t>Validation</a:t>
            </a:r>
          </a:p>
        </p:txBody>
      </p:sp>
      <p:sp>
        <p:nvSpPr>
          <p:cNvPr id="195630" name="Text Box 49"/>
          <p:cNvSpPr txBox="1">
            <a:spLocks noChangeArrowheads="1"/>
          </p:cNvSpPr>
          <p:nvPr/>
        </p:nvSpPr>
        <p:spPr bwMode="auto">
          <a:xfrm>
            <a:off x="3224213" y="4246563"/>
            <a:ext cx="5935662" cy="855662"/>
          </a:xfrm>
          <a:prstGeom prst="rect">
            <a:avLst/>
          </a:prstGeom>
          <a:solidFill>
            <a:schemeClr val="bg1"/>
          </a:solidFill>
          <a:ln w="12700">
            <a:noFill/>
            <a:miter lim="800000"/>
            <a:headEnd/>
            <a:tailEnd/>
          </a:ln>
        </p:spPr>
        <p:txBody>
          <a:bodyPr>
            <a:spAutoFit/>
          </a:bodyPr>
          <a:lstStyle/>
          <a:p>
            <a:r>
              <a:rPr lang="en-US" sz="1600"/>
              <a:t>Conformance Testing</a:t>
            </a:r>
            <a:r>
              <a:rPr lang="en-US" sz="1600" b="0"/>
              <a:t>: May include HL7 message syntax validation, RTM, and/or application functional behavior testing</a:t>
            </a:r>
          </a:p>
          <a:p>
            <a:endParaRPr lang="en-US" b="0"/>
          </a:p>
        </p:txBody>
      </p:sp>
      <p:sp>
        <p:nvSpPr>
          <p:cNvPr id="195631" name="Rectangle 14"/>
          <p:cNvSpPr>
            <a:spLocks noChangeArrowheads="1"/>
          </p:cNvSpPr>
          <p:nvPr/>
        </p:nvSpPr>
        <p:spPr bwMode="auto">
          <a:xfrm>
            <a:off x="2070100" y="5629275"/>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Security</a:t>
            </a:r>
          </a:p>
        </p:txBody>
      </p:sp>
      <p:sp>
        <p:nvSpPr>
          <p:cNvPr id="195632" name="Rectangle 10"/>
          <p:cNvSpPr>
            <a:spLocks noChangeArrowheads="1"/>
          </p:cNvSpPr>
          <p:nvPr/>
        </p:nvSpPr>
        <p:spPr bwMode="auto">
          <a:xfrm>
            <a:off x="939800" y="5629275"/>
            <a:ext cx="914400" cy="533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00">
                <a:latin typeface="Verdana" pitchFamily="34" charset="0"/>
              </a:rPr>
              <a:t>Time</a:t>
            </a:r>
          </a:p>
        </p:txBody>
      </p:sp>
    </p:spTree>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eaVert"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eaVert"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40441</TotalTime>
  <Words>2384</Words>
  <Application>Microsoft Office PowerPoint</Application>
  <PresentationFormat>On-screen Show (4:3)</PresentationFormat>
  <Paragraphs>551</Paragraphs>
  <Slides>35</Slides>
  <Notes>17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37" baseType="lpstr">
      <vt:lpstr>Default Design</vt:lpstr>
      <vt:lpstr>Visio</vt:lpstr>
      <vt:lpstr>IHE-PCD , HL7 HC Dev WG, ISO/IEEE 11073,   and  NIST  Medical Device Communication and IHE-PCD Cycle 4 Test Strategy  IHE-PCD, HL7, ISO/IEEE Joint WG Meetings  (@ Atlanta, GA) 23 September 2009</vt:lpstr>
      <vt:lpstr>Medical Device Test Effort NIST Team Members</vt:lpstr>
      <vt:lpstr>NIST MDC Testing Topics</vt:lpstr>
      <vt:lpstr>Test Environments</vt:lpstr>
      <vt:lpstr>Test Environment Message Validation NIST V2 Testing Tools: IHE-PCD</vt:lpstr>
      <vt:lpstr> </vt:lpstr>
      <vt:lpstr>Instance Testing  HL7 V2 Message Validation</vt:lpstr>
      <vt:lpstr>Instance System Testing  IHE-PCD RTM Validation  </vt:lpstr>
      <vt:lpstr>Slide 9</vt:lpstr>
      <vt:lpstr>Future: Isolated System Testing  IHE-PCD RTM Validation  </vt:lpstr>
      <vt:lpstr>Slide 11</vt:lpstr>
      <vt:lpstr>HL7 Message Validation Study Example PIV (PCD-03)</vt:lpstr>
      <vt:lpstr>PIV-PCD-03 Test Case 60101 Validation using the IHE TF/Supplements</vt:lpstr>
      <vt:lpstr>PIV-PCD-03 Test Case 60101 Validation Using HL7 Profile Tables </vt:lpstr>
      <vt:lpstr>PIV-PCD-03 Test Case 60101 hRTM Validation</vt:lpstr>
      <vt:lpstr>PIV-PCD-03 Test Case 60101 Use/Test Case Specific Validation</vt:lpstr>
      <vt:lpstr>PIV-PCD-03 Test Case 60101 Overall Validation</vt:lpstr>
      <vt:lpstr>PIV-PCD-03 Test Case 60101 Validation Coverage </vt:lpstr>
      <vt:lpstr>Message Validation Context TF/Supplement Validation</vt:lpstr>
      <vt:lpstr>Message Validation Context hRTM Validation</vt:lpstr>
      <vt:lpstr>Message Validation Context Test Case Specific Validation</vt:lpstr>
      <vt:lpstr>IHE-PCD ’09-’10 Pre-Connectathon</vt:lpstr>
      <vt:lpstr>IHE-PCD ’09-’10 Pre-Connectathon Continued</vt:lpstr>
      <vt:lpstr>Show NIST V2 Tools (via Web)</vt:lpstr>
      <vt:lpstr>Slide 25</vt:lpstr>
      <vt:lpstr>RTM Mgmt System Changes (from last WG mtgs in May)</vt:lpstr>
      <vt:lpstr>RTMMS  In progress and next steps…</vt:lpstr>
      <vt:lpstr>RTMMS Future New Enhancements</vt:lpstr>
      <vt:lpstr>Slide 29</vt:lpstr>
      <vt:lpstr>X73 NIST Tooling…</vt:lpstr>
      <vt:lpstr>Slide 31</vt:lpstr>
      <vt:lpstr>ISO/IEEE 11073 Standards Work</vt:lpstr>
      <vt:lpstr>Thank YOU! </vt:lpstr>
      <vt:lpstr>Extra Slides</vt:lpstr>
      <vt:lpstr>NIST HIT Testing Infrastructure A Framework for Building Test Systems</vt:lpstr>
    </vt:vector>
  </TitlesOfParts>
  <Company>NIST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Panel 07 Slide Show - Medical Device Testing</dc:title>
  <dc:subject>Medical Device Testing</dc:subject>
  <dc:creator>John J. Garguilo</dc:creator>
  <cp:lastModifiedBy>NIST</cp:lastModifiedBy>
  <cp:revision>1182</cp:revision>
  <dcterms:created xsi:type="dcterms:W3CDTF">2003-05-21T19:18:06Z</dcterms:created>
  <dcterms:modified xsi:type="dcterms:W3CDTF">2009-09-23T15:58:38Z</dcterms:modified>
</cp:coreProperties>
</file>