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684" r:id="rId2"/>
    <p:sldId id="685" r:id="rId3"/>
    <p:sldId id="692" r:id="rId4"/>
    <p:sldId id="686" r:id="rId5"/>
    <p:sldId id="702" r:id="rId6"/>
    <p:sldId id="716" r:id="rId7"/>
    <p:sldId id="724" r:id="rId8"/>
    <p:sldId id="708" r:id="rId9"/>
    <p:sldId id="720" r:id="rId10"/>
    <p:sldId id="754" r:id="rId11"/>
    <p:sldId id="721" r:id="rId12"/>
    <p:sldId id="755" r:id="rId13"/>
    <p:sldId id="719" r:id="rId14"/>
    <p:sldId id="753" r:id="rId15"/>
    <p:sldId id="691" r:id="rId16"/>
    <p:sldId id="715" r:id="rId17"/>
    <p:sldId id="710" r:id="rId18"/>
    <p:sldId id="706" r:id="rId19"/>
    <p:sldId id="709" r:id="rId20"/>
    <p:sldId id="711" r:id="rId21"/>
    <p:sldId id="712" r:id="rId22"/>
    <p:sldId id="713" r:id="rId23"/>
    <p:sldId id="714" r:id="rId24"/>
    <p:sldId id="727" r:id="rId25"/>
    <p:sldId id="697" r:id="rId26"/>
    <p:sldId id="657" r:id="rId27"/>
    <p:sldId id="615" r:id="rId28"/>
    <p:sldId id="631" r:id="rId29"/>
    <p:sldId id="728" r:id="rId30"/>
    <p:sldId id="729" r:id="rId31"/>
    <p:sldId id="730" r:id="rId32"/>
    <p:sldId id="731" r:id="rId33"/>
    <p:sldId id="732" r:id="rId34"/>
    <p:sldId id="733" r:id="rId35"/>
    <p:sldId id="734" r:id="rId36"/>
    <p:sldId id="735" r:id="rId37"/>
    <p:sldId id="736" r:id="rId38"/>
    <p:sldId id="737" r:id="rId39"/>
    <p:sldId id="738" r:id="rId40"/>
    <p:sldId id="739" r:id="rId41"/>
    <p:sldId id="740" r:id="rId42"/>
    <p:sldId id="742" r:id="rId43"/>
    <p:sldId id="743" r:id="rId44"/>
    <p:sldId id="744" r:id="rId45"/>
    <p:sldId id="745" r:id="rId46"/>
    <p:sldId id="741" r:id="rId47"/>
    <p:sldId id="746" r:id="rId48"/>
    <p:sldId id="747" r:id="rId49"/>
    <p:sldId id="748" r:id="rId50"/>
    <p:sldId id="749" r:id="rId51"/>
    <p:sldId id="750" r:id="rId52"/>
    <p:sldId id="751" r:id="rId53"/>
    <p:sldId id="726" r:id="rId54"/>
    <p:sldId id="698" r:id="rId55"/>
    <p:sldId id="705" r:id="rId56"/>
    <p:sldId id="693" r:id="rId57"/>
    <p:sldId id="756" r:id="rId58"/>
    <p:sldId id="701" r:id="rId59"/>
    <p:sldId id="633" r:id="rId60"/>
    <p:sldId id="700" r:id="rId61"/>
    <p:sldId id="704" r:id="rId62"/>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a Martinez" initials="" lastIdx="6" clrIdx="0"/>
  <p:cmAuthor id="1" name="User" initials="" lastIdx="11" clrIdx="1"/>
  <p:cmAuthor id="2" name="Todd Cooper" initial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CCECFF"/>
    <a:srgbClr val="FFFF99"/>
    <a:srgbClr val="99FFCC"/>
    <a:srgbClr val="B2B2B2"/>
    <a:srgbClr val="0099FF"/>
    <a:srgbClr val="33CC33"/>
    <a:srgbClr val="0033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8995" autoAdjust="0"/>
    <p:restoredTop sz="78760" autoAdjust="0"/>
  </p:normalViewPr>
  <p:slideViewPr>
    <p:cSldViewPr snapToGrid="0">
      <p:cViewPr varScale="1">
        <p:scale>
          <a:sx n="109" d="100"/>
          <a:sy n="109" d="100"/>
        </p:scale>
        <p:origin x="-1674" y="-8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528"/>
    </p:cViewPr>
  </p:sorterViewPr>
  <p:notesViewPr>
    <p:cSldViewPr snapToGrid="0">
      <p:cViewPr>
        <p:scale>
          <a:sx n="100" d="100"/>
          <a:sy n="100" d="100"/>
        </p:scale>
        <p:origin x="-1710" y="10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02" name="Rectangle 2"/>
          <p:cNvSpPr>
            <a:spLocks noGrp="1" noChangeArrowheads="1"/>
          </p:cNvSpPr>
          <p:nvPr>
            <p:ph type="hdr" sz="quarter"/>
          </p:nvPr>
        </p:nvSpPr>
        <p:spPr bwMode="auto">
          <a:xfrm>
            <a:off x="0" y="0"/>
            <a:ext cx="3048000" cy="455613"/>
          </a:xfrm>
          <a:prstGeom prst="rect">
            <a:avLst/>
          </a:prstGeom>
          <a:noFill/>
          <a:ln w="9525">
            <a:noFill/>
            <a:miter lim="800000"/>
            <a:headEnd/>
            <a:tailEnd/>
          </a:ln>
          <a:effectLst/>
        </p:spPr>
        <p:txBody>
          <a:bodyPr vert="horz" wrap="square" lIns="90573" tIns="45287" rIns="90573" bIns="45287" numCol="1" anchor="t" anchorCtr="0" compatLnSpc="1">
            <a:prstTxWarp prst="textNoShape">
              <a:avLst/>
            </a:prstTxWarp>
          </a:bodyPr>
          <a:lstStyle>
            <a:lvl1pPr algn="l" defTabSz="906463">
              <a:defRPr sz="1200" b="0">
                <a:latin typeface="Times New Roman" pitchFamily="18" charset="0"/>
              </a:defRPr>
            </a:lvl1pPr>
          </a:lstStyle>
          <a:p>
            <a:pPr>
              <a:defRPr/>
            </a:pPr>
            <a:endParaRPr lang="en-US"/>
          </a:p>
        </p:txBody>
      </p:sp>
      <p:sp>
        <p:nvSpPr>
          <p:cNvPr id="819203" name="Rectangle 3"/>
          <p:cNvSpPr>
            <a:spLocks noGrp="1" noChangeArrowheads="1"/>
          </p:cNvSpPr>
          <p:nvPr>
            <p:ph type="dt" sz="quarter" idx="1"/>
          </p:nvPr>
        </p:nvSpPr>
        <p:spPr bwMode="auto">
          <a:xfrm>
            <a:off x="3962400" y="0"/>
            <a:ext cx="3048000" cy="455613"/>
          </a:xfrm>
          <a:prstGeom prst="rect">
            <a:avLst/>
          </a:prstGeom>
          <a:noFill/>
          <a:ln w="9525">
            <a:noFill/>
            <a:miter lim="800000"/>
            <a:headEnd/>
            <a:tailEnd/>
          </a:ln>
          <a:effectLst/>
        </p:spPr>
        <p:txBody>
          <a:bodyPr vert="horz" wrap="square" lIns="90573" tIns="45287" rIns="90573" bIns="45287" numCol="1" anchor="t" anchorCtr="0" compatLnSpc="1">
            <a:prstTxWarp prst="textNoShape">
              <a:avLst/>
            </a:prstTxWarp>
          </a:bodyPr>
          <a:lstStyle>
            <a:lvl1pPr algn="r" defTabSz="906463">
              <a:defRPr sz="1200" b="0">
                <a:latin typeface="Times New Roman" pitchFamily="18" charset="0"/>
              </a:defRPr>
            </a:lvl1pPr>
          </a:lstStyle>
          <a:p>
            <a:pPr>
              <a:defRPr/>
            </a:pPr>
            <a:endParaRPr lang="en-US"/>
          </a:p>
        </p:txBody>
      </p:sp>
      <p:sp>
        <p:nvSpPr>
          <p:cNvPr id="819204" name="Rectangle 4"/>
          <p:cNvSpPr>
            <a:spLocks noGrp="1" noChangeArrowheads="1"/>
          </p:cNvSpPr>
          <p:nvPr>
            <p:ph type="ftr" sz="quarter" idx="2"/>
          </p:nvPr>
        </p:nvSpPr>
        <p:spPr bwMode="auto">
          <a:xfrm>
            <a:off x="0" y="8840788"/>
            <a:ext cx="3048000" cy="455612"/>
          </a:xfrm>
          <a:prstGeom prst="rect">
            <a:avLst/>
          </a:prstGeom>
          <a:noFill/>
          <a:ln w="9525">
            <a:noFill/>
            <a:miter lim="800000"/>
            <a:headEnd/>
            <a:tailEnd/>
          </a:ln>
          <a:effectLst/>
        </p:spPr>
        <p:txBody>
          <a:bodyPr vert="horz" wrap="square" lIns="90573" tIns="45287" rIns="90573" bIns="45287" numCol="1" anchor="b" anchorCtr="0" compatLnSpc="1">
            <a:prstTxWarp prst="textNoShape">
              <a:avLst/>
            </a:prstTxWarp>
          </a:bodyPr>
          <a:lstStyle>
            <a:lvl1pPr algn="l" defTabSz="906463">
              <a:defRPr sz="1200" b="0">
                <a:latin typeface="Times New Roman" pitchFamily="18" charset="0"/>
              </a:defRPr>
            </a:lvl1pPr>
          </a:lstStyle>
          <a:p>
            <a:pPr>
              <a:defRPr/>
            </a:pPr>
            <a:endParaRPr lang="en-US"/>
          </a:p>
        </p:txBody>
      </p:sp>
      <p:sp>
        <p:nvSpPr>
          <p:cNvPr id="819205" name="Rectangle 5"/>
          <p:cNvSpPr>
            <a:spLocks noGrp="1" noChangeArrowheads="1"/>
          </p:cNvSpPr>
          <p:nvPr>
            <p:ph type="sldNum" sz="quarter" idx="3"/>
          </p:nvPr>
        </p:nvSpPr>
        <p:spPr bwMode="auto">
          <a:xfrm>
            <a:off x="3962400" y="8840788"/>
            <a:ext cx="3048000" cy="455612"/>
          </a:xfrm>
          <a:prstGeom prst="rect">
            <a:avLst/>
          </a:prstGeom>
          <a:noFill/>
          <a:ln w="9525">
            <a:noFill/>
            <a:miter lim="800000"/>
            <a:headEnd/>
            <a:tailEnd/>
          </a:ln>
          <a:effectLst/>
        </p:spPr>
        <p:txBody>
          <a:bodyPr vert="horz" wrap="square" lIns="90573" tIns="45287" rIns="90573" bIns="45287" numCol="1" anchor="b" anchorCtr="0" compatLnSpc="1">
            <a:prstTxWarp prst="textNoShape">
              <a:avLst/>
            </a:prstTxWarp>
          </a:bodyPr>
          <a:lstStyle>
            <a:lvl1pPr algn="r" defTabSz="906463">
              <a:defRPr sz="1200" b="0">
                <a:latin typeface="Times New Roman" pitchFamily="18" charset="0"/>
              </a:defRPr>
            </a:lvl1pPr>
          </a:lstStyle>
          <a:p>
            <a:pPr>
              <a:defRPr/>
            </a:pPr>
            <a:fld id="{F574F5F7-2565-491A-9E57-9E5F5FFA7F5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l" defTabSz="922338">
              <a:defRPr sz="1200" b="0">
                <a:latin typeface="Times New Roman" pitchFamily="18" charset="0"/>
              </a:defRPr>
            </a:lvl1pPr>
          </a:lstStyle>
          <a:p>
            <a:pPr>
              <a:defRPr/>
            </a:pPr>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defTabSz="922338">
              <a:defRPr sz="1200" b="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675" y="4413250"/>
            <a:ext cx="5607050" cy="4186238"/>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l" defTabSz="922338">
              <a:defRPr sz="1200" b="0">
                <a:latin typeface="Times New Roman" pitchFamily="18" charset="0"/>
              </a:defRPr>
            </a:lvl1pPr>
          </a:lstStyle>
          <a:p>
            <a:pPr>
              <a:defRPr/>
            </a:pPr>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defTabSz="922338">
              <a:defRPr sz="1200" b="0">
                <a:latin typeface="Times New Roman" pitchFamily="18" charset="0"/>
              </a:defRPr>
            </a:lvl1pPr>
          </a:lstStyle>
          <a:p>
            <a:pPr>
              <a:defRPr/>
            </a:pPr>
            <a:fld id="{B8E30F9D-9193-4F94-9802-9084520174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tatic.springframework.org/spring/docs/2.0.x/reference/orm.html#orm-hibernate" TargetMode="External"/><Relationship Id="rId3" Type="http://schemas.openxmlformats.org/officeDocument/2006/relationships/hyperlink" Target="http://static.springframework.org/spring/docs/2.0.x/reference/dao.html#dao-introduction" TargetMode="External"/><Relationship Id="rId7" Type="http://schemas.openxmlformats.org/officeDocument/2006/relationships/hyperlink" Target="http://static.springframework.org/spring/docs/2.0.x/reference/orm.html#orm-jdo"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tatic.springframework.org/spring/docs/2.0.x/reference/orm.html#orm-jpa" TargetMode="External"/><Relationship Id="rId11" Type="http://schemas.openxmlformats.org/officeDocument/2006/relationships/hyperlink" Target="http://static.springframework.org/spring/docs/2.0.x/reference/mvc.html#mvc-introduction" TargetMode="External"/><Relationship Id="rId5" Type="http://schemas.openxmlformats.org/officeDocument/2006/relationships/hyperlink" Target="http://static.springframework.org/spring/docs/2.0.x/reference/orm.html#orm-introduction" TargetMode="External"/><Relationship Id="rId10" Type="http://schemas.openxmlformats.org/officeDocument/2006/relationships/hyperlink" Target="http://static.springframework.org/spring/docs/2.0.x/reference/aop.html#aop-introduction" TargetMode="External"/><Relationship Id="rId4" Type="http://schemas.openxmlformats.org/officeDocument/2006/relationships/hyperlink" Target="http://static.springframework.org/spring/docs/2.0.x/reference/jdbc.html#jdbc-introduction" TargetMode="External"/><Relationship Id="rId9" Type="http://schemas.openxmlformats.org/officeDocument/2006/relationships/hyperlink" Target="http://static.springframework.org/spring/docs/2.0.x/reference/orm.html#orm-ibati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xfrm>
            <a:off x="701675" y="4414838"/>
            <a:ext cx="5607050" cy="4184650"/>
          </a:xfrm>
          <a:noFill/>
          <a:ln/>
        </p:spPr>
        <p:txBody>
          <a:bodyPr/>
          <a:lstStyle/>
          <a:p>
            <a:r>
              <a:rPr lang="en-US" smtClean="0"/>
              <a:t>NIST Presentation to IHE-PCD, IEEE MDC, HL7 Healthcare Devices SIG in Gaithersburg, Maryland at NIST on May 4 - 8, 2009.</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ln/>
        </p:spPr>
      </p:sp>
      <p:sp>
        <p:nvSpPr>
          <p:cNvPr id="300034" name="Rectangle 3"/>
          <p:cNvSpPr>
            <a:spLocks noGrp="1" noChangeArrowheads="1"/>
          </p:cNvSpPr>
          <p:nvPr>
            <p:ph type="body" idx="1"/>
          </p:nvPr>
        </p:nvSpPr>
        <p:spPr>
          <a:noFill/>
          <a:ln/>
        </p:spPr>
        <p:txBody>
          <a:bodyPr/>
          <a:lstStyle/>
          <a:p>
            <a:r>
              <a:rPr lang="en-US" smtClean="0"/>
              <a:t>Validating message for compliance to HL7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noTextEdit="1"/>
          </p:cNvSpPr>
          <p:nvPr>
            <p:ph type="sldImg"/>
          </p:nvPr>
        </p:nvSpPr>
        <p:spPr>
          <a:ln/>
        </p:spPr>
      </p:sp>
      <p:sp>
        <p:nvSpPr>
          <p:cNvPr id="302082" name="Notes Placeholder 2"/>
          <p:cNvSpPr>
            <a:spLocks noGrp="1"/>
          </p:cNvSpPr>
          <p:nvPr>
            <p:ph type="body" idx="1"/>
          </p:nvPr>
        </p:nvSpPr>
        <p:spPr>
          <a:noFill/>
          <a:ln/>
        </p:spPr>
        <p:txBody>
          <a:bodyPr/>
          <a:lstStyle/>
          <a:p>
            <a:pPr eaLnBrk="1" hangingPunct="1"/>
            <a:r>
              <a:rPr lang="en-US" sz="1000" smtClean="0"/>
              <a:t>Validating the HL7 message for compliance to RTM (e.g., a specified Ref_id had an appropriate unit)</a:t>
            </a:r>
          </a:p>
          <a:p>
            <a:pPr eaLnBrk="1" hangingPunct="1"/>
            <a:endParaRPr lang="en-US" sz="1000" smtClean="0"/>
          </a:p>
          <a:p>
            <a:pPr eaLnBrk="1" hangingPunct="1"/>
            <a:r>
              <a:rPr lang="en-US" sz="1000" smtClean="0"/>
              <a:t>Evaluation criteria as defined in IHE-PCD RTM profile</a:t>
            </a:r>
          </a:p>
          <a:p>
            <a:r>
              <a:rPr lang="en-US" sz="1000" smtClean="0"/>
              <a:t>The need is to test that units, enumerations, external lead sites, and the parent OBXs are checked. Vendors would provide the messages, perhaps in email. This would assure that units of measure and nomenclature are correct. </a:t>
            </a:r>
          </a:p>
          <a:p>
            <a:r>
              <a:rPr lang="en-US" sz="1000" smtClean="0"/>
              <a:t>Verify is this is the type of testing to be done:</a:t>
            </a:r>
          </a:p>
          <a:p>
            <a:r>
              <a:rPr lang="en-US" sz="1000" smtClean="0"/>
              <a:t>RTM verification can be triggered whenever an observation identifier is recognized in the message, based on the four-level hierarchy used by PCD-01 and related messages,</a:t>
            </a:r>
          </a:p>
          <a:p>
            <a:r>
              <a:rPr lang="en-US" sz="1000" smtClean="0"/>
              <a:t> </a:t>
            </a:r>
          </a:p>
          <a:p>
            <a:r>
              <a:rPr lang="en-US" sz="1000" smtClean="0"/>
              <a:t>Get first observation (parameter) (term code)  from msg and check against Rosetta </a:t>
            </a:r>
          </a:p>
          <a:p>
            <a:pPr marL="742950" lvl="1" indent="-285750"/>
            <a:r>
              <a:rPr lang="en-US" sz="1000" smtClean="0"/>
              <a:t>- If observation is found in Rosetta  =&gt; term check ok!</a:t>
            </a:r>
          </a:p>
          <a:p>
            <a:pPr marL="1143000" lvl="2" indent="-228600"/>
            <a:r>
              <a:rPr lang="en-US" sz="1000" smtClean="0"/>
              <a:t>- Check the units for that parameter</a:t>
            </a:r>
          </a:p>
          <a:p>
            <a:pPr marL="1600200" lvl="3" indent="-228600"/>
            <a:r>
              <a:rPr lang="en-US" sz="1000" smtClean="0"/>
              <a:t>- If the unit matches the unit identified in Rosetta for the term being tested =&gt; unit check ok!</a:t>
            </a:r>
          </a:p>
          <a:p>
            <a:pPr marL="1600200" lvl="3" indent="-228600"/>
            <a:r>
              <a:rPr lang="en-US" sz="1000" smtClean="0"/>
              <a:t>- If the unit does not match the unit identified in Rosetta for the term being tested =&gt; invalid unit for term xxx! </a:t>
            </a:r>
          </a:p>
          <a:p>
            <a:pPr marL="1143000" lvl="2" indent="-228600"/>
            <a:r>
              <a:rPr lang="en-US" sz="1000" smtClean="0"/>
              <a:t>- Check enumerations</a:t>
            </a:r>
          </a:p>
          <a:p>
            <a:pPr marL="1143000" lvl="2" indent="-228600"/>
            <a:r>
              <a:rPr lang="en-US" sz="1000" smtClean="0"/>
              <a:t>- Check external lead sites (OBX20)</a:t>
            </a:r>
          </a:p>
          <a:p>
            <a:pPr marL="742950" lvl="1" indent="-285750"/>
            <a:r>
              <a:rPr lang="en-US" sz="1000" smtClean="0"/>
              <a:t>- If observation is not in the table =&gt; “term” is missing!</a:t>
            </a:r>
          </a:p>
          <a:p>
            <a:r>
              <a:rPr lang="en-US" sz="1000" smtClean="0"/>
              <a:t>Need type of errors to identify.</a:t>
            </a:r>
          </a:p>
          <a:p>
            <a:pPr eaLnBrk="1" hangingPunct="1"/>
            <a:endParaRPr lang="en-US" sz="1000" smtClean="0"/>
          </a:p>
        </p:txBody>
      </p:sp>
      <p:sp>
        <p:nvSpPr>
          <p:cNvPr id="30208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78853923-CFBC-4099-93E1-5CB9FFE0D19F}" type="slidenum">
              <a:rPr lang="en-US" sz="1200" b="0">
                <a:latin typeface="Times New Roman" pitchFamily="18" charset="0"/>
              </a:rPr>
              <a:pPr algn="r" defTabSz="922338"/>
              <a:t>11</a:t>
            </a:fld>
            <a:endParaRPr lang="en-US" sz="1200" b="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a:ln/>
        </p:spPr>
      </p:sp>
      <p:sp>
        <p:nvSpPr>
          <p:cNvPr id="305154" name="Notes Placeholder 2"/>
          <p:cNvSpPr>
            <a:spLocks noGrp="1"/>
          </p:cNvSpPr>
          <p:nvPr>
            <p:ph type="body" idx="1"/>
          </p:nvPr>
        </p:nvSpPr>
        <p:spPr>
          <a:noFill/>
          <a:ln/>
        </p:spPr>
        <p:txBody>
          <a:bodyPr/>
          <a:lstStyle/>
          <a:p>
            <a:pPr eaLnBrk="1" hangingPunct="1"/>
            <a:r>
              <a:rPr lang="en-US" sz="1000" smtClean="0"/>
              <a:t>Validating the HL7 message for compliance to RTM (e.g., a specified Ref_id had an appropriate unit)</a:t>
            </a:r>
          </a:p>
          <a:p>
            <a:pPr eaLnBrk="1" hangingPunct="1"/>
            <a:endParaRPr lang="en-US" sz="1000" smtClean="0"/>
          </a:p>
          <a:p>
            <a:pPr eaLnBrk="1" hangingPunct="1"/>
            <a:r>
              <a:rPr lang="en-US" sz="1000" smtClean="0"/>
              <a:t>Evaluation criteria as defined in IHE-PCD RTM profile</a:t>
            </a:r>
          </a:p>
          <a:p>
            <a:r>
              <a:rPr lang="en-US" sz="1000" smtClean="0"/>
              <a:t>The need is to test that units, enumerations, external lead sites, and the parent OBXs are checked. Vendors would provide the messages, perhaps in email. This would assure that units of measure and nomenclature are correct. </a:t>
            </a:r>
          </a:p>
          <a:p>
            <a:r>
              <a:rPr lang="en-US" sz="1000" smtClean="0"/>
              <a:t>Verify is this is the type of testing to be done:</a:t>
            </a:r>
          </a:p>
          <a:p>
            <a:r>
              <a:rPr lang="en-US" sz="1000" smtClean="0"/>
              <a:t>RTM verification can be triggered whenever an observation identifier is recognized in the message, based on the four-level hierarchy used by PCD-01 and related messages,</a:t>
            </a:r>
          </a:p>
          <a:p>
            <a:r>
              <a:rPr lang="en-US" sz="1000" smtClean="0"/>
              <a:t> </a:t>
            </a:r>
          </a:p>
          <a:p>
            <a:r>
              <a:rPr lang="en-US" sz="1000" smtClean="0"/>
              <a:t>Get first observation (parameter) (term code)  from msg and check against Rosetta </a:t>
            </a:r>
          </a:p>
          <a:p>
            <a:pPr marL="742950" lvl="1" indent="-285750"/>
            <a:r>
              <a:rPr lang="en-US" sz="1000" smtClean="0"/>
              <a:t>- If observation is found in Rosetta  =&gt; term check ok!</a:t>
            </a:r>
          </a:p>
          <a:p>
            <a:pPr marL="1143000" lvl="2" indent="-228600"/>
            <a:r>
              <a:rPr lang="en-US" sz="1000" smtClean="0"/>
              <a:t>- Check the units for that parameter</a:t>
            </a:r>
          </a:p>
          <a:p>
            <a:pPr marL="1600200" lvl="3" indent="-228600"/>
            <a:r>
              <a:rPr lang="en-US" sz="1000" smtClean="0"/>
              <a:t>- If the unit matches the unit identified in Rosetta for the term being tested =&gt; unit check ok!</a:t>
            </a:r>
          </a:p>
          <a:p>
            <a:pPr marL="1600200" lvl="3" indent="-228600"/>
            <a:r>
              <a:rPr lang="en-US" sz="1000" smtClean="0"/>
              <a:t>- If the unit does not match the unit identified in Rosetta for the term being tested =&gt; invalid unit for term xxx! </a:t>
            </a:r>
          </a:p>
          <a:p>
            <a:pPr marL="1143000" lvl="2" indent="-228600"/>
            <a:r>
              <a:rPr lang="en-US" sz="1000" smtClean="0"/>
              <a:t>- Check enumerations</a:t>
            </a:r>
          </a:p>
          <a:p>
            <a:pPr marL="1143000" lvl="2" indent="-228600"/>
            <a:r>
              <a:rPr lang="en-US" sz="1000" smtClean="0"/>
              <a:t>- Check external lead sites (OBX20)</a:t>
            </a:r>
          </a:p>
          <a:p>
            <a:pPr marL="742950" lvl="1" indent="-285750"/>
            <a:r>
              <a:rPr lang="en-US" sz="1000" smtClean="0"/>
              <a:t>- If observation is not in the table =&gt; “term” is missing!</a:t>
            </a:r>
          </a:p>
          <a:p>
            <a:r>
              <a:rPr lang="en-US" sz="1000" smtClean="0"/>
              <a:t>Need type of errors to identify.</a:t>
            </a:r>
          </a:p>
          <a:p>
            <a:pPr eaLnBrk="1" hangingPunct="1"/>
            <a:endParaRPr lang="en-US" sz="1000" smtClean="0"/>
          </a:p>
        </p:txBody>
      </p:sp>
      <p:sp>
        <p:nvSpPr>
          <p:cNvPr id="30515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D1F3A5D4-152D-4350-BD90-E58C4927E806}" type="slidenum">
              <a:rPr lang="en-US" sz="1200" b="0">
                <a:latin typeface="Times New Roman" pitchFamily="18" charset="0"/>
              </a:rPr>
              <a:pPr algn="r" defTabSz="922338"/>
              <a:t>12</a:t>
            </a:fld>
            <a:endParaRPr lang="en-US" sz="1200" b="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p:cNvSpPr>
            <a:spLocks noGrp="1" noRot="1" noChangeAspect="1" noTextEdit="1"/>
          </p:cNvSpPr>
          <p:nvPr>
            <p:ph type="sldImg"/>
          </p:nvPr>
        </p:nvSpPr>
        <p:spPr>
          <a:ln/>
        </p:spPr>
      </p:sp>
      <p:sp>
        <p:nvSpPr>
          <p:cNvPr id="307202" name="Notes Placeholder 2"/>
          <p:cNvSpPr>
            <a:spLocks noGrp="1"/>
          </p:cNvSpPr>
          <p:nvPr>
            <p:ph type="body" idx="1"/>
          </p:nvPr>
        </p:nvSpPr>
        <p:spPr>
          <a:noFill/>
          <a:ln/>
        </p:spPr>
        <p:txBody>
          <a:bodyPr/>
          <a:lstStyle/>
          <a:p>
            <a:pPr eaLnBrk="1" hangingPunct="1"/>
            <a:r>
              <a:rPr lang="en-US" sz="1000" smtClean="0"/>
              <a:t>This Isolated System Tests for behavior of the SUT (e.g., an invalid message is sent to “Consumer” and acts appropriately – acknowledgement reject - “AR – message has been rejected by receiving application” )</a:t>
            </a:r>
          </a:p>
        </p:txBody>
      </p:sp>
      <p:sp>
        <p:nvSpPr>
          <p:cNvPr id="30720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40E5B7FD-420E-4C45-B62E-A919118A03DB}" type="slidenum">
              <a:rPr lang="en-US" sz="1200" b="0">
                <a:latin typeface="Times New Roman" pitchFamily="18" charset="0"/>
              </a:rPr>
              <a:pPr algn="r" defTabSz="922338"/>
              <a:t>13</a:t>
            </a:fld>
            <a:endParaRPr lang="en-US" sz="1200" b="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noTextEdit="1"/>
          </p:cNvSpPr>
          <p:nvPr>
            <p:ph type="sldImg"/>
          </p:nvPr>
        </p:nvSpPr>
        <p:spPr>
          <a:ln/>
        </p:spPr>
      </p:sp>
      <p:sp>
        <p:nvSpPr>
          <p:cNvPr id="309250" name="Notes Placeholder 2"/>
          <p:cNvSpPr>
            <a:spLocks noGrp="1"/>
          </p:cNvSpPr>
          <p:nvPr>
            <p:ph type="body" idx="1"/>
          </p:nvPr>
        </p:nvSpPr>
        <p:spPr>
          <a:noFill/>
          <a:ln/>
        </p:spPr>
        <p:txBody>
          <a:bodyPr/>
          <a:lstStyle/>
          <a:p>
            <a:pPr eaLnBrk="1" hangingPunct="1"/>
            <a:r>
              <a:rPr lang="en-US" sz="1000" smtClean="0"/>
              <a:t>This Peer-to-Peer System Tests for behavior of the SUT (e.g., Multiple Patient Monitor systems displaying parametric data” )</a:t>
            </a:r>
          </a:p>
        </p:txBody>
      </p:sp>
      <p:sp>
        <p:nvSpPr>
          <p:cNvPr id="30925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9BC4DF28-6469-4482-A1DB-78BA7379B1A5}" type="slidenum">
              <a:rPr lang="en-US" sz="1200" b="0">
                <a:latin typeface="Times New Roman" pitchFamily="18" charset="0"/>
              </a:rPr>
              <a:pPr algn="r" defTabSz="922338"/>
              <a:t>14</a:t>
            </a:fld>
            <a:endParaRPr lang="en-US" sz="1200" b="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3CA111C9-AD45-4F38-8057-DD674241D85F}" type="slidenum">
              <a:rPr lang="en-US" sz="1200" b="0">
                <a:latin typeface="Times New Roman" pitchFamily="18" charset="0"/>
              </a:rPr>
              <a:pPr algn="r" defTabSz="922338"/>
              <a:t>15</a:t>
            </a:fld>
            <a:endParaRPr lang="en-US" sz="1200" b="0">
              <a:latin typeface="Times New Roman" pitchFamily="18" charset="0"/>
            </a:endParaRPr>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141F2C2E-8164-48D1-8DE1-F7040EEEB362}" type="slidenum">
              <a:rPr lang="en-US" sz="1200" b="0">
                <a:latin typeface="Times New Roman" pitchFamily="18" charset="0"/>
              </a:rPr>
              <a:pPr algn="r" defTabSz="922338"/>
              <a:t>16</a:t>
            </a:fld>
            <a:endParaRPr lang="en-US" sz="1200" b="0">
              <a:latin typeface="Times New Roman" pitchFamily="18" charset="0"/>
            </a:endParaRPr>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Grp="1" noRot="1" noChangeAspect="1" noChangeArrowheads="1" noTextEdit="1"/>
          </p:cNvSpPr>
          <p:nvPr>
            <p:ph type="sldImg"/>
          </p:nvPr>
        </p:nvSpPr>
        <p:spPr>
          <a:ln/>
        </p:spPr>
      </p:sp>
      <p:sp>
        <p:nvSpPr>
          <p:cNvPr id="3153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8CA5B675-C128-47D5-84BA-5C00DC9F6A6E}" type="slidenum">
              <a:rPr lang="en-US" sz="1200" b="0">
                <a:latin typeface="Times New Roman" pitchFamily="18" charset="0"/>
              </a:rPr>
              <a:pPr algn="r" defTabSz="922338"/>
              <a:t>18</a:t>
            </a:fld>
            <a:endParaRPr lang="en-US" sz="1200" b="0">
              <a:latin typeface="Times New Roman" pitchFamily="18" charset="0"/>
            </a:endParaRPr>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p:spPr>
        <p:txBody>
          <a:bodyPr/>
          <a:lstStyle/>
          <a:p>
            <a:pPr marL="228600" indent="-228600">
              <a:lnSpc>
                <a:spcPct val="90000"/>
              </a:lnSpc>
            </a:pPr>
            <a:r>
              <a:rPr lang="en-US" smtClean="0"/>
              <a:t>The need is to test that units, enumerations, external lead sites, and the parent OBXs are checked. Vendors would provide the messages, perhaps in email. This would assure that units of measure and nomenclature are correct. </a:t>
            </a:r>
          </a:p>
          <a:p>
            <a:pPr marL="228600" indent="-228600">
              <a:lnSpc>
                <a:spcPct val="90000"/>
              </a:lnSpc>
            </a:pPr>
            <a:r>
              <a:rPr lang="en-US" smtClean="0"/>
              <a:t>Verify is this is the type of testing to be done:</a:t>
            </a:r>
          </a:p>
          <a:p>
            <a:pPr marL="228600" indent="-228600">
              <a:lnSpc>
                <a:spcPct val="90000"/>
              </a:lnSpc>
            </a:pPr>
            <a:r>
              <a:rPr lang="en-US" smtClean="0"/>
              <a:t>RTM verification can be triggered whenever an observation identifier is recognized in the message, based on the four-level hierarchy used by PCD-01 and related messages,</a:t>
            </a:r>
          </a:p>
          <a:p>
            <a:pPr marL="228600" indent="-228600">
              <a:lnSpc>
                <a:spcPct val="90000"/>
              </a:lnSpc>
            </a:pPr>
            <a:r>
              <a:rPr lang="en-US" smtClean="0"/>
              <a:t> </a:t>
            </a:r>
          </a:p>
          <a:p>
            <a:pPr marL="228600" indent="-228600">
              <a:lnSpc>
                <a:spcPct val="90000"/>
              </a:lnSpc>
            </a:pPr>
            <a:r>
              <a:rPr lang="en-US" smtClean="0"/>
              <a:t>Get first observation (parameter) (term code)  from msg and check against Rosetta </a:t>
            </a:r>
          </a:p>
          <a:p>
            <a:pPr marL="685800" lvl="1" indent="-228600">
              <a:lnSpc>
                <a:spcPct val="90000"/>
              </a:lnSpc>
            </a:pPr>
            <a:r>
              <a:rPr lang="en-US" smtClean="0"/>
              <a:t>- If observation is found in Rosetta  =&gt; term check ok!</a:t>
            </a:r>
          </a:p>
          <a:p>
            <a:pPr marL="1143000" lvl="2" indent="-228600">
              <a:lnSpc>
                <a:spcPct val="90000"/>
              </a:lnSpc>
            </a:pPr>
            <a:r>
              <a:rPr lang="en-US" smtClean="0"/>
              <a:t>- Check the units for that parameter</a:t>
            </a:r>
          </a:p>
          <a:p>
            <a:pPr marL="1600200" lvl="3" indent="-228600">
              <a:lnSpc>
                <a:spcPct val="90000"/>
              </a:lnSpc>
            </a:pPr>
            <a:r>
              <a:rPr lang="en-US" smtClean="0"/>
              <a:t>- If the unit matches the unit identified in Rosetta for the term being tested =&gt; unit check ok!</a:t>
            </a:r>
          </a:p>
          <a:p>
            <a:pPr marL="1600200" lvl="3" indent="-228600">
              <a:lnSpc>
                <a:spcPct val="90000"/>
              </a:lnSpc>
            </a:pPr>
            <a:r>
              <a:rPr lang="en-US" smtClean="0"/>
              <a:t>- If the unit does not match the unit identified in Rosetta for the term being tested =&gt; invalid unit for term xxx! </a:t>
            </a:r>
          </a:p>
          <a:p>
            <a:pPr marL="1143000" lvl="2" indent="-228600">
              <a:lnSpc>
                <a:spcPct val="90000"/>
              </a:lnSpc>
            </a:pPr>
            <a:r>
              <a:rPr lang="en-US" smtClean="0"/>
              <a:t>- Check enumerations</a:t>
            </a:r>
          </a:p>
          <a:p>
            <a:pPr marL="1143000" lvl="2" indent="-228600">
              <a:lnSpc>
                <a:spcPct val="90000"/>
              </a:lnSpc>
            </a:pPr>
            <a:r>
              <a:rPr lang="en-US" smtClean="0"/>
              <a:t>- Check external lead sites (OBX20)</a:t>
            </a:r>
          </a:p>
          <a:p>
            <a:pPr marL="685800" lvl="1" indent="-228600">
              <a:lnSpc>
                <a:spcPct val="90000"/>
              </a:lnSpc>
            </a:pPr>
            <a:r>
              <a:rPr lang="en-US" smtClean="0"/>
              <a:t>- If observation is not in the table =&gt; “term” is missing!</a:t>
            </a:r>
          </a:p>
          <a:p>
            <a:pPr marL="228600" indent="-228600">
              <a:lnSpc>
                <a:spcPct val="90000"/>
              </a:lnSpc>
            </a:pPr>
            <a:r>
              <a:rPr lang="en-US" smtClean="0"/>
              <a:t>Need type of errors to identify.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A2031701-856E-4644-B29F-878D97A0B208}" type="slidenum">
              <a:rPr lang="en-US" sz="1200" b="0">
                <a:latin typeface="Times New Roman" pitchFamily="18" charset="0"/>
              </a:rPr>
              <a:pPr algn="r" defTabSz="922338"/>
              <a:t>19</a:t>
            </a:fld>
            <a:endParaRPr lang="en-US" sz="1200" b="0">
              <a:latin typeface="Times New Roman" pitchFamily="18" charset="0"/>
            </a:endParaRPr>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EDD00E9B-D894-4C9E-B855-810130A5A3EF}" type="slidenum">
              <a:rPr lang="en-US" sz="1200" b="0">
                <a:latin typeface="Times New Roman" pitchFamily="18" charset="0"/>
              </a:rPr>
              <a:pPr algn="r" defTabSz="922338"/>
              <a:t>20</a:t>
            </a:fld>
            <a:endParaRPr lang="en-US" sz="1200" b="0">
              <a:latin typeface="Times New Roman" pitchFamily="18" charset="0"/>
            </a:endParaRPr>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30CCB601-00E4-4D58-A3C2-C46AD1DEBCCD}" type="slidenum">
              <a:rPr lang="en-US" sz="1200" b="0">
                <a:latin typeface="Times New Roman" pitchFamily="18" charset="0"/>
              </a:rPr>
              <a:pPr algn="r" defTabSz="922338"/>
              <a:t>21</a:t>
            </a:fld>
            <a:endParaRPr lang="en-US" sz="1200" b="0">
              <a:latin typeface="Times New Roman" pitchFamily="18" charset="0"/>
            </a:endParaRPr>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E8E5CDE9-73A0-4C75-8AAC-6F0C9F0AC710}" type="slidenum">
              <a:rPr lang="en-US" sz="1200" b="0">
                <a:latin typeface="Times New Roman" pitchFamily="18" charset="0"/>
              </a:rPr>
              <a:pPr algn="r" defTabSz="922338"/>
              <a:t>22</a:t>
            </a:fld>
            <a:endParaRPr lang="en-US" sz="1200" b="0">
              <a:latin typeface="Times New Roman" pitchFamily="18" charset="0"/>
            </a:endParaRPr>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AC2BC6B3-75DB-4FA2-B85C-E24D86239067}" type="slidenum">
              <a:rPr lang="en-US" sz="1200" b="0">
                <a:latin typeface="Times New Roman" pitchFamily="18" charset="0"/>
              </a:rPr>
              <a:pPr algn="r" defTabSz="922338"/>
              <a:t>23</a:t>
            </a:fld>
            <a:endParaRPr lang="en-US" sz="1200" b="0">
              <a:latin typeface="Times New Roman" pitchFamily="18" charset="0"/>
            </a:endParaRPr>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DB6BC331-5AD2-498F-B48F-5B9A23E2DF96}" type="slidenum">
              <a:rPr lang="en-US" sz="1200" b="0">
                <a:latin typeface="Times New Roman" pitchFamily="18" charset="0"/>
              </a:rPr>
              <a:pPr algn="r" defTabSz="922338"/>
              <a:t>24</a:t>
            </a:fld>
            <a:endParaRPr lang="en-US" sz="1200" b="0">
              <a:latin typeface="Times New Roman" pitchFamily="18" charset="0"/>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ChangeArrowheads="1" noTextEdit="1"/>
          </p:cNvSpPr>
          <p:nvPr>
            <p:ph type="sldImg"/>
          </p:nvPr>
        </p:nvSpPr>
        <p:spPr>
          <a:ln/>
        </p:spPr>
      </p:sp>
      <p:sp>
        <p:nvSpPr>
          <p:cNvPr id="331778" name="Rectangle 3"/>
          <p:cNvSpPr>
            <a:spLocks noGrp="1" noChangeArrowheads="1"/>
          </p:cNvSpPr>
          <p:nvPr>
            <p:ph type="body" idx="1"/>
          </p:nvPr>
        </p:nvSpPr>
        <p:spPr>
          <a:xfrm>
            <a:off x="701675" y="4414838"/>
            <a:ext cx="5607050" cy="4184650"/>
          </a:xfrm>
          <a:noFill/>
          <a:ln/>
        </p:spPr>
        <p:txBody>
          <a:bodyPr/>
          <a:lstStyle/>
          <a:p>
            <a:r>
              <a:rPr lang="en-US" smtClean="0"/>
              <a:t>NIST Presentation to IHE-PCD, IEEE MDC, HL7 Healthcare Devices SIG in Gaithersburg, Maryland at NIST on May 7, 2009.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p:spPr>
        <p:txBody>
          <a:bodyPr/>
          <a:lstStyle/>
          <a:p>
            <a:fld id="{A891856A-7F76-4DC4-8684-0CEBF9207622}" type="slidenum">
              <a:rPr lang="en-US" smtClean="0"/>
              <a:pPr/>
              <a:t>26</a:t>
            </a:fld>
            <a:endParaRPr lang="en-US" smtClean="0"/>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p:spPr>
        <p:txBody>
          <a:bodyPr/>
          <a:lstStyle/>
          <a:p>
            <a:fld id="{E34F9D1D-FBDF-4FDC-9978-4F2DBA0563C5}" type="slidenum">
              <a:rPr lang="en-US" smtClean="0"/>
              <a:pPr/>
              <a:t>27</a:t>
            </a:fld>
            <a:endParaRPr lang="en-US" smtClean="0"/>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a:noFill/>
        </p:spPr>
        <p:txBody>
          <a:bodyPr/>
          <a:lstStyle/>
          <a:p>
            <a:fld id="{EBE40E09-50EC-4FE5-ACBB-5F37DAADC7DC}" type="slidenum">
              <a:rPr lang="en-US" smtClean="0"/>
              <a:pPr/>
              <a:t>28</a:t>
            </a:fld>
            <a:endParaRPr lang="en-US" smtClean="0"/>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701675" y="4416425"/>
            <a:ext cx="5607050" cy="4183063"/>
          </a:xfrm>
          <a:noFill/>
          <a:ln/>
        </p:spPr>
        <p:txBody>
          <a:bodyPr/>
          <a:lstStyle/>
          <a:p>
            <a:pPr marL="228600" indent="-228600" eaLnBrk="1" hangingPunct="1"/>
            <a:r>
              <a:rPr lang="en-US" smtClean="0"/>
              <a:t>A user has the ability to:</a:t>
            </a:r>
          </a:p>
          <a:p>
            <a:pPr marL="228600" indent="-228600" eaLnBrk="1" hangingPunct="1">
              <a:buFontTx/>
              <a:buAutoNum type="arabicPeriod"/>
            </a:pPr>
            <a:r>
              <a:rPr lang="en-US" smtClean="0"/>
              <a:t>Register as a vendor</a:t>
            </a:r>
          </a:p>
          <a:p>
            <a:pPr marL="228600" indent="-228600" eaLnBrk="1" hangingPunct="1">
              <a:buFontTx/>
              <a:buAutoNum type="arabicPeriod"/>
            </a:pPr>
            <a:r>
              <a:rPr lang="en-US" smtClean="0"/>
              <a:t>Register as a reviewer</a:t>
            </a:r>
          </a:p>
          <a:p>
            <a:pPr marL="228600" indent="-228600" eaLnBrk="1" hangingPunct="1">
              <a:buFontTx/>
              <a:buAutoNum type="arabicPeriod"/>
            </a:pPr>
            <a:r>
              <a:rPr lang="en-US" smtClean="0"/>
              <a:t>View Rosetta Table</a:t>
            </a:r>
          </a:p>
          <a:p>
            <a:pPr marL="228600" indent="-228600" eaLnBrk="1" hangingPunct="1">
              <a:buFontTx/>
              <a:buAutoNum type="arabicPeriod"/>
            </a:pPr>
            <a:r>
              <a:rPr lang="en-US" smtClean="0"/>
              <a:t>Download XML Rosetta</a:t>
            </a:r>
          </a:p>
          <a:p>
            <a:pPr marL="228600" indent="-228600" eaLnBrk="1" hangingPunct="1">
              <a:buFontTx/>
              <a:buAutoNum type="arabicPeriod"/>
            </a:pPr>
            <a:r>
              <a:rPr lang="en-US" smtClean="0"/>
              <a:t>View the Harmonize Rosetta table</a:t>
            </a:r>
          </a:p>
          <a:p>
            <a:pPr marL="228600" indent="-228600" eaLnBrk="1" hangingPunct="1">
              <a:buFontTx/>
              <a:buAutoNum type="arabicPeriod"/>
            </a:pPr>
            <a:r>
              <a:rPr lang="en-US" smtClean="0"/>
              <a:t>Download XML Harmonized Rosetta Table</a:t>
            </a:r>
          </a:p>
          <a:p>
            <a:pPr marL="228600" indent="-228600" eaLnBrk="1" hangingPunct="1">
              <a:buFontTx/>
              <a:buAutoNum type="arabicPeriod"/>
            </a:pPr>
            <a:endParaRPr lang="en-US" smtClean="0"/>
          </a:p>
          <a:p>
            <a:pPr marL="228600" indent="-228600" eaLnBrk="1" hangingPunct="1"/>
            <a:r>
              <a:rPr lang="en-US" smtClean="0"/>
              <a:t>A  “registered user” is a user that is registered as a vendor or as a reviewer. In addition of the user functions a “registered user” has the ability to:</a:t>
            </a:r>
          </a:p>
          <a:p>
            <a:pPr marL="228600" indent="-228600" eaLnBrk="1" hangingPunct="1">
              <a:buFontTx/>
              <a:buAutoNum type="arabicPeriod"/>
            </a:pPr>
            <a:r>
              <a:rPr lang="en-US" smtClean="0"/>
              <a:t>Removed account</a:t>
            </a:r>
          </a:p>
          <a:p>
            <a:pPr marL="228600" indent="-228600" eaLnBrk="1" hangingPunct="1">
              <a:buFontTx/>
              <a:buAutoNum type="arabicPeriod"/>
            </a:pPr>
            <a:r>
              <a:rPr lang="en-US" smtClean="0"/>
              <a:t>Sign out</a:t>
            </a:r>
          </a:p>
          <a:p>
            <a:pPr marL="228600" indent="-228600" eaLnBrk="1" hangingPunct="1">
              <a:buFontTx/>
              <a:buAutoNum type="arabicPeriod"/>
            </a:pPr>
            <a:r>
              <a:rPr lang="en-US" smtClean="0"/>
              <a:t>Sing in</a:t>
            </a:r>
          </a:p>
          <a:p>
            <a:pPr marL="228600" indent="-228600" eaLnBrk="1" hangingPunct="1"/>
            <a:endParaRPr lang="en-US" smtClean="0"/>
          </a:p>
          <a:p>
            <a:pPr marL="228600" indent="-228600" eaLnBrk="1" hangingPunct="1"/>
            <a:r>
              <a:rPr lang="en-US" smtClean="0"/>
              <a:t>Now a “registered user”, depending on how he was registered, can play the role of a “vendor” or a “reviewer” if registered as a vendor then it has the ability to performed all “user” functions and is also allowed to:</a:t>
            </a:r>
          </a:p>
          <a:p>
            <a:pPr marL="228600" indent="-228600" eaLnBrk="1" hangingPunct="1"/>
            <a:endParaRPr lang="en-US" smtClean="0"/>
          </a:p>
          <a:p>
            <a:pPr marL="228600" indent="-228600" eaLnBrk="1" hangingPunct="1">
              <a:buFontTx/>
              <a:buAutoNum type="arabicPeriod"/>
            </a:pPr>
            <a:r>
              <a:rPr lang="en-US" smtClean="0"/>
              <a:t>Add vendor data by adding rows to Rosetta table</a:t>
            </a:r>
          </a:p>
          <a:p>
            <a:pPr marL="228600" indent="-228600" eaLnBrk="1" hangingPunct="1">
              <a:buFontTx/>
              <a:buAutoNum type="arabicPeriod"/>
            </a:pPr>
            <a:r>
              <a:rPr lang="en-US" smtClean="0"/>
              <a:t>Modify vendor data by modifying a Rosetta table row(s).</a:t>
            </a:r>
          </a:p>
          <a:p>
            <a:pPr marL="228600" indent="-228600" eaLnBrk="1" hangingPunct="1">
              <a:buFontTx/>
              <a:buAutoNum type="arabicPeriod"/>
            </a:pPr>
            <a:r>
              <a:rPr lang="en-US" smtClean="0"/>
              <a:t>Remove vendor data by removing a Rosetta table row(s).</a:t>
            </a:r>
          </a:p>
          <a:p>
            <a:pPr marL="228600" indent="-228600" eaLnBrk="1" hangingPunct="1">
              <a:buFontTx/>
              <a:buAutoNum type="arabicPeriod"/>
            </a:pPr>
            <a:r>
              <a:rPr lang="en-US" smtClean="0"/>
              <a:t>Add a comment to Rosetta Table</a:t>
            </a:r>
          </a:p>
          <a:p>
            <a:pPr marL="228600" indent="-228600" eaLnBrk="1" hangingPunct="1">
              <a:buFontTx/>
              <a:buAutoNum type="arabicPeriod"/>
            </a:pPr>
            <a:endParaRPr lang="en-US" smtClean="0"/>
          </a:p>
          <a:p>
            <a:pPr marL="228600" indent="-228600" eaLnBrk="1" hangingPunct="1"/>
            <a:r>
              <a:rPr lang="en-US" smtClean="0"/>
              <a:t>If the user was registered as a “reviewer” now he does can’t perform the vendor type functions, but he still is able to performed all the user functions and also:</a:t>
            </a:r>
          </a:p>
          <a:p>
            <a:pPr marL="228600" indent="-228600" eaLnBrk="1" hangingPunct="1">
              <a:buFontTx/>
              <a:buAutoNum type="arabicPeriod"/>
            </a:pPr>
            <a:r>
              <a:rPr lang="en-US" smtClean="0"/>
              <a:t>Add a comment to Rosetta Table in the Rosetta table row(s).</a:t>
            </a:r>
          </a:p>
          <a:p>
            <a:pPr marL="228600" indent="-228600" eaLnBrk="1" hangingPunct="1">
              <a:buFontTx/>
              <a:buAutoNum type="arabicPeriod"/>
            </a:pPr>
            <a:endParaRPr lang="en-US" smtClean="0"/>
          </a:p>
          <a:p>
            <a:pPr marL="228600" indent="-228600" eaLnBrk="1" hangingPunct="1"/>
            <a:r>
              <a:rPr lang="en-US" smtClean="0"/>
              <a:t>The </a:t>
            </a:r>
            <a:r>
              <a:rPr lang="en-US" b="1" smtClean="0"/>
              <a:t>user as a ‘reviewer’</a:t>
            </a:r>
            <a:r>
              <a:rPr lang="en-US" smtClean="0"/>
              <a:t> can play the role of an “</a:t>
            </a:r>
            <a:r>
              <a:rPr lang="en-US" b="1" smtClean="0"/>
              <a:t>SDO</a:t>
            </a:r>
            <a:r>
              <a:rPr lang="en-US" smtClean="0"/>
              <a:t>”, in this role the user has the authority to make decisions regarding the standard (therefore he must be a IEEE secretariat/chair/co-chair type). The reviewer can now in addition of being able to add comments to the Rosetta Table, performs all the user functions is the only one allow to:</a:t>
            </a:r>
          </a:p>
          <a:p>
            <a:pPr marL="228600" indent="-228600" eaLnBrk="1" hangingPunct="1"/>
            <a:r>
              <a:rPr lang="en-US" smtClean="0"/>
              <a:t>1. Generate the Harmonized Rosetta table.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Slide Image Placeholder 1"/>
          <p:cNvSpPr>
            <a:spLocks noGrp="1" noRot="1" noChangeAspect="1" noTextEdit="1"/>
          </p:cNvSpPr>
          <p:nvPr>
            <p:ph type="sldImg"/>
          </p:nvPr>
        </p:nvSpPr>
        <p:spPr>
          <a:ln/>
        </p:spPr>
      </p:sp>
      <p:sp>
        <p:nvSpPr>
          <p:cNvPr id="339970" name="Notes Placeholder 2"/>
          <p:cNvSpPr>
            <a:spLocks noGrp="1"/>
          </p:cNvSpPr>
          <p:nvPr>
            <p:ph type="body" idx="1"/>
          </p:nvPr>
        </p:nvSpPr>
        <p:spPr>
          <a:noFill/>
          <a:ln/>
        </p:spPr>
        <p:txBody>
          <a:bodyPr/>
          <a:lstStyle/>
          <a:p>
            <a:endParaRPr lang="en-US" smtClean="0"/>
          </a:p>
        </p:txBody>
      </p:sp>
      <p:sp>
        <p:nvSpPr>
          <p:cNvPr id="33997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5452ADBC-E7EC-4A93-B320-173C0325CBE7}" type="slidenum">
              <a:rPr lang="en-US" sz="1200" b="0">
                <a:latin typeface="Times New Roman" pitchFamily="18" charset="0"/>
              </a:rPr>
              <a:pPr algn="r" defTabSz="922338"/>
              <a:t>29</a:t>
            </a:fld>
            <a:endParaRPr lang="en-US" sz="1200" b="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xfrm>
            <a:off x="701675" y="4414838"/>
            <a:ext cx="5607050" cy="4184650"/>
          </a:xfrm>
          <a:noFill/>
          <a:ln/>
        </p:spPr>
        <p:txBody>
          <a:bodyPr/>
          <a:lstStyle/>
          <a:p>
            <a:r>
              <a:rPr lang="en-US" smtClean="0"/>
              <a:t>NIST Presentation to IHE-PCD, IEEE MDC, HL7 Healthcare Devices SIG in Gaithersburg, Maryland at NIST on May 6, 2009.</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Rot="1" noChangeAspect="1" noChangeArrowheads="1" noTextEdit="1"/>
          </p:cNvSpPr>
          <p:nvPr>
            <p:ph type="sldImg"/>
          </p:nvPr>
        </p:nvSpPr>
        <p:spPr>
          <a:ln/>
        </p:spPr>
      </p:sp>
      <p:sp>
        <p:nvSpPr>
          <p:cNvPr id="342018" name="Rectangle 3"/>
          <p:cNvSpPr>
            <a:spLocks noGrp="1" noChangeArrowheads="1"/>
          </p:cNvSpPr>
          <p:nvPr>
            <p:ph type="body" idx="1"/>
          </p:nvPr>
        </p:nvSpPr>
        <p:spPr>
          <a:noFill/>
          <a:ln/>
        </p:spPr>
        <p:txBody>
          <a:bodyPr/>
          <a:lstStyle/>
          <a:p>
            <a:r>
              <a:rPr lang="en-US" smtClean="0"/>
              <a:t>RTM db can not only be used by RTMMS but also by many other tools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Rot="1" noChangeAspect="1" noChangeArrowheads="1" noTextEdit="1"/>
          </p:cNvSpPr>
          <p:nvPr>
            <p:ph type="sldImg"/>
          </p:nvPr>
        </p:nvSpPr>
        <p:spPr>
          <a:ln/>
        </p:spPr>
      </p:sp>
      <p:sp>
        <p:nvSpPr>
          <p:cNvPr id="344066" name="Rectangle 3"/>
          <p:cNvSpPr>
            <a:spLocks noGrp="1" noChangeArrowheads="1"/>
          </p:cNvSpPr>
          <p:nvPr>
            <p:ph type="body" idx="1"/>
          </p:nvPr>
        </p:nvSpPr>
        <p:spPr>
          <a:noFill/>
          <a:ln/>
        </p:spPr>
        <p:txBody>
          <a:bodyPr/>
          <a:lstStyle/>
          <a:p>
            <a:r>
              <a:rPr lang="en-US" smtClean="0"/>
              <a:t>Facilitates vendors discussing proposed new terminology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ln/>
        </p:spPr>
      </p:sp>
      <p:sp>
        <p:nvSpPr>
          <p:cNvPr id="3461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noRot="1" noChangeAspect="1" noChangeArrowheads="1" noTextEdit="1"/>
          </p:cNvSpPr>
          <p:nvPr>
            <p:ph type="sldImg"/>
          </p:nvPr>
        </p:nvSpPr>
        <p:spPr>
          <a:ln/>
        </p:spPr>
      </p:sp>
      <p:sp>
        <p:nvSpPr>
          <p:cNvPr id="3481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2"/>
          <p:cNvSpPr>
            <a:spLocks noGrp="1" noRot="1" noChangeAspect="1" noChangeArrowheads="1" noTextEdit="1"/>
          </p:cNvSpPr>
          <p:nvPr>
            <p:ph type="sldImg"/>
          </p:nvPr>
        </p:nvSpPr>
        <p:spPr>
          <a:ln/>
        </p:spPr>
      </p:sp>
      <p:sp>
        <p:nvSpPr>
          <p:cNvPr id="3502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sz="1000" dirty="0" smtClean="0"/>
              <a:t>Spring framework http://www.springsource.org/</a:t>
            </a:r>
          </a:p>
          <a:p>
            <a:pPr>
              <a:defRPr/>
            </a:pPr>
            <a:r>
              <a:rPr lang="en-US" sz="1000" dirty="0" smtClean="0"/>
              <a:t>-The </a:t>
            </a:r>
            <a:r>
              <a:rPr lang="en-US" sz="1000" i="1" dirty="0" smtClean="0">
                <a:hlinkClick r:id="rId3" tooltip="10.1. Introduction"/>
              </a:rPr>
              <a:t>DAO</a:t>
            </a:r>
            <a:r>
              <a:rPr lang="en-US" sz="1000" dirty="0" smtClean="0"/>
              <a:t> package provides a JDBC-abstraction layer that removes the need to do tedious JDBC coding and parsing of database-vendor specific error codes. Also, the </a:t>
            </a:r>
            <a:r>
              <a:rPr lang="en-US" sz="1000" dirty="0" smtClean="0">
                <a:hlinkClick r:id="rId4" tooltip="11.1. Introduction"/>
              </a:rPr>
              <a:t>JDBC</a:t>
            </a:r>
            <a:r>
              <a:rPr lang="en-US" sz="1000" dirty="0" smtClean="0"/>
              <a:t> package provides a way to do programmatic as well as declarative transaction management</a:t>
            </a:r>
          </a:p>
          <a:p>
            <a:pPr>
              <a:defRPr/>
            </a:pPr>
            <a:r>
              <a:rPr lang="en-US" sz="1000" dirty="0" smtClean="0"/>
              <a:t>-The </a:t>
            </a:r>
            <a:r>
              <a:rPr lang="en-US" sz="1000" i="1" dirty="0" smtClean="0">
                <a:hlinkClick r:id="rId5" tooltip="12.1. Introduction"/>
              </a:rPr>
              <a:t>ORM</a:t>
            </a:r>
            <a:r>
              <a:rPr lang="en-US" sz="1000" dirty="0" smtClean="0"/>
              <a:t> package provides integration layers for popular object-relational mapping APIs, including </a:t>
            </a:r>
            <a:r>
              <a:rPr lang="en-US" sz="1000" dirty="0" smtClean="0">
                <a:hlinkClick r:id="rId6" tooltip="12.6. JPA"/>
              </a:rPr>
              <a:t>JPA</a:t>
            </a:r>
            <a:r>
              <a:rPr lang="en-US" sz="1000" dirty="0" smtClean="0"/>
              <a:t>, </a:t>
            </a:r>
            <a:r>
              <a:rPr lang="en-US" sz="1000" dirty="0" smtClean="0">
                <a:hlinkClick r:id="rId7" tooltip="12.3. JDO"/>
              </a:rPr>
              <a:t>JDO</a:t>
            </a:r>
            <a:r>
              <a:rPr lang="en-US" sz="1000" dirty="0" smtClean="0"/>
              <a:t>, </a:t>
            </a:r>
            <a:r>
              <a:rPr lang="en-US" sz="1000" dirty="0" smtClean="0">
                <a:hlinkClick r:id="rId8" tooltip="12.2. Hibernate"/>
              </a:rPr>
              <a:t>Hibernate</a:t>
            </a:r>
            <a:r>
              <a:rPr lang="en-US" sz="1000" dirty="0" smtClean="0"/>
              <a:t>, and </a:t>
            </a:r>
            <a:r>
              <a:rPr lang="en-US" sz="1000" dirty="0" err="1" smtClean="0">
                <a:hlinkClick r:id="rId9" tooltip="12.5. iBATIS SQL Maps"/>
              </a:rPr>
              <a:t>iBatis</a:t>
            </a:r>
            <a:r>
              <a:rPr lang="en-US" sz="1000" dirty="0" smtClean="0"/>
              <a:t>. </a:t>
            </a:r>
          </a:p>
          <a:p>
            <a:pPr>
              <a:defRPr/>
            </a:pPr>
            <a:r>
              <a:rPr lang="en-US" sz="1000" dirty="0" smtClean="0"/>
              <a:t>-Spring's </a:t>
            </a:r>
            <a:r>
              <a:rPr lang="en-US" sz="1000" i="1" dirty="0" smtClean="0">
                <a:hlinkClick r:id="rId10" tooltip="6.1. Introduction"/>
              </a:rPr>
              <a:t>AOP</a:t>
            </a:r>
            <a:r>
              <a:rPr lang="en-US" sz="1000" dirty="0" smtClean="0"/>
              <a:t> package provides an </a:t>
            </a:r>
            <a:r>
              <a:rPr lang="en-US" sz="1000" i="1" dirty="0" smtClean="0"/>
              <a:t>AOP Alliance</a:t>
            </a:r>
            <a:r>
              <a:rPr lang="en-US" sz="1000" dirty="0" smtClean="0"/>
              <a:t>-compliant aspect-oriented programming implementation allowing you to define, for example, method-interceptors and </a:t>
            </a:r>
            <a:r>
              <a:rPr lang="en-US" sz="1000" dirty="0" err="1" smtClean="0"/>
              <a:t>pointcuts</a:t>
            </a:r>
            <a:r>
              <a:rPr lang="en-US" sz="1000" dirty="0" smtClean="0"/>
              <a:t>.</a:t>
            </a:r>
          </a:p>
          <a:p>
            <a:pPr>
              <a:defRPr/>
            </a:pPr>
            <a:r>
              <a:rPr lang="en-US" sz="1000" dirty="0" smtClean="0"/>
              <a:t>-Spring's </a:t>
            </a:r>
            <a:r>
              <a:rPr lang="en-US" sz="1000" i="1" dirty="0" smtClean="0">
                <a:hlinkClick r:id="rId11" tooltip="13.1. Introduction"/>
              </a:rPr>
              <a:t>MVC</a:t>
            </a:r>
            <a:r>
              <a:rPr lang="en-US" sz="1000" dirty="0" smtClean="0"/>
              <a:t> package provides a Model-View-Controller (MVC) implementation for web-applications. It provides a </a:t>
            </a:r>
            <a:r>
              <a:rPr lang="en-US" sz="1000" i="1" dirty="0" smtClean="0"/>
              <a:t>clean</a:t>
            </a:r>
            <a:r>
              <a:rPr lang="en-US" sz="1000" dirty="0" smtClean="0"/>
              <a:t> separation between domain model code and web forms, and allows you to use all the other features of the Spring Framework.</a:t>
            </a:r>
          </a:p>
          <a:p>
            <a:pPr>
              <a:defRPr/>
            </a:pPr>
            <a:endParaRPr lang="en-US" dirty="0" smtClean="0"/>
          </a:p>
          <a:p>
            <a:pPr>
              <a:defRPr/>
            </a:pPr>
            <a:r>
              <a:rPr lang="en-US" dirty="0" smtClean="0"/>
              <a:t>Hibernate https://www.hibernate.org/</a:t>
            </a:r>
          </a:p>
          <a:p>
            <a:pPr>
              <a:defRPr/>
            </a:pPr>
            <a:r>
              <a:rPr lang="en-US" dirty="0" smtClean="0"/>
              <a:t>Hibernate is a powerful, high performance object/relational persistence and query service. Hibernate lets you develop persistent classes following object-oriented idiom - including association, inheritance, polymorphism, composition, and collections. Hibernate allows you to express queries in its own portable SQL extension (HQL), as well as in native SQL, or with an object-oriented Criteria and Example API.</a:t>
            </a:r>
            <a:endParaRPr lang="en-US" dirty="0"/>
          </a:p>
        </p:txBody>
      </p:sp>
      <p:sp>
        <p:nvSpPr>
          <p:cNvPr id="35225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C81F9ECF-A8DE-4B3F-94DD-7CD1C2822551}" type="slidenum">
              <a:rPr lang="en-US" sz="1200" b="0">
                <a:latin typeface="Times New Roman" pitchFamily="18" charset="0"/>
              </a:rPr>
              <a:pPr algn="r" defTabSz="922338"/>
              <a:t>35</a:t>
            </a:fld>
            <a:endParaRPr lang="en-US" sz="1200" b="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Rot="1" noChangeAspect="1" noChangeArrowheads="1" noTextEdit="1"/>
          </p:cNvSpPr>
          <p:nvPr>
            <p:ph type="sldImg"/>
          </p:nvPr>
        </p:nvSpPr>
        <p:spPr>
          <a:ln/>
        </p:spPr>
      </p:sp>
      <p:sp>
        <p:nvSpPr>
          <p:cNvPr id="3543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Slide Image Placeholder 1"/>
          <p:cNvSpPr>
            <a:spLocks noGrp="1" noRot="1" noChangeAspect="1" noTextEdit="1"/>
          </p:cNvSpPr>
          <p:nvPr>
            <p:ph type="sldImg"/>
          </p:nvPr>
        </p:nvSpPr>
        <p:spPr>
          <a:ln/>
        </p:spPr>
      </p:sp>
      <p:sp>
        <p:nvSpPr>
          <p:cNvPr id="356354" name="Notes Placeholder 2"/>
          <p:cNvSpPr>
            <a:spLocks noGrp="1"/>
          </p:cNvSpPr>
          <p:nvPr>
            <p:ph type="body" idx="1"/>
          </p:nvPr>
        </p:nvSpPr>
        <p:spPr>
          <a:noFill/>
          <a:ln/>
        </p:spPr>
        <p:txBody>
          <a:bodyPr/>
          <a:lstStyle/>
          <a:p>
            <a:endParaRPr lang="en-US" smtClean="0"/>
          </a:p>
        </p:txBody>
      </p:sp>
      <p:sp>
        <p:nvSpPr>
          <p:cNvPr id="35635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48E9FF8B-2C1E-46D3-9A02-15C26DAF307C}" type="slidenum">
              <a:rPr lang="en-US" sz="1200" b="0">
                <a:latin typeface="Times New Roman" pitchFamily="18" charset="0"/>
              </a:rPr>
              <a:pPr algn="r" defTabSz="922338"/>
              <a:t>37</a:t>
            </a:fld>
            <a:endParaRPr lang="en-US" sz="1200" b="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Grp="1" noRot="1" noChangeAspect="1" noChangeArrowheads="1" noTextEdit="1"/>
          </p:cNvSpPr>
          <p:nvPr>
            <p:ph type="sldImg"/>
          </p:nvPr>
        </p:nvSpPr>
        <p:spPr>
          <a:ln/>
        </p:spPr>
      </p:sp>
      <p:sp>
        <p:nvSpPr>
          <p:cNvPr id="3624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2"/>
          <p:cNvSpPr>
            <a:spLocks noGrp="1" noRot="1" noChangeAspect="1" noChangeArrowheads="1" noTextEdit="1"/>
          </p:cNvSpPr>
          <p:nvPr>
            <p:ph type="sldImg"/>
          </p:nvPr>
        </p:nvSpPr>
        <p:spPr>
          <a:ln/>
        </p:spPr>
      </p:sp>
      <p:sp>
        <p:nvSpPr>
          <p:cNvPr id="3645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C4A604E0-39DA-412A-B044-906051A9695B}" type="slidenum">
              <a:rPr lang="en-US" sz="1200" b="0">
                <a:latin typeface="Times New Roman" pitchFamily="18" charset="0"/>
              </a:rPr>
              <a:pPr algn="r" defTabSz="922338"/>
              <a:t>42</a:t>
            </a:fld>
            <a:endParaRPr lang="en-US" sz="1200" b="0">
              <a:latin typeface="Times New Roman" pitchFamily="18" charset="0"/>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7D384AA1-01DA-4905-9B22-E8900C5A75F8}" type="slidenum">
              <a:rPr lang="en-US" sz="1200" b="0">
                <a:latin typeface="Times New Roman" pitchFamily="18" charset="0"/>
              </a:rPr>
              <a:pPr algn="r" defTabSz="922338"/>
              <a:t>43</a:t>
            </a:fld>
            <a:endParaRPr lang="en-US" sz="1200" b="0">
              <a:latin typeface="Times New Roman" pitchFamily="18" charset="0"/>
            </a:endParaRPr>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B4122D43-5428-43A9-9F42-97D9D3203DFA}" type="slidenum">
              <a:rPr lang="en-US" sz="1200" b="0">
                <a:latin typeface="Times New Roman" pitchFamily="18" charset="0"/>
              </a:rPr>
              <a:pPr algn="r" defTabSz="922338"/>
              <a:t>44</a:t>
            </a:fld>
            <a:endParaRPr lang="en-US" sz="1200" b="0">
              <a:latin typeface="Times New Roman" pitchFamily="18" charset="0"/>
            </a:endParaRPr>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pPr eaLnBrk="1" hangingPunct="1"/>
            <a:endParaRPr lang="en-US" sz="8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4FCA256F-9712-4CDC-B3FA-DD0FFBDDFDC1}" type="slidenum">
              <a:rPr lang="en-US" sz="1200" b="0">
                <a:latin typeface="Times New Roman" pitchFamily="18" charset="0"/>
              </a:rPr>
              <a:pPr algn="r" defTabSz="922338"/>
              <a:t>45</a:t>
            </a:fld>
            <a:endParaRPr lang="en-US" sz="1200" b="0">
              <a:latin typeface="Times New Roman" pitchFamily="18" charset="0"/>
            </a:endParaRP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36433E98-7481-4DB0-B435-B7F2C7CBFBCC}" type="slidenum">
              <a:rPr lang="en-US" sz="1200" b="0">
                <a:latin typeface="Times New Roman" pitchFamily="18" charset="0"/>
              </a:rPr>
              <a:pPr algn="r" defTabSz="922338"/>
              <a:t>46</a:t>
            </a:fld>
            <a:endParaRPr lang="en-US" sz="1200" b="0">
              <a:latin typeface="Times New Roman" pitchFamily="18" charset="0"/>
            </a:endParaRPr>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ln/>
        </p:spPr>
      </p:sp>
      <p:sp>
        <p:nvSpPr>
          <p:cNvPr id="376834" name="Rectangle 3"/>
          <p:cNvSpPr>
            <a:spLocks noGrp="1" noChangeArrowheads="1"/>
          </p:cNvSpPr>
          <p:nvPr>
            <p:ph type="body" idx="1"/>
          </p:nvPr>
        </p:nvSpPr>
        <p:spPr>
          <a:noFill/>
          <a:ln/>
        </p:spPr>
        <p:txBody>
          <a:bodyPr/>
          <a:lstStyle/>
          <a:p>
            <a:r>
              <a:rPr lang="en-US" smtClean="0"/>
              <a:t>Note: time estimate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ln/>
        </p:spPr>
      </p:sp>
      <p:sp>
        <p:nvSpPr>
          <p:cNvPr id="3788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noRot="1" noChangeAspect="1" noChangeArrowheads="1" noTextEdit="1"/>
          </p:cNvSpPr>
          <p:nvPr>
            <p:ph type="sldImg"/>
          </p:nvPr>
        </p:nvSpPr>
        <p:spPr>
          <a:ln/>
        </p:spPr>
      </p:sp>
      <p:sp>
        <p:nvSpPr>
          <p:cNvPr id="3809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smtClean="0"/>
              <a:t>Rob spoke of the NIST HIT Testing Infrastructure on Monday… This slide is a reminder of what that looks like…</a:t>
            </a:r>
          </a:p>
          <a:p>
            <a:r>
              <a:rPr lang="en-US" smtClean="0"/>
              <a:t>A second SUT could also be shown in the case of peer-to-peer testing…</a:t>
            </a:r>
          </a:p>
          <a:p>
            <a:endParaRPr lang="en-US" smtClean="0"/>
          </a:p>
          <a:p>
            <a:r>
              <a:rPr lang="en-US" smtClean="0"/>
              <a:t>Rob also described Test Types…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ln/>
        </p:spPr>
      </p:sp>
      <p:sp>
        <p:nvSpPr>
          <p:cNvPr id="3829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Grp="1" noRot="1" noChangeAspect="1" noChangeArrowheads="1" noTextEdit="1"/>
          </p:cNvSpPr>
          <p:nvPr>
            <p:ph type="sldImg"/>
          </p:nvPr>
        </p:nvSpPr>
        <p:spPr>
          <a:ln/>
        </p:spPr>
      </p:sp>
      <p:sp>
        <p:nvSpPr>
          <p:cNvPr id="3850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2"/>
          <p:cNvSpPr>
            <a:spLocks noGrp="1" noRot="1" noChangeAspect="1" noChangeArrowheads="1" noTextEdit="1"/>
          </p:cNvSpPr>
          <p:nvPr>
            <p:ph type="sldImg"/>
          </p:nvPr>
        </p:nvSpPr>
        <p:spPr>
          <a:ln/>
        </p:spPr>
      </p:sp>
      <p:sp>
        <p:nvSpPr>
          <p:cNvPr id="3870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ABFB3427-551A-42C1-A215-3923CEE537FC}" type="slidenum">
              <a:rPr lang="en-US" sz="1200" b="0">
                <a:latin typeface="Times New Roman" pitchFamily="18" charset="0"/>
              </a:rPr>
              <a:pPr algn="r" defTabSz="922338"/>
              <a:t>53</a:t>
            </a:fld>
            <a:endParaRPr lang="en-US" sz="1200" b="0">
              <a:latin typeface="Times New Roman" pitchFamily="18" charset="0"/>
            </a:endParaRPr>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2"/>
          <p:cNvSpPr>
            <a:spLocks noGrp="1" noRot="1" noChangeAspect="1" noChangeArrowheads="1" noTextEdit="1"/>
          </p:cNvSpPr>
          <p:nvPr>
            <p:ph type="sldImg"/>
          </p:nvPr>
        </p:nvSpPr>
        <p:spPr>
          <a:ln/>
        </p:spPr>
      </p:sp>
      <p:sp>
        <p:nvSpPr>
          <p:cNvPr id="391170" name="Rectangle 3"/>
          <p:cNvSpPr>
            <a:spLocks noGrp="1" noChangeArrowheads="1"/>
          </p:cNvSpPr>
          <p:nvPr>
            <p:ph type="body" idx="1"/>
          </p:nvPr>
        </p:nvSpPr>
        <p:spPr>
          <a:xfrm>
            <a:off x="701675" y="4414838"/>
            <a:ext cx="5607050" cy="4184650"/>
          </a:xfrm>
          <a:noFill/>
          <a:ln/>
        </p:spPr>
        <p:txBody>
          <a:bodyPr/>
          <a:lstStyle/>
          <a:p>
            <a:r>
              <a:rPr lang="en-US" smtClean="0"/>
              <a:t>NIST Presentation to IHE-PCD, IEEE MDC, HL7 Healthcare Devices SIG in Gaithersburg, Maryland at NIST on May 8, 2009.</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noRot="1" noChangeAspect="1" noChangeArrowheads="1" noTextEdit="1"/>
          </p:cNvSpPr>
          <p:nvPr>
            <p:ph type="sldImg"/>
          </p:nvPr>
        </p:nvSpPr>
        <p:spPr>
          <a:ln/>
        </p:spPr>
      </p:sp>
      <p:sp>
        <p:nvSpPr>
          <p:cNvPr id="393218" name="Rectangle 3"/>
          <p:cNvSpPr>
            <a:spLocks noGrp="1" noChangeArrowheads="1"/>
          </p:cNvSpPr>
          <p:nvPr>
            <p:ph type="body" idx="1"/>
          </p:nvPr>
        </p:nvSpPr>
        <p:spPr>
          <a:xfrm>
            <a:off x="701675" y="4414838"/>
            <a:ext cx="5607050" cy="4184650"/>
          </a:xfrm>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B344DD91-B15C-400D-BEDD-A10C9122C41E}" type="slidenum">
              <a:rPr lang="en-US" sz="1200" b="0">
                <a:latin typeface="Times New Roman" pitchFamily="18" charset="0"/>
              </a:rPr>
              <a:pPr algn="r" defTabSz="922338"/>
              <a:t>56</a:t>
            </a:fld>
            <a:endParaRPr lang="en-US" sz="1200" b="0">
              <a:latin typeface="Times New Roman" pitchFamily="18" charset="0"/>
            </a:endParaRPr>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p:spPr>
        <p:txBody>
          <a:bodyPr/>
          <a:lstStyle/>
          <a:p>
            <a:r>
              <a:rPr lang="en-US" smtClean="0"/>
              <a:t>Enitity Relation Diagram of X73 Nomenclature Database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6116B306-307B-4B06-B96E-5C4E2797658C}" type="slidenum">
              <a:rPr lang="en-US" sz="1200" b="0">
                <a:latin typeface="Times New Roman" pitchFamily="18" charset="0"/>
              </a:rPr>
              <a:pPr algn="r" defTabSz="922338"/>
              <a:t>58</a:t>
            </a:fld>
            <a:endParaRPr lang="en-US" sz="1200" b="0">
              <a:latin typeface="Times New Roman" pitchFamily="18" charset="0"/>
            </a:endParaRPr>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a:spLocks noGrp="1" noChangeArrowheads="1"/>
          </p:cNvSpPr>
          <p:nvPr>
            <p:ph type="sldNum" sz="quarter" idx="5"/>
          </p:nvPr>
        </p:nvSpPr>
        <p:spPr>
          <a:noFill/>
        </p:spPr>
        <p:txBody>
          <a:bodyPr/>
          <a:lstStyle/>
          <a:p>
            <a:fld id="{C39B75C8-265B-4A54-B931-50AA4D3ECB3C}" type="slidenum">
              <a:rPr lang="en-US" smtClean="0"/>
              <a:pPr/>
              <a:t>59</a:t>
            </a:fld>
            <a:endParaRPr lang="en-US" smtClean="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5144B69F-D7DB-4C8D-A6D4-BE13FB2FD738}" type="slidenum">
              <a:rPr lang="en-US" sz="1200" b="0">
                <a:latin typeface="Times New Roman" pitchFamily="18" charset="0"/>
              </a:rPr>
              <a:pPr algn="r" defTabSz="922338"/>
              <a:t>6</a:t>
            </a:fld>
            <a:endParaRPr lang="en-US" sz="1200" b="0">
              <a:latin typeface="Times New Roman" pitchFamily="18"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9B19AAA7-206B-47A2-8EDA-F07F54457DCD}" type="slidenum">
              <a:rPr lang="en-US" sz="1200" b="0">
                <a:latin typeface="Times New Roman" pitchFamily="18" charset="0"/>
              </a:rPr>
              <a:pPr algn="r" defTabSz="922338"/>
              <a:t>60</a:t>
            </a:fld>
            <a:endParaRPr lang="en-US" sz="1200" b="0">
              <a:latin typeface="Times New Roman" pitchFamily="18" charset="0"/>
            </a:endParaRPr>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FAC6CC46-1BE4-4E9C-853D-D3530589EB5C}" type="slidenum">
              <a:rPr lang="en-US" sz="1200" b="0">
                <a:latin typeface="Times New Roman" pitchFamily="18" charset="0"/>
              </a:rPr>
              <a:pPr algn="r" defTabSz="922338"/>
              <a:t>61</a:t>
            </a:fld>
            <a:endParaRPr lang="en-US" sz="1200" b="0">
              <a:latin typeface="Times New Roman" pitchFamily="18" charset="0"/>
            </a:endParaRP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r>
              <a:rPr lang="en-US" smtClean="0"/>
              <a:t>In IHE Model:</a:t>
            </a:r>
          </a:p>
          <a:p>
            <a:r>
              <a:rPr lang="en-US" smtClean="0"/>
              <a:t>Instance and Isolated testing ~  Virtual and Pre-connectathon</a:t>
            </a:r>
          </a:p>
          <a:p>
            <a:r>
              <a:rPr lang="en-US" smtClean="0"/>
              <a:t>Peer-to-Peer System Testing ~ Connectathon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90" tIns="46145" rIns="92290" bIns="46145" anchor="b"/>
          <a:lstStyle/>
          <a:p>
            <a:pPr algn="r" defTabSz="922338"/>
            <a:fld id="{34D8E821-71DF-4E50-806B-28C60F808C5B}" type="slidenum">
              <a:rPr lang="en-US" sz="1200" b="0">
                <a:latin typeface="Times New Roman" pitchFamily="18" charset="0"/>
              </a:rPr>
              <a:pPr algn="r" defTabSz="922338"/>
              <a:t>8</a:t>
            </a:fld>
            <a:endParaRPr lang="en-US" sz="1200" b="0">
              <a:latin typeface="Times New Roman" pitchFamily="18"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r>
              <a:rPr lang="en-US" smtClean="0"/>
              <a:t>Validating message for compliance to HL7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5175" y="127000"/>
            <a:ext cx="1876425" cy="6586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82725" y="127000"/>
            <a:ext cx="5480050" cy="6586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82725" y="127000"/>
            <a:ext cx="7508875" cy="6586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725" y="871538"/>
            <a:ext cx="3678238"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13363" y="871538"/>
            <a:ext cx="3678237"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Template-1"/>
          <p:cNvPicPr>
            <a:picLocks noChangeAspect="1" noChangeArrowheads="1"/>
          </p:cNvPicPr>
          <p:nvPr/>
        </p:nvPicPr>
        <p:blipFill>
          <a:blip r:embed="rId14"/>
          <a:srcRect/>
          <a:stretch>
            <a:fillRect/>
          </a:stretch>
        </p:blipFill>
        <p:spPr bwMode="auto">
          <a:xfrm>
            <a:off x="0" y="0"/>
            <a:ext cx="2030413"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701800" y="127000"/>
            <a:ext cx="7231063" cy="6683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482725" y="871538"/>
            <a:ext cx="7508875" cy="584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rot="-5400000">
            <a:off x="-3002757" y="3559969"/>
            <a:ext cx="6340475" cy="350838"/>
          </a:xfrm>
          <a:prstGeom prst="rect">
            <a:avLst/>
          </a:prstGeom>
          <a:noFill/>
          <a:ln w="9525">
            <a:noFill/>
            <a:miter lim="800000"/>
            <a:headEnd/>
            <a:tailEnd/>
          </a:ln>
          <a:effectLst/>
        </p:spPr>
        <p:txBody>
          <a:bodyPr>
            <a:spAutoFit/>
          </a:bodyPr>
          <a:lstStyle/>
          <a:p>
            <a:pPr>
              <a:spcBef>
                <a:spcPct val="50000"/>
              </a:spcBef>
              <a:defRPr/>
            </a:pPr>
            <a:r>
              <a:rPr lang="en-US" sz="1700">
                <a:latin typeface="Tahoma" pitchFamily="34" charset="0"/>
              </a:rPr>
              <a:t>Software and Systems Division</a:t>
            </a:r>
          </a:p>
        </p:txBody>
      </p:sp>
      <p:pic>
        <p:nvPicPr>
          <p:cNvPr id="1030" name="Picture 9" descr="webidblack_2lineleft"/>
          <p:cNvPicPr>
            <a:picLocks noChangeAspect="1" noChangeArrowheads="1"/>
          </p:cNvPicPr>
          <p:nvPr/>
        </p:nvPicPr>
        <p:blipFill>
          <a:blip r:embed="rId15"/>
          <a:srcRect/>
          <a:stretch>
            <a:fillRect/>
          </a:stretch>
        </p:blipFill>
        <p:spPr bwMode="auto">
          <a:xfrm>
            <a:off x="177800" y="82550"/>
            <a:ext cx="1433513" cy="611188"/>
          </a:xfrm>
          <a:prstGeom prst="rect">
            <a:avLst/>
          </a:prstGeom>
          <a:noFill/>
          <a:ln w="9525">
            <a:noFill/>
            <a:miter lim="800000"/>
            <a:headEnd/>
            <a:tailEnd/>
          </a:ln>
        </p:spPr>
      </p:pic>
      <p:pic>
        <p:nvPicPr>
          <p:cNvPr id="1031" name="Picture 11" descr="ITLLogo3"/>
          <p:cNvPicPr>
            <a:picLocks noChangeAspect="1" noChangeArrowheads="1"/>
          </p:cNvPicPr>
          <p:nvPr/>
        </p:nvPicPr>
        <p:blipFill>
          <a:blip r:embed="rId16"/>
          <a:srcRect/>
          <a:stretch>
            <a:fillRect/>
          </a:stretch>
        </p:blipFill>
        <p:spPr bwMode="auto">
          <a:xfrm>
            <a:off x="7889875" y="6446838"/>
            <a:ext cx="1143000" cy="3222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spd="slow"/>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hl7v2tools.nist.gov/"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ohn.garguilo@nist.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nist.gov/medicaldevices" TargetMode="External"/><Relationship Id="rId5" Type="http://schemas.openxmlformats.org/officeDocument/2006/relationships/hyperlink" Target="mailto:maria.cherkaoui@nist.gov" TargetMode="External"/><Relationship Id="rId4" Type="http://schemas.openxmlformats.org/officeDocument/2006/relationships/hyperlink" Target="mailto:sandra.martinez@nist.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57175" y="2336800"/>
            <a:ext cx="8699500" cy="1143000"/>
          </a:xfrm>
        </p:spPr>
        <p:txBody>
          <a:bodyPr/>
          <a:lstStyle/>
          <a:p>
            <a:pPr>
              <a:defRPr/>
            </a:pPr>
            <a:r>
              <a:rPr lang="en-US" b="1" smtClean="0"/>
              <a:t>IHE-PCD , HL7 Dev WG,</a:t>
            </a:r>
            <a:br>
              <a:rPr lang="en-US" b="1" smtClean="0"/>
            </a:br>
            <a:r>
              <a:rPr lang="en-US" b="1" smtClean="0"/>
              <a:t>ISO/IEEE 11073, </a:t>
            </a:r>
            <a:br>
              <a:rPr lang="en-US" b="1" smtClean="0"/>
            </a:br>
            <a:r>
              <a:rPr lang="en-US" b="1" smtClean="0"/>
              <a:t> </a:t>
            </a:r>
            <a:r>
              <a:rPr lang="en-US" i="1" smtClean="0"/>
              <a:t>and</a:t>
            </a:r>
            <a:r>
              <a:rPr lang="en-US" b="1" smtClean="0"/>
              <a:t> </a:t>
            </a:r>
            <a:br>
              <a:rPr lang="en-US" b="1" smtClean="0"/>
            </a:br>
            <a:r>
              <a:rPr lang="en-US" b="1" smtClean="0"/>
              <a:t>NIST</a:t>
            </a:r>
            <a:r>
              <a:rPr lang="en-US" sz="2400" b="1" smtClean="0"/>
              <a:t/>
            </a:r>
            <a:br>
              <a:rPr lang="en-US" sz="2400" b="1" smtClean="0"/>
            </a:br>
            <a:r>
              <a:rPr lang="en-US" sz="2400" b="1" smtClean="0"/>
              <a:t/>
            </a:r>
            <a:br>
              <a:rPr lang="en-US" sz="2400" b="1" smtClean="0"/>
            </a:br>
            <a:r>
              <a:rPr lang="en-US" sz="2400" i="1" smtClean="0">
                <a:solidFill>
                  <a:srgbClr val="6666FF"/>
                </a:solidFill>
                <a:effectLst>
                  <a:outerShdw blurRad="38100" dist="38100" dir="2700000" algn="tl">
                    <a:srgbClr val="C0C0C0"/>
                  </a:outerShdw>
                </a:effectLst>
              </a:rPr>
              <a:t>Medical Device Communication</a:t>
            </a:r>
            <a:br>
              <a:rPr lang="en-US" sz="2400" i="1" smtClean="0">
                <a:solidFill>
                  <a:srgbClr val="6666FF"/>
                </a:solidFill>
                <a:effectLst>
                  <a:outerShdw blurRad="38100" dist="38100" dir="2700000" algn="tl">
                    <a:srgbClr val="C0C0C0"/>
                  </a:outerShdw>
                </a:effectLst>
              </a:rPr>
            </a:br>
            <a:r>
              <a:rPr lang="en-US" sz="2400" i="1" smtClean="0">
                <a:solidFill>
                  <a:srgbClr val="6666FF"/>
                </a:solidFill>
                <a:effectLst>
                  <a:outerShdw blurRad="38100" dist="38100" dir="2700000" algn="tl">
                    <a:srgbClr val="C0C0C0"/>
                  </a:outerShdw>
                </a:effectLst>
              </a:rPr>
              <a:t>Test Effort</a:t>
            </a:r>
            <a:r>
              <a:rPr lang="en-US" sz="2400" smtClean="0"/>
              <a:t/>
            </a:r>
            <a:br>
              <a:rPr lang="en-US" sz="2400" smtClean="0"/>
            </a:br>
            <a:r>
              <a:rPr lang="en-US" sz="2400" smtClean="0"/>
              <a:t/>
            </a:r>
            <a:br>
              <a:rPr lang="en-US" sz="2400" smtClean="0"/>
            </a:br>
            <a:r>
              <a:rPr lang="en-US" sz="2400" smtClean="0"/>
              <a:t>Face-to-Face WG Meetings</a:t>
            </a:r>
            <a:br>
              <a:rPr lang="en-US" sz="2400" smtClean="0"/>
            </a:br>
            <a:r>
              <a:rPr lang="en-US" sz="2400" smtClean="0"/>
              <a:t> (@ NIST)</a:t>
            </a:r>
            <a:br>
              <a:rPr lang="en-US" sz="2400" smtClean="0"/>
            </a:br>
            <a:r>
              <a:rPr lang="en-US" sz="2400" smtClean="0"/>
              <a:t>4 – 8 May 2009</a:t>
            </a:r>
          </a:p>
        </p:txBody>
      </p:sp>
      <p:sp>
        <p:nvSpPr>
          <p:cNvPr id="16386" name="Rectangle 3"/>
          <p:cNvSpPr>
            <a:spLocks noGrp="1" noChangeArrowheads="1"/>
          </p:cNvSpPr>
          <p:nvPr>
            <p:ph type="body" idx="1"/>
          </p:nvPr>
        </p:nvSpPr>
        <p:spPr>
          <a:xfrm>
            <a:off x="1360488" y="887413"/>
            <a:ext cx="7508875" cy="5842000"/>
          </a:xfrm>
        </p:spPr>
        <p:txBody>
          <a:bodyPr/>
          <a:lstStyle/>
          <a:p>
            <a:endParaRPr lang="en-US" smtClean="0"/>
          </a:p>
          <a:p>
            <a:endParaRPr lang="en-US"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9032" name="Line 3"/>
          <p:cNvSpPr>
            <a:spLocks noChangeShapeType="1"/>
          </p:cNvSpPr>
          <p:nvPr/>
        </p:nvSpPr>
        <p:spPr bwMode="auto">
          <a:xfrm flipH="1">
            <a:off x="7162800" y="2057400"/>
            <a:ext cx="685800" cy="0"/>
          </a:xfrm>
          <a:prstGeom prst="line">
            <a:avLst/>
          </a:prstGeom>
          <a:noFill/>
          <a:ln w="19050">
            <a:solidFill>
              <a:srgbClr val="3399FF"/>
            </a:solidFill>
            <a:round/>
            <a:headEnd/>
            <a:tailEnd type="triangle" w="med" len="med"/>
          </a:ln>
        </p:spPr>
        <p:txBody>
          <a:bodyPr/>
          <a:lstStyle/>
          <a:p>
            <a:endParaRPr lang="en-US"/>
          </a:p>
        </p:txBody>
      </p:sp>
      <p:sp>
        <p:nvSpPr>
          <p:cNvPr id="299033" name="AutoShape 4"/>
          <p:cNvSpPr>
            <a:spLocks noChangeArrowheads="1"/>
          </p:cNvSpPr>
          <p:nvPr/>
        </p:nvSpPr>
        <p:spPr bwMode="auto">
          <a:xfrm>
            <a:off x="3962400" y="1295400"/>
            <a:ext cx="3200400" cy="2895600"/>
          </a:xfrm>
          <a:prstGeom prst="roundRect">
            <a:avLst>
              <a:gd name="adj" fmla="val 16667"/>
            </a:avLst>
          </a:prstGeom>
          <a:solidFill>
            <a:srgbClr val="EBFFEB"/>
          </a:solidFill>
          <a:ln w="19050">
            <a:solidFill>
              <a:srgbClr val="006600"/>
            </a:solidFill>
            <a:round/>
            <a:headEnd/>
            <a:tailEnd/>
          </a:ln>
        </p:spPr>
        <p:txBody>
          <a:bodyPr wrap="none" anchor="ctr"/>
          <a:lstStyle/>
          <a:p>
            <a:pPr algn="ctr"/>
            <a:endParaRPr lang="en-US"/>
          </a:p>
        </p:txBody>
      </p:sp>
      <p:sp>
        <p:nvSpPr>
          <p:cNvPr id="299034" name="Line 5"/>
          <p:cNvSpPr>
            <a:spLocks noChangeShapeType="1"/>
          </p:cNvSpPr>
          <p:nvPr/>
        </p:nvSpPr>
        <p:spPr bwMode="auto">
          <a:xfrm>
            <a:off x="4876800" y="2286000"/>
            <a:ext cx="0" cy="533400"/>
          </a:xfrm>
          <a:prstGeom prst="line">
            <a:avLst/>
          </a:prstGeom>
          <a:noFill/>
          <a:ln w="19050">
            <a:solidFill>
              <a:schemeClr val="tx1"/>
            </a:solidFill>
            <a:round/>
            <a:headEnd/>
            <a:tailEnd type="triangle" w="med" len="med"/>
          </a:ln>
        </p:spPr>
        <p:txBody>
          <a:bodyPr/>
          <a:lstStyle/>
          <a:p>
            <a:endParaRPr lang="en-US"/>
          </a:p>
        </p:txBody>
      </p:sp>
      <p:sp>
        <p:nvSpPr>
          <p:cNvPr id="299035" name="Rectangle 6"/>
          <p:cNvSpPr>
            <a:spLocks noChangeArrowheads="1"/>
          </p:cNvSpPr>
          <p:nvPr/>
        </p:nvSpPr>
        <p:spPr bwMode="auto">
          <a:xfrm>
            <a:off x="762000" y="1371600"/>
            <a:ext cx="2362200" cy="5105400"/>
          </a:xfrm>
          <a:prstGeom prst="rect">
            <a:avLst/>
          </a:prstGeom>
          <a:solidFill>
            <a:srgbClr val="E1F4FF"/>
          </a:solidFill>
          <a:ln w="12700">
            <a:solidFill>
              <a:schemeClr val="tx1"/>
            </a:solidFill>
            <a:miter lim="800000"/>
            <a:headEnd/>
            <a:tailEnd/>
          </a:ln>
        </p:spPr>
        <p:txBody>
          <a:bodyPr wrap="none" anchor="ctr"/>
          <a:lstStyle/>
          <a:p>
            <a:pPr algn="ctr"/>
            <a:endParaRPr lang="en-US"/>
          </a:p>
        </p:txBody>
      </p:sp>
      <p:sp>
        <p:nvSpPr>
          <p:cNvPr id="299036" name="Rectangle 7"/>
          <p:cNvSpPr>
            <a:spLocks noChangeArrowheads="1"/>
          </p:cNvSpPr>
          <p:nvPr/>
        </p:nvSpPr>
        <p:spPr bwMode="auto">
          <a:xfrm>
            <a:off x="914400" y="2667000"/>
            <a:ext cx="2057400" cy="8382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u="sng">
                <a:latin typeface="Verdana" pitchFamily="34" charset="0"/>
              </a:rPr>
              <a:t>Test Artifacts</a:t>
            </a:r>
          </a:p>
          <a:p>
            <a:pPr algn="ctr" eaLnBrk="0" hangingPunct="0">
              <a:buFontTx/>
              <a:buChar char="•"/>
            </a:pPr>
            <a:r>
              <a:rPr lang="en-US" sz="800">
                <a:latin typeface="Verdana" pitchFamily="34" charset="0"/>
              </a:rPr>
              <a:t>Conformance Profiles</a:t>
            </a:r>
          </a:p>
          <a:p>
            <a:pPr algn="ctr" eaLnBrk="0" hangingPunct="0">
              <a:buFontTx/>
              <a:buChar char="•"/>
            </a:pPr>
            <a:r>
              <a:rPr lang="en-US" sz="800">
                <a:latin typeface="Verdana" pitchFamily="34" charset="0"/>
              </a:rPr>
              <a:t>HL7 Tables</a:t>
            </a:r>
          </a:p>
          <a:p>
            <a:pPr algn="ctr" eaLnBrk="0" hangingPunct="0">
              <a:buFontTx/>
              <a:buChar char="•"/>
            </a:pPr>
            <a:r>
              <a:rPr lang="en-US" sz="800">
                <a:latin typeface="Verdana" pitchFamily="34" charset="0"/>
              </a:rPr>
              <a:t>Validation Context Files</a:t>
            </a:r>
          </a:p>
          <a:p>
            <a:pPr algn="ctr" eaLnBrk="0" hangingPunct="0">
              <a:buFontTx/>
              <a:buChar char="•"/>
            </a:pPr>
            <a:r>
              <a:rPr lang="en-US" sz="800">
                <a:latin typeface="Verdana" pitchFamily="34" charset="0"/>
              </a:rPr>
              <a:t>Generation Context Files</a:t>
            </a:r>
          </a:p>
        </p:txBody>
      </p:sp>
      <p:sp>
        <p:nvSpPr>
          <p:cNvPr id="299037" name="Rectangle 11"/>
          <p:cNvSpPr>
            <a:spLocks noChangeArrowheads="1"/>
          </p:cNvSpPr>
          <p:nvPr/>
        </p:nvSpPr>
        <p:spPr bwMode="auto">
          <a:xfrm>
            <a:off x="914400" y="1905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HL7 V2</a:t>
            </a:r>
          </a:p>
          <a:p>
            <a:pPr algn="ctr" eaLnBrk="0" hangingPunct="0"/>
            <a:r>
              <a:rPr lang="en-US" sz="1000">
                <a:latin typeface="Verdana" pitchFamily="34" charset="0"/>
              </a:rPr>
              <a:t>Message</a:t>
            </a:r>
          </a:p>
          <a:p>
            <a:pPr algn="ctr" eaLnBrk="0" hangingPunct="0"/>
            <a:r>
              <a:rPr lang="en-US" sz="1000">
                <a:latin typeface="Verdana" pitchFamily="34" charset="0"/>
              </a:rPr>
              <a:t>Validation</a:t>
            </a:r>
          </a:p>
        </p:txBody>
      </p:sp>
      <p:sp>
        <p:nvSpPr>
          <p:cNvPr id="299038" name="Text Box 12"/>
          <p:cNvSpPr txBox="1">
            <a:spLocks noChangeArrowheads="1"/>
          </p:cNvSpPr>
          <p:nvPr/>
        </p:nvSpPr>
        <p:spPr bwMode="auto">
          <a:xfrm>
            <a:off x="1371600" y="1447800"/>
            <a:ext cx="1143000" cy="366713"/>
          </a:xfrm>
          <a:prstGeom prst="rect">
            <a:avLst/>
          </a:prstGeom>
          <a:noFill/>
          <a:ln w="9525">
            <a:noFill/>
            <a:miter lim="800000"/>
            <a:headEnd/>
            <a:tailEnd/>
          </a:ln>
        </p:spPr>
        <p:txBody>
          <a:bodyPr>
            <a:spAutoFit/>
          </a:bodyPr>
          <a:lstStyle/>
          <a:p>
            <a:pPr algn="ctr" eaLnBrk="0" hangingPunct="0">
              <a:spcBef>
                <a:spcPct val="50000"/>
              </a:spcBef>
            </a:pPr>
            <a:r>
              <a:rPr lang="en-US"/>
              <a:t>Services</a:t>
            </a:r>
          </a:p>
        </p:txBody>
      </p:sp>
      <p:sp>
        <p:nvSpPr>
          <p:cNvPr id="299039" name="Text Box 13"/>
          <p:cNvSpPr txBox="1">
            <a:spLocks noChangeArrowheads="1"/>
          </p:cNvSpPr>
          <p:nvPr/>
        </p:nvSpPr>
        <p:spPr bwMode="auto">
          <a:xfrm>
            <a:off x="4572000" y="1371600"/>
            <a:ext cx="2114550" cy="366713"/>
          </a:xfrm>
          <a:prstGeom prst="rect">
            <a:avLst/>
          </a:prstGeom>
          <a:noFill/>
          <a:ln w="9525">
            <a:noFill/>
            <a:miter lim="800000"/>
            <a:headEnd/>
            <a:tailEnd/>
          </a:ln>
        </p:spPr>
        <p:txBody>
          <a:bodyPr wrap="none">
            <a:spAutoFit/>
          </a:bodyPr>
          <a:lstStyle/>
          <a:p>
            <a:pPr algn="ctr" eaLnBrk="0" hangingPunct="0"/>
            <a:r>
              <a:rPr lang="en-US"/>
              <a:t>Test Management</a:t>
            </a:r>
          </a:p>
        </p:txBody>
      </p:sp>
      <p:sp>
        <p:nvSpPr>
          <p:cNvPr id="299040" name="AutoShape 14"/>
          <p:cNvSpPr>
            <a:spLocks noChangeArrowheads="1"/>
          </p:cNvSpPr>
          <p:nvPr/>
        </p:nvSpPr>
        <p:spPr bwMode="auto">
          <a:xfrm>
            <a:off x="4191000" y="2819400"/>
            <a:ext cx="1524000" cy="1066800"/>
          </a:xfrm>
          <a:prstGeom prst="cube">
            <a:avLst>
              <a:gd name="adj" fmla="val 25000"/>
            </a:avLst>
          </a:prstGeom>
          <a:solidFill>
            <a:schemeClr val="bg1"/>
          </a:solidFill>
          <a:ln w="12700">
            <a:solidFill>
              <a:schemeClr val="tx1"/>
            </a:solidFill>
            <a:miter lim="800000"/>
            <a:headEnd/>
            <a:tailEnd/>
          </a:ln>
        </p:spPr>
        <p:txBody>
          <a:bodyPr wrap="none" anchor="ctr"/>
          <a:lstStyle/>
          <a:p>
            <a:pPr algn="ctr" eaLnBrk="0" hangingPunct="0"/>
            <a:r>
              <a:rPr lang="en-US"/>
              <a:t>Test</a:t>
            </a:r>
          </a:p>
          <a:p>
            <a:pPr algn="ctr" eaLnBrk="0" hangingPunct="0"/>
            <a:r>
              <a:rPr lang="en-US"/>
              <a:t>Harness</a:t>
            </a:r>
          </a:p>
          <a:p>
            <a:pPr algn="ctr" eaLnBrk="0" hangingPunct="0"/>
            <a:r>
              <a:rPr lang="en-US" sz="1200"/>
              <a:t>(Java Code)</a:t>
            </a:r>
          </a:p>
        </p:txBody>
      </p:sp>
      <p:sp>
        <p:nvSpPr>
          <p:cNvPr id="299041" name="AutoShape 17"/>
          <p:cNvSpPr>
            <a:spLocks noChangeArrowheads="1"/>
          </p:cNvSpPr>
          <p:nvPr/>
        </p:nvSpPr>
        <p:spPr bwMode="auto">
          <a:xfrm>
            <a:off x="4191000" y="1828800"/>
            <a:ext cx="1524000" cy="685800"/>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200"/>
              <a:t>HL7 V2 Message</a:t>
            </a:r>
          </a:p>
          <a:p>
            <a:pPr algn="ctr" eaLnBrk="0" hangingPunct="0"/>
            <a:r>
              <a:rPr lang="en-US" sz="1200"/>
              <a:t>Validation Criteria</a:t>
            </a:r>
          </a:p>
        </p:txBody>
      </p:sp>
      <p:sp>
        <p:nvSpPr>
          <p:cNvPr id="299042" name="AutoShape 18"/>
          <p:cNvSpPr>
            <a:spLocks noChangeArrowheads="1"/>
          </p:cNvSpPr>
          <p:nvPr/>
        </p:nvSpPr>
        <p:spPr bwMode="auto">
          <a:xfrm>
            <a:off x="6019800" y="2362200"/>
            <a:ext cx="990600" cy="1371600"/>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600" u="sng"/>
              <a:t>Results</a:t>
            </a:r>
          </a:p>
          <a:p>
            <a:pPr algn="ctr" eaLnBrk="0" hangingPunct="0"/>
            <a:r>
              <a:rPr lang="en-US" sz="1200"/>
              <a:t>HL7 V2</a:t>
            </a:r>
          </a:p>
          <a:p>
            <a:pPr algn="ctr" eaLnBrk="0" hangingPunct="0"/>
            <a:r>
              <a:rPr lang="en-US" sz="1200"/>
              <a:t>Message</a:t>
            </a:r>
          </a:p>
          <a:p>
            <a:pPr algn="ctr" eaLnBrk="0" hangingPunct="0"/>
            <a:r>
              <a:rPr lang="en-US" sz="1200"/>
              <a:t>Validation</a:t>
            </a:r>
          </a:p>
          <a:p>
            <a:pPr algn="ctr" eaLnBrk="0" hangingPunct="0"/>
            <a:r>
              <a:rPr lang="en-US" sz="1200"/>
              <a:t>Report</a:t>
            </a:r>
          </a:p>
        </p:txBody>
      </p:sp>
      <p:grpSp>
        <p:nvGrpSpPr>
          <p:cNvPr id="299043" name="Group 19"/>
          <p:cNvGrpSpPr>
            <a:grpSpLocks/>
          </p:cNvGrpSpPr>
          <p:nvPr/>
        </p:nvGrpSpPr>
        <p:grpSpPr bwMode="auto">
          <a:xfrm>
            <a:off x="7766050" y="1828800"/>
            <a:ext cx="463550" cy="685800"/>
            <a:chOff x="4800" y="672"/>
            <a:chExt cx="292" cy="432"/>
          </a:xfrm>
        </p:grpSpPr>
        <p:sp>
          <p:nvSpPr>
            <p:cNvPr id="299054" name="Text Box 20"/>
            <p:cNvSpPr txBox="1">
              <a:spLocks noChangeArrowheads="1"/>
            </p:cNvSpPr>
            <p:nvPr/>
          </p:nvSpPr>
          <p:spPr bwMode="auto">
            <a:xfrm>
              <a:off x="4800" y="960"/>
              <a:ext cx="276" cy="144"/>
            </a:xfrm>
            <a:prstGeom prst="rect">
              <a:avLst/>
            </a:prstGeom>
            <a:noFill/>
            <a:ln w="9525">
              <a:noFill/>
              <a:miter lim="800000"/>
              <a:headEnd/>
              <a:tailEnd/>
            </a:ln>
          </p:spPr>
          <p:txBody>
            <a:bodyPr wrap="none">
              <a:spAutoFit/>
            </a:bodyPr>
            <a:lstStyle/>
            <a:p>
              <a:pPr algn="ctr" eaLnBrk="0" hangingPunct="0"/>
              <a:r>
                <a:rPr lang="en-US" sz="900"/>
                <a:t>User</a:t>
              </a:r>
            </a:p>
          </p:txBody>
        </p:sp>
        <p:pic>
          <p:nvPicPr>
            <p:cNvPr id="299055" name="Picture 21" descr="Free User icon"/>
            <p:cNvPicPr>
              <a:picLocks noChangeAspect="1" noChangeArrowheads="1"/>
            </p:cNvPicPr>
            <p:nvPr/>
          </p:nvPicPr>
          <p:blipFill>
            <a:blip r:embed="rId4"/>
            <a:srcRect/>
            <a:stretch>
              <a:fillRect/>
            </a:stretch>
          </p:blipFill>
          <p:spPr bwMode="auto">
            <a:xfrm>
              <a:off x="4800" y="672"/>
              <a:ext cx="292" cy="292"/>
            </a:xfrm>
            <a:prstGeom prst="rect">
              <a:avLst/>
            </a:prstGeom>
            <a:noFill/>
            <a:ln w="9525">
              <a:noFill/>
              <a:miter lim="800000"/>
              <a:headEnd/>
              <a:tailEnd/>
            </a:ln>
          </p:spPr>
        </p:pic>
      </p:grpSp>
      <p:sp>
        <p:nvSpPr>
          <p:cNvPr id="299044" name="Line 22"/>
          <p:cNvSpPr>
            <a:spLocks noChangeShapeType="1"/>
          </p:cNvSpPr>
          <p:nvPr/>
        </p:nvSpPr>
        <p:spPr bwMode="auto">
          <a:xfrm>
            <a:off x="3124200" y="3581400"/>
            <a:ext cx="1066800" cy="0"/>
          </a:xfrm>
          <a:prstGeom prst="line">
            <a:avLst/>
          </a:prstGeom>
          <a:noFill/>
          <a:ln w="28575">
            <a:solidFill>
              <a:schemeClr val="tx1"/>
            </a:solidFill>
            <a:round/>
            <a:headEnd type="triangle" w="med" len="med"/>
            <a:tailEnd type="triangle" w="med" len="med"/>
          </a:ln>
        </p:spPr>
        <p:txBody>
          <a:bodyPr/>
          <a:lstStyle/>
          <a:p>
            <a:endParaRPr lang="en-US"/>
          </a:p>
        </p:txBody>
      </p:sp>
      <p:sp>
        <p:nvSpPr>
          <p:cNvPr id="299045" name="Line 25"/>
          <p:cNvSpPr>
            <a:spLocks noChangeShapeType="1"/>
          </p:cNvSpPr>
          <p:nvPr/>
        </p:nvSpPr>
        <p:spPr bwMode="auto">
          <a:xfrm flipV="1">
            <a:off x="5715000" y="3276600"/>
            <a:ext cx="304800" cy="0"/>
          </a:xfrm>
          <a:prstGeom prst="line">
            <a:avLst/>
          </a:prstGeom>
          <a:noFill/>
          <a:ln w="19050">
            <a:solidFill>
              <a:schemeClr val="tx1"/>
            </a:solidFill>
            <a:round/>
            <a:headEnd/>
            <a:tailEnd type="triangle" w="med" len="med"/>
          </a:ln>
        </p:spPr>
        <p:txBody>
          <a:bodyPr/>
          <a:lstStyle/>
          <a:p>
            <a:endParaRPr lang="en-US"/>
          </a:p>
        </p:txBody>
      </p:sp>
      <p:sp>
        <p:nvSpPr>
          <p:cNvPr id="299046" name="Rectangle 27"/>
          <p:cNvSpPr>
            <a:spLocks noGrp="1" noChangeArrowheads="1"/>
          </p:cNvSpPr>
          <p:nvPr>
            <p:ph type="title" idx="4294967295"/>
          </p:nvPr>
        </p:nvSpPr>
        <p:spPr>
          <a:xfrm>
            <a:off x="914400" y="0"/>
            <a:ext cx="8229600" cy="792163"/>
          </a:xfrm>
        </p:spPr>
        <p:txBody>
          <a:bodyPr/>
          <a:lstStyle/>
          <a:p>
            <a:pPr algn="r" eaLnBrk="1" hangingPunct="1"/>
            <a:r>
              <a:rPr lang="en-US" b="1" smtClean="0"/>
              <a:t>Instance Testing </a:t>
            </a:r>
            <a:br>
              <a:rPr lang="en-US" b="1" smtClean="0"/>
            </a:br>
            <a:r>
              <a:rPr lang="en-US" b="1" smtClean="0"/>
              <a:t>HL7 V2</a:t>
            </a:r>
            <a:r>
              <a:rPr lang="en-US" b="1" i="1" smtClean="0"/>
              <a:t> </a:t>
            </a:r>
            <a:r>
              <a:rPr lang="en-US" b="1" i="1" smtClean="0">
                <a:solidFill>
                  <a:srgbClr val="0033CC"/>
                </a:solidFill>
              </a:rPr>
              <a:t>Message Validation</a:t>
            </a:r>
          </a:p>
        </p:txBody>
      </p:sp>
      <p:sp>
        <p:nvSpPr>
          <p:cNvPr id="299047" name="AutoShape 28"/>
          <p:cNvSpPr>
            <a:spLocks noChangeArrowheads="1"/>
          </p:cNvSpPr>
          <p:nvPr/>
        </p:nvSpPr>
        <p:spPr bwMode="auto">
          <a:xfrm>
            <a:off x="4419600" y="2895600"/>
            <a:ext cx="990600" cy="1524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900">
                <a:latin typeface="Verdana" pitchFamily="34" charset="0"/>
              </a:rPr>
              <a:t>Test Execution</a:t>
            </a:r>
          </a:p>
        </p:txBody>
      </p:sp>
      <p:sp>
        <p:nvSpPr>
          <p:cNvPr id="299048" name="Rectangle 30"/>
          <p:cNvSpPr>
            <a:spLocks noChangeArrowheads="1"/>
          </p:cNvSpPr>
          <p:nvPr/>
        </p:nvSpPr>
        <p:spPr bwMode="auto">
          <a:xfrm>
            <a:off x="5867400" y="1752600"/>
            <a:ext cx="990600" cy="549275"/>
          </a:xfrm>
          <a:prstGeom prst="rect">
            <a:avLst/>
          </a:prstGeom>
          <a:noFill/>
          <a:ln w="9525">
            <a:noFill/>
            <a:miter lim="800000"/>
            <a:headEnd/>
            <a:tailEnd/>
          </a:ln>
        </p:spPr>
        <p:txBody>
          <a:bodyPr>
            <a:spAutoFit/>
          </a:bodyPr>
          <a:lstStyle/>
          <a:p>
            <a:pPr algn="ctr"/>
            <a:r>
              <a:rPr lang="en-US" sz="1000">
                <a:solidFill>
                  <a:schemeClr val="accent2"/>
                </a:solidFill>
                <a:latin typeface="Verdana" pitchFamily="34" charset="0"/>
              </a:rPr>
              <a:t>Web </a:t>
            </a:r>
          </a:p>
          <a:p>
            <a:pPr algn="ctr"/>
            <a:r>
              <a:rPr lang="en-US" sz="1000">
                <a:solidFill>
                  <a:schemeClr val="accent2"/>
                </a:solidFill>
                <a:latin typeface="Verdana" pitchFamily="34" charset="0"/>
              </a:rPr>
              <a:t>Application</a:t>
            </a:r>
          </a:p>
          <a:p>
            <a:pPr algn="ctr"/>
            <a:r>
              <a:rPr lang="en-US" sz="1000">
                <a:solidFill>
                  <a:schemeClr val="accent2"/>
                </a:solidFill>
                <a:latin typeface="Verdana" pitchFamily="34" charset="0"/>
              </a:rPr>
              <a:t>Client</a:t>
            </a:r>
          </a:p>
        </p:txBody>
      </p:sp>
      <p:sp>
        <p:nvSpPr>
          <p:cNvPr id="299049" name="Rectangle 31"/>
          <p:cNvSpPr>
            <a:spLocks noChangeArrowheads="1"/>
          </p:cNvSpPr>
          <p:nvPr/>
        </p:nvSpPr>
        <p:spPr bwMode="auto">
          <a:xfrm>
            <a:off x="2057400" y="1905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Report</a:t>
            </a:r>
          </a:p>
        </p:txBody>
      </p:sp>
      <p:sp>
        <p:nvSpPr>
          <p:cNvPr id="299050" name="AutoShape 32"/>
          <p:cNvSpPr>
            <a:spLocks noChangeArrowheads="1"/>
          </p:cNvSpPr>
          <p:nvPr/>
        </p:nvSpPr>
        <p:spPr bwMode="auto">
          <a:xfrm>
            <a:off x="7239000" y="1447800"/>
            <a:ext cx="609600" cy="457200"/>
          </a:xfrm>
          <a:prstGeom prst="flowChartDocument">
            <a:avLst/>
          </a:prstGeom>
          <a:solidFill>
            <a:srgbClr val="FFFFD9"/>
          </a:solidFill>
          <a:ln w="12700">
            <a:solidFill>
              <a:schemeClr val="tx1"/>
            </a:solidFill>
            <a:miter lim="800000"/>
            <a:headEnd/>
            <a:tailEnd/>
          </a:ln>
        </p:spPr>
        <p:txBody>
          <a:bodyPr wrap="none" anchor="ctr"/>
          <a:lstStyle/>
          <a:p>
            <a:pPr eaLnBrk="0" hangingPunct="0"/>
            <a:r>
              <a:rPr lang="en-US" sz="1000"/>
              <a:t>HL7 V2 </a:t>
            </a:r>
          </a:p>
          <a:p>
            <a:pPr eaLnBrk="0" hangingPunct="0"/>
            <a:r>
              <a:rPr lang="en-US" sz="1000"/>
              <a:t>Message</a:t>
            </a:r>
          </a:p>
        </p:txBody>
      </p:sp>
      <p:graphicFrame>
        <p:nvGraphicFramePr>
          <p:cNvPr id="299031" name="Object 23"/>
          <p:cNvGraphicFramePr>
            <a:graphicFrameLocks noChangeAspect="1"/>
          </p:cNvGraphicFramePr>
          <p:nvPr/>
        </p:nvGraphicFramePr>
        <p:xfrm>
          <a:off x="7499350" y="2695575"/>
          <a:ext cx="1390650" cy="1447800"/>
        </p:xfrm>
        <a:graphic>
          <a:graphicData uri="http://schemas.openxmlformats.org/presentationml/2006/ole">
            <p:oleObj spid="_x0000_s299031" name="Visio" r:id="rId5" imgW="2325832" imgH="2659034" progId="Visio.Drawing.11">
              <p:embed/>
            </p:oleObj>
          </a:graphicData>
        </a:graphic>
      </p:graphicFrame>
      <p:sp>
        <p:nvSpPr>
          <p:cNvPr id="299051" name="Line 3"/>
          <p:cNvSpPr>
            <a:spLocks noChangeShapeType="1"/>
          </p:cNvSpPr>
          <p:nvPr/>
        </p:nvSpPr>
        <p:spPr bwMode="auto">
          <a:xfrm flipH="1">
            <a:off x="7181850" y="3409950"/>
            <a:ext cx="377825" cy="11113"/>
          </a:xfrm>
          <a:prstGeom prst="line">
            <a:avLst/>
          </a:prstGeom>
          <a:noFill/>
          <a:ln w="19050">
            <a:solidFill>
              <a:srgbClr val="3399FF"/>
            </a:solidFill>
            <a:round/>
            <a:headEnd/>
            <a:tailEnd type="triangle" w="med" len="med"/>
          </a:ln>
        </p:spPr>
        <p:txBody>
          <a:bodyPr/>
          <a:lstStyle/>
          <a:p>
            <a:endParaRPr lang="en-US"/>
          </a:p>
        </p:txBody>
      </p:sp>
      <p:sp>
        <p:nvSpPr>
          <p:cNvPr id="299052" name="AutoShape 32"/>
          <p:cNvSpPr>
            <a:spLocks noChangeArrowheads="1"/>
          </p:cNvSpPr>
          <p:nvPr/>
        </p:nvSpPr>
        <p:spPr bwMode="auto">
          <a:xfrm>
            <a:off x="7269163" y="2844800"/>
            <a:ext cx="609600" cy="457200"/>
          </a:xfrm>
          <a:prstGeom prst="flowChartDocument">
            <a:avLst/>
          </a:prstGeom>
          <a:solidFill>
            <a:srgbClr val="FFFFD9"/>
          </a:solidFill>
          <a:ln w="12700">
            <a:solidFill>
              <a:schemeClr val="tx1"/>
            </a:solidFill>
            <a:miter lim="800000"/>
            <a:headEnd/>
            <a:tailEnd/>
          </a:ln>
        </p:spPr>
        <p:txBody>
          <a:bodyPr wrap="none" anchor="ctr"/>
          <a:lstStyle/>
          <a:p>
            <a:pPr eaLnBrk="0" hangingPunct="0"/>
            <a:r>
              <a:rPr lang="en-US" sz="1000"/>
              <a:t>HL7 V2 </a:t>
            </a:r>
          </a:p>
          <a:p>
            <a:pPr eaLnBrk="0" hangingPunct="0"/>
            <a:r>
              <a:rPr lang="en-US" sz="1000"/>
              <a:t>Message</a:t>
            </a:r>
          </a:p>
        </p:txBody>
      </p:sp>
      <p:sp>
        <p:nvSpPr>
          <p:cNvPr id="299053" name="Text Box 26"/>
          <p:cNvSpPr txBox="1">
            <a:spLocks noChangeArrowheads="1"/>
          </p:cNvSpPr>
          <p:nvPr/>
        </p:nvSpPr>
        <p:spPr bwMode="auto">
          <a:xfrm>
            <a:off x="3332163" y="4464050"/>
            <a:ext cx="5721350" cy="915988"/>
          </a:xfrm>
          <a:prstGeom prst="rect">
            <a:avLst/>
          </a:prstGeom>
          <a:noFill/>
          <a:ln w="9525">
            <a:noFill/>
            <a:miter lim="800000"/>
            <a:headEnd/>
            <a:tailEnd/>
          </a:ln>
        </p:spPr>
        <p:txBody>
          <a:bodyPr wrap="none">
            <a:spAutoFit/>
          </a:bodyPr>
          <a:lstStyle/>
          <a:p>
            <a:r>
              <a:rPr lang="en-US"/>
              <a:t>Conformance Testing</a:t>
            </a:r>
            <a:r>
              <a:rPr lang="en-US" b="0"/>
              <a:t>: Showing that messages are in</a:t>
            </a:r>
          </a:p>
          <a:p>
            <a:r>
              <a:rPr lang="en-US" b="0"/>
              <a:t>compliance w/ HL7 V2.x and constraints specified in </a:t>
            </a:r>
          </a:p>
          <a:p>
            <a:r>
              <a:rPr lang="en-US" b="0"/>
              <a:t>IHE-PCD framework documents.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Line 3"/>
          <p:cNvSpPr>
            <a:spLocks noChangeShapeType="1"/>
          </p:cNvSpPr>
          <p:nvPr/>
        </p:nvSpPr>
        <p:spPr bwMode="auto">
          <a:xfrm flipH="1">
            <a:off x="7162800" y="3049588"/>
            <a:ext cx="685800" cy="0"/>
          </a:xfrm>
          <a:prstGeom prst="line">
            <a:avLst/>
          </a:prstGeom>
          <a:noFill/>
          <a:ln w="19050">
            <a:solidFill>
              <a:srgbClr val="3399FF"/>
            </a:solidFill>
            <a:round/>
            <a:headEnd/>
            <a:tailEnd type="triangle" w="med" len="med"/>
          </a:ln>
        </p:spPr>
        <p:txBody>
          <a:bodyPr/>
          <a:lstStyle/>
          <a:p>
            <a:endParaRPr lang="en-US"/>
          </a:p>
        </p:txBody>
      </p:sp>
      <p:sp>
        <p:nvSpPr>
          <p:cNvPr id="304130" name="AutoShape 4"/>
          <p:cNvSpPr>
            <a:spLocks noChangeArrowheads="1"/>
          </p:cNvSpPr>
          <p:nvPr/>
        </p:nvSpPr>
        <p:spPr bwMode="auto">
          <a:xfrm>
            <a:off x="3962400" y="1295400"/>
            <a:ext cx="3200400" cy="2895600"/>
          </a:xfrm>
          <a:prstGeom prst="roundRect">
            <a:avLst>
              <a:gd name="adj" fmla="val 16667"/>
            </a:avLst>
          </a:prstGeom>
          <a:solidFill>
            <a:srgbClr val="EBFFEB"/>
          </a:solidFill>
          <a:ln w="19050">
            <a:solidFill>
              <a:srgbClr val="006600"/>
            </a:solidFill>
            <a:round/>
            <a:headEnd/>
            <a:tailEnd/>
          </a:ln>
        </p:spPr>
        <p:txBody>
          <a:bodyPr wrap="none" anchor="ctr"/>
          <a:lstStyle/>
          <a:p>
            <a:pPr algn="ctr"/>
            <a:endParaRPr lang="en-US"/>
          </a:p>
        </p:txBody>
      </p:sp>
      <p:sp>
        <p:nvSpPr>
          <p:cNvPr id="304131" name="Line 5"/>
          <p:cNvSpPr>
            <a:spLocks noChangeShapeType="1"/>
          </p:cNvSpPr>
          <p:nvPr/>
        </p:nvSpPr>
        <p:spPr bwMode="auto">
          <a:xfrm>
            <a:off x="4876800" y="2286000"/>
            <a:ext cx="0" cy="533400"/>
          </a:xfrm>
          <a:prstGeom prst="line">
            <a:avLst/>
          </a:prstGeom>
          <a:noFill/>
          <a:ln w="19050">
            <a:solidFill>
              <a:schemeClr val="tx1"/>
            </a:solidFill>
            <a:round/>
            <a:headEnd/>
            <a:tailEnd type="triangle" w="med" len="med"/>
          </a:ln>
        </p:spPr>
        <p:txBody>
          <a:bodyPr/>
          <a:lstStyle/>
          <a:p>
            <a:endParaRPr lang="en-US"/>
          </a:p>
        </p:txBody>
      </p:sp>
      <p:sp>
        <p:nvSpPr>
          <p:cNvPr id="304132" name="Rectangle 6"/>
          <p:cNvSpPr>
            <a:spLocks noChangeArrowheads="1"/>
          </p:cNvSpPr>
          <p:nvPr/>
        </p:nvSpPr>
        <p:spPr bwMode="auto">
          <a:xfrm>
            <a:off x="762000" y="1371600"/>
            <a:ext cx="2362200" cy="5105400"/>
          </a:xfrm>
          <a:prstGeom prst="rect">
            <a:avLst/>
          </a:prstGeom>
          <a:solidFill>
            <a:srgbClr val="E1F4FF"/>
          </a:solidFill>
          <a:ln w="12700">
            <a:solidFill>
              <a:schemeClr val="tx1"/>
            </a:solidFill>
            <a:miter lim="800000"/>
            <a:headEnd/>
            <a:tailEnd/>
          </a:ln>
        </p:spPr>
        <p:txBody>
          <a:bodyPr wrap="none" anchor="ctr"/>
          <a:lstStyle/>
          <a:p>
            <a:pPr algn="ctr"/>
            <a:endParaRPr lang="en-US"/>
          </a:p>
        </p:txBody>
      </p:sp>
      <p:sp>
        <p:nvSpPr>
          <p:cNvPr id="304133" name="Rectangle 7"/>
          <p:cNvSpPr>
            <a:spLocks noChangeArrowheads="1"/>
          </p:cNvSpPr>
          <p:nvPr/>
        </p:nvSpPr>
        <p:spPr bwMode="auto">
          <a:xfrm>
            <a:off x="863600" y="3598863"/>
            <a:ext cx="2057400" cy="8382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u="sng">
                <a:latin typeface="Verdana" pitchFamily="34" charset="0"/>
              </a:rPr>
              <a:t>Test Artifacts</a:t>
            </a:r>
          </a:p>
          <a:p>
            <a:pPr algn="ctr" eaLnBrk="0" hangingPunct="0">
              <a:buFontTx/>
              <a:buChar char="•"/>
            </a:pPr>
            <a:r>
              <a:rPr lang="en-US" sz="800">
                <a:latin typeface="Verdana" pitchFamily="34" charset="0"/>
              </a:rPr>
              <a:t>Conformance Profiles</a:t>
            </a:r>
          </a:p>
          <a:p>
            <a:pPr algn="ctr" eaLnBrk="0" hangingPunct="0">
              <a:buFontTx/>
              <a:buChar char="•"/>
            </a:pPr>
            <a:r>
              <a:rPr lang="en-US" sz="800">
                <a:latin typeface="Verdana" pitchFamily="34" charset="0"/>
              </a:rPr>
              <a:t>HL7 Tables</a:t>
            </a:r>
          </a:p>
          <a:p>
            <a:pPr algn="ctr" eaLnBrk="0" hangingPunct="0">
              <a:buFontTx/>
              <a:buChar char="•"/>
            </a:pPr>
            <a:r>
              <a:rPr lang="en-US" sz="800">
                <a:latin typeface="Verdana" pitchFamily="34" charset="0"/>
              </a:rPr>
              <a:t>Validation Context Files</a:t>
            </a:r>
          </a:p>
          <a:p>
            <a:pPr algn="ctr" eaLnBrk="0" hangingPunct="0">
              <a:buFontTx/>
              <a:buChar char="•"/>
            </a:pPr>
            <a:r>
              <a:rPr lang="en-US" sz="800">
                <a:latin typeface="Verdana" pitchFamily="34" charset="0"/>
              </a:rPr>
              <a:t>Generation Context Files</a:t>
            </a:r>
          </a:p>
        </p:txBody>
      </p:sp>
      <p:sp>
        <p:nvSpPr>
          <p:cNvPr id="304134" name="Text Box 12"/>
          <p:cNvSpPr txBox="1">
            <a:spLocks noChangeArrowheads="1"/>
          </p:cNvSpPr>
          <p:nvPr/>
        </p:nvSpPr>
        <p:spPr bwMode="auto">
          <a:xfrm>
            <a:off x="1371600" y="1447800"/>
            <a:ext cx="1143000" cy="366713"/>
          </a:xfrm>
          <a:prstGeom prst="rect">
            <a:avLst/>
          </a:prstGeom>
          <a:noFill/>
          <a:ln w="9525">
            <a:noFill/>
            <a:miter lim="800000"/>
            <a:headEnd/>
            <a:tailEnd/>
          </a:ln>
        </p:spPr>
        <p:txBody>
          <a:bodyPr>
            <a:spAutoFit/>
          </a:bodyPr>
          <a:lstStyle/>
          <a:p>
            <a:pPr algn="ctr" eaLnBrk="0" hangingPunct="0">
              <a:spcBef>
                <a:spcPct val="50000"/>
              </a:spcBef>
            </a:pPr>
            <a:r>
              <a:rPr lang="en-US"/>
              <a:t>Services</a:t>
            </a:r>
          </a:p>
        </p:txBody>
      </p:sp>
      <p:sp>
        <p:nvSpPr>
          <p:cNvPr id="304135" name="Text Box 13"/>
          <p:cNvSpPr txBox="1">
            <a:spLocks noChangeArrowheads="1"/>
          </p:cNvSpPr>
          <p:nvPr/>
        </p:nvSpPr>
        <p:spPr bwMode="auto">
          <a:xfrm>
            <a:off x="4572000" y="1371600"/>
            <a:ext cx="2114550" cy="366713"/>
          </a:xfrm>
          <a:prstGeom prst="rect">
            <a:avLst/>
          </a:prstGeom>
          <a:noFill/>
          <a:ln w="9525">
            <a:noFill/>
            <a:miter lim="800000"/>
            <a:headEnd/>
            <a:tailEnd/>
          </a:ln>
        </p:spPr>
        <p:txBody>
          <a:bodyPr wrap="none">
            <a:spAutoFit/>
          </a:bodyPr>
          <a:lstStyle/>
          <a:p>
            <a:pPr algn="ctr" eaLnBrk="0" hangingPunct="0"/>
            <a:r>
              <a:rPr lang="en-US"/>
              <a:t>Test Management</a:t>
            </a:r>
          </a:p>
        </p:txBody>
      </p:sp>
      <p:sp>
        <p:nvSpPr>
          <p:cNvPr id="304136" name="AutoShape 14"/>
          <p:cNvSpPr>
            <a:spLocks noChangeArrowheads="1"/>
          </p:cNvSpPr>
          <p:nvPr/>
        </p:nvSpPr>
        <p:spPr bwMode="auto">
          <a:xfrm>
            <a:off x="4191000" y="2819400"/>
            <a:ext cx="1524000" cy="1066800"/>
          </a:xfrm>
          <a:prstGeom prst="cube">
            <a:avLst>
              <a:gd name="adj" fmla="val 25000"/>
            </a:avLst>
          </a:prstGeom>
          <a:solidFill>
            <a:schemeClr val="bg1"/>
          </a:solidFill>
          <a:ln w="12700">
            <a:solidFill>
              <a:schemeClr val="tx1"/>
            </a:solidFill>
            <a:miter lim="800000"/>
            <a:headEnd/>
            <a:tailEnd/>
          </a:ln>
        </p:spPr>
        <p:txBody>
          <a:bodyPr wrap="none" anchor="ctr"/>
          <a:lstStyle/>
          <a:p>
            <a:pPr algn="ctr" eaLnBrk="0" hangingPunct="0"/>
            <a:r>
              <a:rPr lang="en-US"/>
              <a:t>Test</a:t>
            </a:r>
          </a:p>
          <a:p>
            <a:pPr algn="ctr" eaLnBrk="0" hangingPunct="0"/>
            <a:r>
              <a:rPr lang="en-US"/>
              <a:t>Harness</a:t>
            </a:r>
          </a:p>
          <a:p>
            <a:pPr algn="ctr" eaLnBrk="0" hangingPunct="0"/>
            <a:r>
              <a:rPr lang="en-US" sz="1200"/>
              <a:t>(Java Code)</a:t>
            </a:r>
          </a:p>
        </p:txBody>
      </p:sp>
      <p:sp>
        <p:nvSpPr>
          <p:cNvPr id="304137" name="AutoShape 17"/>
          <p:cNvSpPr>
            <a:spLocks noChangeArrowheads="1"/>
          </p:cNvSpPr>
          <p:nvPr/>
        </p:nvSpPr>
        <p:spPr bwMode="auto">
          <a:xfrm>
            <a:off x="4081463" y="1692275"/>
            <a:ext cx="1633537" cy="822325"/>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200"/>
              <a:t>HL7 V2 Message</a:t>
            </a:r>
          </a:p>
          <a:p>
            <a:pPr algn="ctr" eaLnBrk="0" hangingPunct="0"/>
            <a:r>
              <a:rPr lang="en-US" sz="1200"/>
              <a:t>RTM</a:t>
            </a:r>
          </a:p>
          <a:p>
            <a:pPr algn="ctr" eaLnBrk="0" hangingPunct="0"/>
            <a:r>
              <a:rPr lang="en-US" sz="1200"/>
              <a:t>Validation Criteria</a:t>
            </a:r>
          </a:p>
        </p:txBody>
      </p:sp>
      <p:sp>
        <p:nvSpPr>
          <p:cNvPr id="304138" name="AutoShape 18"/>
          <p:cNvSpPr>
            <a:spLocks noChangeArrowheads="1"/>
          </p:cNvSpPr>
          <p:nvPr/>
        </p:nvSpPr>
        <p:spPr bwMode="auto">
          <a:xfrm>
            <a:off x="6019800" y="2362200"/>
            <a:ext cx="990600" cy="1371600"/>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600" u="sng"/>
              <a:t>Results</a:t>
            </a:r>
          </a:p>
          <a:p>
            <a:pPr algn="ctr" eaLnBrk="0" hangingPunct="0"/>
            <a:r>
              <a:rPr lang="en-US" sz="1200"/>
              <a:t>RTM</a:t>
            </a:r>
          </a:p>
          <a:p>
            <a:pPr algn="ctr" eaLnBrk="0" hangingPunct="0"/>
            <a:r>
              <a:rPr lang="en-US" sz="1200"/>
              <a:t>Message</a:t>
            </a:r>
          </a:p>
          <a:p>
            <a:pPr algn="ctr" eaLnBrk="0" hangingPunct="0"/>
            <a:r>
              <a:rPr lang="en-US" sz="1200"/>
              <a:t>Validation</a:t>
            </a:r>
          </a:p>
          <a:p>
            <a:pPr algn="ctr" eaLnBrk="0" hangingPunct="0"/>
            <a:r>
              <a:rPr lang="en-US" sz="1200"/>
              <a:t>Report</a:t>
            </a:r>
          </a:p>
        </p:txBody>
      </p:sp>
      <p:grpSp>
        <p:nvGrpSpPr>
          <p:cNvPr id="304139" name="Group 19"/>
          <p:cNvGrpSpPr>
            <a:grpSpLocks/>
          </p:cNvGrpSpPr>
          <p:nvPr/>
        </p:nvGrpSpPr>
        <p:grpSpPr bwMode="auto">
          <a:xfrm>
            <a:off x="7766050" y="2820988"/>
            <a:ext cx="463550" cy="685800"/>
            <a:chOff x="4800" y="672"/>
            <a:chExt cx="292" cy="432"/>
          </a:xfrm>
        </p:grpSpPr>
        <p:sp>
          <p:nvSpPr>
            <p:cNvPr id="304153" name="Text Box 20"/>
            <p:cNvSpPr txBox="1">
              <a:spLocks noChangeArrowheads="1"/>
            </p:cNvSpPr>
            <p:nvPr/>
          </p:nvSpPr>
          <p:spPr bwMode="auto">
            <a:xfrm>
              <a:off x="4800" y="960"/>
              <a:ext cx="276" cy="144"/>
            </a:xfrm>
            <a:prstGeom prst="rect">
              <a:avLst/>
            </a:prstGeom>
            <a:noFill/>
            <a:ln w="9525">
              <a:noFill/>
              <a:miter lim="800000"/>
              <a:headEnd/>
              <a:tailEnd/>
            </a:ln>
          </p:spPr>
          <p:txBody>
            <a:bodyPr wrap="none">
              <a:spAutoFit/>
            </a:bodyPr>
            <a:lstStyle/>
            <a:p>
              <a:pPr algn="ctr" eaLnBrk="0" hangingPunct="0"/>
              <a:r>
                <a:rPr lang="en-US" sz="900"/>
                <a:t>User</a:t>
              </a:r>
            </a:p>
          </p:txBody>
        </p:sp>
        <p:pic>
          <p:nvPicPr>
            <p:cNvPr id="304154" name="Picture 21" descr="Free User icon"/>
            <p:cNvPicPr>
              <a:picLocks noChangeAspect="1" noChangeArrowheads="1"/>
            </p:cNvPicPr>
            <p:nvPr/>
          </p:nvPicPr>
          <p:blipFill>
            <a:blip r:embed="rId3"/>
            <a:srcRect/>
            <a:stretch>
              <a:fillRect/>
            </a:stretch>
          </p:blipFill>
          <p:spPr bwMode="auto">
            <a:xfrm>
              <a:off x="4800" y="672"/>
              <a:ext cx="292" cy="292"/>
            </a:xfrm>
            <a:prstGeom prst="rect">
              <a:avLst/>
            </a:prstGeom>
            <a:noFill/>
            <a:ln w="9525">
              <a:noFill/>
              <a:miter lim="800000"/>
              <a:headEnd/>
              <a:tailEnd/>
            </a:ln>
          </p:spPr>
        </p:pic>
      </p:grpSp>
      <p:sp>
        <p:nvSpPr>
          <p:cNvPr id="304140" name="Line 22"/>
          <p:cNvSpPr>
            <a:spLocks noChangeShapeType="1"/>
          </p:cNvSpPr>
          <p:nvPr/>
        </p:nvSpPr>
        <p:spPr bwMode="auto">
          <a:xfrm>
            <a:off x="3124200" y="3581400"/>
            <a:ext cx="1066800" cy="0"/>
          </a:xfrm>
          <a:prstGeom prst="line">
            <a:avLst/>
          </a:prstGeom>
          <a:noFill/>
          <a:ln w="28575">
            <a:solidFill>
              <a:schemeClr val="tx1"/>
            </a:solidFill>
            <a:round/>
            <a:headEnd type="triangle" w="med" len="med"/>
            <a:tailEnd type="triangle" w="med" len="med"/>
          </a:ln>
        </p:spPr>
        <p:txBody>
          <a:bodyPr/>
          <a:lstStyle/>
          <a:p>
            <a:endParaRPr lang="en-US"/>
          </a:p>
        </p:txBody>
      </p:sp>
      <p:sp>
        <p:nvSpPr>
          <p:cNvPr id="304141" name="Line 25"/>
          <p:cNvSpPr>
            <a:spLocks noChangeShapeType="1"/>
          </p:cNvSpPr>
          <p:nvPr/>
        </p:nvSpPr>
        <p:spPr bwMode="auto">
          <a:xfrm flipV="1">
            <a:off x="5715000" y="3276600"/>
            <a:ext cx="304800" cy="0"/>
          </a:xfrm>
          <a:prstGeom prst="line">
            <a:avLst/>
          </a:prstGeom>
          <a:noFill/>
          <a:ln w="19050">
            <a:solidFill>
              <a:schemeClr val="tx1"/>
            </a:solidFill>
            <a:round/>
            <a:headEnd/>
            <a:tailEnd type="triangle" w="med" len="med"/>
          </a:ln>
        </p:spPr>
        <p:txBody>
          <a:bodyPr/>
          <a:lstStyle/>
          <a:p>
            <a:endParaRPr lang="en-US"/>
          </a:p>
        </p:txBody>
      </p:sp>
      <p:sp>
        <p:nvSpPr>
          <p:cNvPr id="304142" name="Rectangle 27"/>
          <p:cNvSpPr>
            <a:spLocks noGrp="1" noChangeArrowheads="1"/>
          </p:cNvSpPr>
          <p:nvPr>
            <p:ph type="title" idx="4294967295"/>
          </p:nvPr>
        </p:nvSpPr>
        <p:spPr>
          <a:xfrm>
            <a:off x="887413" y="0"/>
            <a:ext cx="8229600" cy="1079500"/>
          </a:xfrm>
        </p:spPr>
        <p:txBody>
          <a:bodyPr/>
          <a:lstStyle/>
          <a:p>
            <a:pPr algn="r" eaLnBrk="1" hangingPunct="1"/>
            <a:r>
              <a:rPr lang="en-US" b="1" smtClean="0"/>
              <a:t>Instance System Testing</a:t>
            </a:r>
            <a:r>
              <a:rPr lang="en-US" b="1" smtClean="0">
                <a:latin typeface="Verdana" pitchFamily="34" charset="0"/>
              </a:rPr>
              <a:t/>
            </a:r>
            <a:br>
              <a:rPr lang="en-US" b="1" smtClean="0">
                <a:latin typeface="Verdana" pitchFamily="34" charset="0"/>
              </a:rPr>
            </a:br>
            <a:r>
              <a:rPr lang="en-US" b="1" smtClean="0">
                <a:latin typeface="Verdana" pitchFamily="34" charset="0"/>
              </a:rPr>
              <a:t> IHE-PCD </a:t>
            </a:r>
            <a:r>
              <a:rPr lang="en-US" b="1" i="1" smtClean="0">
                <a:solidFill>
                  <a:srgbClr val="0033CC"/>
                </a:solidFill>
                <a:latin typeface="Verdana" pitchFamily="34" charset="0"/>
              </a:rPr>
              <a:t>RTM Validation</a:t>
            </a:r>
            <a:r>
              <a:rPr lang="en-US" b="1" i="1" smtClean="0">
                <a:latin typeface="Verdana" pitchFamily="34" charset="0"/>
              </a:rPr>
              <a:t/>
            </a:r>
            <a:br>
              <a:rPr lang="en-US" b="1" i="1" smtClean="0">
                <a:latin typeface="Verdana" pitchFamily="34" charset="0"/>
              </a:rPr>
            </a:br>
            <a:r>
              <a:rPr lang="en-US" sz="1800" i="1" smtClean="0">
                <a:latin typeface="Verdana" pitchFamily="34" charset="0"/>
              </a:rPr>
              <a:t> </a:t>
            </a:r>
          </a:p>
        </p:txBody>
      </p:sp>
      <p:sp>
        <p:nvSpPr>
          <p:cNvPr id="304143" name="AutoShape 28"/>
          <p:cNvSpPr>
            <a:spLocks noChangeArrowheads="1"/>
          </p:cNvSpPr>
          <p:nvPr/>
        </p:nvSpPr>
        <p:spPr bwMode="auto">
          <a:xfrm>
            <a:off x="4419600" y="2895600"/>
            <a:ext cx="990600" cy="1524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900">
                <a:latin typeface="Verdana" pitchFamily="34" charset="0"/>
              </a:rPr>
              <a:t>Test Execution</a:t>
            </a:r>
          </a:p>
        </p:txBody>
      </p:sp>
      <p:sp>
        <p:nvSpPr>
          <p:cNvPr id="304144" name="Rectangle 30"/>
          <p:cNvSpPr>
            <a:spLocks noChangeArrowheads="1"/>
          </p:cNvSpPr>
          <p:nvPr/>
        </p:nvSpPr>
        <p:spPr bwMode="auto">
          <a:xfrm>
            <a:off x="5867400" y="1752600"/>
            <a:ext cx="990600" cy="549275"/>
          </a:xfrm>
          <a:prstGeom prst="rect">
            <a:avLst/>
          </a:prstGeom>
          <a:noFill/>
          <a:ln w="9525">
            <a:noFill/>
            <a:miter lim="800000"/>
            <a:headEnd/>
            <a:tailEnd/>
          </a:ln>
        </p:spPr>
        <p:txBody>
          <a:bodyPr>
            <a:spAutoFit/>
          </a:bodyPr>
          <a:lstStyle/>
          <a:p>
            <a:pPr algn="ctr"/>
            <a:r>
              <a:rPr lang="en-US" sz="1000">
                <a:solidFill>
                  <a:schemeClr val="accent2"/>
                </a:solidFill>
                <a:latin typeface="Verdana" pitchFamily="34" charset="0"/>
              </a:rPr>
              <a:t>Web </a:t>
            </a:r>
          </a:p>
          <a:p>
            <a:pPr algn="ctr"/>
            <a:r>
              <a:rPr lang="en-US" sz="1000">
                <a:solidFill>
                  <a:schemeClr val="accent2"/>
                </a:solidFill>
                <a:latin typeface="Verdana" pitchFamily="34" charset="0"/>
              </a:rPr>
              <a:t>Application</a:t>
            </a:r>
          </a:p>
          <a:p>
            <a:pPr algn="ctr"/>
            <a:r>
              <a:rPr lang="en-US" sz="1000">
                <a:solidFill>
                  <a:schemeClr val="accent2"/>
                </a:solidFill>
                <a:latin typeface="Verdana" pitchFamily="34" charset="0"/>
              </a:rPr>
              <a:t>Client</a:t>
            </a:r>
          </a:p>
        </p:txBody>
      </p:sp>
      <p:sp>
        <p:nvSpPr>
          <p:cNvPr id="304145" name="Rectangle 31"/>
          <p:cNvSpPr>
            <a:spLocks noChangeArrowheads="1"/>
          </p:cNvSpPr>
          <p:nvPr/>
        </p:nvSpPr>
        <p:spPr bwMode="auto">
          <a:xfrm>
            <a:off x="2057400" y="1905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Report</a:t>
            </a:r>
          </a:p>
        </p:txBody>
      </p:sp>
      <p:sp>
        <p:nvSpPr>
          <p:cNvPr id="304146" name="AutoShape 32"/>
          <p:cNvSpPr>
            <a:spLocks noChangeArrowheads="1"/>
          </p:cNvSpPr>
          <p:nvPr/>
        </p:nvSpPr>
        <p:spPr bwMode="auto">
          <a:xfrm>
            <a:off x="7239000" y="2439988"/>
            <a:ext cx="609600" cy="457200"/>
          </a:xfrm>
          <a:prstGeom prst="flowChartDocument">
            <a:avLst/>
          </a:prstGeom>
          <a:solidFill>
            <a:srgbClr val="FFFFD9"/>
          </a:solidFill>
          <a:ln w="12700">
            <a:solidFill>
              <a:schemeClr val="tx1"/>
            </a:solidFill>
            <a:miter lim="800000"/>
            <a:headEnd/>
            <a:tailEnd/>
          </a:ln>
        </p:spPr>
        <p:txBody>
          <a:bodyPr wrap="none" anchor="ctr"/>
          <a:lstStyle/>
          <a:p>
            <a:pPr algn="ctr" eaLnBrk="0" hangingPunct="0"/>
            <a:r>
              <a:rPr lang="en-US" sz="1000"/>
              <a:t>HL7 V2 </a:t>
            </a:r>
          </a:p>
          <a:p>
            <a:pPr algn="ctr" eaLnBrk="0" hangingPunct="0"/>
            <a:r>
              <a:rPr lang="en-US" sz="1000"/>
              <a:t>Message</a:t>
            </a:r>
          </a:p>
        </p:txBody>
      </p:sp>
      <p:sp>
        <p:nvSpPr>
          <p:cNvPr id="304147" name="Rectangle 11"/>
          <p:cNvSpPr>
            <a:spLocks noChangeArrowheads="1"/>
          </p:cNvSpPr>
          <p:nvPr/>
        </p:nvSpPr>
        <p:spPr bwMode="auto">
          <a:xfrm>
            <a:off x="884238" y="1920875"/>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HL7 V2</a:t>
            </a:r>
          </a:p>
          <a:p>
            <a:pPr algn="ctr" eaLnBrk="0" hangingPunct="0"/>
            <a:r>
              <a:rPr lang="en-US" sz="1000">
                <a:latin typeface="Verdana" pitchFamily="34" charset="0"/>
              </a:rPr>
              <a:t>Message</a:t>
            </a:r>
          </a:p>
          <a:p>
            <a:pPr algn="ctr" eaLnBrk="0" hangingPunct="0"/>
            <a:r>
              <a:rPr lang="en-US" sz="1000">
                <a:latin typeface="Verdana" pitchFamily="34" charset="0"/>
              </a:rPr>
              <a:t>Validation</a:t>
            </a:r>
          </a:p>
        </p:txBody>
      </p:sp>
      <p:sp>
        <p:nvSpPr>
          <p:cNvPr id="304148" name="Rectangle 11"/>
          <p:cNvSpPr>
            <a:spLocks noChangeArrowheads="1"/>
          </p:cNvSpPr>
          <p:nvPr/>
        </p:nvSpPr>
        <p:spPr bwMode="auto">
          <a:xfrm>
            <a:off x="958850" y="274955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RTM</a:t>
            </a:r>
          </a:p>
          <a:p>
            <a:pPr algn="ctr" eaLnBrk="0" hangingPunct="0"/>
            <a:r>
              <a:rPr lang="en-US" sz="1000">
                <a:latin typeface="Verdana" pitchFamily="34" charset="0"/>
              </a:rPr>
              <a:t>Message</a:t>
            </a:r>
          </a:p>
          <a:p>
            <a:pPr algn="ctr" eaLnBrk="0" hangingPunct="0"/>
            <a:r>
              <a:rPr lang="en-US" sz="1000">
                <a:latin typeface="Verdana" pitchFamily="34" charset="0"/>
              </a:rPr>
              <a:t>Validation</a:t>
            </a:r>
          </a:p>
        </p:txBody>
      </p:sp>
      <p:sp>
        <p:nvSpPr>
          <p:cNvPr id="304149" name="Rectangle 12"/>
          <p:cNvSpPr>
            <a:spLocks noChangeArrowheads="1"/>
          </p:cNvSpPr>
          <p:nvPr/>
        </p:nvSpPr>
        <p:spPr bwMode="auto">
          <a:xfrm>
            <a:off x="2057400" y="2744788"/>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IHE PCD</a:t>
            </a:r>
          </a:p>
          <a:p>
            <a:pPr algn="ctr" eaLnBrk="0" hangingPunct="0"/>
            <a:r>
              <a:rPr lang="en-US" sz="1000">
                <a:latin typeface="Verdana" pitchFamily="34" charset="0"/>
              </a:rPr>
              <a:t>DOC</a:t>
            </a:r>
          </a:p>
          <a:p>
            <a:pPr algn="ctr" eaLnBrk="0" hangingPunct="0"/>
            <a:r>
              <a:rPr lang="en-US" sz="1000">
                <a:latin typeface="Verdana" pitchFamily="34" charset="0"/>
              </a:rPr>
              <a:t>Test Agent</a:t>
            </a:r>
          </a:p>
        </p:txBody>
      </p:sp>
      <p:sp>
        <p:nvSpPr>
          <p:cNvPr id="304150" name="Text Box 29"/>
          <p:cNvSpPr txBox="1">
            <a:spLocks noChangeArrowheads="1"/>
          </p:cNvSpPr>
          <p:nvPr/>
        </p:nvSpPr>
        <p:spPr bwMode="auto">
          <a:xfrm>
            <a:off x="3332163" y="4886325"/>
            <a:ext cx="5721350" cy="641350"/>
          </a:xfrm>
          <a:prstGeom prst="rect">
            <a:avLst/>
          </a:prstGeom>
          <a:noFill/>
          <a:ln w="9525">
            <a:noFill/>
            <a:miter lim="800000"/>
            <a:headEnd/>
            <a:tailEnd/>
          </a:ln>
        </p:spPr>
        <p:txBody>
          <a:bodyPr wrap="none">
            <a:spAutoFit/>
          </a:bodyPr>
          <a:lstStyle/>
          <a:p>
            <a:r>
              <a:rPr lang="en-US"/>
              <a:t>Conformance Testing</a:t>
            </a:r>
            <a:r>
              <a:rPr lang="en-US" b="0"/>
              <a:t>: Showing that messages are in</a:t>
            </a:r>
          </a:p>
          <a:p>
            <a:r>
              <a:rPr lang="en-US" b="0"/>
              <a:t>compliance w/ Harmonized-Rosetta terminology</a:t>
            </a:r>
          </a:p>
        </p:txBody>
      </p:sp>
      <p:sp>
        <p:nvSpPr>
          <p:cNvPr id="304151" name="Rectangle 14"/>
          <p:cNvSpPr>
            <a:spLocks noChangeArrowheads="1"/>
          </p:cNvSpPr>
          <p:nvPr/>
        </p:nvSpPr>
        <p:spPr bwMode="auto">
          <a:xfrm>
            <a:off x="2058988" y="5640388"/>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Security</a:t>
            </a:r>
          </a:p>
        </p:txBody>
      </p:sp>
      <p:sp>
        <p:nvSpPr>
          <p:cNvPr id="304152" name="Rectangle 10"/>
          <p:cNvSpPr>
            <a:spLocks noChangeArrowheads="1"/>
          </p:cNvSpPr>
          <p:nvPr/>
        </p:nvSpPr>
        <p:spPr bwMode="auto">
          <a:xfrm>
            <a:off x="928688" y="5640388"/>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Time</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87" name="Line 3"/>
          <p:cNvSpPr>
            <a:spLocks noChangeShapeType="1"/>
          </p:cNvSpPr>
          <p:nvPr/>
        </p:nvSpPr>
        <p:spPr bwMode="auto">
          <a:xfrm flipH="1">
            <a:off x="7162800" y="2057400"/>
            <a:ext cx="685800" cy="0"/>
          </a:xfrm>
          <a:prstGeom prst="line">
            <a:avLst/>
          </a:prstGeom>
          <a:noFill/>
          <a:ln w="19050">
            <a:solidFill>
              <a:srgbClr val="3399FF"/>
            </a:solidFill>
            <a:round/>
            <a:headEnd/>
            <a:tailEnd type="triangle" w="med" len="med"/>
          </a:ln>
        </p:spPr>
        <p:txBody>
          <a:bodyPr/>
          <a:lstStyle/>
          <a:p>
            <a:endParaRPr lang="en-US"/>
          </a:p>
        </p:txBody>
      </p:sp>
      <p:sp>
        <p:nvSpPr>
          <p:cNvPr id="301088" name="AutoShape 4"/>
          <p:cNvSpPr>
            <a:spLocks noChangeArrowheads="1"/>
          </p:cNvSpPr>
          <p:nvPr/>
        </p:nvSpPr>
        <p:spPr bwMode="auto">
          <a:xfrm>
            <a:off x="3962400" y="1295400"/>
            <a:ext cx="3200400" cy="2895600"/>
          </a:xfrm>
          <a:prstGeom prst="roundRect">
            <a:avLst>
              <a:gd name="adj" fmla="val 16667"/>
            </a:avLst>
          </a:prstGeom>
          <a:solidFill>
            <a:srgbClr val="EBFFEB"/>
          </a:solidFill>
          <a:ln w="19050">
            <a:solidFill>
              <a:srgbClr val="006600"/>
            </a:solidFill>
            <a:round/>
            <a:headEnd/>
            <a:tailEnd/>
          </a:ln>
        </p:spPr>
        <p:txBody>
          <a:bodyPr wrap="none" anchor="ctr"/>
          <a:lstStyle/>
          <a:p>
            <a:pPr algn="ctr"/>
            <a:endParaRPr lang="en-US"/>
          </a:p>
        </p:txBody>
      </p:sp>
      <p:sp>
        <p:nvSpPr>
          <p:cNvPr id="301089" name="Line 5"/>
          <p:cNvSpPr>
            <a:spLocks noChangeShapeType="1"/>
          </p:cNvSpPr>
          <p:nvPr/>
        </p:nvSpPr>
        <p:spPr bwMode="auto">
          <a:xfrm>
            <a:off x="4876800" y="2286000"/>
            <a:ext cx="0" cy="533400"/>
          </a:xfrm>
          <a:prstGeom prst="line">
            <a:avLst/>
          </a:prstGeom>
          <a:noFill/>
          <a:ln w="19050">
            <a:solidFill>
              <a:schemeClr val="tx1"/>
            </a:solidFill>
            <a:round/>
            <a:headEnd/>
            <a:tailEnd type="triangle" w="med" len="med"/>
          </a:ln>
        </p:spPr>
        <p:txBody>
          <a:bodyPr/>
          <a:lstStyle/>
          <a:p>
            <a:endParaRPr lang="en-US"/>
          </a:p>
        </p:txBody>
      </p:sp>
      <p:sp>
        <p:nvSpPr>
          <p:cNvPr id="301090" name="Rectangle 6"/>
          <p:cNvSpPr>
            <a:spLocks noChangeArrowheads="1"/>
          </p:cNvSpPr>
          <p:nvPr/>
        </p:nvSpPr>
        <p:spPr bwMode="auto">
          <a:xfrm>
            <a:off x="762000" y="1371600"/>
            <a:ext cx="2362200" cy="5105400"/>
          </a:xfrm>
          <a:prstGeom prst="rect">
            <a:avLst/>
          </a:prstGeom>
          <a:solidFill>
            <a:srgbClr val="E1F4FF"/>
          </a:solidFill>
          <a:ln w="12700">
            <a:solidFill>
              <a:schemeClr val="tx1"/>
            </a:solidFill>
            <a:miter lim="800000"/>
            <a:headEnd/>
            <a:tailEnd/>
          </a:ln>
        </p:spPr>
        <p:txBody>
          <a:bodyPr wrap="none" anchor="ctr"/>
          <a:lstStyle/>
          <a:p>
            <a:pPr algn="ctr"/>
            <a:endParaRPr lang="en-US"/>
          </a:p>
        </p:txBody>
      </p:sp>
      <p:sp>
        <p:nvSpPr>
          <p:cNvPr id="301091" name="Rectangle 7"/>
          <p:cNvSpPr>
            <a:spLocks noChangeArrowheads="1"/>
          </p:cNvSpPr>
          <p:nvPr/>
        </p:nvSpPr>
        <p:spPr bwMode="auto">
          <a:xfrm>
            <a:off x="863600" y="3598863"/>
            <a:ext cx="2057400" cy="8382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u="sng">
                <a:latin typeface="Verdana" pitchFamily="34" charset="0"/>
              </a:rPr>
              <a:t>Test Artifacts</a:t>
            </a:r>
          </a:p>
          <a:p>
            <a:pPr algn="ctr" eaLnBrk="0" hangingPunct="0">
              <a:buFontTx/>
              <a:buChar char="•"/>
            </a:pPr>
            <a:r>
              <a:rPr lang="en-US" sz="800">
                <a:latin typeface="Verdana" pitchFamily="34" charset="0"/>
              </a:rPr>
              <a:t>Conformance Profiles</a:t>
            </a:r>
          </a:p>
          <a:p>
            <a:pPr algn="ctr" eaLnBrk="0" hangingPunct="0">
              <a:buFontTx/>
              <a:buChar char="•"/>
            </a:pPr>
            <a:r>
              <a:rPr lang="en-US" sz="800">
                <a:latin typeface="Verdana" pitchFamily="34" charset="0"/>
              </a:rPr>
              <a:t>HL7 Tables</a:t>
            </a:r>
          </a:p>
          <a:p>
            <a:pPr algn="ctr" eaLnBrk="0" hangingPunct="0">
              <a:buFontTx/>
              <a:buChar char="•"/>
            </a:pPr>
            <a:r>
              <a:rPr lang="en-US" sz="800">
                <a:latin typeface="Verdana" pitchFamily="34" charset="0"/>
              </a:rPr>
              <a:t>Validation Context Files</a:t>
            </a:r>
          </a:p>
          <a:p>
            <a:pPr algn="ctr" eaLnBrk="0" hangingPunct="0">
              <a:buFontTx/>
              <a:buChar char="•"/>
            </a:pPr>
            <a:r>
              <a:rPr lang="en-US" sz="800">
                <a:latin typeface="Verdana" pitchFamily="34" charset="0"/>
              </a:rPr>
              <a:t>Generation Context Files</a:t>
            </a:r>
          </a:p>
        </p:txBody>
      </p:sp>
      <p:sp>
        <p:nvSpPr>
          <p:cNvPr id="301092" name="Text Box 12"/>
          <p:cNvSpPr txBox="1">
            <a:spLocks noChangeArrowheads="1"/>
          </p:cNvSpPr>
          <p:nvPr/>
        </p:nvSpPr>
        <p:spPr bwMode="auto">
          <a:xfrm>
            <a:off x="1371600" y="1447800"/>
            <a:ext cx="1143000" cy="366713"/>
          </a:xfrm>
          <a:prstGeom prst="rect">
            <a:avLst/>
          </a:prstGeom>
          <a:noFill/>
          <a:ln w="9525">
            <a:noFill/>
            <a:miter lim="800000"/>
            <a:headEnd/>
            <a:tailEnd/>
          </a:ln>
        </p:spPr>
        <p:txBody>
          <a:bodyPr>
            <a:spAutoFit/>
          </a:bodyPr>
          <a:lstStyle/>
          <a:p>
            <a:pPr algn="ctr" eaLnBrk="0" hangingPunct="0">
              <a:spcBef>
                <a:spcPct val="50000"/>
              </a:spcBef>
            </a:pPr>
            <a:r>
              <a:rPr lang="en-US"/>
              <a:t>Services</a:t>
            </a:r>
          </a:p>
        </p:txBody>
      </p:sp>
      <p:sp>
        <p:nvSpPr>
          <p:cNvPr id="301093" name="Text Box 13"/>
          <p:cNvSpPr txBox="1">
            <a:spLocks noChangeArrowheads="1"/>
          </p:cNvSpPr>
          <p:nvPr/>
        </p:nvSpPr>
        <p:spPr bwMode="auto">
          <a:xfrm>
            <a:off x="4572000" y="1371600"/>
            <a:ext cx="2114550" cy="366713"/>
          </a:xfrm>
          <a:prstGeom prst="rect">
            <a:avLst/>
          </a:prstGeom>
          <a:noFill/>
          <a:ln w="9525">
            <a:noFill/>
            <a:miter lim="800000"/>
            <a:headEnd/>
            <a:tailEnd/>
          </a:ln>
        </p:spPr>
        <p:txBody>
          <a:bodyPr wrap="none">
            <a:spAutoFit/>
          </a:bodyPr>
          <a:lstStyle/>
          <a:p>
            <a:pPr algn="ctr" eaLnBrk="0" hangingPunct="0"/>
            <a:r>
              <a:rPr lang="en-US"/>
              <a:t>Test Management</a:t>
            </a:r>
          </a:p>
        </p:txBody>
      </p:sp>
      <p:sp>
        <p:nvSpPr>
          <p:cNvPr id="301094" name="AutoShape 14"/>
          <p:cNvSpPr>
            <a:spLocks noChangeArrowheads="1"/>
          </p:cNvSpPr>
          <p:nvPr/>
        </p:nvSpPr>
        <p:spPr bwMode="auto">
          <a:xfrm>
            <a:off x="4191000" y="2819400"/>
            <a:ext cx="1524000" cy="1066800"/>
          </a:xfrm>
          <a:prstGeom prst="cube">
            <a:avLst>
              <a:gd name="adj" fmla="val 25000"/>
            </a:avLst>
          </a:prstGeom>
          <a:solidFill>
            <a:schemeClr val="bg1"/>
          </a:solidFill>
          <a:ln w="12700">
            <a:solidFill>
              <a:schemeClr val="tx1"/>
            </a:solidFill>
            <a:miter lim="800000"/>
            <a:headEnd/>
            <a:tailEnd/>
          </a:ln>
        </p:spPr>
        <p:txBody>
          <a:bodyPr wrap="none" anchor="ctr"/>
          <a:lstStyle/>
          <a:p>
            <a:pPr algn="ctr" eaLnBrk="0" hangingPunct="0"/>
            <a:r>
              <a:rPr lang="en-US"/>
              <a:t>Test</a:t>
            </a:r>
          </a:p>
          <a:p>
            <a:pPr algn="ctr" eaLnBrk="0" hangingPunct="0"/>
            <a:r>
              <a:rPr lang="en-US"/>
              <a:t>Harness</a:t>
            </a:r>
          </a:p>
          <a:p>
            <a:pPr algn="ctr" eaLnBrk="0" hangingPunct="0"/>
            <a:r>
              <a:rPr lang="en-US" sz="1200"/>
              <a:t>(Java Code)</a:t>
            </a:r>
          </a:p>
        </p:txBody>
      </p:sp>
      <p:sp>
        <p:nvSpPr>
          <p:cNvPr id="301095" name="AutoShape 17"/>
          <p:cNvSpPr>
            <a:spLocks noChangeArrowheads="1"/>
          </p:cNvSpPr>
          <p:nvPr/>
        </p:nvSpPr>
        <p:spPr bwMode="auto">
          <a:xfrm>
            <a:off x="4081463" y="1692275"/>
            <a:ext cx="1633537" cy="822325"/>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200"/>
              <a:t>HL7 V2 Message</a:t>
            </a:r>
          </a:p>
          <a:p>
            <a:pPr algn="ctr" eaLnBrk="0" hangingPunct="0"/>
            <a:r>
              <a:rPr lang="en-US" sz="1200"/>
              <a:t>RTM</a:t>
            </a:r>
          </a:p>
          <a:p>
            <a:pPr algn="ctr" eaLnBrk="0" hangingPunct="0"/>
            <a:r>
              <a:rPr lang="en-US" sz="1200"/>
              <a:t>Validation Criteria</a:t>
            </a:r>
          </a:p>
        </p:txBody>
      </p:sp>
      <p:sp>
        <p:nvSpPr>
          <p:cNvPr id="301096" name="AutoShape 18"/>
          <p:cNvSpPr>
            <a:spLocks noChangeArrowheads="1"/>
          </p:cNvSpPr>
          <p:nvPr/>
        </p:nvSpPr>
        <p:spPr bwMode="auto">
          <a:xfrm>
            <a:off x="6019800" y="2362200"/>
            <a:ext cx="990600" cy="1371600"/>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600" u="sng"/>
              <a:t>Results</a:t>
            </a:r>
          </a:p>
          <a:p>
            <a:pPr algn="ctr" eaLnBrk="0" hangingPunct="0"/>
            <a:r>
              <a:rPr lang="en-US" sz="1200"/>
              <a:t>RTM</a:t>
            </a:r>
          </a:p>
          <a:p>
            <a:pPr algn="ctr" eaLnBrk="0" hangingPunct="0"/>
            <a:r>
              <a:rPr lang="en-US" sz="1200"/>
              <a:t>Message</a:t>
            </a:r>
          </a:p>
          <a:p>
            <a:pPr algn="ctr" eaLnBrk="0" hangingPunct="0"/>
            <a:r>
              <a:rPr lang="en-US" sz="1200"/>
              <a:t>Validation</a:t>
            </a:r>
          </a:p>
          <a:p>
            <a:pPr algn="ctr" eaLnBrk="0" hangingPunct="0"/>
            <a:r>
              <a:rPr lang="en-US" sz="1200"/>
              <a:t>Report</a:t>
            </a:r>
          </a:p>
        </p:txBody>
      </p:sp>
      <p:grpSp>
        <p:nvGrpSpPr>
          <p:cNvPr id="301097" name="Group 19"/>
          <p:cNvGrpSpPr>
            <a:grpSpLocks/>
          </p:cNvGrpSpPr>
          <p:nvPr/>
        </p:nvGrpSpPr>
        <p:grpSpPr bwMode="auto">
          <a:xfrm>
            <a:off x="7766050" y="1828800"/>
            <a:ext cx="463550" cy="685800"/>
            <a:chOff x="4800" y="672"/>
            <a:chExt cx="292" cy="432"/>
          </a:xfrm>
        </p:grpSpPr>
        <p:sp>
          <p:nvSpPr>
            <p:cNvPr id="301115" name="Text Box 20"/>
            <p:cNvSpPr txBox="1">
              <a:spLocks noChangeArrowheads="1"/>
            </p:cNvSpPr>
            <p:nvPr/>
          </p:nvSpPr>
          <p:spPr bwMode="auto">
            <a:xfrm>
              <a:off x="4800" y="960"/>
              <a:ext cx="276" cy="144"/>
            </a:xfrm>
            <a:prstGeom prst="rect">
              <a:avLst/>
            </a:prstGeom>
            <a:noFill/>
            <a:ln w="9525">
              <a:noFill/>
              <a:miter lim="800000"/>
              <a:headEnd/>
              <a:tailEnd/>
            </a:ln>
          </p:spPr>
          <p:txBody>
            <a:bodyPr wrap="none">
              <a:spAutoFit/>
            </a:bodyPr>
            <a:lstStyle/>
            <a:p>
              <a:pPr algn="ctr" eaLnBrk="0" hangingPunct="0"/>
              <a:r>
                <a:rPr lang="en-US" sz="900"/>
                <a:t>User</a:t>
              </a:r>
            </a:p>
          </p:txBody>
        </p:sp>
        <p:pic>
          <p:nvPicPr>
            <p:cNvPr id="301116" name="Picture 21" descr="Free User icon"/>
            <p:cNvPicPr>
              <a:picLocks noChangeAspect="1" noChangeArrowheads="1"/>
            </p:cNvPicPr>
            <p:nvPr/>
          </p:nvPicPr>
          <p:blipFill>
            <a:blip r:embed="rId4"/>
            <a:srcRect/>
            <a:stretch>
              <a:fillRect/>
            </a:stretch>
          </p:blipFill>
          <p:spPr bwMode="auto">
            <a:xfrm>
              <a:off x="4800" y="672"/>
              <a:ext cx="292" cy="292"/>
            </a:xfrm>
            <a:prstGeom prst="rect">
              <a:avLst/>
            </a:prstGeom>
            <a:noFill/>
            <a:ln w="9525">
              <a:noFill/>
              <a:miter lim="800000"/>
              <a:headEnd/>
              <a:tailEnd/>
            </a:ln>
          </p:spPr>
        </p:pic>
      </p:grpSp>
      <p:sp>
        <p:nvSpPr>
          <p:cNvPr id="301098" name="Line 22"/>
          <p:cNvSpPr>
            <a:spLocks noChangeShapeType="1"/>
          </p:cNvSpPr>
          <p:nvPr/>
        </p:nvSpPr>
        <p:spPr bwMode="auto">
          <a:xfrm>
            <a:off x="3124200" y="3581400"/>
            <a:ext cx="1066800" cy="0"/>
          </a:xfrm>
          <a:prstGeom prst="line">
            <a:avLst/>
          </a:prstGeom>
          <a:noFill/>
          <a:ln w="28575">
            <a:solidFill>
              <a:schemeClr val="tx1"/>
            </a:solidFill>
            <a:round/>
            <a:headEnd type="triangle" w="med" len="med"/>
            <a:tailEnd type="triangle" w="med" len="med"/>
          </a:ln>
        </p:spPr>
        <p:txBody>
          <a:bodyPr/>
          <a:lstStyle/>
          <a:p>
            <a:endParaRPr lang="en-US"/>
          </a:p>
        </p:txBody>
      </p:sp>
      <p:sp>
        <p:nvSpPr>
          <p:cNvPr id="301099" name="Line 25"/>
          <p:cNvSpPr>
            <a:spLocks noChangeShapeType="1"/>
          </p:cNvSpPr>
          <p:nvPr/>
        </p:nvSpPr>
        <p:spPr bwMode="auto">
          <a:xfrm flipV="1">
            <a:off x="5715000" y="3276600"/>
            <a:ext cx="304800" cy="0"/>
          </a:xfrm>
          <a:prstGeom prst="line">
            <a:avLst/>
          </a:prstGeom>
          <a:noFill/>
          <a:ln w="19050">
            <a:solidFill>
              <a:schemeClr val="tx1"/>
            </a:solidFill>
            <a:round/>
            <a:headEnd/>
            <a:tailEnd type="triangle" w="med" len="med"/>
          </a:ln>
        </p:spPr>
        <p:txBody>
          <a:bodyPr/>
          <a:lstStyle/>
          <a:p>
            <a:endParaRPr lang="en-US"/>
          </a:p>
        </p:txBody>
      </p:sp>
      <p:sp>
        <p:nvSpPr>
          <p:cNvPr id="301100" name="Rectangle 27"/>
          <p:cNvSpPr>
            <a:spLocks noGrp="1" noChangeArrowheads="1"/>
          </p:cNvSpPr>
          <p:nvPr>
            <p:ph type="title" idx="4294967295"/>
          </p:nvPr>
        </p:nvSpPr>
        <p:spPr>
          <a:xfrm>
            <a:off x="887413" y="0"/>
            <a:ext cx="8229600" cy="1079500"/>
          </a:xfrm>
        </p:spPr>
        <p:txBody>
          <a:bodyPr/>
          <a:lstStyle/>
          <a:p>
            <a:pPr algn="r" eaLnBrk="1" hangingPunct="1"/>
            <a:r>
              <a:rPr lang="en-US" b="1" smtClean="0"/>
              <a:t>Isolated System Testing</a:t>
            </a:r>
            <a:r>
              <a:rPr lang="en-US" b="1" smtClean="0">
                <a:latin typeface="Verdana" pitchFamily="34" charset="0"/>
              </a:rPr>
              <a:t/>
            </a:r>
            <a:br>
              <a:rPr lang="en-US" b="1" smtClean="0">
                <a:latin typeface="Verdana" pitchFamily="34" charset="0"/>
              </a:rPr>
            </a:br>
            <a:r>
              <a:rPr lang="en-US" b="1" smtClean="0">
                <a:latin typeface="Verdana" pitchFamily="34" charset="0"/>
              </a:rPr>
              <a:t> IHE-PCD </a:t>
            </a:r>
            <a:r>
              <a:rPr lang="en-US" b="1" i="1" smtClean="0">
                <a:solidFill>
                  <a:srgbClr val="0033CC"/>
                </a:solidFill>
                <a:latin typeface="Verdana" pitchFamily="34" charset="0"/>
              </a:rPr>
              <a:t>RTM Validation</a:t>
            </a:r>
            <a:r>
              <a:rPr lang="en-US" b="1" i="1" smtClean="0">
                <a:latin typeface="Verdana" pitchFamily="34" charset="0"/>
              </a:rPr>
              <a:t/>
            </a:r>
            <a:br>
              <a:rPr lang="en-US" b="1" i="1" smtClean="0">
                <a:latin typeface="Verdana" pitchFamily="34" charset="0"/>
              </a:rPr>
            </a:br>
            <a:r>
              <a:rPr lang="en-US" sz="1800" i="1" smtClean="0">
                <a:latin typeface="Verdana" pitchFamily="34" charset="0"/>
              </a:rPr>
              <a:t> </a:t>
            </a:r>
          </a:p>
        </p:txBody>
      </p:sp>
      <p:sp>
        <p:nvSpPr>
          <p:cNvPr id="301101" name="AutoShape 28"/>
          <p:cNvSpPr>
            <a:spLocks noChangeArrowheads="1"/>
          </p:cNvSpPr>
          <p:nvPr/>
        </p:nvSpPr>
        <p:spPr bwMode="auto">
          <a:xfrm>
            <a:off x="4419600" y="2895600"/>
            <a:ext cx="990600" cy="1524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900">
                <a:latin typeface="Verdana" pitchFamily="34" charset="0"/>
              </a:rPr>
              <a:t>Test Execution</a:t>
            </a:r>
          </a:p>
        </p:txBody>
      </p:sp>
      <p:sp>
        <p:nvSpPr>
          <p:cNvPr id="301102" name="Rectangle 30"/>
          <p:cNvSpPr>
            <a:spLocks noChangeArrowheads="1"/>
          </p:cNvSpPr>
          <p:nvPr/>
        </p:nvSpPr>
        <p:spPr bwMode="auto">
          <a:xfrm>
            <a:off x="5867400" y="1752600"/>
            <a:ext cx="990600" cy="549275"/>
          </a:xfrm>
          <a:prstGeom prst="rect">
            <a:avLst/>
          </a:prstGeom>
          <a:noFill/>
          <a:ln w="9525">
            <a:noFill/>
            <a:miter lim="800000"/>
            <a:headEnd/>
            <a:tailEnd/>
          </a:ln>
        </p:spPr>
        <p:txBody>
          <a:bodyPr>
            <a:spAutoFit/>
          </a:bodyPr>
          <a:lstStyle/>
          <a:p>
            <a:pPr algn="ctr"/>
            <a:r>
              <a:rPr lang="en-US" sz="1000">
                <a:solidFill>
                  <a:schemeClr val="accent2"/>
                </a:solidFill>
                <a:latin typeface="Verdana" pitchFamily="34" charset="0"/>
              </a:rPr>
              <a:t>Web </a:t>
            </a:r>
          </a:p>
          <a:p>
            <a:pPr algn="ctr"/>
            <a:r>
              <a:rPr lang="en-US" sz="1000">
                <a:solidFill>
                  <a:schemeClr val="accent2"/>
                </a:solidFill>
                <a:latin typeface="Verdana" pitchFamily="34" charset="0"/>
              </a:rPr>
              <a:t>Application</a:t>
            </a:r>
          </a:p>
          <a:p>
            <a:pPr algn="ctr"/>
            <a:r>
              <a:rPr lang="en-US" sz="1000">
                <a:solidFill>
                  <a:schemeClr val="accent2"/>
                </a:solidFill>
                <a:latin typeface="Verdana" pitchFamily="34" charset="0"/>
              </a:rPr>
              <a:t>Client</a:t>
            </a:r>
          </a:p>
        </p:txBody>
      </p:sp>
      <p:sp>
        <p:nvSpPr>
          <p:cNvPr id="301103" name="Rectangle 31"/>
          <p:cNvSpPr>
            <a:spLocks noChangeArrowheads="1"/>
          </p:cNvSpPr>
          <p:nvPr/>
        </p:nvSpPr>
        <p:spPr bwMode="auto">
          <a:xfrm>
            <a:off x="2057400" y="1905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Report</a:t>
            </a:r>
          </a:p>
        </p:txBody>
      </p:sp>
      <p:sp>
        <p:nvSpPr>
          <p:cNvPr id="301104" name="AutoShape 32"/>
          <p:cNvSpPr>
            <a:spLocks noChangeArrowheads="1"/>
          </p:cNvSpPr>
          <p:nvPr/>
        </p:nvSpPr>
        <p:spPr bwMode="auto">
          <a:xfrm>
            <a:off x="7239000" y="1447800"/>
            <a:ext cx="609600" cy="457200"/>
          </a:xfrm>
          <a:prstGeom prst="flowChartDocument">
            <a:avLst/>
          </a:prstGeom>
          <a:solidFill>
            <a:srgbClr val="FFFFD9"/>
          </a:solidFill>
          <a:ln w="12700">
            <a:solidFill>
              <a:schemeClr val="tx1"/>
            </a:solidFill>
            <a:miter lim="800000"/>
            <a:headEnd/>
            <a:tailEnd/>
          </a:ln>
        </p:spPr>
        <p:txBody>
          <a:bodyPr wrap="none" anchor="ctr"/>
          <a:lstStyle/>
          <a:p>
            <a:pPr algn="ctr" eaLnBrk="0" hangingPunct="0"/>
            <a:r>
              <a:rPr lang="en-US" sz="1000"/>
              <a:t>HL7 V2 </a:t>
            </a:r>
          </a:p>
          <a:p>
            <a:pPr algn="ctr" eaLnBrk="0" hangingPunct="0"/>
            <a:r>
              <a:rPr lang="en-US" sz="1000"/>
              <a:t>Message</a:t>
            </a:r>
          </a:p>
        </p:txBody>
      </p:sp>
      <p:sp>
        <p:nvSpPr>
          <p:cNvPr id="301105" name="Rectangle 11"/>
          <p:cNvSpPr>
            <a:spLocks noChangeArrowheads="1"/>
          </p:cNvSpPr>
          <p:nvPr/>
        </p:nvSpPr>
        <p:spPr bwMode="auto">
          <a:xfrm>
            <a:off x="884238" y="1920875"/>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HL7 V2</a:t>
            </a:r>
          </a:p>
          <a:p>
            <a:pPr algn="ctr" eaLnBrk="0" hangingPunct="0"/>
            <a:r>
              <a:rPr lang="en-US" sz="1000">
                <a:latin typeface="Verdana" pitchFamily="34" charset="0"/>
              </a:rPr>
              <a:t>Message</a:t>
            </a:r>
          </a:p>
          <a:p>
            <a:pPr algn="ctr" eaLnBrk="0" hangingPunct="0"/>
            <a:r>
              <a:rPr lang="en-US" sz="1000">
                <a:latin typeface="Verdana" pitchFamily="34" charset="0"/>
              </a:rPr>
              <a:t>Validation</a:t>
            </a:r>
          </a:p>
        </p:txBody>
      </p:sp>
      <p:sp>
        <p:nvSpPr>
          <p:cNvPr id="301106" name="Rectangle 11"/>
          <p:cNvSpPr>
            <a:spLocks noChangeArrowheads="1"/>
          </p:cNvSpPr>
          <p:nvPr/>
        </p:nvSpPr>
        <p:spPr bwMode="auto">
          <a:xfrm>
            <a:off x="958850" y="274955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RTM</a:t>
            </a:r>
          </a:p>
          <a:p>
            <a:pPr algn="ctr" eaLnBrk="0" hangingPunct="0"/>
            <a:r>
              <a:rPr lang="en-US" sz="1000">
                <a:latin typeface="Verdana" pitchFamily="34" charset="0"/>
              </a:rPr>
              <a:t>Message</a:t>
            </a:r>
          </a:p>
          <a:p>
            <a:pPr algn="ctr" eaLnBrk="0" hangingPunct="0"/>
            <a:r>
              <a:rPr lang="en-US" sz="1000">
                <a:latin typeface="Verdana" pitchFamily="34" charset="0"/>
              </a:rPr>
              <a:t>Validation</a:t>
            </a:r>
          </a:p>
        </p:txBody>
      </p:sp>
      <p:sp>
        <p:nvSpPr>
          <p:cNvPr id="301107" name="Line 3"/>
          <p:cNvSpPr>
            <a:spLocks noChangeShapeType="1"/>
          </p:cNvSpPr>
          <p:nvPr/>
        </p:nvSpPr>
        <p:spPr bwMode="auto">
          <a:xfrm flipH="1">
            <a:off x="7181850" y="3409950"/>
            <a:ext cx="377825" cy="11113"/>
          </a:xfrm>
          <a:prstGeom prst="line">
            <a:avLst/>
          </a:prstGeom>
          <a:noFill/>
          <a:ln w="19050">
            <a:solidFill>
              <a:srgbClr val="3399FF"/>
            </a:solidFill>
            <a:round/>
            <a:headEnd/>
            <a:tailEnd type="triangle" w="med" len="med"/>
          </a:ln>
        </p:spPr>
        <p:txBody>
          <a:bodyPr/>
          <a:lstStyle/>
          <a:p>
            <a:endParaRPr lang="en-US"/>
          </a:p>
        </p:txBody>
      </p:sp>
      <p:sp>
        <p:nvSpPr>
          <p:cNvPr id="301108" name="Rectangle 12"/>
          <p:cNvSpPr>
            <a:spLocks noChangeArrowheads="1"/>
          </p:cNvSpPr>
          <p:nvPr/>
        </p:nvSpPr>
        <p:spPr bwMode="auto">
          <a:xfrm>
            <a:off x="2057400" y="2744788"/>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IHE PCD</a:t>
            </a:r>
          </a:p>
          <a:p>
            <a:pPr algn="ctr" eaLnBrk="0" hangingPunct="0"/>
            <a:r>
              <a:rPr lang="en-US" sz="1000">
                <a:latin typeface="Verdana" pitchFamily="34" charset="0"/>
              </a:rPr>
              <a:t>DOC</a:t>
            </a:r>
          </a:p>
          <a:p>
            <a:pPr algn="ctr" eaLnBrk="0" hangingPunct="0"/>
            <a:r>
              <a:rPr lang="en-US" sz="1000">
                <a:latin typeface="Verdana" pitchFamily="34" charset="0"/>
              </a:rPr>
              <a:t>Test Agent</a:t>
            </a:r>
          </a:p>
        </p:txBody>
      </p:sp>
      <p:sp>
        <p:nvSpPr>
          <p:cNvPr id="301109" name="Text Box 29"/>
          <p:cNvSpPr txBox="1">
            <a:spLocks noChangeArrowheads="1"/>
          </p:cNvSpPr>
          <p:nvPr/>
        </p:nvSpPr>
        <p:spPr bwMode="auto">
          <a:xfrm>
            <a:off x="3332163" y="4886325"/>
            <a:ext cx="5721350" cy="641350"/>
          </a:xfrm>
          <a:prstGeom prst="rect">
            <a:avLst/>
          </a:prstGeom>
          <a:noFill/>
          <a:ln w="9525">
            <a:noFill/>
            <a:miter lim="800000"/>
            <a:headEnd/>
            <a:tailEnd/>
          </a:ln>
        </p:spPr>
        <p:txBody>
          <a:bodyPr wrap="none">
            <a:spAutoFit/>
          </a:bodyPr>
          <a:lstStyle/>
          <a:p>
            <a:r>
              <a:rPr lang="en-US"/>
              <a:t>Conformance Testing</a:t>
            </a:r>
            <a:r>
              <a:rPr lang="en-US" b="0"/>
              <a:t>: Showing that messages are in</a:t>
            </a:r>
          </a:p>
          <a:p>
            <a:r>
              <a:rPr lang="en-US" b="0"/>
              <a:t>compliance w/ Harmonized-Rosetta terminology</a:t>
            </a:r>
          </a:p>
        </p:txBody>
      </p:sp>
      <p:sp>
        <p:nvSpPr>
          <p:cNvPr id="301110" name="Rectangle 14"/>
          <p:cNvSpPr>
            <a:spLocks noChangeArrowheads="1"/>
          </p:cNvSpPr>
          <p:nvPr/>
        </p:nvSpPr>
        <p:spPr bwMode="auto">
          <a:xfrm>
            <a:off x="2058988" y="5640388"/>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Security</a:t>
            </a:r>
          </a:p>
        </p:txBody>
      </p:sp>
      <p:sp>
        <p:nvSpPr>
          <p:cNvPr id="301111" name="Rectangle 10"/>
          <p:cNvSpPr>
            <a:spLocks noChangeArrowheads="1"/>
          </p:cNvSpPr>
          <p:nvPr/>
        </p:nvSpPr>
        <p:spPr bwMode="auto">
          <a:xfrm>
            <a:off x="928688" y="5640388"/>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Time</a:t>
            </a:r>
          </a:p>
        </p:txBody>
      </p:sp>
      <p:grpSp>
        <p:nvGrpSpPr>
          <p:cNvPr id="301112" name="Group 32"/>
          <p:cNvGrpSpPr>
            <a:grpSpLocks/>
          </p:cNvGrpSpPr>
          <p:nvPr/>
        </p:nvGrpSpPr>
        <p:grpSpPr bwMode="auto">
          <a:xfrm>
            <a:off x="7615238" y="2908300"/>
            <a:ext cx="1390650" cy="1447800"/>
            <a:chOff x="4416" y="3168"/>
            <a:chExt cx="876" cy="912"/>
          </a:xfrm>
        </p:grpSpPr>
        <p:graphicFrame>
          <p:nvGraphicFramePr>
            <p:cNvPr id="301086" name="Object 30"/>
            <p:cNvGraphicFramePr>
              <a:graphicFrameLocks noChangeAspect="1"/>
            </p:cNvGraphicFramePr>
            <p:nvPr/>
          </p:nvGraphicFramePr>
          <p:xfrm>
            <a:off x="4416" y="3168"/>
            <a:ext cx="876" cy="912"/>
          </p:xfrm>
          <a:graphic>
            <a:graphicData uri="http://schemas.openxmlformats.org/presentationml/2006/ole">
              <p:oleObj spid="_x0000_s301086" name="Visio" r:id="rId5" imgW="2325832" imgH="2659034" progId="Visio.Drawing.11">
                <p:embed/>
              </p:oleObj>
            </a:graphicData>
          </a:graphic>
        </p:graphicFrame>
        <p:sp>
          <p:nvSpPr>
            <p:cNvPr id="301114" name="Rectangle 45"/>
            <p:cNvSpPr>
              <a:spLocks noChangeArrowheads="1"/>
            </p:cNvSpPr>
            <p:nvPr/>
          </p:nvSpPr>
          <p:spPr bwMode="auto">
            <a:xfrm>
              <a:off x="4512" y="3360"/>
              <a:ext cx="576" cy="336"/>
            </a:xfrm>
            <a:prstGeom prst="rect">
              <a:avLst/>
            </a:prstGeom>
            <a:solidFill>
              <a:srgbClr val="FFE7E7"/>
            </a:solidFill>
            <a:ln w="9525">
              <a:solidFill>
                <a:schemeClr val="tx1"/>
              </a:solidFill>
              <a:miter lim="800000"/>
              <a:headEnd/>
              <a:tailEnd/>
            </a:ln>
          </p:spPr>
          <p:txBody>
            <a:bodyPr wrap="none" anchor="ctr"/>
            <a:lstStyle/>
            <a:p>
              <a:pPr algn="ctr" eaLnBrk="0" hangingPunct="0"/>
              <a:r>
                <a:rPr lang="en-US" sz="1000">
                  <a:latin typeface="Verdana" pitchFamily="34" charset="0"/>
                </a:rPr>
                <a:t>IHE-PCD</a:t>
              </a:r>
            </a:p>
            <a:p>
              <a:pPr algn="ctr" eaLnBrk="0" hangingPunct="0"/>
              <a:r>
                <a:rPr lang="en-US" sz="1000">
                  <a:latin typeface="Verdana" pitchFamily="34" charset="0"/>
                </a:rPr>
                <a:t>DOR</a:t>
              </a:r>
            </a:p>
            <a:p>
              <a:pPr algn="ctr" eaLnBrk="0" hangingPunct="0"/>
              <a:r>
                <a:rPr lang="en-US" sz="1000">
                  <a:latin typeface="Verdana" pitchFamily="34" charset="0"/>
                </a:rPr>
                <a:t>System</a:t>
              </a:r>
            </a:p>
          </p:txBody>
        </p:sp>
      </p:grpSp>
      <p:sp>
        <p:nvSpPr>
          <p:cNvPr id="301113" name="AutoShape 32"/>
          <p:cNvSpPr>
            <a:spLocks noChangeArrowheads="1"/>
          </p:cNvSpPr>
          <p:nvPr/>
        </p:nvSpPr>
        <p:spPr bwMode="auto">
          <a:xfrm>
            <a:off x="7235825" y="2855913"/>
            <a:ext cx="673100" cy="457200"/>
          </a:xfrm>
          <a:prstGeom prst="flowChartDocument">
            <a:avLst/>
          </a:prstGeom>
          <a:solidFill>
            <a:srgbClr val="FFFFD9"/>
          </a:solidFill>
          <a:ln w="12700">
            <a:solidFill>
              <a:schemeClr val="tx1"/>
            </a:solidFill>
            <a:miter lim="800000"/>
            <a:headEnd/>
            <a:tailEnd/>
          </a:ln>
        </p:spPr>
        <p:txBody>
          <a:bodyPr wrap="none" anchor="ctr"/>
          <a:lstStyle/>
          <a:p>
            <a:pPr eaLnBrk="0" hangingPunct="0"/>
            <a:r>
              <a:rPr lang="en-US" sz="1000"/>
              <a:t>HL7 V2 </a:t>
            </a:r>
          </a:p>
          <a:p>
            <a:pPr eaLnBrk="0" hangingPunct="0"/>
            <a:r>
              <a:rPr lang="en-US" sz="1000"/>
              <a:t>Message</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602" name="Group 50"/>
          <p:cNvGrpSpPr>
            <a:grpSpLocks/>
          </p:cNvGrpSpPr>
          <p:nvPr/>
        </p:nvGrpSpPr>
        <p:grpSpPr bwMode="auto">
          <a:xfrm>
            <a:off x="7286625" y="5006975"/>
            <a:ext cx="1390650" cy="1447800"/>
            <a:chOff x="4416" y="3168"/>
            <a:chExt cx="876" cy="912"/>
          </a:xfrm>
        </p:grpSpPr>
        <p:graphicFrame>
          <p:nvGraphicFramePr>
            <p:cNvPr id="195601" name="Object 17"/>
            <p:cNvGraphicFramePr>
              <a:graphicFrameLocks noChangeAspect="1"/>
            </p:cNvGraphicFramePr>
            <p:nvPr/>
          </p:nvGraphicFramePr>
          <p:xfrm>
            <a:off x="4416" y="3168"/>
            <a:ext cx="876" cy="912"/>
          </p:xfrm>
          <a:graphic>
            <a:graphicData uri="http://schemas.openxmlformats.org/presentationml/2006/ole">
              <p:oleObj spid="_x0000_s195601" name="Visio" r:id="rId4" imgW="2325832" imgH="2659034" progId="Visio.Drawing.11">
                <p:embed/>
              </p:oleObj>
            </a:graphicData>
          </a:graphic>
        </p:graphicFrame>
        <p:sp>
          <p:nvSpPr>
            <p:cNvPr id="195635" name="Rectangle 45"/>
            <p:cNvSpPr>
              <a:spLocks noChangeArrowheads="1"/>
            </p:cNvSpPr>
            <p:nvPr/>
          </p:nvSpPr>
          <p:spPr bwMode="auto">
            <a:xfrm>
              <a:off x="4512" y="3360"/>
              <a:ext cx="576" cy="336"/>
            </a:xfrm>
            <a:prstGeom prst="rect">
              <a:avLst/>
            </a:prstGeom>
            <a:solidFill>
              <a:srgbClr val="FFE7E7"/>
            </a:solidFill>
            <a:ln w="9525">
              <a:solidFill>
                <a:schemeClr val="tx1"/>
              </a:solidFill>
              <a:miter lim="800000"/>
              <a:headEnd/>
              <a:tailEnd/>
            </a:ln>
          </p:spPr>
          <p:txBody>
            <a:bodyPr wrap="none" anchor="ctr"/>
            <a:lstStyle/>
            <a:p>
              <a:pPr algn="ctr" eaLnBrk="0" hangingPunct="0"/>
              <a:r>
                <a:rPr lang="en-US" sz="1000">
                  <a:latin typeface="Verdana" pitchFamily="34" charset="0"/>
                </a:rPr>
                <a:t>IHE-PCD</a:t>
              </a:r>
            </a:p>
            <a:p>
              <a:pPr algn="ctr" eaLnBrk="0" hangingPunct="0"/>
              <a:r>
                <a:rPr lang="en-US" sz="1000">
                  <a:latin typeface="Verdana" pitchFamily="34" charset="0"/>
                </a:rPr>
                <a:t>DOC</a:t>
              </a:r>
            </a:p>
            <a:p>
              <a:pPr algn="ctr" eaLnBrk="0" hangingPunct="0"/>
              <a:r>
                <a:rPr lang="en-US" sz="1000">
                  <a:latin typeface="Verdana" pitchFamily="34" charset="0"/>
                </a:rPr>
                <a:t>System</a:t>
              </a:r>
            </a:p>
          </p:txBody>
        </p:sp>
      </p:grpSp>
      <p:sp>
        <p:nvSpPr>
          <p:cNvPr id="195603" name="Rectangle 49"/>
          <p:cNvSpPr>
            <a:spLocks noChangeArrowheads="1"/>
          </p:cNvSpPr>
          <p:nvPr/>
        </p:nvSpPr>
        <p:spPr bwMode="auto">
          <a:xfrm>
            <a:off x="615950" y="0"/>
            <a:ext cx="8528050" cy="884238"/>
          </a:xfrm>
          <a:prstGeom prst="rect">
            <a:avLst/>
          </a:prstGeom>
          <a:noFill/>
          <a:ln w="9525">
            <a:noFill/>
            <a:miter lim="800000"/>
            <a:headEnd/>
            <a:tailEnd/>
          </a:ln>
        </p:spPr>
        <p:txBody>
          <a:bodyPr>
            <a:spAutoFit/>
          </a:bodyPr>
          <a:lstStyle/>
          <a:p>
            <a:pPr algn="r"/>
            <a:r>
              <a:rPr lang="en-US" sz="2800">
                <a:solidFill>
                  <a:schemeClr val="tx2"/>
                </a:solidFill>
              </a:rPr>
              <a:t>Isolated System Testing</a:t>
            </a:r>
            <a:r>
              <a:rPr lang="en-US" sz="2400"/>
              <a:t> </a:t>
            </a:r>
          </a:p>
          <a:p>
            <a:pPr algn="r"/>
            <a:r>
              <a:rPr lang="en-US" sz="2400"/>
              <a:t>IHE-PCD </a:t>
            </a:r>
            <a:r>
              <a:rPr lang="en-US" sz="2400" i="1">
                <a:solidFill>
                  <a:srgbClr val="0033CC"/>
                </a:solidFill>
              </a:rPr>
              <a:t>Application Functional Behavior Testing</a:t>
            </a:r>
            <a:r>
              <a:rPr lang="en-US"/>
              <a:t>  </a:t>
            </a:r>
          </a:p>
        </p:txBody>
      </p:sp>
      <p:sp>
        <p:nvSpPr>
          <p:cNvPr id="195604" name="Line 48"/>
          <p:cNvSpPr>
            <a:spLocks noChangeShapeType="1"/>
          </p:cNvSpPr>
          <p:nvPr/>
        </p:nvSpPr>
        <p:spPr bwMode="auto">
          <a:xfrm>
            <a:off x="8001000" y="2514600"/>
            <a:ext cx="1588" cy="2667000"/>
          </a:xfrm>
          <a:prstGeom prst="line">
            <a:avLst/>
          </a:prstGeom>
          <a:noFill/>
          <a:ln w="19050">
            <a:solidFill>
              <a:srgbClr val="3399FF"/>
            </a:solidFill>
            <a:round/>
            <a:headEnd/>
            <a:tailEnd type="triangle" w="med" len="med"/>
          </a:ln>
        </p:spPr>
        <p:txBody>
          <a:bodyPr/>
          <a:lstStyle/>
          <a:p>
            <a:endParaRPr lang="en-US"/>
          </a:p>
        </p:txBody>
      </p:sp>
      <p:sp>
        <p:nvSpPr>
          <p:cNvPr id="195605" name="Line 4"/>
          <p:cNvSpPr>
            <a:spLocks noChangeShapeType="1"/>
          </p:cNvSpPr>
          <p:nvPr/>
        </p:nvSpPr>
        <p:spPr bwMode="auto">
          <a:xfrm flipH="1">
            <a:off x="7162800" y="2057400"/>
            <a:ext cx="685800" cy="0"/>
          </a:xfrm>
          <a:prstGeom prst="line">
            <a:avLst/>
          </a:prstGeom>
          <a:noFill/>
          <a:ln w="19050">
            <a:solidFill>
              <a:srgbClr val="3399FF"/>
            </a:solidFill>
            <a:round/>
            <a:headEnd/>
            <a:tailEnd type="triangle" w="med" len="med"/>
          </a:ln>
        </p:spPr>
        <p:txBody>
          <a:bodyPr/>
          <a:lstStyle/>
          <a:p>
            <a:endParaRPr lang="en-US"/>
          </a:p>
        </p:txBody>
      </p:sp>
      <p:sp>
        <p:nvSpPr>
          <p:cNvPr id="195606" name="AutoShape 6"/>
          <p:cNvSpPr>
            <a:spLocks noChangeArrowheads="1"/>
          </p:cNvSpPr>
          <p:nvPr/>
        </p:nvSpPr>
        <p:spPr bwMode="auto">
          <a:xfrm>
            <a:off x="3962400" y="1295400"/>
            <a:ext cx="3200400" cy="2895600"/>
          </a:xfrm>
          <a:prstGeom prst="roundRect">
            <a:avLst>
              <a:gd name="adj" fmla="val 16667"/>
            </a:avLst>
          </a:prstGeom>
          <a:solidFill>
            <a:srgbClr val="EBFFEB"/>
          </a:solidFill>
          <a:ln w="19050">
            <a:solidFill>
              <a:srgbClr val="006600"/>
            </a:solidFill>
            <a:round/>
            <a:headEnd/>
            <a:tailEnd/>
          </a:ln>
        </p:spPr>
        <p:txBody>
          <a:bodyPr wrap="none" anchor="ctr"/>
          <a:lstStyle/>
          <a:p>
            <a:pPr algn="ctr"/>
            <a:endParaRPr lang="en-US"/>
          </a:p>
        </p:txBody>
      </p:sp>
      <p:sp>
        <p:nvSpPr>
          <p:cNvPr id="195607" name="Line 7"/>
          <p:cNvSpPr>
            <a:spLocks noChangeShapeType="1"/>
          </p:cNvSpPr>
          <p:nvPr/>
        </p:nvSpPr>
        <p:spPr bwMode="auto">
          <a:xfrm>
            <a:off x="4876800" y="2286000"/>
            <a:ext cx="0" cy="533400"/>
          </a:xfrm>
          <a:prstGeom prst="line">
            <a:avLst/>
          </a:prstGeom>
          <a:noFill/>
          <a:ln w="19050">
            <a:solidFill>
              <a:schemeClr val="tx1"/>
            </a:solidFill>
            <a:round/>
            <a:headEnd/>
            <a:tailEnd type="triangle" w="med" len="med"/>
          </a:ln>
        </p:spPr>
        <p:txBody>
          <a:bodyPr/>
          <a:lstStyle/>
          <a:p>
            <a:endParaRPr lang="en-US"/>
          </a:p>
        </p:txBody>
      </p:sp>
      <p:sp>
        <p:nvSpPr>
          <p:cNvPr id="195608" name="Rectangle 8"/>
          <p:cNvSpPr>
            <a:spLocks noChangeArrowheads="1"/>
          </p:cNvSpPr>
          <p:nvPr/>
        </p:nvSpPr>
        <p:spPr bwMode="auto">
          <a:xfrm>
            <a:off x="762000" y="1371600"/>
            <a:ext cx="2362200" cy="5105400"/>
          </a:xfrm>
          <a:prstGeom prst="rect">
            <a:avLst/>
          </a:prstGeom>
          <a:solidFill>
            <a:srgbClr val="E1F4FF"/>
          </a:solidFill>
          <a:ln w="12700">
            <a:solidFill>
              <a:schemeClr val="tx1"/>
            </a:solidFill>
            <a:miter lim="800000"/>
            <a:headEnd/>
            <a:tailEnd/>
          </a:ln>
        </p:spPr>
        <p:txBody>
          <a:bodyPr wrap="none" anchor="ctr"/>
          <a:lstStyle/>
          <a:p>
            <a:pPr algn="ctr"/>
            <a:endParaRPr lang="en-US"/>
          </a:p>
        </p:txBody>
      </p:sp>
      <p:sp>
        <p:nvSpPr>
          <p:cNvPr id="195609" name="Rectangle 9"/>
          <p:cNvSpPr>
            <a:spLocks noChangeArrowheads="1"/>
          </p:cNvSpPr>
          <p:nvPr/>
        </p:nvSpPr>
        <p:spPr bwMode="auto">
          <a:xfrm>
            <a:off x="914400" y="4191000"/>
            <a:ext cx="2057400" cy="990600"/>
          </a:xfrm>
          <a:prstGeom prst="rect">
            <a:avLst/>
          </a:prstGeom>
          <a:solidFill>
            <a:schemeClr val="bg1"/>
          </a:solidFill>
          <a:ln w="9525">
            <a:solidFill>
              <a:schemeClr val="tx1"/>
            </a:solidFill>
            <a:miter lim="800000"/>
            <a:headEnd/>
            <a:tailEnd/>
          </a:ln>
        </p:spPr>
        <p:txBody>
          <a:bodyPr wrap="none" anchor="ctr"/>
          <a:lstStyle/>
          <a:p>
            <a:pPr eaLnBrk="0" hangingPunct="0"/>
            <a:r>
              <a:rPr lang="en-US" sz="1000" u="sng">
                <a:latin typeface="Verdana" pitchFamily="34" charset="0"/>
              </a:rPr>
              <a:t>Test Artifacts</a:t>
            </a:r>
          </a:p>
          <a:p>
            <a:pPr eaLnBrk="0" hangingPunct="0">
              <a:buFontTx/>
              <a:buChar char="•"/>
            </a:pPr>
            <a:r>
              <a:rPr lang="en-US" sz="800">
                <a:latin typeface="Verdana" pitchFamily="34" charset="0"/>
              </a:rPr>
              <a:t>Conformance Profiles</a:t>
            </a:r>
          </a:p>
          <a:p>
            <a:pPr eaLnBrk="0" hangingPunct="0">
              <a:buFontTx/>
              <a:buChar char="•"/>
            </a:pPr>
            <a:r>
              <a:rPr lang="en-US" sz="800">
                <a:latin typeface="Verdana" pitchFamily="34" charset="0"/>
              </a:rPr>
              <a:t>HL7 Tables</a:t>
            </a:r>
          </a:p>
          <a:p>
            <a:pPr eaLnBrk="0" hangingPunct="0">
              <a:buFontTx/>
              <a:buChar char="•"/>
            </a:pPr>
            <a:r>
              <a:rPr lang="en-US" sz="800">
                <a:latin typeface="Verdana" pitchFamily="34" charset="0"/>
              </a:rPr>
              <a:t>Validation Context Files</a:t>
            </a:r>
          </a:p>
          <a:p>
            <a:pPr eaLnBrk="0" hangingPunct="0">
              <a:buFontTx/>
              <a:buChar char="•"/>
            </a:pPr>
            <a:r>
              <a:rPr lang="en-US" sz="800">
                <a:latin typeface="Verdana" pitchFamily="34" charset="0"/>
              </a:rPr>
              <a:t>Generation Context Files</a:t>
            </a:r>
          </a:p>
        </p:txBody>
      </p:sp>
      <p:sp>
        <p:nvSpPr>
          <p:cNvPr id="195610" name="Rectangle 12"/>
          <p:cNvSpPr>
            <a:spLocks noChangeArrowheads="1"/>
          </p:cNvSpPr>
          <p:nvPr/>
        </p:nvSpPr>
        <p:spPr bwMode="auto">
          <a:xfrm>
            <a:off x="2057400" y="2667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IHE-PCD</a:t>
            </a:r>
          </a:p>
          <a:p>
            <a:pPr algn="ctr" eaLnBrk="0" hangingPunct="0"/>
            <a:r>
              <a:rPr lang="en-US" sz="1000">
                <a:latin typeface="Verdana" pitchFamily="34" charset="0"/>
              </a:rPr>
              <a:t>DOC</a:t>
            </a:r>
          </a:p>
          <a:p>
            <a:pPr algn="ctr" eaLnBrk="0" hangingPunct="0"/>
            <a:r>
              <a:rPr lang="en-US" sz="1000">
                <a:latin typeface="Verdana" pitchFamily="34" charset="0"/>
              </a:rPr>
              <a:t>Test Agent</a:t>
            </a:r>
          </a:p>
        </p:txBody>
      </p:sp>
      <p:sp>
        <p:nvSpPr>
          <p:cNvPr id="195611" name="Rectangle 13"/>
          <p:cNvSpPr>
            <a:spLocks noChangeArrowheads="1"/>
          </p:cNvSpPr>
          <p:nvPr/>
        </p:nvSpPr>
        <p:spPr bwMode="auto">
          <a:xfrm>
            <a:off x="2057400" y="1905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HL7 V2</a:t>
            </a:r>
          </a:p>
          <a:p>
            <a:pPr algn="ctr" eaLnBrk="0" hangingPunct="0"/>
            <a:r>
              <a:rPr lang="en-US" sz="1000">
                <a:latin typeface="Verdana" pitchFamily="34" charset="0"/>
              </a:rPr>
              <a:t>Message</a:t>
            </a:r>
          </a:p>
          <a:p>
            <a:pPr algn="ctr" eaLnBrk="0" hangingPunct="0"/>
            <a:r>
              <a:rPr lang="en-US" sz="1000">
                <a:latin typeface="Verdana" pitchFamily="34" charset="0"/>
              </a:rPr>
              <a:t>Generation</a:t>
            </a:r>
          </a:p>
        </p:txBody>
      </p:sp>
      <p:sp>
        <p:nvSpPr>
          <p:cNvPr id="195612" name="Rectangle 16"/>
          <p:cNvSpPr>
            <a:spLocks noChangeArrowheads="1"/>
          </p:cNvSpPr>
          <p:nvPr/>
        </p:nvSpPr>
        <p:spPr bwMode="auto">
          <a:xfrm>
            <a:off x="914400" y="2667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IHE-PCD</a:t>
            </a:r>
          </a:p>
          <a:p>
            <a:pPr algn="ctr" eaLnBrk="0" hangingPunct="0"/>
            <a:r>
              <a:rPr lang="en-US" sz="1000">
                <a:latin typeface="Verdana" pitchFamily="34" charset="0"/>
              </a:rPr>
              <a:t>DOR</a:t>
            </a:r>
          </a:p>
          <a:p>
            <a:pPr algn="ctr" eaLnBrk="0" hangingPunct="0"/>
            <a:r>
              <a:rPr lang="en-US" sz="1000">
                <a:latin typeface="Verdana" pitchFamily="34" charset="0"/>
              </a:rPr>
              <a:t>Test Agent</a:t>
            </a:r>
          </a:p>
        </p:txBody>
      </p:sp>
      <p:sp>
        <p:nvSpPr>
          <p:cNvPr id="195613" name="Rectangle 17"/>
          <p:cNvSpPr>
            <a:spLocks noChangeArrowheads="1"/>
          </p:cNvSpPr>
          <p:nvPr/>
        </p:nvSpPr>
        <p:spPr bwMode="auto">
          <a:xfrm>
            <a:off x="898525" y="1920875"/>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HL7 V2</a:t>
            </a:r>
          </a:p>
          <a:p>
            <a:pPr algn="ctr" eaLnBrk="0" hangingPunct="0"/>
            <a:r>
              <a:rPr lang="en-US" sz="1000">
                <a:latin typeface="Verdana" pitchFamily="34" charset="0"/>
              </a:rPr>
              <a:t>Message</a:t>
            </a:r>
          </a:p>
          <a:p>
            <a:pPr algn="ctr" eaLnBrk="0" hangingPunct="0"/>
            <a:r>
              <a:rPr lang="en-US" sz="1000">
                <a:latin typeface="Verdana" pitchFamily="34" charset="0"/>
              </a:rPr>
              <a:t>Validation</a:t>
            </a:r>
          </a:p>
        </p:txBody>
      </p:sp>
      <p:sp>
        <p:nvSpPr>
          <p:cNvPr id="195614" name="Text Box 21"/>
          <p:cNvSpPr txBox="1">
            <a:spLocks noChangeArrowheads="1"/>
          </p:cNvSpPr>
          <p:nvPr/>
        </p:nvSpPr>
        <p:spPr bwMode="auto">
          <a:xfrm>
            <a:off x="1371600" y="1447800"/>
            <a:ext cx="1143000" cy="366713"/>
          </a:xfrm>
          <a:prstGeom prst="rect">
            <a:avLst/>
          </a:prstGeom>
          <a:noFill/>
          <a:ln w="9525">
            <a:noFill/>
            <a:miter lim="800000"/>
            <a:headEnd/>
            <a:tailEnd/>
          </a:ln>
        </p:spPr>
        <p:txBody>
          <a:bodyPr>
            <a:spAutoFit/>
          </a:bodyPr>
          <a:lstStyle/>
          <a:p>
            <a:pPr algn="ctr" eaLnBrk="0" hangingPunct="0">
              <a:spcBef>
                <a:spcPct val="50000"/>
              </a:spcBef>
            </a:pPr>
            <a:r>
              <a:rPr lang="en-US"/>
              <a:t>Services</a:t>
            </a:r>
          </a:p>
        </p:txBody>
      </p:sp>
      <p:sp>
        <p:nvSpPr>
          <p:cNvPr id="195615" name="Text Box 22"/>
          <p:cNvSpPr txBox="1">
            <a:spLocks noChangeArrowheads="1"/>
          </p:cNvSpPr>
          <p:nvPr/>
        </p:nvSpPr>
        <p:spPr bwMode="auto">
          <a:xfrm>
            <a:off x="4572000" y="1371600"/>
            <a:ext cx="2114550" cy="366713"/>
          </a:xfrm>
          <a:prstGeom prst="rect">
            <a:avLst/>
          </a:prstGeom>
          <a:noFill/>
          <a:ln w="9525">
            <a:noFill/>
            <a:miter lim="800000"/>
            <a:headEnd/>
            <a:tailEnd/>
          </a:ln>
        </p:spPr>
        <p:txBody>
          <a:bodyPr wrap="none">
            <a:spAutoFit/>
          </a:bodyPr>
          <a:lstStyle/>
          <a:p>
            <a:pPr algn="ctr" eaLnBrk="0" hangingPunct="0"/>
            <a:r>
              <a:rPr lang="en-US"/>
              <a:t>Test Management</a:t>
            </a:r>
          </a:p>
        </p:txBody>
      </p:sp>
      <p:sp>
        <p:nvSpPr>
          <p:cNvPr id="195616" name="AutoShape 23"/>
          <p:cNvSpPr>
            <a:spLocks noChangeArrowheads="1"/>
          </p:cNvSpPr>
          <p:nvPr/>
        </p:nvSpPr>
        <p:spPr bwMode="auto">
          <a:xfrm>
            <a:off x="4191000" y="2819400"/>
            <a:ext cx="1524000" cy="1066800"/>
          </a:xfrm>
          <a:prstGeom prst="cube">
            <a:avLst>
              <a:gd name="adj" fmla="val 25000"/>
            </a:avLst>
          </a:prstGeom>
          <a:solidFill>
            <a:schemeClr val="bg1"/>
          </a:solidFill>
          <a:ln w="12700">
            <a:solidFill>
              <a:schemeClr val="tx1"/>
            </a:solidFill>
            <a:miter lim="800000"/>
            <a:headEnd/>
            <a:tailEnd/>
          </a:ln>
        </p:spPr>
        <p:txBody>
          <a:bodyPr wrap="none" anchor="ctr"/>
          <a:lstStyle/>
          <a:p>
            <a:pPr algn="ctr" eaLnBrk="0" hangingPunct="0"/>
            <a:r>
              <a:rPr lang="en-US"/>
              <a:t>Test</a:t>
            </a:r>
          </a:p>
          <a:p>
            <a:pPr algn="ctr" eaLnBrk="0" hangingPunct="0"/>
            <a:r>
              <a:rPr lang="en-US"/>
              <a:t>Harness</a:t>
            </a:r>
          </a:p>
          <a:p>
            <a:pPr algn="ctr" eaLnBrk="0" hangingPunct="0"/>
            <a:r>
              <a:rPr lang="en-US" sz="1200"/>
              <a:t>(Java Code)</a:t>
            </a:r>
          </a:p>
        </p:txBody>
      </p:sp>
      <p:sp>
        <p:nvSpPr>
          <p:cNvPr id="195617" name="AutoShape 24"/>
          <p:cNvSpPr>
            <a:spLocks noChangeArrowheads="1"/>
          </p:cNvSpPr>
          <p:nvPr/>
        </p:nvSpPr>
        <p:spPr bwMode="auto">
          <a:xfrm>
            <a:off x="3962400" y="5715000"/>
            <a:ext cx="2362200" cy="762000"/>
          </a:xfrm>
          <a:prstGeom prst="roundRect">
            <a:avLst>
              <a:gd name="adj" fmla="val 16667"/>
            </a:avLst>
          </a:prstGeom>
          <a:solidFill>
            <a:srgbClr val="E5E5FF"/>
          </a:solidFill>
          <a:ln w="19050">
            <a:solidFill>
              <a:schemeClr val="tx1"/>
            </a:solidFill>
            <a:round/>
            <a:headEnd/>
            <a:tailEnd/>
          </a:ln>
        </p:spPr>
        <p:txBody>
          <a:bodyPr wrap="none" anchor="ctr"/>
          <a:lstStyle/>
          <a:p>
            <a:pPr algn="ctr" eaLnBrk="0" hangingPunct="0"/>
            <a:r>
              <a:rPr lang="en-US"/>
              <a:t>Router</a:t>
            </a:r>
          </a:p>
        </p:txBody>
      </p:sp>
      <p:sp>
        <p:nvSpPr>
          <p:cNvPr id="195618" name="AutoShape 26"/>
          <p:cNvSpPr>
            <a:spLocks noChangeArrowheads="1"/>
          </p:cNvSpPr>
          <p:nvPr/>
        </p:nvSpPr>
        <p:spPr bwMode="auto">
          <a:xfrm>
            <a:off x="4191000" y="1692275"/>
            <a:ext cx="1524000" cy="822325"/>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200"/>
              <a:t>IHE-PCD DEC</a:t>
            </a:r>
          </a:p>
          <a:p>
            <a:pPr algn="ctr" eaLnBrk="0" hangingPunct="0"/>
            <a:r>
              <a:rPr lang="en-US" sz="1200"/>
              <a:t>DOC</a:t>
            </a:r>
          </a:p>
          <a:p>
            <a:pPr algn="ctr" eaLnBrk="0" hangingPunct="0"/>
            <a:r>
              <a:rPr lang="en-US" sz="1600"/>
              <a:t>Test Scenario</a:t>
            </a:r>
          </a:p>
        </p:txBody>
      </p:sp>
      <p:sp>
        <p:nvSpPr>
          <p:cNvPr id="195619" name="AutoShape 27"/>
          <p:cNvSpPr>
            <a:spLocks noChangeArrowheads="1"/>
          </p:cNvSpPr>
          <p:nvPr/>
        </p:nvSpPr>
        <p:spPr bwMode="auto">
          <a:xfrm>
            <a:off x="6019800" y="2362200"/>
            <a:ext cx="990600" cy="1371600"/>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600" u="sng"/>
              <a:t>Results</a:t>
            </a:r>
            <a:endParaRPr lang="en-US" sz="1200"/>
          </a:p>
          <a:p>
            <a:pPr algn="ctr" eaLnBrk="0" hangingPunct="0"/>
            <a:r>
              <a:rPr lang="en-US" sz="1200"/>
              <a:t>Message</a:t>
            </a:r>
          </a:p>
          <a:p>
            <a:pPr algn="ctr" eaLnBrk="0" hangingPunct="0"/>
            <a:r>
              <a:rPr lang="en-US" sz="1200"/>
              <a:t>Validation</a:t>
            </a:r>
          </a:p>
          <a:p>
            <a:pPr algn="ctr" eaLnBrk="0" hangingPunct="0"/>
            <a:r>
              <a:rPr lang="en-US" sz="1200"/>
              <a:t>Reports</a:t>
            </a:r>
          </a:p>
        </p:txBody>
      </p:sp>
      <p:grpSp>
        <p:nvGrpSpPr>
          <p:cNvPr id="195620" name="Group 34"/>
          <p:cNvGrpSpPr>
            <a:grpSpLocks/>
          </p:cNvGrpSpPr>
          <p:nvPr/>
        </p:nvGrpSpPr>
        <p:grpSpPr bwMode="auto">
          <a:xfrm>
            <a:off x="7696200" y="1828800"/>
            <a:ext cx="577850" cy="685800"/>
            <a:chOff x="4756" y="672"/>
            <a:chExt cx="364" cy="432"/>
          </a:xfrm>
        </p:grpSpPr>
        <p:sp>
          <p:nvSpPr>
            <p:cNvPr id="195633" name="Text Box 35"/>
            <p:cNvSpPr txBox="1">
              <a:spLocks noChangeArrowheads="1"/>
            </p:cNvSpPr>
            <p:nvPr/>
          </p:nvSpPr>
          <p:spPr bwMode="auto">
            <a:xfrm>
              <a:off x="4756" y="960"/>
              <a:ext cx="364" cy="144"/>
            </a:xfrm>
            <a:prstGeom prst="rect">
              <a:avLst/>
            </a:prstGeom>
            <a:noFill/>
            <a:ln w="9525">
              <a:noFill/>
              <a:miter lim="800000"/>
              <a:headEnd/>
              <a:tailEnd/>
            </a:ln>
          </p:spPr>
          <p:txBody>
            <a:bodyPr wrap="none">
              <a:spAutoFit/>
            </a:bodyPr>
            <a:lstStyle/>
            <a:p>
              <a:pPr algn="ctr" eaLnBrk="0" hangingPunct="0"/>
              <a:r>
                <a:rPr lang="en-US" sz="900"/>
                <a:t>Vendor</a:t>
              </a:r>
            </a:p>
          </p:txBody>
        </p:sp>
        <p:pic>
          <p:nvPicPr>
            <p:cNvPr id="195634" name="Picture 36" descr="Free User icon"/>
            <p:cNvPicPr>
              <a:picLocks noChangeAspect="1" noChangeArrowheads="1"/>
            </p:cNvPicPr>
            <p:nvPr/>
          </p:nvPicPr>
          <p:blipFill>
            <a:blip r:embed="rId5"/>
            <a:srcRect/>
            <a:stretch>
              <a:fillRect/>
            </a:stretch>
          </p:blipFill>
          <p:spPr bwMode="auto">
            <a:xfrm>
              <a:off x="4800" y="672"/>
              <a:ext cx="292" cy="292"/>
            </a:xfrm>
            <a:prstGeom prst="rect">
              <a:avLst/>
            </a:prstGeom>
            <a:noFill/>
            <a:ln w="9525">
              <a:noFill/>
              <a:miter lim="800000"/>
              <a:headEnd/>
              <a:tailEnd/>
            </a:ln>
          </p:spPr>
        </p:pic>
      </p:grpSp>
      <p:sp>
        <p:nvSpPr>
          <p:cNvPr id="195621" name="Line 37"/>
          <p:cNvSpPr>
            <a:spLocks noChangeShapeType="1"/>
          </p:cNvSpPr>
          <p:nvPr/>
        </p:nvSpPr>
        <p:spPr bwMode="auto">
          <a:xfrm>
            <a:off x="3124200" y="3581400"/>
            <a:ext cx="1066800" cy="0"/>
          </a:xfrm>
          <a:prstGeom prst="line">
            <a:avLst/>
          </a:prstGeom>
          <a:noFill/>
          <a:ln w="28575">
            <a:solidFill>
              <a:schemeClr val="tx1"/>
            </a:solidFill>
            <a:round/>
            <a:headEnd type="triangle" w="med" len="med"/>
            <a:tailEnd type="triangle" w="med" len="med"/>
          </a:ln>
        </p:spPr>
        <p:txBody>
          <a:bodyPr/>
          <a:lstStyle/>
          <a:p>
            <a:endParaRPr lang="en-US"/>
          </a:p>
        </p:txBody>
      </p:sp>
      <p:sp>
        <p:nvSpPr>
          <p:cNvPr id="195622" name="Line 38"/>
          <p:cNvSpPr>
            <a:spLocks noChangeShapeType="1"/>
          </p:cNvSpPr>
          <p:nvPr/>
        </p:nvSpPr>
        <p:spPr bwMode="auto">
          <a:xfrm>
            <a:off x="3124200" y="6096000"/>
            <a:ext cx="838200" cy="0"/>
          </a:xfrm>
          <a:prstGeom prst="line">
            <a:avLst/>
          </a:prstGeom>
          <a:noFill/>
          <a:ln w="28575">
            <a:solidFill>
              <a:schemeClr val="tx1"/>
            </a:solidFill>
            <a:round/>
            <a:headEnd type="triangle" w="med" len="med"/>
            <a:tailEnd type="triangle" w="med" len="med"/>
          </a:ln>
        </p:spPr>
        <p:txBody>
          <a:bodyPr/>
          <a:lstStyle/>
          <a:p>
            <a:endParaRPr lang="en-US"/>
          </a:p>
        </p:txBody>
      </p:sp>
      <p:sp>
        <p:nvSpPr>
          <p:cNvPr id="195623" name="Line 39"/>
          <p:cNvSpPr>
            <a:spLocks noChangeShapeType="1"/>
          </p:cNvSpPr>
          <p:nvPr/>
        </p:nvSpPr>
        <p:spPr bwMode="auto">
          <a:xfrm>
            <a:off x="4876800" y="3886200"/>
            <a:ext cx="0" cy="1828800"/>
          </a:xfrm>
          <a:prstGeom prst="line">
            <a:avLst/>
          </a:prstGeom>
          <a:noFill/>
          <a:ln w="28575">
            <a:solidFill>
              <a:schemeClr val="tx1"/>
            </a:solidFill>
            <a:round/>
            <a:headEnd type="triangle" w="med" len="med"/>
            <a:tailEnd type="triangle" w="med" len="med"/>
          </a:ln>
        </p:spPr>
        <p:txBody>
          <a:bodyPr/>
          <a:lstStyle/>
          <a:p>
            <a:endParaRPr lang="en-US"/>
          </a:p>
        </p:txBody>
      </p:sp>
      <p:sp>
        <p:nvSpPr>
          <p:cNvPr id="195624" name="Line 40"/>
          <p:cNvSpPr>
            <a:spLocks noChangeShapeType="1"/>
          </p:cNvSpPr>
          <p:nvPr/>
        </p:nvSpPr>
        <p:spPr bwMode="auto">
          <a:xfrm flipV="1">
            <a:off x="5715000" y="3276600"/>
            <a:ext cx="304800" cy="0"/>
          </a:xfrm>
          <a:prstGeom prst="line">
            <a:avLst/>
          </a:prstGeom>
          <a:noFill/>
          <a:ln w="19050">
            <a:solidFill>
              <a:schemeClr val="tx1"/>
            </a:solidFill>
            <a:round/>
            <a:headEnd/>
            <a:tailEnd type="triangle" w="med" len="med"/>
          </a:ln>
        </p:spPr>
        <p:txBody>
          <a:bodyPr/>
          <a:lstStyle/>
          <a:p>
            <a:endParaRPr lang="en-US"/>
          </a:p>
        </p:txBody>
      </p:sp>
      <p:sp>
        <p:nvSpPr>
          <p:cNvPr id="195625" name="Line 41"/>
          <p:cNvSpPr>
            <a:spLocks noChangeShapeType="1"/>
          </p:cNvSpPr>
          <p:nvPr/>
        </p:nvSpPr>
        <p:spPr bwMode="auto">
          <a:xfrm flipV="1">
            <a:off x="6324600" y="5657850"/>
            <a:ext cx="995363" cy="438150"/>
          </a:xfrm>
          <a:prstGeom prst="line">
            <a:avLst/>
          </a:prstGeom>
          <a:noFill/>
          <a:ln w="28575">
            <a:solidFill>
              <a:schemeClr val="tx1"/>
            </a:solidFill>
            <a:round/>
            <a:headEnd type="triangle" w="med" len="med"/>
            <a:tailEnd type="triangle" w="med" len="med"/>
          </a:ln>
        </p:spPr>
        <p:txBody>
          <a:bodyPr/>
          <a:lstStyle/>
          <a:p>
            <a:endParaRPr lang="en-US"/>
          </a:p>
        </p:txBody>
      </p:sp>
      <p:sp>
        <p:nvSpPr>
          <p:cNvPr id="195626" name="AutoShape 44"/>
          <p:cNvSpPr>
            <a:spLocks noChangeArrowheads="1"/>
          </p:cNvSpPr>
          <p:nvPr/>
        </p:nvSpPr>
        <p:spPr bwMode="auto">
          <a:xfrm>
            <a:off x="4419600" y="2895600"/>
            <a:ext cx="990600" cy="1524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900">
                <a:latin typeface="Verdana" pitchFamily="34" charset="0"/>
              </a:rPr>
              <a:t>Test Execution</a:t>
            </a:r>
          </a:p>
        </p:txBody>
      </p:sp>
      <p:sp>
        <p:nvSpPr>
          <p:cNvPr id="195627" name="Rectangle 46"/>
          <p:cNvSpPr>
            <a:spLocks noChangeArrowheads="1"/>
          </p:cNvSpPr>
          <p:nvPr/>
        </p:nvSpPr>
        <p:spPr bwMode="auto">
          <a:xfrm>
            <a:off x="5867400" y="1752600"/>
            <a:ext cx="990600" cy="549275"/>
          </a:xfrm>
          <a:prstGeom prst="rect">
            <a:avLst/>
          </a:prstGeom>
          <a:noFill/>
          <a:ln w="9525">
            <a:noFill/>
            <a:miter lim="800000"/>
            <a:headEnd/>
            <a:tailEnd/>
          </a:ln>
        </p:spPr>
        <p:txBody>
          <a:bodyPr>
            <a:spAutoFit/>
          </a:bodyPr>
          <a:lstStyle/>
          <a:p>
            <a:pPr algn="ctr"/>
            <a:r>
              <a:rPr lang="en-US" sz="1000">
                <a:solidFill>
                  <a:schemeClr val="accent2"/>
                </a:solidFill>
                <a:latin typeface="Verdana" pitchFamily="34" charset="0"/>
              </a:rPr>
              <a:t>Web </a:t>
            </a:r>
          </a:p>
          <a:p>
            <a:pPr algn="ctr"/>
            <a:r>
              <a:rPr lang="en-US" sz="1000">
                <a:solidFill>
                  <a:schemeClr val="accent2"/>
                </a:solidFill>
                <a:latin typeface="Verdana" pitchFamily="34" charset="0"/>
              </a:rPr>
              <a:t>Application</a:t>
            </a:r>
          </a:p>
          <a:p>
            <a:pPr algn="ctr"/>
            <a:r>
              <a:rPr lang="en-US" sz="1000">
                <a:solidFill>
                  <a:schemeClr val="accent2"/>
                </a:solidFill>
                <a:latin typeface="Verdana" pitchFamily="34" charset="0"/>
              </a:rPr>
              <a:t>Client</a:t>
            </a:r>
          </a:p>
        </p:txBody>
      </p:sp>
      <p:sp>
        <p:nvSpPr>
          <p:cNvPr id="195628" name="Rectangle 47"/>
          <p:cNvSpPr>
            <a:spLocks noChangeArrowheads="1"/>
          </p:cNvSpPr>
          <p:nvPr/>
        </p:nvSpPr>
        <p:spPr bwMode="auto">
          <a:xfrm>
            <a:off x="2057400" y="3429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Report</a:t>
            </a:r>
          </a:p>
        </p:txBody>
      </p:sp>
      <p:sp>
        <p:nvSpPr>
          <p:cNvPr id="195629" name="Rectangle 17"/>
          <p:cNvSpPr>
            <a:spLocks noChangeArrowheads="1"/>
          </p:cNvSpPr>
          <p:nvPr/>
        </p:nvSpPr>
        <p:spPr bwMode="auto">
          <a:xfrm>
            <a:off x="941388" y="3462338"/>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RTM</a:t>
            </a:r>
          </a:p>
          <a:p>
            <a:pPr algn="ctr" eaLnBrk="0" hangingPunct="0"/>
            <a:r>
              <a:rPr lang="en-US" sz="1000">
                <a:latin typeface="Verdana" pitchFamily="34" charset="0"/>
              </a:rPr>
              <a:t>Message</a:t>
            </a:r>
          </a:p>
          <a:p>
            <a:pPr algn="ctr" eaLnBrk="0" hangingPunct="0"/>
            <a:r>
              <a:rPr lang="en-US" sz="1000">
                <a:latin typeface="Verdana" pitchFamily="34" charset="0"/>
              </a:rPr>
              <a:t>Validation</a:t>
            </a:r>
          </a:p>
        </p:txBody>
      </p:sp>
      <p:sp>
        <p:nvSpPr>
          <p:cNvPr id="195630" name="Text Box 49"/>
          <p:cNvSpPr txBox="1">
            <a:spLocks noChangeArrowheads="1"/>
          </p:cNvSpPr>
          <p:nvPr/>
        </p:nvSpPr>
        <p:spPr bwMode="auto">
          <a:xfrm>
            <a:off x="3224213" y="4246563"/>
            <a:ext cx="5935662" cy="855662"/>
          </a:xfrm>
          <a:prstGeom prst="rect">
            <a:avLst/>
          </a:prstGeom>
          <a:solidFill>
            <a:schemeClr val="bg1"/>
          </a:solidFill>
          <a:ln w="12700">
            <a:noFill/>
            <a:miter lim="800000"/>
            <a:headEnd/>
            <a:tailEnd/>
          </a:ln>
        </p:spPr>
        <p:txBody>
          <a:bodyPr>
            <a:spAutoFit/>
          </a:bodyPr>
          <a:lstStyle/>
          <a:p>
            <a:r>
              <a:rPr lang="en-US" sz="1600"/>
              <a:t>Conformance Testing</a:t>
            </a:r>
            <a:r>
              <a:rPr lang="en-US" sz="1600" b="0"/>
              <a:t>: May include HL7 message syntax validation, RTM, and/or application functional behavior testing</a:t>
            </a:r>
          </a:p>
          <a:p>
            <a:endParaRPr lang="en-US" b="0"/>
          </a:p>
        </p:txBody>
      </p:sp>
      <p:sp>
        <p:nvSpPr>
          <p:cNvPr id="195631" name="Rectangle 14"/>
          <p:cNvSpPr>
            <a:spLocks noChangeArrowheads="1"/>
          </p:cNvSpPr>
          <p:nvPr/>
        </p:nvSpPr>
        <p:spPr bwMode="auto">
          <a:xfrm>
            <a:off x="2070100" y="5629275"/>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Security</a:t>
            </a:r>
          </a:p>
        </p:txBody>
      </p:sp>
      <p:sp>
        <p:nvSpPr>
          <p:cNvPr id="195632" name="Rectangle 10"/>
          <p:cNvSpPr>
            <a:spLocks noChangeArrowheads="1"/>
          </p:cNvSpPr>
          <p:nvPr/>
        </p:nvSpPr>
        <p:spPr bwMode="auto">
          <a:xfrm>
            <a:off x="939800" y="5629275"/>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Time</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9" name="Rectangle 49"/>
          <p:cNvSpPr>
            <a:spLocks noChangeArrowheads="1"/>
          </p:cNvSpPr>
          <p:nvPr/>
        </p:nvSpPr>
        <p:spPr bwMode="auto">
          <a:xfrm>
            <a:off x="615950" y="0"/>
            <a:ext cx="8528050" cy="822325"/>
          </a:xfrm>
          <a:prstGeom prst="rect">
            <a:avLst/>
          </a:prstGeom>
          <a:noFill/>
          <a:ln w="9525">
            <a:noFill/>
            <a:miter lim="800000"/>
            <a:headEnd/>
            <a:tailEnd/>
          </a:ln>
        </p:spPr>
        <p:txBody>
          <a:bodyPr>
            <a:spAutoFit/>
          </a:bodyPr>
          <a:lstStyle/>
          <a:p>
            <a:pPr algn="r"/>
            <a:r>
              <a:rPr lang="en-US" sz="2400">
                <a:solidFill>
                  <a:schemeClr val="tx2"/>
                </a:solidFill>
              </a:rPr>
              <a:t>Peer-to-Peer System Testing</a:t>
            </a:r>
            <a:r>
              <a:rPr lang="en-US" sz="2400"/>
              <a:t> </a:t>
            </a:r>
          </a:p>
          <a:p>
            <a:pPr algn="r"/>
            <a:r>
              <a:rPr lang="en-US" sz="2400"/>
              <a:t>IHE-PCD </a:t>
            </a:r>
            <a:r>
              <a:rPr lang="en-US" sz="2400" i="1">
                <a:solidFill>
                  <a:srgbClr val="0033CC"/>
                </a:solidFill>
              </a:rPr>
              <a:t>Application Functional Behavior Testing</a:t>
            </a:r>
            <a:r>
              <a:rPr lang="en-US"/>
              <a:t>  </a:t>
            </a:r>
          </a:p>
        </p:txBody>
      </p:sp>
      <p:sp>
        <p:nvSpPr>
          <p:cNvPr id="297000" name="Line 48"/>
          <p:cNvSpPr>
            <a:spLocks noChangeShapeType="1"/>
          </p:cNvSpPr>
          <p:nvPr/>
        </p:nvSpPr>
        <p:spPr bwMode="auto">
          <a:xfrm>
            <a:off x="8001000" y="2141538"/>
            <a:ext cx="1588" cy="2667000"/>
          </a:xfrm>
          <a:prstGeom prst="line">
            <a:avLst/>
          </a:prstGeom>
          <a:noFill/>
          <a:ln w="19050">
            <a:solidFill>
              <a:srgbClr val="3399FF"/>
            </a:solidFill>
            <a:round/>
            <a:headEnd/>
            <a:tailEnd type="triangle" w="med" len="med"/>
          </a:ln>
        </p:spPr>
        <p:txBody>
          <a:bodyPr/>
          <a:lstStyle/>
          <a:p>
            <a:endParaRPr lang="en-US"/>
          </a:p>
        </p:txBody>
      </p:sp>
      <p:sp>
        <p:nvSpPr>
          <p:cNvPr id="297001" name="Line 4"/>
          <p:cNvSpPr>
            <a:spLocks noChangeShapeType="1"/>
          </p:cNvSpPr>
          <p:nvPr/>
        </p:nvSpPr>
        <p:spPr bwMode="auto">
          <a:xfrm flipH="1">
            <a:off x="7162800" y="1819275"/>
            <a:ext cx="685800" cy="0"/>
          </a:xfrm>
          <a:prstGeom prst="line">
            <a:avLst/>
          </a:prstGeom>
          <a:noFill/>
          <a:ln w="19050">
            <a:solidFill>
              <a:srgbClr val="3399FF"/>
            </a:solidFill>
            <a:round/>
            <a:headEnd/>
            <a:tailEnd type="triangle" w="med" len="med"/>
          </a:ln>
        </p:spPr>
        <p:txBody>
          <a:bodyPr/>
          <a:lstStyle/>
          <a:p>
            <a:endParaRPr lang="en-US"/>
          </a:p>
        </p:txBody>
      </p:sp>
      <p:sp>
        <p:nvSpPr>
          <p:cNvPr id="297002" name="AutoShape 6"/>
          <p:cNvSpPr>
            <a:spLocks noChangeArrowheads="1"/>
          </p:cNvSpPr>
          <p:nvPr/>
        </p:nvSpPr>
        <p:spPr bwMode="auto">
          <a:xfrm>
            <a:off x="3962400" y="1057275"/>
            <a:ext cx="3200400" cy="2895600"/>
          </a:xfrm>
          <a:prstGeom prst="roundRect">
            <a:avLst>
              <a:gd name="adj" fmla="val 16667"/>
            </a:avLst>
          </a:prstGeom>
          <a:solidFill>
            <a:srgbClr val="EBFFEB"/>
          </a:solidFill>
          <a:ln w="19050">
            <a:solidFill>
              <a:srgbClr val="006600"/>
            </a:solidFill>
            <a:round/>
            <a:headEnd/>
            <a:tailEnd/>
          </a:ln>
        </p:spPr>
        <p:txBody>
          <a:bodyPr wrap="none" anchor="ctr"/>
          <a:lstStyle/>
          <a:p>
            <a:pPr algn="ctr"/>
            <a:endParaRPr lang="en-US"/>
          </a:p>
        </p:txBody>
      </p:sp>
      <p:sp>
        <p:nvSpPr>
          <p:cNvPr id="297003" name="Line 7"/>
          <p:cNvSpPr>
            <a:spLocks noChangeShapeType="1"/>
          </p:cNvSpPr>
          <p:nvPr/>
        </p:nvSpPr>
        <p:spPr bwMode="auto">
          <a:xfrm>
            <a:off x="4876800" y="2286000"/>
            <a:ext cx="0" cy="533400"/>
          </a:xfrm>
          <a:prstGeom prst="line">
            <a:avLst/>
          </a:prstGeom>
          <a:noFill/>
          <a:ln w="19050">
            <a:solidFill>
              <a:schemeClr val="tx1"/>
            </a:solidFill>
            <a:round/>
            <a:headEnd/>
            <a:tailEnd type="triangle" w="med" len="med"/>
          </a:ln>
        </p:spPr>
        <p:txBody>
          <a:bodyPr/>
          <a:lstStyle/>
          <a:p>
            <a:endParaRPr lang="en-US"/>
          </a:p>
        </p:txBody>
      </p:sp>
      <p:sp>
        <p:nvSpPr>
          <p:cNvPr id="297004" name="Rectangle 8"/>
          <p:cNvSpPr>
            <a:spLocks noChangeArrowheads="1"/>
          </p:cNvSpPr>
          <p:nvPr/>
        </p:nvSpPr>
        <p:spPr bwMode="auto">
          <a:xfrm>
            <a:off x="762000" y="1371600"/>
            <a:ext cx="2362200" cy="5105400"/>
          </a:xfrm>
          <a:prstGeom prst="rect">
            <a:avLst/>
          </a:prstGeom>
          <a:solidFill>
            <a:srgbClr val="E1F4FF"/>
          </a:solidFill>
          <a:ln w="12700">
            <a:solidFill>
              <a:schemeClr val="tx1"/>
            </a:solidFill>
            <a:miter lim="800000"/>
            <a:headEnd/>
            <a:tailEnd/>
          </a:ln>
        </p:spPr>
        <p:txBody>
          <a:bodyPr wrap="none" anchor="ctr"/>
          <a:lstStyle/>
          <a:p>
            <a:pPr algn="ctr"/>
            <a:endParaRPr lang="en-US"/>
          </a:p>
        </p:txBody>
      </p:sp>
      <p:sp>
        <p:nvSpPr>
          <p:cNvPr id="297005" name="Rectangle 9"/>
          <p:cNvSpPr>
            <a:spLocks noChangeArrowheads="1"/>
          </p:cNvSpPr>
          <p:nvPr/>
        </p:nvSpPr>
        <p:spPr bwMode="auto">
          <a:xfrm>
            <a:off x="914400" y="4191000"/>
            <a:ext cx="2057400" cy="990600"/>
          </a:xfrm>
          <a:prstGeom prst="rect">
            <a:avLst/>
          </a:prstGeom>
          <a:solidFill>
            <a:schemeClr val="bg1"/>
          </a:solidFill>
          <a:ln w="9525">
            <a:solidFill>
              <a:schemeClr val="tx1"/>
            </a:solidFill>
            <a:miter lim="800000"/>
            <a:headEnd/>
            <a:tailEnd/>
          </a:ln>
        </p:spPr>
        <p:txBody>
          <a:bodyPr wrap="none" anchor="ctr"/>
          <a:lstStyle/>
          <a:p>
            <a:pPr eaLnBrk="0" hangingPunct="0"/>
            <a:r>
              <a:rPr lang="en-US" sz="1000" u="sng">
                <a:latin typeface="Verdana" pitchFamily="34" charset="0"/>
              </a:rPr>
              <a:t>Test Artifacts</a:t>
            </a:r>
          </a:p>
          <a:p>
            <a:pPr eaLnBrk="0" hangingPunct="0">
              <a:buFontTx/>
              <a:buChar char="•"/>
            </a:pPr>
            <a:r>
              <a:rPr lang="en-US" sz="800">
                <a:latin typeface="Verdana" pitchFamily="34" charset="0"/>
              </a:rPr>
              <a:t>Conformance Profiles</a:t>
            </a:r>
          </a:p>
          <a:p>
            <a:pPr eaLnBrk="0" hangingPunct="0">
              <a:buFontTx/>
              <a:buChar char="•"/>
            </a:pPr>
            <a:r>
              <a:rPr lang="en-US" sz="800">
                <a:latin typeface="Verdana" pitchFamily="34" charset="0"/>
              </a:rPr>
              <a:t>HL7 Tables</a:t>
            </a:r>
          </a:p>
          <a:p>
            <a:pPr eaLnBrk="0" hangingPunct="0">
              <a:buFontTx/>
              <a:buChar char="•"/>
            </a:pPr>
            <a:r>
              <a:rPr lang="en-US" sz="800">
                <a:latin typeface="Verdana" pitchFamily="34" charset="0"/>
              </a:rPr>
              <a:t>Validation Context Files</a:t>
            </a:r>
          </a:p>
          <a:p>
            <a:pPr eaLnBrk="0" hangingPunct="0">
              <a:buFontTx/>
              <a:buChar char="•"/>
            </a:pPr>
            <a:r>
              <a:rPr lang="en-US" sz="800">
                <a:latin typeface="Verdana" pitchFamily="34" charset="0"/>
              </a:rPr>
              <a:t>Generation Context Files</a:t>
            </a:r>
          </a:p>
        </p:txBody>
      </p:sp>
      <p:sp>
        <p:nvSpPr>
          <p:cNvPr id="297006" name="Rectangle 12"/>
          <p:cNvSpPr>
            <a:spLocks noChangeArrowheads="1"/>
          </p:cNvSpPr>
          <p:nvPr/>
        </p:nvSpPr>
        <p:spPr bwMode="auto">
          <a:xfrm>
            <a:off x="2057400" y="2667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IHE-PCD</a:t>
            </a:r>
          </a:p>
          <a:p>
            <a:pPr algn="ctr" eaLnBrk="0" hangingPunct="0"/>
            <a:r>
              <a:rPr lang="en-US" sz="1000">
                <a:latin typeface="Verdana" pitchFamily="34" charset="0"/>
              </a:rPr>
              <a:t>DOC</a:t>
            </a:r>
          </a:p>
          <a:p>
            <a:pPr algn="ctr" eaLnBrk="0" hangingPunct="0"/>
            <a:r>
              <a:rPr lang="en-US" sz="1000">
                <a:latin typeface="Verdana" pitchFamily="34" charset="0"/>
              </a:rPr>
              <a:t>Test Agent</a:t>
            </a:r>
          </a:p>
        </p:txBody>
      </p:sp>
      <p:sp>
        <p:nvSpPr>
          <p:cNvPr id="297007" name="Rectangle 13"/>
          <p:cNvSpPr>
            <a:spLocks noChangeArrowheads="1"/>
          </p:cNvSpPr>
          <p:nvPr/>
        </p:nvSpPr>
        <p:spPr bwMode="auto">
          <a:xfrm>
            <a:off x="2057400" y="1905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HL7 V2</a:t>
            </a:r>
          </a:p>
          <a:p>
            <a:pPr algn="ctr" eaLnBrk="0" hangingPunct="0"/>
            <a:r>
              <a:rPr lang="en-US" sz="1000">
                <a:latin typeface="Verdana" pitchFamily="34" charset="0"/>
              </a:rPr>
              <a:t>Message</a:t>
            </a:r>
          </a:p>
          <a:p>
            <a:pPr algn="ctr" eaLnBrk="0" hangingPunct="0"/>
            <a:r>
              <a:rPr lang="en-US" sz="1000">
                <a:latin typeface="Verdana" pitchFamily="34" charset="0"/>
              </a:rPr>
              <a:t>Generation</a:t>
            </a:r>
          </a:p>
        </p:txBody>
      </p:sp>
      <p:sp>
        <p:nvSpPr>
          <p:cNvPr id="297008" name="Rectangle 16"/>
          <p:cNvSpPr>
            <a:spLocks noChangeArrowheads="1"/>
          </p:cNvSpPr>
          <p:nvPr/>
        </p:nvSpPr>
        <p:spPr bwMode="auto">
          <a:xfrm>
            <a:off x="914400" y="2667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IHE-PCD</a:t>
            </a:r>
          </a:p>
          <a:p>
            <a:pPr algn="ctr" eaLnBrk="0" hangingPunct="0"/>
            <a:r>
              <a:rPr lang="en-US" sz="1000">
                <a:latin typeface="Verdana" pitchFamily="34" charset="0"/>
              </a:rPr>
              <a:t>DOR</a:t>
            </a:r>
          </a:p>
          <a:p>
            <a:pPr algn="ctr" eaLnBrk="0" hangingPunct="0"/>
            <a:r>
              <a:rPr lang="en-US" sz="1000">
                <a:latin typeface="Verdana" pitchFamily="34" charset="0"/>
              </a:rPr>
              <a:t>Test Agent</a:t>
            </a:r>
          </a:p>
        </p:txBody>
      </p:sp>
      <p:sp>
        <p:nvSpPr>
          <p:cNvPr id="297009" name="Rectangle 17"/>
          <p:cNvSpPr>
            <a:spLocks noChangeArrowheads="1"/>
          </p:cNvSpPr>
          <p:nvPr/>
        </p:nvSpPr>
        <p:spPr bwMode="auto">
          <a:xfrm>
            <a:off x="898525" y="1920875"/>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HL7 V2</a:t>
            </a:r>
          </a:p>
          <a:p>
            <a:pPr algn="ctr" eaLnBrk="0" hangingPunct="0"/>
            <a:r>
              <a:rPr lang="en-US" sz="1000">
                <a:latin typeface="Verdana" pitchFamily="34" charset="0"/>
              </a:rPr>
              <a:t>Message</a:t>
            </a:r>
          </a:p>
          <a:p>
            <a:pPr algn="ctr" eaLnBrk="0" hangingPunct="0"/>
            <a:r>
              <a:rPr lang="en-US" sz="1000">
                <a:latin typeface="Verdana" pitchFamily="34" charset="0"/>
              </a:rPr>
              <a:t>Validation</a:t>
            </a:r>
          </a:p>
        </p:txBody>
      </p:sp>
      <p:sp>
        <p:nvSpPr>
          <p:cNvPr id="297010" name="Text Box 21"/>
          <p:cNvSpPr txBox="1">
            <a:spLocks noChangeArrowheads="1"/>
          </p:cNvSpPr>
          <p:nvPr/>
        </p:nvSpPr>
        <p:spPr bwMode="auto">
          <a:xfrm>
            <a:off x="1371600" y="1447800"/>
            <a:ext cx="1143000" cy="366713"/>
          </a:xfrm>
          <a:prstGeom prst="rect">
            <a:avLst/>
          </a:prstGeom>
          <a:noFill/>
          <a:ln w="9525">
            <a:noFill/>
            <a:miter lim="800000"/>
            <a:headEnd/>
            <a:tailEnd/>
          </a:ln>
        </p:spPr>
        <p:txBody>
          <a:bodyPr>
            <a:spAutoFit/>
          </a:bodyPr>
          <a:lstStyle/>
          <a:p>
            <a:pPr algn="ctr" eaLnBrk="0" hangingPunct="0">
              <a:spcBef>
                <a:spcPct val="50000"/>
              </a:spcBef>
            </a:pPr>
            <a:r>
              <a:rPr lang="en-US"/>
              <a:t>Services</a:t>
            </a:r>
          </a:p>
        </p:txBody>
      </p:sp>
      <p:sp>
        <p:nvSpPr>
          <p:cNvPr id="297011" name="Text Box 22"/>
          <p:cNvSpPr txBox="1">
            <a:spLocks noChangeArrowheads="1"/>
          </p:cNvSpPr>
          <p:nvPr/>
        </p:nvSpPr>
        <p:spPr bwMode="auto">
          <a:xfrm>
            <a:off x="4572000" y="1371600"/>
            <a:ext cx="2114550" cy="366713"/>
          </a:xfrm>
          <a:prstGeom prst="rect">
            <a:avLst/>
          </a:prstGeom>
          <a:noFill/>
          <a:ln w="9525">
            <a:noFill/>
            <a:miter lim="800000"/>
            <a:headEnd/>
            <a:tailEnd/>
          </a:ln>
        </p:spPr>
        <p:txBody>
          <a:bodyPr wrap="none">
            <a:spAutoFit/>
          </a:bodyPr>
          <a:lstStyle/>
          <a:p>
            <a:pPr algn="ctr" eaLnBrk="0" hangingPunct="0"/>
            <a:r>
              <a:rPr lang="en-US"/>
              <a:t>Test Management</a:t>
            </a:r>
          </a:p>
        </p:txBody>
      </p:sp>
      <p:sp>
        <p:nvSpPr>
          <p:cNvPr id="297012" name="AutoShape 23"/>
          <p:cNvSpPr>
            <a:spLocks noChangeArrowheads="1"/>
          </p:cNvSpPr>
          <p:nvPr/>
        </p:nvSpPr>
        <p:spPr bwMode="auto">
          <a:xfrm>
            <a:off x="4191000" y="2819400"/>
            <a:ext cx="1524000" cy="1066800"/>
          </a:xfrm>
          <a:prstGeom prst="cube">
            <a:avLst>
              <a:gd name="adj" fmla="val 25000"/>
            </a:avLst>
          </a:prstGeom>
          <a:solidFill>
            <a:schemeClr val="bg1"/>
          </a:solidFill>
          <a:ln w="12700">
            <a:solidFill>
              <a:schemeClr val="tx1"/>
            </a:solidFill>
            <a:miter lim="800000"/>
            <a:headEnd/>
            <a:tailEnd/>
          </a:ln>
        </p:spPr>
        <p:txBody>
          <a:bodyPr wrap="none" anchor="ctr"/>
          <a:lstStyle/>
          <a:p>
            <a:pPr algn="ctr" eaLnBrk="0" hangingPunct="0"/>
            <a:r>
              <a:rPr lang="en-US"/>
              <a:t>Test</a:t>
            </a:r>
          </a:p>
          <a:p>
            <a:pPr algn="ctr" eaLnBrk="0" hangingPunct="0"/>
            <a:r>
              <a:rPr lang="en-US"/>
              <a:t>Harness</a:t>
            </a:r>
          </a:p>
          <a:p>
            <a:pPr algn="ctr" eaLnBrk="0" hangingPunct="0"/>
            <a:r>
              <a:rPr lang="en-US" sz="1200"/>
              <a:t>(Java Code)</a:t>
            </a:r>
          </a:p>
        </p:txBody>
      </p:sp>
      <p:sp>
        <p:nvSpPr>
          <p:cNvPr id="297013" name="AutoShape 24"/>
          <p:cNvSpPr>
            <a:spLocks noChangeArrowheads="1"/>
          </p:cNvSpPr>
          <p:nvPr/>
        </p:nvSpPr>
        <p:spPr bwMode="auto">
          <a:xfrm>
            <a:off x="3962400" y="5897563"/>
            <a:ext cx="2362200" cy="762000"/>
          </a:xfrm>
          <a:prstGeom prst="roundRect">
            <a:avLst>
              <a:gd name="adj" fmla="val 16667"/>
            </a:avLst>
          </a:prstGeom>
          <a:solidFill>
            <a:srgbClr val="E5E5FF"/>
          </a:solidFill>
          <a:ln w="19050">
            <a:solidFill>
              <a:schemeClr val="tx1"/>
            </a:solidFill>
            <a:round/>
            <a:headEnd/>
            <a:tailEnd/>
          </a:ln>
        </p:spPr>
        <p:txBody>
          <a:bodyPr wrap="none" anchor="ctr"/>
          <a:lstStyle/>
          <a:p>
            <a:pPr algn="ctr" eaLnBrk="0" hangingPunct="0"/>
            <a:r>
              <a:rPr lang="en-US"/>
              <a:t>Router/Logger/Proxy</a:t>
            </a:r>
          </a:p>
        </p:txBody>
      </p:sp>
      <p:sp>
        <p:nvSpPr>
          <p:cNvPr id="297014" name="AutoShape 26"/>
          <p:cNvSpPr>
            <a:spLocks noChangeArrowheads="1"/>
          </p:cNvSpPr>
          <p:nvPr/>
        </p:nvSpPr>
        <p:spPr bwMode="auto">
          <a:xfrm>
            <a:off x="4191000" y="1692275"/>
            <a:ext cx="1524000" cy="822325"/>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200"/>
              <a:t>IHE-PCD DEC</a:t>
            </a:r>
          </a:p>
          <a:p>
            <a:pPr algn="ctr" eaLnBrk="0" hangingPunct="0"/>
            <a:r>
              <a:rPr lang="en-US" sz="1200"/>
              <a:t>DOC</a:t>
            </a:r>
          </a:p>
          <a:p>
            <a:pPr algn="ctr" eaLnBrk="0" hangingPunct="0"/>
            <a:r>
              <a:rPr lang="en-US" sz="1600"/>
              <a:t>Test Scenario</a:t>
            </a:r>
          </a:p>
        </p:txBody>
      </p:sp>
      <p:sp>
        <p:nvSpPr>
          <p:cNvPr id="297015" name="AutoShape 27"/>
          <p:cNvSpPr>
            <a:spLocks noChangeArrowheads="1"/>
          </p:cNvSpPr>
          <p:nvPr/>
        </p:nvSpPr>
        <p:spPr bwMode="auto">
          <a:xfrm>
            <a:off x="6019800" y="2362200"/>
            <a:ext cx="990600" cy="1371600"/>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600" u="sng"/>
              <a:t>Results</a:t>
            </a:r>
            <a:endParaRPr lang="en-US" sz="1200"/>
          </a:p>
          <a:p>
            <a:pPr algn="ctr" eaLnBrk="0" hangingPunct="0"/>
            <a:r>
              <a:rPr lang="en-US" sz="1200"/>
              <a:t>Message</a:t>
            </a:r>
          </a:p>
          <a:p>
            <a:pPr algn="ctr" eaLnBrk="0" hangingPunct="0"/>
            <a:r>
              <a:rPr lang="en-US" sz="1200"/>
              <a:t>Validation</a:t>
            </a:r>
          </a:p>
          <a:p>
            <a:pPr algn="ctr" eaLnBrk="0" hangingPunct="0"/>
            <a:r>
              <a:rPr lang="en-US" sz="1200"/>
              <a:t>Reports</a:t>
            </a:r>
          </a:p>
        </p:txBody>
      </p:sp>
      <p:grpSp>
        <p:nvGrpSpPr>
          <p:cNvPr id="297016" name="Group 34"/>
          <p:cNvGrpSpPr>
            <a:grpSpLocks/>
          </p:cNvGrpSpPr>
          <p:nvPr/>
        </p:nvGrpSpPr>
        <p:grpSpPr bwMode="auto">
          <a:xfrm>
            <a:off x="7696200" y="1455738"/>
            <a:ext cx="577850" cy="685800"/>
            <a:chOff x="4756" y="672"/>
            <a:chExt cx="364" cy="432"/>
          </a:xfrm>
        </p:grpSpPr>
        <p:sp>
          <p:nvSpPr>
            <p:cNvPr id="297034" name="Text Box 35"/>
            <p:cNvSpPr txBox="1">
              <a:spLocks noChangeArrowheads="1"/>
            </p:cNvSpPr>
            <p:nvPr/>
          </p:nvSpPr>
          <p:spPr bwMode="auto">
            <a:xfrm>
              <a:off x="4756" y="960"/>
              <a:ext cx="364" cy="144"/>
            </a:xfrm>
            <a:prstGeom prst="rect">
              <a:avLst/>
            </a:prstGeom>
            <a:noFill/>
            <a:ln w="9525">
              <a:noFill/>
              <a:miter lim="800000"/>
              <a:headEnd/>
              <a:tailEnd/>
            </a:ln>
          </p:spPr>
          <p:txBody>
            <a:bodyPr wrap="none">
              <a:spAutoFit/>
            </a:bodyPr>
            <a:lstStyle/>
            <a:p>
              <a:pPr algn="ctr" eaLnBrk="0" hangingPunct="0"/>
              <a:r>
                <a:rPr lang="en-US" sz="900"/>
                <a:t>Vendor</a:t>
              </a:r>
            </a:p>
          </p:txBody>
        </p:sp>
        <p:pic>
          <p:nvPicPr>
            <p:cNvPr id="297035" name="Picture 36" descr="Free User icon"/>
            <p:cNvPicPr>
              <a:picLocks noChangeAspect="1" noChangeArrowheads="1"/>
            </p:cNvPicPr>
            <p:nvPr/>
          </p:nvPicPr>
          <p:blipFill>
            <a:blip r:embed="rId4"/>
            <a:srcRect/>
            <a:stretch>
              <a:fillRect/>
            </a:stretch>
          </p:blipFill>
          <p:spPr bwMode="auto">
            <a:xfrm>
              <a:off x="4800" y="672"/>
              <a:ext cx="292" cy="292"/>
            </a:xfrm>
            <a:prstGeom prst="rect">
              <a:avLst/>
            </a:prstGeom>
            <a:noFill/>
            <a:ln w="9525">
              <a:noFill/>
              <a:miter lim="800000"/>
              <a:headEnd/>
              <a:tailEnd/>
            </a:ln>
          </p:spPr>
        </p:pic>
      </p:grpSp>
      <p:sp>
        <p:nvSpPr>
          <p:cNvPr id="297017" name="Line 37"/>
          <p:cNvSpPr>
            <a:spLocks noChangeShapeType="1"/>
          </p:cNvSpPr>
          <p:nvPr/>
        </p:nvSpPr>
        <p:spPr bwMode="auto">
          <a:xfrm>
            <a:off x="3124200" y="3343275"/>
            <a:ext cx="1066800" cy="0"/>
          </a:xfrm>
          <a:prstGeom prst="line">
            <a:avLst/>
          </a:prstGeom>
          <a:noFill/>
          <a:ln w="28575">
            <a:solidFill>
              <a:schemeClr val="tx1"/>
            </a:solidFill>
            <a:round/>
            <a:headEnd type="triangle" w="med" len="med"/>
            <a:tailEnd type="triangle" w="med" len="med"/>
          </a:ln>
        </p:spPr>
        <p:txBody>
          <a:bodyPr/>
          <a:lstStyle/>
          <a:p>
            <a:endParaRPr lang="en-US"/>
          </a:p>
        </p:txBody>
      </p:sp>
      <p:sp>
        <p:nvSpPr>
          <p:cNvPr id="297018" name="Line 38"/>
          <p:cNvSpPr>
            <a:spLocks noChangeShapeType="1"/>
          </p:cNvSpPr>
          <p:nvPr/>
        </p:nvSpPr>
        <p:spPr bwMode="auto">
          <a:xfrm>
            <a:off x="3124200" y="6278563"/>
            <a:ext cx="838200" cy="0"/>
          </a:xfrm>
          <a:prstGeom prst="line">
            <a:avLst/>
          </a:prstGeom>
          <a:noFill/>
          <a:ln w="28575">
            <a:solidFill>
              <a:schemeClr val="tx1"/>
            </a:solidFill>
            <a:round/>
            <a:headEnd type="triangle" w="med" len="med"/>
            <a:tailEnd type="triangle" w="med" len="med"/>
          </a:ln>
        </p:spPr>
        <p:txBody>
          <a:bodyPr/>
          <a:lstStyle/>
          <a:p>
            <a:endParaRPr lang="en-US"/>
          </a:p>
        </p:txBody>
      </p:sp>
      <p:sp>
        <p:nvSpPr>
          <p:cNvPr id="297019" name="Line 39"/>
          <p:cNvSpPr>
            <a:spLocks noChangeShapeType="1"/>
          </p:cNvSpPr>
          <p:nvPr/>
        </p:nvSpPr>
        <p:spPr bwMode="auto">
          <a:xfrm flipH="1">
            <a:off x="5486400" y="3894138"/>
            <a:ext cx="9525" cy="1976437"/>
          </a:xfrm>
          <a:prstGeom prst="line">
            <a:avLst/>
          </a:prstGeom>
          <a:noFill/>
          <a:ln w="28575">
            <a:solidFill>
              <a:schemeClr val="tx1"/>
            </a:solidFill>
            <a:round/>
            <a:headEnd type="triangle" w="med" len="med"/>
            <a:tailEnd type="triangle" w="med" len="med"/>
          </a:ln>
        </p:spPr>
        <p:txBody>
          <a:bodyPr/>
          <a:lstStyle/>
          <a:p>
            <a:endParaRPr lang="en-US"/>
          </a:p>
        </p:txBody>
      </p:sp>
      <p:sp>
        <p:nvSpPr>
          <p:cNvPr id="297020" name="Line 40"/>
          <p:cNvSpPr>
            <a:spLocks noChangeShapeType="1"/>
          </p:cNvSpPr>
          <p:nvPr/>
        </p:nvSpPr>
        <p:spPr bwMode="auto">
          <a:xfrm flipV="1">
            <a:off x="5715000" y="3276600"/>
            <a:ext cx="304800" cy="0"/>
          </a:xfrm>
          <a:prstGeom prst="line">
            <a:avLst/>
          </a:prstGeom>
          <a:noFill/>
          <a:ln w="19050">
            <a:solidFill>
              <a:schemeClr val="tx1"/>
            </a:solidFill>
            <a:round/>
            <a:headEnd/>
            <a:tailEnd type="triangle" w="med" len="med"/>
          </a:ln>
        </p:spPr>
        <p:txBody>
          <a:bodyPr/>
          <a:lstStyle/>
          <a:p>
            <a:endParaRPr lang="en-US"/>
          </a:p>
        </p:txBody>
      </p:sp>
      <p:sp>
        <p:nvSpPr>
          <p:cNvPr id="297021" name="Line 41"/>
          <p:cNvSpPr>
            <a:spLocks noChangeShapeType="1"/>
          </p:cNvSpPr>
          <p:nvPr/>
        </p:nvSpPr>
        <p:spPr bwMode="auto">
          <a:xfrm flipV="1">
            <a:off x="6324600" y="5657850"/>
            <a:ext cx="995363" cy="438150"/>
          </a:xfrm>
          <a:prstGeom prst="line">
            <a:avLst/>
          </a:prstGeom>
          <a:noFill/>
          <a:ln w="28575">
            <a:solidFill>
              <a:schemeClr val="tx1"/>
            </a:solidFill>
            <a:round/>
            <a:headEnd type="triangle" w="med" len="med"/>
            <a:tailEnd type="triangle" w="med" len="med"/>
          </a:ln>
        </p:spPr>
        <p:txBody>
          <a:bodyPr/>
          <a:lstStyle/>
          <a:p>
            <a:endParaRPr lang="en-US"/>
          </a:p>
        </p:txBody>
      </p:sp>
      <p:sp>
        <p:nvSpPr>
          <p:cNvPr id="297022" name="AutoShape 44"/>
          <p:cNvSpPr>
            <a:spLocks noChangeArrowheads="1"/>
          </p:cNvSpPr>
          <p:nvPr/>
        </p:nvSpPr>
        <p:spPr bwMode="auto">
          <a:xfrm>
            <a:off x="4419600" y="2895600"/>
            <a:ext cx="990600" cy="1524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900">
                <a:latin typeface="Verdana" pitchFamily="34" charset="0"/>
              </a:rPr>
              <a:t>Test Execution</a:t>
            </a:r>
          </a:p>
        </p:txBody>
      </p:sp>
      <p:sp>
        <p:nvSpPr>
          <p:cNvPr id="297023" name="Rectangle 46"/>
          <p:cNvSpPr>
            <a:spLocks noChangeArrowheads="1"/>
          </p:cNvSpPr>
          <p:nvPr/>
        </p:nvSpPr>
        <p:spPr bwMode="auto">
          <a:xfrm>
            <a:off x="5867400" y="1752600"/>
            <a:ext cx="990600" cy="549275"/>
          </a:xfrm>
          <a:prstGeom prst="rect">
            <a:avLst/>
          </a:prstGeom>
          <a:noFill/>
          <a:ln w="9525">
            <a:noFill/>
            <a:miter lim="800000"/>
            <a:headEnd/>
            <a:tailEnd/>
          </a:ln>
        </p:spPr>
        <p:txBody>
          <a:bodyPr>
            <a:spAutoFit/>
          </a:bodyPr>
          <a:lstStyle/>
          <a:p>
            <a:pPr algn="ctr"/>
            <a:r>
              <a:rPr lang="en-US" sz="1000">
                <a:solidFill>
                  <a:schemeClr val="accent2"/>
                </a:solidFill>
                <a:latin typeface="Verdana" pitchFamily="34" charset="0"/>
              </a:rPr>
              <a:t>Web </a:t>
            </a:r>
          </a:p>
          <a:p>
            <a:pPr algn="ctr"/>
            <a:r>
              <a:rPr lang="en-US" sz="1000">
                <a:solidFill>
                  <a:schemeClr val="accent2"/>
                </a:solidFill>
                <a:latin typeface="Verdana" pitchFamily="34" charset="0"/>
              </a:rPr>
              <a:t>Application</a:t>
            </a:r>
          </a:p>
          <a:p>
            <a:pPr algn="ctr"/>
            <a:r>
              <a:rPr lang="en-US" sz="1000">
                <a:solidFill>
                  <a:schemeClr val="accent2"/>
                </a:solidFill>
                <a:latin typeface="Verdana" pitchFamily="34" charset="0"/>
              </a:rPr>
              <a:t>Client</a:t>
            </a:r>
          </a:p>
        </p:txBody>
      </p:sp>
      <p:sp>
        <p:nvSpPr>
          <p:cNvPr id="297024" name="Rectangle 47"/>
          <p:cNvSpPr>
            <a:spLocks noChangeArrowheads="1"/>
          </p:cNvSpPr>
          <p:nvPr/>
        </p:nvSpPr>
        <p:spPr bwMode="auto">
          <a:xfrm>
            <a:off x="2057400" y="3429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Report</a:t>
            </a:r>
          </a:p>
        </p:txBody>
      </p:sp>
      <p:sp>
        <p:nvSpPr>
          <p:cNvPr id="297025" name="Rectangle 17"/>
          <p:cNvSpPr>
            <a:spLocks noChangeArrowheads="1"/>
          </p:cNvSpPr>
          <p:nvPr/>
        </p:nvSpPr>
        <p:spPr bwMode="auto">
          <a:xfrm>
            <a:off x="941388" y="3462338"/>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RTM</a:t>
            </a:r>
          </a:p>
          <a:p>
            <a:pPr algn="ctr" eaLnBrk="0" hangingPunct="0"/>
            <a:r>
              <a:rPr lang="en-US" sz="1000">
                <a:latin typeface="Verdana" pitchFamily="34" charset="0"/>
              </a:rPr>
              <a:t>Message</a:t>
            </a:r>
          </a:p>
          <a:p>
            <a:pPr algn="ctr" eaLnBrk="0" hangingPunct="0"/>
            <a:r>
              <a:rPr lang="en-US" sz="1000">
                <a:latin typeface="Verdana" pitchFamily="34" charset="0"/>
              </a:rPr>
              <a:t>Validation</a:t>
            </a:r>
          </a:p>
        </p:txBody>
      </p:sp>
      <p:sp>
        <p:nvSpPr>
          <p:cNvPr id="297026" name="Text Box 49"/>
          <p:cNvSpPr txBox="1">
            <a:spLocks noChangeArrowheads="1"/>
          </p:cNvSpPr>
          <p:nvPr/>
        </p:nvSpPr>
        <p:spPr bwMode="auto">
          <a:xfrm>
            <a:off x="3224213" y="4087813"/>
            <a:ext cx="5935662" cy="1374775"/>
          </a:xfrm>
          <a:prstGeom prst="rect">
            <a:avLst/>
          </a:prstGeom>
          <a:solidFill>
            <a:schemeClr val="bg1"/>
          </a:solidFill>
          <a:ln w="12700">
            <a:noFill/>
            <a:miter lim="800000"/>
            <a:headEnd/>
            <a:tailEnd/>
          </a:ln>
        </p:spPr>
        <p:txBody>
          <a:bodyPr>
            <a:spAutoFit/>
          </a:bodyPr>
          <a:lstStyle/>
          <a:p>
            <a:r>
              <a:rPr lang="en-US" sz="1600"/>
              <a:t>Conformance Testing</a:t>
            </a:r>
            <a:r>
              <a:rPr lang="en-US" sz="1600" b="0"/>
              <a:t>: May include HL7 message syntax validation, RTM, and/or application functional behavior testing</a:t>
            </a:r>
            <a:br>
              <a:rPr lang="en-US" sz="1600" b="0"/>
            </a:br>
            <a:r>
              <a:rPr lang="en-US" sz="1600" b="0"/>
              <a:t> </a:t>
            </a:r>
            <a:r>
              <a:rPr lang="en-US" sz="1600"/>
              <a:t>Interoperability Testing</a:t>
            </a:r>
            <a:r>
              <a:rPr lang="en-US" b="0"/>
              <a:t>:  </a:t>
            </a:r>
            <a:r>
              <a:rPr lang="en-US" sz="1600" b="0"/>
              <a:t> system(s) (functional) behavior</a:t>
            </a:r>
          </a:p>
          <a:p>
            <a:endParaRPr lang="en-US" sz="1600" b="0"/>
          </a:p>
          <a:p>
            <a:endParaRPr lang="en-US" b="0"/>
          </a:p>
        </p:txBody>
      </p:sp>
      <p:sp>
        <p:nvSpPr>
          <p:cNvPr id="297027" name="Rectangle 14"/>
          <p:cNvSpPr>
            <a:spLocks noChangeArrowheads="1"/>
          </p:cNvSpPr>
          <p:nvPr/>
        </p:nvSpPr>
        <p:spPr bwMode="auto">
          <a:xfrm>
            <a:off x="2070100" y="5629275"/>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Security</a:t>
            </a:r>
          </a:p>
        </p:txBody>
      </p:sp>
      <p:sp>
        <p:nvSpPr>
          <p:cNvPr id="297028" name="Rectangle 10"/>
          <p:cNvSpPr>
            <a:spLocks noChangeArrowheads="1"/>
          </p:cNvSpPr>
          <p:nvPr/>
        </p:nvSpPr>
        <p:spPr bwMode="auto">
          <a:xfrm>
            <a:off x="939800" y="5629275"/>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Time</a:t>
            </a:r>
          </a:p>
        </p:txBody>
      </p:sp>
      <p:grpSp>
        <p:nvGrpSpPr>
          <p:cNvPr id="297029" name="Group 50"/>
          <p:cNvGrpSpPr>
            <a:grpSpLocks/>
          </p:cNvGrpSpPr>
          <p:nvPr/>
        </p:nvGrpSpPr>
        <p:grpSpPr bwMode="auto">
          <a:xfrm>
            <a:off x="3505200" y="4913313"/>
            <a:ext cx="1008063" cy="890587"/>
            <a:chOff x="4416" y="3168"/>
            <a:chExt cx="876" cy="912"/>
          </a:xfrm>
        </p:grpSpPr>
        <p:graphicFrame>
          <p:nvGraphicFramePr>
            <p:cNvPr id="296998" name="Object 38"/>
            <p:cNvGraphicFramePr>
              <a:graphicFrameLocks noChangeAspect="1"/>
            </p:cNvGraphicFramePr>
            <p:nvPr/>
          </p:nvGraphicFramePr>
          <p:xfrm>
            <a:off x="4416" y="3168"/>
            <a:ext cx="876" cy="912"/>
          </p:xfrm>
          <a:graphic>
            <a:graphicData uri="http://schemas.openxmlformats.org/presentationml/2006/ole">
              <p:oleObj spid="_x0000_s296998" name="Visio" r:id="rId5" imgW="2325832" imgH="2659034" progId="Visio.Drawing.11">
                <p:embed/>
              </p:oleObj>
            </a:graphicData>
          </a:graphic>
        </p:graphicFrame>
        <p:sp>
          <p:nvSpPr>
            <p:cNvPr id="297033" name="Rectangle 45"/>
            <p:cNvSpPr>
              <a:spLocks noChangeArrowheads="1"/>
            </p:cNvSpPr>
            <p:nvPr/>
          </p:nvSpPr>
          <p:spPr bwMode="auto">
            <a:xfrm>
              <a:off x="4512" y="3360"/>
              <a:ext cx="576" cy="336"/>
            </a:xfrm>
            <a:prstGeom prst="rect">
              <a:avLst/>
            </a:prstGeom>
            <a:solidFill>
              <a:srgbClr val="FFE7E7"/>
            </a:solidFill>
            <a:ln w="9525">
              <a:solidFill>
                <a:schemeClr val="tx1"/>
              </a:solidFill>
              <a:miter lim="800000"/>
              <a:headEnd/>
              <a:tailEnd/>
            </a:ln>
          </p:spPr>
          <p:txBody>
            <a:bodyPr wrap="none" anchor="ctr"/>
            <a:lstStyle/>
            <a:p>
              <a:pPr algn="ctr" eaLnBrk="0" hangingPunct="0"/>
              <a:r>
                <a:rPr lang="en-US" sz="800">
                  <a:latin typeface="Verdana" pitchFamily="34" charset="0"/>
                </a:rPr>
                <a:t>IHE-PCD</a:t>
              </a:r>
            </a:p>
            <a:p>
              <a:pPr algn="ctr" eaLnBrk="0" hangingPunct="0"/>
              <a:r>
                <a:rPr lang="en-US" sz="800">
                  <a:latin typeface="Verdana" pitchFamily="34" charset="0"/>
                </a:rPr>
                <a:t>DOC</a:t>
              </a:r>
            </a:p>
            <a:p>
              <a:pPr algn="ctr" eaLnBrk="0" hangingPunct="0"/>
              <a:r>
                <a:rPr lang="en-US" sz="800">
                  <a:latin typeface="Verdana" pitchFamily="34" charset="0"/>
                </a:rPr>
                <a:t>System</a:t>
              </a:r>
            </a:p>
          </p:txBody>
        </p:sp>
      </p:grpSp>
      <p:sp>
        <p:nvSpPr>
          <p:cNvPr id="297030" name="Line 41"/>
          <p:cNvSpPr>
            <a:spLocks noChangeShapeType="1"/>
          </p:cNvSpPr>
          <p:nvPr/>
        </p:nvSpPr>
        <p:spPr bwMode="auto">
          <a:xfrm>
            <a:off x="4449763" y="5588000"/>
            <a:ext cx="158750" cy="334963"/>
          </a:xfrm>
          <a:prstGeom prst="line">
            <a:avLst/>
          </a:prstGeom>
          <a:noFill/>
          <a:ln w="28575">
            <a:solidFill>
              <a:schemeClr val="tx1"/>
            </a:solidFill>
            <a:round/>
            <a:headEnd type="triangle" w="med" len="med"/>
            <a:tailEnd type="triangle" w="med" len="med"/>
          </a:ln>
        </p:spPr>
        <p:txBody>
          <a:bodyPr/>
          <a:lstStyle/>
          <a:p>
            <a:endParaRPr lang="en-US"/>
          </a:p>
        </p:txBody>
      </p:sp>
      <p:grpSp>
        <p:nvGrpSpPr>
          <p:cNvPr id="297031" name="Group 50"/>
          <p:cNvGrpSpPr>
            <a:grpSpLocks/>
          </p:cNvGrpSpPr>
          <p:nvPr/>
        </p:nvGrpSpPr>
        <p:grpSpPr bwMode="auto">
          <a:xfrm>
            <a:off x="7286625" y="5006975"/>
            <a:ext cx="1390650" cy="1447800"/>
            <a:chOff x="4416" y="3168"/>
            <a:chExt cx="876" cy="912"/>
          </a:xfrm>
        </p:grpSpPr>
        <p:graphicFrame>
          <p:nvGraphicFramePr>
            <p:cNvPr id="296963" name="Object 3"/>
            <p:cNvGraphicFramePr>
              <a:graphicFrameLocks noChangeAspect="1"/>
            </p:cNvGraphicFramePr>
            <p:nvPr/>
          </p:nvGraphicFramePr>
          <p:xfrm>
            <a:off x="4416" y="3168"/>
            <a:ext cx="876" cy="912"/>
          </p:xfrm>
          <a:graphic>
            <a:graphicData uri="http://schemas.openxmlformats.org/presentationml/2006/ole">
              <p:oleObj spid="_x0000_s296963" name="Visio" r:id="rId6" imgW="2325832" imgH="2659034" progId="Visio.Drawing.11">
                <p:embed/>
              </p:oleObj>
            </a:graphicData>
          </a:graphic>
        </p:graphicFrame>
        <p:sp>
          <p:nvSpPr>
            <p:cNvPr id="297032" name="Rectangle 45"/>
            <p:cNvSpPr>
              <a:spLocks noChangeArrowheads="1"/>
            </p:cNvSpPr>
            <p:nvPr/>
          </p:nvSpPr>
          <p:spPr bwMode="auto">
            <a:xfrm>
              <a:off x="4512" y="3360"/>
              <a:ext cx="576" cy="336"/>
            </a:xfrm>
            <a:prstGeom prst="rect">
              <a:avLst/>
            </a:prstGeom>
            <a:solidFill>
              <a:srgbClr val="FFE7E7"/>
            </a:solidFill>
            <a:ln w="9525">
              <a:solidFill>
                <a:schemeClr val="tx1"/>
              </a:solidFill>
              <a:miter lim="800000"/>
              <a:headEnd/>
              <a:tailEnd/>
            </a:ln>
          </p:spPr>
          <p:txBody>
            <a:bodyPr wrap="none" anchor="ctr"/>
            <a:lstStyle/>
            <a:p>
              <a:pPr algn="ctr" eaLnBrk="0" hangingPunct="0"/>
              <a:r>
                <a:rPr lang="en-US" sz="1000">
                  <a:latin typeface="Verdana" pitchFamily="34" charset="0"/>
                </a:rPr>
                <a:t>IHE-PCD</a:t>
              </a:r>
            </a:p>
            <a:p>
              <a:pPr algn="ctr" eaLnBrk="0" hangingPunct="0"/>
              <a:r>
                <a:rPr lang="en-US" sz="1000">
                  <a:latin typeface="Verdana" pitchFamily="34" charset="0"/>
                </a:rPr>
                <a:t>DOC</a:t>
              </a:r>
            </a:p>
            <a:p>
              <a:pPr algn="ctr" eaLnBrk="0" hangingPunct="0"/>
              <a:r>
                <a:rPr lang="en-US" sz="1000">
                  <a:latin typeface="Verdana" pitchFamily="34" charset="0"/>
                </a:rPr>
                <a:t>System</a:t>
              </a:r>
            </a:p>
          </p:txBody>
        </p:sp>
      </p:gr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ChangeArrowheads="1"/>
          </p:cNvSpPr>
          <p:nvPr>
            <p:ph type="title" idx="4294967295"/>
          </p:nvPr>
        </p:nvSpPr>
        <p:spPr>
          <a:xfrm>
            <a:off x="2060575" y="127000"/>
            <a:ext cx="6872288" cy="998538"/>
          </a:xfrm>
        </p:spPr>
        <p:txBody>
          <a:bodyPr/>
          <a:lstStyle/>
          <a:p>
            <a:pPr algn="r" eaLnBrk="1" hangingPunct="1"/>
            <a:r>
              <a:rPr lang="en-US" b="1" smtClean="0"/>
              <a:t>NIST Framework Implementation</a:t>
            </a:r>
            <a:br>
              <a:rPr lang="en-US" b="1" smtClean="0"/>
            </a:br>
            <a:r>
              <a:rPr lang="en-US" b="1" smtClean="0"/>
              <a:t>Testing Flow Proposal</a:t>
            </a:r>
          </a:p>
        </p:txBody>
      </p:sp>
      <p:sp>
        <p:nvSpPr>
          <p:cNvPr id="310274" name="Rectangle 3"/>
          <p:cNvSpPr>
            <a:spLocks noGrp="1" noChangeArrowheads="1"/>
          </p:cNvSpPr>
          <p:nvPr>
            <p:ph type="body" idx="4294967295"/>
          </p:nvPr>
        </p:nvSpPr>
        <p:spPr>
          <a:xfrm>
            <a:off x="1635125" y="1289050"/>
            <a:ext cx="7356475" cy="4889500"/>
          </a:xfrm>
        </p:spPr>
        <p:txBody>
          <a:bodyPr/>
          <a:lstStyle/>
          <a:p>
            <a:pPr lvl="1" eaLnBrk="1" hangingPunct="1">
              <a:lnSpc>
                <a:spcPct val="80000"/>
              </a:lnSpc>
              <a:buFontTx/>
              <a:buNone/>
            </a:pPr>
            <a:r>
              <a:rPr lang="en-US" sz="1000" b="1" smtClean="0"/>
              <a:t> </a:t>
            </a:r>
            <a:endParaRPr lang="en-US" altLang="ja-JP" smtClean="0">
              <a:ea typeface="ＭＳ Ｐゴシック"/>
              <a:cs typeface="ＭＳ Ｐゴシック"/>
            </a:endParaRPr>
          </a:p>
          <a:p>
            <a:pPr eaLnBrk="1" hangingPunct="1">
              <a:lnSpc>
                <a:spcPct val="80000"/>
              </a:lnSpc>
            </a:pPr>
            <a:r>
              <a:rPr lang="en-US" altLang="ja-JP" sz="2400" smtClean="0">
                <a:ea typeface="ＭＳ Ｐゴシック"/>
                <a:cs typeface="ＭＳ Ｐゴシック"/>
              </a:rPr>
              <a:t>NIST proposes developing a process flow to support HIT conformance and interoperability testing</a:t>
            </a:r>
          </a:p>
          <a:p>
            <a:pPr eaLnBrk="1" hangingPunct="1">
              <a:lnSpc>
                <a:spcPct val="80000"/>
              </a:lnSpc>
            </a:pPr>
            <a:r>
              <a:rPr lang="en-US" altLang="ja-JP" sz="2400" smtClean="0">
                <a:ea typeface="ＭＳ Ｐゴシック"/>
                <a:cs typeface="ＭＳ Ｐゴシック"/>
              </a:rPr>
              <a:t>This process will help in the development of test tools providing:</a:t>
            </a:r>
          </a:p>
          <a:p>
            <a:pPr lvl="1" eaLnBrk="1" hangingPunct="1">
              <a:lnSpc>
                <a:spcPct val="80000"/>
              </a:lnSpc>
            </a:pPr>
            <a:r>
              <a:rPr lang="en-US" altLang="ja-JP" sz="2000" smtClean="0">
                <a:ea typeface="ＭＳ Ｐゴシック"/>
                <a:cs typeface="ＭＳ Ｐゴシック"/>
              </a:rPr>
              <a:t>Test Scenarios</a:t>
            </a:r>
          </a:p>
          <a:p>
            <a:pPr lvl="1" eaLnBrk="1" hangingPunct="1">
              <a:lnSpc>
                <a:spcPct val="80000"/>
              </a:lnSpc>
            </a:pPr>
            <a:r>
              <a:rPr lang="en-US" altLang="ja-JP" sz="2000" smtClean="0">
                <a:ea typeface="ＭＳ Ｐゴシック"/>
                <a:cs typeface="ＭＳ Ｐゴシック"/>
              </a:rPr>
              <a:t>Transactions and actors involved in the test scenarios</a:t>
            </a:r>
          </a:p>
          <a:p>
            <a:pPr lvl="1" eaLnBrk="1" hangingPunct="1">
              <a:lnSpc>
                <a:spcPct val="80000"/>
              </a:lnSpc>
            </a:pPr>
            <a:r>
              <a:rPr lang="en-US" altLang="ja-JP" sz="2000" smtClean="0">
                <a:ea typeface="ＭＳ Ｐゴシック"/>
                <a:cs typeface="ＭＳ Ｐゴシック"/>
              </a:rPr>
              <a:t>Pre-conditions, Action/Events and post-conditions</a:t>
            </a:r>
          </a:p>
          <a:p>
            <a:pPr lvl="1" eaLnBrk="1" hangingPunct="1">
              <a:lnSpc>
                <a:spcPct val="80000"/>
              </a:lnSpc>
            </a:pPr>
            <a:r>
              <a:rPr lang="en-US" altLang="ja-JP" sz="2000" smtClean="0">
                <a:ea typeface="ＭＳ Ｐゴシック"/>
                <a:cs typeface="ＭＳ Ｐゴシック"/>
              </a:rPr>
              <a:t>Business rules</a:t>
            </a:r>
          </a:p>
          <a:p>
            <a:pPr lvl="1" eaLnBrk="1" hangingPunct="1">
              <a:lnSpc>
                <a:spcPct val="80000"/>
              </a:lnSpc>
            </a:pPr>
            <a:r>
              <a:rPr lang="en-US" altLang="ja-JP" sz="2000" smtClean="0">
                <a:ea typeface="ＭＳ Ｐゴシック"/>
                <a:cs typeface="ＭＳ Ｐゴシック"/>
              </a:rPr>
              <a:t>Message profile, value sets, and data</a:t>
            </a:r>
          </a:p>
          <a:p>
            <a:pPr lvl="1" eaLnBrk="1" hangingPunct="1">
              <a:lnSpc>
                <a:spcPct val="80000"/>
              </a:lnSpc>
            </a:pPr>
            <a:r>
              <a:rPr lang="en-US" altLang="ja-JP" sz="2000" smtClean="0">
                <a:ea typeface="ＭＳ Ｐゴシック"/>
                <a:cs typeface="ＭＳ Ｐゴシック"/>
              </a:rPr>
              <a:t>Validation criteria for each transaction</a:t>
            </a:r>
          </a:p>
          <a:p>
            <a:pPr lvl="1" eaLnBrk="1" hangingPunct="1">
              <a:lnSpc>
                <a:spcPct val="80000"/>
              </a:lnSpc>
              <a:buFontTx/>
              <a:buNone/>
            </a:pPr>
            <a:endParaRPr lang="en-US" altLang="ja-JP" smtClean="0">
              <a:ea typeface="ＭＳ Ｐゴシック"/>
              <a:cs typeface="ＭＳ Ｐゴシック"/>
            </a:endParaRPr>
          </a:p>
          <a:p>
            <a:pPr eaLnBrk="1" hangingPunct="1">
              <a:lnSpc>
                <a:spcPct val="80000"/>
              </a:lnSpc>
            </a:pPr>
            <a:endParaRPr lang="en-US" altLang="ja-JP" sz="1600" smtClean="0">
              <a:ea typeface="ＭＳ Ｐゴシック"/>
              <a:cs typeface="ＭＳ Ｐゴシック"/>
            </a:endParaRPr>
          </a:p>
          <a:p>
            <a:pPr eaLnBrk="1" hangingPunct="1">
              <a:lnSpc>
                <a:spcPct val="80000"/>
              </a:lnSpc>
              <a:buFontTx/>
              <a:buNone/>
            </a:pPr>
            <a:endParaRPr lang="en-US" altLang="ja-JP" sz="1600" smtClean="0">
              <a:ea typeface="ＭＳ Ｐゴシック"/>
              <a:cs typeface="ＭＳ Ｐゴシック"/>
            </a:endParaRPr>
          </a:p>
          <a:p>
            <a:pPr lvl="2" eaLnBrk="1" hangingPunct="1">
              <a:lnSpc>
                <a:spcPct val="80000"/>
              </a:lnSpc>
              <a:buFontTx/>
              <a:buNone/>
            </a:pPr>
            <a:endParaRPr lang="en-US" altLang="ja-JP" sz="1200" smtClean="0">
              <a:ea typeface="ＭＳ Ｐゴシック"/>
              <a:cs typeface="ＭＳ Ｐゴシック"/>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idx="4294967295"/>
          </p:nvPr>
        </p:nvSpPr>
        <p:spPr>
          <a:xfrm>
            <a:off x="2060575" y="127000"/>
            <a:ext cx="6872288" cy="998538"/>
          </a:xfrm>
        </p:spPr>
        <p:txBody>
          <a:bodyPr/>
          <a:lstStyle/>
          <a:p>
            <a:pPr algn="r" eaLnBrk="1" hangingPunct="1"/>
            <a:r>
              <a:rPr lang="en-US" sz="2400" b="1" smtClean="0"/>
              <a:t>NIST Framework Implementation</a:t>
            </a:r>
            <a:br>
              <a:rPr lang="en-US" sz="2400" b="1" smtClean="0"/>
            </a:br>
            <a:r>
              <a:rPr lang="en-US" sz="2400" b="1" smtClean="0"/>
              <a:t>Testing Flow Proposal</a:t>
            </a:r>
            <a:br>
              <a:rPr lang="en-US" sz="2400" b="1" smtClean="0"/>
            </a:br>
            <a:r>
              <a:rPr lang="en-US" sz="2400" b="1" smtClean="0"/>
              <a:t>How to Detail Work?</a:t>
            </a:r>
          </a:p>
        </p:txBody>
      </p:sp>
      <p:sp>
        <p:nvSpPr>
          <p:cNvPr id="312322" name="Rectangle 3"/>
          <p:cNvSpPr>
            <a:spLocks noGrp="1" noChangeArrowheads="1"/>
          </p:cNvSpPr>
          <p:nvPr>
            <p:ph type="body" idx="4294967295"/>
          </p:nvPr>
        </p:nvSpPr>
        <p:spPr>
          <a:xfrm>
            <a:off x="1635125" y="1289050"/>
            <a:ext cx="7356475" cy="4889500"/>
          </a:xfrm>
        </p:spPr>
        <p:txBody>
          <a:bodyPr/>
          <a:lstStyle/>
          <a:p>
            <a:pPr lvl="1" eaLnBrk="1" hangingPunct="1">
              <a:buFontTx/>
              <a:buNone/>
            </a:pPr>
            <a:r>
              <a:rPr lang="en-US" sz="900" b="1" smtClean="0"/>
              <a:t> </a:t>
            </a:r>
            <a:endParaRPr lang="en-US" altLang="ja-JP" sz="1400" smtClean="0">
              <a:ea typeface="ＭＳ Ｐゴシック"/>
              <a:cs typeface="ＭＳ Ｐゴシック"/>
            </a:endParaRPr>
          </a:p>
          <a:p>
            <a:pPr eaLnBrk="1" hangingPunct="1"/>
            <a:r>
              <a:rPr lang="en-US" altLang="ja-JP" sz="2000" smtClean="0">
                <a:ea typeface="ＭＳ Ｐゴシック"/>
                <a:cs typeface="ＭＳ Ｐゴシック"/>
              </a:rPr>
              <a:t>NIST proposes using templates to develop test scenarios across use cases slated for pre-, virtual- and connectathon testing</a:t>
            </a:r>
          </a:p>
          <a:p>
            <a:pPr lvl="1" eaLnBrk="1" hangingPunct="1"/>
            <a:r>
              <a:rPr lang="en-US" altLang="ja-JP" sz="1800" smtClean="0">
                <a:ea typeface="ＭＳ Ｐゴシック"/>
                <a:cs typeface="ＭＳ Ｐゴシック"/>
              </a:rPr>
              <a:t>NIST is working on an example (Pre-connectathon) and will share on TCon shortly…</a:t>
            </a:r>
          </a:p>
          <a:p>
            <a:pPr eaLnBrk="1" hangingPunct="1"/>
            <a:r>
              <a:rPr lang="en-US" altLang="ja-JP" sz="2000" smtClean="0">
                <a:ea typeface="ＭＳ Ｐゴシック"/>
                <a:cs typeface="ＭＳ Ｐゴシック"/>
              </a:rPr>
              <a:t>Have profile/use case sub-groups work in parallel on test scenarios (</a:t>
            </a:r>
            <a:r>
              <a:rPr lang="en-US" altLang="ja-JP" sz="2000" i="1" smtClean="0">
                <a:ea typeface="ＭＳ Ｐゴシック"/>
                <a:cs typeface="ＭＳ Ｐゴシック"/>
              </a:rPr>
              <a:t>with</a:t>
            </a:r>
            <a:r>
              <a:rPr lang="en-US" altLang="ja-JP" sz="2000" smtClean="0">
                <a:ea typeface="ＭＳ Ｐゴシック"/>
                <a:cs typeface="ＭＳ Ｐゴシック"/>
              </a:rPr>
              <a:t> Manny and NIST folks)</a:t>
            </a:r>
          </a:p>
          <a:p>
            <a:pPr lvl="1" eaLnBrk="1" hangingPunct="1"/>
            <a:r>
              <a:rPr lang="en-US" altLang="ja-JP" sz="1800" smtClean="0">
                <a:ea typeface="ＭＳ Ｐゴシック"/>
                <a:cs typeface="ＭＳ Ｐゴシック"/>
              </a:rPr>
              <a:t>Much like framework docs w/ actors, transactions, and details of messages (including data/value sets)</a:t>
            </a:r>
          </a:p>
          <a:p>
            <a:pPr eaLnBrk="1" hangingPunct="1"/>
            <a:r>
              <a:rPr lang="en-US" altLang="ja-JP" sz="2000" smtClean="0">
                <a:ea typeface="ＭＳ Ｐゴシック"/>
                <a:cs typeface="ＭＳ Ｐゴシック"/>
              </a:rPr>
              <a:t>Continue to develop HL7 profiles in MWB and </a:t>
            </a:r>
          </a:p>
          <a:p>
            <a:pPr eaLnBrk="1" hangingPunct="1"/>
            <a:r>
              <a:rPr lang="en-US" altLang="ja-JP" sz="2000" smtClean="0">
                <a:ea typeface="ＭＳ Ｐゴシック"/>
                <a:cs typeface="ＭＳ Ｐゴシック"/>
              </a:rPr>
              <a:t>Where possible test against MWB tool (prior to) </a:t>
            </a:r>
            <a:r>
              <a:rPr lang="en-US" altLang="ja-JP" sz="2000" i="1" smtClean="0">
                <a:ea typeface="ＭＳ Ｐゴシック"/>
                <a:cs typeface="ＭＳ Ｐゴシック"/>
              </a:rPr>
              <a:t>pre-</a:t>
            </a:r>
            <a:r>
              <a:rPr lang="en-US" altLang="ja-JP" sz="2000" smtClean="0">
                <a:ea typeface="ＭＳ Ｐゴシック"/>
                <a:cs typeface="ＭＳ Ｐゴシック"/>
              </a:rPr>
              <a:t> and </a:t>
            </a:r>
            <a:r>
              <a:rPr lang="en-US" altLang="ja-JP" sz="2000" i="1" smtClean="0">
                <a:ea typeface="ＭＳ Ｐゴシック"/>
                <a:cs typeface="ＭＳ Ｐゴシック"/>
              </a:rPr>
              <a:t>virtual-</a:t>
            </a:r>
            <a:r>
              <a:rPr lang="en-US" altLang="ja-JP" sz="2000" smtClean="0">
                <a:ea typeface="ＭＳ Ｐゴシック"/>
                <a:cs typeface="ＭＳ Ｐゴシック"/>
              </a:rPr>
              <a:t> </a:t>
            </a:r>
            <a:r>
              <a:rPr lang="en-US" altLang="ja-JP" sz="2000" i="1" smtClean="0">
                <a:ea typeface="ＭＳ Ｐゴシック"/>
                <a:cs typeface="ＭＳ Ｐゴシック"/>
              </a:rPr>
              <a:t>Connectathons</a:t>
            </a:r>
          </a:p>
          <a:p>
            <a:pPr eaLnBrk="1" hangingPunct="1"/>
            <a:r>
              <a:rPr lang="en-US" altLang="ja-JP" sz="2000" smtClean="0">
                <a:ea typeface="ＭＳ Ｐゴシック"/>
                <a:cs typeface="ＭＳ Ｐゴシック"/>
              </a:rPr>
              <a:t>Use NIST test services (IHE-PCD Test Agents) for </a:t>
            </a:r>
            <a:r>
              <a:rPr lang="en-US" altLang="ja-JP" sz="2000" i="1" smtClean="0">
                <a:ea typeface="ＭＳ Ｐゴシック"/>
                <a:cs typeface="ＭＳ Ｐゴシック"/>
              </a:rPr>
              <a:t>pre-</a:t>
            </a:r>
            <a:r>
              <a:rPr lang="en-US" altLang="ja-JP" sz="2000" smtClean="0">
                <a:ea typeface="ＭＳ Ｐゴシック"/>
                <a:cs typeface="ＭＳ Ｐゴシック"/>
              </a:rPr>
              <a:t>, </a:t>
            </a:r>
            <a:r>
              <a:rPr lang="en-US" altLang="ja-JP" sz="2000" i="1" smtClean="0">
                <a:ea typeface="ＭＳ Ｐゴシック"/>
                <a:cs typeface="ＭＳ Ｐゴシック"/>
              </a:rPr>
              <a:t>virtual-</a:t>
            </a:r>
            <a:r>
              <a:rPr lang="en-US" altLang="ja-JP" sz="2000" smtClean="0">
                <a:ea typeface="ＭＳ Ｐゴシック"/>
                <a:cs typeface="ＭＳ Ｐゴシック"/>
              </a:rPr>
              <a:t> and </a:t>
            </a:r>
            <a:r>
              <a:rPr lang="en-US" altLang="ja-JP" sz="2000" i="1" smtClean="0">
                <a:ea typeface="ＭＳ Ｐゴシック"/>
                <a:cs typeface="ＭＳ Ｐゴシック"/>
              </a:rPr>
              <a:t>Connectathons</a:t>
            </a:r>
            <a:r>
              <a:rPr lang="en-US" altLang="ja-JP" sz="2000" smtClean="0">
                <a:ea typeface="ＭＳ Ｐゴシック"/>
                <a:cs typeface="ＭＳ Ｐゴシック"/>
              </a:rPr>
              <a:t>  as developed</a:t>
            </a:r>
          </a:p>
          <a:p>
            <a:pPr eaLnBrk="1" hangingPunct="1"/>
            <a:endParaRPr lang="en-US" altLang="ja-JP" sz="2000" smtClean="0">
              <a:ea typeface="ＭＳ Ｐゴシック"/>
              <a:cs typeface="ＭＳ Ｐゴシック"/>
            </a:endParaRPr>
          </a:p>
          <a:p>
            <a:pPr lvl="1" eaLnBrk="1" hangingPunct="1">
              <a:buFontTx/>
              <a:buNone/>
            </a:pPr>
            <a:endParaRPr lang="en-US" altLang="ja-JP" sz="1400" smtClean="0">
              <a:ea typeface="ＭＳ Ｐゴシック"/>
              <a:cs typeface="ＭＳ Ｐゴシック"/>
            </a:endParaRPr>
          </a:p>
          <a:p>
            <a:pPr eaLnBrk="1" hangingPunct="1"/>
            <a:endParaRPr lang="en-US" altLang="ja-JP" sz="1400" smtClean="0">
              <a:ea typeface="ＭＳ Ｐゴシック"/>
              <a:cs typeface="ＭＳ Ｐゴシック"/>
            </a:endParaRPr>
          </a:p>
          <a:p>
            <a:pPr eaLnBrk="1" hangingPunct="1">
              <a:buFontTx/>
              <a:buNone/>
            </a:pPr>
            <a:endParaRPr lang="en-US" altLang="ja-JP" sz="1400" smtClean="0">
              <a:ea typeface="ＭＳ Ｐゴシック"/>
              <a:cs typeface="ＭＳ Ｐゴシック"/>
            </a:endParaRPr>
          </a:p>
          <a:p>
            <a:pPr lvl="2" eaLnBrk="1" hangingPunct="1">
              <a:buFontTx/>
              <a:buNone/>
            </a:pPr>
            <a:endParaRPr lang="en-US" altLang="ja-JP" sz="1000" smtClean="0">
              <a:ea typeface="ＭＳ Ｐゴシック"/>
              <a:cs typeface="ＭＳ Ｐゴシック"/>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title"/>
          </p:nvPr>
        </p:nvSpPr>
        <p:spPr>
          <a:xfrm>
            <a:off x="1701800" y="182563"/>
            <a:ext cx="7231063" cy="668337"/>
          </a:xfrm>
        </p:spPr>
        <p:txBody>
          <a:bodyPr/>
          <a:lstStyle/>
          <a:p>
            <a:pPr algn="r"/>
            <a:r>
              <a:rPr lang="en-US" sz="2400" b="1" smtClean="0"/>
              <a:t>NIST V2 Testing Tools</a:t>
            </a:r>
            <a:br>
              <a:rPr lang="en-US" sz="2400" b="1" smtClean="0"/>
            </a:br>
            <a:r>
              <a:rPr lang="en-US" sz="2400" b="1" smtClean="0"/>
              <a:t> Validating IHE-PCD Transactions (messages)</a:t>
            </a:r>
            <a:br>
              <a:rPr lang="en-US" sz="2400" b="1" smtClean="0"/>
            </a:br>
            <a:r>
              <a:rPr lang="en-US" sz="2400" b="1" smtClean="0"/>
              <a:t>What’s Needed?</a:t>
            </a:r>
          </a:p>
        </p:txBody>
      </p:sp>
      <p:sp>
        <p:nvSpPr>
          <p:cNvPr id="314370" name="Rectangle 3"/>
          <p:cNvSpPr>
            <a:spLocks noGrp="1" noChangeArrowheads="1"/>
          </p:cNvSpPr>
          <p:nvPr>
            <p:ph type="body" idx="1"/>
          </p:nvPr>
        </p:nvSpPr>
        <p:spPr>
          <a:xfrm>
            <a:off x="1444625" y="1449388"/>
            <a:ext cx="7585075" cy="5275262"/>
          </a:xfrm>
        </p:spPr>
        <p:txBody>
          <a:bodyPr/>
          <a:lstStyle/>
          <a:p>
            <a:pPr>
              <a:lnSpc>
                <a:spcPct val="80000"/>
              </a:lnSpc>
            </a:pPr>
            <a:r>
              <a:rPr lang="en-US" sz="2400" smtClean="0">
                <a:solidFill>
                  <a:srgbClr val="FF0000"/>
                </a:solidFill>
              </a:rPr>
              <a:t>Test Scenario for IHE-PCD Profiles </a:t>
            </a:r>
            <a:br>
              <a:rPr lang="en-US" sz="2400" smtClean="0">
                <a:solidFill>
                  <a:srgbClr val="FF0000"/>
                </a:solidFill>
              </a:rPr>
            </a:br>
            <a:r>
              <a:rPr lang="en-US" sz="2400" smtClean="0">
                <a:solidFill>
                  <a:srgbClr val="FF0000"/>
                </a:solidFill>
              </a:rPr>
              <a:t>(e.g. DEC, ACM, PIV, etc.)</a:t>
            </a:r>
          </a:p>
          <a:p>
            <a:pPr>
              <a:lnSpc>
                <a:spcPct val="80000"/>
              </a:lnSpc>
            </a:pPr>
            <a:r>
              <a:rPr lang="en-US" sz="2400" smtClean="0"/>
              <a:t>HL7 Profile (typically from MWB)</a:t>
            </a:r>
          </a:p>
          <a:p>
            <a:pPr lvl="1">
              <a:lnSpc>
                <a:spcPct val="80000"/>
              </a:lnSpc>
            </a:pPr>
            <a:r>
              <a:rPr lang="en-US" sz="2000" smtClean="0"/>
              <a:t>MWB profile: .mwb file</a:t>
            </a:r>
          </a:p>
          <a:p>
            <a:pPr lvl="1">
              <a:lnSpc>
                <a:spcPct val="80000"/>
              </a:lnSpc>
            </a:pPr>
            <a:r>
              <a:rPr lang="en-US" sz="2000" smtClean="0"/>
              <a:t>MWB table: .mwt file(s)</a:t>
            </a:r>
          </a:p>
          <a:p>
            <a:pPr>
              <a:lnSpc>
                <a:spcPct val="80000"/>
              </a:lnSpc>
            </a:pPr>
            <a:r>
              <a:rPr lang="en-US" sz="2400" smtClean="0"/>
              <a:t>A Validation Context (for NIST V2 Validation Tools)</a:t>
            </a:r>
          </a:p>
          <a:p>
            <a:pPr lvl="1">
              <a:lnSpc>
                <a:spcPct val="80000"/>
              </a:lnSpc>
            </a:pPr>
            <a:r>
              <a:rPr lang="en-US" sz="2000" smtClean="0"/>
              <a:t>Context must be provided where the user specifies the elements of the message to be validated. </a:t>
            </a:r>
          </a:p>
          <a:p>
            <a:pPr lvl="2">
              <a:lnSpc>
                <a:spcPct val="80000"/>
              </a:lnSpc>
            </a:pPr>
            <a:r>
              <a:rPr lang="en-US" sz="2000" smtClean="0"/>
              <a:t>Referred to as “</a:t>
            </a:r>
            <a:r>
              <a:rPr lang="en-US" sz="2000" smtClean="0">
                <a:solidFill>
                  <a:srgbClr val="3399FF"/>
                </a:solidFill>
              </a:rPr>
              <a:t>failure types</a:t>
            </a:r>
            <a:r>
              <a:rPr lang="en-US" sz="2000" smtClean="0"/>
              <a:t>”:  User-provided (XML) ‘validation context’ file in a specific format</a:t>
            </a:r>
          </a:p>
          <a:p>
            <a:pPr>
              <a:lnSpc>
                <a:spcPct val="80000"/>
              </a:lnSpc>
            </a:pPr>
            <a:r>
              <a:rPr lang="en-US" sz="2400" smtClean="0"/>
              <a:t>User provided tables or databases</a:t>
            </a:r>
            <a:r>
              <a:rPr lang="en-US" sz="1400" smtClean="0"/>
              <a:t> </a:t>
            </a:r>
          </a:p>
          <a:p>
            <a:pPr lvl="1">
              <a:lnSpc>
                <a:spcPct val="80000"/>
              </a:lnSpc>
            </a:pPr>
            <a:r>
              <a:rPr lang="en-US" sz="2000" smtClean="0"/>
              <a:t>E.g., Medical Device Semantic Database or </a:t>
            </a:r>
          </a:p>
          <a:p>
            <a:pPr lvl="1">
              <a:lnSpc>
                <a:spcPct val="80000"/>
              </a:lnSpc>
            </a:pPr>
            <a:r>
              <a:rPr lang="en-US" sz="2000" smtClean="0"/>
              <a:t>By providing the values in the ‘validation context’ file…</a:t>
            </a:r>
          </a:p>
          <a:p>
            <a:pPr>
              <a:lnSpc>
                <a:spcPct val="80000"/>
              </a:lnSpc>
            </a:pPr>
            <a:r>
              <a:rPr lang="en-US" sz="2400" smtClean="0"/>
              <a:t>HL7 Transactions (Messages)</a:t>
            </a:r>
          </a:p>
          <a:p>
            <a:pPr>
              <a:lnSpc>
                <a:spcPct val="80000"/>
              </a:lnSpc>
              <a:buFontTx/>
              <a:buNone/>
            </a:pPr>
            <a:endParaRPr lang="en-US" sz="800" smtClean="0"/>
          </a:p>
          <a:p>
            <a:pPr>
              <a:lnSpc>
                <a:spcPct val="80000"/>
              </a:lnSpc>
              <a:buFontTx/>
              <a:buNone/>
            </a:pPr>
            <a:endParaRPr lang="en-US" sz="800" smtClean="0"/>
          </a:p>
          <a:p>
            <a:pPr>
              <a:lnSpc>
                <a:spcPct val="80000"/>
              </a:lnSpc>
              <a:buFontTx/>
              <a:buNone/>
            </a:pPr>
            <a:endParaRPr lang="en-US" sz="800" smtClean="0"/>
          </a:p>
          <a:p>
            <a:pPr>
              <a:lnSpc>
                <a:spcPct val="80000"/>
              </a:lnSpc>
              <a:buFontTx/>
              <a:buNone/>
            </a:pPr>
            <a:endParaRPr lang="en-US" sz="800" smtClean="0"/>
          </a:p>
          <a:p>
            <a:pPr>
              <a:lnSpc>
                <a:spcPct val="80000"/>
              </a:lnSpc>
            </a:pPr>
            <a:endParaRPr lang="en-US" sz="800" smtClean="0"/>
          </a:p>
          <a:p>
            <a:pPr lvl="1">
              <a:lnSpc>
                <a:spcPct val="80000"/>
              </a:lnSpc>
              <a:buFontTx/>
              <a:buNone/>
            </a:pPr>
            <a:endParaRPr lang="en-US" sz="900" smtClean="0"/>
          </a:p>
          <a:p>
            <a:pPr lvl="1">
              <a:lnSpc>
                <a:spcPct val="80000"/>
              </a:lnSpc>
              <a:buFontTx/>
              <a:buNone/>
            </a:pPr>
            <a:r>
              <a:rPr lang="en-US" sz="900" smtClean="0"/>
              <a:t> </a:t>
            </a:r>
          </a:p>
          <a:p>
            <a:pPr lvl="1">
              <a:lnSpc>
                <a:spcPct val="80000"/>
              </a:lnSpc>
              <a:buFontTx/>
              <a:buNone/>
            </a:pPr>
            <a:endParaRPr lang="en-US" sz="1000" smtClean="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90" name="AutoShape 14"/>
          <p:cNvSpPr>
            <a:spLocks noChangeAspect="1" noChangeArrowheads="1"/>
          </p:cNvSpPr>
          <p:nvPr/>
        </p:nvSpPr>
        <p:spPr bwMode="auto">
          <a:xfrm>
            <a:off x="4210050" y="4813300"/>
            <a:ext cx="1039813" cy="1474788"/>
          </a:xfrm>
          <a:prstGeom prst="flowChartMagneticDisk">
            <a:avLst/>
          </a:prstGeom>
          <a:solidFill>
            <a:srgbClr val="FFFF99"/>
          </a:solidFill>
          <a:ln w="9525">
            <a:noFill/>
            <a:round/>
            <a:headEnd/>
            <a:tailEnd/>
          </a:ln>
          <a:effectLst>
            <a:outerShdw dist="107763" dir="2700000" algn="ctr" rotWithShape="0">
              <a:srgbClr val="808080"/>
            </a:outerShdw>
          </a:effectLst>
        </p:spPr>
        <p:txBody>
          <a:bodyPr anchor="ctr">
            <a:spAutoFit/>
          </a:bodyPr>
          <a:lstStyle/>
          <a:p>
            <a:pPr algn="ctr">
              <a:defRPr/>
            </a:pPr>
            <a:r>
              <a:rPr lang="en-US" sz="1000"/>
              <a:t>Repository</a:t>
            </a:r>
            <a:br>
              <a:rPr lang="en-US" sz="1000"/>
            </a:br>
            <a:endParaRPr lang="en-US" sz="1000"/>
          </a:p>
          <a:p>
            <a:pPr algn="ctr">
              <a:defRPr/>
            </a:pPr>
            <a:r>
              <a:rPr lang="en-US" sz="1000"/>
              <a:t>…others as</a:t>
            </a:r>
            <a:br>
              <a:rPr lang="en-US" sz="1000"/>
            </a:br>
            <a:r>
              <a:rPr lang="en-US" sz="1000"/>
              <a:t>developed</a:t>
            </a:r>
            <a:r>
              <a:rPr lang="en-US" sz="800"/>
              <a:t> </a:t>
            </a:r>
          </a:p>
          <a:p>
            <a:pPr algn="ctr">
              <a:defRPr/>
            </a:pPr>
            <a:endParaRPr lang="en-US" sz="800"/>
          </a:p>
        </p:txBody>
      </p:sp>
      <p:sp>
        <p:nvSpPr>
          <p:cNvPr id="316418" name="Rectangle 2"/>
          <p:cNvSpPr>
            <a:spLocks noGrp="1" noChangeArrowheads="1"/>
          </p:cNvSpPr>
          <p:nvPr>
            <p:ph type="title" idx="4294967295"/>
          </p:nvPr>
        </p:nvSpPr>
        <p:spPr>
          <a:xfrm>
            <a:off x="623888" y="127000"/>
            <a:ext cx="8386762" cy="668338"/>
          </a:xfrm>
        </p:spPr>
        <p:txBody>
          <a:bodyPr/>
          <a:lstStyle/>
          <a:p>
            <a:pPr algn="r"/>
            <a:r>
              <a:rPr lang="en-US" smtClean="0"/>
              <a:t>NIST V2 Testing Tools: Integrating IHE-PCD</a:t>
            </a:r>
            <a:br>
              <a:rPr lang="en-US" smtClean="0"/>
            </a:br>
            <a:r>
              <a:rPr lang="en-US" smtClean="0"/>
              <a:t> Syntax and Low Level Semantics</a:t>
            </a:r>
            <a:r>
              <a:rPr lang="en-US" sz="2000" smtClean="0"/>
              <a:t>  </a:t>
            </a:r>
          </a:p>
        </p:txBody>
      </p:sp>
      <p:sp>
        <p:nvSpPr>
          <p:cNvPr id="316419" name="Rectangle 3"/>
          <p:cNvSpPr>
            <a:spLocks noGrp="1" noChangeArrowheads="1"/>
          </p:cNvSpPr>
          <p:nvPr>
            <p:ph type="body" idx="4294967295"/>
          </p:nvPr>
        </p:nvSpPr>
        <p:spPr>
          <a:xfrm>
            <a:off x="1577975" y="650875"/>
            <a:ext cx="7356475" cy="6042025"/>
          </a:xfrm>
        </p:spPr>
        <p:txBody>
          <a:bodyPr/>
          <a:lstStyle/>
          <a:p>
            <a:pPr algn="r">
              <a:buFontTx/>
              <a:buNone/>
            </a:pPr>
            <a:r>
              <a:rPr lang="en-US" smtClean="0"/>
              <a:t> </a:t>
            </a:r>
          </a:p>
          <a:p>
            <a:r>
              <a:rPr lang="en-US" sz="2000" smtClean="0"/>
              <a:t>Components of IHE-PCD profile/message validation using the NIST V2.x Tools and services</a:t>
            </a:r>
          </a:p>
          <a:p>
            <a:pPr lvl="2">
              <a:buFontTx/>
              <a:buNone/>
            </a:pPr>
            <a:endParaRPr lang="en-US" smtClean="0"/>
          </a:p>
          <a:p>
            <a:pPr lvl="2">
              <a:buFontTx/>
              <a:buNone/>
            </a:pPr>
            <a:endParaRPr lang="en-US" smtClean="0"/>
          </a:p>
          <a:p>
            <a:pPr lvl="2"/>
            <a:endParaRPr lang="en-US" smtClean="0"/>
          </a:p>
          <a:p>
            <a:pPr marL="342900" lvl="1" indent="-342900">
              <a:buFontTx/>
              <a:buNone/>
            </a:pPr>
            <a:endParaRPr lang="en-US" smtClean="0"/>
          </a:p>
        </p:txBody>
      </p:sp>
      <p:sp>
        <p:nvSpPr>
          <p:cNvPr id="316420" name="Rectangle 4"/>
          <p:cNvSpPr>
            <a:spLocks noChangeArrowheads="1"/>
          </p:cNvSpPr>
          <p:nvPr/>
        </p:nvSpPr>
        <p:spPr bwMode="auto">
          <a:xfrm>
            <a:off x="4179888" y="2752725"/>
            <a:ext cx="1676400" cy="1168400"/>
          </a:xfrm>
          <a:prstGeom prst="rect">
            <a:avLst/>
          </a:prstGeom>
          <a:solidFill>
            <a:srgbClr val="FFFF99"/>
          </a:solidFill>
          <a:ln w="9525">
            <a:solidFill>
              <a:schemeClr val="tx1"/>
            </a:solidFill>
            <a:miter lim="800000"/>
            <a:headEnd/>
            <a:tailEnd/>
          </a:ln>
        </p:spPr>
        <p:txBody>
          <a:bodyPr wrap="none" anchor="ctr"/>
          <a:lstStyle/>
          <a:p>
            <a:pPr algn="ctr"/>
            <a:endParaRPr lang="en-US" sz="1600" b="0"/>
          </a:p>
          <a:p>
            <a:pPr algn="ctr"/>
            <a:r>
              <a:rPr lang="en-US" sz="1600" b="0"/>
              <a:t>NIST V2 </a:t>
            </a:r>
          </a:p>
          <a:p>
            <a:pPr algn="ctr"/>
            <a:r>
              <a:rPr lang="en-US" sz="1600" b="0"/>
              <a:t>Testing </a:t>
            </a:r>
            <a:br>
              <a:rPr lang="en-US" sz="1600" b="0"/>
            </a:br>
            <a:r>
              <a:rPr lang="en-US" sz="1600" b="0"/>
              <a:t>tools/services</a:t>
            </a:r>
          </a:p>
          <a:p>
            <a:pPr algn="ctr"/>
            <a:r>
              <a:rPr lang="en-US" sz="900" b="0"/>
              <a:t>(Message/profile Validator)</a:t>
            </a:r>
            <a:r>
              <a:rPr lang="en-US"/>
              <a:t> </a:t>
            </a:r>
            <a:endParaRPr lang="en-US" sz="1600" b="0"/>
          </a:p>
          <a:p>
            <a:pPr algn="ctr"/>
            <a:r>
              <a:rPr lang="en-US" sz="1600" b="0"/>
              <a:t> </a:t>
            </a:r>
          </a:p>
        </p:txBody>
      </p:sp>
      <p:sp>
        <p:nvSpPr>
          <p:cNvPr id="316421" name="AutoShape 5"/>
          <p:cNvSpPr>
            <a:spLocks noChangeArrowheads="1"/>
          </p:cNvSpPr>
          <p:nvPr/>
        </p:nvSpPr>
        <p:spPr bwMode="auto">
          <a:xfrm>
            <a:off x="5419725" y="1647825"/>
            <a:ext cx="1219200" cy="609600"/>
          </a:xfrm>
          <a:prstGeom prst="foldedCorner">
            <a:avLst>
              <a:gd name="adj" fmla="val 12500"/>
            </a:avLst>
          </a:prstGeom>
          <a:noFill/>
          <a:ln w="9525">
            <a:solidFill>
              <a:schemeClr val="tx1"/>
            </a:solidFill>
            <a:round/>
            <a:headEnd/>
            <a:tailEnd/>
          </a:ln>
        </p:spPr>
        <p:txBody>
          <a:bodyPr wrap="none" anchor="ctr"/>
          <a:lstStyle/>
          <a:p>
            <a:pPr algn="ctr"/>
            <a:r>
              <a:rPr lang="en-US" sz="1200"/>
              <a:t>PCD-01 </a:t>
            </a:r>
          </a:p>
          <a:p>
            <a:pPr algn="ctr"/>
            <a:r>
              <a:rPr lang="en-US" sz="1200"/>
              <a:t>HL7 V2 msg.</a:t>
            </a:r>
          </a:p>
        </p:txBody>
      </p:sp>
      <p:sp>
        <p:nvSpPr>
          <p:cNvPr id="316422" name="Line 6"/>
          <p:cNvSpPr>
            <a:spLocks noChangeShapeType="1"/>
          </p:cNvSpPr>
          <p:nvPr/>
        </p:nvSpPr>
        <p:spPr bwMode="auto">
          <a:xfrm>
            <a:off x="4657725" y="2251075"/>
            <a:ext cx="9525" cy="484188"/>
          </a:xfrm>
          <a:prstGeom prst="line">
            <a:avLst/>
          </a:prstGeom>
          <a:noFill/>
          <a:ln w="9525">
            <a:solidFill>
              <a:schemeClr val="tx1"/>
            </a:solidFill>
            <a:round/>
            <a:headEnd/>
            <a:tailEnd type="triangle" w="med" len="med"/>
          </a:ln>
        </p:spPr>
        <p:txBody>
          <a:bodyPr/>
          <a:lstStyle/>
          <a:p>
            <a:endParaRPr lang="en-US"/>
          </a:p>
        </p:txBody>
      </p:sp>
      <p:sp>
        <p:nvSpPr>
          <p:cNvPr id="316423" name="Line 7"/>
          <p:cNvSpPr>
            <a:spLocks noChangeShapeType="1"/>
          </p:cNvSpPr>
          <p:nvPr/>
        </p:nvSpPr>
        <p:spPr bwMode="auto">
          <a:xfrm flipV="1">
            <a:off x="3779838" y="3481388"/>
            <a:ext cx="411162" cy="258762"/>
          </a:xfrm>
          <a:prstGeom prst="line">
            <a:avLst/>
          </a:prstGeom>
          <a:noFill/>
          <a:ln w="9525">
            <a:solidFill>
              <a:schemeClr val="tx1"/>
            </a:solidFill>
            <a:round/>
            <a:headEnd/>
            <a:tailEnd type="triangle" w="med" len="med"/>
          </a:ln>
        </p:spPr>
        <p:txBody>
          <a:bodyPr/>
          <a:lstStyle/>
          <a:p>
            <a:endParaRPr lang="en-US"/>
          </a:p>
        </p:txBody>
      </p:sp>
      <p:sp>
        <p:nvSpPr>
          <p:cNvPr id="316424" name="AutoShape 8"/>
          <p:cNvSpPr>
            <a:spLocks noChangeArrowheads="1"/>
          </p:cNvSpPr>
          <p:nvPr/>
        </p:nvSpPr>
        <p:spPr bwMode="auto">
          <a:xfrm>
            <a:off x="6486525" y="2828925"/>
            <a:ext cx="1219200" cy="609600"/>
          </a:xfrm>
          <a:prstGeom prst="foldedCorner">
            <a:avLst>
              <a:gd name="adj" fmla="val 12500"/>
            </a:avLst>
          </a:prstGeom>
          <a:noFill/>
          <a:ln w="9525">
            <a:solidFill>
              <a:schemeClr val="tx1"/>
            </a:solidFill>
            <a:round/>
            <a:headEnd/>
            <a:tailEnd/>
          </a:ln>
        </p:spPr>
        <p:txBody>
          <a:bodyPr wrap="none" anchor="ctr"/>
          <a:lstStyle/>
          <a:p>
            <a:pPr algn="ctr"/>
            <a:r>
              <a:rPr lang="en-US" sz="1200"/>
              <a:t>Validation </a:t>
            </a:r>
          </a:p>
          <a:p>
            <a:pPr algn="ctr"/>
            <a:r>
              <a:rPr lang="en-US" sz="1200"/>
              <a:t>Report</a:t>
            </a:r>
          </a:p>
        </p:txBody>
      </p:sp>
      <p:sp>
        <p:nvSpPr>
          <p:cNvPr id="316425" name="Line 9"/>
          <p:cNvSpPr>
            <a:spLocks noChangeShapeType="1"/>
          </p:cNvSpPr>
          <p:nvPr/>
        </p:nvSpPr>
        <p:spPr bwMode="auto">
          <a:xfrm flipV="1">
            <a:off x="5865813" y="3157538"/>
            <a:ext cx="639762" cy="1587"/>
          </a:xfrm>
          <a:prstGeom prst="line">
            <a:avLst/>
          </a:prstGeom>
          <a:noFill/>
          <a:ln w="9525">
            <a:solidFill>
              <a:schemeClr val="tx1"/>
            </a:solidFill>
            <a:round/>
            <a:headEnd/>
            <a:tailEnd type="triangle" w="med" len="med"/>
          </a:ln>
        </p:spPr>
        <p:txBody>
          <a:bodyPr/>
          <a:lstStyle/>
          <a:p>
            <a:endParaRPr lang="en-US"/>
          </a:p>
        </p:txBody>
      </p:sp>
      <p:sp>
        <p:nvSpPr>
          <p:cNvPr id="316426" name="AutoShape 10"/>
          <p:cNvSpPr>
            <a:spLocks noChangeArrowheads="1"/>
          </p:cNvSpPr>
          <p:nvPr/>
        </p:nvSpPr>
        <p:spPr bwMode="auto">
          <a:xfrm>
            <a:off x="2543175" y="3295650"/>
            <a:ext cx="1219200" cy="704850"/>
          </a:xfrm>
          <a:prstGeom prst="foldedCorner">
            <a:avLst>
              <a:gd name="adj" fmla="val 12500"/>
            </a:avLst>
          </a:prstGeom>
          <a:noFill/>
          <a:ln w="9525">
            <a:solidFill>
              <a:schemeClr val="tx1"/>
            </a:solidFill>
            <a:round/>
            <a:headEnd/>
            <a:tailEnd/>
          </a:ln>
        </p:spPr>
        <p:txBody>
          <a:bodyPr wrap="none" anchor="ctr"/>
          <a:lstStyle/>
          <a:p>
            <a:pPr algn="ctr"/>
            <a:r>
              <a:rPr lang="en-US" sz="1000"/>
              <a:t>PCD-01 </a:t>
            </a:r>
          </a:p>
          <a:p>
            <a:pPr algn="ctr"/>
            <a:r>
              <a:rPr lang="en-US" sz="1000"/>
              <a:t>HL7 V2 Assertions</a:t>
            </a:r>
          </a:p>
          <a:p>
            <a:pPr algn="ctr"/>
            <a:r>
              <a:rPr lang="en-US" sz="1000"/>
              <a:t>(XML)</a:t>
            </a:r>
          </a:p>
          <a:p>
            <a:pPr algn="ctr"/>
            <a:r>
              <a:rPr lang="en-US" sz="1000"/>
              <a:t>(validation context)</a:t>
            </a:r>
          </a:p>
        </p:txBody>
      </p:sp>
      <p:sp>
        <p:nvSpPr>
          <p:cNvPr id="316427" name="Line 11"/>
          <p:cNvSpPr>
            <a:spLocks noChangeShapeType="1"/>
          </p:cNvSpPr>
          <p:nvPr/>
        </p:nvSpPr>
        <p:spPr bwMode="auto">
          <a:xfrm>
            <a:off x="3760788" y="2597150"/>
            <a:ext cx="411162" cy="322263"/>
          </a:xfrm>
          <a:prstGeom prst="line">
            <a:avLst/>
          </a:prstGeom>
          <a:noFill/>
          <a:ln w="9525">
            <a:solidFill>
              <a:schemeClr val="tx1"/>
            </a:solidFill>
            <a:round/>
            <a:headEnd/>
            <a:tailEnd type="triangle" w="med" len="med"/>
          </a:ln>
        </p:spPr>
        <p:txBody>
          <a:bodyPr/>
          <a:lstStyle/>
          <a:p>
            <a:endParaRPr lang="en-US"/>
          </a:p>
        </p:txBody>
      </p:sp>
      <p:sp>
        <p:nvSpPr>
          <p:cNvPr id="316428" name="AutoShape 12"/>
          <p:cNvSpPr>
            <a:spLocks noChangeArrowheads="1"/>
          </p:cNvSpPr>
          <p:nvPr/>
        </p:nvSpPr>
        <p:spPr bwMode="auto">
          <a:xfrm>
            <a:off x="2533650" y="2162175"/>
            <a:ext cx="1219200" cy="609600"/>
          </a:xfrm>
          <a:prstGeom prst="foldedCorner">
            <a:avLst>
              <a:gd name="adj" fmla="val 12500"/>
            </a:avLst>
          </a:prstGeom>
          <a:noFill/>
          <a:ln w="9525">
            <a:solidFill>
              <a:schemeClr val="tx1"/>
            </a:solidFill>
            <a:round/>
            <a:headEnd/>
            <a:tailEnd/>
          </a:ln>
        </p:spPr>
        <p:txBody>
          <a:bodyPr wrap="none" anchor="ctr"/>
          <a:lstStyle/>
          <a:p>
            <a:pPr algn="ctr"/>
            <a:endParaRPr lang="en-US" sz="1600" b="0"/>
          </a:p>
          <a:p>
            <a:pPr algn="ctr"/>
            <a:r>
              <a:rPr lang="en-US" sz="1400" b="0"/>
              <a:t>HL7</a:t>
            </a:r>
          </a:p>
          <a:p>
            <a:pPr algn="ctr"/>
            <a:r>
              <a:rPr lang="en-US" sz="1400" b="0"/>
              <a:t>Profile</a:t>
            </a:r>
          </a:p>
          <a:p>
            <a:pPr algn="ctr"/>
            <a:r>
              <a:rPr lang="en-US" sz="900" b="0"/>
              <a:t>(XML)</a:t>
            </a:r>
          </a:p>
          <a:p>
            <a:pPr algn="ctr"/>
            <a:endParaRPr lang="en-US" sz="900" b="0"/>
          </a:p>
        </p:txBody>
      </p:sp>
      <p:sp>
        <p:nvSpPr>
          <p:cNvPr id="316429" name="Rectangle 13"/>
          <p:cNvSpPr>
            <a:spLocks noChangeArrowheads="1"/>
          </p:cNvSpPr>
          <p:nvPr/>
        </p:nvSpPr>
        <p:spPr bwMode="auto">
          <a:xfrm rot="-5400000">
            <a:off x="2829719" y="1688307"/>
            <a:ext cx="306387" cy="2393950"/>
          </a:xfrm>
          <a:prstGeom prst="rect">
            <a:avLst/>
          </a:prstGeom>
          <a:noFill/>
          <a:ln w="9525" algn="ctr">
            <a:noFill/>
            <a:miter lim="800000"/>
            <a:headEnd/>
            <a:tailEnd/>
          </a:ln>
        </p:spPr>
        <p:txBody>
          <a:bodyPr vert="eaVert" wrap="none">
            <a:spAutoFit/>
          </a:bodyPr>
          <a:lstStyle/>
          <a:p>
            <a:pPr algn="ctr"/>
            <a:r>
              <a:rPr lang="en-US" sz="800" b="0">
                <a:solidFill>
                  <a:srgbClr val="00CC00"/>
                </a:solidFill>
              </a:rPr>
              <a:t>MSH,PID,PV1,OBR,NTE,{</a:t>
            </a:r>
            <a:r>
              <a:rPr lang="en-US" sz="800" b="0">
                <a:solidFill>
                  <a:srgbClr val="FF3300"/>
                </a:solidFill>
              </a:rPr>
              <a:t>OBX},OBX,OBX,OBX</a:t>
            </a:r>
            <a:r>
              <a:rPr lang="en-US" sz="800" b="0"/>
              <a:t>,…</a:t>
            </a:r>
          </a:p>
        </p:txBody>
      </p:sp>
      <p:sp>
        <p:nvSpPr>
          <p:cNvPr id="2" name="AutoShape 14"/>
          <p:cNvSpPr>
            <a:spLocks noChangeAspect="1" noChangeArrowheads="1"/>
          </p:cNvSpPr>
          <p:nvPr/>
        </p:nvSpPr>
        <p:spPr bwMode="auto">
          <a:xfrm>
            <a:off x="2495550" y="4814888"/>
            <a:ext cx="1039813" cy="1284287"/>
          </a:xfrm>
          <a:prstGeom prst="flowChartMagneticDisk">
            <a:avLst/>
          </a:prstGeom>
          <a:solidFill>
            <a:srgbClr val="FFFF99"/>
          </a:solidFill>
          <a:ln w="9525">
            <a:noFill/>
            <a:round/>
            <a:headEnd/>
            <a:tailEnd/>
          </a:ln>
          <a:effectLst>
            <a:outerShdw dist="107763" dir="2700000" algn="ctr" rotWithShape="0">
              <a:srgbClr val="808080"/>
            </a:outerShdw>
          </a:effectLst>
        </p:spPr>
        <p:txBody>
          <a:bodyPr anchor="ctr">
            <a:spAutoFit/>
          </a:bodyPr>
          <a:lstStyle/>
          <a:p>
            <a:pPr algn="ctr">
              <a:defRPr/>
            </a:pPr>
            <a:r>
              <a:rPr lang="en-US" sz="1000" dirty="0"/>
              <a:t>RTM DB</a:t>
            </a:r>
          </a:p>
          <a:p>
            <a:pPr algn="ctr">
              <a:defRPr/>
            </a:pPr>
            <a:endParaRPr lang="en-US" sz="1000" dirty="0"/>
          </a:p>
          <a:p>
            <a:pPr algn="ctr">
              <a:defRPr/>
            </a:pPr>
            <a:r>
              <a:rPr lang="en-US" sz="800" dirty="0"/>
              <a:t> </a:t>
            </a:r>
          </a:p>
          <a:p>
            <a:pPr algn="ctr">
              <a:defRPr/>
            </a:pPr>
            <a:endParaRPr lang="en-US" sz="800" dirty="0"/>
          </a:p>
        </p:txBody>
      </p:sp>
      <p:sp>
        <p:nvSpPr>
          <p:cNvPr id="316431" name="Line 15"/>
          <p:cNvSpPr>
            <a:spLocks noChangeShapeType="1"/>
          </p:cNvSpPr>
          <p:nvPr/>
        </p:nvSpPr>
        <p:spPr bwMode="auto">
          <a:xfrm flipV="1">
            <a:off x="3055938" y="4005263"/>
            <a:ext cx="1587" cy="801687"/>
          </a:xfrm>
          <a:prstGeom prst="line">
            <a:avLst/>
          </a:prstGeom>
          <a:noFill/>
          <a:ln w="9525">
            <a:solidFill>
              <a:schemeClr val="tx1"/>
            </a:solidFill>
            <a:round/>
            <a:headEnd/>
            <a:tailEnd type="triangle" w="med" len="med"/>
          </a:ln>
        </p:spPr>
        <p:txBody>
          <a:bodyPr/>
          <a:lstStyle/>
          <a:p>
            <a:endParaRPr lang="en-US"/>
          </a:p>
        </p:txBody>
      </p:sp>
      <p:sp>
        <p:nvSpPr>
          <p:cNvPr id="316432" name="Text Box 17"/>
          <p:cNvSpPr txBox="1">
            <a:spLocks noChangeArrowheads="1"/>
          </p:cNvSpPr>
          <p:nvPr/>
        </p:nvSpPr>
        <p:spPr bwMode="auto">
          <a:xfrm>
            <a:off x="3468688" y="5486400"/>
            <a:ext cx="1008062" cy="276225"/>
          </a:xfrm>
          <a:prstGeom prst="rect">
            <a:avLst/>
          </a:prstGeom>
          <a:noFill/>
          <a:ln w="9525" algn="ctr">
            <a:noFill/>
            <a:miter lim="800000"/>
            <a:headEnd/>
            <a:tailEnd/>
          </a:ln>
        </p:spPr>
        <p:txBody>
          <a:bodyPr vert="eaVert">
            <a:spAutoFit/>
          </a:bodyPr>
          <a:lstStyle/>
          <a:p>
            <a:pPr algn="ctr">
              <a:spcBef>
                <a:spcPct val="50000"/>
              </a:spcBef>
            </a:pPr>
            <a:r>
              <a:rPr lang="en-US"/>
              <a:t>......</a:t>
            </a:r>
          </a:p>
        </p:txBody>
      </p:sp>
      <p:sp>
        <p:nvSpPr>
          <p:cNvPr id="316433" name="Line 15"/>
          <p:cNvSpPr>
            <a:spLocks noChangeShapeType="1"/>
          </p:cNvSpPr>
          <p:nvPr/>
        </p:nvSpPr>
        <p:spPr bwMode="auto">
          <a:xfrm flipH="1" flipV="1">
            <a:off x="3190875" y="3986213"/>
            <a:ext cx="1579563" cy="896937"/>
          </a:xfrm>
          <a:prstGeom prst="line">
            <a:avLst/>
          </a:prstGeom>
          <a:noFill/>
          <a:ln w="9525">
            <a:solidFill>
              <a:schemeClr val="tx1"/>
            </a:solidFill>
            <a:round/>
            <a:headEnd/>
            <a:tailEnd type="triangle" w="med" len="med"/>
          </a:ln>
        </p:spPr>
        <p:txBody>
          <a:bodyPr/>
          <a:lstStyle/>
          <a:p>
            <a:endParaRPr lang="en-US"/>
          </a:p>
        </p:txBody>
      </p:sp>
      <p:sp>
        <p:nvSpPr>
          <p:cNvPr id="316434" name="Text Box 19"/>
          <p:cNvSpPr txBox="1">
            <a:spLocks noChangeArrowheads="1"/>
          </p:cNvSpPr>
          <p:nvPr/>
        </p:nvSpPr>
        <p:spPr bwMode="auto">
          <a:xfrm rot="-5400000">
            <a:off x="6095207" y="2664619"/>
            <a:ext cx="458787" cy="3286125"/>
          </a:xfrm>
          <a:prstGeom prst="rect">
            <a:avLst/>
          </a:prstGeom>
          <a:noFill/>
          <a:ln w="9525" algn="ctr">
            <a:noFill/>
            <a:miter lim="800000"/>
            <a:headEnd/>
            <a:tailEnd/>
          </a:ln>
        </p:spPr>
        <p:txBody>
          <a:bodyPr vert="eaVert">
            <a:spAutoFit/>
          </a:bodyPr>
          <a:lstStyle/>
          <a:p>
            <a:pPr algn="ctr">
              <a:spcBef>
                <a:spcPct val="50000"/>
              </a:spcBef>
            </a:pPr>
            <a:r>
              <a:rPr lang="en-US">
                <a:hlinkClick r:id="rId3"/>
              </a:rPr>
              <a:t>http://hl7v2tools.nist.gov</a:t>
            </a:r>
            <a:endParaRPr lang="en-US"/>
          </a:p>
        </p:txBody>
      </p:sp>
      <p:sp>
        <p:nvSpPr>
          <p:cNvPr id="316435" name="AutoShape 12"/>
          <p:cNvSpPr>
            <a:spLocks noChangeArrowheads="1"/>
          </p:cNvSpPr>
          <p:nvPr/>
        </p:nvSpPr>
        <p:spPr bwMode="auto">
          <a:xfrm>
            <a:off x="4038600" y="1638300"/>
            <a:ext cx="1219200" cy="609600"/>
          </a:xfrm>
          <a:prstGeom prst="foldedCorner">
            <a:avLst>
              <a:gd name="adj" fmla="val 12500"/>
            </a:avLst>
          </a:prstGeom>
          <a:noFill/>
          <a:ln w="9525">
            <a:solidFill>
              <a:schemeClr val="tx1"/>
            </a:solidFill>
            <a:round/>
            <a:headEnd/>
            <a:tailEnd/>
          </a:ln>
        </p:spPr>
        <p:txBody>
          <a:bodyPr wrap="none" anchor="ctr"/>
          <a:lstStyle/>
          <a:p>
            <a:pPr algn="ctr"/>
            <a:r>
              <a:rPr lang="en-US" sz="1400" b="0"/>
              <a:t>HL7+ Local</a:t>
            </a:r>
          </a:p>
          <a:p>
            <a:pPr algn="ctr"/>
            <a:r>
              <a:rPr lang="en-US" sz="1400" b="0"/>
              <a:t>Table(s)</a:t>
            </a:r>
            <a:endParaRPr lang="en-US" sz="900" b="0"/>
          </a:p>
        </p:txBody>
      </p:sp>
      <p:sp>
        <p:nvSpPr>
          <p:cNvPr id="316436" name="Line 6"/>
          <p:cNvSpPr>
            <a:spLocks noChangeShapeType="1"/>
          </p:cNvSpPr>
          <p:nvPr/>
        </p:nvSpPr>
        <p:spPr bwMode="auto">
          <a:xfrm flipH="1">
            <a:off x="5029200" y="2279650"/>
            <a:ext cx="876300" cy="46513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ChangeArrowheads="1"/>
          </p:cNvSpPr>
          <p:nvPr>
            <p:ph type="title" idx="4294967295"/>
          </p:nvPr>
        </p:nvSpPr>
        <p:spPr/>
        <p:txBody>
          <a:bodyPr/>
          <a:lstStyle/>
          <a:p>
            <a:r>
              <a:rPr lang="en-US" sz="2400" smtClean="0"/>
              <a:t> </a:t>
            </a:r>
          </a:p>
        </p:txBody>
      </p:sp>
      <p:sp>
        <p:nvSpPr>
          <p:cNvPr id="318466" name="Rectangle 3"/>
          <p:cNvSpPr>
            <a:spLocks noGrp="1" noChangeArrowheads="1"/>
          </p:cNvSpPr>
          <p:nvPr>
            <p:ph type="body" idx="4294967295"/>
          </p:nvPr>
        </p:nvSpPr>
        <p:spPr/>
        <p:txBody>
          <a:bodyPr/>
          <a:lstStyle/>
          <a:p>
            <a:r>
              <a:rPr lang="en-US" smtClean="0"/>
              <a:t>Validation against ‘failure types’: </a:t>
            </a:r>
            <a:endParaRPr lang="en-US" sz="1600" smtClean="0"/>
          </a:p>
          <a:p>
            <a:pPr lvl="1"/>
            <a:r>
              <a:rPr lang="en-US" sz="1400" b="1" smtClean="0"/>
              <a:t>VERSION*:</a:t>
            </a:r>
            <a:r>
              <a:rPr lang="en-US" sz="1400" smtClean="0"/>
              <a:t> The version in the message and in the profile should match. </a:t>
            </a:r>
          </a:p>
          <a:p>
            <a:pPr lvl="1"/>
            <a:r>
              <a:rPr lang="en-US" sz="1400" b="1" smtClean="0"/>
              <a:t>MESSAGE_STRUCTURE_ID*:</a:t>
            </a:r>
            <a:r>
              <a:rPr lang="en-US" sz="1400" smtClean="0"/>
              <a:t> The message type (MSH.9 element) in the profile and in the message should match. </a:t>
            </a:r>
          </a:p>
          <a:p>
            <a:pPr lvl="1"/>
            <a:r>
              <a:rPr lang="en-US" sz="1400" b="1" smtClean="0"/>
              <a:t>MESSAGE_STRUCTURE:</a:t>
            </a:r>
            <a:r>
              <a:rPr lang="en-US" sz="1400" smtClean="0"/>
              <a:t> The message should have a valid message structure (correct usage, correct cardinality, and correct element name). </a:t>
            </a:r>
          </a:p>
          <a:p>
            <a:pPr lvl="1"/>
            <a:r>
              <a:rPr lang="en-US" sz="1400" b="1" smtClean="0"/>
              <a:t>USAGE:</a:t>
            </a:r>
            <a:r>
              <a:rPr lang="en-US" sz="1400" smtClean="0"/>
              <a:t> R elements should be present; X elements should not be present in the message. </a:t>
            </a:r>
          </a:p>
          <a:p>
            <a:pPr lvl="1"/>
            <a:r>
              <a:rPr lang="en-US" sz="1400" b="1" smtClean="0"/>
              <a:t>CARDINALITY:</a:t>
            </a:r>
            <a:r>
              <a:rPr lang="en-US" sz="1400" smtClean="0"/>
              <a:t> Elements should be present at least the minimum times and at most the maximum times specified in the profile. It should also take into account the usage of the element (X element with a minimum of 4 should not be present in the message). </a:t>
            </a:r>
          </a:p>
          <a:p>
            <a:pPr lvl="1"/>
            <a:r>
              <a:rPr lang="en-US" sz="1400" b="1" smtClean="0"/>
              <a:t>LENGTH:</a:t>
            </a:r>
            <a:r>
              <a:rPr lang="en-US" sz="1400" smtClean="0"/>
              <a:t> The value of the element should have a length equal or less than the value specified in the profile. </a:t>
            </a:r>
          </a:p>
          <a:p>
            <a:pPr lvl="1"/>
            <a:r>
              <a:rPr lang="en-US" sz="1400" b="1" smtClean="0"/>
              <a:t>DATATYPE:</a:t>
            </a:r>
            <a:r>
              <a:rPr lang="en-US" sz="1400" smtClean="0"/>
              <a:t> For the datatype NM, DT, DTM, SI and TM, the value of the element should match the regular expression defined in the standard. </a:t>
            </a:r>
          </a:p>
          <a:p>
            <a:pPr lvl="1"/>
            <a:r>
              <a:rPr lang="en-US" sz="1400" b="1" smtClean="0"/>
              <a:t>DATA:</a:t>
            </a:r>
            <a:r>
              <a:rPr lang="en-US" sz="1400" smtClean="0"/>
              <a:t> The value of the element should match a constant specified in the profile, a value set specified in a table, a value or a regular expression specified in the message validation context. </a:t>
            </a:r>
          </a:p>
          <a:p>
            <a:pPr lvl="1"/>
            <a:r>
              <a:rPr lang="en-US" sz="1400" b="1" smtClean="0"/>
              <a:t>MESSAGE_VALIDATION_CONTEXT*:</a:t>
            </a:r>
            <a:r>
              <a:rPr lang="en-US" sz="1400" smtClean="0"/>
              <a:t> This is a user input error when the location specified in the message validation context can't be found in the message. </a:t>
            </a:r>
          </a:p>
          <a:p>
            <a:pPr lvl="1"/>
            <a:r>
              <a:rPr lang="en-US" sz="1400" b="1" smtClean="0"/>
              <a:t>TABLE_NOT_FOUND*:</a:t>
            </a:r>
            <a:r>
              <a:rPr lang="en-US" sz="1400" smtClean="0"/>
              <a:t> This is a user input when a table can't be found in the table files (TableProfileDocument). </a:t>
            </a:r>
          </a:p>
          <a:p>
            <a:pPr lvl="1"/>
            <a:r>
              <a:rPr lang="en-US" sz="1400" b="1" smtClean="0"/>
              <a:t>AMBIGUOUS_PROFILE*:</a:t>
            </a:r>
            <a:r>
              <a:rPr lang="en-US" sz="1400" smtClean="0"/>
              <a:t> The profile should not be ambiguous. </a:t>
            </a:r>
          </a:p>
          <a:p>
            <a:pPr lvl="2"/>
            <a:endParaRPr lang="en-US" sz="1200" smtClean="0"/>
          </a:p>
          <a:p>
            <a:pPr lvl="1"/>
            <a:endParaRPr lang="en-US" smtClean="0"/>
          </a:p>
          <a:p>
            <a:pPr lvl="2">
              <a:buFontTx/>
              <a:buNone/>
            </a:pPr>
            <a:endParaRPr lang="en-US" smtClean="0"/>
          </a:p>
          <a:p>
            <a:pPr lvl="2"/>
            <a:endParaRPr lang="en-US" smtClean="0"/>
          </a:p>
          <a:p>
            <a:pPr lvl="1">
              <a:buFontTx/>
              <a:buNone/>
            </a:pPr>
            <a:endParaRPr lang="en-US" smtClean="0"/>
          </a:p>
        </p:txBody>
      </p:sp>
      <p:sp>
        <p:nvSpPr>
          <p:cNvPr id="318467" name="Rectangle 4"/>
          <p:cNvSpPr>
            <a:spLocks noChangeArrowheads="1"/>
          </p:cNvSpPr>
          <p:nvPr/>
        </p:nvSpPr>
        <p:spPr bwMode="auto">
          <a:xfrm rot="-5400000">
            <a:off x="5820569" y="-2253456"/>
            <a:ext cx="793750" cy="5573712"/>
          </a:xfrm>
          <a:prstGeom prst="rect">
            <a:avLst/>
          </a:prstGeom>
          <a:noFill/>
          <a:ln w="9525" algn="ctr">
            <a:noFill/>
            <a:miter lim="800000"/>
            <a:headEnd/>
            <a:tailEnd/>
          </a:ln>
        </p:spPr>
        <p:txBody>
          <a:bodyPr vert="eaVert">
            <a:spAutoFit/>
          </a:bodyPr>
          <a:lstStyle/>
          <a:p>
            <a:pPr algn="r"/>
            <a:r>
              <a:rPr lang="en-US" sz="2000"/>
              <a:t>NIST V2 Testing Tools and Services</a:t>
            </a:r>
          </a:p>
          <a:p>
            <a:pPr algn="r"/>
            <a:r>
              <a:rPr lang="en-US" sz="2000"/>
              <a:t>Testing Validation Types</a:t>
            </a:r>
            <a:endParaRPr lang="en-US" sz="2000" b="0">
              <a:solidFill>
                <a:schemeClr val="tx2"/>
              </a:solidFill>
              <a:latin typeface="Tahoma"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492250" y="573088"/>
            <a:ext cx="7231063" cy="668337"/>
          </a:xfrm>
        </p:spPr>
        <p:txBody>
          <a:bodyPr/>
          <a:lstStyle/>
          <a:p>
            <a:pPr>
              <a:defRPr/>
            </a:pPr>
            <a:r>
              <a:rPr lang="en-US" i="1" smtClean="0">
                <a:solidFill>
                  <a:srgbClr val="6666FF"/>
                </a:solidFill>
                <a:effectLst>
                  <a:outerShdw blurRad="38100" dist="38100" dir="2700000" algn="tl">
                    <a:srgbClr val="C0C0C0"/>
                  </a:outerShdw>
                </a:effectLst>
              </a:rPr>
              <a:t>Medical Device Test Effort</a:t>
            </a:r>
            <a:r>
              <a:rPr lang="en-US" smtClean="0"/>
              <a:t/>
            </a:r>
            <a:br>
              <a:rPr lang="en-US" smtClean="0"/>
            </a:br>
            <a:r>
              <a:rPr lang="en-US" sz="2400" b="1" smtClean="0"/>
              <a:t>NIST Team Members</a:t>
            </a:r>
          </a:p>
        </p:txBody>
      </p:sp>
      <p:sp>
        <p:nvSpPr>
          <p:cNvPr id="18434" name="Rectangle 3"/>
          <p:cNvSpPr>
            <a:spLocks noGrp="1" noChangeArrowheads="1"/>
          </p:cNvSpPr>
          <p:nvPr>
            <p:ph type="body" idx="1"/>
          </p:nvPr>
        </p:nvSpPr>
        <p:spPr>
          <a:xfrm>
            <a:off x="1504950" y="1247775"/>
            <a:ext cx="7038975" cy="5181600"/>
          </a:xfrm>
        </p:spPr>
        <p:txBody>
          <a:bodyPr/>
          <a:lstStyle/>
          <a:p>
            <a:pPr algn="ctr">
              <a:buFontTx/>
              <a:buNone/>
            </a:pPr>
            <a:endParaRPr lang="en-US" sz="2400" b="1" i="1" u="sng" smtClean="0">
              <a:latin typeface="Times New Roman" pitchFamily="18" charset="0"/>
            </a:endParaRPr>
          </a:p>
          <a:p>
            <a:endParaRPr lang="en-US" sz="2400" smtClean="0">
              <a:latin typeface="Times New Roman" pitchFamily="18" charset="0"/>
            </a:endParaRPr>
          </a:p>
          <a:p>
            <a:r>
              <a:rPr lang="en-US" sz="2400" b="1" smtClean="0">
                <a:latin typeface="Times New Roman" pitchFamily="18" charset="0"/>
              </a:rPr>
              <a:t>John Garguilo</a:t>
            </a:r>
            <a:r>
              <a:rPr lang="en-US" sz="2400" smtClean="0">
                <a:latin typeface="Times New Roman" pitchFamily="18" charset="0"/>
              </a:rPr>
              <a:t> (</a:t>
            </a:r>
            <a:r>
              <a:rPr lang="en-US" sz="2400" smtClean="0">
                <a:latin typeface="Times New Roman" pitchFamily="18" charset="0"/>
                <a:hlinkClick r:id="rId3"/>
              </a:rPr>
              <a:t>john.garguilo@nist.gov</a:t>
            </a:r>
            <a:r>
              <a:rPr lang="en-US" sz="2400" smtClean="0">
                <a:latin typeface="Times New Roman" pitchFamily="18" charset="0"/>
              </a:rPr>
              <a:t>,     </a:t>
            </a:r>
          </a:p>
          <a:p>
            <a:pPr lvl="1">
              <a:buFontTx/>
              <a:buNone/>
            </a:pPr>
            <a:r>
              <a:rPr lang="en-US" sz="2400" smtClean="0">
                <a:latin typeface="Times New Roman" pitchFamily="18" charset="0"/>
              </a:rPr>
              <a:t>301-975-5248)</a:t>
            </a:r>
          </a:p>
          <a:p>
            <a:r>
              <a:rPr lang="en-US" sz="2400" b="1" smtClean="0">
                <a:latin typeface="Times New Roman" pitchFamily="18" charset="0"/>
              </a:rPr>
              <a:t>Sandra Martinez</a:t>
            </a:r>
            <a:r>
              <a:rPr lang="en-US" sz="2400" smtClean="0">
                <a:latin typeface="Times New Roman" pitchFamily="18" charset="0"/>
              </a:rPr>
              <a:t> (</a:t>
            </a:r>
            <a:r>
              <a:rPr lang="en-US" sz="2400" smtClean="0">
                <a:latin typeface="Times New Roman" pitchFamily="18" charset="0"/>
                <a:hlinkClick r:id="rId4"/>
              </a:rPr>
              <a:t>sandra.martinez@nist.gov</a:t>
            </a:r>
            <a:r>
              <a:rPr lang="en-US" sz="2400" smtClean="0">
                <a:latin typeface="Times New Roman" pitchFamily="18" charset="0"/>
              </a:rPr>
              <a:t>, </a:t>
            </a:r>
          </a:p>
          <a:p>
            <a:pPr lvl="1">
              <a:buFontTx/>
              <a:buNone/>
            </a:pPr>
            <a:r>
              <a:rPr lang="en-US" sz="2400" smtClean="0">
                <a:latin typeface="Times New Roman" pitchFamily="18" charset="0"/>
              </a:rPr>
              <a:t>301-975-3579)</a:t>
            </a:r>
            <a:r>
              <a:rPr lang="en-US" sz="2000" smtClean="0">
                <a:latin typeface="Times New Roman" pitchFamily="18" charset="0"/>
              </a:rPr>
              <a:t> </a:t>
            </a:r>
          </a:p>
          <a:p>
            <a:r>
              <a:rPr lang="en-US" sz="2400" b="1" smtClean="0">
                <a:latin typeface="Times New Roman" pitchFamily="18" charset="0"/>
              </a:rPr>
              <a:t>Maria Cherkaoui</a:t>
            </a:r>
            <a:r>
              <a:rPr lang="en-US" sz="2400" smtClean="0">
                <a:latin typeface="Times New Roman" pitchFamily="18" charset="0"/>
              </a:rPr>
              <a:t> (</a:t>
            </a:r>
            <a:r>
              <a:rPr lang="en-US" sz="2400" smtClean="0">
                <a:latin typeface="Times New Roman" pitchFamily="18" charset="0"/>
                <a:hlinkClick r:id="rId5"/>
              </a:rPr>
              <a:t>maria.cherkaoui@nist.gov</a:t>
            </a:r>
            <a:r>
              <a:rPr lang="en-US" sz="2400" smtClean="0">
                <a:latin typeface="Times New Roman" pitchFamily="18" charset="0"/>
              </a:rPr>
              <a:t> </a:t>
            </a:r>
          </a:p>
          <a:p>
            <a:pPr lvl="1">
              <a:buFontTx/>
              <a:buNone/>
            </a:pPr>
            <a:r>
              <a:rPr lang="en-US" sz="2400" smtClean="0">
                <a:latin typeface="Times New Roman" pitchFamily="18" charset="0"/>
              </a:rPr>
              <a:t>Guest Researcher)</a:t>
            </a:r>
          </a:p>
          <a:p>
            <a:endParaRPr lang="en-US" sz="2400" smtClean="0">
              <a:latin typeface="Times New Roman" pitchFamily="18" charset="0"/>
            </a:endParaRPr>
          </a:p>
          <a:p>
            <a:pPr algn="ctr">
              <a:buFontTx/>
              <a:buNone/>
            </a:pPr>
            <a:r>
              <a:rPr lang="en-US" sz="2800" b="1" smtClean="0">
                <a:solidFill>
                  <a:schemeClr val="accent2"/>
                </a:solidFill>
                <a:latin typeface="Times New Roman" pitchFamily="18" charset="0"/>
                <a:hlinkClick r:id="rId6"/>
              </a:rPr>
              <a:t>www.nist.gov/medicaldevices</a:t>
            </a:r>
            <a:endParaRPr lang="en-US" sz="2800" b="1" smtClean="0">
              <a:solidFill>
                <a:schemeClr val="accent2"/>
              </a:solidFill>
              <a:latin typeface="Times New Roman" pitchFamily="18" charset="0"/>
            </a:endParaRPr>
          </a:p>
          <a:p>
            <a:pPr lvl="1">
              <a:buFontTx/>
              <a:buNone/>
            </a:pPr>
            <a:endParaRPr lang="en-US" sz="2800" b="1" smtClean="0">
              <a:solidFill>
                <a:schemeClr val="accent2"/>
              </a:solidFill>
              <a:latin typeface="Times New Roman" pitchFamily="18" charset="0"/>
            </a:endParaRPr>
          </a:p>
          <a:p>
            <a:pPr lvl="1"/>
            <a:endParaRPr lang="en-US" sz="2800" b="1" smtClean="0">
              <a:latin typeface="Times New Roman" pitchFamily="18" charset="0"/>
            </a:endParaRPr>
          </a:p>
          <a:p>
            <a:pPr>
              <a:buFontTx/>
              <a:buNone/>
            </a:pPr>
            <a:endParaRPr lang="en-US" sz="2400" smtClean="0">
              <a:latin typeface="Times New Roman" pitchFamily="18" charset="0"/>
            </a:endParaRPr>
          </a:p>
          <a:p>
            <a:endParaRPr lang="en-US" sz="2400" smtClean="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ChangeArrowheads="1"/>
          </p:cNvSpPr>
          <p:nvPr>
            <p:ph type="title" idx="4294967295"/>
          </p:nvPr>
        </p:nvSpPr>
        <p:spPr>
          <a:xfrm>
            <a:off x="1701800" y="127000"/>
            <a:ext cx="7231063" cy="920750"/>
          </a:xfrm>
        </p:spPr>
        <p:txBody>
          <a:bodyPr/>
          <a:lstStyle/>
          <a:p>
            <a:pPr algn="r"/>
            <a:r>
              <a:rPr lang="en-US" smtClean="0"/>
              <a:t>NIST HL7 V2 Tools – </a:t>
            </a:r>
            <a:r>
              <a:rPr lang="en-US" i="1" smtClean="0"/>
              <a:t>RTM/PCD-01</a:t>
            </a:r>
            <a:r>
              <a:rPr lang="en-US" smtClean="0"/>
              <a:t> Message Validation – Example</a:t>
            </a:r>
          </a:p>
        </p:txBody>
      </p:sp>
      <p:sp>
        <p:nvSpPr>
          <p:cNvPr id="320514" name="Content Placeholder 3"/>
          <p:cNvSpPr>
            <a:spLocks noGrp="1"/>
          </p:cNvSpPr>
          <p:nvPr>
            <p:ph idx="4294967295"/>
          </p:nvPr>
        </p:nvSpPr>
        <p:spPr>
          <a:xfrm>
            <a:off x="1382713" y="1162050"/>
            <a:ext cx="7732712" cy="5551488"/>
          </a:xfrm>
        </p:spPr>
        <p:txBody>
          <a:bodyPr/>
          <a:lstStyle/>
          <a:p>
            <a:r>
              <a:rPr lang="en-US" sz="1600" b="1" smtClean="0"/>
              <a:t>Test case description</a:t>
            </a:r>
            <a:r>
              <a:rPr lang="en-US" sz="1600" smtClean="0"/>
              <a:t>:  For an OBX conveying a &lt;METRIC&gt; 'dot-level-4' observation that references MDC nomenclature, </a:t>
            </a:r>
            <a:r>
              <a:rPr lang="en-US" sz="1600" u="sng" smtClean="0">
                <a:solidFill>
                  <a:schemeClr val="accent2"/>
                </a:solidFill>
              </a:rPr>
              <a:t>the REF_ID in OBX-3.2</a:t>
            </a:r>
            <a:r>
              <a:rPr lang="en-US" sz="1600" smtClean="0"/>
              <a:t> shall match a row in the harmonized Rosetta table.</a:t>
            </a:r>
          </a:p>
          <a:p>
            <a:r>
              <a:rPr lang="en-US" sz="1600" b="1" smtClean="0"/>
              <a:t>Test case description</a:t>
            </a:r>
            <a:r>
              <a:rPr lang="en-US" sz="1600" smtClean="0"/>
              <a:t>:  For an OBX conveying a &lt;METRIC&gt; 'dot-level-4' observation, </a:t>
            </a:r>
            <a:r>
              <a:rPr lang="en-US" sz="1600" u="sng" smtClean="0">
                <a:solidFill>
                  <a:schemeClr val="accent2"/>
                </a:solidFill>
              </a:rPr>
              <a:t>UoM in OBX-6.2</a:t>
            </a:r>
            <a:r>
              <a:rPr lang="en-US" sz="1600" smtClean="0"/>
              <a:t> shall match a row in the harmonized Rosetta table.</a:t>
            </a:r>
            <a:endParaRPr lang="en-US" smtClean="0"/>
          </a:p>
          <a:p>
            <a:r>
              <a:rPr lang="en-US" sz="1600" b="1" smtClean="0"/>
              <a:t>Sample message (IHE-PCD TF-Vol2: Simple device – minimal context):</a:t>
            </a:r>
          </a:p>
          <a:p>
            <a:pPr>
              <a:buFontTx/>
              <a:buNone/>
            </a:pPr>
            <a:r>
              <a:rPr lang="en-US" smtClean="0"/>
              <a:t>	</a:t>
            </a:r>
            <a:r>
              <a:rPr lang="en-US" smtClean="0">
                <a:solidFill>
                  <a:schemeClr val="accent2"/>
                </a:solidFill>
                <a:latin typeface="Times New Roman" pitchFamily="18" charset="0"/>
              </a:rPr>
              <a:t>MSH</a:t>
            </a:r>
            <a:r>
              <a:rPr lang="en-US" smtClean="0">
                <a:latin typeface="Times New Roman" pitchFamily="18" charset="0"/>
              </a:rPr>
              <a:t>|^~\&amp;|ORIGatewayInc^ACDE48234567ABCD^EUI64||||20060713095730-0400||ORU^R01^ORU_R01|MSGID1233456789|P|2.5|2||NE|AL|||||IHE PCD ORU-R01 2006^HL7^2.16.840.1.113883.9.n.m^HL7</a:t>
            </a:r>
          </a:p>
          <a:p>
            <a:pPr>
              <a:buFontTx/>
              <a:buNone/>
            </a:pPr>
            <a:r>
              <a:rPr lang="en-US" smtClean="0">
                <a:latin typeface="Times New Roman" pitchFamily="18" charset="0"/>
              </a:rPr>
              <a:t>	</a:t>
            </a:r>
            <a:r>
              <a:rPr lang="en-US" smtClean="0">
                <a:solidFill>
                  <a:schemeClr val="accent2"/>
                </a:solidFill>
                <a:latin typeface="Times New Roman" pitchFamily="18" charset="0"/>
              </a:rPr>
              <a:t>PID</a:t>
            </a:r>
            <a:r>
              <a:rPr lang="en-US" smtClean="0">
                <a:latin typeface="Times New Roman" pitchFamily="18" charset="0"/>
              </a:rPr>
              <a:t>|||12345^^^^PI^DowntownCampus||Doe^John^Joseph^JR^^^L^A|||M</a:t>
            </a:r>
          </a:p>
          <a:p>
            <a:pPr>
              <a:buFontTx/>
              <a:buNone/>
            </a:pPr>
            <a:r>
              <a:rPr lang="en-US" smtClean="0">
                <a:latin typeface="Times New Roman" pitchFamily="18" charset="0"/>
              </a:rPr>
              <a:t>	</a:t>
            </a:r>
            <a:r>
              <a:rPr lang="en-US" smtClean="0">
                <a:solidFill>
                  <a:schemeClr val="accent2"/>
                </a:solidFill>
                <a:latin typeface="Times New Roman" pitchFamily="18" charset="0"/>
              </a:rPr>
              <a:t>OBR</a:t>
            </a:r>
            <a:r>
              <a:rPr lang="en-US" smtClean="0">
                <a:latin typeface="Times New Roman" pitchFamily="18" charset="0"/>
              </a:rPr>
              <a:t>|1|AB12345^ORIGatewayInc ICU-04^ACDE48234567ABCD^EUI-64|CD12345^ORIGatewayInc ICU-04^ACDE48234567ABCD^EUI-64|149538^MDC_PLETH_PULS_RATE^MDC|||20060713095715-0400</a:t>
            </a:r>
          </a:p>
          <a:p>
            <a:pPr>
              <a:buFontTx/>
              <a:buNone/>
            </a:pPr>
            <a:r>
              <a:rPr lang="en-US" smtClean="0">
                <a:latin typeface="Times New Roman" pitchFamily="18" charset="0"/>
              </a:rPr>
              <a:t>	</a:t>
            </a:r>
            <a:r>
              <a:rPr lang="en-US" smtClean="0">
                <a:solidFill>
                  <a:schemeClr val="accent2"/>
                </a:solidFill>
                <a:latin typeface="Times New Roman" pitchFamily="18" charset="0"/>
              </a:rPr>
              <a:t>OBX</a:t>
            </a:r>
            <a:r>
              <a:rPr lang="en-US" smtClean="0">
                <a:latin typeface="Times New Roman" pitchFamily="18" charset="0"/>
              </a:rPr>
              <a:t>|1|NM|149538^</a:t>
            </a:r>
            <a:r>
              <a:rPr lang="en-US" b="1" smtClean="0">
                <a:solidFill>
                  <a:srgbClr val="FF0000"/>
                </a:solidFill>
                <a:latin typeface="Times New Roman" pitchFamily="18" charset="0"/>
              </a:rPr>
              <a:t>MDC_PLETH_PULS_RATE</a:t>
            </a:r>
            <a:r>
              <a:rPr lang="en-US" b="1" smtClean="0">
                <a:latin typeface="Times New Roman" pitchFamily="18" charset="0"/>
              </a:rPr>
              <a:t>^</a:t>
            </a:r>
            <a:r>
              <a:rPr lang="en-US" smtClean="0">
                <a:latin typeface="Times New Roman" pitchFamily="18" charset="0"/>
              </a:rPr>
              <a:t>MDC|1.1.1.1|83|264896^</a:t>
            </a:r>
            <a:r>
              <a:rPr lang="en-US" b="1" smtClean="0">
                <a:solidFill>
                  <a:srgbClr val="FF0000"/>
                </a:solidFill>
                <a:latin typeface="Times New Roman" pitchFamily="18" charset="0"/>
              </a:rPr>
              <a:t>MDC_DIM_PULS_PER_MIN</a:t>
            </a:r>
            <a:r>
              <a:rPr lang="en-US" smtClean="0">
                <a:latin typeface="Times New Roman" pitchFamily="18" charset="0"/>
              </a:rPr>
              <a:t>^MDC|||||R|||20060713095715-0400|||264896^MDC_UPEXT_FINGER^MDC</a:t>
            </a:r>
          </a:p>
          <a:p>
            <a:pPr>
              <a:buFontTx/>
              <a:buNone/>
            </a:pPr>
            <a:endParaRPr lang="en-US" smtClean="0"/>
          </a:p>
          <a:p>
            <a:pPr>
              <a:buFontTx/>
              <a:buNone/>
            </a:pPr>
            <a:endParaRPr lang="en-US" smtClean="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ChangeArrowheads="1"/>
          </p:cNvSpPr>
          <p:nvPr>
            <p:ph type="title" idx="4294967295"/>
          </p:nvPr>
        </p:nvSpPr>
        <p:spPr>
          <a:xfrm>
            <a:off x="1701800" y="127000"/>
            <a:ext cx="7231063" cy="920750"/>
          </a:xfrm>
        </p:spPr>
        <p:txBody>
          <a:bodyPr/>
          <a:lstStyle/>
          <a:p>
            <a:pPr algn="r"/>
            <a:r>
              <a:rPr lang="en-US" smtClean="0"/>
              <a:t>NIST HL7 V2 Tools – RTM/PCD-01 Message Validation – Example</a:t>
            </a:r>
          </a:p>
        </p:txBody>
      </p:sp>
      <p:sp>
        <p:nvSpPr>
          <p:cNvPr id="322562" name="Content Placeholder 3"/>
          <p:cNvSpPr>
            <a:spLocks noGrp="1"/>
          </p:cNvSpPr>
          <p:nvPr>
            <p:ph idx="4294967295"/>
          </p:nvPr>
        </p:nvSpPr>
        <p:spPr>
          <a:xfrm>
            <a:off x="1525588" y="933450"/>
            <a:ext cx="7466012" cy="5780088"/>
          </a:xfrm>
        </p:spPr>
        <p:txBody>
          <a:bodyPr/>
          <a:lstStyle/>
          <a:p>
            <a:r>
              <a:rPr lang="en-US" b="1" smtClean="0"/>
              <a:t>Validation context:</a:t>
            </a:r>
            <a:endParaRPr lang="en-US" smtClean="0"/>
          </a:p>
          <a:p>
            <a:pPr>
              <a:buFontTx/>
              <a:buNone/>
            </a:pPr>
            <a:endParaRPr lang="en-US" smtClean="0"/>
          </a:p>
        </p:txBody>
      </p:sp>
      <p:pic>
        <p:nvPicPr>
          <p:cNvPr id="322563" name="Picture 4" descr="NISTV2Tool5.bmp"/>
          <p:cNvPicPr>
            <a:picLocks noChangeAspect="1"/>
          </p:cNvPicPr>
          <p:nvPr/>
        </p:nvPicPr>
        <p:blipFill>
          <a:blip r:embed="rId3"/>
          <a:srcRect/>
          <a:stretch>
            <a:fillRect/>
          </a:stretch>
        </p:blipFill>
        <p:spPr bwMode="auto">
          <a:xfrm>
            <a:off x="1895475" y="1381125"/>
            <a:ext cx="6115050" cy="5451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title" idx="4294967295"/>
          </p:nvPr>
        </p:nvSpPr>
        <p:spPr>
          <a:xfrm>
            <a:off x="1701800" y="127000"/>
            <a:ext cx="7231063" cy="920750"/>
          </a:xfrm>
        </p:spPr>
        <p:txBody>
          <a:bodyPr/>
          <a:lstStyle/>
          <a:p>
            <a:pPr algn="r"/>
            <a:r>
              <a:rPr lang="en-US" smtClean="0"/>
              <a:t>NIST HL7 V2 Tools – RTM/PCD-01 </a:t>
            </a:r>
            <a:br>
              <a:rPr lang="en-US" smtClean="0"/>
            </a:br>
            <a:r>
              <a:rPr lang="en-US" smtClean="0"/>
              <a:t>Message Validation</a:t>
            </a:r>
          </a:p>
        </p:txBody>
      </p:sp>
      <p:pic>
        <p:nvPicPr>
          <p:cNvPr id="324610" name="Content Placeholder 4" descr="NISTV2Tool1.bmp"/>
          <p:cNvPicPr>
            <a:picLocks noGrp="1" noChangeAspect="1"/>
          </p:cNvPicPr>
          <p:nvPr>
            <p:ph idx="4294967295"/>
          </p:nvPr>
        </p:nvPicPr>
        <p:blipFill>
          <a:blip r:embed="rId3"/>
          <a:srcRect/>
          <a:stretch>
            <a:fillRect/>
          </a:stretch>
        </p:blipFill>
        <p:spPr>
          <a:xfrm>
            <a:off x="1482725" y="1111250"/>
            <a:ext cx="7508875" cy="5362575"/>
          </a:xfr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2"/>
          <p:cNvSpPr>
            <a:spLocks noGrp="1" noChangeArrowheads="1"/>
          </p:cNvSpPr>
          <p:nvPr>
            <p:ph type="title" idx="4294967295"/>
          </p:nvPr>
        </p:nvSpPr>
        <p:spPr>
          <a:xfrm>
            <a:off x="1701800" y="127000"/>
            <a:ext cx="7231063" cy="920750"/>
          </a:xfrm>
        </p:spPr>
        <p:txBody>
          <a:bodyPr/>
          <a:lstStyle/>
          <a:p>
            <a:pPr algn="r"/>
            <a:r>
              <a:rPr lang="en-US" smtClean="0"/>
              <a:t>NIST HL7 V2 Tools – RTM/PCD-01 Message Validation</a:t>
            </a:r>
          </a:p>
        </p:txBody>
      </p:sp>
      <p:pic>
        <p:nvPicPr>
          <p:cNvPr id="326658" name="Content Placeholder 5" descr="NISTV2Tool4.bmp"/>
          <p:cNvPicPr>
            <a:picLocks noGrp="1" noChangeAspect="1"/>
          </p:cNvPicPr>
          <p:nvPr>
            <p:ph idx="4294967295"/>
          </p:nvPr>
        </p:nvPicPr>
        <p:blipFill>
          <a:blip r:embed="rId3"/>
          <a:srcRect/>
          <a:stretch>
            <a:fillRect/>
          </a:stretch>
        </p:blipFill>
        <p:spPr>
          <a:xfrm>
            <a:off x="868363" y="1612900"/>
            <a:ext cx="8262937" cy="5245100"/>
          </a:xfrm>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ChangeArrowheads="1"/>
          </p:cNvSpPr>
          <p:nvPr>
            <p:ph type="title" idx="4294967295"/>
          </p:nvPr>
        </p:nvSpPr>
        <p:spPr>
          <a:xfrm>
            <a:off x="1824038" y="184150"/>
            <a:ext cx="7231062" cy="668338"/>
          </a:xfrm>
        </p:spPr>
        <p:txBody>
          <a:bodyPr/>
          <a:lstStyle/>
          <a:p>
            <a:pPr algn="r" eaLnBrk="1" hangingPunct="1"/>
            <a:r>
              <a:rPr lang="en-US" b="1" i="1" smtClean="0"/>
              <a:t>Thank YOU!</a:t>
            </a:r>
            <a:r>
              <a:rPr lang="en-US" sz="2400" b="1" smtClean="0"/>
              <a:t/>
            </a:r>
            <a:br>
              <a:rPr lang="en-US" sz="2400" b="1" smtClean="0"/>
            </a:br>
            <a:endParaRPr lang="en-US" sz="2400" smtClean="0"/>
          </a:p>
        </p:txBody>
      </p:sp>
      <p:sp>
        <p:nvSpPr>
          <p:cNvPr id="328706" name="Rectangle 3"/>
          <p:cNvSpPr>
            <a:spLocks noGrp="1" noChangeArrowheads="1"/>
          </p:cNvSpPr>
          <p:nvPr>
            <p:ph type="body" idx="4294967295"/>
          </p:nvPr>
        </p:nvSpPr>
        <p:spPr>
          <a:xfrm>
            <a:off x="1528763" y="914400"/>
            <a:ext cx="7462837" cy="4689475"/>
          </a:xfrm>
        </p:spPr>
        <p:txBody>
          <a:bodyPr/>
          <a:lstStyle/>
          <a:p>
            <a:pPr eaLnBrk="1" hangingPunct="1"/>
            <a:r>
              <a:rPr lang="en-US" sz="2800" smtClean="0"/>
              <a:t>Issues / Concerns ?</a:t>
            </a:r>
          </a:p>
          <a:p>
            <a:pPr lvl="1" eaLnBrk="1" hangingPunct="1"/>
            <a:r>
              <a:rPr lang="en-US" sz="2400" smtClean="0"/>
              <a:t>Adopt proposal of more formal/rigorous test process (by sub-groups)</a:t>
            </a:r>
          </a:p>
          <a:p>
            <a:pPr lvl="1" eaLnBrk="1" hangingPunct="1"/>
            <a:r>
              <a:rPr lang="en-US" sz="2400" smtClean="0"/>
              <a:t>Move from HL7 V2.5 to V2.6</a:t>
            </a:r>
          </a:p>
          <a:p>
            <a:pPr lvl="1" eaLnBrk="1" hangingPunct="1"/>
            <a:r>
              <a:rPr lang="en-US" sz="2400" smtClean="0"/>
              <a:t>Continue Discussion on Profile Optionality…</a:t>
            </a:r>
          </a:p>
          <a:p>
            <a:pPr eaLnBrk="1" hangingPunct="1"/>
            <a:r>
              <a:rPr lang="en-US" sz="2800" smtClean="0"/>
              <a:t>Questions?</a:t>
            </a:r>
          </a:p>
          <a:p>
            <a:pPr lvl="1" eaLnBrk="1" hangingPunct="1"/>
            <a:endParaRPr lang="en-US" sz="2400" smtClean="0"/>
          </a:p>
          <a:p>
            <a:pPr eaLnBrk="1" hangingPunct="1">
              <a:buFontTx/>
              <a:buNone/>
            </a:pPr>
            <a:r>
              <a:rPr lang="en-US" sz="2800" i="1" smtClean="0">
                <a:solidFill>
                  <a:srgbClr val="0033CC"/>
                </a:solidFill>
              </a:rPr>
              <a:t>Thanks for your attention </a:t>
            </a:r>
            <a:r>
              <a:rPr lang="en-US" sz="2800" smtClean="0">
                <a:solidFill>
                  <a:srgbClr val="0033CC"/>
                </a:solidFill>
                <a:sym typeface="Wingdings" pitchFamily="2" charset="2"/>
              </a:rPr>
              <a:t></a:t>
            </a:r>
            <a:endParaRPr lang="en-US" sz="2800" smtClean="0">
              <a:solidFill>
                <a:srgbClr val="0033CC"/>
              </a:solidFill>
            </a:endParaRPr>
          </a:p>
          <a:p>
            <a:pPr eaLnBrk="1" hangingPunct="1">
              <a:buFontTx/>
              <a:buNone/>
            </a:pPr>
            <a:endParaRPr lang="en-US" sz="2800" i="1" smtClean="0">
              <a:solidFill>
                <a:srgbClr val="0033CC"/>
              </a:solidFill>
            </a:endParaRPr>
          </a:p>
          <a:p>
            <a:pPr eaLnBrk="1" hangingPunct="1">
              <a:buFontTx/>
              <a:buNone/>
            </a:pPr>
            <a:r>
              <a:rPr lang="en-US" sz="2800" i="1" smtClean="0">
                <a:solidFill>
                  <a:srgbClr val="0033CC"/>
                </a:solidFill>
              </a:rPr>
              <a:t>http://www.nist.gov/medicaldevices</a:t>
            </a:r>
          </a:p>
          <a:p>
            <a:pPr eaLnBrk="1" hangingPunct="1">
              <a:buFontTx/>
              <a:buNone/>
            </a:pPr>
            <a:endParaRPr lang="en-US" sz="2800" i="1" smtClean="0">
              <a:solidFill>
                <a:srgbClr val="0033CC"/>
              </a:solidFill>
            </a:endParaRPr>
          </a:p>
          <a:p>
            <a:pPr eaLnBrk="1" hangingPunct="1"/>
            <a:endParaRPr lang="en-US" sz="2000" smtClean="0"/>
          </a:p>
          <a:p>
            <a:pPr lvl="1" eaLnBrk="1" hangingPunct="1">
              <a:buFontTx/>
              <a:buNone/>
            </a:pPr>
            <a:endParaRPr lang="en-US" smtClean="0"/>
          </a:p>
          <a:p>
            <a:pPr lvl="2" eaLnBrk="1" hangingPunct="1">
              <a:buFontTx/>
              <a:buNone/>
            </a:pPr>
            <a:endParaRPr lang="en-US" sz="1000" smtClean="0"/>
          </a:p>
          <a:p>
            <a:pPr lvl="2" eaLnBrk="1" hangingPunct="1"/>
            <a:endParaRPr lang="en-US" sz="1200" smtClean="0"/>
          </a:p>
          <a:p>
            <a:pPr lvl="1" eaLnBrk="1" hangingPunct="1">
              <a:buFontTx/>
              <a:buNone/>
            </a:pPr>
            <a:endParaRPr lang="en-US" sz="1400" smtClean="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257175" y="2336800"/>
            <a:ext cx="8699500" cy="1143000"/>
          </a:xfrm>
        </p:spPr>
        <p:txBody>
          <a:bodyPr/>
          <a:lstStyle/>
          <a:p>
            <a:pPr>
              <a:defRPr/>
            </a:pPr>
            <a:r>
              <a:rPr lang="en-US" sz="3200" b="1" smtClean="0"/>
              <a:t>IHE-PCD , HL7 Dev WG,</a:t>
            </a:r>
            <a:br>
              <a:rPr lang="en-US" sz="3200" b="1" smtClean="0"/>
            </a:br>
            <a:r>
              <a:rPr lang="en-US" sz="3200" b="1" smtClean="0"/>
              <a:t>ISO/IEEE 11073, </a:t>
            </a:r>
            <a:br>
              <a:rPr lang="en-US" sz="3200" b="1" smtClean="0"/>
            </a:br>
            <a:r>
              <a:rPr lang="en-US" sz="3200" b="1" smtClean="0"/>
              <a:t> </a:t>
            </a:r>
            <a:r>
              <a:rPr lang="en-US" sz="3200" i="1" smtClean="0"/>
              <a:t>and</a:t>
            </a:r>
            <a:r>
              <a:rPr lang="en-US" sz="3200" b="1" smtClean="0"/>
              <a:t> </a:t>
            </a:r>
            <a:br>
              <a:rPr lang="en-US" sz="3200" b="1" smtClean="0"/>
            </a:br>
            <a:r>
              <a:rPr lang="en-US" sz="3200" b="1" smtClean="0"/>
              <a:t>NIST</a:t>
            </a:r>
            <a:r>
              <a:rPr lang="en-US" b="1" smtClean="0"/>
              <a:t/>
            </a:r>
            <a:br>
              <a:rPr lang="en-US" b="1" smtClean="0"/>
            </a:br>
            <a:r>
              <a:rPr lang="en-US" b="1" smtClean="0"/>
              <a:t/>
            </a:r>
            <a:br>
              <a:rPr lang="en-US" b="1" smtClean="0"/>
            </a:br>
            <a:r>
              <a:rPr lang="en-US" i="1" smtClean="0">
                <a:solidFill>
                  <a:srgbClr val="6666FF"/>
                </a:solidFill>
                <a:effectLst>
                  <a:outerShdw blurRad="38100" dist="38100" dir="2700000" algn="tl">
                    <a:srgbClr val="C0C0C0"/>
                  </a:outerShdw>
                </a:effectLst>
              </a:rPr>
              <a:t>MDC Terminology Management System</a:t>
            </a:r>
            <a:r>
              <a:rPr lang="en-US" smtClean="0"/>
              <a:t/>
            </a:r>
            <a:br>
              <a:rPr lang="en-US" smtClean="0"/>
            </a:br>
            <a:r>
              <a:rPr lang="en-US" smtClean="0"/>
              <a:t/>
            </a:r>
            <a:br>
              <a:rPr lang="en-US" smtClean="0"/>
            </a:br>
            <a:r>
              <a:rPr lang="en-US" smtClean="0"/>
              <a:t>IHE-PCD/HL7/IEEE WG Meetings</a:t>
            </a:r>
            <a:br>
              <a:rPr lang="en-US" smtClean="0"/>
            </a:br>
            <a:r>
              <a:rPr lang="en-US" smtClean="0"/>
              <a:t> (@ NIST)</a:t>
            </a:r>
            <a:br>
              <a:rPr lang="en-US" smtClean="0"/>
            </a:br>
            <a:r>
              <a:rPr lang="en-US" smtClean="0"/>
              <a:t>7 May 2009</a:t>
            </a:r>
            <a:br>
              <a:rPr lang="en-US" smtClean="0"/>
            </a:br>
            <a:r>
              <a:rPr lang="en-US" smtClean="0"/>
              <a:t>(Maria Cherkoui)</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p:txBody>
          <a:bodyPr/>
          <a:lstStyle/>
          <a:p>
            <a:pPr algn="r" eaLnBrk="1" hangingPunct="1"/>
            <a:r>
              <a:rPr lang="en-US" b="1" smtClean="0"/>
              <a:t>NIST Tooling To Support RTM Process</a:t>
            </a:r>
            <a:br>
              <a:rPr lang="en-US" b="1" smtClean="0"/>
            </a:br>
            <a:r>
              <a:rPr lang="en-US" b="1" smtClean="0"/>
              <a:t> “RTM Management System”</a:t>
            </a:r>
          </a:p>
        </p:txBody>
      </p:sp>
      <p:sp>
        <p:nvSpPr>
          <p:cNvPr id="332802" name="Rectangle 3"/>
          <p:cNvSpPr>
            <a:spLocks noGrp="1" noChangeArrowheads="1"/>
          </p:cNvSpPr>
          <p:nvPr>
            <p:ph type="body" idx="1"/>
          </p:nvPr>
        </p:nvSpPr>
        <p:spPr>
          <a:xfrm>
            <a:off x="1800225" y="1154113"/>
            <a:ext cx="7191375" cy="5559425"/>
          </a:xfrm>
        </p:spPr>
        <p:txBody>
          <a:bodyPr/>
          <a:lstStyle/>
          <a:p>
            <a:pPr eaLnBrk="1" hangingPunct="1">
              <a:lnSpc>
                <a:spcPct val="80000"/>
              </a:lnSpc>
              <a:buFontTx/>
              <a:buNone/>
            </a:pPr>
            <a:r>
              <a:rPr lang="en-US" sz="2800" b="1" smtClean="0"/>
              <a:t>What is it?</a:t>
            </a:r>
            <a:r>
              <a:rPr lang="en-US" sz="1200" b="1" smtClean="0"/>
              <a:t> </a:t>
            </a:r>
            <a:endParaRPr lang="en-US" altLang="ja-JP" sz="700" smtClean="0">
              <a:ea typeface="ＭＳ Ｐゴシック"/>
              <a:cs typeface="ＭＳ Ｐゴシック"/>
            </a:endParaRPr>
          </a:p>
          <a:p>
            <a:pPr eaLnBrk="1" hangingPunct="1">
              <a:lnSpc>
                <a:spcPct val="80000"/>
              </a:lnSpc>
            </a:pPr>
            <a:r>
              <a:rPr lang="en-US" altLang="ja-JP" sz="2400" smtClean="0">
                <a:ea typeface="ＭＳ Ｐゴシック"/>
                <a:cs typeface="ＭＳ Ｐゴシック"/>
              </a:rPr>
              <a:t>A web application that allows vendors and reviewers access, retrieval, and reporting of Rosetta Tables over the internet in conformance to RTM</a:t>
            </a:r>
          </a:p>
          <a:p>
            <a:pPr eaLnBrk="1" hangingPunct="1">
              <a:lnSpc>
                <a:spcPct val="80000"/>
              </a:lnSpc>
            </a:pPr>
            <a:r>
              <a:rPr lang="en-US" altLang="ja-JP" sz="2400" smtClean="0">
                <a:ea typeface="ＭＳ Ｐゴシック"/>
                <a:cs typeface="ＭＳ Ｐゴシック"/>
              </a:rPr>
              <a:t>The tool provides the capability of saving the data in the XML format as defined by RTM</a:t>
            </a:r>
            <a:endParaRPr lang="en-US" altLang="ja-JP" sz="3200" smtClean="0">
              <a:ea typeface="ＭＳ Ｐゴシック"/>
              <a:cs typeface="ＭＳ Ｐゴシック"/>
            </a:endParaRPr>
          </a:p>
          <a:p>
            <a:pPr eaLnBrk="1" hangingPunct="1">
              <a:lnSpc>
                <a:spcPct val="80000"/>
              </a:lnSpc>
            </a:pPr>
            <a:r>
              <a:rPr lang="en-US" altLang="ja-JP" sz="2400" smtClean="0">
                <a:ea typeface="ＭＳ Ｐゴシック"/>
                <a:cs typeface="ＭＳ Ｐゴシック"/>
              </a:rPr>
              <a:t>Aid in The harmonization process by:</a:t>
            </a:r>
          </a:p>
          <a:p>
            <a:pPr lvl="1" eaLnBrk="1" hangingPunct="1">
              <a:lnSpc>
                <a:spcPct val="80000"/>
              </a:lnSpc>
            </a:pPr>
            <a:r>
              <a:rPr lang="en-US" altLang="ja-JP" sz="2000" smtClean="0">
                <a:ea typeface="ＭＳ Ｐゴシック"/>
                <a:cs typeface="ＭＳ Ｐゴシック"/>
              </a:rPr>
              <a:t>Identifying  missing terms </a:t>
            </a:r>
          </a:p>
          <a:p>
            <a:pPr lvl="1" eaLnBrk="1" hangingPunct="1">
              <a:lnSpc>
                <a:spcPct val="80000"/>
              </a:lnSpc>
            </a:pPr>
            <a:r>
              <a:rPr lang="en-US" altLang="ja-JP" sz="2000" smtClean="0">
                <a:ea typeface="ＭＳ Ｐゴシック"/>
                <a:cs typeface="ＭＳ Ｐゴシック"/>
              </a:rPr>
              <a:t>Facilitate the proposal of new terms</a:t>
            </a:r>
          </a:p>
          <a:p>
            <a:pPr lvl="1" eaLnBrk="1" hangingPunct="1">
              <a:lnSpc>
                <a:spcPct val="80000"/>
              </a:lnSpc>
            </a:pPr>
            <a:r>
              <a:rPr lang="en-US" altLang="ja-JP" sz="2000" smtClean="0">
                <a:ea typeface="ＭＳ Ｐゴシック"/>
                <a:cs typeface="ＭＳ Ｐゴシック"/>
              </a:rPr>
              <a:t>Facilitate discussion of the proposed term</a:t>
            </a:r>
          </a:p>
          <a:p>
            <a:pPr lvl="1" eaLnBrk="1" hangingPunct="1">
              <a:lnSpc>
                <a:spcPct val="80000"/>
              </a:lnSpc>
            </a:pPr>
            <a:r>
              <a:rPr lang="en-US" altLang="ja-JP" sz="2000" smtClean="0">
                <a:ea typeface="ＭＳ Ｐゴシック"/>
                <a:cs typeface="ＭＳ Ｐゴシック"/>
              </a:rPr>
              <a:t>Automatic generation of the “Harmonized Rosetta Table”</a:t>
            </a:r>
          </a:p>
          <a:p>
            <a:pPr lvl="1" eaLnBrk="1" hangingPunct="1">
              <a:lnSpc>
                <a:spcPct val="80000"/>
              </a:lnSpc>
            </a:pPr>
            <a:endParaRPr lang="en-US" altLang="ja-JP" sz="2000" smtClean="0">
              <a:ea typeface="ＭＳ Ｐゴシック"/>
              <a:cs typeface="ＭＳ Ｐゴシック"/>
            </a:endParaRPr>
          </a:p>
          <a:p>
            <a:pPr lvl="1" eaLnBrk="1" hangingPunct="1">
              <a:lnSpc>
                <a:spcPct val="80000"/>
              </a:lnSpc>
            </a:pPr>
            <a:endParaRPr lang="en-US" altLang="ja-JP" sz="1000" smtClean="0">
              <a:ea typeface="ＭＳ Ｐゴシック"/>
              <a:cs typeface="ＭＳ Ｐゴシック"/>
            </a:endParaRPr>
          </a:p>
          <a:p>
            <a:pPr lvl="3" eaLnBrk="1" hangingPunct="1">
              <a:lnSpc>
                <a:spcPct val="80000"/>
              </a:lnSpc>
              <a:buFontTx/>
              <a:buNone/>
            </a:pPr>
            <a:endParaRPr lang="en-US" altLang="ja-JP" smtClean="0">
              <a:ea typeface="ＭＳ Ｐゴシック"/>
              <a:cs typeface="ＭＳ Ｐゴシック"/>
            </a:endParaRPr>
          </a:p>
          <a:p>
            <a:pPr lvl="3" eaLnBrk="1" hangingPunct="1">
              <a:lnSpc>
                <a:spcPct val="80000"/>
              </a:lnSpc>
              <a:buFontTx/>
              <a:buNone/>
            </a:pPr>
            <a:endParaRPr lang="en-US" altLang="ja-JP" smtClean="0">
              <a:ea typeface="ＭＳ Ｐゴシック"/>
              <a:cs typeface="ＭＳ Ｐゴシック"/>
            </a:endParaRPr>
          </a:p>
          <a:p>
            <a:pPr lvl="1" eaLnBrk="1" hangingPunct="1">
              <a:lnSpc>
                <a:spcPct val="80000"/>
              </a:lnSpc>
              <a:buFontTx/>
              <a:buNone/>
            </a:pPr>
            <a:endParaRPr lang="en-US" altLang="ja-JP" sz="1200" smtClean="0">
              <a:ea typeface="ＭＳ Ｐゴシック"/>
              <a:cs typeface="ＭＳ Ｐゴシック"/>
            </a:endParaRPr>
          </a:p>
          <a:p>
            <a:pPr lvl="1" eaLnBrk="1" hangingPunct="1">
              <a:lnSpc>
                <a:spcPct val="80000"/>
              </a:lnSpc>
              <a:buFontTx/>
              <a:buNone/>
            </a:pPr>
            <a:endParaRPr lang="en-US" altLang="ja-JP" sz="600" smtClean="0">
              <a:ea typeface="ＭＳ Ｐゴシック"/>
              <a:cs typeface="ＭＳ Ｐゴシック"/>
            </a:endParaRPr>
          </a:p>
          <a:p>
            <a:pPr eaLnBrk="1" hangingPunct="1">
              <a:lnSpc>
                <a:spcPct val="80000"/>
              </a:lnSpc>
            </a:pPr>
            <a:endParaRPr lang="en-US" altLang="ja-JP" sz="500" smtClean="0">
              <a:ea typeface="ＭＳ Ｐゴシック"/>
              <a:cs typeface="ＭＳ Ｐゴシック"/>
            </a:endParaRPr>
          </a:p>
          <a:p>
            <a:pPr lvl="3" eaLnBrk="1" hangingPunct="1">
              <a:lnSpc>
                <a:spcPct val="80000"/>
              </a:lnSpc>
              <a:buFontTx/>
              <a:buNone/>
            </a:pPr>
            <a:endParaRPr lang="en-US" altLang="ja-JP" sz="900" smtClean="0">
              <a:ea typeface="ＭＳ Ｐゴシック"/>
              <a:cs typeface="ＭＳ Ｐゴシック"/>
            </a:endParaRPr>
          </a:p>
          <a:p>
            <a:pPr eaLnBrk="1" hangingPunct="1">
              <a:lnSpc>
                <a:spcPct val="80000"/>
              </a:lnSpc>
              <a:buFontTx/>
              <a:buNone/>
            </a:pPr>
            <a:endParaRPr lang="en-US" altLang="ja-JP" sz="500" smtClean="0">
              <a:ea typeface="ＭＳ Ｐゴシック"/>
              <a:cs typeface="ＭＳ Ｐゴシック"/>
            </a:endParaRPr>
          </a:p>
          <a:p>
            <a:pPr lvl="1" eaLnBrk="1" hangingPunct="1">
              <a:lnSpc>
                <a:spcPct val="80000"/>
              </a:lnSpc>
              <a:buFontTx/>
              <a:buNone/>
            </a:pPr>
            <a:endParaRPr lang="en-US" altLang="ja-JP" sz="600" b="1" smtClean="0">
              <a:ea typeface="ＭＳ Ｐゴシック"/>
              <a:cs typeface="ＭＳ Ｐゴシック"/>
            </a:endParaRPr>
          </a:p>
          <a:p>
            <a:pPr eaLnBrk="1" hangingPunct="1">
              <a:lnSpc>
                <a:spcPct val="80000"/>
              </a:lnSpc>
              <a:buFontTx/>
              <a:buNone/>
            </a:pPr>
            <a:endParaRPr lang="en-US" altLang="ja-JP" sz="500" b="1" smtClean="0">
              <a:ea typeface="ＭＳ Ｐゴシック"/>
              <a:cs typeface="ＭＳ Ｐゴシック"/>
            </a:endParaRPr>
          </a:p>
          <a:p>
            <a:pPr lvl="2" eaLnBrk="1" hangingPunct="1">
              <a:lnSpc>
                <a:spcPct val="80000"/>
              </a:lnSpc>
              <a:buFontTx/>
              <a:buNone/>
            </a:pPr>
            <a:endParaRPr lang="en-US" altLang="ja-JP" sz="500" smtClean="0">
              <a:ea typeface="ＭＳ Ｐゴシック"/>
              <a:cs typeface="ＭＳ Ｐゴシック"/>
            </a:endParaRPr>
          </a:p>
          <a:p>
            <a:pPr lvl="2" eaLnBrk="1" hangingPunct="1">
              <a:lnSpc>
                <a:spcPct val="80000"/>
              </a:lnSpc>
              <a:buFontTx/>
              <a:buNone/>
            </a:pPr>
            <a:r>
              <a:rPr lang="en-US" altLang="ja-JP" sz="500" smtClean="0">
                <a:ea typeface="ＭＳ Ｐゴシック"/>
                <a:cs typeface="ＭＳ Ｐゴシック"/>
              </a:rPr>
              <a:t>                                    </a:t>
            </a:r>
          </a:p>
          <a:p>
            <a:pPr eaLnBrk="1" hangingPunct="1">
              <a:lnSpc>
                <a:spcPct val="80000"/>
              </a:lnSpc>
              <a:buFontTx/>
              <a:buNone/>
            </a:pPr>
            <a:endParaRPr lang="en-US" altLang="ja-JP" sz="500" smtClean="0">
              <a:ea typeface="ＭＳ Ｐゴシック"/>
              <a:cs typeface="ＭＳ Ｐゴシック"/>
            </a:endParaRPr>
          </a:p>
          <a:p>
            <a:pPr lvl="1" eaLnBrk="1" hangingPunct="1">
              <a:lnSpc>
                <a:spcPct val="80000"/>
              </a:lnSpc>
              <a:buFontTx/>
              <a:buNone/>
            </a:pPr>
            <a:endParaRPr lang="en-US" sz="600" smtClean="0"/>
          </a:p>
          <a:p>
            <a:pPr lvl="1" eaLnBrk="1" hangingPunct="1">
              <a:lnSpc>
                <a:spcPct val="80000"/>
              </a:lnSpc>
              <a:buFontTx/>
              <a:buNone/>
            </a:pPr>
            <a:endParaRPr lang="en-US" altLang="ja-JP" sz="600" smtClean="0">
              <a:ea typeface="ＭＳ Ｐゴシック"/>
              <a:cs typeface="ＭＳ Ｐゴシック"/>
            </a:endParaRPr>
          </a:p>
          <a:p>
            <a:pPr lvl="1" eaLnBrk="1" hangingPunct="1">
              <a:lnSpc>
                <a:spcPct val="80000"/>
              </a:lnSpc>
            </a:pPr>
            <a:endParaRPr lang="en-US" sz="600" smtClean="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p:txBody>
          <a:bodyPr/>
          <a:lstStyle/>
          <a:p>
            <a:pPr algn="r" eaLnBrk="1" hangingPunct="1"/>
            <a:r>
              <a:rPr lang="en-US" sz="2400" smtClean="0"/>
              <a:t>  </a:t>
            </a:r>
            <a:r>
              <a:rPr lang="en-US" b="1" smtClean="0"/>
              <a:t>“RTM Management System” </a:t>
            </a:r>
            <a:br>
              <a:rPr lang="en-US" b="1" smtClean="0"/>
            </a:br>
            <a:r>
              <a:rPr lang="en-US" smtClean="0"/>
              <a:t>(Cont.)</a:t>
            </a:r>
          </a:p>
        </p:txBody>
      </p:sp>
      <p:sp>
        <p:nvSpPr>
          <p:cNvPr id="334850" name="Rectangle 3"/>
          <p:cNvSpPr>
            <a:spLocks noGrp="1" noChangeArrowheads="1"/>
          </p:cNvSpPr>
          <p:nvPr>
            <p:ph type="body" idx="1"/>
          </p:nvPr>
        </p:nvSpPr>
        <p:spPr>
          <a:xfrm>
            <a:off x="1385888" y="1277938"/>
            <a:ext cx="7758112" cy="5075237"/>
          </a:xfrm>
        </p:spPr>
        <p:txBody>
          <a:bodyPr/>
          <a:lstStyle/>
          <a:p>
            <a:pPr eaLnBrk="1" hangingPunct="1">
              <a:lnSpc>
                <a:spcPct val="90000"/>
              </a:lnSpc>
            </a:pPr>
            <a:r>
              <a:rPr lang="en-US" altLang="ja-JP" sz="2400" smtClean="0">
                <a:ea typeface="ＭＳ Ｐゴシック"/>
                <a:cs typeface="ＭＳ Ｐゴシック"/>
              </a:rPr>
              <a:t>Database/XML Server initially prototyped and located at NIST</a:t>
            </a:r>
          </a:p>
          <a:p>
            <a:pPr eaLnBrk="1" hangingPunct="1">
              <a:lnSpc>
                <a:spcPct val="90000"/>
              </a:lnSpc>
            </a:pPr>
            <a:r>
              <a:rPr lang="en-US" altLang="ja-JP" sz="2400" smtClean="0">
                <a:ea typeface="ＭＳ Ｐゴシック"/>
                <a:cs typeface="ＭＳ Ｐゴシック"/>
              </a:rPr>
              <a:t>In the future the tool could become a web service</a:t>
            </a:r>
          </a:p>
          <a:p>
            <a:pPr eaLnBrk="1" hangingPunct="1">
              <a:lnSpc>
                <a:spcPct val="90000"/>
              </a:lnSpc>
            </a:pPr>
            <a:r>
              <a:rPr lang="en-US" altLang="ja-JP" sz="2400" smtClean="0">
                <a:ea typeface="ＭＳ Ｐゴシック"/>
                <a:cs typeface="ＭＳ Ｐゴシック"/>
              </a:rPr>
              <a:t>Tool used as part of SDO’s ballot/approval process</a:t>
            </a:r>
          </a:p>
          <a:p>
            <a:pPr eaLnBrk="1" hangingPunct="1">
              <a:lnSpc>
                <a:spcPct val="90000"/>
              </a:lnSpc>
            </a:pPr>
            <a:r>
              <a:rPr lang="en-US" altLang="ja-JP" sz="2400" smtClean="0">
                <a:ea typeface="ＭＳ Ｐゴシック"/>
                <a:cs typeface="ＭＳ Ｐゴシック"/>
              </a:rPr>
              <a:t>A set of assertions extracted from RTM were used to make sure we take into consideration all normative requirements and to facilitate the tool development process</a:t>
            </a:r>
          </a:p>
          <a:p>
            <a:pPr lvl="1" eaLnBrk="1" hangingPunct="1">
              <a:lnSpc>
                <a:spcPct val="90000"/>
              </a:lnSpc>
              <a:buFontTx/>
              <a:buNone/>
            </a:pPr>
            <a:endParaRPr lang="en-US" altLang="ja-JP" sz="2000" smtClean="0">
              <a:ea typeface="ＭＳ Ｐゴシック"/>
              <a:cs typeface="ＭＳ Ｐゴシック"/>
            </a:endParaRPr>
          </a:p>
          <a:p>
            <a:pPr lvl="1" eaLnBrk="1" hangingPunct="1">
              <a:lnSpc>
                <a:spcPct val="90000"/>
              </a:lnSpc>
              <a:buFontTx/>
              <a:buNone/>
            </a:pPr>
            <a:r>
              <a:rPr lang="en-US" altLang="ja-JP" sz="2000" smtClean="0">
                <a:ea typeface="ＭＳ Ｐゴシック"/>
                <a:cs typeface="ＭＳ Ｐゴシック"/>
              </a:rPr>
              <a:t>NOTE: The final merged table will be used as basis for testing </a:t>
            </a:r>
            <a:r>
              <a:rPr lang="en-US" altLang="ja-JP" sz="2000" smtClean="0">
                <a:ea typeface="ＭＳ Ｐゴシック"/>
                <a:cs typeface="ＭＳ Ｐゴシック"/>
                <a:sym typeface="Wingdings" pitchFamily="2" charset="2"/>
              </a:rPr>
              <a:t> ICSGenerator, ValidatePDU</a:t>
            </a:r>
            <a:r>
              <a:rPr lang="en-US" altLang="ja-JP" sz="2000" smtClean="0">
                <a:ea typeface="ＭＳ Ｐゴシック"/>
                <a:cs typeface="ＭＳ Ｐゴシック"/>
              </a:rPr>
              <a:t> and NIST V2 Testing Tool</a:t>
            </a:r>
          </a:p>
          <a:p>
            <a:pPr eaLnBrk="1" hangingPunct="1">
              <a:lnSpc>
                <a:spcPct val="90000"/>
              </a:lnSpc>
              <a:buFontTx/>
              <a:buNone/>
            </a:pPr>
            <a:endParaRPr lang="en-US" altLang="ja-JP" sz="2000" smtClean="0">
              <a:ea typeface="ＭＳ Ｐゴシック"/>
              <a:cs typeface="ＭＳ Ｐゴシック"/>
            </a:endParaRPr>
          </a:p>
          <a:p>
            <a:pPr eaLnBrk="1" hangingPunct="1">
              <a:lnSpc>
                <a:spcPct val="90000"/>
              </a:lnSpc>
              <a:buFontTx/>
              <a:buNone/>
            </a:pPr>
            <a:endParaRPr lang="en-US" altLang="ja-JP" sz="1000" smtClean="0">
              <a:ea typeface="ＭＳ Ｐゴシック"/>
              <a:cs typeface="ＭＳ Ｐゴシック"/>
            </a:endParaRPr>
          </a:p>
          <a:p>
            <a:pPr lvl="1" eaLnBrk="1" hangingPunct="1">
              <a:lnSpc>
                <a:spcPct val="90000"/>
              </a:lnSpc>
              <a:buFontTx/>
              <a:buNone/>
            </a:pPr>
            <a:endParaRPr lang="en-US" altLang="ja-JP" sz="900" b="1" smtClean="0">
              <a:ea typeface="ＭＳ Ｐゴシック"/>
              <a:cs typeface="ＭＳ Ｐゴシック"/>
            </a:endParaRPr>
          </a:p>
          <a:p>
            <a:pPr eaLnBrk="1" hangingPunct="1">
              <a:lnSpc>
                <a:spcPct val="90000"/>
              </a:lnSpc>
              <a:buFontTx/>
              <a:buNone/>
            </a:pPr>
            <a:endParaRPr lang="en-US" altLang="ja-JP" sz="1000" b="1" smtClean="0">
              <a:ea typeface="ＭＳ Ｐゴシック"/>
              <a:cs typeface="ＭＳ Ｐゴシック"/>
            </a:endParaRPr>
          </a:p>
          <a:p>
            <a:pPr lvl="2" eaLnBrk="1" hangingPunct="1">
              <a:lnSpc>
                <a:spcPct val="90000"/>
              </a:lnSpc>
              <a:buFontTx/>
              <a:buNone/>
            </a:pPr>
            <a:endParaRPr lang="en-US" altLang="ja-JP" sz="800" smtClean="0">
              <a:ea typeface="ＭＳ Ｐゴシック"/>
              <a:cs typeface="ＭＳ Ｐゴシック"/>
            </a:endParaRPr>
          </a:p>
          <a:p>
            <a:pPr lvl="2" eaLnBrk="1" hangingPunct="1">
              <a:lnSpc>
                <a:spcPct val="90000"/>
              </a:lnSpc>
              <a:buFontTx/>
              <a:buNone/>
            </a:pPr>
            <a:r>
              <a:rPr lang="en-US" altLang="ja-JP" sz="800" smtClean="0">
                <a:ea typeface="ＭＳ Ｐゴシック"/>
                <a:cs typeface="ＭＳ Ｐゴシック"/>
              </a:rPr>
              <a:t>                                    </a:t>
            </a:r>
          </a:p>
          <a:p>
            <a:pPr eaLnBrk="1" hangingPunct="1">
              <a:lnSpc>
                <a:spcPct val="90000"/>
              </a:lnSpc>
              <a:buFontTx/>
              <a:buNone/>
            </a:pPr>
            <a:endParaRPr lang="en-US" altLang="ja-JP" sz="1000" smtClean="0">
              <a:ea typeface="ＭＳ Ｐゴシック"/>
              <a:cs typeface="ＭＳ Ｐゴシック"/>
            </a:endParaRPr>
          </a:p>
          <a:p>
            <a:pPr lvl="1" eaLnBrk="1" hangingPunct="1">
              <a:lnSpc>
                <a:spcPct val="90000"/>
              </a:lnSpc>
              <a:buFontTx/>
              <a:buNone/>
            </a:pPr>
            <a:endParaRPr lang="en-US" sz="900" smtClean="0"/>
          </a:p>
          <a:p>
            <a:pPr lvl="1" eaLnBrk="1" hangingPunct="1">
              <a:lnSpc>
                <a:spcPct val="90000"/>
              </a:lnSpc>
              <a:buFontTx/>
              <a:buNone/>
            </a:pPr>
            <a:endParaRPr lang="en-US" altLang="ja-JP" sz="900" smtClean="0">
              <a:ea typeface="ＭＳ Ｐゴシック"/>
              <a:cs typeface="ＭＳ Ｐゴシック"/>
            </a:endParaRPr>
          </a:p>
          <a:p>
            <a:pPr lvl="1" eaLnBrk="1" hangingPunct="1">
              <a:lnSpc>
                <a:spcPct val="90000"/>
              </a:lnSpc>
            </a:pPr>
            <a:endParaRPr lang="en-US" sz="900" smtClean="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 Box 2"/>
          <p:cNvSpPr txBox="1">
            <a:spLocks noChangeArrowheads="1"/>
          </p:cNvSpPr>
          <p:nvPr/>
        </p:nvSpPr>
        <p:spPr bwMode="auto">
          <a:xfrm>
            <a:off x="2524125" y="66675"/>
            <a:ext cx="6572250" cy="519113"/>
          </a:xfrm>
          <a:prstGeom prst="rect">
            <a:avLst/>
          </a:prstGeom>
          <a:noFill/>
          <a:ln w="9525">
            <a:noFill/>
            <a:miter lim="800000"/>
            <a:headEnd/>
            <a:tailEnd/>
          </a:ln>
        </p:spPr>
        <p:txBody>
          <a:bodyPr>
            <a:spAutoFit/>
          </a:bodyPr>
          <a:lstStyle/>
          <a:p>
            <a:pPr algn="r">
              <a:spcBef>
                <a:spcPct val="50000"/>
              </a:spcBef>
            </a:pPr>
            <a:r>
              <a:rPr lang="en-US" sz="2800">
                <a:latin typeface="Tahoma" pitchFamily="34" charset="0"/>
              </a:rPr>
              <a:t>RTM Management System Use Case</a:t>
            </a:r>
          </a:p>
        </p:txBody>
      </p:sp>
      <p:pic>
        <p:nvPicPr>
          <p:cNvPr id="336898" name="Picture 7" descr="usecaseDiagram2"/>
          <p:cNvPicPr>
            <a:picLocks noGrp="1" noChangeAspect="1" noChangeArrowheads="1"/>
          </p:cNvPicPr>
          <p:nvPr>
            <p:ph/>
          </p:nvPr>
        </p:nvPicPr>
        <p:blipFill>
          <a:blip r:embed="rId3"/>
          <a:srcRect/>
          <a:stretch>
            <a:fillRect/>
          </a:stretch>
        </p:blipFill>
        <p:spPr>
          <a:xfrm>
            <a:off x="433388" y="846138"/>
            <a:ext cx="8494712" cy="5507037"/>
          </a:xfrm>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
          <p:cNvSpPr>
            <a:spLocks noGrp="1"/>
          </p:cNvSpPr>
          <p:nvPr>
            <p:ph type="title" idx="4294967295"/>
          </p:nvPr>
        </p:nvSpPr>
        <p:spPr/>
        <p:txBody>
          <a:bodyPr/>
          <a:lstStyle/>
          <a:p>
            <a:pPr algn="r"/>
            <a:r>
              <a:rPr lang="en-US" b="1" smtClean="0"/>
              <a:t>“RTM Management System” </a:t>
            </a:r>
            <a:br>
              <a:rPr lang="en-US" b="1" smtClean="0"/>
            </a:br>
            <a:r>
              <a:rPr lang="en-US" b="1" smtClean="0"/>
              <a:t>Database</a:t>
            </a:r>
          </a:p>
        </p:txBody>
      </p:sp>
      <p:sp>
        <p:nvSpPr>
          <p:cNvPr id="338946" name="Content Placeholder 2"/>
          <p:cNvSpPr>
            <a:spLocks noGrp="1"/>
          </p:cNvSpPr>
          <p:nvPr>
            <p:ph idx="4294967295"/>
          </p:nvPr>
        </p:nvSpPr>
        <p:spPr/>
        <p:txBody>
          <a:bodyPr/>
          <a:lstStyle/>
          <a:p>
            <a:endParaRPr lang="en-US" sz="2400" smtClean="0"/>
          </a:p>
          <a:p>
            <a:r>
              <a:rPr lang="en-US" sz="2400" smtClean="0"/>
              <a:t>Models RTM data and relationships</a:t>
            </a:r>
          </a:p>
          <a:p>
            <a:endParaRPr lang="en-US" sz="2400" smtClean="0"/>
          </a:p>
          <a:p>
            <a:r>
              <a:rPr lang="en-US" sz="2400" smtClean="0"/>
              <a:t>Stores RTM data</a:t>
            </a:r>
            <a:endParaRPr lang="en-US" smtClean="0"/>
          </a:p>
          <a:p>
            <a:pPr lvl="1"/>
            <a:r>
              <a:rPr lang="en-US" sz="1800" smtClean="0"/>
              <a:t>Rosetta table</a:t>
            </a:r>
          </a:p>
          <a:p>
            <a:pPr lvl="1"/>
            <a:r>
              <a:rPr lang="en-US" sz="1800" smtClean="0"/>
              <a:t>Units and Unit Groups</a:t>
            </a:r>
          </a:p>
          <a:p>
            <a:pPr lvl="1"/>
            <a:r>
              <a:rPr lang="en-US" sz="1800" smtClean="0"/>
              <a:t>Enumerations and Enumeration Groups</a:t>
            </a:r>
          </a:p>
          <a:p>
            <a:pPr lvl="1"/>
            <a:r>
              <a:rPr lang="en-US" sz="1800" smtClean="0"/>
              <a:t>Harmonized Rosetta table</a:t>
            </a:r>
            <a:endParaRPr lang="en-US" smtClean="0"/>
          </a:p>
          <a:p>
            <a:endParaRPr lang="en-US" smtClean="0"/>
          </a:p>
          <a:p>
            <a:r>
              <a:rPr lang="en-US" sz="2400" smtClean="0"/>
              <a:t>Uses x73 Nomenclature database</a:t>
            </a:r>
            <a:endParaRPr lang="en-US" smtClean="0"/>
          </a:p>
          <a:p>
            <a:pPr lvl="1"/>
            <a:r>
              <a:rPr lang="en-US" sz="1800" smtClean="0"/>
              <a:t>REFIDs</a:t>
            </a:r>
          </a:p>
          <a:p>
            <a:pPr lvl="1"/>
            <a:r>
              <a:rPr lang="en-US" sz="1800" smtClean="0"/>
              <a:t>Term codes</a:t>
            </a:r>
          </a:p>
          <a:p>
            <a:pPr lvl="1"/>
            <a:r>
              <a:rPr lang="en-US" sz="1800" smtClean="0"/>
              <a:t>Partition numbers</a:t>
            </a:r>
            <a:endParaRPr lang="en-US" smtClean="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57175" y="2336800"/>
            <a:ext cx="8699500" cy="1143000"/>
          </a:xfrm>
        </p:spPr>
        <p:txBody>
          <a:bodyPr/>
          <a:lstStyle/>
          <a:p>
            <a:pPr>
              <a:defRPr/>
            </a:pPr>
            <a:r>
              <a:rPr lang="en-US" sz="3200" b="1" smtClean="0"/>
              <a:t>IHE-PCD , HL7 Dev WG,</a:t>
            </a:r>
            <a:br>
              <a:rPr lang="en-US" sz="3200" b="1" smtClean="0"/>
            </a:br>
            <a:r>
              <a:rPr lang="en-US" sz="3200" b="1" smtClean="0"/>
              <a:t>ISO/IEEE 11073, </a:t>
            </a:r>
            <a:br>
              <a:rPr lang="en-US" sz="3200" b="1" smtClean="0"/>
            </a:br>
            <a:r>
              <a:rPr lang="en-US" sz="3200" b="1" smtClean="0"/>
              <a:t> </a:t>
            </a:r>
            <a:r>
              <a:rPr lang="en-US" sz="3200" i="1" smtClean="0"/>
              <a:t>and</a:t>
            </a:r>
            <a:r>
              <a:rPr lang="en-US" sz="3200" b="1" smtClean="0"/>
              <a:t> </a:t>
            </a:r>
            <a:br>
              <a:rPr lang="en-US" sz="3200" b="1" smtClean="0"/>
            </a:br>
            <a:r>
              <a:rPr lang="en-US" sz="3200" b="1" smtClean="0"/>
              <a:t>NIST</a:t>
            </a:r>
            <a:r>
              <a:rPr lang="en-US" b="1" smtClean="0"/>
              <a:t/>
            </a:r>
            <a:br>
              <a:rPr lang="en-US" b="1" smtClean="0"/>
            </a:br>
            <a:r>
              <a:rPr lang="en-US" b="1" smtClean="0"/>
              <a:t/>
            </a:r>
            <a:br>
              <a:rPr lang="en-US" b="1" smtClean="0"/>
            </a:br>
            <a:r>
              <a:rPr lang="en-US" i="1" smtClean="0">
                <a:solidFill>
                  <a:srgbClr val="6666FF"/>
                </a:solidFill>
                <a:effectLst>
                  <a:outerShdw blurRad="38100" dist="38100" dir="2700000" algn="tl">
                    <a:srgbClr val="C0C0C0"/>
                  </a:outerShdw>
                </a:effectLst>
              </a:rPr>
              <a:t>IHE-PCD Cycle 4 Test Strategy</a:t>
            </a:r>
            <a:r>
              <a:rPr lang="en-US" smtClean="0"/>
              <a:t/>
            </a:r>
            <a:br>
              <a:rPr lang="en-US" smtClean="0"/>
            </a:br>
            <a:r>
              <a:rPr lang="en-US" smtClean="0"/>
              <a:t/>
            </a:r>
            <a:br>
              <a:rPr lang="en-US" smtClean="0"/>
            </a:br>
            <a:r>
              <a:rPr lang="en-US" smtClean="0"/>
              <a:t>IHE-PCD/HL7/IEEE WG Meetings</a:t>
            </a:r>
            <a:br>
              <a:rPr lang="en-US" smtClean="0"/>
            </a:br>
            <a:r>
              <a:rPr lang="en-US" smtClean="0"/>
              <a:t> (@ NIST)</a:t>
            </a:r>
            <a:br>
              <a:rPr lang="en-US" smtClean="0"/>
            </a:br>
            <a:r>
              <a:rPr lang="en-US" smtClean="0"/>
              <a:t>6 May 2009</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title" idx="4294967295"/>
          </p:nvPr>
        </p:nvSpPr>
        <p:spPr/>
        <p:txBody>
          <a:bodyPr/>
          <a:lstStyle/>
          <a:p>
            <a:pPr algn="r"/>
            <a:r>
              <a:rPr lang="en-US" b="1" smtClean="0"/>
              <a:t>“RTM Management System" </a:t>
            </a:r>
            <a:br>
              <a:rPr lang="en-US" b="1" smtClean="0"/>
            </a:br>
            <a:r>
              <a:rPr lang="en-US" b="1" smtClean="0"/>
              <a:t>Database</a:t>
            </a:r>
          </a:p>
        </p:txBody>
      </p:sp>
      <p:sp>
        <p:nvSpPr>
          <p:cNvPr id="37" name="AutoShape 6"/>
          <p:cNvSpPr>
            <a:spLocks/>
          </p:cNvSpPr>
          <p:nvPr/>
        </p:nvSpPr>
        <p:spPr bwMode="auto">
          <a:xfrm>
            <a:off x="1803400" y="1676400"/>
            <a:ext cx="4051300" cy="3771900"/>
          </a:xfrm>
          <a:prstGeom prst="roundRect">
            <a:avLst>
              <a:gd name="adj" fmla="val 5046"/>
            </a:avLst>
          </a:prstGeom>
          <a:solidFill>
            <a:schemeClr val="bg1">
              <a:lumMod val="95000"/>
            </a:schemeClr>
          </a:solidFill>
          <a:ln w="6350">
            <a:solidFill>
              <a:srgbClr val="4D4D4D"/>
            </a:solidFill>
            <a:prstDash val="solid"/>
            <a:round/>
            <a:headEnd type="none" w="med" len="med"/>
            <a:tailEnd type="none" w="med" len="med"/>
          </a:ln>
        </p:spPr>
        <p:txBody>
          <a:bodyPr lIns="0" tIns="0" rIns="0" bIns="0"/>
          <a:lstStyle/>
          <a:p>
            <a:pPr>
              <a:defRPr/>
            </a:pPr>
            <a:endParaRPr lang="en-US">
              <a:latin typeface="Arial" pitchFamily="34" charset="0"/>
            </a:endParaRPr>
          </a:p>
        </p:txBody>
      </p:sp>
      <p:grpSp>
        <p:nvGrpSpPr>
          <p:cNvPr id="340995" name="Group 8"/>
          <p:cNvGrpSpPr>
            <a:grpSpLocks/>
          </p:cNvGrpSpPr>
          <p:nvPr/>
        </p:nvGrpSpPr>
        <p:grpSpPr bwMode="auto">
          <a:xfrm>
            <a:off x="4138613" y="2260600"/>
            <a:ext cx="1155700" cy="2327275"/>
            <a:chOff x="0" y="0"/>
            <a:chExt cx="728" cy="1466"/>
          </a:xfrm>
        </p:grpSpPr>
        <p:sp>
          <p:nvSpPr>
            <p:cNvPr id="341022" name="AutoShape 9"/>
            <p:cNvSpPr>
              <a:spLocks/>
            </p:cNvSpPr>
            <p:nvPr/>
          </p:nvSpPr>
          <p:spPr bwMode="auto">
            <a:xfrm>
              <a:off x="0" y="0"/>
              <a:ext cx="728" cy="1466"/>
            </a:xfrm>
            <a:custGeom>
              <a:avLst/>
              <a:gdLst>
                <a:gd name="T0" fmla="*/ 0 w 21600"/>
                <a:gd name="T1" fmla="*/ 0 h 21600"/>
                <a:gd name="T2" fmla="*/ 21600 w 21600"/>
                <a:gd name="T3" fmla="*/ 21600 h 21600"/>
              </a:gdLst>
              <a:ahLst/>
              <a:cxnLst/>
              <a:rect l="T0" t="T1" r="T2" b="T3"/>
              <a:pathLst>
                <a:path w="21600" h="2160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solidFill>
              <a:srgbClr val="99FFCC"/>
            </a:solidFill>
            <a:ln w="9525">
              <a:noFill/>
              <a:miter lim="800000"/>
              <a:headEnd/>
              <a:tailEnd/>
            </a:ln>
          </p:spPr>
          <p:txBody>
            <a:bodyPr lIns="0" tIns="0" rIns="0" bIns="0"/>
            <a:lstStyle/>
            <a:p>
              <a:endParaRPr lang="en-US"/>
            </a:p>
          </p:txBody>
        </p:sp>
        <p:sp>
          <p:nvSpPr>
            <p:cNvPr id="341023" name="AutoShape 10"/>
            <p:cNvSpPr>
              <a:spLocks/>
            </p:cNvSpPr>
            <p:nvPr/>
          </p:nvSpPr>
          <p:spPr bwMode="auto">
            <a:xfrm>
              <a:off x="0" y="0"/>
              <a:ext cx="728" cy="1466"/>
            </a:xfrm>
            <a:custGeom>
              <a:avLst/>
              <a:gdLst>
                <a:gd name="T0" fmla="*/ 0 w 21600"/>
                <a:gd name="T1" fmla="*/ 0 h 21600"/>
                <a:gd name="T2" fmla="*/ 21600 w 21600"/>
                <a:gd name="T3" fmla="*/ 21600 h 21600"/>
              </a:gdLst>
              <a:ahLst/>
              <a:cxnLst/>
              <a:rect l="T0" t="T1" r="T2" b="T3"/>
              <a:pathLst>
                <a:path w="21600" h="2160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noFill/>
            <a:ln w="9525">
              <a:solidFill>
                <a:srgbClr val="B2B2B2"/>
              </a:solidFill>
              <a:miter lim="800000"/>
              <a:headEnd/>
              <a:tailEnd/>
            </a:ln>
          </p:spPr>
          <p:txBody>
            <a:bodyPr lIns="0" tIns="0" rIns="0" bIns="0"/>
            <a:lstStyle/>
            <a:p>
              <a:endParaRPr lang="en-US"/>
            </a:p>
          </p:txBody>
        </p:sp>
      </p:grpSp>
      <p:sp>
        <p:nvSpPr>
          <p:cNvPr id="340996" name="Rectangle 11"/>
          <p:cNvSpPr>
            <a:spLocks/>
          </p:cNvSpPr>
          <p:nvPr/>
        </p:nvSpPr>
        <p:spPr bwMode="auto">
          <a:xfrm>
            <a:off x="4343400" y="3416300"/>
            <a:ext cx="1193800" cy="292100"/>
          </a:xfrm>
          <a:prstGeom prst="rect">
            <a:avLst/>
          </a:prstGeom>
          <a:noFill/>
          <a:ln w="9525">
            <a:noFill/>
            <a:miter lim="800000"/>
            <a:headEnd/>
            <a:tailEnd/>
          </a:ln>
        </p:spPr>
        <p:txBody>
          <a:bodyPr lIns="0" tIns="0" rIns="0" bIns="0"/>
          <a:lstStyle/>
          <a:p>
            <a:pPr>
              <a:spcBef>
                <a:spcPts val="950"/>
              </a:spcBef>
            </a:pPr>
            <a:r>
              <a:rPr lang="en-US" sz="1600">
                <a:cs typeface="Arial" charset="0"/>
                <a:sym typeface="Arial" charset="0"/>
              </a:rPr>
              <a:t>RTM DB</a:t>
            </a:r>
          </a:p>
        </p:txBody>
      </p:sp>
      <p:sp>
        <p:nvSpPr>
          <p:cNvPr id="340997" name="Line 12"/>
          <p:cNvSpPr>
            <a:spLocks noChangeShapeType="1"/>
          </p:cNvSpPr>
          <p:nvPr/>
        </p:nvSpPr>
        <p:spPr bwMode="auto">
          <a:xfrm rot="10800000" flipH="1">
            <a:off x="3505200" y="3594100"/>
            <a:ext cx="647700" cy="0"/>
          </a:xfrm>
          <a:prstGeom prst="line">
            <a:avLst/>
          </a:prstGeom>
          <a:noFill/>
          <a:ln w="38100">
            <a:solidFill>
              <a:schemeClr val="tx1"/>
            </a:solidFill>
            <a:round/>
            <a:headEnd type="stealth" w="med" len="med"/>
            <a:tailEnd/>
          </a:ln>
        </p:spPr>
        <p:txBody>
          <a:bodyPr/>
          <a:lstStyle/>
          <a:p>
            <a:endParaRPr lang="en-US"/>
          </a:p>
        </p:txBody>
      </p:sp>
      <p:grpSp>
        <p:nvGrpSpPr>
          <p:cNvPr id="340998" name="Group 67"/>
          <p:cNvGrpSpPr>
            <a:grpSpLocks/>
          </p:cNvGrpSpPr>
          <p:nvPr/>
        </p:nvGrpSpPr>
        <p:grpSpPr bwMode="auto">
          <a:xfrm>
            <a:off x="2247900" y="2260600"/>
            <a:ext cx="1320800" cy="2327275"/>
            <a:chOff x="2247902" y="2260600"/>
            <a:chExt cx="1320800" cy="2327275"/>
          </a:xfrm>
        </p:grpSpPr>
        <p:grpSp>
          <p:nvGrpSpPr>
            <p:cNvPr id="341018" name="Group 14"/>
            <p:cNvGrpSpPr>
              <a:grpSpLocks/>
            </p:cNvGrpSpPr>
            <p:nvPr/>
          </p:nvGrpSpPr>
          <p:grpSpPr bwMode="auto">
            <a:xfrm>
              <a:off x="2322515" y="2260600"/>
              <a:ext cx="1155700" cy="2327275"/>
              <a:chOff x="0" y="0"/>
              <a:chExt cx="728" cy="1466"/>
            </a:xfrm>
          </p:grpSpPr>
          <p:sp>
            <p:nvSpPr>
              <p:cNvPr id="341020" name="AutoShape 15"/>
              <p:cNvSpPr>
                <a:spLocks/>
              </p:cNvSpPr>
              <p:nvPr/>
            </p:nvSpPr>
            <p:spPr bwMode="auto">
              <a:xfrm>
                <a:off x="0" y="0"/>
                <a:ext cx="728" cy="1466"/>
              </a:xfrm>
              <a:custGeom>
                <a:avLst/>
                <a:gdLst>
                  <a:gd name="T0" fmla="*/ 0 w 21600"/>
                  <a:gd name="T1" fmla="*/ 0 h 21600"/>
                  <a:gd name="T2" fmla="*/ 21600 w 21600"/>
                  <a:gd name="T3" fmla="*/ 21600 h 21600"/>
                </a:gdLst>
                <a:ahLst/>
                <a:cxnLst/>
                <a:rect l="T0" t="T1" r="T2" b="T3"/>
                <a:pathLst>
                  <a:path w="21600" h="2160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solidFill>
                <a:srgbClr val="99FFCC"/>
              </a:solidFill>
              <a:ln w="9525">
                <a:noFill/>
                <a:miter lim="800000"/>
                <a:headEnd/>
                <a:tailEnd/>
              </a:ln>
            </p:spPr>
            <p:txBody>
              <a:bodyPr lIns="0" tIns="0" rIns="0" bIns="0"/>
              <a:lstStyle/>
              <a:p>
                <a:endParaRPr lang="en-US"/>
              </a:p>
            </p:txBody>
          </p:sp>
          <p:sp>
            <p:nvSpPr>
              <p:cNvPr id="341021" name="AutoShape 16"/>
              <p:cNvSpPr>
                <a:spLocks/>
              </p:cNvSpPr>
              <p:nvPr/>
            </p:nvSpPr>
            <p:spPr bwMode="auto">
              <a:xfrm>
                <a:off x="0" y="0"/>
                <a:ext cx="728" cy="1466"/>
              </a:xfrm>
              <a:custGeom>
                <a:avLst/>
                <a:gdLst>
                  <a:gd name="T0" fmla="*/ 0 w 21600"/>
                  <a:gd name="T1" fmla="*/ 0 h 21600"/>
                  <a:gd name="T2" fmla="*/ 21600 w 21600"/>
                  <a:gd name="T3" fmla="*/ 21600 h 21600"/>
                </a:gdLst>
                <a:ahLst/>
                <a:cxnLst/>
                <a:rect l="T0" t="T1" r="T2" b="T3"/>
                <a:pathLst>
                  <a:path w="21600" h="2160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noFill/>
              <a:ln w="9525">
                <a:solidFill>
                  <a:srgbClr val="B2B2B2"/>
                </a:solidFill>
                <a:miter lim="800000"/>
                <a:headEnd/>
                <a:tailEnd/>
              </a:ln>
            </p:spPr>
            <p:txBody>
              <a:bodyPr lIns="0" tIns="0" rIns="0" bIns="0"/>
              <a:lstStyle/>
              <a:p>
                <a:endParaRPr lang="en-US"/>
              </a:p>
            </p:txBody>
          </p:sp>
        </p:grpSp>
        <p:sp>
          <p:nvSpPr>
            <p:cNvPr id="341019" name="Rectangle 17"/>
            <p:cNvSpPr>
              <a:spLocks/>
            </p:cNvSpPr>
            <p:nvPr/>
          </p:nvSpPr>
          <p:spPr bwMode="auto">
            <a:xfrm>
              <a:off x="2247902" y="3225800"/>
              <a:ext cx="1320800" cy="685800"/>
            </a:xfrm>
            <a:prstGeom prst="rect">
              <a:avLst/>
            </a:prstGeom>
            <a:noFill/>
            <a:ln w="9525">
              <a:noFill/>
              <a:miter lim="800000"/>
              <a:headEnd/>
              <a:tailEnd/>
            </a:ln>
          </p:spPr>
          <p:txBody>
            <a:bodyPr lIns="0" tIns="0" rIns="0" bIns="0"/>
            <a:lstStyle/>
            <a:p>
              <a:pPr algn="ctr">
                <a:spcBef>
                  <a:spcPts val="950"/>
                </a:spcBef>
              </a:pPr>
              <a:r>
                <a:rPr lang="en-US" sz="1300">
                  <a:cs typeface="Arial" charset="0"/>
                  <a:sym typeface="Arial" charset="0"/>
                </a:rPr>
                <a:t>x73 Nomenclature DB</a:t>
              </a:r>
            </a:p>
          </p:txBody>
        </p:sp>
      </p:grpSp>
      <p:sp>
        <p:nvSpPr>
          <p:cNvPr id="340999" name="Line 18"/>
          <p:cNvSpPr>
            <a:spLocks noChangeShapeType="1"/>
          </p:cNvSpPr>
          <p:nvPr/>
        </p:nvSpPr>
        <p:spPr bwMode="auto">
          <a:xfrm>
            <a:off x="5308600" y="3746500"/>
            <a:ext cx="1371600" cy="1535113"/>
          </a:xfrm>
          <a:prstGeom prst="line">
            <a:avLst/>
          </a:prstGeom>
          <a:noFill/>
          <a:ln w="76200">
            <a:solidFill>
              <a:schemeClr val="tx1"/>
            </a:solidFill>
            <a:round/>
            <a:headEnd type="stealth" w="med" len="med"/>
            <a:tailEnd/>
          </a:ln>
        </p:spPr>
        <p:txBody>
          <a:bodyPr/>
          <a:lstStyle/>
          <a:p>
            <a:endParaRPr lang="en-US"/>
          </a:p>
        </p:txBody>
      </p:sp>
      <p:sp>
        <p:nvSpPr>
          <p:cNvPr id="341000" name="Rectangle 19"/>
          <p:cNvSpPr>
            <a:spLocks/>
          </p:cNvSpPr>
          <p:nvPr/>
        </p:nvSpPr>
        <p:spPr bwMode="auto">
          <a:xfrm>
            <a:off x="2006600" y="1765300"/>
            <a:ext cx="1206500" cy="330200"/>
          </a:xfrm>
          <a:prstGeom prst="rect">
            <a:avLst/>
          </a:prstGeom>
          <a:noFill/>
          <a:ln w="12700">
            <a:noFill/>
            <a:miter lim="800000"/>
            <a:headEnd/>
            <a:tailEnd/>
          </a:ln>
        </p:spPr>
        <p:txBody>
          <a:bodyPr lIns="0" tIns="0" rIns="0" bIns="0"/>
          <a:lstStyle/>
          <a:p>
            <a:r>
              <a:rPr lang="en-US">
                <a:cs typeface="Arial" charset="0"/>
                <a:sym typeface="Arial" charset="0"/>
              </a:rPr>
              <a:t>MDDB</a:t>
            </a:r>
          </a:p>
        </p:txBody>
      </p:sp>
      <p:grpSp>
        <p:nvGrpSpPr>
          <p:cNvPr id="341001" name="Group 20"/>
          <p:cNvGrpSpPr>
            <a:grpSpLocks/>
          </p:cNvGrpSpPr>
          <p:nvPr/>
        </p:nvGrpSpPr>
        <p:grpSpPr bwMode="auto">
          <a:xfrm>
            <a:off x="6684963" y="1130300"/>
            <a:ext cx="2146300" cy="1028700"/>
            <a:chOff x="0" y="0"/>
            <a:chExt cx="1352" cy="648"/>
          </a:xfrm>
        </p:grpSpPr>
        <p:grpSp>
          <p:nvGrpSpPr>
            <p:cNvPr id="341014" name="Group 55"/>
            <p:cNvGrpSpPr>
              <a:grpSpLocks/>
            </p:cNvGrpSpPr>
            <p:nvPr/>
          </p:nvGrpSpPr>
          <p:grpSpPr bwMode="auto">
            <a:xfrm>
              <a:off x="0" y="0"/>
              <a:ext cx="1352" cy="648"/>
              <a:chOff x="0" y="0"/>
              <a:chExt cx="1352" cy="648"/>
            </a:xfrm>
          </p:grpSpPr>
          <p:sp>
            <p:nvSpPr>
              <p:cNvPr id="341016" name="Rectangle 22"/>
              <p:cNvSpPr>
                <a:spLocks/>
              </p:cNvSpPr>
              <p:nvPr/>
            </p:nvSpPr>
            <p:spPr bwMode="auto">
              <a:xfrm>
                <a:off x="0" y="0"/>
                <a:ext cx="1352" cy="648"/>
              </a:xfrm>
              <a:prstGeom prst="rect">
                <a:avLst/>
              </a:prstGeom>
              <a:solidFill>
                <a:srgbClr val="FE936A"/>
              </a:solidFill>
              <a:ln w="9525">
                <a:noFill/>
                <a:miter lim="800000"/>
                <a:headEnd/>
                <a:tailEnd/>
              </a:ln>
            </p:spPr>
            <p:txBody>
              <a:bodyPr lIns="0" tIns="0" rIns="0" bIns="0"/>
              <a:lstStyle/>
              <a:p>
                <a:endParaRPr lang="en-US"/>
              </a:p>
            </p:txBody>
          </p:sp>
          <p:sp>
            <p:nvSpPr>
              <p:cNvPr id="341017" name="AutoShape 23"/>
              <p:cNvSpPr>
                <a:spLocks/>
              </p:cNvSpPr>
              <p:nvPr/>
            </p:nvSpPr>
            <p:spPr bwMode="auto">
              <a:xfrm>
                <a:off x="0" y="0"/>
                <a:ext cx="1352" cy="648"/>
              </a:xfrm>
              <a:custGeom>
                <a:avLst/>
                <a:gdLst>
                  <a:gd name="T0" fmla="*/ 0 w 21600"/>
                  <a:gd name="T1" fmla="*/ 0 h 21600"/>
                  <a:gd name="T2" fmla="*/ 21600 w 21600"/>
                  <a:gd name="T3" fmla="*/ 21600 h 21600"/>
                </a:gdLst>
                <a:ahLst/>
                <a:cxnLst/>
                <a:rect l="T0" t="T1" r="T2" b="T3"/>
                <a:pathLst>
                  <a:path w="21600" h="21600">
                    <a:moveTo>
                      <a:pt x="2700" y="0"/>
                    </a:moveTo>
                    <a:lnTo>
                      <a:pt x="2700" y="21600"/>
                    </a:lnTo>
                    <a:moveTo>
                      <a:pt x="18900" y="0"/>
                    </a:moveTo>
                    <a:lnTo>
                      <a:pt x="18900" y="21600"/>
                    </a:lnTo>
                    <a:moveTo>
                      <a:pt x="0" y="0"/>
                    </a:moveTo>
                    <a:lnTo>
                      <a:pt x="21600" y="0"/>
                    </a:lnTo>
                    <a:lnTo>
                      <a:pt x="21600" y="21600"/>
                    </a:lnTo>
                    <a:lnTo>
                      <a:pt x="0" y="21600"/>
                    </a:lnTo>
                    <a:close/>
                    <a:moveTo>
                      <a:pt x="0" y="0"/>
                    </a:moveTo>
                  </a:path>
                </a:pathLst>
              </a:custGeom>
              <a:noFill/>
              <a:ln w="9525">
                <a:solidFill>
                  <a:srgbClr val="7F7F7F"/>
                </a:solidFill>
                <a:miter lim="800000"/>
                <a:headEnd/>
                <a:tailEnd/>
              </a:ln>
            </p:spPr>
            <p:txBody>
              <a:bodyPr lIns="0" tIns="0" rIns="0" bIns="0"/>
              <a:lstStyle/>
              <a:p>
                <a:endParaRPr lang="en-US"/>
              </a:p>
            </p:txBody>
          </p:sp>
        </p:grpSp>
        <p:sp>
          <p:nvSpPr>
            <p:cNvPr id="341015" name="Rectangle 24"/>
            <p:cNvSpPr>
              <a:spLocks/>
            </p:cNvSpPr>
            <p:nvPr/>
          </p:nvSpPr>
          <p:spPr bwMode="auto">
            <a:xfrm>
              <a:off x="221" y="56"/>
              <a:ext cx="904" cy="544"/>
            </a:xfrm>
            <a:prstGeom prst="rect">
              <a:avLst/>
            </a:prstGeom>
            <a:noFill/>
            <a:ln w="12700">
              <a:noFill/>
              <a:miter lim="800000"/>
              <a:headEnd/>
              <a:tailEnd/>
            </a:ln>
          </p:spPr>
          <p:txBody>
            <a:bodyPr lIns="0" tIns="0" rIns="0" bIns="0"/>
            <a:lstStyle/>
            <a:p>
              <a:r>
                <a:rPr lang="en-US">
                  <a:cs typeface="Arial" charset="0"/>
                  <a:sym typeface="Arial" charset="0"/>
                </a:rPr>
                <a:t>Message Validation Tool</a:t>
              </a:r>
            </a:p>
          </p:txBody>
        </p:sp>
      </p:grpSp>
      <p:sp>
        <p:nvSpPr>
          <p:cNvPr id="341002" name="Line 25"/>
          <p:cNvSpPr>
            <a:spLocks noChangeShapeType="1"/>
          </p:cNvSpPr>
          <p:nvPr/>
        </p:nvSpPr>
        <p:spPr bwMode="auto">
          <a:xfrm rot="10800000" flipH="1">
            <a:off x="5321300" y="1638300"/>
            <a:ext cx="1371600" cy="1485900"/>
          </a:xfrm>
          <a:prstGeom prst="line">
            <a:avLst/>
          </a:prstGeom>
          <a:noFill/>
          <a:ln w="76200">
            <a:solidFill>
              <a:schemeClr val="tx1"/>
            </a:solidFill>
            <a:round/>
            <a:headEnd type="stealth" w="med" len="med"/>
            <a:tailEnd/>
          </a:ln>
        </p:spPr>
        <p:txBody>
          <a:bodyPr/>
          <a:lstStyle/>
          <a:p>
            <a:endParaRPr lang="en-US"/>
          </a:p>
        </p:txBody>
      </p:sp>
      <p:grpSp>
        <p:nvGrpSpPr>
          <p:cNvPr id="341003" name="Group 26"/>
          <p:cNvGrpSpPr>
            <a:grpSpLocks/>
          </p:cNvGrpSpPr>
          <p:nvPr/>
        </p:nvGrpSpPr>
        <p:grpSpPr bwMode="auto">
          <a:xfrm>
            <a:off x="6684963" y="2908300"/>
            <a:ext cx="2146300" cy="1028700"/>
            <a:chOff x="0" y="0"/>
            <a:chExt cx="1352" cy="648"/>
          </a:xfrm>
        </p:grpSpPr>
        <p:grpSp>
          <p:nvGrpSpPr>
            <p:cNvPr id="341010" name="Group 27"/>
            <p:cNvGrpSpPr>
              <a:grpSpLocks/>
            </p:cNvGrpSpPr>
            <p:nvPr/>
          </p:nvGrpSpPr>
          <p:grpSpPr bwMode="auto">
            <a:xfrm>
              <a:off x="0" y="0"/>
              <a:ext cx="1352" cy="648"/>
              <a:chOff x="0" y="0"/>
              <a:chExt cx="1352" cy="648"/>
            </a:xfrm>
          </p:grpSpPr>
          <p:sp>
            <p:nvSpPr>
              <p:cNvPr id="341012" name="Rectangle 28"/>
              <p:cNvSpPr>
                <a:spLocks/>
              </p:cNvSpPr>
              <p:nvPr/>
            </p:nvSpPr>
            <p:spPr bwMode="auto">
              <a:xfrm>
                <a:off x="0" y="0"/>
                <a:ext cx="1352" cy="648"/>
              </a:xfrm>
              <a:prstGeom prst="rect">
                <a:avLst/>
              </a:prstGeom>
              <a:solidFill>
                <a:srgbClr val="84DDFD"/>
              </a:solidFill>
              <a:ln w="9525">
                <a:noFill/>
                <a:miter lim="800000"/>
                <a:headEnd/>
                <a:tailEnd/>
              </a:ln>
            </p:spPr>
            <p:txBody>
              <a:bodyPr lIns="0" tIns="0" rIns="0" bIns="0"/>
              <a:lstStyle/>
              <a:p>
                <a:endParaRPr lang="en-US"/>
              </a:p>
            </p:txBody>
          </p:sp>
          <p:sp>
            <p:nvSpPr>
              <p:cNvPr id="341013" name="AutoShape 29"/>
              <p:cNvSpPr>
                <a:spLocks/>
              </p:cNvSpPr>
              <p:nvPr/>
            </p:nvSpPr>
            <p:spPr bwMode="auto">
              <a:xfrm>
                <a:off x="0" y="0"/>
                <a:ext cx="1352" cy="648"/>
              </a:xfrm>
              <a:custGeom>
                <a:avLst/>
                <a:gdLst>
                  <a:gd name="T0" fmla="*/ 0 w 21600"/>
                  <a:gd name="T1" fmla="*/ 0 h 21600"/>
                  <a:gd name="T2" fmla="*/ 21600 w 21600"/>
                  <a:gd name="T3" fmla="*/ 21600 h 21600"/>
                </a:gdLst>
                <a:ahLst/>
                <a:cxnLst/>
                <a:rect l="T0" t="T1" r="T2" b="T3"/>
                <a:pathLst>
                  <a:path w="21600" h="21600">
                    <a:moveTo>
                      <a:pt x="2700" y="0"/>
                    </a:moveTo>
                    <a:lnTo>
                      <a:pt x="2700" y="21600"/>
                    </a:lnTo>
                    <a:moveTo>
                      <a:pt x="18900" y="0"/>
                    </a:moveTo>
                    <a:lnTo>
                      <a:pt x="18900" y="21600"/>
                    </a:lnTo>
                    <a:moveTo>
                      <a:pt x="0" y="0"/>
                    </a:moveTo>
                    <a:lnTo>
                      <a:pt x="21600" y="0"/>
                    </a:lnTo>
                    <a:lnTo>
                      <a:pt x="21600" y="21600"/>
                    </a:lnTo>
                    <a:lnTo>
                      <a:pt x="0" y="21600"/>
                    </a:lnTo>
                    <a:close/>
                    <a:moveTo>
                      <a:pt x="0" y="0"/>
                    </a:moveTo>
                  </a:path>
                </a:pathLst>
              </a:custGeom>
              <a:noFill/>
              <a:ln w="9525">
                <a:solidFill>
                  <a:srgbClr val="7F7F7F"/>
                </a:solidFill>
                <a:miter lim="800000"/>
                <a:headEnd/>
                <a:tailEnd/>
              </a:ln>
            </p:spPr>
            <p:txBody>
              <a:bodyPr lIns="0" tIns="0" rIns="0" bIns="0"/>
              <a:lstStyle/>
              <a:p>
                <a:endParaRPr lang="en-US"/>
              </a:p>
            </p:txBody>
          </p:sp>
        </p:grpSp>
        <p:sp>
          <p:nvSpPr>
            <p:cNvPr id="341011" name="Rectangle 30"/>
            <p:cNvSpPr>
              <a:spLocks/>
            </p:cNvSpPr>
            <p:nvPr/>
          </p:nvSpPr>
          <p:spPr bwMode="auto">
            <a:xfrm>
              <a:off x="221" y="56"/>
              <a:ext cx="904" cy="544"/>
            </a:xfrm>
            <a:prstGeom prst="rect">
              <a:avLst/>
            </a:prstGeom>
            <a:noFill/>
            <a:ln w="12700">
              <a:noFill/>
              <a:miter lim="800000"/>
              <a:headEnd/>
              <a:tailEnd/>
            </a:ln>
          </p:spPr>
          <p:txBody>
            <a:bodyPr lIns="0" tIns="0" rIns="0" bIns="0"/>
            <a:lstStyle/>
            <a:p>
              <a:r>
                <a:rPr lang="en-US">
                  <a:cs typeface="Arial" charset="0"/>
                  <a:sym typeface="Arial" charset="0"/>
                </a:rPr>
                <a:t>Message Generation Tool</a:t>
              </a:r>
            </a:p>
          </p:txBody>
        </p:sp>
      </p:grpSp>
      <p:grpSp>
        <p:nvGrpSpPr>
          <p:cNvPr id="341004" name="Group 31"/>
          <p:cNvGrpSpPr>
            <a:grpSpLocks/>
          </p:cNvGrpSpPr>
          <p:nvPr/>
        </p:nvGrpSpPr>
        <p:grpSpPr bwMode="auto">
          <a:xfrm>
            <a:off x="6684963" y="4699000"/>
            <a:ext cx="2146300" cy="1028700"/>
            <a:chOff x="0" y="0"/>
            <a:chExt cx="1352" cy="648"/>
          </a:xfrm>
        </p:grpSpPr>
        <p:grpSp>
          <p:nvGrpSpPr>
            <p:cNvPr id="341006" name="Group 32"/>
            <p:cNvGrpSpPr>
              <a:grpSpLocks/>
            </p:cNvGrpSpPr>
            <p:nvPr/>
          </p:nvGrpSpPr>
          <p:grpSpPr bwMode="auto">
            <a:xfrm>
              <a:off x="0" y="0"/>
              <a:ext cx="1352" cy="648"/>
              <a:chOff x="0" y="0"/>
              <a:chExt cx="1352" cy="648"/>
            </a:xfrm>
          </p:grpSpPr>
          <p:sp>
            <p:nvSpPr>
              <p:cNvPr id="341008" name="Rectangle 33"/>
              <p:cNvSpPr>
                <a:spLocks/>
              </p:cNvSpPr>
              <p:nvPr/>
            </p:nvSpPr>
            <p:spPr bwMode="auto">
              <a:xfrm>
                <a:off x="0" y="0"/>
                <a:ext cx="1352" cy="648"/>
              </a:xfrm>
              <a:prstGeom prst="rect">
                <a:avLst/>
              </a:prstGeom>
              <a:solidFill>
                <a:srgbClr val="FDA531"/>
              </a:solidFill>
              <a:ln w="9525">
                <a:noFill/>
                <a:miter lim="800000"/>
                <a:headEnd/>
                <a:tailEnd/>
              </a:ln>
            </p:spPr>
            <p:txBody>
              <a:bodyPr lIns="0" tIns="0" rIns="0" bIns="0"/>
              <a:lstStyle/>
              <a:p>
                <a:endParaRPr lang="en-US"/>
              </a:p>
            </p:txBody>
          </p:sp>
          <p:sp>
            <p:nvSpPr>
              <p:cNvPr id="341009" name="AutoShape 34"/>
              <p:cNvSpPr>
                <a:spLocks/>
              </p:cNvSpPr>
              <p:nvPr/>
            </p:nvSpPr>
            <p:spPr bwMode="auto">
              <a:xfrm>
                <a:off x="0" y="0"/>
                <a:ext cx="1352" cy="648"/>
              </a:xfrm>
              <a:custGeom>
                <a:avLst/>
                <a:gdLst>
                  <a:gd name="T0" fmla="*/ 0 w 21600"/>
                  <a:gd name="T1" fmla="*/ 0 h 21600"/>
                  <a:gd name="T2" fmla="*/ 21600 w 21600"/>
                  <a:gd name="T3" fmla="*/ 21600 h 21600"/>
                </a:gdLst>
                <a:ahLst/>
                <a:cxnLst/>
                <a:rect l="T0" t="T1" r="T2" b="T3"/>
                <a:pathLst>
                  <a:path w="21600" h="21600">
                    <a:moveTo>
                      <a:pt x="2700" y="0"/>
                    </a:moveTo>
                    <a:lnTo>
                      <a:pt x="2700" y="21600"/>
                    </a:lnTo>
                    <a:moveTo>
                      <a:pt x="18900" y="0"/>
                    </a:moveTo>
                    <a:lnTo>
                      <a:pt x="18900" y="21600"/>
                    </a:lnTo>
                    <a:moveTo>
                      <a:pt x="0" y="0"/>
                    </a:moveTo>
                    <a:lnTo>
                      <a:pt x="21600" y="0"/>
                    </a:lnTo>
                    <a:lnTo>
                      <a:pt x="21600" y="21600"/>
                    </a:lnTo>
                    <a:lnTo>
                      <a:pt x="0" y="21600"/>
                    </a:lnTo>
                    <a:close/>
                    <a:moveTo>
                      <a:pt x="0" y="0"/>
                    </a:moveTo>
                  </a:path>
                </a:pathLst>
              </a:custGeom>
              <a:noFill/>
              <a:ln w="9525">
                <a:solidFill>
                  <a:srgbClr val="7F7F7F"/>
                </a:solidFill>
                <a:miter lim="800000"/>
                <a:headEnd/>
                <a:tailEnd/>
              </a:ln>
            </p:spPr>
            <p:txBody>
              <a:bodyPr lIns="0" tIns="0" rIns="0" bIns="0"/>
              <a:lstStyle/>
              <a:p>
                <a:endParaRPr lang="en-US"/>
              </a:p>
            </p:txBody>
          </p:sp>
        </p:grpSp>
        <p:sp>
          <p:nvSpPr>
            <p:cNvPr id="341007" name="Rectangle 35"/>
            <p:cNvSpPr>
              <a:spLocks/>
            </p:cNvSpPr>
            <p:nvPr/>
          </p:nvSpPr>
          <p:spPr bwMode="auto">
            <a:xfrm>
              <a:off x="221" y="56"/>
              <a:ext cx="904" cy="544"/>
            </a:xfrm>
            <a:prstGeom prst="rect">
              <a:avLst/>
            </a:prstGeom>
            <a:noFill/>
            <a:ln w="12700">
              <a:noFill/>
              <a:miter lim="800000"/>
              <a:headEnd/>
              <a:tailEnd/>
            </a:ln>
          </p:spPr>
          <p:txBody>
            <a:bodyPr lIns="0" tIns="0" rIns="0" bIns="0"/>
            <a:lstStyle/>
            <a:p>
              <a:r>
                <a:rPr lang="en-US">
                  <a:cs typeface="Arial" charset="0"/>
                  <a:sym typeface="Arial" charset="0"/>
                </a:rPr>
                <a:t>Term Mapping Tool</a:t>
              </a:r>
            </a:p>
          </p:txBody>
        </p:sp>
      </p:grpSp>
      <p:sp>
        <p:nvSpPr>
          <p:cNvPr id="341005" name="Line 36"/>
          <p:cNvSpPr>
            <a:spLocks noChangeShapeType="1"/>
          </p:cNvSpPr>
          <p:nvPr/>
        </p:nvSpPr>
        <p:spPr bwMode="auto">
          <a:xfrm>
            <a:off x="5308600" y="3416300"/>
            <a:ext cx="1358900" cy="0"/>
          </a:xfrm>
          <a:prstGeom prst="line">
            <a:avLst/>
          </a:prstGeom>
          <a:noFill/>
          <a:ln w="76200">
            <a:solidFill>
              <a:schemeClr val="tx1"/>
            </a:solidFill>
            <a:round/>
            <a:headEnd type="stealth" w="med" len="med"/>
            <a:tailEnd/>
          </a:ln>
        </p:spPr>
        <p:txBody>
          <a:bodyPr/>
          <a:lstStyle/>
          <a:p>
            <a:endParaRPr lang="en-US"/>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2"/>
          <p:cNvSpPr>
            <a:spLocks noGrp="1" noChangeArrowheads="1"/>
          </p:cNvSpPr>
          <p:nvPr>
            <p:ph type="title" idx="4294967295"/>
          </p:nvPr>
        </p:nvSpPr>
        <p:spPr/>
        <p:txBody>
          <a:bodyPr/>
          <a:lstStyle/>
          <a:p>
            <a:pPr algn="r"/>
            <a:r>
              <a:rPr lang="en-US" b="1" smtClean="0"/>
              <a:t>“RTM Management System” </a:t>
            </a:r>
            <a:br>
              <a:rPr lang="en-US" b="1" smtClean="0"/>
            </a:br>
            <a:r>
              <a:rPr lang="en-US" b="1" smtClean="0"/>
              <a:t>Database</a:t>
            </a:r>
          </a:p>
        </p:txBody>
      </p:sp>
      <p:pic>
        <p:nvPicPr>
          <p:cNvPr id="343042" name="Picture 4"/>
          <p:cNvPicPr>
            <a:picLocks noChangeAspect="1" noChangeArrowheads="1"/>
          </p:cNvPicPr>
          <p:nvPr/>
        </p:nvPicPr>
        <p:blipFill>
          <a:blip r:embed="rId3"/>
          <a:srcRect/>
          <a:stretch>
            <a:fillRect/>
          </a:stretch>
        </p:blipFill>
        <p:spPr bwMode="auto">
          <a:xfrm>
            <a:off x="1576388" y="1174750"/>
            <a:ext cx="7412037" cy="50927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ChangeArrowheads="1"/>
          </p:cNvSpPr>
          <p:nvPr>
            <p:ph type="title" idx="4294967295"/>
          </p:nvPr>
        </p:nvSpPr>
        <p:spPr>
          <a:xfrm>
            <a:off x="1768475" y="200025"/>
            <a:ext cx="7231063" cy="668338"/>
          </a:xfrm>
        </p:spPr>
        <p:txBody>
          <a:bodyPr/>
          <a:lstStyle/>
          <a:p>
            <a:pPr algn="r"/>
            <a:r>
              <a:rPr lang="en-US" b="1" smtClean="0"/>
              <a:t>“RTM Management System” </a:t>
            </a:r>
            <a:br>
              <a:rPr lang="en-US" b="1" smtClean="0"/>
            </a:br>
            <a:r>
              <a:rPr lang="en-US" b="1" smtClean="0"/>
              <a:t>Database</a:t>
            </a:r>
          </a:p>
        </p:txBody>
      </p:sp>
      <p:pic>
        <p:nvPicPr>
          <p:cNvPr id="345090" name="Picture 4"/>
          <p:cNvPicPr>
            <a:picLocks noChangeAspect="1" noChangeArrowheads="1"/>
          </p:cNvPicPr>
          <p:nvPr/>
        </p:nvPicPr>
        <p:blipFill>
          <a:blip r:embed="rId3"/>
          <a:srcRect/>
          <a:stretch>
            <a:fillRect/>
          </a:stretch>
        </p:blipFill>
        <p:spPr bwMode="auto">
          <a:xfrm>
            <a:off x="1709738" y="892175"/>
            <a:ext cx="6835775" cy="60213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1"/>
          <p:cNvSpPr>
            <a:spLocks noGrp="1"/>
          </p:cNvSpPr>
          <p:nvPr>
            <p:ph type="title" idx="4294967295"/>
          </p:nvPr>
        </p:nvSpPr>
        <p:spPr/>
        <p:txBody>
          <a:bodyPr/>
          <a:lstStyle/>
          <a:p>
            <a:pPr algn="r"/>
            <a:r>
              <a:rPr lang="en-US" b="1" smtClean="0"/>
              <a:t>“RTM Management System”</a:t>
            </a:r>
            <a:br>
              <a:rPr lang="en-US" b="1" smtClean="0"/>
            </a:br>
            <a:r>
              <a:rPr lang="en-US" b="1" smtClean="0"/>
              <a:t> RTMxml2DB</a:t>
            </a:r>
          </a:p>
        </p:txBody>
      </p:sp>
      <p:sp>
        <p:nvSpPr>
          <p:cNvPr id="3" name="Content Placeholder 2"/>
          <p:cNvSpPr>
            <a:spLocks noGrp="1"/>
          </p:cNvSpPr>
          <p:nvPr>
            <p:ph idx="4294967295"/>
          </p:nvPr>
        </p:nvSpPr>
        <p:spPr/>
        <p:txBody>
          <a:bodyPr/>
          <a:lstStyle/>
          <a:p>
            <a:pPr marL="304800" indent="-304800">
              <a:defRPr/>
            </a:pPr>
            <a:endParaRPr lang="en-US" sz="2400" dirty="0" smtClean="0"/>
          </a:p>
          <a:p>
            <a:pPr marL="304800" indent="-304800">
              <a:defRPr/>
            </a:pPr>
            <a:endParaRPr lang="en-US" sz="2400" dirty="0" smtClean="0"/>
          </a:p>
          <a:p>
            <a:pPr marL="304800" indent="-304800">
              <a:defRPr/>
            </a:pPr>
            <a:r>
              <a:rPr lang="en-US" sz="2400" dirty="0" smtClean="0"/>
              <a:t>An “RTMxml2DB” tool was developed to:</a:t>
            </a:r>
          </a:p>
          <a:p>
            <a:pPr marL="304800" indent="-304800">
              <a:defRPr/>
            </a:pPr>
            <a:endParaRPr lang="en-US" dirty="0" smtClean="0"/>
          </a:p>
          <a:p>
            <a:pPr lvl="1">
              <a:defRPr/>
            </a:pPr>
            <a:r>
              <a:rPr lang="en-US" sz="2000" dirty="0" smtClean="0"/>
              <a:t>Populate RTM database from XML</a:t>
            </a:r>
          </a:p>
          <a:p>
            <a:pPr lvl="1">
              <a:defRPr/>
            </a:pPr>
            <a:endParaRPr lang="en-US" sz="2000" dirty="0" smtClean="0"/>
          </a:p>
          <a:p>
            <a:pPr lvl="1">
              <a:defRPr/>
            </a:pPr>
            <a:r>
              <a:rPr lang="en-US" sz="2000" dirty="0" smtClean="0"/>
              <a:t>Identify inconsistencies against</a:t>
            </a:r>
          </a:p>
          <a:p>
            <a:pPr lvl="2">
              <a:defRPr/>
            </a:pPr>
            <a:r>
              <a:rPr lang="en-US" sz="2000" dirty="0" smtClean="0"/>
              <a:t>X73 Nomenclature (REFIDs, term codes)</a:t>
            </a:r>
          </a:p>
          <a:p>
            <a:pPr lvl="2">
              <a:defRPr/>
            </a:pPr>
            <a:r>
              <a:rPr lang="en-US" sz="2000" dirty="0" smtClean="0"/>
              <a:t>RTM Unit table (units, _UOM_GROUPS)</a:t>
            </a:r>
          </a:p>
          <a:p>
            <a:pPr lvl="2">
              <a:defRPr/>
            </a:pPr>
            <a:r>
              <a:rPr lang="en-US" sz="2000" dirty="0" smtClean="0"/>
              <a:t>RTM Enumeration table (</a:t>
            </a:r>
            <a:r>
              <a:rPr lang="en-US" sz="2000" dirty="0" err="1" smtClean="0"/>
              <a:t>enums</a:t>
            </a:r>
            <a:r>
              <a:rPr lang="en-US" sz="2000" dirty="0" smtClean="0"/>
              <a:t>, _ENUM_GROUPS)</a:t>
            </a:r>
          </a:p>
          <a:p>
            <a:pPr>
              <a:defRPr/>
            </a:pPr>
            <a:endParaRPr lang="en-US" sz="2000"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ChangeArrowheads="1"/>
          </p:cNvSpPr>
          <p:nvPr>
            <p:ph type="title" idx="4294967295"/>
          </p:nvPr>
        </p:nvSpPr>
        <p:spPr/>
        <p:txBody>
          <a:bodyPr/>
          <a:lstStyle/>
          <a:p>
            <a:pPr algn="r"/>
            <a:r>
              <a:rPr lang="en-US" b="1" smtClean="0"/>
              <a:t>“RTM Management System”</a:t>
            </a:r>
            <a:br>
              <a:rPr lang="en-US" b="1" smtClean="0"/>
            </a:br>
            <a:r>
              <a:rPr lang="en-US" b="1" smtClean="0"/>
              <a:t> RTMxml2DB</a:t>
            </a:r>
          </a:p>
        </p:txBody>
      </p:sp>
      <p:grpSp>
        <p:nvGrpSpPr>
          <p:cNvPr id="349186" name="Group 25"/>
          <p:cNvGrpSpPr>
            <a:grpSpLocks/>
          </p:cNvGrpSpPr>
          <p:nvPr/>
        </p:nvGrpSpPr>
        <p:grpSpPr bwMode="auto">
          <a:xfrm>
            <a:off x="4687888" y="1460500"/>
            <a:ext cx="1168400" cy="841375"/>
            <a:chOff x="3359" y="624"/>
            <a:chExt cx="736" cy="530"/>
          </a:xfrm>
        </p:grpSpPr>
        <p:sp>
          <p:nvSpPr>
            <p:cNvPr id="349222" name="AutoShape 13"/>
            <p:cNvSpPr>
              <a:spLocks noChangeArrowheads="1"/>
            </p:cNvSpPr>
            <p:nvPr/>
          </p:nvSpPr>
          <p:spPr bwMode="auto">
            <a:xfrm>
              <a:off x="3359" y="624"/>
              <a:ext cx="722" cy="530"/>
            </a:xfrm>
            <a:prstGeom prst="flowChartDocument">
              <a:avLst/>
            </a:prstGeom>
            <a:solidFill>
              <a:schemeClr val="folHlink"/>
            </a:solidFill>
            <a:ln w="9525">
              <a:solidFill>
                <a:schemeClr val="folHlink"/>
              </a:solidFill>
              <a:miter lim="800000"/>
              <a:headEnd/>
              <a:tailEnd/>
            </a:ln>
          </p:spPr>
          <p:txBody>
            <a:bodyPr wrap="none" anchor="ctr"/>
            <a:lstStyle/>
            <a:p>
              <a:endParaRPr lang="en-US"/>
            </a:p>
          </p:txBody>
        </p:sp>
        <p:sp>
          <p:nvSpPr>
            <p:cNvPr id="349223" name="Text Box 14"/>
            <p:cNvSpPr txBox="1">
              <a:spLocks noChangeArrowheads="1"/>
            </p:cNvSpPr>
            <p:nvPr/>
          </p:nvSpPr>
          <p:spPr bwMode="auto">
            <a:xfrm>
              <a:off x="3387" y="693"/>
              <a:ext cx="708" cy="366"/>
            </a:xfrm>
            <a:prstGeom prst="rect">
              <a:avLst/>
            </a:prstGeom>
            <a:noFill/>
            <a:ln w="9525">
              <a:noFill/>
              <a:miter lim="800000"/>
              <a:headEnd/>
              <a:tailEnd/>
            </a:ln>
          </p:spPr>
          <p:txBody>
            <a:bodyPr>
              <a:spAutoFit/>
            </a:bodyPr>
            <a:lstStyle/>
            <a:p>
              <a:pPr>
                <a:spcBef>
                  <a:spcPct val="50000"/>
                </a:spcBef>
              </a:pPr>
              <a:r>
                <a:rPr lang="en-US" sz="1600"/>
                <a:t>RTM XML File</a:t>
              </a:r>
            </a:p>
          </p:txBody>
        </p:sp>
      </p:grpSp>
      <p:sp>
        <p:nvSpPr>
          <p:cNvPr id="349187" name="AutoShape 21"/>
          <p:cNvSpPr>
            <a:spLocks noChangeArrowheads="1"/>
          </p:cNvSpPr>
          <p:nvPr/>
        </p:nvSpPr>
        <p:spPr bwMode="auto">
          <a:xfrm rot="5400000">
            <a:off x="4887119" y="2416969"/>
            <a:ext cx="646113" cy="384175"/>
          </a:xfrm>
          <a:prstGeom prst="rightArrow">
            <a:avLst>
              <a:gd name="adj1" fmla="val 50000"/>
              <a:gd name="adj2" fmla="val 73922"/>
            </a:avLst>
          </a:prstGeom>
          <a:solidFill>
            <a:srgbClr val="33CCCC"/>
          </a:solidFill>
          <a:ln w="9525">
            <a:solidFill>
              <a:schemeClr val="folHlink"/>
            </a:solidFill>
            <a:miter lim="800000"/>
            <a:headEnd/>
            <a:tailEnd/>
          </a:ln>
        </p:spPr>
        <p:txBody>
          <a:bodyPr wrap="none" anchor="ctr"/>
          <a:lstStyle/>
          <a:p>
            <a:endParaRPr lang="en-US"/>
          </a:p>
        </p:txBody>
      </p:sp>
      <p:grpSp>
        <p:nvGrpSpPr>
          <p:cNvPr id="349188" name="Group 28"/>
          <p:cNvGrpSpPr>
            <a:grpSpLocks/>
          </p:cNvGrpSpPr>
          <p:nvPr/>
        </p:nvGrpSpPr>
        <p:grpSpPr bwMode="auto">
          <a:xfrm>
            <a:off x="7683500" y="3502025"/>
            <a:ext cx="1346200" cy="841375"/>
            <a:chOff x="3364" y="559"/>
            <a:chExt cx="731" cy="530"/>
          </a:xfrm>
        </p:grpSpPr>
        <p:sp>
          <p:nvSpPr>
            <p:cNvPr id="349220" name="AutoShape 29"/>
            <p:cNvSpPr>
              <a:spLocks noChangeArrowheads="1"/>
            </p:cNvSpPr>
            <p:nvPr/>
          </p:nvSpPr>
          <p:spPr bwMode="auto">
            <a:xfrm>
              <a:off x="3364" y="559"/>
              <a:ext cx="722" cy="530"/>
            </a:xfrm>
            <a:prstGeom prst="flowChartDocument">
              <a:avLst/>
            </a:prstGeom>
            <a:solidFill>
              <a:srgbClr val="FF0000"/>
            </a:solidFill>
            <a:ln w="9525">
              <a:solidFill>
                <a:srgbClr val="FF0000"/>
              </a:solidFill>
              <a:miter lim="800000"/>
              <a:headEnd/>
              <a:tailEnd/>
            </a:ln>
          </p:spPr>
          <p:txBody>
            <a:bodyPr wrap="none" anchor="ctr"/>
            <a:lstStyle/>
            <a:p>
              <a:endParaRPr lang="en-US"/>
            </a:p>
          </p:txBody>
        </p:sp>
        <p:sp>
          <p:nvSpPr>
            <p:cNvPr id="349221" name="Text Box 30"/>
            <p:cNvSpPr txBox="1">
              <a:spLocks noChangeArrowheads="1"/>
            </p:cNvSpPr>
            <p:nvPr/>
          </p:nvSpPr>
          <p:spPr bwMode="auto">
            <a:xfrm>
              <a:off x="3387" y="622"/>
              <a:ext cx="708" cy="366"/>
            </a:xfrm>
            <a:prstGeom prst="rect">
              <a:avLst/>
            </a:prstGeom>
            <a:noFill/>
            <a:ln w="9525">
              <a:noFill/>
              <a:miter lim="800000"/>
              <a:headEnd/>
              <a:tailEnd/>
            </a:ln>
          </p:spPr>
          <p:txBody>
            <a:bodyPr>
              <a:spAutoFit/>
            </a:bodyPr>
            <a:lstStyle/>
            <a:p>
              <a:pPr>
                <a:spcBef>
                  <a:spcPct val="50000"/>
                </a:spcBef>
              </a:pPr>
              <a:r>
                <a:rPr lang="en-US" sz="1600"/>
                <a:t>Validation Report</a:t>
              </a:r>
            </a:p>
          </p:txBody>
        </p:sp>
      </p:grpSp>
      <p:sp>
        <p:nvSpPr>
          <p:cNvPr id="349189" name="AutoShape 31"/>
          <p:cNvSpPr>
            <a:spLocks noChangeArrowheads="1"/>
          </p:cNvSpPr>
          <p:nvPr/>
        </p:nvSpPr>
        <p:spPr bwMode="auto">
          <a:xfrm>
            <a:off x="6616700" y="3784600"/>
            <a:ext cx="1068388" cy="384175"/>
          </a:xfrm>
          <a:prstGeom prst="rightArrow">
            <a:avLst>
              <a:gd name="adj1" fmla="val 50000"/>
              <a:gd name="adj2" fmla="val 102021"/>
            </a:avLst>
          </a:prstGeom>
          <a:solidFill>
            <a:srgbClr val="33CCCC"/>
          </a:solidFill>
          <a:ln w="9525">
            <a:solidFill>
              <a:schemeClr val="folHlink"/>
            </a:solidFill>
            <a:miter lim="800000"/>
            <a:headEnd/>
            <a:tailEnd/>
          </a:ln>
        </p:spPr>
        <p:txBody>
          <a:bodyPr wrap="none" anchor="ctr"/>
          <a:lstStyle/>
          <a:p>
            <a:endParaRPr lang="en-US"/>
          </a:p>
        </p:txBody>
      </p:sp>
      <p:grpSp>
        <p:nvGrpSpPr>
          <p:cNvPr id="349190" name="Group 34"/>
          <p:cNvGrpSpPr>
            <a:grpSpLocks/>
          </p:cNvGrpSpPr>
          <p:nvPr/>
        </p:nvGrpSpPr>
        <p:grpSpPr bwMode="auto">
          <a:xfrm>
            <a:off x="2801938" y="1449388"/>
            <a:ext cx="1168400" cy="841375"/>
            <a:chOff x="3359" y="624"/>
            <a:chExt cx="736" cy="530"/>
          </a:xfrm>
        </p:grpSpPr>
        <p:sp>
          <p:nvSpPr>
            <p:cNvPr id="349218" name="AutoShape 35"/>
            <p:cNvSpPr>
              <a:spLocks noChangeArrowheads="1"/>
            </p:cNvSpPr>
            <p:nvPr/>
          </p:nvSpPr>
          <p:spPr bwMode="auto">
            <a:xfrm>
              <a:off x="3359" y="624"/>
              <a:ext cx="722" cy="530"/>
            </a:xfrm>
            <a:prstGeom prst="flowChartDocument">
              <a:avLst/>
            </a:prstGeom>
            <a:solidFill>
              <a:schemeClr val="folHlink"/>
            </a:solidFill>
            <a:ln w="9525">
              <a:solidFill>
                <a:schemeClr val="folHlink"/>
              </a:solidFill>
              <a:miter lim="800000"/>
              <a:headEnd/>
              <a:tailEnd/>
            </a:ln>
          </p:spPr>
          <p:txBody>
            <a:bodyPr wrap="none" anchor="ctr"/>
            <a:lstStyle/>
            <a:p>
              <a:endParaRPr lang="en-US"/>
            </a:p>
          </p:txBody>
        </p:sp>
        <p:sp>
          <p:nvSpPr>
            <p:cNvPr id="349219" name="Text Box 36"/>
            <p:cNvSpPr txBox="1">
              <a:spLocks noChangeArrowheads="1"/>
            </p:cNvSpPr>
            <p:nvPr/>
          </p:nvSpPr>
          <p:spPr bwMode="auto">
            <a:xfrm>
              <a:off x="3387" y="693"/>
              <a:ext cx="708" cy="366"/>
            </a:xfrm>
            <a:prstGeom prst="rect">
              <a:avLst/>
            </a:prstGeom>
            <a:noFill/>
            <a:ln w="9525">
              <a:noFill/>
              <a:miter lim="800000"/>
              <a:headEnd/>
              <a:tailEnd/>
            </a:ln>
          </p:spPr>
          <p:txBody>
            <a:bodyPr>
              <a:spAutoFit/>
            </a:bodyPr>
            <a:lstStyle/>
            <a:p>
              <a:pPr>
                <a:spcBef>
                  <a:spcPct val="50000"/>
                </a:spcBef>
              </a:pPr>
              <a:r>
                <a:rPr lang="en-US" sz="1600"/>
                <a:t>RTM XML Schema</a:t>
              </a:r>
            </a:p>
          </p:txBody>
        </p:sp>
      </p:grpSp>
      <p:sp>
        <p:nvSpPr>
          <p:cNvPr id="349191" name="Line 37"/>
          <p:cNvSpPr>
            <a:spLocks noChangeShapeType="1"/>
          </p:cNvSpPr>
          <p:nvPr/>
        </p:nvSpPr>
        <p:spPr bwMode="auto">
          <a:xfrm flipH="1">
            <a:off x="3957638" y="1828800"/>
            <a:ext cx="693737" cy="0"/>
          </a:xfrm>
          <a:prstGeom prst="line">
            <a:avLst/>
          </a:prstGeom>
          <a:noFill/>
          <a:ln w="9525">
            <a:solidFill>
              <a:schemeClr val="tx1"/>
            </a:solidFill>
            <a:round/>
            <a:headEnd/>
            <a:tailEnd type="triangle" w="med" len="med"/>
          </a:ln>
        </p:spPr>
        <p:txBody>
          <a:bodyPr/>
          <a:lstStyle/>
          <a:p>
            <a:endParaRPr lang="en-US"/>
          </a:p>
        </p:txBody>
      </p:sp>
      <p:grpSp>
        <p:nvGrpSpPr>
          <p:cNvPr id="349192" name="Group 41"/>
          <p:cNvGrpSpPr>
            <a:grpSpLocks/>
          </p:cNvGrpSpPr>
          <p:nvPr/>
        </p:nvGrpSpPr>
        <p:grpSpPr bwMode="auto">
          <a:xfrm>
            <a:off x="2908300" y="2946400"/>
            <a:ext cx="4059238" cy="2374900"/>
            <a:chOff x="1371600" y="3060700"/>
            <a:chExt cx="4058816" cy="2008414"/>
          </a:xfrm>
        </p:grpSpPr>
        <p:sp>
          <p:nvSpPr>
            <p:cNvPr id="51215" name="AutoShape 15"/>
            <p:cNvSpPr>
              <a:spLocks noChangeArrowheads="1"/>
            </p:cNvSpPr>
            <p:nvPr/>
          </p:nvSpPr>
          <p:spPr bwMode="auto">
            <a:xfrm>
              <a:off x="1371600" y="3060700"/>
              <a:ext cx="4058816" cy="2008414"/>
            </a:xfrm>
            <a:prstGeom prst="flowChartPredefinedProcess">
              <a:avLst/>
            </a:prstGeom>
            <a:solidFill>
              <a:srgbClr val="99CCFF"/>
            </a:solidFill>
            <a:ln w="9525">
              <a:solidFill>
                <a:schemeClr val="tx1">
                  <a:lumMod val="50000"/>
                  <a:lumOff val="50000"/>
                </a:schemeClr>
              </a:solidFill>
              <a:miter lim="800000"/>
              <a:headEnd/>
              <a:tailEnd/>
            </a:ln>
            <a:effectLst/>
            <a:scene3d>
              <a:camera prst="orthographicFront"/>
              <a:lightRig rig="threePt" dir="t"/>
            </a:scene3d>
            <a:sp3d>
              <a:bevelT w="165100" prst="coolSlant"/>
            </a:sp3d>
          </p:spPr>
          <p:txBody>
            <a:bodyPr wrap="none" anchor="ctr"/>
            <a:lstStyle/>
            <a:p>
              <a:pPr>
                <a:defRPr/>
              </a:pPr>
              <a:endParaRPr lang="en-US">
                <a:latin typeface="Arial" pitchFamily="34" charset="0"/>
              </a:endParaRPr>
            </a:p>
          </p:txBody>
        </p:sp>
        <p:sp>
          <p:nvSpPr>
            <p:cNvPr id="349208" name="Text Box 16"/>
            <p:cNvSpPr txBox="1">
              <a:spLocks noChangeArrowheads="1"/>
            </p:cNvSpPr>
            <p:nvPr/>
          </p:nvSpPr>
          <p:spPr bwMode="auto">
            <a:xfrm>
              <a:off x="2427288" y="3106251"/>
              <a:ext cx="2473325" cy="366713"/>
            </a:xfrm>
            <a:prstGeom prst="rect">
              <a:avLst/>
            </a:prstGeom>
            <a:noFill/>
            <a:ln w="9525">
              <a:noFill/>
              <a:miter lim="800000"/>
              <a:headEnd/>
              <a:tailEnd/>
            </a:ln>
          </p:spPr>
          <p:txBody>
            <a:bodyPr>
              <a:spAutoFit/>
            </a:bodyPr>
            <a:lstStyle/>
            <a:p>
              <a:pPr>
                <a:spcBef>
                  <a:spcPct val="50000"/>
                </a:spcBef>
              </a:pPr>
              <a:r>
                <a:rPr lang="en-US"/>
                <a:t>RTMxml2DB</a:t>
              </a:r>
            </a:p>
          </p:txBody>
        </p:sp>
        <p:grpSp>
          <p:nvGrpSpPr>
            <p:cNvPr id="349209" name="Group 38"/>
            <p:cNvGrpSpPr>
              <a:grpSpLocks/>
            </p:cNvGrpSpPr>
            <p:nvPr/>
          </p:nvGrpSpPr>
          <p:grpSpPr bwMode="auto">
            <a:xfrm>
              <a:off x="2895600" y="3984170"/>
              <a:ext cx="1905000" cy="979715"/>
              <a:chOff x="2679700" y="3984170"/>
              <a:chExt cx="1905000" cy="979715"/>
            </a:xfrm>
          </p:grpSpPr>
          <p:sp>
            <p:nvSpPr>
              <p:cNvPr id="349213" name="Rectangle 10"/>
              <p:cNvSpPr>
                <a:spLocks noChangeArrowheads="1"/>
              </p:cNvSpPr>
              <p:nvPr/>
            </p:nvSpPr>
            <p:spPr bwMode="auto">
              <a:xfrm>
                <a:off x="2679700" y="3984170"/>
                <a:ext cx="1905000" cy="979715"/>
              </a:xfrm>
              <a:prstGeom prst="rect">
                <a:avLst/>
              </a:prstGeom>
              <a:solidFill>
                <a:srgbClr val="EAEAEA"/>
              </a:solidFill>
              <a:ln w="9525">
                <a:solidFill>
                  <a:schemeClr val="folHlink"/>
                </a:solidFill>
                <a:miter lim="800000"/>
                <a:headEnd/>
                <a:tailEnd/>
              </a:ln>
            </p:spPr>
            <p:txBody>
              <a:bodyPr wrap="none" anchor="ctr"/>
              <a:lstStyle/>
              <a:p>
                <a:endParaRPr lang="en-US"/>
              </a:p>
            </p:txBody>
          </p:sp>
          <p:sp>
            <p:nvSpPr>
              <p:cNvPr id="349214" name="AutoShape 6"/>
              <p:cNvSpPr>
                <a:spLocks noChangeArrowheads="1"/>
              </p:cNvSpPr>
              <p:nvPr/>
            </p:nvSpPr>
            <p:spPr bwMode="auto">
              <a:xfrm>
                <a:off x="2856556" y="4095973"/>
                <a:ext cx="1620913" cy="323306"/>
              </a:xfrm>
              <a:prstGeom prst="flowChartMultidocument">
                <a:avLst/>
              </a:prstGeom>
              <a:solidFill>
                <a:srgbClr val="C0C0C0"/>
              </a:solidFill>
              <a:ln w="9525">
                <a:solidFill>
                  <a:schemeClr val="folHlink"/>
                </a:solidFill>
                <a:miter lim="800000"/>
                <a:headEnd/>
                <a:tailEnd/>
              </a:ln>
            </p:spPr>
            <p:txBody>
              <a:bodyPr wrap="none" anchor="ctr"/>
              <a:lstStyle/>
              <a:p>
                <a:endParaRPr lang="en-US"/>
              </a:p>
            </p:txBody>
          </p:sp>
          <p:sp>
            <p:nvSpPr>
              <p:cNvPr id="51207" name="Text Box 7"/>
              <p:cNvSpPr txBox="1">
                <a:spLocks noChangeArrowheads="1"/>
              </p:cNvSpPr>
              <p:nvPr/>
            </p:nvSpPr>
            <p:spPr bwMode="auto">
              <a:xfrm>
                <a:off x="3027169" y="4191105"/>
                <a:ext cx="1379394" cy="255079"/>
              </a:xfrm>
              <a:prstGeom prst="rect">
                <a:avLst/>
              </a:prstGeom>
              <a:noFill/>
              <a:ln w="9525">
                <a:noFill/>
                <a:miter lim="800000"/>
                <a:headEnd/>
                <a:tailEnd/>
              </a:ln>
              <a:effectLst/>
            </p:spPr>
            <p:txBody>
              <a:bodyPr>
                <a:spAutoFit/>
              </a:bodyPr>
              <a:lstStyle/>
              <a:p>
                <a:pPr>
                  <a:spcBef>
                    <a:spcPct val="50000"/>
                  </a:spcBef>
                  <a:defRPr/>
                </a:pPr>
                <a:r>
                  <a:rPr lang="en-US" sz="1050" dirty="0">
                    <a:latin typeface="Arial" pitchFamily="34" charset="0"/>
                  </a:rPr>
                  <a:t>POJO</a:t>
                </a:r>
                <a:endParaRPr lang="en-US" sz="1600" dirty="0">
                  <a:latin typeface="Arial" pitchFamily="34" charset="0"/>
                </a:endParaRPr>
              </a:p>
            </p:txBody>
          </p:sp>
          <p:sp>
            <p:nvSpPr>
              <p:cNvPr id="349216" name="AutoShape 8"/>
              <p:cNvSpPr>
                <a:spLocks noChangeArrowheads="1"/>
              </p:cNvSpPr>
              <p:nvPr/>
            </p:nvSpPr>
            <p:spPr bwMode="auto">
              <a:xfrm>
                <a:off x="2818981" y="4518979"/>
                <a:ext cx="1664967" cy="323306"/>
              </a:xfrm>
              <a:prstGeom prst="flowChartMultidocument">
                <a:avLst/>
              </a:prstGeom>
              <a:solidFill>
                <a:srgbClr val="C0C0C0"/>
              </a:solidFill>
              <a:ln w="9525">
                <a:solidFill>
                  <a:schemeClr val="folHlink"/>
                </a:solidFill>
                <a:miter lim="800000"/>
                <a:headEnd/>
                <a:tailEnd/>
              </a:ln>
            </p:spPr>
            <p:txBody>
              <a:bodyPr wrap="none" anchor="ctr"/>
              <a:lstStyle/>
              <a:p>
                <a:endParaRPr lang="en-US"/>
              </a:p>
            </p:txBody>
          </p:sp>
          <p:sp>
            <p:nvSpPr>
              <p:cNvPr id="51209" name="Text Box 9"/>
              <p:cNvSpPr txBox="1">
                <a:spLocks noChangeArrowheads="1"/>
              </p:cNvSpPr>
              <p:nvPr/>
            </p:nvSpPr>
            <p:spPr bwMode="auto">
              <a:xfrm>
                <a:off x="2928754" y="4595204"/>
                <a:ext cx="1357171" cy="201378"/>
              </a:xfrm>
              <a:prstGeom prst="rect">
                <a:avLst/>
              </a:prstGeom>
              <a:noFill/>
              <a:ln w="9525">
                <a:noFill/>
                <a:miter lim="800000"/>
                <a:headEnd/>
                <a:tailEnd/>
              </a:ln>
              <a:effectLst/>
            </p:spPr>
            <p:txBody>
              <a:bodyPr>
                <a:spAutoFit/>
              </a:bodyPr>
              <a:lstStyle/>
              <a:p>
                <a:pPr>
                  <a:spcBef>
                    <a:spcPct val="50000"/>
                  </a:spcBef>
                  <a:defRPr/>
                </a:pPr>
                <a:r>
                  <a:rPr lang="en-US" sz="1050" dirty="0">
                    <a:latin typeface="Arial" pitchFamily="34" charset="0"/>
                  </a:rPr>
                  <a:t>O/R Mapping Files</a:t>
                </a:r>
              </a:p>
            </p:txBody>
          </p:sp>
        </p:grpSp>
        <p:grpSp>
          <p:nvGrpSpPr>
            <p:cNvPr id="349210" name="Group 40"/>
            <p:cNvGrpSpPr>
              <a:grpSpLocks/>
            </p:cNvGrpSpPr>
            <p:nvPr/>
          </p:nvGrpSpPr>
          <p:grpSpPr bwMode="auto">
            <a:xfrm>
              <a:off x="1881188" y="3630126"/>
              <a:ext cx="1168400" cy="517525"/>
              <a:chOff x="2071688" y="2029926"/>
              <a:chExt cx="1168400" cy="517525"/>
            </a:xfrm>
          </p:grpSpPr>
          <p:sp>
            <p:nvSpPr>
              <p:cNvPr id="349211" name="AutoShape 44"/>
              <p:cNvSpPr>
                <a:spLocks noChangeArrowheads="1"/>
              </p:cNvSpPr>
              <p:nvPr/>
            </p:nvSpPr>
            <p:spPr bwMode="auto">
              <a:xfrm>
                <a:off x="2071688" y="2041039"/>
                <a:ext cx="1079500" cy="463550"/>
              </a:xfrm>
              <a:prstGeom prst="flowChartProcess">
                <a:avLst/>
              </a:prstGeom>
              <a:solidFill>
                <a:schemeClr val="bg2"/>
              </a:solidFill>
              <a:ln w="9525">
                <a:solidFill>
                  <a:schemeClr val="folHlink"/>
                </a:solidFill>
                <a:miter lim="800000"/>
                <a:headEnd/>
                <a:tailEnd/>
              </a:ln>
            </p:spPr>
            <p:txBody>
              <a:bodyPr wrap="none" anchor="ctr"/>
              <a:lstStyle/>
              <a:p>
                <a:endParaRPr lang="en-US"/>
              </a:p>
            </p:txBody>
          </p:sp>
          <p:sp>
            <p:nvSpPr>
              <p:cNvPr id="349212" name="Text Box 45"/>
              <p:cNvSpPr txBox="1">
                <a:spLocks noChangeArrowheads="1"/>
              </p:cNvSpPr>
              <p:nvPr/>
            </p:nvSpPr>
            <p:spPr bwMode="auto">
              <a:xfrm>
                <a:off x="2105025" y="2029926"/>
                <a:ext cx="1135063" cy="517525"/>
              </a:xfrm>
              <a:prstGeom prst="rect">
                <a:avLst/>
              </a:prstGeom>
              <a:noFill/>
              <a:ln w="9525">
                <a:noFill/>
                <a:miter lim="800000"/>
                <a:headEnd/>
                <a:tailEnd/>
              </a:ln>
            </p:spPr>
            <p:txBody>
              <a:bodyPr>
                <a:spAutoFit/>
              </a:bodyPr>
              <a:lstStyle/>
              <a:p>
                <a:pPr>
                  <a:spcBef>
                    <a:spcPct val="50000"/>
                  </a:spcBef>
                </a:pPr>
                <a:r>
                  <a:rPr lang="en-US" sz="1400"/>
                  <a:t>RTM XML Library</a:t>
                </a:r>
              </a:p>
            </p:txBody>
          </p:sp>
        </p:grpSp>
      </p:grpSp>
      <p:grpSp>
        <p:nvGrpSpPr>
          <p:cNvPr id="349193" name="Group 42"/>
          <p:cNvGrpSpPr>
            <a:grpSpLocks/>
          </p:cNvGrpSpPr>
          <p:nvPr/>
        </p:nvGrpSpPr>
        <p:grpSpPr bwMode="auto">
          <a:xfrm>
            <a:off x="800100" y="4203700"/>
            <a:ext cx="1320800" cy="1676400"/>
            <a:chOff x="2247902" y="2260600"/>
            <a:chExt cx="1320800" cy="2327275"/>
          </a:xfrm>
        </p:grpSpPr>
        <p:grpSp>
          <p:nvGrpSpPr>
            <p:cNvPr id="349201" name="Group 14"/>
            <p:cNvGrpSpPr>
              <a:grpSpLocks/>
            </p:cNvGrpSpPr>
            <p:nvPr/>
          </p:nvGrpSpPr>
          <p:grpSpPr bwMode="auto">
            <a:xfrm>
              <a:off x="2322515" y="2260600"/>
              <a:ext cx="1155700" cy="2327275"/>
              <a:chOff x="0" y="0"/>
              <a:chExt cx="728" cy="1466"/>
            </a:xfrm>
          </p:grpSpPr>
          <p:sp>
            <p:nvSpPr>
              <p:cNvPr id="349203" name="AutoShape 15"/>
              <p:cNvSpPr>
                <a:spLocks/>
              </p:cNvSpPr>
              <p:nvPr/>
            </p:nvSpPr>
            <p:spPr bwMode="auto">
              <a:xfrm>
                <a:off x="0" y="0"/>
                <a:ext cx="728" cy="1466"/>
              </a:xfrm>
              <a:custGeom>
                <a:avLst/>
                <a:gdLst>
                  <a:gd name="T0" fmla="*/ 0 w 21600"/>
                  <a:gd name="T1" fmla="*/ 0 h 21600"/>
                  <a:gd name="T2" fmla="*/ 21600 w 21600"/>
                  <a:gd name="T3" fmla="*/ 21600 h 21600"/>
                </a:gdLst>
                <a:ahLst/>
                <a:cxnLst/>
                <a:rect l="T0" t="T1" r="T2" b="T3"/>
                <a:pathLst>
                  <a:path w="21600" h="2160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solidFill>
                <a:srgbClr val="99FFCC"/>
              </a:solidFill>
              <a:ln w="9525">
                <a:noFill/>
                <a:miter lim="800000"/>
                <a:headEnd/>
                <a:tailEnd/>
              </a:ln>
            </p:spPr>
            <p:txBody>
              <a:bodyPr lIns="0" tIns="0" rIns="0" bIns="0"/>
              <a:lstStyle/>
              <a:p>
                <a:endParaRPr lang="en-US"/>
              </a:p>
            </p:txBody>
          </p:sp>
          <p:sp>
            <p:nvSpPr>
              <p:cNvPr id="349204" name="AutoShape 16"/>
              <p:cNvSpPr>
                <a:spLocks/>
              </p:cNvSpPr>
              <p:nvPr/>
            </p:nvSpPr>
            <p:spPr bwMode="auto">
              <a:xfrm>
                <a:off x="0" y="0"/>
                <a:ext cx="728" cy="1466"/>
              </a:xfrm>
              <a:custGeom>
                <a:avLst/>
                <a:gdLst>
                  <a:gd name="T0" fmla="*/ 0 w 21600"/>
                  <a:gd name="T1" fmla="*/ 0 h 21600"/>
                  <a:gd name="T2" fmla="*/ 21600 w 21600"/>
                  <a:gd name="T3" fmla="*/ 21600 h 21600"/>
                </a:gdLst>
                <a:ahLst/>
                <a:cxnLst/>
                <a:rect l="T0" t="T1" r="T2" b="T3"/>
                <a:pathLst>
                  <a:path w="21600" h="2160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noFill/>
              <a:ln w="9525">
                <a:solidFill>
                  <a:srgbClr val="B2B2B2"/>
                </a:solidFill>
                <a:miter lim="800000"/>
                <a:headEnd/>
                <a:tailEnd/>
              </a:ln>
            </p:spPr>
            <p:txBody>
              <a:bodyPr lIns="0" tIns="0" rIns="0" bIns="0"/>
              <a:lstStyle/>
              <a:p>
                <a:endParaRPr lang="en-US"/>
              </a:p>
            </p:txBody>
          </p:sp>
        </p:grpSp>
        <p:sp>
          <p:nvSpPr>
            <p:cNvPr id="349202" name="Rectangle 17"/>
            <p:cNvSpPr>
              <a:spLocks/>
            </p:cNvSpPr>
            <p:nvPr/>
          </p:nvSpPr>
          <p:spPr bwMode="auto">
            <a:xfrm>
              <a:off x="2247902" y="3225800"/>
              <a:ext cx="1320800" cy="685801"/>
            </a:xfrm>
            <a:prstGeom prst="rect">
              <a:avLst/>
            </a:prstGeom>
            <a:noFill/>
            <a:ln w="9525">
              <a:noFill/>
              <a:miter lim="800000"/>
              <a:headEnd/>
              <a:tailEnd/>
            </a:ln>
          </p:spPr>
          <p:txBody>
            <a:bodyPr lIns="0" tIns="0" rIns="0" bIns="0"/>
            <a:lstStyle/>
            <a:p>
              <a:pPr algn="ctr">
                <a:spcBef>
                  <a:spcPts val="950"/>
                </a:spcBef>
              </a:pPr>
              <a:r>
                <a:rPr lang="en-US" sz="1300">
                  <a:cs typeface="Arial" charset="0"/>
                  <a:sym typeface="Arial" charset="0"/>
                </a:rPr>
                <a:t>x73 Nomenclature DB</a:t>
              </a:r>
            </a:p>
          </p:txBody>
        </p:sp>
      </p:grpSp>
      <p:grpSp>
        <p:nvGrpSpPr>
          <p:cNvPr id="349194" name="Group 54"/>
          <p:cNvGrpSpPr>
            <a:grpSpLocks/>
          </p:cNvGrpSpPr>
          <p:nvPr/>
        </p:nvGrpSpPr>
        <p:grpSpPr bwMode="auto">
          <a:xfrm>
            <a:off x="887413" y="2336800"/>
            <a:ext cx="1322387" cy="1676400"/>
            <a:chOff x="2894015" y="4965700"/>
            <a:chExt cx="1322387" cy="1676400"/>
          </a:xfrm>
        </p:grpSpPr>
        <p:grpSp>
          <p:nvGrpSpPr>
            <p:cNvPr id="349197" name="Group 8"/>
            <p:cNvGrpSpPr>
              <a:grpSpLocks/>
            </p:cNvGrpSpPr>
            <p:nvPr/>
          </p:nvGrpSpPr>
          <p:grpSpPr bwMode="auto">
            <a:xfrm>
              <a:off x="2894015" y="4965700"/>
              <a:ext cx="1155700" cy="1676400"/>
              <a:chOff x="0" y="0"/>
              <a:chExt cx="728" cy="1466"/>
            </a:xfrm>
          </p:grpSpPr>
          <p:sp>
            <p:nvSpPr>
              <p:cNvPr id="349199" name="AutoShape 9"/>
              <p:cNvSpPr>
                <a:spLocks/>
              </p:cNvSpPr>
              <p:nvPr/>
            </p:nvSpPr>
            <p:spPr bwMode="auto">
              <a:xfrm>
                <a:off x="0" y="0"/>
                <a:ext cx="728" cy="1466"/>
              </a:xfrm>
              <a:custGeom>
                <a:avLst/>
                <a:gdLst>
                  <a:gd name="T0" fmla="*/ 0 w 21600"/>
                  <a:gd name="T1" fmla="*/ 0 h 21600"/>
                  <a:gd name="T2" fmla="*/ 21600 w 21600"/>
                  <a:gd name="T3" fmla="*/ 21600 h 21600"/>
                </a:gdLst>
                <a:ahLst/>
                <a:cxnLst/>
                <a:rect l="T0" t="T1" r="T2" b="T3"/>
                <a:pathLst>
                  <a:path w="21600" h="2160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solidFill>
                <a:srgbClr val="99FFCC"/>
              </a:solidFill>
              <a:ln w="9525">
                <a:noFill/>
                <a:miter lim="800000"/>
                <a:headEnd/>
                <a:tailEnd/>
              </a:ln>
            </p:spPr>
            <p:txBody>
              <a:bodyPr lIns="0" tIns="0" rIns="0" bIns="0"/>
              <a:lstStyle/>
              <a:p>
                <a:endParaRPr lang="en-US"/>
              </a:p>
            </p:txBody>
          </p:sp>
          <p:sp>
            <p:nvSpPr>
              <p:cNvPr id="349200" name="AutoShape 10"/>
              <p:cNvSpPr>
                <a:spLocks/>
              </p:cNvSpPr>
              <p:nvPr/>
            </p:nvSpPr>
            <p:spPr bwMode="auto">
              <a:xfrm>
                <a:off x="0" y="0"/>
                <a:ext cx="728" cy="1466"/>
              </a:xfrm>
              <a:custGeom>
                <a:avLst/>
                <a:gdLst>
                  <a:gd name="T0" fmla="*/ 0 w 21600"/>
                  <a:gd name="T1" fmla="*/ 0 h 21600"/>
                  <a:gd name="T2" fmla="*/ 21600 w 21600"/>
                  <a:gd name="T3" fmla="*/ 21600 h 21600"/>
                </a:gdLst>
                <a:ahLst/>
                <a:cxnLst/>
                <a:rect l="T0" t="T1" r="T2" b="T3"/>
                <a:pathLst>
                  <a:path w="21600" h="2160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noFill/>
              <a:ln w="9525">
                <a:solidFill>
                  <a:srgbClr val="B2B2B2"/>
                </a:solidFill>
                <a:miter lim="800000"/>
                <a:headEnd/>
                <a:tailEnd/>
              </a:ln>
            </p:spPr>
            <p:txBody>
              <a:bodyPr lIns="0" tIns="0" rIns="0" bIns="0"/>
              <a:lstStyle/>
              <a:p>
                <a:endParaRPr lang="en-US"/>
              </a:p>
            </p:txBody>
          </p:sp>
        </p:grpSp>
        <p:sp>
          <p:nvSpPr>
            <p:cNvPr id="349198" name="Rectangle 11"/>
            <p:cNvSpPr>
              <a:spLocks/>
            </p:cNvSpPr>
            <p:nvPr/>
          </p:nvSpPr>
          <p:spPr bwMode="auto">
            <a:xfrm>
              <a:off x="3022602" y="5724525"/>
              <a:ext cx="1193800" cy="292100"/>
            </a:xfrm>
            <a:prstGeom prst="rect">
              <a:avLst/>
            </a:prstGeom>
            <a:noFill/>
            <a:ln w="9525">
              <a:noFill/>
              <a:miter lim="800000"/>
              <a:headEnd/>
              <a:tailEnd/>
            </a:ln>
          </p:spPr>
          <p:txBody>
            <a:bodyPr lIns="0" tIns="0" rIns="0" bIns="0"/>
            <a:lstStyle/>
            <a:p>
              <a:pPr>
                <a:spcBef>
                  <a:spcPts val="950"/>
                </a:spcBef>
              </a:pPr>
              <a:r>
                <a:rPr lang="en-US" sz="1600">
                  <a:cs typeface="Arial" charset="0"/>
                  <a:sym typeface="Arial" charset="0"/>
                </a:rPr>
                <a:t>RTM DB</a:t>
              </a:r>
            </a:p>
          </p:txBody>
        </p:sp>
      </p:grpSp>
      <p:sp>
        <p:nvSpPr>
          <p:cNvPr id="349195" name="Left-Right Arrow 39"/>
          <p:cNvSpPr>
            <a:spLocks noChangeArrowheads="1"/>
          </p:cNvSpPr>
          <p:nvPr/>
        </p:nvSpPr>
        <p:spPr bwMode="auto">
          <a:xfrm>
            <a:off x="2070100" y="3209925"/>
            <a:ext cx="825500" cy="438150"/>
          </a:xfrm>
          <a:prstGeom prst="leftRightArrow">
            <a:avLst>
              <a:gd name="adj1" fmla="val 50000"/>
              <a:gd name="adj2" fmla="val 79854"/>
            </a:avLst>
          </a:prstGeom>
          <a:solidFill>
            <a:srgbClr val="33CCCC"/>
          </a:solidFill>
          <a:ln w="9525" algn="ctr">
            <a:solidFill>
              <a:srgbClr val="B2B2B2"/>
            </a:solidFill>
            <a:round/>
            <a:headEnd/>
            <a:tailEnd/>
          </a:ln>
        </p:spPr>
        <p:txBody>
          <a:bodyPr vert="eaVert" wrap="none" anchor="ctr"/>
          <a:lstStyle/>
          <a:p>
            <a:pPr algn="ctr"/>
            <a:endParaRPr lang="en-US"/>
          </a:p>
        </p:txBody>
      </p:sp>
      <p:sp>
        <p:nvSpPr>
          <p:cNvPr id="349196" name="AutoShape 26"/>
          <p:cNvSpPr>
            <a:spLocks noChangeArrowheads="1"/>
          </p:cNvSpPr>
          <p:nvPr/>
        </p:nvSpPr>
        <p:spPr bwMode="auto">
          <a:xfrm>
            <a:off x="2044700" y="4510088"/>
            <a:ext cx="863600" cy="384175"/>
          </a:xfrm>
          <a:prstGeom prst="rightArrow">
            <a:avLst>
              <a:gd name="adj1" fmla="val 50000"/>
              <a:gd name="adj2" fmla="val 101958"/>
            </a:avLst>
          </a:prstGeom>
          <a:solidFill>
            <a:srgbClr val="33CCCC"/>
          </a:solidFill>
          <a:ln w="9525">
            <a:solidFill>
              <a:schemeClr val="folHlink"/>
            </a:solidFill>
            <a:miter lim="800000"/>
            <a:headEnd/>
            <a:tailEnd/>
          </a:ln>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idx="4294967295"/>
          </p:nvPr>
        </p:nvSpPr>
        <p:spPr/>
        <p:txBody>
          <a:bodyPr/>
          <a:lstStyle/>
          <a:p>
            <a:pPr algn="r"/>
            <a:r>
              <a:rPr lang="en-US" b="1" smtClean="0"/>
              <a:t>“RTM Management System”</a:t>
            </a:r>
            <a:br>
              <a:rPr lang="en-US" b="1" smtClean="0"/>
            </a:br>
            <a:r>
              <a:rPr lang="en-US" b="1" smtClean="0"/>
              <a:t>Technologies employed</a:t>
            </a:r>
          </a:p>
        </p:txBody>
      </p:sp>
      <p:sp>
        <p:nvSpPr>
          <p:cNvPr id="351234" name="Rectangle 3"/>
          <p:cNvSpPr>
            <a:spLocks noGrp="1" noChangeArrowheads="1"/>
          </p:cNvSpPr>
          <p:nvPr>
            <p:ph idx="4294967295"/>
          </p:nvPr>
        </p:nvSpPr>
        <p:spPr/>
        <p:txBody>
          <a:bodyPr/>
          <a:lstStyle/>
          <a:p>
            <a:endParaRPr lang="en-US" sz="2400" smtClean="0"/>
          </a:p>
          <a:p>
            <a:endParaRPr lang="en-US" sz="2400" smtClean="0"/>
          </a:p>
          <a:p>
            <a:r>
              <a:rPr lang="en-US" sz="2400" smtClean="0"/>
              <a:t>J2EE / JAVA 5</a:t>
            </a:r>
          </a:p>
          <a:p>
            <a:r>
              <a:rPr lang="en-US" sz="2400" smtClean="0"/>
              <a:t>ExtJS 2.2.1 </a:t>
            </a:r>
            <a:r>
              <a:rPr lang="en-US" smtClean="0"/>
              <a:t>Cross-browser JavaScript library</a:t>
            </a:r>
            <a:r>
              <a:rPr lang="en-US" sz="2400" smtClean="0"/>
              <a:t> </a:t>
            </a:r>
          </a:p>
          <a:p>
            <a:r>
              <a:rPr lang="en-US" sz="2400" smtClean="0"/>
              <a:t>Spring Framework</a:t>
            </a:r>
          </a:p>
          <a:p>
            <a:pPr lvl="1"/>
            <a:r>
              <a:rPr lang="en-US" sz="2000" smtClean="0"/>
              <a:t>Spring MVC: </a:t>
            </a:r>
            <a:r>
              <a:rPr lang="en-US" sz="1800" smtClean="0"/>
              <a:t>full-featured MVC (Model View Controller) implementation</a:t>
            </a:r>
          </a:p>
          <a:p>
            <a:pPr lvl="1"/>
            <a:r>
              <a:rPr lang="en-US" sz="2000" smtClean="0"/>
              <a:t>Spring Security: </a:t>
            </a:r>
            <a:r>
              <a:rPr lang="en-US" sz="1800" smtClean="0"/>
              <a:t>provides security solutions (authentication, identification) </a:t>
            </a:r>
          </a:p>
          <a:p>
            <a:r>
              <a:rPr lang="en-US" sz="2400" smtClean="0">
                <a:solidFill>
                  <a:srgbClr val="000000"/>
                </a:solidFill>
              </a:rPr>
              <a:t>Apache Tomcat 5.5</a:t>
            </a:r>
          </a:p>
          <a:p>
            <a:pPr>
              <a:buFontTx/>
              <a:buNone/>
            </a:pPr>
            <a:endParaRPr lang="en-US" sz="1400" smtClean="0"/>
          </a:p>
          <a:p>
            <a:pPr>
              <a:buFont typeface="Wingdings" pitchFamily="2" charset="2"/>
              <a:buChar char="Ø"/>
            </a:pPr>
            <a:endParaRPr lang="en-US" smtClean="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itle 1"/>
          <p:cNvSpPr>
            <a:spLocks noGrp="1"/>
          </p:cNvSpPr>
          <p:nvPr>
            <p:ph type="title" idx="4294967295"/>
          </p:nvPr>
        </p:nvSpPr>
        <p:spPr/>
        <p:txBody>
          <a:bodyPr/>
          <a:lstStyle/>
          <a:p>
            <a:pPr algn="r"/>
            <a:r>
              <a:rPr lang="en-US" b="1" smtClean="0"/>
              <a:t>“RTM Management System”</a:t>
            </a:r>
            <a:br>
              <a:rPr lang="en-US" b="1" smtClean="0"/>
            </a:br>
            <a:r>
              <a:rPr lang="en-US" b="1" smtClean="0"/>
              <a:t>Technologies employed</a:t>
            </a:r>
          </a:p>
        </p:txBody>
      </p:sp>
      <p:sp>
        <p:nvSpPr>
          <p:cNvPr id="353282" name="Content Placeholder 2"/>
          <p:cNvSpPr>
            <a:spLocks noGrp="1"/>
          </p:cNvSpPr>
          <p:nvPr>
            <p:ph idx="4294967295"/>
          </p:nvPr>
        </p:nvSpPr>
        <p:spPr/>
        <p:txBody>
          <a:bodyPr/>
          <a:lstStyle/>
          <a:p>
            <a:endParaRPr lang="en-US" smtClean="0"/>
          </a:p>
          <a:p>
            <a:pPr>
              <a:buFontTx/>
              <a:buNone/>
            </a:pPr>
            <a:endParaRPr lang="en-US" sz="2400" smtClean="0"/>
          </a:p>
          <a:p>
            <a:r>
              <a:rPr lang="en-US" sz="2400" smtClean="0"/>
              <a:t>MySQL 5.1</a:t>
            </a:r>
          </a:p>
          <a:p>
            <a:r>
              <a:rPr lang="en-US" sz="2400" smtClean="0"/>
              <a:t>MySQL Workbench to design the database</a:t>
            </a:r>
          </a:p>
          <a:p>
            <a:r>
              <a:rPr lang="en-US" sz="2400" smtClean="0"/>
              <a:t>Hibernate 3</a:t>
            </a:r>
          </a:p>
          <a:p>
            <a:r>
              <a:rPr lang="en-US" sz="2400" smtClean="0">
                <a:solidFill>
                  <a:srgbClr val="000000"/>
                </a:solidFill>
              </a:rPr>
              <a:t>XMLBeans technology for accessing XML by binding it to Java types </a:t>
            </a:r>
          </a:p>
          <a:p>
            <a:endParaRPr lang="en-US" sz="2400" smtClean="0">
              <a:solidFill>
                <a:srgbClr val="000000"/>
              </a:solidFill>
            </a:endParaRPr>
          </a:p>
          <a:p>
            <a:pPr>
              <a:buFont typeface="Wingdings" pitchFamily="2" charset="2"/>
              <a:buChar char="Ø"/>
            </a:pPr>
            <a:r>
              <a:rPr lang="en-US" sz="2400" smtClean="0"/>
              <a:t>Tested browsers</a:t>
            </a:r>
          </a:p>
          <a:p>
            <a:pPr lvl="1"/>
            <a:r>
              <a:rPr lang="en-US" sz="2000" smtClean="0"/>
              <a:t>Mozilla Firefox 3</a:t>
            </a:r>
          </a:p>
          <a:p>
            <a:pPr lvl="1"/>
            <a:r>
              <a:rPr lang="en-US" sz="2000" smtClean="0"/>
              <a:t>IE 7</a:t>
            </a:r>
          </a:p>
          <a:p>
            <a:pPr lvl="1"/>
            <a:r>
              <a:rPr lang="en-US" sz="2000" smtClean="0"/>
              <a:t>Google Chrome 1</a:t>
            </a:r>
          </a:p>
          <a:p>
            <a:endParaRPr lang="en-US" smtClean="0">
              <a:solidFill>
                <a:srgbClr val="000000"/>
              </a:solidFill>
            </a:endParaRPr>
          </a:p>
          <a:p>
            <a:endParaRPr lang="en-US" smtClean="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2"/>
          <p:cNvSpPr>
            <a:spLocks noGrp="1" noChangeArrowheads="1"/>
          </p:cNvSpPr>
          <p:nvPr>
            <p:ph type="title" idx="4294967295"/>
          </p:nvPr>
        </p:nvSpPr>
        <p:spPr/>
        <p:txBody>
          <a:bodyPr/>
          <a:lstStyle/>
          <a:p>
            <a:pPr algn="r"/>
            <a:r>
              <a:rPr lang="en-US" b="1" smtClean="0"/>
              <a:t>“RTM Management System”</a:t>
            </a:r>
            <a:br>
              <a:rPr lang="en-US" b="1" smtClean="0"/>
            </a:br>
            <a:r>
              <a:rPr lang="en-US" b="1" smtClean="0"/>
              <a:t> Architecture</a:t>
            </a:r>
          </a:p>
        </p:txBody>
      </p:sp>
      <p:grpSp>
        <p:nvGrpSpPr>
          <p:cNvPr id="2" name="Group 31"/>
          <p:cNvGrpSpPr/>
          <p:nvPr/>
        </p:nvGrpSpPr>
        <p:grpSpPr>
          <a:xfrm>
            <a:off x="1641475" y="1157288"/>
            <a:ext cx="7124700" cy="4822825"/>
            <a:chOff x="1641475" y="1157288"/>
            <a:chExt cx="7124700" cy="4822825"/>
          </a:xfrm>
          <a:effectLst>
            <a:outerShdw blurRad="76200" dir="13500000" sy="23000" kx="1200000" algn="br" rotWithShape="0">
              <a:prstClr val="black">
                <a:alpha val="20000"/>
              </a:prstClr>
            </a:outerShdw>
          </a:effectLst>
        </p:grpSpPr>
        <p:grpSp>
          <p:nvGrpSpPr>
            <p:cNvPr id="3" name="Group 6"/>
            <p:cNvGrpSpPr>
              <a:grpSpLocks/>
            </p:cNvGrpSpPr>
            <p:nvPr/>
          </p:nvGrpSpPr>
          <p:grpSpPr bwMode="auto">
            <a:xfrm>
              <a:off x="1641475" y="1157288"/>
              <a:ext cx="7115175" cy="1552575"/>
              <a:chOff x="1034" y="729"/>
              <a:chExt cx="4482" cy="978"/>
            </a:xfrm>
          </p:grpSpPr>
          <p:sp>
            <p:nvSpPr>
              <p:cNvPr id="45060" name="Rectangle 4"/>
              <p:cNvSpPr>
                <a:spLocks noChangeArrowheads="1"/>
              </p:cNvSpPr>
              <p:nvPr/>
            </p:nvSpPr>
            <p:spPr bwMode="auto">
              <a:xfrm>
                <a:off x="1034" y="729"/>
                <a:ext cx="4482" cy="978"/>
              </a:xfrm>
              <a:prstGeom prst="rect">
                <a:avLst/>
              </a:prstGeom>
              <a:solidFill>
                <a:srgbClr val="CCECFF"/>
              </a:solidFill>
              <a:ln w="9525">
                <a:solidFill>
                  <a:schemeClr val="folHlink"/>
                </a:solidFill>
                <a:miter lim="800000"/>
                <a:headEnd/>
                <a:tailEnd/>
              </a:ln>
              <a:effectLst/>
            </p:spPr>
            <p:txBody>
              <a:bodyPr wrap="none" anchor="ctr"/>
              <a:lstStyle/>
              <a:p>
                <a:pPr>
                  <a:defRPr/>
                </a:pPr>
                <a:endParaRPr lang="en-US">
                  <a:latin typeface="Arial" pitchFamily="34" charset="0"/>
                </a:endParaRPr>
              </a:p>
            </p:txBody>
          </p:sp>
          <p:sp>
            <p:nvSpPr>
              <p:cNvPr id="45061" name="Text Box 5"/>
              <p:cNvSpPr txBox="1">
                <a:spLocks noChangeArrowheads="1"/>
              </p:cNvSpPr>
              <p:nvPr/>
            </p:nvSpPr>
            <p:spPr bwMode="auto">
              <a:xfrm>
                <a:off x="1097" y="1068"/>
                <a:ext cx="1027" cy="231"/>
              </a:xfrm>
              <a:prstGeom prst="rect">
                <a:avLst/>
              </a:prstGeom>
              <a:noFill/>
              <a:ln w="9525">
                <a:noFill/>
                <a:miter lim="800000"/>
                <a:headEnd/>
                <a:tailEnd/>
              </a:ln>
              <a:effectLst/>
            </p:spPr>
            <p:txBody>
              <a:bodyPr>
                <a:spAutoFit/>
              </a:bodyPr>
              <a:lstStyle/>
              <a:p>
                <a:pPr>
                  <a:spcBef>
                    <a:spcPct val="50000"/>
                  </a:spcBef>
                  <a:defRPr/>
                </a:pPr>
                <a:r>
                  <a:rPr lang="en-US" dirty="0">
                    <a:solidFill>
                      <a:schemeClr val="accent2"/>
                    </a:solidFill>
                    <a:latin typeface="Arial" pitchFamily="34" charset="0"/>
                  </a:rPr>
                  <a:t>Presentation</a:t>
                </a:r>
              </a:p>
            </p:txBody>
          </p:sp>
        </p:grpSp>
        <p:grpSp>
          <p:nvGrpSpPr>
            <p:cNvPr id="4" name="Group 7"/>
            <p:cNvGrpSpPr>
              <a:grpSpLocks/>
            </p:cNvGrpSpPr>
            <p:nvPr/>
          </p:nvGrpSpPr>
          <p:grpSpPr bwMode="auto">
            <a:xfrm>
              <a:off x="1651000" y="2795588"/>
              <a:ext cx="7115175" cy="1552575"/>
              <a:chOff x="1034" y="729"/>
              <a:chExt cx="4482" cy="978"/>
            </a:xfrm>
          </p:grpSpPr>
          <p:sp>
            <p:nvSpPr>
              <p:cNvPr id="45064" name="Rectangle 8"/>
              <p:cNvSpPr>
                <a:spLocks noChangeArrowheads="1"/>
              </p:cNvSpPr>
              <p:nvPr/>
            </p:nvSpPr>
            <p:spPr bwMode="auto">
              <a:xfrm>
                <a:off x="1034" y="729"/>
                <a:ext cx="4482" cy="978"/>
              </a:xfrm>
              <a:prstGeom prst="rect">
                <a:avLst/>
              </a:prstGeom>
              <a:solidFill>
                <a:srgbClr val="99CCFF"/>
              </a:solidFill>
              <a:ln w="9525">
                <a:solidFill>
                  <a:schemeClr val="folHlink"/>
                </a:solidFill>
                <a:miter lim="800000"/>
                <a:headEnd/>
                <a:tailEnd/>
              </a:ln>
              <a:effectLst/>
            </p:spPr>
            <p:txBody>
              <a:bodyPr wrap="none" anchor="ctr"/>
              <a:lstStyle/>
              <a:p>
                <a:pPr>
                  <a:defRPr/>
                </a:pPr>
                <a:endParaRPr lang="en-US">
                  <a:latin typeface="Arial" pitchFamily="34" charset="0"/>
                </a:endParaRPr>
              </a:p>
            </p:txBody>
          </p:sp>
          <p:sp>
            <p:nvSpPr>
              <p:cNvPr id="45065" name="Text Box 9"/>
              <p:cNvSpPr txBox="1">
                <a:spLocks noChangeArrowheads="1"/>
              </p:cNvSpPr>
              <p:nvPr/>
            </p:nvSpPr>
            <p:spPr bwMode="auto">
              <a:xfrm>
                <a:off x="1097" y="1068"/>
                <a:ext cx="1027" cy="231"/>
              </a:xfrm>
              <a:prstGeom prst="rect">
                <a:avLst/>
              </a:prstGeom>
              <a:noFill/>
              <a:ln w="9525">
                <a:noFill/>
                <a:miter lim="800000"/>
                <a:headEnd/>
                <a:tailEnd/>
              </a:ln>
              <a:effectLst/>
            </p:spPr>
            <p:txBody>
              <a:bodyPr>
                <a:spAutoFit/>
              </a:bodyPr>
              <a:lstStyle/>
              <a:p>
                <a:pPr>
                  <a:spcBef>
                    <a:spcPct val="50000"/>
                  </a:spcBef>
                  <a:defRPr/>
                </a:pPr>
                <a:r>
                  <a:rPr lang="en-US">
                    <a:solidFill>
                      <a:schemeClr val="accent2"/>
                    </a:solidFill>
                    <a:latin typeface="Arial" pitchFamily="34" charset="0"/>
                  </a:rPr>
                  <a:t>Service</a:t>
                </a:r>
              </a:p>
            </p:txBody>
          </p:sp>
        </p:grpSp>
        <p:grpSp>
          <p:nvGrpSpPr>
            <p:cNvPr id="5" name="Group 10"/>
            <p:cNvGrpSpPr>
              <a:grpSpLocks/>
            </p:cNvGrpSpPr>
            <p:nvPr/>
          </p:nvGrpSpPr>
          <p:grpSpPr bwMode="auto">
            <a:xfrm>
              <a:off x="1651000" y="4427538"/>
              <a:ext cx="7115175" cy="1552575"/>
              <a:chOff x="1034" y="729"/>
              <a:chExt cx="4482" cy="978"/>
            </a:xfrm>
          </p:grpSpPr>
          <p:sp>
            <p:nvSpPr>
              <p:cNvPr id="45067" name="Rectangle 11"/>
              <p:cNvSpPr>
                <a:spLocks noChangeArrowheads="1"/>
              </p:cNvSpPr>
              <p:nvPr/>
            </p:nvSpPr>
            <p:spPr bwMode="auto">
              <a:xfrm>
                <a:off x="1034" y="729"/>
                <a:ext cx="4482" cy="978"/>
              </a:xfrm>
              <a:prstGeom prst="rect">
                <a:avLst/>
              </a:prstGeom>
              <a:solidFill>
                <a:srgbClr val="99FFCC"/>
              </a:solidFill>
              <a:ln w="9525">
                <a:solidFill>
                  <a:schemeClr val="folHlink"/>
                </a:solidFill>
                <a:miter lim="800000"/>
                <a:headEnd/>
                <a:tailEnd/>
              </a:ln>
              <a:effectLst/>
            </p:spPr>
            <p:txBody>
              <a:bodyPr wrap="none" anchor="ctr"/>
              <a:lstStyle/>
              <a:p>
                <a:pPr>
                  <a:defRPr/>
                </a:pPr>
                <a:endParaRPr lang="en-US">
                  <a:latin typeface="Arial" pitchFamily="34" charset="0"/>
                </a:endParaRPr>
              </a:p>
            </p:txBody>
          </p:sp>
          <p:sp>
            <p:nvSpPr>
              <p:cNvPr id="45068" name="Text Box 12"/>
              <p:cNvSpPr txBox="1">
                <a:spLocks noChangeArrowheads="1"/>
              </p:cNvSpPr>
              <p:nvPr/>
            </p:nvSpPr>
            <p:spPr bwMode="auto">
              <a:xfrm>
                <a:off x="1097" y="1068"/>
                <a:ext cx="1027" cy="231"/>
              </a:xfrm>
              <a:prstGeom prst="rect">
                <a:avLst/>
              </a:prstGeom>
              <a:noFill/>
              <a:ln w="9525">
                <a:noFill/>
                <a:miter lim="800000"/>
                <a:headEnd/>
                <a:tailEnd/>
              </a:ln>
              <a:effectLst/>
            </p:spPr>
            <p:txBody>
              <a:bodyPr>
                <a:spAutoFit/>
              </a:bodyPr>
              <a:lstStyle/>
              <a:p>
                <a:pPr>
                  <a:spcBef>
                    <a:spcPct val="50000"/>
                  </a:spcBef>
                  <a:defRPr/>
                </a:pPr>
                <a:r>
                  <a:rPr lang="en-US">
                    <a:solidFill>
                      <a:schemeClr val="accent2"/>
                    </a:solidFill>
                    <a:latin typeface="Arial" pitchFamily="34" charset="0"/>
                  </a:rPr>
                  <a:t>Persistence</a:t>
                </a:r>
              </a:p>
            </p:txBody>
          </p:sp>
        </p:grpSp>
        <p:sp>
          <p:nvSpPr>
            <p:cNvPr id="45069" name="Rectangle 13"/>
            <p:cNvSpPr>
              <a:spLocks noChangeArrowheads="1"/>
            </p:cNvSpPr>
            <p:nvPr/>
          </p:nvSpPr>
          <p:spPr bwMode="auto">
            <a:xfrm>
              <a:off x="3492500" y="1220788"/>
              <a:ext cx="5145088" cy="396875"/>
            </a:xfrm>
            <a:prstGeom prst="rect">
              <a:avLst/>
            </a:prstGeom>
            <a:solidFill>
              <a:srgbClr val="99CCFF"/>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Arial" pitchFamily="34" charset="0"/>
              </a:endParaRPr>
            </a:p>
          </p:txBody>
        </p:sp>
        <p:sp>
          <p:nvSpPr>
            <p:cNvPr id="45070" name="Text Box 14"/>
            <p:cNvSpPr txBox="1">
              <a:spLocks noChangeArrowheads="1"/>
            </p:cNvSpPr>
            <p:nvPr/>
          </p:nvSpPr>
          <p:spPr bwMode="auto">
            <a:xfrm>
              <a:off x="4341813" y="1220788"/>
              <a:ext cx="3832225" cy="336550"/>
            </a:xfrm>
            <a:prstGeom prst="rect">
              <a:avLst/>
            </a:prstGeom>
            <a:noFill/>
            <a:ln w="9525">
              <a:noFill/>
              <a:miter lim="800000"/>
              <a:headEnd/>
              <a:tailEnd/>
            </a:ln>
            <a:effectLst/>
          </p:spPr>
          <p:txBody>
            <a:bodyPr>
              <a:spAutoFit/>
            </a:bodyPr>
            <a:lstStyle/>
            <a:p>
              <a:pPr>
                <a:spcBef>
                  <a:spcPct val="50000"/>
                </a:spcBef>
                <a:defRPr/>
              </a:pPr>
              <a:r>
                <a:rPr lang="en-US" sz="1600" dirty="0">
                  <a:latin typeface="Arial" pitchFamily="34" charset="0"/>
                </a:rPr>
                <a:t>ExtJS Components (grid, panel…)</a:t>
              </a:r>
            </a:p>
          </p:txBody>
        </p:sp>
        <p:sp>
          <p:nvSpPr>
            <p:cNvPr id="45071" name="Rectangle 15"/>
            <p:cNvSpPr>
              <a:spLocks noChangeArrowheads="1"/>
            </p:cNvSpPr>
            <p:nvPr/>
          </p:nvSpPr>
          <p:spPr bwMode="auto">
            <a:xfrm>
              <a:off x="4800600" y="2205038"/>
              <a:ext cx="3856038" cy="385762"/>
            </a:xfrm>
            <a:prstGeom prst="rect">
              <a:avLst/>
            </a:prstGeom>
            <a:solidFill>
              <a:srgbClr val="CC99FF"/>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Arial" pitchFamily="34" charset="0"/>
              </a:endParaRPr>
            </a:p>
          </p:txBody>
        </p:sp>
        <p:sp>
          <p:nvSpPr>
            <p:cNvPr id="45072" name="Text Box 16"/>
            <p:cNvSpPr txBox="1">
              <a:spLocks noChangeArrowheads="1"/>
            </p:cNvSpPr>
            <p:nvPr/>
          </p:nvSpPr>
          <p:spPr bwMode="auto">
            <a:xfrm>
              <a:off x="5859463" y="2192338"/>
              <a:ext cx="2797175" cy="336550"/>
            </a:xfrm>
            <a:prstGeom prst="rect">
              <a:avLst/>
            </a:prstGeom>
            <a:noFill/>
            <a:ln w="9525">
              <a:noFill/>
              <a:miter lim="800000"/>
              <a:headEnd/>
              <a:tailEnd/>
            </a:ln>
            <a:effectLst/>
          </p:spPr>
          <p:txBody>
            <a:bodyPr>
              <a:spAutoFit/>
            </a:bodyPr>
            <a:lstStyle/>
            <a:p>
              <a:pPr>
                <a:spcBef>
                  <a:spcPct val="50000"/>
                </a:spcBef>
                <a:defRPr/>
              </a:pPr>
              <a:r>
                <a:rPr lang="en-US" sz="1600">
                  <a:latin typeface="Arial" pitchFamily="34" charset="0"/>
                </a:rPr>
                <a:t>Spring MVC</a:t>
              </a:r>
            </a:p>
          </p:txBody>
        </p:sp>
        <p:sp>
          <p:nvSpPr>
            <p:cNvPr id="45073" name="Rectangle 17"/>
            <p:cNvSpPr>
              <a:spLocks noChangeArrowheads="1"/>
            </p:cNvSpPr>
            <p:nvPr/>
          </p:nvSpPr>
          <p:spPr bwMode="auto">
            <a:xfrm>
              <a:off x="3492500" y="1685925"/>
              <a:ext cx="1177925" cy="2566988"/>
            </a:xfrm>
            <a:prstGeom prst="rect">
              <a:avLst/>
            </a:prstGeom>
            <a:solidFill>
              <a:srgbClr val="CC99FF"/>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Arial" pitchFamily="34" charset="0"/>
              </a:endParaRPr>
            </a:p>
          </p:txBody>
        </p:sp>
        <p:sp>
          <p:nvSpPr>
            <p:cNvPr id="45074" name="Rectangle 18"/>
            <p:cNvSpPr>
              <a:spLocks noChangeArrowheads="1"/>
            </p:cNvSpPr>
            <p:nvPr/>
          </p:nvSpPr>
          <p:spPr bwMode="auto">
            <a:xfrm>
              <a:off x="4786313" y="1701800"/>
              <a:ext cx="3867150" cy="385763"/>
            </a:xfrm>
            <a:prstGeom prst="rect">
              <a:avLst/>
            </a:prstGeom>
            <a:solidFill>
              <a:srgbClr val="33CCCC"/>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Arial" pitchFamily="34" charset="0"/>
              </a:endParaRPr>
            </a:p>
          </p:txBody>
        </p:sp>
        <p:sp>
          <p:nvSpPr>
            <p:cNvPr id="45075" name="Text Box 19"/>
            <p:cNvSpPr txBox="1">
              <a:spLocks noChangeArrowheads="1"/>
            </p:cNvSpPr>
            <p:nvPr/>
          </p:nvSpPr>
          <p:spPr bwMode="auto">
            <a:xfrm>
              <a:off x="5868988" y="1735138"/>
              <a:ext cx="2797175" cy="336550"/>
            </a:xfrm>
            <a:prstGeom prst="rect">
              <a:avLst/>
            </a:prstGeom>
            <a:noFill/>
            <a:ln w="9525">
              <a:noFill/>
              <a:miter lim="800000"/>
              <a:headEnd/>
              <a:tailEnd/>
            </a:ln>
            <a:effectLst/>
          </p:spPr>
          <p:txBody>
            <a:bodyPr>
              <a:spAutoFit/>
            </a:bodyPr>
            <a:lstStyle/>
            <a:p>
              <a:pPr>
                <a:spcBef>
                  <a:spcPct val="50000"/>
                </a:spcBef>
                <a:defRPr/>
              </a:pPr>
              <a:r>
                <a:rPr lang="en-US" sz="1600">
                  <a:latin typeface="Arial" pitchFamily="34" charset="0"/>
                </a:rPr>
                <a:t>JSP/JSTL, JSON</a:t>
              </a:r>
            </a:p>
          </p:txBody>
        </p:sp>
        <p:sp>
          <p:nvSpPr>
            <p:cNvPr id="45076" name="Text Box 20"/>
            <p:cNvSpPr txBox="1">
              <a:spLocks noChangeArrowheads="1"/>
            </p:cNvSpPr>
            <p:nvPr/>
          </p:nvSpPr>
          <p:spPr bwMode="auto">
            <a:xfrm>
              <a:off x="3598863" y="2552700"/>
              <a:ext cx="1023937" cy="581025"/>
            </a:xfrm>
            <a:prstGeom prst="rect">
              <a:avLst/>
            </a:prstGeom>
            <a:noFill/>
            <a:ln w="9525">
              <a:noFill/>
              <a:miter lim="800000"/>
              <a:headEnd/>
              <a:tailEnd/>
            </a:ln>
            <a:effectLst/>
          </p:spPr>
          <p:txBody>
            <a:bodyPr>
              <a:spAutoFit/>
            </a:bodyPr>
            <a:lstStyle/>
            <a:p>
              <a:pPr>
                <a:spcBef>
                  <a:spcPct val="50000"/>
                </a:spcBef>
                <a:defRPr/>
              </a:pPr>
              <a:r>
                <a:rPr lang="en-US" sz="1600">
                  <a:latin typeface="Arial" pitchFamily="34" charset="0"/>
                </a:rPr>
                <a:t>Spring Security</a:t>
              </a:r>
            </a:p>
          </p:txBody>
        </p:sp>
        <p:sp>
          <p:nvSpPr>
            <p:cNvPr id="45077" name="Rectangle 21"/>
            <p:cNvSpPr>
              <a:spLocks noChangeArrowheads="1"/>
            </p:cNvSpPr>
            <p:nvPr/>
          </p:nvSpPr>
          <p:spPr bwMode="auto">
            <a:xfrm>
              <a:off x="4786313" y="3835400"/>
              <a:ext cx="3856037" cy="385763"/>
            </a:xfrm>
            <a:prstGeom prst="rect">
              <a:avLst/>
            </a:prstGeom>
            <a:solidFill>
              <a:srgbClr val="CC99FF"/>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Arial" pitchFamily="34" charset="0"/>
              </a:endParaRPr>
            </a:p>
          </p:txBody>
        </p:sp>
        <p:sp>
          <p:nvSpPr>
            <p:cNvPr id="45078" name="Text Box 22"/>
            <p:cNvSpPr txBox="1">
              <a:spLocks noChangeArrowheads="1"/>
            </p:cNvSpPr>
            <p:nvPr/>
          </p:nvSpPr>
          <p:spPr bwMode="auto">
            <a:xfrm>
              <a:off x="5845175" y="3822700"/>
              <a:ext cx="2797175" cy="336550"/>
            </a:xfrm>
            <a:prstGeom prst="rect">
              <a:avLst/>
            </a:prstGeom>
            <a:noFill/>
            <a:ln w="9525">
              <a:noFill/>
              <a:miter lim="800000"/>
              <a:headEnd/>
              <a:tailEnd/>
            </a:ln>
            <a:effectLst/>
          </p:spPr>
          <p:txBody>
            <a:bodyPr>
              <a:spAutoFit/>
            </a:bodyPr>
            <a:lstStyle/>
            <a:p>
              <a:pPr>
                <a:spcBef>
                  <a:spcPct val="50000"/>
                </a:spcBef>
                <a:defRPr/>
              </a:pPr>
              <a:r>
                <a:rPr lang="en-US" sz="1600">
                  <a:latin typeface="Arial" pitchFamily="34" charset="0"/>
                </a:rPr>
                <a:t>Spring AOP</a:t>
              </a:r>
            </a:p>
          </p:txBody>
        </p:sp>
        <p:sp>
          <p:nvSpPr>
            <p:cNvPr id="45079" name="Rectangle 23"/>
            <p:cNvSpPr>
              <a:spLocks noChangeArrowheads="1"/>
            </p:cNvSpPr>
            <p:nvPr/>
          </p:nvSpPr>
          <p:spPr bwMode="auto">
            <a:xfrm>
              <a:off x="4772025" y="2921000"/>
              <a:ext cx="3856038" cy="385763"/>
            </a:xfrm>
            <a:prstGeom prst="rect">
              <a:avLst/>
            </a:prstGeom>
            <a:solidFill>
              <a:schemeClr val="folHlink"/>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Arial" pitchFamily="34" charset="0"/>
              </a:endParaRPr>
            </a:p>
          </p:txBody>
        </p:sp>
        <p:sp>
          <p:nvSpPr>
            <p:cNvPr id="45080" name="Text Box 24"/>
            <p:cNvSpPr txBox="1">
              <a:spLocks noChangeArrowheads="1"/>
            </p:cNvSpPr>
            <p:nvPr/>
          </p:nvSpPr>
          <p:spPr bwMode="auto">
            <a:xfrm>
              <a:off x="5830888" y="2908300"/>
              <a:ext cx="2797175" cy="336550"/>
            </a:xfrm>
            <a:prstGeom prst="rect">
              <a:avLst/>
            </a:prstGeom>
            <a:noFill/>
            <a:ln w="9525">
              <a:noFill/>
              <a:miter lim="800000"/>
              <a:headEnd/>
              <a:tailEnd/>
            </a:ln>
            <a:effectLst/>
          </p:spPr>
          <p:txBody>
            <a:bodyPr>
              <a:spAutoFit/>
            </a:bodyPr>
            <a:lstStyle/>
            <a:p>
              <a:pPr>
                <a:spcBef>
                  <a:spcPct val="50000"/>
                </a:spcBef>
                <a:defRPr/>
              </a:pPr>
              <a:r>
                <a:rPr lang="en-US" sz="1600">
                  <a:latin typeface="Arial" pitchFamily="34" charset="0"/>
                </a:rPr>
                <a:t>Business Objects</a:t>
              </a:r>
            </a:p>
          </p:txBody>
        </p:sp>
        <p:sp>
          <p:nvSpPr>
            <p:cNvPr id="45081" name="Rectangle 25"/>
            <p:cNvSpPr>
              <a:spLocks noChangeArrowheads="1"/>
            </p:cNvSpPr>
            <p:nvPr/>
          </p:nvSpPr>
          <p:spPr bwMode="auto">
            <a:xfrm>
              <a:off x="4779963" y="3384550"/>
              <a:ext cx="3856037" cy="385763"/>
            </a:xfrm>
            <a:prstGeom prst="rect">
              <a:avLst/>
            </a:prstGeom>
            <a:solidFill>
              <a:schemeClr val="folHlink"/>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Arial" pitchFamily="34" charset="0"/>
              </a:endParaRPr>
            </a:p>
          </p:txBody>
        </p:sp>
        <p:sp>
          <p:nvSpPr>
            <p:cNvPr id="45082" name="Text Box 26"/>
            <p:cNvSpPr txBox="1">
              <a:spLocks noChangeArrowheads="1"/>
            </p:cNvSpPr>
            <p:nvPr/>
          </p:nvSpPr>
          <p:spPr bwMode="auto">
            <a:xfrm>
              <a:off x="5838825" y="3371850"/>
              <a:ext cx="2797175" cy="336550"/>
            </a:xfrm>
            <a:prstGeom prst="rect">
              <a:avLst/>
            </a:prstGeom>
            <a:noFill/>
            <a:ln w="9525">
              <a:noFill/>
              <a:miter lim="800000"/>
              <a:headEnd/>
              <a:tailEnd/>
            </a:ln>
            <a:effectLst/>
          </p:spPr>
          <p:txBody>
            <a:bodyPr>
              <a:spAutoFit/>
            </a:bodyPr>
            <a:lstStyle/>
            <a:p>
              <a:pPr>
                <a:spcBef>
                  <a:spcPct val="50000"/>
                </a:spcBef>
                <a:defRPr/>
              </a:pPr>
              <a:r>
                <a:rPr lang="en-US" sz="1600" dirty="0">
                  <a:latin typeface="Arial" pitchFamily="34" charset="0"/>
                </a:rPr>
                <a:t>Business Services</a:t>
              </a:r>
            </a:p>
          </p:txBody>
        </p:sp>
        <p:sp>
          <p:nvSpPr>
            <p:cNvPr id="45083" name="Rectangle 27"/>
            <p:cNvSpPr>
              <a:spLocks noChangeArrowheads="1"/>
            </p:cNvSpPr>
            <p:nvPr/>
          </p:nvSpPr>
          <p:spPr bwMode="auto">
            <a:xfrm>
              <a:off x="3482975" y="4510088"/>
              <a:ext cx="5167313" cy="385762"/>
            </a:xfrm>
            <a:prstGeom prst="rect">
              <a:avLst/>
            </a:prstGeom>
            <a:solidFill>
              <a:schemeClr val="folHlink"/>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Arial" pitchFamily="34" charset="0"/>
              </a:endParaRPr>
            </a:p>
          </p:txBody>
        </p:sp>
        <p:sp>
          <p:nvSpPr>
            <p:cNvPr id="45084" name="Text Box 28"/>
            <p:cNvSpPr txBox="1">
              <a:spLocks noChangeArrowheads="1"/>
            </p:cNvSpPr>
            <p:nvPr/>
          </p:nvSpPr>
          <p:spPr bwMode="auto">
            <a:xfrm>
              <a:off x="4541838" y="4497388"/>
              <a:ext cx="3910012" cy="336550"/>
            </a:xfrm>
            <a:prstGeom prst="rect">
              <a:avLst/>
            </a:prstGeom>
            <a:noFill/>
            <a:ln w="9525">
              <a:noFill/>
              <a:miter lim="800000"/>
              <a:headEnd/>
              <a:tailEnd/>
            </a:ln>
            <a:effectLst/>
          </p:spPr>
          <p:txBody>
            <a:bodyPr>
              <a:spAutoFit/>
            </a:bodyPr>
            <a:lstStyle/>
            <a:p>
              <a:pPr>
                <a:spcBef>
                  <a:spcPct val="50000"/>
                </a:spcBef>
                <a:defRPr/>
              </a:pPr>
              <a:r>
                <a:rPr lang="en-US" sz="1600" dirty="0">
                  <a:latin typeface="Arial" pitchFamily="34" charset="0"/>
                </a:rPr>
                <a:t>DAO interfaces and  implementations</a:t>
              </a:r>
            </a:p>
          </p:txBody>
        </p:sp>
        <p:sp>
          <p:nvSpPr>
            <p:cNvPr id="45086" name="Rectangle 30"/>
            <p:cNvSpPr>
              <a:spLocks noChangeArrowheads="1"/>
            </p:cNvSpPr>
            <p:nvPr/>
          </p:nvSpPr>
          <p:spPr bwMode="auto">
            <a:xfrm>
              <a:off x="3490913" y="4984750"/>
              <a:ext cx="5167312" cy="385763"/>
            </a:xfrm>
            <a:prstGeom prst="rect">
              <a:avLst/>
            </a:prstGeom>
            <a:solidFill>
              <a:srgbClr val="CC99FF"/>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Arial" pitchFamily="34" charset="0"/>
              </a:endParaRPr>
            </a:p>
          </p:txBody>
        </p:sp>
        <p:sp>
          <p:nvSpPr>
            <p:cNvPr id="45087" name="Text Box 31"/>
            <p:cNvSpPr txBox="1">
              <a:spLocks noChangeArrowheads="1"/>
            </p:cNvSpPr>
            <p:nvPr/>
          </p:nvSpPr>
          <p:spPr bwMode="auto">
            <a:xfrm>
              <a:off x="4549775" y="4972050"/>
              <a:ext cx="3413125" cy="336550"/>
            </a:xfrm>
            <a:prstGeom prst="rect">
              <a:avLst/>
            </a:prstGeom>
            <a:noFill/>
            <a:ln w="9525">
              <a:noFill/>
              <a:miter lim="800000"/>
              <a:headEnd/>
              <a:tailEnd/>
            </a:ln>
            <a:effectLst/>
          </p:spPr>
          <p:txBody>
            <a:bodyPr>
              <a:spAutoFit/>
            </a:bodyPr>
            <a:lstStyle/>
            <a:p>
              <a:pPr>
                <a:spcBef>
                  <a:spcPct val="50000"/>
                </a:spcBef>
                <a:defRPr/>
              </a:pPr>
              <a:r>
                <a:rPr lang="en-US" sz="1600" dirty="0">
                  <a:latin typeface="Arial" pitchFamily="34" charset="0"/>
                </a:rPr>
                <a:t>Spring DAO / Hibernate Support</a:t>
              </a:r>
            </a:p>
          </p:txBody>
        </p:sp>
        <p:sp>
          <p:nvSpPr>
            <p:cNvPr id="45088" name="Rectangle 32"/>
            <p:cNvSpPr>
              <a:spLocks noChangeArrowheads="1"/>
            </p:cNvSpPr>
            <p:nvPr/>
          </p:nvSpPr>
          <p:spPr bwMode="auto">
            <a:xfrm>
              <a:off x="3487738" y="5481638"/>
              <a:ext cx="5167312" cy="385762"/>
            </a:xfrm>
            <a:prstGeom prst="rect">
              <a:avLst/>
            </a:prstGeom>
            <a:solidFill>
              <a:srgbClr val="33CC33"/>
            </a:solidFill>
            <a:ln w="9525">
              <a:noFill/>
              <a:miter lim="800000"/>
              <a:headEnd/>
              <a:tailEnd/>
            </a:ln>
            <a:effectLst/>
            <a:scene3d>
              <a:camera prst="orthographicFront"/>
              <a:lightRig rig="threePt" dir="t"/>
            </a:scene3d>
            <a:sp3d>
              <a:bevelT/>
            </a:sp3d>
          </p:spPr>
          <p:txBody>
            <a:bodyPr wrap="none" anchor="ctr"/>
            <a:lstStyle/>
            <a:p>
              <a:pPr>
                <a:defRPr/>
              </a:pPr>
              <a:endParaRPr lang="en-US">
                <a:latin typeface="Arial" pitchFamily="34" charset="0"/>
              </a:endParaRPr>
            </a:p>
          </p:txBody>
        </p:sp>
        <p:sp>
          <p:nvSpPr>
            <p:cNvPr id="45089" name="Text Box 33"/>
            <p:cNvSpPr txBox="1">
              <a:spLocks noChangeArrowheads="1"/>
            </p:cNvSpPr>
            <p:nvPr/>
          </p:nvSpPr>
          <p:spPr bwMode="auto">
            <a:xfrm>
              <a:off x="4546600" y="5468938"/>
              <a:ext cx="3413125" cy="336550"/>
            </a:xfrm>
            <a:prstGeom prst="rect">
              <a:avLst/>
            </a:prstGeom>
            <a:noFill/>
            <a:ln w="9525">
              <a:noFill/>
              <a:miter lim="800000"/>
              <a:headEnd/>
              <a:tailEnd/>
            </a:ln>
            <a:effectLst/>
          </p:spPr>
          <p:txBody>
            <a:bodyPr>
              <a:spAutoFit/>
            </a:bodyPr>
            <a:lstStyle/>
            <a:p>
              <a:pPr>
                <a:spcBef>
                  <a:spcPct val="50000"/>
                </a:spcBef>
                <a:defRPr/>
              </a:pPr>
              <a:r>
                <a:rPr lang="en-US" sz="1600">
                  <a:latin typeface="Arial" pitchFamily="34" charset="0"/>
                </a:rPr>
                <a:t>Hibernate 3</a:t>
              </a:r>
            </a:p>
          </p:txBody>
        </p:sp>
      </p:gr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itle 1"/>
          <p:cNvSpPr>
            <a:spLocks noGrp="1"/>
          </p:cNvSpPr>
          <p:nvPr>
            <p:ph type="title" idx="4294967295"/>
          </p:nvPr>
        </p:nvSpPr>
        <p:spPr/>
        <p:txBody>
          <a:bodyPr/>
          <a:lstStyle/>
          <a:p>
            <a:pPr algn="r"/>
            <a:r>
              <a:rPr lang="en-US" b="1" smtClean="0">
                <a:solidFill>
                  <a:srgbClr val="000000"/>
                </a:solidFill>
              </a:rPr>
              <a:t>“RTM Management System"</a:t>
            </a:r>
            <a:br>
              <a:rPr lang="en-US" b="1" smtClean="0">
                <a:solidFill>
                  <a:srgbClr val="000000"/>
                </a:solidFill>
              </a:rPr>
            </a:br>
            <a:r>
              <a:rPr lang="en-US" b="1" smtClean="0">
                <a:solidFill>
                  <a:srgbClr val="000000"/>
                </a:solidFill>
              </a:rPr>
              <a:t>Benefits From Technologies</a:t>
            </a:r>
            <a:endParaRPr lang="en-US" sz="3200" b="1" smtClean="0"/>
          </a:p>
        </p:txBody>
      </p:sp>
      <p:sp>
        <p:nvSpPr>
          <p:cNvPr id="357378" name="Content Placeholder 2"/>
          <p:cNvSpPr>
            <a:spLocks noGrp="1"/>
          </p:cNvSpPr>
          <p:nvPr>
            <p:ph idx="4294967295"/>
          </p:nvPr>
        </p:nvSpPr>
        <p:spPr/>
        <p:txBody>
          <a:bodyPr/>
          <a:lstStyle/>
          <a:p>
            <a:pPr>
              <a:buFontTx/>
              <a:buNone/>
            </a:pPr>
            <a:endParaRPr lang="en-US" sz="2400" smtClean="0"/>
          </a:p>
          <a:p>
            <a:endParaRPr lang="en-US" sz="2400" smtClean="0"/>
          </a:p>
          <a:p>
            <a:r>
              <a:rPr lang="en-US" sz="2400" smtClean="0"/>
              <a:t>JavaScript library </a:t>
            </a:r>
          </a:p>
          <a:p>
            <a:pPr lvl="1"/>
            <a:r>
              <a:rPr lang="en-US" sz="2000" smtClean="0"/>
              <a:t>Sophisticated widgets library</a:t>
            </a:r>
          </a:p>
          <a:p>
            <a:pPr lvl="1"/>
            <a:r>
              <a:rPr lang="en-US" sz="2000" smtClean="0"/>
              <a:t>Cross browser compatibility</a:t>
            </a:r>
          </a:p>
          <a:p>
            <a:pPr lvl="1"/>
            <a:r>
              <a:rPr lang="en-US" sz="2000" smtClean="0"/>
              <a:t>Use of powerful techniques (AJAX, DHTML and DOM scripting)</a:t>
            </a:r>
          </a:p>
          <a:p>
            <a:pPr lvl="1"/>
            <a:endParaRPr lang="en-US" sz="2000" smtClean="0"/>
          </a:p>
          <a:p>
            <a:r>
              <a:rPr lang="en-US" sz="2400" smtClean="0"/>
              <a:t>MVC design</a:t>
            </a:r>
          </a:p>
          <a:p>
            <a:pPr lvl="1"/>
            <a:r>
              <a:rPr lang="en-US" sz="2000" smtClean="0"/>
              <a:t>Separation between business logic and GUI</a:t>
            </a:r>
          </a:p>
          <a:p>
            <a:pPr lvl="1"/>
            <a:r>
              <a:rPr lang="en-US" sz="2000" smtClean="0"/>
              <a:t>Modification of either the visual appearance of the application or the underlying business rules doesn’t affect the other</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itle 1"/>
          <p:cNvSpPr>
            <a:spLocks noGrp="1"/>
          </p:cNvSpPr>
          <p:nvPr>
            <p:ph type="title" idx="4294967295"/>
          </p:nvPr>
        </p:nvSpPr>
        <p:spPr/>
        <p:txBody>
          <a:bodyPr/>
          <a:lstStyle/>
          <a:p>
            <a:pPr algn="r"/>
            <a:r>
              <a:rPr lang="en-US" b="1" smtClean="0">
                <a:solidFill>
                  <a:srgbClr val="000000"/>
                </a:solidFill>
              </a:rPr>
              <a:t>“RTM Management System"</a:t>
            </a:r>
            <a:br>
              <a:rPr lang="en-US" b="1" smtClean="0">
                <a:solidFill>
                  <a:srgbClr val="000000"/>
                </a:solidFill>
              </a:rPr>
            </a:br>
            <a:r>
              <a:rPr lang="en-US" b="1" smtClean="0">
                <a:solidFill>
                  <a:srgbClr val="000000"/>
                </a:solidFill>
              </a:rPr>
              <a:t>Benefits From Technologies</a:t>
            </a:r>
            <a:endParaRPr lang="en-US" b="1" smtClean="0"/>
          </a:p>
        </p:txBody>
      </p:sp>
      <p:sp>
        <p:nvSpPr>
          <p:cNvPr id="359426" name="Content Placeholder 2"/>
          <p:cNvSpPr>
            <a:spLocks noGrp="1"/>
          </p:cNvSpPr>
          <p:nvPr>
            <p:ph idx="4294967295"/>
          </p:nvPr>
        </p:nvSpPr>
        <p:spPr/>
        <p:txBody>
          <a:bodyPr/>
          <a:lstStyle/>
          <a:p>
            <a:endParaRPr lang="en-US" sz="2400" smtClean="0"/>
          </a:p>
          <a:p>
            <a:endParaRPr lang="en-US" sz="2400" smtClean="0"/>
          </a:p>
          <a:p>
            <a:r>
              <a:rPr lang="en-US" sz="2400" smtClean="0"/>
              <a:t>Persistence framework</a:t>
            </a:r>
          </a:p>
          <a:p>
            <a:pPr lvl="1"/>
            <a:r>
              <a:rPr lang="en-US" sz="2000" smtClean="0"/>
              <a:t>Mapping  of Java classes to relational database tables</a:t>
            </a:r>
          </a:p>
          <a:p>
            <a:pPr lvl="1"/>
            <a:r>
              <a:rPr lang="en-US" sz="2000" smtClean="0"/>
              <a:t>Build a database independent application</a:t>
            </a:r>
          </a:p>
          <a:p>
            <a:pPr lvl="1"/>
            <a:endParaRPr lang="en-US" sz="2000" smtClean="0"/>
          </a:p>
          <a:p>
            <a:pPr>
              <a:buFont typeface="Wingdings" pitchFamily="2" charset="2"/>
              <a:buChar char="Ø"/>
            </a:pPr>
            <a:r>
              <a:rPr lang="en-US" sz="2800" smtClean="0">
                <a:solidFill>
                  <a:srgbClr val="FF0000"/>
                </a:solidFill>
              </a:rPr>
              <a:t>Scalability, Performance and Stability</a:t>
            </a:r>
            <a:endParaRPr lang="en-US" sz="2000" smtClean="0">
              <a:solidFill>
                <a:srgbClr val="FF0000"/>
              </a:solidFill>
            </a:endParaRPr>
          </a:p>
          <a:p>
            <a:endParaRPr lang="en-US" smtClean="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833563" y="107950"/>
            <a:ext cx="7231062" cy="668338"/>
          </a:xfrm>
        </p:spPr>
        <p:txBody>
          <a:bodyPr/>
          <a:lstStyle/>
          <a:p>
            <a:pPr algn="r"/>
            <a:r>
              <a:rPr lang="en-US" b="1" smtClean="0"/>
              <a:t>NIST MDC Testing Topics</a:t>
            </a:r>
          </a:p>
        </p:txBody>
      </p:sp>
      <p:sp>
        <p:nvSpPr>
          <p:cNvPr id="22530" name="Rectangle 3"/>
          <p:cNvSpPr>
            <a:spLocks noGrp="1" noChangeArrowheads="1"/>
          </p:cNvSpPr>
          <p:nvPr>
            <p:ph type="body" idx="1"/>
          </p:nvPr>
        </p:nvSpPr>
        <p:spPr>
          <a:xfrm>
            <a:off x="1482725" y="1260475"/>
            <a:ext cx="7431088" cy="5049838"/>
          </a:xfrm>
        </p:spPr>
        <p:txBody>
          <a:bodyPr/>
          <a:lstStyle/>
          <a:p>
            <a:pPr>
              <a:lnSpc>
                <a:spcPct val="90000"/>
              </a:lnSpc>
            </a:pPr>
            <a:r>
              <a:rPr lang="en-US" sz="2400" smtClean="0"/>
              <a:t>Cycle 4 Test Strategy (Wed)</a:t>
            </a:r>
          </a:p>
          <a:p>
            <a:pPr lvl="1">
              <a:lnSpc>
                <a:spcPct val="90000"/>
              </a:lnSpc>
            </a:pPr>
            <a:r>
              <a:rPr lang="en-US" sz="2000" smtClean="0"/>
              <a:t>NIST Framework for Testing Distributed Healthcare Applications</a:t>
            </a:r>
          </a:p>
          <a:p>
            <a:pPr lvl="1">
              <a:lnSpc>
                <a:spcPct val="90000"/>
              </a:lnSpc>
            </a:pPr>
            <a:r>
              <a:rPr lang="en-US" sz="2000" smtClean="0"/>
              <a:t>IHE-PCD Testing Framework Instance</a:t>
            </a:r>
          </a:p>
          <a:p>
            <a:pPr lvl="1">
              <a:lnSpc>
                <a:spcPct val="90000"/>
              </a:lnSpc>
            </a:pPr>
            <a:r>
              <a:rPr lang="en-US" sz="2000" smtClean="0"/>
              <a:t>Increase Test Comprehensiveness &amp; Quality</a:t>
            </a:r>
          </a:p>
          <a:p>
            <a:pPr lvl="1">
              <a:lnSpc>
                <a:spcPct val="90000"/>
              </a:lnSpc>
            </a:pPr>
            <a:r>
              <a:rPr lang="en-US" sz="2000" smtClean="0"/>
              <a:t>Support both Conformance &amp; Interoperability</a:t>
            </a:r>
          </a:p>
          <a:p>
            <a:pPr>
              <a:lnSpc>
                <a:spcPct val="90000"/>
              </a:lnSpc>
            </a:pPr>
            <a:r>
              <a:rPr lang="en-US" sz="2400" smtClean="0"/>
              <a:t>RTM Terminology Management System (Thur)</a:t>
            </a:r>
          </a:p>
          <a:p>
            <a:pPr>
              <a:lnSpc>
                <a:spcPct val="90000"/>
              </a:lnSpc>
            </a:pPr>
            <a:r>
              <a:rPr lang="en-US" sz="2400" smtClean="0"/>
              <a:t>NIST Tooling (Fri)</a:t>
            </a:r>
          </a:p>
          <a:p>
            <a:pPr lvl="1">
              <a:lnSpc>
                <a:spcPct val="90000"/>
              </a:lnSpc>
            </a:pPr>
            <a:r>
              <a:rPr lang="en-US" sz="2000" smtClean="0"/>
              <a:t>X73 XML Schema</a:t>
            </a:r>
          </a:p>
          <a:p>
            <a:pPr lvl="1">
              <a:lnSpc>
                <a:spcPct val="90000"/>
              </a:lnSpc>
            </a:pPr>
            <a:r>
              <a:rPr lang="en-US" sz="2000" smtClean="0"/>
              <a:t>ICSGenerator, ValidatePDU</a:t>
            </a:r>
          </a:p>
          <a:p>
            <a:pPr lvl="1">
              <a:lnSpc>
                <a:spcPct val="90000"/>
              </a:lnSpc>
            </a:pPr>
            <a:r>
              <a:rPr lang="en-US" sz="2000" smtClean="0"/>
              <a:t>MDC Semantic Database</a:t>
            </a:r>
          </a:p>
          <a:p>
            <a:pPr lvl="2">
              <a:lnSpc>
                <a:spcPct val="90000"/>
              </a:lnSpc>
            </a:pPr>
            <a:r>
              <a:rPr lang="en-US" sz="1800" smtClean="0"/>
              <a:t>Terminology</a:t>
            </a:r>
          </a:p>
          <a:p>
            <a:pPr lvl="2">
              <a:lnSpc>
                <a:spcPct val="90000"/>
              </a:lnSpc>
            </a:pPr>
            <a:r>
              <a:rPr lang="en-US" sz="1800" smtClean="0"/>
              <a:t>Nomenclature</a:t>
            </a:r>
          </a:p>
          <a:p>
            <a:pPr lvl="2">
              <a:lnSpc>
                <a:spcPct val="90000"/>
              </a:lnSpc>
            </a:pPr>
            <a:r>
              <a:rPr lang="en-US" sz="1800" smtClean="0"/>
              <a:t>Medical Device Profiles and other Test Artifacts</a:t>
            </a:r>
          </a:p>
          <a:p>
            <a:pPr>
              <a:lnSpc>
                <a:spcPct val="90000"/>
              </a:lnSpc>
            </a:pPr>
            <a:endParaRPr lang="en-US" sz="2000" smtClean="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Grp="1" noChangeArrowheads="1"/>
          </p:cNvSpPr>
          <p:nvPr>
            <p:ph type="title" idx="4294967295"/>
          </p:nvPr>
        </p:nvSpPr>
        <p:spPr/>
        <p:txBody>
          <a:bodyPr/>
          <a:lstStyle/>
          <a:p>
            <a:pPr algn="r"/>
            <a:r>
              <a:rPr lang="en-US" b="1" smtClean="0"/>
              <a:t>“RTM Management System"</a:t>
            </a:r>
            <a:br>
              <a:rPr lang="en-US" b="1" smtClean="0"/>
            </a:br>
            <a:r>
              <a:rPr lang="en-US" b="1" smtClean="0"/>
              <a:t>Available Features</a:t>
            </a:r>
          </a:p>
        </p:txBody>
      </p:sp>
      <p:sp>
        <p:nvSpPr>
          <p:cNvPr id="361474" name="Rectangle 3"/>
          <p:cNvSpPr>
            <a:spLocks noGrp="1" noChangeArrowheads="1"/>
          </p:cNvSpPr>
          <p:nvPr>
            <p:ph idx="4294967295"/>
          </p:nvPr>
        </p:nvSpPr>
        <p:spPr>
          <a:xfrm>
            <a:off x="1482725" y="1179513"/>
            <a:ext cx="7508875" cy="5534025"/>
          </a:xfrm>
        </p:spPr>
        <p:txBody>
          <a:bodyPr/>
          <a:lstStyle/>
          <a:p>
            <a:pPr eaLnBrk="1" hangingPunct="1"/>
            <a:endParaRPr lang="en-US" sz="2000" smtClean="0"/>
          </a:p>
          <a:p>
            <a:pPr eaLnBrk="1" hangingPunct="1"/>
            <a:r>
              <a:rPr lang="en-US" sz="2400" smtClean="0"/>
              <a:t>Features based on the Rosetta Supplement</a:t>
            </a:r>
          </a:p>
          <a:p>
            <a:pPr eaLnBrk="1" hangingPunct="1"/>
            <a:endParaRPr lang="en-US" sz="2400" smtClean="0"/>
          </a:p>
          <a:p>
            <a:pPr lvl="1"/>
            <a:r>
              <a:rPr lang="en-US" sz="2000" smtClean="0"/>
              <a:t>Units table management</a:t>
            </a:r>
          </a:p>
          <a:p>
            <a:pPr lvl="1"/>
            <a:r>
              <a:rPr lang="en-US" sz="2000" smtClean="0"/>
              <a:t>Unit groups management</a:t>
            </a:r>
          </a:p>
          <a:p>
            <a:pPr lvl="1"/>
            <a:r>
              <a:rPr lang="en-US" sz="2000" smtClean="0"/>
              <a:t>Rosetta table management</a:t>
            </a:r>
          </a:p>
          <a:p>
            <a:pPr lvl="1"/>
            <a:r>
              <a:rPr lang="en-US" sz="2000" smtClean="0"/>
              <a:t>Handling uncertain REFIDs</a:t>
            </a:r>
          </a:p>
          <a:p>
            <a:pPr lvl="1"/>
            <a:r>
              <a:rPr lang="en-US" sz="2000" smtClean="0"/>
              <a:t>Automatic generation of the Harmonized Rosetta</a:t>
            </a:r>
          </a:p>
          <a:p>
            <a:pPr lvl="2"/>
            <a:r>
              <a:rPr lang="en-US" sz="1600" smtClean="0"/>
              <a:t>Need additional requirements</a:t>
            </a:r>
          </a:p>
          <a:p>
            <a:pPr lvl="1">
              <a:spcBef>
                <a:spcPts val="300"/>
              </a:spcBef>
            </a:pPr>
            <a:r>
              <a:rPr lang="en-US" sz="2000" smtClean="0"/>
              <a:t>XML Rosetta and H-Rosetta download</a:t>
            </a:r>
            <a:endParaRPr lang="en-US" sz="1800" smtClean="0"/>
          </a:p>
          <a:p>
            <a:pPr eaLnBrk="1" hangingPunct="1">
              <a:buFontTx/>
              <a:buNone/>
            </a:pPr>
            <a:endParaRPr lang="en-US" sz="2000" smtClean="0"/>
          </a:p>
          <a:p>
            <a:pPr>
              <a:buFontTx/>
              <a:buNone/>
            </a:pPr>
            <a:endParaRPr lang="en-US" sz="2000" smtClean="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itle 1"/>
          <p:cNvSpPr>
            <a:spLocks noGrp="1"/>
          </p:cNvSpPr>
          <p:nvPr>
            <p:ph type="title" idx="4294967295"/>
          </p:nvPr>
        </p:nvSpPr>
        <p:spPr/>
        <p:txBody>
          <a:bodyPr/>
          <a:lstStyle/>
          <a:p>
            <a:pPr algn="r"/>
            <a:r>
              <a:rPr lang="en-US" b="1" smtClean="0"/>
              <a:t>“RTM Management System"</a:t>
            </a:r>
            <a:br>
              <a:rPr lang="en-US" b="1" smtClean="0"/>
            </a:br>
            <a:r>
              <a:rPr lang="en-US" b="1" smtClean="0"/>
              <a:t>Available Features</a:t>
            </a:r>
          </a:p>
        </p:txBody>
      </p:sp>
      <p:sp>
        <p:nvSpPr>
          <p:cNvPr id="363522" name="Content Placeholder 2"/>
          <p:cNvSpPr>
            <a:spLocks noGrp="1"/>
          </p:cNvSpPr>
          <p:nvPr>
            <p:ph idx="4294967295"/>
          </p:nvPr>
        </p:nvSpPr>
        <p:spPr/>
        <p:txBody>
          <a:bodyPr/>
          <a:lstStyle/>
          <a:p>
            <a:pPr eaLnBrk="1" hangingPunct="1"/>
            <a:endParaRPr lang="en-US" sz="2000" smtClean="0"/>
          </a:p>
          <a:p>
            <a:pPr eaLnBrk="1" hangingPunct="1"/>
            <a:endParaRPr lang="en-US" sz="2000" smtClean="0"/>
          </a:p>
          <a:p>
            <a:pPr eaLnBrk="1" hangingPunct="1"/>
            <a:r>
              <a:rPr lang="en-US" sz="2400" smtClean="0"/>
              <a:t>User oriented features</a:t>
            </a:r>
          </a:p>
          <a:p>
            <a:pPr lvl="1" eaLnBrk="1" hangingPunct="1"/>
            <a:endParaRPr lang="en-US" sz="2000" smtClean="0"/>
          </a:p>
          <a:p>
            <a:pPr lvl="1" eaLnBrk="1" hangingPunct="1"/>
            <a:r>
              <a:rPr lang="en-US" sz="2000" smtClean="0"/>
              <a:t>User management module (Implemented user (roles) and privileges)</a:t>
            </a:r>
          </a:p>
          <a:p>
            <a:pPr lvl="1" eaLnBrk="1" hangingPunct="1"/>
            <a:r>
              <a:rPr lang="en-US" sz="2000" smtClean="0"/>
              <a:t>Columns filtering</a:t>
            </a:r>
          </a:p>
          <a:p>
            <a:pPr lvl="1" eaLnBrk="1" hangingPunct="1"/>
            <a:r>
              <a:rPr lang="en-US" sz="2000" smtClean="0"/>
              <a:t>REFIDs lookup in database</a:t>
            </a:r>
          </a:p>
          <a:p>
            <a:pPr lvl="1" eaLnBrk="1" hangingPunct="1"/>
            <a:r>
              <a:rPr lang="en-US" sz="2000" smtClean="0"/>
              <a:t>Group lookup in database</a:t>
            </a:r>
          </a:p>
          <a:p>
            <a:pPr lvl="1" eaLnBrk="1" hangingPunct="1"/>
            <a:r>
              <a:rPr lang="en-US" sz="2000" smtClean="0"/>
              <a:t>Units and Enumerations lookup in database</a:t>
            </a:r>
          </a:p>
          <a:p>
            <a:pPr lvl="1" eaLnBrk="1" hangingPunct="1"/>
            <a:r>
              <a:rPr lang="en-US" sz="2000" smtClean="0"/>
              <a:t>Term codes completion from database</a:t>
            </a:r>
          </a:p>
          <a:p>
            <a:pPr lvl="1" eaLnBrk="1" hangingPunct="1"/>
            <a:r>
              <a:rPr lang="en-US" sz="2000" smtClean="0"/>
              <a:t>Saving browsing history  </a:t>
            </a:r>
          </a:p>
          <a:p>
            <a:endParaRPr lang="en-US" smtClean="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69" name="Picture 4"/>
          <p:cNvPicPr>
            <a:picLocks noChangeArrowheads="1"/>
          </p:cNvPicPr>
          <p:nvPr/>
        </p:nvPicPr>
        <p:blipFill>
          <a:blip r:embed="rId3"/>
          <a:srcRect/>
          <a:stretch>
            <a:fillRect/>
          </a:stretch>
        </p:blipFill>
        <p:spPr bwMode="auto">
          <a:xfrm>
            <a:off x="671513" y="1069975"/>
            <a:ext cx="8335962" cy="4891088"/>
          </a:xfrm>
          <a:prstGeom prst="rect">
            <a:avLst/>
          </a:prstGeom>
          <a:noFill/>
          <a:ln w="9525">
            <a:noFill/>
            <a:miter lim="800000"/>
            <a:headEnd/>
            <a:tailEnd/>
          </a:ln>
        </p:spPr>
      </p:pic>
      <p:sp>
        <p:nvSpPr>
          <p:cNvPr id="365570" name="Rectangle 5"/>
          <p:cNvSpPr>
            <a:spLocks noChangeArrowheads="1"/>
          </p:cNvSpPr>
          <p:nvPr/>
        </p:nvSpPr>
        <p:spPr bwMode="auto">
          <a:xfrm>
            <a:off x="1701800" y="127000"/>
            <a:ext cx="7231063" cy="668338"/>
          </a:xfrm>
          <a:prstGeom prst="rect">
            <a:avLst/>
          </a:prstGeom>
          <a:noFill/>
          <a:ln w="9525">
            <a:noFill/>
            <a:miter lim="800000"/>
            <a:headEnd/>
            <a:tailEnd/>
          </a:ln>
        </p:spPr>
        <p:txBody>
          <a:bodyPr anchor="ctr"/>
          <a:lstStyle/>
          <a:p>
            <a:pPr algn="r" eaLnBrk="0" hangingPunct="0"/>
            <a:r>
              <a:rPr lang="en-US" sz="2800">
                <a:solidFill>
                  <a:schemeClr val="tx2"/>
                </a:solidFill>
                <a:latin typeface="Tahoma" pitchFamily="34" charset="0"/>
              </a:rPr>
              <a:t>“RTM Management System"</a:t>
            </a:r>
            <a:br>
              <a:rPr lang="en-US" sz="2800">
                <a:solidFill>
                  <a:schemeClr val="tx2"/>
                </a:solidFill>
                <a:latin typeface="Tahoma" pitchFamily="34" charset="0"/>
              </a:rPr>
            </a:br>
            <a:r>
              <a:rPr lang="en-US" sz="2800">
                <a:solidFill>
                  <a:schemeClr val="tx2"/>
                </a:solidFill>
                <a:latin typeface="Tahoma" pitchFamily="34" charset="0"/>
              </a:rPr>
              <a:t>Units Table</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4"/>
          <p:cNvPicPr>
            <a:picLocks noChangeArrowheads="1"/>
          </p:cNvPicPr>
          <p:nvPr/>
        </p:nvPicPr>
        <p:blipFill>
          <a:blip r:embed="rId3"/>
          <a:srcRect/>
          <a:stretch>
            <a:fillRect/>
          </a:stretch>
        </p:blipFill>
        <p:spPr bwMode="auto">
          <a:xfrm>
            <a:off x="620713" y="1093788"/>
            <a:ext cx="8335962" cy="4460875"/>
          </a:xfrm>
          <a:prstGeom prst="rect">
            <a:avLst/>
          </a:prstGeom>
          <a:noFill/>
          <a:ln w="9525">
            <a:noFill/>
            <a:miter lim="800000"/>
            <a:headEnd/>
            <a:tailEnd/>
          </a:ln>
        </p:spPr>
      </p:pic>
      <p:sp>
        <p:nvSpPr>
          <p:cNvPr id="367618" name="Rectangle 5"/>
          <p:cNvSpPr>
            <a:spLocks noChangeArrowheads="1"/>
          </p:cNvSpPr>
          <p:nvPr/>
        </p:nvSpPr>
        <p:spPr bwMode="auto">
          <a:xfrm>
            <a:off x="1701800" y="127000"/>
            <a:ext cx="7231063" cy="668338"/>
          </a:xfrm>
          <a:prstGeom prst="rect">
            <a:avLst/>
          </a:prstGeom>
          <a:noFill/>
          <a:ln w="9525">
            <a:noFill/>
            <a:miter lim="800000"/>
            <a:headEnd/>
            <a:tailEnd/>
          </a:ln>
        </p:spPr>
        <p:txBody>
          <a:bodyPr anchor="ctr"/>
          <a:lstStyle/>
          <a:p>
            <a:pPr algn="r" eaLnBrk="0" hangingPunct="0"/>
            <a:r>
              <a:rPr lang="en-US" sz="2800">
                <a:solidFill>
                  <a:schemeClr val="tx2"/>
                </a:solidFill>
                <a:latin typeface="Tahoma" pitchFamily="34" charset="0"/>
              </a:rPr>
              <a:t>“RTM Management System" </a:t>
            </a:r>
            <a:br>
              <a:rPr lang="en-US" sz="2800">
                <a:solidFill>
                  <a:schemeClr val="tx2"/>
                </a:solidFill>
                <a:latin typeface="Tahoma" pitchFamily="34" charset="0"/>
              </a:rPr>
            </a:br>
            <a:r>
              <a:rPr lang="en-US" sz="2800">
                <a:solidFill>
                  <a:schemeClr val="tx2"/>
                </a:solidFill>
                <a:latin typeface="Tahoma" pitchFamily="34" charset="0"/>
              </a:rPr>
              <a:t>Enumeration Groups Table</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5" name="Picture 4"/>
          <p:cNvPicPr>
            <a:picLocks noChangeArrowheads="1"/>
          </p:cNvPicPr>
          <p:nvPr/>
        </p:nvPicPr>
        <p:blipFill>
          <a:blip r:embed="rId3"/>
          <a:srcRect/>
          <a:stretch>
            <a:fillRect/>
          </a:stretch>
        </p:blipFill>
        <p:spPr bwMode="auto">
          <a:xfrm>
            <a:off x="755650" y="1076325"/>
            <a:ext cx="8245475" cy="4451350"/>
          </a:xfrm>
          <a:prstGeom prst="rect">
            <a:avLst/>
          </a:prstGeom>
          <a:noFill/>
          <a:ln w="9525">
            <a:noFill/>
            <a:miter lim="800000"/>
            <a:headEnd/>
            <a:tailEnd/>
          </a:ln>
        </p:spPr>
      </p:pic>
      <p:sp>
        <p:nvSpPr>
          <p:cNvPr id="369666" name="Rectangle 5"/>
          <p:cNvSpPr>
            <a:spLocks noChangeArrowheads="1"/>
          </p:cNvSpPr>
          <p:nvPr/>
        </p:nvSpPr>
        <p:spPr bwMode="auto">
          <a:xfrm>
            <a:off x="1701800" y="127000"/>
            <a:ext cx="7231063" cy="668338"/>
          </a:xfrm>
          <a:prstGeom prst="rect">
            <a:avLst/>
          </a:prstGeom>
          <a:noFill/>
          <a:ln w="9525">
            <a:noFill/>
            <a:miter lim="800000"/>
            <a:headEnd/>
            <a:tailEnd/>
          </a:ln>
        </p:spPr>
        <p:txBody>
          <a:bodyPr anchor="ctr"/>
          <a:lstStyle/>
          <a:p>
            <a:pPr algn="r" eaLnBrk="0" hangingPunct="0"/>
            <a:r>
              <a:rPr lang="en-US" sz="2800">
                <a:solidFill>
                  <a:schemeClr val="tx2"/>
                </a:solidFill>
                <a:latin typeface="Tahoma" pitchFamily="34" charset="0"/>
              </a:rPr>
              <a:t>“RTM Management System"</a:t>
            </a:r>
            <a:br>
              <a:rPr lang="en-US" sz="2800">
                <a:solidFill>
                  <a:schemeClr val="tx2"/>
                </a:solidFill>
                <a:latin typeface="Tahoma" pitchFamily="34" charset="0"/>
              </a:rPr>
            </a:br>
            <a:r>
              <a:rPr lang="en-US" sz="2800">
                <a:solidFill>
                  <a:schemeClr val="tx2"/>
                </a:solidFill>
                <a:latin typeface="Tahoma" pitchFamily="34" charset="0"/>
              </a:rPr>
              <a:t>Vendor Table</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3" name="Picture 4"/>
          <p:cNvPicPr>
            <a:picLocks noChangeAspect="1" noChangeArrowheads="1"/>
          </p:cNvPicPr>
          <p:nvPr/>
        </p:nvPicPr>
        <p:blipFill>
          <a:blip r:embed="rId3"/>
          <a:srcRect/>
          <a:stretch>
            <a:fillRect/>
          </a:stretch>
        </p:blipFill>
        <p:spPr bwMode="auto">
          <a:xfrm>
            <a:off x="850900" y="1095375"/>
            <a:ext cx="8293100" cy="4443413"/>
          </a:xfrm>
          <a:prstGeom prst="rect">
            <a:avLst/>
          </a:prstGeom>
          <a:noFill/>
          <a:ln w="9525">
            <a:noFill/>
            <a:miter lim="800000"/>
            <a:headEnd/>
            <a:tailEnd/>
          </a:ln>
        </p:spPr>
      </p:pic>
      <p:sp>
        <p:nvSpPr>
          <p:cNvPr id="371714" name="Rectangle 5"/>
          <p:cNvSpPr>
            <a:spLocks noChangeArrowheads="1"/>
          </p:cNvSpPr>
          <p:nvPr/>
        </p:nvSpPr>
        <p:spPr bwMode="auto">
          <a:xfrm>
            <a:off x="1701800" y="127000"/>
            <a:ext cx="7231063" cy="668338"/>
          </a:xfrm>
          <a:prstGeom prst="rect">
            <a:avLst/>
          </a:prstGeom>
          <a:noFill/>
          <a:ln w="9525">
            <a:noFill/>
            <a:miter lim="800000"/>
            <a:headEnd/>
            <a:tailEnd/>
          </a:ln>
        </p:spPr>
        <p:txBody>
          <a:bodyPr anchor="ctr"/>
          <a:lstStyle/>
          <a:p>
            <a:pPr algn="r" eaLnBrk="0" hangingPunct="0"/>
            <a:r>
              <a:rPr lang="en-US" sz="2800">
                <a:solidFill>
                  <a:schemeClr val="tx2"/>
                </a:solidFill>
                <a:latin typeface="Tahoma" pitchFamily="34" charset="0"/>
              </a:rPr>
              <a:t>“RTM Management System"</a:t>
            </a:r>
            <a:br>
              <a:rPr lang="en-US" sz="2800">
                <a:solidFill>
                  <a:schemeClr val="tx2"/>
                </a:solidFill>
                <a:latin typeface="Tahoma" pitchFamily="34" charset="0"/>
              </a:rPr>
            </a:br>
            <a:r>
              <a:rPr lang="en-US" sz="2800">
                <a:solidFill>
                  <a:schemeClr val="tx2"/>
                </a:solidFill>
                <a:latin typeface="Tahoma" pitchFamily="34" charset="0"/>
              </a:rPr>
              <a:t>Edit Entry Form</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1" name="Picture 5"/>
          <p:cNvPicPr>
            <a:picLocks noChangeArrowheads="1"/>
          </p:cNvPicPr>
          <p:nvPr/>
        </p:nvPicPr>
        <p:blipFill>
          <a:blip r:embed="rId3"/>
          <a:srcRect/>
          <a:stretch>
            <a:fillRect/>
          </a:stretch>
        </p:blipFill>
        <p:spPr bwMode="auto">
          <a:xfrm>
            <a:off x="746125" y="1017588"/>
            <a:ext cx="8262938" cy="4743450"/>
          </a:xfrm>
          <a:prstGeom prst="rect">
            <a:avLst/>
          </a:prstGeom>
          <a:noFill/>
          <a:ln w="9525">
            <a:noFill/>
            <a:miter lim="800000"/>
            <a:headEnd/>
            <a:tailEnd/>
          </a:ln>
        </p:spPr>
      </p:pic>
      <p:sp>
        <p:nvSpPr>
          <p:cNvPr id="373762" name="Rectangle 6"/>
          <p:cNvSpPr>
            <a:spLocks noChangeArrowheads="1"/>
          </p:cNvSpPr>
          <p:nvPr/>
        </p:nvSpPr>
        <p:spPr bwMode="auto">
          <a:xfrm>
            <a:off x="1701800" y="127000"/>
            <a:ext cx="7231063" cy="668338"/>
          </a:xfrm>
          <a:prstGeom prst="rect">
            <a:avLst/>
          </a:prstGeom>
          <a:noFill/>
          <a:ln w="9525">
            <a:noFill/>
            <a:miter lim="800000"/>
            <a:headEnd/>
            <a:tailEnd/>
          </a:ln>
        </p:spPr>
        <p:txBody>
          <a:bodyPr anchor="ctr"/>
          <a:lstStyle/>
          <a:p>
            <a:pPr algn="r" eaLnBrk="0" hangingPunct="0"/>
            <a:r>
              <a:rPr lang="en-US" sz="2800">
                <a:solidFill>
                  <a:schemeClr val="tx2"/>
                </a:solidFill>
                <a:latin typeface="Tahoma" pitchFamily="34" charset="0"/>
              </a:rPr>
              <a:t>“RTM Management System"</a:t>
            </a:r>
            <a:br>
              <a:rPr lang="en-US" sz="2800">
                <a:solidFill>
                  <a:schemeClr val="tx2"/>
                </a:solidFill>
                <a:latin typeface="Tahoma" pitchFamily="34" charset="0"/>
              </a:rPr>
            </a:br>
            <a:r>
              <a:rPr lang="en-US" sz="2800">
                <a:solidFill>
                  <a:schemeClr val="tx2"/>
                </a:solidFill>
                <a:latin typeface="Tahoma" pitchFamily="34" charset="0"/>
              </a:rPr>
              <a:t>Add Comment Dialog</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2"/>
          <p:cNvSpPr>
            <a:spLocks noGrp="1" noChangeArrowheads="1"/>
          </p:cNvSpPr>
          <p:nvPr>
            <p:ph type="title" idx="4294967295"/>
          </p:nvPr>
        </p:nvSpPr>
        <p:spPr/>
        <p:txBody>
          <a:bodyPr/>
          <a:lstStyle/>
          <a:p>
            <a:pPr algn="r"/>
            <a:r>
              <a:rPr lang="en-US" b="1" smtClean="0"/>
              <a:t>“RTM Management System" </a:t>
            </a:r>
            <a:br>
              <a:rPr lang="en-US" b="1" smtClean="0"/>
            </a:br>
            <a:r>
              <a:rPr lang="en-US" b="1" smtClean="0"/>
              <a:t>vs. RTM Excel process</a:t>
            </a:r>
          </a:p>
        </p:txBody>
      </p:sp>
      <p:sp>
        <p:nvSpPr>
          <p:cNvPr id="375810" name="Rectangle 3"/>
          <p:cNvSpPr>
            <a:spLocks noGrp="1" noChangeArrowheads="1"/>
          </p:cNvSpPr>
          <p:nvPr>
            <p:ph idx="4294967295"/>
          </p:nvPr>
        </p:nvSpPr>
        <p:spPr/>
        <p:txBody>
          <a:bodyPr/>
          <a:lstStyle/>
          <a:p>
            <a:endParaRPr lang="en-US" sz="2400" smtClean="0"/>
          </a:p>
          <a:p>
            <a:endParaRPr lang="en-US" sz="2400" smtClean="0"/>
          </a:p>
          <a:p>
            <a:r>
              <a:rPr lang="en-US" sz="2400" smtClean="0"/>
              <a:t>For Vendors</a:t>
            </a:r>
          </a:p>
          <a:p>
            <a:pPr lvl="1"/>
            <a:r>
              <a:rPr lang="en-US" sz="2200" smtClean="0"/>
              <a:t>Facilitate input of entries by vendors</a:t>
            </a:r>
          </a:p>
          <a:p>
            <a:pPr lvl="2"/>
            <a:r>
              <a:rPr lang="en-US" sz="1800" smtClean="0"/>
              <a:t>Tooltips providing supplementary information</a:t>
            </a:r>
          </a:p>
          <a:p>
            <a:pPr lvl="2"/>
            <a:r>
              <a:rPr lang="en-US" sz="1800" smtClean="0"/>
              <a:t>Available Interface to lookup values from the database</a:t>
            </a:r>
          </a:p>
          <a:p>
            <a:pPr lvl="2"/>
            <a:r>
              <a:rPr lang="en-US" sz="1800" smtClean="0"/>
              <a:t>Automatic completion of codes</a:t>
            </a:r>
          </a:p>
          <a:p>
            <a:pPr lvl="2"/>
            <a:r>
              <a:rPr lang="en-US" sz="1800" smtClean="0"/>
              <a:t>Validation of required content</a:t>
            </a:r>
          </a:p>
          <a:p>
            <a:pPr lvl="2"/>
            <a:endParaRPr lang="en-US" sz="1800" smtClean="0"/>
          </a:p>
          <a:p>
            <a:pPr lvl="1"/>
            <a:r>
              <a:rPr lang="en-US" sz="2200" smtClean="0"/>
              <a:t>Reduce errors made by vendors while submitting entries</a:t>
            </a:r>
          </a:p>
          <a:p>
            <a:pPr>
              <a:buFontTx/>
              <a:buNone/>
            </a:pPr>
            <a:endParaRPr lang="en-US" sz="2400" smtClean="0"/>
          </a:p>
          <a:p>
            <a:pPr lvl="1"/>
            <a:endParaRPr lang="en-US" sz="1400" smtClean="0"/>
          </a:p>
          <a:p>
            <a:pPr lvl="2"/>
            <a:endParaRPr lang="en-US" sz="1200" smtClean="0"/>
          </a:p>
          <a:p>
            <a:pPr lvl="2"/>
            <a:endParaRPr lang="en-US" sz="1200" smtClean="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itle 1"/>
          <p:cNvSpPr>
            <a:spLocks noGrp="1"/>
          </p:cNvSpPr>
          <p:nvPr>
            <p:ph type="title" idx="4294967295"/>
          </p:nvPr>
        </p:nvSpPr>
        <p:spPr/>
        <p:txBody>
          <a:bodyPr/>
          <a:lstStyle/>
          <a:p>
            <a:pPr algn="r"/>
            <a:r>
              <a:rPr lang="en-US" b="1" smtClean="0"/>
              <a:t>“RTM Management System" </a:t>
            </a:r>
            <a:br>
              <a:rPr lang="en-US" b="1" smtClean="0"/>
            </a:br>
            <a:r>
              <a:rPr lang="en-US" b="1" smtClean="0"/>
              <a:t>vs. RTM Excel process</a:t>
            </a:r>
          </a:p>
        </p:txBody>
      </p:sp>
      <p:sp>
        <p:nvSpPr>
          <p:cNvPr id="377858" name="Content Placeholder 2"/>
          <p:cNvSpPr>
            <a:spLocks noGrp="1"/>
          </p:cNvSpPr>
          <p:nvPr>
            <p:ph idx="4294967295"/>
          </p:nvPr>
        </p:nvSpPr>
        <p:spPr/>
        <p:txBody>
          <a:bodyPr/>
          <a:lstStyle/>
          <a:p>
            <a:endParaRPr lang="en-US" sz="2400" smtClean="0"/>
          </a:p>
          <a:p>
            <a:endParaRPr lang="en-US" sz="2400" smtClean="0"/>
          </a:p>
          <a:p>
            <a:r>
              <a:rPr lang="en-US" sz="2400" smtClean="0"/>
              <a:t>For Reviewers and SDO</a:t>
            </a:r>
          </a:p>
          <a:p>
            <a:pPr lvl="1"/>
            <a:r>
              <a:rPr lang="en-US" sz="2200" smtClean="0"/>
              <a:t>Facilitate the generation of the Harmonized Rosetta</a:t>
            </a:r>
          </a:p>
          <a:p>
            <a:pPr lvl="1"/>
            <a:endParaRPr lang="en-US" sz="2200" smtClean="0"/>
          </a:p>
          <a:p>
            <a:pPr lvl="1"/>
            <a:r>
              <a:rPr lang="en-US" sz="2200" smtClean="0"/>
              <a:t>Help the review process of Rosetta entries</a:t>
            </a:r>
          </a:p>
          <a:p>
            <a:pPr lvl="2"/>
            <a:r>
              <a:rPr lang="en-US" sz="1800" smtClean="0"/>
              <a:t>Highlighting discussed entries</a:t>
            </a:r>
          </a:p>
          <a:p>
            <a:pPr lvl="2"/>
            <a:r>
              <a:rPr lang="en-US" sz="1800" smtClean="0"/>
              <a:t>Highlighting proposed REFIDs</a:t>
            </a:r>
          </a:p>
          <a:p>
            <a:pPr lvl="2"/>
            <a:r>
              <a:rPr lang="en-US" sz="1800" smtClean="0"/>
              <a:t>Adequate interface to view discussions and add comments</a:t>
            </a:r>
          </a:p>
          <a:p>
            <a:pPr>
              <a:buFontTx/>
              <a:buNone/>
            </a:pPr>
            <a:endParaRPr lang="en-US" sz="2400" smtClean="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itle 1"/>
          <p:cNvSpPr>
            <a:spLocks noGrp="1"/>
          </p:cNvSpPr>
          <p:nvPr>
            <p:ph type="title" idx="4294967295"/>
          </p:nvPr>
        </p:nvSpPr>
        <p:spPr/>
        <p:txBody>
          <a:bodyPr/>
          <a:lstStyle/>
          <a:p>
            <a:pPr algn="r"/>
            <a:r>
              <a:rPr lang="en-US" b="1" smtClean="0"/>
              <a:t>“RTM Management System" </a:t>
            </a:r>
            <a:br>
              <a:rPr lang="en-US" b="1" smtClean="0"/>
            </a:br>
            <a:r>
              <a:rPr lang="en-US" b="1" smtClean="0"/>
              <a:t>vs. RTM Excel process</a:t>
            </a:r>
          </a:p>
        </p:txBody>
      </p:sp>
      <p:sp>
        <p:nvSpPr>
          <p:cNvPr id="379906" name="Content Placeholder 2"/>
          <p:cNvSpPr>
            <a:spLocks noGrp="1"/>
          </p:cNvSpPr>
          <p:nvPr>
            <p:ph idx="4294967295"/>
          </p:nvPr>
        </p:nvSpPr>
        <p:spPr/>
        <p:txBody>
          <a:bodyPr/>
          <a:lstStyle/>
          <a:p>
            <a:endParaRPr lang="en-US" sz="2400" smtClean="0"/>
          </a:p>
          <a:p>
            <a:endParaRPr lang="en-US" sz="2400" smtClean="0"/>
          </a:p>
          <a:p>
            <a:r>
              <a:rPr lang="en-US" sz="2400" smtClean="0"/>
              <a:t>For all users</a:t>
            </a:r>
          </a:p>
          <a:p>
            <a:pPr lvl="1"/>
            <a:r>
              <a:rPr lang="en-US" sz="2200" smtClean="0"/>
              <a:t>Rosetta data available to everyone every time</a:t>
            </a:r>
          </a:p>
          <a:p>
            <a:pPr lvl="1"/>
            <a:endParaRPr lang="en-US" sz="2200" smtClean="0"/>
          </a:p>
          <a:p>
            <a:pPr lvl="1"/>
            <a:r>
              <a:rPr lang="en-US" sz="2200" smtClean="0"/>
              <a:t>Provide XML version of tables</a:t>
            </a:r>
          </a:p>
          <a:p>
            <a:pPr lvl="2"/>
            <a:r>
              <a:rPr lang="en-US" sz="1800" smtClean="0"/>
              <a:t>All XSLT transformations can still be used</a:t>
            </a:r>
          </a:p>
          <a:p>
            <a:endParaRPr lang="en-US" smtClean="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57" name="Rectangle 2"/>
          <p:cNvSpPr>
            <a:spLocks noGrp="1" noChangeArrowheads="1"/>
          </p:cNvSpPr>
          <p:nvPr>
            <p:ph type="title"/>
          </p:nvPr>
        </p:nvSpPr>
        <p:spPr/>
        <p:txBody>
          <a:bodyPr/>
          <a:lstStyle/>
          <a:p>
            <a:pPr algn="r"/>
            <a:r>
              <a:rPr lang="en-US" b="1" smtClean="0"/>
              <a:t>NIST HIT Testing Infrastructure</a:t>
            </a:r>
            <a:br>
              <a:rPr lang="en-US" b="1" smtClean="0"/>
            </a:br>
            <a:r>
              <a:rPr lang="en-US" b="1" smtClean="0"/>
              <a:t>A Framework for Building Test Systems</a:t>
            </a:r>
          </a:p>
        </p:txBody>
      </p:sp>
      <p:sp>
        <p:nvSpPr>
          <p:cNvPr id="93258" name="Line 2"/>
          <p:cNvSpPr>
            <a:spLocks noChangeShapeType="1"/>
          </p:cNvSpPr>
          <p:nvPr/>
        </p:nvSpPr>
        <p:spPr bwMode="auto">
          <a:xfrm flipV="1">
            <a:off x="8293100" y="3670300"/>
            <a:ext cx="228600" cy="1295400"/>
          </a:xfrm>
          <a:prstGeom prst="line">
            <a:avLst/>
          </a:prstGeom>
          <a:noFill/>
          <a:ln w="19050">
            <a:solidFill>
              <a:srgbClr val="3399FF"/>
            </a:solidFill>
            <a:round/>
            <a:headEnd/>
            <a:tailEnd/>
          </a:ln>
        </p:spPr>
        <p:txBody>
          <a:bodyPr/>
          <a:lstStyle/>
          <a:p>
            <a:endParaRPr lang="en-US"/>
          </a:p>
        </p:txBody>
      </p:sp>
      <p:sp>
        <p:nvSpPr>
          <p:cNvPr id="93259" name="Line 3"/>
          <p:cNvSpPr>
            <a:spLocks noChangeShapeType="1"/>
          </p:cNvSpPr>
          <p:nvPr/>
        </p:nvSpPr>
        <p:spPr bwMode="auto">
          <a:xfrm flipH="1" flipV="1">
            <a:off x="6769100" y="4737100"/>
            <a:ext cx="914400" cy="457200"/>
          </a:xfrm>
          <a:prstGeom prst="line">
            <a:avLst/>
          </a:prstGeom>
          <a:noFill/>
          <a:ln w="19050">
            <a:solidFill>
              <a:srgbClr val="3399FF"/>
            </a:solidFill>
            <a:round/>
            <a:headEnd/>
            <a:tailEnd/>
          </a:ln>
        </p:spPr>
        <p:txBody>
          <a:bodyPr/>
          <a:lstStyle/>
          <a:p>
            <a:endParaRPr lang="en-US"/>
          </a:p>
        </p:txBody>
      </p:sp>
      <p:sp>
        <p:nvSpPr>
          <p:cNvPr id="93260" name="Line 4"/>
          <p:cNvSpPr>
            <a:spLocks noChangeShapeType="1"/>
          </p:cNvSpPr>
          <p:nvPr/>
        </p:nvSpPr>
        <p:spPr bwMode="auto">
          <a:xfrm flipH="1">
            <a:off x="7759700" y="1689100"/>
            <a:ext cx="685800" cy="0"/>
          </a:xfrm>
          <a:prstGeom prst="line">
            <a:avLst/>
          </a:prstGeom>
          <a:noFill/>
          <a:ln w="19050">
            <a:solidFill>
              <a:srgbClr val="3399FF"/>
            </a:solidFill>
            <a:round/>
            <a:headEnd/>
            <a:tailEnd type="triangle" w="med" len="med"/>
          </a:ln>
        </p:spPr>
        <p:txBody>
          <a:bodyPr/>
          <a:lstStyle/>
          <a:p>
            <a:endParaRPr lang="en-US"/>
          </a:p>
        </p:txBody>
      </p:sp>
      <p:sp>
        <p:nvSpPr>
          <p:cNvPr id="93261" name="Line 5"/>
          <p:cNvSpPr>
            <a:spLocks noChangeShapeType="1"/>
          </p:cNvSpPr>
          <p:nvPr/>
        </p:nvSpPr>
        <p:spPr bwMode="auto">
          <a:xfrm flipH="1" flipV="1">
            <a:off x="7759700" y="3365500"/>
            <a:ext cx="685800" cy="228600"/>
          </a:xfrm>
          <a:prstGeom prst="line">
            <a:avLst/>
          </a:prstGeom>
          <a:noFill/>
          <a:ln w="19050">
            <a:solidFill>
              <a:srgbClr val="3399FF"/>
            </a:solidFill>
            <a:round/>
            <a:headEnd/>
            <a:tailEnd/>
          </a:ln>
        </p:spPr>
        <p:txBody>
          <a:bodyPr/>
          <a:lstStyle/>
          <a:p>
            <a:endParaRPr lang="en-US"/>
          </a:p>
        </p:txBody>
      </p:sp>
      <p:sp>
        <p:nvSpPr>
          <p:cNvPr id="93262" name="AutoShape 6"/>
          <p:cNvSpPr>
            <a:spLocks noChangeArrowheads="1"/>
          </p:cNvSpPr>
          <p:nvPr/>
        </p:nvSpPr>
        <p:spPr bwMode="auto">
          <a:xfrm>
            <a:off x="4559300" y="1155700"/>
            <a:ext cx="3200400" cy="2895600"/>
          </a:xfrm>
          <a:prstGeom prst="roundRect">
            <a:avLst>
              <a:gd name="adj" fmla="val 16667"/>
            </a:avLst>
          </a:prstGeom>
          <a:solidFill>
            <a:srgbClr val="EBFFEB"/>
          </a:solidFill>
          <a:ln w="19050">
            <a:solidFill>
              <a:srgbClr val="006600"/>
            </a:solidFill>
            <a:prstDash val="lgDash"/>
            <a:round/>
            <a:headEnd/>
            <a:tailEnd/>
          </a:ln>
        </p:spPr>
        <p:txBody>
          <a:bodyPr wrap="none" anchor="ctr"/>
          <a:lstStyle/>
          <a:p>
            <a:pPr algn="ctr"/>
            <a:endParaRPr lang="en-US"/>
          </a:p>
        </p:txBody>
      </p:sp>
      <p:sp>
        <p:nvSpPr>
          <p:cNvPr id="93263" name="Line 7"/>
          <p:cNvSpPr>
            <a:spLocks noChangeShapeType="1"/>
          </p:cNvSpPr>
          <p:nvPr/>
        </p:nvSpPr>
        <p:spPr bwMode="auto">
          <a:xfrm>
            <a:off x="5473700" y="2146300"/>
            <a:ext cx="0" cy="533400"/>
          </a:xfrm>
          <a:prstGeom prst="line">
            <a:avLst/>
          </a:prstGeom>
          <a:noFill/>
          <a:ln w="19050">
            <a:solidFill>
              <a:schemeClr val="tx1"/>
            </a:solidFill>
            <a:round/>
            <a:headEnd/>
            <a:tailEnd type="triangle" w="med" len="med"/>
          </a:ln>
        </p:spPr>
        <p:txBody>
          <a:bodyPr/>
          <a:lstStyle/>
          <a:p>
            <a:endParaRPr lang="en-US"/>
          </a:p>
        </p:txBody>
      </p:sp>
      <p:sp>
        <p:nvSpPr>
          <p:cNvPr id="93264" name="Rectangle 8"/>
          <p:cNvSpPr>
            <a:spLocks noChangeArrowheads="1"/>
          </p:cNvSpPr>
          <p:nvPr/>
        </p:nvSpPr>
        <p:spPr bwMode="auto">
          <a:xfrm>
            <a:off x="1358900" y="1231900"/>
            <a:ext cx="2362200" cy="5105400"/>
          </a:xfrm>
          <a:prstGeom prst="rect">
            <a:avLst/>
          </a:prstGeom>
          <a:solidFill>
            <a:srgbClr val="E1F4FF"/>
          </a:solidFill>
          <a:ln w="12700">
            <a:solidFill>
              <a:schemeClr val="tx1"/>
            </a:solidFill>
            <a:miter lim="800000"/>
            <a:headEnd/>
            <a:tailEnd/>
          </a:ln>
        </p:spPr>
        <p:txBody>
          <a:bodyPr wrap="none" anchor="ctr"/>
          <a:lstStyle/>
          <a:p>
            <a:pPr algn="ctr"/>
            <a:endParaRPr lang="en-US"/>
          </a:p>
        </p:txBody>
      </p:sp>
      <p:sp>
        <p:nvSpPr>
          <p:cNvPr id="93265" name="Rectangle 9"/>
          <p:cNvSpPr>
            <a:spLocks noChangeArrowheads="1"/>
          </p:cNvSpPr>
          <p:nvPr/>
        </p:nvSpPr>
        <p:spPr bwMode="auto">
          <a:xfrm>
            <a:off x="1511300" y="4051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Test</a:t>
            </a:r>
          </a:p>
          <a:p>
            <a:pPr algn="ctr" eaLnBrk="0" hangingPunct="0"/>
            <a:r>
              <a:rPr lang="en-US" sz="1000">
                <a:latin typeface="Verdana" pitchFamily="34" charset="0"/>
              </a:rPr>
              <a:t>Artifacts</a:t>
            </a:r>
          </a:p>
        </p:txBody>
      </p:sp>
      <p:sp>
        <p:nvSpPr>
          <p:cNvPr id="93266" name="Rectangle 10"/>
          <p:cNvSpPr>
            <a:spLocks noChangeArrowheads="1"/>
          </p:cNvSpPr>
          <p:nvPr/>
        </p:nvSpPr>
        <p:spPr bwMode="auto">
          <a:xfrm>
            <a:off x="2654300" y="4051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Time</a:t>
            </a:r>
          </a:p>
        </p:txBody>
      </p:sp>
      <p:sp>
        <p:nvSpPr>
          <p:cNvPr id="93267" name="Rectangle 11"/>
          <p:cNvSpPr>
            <a:spLocks noChangeArrowheads="1"/>
          </p:cNvSpPr>
          <p:nvPr/>
        </p:nvSpPr>
        <p:spPr bwMode="auto">
          <a:xfrm>
            <a:off x="2654300" y="3289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Aggregated</a:t>
            </a:r>
          </a:p>
          <a:p>
            <a:pPr algn="ctr" eaLnBrk="0" hangingPunct="0"/>
            <a:r>
              <a:rPr lang="en-US" sz="1000">
                <a:latin typeface="Verdana" pitchFamily="34" charset="0"/>
              </a:rPr>
              <a:t>Service</a:t>
            </a:r>
          </a:p>
        </p:txBody>
      </p:sp>
      <p:sp>
        <p:nvSpPr>
          <p:cNvPr id="93268" name="Rectangle 12"/>
          <p:cNvSpPr>
            <a:spLocks noChangeArrowheads="1"/>
          </p:cNvSpPr>
          <p:nvPr/>
        </p:nvSpPr>
        <p:spPr bwMode="auto">
          <a:xfrm>
            <a:off x="2654300" y="2527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Test </a:t>
            </a:r>
          </a:p>
          <a:p>
            <a:pPr algn="ctr" eaLnBrk="0" hangingPunct="0"/>
            <a:r>
              <a:rPr lang="en-US" sz="1000">
                <a:latin typeface="Verdana" pitchFamily="34" charset="0"/>
              </a:rPr>
              <a:t>Agent</a:t>
            </a:r>
          </a:p>
        </p:txBody>
      </p:sp>
      <p:sp>
        <p:nvSpPr>
          <p:cNvPr id="93269" name="Rectangle 13"/>
          <p:cNvSpPr>
            <a:spLocks noChangeArrowheads="1"/>
          </p:cNvSpPr>
          <p:nvPr/>
        </p:nvSpPr>
        <p:spPr bwMode="auto">
          <a:xfrm>
            <a:off x="2654300" y="1765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Generation</a:t>
            </a:r>
          </a:p>
        </p:txBody>
      </p:sp>
      <p:sp>
        <p:nvSpPr>
          <p:cNvPr id="93270" name="Rectangle 14"/>
          <p:cNvSpPr>
            <a:spLocks noChangeArrowheads="1"/>
          </p:cNvSpPr>
          <p:nvPr/>
        </p:nvSpPr>
        <p:spPr bwMode="auto">
          <a:xfrm>
            <a:off x="2654300" y="4813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Security</a:t>
            </a:r>
          </a:p>
        </p:txBody>
      </p:sp>
      <p:sp>
        <p:nvSpPr>
          <p:cNvPr id="93271" name="Rectangle 15"/>
          <p:cNvSpPr>
            <a:spLocks noChangeArrowheads="1"/>
          </p:cNvSpPr>
          <p:nvPr/>
        </p:nvSpPr>
        <p:spPr bwMode="auto">
          <a:xfrm>
            <a:off x="1511300" y="3289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Evaluation</a:t>
            </a:r>
          </a:p>
          <a:p>
            <a:pPr algn="ctr" eaLnBrk="0" hangingPunct="0"/>
            <a:r>
              <a:rPr lang="en-US" sz="1000">
                <a:latin typeface="Verdana" pitchFamily="34" charset="0"/>
              </a:rPr>
              <a:t>Agent</a:t>
            </a:r>
          </a:p>
        </p:txBody>
      </p:sp>
      <p:sp>
        <p:nvSpPr>
          <p:cNvPr id="93272" name="Rectangle 16"/>
          <p:cNvSpPr>
            <a:spLocks noChangeArrowheads="1"/>
          </p:cNvSpPr>
          <p:nvPr/>
        </p:nvSpPr>
        <p:spPr bwMode="auto">
          <a:xfrm>
            <a:off x="1511300" y="2527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Test Data</a:t>
            </a:r>
          </a:p>
        </p:txBody>
      </p:sp>
      <p:sp>
        <p:nvSpPr>
          <p:cNvPr id="93273" name="Rectangle 17"/>
          <p:cNvSpPr>
            <a:spLocks noChangeArrowheads="1"/>
          </p:cNvSpPr>
          <p:nvPr/>
        </p:nvSpPr>
        <p:spPr bwMode="auto">
          <a:xfrm>
            <a:off x="1511300" y="1765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Validation</a:t>
            </a:r>
          </a:p>
        </p:txBody>
      </p:sp>
      <p:sp>
        <p:nvSpPr>
          <p:cNvPr id="93274" name="Rectangle 18"/>
          <p:cNvSpPr>
            <a:spLocks noChangeArrowheads="1"/>
          </p:cNvSpPr>
          <p:nvPr/>
        </p:nvSpPr>
        <p:spPr bwMode="auto">
          <a:xfrm>
            <a:off x="1511300" y="4813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Report</a:t>
            </a:r>
          </a:p>
        </p:txBody>
      </p:sp>
      <p:sp>
        <p:nvSpPr>
          <p:cNvPr id="93275" name="Rectangle 19"/>
          <p:cNvSpPr>
            <a:spLocks noChangeArrowheads="1"/>
          </p:cNvSpPr>
          <p:nvPr/>
        </p:nvSpPr>
        <p:spPr bwMode="auto">
          <a:xfrm>
            <a:off x="1511300" y="5575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Other</a:t>
            </a:r>
          </a:p>
          <a:p>
            <a:pPr algn="ctr" eaLnBrk="0" hangingPunct="0"/>
            <a:r>
              <a:rPr lang="en-US" sz="1000">
                <a:latin typeface="Verdana" pitchFamily="34" charset="0"/>
              </a:rPr>
              <a:t>Services</a:t>
            </a:r>
          </a:p>
        </p:txBody>
      </p:sp>
      <p:sp>
        <p:nvSpPr>
          <p:cNvPr id="93276" name="Rectangle 20"/>
          <p:cNvSpPr>
            <a:spLocks noChangeArrowheads="1"/>
          </p:cNvSpPr>
          <p:nvPr/>
        </p:nvSpPr>
        <p:spPr bwMode="auto">
          <a:xfrm>
            <a:off x="2654300" y="55753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Specialized</a:t>
            </a:r>
          </a:p>
          <a:p>
            <a:pPr algn="ctr" eaLnBrk="0" hangingPunct="0"/>
            <a:r>
              <a:rPr lang="en-US" sz="1000">
                <a:latin typeface="Verdana" pitchFamily="34" charset="0"/>
              </a:rPr>
              <a:t>Services</a:t>
            </a:r>
          </a:p>
        </p:txBody>
      </p:sp>
      <p:sp>
        <p:nvSpPr>
          <p:cNvPr id="93277" name="Text Box 21"/>
          <p:cNvSpPr txBox="1">
            <a:spLocks noChangeArrowheads="1"/>
          </p:cNvSpPr>
          <p:nvPr/>
        </p:nvSpPr>
        <p:spPr bwMode="auto">
          <a:xfrm>
            <a:off x="1968500" y="1308100"/>
            <a:ext cx="1143000" cy="366713"/>
          </a:xfrm>
          <a:prstGeom prst="rect">
            <a:avLst/>
          </a:prstGeom>
          <a:noFill/>
          <a:ln w="9525">
            <a:noFill/>
            <a:miter lim="800000"/>
            <a:headEnd/>
            <a:tailEnd/>
          </a:ln>
        </p:spPr>
        <p:txBody>
          <a:bodyPr>
            <a:spAutoFit/>
          </a:bodyPr>
          <a:lstStyle/>
          <a:p>
            <a:pPr algn="ctr" eaLnBrk="0" hangingPunct="0">
              <a:spcBef>
                <a:spcPct val="50000"/>
              </a:spcBef>
            </a:pPr>
            <a:r>
              <a:rPr lang="en-US"/>
              <a:t>Services</a:t>
            </a:r>
          </a:p>
        </p:txBody>
      </p:sp>
      <p:sp>
        <p:nvSpPr>
          <p:cNvPr id="93278" name="Text Box 22"/>
          <p:cNvSpPr txBox="1">
            <a:spLocks noChangeArrowheads="1"/>
          </p:cNvSpPr>
          <p:nvPr/>
        </p:nvSpPr>
        <p:spPr bwMode="auto">
          <a:xfrm>
            <a:off x="5168900" y="1231900"/>
            <a:ext cx="2114550" cy="366713"/>
          </a:xfrm>
          <a:prstGeom prst="rect">
            <a:avLst/>
          </a:prstGeom>
          <a:noFill/>
          <a:ln w="9525">
            <a:noFill/>
            <a:miter lim="800000"/>
            <a:headEnd/>
            <a:tailEnd/>
          </a:ln>
        </p:spPr>
        <p:txBody>
          <a:bodyPr wrap="none">
            <a:spAutoFit/>
          </a:bodyPr>
          <a:lstStyle/>
          <a:p>
            <a:pPr algn="ctr" eaLnBrk="0" hangingPunct="0"/>
            <a:r>
              <a:rPr lang="en-US"/>
              <a:t>Test Management</a:t>
            </a:r>
          </a:p>
        </p:txBody>
      </p:sp>
      <p:sp>
        <p:nvSpPr>
          <p:cNvPr id="93279" name="AutoShape 23"/>
          <p:cNvSpPr>
            <a:spLocks noChangeArrowheads="1"/>
          </p:cNvSpPr>
          <p:nvPr/>
        </p:nvSpPr>
        <p:spPr bwMode="auto">
          <a:xfrm>
            <a:off x="4787900" y="2679700"/>
            <a:ext cx="1524000" cy="1066800"/>
          </a:xfrm>
          <a:prstGeom prst="cube">
            <a:avLst>
              <a:gd name="adj" fmla="val 25000"/>
            </a:avLst>
          </a:prstGeom>
          <a:solidFill>
            <a:schemeClr val="bg1"/>
          </a:solidFill>
          <a:ln w="12700">
            <a:solidFill>
              <a:schemeClr val="tx1"/>
            </a:solidFill>
            <a:miter lim="800000"/>
            <a:headEnd/>
            <a:tailEnd/>
          </a:ln>
        </p:spPr>
        <p:txBody>
          <a:bodyPr wrap="none" anchor="ctr"/>
          <a:lstStyle/>
          <a:p>
            <a:pPr algn="ctr" eaLnBrk="0" hangingPunct="0"/>
            <a:r>
              <a:rPr lang="en-US"/>
              <a:t>Test</a:t>
            </a:r>
          </a:p>
          <a:p>
            <a:pPr algn="ctr" eaLnBrk="0" hangingPunct="0"/>
            <a:r>
              <a:rPr lang="en-US"/>
              <a:t>Harness</a:t>
            </a:r>
          </a:p>
        </p:txBody>
      </p:sp>
      <p:sp>
        <p:nvSpPr>
          <p:cNvPr id="93280" name="AutoShape 24"/>
          <p:cNvSpPr>
            <a:spLocks noChangeArrowheads="1"/>
          </p:cNvSpPr>
          <p:nvPr/>
        </p:nvSpPr>
        <p:spPr bwMode="auto">
          <a:xfrm>
            <a:off x="4559300" y="5575300"/>
            <a:ext cx="2362200" cy="762000"/>
          </a:xfrm>
          <a:prstGeom prst="roundRect">
            <a:avLst>
              <a:gd name="adj" fmla="val 16667"/>
            </a:avLst>
          </a:prstGeom>
          <a:solidFill>
            <a:srgbClr val="E5E5FF"/>
          </a:solidFill>
          <a:ln w="19050">
            <a:solidFill>
              <a:schemeClr val="tx1"/>
            </a:solidFill>
            <a:round/>
            <a:headEnd/>
            <a:tailEnd/>
          </a:ln>
        </p:spPr>
        <p:txBody>
          <a:bodyPr wrap="none" anchor="ctr"/>
          <a:lstStyle/>
          <a:p>
            <a:pPr algn="ctr" eaLnBrk="0" hangingPunct="0"/>
            <a:r>
              <a:rPr lang="en-US"/>
              <a:t>Router/Logger/Proxy</a:t>
            </a:r>
          </a:p>
        </p:txBody>
      </p:sp>
      <p:graphicFrame>
        <p:nvGraphicFramePr>
          <p:cNvPr id="93211" name="Object 27"/>
          <p:cNvGraphicFramePr>
            <a:graphicFrameLocks noChangeAspect="1"/>
          </p:cNvGraphicFramePr>
          <p:nvPr/>
        </p:nvGraphicFramePr>
        <p:xfrm>
          <a:off x="7607300" y="4889500"/>
          <a:ext cx="1390650" cy="1447800"/>
        </p:xfrm>
        <a:graphic>
          <a:graphicData uri="http://schemas.openxmlformats.org/presentationml/2006/ole">
            <p:oleObj spid="_x0000_s93211" name="Visio" r:id="rId4" imgW="2325832" imgH="2659034" progId="Visio.Drawing.11">
              <p:embed/>
            </p:oleObj>
          </a:graphicData>
        </a:graphic>
      </p:graphicFrame>
      <p:sp>
        <p:nvSpPr>
          <p:cNvPr id="93281" name="AutoShape 26"/>
          <p:cNvSpPr>
            <a:spLocks noChangeArrowheads="1"/>
          </p:cNvSpPr>
          <p:nvPr/>
        </p:nvSpPr>
        <p:spPr bwMode="auto">
          <a:xfrm>
            <a:off x="4787900" y="1689100"/>
            <a:ext cx="1524000" cy="685800"/>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600"/>
              <a:t>Test</a:t>
            </a:r>
          </a:p>
          <a:p>
            <a:pPr algn="ctr" eaLnBrk="0" hangingPunct="0"/>
            <a:r>
              <a:rPr lang="en-US" sz="1600"/>
              <a:t>Description</a:t>
            </a:r>
          </a:p>
        </p:txBody>
      </p:sp>
      <p:sp>
        <p:nvSpPr>
          <p:cNvPr id="93282" name="AutoShape 27"/>
          <p:cNvSpPr>
            <a:spLocks noChangeArrowheads="1"/>
          </p:cNvSpPr>
          <p:nvPr/>
        </p:nvSpPr>
        <p:spPr bwMode="auto">
          <a:xfrm>
            <a:off x="6616700" y="2222500"/>
            <a:ext cx="990600" cy="533400"/>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600"/>
              <a:t>Results</a:t>
            </a:r>
          </a:p>
        </p:txBody>
      </p:sp>
      <p:grpSp>
        <p:nvGrpSpPr>
          <p:cNvPr id="93283" name="Group 28"/>
          <p:cNvGrpSpPr>
            <a:grpSpLocks/>
          </p:cNvGrpSpPr>
          <p:nvPr/>
        </p:nvGrpSpPr>
        <p:grpSpPr bwMode="auto">
          <a:xfrm>
            <a:off x="8140700" y="3060700"/>
            <a:ext cx="730250" cy="692150"/>
            <a:chOff x="4704" y="1968"/>
            <a:chExt cx="460" cy="436"/>
          </a:xfrm>
        </p:grpSpPr>
        <p:pic>
          <p:nvPicPr>
            <p:cNvPr id="93300" name="Picture 29" descr="Free User icon"/>
            <p:cNvPicPr>
              <a:picLocks noChangeAspect="1" noChangeArrowheads="1"/>
            </p:cNvPicPr>
            <p:nvPr/>
          </p:nvPicPr>
          <p:blipFill>
            <a:blip r:embed="rId5"/>
            <a:srcRect/>
            <a:stretch>
              <a:fillRect/>
            </a:stretch>
          </p:blipFill>
          <p:spPr bwMode="auto">
            <a:xfrm>
              <a:off x="4792" y="2112"/>
              <a:ext cx="292" cy="292"/>
            </a:xfrm>
            <a:prstGeom prst="rect">
              <a:avLst/>
            </a:prstGeom>
            <a:noFill/>
            <a:ln w="9525">
              <a:noFill/>
              <a:miter lim="800000"/>
              <a:headEnd/>
              <a:tailEnd/>
            </a:ln>
          </p:spPr>
        </p:pic>
        <p:sp>
          <p:nvSpPr>
            <p:cNvPr id="93301" name="Text Box 30"/>
            <p:cNvSpPr txBox="1">
              <a:spLocks noChangeArrowheads="1"/>
            </p:cNvSpPr>
            <p:nvPr/>
          </p:nvSpPr>
          <p:spPr bwMode="auto">
            <a:xfrm>
              <a:off x="4704" y="1968"/>
              <a:ext cx="460" cy="144"/>
            </a:xfrm>
            <a:prstGeom prst="rect">
              <a:avLst/>
            </a:prstGeom>
            <a:noFill/>
            <a:ln w="9525">
              <a:noFill/>
              <a:miter lim="800000"/>
              <a:headEnd/>
              <a:tailEnd/>
            </a:ln>
          </p:spPr>
          <p:txBody>
            <a:bodyPr wrap="none">
              <a:spAutoFit/>
            </a:bodyPr>
            <a:lstStyle/>
            <a:p>
              <a:pPr algn="ctr" eaLnBrk="0" hangingPunct="0"/>
              <a:r>
                <a:rPr lang="en-US" sz="900"/>
                <a:t>Facilitator</a:t>
              </a:r>
            </a:p>
          </p:txBody>
        </p:sp>
      </p:grpSp>
      <p:grpSp>
        <p:nvGrpSpPr>
          <p:cNvPr id="93284" name="Group 31"/>
          <p:cNvGrpSpPr>
            <a:grpSpLocks/>
          </p:cNvGrpSpPr>
          <p:nvPr/>
        </p:nvGrpSpPr>
        <p:grpSpPr bwMode="auto">
          <a:xfrm>
            <a:off x="6311900" y="4432300"/>
            <a:ext cx="603250" cy="685800"/>
            <a:chOff x="3168" y="2928"/>
            <a:chExt cx="380" cy="432"/>
          </a:xfrm>
        </p:grpSpPr>
        <p:sp>
          <p:nvSpPr>
            <p:cNvPr id="93298" name="Text Box 32"/>
            <p:cNvSpPr txBox="1">
              <a:spLocks noChangeArrowheads="1"/>
            </p:cNvSpPr>
            <p:nvPr/>
          </p:nvSpPr>
          <p:spPr bwMode="auto">
            <a:xfrm>
              <a:off x="3168" y="3216"/>
              <a:ext cx="380" cy="144"/>
            </a:xfrm>
            <a:prstGeom prst="rect">
              <a:avLst/>
            </a:prstGeom>
            <a:noFill/>
            <a:ln w="9525">
              <a:noFill/>
              <a:miter lim="800000"/>
              <a:headEnd/>
              <a:tailEnd/>
            </a:ln>
          </p:spPr>
          <p:txBody>
            <a:bodyPr>
              <a:spAutoFit/>
            </a:bodyPr>
            <a:lstStyle/>
            <a:p>
              <a:pPr algn="ctr" eaLnBrk="0" hangingPunct="0"/>
              <a:r>
                <a:rPr lang="en-US" sz="900"/>
                <a:t>Monitor</a:t>
              </a:r>
            </a:p>
          </p:txBody>
        </p:sp>
        <p:pic>
          <p:nvPicPr>
            <p:cNvPr id="93299" name="Picture 33" descr="Free User icon"/>
            <p:cNvPicPr>
              <a:picLocks noChangeAspect="1" noChangeArrowheads="1"/>
            </p:cNvPicPr>
            <p:nvPr/>
          </p:nvPicPr>
          <p:blipFill>
            <a:blip r:embed="rId5"/>
            <a:srcRect/>
            <a:stretch>
              <a:fillRect/>
            </a:stretch>
          </p:blipFill>
          <p:spPr bwMode="auto">
            <a:xfrm>
              <a:off x="3216" y="2928"/>
              <a:ext cx="292" cy="292"/>
            </a:xfrm>
            <a:prstGeom prst="rect">
              <a:avLst/>
            </a:prstGeom>
            <a:noFill/>
            <a:ln w="9525">
              <a:noFill/>
              <a:miter lim="800000"/>
              <a:headEnd/>
              <a:tailEnd/>
            </a:ln>
          </p:spPr>
        </p:pic>
      </p:grpSp>
      <p:grpSp>
        <p:nvGrpSpPr>
          <p:cNvPr id="93285" name="Group 34"/>
          <p:cNvGrpSpPr>
            <a:grpSpLocks/>
          </p:cNvGrpSpPr>
          <p:nvPr/>
        </p:nvGrpSpPr>
        <p:grpSpPr bwMode="auto">
          <a:xfrm>
            <a:off x="8293100" y="1536700"/>
            <a:ext cx="463550" cy="685800"/>
            <a:chOff x="4800" y="672"/>
            <a:chExt cx="292" cy="432"/>
          </a:xfrm>
        </p:grpSpPr>
        <p:sp>
          <p:nvSpPr>
            <p:cNvPr id="93296" name="Text Box 35"/>
            <p:cNvSpPr txBox="1">
              <a:spLocks noChangeArrowheads="1"/>
            </p:cNvSpPr>
            <p:nvPr/>
          </p:nvSpPr>
          <p:spPr bwMode="auto">
            <a:xfrm>
              <a:off x="4800" y="960"/>
              <a:ext cx="276" cy="144"/>
            </a:xfrm>
            <a:prstGeom prst="rect">
              <a:avLst/>
            </a:prstGeom>
            <a:noFill/>
            <a:ln w="9525">
              <a:noFill/>
              <a:miter lim="800000"/>
              <a:headEnd/>
              <a:tailEnd/>
            </a:ln>
          </p:spPr>
          <p:txBody>
            <a:bodyPr wrap="none">
              <a:spAutoFit/>
            </a:bodyPr>
            <a:lstStyle/>
            <a:p>
              <a:pPr algn="ctr" eaLnBrk="0" hangingPunct="0"/>
              <a:r>
                <a:rPr lang="en-US" sz="900"/>
                <a:t>User</a:t>
              </a:r>
            </a:p>
          </p:txBody>
        </p:sp>
        <p:pic>
          <p:nvPicPr>
            <p:cNvPr id="93297" name="Picture 36" descr="Free User icon"/>
            <p:cNvPicPr>
              <a:picLocks noChangeAspect="1" noChangeArrowheads="1"/>
            </p:cNvPicPr>
            <p:nvPr/>
          </p:nvPicPr>
          <p:blipFill>
            <a:blip r:embed="rId5"/>
            <a:srcRect/>
            <a:stretch>
              <a:fillRect/>
            </a:stretch>
          </p:blipFill>
          <p:spPr bwMode="auto">
            <a:xfrm>
              <a:off x="4800" y="672"/>
              <a:ext cx="292" cy="292"/>
            </a:xfrm>
            <a:prstGeom prst="rect">
              <a:avLst/>
            </a:prstGeom>
            <a:noFill/>
            <a:ln w="9525">
              <a:noFill/>
              <a:miter lim="800000"/>
              <a:headEnd/>
              <a:tailEnd/>
            </a:ln>
          </p:spPr>
        </p:pic>
      </p:grpSp>
      <p:sp>
        <p:nvSpPr>
          <p:cNvPr id="93286" name="Line 37"/>
          <p:cNvSpPr>
            <a:spLocks noChangeShapeType="1"/>
          </p:cNvSpPr>
          <p:nvPr/>
        </p:nvSpPr>
        <p:spPr bwMode="auto">
          <a:xfrm>
            <a:off x="3721100" y="3441700"/>
            <a:ext cx="1066800" cy="0"/>
          </a:xfrm>
          <a:prstGeom prst="line">
            <a:avLst/>
          </a:prstGeom>
          <a:noFill/>
          <a:ln w="28575">
            <a:solidFill>
              <a:schemeClr val="tx1"/>
            </a:solidFill>
            <a:round/>
            <a:headEnd type="triangle" w="med" len="med"/>
            <a:tailEnd type="triangle" w="med" len="med"/>
          </a:ln>
        </p:spPr>
        <p:txBody>
          <a:bodyPr/>
          <a:lstStyle/>
          <a:p>
            <a:endParaRPr lang="en-US"/>
          </a:p>
        </p:txBody>
      </p:sp>
      <p:sp>
        <p:nvSpPr>
          <p:cNvPr id="93287" name="Line 38"/>
          <p:cNvSpPr>
            <a:spLocks noChangeShapeType="1"/>
          </p:cNvSpPr>
          <p:nvPr/>
        </p:nvSpPr>
        <p:spPr bwMode="auto">
          <a:xfrm>
            <a:off x="3721100" y="5956300"/>
            <a:ext cx="838200" cy="0"/>
          </a:xfrm>
          <a:prstGeom prst="line">
            <a:avLst/>
          </a:prstGeom>
          <a:noFill/>
          <a:ln w="28575">
            <a:solidFill>
              <a:schemeClr val="tx1"/>
            </a:solidFill>
            <a:round/>
            <a:headEnd type="triangle" w="med" len="med"/>
            <a:tailEnd type="triangle" w="med" len="med"/>
          </a:ln>
        </p:spPr>
        <p:txBody>
          <a:bodyPr/>
          <a:lstStyle/>
          <a:p>
            <a:endParaRPr lang="en-US"/>
          </a:p>
        </p:txBody>
      </p:sp>
      <p:sp>
        <p:nvSpPr>
          <p:cNvPr id="93288" name="Line 39"/>
          <p:cNvSpPr>
            <a:spLocks noChangeShapeType="1"/>
          </p:cNvSpPr>
          <p:nvPr/>
        </p:nvSpPr>
        <p:spPr bwMode="auto">
          <a:xfrm>
            <a:off x="5473700" y="3746500"/>
            <a:ext cx="0" cy="1828800"/>
          </a:xfrm>
          <a:prstGeom prst="line">
            <a:avLst/>
          </a:prstGeom>
          <a:noFill/>
          <a:ln w="28575">
            <a:solidFill>
              <a:schemeClr val="tx1"/>
            </a:solidFill>
            <a:round/>
            <a:headEnd type="triangle" w="med" len="med"/>
            <a:tailEnd type="triangle" w="med" len="med"/>
          </a:ln>
        </p:spPr>
        <p:txBody>
          <a:bodyPr/>
          <a:lstStyle/>
          <a:p>
            <a:endParaRPr lang="en-US"/>
          </a:p>
        </p:txBody>
      </p:sp>
      <p:sp>
        <p:nvSpPr>
          <p:cNvPr id="93289" name="Line 40"/>
          <p:cNvSpPr>
            <a:spLocks noChangeShapeType="1"/>
          </p:cNvSpPr>
          <p:nvPr/>
        </p:nvSpPr>
        <p:spPr bwMode="auto">
          <a:xfrm flipV="1">
            <a:off x="6311900" y="2755900"/>
            <a:ext cx="457200" cy="533400"/>
          </a:xfrm>
          <a:prstGeom prst="line">
            <a:avLst/>
          </a:prstGeom>
          <a:noFill/>
          <a:ln w="19050">
            <a:solidFill>
              <a:schemeClr val="tx1"/>
            </a:solidFill>
            <a:round/>
            <a:headEnd/>
            <a:tailEnd type="triangle" w="med" len="med"/>
          </a:ln>
        </p:spPr>
        <p:txBody>
          <a:bodyPr/>
          <a:lstStyle/>
          <a:p>
            <a:endParaRPr lang="en-US"/>
          </a:p>
        </p:txBody>
      </p:sp>
      <p:sp>
        <p:nvSpPr>
          <p:cNvPr id="93290" name="Line 41"/>
          <p:cNvSpPr>
            <a:spLocks noChangeShapeType="1"/>
          </p:cNvSpPr>
          <p:nvPr/>
        </p:nvSpPr>
        <p:spPr bwMode="auto">
          <a:xfrm flipV="1">
            <a:off x="6921500" y="5422900"/>
            <a:ext cx="762000" cy="533400"/>
          </a:xfrm>
          <a:prstGeom prst="line">
            <a:avLst/>
          </a:prstGeom>
          <a:noFill/>
          <a:ln w="28575">
            <a:solidFill>
              <a:schemeClr val="tx1"/>
            </a:solidFill>
            <a:round/>
            <a:headEnd type="triangle" w="med" len="med"/>
            <a:tailEnd type="triangle" w="med" len="med"/>
          </a:ln>
        </p:spPr>
        <p:txBody>
          <a:bodyPr/>
          <a:lstStyle/>
          <a:p>
            <a:endParaRPr lang="en-US"/>
          </a:p>
        </p:txBody>
      </p:sp>
      <p:sp>
        <p:nvSpPr>
          <p:cNvPr id="93291" name="Line 42"/>
          <p:cNvSpPr>
            <a:spLocks noChangeShapeType="1"/>
          </p:cNvSpPr>
          <p:nvPr/>
        </p:nvSpPr>
        <p:spPr bwMode="auto">
          <a:xfrm flipH="1" flipV="1">
            <a:off x="6159500" y="4051300"/>
            <a:ext cx="381000" cy="457200"/>
          </a:xfrm>
          <a:prstGeom prst="line">
            <a:avLst/>
          </a:prstGeom>
          <a:noFill/>
          <a:ln w="19050">
            <a:solidFill>
              <a:srgbClr val="3399FF"/>
            </a:solidFill>
            <a:round/>
            <a:headEnd/>
            <a:tailEnd/>
          </a:ln>
        </p:spPr>
        <p:txBody>
          <a:bodyPr/>
          <a:lstStyle/>
          <a:p>
            <a:endParaRPr lang="en-US"/>
          </a:p>
        </p:txBody>
      </p:sp>
      <p:sp>
        <p:nvSpPr>
          <p:cNvPr id="93292" name="AutoShape 44"/>
          <p:cNvSpPr>
            <a:spLocks noChangeArrowheads="1"/>
          </p:cNvSpPr>
          <p:nvPr/>
        </p:nvSpPr>
        <p:spPr bwMode="auto">
          <a:xfrm>
            <a:off x="5016500" y="2755900"/>
            <a:ext cx="990600" cy="1524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900">
                <a:latin typeface="Verdana" pitchFamily="34" charset="0"/>
              </a:rPr>
              <a:t>Test Execution</a:t>
            </a:r>
          </a:p>
        </p:txBody>
      </p:sp>
      <p:grpSp>
        <p:nvGrpSpPr>
          <p:cNvPr id="93293" name="Group 50"/>
          <p:cNvGrpSpPr>
            <a:grpSpLocks/>
          </p:cNvGrpSpPr>
          <p:nvPr/>
        </p:nvGrpSpPr>
        <p:grpSpPr bwMode="auto">
          <a:xfrm>
            <a:off x="4090988" y="4398963"/>
            <a:ext cx="1008062" cy="890587"/>
            <a:chOff x="4416" y="3168"/>
            <a:chExt cx="876" cy="912"/>
          </a:xfrm>
        </p:grpSpPr>
        <p:graphicFrame>
          <p:nvGraphicFramePr>
            <p:cNvPr id="93256" name="Object 72"/>
            <p:cNvGraphicFramePr>
              <a:graphicFrameLocks noChangeAspect="1"/>
            </p:cNvGraphicFramePr>
            <p:nvPr/>
          </p:nvGraphicFramePr>
          <p:xfrm>
            <a:off x="4416" y="3168"/>
            <a:ext cx="876" cy="912"/>
          </p:xfrm>
          <a:graphic>
            <a:graphicData uri="http://schemas.openxmlformats.org/presentationml/2006/ole">
              <p:oleObj spid="_x0000_s93256" name="Visio" r:id="rId6" imgW="2325832" imgH="2659034" progId="Visio.Drawing.11">
                <p:embed/>
              </p:oleObj>
            </a:graphicData>
          </a:graphic>
        </p:graphicFrame>
        <p:sp>
          <p:nvSpPr>
            <p:cNvPr id="93295" name="Rectangle 45"/>
            <p:cNvSpPr>
              <a:spLocks noChangeArrowheads="1"/>
            </p:cNvSpPr>
            <p:nvPr/>
          </p:nvSpPr>
          <p:spPr bwMode="auto">
            <a:xfrm>
              <a:off x="4512" y="3360"/>
              <a:ext cx="576" cy="336"/>
            </a:xfrm>
            <a:prstGeom prst="rect">
              <a:avLst/>
            </a:prstGeom>
            <a:solidFill>
              <a:srgbClr val="FFE7E7"/>
            </a:solidFill>
            <a:ln w="9525">
              <a:solidFill>
                <a:schemeClr val="tx1"/>
              </a:solidFill>
              <a:miter lim="800000"/>
              <a:headEnd/>
              <a:tailEnd/>
            </a:ln>
          </p:spPr>
          <p:txBody>
            <a:bodyPr wrap="none" anchor="ctr"/>
            <a:lstStyle/>
            <a:p>
              <a:pPr algn="ctr" eaLnBrk="0" hangingPunct="0"/>
              <a:r>
                <a:rPr lang="en-US" sz="800">
                  <a:latin typeface="Verdana" pitchFamily="34" charset="0"/>
                </a:rPr>
                <a:t>IHE-PCD</a:t>
              </a:r>
            </a:p>
            <a:p>
              <a:pPr algn="ctr" eaLnBrk="0" hangingPunct="0"/>
              <a:r>
                <a:rPr lang="en-US" sz="800">
                  <a:latin typeface="Verdana" pitchFamily="34" charset="0"/>
                </a:rPr>
                <a:t>DOC</a:t>
              </a:r>
            </a:p>
            <a:p>
              <a:pPr algn="ctr" eaLnBrk="0" hangingPunct="0"/>
              <a:r>
                <a:rPr lang="en-US" sz="800">
                  <a:latin typeface="Verdana" pitchFamily="34" charset="0"/>
                </a:rPr>
                <a:t>System</a:t>
              </a:r>
            </a:p>
          </p:txBody>
        </p:sp>
      </p:grpSp>
      <p:sp>
        <p:nvSpPr>
          <p:cNvPr id="93294" name="Line 41"/>
          <p:cNvSpPr>
            <a:spLocks noChangeShapeType="1"/>
          </p:cNvSpPr>
          <p:nvPr/>
        </p:nvSpPr>
        <p:spPr bwMode="auto">
          <a:xfrm>
            <a:off x="5022850" y="5149850"/>
            <a:ext cx="171450" cy="381000"/>
          </a:xfrm>
          <a:prstGeom prst="line">
            <a:avLst/>
          </a:prstGeom>
          <a:noFill/>
          <a:ln w="28575">
            <a:solidFill>
              <a:schemeClr val="tx1"/>
            </a:solidFill>
            <a:round/>
            <a:headEnd type="triangle" w="med" len="med"/>
            <a:tailEnd type="triangle" w="med" len="med"/>
          </a:ln>
        </p:spPr>
        <p:txBody>
          <a:bodyPr/>
          <a:lstStyle/>
          <a:p>
            <a:endParaRPr lang="en-US"/>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3"/>
          <p:cNvSpPr>
            <a:spLocks noGrp="1" noChangeArrowheads="1"/>
          </p:cNvSpPr>
          <p:nvPr>
            <p:ph idx="4294967295"/>
          </p:nvPr>
        </p:nvSpPr>
        <p:spPr/>
        <p:txBody>
          <a:bodyPr/>
          <a:lstStyle/>
          <a:p>
            <a:pPr eaLnBrk="1" hangingPunct="1"/>
            <a:endParaRPr lang="en-US" sz="2400" smtClean="0"/>
          </a:p>
          <a:p>
            <a:pPr eaLnBrk="1" hangingPunct="1"/>
            <a:endParaRPr lang="en-US" sz="2400" smtClean="0"/>
          </a:p>
          <a:p>
            <a:pPr eaLnBrk="1" hangingPunct="1"/>
            <a:r>
              <a:rPr lang="en-US" sz="2400" smtClean="0"/>
              <a:t>Features based on the Rosetta Supplement</a:t>
            </a:r>
          </a:p>
          <a:p>
            <a:pPr eaLnBrk="1" hangingPunct="1"/>
            <a:endParaRPr lang="en-US" smtClean="0"/>
          </a:p>
          <a:p>
            <a:pPr lvl="1" eaLnBrk="1" hangingPunct="1"/>
            <a:r>
              <a:rPr lang="en-US" sz="2000" smtClean="0"/>
              <a:t>Incorporate “Enumerations” management capabilities</a:t>
            </a:r>
          </a:p>
          <a:p>
            <a:pPr lvl="1" eaLnBrk="1" hangingPunct="1"/>
            <a:r>
              <a:rPr lang="en-US" sz="2000" smtClean="0"/>
              <a:t>Add “containedBy”, “contains” and “External_Sites” to the interface</a:t>
            </a:r>
          </a:p>
          <a:p>
            <a:pPr lvl="1"/>
            <a:r>
              <a:rPr lang="en-US" sz="2000" smtClean="0"/>
              <a:t>Enhance lookup of REFIDs (description of REFID’s) and provide a feature to propose new terms</a:t>
            </a:r>
          </a:p>
        </p:txBody>
      </p:sp>
      <p:sp>
        <p:nvSpPr>
          <p:cNvPr id="381954" name="Rectangle 2"/>
          <p:cNvSpPr>
            <a:spLocks noGrp="1" noChangeArrowheads="1"/>
          </p:cNvSpPr>
          <p:nvPr>
            <p:ph type="title" idx="4294967295"/>
          </p:nvPr>
        </p:nvSpPr>
        <p:spPr/>
        <p:txBody>
          <a:bodyPr/>
          <a:lstStyle/>
          <a:p>
            <a:pPr algn="r"/>
            <a:r>
              <a:rPr lang="en-US" b="1" smtClean="0"/>
              <a:t>“RTM Management System" </a:t>
            </a:r>
            <a:br>
              <a:rPr lang="en-US" b="1" smtClean="0"/>
            </a:br>
            <a:r>
              <a:rPr lang="en-US" b="1" smtClean="0"/>
              <a:t>Next Steps</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Content Placeholder 2"/>
          <p:cNvSpPr>
            <a:spLocks noGrp="1"/>
          </p:cNvSpPr>
          <p:nvPr>
            <p:ph idx="4294967295"/>
          </p:nvPr>
        </p:nvSpPr>
        <p:spPr/>
        <p:txBody>
          <a:bodyPr/>
          <a:lstStyle/>
          <a:p>
            <a:pPr eaLnBrk="1" hangingPunct="1"/>
            <a:endParaRPr lang="en-US" sz="2400" smtClean="0">
              <a:solidFill>
                <a:srgbClr val="000000"/>
              </a:solidFill>
            </a:endParaRPr>
          </a:p>
          <a:p>
            <a:pPr eaLnBrk="1" hangingPunct="1"/>
            <a:endParaRPr lang="en-US" sz="2400" smtClean="0">
              <a:solidFill>
                <a:srgbClr val="000000"/>
              </a:solidFill>
            </a:endParaRPr>
          </a:p>
          <a:p>
            <a:pPr eaLnBrk="1" hangingPunct="1"/>
            <a:r>
              <a:rPr lang="en-US" sz="2400" smtClean="0">
                <a:solidFill>
                  <a:srgbClr val="000000"/>
                </a:solidFill>
              </a:rPr>
              <a:t>Features based on the Rosetta Supplement</a:t>
            </a:r>
          </a:p>
          <a:p>
            <a:endParaRPr lang="en-US" smtClean="0"/>
          </a:p>
          <a:p>
            <a:pPr lvl="1"/>
            <a:r>
              <a:rPr lang="en-US" sz="2000" smtClean="0"/>
              <a:t>Add ranking capabilities to assess probability of valid terms in the Rosetta table	</a:t>
            </a:r>
          </a:p>
          <a:p>
            <a:pPr lvl="2"/>
            <a:r>
              <a:rPr lang="en-US" sz="1800" smtClean="0"/>
              <a:t>Ex: Scale from 1 to 10</a:t>
            </a:r>
          </a:p>
          <a:p>
            <a:pPr lvl="1"/>
            <a:r>
              <a:rPr lang="en-US" sz="2000" smtClean="0"/>
              <a:t>Introduce Rosetta validation against H-Rosetta </a:t>
            </a:r>
          </a:p>
          <a:p>
            <a:pPr lvl="2"/>
            <a:r>
              <a:rPr lang="en-US" sz="1800" smtClean="0"/>
              <a:t>When activated user would be able to view invalid Rosetta entries</a:t>
            </a:r>
          </a:p>
          <a:p>
            <a:pPr lvl="1"/>
            <a:r>
              <a:rPr lang="en-US" sz="2000" smtClean="0"/>
              <a:t>Ability to edit Harmonized Rosetta table and save changes</a:t>
            </a:r>
          </a:p>
          <a:p>
            <a:endParaRPr lang="en-US" smtClean="0"/>
          </a:p>
        </p:txBody>
      </p:sp>
      <p:sp>
        <p:nvSpPr>
          <p:cNvPr id="384002" name="Rectangle 2"/>
          <p:cNvSpPr>
            <a:spLocks noGrp="1" noChangeArrowheads="1"/>
          </p:cNvSpPr>
          <p:nvPr>
            <p:ph type="title" idx="4294967295"/>
          </p:nvPr>
        </p:nvSpPr>
        <p:spPr/>
        <p:txBody>
          <a:bodyPr/>
          <a:lstStyle/>
          <a:p>
            <a:pPr algn="r"/>
            <a:r>
              <a:rPr lang="en-US" b="1" smtClean="0"/>
              <a:t>“RTM Management System" </a:t>
            </a:r>
            <a:br>
              <a:rPr lang="en-US" b="1" smtClean="0"/>
            </a:br>
            <a:r>
              <a:rPr lang="en-US" b="1" smtClean="0"/>
              <a:t>Next Steps</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3"/>
          <p:cNvSpPr>
            <a:spLocks noGrp="1" noChangeArrowheads="1"/>
          </p:cNvSpPr>
          <p:nvPr>
            <p:ph idx="4294967295"/>
          </p:nvPr>
        </p:nvSpPr>
        <p:spPr/>
        <p:txBody>
          <a:bodyPr/>
          <a:lstStyle/>
          <a:p>
            <a:pPr eaLnBrk="1" hangingPunct="1"/>
            <a:endParaRPr lang="en-US" sz="2400" smtClean="0"/>
          </a:p>
          <a:p>
            <a:pPr eaLnBrk="1" hangingPunct="1"/>
            <a:endParaRPr lang="en-US" sz="2400" smtClean="0"/>
          </a:p>
          <a:p>
            <a:pPr eaLnBrk="1" hangingPunct="1"/>
            <a:r>
              <a:rPr lang="en-US" sz="2400" smtClean="0"/>
              <a:t>User oriented features</a:t>
            </a:r>
          </a:p>
          <a:p>
            <a:pPr eaLnBrk="1" hangingPunct="1"/>
            <a:endParaRPr lang="en-US" sz="2400" smtClean="0"/>
          </a:p>
          <a:p>
            <a:pPr lvl="1"/>
            <a:r>
              <a:rPr lang="en-US" sz="2000" smtClean="0"/>
              <a:t>Include column filtering based on regular expressions</a:t>
            </a:r>
          </a:p>
          <a:p>
            <a:pPr lvl="1"/>
            <a:r>
              <a:rPr lang="en-US" sz="2000" smtClean="0"/>
              <a:t>Implement “change trailing” capabilities</a:t>
            </a:r>
          </a:p>
          <a:p>
            <a:pPr lvl="2"/>
            <a:r>
              <a:rPr lang="en-US" sz="1800" smtClean="0"/>
              <a:t>To identify occurred changes, time they were made, users who made them…</a:t>
            </a:r>
          </a:p>
          <a:p>
            <a:pPr lvl="1"/>
            <a:r>
              <a:rPr lang="en-US" sz="2000" smtClean="0"/>
              <a:t>Enhance registration process.</a:t>
            </a:r>
          </a:p>
          <a:p>
            <a:pPr lvl="2"/>
            <a:r>
              <a:rPr lang="en-US" sz="1800" smtClean="0"/>
              <a:t>Email confirmation, approval…</a:t>
            </a:r>
          </a:p>
          <a:p>
            <a:pPr lvl="1"/>
            <a:r>
              <a:rPr lang="en-US" sz="2000" smtClean="0"/>
              <a:t>Incorporate enhanced X73 Nomenclature database</a:t>
            </a:r>
          </a:p>
        </p:txBody>
      </p:sp>
      <p:sp>
        <p:nvSpPr>
          <p:cNvPr id="386050" name="Rectangle 2"/>
          <p:cNvSpPr>
            <a:spLocks noGrp="1" noChangeArrowheads="1"/>
          </p:cNvSpPr>
          <p:nvPr>
            <p:ph type="title" idx="4294967295"/>
          </p:nvPr>
        </p:nvSpPr>
        <p:spPr/>
        <p:txBody>
          <a:bodyPr/>
          <a:lstStyle/>
          <a:p>
            <a:pPr algn="r"/>
            <a:r>
              <a:rPr lang="en-US" b="1" smtClean="0"/>
              <a:t>“RTM Management System" </a:t>
            </a:r>
            <a:br>
              <a:rPr lang="en-US" b="1" smtClean="0"/>
            </a:br>
            <a:r>
              <a:rPr lang="en-US" b="1" smtClean="0"/>
              <a:t>Next Steps</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2"/>
          <p:cNvSpPr>
            <a:spLocks noGrp="1" noChangeArrowheads="1"/>
          </p:cNvSpPr>
          <p:nvPr>
            <p:ph type="title" idx="4294967295"/>
          </p:nvPr>
        </p:nvSpPr>
        <p:spPr>
          <a:xfrm>
            <a:off x="1824038" y="184150"/>
            <a:ext cx="7231062" cy="668338"/>
          </a:xfrm>
        </p:spPr>
        <p:txBody>
          <a:bodyPr/>
          <a:lstStyle/>
          <a:p>
            <a:pPr algn="r" eaLnBrk="1" hangingPunct="1"/>
            <a:r>
              <a:rPr lang="en-US" b="1" i="1" smtClean="0"/>
              <a:t>Thank YOU!</a:t>
            </a:r>
            <a:r>
              <a:rPr lang="en-US" sz="2400" b="1" smtClean="0"/>
              <a:t/>
            </a:r>
            <a:br>
              <a:rPr lang="en-US" sz="2400" b="1" smtClean="0"/>
            </a:br>
            <a:endParaRPr lang="en-US" sz="2400" smtClean="0"/>
          </a:p>
        </p:txBody>
      </p:sp>
      <p:sp>
        <p:nvSpPr>
          <p:cNvPr id="388098" name="Rectangle 3"/>
          <p:cNvSpPr>
            <a:spLocks noGrp="1" noChangeArrowheads="1"/>
          </p:cNvSpPr>
          <p:nvPr>
            <p:ph type="body" idx="4294967295"/>
          </p:nvPr>
        </p:nvSpPr>
        <p:spPr>
          <a:xfrm>
            <a:off x="1528763" y="1533525"/>
            <a:ext cx="7462837" cy="4689475"/>
          </a:xfrm>
        </p:spPr>
        <p:txBody>
          <a:bodyPr/>
          <a:lstStyle/>
          <a:p>
            <a:pPr eaLnBrk="1" hangingPunct="1"/>
            <a:r>
              <a:rPr lang="en-US" sz="2800" smtClean="0"/>
              <a:t>Questions?</a:t>
            </a:r>
          </a:p>
          <a:p>
            <a:pPr eaLnBrk="1" hangingPunct="1"/>
            <a:endParaRPr lang="en-US" sz="2800" smtClean="0"/>
          </a:p>
          <a:p>
            <a:pPr eaLnBrk="1" hangingPunct="1"/>
            <a:r>
              <a:rPr lang="en-US" sz="2800" smtClean="0"/>
              <a:t>Issues / Concerns ?</a:t>
            </a:r>
          </a:p>
          <a:p>
            <a:pPr eaLnBrk="1" hangingPunct="1"/>
            <a:endParaRPr lang="en-US" sz="2800" smtClean="0"/>
          </a:p>
          <a:p>
            <a:pPr eaLnBrk="1" hangingPunct="1">
              <a:buFontTx/>
              <a:buNone/>
            </a:pPr>
            <a:r>
              <a:rPr lang="en-US" sz="2800" i="1" smtClean="0">
                <a:solidFill>
                  <a:srgbClr val="0033CC"/>
                </a:solidFill>
              </a:rPr>
              <a:t>Thanks for your attention </a:t>
            </a:r>
            <a:r>
              <a:rPr lang="en-US" sz="2800" smtClean="0">
                <a:solidFill>
                  <a:srgbClr val="0033CC"/>
                </a:solidFill>
                <a:sym typeface="Wingdings" pitchFamily="2" charset="2"/>
              </a:rPr>
              <a:t></a:t>
            </a:r>
            <a:endParaRPr lang="en-US" sz="2800" smtClean="0">
              <a:solidFill>
                <a:srgbClr val="0033CC"/>
              </a:solidFill>
            </a:endParaRPr>
          </a:p>
          <a:p>
            <a:pPr eaLnBrk="1" hangingPunct="1">
              <a:buFontTx/>
              <a:buNone/>
            </a:pPr>
            <a:endParaRPr lang="en-US" sz="2800" smtClean="0">
              <a:solidFill>
                <a:srgbClr val="0033CC"/>
              </a:solidFill>
            </a:endParaRPr>
          </a:p>
          <a:p>
            <a:pPr eaLnBrk="1" hangingPunct="1">
              <a:buFontTx/>
              <a:buNone/>
            </a:pPr>
            <a:r>
              <a:rPr lang="en-US" sz="2800" i="1" smtClean="0">
                <a:solidFill>
                  <a:srgbClr val="0033CC"/>
                </a:solidFill>
              </a:rPr>
              <a:t>http://www.nist.gov/medicaldevices</a:t>
            </a:r>
          </a:p>
          <a:p>
            <a:pPr eaLnBrk="1" hangingPunct="1"/>
            <a:endParaRPr lang="en-US" sz="2000" smtClean="0"/>
          </a:p>
          <a:p>
            <a:pPr eaLnBrk="1" hangingPunct="1">
              <a:buFontTx/>
              <a:buNone/>
            </a:pPr>
            <a:endParaRPr lang="en-US" sz="2800" i="1" smtClean="0">
              <a:solidFill>
                <a:srgbClr val="0033CC"/>
              </a:solidFill>
            </a:endParaRPr>
          </a:p>
          <a:p>
            <a:pPr eaLnBrk="1" hangingPunct="1"/>
            <a:endParaRPr lang="en-US" sz="2000" smtClean="0"/>
          </a:p>
          <a:p>
            <a:pPr lvl="1" eaLnBrk="1" hangingPunct="1">
              <a:buFontTx/>
              <a:buNone/>
            </a:pPr>
            <a:endParaRPr lang="en-US" smtClean="0"/>
          </a:p>
          <a:p>
            <a:pPr lvl="2" eaLnBrk="1" hangingPunct="1">
              <a:buFontTx/>
              <a:buNone/>
            </a:pPr>
            <a:endParaRPr lang="en-US" sz="1000" smtClean="0"/>
          </a:p>
          <a:p>
            <a:pPr lvl="2" eaLnBrk="1" hangingPunct="1"/>
            <a:endParaRPr lang="en-US" sz="1200" smtClean="0"/>
          </a:p>
          <a:p>
            <a:pPr lvl="1" eaLnBrk="1" hangingPunct="1">
              <a:buFontTx/>
              <a:buNone/>
            </a:pPr>
            <a:endParaRPr lang="en-US" sz="1400" smtClean="0"/>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257175" y="2336800"/>
            <a:ext cx="8699500" cy="1143000"/>
          </a:xfrm>
        </p:spPr>
        <p:txBody>
          <a:bodyPr/>
          <a:lstStyle/>
          <a:p>
            <a:pPr>
              <a:defRPr/>
            </a:pPr>
            <a:r>
              <a:rPr lang="en-US" sz="3200" b="1" smtClean="0"/>
              <a:t>IHE-PCD , HL7 Dev WG,</a:t>
            </a:r>
            <a:br>
              <a:rPr lang="en-US" sz="3200" b="1" smtClean="0"/>
            </a:br>
            <a:r>
              <a:rPr lang="en-US" sz="3200" b="1" smtClean="0"/>
              <a:t>ISO/IEEE 11073, </a:t>
            </a:r>
            <a:br>
              <a:rPr lang="en-US" sz="3200" b="1" smtClean="0"/>
            </a:br>
            <a:r>
              <a:rPr lang="en-US" sz="3200" b="1" smtClean="0"/>
              <a:t> </a:t>
            </a:r>
            <a:r>
              <a:rPr lang="en-US" sz="3200" i="1" smtClean="0"/>
              <a:t>and</a:t>
            </a:r>
            <a:r>
              <a:rPr lang="en-US" sz="3200" b="1" smtClean="0"/>
              <a:t> </a:t>
            </a:r>
            <a:br>
              <a:rPr lang="en-US" sz="3200" b="1" smtClean="0"/>
            </a:br>
            <a:r>
              <a:rPr lang="en-US" sz="3200" b="1" smtClean="0"/>
              <a:t>NIST</a:t>
            </a:r>
            <a:r>
              <a:rPr lang="en-US" b="1" smtClean="0"/>
              <a:t/>
            </a:r>
            <a:br>
              <a:rPr lang="en-US" b="1" smtClean="0"/>
            </a:br>
            <a:r>
              <a:rPr lang="en-US" b="1" smtClean="0"/>
              <a:t/>
            </a:r>
            <a:br>
              <a:rPr lang="en-US" b="1" smtClean="0"/>
            </a:br>
            <a:r>
              <a:rPr lang="en-US" i="1" smtClean="0">
                <a:solidFill>
                  <a:srgbClr val="6666FF"/>
                </a:solidFill>
                <a:effectLst>
                  <a:outerShdw blurRad="38100" dist="38100" dir="2700000" algn="tl">
                    <a:srgbClr val="C0C0C0"/>
                  </a:outerShdw>
                </a:effectLst>
              </a:rPr>
              <a:t>NIST  MDC Test Tooling</a:t>
            </a:r>
            <a:r>
              <a:rPr lang="en-US" smtClean="0"/>
              <a:t/>
            </a:r>
            <a:br>
              <a:rPr lang="en-US" smtClean="0"/>
            </a:br>
            <a:r>
              <a:rPr lang="en-US" smtClean="0"/>
              <a:t/>
            </a:r>
            <a:br>
              <a:rPr lang="en-US" smtClean="0"/>
            </a:br>
            <a:r>
              <a:rPr lang="en-US" smtClean="0"/>
              <a:t>IHE-PCD/HL7/IEEE WG Meetings</a:t>
            </a:r>
            <a:br>
              <a:rPr lang="en-US" smtClean="0"/>
            </a:br>
            <a:r>
              <a:rPr lang="en-US" smtClean="0"/>
              <a:t> (@ NIST)</a:t>
            </a:r>
            <a:br>
              <a:rPr lang="en-US" smtClean="0"/>
            </a:br>
            <a:r>
              <a:rPr lang="en-US" smtClean="0"/>
              <a:t>8 May 2009</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2"/>
          <p:cNvSpPr>
            <a:spLocks noGrp="1" noChangeArrowheads="1"/>
          </p:cNvSpPr>
          <p:nvPr>
            <p:ph type="title"/>
          </p:nvPr>
        </p:nvSpPr>
        <p:spPr>
          <a:xfrm>
            <a:off x="2411413" y="77788"/>
            <a:ext cx="6675437" cy="687387"/>
          </a:xfrm>
        </p:spPr>
        <p:txBody>
          <a:bodyPr/>
          <a:lstStyle/>
          <a:p>
            <a:pPr algn="r"/>
            <a:r>
              <a:rPr lang="en-US" b="1" smtClean="0"/>
              <a:t>NIST’s MDC Tool Review</a:t>
            </a:r>
          </a:p>
        </p:txBody>
      </p:sp>
      <p:sp>
        <p:nvSpPr>
          <p:cNvPr id="97283" name="Rectangle 3"/>
          <p:cNvSpPr>
            <a:spLocks noGrp="1" noChangeArrowheads="1"/>
          </p:cNvSpPr>
          <p:nvPr>
            <p:ph type="body" idx="1"/>
          </p:nvPr>
        </p:nvSpPr>
        <p:spPr>
          <a:xfrm>
            <a:off x="1666875" y="1168400"/>
            <a:ext cx="7248525" cy="5345113"/>
          </a:xfrm>
        </p:spPr>
        <p:txBody>
          <a:bodyPr/>
          <a:lstStyle/>
          <a:p>
            <a:pPr>
              <a:lnSpc>
                <a:spcPct val="90000"/>
              </a:lnSpc>
              <a:defRPr/>
            </a:pPr>
            <a:r>
              <a:rPr lang="en-US" sz="2400" smtClean="0">
                <a:effectLst>
                  <a:outerShdw blurRad="38100" dist="38100" dir="2700000" algn="tl">
                    <a:srgbClr val="C0C0C0"/>
                  </a:outerShdw>
                </a:effectLst>
                <a:latin typeface="Times New Roman" pitchFamily="18" charset="0"/>
              </a:rPr>
              <a:t>Device Communication Test Tooling Status</a:t>
            </a:r>
          </a:p>
          <a:p>
            <a:pPr lvl="1">
              <a:lnSpc>
                <a:spcPct val="90000"/>
              </a:lnSpc>
              <a:defRPr/>
            </a:pPr>
            <a:r>
              <a:rPr lang="en-US" sz="2000" smtClean="0"/>
              <a:t>Medical Device Semantic Database</a:t>
            </a:r>
            <a:endParaRPr lang="en-US" sz="2000" i="1" smtClean="0">
              <a:latin typeface="Times New Roman" pitchFamily="18" charset="0"/>
            </a:endParaRPr>
          </a:p>
          <a:p>
            <a:pPr lvl="1">
              <a:lnSpc>
                <a:spcPct val="90000"/>
              </a:lnSpc>
              <a:defRPr/>
            </a:pPr>
            <a:r>
              <a:rPr lang="en-US" sz="2000" i="1" smtClean="0"/>
              <a:t>XML Schema</a:t>
            </a:r>
            <a:r>
              <a:rPr lang="en-US" sz="2000" smtClean="0"/>
              <a:t> of the ISO/IEEE 11073 Domain Information Model (P11073-10202)</a:t>
            </a:r>
          </a:p>
          <a:p>
            <a:pPr lvl="1">
              <a:lnSpc>
                <a:spcPct val="90000"/>
              </a:lnSpc>
              <a:defRPr/>
            </a:pPr>
            <a:r>
              <a:rPr lang="en-US" sz="2000" i="1" smtClean="0"/>
              <a:t>ICSGenerator</a:t>
            </a:r>
            <a:r>
              <a:rPr lang="en-US" sz="2000" smtClean="0"/>
              <a:t> Tool</a:t>
            </a:r>
          </a:p>
          <a:p>
            <a:pPr lvl="2">
              <a:lnSpc>
                <a:spcPct val="90000"/>
              </a:lnSpc>
              <a:defRPr/>
            </a:pPr>
            <a:r>
              <a:rPr lang="en-US" sz="1800" smtClean="0"/>
              <a:t>Produces standard-compliant device profiles and specializations</a:t>
            </a:r>
          </a:p>
          <a:p>
            <a:pPr lvl="2">
              <a:lnSpc>
                <a:spcPct val="90000"/>
              </a:lnSpc>
              <a:defRPr/>
            </a:pPr>
            <a:r>
              <a:rPr lang="en-US" sz="1800" smtClean="0"/>
              <a:t>Generates </a:t>
            </a:r>
            <a:r>
              <a:rPr lang="en-US" sz="1800" i="1" smtClean="0"/>
              <a:t>Implementation Conformance Statements</a:t>
            </a:r>
          </a:p>
          <a:p>
            <a:pPr lvl="1">
              <a:lnSpc>
                <a:spcPct val="90000"/>
              </a:lnSpc>
              <a:defRPr/>
            </a:pPr>
            <a:r>
              <a:rPr lang="en-US" sz="2000" i="1" smtClean="0"/>
              <a:t>ValidatePDU</a:t>
            </a:r>
            <a:r>
              <a:rPr lang="en-US" sz="2000" smtClean="0"/>
              <a:t> Tool</a:t>
            </a:r>
          </a:p>
          <a:p>
            <a:pPr lvl="2">
              <a:lnSpc>
                <a:spcPct val="90000"/>
              </a:lnSpc>
              <a:defRPr/>
            </a:pPr>
            <a:r>
              <a:rPr lang="en-US" sz="1800" smtClean="0"/>
              <a:t>Provides message syntax and semantic validation</a:t>
            </a:r>
          </a:p>
          <a:p>
            <a:pPr lvl="1">
              <a:lnSpc>
                <a:spcPct val="90000"/>
              </a:lnSpc>
              <a:defRPr/>
            </a:pPr>
            <a:r>
              <a:rPr lang="en-US" sz="2000" i="1" smtClean="0"/>
              <a:t>Java Class Library</a:t>
            </a:r>
            <a:r>
              <a:rPr lang="en-US" sz="2000" smtClean="0"/>
              <a:t> (of standard’s syntax notation) </a:t>
            </a:r>
          </a:p>
          <a:p>
            <a:pPr lvl="2">
              <a:lnSpc>
                <a:spcPct val="90000"/>
              </a:lnSpc>
              <a:defRPr/>
            </a:pPr>
            <a:r>
              <a:rPr lang="en-US" sz="1800" smtClean="0"/>
              <a:t>Implementable-code of abstract types defined in standard</a:t>
            </a:r>
          </a:p>
          <a:p>
            <a:pPr lvl="2">
              <a:lnSpc>
                <a:spcPct val="90000"/>
              </a:lnSpc>
              <a:defRPr/>
            </a:pPr>
            <a:r>
              <a:rPr lang="en-US" sz="1800" smtClean="0"/>
              <a:t>Coder (encodes and decodes APDUs)</a:t>
            </a:r>
          </a:p>
          <a:p>
            <a:pPr lvl="2">
              <a:lnSpc>
                <a:spcPct val="90000"/>
              </a:lnSpc>
              <a:defRPr/>
            </a:pPr>
            <a:r>
              <a:rPr lang="en-US" sz="1800" smtClean="0"/>
              <a:t>Critical Validation for x73 implementation (as defined in x73 Standard)</a:t>
            </a:r>
          </a:p>
          <a:p>
            <a:pPr lvl="1">
              <a:lnSpc>
                <a:spcPct val="90000"/>
              </a:lnSpc>
              <a:defRPr/>
            </a:pPr>
            <a:r>
              <a:rPr lang="en-US" sz="1800" i="1" smtClean="0">
                <a:effectLst>
                  <a:outerShdw blurRad="38100" dist="38100" dir="2700000" algn="tl">
                    <a:srgbClr val="C0C0C0"/>
                  </a:outerShdw>
                </a:effectLst>
              </a:rPr>
              <a:t>RTM Management Service</a:t>
            </a:r>
            <a:endParaRPr lang="en-US" sz="2000" i="1" smtClean="0">
              <a:effectLst>
                <a:outerShdw blurRad="38100" dist="38100" dir="2700000" algn="tl">
                  <a:srgbClr val="C0C0C0"/>
                </a:outerShdw>
              </a:effectLst>
            </a:endParaRPr>
          </a:p>
          <a:p>
            <a:pPr>
              <a:lnSpc>
                <a:spcPct val="90000"/>
              </a:lnSpc>
              <a:defRPr/>
            </a:pPr>
            <a:endParaRPr lang="en-US" sz="2000" smtClean="0"/>
          </a:p>
          <a:p>
            <a:pPr>
              <a:lnSpc>
                <a:spcPct val="90000"/>
              </a:lnSpc>
              <a:defRPr/>
            </a:pPr>
            <a:endParaRPr lang="en-US" sz="2000" smtClean="0"/>
          </a:p>
          <a:p>
            <a:pPr lvl="1">
              <a:lnSpc>
                <a:spcPct val="90000"/>
              </a:lnSpc>
              <a:defRPr/>
            </a:pPr>
            <a:endParaRPr lang="en-US" sz="1800" smtClean="0"/>
          </a:p>
          <a:p>
            <a:pPr>
              <a:lnSpc>
                <a:spcPct val="90000"/>
              </a:lnSpc>
              <a:defRPr/>
            </a:pPr>
            <a:endParaRPr lang="en-US" smtClean="0"/>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Grp="1" noChangeArrowheads="1"/>
          </p:cNvSpPr>
          <p:nvPr>
            <p:ph type="title" idx="4294967295"/>
          </p:nvPr>
        </p:nvSpPr>
        <p:spPr/>
        <p:txBody>
          <a:bodyPr/>
          <a:lstStyle/>
          <a:p>
            <a:pPr algn="r" eaLnBrk="1" hangingPunct="1"/>
            <a:r>
              <a:rPr lang="en-US" b="1" smtClean="0"/>
              <a:t>Medical Device Semantic Database</a:t>
            </a:r>
            <a:endParaRPr lang="en-US" smtClean="0"/>
          </a:p>
        </p:txBody>
      </p:sp>
      <p:sp>
        <p:nvSpPr>
          <p:cNvPr id="394242" name="Rectangle 3"/>
          <p:cNvSpPr>
            <a:spLocks noGrp="1" noChangeArrowheads="1"/>
          </p:cNvSpPr>
          <p:nvPr>
            <p:ph type="body" idx="4294967295"/>
          </p:nvPr>
        </p:nvSpPr>
        <p:spPr>
          <a:xfrm>
            <a:off x="1498600" y="1027113"/>
            <a:ext cx="7493000" cy="5686425"/>
          </a:xfrm>
        </p:spPr>
        <p:txBody>
          <a:bodyPr/>
          <a:lstStyle/>
          <a:p>
            <a:pPr eaLnBrk="1" hangingPunct="1">
              <a:lnSpc>
                <a:spcPct val="90000"/>
              </a:lnSpc>
              <a:buFontTx/>
              <a:buNone/>
            </a:pPr>
            <a:r>
              <a:rPr lang="en-US" sz="1600" smtClean="0"/>
              <a:t> </a:t>
            </a:r>
          </a:p>
          <a:p>
            <a:pPr eaLnBrk="1" hangingPunct="1">
              <a:lnSpc>
                <a:spcPct val="90000"/>
              </a:lnSpc>
            </a:pPr>
            <a:r>
              <a:rPr lang="en-US" sz="2400" smtClean="0"/>
              <a:t>Consists of three primary parts:</a:t>
            </a:r>
            <a:endParaRPr lang="en-US" sz="2800" smtClean="0"/>
          </a:p>
          <a:p>
            <a:pPr lvl="1" eaLnBrk="1" hangingPunct="1">
              <a:lnSpc>
                <a:spcPct val="90000"/>
              </a:lnSpc>
            </a:pPr>
            <a:r>
              <a:rPr lang="en-US" sz="2000" smtClean="0"/>
              <a:t>IHE-PCD “Harmonized” Rosetta Table - Terminology</a:t>
            </a:r>
          </a:p>
          <a:p>
            <a:pPr lvl="1" eaLnBrk="1" hangingPunct="1">
              <a:lnSpc>
                <a:spcPct val="90000"/>
              </a:lnSpc>
            </a:pPr>
            <a:r>
              <a:rPr lang="en-US" sz="2000" smtClean="0"/>
              <a:t>ISO/IEEE 11073-10101 Nomenclature database</a:t>
            </a:r>
          </a:p>
          <a:p>
            <a:pPr lvl="1" eaLnBrk="1" hangingPunct="1">
              <a:lnSpc>
                <a:spcPct val="90000"/>
              </a:lnSpc>
            </a:pPr>
            <a:r>
              <a:rPr lang="en-US" sz="2000" smtClean="0"/>
              <a:t>Device specializations</a:t>
            </a:r>
          </a:p>
          <a:p>
            <a:pPr lvl="2" eaLnBrk="1" hangingPunct="1">
              <a:lnSpc>
                <a:spcPct val="90000"/>
              </a:lnSpc>
            </a:pPr>
            <a:r>
              <a:rPr lang="en-US" sz="1800" i="1" smtClean="0"/>
              <a:t>IHE-PCD Vol. 3 Content Profiles</a:t>
            </a:r>
          </a:p>
          <a:p>
            <a:pPr lvl="3" eaLnBrk="1" hangingPunct="1">
              <a:lnSpc>
                <a:spcPct val="90000"/>
              </a:lnSpc>
            </a:pPr>
            <a:r>
              <a:rPr lang="en-US" sz="1600" b="1" smtClean="0"/>
              <a:t> </a:t>
            </a:r>
            <a:r>
              <a:rPr lang="en-US" sz="1600" smtClean="0"/>
              <a:t>As developed by IHE-PCD profile sub-groups</a:t>
            </a:r>
          </a:p>
          <a:p>
            <a:pPr lvl="2" eaLnBrk="1" hangingPunct="1">
              <a:lnSpc>
                <a:spcPct val="90000"/>
              </a:lnSpc>
            </a:pPr>
            <a:r>
              <a:rPr lang="en-US" sz="1800" smtClean="0"/>
              <a:t>PHD 104xx specializations</a:t>
            </a:r>
          </a:p>
          <a:p>
            <a:pPr lvl="3" eaLnBrk="1" hangingPunct="1">
              <a:lnSpc>
                <a:spcPct val="90000"/>
              </a:lnSpc>
            </a:pPr>
            <a:r>
              <a:rPr lang="en-US" sz="1600" smtClean="0"/>
              <a:t>As developed by X73 PHD WG</a:t>
            </a:r>
          </a:p>
          <a:p>
            <a:pPr lvl="2" eaLnBrk="1" hangingPunct="1">
              <a:lnSpc>
                <a:spcPct val="90000"/>
              </a:lnSpc>
            </a:pPr>
            <a:r>
              <a:rPr lang="en-US" sz="1800" smtClean="0"/>
              <a:t>Others…</a:t>
            </a:r>
          </a:p>
          <a:p>
            <a:pPr eaLnBrk="1" hangingPunct="1">
              <a:lnSpc>
                <a:spcPct val="90000"/>
              </a:lnSpc>
            </a:pPr>
            <a:r>
              <a:rPr lang="en-US" sz="2400" smtClean="0"/>
              <a:t>Status</a:t>
            </a:r>
          </a:p>
          <a:p>
            <a:pPr lvl="1" eaLnBrk="1" hangingPunct="1">
              <a:lnSpc>
                <a:spcPct val="90000"/>
              </a:lnSpc>
            </a:pPr>
            <a:r>
              <a:rPr lang="en-US" sz="2000" smtClean="0"/>
              <a:t>Initiated development of  ISO/IEEE 11073-10101 Nomenclature database</a:t>
            </a:r>
            <a:r>
              <a:rPr lang="en-US" smtClean="0"/>
              <a:t> </a:t>
            </a:r>
          </a:p>
          <a:p>
            <a:pPr lvl="2" eaLnBrk="1" hangingPunct="1">
              <a:lnSpc>
                <a:spcPct val="90000"/>
              </a:lnSpc>
              <a:buFontTx/>
              <a:buNone/>
            </a:pPr>
            <a:endParaRPr lang="en-US" smtClean="0"/>
          </a:p>
          <a:p>
            <a:pPr lvl="1" eaLnBrk="1" hangingPunct="1">
              <a:lnSpc>
                <a:spcPct val="90000"/>
              </a:lnSpc>
              <a:buFontTx/>
              <a:buNone/>
            </a:pPr>
            <a:endParaRPr lang="en-US" smtClean="0"/>
          </a:p>
          <a:p>
            <a:pPr lvl="2" eaLnBrk="1" hangingPunct="1">
              <a:lnSpc>
                <a:spcPct val="90000"/>
              </a:lnSpc>
              <a:buFontTx/>
              <a:buNone/>
            </a:pPr>
            <a:endParaRPr lang="en-US" sz="1000" smtClean="0"/>
          </a:p>
          <a:p>
            <a:pPr lvl="2" eaLnBrk="1" hangingPunct="1">
              <a:lnSpc>
                <a:spcPct val="90000"/>
              </a:lnSpc>
              <a:buFontTx/>
              <a:buNone/>
            </a:pPr>
            <a:endParaRPr lang="en-US" sz="1200" smtClean="0"/>
          </a:p>
          <a:p>
            <a:pPr lvl="1" eaLnBrk="1" hangingPunct="1">
              <a:lnSpc>
                <a:spcPct val="90000"/>
              </a:lnSpc>
              <a:buFontTx/>
              <a:buNone/>
            </a:pPr>
            <a:endParaRPr lang="en-US" sz="1400" smtClean="0"/>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itle 1"/>
          <p:cNvSpPr>
            <a:spLocks noGrp="1"/>
          </p:cNvSpPr>
          <p:nvPr>
            <p:ph type="title" idx="4294967295"/>
          </p:nvPr>
        </p:nvSpPr>
        <p:spPr/>
        <p:txBody>
          <a:bodyPr/>
          <a:lstStyle/>
          <a:p>
            <a:pPr algn="r" eaLnBrk="1" hangingPunct="1"/>
            <a:r>
              <a:rPr lang="en-US" b="1" smtClean="0"/>
              <a:t>X73 Nomenclature Dbase</a:t>
            </a:r>
          </a:p>
        </p:txBody>
      </p:sp>
      <p:pic>
        <p:nvPicPr>
          <p:cNvPr id="406531" name="Picture 4" descr="nomenEER050709"/>
          <p:cNvPicPr>
            <a:picLocks noChangeAspect="1" noChangeArrowheads="1"/>
          </p:cNvPicPr>
          <p:nvPr/>
        </p:nvPicPr>
        <p:blipFill>
          <a:blip r:embed="rId3"/>
          <a:srcRect/>
          <a:stretch>
            <a:fillRect/>
          </a:stretch>
        </p:blipFill>
        <p:spPr bwMode="auto">
          <a:xfrm>
            <a:off x="1584325" y="931863"/>
            <a:ext cx="7454900" cy="59261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2"/>
          <p:cNvSpPr>
            <a:spLocks noGrp="1" noChangeArrowheads="1"/>
          </p:cNvSpPr>
          <p:nvPr>
            <p:ph type="title" idx="4294967295"/>
          </p:nvPr>
        </p:nvSpPr>
        <p:spPr>
          <a:xfrm>
            <a:off x="1746250" y="217488"/>
            <a:ext cx="7231063" cy="668337"/>
          </a:xfrm>
        </p:spPr>
        <p:txBody>
          <a:bodyPr/>
          <a:lstStyle/>
          <a:p>
            <a:pPr algn="r" eaLnBrk="1" hangingPunct="1"/>
            <a:r>
              <a:rPr lang="en-US" b="1" smtClean="0"/>
              <a:t>X73 Standards Development</a:t>
            </a:r>
            <a:br>
              <a:rPr lang="en-US" b="1" smtClean="0"/>
            </a:br>
            <a:r>
              <a:rPr lang="en-US" b="1" i="1" smtClean="0">
                <a:solidFill>
                  <a:schemeClr val="accent2"/>
                </a:solidFill>
              </a:rPr>
              <a:t>DIM XML Schema</a:t>
            </a:r>
            <a:endParaRPr lang="en-US" sz="2400" smtClean="0"/>
          </a:p>
        </p:txBody>
      </p:sp>
      <p:sp>
        <p:nvSpPr>
          <p:cNvPr id="398338" name="Rectangle 3"/>
          <p:cNvSpPr>
            <a:spLocks noGrp="1" noChangeArrowheads="1"/>
          </p:cNvSpPr>
          <p:nvPr>
            <p:ph type="body" idx="4294967295"/>
          </p:nvPr>
        </p:nvSpPr>
        <p:spPr>
          <a:xfrm>
            <a:off x="1363663" y="1508125"/>
            <a:ext cx="7780337" cy="4689475"/>
          </a:xfrm>
        </p:spPr>
        <p:txBody>
          <a:bodyPr/>
          <a:lstStyle/>
          <a:p>
            <a:pPr eaLnBrk="1" hangingPunct="1"/>
            <a:r>
              <a:rPr lang="en-US" sz="2800" smtClean="0"/>
              <a:t>P11073-10202 Status</a:t>
            </a:r>
          </a:p>
          <a:p>
            <a:pPr lvl="1" eaLnBrk="1" hangingPunct="1"/>
            <a:r>
              <a:rPr lang="en-US" sz="2400" smtClean="0"/>
              <a:t>Project Plan updated (minor revision – date changes)</a:t>
            </a:r>
          </a:p>
          <a:p>
            <a:pPr lvl="1" eaLnBrk="1" hangingPunct="1"/>
            <a:r>
              <a:rPr lang="en-US" sz="2400" smtClean="0"/>
              <a:t>No new enhancements to report (</a:t>
            </a:r>
            <a:r>
              <a:rPr lang="en-US" sz="2400" i="1" smtClean="0"/>
              <a:t>since Orlando meeting</a:t>
            </a:r>
            <a:r>
              <a:rPr lang="en-US" sz="2400" smtClean="0"/>
              <a:t>)</a:t>
            </a:r>
          </a:p>
          <a:p>
            <a:pPr eaLnBrk="1" hangingPunct="1"/>
            <a:r>
              <a:rPr lang="en-US" sz="2800" smtClean="0"/>
              <a:t>Next Steps</a:t>
            </a:r>
          </a:p>
          <a:p>
            <a:pPr lvl="1"/>
            <a:r>
              <a:rPr lang="en-US" sz="2400" smtClean="0"/>
              <a:t>Continue incremental Verification &amp; Validation of x73 DIM XML Schema</a:t>
            </a:r>
          </a:p>
          <a:p>
            <a:pPr lvl="1"/>
            <a:r>
              <a:rPr lang="en-US" sz="2400" smtClean="0"/>
              <a:t>Semantic Interoperability Profile may help with V&amp;V…</a:t>
            </a:r>
            <a:endParaRPr lang="en-US" sz="2400" b="1" smtClean="0"/>
          </a:p>
          <a:p>
            <a:pPr lvl="1"/>
            <a:endParaRPr lang="en-US" sz="2400" smtClean="0"/>
          </a:p>
          <a:p>
            <a:pPr eaLnBrk="1" hangingPunct="1"/>
            <a:endParaRPr lang="en-US" sz="2000" smtClean="0"/>
          </a:p>
          <a:p>
            <a:pPr lvl="1" eaLnBrk="1" hangingPunct="1">
              <a:buFontTx/>
              <a:buNone/>
            </a:pPr>
            <a:endParaRPr lang="en-US" smtClean="0"/>
          </a:p>
          <a:p>
            <a:pPr lvl="2" eaLnBrk="1" hangingPunct="1">
              <a:buFontTx/>
              <a:buNone/>
            </a:pPr>
            <a:endParaRPr lang="en-US" sz="1000" smtClean="0"/>
          </a:p>
          <a:p>
            <a:pPr lvl="2" eaLnBrk="1" hangingPunct="1"/>
            <a:endParaRPr lang="en-US" sz="1200" smtClean="0"/>
          </a:p>
          <a:p>
            <a:pPr lvl="1" eaLnBrk="1" hangingPunct="1">
              <a:buFontTx/>
              <a:buNone/>
            </a:pPr>
            <a:endParaRPr lang="en-US" sz="1400" smtClean="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2"/>
          <p:cNvSpPr>
            <a:spLocks noGrp="1" noChangeArrowheads="1"/>
          </p:cNvSpPr>
          <p:nvPr>
            <p:ph type="title"/>
          </p:nvPr>
        </p:nvSpPr>
        <p:spPr>
          <a:xfrm>
            <a:off x="1701800" y="317500"/>
            <a:ext cx="7231063" cy="668338"/>
          </a:xfrm>
        </p:spPr>
        <p:txBody>
          <a:bodyPr/>
          <a:lstStyle/>
          <a:p>
            <a:pPr algn="r" eaLnBrk="1" hangingPunct="1"/>
            <a:r>
              <a:rPr lang="en-US" b="1" smtClean="0"/>
              <a:t>Tooling Status/Next Steps</a:t>
            </a:r>
            <a:br>
              <a:rPr lang="en-US" b="1" smtClean="0"/>
            </a:br>
            <a:r>
              <a:rPr lang="en-US" b="1" i="1" smtClean="0">
                <a:solidFill>
                  <a:schemeClr val="accent2"/>
                </a:solidFill>
              </a:rPr>
              <a:t>ICSGenerator</a:t>
            </a:r>
            <a:r>
              <a:rPr lang="en-US" sz="2400" b="1" smtClean="0"/>
              <a:t/>
            </a:r>
            <a:br>
              <a:rPr lang="en-US" sz="2400" b="1" smtClean="0"/>
            </a:br>
            <a:endParaRPr lang="en-US" sz="2400" smtClean="0"/>
          </a:p>
        </p:txBody>
      </p:sp>
      <p:sp>
        <p:nvSpPr>
          <p:cNvPr id="400386" name="Rectangle 3"/>
          <p:cNvSpPr>
            <a:spLocks noGrp="1" noChangeArrowheads="1"/>
          </p:cNvSpPr>
          <p:nvPr>
            <p:ph type="body" idx="1"/>
          </p:nvPr>
        </p:nvSpPr>
        <p:spPr>
          <a:xfrm>
            <a:off x="1528763" y="1144588"/>
            <a:ext cx="7462837" cy="5078412"/>
          </a:xfrm>
        </p:spPr>
        <p:txBody>
          <a:bodyPr/>
          <a:lstStyle/>
          <a:p>
            <a:pPr eaLnBrk="1" hangingPunct="1">
              <a:lnSpc>
                <a:spcPct val="90000"/>
              </a:lnSpc>
            </a:pPr>
            <a:r>
              <a:rPr lang="en-US" sz="2400" smtClean="0"/>
              <a:t> Status</a:t>
            </a:r>
          </a:p>
          <a:p>
            <a:pPr lvl="1" eaLnBrk="1" hangingPunct="1">
              <a:lnSpc>
                <a:spcPct val="90000"/>
              </a:lnSpc>
            </a:pPr>
            <a:r>
              <a:rPr lang="en-US" sz="2000" smtClean="0"/>
              <a:t>No new enhancements to report (</a:t>
            </a:r>
            <a:r>
              <a:rPr lang="en-US" sz="2000" i="1" smtClean="0"/>
              <a:t>since Orlando meeting</a:t>
            </a:r>
            <a:r>
              <a:rPr lang="en-US" sz="2000" smtClean="0"/>
              <a:t>)</a:t>
            </a:r>
          </a:p>
          <a:p>
            <a:pPr eaLnBrk="1" hangingPunct="1">
              <a:lnSpc>
                <a:spcPct val="90000"/>
              </a:lnSpc>
            </a:pPr>
            <a:r>
              <a:rPr lang="en-US" sz="2400" smtClean="0"/>
              <a:t>Next Steps</a:t>
            </a:r>
          </a:p>
          <a:p>
            <a:pPr lvl="1" eaLnBrk="1" hangingPunct="1">
              <a:lnSpc>
                <a:spcPct val="90000"/>
              </a:lnSpc>
            </a:pPr>
            <a:r>
              <a:rPr lang="en-US" sz="2000" smtClean="0"/>
              <a:t>Work on outstanding Issues (</a:t>
            </a:r>
            <a:r>
              <a:rPr lang="en-US" sz="2000" i="1" smtClean="0"/>
              <a:t>mainly reported by Todd</a:t>
            </a:r>
            <a:r>
              <a:rPr lang="en-US" sz="2000" smtClean="0"/>
              <a:t>)</a:t>
            </a:r>
            <a:endParaRPr lang="en-US" sz="2000" b="1" smtClean="0"/>
          </a:p>
          <a:p>
            <a:pPr lvl="2" eaLnBrk="1" hangingPunct="1">
              <a:lnSpc>
                <a:spcPct val="90000"/>
              </a:lnSpc>
            </a:pPr>
            <a:r>
              <a:rPr lang="en-US" sz="1800" smtClean="0"/>
              <a:t>Right panel should not be displayed when clicking on "DIM" Jtree node</a:t>
            </a:r>
          </a:p>
          <a:p>
            <a:pPr lvl="2" eaLnBrk="1" hangingPunct="1">
              <a:lnSpc>
                <a:spcPct val="90000"/>
              </a:lnSpc>
            </a:pPr>
            <a:r>
              <a:rPr lang="en-US" sz="1800" smtClean="0"/>
              <a:t>Make list of attributes visible for selected MOC in the right pane</a:t>
            </a:r>
          </a:p>
          <a:p>
            <a:pPr lvl="2" eaLnBrk="1" hangingPunct="1">
              <a:lnSpc>
                <a:spcPct val="90000"/>
              </a:lnSpc>
            </a:pPr>
            <a:r>
              <a:rPr lang="en-US" sz="1800" smtClean="0"/>
              <a:t>Add informational description to each tab</a:t>
            </a:r>
          </a:p>
          <a:p>
            <a:pPr lvl="2" eaLnBrk="1" hangingPunct="1">
              <a:lnSpc>
                <a:spcPct val="90000"/>
              </a:lnSpc>
            </a:pPr>
            <a:r>
              <a:rPr lang="en-US" sz="1800" smtClean="0"/>
              <a:t>Add drop down menu for any text box where the data could be extracted from the profile or later from a database</a:t>
            </a:r>
          </a:p>
          <a:p>
            <a:pPr lvl="2" eaLnBrk="1" hangingPunct="1">
              <a:lnSpc>
                <a:spcPct val="90000"/>
              </a:lnSpc>
            </a:pPr>
            <a:r>
              <a:rPr lang="en-US" sz="1800" smtClean="0"/>
              <a:t>Issue with the value text box</a:t>
            </a:r>
          </a:p>
          <a:p>
            <a:pPr lvl="2" eaLnBrk="1" hangingPunct="1">
              <a:lnSpc>
                <a:spcPct val="90000"/>
              </a:lnSpc>
            </a:pPr>
            <a:r>
              <a:rPr lang="en-US" sz="1800" smtClean="0"/>
              <a:t>Highlight in red any </a:t>
            </a:r>
            <a:r>
              <a:rPr lang="en-US" sz="1800" i="1" smtClean="0">
                <a:solidFill>
                  <a:srgbClr val="FF0000"/>
                </a:solidFill>
              </a:rPr>
              <a:t>required entry field</a:t>
            </a:r>
            <a:endParaRPr lang="en-US" i="1" smtClean="0">
              <a:solidFill>
                <a:srgbClr val="FF0000"/>
              </a:solidFill>
            </a:endParaRPr>
          </a:p>
          <a:p>
            <a:pPr lvl="1" eaLnBrk="1" hangingPunct="1">
              <a:lnSpc>
                <a:spcPct val="90000"/>
              </a:lnSpc>
            </a:pPr>
            <a:r>
              <a:rPr lang="en-US" sz="2000" smtClean="0"/>
              <a:t>Incorporate ‘</a:t>
            </a:r>
            <a:r>
              <a:rPr lang="en-US" sz="2000" i="1" smtClean="0"/>
              <a:t>Medical Device Semantic Database</a:t>
            </a:r>
            <a:r>
              <a:rPr lang="en-US" sz="2000" smtClean="0"/>
              <a:t>’</a:t>
            </a:r>
          </a:p>
          <a:p>
            <a:pPr eaLnBrk="1" hangingPunct="1">
              <a:lnSpc>
                <a:spcPct val="90000"/>
              </a:lnSpc>
            </a:pPr>
            <a:endParaRPr lang="en-US" sz="2000" smtClean="0"/>
          </a:p>
          <a:p>
            <a:pPr lvl="1" eaLnBrk="1" hangingPunct="1">
              <a:lnSpc>
                <a:spcPct val="90000"/>
              </a:lnSpc>
              <a:buFontTx/>
              <a:buNone/>
            </a:pPr>
            <a:endParaRPr lang="en-US" smtClean="0"/>
          </a:p>
          <a:p>
            <a:pPr lvl="2" eaLnBrk="1" hangingPunct="1">
              <a:lnSpc>
                <a:spcPct val="90000"/>
              </a:lnSpc>
              <a:buFontTx/>
              <a:buNone/>
            </a:pPr>
            <a:endParaRPr lang="en-US" sz="1000" smtClean="0"/>
          </a:p>
          <a:p>
            <a:pPr lvl="2" eaLnBrk="1" hangingPunct="1">
              <a:lnSpc>
                <a:spcPct val="90000"/>
              </a:lnSpc>
            </a:pPr>
            <a:endParaRPr lang="en-US" sz="1200" smtClean="0"/>
          </a:p>
          <a:p>
            <a:pPr lvl="1" eaLnBrk="1" hangingPunct="1">
              <a:lnSpc>
                <a:spcPct val="90000"/>
              </a:lnSpc>
              <a:buFontTx/>
              <a:buNone/>
            </a:pPr>
            <a:endParaRPr lang="en-US" sz="1400" smtClean="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a:xfrm>
            <a:off x="1789113" y="77788"/>
            <a:ext cx="7231062" cy="1076325"/>
          </a:xfrm>
        </p:spPr>
        <p:txBody>
          <a:bodyPr/>
          <a:lstStyle/>
          <a:p>
            <a:pPr algn="r" eaLnBrk="1" hangingPunct="1"/>
            <a:r>
              <a:rPr lang="en-US" sz="2400" b="1" smtClean="0"/>
              <a:t>Implementing the NIST Testing Framework</a:t>
            </a:r>
            <a:br>
              <a:rPr lang="en-US" sz="2400" b="1" smtClean="0"/>
            </a:br>
            <a:r>
              <a:rPr lang="en-US" sz="2400" b="1" smtClean="0"/>
              <a:t> IHE-PCD</a:t>
            </a:r>
            <a:r>
              <a:rPr lang="en-US" sz="2400" smtClean="0"/>
              <a:t> </a:t>
            </a:r>
            <a:br>
              <a:rPr lang="en-US" sz="2400" smtClean="0"/>
            </a:br>
            <a:r>
              <a:rPr lang="en-US" sz="2400" smtClean="0"/>
              <a:t>  </a:t>
            </a:r>
          </a:p>
        </p:txBody>
      </p:sp>
      <p:sp>
        <p:nvSpPr>
          <p:cNvPr id="95234" name="Rectangle 3"/>
          <p:cNvSpPr>
            <a:spLocks noGrp="1" noChangeArrowheads="1"/>
          </p:cNvSpPr>
          <p:nvPr>
            <p:ph type="body" idx="4294967295"/>
          </p:nvPr>
        </p:nvSpPr>
        <p:spPr>
          <a:xfrm>
            <a:off x="1619250" y="1187450"/>
            <a:ext cx="7404100" cy="5141913"/>
          </a:xfrm>
        </p:spPr>
        <p:txBody>
          <a:bodyPr/>
          <a:lstStyle/>
          <a:p>
            <a:pPr eaLnBrk="1" hangingPunct="1"/>
            <a:r>
              <a:rPr lang="en-US" altLang="ja-JP" sz="2400" smtClean="0">
                <a:ea typeface="ＭＳ Ｐゴシック"/>
                <a:cs typeface="ＭＳ Ｐゴシック"/>
              </a:rPr>
              <a:t>Take advantage of the </a:t>
            </a:r>
            <a:r>
              <a:rPr lang="en-US" altLang="ja-JP" sz="2400" i="1" smtClean="0">
                <a:ea typeface="ＭＳ Ｐゴシック"/>
                <a:cs typeface="ＭＳ Ｐゴシック"/>
              </a:rPr>
              <a:t>NIST Testing Framework</a:t>
            </a:r>
            <a:r>
              <a:rPr lang="en-US" altLang="ja-JP" sz="2400" smtClean="0">
                <a:ea typeface="ＭＳ Ｐゴシック"/>
                <a:cs typeface="ＭＳ Ｐゴシック"/>
              </a:rPr>
              <a:t> Service Oriented Architecture</a:t>
            </a:r>
          </a:p>
          <a:p>
            <a:pPr lvl="1" eaLnBrk="1" hangingPunct="1"/>
            <a:r>
              <a:rPr lang="en-US" altLang="ja-JP" sz="2000" smtClean="0">
                <a:ea typeface="ＭＳ Ｐゴシック"/>
                <a:cs typeface="ＭＳ Ｐゴシック"/>
              </a:rPr>
              <a:t>Access or develop new services in support of conformance testing:</a:t>
            </a:r>
          </a:p>
          <a:p>
            <a:pPr lvl="2" eaLnBrk="1" hangingPunct="1"/>
            <a:r>
              <a:rPr lang="en-US" altLang="ja-JP" sz="1800" smtClean="0">
                <a:ea typeface="ＭＳ Ｐゴシック"/>
                <a:cs typeface="ＭＳ Ｐゴシック"/>
              </a:rPr>
              <a:t>Message Syntax and Structure (data format) Validation</a:t>
            </a:r>
          </a:p>
          <a:p>
            <a:pPr lvl="2" eaLnBrk="1" hangingPunct="1"/>
            <a:r>
              <a:rPr lang="en-US" altLang="ja-JP" sz="1800" smtClean="0">
                <a:ea typeface="ＭＳ Ｐゴシック"/>
                <a:cs typeface="ＭＳ Ｐゴシック"/>
              </a:rPr>
              <a:t>Message Semantic (content) Validation</a:t>
            </a:r>
          </a:p>
          <a:p>
            <a:pPr lvl="3" eaLnBrk="1" hangingPunct="1"/>
            <a:r>
              <a:rPr lang="en-US" altLang="ja-JP" sz="1800" smtClean="0">
                <a:ea typeface="ＭＳ Ｐゴシック"/>
                <a:cs typeface="ＭＳ Ｐゴシック"/>
              </a:rPr>
              <a:t>HL7 Profile and Table Constraints</a:t>
            </a:r>
          </a:p>
          <a:p>
            <a:pPr lvl="3" eaLnBrk="1" hangingPunct="1"/>
            <a:r>
              <a:rPr lang="en-US" altLang="ja-JP" sz="1800" smtClean="0">
                <a:ea typeface="ＭＳ Ｐゴシック"/>
                <a:cs typeface="ＭＳ Ｐゴシック"/>
              </a:rPr>
              <a:t>Rosetta and X73 Nomenclature Databases</a:t>
            </a:r>
          </a:p>
          <a:p>
            <a:pPr lvl="1" eaLnBrk="1" hangingPunct="1"/>
            <a:r>
              <a:rPr lang="en-US" altLang="ja-JP" sz="2000" smtClean="0">
                <a:ea typeface="ＭＳ Ｐゴシック"/>
                <a:cs typeface="ＭＳ Ｐゴシック"/>
              </a:rPr>
              <a:t>Develop IHE-PCD “</a:t>
            </a:r>
            <a:r>
              <a:rPr lang="en-US" altLang="ja-JP" sz="2000" i="1" smtClean="0">
                <a:ea typeface="ＭＳ Ｐゴシック"/>
                <a:cs typeface="ＭＳ Ｐゴシック"/>
              </a:rPr>
              <a:t>Test Agents”</a:t>
            </a:r>
            <a:r>
              <a:rPr lang="en-US" altLang="ja-JP" sz="2000" smtClean="0">
                <a:ea typeface="ＭＳ Ｐゴシック"/>
                <a:cs typeface="ＭＳ Ｐゴシック"/>
              </a:rPr>
              <a:t>  to:</a:t>
            </a:r>
            <a:endParaRPr lang="en-US" sz="2000" smtClean="0"/>
          </a:p>
          <a:p>
            <a:pPr lvl="2" eaLnBrk="1" hangingPunct="1"/>
            <a:r>
              <a:rPr lang="en-US" sz="1800" smtClean="0"/>
              <a:t>Validate conformance (as above)</a:t>
            </a:r>
          </a:p>
          <a:p>
            <a:pPr lvl="2" eaLnBrk="1" hangingPunct="1"/>
            <a:r>
              <a:rPr lang="en-US" altLang="ja-JP" sz="1800" smtClean="0">
                <a:ea typeface="ＭＳ Ｐゴシック"/>
                <a:cs typeface="ＭＳ Ｐゴシック"/>
              </a:rPr>
              <a:t>Evaluate conformance to </a:t>
            </a:r>
            <a:r>
              <a:rPr lang="en-US" altLang="ja-JP" sz="1800" u="sng" smtClean="0">
                <a:ea typeface="ＭＳ Ｐゴシック"/>
                <a:cs typeface="ＭＳ Ｐゴシック"/>
              </a:rPr>
              <a:t>system behavior</a:t>
            </a:r>
            <a:r>
              <a:rPr lang="en-US" altLang="ja-JP" sz="1800" smtClean="0">
                <a:ea typeface="ＭＳ Ｐゴシック"/>
                <a:cs typeface="ＭＳ Ｐゴシック"/>
              </a:rPr>
              <a:t> as required by the IHE-PCD Technical Framework Doc</a:t>
            </a:r>
          </a:p>
          <a:p>
            <a:pPr lvl="1" eaLnBrk="1" hangingPunct="1"/>
            <a:r>
              <a:rPr lang="en-US" altLang="ja-JP" sz="2000" smtClean="0">
                <a:ea typeface="ＭＳ Ｐゴシック"/>
                <a:cs typeface="ＭＳ Ｐゴシック"/>
              </a:rPr>
              <a:t>Support IHE</a:t>
            </a:r>
          </a:p>
          <a:p>
            <a:pPr lvl="2" eaLnBrk="1" hangingPunct="1"/>
            <a:r>
              <a:rPr lang="en-US" altLang="ja-JP" sz="1800" smtClean="0">
                <a:ea typeface="ＭＳ Ｐゴシック"/>
                <a:cs typeface="ＭＳ Ｐゴシック"/>
              </a:rPr>
              <a:t> ‘pre-connectathon’ and ‘connectathon’ testing</a:t>
            </a:r>
          </a:p>
          <a:p>
            <a:pPr lvl="2" eaLnBrk="1" hangingPunct="1">
              <a:buFontTx/>
              <a:buNone/>
            </a:pPr>
            <a:endParaRPr lang="en-US" altLang="ja-JP" sz="2000" smtClean="0">
              <a:ea typeface="ＭＳ Ｐゴシック"/>
              <a:cs typeface="ＭＳ Ｐゴシック"/>
            </a:endParaRPr>
          </a:p>
          <a:p>
            <a:pPr lvl="1" eaLnBrk="1" hangingPunct="1">
              <a:buFontTx/>
              <a:buNone/>
            </a:pPr>
            <a:endParaRPr lang="en-US" altLang="ja-JP" sz="2000" smtClean="0">
              <a:ea typeface="ＭＳ Ｐゴシック"/>
              <a:cs typeface="ＭＳ Ｐゴシック"/>
            </a:endParaRPr>
          </a:p>
          <a:p>
            <a:pPr lvl="1" eaLnBrk="1" hangingPunct="1"/>
            <a:endParaRPr lang="en-US" altLang="ja-JP" smtClean="0">
              <a:ea typeface="ＭＳ Ｐゴシック"/>
              <a:cs typeface="ＭＳ Ｐゴシック"/>
            </a:endParaRPr>
          </a:p>
          <a:p>
            <a:pPr lvl="2" eaLnBrk="1" hangingPunct="1">
              <a:buFontTx/>
              <a:buNone/>
            </a:pPr>
            <a:endParaRPr lang="en-US" altLang="ja-JP" smtClean="0">
              <a:ea typeface="ＭＳ Ｐゴシック"/>
              <a:cs typeface="ＭＳ Ｐゴシック"/>
            </a:endParaRPr>
          </a:p>
          <a:p>
            <a:pPr lvl="2" eaLnBrk="1" hangingPunct="1"/>
            <a:endParaRPr lang="en-US" altLang="ja-JP" sz="1200" b="1" smtClean="0">
              <a:ea typeface="ＭＳ Ｐゴシック"/>
              <a:cs typeface="ＭＳ Ｐゴシック"/>
            </a:endParaRPr>
          </a:p>
          <a:p>
            <a:pPr lvl="2" eaLnBrk="1" hangingPunct="1">
              <a:buFontTx/>
              <a:buNone/>
            </a:pPr>
            <a:endParaRPr lang="en-US" altLang="ja-JP" sz="1200" smtClean="0">
              <a:ea typeface="ＭＳ Ｐゴシック"/>
              <a:cs typeface="ＭＳ Ｐゴシック"/>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ChangeArrowheads="1"/>
          </p:cNvSpPr>
          <p:nvPr>
            <p:ph type="title" idx="4294967295"/>
          </p:nvPr>
        </p:nvSpPr>
        <p:spPr>
          <a:xfrm>
            <a:off x="1701800" y="317500"/>
            <a:ext cx="7231063" cy="668338"/>
          </a:xfrm>
        </p:spPr>
        <p:txBody>
          <a:bodyPr/>
          <a:lstStyle/>
          <a:p>
            <a:pPr algn="r" eaLnBrk="1" hangingPunct="1"/>
            <a:r>
              <a:rPr lang="en-US" b="1" smtClean="0"/>
              <a:t>Tooling Status/Next Steps</a:t>
            </a:r>
            <a:br>
              <a:rPr lang="en-US" b="1" smtClean="0"/>
            </a:br>
            <a:r>
              <a:rPr lang="en-US" b="1" i="1" smtClean="0">
                <a:solidFill>
                  <a:schemeClr val="accent2"/>
                </a:solidFill>
              </a:rPr>
              <a:t>ValidatePDU / Java Class Library</a:t>
            </a:r>
            <a:r>
              <a:rPr lang="en-US" sz="2400" b="1" smtClean="0"/>
              <a:t/>
            </a:r>
            <a:br>
              <a:rPr lang="en-US" sz="2400" b="1" smtClean="0"/>
            </a:br>
            <a:endParaRPr lang="en-US" sz="2400" smtClean="0"/>
          </a:p>
        </p:txBody>
      </p:sp>
      <p:sp>
        <p:nvSpPr>
          <p:cNvPr id="402434" name="Rectangle 3"/>
          <p:cNvSpPr>
            <a:spLocks noGrp="1" noChangeArrowheads="1"/>
          </p:cNvSpPr>
          <p:nvPr>
            <p:ph type="body" idx="4294967295"/>
          </p:nvPr>
        </p:nvSpPr>
        <p:spPr>
          <a:xfrm>
            <a:off x="1354138" y="1398588"/>
            <a:ext cx="7789862" cy="4522787"/>
          </a:xfrm>
        </p:spPr>
        <p:txBody>
          <a:bodyPr/>
          <a:lstStyle/>
          <a:p>
            <a:pPr eaLnBrk="1" hangingPunct="1">
              <a:lnSpc>
                <a:spcPct val="90000"/>
              </a:lnSpc>
            </a:pPr>
            <a:r>
              <a:rPr lang="en-US" sz="2800" smtClean="0"/>
              <a:t>Status</a:t>
            </a:r>
          </a:p>
          <a:p>
            <a:pPr lvl="1" eaLnBrk="1" hangingPunct="1">
              <a:lnSpc>
                <a:spcPct val="90000"/>
              </a:lnSpc>
            </a:pPr>
            <a:r>
              <a:rPr lang="en-US" sz="2400" smtClean="0"/>
              <a:t>No new enhancements to report</a:t>
            </a:r>
            <a:br>
              <a:rPr lang="en-US" sz="2400" smtClean="0"/>
            </a:br>
            <a:r>
              <a:rPr lang="en-US" sz="2400" smtClean="0"/>
              <a:t>(</a:t>
            </a:r>
            <a:r>
              <a:rPr lang="en-US" sz="2400" i="1" smtClean="0"/>
              <a:t>since Orlando meeting</a:t>
            </a:r>
            <a:r>
              <a:rPr lang="en-US" sz="2400" smtClean="0"/>
              <a:t>)</a:t>
            </a:r>
          </a:p>
          <a:p>
            <a:pPr eaLnBrk="1" hangingPunct="1">
              <a:lnSpc>
                <a:spcPct val="90000"/>
              </a:lnSpc>
            </a:pPr>
            <a:r>
              <a:rPr lang="en-US" sz="2800" smtClean="0"/>
              <a:t>Next Steps</a:t>
            </a:r>
          </a:p>
          <a:p>
            <a:pPr lvl="1" eaLnBrk="1" hangingPunct="1">
              <a:lnSpc>
                <a:spcPct val="90000"/>
              </a:lnSpc>
            </a:pPr>
            <a:r>
              <a:rPr lang="en-US" sz="2000" smtClean="0"/>
              <a:t>Work on hold… pending arrival of additional resource…</a:t>
            </a:r>
          </a:p>
          <a:p>
            <a:pPr lvl="1" eaLnBrk="1" hangingPunct="1">
              <a:lnSpc>
                <a:spcPct val="90000"/>
              </a:lnSpc>
            </a:pPr>
            <a:r>
              <a:rPr lang="en-US" sz="2000" smtClean="0"/>
              <a:t>Need updated Type library</a:t>
            </a:r>
          </a:p>
          <a:p>
            <a:pPr>
              <a:lnSpc>
                <a:spcPct val="90000"/>
              </a:lnSpc>
            </a:pPr>
            <a:r>
              <a:rPr lang="en-US" sz="2800" smtClean="0"/>
              <a:t>Java class library (for ASN.1 types) on hold…</a:t>
            </a:r>
          </a:p>
          <a:p>
            <a:pPr lvl="1">
              <a:lnSpc>
                <a:spcPct val="90000"/>
              </a:lnSpc>
            </a:pPr>
            <a:r>
              <a:rPr lang="en-US" sz="2000" smtClean="0"/>
              <a:t>Affects ASN.1 encoding (coder/decoder)</a:t>
            </a:r>
          </a:p>
          <a:p>
            <a:pPr lvl="2">
              <a:lnSpc>
                <a:spcPct val="90000"/>
              </a:lnSpc>
            </a:pPr>
            <a:r>
              <a:rPr lang="en-US" sz="1800" smtClean="0"/>
              <a:t>Java Class library pending…</a:t>
            </a:r>
          </a:p>
          <a:p>
            <a:pPr lvl="2">
              <a:lnSpc>
                <a:spcPct val="90000"/>
              </a:lnSpc>
            </a:pPr>
            <a:r>
              <a:rPr lang="en-US" sz="1800" smtClean="0"/>
              <a:t>Effects next version of </a:t>
            </a:r>
            <a:r>
              <a:rPr lang="en-US" sz="1800" i="1" smtClean="0"/>
              <a:t>ValidatePDU</a:t>
            </a:r>
          </a:p>
          <a:p>
            <a:pPr lvl="1">
              <a:lnSpc>
                <a:spcPct val="90000"/>
              </a:lnSpc>
            </a:pPr>
            <a:r>
              <a:rPr lang="en-US" sz="2000" smtClean="0"/>
              <a:t>Critical Validation for x73 implementation (as defined in x73 Standard)</a:t>
            </a:r>
          </a:p>
          <a:p>
            <a:pPr eaLnBrk="1" hangingPunct="1">
              <a:lnSpc>
                <a:spcPct val="90000"/>
              </a:lnSpc>
            </a:pPr>
            <a:endParaRPr lang="en-US" sz="2000" smtClean="0"/>
          </a:p>
          <a:p>
            <a:pPr lvl="1" eaLnBrk="1" hangingPunct="1">
              <a:lnSpc>
                <a:spcPct val="90000"/>
              </a:lnSpc>
            </a:pPr>
            <a:endParaRPr lang="en-US" sz="1800" smtClean="0"/>
          </a:p>
          <a:p>
            <a:pPr lvl="1" eaLnBrk="1" hangingPunct="1">
              <a:lnSpc>
                <a:spcPct val="90000"/>
              </a:lnSpc>
              <a:buFontTx/>
              <a:buNone/>
            </a:pPr>
            <a:endParaRPr lang="en-US" smtClean="0"/>
          </a:p>
          <a:p>
            <a:pPr lvl="2" eaLnBrk="1" hangingPunct="1">
              <a:lnSpc>
                <a:spcPct val="90000"/>
              </a:lnSpc>
              <a:buFontTx/>
              <a:buNone/>
            </a:pPr>
            <a:endParaRPr lang="en-US" sz="1000" smtClean="0"/>
          </a:p>
          <a:p>
            <a:pPr lvl="2" eaLnBrk="1" hangingPunct="1">
              <a:lnSpc>
                <a:spcPct val="90000"/>
              </a:lnSpc>
            </a:pPr>
            <a:endParaRPr lang="en-US" sz="1200" smtClean="0"/>
          </a:p>
          <a:p>
            <a:pPr lvl="1" eaLnBrk="1" hangingPunct="1">
              <a:lnSpc>
                <a:spcPct val="90000"/>
              </a:lnSpc>
              <a:buFontTx/>
              <a:buNone/>
            </a:pPr>
            <a:endParaRPr lang="en-US" sz="1400" smtClean="0"/>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2"/>
          <p:cNvSpPr>
            <a:spLocks noGrp="1" noChangeArrowheads="1"/>
          </p:cNvSpPr>
          <p:nvPr>
            <p:ph type="title" idx="4294967295"/>
          </p:nvPr>
        </p:nvSpPr>
        <p:spPr>
          <a:xfrm>
            <a:off x="1824038" y="184150"/>
            <a:ext cx="7231062" cy="668338"/>
          </a:xfrm>
        </p:spPr>
        <p:txBody>
          <a:bodyPr/>
          <a:lstStyle/>
          <a:p>
            <a:pPr algn="r" eaLnBrk="1" hangingPunct="1"/>
            <a:r>
              <a:rPr lang="en-US" b="1" i="1" smtClean="0"/>
              <a:t>Thank YOU!</a:t>
            </a:r>
            <a:r>
              <a:rPr lang="en-US" sz="2400" b="1" smtClean="0"/>
              <a:t/>
            </a:r>
            <a:br>
              <a:rPr lang="en-US" sz="2400" b="1" smtClean="0"/>
            </a:br>
            <a:endParaRPr lang="en-US" sz="2400" smtClean="0"/>
          </a:p>
        </p:txBody>
      </p:sp>
      <p:sp>
        <p:nvSpPr>
          <p:cNvPr id="404482" name="Rectangle 3"/>
          <p:cNvSpPr>
            <a:spLocks noGrp="1" noChangeArrowheads="1"/>
          </p:cNvSpPr>
          <p:nvPr>
            <p:ph type="body" idx="4294967295"/>
          </p:nvPr>
        </p:nvSpPr>
        <p:spPr>
          <a:xfrm>
            <a:off x="1528763" y="1057275"/>
            <a:ext cx="7462837" cy="4689475"/>
          </a:xfrm>
        </p:spPr>
        <p:txBody>
          <a:bodyPr/>
          <a:lstStyle/>
          <a:p>
            <a:pPr eaLnBrk="1" hangingPunct="1">
              <a:lnSpc>
                <a:spcPct val="90000"/>
              </a:lnSpc>
            </a:pPr>
            <a:r>
              <a:rPr lang="en-US" sz="2800" smtClean="0"/>
              <a:t>Questions?</a:t>
            </a:r>
          </a:p>
          <a:p>
            <a:pPr eaLnBrk="1" hangingPunct="1">
              <a:lnSpc>
                <a:spcPct val="90000"/>
              </a:lnSpc>
            </a:pPr>
            <a:endParaRPr lang="en-US" sz="2800" smtClean="0"/>
          </a:p>
          <a:p>
            <a:pPr eaLnBrk="1" hangingPunct="1">
              <a:lnSpc>
                <a:spcPct val="90000"/>
              </a:lnSpc>
            </a:pPr>
            <a:r>
              <a:rPr lang="en-US" sz="2800" smtClean="0"/>
              <a:t>Issues</a:t>
            </a:r>
          </a:p>
          <a:p>
            <a:pPr lvl="1" eaLnBrk="1" hangingPunct="1">
              <a:lnSpc>
                <a:spcPct val="90000"/>
              </a:lnSpc>
            </a:pPr>
            <a:r>
              <a:rPr lang="en-US" sz="2400" smtClean="0"/>
              <a:t>Help w/ V&amp;V via use of XSchema</a:t>
            </a:r>
          </a:p>
          <a:p>
            <a:pPr lvl="1" eaLnBrk="1" hangingPunct="1">
              <a:lnSpc>
                <a:spcPct val="90000"/>
              </a:lnSpc>
            </a:pPr>
            <a:r>
              <a:rPr lang="en-US" sz="2400" smtClean="0"/>
              <a:t>Working w/ PHD WG to develop PHD Device Specifications…as developed</a:t>
            </a:r>
          </a:p>
          <a:p>
            <a:pPr eaLnBrk="1" hangingPunct="1">
              <a:lnSpc>
                <a:spcPct val="90000"/>
              </a:lnSpc>
            </a:pPr>
            <a:endParaRPr lang="en-US" sz="2800" smtClean="0"/>
          </a:p>
          <a:p>
            <a:pPr eaLnBrk="1" hangingPunct="1">
              <a:lnSpc>
                <a:spcPct val="90000"/>
              </a:lnSpc>
              <a:buFontTx/>
              <a:buNone/>
            </a:pPr>
            <a:r>
              <a:rPr lang="en-US" sz="2800" i="1" smtClean="0">
                <a:solidFill>
                  <a:srgbClr val="0033CC"/>
                </a:solidFill>
              </a:rPr>
              <a:t>Thanks for your attention </a:t>
            </a:r>
            <a:r>
              <a:rPr lang="en-US" sz="2800" smtClean="0">
                <a:solidFill>
                  <a:srgbClr val="0033CC"/>
                </a:solidFill>
                <a:sym typeface="Wingdings" pitchFamily="2" charset="2"/>
              </a:rPr>
              <a:t></a:t>
            </a:r>
            <a:endParaRPr lang="en-US" sz="2800" smtClean="0">
              <a:solidFill>
                <a:srgbClr val="0033CC"/>
              </a:solidFill>
            </a:endParaRPr>
          </a:p>
          <a:p>
            <a:pPr eaLnBrk="1" hangingPunct="1">
              <a:lnSpc>
                <a:spcPct val="90000"/>
              </a:lnSpc>
              <a:buFontTx/>
              <a:buNone/>
            </a:pPr>
            <a:endParaRPr lang="en-US" sz="2800" i="1" smtClean="0">
              <a:solidFill>
                <a:srgbClr val="0033CC"/>
              </a:solidFill>
            </a:endParaRPr>
          </a:p>
          <a:p>
            <a:pPr eaLnBrk="1" hangingPunct="1">
              <a:lnSpc>
                <a:spcPct val="90000"/>
              </a:lnSpc>
              <a:buFontTx/>
              <a:buNone/>
            </a:pPr>
            <a:r>
              <a:rPr lang="en-US" sz="2800" i="1" smtClean="0">
                <a:solidFill>
                  <a:srgbClr val="0033CC"/>
                </a:solidFill>
              </a:rPr>
              <a:t>http://www.nist.gov/medicaldevices</a:t>
            </a:r>
          </a:p>
          <a:p>
            <a:pPr eaLnBrk="1" hangingPunct="1">
              <a:lnSpc>
                <a:spcPct val="90000"/>
              </a:lnSpc>
            </a:pPr>
            <a:endParaRPr lang="en-US" sz="2000" smtClean="0"/>
          </a:p>
          <a:p>
            <a:pPr lvl="1" eaLnBrk="1" hangingPunct="1">
              <a:lnSpc>
                <a:spcPct val="90000"/>
              </a:lnSpc>
              <a:buFontTx/>
              <a:buNone/>
            </a:pPr>
            <a:endParaRPr lang="en-US" smtClean="0"/>
          </a:p>
          <a:p>
            <a:pPr lvl="2" eaLnBrk="1" hangingPunct="1">
              <a:lnSpc>
                <a:spcPct val="90000"/>
              </a:lnSpc>
              <a:buFontTx/>
              <a:buNone/>
            </a:pPr>
            <a:endParaRPr lang="en-US" sz="1000" smtClean="0"/>
          </a:p>
          <a:p>
            <a:pPr lvl="2" eaLnBrk="1" hangingPunct="1">
              <a:lnSpc>
                <a:spcPct val="90000"/>
              </a:lnSpc>
            </a:pPr>
            <a:endParaRPr lang="en-US" sz="1200" smtClean="0"/>
          </a:p>
          <a:p>
            <a:pPr lvl="1" eaLnBrk="1" hangingPunct="1">
              <a:lnSpc>
                <a:spcPct val="90000"/>
              </a:lnSpc>
              <a:buFontTx/>
              <a:buNone/>
            </a:pPr>
            <a:endParaRPr lang="en-US" sz="1400" smtClean="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algn="r"/>
            <a:r>
              <a:rPr lang="en-US" b="1" smtClean="0"/>
              <a:t>Test Environments</a:t>
            </a:r>
          </a:p>
        </p:txBody>
      </p:sp>
      <p:sp>
        <p:nvSpPr>
          <p:cNvPr id="97282" name="Rectangle 3"/>
          <p:cNvSpPr>
            <a:spLocks noGrp="1" noChangeArrowheads="1"/>
          </p:cNvSpPr>
          <p:nvPr>
            <p:ph type="body" idx="1"/>
          </p:nvPr>
        </p:nvSpPr>
        <p:spPr>
          <a:xfrm>
            <a:off x="1482725" y="871538"/>
            <a:ext cx="7508875" cy="5418137"/>
          </a:xfrm>
        </p:spPr>
        <p:txBody>
          <a:bodyPr/>
          <a:lstStyle/>
          <a:p>
            <a:r>
              <a:rPr lang="en-US" sz="2400" smtClean="0"/>
              <a:t>Instance Testing</a:t>
            </a:r>
          </a:p>
          <a:p>
            <a:pPr lvl="1"/>
            <a:r>
              <a:rPr lang="en-US" sz="2000" smtClean="0"/>
              <a:t>Conformance (e.g., against HL7 2.5 or CDA)</a:t>
            </a:r>
          </a:p>
          <a:p>
            <a:pPr lvl="2"/>
            <a:r>
              <a:rPr lang="en-US" sz="1800" smtClean="0"/>
              <a:t>Implementation conforms to Spec. on which it is based</a:t>
            </a:r>
          </a:p>
          <a:p>
            <a:r>
              <a:rPr lang="en-US" sz="2400" smtClean="0"/>
              <a:t>Isolated System Testing</a:t>
            </a:r>
          </a:p>
          <a:p>
            <a:pPr lvl="1"/>
            <a:r>
              <a:rPr lang="en-US" sz="2000" smtClean="0"/>
              <a:t>Includes </a:t>
            </a:r>
            <a:r>
              <a:rPr lang="en-US" sz="2000" i="1" smtClean="0"/>
              <a:t>Instance Testing</a:t>
            </a:r>
            <a:r>
              <a:rPr lang="en-US" sz="2000" smtClean="0"/>
              <a:t> Activities</a:t>
            </a:r>
          </a:p>
          <a:p>
            <a:pPr lvl="1"/>
            <a:r>
              <a:rPr lang="en-US" sz="2000" smtClean="0"/>
              <a:t>Protocol Conformance </a:t>
            </a:r>
          </a:p>
          <a:p>
            <a:pPr lvl="1"/>
            <a:r>
              <a:rPr lang="en-US" sz="2000" smtClean="0"/>
              <a:t>Functional Behavior Conformance</a:t>
            </a:r>
          </a:p>
          <a:p>
            <a:pPr lvl="2"/>
            <a:r>
              <a:rPr lang="en-US" sz="1800" smtClean="0"/>
              <a:t>Features and Operational behavior correspond to Specs.</a:t>
            </a:r>
          </a:p>
          <a:p>
            <a:r>
              <a:rPr lang="en-US" sz="2400" smtClean="0"/>
              <a:t>Peer-to-Peer System Testing</a:t>
            </a:r>
          </a:p>
          <a:p>
            <a:pPr lvl="1"/>
            <a:r>
              <a:rPr lang="en-US" sz="2000" smtClean="0"/>
              <a:t>Includes </a:t>
            </a:r>
            <a:r>
              <a:rPr lang="en-US" sz="2000" i="1" smtClean="0"/>
              <a:t>Isolated System Testing</a:t>
            </a:r>
            <a:r>
              <a:rPr lang="en-US" sz="2000" smtClean="0"/>
              <a:t> Activities</a:t>
            </a:r>
          </a:p>
          <a:p>
            <a:pPr lvl="1"/>
            <a:r>
              <a:rPr lang="en-US" sz="2000" smtClean="0"/>
              <a:t>Interoperability Testing</a:t>
            </a:r>
          </a:p>
          <a:p>
            <a:pPr lvl="2"/>
            <a:r>
              <a:rPr lang="en-US" sz="1800" smtClean="0"/>
              <a:t>Testing complete application environment </a:t>
            </a:r>
          </a:p>
          <a:p>
            <a:pPr lvl="2"/>
            <a:r>
              <a:rPr lang="en-US" sz="1800" smtClean="0"/>
              <a:t>May include interacting w/ Database, using Network Communications, or interacting w/ other hardware, apps, or systems if appropriate</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idx="4294967295"/>
          </p:nvPr>
        </p:nvSpPr>
        <p:spPr/>
        <p:txBody>
          <a:bodyPr/>
          <a:lstStyle/>
          <a:p>
            <a:pPr algn="r"/>
            <a:r>
              <a:rPr lang="en-US" sz="2400" b="1" smtClean="0">
                <a:solidFill>
                  <a:schemeClr val="tx1"/>
                </a:solidFill>
              </a:rPr>
              <a:t>Test Types</a:t>
            </a:r>
            <a:br>
              <a:rPr lang="en-US" sz="2400" b="1" smtClean="0">
                <a:solidFill>
                  <a:schemeClr val="tx1"/>
                </a:solidFill>
              </a:rPr>
            </a:br>
            <a:r>
              <a:rPr lang="en-US" sz="2400" b="1" smtClean="0">
                <a:solidFill>
                  <a:schemeClr val="tx1"/>
                </a:solidFill>
              </a:rPr>
              <a:t>NIST V2 Testing Tools: IHE-PCD</a:t>
            </a:r>
          </a:p>
        </p:txBody>
      </p:sp>
      <p:sp>
        <p:nvSpPr>
          <p:cNvPr id="99330" name="Rectangle 3"/>
          <p:cNvSpPr>
            <a:spLocks noGrp="1" noChangeArrowheads="1"/>
          </p:cNvSpPr>
          <p:nvPr>
            <p:ph type="body" idx="4294967295"/>
          </p:nvPr>
        </p:nvSpPr>
        <p:spPr>
          <a:xfrm>
            <a:off x="1471613" y="1265238"/>
            <a:ext cx="7661275" cy="5403850"/>
          </a:xfrm>
        </p:spPr>
        <p:txBody>
          <a:bodyPr/>
          <a:lstStyle/>
          <a:p>
            <a:r>
              <a:rPr lang="en-US" sz="2400" smtClean="0"/>
              <a:t>Validation of IHE-PCD message(s) and corresponding HL7 Profile(s) </a:t>
            </a:r>
          </a:p>
          <a:p>
            <a:r>
              <a:rPr lang="en-US" sz="2400" smtClean="0"/>
              <a:t>Syntax and Semantic Content Validation</a:t>
            </a:r>
          </a:p>
          <a:p>
            <a:pPr lvl="1"/>
            <a:r>
              <a:rPr lang="en-US" sz="2000" smtClean="0"/>
              <a:t>Against HL7 V2 message (e.g., PCD-01)</a:t>
            </a:r>
          </a:p>
          <a:p>
            <a:pPr lvl="2"/>
            <a:r>
              <a:rPr lang="en-US" sz="1800" smtClean="0"/>
              <a:t>Message structure (e.g., </a:t>
            </a:r>
            <a:r>
              <a:rPr lang="en-US" sz="1800" smtClean="0">
                <a:solidFill>
                  <a:srgbClr val="00CC00"/>
                </a:solidFill>
              </a:rPr>
              <a:t>MSH,PID,PV1,OBR,NTE,</a:t>
            </a:r>
            <a:r>
              <a:rPr lang="en-US" sz="1800" smtClean="0">
                <a:solidFill>
                  <a:srgbClr val="FF3300"/>
                </a:solidFill>
              </a:rPr>
              <a:t>{{OBX},OBX,OBX,OBX,…}</a:t>
            </a:r>
            <a:r>
              <a:rPr lang="en-US" sz="1800" smtClean="0"/>
              <a:t>)</a:t>
            </a:r>
          </a:p>
          <a:p>
            <a:pPr lvl="1"/>
            <a:r>
              <a:rPr lang="en-US" sz="2000" smtClean="0"/>
              <a:t>Against HL7 profile</a:t>
            </a:r>
          </a:p>
          <a:p>
            <a:pPr lvl="2"/>
            <a:r>
              <a:rPr lang="en-US" sz="1800" smtClean="0"/>
              <a:t>(Msg_type^Event_type^  e.g., ORU^R01^…)</a:t>
            </a:r>
          </a:p>
          <a:p>
            <a:pPr lvl="1"/>
            <a:r>
              <a:rPr lang="en-US" sz="2000" smtClean="0"/>
              <a:t>Against HL7 and/or user provided tables</a:t>
            </a:r>
          </a:p>
          <a:p>
            <a:pPr lvl="2"/>
            <a:r>
              <a:rPr lang="en-US" sz="1800" smtClean="0"/>
              <a:t>Example of user provided table is RTM for Ref_IDs, Units, etc.</a:t>
            </a:r>
          </a:p>
          <a:p>
            <a:pPr lvl="1"/>
            <a:r>
              <a:rPr lang="en-US" sz="2000" smtClean="0"/>
              <a:t>Against ‘validation context’, including specific values</a:t>
            </a:r>
          </a:p>
          <a:p>
            <a:pPr lvl="2"/>
            <a:r>
              <a:rPr lang="en-US" sz="1800" smtClean="0"/>
              <a:t>Defined in XML (more to come…)</a:t>
            </a:r>
          </a:p>
          <a:p>
            <a:pPr>
              <a:buFontTx/>
              <a:buNone/>
            </a:pPr>
            <a:r>
              <a:rPr lang="en-US" smtClean="0"/>
              <a:t> </a:t>
            </a:r>
          </a:p>
          <a:p>
            <a:pPr lvl="2"/>
            <a:endParaRPr lang="en-US" smtClean="0"/>
          </a:p>
          <a:p>
            <a:pPr lvl="1"/>
            <a:endParaRPr lang="en-US" sz="1800" smtClean="0"/>
          </a:p>
          <a:p>
            <a:pPr lvl="2">
              <a:buFontTx/>
              <a:buNone/>
            </a:pPr>
            <a:endParaRPr lang="en-US" sz="1600" smtClean="0"/>
          </a:p>
          <a:p>
            <a:pPr lvl="2"/>
            <a:endParaRPr lang="en-US" sz="1600" smtClean="0"/>
          </a:p>
          <a:p>
            <a:pPr lvl="1">
              <a:buFontTx/>
              <a:buNone/>
            </a:pPr>
            <a:endParaRPr lang="en-US" sz="1800"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Line 3"/>
          <p:cNvSpPr>
            <a:spLocks noChangeShapeType="1"/>
          </p:cNvSpPr>
          <p:nvPr/>
        </p:nvSpPr>
        <p:spPr bwMode="auto">
          <a:xfrm flipH="1">
            <a:off x="7162800" y="2938463"/>
            <a:ext cx="685800" cy="0"/>
          </a:xfrm>
          <a:prstGeom prst="line">
            <a:avLst/>
          </a:prstGeom>
          <a:noFill/>
          <a:ln w="19050">
            <a:solidFill>
              <a:srgbClr val="3399FF"/>
            </a:solidFill>
            <a:round/>
            <a:headEnd/>
            <a:tailEnd type="triangle" w="med" len="med"/>
          </a:ln>
        </p:spPr>
        <p:txBody>
          <a:bodyPr/>
          <a:lstStyle/>
          <a:p>
            <a:endParaRPr lang="en-US"/>
          </a:p>
        </p:txBody>
      </p:sp>
      <p:sp>
        <p:nvSpPr>
          <p:cNvPr id="101378" name="AutoShape 4"/>
          <p:cNvSpPr>
            <a:spLocks noChangeArrowheads="1"/>
          </p:cNvSpPr>
          <p:nvPr/>
        </p:nvSpPr>
        <p:spPr bwMode="auto">
          <a:xfrm>
            <a:off x="3962400" y="1295400"/>
            <a:ext cx="3200400" cy="2895600"/>
          </a:xfrm>
          <a:prstGeom prst="roundRect">
            <a:avLst>
              <a:gd name="adj" fmla="val 16667"/>
            </a:avLst>
          </a:prstGeom>
          <a:solidFill>
            <a:srgbClr val="EBFFEB"/>
          </a:solidFill>
          <a:ln w="19050">
            <a:solidFill>
              <a:srgbClr val="006600"/>
            </a:solidFill>
            <a:round/>
            <a:headEnd/>
            <a:tailEnd/>
          </a:ln>
        </p:spPr>
        <p:txBody>
          <a:bodyPr wrap="none" anchor="ctr"/>
          <a:lstStyle/>
          <a:p>
            <a:pPr algn="ctr"/>
            <a:endParaRPr lang="en-US"/>
          </a:p>
        </p:txBody>
      </p:sp>
      <p:sp>
        <p:nvSpPr>
          <p:cNvPr id="101379" name="Line 5"/>
          <p:cNvSpPr>
            <a:spLocks noChangeShapeType="1"/>
          </p:cNvSpPr>
          <p:nvPr/>
        </p:nvSpPr>
        <p:spPr bwMode="auto">
          <a:xfrm>
            <a:off x="4876800" y="2286000"/>
            <a:ext cx="0" cy="533400"/>
          </a:xfrm>
          <a:prstGeom prst="line">
            <a:avLst/>
          </a:prstGeom>
          <a:noFill/>
          <a:ln w="19050">
            <a:solidFill>
              <a:schemeClr val="tx1"/>
            </a:solidFill>
            <a:round/>
            <a:headEnd/>
            <a:tailEnd type="triangle" w="med" len="med"/>
          </a:ln>
        </p:spPr>
        <p:txBody>
          <a:bodyPr/>
          <a:lstStyle/>
          <a:p>
            <a:endParaRPr lang="en-US"/>
          </a:p>
        </p:txBody>
      </p:sp>
      <p:sp>
        <p:nvSpPr>
          <p:cNvPr id="101380" name="Rectangle 6"/>
          <p:cNvSpPr>
            <a:spLocks noChangeArrowheads="1"/>
          </p:cNvSpPr>
          <p:nvPr/>
        </p:nvSpPr>
        <p:spPr bwMode="auto">
          <a:xfrm>
            <a:off x="762000" y="1371600"/>
            <a:ext cx="2362200" cy="5105400"/>
          </a:xfrm>
          <a:prstGeom prst="rect">
            <a:avLst/>
          </a:prstGeom>
          <a:solidFill>
            <a:srgbClr val="E1F4FF"/>
          </a:solidFill>
          <a:ln w="12700">
            <a:solidFill>
              <a:schemeClr val="tx1"/>
            </a:solidFill>
            <a:miter lim="800000"/>
            <a:headEnd/>
            <a:tailEnd/>
          </a:ln>
        </p:spPr>
        <p:txBody>
          <a:bodyPr wrap="none" anchor="ctr"/>
          <a:lstStyle/>
          <a:p>
            <a:pPr algn="ctr"/>
            <a:endParaRPr lang="en-US"/>
          </a:p>
        </p:txBody>
      </p:sp>
      <p:sp>
        <p:nvSpPr>
          <p:cNvPr id="101381" name="Rectangle 7"/>
          <p:cNvSpPr>
            <a:spLocks noChangeArrowheads="1"/>
          </p:cNvSpPr>
          <p:nvPr/>
        </p:nvSpPr>
        <p:spPr bwMode="auto">
          <a:xfrm>
            <a:off x="914400" y="2667000"/>
            <a:ext cx="2057400" cy="8382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u="sng">
                <a:latin typeface="Verdana" pitchFamily="34" charset="0"/>
              </a:rPr>
              <a:t>Test Artifacts</a:t>
            </a:r>
          </a:p>
          <a:p>
            <a:pPr algn="ctr" eaLnBrk="0" hangingPunct="0">
              <a:buFontTx/>
              <a:buChar char="•"/>
            </a:pPr>
            <a:r>
              <a:rPr lang="en-US" sz="800">
                <a:latin typeface="Verdana" pitchFamily="34" charset="0"/>
              </a:rPr>
              <a:t>Conformance Profiles</a:t>
            </a:r>
          </a:p>
          <a:p>
            <a:pPr algn="ctr" eaLnBrk="0" hangingPunct="0">
              <a:buFontTx/>
              <a:buChar char="•"/>
            </a:pPr>
            <a:r>
              <a:rPr lang="en-US" sz="800">
                <a:latin typeface="Verdana" pitchFamily="34" charset="0"/>
              </a:rPr>
              <a:t>HL7 Tables</a:t>
            </a:r>
          </a:p>
          <a:p>
            <a:pPr algn="ctr" eaLnBrk="0" hangingPunct="0">
              <a:buFontTx/>
              <a:buChar char="•"/>
            </a:pPr>
            <a:r>
              <a:rPr lang="en-US" sz="800">
                <a:latin typeface="Verdana" pitchFamily="34" charset="0"/>
              </a:rPr>
              <a:t>Validation Context Files</a:t>
            </a:r>
          </a:p>
          <a:p>
            <a:pPr algn="ctr" eaLnBrk="0" hangingPunct="0">
              <a:buFontTx/>
              <a:buChar char="•"/>
            </a:pPr>
            <a:r>
              <a:rPr lang="en-US" sz="800">
                <a:latin typeface="Verdana" pitchFamily="34" charset="0"/>
              </a:rPr>
              <a:t>Generation Context Files</a:t>
            </a:r>
          </a:p>
        </p:txBody>
      </p:sp>
      <p:sp>
        <p:nvSpPr>
          <p:cNvPr id="101382" name="Rectangle 11"/>
          <p:cNvSpPr>
            <a:spLocks noChangeArrowheads="1"/>
          </p:cNvSpPr>
          <p:nvPr/>
        </p:nvSpPr>
        <p:spPr bwMode="auto">
          <a:xfrm>
            <a:off x="914400" y="1905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HL7 V2</a:t>
            </a:r>
          </a:p>
          <a:p>
            <a:pPr algn="ctr" eaLnBrk="0" hangingPunct="0"/>
            <a:r>
              <a:rPr lang="en-US" sz="1000">
                <a:latin typeface="Verdana" pitchFamily="34" charset="0"/>
              </a:rPr>
              <a:t>Message</a:t>
            </a:r>
          </a:p>
          <a:p>
            <a:pPr algn="ctr" eaLnBrk="0" hangingPunct="0"/>
            <a:r>
              <a:rPr lang="en-US" sz="1000">
                <a:latin typeface="Verdana" pitchFamily="34" charset="0"/>
              </a:rPr>
              <a:t>Validation</a:t>
            </a:r>
          </a:p>
        </p:txBody>
      </p:sp>
      <p:sp>
        <p:nvSpPr>
          <p:cNvPr id="101383" name="Text Box 12"/>
          <p:cNvSpPr txBox="1">
            <a:spLocks noChangeArrowheads="1"/>
          </p:cNvSpPr>
          <p:nvPr/>
        </p:nvSpPr>
        <p:spPr bwMode="auto">
          <a:xfrm>
            <a:off x="1371600" y="1447800"/>
            <a:ext cx="1143000" cy="366713"/>
          </a:xfrm>
          <a:prstGeom prst="rect">
            <a:avLst/>
          </a:prstGeom>
          <a:noFill/>
          <a:ln w="9525">
            <a:noFill/>
            <a:miter lim="800000"/>
            <a:headEnd/>
            <a:tailEnd/>
          </a:ln>
        </p:spPr>
        <p:txBody>
          <a:bodyPr>
            <a:spAutoFit/>
          </a:bodyPr>
          <a:lstStyle/>
          <a:p>
            <a:pPr algn="ctr" eaLnBrk="0" hangingPunct="0">
              <a:spcBef>
                <a:spcPct val="50000"/>
              </a:spcBef>
            </a:pPr>
            <a:r>
              <a:rPr lang="en-US"/>
              <a:t>Services</a:t>
            </a:r>
          </a:p>
        </p:txBody>
      </p:sp>
      <p:sp>
        <p:nvSpPr>
          <p:cNvPr id="101384" name="Text Box 13"/>
          <p:cNvSpPr txBox="1">
            <a:spLocks noChangeArrowheads="1"/>
          </p:cNvSpPr>
          <p:nvPr/>
        </p:nvSpPr>
        <p:spPr bwMode="auto">
          <a:xfrm>
            <a:off x="4572000" y="1371600"/>
            <a:ext cx="2114550" cy="366713"/>
          </a:xfrm>
          <a:prstGeom prst="rect">
            <a:avLst/>
          </a:prstGeom>
          <a:noFill/>
          <a:ln w="9525">
            <a:noFill/>
            <a:miter lim="800000"/>
            <a:headEnd/>
            <a:tailEnd/>
          </a:ln>
        </p:spPr>
        <p:txBody>
          <a:bodyPr wrap="none">
            <a:spAutoFit/>
          </a:bodyPr>
          <a:lstStyle/>
          <a:p>
            <a:pPr algn="ctr" eaLnBrk="0" hangingPunct="0"/>
            <a:r>
              <a:rPr lang="en-US"/>
              <a:t>Test Management</a:t>
            </a:r>
          </a:p>
        </p:txBody>
      </p:sp>
      <p:sp>
        <p:nvSpPr>
          <p:cNvPr id="101385" name="AutoShape 14"/>
          <p:cNvSpPr>
            <a:spLocks noChangeArrowheads="1"/>
          </p:cNvSpPr>
          <p:nvPr/>
        </p:nvSpPr>
        <p:spPr bwMode="auto">
          <a:xfrm>
            <a:off x="4191000" y="2819400"/>
            <a:ext cx="1524000" cy="1066800"/>
          </a:xfrm>
          <a:prstGeom prst="cube">
            <a:avLst>
              <a:gd name="adj" fmla="val 25000"/>
            </a:avLst>
          </a:prstGeom>
          <a:solidFill>
            <a:schemeClr val="bg1"/>
          </a:solidFill>
          <a:ln w="12700">
            <a:solidFill>
              <a:schemeClr val="tx1"/>
            </a:solidFill>
            <a:miter lim="800000"/>
            <a:headEnd/>
            <a:tailEnd/>
          </a:ln>
        </p:spPr>
        <p:txBody>
          <a:bodyPr wrap="none" anchor="ctr"/>
          <a:lstStyle/>
          <a:p>
            <a:pPr algn="ctr" eaLnBrk="0" hangingPunct="0"/>
            <a:r>
              <a:rPr lang="en-US"/>
              <a:t>Test</a:t>
            </a:r>
          </a:p>
          <a:p>
            <a:pPr algn="ctr" eaLnBrk="0" hangingPunct="0"/>
            <a:r>
              <a:rPr lang="en-US"/>
              <a:t>Harness</a:t>
            </a:r>
          </a:p>
          <a:p>
            <a:pPr algn="ctr" eaLnBrk="0" hangingPunct="0"/>
            <a:r>
              <a:rPr lang="en-US" sz="1200"/>
              <a:t>(Java Code)</a:t>
            </a:r>
          </a:p>
        </p:txBody>
      </p:sp>
      <p:sp>
        <p:nvSpPr>
          <p:cNvPr id="101386" name="AutoShape 17"/>
          <p:cNvSpPr>
            <a:spLocks noChangeArrowheads="1"/>
          </p:cNvSpPr>
          <p:nvPr/>
        </p:nvSpPr>
        <p:spPr bwMode="auto">
          <a:xfrm>
            <a:off x="4191000" y="1828800"/>
            <a:ext cx="1524000" cy="685800"/>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200"/>
              <a:t>HL7 V2 Message</a:t>
            </a:r>
          </a:p>
          <a:p>
            <a:pPr algn="ctr" eaLnBrk="0" hangingPunct="0"/>
            <a:r>
              <a:rPr lang="en-US" sz="1200"/>
              <a:t>Validation Criteria</a:t>
            </a:r>
          </a:p>
        </p:txBody>
      </p:sp>
      <p:sp>
        <p:nvSpPr>
          <p:cNvPr id="101387" name="AutoShape 18"/>
          <p:cNvSpPr>
            <a:spLocks noChangeArrowheads="1"/>
          </p:cNvSpPr>
          <p:nvPr/>
        </p:nvSpPr>
        <p:spPr bwMode="auto">
          <a:xfrm>
            <a:off x="6019800" y="2362200"/>
            <a:ext cx="990600" cy="1371600"/>
          </a:xfrm>
          <a:prstGeom prst="flowChartDocument">
            <a:avLst/>
          </a:prstGeom>
          <a:solidFill>
            <a:schemeClr val="bg1"/>
          </a:solidFill>
          <a:ln w="12700">
            <a:solidFill>
              <a:schemeClr val="tx1"/>
            </a:solidFill>
            <a:miter lim="800000"/>
            <a:headEnd/>
            <a:tailEnd/>
          </a:ln>
        </p:spPr>
        <p:txBody>
          <a:bodyPr wrap="none" anchor="ctr"/>
          <a:lstStyle/>
          <a:p>
            <a:pPr algn="ctr" eaLnBrk="0" hangingPunct="0"/>
            <a:r>
              <a:rPr lang="en-US" sz="1600" u="sng"/>
              <a:t>Results</a:t>
            </a:r>
          </a:p>
          <a:p>
            <a:pPr algn="ctr" eaLnBrk="0" hangingPunct="0"/>
            <a:r>
              <a:rPr lang="en-US" sz="1200"/>
              <a:t>HL7 V2</a:t>
            </a:r>
          </a:p>
          <a:p>
            <a:pPr algn="ctr" eaLnBrk="0" hangingPunct="0"/>
            <a:r>
              <a:rPr lang="en-US" sz="1200"/>
              <a:t>Message</a:t>
            </a:r>
          </a:p>
          <a:p>
            <a:pPr algn="ctr" eaLnBrk="0" hangingPunct="0"/>
            <a:r>
              <a:rPr lang="en-US" sz="1200"/>
              <a:t>Validation</a:t>
            </a:r>
          </a:p>
          <a:p>
            <a:pPr algn="ctr" eaLnBrk="0" hangingPunct="0"/>
            <a:r>
              <a:rPr lang="en-US" sz="1200"/>
              <a:t>Report</a:t>
            </a:r>
          </a:p>
        </p:txBody>
      </p:sp>
      <p:grpSp>
        <p:nvGrpSpPr>
          <p:cNvPr id="101388" name="Group 19"/>
          <p:cNvGrpSpPr>
            <a:grpSpLocks/>
          </p:cNvGrpSpPr>
          <p:nvPr/>
        </p:nvGrpSpPr>
        <p:grpSpPr bwMode="auto">
          <a:xfrm>
            <a:off x="7766050" y="2709863"/>
            <a:ext cx="463550" cy="685800"/>
            <a:chOff x="4800" y="672"/>
            <a:chExt cx="292" cy="432"/>
          </a:xfrm>
        </p:grpSpPr>
        <p:sp>
          <p:nvSpPr>
            <p:cNvPr id="101397" name="Text Box 20"/>
            <p:cNvSpPr txBox="1">
              <a:spLocks noChangeArrowheads="1"/>
            </p:cNvSpPr>
            <p:nvPr/>
          </p:nvSpPr>
          <p:spPr bwMode="auto">
            <a:xfrm>
              <a:off x="4800" y="960"/>
              <a:ext cx="276" cy="144"/>
            </a:xfrm>
            <a:prstGeom prst="rect">
              <a:avLst/>
            </a:prstGeom>
            <a:noFill/>
            <a:ln w="9525">
              <a:noFill/>
              <a:miter lim="800000"/>
              <a:headEnd/>
              <a:tailEnd/>
            </a:ln>
          </p:spPr>
          <p:txBody>
            <a:bodyPr wrap="none">
              <a:spAutoFit/>
            </a:bodyPr>
            <a:lstStyle/>
            <a:p>
              <a:pPr algn="ctr" eaLnBrk="0" hangingPunct="0"/>
              <a:r>
                <a:rPr lang="en-US" sz="900"/>
                <a:t>User</a:t>
              </a:r>
            </a:p>
          </p:txBody>
        </p:sp>
        <p:pic>
          <p:nvPicPr>
            <p:cNvPr id="101398" name="Picture 21" descr="Free User icon"/>
            <p:cNvPicPr>
              <a:picLocks noChangeAspect="1" noChangeArrowheads="1"/>
            </p:cNvPicPr>
            <p:nvPr/>
          </p:nvPicPr>
          <p:blipFill>
            <a:blip r:embed="rId3"/>
            <a:srcRect/>
            <a:stretch>
              <a:fillRect/>
            </a:stretch>
          </p:blipFill>
          <p:spPr bwMode="auto">
            <a:xfrm>
              <a:off x="4800" y="672"/>
              <a:ext cx="292" cy="292"/>
            </a:xfrm>
            <a:prstGeom prst="rect">
              <a:avLst/>
            </a:prstGeom>
            <a:noFill/>
            <a:ln w="9525">
              <a:noFill/>
              <a:miter lim="800000"/>
              <a:headEnd/>
              <a:tailEnd/>
            </a:ln>
          </p:spPr>
        </p:pic>
      </p:grpSp>
      <p:sp>
        <p:nvSpPr>
          <p:cNvPr id="101389" name="Line 22"/>
          <p:cNvSpPr>
            <a:spLocks noChangeShapeType="1"/>
          </p:cNvSpPr>
          <p:nvPr/>
        </p:nvSpPr>
        <p:spPr bwMode="auto">
          <a:xfrm>
            <a:off x="3124200" y="3581400"/>
            <a:ext cx="1066800" cy="0"/>
          </a:xfrm>
          <a:prstGeom prst="line">
            <a:avLst/>
          </a:prstGeom>
          <a:noFill/>
          <a:ln w="28575">
            <a:solidFill>
              <a:schemeClr val="tx1"/>
            </a:solidFill>
            <a:round/>
            <a:headEnd type="triangle" w="med" len="med"/>
            <a:tailEnd type="triangle" w="med" len="med"/>
          </a:ln>
        </p:spPr>
        <p:txBody>
          <a:bodyPr/>
          <a:lstStyle/>
          <a:p>
            <a:endParaRPr lang="en-US"/>
          </a:p>
        </p:txBody>
      </p:sp>
      <p:sp>
        <p:nvSpPr>
          <p:cNvPr id="101390" name="Line 25"/>
          <p:cNvSpPr>
            <a:spLocks noChangeShapeType="1"/>
          </p:cNvSpPr>
          <p:nvPr/>
        </p:nvSpPr>
        <p:spPr bwMode="auto">
          <a:xfrm flipV="1">
            <a:off x="5715000" y="3276600"/>
            <a:ext cx="304800" cy="0"/>
          </a:xfrm>
          <a:prstGeom prst="line">
            <a:avLst/>
          </a:prstGeom>
          <a:noFill/>
          <a:ln w="19050">
            <a:solidFill>
              <a:schemeClr val="tx1"/>
            </a:solidFill>
            <a:round/>
            <a:headEnd/>
            <a:tailEnd type="triangle" w="med" len="med"/>
          </a:ln>
        </p:spPr>
        <p:txBody>
          <a:bodyPr/>
          <a:lstStyle/>
          <a:p>
            <a:endParaRPr lang="en-US"/>
          </a:p>
        </p:txBody>
      </p:sp>
      <p:sp>
        <p:nvSpPr>
          <p:cNvPr id="101391" name="Rectangle 27"/>
          <p:cNvSpPr>
            <a:spLocks noGrp="1" noChangeArrowheads="1"/>
          </p:cNvSpPr>
          <p:nvPr>
            <p:ph type="title" idx="4294967295"/>
          </p:nvPr>
        </p:nvSpPr>
        <p:spPr>
          <a:xfrm>
            <a:off x="914400" y="0"/>
            <a:ext cx="8229600" cy="792163"/>
          </a:xfrm>
        </p:spPr>
        <p:txBody>
          <a:bodyPr/>
          <a:lstStyle/>
          <a:p>
            <a:pPr algn="r" eaLnBrk="1" hangingPunct="1"/>
            <a:r>
              <a:rPr lang="en-US" b="1" smtClean="0"/>
              <a:t>Instance Testing </a:t>
            </a:r>
            <a:br>
              <a:rPr lang="en-US" b="1" smtClean="0"/>
            </a:br>
            <a:r>
              <a:rPr lang="en-US" b="1" smtClean="0"/>
              <a:t>HL7 V2</a:t>
            </a:r>
            <a:r>
              <a:rPr lang="en-US" b="1" i="1" smtClean="0"/>
              <a:t> </a:t>
            </a:r>
            <a:r>
              <a:rPr lang="en-US" b="1" i="1" smtClean="0">
                <a:solidFill>
                  <a:srgbClr val="0033CC"/>
                </a:solidFill>
              </a:rPr>
              <a:t>Message Validation</a:t>
            </a:r>
          </a:p>
        </p:txBody>
      </p:sp>
      <p:sp>
        <p:nvSpPr>
          <p:cNvPr id="101392" name="AutoShape 28"/>
          <p:cNvSpPr>
            <a:spLocks noChangeArrowheads="1"/>
          </p:cNvSpPr>
          <p:nvPr/>
        </p:nvSpPr>
        <p:spPr bwMode="auto">
          <a:xfrm>
            <a:off x="4419600" y="2895600"/>
            <a:ext cx="990600" cy="1524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900">
                <a:latin typeface="Verdana" pitchFamily="34" charset="0"/>
              </a:rPr>
              <a:t>Test Execution</a:t>
            </a:r>
          </a:p>
        </p:txBody>
      </p:sp>
      <p:sp>
        <p:nvSpPr>
          <p:cNvPr id="101393" name="Rectangle 30"/>
          <p:cNvSpPr>
            <a:spLocks noChangeArrowheads="1"/>
          </p:cNvSpPr>
          <p:nvPr/>
        </p:nvSpPr>
        <p:spPr bwMode="auto">
          <a:xfrm>
            <a:off x="5867400" y="1752600"/>
            <a:ext cx="990600" cy="549275"/>
          </a:xfrm>
          <a:prstGeom prst="rect">
            <a:avLst/>
          </a:prstGeom>
          <a:noFill/>
          <a:ln w="9525">
            <a:noFill/>
            <a:miter lim="800000"/>
            <a:headEnd/>
            <a:tailEnd/>
          </a:ln>
        </p:spPr>
        <p:txBody>
          <a:bodyPr>
            <a:spAutoFit/>
          </a:bodyPr>
          <a:lstStyle/>
          <a:p>
            <a:pPr algn="ctr"/>
            <a:r>
              <a:rPr lang="en-US" sz="1000">
                <a:solidFill>
                  <a:schemeClr val="accent2"/>
                </a:solidFill>
                <a:latin typeface="Verdana" pitchFamily="34" charset="0"/>
              </a:rPr>
              <a:t>Web </a:t>
            </a:r>
          </a:p>
          <a:p>
            <a:pPr algn="ctr"/>
            <a:r>
              <a:rPr lang="en-US" sz="1000">
                <a:solidFill>
                  <a:schemeClr val="accent2"/>
                </a:solidFill>
                <a:latin typeface="Verdana" pitchFamily="34" charset="0"/>
              </a:rPr>
              <a:t>Application</a:t>
            </a:r>
          </a:p>
          <a:p>
            <a:pPr algn="ctr"/>
            <a:r>
              <a:rPr lang="en-US" sz="1000">
                <a:solidFill>
                  <a:schemeClr val="accent2"/>
                </a:solidFill>
                <a:latin typeface="Verdana" pitchFamily="34" charset="0"/>
              </a:rPr>
              <a:t>Client</a:t>
            </a:r>
          </a:p>
        </p:txBody>
      </p:sp>
      <p:sp>
        <p:nvSpPr>
          <p:cNvPr id="101394" name="Rectangle 31"/>
          <p:cNvSpPr>
            <a:spLocks noChangeArrowheads="1"/>
          </p:cNvSpPr>
          <p:nvPr/>
        </p:nvSpPr>
        <p:spPr bwMode="auto">
          <a:xfrm>
            <a:off x="2057400" y="1905000"/>
            <a:ext cx="9144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000">
                <a:latin typeface="Verdana" pitchFamily="34" charset="0"/>
              </a:rPr>
              <a:t>Report</a:t>
            </a:r>
          </a:p>
        </p:txBody>
      </p:sp>
      <p:sp>
        <p:nvSpPr>
          <p:cNvPr id="101395" name="AutoShape 32"/>
          <p:cNvSpPr>
            <a:spLocks noChangeArrowheads="1"/>
          </p:cNvSpPr>
          <p:nvPr/>
        </p:nvSpPr>
        <p:spPr bwMode="auto">
          <a:xfrm>
            <a:off x="7239000" y="2328863"/>
            <a:ext cx="609600" cy="457200"/>
          </a:xfrm>
          <a:prstGeom prst="flowChartDocument">
            <a:avLst/>
          </a:prstGeom>
          <a:solidFill>
            <a:srgbClr val="FFFFD9"/>
          </a:solidFill>
          <a:ln w="12700">
            <a:solidFill>
              <a:schemeClr val="tx1"/>
            </a:solidFill>
            <a:miter lim="800000"/>
            <a:headEnd/>
            <a:tailEnd/>
          </a:ln>
        </p:spPr>
        <p:txBody>
          <a:bodyPr wrap="none" anchor="ctr"/>
          <a:lstStyle/>
          <a:p>
            <a:pPr eaLnBrk="0" hangingPunct="0"/>
            <a:r>
              <a:rPr lang="en-US" sz="1000"/>
              <a:t>HL7 V2 </a:t>
            </a:r>
          </a:p>
          <a:p>
            <a:pPr eaLnBrk="0" hangingPunct="0"/>
            <a:r>
              <a:rPr lang="en-US" sz="1000"/>
              <a:t>Message</a:t>
            </a:r>
          </a:p>
        </p:txBody>
      </p:sp>
      <p:sp>
        <p:nvSpPr>
          <p:cNvPr id="101396" name="Text Box 26"/>
          <p:cNvSpPr txBox="1">
            <a:spLocks noChangeArrowheads="1"/>
          </p:cNvSpPr>
          <p:nvPr/>
        </p:nvSpPr>
        <p:spPr bwMode="auto">
          <a:xfrm>
            <a:off x="3332163" y="4464050"/>
            <a:ext cx="5721350" cy="915988"/>
          </a:xfrm>
          <a:prstGeom prst="rect">
            <a:avLst/>
          </a:prstGeom>
          <a:noFill/>
          <a:ln w="9525">
            <a:noFill/>
            <a:miter lim="800000"/>
            <a:headEnd/>
            <a:tailEnd/>
          </a:ln>
        </p:spPr>
        <p:txBody>
          <a:bodyPr wrap="none">
            <a:spAutoFit/>
          </a:bodyPr>
          <a:lstStyle/>
          <a:p>
            <a:r>
              <a:rPr lang="en-US"/>
              <a:t>Conformance Testing</a:t>
            </a:r>
            <a:r>
              <a:rPr lang="en-US" b="0"/>
              <a:t>: Showing that messages are in</a:t>
            </a:r>
          </a:p>
          <a:p>
            <a:r>
              <a:rPr lang="en-US" b="0"/>
              <a:t>compliance w/ HL7 V2.x and constraints specified in </a:t>
            </a:r>
          </a:p>
          <a:p>
            <a:r>
              <a:rPr lang="en-US" b="0"/>
              <a:t>IHE-PCD framework documents.</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39813</TotalTime>
  <Words>3904</Words>
  <Application>Microsoft PowerPoint</Application>
  <PresentationFormat>On-screen Show (4:3)</PresentationFormat>
  <Paragraphs>919</Paragraphs>
  <Slides>61</Slides>
  <Notes>61</Notes>
  <HiddenSlides>1</HiddenSlides>
  <MMClips>0</MMClips>
  <ScaleCrop>false</ScaleCrop>
  <HeadingPairs>
    <vt:vector size="8" baseType="variant">
      <vt:variant>
        <vt:lpstr>Fonts Used</vt:lpstr>
      </vt:variant>
      <vt:variant>
        <vt:i4>6</vt:i4>
      </vt:variant>
      <vt:variant>
        <vt:lpstr>Design Template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Arial</vt:lpstr>
      <vt:lpstr>Tahoma</vt:lpstr>
      <vt:lpstr>Times New Roman</vt:lpstr>
      <vt:lpstr>Verdana</vt:lpstr>
      <vt:lpstr>ＭＳ Ｐゴシック</vt:lpstr>
      <vt:lpstr>Wingdings</vt:lpstr>
      <vt:lpstr>Default Design</vt:lpstr>
      <vt:lpstr>Visio</vt:lpstr>
      <vt:lpstr>IHE-PCD , HL7 Dev WG, ISO/IEEE 11073,   and  NIST  Medical Device Communication Test Effort  Face-to-Face WG Meetings  (@ NIST) 4 – 8 May 2009</vt:lpstr>
      <vt:lpstr>Medical Device Test Effort NIST Team Members</vt:lpstr>
      <vt:lpstr>IHE-PCD , HL7 Dev WG, ISO/IEEE 11073,   and  NIST  IHE-PCD Cycle 4 Test Strategy  IHE-PCD/HL7/IEEE WG Meetings  (@ NIST) 6 May 2009</vt:lpstr>
      <vt:lpstr>NIST MDC Testing Topics</vt:lpstr>
      <vt:lpstr>NIST HIT Testing Infrastructure A Framework for Building Test Systems</vt:lpstr>
      <vt:lpstr>Implementing the NIST Testing Framework  IHE-PCD    </vt:lpstr>
      <vt:lpstr>Test Environments</vt:lpstr>
      <vt:lpstr>Test Types NIST V2 Testing Tools: IHE-PCD</vt:lpstr>
      <vt:lpstr>Instance Testing  HL7 V2 Message Validation</vt:lpstr>
      <vt:lpstr>Instance Testing  HL7 V2 Message Validation</vt:lpstr>
      <vt:lpstr>Instance System Testing  IHE-PCD RTM Validation  </vt:lpstr>
      <vt:lpstr>Isolated System Testing  IHE-PCD RTM Validation  </vt:lpstr>
      <vt:lpstr>Slide 13</vt:lpstr>
      <vt:lpstr>Slide 14</vt:lpstr>
      <vt:lpstr>NIST Framework Implementation Testing Flow Proposal</vt:lpstr>
      <vt:lpstr>NIST Framework Implementation Testing Flow Proposal How to Detail Work?</vt:lpstr>
      <vt:lpstr>NIST V2 Testing Tools  Validating IHE-PCD Transactions (messages) What’s Needed?</vt:lpstr>
      <vt:lpstr>NIST V2 Testing Tools: Integrating IHE-PCD  Syntax and Low Level Semantics  </vt:lpstr>
      <vt:lpstr> </vt:lpstr>
      <vt:lpstr>NIST HL7 V2 Tools – RTM/PCD-01 Message Validation – Example</vt:lpstr>
      <vt:lpstr>NIST HL7 V2 Tools – RTM/PCD-01 Message Validation – Example</vt:lpstr>
      <vt:lpstr>NIST HL7 V2 Tools – RTM/PCD-01  Message Validation</vt:lpstr>
      <vt:lpstr>NIST HL7 V2 Tools – RTM/PCD-01 Message Validation</vt:lpstr>
      <vt:lpstr>Thank YOU! </vt:lpstr>
      <vt:lpstr>IHE-PCD , HL7 Dev WG, ISO/IEEE 11073,   and  NIST  MDC Terminology Management System  IHE-PCD/HL7/IEEE WG Meetings  (@ NIST) 7 May 2009 (Maria Cherkoui)</vt:lpstr>
      <vt:lpstr>NIST Tooling To Support RTM Process  “RTM Management System”</vt:lpstr>
      <vt:lpstr>  “RTM Management System”  (Cont.)</vt:lpstr>
      <vt:lpstr>Slide 28</vt:lpstr>
      <vt:lpstr>“RTM Management System”  Database</vt:lpstr>
      <vt:lpstr>“RTM Management System"  Database</vt:lpstr>
      <vt:lpstr>“RTM Management System”  Database</vt:lpstr>
      <vt:lpstr>“RTM Management System”  Database</vt:lpstr>
      <vt:lpstr>“RTM Management System”  RTMxml2DB</vt:lpstr>
      <vt:lpstr>“RTM Management System”  RTMxml2DB</vt:lpstr>
      <vt:lpstr>“RTM Management System” Technologies employed</vt:lpstr>
      <vt:lpstr>“RTM Management System” Technologies employed</vt:lpstr>
      <vt:lpstr>“RTM Management System”  Architecture</vt:lpstr>
      <vt:lpstr>“RTM Management System" Benefits From Technologies</vt:lpstr>
      <vt:lpstr>“RTM Management System" Benefits From Technologies</vt:lpstr>
      <vt:lpstr>“RTM Management System" Available Features</vt:lpstr>
      <vt:lpstr>“RTM Management System" Available Features</vt:lpstr>
      <vt:lpstr>Slide 42</vt:lpstr>
      <vt:lpstr>Slide 43</vt:lpstr>
      <vt:lpstr>Slide 44</vt:lpstr>
      <vt:lpstr>Slide 45</vt:lpstr>
      <vt:lpstr>Slide 46</vt:lpstr>
      <vt:lpstr>“RTM Management System"  vs. RTM Excel process</vt:lpstr>
      <vt:lpstr>“RTM Management System"  vs. RTM Excel process</vt:lpstr>
      <vt:lpstr>“RTM Management System"  vs. RTM Excel process</vt:lpstr>
      <vt:lpstr>“RTM Management System"  Next Steps</vt:lpstr>
      <vt:lpstr>“RTM Management System"  Next Steps</vt:lpstr>
      <vt:lpstr>“RTM Management System"  Next Steps</vt:lpstr>
      <vt:lpstr>Thank YOU! </vt:lpstr>
      <vt:lpstr>IHE-PCD , HL7 Dev WG, ISO/IEEE 11073,   and  NIST  NIST  MDC Test Tooling  IHE-PCD/HL7/IEEE WG Meetings  (@ NIST) 8 May 2009</vt:lpstr>
      <vt:lpstr>NIST’s MDC Tool Review</vt:lpstr>
      <vt:lpstr>Medical Device Semantic Database</vt:lpstr>
      <vt:lpstr>X73 Nomenclature Dbase</vt:lpstr>
      <vt:lpstr>X73 Standards Development DIM XML Schema</vt:lpstr>
      <vt:lpstr>Tooling Status/Next Steps ICSGenerator </vt:lpstr>
      <vt:lpstr>Tooling Status/Next Steps ValidatePDU / Java Class Library </vt:lpstr>
      <vt:lpstr>Thank YOU! </vt:lpstr>
    </vt:vector>
  </TitlesOfParts>
  <Company>NIST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Panel 07 Slide Show - Medical Device Testing</dc:title>
  <dc:subject>Medical Device Testing</dc:subject>
  <dc:creator>John J. Garguilo</dc:creator>
  <cp:lastModifiedBy>NIST</cp:lastModifiedBy>
  <cp:revision>1150</cp:revision>
  <dcterms:created xsi:type="dcterms:W3CDTF">2003-05-21T19:18:06Z</dcterms:created>
  <dcterms:modified xsi:type="dcterms:W3CDTF">2009-05-07T20:42:10Z</dcterms:modified>
</cp:coreProperties>
</file>