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3.xml" ContentType="application/vnd.openxmlformats-officedocument.drawingml.chartshapes+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4.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5.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6.xml" ContentType="application/vnd.openxmlformats-officedocument.drawingml.chartshape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52" r:id="rId5"/>
    <p:sldMasterId id="2147483657" r:id="rId6"/>
    <p:sldMasterId id="2147483720" r:id="rId7"/>
    <p:sldMasterId id="2147483743" r:id="rId8"/>
    <p:sldMasterId id="2147483748" r:id="rId9"/>
    <p:sldMasterId id="2147483761" r:id="rId10"/>
    <p:sldMasterId id="2147483776" r:id="rId11"/>
    <p:sldMasterId id="2147483789" r:id="rId12"/>
    <p:sldMasterId id="2147483811" r:id="rId13"/>
    <p:sldMasterId id="2147483837" r:id="rId14"/>
  </p:sldMasterIdLst>
  <p:notesMasterIdLst>
    <p:notesMasterId r:id="rId88"/>
  </p:notesMasterIdLst>
  <p:sldIdLst>
    <p:sldId id="256" r:id="rId15"/>
    <p:sldId id="258" r:id="rId16"/>
    <p:sldId id="259" r:id="rId17"/>
    <p:sldId id="268" r:id="rId18"/>
    <p:sldId id="266" r:id="rId19"/>
    <p:sldId id="265" r:id="rId20"/>
    <p:sldId id="261" r:id="rId21"/>
    <p:sldId id="267" r:id="rId22"/>
    <p:sldId id="262" r:id="rId23"/>
    <p:sldId id="260" r:id="rId24"/>
    <p:sldId id="264" r:id="rId25"/>
    <p:sldId id="2147475111" r:id="rId26"/>
    <p:sldId id="647" r:id="rId27"/>
    <p:sldId id="2147475112" r:id="rId28"/>
    <p:sldId id="317" r:id="rId29"/>
    <p:sldId id="4140" r:id="rId30"/>
    <p:sldId id="4158" r:id="rId31"/>
    <p:sldId id="4159" r:id="rId32"/>
    <p:sldId id="4160" r:id="rId33"/>
    <p:sldId id="558" r:id="rId34"/>
    <p:sldId id="607" r:id="rId35"/>
    <p:sldId id="4150" r:id="rId36"/>
    <p:sldId id="4151" r:id="rId37"/>
    <p:sldId id="357" r:id="rId38"/>
    <p:sldId id="2147475099" r:id="rId39"/>
    <p:sldId id="257" r:id="rId40"/>
    <p:sldId id="2147475100" r:id="rId41"/>
    <p:sldId id="2147475101" r:id="rId42"/>
    <p:sldId id="2147475102" r:id="rId43"/>
    <p:sldId id="2147475103" r:id="rId44"/>
    <p:sldId id="2147475104" r:id="rId45"/>
    <p:sldId id="263" r:id="rId46"/>
    <p:sldId id="2147475105" r:id="rId47"/>
    <p:sldId id="2147475106" r:id="rId48"/>
    <p:sldId id="2147475107" r:id="rId49"/>
    <p:sldId id="2147475108" r:id="rId50"/>
    <p:sldId id="2147475109" r:id="rId51"/>
    <p:sldId id="2147475110" r:id="rId52"/>
    <p:sldId id="270" r:id="rId53"/>
    <p:sldId id="271" r:id="rId54"/>
    <p:sldId id="272" r:id="rId55"/>
    <p:sldId id="273" r:id="rId56"/>
    <p:sldId id="274" r:id="rId57"/>
    <p:sldId id="275" r:id="rId58"/>
    <p:sldId id="276" r:id="rId59"/>
    <p:sldId id="277" r:id="rId60"/>
    <p:sldId id="278" r:id="rId61"/>
    <p:sldId id="269" r:id="rId62"/>
    <p:sldId id="2238" r:id="rId63"/>
    <p:sldId id="2147475092" r:id="rId64"/>
    <p:sldId id="2147475068" r:id="rId65"/>
    <p:sldId id="2147475006" r:id="rId66"/>
    <p:sldId id="2147475096" r:id="rId67"/>
    <p:sldId id="2147475085" r:id="rId68"/>
    <p:sldId id="2147474838" r:id="rId69"/>
    <p:sldId id="2147475059" r:id="rId70"/>
    <p:sldId id="2147475098" r:id="rId71"/>
    <p:sldId id="2147475069" r:id="rId72"/>
    <p:sldId id="2147475037" r:id="rId73"/>
    <p:sldId id="2147475038" r:id="rId74"/>
    <p:sldId id="2147475062" r:id="rId75"/>
    <p:sldId id="2147475113" r:id="rId76"/>
    <p:sldId id="2147475114" r:id="rId77"/>
    <p:sldId id="2147475115" r:id="rId78"/>
    <p:sldId id="2147475090" r:id="rId79"/>
    <p:sldId id="2147475091" r:id="rId80"/>
    <p:sldId id="2147475094" r:id="rId81"/>
    <p:sldId id="606" r:id="rId82"/>
    <p:sldId id="2217" r:id="rId83"/>
    <p:sldId id="2147475082" r:id="rId84"/>
    <p:sldId id="2212" r:id="rId85"/>
    <p:sldId id="605" r:id="rId86"/>
    <p:sldId id="4124"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6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BB4562-CA41-4613-91DC-81365D6ECFE4}" v="297" dt="2026-09-09T19:26:57.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353" autoAdjust="0"/>
  </p:normalViewPr>
  <p:slideViewPr>
    <p:cSldViewPr snapToGrid="0">
      <p:cViewPr varScale="1">
        <p:scale>
          <a:sx n="78" d="100"/>
          <a:sy n="78" d="100"/>
        </p:scale>
        <p:origin x="120" y="594"/>
      </p:cViewPr>
      <p:guideLst/>
    </p:cSldViewPr>
  </p:slideViewPr>
  <p:outlineViewPr>
    <p:cViewPr>
      <p:scale>
        <a:sx n="33" d="100"/>
        <a:sy n="33" d="100"/>
      </p:scale>
      <p:origin x="0" y="-245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63" Type="http://schemas.openxmlformats.org/officeDocument/2006/relationships/slide" Target="slides/slide49.xml"/><Relationship Id="rId68" Type="http://schemas.openxmlformats.org/officeDocument/2006/relationships/slide" Target="slides/slide54.xml"/><Relationship Id="rId76" Type="http://schemas.openxmlformats.org/officeDocument/2006/relationships/slide" Target="slides/slide62.xml"/><Relationship Id="rId84" Type="http://schemas.openxmlformats.org/officeDocument/2006/relationships/slide" Target="slides/slide70.xml"/><Relationship Id="rId89"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slide" Target="slides/slide73.xml"/><Relationship Id="rId5" Type="http://schemas.openxmlformats.org/officeDocument/2006/relationships/slideMaster" Target="slideMasters/slideMaster2.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viewProps" Target="viewProps.xml"/><Relationship Id="rId19" Type="http://schemas.openxmlformats.org/officeDocument/2006/relationships/slide" Target="slides/slide5.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slide" Target="slides/slide71.xml"/><Relationship Id="rId93"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sberg, Aliza L. (Fed)" userId="3912e8f2-22fd-42ab-939b-a7805767850c" providerId="ADAL" clId="{8BB514BC-DF4C-4FB9-A9ED-A2F5EB7DFF52}"/>
    <pc:docChg chg="modSld">
      <pc:chgData name="Reisberg, Aliza L. (Fed)" userId="3912e8f2-22fd-42ab-939b-a7805767850c" providerId="ADAL" clId="{8BB514BC-DF4C-4FB9-A9ED-A2F5EB7DFF52}" dt="2026-09-09T19:27:05.726" v="329" actId="33553"/>
      <pc:docMkLst>
        <pc:docMk/>
      </pc:docMkLst>
      <pc:sldChg chg="addSp modSp mod">
        <pc:chgData name="Reisberg, Aliza L. (Fed)" userId="3912e8f2-22fd-42ab-939b-a7805767850c" providerId="ADAL" clId="{8BB514BC-DF4C-4FB9-A9ED-A2F5EB7DFF52}" dt="2026-09-09T19:23:58.827" v="79" actId="20577"/>
        <pc:sldMkLst>
          <pc:docMk/>
          <pc:sldMk cId="1255354969" sldId="256"/>
        </pc:sldMkLst>
        <pc:spChg chg="add mod">
          <ac:chgData name="Reisberg, Aliza L. (Fed)" userId="3912e8f2-22fd-42ab-939b-a7805767850c" providerId="ADAL" clId="{8BB514BC-DF4C-4FB9-A9ED-A2F5EB7DFF52}" dt="2026-09-09T19:23:58.827" v="79" actId="20577"/>
          <ac:spMkLst>
            <pc:docMk/>
            <pc:sldMk cId="1255354969" sldId="256"/>
            <ac:spMk id="3" creationId="{9351FCFC-0611-583C-6AAA-2766A133425C}"/>
          </ac:spMkLst>
        </pc:spChg>
      </pc:sldChg>
      <pc:sldChg chg="modSp mod">
        <pc:chgData name="Reisberg, Aliza L. (Fed)" userId="3912e8f2-22fd-42ab-939b-a7805767850c" providerId="ADAL" clId="{8BB514BC-DF4C-4FB9-A9ED-A2F5EB7DFF52}" dt="2026-09-09T19:24:03.536" v="80" actId="33553"/>
        <pc:sldMkLst>
          <pc:docMk/>
          <pc:sldMk cId="4095080321" sldId="258"/>
        </pc:sldMkLst>
        <pc:spChg chg="mod">
          <ac:chgData name="Reisberg, Aliza L. (Fed)" userId="3912e8f2-22fd-42ab-939b-a7805767850c" providerId="ADAL" clId="{8BB514BC-DF4C-4FB9-A9ED-A2F5EB7DFF52}" dt="2026-09-09T19:24:03.536" v="80" actId="33553"/>
          <ac:spMkLst>
            <pc:docMk/>
            <pc:sldMk cId="4095080321" sldId="258"/>
            <ac:spMk id="3" creationId="{C3431A1C-6830-743F-102A-9DA611740BDE}"/>
          </ac:spMkLst>
        </pc:spChg>
      </pc:sldChg>
      <pc:sldChg chg="modSp mod">
        <pc:chgData name="Reisberg, Aliza L. (Fed)" userId="3912e8f2-22fd-42ab-939b-a7805767850c" providerId="ADAL" clId="{8BB514BC-DF4C-4FB9-A9ED-A2F5EB7DFF52}" dt="2026-09-09T19:24:08.011" v="81" actId="33553"/>
        <pc:sldMkLst>
          <pc:docMk/>
          <pc:sldMk cId="132658254" sldId="259"/>
        </pc:sldMkLst>
        <pc:spChg chg="mod">
          <ac:chgData name="Reisberg, Aliza L. (Fed)" userId="3912e8f2-22fd-42ab-939b-a7805767850c" providerId="ADAL" clId="{8BB514BC-DF4C-4FB9-A9ED-A2F5EB7DFF52}" dt="2026-09-09T19:24:08.011" v="81" actId="33553"/>
          <ac:spMkLst>
            <pc:docMk/>
            <pc:sldMk cId="132658254" sldId="259"/>
            <ac:spMk id="3" creationId="{C3431A1C-6830-743F-102A-9DA611740BDE}"/>
          </ac:spMkLst>
        </pc:spChg>
      </pc:sldChg>
      <pc:sldChg chg="modSp mod">
        <pc:chgData name="Reisberg, Aliza L. (Fed)" userId="3912e8f2-22fd-42ab-939b-a7805767850c" providerId="ADAL" clId="{8BB514BC-DF4C-4FB9-A9ED-A2F5EB7DFF52}" dt="2026-09-09T19:24:36.623" v="88" actId="33553"/>
        <pc:sldMkLst>
          <pc:docMk/>
          <pc:sldMk cId="2754814286" sldId="260"/>
        </pc:sldMkLst>
        <pc:spChg chg="mod">
          <ac:chgData name="Reisberg, Aliza L. (Fed)" userId="3912e8f2-22fd-42ab-939b-a7805767850c" providerId="ADAL" clId="{8BB514BC-DF4C-4FB9-A9ED-A2F5EB7DFF52}" dt="2026-09-09T19:24:36.623" v="88" actId="33553"/>
          <ac:spMkLst>
            <pc:docMk/>
            <pc:sldMk cId="2754814286" sldId="260"/>
            <ac:spMk id="3" creationId="{C3431A1C-6830-743F-102A-9DA611740BDE}"/>
          </ac:spMkLst>
        </pc:spChg>
      </pc:sldChg>
      <pc:sldChg chg="modSp mod">
        <pc:chgData name="Reisberg, Aliza L. (Fed)" userId="3912e8f2-22fd-42ab-939b-a7805767850c" providerId="ADAL" clId="{8BB514BC-DF4C-4FB9-A9ED-A2F5EB7DFF52}" dt="2026-09-09T19:24:28.671" v="85" actId="33553"/>
        <pc:sldMkLst>
          <pc:docMk/>
          <pc:sldMk cId="4255753516" sldId="261"/>
        </pc:sldMkLst>
        <pc:spChg chg="mod">
          <ac:chgData name="Reisberg, Aliza L. (Fed)" userId="3912e8f2-22fd-42ab-939b-a7805767850c" providerId="ADAL" clId="{8BB514BC-DF4C-4FB9-A9ED-A2F5EB7DFF52}" dt="2026-09-09T19:24:28.671" v="85" actId="33553"/>
          <ac:spMkLst>
            <pc:docMk/>
            <pc:sldMk cId="4255753516" sldId="261"/>
            <ac:spMk id="3" creationId="{C3431A1C-6830-743F-102A-9DA611740BDE}"/>
          </ac:spMkLst>
        </pc:spChg>
      </pc:sldChg>
      <pc:sldChg chg="modSp mod">
        <pc:chgData name="Reisberg, Aliza L. (Fed)" userId="3912e8f2-22fd-42ab-939b-a7805767850c" providerId="ADAL" clId="{8BB514BC-DF4C-4FB9-A9ED-A2F5EB7DFF52}" dt="2026-09-09T19:24:33.303" v="87" actId="33553"/>
        <pc:sldMkLst>
          <pc:docMk/>
          <pc:sldMk cId="2901679063" sldId="262"/>
        </pc:sldMkLst>
        <pc:spChg chg="mod">
          <ac:chgData name="Reisberg, Aliza L. (Fed)" userId="3912e8f2-22fd-42ab-939b-a7805767850c" providerId="ADAL" clId="{8BB514BC-DF4C-4FB9-A9ED-A2F5EB7DFF52}" dt="2026-09-09T19:24:33.303" v="87" actId="33553"/>
          <ac:spMkLst>
            <pc:docMk/>
            <pc:sldMk cId="2901679063" sldId="262"/>
            <ac:spMk id="3" creationId="{C3431A1C-6830-743F-102A-9DA611740BDE}"/>
          </ac:spMkLst>
        </pc:spChg>
      </pc:sldChg>
      <pc:sldChg chg="modSp mod">
        <pc:chgData name="Reisberg, Aliza L. (Fed)" userId="3912e8f2-22fd-42ab-939b-a7805767850c" providerId="ADAL" clId="{8BB514BC-DF4C-4FB9-A9ED-A2F5EB7DFF52}" dt="2026-09-09T19:24:40.093" v="89" actId="33553"/>
        <pc:sldMkLst>
          <pc:docMk/>
          <pc:sldMk cId="3088614706" sldId="264"/>
        </pc:sldMkLst>
        <pc:spChg chg="mod">
          <ac:chgData name="Reisberg, Aliza L. (Fed)" userId="3912e8f2-22fd-42ab-939b-a7805767850c" providerId="ADAL" clId="{8BB514BC-DF4C-4FB9-A9ED-A2F5EB7DFF52}" dt="2026-09-09T19:24:40.093" v="89" actId="33553"/>
          <ac:spMkLst>
            <pc:docMk/>
            <pc:sldMk cId="3088614706" sldId="264"/>
            <ac:spMk id="3" creationId="{C3431A1C-6830-743F-102A-9DA611740BDE}"/>
          </ac:spMkLst>
        </pc:spChg>
      </pc:sldChg>
      <pc:sldChg chg="modSp mod">
        <pc:chgData name="Reisberg, Aliza L. (Fed)" userId="3912e8f2-22fd-42ab-939b-a7805767850c" providerId="ADAL" clId="{8BB514BC-DF4C-4FB9-A9ED-A2F5EB7DFF52}" dt="2026-09-09T19:24:12.052" v="84" actId="33553"/>
        <pc:sldMkLst>
          <pc:docMk/>
          <pc:sldMk cId="712048328" sldId="265"/>
        </pc:sldMkLst>
        <pc:spChg chg="mod">
          <ac:chgData name="Reisberg, Aliza L. (Fed)" userId="3912e8f2-22fd-42ab-939b-a7805767850c" providerId="ADAL" clId="{8BB514BC-DF4C-4FB9-A9ED-A2F5EB7DFF52}" dt="2026-09-09T19:24:12.052" v="84" actId="33553"/>
          <ac:spMkLst>
            <pc:docMk/>
            <pc:sldMk cId="712048328" sldId="265"/>
            <ac:spMk id="13" creationId="{2462F46C-C9D2-7420-1172-F1DB1BC859B1}"/>
          </ac:spMkLst>
        </pc:spChg>
      </pc:sldChg>
      <pc:sldChg chg="modSp mod">
        <pc:chgData name="Reisberg, Aliza L. (Fed)" userId="3912e8f2-22fd-42ab-939b-a7805767850c" providerId="ADAL" clId="{8BB514BC-DF4C-4FB9-A9ED-A2F5EB7DFF52}" dt="2026-09-09T19:24:10.873" v="83" actId="33553"/>
        <pc:sldMkLst>
          <pc:docMk/>
          <pc:sldMk cId="24204025" sldId="266"/>
        </pc:sldMkLst>
        <pc:spChg chg="mod">
          <ac:chgData name="Reisberg, Aliza L. (Fed)" userId="3912e8f2-22fd-42ab-939b-a7805767850c" providerId="ADAL" clId="{8BB514BC-DF4C-4FB9-A9ED-A2F5EB7DFF52}" dt="2026-09-09T19:24:10.873" v="83" actId="33553"/>
          <ac:spMkLst>
            <pc:docMk/>
            <pc:sldMk cId="24204025" sldId="266"/>
            <ac:spMk id="3" creationId="{29177B78-45FE-E0FA-719D-1856ABA14545}"/>
          </ac:spMkLst>
        </pc:spChg>
      </pc:sldChg>
      <pc:sldChg chg="modSp mod">
        <pc:chgData name="Reisberg, Aliza L. (Fed)" userId="3912e8f2-22fd-42ab-939b-a7805767850c" providerId="ADAL" clId="{8BB514BC-DF4C-4FB9-A9ED-A2F5EB7DFF52}" dt="2026-09-09T19:24:31.308" v="86" actId="33553"/>
        <pc:sldMkLst>
          <pc:docMk/>
          <pc:sldMk cId="2177810552" sldId="267"/>
        </pc:sldMkLst>
        <pc:spChg chg="mod">
          <ac:chgData name="Reisberg, Aliza L. (Fed)" userId="3912e8f2-22fd-42ab-939b-a7805767850c" providerId="ADAL" clId="{8BB514BC-DF4C-4FB9-A9ED-A2F5EB7DFF52}" dt="2026-09-09T19:24:31.308" v="86" actId="33553"/>
          <ac:spMkLst>
            <pc:docMk/>
            <pc:sldMk cId="2177810552" sldId="267"/>
            <ac:spMk id="3" creationId="{2CD95140-7FCC-C265-EE77-D835DF248995}"/>
          </ac:spMkLst>
        </pc:spChg>
      </pc:sldChg>
      <pc:sldChg chg="modSp mod">
        <pc:chgData name="Reisberg, Aliza L. (Fed)" userId="3912e8f2-22fd-42ab-939b-a7805767850c" providerId="ADAL" clId="{8BB514BC-DF4C-4FB9-A9ED-A2F5EB7DFF52}" dt="2026-09-09T19:24:09.553" v="82" actId="33553"/>
        <pc:sldMkLst>
          <pc:docMk/>
          <pc:sldMk cId="3876572517" sldId="268"/>
        </pc:sldMkLst>
        <pc:spChg chg="mod">
          <ac:chgData name="Reisberg, Aliza L. (Fed)" userId="3912e8f2-22fd-42ab-939b-a7805767850c" providerId="ADAL" clId="{8BB514BC-DF4C-4FB9-A9ED-A2F5EB7DFF52}" dt="2026-09-09T19:24:09.553" v="82" actId="33553"/>
          <ac:spMkLst>
            <pc:docMk/>
            <pc:sldMk cId="3876572517" sldId="268"/>
            <ac:spMk id="3" creationId="{1D2A50AB-B34B-D4AD-14A2-767C74E74D30}"/>
          </ac:spMkLst>
        </pc:spChg>
      </pc:sldChg>
      <pc:sldChg chg="addSp modSp mod">
        <pc:chgData name="Reisberg, Aliza L. (Fed)" userId="3912e8f2-22fd-42ab-939b-a7805767850c" providerId="ADAL" clId="{8BB514BC-DF4C-4FB9-A9ED-A2F5EB7DFF52}" dt="2026-09-09T19:26:29.307" v="291" actId="20577"/>
        <pc:sldMkLst>
          <pc:docMk/>
          <pc:sldMk cId="2944548538" sldId="269"/>
        </pc:sldMkLst>
        <pc:spChg chg="add mod">
          <ac:chgData name="Reisberg, Aliza L. (Fed)" userId="3912e8f2-22fd-42ab-939b-a7805767850c" providerId="ADAL" clId="{8BB514BC-DF4C-4FB9-A9ED-A2F5EB7DFF52}" dt="2026-09-09T19:26:29.307" v="291" actId="20577"/>
          <ac:spMkLst>
            <pc:docMk/>
            <pc:sldMk cId="2944548538" sldId="269"/>
            <ac:spMk id="3" creationId="{7CB09C7B-8C1F-3DE2-76A9-B73CA51B273A}"/>
          </ac:spMkLst>
        </pc:spChg>
      </pc:sldChg>
      <pc:sldChg chg="modSp mod">
        <pc:chgData name="Reisberg, Aliza L. (Fed)" userId="3912e8f2-22fd-42ab-939b-a7805767850c" providerId="ADAL" clId="{8BB514BC-DF4C-4FB9-A9ED-A2F5EB7DFF52}" dt="2026-09-09T19:25:53.133" v="253" actId="33553"/>
        <pc:sldMkLst>
          <pc:docMk/>
          <pc:sldMk cId="0" sldId="270"/>
        </pc:sldMkLst>
        <pc:spChg chg="mod">
          <ac:chgData name="Reisberg, Aliza L. (Fed)" userId="3912e8f2-22fd-42ab-939b-a7805767850c" providerId="ADAL" clId="{8BB514BC-DF4C-4FB9-A9ED-A2F5EB7DFF52}" dt="2026-09-09T19:25:53.133" v="253" actId="33553"/>
          <ac:spMkLst>
            <pc:docMk/>
            <pc:sldMk cId="0" sldId="270"/>
            <ac:spMk id="379" creationId="{00000000-0000-0000-0000-000000000000}"/>
          </ac:spMkLst>
        </pc:spChg>
      </pc:sldChg>
      <pc:sldChg chg="modSp mod">
        <pc:chgData name="Reisberg, Aliza L. (Fed)" userId="3912e8f2-22fd-42ab-939b-a7805767850c" providerId="ADAL" clId="{8BB514BC-DF4C-4FB9-A9ED-A2F5EB7DFF52}" dt="2026-09-09T19:25:55.103" v="254" actId="33553"/>
        <pc:sldMkLst>
          <pc:docMk/>
          <pc:sldMk cId="0" sldId="271"/>
        </pc:sldMkLst>
        <pc:spChg chg="mod">
          <ac:chgData name="Reisberg, Aliza L. (Fed)" userId="3912e8f2-22fd-42ab-939b-a7805767850c" providerId="ADAL" clId="{8BB514BC-DF4C-4FB9-A9ED-A2F5EB7DFF52}" dt="2026-09-09T19:25:55.103" v="254" actId="33553"/>
          <ac:spMkLst>
            <pc:docMk/>
            <pc:sldMk cId="0" sldId="271"/>
            <ac:spMk id="390" creationId="{00000000-0000-0000-0000-000000000000}"/>
          </ac:spMkLst>
        </pc:spChg>
      </pc:sldChg>
      <pc:sldChg chg="modSp mod">
        <pc:chgData name="Reisberg, Aliza L. (Fed)" userId="3912e8f2-22fd-42ab-939b-a7805767850c" providerId="ADAL" clId="{8BB514BC-DF4C-4FB9-A9ED-A2F5EB7DFF52}" dt="2026-09-09T19:25:56.937" v="255" actId="33553"/>
        <pc:sldMkLst>
          <pc:docMk/>
          <pc:sldMk cId="0" sldId="272"/>
        </pc:sldMkLst>
        <pc:spChg chg="mod">
          <ac:chgData name="Reisberg, Aliza L. (Fed)" userId="3912e8f2-22fd-42ab-939b-a7805767850c" providerId="ADAL" clId="{8BB514BC-DF4C-4FB9-A9ED-A2F5EB7DFF52}" dt="2026-09-09T19:25:56.937" v="255" actId="33553"/>
          <ac:spMkLst>
            <pc:docMk/>
            <pc:sldMk cId="0" sldId="272"/>
            <ac:spMk id="447" creationId="{00000000-0000-0000-0000-000000000000}"/>
          </ac:spMkLst>
        </pc:spChg>
      </pc:sldChg>
      <pc:sldChg chg="modSp mod">
        <pc:chgData name="Reisberg, Aliza L. (Fed)" userId="3912e8f2-22fd-42ab-939b-a7805767850c" providerId="ADAL" clId="{8BB514BC-DF4C-4FB9-A9ED-A2F5EB7DFF52}" dt="2026-09-09T19:25:58.547" v="256" actId="33553"/>
        <pc:sldMkLst>
          <pc:docMk/>
          <pc:sldMk cId="0" sldId="273"/>
        </pc:sldMkLst>
        <pc:spChg chg="mod">
          <ac:chgData name="Reisberg, Aliza L. (Fed)" userId="3912e8f2-22fd-42ab-939b-a7805767850c" providerId="ADAL" clId="{8BB514BC-DF4C-4FB9-A9ED-A2F5EB7DFF52}" dt="2026-09-09T19:25:58.547" v="256" actId="33553"/>
          <ac:spMkLst>
            <pc:docMk/>
            <pc:sldMk cId="0" sldId="273"/>
            <ac:spMk id="459" creationId="{00000000-0000-0000-0000-000000000000}"/>
          </ac:spMkLst>
        </pc:spChg>
      </pc:sldChg>
      <pc:sldChg chg="modSp mod">
        <pc:chgData name="Reisberg, Aliza L. (Fed)" userId="3912e8f2-22fd-42ab-939b-a7805767850c" providerId="ADAL" clId="{8BB514BC-DF4C-4FB9-A9ED-A2F5EB7DFF52}" dt="2026-09-09T19:26:03.085" v="257" actId="33553"/>
        <pc:sldMkLst>
          <pc:docMk/>
          <pc:sldMk cId="0" sldId="276"/>
        </pc:sldMkLst>
        <pc:spChg chg="mod">
          <ac:chgData name="Reisberg, Aliza L. (Fed)" userId="3912e8f2-22fd-42ab-939b-a7805767850c" providerId="ADAL" clId="{8BB514BC-DF4C-4FB9-A9ED-A2F5EB7DFF52}" dt="2026-09-09T19:26:03.085" v="257" actId="33553"/>
          <ac:spMkLst>
            <pc:docMk/>
            <pc:sldMk cId="0" sldId="276"/>
            <ac:spMk id="485" creationId="{00000000-0000-0000-0000-000000000000}"/>
          </ac:spMkLst>
        </pc:spChg>
      </pc:sldChg>
      <pc:sldChg chg="addSp modSp mod">
        <pc:chgData name="Reisberg, Aliza L. (Fed)" userId="3912e8f2-22fd-42ab-939b-a7805767850c" providerId="ADAL" clId="{8BB514BC-DF4C-4FB9-A9ED-A2F5EB7DFF52}" dt="2026-09-09T19:24:56.996" v="138" actId="20577"/>
        <pc:sldMkLst>
          <pc:docMk/>
          <pc:sldMk cId="46539057" sldId="317"/>
        </pc:sldMkLst>
        <pc:spChg chg="add mod">
          <ac:chgData name="Reisberg, Aliza L. (Fed)" userId="3912e8f2-22fd-42ab-939b-a7805767850c" providerId="ADAL" clId="{8BB514BC-DF4C-4FB9-A9ED-A2F5EB7DFF52}" dt="2026-09-09T19:24:56.996" v="138" actId="20577"/>
          <ac:spMkLst>
            <pc:docMk/>
            <pc:sldMk cId="46539057" sldId="317"/>
            <ac:spMk id="3" creationId="{B6EF4231-B402-737D-2DFA-F97C4BC40BFA}"/>
          </ac:spMkLst>
        </pc:spChg>
      </pc:sldChg>
      <pc:sldChg chg="addSp modSp mod">
        <pc:chgData name="Reisberg, Aliza L. (Fed)" userId="3912e8f2-22fd-42ab-939b-a7805767850c" providerId="ADAL" clId="{8BB514BC-DF4C-4FB9-A9ED-A2F5EB7DFF52}" dt="2026-09-09T19:25:33.818" v="247" actId="20577"/>
        <pc:sldMkLst>
          <pc:docMk/>
          <pc:sldMk cId="2369833244" sldId="357"/>
        </pc:sldMkLst>
        <pc:spChg chg="add mod">
          <ac:chgData name="Reisberg, Aliza L. (Fed)" userId="3912e8f2-22fd-42ab-939b-a7805767850c" providerId="ADAL" clId="{8BB514BC-DF4C-4FB9-A9ED-A2F5EB7DFF52}" dt="2026-09-09T19:25:33.818" v="247" actId="20577"/>
          <ac:spMkLst>
            <pc:docMk/>
            <pc:sldMk cId="2369833244" sldId="357"/>
            <ac:spMk id="2" creationId="{0DB2B529-00C2-B351-2F2E-6201C41E0434}"/>
          </ac:spMkLst>
        </pc:spChg>
      </pc:sldChg>
      <pc:sldChg chg="addSp modSp mod">
        <pc:chgData name="Reisberg, Aliza L. (Fed)" userId="3912e8f2-22fd-42ab-939b-a7805767850c" providerId="ADAL" clId="{8BB514BC-DF4C-4FB9-A9ED-A2F5EB7DFF52}" dt="2026-09-09T19:26:57.484" v="328" actId="20577"/>
        <pc:sldMkLst>
          <pc:docMk/>
          <pc:sldMk cId="1629256104" sldId="605"/>
        </pc:sldMkLst>
        <pc:spChg chg="add mod">
          <ac:chgData name="Reisberg, Aliza L. (Fed)" userId="3912e8f2-22fd-42ab-939b-a7805767850c" providerId="ADAL" clId="{8BB514BC-DF4C-4FB9-A9ED-A2F5EB7DFF52}" dt="2026-09-09T19:26:57.484" v="328" actId="20577"/>
          <ac:spMkLst>
            <pc:docMk/>
            <pc:sldMk cId="1629256104" sldId="605"/>
            <ac:spMk id="3" creationId="{C58ABC38-E8D5-4DDD-4966-CF3F995BF53E}"/>
          </ac:spMkLst>
        </pc:spChg>
      </pc:sldChg>
      <pc:sldChg chg="modSp mod">
        <pc:chgData name="Reisberg, Aliza L. (Fed)" userId="3912e8f2-22fd-42ab-939b-a7805767850c" providerId="ADAL" clId="{8BB514BC-DF4C-4FB9-A9ED-A2F5EB7DFF52}" dt="2026-09-09T19:26:39.783" v="294" actId="33553"/>
        <pc:sldMkLst>
          <pc:docMk/>
          <pc:sldMk cId="684117081" sldId="606"/>
        </pc:sldMkLst>
        <pc:spChg chg="mod">
          <ac:chgData name="Reisberg, Aliza L. (Fed)" userId="3912e8f2-22fd-42ab-939b-a7805767850c" providerId="ADAL" clId="{8BB514BC-DF4C-4FB9-A9ED-A2F5EB7DFF52}" dt="2026-09-09T19:26:39.783" v="294" actId="33553"/>
          <ac:spMkLst>
            <pc:docMk/>
            <pc:sldMk cId="684117081" sldId="606"/>
            <ac:spMk id="4" creationId="{30BFABF5-2A50-39AF-8154-2094BDB96678}"/>
          </ac:spMkLst>
        </pc:spChg>
      </pc:sldChg>
      <pc:sldChg chg="modSp mod">
        <pc:chgData name="Reisberg, Aliza L. (Fed)" userId="3912e8f2-22fd-42ab-939b-a7805767850c" providerId="ADAL" clId="{8BB514BC-DF4C-4FB9-A9ED-A2F5EB7DFF52}" dt="2026-09-09T19:26:36.250" v="292" actId="33553"/>
        <pc:sldMkLst>
          <pc:docMk/>
          <pc:sldMk cId="22882555" sldId="2238"/>
        </pc:sldMkLst>
        <pc:spChg chg="mod">
          <ac:chgData name="Reisberg, Aliza L. (Fed)" userId="3912e8f2-22fd-42ab-939b-a7805767850c" providerId="ADAL" clId="{8BB514BC-DF4C-4FB9-A9ED-A2F5EB7DFF52}" dt="2026-09-09T19:26:36.250" v="292" actId="33553"/>
          <ac:spMkLst>
            <pc:docMk/>
            <pc:sldMk cId="22882555" sldId="2238"/>
            <ac:spMk id="2" creationId="{FB4DFB4E-B393-6DD9-8AAC-40CF56C335E5}"/>
          </ac:spMkLst>
        </pc:spChg>
      </pc:sldChg>
      <pc:sldChg chg="modSp mod">
        <pc:chgData name="Reisberg, Aliza L. (Fed)" userId="3912e8f2-22fd-42ab-939b-a7805767850c" providerId="ADAL" clId="{8BB514BC-DF4C-4FB9-A9ED-A2F5EB7DFF52}" dt="2026-09-09T19:27:05.726" v="329" actId="33553"/>
        <pc:sldMkLst>
          <pc:docMk/>
          <pc:sldMk cId="900891830" sldId="4124"/>
        </pc:sldMkLst>
        <pc:spChg chg="mod">
          <ac:chgData name="Reisberg, Aliza L. (Fed)" userId="3912e8f2-22fd-42ab-939b-a7805767850c" providerId="ADAL" clId="{8BB514BC-DF4C-4FB9-A9ED-A2F5EB7DFF52}" dt="2026-09-09T19:27:05.726" v="329" actId="33553"/>
          <ac:spMkLst>
            <pc:docMk/>
            <pc:sldMk cId="900891830" sldId="4124"/>
            <ac:spMk id="6" creationId="{33D7946D-E863-D53C-E65D-B2912AE150CB}"/>
          </ac:spMkLst>
        </pc:spChg>
      </pc:sldChg>
      <pc:sldChg chg="addSp modSp mod">
        <pc:chgData name="Reisberg, Aliza L. (Fed)" userId="3912e8f2-22fd-42ab-939b-a7805767850c" providerId="ADAL" clId="{8BB514BC-DF4C-4FB9-A9ED-A2F5EB7DFF52}" dt="2026-09-09T19:25:22.215" v="235" actId="20577"/>
        <pc:sldMkLst>
          <pc:docMk/>
          <pc:sldMk cId="2629241280" sldId="4140"/>
        </pc:sldMkLst>
        <pc:spChg chg="add mod">
          <ac:chgData name="Reisberg, Aliza L. (Fed)" userId="3912e8f2-22fd-42ab-939b-a7805767850c" providerId="ADAL" clId="{8BB514BC-DF4C-4FB9-A9ED-A2F5EB7DFF52}" dt="2026-09-09T19:25:22.215" v="235" actId="20577"/>
          <ac:spMkLst>
            <pc:docMk/>
            <pc:sldMk cId="2629241280" sldId="4140"/>
            <ac:spMk id="3" creationId="{E884065D-9C02-B147-715F-3273BC866711}"/>
          </ac:spMkLst>
        </pc:spChg>
      </pc:sldChg>
      <pc:sldChg chg="modSp mod">
        <pc:chgData name="Reisberg, Aliza L. (Fed)" userId="3912e8f2-22fd-42ab-939b-a7805767850c" providerId="ADAL" clId="{8BB514BC-DF4C-4FB9-A9ED-A2F5EB7DFF52}" dt="2026-09-09T19:25:25.623" v="236" actId="33553"/>
        <pc:sldMkLst>
          <pc:docMk/>
          <pc:sldMk cId="1234830542" sldId="4158"/>
        </pc:sldMkLst>
        <pc:spChg chg="mod">
          <ac:chgData name="Reisberg, Aliza L. (Fed)" userId="3912e8f2-22fd-42ab-939b-a7805767850c" providerId="ADAL" clId="{8BB514BC-DF4C-4FB9-A9ED-A2F5EB7DFF52}" dt="2026-09-09T19:25:25.623" v="236" actId="33553"/>
          <ac:spMkLst>
            <pc:docMk/>
            <pc:sldMk cId="1234830542" sldId="4158"/>
            <ac:spMk id="2" creationId="{00000000-0000-0000-0000-000000000000}"/>
          </ac:spMkLst>
        </pc:spChg>
      </pc:sldChg>
      <pc:sldChg chg="modSp mod">
        <pc:chgData name="Reisberg, Aliza L. (Fed)" userId="3912e8f2-22fd-42ab-939b-a7805767850c" providerId="ADAL" clId="{8BB514BC-DF4C-4FB9-A9ED-A2F5EB7DFF52}" dt="2026-09-09T19:25:27.836" v="237" actId="33553"/>
        <pc:sldMkLst>
          <pc:docMk/>
          <pc:sldMk cId="1525172738" sldId="4159"/>
        </pc:sldMkLst>
        <pc:spChg chg="mod">
          <ac:chgData name="Reisberg, Aliza L. (Fed)" userId="3912e8f2-22fd-42ab-939b-a7805767850c" providerId="ADAL" clId="{8BB514BC-DF4C-4FB9-A9ED-A2F5EB7DFF52}" dt="2026-09-09T19:25:27.836" v="237" actId="33553"/>
          <ac:spMkLst>
            <pc:docMk/>
            <pc:sldMk cId="1525172738" sldId="4159"/>
            <ac:spMk id="6" creationId="{00000000-0000-0000-0000-000000000000}"/>
          </ac:spMkLst>
        </pc:spChg>
      </pc:sldChg>
      <pc:sldChg chg="addSp modSp mod">
        <pc:chgData name="Reisberg, Aliza L. (Fed)" userId="3912e8f2-22fd-42ab-939b-a7805767850c" providerId="ADAL" clId="{8BB514BC-DF4C-4FB9-A9ED-A2F5EB7DFF52}" dt="2026-09-09T19:26:47.626" v="312" actId="20577"/>
        <pc:sldMkLst>
          <pc:docMk/>
          <pc:sldMk cId="186541695" sldId="2147475082"/>
        </pc:sldMkLst>
        <pc:spChg chg="add mod">
          <ac:chgData name="Reisberg, Aliza L. (Fed)" userId="3912e8f2-22fd-42ab-939b-a7805767850c" providerId="ADAL" clId="{8BB514BC-DF4C-4FB9-A9ED-A2F5EB7DFF52}" dt="2026-09-09T19:26:47.626" v="312" actId="20577"/>
          <ac:spMkLst>
            <pc:docMk/>
            <pc:sldMk cId="186541695" sldId="2147475082"/>
            <ac:spMk id="3" creationId="{AC09C7BC-2EF5-8A86-5C08-18EEC09C89B8}"/>
          </ac:spMkLst>
        </pc:spChg>
      </pc:sldChg>
      <pc:sldChg chg="modSp mod">
        <pc:chgData name="Reisberg, Aliza L. (Fed)" userId="3912e8f2-22fd-42ab-939b-a7805767850c" providerId="ADAL" clId="{8BB514BC-DF4C-4FB9-A9ED-A2F5EB7DFF52}" dt="2026-09-09T19:26:38.423" v="293" actId="33553"/>
        <pc:sldMkLst>
          <pc:docMk/>
          <pc:sldMk cId="1561971839" sldId="2147475096"/>
        </pc:sldMkLst>
        <pc:spChg chg="mod">
          <ac:chgData name="Reisberg, Aliza L. (Fed)" userId="3912e8f2-22fd-42ab-939b-a7805767850c" providerId="ADAL" clId="{8BB514BC-DF4C-4FB9-A9ED-A2F5EB7DFF52}" dt="2026-09-09T19:26:38.423" v="293" actId="33553"/>
          <ac:spMkLst>
            <pc:docMk/>
            <pc:sldMk cId="1561971839" sldId="2147475096"/>
            <ac:spMk id="4" creationId="{A8689760-EBA7-E317-F4EA-BCA54130B84A}"/>
          </ac:spMkLst>
        </pc:spChg>
      </pc:sldChg>
      <pc:sldChg chg="modSp mod">
        <pc:chgData name="Reisberg, Aliza L. (Fed)" userId="3912e8f2-22fd-42ab-939b-a7805767850c" providerId="ADAL" clId="{8BB514BC-DF4C-4FB9-A9ED-A2F5EB7DFF52}" dt="2026-09-09T19:25:37.918" v="248" actId="33553"/>
        <pc:sldMkLst>
          <pc:docMk/>
          <pc:sldMk cId="0" sldId="2147475099"/>
        </pc:sldMkLst>
        <pc:spChg chg="mod">
          <ac:chgData name="Reisberg, Aliza L. (Fed)" userId="3912e8f2-22fd-42ab-939b-a7805767850c" providerId="ADAL" clId="{8BB514BC-DF4C-4FB9-A9ED-A2F5EB7DFF52}" dt="2026-09-09T19:25:37.918" v="248" actId="33553"/>
          <ac:spMkLst>
            <pc:docMk/>
            <pc:sldMk cId="0" sldId="2147475099"/>
            <ac:spMk id="156" creationId="{00000000-0000-0000-0000-000000000000}"/>
          </ac:spMkLst>
        </pc:spChg>
      </pc:sldChg>
      <pc:sldChg chg="modSp mod">
        <pc:chgData name="Reisberg, Aliza L. (Fed)" userId="3912e8f2-22fd-42ab-939b-a7805767850c" providerId="ADAL" clId="{8BB514BC-DF4C-4FB9-A9ED-A2F5EB7DFF52}" dt="2026-09-09T19:25:44.512" v="249" actId="33553"/>
        <pc:sldMkLst>
          <pc:docMk/>
          <pc:sldMk cId="0" sldId="2147475105"/>
        </pc:sldMkLst>
        <pc:spChg chg="mod">
          <ac:chgData name="Reisberg, Aliza L. (Fed)" userId="3912e8f2-22fd-42ab-939b-a7805767850c" providerId="ADAL" clId="{8BB514BC-DF4C-4FB9-A9ED-A2F5EB7DFF52}" dt="2026-09-09T19:25:44.512" v="249" actId="33553"/>
          <ac:spMkLst>
            <pc:docMk/>
            <pc:sldMk cId="0" sldId="2147475105"/>
            <ac:spMk id="260" creationId="{00000000-0000-0000-0000-000000000000}"/>
          </ac:spMkLst>
        </pc:spChg>
      </pc:sldChg>
      <pc:sldChg chg="modSp mod">
        <pc:chgData name="Reisberg, Aliza L. (Fed)" userId="3912e8f2-22fd-42ab-939b-a7805767850c" providerId="ADAL" clId="{8BB514BC-DF4C-4FB9-A9ED-A2F5EB7DFF52}" dt="2026-09-09T19:25:47.057" v="250" actId="33553"/>
        <pc:sldMkLst>
          <pc:docMk/>
          <pc:sldMk cId="0" sldId="2147475106"/>
        </pc:sldMkLst>
        <pc:spChg chg="mod">
          <ac:chgData name="Reisberg, Aliza L. (Fed)" userId="3912e8f2-22fd-42ab-939b-a7805767850c" providerId="ADAL" clId="{8BB514BC-DF4C-4FB9-A9ED-A2F5EB7DFF52}" dt="2026-09-09T19:25:47.057" v="250" actId="33553"/>
          <ac:spMkLst>
            <pc:docMk/>
            <pc:sldMk cId="0" sldId="2147475106"/>
            <ac:spMk id="285" creationId="{00000000-0000-0000-0000-000000000000}"/>
          </ac:spMkLst>
        </pc:spChg>
      </pc:sldChg>
      <pc:sldChg chg="modSp mod">
        <pc:chgData name="Reisberg, Aliza L. (Fed)" userId="3912e8f2-22fd-42ab-939b-a7805767850c" providerId="ADAL" clId="{8BB514BC-DF4C-4FB9-A9ED-A2F5EB7DFF52}" dt="2026-09-09T19:25:49.353" v="251" actId="33553"/>
        <pc:sldMkLst>
          <pc:docMk/>
          <pc:sldMk cId="0" sldId="2147475107"/>
        </pc:sldMkLst>
        <pc:spChg chg="mod">
          <ac:chgData name="Reisberg, Aliza L. (Fed)" userId="3912e8f2-22fd-42ab-939b-a7805767850c" providerId="ADAL" clId="{8BB514BC-DF4C-4FB9-A9ED-A2F5EB7DFF52}" dt="2026-09-09T19:25:49.353" v="251" actId="33553"/>
          <ac:spMkLst>
            <pc:docMk/>
            <pc:sldMk cId="0" sldId="2147475107"/>
            <ac:spMk id="311" creationId="{00000000-0000-0000-0000-000000000000}"/>
          </ac:spMkLst>
        </pc:spChg>
      </pc:sldChg>
      <pc:sldChg chg="modSp mod">
        <pc:chgData name="Reisberg, Aliza L. (Fed)" userId="3912e8f2-22fd-42ab-939b-a7805767850c" providerId="ADAL" clId="{8BB514BC-DF4C-4FB9-A9ED-A2F5EB7DFF52}" dt="2026-09-09T19:25:51.401" v="252" actId="33553"/>
        <pc:sldMkLst>
          <pc:docMk/>
          <pc:sldMk cId="0" sldId="2147475109"/>
        </pc:sldMkLst>
        <pc:spChg chg="mod">
          <ac:chgData name="Reisberg, Aliza L. (Fed)" userId="3912e8f2-22fd-42ab-939b-a7805767850c" providerId="ADAL" clId="{8BB514BC-DF4C-4FB9-A9ED-A2F5EB7DFF52}" dt="2026-09-09T19:25:51.401" v="252" actId="33553"/>
          <ac:spMkLst>
            <pc:docMk/>
            <pc:sldMk cId="0" sldId="2147475109"/>
            <ac:spMk id="346"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9232009%20-%2012312025.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1012026%20-%2007312026.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9232009%20-%2012312025.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https://hhsgov-my.sharepoint.com/personal/ori_rouhani_hhs_gov/Documents/Desktop/1%20TYPE-LOCATION%20Worksheet%20updated%20%2001012026%20-%2007312026.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2800" b="1" dirty="0">
                <a:solidFill>
                  <a:schemeClr val="tx1"/>
                </a:solidFill>
              </a:rPr>
              <a:t>Breaches</a:t>
            </a:r>
            <a:r>
              <a:rPr lang="en-US" sz="2800" b="1" baseline="0" dirty="0">
                <a:solidFill>
                  <a:schemeClr val="tx1"/>
                </a:solidFill>
              </a:rPr>
              <a:t> Affecting 500 or More Individuals</a:t>
            </a:r>
          </a:p>
          <a:p>
            <a:pPr>
              <a:defRPr>
                <a:solidFill>
                  <a:schemeClr val="tx1"/>
                </a:solidFill>
              </a:defRPr>
            </a:pPr>
            <a:r>
              <a:rPr lang="en-US" sz="2800" baseline="0" dirty="0">
                <a:solidFill>
                  <a:schemeClr val="tx1"/>
                </a:solidFill>
              </a:rPr>
              <a:t>Reports Received and Individuals Affected</a:t>
            </a:r>
          </a:p>
          <a:p>
            <a:pPr>
              <a:defRPr>
                <a:solidFill>
                  <a:schemeClr val="tx1"/>
                </a:solidFill>
              </a:defRPr>
            </a:pPr>
            <a:r>
              <a:rPr lang="en-US" sz="2000" baseline="0" dirty="0">
                <a:solidFill>
                  <a:schemeClr val="tx1"/>
                </a:solidFill>
              </a:rPr>
              <a:t>Calendar Years 2021 - 2025</a:t>
            </a:r>
            <a:endParaRPr lang="en-US" sz="2000" dirty="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3.2728621372921277E-2"/>
          <c:y val="0.28168370586741176"/>
          <c:w val="0.89430798916933807"/>
          <c:h val="0.6121631318262637"/>
        </c:manualLayout>
      </c:layout>
      <c:barChart>
        <c:barDir val="col"/>
        <c:grouping val="clustered"/>
        <c:varyColors val="0"/>
        <c:ser>
          <c:idx val="0"/>
          <c:order val="0"/>
          <c:tx>
            <c:strRef>
              <c:f>'GRAPH-2025 YEARLY'!$B$1</c:f>
              <c:strCache>
                <c:ptCount val="1"/>
                <c:pt idx="0">
                  <c:v>Breaches Received</c:v>
                </c:pt>
              </c:strCache>
            </c:strRef>
          </c:tx>
          <c:spPr>
            <a:solidFill>
              <a:srgbClr val="270BB5"/>
            </a:solidFill>
            <a:ln>
              <a:noFill/>
            </a:ln>
            <a:effectLst/>
          </c:spPr>
          <c:invertIfNegative val="0"/>
          <c:dLbls>
            <c:dLbl>
              <c:idx val="5"/>
              <c:layout>
                <c:manualLayout>
                  <c:x val="-8.2537113690837839E-4"/>
                  <c:y val="5.9519941402673505E-2"/>
                </c:manualLayout>
              </c:layout>
              <c:spPr>
                <a:noFill/>
                <a:ln>
                  <a:noFill/>
                </a:ln>
                <a:effectLst/>
              </c:spPr>
              <c:txPr>
                <a:bodyPr rot="0" spcFirstLastPara="1" vertOverflow="ellipsis" vert="horz" wrap="square" lIns="38100" tIns="19050" rIns="38100" bIns="19050" anchor="ctr" anchorCtr="1">
                  <a:noAutofit/>
                </a:bodyPr>
                <a:lstStyle/>
                <a:p>
                  <a:pPr>
                    <a:defRPr sz="16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5.6610334775346757E-2"/>
                      <c:h val="7.5404651162790701E-2"/>
                    </c:manualLayout>
                  </c15:layout>
                </c:ext>
                <c:ext xmlns:c16="http://schemas.microsoft.com/office/drawing/2014/chart" uri="{C3380CC4-5D6E-409C-BE32-E72D297353CC}">
                  <c16:uniqueId val="{00000000-65B7-4F11-A8F8-38A0FDF9F7FD}"/>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'GRAPH-2025 YEARLY'!$A$4:$A$8</c:f>
              <c:numCache>
                <c:formatCode>General</c:formatCode>
                <c:ptCount val="5"/>
                <c:pt idx="0">
                  <c:v>2021</c:v>
                </c:pt>
                <c:pt idx="1">
                  <c:v>2022</c:v>
                </c:pt>
                <c:pt idx="2">
                  <c:v>2023</c:v>
                </c:pt>
                <c:pt idx="3">
                  <c:v>2024</c:v>
                </c:pt>
                <c:pt idx="4">
                  <c:v>2025</c:v>
                </c:pt>
              </c:numCache>
            </c:numRef>
          </c:cat>
          <c:val>
            <c:numRef>
              <c:f>'GRAPH-2025 YEARLY'!$B$4:$B$8</c:f>
              <c:numCache>
                <c:formatCode>General</c:formatCode>
                <c:ptCount val="5"/>
                <c:pt idx="0">
                  <c:v>715</c:v>
                </c:pt>
                <c:pt idx="1">
                  <c:v>719</c:v>
                </c:pt>
                <c:pt idx="2">
                  <c:v>746</c:v>
                </c:pt>
                <c:pt idx="3">
                  <c:v>736</c:v>
                </c:pt>
                <c:pt idx="4">
                  <c:v>650</c:v>
                </c:pt>
              </c:numCache>
            </c:numRef>
          </c:val>
          <c:extLst>
            <c:ext xmlns:c16="http://schemas.microsoft.com/office/drawing/2014/chart" uri="{C3380CC4-5D6E-409C-BE32-E72D297353CC}">
              <c16:uniqueId val="{00000001-65B7-4F11-A8F8-38A0FDF9F7FD}"/>
            </c:ext>
          </c:extLst>
        </c:ser>
        <c:dLbls>
          <c:showLegendKey val="0"/>
          <c:showVal val="0"/>
          <c:showCatName val="0"/>
          <c:showSerName val="0"/>
          <c:showPercent val="0"/>
          <c:showBubbleSize val="0"/>
        </c:dLbls>
        <c:gapWidth val="150"/>
        <c:axId val="774246920"/>
        <c:axId val="774248888"/>
      </c:barChart>
      <c:lineChart>
        <c:grouping val="standard"/>
        <c:varyColors val="0"/>
        <c:ser>
          <c:idx val="1"/>
          <c:order val="1"/>
          <c:tx>
            <c:strRef>
              <c:f>'GRAPH-2025 YEARLY'!$C$1</c:f>
              <c:strCache>
                <c:ptCount val="1"/>
                <c:pt idx="0">
                  <c:v>Individuals Affected</c:v>
                </c:pt>
              </c:strCache>
            </c:strRef>
          </c:tx>
          <c:spPr>
            <a:ln w="28575" cap="rnd">
              <a:solidFill>
                <a:schemeClr val="accent2"/>
              </a:solidFill>
              <a:round/>
            </a:ln>
            <a:effectLst/>
          </c:spPr>
          <c:marker>
            <c:symbol val="none"/>
          </c:marker>
          <c:dLbls>
            <c:dLbl>
              <c:idx val="0"/>
              <c:layout>
                <c:manualLayout>
                  <c:x val="4.21607378129117E-2"/>
                  <c:y val="-1.6136581058208845E-2"/>
                </c:manualLayout>
              </c:layout>
              <c:tx>
                <c:rich>
                  <a:bodyPr/>
                  <a:lstStyle/>
                  <a:p>
                    <a:fld id="{4734B988-2E80-4180-B3BF-602DE9025042}" type="VALUE">
                      <a:rPr lang="en-US"/>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65B7-4F11-A8F8-38A0FDF9F7FD}"/>
                </c:ext>
              </c:extLst>
            </c:dLbl>
            <c:dLbl>
              <c:idx val="1"/>
              <c:layout>
                <c:manualLayout>
                  <c:x val="4.0620260263997468E-2"/>
                  <c:y val="5.0261765108731635E-3"/>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F428815C-7CCD-43F0-9DEA-287D2446ECBC}"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8.646632925635607E-2"/>
                      <c:h val="4.2223371179141926E-2"/>
                    </c:manualLayout>
                  </c15:layout>
                  <c15:dlblFieldTable/>
                  <c15:showDataLabelsRange val="1"/>
                </c:ext>
                <c:ext xmlns:c16="http://schemas.microsoft.com/office/drawing/2014/chart" uri="{C3380CC4-5D6E-409C-BE32-E72D297353CC}">
                  <c16:uniqueId val="{00000003-65B7-4F11-A8F8-38A0FDF9F7FD}"/>
                </c:ext>
              </c:extLst>
            </c:dLbl>
            <c:dLbl>
              <c:idx val="2"/>
              <c:layout>
                <c:manualLayout>
                  <c:x val="3.7440434976302811E-2"/>
                  <c:y val="-4.0393224536449071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78AE4B01-5074-452E-BB13-B8A68FBC9EAE}"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0869565217391299E-2"/>
                      <c:h val="4.9072969569489221E-2"/>
                    </c:manualLayout>
                  </c15:layout>
                  <c15:dlblFieldTable/>
                  <c15:showDataLabelsRange val="1"/>
                </c:ext>
                <c:ext xmlns:c16="http://schemas.microsoft.com/office/drawing/2014/chart" uri="{C3380CC4-5D6E-409C-BE32-E72D297353CC}">
                  <c16:uniqueId val="{00000004-65B7-4F11-A8F8-38A0FDF9F7FD}"/>
                </c:ext>
              </c:extLst>
            </c:dLbl>
            <c:dLbl>
              <c:idx val="3"/>
              <c:layout>
                <c:manualLayout>
                  <c:x val="4.3010462397829477E-2"/>
                  <c:y val="-1.7574634360576283E-3"/>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8AE83761-C0AF-4230-83CD-CDFFA547B140}"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1458498023715415"/>
                      <c:h val="4.2223419255691619E-2"/>
                    </c:manualLayout>
                  </c15:layout>
                  <c15:dlblFieldTable/>
                  <c15:showDataLabelsRange val="1"/>
                </c:ext>
                <c:ext xmlns:c16="http://schemas.microsoft.com/office/drawing/2014/chart" uri="{C3380CC4-5D6E-409C-BE32-E72D297353CC}">
                  <c16:uniqueId val="{00000005-65B7-4F11-A8F8-38A0FDF9F7FD}"/>
                </c:ext>
              </c:extLst>
            </c:dLbl>
            <c:dLbl>
              <c:idx val="4"/>
              <c:layout>
                <c:manualLayout>
                  <c:x val="1.7740807958531696E-2"/>
                  <c:y val="2.1637896434508246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DB45932C-EE81-46A8-B654-03771999D953}" type="VALUE">
                      <a:rPr lang="en-US"/>
                      <a:pPr>
                        <a:defRPr sz="1400" b="1"/>
                      </a:pPr>
                      <a:t>[VALUE]</a:t>
                    </a:fld>
                    <a:endParaRPr lang="en-US"/>
                  </a:p>
                </c:rich>
              </c:tx>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9.1607378129117262E-2"/>
                      <c:h val="3.4806093163588195E-2"/>
                    </c:manualLayout>
                  </c15:layout>
                  <c15:dlblFieldTable/>
                  <c15:showDataLabelsRange val="1"/>
                </c:ext>
                <c:ext xmlns:c16="http://schemas.microsoft.com/office/drawing/2014/chart" uri="{C3380CC4-5D6E-409C-BE32-E72D297353CC}">
                  <c16:uniqueId val="{00000006-65B7-4F11-A8F8-38A0FDF9F7FD}"/>
                </c:ext>
              </c:extLst>
            </c:dLbl>
            <c:dLbl>
              <c:idx val="5"/>
              <c:layout>
                <c:manualLayout>
                  <c:x val="3.2938128287323766E-2"/>
                  <c:y val="-1.0044282689619861E-2"/>
                </c:manualLayout>
              </c:layout>
              <c:spPr>
                <a:solidFill>
                  <a:srgbClr val="FFFF00"/>
                </a:solid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7.5797101449275345E-2"/>
                      <c:h val="8.0751006739271824E-2"/>
                    </c:manualLayout>
                  </c15:layout>
                  <c15:showDataLabelsRange val="1"/>
                </c:ext>
                <c:ext xmlns:c16="http://schemas.microsoft.com/office/drawing/2014/chart" uri="{C3380CC4-5D6E-409C-BE32-E72D297353CC}">
                  <c16:uniqueId val="{00000007-65B7-4F11-A8F8-38A0FDF9F7FD}"/>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0"/>
              </c:ext>
            </c:extLst>
          </c:dLbls>
          <c:cat>
            <c:numRef>
              <c:f>'GRAPH-2025 YEARLY'!$A$4:$A$8</c:f>
              <c:numCache>
                <c:formatCode>General</c:formatCode>
                <c:ptCount val="5"/>
                <c:pt idx="0">
                  <c:v>2021</c:v>
                </c:pt>
                <c:pt idx="1">
                  <c:v>2022</c:v>
                </c:pt>
                <c:pt idx="2">
                  <c:v>2023</c:v>
                </c:pt>
                <c:pt idx="3">
                  <c:v>2024</c:v>
                </c:pt>
                <c:pt idx="4">
                  <c:v>2025</c:v>
                </c:pt>
              </c:numCache>
            </c:numRef>
          </c:cat>
          <c:val>
            <c:numRef>
              <c:f>'GRAPH-2025 YEARLY'!$C$4:$C$8</c:f>
              <c:numCache>
                <c:formatCode>#,##0</c:formatCode>
                <c:ptCount val="5"/>
                <c:pt idx="0">
                  <c:v>61029548</c:v>
                </c:pt>
                <c:pt idx="1">
                  <c:v>62227452</c:v>
                </c:pt>
                <c:pt idx="2">
                  <c:v>172811864</c:v>
                </c:pt>
                <c:pt idx="3">
                  <c:v>286534215</c:v>
                </c:pt>
                <c:pt idx="4">
                  <c:v>45675743</c:v>
                </c:pt>
              </c:numCache>
            </c:numRef>
          </c:val>
          <c:smooth val="0"/>
          <c:extLst>
            <c:ext xmlns:c15="http://schemas.microsoft.com/office/drawing/2012/chart" uri="{02D57815-91ED-43cb-92C2-25804820EDAC}">
              <c15:datalabelsRange>
                <c15:f>'GRAPH-2024 YEARLY'!#REF!</c15:f>
              </c15:datalabelsRange>
            </c:ext>
            <c:ext xmlns:c16="http://schemas.microsoft.com/office/drawing/2014/chart" uri="{C3380CC4-5D6E-409C-BE32-E72D297353CC}">
              <c16:uniqueId val="{00000008-65B7-4F11-A8F8-38A0FDF9F7FD}"/>
            </c:ext>
          </c:extLst>
        </c:ser>
        <c:dLbls>
          <c:showLegendKey val="0"/>
          <c:showVal val="0"/>
          <c:showCatName val="0"/>
          <c:showSerName val="0"/>
          <c:showPercent val="0"/>
          <c:showBubbleSize val="0"/>
        </c:dLbls>
        <c:marker val="1"/>
        <c:smooth val="0"/>
        <c:axId val="682780240"/>
        <c:axId val="682780568"/>
      </c:lineChart>
      <c:catAx>
        <c:axId val="77424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774248888"/>
        <c:crosses val="autoZero"/>
        <c:auto val="1"/>
        <c:lblAlgn val="ctr"/>
        <c:lblOffset val="100"/>
        <c:noMultiLvlLbl val="0"/>
      </c:catAx>
      <c:valAx>
        <c:axId val="77424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4246920"/>
        <c:crosses val="autoZero"/>
        <c:crossBetween val="between"/>
      </c:valAx>
      <c:valAx>
        <c:axId val="682780568"/>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82780240"/>
        <c:crosses val="max"/>
        <c:crossBetween val="between"/>
      </c:valAx>
      <c:catAx>
        <c:axId val="682780240"/>
        <c:scaling>
          <c:orientation val="minMax"/>
        </c:scaling>
        <c:delete val="1"/>
        <c:axPos val="b"/>
        <c:numFmt formatCode="General" sourceLinked="1"/>
        <c:majorTickMark val="none"/>
        <c:minorTickMark val="none"/>
        <c:tickLblPos val="nextTo"/>
        <c:crossAx val="682780568"/>
        <c:crosses val="autoZero"/>
        <c:auto val="1"/>
        <c:lblAlgn val="ctr"/>
        <c:lblOffset val="100"/>
        <c:noMultiLvlLbl val="0"/>
      </c:catAx>
      <c:spPr>
        <a:noFill/>
        <a:ln>
          <a:noFill/>
        </a:ln>
        <a:effectLst/>
      </c:spPr>
    </c:plotArea>
    <c:legend>
      <c:legendPos val="b"/>
      <c:layout>
        <c:manualLayout>
          <c:xMode val="edge"/>
          <c:yMode val="edge"/>
          <c:x val="0.18846368512236367"/>
          <c:y val="0.96057982646721007"/>
          <c:w val="0.5058130777131119"/>
          <c:h val="3.414778703203615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241291775070786E-2"/>
          <c:y val="0.31868629464795162"/>
          <c:w val="0.92422193228105909"/>
          <c:h val="0.48968070295560878"/>
        </c:manualLayout>
      </c:layout>
      <c:barChart>
        <c:barDir val="col"/>
        <c:grouping val="stacked"/>
        <c:varyColors val="0"/>
        <c:ser>
          <c:idx val="0"/>
          <c:order val="0"/>
          <c:tx>
            <c:strRef>
              <c:f>'[PUBLIC BREACH SITE 2021 - 2025 TypeLocation GRAPHS 01132026.xlsx]TYPE-HACKING-IT GRAPH'!$A$4</c:f>
              <c:strCache>
                <c:ptCount val="1"/>
                <c:pt idx="0">
                  <c:v>Hacking/IT Incident-Ransomware</c:v>
                </c:pt>
              </c:strCache>
            </c:strRef>
          </c:tx>
          <c:spPr>
            <a:solidFill>
              <a:srgbClr val="20099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'[PUBLIC BREACH SITE 2021 - 2025 TypeLocation GRAPHS 01132026.xlsx]TYPE-HACKING-IT GRAPH'!$E$2:$I$2</c:f>
              <c:numCache>
                <c:formatCode>General</c:formatCode>
                <c:ptCount val="5"/>
                <c:pt idx="0">
                  <c:v>2021</c:v>
                </c:pt>
                <c:pt idx="1">
                  <c:v>2022</c:v>
                </c:pt>
                <c:pt idx="2">
                  <c:v>2023</c:v>
                </c:pt>
                <c:pt idx="3">
                  <c:v>2024</c:v>
                </c:pt>
                <c:pt idx="4">
                  <c:v>2025</c:v>
                </c:pt>
              </c:numCache>
            </c:numRef>
          </c:cat>
          <c:val>
            <c:numRef>
              <c:f>'[PUBLIC BREACH SITE 2021 - 2025 TypeLocation GRAPHS 01132026.xlsx]TYPE-HACKING-IT GRAPH'!$E$4:$I$4</c:f>
              <c:numCache>
                <c:formatCode>General</c:formatCode>
                <c:ptCount val="5"/>
                <c:pt idx="0">
                  <c:v>154</c:v>
                </c:pt>
                <c:pt idx="1">
                  <c:v>135</c:v>
                </c:pt>
                <c:pt idx="2">
                  <c:v>134</c:v>
                </c:pt>
                <c:pt idx="3">
                  <c:v>97</c:v>
                </c:pt>
                <c:pt idx="4">
                  <c:v>70</c:v>
                </c:pt>
              </c:numCache>
            </c:numRef>
          </c:val>
          <c:extLst>
            <c:ext xmlns:c16="http://schemas.microsoft.com/office/drawing/2014/chart" uri="{C3380CC4-5D6E-409C-BE32-E72D297353CC}">
              <c16:uniqueId val="{00000000-B834-43B1-9C19-DC978B674FA1}"/>
            </c:ext>
          </c:extLst>
        </c:ser>
        <c:ser>
          <c:idx val="1"/>
          <c:order val="1"/>
          <c:tx>
            <c:strRef>
              <c:f>'[PUBLIC BREACH SITE 2021 - 2025 TypeLocation GRAPHS 01132026.xlsx]TYPE-HACKING-IT GRAPH'!$A$3</c:f>
              <c:strCache>
                <c:ptCount val="1"/>
                <c:pt idx="0">
                  <c:v>Hacking/IT Incident-General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'[PUBLIC BREACH SITE 2021 - 2025 TypeLocation GRAPHS 01132026.xlsx]TYPE-HACKING-IT GRAPH'!$E$2:$I$2</c:f>
              <c:numCache>
                <c:formatCode>General</c:formatCode>
                <c:ptCount val="5"/>
                <c:pt idx="0">
                  <c:v>2021</c:v>
                </c:pt>
                <c:pt idx="1">
                  <c:v>2022</c:v>
                </c:pt>
                <c:pt idx="2">
                  <c:v>2023</c:v>
                </c:pt>
                <c:pt idx="3">
                  <c:v>2024</c:v>
                </c:pt>
                <c:pt idx="4">
                  <c:v>2025</c:v>
                </c:pt>
              </c:numCache>
            </c:numRef>
          </c:cat>
          <c:val>
            <c:numRef>
              <c:f>'[PUBLIC BREACH SITE 2021 - 2025 TypeLocation GRAPHS 01132026.xlsx]TYPE-HACKING-IT GRAPH'!$E$3:$I$3</c:f>
              <c:numCache>
                <c:formatCode>General</c:formatCode>
                <c:ptCount val="5"/>
                <c:pt idx="0">
                  <c:v>392</c:v>
                </c:pt>
                <c:pt idx="1">
                  <c:v>434</c:v>
                </c:pt>
                <c:pt idx="2">
                  <c:v>473</c:v>
                </c:pt>
                <c:pt idx="3">
                  <c:v>515</c:v>
                </c:pt>
                <c:pt idx="4">
                  <c:v>461</c:v>
                </c:pt>
              </c:numCache>
            </c:numRef>
          </c:val>
          <c:extLst>
            <c:ext xmlns:c16="http://schemas.microsoft.com/office/drawing/2014/chart" uri="{C3380CC4-5D6E-409C-BE32-E72D297353CC}">
              <c16:uniqueId val="{00000001-B834-43B1-9C19-DC978B674FA1}"/>
            </c:ext>
          </c:extLst>
        </c:ser>
        <c:dLbls>
          <c:dLblPos val="ctr"/>
          <c:showLegendKey val="0"/>
          <c:showVal val="1"/>
          <c:showCatName val="0"/>
          <c:showSerName val="0"/>
          <c:showPercent val="0"/>
          <c:showBubbleSize val="0"/>
        </c:dLbls>
        <c:gapWidth val="72"/>
        <c:overlap val="100"/>
        <c:axId val="908659320"/>
        <c:axId val="908657680"/>
      </c:barChart>
      <c:catAx>
        <c:axId val="90865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908657680"/>
        <c:crosses val="autoZero"/>
        <c:auto val="1"/>
        <c:lblAlgn val="ctr"/>
        <c:lblOffset val="100"/>
        <c:noMultiLvlLbl val="0"/>
      </c:catAx>
      <c:valAx>
        <c:axId val="908657680"/>
        <c:scaling>
          <c:orientation val="minMax"/>
        </c:scaling>
        <c:delete val="1"/>
        <c:axPos val="l"/>
        <c:numFmt formatCode="General" sourceLinked="1"/>
        <c:majorTickMark val="none"/>
        <c:minorTickMark val="none"/>
        <c:tickLblPos val="nextTo"/>
        <c:crossAx val="908659320"/>
        <c:crosses val="autoZero"/>
        <c:crossBetween val="between"/>
      </c:valAx>
      <c:spPr>
        <a:noFill/>
        <a:ln w="25400">
          <a:noFill/>
        </a:ln>
        <a:effectLst>
          <a:outerShdw blurRad="50800" dist="50800" dir="5400000" algn="ctr" rotWithShape="0">
            <a:srgbClr val="000000">
              <a:alpha val="94000"/>
            </a:srgbClr>
          </a:outerShdw>
          <a:softEdge rad="1270000"/>
        </a:effectLst>
      </c:spPr>
    </c:plotArea>
    <c:legend>
      <c:legendPos val="r"/>
      <c:layout>
        <c:manualLayout>
          <c:xMode val="edge"/>
          <c:yMode val="edge"/>
          <c:x val="5.0426781991419561E-2"/>
          <c:y val="0.91101443706494556"/>
          <c:w val="0.89786097853742031"/>
          <c:h val="8.72663628670229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932E-4A2A-B37F-4373E9B0C76A}"/>
              </c:ext>
            </c:extLst>
          </c:dPt>
          <c:dPt>
            <c:idx val="1"/>
            <c:bubble3D val="0"/>
            <c:spPr>
              <a:solidFill>
                <a:schemeClr val="accent2"/>
              </a:solidFill>
              <a:ln w="19050">
                <a:noFill/>
              </a:ln>
              <a:effectLst/>
            </c:spPr>
            <c:extLst>
              <c:ext xmlns:c16="http://schemas.microsoft.com/office/drawing/2014/chart" uri="{C3380CC4-5D6E-409C-BE32-E72D297353CC}">
                <c16:uniqueId val="{00000003-932E-4A2A-B37F-4373E9B0C76A}"/>
              </c:ext>
            </c:extLst>
          </c:dPt>
          <c:dPt>
            <c:idx val="2"/>
            <c:bubble3D val="0"/>
            <c:spPr>
              <a:solidFill>
                <a:schemeClr val="accent3"/>
              </a:solidFill>
              <a:ln w="19050">
                <a:noFill/>
              </a:ln>
              <a:effectLst/>
            </c:spPr>
            <c:extLst>
              <c:ext xmlns:c16="http://schemas.microsoft.com/office/drawing/2014/chart" uri="{C3380CC4-5D6E-409C-BE32-E72D297353CC}">
                <c16:uniqueId val="{00000005-932E-4A2A-B37F-4373E9B0C76A}"/>
              </c:ext>
            </c:extLst>
          </c:dPt>
          <c:dPt>
            <c:idx val="3"/>
            <c:bubble3D val="0"/>
            <c:spPr>
              <a:solidFill>
                <a:schemeClr val="accent4"/>
              </a:solidFill>
              <a:ln w="19050">
                <a:noFill/>
              </a:ln>
              <a:effectLst/>
            </c:spPr>
            <c:extLst>
              <c:ext xmlns:c16="http://schemas.microsoft.com/office/drawing/2014/chart" uri="{C3380CC4-5D6E-409C-BE32-E72D297353CC}">
                <c16:uniqueId val="{00000007-932E-4A2A-B37F-4373E9B0C76A}"/>
              </c:ext>
            </c:extLst>
          </c:dPt>
          <c:dPt>
            <c:idx val="4"/>
            <c:bubble3D val="0"/>
            <c:spPr>
              <a:solidFill>
                <a:schemeClr val="accent5"/>
              </a:solidFill>
              <a:ln w="19050">
                <a:noFill/>
              </a:ln>
              <a:effectLst/>
            </c:spPr>
            <c:extLst>
              <c:ext xmlns:c16="http://schemas.microsoft.com/office/drawing/2014/chart" uri="{C3380CC4-5D6E-409C-BE32-E72D297353CC}">
                <c16:uniqueId val="{00000009-932E-4A2A-B37F-4373E9B0C76A}"/>
              </c:ext>
            </c:extLst>
          </c:dPt>
          <c:dPt>
            <c:idx val="5"/>
            <c:bubble3D val="0"/>
            <c:spPr>
              <a:solidFill>
                <a:schemeClr val="accent6"/>
              </a:solidFill>
              <a:ln w="19050">
                <a:noFill/>
              </a:ln>
              <a:effectLst/>
            </c:spPr>
            <c:extLst>
              <c:ext xmlns:c16="http://schemas.microsoft.com/office/drawing/2014/chart" uri="{C3380CC4-5D6E-409C-BE32-E72D297353CC}">
                <c16:uniqueId val="{0000000B-932E-4A2A-B37F-4373E9B0C76A}"/>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932E-4A2A-B37F-4373E9B0C76A}"/>
              </c:ext>
            </c:extLst>
          </c:dPt>
          <c:dLbls>
            <c:dLbl>
              <c:idx val="0"/>
              <c:layout>
                <c:manualLayout>
                  <c:x val="-0.11700146214739936"/>
                  <c:y val="0.17954683006880351"/>
                </c:manualLayout>
              </c:layout>
              <c:tx>
                <c:rich>
                  <a:bodyPr/>
                  <a:lstStyle/>
                  <a:p>
                    <a:fld id="{002CB9F0-DAAB-4B97-B76F-B8CEFCAE9209}" type="CATEGORYNAME">
                      <a:rPr lang="en-US"/>
                      <a:pPr/>
                      <a:t>[CATEGORY NAME]</a:t>
                    </a:fld>
                    <a:r>
                      <a:rPr lang="en-US" baseline="0"/>
                      <a:t>
18%</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32E-4A2A-B37F-4373E9B0C76A}"/>
                </c:ext>
              </c:extLst>
            </c:dLbl>
            <c:dLbl>
              <c:idx val="1"/>
              <c:layout>
                <c:manualLayout>
                  <c:x val="2.2019852193111547E-2"/>
                  <c:y val="-2.508764798281668E-2"/>
                </c:manualLayout>
              </c:layout>
              <c:tx>
                <c:rich>
                  <a:bodyPr/>
                  <a:lstStyle/>
                  <a:p>
                    <a:fld id="{EC6CC14A-5E71-455A-AFC9-58D1C2B759D9}" type="CATEGORYNAME">
                      <a:rPr lang="en-US"/>
                      <a:pPr/>
                      <a:t>[CATEGORY NAME]</a:t>
                    </a:fld>
                    <a:r>
                      <a:rPr lang="en-US" baseline="0"/>
                      <a:t>
4%</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32E-4A2A-B37F-4373E9B0C76A}"/>
                </c:ext>
              </c:extLst>
            </c:dLbl>
            <c:dLbl>
              <c:idx val="2"/>
              <c:layout>
                <c:manualLayout>
                  <c:x val="-0.14608692984832969"/>
                  <c:y val="-6.0585055931106128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391299711733478"/>
                      <c:h val="0.15678776290630975"/>
                    </c:manualLayout>
                  </c15:layout>
                </c:ext>
                <c:ext xmlns:c16="http://schemas.microsoft.com/office/drawing/2014/chart" uri="{C3380CC4-5D6E-409C-BE32-E72D297353CC}">
                  <c16:uniqueId val="{00000005-932E-4A2A-B37F-4373E9B0C76A}"/>
                </c:ext>
              </c:extLst>
            </c:dLbl>
            <c:dLbl>
              <c:idx val="3"/>
              <c:layout>
                <c:manualLayout>
                  <c:x val="0.25212749019696629"/>
                  <c:y val="-0.117055348960921"/>
                </c:manualLayout>
              </c:layout>
              <c:tx>
                <c:rich>
                  <a:bodyPr/>
                  <a:lstStyle/>
                  <a:p>
                    <a:fld id="{0DC47A6C-1F0B-4436-AAB8-1749F3D874FA}" type="CATEGORYNAME">
                      <a:rPr lang="en-US"/>
                      <a:pPr/>
                      <a:t>[CATEGORY NAME]</a:t>
                    </a:fld>
                    <a:r>
                      <a:rPr lang="en-US" baseline="0"/>
                      <a:t>
52%</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32E-4A2A-B37F-4373E9B0C76A}"/>
                </c:ext>
              </c:extLst>
            </c:dLbl>
            <c:dLbl>
              <c:idx val="4"/>
              <c:layout>
                <c:manualLayout>
                  <c:x val="-0.25640118563940467"/>
                  <c:y val="7.966857871255576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32E-4A2A-B37F-4373E9B0C76A}"/>
                </c:ext>
              </c:extLst>
            </c:dLbl>
            <c:dLbl>
              <c:idx val="5"/>
              <c:layout>
                <c:manualLayout>
                  <c:x val="-0.2013327488152005"/>
                  <c:y val="1.083492670490758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32E-4A2A-B37F-4373E9B0C76A}"/>
                </c:ext>
              </c:extLst>
            </c:dLbl>
            <c:dLbl>
              <c:idx val="6"/>
              <c:layout>
                <c:manualLayout>
                  <c:x val="0.26677719700425417"/>
                  <c:y val="1.8458995772887184E-2"/>
                </c:manualLayout>
              </c:layout>
              <c:tx>
                <c:rich>
                  <a:bodyPr/>
                  <a:lstStyle/>
                  <a:p>
                    <a:fld id="{D6CEA08B-8F47-4A87-B102-4D74A2776536}" type="CATEGORYNAME">
                      <a:rPr lang="en-US"/>
                      <a:pPr/>
                      <a:t>[CATEGORY NAME]</a:t>
                    </a:fld>
                    <a:r>
                      <a:rPr lang="en-US" baseline="0"/>
                      <a:t>
1%</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932E-4A2A-B37F-4373E9B0C76A}"/>
                </c:ext>
              </c:extLst>
            </c:dLbl>
            <c:spPr>
              <a:noFill/>
              <a:ln>
                <a:noFill/>
              </a:ln>
              <a:effectLst/>
            </c:spPr>
            <c:txPr>
              <a:bodyPr rot="0" spcFirstLastPara="1" vertOverflow="ellipsis" vert="horz" wrap="square" lIns="38100" tIns="19050" rIns="38100" bIns="19050" anchor="ctr" anchorCtr="0">
                <a:spAutoFit/>
              </a:bodyPr>
              <a:lstStyle/>
              <a:p>
                <a:pPr algn="ctr" rtl="0">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'Type-Location'!$A$2:$A$8</c:f>
              <c:strCache>
                <c:ptCount val="7"/>
                <c:pt idx="0">
                  <c:v>Theft</c:v>
                </c:pt>
                <c:pt idx="1">
                  <c:v>Loss</c:v>
                </c:pt>
                <c:pt idx="2">
                  <c:v>Unauthorized Access/Disclosure</c:v>
                </c:pt>
                <c:pt idx="3">
                  <c:v>Hacking/IT</c:v>
                </c:pt>
                <c:pt idx="4">
                  <c:v>Improper Disposal</c:v>
                </c:pt>
                <c:pt idx="5">
                  <c:v>Other</c:v>
                </c:pt>
                <c:pt idx="6">
                  <c:v>Unknown</c:v>
                </c:pt>
              </c:strCache>
            </c:strRef>
          </c:cat>
          <c:val>
            <c:numRef>
              <c:f>'Type-Location'!$B$2:$B$8</c:f>
              <c:numCache>
                <c:formatCode>General</c:formatCode>
                <c:ptCount val="7"/>
                <c:pt idx="0">
                  <c:v>1029</c:v>
                </c:pt>
                <c:pt idx="1">
                  <c:v>240</c:v>
                </c:pt>
                <c:pt idx="2">
                  <c:v>1596</c:v>
                </c:pt>
                <c:pt idx="3">
                  <c:v>4269</c:v>
                </c:pt>
                <c:pt idx="4">
                  <c:v>124</c:v>
                </c:pt>
                <c:pt idx="5">
                  <c:v>88</c:v>
                </c:pt>
                <c:pt idx="6">
                  <c:v>10</c:v>
                </c:pt>
              </c:numCache>
            </c:numRef>
          </c:val>
          <c:extLst>
            <c:ext xmlns:c16="http://schemas.microsoft.com/office/drawing/2014/chart" uri="{C3380CC4-5D6E-409C-BE32-E72D297353CC}">
              <c16:uniqueId val="{0000000E-932E-4A2A-B37F-4373E9B0C76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0151-4F0C-8EAB-20297CF82479}"/>
              </c:ext>
            </c:extLst>
          </c:dPt>
          <c:dPt>
            <c:idx val="1"/>
            <c:bubble3D val="0"/>
            <c:spPr>
              <a:solidFill>
                <a:schemeClr val="accent2"/>
              </a:solidFill>
              <a:ln w="19050">
                <a:noFill/>
              </a:ln>
              <a:effectLst/>
            </c:spPr>
            <c:extLst>
              <c:ext xmlns:c16="http://schemas.microsoft.com/office/drawing/2014/chart" uri="{C3380CC4-5D6E-409C-BE32-E72D297353CC}">
                <c16:uniqueId val="{00000003-0151-4F0C-8EAB-20297CF82479}"/>
              </c:ext>
            </c:extLst>
          </c:dPt>
          <c:dPt>
            <c:idx val="2"/>
            <c:bubble3D val="0"/>
            <c:spPr>
              <a:solidFill>
                <a:schemeClr val="accent3"/>
              </a:solidFill>
              <a:ln w="19050">
                <a:noFill/>
              </a:ln>
              <a:effectLst/>
            </c:spPr>
            <c:extLst>
              <c:ext xmlns:c16="http://schemas.microsoft.com/office/drawing/2014/chart" uri="{C3380CC4-5D6E-409C-BE32-E72D297353CC}">
                <c16:uniqueId val="{00000005-0151-4F0C-8EAB-20297CF82479}"/>
              </c:ext>
            </c:extLst>
          </c:dPt>
          <c:dPt>
            <c:idx val="3"/>
            <c:bubble3D val="0"/>
            <c:spPr>
              <a:solidFill>
                <a:schemeClr val="accent4"/>
              </a:solidFill>
              <a:ln w="19050">
                <a:noFill/>
              </a:ln>
              <a:effectLst/>
            </c:spPr>
            <c:extLst>
              <c:ext xmlns:c16="http://schemas.microsoft.com/office/drawing/2014/chart" uri="{C3380CC4-5D6E-409C-BE32-E72D297353CC}">
                <c16:uniqueId val="{00000007-0151-4F0C-8EAB-20297CF82479}"/>
              </c:ext>
            </c:extLst>
          </c:dPt>
          <c:dLbls>
            <c:dLbl>
              <c:idx val="0"/>
              <c:layout>
                <c:manualLayout>
                  <c:x val="-0.30904975113536876"/>
                  <c:y val="2.8688520475521638E-2"/>
                </c:manualLayout>
              </c:layout>
              <c:tx>
                <c:rich>
                  <a:bodyPr/>
                  <a:lstStyle/>
                  <a:p>
                    <a:fld id="{75E4EB2D-FFE7-434A-A2F4-8719BA3E397D}" type="CATEGORYNAME">
                      <a:rPr lang="en-US"/>
                      <a:pPr/>
                      <a:t>[CATEGORY NAME]</a:t>
                    </a:fld>
                    <a:endParaRPr lang="en-US" baseline="0"/>
                  </a:p>
                  <a:p>
                    <a:r>
                      <a:rPr lang="en-US" baseline="0"/>
                      <a:t>1%</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151-4F0C-8EAB-20297CF82479}"/>
                </c:ext>
              </c:extLst>
            </c:dLbl>
            <c:dLbl>
              <c:idx val="1"/>
              <c:layout>
                <c:manualLayout>
                  <c:x val="0.25089246458662068"/>
                  <c:y val="2.8688520475521638E-2"/>
                </c:manualLayout>
              </c:layout>
              <c:tx>
                <c:rich>
                  <a:bodyPr/>
                  <a:lstStyle/>
                  <a:p>
                    <a:fld id="{9A01BE16-DA6C-4013-BA43-DADA54A134E0}" type="CATEGORYNAME">
                      <a:rPr lang="en-US"/>
                      <a:pPr/>
                      <a:t>[CATEGORY NAME]</a:t>
                    </a:fld>
                    <a:r>
                      <a:rPr lang="en-US" baseline="0"/>
                      <a:t>
3%</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151-4F0C-8EAB-20297CF82479}"/>
                </c:ext>
              </c:extLst>
            </c:dLbl>
            <c:dLbl>
              <c:idx val="2"/>
              <c:layout>
                <c:manualLayout>
                  <c:x val="-0.16279066786473761"/>
                  <c:y val="0.16511837340355787"/>
                </c:manualLayout>
              </c:layout>
              <c:tx>
                <c:rich>
                  <a:bodyPr/>
                  <a:lstStyle/>
                  <a:p>
                    <a:fld id="{394ACAE2-F61F-4DB4-853A-782D029CF416}" type="CATEGORYNAME">
                      <a:rPr lang="en-US"/>
                      <a:pPr/>
                      <a:t>[CATEGORY NAME]</a:t>
                    </a:fld>
                    <a:r>
                      <a:rPr lang="en-US" baseline="0"/>
                      <a:t>
21%</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4302321131235829"/>
                      <c:h val="0.15874314663121974"/>
                    </c:manualLayout>
                  </c15:layout>
                  <c15:dlblFieldTable/>
                  <c15:showDataLabelsRange val="0"/>
                </c:ext>
                <c:ext xmlns:c16="http://schemas.microsoft.com/office/drawing/2014/chart" uri="{C3380CC4-5D6E-409C-BE32-E72D297353CC}">
                  <c16:uniqueId val="{00000005-0151-4F0C-8EAB-20297CF82479}"/>
                </c:ext>
              </c:extLst>
            </c:dLbl>
            <c:dLbl>
              <c:idx val="3"/>
              <c:layout>
                <c:manualLayout>
                  <c:x val="0.1261139670181346"/>
                  <c:y val="-0.33145195538746819"/>
                </c:manualLayout>
              </c:layout>
              <c:tx>
                <c:rich>
                  <a:bodyPr/>
                  <a:lstStyle/>
                  <a:p>
                    <a:fld id="{E1293EB6-7F88-4BC4-82D1-304B700952F5}" type="CATEGORYNAME">
                      <a:rPr lang="en-US"/>
                      <a:pPr/>
                      <a:t>[CATEGORY NAME]</a:t>
                    </a:fld>
                    <a:r>
                      <a:rPr lang="en-US" baseline="0"/>
                      <a:t>
75%</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151-4F0C-8EAB-20297CF82479}"/>
                </c:ext>
              </c:extLst>
            </c:dLbl>
            <c:spPr>
              <a:noFill/>
              <a:ln>
                <a:noFill/>
              </a:ln>
              <a:effectLst/>
            </c:spPr>
            <c:txPr>
              <a:bodyPr rot="0" spcFirstLastPara="1" vertOverflow="ellipsis" vert="horz" wrap="square" lIns="38100" tIns="19050" rIns="38100" bIns="19050" anchor="ctr" anchorCtr="0">
                <a:spAutoFit/>
              </a:bodyPr>
              <a:lstStyle/>
              <a:p>
                <a:pPr algn="ctr" rtl="0">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'Type-Location'!$A$2:$A$5</c:f>
              <c:strCache>
                <c:ptCount val="4"/>
                <c:pt idx="0">
                  <c:v>Theft</c:v>
                </c:pt>
                <c:pt idx="1">
                  <c:v>Loss</c:v>
                </c:pt>
                <c:pt idx="2">
                  <c:v>Unauthorized Access/Disclosure</c:v>
                </c:pt>
                <c:pt idx="3">
                  <c:v>Hacking/IT</c:v>
                </c:pt>
              </c:strCache>
            </c:strRef>
          </c:cat>
          <c:val>
            <c:numRef>
              <c:f>'Type-Location'!$B$2:$B$5</c:f>
              <c:numCache>
                <c:formatCode>General</c:formatCode>
                <c:ptCount val="4"/>
                <c:pt idx="0">
                  <c:v>1</c:v>
                </c:pt>
                <c:pt idx="1">
                  <c:v>1</c:v>
                </c:pt>
                <c:pt idx="2">
                  <c:v>51</c:v>
                </c:pt>
                <c:pt idx="3">
                  <c:v>346</c:v>
                </c:pt>
              </c:numCache>
            </c:numRef>
          </c:val>
          <c:extLst>
            <c:ext xmlns:c16="http://schemas.microsoft.com/office/drawing/2014/chart" uri="{C3380CC4-5D6E-409C-BE32-E72D297353CC}">
              <c16:uniqueId val="{00000008-0151-4F0C-8EAB-20297CF824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258688715983255E-2"/>
          <c:y val="9.3397148885801043E-2"/>
          <c:w val="0.80082893811565259"/>
          <c:h val="0.81795911874652028"/>
        </c:manualLayout>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1C19-46E2-8586-63B49E7E8A70}"/>
              </c:ext>
            </c:extLst>
          </c:dPt>
          <c:dPt>
            <c:idx val="1"/>
            <c:bubble3D val="0"/>
            <c:spPr>
              <a:solidFill>
                <a:schemeClr val="accent2"/>
              </a:solidFill>
              <a:ln w="19050">
                <a:noFill/>
              </a:ln>
              <a:effectLst/>
            </c:spPr>
            <c:extLst>
              <c:ext xmlns:c16="http://schemas.microsoft.com/office/drawing/2014/chart" uri="{C3380CC4-5D6E-409C-BE32-E72D297353CC}">
                <c16:uniqueId val="{00000003-1C19-46E2-8586-63B49E7E8A70}"/>
              </c:ext>
            </c:extLst>
          </c:dPt>
          <c:dPt>
            <c:idx val="2"/>
            <c:bubble3D val="0"/>
            <c:spPr>
              <a:solidFill>
                <a:schemeClr val="accent3"/>
              </a:solidFill>
              <a:ln w="19050">
                <a:noFill/>
              </a:ln>
              <a:effectLst/>
            </c:spPr>
            <c:extLst>
              <c:ext xmlns:c16="http://schemas.microsoft.com/office/drawing/2014/chart" uri="{C3380CC4-5D6E-409C-BE32-E72D297353CC}">
                <c16:uniqueId val="{00000005-1C19-46E2-8586-63B49E7E8A70}"/>
              </c:ext>
            </c:extLst>
          </c:dPt>
          <c:dPt>
            <c:idx val="3"/>
            <c:bubble3D val="0"/>
            <c:spPr>
              <a:solidFill>
                <a:schemeClr val="accent4"/>
              </a:solidFill>
              <a:ln w="19050">
                <a:noFill/>
              </a:ln>
              <a:effectLst/>
            </c:spPr>
            <c:extLst>
              <c:ext xmlns:c16="http://schemas.microsoft.com/office/drawing/2014/chart" uri="{C3380CC4-5D6E-409C-BE32-E72D297353CC}">
                <c16:uniqueId val="{00000007-1C19-46E2-8586-63B49E7E8A70}"/>
              </c:ext>
            </c:extLst>
          </c:dPt>
          <c:dPt>
            <c:idx val="4"/>
            <c:bubble3D val="0"/>
            <c:spPr>
              <a:solidFill>
                <a:schemeClr val="accent5"/>
              </a:solidFill>
              <a:ln w="19050">
                <a:noFill/>
              </a:ln>
              <a:effectLst/>
            </c:spPr>
            <c:extLst>
              <c:ext xmlns:c16="http://schemas.microsoft.com/office/drawing/2014/chart" uri="{C3380CC4-5D6E-409C-BE32-E72D297353CC}">
                <c16:uniqueId val="{00000009-1C19-46E2-8586-63B49E7E8A70}"/>
              </c:ext>
            </c:extLst>
          </c:dPt>
          <c:dPt>
            <c:idx val="5"/>
            <c:bubble3D val="0"/>
            <c:spPr>
              <a:solidFill>
                <a:schemeClr val="accent6"/>
              </a:solidFill>
              <a:ln w="19050">
                <a:noFill/>
              </a:ln>
              <a:effectLst/>
            </c:spPr>
            <c:extLst>
              <c:ext xmlns:c16="http://schemas.microsoft.com/office/drawing/2014/chart" uri="{C3380CC4-5D6E-409C-BE32-E72D297353CC}">
                <c16:uniqueId val="{0000000B-1C19-46E2-8586-63B49E7E8A70}"/>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1C19-46E2-8586-63B49E7E8A70}"/>
              </c:ext>
            </c:extLst>
          </c:dPt>
          <c:dPt>
            <c:idx val="7"/>
            <c:bubble3D val="0"/>
            <c:spPr>
              <a:solidFill>
                <a:schemeClr val="accent2">
                  <a:lumMod val="60000"/>
                </a:schemeClr>
              </a:solidFill>
              <a:ln w="19050">
                <a:noFill/>
              </a:ln>
              <a:effectLst/>
            </c:spPr>
            <c:extLst>
              <c:ext xmlns:c16="http://schemas.microsoft.com/office/drawing/2014/chart" uri="{C3380CC4-5D6E-409C-BE32-E72D297353CC}">
                <c16:uniqueId val="{0000000F-1C19-46E2-8586-63B49E7E8A70}"/>
              </c:ext>
            </c:extLst>
          </c:dPt>
          <c:dLbls>
            <c:dLbl>
              <c:idx val="0"/>
              <c:layout>
                <c:manualLayout>
                  <c:x val="-0.13359055418769306"/>
                  <c:y val="0.19964349376114082"/>
                </c:manualLayout>
              </c:layout>
              <c:tx>
                <c:rich>
                  <a:bodyPr/>
                  <a:lstStyle/>
                  <a:p>
                    <a:fld id="{77A4AE09-374E-44E4-BA34-6C8F8F0237C0}" type="CATEGORYNAME">
                      <a:rPr lang="en-US"/>
                      <a:pPr/>
                      <a:t>[CATEGORY NAME]</a:t>
                    </a:fld>
                    <a:r>
                      <a:rPr lang="en-US" baseline="0"/>
                      <a:t>
14%</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C19-46E2-8586-63B49E7E8A70}"/>
                </c:ext>
              </c:extLst>
            </c:dLbl>
            <c:dLbl>
              <c:idx val="1"/>
              <c:layout>
                <c:manualLayout>
                  <c:x val="-3.4846017443575517E-2"/>
                  <c:y val="-0.10052147224912394"/>
                </c:manualLayout>
              </c:layout>
              <c:tx>
                <c:rich>
                  <a:bodyPr/>
                  <a:lstStyle/>
                  <a:p>
                    <a:fld id="{CA01957C-9D8B-49BE-A8D4-21B6D3DF371E}" type="CATEGORYNAME">
                      <a:rPr lang="en-US"/>
                      <a:pPr/>
                      <a:t>[CATEGORY NAME]</a:t>
                    </a:fld>
                    <a:r>
                      <a:rPr lang="en-US" baseline="0"/>
                      <a:t>
6%</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C19-46E2-8586-63B49E7E8A70}"/>
                </c:ext>
              </c:extLst>
            </c:dLbl>
            <c:dLbl>
              <c:idx val="2"/>
              <c:layout>
                <c:manualLayout>
                  <c:x val="-0.14198968600318157"/>
                  <c:y val="5.000856176400409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C19-46E2-8586-63B49E7E8A70}"/>
                </c:ext>
              </c:extLst>
            </c:dLbl>
            <c:dLbl>
              <c:idx val="4"/>
              <c:layout>
                <c:manualLayout>
                  <c:x val="-0.10297561703139683"/>
                  <c:y val="-0.25410566994633693"/>
                </c:manualLayout>
              </c:layout>
              <c:tx>
                <c:rich>
                  <a:bodyPr/>
                  <a:lstStyle/>
                  <a:p>
                    <a:fld id="{0583AF5F-D672-42E9-A1BE-9F48EA7359C0}" type="CATEGORYNAME">
                      <a:rPr lang="en-US"/>
                      <a:pPr/>
                      <a:t>[CATEGORY NAME]</a:t>
                    </a:fld>
                    <a:r>
                      <a:rPr lang="en-US" baseline="0"/>
                      <a:t>
39%</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1C19-46E2-8586-63B49E7E8A70}"/>
                </c:ext>
              </c:extLst>
            </c:dLbl>
            <c:dLbl>
              <c:idx val="5"/>
              <c:layout>
                <c:manualLayout>
                  <c:x val="0.21614888418941902"/>
                  <c:y val="5.6182576108467726E-2"/>
                </c:manualLayout>
              </c:layout>
              <c:tx>
                <c:rich>
                  <a:bodyPr/>
                  <a:lstStyle/>
                  <a:p>
                    <a:fld id="{99AD8B2D-C723-4D60-A370-CA8B3EF9BDA2}" type="CATEGORYNAME">
                      <a:rPr lang="en-US"/>
                      <a:pPr/>
                      <a:t>[CATEGORY NAME]</a:t>
                    </a:fld>
                    <a:r>
                      <a:rPr lang="en-US" baseline="0"/>
                      <a:t>
22%</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1C19-46E2-8586-63B49E7E8A70}"/>
                </c:ext>
              </c:extLst>
            </c:dLbl>
            <c:dLbl>
              <c:idx val="6"/>
              <c:layout>
                <c:manualLayout>
                  <c:x val="-0.15434579629324938"/>
                  <c:y val="7.033840021334231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1C19-46E2-8586-63B49E7E8A70}"/>
                </c:ext>
              </c:extLst>
            </c:dLbl>
            <c:dLbl>
              <c:idx val="7"/>
              <c:layout>
                <c:manualLayout>
                  <c:x val="-0.16072351885164532"/>
                  <c:y val="1.8419489007724301E-2"/>
                </c:manualLayout>
              </c:layout>
              <c:tx>
                <c:rich>
                  <a:bodyPr/>
                  <a:lstStyle/>
                  <a:p>
                    <a:fld id="{C3651D2B-7301-4F0C-8446-8B06BBB9D09C}" type="CATEGORYNAME">
                      <a:rPr lang="en-US"/>
                      <a:pPr/>
                      <a:t>[CATEGORY NAME]</a:t>
                    </a:fld>
                    <a:r>
                      <a:rPr lang="en-US" baseline="0" dirty="0"/>
                      <a:t>
6%</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1C19-46E2-8586-63B49E7E8A70}"/>
                </c:ext>
              </c:extLst>
            </c:dLbl>
            <c:spPr>
              <a:noFill/>
              <a:ln>
                <a:noFill/>
              </a:ln>
              <a:effectLst/>
            </c:spPr>
            <c:txPr>
              <a:bodyPr rot="0" spcFirstLastPara="1" vertOverflow="ellipsis" vert="horz" wrap="square" lIns="38100" tIns="19050" rIns="38100" bIns="19050" anchor="ctr" anchorCtr="0">
                <a:spAutoFit/>
              </a:bodyPr>
              <a:lstStyle/>
              <a:p>
                <a:pPr algn="ctr">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'Type-Location'!$A$11:$A$18</c:f>
              <c:strCache>
                <c:ptCount val="8"/>
                <c:pt idx="0">
                  <c:v>Paper Records</c:v>
                </c:pt>
                <c:pt idx="1">
                  <c:v>Desktop Computer</c:v>
                </c:pt>
                <c:pt idx="2">
                  <c:v>Laptop</c:v>
                </c:pt>
                <c:pt idx="3">
                  <c:v>Portable Electronic Device</c:v>
                </c:pt>
                <c:pt idx="4">
                  <c:v>Network Server</c:v>
                </c:pt>
                <c:pt idx="5">
                  <c:v>Email</c:v>
                </c:pt>
                <c:pt idx="6">
                  <c:v>EMR</c:v>
                </c:pt>
                <c:pt idx="7">
                  <c:v>Other</c:v>
                </c:pt>
              </c:strCache>
            </c:strRef>
          </c:cat>
          <c:val>
            <c:numRef>
              <c:f>'Type-Location'!$B$11:$B$18</c:f>
              <c:numCache>
                <c:formatCode>General</c:formatCode>
                <c:ptCount val="8"/>
                <c:pt idx="0">
                  <c:v>890</c:v>
                </c:pt>
                <c:pt idx="1">
                  <c:v>375</c:v>
                </c:pt>
                <c:pt idx="2">
                  <c:v>430</c:v>
                </c:pt>
                <c:pt idx="3">
                  <c:v>202</c:v>
                </c:pt>
                <c:pt idx="4">
                  <c:v>3042</c:v>
                </c:pt>
                <c:pt idx="5">
                  <c:v>1667</c:v>
                </c:pt>
                <c:pt idx="6">
                  <c:v>392</c:v>
                </c:pt>
                <c:pt idx="7">
                  <c:v>358</c:v>
                </c:pt>
              </c:numCache>
            </c:numRef>
          </c:val>
          <c:extLst>
            <c:ext xmlns:c16="http://schemas.microsoft.com/office/drawing/2014/chart" uri="{C3380CC4-5D6E-409C-BE32-E72D297353CC}">
              <c16:uniqueId val="{00000010-1C19-46E2-8586-63B49E7E8A70}"/>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chemeClr val="accent1"/>
              </a:solidFill>
              <a:ln w="19050">
                <a:noFill/>
              </a:ln>
              <a:effectLst/>
            </c:spPr>
            <c:extLst>
              <c:ext xmlns:c16="http://schemas.microsoft.com/office/drawing/2014/chart" uri="{C3380CC4-5D6E-409C-BE32-E72D297353CC}">
                <c16:uniqueId val="{00000001-CECD-4CA7-9F6F-8E27FB406E8F}"/>
              </c:ext>
            </c:extLst>
          </c:dPt>
          <c:dPt>
            <c:idx val="1"/>
            <c:bubble3D val="0"/>
            <c:spPr>
              <a:solidFill>
                <a:schemeClr val="accent2"/>
              </a:solidFill>
              <a:ln w="19050">
                <a:noFill/>
              </a:ln>
              <a:effectLst/>
            </c:spPr>
            <c:extLst>
              <c:ext xmlns:c16="http://schemas.microsoft.com/office/drawing/2014/chart" uri="{C3380CC4-5D6E-409C-BE32-E72D297353CC}">
                <c16:uniqueId val="{00000003-CECD-4CA7-9F6F-8E27FB406E8F}"/>
              </c:ext>
            </c:extLst>
          </c:dPt>
          <c:dPt>
            <c:idx val="2"/>
            <c:bubble3D val="0"/>
            <c:spPr>
              <a:solidFill>
                <a:schemeClr val="accent3"/>
              </a:solidFill>
              <a:ln w="19050">
                <a:noFill/>
              </a:ln>
              <a:effectLst/>
            </c:spPr>
            <c:extLst>
              <c:ext xmlns:c16="http://schemas.microsoft.com/office/drawing/2014/chart" uri="{C3380CC4-5D6E-409C-BE32-E72D297353CC}">
                <c16:uniqueId val="{00000005-CECD-4CA7-9F6F-8E27FB406E8F}"/>
              </c:ext>
            </c:extLst>
          </c:dPt>
          <c:dPt>
            <c:idx val="3"/>
            <c:bubble3D val="0"/>
            <c:spPr>
              <a:solidFill>
                <a:schemeClr val="accent4"/>
              </a:solidFill>
              <a:ln w="19050">
                <a:noFill/>
              </a:ln>
              <a:effectLst/>
            </c:spPr>
            <c:extLst>
              <c:ext xmlns:c16="http://schemas.microsoft.com/office/drawing/2014/chart" uri="{C3380CC4-5D6E-409C-BE32-E72D297353CC}">
                <c16:uniqueId val="{00000007-CECD-4CA7-9F6F-8E27FB406E8F}"/>
              </c:ext>
            </c:extLst>
          </c:dPt>
          <c:dPt>
            <c:idx val="4"/>
            <c:bubble3D val="0"/>
            <c:spPr>
              <a:solidFill>
                <a:schemeClr val="accent5"/>
              </a:solidFill>
              <a:ln w="19050">
                <a:noFill/>
              </a:ln>
              <a:effectLst/>
            </c:spPr>
            <c:extLst>
              <c:ext xmlns:c16="http://schemas.microsoft.com/office/drawing/2014/chart" uri="{C3380CC4-5D6E-409C-BE32-E72D297353CC}">
                <c16:uniqueId val="{00000009-CECD-4CA7-9F6F-8E27FB406E8F}"/>
              </c:ext>
            </c:extLst>
          </c:dPt>
          <c:dPt>
            <c:idx val="5"/>
            <c:bubble3D val="0"/>
            <c:spPr>
              <a:solidFill>
                <a:schemeClr val="accent6"/>
              </a:solidFill>
              <a:ln w="19050">
                <a:noFill/>
              </a:ln>
              <a:effectLst/>
            </c:spPr>
            <c:extLst>
              <c:ext xmlns:c16="http://schemas.microsoft.com/office/drawing/2014/chart" uri="{C3380CC4-5D6E-409C-BE32-E72D297353CC}">
                <c16:uniqueId val="{0000000B-CECD-4CA7-9F6F-8E27FB406E8F}"/>
              </c:ext>
            </c:extLst>
          </c:dPt>
          <c:dPt>
            <c:idx val="6"/>
            <c:bubble3D val="0"/>
            <c:spPr>
              <a:solidFill>
                <a:schemeClr val="accent1">
                  <a:lumMod val="60000"/>
                </a:schemeClr>
              </a:solidFill>
              <a:ln w="19050">
                <a:noFill/>
              </a:ln>
              <a:effectLst/>
            </c:spPr>
            <c:extLst>
              <c:ext xmlns:c16="http://schemas.microsoft.com/office/drawing/2014/chart" uri="{C3380CC4-5D6E-409C-BE32-E72D297353CC}">
                <c16:uniqueId val="{0000000D-CECD-4CA7-9F6F-8E27FB406E8F}"/>
              </c:ext>
            </c:extLst>
          </c:dPt>
          <c:dPt>
            <c:idx val="7"/>
            <c:bubble3D val="0"/>
            <c:spPr>
              <a:solidFill>
                <a:schemeClr val="accent2">
                  <a:lumMod val="60000"/>
                </a:schemeClr>
              </a:solidFill>
              <a:ln w="19050">
                <a:noFill/>
              </a:ln>
              <a:effectLst/>
            </c:spPr>
            <c:extLst>
              <c:ext xmlns:c16="http://schemas.microsoft.com/office/drawing/2014/chart" uri="{C3380CC4-5D6E-409C-BE32-E72D297353CC}">
                <c16:uniqueId val="{0000000F-CECD-4CA7-9F6F-8E27FB406E8F}"/>
              </c:ext>
            </c:extLst>
          </c:dPt>
          <c:dLbls>
            <c:dLbl>
              <c:idx val="0"/>
              <c:layout>
                <c:manualLayout>
                  <c:x val="7.5700466099897765E-2"/>
                  <c:y val="1.1925043869137762E-2"/>
                </c:manualLayout>
              </c:layout>
              <c:tx>
                <c:rich>
                  <a:bodyPr/>
                  <a:lstStyle/>
                  <a:p>
                    <a:fld id="{CDBB0D00-111E-4A02-BC1A-1390D0A214DB}" type="CATEGORYNAME">
                      <a:rPr lang="en-US" sz="1200"/>
                      <a:pPr/>
                      <a:t>[CATEGORY NAME]</a:t>
                    </a:fld>
                    <a:r>
                      <a:rPr lang="en-US" sz="1200" baseline="0"/>
                      <a:t>
</a:t>
                    </a:r>
                    <a:fld id="{D6704C5A-1D8D-45D3-A980-A5D92FD0E54A}" type="PERCENTAGE">
                      <a:rPr lang="en-US" sz="1200" baseline="0"/>
                      <a:pPr/>
                      <a:t>[PERCENTAGE]</a:t>
                    </a:fld>
                    <a:endParaRPr lang="en-US" sz="1200" baseline="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ECD-4CA7-9F6F-8E27FB406E8F}"/>
                </c:ext>
              </c:extLst>
            </c:dLbl>
            <c:dLbl>
              <c:idx val="1"/>
              <c:layout>
                <c:manualLayout>
                  <c:x val="0.18178968394256659"/>
                  <c:y val="1.967624329093222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ECD-4CA7-9F6F-8E27FB406E8F}"/>
                </c:ext>
              </c:extLst>
            </c:dLbl>
            <c:dLbl>
              <c:idx val="2"/>
              <c:layout>
                <c:manualLayout>
                  <c:x val="0.22284202218815655"/>
                  <c:y val="0.1288583671988835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ECD-4CA7-9F6F-8E27FB406E8F}"/>
                </c:ext>
              </c:extLst>
            </c:dLbl>
            <c:dLbl>
              <c:idx val="3"/>
              <c:delete val="1"/>
              <c:extLst>
                <c:ext xmlns:c15="http://schemas.microsoft.com/office/drawing/2012/chart" uri="{CE6537A1-D6FC-4f65-9D91-7224C49458BB}"/>
                <c:ext xmlns:c16="http://schemas.microsoft.com/office/drawing/2014/chart" uri="{C3380CC4-5D6E-409C-BE32-E72D297353CC}">
                  <c16:uniqueId val="{00000007-CECD-4CA7-9F6F-8E27FB406E8F}"/>
                </c:ext>
              </c:extLst>
            </c:dLbl>
            <c:dLbl>
              <c:idx val="4"/>
              <c:layout>
                <c:manualLayout>
                  <c:x val="-0.24151373144631369"/>
                  <c:y val="-0.2625780104444605"/>
                </c:manualLayout>
              </c:layout>
              <c:tx>
                <c:rich>
                  <a:bodyPr/>
                  <a:lstStyle/>
                  <a:p>
                    <a:fld id="{6E396FBB-A9C8-49F3-A942-94DF1CAE489F}" type="CATEGORYNAME">
                      <a:rPr lang="en-US"/>
                      <a:pPr/>
                      <a:t>[CATEGORY NAME]</a:t>
                    </a:fld>
                    <a:r>
                      <a:rPr lang="en-US" baseline="0"/>
                      <a:t>
68%</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CECD-4CA7-9F6F-8E27FB406E8F}"/>
                </c:ext>
              </c:extLst>
            </c:dLbl>
            <c:dLbl>
              <c:idx val="5"/>
              <c:layout>
                <c:manualLayout>
                  <c:x val="0.22489036707377891"/>
                  <c:y val="0.13866140537487084"/>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ECD-4CA7-9F6F-8E27FB406E8F}"/>
                </c:ext>
              </c:extLst>
            </c:dLbl>
            <c:dLbl>
              <c:idx val="6"/>
              <c:layout>
                <c:manualLayout>
                  <c:x val="-0.18478166283734473"/>
                  <c:y val="9.7132205355640489E-2"/>
                </c:manualLayout>
              </c:layout>
              <c:tx>
                <c:rich>
                  <a:bodyPr/>
                  <a:lstStyle/>
                  <a:p>
                    <a:fld id="{B9CE5EA5-A20F-4F36-A42C-8FC45D9B42AF}" type="CATEGORYNAME">
                      <a:rPr lang="en-US"/>
                      <a:pPr/>
                      <a:t>[CATEGORY NAME]</a:t>
                    </a:fld>
                    <a:r>
                      <a:rPr lang="en-US" baseline="0"/>
                      <a:t>
6%</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CECD-4CA7-9F6F-8E27FB406E8F}"/>
                </c:ext>
              </c:extLst>
            </c:dLbl>
            <c:dLbl>
              <c:idx val="7"/>
              <c:layout>
                <c:manualLayout>
                  <c:x val="-0.17643460634521818"/>
                  <c:y val="1.967632238407730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CECD-4CA7-9F6F-8E27FB406E8F}"/>
                </c:ext>
              </c:extLst>
            </c:dLbl>
            <c:spPr>
              <a:noFill/>
              <a:ln>
                <a:noFill/>
              </a:ln>
              <a:effectLst/>
            </c:spPr>
            <c:txPr>
              <a:bodyPr rot="0" spcFirstLastPara="1" vertOverflow="ellipsis" vert="horz" wrap="square" lIns="38100" tIns="19050" rIns="38100" bIns="19050" anchor="ctr" anchorCtr="0">
                <a:spAutoFit/>
              </a:bodyPr>
              <a:lstStyle/>
              <a:p>
                <a:pPr algn="ctr" rtl="0">
                  <a:defRPr lang="en-US" sz="13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dLblPos val="bestFit"/>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'Type-Location'!$A$11:$A$18</c:f>
              <c:strCache>
                <c:ptCount val="8"/>
                <c:pt idx="0">
                  <c:v>Paper Records</c:v>
                </c:pt>
                <c:pt idx="1">
                  <c:v>Desktop Computer</c:v>
                </c:pt>
                <c:pt idx="2">
                  <c:v>Laptop</c:v>
                </c:pt>
                <c:pt idx="3">
                  <c:v>Portable Electronic Device</c:v>
                </c:pt>
                <c:pt idx="4">
                  <c:v>Network Server</c:v>
                </c:pt>
                <c:pt idx="5">
                  <c:v>Email</c:v>
                </c:pt>
                <c:pt idx="6">
                  <c:v>EMR</c:v>
                </c:pt>
                <c:pt idx="7">
                  <c:v>Other</c:v>
                </c:pt>
              </c:strCache>
            </c:strRef>
          </c:cat>
          <c:val>
            <c:numRef>
              <c:f>'Type-Location'!$B$11:$B$18</c:f>
              <c:numCache>
                <c:formatCode>General</c:formatCode>
                <c:ptCount val="8"/>
                <c:pt idx="0">
                  <c:v>16</c:v>
                </c:pt>
                <c:pt idx="1">
                  <c:v>3</c:v>
                </c:pt>
                <c:pt idx="2">
                  <c:v>4</c:v>
                </c:pt>
                <c:pt idx="3">
                  <c:v>0</c:v>
                </c:pt>
                <c:pt idx="4">
                  <c:v>270</c:v>
                </c:pt>
                <c:pt idx="5">
                  <c:v>79</c:v>
                </c:pt>
                <c:pt idx="6">
                  <c:v>22</c:v>
                </c:pt>
                <c:pt idx="7">
                  <c:v>6</c:v>
                </c:pt>
              </c:numCache>
            </c:numRef>
          </c:val>
          <c:extLst>
            <c:ext xmlns:c16="http://schemas.microsoft.com/office/drawing/2014/chart" uri="{C3380CC4-5D6E-409C-BE32-E72D297353CC}">
              <c16:uniqueId val="{00000010-CECD-4CA7-9F6F-8E27FB406E8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Column2</c:v>
                </c:pt>
              </c:strCache>
            </c:strRef>
          </c:tx>
          <c:spPr>
            <a:solidFill>
              <a:schemeClr val="accent1">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Control Hospitals</c:v>
                </c:pt>
                <c:pt idx="1">
                  <c:v>Attacked Hospitals</c:v>
                </c:pt>
              </c:strCache>
            </c:strRef>
          </c:cat>
          <c:val>
            <c:numRef>
              <c:f>Sheet1!$B$2:$B$3</c:f>
              <c:numCache>
                <c:formatCode>0.00%</c:formatCode>
                <c:ptCount val="2"/>
                <c:pt idx="0">
                  <c:v>3.7999999999999999E-2</c:v>
                </c:pt>
                <c:pt idx="1">
                  <c:v>3.5999999999999997E-2</c:v>
                </c:pt>
              </c:numCache>
            </c:numRef>
          </c:val>
          <c:extLst>
            <c:ext xmlns:c16="http://schemas.microsoft.com/office/drawing/2014/chart" uri="{C3380CC4-5D6E-409C-BE32-E72D297353CC}">
              <c16:uniqueId val="{00000000-495F-43A4-A282-E909C6D81695}"/>
            </c:ext>
          </c:extLst>
        </c:ser>
        <c:ser>
          <c:idx val="1"/>
          <c:order val="1"/>
          <c:tx>
            <c:strRef>
              <c:f>Sheet1!$C$1</c:f>
              <c:strCache>
                <c:ptCount val="1"/>
                <c:pt idx="0">
                  <c:v>Column3</c:v>
                </c:pt>
              </c:strCache>
            </c:strRef>
          </c:tx>
          <c:spPr>
            <a:solidFill>
              <a:schemeClr val="accent1">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Control Hospitals</c:v>
                </c:pt>
                <c:pt idx="1">
                  <c:v>Attacked Hospitals</c:v>
                </c:pt>
              </c:strCache>
            </c:strRef>
          </c:cat>
          <c:val>
            <c:numRef>
              <c:f>Sheet1!$C$2:$C$3</c:f>
              <c:numCache>
                <c:formatCode>0.00%</c:formatCode>
                <c:ptCount val="2"/>
                <c:pt idx="0">
                  <c:v>3.6999999999999998E-2</c:v>
                </c:pt>
                <c:pt idx="1">
                  <c:v>4.5999999999999999E-2</c:v>
                </c:pt>
              </c:numCache>
            </c:numRef>
          </c:val>
          <c:extLst>
            <c:ext xmlns:c16="http://schemas.microsoft.com/office/drawing/2014/chart" uri="{C3380CC4-5D6E-409C-BE32-E72D297353CC}">
              <c16:uniqueId val="{00000001-495F-43A4-A282-E909C6D81695}"/>
            </c:ext>
          </c:extLst>
        </c:ser>
        <c:dLbls>
          <c:showLegendKey val="0"/>
          <c:showVal val="1"/>
          <c:showCatName val="0"/>
          <c:showSerName val="0"/>
          <c:showPercent val="0"/>
          <c:showBubbleSize val="0"/>
        </c:dLbls>
        <c:gapWidth val="150"/>
        <c:overlap val="-25"/>
        <c:axId val="1957295408"/>
        <c:axId val="1957291568"/>
      </c:barChart>
      <c:catAx>
        <c:axId val="195729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7291568"/>
        <c:crosses val="autoZero"/>
        <c:auto val="1"/>
        <c:lblAlgn val="ctr"/>
        <c:lblOffset val="100"/>
        <c:noMultiLvlLbl val="0"/>
      </c:catAx>
      <c:valAx>
        <c:axId val="1957291568"/>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1957295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0.84844</cdr:x>
      <cdr:y>0.22279</cdr:y>
    </cdr:from>
    <cdr:to>
      <cdr:x>1</cdr:x>
      <cdr:y>0.59338</cdr:y>
    </cdr:to>
    <cdr:sp macro="" textlink="">
      <cdr:nvSpPr>
        <cdr:cNvPr id="2" name="TextBox 1">
          <a:extLst xmlns:a="http://schemas.openxmlformats.org/drawingml/2006/main">
            <a:ext uri="{FF2B5EF4-FFF2-40B4-BE49-F238E27FC236}">
              <a16:creationId xmlns:a16="http://schemas.microsoft.com/office/drawing/2014/main" id="{7DFAC078-748A-4D37-8B5F-6A8372853981}"/>
            </a:ext>
          </a:extLst>
        </cdr:cNvPr>
        <cdr:cNvSpPr txBox="1"/>
      </cdr:nvSpPr>
      <cdr:spPr>
        <a:xfrm xmlns:a="http://schemas.openxmlformats.org/drawingml/2006/main">
          <a:off x="5474608" y="54972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0.18208</cdr:x>
      <cdr:y>0.58599</cdr:y>
    </cdr:from>
    <cdr:to>
      <cdr:x>0.33363</cdr:x>
      <cdr:y>0.87539</cdr:y>
    </cdr:to>
    <cdr:sp macro="" textlink="">
      <cdr:nvSpPr>
        <cdr:cNvPr id="4" name="TextBox 3">
          <a:extLst xmlns:a="http://schemas.openxmlformats.org/drawingml/2006/main">
            <a:ext uri="{FF2B5EF4-FFF2-40B4-BE49-F238E27FC236}">
              <a16:creationId xmlns:a16="http://schemas.microsoft.com/office/drawing/2014/main" id="{A2773F30-D95C-4CF0-8500-E968A7B95450}"/>
            </a:ext>
          </a:extLst>
        </cdr:cNvPr>
        <cdr:cNvSpPr txBox="1"/>
      </cdr:nvSpPr>
      <cdr:spPr>
        <a:xfrm xmlns:a="http://schemas.openxmlformats.org/drawingml/2006/main">
          <a:off x="1098550" y="185147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0.45222</cdr:x>
      <cdr:y>0.29855</cdr:y>
    </cdr:from>
    <cdr:to>
      <cdr:x>0.51787</cdr:x>
      <cdr:y>0.45072</cdr:y>
    </cdr:to>
    <cdr:sp macro="" textlink="">
      <cdr:nvSpPr>
        <cdr:cNvPr id="5" name="TextBox 4">
          <a:extLst xmlns:a="http://schemas.openxmlformats.org/drawingml/2006/main">
            <a:ext uri="{FF2B5EF4-FFF2-40B4-BE49-F238E27FC236}">
              <a16:creationId xmlns:a16="http://schemas.microsoft.com/office/drawing/2014/main" id="{4836883D-1C89-440E-B326-5C5BBD55B6B0}"/>
            </a:ext>
          </a:extLst>
        </cdr:cNvPr>
        <cdr:cNvSpPr txBox="1"/>
      </cdr:nvSpPr>
      <cdr:spPr>
        <a:xfrm xmlns:a="http://schemas.openxmlformats.org/drawingml/2006/main">
          <a:off x="3661286" y="1308100"/>
          <a:ext cx="531519" cy="66673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solidFill>
                <a:sysClr val="windowText" lastClr="000000"/>
              </a:solidFill>
            </a:rPr>
            <a:t>  607</a:t>
          </a:r>
        </a:p>
      </cdr:txBody>
    </cdr:sp>
  </cdr:relSizeAnchor>
  <cdr:relSizeAnchor xmlns:cdr="http://schemas.openxmlformats.org/drawingml/2006/chartDrawing">
    <cdr:from>
      <cdr:x>0.64392</cdr:x>
      <cdr:y>0.29275</cdr:y>
    </cdr:from>
    <cdr:to>
      <cdr:x>0.70095</cdr:x>
      <cdr:y>0.42899</cdr:y>
    </cdr:to>
    <cdr:sp macro="" textlink="">
      <cdr:nvSpPr>
        <cdr:cNvPr id="7" name="TextBox 6">
          <a:extLst xmlns:a="http://schemas.openxmlformats.org/drawingml/2006/main">
            <a:ext uri="{FF2B5EF4-FFF2-40B4-BE49-F238E27FC236}">
              <a16:creationId xmlns:a16="http://schemas.microsoft.com/office/drawing/2014/main" id="{A1E7D8F0-D616-483D-926B-1529E8F32106}"/>
            </a:ext>
          </a:extLst>
        </cdr:cNvPr>
        <cdr:cNvSpPr txBox="1"/>
      </cdr:nvSpPr>
      <cdr:spPr>
        <a:xfrm xmlns:a="http://schemas.openxmlformats.org/drawingml/2006/main">
          <a:off x="5213350" y="1282700"/>
          <a:ext cx="461716" cy="5969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solidFill>
                <a:sysClr val="windowText" lastClr="000000"/>
              </a:solidFill>
            </a:rPr>
            <a:t>612</a:t>
          </a:r>
        </a:p>
      </cdr:txBody>
    </cdr:sp>
  </cdr:relSizeAnchor>
  <cdr:relSizeAnchor xmlns:cdr="http://schemas.openxmlformats.org/drawingml/2006/chartDrawing">
    <cdr:from>
      <cdr:x>0.27425</cdr:x>
      <cdr:y>0.32464</cdr:y>
    </cdr:from>
    <cdr:to>
      <cdr:x>0.32166</cdr:x>
      <cdr:y>0.44203</cdr:y>
    </cdr:to>
    <cdr:sp macro="" textlink="">
      <cdr:nvSpPr>
        <cdr:cNvPr id="3" name="TextBox 2">
          <a:extLst xmlns:a="http://schemas.openxmlformats.org/drawingml/2006/main">
            <a:ext uri="{FF2B5EF4-FFF2-40B4-BE49-F238E27FC236}">
              <a16:creationId xmlns:a16="http://schemas.microsoft.com/office/drawing/2014/main" id="{32843467-BFB1-4771-AA87-236C755CC117}"/>
            </a:ext>
          </a:extLst>
        </cdr:cNvPr>
        <cdr:cNvSpPr txBox="1"/>
      </cdr:nvSpPr>
      <cdr:spPr>
        <a:xfrm xmlns:a="http://schemas.openxmlformats.org/drawingml/2006/main">
          <a:off x="2220397" y="1422400"/>
          <a:ext cx="383843" cy="51435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t>569</a:t>
          </a:r>
        </a:p>
      </cdr:txBody>
    </cdr:sp>
  </cdr:relSizeAnchor>
  <cdr:relSizeAnchor xmlns:cdr="http://schemas.openxmlformats.org/drawingml/2006/chartDrawing">
    <cdr:from>
      <cdr:x>0.08549</cdr:x>
      <cdr:y>0.34348</cdr:y>
    </cdr:from>
    <cdr:to>
      <cdr:x>0.14296</cdr:x>
      <cdr:y>0.48986</cdr:y>
    </cdr:to>
    <cdr:sp macro="" textlink="">
      <cdr:nvSpPr>
        <cdr:cNvPr id="6" name="TextBox 5">
          <a:extLst xmlns:a="http://schemas.openxmlformats.org/drawingml/2006/main">
            <a:ext uri="{FF2B5EF4-FFF2-40B4-BE49-F238E27FC236}">
              <a16:creationId xmlns:a16="http://schemas.microsoft.com/office/drawing/2014/main" id="{AE960E4A-7848-4855-A972-31D1B4B53E93}"/>
            </a:ext>
          </a:extLst>
        </cdr:cNvPr>
        <cdr:cNvSpPr txBox="1"/>
      </cdr:nvSpPr>
      <cdr:spPr>
        <a:xfrm xmlns:a="http://schemas.openxmlformats.org/drawingml/2006/main">
          <a:off x="692150" y="1504951"/>
          <a:ext cx="465290" cy="6413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b="1"/>
            <a:t> </a:t>
          </a:r>
          <a:r>
            <a:rPr lang="en-US" sz="1800" b="1"/>
            <a:t>546</a:t>
          </a:r>
        </a:p>
      </cdr:txBody>
    </cdr:sp>
  </cdr:relSizeAnchor>
  <cdr:relSizeAnchor xmlns:cdr="http://schemas.openxmlformats.org/drawingml/2006/chartDrawing">
    <cdr:from>
      <cdr:x>0.02407</cdr:x>
      <cdr:y>2.28232E-7</cdr:y>
    </cdr:from>
    <cdr:to>
      <cdr:x>0.97404</cdr:x>
      <cdr:y>0.37826</cdr:y>
    </cdr:to>
    <cdr:sp macro="" textlink="">
      <cdr:nvSpPr>
        <cdr:cNvPr id="8" name="TextBox 7">
          <a:extLst xmlns:a="http://schemas.openxmlformats.org/drawingml/2006/main">
            <a:ext uri="{FF2B5EF4-FFF2-40B4-BE49-F238E27FC236}">
              <a16:creationId xmlns:a16="http://schemas.microsoft.com/office/drawing/2014/main" id="{0FD90878-EB0D-4634-B484-FCE587389014}"/>
            </a:ext>
          </a:extLst>
        </cdr:cNvPr>
        <cdr:cNvSpPr txBox="1"/>
      </cdr:nvSpPr>
      <cdr:spPr>
        <a:xfrm xmlns:a="http://schemas.openxmlformats.org/drawingml/2006/main">
          <a:off x="209550" y="1"/>
          <a:ext cx="8270317" cy="16573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2800" b="1"/>
            <a:t>Breaches Affecting 500 or More Individuals</a:t>
          </a:r>
        </a:p>
        <a:p xmlns:a="http://schemas.openxmlformats.org/drawingml/2006/main">
          <a:pPr algn="ctr"/>
          <a:r>
            <a:rPr lang="en-US" sz="2800" b="1"/>
            <a:t>Reports Received</a:t>
          </a:r>
          <a:r>
            <a:rPr lang="en-US" sz="2800" b="1" baseline="0"/>
            <a:t> Involving Hacking/IT Incidents</a:t>
          </a:r>
        </a:p>
        <a:p xmlns:a="http://schemas.openxmlformats.org/drawingml/2006/main">
          <a:pPr algn="ctr"/>
          <a:r>
            <a:rPr lang="en-US" sz="2000" baseline="0"/>
            <a:t>Calendar Years 2021 - 2025</a:t>
          </a:r>
          <a:endParaRPr lang="en-US" sz="2000"/>
        </a:p>
      </cdr:txBody>
    </cdr:sp>
  </cdr:relSizeAnchor>
  <cdr:relSizeAnchor xmlns:cdr="http://schemas.openxmlformats.org/drawingml/2006/chartDrawing">
    <cdr:from>
      <cdr:x>0.8337</cdr:x>
      <cdr:y>0.34203</cdr:y>
    </cdr:from>
    <cdr:to>
      <cdr:x>0.87819</cdr:x>
      <cdr:y>0.4087</cdr:y>
    </cdr:to>
    <cdr:sp macro="" textlink="">
      <cdr:nvSpPr>
        <cdr:cNvPr id="9" name="TextBox 8">
          <a:extLst xmlns:a="http://schemas.openxmlformats.org/drawingml/2006/main">
            <a:ext uri="{FF2B5EF4-FFF2-40B4-BE49-F238E27FC236}">
              <a16:creationId xmlns:a16="http://schemas.microsoft.com/office/drawing/2014/main" id="{6783A178-727C-49AB-AC87-EEBD12B765BB}"/>
            </a:ext>
          </a:extLst>
        </cdr:cNvPr>
        <cdr:cNvSpPr txBox="1"/>
      </cdr:nvSpPr>
      <cdr:spPr>
        <a:xfrm xmlns:a="http://schemas.openxmlformats.org/drawingml/2006/main">
          <a:off x="6749844" y="1498599"/>
          <a:ext cx="360202" cy="29211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a:t>531</a:t>
          </a:r>
        </a:p>
      </cdr:txBody>
    </cdr:sp>
  </cdr:relSizeAnchor>
</c:userShapes>
</file>

<file path=ppt/drawings/drawing2.xml><?xml version="1.0" encoding="utf-8"?>
<c:userShapes xmlns:c="http://schemas.openxmlformats.org/drawingml/2006/chart">
  <cdr:relSizeAnchor xmlns:cdr="http://schemas.openxmlformats.org/drawingml/2006/chartDrawing">
    <cdr:from>
      <cdr:x>0.17739</cdr:x>
      <cdr:y>0.91969</cdr:y>
    </cdr:from>
    <cdr:to>
      <cdr:x>0.82957</cdr:x>
      <cdr:y>0.98088</cdr:y>
    </cdr:to>
    <cdr:sp macro="" textlink="">
      <cdr:nvSpPr>
        <cdr:cNvPr id="2" name="TextBox 1">
          <a:extLst xmlns:a="http://schemas.openxmlformats.org/drawingml/2006/main">
            <a:ext uri="{FF2B5EF4-FFF2-40B4-BE49-F238E27FC236}">
              <a16:creationId xmlns:a16="http://schemas.microsoft.com/office/drawing/2014/main" id="{470D259B-7D05-6680-A881-5E39D01A728E}"/>
            </a:ext>
          </a:extLst>
        </cdr:cNvPr>
        <cdr:cNvSpPr txBox="1"/>
      </cdr:nvSpPr>
      <cdr:spPr>
        <a:xfrm xmlns:a="http://schemas.openxmlformats.org/drawingml/2006/main">
          <a:off x="971550" y="4581526"/>
          <a:ext cx="3571876"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a:solidFill>
                <a:sysClr val="windowText" lastClr="000000"/>
              </a:solidFill>
              <a:effectLst/>
              <a:latin typeface="Arial" panose="020B0604020202020204" pitchFamily="34" charset="0"/>
              <a:ea typeface="+mn-ea"/>
              <a:cs typeface="Arial" panose="020B0604020202020204" pitchFamily="34" charset="0"/>
            </a:rPr>
            <a:t>September 23, 2009 through December 31, 2025</a:t>
          </a:r>
        </a:p>
        <a:p xmlns:a="http://schemas.openxmlformats.org/drawingml/2006/main">
          <a:endParaRPr lang="en-US" sz="1100" kern="1200"/>
        </a:p>
      </cdr:txBody>
    </cdr:sp>
  </cdr:relSizeAnchor>
</c:userShapes>
</file>

<file path=ppt/drawings/drawing3.xml><?xml version="1.0" encoding="utf-8"?>
<c:userShapes xmlns:c="http://schemas.openxmlformats.org/drawingml/2006/chart">
  <cdr:relSizeAnchor xmlns:cdr="http://schemas.openxmlformats.org/drawingml/2006/chartDrawing">
    <cdr:from>
      <cdr:x>0.2392</cdr:x>
      <cdr:y>0.91621</cdr:y>
    </cdr:from>
    <cdr:to>
      <cdr:x>0.7691</cdr:x>
      <cdr:y>0.97814</cdr:y>
    </cdr:to>
    <cdr:sp macro="" textlink="">
      <cdr:nvSpPr>
        <cdr:cNvPr id="2" name="TextBox 1">
          <a:extLst xmlns:a="http://schemas.openxmlformats.org/drawingml/2006/main">
            <a:ext uri="{FF2B5EF4-FFF2-40B4-BE49-F238E27FC236}">
              <a16:creationId xmlns:a16="http://schemas.microsoft.com/office/drawing/2014/main" id="{C90CAD64-26EE-6665-81B9-78D6FC574FED}"/>
            </a:ext>
          </a:extLst>
        </cdr:cNvPr>
        <cdr:cNvSpPr txBox="1"/>
      </cdr:nvSpPr>
      <cdr:spPr>
        <a:xfrm xmlns:a="http://schemas.openxmlformats.org/drawingml/2006/main">
          <a:off x="1306287" y="4562928"/>
          <a:ext cx="2893786" cy="30842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a:effectLst/>
              <a:latin typeface="Arial" panose="020B0604020202020204" pitchFamily="34" charset="0"/>
              <a:ea typeface="+mn-ea"/>
              <a:cs typeface="Arial" panose="020B0604020202020204" pitchFamily="34" charset="0"/>
            </a:rPr>
            <a:t>January 1, 2026 through July</a:t>
          </a:r>
          <a:r>
            <a:rPr lang="en-US" sz="1200" b="1" baseline="0">
              <a:effectLst/>
              <a:latin typeface="Arial" panose="020B0604020202020204" pitchFamily="34" charset="0"/>
              <a:ea typeface="+mn-ea"/>
              <a:cs typeface="Arial" panose="020B0604020202020204" pitchFamily="34" charset="0"/>
            </a:rPr>
            <a:t> 31</a:t>
          </a:r>
          <a:r>
            <a:rPr lang="en-US" sz="1200" b="1">
              <a:effectLst/>
              <a:latin typeface="Arial" panose="020B0604020202020204" pitchFamily="34" charset="0"/>
              <a:ea typeface="+mn-ea"/>
              <a:cs typeface="Arial" panose="020B0604020202020204" pitchFamily="34" charset="0"/>
            </a:rPr>
            <a:t>, 2026</a:t>
          </a:r>
          <a:endParaRPr lang="en-US" sz="1200">
            <a:effectLst/>
            <a:latin typeface="Arial" panose="020B0604020202020204" pitchFamily="34" charset="0"/>
            <a:cs typeface="Arial" panose="020B0604020202020204" pitchFamily="34" charset="0"/>
          </a:endParaRPr>
        </a:p>
        <a:p xmlns:a="http://schemas.openxmlformats.org/drawingml/2006/main">
          <a:endParaRPr lang="en-US" sz="1100" kern="1200"/>
        </a:p>
      </cdr:txBody>
    </cdr:sp>
  </cdr:relSizeAnchor>
</c:userShapes>
</file>

<file path=ppt/drawings/drawing4.xml><?xml version="1.0" encoding="utf-8"?>
<c:userShapes xmlns:c="http://schemas.openxmlformats.org/drawingml/2006/chart">
  <cdr:relSizeAnchor xmlns:cdr="http://schemas.openxmlformats.org/drawingml/2006/chartDrawing">
    <cdr:from>
      <cdr:x>0.17103</cdr:x>
      <cdr:y>0.918</cdr:y>
    </cdr:from>
    <cdr:to>
      <cdr:x>0.83246</cdr:x>
      <cdr:y>0.97869</cdr:y>
    </cdr:to>
    <cdr:sp macro="" textlink="">
      <cdr:nvSpPr>
        <cdr:cNvPr id="2" name="TextBox 1">
          <a:extLst xmlns:a="http://schemas.openxmlformats.org/drawingml/2006/main">
            <a:ext uri="{FF2B5EF4-FFF2-40B4-BE49-F238E27FC236}">
              <a16:creationId xmlns:a16="http://schemas.microsoft.com/office/drawing/2014/main" id="{D7923BB0-0F13-493A-7EDD-55A020AEB844}"/>
            </a:ext>
          </a:extLst>
        </cdr:cNvPr>
        <cdr:cNvSpPr txBox="1"/>
      </cdr:nvSpPr>
      <cdr:spPr>
        <a:xfrm xmlns:a="http://schemas.openxmlformats.org/drawingml/2006/main">
          <a:off x="933452" y="4905356"/>
          <a:ext cx="3609970" cy="3243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dirty="0">
              <a:solidFill>
                <a:sysClr val="windowText" lastClr="000000"/>
              </a:solidFill>
              <a:effectLst/>
              <a:latin typeface="Arial" panose="020B0604020202020204" pitchFamily="34" charset="0"/>
              <a:ea typeface="+mn-ea"/>
              <a:cs typeface="Arial" panose="020B0604020202020204" pitchFamily="34" charset="0"/>
            </a:rPr>
            <a:t>September 23, 2009 through December 31, 2025</a:t>
          </a:r>
          <a:endParaRPr lang="en-US" sz="1200" dirty="0">
            <a:solidFill>
              <a:sysClr val="windowText" lastClr="000000"/>
            </a:solidFill>
            <a:effectLst/>
            <a:latin typeface="Arial" panose="020B0604020202020204" pitchFamily="34" charset="0"/>
            <a:cs typeface="Arial" panose="020B0604020202020204" pitchFamily="34" charset="0"/>
          </a:endParaRPr>
        </a:p>
        <a:p xmlns:a="http://schemas.openxmlformats.org/drawingml/2006/main">
          <a:endParaRPr lang="en-US" sz="1100" dirty="0"/>
        </a:p>
      </cdr:txBody>
    </cdr:sp>
  </cdr:relSizeAnchor>
</c:userShapes>
</file>

<file path=ppt/drawings/drawing5.xml><?xml version="1.0" encoding="utf-8"?>
<c:userShapes xmlns:c="http://schemas.openxmlformats.org/drawingml/2006/chart">
  <cdr:relSizeAnchor xmlns:cdr="http://schemas.openxmlformats.org/drawingml/2006/chartDrawing">
    <cdr:from>
      <cdr:x>0.23715</cdr:x>
      <cdr:y>0.92368</cdr:y>
    </cdr:from>
    <cdr:to>
      <cdr:x>0.76949</cdr:x>
      <cdr:y>0.97615</cdr:y>
    </cdr:to>
    <cdr:sp macro="" textlink="">
      <cdr:nvSpPr>
        <cdr:cNvPr id="2" name="TextBox 1">
          <a:extLst xmlns:a="http://schemas.openxmlformats.org/drawingml/2006/main">
            <a:ext uri="{FF2B5EF4-FFF2-40B4-BE49-F238E27FC236}">
              <a16:creationId xmlns:a16="http://schemas.microsoft.com/office/drawing/2014/main" id="{E61792E8-BB70-F429-5D9E-DF836B1EC0AF}"/>
            </a:ext>
          </a:extLst>
        </cdr:cNvPr>
        <cdr:cNvSpPr txBox="1"/>
      </cdr:nvSpPr>
      <cdr:spPr>
        <a:xfrm xmlns:a="http://schemas.openxmlformats.org/drawingml/2006/main">
          <a:off x="1297213" y="4918529"/>
          <a:ext cx="2911930" cy="2793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marL="0" marR="0" lvl="0" indent="0" defTabSz="914400" eaLnBrk="1" fontAlgn="auto" latinLnBrk="0" hangingPunct="1">
            <a:lnSpc>
              <a:spcPct val="100000"/>
            </a:lnSpc>
            <a:spcBef>
              <a:spcPts val="0"/>
            </a:spcBef>
            <a:spcAft>
              <a:spcPts val="0"/>
            </a:spcAft>
            <a:buClrTx/>
            <a:buSzTx/>
            <a:buFontTx/>
            <a:buNone/>
            <a:tabLst/>
            <a:defRPr/>
          </a:pPr>
          <a:r>
            <a:rPr lang="en-US" sz="1200" b="1">
              <a:effectLst/>
              <a:latin typeface="Arial" panose="020B0604020202020204" pitchFamily="34" charset="0"/>
              <a:ea typeface="+mn-ea"/>
              <a:cs typeface="Arial" panose="020B0604020202020204" pitchFamily="34" charset="0"/>
            </a:rPr>
            <a:t>January 1, 2026 through July 31, 2026</a:t>
          </a:r>
          <a:endParaRPr lang="en-US" sz="1200">
            <a:effectLst/>
            <a:latin typeface="Arial" panose="020B0604020202020204" pitchFamily="34" charset="0"/>
            <a:cs typeface="Arial" panose="020B0604020202020204" pitchFamily="34" charset="0"/>
          </a:endParaRPr>
        </a:p>
        <a:p xmlns:a="http://schemas.openxmlformats.org/drawingml/2006/main">
          <a:endParaRPr lang="en-US" sz="1100" kern="1200"/>
        </a:p>
      </cdr:txBody>
    </cdr:sp>
  </cdr:relSizeAnchor>
</c:userShapes>
</file>

<file path=ppt/drawings/drawing6.xml><?xml version="1.0" encoding="utf-8"?>
<c:userShapes xmlns:c="http://schemas.openxmlformats.org/drawingml/2006/chart">
  <cdr:relSizeAnchor xmlns:cdr="http://schemas.openxmlformats.org/drawingml/2006/chartDrawing">
    <cdr:from>
      <cdr:x>0.88476</cdr:x>
      <cdr:y>0.78562</cdr:y>
    </cdr:from>
    <cdr:to>
      <cdr:x>1</cdr:x>
      <cdr:y>1</cdr:y>
    </cdr:to>
    <cdr:sp macro="" textlink="">
      <cdr:nvSpPr>
        <cdr:cNvPr id="2" name="TextBox 9">
          <a:extLst xmlns:a="http://schemas.openxmlformats.org/drawingml/2006/main">
            <a:ext uri="{FF2B5EF4-FFF2-40B4-BE49-F238E27FC236}">
              <a16:creationId xmlns:a16="http://schemas.microsoft.com/office/drawing/2014/main" id="{643988DA-DE2F-A0EE-393D-84D98007DFA6}"/>
            </a:ext>
          </a:extLst>
        </cdr:cNvPr>
        <cdr:cNvSpPr txBox="1"/>
      </cdr:nvSpPr>
      <cdr:spPr>
        <a:xfrm xmlns:a="http://schemas.openxmlformats.org/drawingml/2006/main">
          <a:off x="9045972" y="3479800"/>
          <a:ext cx="717788" cy="73866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Before </a:t>
          </a:r>
        </a:p>
        <a:p xmlns:a="http://schemas.openxmlformats.org/drawingml/2006/main">
          <a:pPr algn="ctr"/>
          <a:r>
            <a:rPr lang="en-US" sz="1400" b="1" dirty="0">
              <a:solidFill>
                <a:schemeClr val="bg1"/>
              </a:solidFill>
            </a:rPr>
            <a:t>the </a:t>
          </a:r>
        </a:p>
        <a:p xmlns:a="http://schemas.openxmlformats.org/drawingml/2006/main">
          <a:pPr algn="ctr"/>
          <a:r>
            <a:rPr lang="en-US" sz="1400" b="1" dirty="0">
              <a:solidFill>
                <a:schemeClr val="bg1"/>
              </a:solidFill>
            </a:rPr>
            <a:t>attack</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A24A4C-E8C2-4459-9320-8F955F89F36C}"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22AFD6-84A2-4441-A6DF-219D7F933845}" type="slidenum">
              <a:rPr lang="en-US" smtClean="0"/>
              <a:t>‹#›</a:t>
            </a:fld>
            <a:endParaRPr lang="en-US"/>
          </a:p>
        </p:txBody>
      </p:sp>
    </p:spTree>
    <p:extLst>
      <p:ext uri="{BB962C8B-B14F-4D97-AF65-F5344CB8AC3E}">
        <p14:creationId xmlns:p14="http://schemas.microsoft.com/office/powerpoint/2010/main" val="979776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this slide, add in Paula’s and Joshua’s slides</a:t>
            </a:r>
          </a:p>
        </p:txBody>
      </p:sp>
      <p:sp>
        <p:nvSpPr>
          <p:cNvPr id="4" name="Slide Number Placeholder 3"/>
          <p:cNvSpPr>
            <a:spLocks noGrp="1"/>
          </p:cNvSpPr>
          <p:nvPr>
            <p:ph type="sldNum" sz="quarter" idx="5"/>
          </p:nvPr>
        </p:nvSpPr>
        <p:spPr/>
        <p:txBody>
          <a:bodyPr/>
          <a:lstStyle/>
          <a:p>
            <a:fld id="{8722AFD6-84A2-4441-A6DF-219D7F933845}" type="slidenum">
              <a:rPr lang="en-US" smtClean="0"/>
              <a:t>11</a:t>
            </a:fld>
            <a:endParaRPr lang="en-US"/>
          </a:p>
        </p:txBody>
      </p:sp>
    </p:spTree>
    <p:extLst>
      <p:ext uri="{BB962C8B-B14F-4D97-AF65-F5344CB8AC3E}">
        <p14:creationId xmlns:p14="http://schemas.microsoft.com/office/powerpoint/2010/main" val="3600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10000"/>
              </a:lnSpc>
              <a:spcBef>
                <a:spcPts val="1000"/>
              </a:spcBef>
              <a:buFont typeface="Courier New,monospace"/>
              <a:buChar char="o"/>
            </a:pP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0B9327-0A84-4EAB-B820-000ABCA059A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1108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267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592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308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B9988-9FF1-41AE-ABCA-84C9181200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2497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5ED31D-BB7C-45EF-80E7-8ED327620B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456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f84a81c83b_1_4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f84a81c83b_1_4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d80223660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g3d80223660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1" name="Google Shape;171;g3d80223660d_0_0: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t>©2022 Orlando Health, Inc.</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72" name="Google Shape;172;g3d80223660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d2bcf5339c_2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3d2bcf5339c_2_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2" name="Google Shape;182;g3d2bcf5339c_2_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27</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d2bcf5339c_2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3d2bcf5339c_2_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94" name="Google Shape;194;g3d2bcf5339c_2_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28</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d2bcf5339c_2_1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8" name="Google Shape;208;g3d2bcf5339c_2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d2bcf5339c_2_1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7" name="Google Shape;217;g3d2bcf5339c_2_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d2bcf5339c_2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3d2bcf5339c_2_1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d2bcf5339c_2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3d2bcf5339c_2_1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d2bcf5339c_2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g3d2bcf5339c_2_1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e586d37faa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g3e586d37faa_0_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d2bcf5339c_2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5" name="Google Shape;295;g3d2bcf5339c_2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d8e3fe4de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d8e3fe4d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d2bcf5339c_2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0" name="Google Shape;330;g3d2bcf5339c_2_2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d2bcf5339c_2_3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55" name="Google Shape;355;g3d2bcf5339c_2_3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d2bcf5339c_2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3" name="Google Shape;363;g3d2bcf5339c_2_3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e586d37faa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3e586d37faa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e586d37faa_0_2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g3e586d37faa_0_2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Avenir"/>
              <a:ea typeface="Avenir"/>
              <a:cs typeface="Avenir"/>
              <a:sym typeface="Aveni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e586d37faa_0_3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e586d37faa_0_3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d2bcf5339c_2_4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65" name="Google Shape;465;g3d2bcf5339c_2_4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3d80223660d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g3d80223660d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e1e4ad0cc7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3e1e4ad0cc7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3d2bcf5339c_2_4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
              <a:t>put in ICS^2 certified in cybersecurity, SANS GSEC </a:t>
            </a:r>
            <a:endParaRPr/>
          </a:p>
        </p:txBody>
      </p:sp>
      <p:sp>
        <p:nvSpPr>
          <p:cNvPr id="504" name="Google Shape;504;g3d2bcf5339c_2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f84aab8585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3f84aab8585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during AM Break. After this slide, add in ASPR Update, HHS Cyber Updates</a:t>
            </a:r>
          </a:p>
        </p:txBody>
      </p:sp>
      <p:sp>
        <p:nvSpPr>
          <p:cNvPr id="4" name="Slide Number Placeholder 3"/>
          <p:cNvSpPr>
            <a:spLocks noGrp="1"/>
          </p:cNvSpPr>
          <p:nvPr>
            <p:ph type="sldNum" sz="quarter" idx="5"/>
          </p:nvPr>
        </p:nvSpPr>
        <p:spPr/>
        <p:txBody>
          <a:bodyPr/>
          <a:lstStyle/>
          <a:p>
            <a:fld id="{8722AFD6-84A2-4441-A6DF-219D7F933845}" type="slidenum">
              <a:rPr lang="en-US" smtClean="0"/>
              <a:t>48</a:t>
            </a:fld>
            <a:endParaRPr lang="en-US"/>
          </a:p>
        </p:txBody>
      </p:sp>
    </p:spTree>
    <p:extLst>
      <p:ext uri="{BB962C8B-B14F-4D97-AF65-F5344CB8AC3E}">
        <p14:creationId xmlns:p14="http://schemas.microsoft.com/office/powerpoint/2010/main" val="1513274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7E9444-2FC4-47A1-8141-63AC560D24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2407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0849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400">
              <a:defRPr/>
            </a:pP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Sources: https://www.aha.org/news/headline/2025-05-12-report-health-care-had-most-reported-cyberthreats-2024</a:t>
            </a:r>
            <a:endParaRPr lang="en-US" sz="1200" b="0" i="0" kern="1200">
              <a:solidFill>
                <a:schemeClr val="tx1"/>
              </a:solidFill>
              <a:effectLst/>
              <a:latin typeface="+mn-lt"/>
            </a:endParaRPr>
          </a:p>
          <a:p>
            <a:r>
              <a:rPr lang="en-US" sz="1200" b="0" i="0" kern="1200">
                <a:solidFill>
                  <a:schemeClr val="tx1"/>
                </a:solidFill>
                <a:effectLst/>
                <a:latin typeface="+mn-lt"/>
                <a:ea typeface="+mn-ea"/>
                <a:cs typeface="+mn-cs"/>
              </a:rPr>
              <a:t>https://pmc.ncbi.nlm.nih.gov/articles/PMC9856685/__;!!DJ_L93zn18-Ojg!nI3A1NjiL8v187MUfgM5hoZ7HwA787ho5l3Rp54eF4QUriP4ahDzONvbj-HVWyAzdWccKoXjY5dTTG4Moe1jVJEs158zsVND$ </a:t>
            </a:r>
            <a:endParaRPr lang="en-US" sz="1200" b="0" i="0" kern="1200">
              <a:solidFill>
                <a:schemeClr val="tx1"/>
              </a:solidFill>
              <a:effectLst/>
              <a:latin typeface="+mn-lt"/>
            </a:endParaRPr>
          </a:p>
          <a:p>
            <a:r>
              <a:rPr lang="en-US" sz="1200" b="0" i="0" kern="1200">
                <a:solidFill>
                  <a:schemeClr val="tx1"/>
                </a:solidFill>
                <a:effectLst/>
                <a:latin typeface="+mn-lt"/>
                <a:ea typeface="+mn-ea"/>
                <a:cs typeface="+mn-cs"/>
              </a:rPr>
              <a:t>https://hipaatimes.com/hospital-cyberattacks-tied-to-patient-deaths</a:t>
            </a:r>
            <a:endParaRPr lang="en-US" sz="1200" b="0" i="0" kern="1200">
              <a:solidFill>
                <a:schemeClr val="tx1"/>
              </a:solidFill>
              <a:effectLst/>
              <a:latin typeface="+mn-lt"/>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47E9444-2FC4-47A1-8141-63AC560D24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454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0D563-7739-58C9-C18A-461716AA5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2FC32-B06C-DA24-0FFB-2B3E5619A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CE49C-1BD4-1BBC-B6C6-FB0C8B70BB36}"/>
              </a:ext>
            </a:extLst>
          </p:cNvPr>
          <p:cNvSpPr>
            <a:spLocks noGrp="1"/>
          </p:cNvSpPr>
          <p:nvPr>
            <p:ph type="body" idx="1"/>
          </p:nvPr>
        </p:nvSpPr>
        <p:spPr/>
        <p:txBody>
          <a:bodyPr/>
          <a:lstStyle/>
          <a:p>
            <a:r>
              <a:rPr lang="en-US" sz="1200" b="0" i="0" kern="1200">
                <a:solidFill>
                  <a:schemeClr val="tx1"/>
                </a:solidFill>
                <a:effectLst/>
                <a:latin typeface="+mn-lt"/>
                <a:ea typeface="+mn-ea"/>
                <a:cs typeface="+mn-cs"/>
              </a:rPr>
              <a:t>Source: https://pmc.ncbi.nlm.nih.gov/articles/PMC9856685/__;!!DJ_L93zn18-Ojg!nI3A1NjiL8v187MUfgM5hoZ7HwA787ho5l3Rp54eF4QUriP4ahDzONvbj-HVWyAzdWccKoXjY5dTTG4Moe1jVJEs158zsVND$ </a:t>
            </a:r>
            <a:endParaRPr lang="en-US">
              <a:ea typeface="+mn-ea"/>
              <a:cs typeface="+mn-cs"/>
            </a:endParaRP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$21.B Source: www.beckershospitalreview.com</a:t>
            </a:r>
            <a:endParaRPr lang="en-US" sz="1200" b="0" i="0" kern="1200">
              <a:solidFill>
                <a:schemeClr val="tx1"/>
              </a:solidFill>
              <a:effectLst/>
              <a:latin typeface="+mn-lt"/>
            </a:endParaRPr>
          </a:p>
          <a:p>
            <a:endParaRPr lang="en-US"/>
          </a:p>
        </p:txBody>
      </p:sp>
      <p:sp>
        <p:nvSpPr>
          <p:cNvPr id="4" name="Slide Number Placeholder 3">
            <a:extLst>
              <a:ext uri="{FF2B5EF4-FFF2-40B4-BE49-F238E27FC236}">
                <a16:creationId xmlns:a16="http://schemas.microsoft.com/office/drawing/2014/main" id="{5AE4232C-C4A4-CB48-C475-AEA74CA72B3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856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26E23-8975-707D-C13D-4453CC6C9A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62854-91ED-75B0-5458-E4679A7B8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D211E-EAC9-6287-1F4D-8AF483BCAF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31B980-EB9F-5463-BD79-9600ABA0AB8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687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68587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7932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21805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199E9-0BB7-E6F5-46B1-D8F18698B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465A6-D5B8-2544-1526-38D116D3C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CCE520-E52B-1126-0D45-FF587CC51476}"/>
              </a:ext>
            </a:extLst>
          </p:cNvPr>
          <p:cNvSpPr>
            <a:spLocks noGrp="1"/>
          </p:cNvSpPr>
          <p:nvPr>
            <p:ph type="body" idx="1"/>
          </p:nvPr>
        </p:nvSpPr>
        <p:spPr/>
        <p:txBody>
          <a:bodyPr/>
          <a:lstStyle/>
          <a:p>
            <a:endParaRPr lang="en-US"/>
          </a:p>
          <a:p>
            <a:endParaRPr lang="en-US"/>
          </a:p>
          <a:p>
            <a:endParaRPr lang="en-US"/>
          </a:p>
        </p:txBody>
      </p:sp>
      <p:sp>
        <p:nvSpPr>
          <p:cNvPr id="4" name="Slide Number Placeholder 3">
            <a:extLst>
              <a:ext uri="{FF2B5EF4-FFF2-40B4-BE49-F238E27FC236}">
                <a16:creationId xmlns:a16="http://schemas.microsoft.com/office/drawing/2014/main" id="{57BDFC9A-E1F9-52DB-F6C7-5229D81C6B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4110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7673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EFC40-F55D-BC1A-D9F0-EBD28C6A3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07A15-C73A-F443-5CF1-0B07452115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8B6557-8D67-518A-4127-05C46C1640A2}"/>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B3EAF5DB-3B32-160A-89FE-EF2C839B5AE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23303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F7349-8353-FA94-205B-BC03920BD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5DC5E-18DA-D5D8-5997-64472E3274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766C8-2591-01BB-1168-4290013574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AE86B1-A299-4A75-A8BC-CE9D25C9E21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9120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Source: /https://depts.washington.edu/pacshelp/docs/Downtime_Proc/Downtime_workflow_diagram.pdf</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430005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4BC21-F8B9-D554-870E-A424B5390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DBCF5-0593-9CD5-1A3E-3AED83A86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96AFC-5451-17F4-FACE-24D9651AD49F}"/>
              </a:ext>
            </a:extLst>
          </p:cNvPr>
          <p:cNvSpPr>
            <a:spLocks noGrp="1"/>
          </p:cNvSpPr>
          <p:nvPr>
            <p:ph type="body" idx="1"/>
          </p:nvPr>
        </p:nvSpPr>
        <p:spPr/>
        <p:txBody>
          <a:bodyPr/>
          <a:lstStyle/>
          <a:p>
            <a:pPr>
              <a:defRPr/>
            </a:pPr>
            <a:r>
              <a:rPr lang="en-US"/>
              <a:t>Source: /https://depts.washington.edu/pacshelp/docs/Downtime_Proc/Downtime_workflow_diagram.pdf</a:t>
            </a:r>
          </a:p>
        </p:txBody>
      </p:sp>
      <p:sp>
        <p:nvSpPr>
          <p:cNvPr id="4" name="Slide Number Placeholder 3">
            <a:extLst>
              <a:ext uri="{FF2B5EF4-FFF2-40B4-BE49-F238E27FC236}">
                <a16:creationId xmlns:a16="http://schemas.microsoft.com/office/drawing/2014/main" id="{EE9145B8-2C50-1537-B645-FC5D889A0E2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200423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3C6C2-7682-5CE3-7951-90ABD5165C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1A2AD-5490-9F14-7454-5AD4F6276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1B668-97ED-17D6-DC46-3A4C7A75B001}"/>
              </a:ext>
            </a:extLst>
          </p:cNvPr>
          <p:cNvSpPr>
            <a:spLocks noGrp="1"/>
          </p:cNvSpPr>
          <p:nvPr>
            <p:ph type="body" idx="1"/>
          </p:nvPr>
        </p:nvSpPr>
        <p:spPr/>
        <p:txBody>
          <a:bodyPr/>
          <a:lstStyle/>
          <a:p>
            <a:pPr>
              <a:defRPr/>
            </a:pPr>
            <a:r>
              <a:rPr lang="en-US"/>
              <a:t>Source: /https://depts.washington.edu/pacshelp/docs/Downtime_Proc/Downtime_workflow_diagram.pdf</a:t>
            </a:r>
          </a:p>
        </p:txBody>
      </p:sp>
      <p:sp>
        <p:nvSpPr>
          <p:cNvPr id="4" name="Slide Number Placeholder 3">
            <a:extLst>
              <a:ext uri="{FF2B5EF4-FFF2-40B4-BE49-F238E27FC236}">
                <a16:creationId xmlns:a16="http://schemas.microsoft.com/office/drawing/2014/main" id="{0286C3DE-5774-1EAC-A471-D28F44A41F6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26371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1C1B-183D-4DB0-0D8A-0F39CE5994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BB0FF-0049-6A06-81D7-43F46D6467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55C42F-4D10-F62F-5E23-6CB46B01BE3F}"/>
              </a:ext>
            </a:extLst>
          </p:cNvPr>
          <p:cNvSpPr>
            <a:spLocks noGrp="1"/>
          </p:cNvSpPr>
          <p:nvPr>
            <p:ph type="body" idx="1"/>
          </p:nvPr>
        </p:nvSpPr>
        <p:spPr/>
        <p:txBody>
          <a:bodyPr/>
          <a:lstStyle/>
          <a:p>
            <a:pPr>
              <a:defRPr/>
            </a:pPr>
            <a:r>
              <a:rPr lang="en-US"/>
              <a:t>Source: /https://depts.washington.edu/pacshelp/docs/Downtime_Proc/Downtime_workflow_diagram.pdf</a:t>
            </a:r>
          </a:p>
        </p:txBody>
      </p:sp>
      <p:sp>
        <p:nvSpPr>
          <p:cNvPr id="4" name="Slide Number Placeholder 3">
            <a:extLst>
              <a:ext uri="{FF2B5EF4-FFF2-40B4-BE49-F238E27FC236}">
                <a16:creationId xmlns:a16="http://schemas.microsoft.com/office/drawing/2014/main" id="{3CD4EA91-759C-B863-C4F3-9D4134F4CBC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13638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9817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91864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69563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CBC0C8-1CCB-411E-B287-7F8A335B36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36375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pP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C72B32-1A00-43DB-BBB8-B81738A4878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50216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0DF081-8638-46CA-8CF7-DDEB514B5C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360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F0DF081-8638-46CA-8CF7-DDEB514B5C2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5360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3542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sv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emf"/><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067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C34259A-9CCE-F68C-6F86-CAE32DC26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C3DE73-9206-65B3-F567-080E2562C201}"/>
              </a:ext>
            </a:extLst>
          </p:cNvPr>
          <p:cNvSpPr>
            <a:spLocks noGrp="1"/>
          </p:cNvSpPr>
          <p:nvPr>
            <p:ph type="dt" sz="half" idx="10"/>
          </p:nvPr>
        </p:nvSpPr>
        <p:spPr/>
        <p:txBody>
          <a:bodyPr/>
          <a:lstStyle/>
          <a:p>
            <a:fld id="{7E33E77A-0084-8A42-A57D-B7508B2FC30C}" type="datetimeFigureOut">
              <a:rPr lang="en-US" smtClean="0"/>
              <a:t>9/9/2026</a:t>
            </a:fld>
            <a:endParaRPr lang="en-US"/>
          </a:p>
        </p:txBody>
      </p:sp>
      <p:sp>
        <p:nvSpPr>
          <p:cNvPr id="5" name="Footer Placeholder 4">
            <a:extLst>
              <a:ext uri="{FF2B5EF4-FFF2-40B4-BE49-F238E27FC236}">
                <a16:creationId xmlns:a16="http://schemas.microsoft.com/office/drawing/2014/main" id="{CDEAC5D7-9A62-D66C-6092-B78B420F0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CE05-9D8A-DB37-CF9C-63104A02F6A7}"/>
              </a:ext>
            </a:extLst>
          </p:cNvPr>
          <p:cNvSpPr>
            <a:spLocks noGrp="1"/>
          </p:cNvSpPr>
          <p:nvPr>
            <p:ph type="sldNum" sz="quarter" idx="12"/>
          </p:nvPr>
        </p:nvSpPr>
        <p:spPr/>
        <p:txBody>
          <a:bodyPr/>
          <a:lstStyle/>
          <a:p>
            <a:fld id="{6E660D8E-9576-794B-9113-3CBE4F2384AC}" type="slidenum">
              <a:rPr lang="en-US" smtClean="0"/>
              <a:t>‹#›</a:t>
            </a:fld>
            <a:endParaRPr lang="en-US"/>
          </a:p>
        </p:txBody>
      </p:sp>
    </p:spTree>
    <p:extLst>
      <p:ext uri="{BB962C8B-B14F-4D97-AF65-F5344CB8AC3E}">
        <p14:creationId xmlns:p14="http://schemas.microsoft.com/office/powerpoint/2010/main" val="76535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984B9-BF5F-AA6D-2B3D-2B462813DCF7}"/>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5DE424A1-5D86-1988-563E-3B9B5039D57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408C9E8-4949-1833-1493-7956845F8CC2}"/>
              </a:ext>
            </a:extLst>
          </p:cNvPr>
          <p:cNvSpPr>
            <a:spLocks noGrp="1"/>
          </p:cNvSpPr>
          <p:nvPr>
            <p:ph type="dt" sz="half" idx="10"/>
          </p:nvPr>
        </p:nvSpPr>
        <p:spPr>
          <a:xfrm>
            <a:off x="838200" y="6195929"/>
            <a:ext cx="2743200" cy="365125"/>
          </a:xfrm>
          <a:prstGeom prst="rect">
            <a:avLst/>
          </a:prstGeom>
        </p:spPr>
        <p:txBody>
          <a:bodyPr/>
          <a:lstStyle>
            <a:lvl1pPr>
              <a:defRPr sz="1400">
                <a:solidFill>
                  <a:schemeClr val="bg1"/>
                </a:solidFill>
              </a:defRPr>
            </a:lvl1pPr>
          </a:lstStyle>
          <a:p>
            <a:fld id="{EAF78C2C-6BA1-A142-B76F-FEC351EE3FD5}" type="datetimeFigureOut">
              <a:rPr lang="en-US" smtClean="0"/>
              <a:pPr/>
              <a:t>9/9/2026</a:t>
            </a:fld>
            <a:endParaRPr lang="en-US" sz="1400"/>
          </a:p>
        </p:txBody>
      </p:sp>
      <p:sp>
        <p:nvSpPr>
          <p:cNvPr id="5" name="Footer Placeholder 4">
            <a:extLst>
              <a:ext uri="{FF2B5EF4-FFF2-40B4-BE49-F238E27FC236}">
                <a16:creationId xmlns:a16="http://schemas.microsoft.com/office/drawing/2014/main" id="{FAC344A5-E2AE-9449-0D47-5A2A4797A276}"/>
              </a:ext>
            </a:extLst>
          </p:cNvPr>
          <p:cNvSpPr>
            <a:spLocks noGrp="1"/>
          </p:cNvSpPr>
          <p:nvPr>
            <p:ph type="ftr" sz="quarter" idx="11"/>
          </p:nvPr>
        </p:nvSpPr>
        <p:spPr>
          <a:xfrm>
            <a:off x="4038600" y="6195929"/>
            <a:ext cx="4114800" cy="365125"/>
          </a:xfrm>
          <a:prstGeom prst="rect">
            <a:avLst/>
          </a:prstGeom>
        </p:spPr>
        <p:txBody>
          <a:bodyPr/>
          <a:lstStyle>
            <a:lvl1pPr>
              <a:defRPr sz="1400">
                <a:solidFill>
                  <a:schemeClr val="bg1"/>
                </a:solidFill>
              </a:defRPr>
            </a:lvl1pPr>
          </a:lstStyle>
          <a:p>
            <a:endParaRPr lang="en-US" sz="1400"/>
          </a:p>
        </p:txBody>
      </p:sp>
      <p:sp>
        <p:nvSpPr>
          <p:cNvPr id="6" name="Slide Number Placeholder 5">
            <a:extLst>
              <a:ext uri="{FF2B5EF4-FFF2-40B4-BE49-F238E27FC236}">
                <a16:creationId xmlns:a16="http://schemas.microsoft.com/office/drawing/2014/main" id="{79FBFC06-C79B-BBAE-7310-888393F320F6}"/>
              </a:ext>
            </a:extLst>
          </p:cNvPr>
          <p:cNvSpPr>
            <a:spLocks noGrp="1"/>
          </p:cNvSpPr>
          <p:nvPr>
            <p:ph type="sldNum" sz="quarter" idx="12"/>
          </p:nvPr>
        </p:nvSpPr>
        <p:spPr>
          <a:xfrm>
            <a:off x="8610600" y="6195929"/>
            <a:ext cx="2743200" cy="365125"/>
          </a:xfrm>
          <a:prstGeom prst="rect">
            <a:avLst/>
          </a:prstGeom>
        </p:spPr>
        <p:txBody>
          <a:bodyPr/>
          <a:lstStyle>
            <a:lvl1pPr>
              <a:defRPr sz="1400">
                <a:solidFill>
                  <a:schemeClr val="bg1"/>
                </a:solidFill>
              </a:defRPr>
            </a:lvl1pPr>
          </a:lstStyle>
          <a:p>
            <a:fld id="{899830EF-5211-7B4B-BA71-8B240A1DF574}" type="slidenum">
              <a:rPr lang="en-US" smtClean="0"/>
              <a:pPr/>
              <a:t>‹#›</a:t>
            </a:fld>
            <a:endParaRPr lang="en-US" sz="1400"/>
          </a:p>
        </p:txBody>
      </p:sp>
    </p:spTree>
    <p:extLst>
      <p:ext uri="{BB962C8B-B14F-4D97-AF65-F5344CB8AC3E}">
        <p14:creationId xmlns:p14="http://schemas.microsoft.com/office/powerpoint/2010/main" val="3200863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F319-3AF2-F895-81A3-B516A990B9B9}"/>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940B00C-DACC-E6AA-20E7-414BB0462F10}"/>
              </a:ext>
            </a:extLst>
          </p:cNvPr>
          <p:cNvSpPr>
            <a:spLocks noGrp="1"/>
          </p:cNvSpPr>
          <p:nvPr>
            <p:ph idx="1"/>
          </p:nvPr>
        </p:nvSpPr>
        <p:spPr>
          <a:xfrm>
            <a:off x="838200" y="1825625"/>
            <a:ext cx="11353800" cy="4351338"/>
          </a:xfrm>
          <a:prstGeom prst="rect">
            <a:avLst/>
          </a:prstGeom>
        </p:spPr>
        <p:txBody>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B40379B-7DF1-7430-5367-926C74B5D764}"/>
              </a:ext>
            </a:extLst>
          </p:cNvPr>
          <p:cNvSpPr>
            <a:spLocks noGrp="1"/>
          </p:cNvSpPr>
          <p:nvPr>
            <p:ph type="dt" sz="half" idx="10"/>
          </p:nvPr>
        </p:nvSpPr>
        <p:spPr>
          <a:xfrm>
            <a:off x="838200" y="6195929"/>
            <a:ext cx="2743200" cy="365125"/>
          </a:xfrm>
          <a:prstGeom prst="rect">
            <a:avLst/>
          </a:prstGeom>
        </p:spPr>
        <p:txBody>
          <a:bodyPr/>
          <a:lstStyle>
            <a:lvl1pPr>
              <a:defRPr sz="1400">
                <a:solidFill>
                  <a:schemeClr val="bg1"/>
                </a:solidFill>
              </a:defRPr>
            </a:lvl1pPr>
          </a:lstStyle>
          <a:p>
            <a:fld id="{EAF78C2C-6BA1-A142-B76F-FEC351EE3FD5}" type="datetimeFigureOut">
              <a:rPr lang="en-US" smtClean="0"/>
              <a:pPr/>
              <a:t>9/9/2026</a:t>
            </a:fld>
            <a:endParaRPr lang="en-US" sz="1400"/>
          </a:p>
        </p:txBody>
      </p:sp>
      <p:sp>
        <p:nvSpPr>
          <p:cNvPr id="8" name="Footer Placeholder 4">
            <a:extLst>
              <a:ext uri="{FF2B5EF4-FFF2-40B4-BE49-F238E27FC236}">
                <a16:creationId xmlns:a16="http://schemas.microsoft.com/office/drawing/2014/main" id="{78E645F9-0EAC-FCD1-59E1-E7FF3E0BC773}"/>
              </a:ext>
            </a:extLst>
          </p:cNvPr>
          <p:cNvSpPr>
            <a:spLocks noGrp="1"/>
          </p:cNvSpPr>
          <p:nvPr>
            <p:ph type="ftr" sz="quarter" idx="11"/>
          </p:nvPr>
        </p:nvSpPr>
        <p:spPr>
          <a:xfrm>
            <a:off x="4038600" y="6195929"/>
            <a:ext cx="4114800" cy="365125"/>
          </a:xfrm>
          <a:prstGeom prst="rect">
            <a:avLst/>
          </a:prstGeom>
        </p:spPr>
        <p:txBody>
          <a:bodyPr/>
          <a:lstStyle>
            <a:lvl1pPr>
              <a:defRPr sz="1400">
                <a:solidFill>
                  <a:schemeClr val="bg1"/>
                </a:solidFill>
              </a:defRPr>
            </a:lvl1pPr>
          </a:lstStyle>
          <a:p>
            <a:endParaRPr lang="en-US" sz="1400"/>
          </a:p>
        </p:txBody>
      </p:sp>
      <p:sp>
        <p:nvSpPr>
          <p:cNvPr id="9" name="Slide Number Placeholder 5">
            <a:extLst>
              <a:ext uri="{FF2B5EF4-FFF2-40B4-BE49-F238E27FC236}">
                <a16:creationId xmlns:a16="http://schemas.microsoft.com/office/drawing/2014/main" id="{67B4ADF9-2125-C3F5-DBBA-8FE66EDEB122}"/>
              </a:ext>
            </a:extLst>
          </p:cNvPr>
          <p:cNvSpPr>
            <a:spLocks noGrp="1"/>
          </p:cNvSpPr>
          <p:nvPr>
            <p:ph type="sldNum" sz="quarter" idx="12"/>
          </p:nvPr>
        </p:nvSpPr>
        <p:spPr>
          <a:xfrm>
            <a:off x="8610600" y="6195929"/>
            <a:ext cx="2743200" cy="365125"/>
          </a:xfrm>
          <a:prstGeom prst="rect">
            <a:avLst/>
          </a:prstGeom>
        </p:spPr>
        <p:txBody>
          <a:bodyPr/>
          <a:lstStyle>
            <a:lvl1pPr>
              <a:defRPr sz="1400">
                <a:solidFill>
                  <a:schemeClr val="bg1"/>
                </a:solidFill>
              </a:defRPr>
            </a:lvl1pPr>
          </a:lstStyle>
          <a:p>
            <a:fld id="{899830EF-5211-7B4B-BA71-8B240A1DF574}" type="slidenum">
              <a:rPr lang="en-US" smtClean="0"/>
              <a:pPr/>
              <a:t>‹#›</a:t>
            </a:fld>
            <a:endParaRPr lang="en-US" sz="1400"/>
          </a:p>
        </p:txBody>
      </p:sp>
    </p:spTree>
    <p:extLst>
      <p:ext uri="{BB962C8B-B14F-4D97-AF65-F5344CB8AC3E}">
        <p14:creationId xmlns:p14="http://schemas.microsoft.com/office/powerpoint/2010/main" val="1637274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277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3252273-F06B-7E02-AAAE-9AAF6F21B2CD}"/>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612606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F319-3AF2-F895-81A3-B516A990B9B9}"/>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940B00C-DACC-E6AA-20E7-414BB0462F10}"/>
              </a:ext>
            </a:extLst>
          </p:cNvPr>
          <p:cNvSpPr>
            <a:spLocks noGrp="1"/>
          </p:cNvSpPr>
          <p:nvPr>
            <p:ph idx="1"/>
          </p:nvPr>
        </p:nvSpPr>
        <p:spPr>
          <a:xfrm>
            <a:off x="838200" y="1825625"/>
            <a:ext cx="11353800" cy="4351338"/>
          </a:xfrm>
          <a:prstGeom prst="rect">
            <a:avLst/>
          </a:prstGeom>
        </p:spPr>
        <p:txBody>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1742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990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1102306392"/>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1065052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628169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457060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155690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018269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26019318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490619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387311156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4649667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86970810"/>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432309619"/>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92047782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65207126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661045393"/>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720654199"/>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075471629"/>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763892626"/>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7165246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282273322"/>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725827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31D76-8E42-4410-9B92-A4599DC3018C}"/>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F639037-CA1F-4FD3-8B11-73E111C69B1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0" name="Rectangle 9">
            <a:extLst>
              <a:ext uri="{FF2B5EF4-FFF2-40B4-BE49-F238E27FC236}">
                <a16:creationId xmlns:a16="http://schemas.microsoft.com/office/drawing/2014/main" id="{6B50AD89-3673-429E-B1AB-2E33161FC2AA}"/>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3600974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ayout Personalizado">
  <p:cSld name="Layout Personalizado">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5426015" y="1820173"/>
            <a:ext cx="5927600" cy="1608800"/>
          </a:xfrm>
          <a:prstGeom prst="rect">
            <a:avLst/>
          </a:prstGeom>
          <a:noFill/>
          <a:ln>
            <a:noFill/>
          </a:ln>
        </p:spPr>
        <p:txBody>
          <a:bodyPr spcFirstLastPara="1" wrap="square" lIns="68575" tIns="34275" rIns="68575" bIns="34275" anchor="t" anchorCtr="0">
            <a:noAutofit/>
          </a:bodyPr>
          <a:lstStyle>
            <a:lvl1pPr marR="0" lvl="0" algn="ctr" rtl="0">
              <a:lnSpc>
                <a:spcPct val="100000"/>
              </a:lnSpc>
              <a:spcBef>
                <a:spcPts val="0"/>
              </a:spcBef>
              <a:spcAft>
                <a:spcPts val="0"/>
              </a:spcAft>
              <a:buClr>
                <a:schemeClr val="lt1"/>
              </a:buClr>
              <a:buSzPts val="3000"/>
              <a:buFont typeface="Open Sans"/>
              <a:buNone/>
              <a:defRPr sz="4000" b="0" i="0" u="none" strike="noStrike" cap="none">
                <a:solidFill>
                  <a:schemeClr val="lt1"/>
                </a:solidFill>
                <a:latin typeface="Open Sans"/>
                <a:ea typeface="Open Sans"/>
                <a:cs typeface="Open Sans"/>
                <a:sym typeface="Open Sans"/>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69" name="Google Shape;69;p15"/>
          <p:cNvSpPr txBox="1">
            <a:spLocks noGrp="1"/>
          </p:cNvSpPr>
          <p:nvPr>
            <p:ph type="body" idx="1"/>
          </p:nvPr>
        </p:nvSpPr>
        <p:spPr>
          <a:xfrm>
            <a:off x="5011947" y="5052203"/>
            <a:ext cx="6583600" cy="1391600"/>
          </a:xfrm>
          <a:prstGeom prst="rect">
            <a:avLst/>
          </a:prstGeom>
          <a:noFill/>
          <a:ln>
            <a:noFill/>
          </a:ln>
        </p:spPr>
        <p:txBody>
          <a:bodyPr spcFirstLastPara="1" wrap="square" lIns="68575" tIns="34275" rIns="68575" bIns="34275" anchor="t" anchorCtr="0">
            <a:noAutofit/>
          </a:bodyPr>
          <a:lstStyle>
            <a:lvl1pPr marL="609585" marR="0" lvl="0" indent="-304792" algn="r" rtl="0">
              <a:lnSpc>
                <a:spcPct val="100000"/>
              </a:lnSpc>
              <a:spcBef>
                <a:spcPts val="667"/>
              </a:spcBef>
              <a:spcAft>
                <a:spcPts val="0"/>
              </a:spcAft>
              <a:buClr>
                <a:srgbClr val="A01813"/>
              </a:buClr>
              <a:buSzPts val="2100"/>
              <a:buFont typeface="Noto Sans Symbols"/>
              <a:buNone/>
              <a:defRPr sz="2800" b="0" i="0" u="none" strike="noStrike" cap="none">
                <a:solidFill>
                  <a:srgbClr val="FBBF45"/>
                </a:solidFill>
                <a:latin typeface="Open Sans"/>
                <a:ea typeface="Open Sans"/>
                <a:cs typeface="Open Sans"/>
                <a:sym typeface="Open Sans"/>
              </a:defRPr>
            </a:lvl1pPr>
            <a:lvl2pPr marL="1219170" marR="0" lvl="1" indent="-304792" algn="l" rtl="0">
              <a:lnSpc>
                <a:spcPct val="90000"/>
              </a:lnSpc>
              <a:spcBef>
                <a:spcPts val="667"/>
              </a:spcBef>
              <a:spcAft>
                <a:spcPts val="0"/>
              </a:spcAft>
              <a:buClr>
                <a:schemeClr val="lt1"/>
              </a:buClr>
              <a:buSzPts val="1400"/>
              <a:buFont typeface="Arial"/>
              <a:buNone/>
              <a:defRPr sz="1867" b="0" i="0" u="none" strike="noStrike" cap="none">
                <a:solidFill>
                  <a:schemeClr val="lt1"/>
                </a:solidFill>
                <a:latin typeface="Open Sans"/>
                <a:ea typeface="Open Sans"/>
                <a:cs typeface="Open Sans"/>
                <a:sym typeface="Open Sans"/>
              </a:defRPr>
            </a:lvl2pPr>
            <a:lvl3pPr marL="1828754" marR="0" lvl="2" indent="-474121" algn="l" rtl="0">
              <a:lnSpc>
                <a:spcPct val="100000"/>
              </a:lnSpc>
              <a:spcBef>
                <a:spcPts val="667"/>
              </a:spcBef>
              <a:spcAft>
                <a:spcPts val="0"/>
              </a:spcAft>
              <a:buClr>
                <a:srgbClr val="E40520"/>
              </a:buClr>
              <a:buSzPts val="2000"/>
              <a:buFont typeface="Noto Sans Symbols"/>
              <a:buChar char="▪"/>
              <a:defRPr sz="2667" b="0" i="0" u="none" strike="noStrike" cap="none">
                <a:solidFill>
                  <a:srgbClr val="7F7F7F"/>
                </a:solidFill>
                <a:latin typeface="Open Sans"/>
                <a:ea typeface="Open Sans"/>
                <a:cs typeface="Open Sans"/>
                <a:sym typeface="Open Sans"/>
              </a:defRPr>
            </a:lvl3pPr>
            <a:lvl4pPr marL="2438339" marR="0" lvl="3" indent="-457189" algn="l" rtl="0">
              <a:lnSpc>
                <a:spcPct val="100000"/>
              </a:lnSpc>
              <a:spcBef>
                <a:spcPts val="667"/>
              </a:spcBef>
              <a:spcAft>
                <a:spcPts val="0"/>
              </a:spcAft>
              <a:buClr>
                <a:srgbClr val="FFD966"/>
              </a:buClr>
              <a:buSzPts val="1800"/>
              <a:buFont typeface="Noto Sans Symbols"/>
              <a:buChar char="▪"/>
              <a:defRPr sz="2400" b="0" i="0" u="none" strike="noStrike" cap="none">
                <a:solidFill>
                  <a:srgbClr val="7F7F7F"/>
                </a:solidFill>
                <a:latin typeface="Open Sans"/>
                <a:ea typeface="Open Sans"/>
                <a:cs typeface="Open Sans"/>
                <a:sym typeface="Open Sans"/>
              </a:defRPr>
            </a:lvl4pPr>
            <a:lvl5pPr marL="3047924" marR="0" lvl="4" indent="-304792" algn="l" rtl="0">
              <a:lnSpc>
                <a:spcPct val="90000"/>
              </a:lnSpc>
              <a:spcBef>
                <a:spcPts val="667"/>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411997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Layout Personalizado">
  <p:cSld name="1_Layout Personalizado">
    <p:spTree>
      <p:nvGrpSpPr>
        <p:cNvPr id="1" name="Shape 70"/>
        <p:cNvGrpSpPr/>
        <p:nvPr/>
      </p:nvGrpSpPr>
      <p:grpSpPr>
        <a:xfrm>
          <a:off x="0" y="0"/>
          <a:ext cx="0" cy="0"/>
          <a:chOff x="0" y="0"/>
          <a:chExt cx="0" cy="0"/>
        </a:xfrm>
      </p:grpSpPr>
      <p:pic>
        <p:nvPicPr>
          <p:cNvPr id="71" name="Google Shape;71;p1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2" name="Google Shape;72;p16"/>
          <p:cNvSpPr txBox="1">
            <a:spLocks noGrp="1"/>
          </p:cNvSpPr>
          <p:nvPr>
            <p:ph type="title"/>
          </p:nvPr>
        </p:nvSpPr>
        <p:spPr>
          <a:xfrm>
            <a:off x="3719421" y="6498763"/>
            <a:ext cx="6572000" cy="2384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chemeClr val="lt1"/>
              </a:buClr>
              <a:buSzPts val="800"/>
              <a:buFont typeface="Open Sans"/>
              <a:buNone/>
              <a:defRPr sz="1067" b="0" i="0" u="none" strike="noStrike" cap="none">
                <a:solidFill>
                  <a:schemeClr val="lt1"/>
                </a:solidFill>
                <a:latin typeface="Open Sans"/>
                <a:ea typeface="Open Sans"/>
                <a:cs typeface="Open Sans"/>
                <a:sym typeface="Open Sans"/>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73" name="Google Shape;73;p16"/>
          <p:cNvSpPr txBox="1">
            <a:spLocks noGrp="1"/>
          </p:cNvSpPr>
          <p:nvPr>
            <p:ph type="body" idx="1"/>
          </p:nvPr>
        </p:nvSpPr>
        <p:spPr>
          <a:xfrm>
            <a:off x="596537" y="1570008"/>
            <a:ext cx="10998800" cy="4412800"/>
          </a:xfrm>
          <a:prstGeom prst="rect">
            <a:avLst/>
          </a:prstGeom>
          <a:noFill/>
          <a:ln>
            <a:noFill/>
          </a:ln>
        </p:spPr>
        <p:txBody>
          <a:bodyPr spcFirstLastPara="1" wrap="square" lIns="68575" tIns="34275" rIns="68575" bIns="34275" anchor="t" anchorCtr="0">
            <a:noAutofit/>
          </a:bodyPr>
          <a:lstStyle>
            <a:lvl1pPr marL="609585" marR="0" lvl="0" indent="-304792" algn="l" rtl="0">
              <a:lnSpc>
                <a:spcPct val="100000"/>
              </a:lnSpc>
              <a:spcBef>
                <a:spcPts val="667"/>
              </a:spcBef>
              <a:spcAft>
                <a:spcPts val="0"/>
              </a:spcAft>
              <a:buClr>
                <a:srgbClr val="A01813"/>
              </a:buClr>
              <a:buSzPts val="1200"/>
              <a:buFont typeface="Noto Sans Symbols"/>
              <a:buNone/>
              <a:defRPr sz="1600" b="0" i="0" u="none" strike="noStrike" cap="none">
                <a:solidFill>
                  <a:srgbClr val="7F7F7F"/>
                </a:solidFill>
                <a:latin typeface="Open Sans"/>
                <a:ea typeface="Open Sans"/>
                <a:cs typeface="Open Sans"/>
                <a:sym typeface="Open Sans"/>
              </a:defRPr>
            </a:lvl1pPr>
            <a:lvl2pPr marL="1219170" marR="0" lvl="1" indent="-304792" algn="l" rtl="0">
              <a:lnSpc>
                <a:spcPct val="90000"/>
              </a:lnSpc>
              <a:spcBef>
                <a:spcPts val="667"/>
              </a:spcBef>
              <a:spcAft>
                <a:spcPts val="0"/>
              </a:spcAft>
              <a:buClr>
                <a:schemeClr val="lt1"/>
              </a:buClr>
              <a:buSzPts val="1400"/>
              <a:buFont typeface="Arial"/>
              <a:buNone/>
              <a:defRPr sz="1867" b="0" i="0" u="none" strike="noStrike" cap="none">
                <a:solidFill>
                  <a:schemeClr val="lt1"/>
                </a:solidFill>
                <a:latin typeface="Open Sans"/>
                <a:ea typeface="Open Sans"/>
                <a:cs typeface="Open Sans"/>
                <a:sym typeface="Open Sans"/>
              </a:defRPr>
            </a:lvl2pPr>
            <a:lvl3pPr marL="1828754" marR="0" lvl="2" indent="-474121" algn="l" rtl="0">
              <a:lnSpc>
                <a:spcPct val="100000"/>
              </a:lnSpc>
              <a:spcBef>
                <a:spcPts val="667"/>
              </a:spcBef>
              <a:spcAft>
                <a:spcPts val="0"/>
              </a:spcAft>
              <a:buClr>
                <a:srgbClr val="E40520"/>
              </a:buClr>
              <a:buSzPts val="2000"/>
              <a:buFont typeface="Noto Sans Symbols"/>
              <a:buChar char="▪"/>
              <a:defRPr sz="2667" b="0" i="0" u="none" strike="noStrike" cap="none">
                <a:solidFill>
                  <a:srgbClr val="7F7F7F"/>
                </a:solidFill>
                <a:latin typeface="Open Sans"/>
                <a:ea typeface="Open Sans"/>
                <a:cs typeface="Open Sans"/>
                <a:sym typeface="Open Sans"/>
              </a:defRPr>
            </a:lvl3pPr>
            <a:lvl4pPr marL="2438339" marR="0" lvl="3" indent="-457189" algn="l" rtl="0">
              <a:lnSpc>
                <a:spcPct val="100000"/>
              </a:lnSpc>
              <a:spcBef>
                <a:spcPts val="667"/>
              </a:spcBef>
              <a:spcAft>
                <a:spcPts val="0"/>
              </a:spcAft>
              <a:buClr>
                <a:srgbClr val="FFD966"/>
              </a:buClr>
              <a:buSzPts val="1800"/>
              <a:buFont typeface="Noto Sans Symbols"/>
              <a:buChar char="▪"/>
              <a:defRPr sz="2400" b="0" i="0" u="none" strike="noStrike" cap="none">
                <a:solidFill>
                  <a:srgbClr val="7F7F7F"/>
                </a:solidFill>
                <a:latin typeface="Open Sans"/>
                <a:ea typeface="Open Sans"/>
                <a:cs typeface="Open Sans"/>
                <a:sym typeface="Open Sans"/>
              </a:defRPr>
            </a:lvl4pPr>
            <a:lvl5pPr marL="3047924" marR="0" lvl="4" indent="-304792" algn="l" rtl="0">
              <a:lnSpc>
                <a:spcPct val="90000"/>
              </a:lnSpc>
              <a:spcBef>
                <a:spcPts val="667"/>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
        <p:nvSpPr>
          <p:cNvPr id="74" name="Google Shape;74;p16"/>
          <p:cNvSpPr txBox="1">
            <a:spLocks noGrp="1"/>
          </p:cNvSpPr>
          <p:nvPr>
            <p:ph type="body" idx="2"/>
          </p:nvPr>
        </p:nvSpPr>
        <p:spPr>
          <a:xfrm>
            <a:off x="596537" y="570497"/>
            <a:ext cx="10998800" cy="602800"/>
          </a:xfrm>
          <a:prstGeom prst="rect">
            <a:avLst/>
          </a:prstGeom>
          <a:noFill/>
          <a:ln>
            <a:noFill/>
          </a:ln>
        </p:spPr>
        <p:txBody>
          <a:bodyPr spcFirstLastPara="1" wrap="square" lIns="68575" tIns="34275" rIns="68575" bIns="34275" anchor="t" anchorCtr="0">
            <a:noAutofit/>
          </a:bodyPr>
          <a:lstStyle>
            <a:lvl1pPr marL="609585" marR="0" lvl="0" indent="-304792" algn="l" rtl="0">
              <a:lnSpc>
                <a:spcPct val="100000"/>
              </a:lnSpc>
              <a:spcBef>
                <a:spcPts val="667"/>
              </a:spcBef>
              <a:spcAft>
                <a:spcPts val="0"/>
              </a:spcAft>
              <a:buClr>
                <a:srgbClr val="A01813"/>
              </a:buClr>
              <a:buSzPts val="2100"/>
              <a:buFont typeface="Arial"/>
              <a:buNone/>
              <a:defRPr sz="2800" b="0" i="0" u="none" strike="noStrike" cap="none">
                <a:solidFill>
                  <a:srgbClr val="147382"/>
                </a:solidFill>
                <a:latin typeface="Open Sans"/>
                <a:ea typeface="Open Sans"/>
                <a:cs typeface="Open Sans"/>
                <a:sym typeface="Open Sans"/>
              </a:defRPr>
            </a:lvl1pPr>
            <a:lvl2pPr marL="1219170" marR="0" lvl="1" indent="-304792" algn="l" rtl="0">
              <a:lnSpc>
                <a:spcPct val="90000"/>
              </a:lnSpc>
              <a:spcBef>
                <a:spcPts val="667"/>
              </a:spcBef>
              <a:spcAft>
                <a:spcPts val="0"/>
              </a:spcAft>
              <a:buClr>
                <a:schemeClr val="lt1"/>
              </a:buClr>
              <a:buSzPts val="1400"/>
              <a:buFont typeface="Arial"/>
              <a:buNone/>
              <a:defRPr sz="1867" b="0" i="0" u="none" strike="noStrike" cap="none">
                <a:solidFill>
                  <a:schemeClr val="lt1"/>
                </a:solidFill>
                <a:latin typeface="Open Sans"/>
                <a:ea typeface="Open Sans"/>
                <a:cs typeface="Open Sans"/>
                <a:sym typeface="Open Sans"/>
              </a:defRPr>
            </a:lvl2pPr>
            <a:lvl3pPr marL="1828754" marR="0" lvl="2" indent="-474121" algn="l" rtl="0">
              <a:lnSpc>
                <a:spcPct val="100000"/>
              </a:lnSpc>
              <a:spcBef>
                <a:spcPts val="667"/>
              </a:spcBef>
              <a:spcAft>
                <a:spcPts val="0"/>
              </a:spcAft>
              <a:buClr>
                <a:srgbClr val="E40520"/>
              </a:buClr>
              <a:buSzPts val="2000"/>
              <a:buFont typeface="Noto Sans Symbols"/>
              <a:buChar char="▪"/>
              <a:defRPr sz="2667" b="0" i="0" u="none" strike="noStrike" cap="none">
                <a:solidFill>
                  <a:srgbClr val="7F7F7F"/>
                </a:solidFill>
                <a:latin typeface="Open Sans"/>
                <a:ea typeface="Open Sans"/>
                <a:cs typeface="Open Sans"/>
                <a:sym typeface="Open Sans"/>
              </a:defRPr>
            </a:lvl3pPr>
            <a:lvl4pPr marL="2438339" marR="0" lvl="3" indent="-457189" algn="l" rtl="0">
              <a:lnSpc>
                <a:spcPct val="100000"/>
              </a:lnSpc>
              <a:spcBef>
                <a:spcPts val="667"/>
              </a:spcBef>
              <a:spcAft>
                <a:spcPts val="0"/>
              </a:spcAft>
              <a:buClr>
                <a:srgbClr val="FFD966"/>
              </a:buClr>
              <a:buSzPts val="1800"/>
              <a:buFont typeface="Noto Sans Symbols"/>
              <a:buChar char="▪"/>
              <a:defRPr sz="2400" b="0" i="0" u="none" strike="noStrike" cap="none">
                <a:solidFill>
                  <a:srgbClr val="7F7F7F"/>
                </a:solidFill>
                <a:latin typeface="Open Sans"/>
                <a:ea typeface="Open Sans"/>
                <a:cs typeface="Open Sans"/>
                <a:sym typeface="Open Sans"/>
              </a:defRPr>
            </a:lvl4pPr>
            <a:lvl5pPr marL="3047924" marR="0" lvl="4" indent="-304792" algn="l" rtl="0">
              <a:lnSpc>
                <a:spcPct val="90000"/>
              </a:lnSpc>
              <a:spcBef>
                <a:spcPts val="667"/>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9333543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Final thanks">
  <p:cSld name="Final thanks">
    <p:spTree>
      <p:nvGrpSpPr>
        <p:cNvPr id="1" name="Shape 75"/>
        <p:cNvGrpSpPr/>
        <p:nvPr/>
      </p:nvGrpSpPr>
      <p:grpSpPr>
        <a:xfrm>
          <a:off x="0" y="0"/>
          <a:ext cx="0" cy="0"/>
          <a:chOff x="0" y="0"/>
          <a:chExt cx="0" cy="0"/>
        </a:xfrm>
      </p:grpSpPr>
      <p:pic>
        <p:nvPicPr>
          <p:cNvPr id="76" name="Google Shape;76;p1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7" name="Google Shape;77;p17"/>
          <p:cNvSpPr txBox="1">
            <a:spLocks noGrp="1"/>
          </p:cNvSpPr>
          <p:nvPr>
            <p:ph type="body" idx="1"/>
          </p:nvPr>
        </p:nvSpPr>
        <p:spPr>
          <a:xfrm>
            <a:off x="6095999" y="880375"/>
            <a:ext cx="5436000" cy="3252800"/>
          </a:xfrm>
          <a:prstGeom prst="rect">
            <a:avLst/>
          </a:prstGeom>
          <a:noFill/>
          <a:ln>
            <a:noFill/>
          </a:ln>
        </p:spPr>
        <p:txBody>
          <a:bodyPr spcFirstLastPara="1" wrap="square" lIns="68575" tIns="34275" rIns="68575" bIns="34275" anchor="ctr" anchorCtr="0">
            <a:noAutofit/>
          </a:bodyPr>
          <a:lstStyle>
            <a:lvl1pPr marL="609585" marR="0" lvl="0" indent="-474121" algn="l" rtl="0">
              <a:lnSpc>
                <a:spcPct val="100000"/>
              </a:lnSpc>
              <a:spcBef>
                <a:spcPts val="667"/>
              </a:spcBef>
              <a:spcAft>
                <a:spcPts val="0"/>
              </a:spcAft>
              <a:buClr>
                <a:srgbClr val="A01813"/>
              </a:buClr>
              <a:buSzPts val="2000"/>
              <a:buFont typeface="Noto Sans Symbols"/>
              <a:buChar char="▪"/>
              <a:defRPr sz="2667" b="0" i="0" u="none" strike="noStrike" cap="none">
                <a:solidFill>
                  <a:srgbClr val="7F7F7F"/>
                </a:solidFill>
                <a:latin typeface="Open Sans"/>
                <a:ea typeface="Open Sans"/>
                <a:cs typeface="Open Sans"/>
                <a:sym typeface="Open Sans"/>
              </a:defRPr>
            </a:lvl1pPr>
            <a:lvl2pPr marL="1219170" marR="0" lvl="1" indent="-304792" algn="ctr" rtl="0">
              <a:lnSpc>
                <a:spcPct val="90000"/>
              </a:lnSpc>
              <a:spcBef>
                <a:spcPts val="667"/>
              </a:spcBef>
              <a:spcAft>
                <a:spcPts val="0"/>
              </a:spcAft>
              <a:buClr>
                <a:schemeClr val="lt1"/>
              </a:buClr>
              <a:buSzPts val="2100"/>
              <a:buFont typeface="Arial"/>
              <a:buNone/>
              <a:defRPr sz="2800" b="0" i="0" u="none" strike="noStrike" cap="none">
                <a:solidFill>
                  <a:schemeClr val="lt1"/>
                </a:solidFill>
                <a:latin typeface="Open Sans"/>
                <a:ea typeface="Open Sans"/>
                <a:cs typeface="Open Sans"/>
                <a:sym typeface="Open Sans"/>
              </a:defRPr>
            </a:lvl2pPr>
            <a:lvl3pPr marL="1828754" marR="0" lvl="2" indent="-474121" algn="l" rtl="0">
              <a:lnSpc>
                <a:spcPct val="100000"/>
              </a:lnSpc>
              <a:spcBef>
                <a:spcPts val="667"/>
              </a:spcBef>
              <a:spcAft>
                <a:spcPts val="0"/>
              </a:spcAft>
              <a:buClr>
                <a:srgbClr val="E40520"/>
              </a:buClr>
              <a:buSzPts val="2000"/>
              <a:buFont typeface="Noto Sans Symbols"/>
              <a:buChar char="▪"/>
              <a:defRPr sz="2667" b="0" i="0" u="none" strike="noStrike" cap="none">
                <a:solidFill>
                  <a:srgbClr val="7F7F7F"/>
                </a:solidFill>
                <a:latin typeface="Open Sans"/>
                <a:ea typeface="Open Sans"/>
                <a:cs typeface="Open Sans"/>
                <a:sym typeface="Open Sans"/>
              </a:defRPr>
            </a:lvl3pPr>
            <a:lvl4pPr marL="2438339" marR="0" lvl="3" indent="-457189" algn="l" rtl="0">
              <a:lnSpc>
                <a:spcPct val="100000"/>
              </a:lnSpc>
              <a:spcBef>
                <a:spcPts val="667"/>
              </a:spcBef>
              <a:spcAft>
                <a:spcPts val="0"/>
              </a:spcAft>
              <a:buClr>
                <a:srgbClr val="FFD966"/>
              </a:buClr>
              <a:buSzPts val="1800"/>
              <a:buFont typeface="Noto Sans Symbols"/>
              <a:buChar char="▪"/>
              <a:defRPr sz="2400" b="0" i="0" u="none" strike="noStrike" cap="none">
                <a:solidFill>
                  <a:srgbClr val="7F7F7F"/>
                </a:solidFill>
                <a:latin typeface="Open Sans"/>
                <a:ea typeface="Open Sans"/>
                <a:cs typeface="Open Sans"/>
                <a:sym typeface="Open Sans"/>
              </a:defRPr>
            </a:lvl4pPr>
            <a:lvl5pPr marL="3047924" marR="0" lvl="4" indent="-304792" algn="l" rtl="0">
              <a:lnSpc>
                <a:spcPct val="90000"/>
              </a:lnSpc>
              <a:spcBef>
                <a:spcPts val="667"/>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900928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Generated (g3f84a81c83b_29_0)">
  <p:cSld name="Generated (g3f84a81c83b_29_0)">
    <p:spTree>
      <p:nvGrpSpPr>
        <p:cNvPr id="1" name="Shape 78"/>
        <p:cNvGrpSpPr/>
        <p:nvPr/>
      </p:nvGrpSpPr>
      <p:grpSpPr>
        <a:xfrm>
          <a:off x="0" y="0"/>
          <a:ext cx="0" cy="0"/>
          <a:chOff x="0" y="0"/>
          <a:chExt cx="0" cy="0"/>
        </a:xfrm>
      </p:grpSpPr>
    </p:spTree>
    <p:extLst>
      <p:ext uri="{BB962C8B-B14F-4D97-AF65-F5344CB8AC3E}">
        <p14:creationId xmlns:p14="http://schemas.microsoft.com/office/powerpoint/2010/main" val="25715091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1564640" y="1412240"/>
            <a:ext cx="10017760" cy="2204721"/>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4100"/>
              <a:buFont typeface="Ubuntu"/>
              <a:buNone/>
              <a:defRPr sz="5467"/>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2"/>
          <p:cNvSpPr txBox="1">
            <a:spLocks noGrp="1"/>
          </p:cNvSpPr>
          <p:nvPr>
            <p:ph type="subTitle" idx="1"/>
          </p:nvPr>
        </p:nvSpPr>
        <p:spPr>
          <a:xfrm>
            <a:off x="1554480" y="3911600"/>
            <a:ext cx="9113520" cy="13462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1067"/>
              </a:spcBef>
              <a:spcAft>
                <a:spcPts val="0"/>
              </a:spcAft>
              <a:buClr>
                <a:schemeClr val="dk1"/>
              </a:buClr>
              <a:buSzPts val="1800"/>
              <a:buNone/>
              <a:defRPr sz="2400" b="0" i="0">
                <a:latin typeface="Ubuntu Light"/>
                <a:ea typeface="Ubuntu Light"/>
                <a:cs typeface="Ubuntu Light"/>
                <a:sym typeface="Ubuntu Light"/>
              </a:defRPr>
            </a:lvl1pPr>
            <a:lvl2pPr lvl="1" algn="ctr">
              <a:lnSpc>
                <a:spcPct val="90000"/>
              </a:lnSpc>
              <a:spcBef>
                <a:spcPts val="533"/>
              </a:spcBef>
              <a:spcAft>
                <a:spcPts val="0"/>
              </a:spcAft>
              <a:buClr>
                <a:schemeClr val="dk1"/>
              </a:buClr>
              <a:buSzPts val="1500"/>
              <a:buNone/>
              <a:defRPr sz="2000"/>
            </a:lvl2pPr>
            <a:lvl3pPr lvl="2" algn="ctr">
              <a:lnSpc>
                <a:spcPct val="90000"/>
              </a:lnSpc>
              <a:spcBef>
                <a:spcPts val="533"/>
              </a:spcBef>
              <a:spcAft>
                <a:spcPts val="0"/>
              </a:spcAft>
              <a:buClr>
                <a:schemeClr val="dk1"/>
              </a:buClr>
              <a:buSzPts val="1400"/>
              <a:buNone/>
              <a:defRPr sz="1867"/>
            </a:lvl3pPr>
            <a:lvl4pPr lvl="3" algn="ctr">
              <a:lnSpc>
                <a:spcPct val="90000"/>
              </a:lnSpc>
              <a:spcBef>
                <a:spcPts val="533"/>
              </a:spcBef>
              <a:spcAft>
                <a:spcPts val="0"/>
              </a:spcAft>
              <a:buClr>
                <a:schemeClr val="dk1"/>
              </a:buClr>
              <a:buSzPts val="1200"/>
              <a:buNone/>
              <a:defRPr sz="1600"/>
            </a:lvl4pPr>
            <a:lvl5pPr lvl="4" algn="ctr">
              <a:lnSpc>
                <a:spcPct val="90000"/>
              </a:lnSpc>
              <a:spcBef>
                <a:spcPts val="533"/>
              </a:spcBef>
              <a:spcAft>
                <a:spcPts val="0"/>
              </a:spcAft>
              <a:buClr>
                <a:schemeClr val="dk1"/>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sp>
        <p:nvSpPr>
          <p:cNvPr id="15" name="Google Shape;15;p2"/>
          <p:cNvSpPr/>
          <p:nvPr/>
        </p:nvSpPr>
        <p:spPr>
          <a:xfrm>
            <a:off x="9641840" y="6258560"/>
            <a:ext cx="1534160" cy="294640"/>
          </a:xfrm>
          <a:prstGeom prst="rect">
            <a:avLst/>
          </a:prstGeom>
          <a:solidFill>
            <a:schemeClr val="lt1"/>
          </a:solidFill>
          <a:ln>
            <a:noFill/>
          </a:ln>
        </p:spPr>
        <p:txBody>
          <a:bodyPr spcFirstLastPara="1" wrap="square" lIns="91433" tIns="45700" rIns="91433" bIns="45700" anchor="ctr" anchorCtr="0">
            <a:noAutofit/>
          </a:bodyPr>
          <a:lstStyle/>
          <a:p>
            <a:pPr marL="0" marR="0" lvl="0" indent="0" algn="ctr" rtl="0">
              <a:spcBef>
                <a:spcPts val="0"/>
              </a:spcBef>
              <a:spcAft>
                <a:spcPts val="0"/>
              </a:spcAft>
              <a:buClr>
                <a:schemeClr val="dk1"/>
              </a:buClr>
              <a:buSzPts val="1400"/>
              <a:buFont typeface="Arial"/>
              <a:buNone/>
            </a:pPr>
            <a:endParaRPr sz="1867" b="0" i="0" u="none" strike="noStrike" cap="none">
              <a:solidFill>
                <a:schemeClr val="lt1"/>
              </a:solidFill>
              <a:latin typeface="Calibri"/>
              <a:ea typeface="Calibri"/>
              <a:cs typeface="Calibri"/>
              <a:sym typeface="Calibri"/>
            </a:endParaRPr>
          </a:p>
        </p:txBody>
      </p:sp>
      <p:pic>
        <p:nvPicPr>
          <p:cNvPr id="16" name="Google Shape;16;p2" title="H-ISAC_Logo-R_CMYK_300.jpg"/>
          <p:cNvPicPr preferRelativeResize="0"/>
          <p:nvPr/>
        </p:nvPicPr>
        <p:blipFill rotWithShape="1">
          <a:blip r:embed="rId2">
            <a:alphaModFix/>
          </a:blip>
          <a:srcRect/>
          <a:stretch/>
        </p:blipFill>
        <p:spPr>
          <a:xfrm>
            <a:off x="134238" y="143626"/>
            <a:ext cx="3548401" cy="1143524"/>
          </a:xfrm>
          <a:prstGeom prst="rect">
            <a:avLst/>
          </a:prstGeom>
          <a:noFill/>
          <a:ln>
            <a:noFill/>
          </a:ln>
        </p:spPr>
      </p:pic>
    </p:spTree>
    <p:extLst>
      <p:ext uri="{BB962C8B-B14F-4D97-AF65-F5344CB8AC3E}">
        <p14:creationId xmlns:p14="http://schemas.microsoft.com/office/powerpoint/2010/main" val="12997944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 name="Google Shape;19;p3"/>
          <p:cNvSpPr txBox="1">
            <a:spLocks noGrp="1"/>
          </p:cNvSpPr>
          <p:nvPr>
            <p:ph type="body" idx="1"/>
          </p:nvPr>
        </p:nvSpPr>
        <p:spPr>
          <a:xfrm>
            <a:off x="838200" y="1825626"/>
            <a:ext cx="10515600" cy="3914775"/>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0" name="Google Shape;20;p3"/>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21" name="Google Shape;21;p3"/>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55673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Divider Page" type="secHead">
  <p:cSld name="Section Divider Page">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831851" y="680721"/>
            <a:ext cx="10515600" cy="2733041"/>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600"/>
              <a:buFont typeface="Ubuntu"/>
              <a:buNone/>
              <a:defRPr sz="48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 name="Google Shape;24;p4"/>
          <p:cNvSpPr txBox="1">
            <a:spLocks noGrp="1"/>
          </p:cNvSpPr>
          <p:nvPr>
            <p:ph type="body" idx="1"/>
          </p:nvPr>
        </p:nvSpPr>
        <p:spPr>
          <a:xfrm>
            <a:off x="831851" y="3799841"/>
            <a:ext cx="10515600" cy="18288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rgbClr val="888888"/>
              </a:buClr>
              <a:buSzPts val="1800"/>
              <a:buNone/>
              <a:defRPr sz="2400">
                <a:solidFill>
                  <a:srgbClr val="888888"/>
                </a:solidFill>
              </a:defRPr>
            </a:lvl1pPr>
            <a:lvl2pPr marL="1219170" lvl="1" indent="-304792" algn="l">
              <a:lnSpc>
                <a:spcPct val="90000"/>
              </a:lnSpc>
              <a:spcBef>
                <a:spcPts val="533"/>
              </a:spcBef>
              <a:spcAft>
                <a:spcPts val="0"/>
              </a:spcAft>
              <a:buClr>
                <a:srgbClr val="888888"/>
              </a:buClr>
              <a:buSzPts val="1500"/>
              <a:buNone/>
              <a:defRPr sz="2000">
                <a:solidFill>
                  <a:srgbClr val="888888"/>
                </a:solidFill>
              </a:defRPr>
            </a:lvl2pPr>
            <a:lvl3pPr marL="1828754" lvl="2" indent="-304792" algn="l">
              <a:lnSpc>
                <a:spcPct val="90000"/>
              </a:lnSpc>
              <a:spcBef>
                <a:spcPts val="533"/>
              </a:spcBef>
              <a:spcAft>
                <a:spcPts val="0"/>
              </a:spcAft>
              <a:buClr>
                <a:srgbClr val="888888"/>
              </a:buClr>
              <a:buSzPts val="1400"/>
              <a:buNone/>
              <a:defRPr sz="1867">
                <a:solidFill>
                  <a:srgbClr val="888888"/>
                </a:solidFill>
              </a:defRPr>
            </a:lvl3pPr>
            <a:lvl4pPr marL="2438339" lvl="3" indent="-304792" algn="l">
              <a:lnSpc>
                <a:spcPct val="90000"/>
              </a:lnSpc>
              <a:spcBef>
                <a:spcPts val="533"/>
              </a:spcBef>
              <a:spcAft>
                <a:spcPts val="0"/>
              </a:spcAft>
              <a:buClr>
                <a:srgbClr val="888888"/>
              </a:buClr>
              <a:buSzPts val="1200"/>
              <a:buNone/>
              <a:defRPr sz="1600">
                <a:solidFill>
                  <a:srgbClr val="888888"/>
                </a:solidFill>
              </a:defRPr>
            </a:lvl4pPr>
            <a:lvl5pPr marL="3047924" lvl="4" indent="-304792" algn="l">
              <a:lnSpc>
                <a:spcPct val="90000"/>
              </a:lnSpc>
              <a:spcBef>
                <a:spcPts val="533"/>
              </a:spcBef>
              <a:spcAft>
                <a:spcPts val="0"/>
              </a:spcAft>
              <a:buClr>
                <a:srgbClr val="888888"/>
              </a:buClr>
              <a:buSzPts val="1200"/>
              <a:buNone/>
              <a:defRPr sz="1600">
                <a:solidFill>
                  <a:srgbClr val="888888"/>
                </a:solidFill>
              </a:defRPr>
            </a:lvl5pPr>
            <a:lvl6pPr marL="3657509" lvl="5" indent="-304792" algn="l">
              <a:lnSpc>
                <a:spcPct val="90000"/>
              </a:lnSpc>
              <a:spcBef>
                <a:spcPts val="533"/>
              </a:spcBef>
              <a:spcAft>
                <a:spcPts val="0"/>
              </a:spcAft>
              <a:buClr>
                <a:srgbClr val="888888"/>
              </a:buClr>
              <a:buSzPts val="1200"/>
              <a:buNone/>
              <a:defRPr sz="1600">
                <a:solidFill>
                  <a:srgbClr val="888888"/>
                </a:solidFill>
              </a:defRPr>
            </a:lvl6pPr>
            <a:lvl7pPr marL="4267093" lvl="6" indent="-304792" algn="l">
              <a:lnSpc>
                <a:spcPct val="90000"/>
              </a:lnSpc>
              <a:spcBef>
                <a:spcPts val="533"/>
              </a:spcBef>
              <a:spcAft>
                <a:spcPts val="0"/>
              </a:spcAft>
              <a:buClr>
                <a:srgbClr val="888888"/>
              </a:buClr>
              <a:buSzPts val="1200"/>
              <a:buNone/>
              <a:defRPr sz="1600">
                <a:solidFill>
                  <a:srgbClr val="888888"/>
                </a:solidFill>
              </a:defRPr>
            </a:lvl7pPr>
            <a:lvl8pPr marL="4876678" lvl="7" indent="-304792" algn="l">
              <a:lnSpc>
                <a:spcPct val="90000"/>
              </a:lnSpc>
              <a:spcBef>
                <a:spcPts val="533"/>
              </a:spcBef>
              <a:spcAft>
                <a:spcPts val="0"/>
              </a:spcAft>
              <a:buClr>
                <a:srgbClr val="888888"/>
              </a:buClr>
              <a:buSzPts val="1200"/>
              <a:buNone/>
              <a:defRPr sz="1600">
                <a:solidFill>
                  <a:srgbClr val="888888"/>
                </a:solidFill>
              </a:defRPr>
            </a:lvl8pPr>
            <a:lvl9pPr marL="5486263" lvl="8" indent="-304792" algn="l">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25" name="Google Shape;25;p4"/>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26" name="Google Shape;26;p4"/>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22398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609600" y="274639"/>
            <a:ext cx="10972800" cy="1143300"/>
          </a:xfrm>
          <a:prstGeom prst="rect">
            <a:avLst/>
          </a:prstGeom>
          <a:noFill/>
          <a:ln>
            <a:noFill/>
          </a:ln>
        </p:spPr>
        <p:txBody>
          <a:bodyPr spcFirstLastPara="1" wrap="square" lIns="57775" tIns="57775" rIns="57775" bIns="57775" anchor="t" anchorCtr="0">
            <a:noAutofit/>
          </a:bodyPr>
          <a:lstStyle>
            <a:lvl1pPr lvl="0" algn="l">
              <a:lnSpc>
                <a:spcPct val="100000"/>
              </a:lnSpc>
              <a:spcBef>
                <a:spcPts val="0"/>
              </a:spcBef>
              <a:spcAft>
                <a:spcPts val="0"/>
              </a:spcAft>
              <a:buSzPts val="900"/>
              <a:buNone/>
              <a:defRPr sz="3067"/>
            </a:lvl1pPr>
            <a:lvl2pPr lvl="1" algn="l">
              <a:lnSpc>
                <a:spcPct val="100000"/>
              </a:lnSpc>
              <a:spcBef>
                <a:spcPts val="0"/>
              </a:spcBef>
              <a:spcAft>
                <a:spcPts val="0"/>
              </a:spcAft>
              <a:buSzPts val="900"/>
              <a:buChar char="○"/>
              <a:defRPr/>
            </a:lvl2pPr>
            <a:lvl3pPr lvl="2" algn="l">
              <a:lnSpc>
                <a:spcPct val="100000"/>
              </a:lnSpc>
              <a:spcBef>
                <a:spcPts val="0"/>
              </a:spcBef>
              <a:spcAft>
                <a:spcPts val="0"/>
              </a:spcAft>
              <a:buSzPts val="900"/>
              <a:buChar char="■"/>
              <a:defRPr/>
            </a:lvl3pPr>
            <a:lvl4pPr lvl="3" algn="l">
              <a:lnSpc>
                <a:spcPct val="100000"/>
              </a:lnSpc>
              <a:spcBef>
                <a:spcPts val="0"/>
              </a:spcBef>
              <a:spcAft>
                <a:spcPts val="0"/>
              </a:spcAft>
              <a:buSzPts val="900"/>
              <a:buChar char="●"/>
              <a:defRPr/>
            </a:lvl4pPr>
            <a:lvl5pPr lvl="4" algn="l">
              <a:lnSpc>
                <a:spcPct val="100000"/>
              </a:lnSpc>
              <a:spcBef>
                <a:spcPts val="0"/>
              </a:spcBef>
              <a:spcAft>
                <a:spcPts val="0"/>
              </a:spcAft>
              <a:buSzPts val="900"/>
              <a:buChar char="○"/>
              <a:defRPr/>
            </a:lvl5pPr>
            <a:lvl6pPr lvl="5" algn="l">
              <a:lnSpc>
                <a:spcPct val="100000"/>
              </a:lnSpc>
              <a:spcBef>
                <a:spcPts val="0"/>
              </a:spcBef>
              <a:spcAft>
                <a:spcPts val="0"/>
              </a:spcAft>
              <a:buSzPts val="900"/>
              <a:buChar char="■"/>
              <a:defRPr/>
            </a:lvl6pPr>
            <a:lvl7pPr lvl="6" algn="l">
              <a:lnSpc>
                <a:spcPct val="100000"/>
              </a:lnSpc>
              <a:spcBef>
                <a:spcPts val="0"/>
              </a:spcBef>
              <a:spcAft>
                <a:spcPts val="0"/>
              </a:spcAft>
              <a:buSzPts val="900"/>
              <a:buChar char="●"/>
              <a:defRPr/>
            </a:lvl7pPr>
            <a:lvl8pPr lvl="7" algn="l">
              <a:lnSpc>
                <a:spcPct val="100000"/>
              </a:lnSpc>
              <a:spcBef>
                <a:spcPts val="0"/>
              </a:spcBef>
              <a:spcAft>
                <a:spcPts val="0"/>
              </a:spcAft>
              <a:buSzPts val="900"/>
              <a:buChar char="○"/>
              <a:defRPr/>
            </a:lvl8pPr>
            <a:lvl9pPr lvl="8" algn="l">
              <a:lnSpc>
                <a:spcPct val="100000"/>
              </a:lnSpc>
              <a:spcBef>
                <a:spcPts val="0"/>
              </a:spcBef>
              <a:spcAft>
                <a:spcPts val="0"/>
              </a:spcAft>
              <a:buSzPts val="900"/>
              <a:buChar char="■"/>
              <a:defRPr/>
            </a:lvl9pPr>
          </a:lstStyle>
          <a:p>
            <a:endParaRPr/>
          </a:p>
        </p:txBody>
      </p:sp>
      <p:sp>
        <p:nvSpPr>
          <p:cNvPr id="29" name="Google Shape;29;p5"/>
          <p:cNvSpPr txBox="1">
            <a:spLocks noGrp="1"/>
          </p:cNvSpPr>
          <p:nvPr>
            <p:ph type="body" idx="1"/>
          </p:nvPr>
        </p:nvSpPr>
        <p:spPr>
          <a:xfrm>
            <a:off x="609600" y="1600202"/>
            <a:ext cx="10972800" cy="4526100"/>
          </a:xfrm>
          <a:prstGeom prst="rect">
            <a:avLst/>
          </a:prstGeom>
          <a:noFill/>
          <a:ln>
            <a:noFill/>
          </a:ln>
        </p:spPr>
        <p:txBody>
          <a:bodyPr spcFirstLastPara="1" wrap="square" lIns="57775" tIns="57775" rIns="57775" bIns="57775" anchor="t" anchorCtr="0">
            <a:noAutofit/>
          </a:bodyPr>
          <a:lstStyle>
            <a:lvl1pPr marL="609585" lvl="0" indent="-304792" algn="l">
              <a:lnSpc>
                <a:spcPct val="100000"/>
              </a:lnSpc>
              <a:spcBef>
                <a:spcPts val="400"/>
              </a:spcBef>
              <a:spcAft>
                <a:spcPts val="0"/>
              </a:spcAft>
              <a:buClr>
                <a:schemeClr val="dk1"/>
              </a:buClr>
              <a:buSzPts val="900"/>
              <a:buFont typeface="Arial"/>
              <a:buNone/>
              <a:defRPr sz="1600">
                <a:solidFill>
                  <a:schemeClr val="dk1"/>
                </a:solidFill>
              </a:defRPr>
            </a:lvl1pPr>
            <a:lvl2pPr marL="1219170" lvl="1" indent="-380990" algn="l">
              <a:lnSpc>
                <a:spcPct val="100000"/>
              </a:lnSpc>
              <a:spcBef>
                <a:spcPts val="400"/>
              </a:spcBef>
              <a:spcAft>
                <a:spcPts val="0"/>
              </a:spcAft>
              <a:buClr>
                <a:schemeClr val="dk1"/>
              </a:buClr>
              <a:buSzPts val="900"/>
              <a:buFont typeface="Arial"/>
              <a:buChar char="–"/>
              <a:defRPr sz="2400">
                <a:solidFill>
                  <a:schemeClr val="dk1"/>
                </a:solidFill>
              </a:defRPr>
            </a:lvl2pPr>
            <a:lvl3pPr marL="1828754" lvl="2" indent="-380990" algn="l">
              <a:lnSpc>
                <a:spcPct val="100000"/>
              </a:lnSpc>
              <a:spcBef>
                <a:spcPts val="400"/>
              </a:spcBef>
              <a:spcAft>
                <a:spcPts val="0"/>
              </a:spcAft>
              <a:buClr>
                <a:schemeClr val="dk1"/>
              </a:buClr>
              <a:buSzPts val="900"/>
              <a:buFont typeface="Arial"/>
              <a:buChar char="•"/>
              <a:defRPr sz="2000">
                <a:solidFill>
                  <a:schemeClr val="dk1"/>
                </a:solidFill>
              </a:defRPr>
            </a:lvl3pPr>
            <a:lvl4pPr marL="2438339" lvl="3" indent="-380990" algn="l">
              <a:lnSpc>
                <a:spcPct val="100000"/>
              </a:lnSpc>
              <a:spcBef>
                <a:spcPts val="400"/>
              </a:spcBef>
              <a:spcAft>
                <a:spcPts val="0"/>
              </a:spcAft>
              <a:buClr>
                <a:schemeClr val="dk1"/>
              </a:buClr>
              <a:buSzPts val="900"/>
              <a:buFont typeface="Arial"/>
              <a:buChar char="–"/>
              <a:defRPr sz="1733">
                <a:solidFill>
                  <a:schemeClr val="dk1"/>
                </a:solidFill>
              </a:defRPr>
            </a:lvl4pPr>
            <a:lvl5pPr marL="3047924" lvl="4" indent="-380990" algn="l">
              <a:lnSpc>
                <a:spcPct val="100000"/>
              </a:lnSpc>
              <a:spcBef>
                <a:spcPts val="400"/>
              </a:spcBef>
              <a:spcAft>
                <a:spcPts val="0"/>
              </a:spcAft>
              <a:buClr>
                <a:schemeClr val="dk1"/>
              </a:buClr>
              <a:buSzPts val="900"/>
              <a:buFont typeface="Arial"/>
              <a:buChar char="»"/>
              <a:defRPr sz="1733">
                <a:solidFill>
                  <a:schemeClr val="dk1"/>
                </a:solidFill>
              </a:defRPr>
            </a:lvl5pPr>
            <a:lvl6pPr marL="3657509" lvl="5"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6pPr>
            <a:lvl7pPr marL="4267093" lvl="6"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7pPr>
            <a:lvl8pPr marL="4876678" lvl="7"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8pPr>
            <a:lvl9pPr marL="5486263" lvl="8"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1851757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839788" y="680720"/>
            <a:ext cx="3932237" cy="137668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2400"/>
              <a:buFont typeface="Ubuntu"/>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 name="Google Shape;32;p6"/>
          <p:cNvSpPr txBox="1">
            <a:spLocks noGrp="1"/>
          </p:cNvSpPr>
          <p:nvPr>
            <p:ph type="body" idx="1"/>
          </p:nvPr>
        </p:nvSpPr>
        <p:spPr>
          <a:xfrm>
            <a:off x="5183188" y="680721"/>
            <a:ext cx="6172200" cy="5180331"/>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2400"/>
              <a:buNone/>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33" name="Google Shape;33;p6"/>
          <p:cNvSpPr txBox="1">
            <a:spLocks noGrp="1"/>
          </p:cNvSpPr>
          <p:nvPr>
            <p:ph type="body" idx="2"/>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sz="1867"/>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34" name="Google Shape;34;p6"/>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35" name="Google Shape;35;p6"/>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239176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 name="Google Shape;38;p7"/>
          <p:cNvSpPr txBox="1">
            <a:spLocks noGrp="1"/>
          </p:cNvSpPr>
          <p:nvPr>
            <p:ph type="body" idx="1"/>
          </p:nvPr>
        </p:nvSpPr>
        <p:spPr>
          <a:xfrm>
            <a:off x="838200" y="1825626"/>
            <a:ext cx="5181600" cy="4148455"/>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9" name="Google Shape;39;p7"/>
          <p:cNvSpPr txBox="1">
            <a:spLocks noGrp="1"/>
          </p:cNvSpPr>
          <p:nvPr>
            <p:ph type="body" idx="2"/>
          </p:nvPr>
        </p:nvSpPr>
        <p:spPr>
          <a:xfrm>
            <a:off x="6172200" y="1825626"/>
            <a:ext cx="5181600" cy="4138295"/>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40" name="Google Shape;40;p7"/>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41" name="Google Shape;41;p7"/>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04691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839788" y="670560"/>
            <a:ext cx="3932237" cy="138684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2400"/>
              <a:buFont typeface="Ubuntu"/>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8"/>
          <p:cNvSpPr>
            <a:spLocks noGrp="1"/>
          </p:cNvSpPr>
          <p:nvPr>
            <p:ph type="pic" idx="2"/>
          </p:nvPr>
        </p:nvSpPr>
        <p:spPr>
          <a:xfrm>
            <a:off x="5183188" y="650241"/>
            <a:ext cx="6172200" cy="5210811"/>
          </a:xfrm>
          <a:prstGeom prst="rect">
            <a:avLst/>
          </a:prstGeom>
          <a:noFill/>
          <a:ln>
            <a:noFill/>
          </a:ln>
        </p:spPr>
      </p:sp>
      <p:sp>
        <p:nvSpPr>
          <p:cNvPr id="45" name="Google Shape;45;p8"/>
          <p:cNvSpPr txBox="1">
            <a:spLocks noGrp="1"/>
          </p:cNvSpPr>
          <p:nvPr>
            <p:ph type="body" idx="1"/>
          </p:nvPr>
        </p:nvSpPr>
        <p:spPr>
          <a:xfrm>
            <a:off x="839788" y="2057401"/>
            <a:ext cx="3932237" cy="3811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sz="1867"/>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46" name="Google Shape;46;p8"/>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47" name="Google Shape;47;p8"/>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28324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8"/>
        <p:cNvGrpSpPr/>
        <p:nvPr/>
      </p:nvGrpSpPr>
      <p:grpSpPr>
        <a:xfrm>
          <a:off x="0" y="0"/>
          <a:ext cx="0" cy="0"/>
          <a:chOff x="0" y="0"/>
          <a:chExt cx="0" cy="0"/>
        </a:xfrm>
      </p:grpSpPr>
      <p:sp>
        <p:nvSpPr>
          <p:cNvPr id="49" name="Google Shape;49;p9"/>
          <p:cNvSpPr txBox="1">
            <a:spLocks noGrp="1"/>
          </p:cNvSpPr>
          <p:nvPr>
            <p:ph type="title"/>
          </p:nvPr>
        </p:nvSpPr>
        <p:spPr>
          <a:xfrm>
            <a:off x="839788"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 name="Google Shape;50;p9"/>
          <p:cNvSpPr txBox="1">
            <a:spLocks noGrp="1"/>
          </p:cNvSpPr>
          <p:nvPr>
            <p:ph type="body" idx="1"/>
          </p:nvPr>
        </p:nvSpPr>
        <p:spPr>
          <a:xfrm>
            <a:off x="839788" y="1681163"/>
            <a:ext cx="5157787" cy="823912"/>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chemeClr val="dk1"/>
              </a:buClr>
              <a:buSzPts val="1800"/>
              <a:buNone/>
              <a:defRPr sz="2400" b="1"/>
            </a:lvl1pPr>
            <a:lvl2pPr marL="1219170" lvl="1" indent="-304792" algn="l">
              <a:lnSpc>
                <a:spcPct val="90000"/>
              </a:lnSpc>
              <a:spcBef>
                <a:spcPts val="533"/>
              </a:spcBef>
              <a:spcAft>
                <a:spcPts val="0"/>
              </a:spcAft>
              <a:buClr>
                <a:schemeClr val="dk1"/>
              </a:buClr>
              <a:buSzPts val="1500"/>
              <a:buNone/>
              <a:defRPr sz="2000" b="1"/>
            </a:lvl2pPr>
            <a:lvl3pPr marL="1828754" lvl="2" indent="-304792" algn="l">
              <a:lnSpc>
                <a:spcPct val="90000"/>
              </a:lnSpc>
              <a:spcBef>
                <a:spcPts val="533"/>
              </a:spcBef>
              <a:spcAft>
                <a:spcPts val="0"/>
              </a:spcAft>
              <a:buClr>
                <a:schemeClr val="dk1"/>
              </a:buClr>
              <a:buSzPts val="1400"/>
              <a:buNone/>
              <a:defRPr sz="1867" b="1"/>
            </a:lvl3pPr>
            <a:lvl4pPr marL="2438339" lvl="3" indent="-304792" algn="l">
              <a:lnSpc>
                <a:spcPct val="90000"/>
              </a:lnSpc>
              <a:spcBef>
                <a:spcPts val="533"/>
              </a:spcBef>
              <a:spcAft>
                <a:spcPts val="0"/>
              </a:spcAft>
              <a:buClr>
                <a:schemeClr val="dk1"/>
              </a:buClr>
              <a:buSzPts val="1200"/>
              <a:buNone/>
              <a:defRPr sz="1600" b="1"/>
            </a:lvl4pPr>
            <a:lvl5pPr marL="3047924" lvl="4" indent="-304792" algn="l">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51" name="Google Shape;51;p9"/>
          <p:cNvSpPr txBox="1">
            <a:spLocks noGrp="1"/>
          </p:cNvSpPr>
          <p:nvPr>
            <p:ph type="body" idx="2"/>
          </p:nvPr>
        </p:nvSpPr>
        <p:spPr>
          <a:xfrm>
            <a:off x="839788" y="2505075"/>
            <a:ext cx="5157787" cy="3684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52" name="Google Shape;52;p9"/>
          <p:cNvSpPr txBox="1">
            <a:spLocks noGrp="1"/>
          </p:cNvSpPr>
          <p:nvPr>
            <p:ph type="body" idx="3"/>
          </p:nvPr>
        </p:nvSpPr>
        <p:spPr>
          <a:xfrm>
            <a:off x="6172201" y="1681163"/>
            <a:ext cx="5183188" cy="823912"/>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chemeClr val="dk1"/>
              </a:buClr>
              <a:buSzPts val="1800"/>
              <a:buNone/>
              <a:defRPr sz="2400" b="1"/>
            </a:lvl1pPr>
            <a:lvl2pPr marL="1219170" lvl="1" indent="-304792" algn="l">
              <a:lnSpc>
                <a:spcPct val="90000"/>
              </a:lnSpc>
              <a:spcBef>
                <a:spcPts val="533"/>
              </a:spcBef>
              <a:spcAft>
                <a:spcPts val="0"/>
              </a:spcAft>
              <a:buClr>
                <a:schemeClr val="dk1"/>
              </a:buClr>
              <a:buSzPts val="1500"/>
              <a:buNone/>
              <a:defRPr sz="2000" b="1"/>
            </a:lvl2pPr>
            <a:lvl3pPr marL="1828754" lvl="2" indent="-304792" algn="l">
              <a:lnSpc>
                <a:spcPct val="90000"/>
              </a:lnSpc>
              <a:spcBef>
                <a:spcPts val="533"/>
              </a:spcBef>
              <a:spcAft>
                <a:spcPts val="0"/>
              </a:spcAft>
              <a:buClr>
                <a:schemeClr val="dk1"/>
              </a:buClr>
              <a:buSzPts val="1400"/>
              <a:buNone/>
              <a:defRPr sz="1867" b="1"/>
            </a:lvl3pPr>
            <a:lvl4pPr marL="2438339" lvl="3" indent="-304792" algn="l">
              <a:lnSpc>
                <a:spcPct val="90000"/>
              </a:lnSpc>
              <a:spcBef>
                <a:spcPts val="533"/>
              </a:spcBef>
              <a:spcAft>
                <a:spcPts val="0"/>
              </a:spcAft>
              <a:buClr>
                <a:schemeClr val="dk1"/>
              </a:buClr>
              <a:buSzPts val="1200"/>
              <a:buNone/>
              <a:defRPr sz="1600" b="1"/>
            </a:lvl4pPr>
            <a:lvl5pPr marL="3047924" lvl="4" indent="-304792" algn="l">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53" name="Google Shape;53;p9"/>
          <p:cNvSpPr txBox="1">
            <a:spLocks noGrp="1"/>
          </p:cNvSpPr>
          <p:nvPr>
            <p:ph type="body" idx="4"/>
          </p:nvPr>
        </p:nvSpPr>
        <p:spPr>
          <a:xfrm>
            <a:off x="6172201" y="2505075"/>
            <a:ext cx="5183188" cy="3684588"/>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54" name="Google Shape;54;p9"/>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55" name="Google Shape;55;p9"/>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165781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6"/>
        <p:cNvGrpSpPr/>
        <p:nvPr/>
      </p:nvGrpSpPr>
      <p:grpSpPr>
        <a:xfrm>
          <a:off x="0" y="0"/>
          <a:ext cx="0" cy="0"/>
          <a:chOff x="0" y="0"/>
          <a:chExt cx="0" cy="0"/>
        </a:xfrm>
      </p:grpSpPr>
      <p:sp>
        <p:nvSpPr>
          <p:cNvPr id="57" name="Google Shape;57;p10"/>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10"/>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59" name="Google Shape;59;p10"/>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99813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1"/>
          <p:cNvSpPr txBox="1">
            <a:spLocks noGrp="1"/>
          </p:cNvSpPr>
          <p:nvPr>
            <p:ph type="ftr" idx="11"/>
          </p:nvPr>
        </p:nvSpPr>
        <p:spPr>
          <a:xfrm>
            <a:off x="4038600" y="6244592"/>
            <a:ext cx="4114800" cy="349249"/>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62" name="Google Shape;62;p11"/>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868519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Generated (g3e3ad1f68f4_8_0)">
  <p:cSld name="Generated (g3e3ad1f68f4_8_0)">
    <p:spTree>
      <p:nvGrpSpPr>
        <p:cNvPr id="1" name="Shape 63"/>
        <p:cNvGrpSpPr/>
        <p:nvPr/>
      </p:nvGrpSpPr>
      <p:grpSpPr>
        <a:xfrm>
          <a:off x="0" y="0"/>
          <a:ext cx="0" cy="0"/>
          <a:chOff x="0" y="0"/>
          <a:chExt cx="0" cy="0"/>
        </a:xfrm>
      </p:grpSpPr>
    </p:spTree>
    <p:extLst>
      <p:ext uri="{BB962C8B-B14F-4D97-AF65-F5344CB8AC3E}">
        <p14:creationId xmlns:p14="http://schemas.microsoft.com/office/powerpoint/2010/main" val="14055841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Generated (g3e2eb3cb136_20_0)">
  <p:cSld name="Generated (g3e2eb3cb136_20_0)">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262123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6"/>
        <p:cNvGrpSpPr/>
        <p:nvPr/>
      </p:nvGrpSpPr>
      <p:grpSpPr>
        <a:xfrm>
          <a:off x="0" y="0"/>
          <a:ext cx="0" cy="0"/>
          <a:chOff x="0" y="0"/>
          <a:chExt cx="0" cy="0"/>
        </a:xfrm>
      </p:grpSpPr>
      <p:sp>
        <p:nvSpPr>
          <p:cNvPr id="87" name="Google Shape;87;p20"/>
          <p:cNvSpPr txBox="1">
            <a:spLocks noGrp="1"/>
          </p:cNvSpPr>
          <p:nvPr>
            <p:ph type="ctrTitle"/>
          </p:nvPr>
        </p:nvSpPr>
        <p:spPr>
          <a:xfrm>
            <a:off x="1564640" y="1412239"/>
            <a:ext cx="10017600" cy="22048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4100"/>
              <a:buFont typeface="Ubuntu"/>
              <a:buNone/>
              <a:defRPr sz="5467"/>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 name="Google Shape;88;p20"/>
          <p:cNvSpPr txBox="1">
            <a:spLocks noGrp="1"/>
          </p:cNvSpPr>
          <p:nvPr>
            <p:ph type="subTitle" idx="1"/>
          </p:nvPr>
        </p:nvSpPr>
        <p:spPr>
          <a:xfrm>
            <a:off x="1554480" y="3911600"/>
            <a:ext cx="9113600" cy="13464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1067"/>
              </a:spcBef>
              <a:spcAft>
                <a:spcPts val="0"/>
              </a:spcAft>
              <a:buClr>
                <a:schemeClr val="dk1"/>
              </a:buClr>
              <a:buSzPts val="1800"/>
              <a:buNone/>
              <a:defRPr sz="2400" b="0" i="0">
                <a:latin typeface="Ubuntu Light"/>
                <a:ea typeface="Ubuntu Light"/>
                <a:cs typeface="Ubuntu Light"/>
                <a:sym typeface="Ubuntu Light"/>
              </a:defRPr>
            </a:lvl1pPr>
            <a:lvl2pPr lvl="1" algn="ctr">
              <a:lnSpc>
                <a:spcPct val="90000"/>
              </a:lnSpc>
              <a:spcBef>
                <a:spcPts val="533"/>
              </a:spcBef>
              <a:spcAft>
                <a:spcPts val="0"/>
              </a:spcAft>
              <a:buClr>
                <a:schemeClr val="dk1"/>
              </a:buClr>
              <a:buSzPts val="1500"/>
              <a:buNone/>
              <a:defRPr sz="2000"/>
            </a:lvl2pPr>
            <a:lvl3pPr lvl="2" algn="ctr">
              <a:lnSpc>
                <a:spcPct val="90000"/>
              </a:lnSpc>
              <a:spcBef>
                <a:spcPts val="533"/>
              </a:spcBef>
              <a:spcAft>
                <a:spcPts val="0"/>
              </a:spcAft>
              <a:buClr>
                <a:schemeClr val="dk1"/>
              </a:buClr>
              <a:buSzPts val="1400"/>
              <a:buNone/>
              <a:defRPr sz="1867"/>
            </a:lvl3pPr>
            <a:lvl4pPr lvl="3" algn="ctr">
              <a:lnSpc>
                <a:spcPct val="90000"/>
              </a:lnSpc>
              <a:spcBef>
                <a:spcPts val="533"/>
              </a:spcBef>
              <a:spcAft>
                <a:spcPts val="0"/>
              </a:spcAft>
              <a:buClr>
                <a:schemeClr val="dk1"/>
              </a:buClr>
              <a:buSzPts val="1200"/>
              <a:buNone/>
              <a:defRPr sz="1600"/>
            </a:lvl4pPr>
            <a:lvl5pPr lvl="4" algn="ctr">
              <a:lnSpc>
                <a:spcPct val="90000"/>
              </a:lnSpc>
              <a:spcBef>
                <a:spcPts val="533"/>
              </a:spcBef>
              <a:spcAft>
                <a:spcPts val="0"/>
              </a:spcAft>
              <a:buClr>
                <a:schemeClr val="dk1"/>
              </a:buClr>
              <a:buSzPts val="1200"/>
              <a:buNone/>
              <a:defRPr sz="1600"/>
            </a:lvl5pPr>
            <a:lvl6pPr lvl="5" algn="ctr">
              <a:lnSpc>
                <a:spcPct val="90000"/>
              </a:lnSpc>
              <a:spcBef>
                <a:spcPts val="533"/>
              </a:spcBef>
              <a:spcAft>
                <a:spcPts val="0"/>
              </a:spcAft>
              <a:buClr>
                <a:schemeClr val="dk1"/>
              </a:buClr>
              <a:buSzPts val="1200"/>
              <a:buNone/>
              <a:defRPr sz="1600"/>
            </a:lvl6pPr>
            <a:lvl7pPr lvl="6" algn="ctr">
              <a:lnSpc>
                <a:spcPct val="90000"/>
              </a:lnSpc>
              <a:spcBef>
                <a:spcPts val="533"/>
              </a:spcBef>
              <a:spcAft>
                <a:spcPts val="0"/>
              </a:spcAft>
              <a:buClr>
                <a:schemeClr val="dk1"/>
              </a:buClr>
              <a:buSzPts val="1200"/>
              <a:buNone/>
              <a:defRPr sz="1600"/>
            </a:lvl7pPr>
            <a:lvl8pPr lvl="7" algn="ctr">
              <a:lnSpc>
                <a:spcPct val="90000"/>
              </a:lnSpc>
              <a:spcBef>
                <a:spcPts val="533"/>
              </a:spcBef>
              <a:spcAft>
                <a:spcPts val="0"/>
              </a:spcAft>
              <a:buClr>
                <a:schemeClr val="dk1"/>
              </a:buClr>
              <a:buSzPts val="1200"/>
              <a:buNone/>
              <a:defRPr sz="1600"/>
            </a:lvl8pPr>
            <a:lvl9pPr lvl="8" algn="ctr">
              <a:lnSpc>
                <a:spcPct val="90000"/>
              </a:lnSpc>
              <a:spcBef>
                <a:spcPts val="533"/>
              </a:spcBef>
              <a:spcAft>
                <a:spcPts val="0"/>
              </a:spcAft>
              <a:buClr>
                <a:schemeClr val="dk1"/>
              </a:buClr>
              <a:buSzPts val="1200"/>
              <a:buNone/>
              <a:defRPr sz="1600"/>
            </a:lvl9pPr>
          </a:lstStyle>
          <a:p>
            <a:endParaRPr/>
          </a:p>
        </p:txBody>
      </p:sp>
      <p:sp>
        <p:nvSpPr>
          <p:cNvPr id="89" name="Google Shape;89;p20"/>
          <p:cNvSpPr/>
          <p:nvPr/>
        </p:nvSpPr>
        <p:spPr>
          <a:xfrm>
            <a:off x="9641840" y="6258560"/>
            <a:ext cx="1534000" cy="294800"/>
          </a:xfrm>
          <a:prstGeom prst="rect">
            <a:avLst/>
          </a:prstGeom>
          <a:solidFill>
            <a:schemeClr val="lt1"/>
          </a:solidFill>
          <a:ln>
            <a:noFill/>
          </a:ln>
        </p:spPr>
        <p:txBody>
          <a:bodyPr spcFirstLastPara="1" wrap="square" lIns="91433" tIns="45700" rIns="91433" bIns="45700" anchor="ctr" anchorCtr="0">
            <a:noAutofit/>
          </a:bodyPr>
          <a:lstStyle/>
          <a:p>
            <a:pPr marL="0" marR="0" lvl="0" indent="0" algn="ctr" rtl="0">
              <a:spcBef>
                <a:spcPts val="0"/>
              </a:spcBef>
              <a:spcAft>
                <a:spcPts val="0"/>
              </a:spcAft>
              <a:buClr>
                <a:schemeClr val="dk1"/>
              </a:buClr>
              <a:buSzPts val="1400"/>
              <a:buFont typeface="Arial"/>
              <a:buNone/>
            </a:pPr>
            <a:endParaRPr sz="1867" b="0" i="0" u="none" strike="noStrike" cap="none">
              <a:solidFill>
                <a:schemeClr val="lt1"/>
              </a:solidFill>
              <a:latin typeface="Calibri"/>
              <a:ea typeface="Calibri"/>
              <a:cs typeface="Calibri"/>
              <a:sym typeface="Calibri"/>
            </a:endParaRPr>
          </a:p>
        </p:txBody>
      </p:sp>
      <p:pic>
        <p:nvPicPr>
          <p:cNvPr id="90" name="Google Shape;90;p20" title="H-ISAC_Logo-R_CMYK_300.jpg"/>
          <p:cNvPicPr preferRelativeResize="0"/>
          <p:nvPr/>
        </p:nvPicPr>
        <p:blipFill rotWithShape="1">
          <a:blip r:embed="rId2">
            <a:alphaModFix/>
          </a:blip>
          <a:srcRect/>
          <a:stretch/>
        </p:blipFill>
        <p:spPr>
          <a:xfrm>
            <a:off x="134238" y="143626"/>
            <a:ext cx="3548399" cy="1143525"/>
          </a:xfrm>
          <a:prstGeom prst="rect">
            <a:avLst/>
          </a:prstGeom>
          <a:noFill/>
          <a:ln>
            <a:noFill/>
          </a:ln>
        </p:spPr>
      </p:pic>
    </p:spTree>
    <p:extLst>
      <p:ext uri="{BB962C8B-B14F-4D97-AF65-F5344CB8AC3E}">
        <p14:creationId xmlns:p14="http://schemas.microsoft.com/office/powerpoint/2010/main" val="453367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1"/>
        <p:cNvGrpSpPr/>
        <p:nvPr/>
      </p:nvGrpSpPr>
      <p:grpSpPr>
        <a:xfrm>
          <a:off x="0" y="0"/>
          <a:ext cx="0" cy="0"/>
          <a:chOff x="0" y="0"/>
          <a:chExt cx="0" cy="0"/>
        </a:xfrm>
      </p:grpSpPr>
      <p:sp>
        <p:nvSpPr>
          <p:cNvPr id="92" name="Google Shape;92;p2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 name="Google Shape;93;p21"/>
          <p:cNvSpPr txBox="1">
            <a:spLocks noGrp="1"/>
          </p:cNvSpPr>
          <p:nvPr>
            <p:ph type="body" idx="1"/>
          </p:nvPr>
        </p:nvSpPr>
        <p:spPr>
          <a:xfrm>
            <a:off x="838200" y="1825625"/>
            <a:ext cx="10515600" cy="39148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94" name="Google Shape;94;p21"/>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95" name="Google Shape;95;p21"/>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25751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Divider Page" type="secHead">
  <p:cSld name="Section Divider Page">
    <p:spTree>
      <p:nvGrpSpPr>
        <p:cNvPr id="1" name="Shape 96"/>
        <p:cNvGrpSpPr/>
        <p:nvPr/>
      </p:nvGrpSpPr>
      <p:grpSpPr>
        <a:xfrm>
          <a:off x="0" y="0"/>
          <a:ext cx="0" cy="0"/>
          <a:chOff x="0" y="0"/>
          <a:chExt cx="0" cy="0"/>
        </a:xfrm>
      </p:grpSpPr>
      <p:sp>
        <p:nvSpPr>
          <p:cNvPr id="97" name="Google Shape;97;p22"/>
          <p:cNvSpPr txBox="1">
            <a:spLocks noGrp="1"/>
          </p:cNvSpPr>
          <p:nvPr>
            <p:ph type="title"/>
          </p:nvPr>
        </p:nvSpPr>
        <p:spPr>
          <a:xfrm>
            <a:off x="831851" y="680720"/>
            <a:ext cx="10515600" cy="2733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3600"/>
              <a:buFont typeface="Ubuntu"/>
              <a:buNone/>
              <a:defRPr sz="48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8" name="Google Shape;98;p22"/>
          <p:cNvSpPr txBox="1">
            <a:spLocks noGrp="1"/>
          </p:cNvSpPr>
          <p:nvPr>
            <p:ph type="body" idx="1"/>
          </p:nvPr>
        </p:nvSpPr>
        <p:spPr>
          <a:xfrm>
            <a:off x="831851" y="3799841"/>
            <a:ext cx="10515600" cy="18288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rgbClr val="888888"/>
              </a:buClr>
              <a:buSzPts val="1800"/>
              <a:buNone/>
              <a:defRPr sz="2400">
                <a:solidFill>
                  <a:srgbClr val="888888"/>
                </a:solidFill>
              </a:defRPr>
            </a:lvl1pPr>
            <a:lvl2pPr marL="1219170" lvl="1" indent="-304792" algn="l">
              <a:lnSpc>
                <a:spcPct val="90000"/>
              </a:lnSpc>
              <a:spcBef>
                <a:spcPts val="533"/>
              </a:spcBef>
              <a:spcAft>
                <a:spcPts val="0"/>
              </a:spcAft>
              <a:buClr>
                <a:srgbClr val="888888"/>
              </a:buClr>
              <a:buSzPts val="1500"/>
              <a:buNone/>
              <a:defRPr sz="2000">
                <a:solidFill>
                  <a:srgbClr val="888888"/>
                </a:solidFill>
              </a:defRPr>
            </a:lvl2pPr>
            <a:lvl3pPr marL="1828754" lvl="2" indent="-304792" algn="l">
              <a:lnSpc>
                <a:spcPct val="90000"/>
              </a:lnSpc>
              <a:spcBef>
                <a:spcPts val="533"/>
              </a:spcBef>
              <a:spcAft>
                <a:spcPts val="0"/>
              </a:spcAft>
              <a:buClr>
                <a:srgbClr val="888888"/>
              </a:buClr>
              <a:buSzPts val="1400"/>
              <a:buNone/>
              <a:defRPr sz="1867">
                <a:solidFill>
                  <a:srgbClr val="888888"/>
                </a:solidFill>
              </a:defRPr>
            </a:lvl3pPr>
            <a:lvl4pPr marL="2438339" lvl="3" indent="-304792" algn="l">
              <a:lnSpc>
                <a:spcPct val="90000"/>
              </a:lnSpc>
              <a:spcBef>
                <a:spcPts val="533"/>
              </a:spcBef>
              <a:spcAft>
                <a:spcPts val="0"/>
              </a:spcAft>
              <a:buClr>
                <a:srgbClr val="888888"/>
              </a:buClr>
              <a:buSzPts val="1200"/>
              <a:buNone/>
              <a:defRPr sz="1600">
                <a:solidFill>
                  <a:srgbClr val="888888"/>
                </a:solidFill>
              </a:defRPr>
            </a:lvl4pPr>
            <a:lvl5pPr marL="3047924" lvl="4" indent="-304792" algn="l">
              <a:lnSpc>
                <a:spcPct val="90000"/>
              </a:lnSpc>
              <a:spcBef>
                <a:spcPts val="533"/>
              </a:spcBef>
              <a:spcAft>
                <a:spcPts val="0"/>
              </a:spcAft>
              <a:buClr>
                <a:srgbClr val="888888"/>
              </a:buClr>
              <a:buSzPts val="1200"/>
              <a:buNone/>
              <a:defRPr sz="1600">
                <a:solidFill>
                  <a:srgbClr val="888888"/>
                </a:solidFill>
              </a:defRPr>
            </a:lvl5pPr>
            <a:lvl6pPr marL="3657509" lvl="5" indent="-304792" algn="l">
              <a:lnSpc>
                <a:spcPct val="90000"/>
              </a:lnSpc>
              <a:spcBef>
                <a:spcPts val="533"/>
              </a:spcBef>
              <a:spcAft>
                <a:spcPts val="0"/>
              </a:spcAft>
              <a:buClr>
                <a:srgbClr val="888888"/>
              </a:buClr>
              <a:buSzPts val="1200"/>
              <a:buNone/>
              <a:defRPr sz="1600">
                <a:solidFill>
                  <a:srgbClr val="888888"/>
                </a:solidFill>
              </a:defRPr>
            </a:lvl6pPr>
            <a:lvl7pPr marL="4267093" lvl="6" indent="-304792" algn="l">
              <a:lnSpc>
                <a:spcPct val="90000"/>
              </a:lnSpc>
              <a:spcBef>
                <a:spcPts val="533"/>
              </a:spcBef>
              <a:spcAft>
                <a:spcPts val="0"/>
              </a:spcAft>
              <a:buClr>
                <a:srgbClr val="888888"/>
              </a:buClr>
              <a:buSzPts val="1200"/>
              <a:buNone/>
              <a:defRPr sz="1600">
                <a:solidFill>
                  <a:srgbClr val="888888"/>
                </a:solidFill>
              </a:defRPr>
            </a:lvl7pPr>
            <a:lvl8pPr marL="4876678" lvl="7" indent="-304792" algn="l">
              <a:lnSpc>
                <a:spcPct val="90000"/>
              </a:lnSpc>
              <a:spcBef>
                <a:spcPts val="533"/>
              </a:spcBef>
              <a:spcAft>
                <a:spcPts val="0"/>
              </a:spcAft>
              <a:buClr>
                <a:srgbClr val="888888"/>
              </a:buClr>
              <a:buSzPts val="1200"/>
              <a:buNone/>
              <a:defRPr sz="1600">
                <a:solidFill>
                  <a:srgbClr val="888888"/>
                </a:solidFill>
              </a:defRPr>
            </a:lvl8pPr>
            <a:lvl9pPr marL="5486263" lvl="8" indent="-304792" algn="l">
              <a:lnSpc>
                <a:spcPct val="90000"/>
              </a:lnSpc>
              <a:spcBef>
                <a:spcPts val="533"/>
              </a:spcBef>
              <a:spcAft>
                <a:spcPts val="0"/>
              </a:spcAft>
              <a:buClr>
                <a:srgbClr val="888888"/>
              </a:buClr>
              <a:buSzPts val="1200"/>
              <a:buNone/>
              <a:defRPr sz="1600">
                <a:solidFill>
                  <a:srgbClr val="888888"/>
                </a:solidFill>
              </a:defRPr>
            </a:lvl9pPr>
          </a:lstStyle>
          <a:p>
            <a:endParaRPr/>
          </a:p>
        </p:txBody>
      </p:sp>
      <p:sp>
        <p:nvSpPr>
          <p:cNvPr id="99" name="Google Shape;99;p22"/>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00" name="Google Shape;100;p22"/>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78668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101"/>
        <p:cNvGrpSpPr/>
        <p:nvPr/>
      </p:nvGrpSpPr>
      <p:grpSpPr>
        <a:xfrm>
          <a:off x="0" y="0"/>
          <a:ext cx="0" cy="0"/>
          <a:chOff x="0" y="0"/>
          <a:chExt cx="0" cy="0"/>
        </a:xfrm>
      </p:grpSpPr>
      <p:sp>
        <p:nvSpPr>
          <p:cNvPr id="102" name="Google Shape;102;p23"/>
          <p:cNvSpPr txBox="1">
            <a:spLocks noGrp="1"/>
          </p:cNvSpPr>
          <p:nvPr>
            <p:ph type="title"/>
          </p:nvPr>
        </p:nvSpPr>
        <p:spPr>
          <a:xfrm>
            <a:off x="609600" y="274639"/>
            <a:ext cx="10972800" cy="1143200"/>
          </a:xfrm>
          <a:prstGeom prst="rect">
            <a:avLst/>
          </a:prstGeom>
          <a:noFill/>
          <a:ln>
            <a:noFill/>
          </a:ln>
        </p:spPr>
        <p:txBody>
          <a:bodyPr spcFirstLastPara="1" wrap="square" lIns="57775" tIns="57775" rIns="57775" bIns="57775" anchor="t" anchorCtr="0">
            <a:noAutofit/>
          </a:bodyPr>
          <a:lstStyle>
            <a:lvl1pPr lvl="0" algn="l">
              <a:lnSpc>
                <a:spcPct val="100000"/>
              </a:lnSpc>
              <a:spcBef>
                <a:spcPts val="0"/>
              </a:spcBef>
              <a:spcAft>
                <a:spcPts val="0"/>
              </a:spcAft>
              <a:buSzPts val="900"/>
              <a:buNone/>
              <a:defRPr sz="3067"/>
            </a:lvl1pPr>
            <a:lvl2pPr lvl="1" algn="l">
              <a:lnSpc>
                <a:spcPct val="100000"/>
              </a:lnSpc>
              <a:spcBef>
                <a:spcPts val="0"/>
              </a:spcBef>
              <a:spcAft>
                <a:spcPts val="0"/>
              </a:spcAft>
              <a:buSzPts val="900"/>
              <a:buChar char="○"/>
              <a:defRPr/>
            </a:lvl2pPr>
            <a:lvl3pPr lvl="2" algn="l">
              <a:lnSpc>
                <a:spcPct val="100000"/>
              </a:lnSpc>
              <a:spcBef>
                <a:spcPts val="0"/>
              </a:spcBef>
              <a:spcAft>
                <a:spcPts val="0"/>
              </a:spcAft>
              <a:buSzPts val="900"/>
              <a:buChar char="■"/>
              <a:defRPr/>
            </a:lvl3pPr>
            <a:lvl4pPr lvl="3" algn="l">
              <a:lnSpc>
                <a:spcPct val="100000"/>
              </a:lnSpc>
              <a:spcBef>
                <a:spcPts val="0"/>
              </a:spcBef>
              <a:spcAft>
                <a:spcPts val="0"/>
              </a:spcAft>
              <a:buSzPts val="900"/>
              <a:buChar char="●"/>
              <a:defRPr/>
            </a:lvl4pPr>
            <a:lvl5pPr lvl="4" algn="l">
              <a:lnSpc>
                <a:spcPct val="100000"/>
              </a:lnSpc>
              <a:spcBef>
                <a:spcPts val="0"/>
              </a:spcBef>
              <a:spcAft>
                <a:spcPts val="0"/>
              </a:spcAft>
              <a:buSzPts val="900"/>
              <a:buChar char="○"/>
              <a:defRPr/>
            </a:lvl5pPr>
            <a:lvl6pPr lvl="5" algn="l">
              <a:lnSpc>
                <a:spcPct val="100000"/>
              </a:lnSpc>
              <a:spcBef>
                <a:spcPts val="0"/>
              </a:spcBef>
              <a:spcAft>
                <a:spcPts val="0"/>
              </a:spcAft>
              <a:buSzPts val="900"/>
              <a:buChar char="■"/>
              <a:defRPr/>
            </a:lvl6pPr>
            <a:lvl7pPr lvl="6" algn="l">
              <a:lnSpc>
                <a:spcPct val="100000"/>
              </a:lnSpc>
              <a:spcBef>
                <a:spcPts val="0"/>
              </a:spcBef>
              <a:spcAft>
                <a:spcPts val="0"/>
              </a:spcAft>
              <a:buSzPts val="900"/>
              <a:buChar char="●"/>
              <a:defRPr/>
            </a:lvl7pPr>
            <a:lvl8pPr lvl="7" algn="l">
              <a:lnSpc>
                <a:spcPct val="100000"/>
              </a:lnSpc>
              <a:spcBef>
                <a:spcPts val="0"/>
              </a:spcBef>
              <a:spcAft>
                <a:spcPts val="0"/>
              </a:spcAft>
              <a:buSzPts val="900"/>
              <a:buChar char="○"/>
              <a:defRPr/>
            </a:lvl8pPr>
            <a:lvl9pPr lvl="8" algn="l">
              <a:lnSpc>
                <a:spcPct val="100000"/>
              </a:lnSpc>
              <a:spcBef>
                <a:spcPts val="0"/>
              </a:spcBef>
              <a:spcAft>
                <a:spcPts val="0"/>
              </a:spcAft>
              <a:buSzPts val="900"/>
              <a:buChar char="■"/>
              <a:defRPr/>
            </a:lvl9pPr>
          </a:lstStyle>
          <a:p>
            <a:endParaRPr/>
          </a:p>
        </p:txBody>
      </p:sp>
      <p:sp>
        <p:nvSpPr>
          <p:cNvPr id="103" name="Google Shape;103;p23"/>
          <p:cNvSpPr txBox="1">
            <a:spLocks noGrp="1"/>
          </p:cNvSpPr>
          <p:nvPr>
            <p:ph type="body" idx="1"/>
          </p:nvPr>
        </p:nvSpPr>
        <p:spPr>
          <a:xfrm>
            <a:off x="609600" y="1600201"/>
            <a:ext cx="10972800" cy="4526000"/>
          </a:xfrm>
          <a:prstGeom prst="rect">
            <a:avLst/>
          </a:prstGeom>
          <a:noFill/>
          <a:ln>
            <a:noFill/>
          </a:ln>
        </p:spPr>
        <p:txBody>
          <a:bodyPr spcFirstLastPara="1" wrap="square" lIns="57775" tIns="57775" rIns="57775" bIns="57775" anchor="t" anchorCtr="0">
            <a:noAutofit/>
          </a:bodyPr>
          <a:lstStyle>
            <a:lvl1pPr marL="609585" lvl="0" indent="-304792" algn="l">
              <a:lnSpc>
                <a:spcPct val="100000"/>
              </a:lnSpc>
              <a:spcBef>
                <a:spcPts val="400"/>
              </a:spcBef>
              <a:spcAft>
                <a:spcPts val="0"/>
              </a:spcAft>
              <a:buClr>
                <a:schemeClr val="dk1"/>
              </a:buClr>
              <a:buSzPts val="900"/>
              <a:buFont typeface="Arial"/>
              <a:buNone/>
              <a:defRPr sz="1600">
                <a:solidFill>
                  <a:schemeClr val="dk1"/>
                </a:solidFill>
              </a:defRPr>
            </a:lvl1pPr>
            <a:lvl2pPr marL="1219170" lvl="1" indent="-380990" algn="l">
              <a:lnSpc>
                <a:spcPct val="100000"/>
              </a:lnSpc>
              <a:spcBef>
                <a:spcPts val="400"/>
              </a:spcBef>
              <a:spcAft>
                <a:spcPts val="0"/>
              </a:spcAft>
              <a:buClr>
                <a:schemeClr val="dk1"/>
              </a:buClr>
              <a:buSzPts val="900"/>
              <a:buFont typeface="Arial"/>
              <a:buChar char="–"/>
              <a:defRPr sz="2400">
                <a:solidFill>
                  <a:schemeClr val="dk1"/>
                </a:solidFill>
              </a:defRPr>
            </a:lvl2pPr>
            <a:lvl3pPr marL="1828754" lvl="2" indent="-380990" algn="l">
              <a:lnSpc>
                <a:spcPct val="100000"/>
              </a:lnSpc>
              <a:spcBef>
                <a:spcPts val="400"/>
              </a:spcBef>
              <a:spcAft>
                <a:spcPts val="0"/>
              </a:spcAft>
              <a:buClr>
                <a:schemeClr val="dk1"/>
              </a:buClr>
              <a:buSzPts val="900"/>
              <a:buFont typeface="Arial"/>
              <a:buChar char="•"/>
              <a:defRPr sz="2000">
                <a:solidFill>
                  <a:schemeClr val="dk1"/>
                </a:solidFill>
              </a:defRPr>
            </a:lvl3pPr>
            <a:lvl4pPr marL="2438339" lvl="3" indent="-380990" algn="l">
              <a:lnSpc>
                <a:spcPct val="100000"/>
              </a:lnSpc>
              <a:spcBef>
                <a:spcPts val="400"/>
              </a:spcBef>
              <a:spcAft>
                <a:spcPts val="0"/>
              </a:spcAft>
              <a:buClr>
                <a:schemeClr val="dk1"/>
              </a:buClr>
              <a:buSzPts val="900"/>
              <a:buFont typeface="Arial"/>
              <a:buChar char="–"/>
              <a:defRPr sz="1733">
                <a:solidFill>
                  <a:schemeClr val="dk1"/>
                </a:solidFill>
              </a:defRPr>
            </a:lvl4pPr>
            <a:lvl5pPr marL="3047924" lvl="4" indent="-380990" algn="l">
              <a:lnSpc>
                <a:spcPct val="100000"/>
              </a:lnSpc>
              <a:spcBef>
                <a:spcPts val="400"/>
              </a:spcBef>
              <a:spcAft>
                <a:spcPts val="0"/>
              </a:spcAft>
              <a:buClr>
                <a:schemeClr val="dk1"/>
              </a:buClr>
              <a:buSzPts val="900"/>
              <a:buFont typeface="Arial"/>
              <a:buChar char="»"/>
              <a:defRPr sz="1733">
                <a:solidFill>
                  <a:schemeClr val="dk1"/>
                </a:solidFill>
              </a:defRPr>
            </a:lvl5pPr>
            <a:lvl6pPr marL="3657509" lvl="5"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6pPr>
            <a:lvl7pPr marL="4267093" lvl="6"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7pPr>
            <a:lvl8pPr marL="4876678" lvl="7"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8pPr>
            <a:lvl9pPr marL="5486263" lvl="8"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6757174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839788" y="680720"/>
            <a:ext cx="3932400" cy="137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2400"/>
              <a:buFont typeface="Ubuntu"/>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24"/>
          <p:cNvSpPr txBox="1">
            <a:spLocks noGrp="1"/>
          </p:cNvSpPr>
          <p:nvPr>
            <p:ph type="body" idx="1"/>
          </p:nvPr>
        </p:nvSpPr>
        <p:spPr>
          <a:xfrm>
            <a:off x="5183188" y="680721"/>
            <a:ext cx="6172400" cy="51804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2400"/>
              <a:buNone/>
              <a:defRPr sz="3200"/>
            </a:lvl1pPr>
            <a:lvl2pPr marL="1219170" lvl="1" indent="-482588" algn="l">
              <a:lnSpc>
                <a:spcPct val="90000"/>
              </a:lnSpc>
              <a:spcBef>
                <a:spcPts val="533"/>
              </a:spcBef>
              <a:spcAft>
                <a:spcPts val="0"/>
              </a:spcAft>
              <a:buClr>
                <a:schemeClr val="dk1"/>
              </a:buClr>
              <a:buSzPts val="2100"/>
              <a:buChar char="•"/>
              <a:defRPr sz="2800"/>
            </a:lvl2pPr>
            <a:lvl3pPr marL="1828754" lvl="2" indent="-457189" algn="l">
              <a:lnSpc>
                <a:spcPct val="90000"/>
              </a:lnSpc>
              <a:spcBef>
                <a:spcPts val="533"/>
              </a:spcBef>
              <a:spcAft>
                <a:spcPts val="0"/>
              </a:spcAft>
              <a:buClr>
                <a:schemeClr val="dk1"/>
              </a:buClr>
              <a:buSzPts val="1800"/>
              <a:buChar char="•"/>
              <a:defRPr sz="2400"/>
            </a:lvl3pPr>
            <a:lvl4pPr marL="2438339" lvl="3" indent="-431789" algn="l">
              <a:lnSpc>
                <a:spcPct val="90000"/>
              </a:lnSpc>
              <a:spcBef>
                <a:spcPts val="533"/>
              </a:spcBef>
              <a:spcAft>
                <a:spcPts val="0"/>
              </a:spcAft>
              <a:buClr>
                <a:schemeClr val="dk1"/>
              </a:buClr>
              <a:buSzPts val="1500"/>
              <a:buChar char="•"/>
              <a:defRPr sz="2000"/>
            </a:lvl4pPr>
            <a:lvl5pPr marL="3047924" lvl="4" indent="-431789" algn="l">
              <a:lnSpc>
                <a:spcPct val="90000"/>
              </a:lnSpc>
              <a:spcBef>
                <a:spcPts val="533"/>
              </a:spcBef>
              <a:spcAft>
                <a:spcPts val="0"/>
              </a:spcAft>
              <a:buClr>
                <a:schemeClr val="dk1"/>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107" name="Google Shape;107;p24"/>
          <p:cNvSpPr txBox="1">
            <a:spLocks noGrp="1"/>
          </p:cNvSpPr>
          <p:nvPr>
            <p:ph type="body" idx="2"/>
          </p:nvPr>
        </p:nvSpPr>
        <p:spPr>
          <a:xfrm>
            <a:off x="839788" y="2057400"/>
            <a:ext cx="39324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sz="1867"/>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08" name="Google Shape;108;p24"/>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09" name="Google Shape;109;p24"/>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487572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0"/>
        <p:cNvGrpSpPr/>
        <p:nvPr/>
      </p:nvGrpSpPr>
      <p:grpSpPr>
        <a:xfrm>
          <a:off x="0" y="0"/>
          <a:ext cx="0" cy="0"/>
          <a:chOff x="0" y="0"/>
          <a:chExt cx="0" cy="0"/>
        </a:xfrm>
      </p:grpSpPr>
      <p:sp>
        <p:nvSpPr>
          <p:cNvPr id="111" name="Google Shape;111;p25"/>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25"/>
          <p:cNvSpPr txBox="1">
            <a:spLocks noGrp="1"/>
          </p:cNvSpPr>
          <p:nvPr>
            <p:ph type="body" idx="1"/>
          </p:nvPr>
        </p:nvSpPr>
        <p:spPr>
          <a:xfrm>
            <a:off x="838200" y="1825625"/>
            <a:ext cx="5181600" cy="41484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3" name="Google Shape;113;p25"/>
          <p:cNvSpPr txBox="1">
            <a:spLocks noGrp="1"/>
          </p:cNvSpPr>
          <p:nvPr>
            <p:ph type="body" idx="2"/>
          </p:nvPr>
        </p:nvSpPr>
        <p:spPr>
          <a:xfrm>
            <a:off x="6172200" y="1825625"/>
            <a:ext cx="5181600" cy="41384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14" name="Google Shape;114;p25"/>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15" name="Google Shape;115;p25"/>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998370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16"/>
        <p:cNvGrpSpPr/>
        <p:nvPr/>
      </p:nvGrpSpPr>
      <p:grpSpPr>
        <a:xfrm>
          <a:off x="0" y="0"/>
          <a:ext cx="0" cy="0"/>
          <a:chOff x="0" y="0"/>
          <a:chExt cx="0" cy="0"/>
        </a:xfrm>
      </p:grpSpPr>
      <p:sp>
        <p:nvSpPr>
          <p:cNvPr id="117" name="Google Shape;117;p26"/>
          <p:cNvSpPr txBox="1">
            <a:spLocks noGrp="1"/>
          </p:cNvSpPr>
          <p:nvPr>
            <p:ph type="title"/>
          </p:nvPr>
        </p:nvSpPr>
        <p:spPr>
          <a:xfrm>
            <a:off x="839788" y="670560"/>
            <a:ext cx="3932400" cy="138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2400"/>
              <a:buFont typeface="Ubuntu"/>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 name="Google Shape;118;p26"/>
          <p:cNvSpPr>
            <a:spLocks noGrp="1"/>
          </p:cNvSpPr>
          <p:nvPr>
            <p:ph type="pic" idx="2"/>
          </p:nvPr>
        </p:nvSpPr>
        <p:spPr>
          <a:xfrm>
            <a:off x="5183188" y="650241"/>
            <a:ext cx="6172400" cy="5210800"/>
          </a:xfrm>
          <a:prstGeom prst="rect">
            <a:avLst/>
          </a:prstGeom>
          <a:noFill/>
          <a:ln>
            <a:noFill/>
          </a:ln>
        </p:spPr>
      </p:sp>
      <p:sp>
        <p:nvSpPr>
          <p:cNvPr id="119" name="Google Shape;119;p26"/>
          <p:cNvSpPr txBox="1">
            <a:spLocks noGrp="1"/>
          </p:cNvSpPr>
          <p:nvPr>
            <p:ph type="body" idx="1"/>
          </p:nvPr>
        </p:nvSpPr>
        <p:spPr>
          <a:xfrm>
            <a:off x="839788" y="2057400"/>
            <a:ext cx="39324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sz="1867"/>
            </a:lvl1pPr>
            <a:lvl2pPr marL="1219170" lvl="1" indent="-304792" algn="l">
              <a:lnSpc>
                <a:spcPct val="90000"/>
              </a:lnSpc>
              <a:spcBef>
                <a:spcPts val="533"/>
              </a:spcBef>
              <a:spcAft>
                <a:spcPts val="0"/>
              </a:spcAft>
              <a:buClr>
                <a:schemeClr val="dk1"/>
              </a:buClr>
              <a:buSzPts val="1100"/>
              <a:buNone/>
              <a:defRPr sz="1467"/>
            </a:lvl2pPr>
            <a:lvl3pPr marL="1828754" lvl="2" indent="-304792" algn="l">
              <a:lnSpc>
                <a:spcPct val="90000"/>
              </a:lnSpc>
              <a:spcBef>
                <a:spcPts val="533"/>
              </a:spcBef>
              <a:spcAft>
                <a:spcPts val="0"/>
              </a:spcAft>
              <a:buClr>
                <a:schemeClr val="dk1"/>
              </a:buClr>
              <a:buSzPts val="900"/>
              <a:buNone/>
              <a:defRPr sz="1200"/>
            </a:lvl3pPr>
            <a:lvl4pPr marL="2438339" lvl="3" indent="-304792" algn="l">
              <a:lnSpc>
                <a:spcPct val="90000"/>
              </a:lnSpc>
              <a:spcBef>
                <a:spcPts val="533"/>
              </a:spcBef>
              <a:spcAft>
                <a:spcPts val="0"/>
              </a:spcAft>
              <a:buClr>
                <a:schemeClr val="dk1"/>
              </a:buClr>
              <a:buSzPts val="800"/>
              <a:buNone/>
              <a:defRPr sz="1067"/>
            </a:lvl4pPr>
            <a:lvl5pPr marL="3047924" lvl="4" indent="-304792" algn="l">
              <a:lnSpc>
                <a:spcPct val="90000"/>
              </a:lnSpc>
              <a:spcBef>
                <a:spcPts val="533"/>
              </a:spcBef>
              <a:spcAft>
                <a:spcPts val="0"/>
              </a:spcAft>
              <a:buClr>
                <a:schemeClr val="dk1"/>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120" name="Google Shape;120;p26"/>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21" name="Google Shape;121;p26"/>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702524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2"/>
        <p:cNvGrpSpPr/>
        <p:nvPr/>
      </p:nvGrpSpPr>
      <p:grpSpPr>
        <a:xfrm>
          <a:off x="0" y="0"/>
          <a:ext cx="0" cy="0"/>
          <a:chOff x="0" y="0"/>
          <a:chExt cx="0" cy="0"/>
        </a:xfrm>
      </p:grpSpPr>
      <p:sp>
        <p:nvSpPr>
          <p:cNvPr id="123" name="Google Shape;123;p27"/>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4" name="Google Shape;124;p27"/>
          <p:cNvSpPr txBox="1">
            <a:spLocks noGrp="1"/>
          </p:cNvSpPr>
          <p:nvPr>
            <p:ph type="body" idx="1"/>
          </p:nvPr>
        </p:nvSpPr>
        <p:spPr>
          <a:xfrm>
            <a:off x="839788" y="1681163"/>
            <a:ext cx="5157600" cy="824000"/>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chemeClr val="dk1"/>
              </a:buClr>
              <a:buSzPts val="1800"/>
              <a:buNone/>
              <a:defRPr sz="2400" b="1"/>
            </a:lvl1pPr>
            <a:lvl2pPr marL="1219170" lvl="1" indent="-304792" algn="l">
              <a:lnSpc>
                <a:spcPct val="90000"/>
              </a:lnSpc>
              <a:spcBef>
                <a:spcPts val="533"/>
              </a:spcBef>
              <a:spcAft>
                <a:spcPts val="0"/>
              </a:spcAft>
              <a:buClr>
                <a:schemeClr val="dk1"/>
              </a:buClr>
              <a:buSzPts val="1500"/>
              <a:buNone/>
              <a:defRPr sz="2000" b="1"/>
            </a:lvl2pPr>
            <a:lvl3pPr marL="1828754" lvl="2" indent="-304792" algn="l">
              <a:lnSpc>
                <a:spcPct val="90000"/>
              </a:lnSpc>
              <a:spcBef>
                <a:spcPts val="533"/>
              </a:spcBef>
              <a:spcAft>
                <a:spcPts val="0"/>
              </a:spcAft>
              <a:buClr>
                <a:schemeClr val="dk1"/>
              </a:buClr>
              <a:buSzPts val="1400"/>
              <a:buNone/>
              <a:defRPr sz="1867" b="1"/>
            </a:lvl3pPr>
            <a:lvl4pPr marL="2438339" lvl="3" indent="-304792" algn="l">
              <a:lnSpc>
                <a:spcPct val="90000"/>
              </a:lnSpc>
              <a:spcBef>
                <a:spcPts val="533"/>
              </a:spcBef>
              <a:spcAft>
                <a:spcPts val="0"/>
              </a:spcAft>
              <a:buClr>
                <a:schemeClr val="dk1"/>
              </a:buClr>
              <a:buSzPts val="1200"/>
              <a:buNone/>
              <a:defRPr sz="1600" b="1"/>
            </a:lvl4pPr>
            <a:lvl5pPr marL="3047924" lvl="4" indent="-304792" algn="l">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125" name="Google Shape;125;p27"/>
          <p:cNvSpPr txBox="1">
            <a:spLocks noGrp="1"/>
          </p:cNvSpPr>
          <p:nvPr>
            <p:ph type="body" idx="2"/>
          </p:nvPr>
        </p:nvSpPr>
        <p:spPr>
          <a:xfrm>
            <a:off x="839788" y="2505075"/>
            <a:ext cx="5157600" cy="36844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6" name="Google Shape;126;p27"/>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a:lnSpc>
                <a:spcPct val="90000"/>
              </a:lnSpc>
              <a:spcBef>
                <a:spcPts val="1067"/>
              </a:spcBef>
              <a:spcAft>
                <a:spcPts val="0"/>
              </a:spcAft>
              <a:buClr>
                <a:schemeClr val="dk1"/>
              </a:buClr>
              <a:buSzPts val="1800"/>
              <a:buNone/>
              <a:defRPr sz="2400" b="1"/>
            </a:lvl1pPr>
            <a:lvl2pPr marL="1219170" lvl="1" indent="-304792" algn="l">
              <a:lnSpc>
                <a:spcPct val="90000"/>
              </a:lnSpc>
              <a:spcBef>
                <a:spcPts val="533"/>
              </a:spcBef>
              <a:spcAft>
                <a:spcPts val="0"/>
              </a:spcAft>
              <a:buClr>
                <a:schemeClr val="dk1"/>
              </a:buClr>
              <a:buSzPts val="1500"/>
              <a:buNone/>
              <a:defRPr sz="2000" b="1"/>
            </a:lvl2pPr>
            <a:lvl3pPr marL="1828754" lvl="2" indent="-304792" algn="l">
              <a:lnSpc>
                <a:spcPct val="90000"/>
              </a:lnSpc>
              <a:spcBef>
                <a:spcPts val="533"/>
              </a:spcBef>
              <a:spcAft>
                <a:spcPts val="0"/>
              </a:spcAft>
              <a:buClr>
                <a:schemeClr val="dk1"/>
              </a:buClr>
              <a:buSzPts val="1400"/>
              <a:buNone/>
              <a:defRPr sz="1867" b="1"/>
            </a:lvl3pPr>
            <a:lvl4pPr marL="2438339" lvl="3" indent="-304792" algn="l">
              <a:lnSpc>
                <a:spcPct val="90000"/>
              </a:lnSpc>
              <a:spcBef>
                <a:spcPts val="533"/>
              </a:spcBef>
              <a:spcAft>
                <a:spcPts val="0"/>
              </a:spcAft>
              <a:buClr>
                <a:schemeClr val="dk1"/>
              </a:buClr>
              <a:buSzPts val="1200"/>
              <a:buNone/>
              <a:defRPr sz="1600" b="1"/>
            </a:lvl4pPr>
            <a:lvl5pPr marL="3047924" lvl="4" indent="-304792" algn="l">
              <a:lnSpc>
                <a:spcPct val="90000"/>
              </a:lnSpc>
              <a:spcBef>
                <a:spcPts val="533"/>
              </a:spcBef>
              <a:spcAft>
                <a:spcPts val="0"/>
              </a:spcAft>
              <a:buClr>
                <a:schemeClr val="dk1"/>
              </a:buClr>
              <a:buSzPts val="1200"/>
              <a:buNone/>
              <a:defRPr sz="1600" b="1"/>
            </a:lvl5pPr>
            <a:lvl6pPr marL="3657509" lvl="5" indent="-304792" algn="l">
              <a:lnSpc>
                <a:spcPct val="90000"/>
              </a:lnSpc>
              <a:spcBef>
                <a:spcPts val="533"/>
              </a:spcBef>
              <a:spcAft>
                <a:spcPts val="0"/>
              </a:spcAft>
              <a:buClr>
                <a:schemeClr val="dk1"/>
              </a:buClr>
              <a:buSzPts val="1200"/>
              <a:buNone/>
              <a:defRPr sz="1600" b="1"/>
            </a:lvl6pPr>
            <a:lvl7pPr marL="4267093" lvl="6" indent="-304792" algn="l">
              <a:lnSpc>
                <a:spcPct val="90000"/>
              </a:lnSpc>
              <a:spcBef>
                <a:spcPts val="533"/>
              </a:spcBef>
              <a:spcAft>
                <a:spcPts val="0"/>
              </a:spcAft>
              <a:buClr>
                <a:schemeClr val="dk1"/>
              </a:buClr>
              <a:buSzPts val="1200"/>
              <a:buNone/>
              <a:defRPr sz="1600" b="1"/>
            </a:lvl7pPr>
            <a:lvl8pPr marL="4876678" lvl="7" indent="-304792" algn="l">
              <a:lnSpc>
                <a:spcPct val="90000"/>
              </a:lnSpc>
              <a:spcBef>
                <a:spcPts val="533"/>
              </a:spcBef>
              <a:spcAft>
                <a:spcPts val="0"/>
              </a:spcAft>
              <a:buClr>
                <a:schemeClr val="dk1"/>
              </a:buClr>
              <a:buSzPts val="1200"/>
              <a:buNone/>
              <a:defRPr sz="1600" b="1"/>
            </a:lvl8pPr>
            <a:lvl9pPr marL="5486263" lvl="8" indent="-304792" algn="l">
              <a:lnSpc>
                <a:spcPct val="90000"/>
              </a:lnSpc>
              <a:spcBef>
                <a:spcPts val="533"/>
              </a:spcBef>
              <a:spcAft>
                <a:spcPts val="0"/>
              </a:spcAft>
              <a:buClr>
                <a:schemeClr val="dk1"/>
              </a:buClr>
              <a:buSzPts val="1200"/>
              <a:buNone/>
              <a:defRPr sz="1600" b="1"/>
            </a:lvl9pPr>
          </a:lstStyle>
          <a:p>
            <a:endParaRPr/>
          </a:p>
        </p:txBody>
      </p:sp>
      <p:sp>
        <p:nvSpPr>
          <p:cNvPr id="127" name="Google Shape;127;p27"/>
          <p:cNvSpPr txBox="1">
            <a:spLocks noGrp="1"/>
          </p:cNvSpPr>
          <p:nvPr>
            <p:ph type="body" idx="4"/>
          </p:nvPr>
        </p:nvSpPr>
        <p:spPr>
          <a:xfrm>
            <a:off x="6172200" y="2505075"/>
            <a:ext cx="5183200" cy="36844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Clr>
                <a:schemeClr val="dk1"/>
              </a:buClr>
              <a:buSzPts val="1400"/>
              <a:buNone/>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28" name="Google Shape;128;p27"/>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29" name="Google Shape;129;p27"/>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147230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0"/>
        <p:cNvGrpSpPr/>
        <p:nvPr/>
      </p:nvGrpSpPr>
      <p:grpSpPr>
        <a:xfrm>
          <a:off x="0" y="0"/>
          <a:ext cx="0" cy="0"/>
          <a:chOff x="0" y="0"/>
          <a:chExt cx="0" cy="0"/>
        </a:xfrm>
      </p:grpSpPr>
      <p:sp>
        <p:nvSpPr>
          <p:cNvPr id="131" name="Google Shape;131;p28"/>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2" name="Google Shape;132;p28"/>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33" name="Google Shape;133;p28"/>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99759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4"/>
        <p:cNvGrpSpPr/>
        <p:nvPr/>
      </p:nvGrpSpPr>
      <p:grpSpPr>
        <a:xfrm>
          <a:off x="0" y="0"/>
          <a:ext cx="0" cy="0"/>
          <a:chOff x="0" y="0"/>
          <a:chExt cx="0" cy="0"/>
        </a:xfrm>
      </p:grpSpPr>
      <p:sp>
        <p:nvSpPr>
          <p:cNvPr id="135" name="Google Shape;135;p29"/>
          <p:cNvSpPr txBox="1">
            <a:spLocks noGrp="1"/>
          </p:cNvSpPr>
          <p:nvPr>
            <p:ph type="ftr" idx="11"/>
          </p:nvPr>
        </p:nvSpPr>
        <p:spPr>
          <a:xfrm>
            <a:off x="4038600" y="6244591"/>
            <a:ext cx="4114800" cy="349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Clr>
                <a:srgbClr val="888888"/>
              </a:buClr>
              <a:buSzPts val="1100"/>
              <a:buFont typeface="Calibri"/>
              <a:buNone/>
              <a:defRPr/>
            </a:lvl1pPr>
            <a:lvl2pPr lvl="1" algn="l">
              <a:spcBef>
                <a:spcPts val="0"/>
              </a:spcBef>
              <a:spcAft>
                <a:spcPts val="0"/>
              </a:spcAft>
              <a:buClr>
                <a:schemeClr val="dk1"/>
              </a:buClr>
              <a:buSzPts val="1100"/>
              <a:buFont typeface="Calibri"/>
              <a:buNone/>
              <a:defRPr/>
            </a:lvl2pPr>
            <a:lvl3pPr lvl="2" algn="l">
              <a:spcBef>
                <a:spcPts val="0"/>
              </a:spcBef>
              <a:spcAft>
                <a:spcPts val="0"/>
              </a:spcAft>
              <a:buClr>
                <a:schemeClr val="dk1"/>
              </a:buClr>
              <a:buSzPts val="1100"/>
              <a:buFont typeface="Calibri"/>
              <a:buNone/>
              <a:defRPr/>
            </a:lvl3pPr>
            <a:lvl4pPr lvl="3" algn="l">
              <a:spcBef>
                <a:spcPts val="0"/>
              </a:spcBef>
              <a:spcAft>
                <a:spcPts val="0"/>
              </a:spcAft>
              <a:buClr>
                <a:schemeClr val="dk1"/>
              </a:buClr>
              <a:buSzPts val="1100"/>
              <a:buFont typeface="Calibri"/>
              <a:buNone/>
              <a:defRPr/>
            </a:lvl4pPr>
            <a:lvl5pPr lvl="4" algn="l">
              <a:spcBef>
                <a:spcPts val="0"/>
              </a:spcBef>
              <a:spcAft>
                <a:spcPts val="0"/>
              </a:spcAft>
              <a:buClr>
                <a:schemeClr val="dk1"/>
              </a:buClr>
              <a:buSzPts val="1100"/>
              <a:buFont typeface="Calibri"/>
              <a:buNone/>
              <a:defRPr/>
            </a:lvl5pPr>
            <a:lvl6pPr lvl="5" algn="l">
              <a:spcBef>
                <a:spcPts val="0"/>
              </a:spcBef>
              <a:spcAft>
                <a:spcPts val="0"/>
              </a:spcAft>
              <a:buClr>
                <a:schemeClr val="dk1"/>
              </a:buClr>
              <a:buSzPts val="1100"/>
              <a:buFont typeface="Calibri"/>
              <a:buNone/>
              <a:defRPr/>
            </a:lvl6pPr>
            <a:lvl7pPr lvl="6" algn="l">
              <a:spcBef>
                <a:spcPts val="0"/>
              </a:spcBef>
              <a:spcAft>
                <a:spcPts val="0"/>
              </a:spcAft>
              <a:buClr>
                <a:schemeClr val="dk1"/>
              </a:buClr>
              <a:buSzPts val="1100"/>
              <a:buFont typeface="Calibri"/>
              <a:buNone/>
              <a:defRPr/>
            </a:lvl7pPr>
            <a:lvl8pPr lvl="7" algn="l">
              <a:spcBef>
                <a:spcPts val="0"/>
              </a:spcBef>
              <a:spcAft>
                <a:spcPts val="0"/>
              </a:spcAft>
              <a:buClr>
                <a:schemeClr val="dk1"/>
              </a:buClr>
              <a:buSzPts val="1100"/>
              <a:buFont typeface="Calibri"/>
              <a:buNone/>
              <a:defRPr/>
            </a:lvl8pPr>
            <a:lvl9pPr lvl="8" algn="l">
              <a:spcBef>
                <a:spcPts val="0"/>
              </a:spcBef>
              <a:spcAft>
                <a:spcPts val="0"/>
              </a:spcAft>
              <a:buClr>
                <a:schemeClr val="dk1"/>
              </a:buClr>
              <a:buSzPts val="1100"/>
              <a:buFont typeface="Calibri"/>
              <a:buNone/>
              <a:defRPr/>
            </a:lvl9pPr>
          </a:lstStyle>
          <a:p>
            <a:endParaRPr/>
          </a:p>
        </p:txBody>
      </p:sp>
      <p:sp>
        <p:nvSpPr>
          <p:cNvPr id="136" name="Google Shape;136;p29"/>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19680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Generated (g3e3ad1f68f4_8_0)">
  <p:cSld name="Generated (g3e3ad1f68f4_8_0)">
    <p:spTree>
      <p:nvGrpSpPr>
        <p:cNvPr id="1" name="Shape 137"/>
        <p:cNvGrpSpPr/>
        <p:nvPr/>
      </p:nvGrpSpPr>
      <p:grpSpPr>
        <a:xfrm>
          <a:off x="0" y="0"/>
          <a:ext cx="0" cy="0"/>
          <a:chOff x="0" y="0"/>
          <a:chExt cx="0" cy="0"/>
        </a:xfrm>
      </p:grpSpPr>
    </p:spTree>
    <p:extLst>
      <p:ext uri="{BB962C8B-B14F-4D97-AF65-F5344CB8AC3E}">
        <p14:creationId xmlns:p14="http://schemas.microsoft.com/office/powerpoint/2010/main" val="6019335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Generated (g3e2eb3cb136_20_0)">
  <p:cSld name="Generated (g3e2eb3cb136_20_0)">
    <p:spTree>
      <p:nvGrpSpPr>
        <p:cNvPr id="1" name="Shape 138"/>
        <p:cNvGrpSpPr/>
        <p:nvPr/>
      </p:nvGrpSpPr>
      <p:grpSpPr>
        <a:xfrm>
          <a:off x="0" y="0"/>
          <a:ext cx="0" cy="0"/>
          <a:chOff x="0" y="0"/>
          <a:chExt cx="0" cy="0"/>
        </a:xfrm>
      </p:grpSpPr>
    </p:spTree>
    <p:extLst>
      <p:ext uri="{BB962C8B-B14F-4D97-AF65-F5344CB8AC3E}">
        <p14:creationId xmlns:p14="http://schemas.microsoft.com/office/powerpoint/2010/main" val="4527714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Content 1 1">
  <p:cSld name="Title and Content 1 1">
    <p:spTree>
      <p:nvGrpSpPr>
        <p:cNvPr id="1" name="Shape 139"/>
        <p:cNvGrpSpPr/>
        <p:nvPr/>
      </p:nvGrpSpPr>
      <p:grpSpPr>
        <a:xfrm>
          <a:off x="0" y="0"/>
          <a:ext cx="0" cy="0"/>
          <a:chOff x="0" y="0"/>
          <a:chExt cx="0" cy="0"/>
        </a:xfrm>
      </p:grpSpPr>
      <p:sp>
        <p:nvSpPr>
          <p:cNvPr id="140" name="Google Shape;140;p32"/>
          <p:cNvSpPr txBox="1">
            <a:spLocks noGrp="1"/>
          </p:cNvSpPr>
          <p:nvPr>
            <p:ph type="title"/>
          </p:nvPr>
        </p:nvSpPr>
        <p:spPr>
          <a:xfrm>
            <a:off x="609600" y="274639"/>
            <a:ext cx="10972800" cy="1143200"/>
          </a:xfrm>
          <a:prstGeom prst="rect">
            <a:avLst/>
          </a:prstGeom>
          <a:noFill/>
          <a:ln>
            <a:noFill/>
          </a:ln>
        </p:spPr>
        <p:txBody>
          <a:bodyPr spcFirstLastPara="1" wrap="square" lIns="57775" tIns="57775" rIns="57775" bIns="57775" anchor="t" anchorCtr="0">
            <a:noAutofit/>
          </a:bodyPr>
          <a:lstStyle>
            <a:lvl1pPr lvl="0" algn="l">
              <a:lnSpc>
                <a:spcPct val="100000"/>
              </a:lnSpc>
              <a:spcBef>
                <a:spcPts val="0"/>
              </a:spcBef>
              <a:spcAft>
                <a:spcPts val="0"/>
              </a:spcAft>
              <a:buSzPts val="900"/>
              <a:buNone/>
              <a:defRPr sz="3067"/>
            </a:lvl1pPr>
            <a:lvl2pPr lvl="1" algn="l">
              <a:lnSpc>
                <a:spcPct val="100000"/>
              </a:lnSpc>
              <a:spcBef>
                <a:spcPts val="0"/>
              </a:spcBef>
              <a:spcAft>
                <a:spcPts val="0"/>
              </a:spcAft>
              <a:buSzPts val="900"/>
              <a:buChar char="○"/>
              <a:defRPr/>
            </a:lvl2pPr>
            <a:lvl3pPr lvl="2" algn="l">
              <a:lnSpc>
                <a:spcPct val="100000"/>
              </a:lnSpc>
              <a:spcBef>
                <a:spcPts val="0"/>
              </a:spcBef>
              <a:spcAft>
                <a:spcPts val="0"/>
              </a:spcAft>
              <a:buSzPts val="900"/>
              <a:buChar char="■"/>
              <a:defRPr/>
            </a:lvl3pPr>
            <a:lvl4pPr lvl="3" algn="l">
              <a:lnSpc>
                <a:spcPct val="100000"/>
              </a:lnSpc>
              <a:spcBef>
                <a:spcPts val="0"/>
              </a:spcBef>
              <a:spcAft>
                <a:spcPts val="0"/>
              </a:spcAft>
              <a:buSzPts val="900"/>
              <a:buChar char="●"/>
              <a:defRPr/>
            </a:lvl4pPr>
            <a:lvl5pPr lvl="4" algn="l">
              <a:lnSpc>
                <a:spcPct val="100000"/>
              </a:lnSpc>
              <a:spcBef>
                <a:spcPts val="0"/>
              </a:spcBef>
              <a:spcAft>
                <a:spcPts val="0"/>
              </a:spcAft>
              <a:buSzPts val="900"/>
              <a:buChar char="○"/>
              <a:defRPr/>
            </a:lvl5pPr>
            <a:lvl6pPr lvl="5" algn="l">
              <a:lnSpc>
                <a:spcPct val="100000"/>
              </a:lnSpc>
              <a:spcBef>
                <a:spcPts val="0"/>
              </a:spcBef>
              <a:spcAft>
                <a:spcPts val="0"/>
              </a:spcAft>
              <a:buSzPts val="900"/>
              <a:buChar char="■"/>
              <a:defRPr/>
            </a:lvl6pPr>
            <a:lvl7pPr lvl="6" algn="l">
              <a:lnSpc>
                <a:spcPct val="100000"/>
              </a:lnSpc>
              <a:spcBef>
                <a:spcPts val="0"/>
              </a:spcBef>
              <a:spcAft>
                <a:spcPts val="0"/>
              </a:spcAft>
              <a:buSzPts val="900"/>
              <a:buChar char="●"/>
              <a:defRPr/>
            </a:lvl7pPr>
            <a:lvl8pPr lvl="7" algn="l">
              <a:lnSpc>
                <a:spcPct val="100000"/>
              </a:lnSpc>
              <a:spcBef>
                <a:spcPts val="0"/>
              </a:spcBef>
              <a:spcAft>
                <a:spcPts val="0"/>
              </a:spcAft>
              <a:buSzPts val="900"/>
              <a:buChar char="○"/>
              <a:defRPr/>
            </a:lvl8pPr>
            <a:lvl9pPr lvl="8" algn="l">
              <a:lnSpc>
                <a:spcPct val="100000"/>
              </a:lnSpc>
              <a:spcBef>
                <a:spcPts val="0"/>
              </a:spcBef>
              <a:spcAft>
                <a:spcPts val="0"/>
              </a:spcAft>
              <a:buSzPts val="900"/>
              <a:buChar char="■"/>
              <a:defRPr/>
            </a:lvl9pPr>
          </a:lstStyle>
          <a:p>
            <a:endParaRPr/>
          </a:p>
        </p:txBody>
      </p:sp>
      <p:sp>
        <p:nvSpPr>
          <p:cNvPr id="141" name="Google Shape;141;p32"/>
          <p:cNvSpPr txBox="1">
            <a:spLocks noGrp="1"/>
          </p:cNvSpPr>
          <p:nvPr>
            <p:ph type="body" idx="1"/>
          </p:nvPr>
        </p:nvSpPr>
        <p:spPr>
          <a:xfrm>
            <a:off x="609600" y="1600201"/>
            <a:ext cx="10972800" cy="4526000"/>
          </a:xfrm>
          <a:prstGeom prst="rect">
            <a:avLst/>
          </a:prstGeom>
          <a:noFill/>
          <a:ln>
            <a:noFill/>
          </a:ln>
        </p:spPr>
        <p:txBody>
          <a:bodyPr spcFirstLastPara="1" wrap="square" lIns="57775" tIns="57775" rIns="57775" bIns="57775" anchor="t" anchorCtr="0">
            <a:noAutofit/>
          </a:bodyPr>
          <a:lstStyle>
            <a:lvl1pPr marL="609585" lvl="0" indent="-304792" algn="l">
              <a:lnSpc>
                <a:spcPct val="100000"/>
              </a:lnSpc>
              <a:spcBef>
                <a:spcPts val="400"/>
              </a:spcBef>
              <a:spcAft>
                <a:spcPts val="0"/>
              </a:spcAft>
              <a:buClr>
                <a:schemeClr val="dk1"/>
              </a:buClr>
              <a:buSzPts val="900"/>
              <a:buFont typeface="Arial"/>
              <a:buNone/>
              <a:defRPr sz="1600">
                <a:solidFill>
                  <a:schemeClr val="dk1"/>
                </a:solidFill>
              </a:defRPr>
            </a:lvl1pPr>
            <a:lvl2pPr marL="1219170" lvl="1" indent="-380990" algn="l">
              <a:lnSpc>
                <a:spcPct val="100000"/>
              </a:lnSpc>
              <a:spcBef>
                <a:spcPts val="400"/>
              </a:spcBef>
              <a:spcAft>
                <a:spcPts val="0"/>
              </a:spcAft>
              <a:buClr>
                <a:schemeClr val="dk1"/>
              </a:buClr>
              <a:buSzPts val="900"/>
              <a:buFont typeface="Arial"/>
              <a:buChar char="–"/>
              <a:defRPr sz="2400">
                <a:solidFill>
                  <a:schemeClr val="dk1"/>
                </a:solidFill>
              </a:defRPr>
            </a:lvl2pPr>
            <a:lvl3pPr marL="1828754" lvl="2" indent="-380990" algn="l">
              <a:lnSpc>
                <a:spcPct val="100000"/>
              </a:lnSpc>
              <a:spcBef>
                <a:spcPts val="400"/>
              </a:spcBef>
              <a:spcAft>
                <a:spcPts val="0"/>
              </a:spcAft>
              <a:buClr>
                <a:schemeClr val="dk1"/>
              </a:buClr>
              <a:buSzPts val="900"/>
              <a:buFont typeface="Arial"/>
              <a:buChar char="•"/>
              <a:defRPr sz="2000">
                <a:solidFill>
                  <a:schemeClr val="dk1"/>
                </a:solidFill>
              </a:defRPr>
            </a:lvl3pPr>
            <a:lvl4pPr marL="2438339" lvl="3" indent="-380990" algn="l">
              <a:lnSpc>
                <a:spcPct val="100000"/>
              </a:lnSpc>
              <a:spcBef>
                <a:spcPts val="400"/>
              </a:spcBef>
              <a:spcAft>
                <a:spcPts val="0"/>
              </a:spcAft>
              <a:buClr>
                <a:schemeClr val="dk1"/>
              </a:buClr>
              <a:buSzPts val="900"/>
              <a:buFont typeface="Arial"/>
              <a:buChar char="–"/>
              <a:defRPr sz="1733">
                <a:solidFill>
                  <a:schemeClr val="dk1"/>
                </a:solidFill>
              </a:defRPr>
            </a:lvl4pPr>
            <a:lvl5pPr marL="3047924" lvl="4" indent="-380990" algn="l">
              <a:lnSpc>
                <a:spcPct val="100000"/>
              </a:lnSpc>
              <a:spcBef>
                <a:spcPts val="400"/>
              </a:spcBef>
              <a:spcAft>
                <a:spcPts val="0"/>
              </a:spcAft>
              <a:buClr>
                <a:schemeClr val="dk1"/>
              </a:buClr>
              <a:buSzPts val="900"/>
              <a:buFont typeface="Arial"/>
              <a:buChar char="»"/>
              <a:defRPr sz="1733">
                <a:solidFill>
                  <a:schemeClr val="dk1"/>
                </a:solidFill>
              </a:defRPr>
            </a:lvl5pPr>
            <a:lvl6pPr marL="3657509" lvl="5"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6pPr>
            <a:lvl7pPr marL="4267093" lvl="6"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7pPr>
            <a:lvl8pPr marL="4876678" lvl="7"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8pPr>
            <a:lvl9pPr marL="5486263" lvl="8" indent="-380990" algn="l">
              <a:lnSpc>
                <a:spcPct val="100000"/>
              </a:lnSpc>
              <a:spcBef>
                <a:spcPts val="400"/>
              </a:spcBef>
              <a:spcAft>
                <a:spcPts val="0"/>
              </a:spcAft>
              <a:buClr>
                <a:schemeClr val="dk1"/>
              </a:buClr>
              <a:buSzPts val="900"/>
              <a:buFont typeface="Arial"/>
              <a:buChar char="•"/>
              <a:defRPr sz="1733">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9437634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Generated (g3e1e4ad0cc7_7_0)">
  <p:cSld name="Generated (g3e1e4ad0cc7_7_0)">
    <p:spTree>
      <p:nvGrpSpPr>
        <p:cNvPr id="1" name="Shape 142"/>
        <p:cNvGrpSpPr/>
        <p:nvPr/>
      </p:nvGrpSpPr>
      <p:grpSpPr>
        <a:xfrm>
          <a:off x="0" y="0"/>
          <a:ext cx="0" cy="0"/>
          <a:chOff x="0" y="0"/>
          <a:chExt cx="0" cy="0"/>
        </a:xfrm>
      </p:grpSpPr>
    </p:spTree>
    <p:extLst>
      <p:ext uri="{BB962C8B-B14F-4D97-AF65-F5344CB8AC3E}">
        <p14:creationId xmlns:p14="http://schemas.microsoft.com/office/powerpoint/2010/main" val="4562153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Google Shape;168;p47" descr="hhs_hq-9ba13e72dbfd55539dcc61a75367c69e62fe14d0.jpg">
            <a:extLst>
              <a:ext uri="{FF2B5EF4-FFF2-40B4-BE49-F238E27FC236}">
                <a16:creationId xmlns:a16="http://schemas.microsoft.com/office/drawing/2014/main" id="{B6091654-EF90-4A65-B6C3-FCA13B2A5F59}"/>
              </a:ext>
            </a:extLst>
          </p:cNvPr>
          <p:cNvPicPr preferRelativeResize="0">
            <a:picLocks/>
          </p:cNvPicPr>
          <p:nvPr userDrawn="1"/>
        </p:nvPicPr>
        <p:blipFill rotWithShape="1">
          <a:blip r:embed="rId2">
            <a:alphaModFix/>
          </a:blip>
          <a:srcRect l="35155" t="17313" r="29706"/>
          <a:stretch/>
        </p:blipFill>
        <p:spPr>
          <a:xfrm>
            <a:off x="8301038" y="0"/>
            <a:ext cx="3890962" cy="6858000"/>
          </a:xfrm>
          <a:prstGeom prst="rect">
            <a:avLst/>
          </a:prstGeom>
          <a:solidFill>
            <a:srgbClr val="F8FBFC"/>
          </a:solidFill>
          <a:ln>
            <a:noFill/>
          </a:ln>
        </p:spPr>
      </p:pic>
      <p:sp>
        <p:nvSpPr>
          <p:cNvPr id="12" name="Google Shape;169;p47">
            <a:extLst>
              <a:ext uri="{FF2B5EF4-FFF2-40B4-BE49-F238E27FC236}">
                <a16:creationId xmlns:a16="http://schemas.microsoft.com/office/drawing/2014/main" id="{D673A796-42E9-4A66-89FE-C3C9F4E53A71}"/>
              </a:ext>
            </a:extLst>
          </p:cNvPr>
          <p:cNvSpPr/>
          <p:nvPr userDrawn="1"/>
        </p:nvSpPr>
        <p:spPr>
          <a:xfrm>
            <a:off x="8301038" y="0"/>
            <a:ext cx="3894979" cy="6858000"/>
          </a:xfrm>
          <a:prstGeom prst="rect">
            <a:avLst/>
          </a:prstGeom>
          <a:solidFill>
            <a:srgbClr val="000099">
              <a:alpha val="44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alatino"/>
              <a:ea typeface="Palatino"/>
              <a:cs typeface="Palatino"/>
              <a:sym typeface="Palatino"/>
            </a:endParaRPr>
          </a:p>
        </p:txBody>
      </p:sp>
      <p:sp>
        <p:nvSpPr>
          <p:cNvPr id="2" name="Title 1">
            <a:extLst>
              <a:ext uri="{FF2B5EF4-FFF2-40B4-BE49-F238E27FC236}">
                <a16:creationId xmlns:a16="http://schemas.microsoft.com/office/drawing/2014/main" id="{2C810F1F-CFED-426F-8B85-78C5EF122C18}"/>
              </a:ext>
            </a:extLst>
          </p:cNvPr>
          <p:cNvSpPr>
            <a:spLocks noGrp="1"/>
          </p:cNvSpPr>
          <p:nvPr>
            <p:ph type="ctrTitle" hasCustomPrompt="1"/>
          </p:nvPr>
        </p:nvSpPr>
        <p:spPr>
          <a:xfrm>
            <a:off x="469900" y="1238250"/>
            <a:ext cx="7594600" cy="2387600"/>
          </a:xfrm>
          <a:prstGeom prst="rect">
            <a:avLst/>
          </a:prstGeom>
        </p:spPr>
        <p:txBody>
          <a:bodyPr anchor="b"/>
          <a:lstStyle>
            <a:lvl1pPr algn="l">
              <a:lnSpc>
                <a:spcPct val="100000"/>
              </a:lnSpc>
              <a:defRPr sz="6000">
                <a:solidFill>
                  <a:srgbClr val="000099"/>
                </a:solidFill>
                <a:latin typeface="Franklin Gothic Heavy" panose="020B0903020102020204" pitchFamily="34" charset="0"/>
              </a:defRPr>
            </a:lvl1pPr>
          </a:lstStyle>
          <a:p>
            <a:r>
              <a:rPr lang="en-US"/>
              <a:t>Title slide</a:t>
            </a:r>
          </a:p>
        </p:txBody>
      </p:sp>
      <p:sp>
        <p:nvSpPr>
          <p:cNvPr id="3" name="Subtitle 2">
            <a:extLst>
              <a:ext uri="{FF2B5EF4-FFF2-40B4-BE49-F238E27FC236}">
                <a16:creationId xmlns:a16="http://schemas.microsoft.com/office/drawing/2014/main" id="{2F80BC02-02B2-489E-9827-01FDAFD4360C}"/>
              </a:ext>
            </a:extLst>
          </p:cNvPr>
          <p:cNvSpPr>
            <a:spLocks noGrp="1"/>
          </p:cNvSpPr>
          <p:nvPr>
            <p:ph type="subTitle" idx="1" hasCustomPrompt="1"/>
          </p:nvPr>
        </p:nvSpPr>
        <p:spPr>
          <a:xfrm>
            <a:off x="469900" y="3638550"/>
            <a:ext cx="7594600" cy="1655762"/>
          </a:xfrm>
          <a:prstGeom prst="rect">
            <a:avLst/>
          </a:prstGeom>
        </p:spPr>
        <p:txBody>
          <a:bodyPr/>
          <a:lstStyle>
            <a:lvl1pPr marL="0" indent="0" algn="l">
              <a:lnSpc>
                <a:spcPct val="100000"/>
              </a:lnSpc>
              <a:buNone/>
              <a:defRPr sz="2400">
                <a:solidFill>
                  <a:schemeClr val="tx1"/>
                </a:solidFill>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9" name="Picture 8">
            <a:extLst>
              <a:ext uri="{FF2B5EF4-FFF2-40B4-BE49-F238E27FC236}">
                <a16:creationId xmlns:a16="http://schemas.microsoft.com/office/drawing/2014/main" id="{2FB6903A-B841-42D0-B3D4-00B548E483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22529" y="5929313"/>
            <a:ext cx="3667875" cy="865187"/>
          </a:xfrm>
          <a:prstGeom prst="rect">
            <a:avLst/>
          </a:prstGeom>
        </p:spPr>
      </p:pic>
    </p:spTree>
    <p:extLst>
      <p:ext uri="{BB962C8B-B14F-4D97-AF65-F5344CB8AC3E}">
        <p14:creationId xmlns:p14="http://schemas.microsoft.com/office/powerpoint/2010/main" val="21404823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125FB3-2CF7-44AC-ADB6-8873DF95597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2BCE75-BBF4-410B-BD55-0224AE2E233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FE48D98-1D0D-4C4D-A9BA-44667569D457}"/>
              </a:ext>
            </a:extLst>
          </p:cNvPr>
          <p:cNvSpPr>
            <a:spLocks noGrp="1"/>
          </p:cNvSpPr>
          <p:nvPr>
            <p:ph idx="1"/>
          </p:nvPr>
        </p:nvSpPr>
        <p:spPr>
          <a:xfrm>
            <a:off x="838200" y="1825625"/>
            <a:ext cx="10515600" cy="3884612"/>
          </a:xfrm>
          <a:prstGeom prst="rect">
            <a:avLst/>
          </a:prstGeom>
        </p:spPr>
        <p:txBody>
          <a:bodyPr/>
          <a:lstStyle>
            <a:lvl1pPr>
              <a:lnSpc>
                <a:spcPct val="100000"/>
              </a:lnSpc>
              <a:spcBef>
                <a:spcPts val="0"/>
              </a:spcBef>
              <a:defRPr>
                <a:latin typeface="Franklin Gothic Book" panose="020B0503020102020204" pitchFamily="34" charset="0"/>
              </a:defRPr>
            </a:lvl1pPr>
            <a:lvl2pPr>
              <a:lnSpc>
                <a:spcPct val="100000"/>
              </a:lnSpc>
              <a:spcBef>
                <a:spcPts val="0"/>
              </a:spcBef>
              <a:defRPr>
                <a:latin typeface="Franklin Gothic Book" panose="020B0503020102020204" pitchFamily="34" charset="0"/>
              </a:defRPr>
            </a:lvl2pPr>
            <a:lvl3pPr>
              <a:lnSpc>
                <a:spcPct val="100000"/>
              </a:lnSpc>
              <a:spcBef>
                <a:spcPts val="0"/>
              </a:spcBef>
              <a:defRPr>
                <a:latin typeface="Franklin Gothic Book" panose="020B0503020102020204" pitchFamily="34" charset="0"/>
              </a:defRPr>
            </a:lvl3pPr>
            <a:lvl4pPr>
              <a:lnSpc>
                <a:spcPct val="100000"/>
              </a:lnSpc>
              <a:spcBef>
                <a:spcPts val="0"/>
              </a:spcBef>
              <a:defRPr>
                <a:latin typeface="Franklin Gothic Book" panose="020B0503020102020204" pitchFamily="34" charset="0"/>
              </a:defRPr>
            </a:lvl4pPr>
            <a:lvl5pPr>
              <a:lnSpc>
                <a:spcPct val="100000"/>
              </a:lnSpc>
              <a:spcBef>
                <a:spcPts val="0"/>
              </a:spcBef>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C2321B6C-CEA3-4307-8C18-BF99F1C4E0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7" name="Rectangle 6">
            <a:extLst>
              <a:ext uri="{FF2B5EF4-FFF2-40B4-BE49-F238E27FC236}">
                <a16:creationId xmlns:a16="http://schemas.microsoft.com/office/drawing/2014/main" id="{AAFBB88A-FB10-4267-8A11-BB6F34EA412C}"/>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7846123-4661-448E-AE15-0218D9E178BE}"/>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15427070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2747FE-814A-4178-9EE9-402628D47683}"/>
              </a:ext>
            </a:extLst>
          </p:cNvPr>
          <p:cNvSpPr>
            <a:spLocks noGrp="1"/>
          </p:cNvSpPr>
          <p:nvPr>
            <p:ph sz="half" idx="1"/>
          </p:nvPr>
        </p:nvSpPr>
        <p:spPr>
          <a:xfrm>
            <a:off x="838200" y="1825625"/>
            <a:ext cx="5181600" cy="3775075"/>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D92004-A6D0-4955-9082-B12D9CD9A110}"/>
              </a:ext>
            </a:extLst>
          </p:cNvPr>
          <p:cNvSpPr>
            <a:spLocks noGrp="1"/>
          </p:cNvSpPr>
          <p:nvPr>
            <p:ph sz="half" idx="2"/>
          </p:nvPr>
        </p:nvSpPr>
        <p:spPr>
          <a:xfrm>
            <a:off x="6172200" y="1825625"/>
            <a:ext cx="5181600" cy="3775075"/>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76D9EF65-45BC-48A6-8F54-19C070E1C08D}"/>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40312DF0-A480-410E-A5B9-E34E047E27F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a:t>Click to edit Master title style</a:t>
            </a:r>
          </a:p>
        </p:txBody>
      </p:sp>
      <p:sp>
        <p:nvSpPr>
          <p:cNvPr id="12" name="Rectangle 11">
            <a:extLst>
              <a:ext uri="{FF2B5EF4-FFF2-40B4-BE49-F238E27FC236}">
                <a16:creationId xmlns:a16="http://schemas.microsoft.com/office/drawing/2014/main" id="{D305D937-8322-4C96-B160-6C9570872758}"/>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B9582D2-254F-4D1E-8F9A-D51CA22219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6" name="Rectangle 15">
            <a:extLst>
              <a:ext uri="{FF2B5EF4-FFF2-40B4-BE49-F238E27FC236}">
                <a16:creationId xmlns:a16="http://schemas.microsoft.com/office/drawing/2014/main" id="{A57F0F9A-5FD5-43D1-A6C2-CED8DCD02081}"/>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27733385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F7DE88-65C2-424D-BD76-AF02CFF72886}"/>
              </a:ext>
            </a:extLst>
          </p:cNvPr>
          <p:cNvSpPr>
            <a:spLocks noGrp="1"/>
          </p:cNvSpPr>
          <p:nvPr>
            <p:ph type="body" idx="1"/>
          </p:nvPr>
        </p:nvSpPr>
        <p:spPr>
          <a:xfrm>
            <a:off x="839788" y="1681163"/>
            <a:ext cx="5157787" cy="823912"/>
          </a:xfrm>
          <a:prstGeom prst="rect">
            <a:avLst/>
          </a:prstGeom>
        </p:spPr>
        <p:txBody>
          <a:bodyPr anchor="b"/>
          <a:lstStyle>
            <a:lvl1pPr marL="0" indent="0">
              <a:lnSpc>
                <a:spcPct val="100000"/>
              </a:lnSpc>
              <a:buNone/>
              <a:defRPr sz="2400" b="1">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615315-61DF-41E6-AD07-A4B4865DF26E}"/>
              </a:ext>
            </a:extLst>
          </p:cNvPr>
          <p:cNvSpPr>
            <a:spLocks noGrp="1"/>
          </p:cNvSpPr>
          <p:nvPr>
            <p:ph sz="half" idx="2"/>
          </p:nvPr>
        </p:nvSpPr>
        <p:spPr>
          <a:xfrm>
            <a:off x="839788" y="2505075"/>
            <a:ext cx="5157787" cy="3205162"/>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CF3383-E44C-419F-BB5B-7AB9135B3BF0}"/>
              </a:ext>
            </a:extLst>
          </p:cNvPr>
          <p:cNvSpPr>
            <a:spLocks noGrp="1"/>
          </p:cNvSpPr>
          <p:nvPr>
            <p:ph type="body" sz="quarter" idx="3"/>
          </p:nvPr>
        </p:nvSpPr>
        <p:spPr>
          <a:xfrm>
            <a:off x="6172200" y="1681163"/>
            <a:ext cx="5183188" cy="823912"/>
          </a:xfrm>
          <a:prstGeom prst="rect">
            <a:avLst/>
          </a:prstGeom>
        </p:spPr>
        <p:txBody>
          <a:bodyPr anchor="b"/>
          <a:lstStyle>
            <a:lvl1pPr marL="0" indent="0">
              <a:lnSpc>
                <a:spcPct val="100000"/>
              </a:lnSpc>
              <a:buNone/>
              <a:defRPr sz="2400" b="1">
                <a:latin typeface="Franklin Gothic Book" panose="020B05030201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6A3A56-6E79-42E6-9EEA-C923A108D860}"/>
              </a:ext>
            </a:extLst>
          </p:cNvPr>
          <p:cNvSpPr>
            <a:spLocks noGrp="1"/>
          </p:cNvSpPr>
          <p:nvPr>
            <p:ph sz="quarter" idx="4"/>
          </p:nvPr>
        </p:nvSpPr>
        <p:spPr>
          <a:xfrm>
            <a:off x="6172200" y="2505075"/>
            <a:ext cx="5183188" cy="3205162"/>
          </a:xfrm>
          <a:prstGeom prst="rect">
            <a:avLst/>
          </a:prstGeom>
        </p:spPr>
        <p:txBody>
          <a:bodyPr/>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611F8892-02C1-482B-8927-0BDD460C8153}"/>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1F47F756-D1EA-48B9-82E8-E0B4FF7B6E53}"/>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a:t>Click to edit Master title style</a:t>
            </a:r>
          </a:p>
        </p:txBody>
      </p:sp>
      <p:sp>
        <p:nvSpPr>
          <p:cNvPr id="12" name="Rectangle 11">
            <a:extLst>
              <a:ext uri="{FF2B5EF4-FFF2-40B4-BE49-F238E27FC236}">
                <a16:creationId xmlns:a16="http://schemas.microsoft.com/office/drawing/2014/main" id="{7E104D6A-A004-49F9-890A-163864625E79}"/>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69FE6F4-ED50-486F-AA4B-90C2E0246C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7" name="Rectangle 16">
            <a:extLst>
              <a:ext uri="{FF2B5EF4-FFF2-40B4-BE49-F238E27FC236}">
                <a16:creationId xmlns:a16="http://schemas.microsoft.com/office/drawing/2014/main" id="{A288CE6E-0E6D-4FA2-B9DC-5F4AB9837BC6}"/>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8673279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7623D54-485E-40A0-A487-F0CAFFC0C547}"/>
              </a:ext>
            </a:extLst>
          </p:cNvPr>
          <p:cNvSpPr>
            <a:spLocks noGrp="1"/>
          </p:cNvSpPr>
          <p:nvPr>
            <p:ph type="title"/>
          </p:nvPr>
        </p:nvSpPr>
        <p:spPr>
          <a:xfrm>
            <a:off x="838200" y="365125"/>
            <a:ext cx="10515600" cy="1325563"/>
          </a:xfrm>
          <a:prstGeom prst="rect">
            <a:avLst/>
          </a:prstGeom>
        </p:spPr>
        <p:txBody>
          <a:bodyPr/>
          <a:lstStyle>
            <a:lvl1pPr algn="ctr">
              <a:lnSpc>
                <a:spcPct val="100000"/>
              </a:lnSpc>
              <a:defRPr>
                <a:solidFill>
                  <a:srgbClr val="000099"/>
                </a:solidFill>
                <a:latin typeface="Franklin Gothic Heavy" panose="020B0903020102020204" pitchFamily="34" charset="0"/>
              </a:defRPr>
            </a:lvl1pPr>
          </a:lstStyle>
          <a:p>
            <a:r>
              <a:rPr lang="en-US"/>
              <a:t>Click to edit Master title style</a:t>
            </a:r>
          </a:p>
        </p:txBody>
      </p:sp>
      <p:sp>
        <p:nvSpPr>
          <p:cNvPr id="7" name="Rectangle 6">
            <a:extLst>
              <a:ext uri="{FF2B5EF4-FFF2-40B4-BE49-F238E27FC236}">
                <a16:creationId xmlns:a16="http://schemas.microsoft.com/office/drawing/2014/main" id="{6C481726-20C3-45B0-A60A-2A4B3FC4F576}"/>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E9329CC-812F-459E-A1AE-5E3281D0AF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9" name="Rectangle 8">
            <a:extLst>
              <a:ext uri="{FF2B5EF4-FFF2-40B4-BE49-F238E27FC236}">
                <a16:creationId xmlns:a16="http://schemas.microsoft.com/office/drawing/2014/main" id="{A23D870C-5A47-43F4-BA08-0E9C97572DB8}"/>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396599070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6B75AD-1207-4A64-ABA2-A8CB4A5F0479}"/>
              </a:ext>
            </a:extLst>
          </p:cNvPr>
          <p:cNvSpPr/>
          <p:nvPr userDrawn="1"/>
        </p:nvSpPr>
        <p:spPr>
          <a:xfrm>
            <a:off x="0" y="0"/>
            <a:ext cx="12192000" cy="6858000"/>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F7EAD29-C78B-4C4A-BD88-4506111807A2}"/>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
        <p:nvSpPr>
          <p:cNvPr id="6" name="Title 1">
            <a:extLst>
              <a:ext uri="{FF2B5EF4-FFF2-40B4-BE49-F238E27FC236}">
                <a16:creationId xmlns:a16="http://schemas.microsoft.com/office/drawing/2014/main" id="{4FADE1DF-83F9-4B47-B893-EC862F5CCE94}"/>
              </a:ext>
            </a:extLst>
          </p:cNvPr>
          <p:cNvSpPr>
            <a:spLocks noGrp="1"/>
          </p:cNvSpPr>
          <p:nvPr>
            <p:ph type="title" hasCustomPrompt="1"/>
          </p:nvPr>
        </p:nvSpPr>
        <p:spPr>
          <a:xfrm>
            <a:off x="838200" y="3063279"/>
            <a:ext cx="10515600" cy="731441"/>
          </a:xfrm>
        </p:spPr>
        <p:txBody>
          <a:bodyPr/>
          <a:lstStyle>
            <a:lvl1pPr algn="ctr">
              <a:lnSpc>
                <a:spcPct val="100000"/>
              </a:lnSpc>
              <a:defRPr>
                <a:solidFill>
                  <a:schemeClr val="bg1"/>
                </a:solidFill>
                <a:latin typeface="Franklin Gothic Heavy" panose="020B0903020102020204" pitchFamily="34" charset="0"/>
              </a:defRPr>
            </a:lvl1pPr>
          </a:lstStyle>
          <a:p>
            <a:r>
              <a:rPr lang="en-US"/>
              <a:t>Section Title Goes Here</a:t>
            </a:r>
          </a:p>
        </p:txBody>
      </p:sp>
      <p:sp>
        <p:nvSpPr>
          <p:cNvPr id="10" name="Subtitle 2">
            <a:extLst>
              <a:ext uri="{FF2B5EF4-FFF2-40B4-BE49-F238E27FC236}">
                <a16:creationId xmlns:a16="http://schemas.microsoft.com/office/drawing/2014/main" id="{59808E63-2022-4CE0-BABD-1F53973A84E9}"/>
              </a:ext>
            </a:extLst>
          </p:cNvPr>
          <p:cNvSpPr txBox="1">
            <a:spLocks/>
          </p:cNvSpPr>
          <p:nvPr userDrawn="1"/>
        </p:nvSpPr>
        <p:spPr>
          <a:xfrm>
            <a:off x="838200" y="3794720"/>
            <a:ext cx="10515600" cy="115450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a:solidFill>
                  <a:schemeClr val="bg1"/>
                </a:solidFill>
                <a:latin typeface="Franklin Gothic Book" panose="020B0503020102020204" pitchFamily="34" charset="0"/>
              </a:rPr>
              <a:t>Sample Subtitle</a:t>
            </a:r>
          </a:p>
        </p:txBody>
      </p:sp>
      <p:pic>
        <p:nvPicPr>
          <p:cNvPr id="8" name="Picture 7">
            <a:extLst>
              <a:ext uri="{FF2B5EF4-FFF2-40B4-BE49-F238E27FC236}">
                <a16:creationId xmlns:a16="http://schemas.microsoft.com/office/drawing/2014/main" id="{F355C0FE-4043-4C89-BC5F-47D773455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Tree>
    <p:extLst>
      <p:ext uri="{BB962C8B-B14F-4D97-AF65-F5344CB8AC3E}">
        <p14:creationId xmlns:p14="http://schemas.microsoft.com/office/powerpoint/2010/main" val="15752311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31D76-8E42-4410-9B92-A4599DC3018C}"/>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F639037-CA1F-4FD3-8B11-73E111C69B1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0" name="Rectangle 9">
            <a:extLst>
              <a:ext uri="{FF2B5EF4-FFF2-40B4-BE49-F238E27FC236}">
                <a16:creationId xmlns:a16="http://schemas.microsoft.com/office/drawing/2014/main" id="{6B50AD89-3673-429E-B1AB-2E33161FC2AA}"/>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41651833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5D83801-6051-4514-81C1-277C7FCF6D53}"/>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solidFill>
                  <a:schemeClr val="tx1"/>
                </a:solidFill>
                <a:latin typeface="Franklin Gothic Heavy" panose="020B0903020102020204" pitchFamily="34" charset="0"/>
              </a:rPr>
              <a:t>‹#›</a:t>
            </a:fld>
            <a:endParaRPr lang="en-US">
              <a:solidFill>
                <a:schemeClr val="tx1"/>
              </a:solidFill>
              <a:latin typeface="Franklin Gothic Heavy" panose="020B0903020102020204" pitchFamily="34" charset="0"/>
            </a:endParaRPr>
          </a:p>
        </p:txBody>
      </p:sp>
      <p:sp>
        <p:nvSpPr>
          <p:cNvPr id="10" name="Title 1">
            <a:extLst>
              <a:ext uri="{FF2B5EF4-FFF2-40B4-BE49-F238E27FC236}">
                <a16:creationId xmlns:a16="http://schemas.microsoft.com/office/drawing/2014/main" id="{CB9678EC-1F38-4BBB-AC49-63EEF8868610}"/>
              </a:ext>
            </a:extLst>
          </p:cNvPr>
          <p:cNvSpPr>
            <a:spLocks noGrp="1"/>
          </p:cNvSpPr>
          <p:nvPr>
            <p:ph type="title" hasCustomPrompt="1"/>
          </p:nvPr>
        </p:nvSpPr>
        <p:spPr>
          <a:xfrm>
            <a:off x="4517190" y="776135"/>
            <a:ext cx="7281903"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a:t>Insert Title Here</a:t>
            </a:r>
          </a:p>
        </p:txBody>
      </p:sp>
      <p:pic>
        <p:nvPicPr>
          <p:cNvPr id="7" name="Google Shape;168;p47" descr="hhs_hq-9ba13e72dbfd55539dcc61a75367c69e62fe14d0.jpg">
            <a:extLst>
              <a:ext uri="{FF2B5EF4-FFF2-40B4-BE49-F238E27FC236}">
                <a16:creationId xmlns:a16="http://schemas.microsoft.com/office/drawing/2014/main" id="{042E6A45-EF3E-4D2C-8857-A48917E8F4AB}"/>
              </a:ext>
            </a:extLst>
          </p:cNvPr>
          <p:cNvPicPr preferRelativeResize="0">
            <a:picLocks/>
          </p:cNvPicPr>
          <p:nvPr userDrawn="1"/>
        </p:nvPicPr>
        <p:blipFill rotWithShape="1">
          <a:blip r:embed="rId2">
            <a:alphaModFix/>
          </a:blip>
          <a:srcRect l="35155" t="17313" r="29706"/>
          <a:stretch/>
        </p:blipFill>
        <p:spPr>
          <a:xfrm>
            <a:off x="0" y="0"/>
            <a:ext cx="3890962" cy="6858000"/>
          </a:xfrm>
          <a:prstGeom prst="rect">
            <a:avLst/>
          </a:prstGeom>
          <a:solidFill>
            <a:srgbClr val="F8FBFC"/>
          </a:solidFill>
          <a:ln>
            <a:noFill/>
          </a:ln>
        </p:spPr>
      </p:pic>
      <p:sp>
        <p:nvSpPr>
          <p:cNvPr id="13" name="Google Shape;169;p47">
            <a:extLst>
              <a:ext uri="{FF2B5EF4-FFF2-40B4-BE49-F238E27FC236}">
                <a16:creationId xmlns:a16="http://schemas.microsoft.com/office/drawing/2014/main" id="{86AC0F2D-B2F4-420B-ADC4-C63698F775F0}"/>
              </a:ext>
            </a:extLst>
          </p:cNvPr>
          <p:cNvSpPr/>
          <p:nvPr userDrawn="1"/>
        </p:nvSpPr>
        <p:spPr>
          <a:xfrm>
            <a:off x="0" y="0"/>
            <a:ext cx="3894979" cy="6858000"/>
          </a:xfrm>
          <a:prstGeom prst="rect">
            <a:avLst/>
          </a:prstGeom>
          <a:solidFill>
            <a:srgbClr val="000099">
              <a:alpha val="44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alatino"/>
              <a:ea typeface="Palatino"/>
              <a:cs typeface="Palatino"/>
              <a:sym typeface="Palatino"/>
            </a:endParaRPr>
          </a:p>
        </p:txBody>
      </p:sp>
      <p:pic>
        <p:nvPicPr>
          <p:cNvPr id="14" name="Picture 13">
            <a:extLst>
              <a:ext uri="{FF2B5EF4-FFF2-40B4-BE49-F238E27FC236}">
                <a16:creationId xmlns:a16="http://schemas.microsoft.com/office/drawing/2014/main" id="{36884066-6FB5-417E-8EF9-BCC06E87647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491" y="5929313"/>
            <a:ext cx="3667875" cy="865187"/>
          </a:xfrm>
          <a:prstGeom prst="rect">
            <a:avLst/>
          </a:prstGeom>
        </p:spPr>
      </p:pic>
    </p:spTree>
    <p:extLst>
      <p:ext uri="{BB962C8B-B14F-4D97-AF65-F5344CB8AC3E}">
        <p14:creationId xmlns:p14="http://schemas.microsoft.com/office/powerpoint/2010/main" val="8133703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11081-C749-4BE1-B53F-8DDF353E81D4}"/>
              </a:ext>
            </a:extLst>
          </p:cNvPr>
          <p:cNvSpPr>
            <a:spLocks noGrp="1"/>
          </p:cNvSpPr>
          <p:nvPr>
            <p:ph type="title"/>
          </p:nvPr>
        </p:nvSpPr>
        <p:spPr>
          <a:xfrm>
            <a:off x="839788" y="457200"/>
            <a:ext cx="3932237" cy="1600200"/>
          </a:xfrm>
          <a:prstGeom prst="rect">
            <a:avLst/>
          </a:prstGeom>
        </p:spPr>
        <p:txBody>
          <a:bodyPr anchor="b"/>
          <a:lstStyle>
            <a:lvl1pPr>
              <a:lnSpc>
                <a:spcPct val="100000"/>
              </a:lnSpc>
              <a:defRPr sz="3200">
                <a:solidFill>
                  <a:srgbClr val="000099"/>
                </a:solidFill>
                <a:latin typeface="Franklin Gothic Heavy" panose="020B09030201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3061F53-0931-4550-B2FE-3EEDA3D6D1C4}"/>
              </a:ext>
            </a:extLst>
          </p:cNvPr>
          <p:cNvSpPr>
            <a:spLocks noGrp="1"/>
          </p:cNvSpPr>
          <p:nvPr>
            <p:ph idx="1"/>
          </p:nvPr>
        </p:nvSpPr>
        <p:spPr>
          <a:xfrm>
            <a:off x="5183188" y="987425"/>
            <a:ext cx="6172200" cy="4727575"/>
          </a:xfrm>
          <a:prstGeom prst="rect">
            <a:avLst/>
          </a:prstGeom>
        </p:spPr>
        <p:txBody>
          <a:bodyPr/>
          <a:lstStyle>
            <a:lvl1pPr>
              <a:lnSpc>
                <a:spcPct val="100000"/>
              </a:lnSpc>
              <a:defRPr sz="3200">
                <a:latin typeface="Franklin Gothic Book" panose="020B0503020102020204" pitchFamily="34" charset="0"/>
              </a:defRPr>
            </a:lvl1pPr>
            <a:lvl2pPr>
              <a:lnSpc>
                <a:spcPct val="100000"/>
              </a:lnSpc>
              <a:defRPr sz="2800">
                <a:latin typeface="Franklin Gothic Book" panose="020B0503020102020204" pitchFamily="34" charset="0"/>
              </a:defRPr>
            </a:lvl2pPr>
            <a:lvl3pPr>
              <a:lnSpc>
                <a:spcPct val="100000"/>
              </a:lnSpc>
              <a:defRPr sz="2400">
                <a:latin typeface="Franklin Gothic Book" panose="020B0503020102020204" pitchFamily="34" charset="0"/>
              </a:defRPr>
            </a:lvl3pPr>
            <a:lvl4pPr>
              <a:lnSpc>
                <a:spcPct val="100000"/>
              </a:lnSpc>
              <a:defRPr sz="2000">
                <a:latin typeface="Franklin Gothic Book" panose="020B0503020102020204" pitchFamily="34" charset="0"/>
              </a:defRPr>
            </a:lvl4pPr>
            <a:lvl5pPr>
              <a:lnSpc>
                <a:spcPct val="100000"/>
              </a:lnSpc>
              <a:defRPr sz="2000">
                <a:latin typeface="Franklin Gothic Book" panose="020B05030201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DC369F-0645-4158-82BE-E531A088F610}"/>
              </a:ext>
            </a:extLst>
          </p:cNvPr>
          <p:cNvSpPr>
            <a:spLocks noGrp="1"/>
          </p:cNvSpPr>
          <p:nvPr>
            <p:ph type="body" sz="half" idx="2"/>
          </p:nvPr>
        </p:nvSpPr>
        <p:spPr>
          <a:xfrm>
            <a:off x="839788" y="2057400"/>
            <a:ext cx="3932237" cy="3697365"/>
          </a:xfrm>
          <a:prstGeom prst="rect">
            <a:avLst/>
          </a:prstGeom>
        </p:spPr>
        <p:txBody>
          <a:bodyPr/>
          <a:lstStyle>
            <a:lvl1pPr marL="0" indent="0">
              <a:lnSpc>
                <a:spcPct val="100000"/>
              </a:lnSpc>
              <a:buNone/>
              <a:defRPr sz="16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ectangle 10">
            <a:extLst>
              <a:ext uri="{FF2B5EF4-FFF2-40B4-BE49-F238E27FC236}">
                <a16:creationId xmlns:a16="http://schemas.microsoft.com/office/drawing/2014/main" id="{EAC51AC8-3525-43DE-82F6-61450507F459}"/>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986B49C-ECBF-418E-8972-9D0A42CE039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3" name="Rectangle 12">
            <a:extLst>
              <a:ext uri="{FF2B5EF4-FFF2-40B4-BE49-F238E27FC236}">
                <a16:creationId xmlns:a16="http://schemas.microsoft.com/office/drawing/2014/main" id="{99684CAD-51A8-42B2-A513-3EEDB7CD0D9D}"/>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29668965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2155F-6375-4D52-A308-CEF99B97EAF7}"/>
              </a:ext>
            </a:extLst>
          </p:cNvPr>
          <p:cNvSpPr>
            <a:spLocks noGrp="1"/>
          </p:cNvSpPr>
          <p:nvPr>
            <p:ph type="title"/>
          </p:nvPr>
        </p:nvSpPr>
        <p:spPr>
          <a:xfrm>
            <a:off x="839788" y="457200"/>
            <a:ext cx="3932237" cy="1600200"/>
          </a:xfrm>
          <a:prstGeom prst="rect">
            <a:avLst/>
          </a:prstGeom>
        </p:spPr>
        <p:txBody>
          <a:bodyPr anchor="b"/>
          <a:lstStyle>
            <a:lvl1pPr>
              <a:lnSpc>
                <a:spcPct val="100000"/>
              </a:lnSpc>
              <a:defRPr sz="3200">
                <a:solidFill>
                  <a:srgbClr val="000099"/>
                </a:solidFill>
                <a:latin typeface="Franklin Gothic Heavy" panose="020B0903020102020204"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4832CB14-37A6-4649-8011-73E441E787A7}"/>
              </a:ext>
            </a:extLst>
          </p:cNvPr>
          <p:cNvSpPr>
            <a:spLocks noGrp="1"/>
          </p:cNvSpPr>
          <p:nvPr>
            <p:ph type="pic" idx="1"/>
          </p:nvPr>
        </p:nvSpPr>
        <p:spPr>
          <a:xfrm>
            <a:off x="5183188" y="987426"/>
            <a:ext cx="6172200" cy="4713288"/>
          </a:xfrm>
          <a:prstGeom prst="rect">
            <a:avLst/>
          </a:prstGeom>
        </p:spPr>
        <p:txBody>
          <a:bodyPr/>
          <a:lstStyle>
            <a:lvl1pPr marL="0" indent="0">
              <a:lnSpc>
                <a:spcPct val="100000"/>
              </a:lnSpc>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FFA5CF-A347-4E04-A436-D9E1D8A065B7}"/>
              </a:ext>
            </a:extLst>
          </p:cNvPr>
          <p:cNvSpPr>
            <a:spLocks noGrp="1"/>
          </p:cNvSpPr>
          <p:nvPr>
            <p:ph type="body" sz="half" idx="2"/>
          </p:nvPr>
        </p:nvSpPr>
        <p:spPr>
          <a:xfrm>
            <a:off x="839788" y="2057400"/>
            <a:ext cx="3932237" cy="3686191"/>
          </a:xfrm>
          <a:prstGeom prst="rect">
            <a:avLst/>
          </a:prstGeom>
        </p:spPr>
        <p:txBody>
          <a:bodyPr/>
          <a:lstStyle>
            <a:lvl1pPr marL="0" indent="0">
              <a:lnSpc>
                <a:spcPct val="100000"/>
              </a:lnSpc>
              <a:buNone/>
              <a:defRPr sz="1600">
                <a:latin typeface="Franklin Gothic Book" panose="020B05030201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ectangle 10">
            <a:extLst>
              <a:ext uri="{FF2B5EF4-FFF2-40B4-BE49-F238E27FC236}">
                <a16:creationId xmlns:a16="http://schemas.microsoft.com/office/drawing/2014/main" id="{D4DF14A6-3F1D-4D7E-894E-AE42F6590F48}"/>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2BB91DB-9AA4-450C-A86A-BB3F62C711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3" name="Rectangle 12">
            <a:extLst>
              <a:ext uri="{FF2B5EF4-FFF2-40B4-BE49-F238E27FC236}">
                <a16:creationId xmlns:a16="http://schemas.microsoft.com/office/drawing/2014/main" id="{91472979-BE14-4493-9A1D-DCC66AE4D1A1}"/>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40853244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5B631908-0914-40C6-B687-B2AB28365820}"/>
              </a:ext>
            </a:extLst>
          </p:cNvPr>
          <p:cNvSpPr>
            <a:spLocks noGrp="1"/>
          </p:cNvSpPr>
          <p:nvPr>
            <p:ph type="body" orient="vert" idx="1"/>
          </p:nvPr>
        </p:nvSpPr>
        <p:spPr>
          <a:xfrm>
            <a:off x="838200" y="1825625"/>
            <a:ext cx="10515600" cy="3884612"/>
          </a:xfrm>
          <a:prstGeom prst="rect">
            <a:avLst/>
          </a:prstGeom>
        </p:spPr>
        <p:txBody>
          <a:bodyPr vert="eaVert"/>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F80984FF-FE2D-4390-A6A2-2AF7BFC25BCD}"/>
              </a:ext>
            </a:extLst>
          </p:cNvPr>
          <p:cNvSpPr/>
          <p:nvPr userDrawn="1"/>
        </p:nvSpPr>
        <p:spPr>
          <a:xfrm>
            <a:off x="0" y="1274763"/>
            <a:ext cx="2908300" cy="825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121CAD40-1D4D-4EF5-A66D-84EF0C83D8B0}"/>
              </a:ext>
            </a:extLst>
          </p:cNvPr>
          <p:cNvSpPr>
            <a:spLocks noGrp="1"/>
          </p:cNvSpPr>
          <p:nvPr>
            <p:ph type="title"/>
          </p:nvPr>
        </p:nvSpPr>
        <p:spPr>
          <a:xfrm>
            <a:off x="228600" y="365125"/>
            <a:ext cx="10515600" cy="782638"/>
          </a:xfrm>
          <a:prstGeom prst="rect">
            <a:avLst/>
          </a:prstGeom>
        </p:spPr>
        <p:txBody>
          <a:bodyPr/>
          <a:lstStyle>
            <a:lvl1pPr>
              <a:lnSpc>
                <a:spcPct val="100000"/>
              </a:lnSpc>
              <a:defRPr>
                <a:solidFill>
                  <a:srgbClr val="000099"/>
                </a:solidFill>
                <a:latin typeface="Franklin Gothic Heavy" panose="020B0903020102020204" pitchFamily="34" charset="0"/>
              </a:defRPr>
            </a:lvl1pPr>
          </a:lstStyle>
          <a:p>
            <a:r>
              <a:rPr lang="en-US"/>
              <a:t>Click to edit Master title style</a:t>
            </a:r>
          </a:p>
        </p:txBody>
      </p:sp>
      <p:sp>
        <p:nvSpPr>
          <p:cNvPr id="9" name="Rectangle 8">
            <a:extLst>
              <a:ext uri="{FF2B5EF4-FFF2-40B4-BE49-F238E27FC236}">
                <a16:creationId xmlns:a16="http://schemas.microsoft.com/office/drawing/2014/main" id="{EBDAA2BA-6802-432A-9A3F-87F3FD19025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A142603-0112-4992-96DE-B604D87E00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4" name="Rectangle 13">
            <a:extLst>
              <a:ext uri="{FF2B5EF4-FFF2-40B4-BE49-F238E27FC236}">
                <a16:creationId xmlns:a16="http://schemas.microsoft.com/office/drawing/2014/main" id="{C1360C2A-00D5-4292-93C1-6AF95F2167E0}"/>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18533829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E6E9CF-9DB0-4B0B-AC12-AD0D7BE0D282}"/>
              </a:ext>
            </a:extLst>
          </p:cNvPr>
          <p:cNvSpPr>
            <a:spLocks noGrp="1"/>
          </p:cNvSpPr>
          <p:nvPr>
            <p:ph type="title" orient="vert"/>
          </p:nvPr>
        </p:nvSpPr>
        <p:spPr>
          <a:xfrm>
            <a:off x="8724900" y="365125"/>
            <a:ext cx="2628900" cy="5345112"/>
          </a:xfrm>
          <a:prstGeom prst="rect">
            <a:avLst/>
          </a:prstGeom>
        </p:spPr>
        <p:txBody>
          <a:bodyPr vert="eaVert"/>
          <a:lstStyle>
            <a:lvl1pPr>
              <a:lnSpc>
                <a:spcPct val="100000"/>
              </a:lnSpc>
              <a:defRPr>
                <a:solidFill>
                  <a:srgbClr val="000099"/>
                </a:solidFill>
                <a:latin typeface="Franklin Gothic Heavy" panose="020B0903020102020204"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B0721C69-3105-4EFF-9A3D-D60F09B8A4C6}"/>
              </a:ext>
            </a:extLst>
          </p:cNvPr>
          <p:cNvSpPr>
            <a:spLocks noGrp="1"/>
          </p:cNvSpPr>
          <p:nvPr>
            <p:ph type="body" orient="vert" idx="1"/>
          </p:nvPr>
        </p:nvSpPr>
        <p:spPr>
          <a:xfrm>
            <a:off x="838200" y="365125"/>
            <a:ext cx="7734300" cy="5345112"/>
          </a:xfrm>
          <a:prstGeom prst="rect">
            <a:avLst/>
          </a:prstGeom>
        </p:spPr>
        <p:txBody>
          <a:bodyPr vert="eaVert"/>
          <a:lstStyle>
            <a:lvl1pPr>
              <a:lnSpc>
                <a:spcPct val="100000"/>
              </a:lnSpc>
              <a:defRPr>
                <a:latin typeface="Franklin Gothic Book" panose="020B0503020102020204" pitchFamily="34" charset="0"/>
              </a:defRPr>
            </a:lvl1pPr>
            <a:lvl2pPr>
              <a:lnSpc>
                <a:spcPct val="100000"/>
              </a:lnSpc>
              <a:defRPr>
                <a:latin typeface="Franklin Gothic Book" panose="020B0503020102020204" pitchFamily="34" charset="0"/>
              </a:defRPr>
            </a:lvl2pPr>
            <a:lvl3pPr>
              <a:lnSpc>
                <a:spcPct val="100000"/>
              </a:lnSpc>
              <a:defRPr>
                <a:latin typeface="Franklin Gothic Book" panose="020B0503020102020204" pitchFamily="34" charset="0"/>
              </a:defRPr>
            </a:lvl3pPr>
            <a:lvl4pPr>
              <a:lnSpc>
                <a:spcPct val="100000"/>
              </a:lnSpc>
              <a:defRPr>
                <a:latin typeface="Franklin Gothic Book" panose="020B0503020102020204" pitchFamily="34" charset="0"/>
              </a:defRPr>
            </a:lvl4pPr>
            <a:lvl5pPr>
              <a:lnSpc>
                <a:spcPct val="100000"/>
              </a:lnSpc>
              <a:defRPr>
                <a:latin typeface="Franklin Gothic Book" panose="020B05030201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7AB14DDB-45D8-4BEF-95CA-5A210755960B}"/>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FA256E1-FB02-4F85-9673-CC9C19279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2" name="Rectangle 11">
            <a:extLst>
              <a:ext uri="{FF2B5EF4-FFF2-40B4-BE49-F238E27FC236}">
                <a16:creationId xmlns:a16="http://schemas.microsoft.com/office/drawing/2014/main" id="{0DECF2A9-FB09-4AC9-AAF8-FAF5F88CFD2C}"/>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a:latin typeface="Franklin Gothic Heavy" panose="020B0903020102020204" pitchFamily="34" charset="0"/>
            </a:endParaRPr>
          </a:p>
        </p:txBody>
      </p:sp>
    </p:spTree>
    <p:extLst>
      <p:ext uri="{BB962C8B-B14F-4D97-AF65-F5344CB8AC3E}">
        <p14:creationId xmlns:p14="http://schemas.microsoft.com/office/powerpoint/2010/main" val="10257352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6DCA11AF-59BC-B11D-F641-007D9F420E97}"/>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61950" y="1103053"/>
            <a:ext cx="2603500" cy="642367"/>
          </a:xfrm>
          <a:prstGeom prst="rect">
            <a:avLst/>
          </a:prstGeom>
        </p:spPr>
      </p:pic>
      <p:sp>
        <p:nvSpPr>
          <p:cNvPr id="2" name="Title 1"/>
          <p:cNvSpPr>
            <a:spLocks noGrp="1"/>
          </p:cNvSpPr>
          <p:nvPr>
            <p:ph type="ctrTitle" hasCustomPrompt="1"/>
          </p:nvPr>
        </p:nvSpPr>
        <p:spPr>
          <a:xfrm>
            <a:off x="1524000" y="2438369"/>
            <a:ext cx="9144000" cy="849952"/>
          </a:xfrm>
        </p:spPr>
        <p:txBody>
          <a:bodyPr anchor="b">
            <a:normAutofit/>
          </a:bodyPr>
          <a:lstStyle>
            <a:lvl1pPr algn="ctr">
              <a:defRPr sz="3200" b="1">
                <a:solidFill>
                  <a:srgbClr val="062E61"/>
                </a:solidFill>
                <a:latin typeface="+mj-lt"/>
                <a:cs typeface="Arial" panose="020B0604020202020204" pitchFamily="34" charset="0"/>
              </a:defRPr>
            </a:lvl1pPr>
          </a:lstStyle>
          <a:p>
            <a:r>
              <a:rPr lang="en-US"/>
              <a:t>Title of Presentation is Arial Bold, 32 </a:t>
            </a:r>
            <a:r>
              <a:rPr lang="en-US" err="1"/>
              <a:t>pt</a:t>
            </a:r>
            <a:endParaRPr lang="en-US"/>
          </a:p>
        </p:txBody>
      </p:sp>
      <p:sp>
        <p:nvSpPr>
          <p:cNvPr id="3" name="Subtitle 2"/>
          <p:cNvSpPr>
            <a:spLocks noGrp="1"/>
          </p:cNvSpPr>
          <p:nvPr>
            <p:ph type="subTitle" idx="1"/>
          </p:nvPr>
        </p:nvSpPr>
        <p:spPr>
          <a:xfrm>
            <a:off x="1524000" y="4036378"/>
            <a:ext cx="9144000" cy="1655762"/>
          </a:xfrm>
        </p:spPr>
        <p:txBody>
          <a:bodyPr/>
          <a:lstStyle>
            <a:lvl1pPr marL="0" indent="0" algn="ctr">
              <a:buNone/>
              <a:defRPr sz="1800" b="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endParaRPr lang="en-US"/>
          </a:p>
        </p:txBody>
      </p:sp>
      <p:sp>
        <p:nvSpPr>
          <p:cNvPr id="7" name="Title 1">
            <a:extLst>
              <a:ext uri="{FF2B5EF4-FFF2-40B4-BE49-F238E27FC236}">
                <a16:creationId xmlns:a16="http://schemas.microsoft.com/office/drawing/2014/main" id="{0ADA0BE1-0AE8-45B0-817C-F8D1418560DB}"/>
              </a:ext>
            </a:extLst>
          </p:cNvPr>
          <p:cNvSpPr txBox="1">
            <a:spLocks/>
          </p:cNvSpPr>
          <p:nvPr userDrawn="1"/>
        </p:nvSpPr>
        <p:spPr>
          <a:xfrm>
            <a:off x="831850" y="2268538"/>
            <a:ext cx="10515600" cy="116046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3600" b="1" kern="1200">
                <a:solidFill>
                  <a:srgbClr val="001689"/>
                </a:solidFill>
                <a:latin typeface="Arial" panose="020B0604020202020204" pitchFamily="34" charset="0"/>
                <a:ea typeface="+mj-ea"/>
                <a:cs typeface="Arial" panose="020B0604020202020204" pitchFamily="34" charset="0"/>
              </a:defRPr>
            </a:lvl1pPr>
          </a:lstStyle>
          <a:p>
            <a:endParaRPr lang="en-US" sz="3600"/>
          </a:p>
        </p:txBody>
      </p:sp>
      <p:sp>
        <p:nvSpPr>
          <p:cNvPr id="10" name="TextBox 9">
            <a:extLst>
              <a:ext uri="{FF2B5EF4-FFF2-40B4-BE49-F238E27FC236}">
                <a16:creationId xmlns:a16="http://schemas.microsoft.com/office/drawing/2014/main" id="{23BC8C2D-6068-4D36-B586-085A45E8600A}"/>
              </a:ext>
            </a:extLst>
          </p:cNvPr>
          <p:cNvSpPr txBox="1"/>
          <p:nvPr userDrawn="1"/>
        </p:nvSpPr>
        <p:spPr>
          <a:xfrm>
            <a:off x="4797093" y="6348026"/>
            <a:ext cx="2667000" cy="276999"/>
          </a:xfrm>
          <a:prstGeom prst="rect">
            <a:avLst/>
          </a:prstGeom>
          <a:noFill/>
        </p:spPr>
        <p:txBody>
          <a:bodyPr wrap="square" rtlCol="0">
            <a:spAutoFit/>
          </a:bodyPr>
          <a:lstStyle/>
          <a:p>
            <a:pPr algn="ctr"/>
            <a:r>
              <a:rPr lang="en-US" sz="1200" i="1">
                <a:solidFill>
                  <a:srgbClr val="B06604"/>
                </a:solidFill>
              </a:rPr>
              <a:t>Unclassified</a:t>
            </a:r>
          </a:p>
        </p:txBody>
      </p:sp>
      <p:cxnSp>
        <p:nvCxnSpPr>
          <p:cNvPr id="13" name="Straight Connector 12">
            <a:extLst>
              <a:ext uri="{FF2B5EF4-FFF2-40B4-BE49-F238E27FC236}">
                <a16:creationId xmlns:a16="http://schemas.microsoft.com/office/drawing/2014/main" id="{5A22DDCB-3712-4C2C-8EE6-3FB0ACEA7735}"/>
              </a:ext>
            </a:extLst>
          </p:cNvPr>
          <p:cNvCxnSpPr>
            <a:cxnSpLocks/>
          </p:cNvCxnSpPr>
          <p:nvPr userDrawn="1"/>
        </p:nvCxnSpPr>
        <p:spPr>
          <a:xfrm>
            <a:off x="372967" y="1979943"/>
            <a:ext cx="11515255"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 email&#10;&#10;Description automatically generated">
            <a:extLst>
              <a:ext uri="{FF2B5EF4-FFF2-40B4-BE49-F238E27FC236}">
                <a16:creationId xmlns:a16="http://schemas.microsoft.com/office/drawing/2014/main" id="{8C62833D-6CB2-4139-9E4F-EEE3EFA2D872}"/>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361951" y="371475"/>
            <a:ext cx="11748581" cy="548640"/>
          </a:xfrm>
          <a:prstGeom prst="rect">
            <a:avLst/>
          </a:prstGeom>
        </p:spPr>
      </p:pic>
      <p:sp>
        <p:nvSpPr>
          <p:cNvPr id="4" name="TextBox 3">
            <a:extLst>
              <a:ext uri="{FF2B5EF4-FFF2-40B4-BE49-F238E27FC236}">
                <a16:creationId xmlns:a16="http://schemas.microsoft.com/office/drawing/2014/main" id="{020629B2-4E77-1773-D78F-035E9B9B9B6F}"/>
              </a:ext>
            </a:extLst>
          </p:cNvPr>
          <p:cNvSpPr txBox="1"/>
          <p:nvPr userDrawn="1"/>
        </p:nvSpPr>
        <p:spPr>
          <a:xfrm>
            <a:off x="2990848" y="1094711"/>
            <a:ext cx="4205287" cy="723275"/>
          </a:xfrm>
          <a:prstGeom prst="rect">
            <a:avLst/>
          </a:prstGeom>
          <a:noFill/>
        </p:spPr>
        <p:txBody>
          <a:bodyPr wrap="square" rtlCol="0">
            <a:spAutoFit/>
          </a:bodyPr>
          <a:lstStyle/>
          <a:p>
            <a:r>
              <a:rPr lang="en-US" sz="1700">
                <a:solidFill>
                  <a:schemeClr val="bg1">
                    <a:lumMod val="65000"/>
                  </a:schemeClr>
                </a:solidFill>
              </a:rPr>
              <a:t>Administration for Strategic</a:t>
            </a:r>
          </a:p>
          <a:p>
            <a:pPr lvl="0"/>
            <a:r>
              <a:rPr lang="en-US" sz="2400" b="1">
                <a:solidFill>
                  <a:srgbClr val="062E60"/>
                </a:solidFill>
              </a:rPr>
              <a:t>Preparedness &amp; Response</a:t>
            </a:r>
          </a:p>
        </p:txBody>
      </p:sp>
    </p:spTree>
    <p:extLst>
      <p:ext uri="{BB962C8B-B14F-4D97-AF65-F5344CB8AC3E}">
        <p14:creationId xmlns:p14="http://schemas.microsoft.com/office/powerpoint/2010/main" val="42212169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9069"/>
            <a:ext cx="12192000" cy="960400"/>
          </a:xfrm>
        </p:spPr>
        <p:txBody>
          <a:bodyPr>
            <a:normAutofit/>
          </a:bodyPr>
          <a:lstStyle>
            <a:lvl1pPr algn="ctr">
              <a:defRPr sz="2800" b="1">
                <a:solidFill>
                  <a:schemeClr val="tx2"/>
                </a:solidFill>
              </a:defRPr>
            </a:lvl1pPr>
          </a:lstStyle>
          <a:p>
            <a:br>
              <a:rPr lang="en-US"/>
            </a:br>
            <a:r>
              <a:rPr lang="en-US"/>
              <a:t>Slide Title is Arial Bold, 28 </a:t>
            </a:r>
            <a:r>
              <a:rPr lang="en-US" err="1"/>
              <a:t>pt</a:t>
            </a:r>
            <a:br>
              <a:rPr lang="en-US"/>
            </a:br>
            <a:endParaRPr lang="en-US"/>
          </a:p>
        </p:txBody>
      </p:sp>
      <p:sp>
        <p:nvSpPr>
          <p:cNvPr id="3" name="Content Placeholder 2"/>
          <p:cNvSpPr>
            <a:spLocks noGrp="1"/>
          </p:cNvSpPr>
          <p:nvPr>
            <p:ph idx="1"/>
          </p:nvPr>
        </p:nvSpPr>
        <p:spPr>
          <a:xfrm>
            <a:off x="838200" y="1373836"/>
            <a:ext cx="10515600" cy="4618830"/>
          </a:xfrm>
        </p:spPr>
        <p:txBody>
          <a:bodyPr/>
          <a:lstStyle>
            <a:lvl1pPr>
              <a:defRPr sz="2200"/>
            </a:lvl1pPr>
            <a:lvl2pPr>
              <a:buFont typeface="Arial" panose="020B0604020202020204" pitchFamily="34" charset="0"/>
              <a:buChar char="•"/>
              <a:defRPr sz="2000"/>
            </a:lvl2pPr>
            <a:lvl5pPr marL="0" indent="0">
              <a:buNone/>
              <a:defRPr/>
            </a:lvl5pPr>
          </a:lstStyle>
          <a:p>
            <a:pPr lvl="4"/>
            <a:endParaRPr lang="en-US"/>
          </a:p>
        </p:txBody>
      </p:sp>
      <p:cxnSp>
        <p:nvCxnSpPr>
          <p:cNvPr id="9" name="Straight Connector 8">
            <a:extLst>
              <a:ext uri="{FF2B5EF4-FFF2-40B4-BE49-F238E27FC236}">
                <a16:creationId xmlns:a16="http://schemas.microsoft.com/office/drawing/2014/main" id="{E47599A2-E8D8-4826-9DD4-BFDAC4C72ECB}"/>
              </a:ext>
            </a:extLst>
          </p:cNvPr>
          <p:cNvCxnSpPr>
            <a:cxnSpLocks/>
          </p:cNvCxnSpPr>
          <p:nvPr userDrawn="1"/>
        </p:nvCxnSpPr>
        <p:spPr>
          <a:xfrm>
            <a:off x="0" y="1088764"/>
            <a:ext cx="12186650"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3C4D3EF-8E30-4CD1-980A-5E13A7FC56E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5" name="Picture 24" descr="Logo&#10;&#10;Description automatically generated">
            <a:extLst>
              <a:ext uri="{FF2B5EF4-FFF2-40B4-BE49-F238E27FC236}">
                <a16:creationId xmlns:a16="http://schemas.microsoft.com/office/drawing/2014/main" id="{30AB30B9-44F8-4B39-9B42-653ACA94979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26" name="Rectangle 25">
            <a:extLst>
              <a:ext uri="{FF2B5EF4-FFF2-40B4-BE49-F238E27FC236}">
                <a16:creationId xmlns:a16="http://schemas.microsoft.com/office/drawing/2014/main" id="{F51F1300-EAB8-40A1-96FA-0C115C703BE6}"/>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Box 26">
            <a:extLst>
              <a:ext uri="{FF2B5EF4-FFF2-40B4-BE49-F238E27FC236}">
                <a16:creationId xmlns:a16="http://schemas.microsoft.com/office/drawing/2014/main" id="{8CC057E4-175C-4D2C-B396-2B9578B630CF}"/>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8" name="Rectangle 27">
            <a:extLst>
              <a:ext uri="{FF2B5EF4-FFF2-40B4-BE49-F238E27FC236}">
                <a16:creationId xmlns:a16="http://schemas.microsoft.com/office/drawing/2014/main" id="{A4384BED-CAAE-4E2C-BEC7-E8A0A4E8DCB5}"/>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Slide Number Placeholder 5">
            <a:extLst>
              <a:ext uri="{FF2B5EF4-FFF2-40B4-BE49-F238E27FC236}">
                <a16:creationId xmlns:a16="http://schemas.microsoft.com/office/drawing/2014/main" id="{BED5A0A8-607B-491A-A528-C55BD31D2C0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30" name="Picture 29" descr="Assistant Secretary for Preparedness and Response logo">
            <a:extLst>
              <a:ext uri="{FF2B5EF4-FFF2-40B4-BE49-F238E27FC236}">
                <a16:creationId xmlns:a16="http://schemas.microsoft.com/office/drawing/2014/main" id="{F4ABF1AD-70FA-46EF-95B8-77956F04544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31" name="Straight Connector 30">
            <a:extLst>
              <a:ext uri="{FF2B5EF4-FFF2-40B4-BE49-F238E27FC236}">
                <a16:creationId xmlns:a16="http://schemas.microsoft.com/office/drawing/2014/main" id="{7213F975-C914-49E1-88F8-5ADF02EC61F9}"/>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7708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9069"/>
            <a:ext cx="12192000" cy="960400"/>
          </a:xfrm>
        </p:spPr>
        <p:txBody>
          <a:bodyPr>
            <a:normAutofit/>
          </a:bodyPr>
          <a:lstStyle>
            <a:lvl1pPr algn="ctr">
              <a:defRPr sz="2800" b="1">
                <a:solidFill>
                  <a:schemeClr val="tx2"/>
                </a:solidFill>
              </a:defRPr>
            </a:lvl1pPr>
          </a:lstStyle>
          <a:p>
            <a:br>
              <a:rPr lang="en-US"/>
            </a:br>
            <a:r>
              <a:rPr lang="en-US"/>
              <a:t>Slide Title is Arial Bold, 28 </a:t>
            </a:r>
            <a:r>
              <a:rPr lang="en-US" err="1"/>
              <a:t>pt</a:t>
            </a:r>
            <a:br>
              <a:rPr lang="en-US"/>
            </a:br>
            <a:endParaRPr lang="en-US"/>
          </a:p>
        </p:txBody>
      </p:sp>
      <p:sp>
        <p:nvSpPr>
          <p:cNvPr id="3" name="Content Placeholder 2"/>
          <p:cNvSpPr>
            <a:spLocks noGrp="1"/>
          </p:cNvSpPr>
          <p:nvPr>
            <p:ph idx="1"/>
          </p:nvPr>
        </p:nvSpPr>
        <p:spPr>
          <a:xfrm>
            <a:off x="838200" y="1373836"/>
            <a:ext cx="10515600" cy="4618830"/>
          </a:xfrm>
        </p:spPr>
        <p:txBody>
          <a:bodyPr/>
          <a:lstStyle>
            <a:lvl1pPr>
              <a:defRPr sz="2200"/>
            </a:lvl1pPr>
            <a:lvl2pPr>
              <a:buFont typeface="Arial" panose="020B0604020202020204" pitchFamily="34" charset="0"/>
              <a:buChar char="•"/>
              <a:defRPr sz="2000"/>
            </a:lvl2pPr>
            <a:lvl5pPr marL="0" indent="0">
              <a:buNone/>
              <a:defRPr/>
            </a:lvl5pPr>
          </a:lstStyle>
          <a:p>
            <a:pPr lvl="4"/>
            <a:endParaRPr lang="en-US"/>
          </a:p>
        </p:txBody>
      </p:sp>
      <p:sp>
        <p:nvSpPr>
          <p:cNvPr id="24" name="TextBox 23">
            <a:extLst>
              <a:ext uri="{FF2B5EF4-FFF2-40B4-BE49-F238E27FC236}">
                <a16:creationId xmlns:a16="http://schemas.microsoft.com/office/drawing/2014/main" id="{63C4D3EF-8E30-4CD1-980A-5E13A7FC56E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5" name="Picture 24" descr="Logo&#10;&#10;Description automatically generated">
            <a:extLst>
              <a:ext uri="{FF2B5EF4-FFF2-40B4-BE49-F238E27FC236}">
                <a16:creationId xmlns:a16="http://schemas.microsoft.com/office/drawing/2014/main" id="{30AB30B9-44F8-4B39-9B42-653ACA94979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26" name="Rectangle 25">
            <a:extLst>
              <a:ext uri="{FF2B5EF4-FFF2-40B4-BE49-F238E27FC236}">
                <a16:creationId xmlns:a16="http://schemas.microsoft.com/office/drawing/2014/main" id="{F51F1300-EAB8-40A1-96FA-0C115C703BE6}"/>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Box 26">
            <a:extLst>
              <a:ext uri="{FF2B5EF4-FFF2-40B4-BE49-F238E27FC236}">
                <a16:creationId xmlns:a16="http://schemas.microsoft.com/office/drawing/2014/main" id="{8CC057E4-175C-4D2C-B396-2B9578B630CF}"/>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8" name="Rectangle 27">
            <a:extLst>
              <a:ext uri="{FF2B5EF4-FFF2-40B4-BE49-F238E27FC236}">
                <a16:creationId xmlns:a16="http://schemas.microsoft.com/office/drawing/2014/main" id="{A4384BED-CAAE-4E2C-BEC7-E8A0A4E8DCB5}"/>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Slide Number Placeholder 5">
            <a:extLst>
              <a:ext uri="{FF2B5EF4-FFF2-40B4-BE49-F238E27FC236}">
                <a16:creationId xmlns:a16="http://schemas.microsoft.com/office/drawing/2014/main" id="{BED5A0A8-607B-491A-A528-C55BD31D2C0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30" name="Picture 29" descr="Assistant Secretary for Preparedness and Response logo">
            <a:extLst>
              <a:ext uri="{FF2B5EF4-FFF2-40B4-BE49-F238E27FC236}">
                <a16:creationId xmlns:a16="http://schemas.microsoft.com/office/drawing/2014/main" id="{F4ABF1AD-70FA-46EF-95B8-77956F04544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31" name="Straight Connector 30">
            <a:extLst>
              <a:ext uri="{FF2B5EF4-FFF2-40B4-BE49-F238E27FC236}">
                <a16:creationId xmlns:a16="http://schemas.microsoft.com/office/drawing/2014/main" id="{7213F975-C914-49E1-88F8-5ADF02EC61F9}"/>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1008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B5C9057C-7826-47E6-A365-2ACB03640660}"/>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0" name="Straight Connector 19">
            <a:extLst>
              <a:ext uri="{FF2B5EF4-FFF2-40B4-BE49-F238E27FC236}">
                <a16:creationId xmlns:a16="http://schemas.microsoft.com/office/drawing/2014/main" id="{AE5DE6D9-B73B-47A4-9643-07F99BA17CB9}"/>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4E67166-9776-4B21-8009-45527B65420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16" name="Picture 15" descr="Logo&#10;&#10;Description automatically generated">
            <a:extLst>
              <a:ext uri="{FF2B5EF4-FFF2-40B4-BE49-F238E27FC236}">
                <a16:creationId xmlns:a16="http://schemas.microsoft.com/office/drawing/2014/main" id="{B06C48CD-4497-492A-A3F0-99AE1EAC348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19" name="Rectangle 18">
            <a:extLst>
              <a:ext uri="{FF2B5EF4-FFF2-40B4-BE49-F238E27FC236}">
                <a16:creationId xmlns:a16="http://schemas.microsoft.com/office/drawing/2014/main" id="{9FCD5189-02C8-4707-8167-3F210F19CBCF}"/>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Box 20">
            <a:extLst>
              <a:ext uri="{FF2B5EF4-FFF2-40B4-BE49-F238E27FC236}">
                <a16:creationId xmlns:a16="http://schemas.microsoft.com/office/drawing/2014/main" id="{5A0CD847-FB93-4301-81F9-77484356A409}"/>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2" name="Rectangle 21">
            <a:extLst>
              <a:ext uri="{FF2B5EF4-FFF2-40B4-BE49-F238E27FC236}">
                <a16:creationId xmlns:a16="http://schemas.microsoft.com/office/drawing/2014/main" id="{614424B4-A990-4605-8CD5-1EB545A5C90D}"/>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Slide Number Placeholder 5">
            <a:extLst>
              <a:ext uri="{FF2B5EF4-FFF2-40B4-BE49-F238E27FC236}">
                <a16:creationId xmlns:a16="http://schemas.microsoft.com/office/drawing/2014/main" id="{84D89B69-C9F0-4DCA-B7B6-ACB08B4718F2}"/>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4" name="Picture 23" descr="Assistant Secretary for Preparedness and Response logo">
            <a:extLst>
              <a:ext uri="{FF2B5EF4-FFF2-40B4-BE49-F238E27FC236}">
                <a16:creationId xmlns:a16="http://schemas.microsoft.com/office/drawing/2014/main" id="{8961FABE-70BD-42F0-98E3-72A4566C8AC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5" name="Straight Connector 24">
            <a:extLst>
              <a:ext uri="{FF2B5EF4-FFF2-40B4-BE49-F238E27FC236}">
                <a16:creationId xmlns:a16="http://schemas.microsoft.com/office/drawing/2014/main" id="{090A9336-8039-475F-A271-44A9D15D9A56}"/>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29046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2" name="Straight Connector 21">
            <a:extLst>
              <a:ext uri="{FF2B5EF4-FFF2-40B4-BE49-F238E27FC236}">
                <a16:creationId xmlns:a16="http://schemas.microsoft.com/office/drawing/2014/main" id="{27E6329A-5B46-4D77-A0DD-40D5FBA27A11}"/>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6379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6794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060E68B-1286-4D37-86DC-AD3E78E9406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11" name="Picture 10" descr="Logo&#10;&#10;Description automatically generated">
            <a:extLst>
              <a:ext uri="{FF2B5EF4-FFF2-40B4-BE49-F238E27FC236}">
                <a16:creationId xmlns:a16="http://schemas.microsoft.com/office/drawing/2014/main" id="{122A477A-5D8B-4233-BAC5-76A4E047CB3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14" name="Rectangle 13">
            <a:extLst>
              <a:ext uri="{FF2B5EF4-FFF2-40B4-BE49-F238E27FC236}">
                <a16:creationId xmlns:a16="http://schemas.microsoft.com/office/drawing/2014/main" id="{6FFF2A5B-4073-4F87-9F45-03256D637C62}"/>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Box 20">
            <a:extLst>
              <a:ext uri="{FF2B5EF4-FFF2-40B4-BE49-F238E27FC236}">
                <a16:creationId xmlns:a16="http://schemas.microsoft.com/office/drawing/2014/main" id="{7A56A770-40EF-4545-86C4-ADA8942D14F5}"/>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2" name="Rectangle 21">
            <a:extLst>
              <a:ext uri="{FF2B5EF4-FFF2-40B4-BE49-F238E27FC236}">
                <a16:creationId xmlns:a16="http://schemas.microsoft.com/office/drawing/2014/main" id="{32497D02-4FEF-42B9-B31C-D64A3ED0DD6A}"/>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Slide Number Placeholder 5">
            <a:extLst>
              <a:ext uri="{FF2B5EF4-FFF2-40B4-BE49-F238E27FC236}">
                <a16:creationId xmlns:a16="http://schemas.microsoft.com/office/drawing/2014/main" id="{CAECB363-F096-4D83-99FE-46D5B9AA314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4" name="Picture 23" descr="Assistant Secretary for Preparedness and Response logo">
            <a:extLst>
              <a:ext uri="{FF2B5EF4-FFF2-40B4-BE49-F238E27FC236}">
                <a16:creationId xmlns:a16="http://schemas.microsoft.com/office/drawing/2014/main" id="{5E2A1D22-C87C-45B1-80E7-62B28E57EE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5" name="Straight Connector 24">
            <a:extLst>
              <a:ext uri="{FF2B5EF4-FFF2-40B4-BE49-F238E27FC236}">
                <a16:creationId xmlns:a16="http://schemas.microsoft.com/office/drawing/2014/main" id="{549DA0A1-2E1E-4768-909F-120BF3F73F2E}"/>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62990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438369"/>
            <a:ext cx="9144000" cy="849952"/>
          </a:xfrm>
        </p:spPr>
        <p:txBody>
          <a:bodyPr anchor="b">
            <a:normAutofit/>
          </a:bodyPr>
          <a:lstStyle>
            <a:lvl1pPr algn="ctr">
              <a:defRPr sz="3200" b="1">
                <a:solidFill>
                  <a:srgbClr val="062E61"/>
                </a:solidFill>
                <a:latin typeface="+mj-lt"/>
                <a:cs typeface="Arial" panose="020B0604020202020204" pitchFamily="34" charset="0"/>
              </a:defRPr>
            </a:lvl1pPr>
          </a:lstStyle>
          <a:p>
            <a:r>
              <a:rPr lang="en-US"/>
              <a:t>Title of Presentation is Arial Bold, 32 </a:t>
            </a:r>
            <a:r>
              <a:rPr lang="en-US" err="1"/>
              <a:t>pt</a:t>
            </a:r>
            <a:endParaRPr lang="en-US"/>
          </a:p>
        </p:txBody>
      </p:sp>
      <p:sp>
        <p:nvSpPr>
          <p:cNvPr id="3" name="Subtitle 2"/>
          <p:cNvSpPr>
            <a:spLocks noGrp="1"/>
          </p:cNvSpPr>
          <p:nvPr>
            <p:ph type="subTitle" idx="1"/>
          </p:nvPr>
        </p:nvSpPr>
        <p:spPr>
          <a:xfrm>
            <a:off x="1524000" y="4036378"/>
            <a:ext cx="9144000" cy="1655762"/>
          </a:xfrm>
        </p:spPr>
        <p:txBody>
          <a:bodyPr/>
          <a:lstStyle>
            <a:lvl1pPr marL="0" indent="0" algn="ctr">
              <a:buNone/>
              <a:defRPr sz="1800" b="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endParaRPr lang="en-US"/>
          </a:p>
        </p:txBody>
      </p:sp>
      <p:sp>
        <p:nvSpPr>
          <p:cNvPr id="7" name="Title 1">
            <a:extLst>
              <a:ext uri="{FF2B5EF4-FFF2-40B4-BE49-F238E27FC236}">
                <a16:creationId xmlns:a16="http://schemas.microsoft.com/office/drawing/2014/main" id="{0ADA0BE1-0AE8-45B0-817C-F8D1418560DB}"/>
              </a:ext>
            </a:extLst>
          </p:cNvPr>
          <p:cNvSpPr txBox="1">
            <a:spLocks/>
          </p:cNvSpPr>
          <p:nvPr userDrawn="1"/>
        </p:nvSpPr>
        <p:spPr>
          <a:xfrm>
            <a:off x="831850" y="2268538"/>
            <a:ext cx="10515600" cy="116046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3600" b="1" kern="1200">
                <a:solidFill>
                  <a:srgbClr val="001689"/>
                </a:solidFill>
                <a:latin typeface="Arial" panose="020B0604020202020204" pitchFamily="34" charset="0"/>
                <a:ea typeface="+mj-ea"/>
                <a:cs typeface="Arial" panose="020B0604020202020204" pitchFamily="34" charset="0"/>
              </a:defRPr>
            </a:lvl1pPr>
          </a:lstStyle>
          <a:p>
            <a:endParaRPr lang="en-US" sz="3600"/>
          </a:p>
        </p:txBody>
      </p:sp>
      <p:sp>
        <p:nvSpPr>
          <p:cNvPr id="10" name="TextBox 9">
            <a:extLst>
              <a:ext uri="{FF2B5EF4-FFF2-40B4-BE49-F238E27FC236}">
                <a16:creationId xmlns:a16="http://schemas.microsoft.com/office/drawing/2014/main" id="{23BC8C2D-6068-4D36-B586-085A45E8600A}"/>
              </a:ext>
            </a:extLst>
          </p:cNvPr>
          <p:cNvSpPr txBox="1"/>
          <p:nvPr userDrawn="1"/>
        </p:nvSpPr>
        <p:spPr>
          <a:xfrm>
            <a:off x="4797093" y="6348026"/>
            <a:ext cx="2667000" cy="276999"/>
          </a:xfrm>
          <a:prstGeom prst="rect">
            <a:avLst/>
          </a:prstGeom>
          <a:noFill/>
        </p:spPr>
        <p:txBody>
          <a:bodyPr wrap="square" rtlCol="0">
            <a:spAutoFit/>
          </a:bodyPr>
          <a:lstStyle/>
          <a:p>
            <a:pPr algn="ctr"/>
            <a:r>
              <a:rPr lang="en-US" sz="1200" i="1">
                <a:solidFill>
                  <a:srgbClr val="B06604"/>
                </a:solidFill>
              </a:rPr>
              <a:t>Unclassified</a:t>
            </a:r>
          </a:p>
        </p:txBody>
      </p:sp>
      <p:cxnSp>
        <p:nvCxnSpPr>
          <p:cNvPr id="13" name="Straight Connector 12">
            <a:extLst>
              <a:ext uri="{FF2B5EF4-FFF2-40B4-BE49-F238E27FC236}">
                <a16:creationId xmlns:a16="http://schemas.microsoft.com/office/drawing/2014/main" id="{5A22DDCB-3712-4C2C-8EE6-3FB0ACEA7735}"/>
              </a:ext>
            </a:extLst>
          </p:cNvPr>
          <p:cNvCxnSpPr>
            <a:cxnSpLocks/>
          </p:cNvCxnSpPr>
          <p:nvPr userDrawn="1"/>
        </p:nvCxnSpPr>
        <p:spPr>
          <a:xfrm>
            <a:off x="372967" y="1979943"/>
            <a:ext cx="11515255"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 email&#10;&#10;Description automatically generated">
            <a:extLst>
              <a:ext uri="{FF2B5EF4-FFF2-40B4-BE49-F238E27FC236}">
                <a16:creationId xmlns:a16="http://schemas.microsoft.com/office/drawing/2014/main" id="{8C62833D-6CB2-4139-9E4F-EEE3EFA2D8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12" t="9648" r="2596" b="72720"/>
          <a:stretch/>
        </p:blipFill>
        <p:spPr>
          <a:xfrm>
            <a:off x="361951" y="371475"/>
            <a:ext cx="11748581" cy="548640"/>
          </a:xfrm>
          <a:prstGeom prst="rect">
            <a:avLst/>
          </a:prstGeom>
        </p:spPr>
      </p:pic>
      <p:pic>
        <p:nvPicPr>
          <p:cNvPr id="6" name="Picture 5">
            <a:extLst>
              <a:ext uri="{FF2B5EF4-FFF2-40B4-BE49-F238E27FC236}">
                <a16:creationId xmlns:a16="http://schemas.microsoft.com/office/drawing/2014/main" id="{3C4CBD83-C768-45CE-A178-5B9047B53BB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1089948"/>
            <a:ext cx="6600824" cy="714375"/>
          </a:xfrm>
          <a:prstGeom prst="rect">
            <a:avLst/>
          </a:prstGeom>
        </p:spPr>
      </p:pic>
    </p:spTree>
    <p:extLst>
      <p:ext uri="{BB962C8B-B14F-4D97-AF65-F5344CB8AC3E}">
        <p14:creationId xmlns:p14="http://schemas.microsoft.com/office/powerpoint/2010/main" val="24967120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9069"/>
            <a:ext cx="12192000" cy="960400"/>
          </a:xfrm>
        </p:spPr>
        <p:txBody>
          <a:bodyPr>
            <a:normAutofit/>
          </a:bodyPr>
          <a:lstStyle>
            <a:lvl1pPr algn="ctr">
              <a:defRPr sz="2800" b="1">
                <a:solidFill>
                  <a:schemeClr val="tx2"/>
                </a:solidFill>
              </a:defRPr>
            </a:lvl1pPr>
          </a:lstStyle>
          <a:p>
            <a:br>
              <a:rPr lang="en-US"/>
            </a:br>
            <a:r>
              <a:rPr lang="en-US"/>
              <a:t>Slide Title is Arial Bold, 28 </a:t>
            </a:r>
            <a:r>
              <a:rPr lang="en-US" err="1"/>
              <a:t>pt</a:t>
            </a:r>
            <a:br>
              <a:rPr lang="en-US"/>
            </a:br>
            <a:endParaRPr lang="en-US"/>
          </a:p>
        </p:txBody>
      </p:sp>
      <p:sp>
        <p:nvSpPr>
          <p:cNvPr id="3" name="Content Placeholder 2"/>
          <p:cNvSpPr>
            <a:spLocks noGrp="1"/>
          </p:cNvSpPr>
          <p:nvPr>
            <p:ph idx="1"/>
          </p:nvPr>
        </p:nvSpPr>
        <p:spPr>
          <a:xfrm>
            <a:off x="838200" y="1373836"/>
            <a:ext cx="10515600" cy="4618830"/>
          </a:xfrm>
        </p:spPr>
        <p:txBody>
          <a:bodyPr/>
          <a:lstStyle>
            <a:lvl1pPr>
              <a:defRPr sz="2200"/>
            </a:lvl1pPr>
            <a:lvl2pPr>
              <a:buFont typeface="Arial" panose="020B0604020202020204" pitchFamily="34" charset="0"/>
              <a:buChar char="•"/>
              <a:defRPr sz="2000"/>
            </a:lvl2pPr>
            <a:lvl5pPr marL="0" indent="0">
              <a:buNone/>
              <a:defRPr/>
            </a:lvl5pPr>
          </a:lstStyle>
          <a:p>
            <a:pPr lvl="4"/>
            <a:endParaRPr lang="en-US"/>
          </a:p>
        </p:txBody>
      </p:sp>
      <p:cxnSp>
        <p:nvCxnSpPr>
          <p:cNvPr id="9" name="Straight Connector 8">
            <a:extLst>
              <a:ext uri="{FF2B5EF4-FFF2-40B4-BE49-F238E27FC236}">
                <a16:creationId xmlns:a16="http://schemas.microsoft.com/office/drawing/2014/main" id="{E47599A2-E8D8-4826-9DD4-BFDAC4C72ECB}"/>
              </a:ext>
            </a:extLst>
          </p:cNvPr>
          <p:cNvCxnSpPr>
            <a:cxnSpLocks/>
          </p:cNvCxnSpPr>
          <p:nvPr userDrawn="1"/>
        </p:nvCxnSpPr>
        <p:spPr>
          <a:xfrm>
            <a:off x="0" y="1088764"/>
            <a:ext cx="12186650"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3C4D3EF-8E30-4CD1-980A-5E13A7FC56E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5" name="Picture 24" descr="Logo&#10;&#10;Description automatically generated">
            <a:extLst>
              <a:ext uri="{FF2B5EF4-FFF2-40B4-BE49-F238E27FC236}">
                <a16:creationId xmlns:a16="http://schemas.microsoft.com/office/drawing/2014/main" id="{30AB30B9-44F8-4B39-9B42-653ACA949793}"/>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26" name="Rectangle 25">
            <a:extLst>
              <a:ext uri="{FF2B5EF4-FFF2-40B4-BE49-F238E27FC236}">
                <a16:creationId xmlns:a16="http://schemas.microsoft.com/office/drawing/2014/main" id="{F51F1300-EAB8-40A1-96FA-0C115C703BE6}"/>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Box 26">
            <a:extLst>
              <a:ext uri="{FF2B5EF4-FFF2-40B4-BE49-F238E27FC236}">
                <a16:creationId xmlns:a16="http://schemas.microsoft.com/office/drawing/2014/main" id="{8CC057E4-175C-4D2C-B396-2B9578B630CF}"/>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8" name="Rectangle 27">
            <a:extLst>
              <a:ext uri="{FF2B5EF4-FFF2-40B4-BE49-F238E27FC236}">
                <a16:creationId xmlns:a16="http://schemas.microsoft.com/office/drawing/2014/main" id="{A4384BED-CAAE-4E2C-BEC7-E8A0A4E8DCB5}"/>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Slide Number Placeholder 5">
            <a:extLst>
              <a:ext uri="{FF2B5EF4-FFF2-40B4-BE49-F238E27FC236}">
                <a16:creationId xmlns:a16="http://schemas.microsoft.com/office/drawing/2014/main" id="{BED5A0A8-607B-491A-A528-C55BD31D2C0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30" name="Picture 29" descr="Assistant Secretary for Preparedness and Response logo">
            <a:extLst>
              <a:ext uri="{FF2B5EF4-FFF2-40B4-BE49-F238E27FC236}">
                <a16:creationId xmlns:a16="http://schemas.microsoft.com/office/drawing/2014/main" id="{F4ABF1AD-70FA-46EF-95B8-77956F04544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31" name="Straight Connector 30">
            <a:extLst>
              <a:ext uri="{FF2B5EF4-FFF2-40B4-BE49-F238E27FC236}">
                <a16:creationId xmlns:a16="http://schemas.microsoft.com/office/drawing/2014/main" id="{7213F975-C914-49E1-88F8-5ADF02EC61F9}"/>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6559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B5C9057C-7826-47E6-A365-2ACB03640660}"/>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0" name="Straight Connector 19">
            <a:extLst>
              <a:ext uri="{FF2B5EF4-FFF2-40B4-BE49-F238E27FC236}">
                <a16:creationId xmlns:a16="http://schemas.microsoft.com/office/drawing/2014/main" id="{AE5DE6D9-B73B-47A4-9643-07F99BA17CB9}"/>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4E67166-9776-4B21-8009-45527B65420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16" name="Picture 15" descr="Logo&#10;&#10;Description automatically generated">
            <a:extLst>
              <a:ext uri="{FF2B5EF4-FFF2-40B4-BE49-F238E27FC236}">
                <a16:creationId xmlns:a16="http://schemas.microsoft.com/office/drawing/2014/main" id="{B06C48CD-4497-492A-A3F0-99AE1EAC348E}"/>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19" name="Rectangle 18">
            <a:extLst>
              <a:ext uri="{FF2B5EF4-FFF2-40B4-BE49-F238E27FC236}">
                <a16:creationId xmlns:a16="http://schemas.microsoft.com/office/drawing/2014/main" id="{9FCD5189-02C8-4707-8167-3F210F19CBCF}"/>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Box 20">
            <a:extLst>
              <a:ext uri="{FF2B5EF4-FFF2-40B4-BE49-F238E27FC236}">
                <a16:creationId xmlns:a16="http://schemas.microsoft.com/office/drawing/2014/main" id="{5A0CD847-FB93-4301-81F9-77484356A409}"/>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2" name="Rectangle 21">
            <a:extLst>
              <a:ext uri="{FF2B5EF4-FFF2-40B4-BE49-F238E27FC236}">
                <a16:creationId xmlns:a16="http://schemas.microsoft.com/office/drawing/2014/main" id="{614424B4-A990-4605-8CD5-1EB545A5C90D}"/>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Slide Number Placeholder 5">
            <a:extLst>
              <a:ext uri="{FF2B5EF4-FFF2-40B4-BE49-F238E27FC236}">
                <a16:creationId xmlns:a16="http://schemas.microsoft.com/office/drawing/2014/main" id="{84D89B69-C9F0-4DCA-B7B6-ACB08B4718F2}"/>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4" name="Picture 23" descr="Assistant Secretary for Preparedness and Response logo">
            <a:extLst>
              <a:ext uri="{FF2B5EF4-FFF2-40B4-BE49-F238E27FC236}">
                <a16:creationId xmlns:a16="http://schemas.microsoft.com/office/drawing/2014/main" id="{8961FABE-70BD-42F0-98E3-72A4566C8AC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5" name="Straight Connector 24">
            <a:extLst>
              <a:ext uri="{FF2B5EF4-FFF2-40B4-BE49-F238E27FC236}">
                <a16:creationId xmlns:a16="http://schemas.microsoft.com/office/drawing/2014/main" id="{090A9336-8039-475F-A271-44A9D15D9A56}"/>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45382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2" name="Straight Connector 21">
            <a:extLst>
              <a:ext uri="{FF2B5EF4-FFF2-40B4-BE49-F238E27FC236}">
                <a16:creationId xmlns:a16="http://schemas.microsoft.com/office/drawing/2014/main" id="{27E6329A-5B46-4D77-A0DD-40D5FBA27A11}"/>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41367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2068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060E68B-1286-4D37-86DC-AD3E78E9406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11" name="Picture 10" descr="Logo&#10;&#10;Description automatically generated">
            <a:extLst>
              <a:ext uri="{FF2B5EF4-FFF2-40B4-BE49-F238E27FC236}">
                <a16:creationId xmlns:a16="http://schemas.microsoft.com/office/drawing/2014/main" id="{122A477A-5D8B-4233-BAC5-76A4E047CB3B}"/>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14" name="Rectangle 13">
            <a:extLst>
              <a:ext uri="{FF2B5EF4-FFF2-40B4-BE49-F238E27FC236}">
                <a16:creationId xmlns:a16="http://schemas.microsoft.com/office/drawing/2014/main" id="{6FFF2A5B-4073-4F87-9F45-03256D637C62}"/>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Box 20">
            <a:extLst>
              <a:ext uri="{FF2B5EF4-FFF2-40B4-BE49-F238E27FC236}">
                <a16:creationId xmlns:a16="http://schemas.microsoft.com/office/drawing/2014/main" id="{7A56A770-40EF-4545-86C4-ADA8942D14F5}"/>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2" name="Rectangle 21">
            <a:extLst>
              <a:ext uri="{FF2B5EF4-FFF2-40B4-BE49-F238E27FC236}">
                <a16:creationId xmlns:a16="http://schemas.microsoft.com/office/drawing/2014/main" id="{32497D02-4FEF-42B9-B31C-D64A3ED0DD6A}"/>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Slide Number Placeholder 5">
            <a:extLst>
              <a:ext uri="{FF2B5EF4-FFF2-40B4-BE49-F238E27FC236}">
                <a16:creationId xmlns:a16="http://schemas.microsoft.com/office/drawing/2014/main" id="{CAECB363-F096-4D83-99FE-46D5B9AA314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4" name="Picture 23" descr="Assistant Secretary for Preparedness and Response logo">
            <a:extLst>
              <a:ext uri="{FF2B5EF4-FFF2-40B4-BE49-F238E27FC236}">
                <a16:creationId xmlns:a16="http://schemas.microsoft.com/office/drawing/2014/main" id="{5E2A1D22-C87C-45B1-80E7-62B28E57EE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5" name="Straight Connector 24">
            <a:extLst>
              <a:ext uri="{FF2B5EF4-FFF2-40B4-BE49-F238E27FC236}">
                <a16:creationId xmlns:a16="http://schemas.microsoft.com/office/drawing/2014/main" id="{549DA0A1-2E1E-4768-909F-120BF3F73F2E}"/>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7027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438369"/>
            <a:ext cx="9144000" cy="849952"/>
          </a:xfrm>
        </p:spPr>
        <p:txBody>
          <a:bodyPr anchor="b">
            <a:normAutofit/>
          </a:bodyPr>
          <a:lstStyle>
            <a:lvl1pPr algn="ctr">
              <a:defRPr sz="3200" b="1">
                <a:solidFill>
                  <a:srgbClr val="062E61"/>
                </a:solidFill>
                <a:latin typeface="+mj-lt"/>
                <a:cs typeface="Arial" panose="020B0604020202020204" pitchFamily="34" charset="0"/>
              </a:defRPr>
            </a:lvl1pPr>
          </a:lstStyle>
          <a:p>
            <a:r>
              <a:rPr lang="en-US"/>
              <a:t>Title of Presentation is Arial Bold, 32 </a:t>
            </a:r>
            <a:r>
              <a:rPr lang="en-US" err="1"/>
              <a:t>pt</a:t>
            </a:r>
            <a:endParaRPr lang="en-US"/>
          </a:p>
        </p:txBody>
      </p:sp>
      <p:sp>
        <p:nvSpPr>
          <p:cNvPr id="3" name="Subtitle 2"/>
          <p:cNvSpPr>
            <a:spLocks noGrp="1"/>
          </p:cNvSpPr>
          <p:nvPr>
            <p:ph type="subTitle" idx="1"/>
          </p:nvPr>
        </p:nvSpPr>
        <p:spPr>
          <a:xfrm>
            <a:off x="1524000" y="4036378"/>
            <a:ext cx="9144000" cy="1655762"/>
          </a:xfrm>
        </p:spPr>
        <p:txBody>
          <a:bodyPr/>
          <a:lstStyle>
            <a:lvl1pPr marL="0" indent="0" algn="ctr">
              <a:buNone/>
              <a:defRPr sz="1800" b="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endParaRPr lang="en-US"/>
          </a:p>
        </p:txBody>
      </p:sp>
      <p:sp>
        <p:nvSpPr>
          <p:cNvPr id="7" name="Title 1">
            <a:extLst>
              <a:ext uri="{FF2B5EF4-FFF2-40B4-BE49-F238E27FC236}">
                <a16:creationId xmlns:a16="http://schemas.microsoft.com/office/drawing/2014/main" id="{0ADA0BE1-0AE8-45B0-817C-F8D1418560DB}"/>
              </a:ext>
            </a:extLst>
          </p:cNvPr>
          <p:cNvSpPr txBox="1">
            <a:spLocks/>
          </p:cNvSpPr>
          <p:nvPr userDrawn="1"/>
        </p:nvSpPr>
        <p:spPr>
          <a:xfrm>
            <a:off x="831850" y="2268538"/>
            <a:ext cx="10515600" cy="1160463"/>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3600" b="1" kern="1200">
                <a:solidFill>
                  <a:srgbClr val="001689"/>
                </a:solidFill>
                <a:latin typeface="Arial" panose="020B0604020202020204" pitchFamily="34" charset="0"/>
                <a:ea typeface="+mj-ea"/>
                <a:cs typeface="Arial" panose="020B0604020202020204" pitchFamily="34" charset="0"/>
              </a:defRPr>
            </a:lvl1pPr>
          </a:lstStyle>
          <a:p>
            <a:endParaRPr lang="en-US" sz="3600"/>
          </a:p>
        </p:txBody>
      </p:sp>
      <p:sp>
        <p:nvSpPr>
          <p:cNvPr id="10" name="TextBox 9">
            <a:extLst>
              <a:ext uri="{FF2B5EF4-FFF2-40B4-BE49-F238E27FC236}">
                <a16:creationId xmlns:a16="http://schemas.microsoft.com/office/drawing/2014/main" id="{23BC8C2D-6068-4D36-B586-085A45E8600A}"/>
              </a:ext>
            </a:extLst>
          </p:cNvPr>
          <p:cNvSpPr txBox="1"/>
          <p:nvPr userDrawn="1"/>
        </p:nvSpPr>
        <p:spPr>
          <a:xfrm>
            <a:off x="4663638" y="6306985"/>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cxnSp>
        <p:nvCxnSpPr>
          <p:cNvPr id="13" name="Straight Connector 12">
            <a:extLst>
              <a:ext uri="{FF2B5EF4-FFF2-40B4-BE49-F238E27FC236}">
                <a16:creationId xmlns:a16="http://schemas.microsoft.com/office/drawing/2014/main" id="{5A22DDCB-3712-4C2C-8EE6-3FB0ACEA7735}"/>
              </a:ext>
            </a:extLst>
          </p:cNvPr>
          <p:cNvCxnSpPr>
            <a:cxnSpLocks/>
          </p:cNvCxnSpPr>
          <p:nvPr userDrawn="1"/>
        </p:nvCxnSpPr>
        <p:spPr>
          <a:xfrm>
            <a:off x="372967" y="1979943"/>
            <a:ext cx="11515255"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 application, email&#10;&#10;Description automatically generated">
            <a:extLst>
              <a:ext uri="{FF2B5EF4-FFF2-40B4-BE49-F238E27FC236}">
                <a16:creationId xmlns:a16="http://schemas.microsoft.com/office/drawing/2014/main" id="{8C62833D-6CB2-4139-9E4F-EEE3EFA2D8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12" t="9649" r="2596" b="43333"/>
          <a:stretch/>
        </p:blipFill>
        <p:spPr>
          <a:xfrm>
            <a:off x="361950" y="371475"/>
            <a:ext cx="11491678" cy="1431048"/>
          </a:xfrm>
          <a:prstGeom prst="rect">
            <a:avLst/>
          </a:prstGeom>
        </p:spPr>
      </p:pic>
    </p:spTree>
    <p:extLst>
      <p:ext uri="{BB962C8B-B14F-4D97-AF65-F5344CB8AC3E}">
        <p14:creationId xmlns:p14="http://schemas.microsoft.com/office/powerpoint/2010/main" val="15110253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9069"/>
            <a:ext cx="12192000" cy="960400"/>
          </a:xfrm>
        </p:spPr>
        <p:txBody>
          <a:bodyPr>
            <a:normAutofit/>
          </a:bodyPr>
          <a:lstStyle>
            <a:lvl1pPr algn="ctr">
              <a:defRPr sz="2800" b="1">
                <a:solidFill>
                  <a:schemeClr val="tx2"/>
                </a:solidFill>
              </a:defRPr>
            </a:lvl1pPr>
          </a:lstStyle>
          <a:p>
            <a:br>
              <a:rPr lang="en-US"/>
            </a:br>
            <a:r>
              <a:rPr lang="en-US"/>
              <a:t>Slide Title is Arial Bold, 28 </a:t>
            </a:r>
            <a:r>
              <a:rPr lang="en-US" err="1"/>
              <a:t>pt</a:t>
            </a:r>
            <a:br>
              <a:rPr lang="en-US"/>
            </a:br>
            <a:endParaRPr lang="en-US"/>
          </a:p>
        </p:txBody>
      </p:sp>
      <p:sp>
        <p:nvSpPr>
          <p:cNvPr id="3" name="Content Placeholder 2"/>
          <p:cNvSpPr>
            <a:spLocks noGrp="1"/>
          </p:cNvSpPr>
          <p:nvPr>
            <p:ph idx="1"/>
          </p:nvPr>
        </p:nvSpPr>
        <p:spPr>
          <a:xfrm>
            <a:off x="838200" y="1373836"/>
            <a:ext cx="10515600" cy="4618830"/>
          </a:xfrm>
        </p:spPr>
        <p:txBody>
          <a:bodyPr/>
          <a:lstStyle>
            <a:lvl1pPr>
              <a:defRPr sz="2200"/>
            </a:lvl1pPr>
            <a:lvl2pPr>
              <a:buFont typeface="Arial" panose="020B0604020202020204" pitchFamily="34" charset="0"/>
              <a:buChar char="•"/>
              <a:defRPr sz="2000"/>
            </a:lvl2pPr>
            <a:lvl5pPr marL="0" indent="0">
              <a:buNone/>
              <a:defRPr/>
            </a:lvl5pPr>
          </a:lstStyle>
          <a:p>
            <a:pPr lvl="4"/>
            <a:endParaRPr lang="en-US"/>
          </a:p>
        </p:txBody>
      </p:sp>
      <p:cxnSp>
        <p:nvCxnSpPr>
          <p:cNvPr id="9" name="Straight Connector 8">
            <a:extLst>
              <a:ext uri="{FF2B5EF4-FFF2-40B4-BE49-F238E27FC236}">
                <a16:creationId xmlns:a16="http://schemas.microsoft.com/office/drawing/2014/main" id="{E47599A2-E8D8-4826-9DD4-BFDAC4C72ECB}"/>
              </a:ext>
            </a:extLst>
          </p:cNvPr>
          <p:cNvCxnSpPr>
            <a:cxnSpLocks/>
          </p:cNvCxnSpPr>
          <p:nvPr userDrawn="1"/>
        </p:nvCxnSpPr>
        <p:spPr>
          <a:xfrm>
            <a:off x="0" y="1088764"/>
            <a:ext cx="12186650"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63C4D3EF-8E30-4CD1-980A-5E13A7FC56E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5" name="Picture 24" descr="Logo&#10;&#10;Description automatically generated">
            <a:extLst>
              <a:ext uri="{FF2B5EF4-FFF2-40B4-BE49-F238E27FC236}">
                <a16:creationId xmlns:a16="http://schemas.microsoft.com/office/drawing/2014/main" id="{30AB30B9-44F8-4B39-9B42-653ACA94979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26" name="Rectangle 25">
            <a:extLst>
              <a:ext uri="{FF2B5EF4-FFF2-40B4-BE49-F238E27FC236}">
                <a16:creationId xmlns:a16="http://schemas.microsoft.com/office/drawing/2014/main" id="{F51F1300-EAB8-40A1-96FA-0C115C703BE6}"/>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Box 26">
            <a:extLst>
              <a:ext uri="{FF2B5EF4-FFF2-40B4-BE49-F238E27FC236}">
                <a16:creationId xmlns:a16="http://schemas.microsoft.com/office/drawing/2014/main" id="{8CC057E4-175C-4D2C-B396-2B9578B630CF}"/>
              </a:ext>
            </a:extLst>
          </p:cNvPr>
          <p:cNvSpPr txBox="1"/>
          <p:nvPr userDrawn="1"/>
        </p:nvSpPr>
        <p:spPr>
          <a:xfrm>
            <a:off x="4663638" y="6483961"/>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sp>
        <p:nvSpPr>
          <p:cNvPr id="28" name="Rectangle 27">
            <a:extLst>
              <a:ext uri="{FF2B5EF4-FFF2-40B4-BE49-F238E27FC236}">
                <a16:creationId xmlns:a16="http://schemas.microsoft.com/office/drawing/2014/main" id="{A4384BED-CAAE-4E2C-BEC7-E8A0A4E8DCB5}"/>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Slide Number Placeholder 5">
            <a:extLst>
              <a:ext uri="{FF2B5EF4-FFF2-40B4-BE49-F238E27FC236}">
                <a16:creationId xmlns:a16="http://schemas.microsoft.com/office/drawing/2014/main" id="{BED5A0A8-607B-491A-A528-C55BD31D2C0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30" name="Picture 29" descr="Assistant Secretary for Preparedness and Response logo">
            <a:extLst>
              <a:ext uri="{FF2B5EF4-FFF2-40B4-BE49-F238E27FC236}">
                <a16:creationId xmlns:a16="http://schemas.microsoft.com/office/drawing/2014/main" id="{F4ABF1AD-70FA-46EF-95B8-77956F04544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31" name="Straight Connector 30">
            <a:extLst>
              <a:ext uri="{FF2B5EF4-FFF2-40B4-BE49-F238E27FC236}">
                <a16:creationId xmlns:a16="http://schemas.microsoft.com/office/drawing/2014/main" id="{7213F975-C914-49E1-88F8-5ADF02EC61F9}"/>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412341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B5C9057C-7826-47E6-A365-2ACB03640660}"/>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0" name="Straight Connector 19">
            <a:extLst>
              <a:ext uri="{FF2B5EF4-FFF2-40B4-BE49-F238E27FC236}">
                <a16:creationId xmlns:a16="http://schemas.microsoft.com/office/drawing/2014/main" id="{AE5DE6D9-B73B-47A4-9643-07F99BA17CB9}"/>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4E67166-9776-4B21-8009-45527B654206}"/>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16" name="Picture 15" descr="Logo&#10;&#10;Description automatically generated">
            <a:extLst>
              <a:ext uri="{FF2B5EF4-FFF2-40B4-BE49-F238E27FC236}">
                <a16:creationId xmlns:a16="http://schemas.microsoft.com/office/drawing/2014/main" id="{B06C48CD-4497-492A-A3F0-99AE1EAC34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19" name="Rectangle 18">
            <a:extLst>
              <a:ext uri="{FF2B5EF4-FFF2-40B4-BE49-F238E27FC236}">
                <a16:creationId xmlns:a16="http://schemas.microsoft.com/office/drawing/2014/main" id="{9FCD5189-02C8-4707-8167-3F210F19CBCF}"/>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Box 20">
            <a:extLst>
              <a:ext uri="{FF2B5EF4-FFF2-40B4-BE49-F238E27FC236}">
                <a16:creationId xmlns:a16="http://schemas.microsoft.com/office/drawing/2014/main" id="{5A0CD847-FB93-4301-81F9-77484356A409}"/>
              </a:ext>
            </a:extLst>
          </p:cNvPr>
          <p:cNvSpPr txBox="1"/>
          <p:nvPr userDrawn="1"/>
        </p:nvSpPr>
        <p:spPr>
          <a:xfrm>
            <a:off x="4663638" y="6483961"/>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sp>
        <p:nvSpPr>
          <p:cNvPr id="22" name="Rectangle 21">
            <a:extLst>
              <a:ext uri="{FF2B5EF4-FFF2-40B4-BE49-F238E27FC236}">
                <a16:creationId xmlns:a16="http://schemas.microsoft.com/office/drawing/2014/main" id="{614424B4-A990-4605-8CD5-1EB545A5C90D}"/>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Slide Number Placeholder 5">
            <a:extLst>
              <a:ext uri="{FF2B5EF4-FFF2-40B4-BE49-F238E27FC236}">
                <a16:creationId xmlns:a16="http://schemas.microsoft.com/office/drawing/2014/main" id="{84D89B69-C9F0-4DCA-B7B6-ACB08B4718F2}"/>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4" name="Picture 23" descr="Assistant Secretary for Preparedness and Response logo">
            <a:extLst>
              <a:ext uri="{FF2B5EF4-FFF2-40B4-BE49-F238E27FC236}">
                <a16:creationId xmlns:a16="http://schemas.microsoft.com/office/drawing/2014/main" id="{8961FABE-70BD-42F0-98E3-72A4566C8AC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5" name="Straight Connector 24">
            <a:extLst>
              <a:ext uri="{FF2B5EF4-FFF2-40B4-BE49-F238E27FC236}">
                <a16:creationId xmlns:a16="http://schemas.microsoft.com/office/drawing/2014/main" id="{090A9336-8039-475F-A271-44A9D15D9A56}"/>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103547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2" name="Straight Connector 21">
            <a:extLst>
              <a:ext uri="{FF2B5EF4-FFF2-40B4-BE49-F238E27FC236}">
                <a16:creationId xmlns:a16="http://schemas.microsoft.com/office/drawing/2014/main" id="{27E6329A-5B46-4D77-A0DD-40D5FBA27A11}"/>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1"/>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56322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1"/>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572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060E68B-1286-4D37-86DC-AD3E78E94064}"/>
              </a:ext>
            </a:extLst>
          </p:cNvPr>
          <p:cNvSpPr txBox="1"/>
          <p:nvPr userDrawn="1"/>
        </p:nvSpPr>
        <p:spPr>
          <a:xfrm>
            <a:off x="4663638" y="6459247"/>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11" name="Picture 10" descr="Logo&#10;&#10;Description automatically generated">
            <a:extLst>
              <a:ext uri="{FF2B5EF4-FFF2-40B4-BE49-F238E27FC236}">
                <a16:creationId xmlns:a16="http://schemas.microsoft.com/office/drawing/2014/main" id="{122A477A-5D8B-4233-BAC5-76A4E047CB3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40884"/>
          <a:stretch/>
        </p:blipFill>
        <p:spPr>
          <a:xfrm>
            <a:off x="491756" y="6444901"/>
            <a:ext cx="1219572" cy="305688"/>
          </a:xfrm>
          <a:prstGeom prst="rect">
            <a:avLst/>
          </a:prstGeom>
        </p:spPr>
      </p:pic>
      <p:sp>
        <p:nvSpPr>
          <p:cNvPr id="14" name="Rectangle 13">
            <a:extLst>
              <a:ext uri="{FF2B5EF4-FFF2-40B4-BE49-F238E27FC236}">
                <a16:creationId xmlns:a16="http://schemas.microsoft.com/office/drawing/2014/main" id="{6FFF2A5B-4073-4F87-9F45-03256D637C62}"/>
              </a:ext>
            </a:extLst>
          </p:cNvPr>
          <p:cNvSpPr/>
          <p:nvPr userDrawn="1"/>
        </p:nvSpPr>
        <p:spPr>
          <a:xfrm>
            <a:off x="1" y="6426452"/>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TextBox 20">
            <a:extLst>
              <a:ext uri="{FF2B5EF4-FFF2-40B4-BE49-F238E27FC236}">
                <a16:creationId xmlns:a16="http://schemas.microsoft.com/office/drawing/2014/main" id="{7A56A770-40EF-4545-86C4-ADA8942D14F5}"/>
              </a:ext>
            </a:extLst>
          </p:cNvPr>
          <p:cNvSpPr txBox="1"/>
          <p:nvPr userDrawn="1"/>
        </p:nvSpPr>
        <p:spPr>
          <a:xfrm>
            <a:off x="4663638" y="6483961"/>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sp>
        <p:nvSpPr>
          <p:cNvPr id="22" name="Rectangle 21">
            <a:extLst>
              <a:ext uri="{FF2B5EF4-FFF2-40B4-BE49-F238E27FC236}">
                <a16:creationId xmlns:a16="http://schemas.microsoft.com/office/drawing/2014/main" id="{32497D02-4FEF-42B9-B31C-D64A3ED0DD6A}"/>
              </a:ext>
            </a:extLst>
          </p:cNvPr>
          <p:cNvSpPr/>
          <p:nvPr userDrawn="1"/>
        </p:nvSpPr>
        <p:spPr>
          <a:xfrm>
            <a:off x="11789198" y="6429850"/>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Slide Number Placeholder 5">
            <a:extLst>
              <a:ext uri="{FF2B5EF4-FFF2-40B4-BE49-F238E27FC236}">
                <a16:creationId xmlns:a16="http://schemas.microsoft.com/office/drawing/2014/main" id="{CAECB363-F096-4D83-99FE-46D5B9AA3147}"/>
              </a:ext>
            </a:extLst>
          </p:cNvPr>
          <p:cNvSpPr txBox="1">
            <a:spLocks/>
          </p:cNvSpPr>
          <p:nvPr userDrawn="1"/>
        </p:nvSpPr>
        <p:spPr>
          <a:xfrm>
            <a:off x="11766559" y="6510467"/>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4" name="Picture 23" descr="Assistant Secretary for Preparedness and Response logo">
            <a:extLst>
              <a:ext uri="{FF2B5EF4-FFF2-40B4-BE49-F238E27FC236}">
                <a16:creationId xmlns:a16="http://schemas.microsoft.com/office/drawing/2014/main" id="{5E2A1D22-C87C-45B1-80E7-62B28E57EE2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5" name="Straight Connector 24">
            <a:extLst>
              <a:ext uri="{FF2B5EF4-FFF2-40B4-BE49-F238E27FC236}">
                <a16:creationId xmlns:a16="http://schemas.microsoft.com/office/drawing/2014/main" id="{549DA0A1-2E1E-4768-909F-120BF3F73F2E}"/>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28433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5829-C145-37D3-926C-17A3CDBFA8E1}"/>
              </a:ext>
            </a:extLst>
          </p:cNvPr>
          <p:cNvSpPr>
            <a:spLocks noGrp="1"/>
          </p:cNvSpPr>
          <p:nvPr>
            <p:ph type="title"/>
          </p:nvPr>
        </p:nvSpPr>
        <p:spPr>
          <a:xfrm>
            <a:off x="838200" y="62754"/>
            <a:ext cx="10515600" cy="1098071"/>
          </a:xfrm>
        </p:spPr>
        <p:txBody>
          <a:bodyPr>
            <a:normAutofit/>
          </a:bodyPr>
          <a:lstStyle>
            <a:lvl1pPr>
              <a:defRPr sz="28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394D062-EB6D-3B07-AE9E-BEC6FE69BFA6}"/>
              </a:ext>
            </a:extLst>
          </p:cNvPr>
          <p:cNvSpPr>
            <a:spLocks noGrp="1"/>
          </p:cNvSpPr>
          <p:nvPr>
            <p:ph idx="1"/>
          </p:nvPr>
        </p:nvSpPr>
        <p:spPr>
          <a:xfrm>
            <a:off x="838200" y="2061882"/>
            <a:ext cx="10515600" cy="41150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C1B4A9-0D57-CA3A-18E4-DAB07B7B2EAA}"/>
              </a:ext>
            </a:extLst>
          </p:cNvPr>
          <p:cNvSpPr>
            <a:spLocks noGrp="1"/>
          </p:cNvSpPr>
          <p:nvPr>
            <p:ph type="dt" sz="half" idx="10"/>
          </p:nvPr>
        </p:nvSpPr>
        <p:spPr/>
        <p:txBody>
          <a:bodyPr/>
          <a:lstStyle/>
          <a:p>
            <a:fld id="{DA3EBD54-F020-4AEB-8825-5BFF248AE2E6}" type="datetimeFigureOut">
              <a:rPr lang="en-US" smtClean="0"/>
              <a:t>9/9/2026</a:t>
            </a:fld>
            <a:endParaRPr lang="en-US"/>
          </a:p>
        </p:txBody>
      </p:sp>
      <p:sp>
        <p:nvSpPr>
          <p:cNvPr id="6" name="Slide Number Placeholder 5">
            <a:extLst>
              <a:ext uri="{FF2B5EF4-FFF2-40B4-BE49-F238E27FC236}">
                <a16:creationId xmlns:a16="http://schemas.microsoft.com/office/drawing/2014/main" id="{C08437CC-C672-A0BF-5083-9CD3F07B04AD}"/>
              </a:ext>
            </a:extLst>
          </p:cNvPr>
          <p:cNvSpPr>
            <a:spLocks noGrp="1"/>
          </p:cNvSpPr>
          <p:nvPr>
            <p:ph type="sldNum" sz="quarter" idx="12"/>
          </p:nvPr>
        </p:nvSpPr>
        <p:spPr/>
        <p:txBody>
          <a:bodyPr/>
          <a:lstStyle/>
          <a:p>
            <a:fld id="{AE36EE95-5737-45B6-99B2-30DA59B4485E}" type="slidenum">
              <a:rPr lang="en-US" smtClean="0"/>
              <a:t>‹#›</a:t>
            </a:fld>
            <a:endParaRPr lang="en-US"/>
          </a:p>
        </p:txBody>
      </p:sp>
      <p:cxnSp>
        <p:nvCxnSpPr>
          <p:cNvPr id="8" name="Straight Connector 7">
            <a:extLst>
              <a:ext uri="{FF2B5EF4-FFF2-40B4-BE49-F238E27FC236}">
                <a16:creationId xmlns:a16="http://schemas.microsoft.com/office/drawing/2014/main" id="{6E45F452-A59B-461C-7340-F5FD19A97E93}"/>
              </a:ext>
            </a:extLst>
          </p:cNvPr>
          <p:cNvCxnSpPr/>
          <p:nvPr/>
        </p:nvCxnSpPr>
        <p:spPr>
          <a:xfrm>
            <a:off x="0" y="1160824"/>
            <a:ext cx="12192000"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A4474393-EA1A-F05D-FA29-6C5475426B59}"/>
              </a:ext>
            </a:extLst>
          </p:cNvPr>
          <p:cNvSpPr>
            <a:spLocks noGrp="1"/>
          </p:cNvSpPr>
          <p:nvPr>
            <p:ph idx="13" hasCustomPrompt="1"/>
          </p:nvPr>
        </p:nvSpPr>
        <p:spPr>
          <a:xfrm>
            <a:off x="838200" y="1331247"/>
            <a:ext cx="10515600" cy="623060"/>
          </a:xfrm>
        </p:spPr>
        <p:txBody>
          <a:bodyPr>
            <a:normAutofit/>
          </a:bodyPr>
          <a:lstStyle>
            <a:lvl1pPr marL="0" indent="0">
              <a:buNone/>
              <a:defRPr sz="1400">
                <a:solidFill>
                  <a:schemeClr val="tx1"/>
                </a:solidFill>
              </a:defRPr>
            </a:lvl1pPr>
            <a:lvl2pPr marL="457223" indent="0">
              <a:buNone/>
              <a:defRPr sz="1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Strapline</a:t>
            </a:r>
          </a:p>
        </p:txBody>
      </p:sp>
    </p:spTree>
    <p:extLst>
      <p:ext uri="{BB962C8B-B14F-4D97-AF65-F5344CB8AC3E}">
        <p14:creationId xmlns:p14="http://schemas.microsoft.com/office/powerpoint/2010/main" val="12872915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5829-C145-37D3-926C-17A3CDBFA8E1}"/>
              </a:ext>
            </a:extLst>
          </p:cNvPr>
          <p:cNvSpPr>
            <a:spLocks noGrp="1"/>
          </p:cNvSpPr>
          <p:nvPr>
            <p:ph type="title"/>
          </p:nvPr>
        </p:nvSpPr>
        <p:spPr>
          <a:xfrm>
            <a:off x="838200" y="62754"/>
            <a:ext cx="10515600" cy="1098071"/>
          </a:xfrm>
        </p:spPr>
        <p:txBody>
          <a:bodyPr>
            <a:normAutofit/>
          </a:bodyPr>
          <a:lstStyle>
            <a:lvl1pPr>
              <a:defRPr sz="28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394D062-EB6D-3B07-AE9E-BEC6FE69BFA6}"/>
              </a:ext>
            </a:extLst>
          </p:cNvPr>
          <p:cNvSpPr>
            <a:spLocks noGrp="1"/>
          </p:cNvSpPr>
          <p:nvPr>
            <p:ph idx="1"/>
          </p:nvPr>
        </p:nvSpPr>
        <p:spPr>
          <a:xfrm>
            <a:off x="838200" y="2061882"/>
            <a:ext cx="10515600" cy="411508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C1B4A9-0D57-CA3A-18E4-DAB07B7B2EAA}"/>
              </a:ext>
            </a:extLst>
          </p:cNvPr>
          <p:cNvSpPr>
            <a:spLocks noGrp="1"/>
          </p:cNvSpPr>
          <p:nvPr>
            <p:ph type="dt" sz="half" idx="10"/>
          </p:nvPr>
        </p:nvSpPr>
        <p:spPr/>
        <p:txBody>
          <a:bodyPr/>
          <a:lstStyle/>
          <a:p>
            <a:fld id="{DA3EBD54-F020-4AEB-8825-5BFF248AE2E6}" type="datetimeFigureOut">
              <a:rPr lang="en-US" smtClean="0"/>
              <a:t>9/9/2026</a:t>
            </a:fld>
            <a:endParaRPr lang="en-US"/>
          </a:p>
        </p:txBody>
      </p:sp>
      <p:sp>
        <p:nvSpPr>
          <p:cNvPr id="6" name="Slide Number Placeholder 5">
            <a:extLst>
              <a:ext uri="{FF2B5EF4-FFF2-40B4-BE49-F238E27FC236}">
                <a16:creationId xmlns:a16="http://schemas.microsoft.com/office/drawing/2014/main" id="{C08437CC-C672-A0BF-5083-9CD3F07B04AD}"/>
              </a:ext>
            </a:extLst>
          </p:cNvPr>
          <p:cNvSpPr>
            <a:spLocks noGrp="1"/>
          </p:cNvSpPr>
          <p:nvPr>
            <p:ph type="sldNum" sz="quarter" idx="12"/>
          </p:nvPr>
        </p:nvSpPr>
        <p:spPr/>
        <p:txBody>
          <a:bodyPr/>
          <a:lstStyle/>
          <a:p>
            <a:fld id="{AE36EE95-5737-45B6-99B2-30DA59B4485E}" type="slidenum">
              <a:rPr lang="en-US" smtClean="0"/>
              <a:t>‹#›</a:t>
            </a:fld>
            <a:endParaRPr lang="en-US"/>
          </a:p>
        </p:txBody>
      </p:sp>
      <p:cxnSp>
        <p:nvCxnSpPr>
          <p:cNvPr id="8" name="Straight Connector 7">
            <a:extLst>
              <a:ext uri="{FF2B5EF4-FFF2-40B4-BE49-F238E27FC236}">
                <a16:creationId xmlns:a16="http://schemas.microsoft.com/office/drawing/2014/main" id="{6E45F452-A59B-461C-7340-F5FD19A97E93}"/>
              </a:ext>
            </a:extLst>
          </p:cNvPr>
          <p:cNvCxnSpPr/>
          <p:nvPr/>
        </p:nvCxnSpPr>
        <p:spPr>
          <a:xfrm>
            <a:off x="0" y="1160824"/>
            <a:ext cx="12192000"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A4474393-EA1A-F05D-FA29-6C5475426B59}"/>
              </a:ext>
            </a:extLst>
          </p:cNvPr>
          <p:cNvSpPr>
            <a:spLocks noGrp="1"/>
          </p:cNvSpPr>
          <p:nvPr>
            <p:ph idx="13" hasCustomPrompt="1"/>
          </p:nvPr>
        </p:nvSpPr>
        <p:spPr>
          <a:xfrm>
            <a:off x="838200" y="1331247"/>
            <a:ext cx="10515600" cy="623060"/>
          </a:xfrm>
        </p:spPr>
        <p:txBody>
          <a:bodyPr>
            <a:normAutofit/>
          </a:bodyPr>
          <a:lstStyle>
            <a:lvl1pPr marL="0" indent="0">
              <a:buNone/>
              <a:defRPr sz="1400">
                <a:solidFill>
                  <a:schemeClr val="tx1"/>
                </a:solidFill>
              </a:defRPr>
            </a:lvl1pPr>
            <a:lvl2pPr marL="457223" indent="0">
              <a:buNone/>
              <a:defRPr sz="14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Strapline</a:t>
            </a:r>
          </a:p>
        </p:txBody>
      </p:sp>
    </p:spTree>
    <p:extLst>
      <p:ext uri="{BB962C8B-B14F-4D97-AF65-F5344CB8AC3E}">
        <p14:creationId xmlns:p14="http://schemas.microsoft.com/office/powerpoint/2010/main" val="30388529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46" indent="0" algn="ctr">
              <a:buNone/>
              <a:defRPr sz="2000"/>
            </a:lvl2pPr>
            <a:lvl3pPr marL="914492" indent="0" algn="ctr">
              <a:buNone/>
              <a:defRPr sz="1800"/>
            </a:lvl3pPr>
            <a:lvl4pPr marL="1371738" indent="0" algn="ctr">
              <a:buNone/>
              <a:defRPr sz="1600"/>
            </a:lvl4pPr>
            <a:lvl5pPr marL="1828983" indent="0" algn="ctr">
              <a:buNone/>
              <a:defRPr sz="1600"/>
            </a:lvl5pPr>
            <a:lvl6pPr marL="2286228" indent="0" algn="ctr">
              <a:buNone/>
              <a:defRPr sz="1600"/>
            </a:lvl6pPr>
            <a:lvl7pPr marL="2743475" indent="0" algn="ctr">
              <a:buNone/>
              <a:defRPr sz="1600"/>
            </a:lvl7pPr>
            <a:lvl8pPr marL="3200720" indent="0" algn="ctr">
              <a:buNone/>
              <a:defRPr sz="1600"/>
            </a:lvl8pPr>
            <a:lvl9pPr marL="3657966"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2378368-BE7E-4447-ACB0-35229C51D1DB}"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17206726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FD68D0-56B3-49D2-8DA6-6E1109081C11}"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12381892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46" indent="0">
              <a:buNone/>
              <a:defRPr sz="2000">
                <a:solidFill>
                  <a:schemeClr val="tx1">
                    <a:tint val="82000"/>
                  </a:schemeClr>
                </a:solidFill>
              </a:defRPr>
            </a:lvl2pPr>
            <a:lvl3pPr marL="914492" indent="0">
              <a:buNone/>
              <a:defRPr sz="1800">
                <a:solidFill>
                  <a:schemeClr val="tx1">
                    <a:tint val="82000"/>
                  </a:schemeClr>
                </a:solidFill>
              </a:defRPr>
            </a:lvl3pPr>
            <a:lvl4pPr marL="1371738" indent="0">
              <a:buNone/>
              <a:defRPr sz="1600">
                <a:solidFill>
                  <a:schemeClr val="tx1">
                    <a:tint val="82000"/>
                  </a:schemeClr>
                </a:solidFill>
              </a:defRPr>
            </a:lvl4pPr>
            <a:lvl5pPr marL="1828983" indent="0">
              <a:buNone/>
              <a:defRPr sz="1600">
                <a:solidFill>
                  <a:schemeClr val="tx1">
                    <a:tint val="82000"/>
                  </a:schemeClr>
                </a:solidFill>
              </a:defRPr>
            </a:lvl5pPr>
            <a:lvl6pPr marL="2286228" indent="0">
              <a:buNone/>
              <a:defRPr sz="1600">
                <a:solidFill>
                  <a:schemeClr val="tx1">
                    <a:tint val="82000"/>
                  </a:schemeClr>
                </a:solidFill>
              </a:defRPr>
            </a:lvl6pPr>
            <a:lvl7pPr marL="2743475" indent="0">
              <a:buNone/>
              <a:defRPr sz="1600">
                <a:solidFill>
                  <a:schemeClr val="tx1">
                    <a:tint val="82000"/>
                  </a:schemeClr>
                </a:solidFill>
              </a:defRPr>
            </a:lvl7pPr>
            <a:lvl8pPr marL="3200720" indent="0">
              <a:buNone/>
              <a:defRPr sz="1600">
                <a:solidFill>
                  <a:schemeClr val="tx1">
                    <a:tint val="82000"/>
                  </a:schemeClr>
                </a:solidFill>
              </a:defRPr>
            </a:lvl8pPr>
            <a:lvl9pPr marL="3657966"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224D68-6969-47A9-BDBB-F745AFF2E9FF}"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16473903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355BAA-7B3A-46EA-A22E-C45FB4990654}"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8387372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2230DE-638D-433F-AC3D-D2C75E111E18}" type="datetime1">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4337854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8B70C1-7066-4076-9D22-BAD16439D85E}" type="datetime1">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22318943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CYBER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ACDB1E8-27A5-4559-B429-A525D7497A6F}" type="datetime1">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1CCF8-327F-40D5-A7C7-05563C02071B}" type="slidenum">
              <a:rPr lang="en-US" smtClean="0"/>
              <a:t>‹#›</a:t>
            </a:fld>
            <a:endParaRPr lang="en-US"/>
          </a:p>
        </p:txBody>
      </p:sp>
      <p:sp>
        <p:nvSpPr>
          <p:cNvPr id="6" name="Rectangle 5">
            <a:extLst>
              <a:ext uri="{FF2B5EF4-FFF2-40B4-BE49-F238E27FC236}">
                <a16:creationId xmlns:a16="http://schemas.microsoft.com/office/drawing/2014/main" id="{BB5BB044-07C3-16C3-296D-8492B02B8291}"/>
              </a:ext>
            </a:extLst>
          </p:cNvPr>
          <p:cNvSpPr/>
          <p:nvPr userDrawn="1"/>
        </p:nvSpPr>
        <p:spPr>
          <a:xfrm>
            <a:off x="0" y="0"/>
            <a:ext cx="12192000" cy="912360"/>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7" name="Group 6">
            <a:extLst>
              <a:ext uri="{FF2B5EF4-FFF2-40B4-BE49-F238E27FC236}">
                <a16:creationId xmlns:a16="http://schemas.microsoft.com/office/drawing/2014/main" id="{4326DE9A-5444-2A77-8EA2-51B2BCEBAF15}"/>
              </a:ext>
            </a:extLst>
          </p:cNvPr>
          <p:cNvGrpSpPr/>
          <p:nvPr userDrawn="1"/>
        </p:nvGrpSpPr>
        <p:grpSpPr>
          <a:xfrm>
            <a:off x="0" y="-2692"/>
            <a:ext cx="2692400" cy="736600"/>
            <a:chOff x="0" y="13350"/>
            <a:chExt cx="2692400" cy="736600"/>
          </a:xfrm>
        </p:grpSpPr>
        <p:sp>
          <p:nvSpPr>
            <p:cNvPr id="8" name="Rectangle 21">
              <a:extLst>
                <a:ext uri="{FF2B5EF4-FFF2-40B4-BE49-F238E27FC236}">
                  <a16:creationId xmlns:a16="http://schemas.microsoft.com/office/drawing/2014/main" id="{FA3328E6-75EC-BDFC-486B-7B53DA417E42}"/>
                </a:ext>
              </a:extLst>
            </p:cNvPr>
            <p:cNvSpPr/>
            <p:nvPr/>
          </p:nvSpPr>
          <p:spPr>
            <a:xfrm>
              <a:off x="0" y="13350"/>
              <a:ext cx="2692400" cy="736600"/>
            </a:xfrm>
            <a:custGeom>
              <a:avLst/>
              <a:gdLst>
                <a:gd name="connsiteX0" fmla="*/ 0 w 2692400"/>
                <a:gd name="connsiteY0" fmla="*/ 0 h 723900"/>
                <a:gd name="connsiteX1" fmla="*/ 2692400 w 2692400"/>
                <a:gd name="connsiteY1" fmla="*/ 0 h 723900"/>
                <a:gd name="connsiteX2" fmla="*/ 2692400 w 2692400"/>
                <a:gd name="connsiteY2" fmla="*/ 723900 h 723900"/>
                <a:gd name="connsiteX3" fmla="*/ 0 w 2692400"/>
                <a:gd name="connsiteY3" fmla="*/ 723900 h 723900"/>
                <a:gd name="connsiteX4" fmla="*/ 0 w 2692400"/>
                <a:gd name="connsiteY4" fmla="*/ 0 h 723900"/>
                <a:gd name="connsiteX0" fmla="*/ 0 w 2692400"/>
                <a:gd name="connsiteY0" fmla="*/ 0 h 736600"/>
                <a:gd name="connsiteX1" fmla="*/ 2692400 w 2692400"/>
                <a:gd name="connsiteY1" fmla="*/ 0 h 736600"/>
                <a:gd name="connsiteX2" fmla="*/ 1828800 w 2692400"/>
                <a:gd name="connsiteY2" fmla="*/ 736600 h 736600"/>
                <a:gd name="connsiteX3" fmla="*/ 0 w 2692400"/>
                <a:gd name="connsiteY3" fmla="*/ 723900 h 736600"/>
                <a:gd name="connsiteX4" fmla="*/ 0 w 26924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736600">
                  <a:moveTo>
                    <a:pt x="0" y="0"/>
                  </a:moveTo>
                  <a:lnTo>
                    <a:pt x="2692400" y="0"/>
                  </a:lnTo>
                  <a:lnTo>
                    <a:pt x="1828800" y="736600"/>
                  </a:lnTo>
                  <a:lnTo>
                    <a:pt x="0" y="723900"/>
                  </a:lnTo>
                  <a:lnTo>
                    <a:pt x="0" y="0"/>
                  </a:lnTo>
                  <a:close/>
                </a:path>
              </a:pathLst>
            </a:custGeom>
            <a:solidFill>
              <a:srgbClr val="1A4480"/>
            </a:solidFill>
            <a:ln>
              <a:solidFill>
                <a:srgbClr val="1A448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92"/>
              <a:endParaRPr lang="en-US" sz="1800">
                <a:solidFill>
                  <a:prstClr val="white"/>
                </a:solidFill>
                <a:latin typeface="Aptos" panose="02110004020202020204"/>
              </a:endParaRPr>
            </a:p>
          </p:txBody>
        </p:sp>
        <p:pic>
          <p:nvPicPr>
            <p:cNvPr id="9" name="Picture 8" descr="A white letters on a black background&#10;&#10;Description automatically generated">
              <a:extLst>
                <a:ext uri="{FF2B5EF4-FFF2-40B4-BE49-F238E27FC236}">
                  <a16:creationId xmlns:a16="http://schemas.microsoft.com/office/drawing/2014/main" id="{3C6A2FFA-357D-EAD4-4CD9-27BE1E545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546" y="119530"/>
              <a:ext cx="1752519" cy="524240"/>
            </a:xfrm>
            <a:prstGeom prst="rect">
              <a:avLst/>
            </a:prstGeom>
          </p:spPr>
        </p:pic>
      </p:grpSp>
      <p:sp>
        <p:nvSpPr>
          <p:cNvPr id="2" name="Title 1"/>
          <p:cNvSpPr>
            <a:spLocks noGrp="1"/>
          </p:cNvSpPr>
          <p:nvPr>
            <p:ph type="title"/>
          </p:nvPr>
        </p:nvSpPr>
        <p:spPr>
          <a:xfrm>
            <a:off x="2909946" y="136525"/>
            <a:ext cx="7439526" cy="618791"/>
          </a:xfrm>
        </p:spPr>
        <p:txBody>
          <a:bodyPr lIns="0" tIns="0" rIns="0" bIns="0">
            <a:normAutofit/>
          </a:bodyPr>
          <a:lstStyle>
            <a:lvl1pPr>
              <a:defRPr sz="2933" b="1">
                <a:solidFill>
                  <a:schemeClr val="tx1"/>
                </a:solidFill>
              </a:defRPr>
            </a:lvl1pPr>
          </a:lstStyle>
          <a:p>
            <a:r>
              <a:rPr lang="en-US"/>
              <a:t>Click to edit Master title style</a:t>
            </a:r>
          </a:p>
        </p:txBody>
      </p:sp>
    </p:spTree>
    <p:extLst>
      <p:ext uri="{BB962C8B-B14F-4D97-AF65-F5344CB8AC3E}">
        <p14:creationId xmlns:p14="http://schemas.microsoft.com/office/powerpoint/2010/main" val="338687914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3B20A-B513-4771-8CEB-F48A346A7516}" type="datetime1">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17465626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46" indent="0">
              <a:buNone/>
              <a:defRPr sz="1400"/>
            </a:lvl2pPr>
            <a:lvl3pPr marL="914492" indent="0">
              <a:buNone/>
              <a:defRPr sz="1200"/>
            </a:lvl3pPr>
            <a:lvl4pPr marL="1371738" indent="0">
              <a:buNone/>
              <a:defRPr sz="1000"/>
            </a:lvl4pPr>
            <a:lvl5pPr marL="1828983" indent="0">
              <a:buNone/>
              <a:defRPr sz="1000"/>
            </a:lvl5pPr>
            <a:lvl6pPr marL="2286228" indent="0">
              <a:buNone/>
              <a:defRPr sz="1000"/>
            </a:lvl6pPr>
            <a:lvl7pPr marL="2743475" indent="0">
              <a:buNone/>
              <a:defRPr sz="1000"/>
            </a:lvl7pPr>
            <a:lvl8pPr marL="3200720" indent="0">
              <a:buNone/>
              <a:defRPr sz="1000"/>
            </a:lvl8pPr>
            <a:lvl9pPr marL="365796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025A93-E8B7-4F25-9867-7754B25E36CB}"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22210424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46" indent="0">
              <a:buNone/>
              <a:defRPr sz="2800"/>
            </a:lvl2pPr>
            <a:lvl3pPr marL="914492" indent="0">
              <a:buNone/>
              <a:defRPr sz="2400"/>
            </a:lvl3pPr>
            <a:lvl4pPr marL="1371738" indent="0">
              <a:buNone/>
              <a:defRPr sz="2000"/>
            </a:lvl4pPr>
            <a:lvl5pPr marL="1828983" indent="0">
              <a:buNone/>
              <a:defRPr sz="2000"/>
            </a:lvl5pPr>
            <a:lvl6pPr marL="2286228" indent="0">
              <a:buNone/>
              <a:defRPr sz="2000"/>
            </a:lvl6pPr>
            <a:lvl7pPr marL="2743475" indent="0">
              <a:buNone/>
              <a:defRPr sz="2000"/>
            </a:lvl7pPr>
            <a:lvl8pPr marL="3200720" indent="0">
              <a:buNone/>
              <a:defRPr sz="2000"/>
            </a:lvl8pPr>
            <a:lvl9pPr marL="3657966" indent="0">
              <a:buNone/>
              <a:defRPr sz="2000"/>
            </a:lvl9pPr>
          </a:lstStyle>
          <a:p>
            <a:r>
              <a:rPr lang="en-US"/>
              <a:t>Click icon to add picture</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46" indent="0">
              <a:buNone/>
              <a:defRPr sz="1400"/>
            </a:lvl2pPr>
            <a:lvl3pPr marL="914492" indent="0">
              <a:buNone/>
              <a:defRPr sz="1200"/>
            </a:lvl3pPr>
            <a:lvl4pPr marL="1371738" indent="0">
              <a:buNone/>
              <a:defRPr sz="1000"/>
            </a:lvl4pPr>
            <a:lvl5pPr marL="1828983" indent="0">
              <a:buNone/>
              <a:defRPr sz="1000"/>
            </a:lvl5pPr>
            <a:lvl6pPr marL="2286228" indent="0">
              <a:buNone/>
              <a:defRPr sz="1000"/>
            </a:lvl6pPr>
            <a:lvl7pPr marL="2743475" indent="0">
              <a:buNone/>
              <a:defRPr sz="1000"/>
            </a:lvl7pPr>
            <a:lvl8pPr marL="3200720" indent="0">
              <a:buNone/>
              <a:defRPr sz="1000"/>
            </a:lvl8pPr>
            <a:lvl9pPr marL="365796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FFEC40-9A64-4A31-B482-4A73AB508ACD}"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76306775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B620BA-DAB1-4B8D-B7E0-E48671DC134E}"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0109667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B0540C-4EAD-4F93-9F27-DF0C538B9A83}"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55714820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46" indent="0" algn="ctr">
              <a:buNone/>
              <a:defRPr sz="2000"/>
            </a:lvl2pPr>
            <a:lvl3pPr marL="914492" indent="0" algn="ctr">
              <a:buNone/>
              <a:defRPr sz="1800"/>
            </a:lvl3pPr>
            <a:lvl4pPr marL="1371738" indent="0" algn="ctr">
              <a:buNone/>
              <a:defRPr sz="1600"/>
            </a:lvl4pPr>
            <a:lvl5pPr marL="1828983" indent="0" algn="ctr">
              <a:buNone/>
              <a:defRPr sz="1600"/>
            </a:lvl5pPr>
            <a:lvl6pPr marL="2286228" indent="0" algn="ctr">
              <a:buNone/>
              <a:defRPr sz="1600"/>
            </a:lvl6pPr>
            <a:lvl7pPr marL="2743475" indent="0" algn="ctr">
              <a:buNone/>
              <a:defRPr sz="1600"/>
            </a:lvl7pPr>
            <a:lvl8pPr marL="3200720" indent="0" algn="ctr">
              <a:buNone/>
              <a:defRPr sz="1600"/>
            </a:lvl8pPr>
            <a:lvl9pPr marL="3657966"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2378368-BE7E-4447-ACB0-35229C51D1DB}"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26257555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FD68D0-56B3-49D2-8DA6-6E1109081C11}"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207294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46" indent="0">
              <a:buNone/>
              <a:defRPr sz="2000">
                <a:solidFill>
                  <a:schemeClr val="tx1">
                    <a:tint val="82000"/>
                  </a:schemeClr>
                </a:solidFill>
              </a:defRPr>
            </a:lvl2pPr>
            <a:lvl3pPr marL="914492" indent="0">
              <a:buNone/>
              <a:defRPr sz="1800">
                <a:solidFill>
                  <a:schemeClr val="tx1">
                    <a:tint val="82000"/>
                  </a:schemeClr>
                </a:solidFill>
              </a:defRPr>
            </a:lvl3pPr>
            <a:lvl4pPr marL="1371738" indent="0">
              <a:buNone/>
              <a:defRPr sz="1600">
                <a:solidFill>
                  <a:schemeClr val="tx1">
                    <a:tint val="82000"/>
                  </a:schemeClr>
                </a:solidFill>
              </a:defRPr>
            </a:lvl4pPr>
            <a:lvl5pPr marL="1828983" indent="0">
              <a:buNone/>
              <a:defRPr sz="1600">
                <a:solidFill>
                  <a:schemeClr val="tx1">
                    <a:tint val="82000"/>
                  </a:schemeClr>
                </a:solidFill>
              </a:defRPr>
            </a:lvl5pPr>
            <a:lvl6pPr marL="2286228" indent="0">
              <a:buNone/>
              <a:defRPr sz="1600">
                <a:solidFill>
                  <a:schemeClr val="tx1">
                    <a:tint val="82000"/>
                  </a:schemeClr>
                </a:solidFill>
              </a:defRPr>
            </a:lvl6pPr>
            <a:lvl7pPr marL="2743475" indent="0">
              <a:buNone/>
              <a:defRPr sz="1600">
                <a:solidFill>
                  <a:schemeClr val="tx1">
                    <a:tint val="82000"/>
                  </a:schemeClr>
                </a:solidFill>
              </a:defRPr>
            </a:lvl7pPr>
            <a:lvl8pPr marL="3200720" indent="0">
              <a:buNone/>
              <a:defRPr sz="1600">
                <a:solidFill>
                  <a:schemeClr val="tx1">
                    <a:tint val="82000"/>
                  </a:schemeClr>
                </a:solidFill>
              </a:defRPr>
            </a:lvl8pPr>
            <a:lvl9pPr marL="3657966"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224D68-6969-47A9-BDBB-F745AFF2E9FF}"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9548656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355BAA-7B3A-46EA-A22E-C45FB4990654}"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407587961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90" y="1681163"/>
            <a:ext cx="5157787"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46" indent="0">
              <a:buNone/>
              <a:defRPr sz="2000" b="1"/>
            </a:lvl2pPr>
            <a:lvl3pPr marL="914492" indent="0">
              <a:buNone/>
              <a:defRPr sz="1800" b="1"/>
            </a:lvl3pPr>
            <a:lvl4pPr marL="1371738" indent="0">
              <a:buNone/>
              <a:defRPr sz="1600" b="1"/>
            </a:lvl4pPr>
            <a:lvl5pPr marL="1828983" indent="0">
              <a:buNone/>
              <a:defRPr sz="1600" b="1"/>
            </a:lvl5pPr>
            <a:lvl6pPr marL="2286228" indent="0">
              <a:buNone/>
              <a:defRPr sz="1600" b="1"/>
            </a:lvl6pPr>
            <a:lvl7pPr marL="2743475" indent="0">
              <a:buNone/>
              <a:defRPr sz="1600" b="1"/>
            </a:lvl7pPr>
            <a:lvl8pPr marL="3200720" indent="0">
              <a:buNone/>
              <a:defRPr sz="1600" b="1"/>
            </a:lvl8pPr>
            <a:lvl9pPr marL="365796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2230DE-638D-433F-AC3D-D2C75E111E18}" type="datetime1">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241070811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8B70C1-7066-4076-9D22-BAD16439D85E}" type="datetime1">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19170744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1_CYBER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ACDB1E8-27A5-4559-B429-A525D7497A6F}" type="datetime1">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1CCF8-327F-40D5-A7C7-05563C02071B}" type="slidenum">
              <a:rPr lang="en-US" smtClean="0"/>
              <a:t>‹#›</a:t>
            </a:fld>
            <a:endParaRPr lang="en-US"/>
          </a:p>
        </p:txBody>
      </p:sp>
      <p:sp>
        <p:nvSpPr>
          <p:cNvPr id="6" name="Rectangle 5">
            <a:extLst>
              <a:ext uri="{FF2B5EF4-FFF2-40B4-BE49-F238E27FC236}">
                <a16:creationId xmlns:a16="http://schemas.microsoft.com/office/drawing/2014/main" id="{BB5BB044-07C3-16C3-296D-8492B02B8291}"/>
              </a:ext>
            </a:extLst>
          </p:cNvPr>
          <p:cNvSpPr/>
          <p:nvPr userDrawn="1"/>
        </p:nvSpPr>
        <p:spPr>
          <a:xfrm>
            <a:off x="0" y="0"/>
            <a:ext cx="12192000" cy="912360"/>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7" name="Group 6">
            <a:extLst>
              <a:ext uri="{FF2B5EF4-FFF2-40B4-BE49-F238E27FC236}">
                <a16:creationId xmlns:a16="http://schemas.microsoft.com/office/drawing/2014/main" id="{4326DE9A-5444-2A77-8EA2-51B2BCEBAF15}"/>
              </a:ext>
            </a:extLst>
          </p:cNvPr>
          <p:cNvGrpSpPr/>
          <p:nvPr userDrawn="1"/>
        </p:nvGrpSpPr>
        <p:grpSpPr>
          <a:xfrm>
            <a:off x="0" y="-2692"/>
            <a:ext cx="2692400" cy="736600"/>
            <a:chOff x="0" y="13350"/>
            <a:chExt cx="2692400" cy="736600"/>
          </a:xfrm>
        </p:grpSpPr>
        <p:sp>
          <p:nvSpPr>
            <p:cNvPr id="8" name="Rectangle 21">
              <a:extLst>
                <a:ext uri="{FF2B5EF4-FFF2-40B4-BE49-F238E27FC236}">
                  <a16:creationId xmlns:a16="http://schemas.microsoft.com/office/drawing/2014/main" id="{FA3328E6-75EC-BDFC-486B-7B53DA417E42}"/>
                </a:ext>
              </a:extLst>
            </p:cNvPr>
            <p:cNvSpPr/>
            <p:nvPr/>
          </p:nvSpPr>
          <p:spPr>
            <a:xfrm>
              <a:off x="0" y="13350"/>
              <a:ext cx="2692400" cy="736600"/>
            </a:xfrm>
            <a:custGeom>
              <a:avLst/>
              <a:gdLst>
                <a:gd name="connsiteX0" fmla="*/ 0 w 2692400"/>
                <a:gd name="connsiteY0" fmla="*/ 0 h 723900"/>
                <a:gd name="connsiteX1" fmla="*/ 2692400 w 2692400"/>
                <a:gd name="connsiteY1" fmla="*/ 0 h 723900"/>
                <a:gd name="connsiteX2" fmla="*/ 2692400 w 2692400"/>
                <a:gd name="connsiteY2" fmla="*/ 723900 h 723900"/>
                <a:gd name="connsiteX3" fmla="*/ 0 w 2692400"/>
                <a:gd name="connsiteY3" fmla="*/ 723900 h 723900"/>
                <a:gd name="connsiteX4" fmla="*/ 0 w 2692400"/>
                <a:gd name="connsiteY4" fmla="*/ 0 h 723900"/>
                <a:gd name="connsiteX0" fmla="*/ 0 w 2692400"/>
                <a:gd name="connsiteY0" fmla="*/ 0 h 736600"/>
                <a:gd name="connsiteX1" fmla="*/ 2692400 w 2692400"/>
                <a:gd name="connsiteY1" fmla="*/ 0 h 736600"/>
                <a:gd name="connsiteX2" fmla="*/ 1828800 w 2692400"/>
                <a:gd name="connsiteY2" fmla="*/ 736600 h 736600"/>
                <a:gd name="connsiteX3" fmla="*/ 0 w 2692400"/>
                <a:gd name="connsiteY3" fmla="*/ 723900 h 736600"/>
                <a:gd name="connsiteX4" fmla="*/ 0 w 26924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736600">
                  <a:moveTo>
                    <a:pt x="0" y="0"/>
                  </a:moveTo>
                  <a:lnTo>
                    <a:pt x="2692400" y="0"/>
                  </a:lnTo>
                  <a:lnTo>
                    <a:pt x="1828800" y="736600"/>
                  </a:lnTo>
                  <a:lnTo>
                    <a:pt x="0" y="723900"/>
                  </a:lnTo>
                  <a:lnTo>
                    <a:pt x="0" y="0"/>
                  </a:lnTo>
                  <a:close/>
                </a:path>
              </a:pathLst>
            </a:custGeom>
            <a:solidFill>
              <a:srgbClr val="1A4480"/>
            </a:solidFill>
            <a:ln>
              <a:solidFill>
                <a:srgbClr val="1A448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92"/>
              <a:endParaRPr lang="en-US" sz="1800">
                <a:solidFill>
                  <a:prstClr val="white"/>
                </a:solidFill>
                <a:latin typeface="Aptos" panose="02110004020202020204"/>
              </a:endParaRPr>
            </a:p>
          </p:txBody>
        </p:sp>
        <p:pic>
          <p:nvPicPr>
            <p:cNvPr id="9" name="Picture 8" descr="A white letters on a black background&#10;&#10;Description automatically generated">
              <a:extLst>
                <a:ext uri="{FF2B5EF4-FFF2-40B4-BE49-F238E27FC236}">
                  <a16:creationId xmlns:a16="http://schemas.microsoft.com/office/drawing/2014/main" id="{3C6A2FFA-357D-EAD4-4CD9-27BE1E545D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546" y="119530"/>
              <a:ext cx="1752519" cy="524240"/>
            </a:xfrm>
            <a:prstGeom prst="rect">
              <a:avLst/>
            </a:prstGeom>
          </p:spPr>
        </p:pic>
      </p:grpSp>
      <p:sp>
        <p:nvSpPr>
          <p:cNvPr id="2" name="Title 1"/>
          <p:cNvSpPr>
            <a:spLocks noGrp="1"/>
          </p:cNvSpPr>
          <p:nvPr>
            <p:ph type="title"/>
          </p:nvPr>
        </p:nvSpPr>
        <p:spPr>
          <a:xfrm>
            <a:off x="2909946" y="136525"/>
            <a:ext cx="7439526" cy="618791"/>
          </a:xfrm>
        </p:spPr>
        <p:txBody>
          <a:bodyPr lIns="0" tIns="0" rIns="0" bIns="0">
            <a:normAutofit/>
          </a:bodyPr>
          <a:lstStyle>
            <a:lvl1pPr>
              <a:defRPr sz="2933" b="1">
                <a:solidFill>
                  <a:schemeClr val="tx1"/>
                </a:solidFill>
              </a:defRPr>
            </a:lvl1pPr>
          </a:lstStyle>
          <a:p>
            <a:r>
              <a:rPr lang="en-US"/>
              <a:t>Click to edit Master title style</a:t>
            </a:r>
          </a:p>
        </p:txBody>
      </p:sp>
    </p:spTree>
    <p:extLst>
      <p:ext uri="{BB962C8B-B14F-4D97-AF65-F5344CB8AC3E}">
        <p14:creationId xmlns:p14="http://schemas.microsoft.com/office/powerpoint/2010/main" val="382673355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3B20A-B513-4771-8CEB-F48A346A7516}" type="datetime1">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418345239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46" indent="0">
              <a:buNone/>
              <a:defRPr sz="1400"/>
            </a:lvl2pPr>
            <a:lvl3pPr marL="914492" indent="0">
              <a:buNone/>
              <a:defRPr sz="1200"/>
            </a:lvl3pPr>
            <a:lvl4pPr marL="1371738" indent="0">
              <a:buNone/>
              <a:defRPr sz="1000"/>
            </a:lvl4pPr>
            <a:lvl5pPr marL="1828983" indent="0">
              <a:buNone/>
              <a:defRPr sz="1000"/>
            </a:lvl5pPr>
            <a:lvl6pPr marL="2286228" indent="0">
              <a:buNone/>
              <a:defRPr sz="1000"/>
            </a:lvl6pPr>
            <a:lvl7pPr marL="2743475" indent="0">
              <a:buNone/>
              <a:defRPr sz="1000"/>
            </a:lvl7pPr>
            <a:lvl8pPr marL="3200720" indent="0">
              <a:buNone/>
              <a:defRPr sz="1000"/>
            </a:lvl8pPr>
            <a:lvl9pPr marL="365796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025A93-E8B7-4F25-9867-7754B25E36CB}"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05573530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46" indent="0">
              <a:buNone/>
              <a:defRPr sz="2800"/>
            </a:lvl2pPr>
            <a:lvl3pPr marL="914492" indent="0">
              <a:buNone/>
              <a:defRPr sz="2400"/>
            </a:lvl3pPr>
            <a:lvl4pPr marL="1371738" indent="0">
              <a:buNone/>
              <a:defRPr sz="2000"/>
            </a:lvl4pPr>
            <a:lvl5pPr marL="1828983" indent="0">
              <a:buNone/>
              <a:defRPr sz="2000"/>
            </a:lvl5pPr>
            <a:lvl6pPr marL="2286228" indent="0">
              <a:buNone/>
              <a:defRPr sz="2000"/>
            </a:lvl6pPr>
            <a:lvl7pPr marL="2743475" indent="0">
              <a:buNone/>
              <a:defRPr sz="2000"/>
            </a:lvl7pPr>
            <a:lvl8pPr marL="3200720" indent="0">
              <a:buNone/>
              <a:defRPr sz="2000"/>
            </a:lvl8pPr>
            <a:lvl9pPr marL="3657966" indent="0">
              <a:buNone/>
              <a:defRPr sz="2000"/>
            </a:lvl9pPr>
          </a:lstStyle>
          <a:p>
            <a:r>
              <a:rPr lang="en-US"/>
              <a:t>Click icon to add picture</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46" indent="0">
              <a:buNone/>
              <a:defRPr sz="1400"/>
            </a:lvl2pPr>
            <a:lvl3pPr marL="914492" indent="0">
              <a:buNone/>
              <a:defRPr sz="1200"/>
            </a:lvl3pPr>
            <a:lvl4pPr marL="1371738" indent="0">
              <a:buNone/>
              <a:defRPr sz="1000"/>
            </a:lvl4pPr>
            <a:lvl5pPr marL="1828983" indent="0">
              <a:buNone/>
              <a:defRPr sz="1000"/>
            </a:lvl5pPr>
            <a:lvl6pPr marL="2286228" indent="0">
              <a:buNone/>
              <a:defRPr sz="1000"/>
            </a:lvl6pPr>
            <a:lvl7pPr marL="2743475" indent="0">
              <a:buNone/>
              <a:defRPr sz="1000"/>
            </a:lvl7pPr>
            <a:lvl8pPr marL="3200720" indent="0">
              <a:buNone/>
              <a:defRPr sz="1000"/>
            </a:lvl8pPr>
            <a:lvl9pPr marL="365796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FFEC40-9A64-4A31-B482-4A73AB508ACD}" type="datetime1">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19020848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B620BA-DAB1-4B8D-B7E0-E48671DC134E}"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78834582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B0540C-4EAD-4F93-9F27-DF0C538B9A83}" type="datetime1">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396220813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1B04B02-8C49-4EFA-9E8C-0F5EB9C59F7A}"/>
              </a:ext>
            </a:extLst>
          </p:cNvPr>
          <p:cNvSpPr>
            <a:spLocks noGrp="1"/>
          </p:cNvSpPr>
          <p:nvPr>
            <p:ph type="title" hasCustomPrompt="1"/>
          </p:nvPr>
        </p:nvSpPr>
        <p:spPr>
          <a:xfrm>
            <a:off x="838200" y="169069"/>
            <a:ext cx="10515600" cy="960400"/>
          </a:xfrm>
        </p:spPr>
        <p:txBody>
          <a:bodyPr>
            <a:normAutofit/>
          </a:bodyPr>
          <a:lstStyle>
            <a:lvl1pPr algn="ctr">
              <a:defRPr sz="2800" b="1">
                <a:solidFill>
                  <a:schemeClr val="tx2"/>
                </a:solidFill>
              </a:defRPr>
            </a:lvl1pPr>
          </a:lstStyle>
          <a:p>
            <a:r>
              <a:rPr lang="en-US"/>
              <a:t>Slide Title is Arial Bold, 28 </a:t>
            </a:r>
            <a:r>
              <a:rPr lang="en-US" err="1"/>
              <a:t>pt</a:t>
            </a:r>
            <a:endParaRPr lang="en-US"/>
          </a:p>
        </p:txBody>
      </p:sp>
      <p:cxnSp>
        <p:nvCxnSpPr>
          <p:cNvPr id="22" name="Straight Connector 21">
            <a:extLst>
              <a:ext uri="{FF2B5EF4-FFF2-40B4-BE49-F238E27FC236}">
                <a16:creationId xmlns:a16="http://schemas.microsoft.com/office/drawing/2014/main" id="{27E6329A-5B46-4D77-A0DD-40D5FBA27A11}"/>
              </a:ext>
            </a:extLst>
          </p:cNvPr>
          <p:cNvCxnSpPr>
            <a:cxnSpLocks/>
          </p:cNvCxnSpPr>
          <p:nvPr userDrawn="1"/>
        </p:nvCxnSpPr>
        <p:spPr>
          <a:xfrm>
            <a:off x="320746" y="1088764"/>
            <a:ext cx="11494008" cy="0"/>
          </a:xfrm>
          <a:prstGeom prst="line">
            <a:avLst/>
          </a:prstGeom>
          <a:ln w="38100">
            <a:solidFill>
              <a:srgbClr val="AA6404"/>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4FDCEFC-EC38-43D5-9131-A034AFD14E54}"/>
              </a:ext>
            </a:extLst>
          </p:cNvPr>
          <p:cNvSpPr txBox="1"/>
          <p:nvPr userDrawn="1"/>
        </p:nvSpPr>
        <p:spPr>
          <a:xfrm>
            <a:off x="4663638" y="6459248"/>
            <a:ext cx="2667000" cy="276999"/>
          </a:xfrm>
          <a:prstGeom prst="rect">
            <a:avLst/>
          </a:prstGeom>
          <a:noFill/>
        </p:spPr>
        <p:txBody>
          <a:bodyPr wrap="square" rtlCol="0">
            <a:spAutoFit/>
          </a:bodyPr>
          <a:lstStyle/>
          <a:p>
            <a:pPr algn="ctr"/>
            <a:r>
              <a:rPr lang="en-US" sz="1200" i="1">
                <a:solidFill>
                  <a:schemeClr val="bg1"/>
                </a:solidFill>
              </a:rPr>
              <a:t>Unclassified/For Public Use</a:t>
            </a:r>
          </a:p>
        </p:txBody>
      </p:sp>
      <p:pic>
        <p:nvPicPr>
          <p:cNvPr id="23" name="Picture 22" descr="Logo&#10;&#10;Description automatically generated">
            <a:extLst>
              <a:ext uri="{FF2B5EF4-FFF2-40B4-BE49-F238E27FC236}">
                <a16:creationId xmlns:a16="http://schemas.microsoft.com/office/drawing/2014/main" id="{9DE0BF5A-9ED6-4314-A37E-C6EF21F7601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0884"/>
          <a:stretch/>
        </p:blipFill>
        <p:spPr>
          <a:xfrm>
            <a:off x="491756" y="6444901"/>
            <a:ext cx="1219572" cy="305688"/>
          </a:xfrm>
          <a:prstGeom prst="rect">
            <a:avLst/>
          </a:prstGeom>
        </p:spPr>
      </p:pic>
      <p:sp>
        <p:nvSpPr>
          <p:cNvPr id="24" name="Rectangle 23">
            <a:extLst>
              <a:ext uri="{FF2B5EF4-FFF2-40B4-BE49-F238E27FC236}">
                <a16:creationId xmlns:a16="http://schemas.microsoft.com/office/drawing/2014/main" id="{EB8545BA-1ECD-447B-AF7A-58730A021EF9}"/>
              </a:ext>
            </a:extLst>
          </p:cNvPr>
          <p:cNvSpPr/>
          <p:nvPr userDrawn="1"/>
        </p:nvSpPr>
        <p:spPr>
          <a:xfrm>
            <a:off x="2" y="6426453"/>
            <a:ext cx="12191999" cy="394767"/>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extBox 24">
            <a:extLst>
              <a:ext uri="{FF2B5EF4-FFF2-40B4-BE49-F238E27FC236}">
                <a16:creationId xmlns:a16="http://schemas.microsoft.com/office/drawing/2014/main" id="{D2D906F8-4131-4357-A4D4-46C23CCF0601}"/>
              </a:ext>
            </a:extLst>
          </p:cNvPr>
          <p:cNvSpPr txBox="1"/>
          <p:nvPr userDrawn="1"/>
        </p:nvSpPr>
        <p:spPr>
          <a:xfrm>
            <a:off x="4663638" y="6483960"/>
            <a:ext cx="2667000" cy="276999"/>
          </a:xfrm>
          <a:prstGeom prst="rect">
            <a:avLst/>
          </a:prstGeom>
          <a:noFill/>
        </p:spPr>
        <p:txBody>
          <a:bodyPr wrap="square" rtlCol="0">
            <a:spAutoFit/>
          </a:bodyPr>
          <a:lstStyle/>
          <a:p>
            <a:pPr algn="ctr"/>
            <a:r>
              <a:rPr lang="en-US" sz="1200" i="1">
                <a:solidFill>
                  <a:schemeClr val="bg1"/>
                </a:solidFill>
              </a:rPr>
              <a:t>Unclassified</a:t>
            </a:r>
          </a:p>
        </p:txBody>
      </p:sp>
      <p:sp>
        <p:nvSpPr>
          <p:cNvPr id="26" name="Rectangle 25">
            <a:extLst>
              <a:ext uri="{FF2B5EF4-FFF2-40B4-BE49-F238E27FC236}">
                <a16:creationId xmlns:a16="http://schemas.microsoft.com/office/drawing/2014/main" id="{3646BE22-ACB0-4994-8EB1-B59832DE4779}"/>
              </a:ext>
            </a:extLst>
          </p:cNvPr>
          <p:cNvSpPr/>
          <p:nvPr userDrawn="1"/>
        </p:nvSpPr>
        <p:spPr>
          <a:xfrm>
            <a:off x="11789199" y="6429851"/>
            <a:ext cx="397453" cy="397509"/>
          </a:xfrm>
          <a:prstGeom prst="rect">
            <a:avLst/>
          </a:prstGeom>
          <a:solidFill>
            <a:srgbClr val="AA64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Slide Number Placeholder 5">
            <a:extLst>
              <a:ext uri="{FF2B5EF4-FFF2-40B4-BE49-F238E27FC236}">
                <a16:creationId xmlns:a16="http://schemas.microsoft.com/office/drawing/2014/main" id="{9FF4F3C8-55EB-481D-8E71-A44EEABF0180}"/>
              </a:ext>
            </a:extLst>
          </p:cNvPr>
          <p:cNvSpPr txBox="1">
            <a:spLocks/>
          </p:cNvSpPr>
          <p:nvPr userDrawn="1"/>
        </p:nvSpPr>
        <p:spPr>
          <a:xfrm>
            <a:off x="11766560" y="6510468"/>
            <a:ext cx="397453" cy="217263"/>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CC6EC649-809E-44A7-B30C-74FA5A07213F}" type="slidenum">
              <a:rPr lang="en-US" sz="1200" smtClean="0">
                <a:solidFill>
                  <a:schemeClr val="bg1"/>
                </a:solidFill>
              </a:rPr>
              <a:pPr algn="ctr"/>
              <a:t>‹#›</a:t>
            </a:fld>
            <a:endParaRPr lang="en-US" sz="1200">
              <a:solidFill>
                <a:schemeClr val="bg1"/>
              </a:solidFill>
            </a:endParaRPr>
          </a:p>
        </p:txBody>
      </p:sp>
      <p:pic>
        <p:nvPicPr>
          <p:cNvPr id="28" name="Picture 27" descr="Assistant Secretary for Preparedness and Response logo">
            <a:extLst>
              <a:ext uri="{FF2B5EF4-FFF2-40B4-BE49-F238E27FC236}">
                <a16:creationId xmlns:a16="http://schemas.microsoft.com/office/drawing/2014/main" id="{1CFDCB89-BAC6-4126-848F-D7205D242D7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07396" y="6539564"/>
            <a:ext cx="713092" cy="178078"/>
          </a:xfrm>
          <a:prstGeom prst="rect">
            <a:avLst/>
          </a:prstGeom>
        </p:spPr>
      </p:pic>
      <p:cxnSp>
        <p:nvCxnSpPr>
          <p:cNvPr id="29" name="Straight Connector 28">
            <a:extLst>
              <a:ext uri="{FF2B5EF4-FFF2-40B4-BE49-F238E27FC236}">
                <a16:creationId xmlns:a16="http://schemas.microsoft.com/office/drawing/2014/main" id="{92DCB413-172D-401D-B923-589C6ED4D6A8}"/>
              </a:ext>
            </a:extLst>
          </p:cNvPr>
          <p:cNvCxnSpPr>
            <a:cxnSpLocks/>
          </p:cNvCxnSpPr>
          <p:nvPr userDrawn="1"/>
        </p:nvCxnSpPr>
        <p:spPr>
          <a:xfrm>
            <a:off x="0" y="6821218"/>
            <a:ext cx="12192000" cy="0"/>
          </a:xfrm>
          <a:prstGeom prst="line">
            <a:avLst/>
          </a:prstGeom>
          <a:ln w="57150">
            <a:solidFill>
              <a:srgbClr val="AA640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98613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845C8-0E0D-97EF-D577-E2C49FC8A838}"/>
              </a:ext>
            </a:extLst>
          </p:cNvPr>
          <p:cNvSpPr>
            <a:spLocks noGrp="1"/>
          </p:cNvSpPr>
          <p:nvPr>
            <p:ph idx="1"/>
          </p:nvPr>
        </p:nvSpPr>
        <p:spPr>
          <a:xfrm>
            <a:off x="838200" y="2455102"/>
            <a:ext cx="10515600" cy="3721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8EA79887-0088-DF88-44F1-711D76ABAC1C}"/>
              </a:ext>
            </a:extLst>
          </p:cNvPr>
          <p:cNvSpPr/>
          <p:nvPr/>
        </p:nvSpPr>
        <p:spPr>
          <a:xfrm>
            <a:off x="0" y="-5062"/>
            <a:ext cx="12192000" cy="755012"/>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a:extLst>
              <a:ext uri="{FF2B5EF4-FFF2-40B4-BE49-F238E27FC236}">
                <a16:creationId xmlns:a16="http://schemas.microsoft.com/office/drawing/2014/main" id="{BFF55E77-5084-0EDF-F6DE-CCD4C685AE9B}"/>
              </a:ext>
            </a:extLst>
          </p:cNvPr>
          <p:cNvSpPr>
            <a:spLocks noGrp="1"/>
          </p:cNvSpPr>
          <p:nvPr>
            <p:ph type="sldNum" sz="quarter" idx="4"/>
          </p:nvPr>
        </p:nvSpPr>
        <p:spPr>
          <a:xfrm>
            <a:off x="9448800" y="6576219"/>
            <a:ext cx="2743200" cy="309563"/>
          </a:xfrm>
          <a:prstGeom prst="rect">
            <a:avLst/>
          </a:prstGeom>
        </p:spPr>
        <p:txBody>
          <a:bodyPr vert="horz" lIns="91440" tIns="45720" rIns="91440" bIns="45720" rtlCol="0" anchor="ctr"/>
          <a:lstStyle>
            <a:lvl1pPr algn="r">
              <a:defRPr sz="1200">
                <a:solidFill>
                  <a:schemeClr val="bg1">
                    <a:lumMod val="65000"/>
                  </a:schemeClr>
                </a:solidFill>
              </a:defRPr>
            </a:lvl1pPr>
          </a:lstStyle>
          <a:p>
            <a:fld id="{35A1CCF8-327F-40D5-A7C7-05563C02071B}" type="slidenum">
              <a:rPr lang="en-US" smtClean="0"/>
              <a:pPr/>
              <a:t>‹#›</a:t>
            </a:fld>
            <a:endParaRPr lang="en-US"/>
          </a:p>
        </p:txBody>
      </p:sp>
      <p:sp>
        <p:nvSpPr>
          <p:cNvPr id="2" name="Title 1">
            <a:extLst>
              <a:ext uri="{FF2B5EF4-FFF2-40B4-BE49-F238E27FC236}">
                <a16:creationId xmlns:a16="http://schemas.microsoft.com/office/drawing/2014/main" id="{31FDE7FB-7274-A10C-A374-E37A55E88678}"/>
              </a:ext>
            </a:extLst>
          </p:cNvPr>
          <p:cNvSpPr>
            <a:spLocks noGrp="1"/>
          </p:cNvSpPr>
          <p:nvPr>
            <p:ph type="title" hasCustomPrompt="1"/>
          </p:nvPr>
        </p:nvSpPr>
        <p:spPr>
          <a:xfrm>
            <a:off x="2692400" y="103488"/>
            <a:ext cx="6756400" cy="524241"/>
          </a:xfrm>
        </p:spPr>
        <p:txBody>
          <a:bodyPr>
            <a:noAutofit/>
          </a:bodyPr>
          <a:lstStyle>
            <a:lvl1pPr>
              <a:defRPr sz="3200" b="1">
                <a:solidFill>
                  <a:srgbClr val="194480"/>
                </a:solidFill>
              </a:defRPr>
            </a:lvl1pPr>
          </a:lstStyle>
          <a:p>
            <a:r>
              <a:rPr lang="en-US"/>
              <a:t>Insert Title</a:t>
            </a:r>
          </a:p>
        </p:txBody>
      </p:sp>
      <p:grpSp>
        <p:nvGrpSpPr>
          <p:cNvPr id="4" name="Group 3">
            <a:extLst>
              <a:ext uri="{FF2B5EF4-FFF2-40B4-BE49-F238E27FC236}">
                <a16:creationId xmlns:a16="http://schemas.microsoft.com/office/drawing/2014/main" id="{58653A18-4253-AF33-8D71-53E57778A71A}"/>
              </a:ext>
            </a:extLst>
          </p:cNvPr>
          <p:cNvGrpSpPr/>
          <p:nvPr userDrawn="1"/>
        </p:nvGrpSpPr>
        <p:grpSpPr>
          <a:xfrm>
            <a:off x="1" y="-2692"/>
            <a:ext cx="1384515" cy="736600"/>
            <a:chOff x="0" y="-4038"/>
            <a:chExt cx="2076773" cy="1104900"/>
          </a:xfrm>
        </p:grpSpPr>
        <p:sp>
          <p:nvSpPr>
            <p:cNvPr id="9" name="Rectangle 21">
              <a:extLst>
                <a:ext uri="{FF2B5EF4-FFF2-40B4-BE49-F238E27FC236}">
                  <a16:creationId xmlns:a16="http://schemas.microsoft.com/office/drawing/2014/main" id="{ACBCCB49-5FC0-C8D5-D03C-9192989246D1}"/>
                </a:ext>
              </a:extLst>
            </p:cNvPr>
            <p:cNvSpPr/>
            <p:nvPr/>
          </p:nvSpPr>
          <p:spPr>
            <a:xfrm>
              <a:off x="0" y="-4038"/>
              <a:ext cx="2076773" cy="1104900"/>
            </a:xfrm>
            <a:custGeom>
              <a:avLst/>
              <a:gdLst>
                <a:gd name="connsiteX0" fmla="*/ 0 w 2692400"/>
                <a:gd name="connsiteY0" fmla="*/ 0 h 723900"/>
                <a:gd name="connsiteX1" fmla="*/ 2692400 w 2692400"/>
                <a:gd name="connsiteY1" fmla="*/ 0 h 723900"/>
                <a:gd name="connsiteX2" fmla="*/ 2692400 w 2692400"/>
                <a:gd name="connsiteY2" fmla="*/ 723900 h 723900"/>
                <a:gd name="connsiteX3" fmla="*/ 0 w 2692400"/>
                <a:gd name="connsiteY3" fmla="*/ 723900 h 723900"/>
                <a:gd name="connsiteX4" fmla="*/ 0 w 2692400"/>
                <a:gd name="connsiteY4" fmla="*/ 0 h 723900"/>
                <a:gd name="connsiteX0" fmla="*/ 0 w 2692400"/>
                <a:gd name="connsiteY0" fmla="*/ 0 h 736600"/>
                <a:gd name="connsiteX1" fmla="*/ 2692400 w 2692400"/>
                <a:gd name="connsiteY1" fmla="*/ 0 h 736600"/>
                <a:gd name="connsiteX2" fmla="*/ 1828800 w 2692400"/>
                <a:gd name="connsiteY2" fmla="*/ 736600 h 736600"/>
                <a:gd name="connsiteX3" fmla="*/ 0 w 2692400"/>
                <a:gd name="connsiteY3" fmla="*/ 723900 h 736600"/>
                <a:gd name="connsiteX4" fmla="*/ 0 w 26924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736600">
                  <a:moveTo>
                    <a:pt x="0" y="0"/>
                  </a:moveTo>
                  <a:lnTo>
                    <a:pt x="2692400" y="0"/>
                  </a:lnTo>
                  <a:lnTo>
                    <a:pt x="1828800" y="736600"/>
                  </a:lnTo>
                  <a:lnTo>
                    <a:pt x="0" y="723900"/>
                  </a:lnTo>
                  <a:lnTo>
                    <a:pt x="0" y="0"/>
                  </a:lnTo>
                  <a:close/>
                </a:path>
              </a:pathLst>
            </a:custGeom>
            <a:solidFill>
              <a:srgbClr val="1A4480"/>
            </a:solidFill>
            <a:ln>
              <a:solidFill>
                <a:srgbClr val="1A448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26" name="Picture 2" descr="HHS.gov Brand Guidance | HHS.gov">
              <a:extLst>
                <a:ext uri="{FF2B5EF4-FFF2-40B4-BE49-F238E27FC236}">
                  <a16:creationId xmlns:a16="http://schemas.microsoft.com/office/drawing/2014/main" id="{74420D3A-485C-DD48-EFD1-A4DA2A978E8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8907" y="119469"/>
              <a:ext cx="878393" cy="8783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2113646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75414D2-2D9C-6CB0-4D36-BD7E55BA3072}"/>
              </a:ext>
            </a:extLst>
          </p:cNvPr>
          <p:cNvSpPr/>
          <p:nvPr userDrawn="1"/>
        </p:nvSpPr>
        <p:spPr>
          <a:xfrm>
            <a:off x="0" y="4313083"/>
            <a:ext cx="12192000" cy="257269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 name="Rectangle 6">
            <a:extLst>
              <a:ext uri="{FF2B5EF4-FFF2-40B4-BE49-F238E27FC236}">
                <a16:creationId xmlns:a16="http://schemas.microsoft.com/office/drawing/2014/main" id="{8EA79887-0088-DF88-44F1-711D76ABAC1C}"/>
              </a:ext>
            </a:extLst>
          </p:cNvPr>
          <p:cNvSpPr/>
          <p:nvPr/>
        </p:nvSpPr>
        <p:spPr>
          <a:xfrm>
            <a:off x="0" y="-5062"/>
            <a:ext cx="12192000" cy="755012"/>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a:extLst>
              <a:ext uri="{FF2B5EF4-FFF2-40B4-BE49-F238E27FC236}">
                <a16:creationId xmlns:a16="http://schemas.microsoft.com/office/drawing/2014/main" id="{BFF55E77-5084-0EDF-F6DE-CCD4C685AE9B}"/>
              </a:ext>
            </a:extLst>
          </p:cNvPr>
          <p:cNvSpPr>
            <a:spLocks noGrp="1"/>
          </p:cNvSpPr>
          <p:nvPr>
            <p:ph type="sldNum" sz="quarter" idx="4"/>
          </p:nvPr>
        </p:nvSpPr>
        <p:spPr>
          <a:xfrm>
            <a:off x="9448800" y="6576219"/>
            <a:ext cx="2743200" cy="309563"/>
          </a:xfrm>
          <a:prstGeom prst="rect">
            <a:avLst/>
          </a:prstGeom>
        </p:spPr>
        <p:txBody>
          <a:bodyPr vert="horz" lIns="91440" tIns="45720" rIns="91440" bIns="45720" rtlCol="0" anchor="ctr"/>
          <a:lstStyle>
            <a:lvl1pPr algn="r">
              <a:defRPr sz="1200">
                <a:solidFill>
                  <a:schemeClr val="bg1">
                    <a:lumMod val="65000"/>
                  </a:schemeClr>
                </a:solidFill>
              </a:defRPr>
            </a:lvl1pPr>
          </a:lstStyle>
          <a:p>
            <a:fld id="{35A1CCF8-327F-40D5-A7C7-05563C02071B}" type="slidenum">
              <a:rPr lang="en-US" smtClean="0"/>
              <a:pPr/>
              <a:t>‹#›</a:t>
            </a:fld>
            <a:endParaRPr lang="en-US"/>
          </a:p>
        </p:txBody>
      </p:sp>
      <p:sp>
        <p:nvSpPr>
          <p:cNvPr id="2" name="Title 1">
            <a:extLst>
              <a:ext uri="{FF2B5EF4-FFF2-40B4-BE49-F238E27FC236}">
                <a16:creationId xmlns:a16="http://schemas.microsoft.com/office/drawing/2014/main" id="{31FDE7FB-7274-A10C-A374-E37A55E88678}"/>
              </a:ext>
            </a:extLst>
          </p:cNvPr>
          <p:cNvSpPr>
            <a:spLocks noGrp="1"/>
          </p:cNvSpPr>
          <p:nvPr>
            <p:ph type="title"/>
          </p:nvPr>
        </p:nvSpPr>
        <p:spPr>
          <a:xfrm>
            <a:off x="2692400" y="103488"/>
            <a:ext cx="6756400" cy="524241"/>
          </a:xfrm>
        </p:spPr>
        <p:txBody>
          <a:bodyPr>
            <a:noAutofit/>
          </a:bodyPr>
          <a:lstStyle>
            <a:lvl1pPr>
              <a:defRPr sz="3200" b="1">
                <a:solidFill>
                  <a:srgbClr val="194480"/>
                </a:solidFill>
              </a:defRPr>
            </a:lvl1pPr>
          </a:lstStyle>
          <a:p>
            <a:r>
              <a:rPr lang="en-US"/>
              <a:t>Click to edit Master title style</a:t>
            </a:r>
          </a:p>
        </p:txBody>
      </p:sp>
      <p:sp>
        <p:nvSpPr>
          <p:cNvPr id="4" name="Oval 3">
            <a:extLst>
              <a:ext uri="{FF2B5EF4-FFF2-40B4-BE49-F238E27FC236}">
                <a16:creationId xmlns:a16="http://schemas.microsoft.com/office/drawing/2014/main" id="{336B7B65-3BA6-277B-A899-379E39F86ADA}"/>
              </a:ext>
            </a:extLst>
          </p:cNvPr>
          <p:cNvSpPr>
            <a:spLocks noChangeAspect="1"/>
          </p:cNvSpPr>
          <p:nvPr userDrawn="1"/>
        </p:nvSpPr>
        <p:spPr>
          <a:xfrm>
            <a:off x="380138" y="1033222"/>
            <a:ext cx="2002969" cy="1950720"/>
          </a:xfrm>
          <a:prstGeom prst="ellipse">
            <a:avLst/>
          </a:prstGeom>
          <a:solidFill>
            <a:srgbClr val="1944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 name="Picture Placeholder 5">
            <a:extLst>
              <a:ext uri="{FF2B5EF4-FFF2-40B4-BE49-F238E27FC236}">
                <a16:creationId xmlns:a16="http://schemas.microsoft.com/office/drawing/2014/main" id="{3C33162E-1ACD-64DE-2FD9-E213ED4E2F51}"/>
              </a:ext>
            </a:extLst>
          </p:cNvPr>
          <p:cNvSpPr>
            <a:spLocks noGrp="1" noChangeAspect="1"/>
          </p:cNvSpPr>
          <p:nvPr>
            <p:ph type="pic" sz="quarter" idx="10"/>
          </p:nvPr>
        </p:nvSpPr>
        <p:spPr>
          <a:xfrm>
            <a:off x="528182" y="1155142"/>
            <a:ext cx="1706880" cy="1706880"/>
          </a:xfrm>
          <a:prstGeom prst="ellipse">
            <a:avLst/>
          </a:prstGeom>
        </p:spPr>
        <p:txBody>
          <a:bodyPr/>
          <a:lstStyle/>
          <a:p>
            <a:endParaRPr lang="en-US"/>
          </a:p>
        </p:txBody>
      </p:sp>
      <p:sp>
        <p:nvSpPr>
          <p:cNvPr id="14" name="Text Placeholder 13">
            <a:extLst>
              <a:ext uri="{FF2B5EF4-FFF2-40B4-BE49-F238E27FC236}">
                <a16:creationId xmlns:a16="http://schemas.microsoft.com/office/drawing/2014/main" id="{50D0C584-3893-6D05-EEFB-033DD767546E}"/>
              </a:ext>
            </a:extLst>
          </p:cNvPr>
          <p:cNvSpPr>
            <a:spLocks noGrp="1"/>
          </p:cNvSpPr>
          <p:nvPr>
            <p:ph type="body" sz="quarter" idx="11" hasCustomPrompt="1"/>
          </p:nvPr>
        </p:nvSpPr>
        <p:spPr>
          <a:xfrm>
            <a:off x="2531151" y="1768870"/>
            <a:ext cx="8878529" cy="479425"/>
          </a:xfrm>
          <a:ln>
            <a:noFill/>
          </a:ln>
        </p:spPr>
        <p:txBody>
          <a:bodyPr/>
          <a:lstStyle>
            <a:lvl1pPr marL="0" indent="0">
              <a:buNone/>
              <a:defRPr b="1">
                <a:solidFill>
                  <a:schemeClr val="tx1"/>
                </a:solidFill>
                <a:latin typeface="Georgia" panose="02040502050405020303" pitchFamily="18" charset="0"/>
              </a:defRPr>
            </a:lvl1pPr>
          </a:lstStyle>
          <a:p>
            <a:pPr lvl="0"/>
            <a:r>
              <a:rPr lang="en-US"/>
              <a:t>Threat Actor Name, Alias, Nation Affiliation</a:t>
            </a:r>
          </a:p>
        </p:txBody>
      </p:sp>
      <p:sp>
        <p:nvSpPr>
          <p:cNvPr id="16" name="Text Placeholder 15">
            <a:extLst>
              <a:ext uri="{FF2B5EF4-FFF2-40B4-BE49-F238E27FC236}">
                <a16:creationId xmlns:a16="http://schemas.microsoft.com/office/drawing/2014/main" id="{470050D1-238F-9138-C441-73DF5D1368DD}"/>
              </a:ext>
            </a:extLst>
          </p:cNvPr>
          <p:cNvSpPr>
            <a:spLocks noGrp="1"/>
          </p:cNvSpPr>
          <p:nvPr>
            <p:ph type="body" sz="quarter" idx="12" hasCustomPrompt="1"/>
          </p:nvPr>
        </p:nvSpPr>
        <p:spPr>
          <a:xfrm>
            <a:off x="2531151" y="3219735"/>
            <a:ext cx="3264833" cy="485775"/>
          </a:xfrm>
        </p:spPr>
        <p:txBody>
          <a:bodyPr>
            <a:normAutofit/>
          </a:bodyPr>
          <a:lstStyle>
            <a:lvl1pPr marL="304815" indent="-304815">
              <a:buFont typeface="Arial" panose="020B0604020202020204" pitchFamily="34" charset="0"/>
              <a:buChar char="•"/>
              <a:defRPr sz="1333"/>
            </a:lvl1pPr>
          </a:lstStyle>
          <a:p>
            <a:pPr lvl="0"/>
            <a:r>
              <a:rPr lang="en-US"/>
              <a:t>Insert brief details about recent related emergency or incident</a:t>
            </a:r>
          </a:p>
        </p:txBody>
      </p:sp>
      <p:sp>
        <p:nvSpPr>
          <p:cNvPr id="17" name="TextBox 16">
            <a:extLst>
              <a:ext uri="{FF2B5EF4-FFF2-40B4-BE49-F238E27FC236}">
                <a16:creationId xmlns:a16="http://schemas.microsoft.com/office/drawing/2014/main" id="{8E520695-4056-2D80-6D2C-CB5C5EFB143E}"/>
              </a:ext>
            </a:extLst>
          </p:cNvPr>
          <p:cNvSpPr txBox="1"/>
          <p:nvPr userDrawn="1"/>
        </p:nvSpPr>
        <p:spPr>
          <a:xfrm>
            <a:off x="2531151" y="2484493"/>
            <a:ext cx="1604927" cy="338554"/>
          </a:xfrm>
          <a:prstGeom prst="rect">
            <a:avLst/>
          </a:prstGeom>
          <a:noFill/>
        </p:spPr>
        <p:txBody>
          <a:bodyPr wrap="none" rtlCol="0">
            <a:spAutoFit/>
          </a:bodyPr>
          <a:lstStyle/>
          <a:p>
            <a:r>
              <a:rPr lang="en-US" sz="1600" b="1">
                <a:latin typeface="Georgia" panose="02040502050405020303" pitchFamily="18" charset="0"/>
              </a:rPr>
              <a:t>Activity Level</a:t>
            </a:r>
          </a:p>
        </p:txBody>
      </p:sp>
      <p:sp>
        <p:nvSpPr>
          <p:cNvPr id="18" name="TextBox 17">
            <a:extLst>
              <a:ext uri="{FF2B5EF4-FFF2-40B4-BE49-F238E27FC236}">
                <a16:creationId xmlns:a16="http://schemas.microsoft.com/office/drawing/2014/main" id="{DF72C43C-1E97-6269-CAB2-3434168B7AEE}"/>
              </a:ext>
            </a:extLst>
          </p:cNvPr>
          <p:cNvSpPr txBox="1"/>
          <p:nvPr userDrawn="1"/>
        </p:nvSpPr>
        <p:spPr>
          <a:xfrm>
            <a:off x="6560755" y="2484493"/>
            <a:ext cx="1276311" cy="338554"/>
          </a:xfrm>
          <a:prstGeom prst="rect">
            <a:avLst/>
          </a:prstGeom>
          <a:noFill/>
        </p:spPr>
        <p:txBody>
          <a:bodyPr wrap="none" rtlCol="0">
            <a:spAutoFit/>
          </a:bodyPr>
          <a:lstStyle/>
          <a:p>
            <a:r>
              <a:rPr lang="en-US" sz="1600" b="1">
                <a:latin typeface="Georgia" panose="02040502050405020303" pitchFamily="18" charset="0"/>
              </a:rPr>
              <a:t>Skill Level</a:t>
            </a:r>
          </a:p>
        </p:txBody>
      </p:sp>
      <p:sp>
        <p:nvSpPr>
          <p:cNvPr id="19" name="Text Placeholder 15">
            <a:extLst>
              <a:ext uri="{FF2B5EF4-FFF2-40B4-BE49-F238E27FC236}">
                <a16:creationId xmlns:a16="http://schemas.microsoft.com/office/drawing/2014/main" id="{F84343D1-4834-EBB7-CC9C-D017D5BF67CB}"/>
              </a:ext>
            </a:extLst>
          </p:cNvPr>
          <p:cNvSpPr>
            <a:spLocks noGrp="1"/>
          </p:cNvSpPr>
          <p:nvPr>
            <p:ph type="body" sz="quarter" idx="13" hasCustomPrompt="1"/>
          </p:nvPr>
        </p:nvSpPr>
        <p:spPr>
          <a:xfrm>
            <a:off x="6560755" y="3219734"/>
            <a:ext cx="3264833" cy="485775"/>
          </a:xfrm>
        </p:spPr>
        <p:txBody>
          <a:bodyPr>
            <a:normAutofit/>
          </a:bodyPr>
          <a:lstStyle>
            <a:lvl1pPr marL="304815" indent="-304815">
              <a:buFont typeface="Arial" panose="020B0604020202020204" pitchFamily="34" charset="0"/>
              <a:buChar char="•"/>
              <a:defRPr sz="1333"/>
            </a:lvl1pPr>
          </a:lstStyle>
          <a:p>
            <a:pPr lvl="0"/>
            <a:r>
              <a:rPr lang="en-US"/>
              <a:t>Insert Known Skills/Capabilities</a:t>
            </a:r>
          </a:p>
        </p:txBody>
      </p:sp>
      <p:sp>
        <p:nvSpPr>
          <p:cNvPr id="21" name="TextBox 20">
            <a:extLst>
              <a:ext uri="{FF2B5EF4-FFF2-40B4-BE49-F238E27FC236}">
                <a16:creationId xmlns:a16="http://schemas.microsoft.com/office/drawing/2014/main" id="{93AC4169-37A4-47D4-8ABC-1A8D41D6E3F0}"/>
              </a:ext>
            </a:extLst>
          </p:cNvPr>
          <p:cNvSpPr txBox="1"/>
          <p:nvPr userDrawn="1"/>
        </p:nvSpPr>
        <p:spPr>
          <a:xfrm>
            <a:off x="838200" y="4447563"/>
            <a:ext cx="2340705" cy="338554"/>
          </a:xfrm>
          <a:prstGeom prst="rect">
            <a:avLst/>
          </a:prstGeom>
          <a:noFill/>
        </p:spPr>
        <p:txBody>
          <a:bodyPr wrap="none" rtlCol="0">
            <a:spAutoFit/>
          </a:bodyPr>
          <a:lstStyle/>
          <a:p>
            <a:r>
              <a:rPr lang="en-US" sz="1600" b="1">
                <a:latin typeface="Georgia" panose="02040502050405020303" pitchFamily="18" charset="0"/>
              </a:rPr>
              <a:t>High Impact Attacks</a:t>
            </a:r>
          </a:p>
        </p:txBody>
      </p:sp>
      <p:sp>
        <p:nvSpPr>
          <p:cNvPr id="22" name="Text Placeholder 15">
            <a:extLst>
              <a:ext uri="{FF2B5EF4-FFF2-40B4-BE49-F238E27FC236}">
                <a16:creationId xmlns:a16="http://schemas.microsoft.com/office/drawing/2014/main" id="{656C981A-ECAF-2851-0F29-9D40EDB68D2A}"/>
              </a:ext>
            </a:extLst>
          </p:cNvPr>
          <p:cNvSpPr>
            <a:spLocks noGrp="1"/>
          </p:cNvSpPr>
          <p:nvPr>
            <p:ph type="body" sz="quarter" idx="14"/>
          </p:nvPr>
        </p:nvSpPr>
        <p:spPr>
          <a:xfrm>
            <a:off x="838200" y="4905682"/>
            <a:ext cx="5981320" cy="485775"/>
          </a:xfrm>
        </p:spPr>
        <p:txBody>
          <a:bodyPr>
            <a:normAutofit/>
          </a:bodyPr>
          <a:lstStyle>
            <a:lvl1pPr marL="304815" indent="-304815">
              <a:buFont typeface="Arial" panose="020B0604020202020204" pitchFamily="34" charset="0"/>
              <a:buChar char="•"/>
              <a:defRPr sz="1333"/>
            </a:lvl1pPr>
          </a:lstStyle>
          <a:p>
            <a:pPr lvl="0"/>
            <a:endParaRPr lang="en-US"/>
          </a:p>
        </p:txBody>
      </p:sp>
      <p:pic>
        <p:nvPicPr>
          <p:cNvPr id="32" name="Picture 31">
            <a:extLst>
              <a:ext uri="{FF2B5EF4-FFF2-40B4-BE49-F238E27FC236}">
                <a16:creationId xmlns:a16="http://schemas.microsoft.com/office/drawing/2014/main" id="{235BB2CE-98FE-0C93-F89F-B4A55AB2B1D4}"/>
              </a:ext>
            </a:extLst>
          </p:cNvPr>
          <p:cNvPicPr>
            <a:picLocks noChangeAspect="1"/>
          </p:cNvPicPr>
          <p:nvPr userDrawn="1"/>
        </p:nvPicPr>
        <p:blipFill>
          <a:blip r:embed="rId2"/>
          <a:stretch>
            <a:fillRect/>
          </a:stretch>
        </p:blipFill>
        <p:spPr>
          <a:xfrm>
            <a:off x="267108" y="4439020"/>
            <a:ext cx="472485" cy="307777"/>
          </a:xfrm>
          <a:prstGeom prst="rect">
            <a:avLst/>
          </a:prstGeom>
        </p:spPr>
      </p:pic>
      <p:grpSp>
        <p:nvGrpSpPr>
          <p:cNvPr id="3" name="Group 2">
            <a:extLst>
              <a:ext uri="{FF2B5EF4-FFF2-40B4-BE49-F238E27FC236}">
                <a16:creationId xmlns:a16="http://schemas.microsoft.com/office/drawing/2014/main" id="{2CF0DC22-B11A-F012-792C-EA88C88E7A9A}"/>
              </a:ext>
            </a:extLst>
          </p:cNvPr>
          <p:cNvGrpSpPr/>
          <p:nvPr userDrawn="1"/>
        </p:nvGrpSpPr>
        <p:grpSpPr>
          <a:xfrm>
            <a:off x="1" y="-2692"/>
            <a:ext cx="1384515" cy="736600"/>
            <a:chOff x="0" y="-4038"/>
            <a:chExt cx="2076773" cy="1104900"/>
          </a:xfrm>
        </p:grpSpPr>
        <p:sp>
          <p:nvSpPr>
            <p:cNvPr id="5" name="Rectangle 21">
              <a:extLst>
                <a:ext uri="{FF2B5EF4-FFF2-40B4-BE49-F238E27FC236}">
                  <a16:creationId xmlns:a16="http://schemas.microsoft.com/office/drawing/2014/main" id="{AF052A95-7213-E6FE-2489-34362AB0514C}"/>
                </a:ext>
              </a:extLst>
            </p:cNvPr>
            <p:cNvSpPr/>
            <p:nvPr/>
          </p:nvSpPr>
          <p:spPr>
            <a:xfrm>
              <a:off x="0" y="-4038"/>
              <a:ext cx="2076773" cy="1104900"/>
            </a:xfrm>
            <a:custGeom>
              <a:avLst/>
              <a:gdLst>
                <a:gd name="connsiteX0" fmla="*/ 0 w 2692400"/>
                <a:gd name="connsiteY0" fmla="*/ 0 h 723900"/>
                <a:gd name="connsiteX1" fmla="*/ 2692400 w 2692400"/>
                <a:gd name="connsiteY1" fmla="*/ 0 h 723900"/>
                <a:gd name="connsiteX2" fmla="*/ 2692400 w 2692400"/>
                <a:gd name="connsiteY2" fmla="*/ 723900 h 723900"/>
                <a:gd name="connsiteX3" fmla="*/ 0 w 2692400"/>
                <a:gd name="connsiteY3" fmla="*/ 723900 h 723900"/>
                <a:gd name="connsiteX4" fmla="*/ 0 w 2692400"/>
                <a:gd name="connsiteY4" fmla="*/ 0 h 723900"/>
                <a:gd name="connsiteX0" fmla="*/ 0 w 2692400"/>
                <a:gd name="connsiteY0" fmla="*/ 0 h 736600"/>
                <a:gd name="connsiteX1" fmla="*/ 2692400 w 2692400"/>
                <a:gd name="connsiteY1" fmla="*/ 0 h 736600"/>
                <a:gd name="connsiteX2" fmla="*/ 1828800 w 2692400"/>
                <a:gd name="connsiteY2" fmla="*/ 736600 h 736600"/>
                <a:gd name="connsiteX3" fmla="*/ 0 w 2692400"/>
                <a:gd name="connsiteY3" fmla="*/ 723900 h 736600"/>
                <a:gd name="connsiteX4" fmla="*/ 0 w 26924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736600">
                  <a:moveTo>
                    <a:pt x="0" y="0"/>
                  </a:moveTo>
                  <a:lnTo>
                    <a:pt x="2692400" y="0"/>
                  </a:lnTo>
                  <a:lnTo>
                    <a:pt x="1828800" y="736600"/>
                  </a:lnTo>
                  <a:lnTo>
                    <a:pt x="0" y="723900"/>
                  </a:lnTo>
                  <a:lnTo>
                    <a:pt x="0" y="0"/>
                  </a:lnTo>
                  <a:close/>
                </a:path>
              </a:pathLst>
            </a:custGeom>
            <a:solidFill>
              <a:srgbClr val="1A4480"/>
            </a:solidFill>
            <a:ln>
              <a:solidFill>
                <a:srgbClr val="1A448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2" descr="HHS.gov Brand Guidance | HHS.gov">
              <a:extLst>
                <a:ext uri="{FF2B5EF4-FFF2-40B4-BE49-F238E27FC236}">
                  <a16:creationId xmlns:a16="http://schemas.microsoft.com/office/drawing/2014/main" id="{128707BB-1B6E-5B16-FA6D-C5993E2B67D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8907" y="119469"/>
              <a:ext cx="878393" cy="8783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276823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A79887-0088-DF88-44F1-711D76ABAC1C}"/>
              </a:ext>
            </a:extLst>
          </p:cNvPr>
          <p:cNvSpPr/>
          <p:nvPr/>
        </p:nvSpPr>
        <p:spPr>
          <a:xfrm>
            <a:off x="0" y="-5062"/>
            <a:ext cx="12192000" cy="755012"/>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a:extLst>
              <a:ext uri="{FF2B5EF4-FFF2-40B4-BE49-F238E27FC236}">
                <a16:creationId xmlns:a16="http://schemas.microsoft.com/office/drawing/2014/main" id="{BFF55E77-5084-0EDF-F6DE-CCD4C685AE9B}"/>
              </a:ext>
            </a:extLst>
          </p:cNvPr>
          <p:cNvSpPr>
            <a:spLocks noGrp="1"/>
          </p:cNvSpPr>
          <p:nvPr>
            <p:ph type="sldNum" sz="quarter" idx="4"/>
          </p:nvPr>
        </p:nvSpPr>
        <p:spPr>
          <a:xfrm>
            <a:off x="9448800" y="6576219"/>
            <a:ext cx="2743200" cy="309563"/>
          </a:xfrm>
          <a:prstGeom prst="rect">
            <a:avLst/>
          </a:prstGeom>
        </p:spPr>
        <p:txBody>
          <a:bodyPr vert="horz" lIns="91440" tIns="45720" rIns="91440" bIns="45720" rtlCol="0" anchor="ctr"/>
          <a:lstStyle>
            <a:lvl1pPr algn="r">
              <a:defRPr sz="1200">
                <a:solidFill>
                  <a:schemeClr val="bg1">
                    <a:lumMod val="65000"/>
                  </a:schemeClr>
                </a:solidFill>
              </a:defRPr>
            </a:lvl1pPr>
          </a:lstStyle>
          <a:p>
            <a:fld id="{35A1CCF8-327F-40D5-A7C7-05563C02071B}" type="slidenum">
              <a:rPr lang="en-US" smtClean="0"/>
              <a:pPr/>
              <a:t>‹#›</a:t>
            </a:fld>
            <a:endParaRPr lang="en-US"/>
          </a:p>
        </p:txBody>
      </p:sp>
      <p:sp>
        <p:nvSpPr>
          <p:cNvPr id="2" name="Title 1">
            <a:extLst>
              <a:ext uri="{FF2B5EF4-FFF2-40B4-BE49-F238E27FC236}">
                <a16:creationId xmlns:a16="http://schemas.microsoft.com/office/drawing/2014/main" id="{31FDE7FB-7274-A10C-A374-E37A55E88678}"/>
              </a:ext>
            </a:extLst>
          </p:cNvPr>
          <p:cNvSpPr>
            <a:spLocks noGrp="1"/>
          </p:cNvSpPr>
          <p:nvPr>
            <p:ph type="title" hasCustomPrompt="1"/>
          </p:nvPr>
        </p:nvSpPr>
        <p:spPr>
          <a:xfrm>
            <a:off x="2692400" y="103488"/>
            <a:ext cx="6756400" cy="524241"/>
          </a:xfrm>
        </p:spPr>
        <p:txBody>
          <a:bodyPr>
            <a:noAutofit/>
          </a:bodyPr>
          <a:lstStyle>
            <a:lvl1pPr>
              <a:defRPr sz="3200" b="1">
                <a:solidFill>
                  <a:srgbClr val="194480"/>
                </a:solidFill>
              </a:defRPr>
            </a:lvl1pPr>
          </a:lstStyle>
          <a:p>
            <a:r>
              <a:rPr lang="en-US"/>
              <a:t>Insert Title</a:t>
            </a:r>
          </a:p>
        </p:txBody>
      </p:sp>
      <p:sp>
        <p:nvSpPr>
          <p:cNvPr id="6" name="Rectangle 5">
            <a:extLst>
              <a:ext uri="{FF2B5EF4-FFF2-40B4-BE49-F238E27FC236}">
                <a16:creationId xmlns:a16="http://schemas.microsoft.com/office/drawing/2014/main" id="{1D965D6D-1410-EE10-BD88-9C41B6292D1F}"/>
              </a:ext>
            </a:extLst>
          </p:cNvPr>
          <p:cNvSpPr/>
          <p:nvPr userDrawn="1"/>
        </p:nvSpPr>
        <p:spPr>
          <a:xfrm>
            <a:off x="0" y="745066"/>
            <a:ext cx="3898605" cy="6112934"/>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26741" lvl="1"/>
            <a:endParaRPr lang="en-US" sz="1333">
              <a:solidFill>
                <a:schemeClr val="tx1"/>
              </a:solidFill>
            </a:endParaRPr>
          </a:p>
        </p:txBody>
      </p:sp>
      <p:sp>
        <p:nvSpPr>
          <p:cNvPr id="14" name="Isosceles Triangle 8">
            <a:extLst>
              <a:ext uri="{FF2B5EF4-FFF2-40B4-BE49-F238E27FC236}">
                <a16:creationId xmlns:a16="http://schemas.microsoft.com/office/drawing/2014/main" id="{403FA07B-1EB5-A365-C353-50F8419119EE}"/>
              </a:ext>
            </a:extLst>
          </p:cNvPr>
          <p:cNvSpPr/>
          <p:nvPr userDrawn="1"/>
        </p:nvSpPr>
        <p:spPr>
          <a:xfrm rot="5400000">
            <a:off x="181639" y="1147112"/>
            <a:ext cx="182880" cy="121920"/>
          </a:xfrm>
          <a:prstGeom prst="triangle">
            <a:avLst/>
          </a:prstGeom>
          <a:solidFill>
            <a:srgbClr val="005EA2"/>
          </a:solidFill>
          <a:ln>
            <a:solidFill>
              <a:srgbClr val="005E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Isosceles Triangle 13">
            <a:extLst>
              <a:ext uri="{FF2B5EF4-FFF2-40B4-BE49-F238E27FC236}">
                <a16:creationId xmlns:a16="http://schemas.microsoft.com/office/drawing/2014/main" id="{8E304369-8424-F4B4-CCFF-254CBAD84B27}"/>
              </a:ext>
            </a:extLst>
          </p:cNvPr>
          <p:cNvSpPr/>
          <p:nvPr userDrawn="1"/>
        </p:nvSpPr>
        <p:spPr>
          <a:xfrm rot="5400000">
            <a:off x="181639" y="3723221"/>
            <a:ext cx="182880" cy="121920"/>
          </a:xfrm>
          <a:prstGeom prst="triangle">
            <a:avLst/>
          </a:prstGeom>
          <a:solidFill>
            <a:srgbClr val="005EA2"/>
          </a:solidFill>
          <a:ln>
            <a:solidFill>
              <a:srgbClr val="005E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Isosceles Triangle 14">
            <a:extLst>
              <a:ext uri="{FF2B5EF4-FFF2-40B4-BE49-F238E27FC236}">
                <a16:creationId xmlns:a16="http://schemas.microsoft.com/office/drawing/2014/main" id="{47AC1342-0BCC-D705-4B75-5CFCC710B949}"/>
              </a:ext>
            </a:extLst>
          </p:cNvPr>
          <p:cNvSpPr/>
          <p:nvPr userDrawn="1"/>
        </p:nvSpPr>
        <p:spPr>
          <a:xfrm rot="5400000">
            <a:off x="181639" y="4993077"/>
            <a:ext cx="182880" cy="121920"/>
          </a:xfrm>
          <a:prstGeom prst="triangle">
            <a:avLst/>
          </a:prstGeom>
          <a:solidFill>
            <a:srgbClr val="005EA2"/>
          </a:solidFill>
          <a:ln>
            <a:solidFill>
              <a:srgbClr val="005E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 name="Isosceles Triangle 26">
            <a:extLst>
              <a:ext uri="{FF2B5EF4-FFF2-40B4-BE49-F238E27FC236}">
                <a16:creationId xmlns:a16="http://schemas.microsoft.com/office/drawing/2014/main" id="{7FEBEC14-138A-38EC-1683-60D6C1C7D40F}"/>
              </a:ext>
            </a:extLst>
          </p:cNvPr>
          <p:cNvSpPr/>
          <p:nvPr userDrawn="1"/>
        </p:nvSpPr>
        <p:spPr>
          <a:xfrm rot="5400000">
            <a:off x="181639" y="6040280"/>
            <a:ext cx="182880" cy="121920"/>
          </a:xfrm>
          <a:prstGeom prst="triangle">
            <a:avLst/>
          </a:prstGeom>
          <a:solidFill>
            <a:srgbClr val="005EA2"/>
          </a:solidFill>
          <a:ln>
            <a:solidFill>
              <a:srgbClr val="005E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Picture Placeholder 20">
            <a:extLst>
              <a:ext uri="{FF2B5EF4-FFF2-40B4-BE49-F238E27FC236}">
                <a16:creationId xmlns:a16="http://schemas.microsoft.com/office/drawing/2014/main" id="{04D6D1D2-C4F4-CD2E-D34C-38FCFB0CEA4A}"/>
              </a:ext>
            </a:extLst>
          </p:cNvPr>
          <p:cNvSpPr>
            <a:spLocks noGrp="1"/>
          </p:cNvSpPr>
          <p:nvPr>
            <p:ph type="pic" sz="quarter" idx="10"/>
          </p:nvPr>
        </p:nvSpPr>
        <p:spPr>
          <a:xfrm>
            <a:off x="4286102" y="1329047"/>
            <a:ext cx="7518400" cy="3606800"/>
          </a:xfrm>
        </p:spPr>
        <p:txBody>
          <a:bodyPr/>
          <a:lstStyle/>
          <a:p>
            <a:endParaRPr lang="en-US"/>
          </a:p>
        </p:txBody>
      </p:sp>
      <p:sp>
        <p:nvSpPr>
          <p:cNvPr id="22" name="Rectangle 21">
            <a:extLst>
              <a:ext uri="{FF2B5EF4-FFF2-40B4-BE49-F238E27FC236}">
                <a16:creationId xmlns:a16="http://schemas.microsoft.com/office/drawing/2014/main" id="{347F3B78-8CAB-E473-A4A1-0D314E73865E}"/>
              </a:ext>
            </a:extLst>
          </p:cNvPr>
          <p:cNvSpPr/>
          <p:nvPr userDrawn="1"/>
        </p:nvSpPr>
        <p:spPr>
          <a:xfrm>
            <a:off x="3898604" y="5053184"/>
            <a:ext cx="8293396" cy="1815974"/>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Text Placeholder 24">
            <a:extLst>
              <a:ext uri="{FF2B5EF4-FFF2-40B4-BE49-F238E27FC236}">
                <a16:creationId xmlns:a16="http://schemas.microsoft.com/office/drawing/2014/main" id="{3C78B6D7-D35E-F0E7-D424-2F5073C5E122}"/>
              </a:ext>
            </a:extLst>
          </p:cNvPr>
          <p:cNvSpPr>
            <a:spLocks noGrp="1"/>
          </p:cNvSpPr>
          <p:nvPr>
            <p:ph type="body" sz="quarter" idx="11" hasCustomPrompt="1"/>
          </p:nvPr>
        </p:nvSpPr>
        <p:spPr>
          <a:xfrm>
            <a:off x="554567" y="1116543"/>
            <a:ext cx="3018367" cy="2406899"/>
          </a:xfrm>
        </p:spPr>
        <p:txBody>
          <a:bodyPr>
            <a:normAutofit/>
          </a:bodyPr>
          <a:lstStyle>
            <a:lvl1pPr marL="0" indent="0">
              <a:buFont typeface="Arial" panose="020B0604020202020204" pitchFamily="34" charset="0"/>
              <a:buNone/>
              <a:defRPr sz="1067"/>
            </a:lvl1pPr>
          </a:lstStyle>
          <a:p>
            <a:pPr lvl="0"/>
            <a:r>
              <a:rPr lang="en-US"/>
              <a:t>Notable Incidents:</a:t>
            </a:r>
          </a:p>
          <a:p>
            <a:pPr lvl="0"/>
            <a:endParaRPr lang="en-US"/>
          </a:p>
        </p:txBody>
      </p:sp>
      <p:sp>
        <p:nvSpPr>
          <p:cNvPr id="26" name="Text Placeholder 24">
            <a:extLst>
              <a:ext uri="{FF2B5EF4-FFF2-40B4-BE49-F238E27FC236}">
                <a16:creationId xmlns:a16="http://schemas.microsoft.com/office/drawing/2014/main" id="{4B2641EC-2299-EFC7-8AD7-0119D10ABA15}"/>
              </a:ext>
            </a:extLst>
          </p:cNvPr>
          <p:cNvSpPr>
            <a:spLocks noGrp="1"/>
          </p:cNvSpPr>
          <p:nvPr>
            <p:ph type="body" sz="quarter" idx="12" hasCustomPrompt="1"/>
          </p:nvPr>
        </p:nvSpPr>
        <p:spPr>
          <a:xfrm>
            <a:off x="554567" y="3780352"/>
            <a:ext cx="3018367" cy="644525"/>
          </a:xfrm>
        </p:spPr>
        <p:txBody>
          <a:bodyPr>
            <a:normAutofit/>
          </a:bodyPr>
          <a:lstStyle>
            <a:lvl1pPr marL="0" indent="0">
              <a:buFont typeface="Arial" panose="020B0604020202020204" pitchFamily="34" charset="0"/>
              <a:buNone/>
              <a:defRPr sz="1067"/>
            </a:lvl1pPr>
          </a:lstStyle>
          <a:p>
            <a:pPr lvl="0"/>
            <a:r>
              <a:rPr lang="en-US"/>
              <a:t>Equipment/Files Targeted:</a:t>
            </a:r>
          </a:p>
        </p:txBody>
      </p:sp>
      <p:sp>
        <p:nvSpPr>
          <p:cNvPr id="27" name="Text Placeholder 24">
            <a:extLst>
              <a:ext uri="{FF2B5EF4-FFF2-40B4-BE49-F238E27FC236}">
                <a16:creationId xmlns:a16="http://schemas.microsoft.com/office/drawing/2014/main" id="{1B9488C3-1166-AF99-8A7E-415658539E4D}"/>
              </a:ext>
            </a:extLst>
          </p:cNvPr>
          <p:cNvSpPr>
            <a:spLocks noGrp="1"/>
          </p:cNvSpPr>
          <p:nvPr>
            <p:ph type="body" sz="quarter" idx="13" hasCustomPrompt="1"/>
          </p:nvPr>
        </p:nvSpPr>
        <p:spPr>
          <a:xfrm>
            <a:off x="546159" y="4884175"/>
            <a:ext cx="3018367" cy="644525"/>
          </a:xfrm>
        </p:spPr>
        <p:txBody>
          <a:bodyPr>
            <a:normAutofit/>
          </a:bodyPr>
          <a:lstStyle>
            <a:lvl1pPr marL="0" indent="0">
              <a:buFont typeface="Arial" panose="020B0604020202020204" pitchFamily="34" charset="0"/>
              <a:buNone/>
              <a:defRPr lang="en-US" b="0" i="0" u="none" strike="noStrike" smtClean="0">
                <a:effectLst/>
              </a:defRPr>
            </a:lvl1pPr>
          </a:lstStyle>
          <a:p>
            <a:pPr lvl="0"/>
            <a:r>
              <a:rPr lang="en-US" b="0" i="0" u="none" strike="noStrike">
                <a:solidFill>
                  <a:srgbClr val="212121"/>
                </a:solidFill>
                <a:effectLst/>
                <a:latin typeface="Calibri" panose="020F0502020204030204" pitchFamily="34" charset="0"/>
              </a:rPr>
              <a:t>Known Ransom Amounts:</a:t>
            </a:r>
            <a:endParaRPr lang="en-US"/>
          </a:p>
        </p:txBody>
      </p:sp>
      <p:sp>
        <p:nvSpPr>
          <p:cNvPr id="28" name="Text Placeholder 24">
            <a:extLst>
              <a:ext uri="{FF2B5EF4-FFF2-40B4-BE49-F238E27FC236}">
                <a16:creationId xmlns:a16="http://schemas.microsoft.com/office/drawing/2014/main" id="{00F407CB-57E9-48AA-3A79-5FD55AE2644D}"/>
              </a:ext>
            </a:extLst>
          </p:cNvPr>
          <p:cNvSpPr>
            <a:spLocks noGrp="1"/>
          </p:cNvSpPr>
          <p:nvPr>
            <p:ph type="body" sz="quarter" idx="14" hasCustomPrompt="1"/>
          </p:nvPr>
        </p:nvSpPr>
        <p:spPr>
          <a:xfrm>
            <a:off x="4286102" y="5277814"/>
            <a:ext cx="7518400" cy="1298405"/>
          </a:xfrm>
        </p:spPr>
        <p:txBody>
          <a:bodyPr>
            <a:normAutofit/>
          </a:bodyPr>
          <a:lstStyle>
            <a:lvl1pPr marL="0" indent="0">
              <a:buFont typeface="Arial" panose="020B0604020202020204" pitchFamily="34" charset="0"/>
              <a:buNone/>
              <a:defRPr sz="1867" b="1">
                <a:solidFill>
                  <a:schemeClr val="bg1"/>
                </a:solidFill>
                <a:latin typeface="Georgia" panose="02040502050405020303" pitchFamily="18" charset="0"/>
              </a:defRPr>
            </a:lvl1pPr>
          </a:lstStyle>
          <a:p>
            <a:pPr lvl="0"/>
            <a:r>
              <a:rPr lang="en-US"/>
              <a:t>Statement about threat actor’s impact on the HPH Sector.</a:t>
            </a:r>
          </a:p>
        </p:txBody>
      </p:sp>
      <p:sp>
        <p:nvSpPr>
          <p:cNvPr id="29" name="Text Placeholder 24">
            <a:extLst>
              <a:ext uri="{FF2B5EF4-FFF2-40B4-BE49-F238E27FC236}">
                <a16:creationId xmlns:a16="http://schemas.microsoft.com/office/drawing/2014/main" id="{C87EBA2E-4888-A2AF-34B4-6167B0CE13DC}"/>
              </a:ext>
            </a:extLst>
          </p:cNvPr>
          <p:cNvSpPr>
            <a:spLocks noGrp="1"/>
          </p:cNvSpPr>
          <p:nvPr>
            <p:ph type="body" sz="quarter" idx="15" hasCustomPrompt="1"/>
          </p:nvPr>
        </p:nvSpPr>
        <p:spPr>
          <a:xfrm>
            <a:off x="546159" y="5956565"/>
            <a:ext cx="3018367" cy="644525"/>
          </a:xfrm>
        </p:spPr>
        <p:txBody>
          <a:bodyPr>
            <a:normAutofit/>
          </a:bodyPr>
          <a:lstStyle>
            <a:lvl1pPr marL="0" indent="0">
              <a:buFont typeface="Arial" panose="020B0604020202020204" pitchFamily="34" charset="0"/>
              <a:buNone/>
              <a:defRPr lang="en-US" b="0" i="0" u="none" strike="noStrike" smtClean="0">
                <a:effectLst/>
              </a:defRPr>
            </a:lvl1pPr>
          </a:lstStyle>
          <a:p>
            <a:pPr lvl="0"/>
            <a:r>
              <a:rPr lang="en-US" b="0" i="0" u="none" strike="noStrike">
                <a:solidFill>
                  <a:srgbClr val="212121"/>
                </a:solidFill>
                <a:effectLst/>
                <a:latin typeface="Calibri" panose="020F0502020204030204" pitchFamily="34" charset="0"/>
              </a:rPr>
              <a:t>RaaS Affiliates:</a:t>
            </a:r>
            <a:endParaRPr lang="en-US"/>
          </a:p>
        </p:txBody>
      </p:sp>
      <p:grpSp>
        <p:nvGrpSpPr>
          <p:cNvPr id="3" name="Group 2">
            <a:extLst>
              <a:ext uri="{FF2B5EF4-FFF2-40B4-BE49-F238E27FC236}">
                <a16:creationId xmlns:a16="http://schemas.microsoft.com/office/drawing/2014/main" id="{386AB39B-A6D3-CB7C-DA15-EF2AE0967F35}"/>
              </a:ext>
            </a:extLst>
          </p:cNvPr>
          <p:cNvGrpSpPr/>
          <p:nvPr userDrawn="1"/>
        </p:nvGrpSpPr>
        <p:grpSpPr>
          <a:xfrm>
            <a:off x="1" y="-2692"/>
            <a:ext cx="1384515" cy="736600"/>
            <a:chOff x="0" y="-4038"/>
            <a:chExt cx="2076773" cy="1104900"/>
          </a:xfrm>
        </p:grpSpPr>
        <p:sp>
          <p:nvSpPr>
            <p:cNvPr id="4" name="Rectangle 21">
              <a:extLst>
                <a:ext uri="{FF2B5EF4-FFF2-40B4-BE49-F238E27FC236}">
                  <a16:creationId xmlns:a16="http://schemas.microsoft.com/office/drawing/2014/main" id="{18C8212F-ED5A-25FD-D61F-DE8FCB6AE310}"/>
                </a:ext>
              </a:extLst>
            </p:cNvPr>
            <p:cNvSpPr/>
            <p:nvPr/>
          </p:nvSpPr>
          <p:spPr>
            <a:xfrm>
              <a:off x="0" y="-4038"/>
              <a:ext cx="2076773" cy="1104900"/>
            </a:xfrm>
            <a:custGeom>
              <a:avLst/>
              <a:gdLst>
                <a:gd name="connsiteX0" fmla="*/ 0 w 2692400"/>
                <a:gd name="connsiteY0" fmla="*/ 0 h 723900"/>
                <a:gd name="connsiteX1" fmla="*/ 2692400 w 2692400"/>
                <a:gd name="connsiteY1" fmla="*/ 0 h 723900"/>
                <a:gd name="connsiteX2" fmla="*/ 2692400 w 2692400"/>
                <a:gd name="connsiteY2" fmla="*/ 723900 h 723900"/>
                <a:gd name="connsiteX3" fmla="*/ 0 w 2692400"/>
                <a:gd name="connsiteY3" fmla="*/ 723900 h 723900"/>
                <a:gd name="connsiteX4" fmla="*/ 0 w 2692400"/>
                <a:gd name="connsiteY4" fmla="*/ 0 h 723900"/>
                <a:gd name="connsiteX0" fmla="*/ 0 w 2692400"/>
                <a:gd name="connsiteY0" fmla="*/ 0 h 736600"/>
                <a:gd name="connsiteX1" fmla="*/ 2692400 w 2692400"/>
                <a:gd name="connsiteY1" fmla="*/ 0 h 736600"/>
                <a:gd name="connsiteX2" fmla="*/ 1828800 w 2692400"/>
                <a:gd name="connsiteY2" fmla="*/ 736600 h 736600"/>
                <a:gd name="connsiteX3" fmla="*/ 0 w 2692400"/>
                <a:gd name="connsiteY3" fmla="*/ 723900 h 736600"/>
                <a:gd name="connsiteX4" fmla="*/ 0 w 26924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736600">
                  <a:moveTo>
                    <a:pt x="0" y="0"/>
                  </a:moveTo>
                  <a:lnTo>
                    <a:pt x="2692400" y="0"/>
                  </a:lnTo>
                  <a:lnTo>
                    <a:pt x="1828800" y="736600"/>
                  </a:lnTo>
                  <a:lnTo>
                    <a:pt x="0" y="723900"/>
                  </a:lnTo>
                  <a:lnTo>
                    <a:pt x="0" y="0"/>
                  </a:lnTo>
                  <a:close/>
                </a:path>
              </a:pathLst>
            </a:custGeom>
            <a:solidFill>
              <a:srgbClr val="1A4480"/>
            </a:solidFill>
            <a:ln>
              <a:solidFill>
                <a:srgbClr val="1A448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2" descr="HHS.gov Brand Guidance | HHS.gov">
              <a:extLst>
                <a:ext uri="{FF2B5EF4-FFF2-40B4-BE49-F238E27FC236}">
                  <a16:creationId xmlns:a16="http://schemas.microsoft.com/office/drawing/2014/main" id="{1F4E2D90-0E20-3858-245A-49F6E7E51B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8907" y="119469"/>
              <a:ext cx="878393" cy="8783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7012509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EA79887-0088-DF88-44F1-711D76ABAC1C}"/>
              </a:ext>
            </a:extLst>
          </p:cNvPr>
          <p:cNvSpPr/>
          <p:nvPr/>
        </p:nvSpPr>
        <p:spPr>
          <a:xfrm>
            <a:off x="0" y="-5062"/>
            <a:ext cx="12192000" cy="755012"/>
          </a:xfrm>
          <a:prstGeom prst="rect">
            <a:avLst/>
          </a:prstGeom>
          <a:solidFill>
            <a:srgbClr val="F1F3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Slide Number Placeholder 5">
            <a:extLst>
              <a:ext uri="{FF2B5EF4-FFF2-40B4-BE49-F238E27FC236}">
                <a16:creationId xmlns:a16="http://schemas.microsoft.com/office/drawing/2014/main" id="{BFF55E77-5084-0EDF-F6DE-CCD4C685AE9B}"/>
              </a:ext>
            </a:extLst>
          </p:cNvPr>
          <p:cNvSpPr>
            <a:spLocks noGrp="1"/>
          </p:cNvSpPr>
          <p:nvPr>
            <p:ph type="sldNum" sz="quarter" idx="4"/>
          </p:nvPr>
        </p:nvSpPr>
        <p:spPr>
          <a:xfrm>
            <a:off x="9448800" y="6576219"/>
            <a:ext cx="2743200" cy="309563"/>
          </a:xfrm>
          <a:prstGeom prst="rect">
            <a:avLst/>
          </a:prstGeom>
        </p:spPr>
        <p:txBody>
          <a:bodyPr vert="horz" lIns="91440" tIns="45720" rIns="91440" bIns="45720" rtlCol="0" anchor="ctr"/>
          <a:lstStyle>
            <a:lvl1pPr algn="r">
              <a:defRPr sz="1200">
                <a:solidFill>
                  <a:schemeClr val="bg1">
                    <a:lumMod val="65000"/>
                  </a:schemeClr>
                </a:solidFill>
              </a:defRPr>
            </a:lvl1pPr>
          </a:lstStyle>
          <a:p>
            <a:fld id="{35A1CCF8-327F-40D5-A7C7-05563C02071B}" type="slidenum">
              <a:rPr lang="en-US" smtClean="0"/>
              <a:pPr/>
              <a:t>‹#›</a:t>
            </a:fld>
            <a:endParaRPr lang="en-US"/>
          </a:p>
        </p:txBody>
      </p:sp>
      <p:sp>
        <p:nvSpPr>
          <p:cNvPr id="2" name="Title 1">
            <a:extLst>
              <a:ext uri="{FF2B5EF4-FFF2-40B4-BE49-F238E27FC236}">
                <a16:creationId xmlns:a16="http://schemas.microsoft.com/office/drawing/2014/main" id="{31FDE7FB-7274-A10C-A374-E37A55E88678}"/>
              </a:ext>
            </a:extLst>
          </p:cNvPr>
          <p:cNvSpPr>
            <a:spLocks noGrp="1"/>
          </p:cNvSpPr>
          <p:nvPr>
            <p:ph type="title" hasCustomPrompt="1"/>
          </p:nvPr>
        </p:nvSpPr>
        <p:spPr>
          <a:xfrm>
            <a:off x="2692400" y="103488"/>
            <a:ext cx="6756400" cy="524241"/>
          </a:xfrm>
        </p:spPr>
        <p:txBody>
          <a:bodyPr>
            <a:noAutofit/>
          </a:bodyPr>
          <a:lstStyle>
            <a:lvl1pPr>
              <a:defRPr sz="3200" b="1">
                <a:solidFill>
                  <a:srgbClr val="194480"/>
                </a:solidFill>
              </a:defRPr>
            </a:lvl1pPr>
          </a:lstStyle>
          <a:p>
            <a:r>
              <a:rPr lang="en-US"/>
              <a:t>Insert Title</a:t>
            </a:r>
          </a:p>
        </p:txBody>
      </p:sp>
      <p:sp>
        <p:nvSpPr>
          <p:cNvPr id="4" name="Rectangle 3">
            <a:extLst>
              <a:ext uri="{FF2B5EF4-FFF2-40B4-BE49-F238E27FC236}">
                <a16:creationId xmlns:a16="http://schemas.microsoft.com/office/drawing/2014/main" id="{835652DC-4093-7280-6DEB-4F2DC044B9B6}"/>
              </a:ext>
            </a:extLst>
          </p:cNvPr>
          <p:cNvSpPr/>
          <p:nvPr userDrawn="1"/>
        </p:nvSpPr>
        <p:spPr>
          <a:xfrm>
            <a:off x="0" y="1732779"/>
            <a:ext cx="12171956" cy="1026463"/>
          </a:xfrm>
          <a:prstGeom prst="rect">
            <a:avLst/>
          </a:prstGeom>
          <a:solidFill>
            <a:srgbClr val="1944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Text Placeholder 13">
            <a:extLst>
              <a:ext uri="{FF2B5EF4-FFF2-40B4-BE49-F238E27FC236}">
                <a16:creationId xmlns:a16="http://schemas.microsoft.com/office/drawing/2014/main" id="{3B01CC61-A89D-491F-BAC2-B8C6C98DFBA4}"/>
              </a:ext>
            </a:extLst>
          </p:cNvPr>
          <p:cNvSpPr>
            <a:spLocks noGrp="1"/>
          </p:cNvSpPr>
          <p:nvPr>
            <p:ph type="body" sz="quarter" idx="11" hasCustomPrompt="1"/>
          </p:nvPr>
        </p:nvSpPr>
        <p:spPr>
          <a:xfrm>
            <a:off x="570271" y="1939300"/>
            <a:ext cx="2975035" cy="479425"/>
          </a:xfrm>
          <a:ln>
            <a:noFill/>
          </a:ln>
        </p:spPr>
        <p:txBody>
          <a:bodyPr>
            <a:normAutofit/>
          </a:bodyPr>
          <a:lstStyle>
            <a:lvl1pPr marL="0" indent="0">
              <a:buNone/>
              <a:defRPr sz="2133" b="1">
                <a:solidFill>
                  <a:schemeClr val="bg1"/>
                </a:solidFill>
                <a:latin typeface="Georgia" panose="02040502050405020303" pitchFamily="18" charset="0"/>
              </a:defRPr>
            </a:lvl1pPr>
          </a:lstStyle>
          <a:p>
            <a:pPr lvl="0"/>
            <a:r>
              <a:rPr lang="en-US"/>
              <a:t>News Headline</a:t>
            </a:r>
          </a:p>
        </p:txBody>
      </p:sp>
      <p:sp>
        <p:nvSpPr>
          <p:cNvPr id="6" name="Text Placeholder 13">
            <a:extLst>
              <a:ext uri="{FF2B5EF4-FFF2-40B4-BE49-F238E27FC236}">
                <a16:creationId xmlns:a16="http://schemas.microsoft.com/office/drawing/2014/main" id="{67F913A6-3F4B-BDAC-6556-D5C369158E60}"/>
              </a:ext>
            </a:extLst>
          </p:cNvPr>
          <p:cNvSpPr>
            <a:spLocks noGrp="1"/>
          </p:cNvSpPr>
          <p:nvPr>
            <p:ph type="body" sz="quarter" idx="12" hasCustomPrompt="1"/>
          </p:nvPr>
        </p:nvSpPr>
        <p:spPr>
          <a:xfrm>
            <a:off x="4520648" y="1939300"/>
            <a:ext cx="2975035" cy="479425"/>
          </a:xfrm>
          <a:ln>
            <a:noFill/>
          </a:ln>
        </p:spPr>
        <p:txBody>
          <a:bodyPr>
            <a:normAutofit/>
          </a:bodyPr>
          <a:lstStyle>
            <a:lvl1pPr marL="0" indent="0">
              <a:buNone/>
              <a:defRPr sz="2133" b="1">
                <a:solidFill>
                  <a:schemeClr val="bg1"/>
                </a:solidFill>
                <a:latin typeface="Georgia" panose="02040502050405020303" pitchFamily="18" charset="0"/>
              </a:defRPr>
            </a:lvl1pPr>
          </a:lstStyle>
          <a:p>
            <a:pPr lvl="0"/>
            <a:r>
              <a:rPr lang="en-US"/>
              <a:t>News Headline</a:t>
            </a:r>
          </a:p>
        </p:txBody>
      </p:sp>
      <p:sp>
        <p:nvSpPr>
          <p:cNvPr id="11" name="Text Placeholder 13">
            <a:extLst>
              <a:ext uri="{FF2B5EF4-FFF2-40B4-BE49-F238E27FC236}">
                <a16:creationId xmlns:a16="http://schemas.microsoft.com/office/drawing/2014/main" id="{966E5814-00CD-6BB5-0223-A7152643797F}"/>
              </a:ext>
            </a:extLst>
          </p:cNvPr>
          <p:cNvSpPr>
            <a:spLocks noGrp="1"/>
          </p:cNvSpPr>
          <p:nvPr>
            <p:ph type="body" sz="quarter" idx="13" hasCustomPrompt="1"/>
          </p:nvPr>
        </p:nvSpPr>
        <p:spPr>
          <a:xfrm>
            <a:off x="8471025" y="1939300"/>
            <a:ext cx="2975035" cy="479425"/>
          </a:xfrm>
          <a:ln>
            <a:noFill/>
          </a:ln>
        </p:spPr>
        <p:txBody>
          <a:bodyPr>
            <a:normAutofit/>
          </a:bodyPr>
          <a:lstStyle>
            <a:lvl1pPr marL="0" indent="0">
              <a:buNone/>
              <a:defRPr sz="2133" b="1">
                <a:solidFill>
                  <a:schemeClr val="bg1"/>
                </a:solidFill>
                <a:latin typeface="Georgia" panose="02040502050405020303" pitchFamily="18" charset="0"/>
              </a:defRPr>
            </a:lvl1pPr>
          </a:lstStyle>
          <a:p>
            <a:pPr lvl="0"/>
            <a:r>
              <a:rPr lang="en-US"/>
              <a:t>News Headline</a:t>
            </a:r>
          </a:p>
        </p:txBody>
      </p:sp>
      <p:sp>
        <p:nvSpPr>
          <p:cNvPr id="13" name="Picture Placeholder 20">
            <a:extLst>
              <a:ext uri="{FF2B5EF4-FFF2-40B4-BE49-F238E27FC236}">
                <a16:creationId xmlns:a16="http://schemas.microsoft.com/office/drawing/2014/main" id="{FC7D687D-D465-12F6-75A8-95AEA88D2354}"/>
              </a:ext>
            </a:extLst>
          </p:cNvPr>
          <p:cNvSpPr>
            <a:spLocks noGrp="1"/>
          </p:cNvSpPr>
          <p:nvPr>
            <p:ph type="pic" sz="quarter" idx="10"/>
          </p:nvPr>
        </p:nvSpPr>
        <p:spPr>
          <a:xfrm>
            <a:off x="570271" y="2997285"/>
            <a:ext cx="2975035" cy="2007852"/>
          </a:xfrm>
        </p:spPr>
        <p:txBody>
          <a:bodyPr/>
          <a:lstStyle/>
          <a:p>
            <a:endParaRPr lang="en-US"/>
          </a:p>
        </p:txBody>
      </p:sp>
      <p:sp>
        <p:nvSpPr>
          <p:cNvPr id="14" name="Picture Placeholder 20">
            <a:extLst>
              <a:ext uri="{FF2B5EF4-FFF2-40B4-BE49-F238E27FC236}">
                <a16:creationId xmlns:a16="http://schemas.microsoft.com/office/drawing/2014/main" id="{53E6C604-F330-1997-13C7-120312DD6D83}"/>
              </a:ext>
            </a:extLst>
          </p:cNvPr>
          <p:cNvSpPr>
            <a:spLocks noGrp="1"/>
          </p:cNvSpPr>
          <p:nvPr>
            <p:ph type="pic" sz="quarter" idx="14"/>
          </p:nvPr>
        </p:nvSpPr>
        <p:spPr>
          <a:xfrm>
            <a:off x="4520648" y="2965763"/>
            <a:ext cx="2975035" cy="2007852"/>
          </a:xfrm>
        </p:spPr>
        <p:txBody>
          <a:bodyPr/>
          <a:lstStyle/>
          <a:p>
            <a:endParaRPr lang="en-US"/>
          </a:p>
        </p:txBody>
      </p:sp>
      <p:sp>
        <p:nvSpPr>
          <p:cNvPr id="15" name="Picture Placeholder 20">
            <a:extLst>
              <a:ext uri="{FF2B5EF4-FFF2-40B4-BE49-F238E27FC236}">
                <a16:creationId xmlns:a16="http://schemas.microsoft.com/office/drawing/2014/main" id="{3B733BC2-45DD-8F32-1E90-8CDFEE7EC56D}"/>
              </a:ext>
            </a:extLst>
          </p:cNvPr>
          <p:cNvSpPr>
            <a:spLocks noGrp="1"/>
          </p:cNvSpPr>
          <p:nvPr>
            <p:ph type="pic" sz="quarter" idx="15"/>
          </p:nvPr>
        </p:nvSpPr>
        <p:spPr>
          <a:xfrm>
            <a:off x="8471025" y="2934241"/>
            <a:ext cx="2975035" cy="2007852"/>
          </a:xfrm>
        </p:spPr>
        <p:txBody>
          <a:bodyPr/>
          <a:lstStyle/>
          <a:p>
            <a:endParaRPr lang="en-US"/>
          </a:p>
        </p:txBody>
      </p:sp>
      <p:sp>
        <p:nvSpPr>
          <p:cNvPr id="16" name="Text Placeholder 15">
            <a:extLst>
              <a:ext uri="{FF2B5EF4-FFF2-40B4-BE49-F238E27FC236}">
                <a16:creationId xmlns:a16="http://schemas.microsoft.com/office/drawing/2014/main" id="{3D53E503-E31B-6B47-40A9-A1FEF5617F03}"/>
              </a:ext>
            </a:extLst>
          </p:cNvPr>
          <p:cNvSpPr>
            <a:spLocks noGrp="1"/>
          </p:cNvSpPr>
          <p:nvPr>
            <p:ph type="body" sz="quarter" idx="16" hasCustomPrompt="1"/>
          </p:nvPr>
        </p:nvSpPr>
        <p:spPr>
          <a:xfrm>
            <a:off x="570271" y="5243180"/>
            <a:ext cx="3264833" cy="485775"/>
          </a:xfrm>
        </p:spPr>
        <p:txBody>
          <a:bodyPr>
            <a:normAutofit/>
          </a:bodyPr>
          <a:lstStyle>
            <a:lvl1pPr marL="304815" indent="-304815">
              <a:buFont typeface="Arial" panose="020B0604020202020204" pitchFamily="34" charset="0"/>
              <a:buChar char="•"/>
              <a:defRPr sz="1333"/>
            </a:lvl1pPr>
          </a:lstStyle>
          <a:p>
            <a:pPr lvl="0"/>
            <a:r>
              <a:rPr lang="en-US"/>
              <a:t>Details about source</a:t>
            </a:r>
          </a:p>
        </p:txBody>
      </p:sp>
      <p:sp>
        <p:nvSpPr>
          <p:cNvPr id="17" name="Text Placeholder 15">
            <a:extLst>
              <a:ext uri="{FF2B5EF4-FFF2-40B4-BE49-F238E27FC236}">
                <a16:creationId xmlns:a16="http://schemas.microsoft.com/office/drawing/2014/main" id="{2CF33612-EDEC-4E67-B4F4-0AE8FE9714A0}"/>
              </a:ext>
            </a:extLst>
          </p:cNvPr>
          <p:cNvSpPr>
            <a:spLocks noGrp="1"/>
          </p:cNvSpPr>
          <p:nvPr>
            <p:ph type="body" sz="quarter" idx="17" hasCustomPrompt="1"/>
          </p:nvPr>
        </p:nvSpPr>
        <p:spPr>
          <a:xfrm>
            <a:off x="4520648" y="5180136"/>
            <a:ext cx="3264833" cy="485775"/>
          </a:xfrm>
        </p:spPr>
        <p:txBody>
          <a:bodyPr>
            <a:normAutofit/>
          </a:bodyPr>
          <a:lstStyle>
            <a:lvl1pPr marL="304815" indent="-304815">
              <a:buFont typeface="Arial" panose="020B0604020202020204" pitchFamily="34" charset="0"/>
              <a:buChar char="•"/>
              <a:defRPr sz="1333"/>
            </a:lvl1pPr>
          </a:lstStyle>
          <a:p>
            <a:pPr lvl="0"/>
            <a:r>
              <a:rPr lang="en-US"/>
              <a:t>Details about source</a:t>
            </a:r>
          </a:p>
        </p:txBody>
      </p:sp>
      <p:sp>
        <p:nvSpPr>
          <p:cNvPr id="18" name="Text Placeholder 15">
            <a:extLst>
              <a:ext uri="{FF2B5EF4-FFF2-40B4-BE49-F238E27FC236}">
                <a16:creationId xmlns:a16="http://schemas.microsoft.com/office/drawing/2014/main" id="{EB670AA7-BD5C-6C28-FDBF-A873340F0FBB}"/>
              </a:ext>
            </a:extLst>
          </p:cNvPr>
          <p:cNvSpPr>
            <a:spLocks noGrp="1"/>
          </p:cNvSpPr>
          <p:nvPr>
            <p:ph type="body" sz="quarter" idx="18" hasCustomPrompt="1"/>
          </p:nvPr>
        </p:nvSpPr>
        <p:spPr>
          <a:xfrm>
            <a:off x="8471026" y="5117092"/>
            <a:ext cx="3264833" cy="485775"/>
          </a:xfrm>
        </p:spPr>
        <p:txBody>
          <a:bodyPr>
            <a:normAutofit/>
          </a:bodyPr>
          <a:lstStyle>
            <a:lvl1pPr marL="304815" indent="-304815">
              <a:buFont typeface="Arial" panose="020B0604020202020204" pitchFamily="34" charset="0"/>
              <a:buChar char="•"/>
              <a:defRPr sz="1333"/>
            </a:lvl1pPr>
          </a:lstStyle>
          <a:p>
            <a:pPr lvl="0"/>
            <a:r>
              <a:rPr lang="en-US"/>
              <a:t>Details about source</a:t>
            </a:r>
          </a:p>
        </p:txBody>
      </p:sp>
      <p:sp>
        <p:nvSpPr>
          <p:cNvPr id="22" name="Text Placeholder 21">
            <a:extLst>
              <a:ext uri="{FF2B5EF4-FFF2-40B4-BE49-F238E27FC236}">
                <a16:creationId xmlns:a16="http://schemas.microsoft.com/office/drawing/2014/main" id="{A7585228-520D-CD0C-E5B0-449758484FCE}"/>
              </a:ext>
            </a:extLst>
          </p:cNvPr>
          <p:cNvSpPr>
            <a:spLocks noGrp="1"/>
          </p:cNvSpPr>
          <p:nvPr>
            <p:ph type="body" sz="quarter" idx="19" hasCustomPrompt="1"/>
          </p:nvPr>
        </p:nvSpPr>
        <p:spPr>
          <a:xfrm>
            <a:off x="570443" y="982134"/>
            <a:ext cx="11028891" cy="474133"/>
          </a:xfrm>
        </p:spPr>
        <p:txBody>
          <a:bodyPr>
            <a:normAutofit/>
          </a:bodyPr>
          <a:lstStyle>
            <a:lvl1pPr marL="0" indent="0">
              <a:buNone/>
              <a:defRPr sz="2133"/>
            </a:lvl1pPr>
          </a:lstStyle>
          <a:p>
            <a:pPr lvl="0"/>
            <a:r>
              <a:rPr lang="en-US"/>
              <a:t>Details about emergency/incident pertaining to threat actor.</a:t>
            </a:r>
          </a:p>
        </p:txBody>
      </p:sp>
      <p:grpSp>
        <p:nvGrpSpPr>
          <p:cNvPr id="3" name="Group 2">
            <a:extLst>
              <a:ext uri="{FF2B5EF4-FFF2-40B4-BE49-F238E27FC236}">
                <a16:creationId xmlns:a16="http://schemas.microsoft.com/office/drawing/2014/main" id="{FE2EC39A-D924-1F05-3CE3-7F9560874534}"/>
              </a:ext>
            </a:extLst>
          </p:cNvPr>
          <p:cNvGrpSpPr/>
          <p:nvPr userDrawn="1"/>
        </p:nvGrpSpPr>
        <p:grpSpPr>
          <a:xfrm>
            <a:off x="1" y="-2692"/>
            <a:ext cx="1384515" cy="736600"/>
            <a:chOff x="0" y="-4038"/>
            <a:chExt cx="2076773" cy="1104900"/>
          </a:xfrm>
        </p:grpSpPr>
        <p:sp>
          <p:nvSpPr>
            <p:cNvPr id="19" name="Rectangle 21">
              <a:extLst>
                <a:ext uri="{FF2B5EF4-FFF2-40B4-BE49-F238E27FC236}">
                  <a16:creationId xmlns:a16="http://schemas.microsoft.com/office/drawing/2014/main" id="{5171F594-B768-786F-6FA4-CB0047B1E158}"/>
                </a:ext>
              </a:extLst>
            </p:cNvPr>
            <p:cNvSpPr/>
            <p:nvPr/>
          </p:nvSpPr>
          <p:spPr>
            <a:xfrm>
              <a:off x="0" y="-4038"/>
              <a:ext cx="2076773" cy="1104900"/>
            </a:xfrm>
            <a:custGeom>
              <a:avLst/>
              <a:gdLst>
                <a:gd name="connsiteX0" fmla="*/ 0 w 2692400"/>
                <a:gd name="connsiteY0" fmla="*/ 0 h 723900"/>
                <a:gd name="connsiteX1" fmla="*/ 2692400 w 2692400"/>
                <a:gd name="connsiteY1" fmla="*/ 0 h 723900"/>
                <a:gd name="connsiteX2" fmla="*/ 2692400 w 2692400"/>
                <a:gd name="connsiteY2" fmla="*/ 723900 h 723900"/>
                <a:gd name="connsiteX3" fmla="*/ 0 w 2692400"/>
                <a:gd name="connsiteY3" fmla="*/ 723900 h 723900"/>
                <a:gd name="connsiteX4" fmla="*/ 0 w 2692400"/>
                <a:gd name="connsiteY4" fmla="*/ 0 h 723900"/>
                <a:gd name="connsiteX0" fmla="*/ 0 w 2692400"/>
                <a:gd name="connsiteY0" fmla="*/ 0 h 736600"/>
                <a:gd name="connsiteX1" fmla="*/ 2692400 w 2692400"/>
                <a:gd name="connsiteY1" fmla="*/ 0 h 736600"/>
                <a:gd name="connsiteX2" fmla="*/ 1828800 w 2692400"/>
                <a:gd name="connsiteY2" fmla="*/ 736600 h 736600"/>
                <a:gd name="connsiteX3" fmla="*/ 0 w 2692400"/>
                <a:gd name="connsiteY3" fmla="*/ 723900 h 736600"/>
                <a:gd name="connsiteX4" fmla="*/ 0 w 2692400"/>
                <a:gd name="connsiteY4" fmla="*/ 0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2400" h="736600">
                  <a:moveTo>
                    <a:pt x="0" y="0"/>
                  </a:moveTo>
                  <a:lnTo>
                    <a:pt x="2692400" y="0"/>
                  </a:lnTo>
                  <a:lnTo>
                    <a:pt x="1828800" y="736600"/>
                  </a:lnTo>
                  <a:lnTo>
                    <a:pt x="0" y="723900"/>
                  </a:lnTo>
                  <a:lnTo>
                    <a:pt x="0" y="0"/>
                  </a:lnTo>
                  <a:close/>
                </a:path>
              </a:pathLst>
            </a:custGeom>
            <a:solidFill>
              <a:srgbClr val="1A4480"/>
            </a:solidFill>
            <a:ln>
              <a:solidFill>
                <a:srgbClr val="1A448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Picture 2" descr="HHS.gov Brand Guidance | HHS.gov">
              <a:extLst>
                <a:ext uri="{FF2B5EF4-FFF2-40B4-BE49-F238E27FC236}">
                  <a16:creationId xmlns:a16="http://schemas.microsoft.com/office/drawing/2014/main" id="{178479F4-3530-5FA3-8556-9D5C95D0490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8907" y="119469"/>
              <a:ext cx="878393" cy="87839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6738833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78CB3C-7D37-273E-7FD5-B83FA49A9E63}"/>
              </a:ext>
            </a:extLst>
          </p:cNvPr>
          <p:cNvSpPr/>
          <p:nvPr/>
        </p:nvSpPr>
        <p:spPr>
          <a:xfrm>
            <a:off x="0" y="0"/>
            <a:ext cx="12192000" cy="6858000"/>
          </a:xfrm>
          <a:prstGeom prst="rect">
            <a:avLst/>
          </a:prstGeom>
          <a:solidFill>
            <a:srgbClr val="0956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122" name="Picture 2" descr="HHS.gov Brand Guidance | HHS.gov">
            <a:extLst>
              <a:ext uri="{FF2B5EF4-FFF2-40B4-BE49-F238E27FC236}">
                <a16:creationId xmlns:a16="http://schemas.microsoft.com/office/drawing/2014/main" id="{960C6701-208E-8C80-870D-586F23D7F38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99094" y="1932094"/>
            <a:ext cx="2993813" cy="299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6355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AF0D041-8C75-4E58-8CFB-6D361839D728}"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A1CCF8-327F-40D5-A7C7-05563C02071B}" type="slidenum">
              <a:rPr lang="en-US" smtClean="0"/>
              <a:t>‹#›</a:t>
            </a:fld>
            <a:endParaRPr lang="en-US"/>
          </a:p>
        </p:txBody>
      </p:sp>
    </p:spTree>
    <p:extLst>
      <p:ext uri="{BB962C8B-B14F-4D97-AF65-F5344CB8AC3E}">
        <p14:creationId xmlns:p14="http://schemas.microsoft.com/office/powerpoint/2010/main" val="22161953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21" Type="http://schemas.openxmlformats.org/officeDocument/2006/relationships/slideLayout" Target="../slideLayouts/slideLayout29.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slideLayout" Target="../slideLayouts/slideLayout28.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theme" Target="../theme/theme4.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16.jpg"/><Relationship Id="rId5" Type="http://schemas.openxmlformats.org/officeDocument/2006/relationships/theme" Target="../theme/theme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6.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9.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19.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7.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slideLayout" Target="../slideLayouts/slideLayout111.xml"/><Relationship Id="rId26" Type="http://schemas.openxmlformats.org/officeDocument/2006/relationships/theme" Target="../theme/theme10.xml"/><Relationship Id="rId3" Type="http://schemas.openxmlformats.org/officeDocument/2006/relationships/slideLayout" Target="../slideLayouts/slideLayout96.xml"/><Relationship Id="rId21" Type="http://schemas.openxmlformats.org/officeDocument/2006/relationships/slideLayout" Target="../slideLayouts/slideLayout114.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slideLayout" Target="../slideLayouts/slideLayout110.xml"/><Relationship Id="rId25" Type="http://schemas.openxmlformats.org/officeDocument/2006/relationships/slideLayout" Target="../slideLayouts/slideLayout118.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20" Type="http://schemas.openxmlformats.org/officeDocument/2006/relationships/slideLayout" Target="../slideLayouts/slideLayout113.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24" Type="http://schemas.openxmlformats.org/officeDocument/2006/relationships/slideLayout" Target="../slideLayouts/slideLayout117.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23" Type="http://schemas.openxmlformats.org/officeDocument/2006/relationships/slideLayout" Target="../slideLayouts/slideLayout116.xml"/><Relationship Id="rId10" Type="http://schemas.openxmlformats.org/officeDocument/2006/relationships/slideLayout" Target="../slideLayouts/slideLayout103.xml"/><Relationship Id="rId19" Type="http://schemas.openxmlformats.org/officeDocument/2006/relationships/slideLayout" Target="../slideLayouts/slideLayout112.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 Id="rId22" Type="http://schemas.openxmlformats.org/officeDocument/2006/relationships/slideLayout" Target="../slideLayouts/slideLayout115.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21.xml"/><Relationship Id="rId7" Type="http://schemas.openxmlformats.org/officeDocument/2006/relationships/theme" Target="../theme/theme11.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5" Type="http://schemas.openxmlformats.org/officeDocument/2006/relationships/slideLayout" Target="../slideLayouts/slideLayout123.xml"/><Relationship Id="rId4"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DA3A35-BF47-C23D-93EA-CEBAF4ED13AF}"/>
              </a:ext>
            </a:extLst>
          </p:cNvPr>
          <p:cNvSpPr/>
          <p:nvPr userDrawn="1"/>
        </p:nvSpPr>
        <p:spPr>
          <a:xfrm>
            <a:off x="7421078" y="0"/>
            <a:ext cx="4770922" cy="6858000"/>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705C88-F03D-1632-5228-8D18A832B6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7421078" cy="6858000"/>
          </a:xfrm>
          <a:prstGeom prst="rect">
            <a:avLst/>
          </a:prstGeom>
        </p:spPr>
      </p:pic>
      <p:sp>
        <p:nvSpPr>
          <p:cNvPr id="11" name="Rectangle 10">
            <a:extLst>
              <a:ext uri="{FF2B5EF4-FFF2-40B4-BE49-F238E27FC236}">
                <a16:creationId xmlns:a16="http://schemas.microsoft.com/office/drawing/2014/main" id="{1730B2E1-5A0D-7744-1C3F-BDFEEC9F0965}"/>
              </a:ext>
            </a:extLst>
          </p:cNvPr>
          <p:cNvSpPr/>
          <p:nvPr userDrawn="1"/>
        </p:nvSpPr>
        <p:spPr>
          <a:xfrm>
            <a:off x="516555" y="1975714"/>
            <a:ext cx="6354891" cy="254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12" name="Picture 11">
            <a:extLst>
              <a:ext uri="{FF2B5EF4-FFF2-40B4-BE49-F238E27FC236}">
                <a16:creationId xmlns:a16="http://schemas.microsoft.com/office/drawing/2014/main" id="{8FEE0A8C-6F91-24C7-9724-6D1F3829C54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7238" y="2060459"/>
            <a:ext cx="6115628" cy="2173188"/>
          </a:xfrm>
          <a:prstGeom prst="rect">
            <a:avLst/>
          </a:prstGeom>
        </p:spPr>
      </p:pic>
    </p:spTree>
    <p:extLst>
      <p:ext uri="{BB962C8B-B14F-4D97-AF65-F5344CB8AC3E}">
        <p14:creationId xmlns:p14="http://schemas.microsoft.com/office/powerpoint/2010/main" val="554912781"/>
      </p:ext>
    </p:extLst>
  </p:cSld>
  <p:clrMap bg1="lt1" tx1="dk1" bg2="lt2" tx2="dk2" accent1="accent1" accent2="accent2" accent3="accent3" accent4="accent4" accent5="accent5" accent6="accent6" hlink="hlink" folHlink="folHlink"/>
  <p:sldLayoutIdLst>
    <p:sldLayoutId id="2147483651"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891A899-0EFE-17E5-73AA-D3D382BD6ECE}"/>
              </a:ext>
            </a:extLst>
          </p:cNvPr>
          <p:cNvGrpSpPr/>
          <p:nvPr userDrawn="1"/>
        </p:nvGrpSpPr>
        <p:grpSpPr>
          <a:xfrm>
            <a:off x="-1" y="-10746"/>
            <a:ext cx="12192001" cy="6868746"/>
            <a:chOff x="-1" y="-10746"/>
            <a:chExt cx="12192001" cy="6868746"/>
          </a:xfrm>
        </p:grpSpPr>
        <p:pic>
          <p:nvPicPr>
            <p:cNvPr id="8" name="Picture 7">
              <a:extLst>
                <a:ext uri="{FF2B5EF4-FFF2-40B4-BE49-F238E27FC236}">
                  <a16:creationId xmlns:a16="http://schemas.microsoft.com/office/drawing/2014/main" id="{F3D10974-E995-C29D-9A9B-275A0A449E4E}"/>
                </a:ext>
              </a:extLst>
            </p:cNvPr>
            <p:cNvPicPr>
              <a:picLocks noChangeAspect="1"/>
            </p:cNvPicPr>
            <p:nvPr userDrawn="1"/>
          </p:nvPicPr>
          <p:blipFill>
            <a:blip r:embed="rId5">
              <a:extLst>
                <a:ext uri="{28A0092B-C50C-407E-A947-70E740481C1C}">
                  <a14:useLocalDpi xmlns:a14="http://schemas.microsoft.com/office/drawing/2010/main" val="0"/>
                </a:ext>
              </a:extLst>
            </a:blip>
            <a:srcRect b="3261"/>
            <a:stretch>
              <a:fillRect/>
            </a:stretch>
          </p:blipFill>
          <p:spPr>
            <a:xfrm>
              <a:off x="-1" y="228600"/>
              <a:ext cx="12182839" cy="6629400"/>
            </a:xfrm>
            <a:prstGeom prst="rect">
              <a:avLst/>
            </a:prstGeom>
          </p:spPr>
        </p:pic>
        <p:sp>
          <p:nvSpPr>
            <p:cNvPr id="9" name="Rectangle 8">
              <a:extLst>
                <a:ext uri="{FF2B5EF4-FFF2-40B4-BE49-F238E27FC236}">
                  <a16:creationId xmlns:a16="http://schemas.microsoft.com/office/drawing/2014/main" id="{8AEEAA20-9826-D7DF-D860-ABB012143094}"/>
                </a:ext>
              </a:extLst>
            </p:cNvPr>
            <p:cNvSpPr/>
            <p:nvPr userDrawn="1"/>
          </p:nvSpPr>
          <p:spPr>
            <a:xfrm>
              <a:off x="-1" y="-10746"/>
              <a:ext cx="12192001" cy="2673264"/>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B2DA74F-7B7D-F054-3D14-8E00A639FC7D}"/>
              </a:ext>
            </a:extLst>
          </p:cNvPr>
          <p:cNvSpPr/>
          <p:nvPr userDrawn="1"/>
        </p:nvSpPr>
        <p:spPr>
          <a:xfrm>
            <a:off x="-1" y="348040"/>
            <a:ext cx="2910604" cy="10093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11" name="Picture 10">
            <a:extLst>
              <a:ext uri="{FF2B5EF4-FFF2-40B4-BE49-F238E27FC236}">
                <a16:creationId xmlns:a16="http://schemas.microsoft.com/office/drawing/2014/main" id="{A2C4B105-9BE9-6924-E49F-76EDD9E3751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1075" y="384751"/>
            <a:ext cx="2696847" cy="911412"/>
          </a:xfrm>
          <a:prstGeom prst="rect">
            <a:avLst/>
          </a:prstGeom>
        </p:spPr>
      </p:pic>
    </p:spTree>
    <p:extLst>
      <p:ext uri="{BB962C8B-B14F-4D97-AF65-F5344CB8AC3E}">
        <p14:creationId xmlns:p14="http://schemas.microsoft.com/office/powerpoint/2010/main" val="119775409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891A899-0EFE-17E5-73AA-D3D382BD6ECE}"/>
              </a:ext>
            </a:extLst>
          </p:cNvPr>
          <p:cNvGrpSpPr/>
          <p:nvPr userDrawn="1"/>
        </p:nvGrpSpPr>
        <p:grpSpPr>
          <a:xfrm>
            <a:off x="-1" y="-10746"/>
            <a:ext cx="12192001" cy="6868746"/>
            <a:chOff x="-1" y="-10746"/>
            <a:chExt cx="12192001" cy="6868746"/>
          </a:xfrm>
        </p:grpSpPr>
        <p:pic>
          <p:nvPicPr>
            <p:cNvPr id="8" name="Picture 7">
              <a:extLst>
                <a:ext uri="{FF2B5EF4-FFF2-40B4-BE49-F238E27FC236}">
                  <a16:creationId xmlns:a16="http://schemas.microsoft.com/office/drawing/2014/main" id="{F3D10974-E995-C29D-9A9B-275A0A449E4E}"/>
                </a:ext>
              </a:extLst>
            </p:cNvPr>
            <p:cNvPicPr>
              <a:picLocks noChangeAspect="1"/>
            </p:cNvPicPr>
            <p:nvPr userDrawn="1"/>
          </p:nvPicPr>
          <p:blipFill>
            <a:blip r:embed="rId5">
              <a:extLst>
                <a:ext uri="{28A0092B-C50C-407E-A947-70E740481C1C}">
                  <a14:useLocalDpi xmlns:a14="http://schemas.microsoft.com/office/drawing/2010/main" val="0"/>
                </a:ext>
              </a:extLst>
            </a:blip>
            <a:srcRect b="3261"/>
            <a:stretch>
              <a:fillRect/>
            </a:stretch>
          </p:blipFill>
          <p:spPr>
            <a:xfrm>
              <a:off x="-1" y="228600"/>
              <a:ext cx="12182839" cy="6629400"/>
            </a:xfrm>
            <a:prstGeom prst="rect">
              <a:avLst/>
            </a:prstGeom>
          </p:spPr>
        </p:pic>
        <p:sp>
          <p:nvSpPr>
            <p:cNvPr id="9" name="Rectangle 8">
              <a:extLst>
                <a:ext uri="{FF2B5EF4-FFF2-40B4-BE49-F238E27FC236}">
                  <a16:creationId xmlns:a16="http://schemas.microsoft.com/office/drawing/2014/main" id="{8AEEAA20-9826-D7DF-D860-ABB012143094}"/>
                </a:ext>
              </a:extLst>
            </p:cNvPr>
            <p:cNvSpPr/>
            <p:nvPr userDrawn="1"/>
          </p:nvSpPr>
          <p:spPr>
            <a:xfrm>
              <a:off x="-1" y="-10746"/>
              <a:ext cx="12192001" cy="2673264"/>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CC18DDE6-3D2E-7A61-0102-895D926CDE7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0686" y="169396"/>
            <a:ext cx="2838853" cy="1009369"/>
          </a:xfrm>
          <a:prstGeom prst="rect">
            <a:avLst/>
          </a:prstGeom>
        </p:spPr>
      </p:pic>
    </p:spTree>
    <p:extLst>
      <p:ext uri="{BB962C8B-B14F-4D97-AF65-F5344CB8AC3E}">
        <p14:creationId xmlns:p14="http://schemas.microsoft.com/office/powerpoint/2010/main" val="408057190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280473239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
        <p:cNvGrpSpPr/>
        <p:nvPr/>
      </p:nvGrpSpPr>
      <p:grpSpPr>
        <a:xfrm>
          <a:off x="0" y="0"/>
          <a:ext cx="0" cy="0"/>
          <a:chOff x="0" y="0"/>
          <a:chExt cx="0" cy="0"/>
        </a:xfrm>
      </p:grpSpPr>
      <p:pic>
        <p:nvPicPr>
          <p:cNvPr id="66" name="Google Shape;66;p14"/>
          <p:cNvPicPr preferRelativeResize="0"/>
          <p:nvPr/>
        </p:nvPicPr>
        <p:blipFill rotWithShape="1">
          <a:blip r:embed="rId6">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503974456"/>
      </p:ext>
    </p:extLst>
  </p:cSld>
  <p:clrMap bg1="lt1" tx1="dk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14">
            <a:alphaModFix/>
          </a:blip>
          <a:srcRect/>
          <a:stretch/>
        </p:blipFill>
        <p:spPr>
          <a:xfrm>
            <a:off x="12701" y="-182880"/>
            <a:ext cx="12179300" cy="6858000"/>
          </a:xfrm>
          <a:prstGeom prst="rect">
            <a:avLst/>
          </a:prstGeom>
          <a:noFill/>
          <a:ln>
            <a:noFill/>
          </a:ln>
        </p:spPr>
      </p:pic>
      <p:sp>
        <p:nvSpPr>
          <p:cNvPr id="7" name="Google Shape;7;p1"/>
          <p:cNvSpPr txBox="1">
            <a:spLocks noGrp="1"/>
          </p:cNvSpPr>
          <p:nvPr>
            <p:ph type="body" idx="1"/>
          </p:nvPr>
        </p:nvSpPr>
        <p:spPr>
          <a:xfrm>
            <a:off x="838200" y="1825626"/>
            <a:ext cx="10515600" cy="3914775"/>
          </a:xfrm>
          <a:prstGeom prst="rect">
            <a:avLst/>
          </a:prstGeom>
          <a:noFill/>
          <a:ln>
            <a:noFill/>
          </a:ln>
        </p:spPr>
        <p:txBody>
          <a:bodyPr spcFirstLastPara="1" wrap="square" lIns="68575" tIns="34275" rIns="68575" bIns="34275" anchor="t" anchorCtr="0">
            <a:normAutofit/>
          </a:bodyPr>
          <a:lstStyle>
            <a:lvl1pPr marL="457200" marR="0" lvl="0" indent="-228600" algn="l" rtl="0">
              <a:lnSpc>
                <a:spcPct val="90000"/>
              </a:lnSpc>
              <a:spcBef>
                <a:spcPts val="800"/>
              </a:spcBef>
              <a:spcAft>
                <a:spcPts val="0"/>
              </a:spcAft>
              <a:buClr>
                <a:schemeClr val="dk1"/>
              </a:buClr>
              <a:buSzPts val="2100"/>
              <a:buFont typeface="Arial"/>
              <a:buNone/>
              <a:defRPr sz="2100" b="0" i="0" u="none" strike="noStrike" cap="none">
                <a:solidFill>
                  <a:schemeClr val="dk1"/>
                </a:solidFill>
                <a:latin typeface="Roboto"/>
                <a:ea typeface="Roboto"/>
                <a:cs typeface="Roboto"/>
                <a:sym typeface="Roboto"/>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Roboto"/>
                <a:ea typeface="Roboto"/>
                <a:cs typeface="Roboto"/>
                <a:sym typeface="Roboto"/>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28040" y="6228081"/>
            <a:ext cx="1214120" cy="365760"/>
          </a:xfrm>
          <a:prstGeom prst="rect">
            <a:avLst/>
          </a:prstGeom>
          <a:noFill/>
          <a:ln>
            <a:noFill/>
          </a:ln>
        </p:spPr>
        <p:txBody>
          <a:bodyPr spcFirstLastPara="1" wrap="square" lIns="68575" tIns="34275" rIns="68575" bIns="34275" anchor="ctr" anchorCtr="0">
            <a:noAutofit/>
          </a:bodyPr>
          <a:lstStyle>
            <a:lvl1pPr marL="0" marR="0" lvl="0"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9" name="Google Shape;9;p1"/>
          <p:cNvSpPr/>
          <p:nvPr/>
        </p:nvSpPr>
        <p:spPr>
          <a:xfrm>
            <a:off x="-1" y="6636328"/>
            <a:ext cx="12192001" cy="221672"/>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spcBef>
                <a:spcPts val="0"/>
              </a:spcBef>
              <a:spcAft>
                <a:spcPts val="0"/>
              </a:spcAft>
              <a:buClr>
                <a:schemeClr val="dk1"/>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10" name="Google Shape;10;p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Clr>
                <a:srgbClr val="888888"/>
              </a:buClr>
              <a:buSzPts val="11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accent5"/>
              </a:buClr>
              <a:buSzPts val="2700"/>
              <a:buFont typeface="Ubuntu"/>
              <a:buNone/>
              <a:defRPr sz="2700" b="0" i="0" u="none" strike="noStrike" cap="none">
                <a:solidFill>
                  <a:schemeClr val="accent5"/>
                </a:solidFill>
                <a:latin typeface="Ubuntu"/>
                <a:ea typeface="Ubuntu"/>
                <a:cs typeface="Ubuntu"/>
                <a:sym typeface="Ubuntu"/>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391684638"/>
      </p:ext>
    </p:extLst>
  </p:cSld>
  <p:clrMap bg1="lt1" tx1="dk1" bg2="dk2" tx2="lt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9"/>
        <p:cNvGrpSpPr/>
        <p:nvPr/>
      </p:nvGrpSpPr>
      <p:grpSpPr>
        <a:xfrm>
          <a:off x="0" y="0"/>
          <a:ext cx="0" cy="0"/>
          <a:chOff x="0" y="0"/>
          <a:chExt cx="0" cy="0"/>
        </a:xfrm>
      </p:grpSpPr>
      <p:pic>
        <p:nvPicPr>
          <p:cNvPr id="80" name="Google Shape;80;p19"/>
          <p:cNvPicPr preferRelativeResize="0"/>
          <p:nvPr/>
        </p:nvPicPr>
        <p:blipFill rotWithShape="1">
          <a:blip r:embed="rId16">
            <a:alphaModFix/>
          </a:blip>
          <a:srcRect/>
          <a:stretch/>
        </p:blipFill>
        <p:spPr>
          <a:xfrm>
            <a:off x="12701" y="-182880"/>
            <a:ext cx="12179300" cy="6858000"/>
          </a:xfrm>
          <a:prstGeom prst="rect">
            <a:avLst/>
          </a:prstGeom>
          <a:noFill/>
          <a:ln>
            <a:noFill/>
          </a:ln>
        </p:spPr>
      </p:pic>
      <p:sp>
        <p:nvSpPr>
          <p:cNvPr id="81" name="Google Shape;81;p19"/>
          <p:cNvSpPr txBox="1">
            <a:spLocks noGrp="1"/>
          </p:cNvSpPr>
          <p:nvPr>
            <p:ph type="body" idx="1"/>
          </p:nvPr>
        </p:nvSpPr>
        <p:spPr>
          <a:xfrm>
            <a:off x="838200" y="1825625"/>
            <a:ext cx="10515600" cy="3914800"/>
          </a:xfrm>
          <a:prstGeom prst="rect">
            <a:avLst/>
          </a:prstGeom>
          <a:noFill/>
          <a:ln>
            <a:noFill/>
          </a:ln>
        </p:spPr>
        <p:txBody>
          <a:bodyPr spcFirstLastPara="1" wrap="square" lIns="68575" tIns="34275" rIns="68575" bIns="34275" anchor="t" anchorCtr="0">
            <a:normAutofit/>
          </a:bodyPr>
          <a:lstStyle>
            <a:lvl1pPr marL="457200" marR="0" lvl="0" indent="-228600" algn="l" rtl="0">
              <a:lnSpc>
                <a:spcPct val="90000"/>
              </a:lnSpc>
              <a:spcBef>
                <a:spcPts val="800"/>
              </a:spcBef>
              <a:spcAft>
                <a:spcPts val="0"/>
              </a:spcAft>
              <a:buClr>
                <a:schemeClr val="dk1"/>
              </a:buClr>
              <a:buSzPts val="2100"/>
              <a:buFont typeface="Arial"/>
              <a:buNone/>
              <a:defRPr sz="2100" b="0" i="0" u="none" strike="noStrike" cap="none">
                <a:solidFill>
                  <a:schemeClr val="dk1"/>
                </a:solidFill>
                <a:latin typeface="Roboto"/>
                <a:ea typeface="Roboto"/>
                <a:cs typeface="Roboto"/>
                <a:sym typeface="Roboto"/>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Roboto"/>
                <a:ea typeface="Roboto"/>
                <a:cs typeface="Roboto"/>
                <a:sym typeface="Roboto"/>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Roboto"/>
                <a:ea typeface="Roboto"/>
                <a:cs typeface="Roboto"/>
                <a:sym typeface="Roboto"/>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2" name="Google Shape;82;p19"/>
          <p:cNvSpPr txBox="1">
            <a:spLocks noGrp="1"/>
          </p:cNvSpPr>
          <p:nvPr>
            <p:ph type="sldNum" idx="12"/>
          </p:nvPr>
        </p:nvSpPr>
        <p:spPr>
          <a:xfrm>
            <a:off x="828040" y="6228081"/>
            <a:ext cx="1214000" cy="365600"/>
          </a:xfrm>
          <a:prstGeom prst="rect">
            <a:avLst/>
          </a:prstGeom>
          <a:noFill/>
          <a:ln>
            <a:noFill/>
          </a:ln>
        </p:spPr>
        <p:txBody>
          <a:bodyPr spcFirstLastPara="1" wrap="square" lIns="68575" tIns="34275" rIns="68575" bIns="34275" anchor="ctr" anchorCtr="0">
            <a:noAutofit/>
          </a:bodyPr>
          <a:lstStyle>
            <a:lvl1pPr marL="0" marR="0" lvl="0"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1pPr>
            <a:lvl2pPr marL="0" marR="0" lvl="1"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2pPr>
            <a:lvl3pPr marL="0" marR="0" lvl="2"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3pPr>
            <a:lvl4pPr marL="0" marR="0" lvl="3"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4pPr>
            <a:lvl5pPr marL="0" marR="0" lvl="4"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5pPr>
            <a:lvl6pPr marL="0" marR="0" lvl="5"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6pPr>
            <a:lvl7pPr marL="0" marR="0" lvl="6"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7pPr>
            <a:lvl8pPr marL="0" marR="0" lvl="7"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8pPr>
            <a:lvl9pPr marL="0" marR="0" lvl="8" indent="0" algn="l" rtl="0">
              <a:spcBef>
                <a:spcPts val="0"/>
              </a:spcBef>
              <a:spcAft>
                <a:spcPts val="0"/>
              </a:spcAft>
              <a:buClr>
                <a:srgbClr val="888888"/>
              </a:buClr>
              <a:buSzPts val="9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83" name="Google Shape;83;p19"/>
          <p:cNvSpPr/>
          <p:nvPr/>
        </p:nvSpPr>
        <p:spPr>
          <a:xfrm>
            <a:off x="-1" y="6636328"/>
            <a:ext cx="12192000" cy="2216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spcBef>
                <a:spcPts val="0"/>
              </a:spcBef>
              <a:spcAft>
                <a:spcPts val="0"/>
              </a:spcAft>
              <a:buClr>
                <a:schemeClr val="dk1"/>
              </a:buClr>
              <a:buSzPts val="1400"/>
              <a:buFont typeface="Arial"/>
              <a:buNone/>
            </a:pPr>
            <a:endParaRPr sz="1867" b="0" i="0" u="none" strike="noStrike" cap="none">
              <a:solidFill>
                <a:schemeClr val="lt1"/>
              </a:solidFill>
              <a:latin typeface="Calibri"/>
              <a:ea typeface="Calibri"/>
              <a:cs typeface="Calibri"/>
              <a:sym typeface="Calibri"/>
            </a:endParaRPr>
          </a:p>
        </p:txBody>
      </p:sp>
      <p:sp>
        <p:nvSpPr>
          <p:cNvPr id="84" name="Google Shape;84;p1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Clr>
                <a:srgbClr val="888888"/>
              </a:buClr>
              <a:buSzPts val="11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100"/>
              <a:buFont typeface="Calibri"/>
              <a:buNone/>
              <a:defRPr sz="1867"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accent5"/>
              </a:buClr>
              <a:buSzPts val="2700"/>
              <a:buFont typeface="Ubuntu"/>
              <a:buNone/>
              <a:defRPr sz="2700" b="0" i="0" u="none" strike="noStrike" cap="none">
                <a:solidFill>
                  <a:schemeClr val="accent5"/>
                </a:solidFill>
                <a:latin typeface="Ubuntu"/>
                <a:ea typeface="Ubuntu"/>
                <a:cs typeface="Ubuntu"/>
                <a:sym typeface="Ubuntu"/>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4070350386"/>
      </p:ext>
    </p:extLst>
  </p:cSld>
  <p:clrMap bg1="lt1" tx1="dk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spc="0">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C2AA1F-5FC1-4988-A321-343ECF16B2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D75CA1-26D3-4BA5-B84F-0ED029D380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76B837-62E2-4353-A31B-CF446E4EE8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E180E-2F76-4456-B487-D3134B7FDF7B}" type="datetimeFigureOut">
              <a:rPr lang="en-US" smtClean="0"/>
              <a:t>9/9/2026</a:t>
            </a:fld>
            <a:endParaRPr lang="en-US"/>
          </a:p>
        </p:txBody>
      </p:sp>
      <p:sp>
        <p:nvSpPr>
          <p:cNvPr id="5" name="Footer Placeholder 4">
            <a:extLst>
              <a:ext uri="{FF2B5EF4-FFF2-40B4-BE49-F238E27FC236}">
                <a16:creationId xmlns:a16="http://schemas.microsoft.com/office/drawing/2014/main" id="{1BA5CB6D-617E-4656-BF22-5ABCA8171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911403946"/>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7F2191-8985-4D5D-8869-1576A3D2A742}" type="datetime1">
              <a:rPr lang="en-US" smtClean="0"/>
              <a:t>9/9/2026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535D6-2841-4267-A5CC-5FCF967988C4}" type="slidenum">
              <a:rPr lang="en-US" smtClean="0"/>
              <a:t>‹#›</a:t>
            </a:fld>
            <a:endParaRPr lang="en-US"/>
          </a:p>
        </p:txBody>
      </p:sp>
    </p:spTree>
    <p:extLst>
      <p:ext uri="{BB962C8B-B14F-4D97-AF65-F5344CB8AC3E}">
        <p14:creationId xmlns:p14="http://schemas.microsoft.com/office/powerpoint/2010/main" val="181286372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 id="2147483807" r:id="rId18"/>
    <p:sldLayoutId id="2147483808" r:id="rId19"/>
    <p:sldLayoutId id="2147483809" r:id="rId20"/>
    <p:sldLayoutId id="2147483810" r:id="rId21"/>
  </p:sldLayoutIdLst>
  <p:hf hd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C77ADB6-CA95-4966-9ED9-18E9C1CE11E6}" type="datetime1">
              <a:rPr lang="en-US" smtClean="0"/>
              <a:t>9/9/2026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A1CCF8-327F-40D5-A7C7-05563C02071B}" type="slidenum">
              <a:rPr lang="en-US" smtClean="0"/>
              <a:t>‹#›</a:t>
            </a:fld>
            <a:endParaRPr lang="en-US"/>
          </a:p>
        </p:txBody>
      </p:sp>
    </p:spTree>
    <p:extLst>
      <p:ext uri="{BB962C8B-B14F-4D97-AF65-F5344CB8AC3E}">
        <p14:creationId xmlns:p14="http://schemas.microsoft.com/office/powerpoint/2010/main" val="1002398457"/>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 id="2147483828" r:id="rId17"/>
    <p:sldLayoutId id="2147483829" r:id="rId18"/>
    <p:sldLayoutId id="2147483830" r:id="rId19"/>
    <p:sldLayoutId id="2147483831" r:id="rId20"/>
    <p:sldLayoutId id="2147483832" r:id="rId21"/>
    <p:sldLayoutId id="2147483833" r:id="rId22"/>
    <p:sldLayoutId id="2147483834" r:id="rId23"/>
    <p:sldLayoutId id="2147483835" r:id="rId24"/>
    <p:sldLayoutId id="2147483836" r:id="rId25"/>
  </p:sldLayoutIdLst>
  <p:hf sldNum="0" hdr="0" ftr="0" dt="0"/>
  <p:txStyles>
    <p:titleStyle>
      <a:lvl1pPr algn="l" defTabSz="91449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23" indent="-228623" algn="l" defTabSz="91449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68" indent="-228623" algn="l" defTabSz="91449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114" indent="-228623" algn="l" defTabSz="91449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60"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606"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52"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8"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8" indent="-228623" algn="l" defTabSz="91449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2" rtl="0" eaLnBrk="1" latinLnBrk="0" hangingPunct="1">
        <a:defRPr sz="1800" kern="1200">
          <a:solidFill>
            <a:schemeClr val="tx1"/>
          </a:solidFill>
          <a:latin typeface="+mn-lt"/>
          <a:ea typeface="+mn-ea"/>
          <a:cs typeface="+mn-cs"/>
        </a:defRPr>
      </a:lvl1pPr>
      <a:lvl2pPr marL="457246" algn="l" defTabSz="914492" rtl="0" eaLnBrk="1" latinLnBrk="0" hangingPunct="1">
        <a:defRPr sz="1800" kern="1200">
          <a:solidFill>
            <a:schemeClr val="tx1"/>
          </a:solidFill>
          <a:latin typeface="+mn-lt"/>
          <a:ea typeface="+mn-ea"/>
          <a:cs typeface="+mn-cs"/>
        </a:defRPr>
      </a:lvl2pPr>
      <a:lvl3pPr marL="914492" algn="l" defTabSz="914492" rtl="0" eaLnBrk="1" latinLnBrk="0" hangingPunct="1">
        <a:defRPr sz="1800" kern="1200">
          <a:solidFill>
            <a:schemeClr val="tx1"/>
          </a:solidFill>
          <a:latin typeface="+mn-lt"/>
          <a:ea typeface="+mn-ea"/>
          <a:cs typeface="+mn-cs"/>
        </a:defRPr>
      </a:lvl3pPr>
      <a:lvl4pPr marL="1371738" algn="l" defTabSz="914492" rtl="0" eaLnBrk="1" latinLnBrk="0" hangingPunct="1">
        <a:defRPr sz="1800" kern="1200">
          <a:solidFill>
            <a:schemeClr val="tx1"/>
          </a:solidFill>
          <a:latin typeface="+mn-lt"/>
          <a:ea typeface="+mn-ea"/>
          <a:cs typeface="+mn-cs"/>
        </a:defRPr>
      </a:lvl4pPr>
      <a:lvl5pPr marL="1828983" algn="l" defTabSz="914492" rtl="0" eaLnBrk="1" latinLnBrk="0" hangingPunct="1">
        <a:defRPr sz="1800" kern="1200">
          <a:solidFill>
            <a:schemeClr val="tx1"/>
          </a:solidFill>
          <a:latin typeface="+mn-lt"/>
          <a:ea typeface="+mn-ea"/>
          <a:cs typeface="+mn-cs"/>
        </a:defRPr>
      </a:lvl5pPr>
      <a:lvl6pPr marL="2286228" algn="l" defTabSz="914492" rtl="0" eaLnBrk="1" latinLnBrk="0" hangingPunct="1">
        <a:defRPr sz="1800" kern="1200">
          <a:solidFill>
            <a:schemeClr val="tx1"/>
          </a:solidFill>
          <a:latin typeface="+mn-lt"/>
          <a:ea typeface="+mn-ea"/>
          <a:cs typeface="+mn-cs"/>
        </a:defRPr>
      </a:lvl6pPr>
      <a:lvl7pPr marL="2743475" algn="l" defTabSz="914492" rtl="0" eaLnBrk="1" latinLnBrk="0" hangingPunct="1">
        <a:defRPr sz="1800" kern="1200">
          <a:solidFill>
            <a:schemeClr val="tx1"/>
          </a:solidFill>
          <a:latin typeface="+mn-lt"/>
          <a:ea typeface="+mn-ea"/>
          <a:cs typeface="+mn-cs"/>
        </a:defRPr>
      </a:lvl7pPr>
      <a:lvl8pPr marL="3200720" algn="l" defTabSz="914492" rtl="0" eaLnBrk="1" latinLnBrk="0" hangingPunct="1">
        <a:defRPr sz="1800" kern="1200">
          <a:solidFill>
            <a:schemeClr val="tx1"/>
          </a:solidFill>
          <a:latin typeface="+mn-lt"/>
          <a:ea typeface="+mn-ea"/>
          <a:cs typeface="+mn-cs"/>
        </a:defRPr>
      </a:lvl8pPr>
      <a:lvl9pPr marL="3657966" algn="l" defTabSz="914492"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C5E105-3591-6107-D77A-D8C93D56BCEE}"/>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5BB3D5-88BA-76BF-4087-19731EEA4A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469221-68EE-2696-0A8F-9F68ADE6387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F0D041-8C75-4E58-8CFB-6D361839D728}" type="datetimeFigureOut">
              <a:rPr lang="en-US" smtClean="0"/>
              <a:t>9/9/2026</a:t>
            </a:fld>
            <a:endParaRPr lang="en-US"/>
          </a:p>
        </p:txBody>
      </p:sp>
      <p:sp>
        <p:nvSpPr>
          <p:cNvPr id="6" name="Slide Number Placeholder 5">
            <a:extLst>
              <a:ext uri="{FF2B5EF4-FFF2-40B4-BE49-F238E27FC236}">
                <a16:creationId xmlns:a16="http://schemas.microsoft.com/office/drawing/2014/main" id="{580AC67D-93CD-0567-535E-8B39A4E760D0}"/>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A1CCF8-327F-40D5-A7C7-05563C02071B}" type="slidenum">
              <a:rPr lang="en-US" smtClean="0"/>
              <a:t>‹#›</a:t>
            </a:fld>
            <a:endParaRPr lang="en-US"/>
          </a:p>
        </p:txBody>
      </p:sp>
      <p:sp>
        <p:nvSpPr>
          <p:cNvPr id="7" name="TextBox 6">
            <a:extLst>
              <a:ext uri="{FF2B5EF4-FFF2-40B4-BE49-F238E27FC236}">
                <a16:creationId xmlns:a16="http://schemas.microsoft.com/office/drawing/2014/main" id="{5A9188C9-DF35-68B7-284D-4F5C3BAFFBAE}"/>
              </a:ext>
            </a:extLst>
          </p:cNvPr>
          <p:cNvSpPr txBox="1"/>
          <p:nvPr>
            <p:extLst>
              <p:ext uri="{1162E1C5-73C7-4A58-AE30-91384D911F3F}">
                <p184:classification xmlns:p184="http://schemas.microsoft.com/office/powerpoint/2018/4/main" val="hdr"/>
              </p:ext>
            </p:extLst>
          </p:nvPr>
        </p:nvSpPr>
        <p:spPr>
          <a:xfrm>
            <a:off x="10648951" y="63500"/>
            <a:ext cx="1508125" cy="153888"/>
          </a:xfrm>
          <a:prstGeom prst="rect">
            <a:avLst/>
          </a:prstGeom>
        </p:spPr>
        <p:txBody>
          <a:bodyPr horzOverflow="overflow" lIns="0" tIns="0" rIns="0" bIns="0">
            <a:spAutoFit/>
          </a:bodyPr>
          <a:lstStyle/>
          <a:p>
            <a:pPr algn="l"/>
            <a:r>
              <a:rPr lang="en-US" sz="1000">
                <a:solidFill>
                  <a:srgbClr val="000000">
                    <a:alpha val="50000"/>
                  </a:srgbClr>
                </a:solidFill>
                <a:latin typeface="Calibri" panose="020F0502020204030204" pitchFamily="34" charset="0"/>
                <a:cs typeface="Calibri" panose="020F0502020204030204" pitchFamily="34" charset="0"/>
              </a:rPr>
              <a:t>Booz Allen Hamilton Internal</a:t>
            </a:r>
          </a:p>
        </p:txBody>
      </p:sp>
    </p:spTree>
    <p:extLst>
      <p:ext uri="{BB962C8B-B14F-4D97-AF65-F5344CB8AC3E}">
        <p14:creationId xmlns:p14="http://schemas.microsoft.com/office/powerpoint/2010/main" val="2896565945"/>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slideLayout" Target="../slideLayouts/slideLayout8.xml"/><Relationship Id="rId4" Type="http://schemas.openxmlformats.org/officeDocument/2006/relationships/image" Target="../media/image34.svg"/></Relationships>
</file>

<file path=ppt/slides/_rels/slide5.xml.rels><?xml version="1.0" encoding="UTF-8" standalone="yes"?>
<Relationships xmlns="http://schemas.openxmlformats.org/package/2006/relationships"><Relationship Id="rId2" Type="http://schemas.openxmlformats.org/officeDocument/2006/relationships/hyperlink" Target="mailto:avservices@nist.gov" TargetMode="Externa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slideLayout" Target="../slideLayouts/slideLayout8.xml"/><Relationship Id="rId4" Type="http://schemas.openxmlformats.org/officeDocument/2006/relationships/hyperlink" Target="mailto:avservices@nist.go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0.svg"/><Relationship Id="rId4" Type="http://schemas.openxmlformats.org/officeDocument/2006/relationships/image" Target="../media/image39.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7.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67.xml"/><Relationship Id="rId4" Type="http://schemas.openxmlformats.org/officeDocument/2006/relationships/chart" Target="../charts/char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hxfxhokzKEU" TargetMode="External"/><Relationship Id="rId2" Type="http://schemas.openxmlformats.org/officeDocument/2006/relationships/hyperlink" Target="https://healthit.gov/privacy-security/security-risk-assessment-tool/" TargetMode="External"/><Relationship Id="rId1" Type="http://schemas.openxmlformats.org/officeDocument/2006/relationships/slideLayout" Target="../slideLayouts/slideLayout63.xml"/><Relationship Id="rId6" Type="http://schemas.openxmlformats.org/officeDocument/2006/relationships/hyperlink" Target="http://youtube.com/watch?v=VnbBxxyZLc8" TargetMode="External"/><Relationship Id="rId5" Type="http://schemas.openxmlformats.org/officeDocument/2006/relationships/hyperlink" Target="https://www.youtube.com/watch?v=nBKUlAy1OFA" TargetMode="External"/><Relationship Id="rId4" Type="http://schemas.openxmlformats.org/officeDocument/2006/relationships/hyperlink" Target="https://www.youtube.com/watch?v=kDyrj-fJzhw"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36.xml"/><Relationship Id="rId5" Type="http://schemas.openxmlformats.org/officeDocument/2006/relationships/image" Target="../media/image52.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3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38.xm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36.xml"/><Relationship Id="rId4"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3.xml"/><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4.xml"/><Relationship Id="rId1" Type="http://schemas.openxmlformats.org/officeDocument/2006/relationships/slideLayout" Target="../slideLayouts/slideLayout38.xml"/><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5.xml"/><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36.xml"/><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8.xml"/><Relationship Id="rId1" Type="http://schemas.openxmlformats.org/officeDocument/2006/relationships/slideLayout" Target="../slideLayouts/slideLayout57.xml"/><Relationship Id="rId4" Type="http://schemas.openxmlformats.org/officeDocument/2006/relationships/hyperlink" Target="https://health-isac.org/claude-mythos-and-its-health-sector-implications/"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s://www.hhs.gov/about/agencies/asa/ocio/hc3" TargetMode="External"/><Relationship Id="rId3" Type="http://schemas.openxmlformats.org/officeDocument/2006/relationships/hyperlink" Target="http://www.h-isac.org/" TargetMode="External"/><Relationship Id="rId7" Type="http://schemas.openxmlformats.org/officeDocument/2006/relationships/hyperlink" Target="https://h-isac.org/preparing-for-the-next-solarwinds-event-2/" TargetMode="External"/><Relationship Id="rId2" Type="http://schemas.openxmlformats.org/officeDocument/2006/relationships/notesSlide" Target="../notesSlides/notesSlide29.xml"/><Relationship Id="rId1" Type="http://schemas.openxmlformats.org/officeDocument/2006/relationships/slideLayout" Target="../slideLayouts/slideLayout36.xml"/><Relationship Id="rId6" Type="http://schemas.openxmlformats.org/officeDocument/2006/relationships/hyperlink" Target="https://h-isac.org/distributed-denial-of-service-ddos-attacks/" TargetMode="External"/><Relationship Id="rId5" Type="http://schemas.openxmlformats.org/officeDocument/2006/relationships/hyperlink" Target="https://h-isac.org/community-services-2?_sft_category=free-tools" TargetMode="External"/><Relationship Id="rId10" Type="http://schemas.openxmlformats.org/officeDocument/2006/relationships/hyperlink" Target="http://aspr.hhs.gov/" TargetMode="External"/><Relationship Id="rId4" Type="http://schemas.openxmlformats.org/officeDocument/2006/relationships/hyperlink" Target="https://health-isac.org/health-isac-2025-health-sector-cyber-threat-landscape/" TargetMode="External"/><Relationship Id="rId9" Type="http://schemas.openxmlformats.org/officeDocument/2006/relationships/hyperlink" Target="https://405d.hhs.gov/"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3.xml"/></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3.xml"/><Relationship Id="rId1" Type="http://schemas.openxmlformats.org/officeDocument/2006/relationships/slideLayout" Target="../slideLayouts/slideLayout74.xml"/></Relationships>
</file>

<file path=ppt/slides/_rels/slide51.xml.rels><?xml version="1.0" encoding="UTF-8" standalone="yes"?>
<Relationships xmlns="http://schemas.openxmlformats.org/package/2006/relationships"><Relationship Id="rId8" Type="http://schemas.openxmlformats.org/officeDocument/2006/relationships/image" Target="../media/image81.svg"/><Relationship Id="rId3" Type="http://schemas.openxmlformats.org/officeDocument/2006/relationships/image" Target="../media/image76.png"/><Relationship Id="rId7" Type="http://schemas.openxmlformats.org/officeDocument/2006/relationships/image" Target="../media/image80.emf"/><Relationship Id="rId2" Type="http://schemas.openxmlformats.org/officeDocument/2006/relationships/notesSlide" Target="../notesSlides/notesSlide34.xml"/><Relationship Id="rId1" Type="http://schemas.openxmlformats.org/officeDocument/2006/relationships/slideLayout" Target="../slideLayouts/slideLayout81.xml"/><Relationship Id="rId6" Type="http://schemas.openxmlformats.org/officeDocument/2006/relationships/image" Target="../media/image79.png"/><Relationship Id="rId11" Type="http://schemas.openxmlformats.org/officeDocument/2006/relationships/hyperlink" Target="https://jamanetwork.com/journals/jama-health-forum/fullarticle/2799961?cb=12127" TargetMode="External"/><Relationship Id="rId5" Type="http://schemas.openxmlformats.org/officeDocument/2006/relationships/image" Target="../media/image78.png"/><Relationship Id="rId10" Type="http://schemas.openxmlformats.org/officeDocument/2006/relationships/image" Target="../media/image83.emf"/><Relationship Id="rId4" Type="http://schemas.openxmlformats.org/officeDocument/2006/relationships/image" Target="../media/image77.emf"/><Relationship Id="rId9" Type="http://schemas.openxmlformats.org/officeDocument/2006/relationships/image" Target="../media/image82.emf"/></Relationships>
</file>

<file path=ppt/slides/_rels/slide5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5.xml"/><Relationship Id="rId1" Type="http://schemas.openxmlformats.org/officeDocument/2006/relationships/slideLayout" Target="../slideLayouts/slideLayout81.xml"/><Relationship Id="rId5" Type="http://schemas.openxmlformats.org/officeDocument/2006/relationships/image" Target="../media/image85.emf"/><Relationship Id="rId4" Type="http://schemas.openxmlformats.org/officeDocument/2006/relationships/image" Target="../media/image84.e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9.xml"/></Relationships>
</file>

<file path=ppt/slides/_rels/slide54.xml.rels><?xml version="1.0" encoding="UTF-8" standalone="yes"?>
<Relationships xmlns="http://schemas.openxmlformats.org/package/2006/relationships"><Relationship Id="rId3" Type="http://schemas.openxmlformats.org/officeDocument/2006/relationships/hyperlink" Target="https://www.congress.gov/116/bills/hr6395/BILLS-116hr6395enr.pdf" TargetMode="External"/><Relationship Id="rId2" Type="http://schemas.openxmlformats.org/officeDocument/2006/relationships/notesSlide" Target="../notesSlides/notesSlide37.xml"/><Relationship Id="rId1" Type="http://schemas.openxmlformats.org/officeDocument/2006/relationships/slideLayout" Target="../slideLayouts/slideLayout74.xml"/><Relationship Id="rId5" Type="http://schemas.openxmlformats.org/officeDocument/2006/relationships/hyperlink" Target="https://www.fema.gov/sites/default/files/2020-07/fema_ESF_14_Business-Infrastructure.pdf" TargetMode="External"/><Relationship Id="rId4" Type="http://schemas.openxmlformats.org/officeDocument/2006/relationships/hyperlink" Target="https://www.fema.gov/pdf/emergency/nrf/nrf-esf-08.pdf"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4.xml"/><Relationship Id="rId1" Type="http://schemas.openxmlformats.org/officeDocument/2006/relationships/tags" Target="../tags/tag1.xml"/><Relationship Id="rId5" Type="http://schemas.openxmlformats.org/officeDocument/2006/relationships/image" Target="../media/image87.svg"/><Relationship Id="rId4" Type="http://schemas.openxmlformats.org/officeDocument/2006/relationships/image" Target="../media/image86.png"/></Relationships>
</file>

<file path=ppt/slides/_rels/slide57.xml.rels><?xml version="1.0" encoding="UTF-8" standalone="yes"?>
<Relationships xmlns="http://schemas.openxmlformats.org/package/2006/relationships"><Relationship Id="rId3" Type="http://schemas.openxmlformats.org/officeDocument/2006/relationships/hyperlink" Target="https://hhscyber.hhs.gov/cybersecurity-performance-goals.html" TargetMode="External"/><Relationship Id="rId2" Type="http://schemas.openxmlformats.org/officeDocument/2006/relationships/notesSlide" Target="../notesSlides/notesSlide40.xml"/><Relationship Id="rId1" Type="http://schemas.openxmlformats.org/officeDocument/2006/relationships/slideLayout" Target="../slideLayouts/slideLayout118.xml"/><Relationship Id="rId5" Type="http://schemas.openxmlformats.org/officeDocument/2006/relationships/hyperlink" Target="https://405d.hhs.gov/knowledgeondemand" TargetMode="External"/><Relationship Id="rId4" Type="http://schemas.openxmlformats.org/officeDocument/2006/relationships/hyperlink" Target="https://405d.hhs.gov/kod/cpg-tour/index.html#/"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hhscyber.hhs.gov/cybersecurity-performance-goals.html" TargetMode="External"/><Relationship Id="rId2" Type="http://schemas.openxmlformats.org/officeDocument/2006/relationships/notesSlide" Target="../notesSlides/notesSlide41.xml"/><Relationship Id="rId1" Type="http://schemas.openxmlformats.org/officeDocument/2006/relationships/slideLayout" Target="../slideLayouts/slideLayout118.xml"/><Relationship Id="rId6" Type="http://schemas.openxmlformats.org/officeDocument/2006/relationships/image" Target="../media/image88.png"/><Relationship Id="rId5" Type="http://schemas.openxmlformats.org/officeDocument/2006/relationships/hyperlink" Target="https://405d.hhs.gov/knowledgeondemand" TargetMode="External"/><Relationship Id="rId4" Type="http://schemas.openxmlformats.org/officeDocument/2006/relationships/hyperlink" Target="https://405d.hhs.gov/kod/cpg-tour/index.html#/"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7.xml"/></Relationships>
</file>

<file path=ppt/slides/_rels/slide60.xml.rels><?xml version="1.0" encoding="UTF-8" standalone="yes"?>
<Relationships xmlns="http://schemas.openxmlformats.org/package/2006/relationships"><Relationship Id="rId3" Type="http://schemas.openxmlformats.org/officeDocument/2006/relationships/image" Target="../media/image89.svg"/><Relationship Id="rId2" Type="http://schemas.openxmlformats.org/officeDocument/2006/relationships/notesSlide" Target="../notesSlides/notesSlide43.xml"/><Relationship Id="rId1" Type="http://schemas.openxmlformats.org/officeDocument/2006/relationships/slideLayout" Target="../slideLayouts/slideLayout77.xml"/></Relationships>
</file>

<file path=ppt/slides/_rels/slide6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4.xml"/><Relationship Id="rId1" Type="http://schemas.openxmlformats.org/officeDocument/2006/relationships/slideLayout" Target="../slideLayouts/slideLayout74.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74.xml"/><Relationship Id="rId4" Type="http://schemas.openxmlformats.org/officeDocument/2006/relationships/image" Target="../media/image95.png"/></Relationships>
</file>

<file path=ppt/slides/_rels/slide6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74.xml"/><Relationship Id="rId4" Type="http://schemas.openxmlformats.org/officeDocument/2006/relationships/image" Target="../media/image97.png"/></Relationships>
</file>

<file path=ppt/slides/_rels/slide6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7.xml"/><Relationship Id="rId1" Type="http://schemas.openxmlformats.org/officeDocument/2006/relationships/slideLayout" Target="../slideLayouts/slideLayout74.xml"/></Relationships>
</file>

<file path=ppt/slides/_rels/slide6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8.xml"/><Relationship Id="rId1" Type="http://schemas.openxmlformats.org/officeDocument/2006/relationships/slideLayout" Target="../slideLayouts/slideLayout74.xml"/><Relationship Id="rId4" Type="http://schemas.openxmlformats.org/officeDocument/2006/relationships/image" Target="../media/image100.png"/></Relationships>
</file>

<file path=ppt/slides/_rels/slide6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9.xml"/><Relationship Id="rId1" Type="http://schemas.openxmlformats.org/officeDocument/2006/relationships/slideLayout" Target="../slideLayouts/slideLayout74.xml"/></Relationships>
</file>

<file path=ppt/slides/_rels/slide67.xml.rels><?xml version="1.0" encoding="UTF-8" standalone="yes"?>
<Relationships xmlns="http://schemas.openxmlformats.org/package/2006/relationships"><Relationship Id="rId3" Type="http://schemas.openxmlformats.org/officeDocument/2006/relationships/hyperlink" Target="https://www.ic3.gov/Home/ComplaintChoice" TargetMode="External"/><Relationship Id="rId7" Type="http://schemas.openxmlformats.org/officeDocument/2006/relationships/hyperlink" Target="mailto:HHSCyber@hhs.gov" TargetMode="External"/><Relationship Id="rId2" Type="http://schemas.openxmlformats.org/officeDocument/2006/relationships/notesSlide" Target="../notesSlides/notesSlide50.xml"/><Relationship Id="rId1" Type="http://schemas.openxmlformats.org/officeDocument/2006/relationships/slideLayout" Target="../slideLayouts/slideLayout74.xml"/><Relationship Id="rId6" Type="http://schemas.openxmlformats.org/officeDocument/2006/relationships/hyperlink" Target="mailto:contact@mail.cisa.dhs.gov" TargetMode="External"/><Relationship Id="rId5" Type="http://schemas.openxmlformats.org/officeDocument/2006/relationships/hyperlink" Target="https://myservices.cisa.gov/irf" TargetMode="External"/><Relationship Id="rId4" Type="http://schemas.openxmlformats.org/officeDocument/2006/relationships/hyperlink" Target="https://www.fbi.gov/contact-us/field-offices"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4.xml"/></Relationships>
</file>

<file path=ppt/slides/_rels/slide70.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image" Target="../media/image102.png"/><Relationship Id="rId7" Type="http://schemas.openxmlformats.org/officeDocument/2006/relationships/image" Target="../media/image106.svg"/><Relationship Id="rId2" Type="http://schemas.openxmlformats.org/officeDocument/2006/relationships/notesSlide" Target="../notesSlides/notesSlide53.xml"/><Relationship Id="rId1" Type="http://schemas.openxmlformats.org/officeDocument/2006/relationships/slideLayout" Target="../slideLayouts/slideLayout100.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0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s>
</file>

<file path=ppt/slides/_rels/slide71.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54.xml"/><Relationship Id="rId1" Type="http://schemas.openxmlformats.org/officeDocument/2006/relationships/slideLayout" Target="../slideLayouts/slideLayout79.xml"/><Relationship Id="rId6" Type="http://schemas.openxmlformats.org/officeDocument/2006/relationships/image" Target="../media/image114.png"/><Relationship Id="rId5" Type="http://schemas.openxmlformats.org/officeDocument/2006/relationships/image" Target="../media/image113.pn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3.xml"/></Relationships>
</file>

<file path=ppt/slides/_rels/slide73.xml.rels><?xml version="1.0" encoding="UTF-8" standalone="yes"?>
<Relationships xmlns="http://schemas.openxmlformats.org/package/2006/relationships"><Relationship Id="rId8" Type="http://schemas.openxmlformats.org/officeDocument/2006/relationships/hyperlink" Target="https://arpa-h.gov/news-and-events/upgrade-launches-fortify-medical-devices-against-cyber-threats" TargetMode="External"/><Relationship Id="rId3" Type="http://schemas.openxmlformats.org/officeDocument/2006/relationships/hyperlink" Target="https://www.hhs.gov/hipaa/for-professionals/security/guidance/index.html" TargetMode="External"/><Relationship Id="rId7" Type="http://schemas.openxmlformats.org/officeDocument/2006/relationships/hyperlink" Target="https://arpa-h.gov/explore-funding/awards?activity=211" TargetMode="External"/><Relationship Id="rId2" Type="http://schemas.openxmlformats.org/officeDocument/2006/relationships/notesSlide" Target="../notesSlides/notesSlide55.xml"/><Relationship Id="rId1" Type="http://schemas.openxmlformats.org/officeDocument/2006/relationships/slideLayout" Target="../slideLayouts/slideLayout30.xml"/><Relationship Id="rId6" Type="http://schemas.openxmlformats.org/officeDocument/2006/relationships/hyperlink" Target="https://www.healthit.gov/" TargetMode="External"/><Relationship Id="rId5" Type="http://schemas.openxmlformats.org/officeDocument/2006/relationships/hyperlink" Target="https://hhscyber.hhs.gov/" TargetMode="External"/><Relationship Id="rId4" Type="http://schemas.openxmlformats.org/officeDocument/2006/relationships/hyperlink" Target="https://www.youtube.com/usgovhhsoc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2B3C-3A56-0E49-D53C-9277C16C8512}"/>
              </a:ext>
            </a:extLst>
          </p:cNvPr>
          <p:cNvSpPr txBox="1">
            <a:spLocks/>
          </p:cNvSpPr>
          <p:nvPr/>
        </p:nvSpPr>
        <p:spPr>
          <a:xfrm>
            <a:off x="7828192" y="2479344"/>
            <a:ext cx="4510112" cy="1899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b="1" dirty="0"/>
              <a:t>Safeguarding Health Information: Building Assurance through HIPAA Security 2026</a:t>
            </a:r>
          </a:p>
        </p:txBody>
      </p:sp>
      <p:sp>
        <p:nvSpPr>
          <p:cNvPr id="3" name="Title 2">
            <a:extLst>
              <a:ext uri="{FF2B5EF4-FFF2-40B4-BE49-F238E27FC236}">
                <a16:creationId xmlns:a16="http://schemas.microsoft.com/office/drawing/2014/main" id="{9351FCFC-0611-583C-6AAA-2766A133425C}"/>
              </a:ext>
            </a:extLst>
          </p:cNvPr>
          <p:cNvSpPr>
            <a:spLocks noGrp="1"/>
          </p:cNvSpPr>
          <p:nvPr>
            <p:ph type="title" idx="4294967295"/>
          </p:nvPr>
        </p:nvSpPr>
        <p:spPr>
          <a:xfrm>
            <a:off x="838200" y="-1325563"/>
            <a:ext cx="10515600" cy="1325563"/>
          </a:xfrm>
          <a:prstGeom prst="rect">
            <a:avLst/>
          </a:prstGeom>
        </p:spPr>
        <p:txBody>
          <a:bodyPr anchor="b"/>
          <a:lstStyle/>
          <a:p>
            <a:r>
              <a:rPr lang="en-US" dirty="0"/>
              <a:t>Safeguarding Health Information: Building Assurance through HIPAA Security 2026</a:t>
            </a:r>
          </a:p>
        </p:txBody>
      </p:sp>
    </p:spTree>
    <p:extLst>
      <p:ext uri="{BB962C8B-B14F-4D97-AF65-F5344CB8AC3E}">
        <p14:creationId xmlns:p14="http://schemas.microsoft.com/office/powerpoint/2010/main" val="1255354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431A1C-6830-743F-102A-9DA611740BDE}"/>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Agenda</a:t>
            </a:r>
          </a:p>
        </p:txBody>
      </p:sp>
      <p:sp>
        <p:nvSpPr>
          <p:cNvPr id="4" name="TextBox 3">
            <a:extLst>
              <a:ext uri="{FF2B5EF4-FFF2-40B4-BE49-F238E27FC236}">
                <a16:creationId xmlns:a16="http://schemas.microsoft.com/office/drawing/2014/main" id="{12F3530D-3C39-C18E-7C0B-46F583C1CD2A}"/>
              </a:ext>
            </a:extLst>
          </p:cNvPr>
          <p:cNvSpPr txBox="1"/>
          <p:nvPr/>
        </p:nvSpPr>
        <p:spPr>
          <a:xfrm>
            <a:off x="1417898" y="1495063"/>
            <a:ext cx="9905999" cy="27730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4275"/>
              </a:lnSpc>
            </a:pPr>
            <a:r>
              <a:rPr lang="en-US" sz="2400" baseline="0" dirty="0">
                <a:solidFill>
                  <a:srgbClr val="FFFFFF"/>
                </a:solidFill>
                <a:latin typeface="Aptos"/>
                <a:ea typeface="Segoe UI"/>
                <a:cs typeface="Segoe UI"/>
              </a:rPr>
              <a:t>Day 1 | Wednesday, September 2, 2026</a:t>
            </a:r>
          </a:p>
          <a:p>
            <a:pPr rtl="0">
              <a:lnSpc>
                <a:spcPts val="4275"/>
              </a:lnSpc>
            </a:pPr>
            <a:r>
              <a:rPr lang="en-US" sz="2400" dirty="0">
                <a:solidFill>
                  <a:srgbClr val="FFFFFF"/>
                </a:solidFill>
                <a:latin typeface="Aptos"/>
                <a:ea typeface="Segoe UI"/>
                <a:cs typeface="Segoe UI"/>
              </a:rPr>
              <a:t>9:00 AM – 4:00 PM ET</a:t>
            </a:r>
          </a:p>
          <a:p>
            <a:pPr rtl="0">
              <a:lnSpc>
                <a:spcPts val="4275"/>
              </a:lnSpc>
            </a:pPr>
            <a:endParaRPr lang="en-US" sz="2400" dirty="0">
              <a:solidFill>
                <a:srgbClr val="FFFFFF"/>
              </a:solidFill>
              <a:latin typeface="Aptos"/>
              <a:ea typeface="Segoe UI"/>
              <a:cs typeface="Segoe UI"/>
            </a:endParaRPr>
          </a:p>
          <a:p>
            <a:pPr rtl="0">
              <a:lnSpc>
                <a:spcPts val="4275"/>
              </a:lnSpc>
            </a:pPr>
            <a:r>
              <a:rPr lang="en-US" sz="2400" dirty="0">
                <a:solidFill>
                  <a:srgbClr val="FFFFFF"/>
                </a:solidFill>
                <a:latin typeface="Aptos"/>
                <a:ea typeface="Segoe UI"/>
                <a:cs typeface="Segoe UI"/>
              </a:rPr>
              <a:t>Day 2 | Thursday, September 3, 2026</a:t>
            </a:r>
            <a:endParaRPr lang="en-US" sz="2400" dirty="0">
              <a:latin typeface="Aptos"/>
              <a:ea typeface="Segoe UI"/>
              <a:cs typeface="Segoe UI"/>
            </a:endParaRPr>
          </a:p>
          <a:p>
            <a:pPr rtl="0">
              <a:lnSpc>
                <a:spcPts val="4275"/>
              </a:lnSpc>
            </a:pPr>
            <a:r>
              <a:rPr lang="en-US" sz="2400" dirty="0">
                <a:latin typeface="Aptos"/>
                <a:ea typeface="Segoe UI"/>
                <a:cs typeface="Segoe UI"/>
              </a:rPr>
              <a:t>​</a:t>
            </a:r>
            <a:r>
              <a:rPr lang="en-US" sz="2400" dirty="0">
                <a:solidFill>
                  <a:srgbClr val="FFFFFF"/>
                </a:solidFill>
                <a:latin typeface="Aptos"/>
                <a:cs typeface="Segoe UI"/>
              </a:rPr>
              <a:t>9:00 AM – 4:00 PM ET</a:t>
            </a:r>
          </a:p>
        </p:txBody>
      </p:sp>
    </p:spTree>
    <p:extLst>
      <p:ext uri="{BB962C8B-B14F-4D97-AF65-F5344CB8AC3E}">
        <p14:creationId xmlns:p14="http://schemas.microsoft.com/office/powerpoint/2010/main" val="4095080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9B581-2761-16AD-0CD7-29CB0E1A088F}"/>
              </a:ext>
            </a:extLst>
          </p:cNvPr>
          <p:cNvSpPr txBox="1"/>
          <p:nvPr/>
        </p:nvSpPr>
        <p:spPr>
          <a:xfrm>
            <a:off x="1357313" y="1614488"/>
            <a:ext cx="10658475" cy="2893100"/>
          </a:xfrm>
          <a:prstGeom prst="rect">
            <a:avLst/>
          </a:prstGeom>
          <a:noFill/>
        </p:spPr>
        <p:txBody>
          <a:bodyPr wrap="square" lIns="91440" tIns="45720" rIns="91440" bIns="45720" rtlCol="0" anchor="t">
            <a:spAutoFit/>
          </a:bodyPr>
          <a:lstStyle/>
          <a:p>
            <a:pPr marL="457200" indent="-457200">
              <a:buFont typeface="Arial"/>
              <a:buChar char="•"/>
            </a:pPr>
            <a:r>
              <a:rPr lang="en-US" sz="2600">
                <a:solidFill>
                  <a:schemeClr val="bg1"/>
                </a:solidFill>
                <a:ea typeface="+mn-lt"/>
                <a:cs typeface="+mn-lt"/>
              </a:rPr>
              <a:t>You must always remain in the approved conference area. You are required to have an escort if you exit this area. </a:t>
            </a:r>
            <a:endParaRPr lang="en-US">
              <a:solidFill>
                <a:schemeClr val="bg1"/>
              </a:solidFill>
            </a:endParaRPr>
          </a:p>
          <a:p>
            <a:pPr marL="457200" indent="-457200">
              <a:buFont typeface="Arial" panose="020B0604020202020204" pitchFamily="34" charset="0"/>
              <a:buChar char="•"/>
            </a:pPr>
            <a:r>
              <a:rPr lang="en-US" sz="2600">
                <a:solidFill>
                  <a:schemeClr val="bg1"/>
                </a:solidFill>
                <a:ea typeface="+mn-lt"/>
                <a:cs typeface="+mn-lt"/>
              </a:rPr>
              <a:t>Be aware of all EXITS. In the event of an emergency, please follow all instructions, do not take photos, and do not re-enter the building.</a:t>
            </a:r>
            <a:endParaRPr lang="en-US">
              <a:solidFill>
                <a:schemeClr val="bg1"/>
              </a:solidFill>
            </a:endParaRPr>
          </a:p>
          <a:p>
            <a:pPr marL="457200" indent="-457200">
              <a:buFont typeface="Arial" panose="020B0604020202020204" pitchFamily="34" charset="0"/>
              <a:buChar char="•"/>
            </a:pPr>
            <a:r>
              <a:rPr lang="en-US" sz="2600">
                <a:solidFill>
                  <a:schemeClr val="bg1"/>
                </a:solidFill>
                <a:ea typeface="+mn-lt"/>
                <a:cs typeface="+mn-lt"/>
              </a:rPr>
              <a:t>Reminder: food and drinks are prohibited in the auditoriums. </a:t>
            </a:r>
            <a:br>
              <a:rPr lang="en-US" sz="2600">
                <a:solidFill>
                  <a:schemeClr val="bg1"/>
                </a:solidFill>
                <a:ea typeface="+mn-lt"/>
                <a:cs typeface="+mn-lt"/>
              </a:rPr>
            </a:br>
            <a:endParaRPr lang="en-US" sz="2600">
              <a:solidFill>
                <a:schemeClr val="bg1"/>
              </a:solidFill>
            </a:endParaRPr>
          </a:p>
          <a:p>
            <a:pPr marL="457200" indent="-457200">
              <a:buFont typeface="Arial" panose="020B0604020202020204" pitchFamily="34" charset="0"/>
              <a:buChar char="•"/>
            </a:pPr>
            <a:endParaRPr lang="en-US" sz="2600">
              <a:solidFill>
                <a:srgbClr val="FF0000"/>
              </a:solidFill>
            </a:endParaRPr>
          </a:p>
        </p:txBody>
      </p:sp>
      <p:sp>
        <p:nvSpPr>
          <p:cNvPr id="3" name="Title 2">
            <a:extLst>
              <a:ext uri="{FF2B5EF4-FFF2-40B4-BE49-F238E27FC236}">
                <a16:creationId xmlns:a16="http://schemas.microsoft.com/office/drawing/2014/main" id="{C3431A1C-6830-743F-102A-9DA611740BDE}"/>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In-person Attendee Reminders</a:t>
            </a:r>
          </a:p>
        </p:txBody>
      </p:sp>
    </p:spTree>
    <p:extLst>
      <p:ext uri="{BB962C8B-B14F-4D97-AF65-F5344CB8AC3E}">
        <p14:creationId xmlns:p14="http://schemas.microsoft.com/office/powerpoint/2010/main" val="132658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E39A-2DF8-8742-A2DC-F142B99469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D2A50AB-B34B-D4AD-14A2-767C74E74D30}"/>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In-person Attendee Reminders </a:t>
            </a:r>
          </a:p>
        </p:txBody>
      </p:sp>
      <p:pic>
        <p:nvPicPr>
          <p:cNvPr id="4" name="Content Placeholder 4" descr="Employee badge outline">
            <a:extLst>
              <a:ext uri="{FF2B5EF4-FFF2-40B4-BE49-F238E27FC236}">
                <a16:creationId xmlns:a16="http://schemas.microsoft.com/office/drawing/2014/main" id="{8C97799D-EEEC-1E99-0536-7F38E876AE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6740" y="1690688"/>
            <a:ext cx="2476500" cy="2476500"/>
          </a:xfrm>
          <a:prstGeom prst="rect">
            <a:avLst/>
          </a:prstGeom>
        </p:spPr>
      </p:pic>
      <p:pic>
        <p:nvPicPr>
          <p:cNvPr id="5" name="Graphic 4" descr="No Phones outline">
            <a:extLst>
              <a:ext uri="{FF2B5EF4-FFF2-40B4-BE49-F238E27FC236}">
                <a16:creationId xmlns:a16="http://schemas.microsoft.com/office/drawing/2014/main" id="{03CA6D3A-815E-0A35-D9D2-1AFA93078A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2933" y="1970235"/>
            <a:ext cx="2196953" cy="2196953"/>
          </a:xfrm>
          <a:prstGeom prst="rect">
            <a:avLst/>
          </a:prstGeom>
        </p:spPr>
      </p:pic>
      <p:sp>
        <p:nvSpPr>
          <p:cNvPr id="7" name="TextBox 6">
            <a:extLst>
              <a:ext uri="{FF2B5EF4-FFF2-40B4-BE49-F238E27FC236}">
                <a16:creationId xmlns:a16="http://schemas.microsoft.com/office/drawing/2014/main" id="{249A21D0-3C83-4114-6BB7-F3E93D36C999}"/>
              </a:ext>
            </a:extLst>
          </p:cNvPr>
          <p:cNvSpPr txBox="1"/>
          <p:nvPr/>
        </p:nvSpPr>
        <p:spPr>
          <a:xfrm>
            <a:off x="577596" y="4560672"/>
            <a:ext cx="2476500" cy="954107"/>
          </a:xfrm>
          <a:prstGeom prst="rect">
            <a:avLst/>
          </a:prstGeom>
          <a:noFill/>
        </p:spPr>
        <p:txBody>
          <a:bodyPr wrap="square">
            <a:spAutoFit/>
          </a:bodyPr>
          <a:lstStyle/>
          <a:p>
            <a:pPr algn="ctr"/>
            <a:r>
              <a:rPr lang="en-US" sz="2800">
                <a:solidFill>
                  <a:schemeClr val="bg1"/>
                </a:solidFill>
              </a:rPr>
              <a:t>Wear badge </a:t>
            </a:r>
            <a:br>
              <a:rPr lang="en-US" sz="2800">
                <a:solidFill>
                  <a:schemeClr val="bg1"/>
                </a:solidFill>
              </a:rPr>
            </a:br>
            <a:r>
              <a:rPr lang="en-US" sz="2800">
                <a:solidFill>
                  <a:schemeClr val="bg1"/>
                </a:solidFill>
              </a:rPr>
              <a:t>at all times.</a:t>
            </a:r>
          </a:p>
        </p:txBody>
      </p:sp>
      <p:sp>
        <p:nvSpPr>
          <p:cNvPr id="9" name="TextBox 8">
            <a:extLst>
              <a:ext uri="{FF2B5EF4-FFF2-40B4-BE49-F238E27FC236}">
                <a16:creationId xmlns:a16="http://schemas.microsoft.com/office/drawing/2014/main" id="{23AAD86B-16B3-C242-FC66-1DBF7FF0FD64}"/>
              </a:ext>
            </a:extLst>
          </p:cNvPr>
          <p:cNvSpPr txBox="1"/>
          <p:nvPr/>
        </p:nvSpPr>
        <p:spPr>
          <a:xfrm>
            <a:off x="8758402" y="4480528"/>
            <a:ext cx="1966014" cy="1661993"/>
          </a:xfrm>
          <a:prstGeom prst="rect">
            <a:avLst/>
          </a:prstGeom>
          <a:noFill/>
        </p:spPr>
        <p:txBody>
          <a:bodyPr wrap="square">
            <a:spAutoFit/>
          </a:bodyPr>
          <a:lstStyle/>
          <a:p>
            <a:pPr algn="ctr"/>
            <a:r>
              <a:rPr lang="en-US" sz="2800">
                <a:solidFill>
                  <a:schemeClr val="bg1"/>
                </a:solidFill>
              </a:rPr>
              <a:t>Please silence cell phones.</a:t>
            </a:r>
          </a:p>
          <a:p>
            <a:endParaRPr lang="en-US"/>
          </a:p>
        </p:txBody>
      </p:sp>
      <p:sp>
        <p:nvSpPr>
          <p:cNvPr id="14" name="TextBox 13">
            <a:extLst>
              <a:ext uri="{FF2B5EF4-FFF2-40B4-BE49-F238E27FC236}">
                <a16:creationId xmlns:a16="http://schemas.microsoft.com/office/drawing/2014/main" id="{029C1DBD-BA4D-8A7B-2436-024FFDA375E7}"/>
              </a:ext>
            </a:extLst>
          </p:cNvPr>
          <p:cNvSpPr txBox="1"/>
          <p:nvPr/>
        </p:nvSpPr>
        <p:spPr>
          <a:xfrm>
            <a:off x="3880649" y="4480528"/>
            <a:ext cx="3849624" cy="2246769"/>
          </a:xfrm>
          <a:prstGeom prst="rect">
            <a:avLst/>
          </a:prstGeom>
          <a:noFill/>
        </p:spPr>
        <p:txBody>
          <a:bodyPr wrap="square" rtlCol="0">
            <a:spAutoFit/>
          </a:bodyPr>
          <a:lstStyle/>
          <a:p>
            <a:pPr marL="0" indent="0" algn="ctr">
              <a:buNone/>
            </a:pPr>
            <a:r>
              <a:rPr lang="en-US" sz="2800">
                <a:solidFill>
                  <a:schemeClr val="bg1"/>
                </a:solidFill>
              </a:rPr>
              <a:t>NIST-Guest </a:t>
            </a:r>
          </a:p>
          <a:p>
            <a:pPr marL="0" indent="0" algn="ctr">
              <a:buNone/>
            </a:pPr>
            <a:r>
              <a:rPr lang="en-US" sz="2800">
                <a:solidFill>
                  <a:schemeClr val="bg1"/>
                </a:solidFill>
              </a:rPr>
              <a:t>Connect your device to the “NIST-Guest” </a:t>
            </a:r>
            <a:r>
              <a:rPr lang="en-US" sz="2800" err="1">
                <a:solidFill>
                  <a:schemeClr val="bg1"/>
                </a:solidFill>
              </a:rPr>
              <a:t>WiFi</a:t>
            </a:r>
            <a:r>
              <a:rPr lang="en-US" sz="2800">
                <a:solidFill>
                  <a:schemeClr val="bg1"/>
                </a:solidFill>
              </a:rPr>
              <a:t> </a:t>
            </a:r>
          </a:p>
          <a:p>
            <a:pPr marL="0" indent="0" algn="ctr">
              <a:buNone/>
            </a:pPr>
            <a:r>
              <a:rPr lang="en-US" sz="2800">
                <a:solidFill>
                  <a:schemeClr val="bg1"/>
                </a:solidFill>
              </a:rPr>
              <a:t>No Password Needed </a:t>
            </a:r>
          </a:p>
          <a:p>
            <a:pPr algn="ctr"/>
            <a:endParaRPr lang="en-US" sz="2800"/>
          </a:p>
        </p:txBody>
      </p:sp>
      <p:pic>
        <p:nvPicPr>
          <p:cNvPr id="15" name="Graphic 14" descr="Wi-Fi with solid fill">
            <a:extLst>
              <a:ext uri="{FF2B5EF4-FFF2-40B4-BE49-F238E27FC236}">
                <a16:creationId xmlns:a16="http://schemas.microsoft.com/office/drawing/2014/main" id="{80039864-C1B0-BCD9-44AC-1381C1D686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98925" y="1188101"/>
            <a:ext cx="3849624" cy="3849624"/>
          </a:xfrm>
          <a:prstGeom prst="rect">
            <a:avLst/>
          </a:prstGeom>
        </p:spPr>
      </p:pic>
    </p:spTree>
    <p:extLst>
      <p:ext uri="{BB962C8B-B14F-4D97-AF65-F5344CB8AC3E}">
        <p14:creationId xmlns:p14="http://schemas.microsoft.com/office/powerpoint/2010/main" val="387657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E6843-A5B5-4968-EDF6-5905AAD947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CE5B88-C586-4A9D-1EEF-D11CC1F3749C}"/>
              </a:ext>
            </a:extLst>
          </p:cNvPr>
          <p:cNvSpPr txBox="1"/>
          <p:nvPr/>
        </p:nvSpPr>
        <p:spPr>
          <a:xfrm>
            <a:off x="1328738" y="1614488"/>
            <a:ext cx="10272712" cy="3970318"/>
          </a:xfrm>
          <a:prstGeom prst="rect">
            <a:avLst/>
          </a:prstGeom>
          <a:noFill/>
        </p:spPr>
        <p:txBody>
          <a:bodyPr wrap="square" lIns="91440" tIns="45720" rIns="91440" bIns="45720" rtlCol="0" anchor="t">
            <a:spAutoFit/>
          </a:bodyPr>
          <a:lstStyle/>
          <a:p>
            <a:pPr marL="457200" indent="-457200" algn="l" rtl="0" fontAlgn="base">
              <a:buFont typeface="Arial" panose="020B0604020202020204" pitchFamily="34" charset="0"/>
              <a:buChar char="•"/>
            </a:pPr>
            <a:r>
              <a:rPr lang="en-US" sz="2800" b="0" i="0" dirty="0">
                <a:solidFill>
                  <a:schemeClr val="bg1"/>
                </a:solidFill>
                <a:effectLst/>
                <a:latin typeface="+mj-lt"/>
              </a:rPr>
              <a:t>You are in listen only mode </a:t>
            </a:r>
          </a:p>
          <a:p>
            <a:pPr marL="457200" indent="-457200" algn="l" rtl="0" fontAlgn="base">
              <a:buFont typeface="Arial" panose="020B0604020202020204" pitchFamily="34" charset="0"/>
              <a:buChar char="•"/>
            </a:pPr>
            <a:r>
              <a:rPr lang="en-US" sz="2800" dirty="0">
                <a:solidFill>
                  <a:schemeClr val="bg1"/>
                </a:solidFill>
                <a:latin typeface="+mj-lt"/>
              </a:rPr>
              <a:t>Submit questions via Q&amp;A feature or Raise Hand if applicable. </a:t>
            </a:r>
          </a:p>
          <a:p>
            <a:pPr marL="457200" indent="-457200" fontAlgn="base">
              <a:buFont typeface="Arial" panose="020B0604020202020204" pitchFamily="34" charset="0"/>
              <a:buChar char="•"/>
            </a:pPr>
            <a:r>
              <a:rPr lang="en-US" sz="2800" b="0" i="0" dirty="0">
                <a:solidFill>
                  <a:schemeClr val="bg1"/>
                </a:solidFill>
                <a:effectLst/>
                <a:latin typeface="+mj-lt"/>
              </a:rPr>
              <a:t>Need help? Email </a:t>
            </a:r>
            <a:r>
              <a:rPr lang="en-US" sz="2800" b="0" i="0" u="sng" strike="noStrike" dirty="0">
                <a:solidFill>
                  <a:schemeClr val="bg1"/>
                </a:solidFill>
                <a:effectLst/>
                <a:latin typeface="+mj-lt"/>
                <a:hlinkClick r:id="rId2">
                  <a:extLst>
                    <a:ext uri="{A12FA001-AC4F-418D-AE19-62706E023703}">
                      <ahyp:hlinkClr xmlns:ahyp="http://schemas.microsoft.com/office/drawing/2018/hyperlinkcolor" val="tx"/>
                    </a:ext>
                  </a:extLst>
                </a:hlinkClick>
              </a:rPr>
              <a:t>avservices@nist.gov</a:t>
            </a:r>
            <a:r>
              <a:rPr lang="en-US" sz="2800" dirty="0">
                <a:solidFill>
                  <a:schemeClr val="bg1"/>
                </a:solidFill>
                <a:latin typeface="+mj-lt"/>
              </a:rPr>
              <a:t>. </a:t>
            </a:r>
          </a:p>
          <a:p>
            <a:pPr marL="457200" indent="-457200">
              <a:buFont typeface="Arial" panose="020B0604020202020204" pitchFamily="34" charset="0"/>
              <a:buChar char="•"/>
            </a:pPr>
            <a:r>
              <a:rPr lang="en-US" sz="2800" dirty="0">
                <a:solidFill>
                  <a:schemeClr val="bg1"/>
                </a:solidFill>
                <a:latin typeface="+mj-lt"/>
              </a:rPr>
              <a:t>Recording Notice: Please note that this workshop is being recorded.</a:t>
            </a:r>
          </a:p>
          <a:p>
            <a:pPr marL="457200" indent="-457200">
              <a:buFont typeface="Arial" panose="020B0604020202020204" pitchFamily="34" charset="0"/>
              <a:buChar char="•"/>
            </a:pPr>
            <a:r>
              <a:rPr lang="en-US" sz="2800" dirty="0">
                <a:solidFill>
                  <a:srgbClr val="FF0000"/>
                </a:solidFill>
              </a:rPr>
              <a:t>Materials: Slides will be available on the event page within two weeks. (REMOVE IF NOT APPLICABLE)</a:t>
            </a:r>
          </a:p>
          <a:p>
            <a:pPr algn="l" rtl="0" fontAlgn="base">
              <a:buFont typeface="Arial" panose="020B0604020202020204" pitchFamily="34" charset="0"/>
              <a:buChar char="•"/>
            </a:pPr>
            <a:endParaRPr lang="en-US" sz="2800" b="0" i="0" dirty="0">
              <a:solidFill>
                <a:schemeClr val="bg1"/>
              </a:solidFill>
              <a:effectLst/>
              <a:latin typeface="+mj-lt"/>
            </a:endParaRPr>
          </a:p>
          <a:p>
            <a:endParaRPr lang="en-US" sz="2800" dirty="0">
              <a:solidFill>
                <a:schemeClr val="bg1"/>
              </a:solidFill>
              <a:latin typeface="+mj-lt"/>
            </a:endParaRPr>
          </a:p>
          <a:p>
            <a:endParaRPr lang="en-US" sz="2800" dirty="0">
              <a:solidFill>
                <a:schemeClr val="bg1"/>
              </a:solidFill>
              <a:latin typeface="+mj-lt"/>
            </a:endParaRPr>
          </a:p>
        </p:txBody>
      </p:sp>
      <p:sp>
        <p:nvSpPr>
          <p:cNvPr id="3" name="Title 2">
            <a:extLst>
              <a:ext uri="{FF2B5EF4-FFF2-40B4-BE49-F238E27FC236}">
                <a16:creationId xmlns:a16="http://schemas.microsoft.com/office/drawing/2014/main" id="{29177B78-45FE-E0FA-719D-1856ABA14545}"/>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Virtual Attendees</a:t>
            </a:r>
          </a:p>
        </p:txBody>
      </p:sp>
    </p:spTree>
    <p:extLst>
      <p:ext uri="{BB962C8B-B14F-4D97-AF65-F5344CB8AC3E}">
        <p14:creationId xmlns:p14="http://schemas.microsoft.com/office/powerpoint/2010/main" val="2420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rtlCol="0">
            <a:spAutoFit/>
          </a:bodyPr>
          <a:lstStyle/>
          <a:p>
            <a:r>
              <a:rPr lang="en-US" sz="4400" b="1" dirty="0">
                <a:solidFill>
                  <a:schemeClr val="bg1"/>
                </a:solidFill>
                <a:latin typeface="+mj-lt"/>
              </a:rPr>
              <a:t>Virtual Attendee Reminders</a:t>
            </a:r>
          </a:p>
        </p:txBody>
      </p:sp>
      <p:sp>
        <p:nvSpPr>
          <p:cNvPr id="7" name="TextBox 6">
            <a:extLst>
              <a:ext uri="{FF2B5EF4-FFF2-40B4-BE49-F238E27FC236}">
                <a16:creationId xmlns:a16="http://schemas.microsoft.com/office/drawing/2014/main" id="{370C4403-C15F-0FDB-2351-4EF6E8F56138}"/>
              </a:ext>
            </a:extLst>
          </p:cNvPr>
          <p:cNvSpPr txBox="1"/>
          <p:nvPr/>
        </p:nvSpPr>
        <p:spPr>
          <a:xfrm>
            <a:off x="2513838" y="4260179"/>
            <a:ext cx="2476500" cy="1815882"/>
          </a:xfrm>
          <a:prstGeom prst="rect">
            <a:avLst/>
          </a:prstGeom>
          <a:noFill/>
        </p:spPr>
        <p:txBody>
          <a:bodyPr wrap="square">
            <a:spAutoFit/>
          </a:bodyPr>
          <a:lstStyle/>
          <a:p>
            <a:pPr algn="ctr"/>
            <a:r>
              <a:rPr lang="en-US" sz="2800">
                <a:solidFill>
                  <a:schemeClr val="bg1"/>
                </a:solidFill>
              </a:rPr>
              <a:t>Submit questions using the </a:t>
            </a:r>
            <a:br>
              <a:rPr lang="en-US" sz="2800">
                <a:solidFill>
                  <a:schemeClr val="bg1"/>
                </a:solidFill>
              </a:rPr>
            </a:br>
            <a:r>
              <a:rPr lang="en-US" sz="2800">
                <a:solidFill>
                  <a:schemeClr val="bg1"/>
                </a:solidFill>
              </a:rPr>
              <a:t>Q&amp;A box</a:t>
            </a:r>
          </a:p>
        </p:txBody>
      </p:sp>
      <p:sp>
        <p:nvSpPr>
          <p:cNvPr id="9" name="TextBox 8">
            <a:extLst>
              <a:ext uri="{FF2B5EF4-FFF2-40B4-BE49-F238E27FC236}">
                <a16:creationId xmlns:a16="http://schemas.microsoft.com/office/drawing/2014/main" id="{C9D61535-1EB8-6B85-8A3E-811572EAC0BF}"/>
              </a:ext>
              <a:ext uri="{C183D7F6-B498-43B3-948B-1728B52AA6E4}">
                <adec:decorative xmlns:adec="http://schemas.microsoft.com/office/drawing/2017/decorative" val="1"/>
              </a:ext>
            </a:extLst>
          </p:cNvPr>
          <p:cNvSpPr txBox="1"/>
          <p:nvPr/>
        </p:nvSpPr>
        <p:spPr>
          <a:xfrm>
            <a:off x="5112992" y="4352512"/>
            <a:ext cx="1966014" cy="800219"/>
          </a:xfrm>
          <a:prstGeom prst="rect">
            <a:avLst/>
          </a:prstGeom>
          <a:noFill/>
        </p:spPr>
        <p:txBody>
          <a:bodyPr wrap="square">
            <a:spAutoFit/>
          </a:bodyPr>
          <a:lstStyle/>
          <a:p>
            <a:pPr algn="ctr"/>
            <a:endParaRPr lang="en-US" sz="2800">
              <a:solidFill>
                <a:schemeClr val="bg1"/>
              </a:solidFill>
            </a:endParaRPr>
          </a:p>
          <a:p>
            <a:endParaRPr lang="en-US"/>
          </a:p>
        </p:txBody>
      </p:sp>
      <p:pic>
        <p:nvPicPr>
          <p:cNvPr id="6" name="Graphic 5" descr="Questions with solid fill">
            <a:extLst>
              <a:ext uri="{FF2B5EF4-FFF2-40B4-BE49-F238E27FC236}">
                <a16:creationId xmlns:a16="http://schemas.microsoft.com/office/drawing/2014/main" id="{D25B7F04-B227-81D4-A577-A4815FB659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88336" y="1969367"/>
            <a:ext cx="2127504" cy="2127504"/>
          </a:xfrm>
          <a:prstGeom prst="rect">
            <a:avLst/>
          </a:prstGeom>
        </p:spPr>
      </p:pic>
      <p:pic>
        <p:nvPicPr>
          <p:cNvPr id="12" name="Graphic 11" descr="Help with solid fill">
            <a:extLst>
              <a:ext uri="{FF2B5EF4-FFF2-40B4-BE49-F238E27FC236}">
                <a16:creationId xmlns:a16="http://schemas.microsoft.com/office/drawing/2014/main" id="{26C2FF41-84DC-3A06-087A-B2249262E7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9504" y="1874520"/>
            <a:ext cx="1966014" cy="1966014"/>
          </a:xfrm>
          <a:prstGeom prst="rect">
            <a:avLst/>
          </a:prstGeom>
        </p:spPr>
      </p:pic>
      <p:sp>
        <p:nvSpPr>
          <p:cNvPr id="13" name="Title 12">
            <a:extLst>
              <a:ext uri="{FF2B5EF4-FFF2-40B4-BE49-F238E27FC236}">
                <a16:creationId xmlns:a16="http://schemas.microsoft.com/office/drawing/2014/main" id="{2462F46C-C9D2-7420-1172-F1DB1BC859B1}"/>
              </a:ext>
            </a:extLst>
          </p:cNvPr>
          <p:cNvSpPr txBox="1">
            <a:spLocks noGrp="1"/>
          </p:cNvSpPr>
          <p:nvPr>
            <p:ph type="title" idx="4294967295"/>
          </p:nvPr>
        </p:nvSpPr>
        <p:spPr>
          <a:xfrm>
            <a:off x="6300216" y="3998569"/>
            <a:ext cx="3008376"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Need technical support? E</a:t>
            </a:r>
            <a:r>
              <a:rPr kumimoji="0" lang="en-US" sz="2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mail</a:t>
            </a:r>
            <a:br>
              <a:rPr kumimoji="0" lang="en-US" sz="2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br>
            <a:r>
              <a:rPr kumimoji="0" lang="en-US" sz="2400" b="0" i="0" u="sng" strike="noStrike" kern="1200" cap="none" spc="0" normalizeH="0" baseline="0" noProof="0" dirty="0">
                <a:ln>
                  <a:noFill/>
                </a:ln>
                <a:solidFill>
                  <a:schemeClr val="bg1"/>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avservices@nist.gov</a:t>
            </a:r>
            <a:r>
              <a:rPr kumimoji="0" lang="en-US" sz="2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t>
            </a:r>
            <a:r>
              <a:rPr kumimoji="0" lang="en-US" sz="24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2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a:t>
            </a:r>
            <a:endParaRPr kumimoji="0" lang="en-US" sz="24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712048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9B581-2761-16AD-0CD7-29CB0E1A088F}"/>
              </a:ext>
            </a:extLst>
          </p:cNvPr>
          <p:cNvSpPr txBox="1"/>
          <p:nvPr/>
        </p:nvSpPr>
        <p:spPr>
          <a:xfrm>
            <a:off x="1328738" y="1614488"/>
            <a:ext cx="10272712" cy="2985433"/>
          </a:xfrm>
          <a:prstGeom prst="rect">
            <a:avLst/>
          </a:prstGeom>
          <a:noFill/>
        </p:spPr>
        <p:txBody>
          <a:bodyPr wrap="square" rtlCol="0">
            <a:spAutoFit/>
          </a:bodyPr>
          <a:lstStyle/>
          <a:p>
            <a:r>
              <a:rPr lang="en-US" sz="4000">
                <a:solidFill>
                  <a:schemeClr val="bg1"/>
                </a:solidFill>
              </a:rPr>
              <a:t>In the event of inclement weather, that could possibly force NIST to be closed or delayed, please call the NIST Status line at (301) 975-8000 or 1-800-437-4385 x8000. </a:t>
            </a:r>
          </a:p>
          <a:p>
            <a:endParaRPr lang="en-US" sz="2800">
              <a:solidFill>
                <a:schemeClr val="bg1"/>
              </a:solidFill>
              <a:latin typeface="+mj-lt"/>
            </a:endParaRPr>
          </a:p>
        </p:txBody>
      </p:sp>
      <p:sp>
        <p:nvSpPr>
          <p:cNvPr id="3" name="Title 2">
            <a:extLst>
              <a:ext uri="{FF2B5EF4-FFF2-40B4-BE49-F238E27FC236}">
                <a16:creationId xmlns:a16="http://schemas.microsoft.com/office/drawing/2014/main" id="{C3431A1C-6830-743F-102A-9DA611740BDE}"/>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Inclement Weather</a:t>
            </a:r>
          </a:p>
        </p:txBody>
      </p:sp>
    </p:spTree>
    <p:extLst>
      <p:ext uri="{BB962C8B-B14F-4D97-AF65-F5344CB8AC3E}">
        <p14:creationId xmlns:p14="http://schemas.microsoft.com/office/powerpoint/2010/main" val="4255753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5450B-D74B-BCE0-1970-C8F967C23D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27ACD4-F82D-D2A2-BC22-663CCCE7027D}"/>
              </a:ext>
            </a:extLst>
          </p:cNvPr>
          <p:cNvSpPr txBox="1"/>
          <p:nvPr/>
        </p:nvSpPr>
        <p:spPr>
          <a:xfrm>
            <a:off x="1010435" y="1614488"/>
            <a:ext cx="11246913" cy="4985980"/>
          </a:xfrm>
          <a:prstGeom prst="rect">
            <a:avLst/>
          </a:prstGeom>
          <a:noFill/>
        </p:spPr>
        <p:txBody>
          <a:bodyPr wrap="square" lIns="91440" tIns="45720" rIns="91440" bIns="45720" rtlCol="0" anchor="t">
            <a:spAutoFit/>
          </a:bodyPr>
          <a:lstStyle/>
          <a:p>
            <a:pPr marL="285750" indent="-285750">
              <a:buFont typeface="Symbol"/>
              <a:buChar char="•"/>
            </a:pPr>
            <a:r>
              <a:rPr lang="en-US" sz="2400" dirty="0">
                <a:solidFill>
                  <a:schemeClr val="bg1"/>
                </a:solidFill>
                <a:latin typeface="Aptos"/>
                <a:ea typeface="Calibri"/>
                <a:cs typeface="Calibri"/>
              </a:rPr>
              <a:t>The NIST shuttle stops at the 4th kiosk on the Eastside of the Shady Grove Metro Station.</a:t>
            </a:r>
            <a:endParaRPr lang="en-US" sz="2400" dirty="0">
              <a:solidFill>
                <a:schemeClr val="bg1"/>
              </a:solidFill>
            </a:endParaRPr>
          </a:p>
          <a:p>
            <a:pPr marL="285750" indent="-285750">
              <a:buFont typeface="Symbol"/>
              <a:buChar char="•"/>
            </a:pPr>
            <a:r>
              <a:rPr lang="en-US" sz="2400" dirty="0">
                <a:solidFill>
                  <a:schemeClr val="bg1"/>
                </a:solidFill>
                <a:latin typeface="Aptos"/>
                <a:ea typeface="Calibri"/>
                <a:cs typeface="Calibri"/>
              </a:rPr>
              <a:t>Visitors using Metro can meet the NIST shuttle at the </a:t>
            </a:r>
            <a:r>
              <a:rPr lang="en-US" sz="2400" b="1" dirty="0">
                <a:solidFill>
                  <a:schemeClr val="bg1"/>
                </a:solidFill>
                <a:latin typeface="Aptos"/>
                <a:ea typeface="Calibri"/>
                <a:cs typeface="Calibri"/>
              </a:rPr>
              <a:t>East side</a:t>
            </a:r>
            <a:r>
              <a:rPr lang="en-US" sz="2400" dirty="0">
                <a:solidFill>
                  <a:schemeClr val="bg1"/>
                </a:solidFill>
                <a:latin typeface="Aptos"/>
                <a:ea typeface="Calibri"/>
                <a:cs typeface="Calibri"/>
              </a:rPr>
              <a:t> of the Shady </a:t>
            </a:r>
            <a:br>
              <a:rPr lang="en-US" sz="2400" dirty="0">
                <a:solidFill>
                  <a:schemeClr val="bg1"/>
                </a:solidFill>
                <a:latin typeface="Aptos"/>
                <a:ea typeface="Calibri"/>
                <a:cs typeface="Calibri"/>
              </a:rPr>
            </a:br>
            <a:r>
              <a:rPr lang="en-US" sz="2400" dirty="0">
                <a:solidFill>
                  <a:schemeClr val="bg1"/>
                </a:solidFill>
                <a:latin typeface="Aptos"/>
                <a:ea typeface="Calibri"/>
                <a:cs typeface="Calibri"/>
              </a:rPr>
              <a:t>Grove Metro Station at every 15 and 45 minutes past the hour.</a:t>
            </a:r>
          </a:p>
          <a:p>
            <a:pPr marL="285750" indent="-285750">
              <a:buFont typeface="Symbol"/>
              <a:buChar char="•"/>
            </a:pPr>
            <a:r>
              <a:rPr lang="en-US" sz="2400" dirty="0">
                <a:solidFill>
                  <a:schemeClr val="bg1"/>
                </a:solidFill>
                <a:latin typeface="Aptos"/>
                <a:ea typeface="Calibri"/>
                <a:cs typeface="Calibri"/>
              </a:rPr>
              <a:t>Daily shuttle service between the NIST Administration Building (101) and the Shady Grove Metro Station runs every 30 minutes from 6:45 am to 6:15 pm. </a:t>
            </a:r>
          </a:p>
          <a:p>
            <a:pPr marL="285750" indent="-285750">
              <a:buFont typeface="Symbol"/>
              <a:buChar char="•"/>
            </a:pPr>
            <a:r>
              <a:rPr lang="en-US" sz="2400" dirty="0">
                <a:solidFill>
                  <a:schemeClr val="bg1"/>
                </a:solidFill>
                <a:latin typeface="Aptos"/>
                <a:ea typeface="Calibri"/>
                <a:cs typeface="Calibri"/>
              </a:rPr>
              <a:t>Registered conference attendees do not need to get off the NIST Metro Shuttle/Public Transportation upon arrival at the NIST Visitor Center. Please </a:t>
            </a:r>
            <a:br>
              <a:rPr lang="en-US" sz="2400" dirty="0">
                <a:solidFill>
                  <a:schemeClr val="bg1"/>
                </a:solidFill>
                <a:latin typeface="Aptos"/>
                <a:ea typeface="Calibri"/>
                <a:cs typeface="Calibri"/>
              </a:rPr>
            </a:br>
            <a:r>
              <a:rPr lang="en-US" sz="2400" dirty="0">
                <a:solidFill>
                  <a:schemeClr val="bg1"/>
                </a:solidFill>
                <a:latin typeface="Aptos"/>
                <a:ea typeface="Calibri"/>
                <a:cs typeface="Calibri"/>
              </a:rPr>
              <a:t>have your Gate Dash Pass and a photo ID* ready to show the Security Officer </a:t>
            </a:r>
            <a:br>
              <a:rPr lang="en-US" sz="2400" dirty="0">
                <a:solidFill>
                  <a:schemeClr val="bg1"/>
                </a:solidFill>
                <a:latin typeface="Aptos"/>
                <a:ea typeface="Calibri"/>
                <a:cs typeface="Calibri"/>
              </a:rPr>
            </a:br>
            <a:r>
              <a:rPr lang="en-US" sz="2400" dirty="0">
                <a:solidFill>
                  <a:schemeClr val="bg1"/>
                </a:solidFill>
                <a:latin typeface="Aptos"/>
                <a:ea typeface="Calibri"/>
                <a:cs typeface="Calibri"/>
              </a:rPr>
              <a:t>when he/she boards the shuttle.</a:t>
            </a:r>
          </a:p>
          <a:p>
            <a:endParaRPr lang="en-US" sz="2400" b="1">
              <a:solidFill>
                <a:schemeClr val="bg1"/>
              </a:solidFill>
              <a:latin typeface="Aptos"/>
              <a:ea typeface="Calibri"/>
              <a:cs typeface="Calibri"/>
            </a:endParaRPr>
          </a:p>
          <a:p>
            <a:r>
              <a:rPr lang="en-US" sz="3600" b="1" dirty="0">
                <a:solidFill>
                  <a:schemeClr val="bg1"/>
                </a:solidFill>
                <a:latin typeface="Aptos"/>
                <a:ea typeface="Calibri"/>
                <a:cs typeface="Calibri"/>
              </a:rPr>
              <a:t>Please see registration desk for a detailed schedule.</a:t>
            </a:r>
            <a:endParaRPr lang="en-US" sz="3600" dirty="0">
              <a:solidFill>
                <a:schemeClr val="bg1"/>
              </a:solidFill>
            </a:endParaRPr>
          </a:p>
          <a:p>
            <a:endParaRPr lang="en-US">
              <a:solidFill>
                <a:schemeClr val="bg1"/>
              </a:solidFill>
              <a:latin typeface="Aptos"/>
            </a:endParaRPr>
          </a:p>
        </p:txBody>
      </p:sp>
      <p:sp>
        <p:nvSpPr>
          <p:cNvPr id="3" name="Title 2">
            <a:extLst>
              <a:ext uri="{FF2B5EF4-FFF2-40B4-BE49-F238E27FC236}">
                <a16:creationId xmlns:a16="http://schemas.microsoft.com/office/drawing/2014/main" id="{2CD95140-7FCC-C265-EE77-D835DF248995}"/>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Metro Shuttle Information</a:t>
            </a:r>
            <a:endParaRPr kumimoji="0" lang="en-US" sz="18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177810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3431A1C-6830-743F-102A-9DA611740BDE}"/>
              </a:ext>
            </a:extLst>
          </p:cNvPr>
          <p:cNvSpPr txBox="1">
            <a:spLocks noGrp="1"/>
          </p:cNvSpPr>
          <p:nvPr>
            <p:ph type="title" idx="4294967295"/>
          </p:nvPr>
        </p:nvSpPr>
        <p:spPr>
          <a:xfrm>
            <a:off x="1028700" y="1967266"/>
            <a:ext cx="2759242" cy="25472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mj-lt"/>
                <a:ea typeface="+mj-ea"/>
                <a:cs typeface="+mj-cs"/>
              </a:rPr>
              <a:t>Administration Building 101 Map</a:t>
            </a:r>
            <a:endParaRPr kumimoji="0" lang="en-US" sz="3200" b="0" i="0" u="none" strike="noStrike" kern="1200" cap="none" spc="0" normalizeH="0" baseline="0" noProof="0" dirty="0">
              <a:ln>
                <a:noFill/>
              </a:ln>
              <a:solidFill>
                <a:srgbClr val="FFFFFF"/>
              </a:solidFill>
              <a:effectLst/>
              <a:uLnTx/>
              <a:uFillTx/>
              <a:latin typeface="+mj-lt"/>
              <a:ea typeface="+mj-ea"/>
              <a:cs typeface="+mj-cs"/>
            </a:endParaRPr>
          </a:p>
        </p:txBody>
      </p:sp>
      <p:pic>
        <p:nvPicPr>
          <p:cNvPr id="4" name="Picture 3" descr="Floor plan of building 101">
            <a:extLst>
              <a:ext uri="{FF2B5EF4-FFF2-40B4-BE49-F238E27FC236}">
                <a16:creationId xmlns:a16="http://schemas.microsoft.com/office/drawing/2014/main" id="{3B0CE554-7C21-4CED-091F-A745B76DE37A}"/>
              </a:ext>
            </a:extLst>
          </p:cNvPr>
          <p:cNvPicPr>
            <a:picLocks noChangeAspect="1"/>
          </p:cNvPicPr>
          <p:nvPr/>
        </p:nvPicPr>
        <p:blipFill>
          <a:blip r:embed="rId2"/>
          <a:stretch>
            <a:fillRect/>
          </a:stretch>
        </p:blipFill>
        <p:spPr>
          <a:xfrm>
            <a:off x="4777316" y="1105445"/>
            <a:ext cx="6780700" cy="4644780"/>
          </a:xfrm>
          <a:prstGeom prst="rect">
            <a:avLst/>
          </a:prstGeom>
        </p:spPr>
      </p:pic>
    </p:spTree>
    <p:extLst>
      <p:ext uri="{BB962C8B-B14F-4D97-AF65-F5344CB8AC3E}">
        <p14:creationId xmlns:p14="http://schemas.microsoft.com/office/powerpoint/2010/main" val="2901679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9B581-2761-16AD-0CD7-29CB0E1A088F}"/>
              </a:ext>
            </a:extLst>
          </p:cNvPr>
          <p:cNvSpPr txBox="1"/>
          <p:nvPr/>
        </p:nvSpPr>
        <p:spPr>
          <a:xfrm>
            <a:off x="1328738" y="1614488"/>
            <a:ext cx="10272712" cy="2985433"/>
          </a:xfrm>
          <a:prstGeom prst="rect">
            <a:avLst/>
          </a:prstGeom>
          <a:noFill/>
        </p:spPr>
        <p:txBody>
          <a:bodyPr wrap="square" rtlCol="0">
            <a:spAutoFit/>
          </a:bodyPr>
          <a:lstStyle/>
          <a:p>
            <a:pPr marL="0" indent="0">
              <a:buNone/>
            </a:pPr>
            <a:r>
              <a:rPr lang="en-US" sz="4000">
                <a:solidFill>
                  <a:schemeClr val="bg1"/>
                </a:solidFill>
              </a:rPr>
              <a:t>If you have lost or found an item, please visit the Registration Desk. </a:t>
            </a:r>
          </a:p>
          <a:p>
            <a:endParaRPr lang="en-US" sz="4000">
              <a:solidFill>
                <a:schemeClr val="bg1"/>
              </a:solidFill>
            </a:endParaRPr>
          </a:p>
          <a:p>
            <a:pPr marL="0" indent="0">
              <a:buNone/>
            </a:pPr>
            <a:r>
              <a:rPr lang="en-US" sz="4000">
                <a:solidFill>
                  <a:schemeClr val="bg1"/>
                </a:solidFill>
              </a:rPr>
              <a:t>You can also email confprog@nist.gov. </a:t>
            </a:r>
          </a:p>
          <a:p>
            <a:endParaRPr lang="en-US" sz="2800">
              <a:solidFill>
                <a:schemeClr val="bg1"/>
              </a:solidFill>
              <a:latin typeface="+mj-lt"/>
            </a:endParaRPr>
          </a:p>
        </p:txBody>
      </p:sp>
      <p:sp>
        <p:nvSpPr>
          <p:cNvPr id="3" name="Title 2">
            <a:extLst>
              <a:ext uri="{FF2B5EF4-FFF2-40B4-BE49-F238E27FC236}">
                <a16:creationId xmlns:a16="http://schemas.microsoft.com/office/drawing/2014/main" id="{C3431A1C-6830-743F-102A-9DA611740BDE}"/>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Lost and Found</a:t>
            </a:r>
          </a:p>
        </p:txBody>
      </p:sp>
    </p:spTree>
    <p:extLst>
      <p:ext uri="{BB962C8B-B14F-4D97-AF65-F5344CB8AC3E}">
        <p14:creationId xmlns:p14="http://schemas.microsoft.com/office/powerpoint/2010/main" val="275481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431A1C-6830-743F-102A-9DA611740BDE}"/>
              </a:ext>
            </a:extLst>
          </p:cNvPr>
          <p:cNvSpPr txBox="1">
            <a:spLocks noGrp="1"/>
          </p:cNvSpPr>
          <p:nvPr>
            <p:ph type="title" idx="4294967295"/>
          </p:nvPr>
        </p:nvSpPr>
        <p:spPr>
          <a:xfrm>
            <a:off x="3457575" y="314325"/>
            <a:ext cx="8143875"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mj-lt"/>
                <a:ea typeface="+mn-ea"/>
                <a:cs typeface="+mn-cs"/>
              </a:rPr>
              <a:t>Post-Event Reminders</a:t>
            </a:r>
          </a:p>
        </p:txBody>
      </p:sp>
      <p:sp>
        <p:nvSpPr>
          <p:cNvPr id="7" name="TextBox 6">
            <a:extLst>
              <a:ext uri="{FF2B5EF4-FFF2-40B4-BE49-F238E27FC236}">
                <a16:creationId xmlns:a16="http://schemas.microsoft.com/office/drawing/2014/main" id="{370C4403-C15F-0FDB-2351-4EF6E8F56138}"/>
              </a:ext>
            </a:extLst>
          </p:cNvPr>
          <p:cNvSpPr txBox="1"/>
          <p:nvPr/>
        </p:nvSpPr>
        <p:spPr>
          <a:xfrm>
            <a:off x="1249680" y="4432656"/>
            <a:ext cx="2476500" cy="1815882"/>
          </a:xfrm>
          <a:prstGeom prst="rect">
            <a:avLst/>
          </a:prstGeom>
          <a:noFill/>
        </p:spPr>
        <p:txBody>
          <a:bodyPr wrap="square">
            <a:spAutoFit/>
          </a:bodyPr>
          <a:lstStyle/>
          <a:p>
            <a:pPr algn="ctr"/>
            <a:r>
              <a:rPr lang="en-US" sz="2800">
                <a:solidFill>
                  <a:schemeClr val="bg1"/>
                </a:solidFill>
              </a:rPr>
              <a:t>Check your email for our post-event survey.</a:t>
            </a:r>
          </a:p>
        </p:txBody>
      </p:sp>
      <p:sp>
        <p:nvSpPr>
          <p:cNvPr id="9" name="TextBox 8">
            <a:extLst>
              <a:ext uri="{FF2B5EF4-FFF2-40B4-BE49-F238E27FC236}">
                <a16:creationId xmlns:a16="http://schemas.microsoft.com/office/drawing/2014/main" id="{C9D61535-1EB8-6B85-8A3E-811572EAC0BF}"/>
              </a:ext>
            </a:extLst>
          </p:cNvPr>
          <p:cNvSpPr txBox="1"/>
          <p:nvPr/>
        </p:nvSpPr>
        <p:spPr>
          <a:xfrm>
            <a:off x="4661193" y="4390008"/>
            <a:ext cx="2613634" cy="2092881"/>
          </a:xfrm>
          <a:prstGeom prst="rect">
            <a:avLst/>
          </a:prstGeom>
          <a:noFill/>
        </p:spPr>
        <p:txBody>
          <a:bodyPr wrap="square">
            <a:spAutoFit/>
          </a:bodyPr>
          <a:lstStyle/>
          <a:p>
            <a:pPr algn="ctr"/>
            <a:r>
              <a:rPr lang="en-US" sz="2800">
                <a:solidFill>
                  <a:srgbClr val="FF0000"/>
                </a:solidFill>
              </a:rPr>
              <a:t>Recording will be available within two weeks.</a:t>
            </a:r>
          </a:p>
          <a:p>
            <a:endParaRPr lang="en-US"/>
          </a:p>
        </p:txBody>
      </p:sp>
      <p:pic>
        <p:nvPicPr>
          <p:cNvPr id="11" name="Graphic 10" descr="Clipboard with solid fill">
            <a:extLst>
              <a:ext uri="{FF2B5EF4-FFF2-40B4-BE49-F238E27FC236}">
                <a16:creationId xmlns:a16="http://schemas.microsoft.com/office/drawing/2014/main" id="{82968B81-58D3-1E26-91AB-20DB550ED3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81100" y="1574316"/>
            <a:ext cx="2613660" cy="2613660"/>
          </a:xfrm>
          <a:prstGeom prst="rect">
            <a:avLst/>
          </a:prstGeom>
        </p:spPr>
      </p:pic>
      <p:pic>
        <p:nvPicPr>
          <p:cNvPr id="13" name="Graphic 12" descr="Radio microphone with solid fill">
            <a:extLst>
              <a:ext uri="{FF2B5EF4-FFF2-40B4-BE49-F238E27FC236}">
                <a16:creationId xmlns:a16="http://schemas.microsoft.com/office/drawing/2014/main" id="{5264D334-EC51-49B2-CEC1-6C5AFDC73E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57014" y="1770150"/>
            <a:ext cx="2221992" cy="2221992"/>
          </a:xfrm>
          <a:prstGeom prst="rect">
            <a:avLst/>
          </a:prstGeom>
        </p:spPr>
      </p:pic>
      <p:sp>
        <p:nvSpPr>
          <p:cNvPr id="14" name="TextBox 13">
            <a:extLst>
              <a:ext uri="{FF2B5EF4-FFF2-40B4-BE49-F238E27FC236}">
                <a16:creationId xmlns:a16="http://schemas.microsoft.com/office/drawing/2014/main" id="{37EDD00C-22C6-267C-4F23-B8207F77B50B}"/>
              </a:ext>
            </a:extLst>
          </p:cNvPr>
          <p:cNvSpPr txBox="1"/>
          <p:nvPr/>
        </p:nvSpPr>
        <p:spPr>
          <a:xfrm>
            <a:off x="8366760" y="4432656"/>
            <a:ext cx="2752344" cy="1815882"/>
          </a:xfrm>
          <a:prstGeom prst="rect">
            <a:avLst/>
          </a:prstGeom>
          <a:noFill/>
        </p:spPr>
        <p:txBody>
          <a:bodyPr wrap="square" rtlCol="0">
            <a:spAutoFit/>
          </a:bodyPr>
          <a:lstStyle/>
          <a:p>
            <a:pPr algn="ctr"/>
            <a:r>
              <a:rPr lang="en-US" sz="2800">
                <a:solidFill>
                  <a:schemeClr val="bg1"/>
                </a:solidFill>
              </a:rPr>
              <a:t>Visit the NIST Event Page for approved slide decks.</a:t>
            </a:r>
          </a:p>
        </p:txBody>
      </p:sp>
      <p:pic>
        <p:nvPicPr>
          <p:cNvPr id="16" name="Graphic 15" descr="Teacher with solid fill">
            <a:extLst>
              <a:ext uri="{FF2B5EF4-FFF2-40B4-BE49-F238E27FC236}">
                <a16:creationId xmlns:a16="http://schemas.microsoft.com/office/drawing/2014/main" id="{837B6D89-4FDD-7566-F9D8-BA9ADD23537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89976" y="1470684"/>
            <a:ext cx="2820924" cy="2820924"/>
          </a:xfrm>
          <a:prstGeom prst="rect">
            <a:avLst/>
          </a:prstGeom>
        </p:spPr>
      </p:pic>
    </p:spTree>
    <p:extLst>
      <p:ext uri="{BB962C8B-B14F-4D97-AF65-F5344CB8AC3E}">
        <p14:creationId xmlns:p14="http://schemas.microsoft.com/office/powerpoint/2010/main" val="3088614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A71A-02CA-43C9-98CF-5D6051922F9E}"/>
              </a:ext>
            </a:extLst>
          </p:cNvPr>
          <p:cNvSpPr>
            <a:spLocks noGrp="1"/>
          </p:cNvSpPr>
          <p:nvPr>
            <p:ph type="ctrTitle"/>
          </p:nvPr>
        </p:nvSpPr>
        <p:spPr>
          <a:xfrm>
            <a:off x="167952" y="75276"/>
            <a:ext cx="7976448" cy="3172658"/>
          </a:xfrm>
        </p:spPr>
        <p:txBody>
          <a:bodyPr>
            <a:normAutofit/>
          </a:bodyPr>
          <a:lstStyle/>
          <a:p>
            <a:pPr algn="ctr">
              <a:spcBef>
                <a:spcPts val="0"/>
              </a:spcBef>
            </a:pPr>
            <a:r>
              <a:rPr lang="en-US" sz="3600" b="1" dirty="0"/>
              <a:t>2026 OCR NIST</a:t>
            </a:r>
            <a:br>
              <a:rPr lang="en-US" sz="3600" b="1" dirty="0"/>
            </a:br>
            <a:r>
              <a:rPr lang="en-US" sz="3600" b="1" dirty="0"/>
              <a:t>Safeguarding Health Information: </a:t>
            </a:r>
            <a:br>
              <a:rPr lang="en-US" sz="3600" b="1" dirty="0"/>
            </a:br>
            <a:r>
              <a:rPr lang="en-US" sz="3600" b="1" dirty="0"/>
              <a:t>Building Assurance through HIPAA Security </a:t>
            </a:r>
            <a:endParaRPr lang="en-US" sz="3600" dirty="0"/>
          </a:p>
        </p:txBody>
      </p:sp>
      <p:sp>
        <p:nvSpPr>
          <p:cNvPr id="3" name="Subtitle 2">
            <a:extLst>
              <a:ext uri="{FF2B5EF4-FFF2-40B4-BE49-F238E27FC236}">
                <a16:creationId xmlns:a16="http://schemas.microsoft.com/office/drawing/2014/main" id="{D1457F30-61EC-4B0E-B217-47D0434E229A}"/>
              </a:ext>
            </a:extLst>
          </p:cNvPr>
          <p:cNvSpPr>
            <a:spLocks noGrp="1"/>
          </p:cNvSpPr>
          <p:nvPr>
            <p:ph type="subTitle" idx="1"/>
          </p:nvPr>
        </p:nvSpPr>
        <p:spPr>
          <a:xfrm>
            <a:off x="407756" y="3247933"/>
            <a:ext cx="7594600" cy="1655762"/>
          </a:xfrm>
        </p:spPr>
        <p:txBody>
          <a:bodyPr>
            <a:noAutofit/>
          </a:bodyPr>
          <a:lstStyle/>
          <a:p>
            <a:pPr>
              <a:spcBef>
                <a:spcPts val="0"/>
              </a:spcBef>
            </a:pPr>
            <a:endParaRPr lang="en-US" sz="2800" b="1" dirty="0"/>
          </a:p>
          <a:p>
            <a:pPr algn="ctr">
              <a:spcBef>
                <a:spcPts val="0"/>
              </a:spcBef>
            </a:pPr>
            <a:r>
              <a:rPr lang="en-US" b="1" dirty="0">
                <a:solidFill>
                  <a:srgbClr val="000099"/>
                </a:solidFill>
              </a:rPr>
              <a:t>September 2, 2026</a:t>
            </a:r>
          </a:p>
          <a:p>
            <a:pPr>
              <a:spcBef>
                <a:spcPts val="0"/>
              </a:spcBef>
            </a:pPr>
            <a:endParaRPr lang="en-US" sz="2800" b="1" dirty="0"/>
          </a:p>
          <a:p>
            <a:pPr>
              <a:spcBef>
                <a:spcPts val="0"/>
              </a:spcBef>
            </a:pPr>
            <a:br>
              <a:rPr lang="en-US" sz="2800" b="1" dirty="0"/>
            </a:br>
            <a:r>
              <a:rPr lang="en-US" sz="2800" b="1" dirty="0"/>
              <a:t>Paula M. Stannard</a:t>
            </a:r>
          </a:p>
          <a:p>
            <a:pPr>
              <a:spcBef>
                <a:spcPts val="0"/>
              </a:spcBef>
            </a:pPr>
            <a:r>
              <a:rPr lang="en-US" sz="2800" b="1" dirty="0"/>
              <a:t>Director </a:t>
            </a:r>
          </a:p>
          <a:p>
            <a:pPr>
              <a:spcBef>
                <a:spcPts val="0"/>
              </a:spcBef>
            </a:pPr>
            <a:r>
              <a:rPr lang="en-US" sz="2800" b="1" dirty="0"/>
              <a:t>HHS Office for Civil Rights </a:t>
            </a:r>
          </a:p>
          <a:p>
            <a:pPr>
              <a:spcBef>
                <a:spcPts val="0"/>
              </a:spcBef>
            </a:pPr>
            <a:endParaRPr lang="en-US" sz="2800" b="1" dirty="0"/>
          </a:p>
        </p:txBody>
      </p:sp>
    </p:spTree>
    <p:extLst>
      <p:ext uri="{BB962C8B-B14F-4D97-AF65-F5344CB8AC3E}">
        <p14:creationId xmlns:p14="http://schemas.microsoft.com/office/powerpoint/2010/main" val="3674151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8F662-E873-02B3-2ACF-88961AFD5FD2}"/>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573E4E53-69CB-6C89-ECDA-0C8767A279E4}"/>
              </a:ext>
            </a:extLst>
          </p:cNvPr>
          <p:cNvSpPr>
            <a:spLocks noGrp="1"/>
          </p:cNvSpPr>
          <p:nvPr>
            <p:ph idx="1"/>
          </p:nvPr>
        </p:nvSpPr>
        <p:spPr/>
        <p:txBody>
          <a:bodyPr>
            <a:normAutofit/>
          </a:bodyPr>
          <a:lstStyle/>
          <a:p>
            <a:r>
              <a:rPr lang="en-US" sz="3600" dirty="0"/>
              <a:t>Priorities</a:t>
            </a:r>
          </a:p>
          <a:p>
            <a:r>
              <a:rPr lang="en-US" sz="3600" dirty="0"/>
              <a:t>Trends</a:t>
            </a:r>
          </a:p>
          <a:p>
            <a:r>
              <a:rPr lang="en-US" sz="3600" dirty="0"/>
              <a:t>Enforcement</a:t>
            </a:r>
          </a:p>
          <a:p>
            <a:r>
              <a:rPr lang="en-US" sz="3600" dirty="0"/>
              <a:t>HIPAA and AI</a:t>
            </a:r>
          </a:p>
          <a:p>
            <a:r>
              <a:rPr lang="en-US" sz="3600"/>
              <a:t>Resources</a:t>
            </a:r>
            <a:endParaRPr lang="en-US" sz="3600" dirty="0"/>
          </a:p>
        </p:txBody>
      </p:sp>
    </p:spTree>
    <p:extLst>
      <p:ext uri="{BB962C8B-B14F-4D97-AF65-F5344CB8AC3E}">
        <p14:creationId xmlns:p14="http://schemas.microsoft.com/office/powerpoint/2010/main" val="3829327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297" y="1463016"/>
            <a:ext cx="12182773" cy="5461327"/>
          </a:xfrm>
        </p:spPr>
        <p:txBody>
          <a:bodyPr vert="horz" lIns="91440" tIns="45720" rIns="91440" bIns="45720" rtlCol="0" anchor="t">
            <a:normAutofit/>
          </a:bodyPr>
          <a:lstStyle/>
          <a:p>
            <a:pPr>
              <a:lnSpc>
                <a:spcPct val="110000"/>
              </a:lnSpc>
            </a:pPr>
            <a:r>
              <a:rPr lang="en-US" dirty="0"/>
              <a:t>OCR’s Role in Health Information Privacy</a:t>
            </a:r>
          </a:p>
          <a:p>
            <a:pPr>
              <a:lnSpc>
                <a:spcPct val="110000"/>
              </a:lnSpc>
            </a:pPr>
            <a:r>
              <a:rPr lang="en-US" dirty="0"/>
              <a:t>OCR’s HIPAA Portfolio Vision</a:t>
            </a:r>
          </a:p>
          <a:p>
            <a:pPr lvl="1">
              <a:lnSpc>
                <a:spcPct val="110000"/>
              </a:lnSpc>
              <a:buFont typeface="Courier New" panose="02070309020205020404" pitchFamily="49" charset="0"/>
              <a:buChar char="o"/>
            </a:pPr>
            <a:r>
              <a:rPr lang="en-US" dirty="0"/>
              <a:t>Be Agile and Strategic</a:t>
            </a:r>
          </a:p>
          <a:p>
            <a:pPr lvl="1">
              <a:lnSpc>
                <a:spcPct val="110000"/>
              </a:lnSpc>
              <a:buFont typeface="Courier New" panose="02070309020205020404" pitchFamily="49" charset="0"/>
              <a:buChar char="o"/>
            </a:pPr>
            <a:r>
              <a:rPr lang="en-US" dirty="0"/>
              <a:t>Execute High-Impact Enforcement for Maximum Impact</a:t>
            </a:r>
          </a:p>
          <a:p>
            <a:pPr lvl="1">
              <a:lnSpc>
                <a:spcPct val="110000"/>
              </a:lnSpc>
              <a:buFont typeface="Courier New" panose="02070309020205020404" pitchFamily="49" charset="0"/>
              <a:buChar char="o"/>
            </a:pPr>
            <a:r>
              <a:rPr lang="en-US" dirty="0"/>
              <a:t>Build Resilience through Compliance</a:t>
            </a:r>
          </a:p>
          <a:p>
            <a:pPr>
              <a:lnSpc>
                <a:spcPct val="110000"/>
              </a:lnSpc>
            </a:pPr>
            <a:endParaRPr lang="en-US" sz="1800" dirty="0">
              <a:cs typeface="Calibri"/>
            </a:endParaRPr>
          </a:p>
        </p:txBody>
      </p:sp>
      <p:sp>
        <p:nvSpPr>
          <p:cNvPr id="4" name="Title 3"/>
          <p:cNvSpPr>
            <a:spLocks noGrp="1"/>
          </p:cNvSpPr>
          <p:nvPr>
            <p:ph type="title"/>
          </p:nvPr>
        </p:nvSpPr>
        <p:spPr>
          <a:xfrm>
            <a:off x="146406" y="334303"/>
            <a:ext cx="11905181" cy="782638"/>
          </a:xfrm>
        </p:spPr>
        <p:txBody>
          <a:bodyPr>
            <a:noAutofit/>
          </a:bodyPr>
          <a:lstStyle/>
          <a:p>
            <a:r>
              <a:rPr lang="en-US" sz="3600" dirty="0">
                <a:latin typeface="Franklin Gothic Heavy"/>
              </a:rPr>
              <a:t>OCR’s HIPAA and Part 2 Priorities</a:t>
            </a:r>
            <a:endParaRPr lang="en-US" sz="3600" dirty="0"/>
          </a:p>
        </p:txBody>
      </p:sp>
    </p:spTree>
    <p:extLst>
      <p:ext uri="{BB962C8B-B14F-4D97-AF65-F5344CB8AC3E}">
        <p14:creationId xmlns:p14="http://schemas.microsoft.com/office/powerpoint/2010/main" val="1769624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Graph from the U.S. Department of Health and Human Services Office for Civil Rights depicting Breaches Affecting 500 or More Individuals according to Reports Received and Individuals Affected during Calendar Years 2021-2025">
            <a:extLst>
              <a:ext uri="{FF2B5EF4-FFF2-40B4-BE49-F238E27FC236}">
                <a16:creationId xmlns:a16="http://schemas.microsoft.com/office/drawing/2014/main" id="{1F91CDCE-EE99-C01F-775C-F9E6E02C68C1}"/>
              </a:ext>
            </a:extLst>
          </p:cNvPr>
          <p:cNvGraphicFramePr>
            <a:graphicFrameLocks/>
          </p:cNvGraphicFramePr>
          <p:nvPr>
            <p:extLst>
              <p:ext uri="{D42A27DB-BD31-4B8C-83A1-F6EECF244321}">
                <p14:modId xmlns:p14="http://schemas.microsoft.com/office/powerpoint/2010/main" val="1932458306"/>
              </p:ext>
            </p:extLst>
          </p:nvPr>
        </p:nvGraphicFramePr>
        <p:xfrm>
          <a:off x="424542" y="279400"/>
          <a:ext cx="10853057" cy="5446486"/>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B6EF4231-B402-737D-2DFA-F97C4BC40BF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Breaches Affecting 500 or More Individuals</a:t>
            </a:r>
          </a:p>
        </p:txBody>
      </p:sp>
    </p:spTree>
    <p:extLst>
      <p:ext uri="{BB962C8B-B14F-4D97-AF65-F5344CB8AC3E}">
        <p14:creationId xmlns:p14="http://schemas.microsoft.com/office/powerpoint/2010/main" val="46539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A chart from the U. S. Department of Health and Human Services Office for Civil Rights depicting Breaches Affecting 500 or More Individuals according to Reports Received Involving Hacking/IT Incidents during calendar years 2021-2025">
            <a:extLst>
              <a:ext uri="{FF2B5EF4-FFF2-40B4-BE49-F238E27FC236}">
                <a16:creationId xmlns:a16="http://schemas.microsoft.com/office/drawing/2014/main" id="{FBFF9FC4-B0C1-4DFF-A073-F1B648FBA304}"/>
              </a:ext>
            </a:extLst>
          </p:cNvPr>
          <p:cNvGraphicFramePr>
            <a:graphicFrameLocks/>
          </p:cNvGraphicFramePr>
          <p:nvPr>
            <p:extLst>
              <p:ext uri="{D42A27DB-BD31-4B8C-83A1-F6EECF244321}">
                <p14:modId xmlns:p14="http://schemas.microsoft.com/office/powerpoint/2010/main" val="1944958854"/>
              </p:ext>
            </p:extLst>
          </p:nvPr>
        </p:nvGraphicFramePr>
        <p:xfrm>
          <a:off x="1001486" y="631371"/>
          <a:ext cx="9142639" cy="4988379"/>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E884065D-9C02-B147-715F-3273BC866711}"/>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en-US" dirty="0"/>
              <a:t>Breaches Affecting 500 or More Individuals: Reports Received Involving Hacking/IT Incidents</a:t>
            </a:r>
          </a:p>
        </p:txBody>
      </p:sp>
    </p:spTree>
    <p:extLst>
      <p:ext uri="{BB962C8B-B14F-4D97-AF65-F5344CB8AC3E}">
        <p14:creationId xmlns:p14="http://schemas.microsoft.com/office/powerpoint/2010/main" val="2629241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64627" y="216930"/>
            <a:ext cx="4716780"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500+ Breaches by Type of Breach</a:t>
            </a:r>
          </a:p>
        </p:txBody>
      </p:sp>
      <p:graphicFrame>
        <p:nvGraphicFramePr>
          <p:cNvPr id="3" name="Chart 2" descr="A pie chart depicting the percentages of types of breaches:&#10;During the period of September 23, 2009 through December 31, 2025, the following types of breaches occurred:&#10;Hacking/IT: 51%&#10;Unauthorized Access/Disclosure: 22%&#10;Loss: 4%&#10;Theft: 18%&#10;Unknown: 1%&#10;Other: 1%&#10;Improper Disposal: 2%&#10;&#10;And during January 1, 2026 through July 31, 2026, the following types of breaches occurred:&#10;Hacking/IT: 75%&#10;Unauthorized Access/Disclosure: 21%&#10;Loss: 3%&#10;Theft: 1%">
            <a:extLst>
              <a:ext uri="{FF2B5EF4-FFF2-40B4-BE49-F238E27FC236}">
                <a16:creationId xmlns:a16="http://schemas.microsoft.com/office/drawing/2014/main" id="{F04C4D14-17EA-7EAE-6079-076226D603D1}"/>
              </a:ext>
            </a:extLst>
          </p:cNvPr>
          <p:cNvGraphicFramePr>
            <a:graphicFrameLocks/>
          </p:cNvGraphicFramePr>
          <p:nvPr>
            <p:extLst>
              <p:ext uri="{D42A27DB-BD31-4B8C-83A1-F6EECF244321}">
                <p14:modId xmlns:p14="http://schemas.microsoft.com/office/powerpoint/2010/main" val="851245580"/>
              </p:ext>
            </p:extLst>
          </p:nvPr>
        </p:nvGraphicFramePr>
        <p:xfrm>
          <a:off x="716663" y="914399"/>
          <a:ext cx="5495927" cy="50292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descr="Pie chart from U.S. Department of Health and Human Services Office for Civil Rights depicting 500+ Breaches by Type of Breach&#10;From January 1, 2026 through July 31, 2026 the types are:&#10;Hacking/IT: 75%&#10;Theft: 1%&#10;Loss: 3%&#10;Unauthorized Access/Disclosure: 21%">
            <a:extLst>
              <a:ext uri="{FF2B5EF4-FFF2-40B4-BE49-F238E27FC236}">
                <a16:creationId xmlns:a16="http://schemas.microsoft.com/office/drawing/2014/main" id="{126DD51F-0306-2E42-54D0-7FF778BB3D69}"/>
              </a:ext>
            </a:extLst>
          </p:cNvPr>
          <p:cNvGraphicFramePr>
            <a:graphicFrameLocks/>
          </p:cNvGraphicFramePr>
          <p:nvPr>
            <p:extLst>
              <p:ext uri="{D42A27DB-BD31-4B8C-83A1-F6EECF244321}">
                <p14:modId xmlns:p14="http://schemas.microsoft.com/office/powerpoint/2010/main" val="1294915156"/>
              </p:ext>
            </p:extLst>
          </p:nvPr>
        </p:nvGraphicFramePr>
        <p:xfrm>
          <a:off x="5695340" y="938891"/>
          <a:ext cx="5461001" cy="498021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34830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3481612" y="300334"/>
            <a:ext cx="4844148" cy="46166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a:ea typeface="+mn-ea"/>
                <a:cs typeface="+mn-cs"/>
              </a:rPr>
              <a:t>500+ Breaches by Location of Breach</a:t>
            </a:r>
          </a:p>
        </p:txBody>
      </p:sp>
      <p:graphicFrame>
        <p:nvGraphicFramePr>
          <p:cNvPr id="5" name="Chart 4" descr="Two pie charts depicting 500+ Breaches by Location of Breach for different time periods.&#10;&#10;The chart for September 23, 2009 through December 31, 2025 depicts the breach types as:&#10;Network Server: 39%&#10;Email: 22%&#10;EMR: 5%&#10;Other: 6%&#10;Paper Records: 14%&#10;Desktop Computer: 6%&#10;Laptop: 6%&#10;Portable Electronic Device: 3%&#10;&#10;The chart depicting breaches from January 1, 2026 through July 31, 2026 shows:&#10;Network Server: 68%&#10;Email: 20%&#10;EMR: 6%&#10;Other: 2%&#10;Paper Records: 4%&#10;Desktop Computer: 1%&#10;Laptop: 1%">
            <a:extLst>
              <a:ext uri="{FF2B5EF4-FFF2-40B4-BE49-F238E27FC236}">
                <a16:creationId xmlns:a16="http://schemas.microsoft.com/office/drawing/2014/main" id="{51AB7FBB-AAFE-564E-6B81-EC89EA81DE8D}"/>
              </a:ext>
            </a:extLst>
          </p:cNvPr>
          <p:cNvGraphicFramePr>
            <a:graphicFrameLocks/>
          </p:cNvGraphicFramePr>
          <p:nvPr>
            <p:extLst>
              <p:ext uri="{D42A27DB-BD31-4B8C-83A1-F6EECF244321}">
                <p14:modId xmlns:p14="http://schemas.microsoft.com/office/powerpoint/2010/main" val="2950535021"/>
              </p:ext>
            </p:extLst>
          </p:nvPr>
        </p:nvGraphicFramePr>
        <p:xfrm>
          <a:off x="752699" y="932487"/>
          <a:ext cx="5343301" cy="49930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descr="Pie chart from the U.S. Department of Health and Human Services Office for Civil Rights depicting 500+ Breaches by Location of Breach from January 1, 2026 through July 31, 2026&#10;Network Server: 68%&#10;Email: 20%&#10;EMR: 6%&#10;Other: 2%&#10;Paper Records: 4%&#10;Desktop Computer: 1%&#10;Laptop: 1%">
            <a:extLst>
              <a:ext uri="{FF2B5EF4-FFF2-40B4-BE49-F238E27FC236}">
                <a16:creationId xmlns:a16="http://schemas.microsoft.com/office/drawing/2014/main" id="{54DC0ACE-2CFA-C16E-029B-11F775FFA384}"/>
              </a:ext>
            </a:extLst>
          </p:cNvPr>
          <p:cNvGraphicFramePr>
            <a:graphicFrameLocks/>
          </p:cNvGraphicFramePr>
          <p:nvPr>
            <p:extLst>
              <p:ext uri="{D42A27DB-BD31-4B8C-83A1-F6EECF244321}">
                <p14:modId xmlns:p14="http://schemas.microsoft.com/office/powerpoint/2010/main" val="668986498"/>
              </p:ext>
            </p:extLst>
          </p:nvPr>
        </p:nvGraphicFramePr>
        <p:xfrm>
          <a:off x="5654109" y="989205"/>
          <a:ext cx="5343301" cy="487959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25172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045A2A-2723-439D-8F11-39F1817C9A49}"/>
              </a:ext>
            </a:extLst>
          </p:cNvPr>
          <p:cNvSpPr>
            <a:spLocks noGrp="1"/>
          </p:cNvSpPr>
          <p:nvPr>
            <p:ph type="title"/>
          </p:nvPr>
        </p:nvSpPr>
        <p:spPr>
          <a:xfrm>
            <a:off x="1191068" y="21194"/>
            <a:ext cx="10515600" cy="666869"/>
          </a:xfrm>
        </p:spPr>
        <p:txBody>
          <a:bodyPr>
            <a:normAutofit fontScale="90000"/>
          </a:bodyPr>
          <a:lstStyle/>
          <a:p>
            <a:r>
              <a:rPr lang="en-US" sz="3600" dirty="0"/>
              <a:t>Recently Announced OCR HIPAA Enforcement Actions</a:t>
            </a:r>
          </a:p>
        </p:txBody>
      </p:sp>
      <p:graphicFrame>
        <p:nvGraphicFramePr>
          <p:cNvPr id="5" name="Table 4">
            <a:extLst>
              <a:ext uri="{FF2B5EF4-FFF2-40B4-BE49-F238E27FC236}">
                <a16:creationId xmlns:a16="http://schemas.microsoft.com/office/drawing/2014/main" id="{7F0C4077-AE9E-4B4D-BFA0-C154920F26D1}"/>
              </a:ext>
            </a:extLst>
          </p:cNvPr>
          <p:cNvGraphicFramePr>
            <a:graphicFrameLocks noGrp="1"/>
          </p:cNvGraphicFramePr>
          <p:nvPr>
            <p:extLst>
              <p:ext uri="{D42A27DB-BD31-4B8C-83A1-F6EECF244321}">
                <p14:modId xmlns:p14="http://schemas.microsoft.com/office/powerpoint/2010/main" val="2134175504"/>
              </p:ext>
            </p:extLst>
          </p:nvPr>
        </p:nvGraphicFramePr>
        <p:xfrm>
          <a:off x="467832" y="585216"/>
          <a:ext cx="11238835" cy="5453838"/>
        </p:xfrm>
        <a:graphic>
          <a:graphicData uri="http://schemas.openxmlformats.org/drawingml/2006/table">
            <a:tbl>
              <a:tblPr>
                <a:tableStyleId>{5C22544A-7EE6-4342-B048-85BDC9FD1C3A}</a:tableStyleId>
              </a:tblPr>
              <a:tblGrid>
                <a:gridCol w="1058594">
                  <a:extLst>
                    <a:ext uri="{9D8B030D-6E8A-4147-A177-3AD203B41FA5}">
                      <a16:colId xmlns:a16="http://schemas.microsoft.com/office/drawing/2014/main" val="2681125243"/>
                    </a:ext>
                  </a:extLst>
                </a:gridCol>
                <a:gridCol w="7664326">
                  <a:extLst>
                    <a:ext uri="{9D8B030D-6E8A-4147-A177-3AD203B41FA5}">
                      <a16:colId xmlns:a16="http://schemas.microsoft.com/office/drawing/2014/main" val="636519901"/>
                    </a:ext>
                  </a:extLst>
                </a:gridCol>
                <a:gridCol w="2515915">
                  <a:extLst>
                    <a:ext uri="{9D8B030D-6E8A-4147-A177-3AD203B41FA5}">
                      <a16:colId xmlns:a16="http://schemas.microsoft.com/office/drawing/2014/main" val="3777752807"/>
                    </a:ext>
                  </a:extLst>
                </a:gridCol>
              </a:tblGrid>
              <a:tr h="419526">
                <a:tc>
                  <a:txBody>
                    <a:bodyPr/>
                    <a:lstStyle/>
                    <a:p>
                      <a:pPr algn="l" fontAlgn="b"/>
                      <a:r>
                        <a:rPr lang="en-US" sz="1400" b="0" i="0" u="none" strike="noStrike" dirty="0">
                          <a:solidFill>
                            <a:srgbClr val="000000"/>
                          </a:solidFill>
                          <a:effectLst/>
                          <a:latin typeface="Franklin Gothic Book" panose="020B0503020102020204" pitchFamily="34" charset="0"/>
                        </a:rPr>
                        <a:t>July-25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Syracuse ASC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$250,000</a:t>
                      </a:r>
                    </a:p>
                  </a:txBody>
                  <a:tcPr marL="6350" marR="6350" marT="6350" marB="0" anchor="b"/>
                </a:tc>
                <a:extLst>
                  <a:ext uri="{0D108BD9-81ED-4DB2-BD59-A6C34878D82A}">
                    <a16:rowId xmlns:a16="http://schemas.microsoft.com/office/drawing/2014/main" val="244665102"/>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Aug-25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BST &amp; Co CPAs, LLP</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$175,000</a:t>
                      </a:r>
                    </a:p>
                  </a:txBody>
                  <a:tcPr marL="6350" marR="6350" marT="6350" marB="0" anchor="b"/>
                </a:tc>
                <a:extLst>
                  <a:ext uri="{0D108BD9-81ED-4DB2-BD59-A6C34878D82A}">
                    <a16:rowId xmlns:a16="http://schemas.microsoft.com/office/drawing/2014/main" val="265477314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Sep-25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Cadia Healthcare Facilities</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$182,000</a:t>
                      </a:r>
                    </a:p>
                  </a:txBody>
                  <a:tcPr marL="6350" marR="6350" marT="6350" marB="0" anchor="b"/>
                </a:tc>
                <a:extLst>
                  <a:ext uri="{0D108BD9-81ED-4DB2-BD59-A6C34878D82A}">
                    <a16:rowId xmlns:a16="http://schemas.microsoft.com/office/drawing/2014/main" val="4023776519"/>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Dec-25</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Concentra, Inc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$112,500</a:t>
                      </a:r>
                    </a:p>
                  </a:txBody>
                  <a:tcPr marL="6350" marR="6350" marT="6350" marB="0" anchor="b"/>
                </a:tc>
                <a:extLst>
                  <a:ext uri="{0D108BD9-81ED-4DB2-BD59-A6C34878D82A}">
                    <a16:rowId xmlns:a16="http://schemas.microsoft.com/office/drawing/2014/main" val="1334346359"/>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Feb-26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Top of the World Ranch Treatment Center</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$103,000</a:t>
                      </a:r>
                    </a:p>
                  </a:txBody>
                  <a:tcPr marL="6350" marR="6350" marT="6350" marB="0" anchor="b"/>
                </a:tc>
                <a:extLst>
                  <a:ext uri="{0D108BD9-81ED-4DB2-BD59-A6C34878D82A}">
                    <a16:rowId xmlns:a16="http://schemas.microsoft.com/office/drawing/2014/main" val="104871049"/>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Mar-26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MMG Fusion, LLC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$10,000</a:t>
                      </a:r>
                    </a:p>
                  </a:txBody>
                  <a:tcPr marL="6350" marR="6350" marT="6350" marB="0" anchor="b"/>
                </a:tc>
                <a:extLst>
                  <a:ext uri="{0D108BD9-81ED-4DB2-BD59-A6C34878D82A}">
                    <a16:rowId xmlns:a16="http://schemas.microsoft.com/office/drawing/2014/main" val="1935771836"/>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Regional Women’s Health Group, LLC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$320,000</a:t>
                      </a:r>
                    </a:p>
                  </a:txBody>
                  <a:tcPr marL="6350" marR="6350" marT="6350" marB="0" anchor="b"/>
                </a:tc>
                <a:extLst>
                  <a:ext uri="{0D108BD9-81ED-4DB2-BD59-A6C34878D82A}">
                    <a16:rowId xmlns:a16="http://schemas.microsoft.com/office/drawing/2014/main" val="3551392716"/>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Assured Imaging Affiliated Covered Entities</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$375,000</a:t>
                      </a:r>
                    </a:p>
                  </a:txBody>
                  <a:tcPr marL="6350" marR="6350" marT="6350" marB="0" anchor="b"/>
                </a:tc>
                <a:extLst>
                  <a:ext uri="{0D108BD9-81ED-4DB2-BD59-A6C34878D82A}">
                    <a16:rowId xmlns:a16="http://schemas.microsoft.com/office/drawing/2014/main" val="11666105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Consociate, Inc.</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$225,000</a:t>
                      </a:r>
                    </a:p>
                  </a:txBody>
                  <a:tcPr marL="6350" marR="6350" marT="6350" marB="0" anchor="b"/>
                </a:tc>
                <a:extLst>
                  <a:ext uri="{0D108BD9-81ED-4DB2-BD59-A6C34878D82A}">
                    <a16:rowId xmlns:a16="http://schemas.microsoft.com/office/drawing/2014/main" val="381205801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Apr-26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Star Group L.P. Health Benefits Plan</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$245,000</a:t>
                      </a:r>
                    </a:p>
                  </a:txBody>
                  <a:tcPr marL="6350" marR="6350" marT="6350" marB="0" anchor="b"/>
                </a:tc>
                <a:extLst>
                  <a:ext uri="{0D108BD9-81ED-4DB2-BD59-A6C34878D82A}">
                    <a16:rowId xmlns:a16="http://schemas.microsoft.com/office/drawing/2014/main" val="513370667"/>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Jun-26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Spencer Gifts LLC Flexible Benefits and Welfare Benefit Plans</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$450,000</a:t>
                      </a:r>
                    </a:p>
                  </a:txBody>
                  <a:tcPr marL="6350" marR="6350" marT="6350" marB="0" anchor="b"/>
                </a:tc>
                <a:extLst>
                  <a:ext uri="{0D108BD9-81ED-4DB2-BD59-A6C34878D82A}">
                    <a16:rowId xmlns:a16="http://schemas.microsoft.com/office/drawing/2014/main" val="29442598"/>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Jul-26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OSF Healthcare System</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$552,250</a:t>
                      </a:r>
                    </a:p>
                  </a:txBody>
                  <a:tcPr marL="6350" marR="6350" marT="6350" marB="0" anchor="b"/>
                </a:tc>
                <a:extLst>
                  <a:ext uri="{0D108BD9-81ED-4DB2-BD59-A6C34878D82A}">
                    <a16:rowId xmlns:a16="http://schemas.microsoft.com/office/drawing/2014/main" val="2588481784"/>
                  </a:ext>
                </a:extLst>
              </a:tr>
              <a:tr h="419526">
                <a:tc>
                  <a:txBody>
                    <a:bodyPr/>
                    <a:lstStyle/>
                    <a:p>
                      <a:pPr algn="l" fontAlgn="b"/>
                      <a:r>
                        <a:rPr lang="en-US" sz="1400" b="0" i="0" u="none" strike="noStrike" dirty="0">
                          <a:solidFill>
                            <a:srgbClr val="000000"/>
                          </a:solidFill>
                          <a:effectLst/>
                          <a:latin typeface="Franklin Gothic Book" panose="020B0503020102020204" pitchFamily="34" charset="0"/>
                        </a:rPr>
                        <a:t>Aug-26</a:t>
                      </a:r>
                    </a:p>
                  </a:txBody>
                  <a:tcPr marL="6350" marR="6350" marT="6350" marB="0" anchor="b"/>
                </a:tc>
                <a:tc>
                  <a:txBody>
                    <a:bodyPr/>
                    <a:lstStyle/>
                    <a:p>
                      <a:pPr algn="l" fontAlgn="b"/>
                      <a:r>
                        <a:rPr lang="en-US" sz="1400" b="0" i="0" u="none" strike="noStrike" dirty="0">
                          <a:solidFill>
                            <a:srgbClr val="000000"/>
                          </a:solidFill>
                          <a:effectLst/>
                          <a:latin typeface="Franklin Gothic Book" panose="020B0503020102020204" pitchFamily="34" charset="0"/>
                        </a:rPr>
                        <a:t>Azul Vision</a:t>
                      </a:r>
                    </a:p>
                  </a:txBody>
                  <a:tcPr marL="6350" marR="6350" marT="6350" marB="0" anchor="b"/>
                </a:tc>
                <a:tc>
                  <a:txBody>
                    <a:bodyPr/>
                    <a:lstStyle/>
                    <a:p>
                      <a:pPr algn="r" fontAlgn="b"/>
                      <a:r>
                        <a:rPr lang="en-US" sz="1400" b="0" i="0" u="none" strike="noStrike" dirty="0">
                          <a:solidFill>
                            <a:srgbClr val="000000"/>
                          </a:solidFill>
                          <a:effectLst/>
                          <a:latin typeface="Franklin Gothic Book" panose="020B0503020102020204" pitchFamily="34" charset="0"/>
                        </a:rPr>
                        <a:t>$50,000</a:t>
                      </a:r>
                    </a:p>
                  </a:txBody>
                  <a:tcPr marL="6350" marR="6350" marT="6350" marB="0" anchor="b"/>
                </a:tc>
                <a:extLst>
                  <a:ext uri="{0D108BD9-81ED-4DB2-BD59-A6C34878D82A}">
                    <a16:rowId xmlns:a16="http://schemas.microsoft.com/office/drawing/2014/main" val="4131998068"/>
                  </a:ext>
                </a:extLst>
              </a:tr>
            </a:tbl>
          </a:graphicData>
        </a:graphic>
      </p:graphicFrame>
      <p:sp>
        <p:nvSpPr>
          <p:cNvPr id="6" name="TextBox 5">
            <a:extLst>
              <a:ext uri="{FF2B5EF4-FFF2-40B4-BE49-F238E27FC236}">
                <a16:creationId xmlns:a16="http://schemas.microsoft.com/office/drawing/2014/main" id="{A17F0A03-2D51-FAFB-3065-1E73657213C4}"/>
              </a:ext>
              <a:ext uri="{C183D7F6-B498-43B3-948B-1728B52AA6E4}">
                <adec:decorative xmlns:adec="http://schemas.microsoft.com/office/drawing/2017/decorative" val="1"/>
              </a:ext>
            </a:extLst>
          </p:cNvPr>
          <p:cNvSpPr txBox="1"/>
          <p:nvPr/>
        </p:nvSpPr>
        <p:spPr>
          <a:xfrm>
            <a:off x="0" y="1148316"/>
            <a:ext cx="46783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722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228600" y="1652587"/>
            <a:ext cx="11562735" cy="4358866"/>
          </a:xfrm>
        </p:spPr>
        <p:txBody>
          <a:bodyPr vert="horz" lIns="91440" tIns="45720" rIns="91440" bIns="45720" rtlCol="0" anchor="t">
            <a:normAutofit/>
          </a:bodyPr>
          <a:lstStyle/>
          <a:p>
            <a:pPr lvl="0"/>
            <a:r>
              <a:rPr lang="en-US" dirty="0"/>
              <a:t>HIPAA Privacy Rule gives individuals a right to timely access to their health records (30 days with a possibility of one 30-day extension), and at a reasonable, cost-based fee.</a:t>
            </a:r>
          </a:p>
          <a:p>
            <a:pPr lvl="0"/>
            <a:r>
              <a:rPr lang="en-US" dirty="0"/>
              <a:t>OCR receives many complaints alleging denial or no access to health records.</a:t>
            </a:r>
          </a:p>
          <a:p>
            <a:pPr lvl="0"/>
            <a:r>
              <a:rPr lang="en-US" dirty="0">
                <a:latin typeface="Franklin Gothic Book"/>
              </a:rPr>
              <a:t>55 completed enforcement actions.</a:t>
            </a:r>
          </a:p>
          <a:p>
            <a:pPr lvl="0"/>
            <a:r>
              <a:rPr lang="en-US" dirty="0">
                <a:latin typeface="Franklin Gothic Book"/>
              </a:rPr>
              <a:t>A new focus on parent/personal representative access.</a:t>
            </a:r>
          </a:p>
        </p:txBody>
      </p:sp>
      <p:sp>
        <p:nvSpPr>
          <p:cNvPr id="4" name="Title 3"/>
          <p:cNvSpPr>
            <a:spLocks noGrp="1"/>
          </p:cNvSpPr>
          <p:nvPr>
            <p:ph type="title"/>
          </p:nvPr>
        </p:nvSpPr>
        <p:spPr>
          <a:xfrm>
            <a:off x="228600" y="250825"/>
            <a:ext cx="11828158" cy="782638"/>
          </a:xfrm>
        </p:spPr>
        <p:txBody>
          <a:bodyPr>
            <a:normAutofit/>
          </a:bodyPr>
          <a:lstStyle/>
          <a:p>
            <a:r>
              <a:rPr lang="en-US" dirty="0"/>
              <a:t>Right of Access Initiative</a:t>
            </a:r>
          </a:p>
        </p:txBody>
      </p:sp>
    </p:spTree>
    <p:extLst>
      <p:ext uri="{BB962C8B-B14F-4D97-AF65-F5344CB8AC3E}">
        <p14:creationId xmlns:p14="http://schemas.microsoft.com/office/powerpoint/2010/main" val="1836419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194DA5-943C-A483-EDD4-F1D0597B8597}"/>
              </a:ext>
            </a:extLst>
          </p:cNvPr>
          <p:cNvSpPr>
            <a:spLocks noGrp="1"/>
          </p:cNvSpPr>
          <p:nvPr>
            <p:ph sz="half" idx="1"/>
          </p:nvPr>
        </p:nvSpPr>
        <p:spPr>
          <a:xfrm>
            <a:off x="228601" y="1576873"/>
            <a:ext cx="10829040" cy="4023827"/>
          </a:xfrm>
        </p:spPr>
        <p:txBody>
          <a:bodyPr>
            <a:normAutofit/>
          </a:bodyPr>
          <a:lstStyle/>
          <a:p>
            <a:r>
              <a:rPr lang="en-US" dirty="0"/>
              <a:t>Focus on compliance with key HIPAA Security Rule requirement.</a:t>
            </a:r>
          </a:p>
          <a:p>
            <a:r>
              <a:rPr lang="en-US" dirty="0"/>
              <a:t>Most OCR large breach investigations reveal a lack of a compliant risk analysis and, thus, of compliant risk management.</a:t>
            </a:r>
          </a:p>
          <a:p>
            <a:r>
              <a:rPr lang="en-US" dirty="0"/>
              <a:t>Fourteen completed enforcement actions in this initiative.</a:t>
            </a:r>
          </a:p>
          <a:p>
            <a:r>
              <a:rPr lang="en-US" dirty="0"/>
              <a:t>Recently expanded to include risk management requirement.</a:t>
            </a:r>
          </a:p>
        </p:txBody>
      </p:sp>
      <p:sp>
        <p:nvSpPr>
          <p:cNvPr id="4" name="Title 3">
            <a:extLst>
              <a:ext uri="{FF2B5EF4-FFF2-40B4-BE49-F238E27FC236}">
                <a16:creationId xmlns:a16="http://schemas.microsoft.com/office/drawing/2014/main" id="{EE0FEFFD-70F1-8238-A687-ADE07385D5E1}"/>
              </a:ext>
            </a:extLst>
          </p:cNvPr>
          <p:cNvSpPr>
            <a:spLocks noGrp="1"/>
          </p:cNvSpPr>
          <p:nvPr>
            <p:ph type="title"/>
          </p:nvPr>
        </p:nvSpPr>
        <p:spPr/>
        <p:txBody>
          <a:bodyPr>
            <a:normAutofit fontScale="90000"/>
          </a:bodyPr>
          <a:lstStyle/>
          <a:p>
            <a:r>
              <a:rPr lang="en-US" dirty="0"/>
              <a:t>Risk Analysis and Management Initiative </a:t>
            </a:r>
          </a:p>
        </p:txBody>
      </p:sp>
    </p:spTree>
    <p:extLst>
      <p:ext uri="{BB962C8B-B14F-4D97-AF65-F5344CB8AC3E}">
        <p14:creationId xmlns:p14="http://schemas.microsoft.com/office/powerpoint/2010/main" val="3767784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7F707-E98F-2E82-9FEB-8D4BBA77846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EA3B89-BC62-AFE6-C3D0-1389B5A571E1}"/>
              </a:ext>
            </a:extLst>
          </p:cNvPr>
          <p:cNvSpPr>
            <a:spLocks noGrp="1"/>
          </p:cNvSpPr>
          <p:nvPr>
            <p:ph sz="half" idx="1"/>
          </p:nvPr>
        </p:nvSpPr>
        <p:spPr>
          <a:xfrm>
            <a:off x="228600" y="1502229"/>
            <a:ext cx="11742575" cy="4098471"/>
          </a:xfrm>
        </p:spPr>
        <p:txBody>
          <a:bodyPr>
            <a:normAutofit lnSpcReduction="10000"/>
          </a:bodyPr>
          <a:lstStyle/>
          <a:p>
            <a:pPr lvl="0"/>
            <a:r>
              <a:rPr lang="en-US" dirty="0"/>
              <a:t>Regulated Entities should ensure that new technologies, including AI, comply with the HIPAA Rules.</a:t>
            </a:r>
          </a:p>
          <a:p>
            <a:pPr lvl="0"/>
            <a:r>
              <a:rPr lang="en-US" dirty="0"/>
              <a:t>Start with the Security Management Process of the HIPAA Security Rule, for example:</a:t>
            </a:r>
          </a:p>
          <a:p>
            <a:pPr lvl="1"/>
            <a:r>
              <a:rPr lang="en-US" dirty="0"/>
              <a:t>Risk Analysis</a:t>
            </a:r>
          </a:p>
          <a:p>
            <a:pPr lvl="1"/>
            <a:r>
              <a:rPr lang="en-US" dirty="0"/>
              <a:t>Risk Management</a:t>
            </a:r>
          </a:p>
          <a:p>
            <a:r>
              <a:rPr lang="en-US" dirty="0"/>
              <a:t>Consider what access controls are in place, who needs access to the ePHI?</a:t>
            </a:r>
          </a:p>
          <a:p>
            <a:r>
              <a:rPr lang="en-US" dirty="0"/>
              <a:t>Ensure business associate agreements are executed before the service is provided</a:t>
            </a:r>
          </a:p>
          <a:p>
            <a:endParaRPr lang="en-US" dirty="0"/>
          </a:p>
          <a:p>
            <a:pPr marL="457200" lvl="1" indent="0">
              <a:buNone/>
            </a:pPr>
            <a:endParaRPr lang="en-US" dirty="0"/>
          </a:p>
          <a:p>
            <a:endParaRPr lang="en-US" dirty="0"/>
          </a:p>
        </p:txBody>
      </p:sp>
      <p:sp>
        <p:nvSpPr>
          <p:cNvPr id="4" name="Title 3">
            <a:extLst>
              <a:ext uri="{FF2B5EF4-FFF2-40B4-BE49-F238E27FC236}">
                <a16:creationId xmlns:a16="http://schemas.microsoft.com/office/drawing/2014/main" id="{48FB21F7-A26D-3B46-8361-7D3ED5E9A71D}"/>
              </a:ext>
            </a:extLst>
          </p:cNvPr>
          <p:cNvSpPr>
            <a:spLocks noGrp="1"/>
          </p:cNvSpPr>
          <p:nvPr>
            <p:ph type="title"/>
          </p:nvPr>
        </p:nvSpPr>
        <p:spPr/>
        <p:txBody>
          <a:bodyPr/>
          <a:lstStyle/>
          <a:p>
            <a:r>
              <a:rPr lang="en-US" dirty="0"/>
              <a:t>HIPAA and AI</a:t>
            </a:r>
          </a:p>
        </p:txBody>
      </p:sp>
    </p:spTree>
    <p:extLst>
      <p:ext uri="{BB962C8B-B14F-4D97-AF65-F5344CB8AC3E}">
        <p14:creationId xmlns:p14="http://schemas.microsoft.com/office/powerpoint/2010/main" val="1869104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BD101-6CE5-2C89-06FD-64EB3DB804B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1CCA73-B96B-1869-8509-1CB179543B7D}"/>
              </a:ext>
            </a:extLst>
          </p:cNvPr>
          <p:cNvSpPr>
            <a:spLocks noGrp="1"/>
          </p:cNvSpPr>
          <p:nvPr>
            <p:ph sz="half" idx="1"/>
          </p:nvPr>
        </p:nvSpPr>
        <p:spPr>
          <a:xfrm>
            <a:off x="228600" y="1502229"/>
            <a:ext cx="11742575" cy="4098471"/>
          </a:xfrm>
        </p:spPr>
        <p:txBody>
          <a:bodyPr>
            <a:normAutofit/>
          </a:bodyPr>
          <a:lstStyle/>
          <a:p>
            <a:r>
              <a:rPr lang="en-US" dirty="0"/>
              <a:t>Security Risk Assessment Tool </a:t>
            </a:r>
            <a:r>
              <a:rPr lang="en-US" sz="1800" dirty="0">
                <a:hlinkClick r:id="rId2"/>
              </a:rPr>
              <a:t>https://healthit.gov/privacy-security/security-risk-assessment-tool/</a:t>
            </a:r>
            <a:endParaRPr lang="en-US" sz="1800" dirty="0"/>
          </a:p>
          <a:p>
            <a:r>
              <a:rPr lang="en-US" dirty="0"/>
              <a:t>HIPAA Risk Analysis Webinar </a:t>
            </a:r>
            <a:r>
              <a:rPr lang="en-US" sz="1800" dirty="0">
                <a:ea typeface="Calibri" panose="020F0502020204030204" pitchFamily="34" charset="0"/>
                <a:hlinkClick r:id="rId3"/>
              </a:rPr>
              <a:t>https://www.youtube.com/watch?v=hxfxhokzKEU</a:t>
            </a:r>
            <a:endParaRPr lang="en-US" sz="1800" dirty="0"/>
          </a:p>
          <a:p>
            <a:r>
              <a:rPr lang="en-US" dirty="0"/>
              <a:t>HIPAA Risk Management Video </a:t>
            </a:r>
            <a:r>
              <a:rPr lang="en-US" sz="1800" dirty="0">
                <a:hlinkClick r:id="rId4"/>
              </a:rPr>
              <a:t>https://www.youtube.com/watch?v=kDyrj-fJzhw</a:t>
            </a:r>
            <a:endParaRPr lang="en-US" sz="1800" dirty="0"/>
          </a:p>
          <a:p>
            <a:pPr lvl="0"/>
            <a:r>
              <a:rPr lang="en-US" dirty="0"/>
              <a:t>Ransomware and the HIPAA Security Rule Video </a:t>
            </a:r>
            <a:r>
              <a:rPr lang="en-US" sz="1800" dirty="0">
                <a:ea typeface="Calibri" panose="020F0502020204030204" pitchFamily="34" charset="0"/>
                <a:cs typeface="Arial" panose="020B0604020202020204" pitchFamily="34" charset="0"/>
                <a:hlinkClick r:id="rId5"/>
              </a:rPr>
              <a:t>https://www.youtube.com/watch?v=nBKUlAy1OFA</a:t>
            </a:r>
            <a:endParaRPr lang="en-US" sz="1800" dirty="0"/>
          </a:p>
          <a:p>
            <a:pPr lvl="0"/>
            <a:r>
              <a:rPr lang="en-US" dirty="0"/>
              <a:t>Common Cyber-Attacks Video </a:t>
            </a:r>
            <a:r>
              <a:rPr lang="en-US" sz="1800" u="sng" dirty="0">
                <a:solidFill>
                  <a:srgbClr val="0033CC"/>
                </a:solidFill>
                <a:ea typeface="Calibri" panose="020F0502020204030204" pitchFamily="34" charset="0"/>
                <a:hlinkClick r:id="rId6"/>
              </a:rPr>
              <a:t>http://youtube.com/watch?v=VnbBxxyZLc8</a:t>
            </a:r>
            <a:r>
              <a:rPr lang="en-US" sz="1800" dirty="0">
                <a:ea typeface="Calibri" panose="020F0502020204030204" pitchFamily="34" charset="0"/>
              </a:rPr>
              <a:t> </a:t>
            </a:r>
            <a:endParaRPr lang="en-US" sz="1800" dirty="0"/>
          </a:p>
          <a:p>
            <a:pPr lvl="0"/>
            <a:r>
              <a:rPr lang="en-US" dirty="0"/>
              <a:t>Recognized Security Practices Video </a:t>
            </a:r>
            <a:r>
              <a:rPr lang="en-US" sz="1800" u="sng" dirty="0">
                <a:solidFill>
                  <a:srgbClr val="0563C1"/>
                </a:solidFill>
                <a:ea typeface="Calibri" panose="020F0502020204030204" pitchFamily="34" charset="0"/>
                <a:cs typeface="Arial" panose="020B0604020202020204" pitchFamily="34" charset="0"/>
              </a:rPr>
              <a:t>https://www.youtube.com/watch?v=e2wG7jUiRjE</a:t>
            </a:r>
            <a:endParaRPr lang="en-US" sz="1800" dirty="0"/>
          </a:p>
          <a:p>
            <a:pPr lvl="0"/>
            <a:endParaRPr lang="en-US" dirty="0"/>
          </a:p>
          <a:p>
            <a:pPr lvl="0"/>
            <a:endParaRPr lang="en-US" dirty="0"/>
          </a:p>
          <a:p>
            <a:pPr lvl="0"/>
            <a:endParaRPr lang="en-US" dirty="0"/>
          </a:p>
          <a:p>
            <a:pPr marL="457200" lvl="1" indent="0">
              <a:buNone/>
            </a:pPr>
            <a:endParaRPr lang="en-US" dirty="0"/>
          </a:p>
          <a:p>
            <a:endParaRPr lang="en-US" dirty="0"/>
          </a:p>
        </p:txBody>
      </p:sp>
      <p:sp>
        <p:nvSpPr>
          <p:cNvPr id="4" name="Title 3">
            <a:extLst>
              <a:ext uri="{FF2B5EF4-FFF2-40B4-BE49-F238E27FC236}">
                <a16:creationId xmlns:a16="http://schemas.microsoft.com/office/drawing/2014/main" id="{F7C8FD3F-9C67-F762-0100-41DE7A5EAF80}"/>
              </a:ext>
            </a:extLst>
          </p:cNvPr>
          <p:cNvSpPr>
            <a:spLocks noGrp="1"/>
          </p:cNvSpPr>
          <p:nvPr>
            <p:ph type="title"/>
          </p:nvPr>
        </p:nvSpPr>
        <p:spPr/>
        <p:txBody>
          <a:bodyPr/>
          <a:lstStyle/>
          <a:p>
            <a:r>
              <a:rPr lang="en-US" dirty="0"/>
              <a:t>HIPAA Resources</a:t>
            </a:r>
          </a:p>
        </p:txBody>
      </p:sp>
    </p:spTree>
    <p:extLst>
      <p:ext uri="{BB962C8B-B14F-4D97-AF65-F5344CB8AC3E}">
        <p14:creationId xmlns:p14="http://schemas.microsoft.com/office/powerpoint/2010/main" val="1215452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790939" y="980015"/>
            <a:ext cx="8419861" cy="4895268"/>
          </a:xfrm>
          <a:prstGeom prst="rect">
            <a:avLst/>
          </a:prstGeom>
        </p:spPr>
      </p:pic>
      <p:sp>
        <p:nvSpPr>
          <p:cNvPr id="4" name="Slide Number Placeholder 3"/>
          <p:cNvSpPr>
            <a:spLocks noGrp="1"/>
          </p:cNvSpPr>
          <p:nvPr>
            <p:ph type="sldNum" sz="quarter"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B2B529-00C2-B351-2F2E-6201C41E0434}"/>
              </a:ext>
            </a:extLst>
          </p:cNvPr>
          <p:cNvSpPr>
            <a:spLocks noGrp="1"/>
          </p:cNvSpPr>
          <p:nvPr>
            <p:ph type="title"/>
          </p:nvPr>
        </p:nvSpPr>
        <p:spPr>
          <a:xfrm>
            <a:off x="228600" y="-782638"/>
            <a:ext cx="10515600" cy="782638"/>
          </a:xfrm>
        </p:spPr>
        <p:txBody>
          <a:bodyPr vert="horz" lIns="91440" tIns="45720" rIns="91440" bIns="45720" rtlCol="0" anchor="b">
            <a:normAutofit/>
          </a:bodyPr>
          <a:lstStyle/>
          <a:p>
            <a:r>
              <a:rPr lang="en-US" dirty="0"/>
              <a:t>Questions</a:t>
            </a:r>
          </a:p>
        </p:txBody>
      </p:sp>
    </p:spTree>
    <p:extLst>
      <p:ext uri="{BB962C8B-B14F-4D97-AF65-F5344CB8AC3E}">
        <p14:creationId xmlns:p14="http://schemas.microsoft.com/office/powerpoint/2010/main" val="2369833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3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48" name="Google Shape;148;p3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149" name="Google Shape;149;p3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432551" y="-3219449"/>
            <a:ext cx="5759600" cy="8724800"/>
          </a:xfrm>
          <a:prstGeom prst="rect">
            <a:avLst/>
          </a:prstGeom>
          <a:noFill/>
          <a:ln>
            <a:noFill/>
          </a:ln>
        </p:spPr>
      </p:pic>
      <p:pic>
        <p:nvPicPr>
          <p:cNvPr id="150" name="Google Shape;150;p34">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2171700" y="2273300"/>
            <a:ext cx="6883600" cy="4584800"/>
          </a:xfrm>
          <a:prstGeom prst="rect">
            <a:avLst/>
          </a:prstGeom>
          <a:noFill/>
          <a:ln>
            <a:noFill/>
          </a:ln>
        </p:spPr>
      </p:pic>
      <p:cxnSp>
        <p:nvCxnSpPr>
          <p:cNvPr id="151" name="Google Shape;151;p34">
            <a:extLst>
              <a:ext uri="{C183D7F6-B498-43B3-948B-1728B52AA6E4}">
                <adec:decorative xmlns:adec="http://schemas.microsoft.com/office/drawing/2017/decorative" val="1"/>
              </a:ext>
            </a:extLst>
          </p:cNvPr>
          <p:cNvCxnSpPr/>
          <p:nvPr/>
        </p:nvCxnSpPr>
        <p:spPr>
          <a:xfrm>
            <a:off x="1016000" y="1016000"/>
            <a:ext cx="10160000" cy="0"/>
          </a:xfrm>
          <a:prstGeom prst="straightConnector1">
            <a:avLst/>
          </a:prstGeom>
          <a:solidFill>
            <a:srgbClr val="FFFFFF"/>
          </a:solidFill>
          <a:ln w="9525" cap="flat" cmpd="sng">
            <a:solidFill>
              <a:srgbClr val="1E293B"/>
            </a:solidFill>
            <a:prstDash val="solid"/>
            <a:round/>
            <a:headEnd type="none" w="sm" len="sm"/>
            <a:tailEnd type="none" w="sm" len="sm"/>
          </a:ln>
        </p:spPr>
      </p:cxnSp>
      <p:grpSp>
        <p:nvGrpSpPr>
          <p:cNvPr id="152" name="Google Shape;152;p34">
            <a:extLst>
              <a:ext uri="{C183D7F6-B498-43B3-948B-1728B52AA6E4}">
                <adec:decorative xmlns:adec="http://schemas.microsoft.com/office/drawing/2017/decorative" val="1"/>
              </a:ext>
            </a:extLst>
          </p:cNvPr>
          <p:cNvGrpSpPr/>
          <p:nvPr/>
        </p:nvGrpSpPr>
        <p:grpSpPr>
          <a:xfrm>
            <a:off x="1016000" y="571500"/>
            <a:ext cx="1397200" cy="279600"/>
            <a:chOff x="0" y="0"/>
            <a:chExt cx="1047900" cy="209700"/>
          </a:xfrm>
        </p:grpSpPr>
        <p:pic>
          <p:nvPicPr>
            <p:cNvPr id="153" name="Google Shape;153;p34"/>
            <p:cNvPicPr preferRelativeResize="0"/>
            <p:nvPr/>
          </p:nvPicPr>
          <p:blipFill rotWithShape="1">
            <a:blip r:embed="rId7">
              <a:alphaModFix/>
            </a:blip>
            <a:srcRect/>
            <a:stretch/>
          </p:blipFill>
          <p:spPr>
            <a:xfrm>
              <a:off x="0" y="0"/>
              <a:ext cx="1047900" cy="209700"/>
            </a:xfrm>
            <a:prstGeom prst="rect">
              <a:avLst/>
            </a:prstGeom>
            <a:noFill/>
            <a:ln>
              <a:noFill/>
            </a:ln>
          </p:spPr>
        </p:pic>
        <p:sp>
          <p:nvSpPr>
            <p:cNvPr id="154" name="Google Shape;154;p34"/>
            <p:cNvSpPr txBox="1"/>
            <p:nvPr/>
          </p:nvSpPr>
          <p:spPr>
            <a:xfrm>
              <a:off x="0" y="0"/>
              <a:ext cx="1047900" cy="2097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1333" b="1" kern="0">
                  <a:solidFill>
                    <a:srgbClr val="0F172A"/>
                  </a:solidFill>
                  <a:latin typeface="Open Sans"/>
                  <a:ea typeface="Open Sans"/>
                  <a:cs typeface="Open Sans"/>
                  <a:sym typeface="Open Sans"/>
                </a:rPr>
                <a:t>NIST OCR 2026</a:t>
              </a:r>
              <a:endParaRPr sz="1333" b="1" kern="0">
                <a:solidFill>
                  <a:srgbClr val="0F172A"/>
                </a:solidFill>
                <a:latin typeface="Open Sans"/>
                <a:ea typeface="Open Sans"/>
                <a:cs typeface="Open Sans"/>
                <a:sym typeface="Open Sans"/>
              </a:endParaRPr>
            </a:p>
          </p:txBody>
        </p:sp>
      </p:grpSp>
      <p:sp>
        <p:nvSpPr>
          <p:cNvPr id="155" name="Google Shape;155;p34"/>
          <p:cNvSpPr txBox="1"/>
          <p:nvPr/>
        </p:nvSpPr>
        <p:spPr>
          <a:xfrm>
            <a:off x="9652000" y="508000"/>
            <a:ext cx="1524000" cy="381200"/>
          </a:xfrm>
          <a:prstGeom prst="rect">
            <a:avLst/>
          </a:prstGeom>
          <a:noFill/>
          <a:ln>
            <a:noFill/>
          </a:ln>
        </p:spPr>
        <p:txBody>
          <a:bodyPr spcFirstLastPara="1" wrap="square" lIns="0" tIns="0" rIns="0" bIns="0" anchor="ctr" anchorCtr="0">
            <a:noAutofit/>
          </a:bodyPr>
          <a:lstStyle/>
          <a:p>
            <a:pPr algn="r" defTabSz="1219170">
              <a:buClr>
                <a:srgbClr val="000000"/>
              </a:buClr>
            </a:pPr>
            <a:r>
              <a:rPr lang="en" sz="1600" kern="0">
                <a:solidFill>
                  <a:srgbClr val="00F2FE"/>
                </a:solidFill>
                <a:latin typeface="Open Sans ExtraBold"/>
                <a:ea typeface="Open Sans ExtraBold"/>
                <a:cs typeface="Open Sans ExtraBold"/>
                <a:sym typeface="Open Sans ExtraBold"/>
              </a:rPr>
              <a:t>Health-ISAC</a:t>
            </a:r>
            <a:endParaRPr sz="1600" kern="0">
              <a:solidFill>
                <a:srgbClr val="00F2FE"/>
              </a:solidFill>
              <a:latin typeface="Open Sans ExtraBold"/>
              <a:ea typeface="Open Sans ExtraBold"/>
              <a:cs typeface="Open Sans ExtraBold"/>
              <a:sym typeface="Open Sans ExtraBold"/>
            </a:endParaRPr>
          </a:p>
        </p:txBody>
      </p:sp>
      <p:sp>
        <p:nvSpPr>
          <p:cNvPr id="156" name="Google Shape;156;p34"/>
          <p:cNvSpPr txBox="1">
            <a:spLocks noGrp="1"/>
          </p:cNvSpPr>
          <p:nvPr>
            <p:ph type="title" idx="4294967295"/>
          </p:nvPr>
        </p:nvSpPr>
        <p:spPr>
          <a:xfrm>
            <a:off x="1016000" y="1651000"/>
            <a:ext cx="10160000" cy="19052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38BDF8"/>
                </a:solidFill>
                <a:effectLst/>
                <a:uLnTx/>
                <a:uFillTx/>
                <a:latin typeface="Open Sans"/>
                <a:ea typeface="Open Sans"/>
                <a:cs typeface="Open Sans"/>
                <a:sym typeface="Open Sans"/>
              </a:rPr>
              <a:t>Safeguarding Health Information</a:t>
            </a:r>
          </a:p>
          <a:p>
            <a:pPr marL="0" marR="0" lvl="0" indent="0" algn="l" defTabSz="1219170" rtl="0" eaLnBrk="1" fontAlgn="auto" latinLnBrk="0" hangingPunct="1">
              <a:lnSpc>
                <a:spcPct val="100000"/>
              </a:lnSpc>
              <a:spcBef>
                <a:spcPts val="1200"/>
              </a:spcBef>
              <a:spcAft>
                <a:spcPts val="0"/>
              </a:spcAft>
              <a:buClr>
                <a:srgbClr val="000000"/>
              </a:buClr>
              <a:buSzTx/>
              <a:buFontTx/>
              <a:buNone/>
              <a:tabLst/>
              <a:defRPr/>
            </a:pPr>
            <a:r>
              <a:rPr kumimoji="0" lang="en-US" sz="3733" b="0" i="0" u="none" strike="noStrike" kern="0" cap="none" spc="0" normalizeH="0" baseline="0" noProof="0" dirty="0">
                <a:ln>
                  <a:noFill/>
                </a:ln>
                <a:solidFill>
                  <a:srgbClr val="FFFFFF"/>
                </a:solidFill>
                <a:effectLst/>
                <a:uLnTx/>
                <a:uFillTx/>
                <a:latin typeface="Open Sans ExtraBold"/>
                <a:ea typeface="Open Sans ExtraBold"/>
                <a:cs typeface="Open Sans ExtraBold"/>
                <a:sym typeface="Open Sans ExtraBold"/>
              </a:rPr>
              <a:t>Building Assurance Through HIPAA Security</a:t>
            </a:r>
          </a:p>
        </p:txBody>
      </p:sp>
      <p:pic>
        <p:nvPicPr>
          <p:cNvPr id="157" name="Google Shape;157;p34">
            <a:extLst>
              <a:ext uri="{C183D7F6-B498-43B3-948B-1728B52AA6E4}">
                <adec:decorative xmlns:adec="http://schemas.microsoft.com/office/drawing/2017/decorative" val="1"/>
              </a:ext>
            </a:extLst>
          </p:cNvPr>
          <p:cNvPicPr preferRelativeResize="0"/>
          <p:nvPr/>
        </p:nvPicPr>
        <p:blipFill rotWithShape="1">
          <a:blip r:embed="rId8">
            <a:alphaModFix/>
          </a:blip>
          <a:srcRect/>
          <a:stretch/>
        </p:blipFill>
        <p:spPr>
          <a:xfrm>
            <a:off x="1016000" y="3937000"/>
            <a:ext cx="10160000" cy="25600"/>
          </a:xfrm>
          <a:prstGeom prst="rect">
            <a:avLst/>
          </a:prstGeom>
          <a:noFill/>
          <a:ln>
            <a:noFill/>
          </a:ln>
        </p:spPr>
      </p:pic>
      <p:grpSp>
        <p:nvGrpSpPr>
          <p:cNvPr id="158" name="Google Shape;158;p34">
            <a:extLst>
              <a:ext uri="{C183D7F6-B498-43B3-948B-1728B52AA6E4}">
                <adec:decorative xmlns:adec="http://schemas.microsoft.com/office/drawing/2017/decorative" val="1"/>
              </a:ext>
            </a:extLst>
          </p:cNvPr>
          <p:cNvGrpSpPr/>
          <p:nvPr/>
        </p:nvGrpSpPr>
        <p:grpSpPr>
          <a:xfrm>
            <a:off x="1016000" y="4381500"/>
            <a:ext cx="2921200" cy="1397200"/>
            <a:chOff x="0" y="0"/>
            <a:chExt cx="2190900" cy="1047900"/>
          </a:xfrm>
        </p:grpSpPr>
        <p:sp>
          <p:nvSpPr>
            <p:cNvPr id="159" name="Google Shape;159;p34"/>
            <p:cNvSpPr/>
            <p:nvPr/>
          </p:nvSpPr>
          <p:spPr>
            <a:xfrm>
              <a:off x="0" y="0"/>
              <a:ext cx="2190900" cy="1047900"/>
            </a:xfrm>
            <a:prstGeom prst="roundRect">
              <a:avLst>
                <a:gd name="adj" fmla="val 5454"/>
              </a:avLst>
            </a:prstGeom>
            <a:solidFill>
              <a:srgbClr val="1E293B">
                <a:alpha val="40000"/>
              </a:srgbClr>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0" name="Google Shape;160;p34"/>
            <p:cNvSpPr txBox="1"/>
            <p:nvPr/>
          </p:nvSpPr>
          <p:spPr>
            <a:xfrm>
              <a:off x="190500" y="190500"/>
              <a:ext cx="1809600" cy="666900"/>
            </a:xfrm>
            <a:prstGeom prst="rect">
              <a:avLst/>
            </a:prstGeom>
            <a:noFill/>
            <a:ln>
              <a:noFill/>
            </a:ln>
          </p:spPr>
          <p:txBody>
            <a:bodyPr spcFirstLastPara="1" wrap="square" lIns="0" tIns="0" rIns="0" bIns="0" anchor="ctr" anchorCtr="0">
              <a:noAutofit/>
            </a:bodyPr>
            <a:lstStyle/>
            <a:p>
              <a:pPr defTabSz="1219170">
                <a:buClr>
                  <a:srgbClr val="000000"/>
                </a:buClr>
              </a:pPr>
              <a:r>
                <a:rPr lang="en" sz="1467" kern="0">
                  <a:solidFill>
                    <a:srgbClr val="94A3B8"/>
                  </a:solidFill>
                  <a:latin typeface="Open Sans SemiBold"/>
                  <a:ea typeface="Open Sans SemiBold"/>
                  <a:cs typeface="Open Sans SemiBold"/>
                  <a:sym typeface="Open Sans SemiBold"/>
                </a:rPr>
                <a:t>Presented By</a:t>
              </a:r>
              <a:endParaRPr sz="1467" kern="0">
                <a:solidFill>
                  <a:srgbClr val="94A3B8"/>
                </a:solidFill>
                <a:latin typeface="Open Sans SemiBold"/>
                <a:ea typeface="Open Sans SemiBold"/>
                <a:cs typeface="Open Sans SemiBold"/>
                <a:sym typeface="Open Sans SemiBold"/>
              </a:endParaRPr>
            </a:p>
            <a:p>
              <a:pPr defTabSz="1219170">
                <a:buClr>
                  <a:srgbClr val="000000"/>
                </a:buClr>
              </a:pPr>
              <a:r>
                <a:rPr lang="en" sz="2000" b="1" kern="0">
                  <a:solidFill>
                    <a:srgbClr val="FFFFFF"/>
                  </a:solidFill>
                  <a:latin typeface="Open Sans"/>
                  <a:ea typeface="Open Sans"/>
                  <a:cs typeface="Open Sans"/>
                  <a:sym typeface="Open Sans"/>
                </a:rPr>
                <a:t>Joshua Justice</a:t>
              </a:r>
              <a:endParaRPr sz="2000" b="1" kern="0">
                <a:solidFill>
                  <a:srgbClr val="FFFFFF"/>
                </a:solidFill>
                <a:latin typeface="Open Sans"/>
                <a:ea typeface="Open Sans"/>
                <a:cs typeface="Open Sans"/>
                <a:sym typeface="Open Sans"/>
              </a:endParaRPr>
            </a:p>
            <a:p>
              <a:pPr defTabSz="1219170">
                <a:buClr>
                  <a:srgbClr val="000000"/>
                </a:buClr>
              </a:pPr>
              <a:r>
                <a:rPr lang="en" sz="1467" kern="0">
                  <a:solidFill>
                    <a:srgbClr val="64748B"/>
                  </a:solidFill>
                  <a:latin typeface="Open Sans"/>
                  <a:ea typeface="Open Sans"/>
                  <a:cs typeface="Open Sans"/>
                  <a:sym typeface="Open Sans"/>
                </a:rPr>
                <a:t>Health-ISAC</a:t>
              </a:r>
              <a:endParaRPr sz="1467" kern="0">
                <a:solidFill>
                  <a:srgbClr val="64748B"/>
                </a:solidFill>
                <a:latin typeface="Open Sans"/>
                <a:ea typeface="Open Sans"/>
                <a:cs typeface="Open Sans"/>
                <a:sym typeface="Open Sans"/>
              </a:endParaRPr>
            </a:p>
          </p:txBody>
        </p:sp>
      </p:grpSp>
      <p:grpSp>
        <p:nvGrpSpPr>
          <p:cNvPr id="161" name="Google Shape;161;p34">
            <a:extLst>
              <a:ext uri="{C183D7F6-B498-43B3-948B-1728B52AA6E4}">
                <adec:decorative xmlns:adec="http://schemas.microsoft.com/office/drawing/2017/decorative" val="1"/>
              </a:ext>
            </a:extLst>
          </p:cNvPr>
          <p:cNvGrpSpPr/>
          <p:nvPr/>
        </p:nvGrpSpPr>
        <p:grpSpPr>
          <a:xfrm>
            <a:off x="4191000" y="4381500"/>
            <a:ext cx="2921200" cy="1397200"/>
            <a:chOff x="0" y="0"/>
            <a:chExt cx="2190900" cy="1047900"/>
          </a:xfrm>
        </p:grpSpPr>
        <p:sp>
          <p:nvSpPr>
            <p:cNvPr id="162" name="Google Shape;162;p34"/>
            <p:cNvSpPr/>
            <p:nvPr/>
          </p:nvSpPr>
          <p:spPr>
            <a:xfrm>
              <a:off x="0" y="0"/>
              <a:ext cx="2190900" cy="1047900"/>
            </a:xfrm>
            <a:prstGeom prst="roundRect">
              <a:avLst>
                <a:gd name="adj" fmla="val 5454"/>
              </a:avLst>
            </a:prstGeom>
            <a:solidFill>
              <a:srgbClr val="1E293B">
                <a:alpha val="40000"/>
              </a:srgbClr>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3" name="Google Shape;163;p34"/>
            <p:cNvSpPr txBox="1"/>
            <p:nvPr/>
          </p:nvSpPr>
          <p:spPr>
            <a:xfrm>
              <a:off x="190500" y="190500"/>
              <a:ext cx="1809600" cy="666900"/>
            </a:xfrm>
            <a:prstGeom prst="rect">
              <a:avLst/>
            </a:prstGeom>
            <a:noFill/>
            <a:ln>
              <a:noFill/>
            </a:ln>
          </p:spPr>
          <p:txBody>
            <a:bodyPr spcFirstLastPara="1" wrap="square" lIns="0" tIns="0" rIns="0" bIns="0" anchor="ctr" anchorCtr="0">
              <a:noAutofit/>
            </a:bodyPr>
            <a:lstStyle/>
            <a:p>
              <a:pPr defTabSz="1219170">
                <a:buClr>
                  <a:srgbClr val="000000"/>
                </a:buClr>
              </a:pPr>
              <a:r>
                <a:rPr lang="en" sz="1467" kern="0">
                  <a:solidFill>
                    <a:srgbClr val="94A3B8"/>
                  </a:solidFill>
                  <a:latin typeface="Open Sans SemiBold"/>
                  <a:ea typeface="Open Sans SemiBold"/>
                  <a:cs typeface="Open Sans SemiBold"/>
                  <a:sym typeface="Open Sans SemiBold"/>
                </a:rPr>
                <a:t>Date</a:t>
              </a:r>
              <a:endParaRPr sz="1467" kern="0">
                <a:solidFill>
                  <a:srgbClr val="94A3B8"/>
                </a:solidFill>
                <a:latin typeface="Open Sans SemiBold"/>
                <a:ea typeface="Open Sans SemiBold"/>
                <a:cs typeface="Open Sans SemiBold"/>
                <a:sym typeface="Open Sans SemiBold"/>
              </a:endParaRPr>
            </a:p>
            <a:p>
              <a:pPr defTabSz="1219170">
                <a:buClr>
                  <a:srgbClr val="000000"/>
                </a:buClr>
              </a:pPr>
              <a:r>
                <a:rPr lang="en" sz="2000" b="1" kern="0">
                  <a:solidFill>
                    <a:srgbClr val="FFFFFF"/>
                  </a:solidFill>
                  <a:latin typeface="Open Sans"/>
                  <a:ea typeface="Open Sans"/>
                  <a:cs typeface="Open Sans"/>
                  <a:sym typeface="Open Sans"/>
                </a:rPr>
                <a:t>Sept 2, 2026</a:t>
              </a:r>
              <a:endParaRPr sz="2000" b="1" kern="0">
                <a:solidFill>
                  <a:srgbClr val="FFFFFF"/>
                </a:solidFill>
                <a:latin typeface="Open Sans"/>
                <a:ea typeface="Open Sans"/>
                <a:cs typeface="Open Sans"/>
                <a:sym typeface="Open Sans"/>
              </a:endParaRPr>
            </a:p>
            <a:p>
              <a:pPr defTabSz="1219170">
                <a:buClr>
                  <a:srgbClr val="000000"/>
                </a:buClr>
              </a:pPr>
              <a:r>
                <a:rPr lang="en" sz="1467" kern="0">
                  <a:solidFill>
                    <a:srgbClr val="64748B"/>
                  </a:solidFill>
                  <a:latin typeface="Open Sans"/>
                  <a:ea typeface="Open Sans"/>
                  <a:cs typeface="Open Sans"/>
                  <a:sym typeface="Open Sans"/>
                </a:rPr>
                <a:t>Wednesday</a:t>
              </a:r>
              <a:endParaRPr sz="1467" kern="0">
                <a:solidFill>
                  <a:srgbClr val="64748B"/>
                </a:solidFill>
                <a:latin typeface="Open Sans"/>
                <a:ea typeface="Open Sans"/>
                <a:cs typeface="Open Sans"/>
                <a:sym typeface="Open Sans"/>
              </a:endParaRPr>
            </a:p>
          </p:txBody>
        </p:sp>
      </p:grpSp>
      <p:grpSp>
        <p:nvGrpSpPr>
          <p:cNvPr id="164" name="Google Shape;164;p34">
            <a:extLst>
              <a:ext uri="{C183D7F6-B498-43B3-948B-1728B52AA6E4}">
                <adec:decorative xmlns:adec="http://schemas.microsoft.com/office/drawing/2017/decorative" val="1"/>
              </a:ext>
            </a:extLst>
          </p:cNvPr>
          <p:cNvGrpSpPr/>
          <p:nvPr/>
        </p:nvGrpSpPr>
        <p:grpSpPr>
          <a:xfrm>
            <a:off x="7366000" y="4381500"/>
            <a:ext cx="3810000" cy="1397200"/>
            <a:chOff x="0" y="0"/>
            <a:chExt cx="2857500" cy="1047900"/>
          </a:xfrm>
        </p:grpSpPr>
        <p:sp>
          <p:nvSpPr>
            <p:cNvPr id="165" name="Google Shape;165;p34"/>
            <p:cNvSpPr/>
            <p:nvPr/>
          </p:nvSpPr>
          <p:spPr>
            <a:xfrm>
              <a:off x="0" y="0"/>
              <a:ext cx="2857500" cy="1047900"/>
            </a:xfrm>
            <a:prstGeom prst="roundRect">
              <a:avLst>
                <a:gd name="adj" fmla="val 5454"/>
              </a:avLst>
            </a:prstGeom>
            <a:solidFill>
              <a:srgbClr val="1E293B">
                <a:alpha val="40000"/>
              </a:srgbClr>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6" name="Google Shape;166;p34"/>
            <p:cNvSpPr txBox="1"/>
            <p:nvPr/>
          </p:nvSpPr>
          <p:spPr>
            <a:xfrm>
              <a:off x="190500" y="190500"/>
              <a:ext cx="2476500" cy="666900"/>
            </a:xfrm>
            <a:prstGeom prst="rect">
              <a:avLst/>
            </a:prstGeom>
            <a:noFill/>
            <a:ln>
              <a:noFill/>
            </a:ln>
          </p:spPr>
          <p:txBody>
            <a:bodyPr spcFirstLastPara="1" wrap="square" lIns="0" tIns="0" rIns="0" bIns="0" anchor="ctr" anchorCtr="0">
              <a:noAutofit/>
            </a:bodyPr>
            <a:lstStyle/>
            <a:p>
              <a:pPr defTabSz="1219170">
                <a:buClr>
                  <a:srgbClr val="000000"/>
                </a:buClr>
              </a:pPr>
              <a:r>
                <a:rPr lang="en" sz="1467" kern="0" dirty="0">
                  <a:solidFill>
                    <a:srgbClr val="94A3B8"/>
                  </a:solidFill>
                  <a:latin typeface="Open Sans SemiBold"/>
                  <a:ea typeface="Open Sans SemiBold"/>
                  <a:cs typeface="Open Sans SemiBold"/>
                  <a:sym typeface="Open Sans SemiBold"/>
                </a:rPr>
                <a:t>Location</a:t>
              </a:r>
              <a:endParaRPr sz="1467" kern="0" dirty="0">
                <a:solidFill>
                  <a:srgbClr val="94A3B8"/>
                </a:solidFill>
                <a:latin typeface="Open Sans SemiBold"/>
                <a:ea typeface="Open Sans SemiBold"/>
                <a:cs typeface="Open Sans SemiBold"/>
                <a:sym typeface="Open Sans SemiBold"/>
              </a:endParaRPr>
            </a:p>
            <a:p>
              <a:pPr defTabSz="1219170">
                <a:buClr>
                  <a:srgbClr val="000000"/>
                </a:buClr>
              </a:pPr>
              <a:r>
                <a:rPr lang="en" sz="2000" b="1" kern="0" dirty="0">
                  <a:solidFill>
                    <a:srgbClr val="F59E0B"/>
                  </a:solidFill>
                  <a:latin typeface="Open Sans"/>
                  <a:ea typeface="Open Sans"/>
                  <a:cs typeface="Open Sans"/>
                  <a:sym typeface="Open Sans"/>
                </a:rPr>
                <a:t>Gaithersburg, MD</a:t>
              </a:r>
              <a:endParaRPr sz="2000" b="1" kern="0" dirty="0">
                <a:solidFill>
                  <a:srgbClr val="F59E0B"/>
                </a:solidFill>
                <a:latin typeface="Open Sans"/>
                <a:ea typeface="Open Sans"/>
                <a:cs typeface="Open Sans"/>
                <a:sym typeface="Open Sans"/>
              </a:endParaRPr>
            </a:p>
            <a:p>
              <a:pPr defTabSz="1219170">
                <a:buClr>
                  <a:srgbClr val="000000"/>
                </a:buClr>
              </a:pPr>
              <a:r>
                <a:rPr lang="en" sz="1467" kern="0" dirty="0">
                  <a:solidFill>
                    <a:srgbClr val="64748B"/>
                  </a:solidFill>
                  <a:latin typeface="Open Sans"/>
                  <a:ea typeface="Open Sans"/>
                  <a:cs typeface="Open Sans"/>
                  <a:sym typeface="Open Sans"/>
                </a:rPr>
                <a:t>NIST Headquarters</a:t>
              </a:r>
              <a:endParaRPr sz="1467" kern="0" dirty="0">
                <a:solidFill>
                  <a:srgbClr val="64748B"/>
                </a:solidFill>
                <a:latin typeface="Open Sans"/>
                <a:ea typeface="Open Sans"/>
                <a:cs typeface="Open Sans"/>
                <a:sym typeface="Open Sans"/>
              </a:endParaRPr>
            </a:p>
          </p:txBody>
        </p:sp>
      </p:grpSp>
      <p:pic>
        <p:nvPicPr>
          <p:cNvPr id="167" name="Google Shape;167;p34">
            <a:extLst>
              <a:ext uri="{C183D7F6-B498-43B3-948B-1728B52AA6E4}">
                <adec:decorative xmlns:adec="http://schemas.microsoft.com/office/drawing/2017/decorative" val="1"/>
              </a:ext>
            </a:extLst>
          </p:cNvPr>
          <p:cNvPicPr preferRelativeResize="0"/>
          <p:nvPr/>
        </p:nvPicPr>
        <p:blipFill rotWithShape="1">
          <a:blip r:embed="rId9">
            <a:alphaModFix/>
          </a:blip>
          <a:srcRect/>
          <a:stretch/>
        </p:blipFill>
        <p:spPr>
          <a:xfrm>
            <a:off x="0" y="6819900"/>
            <a:ext cx="12192000" cy="3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5"/>
          <p:cNvSpPr txBox="1">
            <a:spLocks noGrp="1"/>
          </p:cNvSpPr>
          <p:nvPr>
            <p:ph type="title"/>
          </p:nvPr>
        </p:nvSpPr>
        <p:spPr>
          <a:xfrm>
            <a:off x="838200" y="-172375"/>
            <a:ext cx="10515600" cy="1325600"/>
          </a:xfrm>
          <a:prstGeom prst="rect">
            <a:avLst/>
          </a:prstGeom>
          <a:noFill/>
          <a:ln>
            <a:noFill/>
          </a:ln>
        </p:spPr>
        <p:txBody>
          <a:bodyPr spcFirstLastPara="1" wrap="square" lIns="91433" tIns="45700" rIns="91433" bIns="45700" anchor="ctr" anchorCtr="0">
            <a:normAutofit/>
          </a:bodyPr>
          <a:lstStyle/>
          <a:p>
            <a:pPr>
              <a:buSzPts val="2700"/>
            </a:pPr>
            <a:r>
              <a:rPr lang="en">
                <a:latin typeface="Roboto"/>
                <a:ea typeface="Roboto"/>
                <a:cs typeface="Roboto"/>
                <a:sym typeface="Roboto"/>
              </a:rPr>
              <a:t>Introduction</a:t>
            </a:r>
            <a:endParaRPr/>
          </a:p>
        </p:txBody>
      </p:sp>
      <p:sp>
        <p:nvSpPr>
          <p:cNvPr id="175" name="Google Shape;175;p35"/>
          <p:cNvSpPr txBox="1">
            <a:spLocks noGrp="1"/>
          </p:cNvSpPr>
          <p:nvPr>
            <p:ph type="sldNum" idx="12"/>
          </p:nvPr>
        </p:nvSpPr>
        <p:spPr>
          <a:xfrm>
            <a:off x="828040" y="6228081"/>
            <a:ext cx="1214000" cy="365600"/>
          </a:xfrm>
          <a:prstGeom prst="rect">
            <a:avLst/>
          </a:prstGeom>
          <a:noFill/>
          <a:ln>
            <a:noFill/>
          </a:ln>
        </p:spPr>
        <p:txBody>
          <a:bodyPr spcFirstLastPara="1" wrap="square" lIns="91433" tIns="45700" rIns="91433" bIns="45700" anchor="ctr" anchorCtr="0">
            <a:normAutofit/>
          </a:bodyPr>
          <a:lstStyle/>
          <a:p>
            <a:pPr defTabSz="1219170">
              <a:buClr>
                <a:srgbClr val="000000"/>
              </a:buClr>
            </a:pPr>
            <a:fld id="{00000000-1234-1234-1234-123412341234}" type="slidenum">
              <a:rPr lang="en" kern="0"/>
              <a:pPr defTabSz="1219170">
                <a:buClr>
                  <a:srgbClr val="000000"/>
                </a:buClr>
              </a:pPr>
              <a:t>26</a:t>
            </a:fld>
            <a:endParaRPr kern="0"/>
          </a:p>
        </p:txBody>
      </p:sp>
      <p:sp>
        <p:nvSpPr>
          <p:cNvPr id="176" name="Google Shape;176;p35"/>
          <p:cNvSpPr txBox="1"/>
          <p:nvPr/>
        </p:nvSpPr>
        <p:spPr>
          <a:xfrm>
            <a:off x="5057000" y="1674733"/>
            <a:ext cx="5892400" cy="841200"/>
          </a:xfrm>
          <a:prstGeom prst="rect">
            <a:avLst/>
          </a:prstGeom>
          <a:noFill/>
          <a:ln>
            <a:noFill/>
          </a:ln>
        </p:spPr>
        <p:txBody>
          <a:bodyPr spcFirstLastPara="1" wrap="square" lIns="121900" tIns="121900" rIns="121900" bIns="121900" anchor="t" anchorCtr="0">
            <a:noAutofit/>
          </a:bodyPr>
          <a:lstStyle/>
          <a:p>
            <a:pPr defTabSz="1219170">
              <a:lnSpc>
                <a:spcPct val="115000"/>
              </a:lnSpc>
              <a:buClr>
                <a:srgbClr val="000000"/>
              </a:buClr>
            </a:pPr>
            <a:r>
              <a:rPr lang="en" sz="1600" kern="0">
                <a:solidFill>
                  <a:srgbClr val="000000"/>
                </a:solidFill>
                <a:latin typeface="Arial"/>
                <a:cs typeface="Arial"/>
                <a:sym typeface="Arial"/>
              </a:rPr>
              <a:t>Joshua Justice is a Cyber Threat Intelligence Manager at Health-ISAC, bringing over six years of experience supporting the healthcare sector. In this role, Joshua collaborates with partners, intelligence sources, and threat detection and response teams to address the industry's unique cybersecurity challenges. Joshua's expertise includes driving information sharing to support incident response events for healthcare sector entities and third-party partners. </a:t>
            </a:r>
            <a:endParaRPr sz="1333" kern="0">
              <a:solidFill>
                <a:srgbClr val="000000"/>
              </a:solidFill>
              <a:latin typeface="Arial"/>
              <a:cs typeface="Arial"/>
              <a:sym typeface="Arial"/>
            </a:endParaRPr>
          </a:p>
          <a:p>
            <a:pPr defTabSz="1219170">
              <a:lnSpc>
                <a:spcPct val="115000"/>
              </a:lnSpc>
              <a:buClr>
                <a:srgbClr val="000000"/>
              </a:buClr>
            </a:pPr>
            <a:endParaRPr sz="1333" kern="0">
              <a:solidFill>
                <a:srgbClr val="000000"/>
              </a:solidFill>
              <a:latin typeface="Arial"/>
              <a:cs typeface="Arial"/>
              <a:sym typeface="Arial"/>
            </a:endParaRPr>
          </a:p>
          <a:p>
            <a:pPr defTabSz="1219170">
              <a:lnSpc>
                <a:spcPct val="115000"/>
              </a:lnSpc>
              <a:buClr>
                <a:srgbClr val="000000"/>
              </a:buClr>
            </a:pPr>
            <a:r>
              <a:rPr lang="en" sz="1600" kern="0">
                <a:solidFill>
                  <a:srgbClr val="000000"/>
                </a:solidFill>
                <a:latin typeface="Arial"/>
                <a:cs typeface="Arial"/>
                <a:sym typeface="Arial"/>
              </a:rPr>
              <a:t>Email: jjustice@h-isac.org</a:t>
            </a:r>
            <a:endParaRPr sz="1600" kern="0">
              <a:solidFill>
                <a:srgbClr val="000000"/>
              </a:solidFill>
              <a:latin typeface="Arial"/>
              <a:cs typeface="Arial"/>
              <a:sym typeface="Arial"/>
            </a:endParaRPr>
          </a:p>
        </p:txBody>
      </p:sp>
      <p:sp>
        <p:nvSpPr>
          <p:cNvPr id="177" name="Google Shape;177;p35">
            <a:extLst>
              <a:ext uri="{C183D7F6-B498-43B3-948B-1728B52AA6E4}">
                <adec:decorative xmlns:adec="http://schemas.microsoft.com/office/drawing/2017/decorative" val="1"/>
              </a:ext>
            </a:extLst>
          </p:cNvPr>
          <p:cNvSpPr txBox="1"/>
          <p:nvPr/>
        </p:nvSpPr>
        <p:spPr>
          <a:xfrm>
            <a:off x="7210467" y="2515933"/>
            <a:ext cx="4797600" cy="841200"/>
          </a:xfrm>
          <a:prstGeom prst="rect">
            <a:avLst/>
          </a:prstGeom>
          <a:noFill/>
          <a:ln>
            <a:noFill/>
          </a:ln>
        </p:spPr>
        <p:txBody>
          <a:bodyPr spcFirstLastPara="1" wrap="square" lIns="121900" tIns="121900" rIns="121900" bIns="121900" anchor="t" anchorCtr="0">
            <a:noAutofit/>
          </a:bodyPr>
          <a:lstStyle/>
          <a:p>
            <a:pPr defTabSz="1219170">
              <a:lnSpc>
                <a:spcPct val="115000"/>
              </a:lnSpc>
              <a:buClr>
                <a:srgbClr val="000000"/>
              </a:buClr>
            </a:pPr>
            <a:endParaRPr sz="1600" kern="0">
              <a:solidFill>
                <a:srgbClr val="000000"/>
              </a:solidFill>
              <a:latin typeface="Arial"/>
              <a:cs typeface="Arial"/>
              <a:sym typeface="Arial"/>
            </a:endParaRPr>
          </a:p>
          <a:p>
            <a:pPr defTabSz="1219170">
              <a:lnSpc>
                <a:spcPct val="115000"/>
              </a:lnSpc>
              <a:buClr>
                <a:srgbClr val="000000"/>
              </a:buClr>
              <a:buSzPts val="1100"/>
            </a:pPr>
            <a:endParaRPr sz="1333" kern="0">
              <a:solidFill>
                <a:srgbClr val="000000"/>
              </a:solidFill>
              <a:latin typeface="Arial"/>
              <a:cs typeface="Arial"/>
              <a:sym typeface="Arial"/>
            </a:endParaRPr>
          </a:p>
        </p:txBody>
      </p:sp>
      <p:pic>
        <p:nvPicPr>
          <p:cNvPr id="178" name="Google Shape;178;p35" descr="Photo of Joshua Justice"/>
          <p:cNvPicPr preferRelativeResize="0"/>
          <p:nvPr/>
        </p:nvPicPr>
        <p:blipFill>
          <a:blip r:embed="rId3">
            <a:alphaModFix/>
          </a:blip>
          <a:stretch>
            <a:fillRect/>
          </a:stretch>
        </p:blipFill>
        <p:spPr>
          <a:xfrm>
            <a:off x="828033" y="1153233"/>
            <a:ext cx="3711235" cy="371123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6"/>
          <p:cNvSpPr txBox="1">
            <a:spLocks noGrp="1"/>
          </p:cNvSpPr>
          <p:nvPr>
            <p:ph type="title"/>
          </p:nvPr>
        </p:nvSpPr>
        <p:spPr>
          <a:xfrm>
            <a:off x="838200" y="238125"/>
            <a:ext cx="10515600" cy="1325563"/>
          </a:xfrm>
          <a:prstGeom prst="rect">
            <a:avLst/>
          </a:prstGeom>
          <a:noFill/>
          <a:ln>
            <a:noFill/>
          </a:ln>
        </p:spPr>
        <p:txBody>
          <a:bodyPr spcFirstLastPara="1" wrap="square" lIns="91433" tIns="45700" rIns="91433" bIns="45700" anchor="ctr" anchorCtr="0">
            <a:normAutofit/>
          </a:bodyPr>
          <a:lstStyle/>
          <a:p>
            <a:pPr>
              <a:buSzPts val="2700"/>
            </a:pPr>
            <a:r>
              <a:rPr lang="en">
                <a:latin typeface="Calibri"/>
                <a:ea typeface="Calibri"/>
                <a:cs typeface="Calibri"/>
                <a:sym typeface="Calibri"/>
              </a:rPr>
              <a:t>What is an ISAC?</a:t>
            </a:r>
            <a:endParaRPr/>
          </a:p>
        </p:txBody>
      </p:sp>
      <p:sp>
        <p:nvSpPr>
          <p:cNvPr id="185" name="Google Shape;185;p36"/>
          <p:cNvSpPr txBox="1">
            <a:spLocks noGrp="1"/>
          </p:cNvSpPr>
          <p:nvPr>
            <p:ph type="body" idx="1"/>
          </p:nvPr>
        </p:nvSpPr>
        <p:spPr>
          <a:xfrm>
            <a:off x="876300" y="1343534"/>
            <a:ext cx="10515600" cy="4005263"/>
          </a:xfrm>
          <a:prstGeom prst="rect">
            <a:avLst/>
          </a:prstGeom>
          <a:noFill/>
          <a:ln>
            <a:noFill/>
          </a:ln>
        </p:spPr>
        <p:txBody>
          <a:bodyPr spcFirstLastPara="1" wrap="square" lIns="91433" tIns="45700" rIns="91433" bIns="45700" anchor="t" anchorCtr="0">
            <a:normAutofit/>
          </a:bodyPr>
          <a:lstStyle/>
          <a:p>
            <a:pPr marL="457189" indent="-448722">
              <a:spcBef>
                <a:spcPts val="0"/>
              </a:spcBef>
              <a:buSzPts val="2100"/>
              <a:buFont typeface="Arial"/>
              <a:buChar char="•"/>
            </a:pPr>
            <a:r>
              <a:rPr lang="en">
                <a:latin typeface="Calibri"/>
                <a:ea typeface="Calibri"/>
                <a:cs typeface="Calibri"/>
                <a:sym typeface="Calibri"/>
              </a:rPr>
              <a:t>ISAC is short for “Information Sharing and Analysis Center”</a:t>
            </a:r>
            <a:endParaRPr/>
          </a:p>
          <a:p>
            <a:pPr marL="457189" indent="-448722">
              <a:spcBef>
                <a:spcPts val="1200"/>
              </a:spcBef>
              <a:buSzPts val="2100"/>
              <a:buFont typeface="Arial"/>
              <a:buChar char="•"/>
            </a:pPr>
            <a:r>
              <a:rPr lang="en">
                <a:latin typeface="Calibri"/>
                <a:ea typeface="Calibri"/>
                <a:cs typeface="Calibri"/>
                <a:sym typeface="Calibri"/>
              </a:rPr>
              <a:t>ISACs empower </a:t>
            </a:r>
            <a:r>
              <a:rPr lang="en" b="1">
                <a:latin typeface="Calibri"/>
                <a:ea typeface="Calibri"/>
                <a:cs typeface="Calibri"/>
                <a:sym typeface="Calibri"/>
              </a:rPr>
              <a:t>sharing and collaboration </a:t>
            </a:r>
            <a:r>
              <a:rPr lang="en">
                <a:latin typeface="Calibri"/>
                <a:ea typeface="Calibri"/>
                <a:cs typeface="Calibri"/>
                <a:sym typeface="Calibri"/>
              </a:rPr>
              <a:t>in critical infrastructure communities to prevent, detect and respond to cybersecurity and physical security events</a:t>
            </a:r>
            <a:endParaRPr/>
          </a:p>
          <a:p>
            <a:pPr marL="457189" indent="-448722">
              <a:spcBef>
                <a:spcPts val="1200"/>
              </a:spcBef>
              <a:buSzPts val="2100"/>
              <a:buFont typeface="Arial"/>
              <a:buChar char="•"/>
            </a:pPr>
            <a:r>
              <a:rPr lang="en">
                <a:latin typeface="Calibri"/>
                <a:ea typeface="Calibri"/>
                <a:cs typeface="Calibri"/>
                <a:sym typeface="Calibri"/>
              </a:rPr>
              <a:t>ISACs collect, analyze, and disseminate actionable</a:t>
            </a:r>
            <a:r>
              <a:rPr lang="en" b="1">
                <a:latin typeface="Calibri"/>
                <a:ea typeface="Calibri"/>
                <a:cs typeface="Calibri"/>
                <a:sym typeface="Calibri"/>
              </a:rPr>
              <a:t> threat information </a:t>
            </a:r>
            <a:r>
              <a:rPr lang="en">
                <a:latin typeface="Calibri"/>
                <a:ea typeface="Calibri"/>
                <a:cs typeface="Calibri"/>
                <a:sym typeface="Calibri"/>
              </a:rPr>
              <a:t>to their members and provide them with </a:t>
            </a:r>
            <a:r>
              <a:rPr lang="en" b="1">
                <a:latin typeface="Calibri"/>
                <a:ea typeface="Calibri"/>
                <a:cs typeface="Calibri"/>
                <a:sym typeface="Calibri"/>
              </a:rPr>
              <a:t>tools </a:t>
            </a:r>
            <a:r>
              <a:rPr lang="en">
                <a:latin typeface="Calibri"/>
                <a:ea typeface="Calibri"/>
                <a:cs typeface="Calibri"/>
                <a:sym typeface="Calibri"/>
              </a:rPr>
              <a:t>to mitigate risks and enhance resiliency</a:t>
            </a:r>
            <a:endParaRPr/>
          </a:p>
        </p:txBody>
      </p:sp>
      <p:sp>
        <p:nvSpPr>
          <p:cNvPr id="186" name="Google Shape;186;p36"/>
          <p:cNvSpPr txBox="1">
            <a:spLocks noGrp="1"/>
          </p:cNvSpPr>
          <p:nvPr>
            <p:ph type="sldNum" idx="12"/>
          </p:nvPr>
        </p:nvSpPr>
        <p:spPr>
          <a:xfrm>
            <a:off x="838201" y="6356351"/>
            <a:ext cx="703263" cy="365125"/>
          </a:xfrm>
          <a:prstGeom prst="rect">
            <a:avLst/>
          </a:prstGeom>
          <a:noFill/>
          <a:ln>
            <a:noFill/>
          </a:ln>
        </p:spPr>
        <p:txBody>
          <a:bodyPr spcFirstLastPara="1" wrap="square" lIns="91433" tIns="45700" rIns="91433" bIns="45700" anchor="ctr" anchorCtr="0">
            <a:noAutofit/>
          </a:bodyPr>
          <a:lstStyle/>
          <a:p>
            <a:pPr algn="ctr" defTabSz="1219170">
              <a:buClr>
                <a:srgbClr val="000000"/>
              </a:buClr>
            </a:pPr>
            <a:fld id="{00000000-1234-1234-1234-123412341234}" type="slidenum">
              <a:rPr lang="en" kern="0"/>
              <a:pPr algn="ctr" defTabSz="1219170">
                <a:buClr>
                  <a:srgbClr val="000000"/>
                </a:buClr>
              </a:pPr>
              <a:t>27</a:t>
            </a:fld>
            <a:endParaRPr kern="0"/>
          </a:p>
        </p:txBody>
      </p:sp>
      <p:pic>
        <p:nvPicPr>
          <p:cNvPr id="187" name="Google Shape;187;p36" descr="A picture containing text, gear"/>
          <p:cNvPicPr preferRelativeResize="0"/>
          <p:nvPr/>
        </p:nvPicPr>
        <p:blipFill rotWithShape="1">
          <a:blip r:embed="rId3">
            <a:alphaModFix/>
          </a:blip>
          <a:srcRect/>
          <a:stretch/>
        </p:blipFill>
        <p:spPr>
          <a:xfrm>
            <a:off x="658815" y="4592867"/>
            <a:ext cx="1508124" cy="1508124"/>
          </a:xfrm>
          <a:prstGeom prst="rect">
            <a:avLst/>
          </a:prstGeom>
          <a:noFill/>
          <a:ln>
            <a:noFill/>
          </a:ln>
        </p:spPr>
      </p:pic>
      <p:sp>
        <p:nvSpPr>
          <p:cNvPr id="188" name="Google Shape;188;p36">
            <a:extLst>
              <a:ext uri="{C183D7F6-B498-43B3-948B-1728B52AA6E4}">
                <adec:decorative xmlns:adec="http://schemas.microsoft.com/office/drawing/2017/decorative" val="1"/>
              </a:ext>
            </a:extLst>
          </p:cNvPr>
          <p:cNvSpPr/>
          <p:nvPr/>
        </p:nvSpPr>
        <p:spPr>
          <a:xfrm>
            <a:off x="2202309" y="4526280"/>
            <a:ext cx="380471" cy="1508125"/>
          </a:xfrm>
          <a:prstGeom prst="leftBrace">
            <a:avLst>
              <a:gd name="adj1" fmla="val 8333"/>
              <a:gd name="adj2" fmla="val 50000"/>
            </a:avLst>
          </a:prstGeom>
          <a:noFill/>
          <a:ln w="25400" cap="flat" cmpd="sng">
            <a:solidFill>
              <a:schemeClr val="accent1"/>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000000"/>
              </a:buClr>
              <a:buSzPts val="1400"/>
            </a:pPr>
            <a:endParaRPr sz="1867" kern="0">
              <a:solidFill>
                <a:srgbClr val="000000"/>
              </a:solidFill>
              <a:latin typeface="Calibri"/>
              <a:ea typeface="Calibri"/>
              <a:cs typeface="Calibri"/>
              <a:sym typeface="Calibri"/>
            </a:endParaRPr>
          </a:p>
        </p:txBody>
      </p:sp>
      <p:pic>
        <p:nvPicPr>
          <p:cNvPr id="189" name="Google Shape;189;p3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2837987" y="4489083"/>
            <a:ext cx="5503909" cy="1486956"/>
          </a:xfrm>
          <a:prstGeom prst="rect">
            <a:avLst/>
          </a:prstGeom>
          <a:noFill/>
          <a:ln>
            <a:noFill/>
          </a:ln>
        </p:spPr>
      </p:pic>
      <p:pic>
        <p:nvPicPr>
          <p:cNvPr id="190" name="Google Shape;190;p36" descr="Text"/>
          <p:cNvPicPr preferRelativeResize="0"/>
          <p:nvPr/>
        </p:nvPicPr>
        <p:blipFill rotWithShape="1">
          <a:blip r:embed="rId5">
            <a:alphaModFix/>
          </a:blip>
          <a:srcRect/>
          <a:stretch/>
        </p:blipFill>
        <p:spPr>
          <a:xfrm>
            <a:off x="5698776" y="5232450"/>
            <a:ext cx="1016825" cy="2289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fade">
                                      <p:cBhvr>
                                        <p:cTn id="7" dur="500"/>
                                        <p:tgtEl>
                                          <p:spTgt spid="187"/>
                                        </p:tgtEl>
                                      </p:cBhvr>
                                    </p:animEffect>
                                  </p:childTnLst>
                                </p:cTn>
                              </p:par>
                              <p:par>
                                <p:cTn id="8" presetID="1" presetClass="entr" presetSubtype="0" fill="hold" nodeType="withEffect">
                                  <p:stCondLst>
                                    <p:cond delay="0"/>
                                  </p:stCondLst>
                                  <p:childTnLst>
                                    <p:set>
                                      <p:cBhvr>
                                        <p:cTn id="9"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37"/>
          <p:cNvSpPr txBox="1">
            <a:spLocks noGrp="1"/>
          </p:cNvSpPr>
          <p:nvPr>
            <p:ph type="title"/>
          </p:nvPr>
        </p:nvSpPr>
        <p:spPr>
          <a:xfrm>
            <a:off x="838200" y="206213"/>
            <a:ext cx="10515600" cy="983951"/>
          </a:xfrm>
          <a:prstGeom prst="rect">
            <a:avLst/>
          </a:prstGeom>
          <a:noFill/>
          <a:ln>
            <a:noFill/>
          </a:ln>
        </p:spPr>
        <p:txBody>
          <a:bodyPr spcFirstLastPara="1" wrap="square" lIns="91433" tIns="45700" rIns="91433" bIns="45700" anchor="ctr" anchorCtr="0">
            <a:normAutofit/>
          </a:bodyPr>
          <a:lstStyle/>
          <a:p>
            <a:pPr>
              <a:buSzPts val="2700"/>
            </a:pPr>
            <a:r>
              <a:rPr lang="en" dirty="0">
                <a:latin typeface="Calibri"/>
                <a:ea typeface="Calibri"/>
                <a:cs typeface="Calibri"/>
                <a:sym typeface="Calibri"/>
              </a:rPr>
              <a:t>About Health-ISAC</a:t>
            </a:r>
            <a:endParaRPr dirty="0"/>
          </a:p>
        </p:txBody>
      </p:sp>
      <p:sp>
        <p:nvSpPr>
          <p:cNvPr id="197" name="Google Shape;197;p37"/>
          <p:cNvSpPr txBox="1">
            <a:spLocks noGrp="1"/>
          </p:cNvSpPr>
          <p:nvPr>
            <p:ph type="body" idx="1"/>
          </p:nvPr>
        </p:nvSpPr>
        <p:spPr>
          <a:xfrm>
            <a:off x="838200" y="1040219"/>
            <a:ext cx="9896856" cy="4298904"/>
          </a:xfrm>
          <a:prstGeom prst="rect">
            <a:avLst/>
          </a:prstGeom>
          <a:noFill/>
          <a:ln>
            <a:noFill/>
          </a:ln>
        </p:spPr>
        <p:txBody>
          <a:bodyPr spcFirstLastPara="1" wrap="square" lIns="91433" tIns="45700" rIns="91433" bIns="45700" anchor="t" anchorCtr="0">
            <a:normAutofit/>
          </a:bodyPr>
          <a:lstStyle/>
          <a:p>
            <a:pPr marL="457189" indent="-448722">
              <a:spcBef>
                <a:spcPts val="0"/>
              </a:spcBef>
              <a:buSzPts val="2100"/>
              <a:buFont typeface="Arial"/>
              <a:buChar char="•"/>
            </a:pPr>
            <a:r>
              <a:rPr lang="en" dirty="0">
                <a:latin typeface="Calibri"/>
                <a:ea typeface="Calibri"/>
                <a:cs typeface="Calibri"/>
                <a:sym typeface="Calibri"/>
              </a:rPr>
              <a:t>Community of 15,000+ Global Security Analysts, built on </a:t>
            </a:r>
            <a:r>
              <a:rPr lang="en" b="1" dirty="0">
                <a:latin typeface="Calibri"/>
                <a:ea typeface="Calibri"/>
                <a:cs typeface="Calibri"/>
                <a:sym typeface="Calibri"/>
              </a:rPr>
              <a:t>trust</a:t>
            </a:r>
            <a:r>
              <a:rPr lang="en" dirty="0">
                <a:latin typeface="Calibri"/>
                <a:ea typeface="Calibri"/>
                <a:cs typeface="Calibri"/>
                <a:sym typeface="Calibri"/>
              </a:rPr>
              <a:t> and </a:t>
            </a:r>
            <a:r>
              <a:rPr lang="en" b="1" dirty="0">
                <a:latin typeface="Calibri"/>
                <a:ea typeface="Calibri"/>
                <a:cs typeface="Calibri"/>
                <a:sym typeface="Calibri"/>
              </a:rPr>
              <a:t>anonymity</a:t>
            </a:r>
            <a:r>
              <a:rPr lang="en" dirty="0">
                <a:latin typeface="Calibri"/>
                <a:ea typeface="Calibri"/>
                <a:cs typeface="Calibri"/>
                <a:sym typeface="Calibri"/>
              </a:rPr>
              <a:t> </a:t>
            </a:r>
            <a:endParaRPr dirty="0"/>
          </a:p>
          <a:p>
            <a:pPr marL="457189" indent="-448722">
              <a:spcBef>
                <a:spcPts val="1867"/>
              </a:spcBef>
              <a:buSzPts val="2100"/>
              <a:buFont typeface="Arial"/>
              <a:buChar char="•"/>
            </a:pPr>
            <a:r>
              <a:rPr lang="en" dirty="0">
                <a:latin typeface="Calibri"/>
                <a:ea typeface="Calibri"/>
                <a:cs typeface="Calibri"/>
                <a:sym typeface="Calibri"/>
              </a:rPr>
              <a:t>Members must be in the health sector and interested in providing value to the overall Health-ISAC eco-system by listening, sharing, and/or contributing</a:t>
            </a:r>
            <a:endParaRPr dirty="0"/>
          </a:p>
          <a:p>
            <a:pPr marL="457189" indent="-448722">
              <a:spcBef>
                <a:spcPts val="1867"/>
              </a:spcBef>
              <a:buSzPts val="2100"/>
              <a:buFont typeface="Arial"/>
              <a:buChar char="•"/>
            </a:pPr>
            <a:r>
              <a:rPr lang="en" dirty="0">
                <a:latin typeface="Calibri"/>
                <a:ea typeface="Calibri"/>
                <a:cs typeface="Calibri"/>
                <a:sym typeface="Calibri"/>
              </a:rPr>
              <a:t>Benefits</a:t>
            </a:r>
            <a:endParaRPr dirty="0"/>
          </a:p>
          <a:p>
            <a:pPr marL="0" indent="0">
              <a:buSzPts val="2100"/>
            </a:pPr>
            <a:endParaRPr dirty="0"/>
          </a:p>
        </p:txBody>
      </p:sp>
      <p:sp>
        <p:nvSpPr>
          <p:cNvPr id="198" name="Google Shape;198;p37"/>
          <p:cNvSpPr txBox="1">
            <a:spLocks noGrp="1"/>
          </p:cNvSpPr>
          <p:nvPr>
            <p:ph type="sldNum" idx="12"/>
          </p:nvPr>
        </p:nvSpPr>
        <p:spPr>
          <a:xfrm>
            <a:off x="1235018" y="6097558"/>
            <a:ext cx="452439" cy="365125"/>
          </a:xfrm>
          <a:prstGeom prst="rect">
            <a:avLst/>
          </a:prstGeom>
          <a:noFill/>
          <a:ln>
            <a:noFill/>
          </a:ln>
        </p:spPr>
        <p:txBody>
          <a:bodyPr spcFirstLastPara="1" wrap="square" lIns="91433" tIns="45700" rIns="91433" bIns="45700" anchor="ctr" anchorCtr="0">
            <a:noAutofit/>
          </a:bodyPr>
          <a:lstStyle/>
          <a:p>
            <a:pPr algn="ctr" defTabSz="1219170">
              <a:buClr>
                <a:srgbClr val="000000"/>
              </a:buClr>
            </a:pPr>
            <a:fld id="{00000000-1234-1234-1234-123412341234}" type="slidenum">
              <a:rPr lang="en" kern="0"/>
              <a:pPr algn="ctr" defTabSz="1219170">
                <a:buClr>
                  <a:srgbClr val="000000"/>
                </a:buClr>
              </a:pPr>
              <a:t>28</a:t>
            </a:fld>
            <a:endParaRPr kern="0"/>
          </a:p>
        </p:txBody>
      </p:sp>
      <p:sp>
        <p:nvSpPr>
          <p:cNvPr id="199" name="Google Shape;199;p37"/>
          <p:cNvSpPr txBox="1"/>
          <p:nvPr/>
        </p:nvSpPr>
        <p:spPr>
          <a:xfrm>
            <a:off x="3711662" y="3526524"/>
            <a:ext cx="7055100" cy="2554505"/>
          </a:xfrm>
          <a:prstGeom prst="rect">
            <a:avLst/>
          </a:prstGeom>
          <a:noFill/>
          <a:ln>
            <a:noFill/>
          </a:ln>
        </p:spPr>
        <p:txBody>
          <a:bodyPr spcFirstLastPara="1" wrap="square" lIns="91433" tIns="45700" rIns="91433" bIns="45700" anchor="t" anchorCtr="0">
            <a:spAutoFit/>
          </a:bodyPr>
          <a:lstStyle/>
          <a:p>
            <a:pPr defTabSz="1219170">
              <a:buClr>
                <a:srgbClr val="000000"/>
              </a:buClr>
              <a:buSzPts val="1500"/>
            </a:pPr>
            <a:r>
              <a:rPr lang="en" sz="2000" b="1" kern="0" dirty="0">
                <a:solidFill>
                  <a:srgbClr val="000000"/>
                </a:solidFill>
                <a:latin typeface="Calibri"/>
                <a:ea typeface="Calibri"/>
                <a:cs typeface="Calibri"/>
                <a:sym typeface="Calibri"/>
              </a:rPr>
              <a:t>Community				 	Events &amp; Education</a:t>
            </a:r>
            <a:endParaRPr sz="1467" kern="0" dirty="0">
              <a:solidFill>
                <a:srgbClr val="000000"/>
              </a:solidFill>
              <a:latin typeface="Arial"/>
              <a:ea typeface="Arial"/>
              <a:cs typeface="Arial"/>
              <a:sym typeface="Arial"/>
            </a:endParaRPr>
          </a:p>
          <a:p>
            <a:pPr defTabSz="1219170">
              <a:spcBef>
                <a:spcPts val="3600"/>
              </a:spcBef>
              <a:buClr>
                <a:srgbClr val="000000"/>
              </a:buClr>
              <a:buSzPts val="1500"/>
            </a:pPr>
            <a:r>
              <a:rPr lang="en" sz="2000" b="1" kern="0" dirty="0">
                <a:solidFill>
                  <a:srgbClr val="000000"/>
                </a:solidFill>
                <a:latin typeface="Calibri"/>
                <a:ea typeface="Calibri"/>
                <a:cs typeface="Calibri"/>
                <a:sym typeface="Calibri"/>
              </a:rPr>
              <a:t>Threat Intelligence				Community Services</a:t>
            </a:r>
            <a:endParaRPr sz="1467" kern="0" dirty="0">
              <a:solidFill>
                <a:srgbClr val="000000"/>
              </a:solidFill>
              <a:latin typeface="Arial"/>
              <a:ea typeface="Arial"/>
              <a:cs typeface="Arial"/>
              <a:sym typeface="Arial"/>
            </a:endParaRPr>
          </a:p>
          <a:p>
            <a:pPr defTabSz="1219170">
              <a:spcBef>
                <a:spcPts val="3600"/>
              </a:spcBef>
              <a:buClr>
                <a:srgbClr val="000000"/>
              </a:buClr>
              <a:buSzPts val="1500"/>
            </a:pPr>
            <a:r>
              <a:rPr lang="en" sz="2000" b="1" kern="0" dirty="0">
                <a:solidFill>
                  <a:srgbClr val="000000"/>
                </a:solidFill>
                <a:latin typeface="Calibri"/>
                <a:ea typeface="Calibri"/>
                <a:cs typeface="Calibri"/>
                <a:sym typeface="Calibri"/>
              </a:rPr>
              <a:t>Cybersecurity Automation</a:t>
            </a:r>
            <a:endParaRPr sz="1467" kern="0" dirty="0">
              <a:solidFill>
                <a:srgbClr val="000000"/>
              </a:solidFill>
              <a:latin typeface="Arial"/>
              <a:ea typeface="Arial"/>
              <a:cs typeface="Arial"/>
              <a:sym typeface="Arial"/>
            </a:endParaRPr>
          </a:p>
        </p:txBody>
      </p:sp>
      <p:pic>
        <p:nvPicPr>
          <p:cNvPr id="200" name="Google Shape;200;p3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39211" y="5053219"/>
            <a:ext cx="616133" cy="614619"/>
          </a:xfrm>
          <a:prstGeom prst="rect">
            <a:avLst/>
          </a:prstGeom>
          <a:noFill/>
          <a:ln>
            <a:noFill/>
          </a:ln>
        </p:spPr>
      </p:pic>
      <p:pic>
        <p:nvPicPr>
          <p:cNvPr id="201" name="Google Shape;201;p37">
            <a:extLst>
              <a:ext uri="{C183D7F6-B498-43B3-948B-1728B52AA6E4}">
                <adec:decorative xmlns:adec="http://schemas.microsoft.com/office/drawing/2017/decorative" val="1"/>
              </a:ext>
            </a:extLst>
          </p:cNvPr>
          <p:cNvPicPr preferRelativeResize="0"/>
          <p:nvPr/>
        </p:nvPicPr>
        <p:blipFill rotWithShape="1">
          <a:blip r:embed="rId4">
            <a:alphaModFix/>
          </a:blip>
          <a:srcRect l="6544" t="2624" r="2582" b="2956"/>
          <a:stretch/>
        </p:blipFill>
        <p:spPr>
          <a:xfrm>
            <a:off x="7239211" y="3991038"/>
            <a:ext cx="622703" cy="616572"/>
          </a:xfrm>
          <a:prstGeom prst="rect">
            <a:avLst/>
          </a:prstGeom>
          <a:noFill/>
          <a:ln>
            <a:noFill/>
          </a:ln>
        </p:spPr>
      </p:pic>
      <p:pic>
        <p:nvPicPr>
          <p:cNvPr id="202" name="Google Shape;202;p37">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162593" y="5263520"/>
            <a:ext cx="616423" cy="613633"/>
          </a:xfrm>
          <a:prstGeom prst="rect">
            <a:avLst/>
          </a:prstGeom>
          <a:noFill/>
          <a:ln>
            <a:noFill/>
          </a:ln>
        </p:spPr>
      </p:pic>
      <p:pic>
        <p:nvPicPr>
          <p:cNvPr id="203" name="Google Shape;203;p37">
            <a:extLst>
              <a:ext uri="{C183D7F6-B498-43B3-948B-1728B52AA6E4}">
                <adec:decorative xmlns:adec="http://schemas.microsoft.com/office/drawing/2017/decorative" val="1"/>
              </a:ext>
            </a:extLst>
          </p:cNvPr>
          <p:cNvPicPr preferRelativeResize="0"/>
          <p:nvPr/>
        </p:nvPicPr>
        <p:blipFill rotWithShape="1">
          <a:blip r:embed="rId6">
            <a:alphaModFix/>
          </a:blip>
          <a:srcRect l="5085" t="2006" r="2995" b="1625"/>
          <a:stretch/>
        </p:blipFill>
        <p:spPr>
          <a:xfrm>
            <a:off x="3124010" y="4496275"/>
            <a:ext cx="619357" cy="618096"/>
          </a:xfrm>
          <a:prstGeom prst="rect">
            <a:avLst/>
          </a:prstGeom>
          <a:noFill/>
          <a:ln>
            <a:noFill/>
          </a:ln>
        </p:spPr>
      </p:pic>
      <p:pic>
        <p:nvPicPr>
          <p:cNvPr id="204" name="Google Shape;204;p37">
            <a:extLst>
              <a:ext uri="{C183D7F6-B498-43B3-948B-1728B52AA6E4}">
                <adec:decorative xmlns:adec="http://schemas.microsoft.com/office/drawing/2017/decorative" val="1"/>
              </a:ext>
            </a:extLst>
          </p:cNvPr>
          <p:cNvPicPr preferRelativeResize="0"/>
          <p:nvPr/>
        </p:nvPicPr>
        <p:blipFill rotWithShape="1">
          <a:blip r:embed="rId7">
            <a:alphaModFix/>
          </a:blip>
          <a:srcRect l="2497" t="2005" r="1415" b="-1"/>
          <a:stretch/>
        </p:blipFill>
        <p:spPr>
          <a:xfrm>
            <a:off x="3162592" y="3775719"/>
            <a:ext cx="618291" cy="61549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8"/>
          <p:cNvSpPr txBox="1">
            <a:spLocks noGrp="1"/>
          </p:cNvSpPr>
          <p:nvPr>
            <p:ph type="title"/>
          </p:nvPr>
        </p:nvSpPr>
        <p:spPr>
          <a:xfrm>
            <a:off x="826883" y="365126"/>
            <a:ext cx="10515600" cy="1325700"/>
          </a:xfrm>
          <a:prstGeom prst="rect">
            <a:avLst/>
          </a:prstGeom>
          <a:noFill/>
          <a:ln>
            <a:noFill/>
          </a:ln>
        </p:spPr>
        <p:txBody>
          <a:bodyPr spcFirstLastPara="1" wrap="square" lIns="91433" tIns="45700" rIns="91433" bIns="45700" anchor="ctr" anchorCtr="0">
            <a:normAutofit/>
          </a:bodyPr>
          <a:lstStyle/>
          <a:p>
            <a:pPr>
              <a:buSzPts val="2700"/>
            </a:pPr>
            <a:r>
              <a:rPr lang="en">
                <a:latin typeface="Ubuntu Light"/>
                <a:ea typeface="Ubuntu Light"/>
                <a:cs typeface="Ubuntu Light"/>
                <a:sym typeface="Ubuntu Light"/>
              </a:rPr>
              <a:t>The Cyber Threat Spectrum</a:t>
            </a:r>
            <a:endParaRPr/>
          </a:p>
        </p:txBody>
      </p:sp>
      <p:sp>
        <p:nvSpPr>
          <p:cNvPr id="211" name="Google Shape;211;p38"/>
          <p:cNvSpPr txBox="1">
            <a:spLocks noGrp="1"/>
          </p:cNvSpPr>
          <p:nvPr>
            <p:ph type="body" idx="1"/>
          </p:nvPr>
        </p:nvSpPr>
        <p:spPr>
          <a:xfrm>
            <a:off x="838200" y="1825626"/>
            <a:ext cx="10515600" cy="3914775"/>
          </a:xfrm>
          <a:prstGeom prst="rect">
            <a:avLst/>
          </a:prstGeom>
          <a:noFill/>
          <a:ln>
            <a:noFill/>
          </a:ln>
        </p:spPr>
        <p:txBody>
          <a:bodyPr spcFirstLastPara="1" wrap="square" lIns="91433" tIns="45700" rIns="91433" bIns="45700" anchor="t" anchorCtr="0">
            <a:normAutofit/>
          </a:bodyPr>
          <a:lstStyle/>
          <a:p>
            <a:pPr marL="0" indent="0">
              <a:spcBef>
                <a:spcPts val="0"/>
              </a:spcBef>
              <a:buSzPts val="2100"/>
            </a:pPr>
            <a:endParaRPr/>
          </a:p>
        </p:txBody>
      </p:sp>
      <p:sp>
        <p:nvSpPr>
          <p:cNvPr id="213" name="Google Shape;213;p38"/>
          <p:cNvSpPr txBox="1">
            <a:spLocks noGrp="1"/>
          </p:cNvSpPr>
          <p:nvPr>
            <p:ph type="sldNum" idx="12"/>
          </p:nvPr>
        </p:nvSpPr>
        <p:spPr>
          <a:xfrm>
            <a:off x="828040" y="6228081"/>
            <a:ext cx="1214120" cy="36576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29</a:t>
            </a:fld>
            <a:endParaRPr kern="0"/>
          </a:p>
        </p:txBody>
      </p:sp>
      <p:pic>
        <p:nvPicPr>
          <p:cNvPr id="214" name="Google Shape;214;p38" descr="The Cyber Threat Spectrum chart showing Threats and Motivation&#10;&#10;Hacktivism: Hacktivists use computer network exploitation to advance their political or social causes.&#10;&#10;Crime: Individuals and sophisticated criminal enterprises steal personal information and extort victims for financial gain.&#10;&#10;Insider: Trusted insiders steal proprietary information for personal, financial, and ideological reasons.&#10;&#10;Espionage: Nation-state actors conduct computer intrustions to steal sensitive state secrets and proprietary information from private companies.&#10;&#10;Terrorism: Terrorist groups sabotage the computer systems that operate our critical infrastructure, such as the electric grid.&#10;&#10;Warfare: Nation-state actors sabotage military and critical infrastructure systems to gain an advantage in the event of conflict."/>
          <p:cNvPicPr preferRelativeResize="0"/>
          <p:nvPr/>
        </p:nvPicPr>
        <p:blipFill rotWithShape="1">
          <a:blip r:embed="rId3">
            <a:alphaModFix/>
          </a:blip>
          <a:srcRect t="20" b="10"/>
          <a:stretch/>
        </p:blipFill>
        <p:spPr>
          <a:xfrm>
            <a:off x="463190" y="1311376"/>
            <a:ext cx="11265621" cy="481722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9"/>
          <p:cNvSpPr txBox="1">
            <a:spLocks noGrp="1"/>
          </p:cNvSpPr>
          <p:nvPr>
            <p:ph type="title"/>
          </p:nvPr>
        </p:nvSpPr>
        <p:spPr>
          <a:xfrm>
            <a:off x="831851" y="680721"/>
            <a:ext cx="10515600" cy="2733041"/>
          </a:xfrm>
          <a:prstGeom prst="rect">
            <a:avLst/>
          </a:prstGeom>
          <a:noFill/>
          <a:ln>
            <a:noFill/>
          </a:ln>
        </p:spPr>
        <p:txBody>
          <a:bodyPr spcFirstLastPara="1" wrap="square" lIns="91433" tIns="45700" rIns="91433" bIns="45700" anchor="b" anchorCtr="0">
            <a:normAutofit/>
          </a:bodyPr>
          <a:lstStyle/>
          <a:p>
            <a:r>
              <a:rPr lang="en"/>
              <a:t>Current Threat Landscape</a:t>
            </a:r>
            <a:endParaRPr/>
          </a:p>
        </p:txBody>
      </p:sp>
      <p:sp>
        <p:nvSpPr>
          <p:cNvPr id="222" name="Google Shape;222;p39"/>
          <p:cNvSpPr txBox="1">
            <a:spLocks noGrp="1"/>
          </p:cNvSpPr>
          <p:nvPr>
            <p:ph type="sldNum" idx="12"/>
          </p:nvPr>
        </p:nvSpPr>
        <p:spPr>
          <a:xfrm>
            <a:off x="828040" y="6228081"/>
            <a:ext cx="1214120" cy="36576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30</a:t>
            </a:fld>
            <a:endParaRPr ker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40"/>
          <p:cNvSpPr txBox="1">
            <a:spLocks noGrp="1"/>
          </p:cNvSpPr>
          <p:nvPr>
            <p:ph type="title"/>
          </p:nvPr>
        </p:nvSpPr>
        <p:spPr>
          <a:xfrm>
            <a:off x="142400" y="126408"/>
            <a:ext cx="14020800" cy="1767600"/>
          </a:xfrm>
          <a:prstGeom prst="rect">
            <a:avLst/>
          </a:prstGeom>
          <a:noFill/>
          <a:ln>
            <a:noFill/>
          </a:ln>
        </p:spPr>
        <p:txBody>
          <a:bodyPr spcFirstLastPara="1" wrap="square" lIns="91433" tIns="45700" rIns="91433" bIns="45700" anchor="ctr" anchorCtr="0">
            <a:normAutofit/>
          </a:bodyPr>
          <a:lstStyle/>
          <a:p>
            <a:r>
              <a:rPr lang="en" sz="2667" b="1" dirty="0"/>
              <a:t>Annual Threat Survey Results</a:t>
            </a:r>
            <a:endParaRPr sz="2667" b="1" dirty="0"/>
          </a:p>
        </p:txBody>
      </p:sp>
      <p:sp>
        <p:nvSpPr>
          <p:cNvPr id="228" name="Google Shape;228;p40"/>
          <p:cNvSpPr txBox="1">
            <a:spLocks noGrp="1"/>
          </p:cNvSpPr>
          <p:nvPr>
            <p:ph type="body" idx="1"/>
          </p:nvPr>
        </p:nvSpPr>
        <p:spPr>
          <a:xfrm>
            <a:off x="142400" y="2691833"/>
            <a:ext cx="5314000" cy="5219600"/>
          </a:xfrm>
          <a:prstGeom prst="rect">
            <a:avLst/>
          </a:prstGeom>
          <a:noFill/>
          <a:ln>
            <a:noFill/>
          </a:ln>
        </p:spPr>
        <p:txBody>
          <a:bodyPr spcFirstLastPara="1" wrap="square" lIns="91433" tIns="45700" rIns="91433" bIns="45700" anchor="t" anchorCtr="0">
            <a:noAutofit/>
          </a:bodyPr>
          <a:lstStyle/>
          <a:p>
            <a:pPr marL="0" indent="0">
              <a:lnSpc>
                <a:spcPct val="115000"/>
              </a:lnSpc>
              <a:spcBef>
                <a:spcPts val="0"/>
              </a:spcBef>
              <a:buSzPts val="1100"/>
            </a:pPr>
            <a:r>
              <a:rPr lang="en" sz="1867" dirty="0">
                <a:latin typeface="Arial"/>
                <a:ea typeface="Arial"/>
                <a:cs typeface="Arial"/>
                <a:sym typeface="Arial"/>
              </a:rPr>
              <a:t>The Top Five Cyber Threats facing their organizations in 2025 were found to be:</a:t>
            </a:r>
            <a:endParaRPr sz="1867" dirty="0">
              <a:latin typeface="Arial"/>
              <a:ea typeface="Arial"/>
              <a:cs typeface="Arial"/>
              <a:sym typeface="Arial"/>
            </a:endParaRPr>
          </a:p>
          <a:p>
            <a:pPr indent="-406390">
              <a:lnSpc>
                <a:spcPct val="115000"/>
              </a:lnSpc>
              <a:buSzPts val="1200"/>
              <a:buAutoNum type="arabicPeriod"/>
            </a:pPr>
            <a:r>
              <a:rPr lang="en" sz="1867" dirty="0">
                <a:latin typeface="Arial"/>
                <a:ea typeface="Arial"/>
                <a:cs typeface="Arial"/>
                <a:sym typeface="Arial"/>
              </a:rPr>
              <a:t>Ransomware Deployments</a:t>
            </a:r>
            <a:endParaRPr sz="1867" dirty="0">
              <a:latin typeface="Arial"/>
              <a:ea typeface="Arial"/>
              <a:cs typeface="Arial"/>
              <a:sym typeface="Arial"/>
            </a:endParaRPr>
          </a:p>
          <a:p>
            <a:pPr indent="-406390">
              <a:lnSpc>
                <a:spcPct val="115000"/>
              </a:lnSpc>
              <a:spcBef>
                <a:spcPts val="0"/>
              </a:spcBef>
              <a:buSzPts val="1200"/>
              <a:buAutoNum type="arabicPeriod"/>
            </a:pPr>
            <a:r>
              <a:rPr lang="en" sz="1867" dirty="0">
                <a:latin typeface="Arial"/>
                <a:ea typeface="Arial"/>
                <a:cs typeface="Arial"/>
                <a:sym typeface="Arial"/>
              </a:rPr>
              <a:t>Phishing Attacks</a:t>
            </a:r>
            <a:endParaRPr sz="1867" dirty="0">
              <a:latin typeface="Arial"/>
              <a:ea typeface="Arial"/>
              <a:cs typeface="Arial"/>
              <a:sym typeface="Arial"/>
            </a:endParaRPr>
          </a:p>
          <a:p>
            <a:pPr indent="-406390">
              <a:lnSpc>
                <a:spcPct val="115000"/>
              </a:lnSpc>
              <a:spcBef>
                <a:spcPts val="0"/>
              </a:spcBef>
              <a:buSzPts val="1200"/>
              <a:buAutoNum type="arabicPeriod"/>
            </a:pPr>
            <a:r>
              <a:rPr lang="en" sz="1867" dirty="0">
                <a:latin typeface="Arial"/>
                <a:ea typeface="Arial"/>
                <a:cs typeface="Arial"/>
                <a:sym typeface="Arial"/>
              </a:rPr>
              <a:t>Third Party/Partner Breaches</a:t>
            </a:r>
            <a:endParaRPr sz="1867" dirty="0">
              <a:latin typeface="Arial"/>
              <a:ea typeface="Arial"/>
              <a:cs typeface="Arial"/>
              <a:sym typeface="Arial"/>
            </a:endParaRPr>
          </a:p>
          <a:p>
            <a:pPr indent="-406390">
              <a:lnSpc>
                <a:spcPct val="115000"/>
              </a:lnSpc>
              <a:spcBef>
                <a:spcPts val="0"/>
              </a:spcBef>
              <a:buSzPts val="1200"/>
              <a:buAutoNum type="arabicPeriod"/>
            </a:pPr>
            <a:r>
              <a:rPr lang="en" sz="1867" dirty="0">
                <a:latin typeface="Arial"/>
                <a:ea typeface="Arial"/>
                <a:cs typeface="Arial"/>
                <a:sym typeface="Arial"/>
              </a:rPr>
              <a:t>Data Breaches</a:t>
            </a:r>
            <a:endParaRPr sz="1867" dirty="0">
              <a:latin typeface="Arial"/>
              <a:ea typeface="Arial"/>
              <a:cs typeface="Arial"/>
              <a:sym typeface="Arial"/>
            </a:endParaRPr>
          </a:p>
          <a:p>
            <a:pPr indent="-406390">
              <a:lnSpc>
                <a:spcPct val="115000"/>
              </a:lnSpc>
              <a:spcBef>
                <a:spcPts val="0"/>
              </a:spcBef>
              <a:buSzPts val="1200"/>
              <a:buAutoNum type="arabicPeriod"/>
            </a:pPr>
            <a:r>
              <a:rPr lang="en" sz="1867" dirty="0">
                <a:latin typeface="Arial"/>
                <a:ea typeface="Arial"/>
                <a:cs typeface="Arial"/>
                <a:sym typeface="Arial"/>
              </a:rPr>
              <a:t>Zero-Day Exploits</a:t>
            </a:r>
            <a:endParaRPr sz="1867" dirty="0">
              <a:latin typeface="Arial"/>
              <a:ea typeface="Arial"/>
              <a:cs typeface="Arial"/>
              <a:sym typeface="Arial"/>
            </a:endParaRPr>
          </a:p>
          <a:p>
            <a:pPr marL="0" indent="0">
              <a:lnSpc>
                <a:spcPct val="70000"/>
              </a:lnSpc>
            </a:pPr>
            <a:endParaRPr sz="1600" dirty="0">
              <a:latin typeface="Arial"/>
              <a:ea typeface="Arial"/>
              <a:cs typeface="Arial"/>
              <a:sym typeface="Arial"/>
            </a:endParaRPr>
          </a:p>
        </p:txBody>
      </p:sp>
      <p:sp>
        <p:nvSpPr>
          <p:cNvPr id="229" name="Google Shape;229;p40"/>
          <p:cNvSpPr txBox="1">
            <a:spLocks noGrp="1"/>
          </p:cNvSpPr>
          <p:nvPr>
            <p:ph type="sldNum" idx="12"/>
          </p:nvPr>
        </p:nvSpPr>
        <p:spPr>
          <a:xfrm>
            <a:off x="1104053" y="8304108"/>
            <a:ext cx="1618800" cy="48750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31</a:t>
            </a:fld>
            <a:endParaRPr kern="0"/>
          </a:p>
        </p:txBody>
      </p:sp>
      <p:sp>
        <p:nvSpPr>
          <p:cNvPr id="230" name="Google Shape;230;p40"/>
          <p:cNvSpPr txBox="1"/>
          <p:nvPr/>
        </p:nvSpPr>
        <p:spPr>
          <a:xfrm>
            <a:off x="1228999" y="6334670"/>
            <a:ext cx="886500" cy="164212"/>
          </a:xfrm>
          <a:prstGeom prst="rect">
            <a:avLst/>
          </a:prstGeom>
          <a:noFill/>
          <a:ln>
            <a:noFill/>
          </a:ln>
        </p:spPr>
        <p:txBody>
          <a:bodyPr spcFirstLastPara="1" wrap="square" lIns="0" tIns="0" rIns="0" bIns="0" anchor="ctr" anchorCtr="0">
            <a:spAutoFit/>
          </a:bodyPr>
          <a:lstStyle/>
          <a:p>
            <a:pPr defTabSz="1219170">
              <a:buClr>
                <a:srgbClr val="000000"/>
              </a:buClr>
              <a:buSzPts val="800"/>
            </a:pPr>
            <a:r>
              <a:rPr lang="en" sz="1067" b="1" kern="0">
                <a:solidFill>
                  <a:srgbClr val="888888"/>
                </a:solidFill>
                <a:latin typeface="Roboto"/>
                <a:ea typeface="Roboto"/>
                <a:cs typeface="Roboto"/>
                <a:sym typeface="Roboto"/>
              </a:rPr>
              <a:t>TLP:WHITE</a:t>
            </a:r>
            <a:endParaRPr sz="1467" kern="0">
              <a:solidFill>
                <a:srgbClr val="000000"/>
              </a:solidFill>
              <a:latin typeface="Arial"/>
              <a:ea typeface="Arial"/>
              <a:cs typeface="Arial"/>
              <a:sym typeface="Arial"/>
            </a:endParaRPr>
          </a:p>
        </p:txBody>
      </p:sp>
      <p:sp>
        <p:nvSpPr>
          <p:cNvPr id="231" name="Google Shape;231;p40"/>
          <p:cNvSpPr txBox="1"/>
          <p:nvPr/>
        </p:nvSpPr>
        <p:spPr>
          <a:xfrm>
            <a:off x="6519867" y="2691836"/>
            <a:ext cx="4936800" cy="3030533"/>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pPr>
            <a:r>
              <a:rPr lang="en" sz="1867" kern="0" dirty="0">
                <a:solidFill>
                  <a:srgbClr val="000000"/>
                </a:solidFill>
                <a:latin typeface="Arial"/>
                <a:cs typeface="Arial"/>
                <a:sym typeface="Arial"/>
              </a:rPr>
              <a:t>The Top Five Cyber Threats facing their organizations looking ahead toward 2026 were found to be:</a:t>
            </a:r>
            <a:endParaRPr sz="1867" kern="0" dirty="0">
              <a:solidFill>
                <a:srgbClr val="000000"/>
              </a:solidFill>
              <a:latin typeface="Arial"/>
              <a:cs typeface="Arial"/>
              <a:sym typeface="Arial"/>
            </a:endParaRPr>
          </a:p>
          <a:p>
            <a:pPr marL="609585" indent="-406390" defTabSz="1219170">
              <a:lnSpc>
                <a:spcPct val="115000"/>
              </a:lnSpc>
              <a:spcBef>
                <a:spcPts val="1067"/>
              </a:spcBef>
              <a:buClr>
                <a:srgbClr val="000000"/>
              </a:buClr>
              <a:buSzPts val="1200"/>
              <a:buFont typeface="Arial"/>
              <a:buAutoNum type="arabicPeriod"/>
            </a:pPr>
            <a:r>
              <a:rPr lang="en" sz="1867" kern="0" dirty="0">
                <a:solidFill>
                  <a:srgbClr val="000000"/>
                </a:solidFill>
                <a:latin typeface="Arial"/>
                <a:cs typeface="Arial"/>
                <a:sym typeface="Arial"/>
              </a:rPr>
              <a:t>AI-Enabled Attacks</a:t>
            </a:r>
            <a:endParaRPr sz="1867" kern="0" dirty="0">
              <a:solidFill>
                <a:srgbClr val="000000"/>
              </a:solidFill>
              <a:latin typeface="Arial"/>
              <a:cs typeface="Arial"/>
              <a:sym typeface="Arial"/>
            </a:endParaRPr>
          </a:p>
          <a:p>
            <a:pPr marL="609585" indent="-406390" defTabSz="1219170">
              <a:lnSpc>
                <a:spcPct val="115000"/>
              </a:lnSpc>
              <a:buClr>
                <a:srgbClr val="000000"/>
              </a:buClr>
              <a:buSzPts val="1200"/>
              <a:buFont typeface="Arial"/>
              <a:buAutoNum type="arabicPeriod"/>
            </a:pPr>
            <a:r>
              <a:rPr lang="en" sz="1867" kern="0" dirty="0">
                <a:solidFill>
                  <a:srgbClr val="000000"/>
                </a:solidFill>
                <a:latin typeface="Arial"/>
                <a:cs typeface="Arial"/>
                <a:sym typeface="Arial"/>
              </a:rPr>
              <a:t>Ransomware Deployments</a:t>
            </a:r>
            <a:endParaRPr sz="1867" kern="0" dirty="0">
              <a:solidFill>
                <a:srgbClr val="000000"/>
              </a:solidFill>
              <a:latin typeface="Arial"/>
              <a:cs typeface="Arial"/>
              <a:sym typeface="Arial"/>
            </a:endParaRPr>
          </a:p>
          <a:p>
            <a:pPr marL="609585" indent="-406390" defTabSz="1219170">
              <a:lnSpc>
                <a:spcPct val="115000"/>
              </a:lnSpc>
              <a:buClr>
                <a:srgbClr val="000000"/>
              </a:buClr>
              <a:buSzPts val="1200"/>
              <a:buFont typeface="Arial"/>
              <a:buAutoNum type="arabicPeriod"/>
            </a:pPr>
            <a:r>
              <a:rPr lang="en" sz="1867" kern="0" dirty="0">
                <a:solidFill>
                  <a:srgbClr val="000000"/>
                </a:solidFill>
                <a:latin typeface="Arial"/>
                <a:cs typeface="Arial"/>
                <a:sym typeface="Arial"/>
              </a:rPr>
              <a:t>Third Party/Partner Breaches</a:t>
            </a:r>
            <a:endParaRPr sz="1867" kern="0" dirty="0">
              <a:solidFill>
                <a:srgbClr val="000000"/>
              </a:solidFill>
              <a:latin typeface="Arial"/>
              <a:cs typeface="Arial"/>
              <a:sym typeface="Arial"/>
            </a:endParaRPr>
          </a:p>
          <a:p>
            <a:pPr marL="609585" indent="-406390" defTabSz="1219170">
              <a:lnSpc>
                <a:spcPct val="115000"/>
              </a:lnSpc>
              <a:buClr>
                <a:srgbClr val="000000"/>
              </a:buClr>
              <a:buSzPts val="1200"/>
              <a:buFont typeface="Arial"/>
              <a:buAutoNum type="arabicPeriod"/>
            </a:pPr>
            <a:r>
              <a:rPr lang="en" sz="1867" kern="0" dirty="0">
                <a:solidFill>
                  <a:srgbClr val="000000"/>
                </a:solidFill>
                <a:latin typeface="Arial"/>
                <a:cs typeface="Arial"/>
                <a:sym typeface="Arial"/>
              </a:rPr>
              <a:t>Zero-Day Exploits</a:t>
            </a:r>
            <a:endParaRPr sz="1867" kern="0" dirty="0">
              <a:solidFill>
                <a:srgbClr val="000000"/>
              </a:solidFill>
              <a:latin typeface="Arial"/>
              <a:cs typeface="Arial"/>
              <a:sym typeface="Arial"/>
            </a:endParaRPr>
          </a:p>
          <a:p>
            <a:pPr marL="609585" indent="-406390" defTabSz="1219170">
              <a:lnSpc>
                <a:spcPct val="115000"/>
              </a:lnSpc>
              <a:buClr>
                <a:srgbClr val="000000"/>
              </a:buClr>
              <a:buSzPts val="1200"/>
              <a:buFont typeface="Arial"/>
              <a:buAutoNum type="arabicPeriod"/>
            </a:pPr>
            <a:r>
              <a:rPr lang="en" sz="1867" kern="0" dirty="0">
                <a:solidFill>
                  <a:srgbClr val="000000"/>
                </a:solidFill>
                <a:latin typeface="Arial"/>
                <a:cs typeface="Arial"/>
                <a:sym typeface="Arial"/>
              </a:rPr>
              <a:t>Phishing/Spear Phishing</a:t>
            </a:r>
            <a:endParaRPr sz="1867" kern="0" dirty="0">
              <a:solidFill>
                <a:srgbClr val="000000"/>
              </a:solidFill>
              <a:latin typeface="Arial"/>
              <a:cs typeface="Arial"/>
              <a:sym typeface="Arial"/>
            </a:endParaRPr>
          </a:p>
        </p:txBody>
      </p:sp>
      <p:sp>
        <p:nvSpPr>
          <p:cNvPr id="232" name="Google Shape;232;p40"/>
          <p:cNvSpPr txBox="1"/>
          <p:nvPr/>
        </p:nvSpPr>
        <p:spPr>
          <a:xfrm>
            <a:off x="149600" y="1371300"/>
            <a:ext cx="11718400" cy="4876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2000" kern="0" dirty="0">
                <a:solidFill>
                  <a:srgbClr val="000000"/>
                </a:solidFill>
                <a:latin typeface="Roboto"/>
                <a:ea typeface="Roboto"/>
                <a:cs typeface="Roboto"/>
                <a:sym typeface="Roboto"/>
              </a:rPr>
              <a:t>Health-ISAC surveyed nearly 250 health sector security  professionals: </a:t>
            </a:r>
            <a:endParaRPr sz="2000" kern="0" dirty="0">
              <a:solidFill>
                <a:srgbClr val="000000"/>
              </a:solidFill>
              <a:latin typeface="Roboto"/>
              <a:ea typeface="Roboto"/>
              <a:cs typeface="Roboto"/>
              <a:sym typeface="Roboto"/>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1"/>
          <p:cNvSpPr txBox="1">
            <a:spLocks noGrp="1"/>
          </p:cNvSpPr>
          <p:nvPr>
            <p:ph type="body" idx="1"/>
          </p:nvPr>
        </p:nvSpPr>
        <p:spPr>
          <a:xfrm>
            <a:off x="209300" y="1470351"/>
            <a:ext cx="6544200" cy="5219700"/>
          </a:xfrm>
          <a:prstGeom prst="rect">
            <a:avLst/>
          </a:prstGeom>
          <a:noFill/>
          <a:ln>
            <a:noFill/>
          </a:ln>
        </p:spPr>
        <p:txBody>
          <a:bodyPr spcFirstLastPara="1" wrap="square" lIns="91433" tIns="45700" rIns="91433" bIns="45700" anchor="t" anchorCtr="0">
            <a:noAutofit/>
          </a:bodyPr>
          <a:lstStyle/>
          <a:p>
            <a:pPr marL="0" indent="0">
              <a:lnSpc>
                <a:spcPct val="70000"/>
              </a:lnSpc>
            </a:pPr>
            <a:r>
              <a:rPr lang="en" sz="2400" b="1" dirty="0">
                <a:latin typeface="Calibri"/>
                <a:ea typeface="Calibri"/>
                <a:cs typeface="Calibri"/>
                <a:sym typeface="Calibri"/>
              </a:rPr>
              <a:t>RaccoonO365</a:t>
            </a:r>
            <a:endParaRPr sz="2400" b="1" dirty="0">
              <a:latin typeface="Calibri"/>
              <a:ea typeface="Calibri"/>
              <a:cs typeface="Calibri"/>
              <a:sym typeface="Calibri"/>
            </a:endParaRPr>
          </a:p>
          <a:p>
            <a:pPr marL="457189" indent="-338658">
              <a:lnSpc>
                <a:spcPct val="70000"/>
              </a:lnSpc>
              <a:buFont typeface="Calibri"/>
              <a:buChar char="●"/>
            </a:pPr>
            <a:r>
              <a:rPr lang="en" sz="1867" dirty="0">
                <a:latin typeface="Calibri"/>
                <a:ea typeface="Calibri"/>
                <a:cs typeface="Calibri"/>
                <a:sym typeface="Calibri"/>
              </a:rPr>
              <a:t>The Raccoon O365 phishing-as-a-service kit stole credentials and login tokens, becoming a fast-growing tool targeting thousands of organizations globally.</a:t>
            </a:r>
            <a:endParaRPr sz="1867" dirty="0">
              <a:latin typeface="Calibri"/>
              <a:ea typeface="Calibri"/>
              <a:cs typeface="Calibri"/>
              <a:sym typeface="Calibri"/>
            </a:endParaRPr>
          </a:p>
          <a:p>
            <a:pPr marL="0" indent="0">
              <a:lnSpc>
                <a:spcPct val="70000"/>
              </a:lnSpc>
            </a:pPr>
            <a:endParaRPr sz="1867" dirty="0">
              <a:latin typeface="Calibri"/>
              <a:ea typeface="Calibri"/>
              <a:cs typeface="Calibri"/>
              <a:sym typeface="Calibri"/>
            </a:endParaRPr>
          </a:p>
          <a:p>
            <a:pPr marL="457189" indent="-338658">
              <a:lnSpc>
                <a:spcPct val="70000"/>
              </a:lnSpc>
              <a:buFont typeface="Calibri"/>
              <a:buChar char="●"/>
            </a:pPr>
            <a:r>
              <a:rPr lang="en" sz="1867" dirty="0">
                <a:latin typeface="Calibri"/>
                <a:ea typeface="Calibri"/>
                <a:cs typeface="Calibri"/>
                <a:sym typeface="Calibri"/>
              </a:rPr>
              <a:t>A collaboration between Microsoft's DCU and Health-ISAC successfully took down Raccoon O365, seizing 338 websites used in the criminal operation.</a:t>
            </a:r>
            <a:endParaRPr sz="1867" dirty="0">
              <a:latin typeface="Calibri"/>
              <a:ea typeface="Calibri"/>
              <a:cs typeface="Calibri"/>
              <a:sym typeface="Calibri"/>
            </a:endParaRPr>
          </a:p>
          <a:p>
            <a:pPr marL="0" indent="0">
              <a:lnSpc>
                <a:spcPct val="70000"/>
              </a:lnSpc>
            </a:pPr>
            <a:endParaRPr sz="2400" dirty="0"/>
          </a:p>
          <a:p>
            <a:pPr marL="0" indent="0">
              <a:lnSpc>
                <a:spcPct val="70000"/>
              </a:lnSpc>
            </a:pPr>
            <a:r>
              <a:rPr lang="en" sz="2400" b="1" dirty="0">
                <a:latin typeface="Calibri"/>
                <a:ea typeface="Calibri"/>
                <a:cs typeface="Calibri"/>
                <a:sym typeface="Calibri"/>
              </a:rPr>
              <a:t>Tycoon 2FA</a:t>
            </a:r>
            <a:endParaRPr sz="1867" dirty="0">
              <a:latin typeface="Calibri"/>
              <a:ea typeface="Calibri"/>
              <a:cs typeface="Calibri"/>
              <a:sym typeface="Calibri"/>
            </a:endParaRPr>
          </a:p>
          <a:p>
            <a:pPr marL="457189" indent="-338658">
              <a:lnSpc>
                <a:spcPct val="70000"/>
              </a:lnSpc>
              <a:buFont typeface="Calibri"/>
              <a:buChar char="●"/>
            </a:pPr>
            <a:r>
              <a:rPr lang="en" sz="1867" dirty="0">
                <a:latin typeface="Calibri"/>
                <a:ea typeface="Calibri"/>
                <a:cs typeface="Calibri"/>
                <a:sym typeface="Calibri"/>
              </a:rPr>
              <a:t>Health-ISAC provided critical data confirming that over 100 members were successfully phished, illustrating the massive scale of the threat to healthcare.</a:t>
            </a:r>
            <a:endParaRPr sz="1867" dirty="0">
              <a:latin typeface="Calibri"/>
              <a:ea typeface="Calibri"/>
              <a:cs typeface="Calibri"/>
              <a:sym typeface="Calibri"/>
            </a:endParaRPr>
          </a:p>
          <a:p>
            <a:pPr marL="457189" indent="-338658">
              <a:lnSpc>
                <a:spcPct val="70000"/>
              </a:lnSpc>
              <a:buFont typeface="Calibri"/>
              <a:buChar char="●"/>
            </a:pPr>
            <a:r>
              <a:rPr lang="en" sz="1867" dirty="0">
                <a:latin typeface="Calibri"/>
                <a:ea typeface="Calibri"/>
                <a:cs typeface="Calibri"/>
                <a:sym typeface="Calibri"/>
              </a:rPr>
              <a:t>Health-ISAC  identified how the attacks caused tangible harm to healthcare operations, including the disruption of patient care and the diversion of essential medical resources.</a:t>
            </a:r>
            <a:endParaRPr sz="1867" dirty="0">
              <a:latin typeface="Calibri"/>
              <a:ea typeface="Calibri"/>
              <a:cs typeface="Calibri"/>
              <a:sym typeface="Calibri"/>
            </a:endParaRPr>
          </a:p>
          <a:p>
            <a:pPr marL="0" indent="0">
              <a:lnSpc>
                <a:spcPct val="70000"/>
              </a:lnSpc>
            </a:pPr>
            <a:endParaRPr sz="1867" b="1" dirty="0"/>
          </a:p>
          <a:p>
            <a:pPr marL="0" indent="0">
              <a:lnSpc>
                <a:spcPct val="70000"/>
              </a:lnSpc>
            </a:pPr>
            <a:endParaRPr sz="2400" dirty="0"/>
          </a:p>
          <a:p>
            <a:pPr marL="0" indent="0">
              <a:lnSpc>
                <a:spcPct val="70000"/>
              </a:lnSpc>
            </a:pPr>
            <a:endParaRPr sz="2133" dirty="0">
              <a:solidFill>
                <a:srgbClr val="0F80B0"/>
              </a:solidFill>
            </a:endParaRPr>
          </a:p>
        </p:txBody>
      </p:sp>
      <p:sp>
        <p:nvSpPr>
          <p:cNvPr id="238" name="Google Shape;238;p41"/>
          <p:cNvSpPr txBox="1">
            <a:spLocks noGrp="1"/>
          </p:cNvSpPr>
          <p:nvPr>
            <p:ph type="title"/>
          </p:nvPr>
        </p:nvSpPr>
        <p:spPr>
          <a:xfrm>
            <a:off x="142400" y="126408"/>
            <a:ext cx="14020800" cy="1767600"/>
          </a:xfrm>
          <a:prstGeom prst="rect">
            <a:avLst/>
          </a:prstGeom>
          <a:noFill/>
          <a:ln>
            <a:noFill/>
          </a:ln>
        </p:spPr>
        <p:txBody>
          <a:bodyPr spcFirstLastPara="1" wrap="square" lIns="91433" tIns="45700" rIns="91433" bIns="45700" anchor="ctr" anchorCtr="0">
            <a:normAutofit/>
          </a:bodyPr>
          <a:lstStyle/>
          <a:p>
            <a:r>
              <a:rPr lang="en" sz="2667" b="1"/>
              <a:t>Significant Takedowns</a:t>
            </a:r>
            <a:endParaRPr sz="2667" b="1"/>
          </a:p>
        </p:txBody>
      </p:sp>
      <p:sp>
        <p:nvSpPr>
          <p:cNvPr id="239" name="Google Shape;239;p41"/>
          <p:cNvSpPr txBox="1">
            <a:spLocks noGrp="1"/>
          </p:cNvSpPr>
          <p:nvPr>
            <p:ph type="sldNum" idx="12"/>
          </p:nvPr>
        </p:nvSpPr>
        <p:spPr>
          <a:xfrm>
            <a:off x="1104053" y="8304108"/>
            <a:ext cx="1618800" cy="48750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32</a:t>
            </a:fld>
            <a:endParaRPr kern="0"/>
          </a:p>
        </p:txBody>
      </p:sp>
      <p:sp>
        <p:nvSpPr>
          <p:cNvPr id="240" name="Google Shape;240;p41"/>
          <p:cNvSpPr txBox="1"/>
          <p:nvPr/>
        </p:nvSpPr>
        <p:spPr>
          <a:xfrm>
            <a:off x="1228999" y="6334670"/>
            <a:ext cx="886500" cy="164212"/>
          </a:xfrm>
          <a:prstGeom prst="rect">
            <a:avLst/>
          </a:prstGeom>
          <a:noFill/>
          <a:ln>
            <a:noFill/>
          </a:ln>
        </p:spPr>
        <p:txBody>
          <a:bodyPr spcFirstLastPara="1" wrap="square" lIns="0" tIns="0" rIns="0" bIns="0" anchor="ctr" anchorCtr="0">
            <a:spAutoFit/>
          </a:bodyPr>
          <a:lstStyle/>
          <a:p>
            <a:pPr defTabSz="1219170">
              <a:buClr>
                <a:srgbClr val="000000"/>
              </a:buClr>
              <a:buSzPts val="800"/>
            </a:pPr>
            <a:r>
              <a:rPr lang="en" sz="1067" b="1" kern="0">
                <a:solidFill>
                  <a:srgbClr val="888888"/>
                </a:solidFill>
                <a:latin typeface="Roboto"/>
                <a:ea typeface="Roboto"/>
                <a:cs typeface="Roboto"/>
                <a:sym typeface="Roboto"/>
              </a:rPr>
              <a:t>TLP:WHITE</a:t>
            </a:r>
            <a:endParaRPr sz="1467" kern="0">
              <a:solidFill>
                <a:srgbClr val="000000"/>
              </a:solidFill>
              <a:latin typeface="Arial"/>
              <a:ea typeface="Arial"/>
              <a:cs typeface="Arial"/>
              <a:sym typeface="Arial"/>
            </a:endParaRPr>
          </a:p>
        </p:txBody>
      </p:sp>
      <p:pic>
        <p:nvPicPr>
          <p:cNvPr id="241" name="Google Shape;241;p4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163351" y="460000"/>
            <a:ext cx="4774925" cy="24924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2">
            <a:extLst>
              <a:ext uri="{C183D7F6-B498-43B3-948B-1728B52AA6E4}">
                <adec:decorative xmlns:adec="http://schemas.microsoft.com/office/drawing/2017/decorative" val="1"/>
              </a:ext>
            </a:extLst>
          </p:cNvPr>
          <p:cNvSpPr/>
          <p:nvPr/>
        </p:nvSpPr>
        <p:spPr>
          <a:xfrm>
            <a:off x="-1545628"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47" name="Google Shape;247;p42">
            <a:extLst>
              <a:ext uri="{C183D7F6-B498-43B3-948B-1728B52AA6E4}">
                <adec:decorative xmlns:adec="http://schemas.microsoft.com/office/drawing/2017/decorative" val="1"/>
              </a:ext>
            </a:extLst>
          </p:cNvPr>
          <p:cNvSpPr/>
          <p:nvPr/>
        </p:nvSpPr>
        <p:spPr>
          <a:xfrm>
            <a:off x="-145606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48" name="Google Shape;248;p42">
            <a:extLst>
              <a:ext uri="{C183D7F6-B498-43B3-948B-1728B52AA6E4}">
                <adec:decorative xmlns:adec="http://schemas.microsoft.com/office/drawing/2017/decorative" val="1"/>
              </a:ext>
            </a:extLst>
          </p:cNvPr>
          <p:cNvSpPr/>
          <p:nvPr/>
        </p:nvSpPr>
        <p:spPr>
          <a:xfrm>
            <a:off x="-136650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49" name="Google Shape;249;p42">
            <a:extLst>
              <a:ext uri="{C183D7F6-B498-43B3-948B-1728B52AA6E4}">
                <adec:decorative xmlns:adec="http://schemas.microsoft.com/office/drawing/2017/decorative" val="1"/>
              </a:ext>
            </a:extLst>
          </p:cNvPr>
          <p:cNvSpPr/>
          <p:nvPr/>
        </p:nvSpPr>
        <p:spPr>
          <a:xfrm>
            <a:off x="-127695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0" name="Google Shape;250;p42">
            <a:extLst>
              <a:ext uri="{C183D7F6-B498-43B3-948B-1728B52AA6E4}">
                <adec:decorative xmlns:adec="http://schemas.microsoft.com/office/drawing/2017/decorative" val="1"/>
              </a:ext>
            </a:extLst>
          </p:cNvPr>
          <p:cNvSpPr/>
          <p:nvPr/>
        </p:nvSpPr>
        <p:spPr>
          <a:xfrm>
            <a:off x="-118590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1" name="Google Shape;251;p42">
            <a:extLst>
              <a:ext uri="{C183D7F6-B498-43B3-948B-1728B52AA6E4}">
                <adec:decorative xmlns:adec="http://schemas.microsoft.com/office/drawing/2017/decorative" val="1"/>
              </a:ext>
            </a:extLst>
          </p:cNvPr>
          <p:cNvSpPr/>
          <p:nvPr/>
        </p:nvSpPr>
        <p:spPr>
          <a:xfrm>
            <a:off x="-109634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2" name="Google Shape;252;p42">
            <a:extLst>
              <a:ext uri="{C183D7F6-B498-43B3-948B-1728B52AA6E4}">
                <adec:decorative xmlns:adec="http://schemas.microsoft.com/office/drawing/2017/decorative" val="1"/>
              </a:ext>
            </a:extLst>
          </p:cNvPr>
          <p:cNvSpPr/>
          <p:nvPr/>
        </p:nvSpPr>
        <p:spPr>
          <a:xfrm>
            <a:off x="-100678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3" name="Google Shape;253;p42">
            <a:extLst>
              <a:ext uri="{C183D7F6-B498-43B3-948B-1728B52AA6E4}">
                <adec:decorative xmlns:adec="http://schemas.microsoft.com/office/drawing/2017/decorative" val="1"/>
              </a:ext>
            </a:extLst>
          </p:cNvPr>
          <p:cNvSpPr/>
          <p:nvPr/>
        </p:nvSpPr>
        <p:spPr>
          <a:xfrm>
            <a:off x="-91572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4" name="Google Shape;254;p42">
            <a:extLst>
              <a:ext uri="{C183D7F6-B498-43B3-948B-1728B52AA6E4}">
                <adec:decorative xmlns:adec="http://schemas.microsoft.com/office/drawing/2017/decorative" val="1"/>
              </a:ext>
            </a:extLst>
          </p:cNvPr>
          <p:cNvSpPr/>
          <p:nvPr/>
        </p:nvSpPr>
        <p:spPr>
          <a:xfrm>
            <a:off x="-82617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5" name="Google Shape;255;p42">
            <a:extLst>
              <a:ext uri="{C183D7F6-B498-43B3-948B-1728B52AA6E4}">
                <adec:decorative xmlns:adec="http://schemas.microsoft.com/office/drawing/2017/decorative" val="1"/>
              </a:ext>
            </a:extLst>
          </p:cNvPr>
          <p:cNvSpPr/>
          <p:nvPr/>
        </p:nvSpPr>
        <p:spPr>
          <a:xfrm>
            <a:off x="-736612"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6" name="Google Shape;256;p42">
            <a:extLst>
              <a:ext uri="{C183D7F6-B498-43B3-948B-1728B52AA6E4}">
                <adec:decorative xmlns:adec="http://schemas.microsoft.com/office/drawing/2017/decorative" val="1"/>
              </a:ext>
            </a:extLst>
          </p:cNvPr>
          <p:cNvSpPr/>
          <p:nvPr/>
        </p:nvSpPr>
        <p:spPr>
          <a:xfrm>
            <a:off x="-647053"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7" name="Google Shape;257;p42">
            <a:extLst>
              <a:ext uri="{C183D7F6-B498-43B3-948B-1728B52AA6E4}">
                <adec:decorative xmlns:adec="http://schemas.microsoft.com/office/drawing/2017/decorative" val="1"/>
              </a:ext>
            </a:extLst>
          </p:cNvPr>
          <p:cNvSpPr/>
          <p:nvPr/>
        </p:nvSpPr>
        <p:spPr>
          <a:xfrm>
            <a:off x="-829156"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8" name="Google Shape;258;p42">
            <a:extLst>
              <a:ext uri="{C183D7F6-B498-43B3-948B-1728B52AA6E4}">
                <adec:decorative xmlns:adec="http://schemas.microsoft.com/office/drawing/2017/decorative" val="1"/>
              </a:ext>
            </a:extLst>
          </p:cNvPr>
          <p:cNvSpPr/>
          <p:nvPr/>
        </p:nvSpPr>
        <p:spPr>
          <a:xfrm>
            <a:off x="-104439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59" name="Google Shape;259;p42">
            <a:extLst>
              <a:ext uri="{C183D7F6-B498-43B3-948B-1728B52AA6E4}">
                <adec:decorative xmlns:adec="http://schemas.microsoft.com/office/drawing/2017/decorative" val="1"/>
              </a:ext>
            </a:extLst>
          </p:cNvPr>
          <p:cNvSpPr/>
          <p:nvPr/>
        </p:nvSpPr>
        <p:spPr>
          <a:xfrm>
            <a:off x="-954839"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60" name="Google Shape;260;p42"/>
          <p:cNvSpPr txBox="1">
            <a:spLocks noGrp="1"/>
          </p:cNvSpPr>
          <p:nvPr>
            <p:ph type="title" idx="4294967295"/>
          </p:nvPr>
        </p:nvSpPr>
        <p:spPr>
          <a:xfrm>
            <a:off x="484200" y="378001"/>
            <a:ext cx="11223600" cy="1067047"/>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r>
              <a:rPr kumimoji="0" lang="en-US" sz="2667" b="1" i="0" u="none" strike="noStrike" kern="0" cap="none" spc="0" normalizeH="0" baseline="0" noProof="0" dirty="0">
                <a:ln>
                  <a:noFill/>
                </a:ln>
                <a:solidFill>
                  <a:srgbClr val="005480"/>
                </a:solidFill>
                <a:effectLst/>
                <a:uLnTx/>
                <a:uFillTx/>
                <a:latin typeface="Ubuntu"/>
                <a:ea typeface="Ubuntu"/>
                <a:cs typeface="Ubuntu"/>
                <a:sym typeface="Ubuntu"/>
              </a:rPr>
              <a:t>Ransomware Growth Against Health Sector</a:t>
            </a:r>
          </a:p>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endParaRPr kumimoji="0" lang="en-US" sz="2667" b="1" i="0" u="none" strike="noStrike" kern="0" cap="none" spc="0" normalizeH="0" baseline="0" noProof="0" dirty="0">
              <a:ln>
                <a:noFill/>
              </a:ln>
              <a:solidFill>
                <a:srgbClr val="005480"/>
              </a:solidFill>
              <a:effectLst/>
              <a:uLnTx/>
              <a:uFillTx/>
              <a:latin typeface="Ubuntu"/>
              <a:ea typeface="Ubuntu"/>
              <a:cs typeface="Ubuntu"/>
              <a:sym typeface="Ubuntu"/>
            </a:endParaRPr>
          </a:p>
        </p:txBody>
      </p:sp>
      <p:sp>
        <p:nvSpPr>
          <p:cNvPr id="261" name="Google Shape;261;p42">
            <a:extLst>
              <a:ext uri="{C183D7F6-B498-43B3-948B-1728B52AA6E4}">
                <adec:decorative xmlns:adec="http://schemas.microsoft.com/office/drawing/2017/decorative" val="1"/>
              </a:ext>
            </a:extLst>
          </p:cNvPr>
          <p:cNvSpPr/>
          <p:nvPr/>
        </p:nvSpPr>
        <p:spPr>
          <a:xfrm>
            <a:off x="-1099325"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62" name="Google Shape;262;p42">
            <a:extLst>
              <a:ext uri="{C183D7F6-B498-43B3-948B-1728B52AA6E4}">
                <adec:decorative xmlns:adec="http://schemas.microsoft.com/office/drawing/2017/decorative" val="1"/>
              </a:ext>
            </a:extLst>
          </p:cNvPr>
          <p:cNvSpPr/>
          <p:nvPr/>
        </p:nvSpPr>
        <p:spPr>
          <a:xfrm>
            <a:off x="-100976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63" name="Google Shape;263;p42">
            <a:extLst>
              <a:ext uri="{C183D7F6-B498-43B3-948B-1728B52AA6E4}">
                <adec:decorative xmlns:adec="http://schemas.microsoft.com/office/drawing/2017/decorative" val="1"/>
              </a:ext>
            </a:extLst>
          </p:cNvPr>
          <p:cNvSpPr/>
          <p:nvPr/>
        </p:nvSpPr>
        <p:spPr>
          <a:xfrm>
            <a:off x="-920208"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64" name="Google Shape;264;p42"/>
          <p:cNvSpPr txBox="1"/>
          <p:nvPr/>
        </p:nvSpPr>
        <p:spPr>
          <a:xfrm>
            <a:off x="345533" y="6611201"/>
            <a:ext cx="4556400" cy="2469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pic>
        <p:nvPicPr>
          <p:cNvPr id="265" name="Google Shape;265;p42" descr="Chart depicting ransomware growth against health sector"/>
          <p:cNvPicPr preferRelativeResize="0"/>
          <p:nvPr/>
        </p:nvPicPr>
        <p:blipFill>
          <a:blip r:embed="rId3">
            <a:alphaModFix/>
          </a:blip>
          <a:stretch>
            <a:fillRect/>
          </a:stretch>
        </p:blipFill>
        <p:spPr>
          <a:xfrm>
            <a:off x="5125126" y="1597067"/>
            <a:ext cx="7172741" cy="3872300"/>
          </a:xfrm>
          <a:prstGeom prst="rect">
            <a:avLst/>
          </a:prstGeom>
          <a:noFill/>
          <a:ln>
            <a:noFill/>
          </a:ln>
        </p:spPr>
      </p:pic>
      <p:sp>
        <p:nvSpPr>
          <p:cNvPr id="266" name="Google Shape;266;p42"/>
          <p:cNvSpPr txBox="1"/>
          <p:nvPr/>
        </p:nvSpPr>
        <p:spPr>
          <a:xfrm>
            <a:off x="629367" y="1713100"/>
            <a:ext cx="3739600" cy="3203200"/>
          </a:xfrm>
          <a:prstGeom prst="rect">
            <a:avLst/>
          </a:prstGeom>
          <a:noFill/>
          <a:ln>
            <a:noFill/>
          </a:ln>
        </p:spPr>
        <p:txBody>
          <a:bodyPr spcFirstLastPara="1" wrap="square" lIns="121900" tIns="121900" rIns="121900" bIns="121900" anchor="t" anchorCtr="0">
            <a:noAutofit/>
          </a:bodyPr>
          <a:lstStyle/>
          <a:p>
            <a:pPr marL="609585" indent="-482588" defTabSz="1219170">
              <a:buClr>
                <a:srgbClr val="000000"/>
              </a:buClr>
              <a:buSzPts val="2100"/>
              <a:buFont typeface="Roboto"/>
              <a:buChar char="●"/>
            </a:pPr>
            <a:r>
              <a:rPr lang="en" sz="2800" kern="0">
                <a:solidFill>
                  <a:srgbClr val="000000"/>
                </a:solidFill>
                <a:latin typeface="Roboto"/>
                <a:ea typeface="Roboto"/>
                <a:cs typeface="Roboto"/>
                <a:sym typeface="Roboto"/>
              </a:rPr>
              <a:t>Q1 2026 has nearly the same number of attacks as the Q4 2025.</a:t>
            </a:r>
            <a:endParaRPr sz="2800" kern="0">
              <a:solidFill>
                <a:srgbClr val="000000"/>
              </a:solidFill>
              <a:latin typeface="Roboto"/>
              <a:ea typeface="Roboto"/>
              <a:cs typeface="Roboto"/>
              <a:sym typeface="Roboto"/>
            </a:endParaRPr>
          </a:p>
          <a:p>
            <a:pPr marL="609585" defTabSz="1219170">
              <a:buClr>
                <a:srgbClr val="000000"/>
              </a:buClr>
            </a:pPr>
            <a:endParaRPr sz="2800" kern="0">
              <a:solidFill>
                <a:srgbClr val="000000"/>
              </a:solidFill>
              <a:latin typeface="Roboto"/>
              <a:ea typeface="Roboto"/>
              <a:cs typeface="Roboto"/>
              <a:sym typeface="Roboto"/>
            </a:endParaRPr>
          </a:p>
          <a:p>
            <a:pPr marL="609585" indent="-482588" defTabSz="1219170">
              <a:buClr>
                <a:srgbClr val="000000"/>
              </a:buClr>
              <a:buSzPts val="2100"/>
              <a:buFont typeface="Roboto"/>
              <a:buChar char="●"/>
            </a:pPr>
            <a:r>
              <a:rPr lang="en" sz="2800" kern="0">
                <a:solidFill>
                  <a:srgbClr val="000000"/>
                </a:solidFill>
                <a:latin typeface="Roboto"/>
                <a:ea typeface="Roboto"/>
                <a:cs typeface="Roboto"/>
                <a:sym typeface="Roboto"/>
              </a:rPr>
              <a:t>30 more than 2025 Q1</a:t>
            </a:r>
            <a:endParaRPr sz="2800" kern="0">
              <a:solidFill>
                <a:srgbClr val="000000"/>
              </a:solidFill>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3">
            <a:extLst>
              <a:ext uri="{C183D7F6-B498-43B3-948B-1728B52AA6E4}">
                <adec:decorative xmlns:adec="http://schemas.microsoft.com/office/drawing/2017/decorative" val="1"/>
              </a:ext>
            </a:extLst>
          </p:cNvPr>
          <p:cNvSpPr/>
          <p:nvPr/>
        </p:nvSpPr>
        <p:spPr>
          <a:xfrm>
            <a:off x="-1545628"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2" name="Google Shape;272;p43">
            <a:extLst>
              <a:ext uri="{C183D7F6-B498-43B3-948B-1728B52AA6E4}">
                <adec:decorative xmlns:adec="http://schemas.microsoft.com/office/drawing/2017/decorative" val="1"/>
              </a:ext>
            </a:extLst>
          </p:cNvPr>
          <p:cNvSpPr/>
          <p:nvPr/>
        </p:nvSpPr>
        <p:spPr>
          <a:xfrm>
            <a:off x="-145606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3" name="Google Shape;273;p43">
            <a:extLst>
              <a:ext uri="{C183D7F6-B498-43B3-948B-1728B52AA6E4}">
                <adec:decorative xmlns:adec="http://schemas.microsoft.com/office/drawing/2017/decorative" val="1"/>
              </a:ext>
            </a:extLst>
          </p:cNvPr>
          <p:cNvSpPr/>
          <p:nvPr/>
        </p:nvSpPr>
        <p:spPr>
          <a:xfrm>
            <a:off x="-136650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4" name="Google Shape;274;p43">
            <a:extLst>
              <a:ext uri="{C183D7F6-B498-43B3-948B-1728B52AA6E4}">
                <adec:decorative xmlns:adec="http://schemas.microsoft.com/office/drawing/2017/decorative" val="1"/>
              </a:ext>
            </a:extLst>
          </p:cNvPr>
          <p:cNvSpPr/>
          <p:nvPr/>
        </p:nvSpPr>
        <p:spPr>
          <a:xfrm>
            <a:off x="-127695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5" name="Google Shape;275;p43">
            <a:extLst>
              <a:ext uri="{C183D7F6-B498-43B3-948B-1728B52AA6E4}">
                <adec:decorative xmlns:adec="http://schemas.microsoft.com/office/drawing/2017/decorative" val="1"/>
              </a:ext>
            </a:extLst>
          </p:cNvPr>
          <p:cNvSpPr/>
          <p:nvPr/>
        </p:nvSpPr>
        <p:spPr>
          <a:xfrm>
            <a:off x="-118590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6" name="Google Shape;276;p43">
            <a:extLst>
              <a:ext uri="{C183D7F6-B498-43B3-948B-1728B52AA6E4}">
                <adec:decorative xmlns:adec="http://schemas.microsoft.com/office/drawing/2017/decorative" val="1"/>
              </a:ext>
            </a:extLst>
          </p:cNvPr>
          <p:cNvSpPr/>
          <p:nvPr/>
        </p:nvSpPr>
        <p:spPr>
          <a:xfrm>
            <a:off x="-109634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7" name="Google Shape;277;p43">
            <a:extLst>
              <a:ext uri="{C183D7F6-B498-43B3-948B-1728B52AA6E4}">
                <adec:decorative xmlns:adec="http://schemas.microsoft.com/office/drawing/2017/decorative" val="1"/>
              </a:ext>
            </a:extLst>
          </p:cNvPr>
          <p:cNvSpPr/>
          <p:nvPr/>
        </p:nvSpPr>
        <p:spPr>
          <a:xfrm>
            <a:off x="-100678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8" name="Google Shape;278;p43">
            <a:extLst>
              <a:ext uri="{C183D7F6-B498-43B3-948B-1728B52AA6E4}">
                <adec:decorative xmlns:adec="http://schemas.microsoft.com/office/drawing/2017/decorative" val="1"/>
              </a:ext>
            </a:extLst>
          </p:cNvPr>
          <p:cNvSpPr/>
          <p:nvPr/>
        </p:nvSpPr>
        <p:spPr>
          <a:xfrm>
            <a:off x="-91572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79" name="Google Shape;279;p43">
            <a:extLst>
              <a:ext uri="{C183D7F6-B498-43B3-948B-1728B52AA6E4}">
                <adec:decorative xmlns:adec="http://schemas.microsoft.com/office/drawing/2017/decorative" val="1"/>
              </a:ext>
            </a:extLst>
          </p:cNvPr>
          <p:cNvSpPr/>
          <p:nvPr/>
        </p:nvSpPr>
        <p:spPr>
          <a:xfrm>
            <a:off x="-82617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0" name="Google Shape;280;p43">
            <a:extLst>
              <a:ext uri="{C183D7F6-B498-43B3-948B-1728B52AA6E4}">
                <adec:decorative xmlns:adec="http://schemas.microsoft.com/office/drawing/2017/decorative" val="1"/>
              </a:ext>
            </a:extLst>
          </p:cNvPr>
          <p:cNvSpPr/>
          <p:nvPr/>
        </p:nvSpPr>
        <p:spPr>
          <a:xfrm>
            <a:off x="-736612"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1" name="Google Shape;281;p43">
            <a:extLst>
              <a:ext uri="{C183D7F6-B498-43B3-948B-1728B52AA6E4}">
                <adec:decorative xmlns:adec="http://schemas.microsoft.com/office/drawing/2017/decorative" val="1"/>
              </a:ext>
            </a:extLst>
          </p:cNvPr>
          <p:cNvSpPr/>
          <p:nvPr/>
        </p:nvSpPr>
        <p:spPr>
          <a:xfrm>
            <a:off x="-647053"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2" name="Google Shape;282;p43">
            <a:extLst>
              <a:ext uri="{C183D7F6-B498-43B3-948B-1728B52AA6E4}">
                <adec:decorative xmlns:adec="http://schemas.microsoft.com/office/drawing/2017/decorative" val="1"/>
              </a:ext>
            </a:extLst>
          </p:cNvPr>
          <p:cNvSpPr/>
          <p:nvPr/>
        </p:nvSpPr>
        <p:spPr>
          <a:xfrm>
            <a:off x="-829156"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3" name="Google Shape;283;p43">
            <a:extLst>
              <a:ext uri="{C183D7F6-B498-43B3-948B-1728B52AA6E4}">
                <adec:decorative xmlns:adec="http://schemas.microsoft.com/office/drawing/2017/decorative" val="1"/>
              </a:ext>
            </a:extLst>
          </p:cNvPr>
          <p:cNvSpPr/>
          <p:nvPr/>
        </p:nvSpPr>
        <p:spPr>
          <a:xfrm>
            <a:off x="-104439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4" name="Google Shape;284;p43">
            <a:extLst>
              <a:ext uri="{C183D7F6-B498-43B3-948B-1728B52AA6E4}">
                <adec:decorative xmlns:adec="http://schemas.microsoft.com/office/drawing/2017/decorative" val="1"/>
              </a:ext>
            </a:extLst>
          </p:cNvPr>
          <p:cNvSpPr/>
          <p:nvPr/>
        </p:nvSpPr>
        <p:spPr>
          <a:xfrm>
            <a:off x="-954839"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5" name="Google Shape;285;p43"/>
          <p:cNvSpPr txBox="1">
            <a:spLocks noGrp="1"/>
          </p:cNvSpPr>
          <p:nvPr>
            <p:ph type="title" idx="4294967295"/>
          </p:nvPr>
        </p:nvSpPr>
        <p:spPr>
          <a:xfrm>
            <a:off x="484200" y="378001"/>
            <a:ext cx="11223600" cy="65661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r>
              <a:rPr kumimoji="0" lang="en-US" sz="2667" b="1" i="0" u="none" strike="noStrike" kern="0" cap="none" spc="0" normalizeH="0" baseline="0" noProof="0" dirty="0">
                <a:ln>
                  <a:noFill/>
                </a:ln>
                <a:solidFill>
                  <a:srgbClr val="005480"/>
                </a:solidFill>
                <a:effectLst/>
                <a:uLnTx/>
                <a:uFillTx/>
                <a:latin typeface="Ubuntu"/>
                <a:ea typeface="Ubuntu"/>
                <a:cs typeface="Ubuntu"/>
                <a:sym typeface="Ubuntu"/>
              </a:rPr>
              <a:t>Ransomware Actors Observed in 2026</a:t>
            </a:r>
          </a:p>
        </p:txBody>
      </p:sp>
      <p:sp>
        <p:nvSpPr>
          <p:cNvPr id="286" name="Google Shape;286;p43">
            <a:extLst>
              <a:ext uri="{C183D7F6-B498-43B3-948B-1728B52AA6E4}">
                <adec:decorative xmlns:adec="http://schemas.microsoft.com/office/drawing/2017/decorative" val="1"/>
              </a:ext>
            </a:extLst>
          </p:cNvPr>
          <p:cNvSpPr/>
          <p:nvPr/>
        </p:nvSpPr>
        <p:spPr>
          <a:xfrm>
            <a:off x="-1099325"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7" name="Google Shape;287;p43">
            <a:extLst>
              <a:ext uri="{C183D7F6-B498-43B3-948B-1728B52AA6E4}">
                <adec:decorative xmlns:adec="http://schemas.microsoft.com/office/drawing/2017/decorative" val="1"/>
              </a:ext>
            </a:extLst>
          </p:cNvPr>
          <p:cNvSpPr/>
          <p:nvPr/>
        </p:nvSpPr>
        <p:spPr>
          <a:xfrm>
            <a:off x="-100976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8" name="Google Shape;288;p43">
            <a:extLst>
              <a:ext uri="{C183D7F6-B498-43B3-948B-1728B52AA6E4}">
                <adec:decorative xmlns:adec="http://schemas.microsoft.com/office/drawing/2017/decorative" val="1"/>
              </a:ext>
            </a:extLst>
          </p:cNvPr>
          <p:cNvSpPr/>
          <p:nvPr/>
        </p:nvSpPr>
        <p:spPr>
          <a:xfrm>
            <a:off x="-920208"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89" name="Google Shape;289;p43"/>
          <p:cNvSpPr txBox="1"/>
          <p:nvPr/>
        </p:nvSpPr>
        <p:spPr>
          <a:xfrm>
            <a:off x="496185" y="1470500"/>
            <a:ext cx="5242800" cy="4771600"/>
          </a:xfrm>
          <a:prstGeom prst="rect">
            <a:avLst/>
          </a:prstGeom>
          <a:noFill/>
          <a:ln>
            <a:noFill/>
          </a:ln>
        </p:spPr>
        <p:txBody>
          <a:bodyPr spcFirstLastPara="1" wrap="square" lIns="121900" tIns="60933" rIns="121900" bIns="60933" anchor="t" anchorCtr="0">
            <a:noAutofit/>
          </a:bodyPr>
          <a:lstStyle/>
          <a:p>
            <a:pPr defTabSz="1219170">
              <a:lnSpc>
                <a:spcPct val="90000"/>
              </a:lnSpc>
              <a:spcBef>
                <a:spcPts val="1333"/>
              </a:spcBef>
              <a:buClr>
                <a:srgbClr val="000000"/>
              </a:buClr>
              <a:buSzPts val="1600"/>
            </a:pPr>
            <a:r>
              <a:rPr lang="en" sz="1867" kern="0">
                <a:solidFill>
                  <a:srgbClr val="000000"/>
                </a:solidFill>
                <a:latin typeface="Arial"/>
                <a:cs typeface="Arial"/>
                <a:sym typeface="Arial"/>
              </a:rPr>
              <a:t>Health-ISAC tracked 234 ransomware events in the health sector during 2026 so far. The five most active ransomware actors are as follows:</a:t>
            </a:r>
            <a:endParaRPr sz="1867" kern="0">
              <a:solidFill>
                <a:srgbClr val="303237"/>
              </a:solidFill>
              <a:latin typeface="Avenir"/>
              <a:ea typeface="Avenir"/>
              <a:cs typeface="Avenir"/>
              <a:sym typeface="Avenir"/>
            </a:endParaRPr>
          </a:p>
        </p:txBody>
      </p:sp>
      <p:sp>
        <p:nvSpPr>
          <p:cNvPr id="290" name="Google Shape;290;p43"/>
          <p:cNvSpPr txBox="1"/>
          <p:nvPr/>
        </p:nvSpPr>
        <p:spPr>
          <a:xfrm>
            <a:off x="345533" y="6611200"/>
            <a:ext cx="4556400" cy="2468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graphicFrame>
        <p:nvGraphicFramePr>
          <p:cNvPr id="291" name="Google Shape;291;p43"/>
          <p:cNvGraphicFramePr/>
          <p:nvPr/>
        </p:nvGraphicFramePr>
        <p:xfrm>
          <a:off x="345533" y="3067255"/>
          <a:ext cx="7706066" cy="2995022"/>
        </p:xfrm>
        <a:graphic>
          <a:graphicData uri="http://schemas.openxmlformats.org/drawingml/2006/table">
            <a:tbl>
              <a:tblPr>
                <a:noFill/>
              </a:tblPr>
              <a:tblGrid>
                <a:gridCol w="3853033">
                  <a:extLst>
                    <a:ext uri="{9D8B030D-6E8A-4147-A177-3AD203B41FA5}">
                      <a16:colId xmlns:a16="http://schemas.microsoft.com/office/drawing/2014/main" val="20000"/>
                    </a:ext>
                  </a:extLst>
                </a:gridCol>
                <a:gridCol w="3853033">
                  <a:extLst>
                    <a:ext uri="{9D8B030D-6E8A-4147-A177-3AD203B41FA5}">
                      <a16:colId xmlns:a16="http://schemas.microsoft.com/office/drawing/2014/main" val="20001"/>
                    </a:ext>
                  </a:extLst>
                </a:gridCol>
              </a:tblGrid>
              <a:tr h="816525">
                <a:tc>
                  <a:txBody>
                    <a:bodyPr/>
                    <a:lstStyle/>
                    <a:p>
                      <a:pPr marL="0" lvl="0" indent="0" algn="l" rtl="0">
                        <a:lnSpc>
                          <a:spcPct val="115000"/>
                        </a:lnSpc>
                        <a:spcBef>
                          <a:spcPts val="0"/>
                        </a:spcBef>
                        <a:spcAft>
                          <a:spcPts val="0"/>
                        </a:spcAft>
                        <a:buNone/>
                      </a:pPr>
                      <a:r>
                        <a:rPr lang="en" sz="2400" b="1" i="1" dirty="0">
                          <a:latin typeface="Calibri"/>
                          <a:ea typeface="Calibri"/>
                          <a:cs typeface="Calibri"/>
                          <a:sym typeface="Calibri"/>
                        </a:rPr>
                        <a:t>Ransomware Gangs</a:t>
                      </a:r>
                      <a:endParaRPr sz="2400" b="1" i="1" dirty="0">
                        <a:latin typeface="Calibri"/>
                        <a:ea typeface="Calibri"/>
                        <a:cs typeface="Calibri"/>
                        <a:sym typeface="Calibri"/>
                      </a:endParaRPr>
                    </a:p>
                  </a:txBody>
                  <a:tcPr marL="68567" marR="68567" marT="0" marB="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6500" cap="flat" cmpd="sng">
                      <a:solidFill>
                        <a:srgbClr val="CCCCCC"/>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2400" b="1" i="1">
                          <a:latin typeface="Calibri"/>
                          <a:ea typeface="Calibri"/>
                          <a:cs typeface="Calibri"/>
                          <a:sym typeface="Calibri"/>
                        </a:rPr>
                        <a:t>Number of Health Sector Entities Attacked</a:t>
                      </a:r>
                      <a:endParaRPr sz="2400" b="1" i="1">
                        <a:latin typeface="Calibri"/>
                        <a:ea typeface="Calibri"/>
                        <a:cs typeface="Calibri"/>
                        <a:sym typeface="Calibri"/>
                      </a:endParaRPr>
                    </a:p>
                  </a:txBody>
                  <a:tcPr marL="68567" marR="68567" marT="0" marB="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6500" cap="flat" cmpd="sng">
                      <a:solidFill>
                        <a:srgbClr val="CCCCCC"/>
                      </a:solidFill>
                      <a:prstDash val="solid"/>
                      <a:round/>
                      <a:headEnd type="none" w="sm" len="sm"/>
                      <a:tailEnd type="none" w="sm" len="sm"/>
                    </a:lnB>
                  </a:tcPr>
                </a:tc>
                <a:extLst>
                  <a:ext uri="{0D108BD9-81ED-4DB2-BD59-A6C34878D82A}">
                    <a16:rowId xmlns:a16="http://schemas.microsoft.com/office/drawing/2014/main" val="10000"/>
                  </a:ext>
                </a:extLst>
              </a:tr>
              <a:tr h="435695">
                <a:tc>
                  <a:txBody>
                    <a:bodyPr/>
                    <a:lstStyle/>
                    <a:p>
                      <a:pPr marL="0" lvl="0" indent="0" algn="l" rtl="0">
                        <a:lnSpc>
                          <a:spcPct val="115000"/>
                        </a:lnSpc>
                        <a:spcBef>
                          <a:spcPts val="0"/>
                        </a:spcBef>
                        <a:spcAft>
                          <a:spcPts val="0"/>
                        </a:spcAft>
                        <a:buNone/>
                      </a:pPr>
                      <a:r>
                        <a:rPr lang="en" sz="2400"/>
                        <a:t>Qilin</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2400"/>
                        <a:t>41</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extLst>
                  <a:ext uri="{0D108BD9-81ED-4DB2-BD59-A6C34878D82A}">
                    <a16:rowId xmlns:a16="http://schemas.microsoft.com/office/drawing/2014/main" val="10001"/>
                  </a:ext>
                </a:extLst>
              </a:tr>
              <a:tr h="435695">
                <a:tc>
                  <a:txBody>
                    <a:bodyPr/>
                    <a:lstStyle/>
                    <a:p>
                      <a:pPr marL="0" lvl="0" indent="0" algn="l" rtl="0">
                        <a:lnSpc>
                          <a:spcPct val="115000"/>
                        </a:lnSpc>
                        <a:spcBef>
                          <a:spcPts val="0"/>
                        </a:spcBef>
                        <a:spcAft>
                          <a:spcPts val="0"/>
                        </a:spcAft>
                        <a:buNone/>
                      </a:pPr>
                      <a:r>
                        <a:rPr lang="en" sz="2400"/>
                        <a:t>Gentlemen </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2400"/>
                        <a:t>22</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extLst>
                  <a:ext uri="{0D108BD9-81ED-4DB2-BD59-A6C34878D82A}">
                    <a16:rowId xmlns:a16="http://schemas.microsoft.com/office/drawing/2014/main" val="10002"/>
                  </a:ext>
                </a:extLst>
              </a:tr>
              <a:tr h="435695">
                <a:tc>
                  <a:txBody>
                    <a:bodyPr/>
                    <a:lstStyle/>
                    <a:p>
                      <a:pPr marL="0" lvl="0" indent="0" algn="l" rtl="0">
                        <a:lnSpc>
                          <a:spcPct val="115000"/>
                        </a:lnSpc>
                        <a:spcBef>
                          <a:spcPts val="0"/>
                        </a:spcBef>
                        <a:spcAft>
                          <a:spcPts val="0"/>
                        </a:spcAft>
                        <a:buNone/>
                      </a:pPr>
                      <a:r>
                        <a:rPr lang="en" sz="2400"/>
                        <a:t>INC Ransom</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2400"/>
                        <a:t>14</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extLst>
                  <a:ext uri="{0D108BD9-81ED-4DB2-BD59-A6C34878D82A}">
                    <a16:rowId xmlns:a16="http://schemas.microsoft.com/office/drawing/2014/main" val="10003"/>
                  </a:ext>
                </a:extLst>
              </a:tr>
              <a:tr h="435695">
                <a:tc>
                  <a:txBody>
                    <a:bodyPr/>
                    <a:lstStyle/>
                    <a:p>
                      <a:pPr marL="0" lvl="0" indent="0" algn="l" rtl="0">
                        <a:lnSpc>
                          <a:spcPct val="115000"/>
                        </a:lnSpc>
                        <a:spcBef>
                          <a:spcPts val="0"/>
                        </a:spcBef>
                        <a:spcAft>
                          <a:spcPts val="0"/>
                        </a:spcAft>
                        <a:buNone/>
                      </a:pPr>
                      <a:r>
                        <a:rPr lang="en" sz="2400"/>
                        <a:t>NightSpire</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2400"/>
                        <a:t>12</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extLst>
                  <a:ext uri="{0D108BD9-81ED-4DB2-BD59-A6C34878D82A}">
                    <a16:rowId xmlns:a16="http://schemas.microsoft.com/office/drawing/2014/main" val="10004"/>
                  </a:ext>
                </a:extLst>
              </a:tr>
              <a:tr h="435695">
                <a:tc>
                  <a:txBody>
                    <a:bodyPr/>
                    <a:lstStyle/>
                    <a:p>
                      <a:pPr marL="0" lvl="0" indent="0" algn="l" rtl="0">
                        <a:lnSpc>
                          <a:spcPct val="115000"/>
                        </a:lnSpc>
                        <a:spcBef>
                          <a:spcPts val="0"/>
                        </a:spcBef>
                        <a:spcAft>
                          <a:spcPts val="0"/>
                        </a:spcAft>
                        <a:buNone/>
                      </a:pPr>
                      <a:r>
                        <a:rPr lang="en" sz="2400"/>
                        <a:t>Insomnia</a:t>
                      </a:r>
                      <a:endParaRPr sz="240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 sz="2400" dirty="0"/>
                        <a:t>12</a:t>
                      </a:r>
                      <a:endParaRPr sz="2400" dirty="0"/>
                    </a:p>
                  </a:txBody>
                  <a:tcPr marL="25400" marR="25400" marT="25400" marB="25400" anchor="b">
                    <a:lnL w="6500" cap="flat" cmpd="sng">
                      <a:solidFill>
                        <a:srgbClr val="CCCCCC"/>
                      </a:solidFill>
                      <a:prstDash val="solid"/>
                      <a:round/>
                      <a:headEnd type="none" w="sm" len="sm"/>
                      <a:tailEnd type="none" w="sm" len="sm"/>
                    </a:lnL>
                    <a:lnR w="6500" cap="flat" cmpd="sng">
                      <a:solidFill>
                        <a:srgbClr val="CCCCCC"/>
                      </a:solidFill>
                      <a:prstDash val="solid"/>
                      <a:round/>
                      <a:headEnd type="none" w="sm" len="sm"/>
                      <a:tailEnd type="none" w="sm" len="sm"/>
                    </a:lnR>
                    <a:lnT w="6500" cap="flat" cmpd="sng">
                      <a:solidFill>
                        <a:srgbClr val="CCCCCC"/>
                      </a:solidFill>
                      <a:prstDash val="solid"/>
                      <a:round/>
                      <a:headEnd type="none" w="sm" len="sm"/>
                      <a:tailEnd type="none" w="sm" len="sm"/>
                    </a:lnT>
                    <a:lnB w="6500" cap="flat" cmpd="sng">
                      <a:solidFill>
                        <a:srgbClr val="CCCCCC"/>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292" name="Google Shape;292;p4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190225" y="479949"/>
            <a:ext cx="3744000" cy="210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4">
            <a:extLst>
              <a:ext uri="{C183D7F6-B498-43B3-948B-1728B52AA6E4}">
                <adec:decorative xmlns:adec="http://schemas.microsoft.com/office/drawing/2017/decorative" val="1"/>
              </a:ext>
            </a:extLst>
          </p:cNvPr>
          <p:cNvSpPr/>
          <p:nvPr/>
        </p:nvSpPr>
        <p:spPr>
          <a:xfrm>
            <a:off x="-1545628"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98" name="Google Shape;298;p44">
            <a:extLst>
              <a:ext uri="{C183D7F6-B498-43B3-948B-1728B52AA6E4}">
                <adec:decorative xmlns:adec="http://schemas.microsoft.com/office/drawing/2017/decorative" val="1"/>
              </a:ext>
            </a:extLst>
          </p:cNvPr>
          <p:cNvSpPr/>
          <p:nvPr/>
        </p:nvSpPr>
        <p:spPr>
          <a:xfrm>
            <a:off x="-145606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299" name="Google Shape;299;p44">
            <a:extLst>
              <a:ext uri="{C183D7F6-B498-43B3-948B-1728B52AA6E4}">
                <adec:decorative xmlns:adec="http://schemas.microsoft.com/office/drawing/2017/decorative" val="1"/>
              </a:ext>
            </a:extLst>
          </p:cNvPr>
          <p:cNvSpPr/>
          <p:nvPr/>
        </p:nvSpPr>
        <p:spPr>
          <a:xfrm>
            <a:off x="-136650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0" name="Google Shape;300;p44">
            <a:extLst>
              <a:ext uri="{C183D7F6-B498-43B3-948B-1728B52AA6E4}">
                <adec:decorative xmlns:adec="http://schemas.microsoft.com/office/drawing/2017/decorative" val="1"/>
              </a:ext>
            </a:extLst>
          </p:cNvPr>
          <p:cNvSpPr/>
          <p:nvPr/>
        </p:nvSpPr>
        <p:spPr>
          <a:xfrm>
            <a:off x="-127695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1" name="Google Shape;301;p44">
            <a:extLst>
              <a:ext uri="{C183D7F6-B498-43B3-948B-1728B52AA6E4}">
                <adec:decorative xmlns:adec="http://schemas.microsoft.com/office/drawing/2017/decorative" val="1"/>
              </a:ext>
            </a:extLst>
          </p:cNvPr>
          <p:cNvSpPr/>
          <p:nvPr/>
        </p:nvSpPr>
        <p:spPr>
          <a:xfrm>
            <a:off x="-118590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2" name="Google Shape;302;p44">
            <a:extLst>
              <a:ext uri="{C183D7F6-B498-43B3-948B-1728B52AA6E4}">
                <adec:decorative xmlns:adec="http://schemas.microsoft.com/office/drawing/2017/decorative" val="1"/>
              </a:ext>
            </a:extLst>
          </p:cNvPr>
          <p:cNvSpPr/>
          <p:nvPr/>
        </p:nvSpPr>
        <p:spPr>
          <a:xfrm>
            <a:off x="-109634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3" name="Google Shape;303;p44">
            <a:extLst>
              <a:ext uri="{C183D7F6-B498-43B3-948B-1728B52AA6E4}">
                <adec:decorative xmlns:adec="http://schemas.microsoft.com/office/drawing/2017/decorative" val="1"/>
              </a:ext>
            </a:extLst>
          </p:cNvPr>
          <p:cNvSpPr/>
          <p:nvPr/>
        </p:nvSpPr>
        <p:spPr>
          <a:xfrm>
            <a:off x="-100678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4" name="Google Shape;304;p44">
            <a:extLst>
              <a:ext uri="{C183D7F6-B498-43B3-948B-1728B52AA6E4}">
                <adec:decorative xmlns:adec="http://schemas.microsoft.com/office/drawing/2017/decorative" val="1"/>
              </a:ext>
            </a:extLst>
          </p:cNvPr>
          <p:cNvSpPr/>
          <p:nvPr/>
        </p:nvSpPr>
        <p:spPr>
          <a:xfrm>
            <a:off x="-91572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5" name="Google Shape;305;p44">
            <a:extLst>
              <a:ext uri="{C183D7F6-B498-43B3-948B-1728B52AA6E4}">
                <adec:decorative xmlns:adec="http://schemas.microsoft.com/office/drawing/2017/decorative" val="1"/>
              </a:ext>
            </a:extLst>
          </p:cNvPr>
          <p:cNvSpPr/>
          <p:nvPr/>
        </p:nvSpPr>
        <p:spPr>
          <a:xfrm>
            <a:off x="-82617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6" name="Google Shape;306;p44">
            <a:extLst>
              <a:ext uri="{C183D7F6-B498-43B3-948B-1728B52AA6E4}">
                <adec:decorative xmlns:adec="http://schemas.microsoft.com/office/drawing/2017/decorative" val="1"/>
              </a:ext>
            </a:extLst>
          </p:cNvPr>
          <p:cNvSpPr/>
          <p:nvPr/>
        </p:nvSpPr>
        <p:spPr>
          <a:xfrm>
            <a:off x="-736612"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7" name="Google Shape;307;p44">
            <a:extLst>
              <a:ext uri="{C183D7F6-B498-43B3-948B-1728B52AA6E4}">
                <adec:decorative xmlns:adec="http://schemas.microsoft.com/office/drawing/2017/decorative" val="1"/>
              </a:ext>
            </a:extLst>
          </p:cNvPr>
          <p:cNvSpPr/>
          <p:nvPr/>
        </p:nvSpPr>
        <p:spPr>
          <a:xfrm>
            <a:off x="-647053"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8" name="Google Shape;308;p44">
            <a:extLst>
              <a:ext uri="{C183D7F6-B498-43B3-948B-1728B52AA6E4}">
                <adec:decorative xmlns:adec="http://schemas.microsoft.com/office/drawing/2017/decorative" val="1"/>
              </a:ext>
            </a:extLst>
          </p:cNvPr>
          <p:cNvSpPr/>
          <p:nvPr/>
        </p:nvSpPr>
        <p:spPr>
          <a:xfrm>
            <a:off x="-829156"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09" name="Google Shape;309;p44">
            <a:extLst>
              <a:ext uri="{C183D7F6-B498-43B3-948B-1728B52AA6E4}">
                <adec:decorative xmlns:adec="http://schemas.microsoft.com/office/drawing/2017/decorative" val="1"/>
              </a:ext>
            </a:extLst>
          </p:cNvPr>
          <p:cNvSpPr/>
          <p:nvPr/>
        </p:nvSpPr>
        <p:spPr>
          <a:xfrm>
            <a:off x="-104439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10" name="Google Shape;310;p44">
            <a:extLst>
              <a:ext uri="{C183D7F6-B498-43B3-948B-1728B52AA6E4}">
                <adec:decorative xmlns:adec="http://schemas.microsoft.com/office/drawing/2017/decorative" val="1"/>
              </a:ext>
            </a:extLst>
          </p:cNvPr>
          <p:cNvSpPr/>
          <p:nvPr/>
        </p:nvSpPr>
        <p:spPr>
          <a:xfrm>
            <a:off x="-954839"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11" name="Google Shape;311;p44"/>
          <p:cNvSpPr txBox="1">
            <a:spLocks noGrp="1"/>
          </p:cNvSpPr>
          <p:nvPr>
            <p:ph type="title" idx="4294967295"/>
          </p:nvPr>
        </p:nvSpPr>
        <p:spPr>
          <a:xfrm>
            <a:off x="484200" y="378001"/>
            <a:ext cx="11223600" cy="65661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r>
              <a:rPr kumimoji="0" lang="en-US" sz="2667" b="1" i="0" u="none" strike="noStrike" kern="0" cap="none" spc="0" normalizeH="0" baseline="0" noProof="0" dirty="0">
                <a:ln>
                  <a:noFill/>
                </a:ln>
                <a:solidFill>
                  <a:srgbClr val="005480"/>
                </a:solidFill>
                <a:effectLst/>
                <a:uLnTx/>
                <a:uFillTx/>
                <a:latin typeface="Ubuntu"/>
                <a:ea typeface="Ubuntu"/>
                <a:cs typeface="Ubuntu"/>
                <a:sym typeface="Ubuntu"/>
              </a:rPr>
              <a:t>Nation-State Threats</a:t>
            </a:r>
          </a:p>
        </p:txBody>
      </p:sp>
      <p:sp>
        <p:nvSpPr>
          <p:cNvPr id="312" name="Google Shape;312;p44">
            <a:extLst>
              <a:ext uri="{C183D7F6-B498-43B3-948B-1728B52AA6E4}">
                <adec:decorative xmlns:adec="http://schemas.microsoft.com/office/drawing/2017/decorative" val="1"/>
              </a:ext>
            </a:extLst>
          </p:cNvPr>
          <p:cNvSpPr/>
          <p:nvPr/>
        </p:nvSpPr>
        <p:spPr>
          <a:xfrm>
            <a:off x="-1099325"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13" name="Google Shape;313;p44">
            <a:extLst>
              <a:ext uri="{C183D7F6-B498-43B3-948B-1728B52AA6E4}">
                <adec:decorative xmlns:adec="http://schemas.microsoft.com/office/drawing/2017/decorative" val="1"/>
              </a:ext>
            </a:extLst>
          </p:cNvPr>
          <p:cNvSpPr/>
          <p:nvPr/>
        </p:nvSpPr>
        <p:spPr>
          <a:xfrm>
            <a:off x="-100976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14" name="Google Shape;314;p44">
            <a:extLst>
              <a:ext uri="{C183D7F6-B498-43B3-948B-1728B52AA6E4}">
                <adec:decorative xmlns:adec="http://schemas.microsoft.com/office/drawing/2017/decorative" val="1"/>
              </a:ext>
            </a:extLst>
          </p:cNvPr>
          <p:cNvSpPr/>
          <p:nvPr/>
        </p:nvSpPr>
        <p:spPr>
          <a:xfrm>
            <a:off x="-920208"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15" name="Google Shape;315;p44"/>
          <p:cNvSpPr txBox="1"/>
          <p:nvPr/>
        </p:nvSpPr>
        <p:spPr>
          <a:xfrm>
            <a:off x="217073" y="1248533"/>
            <a:ext cx="6909600" cy="4771500"/>
          </a:xfrm>
          <a:prstGeom prst="rect">
            <a:avLst/>
          </a:prstGeom>
          <a:noFill/>
          <a:ln>
            <a:noFill/>
          </a:ln>
        </p:spPr>
        <p:txBody>
          <a:bodyPr spcFirstLastPara="1" wrap="square" lIns="121900" tIns="60933" rIns="121900" bIns="60933" anchor="t" anchorCtr="0">
            <a:noAutofit/>
          </a:bodyPr>
          <a:lstStyle/>
          <a:p>
            <a:pPr marL="457189" indent="-338658" defTabSz="1219170">
              <a:lnSpc>
                <a:spcPct val="90000"/>
              </a:lnSpc>
              <a:spcBef>
                <a:spcPts val="1333"/>
              </a:spcBef>
              <a:buClr>
                <a:srgbClr val="000000"/>
              </a:buClr>
              <a:buSzPts val="1400"/>
              <a:buFont typeface="Arial"/>
              <a:buChar char="●"/>
            </a:pPr>
            <a:r>
              <a:rPr lang="en" sz="2133" b="1" kern="0" dirty="0">
                <a:solidFill>
                  <a:srgbClr val="000000"/>
                </a:solidFill>
                <a:latin typeface="Calibri"/>
                <a:ea typeface="Calibri"/>
                <a:cs typeface="Calibri"/>
                <a:sym typeface="Calibri"/>
              </a:rPr>
              <a:t>DPRK IT Fraud:</a:t>
            </a:r>
            <a:r>
              <a:rPr lang="en" sz="2133" kern="0" dirty="0">
                <a:solidFill>
                  <a:srgbClr val="000000"/>
                </a:solidFill>
                <a:latin typeface="Calibri"/>
                <a:ea typeface="Calibri"/>
                <a:cs typeface="Calibri"/>
                <a:sym typeface="Calibri"/>
              </a:rPr>
              <a:t> North Korean operatives are infiltrating the global health sector by posing as remote IT workers to fund weapons programs, disrupting talent acquisition and security.</a:t>
            </a:r>
            <a:endParaRPr sz="2133" kern="0" dirty="0">
              <a:solidFill>
                <a:srgbClr val="000000"/>
              </a:solidFill>
              <a:latin typeface="Calibri"/>
              <a:ea typeface="Calibri"/>
              <a:cs typeface="Calibri"/>
              <a:sym typeface="Calibri"/>
            </a:endParaRPr>
          </a:p>
          <a:p>
            <a:pPr defTabSz="1219170">
              <a:lnSpc>
                <a:spcPct val="90000"/>
              </a:lnSpc>
              <a:buClr>
                <a:srgbClr val="000000"/>
              </a:buClr>
            </a:pPr>
            <a:br>
              <a:rPr lang="en" sz="1867" b="1" kern="0" dirty="0">
                <a:solidFill>
                  <a:srgbClr val="000000"/>
                </a:solidFill>
                <a:latin typeface="Calibri"/>
                <a:ea typeface="Calibri"/>
                <a:cs typeface="Calibri"/>
                <a:sym typeface="Calibri"/>
              </a:rPr>
            </a:br>
            <a:endParaRPr sz="1867" kern="0" dirty="0">
              <a:solidFill>
                <a:srgbClr val="000000"/>
              </a:solidFill>
              <a:latin typeface="Calibri"/>
              <a:ea typeface="Calibri"/>
              <a:cs typeface="Calibri"/>
              <a:sym typeface="Calibri"/>
            </a:endParaRPr>
          </a:p>
          <a:p>
            <a:pPr marL="457189" indent="-338658" defTabSz="1219170">
              <a:lnSpc>
                <a:spcPct val="90000"/>
              </a:lnSpc>
              <a:buClr>
                <a:srgbClr val="000000"/>
              </a:buClr>
              <a:buSzPts val="1400"/>
              <a:buFont typeface="Arial"/>
              <a:buChar char="●"/>
            </a:pPr>
            <a:r>
              <a:rPr lang="en" sz="2133" b="1" kern="0" dirty="0">
                <a:solidFill>
                  <a:srgbClr val="000000"/>
                </a:solidFill>
                <a:latin typeface="Calibri"/>
                <a:ea typeface="Calibri"/>
                <a:cs typeface="Calibri"/>
                <a:sym typeface="Calibri"/>
              </a:rPr>
              <a:t>Hybrid Warfare Tactics: </a:t>
            </a:r>
            <a:r>
              <a:rPr lang="en" sz="2133" kern="0" dirty="0">
                <a:solidFill>
                  <a:srgbClr val="000000"/>
                </a:solidFill>
                <a:latin typeface="Calibri"/>
                <a:ea typeface="Calibri"/>
                <a:cs typeface="Calibri"/>
                <a:sym typeface="Calibri"/>
              </a:rPr>
              <a:t>Health-ISAC research highlights a rise in nation-states utilizing "gray zone" tactics, specifically leveraging cybercriminal proxies to attack geopolitical rivals while maintaining plausible deniability.</a:t>
            </a:r>
            <a:endParaRPr sz="2133" kern="0" dirty="0">
              <a:solidFill>
                <a:srgbClr val="000000"/>
              </a:solidFill>
              <a:latin typeface="Calibri"/>
              <a:ea typeface="Calibri"/>
              <a:cs typeface="Calibri"/>
              <a:sym typeface="Calibri"/>
            </a:endParaRPr>
          </a:p>
        </p:txBody>
      </p:sp>
      <p:sp>
        <p:nvSpPr>
          <p:cNvPr id="316" name="Google Shape;316;p44"/>
          <p:cNvSpPr txBox="1"/>
          <p:nvPr/>
        </p:nvSpPr>
        <p:spPr>
          <a:xfrm>
            <a:off x="345533" y="6611201"/>
            <a:ext cx="4556400" cy="2469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pic>
        <p:nvPicPr>
          <p:cNvPr id="317" name="Google Shape;317;p4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748051" y="325901"/>
            <a:ext cx="4040800" cy="2267451"/>
          </a:xfrm>
          <a:prstGeom prst="rect">
            <a:avLst/>
          </a:prstGeom>
          <a:noFill/>
          <a:ln>
            <a:noFill/>
          </a:ln>
        </p:spPr>
      </p:pic>
      <p:pic>
        <p:nvPicPr>
          <p:cNvPr id="318" name="Google Shape;318;p4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423832" y="3262333"/>
            <a:ext cx="4365035" cy="245533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5"/>
          <p:cNvSpPr txBox="1">
            <a:spLocks noGrp="1"/>
          </p:cNvSpPr>
          <p:nvPr>
            <p:ph type="title"/>
          </p:nvPr>
        </p:nvSpPr>
        <p:spPr>
          <a:xfrm>
            <a:off x="142400" y="126408"/>
            <a:ext cx="14020800" cy="1767600"/>
          </a:xfrm>
          <a:prstGeom prst="rect">
            <a:avLst/>
          </a:prstGeom>
        </p:spPr>
        <p:txBody>
          <a:bodyPr spcFirstLastPara="1" wrap="square" lIns="91433" tIns="45700" rIns="91433" bIns="45700" anchor="ctr" anchorCtr="0">
            <a:normAutofit/>
          </a:bodyPr>
          <a:lstStyle/>
          <a:p>
            <a:r>
              <a:rPr lang="en" sz="2667" b="1"/>
              <a:t>Middle East Conflict</a:t>
            </a:r>
            <a:endParaRPr sz="2667" b="1"/>
          </a:p>
        </p:txBody>
      </p:sp>
      <p:sp>
        <p:nvSpPr>
          <p:cNvPr id="324" name="Google Shape;324;p45"/>
          <p:cNvSpPr txBox="1">
            <a:spLocks noGrp="1"/>
          </p:cNvSpPr>
          <p:nvPr>
            <p:ph type="body" idx="1"/>
          </p:nvPr>
        </p:nvSpPr>
        <p:spPr>
          <a:xfrm>
            <a:off x="240700" y="1716533"/>
            <a:ext cx="7753200" cy="5219600"/>
          </a:xfrm>
          <a:prstGeom prst="rect">
            <a:avLst/>
          </a:prstGeom>
        </p:spPr>
        <p:txBody>
          <a:bodyPr spcFirstLastPara="1" wrap="square" lIns="91433" tIns="45700" rIns="91433" bIns="45700" anchor="t" anchorCtr="0">
            <a:noAutofit/>
          </a:bodyPr>
          <a:lstStyle/>
          <a:p>
            <a:pPr marL="0" indent="0">
              <a:lnSpc>
                <a:spcPct val="70000"/>
              </a:lnSpc>
            </a:pPr>
            <a:r>
              <a:rPr lang="en">
                <a:latin typeface="Calibri"/>
                <a:ea typeface="Calibri"/>
                <a:cs typeface="Calibri"/>
                <a:sym typeface="Calibri"/>
              </a:rPr>
              <a:t>Threat actors targeting health sector organizations:</a:t>
            </a:r>
            <a:endParaRPr>
              <a:latin typeface="Calibri"/>
              <a:ea typeface="Calibri"/>
              <a:cs typeface="Calibri"/>
              <a:sym typeface="Calibri"/>
            </a:endParaRPr>
          </a:p>
          <a:p>
            <a:pPr indent="-423323">
              <a:lnSpc>
                <a:spcPct val="70000"/>
              </a:lnSpc>
              <a:buFont typeface="Calibri"/>
              <a:buChar char="●"/>
            </a:pPr>
            <a:r>
              <a:rPr lang="en">
                <a:latin typeface="Calibri"/>
                <a:ea typeface="Calibri"/>
                <a:cs typeface="Calibri"/>
                <a:sym typeface="Calibri"/>
              </a:rPr>
              <a:t>Distributed Denial of Service (DDoS) attacks </a:t>
            </a:r>
            <a:endParaRPr>
              <a:latin typeface="Calibri"/>
              <a:ea typeface="Calibri"/>
              <a:cs typeface="Calibri"/>
              <a:sym typeface="Calibri"/>
            </a:endParaRPr>
          </a:p>
          <a:p>
            <a:pPr indent="-423323">
              <a:lnSpc>
                <a:spcPct val="70000"/>
              </a:lnSpc>
              <a:spcBef>
                <a:spcPts val="0"/>
              </a:spcBef>
              <a:buFont typeface="Calibri"/>
              <a:buChar char="●"/>
            </a:pPr>
            <a:r>
              <a:rPr lang="en">
                <a:latin typeface="Calibri"/>
                <a:ea typeface="Calibri"/>
                <a:cs typeface="Calibri"/>
                <a:sym typeface="Calibri"/>
              </a:rPr>
              <a:t>Data wiping attacks</a:t>
            </a:r>
            <a:endParaRPr>
              <a:latin typeface="Calibri"/>
              <a:ea typeface="Calibri"/>
              <a:cs typeface="Calibri"/>
              <a:sym typeface="Calibri"/>
            </a:endParaRPr>
          </a:p>
          <a:p>
            <a:pPr indent="-423323">
              <a:lnSpc>
                <a:spcPct val="70000"/>
              </a:lnSpc>
              <a:spcBef>
                <a:spcPts val="0"/>
              </a:spcBef>
              <a:buFont typeface="Calibri"/>
              <a:buChar char="●"/>
            </a:pPr>
            <a:r>
              <a:rPr lang="en">
                <a:latin typeface="Calibri"/>
                <a:ea typeface="Calibri"/>
                <a:cs typeface="Calibri"/>
                <a:sym typeface="Calibri"/>
              </a:rPr>
              <a:t>Leaking internal CCTV camera feeds</a:t>
            </a:r>
            <a:endParaRPr>
              <a:latin typeface="Calibri"/>
              <a:ea typeface="Calibri"/>
              <a:cs typeface="Calibri"/>
              <a:sym typeface="Calibri"/>
            </a:endParaRPr>
          </a:p>
          <a:p>
            <a:pPr marL="0" indent="0">
              <a:lnSpc>
                <a:spcPct val="70000"/>
              </a:lnSpc>
            </a:pPr>
            <a:endParaRPr>
              <a:latin typeface="Calibri"/>
              <a:ea typeface="Calibri"/>
              <a:cs typeface="Calibri"/>
              <a:sym typeface="Calibri"/>
            </a:endParaRPr>
          </a:p>
          <a:p>
            <a:pPr marL="0" indent="0">
              <a:lnSpc>
                <a:spcPct val="70000"/>
              </a:lnSpc>
            </a:pPr>
            <a:endParaRPr>
              <a:latin typeface="Calibri"/>
              <a:ea typeface="Calibri"/>
              <a:cs typeface="Calibri"/>
              <a:sym typeface="Calibri"/>
            </a:endParaRPr>
          </a:p>
          <a:p>
            <a:pPr marL="0" indent="0">
              <a:lnSpc>
                <a:spcPct val="70000"/>
              </a:lnSpc>
            </a:pPr>
            <a:r>
              <a:rPr lang="en">
                <a:latin typeface="Calibri"/>
                <a:ea typeface="Calibri"/>
                <a:cs typeface="Calibri"/>
                <a:sym typeface="Calibri"/>
              </a:rPr>
              <a:t>Nation state threat actors targeting Programmable Logic Controllers (PLCs) in Operational Technology (OT) environments.</a:t>
            </a:r>
            <a:endParaRPr>
              <a:latin typeface="Calibri"/>
              <a:ea typeface="Calibri"/>
              <a:cs typeface="Calibri"/>
              <a:sym typeface="Calibri"/>
            </a:endParaRPr>
          </a:p>
          <a:p>
            <a:pPr marL="0" indent="0">
              <a:lnSpc>
                <a:spcPct val="70000"/>
              </a:lnSpc>
            </a:pPr>
            <a:endParaRPr>
              <a:latin typeface="Calibri"/>
              <a:ea typeface="Calibri"/>
              <a:cs typeface="Calibri"/>
              <a:sym typeface="Calibri"/>
            </a:endParaRPr>
          </a:p>
          <a:p>
            <a:pPr marL="0" indent="0">
              <a:lnSpc>
                <a:spcPct val="70000"/>
              </a:lnSpc>
            </a:pPr>
            <a:endParaRPr>
              <a:latin typeface="Calibri"/>
              <a:ea typeface="Calibri"/>
              <a:cs typeface="Calibri"/>
              <a:sym typeface="Calibri"/>
            </a:endParaRPr>
          </a:p>
          <a:p>
            <a:pPr marL="0" indent="0">
              <a:lnSpc>
                <a:spcPct val="70000"/>
              </a:lnSpc>
            </a:pPr>
            <a:endParaRPr>
              <a:latin typeface="Calibri"/>
              <a:ea typeface="Calibri"/>
              <a:cs typeface="Calibri"/>
              <a:sym typeface="Calibri"/>
            </a:endParaRPr>
          </a:p>
          <a:p>
            <a:pPr marL="0" indent="0">
              <a:lnSpc>
                <a:spcPct val="70000"/>
              </a:lnSpc>
            </a:pPr>
            <a:endParaRPr>
              <a:latin typeface="Calibri"/>
              <a:ea typeface="Calibri"/>
              <a:cs typeface="Calibri"/>
              <a:sym typeface="Calibri"/>
            </a:endParaRPr>
          </a:p>
          <a:p>
            <a:pPr marL="0" indent="0">
              <a:lnSpc>
                <a:spcPct val="70000"/>
              </a:lnSpc>
            </a:pPr>
            <a:endParaRPr sz="2400"/>
          </a:p>
          <a:p>
            <a:pPr marL="0" indent="0">
              <a:lnSpc>
                <a:spcPct val="70000"/>
              </a:lnSpc>
            </a:pPr>
            <a:endParaRPr sz="2133">
              <a:solidFill>
                <a:srgbClr val="0F80B0"/>
              </a:solidFill>
            </a:endParaRPr>
          </a:p>
        </p:txBody>
      </p:sp>
      <p:sp>
        <p:nvSpPr>
          <p:cNvPr id="325" name="Google Shape;325;p45"/>
          <p:cNvSpPr txBox="1">
            <a:spLocks noGrp="1"/>
          </p:cNvSpPr>
          <p:nvPr>
            <p:ph type="sldNum" idx="12"/>
          </p:nvPr>
        </p:nvSpPr>
        <p:spPr>
          <a:xfrm>
            <a:off x="1104053" y="8304108"/>
            <a:ext cx="1618800" cy="487600"/>
          </a:xfrm>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pPr defTabSz="1219170"/>
              <a:t>36</a:t>
            </a:fld>
            <a:endParaRPr kern="0"/>
          </a:p>
        </p:txBody>
      </p:sp>
      <p:pic>
        <p:nvPicPr>
          <p:cNvPr id="326" name="Google Shape;326;p4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317569" y="45788"/>
            <a:ext cx="1794952" cy="1767600"/>
          </a:xfrm>
          <a:prstGeom prst="rect">
            <a:avLst/>
          </a:prstGeom>
          <a:noFill/>
          <a:ln>
            <a:noFill/>
          </a:ln>
        </p:spPr>
      </p:pic>
      <p:pic>
        <p:nvPicPr>
          <p:cNvPr id="327" name="Google Shape;327;p4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9214969" y="1956268"/>
            <a:ext cx="2819833" cy="334046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6">
            <a:extLst>
              <a:ext uri="{C183D7F6-B498-43B3-948B-1728B52AA6E4}">
                <adec:decorative xmlns:adec="http://schemas.microsoft.com/office/drawing/2017/decorative" val="1"/>
              </a:ext>
            </a:extLst>
          </p:cNvPr>
          <p:cNvSpPr/>
          <p:nvPr/>
        </p:nvSpPr>
        <p:spPr>
          <a:xfrm>
            <a:off x="-1545628"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3" name="Google Shape;333;p46">
            <a:extLst>
              <a:ext uri="{C183D7F6-B498-43B3-948B-1728B52AA6E4}">
                <adec:decorative xmlns:adec="http://schemas.microsoft.com/office/drawing/2017/decorative" val="1"/>
              </a:ext>
            </a:extLst>
          </p:cNvPr>
          <p:cNvSpPr/>
          <p:nvPr/>
        </p:nvSpPr>
        <p:spPr>
          <a:xfrm>
            <a:off x="-145606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4" name="Google Shape;334;p46">
            <a:extLst>
              <a:ext uri="{C183D7F6-B498-43B3-948B-1728B52AA6E4}">
                <adec:decorative xmlns:adec="http://schemas.microsoft.com/office/drawing/2017/decorative" val="1"/>
              </a:ext>
            </a:extLst>
          </p:cNvPr>
          <p:cNvSpPr/>
          <p:nvPr/>
        </p:nvSpPr>
        <p:spPr>
          <a:xfrm>
            <a:off x="-136650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5" name="Google Shape;335;p46">
            <a:extLst>
              <a:ext uri="{C183D7F6-B498-43B3-948B-1728B52AA6E4}">
                <adec:decorative xmlns:adec="http://schemas.microsoft.com/office/drawing/2017/decorative" val="1"/>
              </a:ext>
            </a:extLst>
          </p:cNvPr>
          <p:cNvSpPr/>
          <p:nvPr/>
        </p:nvSpPr>
        <p:spPr>
          <a:xfrm>
            <a:off x="-127695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6" name="Google Shape;336;p46">
            <a:extLst>
              <a:ext uri="{C183D7F6-B498-43B3-948B-1728B52AA6E4}">
                <adec:decorative xmlns:adec="http://schemas.microsoft.com/office/drawing/2017/decorative" val="1"/>
              </a:ext>
            </a:extLst>
          </p:cNvPr>
          <p:cNvSpPr/>
          <p:nvPr/>
        </p:nvSpPr>
        <p:spPr>
          <a:xfrm>
            <a:off x="-118590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7" name="Google Shape;337;p46">
            <a:extLst>
              <a:ext uri="{C183D7F6-B498-43B3-948B-1728B52AA6E4}">
                <adec:decorative xmlns:adec="http://schemas.microsoft.com/office/drawing/2017/decorative" val="1"/>
              </a:ext>
            </a:extLst>
          </p:cNvPr>
          <p:cNvSpPr/>
          <p:nvPr/>
        </p:nvSpPr>
        <p:spPr>
          <a:xfrm>
            <a:off x="-109634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8" name="Google Shape;338;p46">
            <a:extLst>
              <a:ext uri="{C183D7F6-B498-43B3-948B-1728B52AA6E4}">
                <adec:decorative xmlns:adec="http://schemas.microsoft.com/office/drawing/2017/decorative" val="1"/>
              </a:ext>
            </a:extLst>
          </p:cNvPr>
          <p:cNvSpPr/>
          <p:nvPr/>
        </p:nvSpPr>
        <p:spPr>
          <a:xfrm>
            <a:off x="-100678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39" name="Google Shape;339;p46">
            <a:extLst>
              <a:ext uri="{C183D7F6-B498-43B3-948B-1728B52AA6E4}">
                <adec:decorative xmlns:adec="http://schemas.microsoft.com/office/drawing/2017/decorative" val="1"/>
              </a:ext>
            </a:extLst>
          </p:cNvPr>
          <p:cNvSpPr/>
          <p:nvPr/>
        </p:nvSpPr>
        <p:spPr>
          <a:xfrm>
            <a:off x="-91572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0" name="Google Shape;340;p46">
            <a:extLst>
              <a:ext uri="{C183D7F6-B498-43B3-948B-1728B52AA6E4}">
                <adec:decorative xmlns:adec="http://schemas.microsoft.com/office/drawing/2017/decorative" val="1"/>
              </a:ext>
            </a:extLst>
          </p:cNvPr>
          <p:cNvSpPr/>
          <p:nvPr/>
        </p:nvSpPr>
        <p:spPr>
          <a:xfrm>
            <a:off x="-82617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1" name="Google Shape;341;p46">
            <a:extLst>
              <a:ext uri="{C183D7F6-B498-43B3-948B-1728B52AA6E4}">
                <adec:decorative xmlns:adec="http://schemas.microsoft.com/office/drawing/2017/decorative" val="1"/>
              </a:ext>
            </a:extLst>
          </p:cNvPr>
          <p:cNvSpPr/>
          <p:nvPr/>
        </p:nvSpPr>
        <p:spPr>
          <a:xfrm>
            <a:off x="-736612"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2" name="Google Shape;342;p46">
            <a:extLst>
              <a:ext uri="{C183D7F6-B498-43B3-948B-1728B52AA6E4}">
                <adec:decorative xmlns:adec="http://schemas.microsoft.com/office/drawing/2017/decorative" val="1"/>
              </a:ext>
            </a:extLst>
          </p:cNvPr>
          <p:cNvSpPr/>
          <p:nvPr/>
        </p:nvSpPr>
        <p:spPr>
          <a:xfrm>
            <a:off x="-647053"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3" name="Google Shape;343;p46">
            <a:extLst>
              <a:ext uri="{C183D7F6-B498-43B3-948B-1728B52AA6E4}">
                <adec:decorative xmlns:adec="http://schemas.microsoft.com/office/drawing/2017/decorative" val="1"/>
              </a:ext>
            </a:extLst>
          </p:cNvPr>
          <p:cNvSpPr/>
          <p:nvPr/>
        </p:nvSpPr>
        <p:spPr>
          <a:xfrm>
            <a:off x="-829156"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4" name="Google Shape;344;p46">
            <a:extLst>
              <a:ext uri="{C183D7F6-B498-43B3-948B-1728B52AA6E4}">
                <adec:decorative xmlns:adec="http://schemas.microsoft.com/office/drawing/2017/decorative" val="1"/>
              </a:ext>
            </a:extLst>
          </p:cNvPr>
          <p:cNvSpPr/>
          <p:nvPr/>
        </p:nvSpPr>
        <p:spPr>
          <a:xfrm>
            <a:off x="-104439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5" name="Google Shape;345;p46">
            <a:extLst>
              <a:ext uri="{C183D7F6-B498-43B3-948B-1728B52AA6E4}">
                <adec:decorative xmlns:adec="http://schemas.microsoft.com/office/drawing/2017/decorative" val="1"/>
              </a:ext>
            </a:extLst>
          </p:cNvPr>
          <p:cNvSpPr/>
          <p:nvPr/>
        </p:nvSpPr>
        <p:spPr>
          <a:xfrm>
            <a:off x="-954839"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6" name="Google Shape;346;p46"/>
          <p:cNvSpPr txBox="1">
            <a:spLocks noGrp="1"/>
          </p:cNvSpPr>
          <p:nvPr>
            <p:ph type="title" idx="4294967295"/>
          </p:nvPr>
        </p:nvSpPr>
        <p:spPr>
          <a:xfrm>
            <a:off x="484200" y="378001"/>
            <a:ext cx="11223600" cy="65661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r>
              <a:rPr kumimoji="0" lang="en-US" sz="2667" b="1" i="0" u="none" strike="noStrike" kern="0" cap="none" spc="0" normalizeH="0" baseline="0" noProof="0" dirty="0">
                <a:ln>
                  <a:noFill/>
                </a:ln>
                <a:solidFill>
                  <a:srgbClr val="005480"/>
                </a:solidFill>
                <a:effectLst/>
                <a:uLnTx/>
                <a:uFillTx/>
                <a:latin typeface="Montserrat"/>
                <a:ea typeface="Montserrat"/>
                <a:cs typeface="Montserrat"/>
                <a:sym typeface="Montserrat"/>
              </a:rPr>
              <a:t>Medical Device Security</a:t>
            </a:r>
          </a:p>
        </p:txBody>
      </p:sp>
      <p:sp>
        <p:nvSpPr>
          <p:cNvPr id="347" name="Google Shape;347;p46">
            <a:extLst>
              <a:ext uri="{C183D7F6-B498-43B3-948B-1728B52AA6E4}">
                <adec:decorative xmlns:adec="http://schemas.microsoft.com/office/drawing/2017/decorative" val="1"/>
              </a:ext>
            </a:extLst>
          </p:cNvPr>
          <p:cNvSpPr/>
          <p:nvPr/>
        </p:nvSpPr>
        <p:spPr>
          <a:xfrm>
            <a:off x="-1099325"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8" name="Google Shape;348;p46">
            <a:extLst>
              <a:ext uri="{C183D7F6-B498-43B3-948B-1728B52AA6E4}">
                <adec:decorative xmlns:adec="http://schemas.microsoft.com/office/drawing/2017/decorative" val="1"/>
              </a:ext>
            </a:extLst>
          </p:cNvPr>
          <p:cNvSpPr/>
          <p:nvPr/>
        </p:nvSpPr>
        <p:spPr>
          <a:xfrm>
            <a:off x="-100976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49" name="Google Shape;349;p46">
            <a:extLst>
              <a:ext uri="{C183D7F6-B498-43B3-948B-1728B52AA6E4}">
                <adec:decorative xmlns:adec="http://schemas.microsoft.com/office/drawing/2017/decorative" val="1"/>
              </a:ext>
            </a:extLst>
          </p:cNvPr>
          <p:cNvSpPr/>
          <p:nvPr/>
        </p:nvSpPr>
        <p:spPr>
          <a:xfrm>
            <a:off x="-920208"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50" name="Google Shape;350;p46"/>
          <p:cNvSpPr txBox="1"/>
          <p:nvPr/>
        </p:nvSpPr>
        <p:spPr>
          <a:xfrm>
            <a:off x="443651" y="1205375"/>
            <a:ext cx="6909600" cy="4771500"/>
          </a:xfrm>
          <a:prstGeom prst="rect">
            <a:avLst/>
          </a:prstGeom>
          <a:noFill/>
          <a:ln>
            <a:noFill/>
          </a:ln>
        </p:spPr>
        <p:txBody>
          <a:bodyPr spcFirstLastPara="1" wrap="square" lIns="121900" tIns="60933" rIns="121900" bIns="60933" anchor="t" anchorCtr="0">
            <a:noAutofit/>
          </a:bodyPr>
          <a:lstStyle/>
          <a:p>
            <a:pPr marL="457189" indent="-338658" defTabSz="1219170">
              <a:lnSpc>
                <a:spcPct val="90000"/>
              </a:lnSpc>
              <a:spcBef>
                <a:spcPts val="1333"/>
              </a:spcBef>
              <a:buClr>
                <a:srgbClr val="000000"/>
              </a:buClr>
              <a:buSzPts val="1400"/>
              <a:buFont typeface="Arial"/>
              <a:buChar char="●"/>
            </a:pPr>
            <a:r>
              <a:rPr lang="en" sz="2133" b="1" kern="0" dirty="0">
                <a:solidFill>
                  <a:srgbClr val="000000"/>
                </a:solidFill>
                <a:latin typeface="Calibri"/>
                <a:ea typeface="Calibri"/>
                <a:cs typeface="Calibri"/>
                <a:sym typeface="Calibri"/>
              </a:rPr>
              <a:t>CMS8000 Patient Monitor:</a:t>
            </a:r>
            <a:r>
              <a:rPr lang="en" sz="2133" kern="0" dirty="0">
                <a:solidFill>
                  <a:srgbClr val="000000"/>
                </a:solidFill>
                <a:latin typeface="Calibri"/>
                <a:ea typeface="Calibri"/>
                <a:cs typeface="Calibri"/>
                <a:sym typeface="Calibri"/>
              </a:rPr>
              <a:t> CISA and the FDA warned that Contec CMS8000 monitors contain severe insecure design flaws, including hard-coded IP addresses and remote access risks.</a:t>
            </a:r>
            <a:endParaRPr sz="2133" kern="0" dirty="0">
              <a:solidFill>
                <a:srgbClr val="000000"/>
              </a:solidFill>
              <a:latin typeface="Calibri"/>
              <a:ea typeface="Calibri"/>
              <a:cs typeface="Calibri"/>
              <a:sym typeface="Calibri"/>
            </a:endParaRPr>
          </a:p>
          <a:p>
            <a:pPr marL="457189" indent="-338658" defTabSz="1219170">
              <a:lnSpc>
                <a:spcPct val="90000"/>
              </a:lnSpc>
              <a:buClr>
                <a:srgbClr val="000000"/>
              </a:buClr>
              <a:buSzPts val="1400"/>
              <a:buFont typeface="Arial"/>
              <a:buChar char="●"/>
            </a:pPr>
            <a:endParaRPr lang="en" sz="2133" b="1" kern="0" dirty="0">
              <a:solidFill>
                <a:srgbClr val="000000"/>
              </a:solidFill>
              <a:latin typeface="Calibri"/>
              <a:ea typeface="Calibri"/>
              <a:cs typeface="Calibri"/>
              <a:sym typeface="Calibri"/>
            </a:endParaRPr>
          </a:p>
          <a:p>
            <a:pPr marL="457189" indent="-338658" defTabSz="1219170">
              <a:lnSpc>
                <a:spcPct val="90000"/>
              </a:lnSpc>
              <a:buClr>
                <a:srgbClr val="000000"/>
              </a:buClr>
              <a:buSzPts val="1400"/>
              <a:buFont typeface="Arial"/>
              <a:buChar char="●"/>
            </a:pPr>
            <a:r>
              <a:rPr lang="en" sz="2133" b="1" kern="0" dirty="0">
                <a:solidFill>
                  <a:srgbClr val="000000"/>
                </a:solidFill>
                <a:latin typeface="Calibri"/>
                <a:ea typeface="Calibri"/>
                <a:cs typeface="Calibri"/>
                <a:sym typeface="Calibri"/>
              </a:rPr>
              <a:t>Legacy System Risks:</a:t>
            </a:r>
            <a:r>
              <a:rPr lang="en" sz="2133" kern="0" dirty="0">
                <a:solidFill>
                  <a:srgbClr val="000000"/>
                </a:solidFill>
                <a:latin typeface="Calibri"/>
                <a:ea typeface="Calibri"/>
                <a:cs typeface="Calibri"/>
                <a:sym typeface="Calibri"/>
              </a:rPr>
              <a:t> The 2025 expiration of Windows 10 support has exacerbated the legacy device crisis, requiring healthcare providers to implement compensating controls.</a:t>
            </a:r>
          </a:p>
          <a:p>
            <a:pPr marL="118530" defTabSz="1219170">
              <a:lnSpc>
                <a:spcPct val="90000"/>
              </a:lnSpc>
              <a:buClr>
                <a:srgbClr val="000000"/>
              </a:buClr>
              <a:buSzPts val="1400"/>
            </a:pPr>
            <a:endParaRPr sz="2133" kern="0" dirty="0">
              <a:solidFill>
                <a:srgbClr val="000000"/>
              </a:solidFill>
              <a:latin typeface="Calibri"/>
              <a:ea typeface="Calibri"/>
              <a:cs typeface="Calibri"/>
              <a:sym typeface="Calibri"/>
            </a:endParaRPr>
          </a:p>
          <a:p>
            <a:pPr marL="457189" indent="-338658" defTabSz="1219170">
              <a:lnSpc>
                <a:spcPct val="90000"/>
              </a:lnSpc>
              <a:buClr>
                <a:srgbClr val="000000"/>
              </a:buClr>
              <a:buSzPts val="1400"/>
              <a:buFont typeface="Arial"/>
              <a:buChar char="●"/>
            </a:pPr>
            <a:r>
              <a:rPr lang="en" sz="2133" b="1" kern="0" dirty="0">
                <a:solidFill>
                  <a:srgbClr val="000000"/>
                </a:solidFill>
                <a:latin typeface="Calibri"/>
                <a:ea typeface="Calibri"/>
                <a:cs typeface="Calibri"/>
                <a:sym typeface="Calibri"/>
              </a:rPr>
              <a:t>Imaging Infrastructure Exposure:</a:t>
            </a:r>
            <a:r>
              <a:rPr lang="en" sz="2133" kern="0" dirty="0">
                <a:solidFill>
                  <a:srgbClr val="000000"/>
                </a:solidFill>
                <a:latin typeface="Calibri"/>
                <a:ea typeface="Calibri"/>
                <a:cs typeface="Calibri"/>
                <a:sym typeface="Calibri"/>
              </a:rPr>
              <a:t> Health-ISAC continued to observed PACS/DICOM exposures in 2025.</a:t>
            </a:r>
            <a:endParaRPr sz="2133" b="1" kern="0" dirty="0">
              <a:solidFill>
                <a:srgbClr val="000000"/>
              </a:solidFill>
              <a:latin typeface="Calibri"/>
              <a:ea typeface="Calibri"/>
              <a:cs typeface="Calibri"/>
              <a:sym typeface="Calibri"/>
            </a:endParaRPr>
          </a:p>
        </p:txBody>
      </p:sp>
      <p:sp>
        <p:nvSpPr>
          <p:cNvPr id="351" name="Google Shape;351;p46"/>
          <p:cNvSpPr txBox="1"/>
          <p:nvPr/>
        </p:nvSpPr>
        <p:spPr>
          <a:xfrm>
            <a:off x="345533" y="6611201"/>
            <a:ext cx="4556400" cy="2469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pic>
        <p:nvPicPr>
          <p:cNvPr id="352" name="Google Shape;352;p4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890162" y="1039802"/>
            <a:ext cx="3542039" cy="27879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7"/>
          <p:cNvSpPr txBox="1">
            <a:spLocks noGrp="1"/>
          </p:cNvSpPr>
          <p:nvPr>
            <p:ph type="title"/>
          </p:nvPr>
        </p:nvSpPr>
        <p:spPr>
          <a:xfrm>
            <a:off x="831851" y="680720"/>
            <a:ext cx="10515600" cy="2733000"/>
          </a:xfrm>
          <a:prstGeom prst="rect">
            <a:avLst/>
          </a:prstGeom>
          <a:noFill/>
          <a:ln>
            <a:noFill/>
          </a:ln>
        </p:spPr>
        <p:txBody>
          <a:bodyPr spcFirstLastPara="1" wrap="square" lIns="91433" tIns="45700" rIns="91433" bIns="45700" anchor="b" anchorCtr="0">
            <a:normAutofit/>
          </a:bodyPr>
          <a:lstStyle/>
          <a:p>
            <a:r>
              <a:rPr lang="en"/>
              <a:t>Notable Tactics and Techniques</a:t>
            </a:r>
            <a:endParaRPr/>
          </a:p>
        </p:txBody>
      </p:sp>
      <p:sp>
        <p:nvSpPr>
          <p:cNvPr id="360" name="Google Shape;360;p47"/>
          <p:cNvSpPr txBox="1">
            <a:spLocks noGrp="1"/>
          </p:cNvSpPr>
          <p:nvPr>
            <p:ph type="sldNum" idx="12"/>
          </p:nvPr>
        </p:nvSpPr>
        <p:spPr>
          <a:xfrm>
            <a:off x="828041" y="6228082"/>
            <a:ext cx="1214100" cy="36570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38</a:t>
            </a:fld>
            <a:endParaRPr ker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48">
            <a:extLst>
              <a:ext uri="{C183D7F6-B498-43B3-948B-1728B52AA6E4}">
                <adec:decorative xmlns:adec="http://schemas.microsoft.com/office/drawing/2017/decorative" val="1"/>
              </a:ext>
            </a:extLst>
          </p:cNvPr>
          <p:cNvSpPr/>
          <p:nvPr/>
        </p:nvSpPr>
        <p:spPr>
          <a:xfrm>
            <a:off x="-1545628"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66" name="Google Shape;366;p48">
            <a:extLst>
              <a:ext uri="{C183D7F6-B498-43B3-948B-1728B52AA6E4}">
                <adec:decorative xmlns:adec="http://schemas.microsoft.com/office/drawing/2017/decorative" val="1"/>
              </a:ext>
            </a:extLst>
          </p:cNvPr>
          <p:cNvSpPr/>
          <p:nvPr/>
        </p:nvSpPr>
        <p:spPr>
          <a:xfrm>
            <a:off x="-145606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67" name="Google Shape;367;p48">
            <a:extLst>
              <a:ext uri="{C183D7F6-B498-43B3-948B-1728B52AA6E4}">
                <adec:decorative xmlns:adec="http://schemas.microsoft.com/office/drawing/2017/decorative" val="1"/>
              </a:ext>
            </a:extLst>
          </p:cNvPr>
          <p:cNvSpPr/>
          <p:nvPr/>
        </p:nvSpPr>
        <p:spPr>
          <a:xfrm>
            <a:off x="-136650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68" name="Google Shape;368;p48">
            <a:extLst>
              <a:ext uri="{C183D7F6-B498-43B3-948B-1728B52AA6E4}">
                <adec:decorative xmlns:adec="http://schemas.microsoft.com/office/drawing/2017/decorative" val="1"/>
              </a:ext>
            </a:extLst>
          </p:cNvPr>
          <p:cNvSpPr/>
          <p:nvPr/>
        </p:nvSpPr>
        <p:spPr>
          <a:xfrm>
            <a:off x="-127695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69" name="Google Shape;369;p48">
            <a:extLst>
              <a:ext uri="{C183D7F6-B498-43B3-948B-1728B52AA6E4}">
                <adec:decorative xmlns:adec="http://schemas.microsoft.com/office/drawing/2017/decorative" val="1"/>
              </a:ext>
            </a:extLst>
          </p:cNvPr>
          <p:cNvSpPr/>
          <p:nvPr/>
        </p:nvSpPr>
        <p:spPr>
          <a:xfrm>
            <a:off x="-118590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0" name="Google Shape;370;p48">
            <a:extLst>
              <a:ext uri="{C183D7F6-B498-43B3-948B-1728B52AA6E4}">
                <adec:decorative xmlns:adec="http://schemas.microsoft.com/office/drawing/2017/decorative" val="1"/>
              </a:ext>
            </a:extLst>
          </p:cNvPr>
          <p:cNvSpPr/>
          <p:nvPr/>
        </p:nvSpPr>
        <p:spPr>
          <a:xfrm>
            <a:off x="-109634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1" name="Google Shape;371;p48">
            <a:extLst>
              <a:ext uri="{C183D7F6-B498-43B3-948B-1728B52AA6E4}">
                <adec:decorative xmlns:adec="http://schemas.microsoft.com/office/drawing/2017/decorative" val="1"/>
              </a:ext>
            </a:extLst>
          </p:cNvPr>
          <p:cNvSpPr/>
          <p:nvPr/>
        </p:nvSpPr>
        <p:spPr>
          <a:xfrm>
            <a:off x="-100678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2" name="Google Shape;372;p48">
            <a:extLst>
              <a:ext uri="{C183D7F6-B498-43B3-948B-1728B52AA6E4}">
                <adec:decorative xmlns:adec="http://schemas.microsoft.com/office/drawing/2017/decorative" val="1"/>
              </a:ext>
            </a:extLst>
          </p:cNvPr>
          <p:cNvSpPr/>
          <p:nvPr/>
        </p:nvSpPr>
        <p:spPr>
          <a:xfrm>
            <a:off x="-91572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3" name="Google Shape;373;p48">
            <a:extLst>
              <a:ext uri="{C183D7F6-B498-43B3-948B-1728B52AA6E4}">
                <adec:decorative xmlns:adec="http://schemas.microsoft.com/office/drawing/2017/decorative" val="1"/>
              </a:ext>
            </a:extLst>
          </p:cNvPr>
          <p:cNvSpPr/>
          <p:nvPr/>
        </p:nvSpPr>
        <p:spPr>
          <a:xfrm>
            <a:off x="-82617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4" name="Google Shape;374;p48">
            <a:extLst>
              <a:ext uri="{C183D7F6-B498-43B3-948B-1728B52AA6E4}">
                <adec:decorative xmlns:adec="http://schemas.microsoft.com/office/drawing/2017/decorative" val="1"/>
              </a:ext>
            </a:extLst>
          </p:cNvPr>
          <p:cNvSpPr/>
          <p:nvPr/>
        </p:nvSpPr>
        <p:spPr>
          <a:xfrm>
            <a:off x="-736612"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5" name="Google Shape;375;p48">
            <a:extLst>
              <a:ext uri="{C183D7F6-B498-43B3-948B-1728B52AA6E4}">
                <adec:decorative xmlns:adec="http://schemas.microsoft.com/office/drawing/2017/decorative" val="1"/>
              </a:ext>
            </a:extLst>
          </p:cNvPr>
          <p:cNvSpPr/>
          <p:nvPr/>
        </p:nvSpPr>
        <p:spPr>
          <a:xfrm>
            <a:off x="-647053"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6" name="Google Shape;376;p48">
            <a:extLst>
              <a:ext uri="{C183D7F6-B498-43B3-948B-1728B52AA6E4}">
                <adec:decorative xmlns:adec="http://schemas.microsoft.com/office/drawing/2017/decorative" val="1"/>
              </a:ext>
            </a:extLst>
          </p:cNvPr>
          <p:cNvSpPr/>
          <p:nvPr/>
        </p:nvSpPr>
        <p:spPr>
          <a:xfrm>
            <a:off x="-829156"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7" name="Google Shape;377;p48">
            <a:extLst>
              <a:ext uri="{C183D7F6-B498-43B3-948B-1728B52AA6E4}">
                <adec:decorative xmlns:adec="http://schemas.microsoft.com/office/drawing/2017/decorative" val="1"/>
              </a:ext>
            </a:extLst>
          </p:cNvPr>
          <p:cNvSpPr/>
          <p:nvPr/>
        </p:nvSpPr>
        <p:spPr>
          <a:xfrm>
            <a:off x="-104439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8" name="Google Shape;378;p48">
            <a:extLst>
              <a:ext uri="{C183D7F6-B498-43B3-948B-1728B52AA6E4}">
                <adec:decorative xmlns:adec="http://schemas.microsoft.com/office/drawing/2017/decorative" val="1"/>
              </a:ext>
            </a:extLst>
          </p:cNvPr>
          <p:cNvSpPr/>
          <p:nvPr/>
        </p:nvSpPr>
        <p:spPr>
          <a:xfrm>
            <a:off x="-954839"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79" name="Google Shape;379;p48"/>
          <p:cNvSpPr txBox="1">
            <a:spLocks noGrp="1"/>
          </p:cNvSpPr>
          <p:nvPr>
            <p:ph type="title" idx="4294967295"/>
          </p:nvPr>
        </p:nvSpPr>
        <p:spPr>
          <a:xfrm>
            <a:off x="484200" y="378001"/>
            <a:ext cx="11223600" cy="65661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r>
              <a:rPr kumimoji="0" lang="en-US" sz="2667" b="1" i="0" u="none" strike="noStrike" kern="0" cap="none" spc="0" normalizeH="0" baseline="0" noProof="0" dirty="0">
                <a:ln>
                  <a:noFill/>
                </a:ln>
                <a:solidFill>
                  <a:srgbClr val="005480"/>
                </a:solidFill>
                <a:effectLst/>
                <a:uLnTx/>
                <a:uFillTx/>
                <a:latin typeface="Ubuntu"/>
                <a:ea typeface="Ubuntu"/>
                <a:cs typeface="Ubuntu"/>
                <a:sym typeface="Ubuntu"/>
              </a:rPr>
              <a:t>Social Engineering Evolution</a:t>
            </a:r>
          </a:p>
        </p:txBody>
      </p:sp>
      <p:sp>
        <p:nvSpPr>
          <p:cNvPr id="380" name="Google Shape;380;p48">
            <a:extLst>
              <a:ext uri="{C183D7F6-B498-43B3-948B-1728B52AA6E4}">
                <adec:decorative xmlns:adec="http://schemas.microsoft.com/office/drawing/2017/decorative" val="1"/>
              </a:ext>
            </a:extLst>
          </p:cNvPr>
          <p:cNvSpPr/>
          <p:nvPr/>
        </p:nvSpPr>
        <p:spPr>
          <a:xfrm>
            <a:off x="-1099325"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81" name="Google Shape;381;p48">
            <a:extLst>
              <a:ext uri="{C183D7F6-B498-43B3-948B-1728B52AA6E4}">
                <adec:decorative xmlns:adec="http://schemas.microsoft.com/office/drawing/2017/decorative" val="1"/>
              </a:ext>
            </a:extLst>
          </p:cNvPr>
          <p:cNvSpPr/>
          <p:nvPr/>
        </p:nvSpPr>
        <p:spPr>
          <a:xfrm>
            <a:off x="-100976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82" name="Google Shape;382;p48">
            <a:extLst>
              <a:ext uri="{C183D7F6-B498-43B3-948B-1728B52AA6E4}">
                <adec:decorative xmlns:adec="http://schemas.microsoft.com/office/drawing/2017/decorative" val="1"/>
              </a:ext>
            </a:extLst>
          </p:cNvPr>
          <p:cNvSpPr/>
          <p:nvPr/>
        </p:nvSpPr>
        <p:spPr>
          <a:xfrm>
            <a:off x="-920208"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383" name="Google Shape;383;p48"/>
          <p:cNvSpPr txBox="1"/>
          <p:nvPr/>
        </p:nvSpPr>
        <p:spPr>
          <a:xfrm>
            <a:off x="443651" y="1205375"/>
            <a:ext cx="6909600" cy="4771500"/>
          </a:xfrm>
          <a:prstGeom prst="rect">
            <a:avLst/>
          </a:prstGeom>
          <a:noFill/>
          <a:ln>
            <a:noFill/>
          </a:ln>
        </p:spPr>
        <p:txBody>
          <a:bodyPr spcFirstLastPara="1" wrap="square" lIns="121900" tIns="60933" rIns="121900" bIns="60933" anchor="t" anchorCtr="0">
            <a:noAutofit/>
          </a:bodyPr>
          <a:lstStyle/>
          <a:p>
            <a:pPr marL="457189" indent="-338658" defTabSz="1219170">
              <a:lnSpc>
                <a:spcPct val="90000"/>
              </a:lnSpc>
              <a:spcBef>
                <a:spcPts val="1333"/>
              </a:spcBef>
              <a:buClr>
                <a:srgbClr val="000000"/>
              </a:buClr>
              <a:buSzPts val="1400"/>
              <a:buFont typeface="Arial"/>
              <a:buChar char="●"/>
            </a:pPr>
            <a:r>
              <a:rPr lang="en" sz="2133" b="1" kern="0" dirty="0">
                <a:solidFill>
                  <a:srgbClr val="000000"/>
                </a:solidFill>
                <a:latin typeface="Calibri"/>
                <a:ea typeface="Calibri"/>
                <a:cs typeface="Calibri"/>
                <a:sym typeface="Calibri"/>
              </a:rPr>
              <a:t>ClickFix and FileFix</a:t>
            </a:r>
            <a:r>
              <a:rPr lang="en" sz="2133" kern="0" dirty="0">
                <a:solidFill>
                  <a:srgbClr val="000000"/>
                </a:solidFill>
                <a:latin typeface="Calibri"/>
                <a:ea typeface="Calibri"/>
                <a:cs typeface="Calibri"/>
                <a:sym typeface="Calibri"/>
              </a:rPr>
              <a:t>: Malicious sites trick users into executing malicious code by mimicking system errors</a:t>
            </a:r>
          </a:p>
          <a:p>
            <a:pPr marL="118530" defTabSz="1219170">
              <a:lnSpc>
                <a:spcPct val="90000"/>
              </a:lnSpc>
              <a:spcBef>
                <a:spcPts val="1333"/>
              </a:spcBef>
              <a:buClr>
                <a:srgbClr val="000000"/>
              </a:buClr>
              <a:buSzPts val="1400"/>
            </a:pPr>
            <a:endParaRPr sz="2133" kern="0" dirty="0">
              <a:solidFill>
                <a:srgbClr val="000000"/>
              </a:solidFill>
              <a:latin typeface="Calibri"/>
              <a:ea typeface="Calibri"/>
              <a:cs typeface="Calibri"/>
              <a:sym typeface="Calibri"/>
            </a:endParaRPr>
          </a:p>
          <a:p>
            <a:pPr marL="457189" indent="-338658" defTabSz="1219170">
              <a:lnSpc>
                <a:spcPct val="90000"/>
              </a:lnSpc>
              <a:buClr>
                <a:srgbClr val="000000"/>
              </a:buClr>
              <a:buSzPts val="1400"/>
              <a:buFont typeface="Arial"/>
              <a:buChar char="●"/>
            </a:pPr>
            <a:r>
              <a:rPr lang="en" sz="2133" b="1" kern="0" dirty="0">
                <a:solidFill>
                  <a:srgbClr val="000000"/>
                </a:solidFill>
                <a:latin typeface="Calibri"/>
                <a:ea typeface="Calibri"/>
                <a:cs typeface="Calibri"/>
                <a:sym typeface="Calibri"/>
              </a:rPr>
              <a:t>QR Code Risks:</a:t>
            </a:r>
            <a:r>
              <a:rPr lang="en" sz="2133" kern="0" dirty="0">
                <a:solidFill>
                  <a:srgbClr val="000000"/>
                </a:solidFill>
                <a:latin typeface="Calibri"/>
                <a:ea typeface="Calibri"/>
                <a:cs typeface="Calibri"/>
                <a:sym typeface="Calibri"/>
              </a:rPr>
              <a:t> Quishing exploits trusted healthcare QR codes to direct mobile users to malicious sites</a:t>
            </a:r>
            <a:endParaRPr sz="2133" kern="0" dirty="0">
              <a:solidFill>
                <a:srgbClr val="000000"/>
              </a:solidFill>
              <a:latin typeface="Calibri"/>
              <a:ea typeface="Calibri"/>
              <a:cs typeface="Calibri"/>
              <a:sym typeface="Calibri"/>
            </a:endParaRPr>
          </a:p>
          <a:p>
            <a:pPr defTabSz="1219170">
              <a:lnSpc>
                <a:spcPct val="90000"/>
              </a:lnSpc>
              <a:buClr>
                <a:srgbClr val="000000"/>
              </a:buClr>
            </a:pPr>
            <a:endParaRPr sz="1867" b="1" kern="0" dirty="0">
              <a:solidFill>
                <a:srgbClr val="000000"/>
              </a:solidFill>
              <a:latin typeface="Calibri"/>
              <a:ea typeface="Calibri"/>
              <a:cs typeface="Calibri"/>
              <a:sym typeface="Calibri"/>
            </a:endParaRPr>
          </a:p>
        </p:txBody>
      </p:sp>
      <p:sp>
        <p:nvSpPr>
          <p:cNvPr id="384" name="Google Shape;384;p48"/>
          <p:cNvSpPr txBox="1"/>
          <p:nvPr/>
        </p:nvSpPr>
        <p:spPr>
          <a:xfrm>
            <a:off x="345533" y="6611201"/>
            <a:ext cx="4556400" cy="2469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pic>
        <p:nvPicPr>
          <p:cNvPr id="385" name="Google Shape;385;p4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551375" y="445623"/>
            <a:ext cx="3389960" cy="190685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9"/>
        <p:cNvGrpSpPr/>
        <p:nvPr/>
      </p:nvGrpSpPr>
      <p:grpSpPr>
        <a:xfrm>
          <a:off x="0" y="0"/>
          <a:ext cx="0" cy="0"/>
          <a:chOff x="0" y="0"/>
          <a:chExt cx="0" cy="0"/>
        </a:xfrm>
      </p:grpSpPr>
      <p:sp>
        <p:nvSpPr>
          <p:cNvPr id="390" name="Google Shape;390;p49"/>
          <p:cNvSpPr txBox="1">
            <a:spLocks noGrp="1"/>
          </p:cNvSpPr>
          <p:nvPr>
            <p:ph type="title" idx="4294967295"/>
          </p:nvPr>
        </p:nvSpPr>
        <p:spPr>
          <a:xfrm>
            <a:off x="482600" y="177800"/>
            <a:ext cx="5650800" cy="4108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srgbClr val="005480"/>
                </a:solidFill>
                <a:effectLst/>
                <a:uLnTx/>
                <a:uFillTx/>
                <a:latin typeface="Montserrat"/>
                <a:ea typeface="Montserrat"/>
                <a:cs typeface="Montserrat"/>
                <a:sym typeface="Montserrat"/>
              </a:rPr>
              <a:t>Top Malicious Activity Tags Observed</a:t>
            </a:r>
          </a:p>
        </p:txBody>
      </p:sp>
      <p:sp>
        <p:nvSpPr>
          <p:cNvPr id="391" name="Google Shape;391;p49"/>
          <p:cNvSpPr txBox="1"/>
          <p:nvPr/>
        </p:nvSpPr>
        <p:spPr>
          <a:xfrm>
            <a:off x="482599" y="952500"/>
            <a:ext cx="6476551" cy="508000"/>
          </a:xfrm>
          <a:prstGeom prst="rect">
            <a:avLst/>
          </a:prstGeom>
          <a:noFill/>
          <a:ln>
            <a:noFill/>
          </a:ln>
        </p:spPr>
        <p:txBody>
          <a:bodyPr spcFirstLastPara="1" wrap="square" lIns="0" tIns="0" rIns="0" bIns="0" anchor="ctr" anchorCtr="0">
            <a:noAutofit/>
          </a:bodyPr>
          <a:lstStyle/>
          <a:p>
            <a:pPr defTabSz="1219170">
              <a:buClr>
                <a:srgbClr val="000000"/>
              </a:buClr>
            </a:pPr>
            <a:r>
              <a:rPr lang="en" sz="1867" kern="0" dirty="0">
                <a:solidFill>
                  <a:srgbClr val="000000"/>
                </a:solidFill>
                <a:latin typeface="Calibri"/>
                <a:ea typeface="Calibri"/>
                <a:cs typeface="Calibri"/>
                <a:sym typeface="Calibri"/>
              </a:rPr>
              <a:t>Analysis of common data tags reveals a high concentration of phishing and remote access trojan (RAT) activity among members.</a:t>
            </a:r>
            <a:endParaRPr sz="1867" kern="0" dirty="0">
              <a:solidFill>
                <a:srgbClr val="000000"/>
              </a:solidFill>
              <a:latin typeface="Calibri"/>
              <a:ea typeface="Calibri"/>
              <a:cs typeface="Calibri"/>
              <a:sym typeface="Calibri"/>
            </a:endParaRPr>
          </a:p>
        </p:txBody>
      </p:sp>
      <p:grpSp>
        <p:nvGrpSpPr>
          <p:cNvPr id="392" name="Google Shape;392;p49" descr="Clickfix: 381 occurrences"/>
          <p:cNvGrpSpPr/>
          <p:nvPr/>
        </p:nvGrpSpPr>
        <p:grpSpPr>
          <a:xfrm>
            <a:off x="609600" y="1778000"/>
            <a:ext cx="1524000" cy="1066800"/>
            <a:chOff x="0" y="0"/>
            <a:chExt cx="1143000" cy="800100"/>
          </a:xfrm>
        </p:grpSpPr>
        <p:sp>
          <p:nvSpPr>
            <p:cNvPr id="393" name="Google Shape;393;p49"/>
            <p:cNvSpPr/>
            <p:nvPr/>
          </p:nvSpPr>
          <p:spPr>
            <a:xfrm>
              <a:off x="0" y="0"/>
              <a:ext cx="1143000" cy="190500"/>
            </a:xfrm>
            <a:prstGeom prst="roundRect">
              <a:avLst>
                <a:gd name="adj" fmla="val 20000"/>
              </a:avLst>
            </a:prstGeom>
            <a:solidFill>
              <a:srgbClr val="F1F3F4"/>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4" name="Google Shape;394;p49"/>
            <p:cNvSpPr txBox="1"/>
            <p:nvPr/>
          </p:nvSpPr>
          <p:spPr>
            <a:xfrm>
              <a:off x="336042" y="57150"/>
              <a:ext cx="471000" cy="154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925" b="1" kern="0">
                  <a:solidFill>
                    <a:srgbClr val="005480"/>
                  </a:solidFill>
                  <a:latin typeface="Roboto"/>
                  <a:ea typeface="Roboto"/>
                  <a:cs typeface="Roboto"/>
                  <a:sym typeface="Roboto"/>
                </a:rPr>
                <a:t>CLICKFIX</a:t>
              </a:r>
              <a:endParaRPr sz="925" b="1" kern="0">
                <a:solidFill>
                  <a:srgbClr val="005480"/>
                </a:solidFill>
                <a:latin typeface="Roboto"/>
                <a:ea typeface="Roboto"/>
                <a:cs typeface="Roboto"/>
                <a:sym typeface="Roboto"/>
              </a:endParaRPr>
            </a:p>
          </p:txBody>
        </p:sp>
        <p:sp>
          <p:nvSpPr>
            <p:cNvPr id="395" name="Google Shape;395;p49"/>
            <p:cNvSpPr txBox="1"/>
            <p:nvPr/>
          </p:nvSpPr>
          <p:spPr>
            <a:xfrm>
              <a:off x="0" y="339090"/>
              <a:ext cx="318000" cy="277500"/>
            </a:xfrm>
            <a:prstGeom prst="rect">
              <a:avLst/>
            </a:prstGeom>
            <a:noFill/>
            <a:ln>
              <a:noFill/>
            </a:ln>
          </p:spPr>
          <p:txBody>
            <a:bodyPr spcFirstLastPara="1" wrap="square" lIns="0" tIns="0" rIns="0" bIns="0" anchor="ctr" anchorCtr="0">
              <a:noAutofit/>
            </a:bodyPr>
            <a:lstStyle/>
            <a:p>
              <a:pPr defTabSz="1219170">
                <a:buClr>
                  <a:srgbClr val="000000"/>
                </a:buClr>
              </a:pPr>
              <a:r>
                <a:rPr lang="en" sz="1665" b="1" kern="0">
                  <a:solidFill>
                    <a:srgbClr val="D93025"/>
                  </a:solidFill>
                  <a:latin typeface="Montserrat"/>
                  <a:ea typeface="Montserrat"/>
                  <a:cs typeface="Montserrat"/>
                  <a:sym typeface="Montserrat"/>
                </a:rPr>
                <a:t>381</a:t>
              </a:r>
              <a:endParaRPr sz="1665" b="1" kern="0">
                <a:solidFill>
                  <a:srgbClr val="D93025"/>
                </a:solidFill>
                <a:latin typeface="Montserrat"/>
                <a:ea typeface="Montserrat"/>
                <a:cs typeface="Montserrat"/>
                <a:sym typeface="Montserrat"/>
              </a:endParaRPr>
            </a:p>
          </p:txBody>
        </p:sp>
        <p:sp>
          <p:nvSpPr>
            <p:cNvPr id="396" name="Google Shape;396;p49"/>
            <p:cNvSpPr txBox="1"/>
            <p:nvPr/>
          </p:nvSpPr>
          <p:spPr>
            <a:xfrm>
              <a:off x="0" y="558165"/>
              <a:ext cx="518100" cy="123300"/>
            </a:xfrm>
            <a:prstGeom prst="rect">
              <a:avLst/>
            </a:prstGeom>
            <a:noFill/>
            <a:ln>
              <a:noFill/>
            </a:ln>
          </p:spPr>
          <p:txBody>
            <a:bodyPr spcFirstLastPara="1" wrap="square" lIns="0" tIns="0" rIns="0" bIns="0" anchor="ctr" anchorCtr="0">
              <a:noAutofit/>
            </a:bodyPr>
            <a:lstStyle/>
            <a:p>
              <a:pPr defTabSz="1219170">
                <a:buClr>
                  <a:srgbClr val="000000"/>
                </a:buClr>
              </a:pPr>
              <a:r>
                <a:rPr lang="en" sz="680" kern="0">
                  <a:solidFill>
                    <a:srgbClr val="666666"/>
                  </a:solidFill>
                  <a:latin typeface="Montserrat"/>
                  <a:ea typeface="Montserrat"/>
                  <a:cs typeface="Montserrat"/>
                  <a:sym typeface="Montserrat"/>
                </a:rPr>
                <a:t>OCCURRENCES</a:t>
              </a:r>
              <a:endParaRPr sz="680" kern="0">
                <a:solidFill>
                  <a:srgbClr val="666666"/>
                </a:solidFill>
                <a:latin typeface="Montserrat"/>
                <a:ea typeface="Montserrat"/>
                <a:cs typeface="Montserrat"/>
                <a:sym typeface="Montserrat"/>
              </a:endParaRPr>
            </a:p>
          </p:txBody>
        </p:sp>
        <p:sp>
          <p:nvSpPr>
            <p:cNvPr id="397" name="Google Shape;397;p49"/>
            <p:cNvSpPr/>
            <p:nvPr/>
          </p:nvSpPr>
          <p:spPr>
            <a:xfrm>
              <a:off x="0" y="762000"/>
              <a:ext cx="1143000" cy="38100"/>
            </a:xfrm>
            <a:prstGeom prst="roundRect">
              <a:avLst>
                <a:gd name="adj" fmla="val 50000"/>
              </a:avLst>
            </a:prstGeom>
            <a:solidFill>
              <a:srgbClr val="E0E0E0"/>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8" name="Google Shape;398;p49"/>
            <p:cNvSpPr/>
            <p:nvPr/>
          </p:nvSpPr>
          <p:spPr>
            <a:xfrm>
              <a:off x="0" y="762000"/>
              <a:ext cx="1143000" cy="38100"/>
            </a:xfrm>
            <a:prstGeom prst="roundRect">
              <a:avLst>
                <a:gd name="adj" fmla="val 50000"/>
              </a:avLst>
            </a:prstGeom>
            <a:solidFill>
              <a:srgbClr val="D93025"/>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399" name="Google Shape;399;p49" descr="Phishing: 337 occurrences"/>
          <p:cNvGrpSpPr/>
          <p:nvPr/>
        </p:nvGrpSpPr>
        <p:grpSpPr>
          <a:xfrm>
            <a:off x="2514600" y="1778000"/>
            <a:ext cx="1524000" cy="1066800"/>
            <a:chOff x="0" y="0"/>
            <a:chExt cx="1143000" cy="800100"/>
          </a:xfrm>
        </p:grpSpPr>
        <p:sp>
          <p:nvSpPr>
            <p:cNvPr id="400" name="Google Shape;400;p49"/>
            <p:cNvSpPr/>
            <p:nvPr/>
          </p:nvSpPr>
          <p:spPr>
            <a:xfrm>
              <a:off x="0" y="0"/>
              <a:ext cx="1143000" cy="190500"/>
            </a:xfrm>
            <a:prstGeom prst="roundRect">
              <a:avLst>
                <a:gd name="adj" fmla="val 20000"/>
              </a:avLst>
            </a:prstGeom>
            <a:solidFill>
              <a:srgbClr val="F1F3F4"/>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1" name="Google Shape;401;p49"/>
            <p:cNvSpPr txBox="1"/>
            <p:nvPr/>
          </p:nvSpPr>
          <p:spPr>
            <a:xfrm>
              <a:off x="336042" y="57150"/>
              <a:ext cx="471000" cy="154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925" b="1" kern="0">
                  <a:solidFill>
                    <a:srgbClr val="005480"/>
                  </a:solidFill>
                  <a:latin typeface="Roboto"/>
                  <a:ea typeface="Roboto"/>
                  <a:cs typeface="Roboto"/>
                  <a:sym typeface="Roboto"/>
                </a:rPr>
                <a:t>PHISHING</a:t>
              </a:r>
              <a:endParaRPr sz="925" b="1" kern="0">
                <a:solidFill>
                  <a:srgbClr val="005480"/>
                </a:solidFill>
                <a:latin typeface="Roboto"/>
                <a:ea typeface="Roboto"/>
                <a:cs typeface="Roboto"/>
                <a:sym typeface="Roboto"/>
              </a:endParaRPr>
            </a:p>
          </p:txBody>
        </p:sp>
        <p:sp>
          <p:nvSpPr>
            <p:cNvPr id="402" name="Google Shape;402;p49"/>
            <p:cNvSpPr txBox="1"/>
            <p:nvPr/>
          </p:nvSpPr>
          <p:spPr>
            <a:xfrm>
              <a:off x="0" y="339090"/>
              <a:ext cx="318000" cy="277500"/>
            </a:xfrm>
            <a:prstGeom prst="rect">
              <a:avLst/>
            </a:prstGeom>
            <a:noFill/>
            <a:ln>
              <a:noFill/>
            </a:ln>
          </p:spPr>
          <p:txBody>
            <a:bodyPr spcFirstLastPara="1" wrap="square" lIns="0" tIns="0" rIns="0" bIns="0" anchor="ctr" anchorCtr="0">
              <a:noAutofit/>
            </a:bodyPr>
            <a:lstStyle/>
            <a:p>
              <a:pPr defTabSz="1219170">
                <a:buClr>
                  <a:srgbClr val="000000"/>
                </a:buClr>
              </a:pPr>
              <a:r>
                <a:rPr lang="en" sz="1665" b="1" kern="0">
                  <a:solidFill>
                    <a:srgbClr val="D93025"/>
                  </a:solidFill>
                  <a:latin typeface="Montserrat"/>
                  <a:ea typeface="Montserrat"/>
                  <a:cs typeface="Montserrat"/>
                  <a:sym typeface="Montserrat"/>
                </a:rPr>
                <a:t>337</a:t>
              </a:r>
              <a:endParaRPr sz="1665" b="1" kern="0">
                <a:solidFill>
                  <a:srgbClr val="D93025"/>
                </a:solidFill>
                <a:latin typeface="Montserrat"/>
                <a:ea typeface="Montserrat"/>
                <a:cs typeface="Montserrat"/>
                <a:sym typeface="Montserrat"/>
              </a:endParaRPr>
            </a:p>
          </p:txBody>
        </p:sp>
        <p:sp>
          <p:nvSpPr>
            <p:cNvPr id="403" name="Google Shape;403;p49"/>
            <p:cNvSpPr txBox="1"/>
            <p:nvPr/>
          </p:nvSpPr>
          <p:spPr>
            <a:xfrm>
              <a:off x="0" y="558165"/>
              <a:ext cx="518100" cy="123300"/>
            </a:xfrm>
            <a:prstGeom prst="rect">
              <a:avLst/>
            </a:prstGeom>
            <a:noFill/>
            <a:ln>
              <a:noFill/>
            </a:ln>
          </p:spPr>
          <p:txBody>
            <a:bodyPr spcFirstLastPara="1" wrap="square" lIns="0" tIns="0" rIns="0" bIns="0" anchor="ctr" anchorCtr="0">
              <a:noAutofit/>
            </a:bodyPr>
            <a:lstStyle/>
            <a:p>
              <a:pPr defTabSz="1219170">
                <a:buClr>
                  <a:srgbClr val="000000"/>
                </a:buClr>
              </a:pPr>
              <a:r>
                <a:rPr lang="en" sz="680" kern="0">
                  <a:solidFill>
                    <a:srgbClr val="666666"/>
                  </a:solidFill>
                  <a:latin typeface="Montserrat"/>
                  <a:ea typeface="Montserrat"/>
                  <a:cs typeface="Montserrat"/>
                  <a:sym typeface="Montserrat"/>
                </a:rPr>
                <a:t>OCCURRENCES</a:t>
              </a:r>
              <a:endParaRPr sz="680" kern="0">
                <a:solidFill>
                  <a:srgbClr val="666666"/>
                </a:solidFill>
                <a:latin typeface="Montserrat"/>
                <a:ea typeface="Montserrat"/>
                <a:cs typeface="Montserrat"/>
                <a:sym typeface="Montserrat"/>
              </a:endParaRPr>
            </a:p>
          </p:txBody>
        </p:sp>
        <p:sp>
          <p:nvSpPr>
            <p:cNvPr id="404" name="Google Shape;404;p49"/>
            <p:cNvSpPr/>
            <p:nvPr/>
          </p:nvSpPr>
          <p:spPr>
            <a:xfrm>
              <a:off x="0" y="762000"/>
              <a:ext cx="1143000" cy="38100"/>
            </a:xfrm>
            <a:prstGeom prst="roundRect">
              <a:avLst>
                <a:gd name="adj" fmla="val 50000"/>
              </a:avLst>
            </a:prstGeom>
            <a:solidFill>
              <a:srgbClr val="E0E0E0"/>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5" name="Google Shape;405;p49"/>
            <p:cNvSpPr/>
            <p:nvPr/>
          </p:nvSpPr>
          <p:spPr>
            <a:xfrm>
              <a:off x="0" y="762000"/>
              <a:ext cx="1009800" cy="38100"/>
            </a:xfrm>
            <a:prstGeom prst="roundRect">
              <a:avLst>
                <a:gd name="adj" fmla="val 50000"/>
              </a:avLst>
            </a:prstGeom>
            <a:solidFill>
              <a:srgbClr val="D93025"/>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406" name="Google Shape;406;p49" descr="Asyncrat: 88 occurrences"/>
          <p:cNvGrpSpPr/>
          <p:nvPr/>
        </p:nvGrpSpPr>
        <p:grpSpPr>
          <a:xfrm>
            <a:off x="4368800" y="1791821"/>
            <a:ext cx="1524000" cy="1066800"/>
            <a:chOff x="0" y="0"/>
            <a:chExt cx="1143000" cy="800100"/>
          </a:xfrm>
        </p:grpSpPr>
        <p:sp>
          <p:nvSpPr>
            <p:cNvPr id="407" name="Google Shape;407;p49"/>
            <p:cNvSpPr/>
            <p:nvPr/>
          </p:nvSpPr>
          <p:spPr>
            <a:xfrm>
              <a:off x="0" y="0"/>
              <a:ext cx="1143000" cy="190500"/>
            </a:xfrm>
            <a:prstGeom prst="roundRect">
              <a:avLst>
                <a:gd name="adj" fmla="val 20000"/>
              </a:avLst>
            </a:prstGeom>
            <a:solidFill>
              <a:srgbClr val="F1F3F4"/>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08" name="Google Shape;408;p49"/>
            <p:cNvSpPr txBox="1"/>
            <p:nvPr/>
          </p:nvSpPr>
          <p:spPr>
            <a:xfrm>
              <a:off x="336042" y="57150"/>
              <a:ext cx="471000" cy="154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925" b="1" kern="0">
                  <a:solidFill>
                    <a:srgbClr val="005480"/>
                  </a:solidFill>
                  <a:latin typeface="Roboto"/>
                  <a:ea typeface="Roboto"/>
                  <a:cs typeface="Roboto"/>
                  <a:sym typeface="Roboto"/>
                </a:rPr>
                <a:t>ASYNCRAT</a:t>
              </a:r>
              <a:endParaRPr sz="925" b="1" kern="0">
                <a:solidFill>
                  <a:srgbClr val="005480"/>
                </a:solidFill>
                <a:latin typeface="Roboto"/>
                <a:ea typeface="Roboto"/>
                <a:cs typeface="Roboto"/>
                <a:sym typeface="Roboto"/>
              </a:endParaRPr>
            </a:p>
          </p:txBody>
        </p:sp>
        <p:sp>
          <p:nvSpPr>
            <p:cNvPr id="409" name="Google Shape;409;p49"/>
            <p:cNvSpPr txBox="1"/>
            <p:nvPr/>
          </p:nvSpPr>
          <p:spPr>
            <a:xfrm>
              <a:off x="0" y="339090"/>
              <a:ext cx="211800" cy="277500"/>
            </a:xfrm>
            <a:prstGeom prst="rect">
              <a:avLst/>
            </a:prstGeom>
            <a:noFill/>
            <a:ln>
              <a:noFill/>
            </a:ln>
          </p:spPr>
          <p:txBody>
            <a:bodyPr spcFirstLastPara="1" wrap="square" lIns="0" tIns="0" rIns="0" bIns="0" anchor="ctr" anchorCtr="0">
              <a:noAutofit/>
            </a:bodyPr>
            <a:lstStyle/>
            <a:p>
              <a:pPr defTabSz="1219170">
                <a:buClr>
                  <a:srgbClr val="000000"/>
                </a:buClr>
              </a:pPr>
              <a:r>
                <a:rPr lang="en" sz="1665" b="1" kern="0">
                  <a:solidFill>
                    <a:srgbClr val="D93025"/>
                  </a:solidFill>
                  <a:latin typeface="Montserrat"/>
                  <a:ea typeface="Montserrat"/>
                  <a:cs typeface="Montserrat"/>
                  <a:sym typeface="Montserrat"/>
                </a:rPr>
                <a:t>88</a:t>
              </a:r>
              <a:endParaRPr sz="1665" b="1" kern="0">
                <a:solidFill>
                  <a:srgbClr val="D93025"/>
                </a:solidFill>
                <a:latin typeface="Montserrat"/>
                <a:ea typeface="Montserrat"/>
                <a:cs typeface="Montserrat"/>
                <a:sym typeface="Montserrat"/>
              </a:endParaRPr>
            </a:p>
          </p:txBody>
        </p:sp>
        <p:sp>
          <p:nvSpPr>
            <p:cNvPr id="410" name="Google Shape;410;p49"/>
            <p:cNvSpPr txBox="1"/>
            <p:nvPr/>
          </p:nvSpPr>
          <p:spPr>
            <a:xfrm>
              <a:off x="0" y="558165"/>
              <a:ext cx="518100" cy="123300"/>
            </a:xfrm>
            <a:prstGeom prst="rect">
              <a:avLst/>
            </a:prstGeom>
            <a:noFill/>
            <a:ln>
              <a:noFill/>
            </a:ln>
          </p:spPr>
          <p:txBody>
            <a:bodyPr spcFirstLastPara="1" wrap="square" lIns="0" tIns="0" rIns="0" bIns="0" anchor="ctr" anchorCtr="0">
              <a:noAutofit/>
            </a:bodyPr>
            <a:lstStyle/>
            <a:p>
              <a:pPr defTabSz="1219170">
                <a:buClr>
                  <a:srgbClr val="000000"/>
                </a:buClr>
              </a:pPr>
              <a:r>
                <a:rPr lang="en" sz="680" kern="0">
                  <a:solidFill>
                    <a:srgbClr val="666666"/>
                  </a:solidFill>
                  <a:latin typeface="Montserrat"/>
                  <a:ea typeface="Montserrat"/>
                  <a:cs typeface="Montserrat"/>
                  <a:sym typeface="Montserrat"/>
                </a:rPr>
                <a:t>OCCURRENCES</a:t>
              </a:r>
              <a:endParaRPr sz="680" kern="0">
                <a:solidFill>
                  <a:srgbClr val="666666"/>
                </a:solidFill>
                <a:latin typeface="Montserrat"/>
                <a:ea typeface="Montserrat"/>
                <a:cs typeface="Montserrat"/>
                <a:sym typeface="Montserrat"/>
              </a:endParaRPr>
            </a:p>
          </p:txBody>
        </p:sp>
        <p:sp>
          <p:nvSpPr>
            <p:cNvPr id="411" name="Google Shape;411;p49"/>
            <p:cNvSpPr/>
            <p:nvPr/>
          </p:nvSpPr>
          <p:spPr>
            <a:xfrm>
              <a:off x="0" y="762000"/>
              <a:ext cx="1143000" cy="38100"/>
            </a:xfrm>
            <a:prstGeom prst="roundRect">
              <a:avLst>
                <a:gd name="adj" fmla="val 50000"/>
              </a:avLst>
            </a:prstGeom>
            <a:solidFill>
              <a:srgbClr val="E0E0E0"/>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2" name="Google Shape;412;p49"/>
            <p:cNvSpPr/>
            <p:nvPr/>
          </p:nvSpPr>
          <p:spPr>
            <a:xfrm>
              <a:off x="0" y="762000"/>
              <a:ext cx="266700" cy="38100"/>
            </a:xfrm>
            <a:prstGeom prst="roundRect">
              <a:avLst>
                <a:gd name="adj" fmla="val 50000"/>
              </a:avLst>
            </a:prstGeom>
            <a:solidFill>
              <a:srgbClr val="D93025"/>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413" name="Google Shape;413;p49" descr="Remcos Rat: 37 occurrences"/>
          <p:cNvGrpSpPr/>
          <p:nvPr/>
        </p:nvGrpSpPr>
        <p:grpSpPr>
          <a:xfrm>
            <a:off x="685800" y="3302000"/>
            <a:ext cx="1524000" cy="1066800"/>
            <a:chOff x="0" y="0"/>
            <a:chExt cx="1143000" cy="800100"/>
          </a:xfrm>
        </p:grpSpPr>
        <p:sp>
          <p:nvSpPr>
            <p:cNvPr id="414" name="Google Shape;414;p49"/>
            <p:cNvSpPr/>
            <p:nvPr/>
          </p:nvSpPr>
          <p:spPr>
            <a:xfrm>
              <a:off x="0" y="0"/>
              <a:ext cx="1143000" cy="190500"/>
            </a:xfrm>
            <a:prstGeom prst="roundRect">
              <a:avLst>
                <a:gd name="adj" fmla="val 20000"/>
              </a:avLst>
            </a:prstGeom>
            <a:solidFill>
              <a:srgbClr val="F1F3F4"/>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5" name="Google Shape;415;p49"/>
            <p:cNvSpPr txBox="1"/>
            <p:nvPr/>
          </p:nvSpPr>
          <p:spPr>
            <a:xfrm>
              <a:off x="277177" y="57150"/>
              <a:ext cx="588600" cy="154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925" b="1" kern="0">
                  <a:solidFill>
                    <a:srgbClr val="005480"/>
                  </a:solidFill>
                  <a:latin typeface="Roboto"/>
                  <a:ea typeface="Roboto"/>
                  <a:cs typeface="Roboto"/>
                  <a:sym typeface="Roboto"/>
                </a:rPr>
                <a:t>REMCOS RAT</a:t>
              </a:r>
              <a:endParaRPr sz="925" b="1" kern="0">
                <a:solidFill>
                  <a:srgbClr val="005480"/>
                </a:solidFill>
                <a:latin typeface="Roboto"/>
                <a:ea typeface="Roboto"/>
                <a:cs typeface="Roboto"/>
                <a:sym typeface="Roboto"/>
              </a:endParaRPr>
            </a:p>
          </p:txBody>
        </p:sp>
        <p:sp>
          <p:nvSpPr>
            <p:cNvPr id="416" name="Google Shape;416;p49"/>
            <p:cNvSpPr txBox="1"/>
            <p:nvPr/>
          </p:nvSpPr>
          <p:spPr>
            <a:xfrm>
              <a:off x="0" y="339090"/>
              <a:ext cx="211800" cy="277500"/>
            </a:xfrm>
            <a:prstGeom prst="rect">
              <a:avLst/>
            </a:prstGeom>
            <a:noFill/>
            <a:ln>
              <a:noFill/>
            </a:ln>
          </p:spPr>
          <p:txBody>
            <a:bodyPr spcFirstLastPara="1" wrap="square" lIns="0" tIns="0" rIns="0" bIns="0" anchor="ctr" anchorCtr="0">
              <a:noAutofit/>
            </a:bodyPr>
            <a:lstStyle/>
            <a:p>
              <a:pPr defTabSz="1219170">
                <a:buClr>
                  <a:srgbClr val="000000"/>
                </a:buClr>
              </a:pPr>
              <a:r>
                <a:rPr lang="en" sz="1665" b="1" kern="0">
                  <a:solidFill>
                    <a:srgbClr val="D93025"/>
                  </a:solidFill>
                  <a:latin typeface="Montserrat"/>
                  <a:ea typeface="Montserrat"/>
                  <a:cs typeface="Montserrat"/>
                  <a:sym typeface="Montserrat"/>
                </a:rPr>
                <a:t>37</a:t>
              </a:r>
              <a:endParaRPr sz="1665" b="1" kern="0">
                <a:solidFill>
                  <a:srgbClr val="D93025"/>
                </a:solidFill>
                <a:latin typeface="Montserrat"/>
                <a:ea typeface="Montserrat"/>
                <a:cs typeface="Montserrat"/>
                <a:sym typeface="Montserrat"/>
              </a:endParaRPr>
            </a:p>
          </p:txBody>
        </p:sp>
        <p:sp>
          <p:nvSpPr>
            <p:cNvPr id="417" name="Google Shape;417;p49"/>
            <p:cNvSpPr txBox="1"/>
            <p:nvPr/>
          </p:nvSpPr>
          <p:spPr>
            <a:xfrm>
              <a:off x="0" y="558165"/>
              <a:ext cx="518100" cy="123300"/>
            </a:xfrm>
            <a:prstGeom prst="rect">
              <a:avLst/>
            </a:prstGeom>
            <a:noFill/>
            <a:ln>
              <a:noFill/>
            </a:ln>
          </p:spPr>
          <p:txBody>
            <a:bodyPr spcFirstLastPara="1" wrap="square" lIns="0" tIns="0" rIns="0" bIns="0" anchor="ctr" anchorCtr="0">
              <a:noAutofit/>
            </a:bodyPr>
            <a:lstStyle/>
            <a:p>
              <a:pPr defTabSz="1219170">
                <a:buClr>
                  <a:srgbClr val="000000"/>
                </a:buClr>
              </a:pPr>
              <a:r>
                <a:rPr lang="en" sz="680" kern="0">
                  <a:solidFill>
                    <a:srgbClr val="666666"/>
                  </a:solidFill>
                  <a:latin typeface="Montserrat"/>
                  <a:ea typeface="Montserrat"/>
                  <a:cs typeface="Montserrat"/>
                  <a:sym typeface="Montserrat"/>
                </a:rPr>
                <a:t>OCCURRENCES</a:t>
              </a:r>
              <a:endParaRPr sz="680" kern="0">
                <a:solidFill>
                  <a:srgbClr val="666666"/>
                </a:solidFill>
                <a:latin typeface="Montserrat"/>
                <a:ea typeface="Montserrat"/>
                <a:cs typeface="Montserrat"/>
                <a:sym typeface="Montserrat"/>
              </a:endParaRPr>
            </a:p>
          </p:txBody>
        </p:sp>
        <p:sp>
          <p:nvSpPr>
            <p:cNvPr id="418" name="Google Shape;418;p49"/>
            <p:cNvSpPr/>
            <p:nvPr/>
          </p:nvSpPr>
          <p:spPr>
            <a:xfrm>
              <a:off x="0" y="762000"/>
              <a:ext cx="1143000" cy="38100"/>
            </a:xfrm>
            <a:prstGeom prst="roundRect">
              <a:avLst>
                <a:gd name="adj" fmla="val 50000"/>
              </a:avLst>
            </a:prstGeom>
            <a:solidFill>
              <a:srgbClr val="E0E0E0"/>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19" name="Google Shape;419;p49"/>
            <p:cNvSpPr/>
            <p:nvPr/>
          </p:nvSpPr>
          <p:spPr>
            <a:xfrm>
              <a:off x="0" y="762000"/>
              <a:ext cx="114300" cy="38100"/>
            </a:xfrm>
            <a:prstGeom prst="roundRect">
              <a:avLst>
                <a:gd name="adj" fmla="val 50000"/>
              </a:avLst>
            </a:prstGeom>
            <a:solidFill>
              <a:srgbClr val="D93025"/>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grpSp>
      <p:grpSp>
        <p:nvGrpSpPr>
          <p:cNvPr id="420" name="Google Shape;420;p49" descr="Sesame Stealer: 31 occurrences"/>
          <p:cNvGrpSpPr/>
          <p:nvPr/>
        </p:nvGrpSpPr>
        <p:grpSpPr>
          <a:xfrm>
            <a:off x="2590800" y="3302000"/>
            <a:ext cx="1778051" cy="1066800"/>
            <a:chOff x="0" y="0"/>
            <a:chExt cx="1143000" cy="800100"/>
          </a:xfrm>
        </p:grpSpPr>
        <p:sp>
          <p:nvSpPr>
            <p:cNvPr id="421" name="Google Shape;421;p49"/>
            <p:cNvSpPr/>
            <p:nvPr/>
          </p:nvSpPr>
          <p:spPr>
            <a:xfrm>
              <a:off x="0" y="0"/>
              <a:ext cx="1143000" cy="190500"/>
            </a:xfrm>
            <a:prstGeom prst="roundRect">
              <a:avLst>
                <a:gd name="adj" fmla="val 20000"/>
              </a:avLst>
            </a:prstGeom>
            <a:solidFill>
              <a:srgbClr val="F1F3F4"/>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2" name="Google Shape;422;p49"/>
            <p:cNvSpPr txBox="1"/>
            <p:nvPr/>
          </p:nvSpPr>
          <p:spPr>
            <a:xfrm>
              <a:off x="218313" y="57150"/>
              <a:ext cx="706500" cy="154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925" b="1" kern="0">
                  <a:solidFill>
                    <a:srgbClr val="005480"/>
                  </a:solidFill>
                  <a:latin typeface="Roboto"/>
                  <a:ea typeface="Roboto"/>
                  <a:cs typeface="Roboto"/>
                  <a:sym typeface="Roboto"/>
                </a:rPr>
                <a:t>SESAME STEALER</a:t>
              </a:r>
              <a:endParaRPr sz="925" b="1" kern="0">
                <a:solidFill>
                  <a:srgbClr val="005480"/>
                </a:solidFill>
                <a:latin typeface="Roboto"/>
                <a:ea typeface="Roboto"/>
                <a:cs typeface="Roboto"/>
                <a:sym typeface="Roboto"/>
              </a:endParaRPr>
            </a:p>
          </p:txBody>
        </p:sp>
        <p:sp>
          <p:nvSpPr>
            <p:cNvPr id="423" name="Google Shape;423;p49"/>
            <p:cNvSpPr txBox="1"/>
            <p:nvPr/>
          </p:nvSpPr>
          <p:spPr>
            <a:xfrm>
              <a:off x="0" y="339090"/>
              <a:ext cx="211800" cy="277500"/>
            </a:xfrm>
            <a:prstGeom prst="rect">
              <a:avLst/>
            </a:prstGeom>
            <a:noFill/>
            <a:ln>
              <a:noFill/>
            </a:ln>
          </p:spPr>
          <p:txBody>
            <a:bodyPr spcFirstLastPara="1" wrap="square" lIns="0" tIns="0" rIns="0" bIns="0" anchor="ctr" anchorCtr="0">
              <a:noAutofit/>
            </a:bodyPr>
            <a:lstStyle/>
            <a:p>
              <a:pPr defTabSz="1219170">
                <a:buClr>
                  <a:srgbClr val="000000"/>
                </a:buClr>
              </a:pPr>
              <a:r>
                <a:rPr lang="en" sz="1665" b="1" kern="0">
                  <a:solidFill>
                    <a:srgbClr val="D93025"/>
                  </a:solidFill>
                  <a:latin typeface="Montserrat"/>
                  <a:ea typeface="Montserrat"/>
                  <a:cs typeface="Montserrat"/>
                  <a:sym typeface="Montserrat"/>
                </a:rPr>
                <a:t>31</a:t>
              </a:r>
              <a:endParaRPr sz="1665" b="1" kern="0">
                <a:solidFill>
                  <a:srgbClr val="D93025"/>
                </a:solidFill>
                <a:latin typeface="Montserrat"/>
                <a:ea typeface="Montserrat"/>
                <a:cs typeface="Montserrat"/>
                <a:sym typeface="Montserrat"/>
              </a:endParaRPr>
            </a:p>
          </p:txBody>
        </p:sp>
        <p:sp>
          <p:nvSpPr>
            <p:cNvPr id="424" name="Google Shape;424;p49"/>
            <p:cNvSpPr txBox="1"/>
            <p:nvPr/>
          </p:nvSpPr>
          <p:spPr>
            <a:xfrm>
              <a:off x="0" y="558165"/>
              <a:ext cx="518100" cy="123300"/>
            </a:xfrm>
            <a:prstGeom prst="rect">
              <a:avLst/>
            </a:prstGeom>
            <a:noFill/>
            <a:ln>
              <a:noFill/>
            </a:ln>
          </p:spPr>
          <p:txBody>
            <a:bodyPr spcFirstLastPara="1" wrap="square" lIns="0" tIns="0" rIns="0" bIns="0" anchor="ctr" anchorCtr="0">
              <a:noAutofit/>
            </a:bodyPr>
            <a:lstStyle/>
            <a:p>
              <a:pPr defTabSz="1219170">
                <a:buClr>
                  <a:srgbClr val="000000"/>
                </a:buClr>
              </a:pPr>
              <a:r>
                <a:rPr lang="en" sz="680" kern="0">
                  <a:solidFill>
                    <a:srgbClr val="666666"/>
                  </a:solidFill>
                  <a:latin typeface="Montserrat"/>
                  <a:ea typeface="Montserrat"/>
                  <a:cs typeface="Montserrat"/>
                  <a:sym typeface="Montserrat"/>
                </a:rPr>
                <a:t>OCCURRENCES</a:t>
              </a:r>
              <a:endParaRPr sz="680" kern="0">
                <a:solidFill>
                  <a:srgbClr val="666666"/>
                </a:solidFill>
                <a:latin typeface="Montserrat"/>
                <a:ea typeface="Montserrat"/>
                <a:cs typeface="Montserrat"/>
                <a:sym typeface="Montserrat"/>
              </a:endParaRPr>
            </a:p>
          </p:txBody>
        </p:sp>
        <p:sp>
          <p:nvSpPr>
            <p:cNvPr id="425" name="Google Shape;425;p49"/>
            <p:cNvSpPr/>
            <p:nvPr/>
          </p:nvSpPr>
          <p:spPr>
            <a:xfrm>
              <a:off x="0" y="762000"/>
              <a:ext cx="1143000" cy="38100"/>
            </a:xfrm>
            <a:prstGeom prst="roundRect">
              <a:avLst>
                <a:gd name="adj" fmla="val 50000"/>
              </a:avLst>
            </a:prstGeom>
            <a:solidFill>
              <a:srgbClr val="E0E0E0"/>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26" name="Google Shape;426;p49"/>
            <p:cNvSpPr/>
            <p:nvPr/>
          </p:nvSpPr>
          <p:spPr>
            <a:xfrm>
              <a:off x="0" y="762000"/>
              <a:ext cx="104700" cy="38100"/>
            </a:xfrm>
            <a:prstGeom prst="roundRect">
              <a:avLst>
                <a:gd name="adj" fmla="val 50000"/>
              </a:avLst>
            </a:prstGeom>
            <a:solidFill>
              <a:srgbClr val="D93025"/>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grpSp>
      <p:pic>
        <p:nvPicPr>
          <p:cNvPr id="427" name="Google Shape;427;p49" descr="Cybersecurity dashboard showing a heat map of global threat intelligence and malware propagation paths. Professional dark interface style."/>
          <p:cNvPicPr preferRelativeResize="0"/>
          <p:nvPr/>
        </p:nvPicPr>
        <p:blipFill rotWithShape="1">
          <a:blip r:embed="rId3">
            <a:alphaModFix/>
          </a:blip>
          <a:srcRect t="2777" b="2777"/>
          <a:stretch/>
        </p:blipFill>
        <p:spPr>
          <a:xfrm>
            <a:off x="6858000" y="1524000"/>
            <a:ext cx="4572000" cy="4318000"/>
          </a:xfrm>
          <a:prstGeom prst="roundRect">
            <a:avLst>
              <a:gd name="adj" fmla="val 3529"/>
            </a:avLst>
          </a:prstGeom>
          <a:noFill/>
          <a:ln>
            <a:noFill/>
          </a:ln>
        </p:spPr>
      </p:pic>
      <p:sp>
        <p:nvSpPr>
          <p:cNvPr id="428" name="Google Shape;428;p49"/>
          <p:cNvSpPr txBox="1"/>
          <p:nvPr/>
        </p:nvSpPr>
        <p:spPr>
          <a:xfrm>
            <a:off x="345533" y="6611200"/>
            <a:ext cx="4556400" cy="2468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0">
            <a:extLst>
              <a:ext uri="{C183D7F6-B498-43B3-948B-1728B52AA6E4}">
                <adec:decorative xmlns:adec="http://schemas.microsoft.com/office/drawing/2017/decorative" val="1"/>
              </a:ext>
            </a:extLst>
          </p:cNvPr>
          <p:cNvSpPr/>
          <p:nvPr/>
        </p:nvSpPr>
        <p:spPr>
          <a:xfrm>
            <a:off x="-1545628"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34" name="Google Shape;434;p50">
            <a:extLst>
              <a:ext uri="{C183D7F6-B498-43B3-948B-1728B52AA6E4}">
                <adec:decorative xmlns:adec="http://schemas.microsoft.com/office/drawing/2017/decorative" val="1"/>
              </a:ext>
            </a:extLst>
          </p:cNvPr>
          <p:cNvSpPr/>
          <p:nvPr/>
        </p:nvSpPr>
        <p:spPr>
          <a:xfrm>
            <a:off x="-145606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35" name="Google Shape;435;p50">
            <a:extLst>
              <a:ext uri="{C183D7F6-B498-43B3-948B-1728B52AA6E4}">
                <adec:decorative xmlns:adec="http://schemas.microsoft.com/office/drawing/2017/decorative" val="1"/>
              </a:ext>
            </a:extLst>
          </p:cNvPr>
          <p:cNvSpPr/>
          <p:nvPr/>
        </p:nvSpPr>
        <p:spPr>
          <a:xfrm>
            <a:off x="-136650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36" name="Google Shape;436;p50">
            <a:extLst>
              <a:ext uri="{C183D7F6-B498-43B3-948B-1728B52AA6E4}">
                <adec:decorative xmlns:adec="http://schemas.microsoft.com/office/drawing/2017/decorative" val="1"/>
              </a:ext>
            </a:extLst>
          </p:cNvPr>
          <p:cNvSpPr/>
          <p:nvPr/>
        </p:nvSpPr>
        <p:spPr>
          <a:xfrm>
            <a:off x="-127695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37" name="Google Shape;437;p50">
            <a:extLst>
              <a:ext uri="{C183D7F6-B498-43B3-948B-1728B52AA6E4}">
                <adec:decorative xmlns:adec="http://schemas.microsoft.com/office/drawing/2017/decorative" val="1"/>
              </a:ext>
            </a:extLst>
          </p:cNvPr>
          <p:cNvSpPr/>
          <p:nvPr/>
        </p:nvSpPr>
        <p:spPr>
          <a:xfrm>
            <a:off x="-118590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38" name="Google Shape;438;p50">
            <a:extLst>
              <a:ext uri="{C183D7F6-B498-43B3-948B-1728B52AA6E4}">
                <adec:decorative xmlns:adec="http://schemas.microsoft.com/office/drawing/2017/decorative" val="1"/>
              </a:ext>
            </a:extLst>
          </p:cNvPr>
          <p:cNvSpPr/>
          <p:nvPr/>
        </p:nvSpPr>
        <p:spPr>
          <a:xfrm>
            <a:off x="-1096340"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39" name="Google Shape;439;p50">
            <a:extLst>
              <a:ext uri="{C183D7F6-B498-43B3-948B-1728B52AA6E4}">
                <adec:decorative xmlns:adec="http://schemas.microsoft.com/office/drawing/2017/decorative" val="1"/>
              </a:ext>
            </a:extLst>
          </p:cNvPr>
          <p:cNvSpPr/>
          <p:nvPr/>
        </p:nvSpPr>
        <p:spPr>
          <a:xfrm>
            <a:off x="-100678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0" name="Google Shape;440;p50">
            <a:extLst>
              <a:ext uri="{C183D7F6-B498-43B3-948B-1728B52AA6E4}">
                <adec:decorative xmlns:adec="http://schemas.microsoft.com/office/drawing/2017/decorative" val="1"/>
              </a:ext>
            </a:extLst>
          </p:cNvPr>
          <p:cNvSpPr/>
          <p:nvPr/>
        </p:nvSpPr>
        <p:spPr>
          <a:xfrm>
            <a:off x="-915729"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1" name="Google Shape;441;p50">
            <a:extLst>
              <a:ext uri="{C183D7F6-B498-43B3-948B-1728B52AA6E4}">
                <adec:decorative xmlns:adec="http://schemas.microsoft.com/office/drawing/2017/decorative" val="1"/>
              </a:ext>
            </a:extLst>
          </p:cNvPr>
          <p:cNvSpPr/>
          <p:nvPr/>
        </p:nvSpPr>
        <p:spPr>
          <a:xfrm>
            <a:off x="-826171"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2" name="Google Shape;442;p50">
            <a:extLst>
              <a:ext uri="{C183D7F6-B498-43B3-948B-1728B52AA6E4}">
                <adec:decorative xmlns:adec="http://schemas.microsoft.com/office/drawing/2017/decorative" val="1"/>
              </a:ext>
            </a:extLst>
          </p:cNvPr>
          <p:cNvSpPr/>
          <p:nvPr/>
        </p:nvSpPr>
        <p:spPr>
          <a:xfrm>
            <a:off x="-736612"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3" name="Google Shape;443;p50">
            <a:extLst>
              <a:ext uri="{C183D7F6-B498-43B3-948B-1728B52AA6E4}">
                <adec:decorative xmlns:adec="http://schemas.microsoft.com/office/drawing/2017/decorative" val="1"/>
              </a:ext>
            </a:extLst>
          </p:cNvPr>
          <p:cNvSpPr/>
          <p:nvPr/>
        </p:nvSpPr>
        <p:spPr>
          <a:xfrm>
            <a:off x="-647053" y="5469377"/>
            <a:ext cx="0" cy="0"/>
          </a:xfrm>
          <a:prstGeom prst="ellipse">
            <a:avLst/>
          </a:prstGeom>
          <a:solidFill>
            <a:srgbClr val="F9EF5D"/>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4" name="Google Shape;444;p50">
            <a:extLst>
              <a:ext uri="{C183D7F6-B498-43B3-948B-1728B52AA6E4}">
                <adec:decorative xmlns:adec="http://schemas.microsoft.com/office/drawing/2017/decorative" val="1"/>
              </a:ext>
            </a:extLst>
          </p:cNvPr>
          <p:cNvSpPr/>
          <p:nvPr/>
        </p:nvSpPr>
        <p:spPr>
          <a:xfrm>
            <a:off x="-829156"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5" name="Google Shape;445;p50">
            <a:extLst>
              <a:ext uri="{C183D7F6-B498-43B3-948B-1728B52AA6E4}">
                <adec:decorative xmlns:adec="http://schemas.microsoft.com/office/drawing/2017/decorative" val="1"/>
              </a:ext>
            </a:extLst>
          </p:cNvPr>
          <p:cNvSpPr/>
          <p:nvPr/>
        </p:nvSpPr>
        <p:spPr>
          <a:xfrm>
            <a:off x="-104439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6" name="Google Shape;446;p50">
            <a:extLst>
              <a:ext uri="{C183D7F6-B498-43B3-948B-1728B52AA6E4}">
                <adec:decorative xmlns:adec="http://schemas.microsoft.com/office/drawing/2017/decorative" val="1"/>
              </a:ext>
            </a:extLst>
          </p:cNvPr>
          <p:cNvSpPr/>
          <p:nvPr/>
        </p:nvSpPr>
        <p:spPr>
          <a:xfrm>
            <a:off x="-954839"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7" name="Google Shape;447;p50"/>
          <p:cNvSpPr txBox="1">
            <a:spLocks noGrp="1"/>
          </p:cNvSpPr>
          <p:nvPr>
            <p:ph type="title" idx="4294967295"/>
          </p:nvPr>
        </p:nvSpPr>
        <p:spPr>
          <a:xfrm>
            <a:off x="484200" y="378001"/>
            <a:ext cx="11223600" cy="656614"/>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Pts val="2000"/>
              <a:buFontTx/>
              <a:buNone/>
              <a:tabLst/>
              <a:defRPr/>
            </a:pPr>
            <a:r>
              <a:rPr kumimoji="0" lang="en-US" sz="2667" b="1" i="0" u="none" strike="noStrike" kern="0" cap="none" spc="0" normalizeH="0" baseline="0" noProof="0" dirty="0">
                <a:ln>
                  <a:noFill/>
                </a:ln>
                <a:solidFill>
                  <a:srgbClr val="005480"/>
                </a:solidFill>
                <a:effectLst/>
                <a:uLnTx/>
                <a:uFillTx/>
                <a:latin typeface="Montserrat"/>
                <a:ea typeface="Montserrat"/>
                <a:cs typeface="Montserrat"/>
                <a:sym typeface="Montserrat"/>
              </a:rPr>
              <a:t>Malicious TTPs Observed by Members</a:t>
            </a:r>
          </a:p>
        </p:txBody>
      </p:sp>
      <p:sp>
        <p:nvSpPr>
          <p:cNvPr id="448" name="Google Shape;448;p50">
            <a:extLst>
              <a:ext uri="{C183D7F6-B498-43B3-948B-1728B52AA6E4}">
                <adec:decorative xmlns:adec="http://schemas.microsoft.com/office/drawing/2017/decorative" val="1"/>
              </a:ext>
            </a:extLst>
          </p:cNvPr>
          <p:cNvSpPr/>
          <p:nvPr/>
        </p:nvSpPr>
        <p:spPr>
          <a:xfrm>
            <a:off x="-1099325"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49" name="Google Shape;449;p50">
            <a:extLst>
              <a:ext uri="{C183D7F6-B498-43B3-948B-1728B52AA6E4}">
                <adec:decorative xmlns:adec="http://schemas.microsoft.com/office/drawing/2017/decorative" val="1"/>
              </a:ext>
            </a:extLst>
          </p:cNvPr>
          <p:cNvSpPr/>
          <p:nvPr/>
        </p:nvSpPr>
        <p:spPr>
          <a:xfrm>
            <a:off x="-1009767"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50" name="Google Shape;450;p50">
            <a:extLst>
              <a:ext uri="{C183D7F6-B498-43B3-948B-1728B52AA6E4}">
                <adec:decorative xmlns:adec="http://schemas.microsoft.com/office/drawing/2017/decorative" val="1"/>
              </a:ext>
            </a:extLst>
          </p:cNvPr>
          <p:cNvSpPr/>
          <p:nvPr/>
        </p:nvSpPr>
        <p:spPr>
          <a:xfrm>
            <a:off x="-920208" y="3102036"/>
            <a:ext cx="0" cy="0"/>
          </a:xfrm>
          <a:prstGeom prst="ellipse">
            <a:avLst/>
          </a:prstGeom>
          <a:solidFill>
            <a:srgbClr val="B9385C"/>
          </a:solidFill>
          <a:ln>
            <a:noFill/>
          </a:ln>
        </p:spPr>
        <p:txBody>
          <a:bodyPr spcFirstLastPara="1" wrap="square" lIns="91433" tIns="45700" rIns="91433" bIns="45700" anchor="t" anchorCtr="0">
            <a:noAutofit/>
          </a:bodyPr>
          <a:lstStyle/>
          <a:p>
            <a:pPr defTabSz="1219170">
              <a:buClr>
                <a:srgbClr val="000000"/>
              </a:buClr>
              <a:buSzPts val="1400"/>
            </a:pPr>
            <a:endParaRPr sz="1867" kern="0">
              <a:solidFill>
                <a:srgbClr val="000000"/>
              </a:solidFill>
              <a:latin typeface="Calibri"/>
              <a:ea typeface="Calibri"/>
              <a:cs typeface="Calibri"/>
              <a:sym typeface="Calibri"/>
            </a:endParaRPr>
          </a:p>
        </p:txBody>
      </p:sp>
      <p:sp>
        <p:nvSpPr>
          <p:cNvPr id="451" name="Google Shape;451;p50"/>
          <p:cNvSpPr txBox="1"/>
          <p:nvPr/>
        </p:nvSpPr>
        <p:spPr>
          <a:xfrm>
            <a:off x="345533" y="6611200"/>
            <a:ext cx="4556400" cy="246800"/>
          </a:xfrm>
          <a:prstGeom prst="rect">
            <a:avLst/>
          </a:prstGeom>
          <a:noFill/>
          <a:ln>
            <a:noFill/>
          </a:ln>
        </p:spPr>
        <p:txBody>
          <a:bodyPr spcFirstLastPara="1" wrap="square" lIns="121900" tIns="60933" rIns="121900" bIns="60933" anchor="ctr" anchorCtr="0">
            <a:noAutofit/>
          </a:bodyPr>
          <a:lstStyle/>
          <a:p>
            <a:pPr defTabSz="1219170">
              <a:buClr>
                <a:srgbClr val="000000"/>
              </a:buClr>
              <a:buSzPts val="700"/>
            </a:pPr>
            <a:r>
              <a:rPr lang="en" sz="933" b="1" kern="0">
                <a:solidFill>
                  <a:srgbClr val="FFFFFF"/>
                </a:solidFill>
                <a:latin typeface="Montserrat"/>
                <a:ea typeface="Montserrat"/>
                <a:cs typeface="Montserrat"/>
                <a:sym typeface="Montserrat"/>
              </a:rPr>
              <a:t>InfoSec</a:t>
            </a:r>
            <a:r>
              <a:rPr lang="en" sz="933" kern="0">
                <a:solidFill>
                  <a:srgbClr val="FFFFFF"/>
                </a:solidFill>
                <a:latin typeface="Montserrat"/>
                <a:ea typeface="Montserrat"/>
                <a:cs typeface="Montserrat"/>
                <a:sym typeface="Montserrat"/>
              </a:rPr>
              <a:t> Prevention. Protection. Response.</a:t>
            </a:r>
            <a:endParaRPr sz="933" kern="0">
              <a:solidFill>
                <a:srgbClr val="FFFFFF"/>
              </a:solidFill>
              <a:latin typeface="Montserrat"/>
              <a:ea typeface="Montserrat"/>
              <a:cs typeface="Montserrat"/>
              <a:sym typeface="Montserrat"/>
            </a:endParaRPr>
          </a:p>
        </p:txBody>
      </p:sp>
      <p:pic>
        <p:nvPicPr>
          <p:cNvPr id="452" name="Google Shape;452;p50" descr="Analysis of Top Security Alerts (by count) as observed by members&#10;&#10;MITRE: T1480.002&#10;186&#10;Execution Guardrails: Mutual Exclusion&#10;&#10;MITRE: T1059.003&#10;171&#10;Command and Scripting Interpreter: Windows Command Shell&#10;&#10;MITRE: T1583.006&#10;156&#10;Acquire Infrastructure: Web Services&#10;&#10;MITRE: T1105&#10;143&#10;Ingress Tool Transfer&#10;&#10;MITRE: T1566&#10;130 Phishing"/>
          <p:cNvPicPr preferRelativeResize="0"/>
          <p:nvPr/>
        </p:nvPicPr>
        <p:blipFill rotWithShape="1">
          <a:blip r:embed="rId3">
            <a:alphaModFix/>
          </a:blip>
          <a:srcRect b="14075"/>
          <a:stretch/>
        </p:blipFill>
        <p:spPr>
          <a:xfrm>
            <a:off x="251501" y="1034800"/>
            <a:ext cx="10399399" cy="4991467"/>
          </a:xfrm>
          <a:prstGeom prst="rect">
            <a:avLst/>
          </a:prstGeom>
          <a:noFill/>
          <a:ln>
            <a:noFill/>
          </a:ln>
        </p:spPr>
      </p:pic>
      <p:pic>
        <p:nvPicPr>
          <p:cNvPr id="453" name="Google Shape;453;p5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0442636" y="200900"/>
            <a:ext cx="1581603" cy="88963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51">
            <a:extLst>
              <a:ext uri="{C183D7F6-B498-43B3-948B-1728B52AA6E4}">
                <adec:decorative xmlns:adec="http://schemas.microsoft.com/office/drawing/2017/decorative" val="1"/>
              </a:ext>
            </a:extLst>
          </p:cNvPr>
          <p:cNvSpPr/>
          <p:nvPr/>
        </p:nvSpPr>
        <p:spPr>
          <a:xfrm>
            <a:off x="0" y="0"/>
            <a:ext cx="12192000" cy="5484400"/>
          </a:xfrm>
          <a:prstGeom prst="rect">
            <a:avLst/>
          </a:prstGeom>
          <a:solidFill>
            <a:srgbClr val="FFFFFF"/>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59" name="Google Shape;459;p51"/>
          <p:cNvSpPr txBox="1">
            <a:spLocks noGrp="1"/>
          </p:cNvSpPr>
          <p:nvPr>
            <p:ph type="title" idx="4294967295"/>
          </p:nvPr>
        </p:nvSpPr>
        <p:spPr>
          <a:xfrm>
            <a:off x="482600" y="381000"/>
            <a:ext cx="11214000" cy="6604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667" b="1" i="0" u="none" strike="noStrike" kern="0" cap="none" spc="0" normalizeH="0" baseline="0" noProof="0" dirty="0">
                <a:ln>
                  <a:noFill/>
                </a:ln>
                <a:solidFill>
                  <a:srgbClr val="005480"/>
                </a:solidFill>
                <a:effectLst/>
                <a:uLnTx/>
                <a:uFillTx/>
                <a:latin typeface="Montserrat"/>
                <a:ea typeface="Montserrat"/>
                <a:cs typeface="Montserrat"/>
                <a:sym typeface="Montserrat"/>
              </a:rPr>
              <a:t>High Frequency Targeted Alerts</a:t>
            </a:r>
          </a:p>
        </p:txBody>
      </p:sp>
      <p:sp>
        <p:nvSpPr>
          <p:cNvPr id="460" name="Google Shape;460;p51"/>
          <p:cNvSpPr txBox="1"/>
          <p:nvPr/>
        </p:nvSpPr>
        <p:spPr>
          <a:xfrm>
            <a:off x="444500" y="1206500"/>
            <a:ext cx="6985200" cy="5080000"/>
          </a:xfrm>
          <a:prstGeom prst="rect">
            <a:avLst/>
          </a:prstGeom>
          <a:noFill/>
          <a:ln>
            <a:noFill/>
          </a:ln>
        </p:spPr>
        <p:txBody>
          <a:bodyPr spcFirstLastPara="1" wrap="square" lIns="127000" tIns="63500" rIns="127000" bIns="63500" anchor="t" anchorCtr="0">
            <a:noAutofit/>
          </a:bodyPr>
          <a:lstStyle/>
          <a:p>
            <a:pPr defTabSz="1219170">
              <a:buClr>
                <a:srgbClr val="000000"/>
              </a:buClr>
            </a:pPr>
            <a:r>
              <a:rPr lang="en" sz="2133" b="1" kern="0" dirty="0">
                <a:solidFill>
                  <a:srgbClr val="000000"/>
                </a:solidFill>
                <a:latin typeface="Calibri"/>
                <a:ea typeface="Calibri"/>
                <a:cs typeface="Calibri"/>
                <a:sym typeface="Calibri"/>
              </a:rPr>
              <a:t>The following are the top five most frequently sent targeted alerts in 2026:</a:t>
            </a:r>
            <a:endParaRPr sz="2133" b="1" kern="0" dirty="0">
              <a:solidFill>
                <a:srgbClr val="000000"/>
              </a:solidFill>
              <a:latin typeface="Calibri"/>
              <a:ea typeface="Calibri"/>
              <a:cs typeface="Calibri"/>
              <a:sym typeface="Calibri"/>
            </a:endParaRPr>
          </a:p>
          <a:p>
            <a:pPr defTabSz="1219170">
              <a:spcBef>
                <a:spcPts val="1500"/>
              </a:spcBef>
              <a:buClr>
                <a:srgbClr val="000000"/>
              </a:buClr>
            </a:pPr>
            <a:r>
              <a:rPr lang="en" sz="1867" b="1" kern="0" dirty="0">
                <a:solidFill>
                  <a:srgbClr val="000000"/>
                </a:solidFill>
                <a:latin typeface="Calibri"/>
                <a:ea typeface="Calibri"/>
                <a:cs typeface="Calibri"/>
                <a:sym typeface="Calibri"/>
              </a:rPr>
              <a:t>1. Dangling DNS:</a:t>
            </a:r>
            <a:r>
              <a:rPr lang="en" sz="1867" kern="0" dirty="0">
                <a:solidFill>
                  <a:srgbClr val="000000"/>
                </a:solidFill>
                <a:latin typeface="Calibri"/>
                <a:ea typeface="Calibri"/>
                <a:cs typeface="Calibri"/>
                <a:sym typeface="Calibri"/>
              </a:rPr>
              <a:t> 103 alerts issued regarding obsolete or unused DNS records posing significant security risks.</a:t>
            </a:r>
            <a:endParaRPr sz="1867" kern="0" dirty="0">
              <a:solidFill>
                <a:srgbClr val="000000"/>
              </a:solidFill>
              <a:latin typeface="Calibri"/>
              <a:ea typeface="Calibri"/>
              <a:cs typeface="Calibri"/>
              <a:sym typeface="Calibri"/>
            </a:endParaRPr>
          </a:p>
          <a:p>
            <a:pPr defTabSz="1219170">
              <a:spcBef>
                <a:spcPts val="1200"/>
              </a:spcBef>
              <a:buClr>
                <a:srgbClr val="000000"/>
              </a:buClr>
            </a:pPr>
            <a:r>
              <a:rPr lang="en" sz="1867" b="1" kern="0" dirty="0">
                <a:solidFill>
                  <a:srgbClr val="000000"/>
                </a:solidFill>
                <a:latin typeface="Calibri"/>
                <a:ea typeface="Calibri"/>
                <a:cs typeface="Calibri"/>
                <a:sym typeface="Calibri"/>
              </a:rPr>
              <a:t>2. Tycoon Phishing:</a:t>
            </a:r>
            <a:r>
              <a:rPr lang="en" sz="1867" kern="0" dirty="0">
                <a:solidFill>
                  <a:srgbClr val="000000"/>
                </a:solidFill>
                <a:latin typeface="Calibri"/>
                <a:ea typeface="Calibri"/>
                <a:cs typeface="Calibri"/>
                <a:sym typeface="Calibri"/>
              </a:rPr>
              <a:t> 90 alerts identifying advanced AitM phishing kits targeting member credentials.</a:t>
            </a:r>
            <a:endParaRPr sz="1867" kern="0" dirty="0">
              <a:solidFill>
                <a:srgbClr val="000000"/>
              </a:solidFill>
              <a:latin typeface="Calibri"/>
              <a:ea typeface="Calibri"/>
              <a:cs typeface="Calibri"/>
              <a:sym typeface="Calibri"/>
            </a:endParaRPr>
          </a:p>
          <a:p>
            <a:pPr defTabSz="1219170">
              <a:spcBef>
                <a:spcPts val="1200"/>
              </a:spcBef>
              <a:buClr>
                <a:srgbClr val="000000"/>
              </a:buClr>
            </a:pPr>
            <a:r>
              <a:rPr lang="en" sz="1867" b="1" kern="0" dirty="0">
                <a:solidFill>
                  <a:srgbClr val="000000"/>
                </a:solidFill>
                <a:latin typeface="Calibri"/>
                <a:ea typeface="Calibri"/>
                <a:cs typeface="Calibri"/>
                <a:sym typeface="Calibri"/>
              </a:rPr>
              <a:t>BeyondTrust (CVE-2026-1731):</a:t>
            </a:r>
            <a:r>
              <a:rPr lang="en" sz="1867" kern="0" dirty="0">
                <a:solidFill>
                  <a:srgbClr val="000000"/>
                </a:solidFill>
                <a:latin typeface="Calibri"/>
                <a:ea typeface="Calibri"/>
                <a:cs typeface="Calibri"/>
                <a:sym typeface="Calibri"/>
              </a:rPr>
              <a:t> 33 alerts sent regarding critical vulnerabilities in remote support infrastructure.</a:t>
            </a:r>
            <a:endParaRPr sz="1867" kern="0" dirty="0">
              <a:solidFill>
                <a:srgbClr val="000000"/>
              </a:solidFill>
              <a:latin typeface="Calibri"/>
              <a:ea typeface="Calibri"/>
              <a:cs typeface="Calibri"/>
              <a:sym typeface="Calibri"/>
            </a:endParaRPr>
          </a:p>
          <a:p>
            <a:pPr defTabSz="1219170">
              <a:spcBef>
                <a:spcPts val="1200"/>
              </a:spcBef>
              <a:buClr>
                <a:srgbClr val="000000"/>
              </a:buClr>
            </a:pPr>
            <a:r>
              <a:rPr lang="en" sz="1867" b="1" kern="0" dirty="0">
                <a:solidFill>
                  <a:srgbClr val="000000"/>
                </a:solidFill>
                <a:latin typeface="Calibri"/>
                <a:ea typeface="Calibri"/>
                <a:cs typeface="Calibri"/>
                <a:sym typeface="Calibri"/>
              </a:rPr>
              <a:t>4. Multiple Vulnerabilities:</a:t>
            </a:r>
            <a:r>
              <a:rPr lang="en" sz="1867" kern="0" dirty="0">
                <a:solidFill>
                  <a:srgbClr val="000000"/>
                </a:solidFill>
                <a:latin typeface="Calibri"/>
                <a:ea typeface="Calibri"/>
                <a:cs typeface="Calibri"/>
                <a:sym typeface="Calibri"/>
              </a:rPr>
              <a:t> 20 alerts focused on infrastructure with multiple vulnerabilities.</a:t>
            </a:r>
            <a:endParaRPr sz="1867" kern="0" dirty="0">
              <a:solidFill>
                <a:srgbClr val="000000"/>
              </a:solidFill>
              <a:latin typeface="Calibri"/>
              <a:ea typeface="Calibri"/>
              <a:cs typeface="Calibri"/>
              <a:sym typeface="Calibri"/>
            </a:endParaRPr>
          </a:p>
          <a:p>
            <a:pPr defTabSz="1219170">
              <a:spcBef>
                <a:spcPts val="1200"/>
              </a:spcBef>
              <a:spcAft>
                <a:spcPts val="1200"/>
              </a:spcAft>
              <a:buClr>
                <a:srgbClr val="000000"/>
              </a:buClr>
            </a:pPr>
            <a:r>
              <a:rPr lang="en" sz="1867" b="1" kern="0" dirty="0">
                <a:solidFill>
                  <a:srgbClr val="000000"/>
                </a:solidFill>
                <a:latin typeface="Calibri"/>
                <a:ea typeface="Calibri"/>
                <a:cs typeface="Calibri"/>
                <a:sym typeface="Calibri"/>
              </a:rPr>
              <a:t>5. Remote Desktop Protocol (RDP):</a:t>
            </a:r>
            <a:r>
              <a:rPr lang="en" sz="1867" kern="0" dirty="0">
                <a:solidFill>
                  <a:srgbClr val="000000"/>
                </a:solidFill>
                <a:latin typeface="Calibri"/>
                <a:ea typeface="Calibri"/>
                <a:cs typeface="Calibri"/>
                <a:sym typeface="Calibri"/>
              </a:rPr>
              <a:t> 19 alerts addressing risks of internet-exposed RDP ports.</a:t>
            </a:r>
            <a:endParaRPr sz="1867" kern="0" dirty="0">
              <a:solidFill>
                <a:srgbClr val="000000"/>
              </a:solidFill>
              <a:latin typeface="Calibri"/>
              <a:ea typeface="Calibri"/>
              <a:cs typeface="Calibri"/>
              <a:sym typeface="Calibri"/>
            </a:endParaRPr>
          </a:p>
        </p:txBody>
      </p:sp>
      <p:pic>
        <p:nvPicPr>
          <p:cNvPr id="461" name="Google Shape;461;p51" descr="A cinematic, high-quality close-up of a digital target with data streams and binary code overlaying the bullseye. Cyber security concept, professional and sleek."/>
          <p:cNvPicPr preferRelativeResize="0"/>
          <p:nvPr/>
        </p:nvPicPr>
        <p:blipFill rotWithShape="1">
          <a:blip r:embed="rId3">
            <a:alphaModFix/>
          </a:blip>
          <a:srcRect t="5429" b="5429"/>
          <a:stretch/>
        </p:blipFill>
        <p:spPr>
          <a:xfrm>
            <a:off x="7493000" y="1270000"/>
            <a:ext cx="4445200" cy="2972000"/>
          </a:xfrm>
          <a:prstGeom prst="roundRect">
            <a:avLst>
              <a:gd name="adj" fmla="val 6410"/>
            </a:avLst>
          </a:prstGeom>
          <a:noFill/>
          <a:ln>
            <a:noFill/>
          </a:ln>
        </p:spPr>
      </p:pic>
      <p:sp>
        <p:nvSpPr>
          <p:cNvPr id="462" name="Google Shape;462;p51">
            <a:extLst>
              <a:ext uri="{C183D7F6-B498-43B3-948B-1728B52AA6E4}">
                <adec:decorative xmlns:adec="http://schemas.microsoft.com/office/drawing/2017/decorative" val="1"/>
              </a:ext>
            </a:extLst>
          </p:cNvPr>
          <p:cNvSpPr/>
          <p:nvPr/>
        </p:nvSpPr>
        <p:spPr>
          <a:xfrm>
            <a:off x="7493000" y="1270000"/>
            <a:ext cx="4445200" cy="2972000"/>
          </a:xfrm>
          <a:prstGeom prst="roundRect">
            <a:avLst>
              <a:gd name="adj" fmla="val 6410"/>
            </a:avLst>
          </a:prstGeom>
          <a:solidFill>
            <a:srgbClr val="000000">
              <a:alpha val="0"/>
            </a:srgbClr>
          </a:solidFill>
          <a:ln w="9525" cap="flat" cmpd="sng">
            <a:solidFill>
              <a:srgbClr val="005480"/>
            </a:solidFill>
            <a:prstDash val="solid"/>
            <a:round/>
            <a:headEnd type="none" w="sm" len="sm"/>
            <a:tailEnd type="none" w="sm" len="sm"/>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2"/>
          <p:cNvSpPr txBox="1">
            <a:spLocks noGrp="1"/>
          </p:cNvSpPr>
          <p:nvPr>
            <p:ph type="title"/>
          </p:nvPr>
        </p:nvSpPr>
        <p:spPr>
          <a:xfrm>
            <a:off x="831851" y="680720"/>
            <a:ext cx="10515600" cy="2733000"/>
          </a:xfrm>
          <a:prstGeom prst="rect">
            <a:avLst/>
          </a:prstGeom>
          <a:noFill/>
          <a:ln>
            <a:noFill/>
          </a:ln>
        </p:spPr>
        <p:txBody>
          <a:bodyPr spcFirstLastPara="1" wrap="square" lIns="91433" tIns="45700" rIns="91433" bIns="45700" anchor="b" anchorCtr="0">
            <a:normAutofit/>
          </a:bodyPr>
          <a:lstStyle/>
          <a:p>
            <a:r>
              <a:rPr lang="en"/>
              <a:t>Business Resilience</a:t>
            </a:r>
            <a:endParaRPr/>
          </a:p>
        </p:txBody>
      </p:sp>
      <p:sp>
        <p:nvSpPr>
          <p:cNvPr id="470" name="Google Shape;470;p52"/>
          <p:cNvSpPr txBox="1">
            <a:spLocks noGrp="1"/>
          </p:cNvSpPr>
          <p:nvPr>
            <p:ph type="sldNum" idx="12"/>
          </p:nvPr>
        </p:nvSpPr>
        <p:spPr>
          <a:xfrm>
            <a:off x="828041" y="6228082"/>
            <a:ext cx="1214100" cy="36570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43</a:t>
            </a:fld>
            <a:endParaRPr kern="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53"/>
          <p:cNvSpPr txBox="1">
            <a:spLocks noGrp="1"/>
          </p:cNvSpPr>
          <p:nvPr>
            <p:ph type="title"/>
          </p:nvPr>
        </p:nvSpPr>
        <p:spPr>
          <a:xfrm>
            <a:off x="142400" y="126408"/>
            <a:ext cx="14020800" cy="1767600"/>
          </a:xfrm>
          <a:prstGeom prst="rect">
            <a:avLst/>
          </a:prstGeom>
          <a:noFill/>
          <a:ln>
            <a:noFill/>
          </a:ln>
        </p:spPr>
        <p:txBody>
          <a:bodyPr spcFirstLastPara="1" wrap="square" lIns="91433" tIns="45700" rIns="91433" bIns="45700" anchor="ctr" anchorCtr="0">
            <a:normAutofit/>
          </a:bodyPr>
          <a:lstStyle/>
          <a:p>
            <a:r>
              <a:rPr lang="en" sz="2667" b="1"/>
              <a:t>Inter-ISAC Collaboration via ATLAS</a:t>
            </a:r>
            <a:endParaRPr sz="2667" b="1"/>
          </a:p>
        </p:txBody>
      </p:sp>
      <p:sp>
        <p:nvSpPr>
          <p:cNvPr id="476" name="Google Shape;476;p53"/>
          <p:cNvSpPr txBox="1">
            <a:spLocks noGrp="1"/>
          </p:cNvSpPr>
          <p:nvPr>
            <p:ph type="body" idx="1"/>
          </p:nvPr>
        </p:nvSpPr>
        <p:spPr>
          <a:xfrm>
            <a:off x="142400" y="1894000"/>
            <a:ext cx="7983200" cy="5219600"/>
          </a:xfrm>
          <a:prstGeom prst="rect">
            <a:avLst/>
          </a:prstGeom>
          <a:noFill/>
          <a:ln>
            <a:noFill/>
          </a:ln>
        </p:spPr>
        <p:txBody>
          <a:bodyPr spcFirstLastPara="1" wrap="square" lIns="91433" tIns="45700" rIns="91433" bIns="45700" anchor="t" anchorCtr="0">
            <a:noAutofit/>
          </a:bodyPr>
          <a:lstStyle/>
          <a:p>
            <a:pPr indent="-423323">
              <a:lnSpc>
                <a:spcPct val="115000"/>
              </a:lnSpc>
              <a:spcBef>
                <a:spcPts val="0"/>
              </a:spcBef>
              <a:buFont typeface="Calibri"/>
              <a:buChar char="●"/>
            </a:pPr>
            <a:r>
              <a:rPr lang="en" dirty="0">
                <a:latin typeface="Calibri"/>
                <a:ea typeface="Calibri"/>
                <a:cs typeface="Calibri"/>
                <a:sym typeface="Calibri"/>
              </a:rPr>
              <a:t>Analyst Threat Landscape Awareness System (ATLAS): A collaborative platform for inter-ISAC collaboration</a:t>
            </a:r>
            <a:endParaRPr dirty="0">
              <a:latin typeface="Calibri"/>
              <a:ea typeface="Calibri"/>
              <a:cs typeface="Calibri"/>
              <a:sym typeface="Calibri"/>
            </a:endParaRPr>
          </a:p>
          <a:p>
            <a:pPr indent="0">
              <a:lnSpc>
                <a:spcPct val="115000"/>
              </a:lnSpc>
            </a:pPr>
            <a:endParaRPr sz="2400" dirty="0"/>
          </a:p>
          <a:p>
            <a:pPr indent="-457189">
              <a:lnSpc>
                <a:spcPct val="115000"/>
              </a:lnSpc>
              <a:buSzPts val="1800"/>
              <a:buChar char="●"/>
            </a:pPr>
            <a:r>
              <a:rPr lang="en" sz="2400" dirty="0"/>
              <a:t>In March 2025, Health-ISAC collaborated with multiple ISACs to create a joint alert on the developing cyber threat landscape resulting from the Iran conflict. </a:t>
            </a:r>
            <a:endParaRPr sz="2400" dirty="0"/>
          </a:p>
          <a:p>
            <a:pPr indent="0">
              <a:lnSpc>
                <a:spcPct val="70000"/>
              </a:lnSpc>
            </a:pPr>
            <a:endParaRPr sz="2400" dirty="0"/>
          </a:p>
          <a:p>
            <a:pPr marL="0" indent="0">
              <a:lnSpc>
                <a:spcPct val="70000"/>
              </a:lnSpc>
            </a:pPr>
            <a:endParaRPr sz="2400" dirty="0"/>
          </a:p>
          <a:p>
            <a:pPr marL="0" indent="0">
              <a:lnSpc>
                <a:spcPct val="70000"/>
              </a:lnSpc>
            </a:pPr>
            <a:endParaRPr sz="2400" dirty="0"/>
          </a:p>
          <a:p>
            <a:pPr marL="0" indent="0">
              <a:lnSpc>
                <a:spcPct val="70000"/>
              </a:lnSpc>
            </a:pPr>
            <a:endParaRPr sz="2133" dirty="0">
              <a:solidFill>
                <a:srgbClr val="0F80B0"/>
              </a:solidFill>
            </a:endParaRPr>
          </a:p>
        </p:txBody>
      </p:sp>
      <p:sp>
        <p:nvSpPr>
          <p:cNvPr id="477" name="Google Shape;477;p53"/>
          <p:cNvSpPr txBox="1">
            <a:spLocks noGrp="1"/>
          </p:cNvSpPr>
          <p:nvPr>
            <p:ph type="sldNum" idx="12"/>
          </p:nvPr>
        </p:nvSpPr>
        <p:spPr>
          <a:xfrm>
            <a:off x="1104053" y="8304108"/>
            <a:ext cx="1618800" cy="487600"/>
          </a:xfrm>
          <a:prstGeom prst="rect">
            <a:avLst/>
          </a:prstGeom>
          <a:noFill/>
          <a:ln>
            <a:noFill/>
          </a:ln>
        </p:spPr>
        <p:txBody>
          <a:bodyPr spcFirstLastPara="1" wrap="square" lIns="91433" tIns="45700" rIns="91433" bIns="45700" anchor="ctr" anchorCtr="0">
            <a:noAutofit/>
          </a:bodyPr>
          <a:lstStyle/>
          <a:p>
            <a:pPr defTabSz="1219170">
              <a:buClr>
                <a:srgbClr val="000000"/>
              </a:buClr>
            </a:pPr>
            <a:fld id="{00000000-1234-1234-1234-123412341234}" type="slidenum">
              <a:rPr lang="en" kern="0"/>
              <a:pPr defTabSz="1219170">
                <a:buClr>
                  <a:srgbClr val="000000"/>
                </a:buClr>
              </a:pPr>
              <a:t>44</a:t>
            </a:fld>
            <a:endParaRPr kern="0"/>
          </a:p>
        </p:txBody>
      </p:sp>
      <p:sp>
        <p:nvSpPr>
          <p:cNvPr id="478" name="Google Shape;478;p53"/>
          <p:cNvSpPr txBox="1"/>
          <p:nvPr/>
        </p:nvSpPr>
        <p:spPr>
          <a:xfrm>
            <a:off x="1228999" y="6332070"/>
            <a:ext cx="886400" cy="164212"/>
          </a:xfrm>
          <a:prstGeom prst="rect">
            <a:avLst/>
          </a:prstGeom>
          <a:noFill/>
          <a:ln>
            <a:noFill/>
          </a:ln>
        </p:spPr>
        <p:txBody>
          <a:bodyPr spcFirstLastPara="1" wrap="square" lIns="0" tIns="0" rIns="0" bIns="0" anchor="ctr" anchorCtr="0">
            <a:spAutoFit/>
          </a:bodyPr>
          <a:lstStyle/>
          <a:p>
            <a:pPr defTabSz="1219170">
              <a:buClr>
                <a:srgbClr val="000000"/>
              </a:buClr>
              <a:buSzPts val="800"/>
            </a:pPr>
            <a:r>
              <a:rPr lang="en" sz="1067" b="1" kern="0">
                <a:solidFill>
                  <a:srgbClr val="888888"/>
                </a:solidFill>
                <a:latin typeface="Roboto"/>
                <a:ea typeface="Roboto"/>
                <a:cs typeface="Roboto"/>
                <a:sym typeface="Roboto"/>
              </a:rPr>
              <a:t>TLP:WHITE</a:t>
            </a:r>
            <a:endParaRPr sz="1467" kern="0">
              <a:solidFill>
                <a:srgbClr val="000000"/>
              </a:solidFill>
              <a:latin typeface="Arial"/>
              <a:ea typeface="Arial"/>
              <a:cs typeface="Arial"/>
              <a:sym typeface="Arial"/>
            </a:endParaRPr>
          </a:p>
        </p:txBody>
      </p:sp>
      <p:pic>
        <p:nvPicPr>
          <p:cNvPr id="479" name="Google Shape;479;p5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6869333" y="186367"/>
            <a:ext cx="5235667" cy="1492533"/>
          </a:xfrm>
          <a:prstGeom prst="rect">
            <a:avLst/>
          </a:prstGeom>
          <a:noFill/>
          <a:ln>
            <a:noFill/>
          </a:ln>
        </p:spPr>
      </p:pic>
      <p:pic>
        <p:nvPicPr>
          <p:cNvPr id="480" name="Google Shape;480;p5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230801" y="1844634"/>
            <a:ext cx="3746167" cy="2105433"/>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4"/>
        <p:cNvGrpSpPr/>
        <p:nvPr/>
      </p:nvGrpSpPr>
      <p:grpSpPr>
        <a:xfrm>
          <a:off x="0" y="0"/>
          <a:ext cx="0" cy="0"/>
          <a:chOff x="0" y="0"/>
          <a:chExt cx="0" cy="0"/>
        </a:xfrm>
      </p:grpSpPr>
      <p:sp>
        <p:nvSpPr>
          <p:cNvPr id="485" name="Google Shape;485;p54"/>
          <p:cNvSpPr txBox="1">
            <a:spLocks noGrp="1"/>
          </p:cNvSpPr>
          <p:nvPr>
            <p:ph type="title" idx="4294967295"/>
          </p:nvPr>
        </p:nvSpPr>
        <p:spPr>
          <a:xfrm>
            <a:off x="508000" y="381000"/>
            <a:ext cx="7620000" cy="635200"/>
          </a:xfrm>
          <a:prstGeom prst="rect">
            <a:avLst/>
          </a:prstGeom>
          <a:noFill/>
          <a:ln>
            <a:noFill/>
            <a:prstDash/>
          </a:ln>
          <a:effectLst/>
        </p:spPr>
        <p:txBody>
          <a:bodyPr rot="0" spcFirstLastPara="1"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273" b="1" i="0" u="none" strike="noStrike" kern="0" cap="none" spc="0" normalizeH="0" baseline="0" noProof="0" dirty="0">
                <a:ln>
                  <a:noFill/>
                </a:ln>
                <a:solidFill>
                  <a:srgbClr val="005480"/>
                </a:solidFill>
                <a:effectLst/>
                <a:uLnTx/>
                <a:uFillTx/>
                <a:latin typeface="Montserrat"/>
                <a:ea typeface="Montserrat"/>
                <a:cs typeface="Montserrat"/>
                <a:sym typeface="Montserrat"/>
              </a:rPr>
              <a:t>Claude Mythos: Autonomous Threat Evolution</a:t>
            </a:r>
          </a:p>
        </p:txBody>
      </p:sp>
      <p:sp>
        <p:nvSpPr>
          <p:cNvPr id="486" name="Google Shape;486;p54">
            <a:extLst>
              <a:ext uri="{C183D7F6-B498-43B3-948B-1728B52AA6E4}">
                <adec:decorative xmlns:adec="http://schemas.microsoft.com/office/drawing/2017/decorative" val="1"/>
              </a:ext>
            </a:extLst>
          </p:cNvPr>
          <p:cNvSpPr/>
          <p:nvPr/>
        </p:nvSpPr>
        <p:spPr>
          <a:xfrm>
            <a:off x="508000" y="1270000"/>
            <a:ext cx="7112000" cy="2286000"/>
          </a:xfrm>
          <a:prstGeom prst="roundRect">
            <a:avLst>
              <a:gd name="adj" fmla="val 4444"/>
            </a:avLst>
          </a:prstGeom>
          <a:solidFill>
            <a:srgbClr val="FFFFFF"/>
          </a:solidFill>
          <a:ln w="9525" cap="flat" cmpd="sng">
            <a:solidFill>
              <a:srgbClr val="EEEEEE"/>
            </a:solidFill>
            <a:prstDash val="solid"/>
            <a:round/>
            <a:headEnd type="none" w="sm" len="sm"/>
            <a:tailEnd type="none" w="sm" len="sm"/>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7" name="Google Shape;487;p54">
            <a:extLst>
              <a:ext uri="{C183D7F6-B498-43B3-948B-1728B52AA6E4}">
                <adec:decorative xmlns:adec="http://schemas.microsoft.com/office/drawing/2017/decorative" val="1"/>
              </a:ext>
            </a:extLst>
          </p:cNvPr>
          <p:cNvSpPr/>
          <p:nvPr/>
        </p:nvSpPr>
        <p:spPr>
          <a:xfrm>
            <a:off x="508000" y="1270000"/>
            <a:ext cx="63600" cy="2286000"/>
          </a:xfrm>
          <a:prstGeom prst="rect">
            <a:avLst/>
          </a:prstGeom>
          <a:solidFill>
            <a:srgbClr val="005480"/>
          </a:solidFill>
          <a:ln>
            <a:noFill/>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88" name="Google Shape;488;p54"/>
          <p:cNvSpPr txBox="1"/>
          <p:nvPr/>
        </p:nvSpPr>
        <p:spPr>
          <a:xfrm>
            <a:off x="762000" y="1460500"/>
            <a:ext cx="6604000" cy="1905200"/>
          </a:xfrm>
          <a:prstGeom prst="rect">
            <a:avLst/>
          </a:prstGeom>
          <a:noFill/>
          <a:ln>
            <a:noFill/>
          </a:ln>
        </p:spPr>
        <p:txBody>
          <a:bodyPr spcFirstLastPara="1" wrap="square" lIns="0" tIns="0" rIns="0" bIns="0" anchor="t" anchorCtr="0">
            <a:noAutofit/>
          </a:bodyPr>
          <a:lstStyle/>
          <a:p>
            <a:pPr defTabSz="1219170">
              <a:buClr>
                <a:srgbClr val="000000"/>
              </a:buClr>
            </a:pPr>
            <a:r>
              <a:rPr lang="en" sz="2133" b="1" kern="0" dirty="0">
                <a:solidFill>
                  <a:srgbClr val="005480"/>
                </a:solidFill>
                <a:latin typeface="Montserrat"/>
                <a:ea typeface="Montserrat"/>
                <a:cs typeface="Montserrat"/>
                <a:sym typeface="Montserrat"/>
              </a:rPr>
              <a:t>Key Capabilities &amp; Risks</a:t>
            </a:r>
            <a:endParaRPr sz="1400" kern="0" dirty="0">
              <a:solidFill>
                <a:srgbClr val="1F1F1F"/>
              </a:solidFill>
              <a:latin typeface="Roboto"/>
              <a:ea typeface="Roboto"/>
              <a:cs typeface="Roboto"/>
              <a:sym typeface="Roboto"/>
            </a:endParaRPr>
          </a:p>
          <a:p>
            <a:pPr marL="609585" indent="-423323" defTabSz="1219170">
              <a:lnSpc>
                <a:spcPct val="115000"/>
              </a:lnSpc>
              <a:spcBef>
                <a:spcPts val="1600"/>
              </a:spcBef>
              <a:buClr>
                <a:srgbClr val="0F4761"/>
              </a:buClr>
              <a:buSzPts val="1400"/>
              <a:buFont typeface="Arial"/>
              <a:buChar char="●"/>
            </a:pPr>
            <a:r>
              <a:rPr lang="en" sz="1600" kern="0" dirty="0">
                <a:solidFill>
                  <a:srgbClr val="1F1F1F"/>
                </a:solidFill>
                <a:latin typeface="Roboto"/>
                <a:ea typeface="Roboto"/>
                <a:cs typeface="Roboto"/>
                <a:sym typeface="Roboto"/>
              </a:rPr>
              <a:t>The model's high capability creates a significant risk of misuse</a:t>
            </a:r>
            <a:endParaRPr sz="1600" kern="0" dirty="0">
              <a:solidFill>
                <a:srgbClr val="1F1F1F"/>
              </a:solidFill>
              <a:latin typeface="Roboto"/>
              <a:ea typeface="Roboto"/>
              <a:cs typeface="Roboto"/>
              <a:sym typeface="Roboto"/>
            </a:endParaRPr>
          </a:p>
          <a:p>
            <a:pPr marL="609585" indent="-423323" defTabSz="1219170">
              <a:lnSpc>
                <a:spcPct val="115000"/>
              </a:lnSpc>
              <a:buClr>
                <a:srgbClr val="0F4761"/>
              </a:buClr>
              <a:buSzPts val="1400"/>
              <a:buFont typeface="Arial"/>
              <a:buChar char="●"/>
            </a:pPr>
            <a:r>
              <a:rPr lang="en" sz="1600" kern="0" dirty="0">
                <a:solidFill>
                  <a:srgbClr val="1F1F1F"/>
                </a:solidFill>
                <a:latin typeface="Roboto"/>
                <a:ea typeface="Roboto"/>
                <a:cs typeface="Roboto"/>
                <a:sym typeface="Roboto"/>
              </a:rPr>
              <a:t>This technology is unlikely to stay in the West. Chinese firms are projected to match Mythos capabilities within 6–12 months.</a:t>
            </a:r>
            <a:endParaRPr sz="1600" kern="0" dirty="0">
              <a:solidFill>
                <a:srgbClr val="1F1F1F"/>
              </a:solidFill>
              <a:latin typeface="Roboto"/>
              <a:ea typeface="Roboto"/>
              <a:cs typeface="Roboto"/>
              <a:sym typeface="Roboto"/>
            </a:endParaRPr>
          </a:p>
          <a:p>
            <a:pPr marL="609585" indent="-423323" defTabSz="1219170">
              <a:lnSpc>
                <a:spcPct val="115000"/>
              </a:lnSpc>
              <a:buClr>
                <a:srgbClr val="0F4761"/>
              </a:buClr>
              <a:buSzPts val="1400"/>
              <a:buFont typeface="Arial"/>
              <a:buChar char="●"/>
            </a:pPr>
            <a:r>
              <a:rPr lang="en" sz="1600" kern="0" dirty="0">
                <a:solidFill>
                  <a:srgbClr val="1F1F1F"/>
                </a:solidFill>
                <a:latin typeface="Roboto"/>
                <a:ea typeface="Roboto"/>
                <a:cs typeface="Roboto"/>
                <a:sym typeface="Roboto"/>
              </a:rPr>
              <a:t>Unregulated AI vulnerability discovery models are expected to proliferate the internet by mid-to-late 2026.</a:t>
            </a:r>
            <a:endParaRPr sz="1600" kern="0" dirty="0">
              <a:solidFill>
                <a:srgbClr val="1F1F1F"/>
              </a:solidFill>
              <a:latin typeface="Roboto"/>
              <a:ea typeface="Roboto"/>
              <a:cs typeface="Roboto"/>
              <a:sym typeface="Roboto"/>
            </a:endParaRPr>
          </a:p>
          <a:p>
            <a:pPr defTabSz="1219170">
              <a:spcBef>
                <a:spcPts val="1600"/>
              </a:spcBef>
              <a:spcAft>
                <a:spcPts val="800"/>
              </a:spcAft>
              <a:buClr>
                <a:srgbClr val="000000"/>
              </a:buClr>
            </a:pPr>
            <a:endParaRPr sz="1247" kern="0" dirty="0">
              <a:solidFill>
                <a:srgbClr val="000000"/>
              </a:solidFill>
              <a:latin typeface="Calibri"/>
              <a:ea typeface="Calibri"/>
              <a:cs typeface="Calibri"/>
              <a:sym typeface="Calibri"/>
            </a:endParaRPr>
          </a:p>
        </p:txBody>
      </p:sp>
      <p:grpSp>
        <p:nvGrpSpPr>
          <p:cNvPr id="489" name="Google Shape;489;p54" descr="100% Cybench CTF Score"/>
          <p:cNvGrpSpPr/>
          <p:nvPr/>
        </p:nvGrpSpPr>
        <p:grpSpPr>
          <a:xfrm>
            <a:off x="508000" y="3810000"/>
            <a:ext cx="2222400" cy="1079600"/>
            <a:chOff x="381000" y="2857500"/>
            <a:chExt cx="1666800" cy="809700"/>
          </a:xfrm>
        </p:grpSpPr>
        <p:sp>
          <p:nvSpPr>
            <p:cNvPr id="490" name="Google Shape;490;p54"/>
            <p:cNvSpPr/>
            <p:nvPr/>
          </p:nvSpPr>
          <p:spPr>
            <a:xfrm>
              <a:off x="381000" y="2857500"/>
              <a:ext cx="1666800" cy="809700"/>
            </a:xfrm>
            <a:prstGeom prst="roundRect">
              <a:avLst>
                <a:gd name="adj" fmla="val 9411"/>
              </a:avLst>
            </a:prstGeom>
            <a:solidFill>
              <a:srgbClr val="FFFFFF"/>
            </a:solidFill>
            <a:ln w="9525" cap="flat" cmpd="sng">
              <a:solidFill>
                <a:srgbClr val="EEEEEE"/>
              </a:solidFill>
              <a:prstDash val="solid"/>
              <a:round/>
              <a:headEnd type="none" w="sm" len="sm"/>
              <a:tailEnd type="none" w="sm" len="sm"/>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1" name="Google Shape;491;p54"/>
            <p:cNvSpPr txBox="1"/>
            <p:nvPr/>
          </p:nvSpPr>
          <p:spPr>
            <a:xfrm>
              <a:off x="476250" y="2952750"/>
              <a:ext cx="1476300" cy="619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3200" b="1" kern="0">
                  <a:solidFill>
                    <a:srgbClr val="B9385C"/>
                  </a:solidFill>
                  <a:latin typeface="Montserrat"/>
                  <a:ea typeface="Montserrat"/>
                  <a:cs typeface="Montserrat"/>
                  <a:sym typeface="Montserrat"/>
                </a:rPr>
                <a:t>100%</a:t>
              </a:r>
              <a:endParaRPr sz="3200" b="1" kern="0">
                <a:solidFill>
                  <a:srgbClr val="B9385C"/>
                </a:solidFill>
                <a:latin typeface="Montserrat"/>
                <a:ea typeface="Montserrat"/>
                <a:cs typeface="Montserrat"/>
                <a:sym typeface="Montserrat"/>
              </a:endParaRPr>
            </a:p>
            <a:p>
              <a:pPr algn="ctr" defTabSz="1219170">
                <a:buClr>
                  <a:srgbClr val="000000"/>
                </a:buClr>
              </a:pPr>
              <a:r>
                <a:rPr lang="en" sz="1200" kern="0">
                  <a:solidFill>
                    <a:srgbClr val="666666"/>
                  </a:solidFill>
                  <a:latin typeface="Montserrat"/>
                  <a:ea typeface="Montserrat"/>
                  <a:cs typeface="Montserrat"/>
                  <a:sym typeface="Montserrat"/>
                </a:rPr>
                <a:t>Cybench CTF Score</a:t>
              </a:r>
              <a:endParaRPr sz="1200" kern="0">
                <a:solidFill>
                  <a:srgbClr val="666666"/>
                </a:solidFill>
                <a:latin typeface="Montserrat"/>
                <a:ea typeface="Montserrat"/>
                <a:cs typeface="Montserrat"/>
                <a:sym typeface="Montserrat"/>
              </a:endParaRPr>
            </a:p>
          </p:txBody>
        </p:sp>
      </p:grpSp>
      <p:grpSp>
        <p:nvGrpSpPr>
          <p:cNvPr id="492" name="Google Shape;492;p54" descr="93.9% SWE-bench Verified"/>
          <p:cNvGrpSpPr/>
          <p:nvPr/>
        </p:nvGrpSpPr>
        <p:grpSpPr>
          <a:xfrm>
            <a:off x="2946400" y="3810000"/>
            <a:ext cx="2222400" cy="1079600"/>
            <a:chOff x="2209800" y="2857500"/>
            <a:chExt cx="1666800" cy="809700"/>
          </a:xfrm>
        </p:grpSpPr>
        <p:sp>
          <p:nvSpPr>
            <p:cNvPr id="493" name="Google Shape;493;p54"/>
            <p:cNvSpPr/>
            <p:nvPr/>
          </p:nvSpPr>
          <p:spPr>
            <a:xfrm>
              <a:off x="2209800" y="2857500"/>
              <a:ext cx="1666800" cy="809700"/>
            </a:xfrm>
            <a:prstGeom prst="roundRect">
              <a:avLst>
                <a:gd name="adj" fmla="val 9411"/>
              </a:avLst>
            </a:prstGeom>
            <a:solidFill>
              <a:srgbClr val="FFFFFF"/>
            </a:solidFill>
            <a:ln w="9525" cap="flat" cmpd="sng">
              <a:solidFill>
                <a:srgbClr val="EEEEEE"/>
              </a:solidFill>
              <a:prstDash val="solid"/>
              <a:round/>
              <a:headEnd type="none" w="sm" len="sm"/>
              <a:tailEnd type="none" w="sm" len="sm"/>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4" name="Google Shape;494;p54"/>
            <p:cNvSpPr txBox="1"/>
            <p:nvPr/>
          </p:nvSpPr>
          <p:spPr>
            <a:xfrm>
              <a:off x="2305050" y="2952750"/>
              <a:ext cx="1476300" cy="619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3200" b="1" kern="0">
                  <a:solidFill>
                    <a:srgbClr val="B9385C"/>
                  </a:solidFill>
                  <a:latin typeface="Montserrat"/>
                  <a:ea typeface="Montserrat"/>
                  <a:cs typeface="Montserrat"/>
                  <a:sym typeface="Montserrat"/>
                </a:rPr>
                <a:t>93.9%</a:t>
              </a:r>
              <a:endParaRPr sz="3200" b="1" kern="0">
                <a:solidFill>
                  <a:srgbClr val="B9385C"/>
                </a:solidFill>
                <a:latin typeface="Montserrat"/>
                <a:ea typeface="Montserrat"/>
                <a:cs typeface="Montserrat"/>
                <a:sym typeface="Montserrat"/>
              </a:endParaRPr>
            </a:p>
            <a:p>
              <a:pPr algn="ctr" defTabSz="1219170">
                <a:buClr>
                  <a:srgbClr val="000000"/>
                </a:buClr>
              </a:pPr>
              <a:r>
                <a:rPr lang="en" sz="1200" kern="0">
                  <a:solidFill>
                    <a:srgbClr val="666666"/>
                  </a:solidFill>
                  <a:latin typeface="Montserrat"/>
                  <a:ea typeface="Montserrat"/>
                  <a:cs typeface="Montserrat"/>
                  <a:sym typeface="Montserrat"/>
                </a:rPr>
                <a:t>SWE-bench Verified</a:t>
              </a:r>
              <a:endParaRPr sz="1200" kern="0">
                <a:solidFill>
                  <a:srgbClr val="666666"/>
                </a:solidFill>
                <a:latin typeface="Montserrat"/>
                <a:ea typeface="Montserrat"/>
                <a:cs typeface="Montserrat"/>
                <a:sym typeface="Montserrat"/>
              </a:endParaRPr>
            </a:p>
          </p:txBody>
        </p:sp>
      </p:grpSp>
      <p:grpSp>
        <p:nvGrpSpPr>
          <p:cNvPr id="495" name="Google Shape;495;p54" descr="20hrs Human Effort Simulated"/>
          <p:cNvGrpSpPr/>
          <p:nvPr/>
        </p:nvGrpSpPr>
        <p:grpSpPr>
          <a:xfrm>
            <a:off x="5397500" y="3810000"/>
            <a:ext cx="2222400" cy="1079600"/>
            <a:chOff x="4048125" y="2857500"/>
            <a:chExt cx="1666800" cy="809700"/>
          </a:xfrm>
        </p:grpSpPr>
        <p:sp>
          <p:nvSpPr>
            <p:cNvPr id="496" name="Google Shape;496;p54"/>
            <p:cNvSpPr/>
            <p:nvPr/>
          </p:nvSpPr>
          <p:spPr>
            <a:xfrm>
              <a:off x="4048125" y="2857500"/>
              <a:ext cx="1666800" cy="809700"/>
            </a:xfrm>
            <a:prstGeom prst="roundRect">
              <a:avLst>
                <a:gd name="adj" fmla="val 9411"/>
              </a:avLst>
            </a:prstGeom>
            <a:solidFill>
              <a:srgbClr val="FFFFFF"/>
            </a:solidFill>
            <a:ln w="9525" cap="flat" cmpd="sng">
              <a:solidFill>
                <a:srgbClr val="EEEEEE"/>
              </a:solidFill>
              <a:prstDash val="solid"/>
              <a:round/>
              <a:headEnd type="none" w="sm" len="sm"/>
              <a:tailEnd type="none" w="sm" len="sm"/>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7" name="Google Shape;497;p54"/>
            <p:cNvSpPr txBox="1"/>
            <p:nvPr/>
          </p:nvSpPr>
          <p:spPr>
            <a:xfrm>
              <a:off x="4143375" y="2952750"/>
              <a:ext cx="1476300" cy="619200"/>
            </a:xfrm>
            <a:prstGeom prst="rect">
              <a:avLst/>
            </a:prstGeom>
            <a:noFill/>
            <a:ln>
              <a:noFill/>
            </a:ln>
          </p:spPr>
          <p:txBody>
            <a:bodyPr spcFirstLastPara="1" wrap="square" lIns="0" tIns="0" rIns="0" bIns="0" anchor="ctr" anchorCtr="0">
              <a:noAutofit/>
            </a:bodyPr>
            <a:lstStyle/>
            <a:p>
              <a:pPr algn="ctr" defTabSz="1219170">
                <a:buClr>
                  <a:srgbClr val="000000"/>
                </a:buClr>
              </a:pPr>
              <a:r>
                <a:rPr lang="en" sz="3200" b="1" kern="0">
                  <a:solidFill>
                    <a:srgbClr val="B9385C"/>
                  </a:solidFill>
                  <a:latin typeface="Montserrat"/>
                  <a:ea typeface="Montserrat"/>
                  <a:cs typeface="Montserrat"/>
                  <a:sym typeface="Montserrat"/>
                </a:rPr>
                <a:t>20hrs</a:t>
              </a:r>
              <a:endParaRPr sz="3200" b="1" kern="0">
                <a:solidFill>
                  <a:srgbClr val="B9385C"/>
                </a:solidFill>
                <a:latin typeface="Montserrat"/>
                <a:ea typeface="Montserrat"/>
                <a:cs typeface="Montserrat"/>
                <a:sym typeface="Montserrat"/>
              </a:endParaRPr>
            </a:p>
            <a:p>
              <a:pPr algn="ctr" defTabSz="1219170">
                <a:buClr>
                  <a:srgbClr val="000000"/>
                </a:buClr>
              </a:pPr>
              <a:r>
                <a:rPr lang="en" sz="1200" kern="0">
                  <a:solidFill>
                    <a:srgbClr val="666666"/>
                  </a:solidFill>
                  <a:latin typeface="Montserrat"/>
                  <a:ea typeface="Montserrat"/>
                  <a:cs typeface="Montserrat"/>
                  <a:sym typeface="Montserrat"/>
                </a:rPr>
                <a:t>Human Effort Simulated</a:t>
              </a:r>
              <a:endParaRPr sz="1200" kern="0">
                <a:solidFill>
                  <a:srgbClr val="666666"/>
                </a:solidFill>
                <a:latin typeface="Montserrat"/>
                <a:ea typeface="Montserrat"/>
                <a:cs typeface="Montserrat"/>
                <a:sym typeface="Montserrat"/>
              </a:endParaRPr>
            </a:p>
          </p:txBody>
        </p:sp>
      </p:grpSp>
      <p:sp>
        <p:nvSpPr>
          <p:cNvPr id="498" name="Google Shape;498;p54">
            <a:extLst>
              <a:ext uri="{C183D7F6-B498-43B3-948B-1728B52AA6E4}">
                <adec:decorative xmlns:adec="http://schemas.microsoft.com/office/drawing/2017/decorative" val="1"/>
              </a:ext>
            </a:extLst>
          </p:cNvPr>
          <p:cNvSpPr/>
          <p:nvPr/>
        </p:nvSpPr>
        <p:spPr>
          <a:xfrm>
            <a:off x="508000" y="5143500"/>
            <a:ext cx="7112000" cy="1079600"/>
          </a:xfrm>
          <a:prstGeom prst="roundRect">
            <a:avLst>
              <a:gd name="adj" fmla="val 9411"/>
            </a:avLst>
          </a:prstGeom>
          <a:solidFill>
            <a:srgbClr val="FFFFFF"/>
          </a:solidFill>
          <a:ln w="9525" cap="flat" cmpd="sng">
            <a:solidFill>
              <a:srgbClr val="EEEEEE"/>
            </a:solidFill>
            <a:prstDash val="solid"/>
            <a:round/>
            <a:headEnd type="none" w="sm" len="sm"/>
            <a:tailEnd type="none" w="sm" len="sm"/>
          </a:ln>
        </p:spPr>
        <p:txBody>
          <a:bodyPr spcFirstLastPara="1" wrap="square" lIns="0" tIns="0" rIns="0" bIns="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499" name="Google Shape;499;p54"/>
          <p:cNvSpPr txBox="1"/>
          <p:nvPr/>
        </p:nvSpPr>
        <p:spPr>
          <a:xfrm>
            <a:off x="702896" y="5172500"/>
            <a:ext cx="6604000" cy="825600"/>
          </a:xfrm>
          <a:prstGeom prst="rect">
            <a:avLst/>
          </a:prstGeom>
          <a:noFill/>
          <a:ln>
            <a:noFill/>
          </a:ln>
        </p:spPr>
        <p:txBody>
          <a:bodyPr spcFirstLastPara="1" wrap="square" lIns="0" tIns="0" rIns="0" bIns="0" anchor="t" anchorCtr="0">
            <a:noAutofit/>
          </a:bodyPr>
          <a:lstStyle/>
          <a:p>
            <a:pPr defTabSz="1219170">
              <a:buClr>
                <a:srgbClr val="000000"/>
              </a:buClr>
            </a:pPr>
            <a:r>
              <a:rPr lang="en" sz="1600" b="1" kern="0" dirty="0">
                <a:solidFill>
                  <a:srgbClr val="005480"/>
                </a:solidFill>
                <a:latin typeface="Montserrat"/>
                <a:ea typeface="Montserrat"/>
                <a:cs typeface="Montserrat"/>
                <a:sym typeface="Montserrat"/>
              </a:rPr>
              <a:t>Systemic Implications</a:t>
            </a:r>
            <a:endParaRPr sz="1600" b="1" kern="0" dirty="0">
              <a:solidFill>
                <a:srgbClr val="005480"/>
              </a:solidFill>
              <a:latin typeface="Montserrat"/>
              <a:ea typeface="Montserrat"/>
              <a:cs typeface="Montserrat"/>
              <a:sym typeface="Montserrat"/>
            </a:endParaRPr>
          </a:p>
          <a:p>
            <a:pPr defTabSz="1219170">
              <a:spcBef>
                <a:spcPts val="800"/>
              </a:spcBef>
              <a:spcAft>
                <a:spcPts val="800"/>
              </a:spcAft>
              <a:buClr>
                <a:srgbClr val="000000"/>
              </a:buClr>
            </a:pPr>
            <a:r>
              <a:rPr lang="en" sz="1600" kern="0" dirty="0">
                <a:solidFill>
                  <a:srgbClr val="000000"/>
                </a:solidFill>
                <a:latin typeface="Calibri"/>
                <a:ea typeface="Calibri"/>
                <a:cs typeface="Calibri"/>
                <a:sym typeface="Calibri"/>
              </a:rPr>
              <a:t>Unregulated AI models and open-source reconstructions (e.g., OpenMythos) are expected to proliferate by mid-to-late 2026, decentralizing AI-enabled offensive technologies.</a:t>
            </a:r>
            <a:endParaRPr sz="1600" kern="0" dirty="0">
              <a:solidFill>
                <a:srgbClr val="000000"/>
              </a:solidFill>
              <a:latin typeface="Calibri"/>
              <a:ea typeface="Calibri"/>
              <a:cs typeface="Calibri"/>
              <a:sym typeface="Calibri"/>
            </a:endParaRPr>
          </a:p>
        </p:txBody>
      </p:sp>
      <p:pic>
        <p:nvPicPr>
          <p:cNvPr id="500" name="Google Shape;500;p54" descr="Image of cover page of white paper entitled Claude Mythos and its Health Sector Implications"/>
          <p:cNvPicPr preferRelativeResize="0"/>
          <p:nvPr/>
        </p:nvPicPr>
        <p:blipFill>
          <a:blip r:embed="rId3">
            <a:alphaModFix/>
          </a:blip>
          <a:stretch>
            <a:fillRect/>
          </a:stretch>
        </p:blipFill>
        <p:spPr>
          <a:xfrm>
            <a:off x="7848600" y="265015"/>
            <a:ext cx="4165603" cy="5389671"/>
          </a:xfrm>
          <a:prstGeom prst="rect">
            <a:avLst/>
          </a:prstGeom>
          <a:noFill/>
          <a:ln>
            <a:noFill/>
          </a:ln>
        </p:spPr>
      </p:pic>
      <p:sp>
        <p:nvSpPr>
          <p:cNvPr id="501" name="Google Shape;501;p54"/>
          <p:cNvSpPr txBox="1"/>
          <p:nvPr/>
        </p:nvSpPr>
        <p:spPr>
          <a:xfrm>
            <a:off x="7917100" y="5484300"/>
            <a:ext cx="3135600" cy="202000"/>
          </a:xfrm>
          <a:prstGeom prst="rect">
            <a:avLst/>
          </a:prstGeom>
          <a:noFill/>
          <a:ln>
            <a:noFill/>
          </a:ln>
        </p:spPr>
        <p:txBody>
          <a:bodyPr spcFirstLastPara="1" wrap="square" lIns="121900" tIns="121900" rIns="121900" bIns="121900" anchor="t" anchorCtr="0">
            <a:noAutofit/>
          </a:bodyPr>
          <a:lstStyle/>
          <a:p>
            <a:pPr defTabSz="1219170">
              <a:buClr>
                <a:srgbClr val="000000"/>
              </a:buClr>
            </a:pPr>
            <a:r>
              <a:rPr lang="en" sz="1067" u="sng" kern="0">
                <a:solidFill>
                  <a:srgbClr val="0F80B0"/>
                </a:solidFill>
                <a:latin typeface="Roboto"/>
                <a:ea typeface="Roboto"/>
                <a:cs typeface="Roboto"/>
                <a:sym typeface="Roboto"/>
                <a:hlinkClick r:id="rId4"/>
              </a:rPr>
              <a:t>https://health-isac.org/claude-mythos-and-its-health-sector-implications/</a:t>
            </a:r>
            <a:endParaRPr sz="1067" kern="0">
              <a:solidFill>
                <a:srgbClr val="000000"/>
              </a:solidFill>
              <a:latin typeface="Roboto"/>
              <a:ea typeface="Roboto"/>
              <a:cs typeface="Roboto"/>
              <a:sym typeface="Robot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55"/>
          <p:cNvSpPr txBox="1">
            <a:spLocks noGrp="1"/>
          </p:cNvSpPr>
          <p:nvPr>
            <p:ph type="title"/>
          </p:nvPr>
        </p:nvSpPr>
        <p:spPr>
          <a:xfrm>
            <a:off x="1117600" y="486833"/>
            <a:ext cx="14020800" cy="1767600"/>
          </a:xfrm>
          <a:prstGeom prst="rect">
            <a:avLst/>
          </a:prstGeom>
          <a:noFill/>
          <a:ln>
            <a:noFill/>
          </a:ln>
        </p:spPr>
        <p:txBody>
          <a:bodyPr spcFirstLastPara="1" wrap="square" lIns="77033" tIns="38500" rIns="77033" bIns="38500" anchor="t" anchorCtr="0">
            <a:noAutofit/>
          </a:bodyPr>
          <a:lstStyle/>
          <a:p>
            <a:pPr>
              <a:buClr>
                <a:srgbClr val="303237"/>
              </a:buClr>
              <a:buSzPts val="2800"/>
            </a:pPr>
            <a:r>
              <a:rPr lang="en"/>
              <a:t>Recommendations &amp; Free Resources</a:t>
            </a:r>
            <a:endParaRPr/>
          </a:p>
        </p:txBody>
      </p:sp>
      <p:sp>
        <p:nvSpPr>
          <p:cNvPr id="507" name="Google Shape;507;p55"/>
          <p:cNvSpPr txBox="1">
            <a:spLocks noGrp="1"/>
          </p:cNvSpPr>
          <p:nvPr>
            <p:ph type="body" idx="1"/>
          </p:nvPr>
        </p:nvSpPr>
        <p:spPr>
          <a:xfrm>
            <a:off x="665400" y="1370633"/>
            <a:ext cx="10861200" cy="4351200"/>
          </a:xfrm>
          <a:prstGeom prst="rect">
            <a:avLst/>
          </a:prstGeom>
          <a:noFill/>
          <a:ln>
            <a:noFill/>
          </a:ln>
        </p:spPr>
        <p:txBody>
          <a:bodyPr spcFirstLastPara="1" wrap="square" lIns="77033" tIns="38500" rIns="77033" bIns="38500" anchor="t" anchorCtr="0">
            <a:noAutofit/>
          </a:bodyPr>
          <a:lstStyle/>
          <a:p>
            <a:pPr marL="237061" indent="-84665">
              <a:spcBef>
                <a:spcPts val="933"/>
              </a:spcBef>
              <a:buSzPts val="1800"/>
            </a:pPr>
            <a:r>
              <a:rPr lang="en" sz="1867" dirty="0"/>
              <a:t>Health-ISAC – </a:t>
            </a:r>
            <a:r>
              <a:rPr lang="en" sz="1867" u="sng" dirty="0">
                <a:solidFill>
                  <a:schemeClr val="hlink"/>
                </a:solidFill>
                <a:hlinkClick r:id="rId3"/>
              </a:rPr>
              <a:t>www.health-isac.org</a:t>
            </a:r>
            <a:r>
              <a:rPr lang="en" sz="1867" dirty="0"/>
              <a:t> </a:t>
            </a:r>
            <a:endParaRPr sz="1867" dirty="0"/>
          </a:p>
          <a:p>
            <a:pPr marL="491054" lvl="1" indent="-211661">
              <a:spcBef>
                <a:spcPts val="400"/>
              </a:spcBef>
              <a:buSzPts val="1500"/>
            </a:pPr>
            <a:r>
              <a:rPr lang="en" sz="1867" dirty="0"/>
              <a:t>Annual Threat Report - </a:t>
            </a:r>
            <a:r>
              <a:rPr lang="en" sz="1867" u="sng" dirty="0">
                <a:solidFill>
                  <a:schemeClr val="hlink"/>
                </a:solidFill>
                <a:hlinkClick r:id="rId4"/>
              </a:rPr>
              <a:t>https://health-isac.org/health-isac-2025-health-sector-cyber-threat-landscape/</a:t>
            </a:r>
            <a:endParaRPr sz="1867" dirty="0"/>
          </a:p>
          <a:p>
            <a:pPr marL="491054" lvl="1" indent="-211661">
              <a:spcBef>
                <a:spcPts val="400"/>
              </a:spcBef>
              <a:buSzPts val="1500"/>
            </a:pPr>
            <a:r>
              <a:rPr lang="en" sz="1867" dirty="0"/>
              <a:t>Health-ISAC Community Services Free Offerings - </a:t>
            </a:r>
            <a:r>
              <a:rPr lang="en" sz="1867" u="sng" dirty="0">
                <a:solidFill>
                  <a:schemeClr val="hlink"/>
                </a:solidFill>
                <a:hlinkClick r:id="rId5"/>
              </a:rPr>
              <a:t>https://h-isac.org/community-services-2?_sft_category=free-tools</a:t>
            </a:r>
            <a:r>
              <a:rPr lang="en" sz="1867" dirty="0"/>
              <a:t> </a:t>
            </a:r>
            <a:endParaRPr sz="1867" dirty="0"/>
          </a:p>
          <a:p>
            <a:pPr marL="491054" lvl="1" indent="-211661">
              <a:spcBef>
                <a:spcPts val="400"/>
              </a:spcBef>
              <a:buSzPts val="1500"/>
            </a:pPr>
            <a:r>
              <a:rPr lang="en" sz="1867" dirty="0"/>
              <a:t>Information on DDoS, including mitigation strategies - </a:t>
            </a:r>
            <a:r>
              <a:rPr lang="en" sz="1867" u="sng" dirty="0">
                <a:solidFill>
                  <a:schemeClr val="hlink"/>
                </a:solidFill>
                <a:hlinkClick r:id="rId6"/>
              </a:rPr>
              <a:t>https://h-isac.org/distributed-denial-of-service-ddos-attacks/</a:t>
            </a:r>
            <a:r>
              <a:rPr lang="en" sz="1867" dirty="0">
                <a:solidFill>
                  <a:srgbClr val="2F3645"/>
                </a:solidFill>
              </a:rPr>
              <a:t> </a:t>
            </a:r>
            <a:endParaRPr sz="1867" dirty="0"/>
          </a:p>
          <a:p>
            <a:pPr marL="491054" lvl="1" indent="-211661">
              <a:spcBef>
                <a:spcPts val="400"/>
              </a:spcBef>
              <a:buSzPts val="1500"/>
            </a:pPr>
            <a:r>
              <a:rPr lang="en" sz="1867" dirty="0"/>
              <a:t>AHA &amp; Health-ISAC / Preparing for the Next “SolarWinds” Event - </a:t>
            </a:r>
            <a:r>
              <a:rPr lang="en" sz="1867" u="sng" dirty="0">
                <a:solidFill>
                  <a:schemeClr val="hlink"/>
                </a:solidFill>
                <a:hlinkClick r:id="rId7"/>
              </a:rPr>
              <a:t>https://h-isac.org/preparing-for-the-next-solarwinds-event-2/</a:t>
            </a:r>
            <a:endParaRPr sz="1867" dirty="0"/>
          </a:p>
          <a:p>
            <a:pPr marL="237061" indent="-84665">
              <a:spcBef>
                <a:spcPts val="933"/>
              </a:spcBef>
              <a:buSzPts val="1800"/>
            </a:pPr>
            <a:r>
              <a:rPr lang="en" sz="1867" dirty="0"/>
              <a:t>Health Sector Cybersecurity Coordination Center (HC3) - </a:t>
            </a:r>
            <a:r>
              <a:rPr lang="en" sz="1867" u="sng" dirty="0">
                <a:solidFill>
                  <a:schemeClr val="hlink"/>
                </a:solidFill>
                <a:hlinkClick r:id="rId8"/>
              </a:rPr>
              <a:t>https://www.hhs.gov/about/agencies/asa/ocio/hc3</a:t>
            </a:r>
            <a:r>
              <a:rPr lang="en" sz="1867" dirty="0"/>
              <a:t> </a:t>
            </a:r>
            <a:endParaRPr sz="1867" dirty="0"/>
          </a:p>
          <a:p>
            <a:pPr marL="237061" indent="-84665">
              <a:spcBef>
                <a:spcPts val="933"/>
              </a:spcBef>
              <a:buSzPts val="1800"/>
            </a:pPr>
            <a:r>
              <a:rPr lang="en" sz="1867" dirty="0"/>
              <a:t>HHS 405(d) Aligning Health Care Industry Security Approaches - </a:t>
            </a:r>
            <a:r>
              <a:rPr lang="en" sz="1867" u="sng" dirty="0">
                <a:solidFill>
                  <a:schemeClr val="hlink"/>
                </a:solidFill>
                <a:hlinkClick r:id="rId9"/>
              </a:rPr>
              <a:t>https://405d.hhs.gov/</a:t>
            </a:r>
            <a:r>
              <a:rPr lang="en" sz="1867" dirty="0"/>
              <a:t> </a:t>
            </a:r>
            <a:endParaRPr sz="1867" dirty="0"/>
          </a:p>
          <a:p>
            <a:pPr marL="237061" indent="-84665">
              <a:spcBef>
                <a:spcPts val="933"/>
              </a:spcBef>
              <a:buSzPts val="1800"/>
            </a:pPr>
            <a:r>
              <a:rPr lang="en" sz="1867" dirty="0"/>
              <a:t>HHS Office of the Assistant Secretary for Preparedness and Response (ASPR) - </a:t>
            </a:r>
            <a:r>
              <a:rPr lang="en" sz="1867" u="sng" dirty="0">
                <a:solidFill>
                  <a:schemeClr val="hlink"/>
                </a:solidFill>
                <a:hlinkClick r:id="rId10"/>
              </a:rPr>
              <a:t>aspr.hhs.gov</a:t>
            </a:r>
            <a:endParaRPr sz="1867" dirty="0"/>
          </a:p>
        </p:txBody>
      </p:sp>
      <p:sp>
        <p:nvSpPr>
          <p:cNvPr id="508" name="Google Shape;508;p55"/>
          <p:cNvSpPr txBox="1">
            <a:spLocks noGrp="1"/>
          </p:cNvSpPr>
          <p:nvPr>
            <p:ph type="sldNum" idx="12"/>
          </p:nvPr>
        </p:nvSpPr>
        <p:spPr>
          <a:xfrm>
            <a:off x="11941535" y="8657167"/>
            <a:ext cx="3657600" cy="486900"/>
          </a:xfrm>
          <a:prstGeom prst="rect">
            <a:avLst/>
          </a:prstGeom>
          <a:noFill/>
          <a:ln>
            <a:noFill/>
          </a:ln>
        </p:spPr>
        <p:txBody>
          <a:bodyPr spcFirstLastPara="1" wrap="square" lIns="121900" tIns="60933" rIns="121900" bIns="60933" anchor="ctr" anchorCtr="0">
            <a:noAutofit/>
          </a:bodyPr>
          <a:lstStyle/>
          <a:p>
            <a:pPr defTabSz="1219170">
              <a:buClr>
                <a:srgbClr val="000000"/>
              </a:buClr>
            </a:pPr>
            <a:fld id="{00000000-1234-1234-1234-123412341234}" type="slidenum">
              <a:rPr lang="en" kern="0"/>
              <a:pPr defTabSz="1219170">
                <a:buClr>
                  <a:srgbClr val="000000"/>
                </a:buClr>
              </a:pPr>
              <a:t>46</a:t>
            </a:fld>
            <a:endParaRPr ker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56"/>
          <p:cNvSpPr txBox="1">
            <a:spLocks noGrp="1"/>
          </p:cNvSpPr>
          <p:nvPr>
            <p:ph type="title"/>
          </p:nvPr>
        </p:nvSpPr>
        <p:spPr>
          <a:xfrm>
            <a:off x="1270000" y="1651000"/>
            <a:ext cx="9652000" cy="2286000"/>
          </a:xfrm>
          <a:prstGeom prst="rect">
            <a:avLst/>
          </a:prstGeom>
          <a:solidFill>
            <a:srgbClr val="000000">
              <a:alpha val="0"/>
            </a:srgbClr>
          </a:solidFill>
          <a:ln>
            <a:noFill/>
          </a:ln>
        </p:spPr>
        <p:txBody>
          <a:bodyPr spcFirstLastPara="1" wrap="square" lIns="0" tIns="0" rIns="0" bIns="0" anchor="t" anchorCtr="0">
            <a:normAutofit/>
          </a:bodyPr>
          <a:lstStyle/>
          <a:p>
            <a:r>
              <a:rPr lang="en" sz="7200" b="1">
                <a:solidFill>
                  <a:srgbClr val="005480"/>
                </a:solidFill>
              </a:rPr>
              <a:t>Thank You</a:t>
            </a:r>
            <a:endParaRPr sz="7200" b="1">
              <a:solidFill>
                <a:srgbClr val="005480"/>
              </a:solidFill>
            </a:endParaRPr>
          </a:p>
          <a:p>
            <a:pPr>
              <a:spcBef>
                <a:spcPts val="1000"/>
              </a:spcBef>
            </a:pPr>
            <a:r>
              <a:rPr lang="en" sz="3733">
                <a:solidFill>
                  <a:srgbClr val="888888"/>
                </a:solidFill>
              </a:rPr>
              <a:t>Q&amp;A</a:t>
            </a:r>
            <a:endParaRPr sz="3733">
              <a:solidFill>
                <a:srgbClr val="888888"/>
              </a:solidFill>
            </a:endParaRPr>
          </a:p>
        </p:txBody>
      </p:sp>
      <p:sp>
        <p:nvSpPr>
          <p:cNvPr id="514" name="Google Shape;514;p56"/>
          <p:cNvSpPr txBox="1">
            <a:spLocks noGrp="1"/>
          </p:cNvSpPr>
          <p:nvPr>
            <p:ph type="body" idx="1"/>
          </p:nvPr>
        </p:nvSpPr>
        <p:spPr>
          <a:xfrm>
            <a:off x="1270000" y="4191000"/>
            <a:ext cx="9652000" cy="1524000"/>
          </a:xfrm>
          <a:prstGeom prst="rect">
            <a:avLst/>
          </a:prstGeom>
          <a:solidFill>
            <a:srgbClr val="000000">
              <a:alpha val="0"/>
            </a:srgbClr>
          </a:solidFill>
          <a:ln>
            <a:noFill/>
          </a:ln>
        </p:spPr>
        <p:txBody>
          <a:bodyPr spcFirstLastPara="1" wrap="square" lIns="0" tIns="0" rIns="0" bIns="0" anchor="t" anchorCtr="0">
            <a:normAutofit/>
          </a:bodyPr>
          <a:lstStyle/>
          <a:p>
            <a:pPr marL="0" indent="0"/>
            <a:r>
              <a:rPr lang="en" sz="2667" b="1">
                <a:solidFill>
                  <a:srgbClr val="005480"/>
                </a:solidFill>
              </a:rPr>
              <a:t>Joshua Justice</a:t>
            </a:r>
            <a:endParaRPr sz="2667" b="1">
              <a:solidFill>
                <a:srgbClr val="005480"/>
              </a:solidFill>
            </a:endParaRPr>
          </a:p>
          <a:p>
            <a:pPr marL="0" indent="0">
              <a:spcBef>
                <a:spcPts val="500"/>
              </a:spcBef>
            </a:pPr>
            <a:r>
              <a:rPr lang="en" sz="2000">
                <a:solidFill>
                  <a:srgbClr val="888888"/>
                </a:solidFill>
              </a:rPr>
              <a:t>jjustice@h-isac.org</a:t>
            </a:r>
            <a:endParaRPr sz="2000">
              <a:solidFill>
                <a:srgbClr val="888888"/>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F4902-EAB0-B47A-7A3F-FB33A69ED6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BA453-699F-7588-33C9-4011A107410A}"/>
              </a:ext>
            </a:extLst>
          </p:cNvPr>
          <p:cNvSpPr txBox="1">
            <a:spLocks/>
          </p:cNvSpPr>
          <p:nvPr/>
        </p:nvSpPr>
        <p:spPr>
          <a:xfrm>
            <a:off x="7828192" y="2479344"/>
            <a:ext cx="4510112" cy="1899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b="1" dirty="0"/>
              <a:t>Safeguarding Health Information: Building Assurance through HIPAA Security 2026</a:t>
            </a:r>
          </a:p>
        </p:txBody>
      </p:sp>
      <p:sp>
        <p:nvSpPr>
          <p:cNvPr id="3" name="Title 2">
            <a:extLst>
              <a:ext uri="{FF2B5EF4-FFF2-40B4-BE49-F238E27FC236}">
                <a16:creationId xmlns:a16="http://schemas.microsoft.com/office/drawing/2014/main" id="{7CB09C7B-8C1F-3DE2-76A9-B73CA51B273A}"/>
              </a:ext>
            </a:extLst>
          </p:cNvPr>
          <p:cNvSpPr>
            <a:spLocks noGrp="1"/>
          </p:cNvSpPr>
          <p:nvPr>
            <p:ph type="title" idx="4294967295"/>
          </p:nvPr>
        </p:nvSpPr>
        <p:spPr>
          <a:xfrm>
            <a:off x="838200" y="-1325563"/>
            <a:ext cx="10515600" cy="1325563"/>
          </a:xfrm>
          <a:prstGeom prst="rect">
            <a:avLst/>
          </a:prstGeom>
        </p:spPr>
        <p:txBody>
          <a:bodyPr anchor="b"/>
          <a:lstStyle/>
          <a:p>
            <a:r>
              <a:rPr lang="en-US" dirty="0"/>
              <a:t>Safeguarding Health Information 2</a:t>
            </a:r>
          </a:p>
        </p:txBody>
      </p:sp>
    </p:spTree>
    <p:extLst>
      <p:ext uri="{BB962C8B-B14F-4D97-AF65-F5344CB8AC3E}">
        <p14:creationId xmlns:p14="http://schemas.microsoft.com/office/powerpoint/2010/main" val="2944548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ing Level 1">
            <a:extLst>
              <a:ext uri="{FF2B5EF4-FFF2-40B4-BE49-F238E27FC236}">
                <a16:creationId xmlns:a16="http://schemas.microsoft.com/office/drawing/2014/main" id="{FB4DFB4E-B393-6DD9-8AAC-40CF56C335E5}"/>
              </a:ext>
            </a:extLst>
          </p:cNvPr>
          <p:cNvSpPr txBox="1">
            <a:spLocks noGrp="1"/>
          </p:cNvSpPr>
          <p:nvPr>
            <p:ph type="title" idx="4294967295"/>
          </p:nvPr>
        </p:nvSpPr>
        <p:spPr>
          <a:xfrm>
            <a:off x="315721" y="3282462"/>
            <a:ext cx="12291996" cy="9499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3200" b="1" kern="1200">
                <a:solidFill>
                  <a:srgbClr val="062E61"/>
                </a:solidFill>
                <a:latin typeface="+mj-lt"/>
                <a:ea typeface="+mj-ea"/>
                <a:cs typeface="Arial" panose="020B0604020202020204" pitchFamily="34" charset="0"/>
              </a:defRPr>
            </a:lvl1pPr>
          </a:lstStyle>
          <a:p>
            <a:pPr marL="0" marR="0" lvl="0" indent="0" algn="ctr" defTabSz="914446" rtl="0" eaLnBrk="1" fontAlgn="auto" latinLnBrk="0" hangingPunct="1">
              <a:lnSpc>
                <a:spcPct val="90000"/>
              </a:lnSpc>
              <a:spcBef>
                <a:spcPct val="0"/>
              </a:spcBef>
              <a:spcAft>
                <a:spcPts val="0"/>
              </a:spcAft>
              <a:buClrTx/>
              <a:buSzTx/>
              <a:buFontTx/>
              <a:buNone/>
              <a:tabLst/>
              <a:defRPr/>
            </a:pPr>
            <a:r>
              <a:rPr kumimoji="0" lang="en-US" sz="2933" b="1" i="0" u="none" strike="noStrike" kern="1200" cap="none" spc="0" normalizeH="0" baseline="0" noProof="0" dirty="0">
                <a:ln>
                  <a:noFill/>
                </a:ln>
                <a:solidFill>
                  <a:srgbClr val="062E61"/>
                </a:solidFill>
                <a:effectLst/>
                <a:uLnTx/>
                <a:uFillTx/>
                <a:latin typeface="Arial"/>
                <a:ea typeface="+mj-ea"/>
                <a:cs typeface="Arial" panose="020B0604020202020204" pitchFamily="34" charset="0"/>
              </a:rPr>
              <a:t>HHS ASPR Building </a:t>
            </a:r>
          </a:p>
          <a:p>
            <a:pPr marL="0" marR="0" lvl="0" indent="0" algn="ctr" defTabSz="914446" rtl="0" eaLnBrk="1" fontAlgn="auto" latinLnBrk="0" hangingPunct="1">
              <a:lnSpc>
                <a:spcPct val="90000"/>
              </a:lnSpc>
              <a:spcBef>
                <a:spcPct val="0"/>
              </a:spcBef>
              <a:spcAft>
                <a:spcPts val="0"/>
              </a:spcAft>
              <a:buClrTx/>
              <a:buSzTx/>
              <a:buFontTx/>
              <a:buNone/>
              <a:tabLst/>
              <a:defRPr/>
            </a:pPr>
            <a:r>
              <a:rPr kumimoji="0" lang="en-US" sz="2933" b="1" i="0" u="none" strike="noStrike" kern="1200" cap="none" spc="0" normalizeH="0" baseline="0" noProof="0" dirty="0">
                <a:ln>
                  <a:noFill/>
                </a:ln>
                <a:solidFill>
                  <a:srgbClr val="062E61"/>
                </a:solidFill>
                <a:effectLst/>
                <a:uLnTx/>
                <a:uFillTx/>
                <a:latin typeface="Arial"/>
                <a:ea typeface="+mj-ea"/>
                <a:cs typeface="Arial" panose="020B0604020202020204" pitchFamily="34" charset="0"/>
              </a:rPr>
              <a:t>HPH Sector Cyber Resiliency </a:t>
            </a:r>
            <a:endParaRPr kumimoji="0" lang="en-US" sz="2933" b="1" i="0" u="none" strike="noStrike" kern="1200" cap="none" spc="0" normalizeH="0" baseline="0" noProof="0" dirty="0">
              <a:ln>
                <a:noFill/>
              </a:ln>
              <a:solidFill>
                <a:srgbClr val="062E61"/>
              </a:solidFill>
              <a:effectLst/>
              <a:uLnTx/>
              <a:uFillTx/>
              <a:latin typeface="Arial"/>
              <a:ea typeface="+mj-lt"/>
              <a:cs typeface="Arial"/>
            </a:endParaRPr>
          </a:p>
        </p:txBody>
      </p:sp>
      <p:sp>
        <p:nvSpPr>
          <p:cNvPr id="9" name="Heading Level 1">
            <a:extLst>
              <a:ext uri="{FF2B5EF4-FFF2-40B4-BE49-F238E27FC236}">
                <a16:creationId xmlns:a16="http://schemas.microsoft.com/office/drawing/2014/main" id="{C1E19D42-053D-AC5B-5B75-7FACC1A9368C}"/>
              </a:ext>
            </a:extLst>
          </p:cNvPr>
          <p:cNvSpPr txBox="1">
            <a:spLocks/>
          </p:cNvSpPr>
          <p:nvPr/>
        </p:nvSpPr>
        <p:spPr>
          <a:xfrm>
            <a:off x="1623996" y="4367232"/>
            <a:ext cx="9144000" cy="154404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3200" b="1" kern="1200">
                <a:solidFill>
                  <a:srgbClr val="062E61"/>
                </a:solidFill>
                <a:latin typeface="+mj-lt"/>
                <a:ea typeface="+mj-ea"/>
                <a:cs typeface="Arial" panose="020B0604020202020204" pitchFamily="34" charset="0"/>
              </a:defRPr>
            </a:lvl1pPr>
          </a:lstStyle>
          <a:p>
            <a:pPr defTabSz="609630">
              <a:spcBef>
                <a:spcPts val="667"/>
              </a:spcBef>
              <a:defRPr/>
            </a:pPr>
            <a:endParaRPr lang="en-US" sz="1467" b="0">
              <a:solidFill>
                <a:srgbClr val="000000"/>
              </a:solidFill>
              <a:latin typeface="Arial"/>
            </a:endParaRPr>
          </a:p>
          <a:p>
            <a:pPr defTabSz="609630">
              <a:spcBef>
                <a:spcPts val="667"/>
              </a:spcBef>
              <a:defRPr/>
            </a:pPr>
            <a:r>
              <a:rPr lang="en-US" sz="1467" b="0">
                <a:solidFill>
                  <a:srgbClr val="000000"/>
                </a:solidFill>
                <a:latin typeface="Arial"/>
              </a:rPr>
              <a:t>    </a:t>
            </a:r>
          </a:p>
          <a:p>
            <a:pPr defTabSz="609630">
              <a:spcBef>
                <a:spcPts val="667"/>
              </a:spcBef>
              <a:defRPr/>
            </a:pPr>
            <a:r>
              <a:rPr lang="en-US" sz="1467" b="0">
                <a:solidFill>
                  <a:srgbClr val="000000"/>
                </a:solidFill>
                <a:latin typeface="Arial"/>
              </a:rPr>
              <a:t>Brian Mazanec</a:t>
            </a:r>
          </a:p>
          <a:p>
            <a:pPr defTabSz="609630">
              <a:spcBef>
                <a:spcPts val="667"/>
              </a:spcBef>
              <a:defRPr/>
            </a:pPr>
            <a:r>
              <a:rPr lang="en-US" sz="1467" b="0">
                <a:solidFill>
                  <a:srgbClr val="000000"/>
                </a:solidFill>
                <a:latin typeface="Arial"/>
              </a:rPr>
              <a:t>Center for Preparedness </a:t>
            </a:r>
          </a:p>
          <a:p>
            <a:pPr defTabSz="609630">
              <a:spcBef>
                <a:spcPts val="667"/>
              </a:spcBef>
              <a:defRPr/>
            </a:pPr>
            <a:r>
              <a:rPr lang="en-US" sz="1467" b="0">
                <a:solidFill>
                  <a:srgbClr val="000000"/>
                </a:solidFill>
                <a:latin typeface="Arial"/>
              </a:rPr>
              <a:t>HHS | ASPR</a:t>
            </a:r>
          </a:p>
          <a:p>
            <a:pPr defTabSz="609630">
              <a:spcBef>
                <a:spcPts val="667"/>
              </a:spcBef>
              <a:defRPr/>
            </a:pPr>
            <a:r>
              <a:rPr lang="en-US" sz="1467" b="0">
                <a:solidFill>
                  <a:srgbClr val="000000"/>
                </a:solidFill>
                <a:latin typeface="Arial"/>
              </a:rPr>
              <a:t>2026 OCR NIST Cybersecurity Conference</a:t>
            </a:r>
          </a:p>
          <a:p>
            <a:pPr defTabSz="609630">
              <a:spcBef>
                <a:spcPts val="667"/>
              </a:spcBef>
              <a:defRPr/>
            </a:pPr>
            <a:r>
              <a:rPr lang="en-US" sz="1467" b="0">
                <a:solidFill>
                  <a:srgbClr val="000000"/>
                </a:solidFill>
                <a:latin typeface="Arial"/>
              </a:rPr>
              <a:t>September 2, 2026</a:t>
            </a:r>
          </a:p>
        </p:txBody>
      </p:sp>
    </p:spTree>
    <p:extLst>
      <p:ext uri="{BB962C8B-B14F-4D97-AF65-F5344CB8AC3E}">
        <p14:creationId xmlns:p14="http://schemas.microsoft.com/office/powerpoint/2010/main" val="228825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EEDF-EF53-19BB-BB08-B952D16AFF3E}"/>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2A9B8B07-B486-7F32-48A6-05A7F2C7F3ED}"/>
              </a:ext>
            </a:extLst>
          </p:cNvPr>
          <p:cNvSpPr>
            <a:spLocks noGrp="1"/>
          </p:cNvSpPr>
          <p:nvPr>
            <p:ph idx="1"/>
          </p:nvPr>
        </p:nvSpPr>
        <p:spPr>
          <a:xfrm>
            <a:off x="241300" y="1337668"/>
            <a:ext cx="9804400" cy="4618830"/>
          </a:xfrm>
        </p:spPr>
        <p:txBody>
          <a:bodyPr vert="horz" lIns="60960" tIns="30480" rIns="60960" bIns="30480" rtlCol="0" anchor="t">
            <a:normAutofit/>
          </a:bodyPr>
          <a:lstStyle/>
          <a:p>
            <a:pPr>
              <a:lnSpc>
                <a:spcPct val="150000"/>
              </a:lnSpc>
            </a:pPr>
            <a:r>
              <a:rPr lang="en-US">
                <a:solidFill>
                  <a:schemeClr val="tx2"/>
                </a:solidFill>
              </a:rPr>
              <a:t>Threat Landscape for Healthcare and Public Health Sector</a:t>
            </a:r>
          </a:p>
          <a:p>
            <a:pPr lvl="1">
              <a:lnSpc>
                <a:spcPct val="150000"/>
              </a:lnSpc>
            </a:pPr>
            <a:r>
              <a:rPr lang="en-US"/>
              <a:t>What Makes Us Vulnerable </a:t>
            </a:r>
            <a:endParaRPr lang="en-US">
              <a:cs typeface="Arial"/>
            </a:endParaRPr>
          </a:p>
          <a:p>
            <a:pPr>
              <a:lnSpc>
                <a:spcPct val="150000"/>
              </a:lnSpc>
            </a:pPr>
            <a:r>
              <a:rPr lang="en-US">
                <a:solidFill>
                  <a:schemeClr val="tx2"/>
                </a:solidFill>
              </a:rPr>
              <a:t>Federal Support and Resources</a:t>
            </a:r>
            <a:endParaRPr lang="en-US">
              <a:solidFill>
                <a:schemeClr val="tx2"/>
              </a:solidFill>
              <a:cs typeface="Arial"/>
            </a:endParaRPr>
          </a:p>
          <a:p>
            <a:pPr lvl="1">
              <a:lnSpc>
                <a:spcPct val="150000"/>
              </a:lnSpc>
            </a:pPr>
            <a:r>
              <a:rPr lang="en-US"/>
              <a:t>During a Response</a:t>
            </a:r>
            <a:endParaRPr lang="en-US">
              <a:cs typeface="Arial"/>
            </a:endParaRPr>
          </a:p>
          <a:p>
            <a:pPr lvl="1">
              <a:lnSpc>
                <a:spcPct val="150000"/>
              </a:lnSpc>
            </a:pPr>
            <a:r>
              <a:rPr lang="en-US"/>
              <a:t>Preparedness and Resiliency Resources</a:t>
            </a:r>
            <a:endParaRPr lang="en-US">
              <a:cs typeface="Arial"/>
            </a:endParaRPr>
          </a:p>
          <a:p>
            <a:pPr lvl="1">
              <a:lnSpc>
                <a:spcPct val="150000"/>
              </a:lnSpc>
            </a:pPr>
            <a:r>
              <a:rPr lang="en-US"/>
              <a:t>Who to Contact if You’re the Victim of a Cyber Attack</a:t>
            </a:r>
            <a:endParaRPr lang="en-US">
              <a:cs typeface="Arial"/>
            </a:endParaRPr>
          </a:p>
          <a:p>
            <a:endParaRPr lang="en-US"/>
          </a:p>
          <a:p>
            <a:endParaRPr lang="en-US"/>
          </a:p>
          <a:p>
            <a:endParaRPr lang="en-US"/>
          </a:p>
        </p:txBody>
      </p:sp>
      <p:pic>
        <p:nvPicPr>
          <p:cNvPr id="5" name="Picture 4">
            <a:extLst>
              <a:ext uri="{FF2B5EF4-FFF2-40B4-BE49-F238E27FC236}">
                <a16:creationId xmlns:a16="http://schemas.microsoft.com/office/drawing/2014/main" id="{6FB9DA58-B886-0B44-567E-CFBC74DD16B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66100" y="1255600"/>
            <a:ext cx="4000500" cy="1990869"/>
          </a:xfrm>
          <a:prstGeom prst="rect">
            <a:avLst/>
          </a:prstGeom>
        </p:spPr>
      </p:pic>
    </p:spTree>
    <p:extLst>
      <p:ext uri="{BB962C8B-B14F-4D97-AF65-F5344CB8AC3E}">
        <p14:creationId xmlns:p14="http://schemas.microsoft.com/office/powerpoint/2010/main" val="18728069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descr="41.7% Electronic System Downtime&#10;10.2% Cancellations of Scheduled Care&#10;4.3% Ambulance Diversions">
            <a:extLst>
              <a:ext uri="{FF2B5EF4-FFF2-40B4-BE49-F238E27FC236}">
                <a16:creationId xmlns:a16="http://schemas.microsoft.com/office/drawing/2014/main" id="{A86BCE39-6847-F8FE-B3CB-29D3B5B11280}"/>
              </a:ext>
            </a:extLst>
          </p:cNvPr>
          <p:cNvPicPr>
            <a:picLocks noChangeAspect="1"/>
          </p:cNvPicPr>
          <p:nvPr/>
        </p:nvPicPr>
        <p:blipFill>
          <a:blip r:embed="rId3"/>
          <a:stretch>
            <a:fillRect/>
          </a:stretch>
        </p:blipFill>
        <p:spPr>
          <a:xfrm>
            <a:off x="6124514" y="3082703"/>
            <a:ext cx="5427401" cy="775343"/>
          </a:xfrm>
          <a:prstGeom prst="rect">
            <a:avLst/>
          </a:prstGeom>
        </p:spPr>
      </p:pic>
      <p:sp>
        <p:nvSpPr>
          <p:cNvPr id="5" name="Rectangle 4">
            <a:extLst>
              <a:ext uri="{FF2B5EF4-FFF2-40B4-BE49-F238E27FC236}">
                <a16:creationId xmlns:a16="http://schemas.microsoft.com/office/drawing/2014/main" id="{424DA1ED-0AEC-1732-C96A-FAF3CEE438FA}"/>
              </a:ext>
              <a:ext uri="{C183D7F6-B498-43B3-948B-1728B52AA6E4}">
                <adec:decorative xmlns:adec="http://schemas.microsoft.com/office/drawing/2017/decorative" val="1"/>
              </a:ext>
            </a:extLst>
          </p:cNvPr>
          <p:cNvSpPr/>
          <p:nvPr/>
        </p:nvSpPr>
        <p:spPr>
          <a:xfrm>
            <a:off x="555174" y="1701985"/>
            <a:ext cx="5246915"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2" name="Title 1">
            <a:extLst>
              <a:ext uri="{FF2B5EF4-FFF2-40B4-BE49-F238E27FC236}">
                <a16:creationId xmlns:a16="http://schemas.microsoft.com/office/drawing/2014/main" id="{D66836CC-66D5-1253-63BD-6B8FDE10526B}"/>
              </a:ext>
            </a:extLst>
          </p:cNvPr>
          <p:cNvSpPr>
            <a:spLocks noGrp="1"/>
          </p:cNvSpPr>
          <p:nvPr>
            <p:ph type="title"/>
          </p:nvPr>
        </p:nvSpPr>
        <p:spPr/>
        <p:txBody>
          <a:bodyPr/>
          <a:lstStyle/>
          <a:p>
            <a:r>
              <a:rPr lang="en-US"/>
              <a:t>Healthcare and Public Health Organizations are Especially Attractive Targets to Cyber Threat Actors</a:t>
            </a:r>
          </a:p>
        </p:txBody>
      </p:sp>
      <p:sp>
        <p:nvSpPr>
          <p:cNvPr id="13" name="Rectangle 12">
            <a:extLst>
              <a:ext uri="{FF2B5EF4-FFF2-40B4-BE49-F238E27FC236}">
                <a16:creationId xmlns:a16="http://schemas.microsoft.com/office/drawing/2014/main" id="{E0A81835-4CFD-F003-31E2-11A1AAB47F0F}"/>
              </a:ext>
              <a:ext uri="{C183D7F6-B498-43B3-948B-1728B52AA6E4}">
                <adec:decorative xmlns:adec="http://schemas.microsoft.com/office/drawing/2017/decorative" val="1"/>
              </a:ext>
            </a:extLst>
          </p:cNvPr>
          <p:cNvSpPr/>
          <p:nvPr/>
        </p:nvSpPr>
        <p:spPr>
          <a:xfrm>
            <a:off x="555174" y="2860421"/>
            <a:ext cx="5268686"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17" name="Rectangle 16">
            <a:extLst>
              <a:ext uri="{FF2B5EF4-FFF2-40B4-BE49-F238E27FC236}">
                <a16:creationId xmlns:a16="http://schemas.microsoft.com/office/drawing/2014/main" id="{96A32C23-86BC-25DE-0130-37CA2FA6A280}"/>
              </a:ext>
              <a:ext uri="{C183D7F6-B498-43B3-948B-1728B52AA6E4}">
                <adec:decorative xmlns:adec="http://schemas.microsoft.com/office/drawing/2017/decorative" val="1"/>
              </a:ext>
            </a:extLst>
          </p:cNvPr>
          <p:cNvSpPr/>
          <p:nvPr/>
        </p:nvSpPr>
        <p:spPr>
          <a:xfrm>
            <a:off x="598716" y="2861095"/>
            <a:ext cx="5203372"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18" name="Rectangle 17">
            <a:extLst>
              <a:ext uri="{FF2B5EF4-FFF2-40B4-BE49-F238E27FC236}">
                <a16:creationId xmlns:a16="http://schemas.microsoft.com/office/drawing/2014/main" id="{12781E85-20F4-38B0-E23D-B4115FF72A26}"/>
              </a:ext>
              <a:ext uri="{C183D7F6-B498-43B3-948B-1728B52AA6E4}">
                <adec:decorative xmlns:adec="http://schemas.microsoft.com/office/drawing/2017/decorative" val="1"/>
              </a:ext>
            </a:extLst>
          </p:cNvPr>
          <p:cNvSpPr/>
          <p:nvPr/>
        </p:nvSpPr>
        <p:spPr>
          <a:xfrm>
            <a:off x="555174" y="4018181"/>
            <a:ext cx="5268686"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19" name="Rectangle 18">
            <a:extLst>
              <a:ext uri="{FF2B5EF4-FFF2-40B4-BE49-F238E27FC236}">
                <a16:creationId xmlns:a16="http://schemas.microsoft.com/office/drawing/2014/main" id="{3F798699-9B02-D382-B3D3-CFD456245F98}"/>
              </a:ext>
              <a:ext uri="{C183D7F6-B498-43B3-948B-1728B52AA6E4}">
                <adec:decorative xmlns:adec="http://schemas.microsoft.com/office/drawing/2017/decorative" val="1"/>
              </a:ext>
            </a:extLst>
          </p:cNvPr>
          <p:cNvSpPr/>
          <p:nvPr/>
        </p:nvSpPr>
        <p:spPr>
          <a:xfrm>
            <a:off x="555174" y="5176615"/>
            <a:ext cx="5268686"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22" name="Rectangle 21">
            <a:extLst>
              <a:ext uri="{FF2B5EF4-FFF2-40B4-BE49-F238E27FC236}">
                <a16:creationId xmlns:a16="http://schemas.microsoft.com/office/drawing/2014/main" id="{BE135143-58F9-AB73-BA87-89DC355E52C4}"/>
              </a:ext>
              <a:ext uri="{C183D7F6-B498-43B3-948B-1728B52AA6E4}">
                <adec:decorative xmlns:adec="http://schemas.microsoft.com/office/drawing/2017/decorative" val="1"/>
              </a:ext>
            </a:extLst>
          </p:cNvPr>
          <p:cNvSpPr/>
          <p:nvPr/>
        </p:nvSpPr>
        <p:spPr>
          <a:xfrm>
            <a:off x="533402" y="4018181"/>
            <a:ext cx="5268686"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23" name="Rectangle 22">
            <a:extLst>
              <a:ext uri="{FF2B5EF4-FFF2-40B4-BE49-F238E27FC236}">
                <a16:creationId xmlns:a16="http://schemas.microsoft.com/office/drawing/2014/main" id="{901B55C4-47DA-3EC6-9E46-3802DD6DAAA6}"/>
              </a:ext>
              <a:ext uri="{C183D7F6-B498-43B3-948B-1728B52AA6E4}">
                <adec:decorative xmlns:adec="http://schemas.microsoft.com/office/drawing/2017/decorative" val="1"/>
              </a:ext>
            </a:extLst>
          </p:cNvPr>
          <p:cNvSpPr/>
          <p:nvPr/>
        </p:nvSpPr>
        <p:spPr>
          <a:xfrm>
            <a:off x="533402" y="5176615"/>
            <a:ext cx="5268686" cy="960400"/>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25" name="TextBox 24">
            <a:extLst>
              <a:ext uri="{FF2B5EF4-FFF2-40B4-BE49-F238E27FC236}">
                <a16:creationId xmlns:a16="http://schemas.microsoft.com/office/drawing/2014/main" id="{3040311B-BC07-CDAC-642F-24C3A4D7BA16}"/>
              </a:ext>
            </a:extLst>
          </p:cNvPr>
          <p:cNvSpPr txBox="1"/>
          <p:nvPr/>
        </p:nvSpPr>
        <p:spPr>
          <a:xfrm>
            <a:off x="625931" y="1812854"/>
            <a:ext cx="4909457" cy="738664"/>
          </a:xfrm>
          <a:prstGeom prst="rect">
            <a:avLst/>
          </a:prstGeom>
          <a:noFill/>
        </p:spPr>
        <p:txBody>
          <a:bodyPr wrap="square">
            <a:spAutoFit/>
          </a:bodyPr>
          <a:lstStyle/>
          <a:p>
            <a:pPr defTabSz="457223">
              <a:defRPr/>
            </a:pPr>
            <a:r>
              <a:rPr lang="en-US" sz="1400" b="1">
                <a:solidFill>
                  <a:srgbClr val="0A3C61"/>
                </a:solidFill>
                <a:latin typeface="Arial"/>
              </a:rPr>
              <a:t>High-Value Data</a:t>
            </a:r>
          </a:p>
          <a:p>
            <a:pPr defTabSz="457223">
              <a:defRPr/>
            </a:pPr>
            <a:r>
              <a:rPr lang="en-US" sz="1400">
                <a:solidFill>
                  <a:srgbClr val="000000"/>
                </a:solidFill>
                <a:latin typeface="Arial"/>
              </a:rPr>
              <a:t>Medical records contain personally identifiable information (PII), financial data, and protected health information</a:t>
            </a:r>
          </a:p>
        </p:txBody>
      </p:sp>
      <p:sp>
        <p:nvSpPr>
          <p:cNvPr id="27" name="TextBox 26">
            <a:extLst>
              <a:ext uri="{FF2B5EF4-FFF2-40B4-BE49-F238E27FC236}">
                <a16:creationId xmlns:a16="http://schemas.microsoft.com/office/drawing/2014/main" id="{CF0E0F93-3C00-3083-B727-92A1F3F0D58D}"/>
              </a:ext>
            </a:extLst>
          </p:cNvPr>
          <p:cNvSpPr txBox="1"/>
          <p:nvPr/>
        </p:nvSpPr>
        <p:spPr>
          <a:xfrm>
            <a:off x="625930" y="2981834"/>
            <a:ext cx="5067300" cy="738664"/>
          </a:xfrm>
          <a:prstGeom prst="rect">
            <a:avLst/>
          </a:prstGeom>
          <a:noFill/>
        </p:spPr>
        <p:txBody>
          <a:bodyPr wrap="square">
            <a:spAutoFit/>
          </a:bodyPr>
          <a:lstStyle/>
          <a:p>
            <a:pPr defTabSz="457223">
              <a:defRPr/>
            </a:pPr>
            <a:r>
              <a:rPr lang="en-US" sz="1400" b="1">
                <a:solidFill>
                  <a:srgbClr val="0A3C61"/>
                </a:solidFill>
                <a:latin typeface="Arial"/>
              </a:rPr>
              <a:t>Low Tolerance for Downtime</a:t>
            </a:r>
          </a:p>
          <a:p>
            <a:pPr defTabSz="457223">
              <a:defRPr/>
            </a:pPr>
            <a:r>
              <a:rPr lang="en-US" sz="1400">
                <a:solidFill>
                  <a:srgbClr val="000000"/>
                </a:solidFill>
                <a:latin typeface="Arial"/>
              </a:rPr>
              <a:t>Hospitals, dialysis centers, and public health systems can’t “pause” care. Cyber incidents can immediately threaten lives</a:t>
            </a:r>
          </a:p>
        </p:txBody>
      </p:sp>
      <p:sp>
        <p:nvSpPr>
          <p:cNvPr id="29" name="TextBox 28">
            <a:extLst>
              <a:ext uri="{FF2B5EF4-FFF2-40B4-BE49-F238E27FC236}">
                <a16:creationId xmlns:a16="http://schemas.microsoft.com/office/drawing/2014/main" id="{9958DCF3-1DA7-10AA-3CE9-3A4FF026E434}"/>
              </a:ext>
            </a:extLst>
          </p:cNvPr>
          <p:cNvSpPr txBox="1"/>
          <p:nvPr/>
        </p:nvSpPr>
        <p:spPr>
          <a:xfrm>
            <a:off x="625931" y="4017505"/>
            <a:ext cx="5105399" cy="954107"/>
          </a:xfrm>
          <a:prstGeom prst="rect">
            <a:avLst/>
          </a:prstGeom>
          <a:noFill/>
        </p:spPr>
        <p:txBody>
          <a:bodyPr wrap="square">
            <a:spAutoFit/>
          </a:bodyPr>
          <a:lstStyle/>
          <a:p>
            <a:pPr defTabSz="457223">
              <a:defRPr/>
            </a:pPr>
            <a:r>
              <a:rPr lang="en-US" sz="1400" b="1">
                <a:solidFill>
                  <a:srgbClr val="0A3C61"/>
                </a:solidFill>
                <a:latin typeface="Arial"/>
              </a:rPr>
              <a:t>Complex Ecosystems</a:t>
            </a:r>
          </a:p>
          <a:p>
            <a:pPr defTabSz="457223">
              <a:defRPr/>
            </a:pPr>
            <a:r>
              <a:rPr lang="en-US" sz="1400">
                <a:solidFill>
                  <a:srgbClr val="000000"/>
                </a:solidFill>
                <a:latin typeface="Arial"/>
              </a:rPr>
              <a:t>Thousands of entities, from major hospital systems to small clinics, are interconnected through EHRs, third-party vendors, and medical IoT devices</a:t>
            </a:r>
          </a:p>
        </p:txBody>
      </p:sp>
      <p:sp>
        <p:nvSpPr>
          <p:cNvPr id="33" name="TextBox 32">
            <a:extLst>
              <a:ext uri="{FF2B5EF4-FFF2-40B4-BE49-F238E27FC236}">
                <a16:creationId xmlns:a16="http://schemas.microsoft.com/office/drawing/2014/main" id="{784DEBDE-907C-126E-8907-DB6B52E57D29}"/>
              </a:ext>
            </a:extLst>
          </p:cNvPr>
          <p:cNvSpPr txBox="1"/>
          <p:nvPr/>
        </p:nvSpPr>
        <p:spPr>
          <a:xfrm>
            <a:off x="625930" y="5287483"/>
            <a:ext cx="5018314" cy="738664"/>
          </a:xfrm>
          <a:prstGeom prst="rect">
            <a:avLst/>
          </a:prstGeom>
          <a:noFill/>
        </p:spPr>
        <p:txBody>
          <a:bodyPr wrap="square">
            <a:spAutoFit/>
          </a:bodyPr>
          <a:lstStyle/>
          <a:p>
            <a:pPr defTabSz="457223">
              <a:defRPr/>
            </a:pPr>
            <a:r>
              <a:rPr lang="en-US" sz="1400" b="1">
                <a:solidFill>
                  <a:srgbClr val="0A3C61"/>
                </a:solidFill>
                <a:latin typeface="Arial"/>
              </a:rPr>
              <a:t>Legacy Systems</a:t>
            </a:r>
          </a:p>
          <a:p>
            <a:pPr defTabSz="457223">
              <a:defRPr/>
            </a:pPr>
            <a:r>
              <a:rPr lang="en-US" sz="1400">
                <a:solidFill>
                  <a:srgbClr val="000000"/>
                </a:solidFill>
                <a:latin typeface="Arial"/>
              </a:rPr>
              <a:t>Many facilities run outdated, unsupported operating systems and medical devices, making them easier to exploit</a:t>
            </a:r>
          </a:p>
        </p:txBody>
      </p:sp>
      <p:sp>
        <p:nvSpPr>
          <p:cNvPr id="41" name="Rectangle 40">
            <a:extLst>
              <a:ext uri="{FF2B5EF4-FFF2-40B4-BE49-F238E27FC236}">
                <a16:creationId xmlns:a16="http://schemas.microsoft.com/office/drawing/2014/main" id="{2BA1B1A9-2D1F-B20C-7CD9-FC037EEA4A2B}"/>
              </a:ext>
              <a:ext uri="{C183D7F6-B498-43B3-948B-1728B52AA6E4}">
                <adec:decorative xmlns:adec="http://schemas.microsoft.com/office/drawing/2017/decorative" val="1"/>
              </a:ext>
            </a:extLst>
          </p:cNvPr>
          <p:cNvSpPr/>
          <p:nvPr/>
        </p:nvSpPr>
        <p:spPr>
          <a:xfrm>
            <a:off x="335434" y="1701985"/>
            <a:ext cx="206827" cy="960400"/>
          </a:xfrm>
          <a:prstGeom prst="rect">
            <a:avLst/>
          </a:prstGeom>
          <a:solidFill>
            <a:srgbClr val="062E61"/>
          </a:solidFill>
          <a:ln>
            <a:solidFill>
              <a:srgbClr val="062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42" name="Rectangle 41">
            <a:extLst>
              <a:ext uri="{FF2B5EF4-FFF2-40B4-BE49-F238E27FC236}">
                <a16:creationId xmlns:a16="http://schemas.microsoft.com/office/drawing/2014/main" id="{A4CDF43B-D35D-C7EC-17C3-142931065FAF}"/>
              </a:ext>
              <a:ext uri="{C183D7F6-B498-43B3-948B-1728B52AA6E4}">
                <adec:decorative xmlns:adec="http://schemas.microsoft.com/office/drawing/2017/decorative" val="1"/>
              </a:ext>
            </a:extLst>
          </p:cNvPr>
          <p:cNvSpPr/>
          <p:nvPr/>
        </p:nvSpPr>
        <p:spPr>
          <a:xfrm>
            <a:off x="335434" y="2860421"/>
            <a:ext cx="206827" cy="960400"/>
          </a:xfrm>
          <a:prstGeom prst="rect">
            <a:avLst/>
          </a:prstGeom>
          <a:solidFill>
            <a:srgbClr val="062E61"/>
          </a:solidFill>
          <a:ln>
            <a:solidFill>
              <a:srgbClr val="062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43" name="Rectangle 42">
            <a:extLst>
              <a:ext uri="{FF2B5EF4-FFF2-40B4-BE49-F238E27FC236}">
                <a16:creationId xmlns:a16="http://schemas.microsoft.com/office/drawing/2014/main" id="{BBC6F1A7-B072-161F-E174-F9D4DCE61894}"/>
              </a:ext>
              <a:ext uri="{C183D7F6-B498-43B3-948B-1728B52AA6E4}">
                <adec:decorative xmlns:adec="http://schemas.microsoft.com/office/drawing/2017/decorative" val="1"/>
              </a:ext>
            </a:extLst>
          </p:cNvPr>
          <p:cNvSpPr/>
          <p:nvPr/>
        </p:nvSpPr>
        <p:spPr>
          <a:xfrm>
            <a:off x="335434" y="4018181"/>
            <a:ext cx="206827" cy="960400"/>
          </a:xfrm>
          <a:prstGeom prst="rect">
            <a:avLst/>
          </a:prstGeom>
          <a:solidFill>
            <a:srgbClr val="062E61"/>
          </a:solidFill>
          <a:ln>
            <a:solidFill>
              <a:srgbClr val="062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44" name="Rectangle 43">
            <a:extLst>
              <a:ext uri="{FF2B5EF4-FFF2-40B4-BE49-F238E27FC236}">
                <a16:creationId xmlns:a16="http://schemas.microsoft.com/office/drawing/2014/main" id="{17ACB7AE-9690-9BA0-AC02-850BDB44D154}"/>
              </a:ext>
              <a:ext uri="{C183D7F6-B498-43B3-948B-1728B52AA6E4}">
                <adec:decorative xmlns:adec="http://schemas.microsoft.com/office/drawing/2017/decorative" val="1"/>
              </a:ext>
            </a:extLst>
          </p:cNvPr>
          <p:cNvSpPr/>
          <p:nvPr/>
        </p:nvSpPr>
        <p:spPr>
          <a:xfrm>
            <a:off x="335434" y="5176615"/>
            <a:ext cx="206827" cy="960400"/>
          </a:xfrm>
          <a:prstGeom prst="rect">
            <a:avLst/>
          </a:prstGeom>
          <a:solidFill>
            <a:srgbClr val="062E61"/>
          </a:solidFill>
          <a:ln>
            <a:solidFill>
              <a:srgbClr val="062E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45" name="Rectangle 44">
            <a:extLst>
              <a:ext uri="{FF2B5EF4-FFF2-40B4-BE49-F238E27FC236}">
                <a16:creationId xmlns:a16="http://schemas.microsoft.com/office/drawing/2014/main" id="{598B4384-90C2-8CDA-A436-64EB24835AE2}"/>
              </a:ext>
              <a:ext uri="{C183D7F6-B498-43B3-948B-1728B52AA6E4}">
                <adec:decorative xmlns:adec="http://schemas.microsoft.com/office/drawing/2017/decorative" val="1"/>
              </a:ext>
            </a:extLst>
          </p:cNvPr>
          <p:cNvSpPr/>
          <p:nvPr/>
        </p:nvSpPr>
        <p:spPr>
          <a:xfrm>
            <a:off x="6248394" y="1701985"/>
            <a:ext cx="5303520" cy="960400"/>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DDE8F4">
                  <a:lumMod val="10000"/>
                </a:srgbClr>
              </a:solidFill>
              <a:latin typeface="Aptos" panose="020B0004020202020204" pitchFamily="34" charset="0"/>
            </a:endParaRPr>
          </a:p>
        </p:txBody>
      </p:sp>
      <p:sp>
        <p:nvSpPr>
          <p:cNvPr id="47" name="Rectangle 46">
            <a:extLst>
              <a:ext uri="{FF2B5EF4-FFF2-40B4-BE49-F238E27FC236}">
                <a16:creationId xmlns:a16="http://schemas.microsoft.com/office/drawing/2014/main" id="{BED70D3D-33FC-5291-338D-C9F3B70880F2}"/>
              </a:ext>
              <a:ext uri="{C183D7F6-B498-43B3-948B-1728B52AA6E4}">
                <adec:decorative xmlns:adec="http://schemas.microsoft.com/office/drawing/2017/decorative" val="1"/>
              </a:ext>
            </a:extLst>
          </p:cNvPr>
          <p:cNvSpPr/>
          <p:nvPr/>
        </p:nvSpPr>
        <p:spPr>
          <a:xfrm>
            <a:off x="6248394" y="4011213"/>
            <a:ext cx="5303520" cy="960400"/>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48" name="Rectangle 47">
            <a:extLst>
              <a:ext uri="{FF2B5EF4-FFF2-40B4-BE49-F238E27FC236}">
                <a16:creationId xmlns:a16="http://schemas.microsoft.com/office/drawing/2014/main" id="{9BCD4FAE-1481-F918-4590-6FBCA3677017}"/>
              </a:ext>
              <a:ext uri="{C183D7F6-B498-43B3-948B-1728B52AA6E4}">
                <adec:decorative xmlns:adec="http://schemas.microsoft.com/office/drawing/2017/decorative" val="1"/>
              </a:ext>
            </a:extLst>
          </p:cNvPr>
          <p:cNvSpPr/>
          <p:nvPr/>
        </p:nvSpPr>
        <p:spPr>
          <a:xfrm>
            <a:off x="6248394" y="5185427"/>
            <a:ext cx="5303520" cy="960400"/>
          </a:xfrm>
          <a:prstGeom prst="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000">
              <a:solidFill>
                <a:srgbClr val="000000"/>
              </a:solidFill>
              <a:latin typeface="Arial"/>
            </a:endParaRPr>
          </a:p>
        </p:txBody>
      </p:sp>
      <p:sp>
        <p:nvSpPr>
          <p:cNvPr id="62" name="Rectangle 61">
            <a:extLst>
              <a:ext uri="{FF2B5EF4-FFF2-40B4-BE49-F238E27FC236}">
                <a16:creationId xmlns:a16="http://schemas.microsoft.com/office/drawing/2014/main" id="{402B7209-D95A-71D0-E44F-6DBE627ECF37}"/>
              </a:ext>
              <a:ext uri="{C183D7F6-B498-43B3-948B-1728B52AA6E4}">
                <adec:decorative xmlns:adec="http://schemas.microsoft.com/office/drawing/2017/decorative" val="1"/>
              </a:ext>
            </a:extLst>
          </p:cNvPr>
          <p:cNvSpPr/>
          <p:nvPr/>
        </p:nvSpPr>
        <p:spPr>
          <a:xfrm>
            <a:off x="6248394" y="2876201"/>
            <a:ext cx="5303520" cy="960400"/>
          </a:xfrm>
          <a:prstGeom prst="rect">
            <a:avLst/>
          </a:prstGeom>
          <a:no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63" name="Rectangle 62">
            <a:extLst>
              <a:ext uri="{FF2B5EF4-FFF2-40B4-BE49-F238E27FC236}">
                <a16:creationId xmlns:a16="http://schemas.microsoft.com/office/drawing/2014/main" id="{12E64424-8D16-EEAF-4A52-D2A1827A40D2}"/>
              </a:ext>
              <a:ext uri="{C183D7F6-B498-43B3-948B-1728B52AA6E4}">
                <adec:decorative xmlns:adec="http://schemas.microsoft.com/office/drawing/2017/decorative" val="1"/>
              </a:ext>
            </a:extLst>
          </p:cNvPr>
          <p:cNvSpPr/>
          <p:nvPr/>
        </p:nvSpPr>
        <p:spPr>
          <a:xfrm>
            <a:off x="6262550" y="2876201"/>
            <a:ext cx="5289364" cy="206501"/>
          </a:xfrm>
          <a:prstGeom prst="rect">
            <a:avLst/>
          </a:prstGeom>
          <a:solidFill>
            <a:srgbClr val="083C82"/>
          </a:solid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23">
              <a:defRPr/>
            </a:pPr>
            <a:r>
              <a:rPr lang="en-US" sz="1100" b="1">
                <a:solidFill>
                  <a:prstClr val="white"/>
                </a:solidFill>
                <a:latin typeface="Arial"/>
              </a:rPr>
              <a:t>From 2016-2021, 44% of HPH ransomware attacks disrupted patient care</a:t>
            </a:r>
          </a:p>
        </p:txBody>
      </p:sp>
      <p:grpSp>
        <p:nvGrpSpPr>
          <p:cNvPr id="68" name="Group 67" descr="Based on vendor data:&#10;26,000 Average Connected Devices Per Hospital&#10;53% of Connected Devices have Critical Risks">
            <a:extLst>
              <a:ext uri="{FF2B5EF4-FFF2-40B4-BE49-F238E27FC236}">
                <a16:creationId xmlns:a16="http://schemas.microsoft.com/office/drawing/2014/main" id="{54590739-46AA-F9E6-EC85-13AFA8AE2805}"/>
              </a:ext>
            </a:extLst>
          </p:cNvPr>
          <p:cNvGrpSpPr/>
          <p:nvPr/>
        </p:nvGrpSpPr>
        <p:grpSpPr>
          <a:xfrm>
            <a:off x="6248394" y="4022403"/>
            <a:ext cx="5303520" cy="960400"/>
            <a:chOff x="6400794" y="2839176"/>
            <a:chExt cx="5303520" cy="960400"/>
          </a:xfrm>
        </p:grpSpPr>
        <p:sp>
          <p:nvSpPr>
            <p:cNvPr id="66" name="Rectangle 65">
              <a:extLst>
                <a:ext uri="{FF2B5EF4-FFF2-40B4-BE49-F238E27FC236}">
                  <a16:creationId xmlns:a16="http://schemas.microsoft.com/office/drawing/2014/main" id="{A1AB6AFE-C84D-E145-6AB5-818215505354}"/>
                </a:ext>
                <a:ext uri="{C183D7F6-B498-43B3-948B-1728B52AA6E4}">
                  <adec:decorative xmlns:adec="http://schemas.microsoft.com/office/drawing/2017/decorative" val="1"/>
                </a:ext>
              </a:extLst>
            </p:cNvPr>
            <p:cNvSpPr/>
            <p:nvPr/>
          </p:nvSpPr>
          <p:spPr>
            <a:xfrm>
              <a:off x="6400794" y="2839176"/>
              <a:ext cx="5303520" cy="960400"/>
            </a:xfrm>
            <a:prstGeom prst="rect">
              <a:avLst/>
            </a:prstGeom>
            <a:no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67" name="Rectangle 66">
              <a:extLst>
                <a:ext uri="{FF2B5EF4-FFF2-40B4-BE49-F238E27FC236}">
                  <a16:creationId xmlns:a16="http://schemas.microsoft.com/office/drawing/2014/main" id="{3E4AAFBA-E4A3-01D0-E9FA-8D074B42E236}"/>
                </a:ext>
                <a:ext uri="{C183D7F6-B498-43B3-948B-1728B52AA6E4}">
                  <adec:decorative xmlns:adec="http://schemas.microsoft.com/office/drawing/2017/decorative" val="1"/>
                </a:ext>
              </a:extLst>
            </p:cNvPr>
            <p:cNvSpPr/>
            <p:nvPr/>
          </p:nvSpPr>
          <p:spPr>
            <a:xfrm>
              <a:off x="6414950" y="2839176"/>
              <a:ext cx="5289364" cy="206501"/>
            </a:xfrm>
            <a:prstGeom prst="rect">
              <a:avLst/>
            </a:prstGeom>
            <a:solidFill>
              <a:srgbClr val="083C82"/>
            </a:solid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p>
              <a:pPr algn="ctr" defTabSz="457223">
                <a:defRPr/>
              </a:pPr>
              <a:r>
                <a:rPr lang="en-US" sz="1100" b="1">
                  <a:solidFill>
                    <a:prstClr val="white"/>
                  </a:solidFill>
                  <a:latin typeface="Arial"/>
                </a:rPr>
                <a:t>Based on vendor data </a:t>
              </a:r>
            </a:p>
          </p:txBody>
        </p:sp>
      </p:grpSp>
      <p:sp>
        <p:nvSpPr>
          <p:cNvPr id="69" name="Rectangle 68">
            <a:extLst>
              <a:ext uri="{FF2B5EF4-FFF2-40B4-BE49-F238E27FC236}">
                <a16:creationId xmlns:a16="http://schemas.microsoft.com/office/drawing/2014/main" id="{AD5F94D3-836C-72F6-5C41-6E4686DF0472}"/>
              </a:ext>
              <a:ext uri="{C183D7F6-B498-43B3-948B-1728B52AA6E4}">
                <adec:decorative xmlns:adec="http://schemas.microsoft.com/office/drawing/2017/decorative" val="1"/>
              </a:ext>
            </a:extLst>
          </p:cNvPr>
          <p:cNvSpPr/>
          <p:nvPr/>
        </p:nvSpPr>
        <p:spPr>
          <a:xfrm>
            <a:off x="6248394" y="1701985"/>
            <a:ext cx="5303520" cy="960400"/>
          </a:xfrm>
          <a:prstGeom prst="rect">
            <a:avLst/>
          </a:prstGeom>
          <a:no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70" name="Rectangle 69">
            <a:extLst>
              <a:ext uri="{FF2B5EF4-FFF2-40B4-BE49-F238E27FC236}">
                <a16:creationId xmlns:a16="http://schemas.microsoft.com/office/drawing/2014/main" id="{9B24052C-A4BA-5D78-5558-4A350E4880CC}"/>
              </a:ext>
              <a:ext uri="{C183D7F6-B498-43B3-948B-1728B52AA6E4}">
                <adec:decorative xmlns:adec="http://schemas.microsoft.com/office/drawing/2017/decorative" val="1"/>
              </a:ext>
            </a:extLst>
          </p:cNvPr>
          <p:cNvSpPr/>
          <p:nvPr/>
        </p:nvSpPr>
        <p:spPr>
          <a:xfrm>
            <a:off x="6262550" y="1701986"/>
            <a:ext cx="5289364" cy="206501"/>
          </a:xfrm>
          <a:prstGeom prst="rect">
            <a:avLst/>
          </a:prstGeom>
          <a:solidFill>
            <a:srgbClr val="083C82"/>
          </a:solid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p>
            <a:pPr algn="ctr" defTabSz="457223">
              <a:defRPr/>
            </a:pPr>
            <a:r>
              <a:rPr lang="en-US" sz="1100" b="1">
                <a:solidFill>
                  <a:prstClr val="white"/>
                </a:solidFill>
                <a:latin typeface="Arial"/>
              </a:rPr>
              <a:t>In 2024, according to the FBI IC3 and IBM</a:t>
            </a:r>
          </a:p>
        </p:txBody>
      </p:sp>
      <p:sp>
        <p:nvSpPr>
          <p:cNvPr id="71" name="Rectangle 70">
            <a:extLst>
              <a:ext uri="{FF2B5EF4-FFF2-40B4-BE49-F238E27FC236}">
                <a16:creationId xmlns:a16="http://schemas.microsoft.com/office/drawing/2014/main" id="{6C94D427-F7FB-F01E-C7F4-3DDF91584F64}"/>
              </a:ext>
              <a:ext uri="{C183D7F6-B498-43B3-948B-1728B52AA6E4}">
                <adec:decorative xmlns:adec="http://schemas.microsoft.com/office/drawing/2017/decorative" val="1"/>
              </a:ext>
            </a:extLst>
          </p:cNvPr>
          <p:cNvSpPr/>
          <p:nvPr/>
        </p:nvSpPr>
        <p:spPr>
          <a:xfrm>
            <a:off x="6248394" y="5120209"/>
            <a:ext cx="5303520" cy="960400"/>
          </a:xfrm>
          <a:prstGeom prst="rect">
            <a:avLst/>
          </a:prstGeom>
          <a:no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457223">
              <a:defRPr/>
            </a:pPr>
            <a:endParaRPr lang="en-US" sz="1100">
              <a:solidFill>
                <a:srgbClr val="000000"/>
              </a:solidFill>
              <a:latin typeface="Arial"/>
            </a:endParaRPr>
          </a:p>
        </p:txBody>
      </p:sp>
      <p:sp>
        <p:nvSpPr>
          <p:cNvPr id="72" name="Rectangle 71">
            <a:extLst>
              <a:ext uri="{FF2B5EF4-FFF2-40B4-BE49-F238E27FC236}">
                <a16:creationId xmlns:a16="http://schemas.microsoft.com/office/drawing/2014/main" id="{18E70251-654D-EB91-BFF0-15D938A5C301}"/>
              </a:ext>
              <a:ext uri="{C183D7F6-B498-43B3-948B-1728B52AA6E4}">
                <adec:decorative xmlns:adec="http://schemas.microsoft.com/office/drawing/2017/decorative" val="1"/>
              </a:ext>
            </a:extLst>
          </p:cNvPr>
          <p:cNvSpPr/>
          <p:nvPr/>
        </p:nvSpPr>
        <p:spPr>
          <a:xfrm>
            <a:off x="6262550" y="5120209"/>
            <a:ext cx="5289364" cy="206501"/>
          </a:xfrm>
          <a:prstGeom prst="rect">
            <a:avLst/>
          </a:prstGeom>
          <a:solidFill>
            <a:srgbClr val="083C82"/>
          </a:solidFill>
          <a:ln w="19050">
            <a:solidFill>
              <a:srgbClr val="083C82"/>
            </a:solidFill>
          </a:ln>
        </p:spPr>
        <p:style>
          <a:lnRef idx="2">
            <a:schemeClr val="accent1">
              <a:shade val="15000"/>
            </a:schemeClr>
          </a:lnRef>
          <a:fillRef idx="1">
            <a:schemeClr val="accent1"/>
          </a:fillRef>
          <a:effectRef idx="0">
            <a:schemeClr val="accent1"/>
          </a:effectRef>
          <a:fontRef idx="minor">
            <a:schemeClr val="lt1"/>
          </a:fontRef>
        </p:style>
        <p:txBody>
          <a:bodyPr lIns="60960" tIns="30480" rIns="60960" bIns="30480" rtlCol="0" anchor="ctr"/>
          <a:lstStyle/>
          <a:p>
            <a:pPr algn="ctr" defTabSz="457223">
              <a:defRPr/>
            </a:pPr>
            <a:r>
              <a:rPr lang="en-US" sz="1100" b="1">
                <a:solidFill>
                  <a:prstClr val="white"/>
                </a:solidFill>
                <a:latin typeface="Arial"/>
              </a:rPr>
              <a:t>Outdated systems leave </a:t>
            </a:r>
            <a:r>
              <a:rPr lang="en-US" sz="1100" b="1" err="1">
                <a:solidFill>
                  <a:prstClr val="white"/>
                </a:solidFill>
                <a:latin typeface="Arial"/>
              </a:rPr>
              <a:t>vulnerab</a:t>
            </a:r>
            <a:r>
              <a:rPr lang="en-US" sz="1100" b="1">
                <a:solidFill>
                  <a:prstClr val="white"/>
                </a:solidFill>
                <a:latin typeface="Arial"/>
              </a:rPr>
              <a:t>ilities open</a:t>
            </a:r>
            <a:endParaRPr lang="en-US" sz="1200">
              <a:solidFill>
                <a:prstClr val="white"/>
              </a:solidFill>
              <a:latin typeface="Arial"/>
            </a:endParaRPr>
          </a:p>
        </p:txBody>
      </p:sp>
      <p:sp>
        <p:nvSpPr>
          <p:cNvPr id="73" name="TextBox 72">
            <a:extLst>
              <a:ext uri="{FF2B5EF4-FFF2-40B4-BE49-F238E27FC236}">
                <a16:creationId xmlns:a16="http://schemas.microsoft.com/office/drawing/2014/main" id="{049A5269-FE90-F8DE-DD5C-DD89FE46E50A}"/>
              </a:ext>
            </a:extLst>
          </p:cNvPr>
          <p:cNvSpPr txBox="1"/>
          <p:nvPr/>
        </p:nvSpPr>
        <p:spPr>
          <a:xfrm>
            <a:off x="335434" y="1154020"/>
            <a:ext cx="11511419" cy="461665"/>
          </a:xfrm>
          <a:prstGeom prst="rect">
            <a:avLst/>
          </a:prstGeom>
          <a:noFill/>
        </p:spPr>
        <p:txBody>
          <a:bodyPr wrap="square">
            <a:spAutoFit/>
          </a:bodyPr>
          <a:lstStyle/>
          <a:p>
            <a:pPr algn="ctr" defTabSz="457223">
              <a:defRPr/>
            </a:pPr>
            <a:r>
              <a:rPr lang="en-US" sz="1200">
                <a:solidFill>
                  <a:srgbClr val="000000"/>
                </a:solidFill>
                <a:latin typeface="Arial"/>
              </a:rPr>
              <a:t>The Healthcare and Public Health (HPH) Sector faces unprecedented cyber threats, with record ransomware attacks, highest breach costs, and direct risks to patient safety as one of the </a:t>
            </a:r>
            <a:r>
              <a:rPr lang="en-US" sz="1200" b="1">
                <a:solidFill>
                  <a:srgbClr val="000000"/>
                </a:solidFill>
                <a:latin typeface="Arial"/>
              </a:rPr>
              <a:t>most targeted critical infrastructure sectors</a:t>
            </a:r>
            <a:r>
              <a:rPr lang="en-US" sz="1200">
                <a:solidFill>
                  <a:srgbClr val="000000"/>
                </a:solidFill>
                <a:latin typeface="Arial"/>
              </a:rPr>
              <a:t>. In 2025, our Cyber team </a:t>
            </a:r>
            <a:r>
              <a:rPr lang="en-US" sz="1200" b="1">
                <a:solidFill>
                  <a:srgbClr val="000000"/>
                </a:solidFill>
                <a:latin typeface="Arial"/>
              </a:rPr>
              <a:t>triaged over 2,200 cyber attacks </a:t>
            </a:r>
            <a:r>
              <a:rPr lang="en-US" sz="1200">
                <a:solidFill>
                  <a:srgbClr val="000000"/>
                </a:solidFill>
                <a:latin typeface="Arial"/>
              </a:rPr>
              <a:t>affecting just the health sector. </a:t>
            </a:r>
          </a:p>
        </p:txBody>
      </p:sp>
      <p:pic>
        <p:nvPicPr>
          <p:cNvPr id="12" name="Picture 11">
            <a:extLst>
              <a:ext uri="{FF2B5EF4-FFF2-40B4-BE49-F238E27FC236}">
                <a16:creationId xmlns:a16="http://schemas.microsoft.com/office/drawing/2014/main" id="{24F7B4D0-9466-E63E-A6C8-AFA0B0A3F32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52500" y="4374951"/>
            <a:ext cx="451037" cy="451037"/>
          </a:xfrm>
          <a:prstGeom prst="rect">
            <a:avLst/>
          </a:prstGeom>
        </p:spPr>
      </p:pic>
      <p:sp>
        <p:nvSpPr>
          <p:cNvPr id="14" name="TextBox 4">
            <a:extLst>
              <a:ext uri="{FF2B5EF4-FFF2-40B4-BE49-F238E27FC236}">
                <a16:creationId xmlns:a16="http://schemas.microsoft.com/office/drawing/2014/main" id="{98CB21B8-CA4F-8BB6-2BEC-EF55A0396DF3}"/>
              </a:ext>
            </a:extLst>
          </p:cNvPr>
          <p:cNvSpPr txBox="1"/>
          <p:nvPr/>
        </p:nvSpPr>
        <p:spPr>
          <a:xfrm>
            <a:off x="6987490" y="4346553"/>
            <a:ext cx="1477487"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26,000</a:t>
            </a:r>
          </a:p>
          <a:p>
            <a:pPr algn="ctr" defTabSz="914446">
              <a:defRPr/>
            </a:pPr>
            <a:r>
              <a:rPr lang="en-US" sz="900">
                <a:solidFill>
                  <a:srgbClr val="000000"/>
                </a:solidFill>
                <a:latin typeface="Arial" panose="020B0604020202020204" pitchFamily="34" charset="0"/>
                <a:cs typeface="Arial" panose="020B0604020202020204" pitchFamily="34" charset="0"/>
              </a:rPr>
              <a:t>Average Connected Devices Per Hospital</a:t>
            </a:r>
          </a:p>
        </p:txBody>
      </p:sp>
      <p:pic>
        <p:nvPicPr>
          <p:cNvPr id="3" name="Picture 2">
            <a:extLst>
              <a:ext uri="{FF2B5EF4-FFF2-40B4-BE49-F238E27FC236}">
                <a16:creationId xmlns:a16="http://schemas.microsoft.com/office/drawing/2014/main" id="{9D446895-A393-2DA7-B8E8-4526AD11CAB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29228" y="4295295"/>
            <a:ext cx="415722" cy="598232"/>
          </a:xfrm>
          <a:prstGeom prst="rect">
            <a:avLst/>
          </a:prstGeom>
        </p:spPr>
      </p:pic>
      <p:sp>
        <p:nvSpPr>
          <p:cNvPr id="4" name="TextBox 4">
            <a:extLst>
              <a:ext uri="{FF2B5EF4-FFF2-40B4-BE49-F238E27FC236}">
                <a16:creationId xmlns:a16="http://schemas.microsoft.com/office/drawing/2014/main" id="{C50115B0-B27A-12F3-2A11-83DB945E87E1}"/>
              </a:ext>
            </a:extLst>
          </p:cNvPr>
          <p:cNvSpPr txBox="1"/>
          <p:nvPr/>
        </p:nvSpPr>
        <p:spPr>
          <a:xfrm>
            <a:off x="9646293" y="4295295"/>
            <a:ext cx="1477487"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53%</a:t>
            </a:r>
          </a:p>
          <a:p>
            <a:pPr algn="ctr" defTabSz="914446">
              <a:defRPr/>
            </a:pPr>
            <a:r>
              <a:rPr lang="en-US" sz="900">
                <a:solidFill>
                  <a:srgbClr val="000000"/>
                </a:solidFill>
                <a:latin typeface="Arial" panose="020B0604020202020204" pitchFamily="34" charset="0"/>
                <a:cs typeface="Arial" panose="020B0604020202020204" pitchFamily="34" charset="0"/>
              </a:rPr>
              <a:t>Of Connected Devices Have Critical Risks</a:t>
            </a:r>
          </a:p>
        </p:txBody>
      </p:sp>
      <p:pic>
        <p:nvPicPr>
          <p:cNvPr id="6" name="Picture 5">
            <a:extLst>
              <a:ext uri="{FF2B5EF4-FFF2-40B4-BE49-F238E27FC236}">
                <a16:creationId xmlns:a16="http://schemas.microsoft.com/office/drawing/2014/main" id="{013D7F99-53F0-2907-D001-20C728B9569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l="12108" t="30946"/>
          <a:stretch/>
        </p:blipFill>
        <p:spPr>
          <a:xfrm>
            <a:off x="6348182" y="2061655"/>
            <a:ext cx="708506" cy="475594"/>
          </a:xfrm>
          <a:prstGeom prst="rect">
            <a:avLst/>
          </a:prstGeom>
        </p:spPr>
      </p:pic>
      <p:sp>
        <p:nvSpPr>
          <p:cNvPr id="7" name="TextBox 4">
            <a:extLst>
              <a:ext uri="{FF2B5EF4-FFF2-40B4-BE49-F238E27FC236}">
                <a16:creationId xmlns:a16="http://schemas.microsoft.com/office/drawing/2014/main" id="{6D7971B6-7636-B926-FC2C-834B3D7A101A}"/>
              </a:ext>
            </a:extLst>
          </p:cNvPr>
          <p:cNvSpPr txBox="1"/>
          <p:nvPr/>
        </p:nvSpPr>
        <p:spPr>
          <a:xfrm>
            <a:off x="6795337" y="2076314"/>
            <a:ext cx="1477487" cy="446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206</a:t>
            </a:r>
          </a:p>
          <a:p>
            <a:pPr algn="ctr" defTabSz="914446">
              <a:defRPr/>
            </a:pPr>
            <a:r>
              <a:rPr lang="en-US" sz="900">
                <a:solidFill>
                  <a:srgbClr val="000000"/>
                </a:solidFill>
                <a:latin typeface="Arial" panose="020B0604020202020204" pitchFamily="34" charset="0"/>
                <a:cs typeface="Arial" panose="020B0604020202020204" pitchFamily="34" charset="0"/>
              </a:rPr>
              <a:t>Data Breaches</a:t>
            </a:r>
          </a:p>
        </p:txBody>
      </p:sp>
      <p:pic>
        <p:nvPicPr>
          <p:cNvPr id="8" name="Picture 7">
            <a:extLst>
              <a:ext uri="{FF2B5EF4-FFF2-40B4-BE49-F238E27FC236}">
                <a16:creationId xmlns:a16="http://schemas.microsoft.com/office/drawing/2014/main" id="{C20616C3-A75E-2A8B-AB72-1A86D11C6B5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266858" y="2014949"/>
            <a:ext cx="534952" cy="534952"/>
          </a:xfrm>
          <a:prstGeom prst="rect">
            <a:avLst/>
          </a:prstGeom>
        </p:spPr>
      </p:pic>
      <p:sp>
        <p:nvSpPr>
          <p:cNvPr id="9" name="TextBox 4">
            <a:extLst>
              <a:ext uri="{FF2B5EF4-FFF2-40B4-BE49-F238E27FC236}">
                <a16:creationId xmlns:a16="http://schemas.microsoft.com/office/drawing/2014/main" id="{79E20DC0-F382-7A07-F920-A4E5765E0FDB}"/>
              </a:ext>
            </a:extLst>
          </p:cNvPr>
          <p:cNvSpPr txBox="1"/>
          <p:nvPr/>
        </p:nvSpPr>
        <p:spPr>
          <a:xfrm>
            <a:off x="10351911" y="2069556"/>
            <a:ext cx="1262520" cy="44627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$9.77 Million</a:t>
            </a:r>
          </a:p>
          <a:p>
            <a:pPr algn="ctr" defTabSz="914446">
              <a:defRPr/>
            </a:pPr>
            <a:r>
              <a:rPr lang="en-US" sz="900">
                <a:solidFill>
                  <a:srgbClr val="000000"/>
                </a:solidFill>
                <a:latin typeface="Arial" panose="020B0604020202020204" pitchFamily="34" charset="0"/>
                <a:cs typeface="Arial" panose="020B0604020202020204" pitchFamily="34" charset="0"/>
              </a:rPr>
              <a:t>Cost Per Breach</a:t>
            </a:r>
          </a:p>
        </p:txBody>
      </p:sp>
      <p:pic>
        <p:nvPicPr>
          <p:cNvPr id="11" name="Graphic 10" descr="Money with solid fill">
            <a:extLst>
              <a:ext uri="{FF2B5EF4-FFF2-40B4-BE49-F238E27FC236}">
                <a16:creationId xmlns:a16="http://schemas.microsoft.com/office/drawing/2014/main" id="{BC889DF4-40E4-EE45-3A85-92983915C95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56595" y="1951209"/>
            <a:ext cx="620968" cy="620968"/>
          </a:xfrm>
          <a:prstGeom prst="rect">
            <a:avLst/>
          </a:prstGeom>
        </p:spPr>
      </p:pic>
      <p:sp>
        <p:nvSpPr>
          <p:cNvPr id="15" name="TextBox 4">
            <a:extLst>
              <a:ext uri="{FF2B5EF4-FFF2-40B4-BE49-F238E27FC236}">
                <a16:creationId xmlns:a16="http://schemas.microsoft.com/office/drawing/2014/main" id="{83693FF3-E853-02E6-3031-4B2868479889}"/>
              </a:ext>
            </a:extLst>
          </p:cNvPr>
          <p:cNvSpPr txBox="1"/>
          <p:nvPr/>
        </p:nvSpPr>
        <p:spPr>
          <a:xfrm>
            <a:off x="8668737" y="2014949"/>
            <a:ext cx="126252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238</a:t>
            </a:r>
          </a:p>
          <a:p>
            <a:pPr algn="ctr" defTabSz="914446">
              <a:defRPr/>
            </a:pPr>
            <a:r>
              <a:rPr lang="en-US" sz="900">
                <a:solidFill>
                  <a:srgbClr val="000000"/>
                </a:solidFill>
                <a:latin typeface="Arial" panose="020B0604020202020204" pitchFamily="34" charset="0"/>
                <a:cs typeface="Arial" panose="020B0604020202020204" pitchFamily="34" charset="0"/>
              </a:rPr>
              <a:t>Ransomware Incidents</a:t>
            </a:r>
          </a:p>
        </p:txBody>
      </p:sp>
      <p:pic>
        <p:nvPicPr>
          <p:cNvPr id="16" name="Picture 15">
            <a:extLst>
              <a:ext uri="{FF2B5EF4-FFF2-40B4-BE49-F238E27FC236}">
                <a16:creationId xmlns:a16="http://schemas.microsoft.com/office/drawing/2014/main" id="{FE4A16A5-2A15-058B-9409-6B9768F7BD41}"/>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6550808" y="5460393"/>
            <a:ext cx="489056" cy="489056"/>
          </a:xfrm>
          <a:prstGeom prst="rect">
            <a:avLst/>
          </a:prstGeom>
        </p:spPr>
      </p:pic>
      <p:sp>
        <p:nvSpPr>
          <p:cNvPr id="20" name="TextBox 4">
            <a:extLst>
              <a:ext uri="{FF2B5EF4-FFF2-40B4-BE49-F238E27FC236}">
                <a16:creationId xmlns:a16="http://schemas.microsoft.com/office/drawing/2014/main" id="{D6D35B4A-65E9-D12B-1230-7942CEA7DBFA}"/>
              </a:ext>
            </a:extLst>
          </p:cNvPr>
          <p:cNvSpPr txBox="1"/>
          <p:nvPr/>
        </p:nvSpPr>
        <p:spPr>
          <a:xfrm>
            <a:off x="7103537" y="5403130"/>
            <a:ext cx="1623111"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85%</a:t>
            </a:r>
          </a:p>
          <a:p>
            <a:pPr algn="ctr" defTabSz="914446">
              <a:defRPr/>
            </a:pPr>
            <a:r>
              <a:rPr lang="en-US" sz="900">
                <a:solidFill>
                  <a:srgbClr val="000000"/>
                </a:solidFill>
                <a:latin typeface="Arial" panose="020B0604020202020204" pitchFamily="34" charset="0"/>
                <a:cs typeface="Arial" panose="020B0604020202020204" pitchFamily="34" charset="0"/>
              </a:rPr>
              <a:t>Medical Devices Run on Outdated Legacy Networks</a:t>
            </a:r>
          </a:p>
        </p:txBody>
      </p:sp>
      <p:pic>
        <p:nvPicPr>
          <p:cNvPr id="21" name="Picture 20">
            <a:extLst>
              <a:ext uri="{FF2B5EF4-FFF2-40B4-BE49-F238E27FC236}">
                <a16:creationId xmlns:a16="http://schemas.microsoft.com/office/drawing/2014/main" id="{FBACDF5B-2563-A148-F52D-09F5F800469B}"/>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8892511" y="5431855"/>
            <a:ext cx="795532" cy="527324"/>
          </a:xfrm>
          <a:prstGeom prst="rect">
            <a:avLst/>
          </a:prstGeom>
        </p:spPr>
      </p:pic>
      <p:sp>
        <p:nvSpPr>
          <p:cNvPr id="26" name="TextBox 4">
            <a:extLst>
              <a:ext uri="{FF2B5EF4-FFF2-40B4-BE49-F238E27FC236}">
                <a16:creationId xmlns:a16="http://schemas.microsoft.com/office/drawing/2014/main" id="{D60FF498-B3EB-0BE8-6052-0973258E68B8}"/>
              </a:ext>
            </a:extLst>
          </p:cNvPr>
          <p:cNvSpPr txBox="1"/>
          <p:nvPr/>
        </p:nvSpPr>
        <p:spPr>
          <a:xfrm>
            <a:off x="9738406" y="5349914"/>
            <a:ext cx="1760523" cy="7232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46">
              <a:defRPr/>
            </a:pPr>
            <a:r>
              <a:rPr lang="en-US" sz="1400" b="1">
                <a:solidFill>
                  <a:srgbClr val="000000"/>
                </a:solidFill>
                <a:latin typeface="Arial" panose="020B0604020202020204" pitchFamily="34" charset="0"/>
                <a:cs typeface="Arial" panose="020B0604020202020204" pitchFamily="34" charset="0"/>
              </a:rPr>
              <a:t>50%</a:t>
            </a:r>
          </a:p>
          <a:p>
            <a:pPr algn="ctr" defTabSz="914446">
              <a:defRPr/>
            </a:pPr>
            <a:r>
              <a:rPr lang="en-US" sz="900">
                <a:solidFill>
                  <a:srgbClr val="000000"/>
                </a:solidFill>
                <a:latin typeface="Arial" panose="020B0604020202020204" pitchFamily="34" charset="0"/>
                <a:cs typeface="Arial" panose="020B0604020202020204" pitchFamily="34" charset="0"/>
              </a:rPr>
              <a:t>Oncology, Pharmacology and Laboratory Departments Using Outdated MS Windows</a:t>
            </a:r>
          </a:p>
        </p:txBody>
      </p:sp>
      <p:sp>
        <p:nvSpPr>
          <p:cNvPr id="10" name="TextBox 9">
            <a:extLst>
              <a:ext uri="{FF2B5EF4-FFF2-40B4-BE49-F238E27FC236}">
                <a16:creationId xmlns:a16="http://schemas.microsoft.com/office/drawing/2014/main" id="{36508365-5B12-6D12-9ACE-DB274C399B86}"/>
              </a:ext>
            </a:extLst>
          </p:cNvPr>
          <p:cNvSpPr txBox="1"/>
          <p:nvPr/>
        </p:nvSpPr>
        <p:spPr>
          <a:xfrm>
            <a:off x="88135" y="6141903"/>
            <a:ext cx="11964317" cy="779572"/>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pPr defTabSz="304815"/>
            <a:r>
              <a:rPr lang="en-US" sz="800">
                <a:solidFill>
                  <a:srgbClr val="000000"/>
                </a:solidFill>
                <a:latin typeface="Arial"/>
                <a:cs typeface="Arial"/>
              </a:rPr>
              <a:t>Sources: </a:t>
            </a:r>
            <a:r>
              <a:rPr lang="en-US" sz="800" err="1">
                <a:solidFill>
                  <a:srgbClr val="000000"/>
                </a:solidFill>
                <a:latin typeface="Arial"/>
                <a:cs typeface="Arial"/>
              </a:rPr>
              <a:t>Neprash</a:t>
            </a:r>
            <a:r>
              <a:rPr lang="en-US" sz="800">
                <a:solidFill>
                  <a:srgbClr val="000000"/>
                </a:solidFill>
                <a:latin typeface="Arial"/>
                <a:cs typeface="Arial"/>
              </a:rPr>
              <a:t>, H., </a:t>
            </a:r>
            <a:r>
              <a:rPr lang="en-US" sz="800" err="1">
                <a:solidFill>
                  <a:srgbClr val="000000"/>
                </a:solidFill>
                <a:latin typeface="Arial"/>
                <a:cs typeface="Arial"/>
              </a:rPr>
              <a:t>McGlave</a:t>
            </a:r>
            <a:r>
              <a:rPr lang="en-US" sz="800">
                <a:solidFill>
                  <a:srgbClr val="000000"/>
                </a:solidFill>
                <a:latin typeface="Arial"/>
                <a:cs typeface="Arial"/>
              </a:rPr>
              <a:t>, C., Cross, D., et al. (2022). </a:t>
            </a:r>
            <a:r>
              <a:rPr lang="en-US" sz="800">
                <a:solidFill>
                  <a:srgbClr val="000000"/>
                </a:solidFill>
                <a:latin typeface="Arial"/>
                <a:cs typeface="Arial"/>
                <a:hlinkClick r:id="rId11">
                  <a:extLst>
                    <a:ext uri="{A12FA001-AC4F-418D-AE19-62706E023703}">
                      <ahyp:hlinkClr xmlns:ahyp="http://schemas.microsoft.com/office/drawing/2018/hyperlinkcolor" val="tx"/>
                    </a:ext>
                  </a:extLst>
                </a:hlinkClick>
              </a:rPr>
              <a:t>Trends in Ransomware Attacks on US Hospitals, Clinics, and Other Health Care Delivery Organizations, 2016-2021. </a:t>
            </a:r>
            <a:r>
              <a:rPr lang="en-US" sz="800">
                <a:solidFill>
                  <a:srgbClr val="000000"/>
                </a:solidFill>
                <a:latin typeface="Arial"/>
                <a:cs typeface="Arial"/>
              </a:rPr>
              <a:t>JAMA Health Forum. 3(12):e224873. | </a:t>
            </a:r>
            <a:r>
              <a:rPr lang="en-US" sz="800">
                <a:solidFill>
                  <a:srgbClr val="000000"/>
                </a:solidFill>
                <a:latin typeface="Arial"/>
                <a:ea typeface="+mn-lt"/>
                <a:cs typeface="Arial"/>
              </a:rPr>
              <a:t>FBI, 2024 Internet Crime Report / Internet Crime Complaint Center</a:t>
            </a:r>
            <a:r>
              <a:rPr lang="en-US" sz="800">
                <a:solidFill>
                  <a:srgbClr val="000000"/>
                </a:solidFill>
                <a:latin typeface="Arial"/>
                <a:cs typeface="Arial"/>
              </a:rPr>
              <a:t> | </a:t>
            </a:r>
            <a:r>
              <a:rPr lang="en-US" sz="800">
                <a:solidFill>
                  <a:srgbClr val="000000"/>
                </a:solidFill>
                <a:latin typeface="Arial"/>
                <a:ea typeface="+mn-lt"/>
                <a:cs typeface="Arial"/>
              </a:rPr>
              <a:t>IBM's 2024 Cost of a Data Breach Report | </a:t>
            </a:r>
            <a:r>
              <a:rPr lang="en-US" sz="800">
                <a:solidFill>
                  <a:srgbClr val="000000"/>
                </a:solidFill>
                <a:latin typeface="Arial"/>
                <a:cs typeface="Arial"/>
              </a:rPr>
              <a:t>“Cyber Insecurity in Healthcare: The Cost and Impact of Healthcare Cybersecurity” -- </a:t>
            </a:r>
            <a:r>
              <a:rPr lang="en-US" sz="800" err="1">
                <a:solidFill>
                  <a:srgbClr val="000000"/>
                </a:solidFill>
                <a:latin typeface="Arial"/>
                <a:cs typeface="Arial"/>
              </a:rPr>
              <a:t>Ponemon</a:t>
            </a:r>
            <a:r>
              <a:rPr lang="en-US" sz="800">
                <a:solidFill>
                  <a:srgbClr val="000000"/>
                </a:solidFill>
                <a:latin typeface="Arial"/>
                <a:cs typeface="Arial"/>
              </a:rPr>
              <a:t>/Proofpoint, 2022 | The State of Healthcare IoT Device Security -- </a:t>
            </a:r>
            <a:r>
              <a:rPr lang="en-US" sz="800" err="1">
                <a:solidFill>
                  <a:srgbClr val="000000"/>
                </a:solidFill>
                <a:latin typeface="Arial"/>
                <a:cs typeface="Arial"/>
              </a:rPr>
              <a:t>Cynerio</a:t>
            </a:r>
            <a:r>
              <a:rPr lang="en-US" sz="800">
                <a:solidFill>
                  <a:srgbClr val="000000"/>
                </a:solidFill>
                <a:latin typeface="Arial"/>
                <a:cs typeface="Arial"/>
              </a:rPr>
              <a:t>, 2022</a:t>
            </a:r>
          </a:p>
          <a:p>
            <a:pPr defTabSz="304815"/>
            <a:endParaRPr lang="en-US" sz="933">
              <a:solidFill>
                <a:srgbClr val="000000"/>
              </a:solidFill>
              <a:latin typeface="Arial"/>
              <a:cs typeface="Arial"/>
            </a:endParaRPr>
          </a:p>
          <a:p>
            <a:pPr defTabSz="304815"/>
            <a:endParaRPr lang="en-US" sz="933">
              <a:solidFill>
                <a:srgbClr val="000000"/>
              </a:solidFill>
              <a:latin typeface="Arial"/>
              <a:cs typeface="Arial"/>
            </a:endParaRPr>
          </a:p>
          <a:p>
            <a:pPr defTabSz="304815"/>
            <a:endParaRPr lang="en-US" sz="1200">
              <a:solidFill>
                <a:srgbClr val="000000"/>
              </a:solidFill>
              <a:latin typeface="Arial"/>
              <a:cs typeface="Arial"/>
            </a:endParaRPr>
          </a:p>
        </p:txBody>
      </p:sp>
    </p:spTree>
    <p:extLst>
      <p:ext uri="{BB962C8B-B14F-4D97-AF65-F5344CB8AC3E}">
        <p14:creationId xmlns:p14="http://schemas.microsoft.com/office/powerpoint/2010/main" val="27593490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9CF5A-31DF-84B6-599B-1FD6DCE4E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76420-C232-283D-640C-8A358CF805A4}"/>
              </a:ext>
            </a:extLst>
          </p:cNvPr>
          <p:cNvSpPr>
            <a:spLocks noGrp="1"/>
          </p:cNvSpPr>
          <p:nvPr>
            <p:ph type="title"/>
          </p:nvPr>
        </p:nvSpPr>
        <p:spPr/>
        <p:txBody>
          <a:bodyPr vert="horz" lIns="0" tIns="0" rIns="0" bIns="0" rtlCol="0" anchor="ctr">
            <a:noAutofit/>
          </a:bodyPr>
          <a:lstStyle/>
          <a:p>
            <a:pPr defTabSz="304831">
              <a:lnSpc>
                <a:spcPct val="100000"/>
              </a:lnSpc>
              <a:spcBef>
                <a:spcPts val="0"/>
              </a:spcBef>
            </a:pPr>
            <a:r>
              <a:rPr lang="en-US"/>
              <a:t>Real-World Consequences of HPH Sector Cyber Incidents</a:t>
            </a:r>
          </a:p>
        </p:txBody>
      </p:sp>
      <p:sp>
        <p:nvSpPr>
          <p:cNvPr id="3" name="Rectangle 2">
            <a:extLst>
              <a:ext uri="{FF2B5EF4-FFF2-40B4-BE49-F238E27FC236}">
                <a16:creationId xmlns:a16="http://schemas.microsoft.com/office/drawing/2014/main" id="{2D45BE1D-F453-0876-373A-9E923397C254}"/>
              </a:ext>
            </a:extLst>
          </p:cNvPr>
          <p:cNvSpPr/>
          <p:nvPr/>
        </p:nvSpPr>
        <p:spPr>
          <a:xfrm>
            <a:off x="604412" y="1214638"/>
            <a:ext cx="11034526" cy="762122"/>
          </a:xfrm>
          <a:prstGeom prst="rect">
            <a:avLst/>
          </a:prstGeom>
          <a:solidFill>
            <a:srgbClr val="1A4480"/>
          </a:solidFill>
          <a:ln>
            <a:solidFill>
              <a:schemeClr val="bg1"/>
            </a:solidFill>
          </a:ln>
        </p:spPr>
        <p:style>
          <a:lnRef idx="0">
            <a:schemeClr val="accent4"/>
          </a:lnRef>
          <a:fillRef idx="3">
            <a:schemeClr val="accent4"/>
          </a:fillRef>
          <a:effectRef idx="3">
            <a:schemeClr val="accent4"/>
          </a:effectRef>
          <a:fontRef idx="minor">
            <a:schemeClr val="lt1"/>
          </a:fontRef>
        </p:style>
        <p:txBody>
          <a:bodyPr rtlCol="0" anchor="ctr"/>
          <a:lstStyle/>
          <a:p>
            <a:pPr algn="ctr" defTabSz="457223">
              <a:defRPr/>
            </a:pPr>
            <a:r>
              <a:rPr lang="en-US" sz="1600" b="1">
                <a:solidFill>
                  <a:prstClr val="white"/>
                </a:solidFill>
                <a:latin typeface="Arial"/>
              </a:rPr>
              <a:t>Cyber incidents in health care have real world consequences that disrupt patient care, drain billions from the Sector, and undermine trust in public health systems</a:t>
            </a:r>
            <a:endParaRPr lang="en-US" sz="2000" b="1">
              <a:solidFill>
                <a:prstClr val="white"/>
              </a:solidFill>
              <a:latin typeface="Arial"/>
            </a:endParaRPr>
          </a:p>
        </p:txBody>
      </p:sp>
      <p:sp>
        <p:nvSpPr>
          <p:cNvPr id="14" name="TextBox 13">
            <a:extLst>
              <a:ext uri="{FF2B5EF4-FFF2-40B4-BE49-F238E27FC236}">
                <a16:creationId xmlns:a16="http://schemas.microsoft.com/office/drawing/2014/main" id="{6D30148F-7921-35D0-6D45-208FC4D5EC80}"/>
              </a:ext>
            </a:extLst>
          </p:cNvPr>
          <p:cNvSpPr txBox="1"/>
          <p:nvPr/>
        </p:nvSpPr>
        <p:spPr>
          <a:xfrm>
            <a:off x="499749" y="2136339"/>
            <a:ext cx="3391503" cy="1077218"/>
          </a:xfrm>
          <a:prstGeom prst="rect">
            <a:avLst/>
          </a:prstGeom>
          <a:noFill/>
        </p:spPr>
        <p:txBody>
          <a:bodyPr wrap="square">
            <a:spAutoFit/>
          </a:bodyPr>
          <a:lstStyle/>
          <a:p>
            <a:pPr algn="ctr" defTabSz="457223">
              <a:defRPr/>
            </a:pPr>
            <a:r>
              <a:rPr lang="en-US" b="1">
                <a:solidFill>
                  <a:srgbClr val="000000"/>
                </a:solidFill>
                <a:latin typeface="Arial"/>
              </a:rPr>
              <a:t>Cyber Incidents Are Patient-Safety Events</a:t>
            </a:r>
          </a:p>
          <a:p>
            <a:pPr algn="ctr" defTabSz="457223">
              <a:defRPr/>
            </a:pPr>
            <a:r>
              <a:rPr lang="en-US" sz="1400" i="1">
                <a:solidFill>
                  <a:srgbClr val="000000"/>
                </a:solidFill>
                <a:latin typeface="Arial"/>
              </a:rPr>
              <a:t>Breaches delay care, increase mortality, and jeopardize patient outcomes</a:t>
            </a:r>
          </a:p>
        </p:txBody>
      </p:sp>
      <p:sp>
        <p:nvSpPr>
          <p:cNvPr id="16" name="TextBox 15">
            <a:extLst>
              <a:ext uri="{FF2B5EF4-FFF2-40B4-BE49-F238E27FC236}">
                <a16:creationId xmlns:a16="http://schemas.microsoft.com/office/drawing/2014/main" id="{4FF0B90B-73B8-7F64-612D-94F9E6D6166A}"/>
              </a:ext>
            </a:extLst>
          </p:cNvPr>
          <p:cNvSpPr txBox="1"/>
          <p:nvPr/>
        </p:nvSpPr>
        <p:spPr>
          <a:xfrm>
            <a:off x="8438148" y="2136338"/>
            <a:ext cx="3453350" cy="1077218"/>
          </a:xfrm>
          <a:prstGeom prst="rect">
            <a:avLst/>
          </a:prstGeom>
          <a:noFill/>
        </p:spPr>
        <p:txBody>
          <a:bodyPr wrap="square">
            <a:spAutoFit/>
          </a:bodyPr>
          <a:lstStyle/>
          <a:p>
            <a:pPr algn="ctr" defTabSz="457223">
              <a:defRPr/>
            </a:pPr>
            <a:r>
              <a:rPr lang="en-US" b="1">
                <a:solidFill>
                  <a:srgbClr val="000000"/>
                </a:solidFill>
                <a:latin typeface="Arial"/>
              </a:rPr>
              <a:t>Cyber Incidents Drain Billions </a:t>
            </a:r>
          </a:p>
          <a:p>
            <a:pPr algn="ctr" defTabSz="457223">
              <a:defRPr/>
            </a:pPr>
            <a:r>
              <a:rPr lang="en-US" b="1">
                <a:solidFill>
                  <a:srgbClr val="000000"/>
                </a:solidFill>
                <a:latin typeface="Arial"/>
              </a:rPr>
              <a:t>from the Economy</a:t>
            </a:r>
          </a:p>
          <a:p>
            <a:pPr algn="ctr" defTabSz="457223">
              <a:defRPr/>
            </a:pPr>
            <a:r>
              <a:rPr lang="en-US" sz="1400" i="1">
                <a:solidFill>
                  <a:srgbClr val="000000"/>
                </a:solidFill>
                <a:latin typeface="Arial"/>
              </a:rPr>
              <a:t>Cyber attacks cost health care billions and divert funds from patient care</a:t>
            </a:r>
          </a:p>
        </p:txBody>
      </p:sp>
      <p:sp>
        <p:nvSpPr>
          <p:cNvPr id="18" name="TextBox 17">
            <a:extLst>
              <a:ext uri="{FF2B5EF4-FFF2-40B4-BE49-F238E27FC236}">
                <a16:creationId xmlns:a16="http://schemas.microsoft.com/office/drawing/2014/main" id="{F49BA96A-E66C-DE89-11F4-FE34D04D30F3}"/>
              </a:ext>
            </a:extLst>
          </p:cNvPr>
          <p:cNvSpPr txBox="1"/>
          <p:nvPr/>
        </p:nvSpPr>
        <p:spPr>
          <a:xfrm>
            <a:off x="4438025" y="2136338"/>
            <a:ext cx="3453351" cy="1292662"/>
          </a:xfrm>
          <a:prstGeom prst="rect">
            <a:avLst/>
          </a:prstGeom>
          <a:noFill/>
        </p:spPr>
        <p:txBody>
          <a:bodyPr wrap="square">
            <a:spAutoFit/>
          </a:bodyPr>
          <a:lstStyle/>
          <a:p>
            <a:pPr algn="ctr" defTabSz="457223">
              <a:defRPr/>
            </a:pPr>
            <a:r>
              <a:rPr lang="en-US" b="1">
                <a:solidFill>
                  <a:srgbClr val="000000"/>
                </a:solidFill>
                <a:latin typeface="Arial"/>
              </a:rPr>
              <a:t>Cyber Threats Undermine Public Health Infrastructure</a:t>
            </a:r>
          </a:p>
          <a:p>
            <a:pPr algn="ctr" defTabSz="457223">
              <a:defRPr/>
            </a:pPr>
            <a:r>
              <a:rPr lang="en-US" sz="1400" i="1">
                <a:solidFill>
                  <a:srgbClr val="000000"/>
                </a:solidFill>
                <a:latin typeface="Arial"/>
              </a:rPr>
              <a:t>Attacks compromise surveillance systems, third-party data, and community resilience</a:t>
            </a:r>
          </a:p>
        </p:txBody>
      </p:sp>
      <p:graphicFrame>
        <p:nvGraphicFramePr>
          <p:cNvPr id="19" name="Chart 18" descr="A chart depicting cyber incidents at control hospitals vs. attacked hospitals&#10;Mortality increases approximately 30%">
            <a:extLst>
              <a:ext uri="{FF2B5EF4-FFF2-40B4-BE49-F238E27FC236}">
                <a16:creationId xmlns:a16="http://schemas.microsoft.com/office/drawing/2014/main" id="{F4588526-0F48-DD16-5CB7-9B08570EF7A7}"/>
              </a:ext>
            </a:extLst>
          </p:cNvPr>
          <p:cNvGraphicFramePr/>
          <p:nvPr>
            <p:extLst>
              <p:ext uri="{D42A27DB-BD31-4B8C-83A1-F6EECF244321}">
                <p14:modId xmlns:p14="http://schemas.microsoft.com/office/powerpoint/2010/main" val="1086832196"/>
              </p:ext>
            </p:extLst>
          </p:nvPr>
        </p:nvGraphicFramePr>
        <p:xfrm>
          <a:off x="366526" y="3241488"/>
          <a:ext cx="3786370" cy="3095510"/>
        </p:xfrm>
        <a:graphic>
          <a:graphicData uri="http://schemas.openxmlformats.org/drawingml/2006/chart">
            <c:chart xmlns:c="http://schemas.openxmlformats.org/drawingml/2006/chart" xmlns:r="http://schemas.openxmlformats.org/officeDocument/2006/relationships" r:id="rId3"/>
          </a:graphicData>
        </a:graphic>
      </p:graphicFrame>
      <p:sp>
        <p:nvSpPr>
          <p:cNvPr id="20" name="Explosion: 14 Points 19">
            <a:extLst>
              <a:ext uri="{FF2B5EF4-FFF2-40B4-BE49-F238E27FC236}">
                <a16:creationId xmlns:a16="http://schemas.microsoft.com/office/drawing/2014/main" id="{3BF9FA01-687F-B781-11A9-BD004A2AB69A}"/>
              </a:ext>
            </a:extLst>
          </p:cNvPr>
          <p:cNvSpPr/>
          <p:nvPr/>
        </p:nvSpPr>
        <p:spPr>
          <a:xfrm>
            <a:off x="961946" y="4199387"/>
            <a:ext cx="2595530" cy="1760217"/>
          </a:xfrm>
          <a:prstGeom prst="irregularSeal2">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23">
              <a:defRPr/>
            </a:pPr>
            <a:r>
              <a:rPr lang="en-US" sz="1200" b="1">
                <a:solidFill>
                  <a:srgbClr val="095698"/>
                </a:solidFill>
                <a:latin typeface="Arial"/>
              </a:rPr>
              <a:t>Mortality Increases</a:t>
            </a:r>
          </a:p>
          <a:p>
            <a:pPr algn="ctr" defTabSz="457223">
              <a:defRPr/>
            </a:pPr>
            <a:r>
              <a:rPr lang="en-US" sz="1200">
                <a:solidFill>
                  <a:srgbClr val="095698"/>
                </a:solidFill>
                <a:latin typeface="Arial"/>
              </a:rPr>
              <a:t>≈30%</a:t>
            </a:r>
            <a:endParaRPr lang="en-US" sz="1200" b="1">
              <a:solidFill>
                <a:srgbClr val="095698"/>
              </a:solidFill>
              <a:latin typeface="Arial"/>
            </a:endParaRPr>
          </a:p>
        </p:txBody>
      </p:sp>
      <p:sp>
        <p:nvSpPr>
          <p:cNvPr id="24" name="TextBox 23">
            <a:extLst>
              <a:ext uri="{FF2B5EF4-FFF2-40B4-BE49-F238E27FC236}">
                <a16:creationId xmlns:a16="http://schemas.microsoft.com/office/drawing/2014/main" id="{303C1485-2508-7A1D-E6B6-AEF38D0A1479}"/>
              </a:ext>
            </a:extLst>
          </p:cNvPr>
          <p:cNvSpPr txBox="1"/>
          <p:nvPr/>
        </p:nvSpPr>
        <p:spPr>
          <a:xfrm>
            <a:off x="4438025" y="3429001"/>
            <a:ext cx="3453351" cy="1477328"/>
          </a:xfrm>
          <a:prstGeom prst="rect">
            <a:avLst/>
          </a:prstGeom>
          <a:noFill/>
        </p:spPr>
        <p:txBody>
          <a:bodyPr wrap="square">
            <a:spAutoFit/>
          </a:bodyPr>
          <a:lstStyle/>
          <a:p>
            <a:pPr algn="ctr" defTabSz="457223">
              <a:defRPr/>
            </a:pPr>
            <a:r>
              <a:rPr lang="en-US" sz="5400" b="1">
                <a:solidFill>
                  <a:srgbClr val="11417E"/>
                </a:solidFill>
                <a:latin typeface="Arial"/>
              </a:rPr>
              <a:t>276M</a:t>
            </a:r>
          </a:p>
          <a:p>
            <a:pPr algn="ctr" defTabSz="457223">
              <a:defRPr/>
            </a:pPr>
            <a:r>
              <a:rPr lang="en-US" b="1">
                <a:solidFill>
                  <a:srgbClr val="000000"/>
                </a:solidFill>
                <a:latin typeface="Arial"/>
              </a:rPr>
              <a:t>individuals’ PHI exposed or stolen in 2024</a:t>
            </a:r>
            <a:endParaRPr lang="en-US" sz="1400" i="1">
              <a:solidFill>
                <a:srgbClr val="000000"/>
              </a:solidFill>
              <a:latin typeface="Arial"/>
            </a:endParaRPr>
          </a:p>
        </p:txBody>
      </p:sp>
      <p:pic>
        <p:nvPicPr>
          <p:cNvPr id="4" name="Picture 3">
            <a:extLst>
              <a:ext uri="{FF2B5EF4-FFF2-40B4-BE49-F238E27FC236}">
                <a16:creationId xmlns:a16="http://schemas.microsoft.com/office/drawing/2014/main" id="{9774AB09-CE8C-D1A1-EB62-23F83E572D0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392368" y="5168354"/>
            <a:ext cx="1458613" cy="950018"/>
          </a:xfrm>
          <a:prstGeom prst="rect">
            <a:avLst/>
          </a:prstGeom>
        </p:spPr>
      </p:pic>
      <p:pic>
        <p:nvPicPr>
          <p:cNvPr id="5" name="Picture 4">
            <a:extLst>
              <a:ext uri="{FF2B5EF4-FFF2-40B4-BE49-F238E27FC236}">
                <a16:creationId xmlns:a16="http://schemas.microsoft.com/office/drawing/2014/main" id="{910B7DA8-5B78-01EB-E50E-3DA29B0C997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674584" y="5013350"/>
            <a:ext cx="1260026" cy="1260026"/>
          </a:xfrm>
          <a:prstGeom prst="rect">
            <a:avLst/>
          </a:prstGeom>
        </p:spPr>
      </p:pic>
      <p:sp>
        <p:nvSpPr>
          <p:cNvPr id="6" name="TextBox 5">
            <a:extLst>
              <a:ext uri="{FF2B5EF4-FFF2-40B4-BE49-F238E27FC236}">
                <a16:creationId xmlns:a16="http://schemas.microsoft.com/office/drawing/2014/main" id="{36FCB318-DD1B-90AF-9316-5CAED04EFEDF}"/>
              </a:ext>
            </a:extLst>
          </p:cNvPr>
          <p:cNvSpPr txBox="1"/>
          <p:nvPr/>
        </p:nvSpPr>
        <p:spPr>
          <a:xfrm>
            <a:off x="8456196" y="3429001"/>
            <a:ext cx="3453351" cy="1200329"/>
          </a:xfrm>
          <a:prstGeom prst="rect">
            <a:avLst/>
          </a:prstGeom>
          <a:noFill/>
        </p:spPr>
        <p:txBody>
          <a:bodyPr wrap="square">
            <a:spAutoFit/>
          </a:bodyPr>
          <a:lstStyle/>
          <a:p>
            <a:pPr algn="ctr" defTabSz="457223">
              <a:defRPr/>
            </a:pPr>
            <a:r>
              <a:rPr lang="en-US" sz="5400" b="1">
                <a:solidFill>
                  <a:srgbClr val="11417E"/>
                </a:solidFill>
                <a:latin typeface="Arial"/>
              </a:rPr>
              <a:t>$21B</a:t>
            </a:r>
          </a:p>
          <a:p>
            <a:pPr algn="ctr" defTabSz="457223">
              <a:defRPr/>
            </a:pPr>
            <a:r>
              <a:rPr lang="en-US" b="1">
                <a:solidFill>
                  <a:srgbClr val="000000"/>
                </a:solidFill>
                <a:latin typeface="Arial"/>
              </a:rPr>
              <a:t>downtime losses since 2018*</a:t>
            </a:r>
            <a:endParaRPr lang="en-US" sz="1400" i="1">
              <a:solidFill>
                <a:srgbClr val="000000"/>
              </a:solidFill>
              <a:latin typeface="Arial"/>
            </a:endParaRPr>
          </a:p>
        </p:txBody>
      </p:sp>
    </p:spTree>
    <p:extLst>
      <p:ext uri="{BB962C8B-B14F-4D97-AF65-F5344CB8AC3E}">
        <p14:creationId xmlns:p14="http://schemas.microsoft.com/office/powerpoint/2010/main" val="13236604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FDAAB-214E-E77C-43C2-9260FA11A0C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689760-EBA7-E317-F4EA-BCA54130B84A}"/>
              </a:ext>
            </a:extLst>
          </p:cNvPr>
          <p:cNvSpPr txBox="1">
            <a:spLocks noGrp="1"/>
          </p:cNvSpPr>
          <p:nvPr>
            <p:ph type="title" idx="4294967295"/>
          </p:nvPr>
        </p:nvSpPr>
        <p:spPr>
          <a:xfrm>
            <a:off x="1985698" y="2123033"/>
            <a:ext cx="8220605" cy="17340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304815" rtl="0" eaLnBrk="1" fontAlgn="auto" latinLnBrk="0" hangingPunct="1">
              <a:lnSpc>
                <a:spcPct val="100000"/>
              </a:lnSpc>
              <a:spcBef>
                <a:spcPts val="0"/>
              </a:spcBef>
              <a:spcAft>
                <a:spcPts val="0"/>
              </a:spcAft>
              <a:buClrTx/>
              <a:buSzTx/>
              <a:buFontTx/>
              <a:buNone/>
              <a:tabLst/>
              <a:defRPr/>
            </a:pPr>
            <a:r>
              <a:rPr kumimoji="0" lang="en-US" sz="5334" b="1" i="0" u="none" strike="noStrike" kern="1200" cap="none" spc="0" normalizeH="0" baseline="0" noProof="0" dirty="0">
                <a:ln>
                  <a:noFill/>
                </a:ln>
                <a:solidFill>
                  <a:srgbClr val="194480"/>
                </a:solidFill>
                <a:effectLst/>
                <a:uLnTx/>
                <a:uFillTx/>
                <a:latin typeface="Arial"/>
                <a:ea typeface="+mn-ea"/>
                <a:cs typeface="+mn-cs"/>
              </a:rPr>
              <a:t>Support Before, During, and After an Attack</a:t>
            </a:r>
          </a:p>
        </p:txBody>
      </p:sp>
    </p:spTree>
    <p:extLst>
      <p:ext uri="{BB962C8B-B14F-4D97-AF65-F5344CB8AC3E}">
        <p14:creationId xmlns:p14="http://schemas.microsoft.com/office/powerpoint/2010/main" val="15619718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0">
            <a:extLst>
              <a:ext uri="{FF2B5EF4-FFF2-40B4-BE49-F238E27FC236}">
                <a16:creationId xmlns:a16="http://schemas.microsoft.com/office/drawing/2014/main" id="{423EBEC7-F4D4-F889-BF92-CC1C7FB758D1}"/>
              </a:ext>
            </a:extLst>
          </p:cNvPr>
          <p:cNvSpPr txBox="1"/>
          <p:nvPr/>
        </p:nvSpPr>
        <p:spPr>
          <a:xfrm>
            <a:off x="533400" y="1129470"/>
            <a:ext cx="11480800" cy="869405"/>
          </a:xfrm>
          <a:prstGeom prst="rect">
            <a:avLst/>
          </a:prstGeom>
          <a:solidFill>
            <a:sysClr val="window" lastClr="FFFFFF"/>
          </a:solidFill>
        </p:spPr>
        <p:txBody>
          <a:bodyPr wrap="square" rtlCol="0">
            <a:spAutoFit/>
          </a:bodyPr>
          <a:lstStyle/>
          <a:p>
            <a:pPr defTabSz="914423">
              <a:lnSpc>
                <a:spcPct val="107000"/>
              </a:lnSpc>
              <a:spcAft>
                <a:spcPts val="1200"/>
              </a:spcAft>
              <a:defRPr/>
            </a:pPr>
            <a:r>
              <a:rPr lang="en-US" sz="1600" kern="0">
                <a:solidFill>
                  <a:srgbClr val="062E61"/>
                </a:solidFill>
                <a:latin typeface="Arial"/>
              </a:rPr>
              <a:t>HHS leads a dynamic public-private partnership to manage risk and coordinate effective response to current and emerging health security threats. </a:t>
            </a:r>
            <a:r>
              <a:rPr lang="en-US" sz="1600" kern="0">
                <a:solidFill>
                  <a:srgbClr val="062E61"/>
                </a:solidFill>
                <a:latin typeface="Arial"/>
                <a:cs typeface="Times New Roman" panose="02020603050405020304" pitchFamily="18" charset="0"/>
              </a:rPr>
              <a:t>Executing the SRMA responsibilities as codified by the </a:t>
            </a:r>
            <a:r>
              <a:rPr lang="en-US" sz="1600" kern="0">
                <a:solidFill>
                  <a:srgbClr val="062E61"/>
                </a:solidFill>
                <a:latin typeface="Arial"/>
                <a:cs typeface="Times New Roman" panose="02020603050405020304" pitchFamily="18" charset="0"/>
                <a:hlinkClick r:id="rId3">
                  <a:extLst>
                    <a:ext uri="{A12FA001-AC4F-418D-AE19-62706E023703}">
                      <ahyp:hlinkClr xmlns:ahyp="http://schemas.microsoft.com/office/drawing/2018/hyperlinkcolor" val="tx"/>
                    </a:ext>
                  </a:extLst>
                </a:hlinkClick>
              </a:rPr>
              <a:t>FY 2021 National Defense Authorization Act (NDAA)</a:t>
            </a:r>
            <a:r>
              <a:rPr lang="en-US" sz="1600" kern="0">
                <a:solidFill>
                  <a:srgbClr val="062E61"/>
                </a:solidFill>
                <a:latin typeface="Arial"/>
                <a:cs typeface="Times New Roman" panose="02020603050405020304" pitchFamily="18" charset="0"/>
              </a:rPr>
              <a:t>.</a:t>
            </a:r>
            <a:endParaRPr lang="en-US" sz="1600" kern="0">
              <a:solidFill>
                <a:srgbClr val="062E6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2" name="Rectangle 61">
            <a:extLst>
              <a:ext uri="{FF2B5EF4-FFF2-40B4-BE49-F238E27FC236}">
                <a16:creationId xmlns:a16="http://schemas.microsoft.com/office/drawing/2014/main" id="{954E09B0-9C37-D049-F73E-4173C89BD6D1}"/>
              </a:ext>
              <a:ext uri="{C183D7F6-B498-43B3-948B-1728B52AA6E4}">
                <adec:decorative xmlns:adec="http://schemas.microsoft.com/office/drawing/2017/decorative" val="1"/>
              </a:ext>
            </a:extLst>
          </p:cNvPr>
          <p:cNvSpPr/>
          <p:nvPr/>
        </p:nvSpPr>
        <p:spPr bwMode="gray">
          <a:xfrm>
            <a:off x="533400" y="2162449"/>
            <a:ext cx="3048000" cy="4069080"/>
          </a:xfrm>
          <a:prstGeom prst="rect">
            <a:avLst/>
          </a:prstGeom>
          <a:solidFill>
            <a:srgbClr val="E6E6E6">
              <a:lumMod val="90000"/>
            </a:srgbClr>
          </a:solidFill>
          <a:ln w="19050" algn="ctr">
            <a:noFill/>
            <a:miter lim="800000"/>
            <a:headEnd/>
            <a:tailEnd/>
          </a:ln>
        </p:spPr>
        <p:txBody>
          <a:bodyPr wrap="square" lIns="88900" tIns="88900" rIns="88900" bIns="88900" rtlCol="0" anchor="ctr"/>
          <a:lstStyle/>
          <a:p>
            <a:pPr algn="ctr" defTabSz="1218965">
              <a:lnSpc>
                <a:spcPct val="106000"/>
              </a:lnSpc>
              <a:defRPr/>
            </a:pPr>
            <a:endParaRPr lang="en-US" sz="1333" b="1" kern="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Isosceles Triangle 62">
            <a:extLst>
              <a:ext uri="{FF2B5EF4-FFF2-40B4-BE49-F238E27FC236}">
                <a16:creationId xmlns:a16="http://schemas.microsoft.com/office/drawing/2014/main" id="{E6F2F07A-BAA2-6B23-8C64-616EA05136B6}"/>
              </a:ext>
              <a:ext uri="{C183D7F6-B498-43B3-948B-1728B52AA6E4}">
                <adec:decorative xmlns:adec="http://schemas.microsoft.com/office/drawing/2017/decorative" val="1"/>
              </a:ext>
            </a:extLst>
          </p:cNvPr>
          <p:cNvSpPr/>
          <p:nvPr/>
        </p:nvSpPr>
        <p:spPr>
          <a:xfrm rot="5400000">
            <a:off x="6553588" y="3909368"/>
            <a:ext cx="2517067" cy="372629"/>
          </a:xfrm>
          <a:prstGeom prst="triangle">
            <a:avLst/>
          </a:prstGeom>
          <a:solidFill>
            <a:sysClr val="window" lastClr="FFFFFF">
              <a:lumMod val="85000"/>
            </a:sysClr>
          </a:solidFill>
          <a:ln w="19050" cap="flat" cmpd="sng" algn="ctr">
            <a:solidFill>
              <a:sysClr val="window" lastClr="FFFFFF">
                <a:lumMod val="85000"/>
              </a:sys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64" name="Rectangle 63">
            <a:extLst>
              <a:ext uri="{FF2B5EF4-FFF2-40B4-BE49-F238E27FC236}">
                <a16:creationId xmlns:a16="http://schemas.microsoft.com/office/drawing/2014/main" id="{0A1B461A-1B4F-C2BE-BDDA-0D6CB6B17D76}"/>
              </a:ext>
              <a:ext uri="{C183D7F6-B498-43B3-948B-1728B52AA6E4}">
                <adec:decorative xmlns:adec="http://schemas.microsoft.com/office/drawing/2017/decorative" val="1"/>
              </a:ext>
            </a:extLst>
          </p:cNvPr>
          <p:cNvSpPr/>
          <p:nvPr/>
        </p:nvSpPr>
        <p:spPr bwMode="gray">
          <a:xfrm>
            <a:off x="8206362" y="2163249"/>
            <a:ext cx="3604639" cy="4069080"/>
          </a:xfrm>
          <a:prstGeom prst="rect">
            <a:avLst/>
          </a:prstGeom>
          <a:solidFill>
            <a:sysClr val="window" lastClr="FFFFFF">
              <a:lumMod val="85000"/>
            </a:sysClr>
          </a:solidFill>
          <a:ln w="19050" algn="ctr">
            <a:noFill/>
            <a:miter lim="800000"/>
            <a:headEnd/>
            <a:tailEnd/>
          </a:ln>
        </p:spPr>
        <p:txBody>
          <a:bodyPr wrap="square" lIns="88900" tIns="88900" rIns="88900" bIns="88900" rtlCol="0" anchor="ctr"/>
          <a:lstStyle/>
          <a:p>
            <a:pPr algn="ctr" defTabSz="1218965">
              <a:lnSpc>
                <a:spcPct val="106000"/>
              </a:lnSpc>
              <a:defRPr/>
            </a:pPr>
            <a:endParaRPr lang="en-US" sz="1333" b="1" kern="0">
              <a:solidFill>
                <a:srgbClr val="4E8542">
                  <a:lumMod val="20000"/>
                  <a:lumOff val="80000"/>
                </a:srgbClr>
              </a:solidFill>
              <a:latin typeface="Arial"/>
              <a:ea typeface="Open Sans" panose="020B0606030504020204" pitchFamily="34" charset="0"/>
              <a:cs typeface="Open Sans" panose="020B0606030504020204" pitchFamily="34" charset="0"/>
            </a:endParaRPr>
          </a:p>
        </p:txBody>
      </p:sp>
      <p:sp>
        <p:nvSpPr>
          <p:cNvPr id="65" name="Rectangle 64">
            <a:extLst>
              <a:ext uri="{FF2B5EF4-FFF2-40B4-BE49-F238E27FC236}">
                <a16:creationId xmlns:a16="http://schemas.microsoft.com/office/drawing/2014/main" id="{347BAF22-BC8C-15FB-778F-51392D5AE9FB}"/>
              </a:ext>
            </a:extLst>
          </p:cNvPr>
          <p:cNvSpPr/>
          <p:nvPr/>
        </p:nvSpPr>
        <p:spPr>
          <a:xfrm>
            <a:off x="8362760" y="2954928"/>
            <a:ext cx="3291840" cy="502920"/>
          </a:xfrm>
          <a:prstGeom prst="rect">
            <a:avLst/>
          </a:prstGeom>
          <a:solidFill>
            <a:sysClr val="window" lastClr="FFFFFF"/>
          </a:solidFill>
          <a:ln w="19050" cap="flat" cmpd="sng" algn="ctr">
            <a:solidFill>
              <a:sysClr val="window" lastClr="FFFFFF">
                <a:lumMod val="50000"/>
              </a:sysClr>
            </a:solidFill>
            <a:prstDash val="solid"/>
            <a:miter lim="800000"/>
          </a:ln>
          <a:effectLst/>
        </p:spPr>
        <p:txBody>
          <a:bodyPr rtlCol="0" anchor="ctr"/>
          <a:lstStyle/>
          <a:p>
            <a:pPr algn="ctr">
              <a:defRPr/>
            </a:pPr>
            <a:r>
              <a:rPr lang="en-US" sz="1300" b="1" kern="0">
                <a:solidFill>
                  <a:srgbClr val="062E61"/>
                </a:solidFill>
                <a:latin typeface="Arial"/>
              </a:rPr>
              <a:t>STAFF: </a:t>
            </a:r>
            <a:r>
              <a:rPr lang="en-US" sz="1300" kern="0">
                <a:solidFill>
                  <a:srgbClr val="062E61"/>
                </a:solidFill>
                <a:latin typeface="Arial"/>
              </a:rPr>
              <a:t>Properly trained and informed stakeholders</a:t>
            </a:r>
          </a:p>
        </p:txBody>
      </p:sp>
      <p:sp>
        <p:nvSpPr>
          <p:cNvPr id="66" name="Rectangle 65">
            <a:extLst>
              <a:ext uri="{FF2B5EF4-FFF2-40B4-BE49-F238E27FC236}">
                <a16:creationId xmlns:a16="http://schemas.microsoft.com/office/drawing/2014/main" id="{C70543B9-E6D1-D0B9-A82F-56EB9BC57D77}"/>
              </a:ext>
            </a:extLst>
          </p:cNvPr>
          <p:cNvSpPr/>
          <p:nvPr/>
        </p:nvSpPr>
        <p:spPr>
          <a:xfrm>
            <a:off x="8362760" y="4661069"/>
            <a:ext cx="3291840" cy="717389"/>
          </a:xfrm>
          <a:prstGeom prst="rect">
            <a:avLst/>
          </a:prstGeom>
          <a:solidFill>
            <a:sysClr val="window" lastClr="FFFFFF"/>
          </a:solidFill>
          <a:ln w="19050" cap="flat" cmpd="sng" algn="ctr">
            <a:solidFill>
              <a:sysClr val="window" lastClr="FFFFFF">
                <a:lumMod val="50000"/>
              </a:sysClr>
            </a:solidFill>
            <a:prstDash val="solid"/>
            <a:miter lim="800000"/>
          </a:ln>
          <a:effectLst/>
        </p:spPr>
        <p:txBody>
          <a:bodyPr rtlCol="0" anchor="ctr"/>
          <a:lstStyle/>
          <a:p>
            <a:pPr algn="ctr">
              <a:defRPr/>
            </a:pPr>
            <a:r>
              <a:rPr lang="en-US" sz="1300" b="1" kern="0">
                <a:solidFill>
                  <a:srgbClr val="062E61"/>
                </a:solidFill>
                <a:latin typeface="Arial"/>
              </a:rPr>
              <a:t>SYSTEMS: </a:t>
            </a:r>
            <a:r>
              <a:rPr lang="en-US" sz="1300" kern="0">
                <a:solidFill>
                  <a:srgbClr val="062E61"/>
                </a:solidFill>
                <a:latin typeface="Arial"/>
              </a:rPr>
              <a:t>Robust and redundant infrastructure to maintain continuity of services</a:t>
            </a:r>
          </a:p>
        </p:txBody>
      </p:sp>
      <p:sp>
        <p:nvSpPr>
          <p:cNvPr id="67" name="Rectangle 66">
            <a:extLst>
              <a:ext uri="{FF2B5EF4-FFF2-40B4-BE49-F238E27FC236}">
                <a16:creationId xmlns:a16="http://schemas.microsoft.com/office/drawing/2014/main" id="{3E6B9290-DFE9-AADE-BEA9-402C245785AA}"/>
              </a:ext>
            </a:extLst>
          </p:cNvPr>
          <p:cNvSpPr/>
          <p:nvPr/>
        </p:nvSpPr>
        <p:spPr>
          <a:xfrm>
            <a:off x="8362760" y="3625118"/>
            <a:ext cx="3291840" cy="868680"/>
          </a:xfrm>
          <a:prstGeom prst="rect">
            <a:avLst/>
          </a:prstGeom>
          <a:solidFill>
            <a:sysClr val="window" lastClr="FFFFFF"/>
          </a:solidFill>
          <a:ln w="19050" cap="flat" cmpd="sng" algn="ctr">
            <a:solidFill>
              <a:sysClr val="window" lastClr="FFFFFF">
                <a:lumMod val="50000"/>
              </a:sysClr>
            </a:solidFill>
            <a:prstDash val="solid"/>
            <a:miter lim="800000"/>
          </a:ln>
          <a:effectLst/>
        </p:spPr>
        <p:txBody>
          <a:bodyPr rtlCol="0" anchor="ctr"/>
          <a:lstStyle/>
          <a:p>
            <a:pPr algn="ctr">
              <a:defRPr/>
            </a:pPr>
            <a:r>
              <a:rPr lang="en-US" sz="1300" b="1" kern="0">
                <a:solidFill>
                  <a:srgbClr val="062E61"/>
                </a:solidFill>
                <a:latin typeface="Arial"/>
              </a:rPr>
              <a:t>STUFF: </a:t>
            </a:r>
            <a:r>
              <a:rPr lang="en-US" sz="1300" kern="0">
                <a:solidFill>
                  <a:srgbClr val="062E61"/>
                </a:solidFill>
                <a:latin typeface="Arial"/>
              </a:rPr>
              <a:t>Access to pharmaceuticals, material, and other resources necessary to maintain patient, provider, and first responder health</a:t>
            </a:r>
          </a:p>
        </p:txBody>
      </p:sp>
      <p:sp>
        <p:nvSpPr>
          <p:cNvPr id="68" name="Rectangle 67">
            <a:extLst>
              <a:ext uri="{FF2B5EF4-FFF2-40B4-BE49-F238E27FC236}">
                <a16:creationId xmlns:a16="http://schemas.microsoft.com/office/drawing/2014/main" id="{6D87BA8B-8F14-C262-DCFD-AA9822A290FD}"/>
              </a:ext>
            </a:extLst>
          </p:cNvPr>
          <p:cNvSpPr/>
          <p:nvPr/>
        </p:nvSpPr>
        <p:spPr>
          <a:xfrm>
            <a:off x="8362760" y="5545728"/>
            <a:ext cx="3291840" cy="502920"/>
          </a:xfrm>
          <a:prstGeom prst="rect">
            <a:avLst/>
          </a:prstGeom>
          <a:solidFill>
            <a:sysClr val="window" lastClr="FFFFFF"/>
          </a:solidFill>
          <a:ln w="19050" cap="flat" cmpd="sng" algn="ctr">
            <a:solidFill>
              <a:sysClr val="window" lastClr="FFFFFF">
                <a:lumMod val="50000"/>
              </a:sysClr>
            </a:solidFill>
            <a:prstDash val="solid"/>
            <a:miter lim="800000"/>
          </a:ln>
          <a:effectLst/>
        </p:spPr>
        <p:txBody>
          <a:bodyPr rtlCol="0" anchor="ctr"/>
          <a:lstStyle/>
          <a:p>
            <a:pPr algn="ctr">
              <a:defRPr/>
            </a:pPr>
            <a:r>
              <a:rPr lang="en-US" sz="1300" b="1" kern="0">
                <a:solidFill>
                  <a:srgbClr val="062E61"/>
                </a:solidFill>
                <a:latin typeface="Arial"/>
              </a:rPr>
              <a:t>SPACE: </a:t>
            </a:r>
            <a:r>
              <a:rPr lang="en-US" sz="1300" kern="0">
                <a:solidFill>
                  <a:srgbClr val="062E61"/>
                </a:solidFill>
                <a:latin typeface="Arial"/>
              </a:rPr>
              <a:t>Resilient physical building security and infrastructure</a:t>
            </a:r>
          </a:p>
        </p:txBody>
      </p:sp>
      <p:sp>
        <p:nvSpPr>
          <p:cNvPr id="69" name="Rectangle 68">
            <a:extLst>
              <a:ext uri="{FF2B5EF4-FFF2-40B4-BE49-F238E27FC236}">
                <a16:creationId xmlns:a16="http://schemas.microsoft.com/office/drawing/2014/main" id="{4FC49137-58E0-6416-DE71-636388F7F799}"/>
              </a:ext>
            </a:extLst>
          </p:cNvPr>
          <p:cNvSpPr/>
          <p:nvPr/>
        </p:nvSpPr>
        <p:spPr>
          <a:xfrm>
            <a:off x="8269849" y="2227360"/>
            <a:ext cx="3477665" cy="584775"/>
          </a:xfrm>
          <a:prstGeom prst="rect">
            <a:avLst/>
          </a:prstGeom>
          <a:ln>
            <a:noFill/>
          </a:ln>
        </p:spPr>
        <p:txBody>
          <a:bodyPr wrap="square">
            <a:spAutoFit/>
          </a:bodyPr>
          <a:lstStyle/>
          <a:p>
            <a:pPr algn="ctr" defTabSz="1219201">
              <a:defRPr/>
            </a:pPr>
            <a:r>
              <a:rPr lang="en-US" sz="1600" b="1" kern="0">
                <a:solidFill>
                  <a:srgbClr val="062E61"/>
                </a:solidFill>
                <a:latin typeface="Arial"/>
              </a:rPr>
              <a:t>HPH Sector </a:t>
            </a:r>
          </a:p>
          <a:p>
            <a:pPr algn="ctr" defTabSz="1219201">
              <a:defRPr/>
            </a:pPr>
            <a:r>
              <a:rPr lang="en-US" sz="1600" b="1" kern="0">
                <a:solidFill>
                  <a:srgbClr val="062E61"/>
                </a:solidFill>
                <a:latin typeface="Arial"/>
              </a:rPr>
              <a:t>Critical Infrastructure Protection </a:t>
            </a:r>
          </a:p>
        </p:txBody>
      </p:sp>
      <p:grpSp>
        <p:nvGrpSpPr>
          <p:cNvPr id="70" name="Group 69">
            <a:extLst>
              <a:ext uri="{FF2B5EF4-FFF2-40B4-BE49-F238E27FC236}">
                <a16:creationId xmlns:a16="http://schemas.microsoft.com/office/drawing/2014/main" id="{C3E2FB06-D898-1FB3-B65F-4862B062DFAA}"/>
              </a:ext>
              <a:ext uri="{C183D7F6-B498-43B3-948B-1728B52AA6E4}">
                <adec:decorative xmlns:adec="http://schemas.microsoft.com/office/drawing/2017/decorative" val="1"/>
              </a:ext>
            </a:extLst>
          </p:cNvPr>
          <p:cNvGrpSpPr/>
          <p:nvPr/>
        </p:nvGrpSpPr>
        <p:grpSpPr>
          <a:xfrm>
            <a:off x="4369880" y="2173900"/>
            <a:ext cx="3048000" cy="4069080"/>
            <a:chOff x="4293681" y="1916452"/>
            <a:chExt cx="3048000" cy="4069080"/>
          </a:xfrm>
        </p:grpSpPr>
        <p:sp>
          <p:nvSpPr>
            <p:cNvPr id="71" name="Rectangle 70">
              <a:extLst>
                <a:ext uri="{FF2B5EF4-FFF2-40B4-BE49-F238E27FC236}">
                  <a16:creationId xmlns:a16="http://schemas.microsoft.com/office/drawing/2014/main" id="{473DE2FD-EBD2-71F9-BA89-1DE8A48E9213}"/>
                </a:ext>
              </a:extLst>
            </p:cNvPr>
            <p:cNvSpPr/>
            <p:nvPr/>
          </p:nvSpPr>
          <p:spPr bwMode="gray">
            <a:xfrm>
              <a:off x="4293681" y="1916452"/>
              <a:ext cx="3048000" cy="4069080"/>
            </a:xfrm>
            <a:prstGeom prst="rect">
              <a:avLst/>
            </a:prstGeom>
            <a:solidFill>
              <a:srgbClr val="155199"/>
            </a:solidFill>
            <a:ln w="19050" algn="ctr">
              <a:noFill/>
              <a:miter lim="800000"/>
              <a:headEnd/>
              <a:tailEnd/>
            </a:ln>
          </p:spPr>
          <p:txBody>
            <a:bodyPr wrap="square" lIns="88900" tIns="88900" rIns="88900" bIns="88900" rtlCol="0" anchor="ctr"/>
            <a:lstStyle/>
            <a:p>
              <a:pPr algn="ctr" defTabSz="1218965">
                <a:lnSpc>
                  <a:spcPct val="106000"/>
                </a:lnSpc>
                <a:defRPr/>
              </a:pPr>
              <a:endParaRPr lang="en-US" sz="1333" b="1" kern="0">
                <a:solidFill>
                  <a:prstClr val="white"/>
                </a:solidFill>
                <a:latin typeface="Arial"/>
                <a:ea typeface="Open Sans" panose="020B0606030504020204" pitchFamily="34" charset="0"/>
                <a:cs typeface="Open Sans" panose="020B0606030504020204" pitchFamily="34" charset="0"/>
              </a:endParaRPr>
            </a:p>
          </p:txBody>
        </p:sp>
        <p:grpSp>
          <p:nvGrpSpPr>
            <p:cNvPr id="72" name="Group 71">
              <a:extLst>
                <a:ext uri="{FF2B5EF4-FFF2-40B4-BE49-F238E27FC236}">
                  <a16:creationId xmlns:a16="http://schemas.microsoft.com/office/drawing/2014/main" id="{3AAFF523-902B-BD45-BDFF-7260594782C5}"/>
                </a:ext>
              </a:extLst>
            </p:cNvPr>
            <p:cNvGrpSpPr/>
            <p:nvPr/>
          </p:nvGrpSpPr>
          <p:grpSpPr>
            <a:xfrm>
              <a:off x="4418649" y="2440181"/>
              <a:ext cx="2798064" cy="969537"/>
              <a:chOff x="4399361" y="2440181"/>
              <a:chExt cx="2840720" cy="969537"/>
            </a:xfrm>
          </p:grpSpPr>
          <p:sp>
            <p:nvSpPr>
              <p:cNvPr id="80" name="Rectangle 79">
                <a:extLst>
                  <a:ext uri="{FF2B5EF4-FFF2-40B4-BE49-F238E27FC236}">
                    <a16:creationId xmlns:a16="http://schemas.microsoft.com/office/drawing/2014/main" id="{B24BABF2-8479-698D-14B7-035B605878D7}"/>
                  </a:ext>
                </a:extLst>
              </p:cNvPr>
              <p:cNvSpPr/>
              <p:nvPr/>
            </p:nvSpPr>
            <p:spPr>
              <a:xfrm>
                <a:off x="4410488" y="2440181"/>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81" name="Rectangle 80">
                <a:extLst>
                  <a:ext uri="{FF2B5EF4-FFF2-40B4-BE49-F238E27FC236}">
                    <a16:creationId xmlns:a16="http://schemas.microsoft.com/office/drawing/2014/main" id="{F15F7817-B5B1-DC30-9BB5-9557AEEEAE0E}"/>
                  </a:ext>
                </a:extLst>
              </p:cNvPr>
              <p:cNvSpPr/>
              <p:nvPr/>
            </p:nvSpPr>
            <p:spPr>
              <a:xfrm>
                <a:off x="4399361" y="2587752"/>
                <a:ext cx="2840720" cy="674392"/>
              </a:xfrm>
              <a:prstGeom prst="rect">
                <a:avLst/>
              </a:prstGeom>
              <a:noFill/>
              <a:ln w="12700" cap="flat" cmpd="sng" algn="ctr">
                <a:noFill/>
                <a:prstDash val="solid"/>
                <a:miter lim="800000"/>
              </a:ln>
              <a:effectLst/>
            </p:spPr>
            <p:txBody>
              <a:bodyPr rtlCol="0" anchor="ctr"/>
              <a:lstStyle/>
              <a:p>
                <a:pPr algn="ctr">
                  <a:defRPr/>
                </a:pPr>
                <a:r>
                  <a:rPr lang="en-US" sz="1300" b="1" kern="0">
                    <a:solidFill>
                      <a:srgbClr val="062E61"/>
                    </a:solidFill>
                    <a:latin typeface="Arial"/>
                  </a:rPr>
                  <a:t>Leverage trusted partnerships </a:t>
                </a:r>
                <a:r>
                  <a:rPr lang="en-US" sz="1300" kern="0">
                    <a:solidFill>
                      <a:srgbClr val="062E61"/>
                    </a:solidFill>
                    <a:latin typeface="Arial"/>
                  </a:rPr>
                  <a:t>to identify solutions and enable continued security and resilience </a:t>
                </a:r>
              </a:p>
            </p:txBody>
          </p:sp>
        </p:grpSp>
        <p:grpSp>
          <p:nvGrpSpPr>
            <p:cNvPr id="73" name="Group 72">
              <a:extLst>
                <a:ext uri="{FF2B5EF4-FFF2-40B4-BE49-F238E27FC236}">
                  <a16:creationId xmlns:a16="http://schemas.microsoft.com/office/drawing/2014/main" id="{9B295323-EC9C-E9B9-943C-3D83DEA2D7CD}"/>
                </a:ext>
              </a:extLst>
            </p:cNvPr>
            <p:cNvGrpSpPr/>
            <p:nvPr/>
          </p:nvGrpSpPr>
          <p:grpSpPr>
            <a:xfrm>
              <a:off x="4418649" y="4821663"/>
              <a:ext cx="2798064" cy="969537"/>
              <a:chOff x="4399360" y="4690249"/>
              <a:chExt cx="2840720" cy="969537"/>
            </a:xfrm>
          </p:grpSpPr>
          <p:sp>
            <p:nvSpPr>
              <p:cNvPr id="78" name="Rectangle 77">
                <a:extLst>
                  <a:ext uri="{FF2B5EF4-FFF2-40B4-BE49-F238E27FC236}">
                    <a16:creationId xmlns:a16="http://schemas.microsoft.com/office/drawing/2014/main" id="{C14574B5-C423-6DD1-4232-6D15C622713F}"/>
                  </a:ext>
                </a:extLst>
              </p:cNvPr>
              <p:cNvSpPr/>
              <p:nvPr/>
            </p:nvSpPr>
            <p:spPr>
              <a:xfrm>
                <a:off x="4410487" y="4690249"/>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79" name="Rectangle 78">
                <a:extLst>
                  <a:ext uri="{FF2B5EF4-FFF2-40B4-BE49-F238E27FC236}">
                    <a16:creationId xmlns:a16="http://schemas.microsoft.com/office/drawing/2014/main" id="{1DB1F736-BB1B-CCD7-2D32-28C76D26DE85}"/>
                  </a:ext>
                </a:extLst>
              </p:cNvPr>
              <p:cNvSpPr/>
              <p:nvPr/>
            </p:nvSpPr>
            <p:spPr>
              <a:xfrm>
                <a:off x="4399360" y="4837820"/>
                <a:ext cx="2840720" cy="674392"/>
              </a:xfrm>
              <a:prstGeom prst="rect">
                <a:avLst/>
              </a:prstGeom>
              <a:noFill/>
              <a:ln w="12700" cap="flat" cmpd="sng" algn="ctr">
                <a:noFill/>
                <a:prstDash val="solid"/>
                <a:miter lim="800000"/>
              </a:ln>
              <a:effectLst/>
            </p:spPr>
            <p:txBody>
              <a:bodyPr rtlCol="0" anchor="ctr"/>
              <a:lstStyle/>
              <a:p>
                <a:pPr algn="ctr">
                  <a:defRPr/>
                </a:pPr>
                <a:r>
                  <a:rPr lang="en-US" sz="1300" b="1" kern="0">
                    <a:solidFill>
                      <a:srgbClr val="062E61"/>
                    </a:solidFill>
                    <a:latin typeface="Arial"/>
                  </a:rPr>
                  <a:t>Analyze existing and emerging health infrastructure risks </a:t>
                </a:r>
                <a:r>
                  <a:rPr lang="en-US" sz="1300" kern="0">
                    <a:solidFill>
                      <a:srgbClr val="062E61"/>
                    </a:solidFill>
                    <a:latin typeface="Arial"/>
                  </a:rPr>
                  <a:t>to inform mitigation strategies</a:t>
                </a:r>
              </a:p>
            </p:txBody>
          </p:sp>
        </p:grpSp>
        <p:grpSp>
          <p:nvGrpSpPr>
            <p:cNvPr id="74" name="Group 73">
              <a:extLst>
                <a:ext uri="{FF2B5EF4-FFF2-40B4-BE49-F238E27FC236}">
                  <a16:creationId xmlns:a16="http://schemas.microsoft.com/office/drawing/2014/main" id="{2DDF373E-9235-2B57-C765-5592A4C8D9D7}"/>
                </a:ext>
              </a:extLst>
            </p:cNvPr>
            <p:cNvGrpSpPr/>
            <p:nvPr/>
          </p:nvGrpSpPr>
          <p:grpSpPr>
            <a:xfrm>
              <a:off x="4418649" y="3630922"/>
              <a:ext cx="2798064" cy="969537"/>
              <a:chOff x="4399360" y="3565216"/>
              <a:chExt cx="2840720" cy="969537"/>
            </a:xfrm>
          </p:grpSpPr>
          <p:sp>
            <p:nvSpPr>
              <p:cNvPr id="76" name="Rectangle 75">
                <a:extLst>
                  <a:ext uri="{FF2B5EF4-FFF2-40B4-BE49-F238E27FC236}">
                    <a16:creationId xmlns:a16="http://schemas.microsoft.com/office/drawing/2014/main" id="{4A99CD67-37B0-032B-DEC5-B06CF3F03D68}"/>
                  </a:ext>
                </a:extLst>
              </p:cNvPr>
              <p:cNvSpPr/>
              <p:nvPr/>
            </p:nvSpPr>
            <p:spPr>
              <a:xfrm>
                <a:off x="4410487" y="3565216"/>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77" name="Rectangle 76">
                <a:extLst>
                  <a:ext uri="{FF2B5EF4-FFF2-40B4-BE49-F238E27FC236}">
                    <a16:creationId xmlns:a16="http://schemas.microsoft.com/office/drawing/2014/main" id="{58F0476E-A47F-4545-641C-C53FE082CB04}"/>
                  </a:ext>
                </a:extLst>
              </p:cNvPr>
              <p:cNvSpPr/>
              <p:nvPr/>
            </p:nvSpPr>
            <p:spPr>
              <a:xfrm>
                <a:off x="4399360" y="3639001"/>
                <a:ext cx="2840720" cy="821966"/>
              </a:xfrm>
              <a:prstGeom prst="rect">
                <a:avLst/>
              </a:prstGeom>
              <a:noFill/>
              <a:ln w="12700" cap="flat" cmpd="sng" algn="ctr">
                <a:noFill/>
                <a:prstDash val="solid"/>
                <a:miter lim="800000"/>
              </a:ln>
              <a:effectLst/>
            </p:spPr>
            <p:txBody>
              <a:bodyPr rtlCol="0" anchor="ctr"/>
              <a:lstStyle/>
              <a:p>
                <a:pPr algn="ctr">
                  <a:defRPr/>
                </a:pPr>
                <a:r>
                  <a:rPr lang="en-US" sz="1300" b="1" kern="0">
                    <a:solidFill>
                      <a:srgbClr val="062E61"/>
                    </a:solidFill>
                    <a:latin typeface="Arial"/>
                  </a:rPr>
                  <a:t>Coordinate</a:t>
                </a:r>
                <a:r>
                  <a:rPr lang="en-US" sz="1300" kern="0">
                    <a:solidFill>
                      <a:srgbClr val="062E61"/>
                    </a:solidFill>
                    <a:latin typeface="Arial"/>
                  </a:rPr>
                  <a:t> </a:t>
                </a:r>
                <a:r>
                  <a:rPr lang="en-US" sz="1300" b="1" kern="0">
                    <a:solidFill>
                      <a:srgbClr val="062E61"/>
                    </a:solidFill>
                    <a:latin typeface="Arial"/>
                  </a:rPr>
                  <a:t>joint preparedness &amp; response</a:t>
                </a:r>
                <a:r>
                  <a:rPr lang="en-US" sz="1300" kern="0">
                    <a:solidFill>
                      <a:srgbClr val="062E61"/>
                    </a:solidFill>
                    <a:latin typeface="Arial"/>
                  </a:rPr>
                  <a:t> </a:t>
                </a:r>
                <a:r>
                  <a:rPr lang="en-US" sz="1300" b="1" kern="0">
                    <a:solidFill>
                      <a:srgbClr val="062E61"/>
                    </a:solidFill>
                    <a:latin typeface="Arial"/>
                  </a:rPr>
                  <a:t>efforts</a:t>
                </a:r>
                <a:r>
                  <a:rPr lang="en-US" sz="1300" kern="0">
                    <a:solidFill>
                      <a:srgbClr val="062E61"/>
                    </a:solidFill>
                    <a:latin typeface="Arial"/>
                  </a:rPr>
                  <a:t> for long-term community recovery </a:t>
                </a:r>
              </a:p>
              <a:p>
                <a:pPr algn="ctr">
                  <a:defRPr/>
                </a:pPr>
                <a:r>
                  <a:rPr lang="en-US" sz="1300" kern="0">
                    <a:solidFill>
                      <a:srgbClr val="062E61"/>
                    </a:solidFill>
                    <a:latin typeface="Arial"/>
                  </a:rPr>
                  <a:t>(</a:t>
                </a:r>
                <a:r>
                  <a:rPr lang="en-US" sz="1300" kern="0">
                    <a:solidFill>
                      <a:srgbClr val="062E61"/>
                    </a:solidFill>
                    <a:latin typeface="Arial"/>
                    <a:hlinkClick r:id="rId4"/>
                  </a:rPr>
                  <a:t>ESF-8</a:t>
                </a:r>
                <a:r>
                  <a:rPr lang="en-US" sz="1300" kern="0">
                    <a:solidFill>
                      <a:srgbClr val="062E61"/>
                    </a:solidFill>
                    <a:latin typeface="Arial"/>
                  </a:rPr>
                  <a:t> &amp; </a:t>
                </a:r>
                <a:r>
                  <a:rPr lang="en-US" sz="1300" kern="0">
                    <a:solidFill>
                      <a:srgbClr val="062E61"/>
                    </a:solidFill>
                    <a:latin typeface="Arial"/>
                    <a:hlinkClick r:id="rId5"/>
                  </a:rPr>
                  <a:t>ESF 14</a:t>
                </a:r>
                <a:r>
                  <a:rPr lang="en-US" sz="1300" kern="0">
                    <a:solidFill>
                      <a:srgbClr val="062E61"/>
                    </a:solidFill>
                    <a:latin typeface="Arial"/>
                  </a:rPr>
                  <a:t>)</a:t>
                </a:r>
              </a:p>
            </p:txBody>
          </p:sp>
        </p:grpSp>
        <p:sp>
          <p:nvSpPr>
            <p:cNvPr id="75" name="Rectangle 74">
              <a:extLst>
                <a:ext uri="{FF2B5EF4-FFF2-40B4-BE49-F238E27FC236}">
                  <a16:creationId xmlns:a16="http://schemas.microsoft.com/office/drawing/2014/main" id="{66896F3E-76BB-7A7B-2F80-4DAF9861E0EB}"/>
                </a:ext>
              </a:extLst>
            </p:cNvPr>
            <p:cNvSpPr/>
            <p:nvPr/>
          </p:nvSpPr>
          <p:spPr>
            <a:xfrm>
              <a:off x="4681315" y="1969911"/>
              <a:ext cx="2272733" cy="338554"/>
            </a:xfrm>
            <a:prstGeom prst="rect">
              <a:avLst/>
            </a:prstGeom>
          </p:spPr>
          <p:txBody>
            <a:bodyPr wrap="square">
              <a:spAutoFit/>
            </a:bodyPr>
            <a:lstStyle/>
            <a:p>
              <a:pPr algn="ctr" defTabSz="1219201">
                <a:defRPr/>
              </a:pPr>
              <a:r>
                <a:rPr lang="en-US" sz="1600" b="1" kern="0">
                  <a:solidFill>
                    <a:srgbClr val="062E61"/>
                  </a:solidFill>
                  <a:latin typeface="Arial"/>
                </a:rPr>
                <a:t>Core Functions</a:t>
              </a:r>
            </a:p>
          </p:txBody>
        </p:sp>
      </p:grpSp>
      <p:sp>
        <p:nvSpPr>
          <p:cNvPr id="82" name="Isosceles Triangle 81">
            <a:extLst>
              <a:ext uri="{FF2B5EF4-FFF2-40B4-BE49-F238E27FC236}">
                <a16:creationId xmlns:a16="http://schemas.microsoft.com/office/drawing/2014/main" id="{BDA6FC78-8FB0-7578-8B7D-1CADD356F9CB}"/>
              </a:ext>
              <a:ext uri="{C183D7F6-B498-43B3-948B-1728B52AA6E4}">
                <adec:decorative xmlns:adec="http://schemas.microsoft.com/office/drawing/2017/decorative" val="1"/>
              </a:ext>
            </a:extLst>
          </p:cNvPr>
          <p:cNvSpPr/>
          <p:nvPr/>
        </p:nvSpPr>
        <p:spPr>
          <a:xfrm rot="5400000">
            <a:off x="2717107" y="3920821"/>
            <a:ext cx="2517067" cy="372629"/>
          </a:xfrm>
          <a:prstGeom prst="triangle">
            <a:avLst/>
          </a:prstGeom>
          <a:solidFill>
            <a:sysClr val="window" lastClr="FFFFFF">
              <a:lumMod val="85000"/>
            </a:sysClr>
          </a:solidFill>
          <a:ln w="19050" cap="flat" cmpd="sng" algn="ctr">
            <a:solidFill>
              <a:sysClr val="window" lastClr="FFFFFF">
                <a:lumMod val="85000"/>
              </a:sys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83" name="Rectangle 82">
            <a:extLst>
              <a:ext uri="{FF2B5EF4-FFF2-40B4-BE49-F238E27FC236}">
                <a16:creationId xmlns:a16="http://schemas.microsoft.com/office/drawing/2014/main" id="{2CE231A4-2BF8-0CED-6343-61FD9A6D7F22}"/>
              </a:ext>
              <a:ext uri="{C183D7F6-B498-43B3-948B-1728B52AA6E4}">
                <adec:decorative xmlns:adec="http://schemas.microsoft.com/office/drawing/2017/decorative" val="1"/>
              </a:ext>
            </a:extLst>
          </p:cNvPr>
          <p:cNvSpPr/>
          <p:nvPr/>
        </p:nvSpPr>
        <p:spPr bwMode="gray">
          <a:xfrm>
            <a:off x="533400" y="2162448"/>
            <a:ext cx="3048000" cy="4069080"/>
          </a:xfrm>
          <a:prstGeom prst="rect">
            <a:avLst/>
          </a:prstGeom>
          <a:solidFill>
            <a:srgbClr val="E6E6E6">
              <a:lumMod val="90000"/>
            </a:srgbClr>
          </a:solidFill>
          <a:ln w="19050" algn="ctr">
            <a:noFill/>
            <a:miter lim="800000"/>
            <a:headEnd/>
            <a:tailEnd/>
          </a:ln>
        </p:spPr>
        <p:txBody>
          <a:bodyPr wrap="square" lIns="88900" tIns="88900" rIns="88900" bIns="88900" rtlCol="0" anchor="ctr"/>
          <a:lstStyle/>
          <a:p>
            <a:pPr algn="ctr" defTabSz="1218965">
              <a:lnSpc>
                <a:spcPct val="106000"/>
              </a:lnSpc>
              <a:defRPr/>
            </a:pPr>
            <a:endParaRPr lang="en-US" sz="1333" b="1" kern="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4" name="Rectangle 83">
            <a:extLst>
              <a:ext uri="{FF2B5EF4-FFF2-40B4-BE49-F238E27FC236}">
                <a16:creationId xmlns:a16="http://schemas.microsoft.com/office/drawing/2014/main" id="{F9AB07BC-C28E-0A54-93F2-A8EA514A71E6}"/>
              </a:ext>
            </a:extLst>
          </p:cNvPr>
          <p:cNvSpPr/>
          <p:nvPr/>
        </p:nvSpPr>
        <p:spPr>
          <a:xfrm>
            <a:off x="709739" y="2227359"/>
            <a:ext cx="2695327" cy="338554"/>
          </a:xfrm>
          <a:prstGeom prst="rect">
            <a:avLst/>
          </a:prstGeom>
        </p:spPr>
        <p:txBody>
          <a:bodyPr wrap="square">
            <a:spAutoFit/>
          </a:bodyPr>
          <a:lstStyle/>
          <a:p>
            <a:pPr algn="ctr" defTabSz="1219201">
              <a:defRPr/>
            </a:pPr>
            <a:r>
              <a:rPr lang="en-US" sz="1600" b="1" kern="0">
                <a:solidFill>
                  <a:srgbClr val="062E61"/>
                </a:solidFill>
                <a:latin typeface="Arial"/>
              </a:rPr>
              <a:t>SRMA Responsibilities </a:t>
            </a:r>
          </a:p>
        </p:txBody>
      </p:sp>
      <p:sp>
        <p:nvSpPr>
          <p:cNvPr id="85" name="Rectangle 84">
            <a:extLst>
              <a:ext uri="{FF2B5EF4-FFF2-40B4-BE49-F238E27FC236}">
                <a16:creationId xmlns:a16="http://schemas.microsoft.com/office/drawing/2014/main" id="{65290FB6-73C7-9729-CBB5-4626517851D8}"/>
              </a:ext>
            </a:extLst>
          </p:cNvPr>
          <p:cNvSpPr/>
          <p:nvPr/>
        </p:nvSpPr>
        <p:spPr>
          <a:xfrm>
            <a:off x="662940" y="2686175"/>
            <a:ext cx="2788920" cy="447796"/>
          </a:xfrm>
          <a:prstGeom prst="rect">
            <a:avLst/>
          </a:prstGeom>
          <a:solidFill>
            <a:sysClr val="window" lastClr="FFFFFF"/>
          </a:solidFill>
          <a:ln w="19050" cap="flat" cmpd="sng" algn="ctr">
            <a:solidFill>
              <a:srgbClr val="E6E6E6">
                <a:lumMod val="75000"/>
              </a:srgbClr>
            </a:solidFill>
            <a:prstDash val="solid"/>
            <a:miter lim="800000"/>
          </a:ln>
          <a:effectLst/>
        </p:spPr>
        <p:txBody>
          <a:bodyPr rtlCol="0" anchor="ctr"/>
          <a:lstStyle/>
          <a:p>
            <a:pPr algn="ctr" defTabSz="1219201">
              <a:defRPr/>
            </a:pPr>
            <a:r>
              <a:rPr lang="en-US" sz="1300" b="1" kern="0">
                <a:solidFill>
                  <a:srgbClr val="062E61"/>
                </a:solidFill>
                <a:latin typeface="Arial"/>
              </a:rPr>
              <a:t>Assess sector risk</a:t>
            </a:r>
          </a:p>
        </p:txBody>
      </p:sp>
      <p:sp>
        <p:nvSpPr>
          <p:cNvPr id="86" name="Rectangle 85">
            <a:extLst>
              <a:ext uri="{FF2B5EF4-FFF2-40B4-BE49-F238E27FC236}">
                <a16:creationId xmlns:a16="http://schemas.microsoft.com/office/drawing/2014/main" id="{AA4607CF-A0E8-EF5B-4C59-056A4068FE25}"/>
              </a:ext>
            </a:extLst>
          </p:cNvPr>
          <p:cNvSpPr/>
          <p:nvPr/>
        </p:nvSpPr>
        <p:spPr>
          <a:xfrm>
            <a:off x="662940" y="3269110"/>
            <a:ext cx="2788920" cy="447796"/>
          </a:xfrm>
          <a:prstGeom prst="rect">
            <a:avLst/>
          </a:prstGeom>
          <a:solidFill>
            <a:sysClr val="window" lastClr="FFFFFF"/>
          </a:solidFill>
          <a:ln w="19050" cap="flat" cmpd="sng" algn="ctr">
            <a:solidFill>
              <a:srgbClr val="E6E6E6">
                <a:lumMod val="75000"/>
              </a:srgbClr>
            </a:solidFill>
            <a:prstDash val="solid"/>
            <a:miter lim="800000"/>
          </a:ln>
          <a:effectLst/>
        </p:spPr>
        <p:txBody>
          <a:bodyPr rtlCol="0" anchor="ctr"/>
          <a:lstStyle/>
          <a:p>
            <a:pPr algn="ctr" defTabSz="609630">
              <a:defRPr/>
            </a:pPr>
            <a:r>
              <a:rPr lang="en-US" sz="1300" b="1" kern="0">
                <a:solidFill>
                  <a:srgbClr val="062E61"/>
                </a:solidFill>
                <a:latin typeface="Arial"/>
              </a:rPr>
              <a:t>Support sector risk management</a:t>
            </a:r>
          </a:p>
        </p:txBody>
      </p:sp>
      <p:sp>
        <p:nvSpPr>
          <p:cNvPr id="87" name="Rectangle 86">
            <a:extLst>
              <a:ext uri="{FF2B5EF4-FFF2-40B4-BE49-F238E27FC236}">
                <a16:creationId xmlns:a16="http://schemas.microsoft.com/office/drawing/2014/main" id="{7A35E403-FF3D-7A38-4D4C-6CFAFFB061E8}"/>
              </a:ext>
            </a:extLst>
          </p:cNvPr>
          <p:cNvSpPr/>
          <p:nvPr/>
        </p:nvSpPr>
        <p:spPr>
          <a:xfrm>
            <a:off x="662940" y="3852045"/>
            <a:ext cx="2788920" cy="447796"/>
          </a:xfrm>
          <a:prstGeom prst="rect">
            <a:avLst/>
          </a:prstGeom>
          <a:solidFill>
            <a:sysClr val="window" lastClr="FFFFFF"/>
          </a:solidFill>
          <a:ln w="19050" cap="flat" cmpd="sng" algn="ctr">
            <a:solidFill>
              <a:srgbClr val="E6E6E6">
                <a:lumMod val="75000"/>
              </a:srgbClr>
            </a:solidFill>
            <a:prstDash val="solid"/>
            <a:miter lim="800000"/>
          </a:ln>
          <a:effectLst/>
        </p:spPr>
        <p:txBody>
          <a:bodyPr rtlCol="0" anchor="ctr"/>
          <a:lstStyle/>
          <a:p>
            <a:pPr algn="ctr" defTabSz="609630">
              <a:defRPr/>
            </a:pPr>
            <a:r>
              <a:rPr lang="en-US" sz="1300" b="1" kern="0">
                <a:solidFill>
                  <a:srgbClr val="062E61"/>
                </a:solidFill>
                <a:latin typeface="Arial"/>
              </a:rPr>
              <a:t>Coordinate across the HPH Sector</a:t>
            </a:r>
          </a:p>
        </p:txBody>
      </p:sp>
      <p:sp>
        <p:nvSpPr>
          <p:cNvPr id="88" name="Rectangle 87">
            <a:extLst>
              <a:ext uri="{FF2B5EF4-FFF2-40B4-BE49-F238E27FC236}">
                <a16:creationId xmlns:a16="http://schemas.microsoft.com/office/drawing/2014/main" id="{DB0A337E-FA13-CD7A-CBFC-BDF14C51670C}"/>
              </a:ext>
            </a:extLst>
          </p:cNvPr>
          <p:cNvSpPr/>
          <p:nvPr/>
        </p:nvSpPr>
        <p:spPr>
          <a:xfrm>
            <a:off x="662940" y="4434980"/>
            <a:ext cx="2788920" cy="447796"/>
          </a:xfrm>
          <a:prstGeom prst="rect">
            <a:avLst/>
          </a:prstGeom>
          <a:solidFill>
            <a:sysClr val="window" lastClr="FFFFFF"/>
          </a:solidFill>
          <a:ln w="19050" cap="flat" cmpd="sng" algn="ctr">
            <a:solidFill>
              <a:srgbClr val="E6E6E6">
                <a:lumMod val="75000"/>
              </a:srgbClr>
            </a:solidFill>
            <a:prstDash val="solid"/>
            <a:miter lim="800000"/>
          </a:ln>
          <a:effectLst/>
        </p:spPr>
        <p:txBody>
          <a:bodyPr rtlCol="0" anchor="ctr"/>
          <a:lstStyle/>
          <a:p>
            <a:pPr algn="ctr" defTabSz="609630">
              <a:defRPr/>
            </a:pPr>
            <a:r>
              <a:rPr lang="en-US" sz="1300" b="1" kern="0">
                <a:solidFill>
                  <a:srgbClr val="062E61"/>
                </a:solidFill>
                <a:latin typeface="Arial"/>
              </a:rPr>
              <a:t>Facilitate information sharing</a:t>
            </a:r>
          </a:p>
        </p:txBody>
      </p:sp>
      <p:sp>
        <p:nvSpPr>
          <p:cNvPr id="89" name="Rectangle 88">
            <a:extLst>
              <a:ext uri="{FF2B5EF4-FFF2-40B4-BE49-F238E27FC236}">
                <a16:creationId xmlns:a16="http://schemas.microsoft.com/office/drawing/2014/main" id="{81972E61-8B6F-1500-386B-053B74936699}"/>
              </a:ext>
            </a:extLst>
          </p:cNvPr>
          <p:cNvSpPr/>
          <p:nvPr/>
        </p:nvSpPr>
        <p:spPr>
          <a:xfrm>
            <a:off x="662940" y="5017915"/>
            <a:ext cx="2788920" cy="447796"/>
          </a:xfrm>
          <a:prstGeom prst="rect">
            <a:avLst/>
          </a:prstGeom>
          <a:solidFill>
            <a:sysClr val="window" lastClr="FFFFFF"/>
          </a:solidFill>
          <a:ln w="19050" cap="flat" cmpd="sng" algn="ctr">
            <a:solidFill>
              <a:srgbClr val="E6E6E6">
                <a:lumMod val="75000"/>
              </a:srgbClr>
            </a:solidFill>
            <a:prstDash val="solid"/>
            <a:miter lim="800000"/>
          </a:ln>
          <a:effectLst/>
        </p:spPr>
        <p:txBody>
          <a:bodyPr rtlCol="0" anchor="ctr"/>
          <a:lstStyle/>
          <a:p>
            <a:pPr algn="ctr" defTabSz="609630">
              <a:defRPr/>
            </a:pPr>
            <a:r>
              <a:rPr lang="en-US" sz="1300" b="1" kern="0">
                <a:solidFill>
                  <a:srgbClr val="062E61"/>
                </a:solidFill>
                <a:latin typeface="Arial"/>
              </a:rPr>
              <a:t>Contribute to preparedness efforts</a:t>
            </a:r>
          </a:p>
        </p:txBody>
      </p:sp>
      <p:sp>
        <p:nvSpPr>
          <p:cNvPr id="90" name="Rectangle 89">
            <a:extLst>
              <a:ext uri="{FF2B5EF4-FFF2-40B4-BE49-F238E27FC236}">
                <a16:creationId xmlns:a16="http://schemas.microsoft.com/office/drawing/2014/main" id="{413DA4A1-F17A-8923-9FDE-21C291531EAC}"/>
              </a:ext>
            </a:extLst>
          </p:cNvPr>
          <p:cNvSpPr/>
          <p:nvPr/>
        </p:nvSpPr>
        <p:spPr>
          <a:xfrm>
            <a:off x="662940" y="5600852"/>
            <a:ext cx="2788920" cy="447796"/>
          </a:xfrm>
          <a:prstGeom prst="rect">
            <a:avLst/>
          </a:prstGeom>
          <a:solidFill>
            <a:sysClr val="window" lastClr="FFFFFF"/>
          </a:solidFill>
          <a:ln w="19050" cap="flat" cmpd="sng" algn="ctr">
            <a:solidFill>
              <a:srgbClr val="E6E6E6">
                <a:lumMod val="75000"/>
              </a:srgbClr>
            </a:solidFill>
            <a:prstDash val="solid"/>
            <a:miter lim="800000"/>
          </a:ln>
          <a:effectLst/>
        </p:spPr>
        <p:txBody>
          <a:bodyPr rtlCol="0" anchor="ctr"/>
          <a:lstStyle/>
          <a:p>
            <a:pPr algn="ctr" defTabSz="609630">
              <a:defRPr/>
            </a:pPr>
            <a:r>
              <a:rPr lang="en-US" sz="1300" b="1" kern="0">
                <a:solidFill>
                  <a:srgbClr val="062E61"/>
                </a:solidFill>
                <a:latin typeface="Arial"/>
              </a:rPr>
              <a:t>Support incident management</a:t>
            </a:r>
          </a:p>
        </p:txBody>
      </p:sp>
      <p:grpSp>
        <p:nvGrpSpPr>
          <p:cNvPr id="91" name="Group 90">
            <a:extLst>
              <a:ext uri="{FF2B5EF4-FFF2-40B4-BE49-F238E27FC236}">
                <a16:creationId xmlns:a16="http://schemas.microsoft.com/office/drawing/2014/main" id="{6407EBCF-E4B7-C39B-9D73-7A8E7C1306E1}"/>
              </a:ext>
              <a:ext uri="{C183D7F6-B498-43B3-948B-1728B52AA6E4}">
                <adec:decorative xmlns:adec="http://schemas.microsoft.com/office/drawing/2017/decorative" val="1"/>
              </a:ext>
            </a:extLst>
          </p:cNvPr>
          <p:cNvGrpSpPr/>
          <p:nvPr/>
        </p:nvGrpSpPr>
        <p:grpSpPr>
          <a:xfrm>
            <a:off x="4369880" y="2173901"/>
            <a:ext cx="3048000" cy="4069080"/>
            <a:chOff x="4293681" y="1916452"/>
            <a:chExt cx="3048000" cy="4069080"/>
          </a:xfrm>
        </p:grpSpPr>
        <p:sp>
          <p:nvSpPr>
            <p:cNvPr id="92" name="Rectangle 91">
              <a:extLst>
                <a:ext uri="{FF2B5EF4-FFF2-40B4-BE49-F238E27FC236}">
                  <a16:creationId xmlns:a16="http://schemas.microsoft.com/office/drawing/2014/main" id="{D1E6F34C-8F93-0BCF-090B-1B045D744EB8}"/>
                </a:ext>
              </a:extLst>
            </p:cNvPr>
            <p:cNvSpPr/>
            <p:nvPr/>
          </p:nvSpPr>
          <p:spPr bwMode="gray">
            <a:xfrm>
              <a:off x="4293681" y="1916452"/>
              <a:ext cx="3048000" cy="4069080"/>
            </a:xfrm>
            <a:prstGeom prst="rect">
              <a:avLst/>
            </a:prstGeom>
            <a:solidFill>
              <a:srgbClr val="155199"/>
            </a:solidFill>
            <a:ln w="19050" algn="ctr">
              <a:noFill/>
              <a:miter lim="800000"/>
              <a:headEnd/>
              <a:tailEnd/>
            </a:ln>
          </p:spPr>
          <p:txBody>
            <a:bodyPr wrap="square" lIns="88900" tIns="88900" rIns="88900" bIns="88900" rtlCol="0" anchor="ctr"/>
            <a:lstStyle/>
            <a:p>
              <a:pPr algn="ctr" defTabSz="1218965">
                <a:lnSpc>
                  <a:spcPct val="106000"/>
                </a:lnSpc>
                <a:defRPr/>
              </a:pPr>
              <a:endParaRPr lang="en-US" sz="1333" b="1" kern="0">
                <a:solidFill>
                  <a:prstClr val="white"/>
                </a:solidFill>
                <a:latin typeface="Arial"/>
                <a:ea typeface="Open Sans" panose="020B0606030504020204" pitchFamily="34" charset="0"/>
                <a:cs typeface="Open Sans" panose="020B0606030504020204" pitchFamily="34" charset="0"/>
              </a:endParaRPr>
            </a:p>
          </p:txBody>
        </p:sp>
        <p:grpSp>
          <p:nvGrpSpPr>
            <p:cNvPr id="93" name="Group 92">
              <a:extLst>
                <a:ext uri="{FF2B5EF4-FFF2-40B4-BE49-F238E27FC236}">
                  <a16:creationId xmlns:a16="http://schemas.microsoft.com/office/drawing/2014/main" id="{99EC99F9-2B3F-8C76-F36F-8F8D67CE1F09}"/>
                </a:ext>
              </a:extLst>
            </p:cNvPr>
            <p:cNvGrpSpPr/>
            <p:nvPr/>
          </p:nvGrpSpPr>
          <p:grpSpPr>
            <a:xfrm>
              <a:off x="4418649" y="2440181"/>
              <a:ext cx="2798064" cy="969537"/>
              <a:chOff x="4399361" y="2440181"/>
              <a:chExt cx="2840720" cy="969537"/>
            </a:xfrm>
          </p:grpSpPr>
          <p:sp>
            <p:nvSpPr>
              <p:cNvPr id="101" name="Rectangle 100">
                <a:extLst>
                  <a:ext uri="{FF2B5EF4-FFF2-40B4-BE49-F238E27FC236}">
                    <a16:creationId xmlns:a16="http://schemas.microsoft.com/office/drawing/2014/main" id="{1EB3415C-BB41-2B4D-77A8-297E4B1202CA}"/>
                  </a:ext>
                </a:extLst>
              </p:cNvPr>
              <p:cNvSpPr/>
              <p:nvPr/>
            </p:nvSpPr>
            <p:spPr>
              <a:xfrm>
                <a:off x="4410488" y="2440181"/>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102" name="Rectangle 101">
                <a:extLst>
                  <a:ext uri="{FF2B5EF4-FFF2-40B4-BE49-F238E27FC236}">
                    <a16:creationId xmlns:a16="http://schemas.microsoft.com/office/drawing/2014/main" id="{E255C84F-25E1-ED1B-05C2-9A149F2647E4}"/>
                  </a:ext>
                </a:extLst>
              </p:cNvPr>
              <p:cNvSpPr/>
              <p:nvPr/>
            </p:nvSpPr>
            <p:spPr>
              <a:xfrm>
                <a:off x="4399361" y="2587752"/>
                <a:ext cx="2840720" cy="674392"/>
              </a:xfrm>
              <a:prstGeom prst="rect">
                <a:avLst/>
              </a:prstGeom>
              <a:noFill/>
              <a:ln w="12700" cap="flat" cmpd="sng" algn="ctr">
                <a:noFill/>
                <a:prstDash val="solid"/>
                <a:miter lim="800000"/>
              </a:ln>
              <a:effectLst/>
            </p:spPr>
            <p:txBody>
              <a:bodyPr rtlCol="0" anchor="ctr"/>
              <a:lstStyle/>
              <a:p>
                <a:pPr algn="ctr">
                  <a:defRPr/>
                </a:pPr>
                <a:r>
                  <a:rPr lang="en-US" sz="1300" b="1" kern="0">
                    <a:solidFill>
                      <a:srgbClr val="062E61"/>
                    </a:solidFill>
                    <a:latin typeface="Arial"/>
                  </a:rPr>
                  <a:t>Leverage trusted partnerships </a:t>
                </a:r>
                <a:r>
                  <a:rPr lang="en-US" sz="1300" kern="0">
                    <a:solidFill>
                      <a:srgbClr val="062E61"/>
                    </a:solidFill>
                    <a:latin typeface="Arial"/>
                  </a:rPr>
                  <a:t>to identify solutions and enable continued security and resilience </a:t>
                </a:r>
              </a:p>
            </p:txBody>
          </p:sp>
        </p:grpSp>
        <p:grpSp>
          <p:nvGrpSpPr>
            <p:cNvPr id="94" name="Group 93">
              <a:extLst>
                <a:ext uri="{FF2B5EF4-FFF2-40B4-BE49-F238E27FC236}">
                  <a16:creationId xmlns:a16="http://schemas.microsoft.com/office/drawing/2014/main" id="{15D17ADD-777F-CAA6-B18E-AF24BBEA6198}"/>
                </a:ext>
              </a:extLst>
            </p:cNvPr>
            <p:cNvGrpSpPr/>
            <p:nvPr/>
          </p:nvGrpSpPr>
          <p:grpSpPr>
            <a:xfrm>
              <a:off x="4418649" y="4821663"/>
              <a:ext cx="2798064" cy="969537"/>
              <a:chOff x="4399360" y="4690249"/>
              <a:chExt cx="2840720" cy="969537"/>
            </a:xfrm>
          </p:grpSpPr>
          <p:sp>
            <p:nvSpPr>
              <p:cNvPr id="99" name="Rectangle 98">
                <a:extLst>
                  <a:ext uri="{FF2B5EF4-FFF2-40B4-BE49-F238E27FC236}">
                    <a16:creationId xmlns:a16="http://schemas.microsoft.com/office/drawing/2014/main" id="{570B7994-5041-52CA-E7AC-7CF1720898D1}"/>
                  </a:ext>
                </a:extLst>
              </p:cNvPr>
              <p:cNvSpPr/>
              <p:nvPr/>
            </p:nvSpPr>
            <p:spPr>
              <a:xfrm>
                <a:off x="4410487" y="4690249"/>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100" name="Rectangle 99">
                <a:extLst>
                  <a:ext uri="{FF2B5EF4-FFF2-40B4-BE49-F238E27FC236}">
                    <a16:creationId xmlns:a16="http://schemas.microsoft.com/office/drawing/2014/main" id="{220CA9A0-6AE0-C0AF-6402-A3E96618C717}"/>
                  </a:ext>
                </a:extLst>
              </p:cNvPr>
              <p:cNvSpPr/>
              <p:nvPr/>
            </p:nvSpPr>
            <p:spPr>
              <a:xfrm>
                <a:off x="4399360" y="4837820"/>
                <a:ext cx="2840720" cy="674392"/>
              </a:xfrm>
              <a:prstGeom prst="rect">
                <a:avLst/>
              </a:prstGeom>
              <a:noFill/>
              <a:ln w="12700" cap="flat" cmpd="sng" algn="ctr">
                <a:noFill/>
                <a:prstDash val="solid"/>
                <a:miter lim="800000"/>
              </a:ln>
              <a:effectLst/>
            </p:spPr>
            <p:txBody>
              <a:bodyPr rtlCol="0" anchor="ctr"/>
              <a:lstStyle/>
              <a:p>
                <a:pPr algn="ctr">
                  <a:defRPr/>
                </a:pPr>
                <a:r>
                  <a:rPr lang="en-US" sz="1300" b="1" kern="0">
                    <a:solidFill>
                      <a:srgbClr val="062E61"/>
                    </a:solidFill>
                    <a:latin typeface="Arial"/>
                  </a:rPr>
                  <a:t>Analyze existing and emerging health infrastructure risks </a:t>
                </a:r>
                <a:r>
                  <a:rPr lang="en-US" sz="1300" kern="0">
                    <a:solidFill>
                      <a:srgbClr val="062E61"/>
                    </a:solidFill>
                    <a:latin typeface="Arial"/>
                  </a:rPr>
                  <a:t>to inform mitigation strategies</a:t>
                </a:r>
              </a:p>
            </p:txBody>
          </p:sp>
        </p:grpSp>
        <p:grpSp>
          <p:nvGrpSpPr>
            <p:cNvPr id="95" name="Group 94">
              <a:extLst>
                <a:ext uri="{FF2B5EF4-FFF2-40B4-BE49-F238E27FC236}">
                  <a16:creationId xmlns:a16="http://schemas.microsoft.com/office/drawing/2014/main" id="{5560F47C-2E64-6C69-6D12-BE389FBAF6BA}"/>
                </a:ext>
              </a:extLst>
            </p:cNvPr>
            <p:cNvGrpSpPr/>
            <p:nvPr/>
          </p:nvGrpSpPr>
          <p:grpSpPr>
            <a:xfrm>
              <a:off x="4418649" y="3630922"/>
              <a:ext cx="2798064" cy="969537"/>
              <a:chOff x="4399360" y="3565216"/>
              <a:chExt cx="2840720" cy="969537"/>
            </a:xfrm>
          </p:grpSpPr>
          <p:sp>
            <p:nvSpPr>
              <p:cNvPr id="97" name="Rectangle 96">
                <a:extLst>
                  <a:ext uri="{FF2B5EF4-FFF2-40B4-BE49-F238E27FC236}">
                    <a16:creationId xmlns:a16="http://schemas.microsoft.com/office/drawing/2014/main" id="{24B6BA58-20D2-3C3A-016B-31ACDDC53C0E}"/>
                  </a:ext>
                </a:extLst>
              </p:cNvPr>
              <p:cNvSpPr/>
              <p:nvPr/>
            </p:nvSpPr>
            <p:spPr>
              <a:xfrm>
                <a:off x="4410487" y="3565216"/>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98" name="Rectangle 97">
                <a:extLst>
                  <a:ext uri="{FF2B5EF4-FFF2-40B4-BE49-F238E27FC236}">
                    <a16:creationId xmlns:a16="http://schemas.microsoft.com/office/drawing/2014/main" id="{2D7A808A-8ED5-6C97-36A4-2518648E8AC0}"/>
                  </a:ext>
                </a:extLst>
              </p:cNvPr>
              <p:cNvSpPr/>
              <p:nvPr/>
            </p:nvSpPr>
            <p:spPr>
              <a:xfrm>
                <a:off x="4399360" y="3639001"/>
                <a:ext cx="2840720" cy="821966"/>
              </a:xfrm>
              <a:prstGeom prst="rect">
                <a:avLst/>
              </a:prstGeom>
              <a:noFill/>
              <a:ln w="12700" cap="flat" cmpd="sng" algn="ctr">
                <a:noFill/>
                <a:prstDash val="solid"/>
                <a:miter lim="800000"/>
              </a:ln>
              <a:effectLst/>
            </p:spPr>
            <p:txBody>
              <a:bodyPr rtlCol="0" anchor="ctr"/>
              <a:lstStyle/>
              <a:p>
                <a:pPr algn="ctr">
                  <a:defRPr/>
                </a:pPr>
                <a:r>
                  <a:rPr lang="en-US" sz="1300" b="1" kern="0">
                    <a:solidFill>
                      <a:srgbClr val="062E61"/>
                    </a:solidFill>
                    <a:latin typeface="Arial"/>
                  </a:rPr>
                  <a:t>Coordinate</a:t>
                </a:r>
                <a:r>
                  <a:rPr lang="en-US" sz="1300" kern="0">
                    <a:solidFill>
                      <a:srgbClr val="062E61"/>
                    </a:solidFill>
                    <a:latin typeface="Arial"/>
                  </a:rPr>
                  <a:t> </a:t>
                </a:r>
                <a:r>
                  <a:rPr lang="en-US" sz="1300" b="1" kern="0">
                    <a:solidFill>
                      <a:srgbClr val="062E61"/>
                    </a:solidFill>
                    <a:latin typeface="Arial"/>
                  </a:rPr>
                  <a:t>joint preparedness &amp; response</a:t>
                </a:r>
                <a:r>
                  <a:rPr lang="en-US" sz="1300" kern="0">
                    <a:solidFill>
                      <a:srgbClr val="062E61"/>
                    </a:solidFill>
                    <a:latin typeface="Arial"/>
                  </a:rPr>
                  <a:t> </a:t>
                </a:r>
                <a:r>
                  <a:rPr lang="en-US" sz="1300" b="1" kern="0">
                    <a:solidFill>
                      <a:srgbClr val="062E61"/>
                    </a:solidFill>
                    <a:latin typeface="Arial"/>
                  </a:rPr>
                  <a:t>efforts</a:t>
                </a:r>
                <a:r>
                  <a:rPr lang="en-US" sz="1300" kern="0">
                    <a:solidFill>
                      <a:srgbClr val="062E61"/>
                    </a:solidFill>
                    <a:latin typeface="Arial"/>
                  </a:rPr>
                  <a:t> for long-term community recovery </a:t>
                </a:r>
              </a:p>
              <a:p>
                <a:pPr algn="ctr">
                  <a:defRPr/>
                </a:pPr>
                <a:r>
                  <a:rPr lang="en-US" sz="1300" kern="0">
                    <a:solidFill>
                      <a:srgbClr val="062E61"/>
                    </a:solidFill>
                    <a:latin typeface="Arial"/>
                  </a:rPr>
                  <a:t>(</a:t>
                </a:r>
                <a:r>
                  <a:rPr lang="en-US" sz="1300" kern="0">
                    <a:solidFill>
                      <a:srgbClr val="062E61"/>
                    </a:solidFill>
                    <a:latin typeface="Arial"/>
                    <a:hlinkClick r:id="rId4"/>
                  </a:rPr>
                  <a:t>ESF-8</a:t>
                </a:r>
                <a:r>
                  <a:rPr lang="en-US" sz="1300" kern="0">
                    <a:solidFill>
                      <a:srgbClr val="062E61"/>
                    </a:solidFill>
                    <a:latin typeface="Arial"/>
                  </a:rPr>
                  <a:t> &amp; </a:t>
                </a:r>
                <a:r>
                  <a:rPr lang="en-US" sz="1300" kern="0">
                    <a:solidFill>
                      <a:srgbClr val="062E61"/>
                    </a:solidFill>
                    <a:latin typeface="Arial"/>
                    <a:hlinkClick r:id="rId5"/>
                  </a:rPr>
                  <a:t>ESF 14</a:t>
                </a:r>
                <a:r>
                  <a:rPr lang="en-US" sz="1300" kern="0">
                    <a:solidFill>
                      <a:srgbClr val="062E61"/>
                    </a:solidFill>
                    <a:latin typeface="Arial"/>
                  </a:rPr>
                  <a:t>)</a:t>
                </a:r>
              </a:p>
            </p:txBody>
          </p:sp>
        </p:grpSp>
        <p:sp>
          <p:nvSpPr>
            <p:cNvPr id="96" name="Rectangle 95">
              <a:extLst>
                <a:ext uri="{FF2B5EF4-FFF2-40B4-BE49-F238E27FC236}">
                  <a16:creationId xmlns:a16="http://schemas.microsoft.com/office/drawing/2014/main" id="{C46DC1E8-1FA0-7868-E395-40BA1BFCF071}"/>
                </a:ext>
              </a:extLst>
            </p:cNvPr>
            <p:cNvSpPr/>
            <p:nvPr/>
          </p:nvSpPr>
          <p:spPr>
            <a:xfrm>
              <a:off x="4681315" y="1969911"/>
              <a:ext cx="2272733" cy="338554"/>
            </a:xfrm>
            <a:prstGeom prst="rect">
              <a:avLst/>
            </a:prstGeom>
          </p:spPr>
          <p:txBody>
            <a:bodyPr wrap="square">
              <a:spAutoFit/>
            </a:bodyPr>
            <a:lstStyle/>
            <a:p>
              <a:pPr algn="ctr" defTabSz="1219201">
                <a:defRPr/>
              </a:pPr>
              <a:r>
                <a:rPr lang="en-US" sz="1600" b="1" kern="0">
                  <a:solidFill>
                    <a:srgbClr val="062E61"/>
                  </a:solidFill>
                  <a:latin typeface="Arial"/>
                </a:rPr>
                <a:t>Core Functions</a:t>
              </a:r>
            </a:p>
          </p:txBody>
        </p:sp>
      </p:grpSp>
      <p:sp>
        <p:nvSpPr>
          <p:cNvPr id="103" name="Isosceles Triangle 102">
            <a:extLst>
              <a:ext uri="{FF2B5EF4-FFF2-40B4-BE49-F238E27FC236}">
                <a16:creationId xmlns:a16="http://schemas.microsoft.com/office/drawing/2014/main" id="{71915F4C-4368-F1D1-FC5B-4F97E2FCB662}"/>
              </a:ext>
              <a:ext uri="{C183D7F6-B498-43B3-948B-1728B52AA6E4}">
                <adec:decorative xmlns:adec="http://schemas.microsoft.com/office/drawing/2017/decorative" val="1"/>
              </a:ext>
            </a:extLst>
          </p:cNvPr>
          <p:cNvSpPr/>
          <p:nvPr/>
        </p:nvSpPr>
        <p:spPr>
          <a:xfrm rot="5400000">
            <a:off x="2717107" y="3920822"/>
            <a:ext cx="2517067" cy="372629"/>
          </a:xfrm>
          <a:prstGeom prst="triangle">
            <a:avLst/>
          </a:prstGeom>
          <a:solidFill>
            <a:sysClr val="window" lastClr="FFFFFF">
              <a:lumMod val="85000"/>
            </a:sysClr>
          </a:solidFill>
          <a:ln w="19050" cap="flat" cmpd="sng" algn="ctr">
            <a:solidFill>
              <a:sysClr val="window" lastClr="FFFFFF">
                <a:lumMod val="85000"/>
              </a:sys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104" name="Isosceles Triangle 103">
            <a:extLst>
              <a:ext uri="{FF2B5EF4-FFF2-40B4-BE49-F238E27FC236}">
                <a16:creationId xmlns:a16="http://schemas.microsoft.com/office/drawing/2014/main" id="{212D63F0-6525-97A7-B8FE-8CA546611EBE}"/>
              </a:ext>
              <a:ext uri="{C183D7F6-B498-43B3-948B-1728B52AA6E4}">
                <adec:decorative xmlns:adec="http://schemas.microsoft.com/office/drawing/2017/decorative" val="1"/>
              </a:ext>
            </a:extLst>
          </p:cNvPr>
          <p:cNvSpPr/>
          <p:nvPr/>
        </p:nvSpPr>
        <p:spPr>
          <a:xfrm rot="5400000">
            <a:off x="6553588" y="3909368"/>
            <a:ext cx="2517067" cy="372629"/>
          </a:xfrm>
          <a:prstGeom prst="triangle">
            <a:avLst/>
          </a:prstGeom>
          <a:solidFill>
            <a:sysClr val="window" lastClr="FFFFFF">
              <a:lumMod val="85000"/>
            </a:sysClr>
          </a:solidFill>
          <a:ln w="19050" cap="flat" cmpd="sng" algn="ctr">
            <a:solidFill>
              <a:sysClr val="window" lastClr="FFFFFF">
                <a:lumMod val="85000"/>
              </a:sys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grpSp>
        <p:nvGrpSpPr>
          <p:cNvPr id="105" name="Group 104">
            <a:extLst>
              <a:ext uri="{FF2B5EF4-FFF2-40B4-BE49-F238E27FC236}">
                <a16:creationId xmlns:a16="http://schemas.microsoft.com/office/drawing/2014/main" id="{88341F20-0179-C3B7-9CEC-AEE31299F07C}"/>
              </a:ext>
              <a:ext uri="{C183D7F6-B498-43B3-948B-1728B52AA6E4}">
                <adec:decorative xmlns:adec="http://schemas.microsoft.com/office/drawing/2017/decorative" val="1"/>
              </a:ext>
            </a:extLst>
          </p:cNvPr>
          <p:cNvGrpSpPr/>
          <p:nvPr/>
        </p:nvGrpSpPr>
        <p:grpSpPr>
          <a:xfrm>
            <a:off x="4369880" y="2173901"/>
            <a:ext cx="3048000" cy="4069080"/>
            <a:chOff x="4293681" y="1916452"/>
            <a:chExt cx="3048000" cy="4069080"/>
          </a:xfrm>
        </p:grpSpPr>
        <p:sp>
          <p:nvSpPr>
            <p:cNvPr id="106" name="Rectangle 105">
              <a:extLst>
                <a:ext uri="{FF2B5EF4-FFF2-40B4-BE49-F238E27FC236}">
                  <a16:creationId xmlns:a16="http://schemas.microsoft.com/office/drawing/2014/main" id="{B2682A94-60DA-0F25-A8B4-2797CDFFB515}"/>
                </a:ext>
              </a:extLst>
            </p:cNvPr>
            <p:cNvSpPr/>
            <p:nvPr/>
          </p:nvSpPr>
          <p:spPr bwMode="gray">
            <a:xfrm>
              <a:off x="4293681" y="1916452"/>
              <a:ext cx="3048000" cy="4069080"/>
            </a:xfrm>
            <a:prstGeom prst="rect">
              <a:avLst/>
            </a:prstGeom>
            <a:solidFill>
              <a:srgbClr val="155199"/>
            </a:solidFill>
            <a:ln w="19050" algn="ctr">
              <a:noFill/>
              <a:miter lim="800000"/>
              <a:headEnd/>
              <a:tailEnd/>
            </a:ln>
          </p:spPr>
          <p:txBody>
            <a:bodyPr wrap="square" lIns="88900" tIns="88900" rIns="88900" bIns="88900" rtlCol="0" anchor="ctr"/>
            <a:lstStyle/>
            <a:p>
              <a:pPr algn="ctr" defTabSz="1218965">
                <a:lnSpc>
                  <a:spcPct val="106000"/>
                </a:lnSpc>
                <a:defRPr/>
              </a:pPr>
              <a:endParaRPr lang="en-US" sz="1333" b="1" kern="0">
                <a:solidFill>
                  <a:prstClr val="white"/>
                </a:solidFill>
                <a:latin typeface="Arial"/>
                <a:ea typeface="Open Sans" panose="020B0606030504020204" pitchFamily="34" charset="0"/>
                <a:cs typeface="Open Sans" panose="020B0606030504020204" pitchFamily="34" charset="0"/>
              </a:endParaRPr>
            </a:p>
          </p:txBody>
        </p:sp>
        <p:grpSp>
          <p:nvGrpSpPr>
            <p:cNvPr id="107" name="Group 106">
              <a:extLst>
                <a:ext uri="{FF2B5EF4-FFF2-40B4-BE49-F238E27FC236}">
                  <a16:creationId xmlns:a16="http://schemas.microsoft.com/office/drawing/2014/main" id="{66311EF6-4A1B-5021-786E-F0EB301853F1}"/>
                </a:ext>
              </a:extLst>
            </p:cNvPr>
            <p:cNvGrpSpPr/>
            <p:nvPr/>
          </p:nvGrpSpPr>
          <p:grpSpPr>
            <a:xfrm>
              <a:off x="4418649" y="2440181"/>
              <a:ext cx="2798064" cy="969537"/>
              <a:chOff x="4399361" y="2440181"/>
              <a:chExt cx="2840720" cy="969537"/>
            </a:xfrm>
          </p:grpSpPr>
          <p:sp>
            <p:nvSpPr>
              <p:cNvPr id="115" name="Rectangle 114">
                <a:extLst>
                  <a:ext uri="{FF2B5EF4-FFF2-40B4-BE49-F238E27FC236}">
                    <a16:creationId xmlns:a16="http://schemas.microsoft.com/office/drawing/2014/main" id="{C2363685-6C75-B0B4-0927-7E469694F204}"/>
                  </a:ext>
                </a:extLst>
              </p:cNvPr>
              <p:cNvSpPr/>
              <p:nvPr/>
            </p:nvSpPr>
            <p:spPr>
              <a:xfrm>
                <a:off x="4410488" y="2440181"/>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116" name="Rectangle 115">
                <a:extLst>
                  <a:ext uri="{FF2B5EF4-FFF2-40B4-BE49-F238E27FC236}">
                    <a16:creationId xmlns:a16="http://schemas.microsoft.com/office/drawing/2014/main" id="{B76A8B94-DF40-1A18-8660-A8D8BD20045C}"/>
                  </a:ext>
                </a:extLst>
              </p:cNvPr>
              <p:cNvSpPr/>
              <p:nvPr/>
            </p:nvSpPr>
            <p:spPr>
              <a:xfrm>
                <a:off x="4399361" y="2587752"/>
                <a:ext cx="2840720" cy="674392"/>
              </a:xfrm>
              <a:prstGeom prst="rect">
                <a:avLst/>
              </a:prstGeom>
              <a:noFill/>
              <a:ln w="12700" cap="flat" cmpd="sng" algn="ctr">
                <a:noFill/>
                <a:prstDash val="solid"/>
                <a:miter lim="800000"/>
              </a:ln>
              <a:effectLst/>
            </p:spPr>
            <p:txBody>
              <a:bodyPr rtlCol="0" anchor="ctr"/>
              <a:lstStyle/>
              <a:p>
                <a:pPr algn="ctr">
                  <a:defRPr/>
                </a:pPr>
                <a:r>
                  <a:rPr lang="en-US" sz="1300" b="1" kern="0" dirty="0">
                    <a:solidFill>
                      <a:srgbClr val="062E61"/>
                    </a:solidFill>
                    <a:latin typeface="Arial"/>
                  </a:rPr>
                  <a:t>Leverage trusted partnerships </a:t>
                </a:r>
                <a:r>
                  <a:rPr lang="en-US" sz="1300" kern="0" dirty="0">
                    <a:solidFill>
                      <a:srgbClr val="062E61"/>
                    </a:solidFill>
                    <a:latin typeface="Arial"/>
                  </a:rPr>
                  <a:t>to identify solutions and enable continued security and resilience </a:t>
                </a:r>
              </a:p>
            </p:txBody>
          </p:sp>
        </p:grpSp>
        <p:grpSp>
          <p:nvGrpSpPr>
            <p:cNvPr id="108" name="Group 107">
              <a:extLst>
                <a:ext uri="{FF2B5EF4-FFF2-40B4-BE49-F238E27FC236}">
                  <a16:creationId xmlns:a16="http://schemas.microsoft.com/office/drawing/2014/main" id="{0BD76A82-1AF3-066F-FF03-11DA2CF281B6}"/>
                </a:ext>
              </a:extLst>
            </p:cNvPr>
            <p:cNvGrpSpPr/>
            <p:nvPr/>
          </p:nvGrpSpPr>
          <p:grpSpPr>
            <a:xfrm>
              <a:off x="4418649" y="4821663"/>
              <a:ext cx="2798064" cy="969537"/>
              <a:chOff x="4399360" y="4690249"/>
              <a:chExt cx="2840720" cy="969537"/>
            </a:xfrm>
          </p:grpSpPr>
          <p:sp>
            <p:nvSpPr>
              <p:cNvPr id="113" name="Rectangle 112">
                <a:extLst>
                  <a:ext uri="{FF2B5EF4-FFF2-40B4-BE49-F238E27FC236}">
                    <a16:creationId xmlns:a16="http://schemas.microsoft.com/office/drawing/2014/main" id="{22540213-467C-3B4C-4605-F821480FBDC8}"/>
                  </a:ext>
                </a:extLst>
              </p:cNvPr>
              <p:cNvSpPr/>
              <p:nvPr/>
            </p:nvSpPr>
            <p:spPr>
              <a:xfrm>
                <a:off x="4410487" y="4690249"/>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114" name="Rectangle 113">
                <a:extLst>
                  <a:ext uri="{FF2B5EF4-FFF2-40B4-BE49-F238E27FC236}">
                    <a16:creationId xmlns:a16="http://schemas.microsoft.com/office/drawing/2014/main" id="{56203E24-84D2-A6E4-A8BE-177DB7F217B7}"/>
                  </a:ext>
                </a:extLst>
              </p:cNvPr>
              <p:cNvSpPr/>
              <p:nvPr/>
            </p:nvSpPr>
            <p:spPr>
              <a:xfrm>
                <a:off x="4399360" y="4837820"/>
                <a:ext cx="2840720" cy="674392"/>
              </a:xfrm>
              <a:prstGeom prst="rect">
                <a:avLst/>
              </a:prstGeom>
              <a:noFill/>
              <a:ln w="12700" cap="flat" cmpd="sng" algn="ctr">
                <a:noFill/>
                <a:prstDash val="solid"/>
                <a:miter lim="800000"/>
              </a:ln>
              <a:effectLst/>
            </p:spPr>
            <p:txBody>
              <a:bodyPr rtlCol="0" anchor="ctr"/>
              <a:lstStyle/>
              <a:p>
                <a:pPr algn="ctr">
                  <a:defRPr/>
                </a:pPr>
                <a:r>
                  <a:rPr lang="en-US" sz="1300" b="1" kern="0" dirty="0">
                    <a:solidFill>
                      <a:srgbClr val="062E61"/>
                    </a:solidFill>
                    <a:latin typeface="Arial"/>
                  </a:rPr>
                  <a:t>Analyze existing and emerging health infrastructure risks </a:t>
                </a:r>
                <a:r>
                  <a:rPr lang="en-US" sz="1300" kern="0" dirty="0">
                    <a:solidFill>
                      <a:srgbClr val="062E61"/>
                    </a:solidFill>
                    <a:latin typeface="Arial"/>
                  </a:rPr>
                  <a:t>to inform mitigation strategies</a:t>
                </a:r>
              </a:p>
            </p:txBody>
          </p:sp>
        </p:grpSp>
        <p:grpSp>
          <p:nvGrpSpPr>
            <p:cNvPr id="109" name="Group 108">
              <a:extLst>
                <a:ext uri="{FF2B5EF4-FFF2-40B4-BE49-F238E27FC236}">
                  <a16:creationId xmlns:a16="http://schemas.microsoft.com/office/drawing/2014/main" id="{1479026C-142D-A89E-5CF9-851C7B7733C9}"/>
                </a:ext>
              </a:extLst>
            </p:cNvPr>
            <p:cNvGrpSpPr/>
            <p:nvPr/>
          </p:nvGrpSpPr>
          <p:grpSpPr>
            <a:xfrm>
              <a:off x="4418649" y="3630922"/>
              <a:ext cx="2798064" cy="969537"/>
              <a:chOff x="4399360" y="3565216"/>
              <a:chExt cx="2840720" cy="969537"/>
            </a:xfrm>
          </p:grpSpPr>
          <p:sp>
            <p:nvSpPr>
              <p:cNvPr id="111" name="Rectangle 110">
                <a:extLst>
                  <a:ext uri="{FF2B5EF4-FFF2-40B4-BE49-F238E27FC236}">
                    <a16:creationId xmlns:a16="http://schemas.microsoft.com/office/drawing/2014/main" id="{862C7BB4-CBD5-3F22-53A0-1CCC1FD6B9E0}"/>
                  </a:ext>
                </a:extLst>
              </p:cNvPr>
              <p:cNvSpPr/>
              <p:nvPr/>
            </p:nvSpPr>
            <p:spPr>
              <a:xfrm>
                <a:off x="4410487" y="3565216"/>
                <a:ext cx="2818467" cy="969537"/>
              </a:xfrm>
              <a:prstGeom prst="rect">
                <a:avLst/>
              </a:prstGeom>
              <a:solidFill>
                <a:sysClr val="window" lastClr="FFFFFF"/>
              </a:solidFill>
              <a:ln w="19050" cap="flat" cmpd="sng" algn="ctr">
                <a:solidFill>
                  <a:srgbClr val="AA6404">
                    <a:lumMod val="50000"/>
                  </a:srgb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112" name="Rectangle 111">
                <a:extLst>
                  <a:ext uri="{FF2B5EF4-FFF2-40B4-BE49-F238E27FC236}">
                    <a16:creationId xmlns:a16="http://schemas.microsoft.com/office/drawing/2014/main" id="{C4D5E372-58D1-DF9E-EDFB-505EFCC78475}"/>
                  </a:ext>
                </a:extLst>
              </p:cNvPr>
              <p:cNvSpPr/>
              <p:nvPr/>
            </p:nvSpPr>
            <p:spPr>
              <a:xfrm>
                <a:off x="4399360" y="3639001"/>
                <a:ext cx="2840720" cy="821966"/>
              </a:xfrm>
              <a:prstGeom prst="rect">
                <a:avLst/>
              </a:prstGeom>
              <a:noFill/>
              <a:ln w="12700" cap="flat" cmpd="sng" algn="ctr">
                <a:noFill/>
                <a:prstDash val="solid"/>
                <a:miter lim="800000"/>
              </a:ln>
              <a:effectLst/>
            </p:spPr>
            <p:txBody>
              <a:bodyPr rtlCol="0" anchor="ctr"/>
              <a:lstStyle/>
              <a:p>
                <a:pPr algn="ctr">
                  <a:defRPr/>
                </a:pPr>
                <a:r>
                  <a:rPr lang="en-US" sz="1300" b="1" kern="0" dirty="0">
                    <a:solidFill>
                      <a:srgbClr val="062E61"/>
                    </a:solidFill>
                    <a:latin typeface="Arial"/>
                  </a:rPr>
                  <a:t>Coordinate</a:t>
                </a:r>
                <a:r>
                  <a:rPr lang="en-US" sz="1300" kern="0" dirty="0">
                    <a:solidFill>
                      <a:srgbClr val="062E61"/>
                    </a:solidFill>
                    <a:latin typeface="Arial"/>
                  </a:rPr>
                  <a:t> </a:t>
                </a:r>
                <a:r>
                  <a:rPr lang="en-US" sz="1300" b="1" kern="0" dirty="0">
                    <a:solidFill>
                      <a:srgbClr val="062E61"/>
                    </a:solidFill>
                    <a:latin typeface="Arial"/>
                  </a:rPr>
                  <a:t>joint preparedness &amp; response</a:t>
                </a:r>
                <a:r>
                  <a:rPr lang="en-US" sz="1300" kern="0" dirty="0">
                    <a:solidFill>
                      <a:srgbClr val="062E61"/>
                    </a:solidFill>
                    <a:latin typeface="Arial"/>
                  </a:rPr>
                  <a:t> </a:t>
                </a:r>
                <a:r>
                  <a:rPr lang="en-US" sz="1300" b="1" kern="0" dirty="0">
                    <a:solidFill>
                      <a:srgbClr val="062E61"/>
                    </a:solidFill>
                    <a:latin typeface="Arial"/>
                  </a:rPr>
                  <a:t>efforts</a:t>
                </a:r>
                <a:r>
                  <a:rPr lang="en-US" sz="1300" kern="0" dirty="0">
                    <a:solidFill>
                      <a:srgbClr val="062E61"/>
                    </a:solidFill>
                    <a:latin typeface="Arial"/>
                  </a:rPr>
                  <a:t> for long-term community recovery </a:t>
                </a:r>
              </a:p>
              <a:p>
                <a:pPr algn="ctr">
                  <a:defRPr/>
                </a:pPr>
                <a:r>
                  <a:rPr lang="en-US" sz="1300" kern="0" dirty="0">
                    <a:solidFill>
                      <a:srgbClr val="062E61"/>
                    </a:solidFill>
                    <a:latin typeface="Arial"/>
                  </a:rPr>
                  <a:t>(</a:t>
                </a:r>
                <a:r>
                  <a:rPr lang="en-US" sz="1300" kern="0" dirty="0">
                    <a:solidFill>
                      <a:srgbClr val="062E61"/>
                    </a:solidFill>
                    <a:latin typeface="Arial"/>
                    <a:hlinkClick r:id="rId4"/>
                  </a:rPr>
                  <a:t>ESF-8</a:t>
                </a:r>
                <a:r>
                  <a:rPr lang="en-US" sz="1300" kern="0" dirty="0">
                    <a:solidFill>
                      <a:srgbClr val="062E61"/>
                    </a:solidFill>
                    <a:latin typeface="Arial"/>
                  </a:rPr>
                  <a:t> &amp; </a:t>
                </a:r>
                <a:r>
                  <a:rPr lang="en-US" sz="1300" kern="0" dirty="0">
                    <a:solidFill>
                      <a:srgbClr val="062E61"/>
                    </a:solidFill>
                    <a:latin typeface="Arial"/>
                    <a:hlinkClick r:id="rId5"/>
                  </a:rPr>
                  <a:t>ESF-14</a:t>
                </a:r>
                <a:r>
                  <a:rPr lang="en-US" sz="1300" kern="0" dirty="0">
                    <a:solidFill>
                      <a:srgbClr val="062E61"/>
                    </a:solidFill>
                    <a:latin typeface="Arial"/>
                  </a:rPr>
                  <a:t>)</a:t>
                </a:r>
              </a:p>
            </p:txBody>
          </p:sp>
        </p:grpSp>
        <p:sp>
          <p:nvSpPr>
            <p:cNvPr id="110" name="Rectangle 109">
              <a:extLst>
                <a:ext uri="{FF2B5EF4-FFF2-40B4-BE49-F238E27FC236}">
                  <a16:creationId xmlns:a16="http://schemas.microsoft.com/office/drawing/2014/main" id="{8EB300E0-FD7B-981E-F942-5E3277027C4D}"/>
                </a:ext>
              </a:extLst>
            </p:cNvPr>
            <p:cNvSpPr/>
            <p:nvPr/>
          </p:nvSpPr>
          <p:spPr>
            <a:xfrm>
              <a:off x="4681315" y="1969911"/>
              <a:ext cx="2272733" cy="338554"/>
            </a:xfrm>
            <a:prstGeom prst="rect">
              <a:avLst/>
            </a:prstGeom>
          </p:spPr>
          <p:txBody>
            <a:bodyPr wrap="square">
              <a:spAutoFit/>
            </a:bodyPr>
            <a:lstStyle/>
            <a:p>
              <a:pPr algn="ctr" defTabSz="1219201">
                <a:defRPr/>
              </a:pPr>
              <a:r>
                <a:rPr lang="en-US" sz="1600" b="1" kern="0" dirty="0">
                  <a:solidFill>
                    <a:prstClr val="white"/>
                  </a:solidFill>
                  <a:latin typeface="Arial"/>
                </a:rPr>
                <a:t>Core Functions</a:t>
              </a:r>
            </a:p>
          </p:txBody>
        </p:sp>
      </p:grpSp>
      <p:sp>
        <p:nvSpPr>
          <p:cNvPr id="117" name="Isosceles Triangle 116">
            <a:extLst>
              <a:ext uri="{FF2B5EF4-FFF2-40B4-BE49-F238E27FC236}">
                <a16:creationId xmlns:a16="http://schemas.microsoft.com/office/drawing/2014/main" id="{64195962-8E57-BACD-A578-176C549AF95C}"/>
              </a:ext>
              <a:ext uri="{C183D7F6-B498-43B3-948B-1728B52AA6E4}">
                <adec:decorative xmlns:adec="http://schemas.microsoft.com/office/drawing/2017/decorative" val="1"/>
              </a:ext>
            </a:extLst>
          </p:cNvPr>
          <p:cNvSpPr/>
          <p:nvPr/>
        </p:nvSpPr>
        <p:spPr>
          <a:xfrm rot="5400000">
            <a:off x="2717107" y="3920822"/>
            <a:ext cx="2517067" cy="372629"/>
          </a:xfrm>
          <a:prstGeom prst="triangle">
            <a:avLst/>
          </a:prstGeom>
          <a:solidFill>
            <a:sysClr val="window" lastClr="FFFFFF">
              <a:lumMod val="85000"/>
            </a:sysClr>
          </a:solidFill>
          <a:ln w="19050" cap="flat" cmpd="sng" algn="ctr">
            <a:solidFill>
              <a:sysClr val="window" lastClr="FFFFFF">
                <a:lumMod val="85000"/>
              </a:sysClr>
            </a:solidFill>
            <a:prstDash val="solid"/>
            <a:miter lim="800000"/>
          </a:ln>
          <a:effectLst/>
        </p:spPr>
        <p:txBody>
          <a:bodyPr rtlCol="0" anchor="ctr"/>
          <a:lstStyle/>
          <a:p>
            <a:pPr algn="ctr" defTabSz="1219201">
              <a:defRPr/>
            </a:pPr>
            <a:endParaRPr lang="en-US" sz="1333" kern="0">
              <a:solidFill>
                <a:prstClr val="white"/>
              </a:solidFill>
              <a:latin typeface="Arial"/>
            </a:endParaRPr>
          </a:p>
        </p:txBody>
      </p:sp>
      <p:sp>
        <p:nvSpPr>
          <p:cNvPr id="6" name="Title 5">
            <a:extLst>
              <a:ext uri="{FF2B5EF4-FFF2-40B4-BE49-F238E27FC236}">
                <a16:creationId xmlns:a16="http://schemas.microsoft.com/office/drawing/2014/main" id="{C7F2F91B-2C53-6947-0B5D-83723FD52A40}"/>
              </a:ext>
            </a:extLst>
          </p:cNvPr>
          <p:cNvSpPr>
            <a:spLocks noGrp="1"/>
          </p:cNvSpPr>
          <p:nvPr>
            <p:ph type="title"/>
          </p:nvPr>
        </p:nvSpPr>
        <p:spPr/>
        <p:txBody>
          <a:bodyPr/>
          <a:lstStyle/>
          <a:p>
            <a:r>
              <a:rPr lang="en-US"/>
              <a:t>Sector Risk Management Agency (SRMA) Overview</a:t>
            </a:r>
          </a:p>
        </p:txBody>
      </p:sp>
    </p:spTree>
    <p:extLst>
      <p:ext uri="{BB962C8B-B14F-4D97-AF65-F5344CB8AC3E}">
        <p14:creationId xmlns:p14="http://schemas.microsoft.com/office/powerpoint/2010/main" val="5075873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F6CCA-2074-363C-3EDA-722E8DCAFC09}"/>
              </a:ext>
            </a:extLst>
          </p:cNvPr>
          <p:cNvSpPr>
            <a:spLocks noGrp="1"/>
          </p:cNvSpPr>
          <p:nvPr>
            <p:ph type="title"/>
          </p:nvPr>
        </p:nvSpPr>
        <p:spPr/>
        <p:txBody>
          <a:bodyPr/>
          <a:lstStyle/>
          <a:p>
            <a:r>
              <a:rPr lang="en-US"/>
              <a:t>National Cybersecurity Incident Response Plan</a:t>
            </a:r>
          </a:p>
        </p:txBody>
      </p:sp>
      <p:sp>
        <p:nvSpPr>
          <p:cNvPr id="7" name="TextBox 6">
            <a:extLst>
              <a:ext uri="{FF2B5EF4-FFF2-40B4-BE49-F238E27FC236}">
                <a16:creationId xmlns:a16="http://schemas.microsoft.com/office/drawing/2014/main" id="{13713E58-E1CD-5F4C-7243-F1791E5143F2}"/>
              </a:ext>
            </a:extLst>
          </p:cNvPr>
          <p:cNvSpPr txBox="1"/>
          <p:nvPr/>
        </p:nvSpPr>
        <p:spPr>
          <a:xfrm>
            <a:off x="1648856" y="3266009"/>
            <a:ext cx="8243414" cy="2308324"/>
          </a:xfrm>
          <a:prstGeom prst="rect">
            <a:avLst/>
          </a:prstGeom>
          <a:noFill/>
        </p:spPr>
        <p:txBody>
          <a:bodyPr wrap="square">
            <a:spAutoFit/>
          </a:bodyPr>
          <a:lstStyle/>
          <a:p>
            <a:pPr defTabSz="1219231">
              <a:defRPr/>
            </a:pPr>
            <a:r>
              <a:rPr lang="en-US">
                <a:solidFill>
                  <a:srgbClr val="000000"/>
                </a:solidFill>
                <a:latin typeface="Arial"/>
              </a:rPr>
              <a:t>HHS follows the </a:t>
            </a:r>
            <a:r>
              <a:rPr lang="en-US" b="1">
                <a:solidFill>
                  <a:srgbClr val="000000"/>
                </a:solidFill>
                <a:latin typeface="Arial"/>
              </a:rPr>
              <a:t>National Cybersecurity Incident Response Plan (NCIRP) </a:t>
            </a:r>
            <a:r>
              <a:rPr lang="en-US">
                <a:solidFill>
                  <a:srgbClr val="000000"/>
                </a:solidFill>
                <a:latin typeface="Arial"/>
              </a:rPr>
              <a:t>for cyber incidents in the Healthcare and Public Health (HPH) Sector, with additional internal guidance. </a:t>
            </a:r>
          </a:p>
          <a:p>
            <a:pPr defTabSz="1219231">
              <a:defRPr/>
            </a:pPr>
            <a:endParaRPr lang="en-US">
              <a:solidFill>
                <a:srgbClr val="000000"/>
              </a:solidFill>
              <a:latin typeface="Arial"/>
            </a:endParaRPr>
          </a:p>
          <a:p>
            <a:pPr defTabSz="1219231">
              <a:defRPr/>
            </a:pPr>
            <a:r>
              <a:rPr lang="en-US">
                <a:solidFill>
                  <a:srgbClr val="000000"/>
                </a:solidFill>
                <a:latin typeface="Arial"/>
              </a:rPr>
              <a:t>This includes the </a:t>
            </a:r>
            <a:r>
              <a:rPr lang="en-US" b="1">
                <a:solidFill>
                  <a:srgbClr val="000000"/>
                </a:solidFill>
                <a:latin typeface="Arial"/>
              </a:rPr>
              <a:t>Cyber Incident Annex </a:t>
            </a:r>
            <a:r>
              <a:rPr lang="en-US">
                <a:solidFill>
                  <a:srgbClr val="000000"/>
                </a:solidFill>
                <a:latin typeface="Arial"/>
              </a:rPr>
              <a:t>to the HHS Response and Recovery Operational Plan, which outlines response coordination, roles, and communication with stakeholders, and HHS also shares federal ransomware resources with HPH victims during ransomware attacks.</a:t>
            </a:r>
          </a:p>
        </p:txBody>
      </p:sp>
      <p:sp>
        <p:nvSpPr>
          <p:cNvPr id="8" name="Arrow: Right 7">
            <a:extLst>
              <a:ext uri="{FF2B5EF4-FFF2-40B4-BE49-F238E27FC236}">
                <a16:creationId xmlns:a16="http://schemas.microsoft.com/office/drawing/2014/main" id="{1E4515D0-3783-4D7F-F9E0-7C61AC354A4F}"/>
              </a:ext>
              <a:ext uri="{C183D7F6-B498-43B3-948B-1728B52AA6E4}">
                <adec:decorative xmlns:adec="http://schemas.microsoft.com/office/drawing/2017/decorative" val="1"/>
              </a:ext>
            </a:extLst>
          </p:cNvPr>
          <p:cNvSpPr/>
          <p:nvPr/>
        </p:nvSpPr>
        <p:spPr>
          <a:xfrm>
            <a:off x="1703388" y="1530846"/>
            <a:ext cx="9001124" cy="960400"/>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endParaRPr lang="en-US" sz="2400">
              <a:solidFill>
                <a:prstClr val="white"/>
              </a:solidFill>
              <a:latin typeface="Arial"/>
            </a:endParaRPr>
          </a:p>
        </p:txBody>
      </p:sp>
      <p:sp>
        <p:nvSpPr>
          <p:cNvPr id="9" name="Rectangle 8">
            <a:extLst>
              <a:ext uri="{FF2B5EF4-FFF2-40B4-BE49-F238E27FC236}">
                <a16:creationId xmlns:a16="http://schemas.microsoft.com/office/drawing/2014/main" id="{DF8247D6-4EF5-BF5B-99CB-3681592CAD43}"/>
              </a:ext>
            </a:extLst>
          </p:cNvPr>
          <p:cNvSpPr/>
          <p:nvPr/>
        </p:nvSpPr>
        <p:spPr>
          <a:xfrm>
            <a:off x="1703388" y="2572578"/>
            <a:ext cx="2786062" cy="3984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r>
              <a:rPr lang="en-US" sz="1600" b="1">
                <a:solidFill>
                  <a:prstClr val="white"/>
                </a:solidFill>
                <a:latin typeface="Arial"/>
              </a:rPr>
              <a:t>Inform</a:t>
            </a:r>
          </a:p>
        </p:txBody>
      </p:sp>
      <p:sp>
        <p:nvSpPr>
          <p:cNvPr id="10" name="Rectangle 9">
            <a:extLst>
              <a:ext uri="{FF2B5EF4-FFF2-40B4-BE49-F238E27FC236}">
                <a16:creationId xmlns:a16="http://schemas.microsoft.com/office/drawing/2014/main" id="{5B59BB6C-2753-0662-FC5D-6A35932B7867}"/>
              </a:ext>
            </a:extLst>
          </p:cNvPr>
          <p:cNvSpPr/>
          <p:nvPr/>
        </p:nvSpPr>
        <p:spPr>
          <a:xfrm>
            <a:off x="4699000" y="2572578"/>
            <a:ext cx="2786062" cy="3984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r>
              <a:rPr lang="en-US" sz="1600" b="1">
                <a:solidFill>
                  <a:prstClr val="white"/>
                </a:solidFill>
                <a:latin typeface="Arial"/>
              </a:rPr>
              <a:t>Coordination</a:t>
            </a:r>
          </a:p>
        </p:txBody>
      </p:sp>
      <p:sp>
        <p:nvSpPr>
          <p:cNvPr id="11" name="Rectangle 10">
            <a:extLst>
              <a:ext uri="{FF2B5EF4-FFF2-40B4-BE49-F238E27FC236}">
                <a16:creationId xmlns:a16="http://schemas.microsoft.com/office/drawing/2014/main" id="{0AA2E072-23B1-29C8-47E3-98BD8B02D5C8}"/>
              </a:ext>
            </a:extLst>
          </p:cNvPr>
          <p:cNvSpPr/>
          <p:nvPr/>
        </p:nvSpPr>
        <p:spPr>
          <a:xfrm>
            <a:off x="7694612" y="2572578"/>
            <a:ext cx="2786062" cy="39848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r>
              <a:rPr lang="en-US" sz="1600" b="1">
                <a:solidFill>
                  <a:prstClr val="white"/>
                </a:solidFill>
                <a:latin typeface="Arial"/>
              </a:rPr>
              <a:t>Connection</a:t>
            </a:r>
          </a:p>
        </p:txBody>
      </p:sp>
      <p:sp>
        <p:nvSpPr>
          <p:cNvPr id="12" name="Oval 11" descr="the number 1 in a circle ">
            <a:extLst>
              <a:ext uri="{FF2B5EF4-FFF2-40B4-BE49-F238E27FC236}">
                <a16:creationId xmlns:a16="http://schemas.microsoft.com/office/drawing/2014/main" id="{B6444157-02BC-9CB0-293E-693B47FF50FD}"/>
              </a:ext>
            </a:extLst>
          </p:cNvPr>
          <p:cNvSpPr/>
          <p:nvPr/>
        </p:nvSpPr>
        <p:spPr>
          <a:xfrm>
            <a:off x="2817812" y="1690858"/>
            <a:ext cx="642937" cy="64037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r>
              <a:rPr lang="en-US" sz="2400">
                <a:solidFill>
                  <a:prstClr val="white"/>
                </a:solidFill>
                <a:latin typeface="Arial"/>
              </a:rPr>
              <a:t>1</a:t>
            </a:r>
          </a:p>
        </p:txBody>
      </p:sp>
      <p:sp>
        <p:nvSpPr>
          <p:cNvPr id="13" name="Oval 12" descr="the number 2 in a circle ">
            <a:extLst>
              <a:ext uri="{FF2B5EF4-FFF2-40B4-BE49-F238E27FC236}">
                <a16:creationId xmlns:a16="http://schemas.microsoft.com/office/drawing/2014/main" id="{89ABEE36-7B13-C446-EAA1-FBA92B87B1A6}"/>
              </a:ext>
            </a:extLst>
          </p:cNvPr>
          <p:cNvSpPr/>
          <p:nvPr/>
        </p:nvSpPr>
        <p:spPr>
          <a:xfrm>
            <a:off x="5770563" y="1690858"/>
            <a:ext cx="642937" cy="64037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r>
              <a:rPr lang="en-US" sz="2400">
                <a:solidFill>
                  <a:prstClr val="white"/>
                </a:solidFill>
                <a:latin typeface="Arial"/>
              </a:rPr>
              <a:t>2</a:t>
            </a:r>
          </a:p>
        </p:txBody>
      </p:sp>
      <p:sp>
        <p:nvSpPr>
          <p:cNvPr id="14" name="Oval 13" descr="the number 3 in a circle">
            <a:extLst>
              <a:ext uri="{FF2B5EF4-FFF2-40B4-BE49-F238E27FC236}">
                <a16:creationId xmlns:a16="http://schemas.microsoft.com/office/drawing/2014/main" id="{C9132D53-DCE7-62C2-15A7-0782D4BF506F}"/>
              </a:ext>
            </a:extLst>
          </p:cNvPr>
          <p:cNvSpPr/>
          <p:nvPr/>
        </p:nvSpPr>
        <p:spPr>
          <a:xfrm>
            <a:off x="8766175" y="1690858"/>
            <a:ext cx="642937" cy="64037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231">
              <a:defRPr/>
            </a:pPr>
            <a:r>
              <a:rPr lang="en-US" sz="2400">
                <a:solidFill>
                  <a:prstClr val="white"/>
                </a:solidFill>
                <a:latin typeface="Arial"/>
              </a:rPr>
              <a:t>3</a:t>
            </a:r>
          </a:p>
        </p:txBody>
      </p:sp>
    </p:spTree>
    <p:extLst>
      <p:ext uri="{BB962C8B-B14F-4D97-AF65-F5344CB8AC3E}">
        <p14:creationId xmlns:p14="http://schemas.microsoft.com/office/powerpoint/2010/main" val="2431644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19233-9A78-DFD2-FF4D-7CD65B5A3389}"/>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A460875-ACA6-BB70-91F1-81E9953BCF9B}"/>
              </a:ext>
              <a:ext uri="{C183D7F6-B498-43B3-948B-1728B52AA6E4}">
                <adec:decorative xmlns:adec="http://schemas.microsoft.com/office/drawing/2017/decorative" val="1"/>
              </a:ext>
            </a:extLst>
          </p:cNvPr>
          <p:cNvSpPr txBox="1">
            <a:spLocks/>
          </p:cNvSpPr>
          <p:nvPr/>
        </p:nvSpPr>
        <p:spPr>
          <a:xfrm>
            <a:off x="1834979" y="-280805"/>
            <a:ext cx="8773160" cy="1353670"/>
          </a:xfrm>
          <a:prstGeom prst="rect">
            <a:avLst/>
          </a:prstGeom>
        </p:spPr>
        <p:txBody>
          <a:bodyPr vert="horz" lIns="60960" tIns="30480" rIns="60960" bIns="3048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defTabSz="914446">
              <a:defRPr/>
            </a:pPr>
            <a:endParaRPr lang="en-US" sz="2400" b="1">
              <a:solidFill>
                <a:srgbClr val="000000"/>
              </a:solidFill>
              <a:latin typeface="Arial"/>
            </a:endParaRPr>
          </a:p>
        </p:txBody>
      </p:sp>
      <p:grpSp>
        <p:nvGrpSpPr>
          <p:cNvPr id="3" name="Group 2">
            <a:extLst>
              <a:ext uri="{FF2B5EF4-FFF2-40B4-BE49-F238E27FC236}">
                <a16:creationId xmlns:a16="http://schemas.microsoft.com/office/drawing/2014/main" id="{D31144C8-D64A-140E-15B4-AE9D3213BB1E}"/>
              </a:ext>
              <a:ext uri="{C183D7F6-B498-43B3-948B-1728B52AA6E4}">
                <adec:decorative xmlns:adec="http://schemas.microsoft.com/office/drawing/2017/decorative" val="1"/>
              </a:ext>
            </a:extLst>
          </p:cNvPr>
          <p:cNvGrpSpPr/>
          <p:nvPr/>
        </p:nvGrpSpPr>
        <p:grpSpPr>
          <a:xfrm>
            <a:off x="288461" y="1333516"/>
            <a:ext cx="11615078" cy="4774012"/>
            <a:chOff x="558201" y="2181969"/>
            <a:chExt cx="17422617" cy="7161018"/>
          </a:xfrm>
        </p:grpSpPr>
        <p:sp>
          <p:nvSpPr>
            <p:cNvPr id="6" name="Arrow: Right 5">
              <a:extLst>
                <a:ext uri="{FF2B5EF4-FFF2-40B4-BE49-F238E27FC236}">
                  <a16:creationId xmlns:a16="http://schemas.microsoft.com/office/drawing/2014/main" id="{C267B4B7-38B1-4DF5-1EB9-86CDDE9F127B}"/>
                </a:ext>
              </a:extLst>
            </p:cNvPr>
            <p:cNvSpPr/>
            <p:nvPr/>
          </p:nvSpPr>
          <p:spPr>
            <a:xfrm>
              <a:off x="4479132" y="2181969"/>
              <a:ext cx="13501686" cy="1440600"/>
            </a:xfrm>
            <a:prstGeom prst="rightArrow">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endParaRPr lang="en-US" sz="2400">
                <a:solidFill>
                  <a:prstClr val="white"/>
                </a:solidFill>
                <a:latin typeface="Arial"/>
              </a:endParaRPr>
            </a:p>
          </p:txBody>
        </p:sp>
        <p:sp>
          <p:nvSpPr>
            <p:cNvPr id="9" name="Rectangle 8">
              <a:extLst>
                <a:ext uri="{FF2B5EF4-FFF2-40B4-BE49-F238E27FC236}">
                  <a16:creationId xmlns:a16="http://schemas.microsoft.com/office/drawing/2014/main" id="{9136A814-F5AE-CF85-7BF1-8E80FED0A1DD}"/>
                </a:ext>
              </a:extLst>
            </p:cNvPr>
            <p:cNvSpPr/>
            <p:nvPr/>
          </p:nvSpPr>
          <p:spPr>
            <a:xfrm>
              <a:off x="13465968" y="4590329"/>
              <a:ext cx="4179093" cy="4672013"/>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1219292">
                <a:defRPr/>
              </a:pPr>
              <a:r>
                <a:rPr lang="en-US" sz="1600" b="1">
                  <a:solidFill>
                    <a:srgbClr val="1D3160"/>
                  </a:solidFill>
                  <a:latin typeface="Arial"/>
                </a:rPr>
                <a:t>Resources:</a:t>
              </a:r>
            </a:p>
            <a:p>
              <a:pPr marL="285778" indent="-285778" defTabSz="1219292">
                <a:spcBef>
                  <a:spcPts val="800"/>
                </a:spcBef>
                <a:buFont typeface="Arial" panose="020B0604020202020204" pitchFamily="34" charset="0"/>
                <a:buChar char="•"/>
                <a:defRPr/>
              </a:pPr>
              <a:r>
                <a:rPr lang="en-US" sz="1467">
                  <a:solidFill>
                    <a:srgbClr val="1D3160"/>
                  </a:solidFill>
                  <a:latin typeface="Arial"/>
                  <a:cs typeface="Arial"/>
                </a:rPr>
                <a:t>Connections to federal offices and resources</a:t>
              </a:r>
              <a:endParaRPr lang="en-US" sz="1467">
                <a:solidFill>
                  <a:srgbClr val="1D3160"/>
                </a:solidFill>
                <a:latin typeface="Arial"/>
              </a:endParaRPr>
            </a:p>
            <a:p>
              <a:pPr marL="285778" indent="-285778" defTabSz="1219292">
                <a:spcBef>
                  <a:spcPts val="800"/>
                </a:spcBef>
                <a:buFont typeface="Arial" panose="020B0604020202020204" pitchFamily="34" charset="0"/>
                <a:buChar char="•"/>
                <a:defRPr/>
              </a:pPr>
              <a:r>
                <a:rPr lang="en-US" sz="1467">
                  <a:solidFill>
                    <a:srgbClr val="1D3160"/>
                  </a:solidFill>
                  <a:latin typeface="Arial"/>
                  <a:cs typeface="Arial"/>
                </a:rPr>
                <a:t>Partner coordination</a:t>
              </a:r>
            </a:p>
            <a:p>
              <a:pPr marL="285778" indent="-285778" defTabSz="1219292">
                <a:spcBef>
                  <a:spcPts val="800"/>
                </a:spcBef>
                <a:buFont typeface="Arial" panose="020B0604020202020204" pitchFamily="34" charset="0"/>
                <a:buChar char="•"/>
                <a:defRPr/>
              </a:pPr>
              <a:r>
                <a:rPr lang="en-US" sz="1467">
                  <a:solidFill>
                    <a:srgbClr val="1D3160"/>
                  </a:solidFill>
                  <a:latin typeface="Arial"/>
                  <a:cs typeface="Arial"/>
                </a:rPr>
                <a:t>Information sharing</a:t>
              </a:r>
            </a:p>
            <a:p>
              <a:pPr marL="285778" indent="-285778" defTabSz="1219292">
                <a:spcBef>
                  <a:spcPts val="800"/>
                </a:spcBef>
                <a:buFont typeface="Arial" panose="020B0604020202020204" pitchFamily="34" charset="0"/>
                <a:buChar char="•"/>
                <a:defRPr/>
              </a:pPr>
              <a:r>
                <a:rPr lang="en-US" sz="1467">
                  <a:solidFill>
                    <a:srgbClr val="1D3160"/>
                  </a:solidFill>
                  <a:latin typeface="Arial"/>
                  <a:cs typeface="Arial"/>
                </a:rPr>
                <a:t>Incident Command operating advice</a:t>
              </a:r>
            </a:p>
            <a:p>
              <a:pPr marL="285778" indent="-285778" defTabSz="1219292">
                <a:spcBef>
                  <a:spcPts val="800"/>
                </a:spcBef>
                <a:buFont typeface="Arial" panose="020B0604020202020204" pitchFamily="34" charset="0"/>
                <a:buChar char="•"/>
                <a:defRPr/>
              </a:pPr>
              <a:r>
                <a:rPr lang="en-US" sz="1467">
                  <a:solidFill>
                    <a:srgbClr val="1D3160"/>
                  </a:solidFill>
                  <a:latin typeface="Arial"/>
                  <a:cs typeface="Arial"/>
                </a:rPr>
                <a:t>MRC support</a:t>
              </a:r>
            </a:p>
            <a:p>
              <a:pPr marL="285778" indent="-285778" defTabSz="1219292">
                <a:spcBef>
                  <a:spcPts val="800"/>
                </a:spcBef>
                <a:buFont typeface="Arial" panose="020B0604020202020204" pitchFamily="34" charset="0"/>
                <a:buChar char="•"/>
                <a:defRPr/>
              </a:pPr>
              <a:r>
                <a:rPr lang="en-US" sz="1467">
                  <a:solidFill>
                    <a:srgbClr val="1D3160"/>
                  </a:solidFill>
                  <a:latin typeface="Arial"/>
                </a:rPr>
                <a:t>Financial flexibility</a:t>
              </a:r>
              <a:endParaRPr lang="en-US" sz="1467">
                <a:solidFill>
                  <a:srgbClr val="1D3160"/>
                </a:solidFill>
                <a:latin typeface="Arial"/>
                <a:cs typeface="Arial"/>
              </a:endParaRPr>
            </a:p>
            <a:p>
              <a:pPr marL="285778" indent="-285778" defTabSz="1219292">
                <a:spcBef>
                  <a:spcPts val="800"/>
                </a:spcBef>
                <a:buFont typeface="Arial" panose="020B0604020202020204" pitchFamily="34" charset="0"/>
                <a:buChar char="•"/>
                <a:defRPr/>
              </a:pPr>
              <a:r>
                <a:rPr lang="en-US" sz="1467">
                  <a:solidFill>
                    <a:srgbClr val="1D3160"/>
                  </a:solidFill>
                  <a:latin typeface="Arial"/>
                </a:rPr>
                <a:t>Regulatory flexibility</a:t>
              </a:r>
              <a:endParaRPr lang="en-US" sz="1467">
                <a:solidFill>
                  <a:srgbClr val="062E61"/>
                </a:solidFill>
                <a:latin typeface="Arial"/>
                <a:cs typeface="Arial"/>
              </a:endParaRPr>
            </a:p>
          </p:txBody>
        </p:sp>
        <p:sp>
          <p:nvSpPr>
            <p:cNvPr id="10" name="Rectangle 9">
              <a:extLst>
                <a:ext uri="{FF2B5EF4-FFF2-40B4-BE49-F238E27FC236}">
                  <a16:creationId xmlns:a16="http://schemas.microsoft.com/office/drawing/2014/main" id="{9DF7944B-EE13-9CC9-A042-BA41B605AD45}"/>
                </a:ext>
              </a:extLst>
            </p:cNvPr>
            <p:cNvSpPr/>
            <p:nvPr/>
          </p:nvSpPr>
          <p:spPr>
            <a:xfrm>
              <a:off x="4432818" y="3490472"/>
              <a:ext cx="4179093" cy="597723"/>
            </a:xfrm>
            <a:prstGeom prst="rect">
              <a:avLst/>
            </a:prstGeom>
            <a:solidFill>
              <a:srgbClr val="DAB600"/>
            </a:solidFill>
            <a:ln>
              <a:solidFill>
                <a:srgbClr val="DAB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r>
                <a:rPr lang="en-US" sz="1600" b="1">
                  <a:solidFill>
                    <a:srgbClr val="606060"/>
                  </a:solidFill>
                  <a:latin typeface="Arial"/>
                </a:rPr>
                <a:t>Inform</a:t>
              </a:r>
            </a:p>
          </p:txBody>
        </p:sp>
        <p:sp>
          <p:nvSpPr>
            <p:cNvPr id="11" name="Rectangle 10">
              <a:extLst>
                <a:ext uri="{FF2B5EF4-FFF2-40B4-BE49-F238E27FC236}">
                  <a16:creationId xmlns:a16="http://schemas.microsoft.com/office/drawing/2014/main" id="{480C0AFB-1378-29C4-260C-0C2834913842}"/>
                </a:ext>
              </a:extLst>
            </p:cNvPr>
            <p:cNvSpPr/>
            <p:nvPr/>
          </p:nvSpPr>
          <p:spPr>
            <a:xfrm>
              <a:off x="8926236" y="3490472"/>
              <a:ext cx="4179093" cy="597723"/>
            </a:xfrm>
            <a:prstGeom prst="rect">
              <a:avLst/>
            </a:prstGeom>
            <a:solidFill>
              <a:srgbClr val="DAB600"/>
            </a:solidFill>
            <a:ln>
              <a:solidFill>
                <a:srgbClr val="DAB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r>
                <a:rPr lang="en-US" sz="1600" b="1">
                  <a:solidFill>
                    <a:srgbClr val="606060"/>
                  </a:solidFill>
                  <a:latin typeface="Arial"/>
                </a:rPr>
                <a:t>Coordination</a:t>
              </a:r>
            </a:p>
          </p:txBody>
        </p:sp>
        <p:sp>
          <p:nvSpPr>
            <p:cNvPr id="12" name="Rectangle 11">
              <a:extLst>
                <a:ext uri="{FF2B5EF4-FFF2-40B4-BE49-F238E27FC236}">
                  <a16:creationId xmlns:a16="http://schemas.microsoft.com/office/drawing/2014/main" id="{1CE80925-3689-3984-C98C-4545D8B173AC}"/>
                </a:ext>
              </a:extLst>
            </p:cNvPr>
            <p:cNvSpPr/>
            <p:nvPr/>
          </p:nvSpPr>
          <p:spPr>
            <a:xfrm>
              <a:off x="13419654" y="3490472"/>
              <a:ext cx="4179093" cy="597723"/>
            </a:xfrm>
            <a:prstGeom prst="rect">
              <a:avLst/>
            </a:prstGeom>
            <a:solidFill>
              <a:srgbClr val="DAB600"/>
            </a:solidFill>
            <a:ln>
              <a:solidFill>
                <a:srgbClr val="DAB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r>
                <a:rPr lang="en-US" sz="1600" b="1">
                  <a:solidFill>
                    <a:srgbClr val="606060"/>
                  </a:solidFill>
                  <a:latin typeface="Arial"/>
                </a:rPr>
                <a:t>Connection</a:t>
              </a:r>
            </a:p>
          </p:txBody>
        </p:sp>
        <p:sp>
          <p:nvSpPr>
            <p:cNvPr id="13" name="Oval 12">
              <a:extLst>
                <a:ext uri="{FF2B5EF4-FFF2-40B4-BE49-F238E27FC236}">
                  <a16:creationId xmlns:a16="http://schemas.microsoft.com/office/drawing/2014/main" id="{93D3514B-0FB3-0539-4F51-4F4837B9F6DF}"/>
                </a:ext>
              </a:extLst>
            </p:cNvPr>
            <p:cNvSpPr/>
            <p:nvPr/>
          </p:nvSpPr>
          <p:spPr>
            <a:xfrm>
              <a:off x="6150767" y="2421987"/>
              <a:ext cx="964406" cy="960564"/>
            </a:xfrm>
            <a:prstGeom prst="ellipse">
              <a:avLst/>
            </a:prstGeom>
            <a:solidFill>
              <a:srgbClr val="1A4480"/>
            </a:solidFill>
            <a:ln>
              <a:solidFill>
                <a:srgbClr val="1A44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r>
                <a:rPr lang="en-US" sz="2400">
                  <a:solidFill>
                    <a:prstClr val="white"/>
                  </a:solidFill>
                  <a:latin typeface="Arial"/>
                </a:rPr>
                <a:t>1</a:t>
              </a:r>
            </a:p>
          </p:txBody>
        </p:sp>
        <p:sp>
          <p:nvSpPr>
            <p:cNvPr id="14" name="Oval 13">
              <a:extLst>
                <a:ext uri="{FF2B5EF4-FFF2-40B4-BE49-F238E27FC236}">
                  <a16:creationId xmlns:a16="http://schemas.microsoft.com/office/drawing/2014/main" id="{D81CD0DA-FCBE-E102-786F-8FA988303F4B}"/>
                </a:ext>
              </a:extLst>
            </p:cNvPr>
            <p:cNvSpPr/>
            <p:nvPr/>
          </p:nvSpPr>
          <p:spPr>
            <a:xfrm>
              <a:off x="10579894" y="2421987"/>
              <a:ext cx="964406" cy="960564"/>
            </a:xfrm>
            <a:prstGeom prst="ellipse">
              <a:avLst/>
            </a:prstGeom>
            <a:solidFill>
              <a:srgbClr val="1A4480"/>
            </a:solidFill>
            <a:ln>
              <a:solidFill>
                <a:srgbClr val="1A44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r>
                <a:rPr lang="en-US" sz="2400">
                  <a:solidFill>
                    <a:prstClr val="white"/>
                  </a:solidFill>
                  <a:latin typeface="Arial"/>
                </a:rPr>
                <a:t>2</a:t>
              </a:r>
            </a:p>
          </p:txBody>
        </p:sp>
        <p:sp>
          <p:nvSpPr>
            <p:cNvPr id="15" name="Oval 14">
              <a:extLst>
                <a:ext uri="{FF2B5EF4-FFF2-40B4-BE49-F238E27FC236}">
                  <a16:creationId xmlns:a16="http://schemas.microsoft.com/office/drawing/2014/main" id="{15F166FE-3C60-4204-3988-BE2BB4EF415B}"/>
                </a:ext>
              </a:extLst>
            </p:cNvPr>
            <p:cNvSpPr/>
            <p:nvPr/>
          </p:nvSpPr>
          <p:spPr>
            <a:xfrm>
              <a:off x="15073312" y="2421987"/>
              <a:ext cx="964406" cy="960564"/>
            </a:xfrm>
            <a:prstGeom prst="ellipse">
              <a:avLst/>
            </a:prstGeom>
            <a:solidFill>
              <a:srgbClr val="1A4480"/>
            </a:solidFill>
            <a:ln>
              <a:solidFill>
                <a:srgbClr val="1A44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219292">
                <a:defRPr/>
              </a:pPr>
              <a:r>
                <a:rPr lang="en-US" sz="2400">
                  <a:solidFill>
                    <a:prstClr val="white"/>
                  </a:solidFill>
                  <a:latin typeface="Arial"/>
                </a:rPr>
                <a:t>3</a:t>
              </a:r>
            </a:p>
          </p:txBody>
        </p:sp>
        <p:pic>
          <p:nvPicPr>
            <p:cNvPr id="16" name="Picture 15">
              <a:extLst>
                <a:ext uri="{FF2B5EF4-FFF2-40B4-BE49-F238E27FC236}">
                  <a16:creationId xmlns:a16="http://schemas.microsoft.com/office/drawing/2014/main" id="{01223C88-E603-7351-42B0-2FDFECD5624E}"/>
                </a:ext>
              </a:extLst>
            </p:cNvPr>
            <p:cNvPicPr>
              <a:picLocks noChangeAspect="1"/>
            </p:cNvPicPr>
            <p:nvPr/>
          </p:nvPicPr>
          <p:blipFill>
            <a:blip r:embed="rId4"/>
            <a:srcRect l="30042" t="-396" r="33023" b="38924"/>
            <a:stretch/>
          </p:blipFill>
          <p:spPr>
            <a:xfrm>
              <a:off x="632277" y="2544547"/>
              <a:ext cx="3159405" cy="3034424"/>
            </a:xfrm>
            <a:prstGeom prst="rect">
              <a:avLst/>
            </a:prstGeom>
          </p:spPr>
        </p:pic>
        <p:pic>
          <p:nvPicPr>
            <p:cNvPr id="17" name="Picture 16">
              <a:extLst>
                <a:ext uri="{FF2B5EF4-FFF2-40B4-BE49-F238E27FC236}">
                  <a16:creationId xmlns:a16="http://schemas.microsoft.com/office/drawing/2014/main" id="{F2731BAE-0BAA-EF42-C4F9-BB3436536F71}"/>
                </a:ext>
              </a:extLst>
            </p:cNvPr>
            <p:cNvPicPr>
              <a:picLocks noChangeAspect="1"/>
            </p:cNvPicPr>
            <p:nvPr/>
          </p:nvPicPr>
          <p:blipFill>
            <a:blip r:embed="rId4"/>
            <a:srcRect t="4950" r="71354" b="40272"/>
            <a:stretch/>
          </p:blipFill>
          <p:spPr>
            <a:xfrm>
              <a:off x="558201" y="5692926"/>
              <a:ext cx="3307557" cy="3650061"/>
            </a:xfrm>
            <a:prstGeom prst="rect">
              <a:avLst/>
            </a:prstGeom>
          </p:spPr>
        </p:pic>
        <p:pic>
          <p:nvPicPr>
            <p:cNvPr id="18" name="Picture 2">
              <a:extLst>
                <a:ext uri="{FF2B5EF4-FFF2-40B4-BE49-F238E27FC236}">
                  <a16:creationId xmlns:a16="http://schemas.microsoft.com/office/drawing/2014/main" id="{45C8D6E4-7F1C-4C9E-E12A-63036B568C2B}"/>
                </a:ext>
              </a:extLst>
            </p:cNvPr>
            <p:cNvPicPr>
              <a:picLocks noChangeAspect="1" noChangeArrowheads="1"/>
            </p:cNvPicPr>
            <p:nvPr/>
          </p:nvPicPr>
          <p:blipFill>
            <a:blip>
              <a:extLst>
                <a:ext uri="{96DAC541-7B7A-43D3-8B79-37D633B846F1}">
                  <asvg:svgBlip xmlns:asvg="http://schemas.microsoft.com/office/drawing/2016/SVG/main" r:embed="rId5"/>
                </a:ext>
              </a:extLst>
            </a:blip>
            <a:srcRect/>
            <a:stretch/>
          </p:blipFill>
          <p:spPr bwMode="auto">
            <a:xfrm>
              <a:off x="4432818" y="4654668"/>
              <a:ext cx="8766954" cy="4539294"/>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itle 3">
            <a:extLst>
              <a:ext uri="{FF2B5EF4-FFF2-40B4-BE49-F238E27FC236}">
                <a16:creationId xmlns:a16="http://schemas.microsoft.com/office/drawing/2014/main" id="{A95A8A95-2FA0-9588-92AF-457F9AF83273}"/>
              </a:ext>
            </a:extLst>
          </p:cNvPr>
          <p:cNvSpPr>
            <a:spLocks noGrp="1"/>
          </p:cNvSpPr>
          <p:nvPr>
            <p:ph type="title"/>
          </p:nvPr>
        </p:nvSpPr>
        <p:spPr>
          <a:xfrm>
            <a:off x="288461" y="324035"/>
            <a:ext cx="11609173" cy="960400"/>
          </a:xfrm>
        </p:spPr>
        <p:txBody>
          <a:bodyPr>
            <a:normAutofit/>
          </a:bodyPr>
          <a:lstStyle/>
          <a:p>
            <a:r>
              <a:rPr lang="en-US"/>
              <a:t>Sector Cyber Incident Response: Severity Scoring and Resources</a:t>
            </a:r>
            <a:br>
              <a:rPr lang="en-US"/>
            </a:br>
            <a:endParaRPr lang="en-US"/>
          </a:p>
        </p:txBody>
      </p:sp>
    </p:spTree>
    <p:custDataLst>
      <p:tags r:id="rId1"/>
    </p:custDataLst>
    <p:extLst>
      <p:ext uri="{BB962C8B-B14F-4D97-AF65-F5344CB8AC3E}">
        <p14:creationId xmlns:p14="http://schemas.microsoft.com/office/powerpoint/2010/main" val="33881313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DD86D-6B2C-625F-5A35-A680FB579B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FC963-CA68-4ED3-DE4D-8C9660340BE1}"/>
              </a:ext>
            </a:extLst>
          </p:cNvPr>
          <p:cNvSpPr>
            <a:spLocks noGrp="1"/>
          </p:cNvSpPr>
          <p:nvPr>
            <p:ph type="title"/>
          </p:nvPr>
        </p:nvSpPr>
        <p:spPr/>
        <p:txBody>
          <a:bodyPr>
            <a:normAutofit/>
          </a:bodyPr>
          <a:lstStyle/>
          <a:p>
            <a:r>
              <a:rPr lang="en-US">
                <a:solidFill>
                  <a:schemeClr val="tx1"/>
                </a:solidFill>
                <a:latin typeface="Arial" panose="020B0604020202020204" pitchFamily="34" charset="0"/>
                <a:cs typeface="Arial" panose="020B0604020202020204" pitchFamily="34" charset="0"/>
              </a:rPr>
              <a:t>Health &amp; Human Services (HHS) Cyber Gateway</a:t>
            </a:r>
          </a:p>
        </p:txBody>
      </p:sp>
      <p:sp>
        <p:nvSpPr>
          <p:cNvPr id="3" name="Rectangle 2">
            <a:extLst>
              <a:ext uri="{FF2B5EF4-FFF2-40B4-BE49-F238E27FC236}">
                <a16:creationId xmlns:a16="http://schemas.microsoft.com/office/drawing/2014/main" id="{98038C2D-DA1B-EB91-E817-07B78FEBF01F}"/>
              </a:ext>
            </a:extLst>
          </p:cNvPr>
          <p:cNvSpPr/>
          <p:nvPr/>
        </p:nvSpPr>
        <p:spPr>
          <a:xfrm>
            <a:off x="628635" y="1596389"/>
            <a:ext cx="3419348" cy="1266925"/>
          </a:xfrm>
          <a:prstGeom prst="rect">
            <a:avLst/>
          </a:prstGeom>
          <a:solidFill>
            <a:srgbClr val="062E61"/>
          </a:solidFill>
          <a:ln w="6350" cap="flat" cmpd="sng" algn="ctr">
            <a:noFill/>
            <a:prstDash val="solid"/>
            <a:miter lim="800000"/>
          </a:ln>
          <a:effectLst>
            <a:outerShdw blurRad="50800" dist="38100" dir="2700000" algn="tl" rotWithShape="0">
              <a:prstClr val="black">
                <a:alpha val="40000"/>
              </a:prstClr>
            </a:outerShdw>
          </a:effectLst>
        </p:spPr>
        <p:txBody>
          <a:bodyPr lIns="60960" tIns="0" rIns="60960" bIns="121920" rtlCol="0" anchor="b" anchorCtr="0"/>
          <a:lstStyle/>
          <a:p>
            <a:pPr algn="ctr" defTabSz="609660">
              <a:defRPr/>
            </a:pPr>
            <a:r>
              <a:rPr lang="en-US" sz="1467" b="1" kern="100">
                <a:solidFill>
                  <a:prstClr val="white"/>
                </a:solidFill>
                <a:latin typeface="Arial" panose="020B0604020202020204" pitchFamily="34" charset="0"/>
                <a:ea typeface="Times New Roman" panose="02020603050405020304" pitchFamily="18" charset="0"/>
                <a:cs typeface="Arial" panose="020B0604020202020204" pitchFamily="34" charset="0"/>
              </a:rPr>
              <a:t>Central Hub for cybersecurity resources from HHS and Federal agencies</a:t>
            </a:r>
            <a:endParaRPr lang="en-US" sz="1467" kern="100">
              <a:solidFill>
                <a:prstClr val="white"/>
              </a:solidFill>
              <a:latin typeface="Arial" panose="020B0604020202020204" pitchFamily="34" charset="0"/>
              <a:ea typeface="Aptos" panose="020B0004020202020204" pitchFamily="34" charset="0"/>
              <a:cs typeface="Arial" panose="020B0604020202020204" pitchFamily="34" charset="0"/>
            </a:endParaRPr>
          </a:p>
          <a:p>
            <a:pPr algn="ctr" defTabSz="609660">
              <a:defRPr/>
            </a:pPr>
            <a:endParaRPr lang="en-US" sz="1333" kern="0">
              <a:solidFill>
                <a:prstClr val="white"/>
              </a:solidFill>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877F330F-78F3-7A11-A6B9-3BFC1362781D}"/>
              </a:ext>
              <a:ext uri="{C183D7F6-B498-43B3-948B-1728B52AA6E4}">
                <adec:decorative xmlns:adec="http://schemas.microsoft.com/office/drawing/2017/decorative" val="1"/>
              </a:ext>
            </a:extLst>
          </p:cNvPr>
          <p:cNvGrpSpPr/>
          <p:nvPr/>
        </p:nvGrpSpPr>
        <p:grpSpPr>
          <a:xfrm>
            <a:off x="1784252" y="1137871"/>
            <a:ext cx="827975" cy="827975"/>
            <a:chOff x="2896929" y="1705960"/>
            <a:chExt cx="1241963" cy="1241963"/>
          </a:xfrm>
        </p:grpSpPr>
        <p:sp>
          <p:nvSpPr>
            <p:cNvPr id="5" name="Oval 4">
              <a:extLst>
                <a:ext uri="{FF2B5EF4-FFF2-40B4-BE49-F238E27FC236}">
                  <a16:creationId xmlns:a16="http://schemas.microsoft.com/office/drawing/2014/main" id="{A1C66B6A-F8A6-B82E-E794-7787B60F9FBC}"/>
                </a:ext>
                <a:ext uri="{C183D7F6-B498-43B3-948B-1728B52AA6E4}">
                  <adec:decorative xmlns:adec="http://schemas.microsoft.com/office/drawing/2017/decorative" val="0"/>
                </a:ext>
              </a:extLst>
            </p:cNvPr>
            <p:cNvSpPr/>
            <p:nvPr/>
          </p:nvSpPr>
          <p:spPr>
            <a:xfrm>
              <a:off x="2896929" y="1705960"/>
              <a:ext cx="1241963" cy="1241963"/>
            </a:xfrm>
            <a:prstGeom prst="ellipse">
              <a:avLst/>
            </a:prstGeom>
            <a:solidFill>
              <a:srgbClr val="54B9E3"/>
            </a:solidFill>
            <a:ln w="28575" cap="flat" cmpd="sng" algn="ctr">
              <a:solidFill>
                <a:sysClr val="window" lastClr="FFFFFF"/>
              </a:solidFill>
              <a:prstDash val="solid"/>
              <a:miter lim="800000"/>
            </a:ln>
            <a:effectLst/>
          </p:spPr>
          <p:txBody>
            <a:bodyPr rtlCol="0" anchor="ctr"/>
            <a:lstStyle/>
            <a:p>
              <a:pPr algn="ctr" defTabSz="60966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6" name="Graphic 5">
              <a:extLst>
                <a:ext uri="{FF2B5EF4-FFF2-40B4-BE49-F238E27FC236}">
                  <a16:creationId xmlns:a16="http://schemas.microsoft.com/office/drawing/2014/main" id="{AC806A3B-5310-E92A-9798-DC25E8A7B412}"/>
                </a:ext>
                <a:ext uri="{C183D7F6-B498-43B3-948B-1728B52AA6E4}">
                  <adec:decorative xmlns:adec="http://schemas.microsoft.com/office/drawing/2017/decorative" val="0"/>
                </a:ext>
              </a:extLst>
            </p:cNvPr>
            <p:cNvGrpSpPr/>
            <p:nvPr/>
          </p:nvGrpSpPr>
          <p:grpSpPr>
            <a:xfrm>
              <a:off x="3175285" y="1984341"/>
              <a:ext cx="685254" cy="685332"/>
              <a:chOff x="2245167" y="4499506"/>
              <a:chExt cx="573952" cy="574013"/>
            </a:xfrm>
            <a:solidFill>
              <a:sysClr val="window" lastClr="FFFFFF"/>
            </a:solidFill>
          </p:grpSpPr>
          <p:sp>
            <p:nvSpPr>
              <p:cNvPr id="7" name="Freeform 1893">
                <a:extLst>
                  <a:ext uri="{FF2B5EF4-FFF2-40B4-BE49-F238E27FC236}">
                    <a16:creationId xmlns:a16="http://schemas.microsoft.com/office/drawing/2014/main" id="{35FD1FC9-274F-E5DF-5318-D33374285A9E}"/>
                  </a:ext>
                </a:extLst>
              </p:cNvPr>
              <p:cNvSpPr/>
              <p:nvPr/>
            </p:nvSpPr>
            <p:spPr>
              <a:xfrm>
                <a:off x="2450545" y="4704946"/>
                <a:ext cx="163134" cy="163134"/>
              </a:xfrm>
              <a:custGeom>
                <a:avLst/>
                <a:gdLst>
                  <a:gd name="connsiteX0" fmla="*/ 153911 w 163134"/>
                  <a:gd name="connsiteY0" fmla="*/ 163134 h 163134"/>
                  <a:gd name="connsiteX1" fmla="*/ 9224 w 163134"/>
                  <a:gd name="connsiteY1" fmla="*/ 163134 h 163134"/>
                  <a:gd name="connsiteX2" fmla="*/ 0 w 163134"/>
                  <a:gd name="connsiteY2" fmla="*/ 153911 h 163134"/>
                  <a:gd name="connsiteX3" fmla="*/ 0 w 163134"/>
                  <a:gd name="connsiteY3" fmla="*/ 9224 h 163134"/>
                  <a:gd name="connsiteX4" fmla="*/ 9224 w 163134"/>
                  <a:gd name="connsiteY4" fmla="*/ 0 h 163134"/>
                  <a:gd name="connsiteX5" fmla="*/ 153911 w 163134"/>
                  <a:gd name="connsiteY5" fmla="*/ 0 h 163134"/>
                  <a:gd name="connsiteX6" fmla="*/ 163134 w 163134"/>
                  <a:gd name="connsiteY6" fmla="*/ 9224 h 163134"/>
                  <a:gd name="connsiteX7" fmla="*/ 163134 w 163134"/>
                  <a:gd name="connsiteY7" fmla="*/ 153911 h 163134"/>
                  <a:gd name="connsiteX8" fmla="*/ 153911 w 163134"/>
                  <a:gd name="connsiteY8" fmla="*/ 163134 h 163134"/>
                  <a:gd name="connsiteX9" fmla="*/ 18447 w 163134"/>
                  <a:gd name="connsiteY9" fmla="*/ 144687 h 163134"/>
                  <a:gd name="connsiteX10" fmla="*/ 144749 w 163134"/>
                  <a:gd name="connsiteY10" fmla="*/ 144687 h 163134"/>
                  <a:gd name="connsiteX11" fmla="*/ 144749 w 163134"/>
                  <a:gd name="connsiteY11" fmla="*/ 18386 h 163134"/>
                  <a:gd name="connsiteX12" fmla="*/ 18447 w 163134"/>
                  <a:gd name="connsiteY12" fmla="*/ 18386 h 163134"/>
                  <a:gd name="connsiteX13" fmla="*/ 18447 w 163134"/>
                  <a:gd name="connsiteY13" fmla="*/ 144687 h 1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134" h="163134">
                    <a:moveTo>
                      <a:pt x="153911" y="163134"/>
                    </a:moveTo>
                    <a:lnTo>
                      <a:pt x="9224" y="163134"/>
                    </a:lnTo>
                    <a:cubicBezTo>
                      <a:pt x="4120" y="163134"/>
                      <a:pt x="0" y="159014"/>
                      <a:pt x="0" y="153911"/>
                    </a:cubicBezTo>
                    <a:lnTo>
                      <a:pt x="0" y="9224"/>
                    </a:lnTo>
                    <a:cubicBezTo>
                      <a:pt x="0" y="4120"/>
                      <a:pt x="4120" y="0"/>
                      <a:pt x="9224" y="0"/>
                    </a:cubicBezTo>
                    <a:lnTo>
                      <a:pt x="153911" y="0"/>
                    </a:lnTo>
                    <a:cubicBezTo>
                      <a:pt x="159014" y="0"/>
                      <a:pt x="163134" y="4120"/>
                      <a:pt x="163134" y="9224"/>
                    </a:cubicBezTo>
                    <a:lnTo>
                      <a:pt x="163134" y="153911"/>
                    </a:lnTo>
                    <a:cubicBezTo>
                      <a:pt x="163134" y="159014"/>
                      <a:pt x="159014" y="163134"/>
                      <a:pt x="153911" y="163134"/>
                    </a:cubicBezTo>
                    <a:close/>
                    <a:moveTo>
                      <a:pt x="18447" y="144687"/>
                    </a:moveTo>
                    <a:lnTo>
                      <a:pt x="144749" y="144687"/>
                    </a:lnTo>
                    <a:lnTo>
                      <a:pt x="144749" y="18386"/>
                    </a:lnTo>
                    <a:lnTo>
                      <a:pt x="18447" y="18386"/>
                    </a:lnTo>
                    <a:lnTo>
                      <a:pt x="18447" y="144687"/>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nvGrpSpPr>
              <p:cNvPr id="8" name="Graphic 5">
                <a:extLst>
                  <a:ext uri="{FF2B5EF4-FFF2-40B4-BE49-F238E27FC236}">
                    <a16:creationId xmlns:a16="http://schemas.microsoft.com/office/drawing/2014/main" id="{62E60567-2805-5566-0A14-5D4EE37A45A8}"/>
                  </a:ext>
                </a:extLst>
              </p:cNvPr>
              <p:cNvGrpSpPr/>
              <p:nvPr/>
            </p:nvGrpSpPr>
            <p:grpSpPr>
              <a:xfrm>
                <a:off x="2316065" y="4570466"/>
                <a:ext cx="432093" cy="432093"/>
                <a:chOff x="2316065" y="4570466"/>
                <a:chExt cx="432093" cy="432093"/>
              </a:xfrm>
              <a:grpFill/>
            </p:grpSpPr>
            <p:sp>
              <p:nvSpPr>
                <p:cNvPr id="33" name="Freeform 1919">
                  <a:extLst>
                    <a:ext uri="{FF2B5EF4-FFF2-40B4-BE49-F238E27FC236}">
                      <a16:creationId xmlns:a16="http://schemas.microsoft.com/office/drawing/2014/main" id="{BA74F24D-1DF2-7954-CC0E-2B69DC4B9ACF}"/>
                    </a:ext>
                  </a:extLst>
                </p:cNvPr>
                <p:cNvSpPr/>
                <p:nvPr/>
              </p:nvSpPr>
              <p:spPr>
                <a:xfrm>
                  <a:off x="2522919" y="4570466"/>
                  <a:ext cx="18447" cy="114802"/>
                </a:xfrm>
                <a:custGeom>
                  <a:avLst/>
                  <a:gdLst>
                    <a:gd name="connsiteX0" fmla="*/ 9224 w 18447"/>
                    <a:gd name="connsiteY0" fmla="*/ 114803 h 114802"/>
                    <a:gd name="connsiteX1" fmla="*/ 0 w 18447"/>
                    <a:gd name="connsiteY1" fmla="*/ 105579 h 114802"/>
                    <a:gd name="connsiteX2" fmla="*/ 0 w 18447"/>
                    <a:gd name="connsiteY2" fmla="*/ 9224 h 114802"/>
                    <a:gd name="connsiteX3" fmla="*/ 9224 w 18447"/>
                    <a:gd name="connsiteY3" fmla="*/ 0 h 114802"/>
                    <a:gd name="connsiteX4" fmla="*/ 18447 w 18447"/>
                    <a:gd name="connsiteY4" fmla="*/ 9224 h 114802"/>
                    <a:gd name="connsiteX5" fmla="*/ 18447 w 18447"/>
                    <a:gd name="connsiteY5" fmla="*/ 105579 h 114802"/>
                    <a:gd name="connsiteX6" fmla="*/ 9224 w 18447"/>
                    <a:gd name="connsiteY6" fmla="*/ 114803 h 11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114802">
                      <a:moveTo>
                        <a:pt x="9224" y="114803"/>
                      </a:moveTo>
                      <a:cubicBezTo>
                        <a:pt x="4120" y="114803"/>
                        <a:pt x="0" y="110683"/>
                        <a:pt x="0" y="105579"/>
                      </a:cubicBezTo>
                      <a:lnTo>
                        <a:pt x="0" y="9224"/>
                      </a:lnTo>
                      <a:cubicBezTo>
                        <a:pt x="0" y="4120"/>
                        <a:pt x="4120" y="0"/>
                        <a:pt x="9224" y="0"/>
                      </a:cubicBezTo>
                      <a:cubicBezTo>
                        <a:pt x="14327" y="0"/>
                        <a:pt x="18447" y="4120"/>
                        <a:pt x="18447" y="9224"/>
                      </a:cubicBezTo>
                      <a:lnTo>
                        <a:pt x="18447" y="105579"/>
                      </a:lnTo>
                      <a:cubicBezTo>
                        <a:pt x="18447" y="110683"/>
                        <a:pt x="14327" y="114803"/>
                        <a:pt x="9224" y="114803"/>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34" name="Freeform 1920">
                  <a:extLst>
                    <a:ext uri="{FF2B5EF4-FFF2-40B4-BE49-F238E27FC236}">
                      <a16:creationId xmlns:a16="http://schemas.microsoft.com/office/drawing/2014/main" id="{30803A16-4E4C-1156-FB25-8B4B2943D067}"/>
                    </a:ext>
                  </a:extLst>
                </p:cNvPr>
                <p:cNvSpPr/>
                <p:nvPr/>
              </p:nvSpPr>
              <p:spPr>
                <a:xfrm>
                  <a:off x="2522919" y="4887757"/>
                  <a:ext cx="18447" cy="114802"/>
                </a:xfrm>
                <a:custGeom>
                  <a:avLst/>
                  <a:gdLst>
                    <a:gd name="connsiteX0" fmla="*/ 9224 w 18447"/>
                    <a:gd name="connsiteY0" fmla="*/ 114803 h 114802"/>
                    <a:gd name="connsiteX1" fmla="*/ 0 w 18447"/>
                    <a:gd name="connsiteY1" fmla="*/ 105579 h 114802"/>
                    <a:gd name="connsiteX2" fmla="*/ 0 w 18447"/>
                    <a:gd name="connsiteY2" fmla="*/ 9224 h 114802"/>
                    <a:gd name="connsiteX3" fmla="*/ 9224 w 18447"/>
                    <a:gd name="connsiteY3" fmla="*/ 0 h 114802"/>
                    <a:gd name="connsiteX4" fmla="*/ 18447 w 18447"/>
                    <a:gd name="connsiteY4" fmla="*/ 9224 h 114802"/>
                    <a:gd name="connsiteX5" fmla="*/ 18447 w 18447"/>
                    <a:gd name="connsiteY5" fmla="*/ 105579 h 114802"/>
                    <a:gd name="connsiteX6" fmla="*/ 9224 w 18447"/>
                    <a:gd name="connsiteY6" fmla="*/ 114803 h 11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114802">
                      <a:moveTo>
                        <a:pt x="9224" y="114803"/>
                      </a:moveTo>
                      <a:cubicBezTo>
                        <a:pt x="4120" y="114803"/>
                        <a:pt x="0" y="110683"/>
                        <a:pt x="0" y="105579"/>
                      </a:cubicBezTo>
                      <a:lnTo>
                        <a:pt x="0" y="9224"/>
                      </a:lnTo>
                      <a:cubicBezTo>
                        <a:pt x="0" y="4120"/>
                        <a:pt x="4120" y="0"/>
                        <a:pt x="9224" y="0"/>
                      </a:cubicBezTo>
                      <a:cubicBezTo>
                        <a:pt x="14327" y="0"/>
                        <a:pt x="18447" y="4120"/>
                        <a:pt x="18447" y="9224"/>
                      </a:cubicBezTo>
                      <a:lnTo>
                        <a:pt x="18447" y="105579"/>
                      </a:lnTo>
                      <a:cubicBezTo>
                        <a:pt x="18447" y="110683"/>
                        <a:pt x="14327" y="114803"/>
                        <a:pt x="9224" y="114803"/>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35" name="Freeform 1921">
                  <a:extLst>
                    <a:ext uri="{FF2B5EF4-FFF2-40B4-BE49-F238E27FC236}">
                      <a16:creationId xmlns:a16="http://schemas.microsoft.com/office/drawing/2014/main" id="{5EF89C6E-4F96-2E43-5BBB-CECB77C33138}"/>
                    </a:ext>
                  </a:extLst>
                </p:cNvPr>
                <p:cNvSpPr/>
                <p:nvPr/>
              </p:nvSpPr>
              <p:spPr>
                <a:xfrm>
                  <a:off x="2633356" y="4777320"/>
                  <a:ext cx="114802" cy="18447"/>
                </a:xfrm>
                <a:custGeom>
                  <a:avLst/>
                  <a:gdLst>
                    <a:gd name="connsiteX0" fmla="*/ 105579 w 114802"/>
                    <a:gd name="connsiteY0" fmla="*/ 18447 h 18447"/>
                    <a:gd name="connsiteX1" fmla="*/ 9224 w 114802"/>
                    <a:gd name="connsiteY1" fmla="*/ 18447 h 18447"/>
                    <a:gd name="connsiteX2" fmla="*/ 0 w 114802"/>
                    <a:gd name="connsiteY2" fmla="*/ 9224 h 18447"/>
                    <a:gd name="connsiteX3" fmla="*/ 9224 w 114802"/>
                    <a:gd name="connsiteY3" fmla="*/ 0 h 18447"/>
                    <a:gd name="connsiteX4" fmla="*/ 105579 w 114802"/>
                    <a:gd name="connsiteY4" fmla="*/ 0 h 18447"/>
                    <a:gd name="connsiteX5" fmla="*/ 114803 w 114802"/>
                    <a:gd name="connsiteY5" fmla="*/ 9224 h 18447"/>
                    <a:gd name="connsiteX6" fmla="*/ 105579 w 114802"/>
                    <a:gd name="connsiteY6" fmla="*/ 18447 h 1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02" h="18447">
                      <a:moveTo>
                        <a:pt x="105579" y="18447"/>
                      </a:moveTo>
                      <a:lnTo>
                        <a:pt x="9224" y="18447"/>
                      </a:lnTo>
                      <a:cubicBezTo>
                        <a:pt x="4120" y="18447"/>
                        <a:pt x="0" y="14327"/>
                        <a:pt x="0" y="9224"/>
                      </a:cubicBezTo>
                      <a:cubicBezTo>
                        <a:pt x="0" y="4120"/>
                        <a:pt x="4120" y="0"/>
                        <a:pt x="9224" y="0"/>
                      </a:cubicBezTo>
                      <a:lnTo>
                        <a:pt x="105579" y="0"/>
                      </a:lnTo>
                      <a:cubicBezTo>
                        <a:pt x="110683" y="0"/>
                        <a:pt x="114803" y="4120"/>
                        <a:pt x="114803" y="9224"/>
                      </a:cubicBezTo>
                      <a:cubicBezTo>
                        <a:pt x="114803" y="14327"/>
                        <a:pt x="110683" y="18447"/>
                        <a:pt x="105579"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36" name="Freeform 1922">
                  <a:extLst>
                    <a:ext uri="{FF2B5EF4-FFF2-40B4-BE49-F238E27FC236}">
                      <a16:creationId xmlns:a16="http://schemas.microsoft.com/office/drawing/2014/main" id="{7E8B0E7F-1CBC-951D-0D8A-4FC884DE33A6}"/>
                    </a:ext>
                  </a:extLst>
                </p:cNvPr>
                <p:cNvSpPr/>
                <p:nvPr/>
              </p:nvSpPr>
              <p:spPr>
                <a:xfrm>
                  <a:off x="2316065" y="4777320"/>
                  <a:ext cx="114802" cy="18447"/>
                </a:xfrm>
                <a:custGeom>
                  <a:avLst/>
                  <a:gdLst>
                    <a:gd name="connsiteX0" fmla="*/ 105579 w 114802"/>
                    <a:gd name="connsiteY0" fmla="*/ 18447 h 18447"/>
                    <a:gd name="connsiteX1" fmla="*/ 9224 w 114802"/>
                    <a:gd name="connsiteY1" fmla="*/ 18447 h 18447"/>
                    <a:gd name="connsiteX2" fmla="*/ 0 w 114802"/>
                    <a:gd name="connsiteY2" fmla="*/ 9224 h 18447"/>
                    <a:gd name="connsiteX3" fmla="*/ 9224 w 114802"/>
                    <a:gd name="connsiteY3" fmla="*/ 0 h 18447"/>
                    <a:gd name="connsiteX4" fmla="*/ 105579 w 114802"/>
                    <a:gd name="connsiteY4" fmla="*/ 0 h 18447"/>
                    <a:gd name="connsiteX5" fmla="*/ 114803 w 114802"/>
                    <a:gd name="connsiteY5" fmla="*/ 9224 h 18447"/>
                    <a:gd name="connsiteX6" fmla="*/ 105579 w 114802"/>
                    <a:gd name="connsiteY6" fmla="*/ 18447 h 1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02" h="18447">
                      <a:moveTo>
                        <a:pt x="105579" y="18447"/>
                      </a:moveTo>
                      <a:lnTo>
                        <a:pt x="9224" y="18447"/>
                      </a:lnTo>
                      <a:cubicBezTo>
                        <a:pt x="4120" y="18447"/>
                        <a:pt x="0" y="14327"/>
                        <a:pt x="0" y="9224"/>
                      </a:cubicBezTo>
                      <a:cubicBezTo>
                        <a:pt x="0" y="4120"/>
                        <a:pt x="4120" y="0"/>
                        <a:pt x="9224" y="0"/>
                      </a:cubicBezTo>
                      <a:lnTo>
                        <a:pt x="105579" y="0"/>
                      </a:lnTo>
                      <a:cubicBezTo>
                        <a:pt x="110683" y="0"/>
                        <a:pt x="114803" y="4120"/>
                        <a:pt x="114803" y="9224"/>
                      </a:cubicBezTo>
                      <a:cubicBezTo>
                        <a:pt x="114803" y="14327"/>
                        <a:pt x="110683" y="18447"/>
                        <a:pt x="105579"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9" name="Graphic 5">
                <a:extLst>
                  <a:ext uri="{FF2B5EF4-FFF2-40B4-BE49-F238E27FC236}">
                    <a16:creationId xmlns:a16="http://schemas.microsoft.com/office/drawing/2014/main" id="{A9CEE23F-7EFA-454D-A015-CBF692CF6172}"/>
                  </a:ext>
                </a:extLst>
              </p:cNvPr>
              <p:cNvGrpSpPr/>
              <p:nvPr/>
            </p:nvGrpSpPr>
            <p:grpSpPr>
              <a:xfrm>
                <a:off x="2407163" y="4564778"/>
                <a:ext cx="249836" cy="120552"/>
                <a:chOff x="2407163" y="4564778"/>
                <a:chExt cx="249836" cy="120552"/>
              </a:xfrm>
              <a:grpFill/>
            </p:grpSpPr>
            <p:sp>
              <p:nvSpPr>
                <p:cNvPr id="31" name="Freeform 1917">
                  <a:extLst>
                    <a:ext uri="{FF2B5EF4-FFF2-40B4-BE49-F238E27FC236}">
                      <a16:creationId xmlns:a16="http://schemas.microsoft.com/office/drawing/2014/main" id="{79999178-5A51-BC31-1FAB-AD7F438CEA01}"/>
                    </a:ext>
                  </a:extLst>
                </p:cNvPr>
                <p:cNvSpPr/>
                <p:nvPr/>
              </p:nvSpPr>
              <p:spPr>
                <a:xfrm>
                  <a:off x="2595232" y="4564778"/>
                  <a:ext cx="61767" cy="120552"/>
                </a:xfrm>
                <a:custGeom>
                  <a:avLst/>
                  <a:gdLst>
                    <a:gd name="connsiteX0" fmla="*/ 9224 w 61767"/>
                    <a:gd name="connsiteY0" fmla="*/ 120491 h 120552"/>
                    <a:gd name="connsiteX1" fmla="*/ 0 w 61767"/>
                    <a:gd name="connsiteY1" fmla="*/ 111267 h 120552"/>
                    <a:gd name="connsiteX2" fmla="*/ 0 w 61767"/>
                    <a:gd name="connsiteY2" fmla="*/ 52605 h 120552"/>
                    <a:gd name="connsiteX3" fmla="*/ 2706 w 61767"/>
                    <a:gd name="connsiteY3" fmla="*/ 46087 h 120552"/>
                    <a:gd name="connsiteX4" fmla="*/ 46118 w 61767"/>
                    <a:gd name="connsiteY4" fmla="*/ 2675 h 120552"/>
                    <a:gd name="connsiteX5" fmla="*/ 59092 w 61767"/>
                    <a:gd name="connsiteY5" fmla="*/ 2675 h 120552"/>
                    <a:gd name="connsiteX6" fmla="*/ 59092 w 61767"/>
                    <a:gd name="connsiteY6" fmla="*/ 15649 h 120552"/>
                    <a:gd name="connsiteX7" fmla="*/ 18386 w 61767"/>
                    <a:gd name="connsiteY7" fmla="*/ 56356 h 120552"/>
                    <a:gd name="connsiteX8" fmla="*/ 18386 w 61767"/>
                    <a:gd name="connsiteY8" fmla="*/ 111205 h 120552"/>
                    <a:gd name="connsiteX9" fmla="*/ 9162 w 61767"/>
                    <a:gd name="connsiteY9" fmla="*/ 120429 h 120552"/>
                    <a:gd name="connsiteX10" fmla="*/ 9162 w 61767"/>
                    <a:gd name="connsiteY10" fmla="*/ 120552 h 12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67" h="120552">
                      <a:moveTo>
                        <a:pt x="9224" y="120491"/>
                      </a:moveTo>
                      <a:cubicBezTo>
                        <a:pt x="4120" y="120491"/>
                        <a:pt x="0" y="116371"/>
                        <a:pt x="0" y="111267"/>
                      </a:cubicBezTo>
                      <a:lnTo>
                        <a:pt x="0" y="52605"/>
                      </a:lnTo>
                      <a:cubicBezTo>
                        <a:pt x="0" y="50207"/>
                        <a:pt x="922" y="47809"/>
                        <a:pt x="2706" y="46087"/>
                      </a:cubicBezTo>
                      <a:lnTo>
                        <a:pt x="46118" y="2675"/>
                      </a:lnTo>
                      <a:cubicBezTo>
                        <a:pt x="49684" y="-892"/>
                        <a:pt x="55526" y="-892"/>
                        <a:pt x="59092" y="2675"/>
                      </a:cubicBezTo>
                      <a:cubicBezTo>
                        <a:pt x="62659" y="6241"/>
                        <a:pt x="62659" y="12083"/>
                        <a:pt x="59092" y="15649"/>
                      </a:cubicBezTo>
                      <a:lnTo>
                        <a:pt x="18386" y="56356"/>
                      </a:lnTo>
                      <a:lnTo>
                        <a:pt x="18386" y="111205"/>
                      </a:lnTo>
                      <a:cubicBezTo>
                        <a:pt x="18386" y="116309"/>
                        <a:pt x="14266" y="120429"/>
                        <a:pt x="9162" y="120429"/>
                      </a:cubicBezTo>
                      <a:lnTo>
                        <a:pt x="9162" y="120552"/>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32" name="Freeform 1918">
                  <a:extLst>
                    <a:ext uri="{FF2B5EF4-FFF2-40B4-BE49-F238E27FC236}">
                      <a16:creationId xmlns:a16="http://schemas.microsoft.com/office/drawing/2014/main" id="{2DBDA8E4-6EFE-0C7C-67A7-BB70CFFDA579}"/>
                    </a:ext>
                  </a:extLst>
                </p:cNvPr>
                <p:cNvSpPr/>
                <p:nvPr/>
              </p:nvSpPr>
              <p:spPr>
                <a:xfrm>
                  <a:off x="2407163" y="4564839"/>
                  <a:ext cx="61767" cy="120490"/>
                </a:xfrm>
                <a:custGeom>
                  <a:avLst/>
                  <a:gdLst>
                    <a:gd name="connsiteX0" fmla="*/ 52605 w 61767"/>
                    <a:gd name="connsiteY0" fmla="*/ 120429 h 120490"/>
                    <a:gd name="connsiteX1" fmla="*/ 43382 w 61767"/>
                    <a:gd name="connsiteY1" fmla="*/ 111206 h 120490"/>
                    <a:gd name="connsiteX2" fmla="*/ 43382 w 61767"/>
                    <a:gd name="connsiteY2" fmla="*/ 56356 h 120490"/>
                    <a:gd name="connsiteX3" fmla="*/ 2675 w 61767"/>
                    <a:gd name="connsiteY3" fmla="*/ 15649 h 120490"/>
                    <a:gd name="connsiteX4" fmla="*/ 2675 w 61767"/>
                    <a:gd name="connsiteY4" fmla="*/ 2675 h 120490"/>
                    <a:gd name="connsiteX5" fmla="*/ 15649 w 61767"/>
                    <a:gd name="connsiteY5" fmla="*/ 2675 h 120490"/>
                    <a:gd name="connsiteX6" fmla="*/ 59062 w 61767"/>
                    <a:gd name="connsiteY6" fmla="*/ 46087 h 120490"/>
                    <a:gd name="connsiteX7" fmla="*/ 61767 w 61767"/>
                    <a:gd name="connsiteY7" fmla="*/ 52605 h 120490"/>
                    <a:gd name="connsiteX8" fmla="*/ 61767 w 61767"/>
                    <a:gd name="connsiteY8" fmla="*/ 111267 h 120490"/>
                    <a:gd name="connsiteX9" fmla="*/ 52544 w 61767"/>
                    <a:gd name="connsiteY9" fmla="*/ 120491 h 120490"/>
                    <a:gd name="connsiteX10" fmla="*/ 52544 w 61767"/>
                    <a:gd name="connsiteY10" fmla="*/ 120368 h 12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67" h="120490">
                      <a:moveTo>
                        <a:pt x="52605" y="120429"/>
                      </a:moveTo>
                      <a:cubicBezTo>
                        <a:pt x="47501" y="120429"/>
                        <a:pt x="43382" y="116309"/>
                        <a:pt x="43382" y="111206"/>
                      </a:cubicBezTo>
                      <a:lnTo>
                        <a:pt x="43382" y="56356"/>
                      </a:lnTo>
                      <a:lnTo>
                        <a:pt x="2675" y="15649"/>
                      </a:lnTo>
                      <a:cubicBezTo>
                        <a:pt x="-892" y="12083"/>
                        <a:pt x="-892" y="6241"/>
                        <a:pt x="2675" y="2675"/>
                      </a:cubicBezTo>
                      <a:cubicBezTo>
                        <a:pt x="6241" y="-892"/>
                        <a:pt x="12083" y="-892"/>
                        <a:pt x="15649" y="2675"/>
                      </a:cubicBezTo>
                      <a:lnTo>
                        <a:pt x="59062" y="46087"/>
                      </a:lnTo>
                      <a:cubicBezTo>
                        <a:pt x="60783" y="47809"/>
                        <a:pt x="61767" y="50146"/>
                        <a:pt x="61767" y="52605"/>
                      </a:cubicBezTo>
                      <a:lnTo>
                        <a:pt x="61767" y="111267"/>
                      </a:lnTo>
                      <a:cubicBezTo>
                        <a:pt x="61767" y="116371"/>
                        <a:pt x="57647" y="120491"/>
                        <a:pt x="52544" y="120491"/>
                      </a:cubicBezTo>
                      <a:lnTo>
                        <a:pt x="52544" y="120368"/>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10" name="Graphic 5">
                <a:extLst>
                  <a:ext uri="{FF2B5EF4-FFF2-40B4-BE49-F238E27FC236}">
                    <a16:creationId xmlns:a16="http://schemas.microsoft.com/office/drawing/2014/main" id="{2435F74B-DB70-49BD-2C90-FE14010F0DEE}"/>
                  </a:ext>
                </a:extLst>
              </p:cNvPr>
              <p:cNvGrpSpPr/>
              <p:nvPr/>
            </p:nvGrpSpPr>
            <p:grpSpPr>
              <a:xfrm>
                <a:off x="2407225" y="4887757"/>
                <a:ext cx="249896" cy="120582"/>
                <a:chOff x="2407225" y="4887757"/>
                <a:chExt cx="249896" cy="120582"/>
              </a:xfrm>
              <a:grpFill/>
            </p:grpSpPr>
            <p:sp>
              <p:nvSpPr>
                <p:cNvPr id="29" name="Freeform 1915">
                  <a:extLst>
                    <a:ext uri="{FF2B5EF4-FFF2-40B4-BE49-F238E27FC236}">
                      <a16:creationId xmlns:a16="http://schemas.microsoft.com/office/drawing/2014/main" id="{840CEB93-D89D-5B86-19ED-51730E49F1A0}"/>
                    </a:ext>
                  </a:extLst>
                </p:cNvPr>
                <p:cNvSpPr/>
                <p:nvPr/>
              </p:nvSpPr>
              <p:spPr>
                <a:xfrm>
                  <a:off x="2407225" y="4887818"/>
                  <a:ext cx="61828" cy="120521"/>
                </a:xfrm>
                <a:custGeom>
                  <a:avLst/>
                  <a:gdLst>
                    <a:gd name="connsiteX0" fmla="*/ 9193 w 61828"/>
                    <a:gd name="connsiteY0" fmla="*/ 120460 h 120521"/>
                    <a:gd name="connsiteX1" fmla="*/ 2675 w 61828"/>
                    <a:gd name="connsiteY1" fmla="*/ 117754 h 120521"/>
                    <a:gd name="connsiteX2" fmla="*/ 2675 w 61828"/>
                    <a:gd name="connsiteY2" fmla="*/ 104780 h 120521"/>
                    <a:gd name="connsiteX3" fmla="*/ 43382 w 61828"/>
                    <a:gd name="connsiteY3" fmla="*/ 64073 h 120521"/>
                    <a:gd name="connsiteX4" fmla="*/ 43382 w 61828"/>
                    <a:gd name="connsiteY4" fmla="*/ 9224 h 120521"/>
                    <a:gd name="connsiteX5" fmla="*/ 52605 w 61828"/>
                    <a:gd name="connsiteY5" fmla="*/ 0 h 120521"/>
                    <a:gd name="connsiteX6" fmla="*/ 61829 w 61828"/>
                    <a:gd name="connsiteY6" fmla="*/ 9224 h 120521"/>
                    <a:gd name="connsiteX7" fmla="*/ 61829 w 61828"/>
                    <a:gd name="connsiteY7" fmla="*/ 67886 h 120521"/>
                    <a:gd name="connsiteX8" fmla="*/ 59123 w 61828"/>
                    <a:gd name="connsiteY8" fmla="*/ 74404 h 120521"/>
                    <a:gd name="connsiteX9" fmla="*/ 15711 w 61828"/>
                    <a:gd name="connsiteY9" fmla="*/ 117816 h 120521"/>
                    <a:gd name="connsiteX10" fmla="*/ 9193 w 61828"/>
                    <a:gd name="connsiteY10" fmla="*/ 120521 h 120521"/>
                    <a:gd name="connsiteX11" fmla="*/ 9193 w 61828"/>
                    <a:gd name="connsiteY11" fmla="*/ 120398 h 12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28" h="120521">
                      <a:moveTo>
                        <a:pt x="9193" y="120460"/>
                      </a:moveTo>
                      <a:cubicBezTo>
                        <a:pt x="6795" y="120460"/>
                        <a:pt x="4458" y="119537"/>
                        <a:pt x="2675" y="117754"/>
                      </a:cubicBezTo>
                      <a:cubicBezTo>
                        <a:pt x="-892" y="114188"/>
                        <a:pt x="-892" y="108346"/>
                        <a:pt x="2675" y="104780"/>
                      </a:cubicBezTo>
                      <a:lnTo>
                        <a:pt x="43382" y="64073"/>
                      </a:lnTo>
                      <a:lnTo>
                        <a:pt x="43382" y="9224"/>
                      </a:lnTo>
                      <a:cubicBezTo>
                        <a:pt x="43382" y="4120"/>
                        <a:pt x="47501" y="0"/>
                        <a:pt x="52605" y="0"/>
                      </a:cubicBezTo>
                      <a:cubicBezTo>
                        <a:pt x="57709" y="0"/>
                        <a:pt x="61829" y="4120"/>
                        <a:pt x="61829" y="9224"/>
                      </a:cubicBezTo>
                      <a:lnTo>
                        <a:pt x="61829" y="67886"/>
                      </a:lnTo>
                      <a:cubicBezTo>
                        <a:pt x="61829" y="70284"/>
                        <a:pt x="60906" y="72682"/>
                        <a:pt x="59123" y="74404"/>
                      </a:cubicBezTo>
                      <a:lnTo>
                        <a:pt x="15711" y="117816"/>
                      </a:lnTo>
                      <a:cubicBezTo>
                        <a:pt x="13928" y="119599"/>
                        <a:pt x="11529" y="120521"/>
                        <a:pt x="9193" y="120521"/>
                      </a:cubicBezTo>
                      <a:lnTo>
                        <a:pt x="9193" y="120398"/>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30" name="Freeform 1916">
                  <a:extLst>
                    <a:ext uri="{FF2B5EF4-FFF2-40B4-BE49-F238E27FC236}">
                      <a16:creationId xmlns:a16="http://schemas.microsoft.com/office/drawing/2014/main" id="{ECB73901-437F-4E8A-B2F1-D5E8ADCB3138}"/>
                    </a:ext>
                  </a:extLst>
                </p:cNvPr>
                <p:cNvSpPr/>
                <p:nvPr/>
              </p:nvSpPr>
              <p:spPr>
                <a:xfrm>
                  <a:off x="2595293" y="4887757"/>
                  <a:ext cx="61828" cy="120582"/>
                </a:xfrm>
                <a:custGeom>
                  <a:avLst/>
                  <a:gdLst>
                    <a:gd name="connsiteX0" fmla="*/ 52636 w 61828"/>
                    <a:gd name="connsiteY0" fmla="*/ 120521 h 120582"/>
                    <a:gd name="connsiteX1" fmla="*/ 46118 w 61828"/>
                    <a:gd name="connsiteY1" fmla="*/ 117816 h 120582"/>
                    <a:gd name="connsiteX2" fmla="*/ 2706 w 61828"/>
                    <a:gd name="connsiteY2" fmla="*/ 74404 h 120582"/>
                    <a:gd name="connsiteX3" fmla="*/ 0 w 61828"/>
                    <a:gd name="connsiteY3" fmla="*/ 67886 h 120582"/>
                    <a:gd name="connsiteX4" fmla="*/ 0 w 61828"/>
                    <a:gd name="connsiteY4" fmla="*/ 9224 h 120582"/>
                    <a:gd name="connsiteX5" fmla="*/ 9224 w 61828"/>
                    <a:gd name="connsiteY5" fmla="*/ 0 h 120582"/>
                    <a:gd name="connsiteX6" fmla="*/ 18447 w 61828"/>
                    <a:gd name="connsiteY6" fmla="*/ 9224 h 120582"/>
                    <a:gd name="connsiteX7" fmla="*/ 18447 w 61828"/>
                    <a:gd name="connsiteY7" fmla="*/ 64073 h 120582"/>
                    <a:gd name="connsiteX8" fmla="*/ 59154 w 61828"/>
                    <a:gd name="connsiteY8" fmla="*/ 104780 h 120582"/>
                    <a:gd name="connsiteX9" fmla="*/ 59154 w 61828"/>
                    <a:gd name="connsiteY9" fmla="*/ 117754 h 120582"/>
                    <a:gd name="connsiteX10" fmla="*/ 52636 w 61828"/>
                    <a:gd name="connsiteY10" fmla="*/ 120460 h 120582"/>
                    <a:gd name="connsiteX11" fmla="*/ 52636 w 61828"/>
                    <a:gd name="connsiteY11" fmla="*/ 120583 h 12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28" h="120582">
                      <a:moveTo>
                        <a:pt x="52636" y="120521"/>
                      </a:moveTo>
                      <a:cubicBezTo>
                        <a:pt x="50238" y="120521"/>
                        <a:pt x="47901" y="119599"/>
                        <a:pt x="46118" y="117816"/>
                      </a:cubicBezTo>
                      <a:lnTo>
                        <a:pt x="2706" y="74404"/>
                      </a:lnTo>
                      <a:cubicBezTo>
                        <a:pt x="984" y="72682"/>
                        <a:pt x="0" y="70345"/>
                        <a:pt x="0" y="67886"/>
                      </a:cubicBezTo>
                      <a:lnTo>
                        <a:pt x="0" y="9224"/>
                      </a:lnTo>
                      <a:cubicBezTo>
                        <a:pt x="0" y="4120"/>
                        <a:pt x="4120" y="0"/>
                        <a:pt x="9224" y="0"/>
                      </a:cubicBezTo>
                      <a:cubicBezTo>
                        <a:pt x="14327" y="0"/>
                        <a:pt x="18447" y="4120"/>
                        <a:pt x="18447" y="9224"/>
                      </a:cubicBezTo>
                      <a:lnTo>
                        <a:pt x="18447" y="64073"/>
                      </a:lnTo>
                      <a:lnTo>
                        <a:pt x="59154" y="104780"/>
                      </a:lnTo>
                      <a:cubicBezTo>
                        <a:pt x="62720" y="108346"/>
                        <a:pt x="62720" y="114188"/>
                        <a:pt x="59154" y="117754"/>
                      </a:cubicBezTo>
                      <a:cubicBezTo>
                        <a:pt x="57371" y="119538"/>
                        <a:pt x="54973" y="120460"/>
                        <a:pt x="52636" y="120460"/>
                      </a:cubicBezTo>
                      <a:lnTo>
                        <a:pt x="52636" y="120583"/>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11" name="Graphic 5">
                <a:extLst>
                  <a:ext uri="{FF2B5EF4-FFF2-40B4-BE49-F238E27FC236}">
                    <a16:creationId xmlns:a16="http://schemas.microsoft.com/office/drawing/2014/main" id="{8F77BC13-994E-FD15-63F8-E555BFE5674A}"/>
                  </a:ext>
                </a:extLst>
              </p:cNvPr>
              <p:cNvGrpSpPr/>
              <p:nvPr/>
            </p:nvGrpSpPr>
            <p:grpSpPr>
              <a:xfrm>
                <a:off x="2633418" y="4661564"/>
                <a:ext cx="120490" cy="249928"/>
                <a:chOff x="2633418" y="4661564"/>
                <a:chExt cx="120490" cy="249928"/>
              </a:xfrm>
              <a:grpFill/>
            </p:grpSpPr>
            <p:sp>
              <p:nvSpPr>
                <p:cNvPr id="27" name="Freeform 1913">
                  <a:extLst>
                    <a:ext uri="{FF2B5EF4-FFF2-40B4-BE49-F238E27FC236}">
                      <a16:creationId xmlns:a16="http://schemas.microsoft.com/office/drawing/2014/main" id="{C235E47A-ACD6-B026-2F06-78EAE52F3302}"/>
                    </a:ext>
                  </a:extLst>
                </p:cNvPr>
                <p:cNvSpPr/>
                <p:nvPr/>
              </p:nvSpPr>
              <p:spPr>
                <a:xfrm>
                  <a:off x="2633418" y="4849633"/>
                  <a:ext cx="120490" cy="61859"/>
                </a:xfrm>
                <a:custGeom>
                  <a:avLst/>
                  <a:gdLst>
                    <a:gd name="connsiteX0" fmla="*/ 111298 w 120490"/>
                    <a:gd name="connsiteY0" fmla="*/ 61859 h 61859"/>
                    <a:gd name="connsiteX1" fmla="*/ 104780 w 120490"/>
                    <a:gd name="connsiteY1" fmla="*/ 59154 h 61859"/>
                    <a:gd name="connsiteX2" fmla="*/ 64073 w 120490"/>
                    <a:gd name="connsiteY2" fmla="*/ 18447 h 61859"/>
                    <a:gd name="connsiteX3" fmla="*/ 9224 w 120490"/>
                    <a:gd name="connsiteY3" fmla="*/ 18447 h 61859"/>
                    <a:gd name="connsiteX4" fmla="*/ 0 w 120490"/>
                    <a:gd name="connsiteY4" fmla="*/ 9224 h 61859"/>
                    <a:gd name="connsiteX5" fmla="*/ 9224 w 120490"/>
                    <a:gd name="connsiteY5" fmla="*/ 0 h 61859"/>
                    <a:gd name="connsiteX6" fmla="*/ 67886 w 120490"/>
                    <a:gd name="connsiteY6" fmla="*/ 0 h 61859"/>
                    <a:gd name="connsiteX7" fmla="*/ 74404 w 120490"/>
                    <a:gd name="connsiteY7" fmla="*/ 2706 h 61859"/>
                    <a:gd name="connsiteX8" fmla="*/ 117816 w 120490"/>
                    <a:gd name="connsiteY8" fmla="*/ 46118 h 61859"/>
                    <a:gd name="connsiteX9" fmla="*/ 117816 w 120490"/>
                    <a:gd name="connsiteY9" fmla="*/ 59092 h 61859"/>
                    <a:gd name="connsiteX10" fmla="*/ 111298 w 120490"/>
                    <a:gd name="connsiteY10" fmla="*/ 61798 h 61859"/>
                    <a:gd name="connsiteX11" fmla="*/ 111298 w 120490"/>
                    <a:gd name="connsiteY11" fmla="*/ 61798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490" h="61859">
                      <a:moveTo>
                        <a:pt x="111298" y="61859"/>
                      </a:moveTo>
                      <a:cubicBezTo>
                        <a:pt x="108900" y="61859"/>
                        <a:pt x="106563" y="60937"/>
                        <a:pt x="104780" y="59154"/>
                      </a:cubicBezTo>
                      <a:lnTo>
                        <a:pt x="64073" y="18447"/>
                      </a:lnTo>
                      <a:lnTo>
                        <a:pt x="9224" y="18447"/>
                      </a:lnTo>
                      <a:cubicBezTo>
                        <a:pt x="4120" y="18447"/>
                        <a:pt x="0" y="14327"/>
                        <a:pt x="0" y="9224"/>
                      </a:cubicBezTo>
                      <a:cubicBezTo>
                        <a:pt x="0" y="4120"/>
                        <a:pt x="4120" y="0"/>
                        <a:pt x="9224" y="0"/>
                      </a:cubicBezTo>
                      <a:lnTo>
                        <a:pt x="67886" y="0"/>
                      </a:lnTo>
                      <a:cubicBezTo>
                        <a:pt x="70284" y="0"/>
                        <a:pt x="72682" y="922"/>
                        <a:pt x="74404" y="2706"/>
                      </a:cubicBezTo>
                      <a:lnTo>
                        <a:pt x="117816" y="46118"/>
                      </a:lnTo>
                      <a:cubicBezTo>
                        <a:pt x="121382" y="49684"/>
                        <a:pt x="121382" y="55526"/>
                        <a:pt x="117816" y="59092"/>
                      </a:cubicBezTo>
                      <a:cubicBezTo>
                        <a:pt x="116033" y="60876"/>
                        <a:pt x="113634" y="61798"/>
                        <a:pt x="111298" y="61798"/>
                      </a:cubicBezTo>
                      <a:lnTo>
                        <a:pt x="111298" y="61798"/>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8" name="Freeform 1914">
                  <a:extLst>
                    <a:ext uri="{FF2B5EF4-FFF2-40B4-BE49-F238E27FC236}">
                      <a16:creationId xmlns:a16="http://schemas.microsoft.com/office/drawing/2014/main" id="{E83F6F73-FE7C-C58A-B189-3B07AD2C324A}"/>
                    </a:ext>
                  </a:extLst>
                </p:cNvPr>
                <p:cNvSpPr/>
                <p:nvPr/>
              </p:nvSpPr>
              <p:spPr>
                <a:xfrm>
                  <a:off x="2633418" y="4661564"/>
                  <a:ext cx="120429" cy="61828"/>
                </a:xfrm>
                <a:custGeom>
                  <a:avLst/>
                  <a:gdLst>
                    <a:gd name="connsiteX0" fmla="*/ 67886 w 120429"/>
                    <a:gd name="connsiteY0" fmla="*/ 61829 h 61828"/>
                    <a:gd name="connsiteX1" fmla="*/ 9224 w 120429"/>
                    <a:gd name="connsiteY1" fmla="*/ 61829 h 61828"/>
                    <a:gd name="connsiteX2" fmla="*/ 0 w 120429"/>
                    <a:gd name="connsiteY2" fmla="*/ 52605 h 61828"/>
                    <a:gd name="connsiteX3" fmla="*/ 9224 w 120429"/>
                    <a:gd name="connsiteY3" fmla="*/ 43382 h 61828"/>
                    <a:gd name="connsiteX4" fmla="*/ 64073 w 120429"/>
                    <a:gd name="connsiteY4" fmla="*/ 43382 h 61828"/>
                    <a:gd name="connsiteX5" fmla="*/ 104780 w 120429"/>
                    <a:gd name="connsiteY5" fmla="*/ 2675 h 61828"/>
                    <a:gd name="connsiteX6" fmla="*/ 117754 w 120429"/>
                    <a:gd name="connsiteY6" fmla="*/ 2675 h 61828"/>
                    <a:gd name="connsiteX7" fmla="*/ 117754 w 120429"/>
                    <a:gd name="connsiteY7" fmla="*/ 15649 h 61828"/>
                    <a:gd name="connsiteX8" fmla="*/ 74342 w 120429"/>
                    <a:gd name="connsiteY8" fmla="*/ 59062 h 61828"/>
                    <a:gd name="connsiteX9" fmla="*/ 67824 w 120429"/>
                    <a:gd name="connsiteY9" fmla="*/ 61767 h 61828"/>
                    <a:gd name="connsiteX10" fmla="*/ 67947 w 120429"/>
                    <a:gd name="connsiteY10" fmla="*/ 61767 h 6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429" h="61828">
                      <a:moveTo>
                        <a:pt x="67886" y="61829"/>
                      </a:moveTo>
                      <a:lnTo>
                        <a:pt x="9224" y="61829"/>
                      </a:lnTo>
                      <a:cubicBezTo>
                        <a:pt x="4120" y="61829"/>
                        <a:pt x="0" y="57709"/>
                        <a:pt x="0" y="52605"/>
                      </a:cubicBezTo>
                      <a:cubicBezTo>
                        <a:pt x="0" y="47501"/>
                        <a:pt x="4120" y="43382"/>
                        <a:pt x="9224" y="43382"/>
                      </a:cubicBezTo>
                      <a:lnTo>
                        <a:pt x="64073" y="43382"/>
                      </a:lnTo>
                      <a:lnTo>
                        <a:pt x="104780" y="2675"/>
                      </a:lnTo>
                      <a:cubicBezTo>
                        <a:pt x="108346" y="-892"/>
                        <a:pt x="114188" y="-892"/>
                        <a:pt x="117754" y="2675"/>
                      </a:cubicBezTo>
                      <a:cubicBezTo>
                        <a:pt x="121321" y="6241"/>
                        <a:pt x="121321" y="12083"/>
                        <a:pt x="117754" y="15649"/>
                      </a:cubicBezTo>
                      <a:lnTo>
                        <a:pt x="74342" y="59062"/>
                      </a:lnTo>
                      <a:cubicBezTo>
                        <a:pt x="72620" y="60783"/>
                        <a:pt x="70284" y="61767"/>
                        <a:pt x="67824" y="61767"/>
                      </a:cubicBezTo>
                      <a:lnTo>
                        <a:pt x="67947" y="61767"/>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12" name="Graphic 5">
                <a:extLst>
                  <a:ext uri="{FF2B5EF4-FFF2-40B4-BE49-F238E27FC236}">
                    <a16:creationId xmlns:a16="http://schemas.microsoft.com/office/drawing/2014/main" id="{7FBDCC7C-9BF7-5E63-D235-8719F858E8AC}"/>
                  </a:ext>
                </a:extLst>
              </p:cNvPr>
              <p:cNvGrpSpPr/>
              <p:nvPr/>
            </p:nvGrpSpPr>
            <p:grpSpPr>
              <a:xfrm>
                <a:off x="2310377" y="4661626"/>
                <a:ext cx="120490" cy="249927"/>
                <a:chOff x="2310377" y="4661626"/>
                <a:chExt cx="120490" cy="249927"/>
              </a:xfrm>
              <a:grpFill/>
            </p:grpSpPr>
            <p:sp>
              <p:nvSpPr>
                <p:cNvPr id="25" name="Freeform 1911">
                  <a:extLst>
                    <a:ext uri="{FF2B5EF4-FFF2-40B4-BE49-F238E27FC236}">
                      <a16:creationId xmlns:a16="http://schemas.microsoft.com/office/drawing/2014/main" id="{519E6FA6-3355-1F06-E204-C1F6C7D680F8}"/>
                    </a:ext>
                  </a:extLst>
                </p:cNvPr>
                <p:cNvSpPr/>
                <p:nvPr/>
              </p:nvSpPr>
              <p:spPr>
                <a:xfrm>
                  <a:off x="2310377" y="4661626"/>
                  <a:ext cx="120429" cy="61828"/>
                </a:xfrm>
                <a:custGeom>
                  <a:avLst/>
                  <a:gdLst>
                    <a:gd name="connsiteX0" fmla="*/ 111267 w 120429"/>
                    <a:gd name="connsiteY0" fmla="*/ 61767 h 61828"/>
                    <a:gd name="connsiteX1" fmla="*/ 52605 w 120429"/>
                    <a:gd name="connsiteY1" fmla="*/ 61767 h 61828"/>
                    <a:gd name="connsiteX2" fmla="*/ 46087 w 120429"/>
                    <a:gd name="connsiteY2" fmla="*/ 59062 h 61828"/>
                    <a:gd name="connsiteX3" fmla="*/ 2675 w 120429"/>
                    <a:gd name="connsiteY3" fmla="*/ 15649 h 61828"/>
                    <a:gd name="connsiteX4" fmla="*/ 2675 w 120429"/>
                    <a:gd name="connsiteY4" fmla="*/ 2675 h 61828"/>
                    <a:gd name="connsiteX5" fmla="*/ 15649 w 120429"/>
                    <a:gd name="connsiteY5" fmla="*/ 2675 h 61828"/>
                    <a:gd name="connsiteX6" fmla="*/ 56356 w 120429"/>
                    <a:gd name="connsiteY6" fmla="*/ 43381 h 61828"/>
                    <a:gd name="connsiteX7" fmla="*/ 111206 w 120429"/>
                    <a:gd name="connsiteY7" fmla="*/ 43381 h 61828"/>
                    <a:gd name="connsiteX8" fmla="*/ 120429 w 120429"/>
                    <a:gd name="connsiteY8" fmla="*/ 52605 h 61828"/>
                    <a:gd name="connsiteX9" fmla="*/ 111206 w 120429"/>
                    <a:gd name="connsiteY9" fmla="*/ 61829 h 61828"/>
                    <a:gd name="connsiteX10" fmla="*/ 111329 w 120429"/>
                    <a:gd name="connsiteY10" fmla="*/ 61829 h 6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429" h="61828">
                      <a:moveTo>
                        <a:pt x="111267" y="61767"/>
                      </a:moveTo>
                      <a:lnTo>
                        <a:pt x="52605" y="61767"/>
                      </a:lnTo>
                      <a:cubicBezTo>
                        <a:pt x="50207" y="61767"/>
                        <a:pt x="47809" y="60845"/>
                        <a:pt x="46087" y="59062"/>
                      </a:cubicBezTo>
                      <a:lnTo>
                        <a:pt x="2675" y="15649"/>
                      </a:lnTo>
                      <a:cubicBezTo>
                        <a:pt x="-892" y="12083"/>
                        <a:pt x="-892" y="6241"/>
                        <a:pt x="2675" y="2675"/>
                      </a:cubicBezTo>
                      <a:cubicBezTo>
                        <a:pt x="6241" y="-892"/>
                        <a:pt x="12083" y="-892"/>
                        <a:pt x="15649" y="2675"/>
                      </a:cubicBezTo>
                      <a:lnTo>
                        <a:pt x="56356" y="43381"/>
                      </a:lnTo>
                      <a:lnTo>
                        <a:pt x="111206" y="43381"/>
                      </a:lnTo>
                      <a:cubicBezTo>
                        <a:pt x="116309" y="43381"/>
                        <a:pt x="120429" y="47501"/>
                        <a:pt x="120429" y="52605"/>
                      </a:cubicBezTo>
                      <a:cubicBezTo>
                        <a:pt x="120429" y="57709"/>
                        <a:pt x="116309" y="61829"/>
                        <a:pt x="111206" y="61829"/>
                      </a:cubicBezTo>
                      <a:lnTo>
                        <a:pt x="111329" y="61829"/>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6" name="Freeform 1912">
                  <a:extLst>
                    <a:ext uri="{FF2B5EF4-FFF2-40B4-BE49-F238E27FC236}">
                      <a16:creationId xmlns:a16="http://schemas.microsoft.com/office/drawing/2014/main" id="{09A39A4B-CF0E-8300-22FE-1AEAC1994859}"/>
                    </a:ext>
                  </a:extLst>
                </p:cNvPr>
                <p:cNvSpPr/>
                <p:nvPr/>
              </p:nvSpPr>
              <p:spPr>
                <a:xfrm>
                  <a:off x="2310377" y="4849694"/>
                  <a:ext cx="120490" cy="61859"/>
                </a:xfrm>
                <a:custGeom>
                  <a:avLst/>
                  <a:gdLst>
                    <a:gd name="connsiteX0" fmla="*/ 9193 w 120490"/>
                    <a:gd name="connsiteY0" fmla="*/ 61798 h 61859"/>
                    <a:gd name="connsiteX1" fmla="*/ 2675 w 120490"/>
                    <a:gd name="connsiteY1" fmla="*/ 59092 h 61859"/>
                    <a:gd name="connsiteX2" fmla="*/ 2675 w 120490"/>
                    <a:gd name="connsiteY2" fmla="*/ 46118 h 61859"/>
                    <a:gd name="connsiteX3" fmla="*/ 46087 w 120490"/>
                    <a:gd name="connsiteY3" fmla="*/ 2706 h 61859"/>
                    <a:gd name="connsiteX4" fmla="*/ 52605 w 120490"/>
                    <a:gd name="connsiteY4" fmla="*/ 0 h 61859"/>
                    <a:gd name="connsiteX5" fmla="*/ 111267 w 120490"/>
                    <a:gd name="connsiteY5" fmla="*/ 0 h 61859"/>
                    <a:gd name="connsiteX6" fmla="*/ 120491 w 120490"/>
                    <a:gd name="connsiteY6" fmla="*/ 9224 h 61859"/>
                    <a:gd name="connsiteX7" fmla="*/ 111267 w 120490"/>
                    <a:gd name="connsiteY7" fmla="*/ 18447 h 61859"/>
                    <a:gd name="connsiteX8" fmla="*/ 56418 w 120490"/>
                    <a:gd name="connsiteY8" fmla="*/ 18447 h 61859"/>
                    <a:gd name="connsiteX9" fmla="*/ 15711 w 120490"/>
                    <a:gd name="connsiteY9" fmla="*/ 59154 h 61859"/>
                    <a:gd name="connsiteX10" fmla="*/ 9193 w 120490"/>
                    <a:gd name="connsiteY10" fmla="*/ 61859 h 61859"/>
                    <a:gd name="connsiteX11" fmla="*/ 9193 w 120490"/>
                    <a:gd name="connsiteY11" fmla="*/ 61859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490" h="61859">
                      <a:moveTo>
                        <a:pt x="9193" y="61798"/>
                      </a:moveTo>
                      <a:cubicBezTo>
                        <a:pt x="6795" y="61798"/>
                        <a:pt x="4458" y="60876"/>
                        <a:pt x="2675" y="59092"/>
                      </a:cubicBezTo>
                      <a:cubicBezTo>
                        <a:pt x="-892" y="55526"/>
                        <a:pt x="-892" y="49684"/>
                        <a:pt x="2675" y="46118"/>
                      </a:cubicBezTo>
                      <a:lnTo>
                        <a:pt x="46087" y="2706"/>
                      </a:lnTo>
                      <a:cubicBezTo>
                        <a:pt x="47809" y="984"/>
                        <a:pt x="50146" y="0"/>
                        <a:pt x="52605" y="0"/>
                      </a:cubicBezTo>
                      <a:lnTo>
                        <a:pt x="111267" y="0"/>
                      </a:lnTo>
                      <a:cubicBezTo>
                        <a:pt x="116371" y="0"/>
                        <a:pt x="120491" y="4120"/>
                        <a:pt x="120491" y="9224"/>
                      </a:cubicBezTo>
                      <a:cubicBezTo>
                        <a:pt x="120491" y="14327"/>
                        <a:pt x="116371" y="18447"/>
                        <a:pt x="111267" y="18447"/>
                      </a:cubicBezTo>
                      <a:lnTo>
                        <a:pt x="56418" y="18447"/>
                      </a:lnTo>
                      <a:lnTo>
                        <a:pt x="15711" y="59154"/>
                      </a:lnTo>
                      <a:cubicBezTo>
                        <a:pt x="13928" y="60937"/>
                        <a:pt x="11529" y="61859"/>
                        <a:pt x="9193" y="61859"/>
                      </a:cubicBezTo>
                      <a:lnTo>
                        <a:pt x="9193" y="61859"/>
                      </a:ln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sp>
            <p:nvSpPr>
              <p:cNvPr id="13" name="Freeform 1899">
                <a:extLst>
                  <a:ext uri="{FF2B5EF4-FFF2-40B4-BE49-F238E27FC236}">
                    <a16:creationId xmlns:a16="http://schemas.microsoft.com/office/drawing/2014/main" id="{552EA8EE-3EE5-3D30-AB2A-BA314F51F11F}"/>
                  </a:ext>
                </a:extLst>
              </p:cNvPr>
              <p:cNvSpPr/>
              <p:nvPr/>
            </p:nvSpPr>
            <p:spPr>
              <a:xfrm>
                <a:off x="2276711" y="4627959"/>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14" name="Freeform 1900">
                <a:extLst>
                  <a:ext uri="{FF2B5EF4-FFF2-40B4-BE49-F238E27FC236}">
                    <a16:creationId xmlns:a16="http://schemas.microsoft.com/office/drawing/2014/main" id="{338E9B62-26D4-A2D1-C808-BA7029BD3926}"/>
                  </a:ext>
                </a:extLst>
              </p:cNvPr>
              <p:cNvSpPr/>
              <p:nvPr/>
            </p:nvSpPr>
            <p:spPr>
              <a:xfrm>
                <a:off x="2373559" y="4531112"/>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15" name="Freeform 1901">
                <a:extLst>
                  <a:ext uri="{FF2B5EF4-FFF2-40B4-BE49-F238E27FC236}">
                    <a16:creationId xmlns:a16="http://schemas.microsoft.com/office/drawing/2014/main" id="{D8AC6782-1AB6-9581-67F6-57471058F964}"/>
                  </a:ext>
                </a:extLst>
              </p:cNvPr>
              <p:cNvSpPr/>
              <p:nvPr/>
            </p:nvSpPr>
            <p:spPr>
              <a:xfrm>
                <a:off x="2633418" y="4984605"/>
                <a:ext cx="57309" cy="57308"/>
              </a:xfrm>
              <a:custGeom>
                <a:avLst/>
                <a:gdLst>
                  <a:gd name="connsiteX0" fmla="*/ 28655 w 57309"/>
                  <a:gd name="connsiteY0" fmla="*/ 57309 h 57308"/>
                  <a:gd name="connsiteX1" fmla="*/ 0 w 57309"/>
                  <a:gd name="connsiteY1" fmla="*/ 28654 h 57308"/>
                  <a:gd name="connsiteX2" fmla="*/ 28655 w 57309"/>
                  <a:gd name="connsiteY2" fmla="*/ 0 h 57308"/>
                  <a:gd name="connsiteX3" fmla="*/ 57309 w 57309"/>
                  <a:gd name="connsiteY3" fmla="*/ 28654 h 57308"/>
                  <a:gd name="connsiteX4" fmla="*/ 28655 w 57309"/>
                  <a:gd name="connsiteY4" fmla="*/ 57309 h 57308"/>
                  <a:gd name="connsiteX5" fmla="*/ 28655 w 57309"/>
                  <a:gd name="connsiteY5" fmla="*/ 18447 h 57308"/>
                  <a:gd name="connsiteX6" fmla="*/ 18447 w 57309"/>
                  <a:gd name="connsiteY6" fmla="*/ 28654 h 57308"/>
                  <a:gd name="connsiteX7" fmla="*/ 28655 w 57309"/>
                  <a:gd name="connsiteY7" fmla="*/ 38862 h 57308"/>
                  <a:gd name="connsiteX8" fmla="*/ 38862 w 57309"/>
                  <a:gd name="connsiteY8" fmla="*/ 28654 h 57308"/>
                  <a:gd name="connsiteX9" fmla="*/ 28655 w 57309"/>
                  <a:gd name="connsiteY9" fmla="*/ 18447 h 5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8">
                    <a:moveTo>
                      <a:pt x="28655" y="57309"/>
                    </a:moveTo>
                    <a:cubicBezTo>
                      <a:pt x="12852" y="57309"/>
                      <a:pt x="0" y="44458"/>
                      <a:pt x="0" y="28654"/>
                    </a:cubicBezTo>
                    <a:cubicBezTo>
                      <a:pt x="0" y="12851"/>
                      <a:pt x="12852" y="0"/>
                      <a:pt x="28655" y="0"/>
                    </a:cubicBezTo>
                    <a:cubicBezTo>
                      <a:pt x="44458" y="0"/>
                      <a:pt x="57309" y="12851"/>
                      <a:pt x="57309" y="28654"/>
                    </a:cubicBezTo>
                    <a:cubicBezTo>
                      <a:pt x="57309" y="44458"/>
                      <a:pt x="44458" y="57309"/>
                      <a:pt x="28655" y="57309"/>
                    </a:cubicBezTo>
                    <a:close/>
                    <a:moveTo>
                      <a:pt x="28655" y="18447"/>
                    </a:moveTo>
                    <a:cubicBezTo>
                      <a:pt x="22997" y="18447"/>
                      <a:pt x="18447" y="22997"/>
                      <a:pt x="18447" y="28654"/>
                    </a:cubicBezTo>
                    <a:cubicBezTo>
                      <a:pt x="18447" y="34311"/>
                      <a:pt x="22997" y="38862"/>
                      <a:pt x="28655" y="38862"/>
                    </a:cubicBezTo>
                    <a:cubicBezTo>
                      <a:pt x="34312" y="38862"/>
                      <a:pt x="38862" y="34311"/>
                      <a:pt x="38862" y="28654"/>
                    </a:cubicBezTo>
                    <a:cubicBezTo>
                      <a:pt x="38862" y="22997"/>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16" name="Freeform 1902">
                <a:extLst>
                  <a:ext uri="{FF2B5EF4-FFF2-40B4-BE49-F238E27FC236}">
                    <a16:creationId xmlns:a16="http://schemas.microsoft.com/office/drawing/2014/main" id="{E3B67237-B218-04F0-4757-C8AA222C23DD}"/>
                  </a:ext>
                </a:extLst>
              </p:cNvPr>
              <p:cNvSpPr/>
              <p:nvPr/>
            </p:nvSpPr>
            <p:spPr>
              <a:xfrm>
                <a:off x="2730204" y="488775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17" name="Freeform 1903">
                <a:extLst>
                  <a:ext uri="{FF2B5EF4-FFF2-40B4-BE49-F238E27FC236}">
                    <a16:creationId xmlns:a16="http://schemas.microsoft.com/office/drawing/2014/main" id="{EC9C8D3D-09EA-93FB-A469-B1377607CCDC}"/>
                  </a:ext>
                </a:extLst>
              </p:cNvPr>
              <p:cNvSpPr/>
              <p:nvPr/>
            </p:nvSpPr>
            <p:spPr>
              <a:xfrm>
                <a:off x="2633418" y="4531112"/>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18" name="Freeform 1904">
                <a:extLst>
                  <a:ext uri="{FF2B5EF4-FFF2-40B4-BE49-F238E27FC236}">
                    <a16:creationId xmlns:a16="http://schemas.microsoft.com/office/drawing/2014/main" id="{E60F0852-9546-4924-F67D-51C2C3FEC308}"/>
                  </a:ext>
                </a:extLst>
              </p:cNvPr>
              <p:cNvSpPr/>
              <p:nvPr/>
            </p:nvSpPr>
            <p:spPr>
              <a:xfrm>
                <a:off x="2503488" y="4499506"/>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7"/>
                      <a:pt x="18447" y="28655"/>
                    </a:cubicBezTo>
                    <a:cubicBezTo>
                      <a:pt x="18447" y="34312"/>
                      <a:pt x="22997" y="38862"/>
                      <a:pt x="28655" y="38862"/>
                    </a:cubicBezTo>
                    <a:cubicBezTo>
                      <a:pt x="34312" y="38862"/>
                      <a:pt x="38862" y="34312"/>
                      <a:pt x="38862" y="28655"/>
                    </a:cubicBezTo>
                    <a:cubicBezTo>
                      <a:pt x="38862" y="22997"/>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19" name="Freeform 1905">
                <a:extLst>
                  <a:ext uri="{FF2B5EF4-FFF2-40B4-BE49-F238E27FC236}">
                    <a16:creationId xmlns:a16="http://schemas.microsoft.com/office/drawing/2014/main" id="{D7DAD292-7704-1D6E-A4BD-FD06C5202B81}"/>
                  </a:ext>
                </a:extLst>
              </p:cNvPr>
              <p:cNvSpPr/>
              <p:nvPr/>
            </p:nvSpPr>
            <p:spPr>
              <a:xfrm>
                <a:off x="2503488" y="5016210"/>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386 h 57309"/>
                  <a:gd name="connsiteX6" fmla="*/ 18447 w 57309"/>
                  <a:gd name="connsiteY6" fmla="*/ 28593 h 57309"/>
                  <a:gd name="connsiteX7" fmla="*/ 28655 w 57309"/>
                  <a:gd name="connsiteY7" fmla="*/ 38800 h 57309"/>
                  <a:gd name="connsiteX8" fmla="*/ 38862 w 57309"/>
                  <a:gd name="connsiteY8" fmla="*/ 28593 h 57309"/>
                  <a:gd name="connsiteX9" fmla="*/ 28655 w 57309"/>
                  <a:gd name="connsiteY9" fmla="*/ 18386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2"/>
                      <a:pt x="12852" y="0"/>
                      <a:pt x="28655" y="0"/>
                    </a:cubicBezTo>
                    <a:cubicBezTo>
                      <a:pt x="44458" y="0"/>
                      <a:pt x="57309" y="12852"/>
                      <a:pt x="57309" y="28655"/>
                    </a:cubicBezTo>
                    <a:cubicBezTo>
                      <a:pt x="57309" y="44458"/>
                      <a:pt x="44458" y="57309"/>
                      <a:pt x="28655" y="57309"/>
                    </a:cubicBezTo>
                    <a:close/>
                    <a:moveTo>
                      <a:pt x="28655" y="18386"/>
                    </a:moveTo>
                    <a:cubicBezTo>
                      <a:pt x="22997" y="18386"/>
                      <a:pt x="18447" y="22936"/>
                      <a:pt x="18447" y="28593"/>
                    </a:cubicBezTo>
                    <a:cubicBezTo>
                      <a:pt x="18447" y="34250"/>
                      <a:pt x="22997" y="38800"/>
                      <a:pt x="28655" y="38800"/>
                    </a:cubicBezTo>
                    <a:cubicBezTo>
                      <a:pt x="34312" y="38800"/>
                      <a:pt x="38862" y="34250"/>
                      <a:pt x="38862" y="28593"/>
                    </a:cubicBezTo>
                    <a:cubicBezTo>
                      <a:pt x="38862" y="22936"/>
                      <a:pt x="34312" y="18386"/>
                      <a:pt x="28655" y="18386"/>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0" name="Freeform 1906">
                <a:extLst>
                  <a:ext uri="{FF2B5EF4-FFF2-40B4-BE49-F238E27FC236}">
                    <a16:creationId xmlns:a16="http://schemas.microsoft.com/office/drawing/2014/main" id="{423869B6-E2C1-F938-5C62-EBB780B906F4}"/>
                  </a:ext>
                </a:extLst>
              </p:cNvPr>
              <p:cNvSpPr/>
              <p:nvPr/>
            </p:nvSpPr>
            <p:spPr>
              <a:xfrm>
                <a:off x="2761810" y="475782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509 h 57309"/>
                  <a:gd name="connsiteX6" fmla="*/ 18447 w 57309"/>
                  <a:gd name="connsiteY6" fmla="*/ 28716 h 57309"/>
                  <a:gd name="connsiteX7" fmla="*/ 28655 w 57309"/>
                  <a:gd name="connsiteY7" fmla="*/ 38924 h 57309"/>
                  <a:gd name="connsiteX8" fmla="*/ 38862 w 57309"/>
                  <a:gd name="connsiteY8" fmla="*/ 28716 h 57309"/>
                  <a:gd name="connsiteX9" fmla="*/ 28655 w 57309"/>
                  <a:gd name="connsiteY9" fmla="*/ 18509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509"/>
                    </a:moveTo>
                    <a:cubicBezTo>
                      <a:pt x="22997" y="18509"/>
                      <a:pt x="18447" y="23059"/>
                      <a:pt x="18447" y="28716"/>
                    </a:cubicBezTo>
                    <a:cubicBezTo>
                      <a:pt x="18447" y="34373"/>
                      <a:pt x="22997" y="38924"/>
                      <a:pt x="28655" y="38924"/>
                    </a:cubicBezTo>
                    <a:cubicBezTo>
                      <a:pt x="34312" y="38924"/>
                      <a:pt x="38862" y="34373"/>
                      <a:pt x="38862" y="28716"/>
                    </a:cubicBezTo>
                    <a:cubicBezTo>
                      <a:pt x="38862" y="23059"/>
                      <a:pt x="34312" y="18509"/>
                      <a:pt x="28655" y="18509"/>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1" name="Freeform 1907">
                <a:extLst>
                  <a:ext uri="{FF2B5EF4-FFF2-40B4-BE49-F238E27FC236}">
                    <a16:creationId xmlns:a16="http://schemas.microsoft.com/office/drawing/2014/main" id="{39B128BC-7568-993F-36A5-9657D2C54435}"/>
                  </a:ext>
                </a:extLst>
              </p:cNvPr>
              <p:cNvSpPr/>
              <p:nvPr/>
            </p:nvSpPr>
            <p:spPr>
              <a:xfrm>
                <a:off x="2245167" y="475782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509 h 57309"/>
                  <a:gd name="connsiteX6" fmla="*/ 18447 w 57309"/>
                  <a:gd name="connsiteY6" fmla="*/ 28716 h 57309"/>
                  <a:gd name="connsiteX7" fmla="*/ 28655 w 57309"/>
                  <a:gd name="connsiteY7" fmla="*/ 38924 h 57309"/>
                  <a:gd name="connsiteX8" fmla="*/ 38862 w 57309"/>
                  <a:gd name="connsiteY8" fmla="*/ 28716 h 57309"/>
                  <a:gd name="connsiteX9" fmla="*/ 28655 w 57309"/>
                  <a:gd name="connsiteY9" fmla="*/ 18509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509"/>
                    </a:moveTo>
                    <a:cubicBezTo>
                      <a:pt x="22997" y="18509"/>
                      <a:pt x="18447" y="23059"/>
                      <a:pt x="18447" y="28716"/>
                    </a:cubicBezTo>
                    <a:cubicBezTo>
                      <a:pt x="18447" y="34373"/>
                      <a:pt x="22997" y="38924"/>
                      <a:pt x="28655" y="38924"/>
                    </a:cubicBezTo>
                    <a:cubicBezTo>
                      <a:pt x="34312" y="38924"/>
                      <a:pt x="38862" y="34373"/>
                      <a:pt x="38862" y="28716"/>
                    </a:cubicBezTo>
                    <a:cubicBezTo>
                      <a:pt x="38862" y="23059"/>
                      <a:pt x="34312" y="18509"/>
                      <a:pt x="28655" y="18509"/>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2" name="Freeform 1908">
                <a:extLst>
                  <a:ext uri="{FF2B5EF4-FFF2-40B4-BE49-F238E27FC236}">
                    <a16:creationId xmlns:a16="http://schemas.microsoft.com/office/drawing/2014/main" id="{DD170D64-6E05-2542-ECCA-CDEBC5F9A7AE}"/>
                  </a:ext>
                </a:extLst>
              </p:cNvPr>
              <p:cNvSpPr/>
              <p:nvPr/>
            </p:nvSpPr>
            <p:spPr>
              <a:xfrm>
                <a:off x="2730204" y="4627959"/>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3" name="Freeform 1909">
                <a:extLst>
                  <a:ext uri="{FF2B5EF4-FFF2-40B4-BE49-F238E27FC236}">
                    <a16:creationId xmlns:a16="http://schemas.microsoft.com/office/drawing/2014/main" id="{C1B91E74-6DB4-6CED-FCBC-D0262258C119}"/>
                  </a:ext>
                </a:extLst>
              </p:cNvPr>
              <p:cNvSpPr/>
              <p:nvPr/>
            </p:nvSpPr>
            <p:spPr>
              <a:xfrm>
                <a:off x="2276711" y="488775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sp>
            <p:nvSpPr>
              <p:cNvPr id="24" name="Freeform 1910">
                <a:extLst>
                  <a:ext uri="{FF2B5EF4-FFF2-40B4-BE49-F238E27FC236}">
                    <a16:creationId xmlns:a16="http://schemas.microsoft.com/office/drawing/2014/main" id="{78F2419C-AB79-762D-1D6F-C8DF8209B933}"/>
                  </a:ext>
                </a:extLst>
              </p:cNvPr>
              <p:cNvSpPr/>
              <p:nvPr/>
            </p:nvSpPr>
            <p:spPr>
              <a:xfrm>
                <a:off x="2373559" y="4984605"/>
                <a:ext cx="57309" cy="57308"/>
              </a:xfrm>
              <a:custGeom>
                <a:avLst/>
                <a:gdLst>
                  <a:gd name="connsiteX0" fmla="*/ 28655 w 57309"/>
                  <a:gd name="connsiteY0" fmla="*/ 57309 h 57308"/>
                  <a:gd name="connsiteX1" fmla="*/ 0 w 57309"/>
                  <a:gd name="connsiteY1" fmla="*/ 28654 h 57308"/>
                  <a:gd name="connsiteX2" fmla="*/ 28655 w 57309"/>
                  <a:gd name="connsiteY2" fmla="*/ 0 h 57308"/>
                  <a:gd name="connsiteX3" fmla="*/ 57309 w 57309"/>
                  <a:gd name="connsiteY3" fmla="*/ 28654 h 57308"/>
                  <a:gd name="connsiteX4" fmla="*/ 28655 w 57309"/>
                  <a:gd name="connsiteY4" fmla="*/ 57309 h 57308"/>
                  <a:gd name="connsiteX5" fmla="*/ 28655 w 57309"/>
                  <a:gd name="connsiteY5" fmla="*/ 18447 h 57308"/>
                  <a:gd name="connsiteX6" fmla="*/ 18447 w 57309"/>
                  <a:gd name="connsiteY6" fmla="*/ 28654 h 57308"/>
                  <a:gd name="connsiteX7" fmla="*/ 28655 w 57309"/>
                  <a:gd name="connsiteY7" fmla="*/ 38862 h 57308"/>
                  <a:gd name="connsiteX8" fmla="*/ 38862 w 57309"/>
                  <a:gd name="connsiteY8" fmla="*/ 28654 h 57308"/>
                  <a:gd name="connsiteX9" fmla="*/ 28655 w 57309"/>
                  <a:gd name="connsiteY9" fmla="*/ 18447 h 5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8">
                    <a:moveTo>
                      <a:pt x="28655" y="57309"/>
                    </a:moveTo>
                    <a:cubicBezTo>
                      <a:pt x="12852" y="57309"/>
                      <a:pt x="0" y="44458"/>
                      <a:pt x="0" y="28654"/>
                    </a:cubicBezTo>
                    <a:cubicBezTo>
                      <a:pt x="0" y="12851"/>
                      <a:pt x="12852" y="0"/>
                      <a:pt x="28655" y="0"/>
                    </a:cubicBezTo>
                    <a:cubicBezTo>
                      <a:pt x="44458" y="0"/>
                      <a:pt x="57309" y="12851"/>
                      <a:pt x="57309" y="28654"/>
                    </a:cubicBezTo>
                    <a:cubicBezTo>
                      <a:pt x="57309" y="44458"/>
                      <a:pt x="44458" y="57309"/>
                      <a:pt x="28655" y="57309"/>
                    </a:cubicBezTo>
                    <a:close/>
                    <a:moveTo>
                      <a:pt x="28655" y="18447"/>
                    </a:moveTo>
                    <a:cubicBezTo>
                      <a:pt x="22997" y="18447"/>
                      <a:pt x="18447" y="22997"/>
                      <a:pt x="18447" y="28654"/>
                    </a:cubicBezTo>
                    <a:cubicBezTo>
                      <a:pt x="18447" y="34311"/>
                      <a:pt x="22997" y="38862"/>
                      <a:pt x="28655" y="38862"/>
                    </a:cubicBezTo>
                    <a:cubicBezTo>
                      <a:pt x="34312" y="38862"/>
                      <a:pt x="38862" y="34311"/>
                      <a:pt x="38862" y="28654"/>
                    </a:cubicBezTo>
                    <a:cubicBezTo>
                      <a:pt x="38862" y="22997"/>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rial" panose="020B0604020202020204" pitchFamily="34" charset="0"/>
                  <a:cs typeface="Arial" panose="020B0604020202020204" pitchFamily="34" charset="0"/>
                </a:endParaRPr>
              </a:p>
            </p:txBody>
          </p:sp>
        </p:grpSp>
      </p:grpSp>
      <p:sp>
        <p:nvSpPr>
          <p:cNvPr id="37" name="Rectangle 36">
            <a:extLst>
              <a:ext uri="{FF2B5EF4-FFF2-40B4-BE49-F238E27FC236}">
                <a16:creationId xmlns:a16="http://schemas.microsoft.com/office/drawing/2014/main" id="{8D1D999E-DCB4-7976-8BEB-F4FB955BCBA4}"/>
              </a:ext>
            </a:extLst>
          </p:cNvPr>
          <p:cNvSpPr/>
          <p:nvPr/>
        </p:nvSpPr>
        <p:spPr>
          <a:xfrm>
            <a:off x="4299091" y="1596389"/>
            <a:ext cx="3419348" cy="1266925"/>
          </a:xfrm>
          <a:prstGeom prst="rect">
            <a:avLst/>
          </a:prstGeom>
          <a:solidFill>
            <a:srgbClr val="062E61"/>
          </a:solidFill>
          <a:ln w="6350" cap="flat" cmpd="sng" algn="ctr">
            <a:noFill/>
            <a:prstDash val="solid"/>
            <a:miter lim="800000"/>
          </a:ln>
          <a:effectLst>
            <a:outerShdw blurRad="50800" dist="38100" dir="2700000" algn="tl" rotWithShape="0">
              <a:prstClr val="black">
                <a:alpha val="40000"/>
              </a:prstClr>
            </a:outerShdw>
          </a:effectLst>
        </p:spPr>
        <p:txBody>
          <a:bodyPr lIns="60960" tIns="0" rIns="60960" bIns="121920" rtlCol="0" anchor="b" anchorCtr="0"/>
          <a:lstStyle/>
          <a:p>
            <a:pPr algn="ctr" defTabSz="609660">
              <a:defRPr/>
            </a:pPr>
            <a:r>
              <a:rPr lang="en-US" sz="1467" b="1" kern="100">
                <a:solidFill>
                  <a:prstClr val="white"/>
                </a:solidFill>
                <a:latin typeface="Arial" panose="020B0604020202020204" pitchFamily="34" charset="0"/>
                <a:ea typeface="Times New Roman" panose="02020603050405020304" pitchFamily="18" charset="0"/>
                <a:cs typeface="Arial" panose="020B0604020202020204" pitchFamily="34" charset="0"/>
              </a:rPr>
              <a:t>Tailored Tools to support healthcare organizations in strengthening cybersecurity. </a:t>
            </a:r>
          </a:p>
        </p:txBody>
      </p:sp>
      <p:grpSp>
        <p:nvGrpSpPr>
          <p:cNvPr id="38" name="Group 37">
            <a:extLst>
              <a:ext uri="{FF2B5EF4-FFF2-40B4-BE49-F238E27FC236}">
                <a16:creationId xmlns:a16="http://schemas.microsoft.com/office/drawing/2014/main" id="{79B56452-5862-7029-BE48-C88AA47AE9A7}"/>
              </a:ext>
              <a:ext uri="{C183D7F6-B498-43B3-948B-1728B52AA6E4}">
                <adec:decorative xmlns:adec="http://schemas.microsoft.com/office/drawing/2017/decorative" val="1"/>
              </a:ext>
            </a:extLst>
          </p:cNvPr>
          <p:cNvGrpSpPr/>
          <p:nvPr/>
        </p:nvGrpSpPr>
        <p:grpSpPr>
          <a:xfrm>
            <a:off x="5542853" y="1137871"/>
            <a:ext cx="827975" cy="827975"/>
            <a:chOff x="8534831" y="1705960"/>
            <a:chExt cx="1241963" cy="1241963"/>
          </a:xfrm>
        </p:grpSpPr>
        <p:sp>
          <p:nvSpPr>
            <p:cNvPr id="39" name="Oval 38">
              <a:extLst>
                <a:ext uri="{FF2B5EF4-FFF2-40B4-BE49-F238E27FC236}">
                  <a16:creationId xmlns:a16="http://schemas.microsoft.com/office/drawing/2014/main" id="{9A46723A-B4E9-FA6A-2E2B-EF5B5E91B0BA}"/>
                </a:ext>
              </a:extLst>
            </p:cNvPr>
            <p:cNvSpPr/>
            <p:nvPr/>
          </p:nvSpPr>
          <p:spPr>
            <a:xfrm>
              <a:off x="8534831" y="1705960"/>
              <a:ext cx="1241963" cy="1241963"/>
            </a:xfrm>
            <a:prstGeom prst="ellipse">
              <a:avLst/>
            </a:prstGeom>
            <a:solidFill>
              <a:srgbClr val="54B9E3"/>
            </a:solidFill>
            <a:ln w="28575" cap="flat" cmpd="sng" algn="ctr">
              <a:solidFill>
                <a:sysClr val="window" lastClr="FFFFFF"/>
              </a:solidFill>
              <a:prstDash val="solid"/>
              <a:miter lim="800000"/>
            </a:ln>
            <a:effectLst/>
          </p:spPr>
          <p:txBody>
            <a:bodyPr rtlCol="0" anchor="ctr"/>
            <a:lstStyle/>
            <a:p>
              <a:pPr algn="ctr" defTabSz="60966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40" name="Graphic 526">
              <a:extLst>
                <a:ext uri="{FF2B5EF4-FFF2-40B4-BE49-F238E27FC236}">
                  <a16:creationId xmlns:a16="http://schemas.microsoft.com/office/drawing/2014/main" id="{1214053A-BA28-DD2C-3215-D99039096373}"/>
                </a:ext>
              </a:extLst>
            </p:cNvPr>
            <p:cNvGrpSpPr>
              <a:grpSpLocks noChangeAspect="1"/>
            </p:cNvGrpSpPr>
            <p:nvPr/>
          </p:nvGrpSpPr>
          <p:grpSpPr>
            <a:xfrm>
              <a:off x="8757919" y="2006901"/>
              <a:ext cx="795786" cy="640080"/>
              <a:chOff x="6179903" y="4467966"/>
              <a:chExt cx="701796" cy="564482"/>
            </a:xfrm>
            <a:solidFill>
              <a:sysClr val="window" lastClr="FFFFFF"/>
            </a:solidFill>
          </p:grpSpPr>
          <p:grpSp>
            <p:nvGrpSpPr>
              <p:cNvPr id="41" name="Graphic 526">
                <a:extLst>
                  <a:ext uri="{FF2B5EF4-FFF2-40B4-BE49-F238E27FC236}">
                    <a16:creationId xmlns:a16="http://schemas.microsoft.com/office/drawing/2014/main" id="{557ACCDC-D109-29B0-BCBD-6CC5B18E6003}"/>
                  </a:ext>
                </a:extLst>
              </p:cNvPr>
              <p:cNvGrpSpPr/>
              <p:nvPr/>
            </p:nvGrpSpPr>
            <p:grpSpPr>
              <a:xfrm>
                <a:off x="6318462" y="4624554"/>
                <a:ext cx="424678" cy="177726"/>
                <a:chOff x="6318462" y="4624554"/>
                <a:chExt cx="424678" cy="177726"/>
              </a:xfrm>
              <a:grpFill/>
            </p:grpSpPr>
            <p:grpSp>
              <p:nvGrpSpPr>
                <p:cNvPr id="53" name="Graphic 526">
                  <a:extLst>
                    <a:ext uri="{FF2B5EF4-FFF2-40B4-BE49-F238E27FC236}">
                      <a16:creationId xmlns:a16="http://schemas.microsoft.com/office/drawing/2014/main" id="{C3BA4CDA-5071-8F30-0BCB-64C76B733B27}"/>
                    </a:ext>
                  </a:extLst>
                </p:cNvPr>
                <p:cNvGrpSpPr/>
                <p:nvPr/>
              </p:nvGrpSpPr>
              <p:grpSpPr>
                <a:xfrm>
                  <a:off x="6318585" y="4664302"/>
                  <a:ext cx="424554" cy="18487"/>
                  <a:chOff x="6318585" y="4664302"/>
                  <a:chExt cx="424554" cy="18487"/>
                </a:xfrm>
                <a:grpFill/>
              </p:grpSpPr>
              <p:sp>
                <p:nvSpPr>
                  <p:cNvPr id="82" name="Freeform 864">
                    <a:extLst>
                      <a:ext uri="{FF2B5EF4-FFF2-40B4-BE49-F238E27FC236}">
                        <a16:creationId xmlns:a16="http://schemas.microsoft.com/office/drawing/2014/main" id="{13BE7C34-57ED-44DE-3F2D-F04DD745AF07}"/>
                      </a:ext>
                    </a:extLst>
                  </p:cNvPr>
                  <p:cNvSpPr/>
                  <p:nvPr/>
                </p:nvSpPr>
                <p:spPr>
                  <a:xfrm>
                    <a:off x="6318585" y="4664302"/>
                    <a:ext cx="24531" cy="18487"/>
                  </a:xfrm>
                  <a:custGeom>
                    <a:avLst/>
                    <a:gdLst>
                      <a:gd name="connsiteX0" fmla="*/ 15286 w 24531"/>
                      <a:gd name="connsiteY0" fmla="*/ 18487 h 18487"/>
                      <a:gd name="connsiteX1" fmla="*/ 9246 w 24531"/>
                      <a:gd name="connsiteY1" fmla="*/ 18487 h 18487"/>
                      <a:gd name="connsiteX2" fmla="*/ 0 w 24531"/>
                      <a:gd name="connsiteY2" fmla="*/ 9244 h 18487"/>
                      <a:gd name="connsiteX3" fmla="*/ 9246 w 24531"/>
                      <a:gd name="connsiteY3" fmla="*/ 0 h 18487"/>
                      <a:gd name="connsiteX4" fmla="*/ 15286 w 24531"/>
                      <a:gd name="connsiteY4" fmla="*/ 0 h 18487"/>
                      <a:gd name="connsiteX5" fmla="*/ 24532 w 24531"/>
                      <a:gd name="connsiteY5" fmla="*/ 9244 h 18487"/>
                      <a:gd name="connsiteX6" fmla="*/ 15286 w 2453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1" h="18487">
                        <a:moveTo>
                          <a:pt x="15286" y="18487"/>
                        </a:moveTo>
                        <a:lnTo>
                          <a:pt x="9246" y="18487"/>
                        </a:lnTo>
                        <a:cubicBezTo>
                          <a:pt x="4130" y="18487"/>
                          <a:pt x="0" y="14358"/>
                          <a:pt x="0" y="9244"/>
                        </a:cubicBezTo>
                        <a:cubicBezTo>
                          <a:pt x="0" y="4129"/>
                          <a:pt x="4130" y="0"/>
                          <a:pt x="9246" y="0"/>
                        </a:cubicBezTo>
                        <a:lnTo>
                          <a:pt x="15286" y="0"/>
                        </a:lnTo>
                        <a:cubicBezTo>
                          <a:pt x="20402" y="0"/>
                          <a:pt x="24532" y="4129"/>
                          <a:pt x="24532" y="9244"/>
                        </a:cubicBezTo>
                        <a:cubicBezTo>
                          <a:pt x="24532" y="14358"/>
                          <a:pt x="20402" y="18487"/>
                          <a:pt x="1528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83" name="Freeform 865">
                    <a:extLst>
                      <a:ext uri="{FF2B5EF4-FFF2-40B4-BE49-F238E27FC236}">
                        <a16:creationId xmlns:a16="http://schemas.microsoft.com/office/drawing/2014/main" id="{D974FE24-5831-8185-CAD1-DA0B16689A96}"/>
                      </a:ext>
                    </a:extLst>
                  </p:cNvPr>
                  <p:cNvSpPr/>
                  <p:nvPr/>
                </p:nvSpPr>
                <p:spPr>
                  <a:xfrm>
                    <a:off x="6366477" y="4664302"/>
                    <a:ext cx="50172" cy="18487"/>
                  </a:xfrm>
                  <a:custGeom>
                    <a:avLst/>
                    <a:gdLst>
                      <a:gd name="connsiteX0" fmla="*/ 40927 w 50172"/>
                      <a:gd name="connsiteY0" fmla="*/ 18487 h 18487"/>
                      <a:gd name="connsiteX1" fmla="*/ 9246 w 50172"/>
                      <a:gd name="connsiteY1" fmla="*/ 18487 h 18487"/>
                      <a:gd name="connsiteX2" fmla="*/ 0 w 50172"/>
                      <a:gd name="connsiteY2" fmla="*/ 9244 h 18487"/>
                      <a:gd name="connsiteX3" fmla="*/ 9246 w 50172"/>
                      <a:gd name="connsiteY3" fmla="*/ 0 h 18487"/>
                      <a:gd name="connsiteX4" fmla="*/ 40927 w 50172"/>
                      <a:gd name="connsiteY4" fmla="*/ 0 h 18487"/>
                      <a:gd name="connsiteX5" fmla="*/ 50172 w 50172"/>
                      <a:gd name="connsiteY5" fmla="*/ 9244 h 18487"/>
                      <a:gd name="connsiteX6" fmla="*/ 40927 w 50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2" h="18487">
                        <a:moveTo>
                          <a:pt x="40927" y="18487"/>
                        </a:moveTo>
                        <a:lnTo>
                          <a:pt x="9246" y="18487"/>
                        </a:lnTo>
                        <a:cubicBezTo>
                          <a:pt x="4130" y="18487"/>
                          <a:pt x="0" y="14358"/>
                          <a:pt x="0" y="9244"/>
                        </a:cubicBezTo>
                        <a:cubicBezTo>
                          <a:pt x="0" y="4129"/>
                          <a:pt x="4130" y="0"/>
                          <a:pt x="9246" y="0"/>
                        </a:cubicBezTo>
                        <a:lnTo>
                          <a:pt x="40927" y="0"/>
                        </a:lnTo>
                        <a:cubicBezTo>
                          <a:pt x="46043" y="0"/>
                          <a:pt x="50172" y="4129"/>
                          <a:pt x="50172" y="9244"/>
                        </a:cubicBezTo>
                        <a:cubicBezTo>
                          <a:pt x="50172" y="14358"/>
                          <a:pt x="46043" y="18487"/>
                          <a:pt x="40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84" name="Freeform 866">
                    <a:extLst>
                      <a:ext uri="{FF2B5EF4-FFF2-40B4-BE49-F238E27FC236}">
                        <a16:creationId xmlns:a16="http://schemas.microsoft.com/office/drawing/2014/main" id="{0679E096-8E88-D51C-04D1-7EB6E1D89D37}"/>
                      </a:ext>
                    </a:extLst>
                  </p:cNvPr>
                  <p:cNvSpPr/>
                  <p:nvPr/>
                </p:nvSpPr>
                <p:spPr>
                  <a:xfrm>
                    <a:off x="6440010" y="4664302"/>
                    <a:ext cx="141826" cy="18487"/>
                  </a:xfrm>
                  <a:custGeom>
                    <a:avLst/>
                    <a:gdLst>
                      <a:gd name="connsiteX0" fmla="*/ 132581 w 141826"/>
                      <a:gd name="connsiteY0" fmla="*/ 18487 h 18487"/>
                      <a:gd name="connsiteX1" fmla="*/ 9246 w 141826"/>
                      <a:gd name="connsiteY1" fmla="*/ 18487 h 18487"/>
                      <a:gd name="connsiteX2" fmla="*/ 0 w 141826"/>
                      <a:gd name="connsiteY2" fmla="*/ 9244 h 18487"/>
                      <a:gd name="connsiteX3" fmla="*/ 9246 w 141826"/>
                      <a:gd name="connsiteY3" fmla="*/ 0 h 18487"/>
                      <a:gd name="connsiteX4" fmla="*/ 132581 w 141826"/>
                      <a:gd name="connsiteY4" fmla="*/ 0 h 18487"/>
                      <a:gd name="connsiteX5" fmla="*/ 141826 w 141826"/>
                      <a:gd name="connsiteY5" fmla="*/ 9244 h 18487"/>
                      <a:gd name="connsiteX6" fmla="*/ 132581 w 14182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826" h="18487">
                        <a:moveTo>
                          <a:pt x="132581" y="18487"/>
                        </a:moveTo>
                        <a:lnTo>
                          <a:pt x="9246" y="18487"/>
                        </a:lnTo>
                        <a:cubicBezTo>
                          <a:pt x="4130" y="18487"/>
                          <a:pt x="0" y="14358"/>
                          <a:pt x="0" y="9244"/>
                        </a:cubicBezTo>
                        <a:cubicBezTo>
                          <a:pt x="0" y="4129"/>
                          <a:pt x="4130" y="0"/>
                          <a:pt x="9246" y="0"/>
                        </a:cubicBezTo>
                        <a:lnTo>
                          <a:pt x="132581" y="0"/>
                        </a:lnTo>
                        <a:cubicBezTo>
                          <a:pt x="137697" y="0"/>
                          <a:pt x="141826" y="4129"/>
                          <a:pt x="141826" y="9244"/>
                        </a:cubicBezTo>
                        <a:cubicBezTo>
                          <a:pt x="141826" y="14358"/>
                          <a:pt x="137697" y="18487"/>
                          <a:pt x="13258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85" name="Freeform 867">
                    <a:extLst>
                      <a:ext uri="{FF2B5EF4-FFF2-40B4-BE49-F238E27FC236}">
                        <a16:creationId xmlns:a16="http://schemas.microsoft.com/office/drawing/2014/main" id="{EDB399A1-596C-3FC4-68A6-DD0EAF30E3AC}"/>
                      </a:ext>
                    </a:extLst>
                  </p:cNvPr>
                  <p:cNvSpPr/>
                  <p:nvPr/>
                </p:nvSpPr>
                <p:spPr>
                  <a:xfrm>
                    <a:off x="6605320" y="4664302"/>
                    <a:ext cx="45796" cy="18487"/>
                  </a:xfrm>
                  <a:custGeom>
                    <a:avLst/>
                    <a:gdLst>
                      <a:gd name="connsiteX0" fmla="*/ 36551 w 45796"/>
                      <a:gd name="connsiteY0" fmla="*/ 18487 h 18487"/>
                      <a:gd name="connsiteX1" fmla="*/ 9246 w 45796"/>
                      <a:gd name="connsiteY1" fmla="*/ 18487 h 18487"/>
                      <a:gd name="connsiteX2" fmla="*/ 0 w 45796"/>
                      <a:gd name="connsiteY2" fmla="*/ 9244 h 18487"/>
                      <a:gd name="connsiteX3" fmla="*/ 9246 w 45796"/>
                      <a:gd name="connsiteY3" fmla="*/ 0 h 18487"/>
                      <a:gd name="connsiteX4" fmla="*/ 36551 w 45796"/>
                      <a:gd name="connsiteY4" fmla="*/ 0 h 18487"/>
                      <a:gd name="connsiteX5" fmla="*/ 45796 w 45796"/>
                      <a:gd name="connsiteY5" fmla="*/ 9244 h 18487"/>
                      <a:gd name="connsiteX6" fmla="*/ 36551 w 4579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96" h="18487">
                        <a:moveTo>
                          <a:pt x="36551" y="18487"/>
                        </a:moveTo>
                        <a:lnTo>
                          <a:pt x="9246" y="18487"/>
                        </a:lnTo>
                        <a:cubicBezTo>
                          <a:pt x="4130" y="18487"/>
                          <a:pt x="0" y="14358"/>
                          <a:pt x="0" y="9244"/>
                        </a:cubicBezTo>
                        <a:cubicBezTo>
                          <a:pt x="0" y="4129"/>
                          <a:pt x="4130" y="0"/>
                          <a:pt x="9246" y="0"/>
                        </a:cubicBezTo>
                        <a:lnTo>
                          <a:pt x="36551" y="0"/>
                        </a:lnTo>
                        <a:cubicBezTo>
                          <a:pt x="41667" y="0"/>
                          <a:pt x="45796" y="4129"/>
                          <a:pt x="45796" y="9244"/>
                        </a:cubicBezTo>
                        <a:cubicBezTo>
                          <a:pt x="45796" y="14358"/>
                          <a:pt x="41667" y="18487"/>
                          <a:pt x="3655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86" name="Freeform 868">
                    <a:extLst>
                      <a:ext uri="{FF2B5EF4-FFF2-40B4-BE49-F238E27FC236}">
                        <a16:creationId xmlns:a16="http://schemas.microsoft.com/office/drawing/2014/main" id="{D69736E1-21EB-5C0E-7A5F-44F4797BE08F}"/>
                      </a:ext>
                    </a:extLst>
                  </p:cNvPr>
                  <p:cNvSpPr/>
                  <p:nvPr/>
                </p:nvSpPr>
                <p:spPr>
                  <a:xfrm>
                    <a:off x="6674538" y="4664302"/>
                    <a:ext cx="68601" cy="18487"/>
                  </a:xfrm>
                  <a:custGeom>
                    <a:avLst/>
                    <a:gdLst>
                      <a:gd name="connsiteX0" fmla="*/ 59356 w 68601"/>
                      <a:gd name="connsiteY0" fmla="*/ 18487 h 18487"/>
                      <a:gd name="connsiteX1" fmla="*/ 9246 w 68601"/>
                      <a:gd name="connsiteY1" fmla="*/ 18487 h 18487"/>
                      <a:gd name="connsiteX2" fmla="*/ 0 w 68601"/>
                      <a:gd name="connsiteY2" fmla="*/ 9244 h 18487"/>
                      <a:gd name="connsiteX3" fmla="*/ 9246 w 68601"/>
                      <a:gd name="connsiteY3" fmla="*/ 0 h 18487"/>
                      <a:gd name="connsiteX4" fmla="*/ 59356 w 68601"/>
                      <a:gd name="connsiteY4" fmla="*/ 0 h 18487"/>
                      <a:gd name="connsiteX5" fmla="*/ 68602 w 68601"/>
                      <a:gd name="connsiteY5" fmla="*/ 9244 h 18487"/>
                      <a:gd name="connsiteX6" fmla="*/ 59356 w 6860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01" h="18487">
                        <a:moveTo>
                          <a:pt x="59356" y="18487"/>
                        </a:moveTo>
                        <a:lnTo>
                          <a:pt x="9246" y="18487"/>
                        </a:lnTo>
                        <a:cubicBezTo>
                          <a:pt x="4130" y="18487"/>
                          <a:pt x="0" y="14358"/>
                          <a:pt x="0" y="9244"/>
                        </a:cubicBezTo>
                        <a:cubicBezTo>
                          <a:pt x="0" y="4129"/>
                          <a:pt x="4130" y="0"/>
                          <a:pt x="9246" y="0"/>
                        </a:cubicBezTo>
                        <a:lnTo>
                          <a:pt x="59356" y="0"/>
                        </a:lnTo>
                        <a:cubicBezTo>
                          <a:pt x="64472" y="0"/>
                          <a:pt x="68602" y="4129"/>
                          <a:pt x="68602" y="9244"/>
                        </a:cubicBezTo>
                        <a:cubicBezTo>
                          <a:pt x="68602" y="14358"/>
                          <a:pt x="64472" y="18487"/>
                          <a:pt x="5935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nvGrpSpPr>
                <p:cNvPr id="54" name="Graphic 526">
                  <a:extLst>
                    <a:ext uri="{FF2B5EF4-FFF2-40B4-BE49-F238E27FC236}">
                      <a16:creationId xmlns:a16="http://schemas.microsoft.com/office/drawing/2014/main" id="{0BE44F34-0F60-F9B6-CFEA-21574C8304F3}"/>
                    </a:ext>
                  </a:extLst>
                </p:cNvPr>
                <p:cNvGrpSpPr/>
                <p:nvPr/>
              </p:nvGrpSpPr>
              <p:grpSpPr>
                <a:xfrm>
                  <a:off x="6319202" y="4783793"/>
                  <a:ext cx="423937" cy="18487"/>
                  <a:chOff x="6319202" y="4783793"/>
                  <a:chExt cx="423937" cy="18487"/>
                </a:xfrm>
                <a:grpFill/>
              </p:grpSpPr>
              <p:sp>
                <p:nvSpPr>
                  <p:cNvPr id="76" name="Freeform 870">
                    <a:extLst>
                      <a:ext uri="{FF2B5EF4-FFF2-40B4-BE49-F238E27FC236}">
                        <a16:creationId xmlns:a16="http://schemas.microsoft.com/office/drawing/2014/main" id="{29FD1BC8-9447-8660-144D-449D2D622CEF}"/>
                      </a:ext>
                    </a:extLst>
                  </p:cNvPr>
                  <p:cNvSpPr/>
                  <p:nvPr/>
                </p:nvSpPr>
                <p:spPr>
                  <a:xfrm>
                    <a:off x="6454556" y="4783793"/>
                    <a:ext cx="33715" cy="18487"/>
                  </a:xfrm>
                  <a:custGeom>
                    <a:avLst/>
                    <a:gdLst>
                      <a:gd name="connsiteX0" fmla="*/ 24470 w 33715"/>
                      <a:gd name="connsiteY0" fmla="*/ 18487 h 18487"/>
                      <a:gd name="connsiteX1" fmla="*/ 9246 w 33715"/>
                      <a:gd name="connsiteY1" fmla="*/ 18487 h 18487"/>
                      <a:gd name="connsiteX2" fmla="*/ 0 w 33715"/>
                      <a:gd name="connsiteY2" fmla="*/ 9244 h 18487"/>
                      <a:gd name="connsiteX3" fmla="*/ 9246 w 33715"/>
                      <a:gd name="connsiteY3" fmla="*/ 0 h 18487"/>
                      <a:gd name="connsiteX4" fmla="*/ 24470 w 33715"/>
                      <a:gd name="connsiteY4" fmla="*/ 0 h 18487"/>
                      <a:gd name="connsiteX5" fmla="*/ 33716 w 33715"/>
                      <a:gd name="connsiteY5" fmla="*/ 9244 h 18487"/>
                      <a:gd name="connsiteX6" fmla="*/ 24470 w 33715"/>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15" h="18487">
                        <a:moveTo>
                          <a:pt x="24470" y="18487"/>
                        </a:moveTo>
                        <a:lnTo>
                          <a:pt x="9246" y="18487"/>
                        </a:lnTo>
                        <a:cubicBezTo>
                          <a:pt x="4130" y="18487"/>
                          <a:pt x="0" y="14359"/>
                          <a:pt x="0" y="9244"/>
                        </a:cubicBezTo>
                        <a:cubicBezTo>
                          <a:pt x="0" y="4129"/>
                          <a:pt x="4130" y="0"/>
                          <a:pt x="9246" y="0"/>
                        </a:cubicBezTo>
                        <a:lnTo>
                          <a:pt x="24470" y="0"/>
                        </a:lnTo>
                        <a:cubicBezTo>
                          <a:pt x="29586" y="0"/>
                          <a:pt x="33716" y="4129"/>
                          <a:pt x="33716" y="9244"/>
                        </a:cubicBezTo>
                        <a:cubicBezTo>
                          <a:pt x="33716" y="14359"/>
                          <a:pt x="29586" y="18487"/>
                          <a:pt x="24470"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7" name="Freeform 871">
                    <a:extLst>
                      <a:ext uri="{FF2B5EF4-FFF2-40B4-BE49-F238E27FC236}">
                        <a16:creationId xmlns:a16="http://schemas.microsoft.com/office/drawing/2014/main" id="{BD6980E9-0BFD-A975-63E5-89A691204132}"/>
                      </a:ext>
                    </a:extLst>
                  </p:cNvPr>
                  <p:cNvSpPr/>
                  <p:nvPr/>
                </p:nvSpPr>
                <p:spPr>
                  <a:xfrm>
                    <a:off x="6511632" y="4783793"/>
                    <a:ext cx="78032" cy="18487"/>
                  </a:xfrm>
                  <a:custGeom>
                    <a:avLst/>
                    <a:gdLst>
                      <a:gd name="connsiteX0" fmla="*/ 68787 w 78032"/>
                      <a:gd name="connsiteY0" fmla="*/ 18487 h 18487"/>
                      <a:gd name="connsiteX1" fmla="*/ 9246 w 78032"/>
                      <a:gd name="connsiteY1" fmla="*/ 18487 h 18487"/>
                      <a:gd name="connsiteX2" fmla="*/ 0 w 78032"/>
                      <a:gd name="connsiteY2" fmla="*/ 9244 h 18487"/>
                      <a:gd name="connsiteX3" fmla="*/ 9246 w 78032"/>
                      <a:gd name="connsiteY3" fmla="*/ 0 h 18487"/>
                      <a:gd name="connsiteX4" fmla="*/ 68787 w 78032"/>
                      <a:gd name="connsiteY4" fmla="*/ 0 h 18487"/>
                      <a:gd name="connsiteX5" fmla="*/ 78032 w 78032"/>
                      <a:gd name="connsiteY5" fmla="*/ 9244 h 18487"/>
                      <a:gd name="connsiteX6" fmla="*/ 68787 w 7803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32" h="18487">
                        <a:moveTo>
                          <a:pt x="68787" y="18487"/>
                        </a:moveTo>
                        <a:lnTo>
                          <a:pt x="9246" y="18487"/>
                        </a:lnTo>
                        <a:cubicBezTo>
                          <a:pt x="4130" y="18487"/>
                          <a:pt x="0" y="14359"/>
                          <a:pt x="0" y="9244"/>
                        </a:cubicBezTo>
                        <a:cubicBezTo>
                          <a:pt x="0" y="4129"/>
                          <a:pt x="4130" y="0"/>
                          <a:pt x="9246" y="0"/>
                        </a:cubicBezTo>
                        <a:lnTo>
                          <a:pt x="68787" y="0"/>
                        </a:lnTo>
                        <a:cubicBezTo>
                          <a:pt x="73902" y="0"/>
                          <a:pt x="78032" y="4129"/>
                          <a:pt x="78032" y="9244"/>
                        </a:cubicBezTo>
                        <a:cubicBezTo>
                          <a:pt x="78032" y="14359"/>
                          <a:pt x="73902" y="18487"/>
                          <a:pt x="6878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8" name="Freeform 872">
                    <a:extLst>
                      <a:ext uri="{FF2B5EF4-FFF2-40B4-BE49-F238E27FC236}">
                        <a16:creationId xmlns:a16="http://schemas.microsoft.com/office/drawing/2014/main" id="{1C2FC2F7-49F7-87A5-DA68-000741BDE0BC}"/>
                      </a:ext>
                    </a:extLst>
                  </p:cNvPr>
                  <p:cNvSpPr/>
                  <p:nvPr/>
                </p:nvSpPr>
                <p:spPr>
                  <a:xfrm>
                    <a:off x="6319202" y="4783793"/>
                    <a:ext cx="24531" cy="18487"/>
                  </a:xfrm>
                  <a:custGeom>
                    <a:avLst/>
                    <a:gdLst>
                      <a:gd name="connsiteX0" fmla="*/ 15286 w 24531"/>
                      <a:gd name="connsiteY0" fmla="*/ 18487 h 18487"/>
                      <a:gd name="connsiteX1" fmla="*/ 9246 w 24531"/>
                      <a:gd name="connsiteY1" fmla="*/ 18487 h 18487"/>
                      <a:gd name="connsiteX2" fmla="*/ 0 w 24531"/>
                      <a:gd name="connsiteY2" fmla="*/ 9244 h 18487"/>
                      <a:gd name="connsiteX3" fmla="*/ 9246 w 24531"/>
                      <a:gd name="connsiteY3" fmla="*/ 0 h 18487"/>
                      <a:gd name="connsiteX4" fmla="*/ 15286 w 24531"/>
                      <a:gd name="connsiteY4" fmla="*/ 0 h 18487"/>
                      <a:gd name="connsiteX5" fmla="*/ 24531 w 24531"/>
                      <a:gd name="connsiteY5" fmla="*/ 9244 h 18487"/>
                      <a:gd name="connsiteX6" fmla="*/ 15286 w 2453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1" h="18487">
                        <a:moveTo>
                          <a:pt x="15286" y="18487"/>
                        </a:moveTo>
                        <a:lnTo>
                          <a:pt x="9246" y="18487"/>
                        </a:lnTo>
                        <a:cubicBezTo>
                          <a:pt x="4130" y="18487"/>
                          <a:pt x="0" y="14359"/>
                          <a:pt x="0" y="9244"/>
                        </a:cubicBezTo>
                        <a:cubicBezTo>
                          <a:pt x="0" y="4129"/>
                          <a:pt x="4130" y="0"/>
                          <a:pt x="9246" y="0"/>
                        </a:cubicBezTo>
                        <a:lnTo>
                          <a:pt x="15286" y="0"/>
                        </a:lnTo>
                        <a:cubicBezTo>
                          <a:pt x="20402" y="0"/>
                          <a:pt x="24531" y="4129"/>
                          <a:pt x="24531" y="9244"/>
                        </a:cubicBezTo>
                        <a:cubicBezTo>
                          <a:pt x="24531" y="14359"/>
                          <a:pt x="20402" y="18487"/>
                          <a:pt x="1528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9" name="Freeform 873">
                    <a:extLst>
                      <a:ext uri="{FF2B5EF4-FFF2-40B4-BE49-F238E27FC236}">
                        <a16:creationId xmlns:a16="http://schemas.microsoft.com/office/drawing/2014/main" id="{025BBA9C-1D9A-F98C-A0DE-0558ED66D30F}"/>
                      </a:ext>
                    </a:extLst>
                  </p:cNvPr>
                  <p:cNvSpPr/>
                  <p:nvPr/>
                </p:nvSpPr>
                <p:spPr>
                  <a:xfrm>
                    <a:off x="6367217" y="4783793"/>
                    <a:ext cx="63979" cy="18487"/>
                  </a:xfrm>
                  <a:custGeom>
                    <a:avLst/>
                    <a:gdLst>
                      <a:gd name="connsiteX0" fmla="*/ 54734 w 63979"/>
                      <a:gd name="connsiteY0" fmla="*/ 18487 h 18487"/>
                      <a:gd name="connsiteX1" fmla="*/ 9246 w 63979"/>
                      <a:gd name="connsiteY1" fmla="*/ 18487 h 18487"/>
                      <a:gd name="connsiteX2" fmla="*/ 0 w 63979"/>
                      <a:gd name="connsiteY2" fmla="*/ 9244 h 18487"/>
                      <a:gd name="connsiteX3" fmla="*/ 9246 w 63979"/>
                      <a:gd name="connsiteY3" fmla="*/ 0 h 18487"/>
                      <a:gd name="connsiteX4" fmla="*/ 54734 w 63979"/>
                      <a:gd name="connsiteY4" fmla="*/ 0 h 18487"/>
                      <a:gd name="connsiteX5" fmla="*/ 63979 w 63979"/>
                      <a:gd name="connsiteY5" fmla="*/ 9244 h 18487"/>
                      <a:gd name="connsiteX6" fmla="*/ 54734 w 63979"/>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979" h="18487">
                        <a:moveTo>
                          <a:pt x="54734" y="18487"/>
                        </a:moveTo>
                        <a:lnTo>
                          <a:pt x="9246" y="18487"/>
                        </a:lnTo>
                        <a:cubicBezTo>
                          <a:pt x="4130" y="18487"/>
                          <a:pt x="0" y="14359"/>
                          <a:pt x="0" y="9244"/>
                        </a:cubicBezTo>
                        <a:cubicBezTo>
                          <a:pt x="0" y="4129"/>
                          <a:pt x="4130" y="0"/>
                          <a:pt x="9246" y="0"/>
                        </a:cubicBezTo>
                        <a:lnTo>
                          <a:pt x="54734" y="0"/>
                        </a:lnTo>
                        <a:cubicBezTo>
                          <a:pt x="59849" y="0"/>
                          <a:pt x="63979" y="4129"/>
                          <a:pt x="63979" y="9244"/>
                        </a:cubicBezTo>
                        <a:cubicBezTo>
                          <a:pt x="63979" y="14359"/>
                          <a:pt x="59849" y="18487"/>
                          <a:pt x="54734"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80" name="Freeform 874">
                    <a:extLst>
                      <a:ext uri="{FF2B5EF4-FFF2-40B4-BE49-F238E27FC236}">
                        <a16:creationId xmlns:a16="http://schemas.microsoft.com/office/drawing/2014/main" id="{44B6CF04-F8D6-2899-CEAA-B84CBF13A623}"/>
                      </a:ext>
                    </a:extLst>
                  </p:cNvPr>
                  <p:cNvSpPr/>
                  <p:nvPr/>
                </p:nvSpPr>
                <p:spPr>
                  <a:xfrm>
                    <a:off x="6712383" y="4783793"/>
                    <a:ext cx="30756" cy="18487"/>
                  </a:xfrm>
                  <a:custGeom>
                    <a:avLst/>
                    <a:gdLst>
                      <a:gd name="connsiteX0" fmla="*/ 21511 w 30756"/>
                      <a:gd name="connsiteY0" fmla="*/ 18487 h 18487"/>
                      <a:gd name="connsiteX1" fmla="*/ 9246 w 30756"/>
                      <a:gd name="connsiteY1" fmla="*/ 18487 h 18487"/>
                      <a:gd name="connsiteX2" fmla="*/ 0 w 30756"/>
                      <a:gd name="connsiteY2" fmla="*/ 9244 h 18487"/>
                      <a:gd name="connsiteX3" fmla="*/ 9246 w 30756"/>
                      <a:gd name="connsiteY3" fmla="*/ 0 h 18487"/>
                      <a:gd name="connsiteX4" fmla="*/ 21511 w 30756"/>
                      <a:gd name="connsiteY4" fmla="*/ 0 h 18487"/>
                      <a:gd name="connsiteX5" fmla="*/ 30757 w 30756"/>
                      <a:gd name="connsiteY5" fmla="*/ 9244 h 18487"/>
                      <a:gd name="connsiteX6" fmla="*/ 21511 w 3075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56" h="18487">
                        <a:moveTo>
                          <a:pt x="21511" y="18487"/>
                        </a:moveTo>
                        <a:lnTo>
                          <a:pt x="9246" y="18487"/>
                        </a:lnTo>
                        <a:cubicBezTo>
                          <a:pt x="4130" y="18487"/>
                          <a:pt x="0" y="14359"/>
                          <a:pt x="0" y="9244"/>
                        </a:cubicBezTo>
                        <a:cubicBezTo>
                          <a:pt x="0" y="4129"/>
                          <a:pt x="4130" y="0"/>
                          <a:pt x="9246" y="0"/>
                        </a:cubicBezTo>
                        <a:lnTo>
                          <a:pt x="21511" y="0"/>
                        </a:lnTo>
                        <a:cubicBezTo>
                          <a:pt x="26627" y="0"/>
                          <a:pt x="30757" y="4129"/>
                          <a:pt x="30757" y="9244"/>
                        </a:cubicBezTo>
                        <a:cubicBezTo>
                          <a:pt x="30757" y="14359"/>
                          <a:pt x="26627" y="18487"/>
                          <a:pt x="2151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81" name="Freeform 875">
                    <a:extLst>
                      <a:ext uri="{FF2B5EF4-FFF2-40B4-BE49-F238E27FC236}">
                        <a16:creationId xmlns:a16="http://schemas.microsoft.com/office/drawing/2014/main" id="{16AE3FBF-C7B9-18E4-677D-810B69C076E5}"/>
                      </a:ext>
                    </a:extLst>
                  </p:cNvPr>
                  <p:cNvSpPr/>
                  <p:nvPr/>
                </p:nvSpPr>
                <p:spPr>
                  <a:xfrm>
                    <a:off x="6613086" y="4783793"/>
                    <a:ext cx="75874" cy="18487"/>
                  </a:xfrm>
                  <a:custGeom>
                    <a:avLst/>
                    <a:gdLst>
                      <a:gd name="connsiteX0" fmla="*/ 66629 w 75874"/>
                      <a:gd name="connsiteY0" fmla="*/ 18487 h 18487"/>
                      <a:gd name="connsiteX1" fmla="*/ 9246 w 75874"/>
                      <a:gd name="connsiteY1" fmla="*/ 18487 h 18487"/>
                      <a:gd name="connsiteX2" fmla="*/ 0 w 75874"/>
                      <a:gd name="connsiteY2" fmla="*/ 9244 h 18487"/>
                      <a:gd name="connsiteX3" fmla="*/ 9246 w 75874"/>
                      <a:gd name="connsiteY3" fmla="*/ 0 h 18487"/>
                      <a:gd name="connsiteX4" fmla="*/ 66629 w 75874"/>
                      <a:gd name="connsiteY4" fmla="*/ 0 h 18487"/>
                      <a:gd name="connsiteX5" fmla="*/ 75875 w 75874"/>
                      <a:gd name="connsiteY5" fmla="*/ 9244 h 18487"/>
                      <a:gd name="connsiteX6" fmla="*/ 66629 w 75874"/>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874" h="18487">
                        <a:moveTo>
                          <a:pt x="66629" y="18487"/>
                        </a:moveTo>
                        <a:lnTo>
                          <a:pt x="9246" y="18487"/>
                        </a:lnTo>
                        <a:cubicBezTo>
                          <a:pt x="4130" y="18487"/>
                          <a:pt x="0" y="14359"/>
                          <a:pt x="0" y="9244"/>
                        </a:cubicBezTo>
                        <a:cubicBezTo>
                          <a:pt x="0" y="4129"/>
                          <a:pt x="4130" y="0"/>
                          <a:pt x="9246" y="0"/>
                        </a:cubicBezTo>
                        <a:lnTo>
                          <a:pt x="66629" y="0"/>
                        </a:lnTo>
                        <a:cubicBezTo>
                          <a:pt x="71745" y="0"/>
                          <a:pt x="75875" y="4129"/>
                          <a:pt x="75875" y="9244"/>
                        </a:cubicBezTo>
                        <a:cubicBezTo>
                          <a:pt x="75875" y="14359"/>
                          <a:pt x="71745" y="18487"/>
                          <a:pt x="66629"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nvGrpSpPr>
                <p:cNvPr id="55" name="Graphic 526">
                  <a:extLst>
                    <a:ext uri="{FF2B5EF4-FFF2-40B4-BE49-F238E27FC236}">
                      <a16:creationId xmlns:a16="http://schemas.microsoft.com/office/drawing/2014/main" id="{F060737D-0EEF-5C94-174E-C516F6BD3884}"/>
                    </a:ext>
                  </a:extLst>
                </p:cNvPr>
                <p:cNvGrpSpPr/>
                <p:nvPr/>
              </p:nvGrpSpPr>
              <p:grpSpPr>
                <a:xfrm>
                  <a:off x="6318524" y="4624554"/>
                  <a:ext cx="424615" cy="18487"/>
                  <a:chOff x="6318524" y="4624554"/>
                  <a:chExt cx="424615" cy="18487"/>
                </a:xfrm>
                <a:grpFill/>
              </p:grpSpPr>
              <p:sp>
                <p:nvSpPr>
                  <p:cNvPr id="69" name="Freeform 877">
                    <a:extLst>
                      <a:ext uri="{FF2B5EF4-FFF2-40B4-BE49-F238E27FC236}">
                        <a16:creationId xmlns:a16="http://schemas.microsoft.com/office/drawing/2014/main" id="{448FF125-9427-D6BF-DE6E-3801D7373308}"/>
                      </a:ext>
                    </a:extLst>
                  </p:cNvPr>
                  <p:cNvSpPr/>
                  <p:nvPr/>
                </p:nvSpPr>
                <p:spPr>
                  <a:xfrm>
                    <a:off x="6318524" y="4624554"/>
                    <a:ext cx="58986" cy="18487"/>
                  </a:xfrm>
                  <a:custGeom>
                    <a:avLst/>
                    <a:gdLst>
                      <a:gd name="connsiteX0" fmla="*/ 49741 w 58986"/>
                      <a:gd name="connsiteY0" fmla="*/ 18487 h 18487"/>
                      <a:gd name="connsiteX1" fmla="*/ 9246 w 58986"/>
                      <a:gd name="connsiteY1" fmla="*/ 18487 h 18487"/>
                      <a:gd name="connsiteX2" fmla="*/ 0 w 58986"/>
                      <a:gd name="connsiteY2" fmla="*/ 9244 h 18487"/>
                      <a:gd name="connsiteX3" fmla="*/ 9246 w 58986"/>
                      <a:gd name="connsiteY3" fmla="*/ 0 h 18487"/>
                      <a:gd name="connsiteX4" fmla="*/ 49741 w 58986"/>
                      <a:gd name="connsiteY4" fmla="*/ 0 h 18487"/>
                      <a:gd name="connsiteX5" fmla="*/ 58986 w 58986"/>
                      <a:gd name="connsiteY5" fmla="*/ 9244 h 18487"/>
                      <a:gd name="connsiteX6" fmla="*/ 49741 w 5898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86" h="18487">
                        <a:moveTo>
                          <a:pt x="49741" y="18487"/>
                        </a:moveTo>
                        <a:lnTo>
                          <a:pt x="9246" y="18487"/>
                        </a:lnTo>
                        <a:cubicBezTo>
                          <a:pt x="4130" y="18487"/>
                          <a:pt x="0" y="14359"/>
                          <a:pt x="0" y="9244"/>
                        </a:cubicBezTo>
                        <a:cubicBezTo>
                          <a:pt x="0" y="4129"/>
                          <a:pt x="4130" y="0"/>
                          <a:pt x="9246" y="0"/>
                        </a:cubicBezTo>
                        <a:lnTo>
                          <a:pt x="49741" y="0"/>
                        </a:lnTo>
                        <a:cubicBezTo>
                          <a:pt x="54857" y="0"/>
                          <a:pt x="58986" y="4129"/>
                          <a:pt x="58986" y="9244"/>
                        </a:cubicBezTo>
                        <a:cubicBezTo>
                          <a:pt x="58986" y="14359"/>
                          <a:pt x="54857" y="18487"/>
                          <a:pt x="4974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0" name="Freeform 878">
                    <a:extLst>
                      <a:ext uri="{FF2B5EF4-FFF2-40B4-BE49-F238E27FC236}">
                        <a16:creationId xmlns:a16="http://schemas.microsoft.com/office/drawing/2014/main" id="{6FD9EC26-744D-B1F1-CAB0-FC730A82A8BA}"/>
                      </a:ext>
                    </a:extLst>
                  </p:cNvPr>
                  <p:cNvSpPr/>
                  <p:nvPr/>
                </p:nvSpPr>
                <p:spPr>
                  <a:xfrm>
                    <a:off x="6398220" y="4624554"/>
                    <a:ext cx="32975" cy="18487"/>
                  </a:xfrm>
                  <a:custGeom>
                    <a:avLst/>
                    <a:gdLst>
                      <a:gd name="connsiteX0" fmla="*/ 23730 w 32975"/>
                      <a:gd name="connsiteY0" fmla="*/ 18487 h 18487"/>
                      <a:gd name="connsiteX1" fmla="*/ 9246 w 32975"/>
                      <a:gd name="connsiteY1" fmla="*/ 18487 h 18487"/>
                      <a:gd name="connsiteX2" fmla="*/ 0 w 32975"/>
                      <a:gd name="connsiteY2" fmla="*/ 9244 h 18487"/>
                      <a:gd name="connsiteX3" fmla="*/ 9246 w 32975"/>
                      <a:gd name="connsiteY3" fmla="*/ 0 h 18487"/>
                      <a:gd name="connsiteX4" fmla="*/ 23730 w 32975"/>
                      <a:gd name="connsiteY4" fmla="*/ 0 h 18487"/>
                      <a:gd name="connsiteX5" fmla="*/ 32976 w 32975"/>
                      <a:gd name="connsiteY5" fmla="*/ 9244 h 18487"/>
                      <a:gd name="connsiteX6" fmla="*/ 23730 w 32975"/>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5" h="18487">
                        <a:moveTo>
                          <a:pt x="23730" y="18487"/>
                        </a:moveTo>
                        <a:lnTo>
                          <a:pt x="9246" y="18487"/>
                        </a:lnTo>
                        <a:cubicBezTo>
                          <a:pt x="4130" y="18487"/>
                          <a:pt x="0" y="14359"/>
                          <a:pt x="0" y="9244"/>
                        </a:cubicBezTo>
                        <a:cubicBezTo>
                          <a:pt x="0" y="4129"/>
                          <a:pt x="4130" y="0"/>
                          <a:pt x="9246" y="0"/>
                        </a:cubicBezTo>
                        <a:lnTo>
                          <a:pt x="23730" y="0"/>
                        </a:lnTo>
                        <a:cubicBezTo>
                          <a:pt x="28846" y="0"/>
                          <a:pt x="32976" y="4129"/>
                          <a:pt x="32976" y="9244"/>
                        </a:cubicBezTo>
                        <a:cubicBezTo>
                          <a:pt x="32976" y="14359"/>
                          <a:pt x="28846" y="18487"/>
                          <a:pt x="23730"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1" name="Freeform 879">
                    <a:extLst>
                      <a:ext uri="{FF2B5EF4-FFF2-40B4-BE49-F238E27FC236}">
                        <a16:creationId xmlns:a16="http://schemas.microsoft.com/office/drawing/2014/main" id="{9391BAC7-1FC5-83C1-EDBB-2987FBB11F4B}"/>
                      </a:ext>
                    </a:extLst>
                  </p:cNvPr>
                  <p:cNvSpPr/>
                  <p:nvPr/>
                </p:nvSpPr>
                <p:spPr>
                  <a:xfrm>
                    <a:off x="6452153" y="4624554"/>
                    <a:ext cx="73101" cy="18487"/>
                  </a:xfrm>
                  <a:custGeom>
                    <a:avLst/>
                    <a:gdLst>
                      <a:gd name="connsiteX0" fmla="*/ 63856 w 73101"/>
                      <a:gd name="connsiteY0" fmla="*/ 18487 h 18487"/>
                      <a:gd name="connsiteX1" fmla="*/ 9246 w 73101"/>
                      <a:gd name="connsiteY1" fmla="*/ 18487 h 18487"/>
                      <a:gd name="connsiteX2" fmla="*/ 0 w 73101"/>
                      <a:gd name="connsiteY2" fmla="*/ 9244 h 18487"/>
                      <a:gd name="connsiteX3" fmla="*/ 9246 w 73101"/>
                      <a:gd name="connsiteY3" fmla="*/ 0 h 18487"/>
                      <a:gd name="connsiteX4" fmla="*/ 63856 w 73101"/>
                      <a:gd name="connsiteY4" fmla="*/ 0 h 18487"/>
                      <a:gd name="connsiteX5" fmla="*/ 73101 w 73101"/>
                      <a:gd name="connsiteY5" fmla="*/ 9244 h 18487"/>
                      <a:gd name="connsiteX6" fmla="*/ 63856 w 7310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101" h="18487">
                        <a:moveTo>
                          <a:pt x="63856" y="18487"/>
                        </a:moveTo>
                        <a:lnTo>
                          <a:pt x="9246" y="18487"/>
                        </a:lnTo>
                        <a:cubicBezTo>
                          <a:pt x="4130" y="18487"/>
                          <a:pt x="0" y="14359"/>
                          <a:pt x="0" y="9244"/>
                        </a:cubicBezTo>
                        <a:cubicBezTo>
                          <a:pt x="0" y="4129"/>
                          <a:pt x="4130" y="0"/>
                          <a:pt x="9246" y="0"/>
                        </a:cubicBezTo>
                        <a:lnTo>
                          <a:pt x="63856" y="0"/>
                        </a:lnTo>
                        <a:cubicBezTo>
                          <a:pt x="68971" y="0"/>
                          <a:pt x="73101" y="4129"/>
                          <a:pt x="73101" y="9244"/>
                        </a:cubicBezTo>
                        <a:cubicBezTo>
                          <a:pt x="73101" y="14359"/>
                          <a:pt x="68971" y="18487"/>
                          <a:pt x="6385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2" name="Freeform 880">
                    <a:extLst>
                      <a:ext uri="{FF2B5EF4-FFF2-40B4-BE49-F238E27FC236}">
                        <a16:creationId xmlns:a16="http://schemas.microsoft.com/office/drawing/2014/main" id="{4B012FD9-08EC-B554-8A7A-C74F4F989471}"/>
                      </a:ext>
                    </a:extLst>
                  </p:cNvPr>
                  <p:cNvSpPr/>
                  <p:nvPr/>
                </p:nvSpPr>
                <p:spPr>
                  <a:xfrm>
                    <a:off x="6546333" y="4624554"/>
                    <a:ext cx="45796" cy="18487"/>
                  </a:xfrm>
                  <a:custGeom>
                    <a:avLst/>
                    <a:gdLst>
                      <a:gd name="connsiteX0" fmla="*/ 36551 w 45796"/>
                      <a:gd name="connsiteY0" fmla="*/ 18487 h 18487"/>
                      <a:gd name="connsiteX1" fmla="*/ 9246 w 45796"/>
                      <a:gd name="connsiteY1" fmla="*/ 18487 h 18487"/>
                      <a:gd name="connsiteX2" fmla="*/ 0 w 45796"/>
                      <a:gd name="connsiteY2" fmla="*/ 9244 h 18487"/>
                      <a:gd name="connsiteX3" fmla="*/ 9246 w 45796"/>
                      <a:gd name="connsiteY3" fmla="*/ 0 h 18487"/>
                      <a:gd name="connsiteX4" fmla="*/ 36551 w 45796"/>
                      <a:gd name="connsiteY4" fmla="*/ 0 h 18487"/>
                      <a:gd name="connsiteX5" fmla="*/ 45796 w 45796"/>
                      <a:gd name="connsiteY5" fmla="*/ 9244 h 18487"/>
                      <a:gd name="connsiteX6" fmla="*/ 36551 w 4579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96" h="18487">
                        <a:moveTo>
                          <a:pt x="36551" y="18487"/>
                        </a:moveTo>
                        <a:lnTo>
                          <a:pt x="9246" y="18487"/>
                        </a:lnTo>
                        <a:cubicBezTo>
                          <a:pt x="4130" y="18487"/>
                          <a:pt x="0" y="14359"/>
                          <a:pt x="0" y="9244"/>
                        </a:cubicBezTo>
                        <a:cubicBezTo>
                          <a:pt x="0" y="4129"/>
                          <a:pt x="4130" y="0"/>
                          <a:pt x="9246" y="0"/>
                        </a:cubicBezTo>
                        <a:lnTo>
                          <a:pt x="36551" y="0"/>
                        </a:lnTo>
                        <a:cubicBezTo>
                          <a:pt x="41667" y="0"/>
                          <a:pt x="45796" y="4129"/>
                          <a:pt x="45796" y="9244"/>
                        </a:cubicBezTo>
                        <a:cubicBezTo>
                          <a:pt x="45796" y="14359"/>
                          <a:pt x="41667" y="18487"/>
                          <a:pt x="3655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3" name="Freeform 881">
                    <a:extLst>
                      <a:ext uri="{FF2B5EF4-FFF2-40B4-BE49-F238E27FC236}">
                        <a16:creationId xmlns:a16="http://schemas.microsoft.com/office/drawing/2014/main" id="{32900CB3-C4E0-D745-0AFF-2018614F1C6B}"/>
                      </a:ext>
                    </a:extLst>
                  </p:cNvPr>
                  <p:cNvSpPr/>
                  <p:nvPr/>
                </p:nvSpPr>
                <p:spPr>
                  <a:xfrm>
                    <a:off x="6659930" y="4624554"/>
                    <a:ext cx="39632" cy="18487"/>
                  </a:xfrm>
                  <a:custGeom>
                    <a:avLst/>
                    <a:gdLst>
                      <a:gd name="connsiteX0" fmla="*/ 30387 w 39632"/>
                      <a:gd name="connsiteY0" fmla="*/ 18487 h 18487"/>
                      <a:gd name="connsiteX1" fmla="*/ 9246 w 39632"/>
                      <a:gd name="connsiteY1" fmla="*/ 18487 h 18487"/>
                      <a:gd name="connsiteX2" fmla="*/ 0 w 39632"/>
                      <a:gd name="connsiteY2" fmla="*/ 9244 h 18487"/>
                      <a:gd name="connsiteX3" fmla="*/ 9246 w 39632"/>
                      <a:gd name="connsiteY3" fmla="*/ 0 h 18487"/>
                      <a:gd name="connsiteX4" fmla="*/ 30387 w 39632"/>
                      <a:gd name="connsiteY4" fmla="*/ 0 h 18487"/>
                      <a:gd name="connsiteX5" fmla="*/ 39632 w 39632"/>
                      <a:gd name="connsiteY5" fmla="*/ 9244 h 18487"/>
                      <a:gd name="connsiteX6" fmla="*/ 30387 w 3963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32" h="18487">
                        <a:moveTo>
                          <a:pt x="30387" y="18487"/>
                        </a:moveTo>
                        <a:lnTo>
                          <a:pt x="9246" y="18487"/>
                        </a:lnTo>
                        <a:cubicBezTo>
                          <a:pt x="4130" y="18487"/>
                          <a:pt x="0" y="14359"/>
                          <a:pt x="0" y="9244"/>
                        </a:cubicBezTo>
                        <a:cubicBezTo>
                          <a:pt x="0" y="4129"/>
                          <a:pt x="4130" y="0"/>
                          <a:pt x="9246" y="0"/>
                        </a:cubicBezTo>
                        <a:lnTo>
                          <a:pt x="30387" y="0"/>
                        </a:lnTo>
                        <a:cubicBezTo>
                          <a:pt x="35503" y="0"/>
                          <a:pt x="39632" y="4129"/>
                          <a:pt x="39632" y="9244"/>
                        </a:cubicBezTo>
                        <a:cubicBezTo>
                          <a:pt x="39632" y="14359"/>
                          <a:pt x="35503" y="18487"/>
                          <a:pt x="3038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4" name="Freeform 882">
                    <a:extLst>
                      <a:ext uri="{FF2B5EF4-FFF2-40B4-BE49-F238E27FC236}">
                        <a16:creationId xmlns:a16="http://schemas.microsoft.com/office/drawing/2014/main" id="{D2A74FB0-7B69-2F9F-99E9-6087044EA256}"/>
                      </a:ext>
                    </a:extLst>
                  </p:cNvPr>
                  <p:cNvSpPr/>
                  <p:nvPr/>
                </p:nvSpPr>
                <p:spPr>
                  <a:xfrm>
                    <a:off x="6613148" y="4624554"/>
                    <a:ext cx="25764" cy="18487"/>
                  </a:xfrm>
                  <a:custGeom>
                    <a:avLst/>
                    <a:gdLst>
                      <a:gd name="connsiteX0" fmla="*/ 16519 w 25764"/>
                      <a:gd name="connsiteY0" fmla="*/ 18487 h 18487"/>
                      <a:gd name="connsiteX1" fmla="*/ 9246 w 25764"/>
                      <a:gd name="connsiteY1" fmla="*/ 18487 h 18487"/>
                      <a:gd name="connsiteX2" fmla="*/ 0 w 25764"/>
                      <a:gd name="connsiteY2" fmla="*/ 9244 h 18487"/>
                      <a:gd name="connsiteX3" fmla="*/ 9246 w 25764"/>
                      <a:gd name="connsiteY3" fmla="*/ 0 h 18487"/>
                      <a:gd name="connsiteX4" fmla="*/ 16519 w 25764"/>
                      <a:gd name="connsiteY4" fmla="*/ 0 h 18487"/>
                      <a:gd name="connsiteX5" fmla="*/ 25764 w 25764"/>
                      <a:gd name="connsiteY5" fmla="*/ 9244 h 18487"/>
                      <a:gd name="connsiteX6" fmla="*/ 16519 w 25764"/>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64" h="18487">
                        <a:moveTo>
                          <a:pt x="16519" y="18487"/>
                        </a:moveTo>
                        <a:lnTo>
                          <a:pt x="9246" y="18487"/>
                        </a:lnTo>
                        <a:cubicBezTo>
                          <a:pt x="4130" y="18487"/>
                          <a:pt x="0" y="14359"/>
                          <a:pt x="0" y="9244"/>
                        </a:cubicBezTo>
                        <a:cubicBezTo>
                          <a:pt x="0" y="4129"/>
                          <a:pt x="4130" y="0"/>
                          <a:pt x="9246" y="0"/>
                        </a:cubicBezTo>
                        <a:lnTo>
                          <a:pt x="16519" y="0"/>
                        </a:lnTo>
                        <a:cubicBezTo>
                          <a:pt x="21634" y="0"/>
                          <a:pt x="25764" y="4129"/>
                          <a:pt x="25764" y="9244"/>
                        </a:cubicBezTo>
                        <a:cubicBezTo>
                          <a:pt x="25764" y="14359"/>
                          <a:pt x="21634" y="18487"/>
                          <a:pt x="16519"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75" name="Freeform 883">
                    <a:extLst>
                      <a:ext uri="{FF2B5EF4-FFF2-40B4-BE49-F238E27FC236}">
                        <a16:creationId xmlns:a16="http://schemas.microsoft.com/office/drawing/2014/main" id="{659909DB-04C7-5E21-0761-BEF3369261AE}"/>
                      </a:ext>
                    </a:extLst>
                  </p:cNvPr>
                  <p:cNvSpPr/>
                  <p:nvPr/>
                </p:nvSpPr>
                <p:spPr>
                  <a:xfrm>
                    <a:off x="6718916" y="4624554"/>
                    <a:ext cx="24223" cy="18487"/>
                  </a:xfrm>
                  <a:custGeom>
                    <a:avLst/>
                    <a:gdLst>
                      <a:gd name="connsiteX0" fmla="*/ 14978 w 24223"/>
                      <a:gd name="connsiteY0" fmla="*/ 18487 h 18487"/>
                      <a:gd name="connsiteX1" fmla="*/ 9246 w 24223"/>
                      <a:gd name="connsiteY1" fmla="*/ 18487 h 18487"/>
                      <a:gd name="connsiteX2" fmla="*/ 0 w 24223"/>
                      <a:gd name="connsiteY2" fmla="*/ 9244 h 18487"/>
                      <a:gd name="connsiteX3" fmla="*/ 9246 w 24223"/>
                      <a:gd name="connsiteY3" fmla="*/ 0 h 18487"/>
                      <a:gd name="connsiteX4" fmla="*/ 14978 w 24223"/>
                      <a:gd name="connsiteY4" fmla="*/ 0 h 18487"/>
                      <a:gd name="connsiteX5" fmla="*/ 24223 w 24223"/>
                      <a:gd name="connsiteY5" fmla="*/ 9244 h 18487"/>
                      <a:gd name="connsiteX6" fmla="*/ 14978 w 24223"/>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23" h="18487">
                        <a:moveTo>
                          <a:pt x="14978" y="18487"/>
                        </a:moveTo>
                        <a:lnTo>
                          <a:pt x="9246" y="18487"/>
                        </a:lnTo>
                        <a:cubicBezTo>
                          <a:pt x="4130" y="18487"/>
                          <a:pt x="0" y="14359"/>
                          <a:pt x="0" y="9244"/>
                        </a:cubicBezTo>
                        <a:cubicBezTo>
                          <a:pt x="0" y="4129"/>
                          <a:pt x="4130" y="0"/>
                          <a:pt x="9246" y="0"/>
                        </a:cubicBezTo>
                        <a:lnTo>
                          <a:pt x="14978" y="0"/>
                        </a:lnTo>
                        <a:cubicBezTo>
                          <a:pt x="20094" y="0"/>
                          <a:pt x="24223" y="4129"/>
                          <a:pt x="24223" y="9244"/>
                        </a:cubicBezTo>
                        <a:cubicBezTo>
                          <a:pt x="24223" y="14359"/>
                          <a:pt x="20094" y="18487"/>
                          <a:pt x="14978"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nvGrpSpPr>
                <p:cNvPr id="56" name="Graphic 526">
                  <a:extLst>
                    <a:ext uri="{FF2B5EF4-FFF2-40B4-BE49-F238E27FC236}">
                      <a16:creationId xmlns:a16="http://schemas.microsoft.com/office/drawing/2014/main" id="{7DC860C5-F679-C6D2-6FE7-99AE4D8530DC}"/>
                    </a:ext>
                  </a:extLst>
                </p:cNvPr>
                <p:cNvGrpSpPr/>
                <p:nvPr/>
              </p:nvGrpSpPr>
              <p:grpSpPr>
                <a:xfrm>
                  <a:off x="6318524" y="4704174"/>
                  <a:ext cx="424616" cy="18487"/>
                  <a:chOff x="6318524" y="4704174"/>
                  <a:chExt cx="424616" cy="18487"/>
                </a:xfrm>
                <a:grpFill/>
              </p:grpSpPr>
              <p:sp>
                <p:nvSpPr>
                  <p:cNvPr id="63" name="Freeform 885">
                    <a:extLst>
                      <a:ext uri="{FF2B5EF4-FFF2-40B4-BE49-F238E27FC236}">
                        <a16:creationId xmlns:a16="http://schemas.microsoft.com/office/drawing/2014/main" id="{D9E7A737-2F67-ECA5-69F2-9BBBCE8648E6}"/>
                      </a:ext>
                    </a:extLst>
                  </p:cNvPr>
                  <p:cNvSpPr/>
                  <p:nvPr/>
                </p:nvSpPr>
                <p:spPr>
                  <a:xfrm>
                    <a:off x="6404384" y="4704174"/>
                    <a:ext cx="33715" cy="18487"/>
                  </a:xfrm>
                  <a:custGeom>
                    <a:avLst/>
                    <a:gdLst>
                      <a:gd name="connsiteX0" fmla="*/ 24470 w 33715"/>
                      <a:gd name="connsiteY0" fmla="*/ 18487 h 18487"/>
                      <a:gd name="connsiteX1" fmla="*/ 9246 w 33715"/>
                      <a:gd name="connsiteY1" fmla="*/ 18487 h 18487"/>
                      <a:gd name="connsiteX2" fmla="*/ 0 w 33715"/>
                      <a:gd name="connsiteY2" fmla="*/ 9244 h 18487"/>
                      <a:gd name="connsiteX3" fmla="*/ 9246 w 33715"/>
                      <a:gd name="connsiteY3" fmla="*/ 0 h 18487"/>
                      <a:gd name="connsiteX4" fmla="*/ 24470 w 33715"/>
                      <a:gd name="connsiteY4" fmla="*/ 0 h 18487"/>
                      <a:gd name="connsiteX5" fmla="*/ 33715 w 33715"/>
                      <a:gd name="connsiteY5" fmla="*/ 9244 h 18487"/>
                      <a:gd name="connsiteX6" fmla="*/ 24470 w 33715"/>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15" h="18487">
                        <a:moveTo>
                          <a:pt x="24470" y="18487"/>
                        </a:moveTo>
                        <a:lnTo>
                          <a:pt x="9246" y="18487"/>
                        </a:lnTo>
                        <a:cubicBezTo>
                          <a:pt x="4130" y="18487"/>
                          <a:pt x="0" y="14358"/>
                          <a:pt x="0" y="9244"/>
                        </a:cubicBezTo>
                        <a:cubicBezTo>
                          <a:pt x="0" y="4129"/>
                          <a:pt x="4130" y="0"/>
                          <a:pt x="9246" y="0"/>
                        </a:cubicBezTo>
                        <a:lnTo>
                          <a:pt x="24470" y="0"/>
                        </a:lnTo>
                        <a:cubicBezTo>
                          <a:pt x="29586" y="0"/>
                          <a:pt x="33715" y="4129"/>
                          <a:pt x="33715" y="9244"/>
                        </a:cubicBezTo>
                        <a:cubicBezTo>
                          <a:pt x="33715" y="14358"/>
                          <a:pt x="29586" y="18487"/>
                          <a:pt x="24470"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4" name="Freeform 886">
                    <a:extLst>
                      <a:ext uri="{FF2B5EF4-FFF2-40B4-BE49-F238E27FC236}">
                        <a16:creationId xmlns:a16="http://schemas.microsoft.com/office/drawing/2014/main" id="{E9507B39-86C9-752D-304B-24D1B5BAB6A3}"/>
                      </a:ext>
                    </a:extLst>
                  </p:cNvPr>
                  <p:cNvSpPr/>
                  <p:nvPr/>
                </p:nvSpPr>
                <p:spPr>
                  <a:xfrm>
                    <a:off x="6583069" y="4704174"/>
                    <a:ext cx="96276" cy="18487"/>
                  </a:xfrm>
                  <a:custGeom>
                    <a:avLst/>
                    <a:gdLst>
                      <a:gd name="connsiteX0" fmla="*/ 87031 w 96276"/>
                      <a:gd name="connsiteY0" fmla="*/ 18487 h 18487"/>
                      <a:gd name="connsiteX1" fmla="*/ 9246 w 96276"/>
                      <a:gd name="connsiteY1" fmla="*/ 18487 h 18487"/>
                      <a:gd name="connsiteX2" fmla="*/ 0 w 96276"/>
                      <a:gd name="connsiteY2" fmla="*/ 9244 h 18487"/>
                      <a:gd name="connsiteX3" fmla="*/ 9246 w 96276"/>
                      <a:gd name="connsiteY3" fmla="*/ 0 h 18487"/>
                      <a:gd name="connsiteX4" fmla="*/ 87031 w 96276"/>
                      <a:gd name="connsiteY4" fmla="*/ 0 h 18487"/>
                      <a:gd name="connsiteX5" fmla="*/ 96277 w 96276"/>
                      <a:gd name="connsiteY5" fmla="*/ 9244 h 18487"/>
                      <a:gd name="connsiteX6" fmla="*/ 87031 w 9627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76" h="18487">
                        <a:moveTo>
                          <a:pt x="87031" y="18487"/>
                        </a:moveTo>
                        <a:lnTo>
                          <a:pt x="9246" y="18487"/>
                        </a:lnTo>
                        <a:cubicBezTo>
                          <a:pt x="4130" y="18487"/>
                          <a:pt x="0" y="14358"/>
                          <a:pt x="0" y="9244"/>
                        </a:cubicBezTo>
                        <a:cubicBezTo>
                          <a:pt x="0" y="4129"/>
                          <a:pt x="4130" y="0"/>
                          <a:pt x="9246" y="0"/>
                        </a:cubicBezTo>
                        <a:lnTo>
                          <a:pt x="87031" y="0"/>
                        </a:lnTo>
                        <a:cubicBezTo>
                          <a:pt x="92147" y="0"/>
                          <a:pt x="96277" y="4129"/>
                          <a:pt x="96277" y="9244"/>
                        </a:cubicBezTo>
                        <a:cubicBezTo>
                          <a:pt x="96277" y="14358"/>
                          <a:pt x="92147" y="18487"/>
                          <a:pt x="8703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5" name="Freeform 887">
                    <a:extLst>
                      <a:ext uri="{FF2B5EF4-FFF2-40B4-BE49-F238E27FC236}">
                        <a16:creationId xmlns:a16="http://schemas.microsoft.com/office/drawing/2014/main" id="{475B413C-D9CD-24F1-AF3E-DD1C34758512}"/>
                      </a:ext>
                    </a:extLst>
                  </p:cNvPr>
                  <p:cNvSpPr/>
                  <p:nvPr/>
                </p:nvSpPr>
                <p:spPr>
                  <a:xfrm>
                    <a:off x="6461583" y="4704174"/>
                    <a:ext cx="24531" cy="18487"/>
                  </a:xfrm>
                  <a:custGeom>
                    <a:avLst/>
                    <a:gdLst>
                      <a:gd name="connsiteX0" fmla="*/ 15286 w 24531"/>
                      <a:gd name="connsiteY0" fmla="*/ 18487 h 18487"/>
                      <a:gd name="connsiteX1" fmla="*/ 9246 w 24531"/>
                      <a:gd name="connsiteY1" fmla="*/ 18487 h 18487"/>
                      <a:gd name="connsiteX2" fmla="*/ 0 w 24531"/>
                      <a:gd name="connsiteY2" fmla="*/ 9244 h 18487"/>
                      <a:gd name="connsiteX3" fmla="*/ 9246 w 24531"/>
                      <a:gd name="connsiteY3" fmla="*/ 0 h 18487"/>
                      <a:gd name="connsiteX4" fmla="*/ 15286 w 24531"/>
                      <a:gd name="connsiteY4" fmla="*/ 0 h 18487"/>
                      <a:gd name="connsiteX5" fmla="*/ 24531 w 24531"/>
                      <a:gd name="connsiteY5" fmla="*/ 9244 h 18487"/>
                      <a:gd name="connsiteX6" fmla="*/ 15286 w 2453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1" h="18487">
                        <a:moveTo>
                          <a:pt x="15286" y="18487"/>
                        </a:moveTo>
                        <a:lnTo>
                          <a:pt x="9246" y="18487"/>
                        </a:lnTo>
                        <a:cubicBezTo>
                          <a:pt x="4130" y="18487"/>
                          <a:pt x="0" y="14358"/>
                          <a:pt x="0" y="9244"/>
                        </a:cubicBezTo>
                        <a:cubicBezTo>
                          <a:pt x="0" y="4129"/>
                          <a:pt x="4130" y="0"/>
                          <a:pt x="9246" y="0"/>
                        </a:cubicBezTo>
                        <a:lnTo>
                          <a:pt x="15286" y="0"/>
                        </a:lnTo>
                        <a:cubicBezTo>
                          <a:pt x="20402" y="0"/>
                          <a:pt x="24531" y="4129"/>
                          <a:pt x="24531" y="9244"/>
                        </a:cubicBezTo>
                        <a:cubicBezTo>
                          <a:pt x="24531" y="14358"/>
                          <a:pt x="20402" y="18487"/>
                          <a:pt x="1528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6" name="Freeform 888">
                    <a:extLst>
                      <a:ext uri="{FF2B5EF4-FFF2-40B4-BE49-F238E27FC236}">
                        <a16:creationId xmlns:a16="http://schemas.microsoft.com/office/drawing/2014/main" id="{C6CAE2E0-3EAE-4875-7595-B9566E871EC4}"/>
                      </a:ext>
                    </a:extLst>
                  </p:cNvPr>
                  <p:cNvSpPr/>
                  <p:nvPr/>
                </p:nvSpPr>
                <p:spPr>
                  <a:xfrm>
                    <a:off x="6509475" y="4704174"/>
                    <a:ext cx="50172" cy="18487"/>
                  </a:xfrm>
                  <a:custGeom>
                    <a:avLst/>
                    <a:gdLst>
                      <a:gd name="connsiteX0" fmla="*/ 40927 w 50172"/>
                      <a:gd name="connsiteY0" fmla="*/ 18487 h 18487"/>
                      <a:gd name="connsiteX1" fmla="*/ 9246 w 50172"/>
                      <a:gd name="connsiteY1" fmla="*/ 18487 h 18487"/>
                      <a:gd name="connsiteX2" fmla="*/ 0 w 50172"/>
                      <a:gd name="connsiteY2" fmla="*/ 9244 h 18487"/>
                      <a:gd name="connsiteX3" fmla="*/ 9246 w 50172"/>
                      <a:gd name="connsiteY3" fmla="*/ 0 h 18487"/>
                      <a:gd name="connsiteX4" fmla="*/ 40927 w 50172"/>
                      <a:gd name="connsiteY4" fmla="*/ 0 h 18487"/>
                      <a:gd name="connsiteX5" fmla="*/ 50172 w 50172"/>
                      <a:gd name="connsiteY5" fmla="*/ 9244 h 18487"/>
                      <a:gd name="connsiteX6" fmla="*/ 40927 w 50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2" h="18487">
                        <a:moveTo>
                          <a:pt x="40927" y="18487"/>
                        </a:moveTo>
                        <a:lnTo>
                          <a:pt x="9246" y="18487"/>
                        </a:lnTo>
                        <a:cubicBezTo>
                          <a:pt x="4130" y="18487"/>
                          <a:pt x="0" y="14358"/>
                          <a:pt x="0" y="9244"/>
                        </a:cubicBezTo>
                        <a:cubicBezTo>
                          <a:pt x="0" y="4129"/>
                          <a:pt x="4130" y="0"/>
                          <a:pt x="9246" y="0"/>
                        </a:cubicBezTo>
                        <a:lnTo>
                          <a:pt x="40927" y="0"/>
                        </a:lnTo>
                        <a:cubicBezTo>
                          <a:pt x="46043" y="0"/>
                          <a:pt x="50172" y="4129"/>
                          <a:pt x="50172" y="9244"/>
                        </a:cubicBezTo>
                        <a:cubicBezTo>
                          <a:pt x="50172" y="14358"/>
                          <a:pt x="46043" y="18487"/>
                          <a:pt x="40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7" name="Freeform 889">
                    <a:extLst>
                      <a:ext uri="{FF2B5EF4-FFF2-40B4-BE49-F238E27FC236}">
                        <a16:creationId xmlns:a16="http://schemas.microsoft.com/office/drawing/2014/main" id="{9E423330-290A-E0D1-28F6-D7084A889D6D}"/>
                      </a:ext>
                    </a:extLst>
                  </p:cNvPr>
                  <p:cNvSpPr/>
                  <p:nvPr/>
                </p:nvSpPr>
                <p:spPr>
                  <a:xfrm>
                    <a:off x="6318524" y="4704174"/>
                    <a:ext cx="62438" cy="18487"/>
                  </a:xfrm>
                  <a:custGeom>
                    <a:avLst/>
                    <a:gdLst>
                      <a:gd name="connsiteX0" fmla="*/ 53193 w 62438"/>
                      <a:gd name="connsiteY0" fmla="*/ 18487 h 18487"/>
                      <a:gd name="connsiteX1" fmla="*/ 9246 w 62438"/>
                      <a:gd name="connsiteY1" fmla="*/ 18487 h 18487"/>
                      <a:gd name="connsiteX2" fmla="*/ 0 w 62438"/>
                      <a:gd name="connsiteY2" fmla="*/ 9244 h 18487"/>
                      <a:gd name="connsiteX3" fmla="*/ 9246 w 62438"/>
                      <a:gd name="connsiteY3" fmla="*/ 0 h 18487"/>
                      <a:gd name="connsiteX4" fmla="*/ 53193 w 62438"/>
                      <a:gd name="connsiteY4" fmla="*/ 0 h 18487"/>
                      <a:gd name="connsiteX5" fmla="*/ 62438 w 62438"/>
                      <a:gd name="connsiteY5" fmla="*/ 9244 h 18487"/>
                      <a:gd name="connsiteX6" fmla="*/ 53193 w 62438"/>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38" h="18487">
                        <a:moveTo>
                          <a:pt x="53193" y="18487"/>
                        </a:moveTo>
                        <a:lnTo>
                          <a:pt x="9246" y="18487"/>
                        </a:lnTo>
                        <a:cubicBezTo>
                          <a:pt x="4130" y="18487"/>
                          <a:pt x="0" y="14358"/>
                          <a:pt x="0" y="9244"/>
                        </a:cubicBezTo>
                        <a:cubicBezTo>
                          <a:pt x="0" y="4129"/>
                          <a:pt x="4130" y="0"/>
                          <a:pt x="9246" y="0"/>
                        </a:cubicBezTo>
                        <a:lnTo>
                          <a:pt x="53193" y="0"/>
                        </a:lnTo>
                        <a:cubicBezTo>
                          <a:pt x="58309" y="0"/>
                          <a:pt x="62438" y="4129"/>
                          <a:pt x="62438" y="9244"/>
                        </a:cubicBezTo>
                        <a:cubicBezTo>
                          <a:pt x="62438" y="14358"/>
                          <a:pt x="58309" y="18487"/>
                          <a:pt x="53193"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8" name="Freeform 890">
                    <a:extLst>
                      <a:ext uri="{FF2B5EF4-FFF2-40B4-BE49-F238E27FC236}">
                        <a16:creationId xmlns:a16="http://schemas.microsoft.com/office/drawing/2014/main" id="{8F4F0B42-C169-73E3-F26F-DDDCE3716C51}"/>
                      </a:ext>
                    </a:extLst>
                  </p:cNvPr>
                  <p:cNvSpPr/>
                  <p:nvPr/>
                </p:nvSpPr>
                <p:spPr>
                  <a:xfrm>
                    <a:off x="6702768" y="4704174"/>
                    <a:ext cx="40372" cy="18487"/>
                  </a:xfrm>
                  <a:custGeom>
                    <a:avLst/>
                    <a:gdLst>
                      <a:gd name="connsiteX0" fmla="*/ 31127 w 40372"/>
                      <a:gd name="connsiteY0" fmla="*/ 18487 h 18487"/>
                      <a:gd name="connsiteX1" fmla="*/ 9246 w 40372"/>
                      <a:gd name="connsiteY1" fmla="*/ 18487 h 18487"/>
                      <a:gd name="connsiteX2" fmla="*/ 0 w 40372"/>
                      <a:gd name="connsiteY2" fmla="*/ 9244 h 18487"/>
                      <a:gd name="connsiteX3" fmla="*/ 9246 w 40372"/>
                      <a:gd name="connsiteY3" fmla="*/ 0 h 18487"/>
                      <a:gd name="connsiteX4" fmla="*/ 31127 w 40372"/>
                      <a:gd name="connsiteY4" fmla="*/ 0 h 18487"/>
                      <a:gd name="connsiteX5" fmla="*/ 40372 w 40372"/>
                      <a:gd name="connsiteY5" fmla="*/ 9244 h 18487"/>
                      <a:gd name="connsiteX6" fmla="*/ 31127 w 403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72" h="18487">
                        <a:moveTo>
                          <a:pt x="31127" y="18487"/>
                        </a:moveTo>
                        <a:lnTo>
                          <a:pt x="9246" y="18487"/>
                        </a:lnTo>
                        <a:cubicBezTo>
                          <a:pt x="4130" y="18487"/>
                          <a:pt x="0" y="14358"/>
                          <a:pt x="0" y="9244"/>
                        </a:cubicBezTo>
                        <a:cubicBezTo>
                          <a:pt x="0" y="4129"/>
                          <a:pt x="4130" y="0"/>
                          <a:pt x="9246" y="0"/>
                        </a:cubicBezTo>
                        <a:lnTo>
                          <a:pt x="31127" y="0"/>
                        </a:lnTo>
                        <a:cubicBezTo>
                          <a:pt x="36242" y="0"/>
                          <a:pt x="40372" y="4129"/>
                          <a:pt x="40372" y="9244"/>
                        </a:cubicBezTo>
                        <a:cubicBezTo>
                          <a:pt x="40372" y="14358"/>
                          <a:pt x="36242" y="18487"/>
                          <a:pt x="311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nvGrpSpPr>
                <p:cNvPr id="57" name="Graphic 526">
                  <a:extLst>
                    <a:ext uri="{FF2B5EF4-FFF2-40B4-BE49-F238E27FC236}">
                      <a16:creationId xmlns:a16="http://schemas.microsoft.com/office/drawing/2014/main" id="{CE3DCB36-54A9-73DB-1A97-5841B25EBB65}"/>
                    </a:ext>
                  </a:extLst>
                </p:cNvPr>
                <p:cNvGrpSpPr/>
                <p:nvPr/>
              </p:nvGrpSpPr>
              <p:grpSpPr>
                <a:xfrm>
                  <a:off x="6318462" y="4743983"/>
                  <a:ext cx="424677" cy="18487"/>
                  <a:chOff x="6318462" y="4743983"/>
                  <a:chExt cx="424677" cy="18487"/>
                </a:xfrm>
                <a:grpFill/>
              </p:grpSpPr>
              <p:sp>
                <p:nvSpPr>
                  <p:cNvPr id="58" name="Freeform 892">
                    <a:extLst>
                      <a:ext uri="{FF2B5EF4-FFF2-40B4-BE49-F238E27FC236}">
                        <a16:creationId xmlns:a16="http://schemas.microsoft.com/office/drawing/2014/main" id="{BE05A708-88CB-88D7-53A4-900E059326CC}"/>
                      </a:ext>
                    </a:extLst>
                  </p:cNvPr>
                  <p:cNvSpPr/>
                  <p:nvPr/>
                </p:nvSpPr>
                <p:spPr>
                  <a:xfrm>
                    <a:off x="6438715" y="4743983"/>
                    <a:ext cx="62191" cy="18487"/>
                  </a:xfrm>
                  <a:custGeom>
                    <a:avLst/>
                    <a:gdLst>
                      <a:gd name="connsiteX0" fmla="*/ 52946 w 62191"/>
                      <a:gd name="connsiteY0" fmla="*/ 18487 h 18487"/>
                      <a:gd name="connsiteX1" fmla="*/ 9246 w 62191"/>
                      <a:gd name="connsiteY1" fmla="*/ 18487 h 18487"/>
                      <a:gd name="connsiteX2" fmla="*/ 0 w 62191"/>
                      <a:gd name="connsiteY2" fmla="*/ 9244 h 18487"/>
                      <a:gd name="connsiteX3" fmla="*/ 9246 w 62191"/>
                      <a:gd name="connsiteY3" fmla="*/ 0 h 18487"/>
                      <a:gd name="connsiteX4" fmla="*/ 52946 w 62191"/>
                      <a:gd name="connsiteY4" fmla="*/ 0 h 18487"/>
                      <a:gd name="connsiteX5" fmla="*/ 62192 w 62191"/>
                      <a:gd name="connsiteY5" fmla="*/ 9244 h 18487"/>
                      <a:gd name="connsiteX6" fmla="*/ 52946 w 6219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91" h="18487">
                        <a:moveTo>
                          <a:pt x="52946" y="18487"/>
                        </a:moveTo>
                        <a:lnTo>
                          <a:pt x="9246" y="18487"/>
                        </a:lnTo>
                        <a:cubicBezTo>
                          <a:pt x="4130" y="18487"/>
                          <a:pt x="0" y="14359"/>
                          <a:pt x="0" y="9244"/>
                        </a:cubicBezTo>
                        <a:cubicBezTo>
                          <a:pt x="0" y="4129"/>
                          <a:pt x="4130" y="0"/>
                          <a:pt x="9246" y="0"/>
                        </a:cubicBezTo>
                        <a:lnTo>
                          <a:pt x="52946" y="0"/>
                        </a:lnTo>
                        <a:cubicBezTo>
                          <a:pt x="58062" y="0"/>
                          <a:pt x="62192" y="4129"/>
                          <a:pt x="62192" y="9244"/>
                        </a:cubicBezTo>
                        <a:cubicBezTo>
                          <a:pt x="62192" y="14359"/>
                          <a:pt x="58062" y="18487"/>
                          <a:pt x="5294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59" name="Freeform 893">
                    <a:extLst>
                      <a:ext uri="{FF2B5EF4-FFF2-40B4-BE49-F238E27FC236}">
                        <a16:creationId xmlns:a16="http://schemas.microsoft.com/office/drawing/2014/main" id="{5017DE6D-F890-C500-5D33-4A28B5B19E36}"/>
                      </a:ext>
                    </a:extLst>
                  </p:cNvPr>
                  <p:cNvSpPr/>
                  <p:nvPr/>
                </p:nvSpPr>
                <p:spPr>
                  <a:xfrm>
                    <a:off x="6318462" y="4743983"/>
                    <a:ext cx="96276" cy="18487"/>
                  </a:xfrm>
                  <a:custGeom>
                    <a:avLst/>
                    <a:gdLst>
                      <a:gd name="connsiteX0" fmla="*/ 87031 w 96276"/>
                      <a:gd name="connsiteY0" fmla="*/ 18487 h 18487"/>
                      <a:gd name="connsiteX1" fmla="*/ 9246 w 96276"/>
                      <a:gd name="connsiteY1" fmla="*/ 18487 h 18487"/>
                      <a:gd name="connsiteX2" fmla="*/ 0 w 96276"/>
                      <a:gd name="connsiteY2" fmla="*/ 9244 h 18487"/>
                      <a:gd name="connsiteX3" fmla="*/ 9246 w 96276"/>
                      <a:gd name="connsiteY3" fmla="*/ 0 h 18487"/>
                      <a:gd name="connsiteX4" fmla="*/ 87031 w 96276"/>
                      <a:gd name="connsiteY4" fmla="*/ 0 h 18487"/>
                      <a:gd name="connsiteX5" fmla="*/ 96277 w 96276"/>
                      <a:gd name="connsiteY5" fmla="*/ 9244 h 18487"/>
                      <a:gd name="connsiteX6" fmla="*/ 87031 w 9627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76" h="18487">
                        <a:moveTo>
                          <a:pt x="87031" y="18487"/>
                        </a:moveTo>
                        <a:lnTo>
                          <a:pt x="9246" y="18487"/>
                        </a:lnTo>
                        <a:cubicBezTo>
                          <a:pt x="4130" y="18487"/>
                          <a:pt x="0" y="14359"/>
                          <a:pt x="0" y="9244"/>
                        </a:cubicBezTo>
                        <a:cubicBezTo>
                          <a:pt x="0" y="4129"/>
                          <a:pt x="4130" y="0"/>
                          <a:pt x="9246" y="0"/>
                        </a:cubicBezTo>
                        <a:lnTo>
                          <a:pt x="87031" y="0"/>
                        </a:lnTo>
                        <a:cubicBezTo>
                          <a:pt x="92147" y="0"/>
                          <a:pt x="96277" y="4129"/>
                          <a:pt x="96277" y="9244"/>
                        </a:cubicBezTo>
                        <a:cubicBezTo>
                          <a:pt x="96277" y="14359"/>
                          <a:pt x="92147" y="18487"/>
                          <a:pt x="8703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0" name="Freeform 894">
                    <a:extLst>
                      <a:ext uri="{FF2B5EF4-FFF2-40B4-BE49-F238E27FC236}">
                        <a16:creationId xmlns:a16="http://schemas.microsoft.com/office/drawing/2014/main" id="{43CA5F4B-EEBD-05C4-9980-3F6309BE3349}"/>
                      </a:ext>
                    </a:extLst>
                  </p:cNvPr>
                  <p:cNvSpPr/>
                  <p:nvPr/>
                </p:nvSpPr>
                <p:spPr>
                  <a:xfrm>
                    <a:off x="6524329" y="4743983"/>
                    <a:ext cx="45549" cy="18487"/>
                  </a:xfrm>
                  <a:custGeom>
                    <a:avLst/>
                    <a:gdLst>
                      <a:gd name="connsiteX0" fmla="*/ 36304 w 45549"/>
                      <a:gd name="connsiteY0" fmla="*/ 18487 h 18487"/>
                      <a:gd name="connsiteX1" fmla="*/ 9246 w 45549"/>
                      <a:gd name="connsiteY1" fmla="*/ 18487 h 18487"/>
                      <a:gd name="connsiteX2" fmla="*/ 0 w 45549"/>
                      <a:gd name="connsiteY2" fmla="*/ 9244 h 18487"/>
                      <a:gd name="connsiteX3" fmla="*/ 9246 w 45549"/>
                      <a:gd name="connsiteY3" fmla="*/ 0 h 18487"/>
                      <a:gd name="connsiteX4" fmla="*/ 36304 w 45549"/>
                      <a:gd name="connsiteY4" fmla="*/ 0 h 18487"/>
                      <a:gd name="connsiteX5" fmla="*/ 45550 w 45549"/>
                      <a:gd name="connsiteY5" fmla="*/ 9244 h 18487"/>
                      <a:gd name="connsiteX6" fmla="*/ 36304 w 45549"/>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49" h="18487">
                        <a:moveTo>
                          <a:pt x="36304" y="18487"/>
                        </a:moveTo>
                        <a:lnTo>
                          <a:pt x="9246" y="18487"/>
                        </a:lnTo>
                        <a:cubicBezTo>
                          <a:pt x="4130" y="18487"/>
                          <a:pt x="0" y="14359"/>
                          <a:pt x="0" y="9244"/>
                        </a:cubicBezTo>
                        <a:cubicBezTo>
                          <a:pt x="0" y="4129"/>
                          <a:pt x="4130" y="0"/>
                          <a:pt x="9246" y="0"/>
                        </a:cubicBezTo>
                        <a:lnTo>
                          <a:pt x="36304" y="0"/>
                        </a:lnTo>
                        <a:cubicBezTo>
                          <a:pt x="41420" y="0"/>
                          <a:pt x="45550" y="4129"/>
                          <a:pt x="45550" y="9244"/>
                        </a:cubicBezTo>
                        <a:cubicBezTo>
                          <a:pt x="45550" y="14359"/>
                          <a:pt x="41420" y="18487"/>
                          <a:pt x="36304"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1" name="Freeform 895">
                    <a:extLst>
                      <a:ext uri="{FF2B5EF4-FFF2-40B4-BE49-F238E27FC236}">
                        <a16:creationId xmlns:a16="http://schemas.microsoft.com/office/drawing/2014/main" id="{1C25C0B8-FDA6-B142-32AB-DCFDE4C0D8E8}"/>
                      </a:ext>
                    </a:extLst>
                  </p:cNvPr>
                  <p:cNvSpPr/>
                  <p:nvPr/>
                </p:nvSpPr>
                <p:spPr>
                  <a:xfrm>
                    <a:off x="6593239" y="4743983"/>
                    <a:ext cx="50172" cy="18487"/>
                  </a:xfrm>
                  <a:custGeom>
                    <a:avLst/>
                    <a:gdLst>
                      <a:gd name="connsiteX0" fmla="*/ 40927 w 50172"/>
                      <a:gd name="connsiteY0" fmla="*/ 18487 h 18487"/>
                      <a:gd name="connsiteX1" fmla="*/ 9246 w 50172"/>
                      <a:gd name="connsiteY1" fmla="*/ 18487 h 18487"/>
                      <a:gd name="connsiteX2" fmla="*/ 0 w 50172"/>
                      <a:gd name="connsiteY2" fmla="*/ 9244 h 18487"/>
                      <a:gd name="connsiteX3" fmla="*/ 9246 w 50172"/>
                      <a:gd name="connsiteY3" fmla="*/ 0 h 18487"/>
                      <a:gd name="connsiteX4" fmla="*/ 40927 w 50172"/>
                      <a:gd name="connsiteY4" fmla="*/ 0 h 18487"/>
                      <a:gd name="connsiteX5" fmla="*/ 50172 w 50172"/>
                      <a:gd name="connsiteY5" fmla="*/ 9244 h 18487"/>
                      <a:gd name="connsiteX6" fmla="*/ 40927 w 50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2" h="18487">
                        <a:moveTo>
                          <a:pt x="40927" y="18487"/>
                        </a:moveTo>
                        <a:lnTo>
                          <a:pt x="9246" y="18487"/>
                        </a:lnTo>
                        <a:cubicBezTo>
                          <a:pt x="4130" y="18487"/>
                          <a:pt x="0" y="14359"/>
                          <a:pt x="0" y="9244"/>
                        </a:cubicBezTo>
                        <a:cubicBezTo>
                          <a:pt x="0" y="4129"/>
                          <a:pt x="4130" y="0"/>
                          <a:pt x="9246" y="0"/>
                        </a:cubicBezTo>
                        <a:lnTo>
                          <a:pt x="40927" y="0"/>
                        </a:lnTo>
                        <a:cubicBezTo>
                          <a:pt x="46043" y="0"/>
                          <a:pt x="50172" y="4129"/>
                          <a:pt x="50172" y="9244"/>
                        </a:cubicBezTo>
                        <a:cubicBezTo>
                          <a:pt x="50172" y="14359"/>
                          <a:pt x="46043" y="18487"/>
                          <a:pt x="40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62" name="Freeform 896">
                    <a:extLst>
                      <a:ext uri="{FF2B5EF4-FFF2-40B4-BE49-F238E27FC236}">
                        <a16:creationId xmlns:a16="http://schemas.microsoft.com/office/drawing/2014/main" id="{8AD6840C-CFFB-7C67-CD05-E2B4A6BBF7D2}"/>
                      </a:ext>
                    </a:extLst>
                  </p:cNvPr>
                  <p:cNvSpPr/>
                  <p:nvPr/>
                </p:nvSpPr>
                <p:spPr>
                  <a:xfrm>
                    <a:off x="6666895" y="4743983"/>
                    <a:ext cx="76244" cy="18487"/>
                  </a:xfrm>
                  <a:custGeom>
                    <a:avLst/>
                    <a:gdLst>
                      <a:gd name="connsiteX0" fmla="*/ 66999 w 76244"/>
                      <a:gd name="connsiteY0" fmla="*/ 18487 h 18487"/>
                      <a:gd name="connsiteX1" fmla="*/ 9246 w 76244"/>
                      <a:gd name="connsiteY1" fmla="*/ 18487 h 18487"/>
                      <a:gd name="connsiteX2" fmla="*/ 0 w 76244"/>
                      <a:gd name="connsiteY2" fmla="*/ 9244 h 18487"/>
                      <a:gd name="connsiteX3" fmla="*/ 9246 w 76244"/>
                      <a:gd name="connsiteY3" fmla="*/ 0 h 18487"/>
                      <a:gd name="connsiteX4" fmla="*/ 66999 w 76244"/>
                      <a:gd name="connsiteY4" fmla="*/ 0 h 18487"/>
                      <a:gd name="connsiteX5" fmla="*/ 76245 w 76244"/>
                      <a:gd name="connsiteY5" fmla="*/ 9244 h 18487"/>
                      <a:gd name="connsiteX6" fmla="*/ 66999 w 76244"/>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44" h="18487">
                        <a:moveTo>
                          <a:pt x="66999" y="18487"/>
                        </a:moveTo>
                        <a:lnTo>
                          <a:pt x="9246" y="18487"/>
                        </a:lnTo>
                        <a:cubicBezTo>
                          <a:pt x="4130" y="18487"/>
                          <a:pt x="0" y="14359"/>
                          <a:pt x="0" y="9244"/>
                        </a:cubicBezTo>
                        <a:cubicBezTo>
                          <a:pt x="0" y="4129"/>
                          <a:pt x="4130" y="0"/>
                          <a:pt x="9246" y="0"/>
                        </a:cubicBezTo>
                        <a:lnTo>
                          <a:pt x="66999" y="0"/>
                        </a:lnTo>
                        <a:cubicBezTo>
                          <a:pt x="72115" y="0"/>
                          <a:pt x="76245" y="4129"/>
                          <a:pt x="76245" y="9244"/>
                        </a:cubicBezTo>
                        <a:cubicBezTo>
                          <a:pt x="76245" y="14359"/>
                          <a:pt x="72115" y="18487"/>
                          <a:pt x="66999"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grpSp>
            <p:nvGrpSpPr>
              <p:cNvPr id="42" name="Graphic 526">
                <a:extLst>
                  <a:ext uri="{FF2B5EF4-FFF2-40B4-BE49-F238E27FC236}">
                    <a16:creationId xmlns:a16="http://schemas.microsoft.com/office/drawing/2014/main" id="{E37E829C-0A85-A1FC-6B23-F6B29AA9ADAE}"/>
                  </a:ext>
                </a:extLst>
              </p:cNvPr>
              <p:cNvGrpSpPr/>
              <p:nvPr/>
            </p:nvGrpSpPr>
            <p:grpSpPr>
              <a:xfrm>
                <a:off x="6251648" y="4467966"/>
                <a:ext cx="558182" cy="406353"/>
                <a:chOff x="6251648" y="4467966"/>
                <a:chExt cx="558182" cy="406353"/>
              </a:xfrm>
              <a:grpFill/>
            </p:grpSpPr>
            <p:sp>
              <p:nvSpPr>
                <p:cNvPr id="47" name="Freeform 898">
                  <a:extLst>
                    <a:ext uri="{FF2B5EF4-FFF2-40B4-BE49-F238E27FC236}">
                      <a16:creationId xmlns:a16="http://schemas.microsoft.com/office/drawing/2014/main" id="{85D0CD48-D98D-81FD-EABC-9AFE83A8A8ED}"/>
                    </a:ext>
                  </a:extLst>
                </p:cNvPr>
                <p:cNvSpPr/>
                <p:nvPr/>
              </p:nvSpPr>
              <p:spPr>
                <a:xfrm>
                  <a:off x="6251771" y="4467966"/>
                  <a:ext cx="558059" cy="406353"/>
                </a:xfrm>
                <a:custGeom>
                  <a:avLst/>
                  <a:gdLst>
                    <a:gd name="connsiteX0" fmla="*/ 527734 w 558059"/>
                    <a:gd name="connsiteY0" fmla="*/ 406353 h 406353"/>
                    <a:gd name="connsiteX1" fmla="*/ 30325 w 558059"/>
                    <a:gd name="connsiteY1" fmla="*/ 406353 h 406353"/>
                    <a:gd name="connsiteX2" fmla="*/ 0 w 558059"/>
                    <a:gd name="connsiteY2" fmla="*/ 376034 h 406353"/>
                    <a:gd name="connsiteX3" fmla="*/ 0 w 558059"/>
                    <a:gd name="connsiteY3" fmla="*/ 30319 h 406353"/>
                    <a:gd name="connsiteX4" fmla="*/ 30325 w 558059"/>
                    <a:gd name="connsiteY4" fmla="*/ 0 h 406353"/>
                    <a:gd name="connsiteX5" fmla="*/ 527734 w 558059"/>
                    <a:gd name="connsiteY5" fmla="*/ 0 h 406353"/>
                    <a:gd name="connsiteX6" fmla="*/ 558059 w 558059"/>
                    <a:gd name="connsiteY6" fmla="*/ 30319 h 406353"/>
                    <a:gd name="connsiteX7" fmla="*/ 558059 w 558059"/>
                    <a:gd name="connsiteY7" fmla="*/ 376034 h 406353"/>
                    <a:gd name="connsiteX8" fmla="*/ 527734 w 558059"/>
                    <a:gd name="connsiteY8" fmla="*/ 406353 h 406353"/>
                    <a:gd name="connsiteX9" fmla="*/ 30325 w 558059"/>
                    <a:gd name="connsiteY9" fmla="*/ 18426 h 406353"/>
                    <a:gd name="connsiteX10" fmla="*/ 18429 w 558059"/>
                    <a:gd name="connsiteY10" fmla="*/ 30319 h 406353"/>
                    <a:gd name="connsiteX11" fmla="*/ 18429 w 558059"/>
                    <a:gd name="connsiteY11" fmla="*/ 376034 h 406353"/>
                    <a:gd name="connsiteX12" fmla="*/ 30325 w 558059"/>
                    <a:gd name="connsiteY12" fmla="*/ 387928 h 406353"/>
                    <a:gd name="connsiteX13" fmla="*/ 527734 w 558059"/>
                    <a:gd name="connsiteY13" fmla="*/ 387928 h 406353"/>
                    <a:gd name="connsiteX14" fmla="*/ 539630 w 558059"/>
                    <a:gd name="connsiteY14" fmla="*/ 376034 h 406353"/>
                    <a:gd name="connsiteX15" fmla="*/ 539630 w 558059"/>
                    <a:gd name="connsiteY15" fmla="*/ 30319 h 406353"/>
                    <a:gd name="connsiteX16" fmla="*/ 527734 w 558059"/>
                    <a:gd name="connsiteY16" fmla="*/ 18426 h 406353"/>
                    <a:gd name="connsiteX17" fmla="*/ 30325 w 558059"/>
                    <a:gd name="connsiteY17" fmla="*/ 18426 h 40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059" h="406353">
                      <a:moveTo>
                        <a:pt x="527734" y="406353"/>
                      </a:moveTo>
                      <a:lnTo>
                        <a:pt x="30325" y="406353"/>
                      </a:lnTo>
                      <a:cubicBezTo>
                        <a:pt x="13621" y="406353"/>
                        <a:pt x="0" y="392734"/>
                        <a:pt x="0" y="376034"/>
                      </a:cubicBezTo>
                      <a:lnTo>
                        <a:pt x="0" y="30319"/>
                      </a:lnTo>
                      <a:cubicBezTo>
                        <a:pt x="0" y="13619"/>
                        <a:pt x="13621" y="0"/>
                        <a:pt x="30325" y="0"/>
                      </a:cubicBezTo>
                      <a:lnTo>
                        <a:pt x="527734" y="0"/>
                      </a:lnTo>
                      <a:cubicBezTo>
                        <a:pt x="544438" y="0"/>
                        <a:pt x="558059" y="13619"/>
                        <a:pt x="558059" y="30319"/>
                      </a:cubicBezTo>
                      <a:lnTo>
                        <a:pt x="558059" y="376034"/>
                      </a:lnTo>
                      <a:cubicBezTo>
                        <a:pt x="558059" y="392734"/>
                        <a:pt x="544438" y="406353"/>
                        <a:pt x="527734" y="406353"/>
                      </a:cubicBezTo>
                      <a:close/>
                      <a:moveTo>
                        <a:pt x="30325" y="18426"/>
                      </a:moveTo>
                      <a:cubicBezTo>
                        <a:pt x="23792" y="18426"/>
                        <a:pt x="18429" y="23726"/>
                        <a:pt x="18429" y="30319"/>
                      </a:cubicBezTo>
                      <a:lnTo>
                        <a:pt x="18429" y="376034"/>
                      </a:lnTo>
                      <a:cubicBezTo>
                        <a:pt x="18429" y="382566"/>
                        <a:pt x="23730" y="387928"/>
                        <a:pt x="30325" y="387928"/>
                      </a:cubicBezTo>
                      <a:lnTo>
                        <a:pt x="527734" y="387928"/>
                      </a:lnTo>
                      <a:cubicBezTo>
                        <a:pt x="534268" y="387928"/>
                        <a:pt x="539630" y="382628"/>
                        <a:pt x="539630" y="376034"/>
                      </a:cubicBezTo>
                      <a:lnTo>
                        <a:pt x="539630" y="30319"/>
                      </a:lnTo>
                      <a:cubicBezTo>
                        <a:pt x="539630" y="23787"/>
                        <a:pt x="534329" y="18426"/>
                        <a:pt x="527734" y="18426"/>
                      </a:cubicBezTo>
                      <a:lnTo>
                        <a:pt x="30325" y="18426"/>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48" name="Freeform 899">
                  <a:extLst>
                    <a:ext uri="{FF2B5EF4-FFF2-40B4-BE49-F238E27FC236}">
                      <a16:creationId xmlns:a16="http://schemas.microsoft.com/office/drawing/2014/main" id="{3826AEBE-354F-C9D0-89C3-A2005317D06B}"/>
                    </a:ext>
                  </a:extLst>
                </p:cNvPr>
                <p:cNvSpPr/>
                <p:nvPr/>
              </p:nvSpPr>
              <p:spPr>
                <a:xfrm>
                  <a:off x="6251648" y="4532549"/>
                  <a:ext cx="558121" cy="18487"/>
                </a:xfrm>
                <a:custGeom>
                  <a:avLst/>
                  <a:gdLst>
                    <a:gd name="connsiteX0" fmla="*/ 548876 w 558121"/>
                    <a:gd name="connsiteY0" fmla="*/ 18487 h 18487"/>
                    <a:gd name="connsiteX1" fmla="*/ 9246 w 558121"/>
                    <a:gd name="connsiteY1" fmla="*/ 18487 h 18487"/>
                    <a:gd name="connsiteX2" fmla="*/ 0 w 558121"/>
                    <a:gd name="connsiteY2" fmla="*/ 9244 h 18487"/>
                    <a:gd name="connsiteX3" fmla="*/ 9246 w 558121"/>
                    <a:gd name="connsiteY3" fmla="*/ 0 h 18487"/>
                    <a:gd name="connsiteX4" fmla="*/ 548876 w 558121"/>
                    <a:gd name="connsiteY4" fmla="*/ 0 h 18487"/>
                    <a:gd name="connsiteX5" fmla="*/ 558121 w 558121"/>
                    <a:gd name="connsiteY5" fmla="*/ 9244 h 18487"/>
                    <a:gd name="connsiteX6" fmla="*/ 548876 w 55812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121" h="18487">
                      <a:moveTo>
                        <a:pt x="548876" y="18487"/>
                      </a:moveTo>
                      <a:lnTo>
                        <a:pt x="9246" y="18487"/>
                      </a:lnTo>
                      <a:cubicBezTo>
                        <a:pt x="4130" y="18487"/>
                        <a:pt x="0" y="14358"/>
                        <a:pt x="0" y="9244"/>
                      </a:cubicBezTo>
                      <a:cubicBezTo>
                        <a:pt x="0" y="4129"/>
                        <a:pt x="4130" y="0"/>
                        <a:pt x="9246" y="0"/>
                      </a:cubicBezTo>
                      <a:lnTo>
                        <a:pt x="548876" y="0"/>
                      </a:lnTo>
                      <a:cubicBezTo>
                        <a:pt x="553992" y="0"/>
                        <a:pt x="558121" y="4129"/>
                        <a:pt x="558121" y="9244"/>
                      </a:cubicBezTo>
                      <a:cubicBezTo>
                        <a:pt x="558121" y="14358"/>
                        <a:pt x="553992" y="18487"/>
                        <a:pt x="54887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49" name="Graphic 526">
                  <a:extLst>
                    <a:ext uri="{FF2B5EF4-FFF2-40B4-BE49-F238E27FC236}">
                      <a16:creationId xmlns:a16="http://schemas.microsoft.com/office/drawing/2014/main" id="{B53576DF-78FD-627F-7FFA-3DC99D1AFE70}"/>
                    </a:ext>
                  </a:extLst>
                </p:cNvPr>
                <p:cNvGrpSpPr/>
                <p:nvPr/>
              </p:nvGrpSpPr>
              <p:grpSpPr>
                <a:xfrm>
                  <a:off x="6287952" y="4500073"/>
                  <a:ext cx="73224" cy="18548"/>
                  <a:chOff x="6287952" y="4500073"/>
                  <a:chExt cx="73224" cy="18548"/>
                </a:xfrm>
                <a:grpFill/>
              </p:grpSpPr>
              <p:sp>
                <p:nvSpPr>
                  <p:cNvPr id="50" name="Freeform 901">
                    <a:extLst>
                      <a:ext uri="{FF2B5EF4-FFF2-40B4-BE49-F238E27FC236}">
                        <a16:creationId xmlns:a16="http://schemas.microsoft.com/office/drawing/2014/main" id="{10CADFEF-E75E-5237-96D9-CD7340B1E3D9}"/>
                      </a:ext>
                    </a:extLst>
                  </p:cNvPr>
                  <p:cNvSpPr/>
                  <p:nvPr/>
                </p:nvSpPr>
                <p:spPr>
                  <a:xfrm>
                    <a:off x="6287952" y="4500073"/>
                    <a:ext cx="18491" cy="18548"/>
                  </a:xfrm>
                  <a:custGeom>
                    <a:avLst/>
                    <a:gdLst>
                      <a:gd name="connsiteX0" fmla="*/ 9307 w 18491"/>
                      <a:gd name="connsiteY0" fmla="*/ 18549 h 18548"/>
                      <a:gd name="connsiteX1" fmla="*/ 7520 w 18491"/>
                      <a:gd name="connsiteY1" fmla="*/ 18364 h 18548"/>
                      <a:gd name="connsiteX2" fmla="*/ 5794 w 18491"/>
                      <a:gd name="connsiteY2" fmla="*/ 17809 h 18548"/>
                      <a:gd name="connsiteX3" fmla="*/ 4191 w 18491"/>
                      <a:gd name="connsiteY3" fmla="*/ 16947 h 18548"/>
                      <a:gd name="connsiteX4" fmla="*/ 2774 w 18491"/>
                      <a:gd name="connsiteY4" fmla="*/ 15776 h 18548"/>
                      <a:gd name="connsiteX5" fmla="*/ 1603 w 18491"/>
                      <a:gd name="connsiteY5" fmla="*/ 14420 h 18548"/>
                      <a:gd name="connsiteX6" fmla="*/ 740 w 18491"/>
                      <a:gd name="connsiteY6" fmla="*/ 12818 h 18548"/>
                      <a:gd name="connsiteX7" fmla="*/ 185 w 18491"/>
                      <a:gd name="connsiteY7" fmla="*/ 11092 h 18548"/>
                      <a:gd name="connsiteX8" fmla="*/ 0 w 18491"/>
                      <a:gd name="connsiteY8" fmla="*/ 9305 h 18548"/>
                      <a:gd name="connsiteX9" fmla="*/ 2712 w 18491"/>
                      <a:gd name="connsiteY9" fmla="*/ 2773 h 18548"/>
                      <a:gd name="connsiteX10" fmla="*/ 4130 w 18491"/>
                      <a:gd name="connsiteY10" fmla="*/ 1602 h 18548"/>
                      <a:gd name="connsiteX11" fmla="*/ 5732 w 18491"/>
                      <a:gd name="connsiteY11" fmla="*/ 740 h 18548"/>
                      <a:gd name="connsiteX12" fmla="*/ 7458 w 18491"/>
                      <a:gd name="connsiteY12" fmla="*/ 185 h 18548"/>
                      <a:gd name="connsiteX13" fmla="*/ 11033 w 18491"/>
                      <a:gd name="connsiteY13" fmla="*/ 185 h 18548"/>
                      <a:gd name="connsiteX14" fmla="*/ 12759 w 18491"/>
                      <a:gd name="connsiteY14" fmla="*/ 740 h 18548"/>
                      <a:gd name="connsiteX15" fmla="*/ 14361 w 18491"/>
                      <a:gd name="connsiteY15" fmla="*/ 1602 h 18548"/>
                      <a:gd name="connsiteX16" fmla="*/ 15717 w 18491"/>
                      <a:gd name="connsiteY16" fmla="*/ 2773 h 18548"/>
                      <a:gd name="connsiteX17" fmla="*/ 16888 w 18491"/>
                      <a:gd name="connsiteY17" fmla="*/ 4190 h 18548"/>
                      <a:gd name="connsiteX18" fmla="*/ 17751 w 18491"/>
                      <a:gd name="connsiteY18" fmla="*/ 5793 h 18548"/>
                      <a:gd name="connsiteX19" fmla="*/ 18306 w 18491"/>
                      <a:gd name="connsiteY19" fmla="*/ 7518 h 18548"/>
                      <a:gd name="connsiteX20" fmla="*/ 18491 w 18491"/>
                      <a:gd name="connsiteY20" fmla="*/ 9305 h 18548"/>
                      <a:gd name="connsiteX21" fmla="*/ 18306 w 18491"/>
                      <a:gd name="connsiteY21" fmla="*/ 11092 h 18548"/>
                      <a:gd name="connsiteX22" fmla="*/ 17751 w 18491"/>
                      <a:gd name="connsiteY22" fmla="*/ 12818 h 18548"/>
                      <a:gd name="connsiteX23" fmla="*/ 16888 w 18491"/>
                      <a:gd name="connsiteY23" fmla="*/ 14420 h 18548"/>
                      <a:gd name="connsiteX24" fmla="*/ 15717 w 18491"/>
                      <a:gd name="connsiteY24" fmla="*/ 15776 h 18548"/>
                      <a:gd name="connsiteX25" fmla="*/ 14361 w 18491"/>
                      <a:gd name="connsiteY25" fmla="*/ 16947 h 18548"/>
                      <a:gd name="connsiteX26" fmla="*/ 12759 w 18491"/>
                      <a:gd name="connsiteY26" fmla="*/ 17809 h 18548"/>
                      <a:gd name="connsiteX27" fmla="*/ 11033 w 18491"/>
                      <a:gd name="connsiteY27" fmla="*/ 18364 h 18548"/>
                      <a:gd name="connsiteX28" fmla="*/ 9246 w 18491"/>
                      <a:gd name="connsiteY28" fmla="*/ 18549 h 18548"/>
                      <a:gd name="connsiteX29" fmla="*/ 9246 w 18491"/>
                      <a:gd name="connsiteY29" fmla="*/ 18549 h 1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491" h="18548">
                        <a:moveTo>
                          <a:pt x="9307" y="18549"/>
                        </a:moveTo>
                        <a:cubicBezTo>
                          <a:pt x="8691" y="18549"/>
                          <a:pt x="8074" y="18549"/>
                          <a:pt x="7520" y="18364"/>
                        </a:cubicBezTo>
                        <a:cubicBezTo>
                          <a:pt x="6903" y="18241"/>
                          <a:pt x="6287" y="18118"/>
                          <a:pt x="5794" y="17809"/>
                        </a:cubicBezTo>
                        <a:cubicBezTo>
                          <a:pt x="5239" y="17625"/>
                          <a:pt x="4684" y="17255"/>
                          <a:pt x="4191" y="16947"/>
                        </a:cubicBezTo>
                        <a:cubicBezTo>
                          <a:pt x="3636" y="16639"/>
                          <a:pt x="3205" y="16269"/>
                          <a:pt x="2774" y="15776"/>
                        </a:cubicBezTo>
                        <a:cubicBezTo>
                          <a:pt x="2342" y="15345"/>
                          <a:pt x="1972" y="14852"/>
                          <a:pt x="1603" y="14420"/>
                        </a:cubicBezTo>
                        <a:cubicBezTo>
                          <a:pt x="1294" y="13866"/>
                          <a:pt x="1048" y="13372"/>
                          <a:pt x="740" y="12818"/>
                        </a:cubicBezTo>
                        <a:cubicBezTo>
                          <a:pt x="555" y="12263"/>
                          <a:pt x="370" y="11647"/>
                          <a:pt x="185" y="11092"/>
                        </a:cubicBezTo>
                        <a:cubicBezTo>
                          <a:pt x="62" y="10538"/>
                          <a:pt x="0" y="9860"/>
                          <a:pt x="0" y="9305"/>
                        </a:cubicBezTo>
                        <a:cubicBezTo>
                          <a:pt x="0" y="6902"/>
                          <a:pt x="986" y="4437"/>
                          <a:pt x="2712" y="2773"/>
                        </a:cubicBezTo>
                        <a:cubicBezTo>
                          <a:pt x="3144" y="2342"/>
                          <a:pt x="3636" y="1972"/>
                          <a:pt x="4130" y="1602"/>
                        </a:cubicBezTo>
                        <a:cubicBezTo>
                          <a:pt x="4623" y="1294"/>
                          <a:pt x="5116" y="986"/>
                          <a:pt x="5732" y="740"/>
                        </a:cubicBezTo>
                        <a:cubicBezTo>
                          <a:pt x="6287" y="555"/>
                          <a:pt x="6842" y="308"/>
                          <a:pt x="7458" y="185"/>
                        </a:cubicBezTo>
                        <a:cubicBezTo>
                          <a:pt x="8629" y="-62"/>
                          <a:pt x="9862" y="-62"/>
                          <a:pt x="11033" y="185"/>
                        </a:cubicBezTo>
                        <a:cubicBezTo>
                          <a:pt x="11588" y="308"/>
                          <a:pt x="12204" y="493"/>
                          <a:pt x="12759" y="740"/>
                        </a:cubicBezTo>
                        <a:cubicBezTo>
                          <a:pt x="13313" y="924"/>
                          <a:pt x="13807" y="1294"/>
                          <a:pt x="14361" y="1602"/>
                        </a:cubicBezTo>
                        <a:cubicBezTo>
                          <a:pt x="14854" y="1972"/>
                          <a:pt x="15286" y="2342"/>
                          <a:pt x="15717" y="2773"/>
                        </a:cubicBezTo>
                        <a:cubicBezTo>
                          <a:pt x="16211" y="3204"/>
                          <a:pt x="16580" y="3697"/>
                          <a:pt x="16888" y="4190"/>
                        </a:cubicBezTo>
                        <a:cubicBezTo>
                          <a:pt x="17258" y="4683"/>
                          <a:pt x="17505" y="5176"/>
                          <a:pt x="17751" y="5793"/>
                        </a:cubicBezTo>
                        <a:cubicBezTo>
                          <a:pt x="17998" y="6347"/>
                          <a:pt x="18183" y="6902"/>
                          <a:pt x="18306" y="7518"/>
                        </a:cubicBezTo>
                        <a:cubicBezTo>
                          <a:pt x="18491" y="8073"/>
                          <a:pt x="18491" y="8689"/>
                          <a:pt x="18491" y="9305"/>
                        </a:cubicBezTo>
                        <a:cubicBezTo>
                          <a:pt x="18491" y="9860"/>
                          <a:pt x="18491" y="10538"/>
                          <a:pt x="18306" y="11092"/>
                        </a:cubicBezTo>
                        <a:cubicBezTo>
                          <a:pt x="18183" y="11647"/>
                          <a:pt x="18060" y="12263"/>
                          <a:pt x="17751" y="12818"/>
                        </a:cubicBezTo>
                        <a:cubicBezTo>
                          <a:pt x="17566" y="13372"/>
                          <a:pt x="17258" y="13866"/>
                          <a:pt x="16888" y="14420"/>
                        </a:cubicBezTo>
                        <a:cubicBezTo>
                          <a:pt x="16580" y="14913"/>
                          <a:pt x="16211" y="15345"/>
                          <a:pt x="15717" y="15776"/>
                        </a:cubicBezTo>
                        <a:cubicBezTo>
                          <a:pt x="15286" y="16269"/>
                          <a:pt x="14793" y="16639"/>
                          <a:pt x="14361" y="16947"/>
                        </a:cubicBezTo>
                        <a:cubicBezTo>
                          <a:pt x="13807" y="17255"/>
                          <a:pt x="13313" y="17563"/>
                          <a:pt x="12759" y="17809"/>
                        </a:cubicBezTo>
                        <a:cubicBezTo>
                          <a:pt x="12204" y="18056"/>
                          <a:pt x="11588" y="18241"/>
                          <a:pt x="11033" y="18364"/>
                        </a:cubicBezTo>
                        <a:cubicBezTo>
                          <a:pt x="10478" y="18549"/>
                          <a:pt x="9800" y="18549"/>
                          <a:pt x="9246" y="18549"/>
                        </a:cubicBezTo>
                        <a:lnTo>
                          <a:pt x="9246" y="18549"/>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51" name="Freeform 902">
                    <a:extLst>
                      <a:ext uri="{FF2B5EF4-FFF2-40B4-BE49-F238E27FC236}">
                        <a16:creationId xmlns:a16="http://schemas.microsoft.com/office/drawing/2014/main" id="{69C41A01-C933-EA99-4B5D-F75BB842BFA4}"/>
                      </a:ext>
                    </a:extLst>
                  </p:cNvPr>
                  <p:cNvSpPr/>
                  <p:nvPr/>
                </p:nvSpPr>
                <p:spPr>
                  <a:xfrm>
                    <a:off x="6342624" y="4500095"/>
                    <a:ext cx="18552" cy="18526"/>
                  </a:xfrm>
                  <a:custGeom>
                    <a:avLst/>
                    <a:gdLst>
                      <a:gd name="connsiteX0" fmla="*/ 9246 w 18552"/>
                      <a:gd name="connsiteY0" fmla="*/ 18527 h 18526"/>
                      <a:gd name="connsiteX1" fmla="*/ 7458 w 18552"/>
                      <a:gd name="connsiteY1" fmla="*/ 18342 h 18526"/>
                      <a:gd name="connsiteX2" fmla="*/ 5732 w 18552"/>
                      <a:gd name="connsiteY2" fmla="*/ 17787 h 18526"/>
                      <a:gd name="connsiteX3" fmla="*/ 4130 w 18552"/>
                      <a:gd name="connsiteY3" fmla="*/ 16925 h 18526"/>
                      <a:gd name="connsiteX4" fmla="*/ 2712 w 18552"/>
                      <a:gd name="connsiteY4" fmla="*/ 15754 h 18526"/>
                      <a:gd name="connsiteX5" fmla="*/ 0 w 18552"/>
                      <a:gd name="connsiteY5" fmla="*/ 9283 h 18526"/>
                      <a:gd name="connsiteX6" fmla="*/ 185 w 18552"/>
                      <a:gd name="connsiteY6" fmla="*/ 7496 h 18526"/>
                      <a:gd name="connsiteX7" fmla="*/ 740 w 18552"/>
                      <a:gd name="connsiteY7" fmla="*/ 5770 h 18526"/>
                      <a:gd name="connsiteX8" fmla="*/ 1603 w 18552"/>
                      <a:gd name="connsiteY8" fmla="*/ 4168 h 18526"/>
                      <a:gd name="connsiteX9" fmla="*/ 2774 w 18552"/>
                      <a:gd name="connsiteY9" fmla="*/ 2751 h 18526"/>
                      <a:gd name="connsiteX10" fmla="*/ 4191 w 18552"/>
                      <a:gd name="connsiteY10" fmla="*/ 1580 h 18526"/>
                      <a:gd name="connsiteX11" fmla="*/ 5794 w 18552"/>
                      <a:gd name="connsiteY11" fmla="*/ 717 h 18526"/>
                      <a:gd name="connsiteX12" fmla="*/ 7520 w 18552"/>
                      <a:gd name="connsiteY12" fmla="*/ 163 h 18526"/>
                      <a:gd name="connsiteX13" fmla="*/ 11095 w 18552"/>
                      <a:gd name="connsiteY13" fmla="*/ 163 h 18526"/>
                      <a:gd name="connsiteX14" fmla="*/ 12821 w 18552"/>
                      <a:gd name="connsiteY14" fmla="*/ 717 h 18526"/>
                      <a:gd name="connsiteX15" fmla="*/ 14423 w 18552"/>
                      <a:gd name="connsiteY15" fmla="*/ 1580 h 18526"/>
                      <a:gd name="connsiteX16" fmla="*/ 15779 w 18552"/>
                      <a:gd name="connsiteY16" fmla="*/ 2751 h 18526"/>
                      <a:gd name="connsiteX17" fmla="*/ 18553 w 18552"/>
                      <a:gd name="connsiteY17" fmla="*/ 9283 h 18526"/>
                      <a:gd name="connsiteX18" fmla="*/ 15779 w 18552"/>
                      <a:gd name="connsiteY18" fmla="*/ 15754 h 18526"/>
                      <a:gd name="connsiteX19" fmla="*/ 14423 w 18552"/>
                      <a:gd name="connsiteY19" fmla="*/ 16925 h 18526"/>
                      <a:gd name="connsiteX20" fmla="*/ 12821 w 18552"/>
                      <a:gd name="connsiteY20" fmla="*/ 17787 h 18526"/>
                      <a:gd name="connsiteX21" fmla="*/ 11095 w 18552"/>
                      <a:gd name="connsiteY21" fmla="*/ 18342 h 18526"/>
                      <a:gd name="connsiteX22" fmla="*/ 9307 w 18552"/>
                      <a:gd name="connsiteY22" fmla="*/ 18527 h 18526"/>
                      <a:gd name="connsiteX23" fmla="*/ 9307 w 18552"/>
                      <a:gd name="connsiteY23" fmla="*/ 18527 h 1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552" h="18526">
                        <a:moveTo>
                          <a:pt x="9246" y="18527"/>
                        </a:moveTo>
                        <a:cubicBezTo>
                          <a:pt x="8629" y="18527"/>
                          <a:pt x="8013" y="18527"/>
                          <a:pt x="7458" y="18342"/>
                        </a:cubicBezTo>
                        <a:cubicBezTo>
                          <a:pt x="6842" y="18219"/>
                          <a:pt x="6225" y="18095"/>
                          <a:pt x="5732" y="17787"/>
                        </a:cubicBezTo>
                        <a:cubicBezTo>
                          <a:pt x="5177" y="17602"/>
                          <a:pt x="4623" y="17233"/>
                          <a:pt x="4130" y="16925"/>
                        </a:cubicBezTo>
                        <a:cubicBezTo>
                          <a:pt x="3575" y="16616"/>
                          <a:pt x="3144" y="16247"/>
                          <a:pt x="2712" y="15754"/>
                        </a:cubicBezTo>
                        <a:cubicBezTo>
                          <a:pt x="986" y="14090"/>
                          <a:pt x="0" y="11686"/>
                          <a:pt x="0" y="9283"/>
                        </a:cubicBezTo>
                        <a:cubicBezTo>
                          <a:pt x="0" y="8667"/>
                          <a:pt x="0" y="8051"/>
                          <a:pt x="185" y="7496"/>
                        </a:cubicBezTo>
                        <a:cubicBezTo>
                          <a:pt x="308" y="6941"/>
                          <a:pt x="493" y="6263"/>
                          <a:pt x="740" y="5770"/>
                        </a:cubicBezTo>
                        <a:cubicBezTo>
                          <a:pt x="986" y="5216"/>
                          <a:pt x="1294" y="4661"/>
                          <a:pt x="1603" y="4168"/>
                        </a:cubicBezTo>
                        <a:cubicBezTo>
                          <a:pt x="1972" y="3614"/>
                          <a:pt x="2342" y="3182"/>
                          <a:pt x="2774" y="2751"/>
                        </a:cubicBezTo>
                        <a:cubicBezTo>
                          <a:pt x="3205" y="2320"/>
                          <a:pt x="3698" y="1950"/>
                          <a:pt x="4191" y="1580"/>
                        </a:cubicBezTo>
                        <a:cubicBezTo>
                          <a:pt x="4684" y="1272"/>
                          <a:pt x="5177" y="1025"/>
                          <a:pt x="5794" y="717"/>
                        </a:cubicBezTo>
                        <a:cubicBezTo>
                          <a:pt x="6348" y="532"/>
                          <a:pt x="6903" y="286"/>
                          <a:pt x="7520" y="163"/>
                        </a:cubicBezTo>
                        <a:cubicBezTo>
                          <a:pt x="8691" y="-84"/>
                          <a:pt x="9923" y="-22"/>
                          <a:pt x="11095" y="163"/>
                        </a:cubicBezTo>
                        <a:cubicBezTo>
                          <a:pt x="11649" y="286"/>
                          <a:pt x="12266" y="471"/>
                          <a:pt x="12821" y="717"/>
                        </a:cubicBezTo>
                        <a:cubicBezTo>
                          <a:pt x="13375" y="964"/>
                          <a:pt x="13868" y="1272"/>
                          <a:pt x="14423" y="1580"/>
                        </a:cubicBezTo>
                        <a:cubicBezTo>
                          <a:pt x="14916" y="1950"/>
                          <a:pt x="15348" y="2320"/>
                          <a:pt x="15779" y="2751"/>
                        </a:cubicBezTo>
                        <a:cubicBezTo>
                          <a:pt x="17505" y="4476"/>
                          <a:pt x="18553" y="6880"/>
                          <a:pt x="18553" y="9283"/>
                        </a:cubicBezTo>
                        <a:cubicBezTo>
                          <a:pt x="18553" y="11686"/>
                          <a:pt x="17566" y="14090"/>
                          <a:pt x="15779" y="15754"/>
                        </a:cubicBezTo>
                        <a:cubicBezTo>
                          <a:pt x="15348" y="16247"/>
                          <a:pt x="14854" y="16616"/>
                          <a:pt x="14423" y="16925"/>
                        </a:cubicBezTo>
                        <a:cubicBezTo>
                          <a:pt x="13868" y="17233"/>
                          <a:pt x="13375" y="17541"/>
                          <a:pt x="12821" y="17787"/>
                        </a:cubicBezTo>
                        <a:cubicBezTo>
                          <a:pt x="12266" y="18034"/>
                          <a:pt x="11649" y="18219"/>
                          <a:pt x="11095" y="18342"/>
                        </a:cubicBezTo>
                        <a:cubicBezTo>
                          <a:pt x="10540" y="18527"/>
                          <a:pt x="9862" y="18527"/>
                          <a:pt x="9307" y="18527"/>
                        </a:cubicBezTo>
                        <a:lnTo>
                          <a:pt x="9307" y="18527"/>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52" name="Freeform 903">
                    <a:extLst>
                      <a:ext uri="{FF2B5EF4-FFF2-40B4-BE49-F238E27FC236}">
                        <a16:creationId xmlns:a16="http://schemas.microsoft.com/office/drawing/2014/main" id="{EBA6C9BC-DB30-4B3F-7F3D-751F867F19CF}"/>
                      </a:ext>
                    </a:extLst>
                  </p:cNvPr>
                  <p:cNvSpPr/>
                  <p:nvPr/>
                </p:nvSpPr>
                <p:spPr>
                  <a:xfrm>
                    <a:off x="6315257" y="4500073"/>
                    <a:ext cx="18491" cy="18548"/>
                  </a:xfrm>
                  <a:custGeom>
                    <a:avLst/>
                    <a:gdLst>
                      <a:gd name="connsiteX0" fmla="*/ 9246 w 18491"/>
                      <a:gd name="connsiteY0" fmla="*/ 18549 h 18548"/>
                      <a:gd name="connsiteX1" fmla="*/ 7458 w 18491"/>
                      <a:gd name="connsiteY1" fmla="*/ 18364 h 18548"/>
                      <a:gd name="connsiteX2" fmla="*/ 5732 w 18491"/>
                      <a:gd name="connsiteY2" fmla="*/ 17809 h 18548"/>
                      <a:gd name="connsiteX3" fmla="*/ 4130 w 18491"/>
                      <a:gd name="connsiteY3" fmla="*/ 16947 h 18548"/>
                      <a:gd name="connsiteX4" fmla="*/ 2774 w 18491"/>
                      <a:gd name="connsiteY4" fmla="*/ 15776 h 18548"/>
                      <a:gd name="connsiteX5" fmla="*/ 1603 w 18491"/>
                      <a:gd name="connsiteY5" fmla="*/ 14420 h 18548"/>
                      <a:gd name="connsiteX6" fmla="*/ 740 w 18491"/>
                      <a:gd name="connsiteY6" fmla="*/ 12818 h 18548"/>
                      <a:gd name="connsiteX7" fmla="*/ 185 w 18491"/>
                      <a:gd name="connsiteY7" fmla="*/ 11092 h 18548"/>
                      <a:gd name="connsiteX8" fmla="*/ 0 w 18491"/>
                      <a:gd name="connsiteY8" fmla="*/ 9305 h 18548"/>
                      <a:gd name="connsiteX9" fmla="*/ 2774 w 18491"/>
                      <a:gd name="connsiteY9" fmla="*/ 2773 h 18548"/>
                      <a:gd name="connsiteX10" fmla="*/ 4130 w 18491"/>
                      <a:gd name="connsiteY10" fmla="*/ 1602 h 18548"/>
                      <a:gd name="connsiteX11" fmla="*/ 5732 w 18491"/>
                      <a:gd name="connsiteY11" fmla="*/ 740 h 18548"/>
                      <a:gd name="connsiteX12" fmla="*/ 7458 w 18491"/>
                      <a:gd name="connsiteY12" fmla="*/ 185 h 18548"/>
                      <a:gd name="connsiteX13" fmla="*/ 11095 w 18491"/>
                      <a:gd name="connsiteY13" fmla="*/ 185 h 18548"/>
                      <a:gd name="connsiteX14" fmla="*/ 12759 w 18491"/>
                      <a:gd name="connsiteY14" fmla="*/ 740 h 18548"/>
                      <a:gd name="connsiteX15" fmla="*/ 14361 w 18491"/>
                      <a:gd name="connsiteY15" fmla="*/ 1602 h 18548"/>
                      <a:gd name="connsiteX16" fmla="*/ 15779 w 18491"/>
                      <a:gd name="connsiteY16" fmla="*/ 2773 h 18548"/>
                      <a:gd name="connsiteX17" fmla="*/ 18491 w 18491"/>
                      <a:gd name="connsiteY17" fmla="*/ 9305 h 18548"/>
                      <a:gd name="connsiteX18" fmla="*/ 18306 w 18491"/>
                      <a:gd name="connsiteY18" fmla="*/ 11092 h 18548"/>
                      <a:gd name="connsiteX19" fmla="*/ 17751 w 18491"/>
                      <a:gd name="connsiteY19" fmla="*/ 12818 h 18548"/>
                      <a:gd name="connsiteX20" fmla="*/ 16888 w 18491"/>
                      <a:gd name="connsiteY20" fmla="*/ 14420 h 18548"/>
                      <a:gd name="connsiteX21" fmla="*/ 15717 w 18491"/>
                      <a:gd name="connsiteY21" fmla="*/ 15776 h 18548"/>
                      <a:gd name="connsiteX22" fmla="*/ 14300 w 18491"/>
                      <a:gd name="connsiteY22" fmla="*/ 16947 h 18548"/>
                      <a:gd name="connsiteX23" fmla="*/ 12697 w 18491"/>
                      <a:gd name="connsiteY23" fmla="*/ 17809 h 18548"/>
                      <a:gd name="connsiteX24" fmla="*/ 11033 w 18491"/>
                      <a:gd name="connsiteY24" fmla="*/ 18364 h 18548"/>
                      <a:gd name="connsiteX25" fmla="*/ 9184 w 18491"/>
                      <a:gd name="connsiteY25" fmla="*/ 18549 h 18548"/>
                      <a:gd name="connsiteX26" fmla="*/ 9184 w 18491"/>
                      <a:gd name="connsiteY26" fmla="*/ 18549 h 1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491" h="18548">
                        <a:moveTo>
                          <a:pt x="9246" y="18549"/>
                        </a:moveTo>
                        <a:cubicBezTo>
                          <a:pt x="8691" y="18549"/>
                          <a:pt x="8013" y="18549"/>
                          <a:pt x="7458" y="18364"/>
                        </a:cubicBezTo>
                        <a:cubicBezTo>
                          <a:pt x="6903" y="18241"/>
                          <a:pt x="6287" y="18118"/>
                          <a:pt x="5732" y="17809"/>
                        </a:cubicBezTo>
                        <a:cubicBezTo>
                          <a:pt x="5177" y="17625"/>
                          <a:pt x="4684" y="17255"/>
                          <a:pt x="4130" y="16947"/>
                        </a:cubicBezTo>
                        <a:cubicBezTo>
                          <a:pt x="3636" y="16639"/>
                          <a:pt x="3205" y="16269"/>
                          <a:pt x="2774" y="15776"/>
                        </a:cubicBezTo>
                        <a:cubicBezTo>
                          <a:pt x="2342" y="15345"/>
                          <a:pt x="1911" y="14852"/>
                          <a:pt x="1603" y="14420"/>
                        </a:cubicBezTo>
                        <a:cubicBezTo>
                          <a:pt x="1233" y="13866"/>
                          <a:pt x="986" y="13372"/>
                          <a:pt x="740" y="12818"/>
                        </a:cubicBezTo>
                        <a:cubicBezTo>
                          <a:pt x="493" y="12263"/>
                          <a:pt x="308" y="11647"/>
                          <a:pt x="185" y="11092"/>
                        </a:cubicBezTo>
                        <a:cubicBezTo>
                          <a:pt x="0" y="10538"/>
                          <a:pt x="0" y="9860"/>
                          <a:pt x="0" y="9305"/>
                        </a:cubicBezTo>
                        <a:cubicBezTo>
                          <a:pt x="0" y="6902"/>
                          <a:pt x="986" y="4499"/>
                          <a:pt x="2774" y="2773"/>
                        </a:cubicBezTo>
                        <a:cubicBezTo>
                          <a:pt x="3205" y="2342"/>
                          <a:pt x="3698" y="1972"/>
                          <a:pt x="4130" y="1602"/>
                        </a:cubicBezTo>
                        <a:cubicBezTo>
                          <a:pt x="4684" y="1294"/>
                          <a:pt x="5177" y="986"/>
                          <a:pt x="5732" y="740"/>
                        </a:cubicBezTo>
                        <a:cubicBezTo>
                          <a:pt x="6287" y="555"/>
                          <a:pt x="6903" y="308"/>
                          <a:pt x="7458" y="185"/>
                        </a:cubicBezTo>
                        <a:cubicBezTo>
                          <a:pt x="8691" y="-62"/>
                          <a:pt x="9862" y="-62"/>
                          <a:pt x="11095" y="185"/>
                        </a:cubicBezTo>
                        <a:cubicBezTo>
                          <a:pt x="11649" y="308"/>
                          <a:pt x="12266" y="493"/>
                          <a:pt x="12759" y="740"/>
                        </a:cubicBezTo>
                        <a:cubicBezTo>
                          <a:pt x="13313" y="924"/>
                          <a:pt x="13868" y="1294"/>
                          <a:pt x="14361" y="1602"/>
                        </a:cubicBezTo>
                        <a:cubicBezTo>
                          <a:pt x="14916" y="1972"/>
                          <a:pt x="15348" y="2342"/>
                          <a:pt x="15779" y="2773"/>
                        </a:cubicBezTo>
                        <a:cubicBezTo>
                          <a:pt x="17505" y="4499"/>
                          <a:pt x="18491" y="6902"/>
                          <a:pt x="18491" y="9305"/>
                        </a:cubicBezTo>
                        <a:cubicBezTo>
                          <a:pt x="18491" y="9860"/>
                          <a:pt x="18491" y="10538"/>
                          <a:pt x="18306" y="11092"/>
                        </a:cubicBezTo>
                        <a:cubicBezTo>
                          <a:pt x="18183" y="11647"/>
                          <a:pt x="17998" y="12263"/>
                          <a:pt x="17751" y="12818"/>
                        </a:cubicBezTo>
                        <a:cubicBezTo>
                          <a:pt x="17505" y="13372"/>
                          <a:pt x="17197" y="13866"/>
                          <a:pt x="16888" y="14420"/>
                        </a:cubicBezTo>
                        <a:cubicBezTo>
                          <a:pt x="16519" y="14913"/>
                          <a:pt x="16149" y="15345"/>
                          <a:pt x="15717" y="15776"/>
                        </a:cubicBezTo>
                        <a:cubicBezTo>
                          <a:pt x="15286" y="16269"/>
                          <a:pt x="14793" y="16639"/>
                          <a:pt x="14300" y="16947"/>
                        </a:cubicBezTo>
                        <a:cubicBezTo>
                          <a:pt x="13807" y="17255"/>
                          <a:pt x="13313" y="17563"/>
                          <a:pt x="12697" y="17809"/>
                        </a:cubicBezTo>
                        <a:cubicBezTo>
                          <a:pt x="12142" y="18056"/>
                          <a:pt x="11588" y="18241"/>
                          <a:pt x="11033" y="18364"/>
                        </a:cubicBezTo>
                        <a:cubicBezTo>
                          <a:pt x="10417" y="18549"/>
                          <a:pt x="9800" y="18549"/>
                          <a:pt x="9184" y="18549"/>
                        </a:cubicBezTo>
                        <a:lnTo>
                          <a:pt x="9184" y="18549"/>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grpSp>
            <p:nvGrpSpPr>
              <p:cNvPr id="43" name="Graphic 526">
                <a:extLst>
                  <a:ext uri="{FF2B5EF4-FFF2-40B4-BE49-F238E27FC236}">
                    <a16:creationId xmlns:a16="http://schemas.microsoft.com/office/drawing/2014/main" id="{68A9F83A-FA40-19BC-E082-411230C4CEE7}"/>
                  </a:ext>
                </a:extLst>
              </p:cNvPr>
              <p:cNvGrpSpPr/>
              <p:nvPr/>
            </p:nvGrpSpPr>
            <p:grpSpPr>
              <a:xfrm>
                <a:off x="6179903" y="4532487"/>
                <a:ext cx="701796" cy="499961"/>
                <a:chOff x="6179903" y="4532487"/>
                <a:chExt cx="701796" cy="499961"/>
              </a:xfrm>
              <a:grpFill/>
            </p:grpSpPr>
            <p:sp>
              <p:nvSpPr>
                <p:cNvPr id="44" name="Freeform 905">
                  <a:extLst>
                    <a:ext uri="{FF2B5EF4-FFF2-40B4-BE49-F238E27FC236}">
                      <a16:creationId xmlns:a16="http://schemas.microsoft.com/office/drawing/2014/main" id="{F83DF166-95D9-54C4-B2B8-446311641F29}"/>
                    </a:ext>
                  </a:extLst>
                </p:cNvPr>
                <p:cNvSpPr/>
                <p:nvPr/>
              </p:nvSpPr>
              <p:spPr>
                <a:xfrm>
                  <a:off x="6179903" y="4532487"/>
                  <a:ext cx="701796" cy="416706"/>
                </a:xfrm>
                <a:custGeom>
                  <a:avLst/>
                  <a:gdLst>
                    <a:gd name="connsiteX0" fmla="*/ 654829 w 701796"/>
                    <a:gd name="connsiteY0" fmla="*/ 416706 h 416706"/>
                    <a:gd name="connsiteX1" fmla="*/ 46967 w 701796"/>
                    <a:gd name="connsiteY1" fmla="*/ 416706 h 416706"/>
                    <a:gd name="connsiteX2" fmla="*/ 0 w 701796"/>
                    <a:gd name="connsiteY2" fmla="*/ 369748 h 416706"/>
                    <a:gd name="connsiteX3" fmla="*/ 0 w 701796"/>
                    <a:gd name="connsiteY3" fmla="*/ 46958 h 416706"/>
                    <a:gd name="connsiteX4" fmla="*/ 46967 w 701796"/>
                    <a:gd name="connsiteY4" fmla="*/ 0 h 416706"/>
                    <a:gd name="connsiteX5" fmla="*/ 56213 w 701796"/>
                    <a:gd name="connsiteY5" fmla="*/ 9244 h 416706"/>
                    <a:gd name="connsiteX6" fmla="*/ 46967 w 701796"/>
                    <a:gd name="connsiteY6" fmla="*/ 18487 h 416706"/>
                    <a:gd name="connsiteX7" fmla="*/ 18491 w 701796"/>
                    <a:gd name="connsiteY7" fmla="*/ 46958 h 416706"/>
                    <a:gd name="connsiteX8" fmla="*/ 18491 w 701796"/>
                    <a:gd name="connsiteY8" fmla="*/ 369748 h 416706"/>
                    <a:gd name="connsiteX9" fmla="*/ 46967 w 701796"/>
                    <a:gd name="connsiteY9" fmla="*/ 398219 h 416706"/>
                    <a:gd name="connsiteX10" fmla="*/ 654829 w 701796"/>
                    <a:gd name="connsiteY10" fmla="*/ 398219 h 416706"/>
                    <a:gd name="connsiteX11" fmla="*/ 683305 w 701796"/>
                    <a:gd name="connsiteY11" fmla="*/ 369748 h 416706"/>
                    <a:gd name="connsiteX12" fmla="*/ 683305 w 701796"/>
                    <a:gd name="connsiteY12" fmla="*/ 46958 h 416706"/>
                    <a:gd name="connsiteX13" fmla="*/ 654829 w 701796"/>
                    <a:gd name="connsiteY13" fmla="*/ 18487 h 416706"/>
                    <a:gd name="connsiteX14" fmla="*/ 654275 w 701796"/>
                    <a:gd name="connsiteY14" fmla="*/ 18487 h 416706"/>
                    <a:gd name="connsiteX15" fmla="*/ 645029 w 701796"/>
                    <a:gd name="connsiteY15" fmla="*/ 9244 h 416706"/>
                    <a:gd name="connsiteX16" fmla="*/ 654275 w 701796"/>
                    <a:gd name="connsiteY16" fmla="*/ 0 h 416706"/>
                    <a:gd name="connsiteX17" fmla="*/ 654829 w 701796"/>
                    <a:gd name="connsiteY17" fmla="*/ 0 h 416706"/>
                    <a:gd name="connsiteX18" fmla="*/ 701797 w 701796"/>
                    <a:gd name="connsiteY18" fmla="*/ 46958 h 416706"/>
                    <a:gd name="connsiteX19" fmla="*/ 701797 w 701796"/>
                    <a:gd name="connsiteY19" fmla="*/ 369748 h 416706"/>
                    <a:gd name="connsiteX20" fmla="*/ 654829 w 701796"/>
                    <a:gd name="connsiteY20" fmla="*/ 416706 h 41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1796" h="416706">
                      <a:moveTo>
                        <a:pt x="654829" y="416706"/>
                      </a:moveTo>
                      <a:lnTo>
                        <a:pt x="46967" y="416706"/>
                      </a:lnTo>
                      <a:cubicBezTo>
                        <a:pt x="21080" y="416706"/>
                        <a:pt x="0" y="395630"/>
                        <a:pt x="0" y="369748"/>
                      </a:cubicBezTo>
                      <a:lnTo>
                        <a:pt x="0" y="46958"/>
                      </a:lnTo>
                      <a:cubicBezTo>
                        <a:pt x="0" y="21076"/>
                        <a:pt x="21080" y="0"/>
                        <a:pt x="46967" y="0"/>
                      </a:cubicBezTo>
                      <a:cubicBezTo>
                        <a:pt x="52083" y="0"/>
                        <a:pt x="56213" y="4129"/>
                        <a:pt x="56213" y="9244"/>
                      </a:cubicBezTo>
                      <a:cubicBezTo>
                        <a:pt x="56213" y="14359"/>
                        <a:pt x="52083" y="18487"/>
                        <a:pt x="46967" y="18487"/>
                      </a:cubicBezTo>
                      <a:cubicBezTo>
                        <a:pt x="31250" y="18487"/>
                        <a:pt x="18491" y="31244"/>
                        <a:pt x="18491" y="46958"/>
                      </a:cubicBezTo>
                      <a:lnTo>
                        <a:pt x="18491" y="369748"/>
                      </a:lnTo>
                      <a:cubicBezTo>
                        <a:pt x="18491" y="385463"/>
                        <a:pt x="31250" y="398219"/>
                        <a:pt x="46967" y="398219"/>
                      </a:cubicBezTo>
                      <a:lnTo>
                        <a:pt x="654829" y="398219"/>
                      </a:lnTo>
                      <a:cubicBezTo>
                        <a:pt x="670547" y="398219"/>
                        <a:pt x="683305" y="385463"/>
                        <a:pt x="683305" y="369748"/>
                      </a:cubicBezTo>
                      <a:lnTo>
                        <a:pt x="683305" y="46958"/>
                      </a:lnTo>
                      <a:cubicBezTo>
                        <a:pt x="683305" y="31244"/>
                        <a:pt x="670547" y="18487"/>
                        <a:pt x="654829" y="18487"/>
                      </a:cubicBezTo>
                      <a:lnTo>
                        <a:pt x="654275" y="18487"/>
                      </a:lnTo>
                      <a:cubicBezTo>
                        <a:pt x="649159" y="18487"/>
                        <a:pt x="645029" y="14359"/>
                        <a:pt x="645029" y="9244"/>
                      </a:cubicBezTo>
                      <a:cubicBezTo>
                        <a:pt x="645029" y="4129"/>
                        <a:pt x="649159" y="0"/>
                        <a:pt x="654275" y="0"/>
                      </a:cubicBezTo>
                      <a:lnTo>
                        <a:pt x="654829" y="0"/>
                      </a:lnTo>
                      <a:cubicBezTo>
                        <a:pt x="680717" y="0"/>
                        <a:pt x="701797" y="21076"/>
                        <a:pt x="701797" y="46958"/>
                      </a:cubicBezTo>
                      <a:lnTo>
                        <a:pt x="701797" y="369748"/>
                      </a:lnTo>
                      <a:cubicBezTo>
                        <a:pt x="701797" y="395630"/>
                        <a:pt x="680717" y="416706"/>
                        <a:pt x="654829" y="41670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45" name="Freeform 906">
                  <a:extLst>
                    <a:ext uri="{FF2B5EF4-FFF2-40B4-BE49-F238E27FC236}">
                      <a16:creationId xmlns:a16="http://schemas.microsoft.com/office/drawing/2014/main" id="{DBFB7CBF-6FEF-2D81-7DD7-46E445182962}"/>
                    </a:ext>
                  </a:extLst>
                </p:cNvPr>
                <p:cNvSpPr/>
                <p:nvPr/>
              </p:nvSpPr>
              <p:spPr>
                <a:xfrm>
                  <a:off x="6436846" y="4930583"/>
                  <a:ext cx="188009" cy="101865"/>
                </a:xfrm>
                <a:custGeom>
                  <a:avLst/>
                  <a:gdLst>
                    <a:gd name="connsiteX0" fmla="*/ 178644 w 188009"/>
                    <a:gd name="connsiteY0" fmla="*/ 101866 h 101865"/>
                    <a:gd name="connsiteX1" fmla="*/ 9204 w 188009"/>
                    <a:gd name="connsiteY1" fmla="*/ 101866 h 101865"/>
                    <a:gd name="connsiteX2" fmla="*/ 2178 w 188009"/>
                    <a:gd name="connsiteY2" fmla="*/ 98600 h 101865"/>
                    <a:gd name="connsiteX3" fmla="*/ 144 w 188009"/>
                    <a:gd name="connsiteY3" fmla="*/ 91081 h 101865"/>
                    <a:gd name="connsiteX4" fmla="*/ 13765 w 188009"/>
                    <a:gd name="connsiteY4" fmla="*/ 7765 h 101865"/>
                    <a:gd name="connsiteX5" fmla="*/ 22888 w 188009"/>
                    <a:gd name="connsiteY5" fmla="*/ 0 h 101865"/>
                    <a:gd name="connsiteX6" fmla="*/ 165145 w 188009"/>
                    <a:gd name="connsiteY6" fmla="*/ 0 h 101865"/>
                    <a:gd name="connsiteX7" fmla="*/ 174268 w 188009"/>
                    <a:gd name="connsiteY7" fmla="*/ 7765 h 101865"/>
                    <a:gd name="connsiteX8" fmla="*/ 187889 w 188009"/>
                    <a:gd name="connsiteY8" fmla="*/ 91081 h 101865"/>
                    <a:gd name="connsiteX9" fmla="*/ 185855 w 188009"/>
                    <a:gd name="connsiteY9" fmla="*/ 98600 h 101865"/>
                    <a:gd name="connsiteX10" fmla="*/ 178829 w 188009"/>
                    <a:gd name="connsiteY10" fmla="*/ 101866 h 101865"/>
                    <a:gd name="connsiteX11" fmla="*/ 178644 w 188009"/>
                    <a:gd name="connsiteY11" fmla="*/ 101866 h 101865"/>
                    <a:gd name="connsiteX12" fmla="*/ 20052 w 188009"/>
                    <a:gd name="connsiteY12" fmla="*/ 83378 h 101865"/>
                    <a:gd name="connsiteX13" fmla="*/ 167734 w 188009"/>
                    <a:gd name="connsiteY13" fmla="*/ 83378 h 101865"/>
                    <a:gd name="connsiteX14" fmla="*/ 157194 w 188009"/>
                    <a:gd name="connsiteY14" fmla="*/ 18549 h 101865"/>
                    <a:gd name="connsiteX15" fmla="*/ 30592 w 188009"/>
                    <a:gd name="connsiteY15" fmla="*/ 18549 h 101865"/>
                    <a:gd name="connsiteX16" fmla="*/ 20052 w 188009"/>
                    <a:gd name="connsiteY16" fmla="*/ 83378 h 101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009" h="101865">
                      <a:moveTo>
                        <a:pt x="178644" y="101866"/>
                      </a:moveTo>
                      <a:lnTo>
                        <a:pt x="9204" y="101866"/>
                      </a:lnTo>
                      <a:cubicBezTo>
                        <a:pt x="6492" y="101866"/>
                        <a:pt x="3903" y="100633"/>
                        <a:pt x="2178" y="98600"/>
                      </a:cubicBezTo>
                      <a:cubicBezTo>
                        <a:pt x="452" y="96566"/>
                        <a:pt x="-350" y="93793"/>
                        <a:pt x="144" y="91081"/>
                      </a:cubicBezTo>
                      <a:lnTo>
                        <a:pt x="13765" y="7765"/>
                      </a:lnTo>
                      <a:cubicBezTo>
                        <a:pt x="14505" y="3266"/>
                        <a:pt x="18327" y="0"/>
                        <a:pt x="22888" y="0"/>
                      </a:cubicBezTo>
                      <a:lnTo>
                        <a:pt x="165145" y="0"/>
                      </a:lnTo>
                      <a:cubicBezTo>
                        <a:pt x="169706" y="0"/>
                        <a:pt x="173528" y="3266"/>
                        <a:pt x="174268" y="7765"/>
                      </a:cubicBezTo>
                      <a:lnTo>
                        <a:pt x="187889" y="91081"/>
                      </a:lnTo>
                      <a:cubicBezTo>
                        <a:pt x="188321" y="93793"/>
                        <a:pt x="187581" y="96443"/>
                        <a:pt x="185855" y="98600"/>
                      </a:cubicBezTo>
                      <a:cubicBezTo>
                        <a:pt x="184129" y="100633"/>
                        <a:pt x="181541" y="101866"/>
                        <a:pt x="178829" y="101866"/>
                      </a:cubicBezTo>
                      <a:lnTo>
                        <a:pt x="178644" y="101866"/>
                      </a:lnTo>
                      <a:close/>
                      <a:moveTo>
                        <a:pt x="20052" y="83378"/>
                      </a:moveTo>
                      <a:lnTo>
                        <a:pt x="167734" y="83378"/>
                      </a:lnTo>
                      <a:lnTo>
                        <a:pt x="157194" y="18549"/>
                      </a:lnTo>
                      <a:lnTo>
                        <a:pt x="30592" y="18549"/>
                      </a:lnTo>
                      <a:lnTo>
                        <a:pt x="20052" y="83378"/>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46" name="Freeform 907">
                  <a:extLst>
                    <a:ext uri="{FF2B5EF4-FFF2-40B4-BE49-F238E27FC236}">
                      <a16:creationId xmlns:a16="http://schemas.microsoft.com/office/drawing/2014/main" id="{67216800-96BC-549C-FC72-C1A5A76089C2}"/>
                    </a:ext>
                  </a:extLst>
                </p:cNvPr>
                <p:cNvSpPr/>
                <p:nvPr/>
              </p:nvSpPr>
              <p:spPr>
                <a:xfrm>
                  <a:off x="6356184" y="5013961"/>
                  <a:ext cx="349172" cy="18487"/>
                </a:xfrm>
                <a:custGeom>
                  <a:avLst/>
                  <a:gdLst>
                    <a:gd name="connsiteX0" fmla="*/ 339927 w 349172"/>
                    <a:gd name="connsiteY0" fmla="*/ 18487 h 18487"/>
                    <a:gd name="connsiteX1" fmla="*/ 9246 w 349172"/>
                    <a:gd name="connsiteY1" fmla="*/ 18487 h 18487"/>
                    <a:gd name="connsiteX2" fmla="*/ 0 w 349172"/>
                    <a:gd name="connsiteY2" fmla="*/ 9244 h 18487"/>
                    <a:gd name="connsiteX3" fmla="*/ 9246 w 349172"/>
                    <a:gd name="connsiteY3" fmla="*/ 0 h 18487"/>
                    <a:gd name="connsiteX4" fmla="*/ 339927 w 349172"/>
                    <a:gd name="connsiteY4" fmla="*/ 0 h 18487"/>
                    <a:gd name="connsiteX5" fmla="*/ 349172 w 349172"/>
                    <a:gd name="connsiteY5" fmla="*/ 9244 h 18487"/>
                    <a:gd name="connsiteX6" fmla="*/ 339927 w 349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172" h="18487">
                      <a:moveTo>
                        <a:pt x="339927" y="18487"/>
                      </a:moveTo>
                      <a:lnTo>
                        <a:pt x="9246" y="18487"/>
                      </a:lnTo>
                      <a:cubicBezTo>
                        <a:pt x="4130" y="18487"/>
                        <a:pt x="0" y="14358"/>
                        <a:pt x="0" y="9244"/>
                      </a:cubicBezTo>
                      <a:cubicBezTo>
                        <a:pt x="0" y="4129"/>
                        <a:pt x="4130" y="0"/>
                        <a:pt x="9246" y="0"/>
                      </a:cubicBezTo>
                      <a:lnTo>
                        <a:pt x="339927" y="0"/>
                      </a:lnTo>
                      <a:cubicBezTo>
                        <a:pt x="345043" y="0"/>
                        <a:pt x="349172" y="4129"/>
                        <a:pt x="349172" y="9244"/>
                      </a:cubicBezTo>
                      <a:cubicBezTo>
                        <a:pt x="349172" y="14358"/>
                        <a:pt x="345043" y="18487"/>
                        <a:pt x="339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grpSp>
      <p:sp>
        <p:nvSpPr>
          <p:cNvPr id="87" name="Rectangle 86">
            <a:extLst>
              <a:ext uri="{FF2B5EF4-FFF2-40B4-BE49-F238E27FC236}">
                <a16:creationId xmlns:a16="http://schemas.microsoft.com/office/drawing/2014/main" id="{40B87E3D-AE88-A69E-8DBD-8AFFAC325AB3}"/>
              </a:ext>
            </a:extLst>
          </p:cNvPr>
          <p:cNvSpPr/>
          <p:nvPr/>
        </p:nvSpPr>
        <p:spPr>
          <a:xfrm>
            <a:off x="8005765" y="1596389"/>
            <a:ext cx="3419348" cy="1266925"/>
          </a:xfrm>
          <a:prstGeom prst="rect">
            <a:avLst/>
          </a:prstGeom>
          <a:solidFill>
            <a:srgbClr val="062E61"/>
          </a:solidFill>
          <a:ln w="6350" cap="flat" cmpd="sng" algn="ctr">
            <a:noFill/>
            <a:prstDash val="solid"/>
            <a:miter lim="800000"/>
          </a:ln>
          <a:effectLst>
            <a:outerShdw blurRad="50800" dist="38100" dir="2700000" algn="tl" rotWithShape="0">
              <a:prstClr val="black">
                <a:alpha val="40000"/>
              </a:prstClr>
            </a:outerShdw>
          </a:effectLst>
        </p:spPr>
        <p:txBody>
          <a:bodyPr lIns="60960" tIns="0" rIns="60960" bIns="121920" rtlCol="0" anchor="b" anchorCtr="0"/>
          <a:lstStyle/>
          <a:p>
            <a:pPr algn="ctr" defTabSz="609660">
              <a:defRPr/>
            </a:pPr>
            <a:r>
              <a:rPr lang="en-US" sz="1467" b="1" kern="0">
                <a:solidFill>
                  <a:prstClr val="white"/>
                </a:solidFill>
                <a:latin typeface="Arial" panose="020B0604020202020204" pitchFamily="34" charset="0"/>
                <a:cs typeface="Arial" panose="020B0604020202020204" pitchFamily="34" charset="0"/>
              </a:rPr>
              <a:t>Access to expertise and the latest information to protect patient data and critical services.</a:t>
            </a:r>
            <a:endParaRPr lang="en-US" sz="1467" kern="100">
              <a:solidFill>
                <a:prstClr val="white"/>
              </a:solidFill>
              <a:latin typeface="Arial" panose="020B0604020202020204" pitchFamily="34" charset="0"/>
              <a:ea typeface="Aptos" panose="020B0004020202020204" pitchFamily="34" charset="0"/>
              <a:cs typeface="Arial" panose="020B0604020202020204" pitchFamily="34" charset="0"/>
            </a:endParaRPr>
          </a:p>
        </p:txBody>
      </p:sp>
      <p:grpSp>
        <p:nvGrpSpPr>
          <p:cNvPr id="88" name="Group 87">
            <a:extLst>
              <a:ext uri="{FF2B5EF4-FFF2-40B4-BE49-F238E27FC236}">
                <a16:creationId xmlns:a16="http://schemas.microsoft.com/office/drawing/2014/main" id="{883F259A-A885-EFA7-B7DE-D80D75135C2A}"/>
              </a:ext>
              <a:ext uri="{C183D7F6-B498-43B3-948B-1728B52AA6E4}">
                <adec:decorative xmlns:adec="http://schemas.microsoft.com/office/drawing/2017/decorative" val="1"/>
              </a:ext>
            </a:extLst>
          </p:cNvPr>
          <p:cNvGrpSpPr/>
          <p:nvPr/>
        </p:nvGrpSpPr>
        <p:grpSpPr>
          <a:xfrm>
            <a:off x="9301454" y="1137871"/>
            <a:ext cx="827975" cy="827975"/>
            <a:chOff x="14172733" y="1705960"/>
            <a:chExt cx="1241963" cy="1241963"/>
          </a:xfrm>
        </p:grpSpPr>
        <p:sp>
          <p:nvSpPr>
            <p:cNvPr id="89" name="Oval 88">
              <a:extLst>
                <a:ext uri="{FF2B5EF4-FFF2-40B4-BE49-F238E27FC236}">
                  <a16:creationId xmlns:a16="http://schemas.microsoft.com/office/drawing/2014/main" id="{48F0DF53-7044-B8D4-7D62-AE43A563F2FA}"/>
                </a:ext>
              </a:extLst>
            </p:cNvPr>
            <p:cNvSpPr/>
            <p:nvPr/>
          </p:nvSpPr>
          <p:spPr>
            <a:xfrm>
              <a:off x="14172733" y="1705960"/>
              <a:ext cx="1241963" cy="1241963"/>
            </a:xfrm>
            <a:prstGeom prst="ellipse">
              <a:avLst/>
            </a:prstGeom>
            <a:solidFill>
              <a:srgbClr val="54B9E3"/>
            </a:solidFill>
            <a:ln w="28575" cap="flat" cmpd="sng" algn="ctr">
              <a:solidFill>
                <a:sysClr val="window" lastClr="FFFFFF"/>
              </a:solidFill>
              <a:prstDash val="solid"/>
              <a:miter lim="800000"/>
            </a:ln>
            <a:effectLst/>
          </p:spPr>
          <p:txBody>
            <a:bodyPr rtlCol="0" anchor="ctr"/>
            <a:lstStyle/>
            <a:p>
              <a:pPr algn="ctr" defTabSz="60966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90" name="Graphic 526">
              <a:extLst>
                <a:ext uri="{FF2B5EF4-FFF2-40B4-BE49-F238E27FC236}">
                  <a16:creationId xmlns:a16="http://schemas.microsoft.com/office/drawing/2014/main" id="{6B1D7DA6-6E78-1854-3FA6-5B48119E76AA}"/>
                </a:ext>
              </a:extLst>
            </p:cNvPr>
            <p:cNvGrpSpPr/>
            <p:nvPr/>
          </p:nvGrpSpPr>
          <p:grpSpPr>
            <a:xfrm>
              <a:off x="14393418" y="1905670"/>
              <a:ext cx="814790" cy="759906"/>
              <a:chOff x="9261373" y="4455194"/>
              <a:chExt cx="632824" cy="590195"/>
            </a:xfrm>
            <a:solidFill>
              <a:sysClr val="window" lastClr="FFFFFF"/>
            </a:solidFill>
          </p:grpSpPr>
          <p:grpSp>
            <p:nvGrpSpPr>
              <p:cNvPr id="91" name="Graphic 526">
                <a:extLst>
                  <a:ext uri="{FF2B5EF4-FFF2-40B4-BE49-F238E27FC236}">
                    <a16:creationId xmlns:a16="http://schemas.microsoft.com/office/drawing/2014/main" id="{65F9AACD-8890-6A88-DDE3-8E0756789210}"/>
                  </a:ext>
                </a:extLst>
              </p:cNvPr>
              <p:cNvGrpSpPr/>
              <p:nvPr/>
            </p:nvGrpSpPr>
            <p:grpSpPr>
              <a:xfrm>
                <a:off x="9519939" y="4534398"/>
                <a:ext cx="115630" cy="136867"/>
                <a:chOff x="9519939" y="4534398"/>
                <a:chExt cx="115630" cy="136867"/>
              </a:xfrm>
              <a:grpFill/>
            </p:grpSpPr>
            <p:sp>
              <p:nvSpPr>
                <p:cNvPr id="109" name="Freeform 949">
                  <a:extLst>
                    <a:ext uri="{FF2B5EF4-FFF2-40B4-BE49-F238E27FC236}">
                      <a16:creationId xmlns:a16="http://schemas.microsoft.com/office/drawing/2014/main" id="{8B5C90EE-BDF6-C8A8-A0A4-F46B4F9A29EC}"/>
                    </a:ext>
                  </a:extLst>
                </p:cNvPr>
                <p:cNvSpPr/>
                <p:nvPr/>
              </p:nvSpPr>
              <p:spPr>
                <a:xfrm>
                  <a:off x="9519939" y="4576302"/>
                  <a:ext cx="115630" cy="94963"/>
                </a:xfrm>
                <a:custGeom>
                  <a:avLst/>
                  <a:gdLst>
                    <a:gd name="connsiteX0" fmla="*/ 98557 w 115630"/>
                    <a:gd name="connsiteY0" fmla="*/ 94964 h 94963"/>
                    <a:gd name="connsiteX1" fmla="*/ 17074 w 115630"/>
                    <a:gd name="connsiteY1" fmla="*/ 94964 h 94963"/>
                    <a:gd name="connsiteX2" fmla="*/ 0 w 115630"/>
                    <a:gd name="connsiteY2" fmla="*/ 77894 h 94963"/>
                    <a:gd name="connsiteX3" fmla="*/ 0 w 115630"/>
                    <a:gd name="connsiteY3" fmla="*/ 17070 h 94963"/>
                    <a:gd name="connsiteX4" fmla="*/ 17074 w 115630"/>
                    <a:gd name="connsiteY4" fmla="*/ 0 h 94963"/>
                    <a:gd name="connsiteX5" fmla="*/ 98557 w 115630"/>
                    <a:gd name="connsiteY5" fmla="*/ 0 h 94963"/>
                    <a:gd name="connsiteX6" fmla="*/ 115631 w 115630"/>
                    <a:gd name="connsiteY6" fmla="*/ 17070 h 94963"/>
                    <a:gd name="connsiteX7" fmla="*/ 115631 w 115630"/>
                    <a:gd name="connsiteY7" fmla="*/ 77894 h 94963"/>
                    <a:gd name="connsiteX8" fmla="*/ 98557 w 115630"/>
                    <a:gd name="connsiteY8" fmla="*/ 94964 h 94963"/>
                    <a:gd name="connsiteX9" fmla="*/ 18429 w 115630"/>
                    <a:gd name="connsiteY9" fmla="*/ 76476 h 94963"/>
                    <a:gd name="connsiteX10" fmla="*/ 97140 w 115630"/>
                    <a:gd name="connsiteY10" fmla="*/ 76476 h 94963"/>
                    <a:gd name="connsiteX11" fmla="*/ 97140 w 115630"/>
                    <a:gd name="connsiteY11" fmla="*/ 18364 h 94963"/>
                    <a:gd name="connsiteX12" fmla="*/ 18429 w 115630"/>
                    <a:gd name="connsiteY12" fmla="*/ 18364 h 94963"/>
                    <a:gd name="connsiteX13" fmla="*/ 18429 w 115630"/>
                    <a:gd name="connsiteY13" fmla="*/ 76476 h 9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630" h="94963">
                      <a:moveTo>
                        <a:pt x="98557" y="94964"/>
                      </a:moveTo>
                      <a:lnTo>
                        <a:pt x="17074" y="94964"/>
                      </a:lnTo>
                      <a:cubicBezTo>
                        <a:pt x="7643" y="94964"/>
                        <a:pt x="0" y="87322"/>
                        <a:pt x="0" y="77894"/>
                      </a:cubicBezTo>
                      <a:lnTo>
                        <a:pt x="0" y="17070"/>
                      </a:lnTo>
                      <a:cubicBezTo>
                        <a:pt x="0" y="7641"/>
                        <a:pt x="7643" y="0"/>
                        <a:pt x="17074" y="0"/>
                      </a:cubicBezTo>
                      <a:lnTo>
                        <a:pt x="98557" y="0"/>
                      </a:lnTo>
                      <a:cubicBezTo>
                        <a:pt x="107988" y="0"/>
                        <a:pt x="115631" y="7703"/>
                        <a:pt x="115631" y="17070"/>
                      </a:cubicBezTo>
                      <a:lnTo>
                        <a:pt x="115631" y="77894"/>
                      </a:lnTo>
                      <a:cubicBezTo>
                        <a:pt x="115631" y="87322"/>
                        <a:pt x="107926" y="94964"/>
                        <a:pt x="98557" y="94964"/>
                      </a:cubicBezTo>
                      <a:close/>
                      <a:moveTo>
                        <a:pt x="18429" y="76476"/>
                      </a:moveTo>
                      <a:lnTo>
                        <a:pt x="97140" y="76476"/>
                      </a:lnTo>
                      <a:lnTo>
                        <a:pt x="97140" y="18364"/>
                      </a:lnTo>
                      <a:lnTo>
                        <a:pt x="18429" y="18364"/>
                      </a:lnTo>
                      <a:lnTo>
                        <a:pt x="18429" y="76476"/>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110" name="Freeform 950">
                  <a:extLst>
                    <a:ext uri="{FF2B5EF4-FFF2-40B4-BE49-F238E27FC236}">
                      <a16:creationId xmlns:a16="http://schemas.microsoft.com/office/drawing/2014/main" id="{26F4D733-7003-308D-7FD2-3241D96214A7}"/>
                    </a:ext>
                  </a:extLst>
                </p:cNvPr>
                <p:cNvSpPr/>
                <p:nvPr/>
              </p:nvSpPr>
              <p:spPr>
                <a:xfrm>
                  <a:off x="9541882" y="4534398"/>
                  <a:ext cx="71621" cy="60330"/>
                </a:xfrm>
                <a:custGeom>
                  <a:avLst/>
                  <a:gdLst>
                    <a:gd name="connsiteX0" fmla="*/ 62437 w 71621"/>
                    <a:gd name="connsiteY0" fmla="*/ 60331 h 60330"/>
                    <a:gd name="connsiteX1" fmla="*/ 9246 w 71621"/>
                    <a:gd name="connsiteY1" fmla="*/ 60331 h 60330"/>
                    <a:gd name="connsiteX2" fmla="*/ 0 w 71621"/>
                    <a:gd name="connsiteY2" fmla="*/ 51087 h 60330"/>
                    <a:gd name="connsiteX3" fmla="*/ 0 w 71621"/>
                    <a:gd name="connsiteY3" fmla="*/ 35804 h 60330"/>
                    <a:gd name="connsiteX4" fmla="*/ 35811 w 71621"/>
                    <a:gd name="connsiteY4" fmla="*/ 0 h 60330"/>
                    <a:gd name="connsiteX5" fmla="*/ 71622 w 71621"/>
                    <a:gd name="connsiteY5" fmla="*/ 35804 h 60330"/>
                    <a:gd name="connsiteX6" fmla="*/ 71622 w 71621"/>
                    <a:gd name="connsiteY6" fmla="*/ 51087 h 60330"/>
                    <a:gd name="connsiteX7" fmla="*/ 62376 w 71621"/>
                    <a:gd name="connsiteY7" fmla="*/ 60331 h 60330"/>
                    <a:gd name="connsiteX8" fmla="*/ 18552 w 71621"/>
                    <a:gd name="connsiteY8" fmla="*/ 41843 h 60330"/>
                    <a:gd name="connsiteX9" fmla="*/ 53254 w 71621"/>
                    <a:gd name="connsiteY9" fmla="*/ 41843 h 60330"/>
                    <a:gd name="connsiteX10" fmla="*/ 53254 w 71621"/>
                    <a:gd name="connsiteY10" fmla="*/ 35804 h 60330"/>
                    <a:gd name="connsiteX11" fmla="*/ 35872 w 71621"/>
                    <a:gd name="connsiteY11" fmla="*/ 18426 h 60330"/>
                    <a:gd name="connsiteX12" fmla="*/ 18491 w 71621"/>
                    <a:gd name="connsiteY12" fmla="*/ 35804 h 60330"/>
                    <a:gd name="connsiteX13" fmla="*/ 18491 w 71621"/>
                    <a:gd name="connsiteY13" fmla="*/ 41843 h 6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621" h="60330">
                      <a:moveTo>
                        <a:pt x="62437" y="60331"/>
                      </a:moveTo>
                      <a:lnTo>
                        <a:pt x="9246" y="60331"/>
                      </a:lnTo>
                      <a:cubicBezTo>
                        <a:pt x="4129" y="60331"/>
                        <a:pt x="0" y="56202"/>
                        <a:pt x="0" y="51087"/>
                      </a:cubicBezTo>
                      <a:lnTo>
                        <a:pt x="0" y="35804"/>
                      </a:lnTo>
                      <a:cubicBezTo>
                        <a:pt x="0" y="16084"/>
                        <a:pt x="16025" y="0"/>
                        <a:pt x="35811" y="0"/>
                      </a:cubicBezTo>
                      <a:cubicBezTo>
                        <a:pt x="55596" y="0"/>
                        <a:pt x="71622" y="16084"/>
                        <a:pt x="71622" y="35804"/>
                      </a:cubicBezTo>
                      <a:lnTo>
                        <a:pt x="71622" y="51087"/>
                      </a:lnTo>
                      <a:cubicBezTo>
                        <a:pt x="71622" y="56202"/>
                        <a:pt x="67492" y="60331"/>
                        <a:pt x="62376" y="60331"/>
                      </a:cubicBezTo>
                      <a:close/>
                      <a:moveTo>
                        <a:pt x="18552" y="41843"/>
                      </a:moveTo>
                      <a:lnTo>
                        <a:pt x="53254" y="41843"/>
                      </a:lnTo>
                      <a:lnTo>
                        <a:pt x="53254" y="35804"/>
                      </a:lnTo>
                      <a:cubicBezTo>
                        <a:pt x="53254" y="26252"/>
                        <a:pt x="45487" y="18426"/>
                        <a:pt x="35872" y="18426"/>
                      </a:cubicBezTo>
                      <a:cubicBezTo>
                        <a:pt x="26257" y="18426"/>
                        <a:pt x="18491" y="26190"/>
                        <a:pt x="18491" y="35804"/>
                      </a:cubicBezTo>
                      <a:lnTo>
                        <a:pt x="18491" y="41843"/>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nvGrpSpPr>
              <p:cNvPr id="92" name="Graphic 526">
                <a:extLst>
                  <a:ext uri="{FF2B5EF4-FFF2-40B4-BE49-F238E27FC236}">
                    <a16:creationId xmlns:a16="http://schemas.microsoft.com/office/drawing/2014/main" id="{06D547D4-3C6B-AC5F-4E43-B241A8B7690B}"/>
                  </a:ext>
                </a:extLst>
              </p:cNvPr>
              <p:cNvGrpSpPr/>
              <p:nvPr/>
            </p:nvGrpSpPr>
            <p:grpSpPr>
              <a:xfrm>
                <a:off x="9261373" y="4455194"/>
                <a:ext cx="632824" cy="590195"/>
                <a:chOff x="9261373" y="4455194"/>
                <a:chExt cx="632824" cy="590195"/>
              </a:xfrm>
              <a:grpFill/>
            </p:grpSpPr>
            <p:sp>
              <p:nvSpPr>
                <p:cNvPr id="93" name="Freeform 952">
                  <a:extLst>
                    <a:ext uri="{FF2B5EF4-FFF2-40B4-BE49-F238E27FC236}">
                      <a16:creationId xmlns:a16="http://schemas.microsoft.com/office/drawing/2014/main" id="{30807008-E70B-579F-FFC3-F8B4A22AE53D}"/>
                    </a:ext>
                  </a:extLst>
                </p:cNvPr>
                <p:cNvSpPr/>
                <p:nvPr/>
              </p:nvSpPr>
              <p:spPr>
                <a:xfrm>
                  <a:off x="9457377" y="4455194"/>
                  <a:ext cx="240753" cy="304441"/>
                </a:xfrm>
                <a:custGeom>
                  <a:avLst/>
                  <a:gdLst>
                    <a:gd name="connsiteX0" fmla="*/ 120377 w 240753"/>
                    <a:gd name="connsiteY0" fmla="*/ 304441 h 304441"/>
                    <a:gd name="connsiteX1" fmla="*/ 116309 w 240753"/>
                    <a:gd name="connsiteY1" fmla="*/ 303517 h 304441"/>
                    <a:gd name="connsiteX2" fmla="*/ 65212 w 240753"/>
                    <a:gd name="connsiteY2" fmla="*/ 278374 h 304441"/>
                    <a:gd name="connsiteX3" fmla="*/ 0 w 240753"/>
                    <a:gd name="connsiteY3" fmla="*/ 173551 h 304441"/>
                    <a:gd name="connsiteX4" fmla="*/ 0 w 240753"/>
                    <a:gd name="connsiteY4" fmla="*/ 58682 h 304441"/>
                    <a:gd name="connsiteX5" fmla="*/ 7520 w 240753"/>
                    <a:gd name="connsiteY5" fmla="*/ 49623 h 304441"/>
                    <a:gd name="connsiteX6" fmla="*/ 113720 w 240753"/>
                    <a:gd name="connsiteY6" fmla="*/ 2727 h 304441"/>
                    <a:gd name="connsiteX7" fmla="*/ 127033 w 240753"/>
                    <a:gd name="connsiteY7" fmla="*/ 2727 h 304441"/>
                    <a:gd name="connsiteX8" fmla="*/ 233233 w 240753"/>
                    <a:gd name="connsiteY8" fmla="*/ 49623 h 304441"/>
                    <a:gd name="connsiteX9" fmla="*/ 240754 w 240753"/>
                    <a:gd name="connsiteY9" fmla="*/ 58682 h 304441"/>
                    <a:gd name="connsiteX10" fmla="*/ 240754 w 240753"/>
                    <a:gd name="connsiteY10" fmla="*/ 173551 h 304441"/>
                    <a:gd name="connsiteX11" fmla="*/ 175541 w 240753"/>
                    <a:gd name="connsiteY11" fmla="*/ 278374 h 304441"/>
                    <a:gd name="connsiteX12" fmla="*/ 124445 w 240753"/>
                    <a:gd name="connsiteY12" fmla="*/ 303517 h 304441"/>
                    <a:gd name="connsiteX13" fmla="*/ 120377 w 240753"/>
                    <a:gd name="connsiteY13" fmla="*/ 304441 h 304441"/>
                    <a:gd name="connsiteX14" fmla="*/ 120377 w 240753"/>
                    <a:gd name="connsiteY14" fmla="*/ 304441 h 304441"/>
                    <a:gd name="connsiteX15" fmla="*/ 18491 w 240753"/>
                    <a:gd name="connsiteY15" fmla="*/ 66262 h 304441"/>
                    <a:gd name="connsiteX16" fmla="*/ 18491 w 240753"/>
                    <a:gd name="connsiteY16" fmla="*/ 173551 h 304441"/>
                    <a:gd name="connsiteX17" fmla="*/ 73410 w 240753"/>
                    <a:gd name="connsiteY17" fmla="*/ 261797 h 304441"/>
                    <a:gd name="connsiteX18" fmla="*/ 120377 w 240753"/>
                    <a:gd name="connsiteY18" fmla="*/ 284968 h 304441"/>
                    <a:gd name="connsiteX19" fmla="*/ 167344 w 240753"/>
                    <a:gd name="connsiteY19" fmla="*/ 261797 h 304441"/>
                    <a:gd name="connsiteX20" fmla="*/ 222263 w 240753"/>
                    <a:gd name="connsiteY20" fmla="*/ 173551 h 304441"/>
                    <a:gd name="connsiteX21" fmla="*/ 222263 w 240753"/>
                    <a:gd name="connsiteY21" fmla="*/ 66262 h 304441"/>
                    <a:gd name="connsiteX22" fmla="*/ 120377 w 240753"/>
                    <a:gd name="connsiteY22" fmla="*/ 21954 h 304441"/>
                    <a:gd name="connsiteX23" fmla="*/ 18491 w 240753"/>
                    <a:gd name="connsiteY23" fmla="*/ 66262 h 3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0753" h="304441">
                      <a:moveTo>
                        <a:pt x="120377" y="304441"/>
                      </a:moveTo>
                      <a:cubicBezTo>
                        <a:pt x="119021" y="304441"/>
                        <a:pt x="117603" y="304133"/>
                        <a:pt x="116309" y="303517"/>
                      </a:cubicBezTo>
                      <a:lnTo>
                        <a:pt x="65212" y="278374"/>
                      </a:lnTo>
                      <a:cubicBezTo>
                        <a:pt x="25025" y="258531"/>
                        <a:pt x="0" y="218413"/>
                        <a:pt x="0" y="173551"/>
                      </a:cubicBezTo>
                      <a:lnTo>
                        <a:pt x="0" y="58682"/>
                      </a:lnTo>
                      <a:cubicBezTo>
                        <a:pt x="0" y="54245"/>
                        <a:pt x="3144" y="50424"/>
                        <a:pt x="7520" y="49623"/>
                      </a:cubicBezTo>
                      <a:cubicBezTo>
                        <a:pt x="58617" y="39825"/>
                        <a:pt x="92394" y="24912"/>
                        <a:pt x="113720" y="2727"/>
                      </a:cubicBezTo>
                      <a:cubicBezTo>
                        <a:pt x="117233" y="-909"/>
                        <a:pt x="123520" y="-909"/>
                        <a:pt x="127033" y="2727"/>
                      </a:cubicBezTo>
                      <a:cubicBezTo>
                        <a:pt x="148360" y="24912"/>
                        <a:pt x="182137" y="39825"/>
                        <a:pt x="233233" y="49623"/>
                      </a:cubicBezTo>
                      <a:cubicBezTo>
                        <a:pt x="237548" y="50486"/>
                        <a:pt x="240754" y="54245"/>
                        <a:pt x="240754" y="58682"/>
                      </a:cubicBezTo>
                      <a:lnTo>
                        <a:pt x="240754" y="173551"/>
                      </a:lnTo>
                      <a:cubicBezTo>
                        <a:pt x="240754" y="218413"/>
                        <a:pt x="215729" y="258531"/>
                        <a:pt x="175541" y="278374"/>
                      </a:cubicBezTo>
                      <a:lnTo>
                        <a:pt x="124445" y="303517"/>
                      </a:lnTo>
                      <a:cubicBezTo>
                        <a:pt x="123150" y="304133"/>
                        <a:pt x="121733" y="304441"/>
                        <a:pt x="120377" y="304441"/>
                      </a:cubicBezTo>
                      <a:lnTo>
                        <a:pt x="120377" y="304441"/>
                      </a:lnTo>
                      <a:close/>
                      <a:moveTo>
                        <a:pt x="18491" y="66262"/>
                      </a:moveTo>
                      <a:lnTo>
                        <a:pt x="18491" y="173551"/>
                      </a:lnTo>
                      <a:cubicBezTo>
                        <a:pt x="18491" y="211326"/>
                        <a:pt x="39571" y="245159"/>
                        <a:pt x="73410" y="261797"/>
                      </a:cubicBezTo>
                      <a:lnTo>
                        <a:pt x="120377" y="284968"/>
                      </a:lnTo>
                      <a:lnTo>
                        <a:pt x="167344" y="261797"/>
                      </a:lnTo>
                      <a:cubicBezTo>
                        <a:pt x="201244" y="245097"/>
                        <a:pt x="222263" y="211326"/>
                        <a:pt x="222263" y="173551"/>
                      </a:cubicBezTo>
                      <a:lnTo>
                        <a:pt x="222263" y="66262"/>
                      </a:lnTo>
                      <a:cubicBezTo>
                        <a:pt x="176035" y="56587"/>
                        <a:pt x="143244" y="42352"/>
                        <a:pt x="120377" y="21954"/>
                      </a:cubicBezTo>
                      <a:cubicBezTo>
                        <a:pt x="97510" y="42413"/>
                        <a:pt x="64719" y="56587"/>
                        <a:pt x="18491" y="66262"/>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94" name="Graphic 526">
                  <a:extLst>
                    <a:ext uri="{FF2B5EF4-FFF2-40B4-BE49-F238E27FC236}">
                      <a16:creationId xmlns:a16="http://schemas.microsoft.com/office/drawing/2014/main" id="{6049BD70-E749-4EF8-D415-6CE5C922C8FD}"/>
                    </a:ext>
                  </a:extLst>
                </p:cNvPr>
                <p:cNvGrpSpPr/>
                <p:nvPr/>
              </p:nvGrpSpPr>
              <p:grpSpPr>
                <a:xfrm>
                  <a:off x="9261373" y="4733630"/>
                  <a:ext cx="632824" cy="311759"/>
                  <a:chOff x="9261373" y="4733630"/>
                  <a:chExt cx="632824" cy="311759"/>
                </a:xfrm>
                <a:grpFill/>
              </p:grpSpPr>
              <p:grpSp>
                <p:nvGrpSpPr>
                  <p:cNvPr id="95" name="Graphic 526">
                    <a:extLst>
                      <a:ext uri="{FF2B5EF4-FFF2-40B4-BE49-F238E27FC236}">
                        <a16:creationId xmlns:a16="http://schemas.microsoft.com/office/drawing/2014/main" id="{DCAC7BAD-B44A-7D37-C509-E997FF729D17}"/>
                      </a:ext>
                    </a:extLst>
                  </p:cNvPr>
                  <p:cNvGrpSpPr/>
                  <p:nvPr/>
                </p:nvGrpSpPr>
                <p:grpSpPr>
                  <a:xfrm>
                    <a:off x="9261373" y="4733630"/>
                    <a:ext cx="632824" cy="271641"/>
                    <a:chOff x="9261373" y="4733630"/>
                    <a:chExt cx="632824" cy="271641"/>
                  </a:xfrm>
                  <a:grpFill/>
                </p:grpSpPr>
                <p:grpSp>
                  <p:nvGrpSpPr>
                    <p:cNvPr id="101" name="Graphic 526">
                      <a:extLst>
                        <a:ext uri="{FF2B5EF4-FFF2-40B4-BE49-F238E27FC236}">
                          <a16:creationId xmlns:a16="http://schemas.microsoft.com/office/drawing/2014/main" id="{A5FC8EC0-D2AC-F635-68CD-AE517673389A}"/>
                        </a:ext>
                      </a:extLst>
                    </p:cNvPr>
                    <p:cNvGrpSpPr/>
                    <p:nvPr/>
                  </p:nvGrpSpPr>
                  <p:grpSpPr>
                    <a:xfrm>
                      <a:off x="9261373" y="4733630"/>
                      <a:ext cx="217269" cy="271641"/>
                      <a:chOff x="9261373" y="4733630"/>
                      <a:chExt cx="217269" cy="271641"/>
                    </a:xfrm>
                    <a:grpFill/>
                  </p:grpSpPr>
                  <p:sp>
                    <p:nvSpPr>
                      <p:cNvPr id="106" name="Freeform 956">
                        <a:extLst>
                          <a:ext uri="{FF2B5EF4-FFF2-40B4-BE49-F238E27FC236}">
                            <a16:creationId xmlns:a16="http://schemas.microsoft.com/office/drawing/2014/main" id="{3AF76BE7-A2C8-C699-58F9-2C5CD75CC2E8}"/>
                          </a:ext>
                        </a:extLst>
                      </p:cNvPr>
                      <p:cNvSpPr/>
                      <p:nvPr/>
                    </p:nvSpPr>
                    <p:spPr>
                      <a:xfrm>
                        <a:off x="9342857" y="4733630"/>
                        <a:ext cx="133751" cy="133725"/>
                      </a:xfrm>
                      <a:custGeom>
                        <a:avLst/>
                        <a:gdLst>
                          <a:gd name="connsiteX0" fmla="*/ 66876 w 133751"/>
                          <a:gd name="connsiteY0" fmla="*/ 133725 h 133725"/>
                          <a:gd name="connsiteX1" fmla="*/ 0 w 133751"/>
                          <a:gd name="connsiteY1" fmla="*/ 66863 h 133725"/>
                          <a:gd name="connsiteX2" fmla="*/ 66876 w 133751"/>
                          <a:gd name="connsiteY2" fmla="*/ 0 h 133725"/>
                          <a:gd name="connsiteX3" fmla="*/ 133752 w 133751"/>
                          <a:gd name="connsiteY3" fmla="*/ 66863 h 133725"/>
                          <a:gd name="connsiteX4" fmla="*/ 66876 w 133751"/>
                          <a:gd name="connsiteY4" fmla="*/ 133725 h 133725"/>
                          <a:gd name="connsiteX5" fmla="*/ 66876 w 133751"/>
                          <a:gd name="connsiteY5" fmla="*/ 18426 h 133725"/>
                          <a:gd name="connsiteX6" fmla="*/ 18491 w 133751"/>
                          <a:gd name="connsiteY6" fmla="*/ 66801 h 133725"/>
                          <a:gd name="connsiteX7" fmla="*/ 66876 w 133751"/>
                          <a:gd name="connsiteY7" fmla="*/ 115177 h 133725"/>
                          <a:gd name="connsiteX8" fmla="*/ 115261 w 133751"/>
                          <a:gd name="connsiteY8" fmla="*/ 66801 h 133725"/>
                          <a:gd name="connsiteX9" fmla="*/ 66876 w 133751"/>
                          <a:gd name="connsiteY9" fmla="*/ 18426 h 1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51" h="133725">
                            <a:moveTo>
                              <a:pt x="66876" y="133725"/>
                            </a:moveTo>
                            <a:cubicBezTo>
                              <a:pt x="30017" y="133725"/>
                              <a:pt x="0" y="103714"/>
                              <a:pt x="0" y="66863"/>
                            </a:cubicBezTo>
                            <a:cubicBezTo>
                              <a:pt x="0" y="30011"/>
                              <a:pt x="30017" y="0"/>
                              <a:pt x="66876" y="0"/>
                            </a:cubicBezTo>
                            <a:cubicBezTo>
                              <a:pt x="103734" y="0"/>
                              <a:pt x="133752" y="29950"/>
                              <a:pt x="133752" y="66863"/>
                            </a:cubicBezTo>
                            <a:cubicBezTo>
                              <a:pt x="133752" y="103776"/>
                              <a:pt x="103796" y="133725"/>
                              <a:pt x="66876" y="133725"/>
                            </a:cubicBezTo>
                            <a:close/>
                            <a:moveTo>
                              <a:pt x="66876" y="18426"/>
                            </a:moveTo>
                            <a:cubicBezTo>
                              <a:pt x="40187" y="18426"/>
                              <a:pt x="18491" y="40179"/>
                              <a:pt x="18491" y="66801"/>
                            </a:cubicBezTo>
                            <a:cubicBezTo>
                              <a:pt x="18491" y="93423"/>
                              <a:pt x="40249" y="115177"/>
                              <a:pt x="66876" y="115177"/>
                            </a:cubicBezTo>
                            <a:cubicBezTo>
                              <a:pt x="93503" y="115177"/>
                              <a:pt x="115261" y="93423"/>
                              <a:pt x="115261" y="66801"/>
                            </a:cubicBezTo>
                            <a:cubicBezTo>
                              <a:pt x="115261" y="40179"/>
                              <a:pt x="93503" y="18426"/>
                              <a:pt x="66876" y="1842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107" name="Freeform 957">
                        <a:extLst>
                          <a:ext uri="{FF2B5EF4-FFF2-40B4-BE49-F238E27FC236}">
                            <a16:creationId xmlns:a16="http://schemas.microsoft.com/office/drawing/2014/main" id="{E1EC8597-C263-B571-6355-655DF628E82B}"/>
                          </a:ext>
                        </a:extLst>
                      </p:cNvPr>
                      <p:cNvSpPr/>
                      <p:nvPr/>
                    </p:nvSpPr>
                    <p:spPr>
                      <a:xfrm>
                        <a:off x="9320421" y="4950364"/>
                        <a:ext cx="18491" cy="54907"/>
                      </a:xfrm>
                      <a:custGeom>
                        <a:avLst/>
                        <a:gdLst>
                          <a:gd name="connsiteX0" fmla="*/ 9246 w 18491"/>
                          <a:gd name="connsiteY0" fmla="*/ 54907 h 54907"/>
                          <a:gd name="connsiteX1" fmla="*/ 0 w 18491"/>
                          <a:gd name="connsiteY1" fmla="*/ 45664 h 54907"/>
                          <a:gd name="connsiteX2" fmla="*/ 0 w 18491"/>
                          <a:gd name="connsiteY2" fmla="*/ 9244 h 54907"/>
                          <a:gd name="connsiteX3" fmla="*/ 9246 w 18491"/>
                          <a:gd name="connsiteY3" fmla="*/ 0 h 54907"/>
                          <a:gd name="connsiteX4" fmla="*/ 18491 w 18491"/>
                          <a:gd name="connsiteY4" fmla="*/ 9244 h 54907"/>
                          <a:gd name="connsiteX5" fmla="*/ 18491 w 18491"/>
                          <a:gd name="connsiteY5" fmla="*/ 45664 h 54907"/>
                          <a:gd name="connsiteX6" fmla="*/ 9246 w 18491"/>
                          <a:gd name="connsiteY6" fmla="*/ 54907 h 5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54907">
                            <a:moveTo>
                              <a:pt x="9246" y="54907"/>
                            </a:moveTo>
                            <a:cubicBezTo>
                              <a:pt x="4130" y="54907"/>
                              <a:pt x="0" y="50779"/>
                              <a:pt x="0" y="45664"/>
                            </a:cubicBezTo>
                            <a:lnTo>
                              <a:pt x="0" y="9244"/>
                            </a:lnTo>
                            <a:cubicBezTo>
                              <a:pt x="0" y="4129"/>
                              <a:pt x="4130" y="0"/>
                              <a:pt x="9246" y="0"/>
                            </a:cubicBezTo>
                            <a:cubicBezTo>
                              <a:pt x="14361" y="0"/>
                              <a:pt x="18491" y="4129"/>
                              <a:pt x="18491" y="9244"/>
                            </a:cubicBezTo>
                            <a:lnTo>
                              <a:pt x="18491" y="45664"/>
                            </a:lnTo>
                            <a:cubicBezTo>
                              <a:pt x="18491" y="50779"/>
                              <a:pt x="14361" y="54907"/>
                              <a:pt x="9246" y="5490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108" name="Freeform 958">
                        <a:extLst>
                          <a:ext uri="{FF2B5EF4-FFF2-40B4-BE49-F238E27FC236}">
                            <a16:creationId xmlns:a16="http://schemas.microsoft.com/office/drawing/2014/main" id="{F9995840-C0AB-5802-4FD5-3FCF3DFE026C}"/>
                          </a:ext>
                        </a:extLst>
                      </p:cNvPr>
                      <p:cNvSpPr/>
                      <p:nvPr/>
                    </p:nvSpPr>
                    <p:spPr>
                      <a:xfrm>
                        <a:off x="9261373" y="4869266"/>
                        <a:ext cx="217269" cy="136005"/>
                      </a:xfrm>
                      <a:custGeom>
                        <a:avLst/>
                        <a:gdLst>
                          <a:gd name="connsiteX0" fmla="*/ 9246 w 217269"/>
                          <a:gd name="connsiteY0" fmla="*/ 136006 h 136005"/>
                          <a:gd name="connsiteX1" fmla="*/ 0 w 217269"/>
                          <a:gd name="connsiteY1" fmla="*/ 126762 h 136005"/>
                          <a:gd name="connsiteX2" fmla="*/ 0 w 217269"/>
                          <a:gd name="connsiteY2" fmla="*/ 52504 h 136005"/>
                          <a:gd name="connsiteX3" fmla="*/ 52514 w 217269"/>
                          <a:gd name="connsiteY3" fmla="*/ 0 h 136005"/>
                          <a:gd name="connsiteX4" fmla="*/ 88818 w 217269"/>
                          <a:gd name="connsiteY4" fmla="*/ 0 h 136005"/>
                          <a:gd name="connsiteX5" fmla="*/ 112302 w 217269"/>
                          <a:gd name="connsiteY5" fmla="*/ 8319 h 136005"/>
                          <a:gd name="connsiteX6" fmla="*/ 148421 w 217269"/>
                          <a:gd name="connsiteY6" fmla="*/ 37714 h 136005"/>
                          <a:gd name="connsiteX7" fmla="*/ 184540 w 217269"/>
                          <a:gd name="connsiteY7" fmla="*/ 8319 h 136005"/>
                          <a:gd name="connsiteX8" fmla="*/ 208024 w 217269"/>
                          <a:gd name="connsiteY8" fmla="*/ 0 h 136005"/>
                          <a:gd name="connsiteX9" fmla="*/ 217270 w 217269"/>
                          <a:gd name="connsiteY9" fmla="*/ 9244 h 136005"/>
                          <a:gd name="connsiteX10" fmla="*/ 208024 w 217269"/>
                          <a:gd name="connsiteY10" fmla="*/ 18487 h 136005"/>
                          <a:gd name="connsiteX11" fmla="*/ 196190 w 217269"/>
                          <a:gd name="connsiteY11" fmla="*/ 22678 h 136005"/>
                          <a:gd name="connsiteX12" fmla="*/ 154276 w 217269"/>
                          <a:gd name="connsiteY12" fmla="*/ 56818 h 136005"/>
                          <a:gd name="connsiteX13" fmla="*/ 142627 w 217269"/>
                          <a:gd name="connsiteY13" fmla="*/ 56818 h 136005"/>
                          <a:gd name="connsiteX14" fmla="*/ 100714 w 217269"/>
                          <a:gd name="connsiteY14" fmla="*/ 22678 h 136005"/>
                          <a:gd name="connsiteX15" fmla="*/ 88880 w 217269"/>
                          <a:gd name="connsiteY15" fmla="*/ 18487 h 136005"/>
                          <a:gd name="connsiteX16" fmla="*/ 52576 w 217269"/>
                          <a:gd name="connsiteY16" fmla="*/ 18487 h 136005"/>
                          <a:gd name="connsiteX17" fmla="*/ 18553 w 217269"/>
                          <a:gd name="connsiteY17" fmla="*/ 52504 h 136005"/>
                          <a:gd name="connsiteX18" fmla="*/ 18553 w 217269"/>
                          <a:gd name="connsiteY18" fmla="*/ 126762 h 136005"/>
                          <a:gd name="connsiteX19" fmla="*/ 9307 w 217269"/>
                          <a:gd name="connsiteY19" fmla="*/ 136006 h 136005"/>
                          <a:gd name="connsiteX20" fmla="*/ 9307 w 217269"/>
                          <a:gd name="connsiteY20" fmla="*/ 136006 h 136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269" h="136005">
                            <a:moveTo>
                              <a:pt x="9246" y="136006"/>
                            </a:moveTo>
                            <a:cubicBezTo>
                              <a:pt x="4129" y="136006"/>
                              <a:pt x="0" y="131877"/>
                              <a:pt x="0" y="126762"/>
                            </a:cubicBezTo>
                            <a:lnTo>
                              <a:pt x="0" y="52504"/>
                            </a:lnTo>
                            <a:cubicBezTo>
                              <a:pt x="0" y="23540"/>
                              <a:pt x="23545" y="0"/>
                              <a:pt x="52514" y="0"/>
                            </a:cubicBezTo>
                            <a:lnTo>
                              <a:pt x="88818" y="0"/>
                            </a:lnTo>
                            <a:cubicBezTo>
                              <a:pt x="97386" y="0"/>
                              <a:pt x="105707" y="2958"/>
                              <a:pt x="112302" y="8319"/>
                            </a:cubicBezTo>
                            <a:lnTo>
                              <a:pt x="148421" y="37714"/>
                            </a:lnTo>
                            <a:lnTo>
                              <a:pt x="184540" y="8319"/>
                            </a:lnTo>
                            <a:cubicBezTo>
                              <a:pt x="191136" y="2958"/>
                              <a:pt x="199457" y="0"/>
                              <a:pt x="208024" y="0"/>
                            </a:cubicBezTo>
                            <a:cubicBezTo>
                              <a:pt x="213140" y="0"/>
                              <a:pt x="217270" y="4129"/>
                              <a:pt x="217270" y="9244"/>
                            </a:cubicBezTo>
                            <a:cubicBezTo>
                              <a:pt x="217270" y="14358"/>
                              <a:pt x="213140" y="18487"/>
                              <a:pt x="208024" y="18487"/>
                            </a:cubicBezTo>
                            <a:cubicBezTo>
                              <a:pt x="203771" y="18487"/>
                              <a:pt x="199518" y="19966"/>
                              <a:pt x="196190" y="22678"/>
                            </a:cubicBezTo>
                            <a:lnTo>
                              <a:pt x="154276" y="56818"/>
                            </a:lnTo>
                            <a:cubicBezTo>
                              <a:pt x="150887" y="59591"/>
                              <a:pt x="146017" y="59591"/>
                              <a:pt x="142627" y="56818"/>
                            </a:cubicBezTo>
                            <a:lnTo>
                              <a:pt x="100714" y="22678"/>
                            </a:lnTo>
                            <a:cubicBezTo>
                              <a:pt x="97386" y="19966"/>
                              <a:pt x="93195" y="18487"/>
                              <a:pt x="88880" y="18487"/>
                            </a:cubicBezTo>
                            <a:lnTo>
                              <a:pt x="52576" y="18487"/>
                            </a:lnTo>
                            <a:cubicBezTo>
                              <a:pt x="33777" y="18487"/>
                              <a:pt x="18553" y="33709"/>
                              <a:pt x="18553" y="52504"/>
                            </a:cubicBezTo>
                            <a:lnTo>
                              <a:pt x="18553" y="126762"/>
                            </a:lnTo>
                            <a:cubicBezTo>
                              <a:pt x="18553" y="131877"/>
                              <a:pt x="14423" y="136006"/>
                              <a:pt x="9307" y="136006"/>
                            </a:cubicBezTo>
                            <a:lnTo>
                              <a:pt x="9307" y="136006"/>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nvGrpSpPr>
                    <p:cNvPr id="102" name="Graphic 526">
                      <a:extLst>
                        <a:ext uri="{FF2B5EF4-FFF2-40B4-BE49-F238E27FC236}">
                          <a16:creationId xmlns:a16="http://schemas.microsoft.com/office/drawing/2014/main" id="{C627C07B-1F71-8AE3-1F14-013FCDE73733}"/>
                        </a:ext>
                      </a:extLst>
                    </p:cNvPr>
                    <p:cNvGrpSpPr/>
                    <p:nvPr/>
                  </p:nvGrpSpPr>
                  <p:grpSpPr>
                    <a:xfrm>
                      <a:off x="9676928" y="4733630"/>
                      <a:ext cx="217269" cy="271641"/>
                      <a:chOff x="9676928" y="4733630"/>
                      <a:chExt cx="217269" cy="271641"/>
                    </a:xfrm>
                    <a:grpFill/>
                  </p:grpSpPr>
                  <p:sp>
                    <p:nvSpPr>
                      <p:cNvPr id="103" name="Freeform 960">
                        <a:extLst>
                          <a:ext uri="{FF2B5EF4-FFF2-40B4-BE49-F238E27FC236}">
                            <a16:creationId xmlns:a16="http://schemas.microsoft.com/office/drawing/2014/main" id="{DFD418F8-EFC5-585A-7D4E-69E35DE27F68}"/>
                          </a:ext>
                        </a:extLst>
                      </p:cNvPr>
                      <p:cNvSpPr/>
                      <p:nvPr/>
                    </p:nvSpPr>
                    <p:spPr>
                      <a:xfrm>
                        <a:off x="9678901" y="4733630"/>
                        <a:ext cx="133751" cy="133725"/>
                      </a:xfrm>
                      <a:custGeom>
                        <a:avLst/>
                        <a:gdLst>
                          <a:gd name="connsiteX0" fmla="*/ 66876 w 133751"/>
                          <a:gd name="connsiteY0" fmla="*/ 133725 h 133725"/>
                          <a:gd name="connsiteX1" fmla="*/ 0 w 133751"/>
                          <a:gd name="connsiteY1" fmla="*/ 66863 h 133725"/>
                          <a:gd name="connsiteX2" fmla="*/ 66876 w 133751"/>
                          <a:gd name="connsiteY2" fmla="*/ 0 h 133725"/>
                          <a:gd name="connsiteX3" fmla="*/ 133752 w 133751"/>
                          <a:gd name="connsiteY3" fmla="*/ 66863 h 133725"/>
                          <a:gd name="connsiteX4" fmla="*/ 66876 w 133751"/>
                          <a:gd name="connsiteY4" fmla="*/ 133725 h 133725"/>
                          <a:gd name="connsiteX5" fmla="*/ 66876 w 133751"/>
                          <a:gd name="connsiteY5" fmla="*/ 18426 h 133725"/>
                          <a:gd name="connsiteX6" fmla="*/ 18491 w 133751"/>
                          <a:gd name="connsiteY6" fmla="*/ 66801 h 133725"/>
                          <a:gd name="connsiteX7" fmla="*/ 66876 w 133751"/>
                          <a:gd name="connsiteY7" fmla="*/ 115177 h 133725"/>
                          <a:gd name="connsiteX8" fmla="*/ 115261 w 133751"/>
                          <a:gd name="connsiteY8" fmla="*/ 66801 h 133725"/>
                          <a:gd name="connsiteX9" fmla="*/ 66876 w 133751"/>
                          <a:gd name="connsiteY9" fmla="*/ 18426 h 1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51" h="133725">
                            <a:moveTo>
                              <a:pt x="66876" y="133725"/>
                            </a:moveTo>
                            <a:cubicBezTo>
                              <a:pt x="30017" y="133725"/>
                              <a:pt x="0" y="103714"/>
                              <a:pt x="0" y="66863"/>
                            </a:cubicBezTo>
                            <a:cubicBezTo>
                              <a:pt x="0" y="30011"/>
                              <a:pt x="30017" y="0"/>
                              <a:pt x="66876" y="0"/>
                            </a:cubicBezTo>
                            <a:cubicBezTo>
                              <a:pt x="103734" y="0"/>
                              <a:pt x="133752" y="29950"/>
                              <a:pt x="133752" y="66863"/>
                            </a:cubicBezTo>
                            <a:cubicBezTo>
                              <a:pt x="133752" y="103776"/>
                              <a:pt x="103796" y="133725"/>
                              <a:pt x="66876" y="133725"/>
                            </a:cubicBezTo>
                            <a:close/>
                            <a:moveTo>
                              <a:pt x="66876" y="18426"/>
                            </a:moveTo>
                            <a:cubicBezTo>
                              <a:pt x="40187" y="18426"/>
                              <a:pt x="18491" y="40179"/>
                              <a:pt x="18491" y="66801"/>
                            </a:cubicBezTo>
                            <a:cubicBezTo>
                              <a:pt x="18491" y="93423"/>
                              <a:pt x="40248" y="115177"/>
                              <a:pt x="66876" y="115177"/>
                            </a:cubicBezTo>
                            <a:cubicBezTo>
                              <a:pt x="93503" y="115177"/>
                              <a:pt x="115261" y="93423"/>
                              <a:pt x="115261" y="66801"/>
                            </a:cubicBezTo>
                            <a:cubicBezTo>
                              <a:pt x="115261" y="40179"/>
                              <a:pt x="93503" y="18426"/>
                              <a:pt x="66876" y="1842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104" name="Freeform 961">
                        <a:extLst>
                          <a:ext uri="{FF2B5EF4-FFF2-40B4-BE49-F238E27FC236}">
                            <a16:creationId xmlns:a16="http://schemas.microsoft.com/office/drawing/2014/main" id="{C4401F0B-6761-577F-204F-906F60AB1CE7}"/>
                          </a:ext>
                        </a:extLst>
                      </p:cNvPr>
                      <p:cNvSpPr/>
                      <p:nvPr/>
                    </p:nvSpPr>
                    <p:spPr>
                      <a:xfrm>
                        <a:off x="9816597" y="4950364"/>
                        <a:ext cx="18491" cy="54907"/>
                      </a:xfrm>
                      <a:custGeom>
                        <a:avLst/>
                        <a:gdLst>
                          <a:gd name="connsiteX0" fmla="*/ 9246 w 18491"/>
                          <a:gd name="connsiteY0" fmla="*/ 54907 h 54907"/>
                          <a:gd name="connsiteX1" fmla="*/ 0 w 18491"/>
                          <a:gd name="connsiteY1" fmla="*/ 45664 h 54907"/>
                          <a:gd name="connsiteX2" fmla="*/ 0 w 18491"/>
                          <a:gd name="connsiteY2" fmla="*/ 9244 h 54907"/>
                          <a:gd name="connsiteX3" fmla="*/ 9246 w 18491"/>
                          <a:gd name="connsiteY3" fmla="*/ 0 h 54907"/>
                          <a:gd name="connsiteX4" fmla="*/ 18491 w 18491"/>
                          <a:gd name="connsiteY4" fmla="*/ 9244 h 54907"/>
                          <a:gd name="connsiteX5" fmla="*/ 18491 w 18491"/>
                          <a:gd name="connsiteY5" fmla="*/ 45664 h 54907"/>
                          <a:gd name="connsiteX6" fmla="*/ 9246 w 18491"/>
                          <a:gd name="connsiteY6" fmla="*/ 54907 h 5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54907">
                            <a:moveTo>
                              <a:pt x="9246" y="54907"/>
                            </a:moveTo>
                            <a:cubicBezTo>
                              <a:pt x="4130" y="54907"/>
                              <a:pt x="0" y="50779"/>
                              <a:pt x="0" y="45664"/>
                            </a:cubicBezTo>
                            <a:lnTo>
                              <a:pt x="0" y="9244"/>
                            </a:lnTo>
                            <a:cubicBezTo>
                              <a:pt x="0" y="4129"/>
                              <a:pt x="4130" y="0"/>
                              <a:pt x="9246" y="0"/>
                            </a:cubicBezTo>
                            <a:cubicBezTo>
                              <a:pt x="14361" y="0"/>
                              <a:pt x="18491" y="4129"/>
                              <a:pt x="18491" y="9244"/>
                            </a:cubicBezTo>
                            <a:lnTo>
                              <a:pt x="18491" y="45664"/>
                            </a:lnTo>
                            <a:cubicBezTo>
                              <a:pt x="18491" y="50779"/>
                              <a:pt x="14361" y="54907"/>
                              <a:pt x="9246" y="5490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105" name="Freeform 962">
                        <a:extLst>
                          <a:ext uri="{FF2B5EF4-FFF2-40B4-BE49-F238E27FC236}">
                            <a16:creationId xmlns:a16="http://schemas.microsoft.com/office/drawing/2014/main" id="{287A8B34-461C-5C4D-F630-36C69B3A7799}"/>
                          </a:ext>
                        </a:extLst>
                      </p:cNvPr>
                      <p:cNvSpPr/>
                      <p:nvPr/>
                    </p:nvSpPr>
                    <p:spPr>
                      <a:xfrm>
                        <a:off x="9676928" y="4869266"/>
                        <a:ext cx="217269" cy="136005"/>
                      </a:xfrm>
                      <a:custGeom>
                        <a:avLst/>
                        <a:gdLst>
                          <a:gd name="connsiteX0" fmla="*/ 207962 w 217269"/>
                          <a:gd name="connsiteY0" fmla="*/ 136006 h 136005"/>
                          <a:gd name="connsiteX1" fmla="*/ 198717 w 217269"/>
                          <a:gd name="connsiteY1" fmla="*/ 126762 h 136005"/>
                          <a:gd name="connsiteX2" fmla="*/ 198717 w 217269"/>
                          <a:gd name="connsiteY2" fmla="*/ 52504 h 136005"/>
                          <a:gd name="connsiteX3" fmla="*/ 164693 w 217269"/>
                          <a:gd name="connsiteY3" fmla="*/ 18487 h 136005"/>
                          <a:gd name="connsiteX4" fmla="*/ 128390 w 217269"/>
                          <a:gd name="connsiteY4" fmla="*/ 18487 h 136005"/>
                          <a:gd name="connsiteX5" fmla="*/ 116555 w 217269"/>
                          <a:gd name="connsiteY5" fmla="*/ 22678 h 136005"/>
                          <a:gd name="connsiteX6" fmla="*/ 74642 w 217269"/>
                          <a:gd name="connsiteY6" fmla="*/ 56818 h 136005"/>
                          <a:gd name="connsiteX7" fmla="*/ 62993 w 217269"/>
                          <a:gd name="connsiteY7" fmla="*/ 56818 h 136005"/>
                          <a:gd name="connsiteX8" fmla="*/ 21080 w 217269"/>
                          <a:gd name="connsiteY8" fmla="*/ 22678 h 136005"/>
                          <a:gd name="connsiteX9" fmla="*/ 9246 w 217269"/>
                          <a:gd name="connsiteY9" fmla="*/ 18487 h 136005"/>
                          <a:gd name="connsiteX10" fmla="*/ 0 w 217269"/>
                          <a:gd name="connsiteY10" fmla="*/ 9244 h 136005"/>
                          <a:gd name="connsiteX11" fmla="*/ 9246 w 217269"/>
                          <a:gd name="connsiteY11" fmla="*/ 0 h 136005"/>
                          <a:gd name="connsiteX12" fmla="*/ 32730 w 217269"/>
                          <a:gd name="connsiteY12" fmla="*/ 8319 h 136005"/>
                          <a:gd name="connsiteX13" fmla="*/ 68849 w 217269"/>
                          <a:gd name="connsiteY13" fmla="*/ 37714 h 136005"/>
                          <a:gd name="connsiteX14" fmla="*/ 104968 w 217269"/>
                          <a:gd name="connsiteY14" fmla="*/ 8319 h 136005"/>
                          <a:gd name="connsiteX15" fmla="*/ 128452 w 217269"/>
                          <a:gd name="connsiteY15" fmla="*/ 0 h 136005"/>
                          <a:gd name="connsiteX16" fmla="*/ 164755 w 217269"/>
                          <a:gd name="connsiteY16" fmla="*/ 0 h 136005"/>
                          <a:gd name="connsiteX17" fmla="*/ 217270 w 217269"/>
                          <a:gd name="connsiteY17" fmla="*/ 52504 h 136005"/>
                          <a:gd name="connsiteX18" fmla="*/ 217270 w 217269"/>
                          <a:gd name="connsiteY18" fmla="*/ 126762 h 136005"/>
                          <a:gd name="connsiteX19" fmla="*/ 208024 w 217269"/>
                          <a:gd name="connsiteY19" fmla="*/ 136006 h 136005"/>
                          <a:gd name="connsiteX20" fmla="*/ 208024 w 217269"/>
                          <a:gd name="connsiteY20" fmla="*/ 136006 h 136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269" h="136005">
                            <a:moveTo>
                              <a:pt x="207962" y="136006"/>
                            </a:moveTo>
                            <a:cubicBezTo>
                              <a:pt x="202847" y="136006"/>
                              <a:pt x="198717" y="131877"/>
                              <a:pt x="198717" y="126762"/>
                            </a:cubicBezTo>
                            <a:lnTo>
                              <a:pt x="198717" y="52504"/>
                            </a:lnTo>
                            <a:cubicBezTo>
                              <a:pt x="198717" y="33709"/>
                              <a:pt x="183493" y="18487"/>
                              <a:pt x="164693" y="18487"/>
                            </a:cubicBezTo>
                            <a:lnTo>
                              <a:pt x="128390" y="18487"/>
                            </a:lnTo>
                            <a:cubicBezTo>
                              <a:pt x="124137" y="18487"/>
                              <a:pt x="119884" y="19966"/>
                              <a:pt x="116555" y="22678"/>
                            </a:cubicBezTo>
                            <a:lnTo>
                              <a:pt x="74642" y="56818"/>
                            </a:lnTo>
                            <a:cubicBezTo>
                              <a:pt x="71253" y="59591"/>
                              <a:pt x="66383" y="59591"/>
                              <a:pt x="62993" y="56818"/>
                            </a:cubicBezTo>
                            <a:lnTo>
                              <a:pt x="21080" y="22678"/>
                            </a:lnTo>
                            <a:cubicBezTo>
                              <a:pt x="17751" y="19966"/>
                              <a:pt x="13561" y="18487"/>
                              <a:pt x="9246" y="18487"/>
                            </a:cubicBezTo>
                            <a:cubicBezTo>
                              <a:pt x="4130" y="18487"/>
                              <a:pt x="0" y="14358"/>
                              <a:pt x="0" y="9244"/>
                            </a:cubicBezTo>
                            <a:cubicBezTo>
                              <a:pt x="0" y="4129"/>
                              <a:pt x="4130" y="0"/>
                              <a:pt x="9246" y="0"/>
                            </a:cubicBezTo>
                            <a:cubicBezTo>
                              <a:pt x="17813" y="0"/>
                              <a:pt x="26134" y="2958"/>
                              <a:pt x="32730" y="8319"/>
                            </a:cubicBezTo>
                            <a:lnTo>
                              <a:pt x="68849" y="37714"/>
                            </a:lnTo>
                            <a:lnTo>
                              <a:pt x="104968" y="8319"/>
                            </a:lnTo>
                            <a:cubicBezTo>
                              <a:pt x="111562" y="2958"/>
                              <a:pt x="119884" y="0"/>
                              <a:pt x="128452" y="0"/>
                            </a:cubicBezTo>
                            <a:lnTo>
                              <a:pt x="164755" y="0"/>
                            </a:lnTo>
                            <a:cubicBezTo>
                              <a:pt x="193725" y="0"/>
                              <a:pt x="217270" y="23540"/>
                              <a:pt x="217270" y="52504"/>
                            </a:cubicBezTo>
                            <a:lnTo>
                              <a:pt x="217270" y="126762"/>
                            </a:lnTo>
                            <a:cubicBezTo>
                              <a:pt x="217270" y="131877"/>
                              <a:pt x="213141" y="136006"/>
                              <a:pt x="208024" y="136006"/>
                            </a:cubicBezTo>
                            <a:lnTo>
                              <a:pt x="208024" y="136006"/>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grpSp>
                <p:nvGrpSpPr>
                  <p:cNvPr id="96" name="Graphic 526">
                    <a:extLst>
                      <a:ext uri="{FF2B5EF4-FFF2-40B4-BE49-F238E27FC236}">
                        <a16:creationId xmlns:a16="http://schemas.microsoft.com/office/drawing/2014/main" id="{8602B641-84DA-E919-B3EC-1E783AA82F28}"/>
                      </a:ext>
                    </a:extLst>
                  </p:cNvPr>
                  <p:cNvGrpSpPr/>
                  <p:nvPr/>
                </p:nvGrpSpPr>
                <p:grpSpPr>
                  <a:xfrm>
                    <a:off x="9429579" y="4784286"/>
                    <a:ext cx="296843" cy="261103"/>
                    <a:chOff x="9429579" y="4784286"/>
                    <a:chExt cx="296843" cy="261103"/>
                  </a:xfrm>
                  <a:grpFill/>
                </p:grpSpPr>
                <p:sp>
                  <p:nvSpPr>
                    <p:cNvPr id="97" name="Freeform 964">
                      <a:extLst>
                        <a:ext uri="{FF2B5EF4-FFF2-40B4-BE49-F238E27FC236}">
                          <a16:creationId xmlns:a16="http://schemas.microsoft.com/office/drawing/2014/main" id="{13E2FA1A-B570-C281-D4D2-BCC06418C551}"/>
                        </a:ext>
                      </a:extLst>
                    </p:cNvPr>
                    <p:cNvSpPr/>
                    <p:nvPr/>
                  </p:nvSpPr>
                  <p:spPr>
                    <a:xfrm>
                      <a:off x="9511064" y="4784286"/>
                      <a:ext cx="133751" cy="133725"/>
                    </a:xfrm>
                    <a:custGeom>
                      <a:avLst/>
                      <a:gdLst>
                        <a:gd name="connsiteX0" fmla="*/ 66876 w 133751"/>
                        <a:gd name="connsiteY0" fmla="*/ 133725 h 133725"/>
                        <a:gd name="connsiteX1" fmla="*/ 0 w 133751"/>
                        <a:gd name="connsiteY1" fmla="*/ 66863 h 133725"/>
                        <a:gd name="connsiteX2" fmla="*/ 66876 w 133751"/>
                        <a:gd name="connsiteY2" fmla="*/ 0 h 133725"/>
                        <a:gd name="connsiteX3" fmla="*/ 133752 w 133751"/>
                        <a:gd name="connsiteY3" fmla="*/ 66863 h 133725"/>
                        <a:gd name="connsiteX4" fmla="*/ 66876 w 133751"/>
                        <a:gd name="connsiteY4" fmla="*/ 133725 h 133725"/>
                        <a:gd name="connsiteX5" fmla="*/ 66876 w 133751"/>
                        <a:gd name="connsiteY5" fmla="*/ 18426 h 133725"/>
                        <a:gd name="connsiteX6" fmla="*/ 18491 w 133751"/>
                        <a:gd name="connsiteY6" fmla="*/ 66801 h 133725"/>
                        <a:gd name="connsiteX7" fmla="*/ 66876 w 133751"/>
                        <a:gd name="connsiteY7" fmla="*/ 115177 h 133725"/>
                        <a:gd name="connsiteX8" fmla="*/ 115261 w 133751"/>
                        <a:gd name="connsiteY8" fmla="*/ 66801 h 133725"/>
                        <a:gd name="connsiteX9" fmla="*/ 66876 w 133751"/>
                        <a:gd name="connsiteY9" fmla="*/ 18426 h 1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51" h="133725">
                          <a:moveTo>
                            <a:pt x="66876" y="133725"/>
                          </a:moveTo>
                          <a:cubicBezTo>
                            <a:pt x="30017" y="133725"/>
                            <a:pt x="0" y="103776"/>
                            <a:pt x="0" y="66863"/>
                          </a:cubicBezTo>
                          <a:cubicBezTo>
                            <a:pt x="0" y="29950"/>
                            <a:pt x="30017" y="0"/>
                            <a:pt x="66876" y="0"/>
                          </a:cubicBezTo>
                          <a:cubicBezTo>
                            <a:pt x="103734" y="0"/>
                            <a:pt x="133752" y="30011"/>
                            <a:pt x="133752" y="66863"/>
                          </a:cubicBezTo>
                          <a:cubicBezTo>
                            <a:pt x="133752" y="103714"/>
                            <a:pt x="103796" y="133725"/>
                            <a:pt x="66876" y="133725"/>
                          </a:cubicBezTo>
                          <a:close/>
                          <a:moveTo>
                            <a:pt x="66876" y="18426"/>
                          </a:moveTo>
                          <a:cubicBezTo>
                            <a:pt x="40187" y="18426"/>
                            <a:pt x="18491" y="40179"/>
                            <a:pt x="18491" y="66801"/>
                          </a:cubicBezTo>
                          <a:cubicBezTo>
                            <a:pt x="18491" y="93423"/>
                            <a:pt x="40248" y="115177"/>
                            <a:pt x="66876" y="115177"/>
                          </a:cubicBezTo>
                          <a:cubicBezTo>
                            <a:pt x="93503" y="115177"/>
                            <a:pt x="115261" y="93423"/>
                            <a:pt x="115261" y="66801"/>
                          </a:cubicBezTo>
                          <a:cubicBezTo>
                            <a:pt x="115261" y="40179"/>
                            <a:pt x="93503" y="18426"/>
                            <a:pt x="66876" y="1842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98" name="Freeform 965">
                      <a:extLst>
                        <a:ext uri="{FF2B5EF4-FFF2-40B4-BE49-F238E27FC236}">
                          <a16:creationId xmlns:a16="http://schemas.microsoft.com/office/drawing/2014/main" id="{F1205AE9-14AC-0B53-143C-FC085EA5F832}"/>
                        </a:ext>
                      </a:extLst>
                    </p:cNvPr>
                    <p:cNvSpPr/>
                    <p:nvPr/>
                  </p:nvSpPr>
                  <p:spPr>
                    <a:xfrm>
                      <a:off x="9488689" y="5001081"/>
                      <a:ext cx="18491" cy="44308"/>
                    </a:xfrm>
                    <a:custGeom>
                      <a:avLst/>
                      <a:gdLst>
                        <a:gd name="connsiteX0" fmla="*/ 9246 w 18491"/>
                        <a:gd name="connsiteY0" fmla="*/ 44308 h 44308"/>
                        <a:gd name="connsiteX1" fmla="*/ 0 w 18491"/>
                        <a:gd name="connsiteY1" fmla="*/ 35064 h 44308"/>
                        <a:gd name="connsiteX2" fmla="*/ 0 w 18491"/>
                        <a:gd name="connsiteY2" fmla="*/ 9244 h 44308"/>
                        <a:gd name="connsiteX3" fmla="*/ 9246 w 18491"/>
                        <a:gd name="connsiteY3" fmla="*/ 0 h 44308"/>
                        <a:gd name="connsiteX4" fmla="*/ 18491 w 18491"/>
                        <a:gd name="connsiteY4" fmla="*/ 9244 h 44308"/>
                        <a:gd name="connsiteX5" fmla="*/ 18491 w 18491"/>
                        <a:gd name="connsiteY5" fmla="*/ 35064 h 44308"/>
                        <a:gd name="connsiteX6" fmla="*/ 9246 w 18491"/>
                        <a:gd name="connsiteY6" fmla="*/ 44308 h 4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44308">
                          <a:moveTo>
                            <a:pt x="9246" y="44308"/>
                          </a:moveTo>
                          <a:cubicBezTo>
                            <a:pt x="4129" y="44308"/>
                            <a:pt x="0" y="40179"/>
                            <a:pt x="0" y="35064"/>
                          </a:cubicBezTo>
                          <a:lnTo>
                            <a:pt x="0" y="9244"/>
                          </a:lnTo>
                          <a:cubicBezTo>
                            <a:pt x="0" y="4129"/>
                            <a:pt x="4129" y="0"/>
                            <a:pt x="9246" y="0"/>
                          </a:cubicBezTo>
                          <a:cubicBezTo>
                            <a:pt x="14361" y="0"/>
                            <a:pt x="18491" y="4129"/>
                            <a:pt x="18491" y="9244"/>
                          </a:cubicBezTo>
                          <a:lnTo>
                            <a:pt x="18491" y="35064"/>
                          </a:lnTo>
                          <a:cubicBezTo>
                            <a:pt x="18491" y="40179"/>
                            <a:pt x="14361" y="44308"/>
                            <a:pt x="9246" y="44308"/>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99" name="Freeform 966">
                      <a:extLst>
                        <a:ext uri="{FF2B5EF4-FFF2-40B4-BE49-F238E27FC236}">
                          <a16:creationId xmlns:a16="http://schemas.microsoft.com/office/drawing/2014/main" id="{B1ACD838-B2BC-607C-74E3-2BBEA42DFA84}"/>
                        </a:ext>
                      </a:extLst>
                    </p:cNvPr>
                    <p:cNvSpPr/>
                    <p:nvPr/>
                  </p:nvSpPr>
                  <p:spPr>
                    <a:xfrm>
                      <a:off x="9429579" y="4919922"/>
                      <a:ext cx="296843" cy="125467"/>
                    </a:xfrm>
                    <a:custGeom>
                      <a:avLst/>
                      <a:gdLst>
                        <a:gd name="connsiteX0" fmla="*/ 287536 w 296843"/>
                        <a:gd name="connsiteY0" fmla="*/ 125468 h 125467"/>
                        <a:gd name="connsiteX1" fmla="*/ 278290 w 296843"/>
                        <a:gd name="connsiteY1" fmla="*/ 116224 h 125467"/>
                        <a:gd name="connsiteX2" fmla="*/ 278290 w 296843"/>
                        <a:gd name="connsiteY2" fmla="*/ 52504 h 125467"/>
                        <a:gd name="connsiteX3" fmla="*/ 244267 w 296843"/>
                        <a:gd name="connsiteY3" fmla="*/ 18487 h 125467"/>
                        <a:gd name="connsiteX4" fmla="*/ 207962 w 296843"/>
                        <a:gd name="connsiteY4" fmla="*/ 18487 h 125467"/>
                        <a:gd name="connsiteX5" fmla="*/ 196129 w 296843"/>
                        <a:gd name="connsiteY5" fmla="*/ 22678 h 125467"/>
                        <a:gd name="connsiteX6" fmla="*/ 154215 w 296843"/>
                        <a:gd name="connsiteY6" fmla="*/ 56818 h 125467"/>
                        <a:gd name="connsiteX7" fmla="*/ 142566 w 296843"/>
                        <a:gd name="connsiteY7" fmla="*/ 56818 h 125467"/>
                        <a:gd name="connsiteX8" fmla="*/ 100653 w 296843"/>
                        <a:gd name="connsiteY8" fmla="*/ 22678 h 125467"/>
                        <a:gd name="connsiteX9" fmla="*/ 88819 w 296843"/>
                        <a:gd name="connsiteY9" fmla="*/ 18487 h 125467"/>
                        <a:gd name="connsiteX10" fmla="*/ 52515 w 296843"/>
                        <a:gd name="connsiteY10" fmla="*/ 18487 h 125467"/>
                        <a:gd name="connsiteX11" fmla="*/ 18491 w 296843"/>
                        <a:gd name="connsiteY11" fmla="*/ 52504 h 125467"/>
                        <a:gd name="connsiteX12" fmla="*/ 18491 w 296843"/>
                        <a:gd name="connsiteY12" fmla="*/ 116224 h 125467"/>
                        <a:gd name="connsiteX13" fmla="*/ 9246 w 296843"/>
                        <a:gd name="connsiteY13" fmla="*/ 125468 h 125467"/>
                        <a:gd name="connsiteX14" fmla="*/ 0 w 296843"/>
                        <a:gd name="connsiteY14" fmla="*/ 116224 h 125467"/>
                        <a:gd name="connsiteX15" fmla="*/ 0 w 296843"/>
                        <a:gd name="connsiteY15" fmla="*/ 52504 h 125467"/>
                        <a:gd name="connsiteX16" fmla="*/ 52515 w 296843"/>
                        <a:gd name="connsiteY16" fmla="*/ 0 h 125467"/>
                        <a:gd name="connsiteX17" fmla="*/ 88819 w 296843"/>
                        <a:gd name="connsiteY17" fmla="*/ 0 h 125467"/>
                        <a:gd name="connsiteX18" fmla="*/ 112303 w 296843"/>
                        <a:gd name="connsiteY18" fmla="*/ 8319 h 125467"/>
                        <a:gd name="connsiteX19" fmla="*/ 148422 w 296843"/>
                        <a:gd name="connsiteY19" fmla="*/ 37714 h 125467"/>
                        <a:gd name="connsiteX20" fmla="*/ 184541 w 296843"/>
                        <a:gd name="connsiteY20" fmla="*/ 8319 h 125467"/>
                        <a:gd name="connsiteX21" fmla="*/ 208024 w 296843"/>
                        <a:gd name="connsiteY21" fmla="*/ 0 h 125467"/>
                        <a:gd name="connsiteX22" fmla="*/ 244328 w 296843"/>
                        <a:gd name="connsiteY22" fmla="*/ 0 h 125467"/>
                        <a:gd name="connsiteX23" fmla="*/ 296843 w 296843"/>
                        <a:gd name="connsiteY23" fmla="*/ 52504 h 125467"/>
                        <a:gd name="connsiteX24" fmla="*/ 296843 w 296843"/>
                        <a:gd name="connsiteY24" fmla="*/ 116224 h 125467"/>
                        <a:gd name="connsiteX25" fmla="*/ 287598 w 296843"/>
                        <a:gd name="connsiteY25" fmla="*/ 125468 h 125467"/>
                        <a:gd name="connsiteX26" fmla="*/ 287598 w 296843"/>
                        <a:gd name="connsiteY26" fmla="*/ 125468 h 12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6843" h="125467">
                          <a:moveTo>
                            <a:pt x="287536" y="125468"/>
                          </a:moveTo>
                          <a:cubicBezTo>
                            <a:pt x="282420" y="125468"/>
                            <a:pt x="278290" y="121339"/>
                            <a:pt x="278290" y="116224"/>
                          </a:cubicBezTo>
                          <a:lnTo>
                            <a:pt x="278290" y="52504"/>
                          </a:lnTo>
                          <a:cubicBezTo>
                            <a:pt x="278290" y="33709"/>
                            <a:pt x="263066" y="18487"/>
                            <a:pt x="244267" y="18487"/>
                          </a:cubicBezTo>
                          <a:lnTo>
                            <a:pt x="207962" y="18487"/>
                          </a:lnTo>
                          <a:cubicBezTo>
                            <a:pt x="203710" y="18487"/>
                            <a:pt x="199457" y="19966"/>
                            <a:pt x="196129" y="22678"/>
                          </a:cubicBezTo>
                          <a:lnTo>
                            <a:pt x="154215" y="56818"/>
                          </a:lnTo>
                          <a:cubicBezTo>
                            <a:pt x="150826" y="59591"/>
                            <a:pt x="145956" y="59591"/>
                            <a:pt x="142566" y="56818"/>
                          </a:cubicBezTo>
                          <a:lnTo>
                            <a:pt x="100653" y="22678"/>
                          </a:lnTo>
                          <a:cubicBezTo>
                            <a:pt x="97325" y="19966"/>
                            <a:pt x="93133" y="18487"/>
                            <a:pt x="88819" y="18487"/>
                          </a:cubicBezTo>
                          <a:lnTo>
                            <a:pt x="52515" y="18487"/>
                          </a:lnTo>
                          <a:cubicBezTo>
                            <a:pt x="33716" y="18487"/>
                            <a:pt x="18491" y="33709"/>
                            <a:pt x="18491" y="52504"/>
                          </a:cubicBezTo>
                          <a:lnTo>
                            <a:pt x="18491" y="116224"/>
                          </a:lnTo>
                          <a:cubicBezTo>
                            <a:pt x="18491" y="121339"/>
                            <a:pt x="14362" y="125468"/>
                            <a:pt x="9246" y="125468"/>
                          </a:cubicBezTo>
                          <a:cubicBezTo>
                            <a:pt x="4130" y="125468"/>
                            <a:pt x="0" y="121339"/>
                            <a:pt x="0" y="116224"/>
                          </a:cubicBezTo>
                          <a:lnTo>
                            <a:pt x="0" y="52504"/>
                          </a:lnTo>
                          <a:cubicBezTo>
                            <a:pt x="0" y="23541"/>
                            <a:pt x="23546" y="0"/>
                            <a:pt x="52515" y="0"/>
                          </a:cubicBezTo>
                          <a:lnTo>
                            <a:pt x="88819" y="0"/>
                          </a:lnTo>
                          <a:cubicBezTo>
                            <a:pt x="97386" y="0"/>
                            <a:pt x="105707" y="2958"/>
                            <a:pt x="112303" y="8319"/>
                          </a:cubicBezTo>
                          <a:lnTo>
                            <a:pt x="148422" y="37714"/>
                          </a:lnTo>
                          <a:lnTo>
                            <a:pt x="184541" y="8319"/>
                          </a:lnTo>
                          <a:cubicBezTo>
                            <a:pt x="191136" y="2958"/>
                            <a:pt x="199457" y="0"/>
                            <a:pt x="208024" y="0"/>
                          </a:cubicBezTo>
                          <a:lnTo>
                            <a:pt x="244328" y="0"/>
                          </a:lnTo>
                          <a:cubicBezTo>
                            <a:pt x="273298" y="0"/>
                            <a:pt x="296843" y="23541"/>
                            <a:pt x="296843" y="52504"/>
                          </a:cubicBezTo>
                          <a:lnTo>
                            <a:pt x="296843" y="116224"/>
                          </a:lnTo>
                          <a:cubicBezTo>
                            <a:pt x="296843" y="121339"/>
                            <a:pt x="292713" y="125468"/>
                            <a:pt x="287598" y="125468"/>
                          </a:cubicBezTo>
                          <a:lnTo>
                            <a:pt x="287598" y="125468"/>
                          </a:ln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sp>
                  <p:nvSpPr>
                    <p:cNvPr id="100" name="Freeform 967">
                      <a:extLst>
                        <a:ext uri="{FF2B5EF4-FFF2-40B4-BE49-F238E27FC236}">
                          <a16:creationId xmlns:a16="http://schemas.microsoft.com/office/drawing/2014/main" id="{E017DF7F-87DB-1A2C-A251-6DB3DC18F4B1}"/>
                        </a:ext>
                      </a:extLst>
                    </p:cNvPr>
                    <p:cNvSpPr/>
                    <p:nvPr/>
                  </p:nvSpPr>
                  <p:spPr>
                    <a:xfrm>
                      <a:off x="9648822" y="5001081"/>
                      <a:ext cx="18491" cy="44308"/>
                    </a:xfrm>
                    <a:custGeom>
                      <a:avLst/>
                      <a:gdLst>
                        <a:gd name="connsiteX0" fmla="*/ 9246 w 18491"/>
                        <a:gd name="connsiteY0" fmla="*/ 44308 h 44308"/>
                        <a:gd name="connsiteX1" fmla="*/ 0 w 18491"/>
                        <a:gd name="connsiteY1" fmla="*/ 35064 h 44308"/>
                        <a:gd name="connsiteX2" fmla="*/ 0 w 18491"/>
                        <a:gd name="connsiteY2" fmla="*/ 9244 h 44308"/>
                        <a:gd name="connsiteX3" fmla="*/ 9246 w 18491"/>
                        <a:gd name="connsiteY3" fmla="*/ 0 h 44308"/>
                        <a:gd name="connsiteX4" fmla="*/ 18491 w 18491"/>
                        <a:gd name="connsiteY4" fmla="*/ 9244 h 44308"/>
                        <a:gd name="connsiteX5" fmla="*/ 18491 w 18491"/>
                        <a:gd name="connsiteY5" fmla="*/ 35064 h 44308"/>
                        <a:gd name="connsiteX6" fmla="*/ 9246 w 18491"/>
                        <a:gd name="connsiteY6" fmla="*/ 44308 h 4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44308">
                          <a:moveTo>
                            <a:pt x="9246" y="44308"/>
                          </a:moveTo>
                          <a:cubicBezTo>
                            <a:pt x="4129" y="44308"/>
                            <a:pt x="0" y="40179"/>
                            <a:pt x="0" y="35064"/>
                          </a:cubicBezTo>
                          <a:lnTo>
                            <a:pt x="0" y="9244"/>
                          </a:lnTo>
                          <a:cubicBezTo>
                            <a:pt x="0" y="4129"/>
                            <a:pt x="4129" y="0"/>
                            <a:pt x="9246" y="0"/>
                          </a:cubicBezTo>
                          <a:cubicBezTo>
                            <a:pt x="14361" y="0"/>
                            <a:pt x="18491" y="4129"/>
                            <a:pt x="18491" y="9244"/>
                          </a:cubicBezTo>
                          <a:lnTo>
                            <a:pt x="18491" y="35064"/>
                          </a:lnTo>
                          <a:cubicBezTo>
                            <a:pt x="18491" y="40179"/>
                            <a:pt x="14361" y="44308"/>
                            <a:pt x="9246" y="44308"/>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rial" panose="020B0604020202020204" pitchFamily="34" charset="0"/>
                        <a:cs typeface="Arial" panose="020B0604020202020204" pitchFamily="34" charset="0"/>
                      </a:endParaRPr>
                    </a:p>
                  </p:txBody>
                </p:sp>
              </p:grpSp>
            </p:grpSp>
          </p:grpSp>
        </p:grpSp>
      </p:grpSp>
      <p:sp>
        <p:nvSpPr>
          <p:cNvPr id="111" name="Title 1">
            <a:extLst>
              <a:ext uri="{FF2B5EF4-FFF2-40B4-BE49-F238E27FC236}">
                <a16:creationId xmlns:a16="http://schemas.microsoft.com/office/drawing/2014/main" id="{36134E53-26AA-F14E-96BC-D3B895EFC515}"/>
              </a:ext>
            </a:extLst>
          </p:cNvPr>
          <p:cNvSpPr txBox="1">
            <a:spLocks/>
          </p:cNvSpPr>
          <p:nvPr/>
        </p:nvSpPr>
        <p:spPr>
          <a:xfrm>
            <a:off x="2829224" y="3039294"/>
            <a:ext cx="6533552" cy="443577"/>
          </a:xfrm>
          <a:prstGeom prst="rect">
            <a:avLst/>
          </a:prstGeom>
        </p:spPr>
        <p:txBody>
          <a:bodyPr vert="horz" lIns="60960" tIns="30480" rIns="60960" bIns="30480" rtlCol="0" anchor="ct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defTabSz="1371669">
              <a:defRPr/>
            </a:pPr>
            <a:r>
              <a:rPr lang="en-US" sz="1867" b="1">
                <a:solidFill>
                  <a:srgbClr val="1A4480"/>
                </a:solidFill>
                <a:latin typeface="Arial" panose="020B0604020202020204" pitchFamily="34" charset="0"/>
                <a:cs typeface="Arial" panose="020B0604020202020204" pitchFamily="34" charset="0"/>
              </a:rPr>
              <a:t>HHS Cyber: Key Information for HPH Stakeholders</a:t>
            </a:r>
          </a:p>
        </p:txBody>
      </p:sp>
      <p:grpSp>
        <p:nvGrpSpPr>
          <p:cNvPr id="119" name="Group 118">
            <a:extLst>
              <a:ext uri="{FF2B5EF4-FFF2-40B4-BE49-F238E27FC236}">
                <a16:creationId xmlns:a16="http://schemas.microsoft.com/office/drawing/2014/main" id="{27B2ADE3-1A82-4496-5F46-78018FADA634}"/>
              </a:ext>
              <a:ext uri="{C183D7F6-B498-43B3-948B-1728B52AA6E4}">
                <adec:decorative xmlns:adec="http://schemas.microsoft.com/office/drawing/2017/decorative" val="1"/>
              </a:ext>
            </a:extLst>
          </p:cNvPr>
          <p:cNvGrpSpPr/>
          <p:nvPr/>
        </p:nvGrpSpPr>
        <p:grpSpPr>
          <a:xfrm>
            <a:off x="617278" y="3497806"/>
            <a:ext cx="3431519" cy="2735362"/>
            <a:chOff x="897687" y="5225139"/>
            <a:chExt cx="5147279" cy="4103043"/>
          </a:xfrm>
        </p:grpSpPr>
        <p:sp>
          <p:nvSpPr>
            <p:cNvPr id="112" name="Rectangle 111">
              <a:extLst>
                <a:ext uri="{FF2B5EF4-FFF2-40B4-BE49-F238E27FC236}">
                  <a16:creationId xmlns:a16="http://schemas.microsoft.com/office/drawing/2014/main" id="{2A36C323-D2F1-2D69-6651-959FB77FF2D4}"/>
                </a:ext>
              </a:extLst>
            </p:cNvPr>
            <p:cNvSpPr/>
            <p:nvPr/>
          </p:nvSpPr>
          <p:spPr>
            <a:xfrm>
              <a:off x="897687" y="5225139"/>
              <a:ext cx="5147279" cy="490317"/>
            </a:xfrm>
            <a:prstGeom prst="rect">
              <a:avLst/>
            </a:prstGeom>
            <a:solidFill>
              <a:srgbClr val="97D4EA"/>
            </a:solidFill>
            <a:ln w="19050" cap="flat" cmpd="sng" algn="ctr">
              <a:noFill/>
              <a:prstDash val="solid"/>
              <a:miter lim="800000"/>
            </a:ln>
            <a:effectLst/>
          </p:spPr>
          <p:txBody>
            <a:bodyPr rtlCol="0" anchor="ctr"/>
            <a:lstStyle/>
            <a:p>
              <a:pPr algn="ctr" defTabSz="609660">
                <a:defRPr/>
              </a:pPr>
              <a:r>
                <a:rPr lang="en-US" sz="2133" b="1" kern="0">
                  <a:solidFill>
                    <a:srgbClr val="155199"/>
                  </a:solidFill>
                  <a:latin typeface="Arial" panose="020B0604020202020204" pitchFamily="34" charset="0"/>
                  <a:cs typeface="Arial" panose="020B0604020202020204" pitchFamily="34" charset="0"/>
                </a:rPr>
                <a:t>HPH CPGs</a:t>
              </a:r>
            </a:p>
          </p:txBody>
        </p:sp>
        <p:sp>
          <p:nvSpPr>
            <p:cNvPr id="113" name="Rectangle 112">
              <a:extLst>
                <a:ext uri="{FF2B5EF4-FFF2-40B4-BE49-F238E27FC236}">
                  <a16:creationId xmlns:a16="http://schemas.microsoft.com/office/drawing/2014/main" id="{F4A3CB2E-E86B-3C18-69EC-8200FDF09C42}"/>
                </a:ext>
              </a:extLst>
            </p:cNvPr>
            <p:cNvSpPr/>
            <p:nvPr/>
          </p:nvSpPr>
          <p:spPr>
            <a:xfrm>
              <a:off x="914724" y="5728059"/>
              <a:ext cx="5129021" cy="3600123"/>
            </a:xfrm>
            <a:prstGeom prst="rect">
              <a:avLst/>
            </a:prstGeom>
            <a:solidFill>
              <a:srgbClr val="F2F2F2"/>
            </a:solidFill>
            <a:ln w="19050" cap="flat" cmpd="sng" algn="ctr">
              <a:solidFill>
                <a:sysClr val="window" lastClr="FFFFFF">
                  <a:lumMod val="95000"/>
                </a:sysClr>
              </a:solidFill>
              <a:prstDash val="solid"/>
              <a:miter lim="800000"/>
            </a:ln>
            <a:effectLst/>
          </p:spPr>
          <p:txBody>
            <a:bodyPr lIns="60960" tIns="60960" rIns="60960" bIns="0" rtlCol="0" anchor="t" anchorCtr="0"/>
            <a:lstStyle/>
            <a:p>
              <a:pPr defTabSz="609660">
                <a:defRPr/>
              </a:pPr>
              <a:r>
                <a:rPr lang="en-US" sz="1200" kern="0">
                  <a:latin typeface="Arial" panose="020B0604020202020204" pitchFamily="34" charset="0"/>
                  <a:cs typeface="Arial" panose="020B0604020202020204" pitchFamily="34" charset="0"/>
                </a:rPr>
                <a:t>HHS has published healthcare and public health specific </a:t>
              </a:r>
              <a:r>
                <a:rPr lang="en-US" sz="1200" kern="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Cybersecurity Performance Goals</a:t>
              </a:r>
              <a:r>
                <a:rPr lang="en-US" sz="1200" kern="0">
                  <a:latin typeface="Arial" panose="020B0604020202020204" pitchFamily="34" charset="0"/>
                  <a:cs typeface="Arial" panose="020B0604020202020204" pitchFamily="34" charset="0"/>
                </a:rPr>
                <a:t> (CPGs) and developed training through a </a:t>
              </a:r>
              <a:r>
                <a:rPr lang="en-US" sz="1200" kern="0">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CPG Guided Tour</a:t>
              </a:r>
              <a:r>
                <a:rPr lang="en-US" sz="1200" kern="0">
                  <a:latin typeface="Arial" panose="020B0604020202020204" pitchFamily="34" charset="0"/>
                  <a:cs typeface="Arial" panose="020B0604020202020204" pitchFamily="34" charset="0"/>
                </a:rPr>
                <a:t> to help healthcare organizations prioritize and implement high-impact cybersecurity practices. </a:t>
              </a:r>
            </a:p>
          </p:txBody>
        </p:sp>
      </p:grpSp>
      <p:grpSp>
        <p:nvGrpSpPr>
          <p:cNvPr id="120" name="Group 119">
            <a:extLst>
              <a:ext uri="{FF2B5EF4-FFF2-40B4-BE49-F238E27FC236}">
                <a16:creationId xmlns:a16="http://schemas.microsoft.com/office/drawing/2014/main" id="{420C1C18-7259-ADA3-2AA2-DC2465C77738}"/>
              </a:ext>
              <a:ext uri="{C183D7F6-B498-43B3-948B-1728B52AA6E4}">
                <adec:decorative xmlns:adec="http://schemas.microsoft.com/office/drawing/2017/decorative" val="1"/>
              </a:ext>
            </a:extLst>
          </p:cNvPr>
          <p:cNvGrpSpPr/>
          <p:nvPr/>
        </p:nvGrpSpPr>
        <p:grpSpPr>
          <a:xfrm>
            <a:off x="4317609" y="3497807"/>
            <a:ext cx="3419347" cy="2773679"/>
            <a:chOff x="6412066" y="5225139"/>
            <a:chExt cx="5129021" cy="4160519"/>
          </a:xfrm>
        </p:grpSpPr>
        <p:sp>
          <p:nvSpPr>
            <p:cNvPr id="114" name="Rectangle 113">
              <a:extLst>
                <a:ext uri="{FF2B5EF4-FFF2-40B4-BE49-F238E27FC236}">
                  <a16:creationId xmlns:a16="http://schemas.microsoft.com/office/drawing/2014/main" id="{EDB78EE9-3E03-5FED-CC41-B1D52DC165C6}"/>
                </a:ext>
              </a:extLst>
            </p:cNvPr>
            <p:cNvSpPr/>
            <p:nvPr/>
          </p:nvSpPr>
          <p:spPr>
            <a:xfrm>
              <a:off x="6412066" y="5225139"/>
              <a:ext cx="5129021" cy="490317"/>
            </a:xfrm>
            <a:prstGeom prst="rect">
              <a:avLst/>
            </a:prstGeom>
            <a:solidFill>
              <a:srgbClr val="97D4EA"/>
            </a:solidFill>
            <a:ln w="19050" cap="flat" cmpd="sng" algn="ctr">
              <a:noFill/>
              <a:prstDash val="solid"/>
              <a:miter lim="800000"/>
            </a:ln>
            <a:effectLst/>
          </p:spPr>
          <p:txBody>
            <a:bodyPr lIns="60960" tIns="30480" rIns="60960" bIns="30480" rtlCol="0" anchor="ctr"/>
            <a:lstStyle/>
            <a:p>
              <a:pPr algn="ctr" defTabSz="609660">
                <a:defRPr/>
              </a:pPr>
              <a:r>
                <a:rPr lang="en-US" sz="2133" b="1" kern="0">
                  <a:solidFill>
                    <a:srgbClr val="155199"/>
                  </a:solidFill>
                  <a:latin typeface="Arial" panose="020B0604020202020204" pitchFamily="34" charset="0"/>
                  <a:cs typeface="Arial" panose="020B0604020202020204" pitchFamily="34" charset="0"/>
                </a:rPr>
                <a:t>Tools and Resources</a:t>
              </a:r>
            </a:p>
          </p:txBody>
        </p:sp>
        <p:sp>
          <p:nvSpPr>
            <p:cNvPr id="115" name="Rectangle 114">
              <a:extLst>
                <a:ext uri="{FF2B5EF4-FFF2-40B4-BE49-F238E27FC236}">
                  <a16:creationId xmlns:a16="http://schemas.microsoft.com/office/drawing/2014/main" id="{98348F87-2749-3859-92C9-F9D608B027A6}"/>
                </a:ext>
              </a:extLst>
            </p:cNvPr>
            <p:cNvSpPr/>
            <p:nvPr/>
          </p:nvSpPr>
          <p:spPr>
            <a:xfrm>
              <a:off x="6412066" y="5728058"/>
              <a:ext cx="5129021" cy="3657600"/>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lIns="121920" tIns="60960" rIns="121920" bIns="0" rtlCol="0" anchor="t" anchorCtr="0"/>
            <a:lstStyle/>
            <a:p>
              <a:pPr defTabSz="609660">
                <a:defRPr/>
              </a:pPr>
              <a:r>
                <a:rPr lang="en-US" sz="1200" kern="0">
                  <a:solidFill>
                    <a:srgbClr val="1E1E1E"/>
                  </a:solidFill>
                  <a:latin typeface="Arial" panose="020B0604020202020204" pitchFamily="34" charset="0"/>
                  <a:ea typeface="Arial"/>
                  <a:cs typeface="Arial" panose="020B0604020202020204" pitchFamily="34" charset="0"/>
                  <a:sym typeface="Arial"/>
                </a:rPr>
                <a:t>Our goal is to align cybersecurity approaches and strengthen the cybersecurity posture of the Healthcare and Public Health (HPH) sector. </a:t>
              </a:r>
            </a:p>
            <a:p>
              <a:pPr defTabSz="609660">
                <a:defRPr/>
              </a:pPr>
              <a:endParaRPr lang="en-US" sz="1200" kern="0">
                <a:solidFill>
                  <a:srgbClr val="1E1E1E"/>
                </a:solidFill>
                <a:latin typeface="Arial" panose="020B0604020202020204" pitchFamily="34" charset="0"/>
                <a:ea typeface="Arial"/>
                <a:cs typeface="Arial" panose="020B0604020202020204" pitchFamily="34" charset="0"/>
                <a:sym typeface="Arial"/>
              </a:endParaRPr>
            </a:p>
            <a:p>
              <a:pPr defTabSz="609660">
                <a:defRPr/>
              </a:pPr>
              <a:r>
                <a:rPr lang="en-US" sz="1200" kern="0">
                  <a:solidFill>
                    <a:srgbClr val="1E1E1E"/>
                  </a:solidFill>
                  <a:latin typeface="Arial" panose="020B0604020202020204" pitchFamily="34" charset="0"/>
                  <a:ea typeface="Arial"/>
                  <a:cs typeface="Arial" panose="020B0604020202020204" pitchFamily="34" charset="0"/>
                  <a:sym typeface="Arial"/>
                </a:rPr>
                <a:t>Initiatives focus on aligning healthcare cybersecurity practices with the Health Industry Cybersecurity Practices (HICP) framework. The HHS  Cyber Gateway houses useful and impactful HPH focused resources, products, and tools such as the </a:t>
              </a:r>
              <a:r>
                <a:rPr lang="en-US" sz="1200" kern="0">
                  <a:solidFill>
                    <a:srgbClr val="155199"/>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Knowledge on Demand Program</a:t>
              </a:r>
              <a:r>
                <a:rPr lang="en-US" sz="1200" kern="0">
                  <a:solidFill>
                    <a:srgbClr val="155199"/>
                  </a:solidFill>
                  <a:latin typeface="Arial" panose="020B0604020202020204" pitchFamily="34" charset="0"/>
                  <a:cs typeface="Arial" panose="020B0604020202020204" pitchFamily="34" charset="0"/>
                </a:rPr>
                <a:t>, </a:t>
              </a:r>
              <a:r>
                <a:rPr lang="en-US" sz="1200" kern="0">
                  <a:solidFill>
                    <a:srgbClr val="000000"/>
                  </a:solidFill>
                  <a:latin typeface="Arial" panose="020B0604020202020204" pitchFamily="34" charset="0"/>
                  <a:cs typeface="Arial" panose="020B0604020202020204" pitchFamily="34" charset="0"/>
                </a:rPr>
                <a:t>a cybersecurity education platform that provides interactive training.</a:t>
              </a:r>
              <a:endParaRPr lang="en-US" sz="1200" kern="0">
                <a:solidFill>
                  <a:srgbClr val="1E1E1E"/>
                </a:solidFill>
                <a:latin typeface="Arial" panose="020B0604020202020204" pitchFamily="34" charset="0"/>
                <a:ea typeface="Arial"/>
                <a:cs typeface="Arial" panose="020B0604020202020204" pitchFamily="34" charset="0"/>
                <a:sym typeface="Arial"/>
              </a:endParaRPr>
            </a:p>
            <a:p>
              <a:pPr algn="ctr" defTabSz="609660">
                <a:defRPr/>
              </a:pPr>
              <a:endParaRPr lang="en-US" sz="800" kern="0">
                <a:solidFill>
                  <a:prstClr val="white"/>
                </a:solidFill>
                <a:latin typeface="Arial" panose="020B0604020202020204" pitchFamily="34" charset="0"/>
                <a:cs typeface="Arial" panose="020B0604020202020204" pitchFamily="34" charset="0"/>
              </a:endParaRPr>
            </a:p>
          </p:txBody>
        </p:sp>
      </p:grpSp>
      <p:grpSp>
        <p:nvGrpSpPr>
          <p:cNvPr id="121" name="Group 120">
            <a:extLst>
              <a:ext uri="{FF2B5EF4-FFF2-40B4-BE49-F238E27FC236}">
                <a16:creationId xmlns:a16="http://schemas.microsoft.com/office/drawing/2014/main" id="{4CD62304-AF8E-EB2D-11D0-D7D51CF3FE9A}"/>
              </a:ext>
              <a:ext uri="{C183D7F6-B498-43B3-948B-1728B52AA6E4}">
                <adec:decorative xmlns:adec="http://schemas.microsoft.com/office/drawing/2017/decorative" val="1"/>
              </a:ext>
            </a:extLst>
          </p:cNvPr>
          <p:cNvGrpSpPr/>
          <p:nvPr/>
        </p:nvGrpSpPr>
        <p:grpSpPr>
          <a:xfrm>
            <a:off x="8005766" y="3497806"/>
            <a:ext cx="3421611" cy="2735362"/>
            <a:chOff x="11980420" y="5225139"/>
            <a:chExt cx="5132416" cy="4103043"/>
          </a:xfrm>
        </p:grpSpPr>
        <p:sp>
          <p:nvSpPr>
            <p:cNvPr id="116" name="Rectangle 115">
              <a:extLst>
                <a:ext uri="{FF2B5EF4-FFF2-40B4-BE49-F238E27FC236}">
                  <a16:creationId xmlns:a16="http://schemas.microsoft.com/office/drawing/2014/main" id="{EF17A4A1-E217-3816-E56F-3CF479938619}"/>
                </a:ext>
              </a:extLst>
            </p:cNvPr>
            <p:cNvSpPr/>
            <p:nvPr/>
          </p:nvSpPr>
          <p:spPr>
            <a:xfrm>
              <a:off x="11980420" y="5225139"/>
              <a:ext cx="5129021" cy="490317"/>
            </a:xfrm>
            <a:prstGeom prst="rect">
              <a:avLst/>
            </a:prstGeom>
            <a:solidFill>
              <a:srgbClr val="97D4EA"/>
            </a:solidFill>
            <a:ln w="19050" cap="flat" cmpd="sng" algn="ctr">
              <a:noFill/>
              <a:prstDash val="solid"/>
              <a:miter lim="800000"/>
            </a:ln>
            <a:effectLst/>
          </p:spPr>
          <p:txBody>
            <a:bodyPr rtlCol="0" anchor="ctr"/>
            <a:lstStyle/>
            <a:p>
              <a:pPr algn="ctr" defTabSz="609660">
                <a:defRPr/>
              </a:pPr>
              <a:r>
                <a:rPr lang="en-US" sz="2133" b="1" kern="0">
                  <a:solidFill>
                    <a:srgbClr val="155199"/>
                  </a:solidFill>
                  <a:latin typeface="Arial" panose="020B0604020202020204" pitchFamily="34" charset="0"/>
                  <a:cs typeface="Arial" panose="020B0604020202020204" pitchFamily="34" charset="0"/>
                </a:rPr>
                <a:t>Newsletter and Bulletins</a:t>
              </a:r>
            </a:p>
          </p:txBody>
        </p:sp>
        <p:sp>
          <p:nvSpPr>
            <p:cNvPr id="117" name="Rectangle 116">
              <a:extLst>
                <a:ext uri="{FF2B5EF4-FFF2-40B4-BE49-F238E27FC236}">
                  <a16:creationId xmlns:a16="http://schemas.microsoft.com/office/drawing/2014/main" id="{ADEF05A3-C88D-A889-7DCE-4D77F558479E}"/>
                </a:ext>
              </a:extLst>
            </p:cNvPr>
            <p:cNvSpPr/>
            <p:nvPr/>
          </p:nvSpPr>
          <p:spPr>
            <a:xfrm>
              <a:off x="11983815" y="5728059"/>
              <a:ext cx="5129021" cy="3600123"/>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tIns="60960" bIns="0" rtlCol="0" anchor="t" anchorCtr="0"/>
            <a:lstStyle/>
            <a:p>
              <a:pPr defTabSz="609660">
                <a:defRPr/>
              </a:pPr>
              <a:r>
                <a:rPr lang="en-US" sz="1200" kern="0">
                  <a:solidFill>
                    <a:srgbClr val="000000"/>
                  </a:solidFill>
                  <a:latin typeface="Arial" panose="020B0604020202020204" pitchFamily="34" charset="0"/>
                  <a:cs typeface="Arial" panose="020B0604020202020204" pitchFamily="34" charset="0"/>
                </a:rPr>
                <a:t>CIP offers a variety of bulletins to stakeholders of the HPH Sector. These bulletins are used to share need-to-know information, useful resources, and timely incident alerts.</a:t>
              </a:r>
            </a:p>
            <a:p>
              <a:pPr defTabSz="609660">
                <a:defRPr/>
              </a:pPr>
              <a:endParaRPr lang="en-US" sz="1200" kern="0">
                <a:solidFill>
                  <a:srgbClr val="000000"/>
                </a:solidFill>
                <a:latin typeface="Arial" panose="020B0604020202020204" pitchFamily="34" charset="0"/>
                <a:cs typeface="Arial" panose="020B0604020202020204" pitchFamily="34" charset="0"/>
              </a:endParaRPr>
            </a:p>
            <a:p>
              <a:pPr defTabSz="609660">
                <a:defRPr/>
              </a:pPr>
              <a:r>
                <a:rPr lang="en-US" sz="1200" kern="0">
                  <a:solidFill>
                    <a:srgbClr val="000000"/>
                  </a:solidFill>
                  <a:latin typeface="Arial" panose="020B0604020202020204" pitchFamily="34" charset="0"/>
                  <a:cs typeface="Arial" panose="020B0604020202020204" pitchFamily="34" charset="0"/>
                </a:rPr>
                <a:t>The Cybersecurity Weekly Newsletter provides cyber news, resources, engagement opportunities, and security updates.</a:t>
              </a:r>
            </a:p>
            <a:p>
              <a:pPr defTabSz="609660">
                <a:defRPr/>
              </a:pPr>
              <a:endParaRPr lang="en-US" sz="1200" kern="0">
                <a:solidFill>
                  <a:srgbClr val="000000"/>
                </a:solidFill>
                <a:latin typeface="Arial" panose="020B0604020202020204" pitchFamily="34" charset="0"/>
                <a:cs typeface="Arial" panose="020B0604020202020204" pitchFamily="34" charset="0"/>
              </a:endParaRPr>
            </a:p>
            <a:p>
              <a:pPr defTabSz="609660">
                <a:defRPr/>
              </a:pPr>
              <a:r>
                <a:rPr lang="en-US" sz="1200" kern="0">
                  <a:solidFill>
                    <a:srgbClr val="000000"/>
                  </a:solidFill>
                  <a:latin typeface="Arial" panose="020B0604020202020204" pitchFamily="34" charset="0"/>
                  <a:cs typeface="Arial" panose="020B0604020202020204" pitchFamily="34" charset="0"/>
                </a:rPr>
                <a:t>The Cyber Incident Response Bulletin is sent as needed to provide alerts for major cyber incidents affecting the HPH Sector and mitigation tactics.</a:t>
              </a:r>
            </a:p>
          </p:txBody>
        </p:sp>
      </p:grpSp>
      <p:sp>
        <p:nvSpPr>
          <p:cNvPr id="118" name="Rectangle: Rounded Corners 117">
            <a:extLst>
              <a:ext uri="{FF2B5EF4-FFF2-40B4-BE49-F238E27FC236}">
                <a16:creationId xmlns:a16="http://schemas.microsoft.com/office/drawing/2014/main" id="{49091CE4-1BDD-36B6-6709-AFE8587BFB3F}"/>
              </a:ext>
              <a:ext uri="{C183D7F6-B498-43B3-948B-1728B52AA6E4}">
                <adec:decorative xmlns:adec="http://schemas.microsoft.com/office/drawing/2017/decorative" val="1"/>
              </a:ext>
            </a:extLst>
          </p:cNvPr>
          <p:cNvSpPr/>
          <p:nvPr/>
        </p:nvSpPr>
        <p:spPr>
          <a:xfrm>
            <a:off x="449353" y="2998960"/>
            <a:ext cx="11202904" cy="3345165"/>
          </a:xfrm>
          <a:prstGeom prst="roundRect">
            <a:avLst>
              <a:gd name="adj" fmla="val 1252"/>
            </a:avLst>
          </a:prstGeom>
          <a:noFill/>
          <a:ln w="28575" cap="flat" cmpd="sng" algn="ctr">
            <a:solidFill>
              <a:srgbClr val="1A4480"/>
            </a:solidFill>
            <a:prstDash val="sysDash"/>
            <a:miter lim="800000"/>
          </a:ln>
          <a:effectLst/>
        </p:spPr>
        <p:txBody>
          <a:bodyPr rtlCol="0" anchor="ctr"/>
          <a:lstStyle/>
          <a:p>
            <a:pPr algn="ctr" defTabSz="609660">
              <a:defRPr/>
            </a:pPr>
            <a:endParaRPr lang="en-US" sz="1200" kern="0">
              <a:solidFill>
                <a:prstClr val="white"/>
              </a:solidFill>
              <a:latin typeface="Aptos" panose="02110004020202020204"/>
            </a:endParaRPr>
          </a:p>
        </p:txBody>
      </p:sp>
    </p:spTree>
    <p:extLst>
      <p:ext uri="{BB962C8B-B14F-4D97-AF65-F5344CB8AC3E}">
        <p14:creationId xmlns:p14="http://schemas.microsoft.com/office/powerpoint/2010/main" val="2661603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5EC0-765F-1710-C290-65A765FD45A7}"/>
              </a:ext>
            </a:extLst>
          </p:cNvPr>
          <p:cNvSpPr>
            <a:spLocks noGrp="1"/>
          </p:cNvSpPr>
          <p:nvPr>
            <p:ph type="title"/>
          </p:nvPr>
        </p:nvSpPr>
        <p:spPr/>
        <p:txBody>
          <a:bodyPr>
            <a:normAutofit/>
          </a:bodyPr>
          <a:lstStyle/>
          <a:p>
            <a:r>
              <a:rPr lang="en-US"/>
              <a:t>Health &amp; Human Services (HHS) Cyber Gateway</a:t>
            </a:r>
          </a:p>
        </p:txBody>
      </p:sp>
      <p:sp>
        <p:nvSpPr>
          <p:cNvPr id="3" name="Rectangle 2">
            <a:extLst>
              <a:ext uri="{FF2B5EF4-FFF2-40B4-BE49-F238E27FC236}">
                <a16:creationId xmlns:a16="http://schemas.microsoft.com/office/drawing/2014/main" id="{0A7A904D-C0BA-1967-EB2C-19A0E3447DC1}"/>
              </a:ext>
            </a:extLst>
          </p:cNvPr>
          <p:cNvSpPr/>
          <p:nvPr/>
        </p:nvSpPr>
        <p:spPr>
          <a:xfrm>
            <a:off x="628635" y="1596389"/>
            <a:ext cx="3419348" cy="1266925"/>
          </a:xfrm>
          <a:prstGeom prst="rect">
            <a:avLst/>
          </a:prstGeom>
          <a:solidFill>
            <a:srgbClr val="062E61"/>
          </a:solidFill>
          <a:ln w="6350" cap="flat" cmpd="sng" algn="ctr">
            <a:noFill/>
            <a:prstDash val="solid"/>
            <a:miter lim="800000"/>
          </a:ln>
          <a:effectLst>
            <a:outerShdw blurRad="50800" dist="38100" dir="2700000" algn="tl" rotWithShape="0">
              <a:prstClr val="black">
                <a:alpha val="40000"/>
              </a:prstClr>
            </a:outerShdw>
          </a:effectLst>
        </p:spPr>
        <p:txBody>
          <a:bodyPr lIns="60960" tIns="0" rIns="60960" bIns="121920" rtlCol="0" anchor="b" anchorCtr="0"/>
          <a:lstStyle/>
          <a:p>
            <a:pPr algn="ctr" defTabSz="609660">
              <a:defRPr/>
            </a:pPr>
            <a:r>
              <a:rPr lang="en-US" sz="1467" b="1" kern="100">
                <a:solidFill>
                  <a:prstClr val="white"/>
                </a:solidFill>
                <a:latin typeface="Aptos Display" panose="02110004020202020204"/>
                <a:ea typeface="Times New Roman" panose="02020603050405020304" pitchFamily="18" charset="0"/>
                <a:cs typeface="Courier New" panose="02070309020205020404" pitchFamily="49" charset="0"/>
              </a:rPr>
              <a:t>Central Hub for cybersecurity resources from HHS and Federal agencies</a:t>
            </a:r>
            <a:endParaRPr lang="en-US" sz="1467" kern="100">
              <a:solidFill>
                <a:prstClr val="white"/>
              </a:solidFill>
              <a:latin typeface="Aptos Display" panose="02110004020202020204"/>
              <a:ea typeface="Aptos" panose="020B0004020202020204" pitchFamily="34" charset="0"/>
              <a:cs typeface="Times New Roman" panose="02020603050405020304" pitchFamily="18" charset="0"/>
            </a:endParaRPr>
          </a:p>
          <a:p>
            <a:pPr algn="ctr" defTabSz="609660">
              <a:defRPr/>
            </a:pPr>
            <a:endParaRPr lang="en-US" sz="1333" kern="0">
              <a:solidFill>
                <a:prstClr val="white"/>
              </a:solidFill>
              <a:latin typeface="Aptos" panose="02110004020202020204"/>
            </a:endParaRPr>
          </a:p>
        </p:txBody>
      </p:sp>
      <p:grpSp>
        <p:nvGrpSpPr>
          <p:cNvPr id="4" name="Group 3">
            <a:extLst>
              <a:ext uri="{FF2B5EF4-FFF2-40B4-BE49-F238E27FC236}">
                <a16:creationId xmlns:a16="http://schemas.microsoft.com/office/drawing/2014/main" id="{A9F60AB0-A785-6CBE-3FFD-0CD40DB1E182}"/>
              </a:ext>
              <a:ext uri="{C183D7F6-B498-43B3-948B-1728B52AA6E4}">
                <adec:decorative xmlns:adec="http://schemas.microsoft.com/office/drawing/2017/decorative" val="1"/>
              </a:ext>
            </a:extLst>
          </p:cNvPr>
          <p:cNvGrpSpPr/>
          <p:nvPr/>
        </p:nvGrpSpPr>
        <p:grpSpPr>
          <a:xfrm>
            <a:off x="1784252" y="1137871"/>
            <a:ext cx="827975" cy="827975"/>
            <a:chOff x="2896929" y="1705960"/>
            <a:chExt cx="1241963" cy="1241963"/>
          </a:xfrm>
        </p:grpSpPr>
        <p:sp>
          <p:nvSpPr>
            <p:cNvPr id="5" name="Oval 4">
              <a:extLst>
                <a:ext uri="{FF2B5EF4-FFF2-40B4-BE49-F238E27FC236}">
                  <a16:creationId xmlns:a16="http://schemas.microsoft.com/office/drawing/2014/main" id="{4371256A-CD1C-1164-6B6E-E0721322E5BC}"/>
                </a:ext>
                <a:ext uri="{C183D7F6-B498-43B3-948B-1728B52AA6E4}">
                  <adec:decorative xmlns:adec="http://schemas.microsoft.com/office/drawing/2017/decorative" val="0"/>
                </a:ext>
              </a:extLst>
            </p:cNvPr>
            <p:cNvSpPr/>
            <p:nvPr/>
          </p:nvSpPr>
          <p:spPr>
            <a:xfrm>
              <a:off x="2896929" y="1705960"/>
              <a:ext cx="1241963" cy="1241963"/>
            </a:xfrm>
            <a:prstGeom prst="ellipse">
              <a:avLst/>
            </a:prstGeom>
            <a:solidFill>
              <a:srgbClr val="54B9E3"/>
            </a:solidFill>
            <a:ln w="28575" cap="flat" cmpd="sng" algn="ctr">
              <a:solidFill>
                <a:sysClr val="window" lastClr="FFFFFF"/>
              </a:solidFill>
              <a:prstDash val="solid"/>
              <a:miter lim="800000"/>
            </a:ln>
            <a:effectLst/>
          </p:spPr>
          <p:txBody>
            <a:bodyPr rtlCol="0" anchor="ctr"/>
            <a:lstStyle/>
            <a:p>
              <a:pPr algn="ctr" defTabSz="609660">
                <a:defRPr/>
              </a:pPr>
              <a:endParaRPr lang="en-US" sz="2700" kern="0">
                <a:solidFill>
                  <a:prstClr val="white"/>
                </a:solidFill>
                <a:latin typeface="Aptos" panose="02110004020202020204"/>
              </a:endParaRPr>
            </a:p>
          </p:txBody>
        </p:sp>
        <p:grpSp>
          <p:nvGrpSpPr>
            <p:cNvPr id="6" name="Graphic 5">
              <a:extLst>
                <a:ext uri="{FF2B5EF4-FFF2-40B4-BE49-F238E27FC236}">
                  <a16:creationId xmlns:a16="http://schemas.microsoft.com/office/drawing/2014/main" id="{DE58B0A4-EBDC-FF79-907C-CF15DD261538}"/>
                </a:ext>
                <a:ext uri="{C183D7F6-B498-43B3-948B-1728B52AA6E4}">
                  <adec:decorative xmlns:adec="http://schemas.microsoft.com/office/drawing/2017/decorative" val="0"/>
                </a:ext>
              </a:extLst>
            </p:cNvPr>
            <p:cNvGrpSpPr/>
            <p:nvPr/>
          </p:nvGrpSpPr>
          <p:grpSpPr>
            <a:xfrm>
              <a:off x="3175283" y="1984340"/>
              <a:ext cx="685254" cy="685332"/>
              <a:chOff x="2245167" y="4499506"/>
              <a:chExt cx="573952" cy="574013"/>
            </a:xfrm>
            <a:solidFill>
              <a:sysClr val="window" lastClr="FFFFFF"/>
            </a:solidFill>
          </p:grpSpPr>
          <p:sp>
            <p:nvSpPr>
              <p:cNvPr id="7" name="Freeform 1893">
                <a:extLst>
                  <a:ext uri="{FF2B5EF4-FFF2-40B4-BE49-F238E27FC236}">
                    <a16:creationId xmlns:a16="http://schemas.microsoft.com/office/drawing/2014/main" id="{E31B8A41-F153-E35B-9A46-8A7A7C373886}"/>
                  </a:ext>
                </a:extLst>
              </p:cNvPr>
              <p:cNvSpPr/>
              <p:nvPr/>
            </p:nvSpPr>
            <p:spPr>
              <a:xfrm>
                <a:off x="2450545" y="4704946"/>
                <a:ext cx="163134" cy="163134"/>
              </a:xfrm>
              <a:custGeom>
                <a:avLst/>
                <a:gdLst>
                  <a:gd name="connsiteX0" fmla="*/ 153911 w 163134"/>
                  <a:gd name="connsiteY0" fmla="*/ 163134 h 163134"/>
                  <a:gd name="connsiteX1" fmla="*/ 9224 w 163134"/>
                  <a:gd name="connsiteY1" fmla="*/ 163134 h 163134"/>
                  <a:gd name="connsiteX2" fmla="*/ 0 w 163134"/>
                  <a:gd name="connsiteY2" fmla="*/ 153911 h 163134"/>
                  <a:gd name="connsiteX3" fmla="*/ 0 w 163134"/>
                  <a:gd name="connsiteY3" fmla="*/ 9224 h 163134"/>
                  <a:gd name="connsiteX4" fmla="*/ 9224 w 163134"/>
                  <a:gd name="connsiteY4" fmla="*/ 0 h 163134"/>
                  <a:gd name="connsiteX5" fmla="*/ 153911 w 163134"/>
                  <a:gd name="connsiteY5" fmla="*/ 0 h 163134"/>
                  <a:gd name="connsiteX6" fmla="*/ 163134 w 163134"/>
                  <a:gd name="connsiteY6" fmla="*/ 9224 h 163134"/>
                  <a:gd name="connsiteX7" fmla="*/ 163134 w 163134"/>
                  <a:gd name="connsiteY7" fmla="*/ 153911 h 163134"/>
                  <a:gd name="connsiteX8" fmla="*/ 153911 w 163134"/>
                  <a:gd name="connsiteY8" fmla="*/ 163134 h 163134"/>
                  <a:gd name="connsiteX9" fmla="*/ 18447 w 163134"/>
                  <a:gd name="connsiteY9" fmla="*/ 144687 h 163134"/>
                  <a:gd name="connsiteX10" fmla="*/ 144749 w 163134"/>
                  <a:gd name="connsiteY10" fmla="*/ 144687 h 163134"/>
                  <a:gd name="connsiteX11" fmla="*/ 144749 w 163134"/>
                  <a:gd name="connsiteY11" fmla="*/ 18386 h 163134"/>
                  <a:gd name="connsiteX12" fmla="*/ 18447 w 163134"/>
                  <a:gd name="connsiteY12" fmla="*/ 18386 h 163134"/>
                  <a:gd name="connsiteX13" fmla="*/ 18447 w 163134"/>
                  <a:gd name="connsiteY13" fmla="*/ 144687 h 16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134" h="163134">
                    <a:moveTo>
                      <a:pt x="153911" y="163134"/>
                    </a:moveTo>
                    <a:lnTo>
                      <a:pt x="9224" y="163134"/>
                    </a:lnTo>
                    <a:cubicBezTo>
                      <a:pt x="4120" y="163134"/>
                      <a:pt x="0" y="159014"/>
                      <a:pt x="0" y="153911"/>
                    </a:cubicBezTo>
                    <a:lnTo>
                      <a:pt x="0" y="9224"/>
                    </a:lnTo>
                    <a:cubicBezTo>
                      <a:pt x="0" y="4120"/>
                      <a:pt x="4120" y="0"/>
                      <a:pt x="9224" y="0"/>
                    </a:cubicBezTo>
                    <a:lnTo>
                      <a:pt x="153911" y="0"/>
                    </a:lnTo>
                    <a:cubicBezTo>
                      <a:pt x="159014" y="0"/>
                      <a:pt x="163134" y="4120"/>
                      <a:pt x="163134" y="9224"/>
                    </a:cubicBezTo>
                    <a:lnTo>
                      <a:pt x="163134" y="153911"/>
                    </a:lnTo>
                    <a:cubicBezTo>
                      <a:pt x="163134" y="159014"/>
                      <a:pt x="159014" y="163134"/>
                      <a:pt x="153911" y="163134"/>
                    </a:cubicBezTo>
                    <a:close/>
                    <a:moveTo>
                      <a:pt x="18447" y="144687"/>
                    </a:moveTo>
                    <a:lnTo>
                      <a:pt x="144749" y="144687"/>
                    </a:lnTo>
                    <a:lnTo>
                      <a:pt x="144749" y="18386"/>
                    </a:lnTo>
                    <a:lnTo>
                      <a:pt x="18447" y="18386"/>
                    </a:lnTo>
                    <a:lnTo>
                      <a:pt x="18447" y="144687"/>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nvGrpSpPr>
              <p:cNvPr id="8" name="Graphic 5">
                <a:extLst>
                  <a:ext uri="{FF2B5EF4-FFF2-40B4-BE49-F238E27FC236}">
                    <a16:creationId xmlns:a16="http://schemas.microsoft.com/office/drawing/2014/main" id="{2BE93FAE-20C6-5DB5-97E5-055D55C306A2}"/>
                  </a:ext>
                </a:extLst>
              </p:cNvPr>
              <p:cNvGrpSpPr/>
              <p:nvPr/>
            </p:nvGrpSpPr>
            <p:grpSpPr>
              <a:xfrm>
                <a:off x="2316065" y="4570466"/>
                <a:ext cx="432093" cy="432093"/>
                <a:chOff x="2316065" y="4570466"/>
                <a:chExt cx="432093" cy="432093"/>
              </a:xfrm>
              <a:grpFill/>
            </p:grpSpPr>
            <p:sp>
              <p:nvSpPr>
                <p:cNvPr id="33" name="Freeform 1919">
                  <a:extLst>
                    <a:ext uri="{FF2B5EF4-FFF2-40B4-BE49-F238E27FC236}">
                      <a16:creationId xmlns:a16="http://schemas.microsoft.com/office/drawing/2014/main" id="{B6F2D4F7-026C-1D2A-D550-4740C02840C0}"/>
                    </a:ext>
                  </a:extLst>
                </p:cNvPr>
                <p:cNvSpPr/>
                <p:nvPr/>
              </p:nvSpPr>
              <p:spPr>
                <a:xfrm>
                  <a:off x="2522919" y="4570466"/>
                  <a:ext cx="18447" cy="114802"/>
                </a:xfrm>
                <a:custGeom>
                  <a:avLst/>
                  <a:gdLst>
                    <a:gd name="connsiteX0" fmla="*/ 9224 w 18447"/>
                    <a:gd name="connsiteY0" fmla="*/ 114803 h 114802"/>
                    <a:gd name="connsiteX1" fmla="*/ 0 w 18447"/>
                    <a:gd name="connsiteY1" fmla="*/ 105579 h 114802"/>
                    <a:gd name="connsiteX2" fmla="*/ 0 w 18447"/>
                    <a:gd name="connsiteY2" fmla="*/ 9224 h 114802"/>
                    <a:gd name="connsiteX3" fmla="*/ 9224 w 18447"/>
                    <a:gd name="connsiteY3" fmla="*/ 0 h 114802"/>
                    <a:gd name="connsiteX4" fmla="*/ 18447 w 18447"/>
                    <a:gd name="connsiteY4" fmla="*/ 9224 h 114802"/>
                    <a:gd name="connsiteX5" fmla="*/ 18447 w 18447"/>
                    <a:gd name="connsiteY5" fmla="*/ 105579 h 114802"/>
                    <a:gd name="connsiteX6" fmla="*/ 9224 w 18447"/>
                    <a:gd name="connsiteY6" fmla="*/ 114803 h 11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114802">
                      <a:moveTo>
                        <a:pt x="9224" y="114803"/>
                      </a:moveTo>
                      <a:cubicBezTo>
                        <a:pt x="4120" y="114803"/>
                        <a:pt x="0" y="110683"/>
                        <a:pt x="0" y="105579"/>
                      </a:cubicBezTo>
                      <a:lnTo>
                        <a:pt x="0" y="9224"/>
                      </a:lnTo>
                      <a:cubicBezTo>
                        <a:pt x="0" y="4120"/>
                        <a:pt x="4120" y="0"/>
                        <a:pt x="9224" y="0"/>
                      </a:cubicBezTo>
                      <a:cubicBezTo>
                        <a:pt x="14327" y="0"/>
                        <a:pt x="18447" y="4120"/>
                        <a:pt x="18447" y="9224"/>
                      </a:cubicBezTo>
                      <a:lnTo>
                        <a:pt x="18447" y="105579"/>
                      </a:lnTo>
                      <a:cubicBezTo>
                        <a:pt x="18447" y="110683"/>
                        <a:pt x="14327" y="114803"/>
                        <a:pt x="9224" y="114803"/>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34" name="Freeform 1920">
                  <a:extLst>
                    <a:ext uri="{FF2B5EF4-FFF2-40B4-BE49-F238E27FC236}">
                      <a16:creationId xmlns:a16="http://schemas.microsoft.com/office/drawing/2014/main" id="{EF074C64-7EC9-1546-F9CE-E55CBE12E104}"/>
                    </a:ext>
                  </a:extLst>
                </p:cNvPr>
                <p:cNvSpPr/>
                <p:nvPr/>
              </p:nvSpPr>
              <p:spPr>
                <a:xfrm>
                  <a:off x="2522919" y="4887757"/>
                  <a:ext cx="18447" cy="114802"/>
                </a:xfrm>
                <a:custGeom>
                  <a:avLst/>
                  <a:gdLst>
                    <a:gd name="connsiteX0" fmla="*/ 9224 w 18447"/>
                    <a:gd name="connsiteY0" fmla="*/ 114803 h 114802"/>
                    <a:gd name="connsiteX1" fmla="*/ 0 w 18447"/>
                    <a:gd name="connsiteY1" fmla="*/ 105579 h 114802"/>
                    <a:gd name="connsiteX2" fmla="*/ 0 w 18447"/>
                    <a:gd name="connsiteY2" fmla="*/ 9224 h 114802"/>
                    <a:gd name="connsiteX3" fmla="*/ 9224 w 18447"/>
                    <a:gd name="connsiteY3" fmla="*/ 0 h 114802"/>
                    <a:gd name="connsiteX4" fmla="*/ 18447 w 18447"/>
                    <a:gd name="connsiteY4" fmla="*/ 9224 h 114802"/>
                    <a:gd name="connsiteX5" fmla="*/ 18447 w 18447"/>
                    <a:gd name="connsiteY5" fmla="*/ 105579 h 114802"/>
                    <a:gd name="connsiteX6" fmla="*/ 9224 w 18447"/>
                    <a:gd name="connsiteY6" fmla="*/ 114803 h 11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114802">
                      <a:moveTo>
                        <a:pt x="9224" y="114803"/>
                      </a:moveTo>
                      <a:cubicBezTo>
                        <a:pt x="4120" y="114803"/>
                        <a:pt x="0" y="110683"/>
                        <a:pt x="0" y="105579"/>
                      </a:cubicBezTo>
                      <a:lnTo>
                        <a:pt x="0" y="9224"/>
                      </a:lnTo>
                      <a:cubicBezTo>
                        <a:pt x="0" y="4120"/>
                        <a:pt x="4120" y="0"/>
                        <a:pt x="9224" y="0"/>
                      </a:cubicBezTo>
                      <a:cubicBezTo>
                        <a:pt x="14327" y="0"/>
                        <a:pt x="18447" y="4120"/>
                        <a:pt x="18447" y="9224"/>
                      </a:cubicBezTo>
                      <a:lnTo>
                        <a:pt x="18447" y="105579"/>
                      </a:lnTo>
                      <a:cubicBezTo>
                        <a:pt x="18447" y="110683"/>
                        <a:pt x="14327" y="114803"/>
                        <a:pt x="9224" y="114803"/>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35" name="Freeform 1921">
                  <a:extLst>
                    <a:ext uri="{FF2B5EF4-FFF2-40B4-BE49-F238E27FC236}">
                      <a16:creationId xmlns:a16="http://schemas.microsoft.com/office/drawing/2014/main" id="{2145984F-6E69-9297-D0D8-3013E95B3F95}"/>
                    </a:ext>
                  </a:extLst>
                </p:cNvPr>
                <p:cNvSpPr/>
                <p:nvPr/>
              </p:nvSpPr>
              <p:spPr>
                <a:xfrm>
                  <a:off x="2633356" y="4777320"/>
                  <a:ext cx="114802" cy="18447"/>
                </a:xfrm>
                <a:custGeom>
                  <a:avLst/>
                  <a:gdLst>
                    <a:gd name="connsiteX0" fmla="*/ 105579 w 114802"/>
                    <a:gd name="connsiteY0" fmla="*/ 18447 h 18447"/>
                    <a:gd name="connsiteX1" fmla="*/ 9224 w 114802"/>
                    <a:gd name="connsiteY1" fmla="*/ 18447 h 18447"/>
                    <a:gd name="connsiteX2" fmla="*/ 0 w 114802"/>
                    <a:gd name="connsiteY2" fmla="*/ 9224 h 18447"/>
                    <a:gd name="connsiteX3" fmla="*/ 9224 w 114802"/>
                    <a:gd name="connsiteY3" fmla="*/ 0 h 18447"/>
                    <a:gd name="connsiteX4" fmla="*/ 105579 w 114802"/>
                    <a:gd name="connsiteY4" fmla="*/ 0 h 18447"/>
                    <a:gd name="connsiteX5" fmla="*/ 114803 w 114802"/>
                    <a:gd name="connsiteY5" fmla="*/ 9224 h 18447"/>
                    <a:gd name="connsiteX6" fmla="*/ 105579 w 114802"/>
                    <a:gd name="connsiteY6" fmla="*/ 18447 h 1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02" h="18447">
                      <a:moveTo>
                        <a:pt x="105579" y="18447"/>
                      </a:moveTo>
                      <a:lnTo>
                        <a:pt x="9224" y="18447"/>
                      </a:lnTo>
                      <a:cubicBezTo>
                        <a:pt x="4120" y="18447"/>
                        <a:pt x="0" y="14327"/>
                        <a:pt x="0" y="9224"/>
                      </a:cubicBezTo>
                      <a:cubicBezTo>
                        <a:pt x="0" y="4120"/>
                        <a:pt x="4120" y="0"/>
                        <a:pt x="9224" y="0"/>
                      </a:cubicBezTo>
                      <a:lnTo>
                        <a:pt x="105579" y="0"/>
                      </a:lnTo>
                      <a:cubicBezTo>
                        <a:pt x="110683" y="0"/>
                        <a:pt x="114803" y="4120"/>
                        <a:pt x="114803" y="9224"/>
                      </a:cubicBezTo>
                      <a:cubicBezTo>
                        <a:pt x="114803" y="14327"/>
                        <a:pt x="110683" y="18447"/>
                        <a:pt x="105579"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36" name="Freeform 1922">
                  <a:extLst>
                    <a:ext uri="{FF2B5EF4-FFF2-40B4-BE49-F238E27FC236}">
                      <a16:creationId xmlns:a16="http://schemas.microsoft.com/office/drawing/2014/main" id="{3025D848-AF40-FE6D-288A-8FDD9EC480D1}"/>
                    </a:ext>
                  </a:extLst>
                </p:cNvPr>
                <p:cNvSpPr/>
                <p:nvPr/>
              </p:nvSpPr>
              <p:spPr>
                <a:xfrm>
                  <a:off x="2316065" y="4777320"/>
                  <a:ext cx="114802" cy="18447"/>
                </a:xfrm>
                <a:custGeom>
                  <a:avLst/>
                  <a:gdLst>
                    <a:gd name="connsiteX0" fmla="*/ 105579 w 114802"/>
                    <a:gd name="connsiteY0" fmla="*/ 18447 h 18447"/>
                    <a:gd name="connsiteX1" fmla="*/ 9224 w 114802"/>
                    <a:gd name="connsiteY1" fmla="*/ 18447 h 18447"/>
                    <a:gd name="connsiteX2" fmla="*/ 0 w 114802"/>
                    <a:gd name="connsiteY2" fmla="*/ 9224 h 18447"/>
                    <a:gd name="connsiteX3" fmla="*/ 9224 w 114802"/>
                    <a:gd name="connsiteY3" fmla="*/ 0 h 18447"/>
                    <a:gd name="connsiteX4" fmla="*/ 105579 w 114802"/>
                    <a:gd name="connsiteY4" fmla="*/ 0 h 18447"/>
                    <a:gd name="connsiteX5" fmla="*/ 114803 w 114802"/>
                    <a:gd name="connsiteY5" fmla="*/ 9224 h 18447"/>
                    <a:gd name="connsiteX6" fmla="*/ 105579 w 114802"/>
                    <a:gd name="connsiteY6" fmla="*/ 18447 h 1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802" h="18447">
                      <a:moveTo>
                        <a:pt x="105579" y="18447"/>
                      </a:moveTo>
                      <a:lnTo>
                        <a:pt x="9224" y="18447"/>
                      </a:lnTo>
                      <a:cubicBezTo>
                        <a:pt x="4120" y="18447"/>
                        <a:pt x="0" y="14327"/>
                        <a:pt x="0" y="9224"/>
                      </a:cubicBezTo>
                      <a:cubicBezTo>
                        <a:pt x="0" y="4120"/>
                        <a:pt x="4120" y="0"/>
                        <a:pt x="9224" y="0"/>
                      </a:cubicBezTo>
                      <a:lnTo>
                        <a:pt x="105579" y="0"/>
                      </a:lnTo>
                      <a:cubicBezTo>
                        <a:pt x="110683" y="0"/>
                        <a:pt x="114803" y="4120"/>
                        <a:pt x="114803" y="9224"/>
                      </a:cubicBezTo>
                      <a:cubicBezTo>
                        <a:pt x="114803" y="14327"/>
                        <a:pt x="110683" y="18447"/>
                        <a:pt x="105579"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grpSp>
            <p:nvGrpSpPr>
              <p:cNvPr id="9" name="Graphic 5">
                <a:extLst>
                  <a:ext uri="{FF2B5EF4-FFF2-40B4-BE49-F238E27FC236}">
                    <a16:creationId xmlns:a16="http://schemas.microsoft.com/office/drawing/2014/main" id="{1487F94F-385E-6844-CE6F-0FAB7822D59A}"/>
                  </a:ext>
                </a:extLst>
              </p:cNvPr>
              <p:cNvGrpSpPr/>
              <p:nvPr/>
            </p:nvGrpSpPr>
            <p:grpSpPr>
              <a:xfrm>
                <a:off x="2407163" y="4564778"/>
                <a:ext cx="249836" cy="120552"/>
                <a:chOff x="2407163" y="4564778"/>
                <a:chExt cx="249836" cy="120552"/>
              </a:xfrm>
              <a:grpFill/>
            </p:grpSpPr>
            <p:sp>
              <p:nvSpPr>
                <p:cNvPr id="31" name="Freeform 1917">
                  <a:extLst>
                    <a:ext uri="{FF2B5EF4-FFF2-40B4-BE49-F238E27FC236}">
                      <a16:creationId xmlns:a16="http://schemas.microsoft.com/office/drawing/2014/main" id="{972B430E-8EB3-ED8B-0B9E-D3C66CACFEC8}"/>
                    </a:ext>
                  </a:extLst>
                </p:cNvPr>
                <p:cNvSpPr/>
                <p:nvPr/>
              </p:nvSpPr>
              <p:spPr>
                <a:xfrm>
                  <a:off x="2595232" y="4564778"/>
                  <a:ext cx="61767" cy="120552"/>
                </a:xfrm>
                <a:custGeom>
                  <a:avLst/>
                  <a:gdLst>
                    <a:gd name="connsiteX0" fmla="*/ 9224 w 61767"/>
                    <a:gd name="connsiteY0" fmla="*/ 120491 h 120552"/>
                    <a:gd name="connsiteX1" fmla="*/ 0 w 61767"/>
                    <a:gd name="connsiteY1" fmla="*/ 111267 h 120552"/>
                    <a:gd name="connsiteX2" fmla="*/ 0 w 61767"/>
                    <a:gd name="connsiteY2" fmla="*/ 52605 h 120552"/>
                    <a:gd name="connsiteX3" fmla="*/ 2706 w 61767"/>
                    <a:gd name="connsiteY3" fmla="*/ 46087 h 120552"/>
                    <a:gd name="connsiteX4" fmla="*/ 46118 w 61767"/>
                    <a:gd name="connsiteY4" fmla="*/ 2675 h 120552"/>
                    <a:gd name="connsiteX5" fmla="*/ 59092 w 61767"/>
                    <a:gd name="connsiteY5" fmla="*/ 2675 h 120552"/>
                    <a:gd name="connsiteX6" fmla="*/ 59092 w 61767"/>
                    <a:gd name="connsiteY6" fmla="*/ 15649 h 120552"/>
                    <a:gd name="connsiteX7" fmla="*/ 18386 w 61767"/>
                    <a:gd name="connsiteY7" fmla="*/ 56356 h 120552"/>
                    <a:gd name="connsiteX8" fmla="*/ 18386 w 61767"/>
                    <a:gd name="connsiteY8" fmla="*/ 111205 h 120552"/>
                    <a:gd name="connsiteX9" fmla="*/ 9162 w 61767"/>
                    <a:gd name="connsiteY9" fmla="*/ 120429 h 120552"/>
                    <a:gd name="connsiteX10" fmla="*/ 9162 w 61767"/>
                    <a:gd name="connsiteY10" fmla="*/ 120552 h 12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67" h="120552">
                      <a:moveTo>
                        <a:pt x="9224" y="120491"/>
                      </a:moveTo>
                      <a:cubicBezTo>
                        <a:pt x="4120" y="120491"/>
                        <a:pt x="0" y="116371"/>
                        <a:pt x="0" y="111267"/>
                      </a:cubicBezTo>
                      <a:lnTo>
                        <a:pt x="0" y="52605"/>
                      </a:lnTo>
                      <a:cubicBezTo>
                        <a:pt x="0" y="50207"/>
                        <a:pt x="922" y="47809"/>
                        <a:pt x="2706" y="46087"/>
                      </a:cubicBezTo>
                      <a:lnTo>
                        <a:pt x="46118" y="2675"/>
                      </a:lnTo>
                      <a:cubicBezTo>
                        <a:pt x="49684" y="-892"/>
                        <a:pt x="55526" y="-892"/>
                        <a:pt x="59092" y="2675"/>
                      </a:cubicBezTo>
                      <a:cubicBezTo>
                        <a:pt x="62659" y="6241"/>
                        <a:pt x="62659" y="12083"/>
                        <a:pt x="59092" y="15649"/>
                      </a:cubicBezTo>
                      <a:lnTo>
                        <a:pt x="18386" y="56356"/>
                      </a:lnTo>
                      <a:lnTo>
                        <a:pt x="18386" y="111205"/>
                      </a:lnTo>
                      <a:cubicBezTo>
                        <a:pt x="18386" y="116309"/>
                        <a:pt x="14266" y="120429"/>
                        <a:pt x="9162" y="120429"/>
                      </a:cubicBezTo>
                      <a:lnTo>
                        <a:pt x="9162" y="120552"/>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32" name="Freeform 1918">
                  <a:extLst>
                    <a:ext uri="{FF2B5EF4-FFF2-40B4-BE49-F238E27FC236}">
                      <a16:creationId xmlns:a16="http://schemas.microsoft.com/office/drawing/2014/main" id="{B5EACFF4-7A8D-526D-5F38-06924C26EC92}"/>
                    </a:ext>
                  </a:extLst>
                </p:cNvPr>
                <p:cNvSpPr/>
                <p:nvPr/>
              </p:nvSpPr>
              <p:spPr>
                <a:xfrm>
                  <a:off x="2407163" y="4564839"/>
                  <a:ext cx="61767" cy="120490"/>
                </a:xfrm>
                <a:custGeom>
                  <a:avLst/>
                  <a:gdLst>
                    <a:gd name="connsiteX0" fmla="*/ 52605 w 61767"/>
                    <a:gd name="connsiteY0" fmla="*/ 120429 h 120490"/>
                    <a:gd name="connsiteX1" fmla="*/ 43382 w 61767"/>
                    <a:gd name="connsiteY1" fmla="*/ 111206 h 120490"/>
                    <a:gd name="connsiteX2" fmla="*/ 43382 w 61767"/>
                    <a:gd name="connsiteY2" fmla="*/ 56356 h 120490"/>
                    <a:gd name="connsiteX3" fmla="*/ 2675 w 61767"/>
                    <a:gd name="connsiteY3" fmla="*/ 15649 h 120490"/>
                    <a:gd name="connsiteX4" fmla="*/ 2675 w 61767"/>
                    <a:gd name="connsiteY4" fmla="*/ 2675 h 120490"/>
                    <a:gd name="connsiteX5" fmla="*/ 15649 w 61767"/>
                    <a:gd name="connsiteY5" fmla="*/ 2675 h 120490"/>
                    <a:gd name="connsiteX6" fmla="*/ 59062 w 61767"/>
                    <a:gd name="connsiteY6" fmla="*/ 46087 h 120490"/>
                    <a:gd name="connsiteX7" fmla="*/ 61767 w 61767"/>
                    <a:gd name="connsiteY7" fmla="*/ 52605 h 120490"/>
                    <a:gd name="connsiteX8" fmla="*/ 61767 w 61767"/>
                    <a:gd name="connsiteY8" fmla="*/ 111267 h 120490"/>
                    <a:gd name="connsiteX9" fmla="*/ 52544 w 61767"/>
                    <a:gd name="connsiteY9" fmla="*/ 120491 h 120490"/>
                    <a:gd name="connsiteX10" fmla="*/ 52544 w 61767"/>
                    <a:gd name="connsiteY10" fmla="*/ 120368 h 120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67" h="120490">
                      <a:moveTo>
                        <a:pt x="52605" y="120429"/>
                      </a:moveTo>
                      <a:cubicBezTo>
                        <a:pt x="47501" y="120429"/>
                        <a:pt x="43382" y="116309"/>
                        <a:pt x="43382" y="111206"/>
                      </a:cubicBezTo>
                      <a:lnTo>
                        <a:pt x="43382" y="56356"/>
                      </a:lnTo>
                      <a:lnTo>
                        <a:pt x="2675" y="15649"/>
                      </a:lnTo>
                      <a:cubicBezTo>
                        <a:pt x="-892" y="12083"/>
                        <a:pt x="-892" y="6241"/>
                        <a:pt x="2675" y="2675"/>
                      </a:cubicBezTo>
                      <a:cubicBezTo>
                        <a:pt x="6241" y="-892"/>
                        <a:pt x="12083" y="-892"/>
                        <a:pt x="15649" y="2675"/>
                      </a:cubicBezTo>
                      <a:lnTo>
                        <a:pt x="59062" y="46087"/>
                      </a:lnTo>
                      <a:cubicBezTo>
                        <a:pt x="60783" y="47809"/>
                        <a:pt x="61767" y="50146"/>
                        <a:pt x="61767" y="52605"/>
                      </a:cubicBezTo>
                      <a:lnTo>
                        <a:pt x="61767" y="111267"/>
                      </a:lnTo>
                      <a:cubicBezTo>
                        <a:pt x="61767" y="116371"/>
                        <a:pt x="57647" y="120491"/>
                        <a:pt x="52544" y="120491"/>
                      </a:cubicBezTo>
                      <a:lnTo>
                        <a:pt x="52544" y="120368"/>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grpSp>
            <p:nvGrpSpPr>
              <p:cNvPr id="10" name="Graphic 5">
                <a:extLst>
                  <a:ext uri="{FF2B5EF4-FFF2-40B4-BE49-F238E27FC236}">
                    <a16:creationId xmlns:a16="http://schemas.microsoft.com/office/drawing/2014/main" id="{10437918-D695-F72C-A7B2-8399B73FB80B}"/>
                  </a:ext>
                </a:extLst>
              </p:cNvPr>
              <p:cNvGrpSpPr/>
              <p:nvPr/>
            </p:nvGrpSpPr>
            <p:grpSpPr>
              <a:xfrm>
                <a:off x="2407225" y="4887757"/>
                <a:ext cx="249896" cy="120582"/>
                <a:chOff x="2407225" y="4887757"/>
                <a:chExt cx="249896" cy="120582"/>
              </a:xfrm>
              <a:grpFill/>
            </p:grpSpPr>
            <p:sp>
              <p:nvSpPr>
                <p:cNvPr id="29" name="Freeform 1915">
                  <a:extLst>
                    <a:ext uri="{FF2B5EF4-FFF2-40B4-BE49-F238E27FC236}">
                      <a16:creationId xmlns:a16="http://schemas.microsoft.com/office/drawing/2014/main" id="{5B8EA374-39FC-932A-D624-1A1E379FDC8D}"/>
                    </a:ext>
                  </a:extLst>
                </p:cNvPr>
                <p:cNvSpPr/>
                <p:nvPr/>
              </p:nvSpPr>
              <p:spPr>
                <a:xfrm>
                  <a:off x="2407225" y="4887818"/>
                  <a:ext cx="61828" cy="120521"/>
                </a:xfrm>
                <a:custGeom>
                  <a:avLst/>
                  <a:gdLst>
                    <a:gd name="connsiteX0" fmla="*/ 9193 w 61828"/>
                    <a:gd name="connsiteY0" fmla="*/ 120460 h 120521"/>
                    <a:gd name="connsiteX1" fmla="*/ 2675 w 61828"/>
                    <a:gd name="connsiteY1" fmla="*/ 117754 h 120521"/>
                    <a:gd name="connsiteX2" fmla="*/ 2675 w 61828"/>
                    <a:gd name="connsiteY2" fmla="*/ 104780 h 120521"/>
                    <a:gd name="connsiteX3" fmla="*/ 43382 w 61828"/>
                    <a:gd name="connsiteY3" fmla="*/ 64073 h 120521"/>
                    <a:gd name="connsiteX4" fmla="*/ 43382 w 61828"/>
                    <a:gd name="connsiteY4" fmla="*/ 9224 h 120521"/>
                    <a:gd name="connsiteX5" fmla="*/ 52605 w 61828"/>
                    <a:gd name="connsiteY5" fmla="*/ 0 h 120521"/>
                    <a:gd name="connsiteX6" fmla="*/ 61829 w 61828"/>
                    <a:gd name="connsiteY6" fmla="*/ 9224 h 120521"/>
                    <a:gd name="connsiteX7" fmla="*/ 61829 w 61828"/>
                    <a:gd name="connsiteY7" fmla="*/ 67886 h 120521"/>
                    <a:gd name="connsiteX8" fmla="*/ 59123 w 61828"/>
                    <a:gd name="connsiteY8" fmla="*/ 74404 h 120521"/>
                    <a:gd name="connsiteX9" fmla="*/ 15711 w 61828"/>
                    <a:gd name="connsiteY9" fmla="*/ 117816 h 120521"/>
                    <a:gd name="connsiteX10" fmla="*/ 9193 w 61828"/>
                    <a:gd name="connsiteY10" fmla="*/ 120521 h 120521"/>
                    <a:gd name="connsiteX11" fmla="*/ 9193 w 61828"/>
                    <a:gd name="connsiteY11" fmla="*/ 120398 h 120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28" h="120521">
                      <a:moveTo>
                        <a:pt x="9193" y="120460"/>
                      </a:moveTo>
                      <a:cubicBezTo>
                        <a:pt x="6795" y="120460"/>
                        <a:pt x="4458" y="119537"/>
                        <a:pt x="2675" y="117754"/>
                      </a:cubicBezTo>
                      <a:cubicBezTo>
                        <a:pt x="-892" y="114188"/>
                        <a:pt x="-892" y="108346"/>
                        <a:pt x="2675" y="104780"/>
                      </a:cubicBezTo>
                      <a:lnTo>
                        <a:pt x="43382" y="64073"/>
                      </a:lnTo>
                      <a:lnTo>
                        <a:pt x="43382" y="9224"/>
                      </a:lnTo>
                      <a:cubicBezTo>
                        <a:pt x="43382" y="4120"/>
                        <a:pt x="47501" y="0"/>
                        <a:pt x="52605" y="0"/>
                      </a:cubicBezTo>
                      <a:cubicBezTo>
                        <a:pt x="57709" y="0"/>
                        <a:pt x="61829" y="4120"/>
                        <a:pt x="61829" y="9224"/>
                      </a:cubicBezTo>
                      <a:lnTo>
                        <a:pt x="61829" y="67886"/>
                      </a:lnTo>
                      <a:cubicBezTo>
                        <a:pt x="61829" y="70284"/>
                        <a:pt x="60906" y="72682"/>
                        <a:pt x="59123" y="74404"/>
                      </a:cubicBezTo>
                      <a:lnTo>
                        <a:pt x="15711" y="117816"/>
                      </a:lnTo>
                      <a:cubicBezTo>
                        <a:pt x="13928" y="119599"/>
                        <a:pt x="11529" y="120521"/>
                        <a:pt x="9193" y="120521"/>
                      </a:cubicBezTo>
                      <a:lnTo>
                        <a:pt x="9193" y="120398"/>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30" name="Freeform 1916">
                  <a:extLst>
                    <a:ext uri="{FF2B5EF4-FFF2-40B4-BE49-F238E27FC236}">
                      <a16:creationId xmlns:a16="http://schemas.microsoft.com/office/drawing/2014/main" id="{075F4D88-6FF3-00D4-D7F0-C35720163737}"/>
                    </a:ext>
                  </a:extLst>
                </p:cNvPr>
                <p:cNvSpPr/>
                <p:nvPr/>
              </p:nvSpPr>
              <p:spPr>
                <a:xfrm>
                  <a:off x="2595293" y="4887757"/>
                  <a:ext cx="61828" cy="120582"/>
                </a:xfrm>
                <a:custGeom>
                  <a:avLst/>
                  <a:gdLst>
                    <a:gd name="connsiteX0" fmla="*/ 52636 w 61828"/>
                    <a:gd name="connsiteY0" fmla="*/ 120521 h 120582"/>
                    <a:gd name="connsiteX1" fmla="*/ 46118 w 61828"/>
                    <a:gd name="connsiteY1" fmla="*/ 117816 h 120582"/>
                    <a:gd name="connsiteX2" fmla="*/ 2706 w 61828"/>
                    <a:gd name="connsiteY2" fmla="*/ 74404 h 120582"/>
                    <a:gd name="connsiteX3" fmla="*/ 0 w 61828"/>
                    <a:gd name="connsiteY3" fmla="*/ 67886 h 120582"/>
                    <a:gd name="connsiteX4" fmla="*/ 0 w 61828"/>
                    <a:gd name="connsiteY4" fmla="*/ 9224 h 120582"/>
                    <a:gd name="connsiteX5" fmla="*/ 9224 w 61828"/>
                    <a:gd name="connsiteY5" fmla="*/ 0 h 120582"/>
                    <a:gd name="connsiteX6" fmla="*/ 18447 w 61828"/>
                    <a:gd name="connsiteY6" fmla="*/ 9224 h 120582"/>
                    <a:gd name="connsiteX7" fmla="*/ 18447 w 61828"/>
                    <a:gd name="connsiteY7" fmla="*/ 64073 h 120582"/>
                    <a:gd name="connsiteX8" fmla="*/ 59154 w 61828"/>
                    <a:gd name="connsiteY8" fmla="*/ 104780 h 120582"/>
                    <a:gd name="connsiteX9" fmla="*/ 59154 w 61828"/>
                    <a:gd name="connsiteY9" fmla="*/ 117754 h 120582"/>
                    <a:gd name="connsiteX10" fmla="*/ 52636 w 61828"/>
                    <a:gd name="connsiteY10" fmla="*/ 120460 h 120582"/>
                    <a:gd name="connsiteX11" fmla="*/ 52636 w 61828"/>
                    <a:gd name="connsiteY11" fmla="*/ 120583 h 12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28" h="120582">
                      <a:moveTo>
                        <a:pt x="52636" y="120521"/>
                      </a:moveTo>
                      <a:cubicBezTo>
                        <a:pt x="50238" y="120521"/>
                        <a:pt x="47901" y="119599"/>
                        <a:pt x="46118" y="117816"/>
                      </a:cubicBezTo>
                      <a:lnTo>
                        <a:pt x="2706" y="74404"/>
                      </a:lnTo>
                      <a:cubicBezTo>
                        <a:pt x="984" y="72682"/>
                        <a:pt x="0" y="70345"/>
                        <a:pt x="0" y="67886"/>
                      </a:cubicBezTo>
                      <a:lnTo>
                        <a:pt x="0" y="9224"/>
                      </a:lnTo>
                      <a:cubicBezTo>
                        <a:pt x="0" y="4120"/>
                        <a:pt x="4120" y="0"/>
                        <a:pt x="9224" y="0"/>
                      </a:cubicBezTo>
                      <a:cubicBezTo>
                        <a:pt x="14327" y="0"/>
                        <a:pt x="18447" y="4120"/>
                        <a:pt x="18447" y="9224"/>
                      </a:cubicBezTo>
                      <a:lnTo>
                        <a:pt x="18447" y="64073"/>
                      </a:lnTo>
                      <a:lnTo>
                        <a:pt x="59154" y="104780"/>
                      </a:lnTo>
                      <a:cubicBezTo>
                        <a:pt x="62720" y="108346"/>
                        <a:pt x="62720" y="114188"/>
                        <a:pt x="59154" y="117754"/>
                      </a:cubicBezTo>
                      <a:cubicBezTo>
                        <a:pt x="57371" y="119538"/>
                        <a:pt x="54973" y="120460"/>
                        <a:pt x="52636" y="120460"/>
                      </a:cubicBezTo>
                      <a:lnTo>
                        <a:pt x="52636" y="120583"/>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grpSp>
            <p:nvGrpSpPr>
              <p:cNvPr id="11" name="Graphic 5">
                <a:extLst>
                  <a:ext uri="{FF2B5EF4-FFF2-40B4-BE49-F238E27FC236}">
                    <a16:creationId xmlns:a16="http://schemas.microsoft.com/office/drawing/2014/main" id="{1D14463C-DB0B-B267-6F9E-F7F8AB71E223}"/>
                  </a:ext>
                </a:extLst>
              </p:cNvPr>
              <p:cNvGrpSpPr/>
              <p:nvPr/>
            </p:nvGrpSpPr>
            <p:grpSpPr>
              <a:xfrm>
                <a:off x="2633418" y="4661564"/>
                <a:ext cx="120490" cy="249928"/>
                <a:chOff x="2633418" y="4661564"/>
                <a:chExt cx="120490" cy="249928"/>
              </a:xfrm>
              <a:grpFill/>
            </p:grpSpPr>
            <p:sp>
              <p:nvSpPr>
                <p:cNvPr id="27" name="Freeform 1913">
                  <a:extLst>
                    <a:ext uri="{FF2B5EF4-FFF2-40B4-BE49-F238E27FC236}">
                      <a16:creationId xmlns:a16="http://schemas.microsoft.com/office/drawing/2014/main" id="{A8C0D4A7-BFB0-E2E1-AB56-BFA8128255D5}"/>
                    </a:ext>
                  </a:extLst>
                </p:cNvPr>
                <p:cNvSpPr/>
                <p:nvPr/>
              </p:nvSpPr>
              <p:spPr>
                <a:xfrm>
                  <a:off x="2633418" y="4849633"/>
                  <a:ext cx="120490" cy="61859"/>
                </a:xfrm>
                <a:custGeom>
                  <a:avLst/>
                  <a:gdLst>
                    <a:gd name="connsiteX0" fmla="*/ 111298 w 120490"/>
                    <a:gd name="connsiteY0" fmla="*/ 61859 h 61859"/>
                    <a:gd name="connsiteX1" fmla="*/ 104780 w 120490"/>
                    <a:gd name="connsiteY1" fmla="*/ 59154 h 61859"/>
                    <a:gd name="connsiteX2" fmla="*/ 64073 w 120490"/>
                    <a:gd name="connsiteY2" fmla="*/ 18447 h 61859"/>
                    <a:gd name="connsiteX3" fmla="*/ 9224 w 120490"/>
                    <a:gd name="connsiteY3" fmla="*/ 18447 h 61859"/>
                    <a:gd name="connsiteX4" fmla="*/ 0 w 120490"/>
                    <a:gd name="connsiteY4" fmla="*/ 9224 h 61859"/>
                    <a:gd name="connsiteX5" fmla="*/ 9224 w 120490"/>
                    <a:gd name="connsiteY5" fmla="*/ 0 h 61859"/>
                    <a:gd name="connsiteX6" fmla="*/ 67886 w 120490"/>
                    <a:gd name="connsiteY6" fmla="*/ 0 h 61859"/>
                    <a:gd name="connsiteX7" fmla="*/ 74404 w 120490"/>
                    <a:gd name="connsiteY7" fmla="*/ 2706 h 61859"/>
                    <a:gd name="connsiteX8" fmla="*/ 117816 w 120490"/>
                    <a:gd name="connsiteY8" fmla="*/ 46118 h 61859"/>
                    <a:gd name="connsiteX9" fmla="*/ 117816 w 120490"/>
                    <a:gd name="connsiteY9" fmla="*/ 59092 h 61859"/>
                    <a:gd name="connsiteX10" fmla="*/ 111298 w 120490"/>
                    <a:gd name="connsiteY10" fmla="*/ 61798 h 61859"/>
                    <a:gd name="connsiteX11" fmla="*/ 111298 w 120490"/>
                    <a:gd name="connsiteY11" fmla="*/ 61798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490" h="61859">
                      <a:moveTo>
                        <a:pt x="111298" y="61859"/>
                      </a:moveTo>
                      <a:cubicBezTo>
                        <a:pt x="108900" y="61859"/>
                        <a:pt x="106563" y="60937"/>
                        <a:pt x="104780" y="59154"/>
                      </a:cubicBezTo>
                      <a:lnTo>
                        <a:pt x="64073" y="18447"/>
                      </a:lnTo>
                      <a:lnTo>
                        <a:pt x="9224" y="18447"/>
                      </a:lnTo>
                      <a:cubicBezTo>
                        <a:pt x="4120" y="18447"/>
                        <a:pt x="0" y="14327"/>
                        <a:pt x="0" y="9224"/>
                      </a:cubicBezTo>
                      <a:cubicBezTo>
                        <a:pt x="0" y="4120"/>
                        <a:pt x="4120" y="0"/>
                        <a:pt x="9224" y="0"/>
                      </a:cubicBezTo>
                      <a:lnTo>
                        <a:pt x="67886" y="0"/>
                      </a:lnTo>
                      <a:cubicBezTo>
                        <a:pt x="70284" y="0"/>
                        <a:pt x="72682" y="922"/>
                        <a:pt x="74404" y="2706"/>
                      </a:cubicBezTo>
                      <a:lnTo>
                        <a:pt x="117816" y="46118"/>
                      </a:lnTo>
                      <a:cubicBezTo>
                        <a:pt x="121382" y="49684"/>
                        <a:pt x="121382" y="55526"/>
                        <a:pt x="117816" y="59092"/>
                      </a:cubicBezTo>
                      <a:cubicBezTo>
                        <a:pt x="116033" y="60876"/>
                        <a:pt x="113634" y="61798"/>
                        <a:pt x="111298" y="61798"/>
                      </a:cubicBezTo>
                      <a:lnTo>
                        <a:pt x="111298" y="61798"/>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8" name="Freeform 1914">
                  <a:extLst>
                    <a:ext uri="{FF2B5EF4-FFF2-40B4-BE49-F238E27FC236}">
                      <a16:creationId xmlns:a16="http://schemas.microsoft.com/office/drawing/2014/main" id="{8B5F7506-2DD3-6731-CD2F-08330E0CFE43}"/>
                    </a:ext>
                  </a:extLst>
                </p:cNvPr>
                <p:cNvSpPr/>
                <p:nvPr/>
              </p:nvSpPr>
              <p:spPr>
                <a:xfrm>
                  <a:off x="2633418" y="4661564"/>
                  <a:ext cx="120429" cy="61828"/>
                </a:xfrm>
                <a:custGeom>
                  <a:avLst/>
                  <a:gdLst>
                    <a:gd name="connsiteX0" fmla="*/ 67886 w 120429"/>
                    <a:gd name="connsiteY0" fmla="*/ 61829 h 61828"/>
                    <a:gd name="connsiteX1" fmla="*/ 9224 w 120429"/>
                    <a:gd name="connsiteY1" fmla="*/ 61829 h 61828"/>
                    <a:gd name="connsiteX2" fmla="*/ 0 w 120429"/>
                    <a:gd name="connsiteY2" fmla="*/ 52605 h 61828"/>
                    <a:gd name="connsiteX3" fmla="*/ 9224 w 120429"/>
                    <a:gd name="connsiteY3" fmla="*/ 43382 h 61828"/>
                    <a:gd name="connsiteX4" fmla="*/ 64073 w 120429"/>
                    <a:gd name="connsiteY4" fmla="*/ 43382 h 61828"/>
                    <a:gd name="connsiteX5" fmla="*/ 104780 w 120429"/>
                    <a:gd name="connsiteY5" fmla="*/ 2675 h 61828"/>
                    <a:gd name="connsiteX6" fmla="*/ 117754 w 120429"/>
                    <a:gd name="connsiteY6" fmla="*/ 2675 h 61828"/>
                    <a:gd name="connsiteX7" fmla="*/ 117754 w 120429"/>
                    <a:gd name="connsiteY7" fmla="*/ 15649 h 61828"/>
                    <a:gd name="connsiteX8" fmla="*/ 74342 w 120429"/>
                    <a:gd name="connsiteY8" fmla="*/ 59062 h 61828"/>
                    <a:gd name="connsiteX9" fmla="*/ 67824 w 120429"/>
                    <a:gd name="connsiteY9" fmla="*/ 61767 h 61828"/>
                    <a:gd name="connsiteX10" fmla="*/ 67947 w 120429"/>
                    <a:gd name="connsiteY10" fmla="*/ 61767 h 6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429" h="61828">
                      <a:moveTo>
                        <a:pt x="67886" y="61829"/>
                      </a:moveTo>
                      <a:lnTo>
                        <a:pt x="9224" y="61829"/>
                      </a:lnTo>
                      <a:cubicBezTo>
                        <a:pt x="4120" y="61829"/>
                        <a:pt x="0" y="57709"/>
                        <a:pt x="0" y="52605"/>
                      </a:cubicBezTo>
                      <a:cubicBezTo>
                        <a:pt x="0" y="47501"/>
                        <a:pt x="4120" y="43382"/>
                        <a:pt x="9224" y="43382"/>
                      </a:cubicBezTo>
                      <a:lnTo>
                        <a:pt x="64073" y="43382"/>
                      </a:lnTo>
                      <a:lnTo>
                        <a:pt x="104780" y="2675"/>
                      </a:lnTo>
                      <a:cubicBezTo>
                        <a:pt x="108346" y="-892"/>
                        <a:pt x="114188" y="-892"/>
                        <a:pt x="117754" y="2675"/>
                      </a:cubicBezTo>
                      <a:cubicBezTo>
                        <a:pt x="121321" y="6241"/>
                        <a:pt x="121321" y="12083"/>
                        <a:pt x="117754" y="15649"/>
                      </a:cubicBezTo>
                      <a:lnTo>
                        <a:pt x="74342" y="59062"/>
                      </a:lnTo>
                      <a:cubicBezTo>
                        <a:pt x="72620" y="60783"/>
                        <a:pt x="70284" y="61767"/>
                        <a:pt x="67824" y="61767"/>
                      </a:cubicBezTo>
                      <a:lnTo>
                        <a:pt x="67947" y="61767"/>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grpSp>
            <p:nvGrpSpPr>
              <p:cNvPr id="12" name="Graphic 5">
                <a:extLst>
                  <a:ext uri="{FF2B5EF4-FFF2-40B4-BE49-F238E27FC236}">
                    <a16:creationId xmlns:a16="http://schemas.microsoft.com/office/drawing/2014/main" id="{529F8035-F571-98C6-708D-1B71347B4DE5}"/>
                  </a:ext>
                </a:extLst>
              </p:cNvPr>
              <p:cNvGrpSpPr/>
              <p:nvPr/>
            </p:nvGrpSpPr>
            <p:grpSpPr>
              <a:xfrm>
                <a:off x="2310377" y="4661626"/>
                <a:ext cx="120490" cy="249927"/>
                <a:chOff x="2310377" y="4661626"/>
                <a:chExt cx="120490" cy="249927"/>
              </a:xfrm>
              <a:grpFill/>
            </p:grpSpPr>
            <p:sp>
              <p:nvSpPr>
                <p:cNvPr id="25" name="Freeform 1911">
                  <a:extLst>
                    <a:ext uri="{FF2B5EF4-FFF2-40B4-BE49-F238E27FC236}">
                      <a16:creationId xmlns:a16="http://schemas.microsoft.com/office/drawing/2014/main" id="{5B3B0DA4-F79F-AB5E-5223-6020A7B97BD5}"/>
                    </a:ext>
                  </a:extLst>
                </p:cNvPr>
                <p:cNvSpPr/>
                <p:nvPr/>
              </p:nvSpPr>
              <p:spPr>
                <a:xfrm>
                  <a:off x="2310377" y="4661626"/>
                  <a:ext cx="120429" cy="61828"/>
                </a:xfrm>
                <a:custGeom>
                  <a:avLst/>
                  <a:gdLst>
                    <a:gd name="connsiteX0" fmla="*/ 111267 w 120429"/>
                    <a:gd name="connsiteY0" fmla="*/ 61767 h 61828"/>
                    <a:gd name="connsiteX1" fmla="*/ 52605 w 120429"/>
                    <a:gd name="connsiteY1" fmla="*/ 61767 h 61828"/>
                    <a:gd name="connsiteX2" fmla="*/ 46087 w 120429"/>
                    <a:gd name="connsiteY2" fmla="*/ 59062 h 61828"/>
                    <a:gd name="connsiteX3" fmla="*/ 2675 w 120429"/>
                    <a:gd name="connsiteY3" fmla="*/ 15649 h 61828"/>
                    <a:gd name="connsiteX4" fmla="*/ 2675 w 120429"/>
                    <a:gd name="connsiteY4" fmla="*/ 2675 h 61828"/>
                    <a:gd name="connsiteX5" fmla="*/ 15649 w 120429"/>
                    <a:gd name="connsiteY5" fmla="*/ 2675 h 61828"/>
                    <a:gd name="connsiteX6" fmla="*/ 56356 w 120429"/>
                    <a:gd name="connsiteY6" fmla="*/ 43381 h 61828"/>
                    <a:gd name="connsiteX7" fmla="*/ 111206 w 120429"/>
                    <a:gd name="connsiteY7" fmla="*/ 43381 h 61828"/>
                    <a:gd name="connsiteX8" fmla="*/ 120429 w 120429"/>
                    <a:gd name="connsiteY8" fmla="*/ 52605 h 61828"/>
                    <a:gd name="connsiteX9" fmla="*/ 111206 w 120429"/>
                    <a:gd name="connsiteY9" fmla="*/ 61829 h 61828"/>
                    <a:gd name="connsiteX10" fmla="*/ 111329 w 120429"/>
                    <a:gd name="connsiteY10" fmla="*/ 61829 h 6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0429" h="61828">
                      <a:moveTo>
                        <a:pt x="111267" y="61767"/>
                      </a:moveTo>
                      <a:lnTo>
                        <a:pt x="52605" y="61767"/>
                      </a:lnTo>
                      <a:cubicBezTo>
                        <a:pt x="50207" y="61767"/>
                        <a:pt x="47809" y="60845"/>
                        <a:pt x="46087" y="59062"/>
                      </a:cubicBezTo>
                      <a:lnTo>
                        <a:pt x="2675" y="15649"/>
                      </a:lnTo>
                      <a:cubicBezTo>
                        <a:pt x="-892" y="12083"/>
                        <a:pt x="-892" y="6241"/>
                        <a:pt x="2675" y="2675"/>
                      </a:cubicBezTo>
                      <a:cubicBezTo>
                        <a:pt x="6241" y="-892"/>
                        <a:pt x="12083" y="-892"/>
                        <a:pt x="15649" y="2675"/>
                      </a:cubicBezTo>
                      <a:lnTo>
                        <a:pt x="56356" y="43381"/>
                      </a:lnTo>
                      <a:lnTo>
                        <a:pt x="111206" y="43381"/>
                      </a:lnTo>
                      <a:cubicBezTo>
                        <a:pt x="116309" y="43381"/>
                        <a:pt x="120429" y="47501"/>
                        <a:pt x="120429" y="52605"/>
                      </a:cubicBezTo>
                      <a:cubicBezTo>
                        <a:pt x="120429" y="57709"/>
                        <a:pt x="116309" y="61829"/>
                        <a:pt x="111206" y="61829"/>
                      </a:cubicBezTo>
                      <a:lnTo>
                        <a:pt x="111329" y="61829"/>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6" name="Freeform 1912">
                  <a:extLst>
                    <a:ext uri="{FF2B5EF4-FFF2-40B4-BE49-F238E27FC236}">
                      <a16:creationId xmlns:a16="http://schemas.microsoft.com/office/drawing/2014/main" id="{6C7B7AAB-B98D-A67A-80A4-85F984A10B36}"/>
                    </a:ext>
                  </a:extLst>
                </p:cNvPr>
                <p:cNvSpPr/>
                <p:nvPr/>
              </p:nvSpPr>
              <p:spPr>
                <a:xfrm>
                  <a:off x="2310377" y="4849694"/>
                  <a:ext cx="120490" cy="61859"/>
                </a:xfrm>
                <a:custGeom>
                  <a:avLst/>
                  <a:gdLst>
                    <a:gd name="connsiteX0" fmla="*/ 9193 w 120490"/>
                    <a:gd name="connsiteY0" fmla="*/ 61798 h 61859"/>
                    <a:gd name="connsiteX1" fmla="*/ 2675 w 120490"/>
                    <a:gd name="connsiteY1" fmla="*/ 59092 h 61859"/>
                    <a:gd name="connsiteX2" fmla="*/ 2675 w 120490"/>
                    <a:gd name="connsiteY2" fmla="*/ 46118 h 61859"/>
                    <a:gd name="connsiteX3" fmla="*/ 46087 w 120490"/>
                    <a:gd name="connsiteY3" fmla="*/ 2706 h 61859"/>
                    <a:gd name="connsiteX4" fmla="*/ 52605 w 120490"/>
                    <a:gd name="connsiteY4" fmla="*/ 0 h 61859"/>
                    <a:gd name="connsiteX5" fmla="*/ 111267 w 120490"/>
                    <a:gd name="connsiteY5" fmla="*/ 0 h 61859"/>
                    <a:gd name="connsiteX6" fmla="*/ 120491 w 120490"/>
                    <a:gd name="connsiteY6" fmla="*/ 9224 h 61859"/>
                    <a:gd name="connsiteX7" fmla="*/ 111267 w 120490"/>
                    <a:gd name="connsiteY7" fmla="*/ 18447 h 61859"/>
                    <a:gd name="connsiteX8" fmla="*/ 56418 w 120490"/>
                    <a:gd name="connsiteY8" fmla="*/ 18447 h 61859"/>
                    <a:gd name="connsiteX9" fmla="*/ 15711 w 120490"/>
                    <a:gd name="connsiteY9" fmla="*/ 59154 h 61859"/>
                    <a:gd name="connsiteX10" fmla="*/ 9193 w 120490"/>
                    <a:gd name="connsiteY10" fmla="*/ 61859 h 61859"/>
                    <a:gd name="connsiteX11" fmla="*/ 9193 w 120490"/>
                    <a:gd name="connsiteY11" fmla="*/ 61859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0490" h="61859">
                      <a:moveTo>
                        <a:pt x="9193" y="61798"/>
                      </a:moveTo>
                      <a:cubicBezTo>
                        <a:pt x="6795" y="61798"/>
                        <a:pt x="4458" y="60876"/>
                        <a:pt x="2675" y="59092"/>
                      </a:cubicBezTo>
                      <a:cubicBezTo>
                        <a:pt x="-892" y="55526"/>
                        <a:pt x="-892" y="49684"/>
                        <a:pt x="2675" y="46118"/>
                      </a:cubicBezTo>
                      <a:lnTo>
                        <a:pt x="46087" y="2706"/>
                      </a:lnTo>
                      <a:cubicBezTo>
                        <a:pt x="47809" y="984"/>
                        <a:pt x="50146" y="0"/>
                        <a:pt x="52605" y="0"/>
                      </a:cubicBezTo>
                      <a:lnTo>
                        <a:pt x="111267" y="0"/>
                      </a:lnTo>
                      <a:cubicBezTo>
                        <a:pt x="116371" y="0"/>
                        <a:pt x="120491" y="4120"/>
                        <a:pt x="120491" y="9224"/>
                      </a:cubicBezTo>
                      <a:cubicBezTo>
                        <a:pt x="120491" y="14327"/>
                        <a:pt x="116371" y="18447"/>
                        <a:pt x="111267" y="18447"/>
                      </a:cubicBezTo>
                      <a:lnTo>
                        <a:pt x="56418" y="18447"/>
                      </a:lnTo>
                      <a:lnTo>
                        <a:pt x="15711" y="59154"/>
                      </a:lnTo>
                      <a:cubicBezTo>
                        <a:pt x="13928" y="60937"/>
                        <a:pt x="11529" y="61859"/>
                        <a:pt x="9193" y="61859"/>
                      </a:cubicBezTo>
                      <a:lnTo>
                        <a:pt x="9193" y="61859"/>
                      </a:ln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sp>
            <p:nvSpPr>
              <p:cNvPr id="13" name="Freeform 1899">
                <a:extLst>
                  <a:ext uri="{FF2B5EF4-FFF2-40B4-BE49-F238E27FC236}">
                    <a16:creationId xmlns:a16="http://schemas.microsoft.com/office/drawing/2014/main" id="{FD5BA873-BCCC-72A9-F568-C78B6196E9FF}"/>
                  </a:ext>
                </a:extLst>
              </p:cNvPr>
              <p:cNvSpPr/>
              <p:nvPr/>
            </p:nvSpPr>
            <p:spPr>
              <a:xfrm>
                <a:off x="2276711" y="4627959"/>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14" name="Freeform 1900">
                <a:extLst>
                  <a:ext uri="{FF2B5EF4-FFF2-40B4-BE49-F238E27FC236}">
                    <a16:creationId xmlns:a16="http://schemas.microsoft.com/office/drawing/2014/main" id="{6CD7502B-3DC2-4142-3B2D-230152093149}"/>
                  </a:ext>
                </a:extLst>
              </p:cNvPr>
              <p:cNvSpPr/>
              <p:nvPr/>
            </p:nvSpPr>
            <p:spPr>
              <a:xfrm>
                <a:off x="2373559" y="4531112"/>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15" name="Freeform 1901">
                <a:extLst>
                  <a:ext uri="{FF2B5EF4-FFF2-40B4-BE49-F238E27FC236}">
                    <a16:creationId xmlns:a16="http://schemas.microsoft.com/office/drawing/2014/main" id="{C982EFE9-2866-FB72-DA72-D007E919C143}"/>
                  </a:ext>
                </a:extLst>
              </p:cNvPr>
              <p:cNvSpPr/>
              <p:nvPr/>
            </p:nvSpPr>
            <p:spPr>
              <a:xfrm>
                <a:off x="2633418" y="4984605"/>
                <a:ext cx="57309" cy="57308"/>
              </a:xfrm>
              <a:custGeom>
                <a:avLst/>
                <a:gdLst>
                  <a:gd name="connsiteX0" fmla="*/ 28655 w 57309"/>
                  <a:gd name="connsiteY0" fmla="*/ 57309 h 57308"/>
                  <a:gd name="connsiteX1" fmla="*/ 0 w 57309"/>
                  <a:gd name="connsiteY1" fmla="*/ 28654 h 57308"/>
                  <a:gd name="connsiteX2" fmla="*/ 28655 w 57309"/>
                  <a:gd name="connsiteY2" fmla="*/ 0 h 57308"/>
                  <a:gd name="connsiteX3" fmla="*/ 57309 w 57309"/>
                  <a:gd name="connsiteY3" fmla="*/ 28654 h 57308"/>
                  <a:gd name="connsiteX4" fmla="*/ 28655 w 57309"/>
                  <a:gd name="connsiteY4" fmla="*/ 57309 h 57308"/>
                  <a:gd name="connsiteX5" fmla="*/ 28655 w 57309"/>
                  <a:gd name="connsiteY5" fmla="*/ 18447 h 57308"/>
                  <a:gd name="connsiteX6" fmla="*/ 18447 w 57309"/>
                  <a:gd name="connsiteY6" fmla="*/ 28654 h 57308"/>
                  <a:gd name="connsiteX7" fmla="*/ 28655 w 57309"/>
                  <a:gd name="connsiteY7" fmla="*/ 38862 h 57308"/>
                  <a:gd name="connsiteX8" fmla="*/ 38862 w 57309"/>
                  <a:gd name="connsiteY8" fmla="*/ 28654 h 57308"/>
                  <a:gd name="connsiteX9" fmla="*/ 28655 w 57309"/>
                  <a:gd name="connsiteY9" fmla="*/ 18447 h 5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8">
                    <a:moveTo>
                      <a:pt x="28655" y="57309"/>
                    </a:moveTo>
                    <a:cubicBezTo>
                      <a:pt x="12852" y="57309"/>
                      <a:pt x="0" y="44458"/>
                      <a:pt x="0" y="28654"/>
                    </a:cubicBezTo>
                    <a:cubicBezTo>
                      <a:pt x="0" y="12851"/>
                      <a:pt x="12852" y="0"/>
                      <a:pt x="28655" y="0"/>
                    </a:cubicBezTo>
                    <a:cubicBezTo>
                      <a:pt x="44458" y="0"/>
                      <a:pt x="57309" y="12851"/>
                      <a:pt x="57309" y="28654"/>
                    </a:cubicBezTo>
                    <a:cubicBezTo>
                      <a:pt x="57309" y="44458"/>
                      <a:pt x="44458" y="57309"/>
                      <a:pt x="28655" y="57309"/>
                    </a:cubicBezTo>
                    <a:close/>
                    <a:moveTo>
                      <a:pt x="28655" y="18447"/>
                    </a:moveTo>
                    <a:cubicBezTo>
                      <a:pt x="22997" y="18447"/>
                      <a:pt x="18447" y="22997"/>
                      <a:pt x="18447" y="28654"/>
                    </a:cubicBezTo>
                    <a:cubicBezTo>
                      <a:pt x="18447" y="34311"/>
                      <a:pt x="22997" y="38862"/>
                      <a:pt x="28655" y="38862"/>
                    </a:cubicBezTo>
                    <a:cubicBezTo>
                      <a:pt x="34312" y="38862"/>
                      <a:pt x="38862" y="34311"/>
                      <a:pt x="38862" y="28654"/>
                    </a:cubicBezTo>
                    <a:cubicBezTo>
                      <a:pt x="38862" y="22997"/>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16" name="Freeform 1902">
                <a:extLst>
                  <a:ext uri="{FF2B5EF4-FFF2-40B4-BE49-F238E27FC236}">
                    <a16:creationId xmlns:a16="http://schemas.microsoft.com/office/drawing/2014/main" id="{6403CBEA-8CD9-3D7E-C875-2B3F2992AB35}"/>
                  </a:ext>
                </a:extLst>
              </p:cNvPr>
              <p:cNvSpPr/>
              <p:nvPr/>
            </p:nvSpPr>
            <p:spPr>
              <a:xfrm>
                <a:off x="2730204" y="488775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17" name="Freeform 1903">
                <a:extLst>
                  <a:ext uri="{FF2B5EF4-FFF2-40B4-BE49-F238E27FC236}">
                    <a16:creationId xmlns:a16="http://schemas.microsoft.com/office/drawing/2014/main" id="{4D4E3E5D-DDE2-BFD5-14EF-ADF543788385}"/>
                  </a:ext>
                </a:extLst>
              </p:cNvPr>
              <p:cNvSpPr/>
              <p:nvPr/>
            </p:nvSpPr>
            <p:spPr>
              <a:xfrm>
                <a:off x="2633418" y="4531112"/>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18" name="Freeform 1904">
                <a:extLst>
                  <a:ext uri="{FF2B5EF4-FFF2-40B4-BE49-F238E27FC236}">
                    <a16:creationId xmlns:a16="http://schemas.microsoft.com/office/drawing/2014/main" id="{6C24A04C-F7BA-2E8C-1C92-62AE2A903DF8}"/>
                  </a:ext>
                </a:extLst>
              </p:cNvPr>
              <p:cNvSpPr/>
              <p:nvPr/>
            </p:nvSpPr>
            <p:spPr>
              <a:xfrm>
                <a:off x="2503488" y="4499506"/>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7"/>
                      <a:pt x="18447" y="28655"/>
                    </a:cubicBezTo>
                    <a:cubicBezTo>
                      <a:pt x="18447" y="34312"/>
                      <a:pt x="22997" y="38862"/>
                      <a:pt x="28655" y="38862"/>
                    </a:cubicBezTo>
                    <a:cubicBezTo>
                      <a:pt x="34312" y="38862"/>
                      <a:pt x="38862" y="34312"/>
                      <a:pt x="38862" y="28655"/>
                    </a:cubicBezTo>
                    <a:cubicBezTo>
                      <a:pt x="38862" y="22997"/>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19" name="Freeform 1905">
                <a:extLst>
                  <a:ext uri="{FF2B5EF4-FFF2-40B4-BE49-F238E27FC236}">
                    <a16:creationId xmlns:a16="http://schemas.microsoft.com/office/drawing/2014/main" id="{5FC35376-1505-8A7A-2DD4-BFD797167743}"/>
                  </a:ext>
                </a:extLst>
              </p:cNvPr>
              <p:cNvSpPr/>
              <p:nvPr/>
            </p:nvSpPr>
            <p:spPr>
              <a:xfrm>
                <a:off x="2503488" y="5016210"/>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386 h 57309"/>
                  <a:gd name="connsiteX6" fmla="*/ 18447 w 57309"/>
                  <a:gd name="connsiteY6" fmla="*/ 28593 h 57309"/>
                  <a:gd name="connsiteX7" fmla="*/ 28655 w 57309"/>
                  <a:gd name="connsiteY7" fmla="*/ 38800 h 57309"/>
                  <a:gd name="connsiteX8" fmla="*/ 38862 w 57309"/>
                  <a:gd name="connsiteY8" fmla="*/ 28593 h 57309"/>
                  <a:gd name="connsiteX9" fmla="*/ 28655 w 57309"/>
                  <a:gd name="connsiteY9" fmla="*/ 18386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2"/>
                      <a:pt x="12852" y="0"/>
                      <a:pt x="28655" y="0"/>
                    </a:cubicBezTo>
                    <a:cubicBezTo>
                      <a:pt x="44458" y="0"/>
                      <a:pt x="57309" y="12852"/>
                      <a:pt x="57309" y="28655"/>
                    </a:cubicBezTo>
                    <a:cubicBezTo>
                      <a:pt x="57309" y="44458"/>
                      <a:pt x="44458" y="57309"/>
                      <a:pt x="28655" y="57309"/>
                    </a:cubicBezTo>
                    <a:close/>
                    <a:moveTo>
                      <a:pt x="28655" y="18386"/>
                    </a:moveTo>
                    <a:cubicBezTo>
                      <a:pt x="22997" y="18386"/>
                      <a:pt x="18447" y="22936"/>
                      <a:pt x="18447" y="28593"/>
                    </a:cubicBezTo>
                    <a:cubicBezTo>
                      <a:pt x="18447" y="34250"/>
                      <a:pt x="22997" y="38800"/>
                      <a:pt x="28655" y="38800"/>
                    </a:cubicBezTo>
                    <a:cubicBezTo>
                      <a:pt x="34312" y="38800"/>
                      <a:pt x="38862" y="34250"/>
                      <a:pt x="38862" y="28593"/>
                    </a:cubicBezTo>
                    <a:cubicBezTo>
                      <a:pt x="38862" y="22936"/>
                      <a:pt x="34312" y="18386"/>
                      <a:pt x="28655" y="18386"/>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0" name="Freeform 1906">
                <a:extLst>
                  <a:ext uri="{FF2B5EF4-FFF2-40B4-BE49-F238E27FC236}">
                    <a16:creationId xmlns:a16="http://schemas.microsoft.com/office/drawing/2014/main" id="{5ADCF579-E195-7C37-4955-35DB02D7F7F5}"/>
                  </a:ext>
                </a:extLst>
              </p:cNvPr>
              <p:cNvSpPr/>
              <p:nvPr/>
            </p:nvSpPr>
            <p:spPr>
              <a:xfrm>
                <a:off x="2761810" y="475782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509 h 57309"/>
                  <a:gd name="connsiteX6" fmla="*/ 18447 w 57309"/>
                  <a:gd name="connsiteY6" fmla="*/ 28716 h 57309"/>
                  <a:gd name="connsiteX7" fmla="*/ 28655 w 57309"/>
                  <a:gd name="connsiteY7" fmla="*/ 38924 h 57309"/>
                  <a:gd name="connsiteX8" fmla="*/ 38862 w 57309"/>
                  <a:gd name="connsiteY8" fmla="*/ 28716 h 57309"/>
                  <a:gd name="connsiteX9" fmla="*/ 28655 w 57309"/>
                  <a:gd name="connsiteY9" fmla="*/ 18509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509"/>
                    </a:moveTo>
                    <a:cubicBezTo>
                      <a:pt x="22997" y="18509"/>
                      <a:pt x="18447" y="23059"/>
                      <a:pt x="18447" y="28716"/>
                    </a:cubicBezTo>
                    <a:cubicBezTo>
                      <a:pt x="18447" y="34373"/>
                      <a:pt x="22997" y="38924"/>
                      <a:pt x="28655" y="38924"/>
                    </a:cubicBezTo>
                    <a:cubicBezTo>
                      <a:pt x="34312" y="38924"/>
                      <a:pt x="38862" y="34373"/>
                      <a:pt x="38862" y="28716"/>
                    </a:cubicBezTo>
                    <a:cubicBezTo>
                      <a:pt x="38862" y="23059"/>
                      <a:pt x="34312" y="18509"/>
                      <a:pt x="28655" y="18509"/>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1" name="Freeform 1907">
                <a:extLst>
                  <a:ext uri="{FF2B5EF4-FFF2-40B4-BE49-F238E27FC236}">
                    <a16:creationId xmlns:a16="http://schemas.microsoft.com/office/drawing/2014/main" id="{9F2A371C-825E-2F94-D495-5B3EDAA80EB3}"/>
                  </a:ext>
                </a:extLst>
              </p:cNvPr>
              <p:cNvSpPr/>
              <p:nvPr/>
            </p:nvSpPr>
            <p:spPr>
              <a:xfrm>
                <a:off x="2245167" y="475782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509 h 57309"/>
                  <a:gd name="connsiteX6" fmla="*/ 18447 w 57309"/>
                  <a:gd name="connsiteY6" fmla="*/ 28716 h 57309"/>
                  <a:gd name="connsiteX7" fmla="*/ 28655 w 57309"/>
                  <a:gd name="connsiteY7" fmla="*/ 38924 h 57309"/>
                  <a:gd name="connsiteX8" fmla="*/ 38862 w 57309"/>
                  <a:gd name="connsiteY8" fmla="*/ 28716 h 57309"/>
                  <a:gd name="connsiteX9" fmla="*/ 28655 w 57309"/>
                  <a:gd name="connsiteY9" fmla="*/ 18509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509"/>
                    </a:moveTo>
                    <a:cubicBezTo>
                      <a:pt x="22997" y="18509"/>
                      <a:pt x="18447" y="23059"/>
                      <a:pt x="18447" y="28716"/>
                    </a:cubicBezTo>
                    <a:cubicBezTo>
                      <a:pt x="18447" y="34373"/>
                      <a:pt x="22997" y="38924"/>
                      <a:pt x="28655" y="38924"/>
                    </a:cubicBezTo>
                    <a:cubicBezTo>
                      <a:pt x="34312" y="38924"/>
                      <a:pt x="38862" y="34373"/>
                      <a:pt x="38862" y="28716"/>
                    </a:cubicBezTo>
                    <a:cubicBezTo>
                      <a:pt x="38862" y="23059"/>
                      <a:pt x="34312" y="18509"/>
                      <a:pt x="28655" y="18509"/>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2" name="Freeform 1908">
                <a:extLst>
                  <a:ext uri="{FF2B5EF4-FFF2-40B4-BE49-F238E27FC236}">
                    <a16:creationId xmlns:a16="http://schemas.microsoft.com/office/drawing/2014/main" id="{A7263AB1-5482-BD8E-2A6F-8DABD534F696}"/>
                  </a:ext>
                </a:extLst>
              </p:cNvPr>
              <p:cNvSpPr/>
              <p:nvPr/>
            </p:nvSpPr>
            <p:spPr>
              <a:xfrm>
                <a:off x="2730204" y="4627959"/>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3" name="Freeform 1909">
                <a:extLst>
                  <a:ext uri="{FF2B5EF4-FFF2-40B4-BE49-F238E27FC236}">
                    <a16:creationId xmlns:a16="http://schemas.microsoft.com/office/drawing/2014/main" id="{6A234AF7-5FF5-533F-7366-CBE953E2CCA6}"/>
                  </a:ext>
                </a:extLst>
              </p:cNvPr>
              <p:cNvSpPr/>
              <p:nvPr/>
            </p:nvSpPr>
            <p:spPr>
              <a:xfrm>
                <a:off x="2276711" y="4887757"/>
                <a:ext cx="57309" cy="57309"/>
              </a:xfrm>
              <a:custGeom>
                <a:avLst/>
                <a:gdLst>
                  <a:gd name="connsiteX0" fmla="*/ 28655 w 57309"/>
                  <a:gd name="connsiteY0" fmla="*/ 57309 h 57309"/>
                  <a:gd name="connsiteX1" fmla="*/ 0 w 57309"/>
                  <a:gd name="connsiteY1" fmla="*/ 28655 h 57309"/>
                  <a:gd name="connsiteX2" fmla="*/ 28655 w 57309"/>
                  <a:gd name="connsiteY2" fmla="*/ 0 h 57309"/>
                  <a:gd name="connsiteX3" fmla="*/ 57309 w 57309"/>
                  <a:gd name="connsiteY3" fmla="*/ 28655 h 57309"/>
                  <a:gd name="connsiteX4" fmla="*/ 28655 w 57309"/>
                  <a:gd name="connsiteY4" fmla="*/ 57309 h 57309"/>
                  <a:gd name="connsiteX5" fmla="*/ 28655 w 57309"/>
                  <a:gd name="connsiteY5" fmla="*/ 18447 h 57309"/>
                  <a:gd name="connsiteX6" fmla="*/ 18447 w 57309"/>
                  <a:gd name="connsiteY6" fmla="*/ 28655 h 57309"/>
                  <a:gd name="connsiteX7" fmla="*/ 28655 w 57309"/>
                  <a:gd name="connsiteY7" fmla="*/ 38862 h 57309"/>
                  <a:gd name="connsiteX8" fmla="*/ 38862 w 57309"/>
                  <a:gd name="connsiteY8" fmla="*/ 28655 h 57309"/>
                  <a:gd name="connsiteX9" fmla="*/ 28655 w 57309"/>
                  <a:gd name="connsiteY9" fmla="*/ 18447 h 5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9">
                    <a:moveTo>
                      <a:pt x="28655" y="57309"/>
                    </a:moveTo>
                    <a:cubicBezTo>
                      <a:pt x="12852" y="57309"/>
                      <a:pt x="0" y="44458"/>
                      <a:pt x="0" y="28655"/>
                    </a:cubicBezTo>
                    <a:cubicBezTo>
                      <a:pt x="0" y="12851"/>
                      <a:pt x="12852" y="0"/>
                      <a:pt x="28655" y="0"/>
                    </a:cubicBezTo>
                    <a:cubicBezTo>
                      <a:pt x="44458" y="0"/>
                      <a:pt x="57309" y="12851"/>
                      <a:pt x="57309" y="28655"/>
                    </a:cubicBezTo>
                    <a:cubicBezTo>
                      <a:pt x="57309" y="44458"/>
                      <a:pt x="44458" y="57309"/>
                      <a:pt x="28655" y="57309"/>
                    </a:cubicBezTo>
                    <a:close/>
                    <a:moveTo>
                      <a:pt x="28655" y="18447"/>
                    </a:moveTo>
                    <a:cubicBezTo>
                      <a:pt x="22997" y="18447"/>
                      <a:pt x="18447" y="22998"/>
                      <a:pt x="18447" y="28655"/>
                    </a:cubicBezTo>
                    <a:cubicBezTo>
                      <a:pt x="18447" y="34312"/>
                      <a:pt x="22997" y="38862"/>
                      <a:pt x="28655" y="38862"/>
                    </a:cubicBezTo>
                    <a:cubicBezTo>
                      <a:pt x="34312" y="38862"/>
                      <a:pt x="38862" y="34312"/>
                      <a:pt x="38862" y="28655"/>
                    </a:cubicBezTo>
                    <a:cubicBezTo>
                      <a:pt x="38862" y="22998"/>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sp>
            <p:nvSpPr>
              <p:cNvPr id="24" name="Freeform 1910">
                <a:extLst>
                  <a:ext uri="{FF2B5EF4-FFF2-40B4-BE49-F238E27FC236}">
                    <a16:creationId xmlns:a16="http://schemas.microsoft.com/office/drawing/2014/main" id="{9DDB2362-462F-D708-14AE-C7CDF40CBCDA}"/>
                  </a:ext>
                </a:extLst>
              </p:cNvPr>
              <p:cNvSpPr/>
              <p:nvPr/>
            </p:nvSpPr>
            <p:spPr>
              <a:xfrm>
                <a:off x="2373559" y="4984605"/>
                <a:ext cx="57309" cy="57308"/>
              </a:xfrm>
              <a:custGeom>
                <a:avLst/>
                <a:gdLst>
                  <a:gd name="connsiteX0" fmla="*/ 28655 w 57309"/>
                  <a:gd name="connsiteY0" fmla="*/ 57309 h 57308"/>
                  <a:gd name="connsiteX1" fmla="*/ 0 w 57309"/>
                  <a:gd name="connsiteY1" fmla="*/ 28654 h 57308"/>
                  <a:gd name="connsiteX2" fmla="*/ 28655 w 57309"/>
                  <a:gd name="connsiteY2" fmla="*/ 0 h 57308"/>
                  <a:gd name="connsiteX3" fmla="*/ 57309 w 57309"/>
                  <a:gd name="connsiteY3" fmla="*/ 28654 h 57308"/>
                  <a:gd name="connsiteX4" fmla="*/ 28655 w 57309"/>
                  <a:gd name="connsiteY4" fmla="*/ 57309 h 57308"/>
                  <a:gd name="connsiteX5" fmla="*/ 28655 w 57309"/>
                  <a:gd name="connsiteY5" fmla="*/ 18447 h 57308"/>
                  <a:gd name="connsiteX6" fmla="*/ 18447 w 57309"/>
                  <a:gd name="connsiteY6" fmla="*/ 28654 h 57308"/>
                  <a:gd name="connsiteX7" fmla="*/ 28655 w 57309"/>
                  <a:gd name="connsiteY7" fmla="*/ 38862 h 57308"/>
                  <a:gd name="connsiteX8" fmla="*/ 38862 w 57309"/>
                  <a:gd name="connsiteY8" fmla="*/ 28654 h 57308"/>
                  <a:gd name="connsiteX9" fmla="*/ 28655 w 57309"/>
                  <a:gd name="connsiteY9" fmla="*/ 18447 h 5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9" h="57308">
                    <a:moveTo>
                      <a:pt x="28655" y="57309"/>
                    </a:moveTo>
                    <a:cubicBezTo>
                      <a:pt x="12852" y="57309"/>
                      <a:pt x="0" y="44458"/>
                      <a:pt x="0" y="28654"/>
                    </a:cubicBezTo>
                    <a:cubicBezTo>
                      <a:pt x="0" y="12851"/>
                      <a:pt x="12852" y="0"/>
                      <a:pt x="28655" y="0"/>
                    </a:cubicBezTo>
                    <a:cubicBezTo>
                      <a:pt x="44458" y="0"/>
                      <a:pt x="57309" y="12851"/>
                      <a:pt x="57309" y="28654"/>
                    </a:cubicBezTo>
                    <a:cubicBezTo>
                      <a:pt x="57309" y="44458"/>
                      <a:pt x="44458" y="57309"/>
                      <a:pt x="28655" y="57309"/>
                    </a:cubicBezTo>
                    <a:close/>
                    <a:moveTo>
                      <a:pt x="28655" y="18447"/>
                    </a:moveTo>
                    <a:cubicBezTo>
                      <a:pt x="22997" y="18447"/>
                      <a:pt x="18447" y="22997"/>
                      <a:pt x="18447" y="28654"/>
                    </a:cubicBezTo>
                    <a:cubicBezTo>
                      <a:pt x="18447" y="34311"/>
                      <a:pt x="22997" y="38862"/>
                      <a:pt x="28655" y="38862"/>
                    </a:cubicBezTo>
                    <a:cubicBezTo>
                      <a:pt x="34312" y="38862"/>
                      <a:pt x="38862" y="34311"/>
                      <a:pt x="38862" y="28654"/>
                    </a:cubicBezTo>
                    <a:cubicBezTo>
                      <a:pt x="38862" y="22997"/>
                      <a:pt x="34312" y="18447"/>
                      <a:pt x="28655" y="18447"/>
                    </a:cubicBezTo>
                    <a:close/>
                  </a:path>
                </a:pathLst>
              </a:custGeom>
              <a:grpFill/>
              <a:ln w="0" cap="flat">
                <a:noFill/>
                <a:prstDash val="solid"/>
                <a:miter/>
              </a:ln>
            </p:spPr>
            <p:txBody>
              <a:bodyPr rtlCol="0" anchor="ctr"/>
              <a:lstStyle/>
              <a:p>
                <a:pPr defTabSz="609660">
                  <a:defRPr/>
                </a:pPr>
                <a:endParaRPr lang="en-US" sz="2700" kern="0">
                  <a:solidFill>
                    <a:srgbClr val="062E61"/>
                  </a:solidFill>
                  <a:latin typeface="Aptos" panose="02110004020202020204"/>
                </a:endParaRPr>
              </a:p>
            </p:txBody>
          </p:sp>
        </p:grpSp>
      </p:grpSp>
      <p:sp>
        <p:nvSpPr>
          <p:cNvPr id="37" name="Rectangle 36">
            <a:extLst>
              <a:ext uri="{FF2B5EF4-FFF2-40B4-BE49-F238E27FC236}">
                <a16:creationId xmlns:a16="http://schemas.microsoft.com/office/drawing/2014/main" id="{30B7394F-D5AF-A019-0401-FD924AC58C73}"/>
              </a:ext>
            </a:extLst>
          </p:cNvPr>
          <p:cNvSpPr/>
          <p:nvPr/>
        </p:nvSpPr>
        <p:spPr>
          <a:xfrm>
            <a:off x="4299091" y="1596389"/>
            <a:ext cx="3419348" cy="1266925"/>
          </a:xfrm>
          <a:prstGeom prst="rect">
            <a:avLst/>
          </a:prstGeom>
          <a:solidFill>
            <a:srgbClr val="062E61"/>
          </a:solidFill>
          <a:ln w="6350" cap="flat" cmpd="sng" algn="ctr">
            <a:noFill/>
            <a:prstDash val="solid"/>
            <a:miter lim="800000"/>
          </a:ln>
          <a:effectLst>
            <a:outerShdw blurRad="50800" dist="38100" dir="2700000" algn="tl" rotWithShape="0">
              <a:prstClr val="black">
                <a:alpha val="40000"/>
              </a:prstClr>
            </a:outerShdw>
          </a:effectLst>
        </p:spPr>
        <p:txBody>
          <a:bodyPr lIns="60960" tIns="0" rIns="60960" bIns="121920" rtlCol="0" anchor="b" anchorCtr="0"/>
          <a:lstStyle/>
          <a:p>
            <a:pPr algn="ctr" defTabSz="609660">
              <a:defRPr/>
            </a:pPr>
            <a:r>
              <a:rPr lang="en-US" sz="1467" b="1" kern="100">
                <a:solidFill>
                  <a:prstClr val="white"/>
                </a:solidFill>
                <a:latin typeface="Aptos Display" panose="02110004020202020204"/>
                <a:ea typeface="Times New Roman" panose="02020603050405020304" pitchFamily="18" charset="0"/>
                <a:cs typeface="Courier New" panose="02070309020205020404" pitchFamily="49" charset="0"/>
              </a:rPr>
              <a:t>Tailored Tools to support healthcare organizations in strengthening cybersecurity. </a:t>
            </a:r>
          </a:p>
        </p:txBody>
      </p:sp>
      <p:grpSp>
        <p:nvGrpSpPr>
          <p:cNvPr id="38" name="Group 37">
            <a:extLst>
              <a:ext uri="{FF2B5EF4-FFF2-40B4-BE49-F238E27FC236}">
                <a16:creationId xmlns:a16="http://schemas.microsoft.com/office/drawing/2014/main" id="{AE4566E7-15B7-E6C1-9278-1772DE10FAEA}"/>
              </a:ext>
              <a:ext uri="{C183D7F6-B498-43B3-948B-1728B52AA6E4}">
                <adec:decorative xmlns:adec="http://schemas.microsoft.com/office/drawing/2017/decorative" val="1"/>
              </a:ext>
            </a:extLst>
          </p:cNvPr>
          <p:cNvGrpSpPr/>
          <p:nvPr/>
        </p:nvGrpSpPr>
        <p:grpSpPr>
          <a:xfrm>
            <a:off x="5542853" y="1137871"/>
            <a:ext cx="827975" cy="827975"/>
            <a:chOff x="8534831" y="1705960"/>
            <a:chExt cx="1241963" cy="1241963"/>
          </a:xfrm>
        </p:grpSpPr>
        <p:sp>
          <p:nvSpPr>
            <p:cNvPr id="39" name="Oval 38">
              <a:extLst>
                <a:ext uri="{FF2B5EF4-FFF2-40B4-BE49-F238E27FC236}">
                  <a16:creationId xmlns:a16="http://schemas.microsoft.com/office/drawing/2014/main" id="{1C9D03D2-87B6-0D36-2E3E-0159664B2715}"/>
                </a:ext>
              </a:extLst>
            </p:cNvPr>
            <p:cNvSpPr/>
            <p:nvPr/>
          </p:nvSpPr>
          <p:spPr>
            <a:xfrm>
              <a:off x="8534831" y="1705960"/>
              <a:ext cx="1241963" cy="1241963"/>
            </a:xfrm>
            <a:prstGeom prst="ellipse">
              <a:avLst/>
            </a:prstGeom>
            <a:solidFill>
              <a:srgbClr val="54B9E3"/>
            </a:solidFill>
            <a:ln w="28575" cap="flat" cmpd="sng" algn="ctr">
              <a:solidFill>
                <a:sysClr val="window" lastClr="FFFFFF"/>
              </a:solidFill>
              <a:prstDash val="solid"/>
              <a:miter lim="800000"/>
            </a:ln>
            <a:effectLst/>
          </p:spPr>
          <p:txBody>
            <a:bodyPr rtlCol="0" anchor="ctr"/>
            <a:lstStyle/>
            <a:p>
              <a:pPr algn="ctr" defTabSz="609660">
                <a:defRPr/>
              </a:pPr>
              <a:endParaRPr lang="en-US" sz="2700" kern="0">
                <a:solidFill>
                  <a:prstClr val="white"/>
                </a:solidFill>
                <a:latin typeface="Aptos" panose="02110004020202020204"/>
              </a:endParaRPr>
            </a:p>
          </p:txBody>
        </p:sp>
        <p:grpSp>
          <p:nvGrpSpPr>
            <p:cNvPr id="40" name="Graphic 526">
              <a:extLst>
                <a:ext uri="{FF2B5EF4-FFF2-40B4-BE49-F238E27FC236}">
                  <a16:creationId xmlns:a16="http://schemas.microsoft.com/office/drawing/2014/main" id="{524E874A-9838-9F54-FCE9-2740FC150429}"/>
                </a:ext>
              </a:extLst>
            </p:cNvPr>
            <p:cNvGrpSpPr>
              <a:grpSpLocks noChangeAspect="1"/>
            </p:cNvGrpSpPr>
            <p:nvPr/>
          </p:nvGrpSpPr>
          <p:grpSpPr>
            <a:xfrm>
              <a:off x="8757919" y="2006901"/>
              <a:ext cx="795786" cy="640080"/>
              <a:chOff x="6179903" y="4467966"/>
              <a:chExt cx="701796" cy="564482"/>
            </a:xfrm>
            <a:solidFill>
              <a:sysClr val="window" lastClr="FFFFFF"/>
            </a:solidFill>
          </p:grpSpPr>
          <p:grpSp>
            <p:nvGrpSpPr>
              <p:cNvPr id="41" name="Graphic 526">
                <a:extLst>
                  <a:ext uri="{FF2B5EF4-FFF2-40B4-BE49-F238E27FC236}">
                    <a16:creationId xmlns:a16="http://schemas.microsoft.com/office/drawing/2014/main" id="{0F8A566B-8D30-5B8D-5119-1E4D882F30A3}"/>
                  </a:ext>
                </a:extLst>
              </p:cNvPr>
              <p:cNvGrpSpPr/>
              <p:nvPr/>
            </p:nvGrpSpPr>
            <p:grpSpPr>
              <a:xfrm>
                <a:off x="6318462" y="4624554"/>
                <a:ext cx="424678" cy="177726"/>
                <a:chOff x="6318462" y="4624554"/>
                <a:chExt cx="424678" cy="177726"/>
              </a:xfrm>
              <a:grpFill/>
            </p:grpSpPr>
            <p:grpSp>
              <p:nvGrpSpPr>
                <p:cNvPr id="53" name="Graphic 526">
                  <a:extLst>
                    <a:ext uri="{FF2B5EF4-FFF2-40B4-BE49-F238E27FC236}">
                      <a16:creationId xmlns:a16="http://schemas.microsoft.com/office/drawing/2014/main" id="{DCCC178A-CC95-3BCD-D3D5-50ACAE673AEE}"/>
                    </a:ext>
                  </a:extLst>
                </p:cNvPr>
                <p:cNvGrpSpPr/>
                <p:nvPr/>
              </p:nvGrpSpPr>
              <p:grpSpPr>
                <a:xfrm>
                  <a:off x="6318585" y="4664302"/>
                  <a:ext cx="424554" cy="18487"/>
                  <a:chOff x="6318585" y="4664302"/>
                  <a:chExt cx="424554" cy="18487"/>
                </a:xfrm>
                <a:grpFill/>
              </p:grpSpPr>
              <p:sp>
                <p:nvSpPr>
                  <p:cNvPr id="82" name="Freeform 864">
                    <a:extLst>
                      <a:ext uri="{FF2B5EF4-FFF2-40B4-BE49-F238E27FC236}">
                        <a16:creationId xmlns:a16="http://schemas.microsoft.com/office/drawing/2014/main" id="{C615BD9F-684E-29AD-4E34-95C4F6B829D1}"/>
                      </a:ext>
                    </a:extLst>
                  </p:cNvPr>
                  <p:cNvSpPr/>
                  <p:nvPr/>
                </p:nvSpPr>
                <p:spPr>
                  <a:xfrm>
                    <a:off x="6318585" y="4664302"/>
                    <a:ext cx="24531" cy="18487"/>
                  </a:xfrm>
                  <a:custGeom>
                    <a:avLst/>
                    <a:gdLst>
                      <a:gd name="connsiteX0" fmla="*/ 15286 w 24531"/>
                      <a:gd name="connsiteY0" fmla="*/ 18487 h 18487"/>
                      <a:gd name="connsiteX1" fmla="*/ 9246 w 24531"/>
                      <a:gd name="connsiteY1" fmla="*/ 18487 h 18487"/>
                      <a:gd name="connsiteX2" fmla="*/ 0 w 24531"/>
                      <a:gd name="connsiteY2" fmla="*/ 9244 h 18487"/>
                      <a:gd name="connsiteX3" fmla="*/ 9246 w 24531"/>
                      <a:gd name="connsiteY3" fmla="*/ 0 h 18487"/>
                      <a:gd name="connsiteX4" fmla="*/ 15286 w 24531"/>
                      <a:gd name="connsiteY4" fmla="*/ 0 h 18487"/>
                      <a:gd name="connsiteX5" fmla="*/ 24532 w 24531"/>
                      <a:gd name="connsiteY5" fmla="*/ 9244 h 18487"/>
                      <a:gd name="connsiteX6" fmla="*/ 15286 w 2453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1" h="18487">
                        <a:moveTo>
                          <a:pt x="15286" y="18487"/>
                        </a:moveTo>
                        <a:lnTo>
                          <a:pt x="9246" y="18487"/>
                        </a:lnTo>
                        <a:cubicBezTo>
                          <a:pt x="4130" y="18487"/>
                          <a:pt x="0" y="14358"/>
                          <a:pt x="0" y="9244"/>
                        </a:cubicBezTo>
                        <a:cubicBezTo>
                          <a:pt x="0" y="4129"/>
                          <a:pt x="4130" y="0"/>
                          <a:pt x="9246" y="0"/>
                        </a:cubicBezTo>
                        <a:lnTo>
                          <a:pt x="15286" y="0"/>
                        </a:lnTo>
                        <a:cubicBezTo>
                          <a:pt x="20402" y="0"/>
                          <a:pt x="24532" y="4129"/>
                          <a:pt x="24532" y="9244"/>
                        </a:cubicBezTo>
                        <a:cubicBezTo>
                          <a:pt x="24532" y="14358"/>
                          <a:pt x="20402" y="18487"/>
                          <a:pt x="1528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83" name="Freeform 865">
                    <a:extLst>
                      <a:ext uri="{FF2B5EF4-FFF2-40B4-BE49-F238E27FC236}">
                        <a16:creationId xmlns:a16="http://schemas.microsoft.com/office/drawing/2014/main" id="{49F0BF71-2678-D9E8-B9C0-E679F8A11186}"/>
                      </a:ext>
                    </a:extLst>
                  </p:cNvPr>
                  <p:cNvSpPr/>
                  <p:nvPr/>
                </p:nvSpPr>
                <p:spPr>
                  <a:xfrm>
                    <a:off x="6366477" y="4664302"/>
                    <a:ext cx="50172" cy="18487"/>
                  </a:xfrm>
                  <a:custGeom>
                    <a:avLst/>
                    <a:gdLst>
                      <a:gd name="connsiteX0" fmla="*/ 40927 w 50172"/>
                      <a:gd name="connsiteY0" fmla="*/ 18487 h 18487"/>
                      <a:gd name="connsiteX1" fmla="*/ 9246 w 50172"/>
                      <a:gd name="connsiteY1" fmla="*/ 18487 h 18487"/>
                      <a:gd name="connsiteX2" fmla="*/ 0 w 50172"/>
                      <a:gd name="connsiteY2" fmla="*/ 9244 h 18487"/>
                      <a:gd name="connsiteX3" fmla="*/ 9246 w 50172"/>
                      <a:gd name="connsiteY3" fmla="*/ 0 h 18487"/>
                      <a:gd name="connsiteX4" fmla="*/ 40927 w 50172"/>
                      <a:gd name="connsiteY4" fmla="*/ 0 h 18487"/>
                      <a:gd name="connsiteX5" fmla="*/ 50172 w 50172"/>
                      <a:gd name="connsiteY5" fmla="*/ 9244 h 18487"/>
                      <a:gd name="connsiteX6" fmla="*/ 40927 w 50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2" h="18487">
                        <a:moveTo>
                          <a:pt x="40927" y="18487"/>
                        </a:moveTo>
                        <a:lnTo>
                          <a:pt x="9246" y="18487"/>
                        </a:lnTo>
                        <a:cubicBezTo>
                          <a:pt x="4130" y="18487"/>
                          <a:pt x="0" y="14358"/>
                          <a:pt x="0" y="9244"/>
                        </a:cubicBezTo>
                        <a:cubicBezTo>
                          <a:pt x="0" y="4129"/>
                          <a:pt x="4130" y="0"/>
                          <a:pt x="9246" y="0"/>
                        </a:cubicBezTo>
                        <a:lnTo>
                          <a:pt x="40927" y="0"/>
                        </a:lnTo>
                        <a:cubicBezTo>
                          <a:pt x="46043" y="0"/>
                          <a:pt x="50172" y="4129"/>
                          <a:pt x="50172" y="9244"/>
                        </a:cubicBezTo>
                        <a:cubicBezTo>
                          <a:pt x="50172" y="14358"/>
                          <a:pt x="46043" y="18487"/>
                          <a:pt x="40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84" name="Freeform 866">
                    <a:extLst>
                      <a:ext uri="{FF2B5EF4-FFF2-40B4-BE49-F238E27FC236}">
                        <a16:creationId xmlns:a16="http://schemas.microsoft.com/office/drawing/2014/main" id="{CDDD3454-0734-FF51-BFD4-F2DD2D386EA4}"/>
                      </a:ext>
                    </a:extLst>
                  </p:cNvPr>
                  <p:cNvSpPr/>
                  <p:nvPr/>
                </p:nvSpPr>
                <p:spPr>
                  <a:xfrm>
                    <a:off x="6440010" y="4664302"/>
                    <a:ext cx="141826" cy="18487"/>
                  </a:xfrm>
                  <a:custGeom>
                    <a:avLst/>
                    <a:gdLst>
                      <a:gd name="connsiteX0" fmla="*/ 132581 w 141826"/>
                      <a:gd name="connsiteY0" fmla="*/ 18487 h 18487"/>
                      <a:gd name="connsiteX1" fmla="*/ 9246 w 141826"/>
                      <a:gd name="connsiteY1" fmla="*/ 18487 h 18487"/>
                      <a:gd name="connsiteX2" fmla="*/ 0 w 141826"/>
                      <a:gd name="connsiteY2" fmla="*/ 9244 h 18487"/>
                      <a:gd name="connsiteX3" fmla="*/ 9246 w 141826"/>
                      <a:gd name="connsiteY3" fmla="*/ 0 h 18487"/>
                      <a:gd name="connsiteX4" fmla="*/ 132581 w 141826"/>
                      <a:gd name="connsiteY4" fmla="*/ 0 h 18487"/>
                      <a:gd name="connsiteX5" fmla="*/ 141826 w 141826"/>
                      <a:gd name="connsiteY5" fmla="*/ 9244 h 18487"/>
                      <a:gd name="connsiteX6" fmla="*/ 132581 w 14182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826" h="18487">
                        <a:moveTo>
                          <a:pt x="132581" y="18487"/>
                        </a:moveTo>
                        <a:lnTo>
                          <a:pt x="9246" y="18487"/>
                        </a:lnTo>
                        <a:cubicBezTo>
                          <a:pt x="4130" y="18487"/>
                          <a:pt x="0" y="14358"/>
                          <a:pt x="0" y="9244"/>
                        </a:cubicBezTo>
                        <a:cubicBezTo>
                          <a:pt x="0" y="4129"/>
                          <a:pt x="4130" y="0"/>
                          <a:pt x="9246" y="0"/>
                        </a:cubicBezTo>
                        <a:lnTo>
                          <a:pt x="132581" y="0"/>
                        </a:lnTo>
                        <a:cubicBezTo>
                          <a:pt x="137697" y="0"/>
                          <a:pt x="141826" y="4129"/>
                          <a:pt x="141826" y="9244"/>
                        </a:cubicBezTo>
                        <a:cubicBezTo>
                          <a:pt x="141826" y="14358"/>
                          <a:pt x="137697" y="18487"/>
                          <a:pt x="13258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85" name="Freeform 867">
                    <a:extLst>
                      <a:ext uri="{FF2B5EF4-FFF2-40B4-BE49-F238E27FC236}">
                        <a16:creationId xmlns:a16="http://schemas.microsoft.com/office/drawing/2014/main" id="{E969A8B0-0E41-A454-7AF5-0FD6D8B75A49}"/>
                      </a:ext>
                    </a:extLst>
                  </p:cNvPr>
                  <p:cNvSpPr/>
                  <p:nvPr/>
                </p:nvSpPr>
                <p:spPr>
                  <a:xfrm>
                    <a:off x="6605320" y="4664302"/>
                    <a:ext cx="45796" cy="18487"/>
                  </a:xfrm>
                  <a:custGeom>
                    <a:avLst/>
                    <a:gdLst>
                      <a:gd name="connsiteX0" fmla="*/ 36551 w 45796"/>
                      <a:gd name="connsiteY0" fmla="*/ 18487 h 18487"/>
                      <a:gd name="connsiteX1" fmla="*/ 9246 w 45796"/>
                      <a:gd name="connsiteY1" fmla="*/ 18487 h 18487"/>
                      <a:gd name="connsiteX2" fmla="*/ 0 w 45796"/>
                      <a:gd name="connsiteY2" fmla="*/ 9244 h 18487"/>
                      <a:gd name="connsiteX3" fmla="*/ 9246 w 45796"/>
                      <a:gd name="connsiteY3" fmla="*/ 0 h 18487"/>
                      <a:gd name="connsiteX4" fmla="*/ 36551 w 45796"/>
                      <a:gd name="connsiteY4" fmla="*/ 0 h 18487"/>
                      <a:gd name="connsiteX5" fmla="*/ 45796 w 45796"/>
                      <a:gd name="connsiteY5" fmla="*/ 9244 h 18487"/>
                      <a:gd name="connsiteX6" fmla="*/ 36551 w 4579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96" h="18487">
                        <a:moveTo>
                          <a:pt x="36551" y="18487"/>
                        </a:moveTo>
                        <a:lnTo>
                          <a:pt x="9246" y="18487"/>
                        </a:lnTo>
                        <a:cubicBezTo>
                          <a:pt x="4130" y="18487"/>
                          <a:pt x="0" y="14358"/>
                          <a:pt x="0" y="9244"/>
                        </a:cubicBezTo>
                        <a:cubicBezTo>
                          <a:pt x="0" y="4129"/>
                          <a:pt x="4130" y="0"/>
                          <a:pt x="9246" y="0"/>
                        </a:cubicBezTo>
                        <a:lnTo>
                          <a:pt x="36551" y="0"/>
                        </a:lnTo>
                        <a:cubicBezTo>
                          <a:pt x="41667" y="0"/>
                          <a:pt x="45796" y="4129"/>
                          <a:pt x="45796" y="9244"/>
                        </a:cubicBezTo>
                        <a:cubicBezTo>
                          <a:pt x="45796" y="14358"/>
                          <a:pt x="41667" y="18487"/>
                          <a:pt x="3655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86" name="Freeform 868">
                    <a:extLst>
                      <a:ext uri="{FF2B5EF4-FFF2-40B4-BE49-F238E27FC236}">
                        <a16:creationId xmlns:a16="http://schemas.microsoft.com/office/drawing/2014/main" id="{C93CA38F-819F-684C-2A16-82BA5A737F67}"/>
                      </a:ext>
                    </a:extLst>
                  </p:cNvPr>
                  <p:cNvSpPr/>
                  <p:nvPr/>
                </p:nvSpPr>
                <p:spPr>
                  <a:xfrm>
                    <a:off x="6674538" y="4664302"/>
                    <a:ext cx="68601" cy="18487"/>
                  </a:xfrm>
                  <a:custGeom>
                    <a:avLst/>
                    <a:gdLst>
                      <a:gd name="connsiteX0" fmla="*/ 59356 w 68601"/>
                      <a:gd name="connsiteY0" fmla="*/ 18487 h 18487"/>
                      <a:gd name="connsiteX1" fmla="*/ 9246 w 68601"/>
                      <a:gd name="connsiteY1" fmla="*/ 18487 h 18487"/>
                      <a:gd name="connsiteX2" fmla="*/ 0 w 68601"/>
                      <a:gd name="connsiteY2" fmla="*/ 9244 h 18487"/>
                      <a:gd name="connsiteX3" fmla="*/ 9246 w 68601"/>
                      <a:gd name="connsiteY3" fmla="*/ 0 h 18487"/>
                      <a:gd name="connsiteX4" fmla="*/ 59356 w 68601"/>
                      <a:gd name="connsiteY4" fmla="*/ 0 h 18487"/>
                      <a:gd name="connsiteX5" fmla="*/ 68602 w 68601"/>
                      <a:gd name="connsiteY5" fmla="*/ 9244 h 18487"/>
                      <a:gd name="connsiteX6" fmla="*/ 59356 w 6860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01" h="18487">
                        <a:moveTo>
                          <a:pt x="59356" y="18487"/>
                        </a:moveTo>
                        <a:lnTo>
                          <a:pt x="9246" y="18487"/>
                        </a:lnTo>
                        <a:cubicBezTo>
                          <a:pt x="4130" y="18487"/>
                          <a:pt x="0" y="14358"/>
                          <a:pt x="0" y="9244"/>
                        </a:cubicBezTo>
                        <a:cubicBezTo>
                          <a:pt x="0" y="4129"/>
                          <a:pt x="4130" y="0"/>
                          <a:pt x="9246" y="0"/>
                        </a:cubicBezTo>
                        <a:lnTo>
                          <a:pt x="59356" y="0"/>
                        </a:lnTo>
                        <a:cubicBezTo>
                          <a:pt x="64472" y="0"/>
                          <a:pt x="68602" y="4129"/>
                          <a:pt x="68602" y="9244"/>
                        </a:cubicBezTo>
                        <a:cubicBezTo>
                          <a:pt x="68602" y="14358"/>
                          <a:pt x="64472" y="18487"/>
                          <a:pt x="5935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nvGrpSpPr>
                <p:cNvPr id="54" name="Graphic 526">
                  <a:extLst>
                    <a:ext uri="{FF2B5EF4-FFF2-40B4-BE49-F238E27FC236}">
                      <a16:creationId xmlns:a16="http://schemas.microsoft.com/office/drawing/2014/main" id="{6ADFA41D-332A-406E-6627-93043220B912}"/>
                    </a:ext>
                  </a:extLst>
                </p:cNvPr>
                <p:cNvGrpSpPr/>
                <p:nvPr/>
              </p:nvGrpSpPr>
              <p:grpSpPr>
                <a:xfrm>
                  <a:off x="6319202" y="4783793"/>
                  <a:ext cx="423937" cy="18487"/>
                  <a:chOff x="6319202" y="4783793"/>
                  <a:chExt cx="423937" cy="18487"/>
                </a:xfrm>
                <a:grpFill/>
              </p:grpSpPr>
              <p:sp>
                <p:nvSpPr>
                  <p:cNvPr id="76" name="Freeform 870">
                    <a:extLst>
                      <a:ext uri="{FF2B5EF4-FFF2-40B4-BE49-F238E27FC236}">
                        <a16:creationId xmlns:a16="http://schemas.microsoft.com/office/drawing/2014/main" id="{7D215CE5-8380-AACA-D62D-078F69C11799}"/>
                      </a:ext>
                    </a:extLst>
                  </p:cNvPr>
                  <p:cNvSpPr/>
                  <p:nvPr/>
                </p:nvSpPr>
                <p:spPr>
                  <a:xfrm>
                    <a:off x="6454556" y="4783793"/>
                    <a:ext cx="33715" cy="18487"/>
                  </a:xfrm>
                  <a:custGeom>
                    <a:avLst/>
                    <a:gdLst>
                      <a:gd name="connsiteX0" fmla="*/ 24470 w 33715"/>
                      <a:gd name="connsiteY0" fmla="*/ 18487 h 18487"/>
                      <a:gd name="connsiteX1" fmla="*/ 9246 w 33715"/>
                      <a:gd name="connsiteY1" fmla="*/ 18487 h 18487"/>
                      <a:gd name="connsiteX2" fmla="*/ 0 w 33715"/>
                      <a:gd name="connsiteY2" fmla="*/ 9244 h 18487"/>
                      <a:gd name="connsiteX3" fmla="*/ 9246 w 33715"/>
                      <a:gd name="connsiteY3" fmla="*/ 0 h 18487"/>
                      <a:gd name="connsiteX4" fmla="*/ 24470 w 33715"/>
                      <a:gd name="connsiteY4" fmla="*/ 0 h 18487"/>
                      <a:gd name="connsiteX5" fmla="*/ 33716 w 33715"/>
                      <a:gd name="connsiteY5" fmla="*/ 9244 h 18487"/>
                      <a:gd name="connsiteX6" fmla="*/ 24470 w 33715"/>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15" h="18487">
                        <a:moveTo>
                          <a:pt x="24470" y="18487"/>
                        </a:moveTo>
                        <a:lnTo>
                          <a:pt x="9246" y="18487"/>
                        </a:lnTo>
                        <a:cubicBezTo>
                          <a:pt x="4130" y="18487"/>
                          <a:pt x="0" y="14359"/>
                          <a:pt x="0" y="9244"/>
                        </a:cubicBezTo>
                        <a:cubicBezTo>
                          <a:pt x="0" y="4129"/>
                          <a:pt x="4130" y="0"/>
                          <a:pt x="9246" y="0"/>
                        </a:cubicBezTo>
                        <a:lnTo>
                          <a:pt x="24470" y="0"/>
                        </a:lnTo>
                        <a:cubicBezTo>
                          <a:pt x="29586" y="0"/>
                          <a:pt x="33716" y="4129"/>
                          <a:pt x="33716" y="9244"/>
                        </a:cubicBezTo>
                        <a:cubicBezTo>
                          <a:pt x="33716" y="14359"/>
                          <a:pt x="29586" y="18487"/>
                          <a:pt x="24470"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7" name="Freeform 871">
                    <a:extLst>
                      <a:ext uri="{FF2B5EF4-FFF2-40B4-BE49-F238E27FC236}">
                        <a16:creationId xmlns:a16="http://schemas.microsoft.com/office/drawing/2014/main" id="{E2917DA4-5F17-EEFB-8CC5-8A957A9BF944}"/>
                      </a:ext>
                    </a:extLst>
                  </p:cNvPr>
                  <p:cNvSpPr/>
                  <p:nvPr/>
                </p:nvSpPr>
                <p:spPr>
                  <a:xfrm>
                    <a:off x="6511632" y="4783793"/>
                    <a:ext cx="78032" cy="18487"/>
                  </a:xfrm>
                  <a:custGeom>
                    <a:avLst/>
                    <a:gdLst>
                      <a:gd name="connsiteX0" fmla="*/ 68787 w 78032"/>
                      <a:gd name="connsiteY0" fmla="*/ 18487 h 18487"/>
                      <a:gd name="connsiteX1" fmla="*/ 9246 w 78032"/>
                      <a:gd name="connsiteY1" fmla="*/ 18487 h 18487"/>
                      <a:gd name="connsiteX2" fmla="*/ 0 w 78032"/>
                      <a:gd name="connsiteY2" fmla="*/ 9244 h 18487"/>
                      <a:gd name="connsiteX3" fmla="*/ 9246 w 78032"/>
                      <a:gd name="connsiteY3" fmla="*/ 0 h 18487"/>
                      <a:gd name="connsiteX4" fmla="*/ 68787 w 78032"/>
                      <a:gd name="connsiteY4" fmla="*/ 0 h 18487"/>
                      <a:gd name="connsiteX5" fmla="*/ 78032 w 78032"/>
                      <a:gd name="connsiteY5" fmla="*/ 9244 h 18487"/>
                      <a:gd name="connsiteX6" fmla="*/ 68787 w 7803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32" h="18487">
                        <a:moveTo>
                          <a:pt x="68787" y="18487"/>
                        </a:moveTo>
                        <a:lnTo>
                          <a:pt x="9246" y="18487"/>
                        </a:lnTo>
                        <a:cubicBezTo>
                          <a:pt x="4130" y="18487"/>
                          <a:pt x="0" y="14359"/>
                          <a:pt x="0" y="9244"/>
                        </a:cubicBezTo>
                        <a:cubicBezTo>
                          <a:pt x="0" y="4129"/>
                          <a:pt x="4130" y="0"/>
                          <a:pt x="9246" y="0"/>
                        </a:cubicBezTo>
                        <a:lnTo>
                          <a:pt x="68787" y="0"/>
                        </a:lnTo>
                        <a:cubicBezTo>
                          <a:pt x="73902" y="0"/>
                          <a:pt x="78032" y="4129"/>
                          <a:pt x="78032" y="9244"/>
                        </a:cubicBezTo>
                        <a:cubicBezTo>
                          <a:pt x="78032" y="14359"/>
                          <a:pt x="73902" y="18487"/>
                          <a:pt x="6878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8" name="Freeform 872">
                    <a:extLst>
                      <a:ext uri="{FF2B5EF4-FFF2-40B4-BE49-F238E27FC236}">
                        <a16:creationId xmlns:a16="http://schemas.microsoft.com/office/drawing/2014/main" id="{2344B575-4F34-22CE-FDC4-F85E91603891}"/>
                      </a:ext>
                    </a:extLst>
                  </p:cNvPr>
                  <p:cNvSpPr/>
                  <p:nvPr/>
                </p:nvSpPr>
                <p:spPr>
                  <a:xfrm>
                    <a:off x="6319202" y="4783793"/>
                    <a:ext cx="24531" cy="18487"/>
                  </a:xfrm>
                  <a:custGeom>
                    <a:avLst/>
                    <a:gdLst>
                      <a:gd name="connsiteX0" fmla="*/ 15286 w 24531"/>
                      <a:gd name="connsiteY0" fmla="*/ 18487 h 18487"/>
                      <a:gd name="connsiteX1" fmla="*/ 9246 w 24531"/>
                      <a:gd name="connsiteY1" fmla="*/ 18487 h 18487"/>
                      <a:gd name="connsiteX2" fmla="*/ 0 w 24531"/>
                      <a:gd name="connsiteY2" fmla="*/ 9244 h 18487"/>
                      <a:gd name="connsiteX3" fmla="*/ 9246 w 24531"/>
                      <a:gd name="connsiteY3" fmla="*/ 0 h 18487"/>
                      <a:gd name="connsiteX4" fmla="*/ 15286 w 24531"/>
                      <a:gd name="connsiteY4" fmla="*/ 0 h 18487"/>
                      <a:gd name="connsiteX5" fmla="*/ 24531 w 24531"/>
                      <a:gd name="connsiteY5" fmla="*/ 9244 h 18487"/>
                      <a:gd name="connsiteX6" fmla="*/ 15286 w 2453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1" h="18487">
                        <a:moveTo>
                          <a:pt x="15286" y="18487"/>
                        </a:moveTo>
                        <a:lnTo>
                          <a:pt x="9246" y="18487"/>
                        </a:lnTo>
                        <a:cubicBezTo>
                          <a:pt x="4130" y="18487"/>
                          <a:pt x="0" y="14359"/>
                          <a:pt x="0" y="9244"/>
                        </a:cubicBezTo>
                        <a:cubicBezTo>
                          <a:pt x="0" y="4129"/>
                          <a:pt x="4130" y="0"/>
                          <a:pt x="9246" y="0"/>
                        </a:cubicBezTo>
                        <a:lnTo>
                          <a:pt x="15286" y="0"/>
                        </a:lnTo>
                        <a:cubicBezTo>
                          <a:pt x="20402" y="0"/>
                          <a:pt x="24531" y="4129"/>
                          <a:pt x="24531" y="9244"/>
                        </a:cubicBezTo>
                        <a:cubicBezTo>
                          <a:pt x="24531" y="14359"/>
                          <a:pt x="20402" y="18487"/>
                          <a:pt x="1528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9" name="Freeform 873">
                    <a:extLst>
                      <a:ext uri="{FF2B5EF4-FFF2-40B4-BE49-F238E27FC236}">
                        <a16:creationId xmlns:a16="http://schemas.microsoft.com/office/drawing/2014/main" id="{953029A1-B547-ABF9-81A3-73211DE7459E}"/>
                      </a:ext>
                    </a:extLst>
                  </p:cNvPr>
                  <p:cNvSpPr/>
                  <p:nvPr/>
                </p:nvSpPr>
                <p:spPr>
                  <a:xfrm>
                    <a:off x="6367217" y="4783793"/>
                    <a:ext cx="63979" cy="18487"/>
                  </a:xfrm>
                  <a:custGeom>
                    <a:avLst/>
                    <a:gdLst>
                      <a:gd name="connsiteX0" fmla="*/ 54734 w 63979"/>
                      <a:gd name="connsiteY0" fmla="*/ 18487 h 18487"/>
                      <a:gd name="connsiteX1" fmla="*/ 9246 w 63979"/>
                      <a:gd name="connsiteY1" fmla="*/ 18487 h 18487"/>
                      <a:gd name="connsiteX2" fmla="*/ 0 w 63979"/>
                      <a:gd name="connsiteY2" fmla="*/ 9244 h 18487"/>
                      <a:gd name="connsiteX3" fmla="*/ 9246 w 63979"/>
                      <a:gd name="connsiteY3" fmla="*/ 0 h 18487"/>
                      <a:gd name="connsiteX4" fmla="*/ 54734 w 63979"/>
                      <a:gd name="connsiteY4" fmla="*/ 0 h 18487"/>
                      <a:gd name="connsiteX5" fmla="*/ 63979 w 63979"/>
                      <a:gd name="connsiteY5" fmla="*/ 9244 h 18487"/>
                      <a:gd name="connsiteX6" fmla="*/ 54734 w 63979"/>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979" h="18487">
                        <a:moveTo>
                          <a:pt x="54734" y="18487"/>
                        </a:moveTo>
                        <a:lnTo>
                          <a:pt x="9246" y="18487"/>
                        </a:lnTo>
                        <a:cubicBezTo>
                          <a:pt x="4130" y="18487"/>
                          <a:pt x="0" y="14359"/>
                          <a:pt x="0" y="9244"/>
                        </a:cubicBezTo>
                        <a:cubicBezTo>
                          <a:pt x="0" y="4129"/>
                          <a:pt x="4130" y="0"/>
                          <a:pt x="9246" y="0"/>
                        </a:cubicBezTo>
                        <a:lnTo>
                          <a:pt x="54734" y="0"/>
                        </a:lnTo>
                        <a:cubicBezTo>
                          <a:pt x="59849" y="0"/>
                          <a:pt x="63979" y="4129"/>
                          <a:pt x="63979" y="9244"/>
                        </a:cubicBezTo>
                        <a:cubicBezTo>
                          <a:pt x="63979" y="14359"/>
                          <a:pt x="59849" y="18487"/>
                          <a:pt x="54734"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80" name="Freeform 874">
                    <a:extLst>
                      <a:ext uri="{FF2B5EF4-FFF2-40B4-BE49-F238E27FC236}">
                        <a16:creationId xmlns:a16="http://schemas.microsoft.com/office/drawing/2014/main" id="{4B15523B-9EAE-1CF7-5AE6-7EC3E8643DDE}"/>
                      </a:ext>
                    </a:extLst>
                  </p:cNvPr>
                  <p:cNvSpPr/>
                  <p:nvPr/>
                </p:nvSpPr>
                <p:spPr>
                  <a:xfrm>
                    <a:off x="6712383" y="4783793"/>
                    <a:ext cx="30756" cy="18487"/>
                  </a:xfrm>
                  <a:custGeom>
                    <a:avLst/>
                    <a:gdLst>
                      <a:gd name="connsiteX0" fmla="*/ 21511 w 30756"/>
                      <a:gd name="connsiteY0" fmla="*/ 18487 h 18487"/>
                      <a:gd name="connsiteX1" fmla="*/ 9246 w 30756"/>
                      <a:gd name="connsiteY1" fmla="*/ 18487 h 18487"/>
                      <a:gd name="connsiteX2" fmla="*/ 0 w 30756"/>
                      <a:gd name="connsiteY2" fmla="*/ 9244 h 18487"/>
                      <a:gd name="connsiteX3" fmla="*/ 9246 w 30756"/>
                      <a:gd name="connsiteY3" fmla="*/ 0 h 18487"/>
                      <a:gd name="connsiteX4" fmla="*/ 21511 w 30756"/>
                      <a:gd name="connsiteY4" fmla="*/ 0 h 18487"/>
                      <a:gd name="connsiteX5" fmla="*/ 30757 w 30756"/>
                      <a:gd name="connsiteY5" fmla="*/ 9244 h 18487"/>
                      <a:gd name="connsiteX6" fmla="*/ 21511 w 3075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56" h="18487">
                        <a:moveTo>
                          <a:pt x="21511" y="18487"/>
                        </a:moveTo>
                        <a:lnTo>
                          <a:pt x="9246" y="18487"/>
                        </a:lnTo>
                        <a:cubicBezTo>
                          <a:pt x="4130" y="18487"/>
                          <a:pt x="0" y="14359"/>
                          <a:pt x="0" y="9244"/>
                        </a:cubicBezTo>
                        <a:cubicBezTo>
                          <a:pt x="0" y="4129"/>
                          <a:pt x="4130" y="0"/>
                          <a:pt x="9246" y="0"/>
                        </a:cubicBezTo>
                        <a:lnTo>
                          <a:pt x="21511" y="0"/>
                        </a:lnTo>
                        <a:cubicBezTo>
                          <a:pt x="26627" y="0"/>
                          <a:pt x="30757" y="4129"/>
                          <a:pt x="30757" y="9244"/>
                        </a:cubicBezTo>
                        <a:cubicBezTo>
                          <a:pt x="30757" y="14359"/>
                          <a:pt x="26627" y="18487"/>
                          <a:pt x="2151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81" name="Freeform 875">
                    <a:extLst>
                      <a:ext uri="{FF2B5EF4-FFF2-40B4-BE49-F238E27FC236}">
                        <a16:creationId xmlns:a16="http://schemas.microsoft.com/office/drawing/2014/main" id="{8116C709-080B-2769-03BF-364AA5B46D05}"/>
                      </a:ext>
                    </a:extLst>
                  </p:cNvPr>
                  <p:cNvSpPr/>
                  <p:nvPr/>
                </p:nvSpPr>
                <p:spPr>
                  <a:xfrm>
                    <a:off x="6613086" y="4783793"/>
                    <a:ext cx="75874" cy="18487"/>
                  </a:xfrm>
                  <a:custGeom>
                    <a:avLst/>
                    <a:gdLst>
                      <a:gd name="connsiteX0" fmla="*/ 66629 w 75874"/>
                      <a:gd name="connsiteY0" fmla="*/ 18487 h 18487"/>
                      <a:gd name="connsiteX1" fmla="*/ 9246 w 75874"/>
                      <a:gd name="connsiteY1" fmla="*/ 18487 h 18487"/>
                      <a:gd name="connsiteX2" fmla="*/ 0 w 75874"/>
                      <a:gd name="connsiteY2" fmla="*/ 9244 h 18487"/>
                      <a:gd name="connsiteX3" fmla="*/ 9246 w 75874"/>
                      <a:gd name="connsiteY3" fmla="*/ 0 h 18487"/>
                      <a:gd name="connsiteX4" fmla="*/ 66629 w 75874"/>
                      <a:gd name="connsiteY4" fmla="*/ 0 h 18487"/>
                      <a:gd name="connsiteX5" fmla="*/ 75875 w 75874"/>
                      <a:gd name="connsiteY5" fmla="*/ 9244 h 18487"/>
                      <a:gd name="connsiteX6" fmla="*/ 66629 w 75874"/>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874" h="18487">
                        <a:moveTo>
                          <a:pt x="66629" y="18487"/>
                        </a:moveTo>
                        <a:lnTo>
                          <a:pt x="9246" y="18487"/>
                        </a:lnTo>
                        <a:cubicBezTo>
                          <a:pt x="4130" y="18487"/>
                          <a:pt x="0" y="14359"/>
                          <a:pt x="0" y="9244"/>
                        </a:cubicBezTo>
                        <a:cubicBezTo>
                          <a:pt x="0" y="4129"/>
                          <a:pt x="4130" y="0"/>
                          <a:pt x="9246" y="0"/>
                        </a:cubicBezTo>
                        <a:lnTo>
                          <a:pt x="66629" y="0"/>
                        </a:lnTo>
                        <a:cubicBezTo>
                          <a:pt x="71745" y="0"/>
                          <a:pt x="75875" y="4129"/>
                          <a:pt x="75875" y="9244"/>
                        </a:cubicBezTo>
                        <a:cubicBezTo>
                          <a:pt x="75875" y="14359"/>
                          <a:pt x="71745" y="18487"/>
                          <a:pt x="66629"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nvGrpSpPr>
                <p:cNvPr id="55" name="Graphic 526">
                  <a:extLst>
                    <a:ext uri="{FF2B5EF4-FFF2-40B4-BE49-F238E27FC236}">
                      <a16:creationId xmlns:a16="http://schemas.microsoft.com/office/drawing/2014/main" id="{57228C8C-FDEC-A763-CFE9-A6ECE215A36E}"/>
                    </a:ext>
                  </a:extLst>
                </p:cNvPr>
                <p:cNvGrpSpPr/>
                <p:nvPr/>
              </p:nvGrpSpPr>
              <p:grpSpPr>
                <a:xfrm>
                  <a:off x="6318524" y="4624554"/>
                  <a:ext cx="424615" cy="18487"/>
                  <a:chOff x="6318524" y="4624554"/>
                  <a:chExt cx="424615" cy="18487"/>
                </a:xfrm>
                <a:grpFill/>
              </p:grpSpPr>
              <p:sp>
                <p:nvSpPr>
                  <p:cNvPr id="69" name="Freeform 877">
                    <a:extLst>
                      <a:ext uri="{FF2B5EF4-FFF2-40B4-BE49-F238E27FC236}">
                        <a16:creationId xmlns:a16="http://schemas.microsoft.com/office/drawing/2014/main" id="{D45E2966-3289-786F-597B-9468AE00837B}"/>
                      </a:ext>
                    </a:extLst>
                  </p:cNvPr>
                  <p:cNvSpPr/>
                  <p:nvPr/>
                </p:nvSpPr>
                <p:spPr>
                  <a:xfrm>
                    <a:off x="6318524" y="4624554"/>
                    <a:ext cx="58986" cy="18487"/>
                  </a:xfrm>
                  <a:custGeom>
                    <a:avLst/>
                    <a:gdLst>
                      <a:gd name="connsiteX0" fmla="*/ 49741 w 58986"/>
                      <a:gd name="connsiteY0" fmla="*/ 18487 h 18487"/>
                      <a:gd name="connsiteX1" fmla="*/ 9246 w 58986"/>
                      <a:gd name="connsiteY1" fmla="*/ 18487 h 18487"/>
                      <a:gd name="connsiteX2" fmla="*/ 0 w 58986"/>
                      <a:gd name="connsiteY2" fmla="*/ 9244 h 18487"/>
                      <a:gd name="connsiteX3" fmla="*/ 9246 w 58986"/>
                      <a:gd name="connsiteY3" fmla="*/ 0 h 18487"/>
                      <a:gd name="connsiteX4" fmla="*/ 49741 w 58986"/>
                      <a:gd name="connsiteY4" fmla="*/ 0 h 18487"/>
                      <a:gd name="connsiteX5" fmla="*/ 58986 w 58986"/>
                      <a:gd name="connsiteY5" fmla="*/ 9244 h 18487"/>
                      <a:gd name="connsiteX6" fmla="*/ 49741 w 5898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86" h="18487">
                        <a:moveTo>
                          <a:pt x="49741" y="18487"/>
                        </a:moveTo>
                        <a:lnTo>
                          <a:pt x="9246" y="18487"/>
                        </a:lnTo>
                        <a:cubicBezTo>
                          <a:pt x="4130" y="18487"/>
                          <a:pt x="0" y="14359"/>
                          <a:pt x="0" y="9244"/>
                        </a:cubicBezTo>
                        <a:cubicBezTo>
                          <a:pt x="0" y="4129"/>
                          <a:pt x="4130" y="0"/>
                          <a:pt x="9246" y="0"/>
                        </a:cubicBezTo>
                        <a:lnTo>
                          <a:pt x="49741" y="0"/>
                        </a:lnTo>
                        <a:cubicBezTo>
                          <a:pt x="54857" y="0"/>
                          <a:pt x="58986" y="4129"/>
                          <a:pt x="58986" y="9244"/>
                        </a:cubicBezTo>
                        <a:cubicBezTo>
                          <a:pt x="58986" y="14359"/>
                          <a:pt x="54857" y="18487"/>
                          <a:pt x="4974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0" name="Freeform 878">
                    <a:extLst>
                      <a:ext uri="{FF2B5EF4-FFF2-40B4-BE49-F238E27FC236}">
                        <a16:creationId xmlns:a16="http://schemas.microsoft.com/office/drawing/2014/main" id="{376F1243-1267-8445-E350-0645E699D22D}"/>
                      </a:ext>
                    </a:extLst>
                  </p:cNvPr>
                  <p:cNvSpPr/>
                  <p:nvPr/>
                </p:nvSpPr>
                <p:spPr>
                  <a:xfrm>
                    <a:off x="6398220" y="4624554"/>
                    <a:ext cx="32975" cy="18487"/>
                  </a:xfrm>
                  <a:custGeom>
                    <a:avLst/>
                    <a:gdLst>
                      <a:gd name="connsiteX0" fmla="*/ 23730 w 32975"/>
                      <a:gd name="connsiteY0" fmla="*/ 18487 h 18487"/>
                      <a:gd name="connsiteX1" fmla="*/ 9246 w 32975"/>
                      <a:gd name="connsiteY1" fmla="*/ 18487 h 18487"/>
                      <a:gd name="connsiteX2" fmla="*/ 0 w 32975"/>
                      <a:gd name="connsiteY2" fmla="*/ 9244 h 18487"/>
                      <a:gd name="connsiteX3" fmla="*/ 9246 w 32975"/>
                      <a:gd name="connsiteY3" fmla="*/ 0 h 18487"/>
                      <a:gd name="connsiteX4" fmla="*/ 23730 w 32975"/>
                      <a:gd name="connsiteY4" fmla="*/ 0 h 18487"/>
                      <a:gd name="connsiteX5" fmla="*/ 32976 w 32975"/>
                      <a:gd name="connsiteY5" fmla="*/ 9244 h 18487"/>
                      <a:gd name="connsiteX6" fmla="*/ 23730 w 32975"/>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5" h="18487">
                        <a:moveTo>
                          <a:pt x="23730" y="18487"/>
                        </a:moveTo>
                        <a:lnTo>
                          <a:pt x="9246" y="18487"/>
                        </a:lnTo>
                        <a:cubicBezTo>
                          <a:pt x="4130" y="18487"/>
                          <a:pt x="0" y="14359"/>
                          <a:pt x="0" y="9244"/>
                        </a:cubicBezTo>
                        <a:cubicBezTo>
                          <a:pt x="0" y="4129"/>
                          <a:pt x="4130" y="0"/>
                          <a:pt x="9246" y="0"/>
                        </a:cubicBezTo>
                        <a:lnTo>
                          <a:pt x="23730" y="0"/>
                        </a:lnTo>
                        <a:cubicBezTo>
                          <a:pt x="28846" y="0"/>
                          <a:pt x="32976" y="4129"/>
                          <a:pt x="32976" y="9244"/>
                        </a:cubicBezTo>
                        <a:cubicBezTo>
                          <a:pt x="32976" y="14359"/>
                          <a:pt x="28846" y="18487"/>
                          <a:pt x="23730"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1" name="Freeform 879">
                    <a:extLst>
                      <a:ext uri="{FF2B5EF4-FFF2-40B4-BE49-F238E27FC236}">
                        <a16:creationId xmlns:a16="http://schemas.microsoft.com/office/drawing/2014/main" id="{390435BB-0A4A-A08A-0AC2-FD3FCC502F03}"/>
                      </a:ext>
                    </a:extLst>
                  </p:cNvPr>
                  <p:cNvSpPr/>
                  <p:nvPr/>
                </p:nvSpPr>
                <p:spPr>
                  <a:xfrm>
                    <a:off x="6452153" y="4624554"/>
                    <a:ext cx="73101" cy="18487"/>
                  </a:xfrm>
                  <a:custGeom>
                    <a:avLst/>
                    <a:gdLst>
                      <a:gd name="connsiteX0" fmla="*/ 63856 w 73101"/>
                      <a:gd name="connsiteY0" fmla="*/ 18487 h 18487"/>
                      <a:gd name="connsiteX1" fmla="*/ 9246 w 73101"/>
                      <a:gd name="connsiteY1" fmla="*/ 18487 h 18487"/>
                      <a:gd name="connsiteX2" fmla="*/ 0 w 73101"/>
                      <a:gd name="connsiteY2" fmla="*/ 9244 h 18487"/>
                      <a:gd name="connsiteX3" fmla="*/ 9246 w 73101"/>
                      <a:gd name="connsiteY3" fmla="*/ 0 h 18487"/>
                      <a:gd name="connsiteX4" fmla="*/ 63856 w 73101"/>
                      <a:gd name="connsiteY4" fmla="*/ 0 h 18487"/>
                      <a:gd name="connsiteX5" fmla="*/ 73101 w 73101"/>
                      <a:gd name="connsiteY5" fmla="*/ 9244 h 18487"/>
                      <a:gd name="connsiteX6" fmla="*/ 63856 w 7310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101" h="18487">
                        <a:moveTo>
                          <a:pt x="63856" y="18487"/>
                        </a:moveTo>
                        <a:lnTo>
                          <a:pt x="9246" y="18487"/>
                        </a:lnTo>
                        <a:cubicBezTo>
                          <a:pt x="4130" y="18487"/>
                          <a:pt x="0" y="14359"/>
                          <a:pt x="0" y="9244"/>
                        </a:cubicBezTo>
                        <a:cubicBezTo>
                          <a:pt x="0" y="4129"/>
                          <a:pt x="4130" y="0"/>
                          <a:pt x="9246" y="0"/>
                        </a:cubicBezTo>
                        <a:lnTo>
                          <a:pt x="63856" y="0"/>
                        </a:lnTo>
                        <a:cubicBezTo>
                          <a:pt x="68971" y="0"/>
                          <a:pt x="73101" y="4129"/>
                          <a:pt x="73101" y="9244"/>
                        </a:cubicBezTo>
                        <a:cubicBezTo>
                          <a:pt x="73101" y="14359"/>
                          <a:pt x="68971" y="18487"/>
                          <a:pt x="6385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2" name="Freeform 880">
                    <a:extLst>
                      <a:ext uri="{FF2B5EF4-FFF2-40B4-BE49-F238E27FC236}">
                        <a16:creationId xmlns:a16="http://schemas.microsoft.com/office/drawing/2014/main" id="{84966945-B64C-9956-87E5-806C777C27AF}"/>
                      </a:ext>
                    </a:extLst>
                  </p:cNvPr>
                  <p:cNvSpPr/>
                  <p:nvPr/>
                </p:nvSpPr>
                <p:spPr>
                  <a:xfrm>
                    <a:off x="6546333" y="4624554"/>
                    <a:ext cx="45796" cy="18487"/>
                  </a:xfrm>
                  <a:custGeom>
                    <a:avLst/>
                    <a:gdLst>
                      <a:gd name="connsiteX0" fmla="*/ 36551 w 45796"/>
                      <a:gd name="connsiteY0" fmla="*/ 18487 h 18487"/>
                      <a:gd name="connsiteX1" fmla="*/ 9246 w 45796"/>
                      <a:gd name="connsiteY1" fmla="*/ 18487 h 18487"/>
                      <a:gd name="connsiteX2" fmla="*/ 0 w 45796"/>
                      <a:gd name="connsiteY2" fmla="*/ 9244 h 18487"/>
                      <a:gd name="connsiteX3" fmla="*/ 9246 w 45796"/>
                      <a:gd name="connsiteY3" fmla="*/ 0 h 18487"/>
                      <a:gd name="connsiteX4" fmla="*/ 36551 w 45796"/>
                      <a:gd name="connsiteY4" fmla="*/ 0 h 18487"/>
                      <a:gd name="connsiteX5" fmla="*/ 45796 w 45796"/>
                      <a:gd name="connsiteY5" fmla="*/ 9244 h 18487"/>
                      <a:gd name="connsiteX6" fmla="*/ 36551 w 4579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96" h="18487">
                        <a:moveTo>
                          <a:pt x="36551" y="18487"/>
                        </a:moveTo>
                        <a:lnTo>
                          <a:pt x="9246" y="18487"/>
                        </a:lnTo>
                        <a:cubicBezTo>
                          <a:pt x="4130" y="18487"/>
                          <a:pt x="0" y="14359"/>
                          <a:pt x="0" y="9244"/>
                        </a:cubicBezTo>
                        <a:cubicBezTo>
                          <a:pt x="0" y="4129"/>
                          <a:pt x="4130" y="0"/>
                          <a:pt x="9246" y="0"/>
                        </a:cubicBezTo>
                        <a:lnTo>
                          <a:pt x="36551" y="0"/>
                        </a:lnTo>
                        <a:cubicBezTo>
                          <a:pt x="41667" y="0"/>
                          <a:pt x="45796" y="4129"/>
                          <a:pt x="45796" y="9244"/>
                        </a:cubicBezTo>
                        <a:cubicBezTo>
                          <a:pt x="45796" y="14359"/>
                          <a:pt x="41667" y="18487"/>
                          <a:pt x="3655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3" name="Freeform 881">
                    <a:extLst>
                      <a:ext uri="{FF2B5EF4-FFF2-40B4-BE49-F238E27FC236}">
                        <a16:creationId xmlns:a16="http://schemas.microsoft.com/office/drawing/2014/main" id="{5A91CC62-B828-9560-2FC0-1868E6DF4435}"/>
                      </a:ext>
                    </a:extLst>
                  </p:cNvPr>
                  <p:cNvSpPr/>
                  <p:nvPr/>
                </p:nvSpPr>
                <p:spPr>
                  <a:xfrm>
                    <a:off x="6659930" y="4624554"/>
                    <a:ext cx="39632" cy="18487"/>
                  </a:xfrm>
                  <a:custGeom>
                    <a:avLst/>
                    <a:gdLst>
                      <a:gd name="connsiteX0" fmla="*/ 30387 w 39632"/>
                      <a:gd name="connsiteY0" fmla="*/ 18487 h 18487"/>
                      <a:gd name="connsiteX1" fmla="*/ 9246 w 39632"/>
                      <a:gd name="connsiteY1" fmla="*/ 18487 h 18487"/>
                      <a:gd name="connsiteX2" fmla="*/ 0 w 39632"/>
                      <a:gd name="connsiteY2" fmla="*/ 9244 h 18487"/>
                      <a:gd name="connsiteX3" fmla="*/ 9246 w 39632"/>
                      <a:gd name="connsiteY3" fmla="*/ 0 h 18487"/>
                      <a:gd name="connsiteX4" fmla="*/ 30387 w 39632"/>
                      <a:gd name="connsiteY4" fmla="*/ 0 h 18487"/>
                      <a:gd name="connsiteX5" fmla="*/ 39632 w 39632"/>
                      <a:gd name="connsiteY5" fmla="*/ 9244 h 18487"/>
                      <a:gd name="connsiteX6" fmla="*/ 30387 w 3963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32" h="18487">
                        <a:moveTo>
                          <a:pt x="30387" y="18487"/>
                        </a:moveTo>
                        <a:lnTo>
                          <a:pt x="9246" y="18487"/>
                        </a:lnTo>
                        <a:cubicBezTo>
                          <a:pt x="4130" y="18487"/>
                          <a:pt x="0" y="14359"/>
                          <a:pt x="0" y="9244"/>
                        </a:cubicBezTo>
                        <a:cubicBezTo>
                          <a:pt x="0" y="4129"/>
                          <a:pt x="4130" y="0"/>
                          <a:pt x="9246" y="0"/>
                        </a:cubicBezTo>
                        <a:lnTo>
                          <a:pt x="30387" y="0"/>
                        </a:lnTo>
                        <a:cubicBezTo>
                          <a:pt x="35503" y="0"/>
                          <a:pt x="39632" y="4129"/>
                          <a:pt x="39632" y="9244"/>
                        </a:cubicBezTo>
                        <a:cubicBezTo>
                          <a:pt x="39632" y="14359"/>
                          <a:pt x="35503" y="18487"/>
                          <a:pt x="3038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4" name="Freeform 882">
                    <a:extLst>
                      <a:ext uri="{FF2B5EF4-FFF2-40B4-BE49-F238E27FC236}">
                        <a16:creationId xmlns:a16="http://schemas.microsoft.com/office/drawing/2014/main" id="{41950E54-15F1-601B-E8F6-AAC0D5F36142}"/>
                      </a:ext>
                    </a:extLst>
                  </p:cNvPr>
                  <p:cNvSpPr/>
                  <p:nvPr/>
                </p:nvSpPr>
                <p:spPr>
                  <a:xfrm>
                    <a:off x="6613148" y="4624554"/>
                    <a:ext cx="25764" cy="18487"/>
                  </a:xfrm>
                  <a:custGeom>
                    <a:avLst/>
                    <a:gdLst>
                      <a:gd name="connsiteX0" fmla="*/ 16519 w 25764"/>
                      <a:gd name="connsiteY0" fmla="*/ 18487 h 18487"/>
                      <a:gd name="connsiteX1" fmla="*/ 9246 w 25764"/>
                      <a:gd name="connsiteY1" fmla="*/ 18487 h 18487"/>
                      <a:gd name="connsiteX2" fmla="*/ 0 w 25764"/>
                      <a:gd name="connsiteY2" fmla="*/ 9244 h 18487"/>
                      <a:gd name="connsiteX3" fmla="*/ 9246 w 25764"/>
                      <a:gd name="connsiteY3" fmla="*/ 0 h 18487"/>
                      <a:gd name="connsiteX4" fmla="*/ 16519 w 25764"/>
                      <a:gd name="connsiteY4" fmla="*/ 0 h 18487"/>
                      <a:gd name="connsiteX5" fmla="*/ 25764 w 25764"/>
                      <a:gd name="connsiteY5" fmla="*/ 9244 h 18487"/>
                      <a:gd name="connsiteX6" fmla="*/ 16519 w 25764"/>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64" h="18487">
                        <a:moveTo>
                          <a:pt x="16519" y="18487"/>
                        </a:moveTo>
                        <a:lnTo>
                          <a:pt x="9246" y="18487"/>
                        </a:lnTo>
                        <a:cubicBezTo>
                          <a:pt x="4130" y="18487"/>
                          <a:pt x="0" y="14359"/>
                          <a:pt x="0" y="9244"/>
                        </a:cubicBezTo>
                        <a:cubicBezTo>
                          <a:pt x="0" y="4129"/>
                          <a:pt x="4130" y="0"/>
                          <a:pt x="9246" y="0"/>
                        </a:cubicBezTo>
                        <a:lnTo>
                          <a:pt x="16519" y="0"/>
                        </a:lnTo>
                        <a:cubicBezTo>
                          <a:pt x="21634" y="0"/>
                          <a:pt x="25764" y="4129"/>
                          <a:pt x="25764" y="9244"/>
                        </a:cubicBezTo>
                        <a:cubicBezTo>
                          <a:pt x="25764" y="14359"/>
                          <a:pt x="21634" y="18487"/>
                          <a:pt x="16519"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75" name="Freeform 883">
                    <a:extLst>
                      <a:ext uri="{FF2B5EF4-FFF2-40B4-BE49-F238E27FC236}">
                        <a16:creationId xmlns:a16="http://schemas.microsoft.com/office/drawing/2014/main" id="{20D5EC86-6753-764D-C4E1-ED4BCAE31B19}"/>
                      </a:ext>
                    </a:extLst>
                  </p:cNvPr>
                  <p:cNvSpPr/>
                  <p:nvPr/>
                </p:nvSpPr>
                <p:spPr>
                  <a:xfrm>
                    <a:off x="6718916" y="4624554"/>
                    <a:ext cx="24223" cy="18487"/>
                  </a:xfrm>
                  <a:custGeom>
                    <a:avLst/>
                    <a:gdLst>
                      <a:gd name="connsiteX0" fmla="*/ 14978 w 24223"/>
                      <a:gd name="connsiteY0" fmla="*/ 18487 h 18487"/>
                      <a:gd name="connsiteX1" fmla="*/ 9246 w 24223"/>
                      <a:gd name="connsiteY1" fmla="*/ 18487 h 18487"/>
                      <a:gd name="connsiteX2" fmla="*/ 0 w 24223"/>
                      <a:gd name="connsiteY2" fmla="*/ 9244 h 18487"/>
                      <a:gd name="connsiteX3" fmla="*/ 9246 w 24223"/>
                      <a:gd name="connsiteY3" fmla="*/ 0 h 18487"/>
                      <a:gd name="connsiteX4" fmla="*/ 14978 w 24223"/>
                      <a:gd name="connsiteY4" fmla="*/ 0 h 18487"/>
                      <a:gd name="connsiteX5" fmla="*/ 24223 w 24223"/>
                      <a:gd name="connsiteY5" fmla="*/ 9244 h 18487"/>
                      <a:gd name="connsiteX6" fmla="*/ 14978 w 24223"/>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23" h="18487">
                        <a:moveTo>
                          <a:pt x="14978" y="18487"/>
                        </a:moveTo>
                        <a:lnTo>
                          <a:pt x="9246" y="18487"/>
                        </a:lnTo>
                        <a:cubicBezTo>
                          <a:pt x="4130" y="18487"/>
                          <a:pt x="0" y="14359"/>
                          <a:pt x="0" y="9244"/>
                        </a:cubicBezTo>
                        <a:cubicBezTo>
                          <a:pt x="0" y="4129"/>
                          <a:pt x="4130" y="0"/>
                          <a:pt x="9246" y="0"/>
                        </a:cubicBezTo>
                        <a:lnTo>
                          <a:pt x="14978" y="0"/>
                        </a:lnTo>
                        <a:cubicBezTo>
                          <a:pt x="20094" y="0"/>
                          <a:pt x="24223" y="4129"/>
                          <a:pt x="24223" y="9244"/>
                        </a:cubicBezTo>
                        <a:cubicBezTo>
                          <a:pt x="24223" y="14359"/>
                          <a:pt x="20094" y="18487"/>
                          <a:pt x="14978"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nvGrpSpPr>
                <p:cNvPr id="56" name="Graphic 526">
                  <a:extLst>
                    <a:ext uri="{FF2B5EF4-FFF2-40B4-BE49-F238E27FC236}">
                      <a16:creationId xmlns:a16="http://schemas.microsoft.com/office/drawing/2014/main" id="{A2F44157-6E24-C418-2C4B-33BCD6BC3F2B}"/>
                    </a:ext>
                  </a:extLst>
                </p:cNvPr>
                <p:cNvGrpSpPr/>
                <p:nvPr/>
              </p:nvGrpSpPr>
              <p:grpSpPr>
                <a:xfrm>
                  <a:off x="6318524" y="4704174"/>
                  <a:ext cx="424616" cy="18487"/>
                  <a:chOff x="6318524" y="4704174"/>
                  <a:chExt cx="424616" cy="18487"/>
                </a:xfrm>
                <a:grpFill/>
              </p:grpSpPr>
              <p:sp>
                <p:nvSpPr>
                  <p:cNvPr id="63" name="Freeform 885">
                    <a:extLst>
                      <a:ext uri="{FF2B5EF4-FFF2-40B4-BE49-F238E27FC236}">
                        <a16:creationId xmlns:a16="http://schemas.microsoft.com/office/drawing/2014/main" id="{81C6CDEE-FBEB-90D7-8810-5D24F9354476}"/>
                      </a:ext>
                    </a:extLst>
                  </p:cNvPr>
                  <p:cNvSpPr/>
                  <p:nvPr/>
                </p:nvSpPr>
                <p:spPr>
                  <a:xfrm>
                    <a:off x="6404384" y="4704174"/>
                    <a:ext cx="33715" cy="18487"/>
                  </a:xfrm>
                  <a:custGeom>
                    <a:avLst/>
                    <a:gdLst>
                      <a:gd name="connsiteX0" fmla="*/ 24470 w 33715"/>
                      <a:gd name="connsiteY0" fmla="*/ 18487 h 18487"/>
                      <a:gd name="connsiteX1" fmla="*/ 9246 w 33715"/>
                      <a:gd name="connsiteY1" fmla="*/ 18487 h 18487"/>
                      <a:gd name="connsiteX2" fmla="*/ 0 w 33715"/>
                      <a:gd name="connsiteY2" fmla="*/ 9244 h 18487"/>
                      <a:gd name="connsiteX3" fmla="*/ 9246 w 33715"/>
                      <a:gd name="connsiteY3" fmla="*/ 0 h 18487"/>
                      <a:gd name="connsiteX4" fmla="*/ 24470 w 33715"/>
                      <a:gd name="connsiteY4" fmla="*/ 0 h 18487"/>
                      <a:gd name="connsiteX5" fmla="*/ 33715 w 33715"/>
                      <a:gd name="connsiteY5" fmla="*/ 9244 h 18487"/>
                      <a:gd name="connsiteX6" fmla="*/ 24470 w 33715"/>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15" h="18487">
                        <a:moveTo>
                          <a:pt x="24470" y="18487"/>
                        </a:moveTo>
                        <a:lnTo>
                          <a:pt x="9246" y="18487"/>
                        </a:lnTo>
                        <a:cubicBezTo>
                          <a:pt x="4130" y="18487"/>
                          <a:pt x="0" y="14358"/>
                          <a:pt x="0" y="9244"/>
                        </a:cubicBezTo>
                        <a:cubicBezTo>
                          <a:pt x="0" y="4129"/>
                          <a:pt x="4130" y="0"/>
                          <a:pt x="9246" y="0"/>
                        </a:cubicBezTo>
                        <a:lnTo>
                          <a:pt x="24470" y="0"/>
                        </a:lnTo>
                        <a:cubicBezTo>
                          <a:pt x="29586" y="0"/>
                          <a:pt x="33715" y="4129"/>
                          <a:pt x="33715" y="9244"/>
                        </a:cubicBezTo>
                        <a:cubicBezTo>
                          <a:pt x="33715" y="14358"/>
                          <a:pt x="29586" y="18487"/>
                          <a:pt x="24470"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4" name="Freeform 886">
                    <a:extLst>
                      <a:ext uri="{FF2B5EF4-FFF2-40B4-BE49-F238E27FC236}">
                        <a16:creationId xmlns:a16="http://schemas.microsoft.com/office/drawing/2014/main" id="{09919647-BDF3-63E7-A225-EA982C5B95F0}"/>
                      </a:ext>
                    </a:extLst>
                  </p:cNvPr>
                  <p:cNvSpPr/>
                  <p:nvPr/>
                </p:nvSpPr>
                <p:spPr>
                  <a:xfrm>
                    <a:off x="6583069" y="4704174"/>
                    <a:ext cx="96276" cy="18487"/>
                  </a:xfrm>
                  <a:custGeom>
                    <a:avLst/>
                    <a:gdLst>
                      <a:gd name="connsiteX0" fmla="*/ 87031 w 96276"/>
                      <a:gd name="connsiteY0" fmla="*/ 18487 h 18487"/>
                      <a:gd name="connsiteX1" fmla="*/ 9246 w 96276"/>
                      <a:gd name="connsiteY1" fmla="*/ 18487 h 18487"/>
                      <a:gd name="connsiteX2" fmla="*/ 0 w 96276"/>
                      <a:gd name="connsiteY2" fmla="*/ 9244 h 18487"/>
                      <a:gd name="connsiteX3" fmla="*/ 9246 w 96276"/>
                      <a:gd name="connsiteY3" fmla="*/ 0 h 18487"/>
                      <a:gd name="connsiteX4" fmla="*/ 87031 w 96276"/>
                      <a:gd name="connsiteY4" fmla="*/ 0 h 18487"/>
                      <a:gd name="connsiteX5" fmla="*/ 96277 w 96276"/>
                      <a:gd name="connsiteY5" fmla="*/ 9244 h 18487"/>
                      <a:gd name="connsiteX6" fmla="*/ 87031 w 9627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76" h="18487">
                        <a:moveTo>
                          <a:pt x="87031" y="18487"/>
                        </a:moveTo>
                        <a:lnTo>
                          <a:pt x="9246" y="18487"/>
                        </a:lnTo>
                        <a:cubicBezTo>
                          <a:pt x="4130" y="18487"/>
                          <a:pt x="0" y="14358"/>
                          <a:pt x="0" y="9244"/>
                        </a:cubicBezTo>
                        <a:cubicBezTo>
                          <a:pt x="0" y="4129"/>
                          <a:pt x="4130" y="0"/>
                          <a:pt x="9246" y="0"/>
                        </a:cubicBezTo>
                        <a:lnTo>
                          <a:pt x="87031" y="0"/>
                        </a:lnTo>
                        <a:cubicBezTo>
                          <a:pt x="92147" y="0"/>
                          <a:pt x="96277" y="4129"/>
                          <a:pt x="96277" y="9244"/>
                        </a:cubicBezTo>
                        <a:cubicBezTo>
                          <a:pt x="96277" y="14358"/>
                          <a:pt x="92147" y="18487"/>
                          <a:pt x="8703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5" name="Freeform 887">
                    <a:extLst>
                      <a:ext uri="{FF2B5EF4-FFF2-40B4-BE49-F238E27FC236}">
                        <a16:creationId xmlns:a16="http://schemas.microsoft.com/office/drawing/2014/main" id="{DE3C2F00-DF4E-A3D7-6D0C-BF669EDB4EF8}"/>
                      </a:ext>
                    </a:extLst>
                  </p:cNvPr>
                  <p:cNvSpPr/>
                  <p:nvPr/>
                </p:nvSpPr>
                <p:spPr>
                  <a:xfrm>
                    <a:off x="6461583" y="4704174"/>
                    <a:ext cx="24531" cy="18487"/>
                  </a:xfrm>
                  <a:custGeom>
                    <a:avLst/>
                    <a:gdLst>
                      <a:gd name="connsiteX0" fmla="*/ 15286 w 24531"/>
                      <a:gd name="connsiteY0" fmla="*/ 18487 h 18487"/>
                      <a:gd name="connsiteX1" fmla="*/ 9246 w 24531"/>
                      <a:gd name="connsiteY1" fmla="*/ 18487 h 18487"/>
                      <a:gd name="connsiteX2" fmla="*/ 0 w 24531"/>
                      <a:gd name="connsiteY2" fmla="*/ 9244 h 18487"/>
                      <a:gd name="connsiteX3" fmla="*/ 9246 w 24531"/>
                      <a:gd name="connsiteY3" fmla="*/ 0 h 18487"/>
                      <a:gd name="connsiteX4" fmla="*/ 15286 w 24531"/>
                      <a:gd name="connsiteY4" fmla="*/ 0 h 18487"/>
                      <a:gd name="connsiteX5" fmla="*/ 24531 w 24531"/>
                      <a:gd name="connsiteY5" fmla="*/ 9244 h 18487"/>
                      <a:gd name="connsiteX6" fmla="*/ 15286 w 2453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531" h="18487">
                        <a:moveTo>
                          <a:pt x="15286" y="18487"/>
                        </a:moveTo>
                        <a:lnTo>
                          <a:pt x="9246" y="18487"/>
                        </a:lnTo>
                        <a:cubicBezTo>
                          <a:pt x="4130" y="18487"/>
                          <a:pt x="0" y="14358"/>
                          <a:pt x="0" y="9244"/>
                        </a:cubicBezTo>
                        <a:cubicBezTo>
                          <a:pt x="0" y="4129"/>
                          <a:pt x="4130" y="0"/>
                          <a:pt x="9246" y="0"/>
                        </a:cubicBezTo>
                        <a:lnTo>
                          <a:pt x="15286" y="0"/>
                        </a:lnTo>
                        <a:cubicBezTo>
                          <a:pt x="20402" y="0"/>
                          <a:pt x="24531" y="4129"/>
                          <a:pt x="24531" y="9244"/>
                        </a:cubicBezTo>
                        <a:cubicBezTo>
                          <a:pt x="24531" y="14358"/>
                          <a:pt x="20402" y="18487"/>
                          <a:pt x="1528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6" name="Freeform 888">
                    <a:extLst>
                      <a:ext uri="{FF2B5EF4-FFF2-40B4-BE49-F238E27FC236}">
                        <a16:creationId xmlns:a16="http://schemas.microsoft.com/office/drawing/2014/main" id="{9BAB4723-B368-B835-802F-C56167B1FBED}"/>
                      </a:ext>
                    </a:extLst>
                  </p:cNvPr>
                  <p:cNvSpPr/>
                  <p:nvPr/>
                </p:nvSpPr>
                <p:spPr>
                  <a:xfrm>
                    <a:off x="6509475" y="4704174"/>
                    <a:ext cx="50172" cy="18487"/>
                  </a:xfrm>
                  <a:custGeom>
                    <a:avLst/>
                    <a:gdLst>
                      <a:gd name="connsiteX0" fmla="*/ 40927 w 50172"/>
                      <a:gd name="connsiteY0" fmla="*/ 18487 h 18487"/>
                      <a:gd name="connsiteX1" fmla="*/ 9246 w 50172"/>
                      <a:gd name="connsiteY1" fmla="*/ 18487 h 18487"/>
                      <a:gd name="connsiteX2" fmla="*/ 0 w 50172"/>
                      <a:gd name="connsiteY2" fmla="*/ 9244 h 18487"/>
                      <a:gd name="connsiteX3" fmla="*/ 9246 w 50172"/>
                      <a:gd name="connsiteY3" fmla="*/ 0 h 18487"/>
                      <a:gd name="connsiteX4" fmla="*/ 40927 w 50172"/>
                      <a:gd name="connsiteY4" fmla="*/ 0 h 18487"/>
                      <a:gd name="connsiteX5" fmla="*/ 50172 w 50172"/>
                      <a:gd name="connsiteY5" fmla="*/ 9244 h 18487"/>
                      <a:gd name="connsiteX6" fmla="*/ 40927 w 50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2" h="18487">
                        <a:moveTo>
                          <a:pt x="40927" y="18487"/>
                        </a:moveTo>
                        <a:lnTo>
                          <a:pt x="9246" y="18487"/>
                        </a:lnTo>
                        <a:cubicBezTo>
                          <a:pt x="4130" y="18487"/>
                          <a:pt x="0" y="14358"/>
                          <a:pt x="0" y="9244"/>
                        </a:cubicBezTo>
                        <a:cubicBezTo>
                          <a:pt x="0" y="4129"/>
                          <a:pt x="4130" y="0"/>
                          <a:pt x="9246" y="0"/>
                        </a:cubicBezTo>
                        <a:lnTo>
                          <a:pt x="40927" y="0"/>
                        </a:lnTo>
                        <a:cubicBezTo>
                          <a:pt x="46043" y="0"/>
                          <a:pt x="50172" y="4129"/>
                          <a:pt x="50172" y="9244"/>
                        </a:cubicBezTo>
                        <a:cubicBezTo>
                          <a:pt x="50172" y="14358"/>
                          <a:pt x="46043" y="18487"/>
                          <a:pt x="40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7" name="Freeform 889">
                    <a:extLst>
                      <a:ext uri="{FF2B5EF4-FFF2-40B4-BE49-F238E27FC236}">
                        <a16:creationId xmlns:a16="http://schemas.microsoft.com/office/drawing/2014/main" id="{CA57E6DA-B4E7-0E3B-47B2-8E5B49DFE36D}"/>
                      </a:ext>
                    </a:extLst>
                  </p:cNvPr>
                  <p:cNvSpPr/>
                  <p:nvPr/>
                </p:nvSpPr>
                <p:spPr>
                  <a:xfrm>
                    <a:off x="6318524" y="4704174"/>
                    <a:ext cx="62438" cy="18487"/>
                  </a:xfrm>
                  <a:custGeom>
                    <a:avLst/>
                    <a:gdLst>
                      <a:gd name="connsiteX0" fmla="*/ 53193 w 62438"/>
                      <a:gd name="connsiteY0" fmla="*/ 18487 h 18487"/>
                      <a:gd name="connsiteX1" fmla="*/ 9246 w 62438"/>
                      <a:gd name="connsiteY1" fmla="*/ 18487 h 18487"/>
                      <a:gd name="connsiteX2" fmla="*/ 0 w 62438"/>
                      <a:gd name="connsiteY2" fmla="*/ 9244 h 18487"/>
                      <a:gd name="connsiteX3" fmla="*/ 9246 w 62438"/>
                      <a:gd name="connsiteY3" fmla="*/ 0 h 18487"/>
                      <a:gd name="connsiteX4" fmla="*/ 53193 w 62438"/>
                      <a:gd name="connsiteY4" fmla="*/ 0 h 18487"/>
                      <a:gd name="connsiteX5" fmla="*/ 62438 w 62438"/>
                      <a:gd name="connsiteY5" fmla="*/ 9244 h 18487"/>
                      <a:gd name="connsiteX6" fmla="*/ 53193 w 62438"/>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438" h="18487">
                        <a:moveTo>
                          <a:pt x="53193" y="18487"/>
                        </a:moveTo>
                        <a:lnTo>
                          <a:pt x="9246" y="18487"/>
                        </a:lnTo>
                        <a:cubicBezTo>
                          <a:pt x="4130" y="18487"/>
                          <a:pt x="0" y="14358"/>
                          <a:pt x="0" y="9244"/>
                        </a:cubicBezTo>
                        <a:cubicBezTo>
                          <a:pt x="0" y="4129"/>
                          <a:pt x="4130" y="0"/>
                          <a:pt x="9246" y="0"/>
                        </a:cubicBezTo>
                        <a:lnTo>
                          <a:pt x="53193" y="0"/>
                        </a:lnTo>
                        <a:cubicBezTo>
                          <a:pt x="58309" y="0"/>
                          <a:pt x="62438" y="4129"/>
                          <a:pt x="62438" y="9244"/>
                        </a:cubicBezTo>
                        <a:cubicBezTo>
                          <a:pt x="62438" y="14358"/>
                          <a:pt x="58309" y="18487"/>
                          <a:pt x="53193"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8" name="Freeform 890">
                    <a:extLst>
                      <a:ext uri="{FF2B5EF4-FFF2-40B4-BE49-F238E27FC236}">
                        <a16:creationId xmlns:a16="http://schemas.microsoft.com/office/drawing/2014/main" id="{CF5DD765-B925-FFFB-A61E-54C124786341}"/>
                      </a:ext>
                    </a:extLst>
                  </p:cNvPr>
                  <p:cNvSpPr/>
                  <p:nvPr/>
                </p:nvSpPr>
                <p:spPr>
                  <a:xfrm>
                    <a:off x="6702768" y="4704174"/>
                    <a:ext cx="40372" cy="18487"/>
                  </a:xfrm>
                  <a:custGeom>
                    <a:avLst/>
                    <a:gdLst>
                      <a:gd name="connsiteX0" fmla="*/ 31127 w 40372"/>
                      <a:gd name="connsiteY0" fmla="*/ 18487 h 18487"/>
                      <a:gd name="connsiteX1" fmla="*/ 9246 w 40372"/>
                      <a:gd name="connsiteY1" fmla="*/ 18487 h 18487"/>
                      <a:gd name="connsiteX2" fmla="*/ 0 w 40372"/>
                      <a:gd name="connsiteY2" fmla="*/ 9244 h 18487"/>
                      <a:gd name="connsiteX3" fmla="*/ 9246 w 40372"/>
                      <a:gd name="connsiteY3" fmla="*/ 0 h 18487"/>
                      <a:gd name="connsiteX4" fmla="*/ 31127 w 40372"/>
                      <a:gd name="connsiteY4" fmla="*/ 0 h 18487"/>
                      <a:gd name="connsiteX5" fmla="*/ 40372 w 40372"/>
                      <a:gd name="connsiteY5" fmla="*/ 9244 h 18487"/>
                      <a:gd name="connsiteX6" fmla="*/ 31127 w 403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72" h="18487">
                        <a:moveTo>
                          <a:pt x="31127" y="18487"/>
                        </a:moveTo>
                        <a:lnTo>
                          <a:pt x="9246" y="18487"/>
                        </a:lnTo>
                        <a:cubicBezTo>
                          <a:pt x="4130" y="18487"/>
                          <a:pt x="0" y="14358"/>
                          <a:pt x="0" y="9244"/>
                        </a:cubicBezTo>
                        <a:cubicBezTo>
                          <a:pt x="0" y="4129"/>
                          <a:pt x="4130" y="0"/>
                          <a:pt x="9246" y="0"/>
                        </a:cubicBezTo>
                        <a:lnTo>
                          <a:pt x="31127" y="0"/>
                        </a:lnTo>
                        <a:cubicBezTo>
                          <a:pt x="36242" y="0"/>
                          <a:pt x="40372" y="4129"/>
                          <a:pt x="40372" y="9244"/>
                        </a:cubicBezTo>
                        <a:cubicBezTo>
                          <a:pt x="40372" y="14358"/>
                          <a:pt x="36242" y="18487"/>
                          <a:pt x="311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nvGrpSpPr>
                <p:cNvPr id="57" name="Graphic 526">
                  <a:extLst>
                    <a:ext uri="{FF2B5EF4-FFF2-40B4-BE49-F238E27FC236}">
                      <a16:creationId xmlns:a16="http://schemas.microsoft.com/office/drawing/2014/main" id="{6B76EDAB-51C0-5B3A-A0F6-BEBCF85D1CE5}"/>
                    </a:ext>
                  </a:extLst>
                </p:cNvPr>
                <p:cNvGrpSpPr/>
                <p:nvPr/>
              </p:nvGrpSpPr>
              <p:grpSpPr>
                <a:xfrm>
                  <a:off x="6318462" y="4743983"/>
                  <a:ext cx="424677" cy="18487"/>
                  <a:chOff x="6318462" y="4743983"/>
                  <a:chExt cx="424677" cy="18487"/>
                </a:xfrm>
                <a:grpFill/>
              </p:grpSpPr>
              <p:sp>
                <p:nvSpPr>
                  <p:cNvPr id="58" name="Freeform 892">
                    <a:extLst>
                      <a:ext uri="{FF2B5EF4-FFF2-40B4-BE49-F238E27FC236}">
                        <a16:creationId xmlns:a16="http://schemas.microsoft.com/office/drawing/2014/main" id="{903E6B49-DF50-2803-67DE-F28FAA5DACB2}"/>
                      </a:ext>
                    </a:extLst>
                  </p:cNvPr>
                  <p:cNvSpPr/>
                  <p:nvPr/>
                </p:nvSpPr>
                <p:spPr>
                  <a:xfrm>
                    <a:off x="6438715" y="4743983"/>
                    <a:ext cx="62191" cy="18487"/>
                  </a:xfrm>
                  <a:custGeom>
                    <a:avLst/>
                    <a:gdLst>
                      <a:gd name="connsiteX0" fmla="*/ 52946 w 62191"/>
                      <a:gd name="connsiteY0" fmla="*/ 18487 h 18487"/>
                      <a:gd name="connsiteX1" fmla="*/ 9246 w 62191"/>
                      <a:gd name="connsiteY1" fmla="*/ 18487 h 18487"/>
                      <a:gd name="connsiteX2" fmla="*/ 0 w 62191"/>
                      <a:gd name="connsiteY2" fmla="*/ 9244 h 18487"/>
                      <a:gd name="connsiteX3" fmla="*/ 9246 w 62191"/>
                      <a:gd name="connsiteY3" fmla="*/ 0 h 18487"/>
                      <a:gd name="connsiteX4" fmla="*/ 52946 w 62191"/>
                      <a:gd name="connsiteY4" fmla="*/ 0 h 18487"/>
                      <a:gd name="connsiteX5" fmla="*/ 62192 w 62191"/>
                      <a:gd name="connsiteY5" fmla="*/ 9244 h 18487"/>
                      <a:gd name="connsiteX6" fmla="*/ 52946 w 6219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91" h="18487">
                        <a:moveTo>
                          <a:pt x="52946" y="18487"/>
                        </a:moveTo>
                        <a:lnTo>
                          <a:pt x="9246" y="18487"/>
                        </a:lnTo>
                        <a:cubicBezTo>
                          <a:pt x="4130" y="18487"/>
                          <a:pt x="0" y="14359"/>
                          <a:pt x="0" y="9244"/>
                        </a:cubicBezTo>
                        <a:cubicBezTo>
                          <a:pt x="0" y="4129"/>
                          <a:pt x="4130" y="0"/>
                          <a:pt x="9246" y="0"/>
                        </a:cubicBezTo>
                        <a:lnTo>
                          <a:pt x="52946" y="0"/>
                        </a:lnTo>
                        <a:cubicBezTo>
                          <a:pt x="58062" y="0"/>
                          <a:pt x="62192" y="4129"/>
                          <a:pt x="62192" y="9244"/>
                        </a:cubicBezTo>
                        <a:cubicBezTo>
                          <a:pt x="62192" y="14359"/>
                          <a:pt x="58062" y="18487"/>
                          <a:pt x="5294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59" name="Freeform 893">
                    <a:extLst>
                      <a:ext uri="{FF2B5EF4-FFF2-40B4-BE49-F238E27FC236}">
                        <a16:creationId xmlns:a16="http://schemas.microsoft.com/office/drawing/2014/main" id="{F316D73E-EEA7-2BFE-DC78-AF8F67206D5B}"/>
                      </a:ext>
                    </a:extLst>
                  </p:cNvPr>
                  <p:cNvSpPr/>
                  <p:nvPr/>
                </p:nvSpPr>
                <p:spPr>
                  <a:xfrm>
                    <a:off x="6318462" y="4743983"/>
                    <a:ext cx="96276" cy="18487"/>
                  </a:xfrm>
                  <a:custGeom>
                    <a:avLst/>
                    <a:gdLst>
                      <a:gd name="connsiteX0" fmla="*/ 87031 w 96276"/>
                      <a:gd name="connsiteY0" fmla="*/ 18487 h 18487"/>
                      <a:gd name="connsiteX1" fmla="*/ 9246 w 96276"/>
                      <a:gd name="connsiteY1" fmla="*/ 18487 h 18487"/>
                      <a:gd name="connsiteX2" fmla="*/ 0 w 96276"/>
                      <a:gd name="connsiteY2" fmla="*/ 9244 h 18487"/>
                      <a:gd name="connsiteX3" fmla="*/ 9246 w 96276"/>
                      <a:gd name="connsiteY3" fmla="*/ 0 h 18487"/>
                      <a:gd name="connsiteX4" fmla="*/ 87031 w 96276"/>
                      <a:gd name="connsiteY4" fmla="*/ 0 h 18487"/>
                      <a:gd name="connsiteX5" fmla="*/ 96277 w 96276"/>
                      <a:gd name="connsiteY5" fmla="*/ 9244 h 18487"/>
                      <a:gd name="connsiteX6" fmla="*/ 87031 w 96276"/>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76" h="18487">
                        <a:moveTo>
                          <a:pt x="87031" y="18487"/>
                        </a:moveTo>
                        <a:lnTo>
                          <a:pt x="9246" y="18487"/>
                        </a:lnTo>
                        <a:cubicBezTo>
                          <a:pt x="4130" y="18487"/>
                          <a:pt x="0" y="14359"/>
                          <a:pt x="0" y="9244"/>
                        </a:cubicBezTo>
                        <a:cubicBezTo>
                          <a:pt x="0" y="4129"/>
                          <a:pt x="4130" y="0"/>
                          <a:pt x="9246" y="0"/>
                        </a:cubicBezTo>
                        <a:lnTo>
                          <a:pt x="87031" y="0"/>
                        </a:lnTo>
                        <a:cubicBezTo>
                          <a:pt x="92147" y="0"/>
                          <a:pt x="96277" y="4129"/>
                          <a:pt x="96277" y="9244"/>
                        </a:cubicBezTo>
                        <a:cubicBezTo>
                          <a:pt x="96277" y="14359"/>
                          <a:pt x="92147" y="18487"/>
                          <a:pt x="87031"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0" name="Freeform 894">
                    <a:extLst>
                      <a:ext uri="{FF2B5EF4-FFF2-40B4-BE49-F238E27FC236}">
                        <a16:creationId xmlns:a16="http://schemas.microsoft.com/office/drawing/2014/main" id="{51C10FC9-BF19-66CA-66C7-C8969C5CB5AE}"/>
                      </a:ext>
                    </a:extLst>
                  </p:cNvPr>
                  <p:cNvSpPr/>
                  <p:nvPr/>
                </p:nvSpPr>
                <p:spPr>
                  <a:xfrm>
                    <a:off x="6524329" y="4743983"/>
                    <a:ext cx="45549" cy="18487"/>
                  </a:xfrm>
                  <a:custGeom>
                    <a:avLst/>
                    <a:gdLst>
                      <a:gd name="connsiteX0" fmla="*/ 36304 w 45549"/>
                      <a:gd name="connsiteY0" fmla="*/ 18487 h 18487"/>
                      <a:gd name="connsiteX1" fmla="*/ 9246 w 45549"/>
                      <a:gd name="connsiteY1" fmla="*/ 18487 h 18487"/>
                      <a:gd name="connsiteX2" fmla="*/ 0 w 45549"/>
                      <a:gd name="connsiteY2" fmla="*/ 9244 h 18487"/>
                      <a:gd name="connsiteX3" fmla="*/ 9246 w 45549"/>
                      <a:gd name="connsiteY3" fmla="*/ 0 h 18487"/>
                      <a:gd name="connsiteX4" fmla="*/ 36304 w 45549"/>
                      <a:gd name="connsiteY4" fmla="*/ 0 h 18487"/>
                      <a:gd name="connsiteX5" fmla="*/ 45550 w 45549"/>
                      <a:gd name="connsiteY5" fmla="*/ 9244 h 18487"/>
                      <a:gd name="connsiteX6" fmla="*/ 36304 w 45549"/>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549" h="18487">
                        <a:moveTo>
                          <a:pt x="36304" y="18487"/>
                        </a:moveTo>
                        <a:lnTo>
                          <a:pt x="9246" y="18487"/>
                        </a:lnTo>
                        <a:cubicBezTo>
                          <a:pt x="4130" y="18487"/>
                          <a:pt x="0" y="14359"/>
                          <a:pt x="0" y="9244"/>
                        </a:cubicBezTo>
                        <a:cubicBezTo>
                          <a:pt x="0" y="4129"/>
                          <a:pt x="4130" y="0"/>
                          <a:pt x="9246" y="0"/>
                        </a:cubicBezTo>
                        <a:lnTo>
                          <a:pt x="36304" y="0"/>
                        </a:lnTo>
                        <a:cubicBezTo>
                          <a:pt x="41420" y="0"/>
                          <a:pt x="45550" y="4129"/>
                          <a:pt x="45550" y="9244"/>
                        </a:cubicBezTo>
                        <a:cubicBezTo>
                          <a:pt x="45550" y="14359"/>
                          <a:pt x="41420" y="18487"/>
                          <a:pt x="36304"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1" name="Freeform 895">
                    <a:extLst>
                      <a:ext uri="{FF2B5EF4-FFF2-40B4-BE49-F238E27FC236}">
                        <a16:creationId xmlns:a16="http://schemas.microsoft.com/office/drawing/2014/main" id="{47C14BB4-2CA4-575F-5252-55D88A842B7C}"/>
                      </a:ext>
                    </a:extLst>
                  </p:cNvPr>
                  <p:cNvSpPr/>
                  <p:nvPr/>
                </p:nvSpPr>
                <p:spPr>
                  <a:xfrm>
                    <a:off x="6593239" y="4743983"/>
                    <a:ext cx="50172" cy="18487"/>
                  </a:xfrm>
                  <a:custGeom>
                    <a:avLst/>
                    <a:gdLst>
                      <a:gd name="connsiteX0" fmla="*/ 40927 w 50172"/>
                      <a:gd name="connsiteY0" fmla="*/ 18487 h 18487"/>
                      <a:gd name="connsiteX1" fmla="*/ 9246 w 50172"/>
                      <a:gd name="connsiteY1" fmla="*/ 18487 h 18487"/>
                      <a:gd name="connsiteX2" fmla="*/ 0 w 50172"/>
                      <a:gd name="connsiteY2" fmla="*/ 9244 h 18487"/>
                      <a:gd name="connsiteX3" fmla="*/ 9246 w 50172"/>
                      <a:gd name="connsiteY3" fmla="*/ 0 h 18487"/>
                      <a:gd name="connsiteX4" fmla="*/ 40927 w 50172"/>
                      <a:gd name="connsiteY4" fmla="*/ 0 h 18487"/>
                      <a:gd name="connsiteX5" fmla="*/ 50172 w 50172"/>
                      <a:gd name="connsiteY5" fmla="*/ 9244 h 18487"/>
                      <a:gd name="connsiteX6" fmla="*/ 40927 w 50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72" h="18487">
                        <a:moveTo>
                          <a:pt x="40927" y="18487"/>
                        </a:moveTo>
                        <a:lnTo>
                          <a:pt x="9246" y="18487"/>
                        </a:lnTo>
                        <a:cubicBezTo>
                          <a:pt x="4130" y="18487"/>
                          <a:pt x="0" y="14359"/>
                          <a:pt x="0" y="9244"/>
                        </a:cubicBezTo>
                        <a:cubicBezTo>
                          <a:pt x="0" y="4129"/>
                          <a:pt x="4130" y="0"/>
                          <a:pt x="9246" y="0"/>
                        </a:cubicBezTo>
                        <a:lnTo>
                          <a:pt x="40927" y="0"/>
                        </a:lnTo>
                        <a:cubicBezTo>
                          <a:pt x="46043" y="0"/>
                          <a:pt x="50172" y="4129"/>
                          <a:pt x="50172" y="9244"/>
                        </a:cubicBezTo>
                        <a:cubicBezTo>
                          <a:pt x="50172" y="14359"/>
                          <a:pt x="46043" y="18487"/>
                          <a:pt x="40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62" name="Freeform 896">
                    <a:extLst>
                      <a:ext uri="{FF2B5EF4-FFF2-40B4-BE49-F238E27FC236}">
                        <a16:creationId xmlns:a16="http://schemas.microsoft.com/office/drawing/2014/main" id="{27BC9CE0-F059-D3E9-2F3C-1199D8E866D1}"/>
                      </a:ext>
                    </a:extLst>
                  </p:cNvPr>
                  <p:cNvSpPr/>
                  <p:nvPr/>
                </p:nvSpPr>
                <p:spPr>
                  <a:xfrm>
                    <a:off x="6666895" y="4743983"/>
                    <a:ext cx="76244" cy="18487"/>
                  </a:xfrm>
                  <a:custGeom>
                    <a:avLst/>
                    <a:gdLst>
                      <a:gd name="connsiteX0" fmla="*/ 66999 w 76244"/>
                      <a:gd name="connsiteY0" fmla="*/ 18487 h 18487"/>
                      <a:gd name="connsiteX1" fmla="*/ 9246 w 76244"/>
                      <a:gd name="connsiteY1" fmla="*/ 18487 h 18487"/>
                      <a:gd name="connsiteX2" fmla="*/ 0 w 76244"/>
                      <a:gd name="connsiteY2" fmla="*/ 9244 h 18487"/>
                      <a:gd name="connsiteX3" fmla="*/ 9246 w 76244"/>
                      <a:gd name="connsiteY3" fmla="*/ 0 h 18487"/>
                      <a:gd name="connsiteX4" fmla="*/ 66999 w 76244"/>
                      <a:gd name="connsiteY4" fmla="*/ 0 h 18487"/>
                      <a:gd name="connsiteX5" fmla="*/ 76245 w 76244"/>
                      <a:gd name="connsiteY5" fmla="*/ 9244 h 18487"/>
                      <a:gd name="connsiteX6" fmla="*/ 66999 w 76244"/>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244" h="18487">
                        <a:moveTo>
                          <a:pt x="66999" y="18487"/>
                        </a:moveTo>
                        <a:lnTo>
                          <a:pt x="9246" y="18487"/>
                        </a:lnTo>
                        <a:cubicBezTo>
                          <a:pt x="4130" y="18487"/>
                          <a:pt x="0" y="14359"/>
                          <a:pt x="0" y="9244"/>
                        </a:cubicBezTo>
                        <a:cubicBezTo>
                          <a:pt x="0" y="4129"/>
                          <a:pt x="4130" y="0"/>
                          <a:pt x="9246" y="0"/>
                        </a:cubicBezTo>
                        <a:lnTo>
                          <a:pt x="66999" y="0"/>
                        </a:lnTo>
                        <a:cubicBezTo>
                          <a:pt x="72115" y="0"/>
                          <a:pt x="76245" y="4129"/>
                          <a:pt x="76245" y="9244"/>
                        </a:cubicBezTo>
                        <a:cubicBezTo>
                          <a:pt x="76245" y="14359"/>
                          <a:pt x="72115" y="18487"/>
                          <a:pt x="66999"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grpSp>
            <p:nvGrpSpPr>
              <p:cNvPr id="42" name="Graphic 526">
                <a:extLst>
                  <a:ext uri="{FF2B5EF4-FFF2-40B4-BE49-F238E27FC236}">
                    <a16:creationId xmlns:a16="http://schemas.microsoft.com/office/drawing/2014/main" id="{E5A73D19-D5B2-D71E-7366-2772A894864B}"/>
                  </a:ext>
                </a:extLst>
              </p:cNvPr>
              <p:cNvGrpSpPr/>
              <p:nvPr/>
            </p:nvGrpSpPr>
            <p:grpSpPr>
              <a:xfrm>
                <a:off x="6251648" y="4467966"/>
                <a:ext cx="558182" cy="406353"/>
                <a:chOff x="6251648" y="4467966"/>
                <a:chExt cx="558182" cy="406353"/>
              </a:xfrm>
              <a:grpFill/>
            </p:grpSpPr>
            <p:sp>
              <p:nvSpPr>
                <p:cNvPr id="47" name="Freeform 898">
                  <a:extLst>
                    <a:ext uri="{FF2B5EF4-FFF2-40B4-BE49-F238E27FC236}">
                      <a16:creationId xmlns:a16="http://schemas.microsoft.com/office/drawing/2014/main" id="{CC460E78-D8A8-0957-D435-816A4A6CB3C3}"/>
                    </a:ext>
                  </a:extLst>
                </p:cNvPr>
                <p:cNvSpPr/>
                <p:nvPr/>
              </p:nvSpPr>
              <p:spPr>
                <a:xfrm>
                  <a:off x="6251771" y="4467966"/>
                  <a:ext cx="558059" cy="406353"/>
                </a:xfrm>
                <a:custGeom>
                  <a:avLst/>
                  <a:gdLst>
                    <a:gd name="connsiteX0" fmla="*/ 527734 w 558059"/>
                    <a:gd name="connsiteY0" fmla="*/ 406353 h 406353"/>
                    <a:gd name="connsiteX1" fmla="*/ 30325 w 558059"/>
                    <a:gd name="connsiteY1" fmla="*/ 406353 h 406353"/>
                    <a:gd name="connsiteX2" fmla="*/ 0 w 558059"/>
                    <a:gd name="connsiteY2" fmla="*/ 376034 h 406353"/>
                    <a:gd name="connsiteX3" fmla="*/ 0 w 558059"/>
                    <a:gd name="connsiteY3" fmla="*/ 30319 h 406353"/>
                    <a:gd name="connsiteX4" fmla="*/ 30325 w 558059"/>
                    <a:gd name="connsiteY4" fmla="*/ 0 h 406353"/>
                    <a:gd name="connsiteX5" fmla="*/ 527734 w 558059"/>
                    <a:gd name="connsiteY5" fmla="*/ 0 h 406353"/>
                    <a:gd name="connsiteX6" fmla="*/ 558059 w 558059"/>
                    <a:gd name="connsiteY6" fmla="*/ 30319 h 406353"/>
                    <a:gd name="connsiteX7" fmla="*/ 558059 w 558059"/>
                    <a:gd name="connsiteY7" fmla="*/ 376034 h 406353"/>
                    <a:gd name="connsiteX8" fmla="*/ 527734 w 558059"/>
                    <a:gd name="connsiteY8" fmla="*/ 406353 h 406353"/>
                    <a:gd name="connsiteX9" fmla="*/ 30325 w 558059"/>
                    <a:gd name="connsiteY9" fmla="*/ 18426 h 406353"/>
                    <a:gd name="connsiteX10" fmla="*/ 18429 w 558059"/>
                    <a:gd name="connsiteY10" fmla="*/ 30319 h 406353"/>
                    <a:gd name="connsiteX11" fmla="*/ 18429 w 558059"/>
                    <a:gd name="connsiteY11" fmla="*/ 376034 h 406353"/>
                    <a:gd name="connsiteX12" fmla="*/ 30325 w 558059"/>
                    <a:gd name="connsiteY12" fmla="*/ 387928 h 406353"/>
                    <a:gd name="connsiteX13" fmla="*/ 527734 w 558059"/>
                    <a:gd name="connsiteY13" fmla="*/ 387928 h 406353"/>
                    <a:gd name="connsiteX14" fmla="*/ 539630 w 558059"/>
                    <a:gd name="connsiteY14" fmla="*/ 376034 h 406353"/>
                    <a:gd name="connsiteX15" fmla="*/ 539630 w 558059"/>
                    <a:gd name="connsiteY15" fmla="*/ 30319 h 406353"/>
                    <a:gd name="connsiteX16" fmla="*/ 527734 w 558059"/>
                    <a:gd name="connsiteY16" fmla="*/ 18426 h 406353"/>
                    <a:gd name="connsiteX17" fmla="*/ 30325 w 558059"/>
                    <a:gd name="connsiteY17" fmla="*/ 18426 h 40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059" h="406353">
                      <a:moveTo>
                        <a:pt x="527734" y="406353"/>
                      </a:moveTo>
                      <a:lnTo>
                        <a:pt x="30325" y="406353"/>
                      </a:lnTo>
                      <a:cubicBezTo>
                        <a:pt x="13621" y="406353"/>
                        <a:pt x="0" y="392734"/>
                        <a:pt x="0" y="376034"/>
                      </a:cubicBezTo>
                      <a:lnTo>
                        <a:pt x="0" y="30319"/>
                      </a:lnTo>
                      <a:cubicBezTo>
                        <a:pt x="0" y="13619"/>
                        <a:pt x="13621" y="0"/>
                        <a:pt x="30325" y="0"/>
                      </a:cubicBezTo>
                      <a:lnTo>
                        <a:pt x="527734" y="0"/>
                      </a:lnTo>
                      <a:cubicBezTo>
                        <a:pt x="544438" y="0"/>
                        <a:pt x="558059" y="13619"/>
                        <a:pt x="558059" y="30319"/>
                      </a:cubicBezTo>
                      <a:lnTo>
                        <a:pt x="558059" y="376034"/>
                      </a:lnTo>
                      <a:cubicBezTo>
                        <a:pt x="558059" y="392734"/>
                        <a:pt x="544438" y="406353"/>
                        <a:pt x="527734" y="406353"/>
                      </a:cubicBezTo>
                      <a:close/>
                      <a:moveTo>
                        <a:pt x="30325" y="18426"/>
                      </a:moveTo>
                      <a:cubicBezTo>
                        <a:pt x="23792" y="18426"/>
                        <a:pt x="18429" y="23726"/>
                        <a:pt x="18429" y="30319"/>
                      </a:cubicBezTo>
                      <a:lnTo>
                        <a:pt x="18429" y="376034"/>
                      </a:lnTo>
                      <a:cubicBezTo>
                        <a:pt x="18429" y="382566"/>
                        <a:pt x="23730" y="387928"/>
                        <a:pt x="30325" y="387928"/>
                      </a:cubicBezTo>
                      <a:lnTo>
                        <a:pt x="527734" y="387928"/>
                      </a:lnTo>
                      <a:cubicBezTo>
                        <a:pt x="534268" y="387928"/>
                        <a:pt x="539630" y="382628"/>
                        <a:pt x="539630" y="376034"/>
                      </a:cubicBezTo>
                      <a:lnTo>
                        <a:pt x="539630" y="30319"/>
                      </a:lnTo>
                      <a:cubicBezTo>
                        <a:pt x="539630" y="23787"/>
                        <a:pt x="534329" y="18426"/>
                        <a:pt x="527734" y="18426"/>
                      </a:cubicBezTo>
                      <a:lnTo>
                        <a:pt x="30325" y="18426"/>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48" name="Freeform 899">
                  <a:extLst>
                    <a:ext uri="{FF2B5EF4-FFF2-40B4-BE49-F238E27FC236}">
                      <a16:creationId xmlns:a16="http://schemas.microsoft.com/office/drawing/2014/main" id="{0F7244D9-B29F-5B33-8DD3-4DDF1F661EBE}"/>
                    </a:ext>
                  </a:extLst>
                </p:cNvPr>
                <p:cNvSpPr/>
                <p:nvPr/>
              </p:nvSpPr>
              <p:spPr>
                <a:xfrm>
                  <a:off x="6251648" y="4532549"/>
                  <a:ext cx="558121" cy="18487"/>
                </a:xfrm>
                <a:custGeom>
                  <a:avLst/>
                  <a:gdLst>
                    <a:gd name="connsiteX0" fmla="*/ 548876 w 558121"/>
                    <a:gd name="connsiteY0" fmla="*/ 18487 h 18487"/>
                    <a:gd name="connsiteX1" fmla="*/ 9246 w 558121"/>
                    <a:gd name="connsiteY1" fmla="*/ 18487 h 18487"/>
                    <a:gd name="connsiteX2" fmla="*/ 0 w 558121"/>
                    <a:gd name="connsiteY2" fmla="*/ 9244 h 18487"/>
                    <a:gd name="connsiteX3" fmla="*/ 9246 w 558121"/>
                    <a:gd name="connsiteY3" fmla="*/ 0 h 18487"/>
                    <a:gd name="connsiteX4" fmla="*/ 548876 w 558121"/>
                    <a:gd name="connsiteY4" fmla="*/ 0 h 18487"/>
                    <a:gd name="connsiteX5" fmla="*/ 558121 w 558121"/>
                    <a:gd name="connsiteY5" fmla="*/ 9244 h 18487"/>
                    <a:gd name="connsiteX6" fmla="*/ 548876 w 558121"/>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121" h="18487">
                      <a:moveTo>
                        <a:pt x="548876" y="18487"/>
                      </a:moveTo>
                      <a:lnTo>
                        <a:pt x="9246" y="18487"/>
                      </a:lnTo>
                      <a:cubicBezTo>
                        <a:pt x="4130" y="18487"/>
                        <a:pt x="0" y="14358"/>
                        <a:pt x="0" y="9244"/>
                      </a:cubicBezTo>
                      <a:cubicBezTo>
                        <a:pt x="0" y="4129"/>
                        <a:pt x="4130" y="0"/>
                        <a:pt x="9246" y="0"/>
                      </a:cubicBezTo>
                      <a:lnTo>
                        <a:pt x="548876" y="0"/>
                      </a:lnTo>
                      <a:cubicBezTo>
                        <a:pt x="553992" y="0"/>
                        <a:pt x="558121" y="4129"/>
                        <a:pt x="558121" y="9244"/>
                      </a:cubicBezTo>
                      <a:cubicBezTo>
                        <a:pt x="558121" y="14358"/>
                        <a:pt x="553992" y="18487"/>
                        <a:pt x="548876"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nvGrpSpPr>
                <p:cNvPr id="49" name="Graphic 526">
                  <a:extLst>
                    <a:ext uri="{FF2B5EF4-FFF2-40B4-BE49-F238E27FC236}">
                      <a16:creationId xmlns:a16="http://schemas.microsoft.com/office/drawing/2014/main" id="{CDA99ED4-07DA-4807-79B3-0CCE9F67FDD2}"/>
                    </a:ext>
                  </a:extLst>
                </p:cNvPr>
                <p:cNvGrpSpPr/>
                <p:nvPr/>
              </p:nvGrpSpPr>
              <p:grpSpPr>
                <a:xfrm>
                  <a:off x="6287952" y="4500073"/>
                  <a:ext cx="73224" cy="18548"/>
                  <a:chOff x="6287952" y="4500073"/>
                  <a:chExt cx="73224" cy="18548"/>
                </a:xfrm>
                <a:grpFill/>
              </p:grpSpPr>
              <p:sp>
                <p:nvSpPr>
                  <p:cNvPr id="50" name="Freeform 901">
                    <a:extLst>
                      <a:ext uri="{FF2B5EF4-FFF2-40B4-BE49-F238E27FC236}">
                        <a16:creationId xmlns:a16="http://schemas.microsoft.com/office/drawing/2014/main" id="{97586CF1-74CB-8B3E-653F-9A4BA0C82F15}"/>
                      </a:ext>
                    </a:extLst>
                  </p:cNvPr>
                  <p:cNvSpPr/>
                  <p:nvPr/>
                </p:nvSpPr>
                <p:spPr>
                  <a:xfrm>
                    <a:off x="6287952" y="4500073"/>
                    <a:ext cx="18491" cy="18548"/>
                  </a:xfrm>
                  <a:custGeom>
                    <a:avLst/>
                    <a:gdLst>
                      <a:gd name="connsiteX0" fmla="*/ 9307 w 18491"/>
                      <a:gd name="connsiteY0" fmla="*/ 18549 h 18548"/>
                      <a:gd name="connsiteX1" fmla="*/ 7520 w 18491"/>
                      <a:gd name="connsiteY1" fmla="*/ 18364 h 18548"/>
                      <a:gd name="connsiteX2" fmla="*/ 5794 w 18491"/>
                      <a:gd name="connsiteY2" fmla="*/ 17809 h 18548"/>
                      <a:gd name="connsiteX3" fmla="*/ 4191 w 18491"/>
                      <a:gd name="connsiteY3" fmla="*/ 16947 h 18548"/>
                      <a:gd name="connsiteX4" fmla="*/ 2774 w 18491"/>
                      <a:gd name="connsiteY4" fmla="*/ 15776 h 18548"/>
                      <a:gd name="connsiteX5" fmla="*/ 1603 w 18491"/>
                      <a:gd name="connsiteY5" fmla="*/ 14420 h 18548"/>
                      <a:gd name="connsiteX6" fmla="*/ 740 w 18491"/>
                      <a:gd name="connsiteY6" fmla="*/ 12818 h 18548"/>
                      <a:gd name="connsiteX7" fmla="*/ 185 w 18491"/>
                      <a:gd name="connsiteY7" fmla="*/ 11092 h 18548"/>
                      <a:gd name="connsiteX8" fmla="*/ 0 w 18491"/>
                      <a:gd name="connsiteY8" fmla="*/ 9305 h 18548"/>
                      <a:gd name="connsiteX9" fmla="*/ 2712 w 18491"/>
                      <a:gd name="connsiteY9" fmla="*/ 2773 h 18548"/>
                      <a:gd name="connsiteX10" fmla="*/ 4130 w 18491"/>
                      <a:gd name="connsiteY10" fmla="*/ 1602 h 18548"/>
                      <a:gd name="connsiteX11" fmla="*/ 5732 w 18491"/>
                      <a:gd name="connsiteY11" fmla="*/ 740 h 18548"/>
                      <a:gd name="connsiteX12" fmla="*/ 7458 w 18491"/>
                      <a:gd name="connsiteY12" fmla="*/ 185 h 18548"/>
                      <a:gd name="connsiteX13" fmla="*/ 11033 w 18491"/>
                      <a:gd name="connsiteY13" fmla="*/ 185 h 18548"/>
                      <a:gd name="connsiteX14" fmla="*/ 12759 w 18491"/>
                      <a:gd name="connsiteY14" fmla="*/ 740 h 18548"/>
                      <a:gd name="connsiteX15" fmla="*/ 14361 w 18491"/>
                      <a:gd name="connsiteY15" fmla="*/ 1602 h 18548"/>
                      <a:gd name="connsiteX16" fmla="*/ 15717 w 18491"/>
                      <a:gd name="connsiteY16" fmla="*/ 2773 h 18548"/>
                      <a:gd name="connsiteX17" fmla="*/ 16888 w 18491"/>
                      <a:gd name="connsiteY17" fmla="*/ 4190 h 18548"/>
                      <a:gd name="connsiteX18" fmla="*/ 17751 w 18491"/>
                      <a:gd name="connsiteY18" fmla="*/ 5793 h 18548"/>
                      <a:gd name="connsiteX19" fmla="*/ 18306 w 18491"/>
                      <a:gd name="connsiteY19" fmla="*/ 7518 h 18548"/>
                      <a:gd name="connsiteX20" fmla="*/ 18491 w 18491"/>
                      <a:gd name="connsiteY20" fmla="*/ 9305 h 18548"/>
                      <a:gd name="connsiteX21" fmla="*/ 18306 w 18491"/>
                      <a:gd name="connsiteY21" fmla="*/ 11092 h 18548"/>
                      <a:gd name="connsiteX22" fmla="*/ 17751 w 18491"/>
                      <a:gd name="connsiteY22" fmla="*/ 12818 h 18548"/>
                      <a:gd name="connsiteX23" fmla="*/ 16888 w 18491"/>
                      <a:gd name="connsiteY23" fmla="*/ 14420 h 18548"/>
                      <a:gd name="connsiteX24" fmla="*/ 15717 w 18491"/>
                      <a:gd name="connsiteY24" fmla="*/ 15776 h 18548"/>
                      <a:gd name="connsiteX25" fmla="*/ 14361 w 18491"/>
                      <a:gd name="connsiteY25" fmla="*/ 16947 h 18548"/>
                      <a:gd name="connsiteX26" fmla="*/ 12759 w 18491"/>
                      <a:gd name="connsiteY26" fmla="*/ 17809 h 18548"/>
                      <a:gd name="connsiteX27" fmla="*/ 11033 w 18491"/>
                      <a:gd name="connsiteY27" fmla="*/ 18364 h 18548"/>
                      <a:gd name="connsiteX28" fmla="*/ 9246 w 18491"/>
                      <a:gd name="connsiteY28" fmla="*/ 18549 h 18548"/>
                      <a:gd name="connsiteX29" fmla="*/ 9246 w 18491"/>
                      <a:gd name="connsiteY29" fmla="*/ 18549 h 1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8491" h="18548">
                        <a:moveTo>
                          <a:pt x="9307" y="18549"/>
                        </a:moveTo>
                        <a:cubicBezTo>
                          <a:pt x="8691" y="18549"/>
                          <a:pt x="8074" y="18549"/>
                          <a:pt x="7520" y="18364"/>
                        </a:cubicBezTo>
                        <a:cubicBezTo>
                          <a:pt x="6903" y="18241"/>
                          <a:pt x="6287" y="18118"/>
                          <a:pt x="5794" y="17809"/>
                        </a:cubicBezTo>
                        <a:cubicBezTo>
                          <a:pt x="5239" y="17625"/>
                          <a:pt x="4684" y="17255"/>
                          <a:pt x="4191" y="16947"/>
                        </a:cubicBezTo>
                        <a:cubicBezTo>
                          <a:pt x="3636" y="16639"/>
                          <a:pt x="3205" y="16269"/>
                          <a:pt x="2774" y="15776"/>
                        </a:cubicBezTo>
                        <a:cubicBezTo>
                          <a:pt x="2342" y="15345"/>
                          <a:pt x="1972" y="14852"/>
                          <a:pt x="1603" y="14420"/>
                        </a:cubicBezTo>
                        <a:cubicBezTo>
                          <a:pt x="1294" y="13866"/>
                          <a:pt x="1048" y="13372"/>
                          <a:pt x="740" y="12818"/>
                        </a:cubicBezTo>
                        <a:cubicBezTo>
                          <a:pt x="555" y="12263"/>
                          <a:pt x="370" y="11647"/>
                          <a:pt x="185" y="11092"/>
                        </a:cubicBezTo>
                        <a:cubicBezTo>
                          <a:pt x="62" y="10538"/>
                          <a:pt x="0" y="9860"/>
                          <a:pt x="0" y="9305"/>
                        </a:cubicBezTo>
                        <a:cubicBezTo>
                          <a:pt x="0" y="6902"/>
                          <a:pt x="986" y="4437"/>
                          <a:pt x="2712" y="2773"/>
                        </a:cubicBezTo>
                        <a:cubicBezTo>
                          <a:pt x="3144" y="2342"/>
                          <a:pt x="3636" y="1972"/>
                          <a:pt x="4130" y="1602"/>
                        </a:cubicBezTo>
                        <a:cubicBezTo>
                          <a:pt x="4623" y="1294"/>
                          <a:pt x="5116" y="986"/>
                          <a:pt x="5732" y="740"/>
                        </a:cubicBezTo>
                        <a:cubicBezTo>
                          <a:pt x="6287" y="555"/>
                          <a:pt x="6842" y="308"/>
                          <a:pt x="7458" y="185"/>
                        </a:cubicBezTo>
                        <a:cubicBezTo>
                          <a:pt x="8629" y="-62"/>
                          <a:pt x="9862" y="-62"/>
                          <a:pt x="11033" y="185"/>
                        </a:cubicBezTo>
                        <a:cubicBezTo>
                          <a:pt x="11588" y="308"/>
                          <a:pt x="12204" y="493"/>
                          <a:pt x="12759" y="740"/>
                        </a:cubicBezTo>
                        <a:cubicBezTo>
                          <a:pt x="13313" y="924"/>
                          <a:pt x="13807" y="1294"/>
                          <a:pt x="14361" y="1602"/>
                        </a:cubicBezTo>
                        <a:cubicBezTo>
                          <a:pt x="14854" y="1972"/>
                          <a:pt x="15286" y="2342"/>
                          <a:pt x="15717" y="2773"/>
                        </a:cubicBezTo>
                        <a:cubicBezTo>
                          <a:pt x="16211" y="3204"/>
                          <a:pt x="16580" y="3697"/>
                          <a:pt x="16888" y="4190"/>
                        </a:cubicBezTo>
                        <a:cubicBezTo>
                          <a:pt x="17258" y="4683"/>
                          <a:pt x="17505" y="5176"/>
                          <a:pt x="17751" y="5793"/>
                        </a:cubicBezTo>
                        <a:cubicBezTo>
                          <a:pt x="17998" y="6347"/>
                          <a:pt x="18183" y="6902"/>
                          <a:pt x="18306" y="7518"/>
                        </a:cubicBezTo>
                        <a:cubicBezTo>
                          <a:pt x="18491" y="8073"/>
                          <a:pt x="18491" y="8689"/>
                          <a:pt x="18491" y="9305"/>
                        </a:cubicBezTo>
                        <a:cubicBezTo>
                          <a:pt x="18491" y="9860"/>
                          <a:pt x="18491" y="10538"/>
                          <a:pt x="18306" y="11092"/>
                        </a:cubicBezTo>
                        <a:cubicBezTo>
                          <a:pt x="18183" y="11647"/>
                          <a:pt x="18060" y="12263"/>
                          <a:pt x="17751" y="12818"/>
                        </a:cubicBezTo>
                        <a:cubicBezTo>
                          <a:pt x="17566" y="13372"/>
                          <a:pt x="17258" y="13866"/>
                          <a:pt x="16888" y="14420"/>
                        </a:cubicBezTo>
                        <a:cubicBezTo>
                          <a:pt x="16580" y="14913"/>
                          <a:pt x="16211" y="15345"/>
                          <a:pt x="15717" y="15776"/>
                        </a:cubicBezTo>
                        <a:cubicBezTo>
                          <a:pt x="15286" y="16269"/>
                          <a:pt x="14793" y="16639"/>
                          <a:pt x="14361" y="16947"/>
                        </a:cubicBezTo>
                        <a:cubicBezTo>
                          <a:pt x="13807" y="17255"/>
                          <a:pt x="13313" y="17563"/>
                          <a:pt x="12759" y="17809"/>
                        </a:cubicBezTo>
                        <a:cubicBezTo>
                          <a:pt x="12204" y="18056"/>
                          <a:pt x="11588" y="18241"/>
                          <a:pt x="11033" y="18364"/>
                        </a:cubicBezTo>
                        <a:cubicBezTo>
                          <a:pt x="10478" y="18549"/>
                          <a:pt x="9800" y="18549"/>
                          <a:pt x="9246" y="18549"/>
                        </a:cubicBezTo>
                        <a:lnTo>
                          <a:pt x="9246" y="18549"/>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51" name="Freeform 902">
                    <a:extLst>
                      <a:ext uri="{FF2B5EF4-FFF2-40B4-BE49-F238E27FC236}">
                        <a16:creationId xmlns:a16="http://schemas.microsoft.com/office/drawing/2014/main" id="{11E9A03A-45C9-0E2F-8FDE-761966D4B4CB}"/>
                      </a:ext>
                    </a:extLst>
                  </p:cNvPr>
                  <p:cNvSpPr/>
                  <p:nvPr/>
                </p:nvSpPr>
                <p:spPr>
                  <a:xfrm>
                    <a:off x="6342624" y="4500095"/>
                    <a:ext cx="18552" cy="18526"/>
                  </a:xfrm>
                  <a:custGeom>
                    <a:avLst/>
                    <a:gdLst>
                      <a:gd name="connsiteX0" fmla="*/ 9246 w 18552"/>
                      <a:gd name="connsiteY0" fmla="*/ 18527 h 18526"/>
                      <a:gd name="connsiteX1" fmla="*/ 7458 w 18552"/>
                      <a:gd name="connsiteY1" fmla="*/ 18342 h 18526"/>
                      <a:gd name="connsiteX2" fmla="*/ 5732 w 18552"/>
                      <a:gd name="connsiteY2" fmla="*/ 17787 h 18526"/>
                      <a:gd name="connsiteX3" fmla="*/ 4130 w 18552"/>
                      <a:gd name="connsiteY3" fmla="*/ 16925 h 18526"/>
                      <a:gd name="connsiteX4" fmla="*/ 2712 w 18552"/>
                      <a:gd name="connsiteY4" fmla="*/ 15754 h 18526"/>
                      <a:gd name="connsiteX5" fmla="*/ 0 w 18552"/>
                      <a:gd name="connsiteY5" fmla="*/ 9283 h 18526"/>
                      <a:gd name="connsiteX6" fmla="*/ 185 w 18552"/>
                      <a:gd name="connsiteY6" fmla="*/ 7496 h 18526"/>
                      <a:gd name="connsiteX7" fmla="*/ 740 w 18552"/>
                      <a:gd name="connsiteY7" fmla="*/ 5770 h 18526"/>
                      <a:gd name="connsiteX8" fmla="*/ 1603 w 18552"/>
                      <a:gd name="connsiteY8" fmla="*/ 4168 h 18526"/>
                      <a:gd name="connsiteX9" fmla="*/ 2774 w 18552"/>
                      <a:gd name="connsiteY9" fmla="*/ 2751 h 18526"/>
                      <a:gd name="connsiteX10" fmla="*/ 4191 w 18552"/>
                      <a:gd name="connsiteY10" fmla="*/ 1580 h 18526"/>
                      <a:gd name="connsiteX11" fmla="*/ 5794 w 18552"/>
                      <a:gd name="connsiteY11" fmla="*/ 717 h 18526"/>
                      <a:gd name="connsiteX12" fmla="*/ 7520 w 18552"/>
                      <a:gd name="connsiteY12" fmla="*/ 163 h 18526"/>
                      <a:gd name="connsiteX13" fmla="*/ 11095 w 18552"/>
                      <a:gd name="connsiteY13" fmla="*/ 163 h 18526"/>
                      <a:gd name="connsiteX14" fmla="*/ 12821 w 18552"/>
                      <a:gd name="connsiteY14" fmla="*/ 717 h 18526"/>
                      <a:gd name="connsiteX15" fmla="*/ 14423 w 18552"/>
                      <a:gd name="connsiteY15" fmla="*/ 1580 h 18526"/>
                      <a:gd name="connsiteX16" fmla="*/ 15779 w 18552"/>
                      <a:gd name="connsiteY16" fmla="*/ 2751 h 18526"/>
                      <a:gd name="connsiteX17" fmla="*/ 18553 w 18552"/>
                      <a:gd name="connsiteY17" fmla="*/ 9283 h 18526"/>
                      <a:gd name="connsiteX18" fmla="*/ 15779 w 18552"/>
                      <a:gd name="connsiteY18" fmla="*/ 15754 h 18526"/>
                      <a:gd name="connsiteX19" fmla="*/ 14423 w 18552"/>
                      <a:gd name="connsiteY19" fmla="*/ 16925 h 18526"/>
                      <a:gd name="connsiteX20" fmla="*/ 12821 w 18552"/>
                      <a:gd name="connsiteY20" fmla="*/ 17787 h 18526"/>
                      <a:gd name="connsiteX21" fmla="*/ 11095 w 18552"/>
                      <a:gd name="connsiteY21" fmla="*/ 18342 h 18526"/>
                      <a:gd name="connsiteX22" fmla="*/ 9307 w 18552"/>
                      <a:gd name="connsiteY22" fmla="*/ 18527 h 18526"/>
                      <a:gd name="connsiteX23" fmla="*/ 9307 w 18552"/>
                      <a:gd name="connsiteY23" fmla="*/ 18527 h 18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552" h="18526">
                        <a:moveTo>
                          <a:pt x="9246" y="18527"/>
                        </a:moveTo>
                        <a:cubicBezTo>
                          <a:pt x="8629" y="18527"/>
                          <a:pt x="8013" y="18527"/>
                          <a:pt x="7458" y="18342"/>
                        </a:cubicBezTo>
                        <a:cubicBezTo>
                          <a:pt x="6842" y="18219"/>
                          <a:pt x="6225" y="18095"/>
                          <a:pt x="5732" y="17787"/>
                        </a:cubicBezTo>
                        <a:cubicBezTo>
                          <a:pt x="5177" y="17602"/>
                          <a:pt x="4623" y="17233"/>
                          <a:pt x="4130" y="16925"/>
                        </a:cubicBezTo>
                        <a:cubicBezTo>
                          <a:pt x="3575" y="16616"/>
                          <a:pt x="3144" y="16247"/>
                          <a:pt x="2712" y="15754"/>
                        </a:cubicBezTo>
                        <a:cubicBezTo>
                          <a:pt x="986" y="14090"/>
                          <a:pt x="0" y="11686"/>
                          <a:pt x="0" y="9283"/>
                        </a:cubicBezTo>
                        <a:cubicBezTo>
                          <a:pt x="0" y="8667"/>
                          <a:pt x="0" y="8051"/>
                          <a:pt x="185" y="7496"/>
                        </a:cubicBezTo>
                        <a:cubicBezTo>
                          <a:pt x="308" y="6941"/>
                          <a:pt x="493" y="6263"/>
                          <a:pt x="740" y="5770"/>
                        </a:cubicBezTo>
                        <a:cubicBezTo>
                          <a:pt x="986" y="5216"/>
                          <a:pt x="1294" y="4661"/>
                          <a:pt x="1603" y="4168"/>
                        </a:cubicBezTo>
                        <a:cubicBezTo>
                          <a:pt x="1972" y="3614"/>
                          <a:pt x="2342" y="3182"/>
                          <a:pt x="2774" y="2751"/>
                        </a:cubicBezTo>
                        <a:cubicBezTo>
                          <a:pt x="3205" y="2320"/>
                          <a:pt x="3698" y="1950"/>
                          <a:pt x="4191" y="1580"/>
                        </a:cubicBezTo>
                        <a:cubicBezTo>
                          <a:pt x="4684" y="1272"/>
                          <a:pt x="5177" y="1025"/>
                          <a:pt x="5794" y="717"/>
                        </a:cubicBezTo>
                        <a:cubicBezTo>
                          <a:pt x="6348" y="532"/>
                          <a:pt x="6903" y="286"/>
                          <a:pt x="7520" y="163"/>
                        </a:cubicBezTo>
                        <a:cubicBezTo>
                          <a:pt x="8691" y="-84"/>
                          <a:pt x="9923" y="-22"/>
                          <a:pt x="11095" y="163"/>
                        </a:cubicBezTo>
                        <a:cubicBezTo>
                          <a:pt x="11649" y="286"/>
                          <a:pt x="12266" y="471"/>
                          <a:pt x="12821" y="717"/>
                        </a:cubicBezTo>
                        <a:cubicBezTo>
                          <a:pt x="13375" y="964"/>
                          <a:pt x="13868" y="1272"/>
                          <a:pt x="14423" y="1580"/>
                        </a:cubicBezTo>
                        <a:cubicBezTo>
                          <a:pt x="14916" y="1950"/>
                          <a:pt x="15348" y="2320"/>
                          <a:pt x="15779" y="2751"/>
                        </a:cubicBezTo>
                        <a:cubicBezTo>
                          <a:pt x="17505" y="4476"/>
                          <a:pt x="18553" y="6880"/>
                          <a:pt x="18553" y="9283"/>
                        </a:cubicBezTo>
                        <a:cubicBezTo>
                          <a:pt x="18553" y="11686"/>
                          <a:pt x="17566" y="14090"/>
                          <a:pt x="15779" y="15754"/>
                        </a:cubicBezTo>
                        <a:cubicBezTo>
                          <a:pt x="15348" y="16247"/>
                          <a:pt x="14854" y="16616"/>
                          <a:pt x="14423" y="16925"/>
                        </a:cubicBezTo>
                        <a:cubicBezTo>
                          <a:pt x="13868" y="17233"/>
                          <a:pt x="13375" y="17541"/>
                          <a:pt x="12821" y="17787"/>
                        </a:cubicBezTo>
                        <a:cubicBezTo>
                          <a:pt x="12266" y="18034"/>
                          <a:pt x="11649" y="18219"/>
                          <a:pt x="11095" y="18342"/>
                        </a:cubicBezTo>
                        <a:cubicBezTo>
                          <a:pt x="10540" y="18527"/>
                          <a:pt x="9862" y="18527"/>
                          <a:pt x="9307" y="18527"/>
                        </a:cubicBezTo>
                        <a:lnTo>
                          <a:pt x="9307" y="18527"/>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52" name="Freeform 903">
                    <a:extLst>
                      <a:ext uri="{FF2B5EF4-FFF2-40B4-BE49-F238E27FC236}">
                        <a16:creationId xmlns:a16="http://schemas.microsoft.com/office/drawing/2014/main" id="{1FCC43D7-6D59-5B2E-2D80-35AABCB9BE6F}"/>
                      </a:ext>
                    </a:extLst>
                  </p:cNvPr>
                  <p:cNvSpPr/>
                  <p:nvPr/>
                </p:nvSpPr>
                <p:spPr>
                  <a:xfrm>
                    <a:off x="6315257" y="4500073"/>
                    <a:ext cx="18491" cy="18548"/>
                  </a:xfrm>
                  <a:custGeom>
                    <a:avLst/>
                    <a:gdLst>
                      <a:gd name="connsiteX0" fmla="*/ 9246 w 18491"/>
                      <a:gd name="connsiteY0" fmla="*/ 18549 h 18548"/>
                      <a:gd name="connsiteX1" fmla="*/ 7458 w 18491"/>
                      <a:gd name="connsiteY1" fmla="*/ 18364 h 18548"/>
                      <a:gd name="connsiteX2" fmla="*/ 5732 w 18491"/>
                      <a:gd name="connsiteY2" fmla="*/ 17809 h 18548"/>
                      <a:gd name="connsiteX3" fmla="*/ 4130 w 18491"/>
                      <a:gd name="connsiteY3" fmla="*/ 16947 h 18548"/>
                      <a:gd name="connsiteX4" fmla="*/ 2774 w 18491"/>
                      <a:gd name="connsiteY4" fmla="*/ 15776 h 18548"/>
                      <a:gd name="connsiteX5" fmla="*/ 1603 w 18491"/>
                      <a:gd name="connsiteY5" fmla="*/ 14420 h 18548"/>
                      <a:gd name="connsiteX6" fmla="*/ 740 w 18491"/>
                      <a:gd name="connsiteY6" fmla="*/ 12818 h 18548"/>
                      <a:gd name="connsiteX7" fmla="*/ 185 w 18491"/>
                      <a:gd name="connsiteY7" fmla="*/ 11092 h 18548"/>
                      <a:gd name="connsiteX8" fmla="*/ 0 w 18491"/>
                      <a:gd name="connsiteY8" fmla="*/ 9305 h 18548"/>
                      <a:gd name="connsiteX9" fmla="*/ 2774 w 18491"/>
                      <a:gd name="connsiteY9" fmla="*/ 2773 h 18548"/>
                      <a:gd name="connsiteX10" fmla="*/ 4130 w 18491"/>
                      <a:gd name="connsiteY10" fmla="*/ 1602 h 18548"/>
                      <a:gd name="connsiteX11" fmla="*/ 5732 w 18491"/>
                      <a:gd name="connsiteY11" fmla="*/ 740 h 18548"/>
                      <a:gd name="connsiteX12" fmla="*/ 7458 w 18491"/>
                      <a:gd name="connsiteY12" fmla="*/ 185 h 18548"/>
                      <a:gd name="connsiteX13" fmla="*/ 11095 w 18491"/>
                      <a:gd name="connsiteY13" fmla="*/ 185 h 18548"/>
                      <a:gd name="connsiteX14" fmla="*/ 12759 w 18491"/>
                      <a:gd name="connsiteY14" fmla="*/ 740 h 18548"/>
                      <a:gd name="connsiteX15" fmla="*/ 14361 w 18491"/>
                      <a:gd name="connsiteY15" fmla="*/ 1602 h 18548"/>
                      <a:gd name="connsiteX16" fmla="*/ 15779 w 18491"/>
                      <a:gd name="connsiteY16" fmla="*/ 2773 h 18548"/>
                      <a:gd name="connsiteX17" fmla="*/ 18491 w 18491"/>
                      <a:gd name="connsiteY17" fmla="*/ 9305 h 18548"/>
                      <a:gd name="connsiteX18" fmla="*/ 18306 w 18491"/>
                      <a:gd name="connsiteY18" fmla="*/ 11092 h 18548"/>
                      <a:gd name="connsiteX19" fmla="*/ 17751 w 18491"/>
                      <a:gd name="connsiteY19" fmla="*/ 12818 h 18548"/>
                      <a:gd name="connsiteX20" fmla="*/ 16888 w 18491"/>
                      <a:gd name="connsiteY20" fmla="*/ 14420 h 18548"/>
                      <a:gd name="connsiteX21" fmla="*/ 15717 w 18491"/>
                      <a:gd name="connsiteY21" fmla="*/ 15776 h 18548"/>
                      <a:gd name="connsiteX22" fmla="*/ 14300 w 18491"/>
                      <a:gd name="connsiteY22" fmla="*/ 16947 h 18548"/>
                      <a:gd name="connsiteX23" fmla="*/ 12697 w 18491"/>
                      <a:gd name="connsiteY23" fmla="*/ 17809 h 18548"/>
                      <a:gd name="connsiteX24" fmla="*/ 11033 w 18491"/>
                      <a:gd name="connsiteY24" fmla="*/ 18364 h 18548"/>
                      <a:gd name="connsiteX25" fmla="*/ 9184 w 18491"/>
                      <a:gd name="connsiteY25" fmla="*/ 18549 h 18548"/>
                      <a:gd name="connsiteX26" fmla="*/ 9184 w 18491"/>
                      <a:gd name="connsiteY26" fmla="*/ 18549 h 1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491" h="18548">
                        <a:moveTo>
                          <a:pt x="9246" y="18549"/>
                        </a:moveTo>
                        <a:cubicBezTo>
                          <a:pt x="8691" y="18549"/>
                          <a:pt x="8013" y="18549"/>
                          <a:pt x="7458" y="18364"/>
                        </a:cubicBezTo>
                        <a:cubicBezTo>
                          <a:pt x="6903" y="18241"/>
                          <a:pt x="6287" y="18118"/>
                          <a:pt x="5732" y="17809"/>
                        </a:cubicBezTo>
                        <a:cubicBezTo>
                          <a:pt x="5177" y="17625"/>
                          <a:pt x="4684" y="17255"/>
                          <a:pt x="4130" y="16947"/>
                        </a:cubicBezTo>
                        <a:cubicBezTo>
                          <a:pt x="3636" y="16639"/>
                          <a:pt x="3205" y="16269"/>
                          <a:pt x="2774" y="15776"/>
                        </a:cubicBezTo>
                        <a:cubicBezTo>
                          <a:pt x="2342" y="15345"/>
                          <a:pt x="1911" y="14852"/>
                          <a:pt x="1603" y="14420"/>
                        </a:cubicBezTo>
                        <a:cubicBezTo>
                          <a:pt x="1233" y="13866"/>
                          <a:pt x="986" y="13372"/>
                          <a:pt x="740" y="12818"/>
                        </a:cubicBezTo>
                        <a:cubicBezTo>
                          <a:pt x="493" y="12263"/>
                          <a:pt x="308" y="11647"/>
                          <a:pt x="185" y="11092"/>
                        </a:cubicBezTo>
                        <a:cubicBezTo>
                          <a:pt x="0" y="10538"/>
                          <a:pt x="0" y="9860"/>
                          <a:pt x="0" y="9305"/>
                        </a:cubicBezTo>
                        <a:cubicBezTo>
                          <a:pt x="0" y="6902"/>
                          <a:pt x="986" y="4499"/>
                          <a:pt x="2774" y="2773"/>
                        </a:cubicBezTo>
                        <a:cubicBezTo>
                          <a:pt x="3205" y="2342"/>
                          <a:pt x="3698" y="1972"/>
                          <a:pt x="4130" y="1602"/>
                        </a:cubicBezTo>
                        <a:cubicBezTo>
                          <a:pt x="4684" y="1294"/>
                          <a:pt x="5177" y="986"/>
                          <a:pt x="5732" y="740"/>
                        </a:cubicBezTo>
                        <a:cubicBezTo>
                          <a:pt x="6287" y="555"/>
                          <a:pt x="6903" y="308"/>
                          <a:pt x="7458" y="185"/>
                        </a:cubicBezTo>
                        <a:cubicBezTo>
                          <a:pt x="8691" y="-62"/>
                          <a:pt x="9862" y="-62"/>
                          <a:pt x="11095" y="185"/>
                        </a:cubicBezTo>
                        <a:cubicBezTo>
                          <a:pt x="11649" y="308"/>
                          <a:pt x="12266" y="493"/>
                          <a:pt x="12759" y="740"/>
                        </a:cubicBezTo>
                        <a:cubicBezTo>
                          <a:pt x="13313" y="924"/>
                          <a:pt x="13868" y="1294"/>
                          <a:pt x="14361" y="1602"/>
                        </a:cubicBezTo>
                        <a:cubicBezTo>
                          <a:pt x="14916" y="1972"/>
                          <a:pt x="15348" y="2342"/>
                          <a:pt x="15779" y="2773"/>
                        </a:cubicBezTo>
                        <a:cubicBezTo>
                          <a:pt x="17505" y="4499"/>
                          <a:pt x="18491" y="6902"/>
                          <a:pt x="18491" y="9305"/>
                        </a:cubicBezTo>
                        <a:cubicBezTo>
                          <a:pt x="18491" y="9860"/>
                          <a:pt x="18491" y="10538"/>
                          <a:pt x="18306" y="11092"/>
                        </a:cubicBezTo>
                        <a:cubicBezTo>
                          <a:pt x="18183" y="11647"/>
                          <a:pt x="17998" y="12263"/>
                          <a:pt x="17751" y="12818"/>
                        </a:cubicBezTo>
                        <a:cubicBezTo>
                          <a:pt x="17505" y="13372"/>
                          <a:pt x="17197" y="13866"/>
                          <a:pt x="16888" y="14420"/>
                        </a:cubicBezTo>
                        <a:cubicBezTo>
                          <a:pt x="16519" y="14913"/>
                          <a:pt x="16149" y="15345"/>
                          <a:pt x="15717" y="15776"/>
                        </a:cubicBezTo>
                        <a:cubicBezTo>
                          <a:pt x="15286" y="16269"/>
                          <a:pt x="14793" y="16639"/>
                          <a:pt x="14300" y="16947"/>
                        </a:cubicBezTo>
                        <a:cubicBezTo>
                          <a:pt x="13807" y="17255"/>
                          <a:pt x="13313" y="17563"/>
                          <a:pt x="12697" y="17809"/>
                        </a:cubicBezTo>
                        <a:cubicBezTo>
                          <a:pt x="12142" y="18056"/>
                          <a:pt x="11588" y="18241"/>
                          <a:pt x="11033" y="18364"/>
                        </a:cubicBezTo>
                        <a:cubicBezTo>
                          <a:pt x="10417" y="18549"/>
                          <a:pt x="9800" y="18549"/>
                          <a:pt x="9184" y="18549"/>
                        </a:cubicBezTo>
                        <a:lnTo>
                          <a:pt x="9184" y="18549"/>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grpSp>
            <p:nvGrpSpPr>
              <p:cNvPr id="43" name="Graphic 526">
                <a:extLst>
                  <a:ext uri="{FF2B5EF4-FFF2-40B4-BE49-F238E27FC236}">
                    <a16:creationId xmlns:a16="http://schemas.microsoft.com/office/drawing/2014/main" id="{9E228E95-AEB1-2E79-84F7-DF1FA22C4DE0}"/>
                  </a:ext>
                </a:extLst>
              </p:cNvPr>
              <p:cNvGrpSpPr/>
              <p:nvPr/>
            </p:nvGrpSpPr>
            <p:grpSpPr>
              <a:xfrm>
                <a:off x="6179903" y="4532487"/>
                <a:ext cx="701796" cy="499961"/>
                <a:chOff x="6179903" y="4532487"/>
                <a:chExt cx="701796" cy="499961"/>
              </a:xfrm>
              <a:grpFill/>
            </p:grpSpPr>
            <p:sp>
              <p:nvSpPr>
                <p:cNvPr id="44" name="Freeform 905">
                  <a:extLst>
                    <a:ext uri="{FF2B5EF4-FFF2-40B4-BE49-F238E27FC236}">
                      <a16:creationId xmlns:a16="http://schemas.microsoft.com/office/drawing/2014/main" id="{2F29A699-65A8-7DDB-4C13-217E6A9F293A}"/>
                    </a:ext>
                  </a:extLst>
                </p:cNvPr>
                <p:cNvSpPr/>
                <p:nvPr/>
              </p:nvSpPr>
              <p:spPr>
                <a:xfrm>
                  <a:off x="6179903" y="4532487"/>
                  <a:ext cx="701796" cy="416706"/>
                </a:xfrm>
                <a:custGeom>
                  <a:avLst/>
                  <a:gdLst>
                    <a:gd name="connsiteX0" fmla="*/ 654829 w 701796"/>
                    <a:gd name="connsiteY0" fmla="*/ 416706 h 416706"/>
                    <a:gd name="connsiteX1" fmla="*/ 46967 w 701796"/>
                    <a:gd name="connsiteY1" fmla="*/ 416706 h 416706"/>
                    <a:gd name="connsiteX2" fmla="*/ 0 w 701796"/>
                    <a:gd name="connsiteY2" fmla="*/ 369748 h 416706"/>
                    <a:gd name="connsiteX3" fmla="*/ 0 w 701796"/>
                    <a:gd name="connsiteY3" fmla="*/ 46958 h 416706"/>
                    <a:gd name="connsiteX4" fmla="*/ 46967 w 701796"/>
                    <a:gd name="connsiteY4" fmla="*/ 0 h 416706"/>
                    <a:gd name="connsiteX5" fmla="*/ 56213 w 701796"/>
                    <a:gd name="connsiteY5" fmla="*/ 9244 h 416706"/>
                    <a:gd name="connsiteX6" fmla="*/ 46967 w 701796"/>
                    <a:gd name="connsiteY6" fmla="*/ 18487 h 416706"/>
                    <a:gd name="connsiteX7" fmla="*/ 18491 w 701796"/>
                    <a:gd name="connsiteY7" fmla="*/ 46958 h 416706"/>
                    <a:gd name="connsiteX8" fmla="*/ 18491 w 701796"/>
                    <a:gd name="connsiteY8" fmla="*/ 369748 h 416706"/>
                    <a:gd name="connsiteX9" fmla="*/ 46967 w 701796"/>
                    <a:gd name="connsiteY9" fmla="*/ 398219 h 416706"/>
                    <a:gd name="connsiteX10" fmla="*/ 654829 w 701796"/>
                    <a:gd name="connsiteY10" fmla="*/ 398219 h 416706"/>
                    <a:gd name="connsiteX11" fmla="*/ 683305 w 701796"/>
                    <a:gd name="connsiteY11" fmla="*/ 369748 h 416706"/>
                    <a:gd name="connsiteX12" fmla="*/ 683305 w 701796"/>
                    <a:gd name="connsiteY12" fmla="*/ 46958 h 416706"/>
                    <a:gd name="connsiteX13" fmla="*/ 654829 w 701796"/>
                    <a:gd name="connsiteY13" fmla="*/ 18487 h 416706"/>
                    <a:gd name="connsiteX14" fmla="*/ 654275 w 701796"/>
                    <a:gd name="connsiteY14" fmla="*/ 18487 h 416706"/>
                    <a:gd name="connsiteX15" fmla="*/ 645029 w 701796"/>
                    <a:gd name="connsiteY15" fmla="*/ 9244 h 416706"/>
                    <a:gd name="connsiteX16" fmla="*/ 654275 w 701796"/>
                    <a:gd name="connsiteY16" fmla="*/ 0 h 416706"/>
                    <a:gd name="connsiteX17" fmla="*/ 654829 w 701796"/>
                    <a:gd name="connsiteY17" fmla="*/ 0 h 416706"/>
                    <a:gd name="connsiteX18" fmla="*/ 701797 w 701796"/>
                    <a:gd name="connsiteY18" fmla="*/ 46958 h 416706"/>
                    <a:gd name="connsiteX19" fmla="*/ 701797 w 701796"/>
                    <a:gd name="connsiteY19" fmla="*/ 369748 h 416706"/>
                    <a:gd name="connsiteX20" fmla="*/ 654829 w 701796"/>
                    <a:gd name="connsiteY20" fmla="*/ 416706 h 41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1796" h="416706">
                      <a:moveTo>
                        <a:pt x="654829" y="416706"/>
                      </a:moveTo>
                      <a:lnTo>
                        <a:pt x="46967" y="416706"/>
                      </a:lnTo>
                      <a:cubicBezTo>
                        <a:pt x="21080" y="416706"/>
                        <a:pt x="0" y="395630"/>
                        <a:pt x="0" y="369748"/>
                      </a:cubicBezTo>
                      <a:lnTo>
                        <a:pt x="0" y="46958"/>
                      </a:lnTo>
                      <a:cubicBezTo>
                        <a:pt x="0" y="21076"/>
                        <a:pt x="21080" y="0"/>
                        <a:pt x="46967" y="0"/>
                      </a:cubicBezTo>
                      <a:cubicBezTo>
                        <a:pt x="52083" y="0"/>
                        <a:pt x="56213" y="4129"/>
                        <a:pt x="56213" y="9244"/>
                      </a:cubicBezTo>
                      <a:cubicBezTo>
                        <a:pt x="56213" y="14359"/>
                        <a:pt x="52083" y="18487"/>
                        <a:pt x="46967" y="18487"/>
                      </a:cubicBezTo>
                      <a:cubicBezTo>
                        <a:pt x="31250" y="18487"/>
                        <a:pt x="18491" y="31244"/>
                        <a:pt x="18491" y="46958"/>
                      </a:cubicBezTo>
                      <a:lnTo>
                        <a:pt x="18491" y="369748"/>
                      </a:lnTo>
                      <a:cubicBezTo>
                        <a:pt x="18491" y="385463"/>
                        <a:pt x="31250" y="398219"/>
                        <a:pt x="46967" y="398219"/>
                      </a:cubicBezTo>
                      <a:lnTo>
                        <a:pt x="654829" y="398219"/>
                      </a:lnTo>
                      <a:cubicBezTo>
                        <a:pt x="670547" y="398219"/>
                        <a:pt x="683305" y="385463"/>
                        <a:pt x="683305" y="369748"/>
                      </a:cubicBezTo>
                      <a:lnTo>
                        <a:pt x="683305" y="46958"/>
                      </a:lnTo>
                      <a:cubicBezTo>
                        <a:pt x="683305" y="31244"/>
                        <a:pt x="670547" y="18487"/>
                        <a:pt x="654829" y="18487"/>
                      </a:cubicBezTo>
                      <a:lnTo>
                        <a:pt x="654275" y="18487"/>
                      </a:lnTo>
                      <a:cubicBezTo>
                        <a:pt x="649159" y="18487"/>
                        <a:pt x="645029" y="14359"/>
                        <a:pt x="645029" y="9244"/>
                      </a:cubicBezTo>
                      <a:cubicBezTo>
                        <a:pt x="645029" y="4129"/>
                        <a:pt x="649159" y="0"/>
                        <a:pt x="654275" y="0"/>
                      </a:cubicBezTo>
                      <a:lnTo>
                        <a:pt x="654829" y="0"/>
                      </a:lnTo>
                      <a:cubicBezTo>
                        <a:pt x="680717" y="0"/>
                        <a:pt x="701797" y="21076"/>
                        <a:pt x="701797" y="46958"/>
                      </a:cubicBezTo>
                      <a:lnTo>
                        <a:pt x="701797" y="369748"/>
                      </a:lnTo>
                      <a:cubicBezTo>
                        <a:pt x="701797" y="395630"/>
                        <a:pt x="680717" y="416706"/>
                        <a:pt x="654829" y="41670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45" name="Freeform 906">
                  <a:extLst>
                    <a:ext uri="{FF2B5EF4-FFF2-40B4-BE49-F238E27FC236}">
                      <a16:creationId xmlns:a16="http://schemas.microsoft.com/office/drawing/2014/main" id="{0DC35E60-AE25-3D7D-73DC-9980E29797AA}"/>
                    </a:ext>
                  </a:extLst>
                </p:cNvPr>
                <p:cNvSpPr/>
                <p:nvPr/>
              </p:nvSpPr>
              <p:spPr>
                <a:xfrm>
                  <a:off x="6436846" y="4930583"/>
                  <a:ext cx="188009" cy="101865"/>
                </a:xfrm>
                <a:custGeom>
                  <a:avLst/>
                  <a:gdLst>
                    <a:gd name="connsiteX0" fmla="*/ 178644 w 188009"/>
                    <a:gd name="connsiteY0" fmla="*/ 101866 h 101865"/>
                    <a:gd name="connsiteX1" fmla="*/ 9204 w 188009"/>
                    <a:gd name="connsiteY1" fmla="*/ 101866 h 101865"/>
                    <a:gd name="connsiteX2" fmla="*/ 2178 w 188009"/>
                    <a:gd name="connsiteY2" fmla="*/ 98600 h 101865"/>
                    <a:gd name="connsiteX3" fmla="*/ 144 w 188009"/>
                    <a:gd name="connsiteY3" fmla="*/ 91081 h 101865"/>
                    <a:gd name="connsiteX4" fmla="*/ 13765 w 188009"/>
                    <a:gd name="connsiteY4" fmla="*/ 7765 h 101865"/>
                    <a:gd name="connsiteX5" fmla="*/ 22888 w 188009"/>
                    <a:gd name="connsiteY5" fmla="*/ 0 h 101865"/>
                    <a:gd name="connsiteX6" fmla="*/ 165145 w 188009"/>
                    <a:gd name="connsiteY6" fmla="*/ 0 h 101865"/>
                    <a:gd name="connsiteX7" fmla="*/ 174268 w 188009"/>
                    <a:gd name="connsiteY7" fmla="*/ 7765 h 101865"/>
                    <a:gd name="connsiteX8" fmla="*/ 187889 w 188009"/>
                    <a:gd name="connsiteY8" fmla="*/ 91081 h 101865"/>
                    <a:gd name="connsiteX9" fmla="*/ 185855 w 188009"/>
                    <a:gd name="connsiteY9" fmla="*/ 98600 h 101865"/>
                    <a:gd name="connsiteX10" fmla="*/ 178829 w 188009"/>
                    <a:gd name="connsiteY10" fmla="*/ 101866 h 101865"/>
                    <a:gd name="connsiteX11" fmla="*/ 178644 w 188009"/>
                    <a:gd name="connsiteY11" fmla="*/ 101866 h 101865"/>
                    <a:gd name="connsiteX12" fmla="*/ 20052 w 188009"/>
                    <a:gd name="connsiteY12" fmla="*/ 83378 h 101865"/>
                    <a:gd name="connsiteX13" fmla="*/ 167734 w 188009"/>
                    <a:gd name="connsiteY13" fmla="*/ 83378 h 101865"/>
                    <a:gd name="connsiteX14" fmla="*/ 157194 w 188009"/>
                    <a:gd name="connsiteY14" fmla="*/ 18549 h 101865"/>
                    <a:gd name="connsiteX15" fmla="*/ 30592 w 188009"/>
                    <a:gd name="connsiteY15" fmla="*/ 18549 h 101865"/>
                    <a:gd name="connsiteX16" fmla="*/ 20052 w 188009"/>
                    <a:gd name="connsiteY16" fmla="*/ 83378 h 101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009" h="101865">
                      <a:moveTo>
                        <a:pt x="178644" y="101866"/>
                      </a:moveTo>
                      <a:lnTo>
                        <a:pt x="9204" y="101866"/>
                      </a:lnTo>
                      <a:cubicBezTo>
                        <a:pt x="6492" y="101866"/>
                        <a:pt x="3903" y="100633"/>
                        <a:pt x="2178" y="98600"/>
                      </a:cubicBezTo>
                      <a:cubicBezTo>
                        <a:pt x="452" y="96566"/>
                        <a:pt x="-350" y="93793"/>
                        <a:pt x="144" y="91081"/>
                      </a:cubicBezTo>
                      <a:lnTo>
                        <a:pt x="13765" y="7765"/>
                      </a:lnTo>
                      <a:cubicBezTo>
                        <a:pt x="14505" y="3266"/>
                        <a:pt x="18327" y="0"/>
                        <a:pt x="22888" y="0"/>
                      </a:cubicBezTo>
                      <a:lnTo>
                        <a:pt x="165145" y="0"/>
                      </a:lnTo>
                      <a:cubicBezTo>
                        <a:pt x="169706" y="0"/>
                        <a:pt x="173528" y="3266"/>
                        <a:pt x="174268" y="7765"/>
                      </a:cubicBezTo>
                      <a:lnTo>
                        <a:pt x="187889" y="91081"/>
                      </a:lnTo>
                      <a:cubicBezTo>
                        <a:pt x="188321" y="93793"/>
                        <a:pt x="187581" y="96443"/>
                        <a:pt x="185855" y="98600"/>
                      </a:cubicBezTo>
                      <a:cubicBezTo>
                        <a:pt x="184129" y="100633"/>
                        <a:pt x="181541" y="101866"/>
                        <a:pt x="178829" y="101866"/>
                      </a:cubicBezTo>
                      <a:lnTo>
                        <a:pt x="178644" y="101866"/>
                      </a:lnTo>
                      <a:close/>
                      <a:moveTo>
                        <a:pt x="20052" y="83378"/>
                      </a:moveTo>
                      <a:lnTo>
                        <a:pt x="167734" y="83378"/>
                      </a:lnTo>
                      <a:lnTo>
                        <a:pt x="157194" y="18549"/>
                      </a:lnTo>
                      <a:lnTo>
                        <a:pt x="30592" y="18549"/>
                      </a:lnTo>
                      <a:lnTo>
                        <a:pt x="20052" y="83378"/>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46" name="Freeform 907">
                  <a:extLst>
                    <a:ext uri="{FF2B5EF4-FFF2-40B4-BE49-F238E27FC236}">
                      <a16:creationId xmlns:a16="http://schemas.microsoft.com/office/drawing/2014/main" id="{0AF7545C-A8F0-8CF5-861B-6A981D012926}"/>
                    </a:ext>
                  </a:extLst>
                </p:cNvPr>
                <p:cNvSpPr/>
                <p:nvPr/>
              </p:nvSpPr>
              <p:spPr>
                <a:xfrm>
                  <a:off x="6356184" y="5013961"/>
                  <a:ext cx="349172" cy="18487"/>
                </a:xfrm>
                <a:custGeom>
                  <a:avLst/>
                  <a:gdLst>
                    <a:gd name="connsiteX0" fmla="*/ 339927 w 349172"/>
                    <a:gd name="connsiteY0" fmla="*/ 18487 h 18487"/>
                    <a:gd name="connsiteX1" fmla="*/ 9246 w 349172"/>
                    <a:gd name="connsiteY1" fmla="*/ 18487 h 18487"/>
                    <a:gd name="connsiteX2" fmla="*/ 0 w 349172"/>
                    <a:gd name="connsiteY2" fmla="*/ 9244 h 18487"/>
                    <a:gd name="connsiteX3" fmla="*/ 9246 w 349172"/>
                    <a:gd name="connsiteY3" fmla="*/ 0 h 18487"/>
                    <a:gd name="connsiteX4" fmla="*/ 339927 w 349172"/>
                    <a:gd name="connsiteY4" fmla="*/ 0 h 18487"/>
                    <a:gd name="connsiteX5" fmla="*/ 349172 w 349172"/>
                    <a:gd name="connsiteY5" fmla="*/ 9244 h 18487"/>
                    <a:gd name="connsiteX6" fmla="*/ 339927 w 349172"/>
                    <a:gd name="connsiteY6" fmla="*/ 18487 h 1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9172" h="18487">
                      <a:moveTo>
                        <a:pt x="339927" y="18487"/>
                      </a:moveTo>
                      <a:lnTo>
                        <a:pt x="9246" y="18487"/>
                      </a:lnTo>
                      <a:cubicBezTo>
                        <a:pt x="4130" y="18487"/>
                        <a:pt x="0" y="14358"/>
                        <a:pt x="0" y="9244"/>
                      </a:cubicBezTo>
                      <a:cubicBezTo>
                        <a:pt x="0" y="4129"/>
                        <a:pt x="4130" y="0"/>
                        <a:pt x="9246" y="0"/>
                      </a:cubicBezTo>
                      <a:lnTo>
                        <a:pt x="339927" y="0"/>
                      </a:lnTo>
                      <a:cubicBezTo>
                        <a:pt x="345043" y="0"/>
                        <a:pt x="349172" y="4129"/>
                        <a:pt x="349172" y="9244"/>
                      </a:cubicBezTo>
                      <a:cubicBezTo>
                        <a:pt x="349172" y="14358"/>
                        <a:pt x="345043" y="18487"/>
                        <a:pt x="339927" y="1848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grpSp>
      <p:sp>
        <p:nvSpPr>
          <p:cNvPr id="87" name="Rectangle 86">
            <a:extLst>
              <a:ext uri="{FF2B5EF4-FFF2-40B4-BE49-F238E27FC236}">
                <a16:creationId xmlns:a16="http://schemas.microsoft.com/office/drawing/2014/main" id="{FD9DA1D2-68E4-93D9-F963-ECC2059338C7}"/>
              </a:ext>
            </a:extLst>
          </p:cNvPr>
          <p:cNvSpPr/>
          <p:nvPr/>
        </p:nvSpPr>
        <p:spPr>
          <a:xfrm>
            <a:off x="8005765" y="1596389"/>
            <a:ext cx="3419348" cy="1266925"/>
          </a:xfrm>
          <a:prstGeom prst="rect">
            <a:avLst/>
          </a:prstGeom>
          <a:solidFill>
            <a:srgbClr val="062E61"/>
          </a:solidFill>
          <a:ln w="6350" cap="flat" cmpd="sng" algn="ctr">
            <a:noFill/>
            <a:prstDash val="solid"/>
            <a:miter lim="800000"/>
          </a:ln>
          <a:effectLst>
            <a:outerShdw blurRad="50800" dist="38100" dir="2700000" algn="tl" rotWithShape="0">
              <a:prstClr val="black">
                <a:alpha val="40000"/>
              </a:prstClr>
            </a:outerShdw>
          </a:effectLst>
        </p:spPr>
        <p:txBody>
          <a:bodyPr lIns="60960" tIns="0" rIns="60960" bIns="121920" rtlCol="0" anchor="b" anchorCtr="0"/>
          <a:lstStyle/>
          <a:p>
            <a:pPr algn="ctr" defTabSz="609660">
              <a:defRPr/>
            </a:pPr>
            <a:r>
              <a:rPr lang="en-US" sz="1467" b="1" kern="0">
                <a:solidFill>
                  <a:prstClr val="white"/>
                </a:solidFill>
                <a:latin typeface="Aptos Display" panose="02110004020202020204"/>
              </a:rPr>
              <a:t>Access to expertise and the latest information to protect patient data and critical services.</a:t>
            </a:r>
            <a:endParaRPr lang="en-US" sz="1467" kern="100">
              <a:solidFill>
                <a:prstClr val="white"/>
              </a:solidFill>
              <a:latin typeface="Aptos Display" panose="02110004020202020204"/>
              <a:ea typeface="Aptos" panose="020B0004020202020204" pitchFamily="34" charset="0"/>
              <a:cs typeface="Times New Roman" panose="02020603050405020304" pitchFamily="18" charset="0"/>
            </a:endParaRPr>
          </a:p>
        </p:txBody>
      </p:sp>
      <p:grpSp>
        <p:nvGrpSpPr>
          <p:cNvPr id="88" name="Group 87">
            <a:extLst>
              <a:ext uri="{FF2B5EF4-FFF2-40B4-BE49-F238E27FC236}">
                <a16:creationId xmlns:a16="http://schemas.microsoft.com/office/drawing/2014/main" id="{D470DA10-0D9B-C50D-AC17-53BE60883FB9}"/>
              </a:ext>
              <a:ext uri="{C183D7F6-B498-43B3-948B-1728B52AA6E4}">
                <adec:decorative xmlns:adec="http://schemas.microsoft.com/office/drawing/2017/decorative" val="1"/>
              </a:ext>
            </a:extLst>
          </p:cNvPr>
          <p:cNvGrpSpPr/>
          <p:nvPr/>
        </p:nvGrpSpPr>
        <p:grpSpPr>
          <a:xfrm>
            <a:off x="9301454" y="1137871"/>
            <a:ext cx="827975" cy="827975"/>
            <a:chOff x="14172733" y="1705960"/>
            <a:chExt cx="1241963" cy="1241963"/>
          </a:xfrm>
        </p:grpSpPr>
        <p:sp>
          <p:nvSpPr>
            <p:cNvPr id="89" name="Oval 88">
              <a:extLst>
                <a:ext uri="{FF2B5EF4-FFF2-40B4-BE49-F238E27FC236}">
                  <a16:creationId xmlns:a16="http://schemas.microsoft.com/office/drawing/2014/main" id="{96069D54-26A7-6B57-9BC4-DEB72840B581}"/>
                </a:ext>
              </a:extLst>
            </p:cNvPr>
            <p:cNvSpPr/>
            <p:nvPr/>
          </p:nvSpPr>
          <p:spPr>
            <a:xfrm>
              <a:off x="14172733" y="1705960"/>
              <a:ext cx="1241963" cy="1241963"/>
            </a:xfrm>
            <a:prstGeom prst="ellipse">
              <a:avLst/>
            </a:prstGeom>
            <a:solidFill>
              <a:srgbClr val="54B9E3"/>
            </a:solidFill>
            <a:ln w="28575" cap="flat" cmpd="sng" algn="ctr">
              <a:solidFill>
                <a:sysClr val="window" lastClr="FFFFFF"/>
              </a:solidFill>
              <a:prstDash val="solid"/>
              <a:miter lim="800000"/>
            </a:ln>
            <a:effectLst/>
          </p:spPr>
          <p:txBody>
            <a:bodyPr rtlCol="0" anchor="ctr"/>
            <a:lstStyle/>
            <a:p>
              <a:pPr algn="ctr" defTabSz="609660">
                <a:defRPr/>
              </a:pPr>
              <a:endParaRPr lang="en-US" sz="2700" kern="0">
                <a:solidFill>
                  <a:prstClr val="white"/>
                </a:solidFill>
                <a:latin typeface="Aptos" panose="02110004020202020204"/>
              </a:endParaRPr>
            </a:p>
          </p:txBody>
        </p:sp>
        <p:grpSp>
          <p:nvGrpSpPr>
            <p:cNvPr id="90" name="Graphic 526">
              <a:extLst>
                <a:ext uri="{FF2B5EF4-FFF2-40B4-BE49-F238E27FC236}">
                  <a16:creationId xmlns:a16="http://schemas.microsoft.com/office/drawing/2014/main" id="{82406046-8242-6206-652A-63D414DDA529}"/>
                </a:ext>
              </a:extLst>
            </p:cNvPr>
            <p:cNvGrpSpPr/>
            <p:nvPr/>
          </p:nvGrpSpPr>
          <p:grpSpPr>
            <a:xfrm>
              <a:off x="14393418" y="1905671"/>
              <a:ext cx="814790" cy="759906"/>
              <a:chOff x="9261373" y="4455194"/>
              <a:chExt cx="632824" cy="590195"/>
            </a:xfrm>
            <a:solidFill>
              <a:sysClr val="window" lastClr="FFFFFF"/>
            </a:solidFill>
          </p:grpSpPr>
          <p:grpSp>
            <p:nvGrpSpPr>
              <p:cNvPr id="91" name="Graphic 526">
                <a:extLst>
                  <a:ext uri="{FF2B5EF4-FFF2-40B4-BE49-F238E27FC236}">
                    <a16:creationId xmlns:a16="http://schemas.microsoft.com/office/drawing/2014/main" id="{895E1EB0-BC1B-5B7E-36EE-BA1513A20A19}"/>
                  </a:ext>
                </a:extLst>
              </p:cNvPr>
              <p:cNvGrpSpPr/>
              <p:nvPr/>
            </p:nvGrpSpPr>
            <p:grpSpPr>
              <a:xfrm>
                <a:off x="9519939" y="4534398"/>
                <a:ext cx="115630" cy="136867"/>
                <a:chOff x="9519939" y="4534398"/>
                <a:chExt cx="115630" cy="136867"/>
              </a:xfrm>
              <a:grpFill/>
            </p:grpSpPr>
            <p:sp>
              <p:nvSpPr>
                <p:cNvPr id="109" name="Freeform 949">
                  <a:extLst>
                    <a:ext uri="{FF2B5EF4-FFF2-40B4-BE49-F238E27FC236}">
                      <a16:creationId xmlns:a16="http://schemas.microsoft.com/office/drawing/2014/main" id="{08115153-C515-41A1-68DD-BCC5F74B8FE5}"/>
                    </a:ext>
                  </a:extLst>
                </p:cNvPr>
                <p:cNvSpPr/>
                <p:nvPr/>
              </p:nvSpPr>
              <p:spPr>
                <a:xfrm>
                  <a:off x="9519939" y="4576302"/>
                  <a:ext cx="115630" cy="94963"/>
                </a:xfrm>
                <a:custGeom>
                  <a:avLst/>
                  <a:gdLst>
                    <a:gd name="connsiteX0" fmla="*/ 98557 w 115630"/>
                    <a:gd name="connsiteY0" fmla="*/ 94964 h 94963"/>
                    <a:gd name="connsiteX1" fmla="*/ 17074 w 115630"/>
                    <a:gd name="connsiteY1" fmla="*/ 94964 h 94963"/>
                    <a:gd name="connsiteX2" fmla="*/ 0 w 115630"/>
                    <a:gd name="connsiteY2" fmla="*/ 77894 h 94963"/>
                    <a:gd name="connsiteX3" fmla="*/ 0 w 115630"/>
                    <a:gd name="connsiteY3" fmla="*/ 17070 h 94963"/>
                    <a:gd name="connsiteX4" fmla="*/ 17074 w 115630"/>
                    <a:gd name="connsiteY4" fmla="*/ 0 h 94963"/>
                    <a:gd name="connsiteX5" fmla="*/ 98557 w 115630"/>
                    <a:gd name="connsiteY5" fmla="*/ 0 h 94963"/>
                    <a:gd name="connsiteX6" fmla="*/ 115631 w 115630"/>
                    <a:gd name="connsiteY6" fmla="*/ 17070 h 94963"/>
                    <a:gd name="connsiteX7" fmla="*/ 115631 w 115630"/>
                    <a:gd name="connsiteY7" fmla="*/ 77894 h 94963"/>
                    <a:gd name="connsiteX8" fmla="*/ 98557 w 115630"/>
                    <a:gd name="connsiteY8" fmla="*/ 94964 h 94963"/>
                    <a:gd name="connsiteX9" fmla="*/ 18429 w 115630"/>
                    <a:gd name="connsiteY9" fmla="*/ 76476 h 94963"/>
                    <a:gd name="connsiteX10" fmla="*/ 97140 w 115630"/>
                    <a:gd name="connsiteY10" fmla="*/ 76476 h 94963"/>
                    <a:gd name="connsiteX11" fmla="*/ 97140 w 115630"/>
                    <a:gd name="connsiteY11" fmla="*/ 18364 h 94963"/>
                    <a:gd name="connsiteX12" fmla="*/ 18429 w 115630"/>
                    <a:gd name="connsiteY12" fmla="*/ 18364 h 94963"/>
                    <a:gd name="connsiteX13" fmla="*/ 18429 w 115630"/>
                    <a:gd name="connsiteY13" fmla="*/ 76476 h 9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630" h="94963">
                      <a:moveTo>
                        <a:pt x="98557" y="94964"/>
                      </a:moveTo>
                      <a:lnTo>
                        <a:pt x="17074" y="94964"/>
                      </a:lnTo>
                      <a:cubicBezTo>
                        <a:pt x="7643" y="94964"/>
                        <a:pt x="0" y="87322"/>
                        <a:pt x="0" y="77894"/>
                      </a:cubicBezTo>
                      <a:lnTo>
                        <a:pt x="0" y="17070"/>
                      </a:lnTo>
                      <a:cubicBezTo>
                        <a:pt x="0" y="7641"/>
                        <a:pt x="7643" y="0"/>
                        <a:pt x="17074" y="0"/>
                      </a:cubicBezTo>
                      <a:lnTo>
                        <a:pt x="98557" y="0"/>
                      </a:lnTo>
                      <a:cubicBezTo>
                        <a:pt x="107988" y="0"/>
                        <a:pt x="115631" y="7703"/>
                        <a:pt x="115631" y="17070"/>
                      </a:cubicBezTo>
                      <a:lnTo>
                        <a:pt x="115631" y="77894"/>
                      </a:lnTo>
                      <a:cubicBezTo>
                        <a:pt x="115631" y="87322"/>
                        <a:pt x="107926" y="94964"/>
                        <a:pt x="98557" y="94964"/>
                      </a:cubicBezTo>
                      <a:close/>
                      <a:moveTo>
                        <a:pt x="18429" y="76476"/>
                      </a:moveTo>
                      <a:lnTo>
                        <a:pt x="97140" y="76476"/>
                      </a:lnTo>
                      <a:lnTo>
                        <a:pt x="97140" y="18364"/>
                      </a:lnTo>
                      <a:lnTo>
                        <a:pt x="18429" y="18364"/>
                      </a:lnTo>
                      <a:lnTo>
                        <a:pt x="18429" y="76476"/>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110" name="Freeform 950">
                  <a:extLst>
                    <a:ext uri="{FF2B5EF4-FFF2-40B4-BE49-F238E27FC236}">
                      <a16:creationId xmlns:a16="http://schemas.microsoft.com/office/drawing/2014/main" id="{706A6A10-AF57-A6F5-5BAB-F3952EF63CAD}"/>
                    </a:ext>
                  </a:extLst>
                </p:cNvPr>
                <p:cNvSpPr/>
                <p:nvPr/>
              </p:nvSpPr>
              <p:spPr>
                <a:xfrm>
                  <a:off x="9541882" y="4534398"/>
                  <a:ext cx="71621" cy="60330"/>
                </a:xfrm>
                <a:custGeom>
                  <a:avLst/>
                  <a:gdLst>
                    <a:gd name="connsiteX0" fmla="*/ 62437 w 71621"/>
                    <a:gd name="connsiteY0" fmla="*/ 60331 h 60330"/>
                    <a:gd name="connsiteX1" fmla="*/ 9246 w 71621"/>
                    <a:gd name="connsiteY1" fmla="*/ 60331 h 60330"/>
                    <a:gd name="connsiteX2" fmla="*/ 0 w 71621"/>
                    <a:gd name="connsiteY2" fmla="*/ 51087 h 60330"/>
                    <a:gd name="connsiteX3" fmla="*/ 0 w 71621"/>
                    <a:gd name="connsiteY3" fmla="*/ 35804 h 60330"/>
                    <a:gd name="connsiteX4" fmla="*/ 35811 w 71621"/>
                    <a:gd name="connsiteY4" fmla="*/ 0 h 60330"/>
                    <a:gd name="connsiteX5" fmla="*/ 71622 w 71621"/>
                    <a:gd name="connsiteY5" fmla="*/ 35804 h 60330"/>
                    <a:gd name="connsiteX6" fmla="*/ 71622 w 71621"/>
                    <a:gd name="connsiteY6" fmla="*/ 51087 h 60330"/>
                    <a:gd name="connsiteX7" fmla="*/ 62376 w 71621"/>
                    <a:gd name="connsiteY7" fmla="*/ 60331 h 60330"/>
                    <a:gd name="connsiteX8" fmla="*/ 18552 w 71621"/>
                    <a:gd name="connsiteY8" fmla="*/ 41843 h 60330"/>
                    <a:gd name="connsiteX9" fmla="*/ 53254 w 71621"/>
                    <a:gd name="connsiteY9" fmla="*/ 41843 h 60330"/>
                    <a:gd name="connsiteX10" fmla="*/ 53254 w 71621"/>
                    <a:gd name="connsiteY10" fmla="*/ 35804 h 60330"/>
                    <a:gd name="connsiteX11" fmla="*/ 35872 w 71621"/>
                    <a:gd name="connsiteY11" fmla="*/ 18426 h 60330"/>
                    <a:gd name="connsiteX12" fmla="*/ 18491 w 71621"/>
                    <a:gd name="connsiteY12" fmla="*/ 35804 h 60330"/>
                    <a:gd name="connsiteX13" fmla="*/ 18491 w 71621"/>
                    <a:gd name="connsiteY13" fmla="*/ 41843 h 60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621" h="60330">
                      <a:moveTo>
                        <a:pt x="62437" y="60331"/>
                      </a:moveTo>
                      <a:lnTo>
                        <a:pt x="9246" y="60331"/>
                      </a:lnTo>
                      <a:cubicBezTo>
                        <a:pt x="4129" y="60331"/>
                        <a:pt x="0" y="56202"/>
                        <a:pt x="0" y="51087"/>
                      </a:cubicBezTo>
                      <a:lnTo>
                        <a:pt x="0" y="35804"/>
                      </a:lnTo>
                      <a:cubicBezTo>
                        <a:pt x="0" y="16084"/>
                        <a:pt x="16025" y="0"/>
                        <a:pt x="35811" y="0"/>
                      </a:cubicBezTo>
                      <a:cubicBezTo>
                        <a:pt x="55596" y="0"/>
                        <a:pt x="71622" y="16084"/>
                        <a:pt x="71622" y="35804"/>
                      </a:cubicBezTo>
                      <a:lnTo>
                        <a:pt x="71622" y="51087"/>
                      </a:lnTo>
                      <a:cubicBezTo>
                        <a:pt x="71622" y="56202"/>
                        <a:pt x="67492" y="60331"/>
                        <a:pt x="62376" y="60331"/>
                      </a:cubicBezTo>
                      <a:close/>
                      <a:moveTo>
                        <a:pt x="18552" y="41843"/>
                      </a:moveTo>
                      <a:lnTo>
                        <a:pt x="53254" y="41843"/>
                      </a:lnTo>
                      <a:lnTo>
                        <a:pt x="53254" y="35804"/>
                      </a:lnTo>
                      <a:cubicBezTo>
                        <a:pt x="53254" y="26252"/>
                        <a:pt x="45487" y="18426"/>
                        <a:pt x="35872" y="18426"/>
                      </a:cubicBezTo>
                      <a:cubicBezTo>
                        <a:pt x="26257" y="18426"/>
                        <a:pt x="18491" y="26190"/>
                        <a:pt x="18491" y="35804"/>
                      </a:cubicBezTo>
                      <a:lnTo>
                        <a:pt x="18491" y="41843"/>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nvGrpSpPr>
              <p:cNvPr id="92" name="Graphic 526">
                <a:extLst>
                  <a:ext uri="{FF2B5EF4-FFF2-40B4-BE49-F238E27FC236}">
                    <a16:creationId xmlns:a16="http://schemas.microsoft.com/office/drawing/2014/main" id="{C9B9E257-C97F-12B1-7683-0D2303F1F8C0}"/>
                  </a:ext>
                </a:extLst>
              </p:cNvPr>
              <p:cNvGrpSpPr/>
              <p:nvPr/>
            </p:nvGrpSpPr>
            <p:grpSpPr>
              <a:xfrm>
                <a:off x="9261373" y="4455194"/>
                <a:ext cx="632824" cy="590195"/>
                <a:chOff x="9261373" y="4455194"/>
                <a:chExt cx="632824" cy="590195"/>
              </a:xfrm>
              <a:grpFill/>
            </p:grpSpPr>
            <p:sp>
              <p:nvSpPr>
                <p:cNvPr id="93" name="Freeform 952">
                  <a:extLst>
                    <a:ext uri="{FF2B5EF4-FFF2-40B4-BE49-F238E27FC236}">
                      <a16:creationId xmlns:a16="http://schemas.microsoft.com/office/drawing/2014/main" id="{E1623C10-8E92-F2E1-4237-5B1809A6A2BE}"/>
                    </a:ext>
                  </a:extLst>
                </p:cNvPr>
                <p:cNvSpPr/>
                <p:nvPr/>
              </p:nvSpPr>
              <p:spPr>
                <a:xfrm>
                  <a:off x="9457377" y="4455194"/>
                  <a:ext cx="240753" cy="304441"/>
                </a:xfrm>
                <a:custGeom>
                  <a:avLst/>
                  <a:gdLst>
                    <a:gd name="connsiteX0" fmla="*/ 120377 w 240753"/>
                    <a:gd name="connsiteY0" fmla="*/ 304441 h 304441"/>
                    <a:gd name="connsiteX1" fmla="*/ 116309 w 240753"/>
                    <a:gd name="connsiteY1" fmla="*/ 303517 h 304441"/>
                    <a:gd name="connsiteX2" fmla="*/ 65212 w 240753"/>
                    <a:gd name="connsiteY2" fmla="*/ 278374 h 304441"/>
                    <a:gd name="connsiteX3" fmla="*/ 0 w 240753"/>
                    <a:gd name="connsiteY3" fmla="*/ 173551 h 304441"/>
                    <a:gd name="connsiteX4" fmla="*/ 0 w 240753"/>
                    <a:gd name="connsiteY4" fmla="*/ 58682 h 304441"/>
                    <a:gd name="connsiteX5" fmla="*/ 7520 w 240753"/>
                    <a:gd name="connsiteY5" fmla="*/ 49623 h 304441"/>
                    <a:gd name="connsiteX6" fmla="*/ 113720 w 240753"/>
                    <a:gd name="connsiteY6" fmla="*/ 2727 h 304441"/>
                    <a:gd name="connsiteX7" fmla="*/ 127033 w 240753"/>
                    <a:gd name="connsiteY7" fmla="*/ 2727 h 304441"/>
                    <a:gd name="connsiteX8" fmla="*/ 233233 w 240753"/>
                    <a:gd name="connsiteY8" fmla="*/ 49623 h 304441"/>
                    <a:gd name="connsiteX9" fmla="*/ 240754 w 240753"/>
                    <a:gd name="connsiteY9" fmla="*/ 58682 h 304441"/>
                    <a:gd name="connsiteX10" fmla="*/ 240754 w 240753"/>
                    <a:gd name="connsiteY10" fmla="*/ 173551 h 304441"/>
                    <a:gd name="connsiteX11" fmla="*/ 175541 w 240753"/>
                    <a:gd name="connsiteY11" fmla="*/ 278374 h 304441"/>
                    <a:gd name="connsiteX12" fmla="*/ 124445 w 240753"/>
                    <a:gd name="connsiteY12" fmla="*/ 303517 h 304441"/>
                    <a:gd name="connsiteX13" fmla="*/ 120377 w 240753"/>
                    <a:gd name="connsiteY13" fmla="*/ 304441 h 304441"/>
                    <a:gd name="connsiteX14" fmla="*/ 120377 w 240753"/>
                    <a:gd name="connsiteY14" fmla="*/ 304441 h 304441"/>
                    <a:gd name="connsiteX15" fmla="*/ 18491 w 240753"/>
                    <a:gd name="connsiteY15" fmla="*/ 66262 h 304441"/>
                    <a:gd name="connsiteX16" fmla="*/ 18491 w 240753"/>
                    <a:gd name="connsiteY16" fmla="*/ 173551 h 304441"/>
                    <a:gd name="connsiteX17" fmla="*/ 73410 w 240753"/>
                    <a:gd name="connsiteY17" fmla="*/ 261797 h 304441"/>
                    <a:gd name="connsiteX18" fmla="*/ 120377 w 240753"/>
                    <a:gd name="connsiteY18" fmla="*/ 284968 h 304441"/>
                    <a:gd name="connsiteX19" fmla="*/ 167344 w 240753"/>
                    <a:gd name="connsiteY19" fmla="*/ 261797 h 304441"/>
                    <a:gd name="connsiteX20" fmla="*/ 222263 w 240753"/>
                    <a:gd name="connsiteY20" fmla="*/ 173551 h 304441"/>
                    <a:gd name="connsiteX21" fmla="*/ 222263 w 240753"/>
                    <a:gd name="connsiteY21" fmla="*/ 66262 h 304441"/>
                    <a:gd name="connsiteX22" fmla="*/ 120377 w 240753"/>
                    <a:gd name="connsiteY22" fmla="*/ 21954 h 304441"/>
                    <a:gd name="connsiteX23" fmla="*/ 18491 w 240753"/>
                    <a:gd name="connsiteY23" fmla="*/ 66262 h 3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0753" h="304441">
                      <a:moveTo>
                        <a:pt x="120377" y="304441"/>
                      </a:moveTo>
                      <a:cubicBezTo>
                        <a:pt x="119021" y="304441"/>
                        <a:pt x="117603" y="304133"/>
                        <a:pt x="116309" y="303517"/>
                      </a:cubicBezTo>
                      <a:lnTo>
                        <a:pt x="65212" y="278374"/>
                      </a:lnTo>
                      <a:cubicBezTo>
                        <a:pt x="25025" y="258531"/>
                        <a:pt x="0" y="218413"/>
                        <a:pt x="0" y="173551"/>
                      </a:cubicBezTo>
                      <a:lnTo>
                        <a:pt x="0" y="58682"/>
                      </a:lnTo>
                      <a:cubicBezTo>
                        <a:pt x="0" y="54245"/>
                        <a:pt x="3144" y="50424"/>
                        <a:pt x="7520" y="49623"/>
                      </a:cubicBezTo>
                      <a:cubicBezTo>
                        <a:pt x="58617" y="39825"/>
                        <a:pt x="92394" y="24912"/>
                        <a:pt x="113720" y="2727"/>
                      </a:cubicBezTo>
                      <a:cubicBezTo>
                        <a:pt x="117233" y="-909"/>
                        <a:pt x="123520" y="-909"/>
                        <a:pt x="127033" y="2727"/>
                      </a:cubicBezTo>
                      <a:cubicBezTo>
                        <a:pt x="148360" y="24912"/>
                        <a:pt x="182137" y="39825"/>
                        <a:pt x="233233" y="49623"/>
                      </a:cubicBezTo>
                      <a:cubicBezTo>
                        <a:pt x="237548" y="50486"/>
                        <a:pt x="240754" y="54245"/>
                        <a:pt x="240754" y="58682"/>
                      </a:cubicBezTo>
                      <a:lnTo>
                        <a:pt x="240754" y="173551"/>
                      </a:lnTo>
                      <a:cubicBezTo>
                        <a:pt x="240754" y="218413"/>
                        <a:pt x="215729" y="258531"/>
                        <a:pt x="175541" y="278374"/>
                      </a:cubicBezTo>
                      <a:lnTo>
                        <a:pt x="124445" y="303517"/>
                      </a:lnTo>
                      <a:cubicBezTo>
                        <a:pt x="123150" y="304133"/>
                        <a:pt x="121733" y="304441"/>
                        <a:pt x="120377" y="304441"/>
                      </a:cubicBezTo>
                      <a:lnTo>
                        <a:pt x="120377" y="304441"/>
                      </a:lnTo>
                      <a:close/>
                      <a:moveTo>
                        <a:pt x="18491" y="66262"/>
                      </a:moveTo>
                      <a:lnTo>
                        <a:pt x="18491" y="173551"/>
                      </a:lnTo>
                      <a:cubicBezTo>
                        <a:pt x="18491" y="211326"/>
                        <a:pt x="39571" y="245159"/>
                        <a:pt x="73410" y="261797"/>
                      </a:cubicBezTo>
                      <a:lnTo>
                        <a:pt x="120377" y="284968"/>
                      </a:lnTo>
                      <a:lnTo>
                        <a:pt x="167344" y="261797"/>
                      </a:lnTo>
                      <a:cubicBezTo>
                        <a:pt x="201244" y="245097"/>
                        <a:pt x="222263" y="211326"/>
                        <a:pt x="222263" y="173551"/>
                      </a:cubicBezTo>
                      <a:lnTo>
                        <a:pt x="222263" y="66262"/>
                      </a:lnTo>
                      <a:cubicBezTo>
                        <a:pt x="176035" y="56587"/>
                        <a:pt x="143244" y="42352"/>
                        <a:pt x="120377" y="21954"/>
                      </a:cubicBezTo>
                      <a:cubicBezTo>
                        <a:pt x="97510" y="42413"/>
                        <a:pt x="64719" y="56587"/>
                        <a:pt x="18491" y="66262"/>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nvGrpSpPr>
                <p:cNvPr id="94" name="Graphic 526">
                  <a:extLst>
                    <a:ext uri="{FF2B5EF4-FFF2-40B4-BE49-F238E27FC236}">
                      <a16:creationId xmlns:a16="http://schemas.microsoft.com/office/drawing/2014/main" id="{11B340D0-E4CF-6C0C-5A3C-CE587BA4E70D}"/>
                    </a:ext>
                  </a:extLst>
                </p:cNvPr>
                <p:cNvGrpSpPr/>
                <p:nvPr/>
              </p:nvGrpSpPr>
              <p:grpSpPr>
                <a:xfrm>
                  <a:off x="9261373" y="4733630"/>
                  <a:ext cx="632824" cy="311759"/>
                  <a:chOff x="9261373" y="4733630"/>
                  <a:chExt cx="632824" cy="311759"/>
                </a:xfrm>
                <a:grpFill/>
              </p:grpSpPr>
              <p:grpSp>
                <p:nvGrpSpPr>
                  <p:cNvPr id="95" name="Graphic 526">
                    <a:extLst>
                      <a:ext uri="{FF2B5EF4-FFF2-40B4-BE49-F238E27FC236}">
                        <a16:creationId xmlns:a16="http://schemas.microsoft.com/office/drawing/2014/main" id="{CDEB3A15-76FB-6B48-3BA0-73EDF0B072A3}"/>
                      </a:ext>
                    </a:extLst>
                  </p:cNvPr>
                  <p:cNvGrpSpPr/>
                  <p:nvPr/>
                </p:nvGrpSpPr>
                <p:grpSpPr>
                  <a:xfrm>
                    <a:off x="9261373" y="4733630"/>
                    <a:ext cx="632824" cy="271641"/>
                    <a:chOff x="9261373" y="4733630"/>
                    <a:chExt cx="632824" cy="271641"/>
                  </a:xfrm>
                  <a:grpFill/>
                </p:grpSpPr>
                <p:grpSp>
                  <p:nvGrpSpPr>
                    <p:cNvPr id="101" name="Graphic 526">
                      <a:extLst>
                        <a:ext uri="{FF2B5EF4-FFF2-40B4-BE49-F238E27FC236}">
                          <a16:creationId xmlns:a16="http://schemas.microsoft.com/office/drawing/2014/main" id="{3189703A-F677-A9B3-DEB4-5578FF053891}"/>
                        </a:ext>
                      </a:extLst>
                    </p:cNvPr>
                    <p:cNvGrpSpPr/>
                    <p:nvPr/>
                  </p:nvGrpSpPr>
                  <p:grpSpPr>
                    <a:xfrm>
                      <a:off x="9261373" y="4733630"/>
                      <a:ext cx="217269" cy="271641"/>
                      <a:chOff x="9261373" y="4733630"/>
                      <a:chExt cx="217269" cy="271641"/>
                    </a:xfrm>
                    <a:grpFill/>
                  </p:grpSpPr>
                  <p:sp>
                    <p:nvSpPr>
                      <p:cNvPr id="106" name="Freeform 956">
                        <a:extLst>
                          <a:ext uri="{FF2B5EF4-FFF2-40B4-BE49-F238E27FC236}">
                            <a16:creationId xmlns:a16="http://schemas.microsoft.com/office/drawing/2014/main" id="{40CD63FD-9C07-5783-FD2E-F14B966E016F}"/>
                          </a:ext>
                        </a:extLst>
                      </p:cNvPr>
                      <p:cNvSpPr/>
                      <p:nvPr/>
                    </p:nvSpPr>
                    <p:spPr>
                      <a:xfrm>
                        <a:off x="9342857" y="4733630"/>
                        <a:ext cx="133751" cy="133725"/>
                      </a:xfrm>
                      <a:custGeom>
                        <a:avLst/>
                        <a:gdLst>
                          <a:gd name="connsiteX0" fmla="*/ 66876 w 133751"/>
                          <a:gd name="connsiteY0" fmla="*/ 133725 h 133725"/>
                          <a:gd name="connsiteX1" fmla="*/ 0 w 133751"/>
                          <a:gd name="connsiteY1" fmla="*/ 66863 h 133725"/>
                          <a:gd name="connsiteX2" fmla="*/ 66876 w 133751"/>
                          <a:gd name="connsiteY2" fmla="*/ 0 h 133725"/>
                          <a:gd name="connsiteX3" fmla="*/ 133752 w 133751"/>
                          <a:gd name="connsiteY3" fmla="*/ 66863 h 133725"/>
                          <a:gd name="connsiteX4" fmla="*/ 66876 w 133751"/>
                          <a:gd name="connsiteY4" fmla="*/ 133725 h 133725"/>
                          <a:gd name="connsiteX5" fmla="*/ 66876 w 133751"/>
                          <a:gd name="connsiteY5" fmla="*/ 18426 h 133725"/>
                          <a:gd name="connsiteX6" fmla="*/ 18491 w 133751"/>
                          <a:gd name="connsiteY6" fmla="*/ 66801 h 133725"/>
                          <a:gd name="connsiteX7" fmla="*/ 66876 w 133751"/>
                          <a:gd name="connsiteY7" fmla="*/ 115177 h 133725"/>
                          <a:gd name="connsiteX8" fmla="*/ 115261 w 133751"/>
                          <a:gd name="connsiteY8" fmla="*/ 66801 h 133725"/>
                          <a:gd name="connsiteX9" fmla="*/ 66876 w 133751"/>
                          <a:gd name="connsiteY9" fmla="*/ 18426 h 1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51" h="133725">
                            <a:moveTo>
                              <a:pt x="66876" y="133725"/>
                            </a:moveTo>
                            <a:cubicBezTo>
                              <a:pt x="30017" y="133725"/>
                              <a:pt x="0" y="103714"/>
                              <a:pt x="0" y="66863"/>
                            </a:cubicBezTo>
                            <a:cubicBezTo>
                              <a:pt x="0" y="30011"/>
                              <a:pt x="30017" y="0"/>
                              <a:pt x="66876" y="0"/>
                            </a:cubicBezTo>
                            <a:cubicBezTo>
                              <a:pt x="103734" y="0"/>
                              <a:pt x="133752" y="29950"/>
                              <a:pt x="133752" y="66863"/>
                            </a:cubicBezTo>
                            <a:cubicBezTo>
                              <a:pt x="133752" y="103776"/>
                              <a:pt x="103796" y="133725"/>
                              <a:pt x="66876" y="133725"/>
                            </a:cubicBezTo>
                            <a:close/>
                            <a:moveTo>
                              <a:pt x="66876" y="18426"/>
                            </a:moveTo>
                            <a:cubicBezTo>
                              <a:pt x="40187" y="18426"/>
                              <a:pt x="18491" y="40179"/>
                              <a:pt x="18491" y="66801"/>
                            </a:cubicBezTo>
                            <a:cubicBezTo>
                              <a:pt x="18491" y="93423"/>
                              <a:pt x="40249" y="115177"/>
                              <a:pt x="66876" y="115177"/>
                            </a:cubicBezTo>
                            <a:cubicBezTo>
                              <a:pt x="93503" y="115177"/>
                              <a:pt x="115261" y="93423"/>
                              <a:pt x="115261" y="66801"/>
                            </a:cubicBezTo>
                            <a:cubicBezTo>
                              <a:pt x="115261" y="40179"/>
                              <a:pt x="93503" y="18426"/>
                              <a:pt x="66876" y="1842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107" name="Freeform 957">
                        <a:extLst>
                          <a:ext uri="{FF2B5EF4-FFF2-40B4-BE49-F238E27FC236}">
                            <a16:creationId xmlns:a16="http://schemas.microsoft.com/office/drawing/2014/main" id="{766D9499-5A71-0970-A198-6309857EDC72}"/>
                          </a:ext>
                        </a:extLst>
                      </p:cNvPr>
                      <p:cNvSpPr/>
                      <p:nvPr/>
                    </p:nvSpPr>
                    <p:spPr>
                      <a:xfrm>
                        <a:off x="9320421" y="4950364"/>
                        <a:ext cx="18491" cy="54907"/>
                      </a:xfrm>
                      <a:custGeom>
                        <a:avLst/>
                        <a:gdLst>
                          <a:gd name="connsiteX0" fmla="*/ 9246 w 18491"/>
                          <a:gd name="connsiteY0" fmla="*/ 54907 h 54907"/>
                          <a:gd name="connsiteX1" fmla="*/ 0 w 18491"/>
                          <a:gd name="connsiteY1" fmla="*/ 45664 h 54907"/>
                          <a:gd name="connsiteX2" fmla="*/ 0 w 18491"/>
                          <a:gd name="connsiteY2" fmla="*/ 9244 h 54907"/>
                          <a:gd name="connsiteX3" fmla="*/ 9246 w 18491"/>
                          <a:gd name="connsiteY3" fmla="*/ 0 h 54907"/>
                          <a:gd name="connsiteX4" fmla="*/ 18491 w 18491"/>
                          <a:gd name="connsiteY4" fmla="*/ 9244 h 54907"/>
                          <a:gd name="connsiteX5" fmla="*/ 18491 w 18491"/>
                          <a:gd name="connsiteY5" fmla="*/ 45664 h 54907"/>
                          <a:gd name="connsiteX6" fmla="*/ 9246 w 18491"/>
                          <a:gd name="connsiteY6" fmla="*/ 54907 h 5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54907">
                            <a:moveTo>
                              <a:pt x="9246" y="54907"/>
                            </a:moveTo>
                            <a:cubicBezTo>
                              <a:pt x="4130" y="54907"/>
                              <a:pt x="0" y="50779"/>
                              <a:pt x="0" y="45664"/>
                            </a:cubicBezTo>
                            <a:lnTo>
                              <a:pt x="0" y="9244"/>
                            </a:lnTo>
                            <a:cubicBezTo>
                              <a:pt x="0" y="4129"/>
                              <a:pt x="4130" y="0"/>
                              <a:pt x="9246" y="0"/>
                            </a:cubicBezTo>
                            <a:cubicBezTo>
                              <a:pt x="14361" y="0"/>
                              <a:pt x="18491" y="4129"/>
                              <a:pt x="18491" y="9244"/>
                            </a:cubicBezTo>
                            <a:lnTo>
                              <a:pt x="18491" y="45664"/>
                            </a:lnTo>
                            <a:cubicBezTo>
                              <a:pt x="18491" y="50779"/>
                              <a:pt x="14361" y="54907"/>
                              <a:pt x="9246" y="5490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108" name="Freeform 958">
                        <a:extLst>
                          <a:ext uri="{FF2B5EF4-FFF2-40B4-BE49-F238E27FC236}">
                            <a16:creationId xmlns:a16="http://schemas.microsoft.com/office/drawing/2014/main" id="{2941D97A-890E-BA40-B539-8770599D0257}"/>
                          </a:ext>
                        </a:extLst>
                      </p:cNvPr>
                      <p:cNvSpPr/>
                      <p:nvPr/>
                    </p:nvSpPr>
                    <p:spPr>
                      <a:xfrm>
                        <a:off x="9261373" y="4869266"/>
                        <a:ext cx="217269" cy="136005"/>
                      </a:xfrm>
                      <a:custGeom>
                        <a:avLst/>
                        <a:gdLst>
                          <a:gd name="connsiteX0" fmla="*/ 9246 w 217269"/>
                          <a:gd name="connsiteY0" fmla="*/ 136006 h 136005"/>
                          <a:gd name="connsiteX1" fmla="*/ 0 w 217269"/>
                          <a:gd name="connsiteY1" fmla="*/ 126762 h 136005"/>
                          <a:gd name="connsiteX2" fmla="*/ 0 w 217269"/>
                          <a:gd name="connsiteY2" fmla="*/ 52504 h 136005"/>
                          <a:gd name="connsiteX3" fmla="*/ 52514 w 217269"/>
                          <a:gd name="connsiteY3" fmla="*/ 0 h 136005"/>
                          <a:gd name="connsiteX4" fmla="*/ 88818 w 217269"/>
                          <a:gd name="connsiteY4" fmla="*/ 0 h 136005"/>
                          <a:gd name="connsiteX5" fmla="*/ 112302 w 217269"/>
                          <a:gd name="connsiteY5" fmla="*/ 8319 h 136005"/>
                          <a:gd name="connsiteX6" fmla="*/ 148421 w 217269"/>
                          <a:gd name="connsiteY6" fmla="*/ 37714 h 136005"/>
                          <a:gd name="connsiteX7" fmla="*/ 184540 w 217269"/>
                          <a:gd name="connsiteY7" fmla="*/ 8319 h 136005"/>
                          <a:gd name="connsiteX8" fmla="*/ 208024 w 217269"/>
                          <a:gd name="connsiteY8" fmla="*/ 0 h 136005"/>
                          <a:gd name="connsiteX9" fmla="*/ 217270 w 217269"/>
                          <a:gd name="connsiteY9" fmla="*/ 9244 h 136005"/>
                          <a:gd name="connsiteX10" fmla="*/ 208024 w 217269"/>
                          <a:gd name="connsiteY10" fmla="*/ 18487 h 136005"/>
                          <a:gd name="connsiteX11" fmla="*/ 196190 w 217269"/>
                          <a:gd name="connsiteY11" fmla="*/ 22678 h 136005"/>
                          <a:gd name="connsiteX12" fmla="*/ 154276 w 217269"/>
                          <a:gd name="connsiteY12" fmla="*/ 56818 h 136005"/>
                          <a:gd name="connsiteX13" fmla="*/ 142627 w 217269"/>
                          <a:gd name="connsiteY13" fmla="*/ 56818 h 136005"/>
                          <a:gd name="connsiteX14" fmla="*/ 100714 w 217269"/>
                          <a:gd name="connsiteY14" fmla="*/ 22678 h 136005"/>
                          <a:gd name="connsiteX15" fmla="*/ 88880 w 217269"/>
                          <a:gd name="connsiteY15" fmla="*/ 18487 h 136005"/>
                          <a:gd name="connsiteX16" fmla="*/ 52576 w 217269"/>
                          <a:gd name="connsiteY16" fmla="*/ 18487 h 136005"/>
                          <a:gd name="connsiteX17" fmla="*/ 18553 w 217269"/>
                          <a:gd name="connsiteY17" fmla="*/ 52504 h 136005"/>
                          <a:gd name="connsiteX18" fmla="*/ 18553 w 217269"/>
                          <a:gd name="connsiteY18" fmla="*/ 126762 h 136005"/>
                          <a:gd name="connsiteX19" fmla="*/ 9307 w 217269"/>
                          <a:gd name="connsiteY19" fmla="*/ 136006 h 136005"/>
                          <a:gd name="connsiteX20" fmla="*/ 9307 w 217269"/>
                          <a:gd name="connsiteY20" fmla="*/ 136006 h 136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269" h="136005">
                            <a:moveTo>
                              <a:pt x="9246" y="136006"/>
                            </a:moveTo>
                            <a:cubicBezTo>
                              <a:pt x="4129" y="136006"/>
                              <a:pt x="0" y="131877"/>
                              <a:pt x="0" y="126762"/>
                            </a:cubicBezTo>
                            <a:lnTo>
                              <a:pt x="0" y="52504"/>
                            </a:lnTo>
                            <a:cubicBezTo>
                              <a:pt x="0" y="23540"/>
                              <a:pt x="23545" y="0"/>
                              <a:pt x="52514" y="0"/>
                            </a:cubicBezTo>
                            <a:lnTo>
                              <a:pt x="88818" y="0"/>
                            </a:lnTo>
                            <a:cubicBezTo>
                              <a:pt x="97386" y="0"/>
                              <a:pt x="105707" y="2958"/>
                              <a:pt x="112302" y="8319"/>
                            </a:cubicBezTo>
                            <a:lnTo>
                              <a:pt x="148421" y="37714"/>
                            </a:lnTo>
                            <a:lnTo>
                              <a:pt x="184540" y="8319"/>
                            </a:lnTo>
                            <a:cubicBezTo>
                              <a:pt x="191136" y="2958"/>
                              <a:pt x="199457" y="0"/>
                              <a:pt x="208024" y="0"/>
                            </a:cubicBezTo>
                            <a:cubicBezTo>
                              <a:pt x="213140" y="0"/>
                              <a:pt x="217270" y="4129"/>
                              <a:pt x="217270" y="9244"/>
                            </a:cubicBezTo>
                            <a:cubicBezTo>
                              <a:pt x="217270" y="14358"/>
                              <a:pt x="213140" y="18487"/>
                              <a:pt x="208024" y="18487"/>
                            </a:cubicBezTo>
                            <a:cubicBezTo>
                              <a:pt x="203771" y="18487"/>
                              <a:pt x="199518" y="19966"/>
                              <a:pt x="196190" y="22678"/>
                            </a:cubicBezTo>
                            <a:lnTo>
                              <a:pt x="154276" y="56818"/>
                            </a:lnTo>
                            <a:cubicBezTo>
                              <a:pt x="150887" y="59591"/>
                              <a:pt x="146017" y="59591"/>
                              <a:pt x="142627" y="56818"/>
                            </a:cubicBezTo>
                            <a:lnTo>
                              <a:pt x="100714" y="22678"/>
                            </a:lnTo>
                            <a:cubicBezTo>
                              <a:pt x="97386" y="19966"/>
                              <a:pt x="93195" y="18487"/>
                              <a:pt x="88880" y="18487"/>
                            </a:cubicBezTo>
                            <a:lnTo>
                              <a:pt x="52576" y="18487"/>
                            </a:lnTo>
                            <a:cubicBezTo>
                              <a:pt x="33777" y="18487"/>
                              <a:pt x="18553" y="33709"/>
                              <a:pt x="18553" y="52504"/>
                            </a:cubicBezTo>
                            <a:lnTo>
                              <a:pt x="18553" y="126762"/>
                            </a:lnTo>
                            <a:cubicBezTo>
                              <a:pt x="18553" y="131877"/>
                              <a:pt x="14423" y="136006"/>
                              <a:pt x="9307" y="136006"/>
                            </a:cubicBezTo>
                            <a:lnTo>
                              <a:pt x="9307" y="136006"/>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nvGrpSpPr>
                    <p:cNvPr id="102" name="Graphic 526">
                      <a:extLst>
                        <a:ext uri="{FF2B5EF4-FFF2-40B4-BE49-F238E27FC236}">
                          <a16:creationId xmlns:a16="http://schemas.microsoft.com/office/drawing/2014/main" id="{C5D84F3D-CC35-70E0-E596-B128BE5774C0}"/>
                        </a:ext>
                      </a:extLst>
                    </p:cNvPr>
                    <p:cNvGrpSpPr/>
                    <p:nvPr/>
                  </p:nvGrpSpPr>
                  <p:grpSpPr>
                    <a:xfrm>
                      <a:off x="9676928" y="4733630"/>
                      <a:ext cx="217269" cy="271641"/>
                      <a:chOff x="9676928" y="4733630"/>
                      <a:chExt cx="217269" cy="271641"/>
                    </a:xfrm>
                    <a:grpFill/>
                  </p:grpSpPr>
                  <p:sp>
                    <p:nvSpPr>
                      <p:cNvPr id="103" name="Freeform 960">
                        <a:extLst>
                          <a:ext uri="{FF2B5EF4-FFF2-40B4-BE49-F238E27FC236}">
                            <a16:creationId xmlns:a16="http://schemas.microsoft.com/office/drawing/2014/main" id="{D28E69E4-B151-E9EA-7169-45650AA92CBC}"/>
                          </a:ext>
                        </a:extLst>
                      </p:cNvPr>
                      <p:cNvSpPr/>
                      <p:nvPr/>
                    </p:nvSpPr>
                    <p:spPr>
                      <a:xfrm>
                        <a:off x="9678901" y="4733630"/>
                        <a:ext cx="133751" cy="133725"/>
                      </a:xfrm>
                      <a:custGeom>
                        <a:avLst/>
                        <a:gdLst>
                          <a:gd name="connsiteX0" fmla="*/ 66876 w 133751"/>
                          <a:gd name="connsiteY0" fmla="*/ 133725 h 133725"/>
                          <a:gd name="connsiteX1" fmla="*/ 0 w 133751"/>
                          <a:gd name="connsiteY1" fmla="*/ 66863 h 133725"/>
                          <a:gd name="connsiteX2" fmla="*/ 66876 w 133751"/>
                          <a:gd name="connsiteY2" fmla="*/ 0 h 133725"/>
                          <a:gd name="connsiteX3" fmla="*/ 133752 w 133751"/>
                          <a:gd name="connsiteY3" fmla="*/ 66863 h 133725"/>
                          <a:gd name="connsiteX4" fmla="*/ 66876 w 133751"/>
                          <a:gd name="connsiteY4" fmla="*/ 133725 h 133725"/>
                          <a:gd name="connsiteX5" fmla="*/ 66876 w 133751"/>
                          <a:gd name="connsiteY5" fmla="*/ 18426 h 133725"/>
                          <a:gd name="connsiteX6" fmla="*/ 18491 w 133751"/>
                          <a:gd name="connsiteY6" fmla="*/ 66801 h 133725"/>
                          <a:gd name="connsiteX7" fmla="*/ 66876 w 133751"/>
                          <a:gd name="connsiteY7" fmla="*/ 115177 h 133725"/>
                          <a:gd name="connsiteX8" fmla="*/ 115261 w 133751"/>
                          <a:gd name="connsiteY8" fmla="*/ 66801 h 133725"/>
                          <a:gd name="connsiteX9" fmla="*/ 66876 w 133751"/>
                          <a:gd name="connsiteY9" fmla="*/ 18426 h 1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51" h="133725">
                            <a:moveTo>
                              <a:pt x="66876" y="133725"/>
                            </a:moveTo>
                            <a:cubicBezTo>
                              <a:pt x="30017" y="133725"/>
                              <a:pt x="0" y="103714"/>
                              <a:pt x="0" y="66863"/>
                            </a:cubicBezTo>
                            <a:cubicBezTo>
                              <a:pt x="0" y="30011"/>
                              <a:pt x="30017" y="0"/>
                              <a:pt x="66876" y="0"/>
                            </a:cubicBezTo>
                            <a:cubicBezTo>
                              <a:pt x="103734" y="0"/>
                              <a:pt x="133752" y="29950"/>
                              <a:pt x="133752" y="66863"/>
                            </a:cubicBezTo>
                            <a:cubicBezTo>
                              <a:pt x="133752" y="103776"/>
                              <a:pt x="103796" y="133725"/>
                              <a:pt x="66876" y="133725"/>
                            </a:cubicBezTo>
                            <a:close/>
                            <a:moveTo>
                              <a:pt x="66876" y="18426"/>
                            </a:moveTo>
                            <a:cubicBezTo>
                              <a:pt x="40187" y="18426"/>
                              <a:pt x="18491" y="40179"/>
                              <a:pt x="18491" y="66801"/>
                            </a:cubicBezTo>
                            <a:cubicBezTo>
                              <a:pt x="18491" y="93423"/>
                              <a:pt x="40248" y="115177"/>
                              <a:pt x="66876" y="115177"/>
                            </a:cubicBezTo>
                            <a:cubicBezTo>
                              <a:pt x="93503" y="115177"/>
                              <a:pt x="115261" y="93423"/>
                              <a:pt x="115261" y="66801"/>
                            </a:cubicBezTo>
                            <a:cubicBezTo>
                              <a:pt x="115261" y="40179"/>
                              <a:pt x="93503" y="18426"/>
                              <a:pt x="66876" y="1842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104" name="Freeform 961">
                        <a:extLst>
                          <a:ext uri="{FF2B5EF4-FFF2-40B4-BE49-F238E27FC236}">
                            <a16:creationId xmlns:a16="http://schemas.microsoft.com/office/drawing/2014/main" id="{C57E04C0-64AA-D6E0-F146-40996E1EFFC4}"/>
                          </a:ext>
                        </a:extLst>
                      </p:cNvPr>
                      <p:cNvSpPr/>
                      <p:nvPr/>
                    </p:nvSpPr>
                    <p:spPr>
                      <a:xfrm>
                        <a:off x="9816597" y="4950364"/>
                        <a:ext cx="18491" cy="54907"/>
                      </a:xfrm>
                      <a:custGeom>
                        <a:avLst/>
                        <a:gdLst>
                          <a:gd name="connsiteX0" fmla="*/ 9246 w 18491"/>
                          <a:gd name="connsiteY0" fmla="*/ 54907 h 54907"/>
                          <a:gd name="connsiteX1" fmla="*/ 0 w 18491"/>
                          <a:gd name="connsiteY1" fmla="*/ 45664 h 54907"/>
                          <a:gd name="connsiteX2" fmla="*/ 0 w 18491"/>
                          <a:gd name="connsiteY2" fmla="*/ 9244 h 54907"/>
                          <a:gd name="connsiteX3" fmla="*/ 9246 w 18491"/>
                          <a:gd name="connsiteY3" fmla="*/ 0 h 54907"/>
                          <a:gd name="connsiteX4" fmla="*/ 18491 w 18491"/>
                          <a:gd name="connsiteY4" fmla="*/ 9244 h 54907"/>
                          <a:gd name="connsiteX5" fmla="*/ 18491 w 18491"/>
                          <a:gd name="connsiteY5" fmla="*/ 45664 h 54907"/>
                          <a:gd name="connsiteX6" fmla="*/ 9246 w 18491"/>
                          <a:gd name="connsiteY6" fmla="*/ 54907 h 5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54907">
                            <a:moveTo>
                              <a:pt x="9246" y="54907"/>
                            </a:moveTo>
                            <a:cubicBezTo>
                              <a:pt x="4130" y="54907"/>
                              <a:pt x="0" y="50779"/>
                              <a:pt x="0" y="45664"/>
                            </a:cubicBezTo>
                            <a:lnTo>
                              <a:pt x="0" y="9244"/>
                            </a:lnTo>
                            <a:cubicBezTo>
                              <a:pt x="0" y="4129"/>
                              <a:pt x="4130" y="0"/>
                              <a:pt x="9246" y="0"/>
                            </a:cubicBezTo>
                            <a:cubicBezTo>
                              <a:pt x="14361" y="0"/>
                              <a:pt x="18491" y="4129"/>
                              <a:pt x="18491" y="9244"/>
                            </a:cubicBezTo>
                            <a:lnTo>
                              <a:pt x="18491" y="45664"/>
                            </a:lnTo>
                            <a:cubicBezTo>
                              <a:pt x="18491" y="50779"/>
                              <a:pt x="14361" y="54907"/>
                              <a:pt x="9246" y="54907"/>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105" name="Freeform 962">
                        <a:extLst>
                          <a:ext uri="{FF2B5EF4-FFF2-40B4-BE49-F238E27FC236}">
                            <a16:creationId xmlns:a16="http://schemas.microsoft.com/office/drawing/2014/main" id="{23CDD2CE-4A5A-9C00-7036-778AF99047D5}"/>
                          </a:ext>
                        </a:extLst>
                      </p:cNvPr>
                      <p:cNvSpPr/>
                      <p:nvPr/>
                    </p:nvSpPr>
                    <p:spPr>
                      <a:xfrm>
                        <a:off x="9676928" y="4869266"/>
                        <a:ext cx="217269" cy="136005"/>
                      </a:xfrm>
                      <a:custGeom>
                        <a:avLst/>
                        <a:gdLst>
                          <a:gd name="connsiteX0" fmla="*/ 207962 w 217269"/>
                          <a:gd name="connsiteY0" fmla="*/ 136006 h 136005"/>
                          <a:gd name="connsiteX1" fmla="*/ 198717 w 217269"/>
                          <a:gd name="connsiteY1" fmla="*/ 126762 h 136005"/>
                          <a:gd name="connsiteX2" fmla="*/ 198717 w 217269"/>
                          <a:gd name="connsiteY2" fmla="*/ 52504 h 136005"/>
                          <a:gd name="connsiteX3" fmla="*/ 164693 w 217269"/>
                          <a:gd name="connsiteY3" fmla="*/ 18487 h 136005"/>
                          <a:gd name="connsiteX4" fmla="*/ 128390 w 217269"/>
                          <a:gd name="connsiteY4" fmla="*/ 18487 h 136005"/>
                          <a:gd name="connsiteX5" fmla="*/ 116555 w 217269"/>
                          <a:gd name="connsiteY5" fmla="*/ 22678 h 136005"/>
                          <a:gd name="connsiteX6" fmla="*/ 74642 w 217269"/>
                          <a:gd name="connsiteY6" fmla="*/ 56818 h 136005"/>
                          <a:gd name="connsiteX7" fmla="*/ 62993 w 217269"/>
                          <a:gd name="connsiteY7" fmla="*/ 56818 h 136005"/>
                          <a:gd name="connsiteX8" fmla="*/ 21080 w 217269"/>
                          <a:gd name="connsiteY8" fmla="*/ 22678 h 136005"/>
                          <a:gd name="connsiteX9" fmla="*/ 9246 w 217269"/>
                          <a:gd name="connsiteY9" fmla="*/ 18487 h 136005"/>
                          <a:gd name="connsiteX10" fmla="*/ 0 w 217269"/>
                          <a:gd name="connsiteY10" fmla="*/ 9244 h 136005"/>
                          <a:gd name="connsiteX11" fmla="*/ 9246 w 217269"/>
                          <a:gd name="connsiteY11" fmla="*/ 0 h 136005"/>
                          <a:gd name="connsiteX12" fmla="*/ 32730 w 217269"/>
                          <a:gd name="connsiteY12" fmla="*/ 8319 h 136005"/>
                          <a:gd name="connsiteX13" fmla="*/ 68849 w 217269"/>
                          <a:gd name="connsiteY13" fmla="*/ 37714 h 136005"/>
                          <a:gd name="connsiteX14" fmla="*/ 104968 w 217269"/>
                          <a:gd name="connsiteY14" fmla="*/ 8319 h 136005"/>
                          <a:gd name="connsiteX15" fmla="*/ 128452 w 217269"/>
                          <a:gd name="connsiteY15" fmla="*/ 0 h 136005"/>
                          <a:gd name="connsiteX16" fmla="*/ 164755 w 217269"/>
                          <a:gd name="connsiteY16" fmla="*/ 0 h 136005"/>
                          <a:gd name="connsiteX17" fmla="*/ 217270 w 217269"/>
                          <a:gd name="connsiteY17" fmla="*/ 52504 h 136005"/>
                          <a:gd name="connsiteX18" fmla="*/ 217270 w 217269"/>
                          <a:gd name="connsiteY18" fmla="*/ 126762 h 136005"/>
                          <a:gd name="connsiteX19" fmla="*/ 208024 w 217269"/>
                          <a:gd name="connsiteY19" fmla="*/ 136006 h 136005"/>
                          <a:gd name="connsiteX20" fmla="*/ 208024 w 217269"/>
                          <a:gd name="connsiteY20" fmla="*/ 136006 h 136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269" h="136005">
                            <a:moveTo>
                              <a:pt x="207962" y="136006"/>
                            </a:moveTo>
                            <a:cubicBezTo>
                              <a:pt x="202847" y="136006"/>
                              <a:pt x="198717" y="131877"/>
                              <a:pt x="198717" y="126762"/>
                            </a:cubicBezTo>
                            <a:lnTo>
                              <a:pt x="198717" y="52504"/>
                            </a:lnTo>
                            <a:cubicBezTo>
                              <a:pt x="198717" y="33709"/>
                              <a:pt x="183493" y="18487"/>
                              <a:pt x="164693" y="18487"/>
                            </a:cubicBezTo>
                            <a:lnTo>
                              <a:pt x="128390" y="18487"/>
                            </a:lnTo>
                            <a:cubicBezTo>
                              <a:pt x="124137" y="18487"/>
                              <a:pt x="119884" y="19966"/>
                              <a:pt x="116555" y="22678"/>
                            </a:cubicBezTo>
                            <a:lnTo>
                              <a:pt x="74642" y="56818"/>
                            </a:lnTo>
                            <a:cubicBezTo>
                              <a:pt x="71253" y="59591"/>
                              <a:pt x="66383" y="59591"/>
                              <a:pt x="62993" y="56818"/>
                            </a:cubicBezTo>
                            <a:lnTo>
                              <a:pt x="21080" y="22678"/>
                            </a:lnTo>
                            <a:cubicBezTo>
                              <a:pt x="17751" y="19966"/>
                              <a:pt x="13561" y="18487"/>
                              <a:pt x="9246" y="18487"/>
                            </a:cubicBezTo>
                            <a:cubicBezTo>
                              <a:pt x="4130" y="18487"/>
                              <a:pt x="0" y="14358"/>
                              <a:pt x="0" y="9244"/>
                            </a:cubicBezTo>
                            <a:cubicBezTo>
                              <a:pt x="0" y="4129"/>
                              <a:pt x="4130" y="0"/>
                              <a:pt x="9246" y="0"/>
                            </a:cubicBezTo>
                            <a:cubicBezTo>
                              <a:pt x="17813" y="0"/>
                              <a:pt x="26134" y="2958"/>
                              <a:pt x="32730" y="8319"/>
                            </a:cubicBezTo>
                            <a:lnTo>
                              <a:pt x="68849" y="37714"/>
                            </a:lnTo>
                            <a:lnTo>
                              <a:pt x="104968" y="8319"/>
                            </a:lnTo>
                            <a:cubicBezTo>
                              <a:pt x="111562" y="2958"/>
                              <a:pt x="119884" y="0"/>
                              <a:pt x="128452" y="0"/>
                            </a:cubicBezTo>
                            <a:lnTo>
                              <a:pt x="164755" y="0"/>
                            </a:lnTo>
                            <a:cubicBezTo>
                              <a:pt x="193725" y="0"/>
                              <a:pt x="217270" y="23540"/>
                              <a:pt x="217270" y="52504"/>
                            </a:cubicBezTo>
                            <a:lnTo>
                              <a:pt x="217270" y="126762"/>
                            </a:lnTo>
                            <a:cubicBezTo>
                              <a:pt x="217270" y="131877"/>
                              <a:pt x="213141" y="136006"/>
                              <a:pt x="208024" y="136006"/>
                            </a:cubicBezTo>
                            <a:lnTo>
                              <a:pt x="208024" y="136006"/>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grpSp>
                <p:nvGrpSpPr>
                  <p:cNvPr id="96" name="Graphic 526">
                    <a:extLst>
                      <a:ext uri="{FF2B5EF4-FFF2-40B4-BE49-F238E27FC236}">
                        <a16:creationId xmlns:a16="http://schemas.microsoft.com/office/drawing/2014/main" id="{3DED620F-F977-A431-3295-CA5872C67EFD}"/>
                      </a:ext>
                    </a:extLst>
                  </p:cNvPr>
                  <p:cNvGrpSpPr/>
                  <p:nvPr/>
                </p:nvGrpSpPr>
                <p:grpSpPr>
                  <a:xfrm>
                    <a:off x="9429579" y="4784286"/>
                    <a:ext cx="296843" cy="261103"/>
                    <a:chOff x="9429579" y="4784286"/>
                    <a:chExt cx="296843" cy="261103"/>
                  </a:xfrm>
                  <a:grpFill/>
                </p:grpSpPr>
                <p:sp>
                  <p:nvSpPr>
                    <p:cNvPr id="97" name="Freeform 964">
                      <a:extLst>
                        <a:ext uri="{FF2B5EF4-FFF2-40B4-BE49-F238E27FC236}">
                          <a16:creationId xmlns:a16="http://schemas.microsoft.com/office/drawing/2014/main" id="{EAB21D1A-D8ED-C781-8103-0415E7DEC61F}"/>
                        </a:ext>
                      </a:extLst>
                    </p:cNvPr>
                    <p:cNvSpPr/>
                    <p:nvPr/>
                  </p:nvSpPr>
                  <p:spPr>
                    <a:xfrm>
                      <a:off x="9511064" y="4784286"/>
                      <a:ext cx="133751" cy="133725"/>
                    </a:xfrm>
                    <a:custGeom>
                      <a:avLst/>
                      <a:gdLst>
                        <a:gd name="connsiteX0" fmla="*/ 66876 w 133751"/>
                        <a:gd name="connsiteY0" fmla="*/ 133725 h 133725"/>
                        <a:gd name="connsiteX1" fmla="*/ 0 w 133751"/>
                        <a:gd name="connsiteY1" fmla="*/ 66863 h 133725"/>
                        <a:gd name="connsiteX2" fmla="*/ 66876 w 133751"/>
                        <a:gd name="connsiteY2" fmla="*/ 0 h 133725"/>
                        <a:gd name="connsiteX3" fmla="*/ 133752 w 133751"/>
                        <a:gd name="connsiteY3" fmla="*/ 66863 h 133725"/>
                        <a:gd name="connsiteX4" fmla="*/ 66876 w 133751"/>
                        <a:gd name="connsiteY4" fmla="*/ 133725 h 133725"/>
                        <a:gd name="connsiteX5" fmla="*/ 66876 w 133751"/>
                        <a:gd name="connsiteY5" fmla="*/ 18426 h 133725"/>
                        <a:gd name="connsiteX6" fmla="*/ 18491 w 133751"/>
                        <a:gd name="connsiteY6" fmla="*/ 66801 h 133725"/>
                        <a:gd name="connsiteX7" fmla="*/ 66876 w 133751"/>
                        <a:gd name="connsiteY7" fmla="*/ 115177 h 133725"/>
                        <a:gd name="connsiteX8" fmla="*/ 115261 w 133751"/>
                        <a:gd name="connsiteY8" fmla="*/ 66801 h 133725"/>
                        <a:gd name="connsiteX9" fmla="*/ 66876 w 133751"/>
                        <a:gd name="connsiteY9" fmla="*/ 18426 h 13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3751" h="133725">
                          <a:moveTo>
                            <a:pt x="66876" y="133725"/>
                          </a:moveTo>
                          <a:cubicBezTo>
                            <a:pt x="30017" y="133725"/>
                            <a:pt x="0" y="103776"/>
                            <a:pt x="0" y="66863"/>
                          </a:cubicBezTo>
                          <a:cubicBezTo>
                            <a:pt x="0" y="29950"/>
                            <a:pt x="30017" y="0"/>
                            <a:pt x="66876" y="0"/>
                          </a:cubicBezTo>
                          <a:cubicBezTo>
                            <a:pt x="103734" y="0"/>
                            <a:pt x="133752" y="30011"/>
                            <a:pt x="133752" y="66863"/>
                          </a:cubicBezTo>
                          <a:cubicBezTo>
                            <a:pt x="133752" y="103714"/>
                            <a:pt x="103796" y="133725"/>
                            <a:pt x="66876" y="133725"/>
                          </a:cubicBezTo>
                          <a:close/>
                          <a:moveTo>
                            <a:pt x="66876" y="18426"/>
                          </a:moveTo>
                          <a:cubicBezTo>
                            <a:pt x="40187" y="18426"/>
                            <a:pt x="18491" y="40179"/>
                            <a:pt x="18491" y="66801"/>
                          </a:cubicBezTo>
                          <a:cubicBezTo>
                            <a:pt x="18491" y="93423"/>
                            <a:pt x="40248" y="115177"/>
                            <a:pt x="66876" y="115177"/>
                          </a:cubicBezTo>
                          <a:cubicBezTo>
                            <a:pt x="93503" y="115177"/>
                            <a:pt x="115261" y="93423"/>
                            <a:pt x="115261" y="66801"/>
                          </a:cubicBezTo>
                          <a:cubicBezTo>
                            <a:pt x="115261" y="40179"/>
                            <a:pt x="93503" y="18426"/>
                            <a:pt x="66876" y="18426"/>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98" name="Freeform 965">
                      <a:extLst>
                        <a:ext uri="{FF2B5EF4-FFF2-40B4-BE49-F238E27FC236}">
                          <a16:creationId xmlns:a16="http://schemas.microsoft.com/office/drawing/2014/main" id="{AA6CDB0C-6C11-FDFE-C719-80362E5852A2}"/>
                        </a:ext>
                      </a:extLst>
                    </p:cNvPr>
                    <p:cNvSpPr/>
                    <p:nvPr/>
                  </p:nvSpPr>
                  <p:spPr>
                    <a:xfrm>
                      <a:off x="9488689" y="5001081"/>
                      <a:ext cx="18491" cy="44308"/>
                    </a:xfrm>
                    <a:custGeom>
                      <a:avLst/>
                      <a:gdLst>
                        <a:gd name="connsiteX0" fmla="*/ 9246 w 18491"/>
                        <a:gd name="connsiteY0" fmla="*/ 44308 h 44308"/>
                        <a:gd name="connsiteX1" fmla="*/ 0 w 18491"/>
                        <a:gd name="connsiteY1" fmla="*/ 35064 h 44308"/>
                        <a:gd name="connsiteX2" fmla="*/ 0 w 18491"/>
                        <a:gd name="connsiteY2" fmla="*/ 9244 h 44308"/>
                        <a:gd name="connsiteX3" fmla="*/ 9246 w 18491"/>
                        <a:gd name="connsiteY3" fmla="*/ 0 h 44308"/>
                        <a:gd name="connsiteX4" fmla="*/ 18491 w 18491"/>
                        <a:gd name="connsiteY4" fmla="*/ 9244 h 44308"/>
                        <a:gd name="connsiteX5" fmla="*/ 18491 w 18491"/>
                        <a:gd name="connsiteY5" fmla="*/ 35064 h 44308"/>
                        <a:gd name="connsiteX6" fmla="*/ 9246 w 18491"/>
                        <a:gd name="connsiteY6" fmla="*/ 44308 h 4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44308">
                          <a:moveTo>
                            <a:pt x="9246" y="44308"/>
                          </a:moveTo>
                          <a:cubicBezTo>
                            <a:pt x="4129" y="44308"/>
                            <a:pt x="0" y="40179"/>
                            <a:pt x="0" y="35064"/>
                          </a:cubicBezTo>
                          <a:lnTo>
                            <a:pt x="0" y="9244"/>
                          </a:lnTo>
                          <a:cubicBezTo>
                            <a:pt x="0" y="4129"/>
                            <a:pt x="4129" y="0"/>
                            <a:pt x="9246" y="0"/>
                          </a:cubicBezTo>
                          <a:cubicBezTo>
                            <a:pt x="14361" y="0"/>
                            <a:pt x="18491" y="4129"/>
                            <a:pt x="18491" y="9244"/>
                          </a:cubicBezTo>
                          <a:lnTo>
                            <a:pt x="18491" y="35064"/>
                          </a:lnTo>
                          <a:cubicBezTo>
                            <a:pt x="18491" y="40179"/>
                            <a:pt x="14361" y="44308"/>
                            <a:pt x="9246" y="44308"/>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99" name="Freeform 966">
                      <a:extLst>
                        <a:ext uri="{FF2B5EF4-FFF2-40B4-BE49-F238E27FC236}">
                          <a16:creationId xmlns:a16="http://schemas.microsoft.com/office/drawing/2014/main" id="{E4828C7F-AD59-1D8F-0594-5FB986C8EC12}"/>
                        </a:ext>
                      </a:extLst>
                    </p:cNvPr>
                    <p:cNvSpPr/>
                    <p:nvPr/>
                  </p:nvSpPr>
                  <p:spPr>
                    <a:xfrm>
                      <a:off x="9429579" y="4919922"/>
                      <a:ext cx="296843" cy="125467"/>
                    </a:xfrm>
                    <a:custGeom>
                      <a:avLst/>
                      <a:gdLst>
                        <a:gd name="connsiteX0" fmla="*/ 287536 w 296843"/>
                        <a:gd name="connsiteY0" fmla="*/ 125468 h 125467"/>
                        <a:gd name="connsiteX1" fmla="*/ 278290 w 296843"/>
                        <a:gd name="connsiteY1" fmla="*/ 116224 h 125467"/>
                        <a:gd name="connsiteX2" fmla="*/ 278290 w 296843"/>
                        <a:gd name="connsiteY2" fmla="*/ 52504 h 125467"/>
                        <a:gd name="connsiteX3" fmla="*/ 244267 w 296843"/>
                        <a:gd name="connsiteY3" fmla="*/ 18487 h 125467"/>
                        <a:gd name="connsiteX4" fmla="*/ 207962 w 296843"/>
                        <a:gd name="connsiteY4" fmla="*/ 18487 h 125467"/>
                        <a:gd name="connsiteX5" fmla="*/ 196129 w 296843"/>
                        <a:gd name="connsiteY5" fmla="*/ 22678 h 125467"/>
                        <a:gd name="connsiteX6" fmla="*/ 154215 w 296843"/>
                        <a:gd name="connsiteY6" fmla="*/ 56818 h 125467"/>
                        <a:gd name="connsiteX7" fmla="*/ 142566 w 296843"/>
                        <a:gd name="connsiteY7" fmla="*/ 56818 h 125467"/>
                        <a:gd name="connsiteX8" fmla="*/ 100653 w 296843"/>
                        <a:gd name="connsiteY8" fmla="*/ 22678 h 125467"/>
                        <a:gd name="connsiteX9" fmla="*/ 88819 w 296843"/>
                        <a:gd name="connsiteY9" fmla="*/ 18487 h 125467"/>
                        <a:gd name="connsiteX10" fmla="*/ 52515 w 296843"/>
                        <a:gd name="connsiteY10" fmla="*/ 18487 h 125467"/>
                        <a:gd name="connsiteX11" fmla="*/ 18491 w 296843"/>
                        <a:gd name="connsiteY11" fmla="*/ 52504 h 125467"/>
                        <a:gd name="connsiteX12" fmla="*/ 18491 w 296843"/>
                        <a:gd name="connsiteY12" fmla="*/ 116224 h 125467"/>
                        <a:gd name="connsiteX13" fmla="*/ 9246 w 296843"/>
                        <a:gd name="connsiteY13" fmla="*/ 125468 h 125467"/>
                        <a:gd name="connsiteX14" fmla="*/ 0 w 296843"/>
                        <a:gd name="connsiteY14" fmla="*/ 116224 h 125467"/>
                        <a:gd name="connsiteX15" fmla="*/ 0 w 296843"/>
                        <a:gd name="connsiteY15" fmla="*/ 52504 h 125467"/>
                        <a:gd name="connsiteX16" fmla="*/ 52515 w 296843"/>
                        <a:gd name="connsiteY16" fmla="*/ 0 h 125467"/>
                        <a:gd name="connsiteX17" fmla="*/ 88819 w 296843"/>
                        <a:gd name="connsiteY17" fmla="*/ 0 h 125467"/>
                        <a:gd name="connsiteX18" fmla="*/ 112303 w 296843"/>
                        <a:gd name="connsiteY18" fmla="*/ 8319 h 125467"/>
                        <a:gd name="connsiteX19" fmla="*/ 148422 w 296843"/>
                        <a:gd name="connsiteY19" fmla="*/ 37714 h 125467"/>
                        <a:gd name="connsiteX20" fmla="*/ 184541 w 296843"/>
                        <a:gd name="connsiteY20" fmla="*/ 8319 h 125467"/>
                        <a:gd name="connsiteX21" fmla="*/ 208024 w 296843"/>
                        <a:gd name="connsiteY21" fmla="*/ 0 h 125467"/>
                        <a:gd name="connsiteX22" fmla="*/ 244328 w 296843"/>
                        <a:gd name="connsiteY22" fmla="*/ 0 h 125467"/>
                        <a:gd name="connsiteX23" fmla="*/ 296843 w 296843"/>
                        <a:gd name="connsiteY23" fmla="*/ 52504 h 125467"/>
                        <a:gd name="connsiteX24" fmla="*/ 296843 w 296843"/>
                        <a:gd name="connsiteY24" fmla="*/ 116224 h 125467"/>
                        <a:gd name="connsiteX25" fmla="*/ 287598 w 296843"/>
                        <a:gd name="connsiteY25" fmla="*/ 125468 h 125467"/>
                        <a:gd name="connsiteX26" fmla="*/ 287598 w 296843"/>
                        <a:gd name="connsiteY26" fmla="*/ 125468 h 12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6843" h="125467">
                          <a:moveTo>
                            <a:pt x="287536" y="125468"/>
                          </a:moveTo>
                          <a:cubicBezTo>
                            <a:pt x="282420" y="125468"/>
                            <a:pt x="278290" y="121339"/>
                            <a:pt x="278290" y="116224"/>
                          </a:cubicBezTo>
                          <a:lnTo>
                            <a:pt x="278290" y="52504"/>
                          </a:lnTo>
                          <a:cubicBezTo>
                            <a:pt x="278290" y="33709"/>
                            <a:pt x="263066" y="18487"/>
                            <a:pt x="244267" y="18487"/>
                          </a:cubicBezTo>
                          <a:lnTo>
                            <a:pt x="207962" y="18487"/>
                          </a:lnTo>
                          <a:cubicBezTo>
                            <a:pt x="203710" y="18487"/>
                            <a:pt x="199457" y="19966"/>
                            <a:pt x="196129" y="22678"/>
                          </a:cubicBezTo>
                          <a:lnTo>
                            <a:pt x="154215" y="56818"/>
                          </a:lnTo>
                          <a:cubicBezTo>
                            <a:pt x="150826" y="59591"/>
                            <a:pt x="145956" y="59591"/>
                            <a:pt x="142566" y="56818"/>
                          </a:cubicBezTo>
                          <a:lnTo>
                            <a:pt x="100653" y="22678"/>
                          </a:lnTo>
                          <a:cubicBezTo>
                            <a:pt x="97325" y="19966"/>
                            <a:pt x="93133" y="18487"/>
                            <a:pt x="88819" y="18487"/>
                          </a:cubicBezTo>
                          <a:lnTo>
                            <a:pt x="52515" y="18487"/>
                          </a:lnTo>
                          <a:cubicBezTo>
                            <a:pt x="33716" y="18487"/>
                            <a:pt x="18491" y="33709"/>
                            <a:pt x="18491" y="52504"/>
                          </a:cubicBezTo>
                          <a:lnTo>
                            <a:pt x="18491" y="116224"/>
                          </a:lnTo>
                          <a:cubicBezTo>
                            <a:pt x="18491" y="121339"/>
                            <a:pt x="14362" y="125468"/>
                            <a:pt x="9246" y="125468"/>
                          </a:cubicBezTo>
                          <a:cubicBezTo>
                            <a:pt x="4130" y="125468"/>
                            <a:pt x="0" y="121339"/>
                            <a:pt x="0" y="116224"/>
                          </a:cubicBezTo>
                          <a:lnTo>
                            <a:pt x="0" y="52504"/>
                          </a:lnTo>
                          <a:cubicBezTo>
                            <a:pt x="0" y="23541"/>
                            <a:pt x="23546" y="0"/>
                            <a:pt x="52515" y="0"/>
                          </a:cubicBezTo>
                          <a:lnTo>
                            <a:pt x="88819" y="0"/>
                          </a:lnTo>
                          <a:cubicBezTo>
                            <a:pt x="97386" y="0"/>
                            <a:pt x="105707" y="2958"/>
                            <a:pt x="112303" y="8319"/>
                          </a:cubicBezTo>
                          <a:lnTo>
                            <a:pt x="148422" y="37714"/>
                          </a:lnTo>
                          <a:lnTo>
                            <a:pt x="184541" y="8319"/>
                          </a:lnTo>
                          <a:cubicBezTo>
                            <a:pt x="191136" y="2958"/>
                            <a:pt x="199457" y="0"/>
                            <a:pt x="208024" y="0"/>
                          </a:cubicBezTo>
                          <a:lnTo>
                            <a:pt x="244328" y="0"/>
                          </a:lnTo>
                          <a:cubicBezTo>
                            <a:pt x="273298" y="0"/>
                            <a:pt x="296843" y="23541"/>
                            <a:pt x="296843" y="52504"/>
                          </a:cubicBezTo>
                          <a:lnTo>
                            <a:pt x="296843" y="116224"/>
                          </a:lnTo>
                          <a:cubicBezTo>
                            <a:pt x="296843" y="121339"/>
                            <a:pt x="292713" y="125468"/>
                            <a:pt x="287598" y="125468"/>
                          </a:cubicBezTo>
                          <a:lnTo>
                            <a:pt x="287598" y="125468"/>
                          </a:ln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sp>
                  <p:nvSpPr>
                    <p:cNvPr id="100" name="Freeform 967">
                      <a:extLst>
                        <a:ext uri="{FF2B5EF4-FFF2-40B4-BE49-F238E27FC236}">
                          <a16:creationId xmlns:a16="http://schemas.microsoft.com/office/drawing/2014/main" id="{9702B827-C897-5346-7B6F-7853ADA0EDCB}"/>
                        </a:ext>
                      </a:extLst>
                    </p:cNvPr>
                    <p:cNvSpPr/>
                    <p:nvPr/>
                  </p:nvSpPr>
                  <p:spPr>
                    <a:xfrm>
                      <a:off x="9648822" y="5001081"/>
                      <a:ext cx="18491" cy="44308"/>
                    </a:xfrm>
                    <a:custGeom>
                      <a:avLst/>
                      <a:gdLst>
                        <a:gd name="connsiteX0" fmla="*/ 9246 w 18491"/>
                        <a:gd name="connsiteY0" fmla="*/ 44308 h 44308"/>
                        <a:gd name="connsiteX1" fmla="*/ 0 w 18491"/>
                        <a:gd name="connsiteY1" fmla="*/ 35064 h 44308"/>
                        <a:gd name="connsiteX2" fmla="*/ 0 w 18491"/>
                        <a:gd name="connsiteY2" fmla="*/ 9244 h 44308"/>
                        <a:gd name="connsiteX3" fmla="*/ 9246 w 18491"/>
                        <a:gd name="connsiteY3" fmla="*/ 0 h 44308"/>
                        <a:gd name="connsiteX4" fmla="*/ 18491 w 18491"/>
                        <a:gd name="connsiteY4" fmla="*/ 9244 h 44308"/>
                        <a:gd name="connsiteX5" fmla="*/ 18491 w 18491"/>
                        <a:gd name="connsiteY5" fmla="*/ 35064 h 44308"/>
                        <a:gd name="connsiteX6" fmla="*/ 9246 w 18491"/>
                        <a:gd name="connsiteY6" fmla="*/ 44308 h 4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91" h="44308">
                          <a:moveTo>
                            <a:pt x="9246" y="44308"/>
                          </a:moveTo>
                          <a:cubicBezTo>
                            <a:pt x="4129" y="44308"/>
                            <a:pt x="0" y="40179"/>
                            <a:pt x="0" y="35064"/>
                          </a:cubicBezTo>
                          <a:lnTo>
                            <a:pt x="0" y="9244"/>
                          </a:lnTo>
                          <a:cubicBezTo>
                            <a:pt x="0" y="4129"/>
                            <a:pt x="4129" y="0"/>
                            <a:pt x="9246" y="0"/>
                          </a:cubicBezTo>
                          <a:cubicBezTo>
                            <a:pt x="14361" y="0"/>
                            <a:pt x="18491" y="4129"/>
                            <a:pt x="18491" y="9244"/>
                          </a:cubicBezTo>
                          <a:lnTo>
                            <a:pt x="18491" y="35064"/>
                          </a:lnTo>
                          <a:cubicBezTo>
                            <a:pt x="18491" y="40179"/>
                            <a:pt x="14361" y="44308"/>
                            <a:pt x="9246" y="44308"/>
                          </a:cubicBezTo>
                          <a:close/>
                        </a:path>
                      </a:pathLst>
                    </a:custGeom>
                    <a:grpFill/>
                    <a:ln w="0" cap="flat">
                      <a:noFill/>
                      <a:prstDash val="solid"/>
                      <a:miter/>
                    </a:ln>
                  </p:spPr>
                  <p:txBody>
                    <a:bodyPr rtlCol="0" anchor="ctr"/>
                    <a:lstStyle/>
                    <a:p>
                      <a:pPr defTabSz="609660">
                        <a:defRPr/>
                      </a:pPr>
                      <a:endParaRPr lang="en-US" sz="2700" kern="0">
                        <a:solidFill>
                          <a:prstClr val="white"/>
                        </a:solidFill>
                        <a:latin typeface="Aptos" panose="02110004020202020204"/>
                      </a:endParaRPr>
                    </a:p>
                  </p:txBody>
                </p:sp>
              </p:grpSp>
            </p:grpSp>
          </p:grpSp>
        </p:grpSp>
      </p:grpSp>
      <p:sp>
        <p:nvSpPr>
          <p:cNvPr id="111" name="Title 1">
            <a:extLst>
              <a:ext uri="{FF2B5EF4-FFF2-40B4-BE49-F238E27FC236}">
                <a16:creationId xmlns:a16="http://schemas.microsoft.com/office/drawing/2014/main" id="{3B1FA8BE-125E-64D9-6C57-FB64FE7C61BF}"/>
              </a:ext>
            </a:extLst>
          </p:cNvPr>
          <p:cNvSpPr txBox="1">
            <a:spLocks/>
          </p:cNvSpPr>
          <p:nvPr/>
        </p:nvSpPr>
        <p:spPr>
          <a:xfrm>
            <a:off x="2829224" y="3039294"/>
            <a:ext cx="6533552" cy="443577"/>
          </a:xfrm>
          <a:prstGeom prst="rect">
            <a:avLst/>
          </a:prstGeom>
        </p:spPr>
        <p:txBody>
          <a:bodyPr vert="horz" lIns="60960" tIns="30480" rIns="60960" bIns="30480" rtlCol="0" anchor="ctr">
            <a:no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defTabSz="1371669">
              <a:defRPr/>
            </a:pPr>
            <a:r>
              <a:rPr lang="en-US" sz="2133" b="1">
                <a:solidFill>
                  <a:srgbClr val="1A4480"/>
                </a:solidFill>
                <a:latin typeface="Aptos" panose="02110004020202020204"/>
              </a:rPr>
              <a:t>HHS Cyber: Key Information for HPH Stakeholders</a:t>
            </a:r>
          </a:p>
        </p:txBody>
      </p:sp>
      <p:grpSp>
        <p:nvGrpSpPr>
          <p:cNvPr id="119" name="Group 118">
            <a:extLst>
              <a:ext uri="{FF2B5EF4-FFF2-40B4-BE49-F238E27FC236}">
                <a16:creationId xmlns:a16="http://schemas.microsoft.com/office/drawing/2014/main" id="{C0720095-3813-B335-92F0-C934BEF97BA2}"/>
              </a:ext>
              <a:ext uri="{C183D7F6-B498-43B3-948B-1728B52AA6E4}">
                <adec:decorative xmlns:adec="http://schemas.microsoft.com/office/drawing/2017/decorative" val="1"/>
              </a:ext>
            </a:extLst>
          </p:cNvPr>
          <p:cNvGrpSpPr/>
          <p:nvPr/>
        </p:nvGrpSpPr>
        <p:grpSpPr>
          <a:xfrm>
            <a:off x="617278" y="3497806"/>
            <a:ext cx="3431519" cy="2735362"/>
            <a:chOff x="897687" y="5225139"/>
            <a:chExt cx="5147279" cy="4103043"/>
          </a:xfrm>
        </p:grpSpPr>
        <p:sp>
          <p:nvSpPr>
            <p:cNvPr id="112" name="Rectangle 111">
              <a:extLst>
                <a:ext uri="{FF2B5EF4-FFF2-40B4-BE49-F238E27FC236}">
                  <a16:creationId xmlns:a16="http://schemas.microsoft.com/office/drawing/2014/main" id="{C5051E5D-136B-3887-1158-21C483929320}"/>
                </a:ext>
              </a:extLst>
            </p:cNvPr>
            <p:cNvSpPr/>
            <p:nvPr/>
          </p:nvSpPr>
          <p:spPr>
            <a:xfrm>
              <a:off x="897687" y="5225139"/>
              <a:ext cx="5147279" cy="490317"/>
            </a:xfrm>
            <a:prstGeom prst="rect">
              <a:avLst/>
            </a:prstGeom>
            <a:solidFill>
              <a:srgbClr val="97D4EA"/>
            </a:solidFill>
            <a:ln w="19050" cap="flat" cmpd="sng" algn="ctr">
              <a:noFill/>
              <a:prstDash val="solid"/>
              <a:miter lim="800000"/>
            </a:ln>
            <a:effectLst/>
          </p:spPr>
          <p:txBody>
            <a:bodyPr rtlCol="0" anchor="ctr"/>
            <a:lstStyle/>
            <a:p>
              <a:pPr algn="ctr" defTabSz="609660">
                <a:defRPr/>
              </a:pPr>
              <a:r>
                <a:rPr lang="en-US" sz="2133" b="1" kern="0">
                  <a:solidFill>
                    <a:srgbClr val="155199"/>
                  </a:solidFill>
                  <a:latin typeface="Aptos" panose="02110004020202020204"/>
                </a:rPr>
                <a:t>HPH CPGs</a:t>
              </a:r>
            </a:p>
          </p:txBody>
        </p:sp>
        <p:sp>
          <p:nvSpPr>
            <p:cNvPr id="113" name="Rectangle 112">
              <a:extLst>
                <a:ext uri="{FF2B5EF4-FFF2-40B4-BE49-F238E27FC236}">
                  <a16:creationId xmlns:a16="http://schemas.microsoft.com/office/drawing/2014/main" id="{7890974F-5C21-4B70-24BD-9590E0595288}"/>
                </a:ext>
              </a:extLst>
            </p:cNvPr>
            <p:cNvSpPr/>
            <p:nvPr/>
          </p:nvSpPr>
          <p:spPr>
            <a:xfrm>
              <a:off x="914724" y="5728059"/>
              <a:ext cx="5129021" cy="3600123"/>
            </a:xfrm>
            <a:prstGeom prst="rect">
              <a:avLst/>
            </a:prstGeom>
            <a:solidFill>
              <a:srgbClr val="F2F2F2"/>
            </a:solidFill>
            <a:ln w="19050" cap="flat" cmpd="sng" algn="ctr">
              <a:solidFill>
                <a:sysClr val="window" lastClr="FFFFFF">
                  <a:lumMod val="95000"/>
                </a:sysClr>
              </a:solidFill>
              <a:prstDash val="solid"/>
              <a:miter lim="800000"/>
            </a:ln>
            <a:effectLst/>
          </p:spPr>
          <p:txBody>
            <a:bodyPr lIns="60960" tIns="60960" rIns="60960" bIns="0" rtlCol="0" anchor="t" anchorCtr="0"/>
            <a:lstStyle/>
            <a:p>
              <a:pPr defTabSz="609660">
                <a:defRPr/>
              </a:pPr>
              <a:r>
                <a:rPr lang="en-US" sz="1200" kern="0">
                  <a:solidFill>
                    <a:schemeClr val="tx2"/>
                  </a:solidFill>
                  <a:latin typeface="Aptos" panose="02110004020202020204"/>
                </a:rPr>
                <a:t>HHS has published healthcare and public health specific </a:t>
              </a:r>
              <a:r>
                <a:rPr lang="en-US" sz="1200" kern="0">
                  <a:solidFill>
                    <a:schemeClr val="tx2"/>
                  </a:solidFill>
                  <a:latin typeface="Aptos" panose="02110004020202020204"/>
                  <a:hlinkClick r:id="rId3">
                    <a:extLst>
                      <a:ext uri="{A12FA001-AC4F-418D-AE19-62706E023703}">
                        <ahyp:hlinkClr xmlns:ahyp="http://schemas.microsoft.com/office/drawing/2018/hyperlinkcolor" val="tx"/>
                      </a:ext>
                    </a:extLst>
                  </a:hlinkClick>
                </a:rPr>
                <a:t> Cybersecurity Performance Goals</a:t>
              </a:r>
              <a:r>
                <a:rPr lang="en-US" sz="1200" kern="0">
                  <a:solidFill>
                    <a:schemeClr val="tx2"/>
                  </a:solidFill>
                  <a:latin typeface="Aptos" panose="02110004020202020204"/>
                </a:rPr>
                <a:t> (CPGs) and developed training through a </a:t>
              </a:r>
              <a:r>
                <a:rPr lang="en-US" sz="1200" kern="0">
                  <a:solidFill>
                    <a:schemeClr val="tx2"/>
                  </a:solidFill>
                  <a:latin typeface="Aptos" panose="02110004020202020204"/>
                  <a:hlinkClick r:id="rId4">
                    <a:extLst>
                      <a:ext uri="{A12FA001-AC4F-418D-AE19-62706E023703}">
                        <ahyp:hlinkClr xmlns:ahyp="http://schemas.microsoft.com/office/drawing/2018/hyperlinkcolor" val="tx"/>
                      </a:ext>
                    </a:extLst>
                  </a:hlinkClick>
                </a:rPr>
                <a:t>CPG Guided Tour</a:t>
              </a:r>
              <a:r>
                <a:rPr lang="en-US" sz="1200" kern="0">
                  <a:solidFill>
                    <a:schemeClr val="tx2"/>
                  </a:solidFill>
                  <a:latin typeface="Aptos" panose="02110004020202020204"/>
                </a:rPr>
                <a:t> to help healthcare organizations prioritize and implement high-impact cybersecurity practices. </a:t>
              </a:r>
            </a:p>
          </p:txBody>
        </p:sp>
      </p:grpSp>
      <p:grpSp>
        <p:nvGrpSpPr>
          <p:cNvPr id="120" name="Group 119">
            <a:extLst>
              <a:ext uri="{FF2B5EF4-FFF2-40B4-BE49-F238E27FC236}">
                <a16:creationId xmlns:a16="http://schemas.microsoft.com/office/drawing/2014/main" id="{95CB38DF-70E9-38DC-001D-B090BE9653B0}"/>
              </a:ext>
              <a:ext uri="{C183D7F6-B498-43B3-948B-1728B52AA6E4}">
                <adec:decorative xmlns:adec="http://schemas.microsoft.com/office/drawing/2017/decorative" val="1"/>
              </a:ext>
            </a:extLst>
          </p:cNvPr>
          <p:cNvGrpSpPr/>
          <p:nvPr/>
        </p:nvGrpSpPr>
        <p:grpSpPr>
          <a:xfrm>
            <a:off x="4317609" y="3497807"/>
            <a:ext cx="3419347" cy="2773679"/>
            <a:chOff x="6412066" y="5225139"/>
            <a:chExt cx="5129021" cy="4160519"/>
          </a:xfrm>
        </p:grpSpPr>
        <p:sp>
          <p:nvSpPr>
            <p:cNvPr id="114" name="Rectangle 113">
              <a:extLst>
                <a:ext uri="{FF2B5EF4-FFF2-40B4-BE49-F238E27FC236}">
                  <a16:creationId xmlns:a16="http://schemas.microsoft.com/office/drawing/2014/main" id="{43A20C18-DB33-D7D7-911C-3667A31341C0}"/>
                </a:ext>
              </a:extLst>
            </p:cNvPr>
            <p:cNvSpPr/>
            <p:nvPr/>
          </p:nvSpPr>
          <p:spPr>
            <a:xfrm>
              <a:off x="6412066" y="5225139"/>
              <a:ext cx="5129021" cy="490317"/>
            </a:xfrm>
            <a:prstGeom prst="rect">
              <a:avLst/>
            </a:prstGeom>
            <a:solidFill>
              <a:srgbClr val="97D4EA"/>
            </a:solidFill>
            <a:ln w="19050" cap="flat" cmpd="sng" algn="ctr">
              <a:noFill/>
              <a:prstDash val="solid"/>
              <a:miter lim="800000"/>
            </a:ln>
            <a:effectLst/>
          </p:spPr>
          <p:txBody>
            <a:bodyPr lIns="60960" tIns="30480" rIns="60960" bIns="30480" rtlCol="0" anchor="ctr"/>
            <a:lstStyle/>
            <a:p>
              <a:pPr algn="ctr" defTabSz="609660">
                <a:defRPr/>
              </a:pPr>
              <a:r>
                <a:rPr lang="en-US" sz="2133" b="1" kern="0">
                  <a:solidFill>
                    <a:srgbClr val="155199"/>
                  </a:solidFill>
                  <a:latin typeface="Aptos" panose="02110004020202020204"/>
                </a:rPr>
                <a:t>Tools and Resources</a:t>
              </a:r>
            </a:p>
          </p:txBody>
        </p:sp>
        <p:sp>
          <p:nvSpPr>
            <p:cNvPr id="115" name="Rectangle 114">
              <a:extLst>
                <a:ext uri="{FF2B5EF4-FFF2-40B4-BE49-F238E27FC236}">
                  <a16:creationId xmlns:a16="http://schemas.microsoft.com/office/drawing/2014/main" id="{475EA721-ED02-4D69-43FB-E1497A5B3D49}"/>
                </a:ext>
              </a:extLst>
            </p:cNvPr>
            <p:cNvSpPr/>
            <p:nvPr/>
          </p:nvSpPr>
          <p:spPr>
            <a:xfrm>
              <a:off x="6412066" y="5728058"/>
              <a:ext cx="5129021" cy="3657600"/>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lIns="121920" tIns="60960" rIns="121920" bIns="0" rtlCol="0" anchor="t" anchorCtr="0"/>
            <a:lstStyle/>
            <a:p>
              <a:pPr defTabSz="609660">
                <a:defRPr/>
              </a:pPr>
              <a:r>
                <a:rPr lang="en-US" sz="1200" kern="0">
                  <a:solidFill>
                    <a:srgbClr val="1E1E1E"/>
                  </a:solidFill>
                  <a:latin typeface="Aptos" panose="02110004020202020204"/>
                  <a:ea typeface="Arial"/>
                  <a:cs typeface="Arial"/>
                  <a:sym typeface="Arial"/>
                </a:rPr>
                <a:t>Our goal is to align cybersecurity approaches and strengthen the cybersecurity posture of the Healthcare and Public Health (HPH) sector. </a:t>
              </a:r>
            </a:p>
            <a:p>
              <a:pPr defTabSz="609660">
                <a:defRPr/>
              </a:pPr>
              <a:endParaRPr lang="en-US" sz="1200" kern="0">
                <a:solidFill>
                  <a:srgbClr val="1E1E1E"/>
                </a:solidFill>
                <a:latin typeface="Aptos" panose="02110004020202020204"/>
                <a:ea typeface="Arial"/>
                <a:cs typeface="Arial"/>
                <a:sym typeface="Arial"/>
              </a:endParaRPr>
            </a:p>
            <a:p>
              <a:pPr defTabSz="609660">
                <a:defRPr/>
              </a:pPr>
              <a:r>
                <a:rPr lang="en-US" sz="1200" kern="0">
                  <a:solidFill>
                    <a:srgbClr val="1E1E1E"/>
                  </a:solidFill>
                  <a:latin typeface="Aptos" panose="02110004020202020204"/>
                  <a:ea typeface="Arial"/>
                  <a:cs typeface="Arial"/>
                  <a:sym typeface="Arial"/>
                </a:rPr>
                <a:t>Initiatives focus on aligning healthcare cybersecurity practices with the Health Industry Cybersecurity Practices (HICP) framework. The HHS  Cyber Gateway houses useful and impactful HPH focused resources, products, and tools such as the </a:t>
              </a:r>
              <a:r>
                <a:rPr lang="en-US" sz="1200" kern="0">
                  <a:solidFill>
                    <a:srgbClr val="155199"/>
                  </a:solidFill>
                  <a:latin typeface="Aptos" panose="02110004020202020204"/>
                  <a:hlinkClick r:id="rId5">
                    <a:extLst>
                      <a:ext uri="{A12FA001-AC4F-418D-AE19-62706E023703}">
                        <ahyp:hlinkClr xmlns:ahyp="http://schemas.microsoft.com/office/drawing/2018/hyperlinkcolor" val="tx"/>
                      </a:ext>
                    </a:extLst>
                  </a:hlinkClick>
                </a:rPr>
                <a:t>Knowledge on Demand Program</a:t>
              </a:r>
              <a:r>
                <a:rPr lang="en-US" sz="1200" kern="0">
                  <a:solidFill>
                    <a:srgbClr val="155199"/>
                  </a:solidFill>
                  <a:latin typeface="Aptos" panose="02110004020202020204"/>
                </a:rPr>
                <a:t>, </a:t>
              </a:r>
              <a:r>
                <a:rPr lang="en-US" sz="1200" kern="0">
                  <a:solidFill>
                    <a:srgbClr val="000000"/>
                  </a:solidFill>
                  <a:latin typeface="Aptos" panose="02110004020202020204"/>
                </a:rPr>
                <a:t>a cybersecurity education platform that provides interactive training.</a:t>
              </a:r>
              <a:endParaRPr lang="en-US" sz="1200" kern="0">
                <a:solidFill>
                  <a:srgbClr val="1E1E1E"/>
                </a:solidFill>
                <a:latin typeface="Aptos" panose="02110004020202020204"/>
                <a:ea typeface="Arial"/>
                <a:cs typeface="Arial"/>
                <a:sym typeface="Arial"/>
              </a:endParaRPr>
            </a:p>
            <a:p>
              <a:pPr algn="ctr" defTabSz="609660">
                <a:defRPr/>
              </a:pPr>
              <a:endParaRPr lang="en-US" sz="800" kern="0">
                <a:solidFill>
                  <a:prstClr val="white"/>
                </a:solidFill>
                <a:latin typeface="Aptos" panose="02110004020202020204"/>
              </a:endParaRPr>
            </a:p>
          </p:txBody>
        </p:sp>
      </p:grpSp>
      <p:grpSp>
        <p:nvGrpSpPr>
          <p:cNvPr id="121" name="Group 120">
            <a:extLst>
              <a:ext uri="{FF2B5EF4-FFF2-40B4-BE49-F238E27FC236}">
                <a16:creationId xmlns:a16="http://schemas.microsoft.com/office/drawing/2014/main" id="{AFF95052-D029-8CC2-3855-5FD73CE024D4}"/>
              </a:ext>
              <a:ext uri="{C183D7F6-B498-43B3-948B-1728B52AA6E4}">
                <adec:decorative xmlns:adec="http://schemas.microsoft.com/office/drawing/2017/decorative" val="1"/>
              </a:ext>
            </a:extLst>
          </p:cNvPr>
          <p:cNvGrpSpPr/>
          <p:nvPr/>
        </p:nvGrpSpPr>
        <p:grpSpPr>
          <a:xfrm>
            <a:off x="8005766" y="3497806"/>
            <a:ext cx="3421611" cy="2735362"/>
            <a:chOff x="11980420" y="5225139"/>
            <a:chExt cx="5132416" cy="4103043"/>
          </a:xfrm>
        </p:grpSpPr>
        <p:sp>
          <p:nvSpPr>
            <p:cNvPr id="116" name="Rectangle 115">
              <a:extLst>
                <a:ext uri="{FF2B5EF4-FFF2-40B4-BE49-F238E27FC236}">
                  <a16:creationId xmlns:a16="http://schemas.microsoft.com/office/drawing/2014/main" id="{2C473120-2301-D0DB-18F4-918436BB558A}"/>
                </a:ext>
              </a:extLst>
            </p:cNvPr>
            <p:cNvSpPr/>
            <p:nvPr/>
          </p:nvSpPr>
          <p:spPr>
            <a:xfrm>
              <a:off x="11980420" y="5225139"/>
              <a:ext cx="5129021" cy="490317"/>
            </a:xfrm>
            <a:prstGeom prst="rect">
              <a:avLst/>
            </a:prstGeom>
            <a:solidFill>
              <a:srgbClr val="97D4EA"/>
            </a:solidFill>
            <a:ln w="19050" cap="flat" cmpd="sng" algn="ctr">
              <a:noFill/>
              <a:prstDash val="solid"/>
              <a:miter lim="800000"/>
            </a:ln>
            <a:effectLst/>
          </p:spPr>
          <p:txBody>
            <a:bodyPr rtlCol="0" anchor="ctr"/>
            <a:lstStyle/>
            <a:p>
              <a:pPr algn="ctr" defTabSz="609660">
                <a:defRPr/>
              </a:pPr>
              <a:r>
                <a:rPr lang="en-US" sz="2133" b="1" kern="0">
                  <a:solidFill>
                    <a:srgbClr val="155199"/>
                  </a:solidFill>
                  <a:latin typeface="Aptos" panose="02110004020202020204"/>
                </a:rPr>
                <a:t>Newsletter and Bulletins</a:t>
              </a:r>
            </a:p>
          </p:txBody>
        </p:sp>
        <p:sp>
          <p:nvSpPr>
            <p:cNvPr id="117" name="Rectangle 116">
              <a:extLst>
                <a:ext uri="{FF2B5EF4-FFF2-40B4-BE49-F238E27FC236}">
                  <a16:creationId xmlns:a16="http://schemas.microsoft.com/office/drawing/2014/main" id="{E38EB3AC-2BC5-98E2-83B9-ADD65E0CEE98}"/>
                </a:ext>
              </a:extLst>
            </p:cNvPr>
            <p:cNvSpPr/>
            <p:nvPr/>
          </p:nvSpPr>
          <p:spPr>
            <a:xfrm>
              <a:off x="11983815" y="5728059"/>
              <a:ext cx="5129021" cy="3600123"/>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tIns="60960" bIns="0" rtlCol="0" anchor="t" anchorCtr="0"/>
            <a:lstStyle/>
            <a:p>
              <a:pPr defTabSz="609660">
                <a:defRPr/>
              </a:pPr>
              <a:r>
                <a:rPr lang="en-US" sz="1200" kern="0">
                  <a:solidFill>
                    <a:srgbClr val="000000"/>
                  </a:solidFill>
                  <a:latin typeface="Aptos" panose="02110004020202020204"/>
                </a:rPr>
                <a:t>CIP offers a variety of bulletins to stakeholders of the HPH Sector. These bulletins are used to share need-to-know information, useful resources, and timely incident alerts.</a:t>
              </a:r>
            </a:p>
            <a:p>
              <a:pPr defTabSz="609660">
                <a:defRPr/>
              </a:pPr>
              <a:endParaRPr lang="en-US" sz="1200" kern="0">
                <a:solidFill>
                  <a:srgbClr val="000000"/>
                </a:solidFill>
                <a:latin typeface="Aptos" panose="02110004020202020204"/>
              </a:endParaRPr>
            </a:p>
            <a:p>
              <a:pPr defTabSz="609660">
                <a:defRPr/>
              </a:pPr>
              <a:r>
                <a:rPr lang="en-US" sz="1200" kern="0">
                  <a:solidFill>
                    <a:srgbClr val="000000"/>
                  </a:solidFill>
                  <a:latin typeface="Aptos" panose="02110004020202020204"/>
                </a:rPr>
                <a:t>The Cybersecurity Weekly Newsletter provides cyber news, resources, engagement opportunities, and security updates.</a:t>
              </a:r>
            </a:p>
            <a:p>
              <a:pPr defTabSz="609660">
                <a:defRPr/>
              </a:pPr>
              <a:endParaRPr lang="en-US" sz="1200" kern="0">
                <a:solidFill>
                  <a:srgbClr val="000000"/>
                </a:solidFill>
                <a:latin typeface="Aptos" panose="02110004020202020204"/>
              </a:endParaRPr>
            </a:p>
            <a:p>
              <a:pPr defTabSz="609660">
                <a:defRPr/>
              </a:pPr>
              <a:r>
                <a:rPr lang="en-US" sz="1200" kern="0">
                  <a:solidFill>
                    <a:srgbClr val="000000"/>
                  </a:solidFill>
                  <a:latin typeface="Aptos" panose="02110004020202020204"/>
                </a:rPr>
                <a:t>The Cyber Incident Response Bulletin is sent as needed to provide alerts for major cyber incidents affecting the HPH Sector and mitigation tactics.</a:t>
              </a:r>
            </a:p>
          </p:txBody>
        </p:sp>
      </p:grpSp>
      <p:sp>
        <p:nvSpPr>
          <p:cNvPr id="118" name="Rectangle: Rounded Corners 117">
            <a:extLst>
              <a:ext uri="{FF2B5EF4-FFF2-40B4-BE49-F238E27FC236}">
                <a16:creationId xmlns:a16="http://schemas.microsoft.com/office/drawing/2014/main" id="{010EB065-5287-BCE6-01F1-8BC3F7562003}"/>
              </a:ext>
              <a:ext uri="{C183D7F6-B498-43B3-948B-1728B52AA6E4}">
                <adec:decorative xmlns:adec="http://schemas.microsoft.com/office/drawing/2017/decorative" val="1"/>
              </a:ext>
            </a:extLst>
          </p:cNvPr>
          <p:cNvSpPr/>
          <p:nvPr/>
        </p:nvSpPr>
        <p:spPr>
          <a:xfrm>
            <a:off x="449353" y="2998960"/>
            <a:ext cx="11202904" cy="3345165"/>
          </a:xfrm>
          <a:prstGeom prst="roundRect">
            <a:avLst>
              <a:gd name="adj" fmla="val 1252"/>
            </a:avLst>
          </a:prstGeom>
          <a:noFill/>
          <a:ln w="28575" cap="flat" cmpd="sng" algn="ctr">
            <a:solidFill>
              <a:srgbClr val="1A4480"/>
            </a:solidFill>
            <a:prstDash val="sysDash"/>
            <a:miter lim="800000"/>
          </a:ln>
          <a:effectLst/>
        </p:spPr>
        <p:txBody>
          <a:bodyPr rtlCol="0" anchor="ctr"/>
          <a:lstStyle/>
          <a:p>
            <a:pPr algn="ctr" defTabSz="609660">
              <a:defRPr/>
            </a:pPr>
            <a:endParaRPr lang="en-US" sz="1200" kern="0">
              <a:solidFill>
                <a:prstClr val="white"/>
              </a:solidFill>
              <a:latin typeface="Aptos" panose="02110004020202020204"/>
            </a:endParaRPr>
          </a:p>
        </p:txBody>
      </p:sp>
      <p:pic>
        <p:nvPicPr>
          <p:cNvPr id="123" name="Picture 122" descr="this is a screenshot of the cyber gateway web page. ">
            <a:extLst>
              <a:ext uri="{FF2B5EF4-FFF2-40B4-BE49-F238E27FC236}">
                <a16:creationId xmlns:a16="http://schemas.microsoft.com/office/drawing/2014/main" id="{7234B9AA-AF27-E93E-B21D-CAEA7920487B}"/>
              </a:ext>
            </a:extLst>
          </p:cNvPr>
          <p:cNvPicPr>
            <a:picLocks noChangeAspect="1"/>
          </p:cNvPicPr>
          <p:nvPr/>
        </p:nvPicPr>
        <p:blipFill>
          <a:blip r:embed="rId6"/>
          <a:stretch>
            <a:fillRect/>
          </a:stretch>
        </p:blipFill>
        <p:spPr>
          <a:xfrm>
            <a:off x="0" y="-33077"/>
            <a:ext cx="12192000" cy="6436092"/>
          </a:xfrm>
          <a:prstGeom prst="rect">
            <a:avLst/>
          </a:prstGeom>
        </p:spPr>
      </p:pic>
    </p:spTree>
    <p:extLst>
      <p:ext uri="{BB962C8B-B14F-4D97-AF65-F5344CB8AC3E}">
        <p14:creationId xmlns:p14="http://schemas.microsoft.com/office/powerpoint/2010/main" val="31541423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38491-FF61-B2C1-7B29-C506D84E5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5FDD3D-24C3-D20A-83BD-20EAC36FA5AA}"/>
              </a:ext>
            </a:extLst>
          </p:cNvPr>
          <p:cNvSpPr>
            <a:spLocks noGrp="1"/>
          </p:cNvSpPr>
          <p:nvPr>
            <p:ph type="title"/>
          </p:nvPr>
        </p:nvSpPr>
        <p:spPr/>
        <p:txBody>
          <a:bodyPr/>
          <a:lstStyle/>
          <a:p>
            <a:r>
              <a:rPr lang="en-US"/>
              <a:t>Healthcare and Public Health Sector-specific Cybersecurity Performance Goals (CPGs)</a:t>
            </a:r>
          </a:p>
        </p:txBody>
      </p:sp>
      <p:sp>
        <p:nvSpPr>
          <p:cNvPr id="3" name="TextBox 2">
            <a:extLst>
              <a:ext uri="{FF2B5EF4-FFF2-40B4-BE49-F238E27FC236}">
                <a16:creationId xmlns:a16="http://schemas.microsoft.com/office/drawing/2014/main" id="{88829325-DDD4-DD4D-C37F-9AAE8E84D921}"/>
              </a:ext>
            </a:extLst>
          </p:cNvPr>
          <p:cNvSpPr txBox="1"/>
          <p:nvPr/>
        </p:nvSpPr>
        <p:spPr>
          <a:xfrm>
            <a:off x="1025282" y="1161222"/>
            <a:ext cx="10055973" cy="726353"/>
          </a:xfrm>
          <a:prstGeom prst="rect">
            <a:avLst/>
          </a:prstGeom>
          <a:noFill/>
        </p:spPr>
        <p:txBody>
          <a:bodyPr wrap="square" lIns="60960" tIns="30480" rIns="60960" bIns="30480" anchor="t">
            <a:spAutoFit/>
          </a:bodyPr>
          <a:lstStyle/>
          <a:p>
            <a:pPr defTabSz="304815">
              <a:lnSpc>
                <a:spcPct val="90000"/>
              </a:lnSpc>
              <a:spcBef>
                <a:spcPts val="1000"/>
              </a:spcBef>
              <a:defRPr/>
            </a:pPr>
            <a:r>
              <a:rPr lang="en-US" sz="1600">
                <a:solidFill>
                  <a:srgbClr val="062E61"/>
                </a:solidFill>
                <a:latin typeface="Arial" panose="020B0604020202020204" pitchFamily="34" charset="0"/>
                <a:ea typeface="Open Sans Light"/>
                <a:cs typeface="Arial" panose="020B0604020202020204" pitchFamily="34" charset="0"/>
              </a:rPr>
              <a:t>The HHS CPGs are cybersecurity benchmarks created by HHS to enhance the cybersecurity posture of the HPH sector. These goals help organizations within the sector assess their current cybersecurity capabilities and provide guidance for improvement. </a:t>
            </a:r>
          </a:p>
        </p:txBody>
      </p:sp>
      <p:sp>
        <p:nvSpPr>
          <p:cNvPr id="4" name="TextBox 3">
            <a:extLst>
              <a:ext uri="{FF2B5EF4-FFF2-40B4-BE49-F238E27FC236}">
                <a16:creationId xmlns:a16="http://schemas.microsoft.com/office/drawing/2014/main" id="{FB5F6324-1B4D-27A3-25D0-134DEFFE174B}"/>
              </a:ext>
            </a:extLst>
          </p:cNvPr>
          <p:cNvSpPr txBox="1"/>
          <p:nvPr/>
        </p:nvSpPr>
        <p:spPr>
          <a:xfrm>
            <a:off x="1346200" y="2008700"/>
            <a:ext cx="2169042" cy="507831"/>
          </a:xfrm>
          <a:prstGeom prst="rect">
            <a:avLst/>
          </a:prstGeom>
          <a:noFill/>
        </p:spPr>
        <p:txBody>
          <a:bodyPr wrap="square" rtlCol="0">
            <a:spAutoFit/>
          </a:bodyPr>
          <a:lstStyle/>
          <a:p>
            <a:pPr defTabSz="304815">
              <a:defRPr/>
            </a:pPr>
            <a:r>
              <a:rPr lang="en-US" sz="2700" b="1">
                <a:solidFill>
                  <a:srgbClr val="1A4480"/>
                </a:solidFill>
                <a:latin typeface="Arial" panose="020B0604020202020204" pitchFamily="34" charset="0"/>
                <a:cs typeface="Arial" panose="020B0604020202020204" pitchFamily="34" charset="0"/>
              </a:rPr>
              <a:t>Overview</a:t>
            </a:r>
          </a:p>
        </p:txBody>
      </p:sp>
      <p:sp>
        <p:nvSpPr>
          <p:cNvPr id="5" name="Rectangle 4">
            <a:extLst>
              <a:ext uri="{FF2B5EF4-FFF2-40B4-BE49-F238E27FC236}">
                <a16:creationId xmlns:a16="http://schemas.microsoft.com/office/drawing/2014/main" id="{292FC6D7-327A-2EA1-DB2F-481FCCB6C881}"/>
              </a:ext>
            </a:extLst>
          </p:cNvPr>
          <p:cNvSpPr/>
          <p:nvPr/>
        </p:nvSpPr>
        <p:spPr>
          <a:xfrm>
            <a:off x="1378159" y="2525107"/>
            <a:ext cx="4343400" cy="1079500"/>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rtlCol="0" anchor="ctr"/>
          <a:lstStyle/>
          <a:p>
            <a:pPr defTabSz="609630">
              <a:defRPr/>
            </a:pPr>
            <a:r>
              <a:rPr lang="en-US" sz="1333" kern="0">
                <a:solidFill>
                  <a:srgbClr val="000000"/>
                </a:solidFill>
                <a:latin typeface="Arial" panose="020B0604020202020204" pitchFamily="34" charset="0"/>
                <a:cs typeface="Arial" panose="020B0604020202020204" pitchFamily="34" charset="0"/>
              </a:rPr>
              <a:t>A </a:t>
            </a:r>
            <a:r>
              <a:rPr lang="en-US" sz="1333" b="1" kern="0">
                <a:solidFill>
                  <a:srgbClr val="000000"/>
                </a:solidFill>
                <a:latin typeface="Arial" panose="020B0604020202020204" pitchFamily="34" charset="0"/>
                <a:cs typeface="Arial" panose="020B0604020202020204" pitchFamily="34" charset="0"/>
              </a:rPr>
              <a:t>baseline set of recommended cybersecurity controls and best practices </a:t>
            </a:r>
            <a:r>
              <a:rPr lang="en-US" sz="1333" kern="0">
                <a:solidFill>
                  <a:srgbClr val="000000"/>
                </a:solidFill>
                <a:latin typeface="Arial" panose="020B0604020202020204" pitchFamily="34" charset="0"/>
                <a:cs typeface="Arial" panose="020B0604020202020204" pitchFamily="34" charset="0"/>
              </a:rPr>
              <a:t>with known risk-reduction values</a:t>
            </a:r>
          </a:p>
        </p:txBody>
      </p:sp>
      <p:sp>
        <p:nvSpPr>
          <p:cNvPr id="6" name="Rectangle 5">
            <a:extLst>
              <a:ext uri="{FF2B5EF4-FFF2-40B4-BE49-F238E27FC236}">
                <a16:creationId xmlns:a16="http://schemas.microsoft.com/office/drawing/2014/main" id="{CBE895AC-4D58-A1F3-1DF6-D1C6330F838B}"/>
              </a:ext>
            </a:extLst>
          </p:cNvPr>
          <p:cNvSpPr/>
          <p:nvPr/>
        </p:nvSpPr>
        <p:spPr>
          <a:xfrm>
            <a:off x="1378159" y="3770885"/>
            <a:ext cx="4343400" cy="1079500"/>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rtlCol="0" anchor="ctr"/>
          <a:lstStyle/>
          <a:p>
            <a:pPr defTabSz="609630">
              <a:defRPr/>
            </a:pPr>
            <a:r>
              <a:rPr lang="en-US" sz="1333" b="1" kern="0">
                <a:solidFill>
                  <a:srgbClr val="000000"/>
                </a:solidFill>
                <a:latin typeface="Arial" panose="020B0604020202020204" pitchFamily="34" charset="0"/>
                <a:cs typeface="Arial" panose="020B0604020202020204" pitchFamily="34" charset="0"/>
              </a:rPr>
              <a:t>Developed by HHS, DHS/CISA, and the private sector community</a:t>
            </a:r>
            <a:r>
              <a:rPr lang="en-US" sz="1333" kern="0">
                <a:solidFill>
                  <a:srgbClr val="000000"/>
                </a:solidFill>
                <a:latin typeface="Arial" panose="020B0604020202020204" pitchFamily="34" charset="0"/>
                <a:cs typeface="Arial" panose="020B0604020202020204" pitchFamily="34" charset="0"/>
              </a:rPr>
              <a:t> for information technology (IT) and operational technology (OT) owners and operators to improve the state of cybersecurity within HPH entities</a:t>
            </a:r>
          </a:p>
          <a:p>
            <a:pPr defTabSz="609630">
              <a:defRPr/>
            </a:pPr>
            <a:endParaRPr lang="en-US" sz="1200" kern="0">
              <a:solidFill>
                <a:srgbClr val="000000"/>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8EF1823-0AD5-DC34-21D7-90DCD5CEE538}"/>
              </a:ext>
            </a:extLst>
          </p:cNvPr>
          <p:cNvSpPr/>
          <p:nvPr/>
        </p:nvSpPr>
        <p:spPr>
          <a:xfrm>
            <a:off x="1378159" y="5016663"/>
            <a:ext cx="4343400" cy="1079500"/>
          </a:xfrm>
          <a:prstGeom prst="rect">
            <a:avLst/>
          </a:prstGeom>
          <a:solidFill>
            <a:sysClr val="window" lastClr="FFFFFF">
              <a:lumMod val="95000"/>
            </a:sysClr>
          </a:solidFill>
          <a:ln w="19050" cap="flat" cmpd="sng" algn="ctr">
            <a:solidFill>
              <a:sysClr val="window" lastClr="FFFFFF">
                <a:lumMod val="95000"/>
              </a:sysClr>
            </a:solidFill>
            <a:prstDash val="solid"/>
            <a:miter lim="800000"/>
          </a:ln>
          <a:effectLst/>
        </p:spPr>
        <p:txBody>
          <a:bodyPr rtlCol="0" anchor="ctr"/>
          <a:lstStyle/>
          <a:p>
            <a:pPr defTabSz="609630">
              <a:defRPr/>
            </a:pPr>
            <a:r>
              <a:rPr lang="en-US" sz="1333" kern="0">
                <a:solidFill>
                  <a:srgbClr val="000000"/>
                </a:solidFill>
                <a:latin typeface="Arial" panose="020B0604020202020204" pitchFamily="34" charset="0"/>
                <a:cs typeface="Arial" panose="020B0604020202020204" pitchFamily="34" charset="0"/>
              </a:rPr>
              <a:t>HHS CPGs </a:t>
            </a:r>
            <a:r>
              <a:rPr lang="en-US" sz="1333" b="1" kern="0">
                <a:solidFill>
                  <a:srgbClr val="000000"/>
                </a:solidFill>
                <a:latin typeface="Arial" panose="020B0604020202020204" pitchFamily="34" charset="0"/>
                <a:cs typeface="Arial" panose="020B0604020202020204" pitchFamily="34" charset="0"/>
              </a:rPr>
              <a:t>work to simplify the confusion</a:t>
            </a:r>
            <a:r>
              <a:rPr lang="en-US" sz="1333" kern="0">
                <a:solidFill>
                  <a:srgbClr val="000000"/>
                </a:solidFill>
                <a:latin typeface="Arial" panose="020B0604020202020204" pitchFamily="34" charset="0"/>
                <a:cs typeface="Arial" panose="020B0604020202020204" pitchFamily="34" charset="0"/>
              </a:rPr>
              <a:t> of multiple frameworks and recommendations, and </a:t>
            </a:r>
            <a:r>
              <a:rPr lang="en-US" sz="1333" b="1" kern="0">
                <a:solidFill>
                  <a:srgbClr val="000000"/>
                </a:solidFill>
                <a:latin typeface="Arial" panose="020B0604020202020204" pitchFamily="34" charset="0"/>
                <a:cs typeface="Arial" panose="020B0604020202020204" pitchFamily="34" charset="0"/>
              </a:rPr>
              <a:t>support compliance </a:t>
            </a:r>
            <a:r>
              <a:rPr lang="en-US" sz="1333" kern="0">
                <a:solidFill>
                  <a:srgbClr val="000000"/>
                </a:solidFill>
                <a:latin typeface="Arial" panose="020B0604020202020204" pitchFamily="34" charset="0"/>
                <a:cs typeface="Arial" panose="020B0604020202020204" pitchFamily="34" charset="0"/>
              </a:rPr>
              <a:t>with other regulatory requirements</a:t>
            </a:r>
            <a:endParaRPr lang="en-US" sz="1333" b="1" kern="0">
              <a:solidFill>
                <a:srgbClr val="00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F703AC57-93F9-4161-A15E-0B4DD479724D}"/>
              </a:ext>
            </a:extLst>
          </p:cNvPr>
          <p:cNvSpPr txBox="1"/>
          <p:nvPr/>
        </p:nvSpPr>
        <p:spPr>
          <a:xfrm>
            <a:off x="6298874" y="2030423"/>
            <a:ext cx="2169042" cy="507831"/>
          </a:xfrm>
          <a:prstGeom prst="rect">
            <a:avLst/>
          </a:prstGeom>
          <a:noFill/>
        </p:spPr>
        <p:txBody>
          <a:bodyPr wrap="square" rtlCol="0">
            <a:spAutoFit/>
          </a:bodyPr>
          <a:lstStyle/>
          <a:p>
            <a:pPr defTabSz="304815">
              <a:defRPr/>
            </a:pPr>
            <a:r>
              <a:rPr lang="en-US" sz="2700" b="1">
                <a:solidFill>
                  <a:srgbClr val="1A4480"/>
                </a:solidFill>
                <a:latin typeface="Arial" panose="020B0604020202020204" pitchFamily="34" charset="0"/>
                <a:cs typeface="Arial" panose="020B0604020202020204" pitchFamily="34" charset="0"/>
              </a:rPr>
              <a:t>Benefits</a:t>
            </a:r>
          </a:p>
        </p:txBody>
      </p:sp>
      <p:sp>
        <p:nvSpPr>
          <p:cNvPr id="9" name="Rectangle 8">
            <a:extLst>
              <a:ext uri="{FF2B5EF4-FFF2-40B4-BE49-F238E27FC236}">
                <a16:creationId xmlns:a16="http://schemas.microsoft.com/office/drawing/2014/main" id="{E0A5F1E8-29F9-405C-D3F3-28CCE70B98CD}"/>
              </a:ext>
            </a:extLst>
          </p:cNvPr>
          <p:cNvSpPr/>
          <p:nvPr/>
        </p:nvSpPr>
        <p:spPr>
          <a:xfrm>
            <a:off x="7374500" y="2796886"/>
            <a:ext cx="3736753" cy="477054"/>
          </a:xfrm>
          <a:prstGeom prst="rect">
            <a:avLst/>
          </a:prstGeom>
          <a:solidFill>
            <a:sysClr val="window" lastClr="FFFFFF"/>
          </a:solidFill>
          <a:ln w="38100" cap="flat" cmpd="sng" algn="ctr">
            <a:noFill/>
            <a:prstDash val="solid"/>
            <a:miter lim="800000"/>
          </a:ln>
          <a:effectLst/>
        </p:spPr>
        <p:txBody>
          <a:bodyPr lIns="0" rIns="0" rtlCol="0" anchor="ctr" anchorCtr="0"/>
          <a:lstStyle/>
          <a:p>
            <a:pPr defTabSz="609630">
              <a:defRPr/>
            </a:pPr>
            <a:r>
              <a:rPr lang="en-US" sz="1333" b="1" kern="0">
                <a:solidFill>
                  <a:srgbClr val="1A4480"/>
                </a:solidFill>
                <a:latin typeface="Arial" panose="020B0604020202020204" pitchFamily="34" charset="0"/>
                <a:ea typeface="Open Sans Light" panose="020B0306030504020204" pitchFamily="34" charset="0"/>
                <a:cs typeface="Arial" panose="020B0604020202020204" pitchFamily="34" charset="0"/>
              </a:rPr>
              <a:t>Layered Defense Strategy</a:t>
            </a:r>
            <a:endParaRPr lang="en-US" sz="1333" kern="0">
              <a:solidFill>
                <a:srgbClr val="1A4480"/>
              </a:solidFill>
              <a:latin typeface="Arial" panose="020B0604020202020204" pitchFamily="34" charset="0"/>
              <a:ea typeface="Open Sans Light" panose="020B0306030504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FBB0DAE-10FC-7DF8-FE9D-14BA556E41B6}"/>
              </a:ext>
            </a:extLst>
          </p:cNvPr>
          <p:cNvSpPr/>
          <p:nvPr/>
        </p:nvSpPr>
        <p:spPr>
          <a:xfrm>
            <a:off x="7374499" y="4057515"/>
            <a:ext cx="3736752" cy="512879"/>
          </a:xfrm>
          <a:prstGeom prst="rect">
            <a:avLst/>
          </a:prstGeom>
          <a:solidFill>
            <a:sysClr val="window" lastClr="FFFFFF"/>
          </a:solidFill>
          <a:ln w="38100" cap="flat" cmpd="sng" algn="ctr">
            <a:noFill/>
            <a:prstDash val="solid"/>
            <a:miter lim="800000"/>
          </a:ln>
          <a:effectLst/>
        </p:spPr>
        <p:txBody>
          <a:bodyPr lIns="0" rIns="0" rtlCol="0" anchor="ctr" anchorCtr="0"/>
          <a:lstStyle/>
          <a:p>
            <a:pPr defTabSz="609630">
              <a:defRPr/>
            </a:pPr>
            <a:r>
              <a:rPr lang="en-US" sz="1333" b="1" kern="0">
                <a:solidFill>
                  <a:srgbClr val="062E61"/>
                </a:solidFill>
                <a:latin typeface="Arial" panose="020B0604020202020204" pitchFamily="34" charset="0"/>
                <a:ea typeface="Open Sans Light" panose="020B0306030504020204" pitchFamily="34" charset="0"/>
                <a:cs typeface="Arial" panose="020B0604020202020204" pitchFamily="34" charset="0"/>
              </a:rPr>
              <a:t>Essential and </a:t>
            </a:r>
            <a:r>
              <a:rPr lang="en-US" sz="1333" b="1" kern="0">
                <a:solidFill>
                  <a:srgbClr val="1A4480"/>
                </a:solidFill>
                <a:latin typeface="Arial" panose="020B0604020202020204" pitchFamily="34" charset="0"/>
                <a:ea typeface="Open Sans Light" panose="020B0306030504020204" pitchFamily="34" charset="0"/>
                <a:cs typeface="Arial" panose="020B0604020202020204" pitchFamily="34" charset="0"/>
              </a:rPr>
              <a:t>Enhanced</a:t>
            </a:r>
            <a:r>
              <a:rPr lang="en-US" sz="1333" b="1" kern="0">
                <a:solidFill>
                  <a:srgbClr val="062E61"/>
                </a:solidFill>
                <a:latin typeface="Arial" panose="020B0604020202020204" pitchFamily="34" charset="0"/>
                <a:ea typeface="Open Sans Light" panose="020B0306030504020204" pitchFamily="34" charset="0"/>
                <a:cs typeface="Arial" panose="020B0604020202020204" pitchFamily="34" charset="0"/>
              </a:rPr>
              <a:t> Goals</a:t>
            </a:r>
            <a:endParaRPr lang="en-US" sz="1333" kern="0">
              <a:solidFill>
                <a:srgbClr val="062E61"/>
              </a:solidFill>
              <a:latin typeface="Arial" panose="020B0604020202020204" pitchFamily="34" charset="0"/>
              <a:ea typeface="Open Sans Light" panose="020B0306030504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C2A40FF-F8D2-D909-CD5C-F9D05E9C6151}"/>
              </a:ext>
            </a:extLst>
          </p:cNvPr>
          <p:cNvSpPr/>
          <p:nvPr/>
        </p:nvSpPr>
        <p:spPr>
          <a:xfrm>
            <a:off x="7374499" y="5282969"/>
            <a:ext cx="3736752" cy="553883"/>
          </a:xfrm>
          <a:prstGeom prst="rect">
            <a:avLst/>
          </a:prstGeom>
          <a:solidFill>
            <a:sysClr val="window" lastClr="FFFFFF"/>
          </a:solidFill>
          <a:ln w="38100" cap="flat" cmpd="sng" algn="ctr">
            <a:noFill/>
            <a:prstDash val="solid"/>
            <a:miter lim="800000"/>
          </a:ln>
          <a:effectLst/>
        </p:spPr>
        <p:txBody>
          <a:bodyPr lIns="0" rIns="0" rtlCol="0" anchor="ctr" anchorCtr="0"/>
          <a:lstStyle/>
          <a:p>
            <a:pPr defTabSz="609630">
              <a:defRPr/>
            </a:pPr>
            <a:r>
              <a:rPr lang="en-US" sz="1333" b="1" kern="0">
                <a:solidFill>
                  <a:srgbClr val="1A4480"/>
                </a:solidFill>
                <a:latin typeface="Arial" panose="020B0604020202020204" pitchFamily="34" charset="0"/>
                <a:ea typeface="Open Sans Light" panose="020B0306030504020204" pitchFamily="34" charset="0"/>
                <a:cs typeface="Arial" panose="020B0604020202020204" pitchFamily="34" charset="0"/>
              </a:rPr>
              <a:t>Alignment with Industry Frameworks</a:t>
            </a:r>
            <a:endParaRPr lang="en-US" sz="1333" kern="0">
              <a:solidFill>
                <a:srgbClr val="1A4480"/>
              </a:solidFill>
              <a:latin typeface="Arial" panose="020B060402020202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2068F4F4-0511-78B4-5C09-3F979010654B}"/>
              </a:ext>
              <a:ext uri="{C183D7F6-B498-43B3-948B-1728B52AA6E4}">
                <adec:decorative xmlns:adec="http://schemas.microsoft.com/office/drawing/2017/decorative" val="1"/>
              </a:ext>
            </a:extLst>
          </p:cNvPr>
          <p:cNvSpPr/>
          <p:nvPr/>
        </p:nvSpPr>
        <p:spPr>
          <a:xfrm>
            <a:off x="5915075" y="2512193"/>
            <a:ext cx="138193" cy="3596885"/>
          </a:xfrm>
          <a:prstGeom prst="rect">
            <a:avLst/>
          </a:prstGeom>
          <a:solidFill>
            <a:srgbClr val="54B9E3"/>
          </a:solidFill>
          <a:ln w="19050" cap="flat" cmpd="sng" algn="ctr">
            <a:solidFill>
              <a:srgbClr val="00BDE3"/>
            </a:solidFill>
            <a:prstDash val="solid"/>
            <a:miter lim="800000"/>
          </a:ln>
          <a:effectLst/>
        </p:spPr>
        <p:txBody>
          <a:bodyPr rtlCol="0" anchor="ctr"/>
          <a:lstStyle/>
          <a:p>
            <a:pPr algn="ctr" defTabSz="60963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567BB5A4-FEB4-6ACA-E949-BDF80BE5D568}"/>
              </a:ext>
              <a:ext uri="{C183D7F6-B498-43B3-948B-1728B52AA6E4}">
                <adec:decorative xmlns:adec="http://schemas.microsoft.com/office/drawing/2017/decorative" val="1"/>
              </a:ext>
            </a:extLst>
          </p:cNvPr>
          <p:cNvGrpSpPr/>
          <p:nvPr/>
        </p:nvGrpSpPr>
        <p:grpSpPr>
          <a:xfrm>
            <a:off x="6375155" y="2663346"/>
            <a:ext cx="827975" cy="827975"/>
            <a:chOff x="9562732" y="3822020"/>
            <a:chExt cx="1241963" cy="1241963"/>
          </a:xfrm>
        </p:grpSpPr>
        <p:sp>
          <p:nvSpPr>
            <p:cNvPr id="14" name="Oval 13">
              <a:extLst>
                <a:ext uri="{FF2B5EF4-FFF2-40B4-BE49-F238E27FC236}">
                  <a16:creationId xmlns:a16="http://schemas.microsoft.com/office/drawing/2014/main" id="{17313FB6-8DD5-B50D-C776-563731B5CE7E}"/>
                </a:ext>
              </a:extLst>
            </p:cNvPr>
            <p:cNvSpPr/>
            <p:nvPr/>
          </p:nvSpPr>
          <p:spPr>
            <a:xfrm>
              <a:off x="9562732" y="3822020"/>
              <a:ext cx="1241963" cy="1241963"/>
            </a:xfrm>
            <a:prstGeom prst="ellipse">
              <a:avLst/>
            </a:prstGeom>
            <a:solidFill>
              <a:srgbClr val="1A4480"/>
            </a:solidFill>
            <a:ln w="19050" cap="flat" cmpd="sng" algn="ctr">
              <a:solidFill>
                <a:srgbClr val="1A4480"/>
              </a:solidFill>
              <a:prstDash val="solid"/>
              <a:miter lim="800000"/>
            </a:ln>
            <a:effectLst/>
          </p:spPr>
          <p:txBody>
            <a:bodyPr rtlCol="0" anchor="ctr"/>
            <a:lstStyle/>
            <a:p>
              <a:pPr algn="ctr" defTabSz="609630">
                <a:defRPr/>
              </a:pPr>
              <a:endParaRPr lang="en-US" sz="2700" kern="0">
                <a:solidFill>
                  <a:prstClr val="white"/>
                </a:solidFill>
                <a:highlight>
                  <a:srgbClr val="005EA2"/>
                </a:highlight>
                <a:latin typeface="Arial" panose="020B0604020202020204" pitchFamily="34" charset="0"/>
                <a:cs typeface="Arial" panose="020B0604020202020204" pitchFamily="34" charset="0"/>
              </a:endParaRPr>
            </a:p>
          </p:txBody>
        </p:sp>
        <p:grpSp>
          <p:nvGrpSpPr>
            <p:cNvPr id="15" name="Graphic 5">
              <a:extLst>
                <a:ext uri="{FF2B5EF4-FFF2-40B4-BE49-F238E27FC236}">
                  <a16:creationId xmlns:a16="http://schemas.microsoft.com/office/drawing/2014/main" id="{C7D6FEF8-11AE-BE48-3124-165FEB7991E9}"/>
                </a:ext>
              </a:extLst>
            </p:cNvPr>
            <p:cNvGrpSpPr>
              <a:grpSpLocks noChangeAspect="1"/>
            </p:cNvGrpSpPr>
            <p:nvPr/>
          </p:nvGrpSpPr>
          <p:grpSpPr>
            <a:xfrm>
              <a:off x="9817953" y="4163036"/>
              <a:ext cx="731520" cy="559931"/>
              <a:chOff x="4208005" y="1826821"/>
              <a:chExt cx="701237" cy="536750"/>
            </a:xfrm>
            <a:solidFill>
              <a:sysClr val="window" lastClr="FFFFFF"/>
            </a:solidFill>
          </p:grpSpPr>
          <p:sp>
            <p:nvSpPr>
              <p:cNvPr id="16" name="Freeform 56">
                <a:extLst>
                  <a:ext uri="{FF2B5EF4-FFF2-40B4-BE49-F238E27FC236}">
                    <a16:creationId xmlns:a16="http://schemas.microsoft.com/office/drawing/2014/main" id="{2DBC0CA4-B386-4AEC-1F8C-74357EE0F471}"/>
                  </a:ext>
                </a:extLst>
              </p:cNvPr>
              <p:cNvSpPr/>
              <p:nvPr/>
            </p:nvSpPr>
            <p:spPr>
              <a:xfrm>
                <a:off x="4727231" y="2167708"/>
                <a:ext cx="121753" cy="195863"/>
              </a:xfrm>
              <a:custGeom>
                <a:avLst/>
                <a:gdLst>
                  <a:gd name="connsiteX0" fmla="*/ 65487 w 121753"/>
                  <a:gd name="connsiteY0" fmla="*/ 195863 h 195863"/>
                  <a:gd name="connsiteX1" fmla="*/ 56940 w 121753"/>
                  <a:gd name="connsiteY1" fmla="*/ 190145 h 195863"/>
                  <a:gd name="connsiteX2" fmla="*/ 41014 w 121753"/>
                  <a:gd name="connsiteY2" fmla="*/ 151221 h 195863"/>
                  <a:gd name="connsiteX3" fmla="*/ 12729 w 121753"/>
                  <a:gd name="connsiteY3" fmla="*/ 162843 h 195863"/>
                  <a:gd name="connsiteX4" fmla="*/ 4120 w 121753"/>
                  <a:gd name="connsiteY4" fmla="*/ 161982 h 195863"/>
                  <a:gd name="connsiteX5" fmla="*/ 0 w 121753"/>
                  <a:gd name="connsiteY5" fmla="*/ 154357 h 195863"/>
                  <a:gd name="connsiteX6" fmla="*/ 0 w 121753"/>
                  <a:gd name="connsiteY6" fmla="*/ 9240 h 195863"/>
                  <a:gd name="connsiteX7" fmla="*/ 5657 w 121753"/>
                  <a:gd name="connsiteY7" fmla="*/ 692 h 195863"/>
                  <a:gd name="connsiteX8" fmla="*/ 15742 w 121753"/>
                  <a:gd name="connsiteY8" fmla="*/ 2660 h 195863"/>
                  <a:gd name="connsiteX9" fmla="*/ 119046 w 121753"/>
                  <a:gd name="connsiteY9" fmla="*/ 105226 h 195863"/>
                  <a:gd name="connsiteX10" fmla="*/ 121567 w 121753"/>
                  <a:gd name="connsiteY10" fmla="*/ 113527 h 195863"/>
                  <a:gd name="connsiteX11" fmla="*/ 116033 w 121753"/>
                  <a:gd name="connsiteY11" fmla="*/ 120291 h 195863"/>
                  <a:gd name="connsiteX12" fmla="*/ 88239 w 121753"/>
                  <a:gd name="connsiteY12" fmla="*/ 131790 h 195863"/>
                  <a:gd name="connsiteX13" fmla="*/ 104226 w 121753"/>
                  <a:gd name="connsiteY13" fmla="*/ 170775 h 195863"/>
                  <a:gd name="connsiteX14" fmla="*/ 99246 w 121753"/>
                  <a:gd name="connsiteY14" fmla="*/ 182766 h 195863"/>
                  <a:gd name="connsiteX15" fmla="*/ 69054 w 121753"/>
                  <a:gd name="connsiteY15" fmla="*/ 195125 h 195863"/>
                  <a:gd name="connsiteX16" fmla="*/ 65549 w 121753"/>
                  <a:gd name="connsiteY16" fmla="*/ 195802 h 195863"/>
                  <a:gd name="connsiteX17" fmla="*/ 65426 w 121753"/>
                  <a:gd name="connsiteY17" fmla="*/ 195802 h 195863"/>
                  <a:gd name="connsiteX18" fmla="*/ 45995 w 121753"/>
                  <a:gd name="connsiteY18" fmla="*/ 129945 h 195863"/>
                  <a:gd name="connsiteX19" fmla="*/ 49500 w 121753"/>
                  <a:gd name="connsiteY19" fmla="*/ 130622 h 195863"/>
                  <a:gd name="connsiteX20" fmla="*/ 54481 w 121753"/>
                  <a:gd name="connsiteY20" fmla="*/ 135603 h 195863"/>
                  <a:gd name="connsiteX21" fmla="*/ 70407 w 121753"/>
                  <a:gd name="connsiteY21" fmla="*/ 174526 h 195863"/>
                  <a:gd name="connsiteX22" fmla="*/ 83566 w 121753"/>
                  <a:gd name="connsiteY22" fmla="*/ 169176 h 195863"/>
                  <a:gd name="connsiteX23" fmla="*/ 67578 w 121753"/>
                  <a:gd name="connsiteY23" fmla="*/ 130191 h 195863"/>
                  <a:gd name="connsiteX24" fmla="*/ 72559 w 121753"/>
                  <a:gd name="connsiteY24" fmla="*/ 118201 h 195863"/>
                  <a:gd name="connsiteX25" fmla="*/ 96048 w 121753"/>
                  <a:gd name="connsiteY25" fmla="*/ 108485 h 195863"/>
                  <a:gd name="connsiteX26" fmla="*/ 18324 w 121753"/>
                  <a:gd name="connsiteY26" fmla="*/ 31315 h 195863"/>
                  <a:gd name="connsiteX27" fmla="*/ 18324 w 121753"/>
                  <a:gd name="connsiteY27" fmla="*/ 140522 h 195863"/>
                  <a:gd name="connsiteX28" fmla="*/ 42428 w 121753"/>
                  <a:gd name="connsiteY28" fmla="*/ 130560 h 195863"/>
                  <a:gd name="connsiteX29" fmla="*/ 45933 w 121753"/>
                  <a:gd name="connsiteY29" fmla="*/ 129884 h 195863"/>
                  <a:gd name="connsiteX30" fmla="*/ 45933 w 121753"/>
                  <a:gd name="connsiteY30" fmla="*/ 129884 h 195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753" h="195863">
                    <a:moveTo>
                      <a:pt x="65487" y="195863"/>
                    </a:moveTo>
                    <a:cubicBezTo>
                      <a:pt x="61859" y="195863"/>
                      <a:pt x="58416" y="193711"/>
                      <a:pt x="56940" y="190145"/>
                    </a:cubicBezTo>
                    <a:lnTo>
                      <a:pt x="41014" y="151221"/>
                    </a:lnTo>
                    <a:lnTo>
                      <a:pt x="12729" y="162843"/>
                    </a:lnTo>
                    <a:cubicBezTo>
                      <a:pt x="9900" y="164011"/>
                      <a:pt x="6702" y="163704"/>
                      <a:pt x="4120" y="161982"/>
                    </a:cubicBezTo>
                    <a:cubicBezTo>
                      <a:pt x="1537" y="160322"/>
                      <a:pt x="0" y="157432"/>
                      <a:pt x="0" y="154357"/>
                    </a:cubicBezTo>
                    <a:lnTo>
                      <a:pt x="0" y="9240"/>
                    </a:lnTo>
                    <a:cubicBezTo>
                      <a:pt x="0" y="5489"/>
                      <a:pt x="2214" y="2168"/>
                      <a:pt x="5657" y="692"/>
                    </a:cubicBezTo>
                    <a:cubicBezTo>
                      <a:pt x="9101" y="-722"/>
                      <a:pt x="13036" y="78"/>
                      <a:pt x="15742" y="2660"/>
                    </a:cubicBezTo>
                    <a:lnTo>
                      <a:pt x="119046" y="105226"/>
                    </a:lnTo>
                    <a:cubicBezTo>
                      <a:pt x="121259" y="107378"/>
                      <a:pt x="122182" y="110514"/>
                      <a:pt x="121567" y="113527"/>
                    </a:cubicBezTo>
                    <a:cubicBezTo>
                      <a:pt x="121013" y="116541"/>
                      <a:pt x="118861" y="119062"/>
                      <a:pt x="116033" y="120291"/>
                    </a:cubicBezTo>
                    <a:lnTo>
                      <a:pt x="88239" y="131790"/>
                    </a:lnTo>
                    <a:lnTo>
                      <a:pt x="104226" y="170775"/>
                    </a:lnTo>
                    <a:cubicBezTo>
                      <a:pt x="106194" y="175448"/>
                      <a:pt x="103919" y="180860"/>
                      <a:pt x="99246" y="182766"/>
                    </a:cubicBezTo>
                    <a:lnTo>
                      <a:pt x="69054" y="195125"/>
                    </a:lnTo>
                    <a:cubicBezTo>
                      <a:pt x="67886" y="195617"/>
                      <a:pt x="66717" y="195802"/>
                      <a:pt x="65549" y="195802"/>
                    </a:cubicBezTo>
                    <a:lnTo>
                      <a:pt x="65426" y="195802"/>
                    </a:lnTo>
                    <a:close/>
                    <a:moveTo>
                      <a:pt x="45995" y="129945"/>
                    </a:moveTo>
                    <a:cubicBezTo>
                      <a:pt x="47225" y="129945"/>
                      <a:pt x="48393" y="130130"/>
                      <a:pt x="49500" y="130622"/>
                    </a:cubicBezTo>
                    <a:cubicBezTo>
                      <a:pt x="51775" y="131544"/>
                      <a:pt x="53558" y="133389"/>
                      <a:pt x="54481" y="135603"/>
                    </a:cubicBezTo>
                    <a:lnTo>
                      <a:pt x="70407" y="174526"/>
                    </a:lnTo>
                    <a:lnTo>
                      <a:pt x="83566" y="169176"/>
                    </a:lnTo>
                    <a:lnTo>
                      <a:pt x="67578" y="130191"/>
                    </a:lnTo>
                    <a:cubicBezTo>
                      <a:pt x="65610" y="125518"/>
                      <a:pt x="67886" y="120107"/>
                      <a:pt x="72559" y="118201"/>
                    </a:cubicBezTo>
                    <a:lnTo>
                      <a:pt x="96048" y="108485"/>
                    </a:lnTo>
                    <a:lnTo>
                      <a:pt x="18324" y="31315"/>
                    </a:lnTo>
                    <a:lnTo>
                      <a:pt x="18324" y="140522"/>
                    </a:lnTo>
                    <a:lnTo>
                      <a:pt x="42428" y="130560"/>
                    </a:lnTo>
                    <a:cubicBezTo>
                      <a:pt x="43535" y="130068"/>
                      <a:pt x="44765" y="129884"/>
                      <a:pt x="45933" y="129884"/>
                    </a:cubicBezTo>
                    <a:lnTo>
                      <a:pt x="45933" y="129884"/>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nvGrpSpPr>
              <p:cNvPr id="17" name="Graphic 5">
                <a:extLst>
                  <a:ext uri="{FF2B5EF4-FFF2-40B4-BE49-F238E27FC236}">
                    <a16:creationId xmlns:a16="http://schemas.microsoft.com/office/drawing/2014/main" id="{D08692E3-88EA-0B13-CD53-B2BF7003D63E}"/>
                  </a:ext>
                </a:extLst>
              </p:cNvPr>
              <p:cNvGrpSpPr/>
              <p:nvPr/>
            </p:nvGrpSpPr>
            <p:grpSpPr>
              <a:xfrm>
                <a:off x="4208005" y="1826821"/>
                <a:ext cx="701237" cy="529310"/>
                <a:chOff x="4208005" y="1826821"/>
                <a:chExt cx="701237" cy="529310"/>
              </a:xfrm>
              <a:grpFill/>
            </p:grpSpPr>
            <p:sp>
              <p:nvSpPr>
                <p:cNvPr id="45" name="Freeform 1149">
                  <a:extLst>
                    <a:ext uri="{FF2B5EF4-FFF2-40B4-BE49-F238E27FC236}">
                      <a16:creationId xmlns:a16="http://schemas.microsoft.com/office/drawing/2014/main" id="{D155063D-D908-648B-0F0E-AC8C635AFC46}"/>
                    </a:ext>
                  </a:extLst>
                </p:cNvPr>
                <p:cNvSpPr/>
                <p:nvPr/>
              </p:nvSpPr>
              <p:spPr>
                <a:xfrm>
                  <a:off x="4208005" y="1826821"/>
                  <a:ext cx="701237" cy="441009"/>
                </a:xfrm>
                <a:custGeom>
                  <a:avLst/>
                  <a:gdLst>
                    <a:gd name="connsiteX0" fmla="*/ 659486 w 701237"/>
                    <a:gd name="connsiteY0" fmla="*/ 441010 h 441009"/>
                    <a:gd name="connsiteX1" fmla="*/ 650262 w 701237"/>
                    <a:gd name="connsiteY1" fmla="*/ 431786 h 441009"/>
                    <a:gd name="connsiteX2" fmla="*/ 659486 w 701237"/>
                    <a:gd name="connsiteY2" fmla="*/ 422563 h 441009"/>
                    <a:gd name="connsiteX3" fmla="*/ 682791 w 701237"/>
                    <a:gd name="connsiteY3" fmla="*/ 399258 h 441009"/>
                    <a:gd name="connsiteX4" fmla="*/ 682791 w 701237"/>
                    <a:gd name="connsiteY4" fmla="*/ 41752 h 441009"/>
                    <a:gd name="connsiteX5" fmla="*/ 659486 w 701237"/>
                    <a:gd name="connsiteY5" fmla="*/ 18447 h 441009"/>
                    <a:gd name="connsiteX6" fmla="*/ 41752 w 701237"/>
                    <a:gd name="connsiteY6" fmla="*/ 18447 h 441009"/>
                    <a:gd name="connsiteX7" fmla="*/ 18447 w 701237"/>
                    <a:gd name="connsiteY7" fmla="*/ 41752 h 441009"/>
                    <a:gd name="connsiteX8" fmla="*/ 18447 w 701237"/>
                    <a:gd name="connsiteY8" fmla="*/ 399196 h 441009"/>
                    <a:gd name="connsiteX9" fmla="*/ 41752 w 701237"/>
                    <a:gd name="connsiteY9" fmla="*/ 422501 h 441009"/>
                    <a:gd name="connsiteX10" fmla="*/ 491063 w 701237"/>
                    <a:gd name="connsiteY10" fmla="*/ 422501 h 441009"/>
                    <a:gd name="connsiteX11" fmla="*/ 500287 w 701237"/>
                    <a:gd name="connsiteY11" fmla="*/ 431725 h 441009"/>
                    <a:gd name="connsiteX12" fmla="*/ 491063 w 701237"/>
                    <a:gd name="connsiteY12" fmla="*/ 440948 h 441009"/>
                    <a:gd name="connsiteX13" fmla="*/ 41752 w 701237"/>
                    <a:gd name="connsiteY13" fmla="*/ 440948 h 441009"/>
                    <a:gd name="connsiteX14" fmla="*/ 0 w 701237"/>
                    <a:gd name="connsiteY14" fmla="*/ 399196 h 441009"/>
                    <a:gd name="connsiteX15" fmla="*/ 0 w 701237"/>
                    <a:gd name="connsiteY15" fmla="*/ 41752 h 441009"/>
                    <a:gd name="connsiteX16" fmla="*/ 41752 w 701237"/>
                    <a:gd name="connsiteY16" fmla="*/ 0 h 441009"/>
                    <a:gd name="connsiteX17" fmla="*/ 659486 w 701237"/>
                    <a:gd name="connsiteY17" fmla="*/ 0 h 441009"/>
                    <a:gd name="connsiteX18" fmla="*/ 701238 w 701237"/>
                    <a:gd name="connsiteY18" fmla="*/ 41752 h 441009"/>
                    <a:gd name="connsiteX19" fmla="*/ 701238 w 701237"/>
                    <a:gd name="connsiteY19" fmla="*/ 399196 h 441009"/>
                    <a:gd name="connsiteX20" fmla="*/ 659486 w 701237"/>
                    <a:gd name="connsiteY20" fmla="*/ 440948 h 44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1237" h="441009">
                      <a:moveTo>
                        <a:pt x="659486" y="441010"/>
                      </a:moveTo>
                      <a:cubicBezTo>
                        <a:pt x="654382" y="441010"/>
                        <a:pt x="650262" y="436890"/>
                        <a:pt x="650262" y="431786"/>
                      </a:cubicBezTo>
                      <a:cubicBezTo>
                        <a:pt x="650262" y="426683"/>
                        <a:pt x="654382" y="422563"/>
                        <a:pt x="659486" y="422563"/>
                      </a:cubicBezTo>
                      <a:cubicBezTo>
                        <a:pt x="672337" y="422563"/>
                        <a:pt x="682791" y="412109"/>
                        <a:pt x="682791" y="399258"/>
                      </a:cubicBezTo>
                      <a:lnTo>
                        <a:pt x="682791" y="41752"/>
                      </a:lnTo>
                      <a:cubicBezTo>
                        <a:pt x="682791" y="28901"/>
                        <a:pt x="672337" y="18447"/>
                        <a:pt x="659486" y="18447"/>
                      </a:cubicBezTo>
                      <a:lnTo>
                        <a:pt x="41752" y="18447"/>
                      </a:lnTo>
                      <a:cubicBezTo>
                        <a:pt x="28901" y="18447"/>
                        <a:pt x="18447" y="28901"/>
                        <a:pt x="18447" y="41752"/>
                      </a:cubicBezTo>
                      <a:lnTo>
                        <a:pt x="18447" y="399196"/>
                      </a:lnTo>
                      <a:cubicBezTo>
                        <a:pt x="18447" y="412048"/>
                        <a:pt x="28901" y="422501"/>
                        <a:pt x="41752" y="422501"/>
                      </a:cubicBezTo>
                      <a:lnTo>
                        <a:pt x="491063" y="422501"/>
                      </a:lnTo>
                      <a:cubicBezTo>
                        <a:pt x="496167" y="422501"/>
                        <a:pt x="500287" y="426621"/>
                        <a:pt x="500287" y="431725"/>
                      </a:cubicBezTo>
                      <a:cubicBezTo>
                        <a:pt x="500287" y="436829"/>
                        <a:pt x="496167" y="440948"/>
                        <a:pt x="491063" y="440948"/>
                      </a:cubicBezTo>
                      <a:lnTo>
                        <a:pt x="41752" y="440948"/>
                      </a:lnTo>
                      <a:cubicBezTo>
                        <a:pt x="18755" y="440948"/>
                        <a:pt x="0" y="422194"/>
                        <a:pt x="0" y="399196"/>
                      </a:cubicBezTo>
                      <a:lnTo>
                        <a:pt x="0" y="41752"/>
                      </a:lnTo>
                      <a:cubicBezTo>
                        <a:pt x="0" y="18755"/>
                        <a:pt x="18755" y="0"/>
                        <a:pt x="41752" y="0"/>
                      </a:cubicBezTo>
                      <a:lnTo>
                        <a:pt x="659486" y="0"/>
                      </a:lnTo>
                      <a:cubicBezTo>
                        <a:pt x="682483" y="0"/>
                        <a:pt x="701238" y="18755"/>
                        <a:pt x="701238" y="41752"/>
                      </a:cubicBezTo>
                      <a:lnTo>
                        <a:pt x="701238" y="399196"/>
                      </a:lnTo>
                      <a:cubicBezTo>
                        <a:pt x="701238" y="422194"/>
                        <a:pt x="682483" y="440948"/>
                        <a:pt x="659486" y="440948"/>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46" name="Freeform 1150">
                  <a:extLst>
                    <a:ext uri="{FF2B5EF4-FFF2-40B4-BE49-F238E27FC236}">
                      <a16:creationId xmlns:a16="http://schemas.microsoft.com/office/drawing/2014/main" id="{993521C4-27A7-30CB-AA3B-864582D0165E}"/>
                    </a:ext>
                  </a:extLst>
                </p:cNvPr>
                <p:cNvSpPr/>
                <p:nvPr/>
              </p:nvSpPr>
              <p:spPr>
                <a:xfrm>
                  <a:off x="4498486" y="2249384"/>
                  <a:ext cx="120275" cy="106747"/>
                </a:xfrm>
                <a:custGeom>
                  <a:avLst/>
                  <a:gdLst>
                    <a:gd name="connsiteX0" fmla="*/ 111052 w 120275"/>
                    <a:gd name="connsiteY0" fmla="*/ 106748 h 106747"/>
                    <a:gd name="connsiteX1" fmla="*/ 9224 w 120275"/>
                    <a:gd name="connsiteY1" fmla="*/ 106748 h 106747"/>
                    <a:gd name="connsiteX2" fmla="*/ 0 w 120275"/>
                    <a:gd name="connsiteY2" fmla="*/ 97524 h 106747"/>
                    <a:gd name="connsiteX3" fmla="*/ 0 w 120275"/>
                    <a:gd name="connsiteY3" fmla="*/ 9224 h 106747"/>
                    <a:gd name="connsiteX4" fmla="*/ 9224 w 120275"/>
                    <a:gd name="connsiteY4" fmla="*/ 0 h 106747"/>
                    <a:gd name="connsiteX5" fmla="*/ 111052 w 120275"/>
                    <a:gd name="connsiteY5" fmla="*/ 0 h 106747"/>
                    <a:gd name="connsiteX6" fmla="*/ 120275 w 120275"/>
                    <a:gd name="connsiteY6" fmla="*/ 9224 h 106747"/>
                    <a:gd name="connsiteX7" fmla="*/ 120275 w 120275"/>
                    <a:gd name="connsiteY7" fmla="*/ 97524 h 106747"/>
                    <a:gd name="connsiteX8" fmla="*/ 111052 w 120275"/>
                    <a:gd name="connsiteY8" fmla="*/ 106748 h 106747"/>
                    <a:gd name="connsiteX9" fmla="*/ 18509 w 120275"/>
                    <a:gd name="connsiteY9" fmla="*/ 88300 h 106747"/>
                    <a:gd name="connsiteX10" fmla="*/ 101890 w 120275"/>
                    <a:gd name="connsiteY10" fmla="*/ 88300 h 106747"/>
                    <a:gd name="connsiteX11" fmla="*/ 101890 w 120275"/>
                    <a:gd name="connsiteY11" fmla="*/ 18386 h 106747"/>
                    <a:gd name="connsiteX12" fmla="*/ 18509 w 120275"/>
                    <a:gd name="connsiteY12" fmla="*/ 18386 h 106747"/>
                    <a:gd name="connsiteX13" fmla="*/ 18509 w 120275"/>
                    <a:gd name="connsiteY13" fmla="*/ 88300 h 10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75" h="106747">
                      <a:moveTo>
                        <a:pt x="111052" y="106748"/>
                      </a:moveTo>
                      <a:lnTo>
                        <a:pt x="9224" y="106748"/>
                      </a:lnTo>
                      <a:cubicBezTo>
                        <a:pt x="4120" y="106748"/>
                        <a:pt x="0" y="102628"/>
                        <a:pt x="0" y="97524"/>
                      </a:cubicBezTo>
                      <a:lnTo>
                        <a:pt x="0" y="9224"/>
                      </a:lnTo>
                      <a:cubicBezTo>
                        <a:pt x="0" y="4120"/>
                        <a:pt x="4120" y="0"/>
                        <a:pt x="9224" y="0"/>
                      </a:cubicBezTo>
                      <a:lnTo>
                        <a:pt x="111052" y="0"/>
                      </a:lnTo>
                      <a:cubicBezTo>
                        <a:pt x="116155" y="0"/>
                        <a:pt x="120275" y="4120"/>
                        <a:pt x="120275" y="9224"/>
                      </a:cubicBezTo>
                      <a:lnTo>
                        <a:pt x="120275" y="97524"/>
                      </a:lnTo>
                      <a:cubicBezTo>
                        <a:pt x="120275" y="102628"/>
                        <a:pt x="116155" y="106748"/>
                        <a:pt x="111052" y="106748"/>
                      </a:cubicBezTo>
                      <a:close/>
                      <a:moveTo>
                        <a:pt x="18509" y="88300"/>
                      </a:moveTo>
                      <a:lnTo>
                        <a:pt x="101890" y="88300"/>
                      </a:lnTo>
                      <a:lnTo>
                        <a:pt x="101890" y="18386"/>
                      </a:lnTo>
                      <a:lnTo>
                        <a:pt x="18509" y="18386"/>
                      </a:lnTo>
                      <a:lnTo>
                        <a:pt x="18509" y="88300"/>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47" name="Freeform 1599">
                  <a:extLst>
                    <a:ext uri="{FF2B5EF4-FFF2-40B4-BE49-F238E27FC236}">
                      <a16:creationId xmlns:a16="http://schemas.microsoft.com/office/drawing/2014/main" id="{5E57B4FA-2A8A-759E-325F-25B60FBE81B5}"/>
                    </a:ext>
                  </a:extLst>
                </p:cNvPr>
                <p:cNvSpPr/>
                <p:nvPr/>
              </p:nvSpPr>
              <p:spPr>
                <a:xfrm>
                  <a:off x="4418610" y="2337684"/>
                  <a:ext cx="280150" cy="18447"/>
                </a:xfrm>
                <a:custGeom>
                  <a:avLst/>
                  <a:gdLst>
                    <a:gd name="connsiteX0" fmla="*/ 270927 w 280150"/>
                    <a:gd name="connsiteY0" fmla="*/ 18447 h 18447"/>
                    <a:gd name="connsiteX1" fmla="*/ 9224 w 280150"/>
                    <a:gd name="connsiteY1" fmla="*/ 18447 h 18447"/>
                    <a:gd name="connsiteX2" fmla="*/ 0 w 280150"/>
                    <a:gd name="connsiteY2" fmla="*/ 9224 h 18447"/>
                    <a:gd name="connsiteX3" fmla="*/ 9224 w 280150"/>
                    <a:gd name="connsiteY3" fmla="*/ 0 h 18447"/>
                    <a:gd name="connsiteX4" fmla="*/ 270927 w 280150"/>
                    <a:gd name="connsiteY4" fmla="*/ 0 h 18447"/>
                    <a:gd name="connsiteX5" fmla="*/ 280151 w 280150"/>
                    <a:gd name="connsiteY5" fmla="*/ 9224 h 18447"/>
                    <a:gd name="connsiteX6" fmla="*/ 270927 w 280150"/>
                    <a:gd name="connsiteY6" fmla="*/ 18447 h 1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50" h="18447">
                      <a:moveTo>
                        <a:pt x="270927" y="18447"/>
                      </a:moveTo>
                      <a:lnTo>
                        <a:pt x="9224" y="18447"/>
                      </a:lnTo>
                      <a:cubicBezTo>
                        <a:pt x="4120" y="18447"/>
                        <a:pt x="0" y="14327"/>
                        <a:pt x="0" y="9224"/>
                      </a:cubicBezTo>
                      <a:cubicBezTo>
                        <a:pt x="0" y="4120"/>
                        <a:pt x="4120" y="0"/>
                        <a:pt x="9224" y="0"/>
                      </a:cubicBezTo>
                      <a:lnTo>
                        <a:pt x="270927" y="0"/>
                      </a:lnTo>
                      <a:cubicBezTo>
                        <a:pt x="276031" y="0"/>
                        <a:pt x="280151" y="4120"/>
                        <a:pt x="280151" y="9224"/>
                      </a:cubicBezTo>
                      <a:cubicBezTo>
                        <a:pt x="280151" y="14327"/>
                        <a:pt x="276031" y="18447"/>
                        <a:pt x="270927" y="18447"/>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18" name="Graphic 5">
                <a:extLst>
                  <a:ext uri="{FF2B5EF4-FFF2-40B4-BE49-F238E27FC236}">
                    <a16:creationId xmlns:a16="http://schemas.microsoft.com/office/drawing/2014/main" id="{B4BB9A48-2C90-857A-8004-B827E5BE6658}"/>
                  </a:ext>
                </a:extLst>
              </p:cNvPr>
              <p:cNvGrpSpPr/>
              <p:nvPr/>
            </p:nvGrpSpPr>
            <p:grpSpPr>
              <a:xfrm>
                <a:off x="4294461" y="1958841"/>
                <a:ext cx="528264" cy="176969"/>
                <a:chOff x="4294461" y="1958841"/>
                <a:chExt cx="528264" cy="176969"/>
              </a:xfrm>
              <a:grpFill/>
            </p:grpSpPr>
            <p:grpSp>
              <p:nvGrpSpPr>
                <p:cNvPr id="19" name="Graphic 5">
                  <a:extLst>
                    <a:ext uri="{FF2B5EF4-FFF2-40B4-BE49-F238E27FC236}">
                      <a16:creationId xmlns:a16="http://schemas.microsoft.com/office/drawing/2014/main" id="{5A487BA9-8F7B-7CAB-ADA1-B10963C7F97A}"/>
                    </a:ext>
                  </a:extLst>
                </p:cNvPr>
                <p:cNvGrpSpPr/>
                <p:nvPr/>
              </p:nvGrpSpPr>
              <p:grpSpPr>
                <a:xfrm>
                  <a:off x="4357268" y="2008956"/>
                  <a:ext cx="402772" cy="76801"/>
                  <a:chOff x="4357268" y="2008956"/>
                  <a:chExt cx="402772" cy="76801"/>
                </a:xfrm>
                <a:grpFill/>
              </p:grpSpPr>
              <p:grpSp>
                <p:nvGrpSpPr>
                  <p:cNvPr id="21" name="Graphic 5">
                    <a:extLst>
                      <a:ext uri="{FF2B5EF4-FFF2-40B4-BE49-F238E27FC236}">
                        <a16:creationId xmlns:a16="http://schemas.microsoft.com/office/drawing/2014/main" id="{0874BAE9-6D99-1545-4159-74CE6F237C6D}"/>
                      </a:ext>
                    </a:extLst>
                  </p:cNvPr>
                  <p:cNvGrpSpPr/>
                  <p:nvPr/>
                </p:nvGrpSpPr>
                <p:grpSpPr>
                  <a:xfrm>
                    <a:off x="4357268" y="2008956"/>
                    <a:ext cx="79640" cy="76801"/>
                    <a:chOff x="4357268" y="2008956"/>
                    <a:chExt cx="79640" cy="76801"/>
                  </a:xfrm>
                  <a:grpFill/>
                </p:grpSpPr>
                <p:sp>
                  <p:nvSpPr>
                    <p:cNvPr id="40" name="Freeform 1144">
                      <a:extLst>
                        <a:ext uri="{FF2B5EF4-FFF2-40B4-BE49-F238E27FC236}">
                          <a16:creationId xmlns:a16="http://schemas.microsoft.com/office/drawing/2014/main" id="{6C4280BB-DD1A-52BD-69E9-C6B7EAC1068C}"/>
                        </a:ext>
                      </a:extLst>
                    </p:cNvPr>
                    <p:cNvSpPr/>
                    <p:nvPr/>
                  </p:nvSpPr>
                  <p:spPr>
                    <a:xfrm>
                      <a:off x="4387865" y="2008956"/>
                      <a:ext cx="18447" cy="50668"/>
                    </a:xfrm>
                    <a:custGeom>
                      <a:avLst/>
                      <a:gdLst>
                        <a:gd name="connsiteX0" fmla="*/ 9224 w 18447"/>
                        <a:gd name="connsiteY0" fmla="*/ 50668 h 50668"/>
                        <a:gd name="connsiteX1" fmla="*/ 0 w 18447"/>
                        <a:gd name="connsiteY1" fmla="*/ 41445 h 50668"/>
                        <a:gd name="connsiteX2" fmla="*/ 0 w 18447"/>
                        <a:gd name="connsiteY2" fmla="*/ 9224 h 50668"/>
                        <a:gd name="connsiteX3" fmla="*/ 9224 w 18447"/>
                        <a:gd name="connsiteY3" fmla="*/ 0 h 50668"/>
                        <a:gd name="connsiteX4" fmla="*/ 18447 w 18447"/>
                        <a:gd name="connsiteY4" fmla="*/ 9224 h 50668"/>
                        <a:gd name="connsiteX5" fmla="*/ 18447 w 18447"/>
                        <a:gd name="connsiteY5" fmla="*/ 41445 h 50668"/>
                        <a:gd name="connsiteX6" fmla="*/ 9224 w 18447"/>
                        <a:gd name="connsiteY6" fmla="*/ 50668 h 5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50668">
                          <a:moveTo>
                            <a:pt x="9224" y="50668"/>
                          </a:moveTo>
                          <a:cubicBezTo>
                            <a:pt x="4120" y="50668"/>
                            <a:pt x="0" y="46548"/>
                            <a:pt x="0" y="41445"/>
                          </a:cubicBezTo>
                          <a:lnTo>
                            <a:pt x="0" y="9224"/>
                          </a:lnTo>
                          <a:cubicBezTo>
                            <a:pt x="0" y="4120"/>
                            <a:pt x="4120" y="0"/>
                            <a:pt x="9224" y="0"/>
                          </a:cubicBezTo>
                          <a:cubicBezTo>
                            <a:pt x="14327" y="0"/>
                            <a:pt x="18447" y="4120"/>
                            <a:pt x="18447" y="9224"/>
                          </a:cubicBezTo>
                          <a:lnTo>
                            <a:pt x="18447" y="41445"/>
                          </a:lnTo>
                          <a:cubicBezTo>
                            <a:pt x="18447" y="46548"/>
                            <a:pt x="14327" y="50668"/>
                            <a:pt x="9224" y="50668"/>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41" name="Freeform 1145">
                      <a:extLst>
                        <a:ext uri="{FF2B5EF4-FFF2-40B4-BE49-F238E27FC236}">
                          <a16:creationId xmlns:a16="http://schemas.microsoft.com/office/drawing/2014/main" id="{F2525B59-9B1E-BA82-22E4-8FC2550114EC}"/>
                        </a:ext>
                      </a:extLst>
                    </p:cNvPr>
                    <p:cNvSpPr/>
                    <p:nvPr/>
                  </p:nvSpPr>
                  <p:spPr>
                    <a:xfrm>
                      <a:off x="4357268" y="2031179"/>
                      <a:ext cx="49079" cy="28444"/>
                    </a:xfrm>
                    <a:custGeom>
                      <a:avLst/>
                      <a:gdLst>
                        <a:gd name="connsiteX0" fmla="*/ 39820 w 49079"/>
                        <a:gd name="connsiteY0" fmla="*/ 28445 h 28444"/>
                        <a:gd name="connsiteX1" fmla="*/ 36992 w 49079"/>
                        <a:gd name="connsiteY1" fmla="*/ 27953 h 28444"/>
                        <a:gd name="connsiteX2" fmla="*/ 6369 w 49079"/>
                        <a:gd name="connsiteY2" fmla="*/ 17991 h 28444"/>
                        <a:gd name="connsiteX3" fmla="*/ 466 w 49079"/>
                        <a:gd name="connsiteY3" fmla="*/ 6370 h 28444"/>
                        <a:gd name="connsiteX4" fmla="*/ 12088 w 49079"/>
                        <a:gd name="connsiteY4" fmla="*/ 466 h 28444"/>
                        <a:gd name="connsiteX5" fmla="*/ 42710 w 49079"/>
                        <a:gd name="connsiteY5" fmla="*/ 10428 h 28444"/>
                        <a:gd name="connsiteX6" fmla="*/ 48614 w 49079"/>
                        <a:gd name="connsiteY6" fmla="*/ 22050 h 28444"/>
                        <a:gd name="connsiteX7" fmla="*/ 39882 w 49079"/>
                        <a:gd name="connsiteY7" fmla="*/ 28445 h 28444"/>
                        <a:gd name="connsiteX8" fmla="*/ 39882 w 49079"/>
                        <a:gd name="connsiteY8" fmla="*/ 28445 h 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9" h="28444">
                          <a:moveTo>
                            <a:pt x="39820" y="28445"/>
                          </a:moveTo>
                          <a:cubicBezTo>
                            <a:pt x="38898" y="28445"/>
                            <a:pt x="37914" y="28260"/>
                            <a:pt x="36992" y="27953"/>
                          </a:cubicBezTo>
                          <a:lnTo>
                            <a:pt x="6369" y="17991"/>
                          </a:lnTo>
                          <a:cubicBezTo>
                            <a:pt x="1512" y="16392"/>
                            <a:pt x="-1132" y="11227"/>
                            <a:pt x="466" y="6370"/>
                          </a:cubicBezTo>
                          <a:cubicBezTo>
                            <a:pt x="2065" y="1512"/>
                            <a:pt x="7230" y="-1132"/>
                            <a:pt x="12088" y="466"/>
                          </a:cubicBezTo>
                          <a:lnTo>
                            <a:pt x="42710" y="10428"/>
                          </a:lnTo>
                          <a:cubicBezTo>
                            <a:pt x="47568" y="12027"/>
                            <a:pt x="50212" y="17192"/>
                            <a:pt x="48614" y="22050"/>
                          </a:cubicBezTo>
                          <a:cubicBezTo>
                            <a:pt x="47322" y="25923"/>
                            <a:pt x="43694" y="28445"/>
                            <a:pt x="39882" y="28445"/>
                          </a:cubicBezTo>
                          <a:lnTo>
                            <a:pt x="39882" y="28445"/>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42" name="Freeform 1146">
                      <a:extLst>
                        <a:ext uri="{FF2B5EF4-FFF2-40B4-BE49-F238E27FC236}">
                          <a16:creationId xmlns:a16="http://schemas.microsoft.com/office/drawing/2014/main" id="{1BC432B6-7427-BD93-CF64-DE5442F3A2F6}"/>
                        </a:ext>
                      </a:extLst>
                    </p:cNvPr>
                    <p:cNvSpPr/>
                    <p:nvPr/>
                  </p:nvSpPr>
                  <p:spPr>
                    <a:xfrm>
                      <a:off x="4368935" y="2041248"/>
                      <a:ext cx="37367" cy="44509"/>
                    </a:xfrm>
                    <a:custGeom>
                      <a:avLst/>
                      <a:gdLst>
                        <a:gd name="connsiteX0" fmla="*/ 9214 w 37367"/>
                        <a:gd name="connsiteY0" fmla="*/ 44448 h 44509"/>
                        <a:gd name="connsiteX1" fmla="*/ 3803 w 37367"/>
                        <a:gd name="connsiteY1" fmla="*/ 42727 h 44509"/>
                        <a:gd name="connsiteX2" fmla="*/ 1774 w 37367"/>
                        <a:gd name="connsiteY2" fmla="*/ 29875 h 44509"/>
                        <a:gd name="connsiteX3" fmla="*/ 20713 w 37367"/>
                        <a:gd name="connsiteY3" fmla="*/ 3803 h 44509"/>
                        <a:gd name="connsiteX4" fmla="*/ 33565 w 37367"/>
                        <a:gd name="connsiteY4" fmla="*/ 1774 h 44509"/>
                        <a:gd name="connsiteX5" fmla="*/ 35594 w 37367"/>
                        <a:gd name="connsiteY5" fmla="*/ 14625 h 44509"/>
                        <a:gd name="connsiteX6" fmla="*/ 16655 w 37367"/>
                        <a:gd name="connsiteY6" fmla="*/ 40697 h 44509"/>
                        <a:gd name="connsiteX7" fmla="*/ 9153 w 37367"/>
                        <a:gd name="connsiteY7" fmla="*/ 44510 h 44509"/>
                        <a:gd name="connsiteX8" fmla="*/ 9153 w 37367"/>
                        <a:gd name="connsiteY8" fmla="*/ 44510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7" h="44509">
                          <a:moveTo>
                            <a:pt x="9214" y="44448"/>
                          </a:moveTo>
                          <a:cubicBezTo>
                            <a:pt x="7308" y="44448"/>
                            <a:pt x="5402" y="43895"/>
                            <a:pt x="3803" y="42727"/>
                          </a:cubicBezTo>
                          <a:cubicBezTo>
                            <a:pt x="-317" y="39714"/>
                            <a:pt x="-1239" y="33995"/>
                            <a:pt x="1774" y="29875"/>
                          </a:cubicBezTo>
                          <a:lnTo>
                            <a:pt x="20713" y="3803"/>
                          </a:lnTo>
                          <a:cubicBezTo>
                            <a:pt x="23726" y="-317"/>
                            <a:pt x="29445" y="-1239"/>
                            <a:pt x="33565" y="1774"/>
                          </a:cubicBezTo>
                          <a:cubicBezTo>
                            <a:pt x="37684" y="4787"/>
                            <a:pt x="38607" y="10506"/>
                            <a:pt x="35594" y="14625"/>
                          </a:cubicBezTo>
                          <a:lnTo>
                            <a:pt x="16655" y="40697"/>
                          </a:lnTo>
                          <a:cubicBezTo>
                            <a:pt x="14871" y="43157"/>
                            <a:pt x="12043" y="44510"/>
                            <a:pt x="9153" y="44510"/>
                          </a:cubicBezTo>
                          <a:lnTo>
                            <a:pt x="9153" y="44510"/>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43" name="Freeform 1147">
                      <a:extLst>
                        <a:ext uri="{FF2B5EF4-FFF2-40B4-BE49-F238E27FC236}">
                          <a16:creationId xmlns:a16="http://schemas.microsoft.com/office/drawing/2014/main" id="{EC507A48-5D10-6E14-A359-D505231EBCB2}"/>
                        </a:ext>
                      </a:extLst>
                    </p:cNvPr>
                    <p:cNvSpPr/>
                    <p:nvPr/>
                  </p:nvSpPr>
                  <p:spPr>
                    <a:xfrm>
                      <a:off x="4387892" y="2041186"/>
                      <a:ext cx="37332" cy="44509"/>
                    </a:xfrm>
                    <a:custGeom>
                      <a:avLst/>
                      <a:gdLst>
                        <a:gd name="connsiteX0" fmla="*/ 28197 w 37332"/>
                        <a:gd name="connsiteY0" fmla="*/ 44510 h 44509"/>
                        <a:gd name="connsiteX1" fmla="*/ 20695 w 37332"/>
                        <a:gd name="connsiteY1" fmla="*/ 40697 h 44509"/>
                        <a:gd name="connsiteX2" fmla="*/ 1756 w 37332"/>
                        <a:gd name="connsiteY2" fmla="*/ 14625 h 44509"/>
                        <a:gd name="connsiteX3" fmla="*/ 3786 w 37332"/>
                        <a:gd name="connsiteY3" fmla="*/ 1774 h 44509"/>
                        <a:gd name="connsiteX4" fmla="*/ 16637 w 37332"/>
                        <a:gd name="connsiteY4" fmla="*/ 3803 h 44509"/>
                        <a:gd name="connsiteX5" fmla="*/ 35576 w 37332"/>
                        <a:gd name="connsiteY5" fmla="*/ 29875 h 44509"/>
                        <a:gd name="connsiteX6" fmla="*/ 33547 w 37332"/>
                        <a:gd name="connsiteY6" fmla="*/ 42727 h 44509"/>
                        <a:gd name="connsiteX7" fmla="*/ 28136 w 37332"/>
                        <a:gd name="connsiteY7" fmla="*/ 44448 h 44509"/>
                        <a:gd name="connsiteX8" fmla="*/ 28136 w 37332"/>
                        <a:gd name="connsiteY8" fmla="*/ 44448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32" h="44509">
                          <a:moveTo>
                            <a:pt x="28197" y="44510"/>
                          </a:moveTo>
                          <a:cubicBezTo>
                            <a:pt x="25369" y="44510"/>
                            <a:pt x="22540" y="43219"/>
                            <a:pt x="20695" y="40697"/>
                          </a:cubicBezTo>
                          <a:lnTo>
                            <a:pt x="1756" y="14625"/>
                          </a:lnTo>
                          <a:cubicBezTo>
                            <a:pt x="-1257" y="10506"/>
                            <a:pt x="-273" y="4725"/>
                            <a:pt x="3786" y="1774"/>
                          </a:cubicBezTo>
                          <a:cubicBezTo>
                            <a:pt x="7905" y="-1239"/>
                            <a:pt x="13686" y="-317"/>
                            <a:pt x="16637" y="3803"/>
                          </a:cubicBezTo>
                          <a:lnTo>
                            <a:pt x="35576" y="29875"/>
                          </a:lnTo>
                          <a:cubicBezTo>
                            <a:pt x="38589" y="33995"/>
                            <a:pt x="37605" y="39775"/>
                            <a:pt x="33547" y="42727"/>
                          </a:cubicBezTo>
                          <a:cubicBezTo>
                            <a:pt x="31887" y="43956"/>
                            <a:pt x="30042" y="44448"/>
                            <a:pt x="28136" y="44448"/>
                          </a:cubicBezTo>
                          <a:lnTo>
                            <a:pt x="28136" y="44448"/>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44" name="Freeform 1148">
                      <a:extLst>
                        <a:ext uri="{FF2B5EF4-FFF2-40B4-BE49-F238E27FC236}">
                          <a16:creationId xmlns:a16="http://schemas.microsoft.com/office/drawing/2014/main" id="{4D5EE4F4-5552-9325-0A74-F194491578FF}"/>
                        </a:ext>
                      </a:extLst>
                    </p:cNvPr>
                    <p:cNvSpPr/>
                    <p:nvPr/>
                  </p:nvSpPr>
                  <p:spPr>
                    <a:xfrm>
                      <a:off x="4387890" y="2031185"/>
                      <a:ext cx="49018" cy="28438"/>
                    </a:xfrm>
                    <a:custGeom>
                      <a:avLst/>
                      <a:gdLst>
                        <a:gd name="connsiteX0" fmla="*/ 9198 w 49018"/>
                        <a:gd name="connsiteY0" fmla="*/ 28439 h 28438"/>
                        <a:gd name="connsiteX1" fmla="*/ 466 w 49018"/>
                        <a:gd name="connsiteY1" fmla="*/ 22044 h 28438"/>
                        <a:gd name="connsiteX2" fmla="*/ 6369 w 49018"/>
                        <a:gd name="connsiteY2" fmla="*/ 10422 h 28438"/>
                        <a:gd name="connsiteX3" fmla="*/ 36992 w 49018"/>
                        <a:gd name="connsiteY3" fmla="*/ 461 h 28438"/>
                        <a:gd name="connsiteX4" fmla="*/ 48552 w 49018"/>
                        <a:gd name="connsiteY4" fmla="*/ 6364 h 28438"/>
                        <a:gd name="connsiteX5" fmla="*/ 42649 w 49018"/>
                        <a:gd name="connsiteY5" fmla="*/ 17985 h 28438"/>
                        <a:gd name="connsiteX6" fmla="*/ 12027 w 49018"/>
                        <a:gd name="connsiteY6" fmla="*/ 27947 h 28438"/>
                        <a:gd name="connsiteX7" fmla="*/ 9198 w 49018"/>
                        <a:gd name="connsiteY7" fmla="*/ 28439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18" h="28438">
                          <a:moveTo>
                            <a:pt x="9198" y="28439"/>
                          </a:moveTo>
                          <a:cubicBezTo>
                            <a:pt x="5324" y="28439"/>
                            <a:pt x="1696" y="25979"/>
                            <a:pt x="466" y="22044"/>
                          </a:cubicBezTo>
                          <a:cubicBezTo>
                            <a:pt x="-1132" y="17186"/>
                            <a:pt x="1512" y="11959"/>
                            <a:pt x="6369" y="10422"/>
                          </a:cubicBezTo>
                          <a:lnTo>
                            <a:pt x="36992" y="461"/>
                          </a:lnTo>
                          <a:cubicBezTo>
                            <a:pt x="41849" y="-1138"/>
                            <a:pt x="47076" y="1567"/>
                            <a:pt x="48552" y="6364"/>
                          </a:cubicBezTo>
                          <a:cubicBezTo>
                            <a:pt x="50151" y="11222"/>
                            <a:pt x="47507" y="16448"/>
                            <a:pt x="42649" y="17985"/>
                          </a:cubicBezTo>
                          <a:lnTo>
                            <a:pt x="12027" y="27947"/>
                          </a:lnTo>
                          <a:cubicBezTo>
                            <a:pt x="11104" y="28254"/>
                            <a:pt x="10120" y="28439"/>
                            <a:pt x="9198" y="28439"/>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22" name="Graphic 5">
                    <a:extLst>
                      <a:ext uri="{FF2B5EF4-FFF2-40B4-BE49-F238E27FC236}">
                        <a16:creationId xmlns:a16="http://schemas.microsoft.com/office/drawing/2014/main" id="{48D1A691-B953-1BE8-59CA-7839A20E6703}"/>
                      </a:ext>
                    </a:extLst>
                  </p:cNvPr>
                  <p:cNvGrpSpPr/>
                  <p:nvPr/>
                </p:nvGrpSpPr>
                <p:grpSpPr>
                  <a:xfrm>
                    <a:off x="4464999" y="2008956"/>
                    <a:ext cx="79702" cy="76801"/>
                    <a:chOff x="4464999" y="2008956"/>
                    <a:chExt cx="79702" cy="76801"/>
                  </a:xfrm>
                  <a:grpFill/>
                </p:grpSpPr>
                <p:sp>
                  <p:nvSpPr>
                    <p:cNvPr id="35" name="Freeform 1139">
                      <a:extLst>
                        <a:ext uri="{FF2B5EF4-FFF2-40B4-BE49-F238E27FC236}">
                          <a16:creationId xmlns:a16="http://schemas.microsoft.com/office/drawing/2014/main" id="{8C03750E-0FE4-A024-9A0A-4932D3DE3CD7}"/>
                        </a:ext>
                      </a:extLst>
                    </p:cNvPr>
                    <p:cNvSpPr/>
                    <p:nvPr/>
                  </p:nvSpPr>
                  <p:spPr>
                    <a:xfrm>
                      <a:off x="4495596" y="2008956"/>
                      <a:ext cx="18447" cy="50668"/>
                    </a:xfrm>
                    <a:custGeom>
                      <a:avLst/>
                      <a:gdLst>
                        <a:gd name="connsiteX0" fmla="*/ 9224 w 18447"/>
                        <a:gd name="connsiteY0" fmla="*/ 50668 h 50668"/>
                        <a:gd name="connsiteX1" fmla="*/ 0 w 18447"/>
                        <a:gd name="connsiteY1" fmla="*/ 41445 h 50668"/>
                        <a:gd name="connsiteX2" fmla="*/ 0 w 18447"/>
                        <a:gd name="connsiteY2" fmla="*/ 9224 h 50668"/>
                        <a:gd name="connsiteX3" fmla="*/ 9224 w 18447"/>
                        <a:gd name="connsiteY3" fmla="*/ 0 h 50668"/>
                        <a:gd name="connsiteX4" fmla="*/ 18447 w 18447"/>
                        <a:gd name="connsiteY4" fmla="*/ 9224 h 50668"/>
                        <a:gd name="connsiteX5" fmla="*/ 18447 w 18447"/>
                        <a:gd name="connsiteY5" fmla="*/ 41445 h 50668"/>
                        <a:gd name="connsiteX6" fmla="*/ 9224 w 18447"/>
                        <a:gd name="connsiteY6" fmla="*/ 50668 h 5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50668">
                          <a:moveTo>
                            <a:pt x="9224" y="50668"/>
                          </a:moveTo>
                          <a:cubicBezTo>
                            <a:pt x="4120" y="50668"/>
                            <a:pt x="0" y="46548"/>
                            <a:pt x="0" y="41445"/>
                          </a:cubicBezTo>
                          <a:lnTo>
                            <a:pt x="0" y="9224"/>
                          </a:lnTo>
                          <a:cubicBezTo>
                            <a:pt x="0" y="4120"/>
                            <a:pt x="4120" y="0"/>
                            <a:pt x="9224" y="0"/>
                          </a:cubicBezTo>
                          <a:cubicBezTo>
                            <a:pt x="14327" y="0"/>
                            <a:pt x="18447" y="4120"/>
                            <a:pt x="18447" y="9224"/>
                          </a:cubicBezTo>
                          <a:lnTo>
                            <a:pt x="18447" y="41445"/>
                          </a:lnTo>
                          <a:cubicBezTo>
                            <a:pt x="18447" y="46548"/>
                            <a:pt x="14327" y="50668"/>
                            <a:pt x="9224" y="50668"/>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6" name="Freeform 1140">
                      <a:extLst>
                        <a:ext uri="{FF2B5EF4-FFF2-40B4-BE49-F238E27FC236}">
                          <a16:creationId xmlns:a16="http://schemas.microsoft.com/office/drawing/2014/main" id="{C5844699-A9D2-0305-B01E-1F33A78F5FF3}"/>
                        </a:ext>
                      </a:extLst>
                    </p:cNvPr>
                    <p:cNvSpPr/>
                    <p:nvPr/>
                  </p:nvSpPr>
                  <p:spPr>
                    <a:xfrm>
                      <a:off x="4464999" y="2031179"/>
                      <a:ext cx="49018" cy="28444"/>
                    </a:xfrm>
                    <a:custGeom>
                      <a:avLst/>
                      <a:gdLst>
                        <a:gd name="connsiteX0" fmla="*/ 39820 w 49018"/>
                        <a:gd name="connsiteY0" fmla="*/ 28445 h 28444"/>
                        <a:gd name="connsiteX1" fmla="*/ 36992 w 49018"/>
                        <a:gd name="connsiteY1" fmla="*/ 27953 h 28444"/>
                        <a:gd name="connsiteX2" fmla="*/ 6370 w 49018"/>
                        <a:gd name="connsiteY2" fmla="*/ 17991 h 28444"/>
                        <a:gd name="connsiteX3" fmla="*/ 466 w 49018"/>
                        <a:gd name="connsiteY3" fmla="*/ 6370 h 28444"/>
                        <a:gd name="connsiteX4" fmla="*/ 12027 w 49018"/>
                        <a:gd name="connsiteY4" fmla="*/ 466 h 28444"/>
                        <a:gd name="connsiteX5" fmla="*/ 42649 w 49018"/>
                        <a:gd name="connsiteY5" fmla="*/ 10428 h 28444"/>
                        <a:gd name="connsiteX6" fmla="*/ 48552 w 49018"/>
                        <a:gd name="connsiteY6" fmla="*/ 22050 h 28444"/>
                        <a:gd name="connsiteX7" fmla="*/ 39820 w 49018"/>
                        <a:gd name="connsiteY7" fmla="*/ 28445 h 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018" h="28444">
                          <a:moveTo>
                            <a:pt x="39820" y="28445"/>
                          </a:moveTo>
                          <a:cubicBezTo>
                            <a:pt x="38898" y="28445"/>
                            <a:pt x="37914" y="28260"/>
                            <a:pt x="36992" y="27953"/>
                          </a:cubicBezTo>
                          <a:lnTo>
                            <a:pt x="6370" y="17991"/>
                          </a:lnTo>
                          <a:cubicBezTo>
                            <a:pt x="1512" y="16392"/>
                            <a:pt x="-1132" y="11227"/>
                            <a:pt x="466" y="6370"/>
                          </a:cubicBezTo>
                          <a:cubicBezTo>
                            <a:pt x="2065" y="1512"/>
                            <a:pt x="7230" y="-1132"/>
                            <a:pt x="12027" y="466"/>
                          </a:cubicBezTo>
                          <a:lnTo>
                            <a:pt x="42649" y="10428"/>
                          </a:lnTo>
                          <a:cubicBezTo>
                            <a:pt x="47507" y="12027"/>
                            <a:pt x="50151" y="17192"/>
                            <a:pt x="48552" y="22050"/>
                          </a:cubicBezTo>
                          <a:cubicBezTo>
                            <a:pt x="47261" y="25923"/>
                            <a:pt x="43633" y="28445"/>
                            <a:pt x="39820" y="28445"/>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7" name="Freeform 1141">
                      <a:extLst>
                        <a:ext uri="{FF2B5EF4-FFF2-40B4-BE49-F238E27FC236}">
                          <a16:creationId xmlns:a16="http://schemas.microsoft.com/office/drawing/2014/main" id="{73D21EC3-01B0-B85E-B5CE-4525D67B9A6C}"/>
                        </a:ext>
                      </a:extLst>
                    </p:cNvPr>
                    <p:cNvSpPr/>
                    <p:nvPr/>
                  </p:nvSpPr>
                  <p:spPr>
                    <a:xfrm>
                      <a:off x="4476666" y="2041248"/>
                      <a:ext cx="37367" cy="44509"/>
                    </a:xfrm>
                    <a:custGeom>
                      <a:avLst/>
                      <a:gdLst>
                        <a:gd name="connsiteX0" fmla="*/ 9214 w 37367"/>
                        <a:gd name="connsiteY0" fmla="*/ 44448 h 44509"/>
                        <a:gd name="connsiteX1" fmla="*/ 3803 w 37367"/>
                        <a:gd name="connsiteY1" fmla="*/ 42727 h 44509"/>
                        <a:gd name="connsiteX2" fmla="*/ 1774 w 37367"/>
                        <a:gd name="connsiteY2" fmla="*/ 29875 h 44509"/>
                        <a:gd name="connsiteX3" fmla="*/ 20713 w 37367"/>
                        <a:gd name="connsiteY3" fmla="*/ 3803 h 44509"/>
                        <a:gd name="connsiteX4" fmla="*/ 33564 w 37367"/>
                        <a:gd name="connsiteY4" fmla="*/ 1774 h 44509"/>
                        <a:gd name="connsiteX5" fmla="*/ 35594 w 37367"/>
                        <a:gd name="connsiteY5" fmla="*/ 14625 h 44509"/>
                        <a:gd name="connsiteX6" fmla="*/ 16655 w 37367"/>
                        <a:gd name="connsiteY6" fmla="*/ 40697 h 44509"/>
                        <a:gd name="connsiteX7" fmla="*/ 9153 w 37367"/>
                        <a:gd name="connsiteY7" fmla="*/ 44510 h 44509"/>
                        <a:gd name="connsiteX8" fmla="*/ 9153 w 37367"/>
                        <a:gd name="connsiteY8" fmla="*/ 44510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7" h="44509">
                          <a:moveTo>
                            <a:pt x="9214" y="44448"/>
                          </a:moveTo>
                          <a:cubicBezTo>
                            <a:pt x="7308" y="44448"/>
                            <a:pt x="5402" y="43895"/>
                            <a:pt x="3803" y="42727"/>
                          </a:cubicBezTo>
                          <a:cubicBezTo>
                            <a:pt x="-317" y="39714"/>
                            <a:pt x="-1239" y="33995"/>
                            <a:pt x="1774" y="29875"/>
                          </a:cubicBezTo>
                          <a:lnTo>
                            <a:pt x="20713" y="3803"/>
                          </a:lnTo>
                          <a:cubicBezTo>
                            <a:pt x="23726" y="-317"/>
                            <a:pt x="29445" y="-1239"/>
                            <a:pt x="33564" y="1774"/>
                          </a:cubicBezTo>
                          <a:cubicBezTo>
                            <a:pt x="37684" y="4787"/>
                            <a:pt x="38607" y="10506"/>
                            <a:pt x="35594" y="14625"/>
                          </a:cubicBezTo>
                          <a:lnTo>
                            <a:pt x="16655" y="40697"/>
                          </a:lnTo>
                          <a:cubicBezTo>
                            <a:pt x="14871" y="43157"/>
                            <a:pt x="12043" y="44510"/>
                            <a:pt x="9153" y="44510"/>
                          </a:cubicBezTo>
                          <a:lnTo>
                            <a:pt x="9153" y="44510"/>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8" name="Freeform 1142">
                      <a:extLst>
                        <a:ext uri="{FF2B5EF4-FFF2-40B4-BE49-F238E27FC236}">
                          <a16:creationId xmlns:a16="http://schemas.microsoft.com/office/drawing/2014/main" id="{9CA41617-5820-FE58-FF3E-2CD7314C58E6}"/>
                        </a:ext>
                      </a:extLst>
                    </p:cNvPr>
                    <p:cNvSpPr/>
                    <p:nvPr/>
                  </p:nvSpPr>
                  <p:spPr>
                    <a:xfrm>
                      <a:off x="4495561" y="2041186"/>
                      <a:ext cx="37332" cy="44509"/>
                    </a:xfrm>
                    <a:custGeom>
                      <a:avLst/>
                      <a:gdLst>
                        <a:gd name="connsiteX0" fmla="*/ 28197 w 37332"/>
                        <a:gd name="connsiteY0" fmla="*/ 44510 h 44509"/>
                        <a:gd name="connsiteX1" fmla="*/ 20696 w 37332"/>
                        <a:gd name="connsiteY1" fmla="*/ 40697 h 44509"/>
                        <a:gd name="connsiteX2" fmla="*/ 1757 w 37332"/>
                        <a:gd name="connsiteY2" fmla="*/ 14625 h 44509"/>
                        <a:gd name="connsiteX3" fmla="*/ 3786 w 37332"/>
                        <a:gd name="connsiteY3" fmla="*/ 1774 h 44509"/>
                        <a:gd name="connsiteX4" fmla="*/ 16637 w 37332"/>
                        <a:gd name="connsiteY4" fmla="*/ 3803 h 44509"/>
                        <a:gd name="connsiteX5" fmla="*/ 35576 w 37332"/>
                        <a:gd name="connsiteY5" fmla="*/ 29875 h 44509"/>
                        <a:gd name="connsiteX6" fmla="*/ 33547 w 37332"/>
                        <a:gd name="connsiteY6" fmla="*/ 42727 h 44509"/>
                        <a:gd name="connsiteX7" fmla="*/ 28136 w 37332"/>
                        <a:gd name="connsiteY7" fmla="*/ 44448 h 44509"/>
                        <a:gd name="connsiteX8" fmla="*/ 28136 w 37332"/>
                        <a:gd name="connsiteY8" fmla="*/ 44448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32" h="44509">
                          <a:moveTo>
                            <a:pt x="28197" y="44510"/>
                          </a:moveTo>
                          <a:cubicBezTo>
                            <a:pt x="25369" y="44510"/>
                            <a:pt x="22540" y="43219"/>
                            <a:pt x="20696" y="40697"/>
                          </a:cubicBezTo>
                          <a:lnTo>
                            <a:pt x="1757" y="14625"/>
                          </a:lnTo>
                          <a:cubicBezTo>
                            <a:pt x="-1257" y="10506"/>
                            <a:pt x="-273" y="4725"/>
                            <a:pt x="3786" y="1774"/>
                          </a:cubicBezTo>
                          <a:cubicBezTo>
                            <a:pt x="7906" y="-1239"/>
                            <a:pt x="13686" y="-317"/>
                            <a:pt x="16637" y="3803"/>
                          </a:cubicBezTo>
                          <a:lnTo>
                            <a:pt x="35576" y="29875"/>
                          </a:lnTo>
                          <a:cubicBezTo>
                            <a:pt x="38589" y="33995"/>
                            <a:pt x="37605" y="39775"/>
                            <a:pt x="33547" y="42727"/>
                          </a:cubicBezTo>
                          <a:cubicBezTo>
                            <a:pt x="31887" y="43956"/>
                            <a:pt x="30042" y="44448"/>
                            <a:pt x="28136" y="44448"/>
                          </a:cubicBezTo>
                          <a:lnTo>
                            <a:pt x="28136" y="44448"/>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9" name="Freeform 1143">
                      <a:extLst>
                        <a:ext uri="{FF2B5EF4-FFF2-40B4-BE49-F238E27FC236}">
                          <a16:creationId xmlns:a16="http://schemas.microsoft.com/office/drawing/2014/main" id="{18D4A529-DD61-7BAC-D012-1A0E7C1E1F94}"/>
                        </a:ext>
                      </a:extLst>
                    </p:cNvPr>
                    <p:cNvSpPr/>
                    <p:nvPr/>
                  </p:nvSpPr>
                  <p:spPr>
                    <a:xfrm>
                      <a:off x="4495622" y="2031185"/>
                      <a:ext cx="49079" cy="28438"/>
                    </a:xfrm>
                    <a:custGeom>
                      <a:avLst/>
                      <a:gdLst>
                        <a:gd name="connsiteX0" fmla="*/ 9198 w 49079"/>
                        <a:gd name="connsiteY0" fmla="*/ 28439 h 28438"/>
                        <a:gd name="connsiteX1" fmla="*/ 466 w 49079"/>
                        <a:gd name="connsiteY1" fmla="*/ 22044 h 28438"/>
                        <a:gd name="connsiteX2" fmla="*/ 6369 w 49079"/>
                        <a:gd name="connsiteY2" fmla="*/ 10422 h 28438"/>
                        <a:gd name="connsiteX3" fmla="*/ 36992 w 49079"/>
                        <a:gd name="connsiteY3" fmla="*/ 461 h 28438"/>
                        <a:gd name="connsiteX4" fmla="*/ 48614 w 49079"/>
                        <a:gd name="connsiteY4" fmla="*/ 6364 h 28438"/>
                        <a:gd name="connsiteX5" fmla="*/ 42710 w 49079"/>
                        <a:gd name="connsiteY5" fmla="*/ 17985 h 28438"/>
                        <a:gd name="connsiteX6" fmla="*/ 12088 w 49079"/>
                        <a:gd name="connsiteY6" fmla="*/ 27947 h 28438"/>
                        <a:gd name="connsiteX7" fmla="*/ 9260 w 49079"/>
                        <a:gd name="connsiteY7" fmla="*/ 28439 h 28438"/>
                        <a:gd name="connsiteX8" fmla="*/ 9260 w 49079"/>
                        <a:gd name="connsiteY8" fmla="*/ 28439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9" h="28438">
                          <a:moveTo>
                            <a:pt x="9198" y="28439"/>
                          </a:moveTo>
                          <a:cubicBezTo>
                            <a:pt x="5324" y="28439"/>
                            <a:pt x="1696" y="25979"/>
                            <a:pt x="466" y="22044"/>
                          </a:cubicBezTo>
                          <a:cubicBezTo>
                            <a:pt x="-1132" y="17186"/>
                            <a:pt x="1512" y="11959"/>
                            <a:pt x="6369" y="10422"/>
                          </a:cubicBezTo>
                          <a:lnTo>
                            <a:pt x="36992" y="461"/>
                          </a:lnTo>
                          <a:cubicBezTo>
                            <a:pt x="41850" y="-1138"/>
                            <a:pt x="47076" y="1567"/>
                            <a:pt x="48614" y="6364"/>
                          </a:cubicBezTo>
                          <a:cubicBezTo>
                            <a:pt x="50212" y="11222"/>
                            <a:pt x="47568" y="16448"/>
                            <a:pt x="42710" y="17985"/>
                          </a:cubicBezTo>
                          <a:lnTo>
                            <a:pt x="12088" y="27947"/>
                          </a:lnTo>
                          <a:cubicBezTo>
                            <a:pt x="11166" y="28254"/>
                            <a:pt x="10182" y="28439"/>
                            <a:pt x="9260" y="28439"/>
                          </a:cubicBezTo>
                          <a:lnTo>
                            <a:pt x="9260" y="28439"/>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23" name="Graphic 5">
                    <a:extLst>
                      <a:ext uri="{FF2B5EF4-FFF2-40B4-BE49-F238E27FC236}">
                        <a16:creationId xmlns:a16="http://schemas.microsoft.com/office/drawing/2014/main" id="{DA2AF053-4490-51A2-168C-7FFA79C8692D}"/>
                      </a:ext>
                    </a:extLst>
                  </p:cNvPr>
                  <p:cNvGrpSpPr/>
                  <p:nvPr/>
                </p:nvGrpSpPr>
                <p:grpSpPr>
                  <a:xfrm>
                    <a:off x="4572608" y="2008956"/>
                    <a:ext cx="79701" cy="76801"/>
                    <a:chOff x="4572608" y="2008956"/>
                    <a:chExt cx="79701" cy="76801"/>
                  </a:xfrm>
                  <a:grpFill/>
                </p:grpSpPr>
                <p:sp>
                  <p:nvSpPr>
                    <p:cNvPr id="30" name="Freeform 1094">
                      <a:extLst>
                        <a:ext uri="{FF2B5EF4-FFF2-40B4-BE49-F238E27FC236}">
                          <a16:creationId xmlns:a16="http://schemas.microsoft.com/office/drawing/2014/main" id="{4ACD062B-3F16-7C7A-4DF0-7B5032C87DB9}"/>
                        </a:ext>
                      </a:extLst>
                    </p:cNvPr>
                    <p:cNvSpPr/>
                    <p:nvPr/>
                  </p:nvSpPr>
                  <p:spPr>
                    <a:xfrm>
                      <a:off x="4603205" y="2008956"/>
                      <a:ext cx="18447" cy="50668"/>
                    </a:xfrm>
                    <a:custGeom>
                      <a:avLst/>
                      <a:gdLst>
                        <a:gd name="connsiteX0" fmla="*/ 9224 w 18447"/>
                        <a:gd name="connsiteY0" fmla="*/ 50668 h 50668"/>
                        <a:gd name="connsiteX1" fmla="*/ 0 w 18447"/>
                        <a:gd name="connsiteY1" fmla="*/ 41445 h 50668"/>
                        <a:gd name="connsiteX2" fmla="*/ 0 w 18447"/>
                        <a:gd name="connsiteY2" fmla="*/ 9224 h 50668"/>
                        <a:gd name="connsiteX3" fmla="*/ 9224 w 18447"/>
                        <a:gd name="connsiteY3" fmla="*/ 0 h 50668"/>
                        <a:gd name="connsiteX4" fmla="*/ 18447 w 18447"/>
                        <a:gd name="connsiteY4" fmla="*/ 9224 h 50668"/>
                        <a:gd name="connsiteX5" fmla="*/ 18447 w 18447"/>
                        <a:gd name="connsiteY5" fmla="*/ 41445 h 50668"/>
                        <a:gd name="connsiteX6" fmla="*/ 9224 w 18447"/>
                        <a:gd name="connsiteY6" fmla="*/ 50668 h 5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50668">
                          <a:moveTo>
                            <a:pt x="9224" y="50668"/>
                          </a:moveTo>
                          <a:cubicBezTo>
                            <a:pt x="4120" y="50668"/>
                            <a:pt x="0" y="46548"/>
                            <a:pt x="0" y="41445"/>
                          </a:cubicBezTo>
                          <a:lnTo>
                            <a:pt x="0" y="9224"/>
                          </a:lnTo>
                          <a:cubicBezTo>
                            <a:pt x="0" y="4120"/>
                            <a:pt x="4120" y="0"/>
                            <a:pt x="9224" y="0"/>
                          </a:cubicBezTo>
                          <a:cubicBezTo>
                            <a:pt x="14327" y="0"/>
                            <a:pt x="18447" y="4120"/>
                            <a:pt x="18447" y="9224"/>
                          </a:cubicBezTo>
                          <a:lnTo>
                            <a:pt x="18447" y="41445"/>
                          </a:lnTo>
                          <a:cubicBezTo>
                            <a:pt x="18447" y="46548"/>
                            <a:pt x="14327" y="50668"/>
                            <a:pt x="9224" y="50668"/>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1" name="Freeform 1095">
                      <a:extLst>
                        <a:ext uri="{FF2B5EF4-FFF2-40B4-BE49-F238E27FC236}">
                          <a16:creationId xmlns:a16="http://schemas.microsoft.com/office/drawing/2014/main" id="{66C71B56-AE69-BE5F-99B3-628CDEED53BC}"/>
                        </a:ext>
                      </a:extLst>
                    </p:cNvPr>
                    <p:cNvSpPr/>
                    <p:nvPr/>
                  </p:nvSpPr>
                  <p:spPr>
                    <a:xfrm>
                      <a:off x="4572608" y="2031179"/>
                      <a:ext cx="49079" cy="28444"/>
                    </a:xfrm>
                    <a:custGeom>
                      <a:avLst/>
                      <a:gdLst>
                        <a:gd name="connsiteX0" fmla="*/ 39820 w 49079"/>
                        <a:gd name="connsiteY0" fmla="*/ 28445 h 28444"/>
                        <a:gd name="connsiteX1" fmla="*/ 36992 w 49079"/>
                        <a:gd name="connsiteY1" fmla="*/ 27953 h 28444"/>
                        <a:gd name="connsiteX2" fmla="*/ 6370 w 49079"/>
                        <a:gd name="connsiteY2" fmla="*/ 17991 h 28444"/>
                        <a:gd name="connsiteX3" fmla="*/ 466 w 49079"/>
                        <a:gd name="connsiteY3" fmla="*/ 6370 h 28444"/>
                        <a:gd name="connsiteX4" fmla="*/ 12088 w 49079"/>
                        <a:gd name="connsiteY4" fmla="*/ 466 h 28444"/>
                        <a:gd name="connsiteX5" fmla="*/ 42710 w 49079"/>
                        <a:gd name="connsiteY5" fmla="*/ 10428 h 28444"/>
                        <a:gd name="connsiteX6" fmla="*/ 48614 w 49079"/>
                        <a:gd name="connsiteY6" fmla="*/ 22050 h 28444"/>
                        <a:gd name="connsiteX7" fmla="*/ 39882 w 49079"/>
                        <a:gd name="connsiteY7" fmla="*/ 28445 h 28444"/>
                        <a:gd name="connsiteX8" fmla="*/ 39882 w 49079"/>
                        <a:gd name="connsiteY8" fmla="*/ 28445 h 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9" h="28444">
                          <a:moveTo>
                            <a:pt x="39820" y="28445"/>
                          </a:moveTo>
                          <a:cubicBezTo>
                            <a:pt x="38898" y="28445"/>
                            <a:pt x="37914" y="28260"/>
                            <a:pt x="36992" y="27953"/>
                          </a:cubicBezTo>
                          <a:lnTo>
                            <a:pt x="6370" y="17991"/>
                          </a:lnTo>
                          <a:cubicBezTo>
                            <a:pt x="1512" y="16392"/>
                            <a:pt x="-1132" y="11227"/>
                            <a:pt x="466" y="6370"/>
                          </a:cubicBezTo>
                          <a:cubicBezTo>
                            <a:pt x="2065" y="1512"/>
                            <a:pt x="7230" y="-1132"/>
                            <a:pt x="12088" y="466"/>
                          </a:cubicBezTo>
                          <a:lnTo>
                            <a:pt x="42710" y="10428"/>
                          </a:lnTo>
                          <a:cubicBezTo>
                            <a:pt x="47568" y="12027"/>
                            <a:pt x="50212" y="17192"/>
                            <a:pt x="48614" y="22050"/>
                          </a:cubicBezTo>
                          <a:cubicBezTo>
                            <a:pt x="47322" y="25923"/>
                            <a:pt x="43694" y="28445"/>
                            <a:pt x="39882" y="28445"/>
                          </a:cubicBezTo>
                          <a:lnTo>
                            <a:pt x="39882" y="28445"/>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2" name="Freeform 1096">
                      <a:extLst>
                        <a:ext uri="{FF2B5EF4-FFF2-40B4-BE49-F238E27FC236}">
                          <a16:creationId xmlns:a16="http://schemas.microsoft.com/office/drawing/2014/main" id="{B4A8F605-C743-CEFC-E7B4-6AAD20200F94}"/>
                        </a:ext>
                      </a:extLst>
                    </p:cNvPr>
                    <p:cNvSpPr/>
                    <p:nvPr/>
                  </p:nvSpPr>
                  <p:spPr>
                    <a:xfrm>
                      <a:off x="4584275" y="2041248"/>
                      <a:ext cx="37367" cy="44509"/>
                    </a:xfrm>
                    <a:custGeom>
                      <a:avLst/>
                      <a:gdLst>
                        <a:gd name="connsiteX0" fmla="*/ 9214 w 37367"/>
                        <a:gd name="connsiteY0" fmla="*/ 44448 h 44509"/>
                        <a:gd name="connsiteX1" fmla="*/ 3803 w 37367"/>
                        <a:gd name="connsiteY1" fmla="*/ 42727 h 44509"/>
                        <a:gd name="connsiteX2" fmla="*/ 1774 w 37367"/>
                        <a:gd name="connsiteY2" fmla="*/ 29875 h 44509"/>
                        <a:gd name="connsiteX3" fmla="*/ 20713 w 37367"/>
                        <a:gd name="connsiteY3" fmla="*/ 3803 h 44509"/>
                        <a:gd name="connsiteX4" fmla="*/ 33564 w 37367"/>
                        <a:gd name="connsiteY4" fmla="*/ 1774 h 44509"/>
                        <a:gd name="connsiteX5" fmla="*/ 35594 w 37367"/>
                        <a:gd name="connsiteY5" fmla="*/ 14625 h 44509"/>
                        <a:gd name="connsiteX6" fmla="*/ 16655 w 37367"/>
                        <a:gd name="connsiteY6" fmla="*/ 40697 h 44509"/>
                        <a:gd name="connsiteX7" fmla="*/ 9153 w 37367"/>
                        <a:gd name="connsiteY7" fmla="*/ 44510 h 44509"/>
                        <a:gd name="connsiteX8" fmla="*/ 9153 w 37367"/>
                        <a:gd name="connsiteY8" fmla="*/ 44510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67" h="44509">
                          <a:moveTo>
                            <a:pt x="9214" y="44448"/>
                          </a:moveTo>
                          <a:cubicBezTo>
                            <a:pt x="7308" y="44448"/>
                            <a:pt x="5402" y="43895"/>
                            <a:pt x="3803" y="42727"/>
                          </a:cubicBezTo>
                          <a:cubicBezTo>
                            <a:pt x="-317" y="39714"/>
                            <a:pt x="-1239" y="33995"/>
                            <a:pt x="1774" y="29875"/>
                          </a:cubicBezTo>
                          <a:lnTo>
                            <a:pt x="20713" y="3803"/>
                          </a:lnTo>
                          <a:cubicBezTo>
                            <a:pt x="23726" y="-317"/>
                            <a:pt x="29445" y="-1239"/>
                            <a:pt x="33564" y="1774"/>
                          </a:cubicBezTo>
                          <a:cubicBezTo>
                            <a:pt x="37684" y="4787"/>
                            <a:pt x="38607" y="10506"/>
                            <a:pt x="35594" y="14625"/>
                          </a:cubicBezTo>
                          <a:lnTo>
                            <a:pt x="16655" y="40697"/>
                          </a:lnTo>
                          <a:cubicBezTo>
                            <a:pt x="14871" y="43157"/>
                            <a:pt x="12043" y="44510"/>
                            <a:pt x="9153" y="44510"/>
                          </a:cubicBezTo>
                          <a:lnTo>
                            <a:pt x="9153" y="44510"/>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3" name="Freeform 1137">
                      <a:extLst>
                        <a:ext uri="{FF2B5EF4-FFF2-40B4-BE49-F238E27FC236}">
                          <a16:creationId xmlns:a16="http://schemas.microsoft.com/office/drawing/2014/main" id="{FBAF6F49-B144-A6CE-FFD6-0601A4DA84EE}"/>
                        </a:ext>
                      </a:extLst>
                    </p:cNvPr>
                    <p:cNvSpPr/>
                    <p:nvPr/>
                  </p:nvSpPr>
                  <p:spPr>
                    <a:xfrm>
                      <a:off x="4603231" y="2041186"/>
                      <a:ext cx="37332" cy="44509"/>
                    </a:xfrm>
                    <a:custGeom>
                      <a:avLst/>
                      <a:gdLst>
                        <a:gd name="connsiteX0" fmla="*/ 28197 w 37332"/>
                        <a:gd name="connsiteY0" fmla="*/ 44510 h 44509"/>
                        <a:gd name="connsiteX1" fmla="*/ 20696 w 37332"/>
                        <a:gd name="connsiteY1" fmla="*/ 40697 h 44509"/>
                        <a:gd name="connsiteX2" fmla="*/ 1756 w 37332"/>
                        <a:gd name="connsiteY2" fmla="*/ 14625 h 44509"/>
                        <a:gd name="connsiteX3" fmla="*/ 3786 w 37332"/>
                        <a:gd name="connsiteY3" fmla="*/ 1774 h 44509"/>
                        <a:gd name="connsiteX4" fmla="*/ 16637 w 37332"/>
                        <a:gd name="connsiteY4" fmla="*/ 3803 h 44509"/>
                        <a:gd name="connsiteX5" fmla="*/ 35576 w 37332"/>
                        <a:gd name="connsiteY5" fmla="*/ 29875 h 44509"/>
                        <a:gd name="connsiteX6" fmla="*/ 33547 w 37332"/>
                        <a:gd name="connsiteY6" fmla="*/ 42727 h 44509"/>
                        <a:gd name="connsiteX7" fmla="*/ 28136 w 37332"/>
                        <a:gd name="connsiteY7" fmla="*/ 44448 h 44509"/>
                        <a:gd name="connsiteX8" fmla="*/ 28136 w 37332"/>
                        <a:gd name="connsiteY8" fmla="*/ 44448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32" h="44509">
                          <a:moveTo>
                            <a:pt x="28197" y="44510"/>
                          </a:moveTo>
                          <a:cubicBezTo>
                            <a:pt x="25369" y="44510"/>
                            <a:pt x="22540" y="43219"/>
                            <a:pt x="20696" y="40697"/>
                          </a:cubicBezTo>
                          <a:lnTo>
                            <a:pt x="1756" y="14625"/>
                          </a:lnTo>
                          <a:cubicBezTo>
                            <a:pt x="-1257" y="10506"/>
                            <a:pt x="-273" y="4725"/>
                            <a:pt x="3786" y="1774"/>
                          </a:cubicBezTo>
                          <a:cubicBezTo>
                            <a:pt x="7905" y="-1239"/>
                            <a:pt x="13686" y="-317"/>
                            <a:pt x="16637" y="3803"/>
                          </a:cubicBezTo>
                          <a:lnTo>
                            <a:pt x="35576" y="29875"/>
                          </a:lnTo>
                          <a:cubicBezTo>
                            <a:pt x="38589" y="33995"/>
                            <a:pt x="37605" y="39775"/>
                            <a:pt x="33547" y="42727"/>
                          </a:cubicBezTo>
                          <a:cubicBezTo>
                            <a:pt x="31887" y="43956"/>
                            <a:pt x="30042" y="44448"/>
                            <a:pt x="28136" y="44448"/>
                          </a:cubicBezTo>
                          <a:lnTo>
                            <a:pt x="28136" y="44448"/>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34" name="Freeform 1138">
                      <a:extLst>
                        <a:ext uri="{FF2B5EF4-FFF2-40B4-BE49-F238E27FC236}">
                          <a16:creationId xmlns:a16="http://schemas.microsoft.com/office/drawing/2014/main" id="{02E45120-6938-93F1-A1F6-DAC656E32671}"/>
                        </a:ext>
                      </a:extLst>
                    </p:cNvPr>
                    <p:cNvSpPr/>
                    <p:nvPr/>
                  </p:nvSpPr>
                  <p:spPr>
                    <a:xfrm>
                      <a:off x="4603230" y="2031185"/>
                      <a:ext cx="49079" cy="28438"/>
                    </a:xfrm>
                    <a:custGeom>
                      <a:avLst/>
                      <a:gdLst>
                        <a:gd name="connsiteX0" fmla="*/ 9198 w 49079"/>
                        <a:gd name="connsiteY0" fmla="*/ 28439 h 28438"/>
                        <a:gd name="connsiteX1" fmla="*/ 466 w 49079"/>
                        <a:gd name="connsiteY1" fmla="*/ 22044 h 28438"/>
                        <a:gd name="connsiteX2" fmla="*/ 6369 w 49079"/>
                        <a:gd name="connsiteY2" fmla="*/ 10422 h 28438"/>
                        <a:gd name="connsiteX3" fmla="*/ 36992 w 49079"/>
                        <a:gd name="connsiteY3" fmla="*/ 461 h 28438"/>
                        <a:gd name="connsiteX4" fmla="*/ 48614 w 49079"/>
                        <a:gd name="connsiteY4" fmla="*/ 6364 h 28438"/>
                        <a:gd name="connsiteX5" fmla="*/ 42710 w 49079"/>
                        <a:gd name="connsiteY5" fmla="*/ 17985 h 28438"/>
                        <a:gd name="connsiteX6" fmla="*/ 12088 w 49079"/>
                        <a:gd name="connsiteY6" fmla="*/ 27947 h 28438"/>
                        <a:gd name="connsiteX7" fmla="*/ 9260 w 49079"/>
                        <a:gd name="connsiteY7" fmla="*/ 28439 h 28438"/>
                        <a:gd name="connsiteX8" fmla="*/ 9260 w 49079"/>
                        <a:gd name="connsiteY8" fmla="*/ 28439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9" h="28438">
                          <a:moveTo>
                            <a:pt x="9198" y="28439"/>
                          </a:moveTo>
                          <a:cubicBezTo>
                            <a:pt x="5324" y="28439"/>
                            <a:pt x="1696" y="25979"/>
                            <a:pt x="466" y="22044"/>
                          </a:cubicBezTo>
                          <a:cubicBezTo>
                            <a:pt x="-1132" y="17186"/>
                            <a:pt x="1512" y="11959"/>
                            <a:pt x="6369" y="10422"/>
                          </a:cubicBezTo>
                          <a:lnTo>
                            <a:pt x="36992" y="461"/>
                          </a:lnTo>
                          <a:cubicBezTo>
                            <a:pt x="41850" y="-1138"/>
                            <a:pt x="47076" y="1567"/>
                            <a:pt x="48614" y="6364"/>
                          </a:cubicBezTo>
                          <a:cubicBezTo>
                            <a:pt x="50212" y="11222"/>
                            <a:pt x="47568" y="16448"/>
                            <a:pt x="42710" y="17985"/>
                          </a:cubicBezTo>
                          <a:lnTo>
                            <a:pt x="12088" y="27947"/>
                          </a:lnTo>
                          <a:cubicBezTo>
                            <a:pt x="11166" y="28254"/>
                            <a:pt x="10182" y="28439"/>
                            <a:pt x="9260" y="28439"/>
                          </a:cubicBezTo>
                          <a:lnTo>
                            <a:pt x="9260" y="28439"/>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24" name="Graphic 5">
                    <a:extLst>
                      <a:ext uri="{FF2B5EF4-FFF2-40B4-BE49-F238E27FC236}">
                        <a16:creationId xmlns:a16="http://schemas.microsoft.com/office/drawing/2014/main" id="{652A267B-4ABA-2AA3-9D9B-175DEFD92004}"/>
                      </a:ext>
                    </a:extLst>
                  </p:cNvPr>
                  <p:cNvGrpSpPr/>
                  <p:nvPr/>
                </p:nvGrpSpPr>
                <p:grpSpPr>
                  <a:xfrm>
                    <a:off x="4680339" y="2008956"/>
                    <a:ext cx="79701" cy="76801"/>
                    <a:chOff x="4680339" y="2008956"/>
                    <a:chExt cx="79701" cy="76801"/>
                  </a:xfrm>
                  <a:grpFill/>
                </p:grpSpPr>
                <p:sp>
                  <p:nvSpPr>
                    <p:cNvPr id="25" name="Freeform 1089">
                      <a:extLst>
                        <a:ext uri="{FF2B5EF4-FFF2-40B4-BE49-F238E27FC236}">
                          <a16:creationId xmlns:a16="http://schemas.microsoft.com/office/drawing/2014/main" id="{3D64B5C3-B68F-BA5E-D0B8-2538EF1E2A9B}"/>
                        </a:ext>
                      </a:extLst>
                    </p:cNvPr>
                    <p:cNvSpPr/>
                    <p:nvPr/>
                  </p:nvSpPr>
                  <p:spPr>
                    <a:xfrm>
                      <a:off x="4710936" y="2008956"/>
                      <a:ext cx="18447" cy="50668"/>
                    </a:xfrm>
                    <a:custGeom>
                      <a:avLst/>
                      <a:gdLst>
                        <a:gd name="connsiteX0" fmla="*/ 9224 w 18447"/>
                        <a:gd name="connsiteY0" fmla="*/ 50668 h 50668"/>
                        <a:gd name="connsiteX1" fmla="*/ 0 w 18447"/>
                        <a:gd name="connsiteY1" fmla="*/ 41445 h 50668"/>
                        <a:gd name="connsiteX2" fmla="*/ 0 w 18447"/>
                        <a:gd name="connsiteY2" fmla="*/ 9224 h 50668"/>
                        <a:gd name="connsiteX3" fmla="*/ 9224 w 18447"/>
                        <a:gd name="connsiteY3" fmla="*/ 0 h 50668"/>
                        <a:gd name="connsiteX4" fmla="*/ 18447 w 18447"/>
                        <a:gd name="connsiteY4" fmla="*/ 9224 h 50668"/>
                        <a:gd name="connsiteX5" fmla="*/ 18447 w 18447"/>
                        <a:gd name="connsiteY5" fmla="*/ 41445 h 50668"/>
                        <a:gd name="connsiteX6" fmla="*/ 9224 w 18447"/>
                        <a:gd name="connsiteY6" fmla="*/ 50668 h 50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50668">
                          <a:moveTo>
                            <a:pt x="9224" y="50668"/>
                          </a:moveTo>
                          <a:cubicBezTo>
                            <a:pt x="4120" y="50668"/>
                            <a:pt x="0" y="46548"/>
                            <a:pt x="0" y="41445"/>
                          </a:cubicBezTo>
                          <a:lnTo>
                            <a:pt x="0" y="9224"/>
                          </a:lnTo>
                          <a:cubicBezTo>
                            <a:pt x="0" y="4120"/>
                            <a:pt x="4120" y="0"/>
                            <a:pt x="9224" y="0"/>
                          </a:cubicBezTo>
                          <a:cubicBezTo>
                            <a:pt x="14327" y="0"/>
                            <a:pt x="18447" y="4120"/>
                            <a:pt x="18447" y="9224"/>
                          </a:cubicBezTo>
                          <a:lnTo>
                            <a:pt x="18447" y="41445"/>
                          </a:lnTo>
                          <a:cubicBezTo>
                            <a:pt x="18447" y="46548"/>
                            <a:pt x="14327" y="50668"/>
                            <a:pt x="9224" y="50668"/>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26" name="Freeform 1090">
                      <a:extLst>
                        <a:ext uri="{FF2B5EF4-FFF2-40B4-BE49-F238E27FC236}">
                          <a16:creationId xmlns:a16="http://schemas.microsoft.com/office/drawing/2014/main" id="{FF538E1C-1A71-A062-C9C8-D26BB71A5218}"/>
                        </a:ext>
                      </a:extLst>
                    </p:cNvPr>
                    <p:cNvSpPr/>
                    <p:nvPr/>
                  </p:nvSpPr>
                  <p:spPr>
                    <a:xfrm>
                      <a:off x="4680339" y="2031179"/>
                      <a:ext cx="49079" cy="28444"/>
                    </a:xfrm>
                    <a:custGeom>
                      <a:avLst/>
                      <a:gdLst>
                        <a:gd name="connsiteX0" fmla="*/ 39820 w 49079"/>
                        <a:gd name="connsiteY0" fmla="*/ 28445 h 28444"/>
                        <a:gd name="connsiteX1" fmla="*/ 36992 w 49079"/>
                        <a:gd name="connsiteY1" fmla="*/ 27953 h 28444"/>
                        <a:gd name="connsiteX2" fmla="*/ 6369 w 49079"/>
                        <a:gd name="connsiteY2" fmla="*/ 17991 h 28444"/>
                        <a:gd name="connsiteX3" fmla="*/ 466 w 49079"/>
                        <a:gd name="connsiteY3" fmla="*/ 6370 h 28444"/>
                        <a:gd name="connsiteX4" fmla="*/ 12088 w 49079"/>
                        <a:gd name="connsiteY4" fmla="*/ 466 h 28444"/>
                        <a:gd name="connsiteX5" fmla="*/ 42710 w 49079"/>
                        <a:gd name="connsiteY5" fmla="*/ 10428 h 28444"/>
                        <a:gd name="connsiteX6" fmla="*/ 48613 w 49079"/>
                        <a:gd name="connsiteY6" fmla="*/ 22050 h 28444"/>
                        <a:gd name="connsiteX7" fmla="*/ 39882 w 49079"/>
                        <a:gd name="connsiteY7" fmla="*/ 28445 h 28444"/>
                        <a:gd name="connsiteX8" fmla="*/ 39882 w 49079"/>
                        <a:gd name="connsiteY8" fmla="*/ 28445 h 28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9" h="28444">
                          <a:moveTo>
                            <a:pt x="39820" y="28445"/>
                          </a:moveTo>
                          <a:cubicBezTo>
                            <a:pt x="38898" y="28445"/>
                            <a:pt x="37914" y="28260"/>
                            <a:pt x="36992" y="27953"/>
                          </a:cubicBezTo>
                          <a:lnTo>
                            <a:pt x="6369" y="17991"/>
                          </a:lnTo>
                          <a:cubicBezTo>
                            <a:pt x="1512" y="16392"/>
                            <a:pt x="-1132" y="11227"/>
                            <a:pt x="466" y="6370"/>
                          </a:cubicBezTo>
                          <a:cubicBezTo>
                            <a:pt x="2065" y="1512"/>
                            <a:pt x="7230" y="-1132"/>
                            <a:pt x="12088" y="466"/>
                          </a:cubicBezTo>
                          <a:lnTo>
                            <a:pt x="42710" y="10428"/>
                          </a:lnTo>
                          <a:cubicBezTo>
                            <a:pt x="47568" y="12027"/>
                            <a:pt x="50212" y="17192"/>
                            <a:pt x="48613" y="22050"/>
                          </a:cubicBezTo>
                          <a:cubicBezTo>
                            <a:pt x="47322" y="25923"/>
                            <a:pt x="43694" y="28445"/>
                            <a:pt x="39882" y="28445"/>
                          </a:cubicBezTo>
                          <a:lnTo>
                            <a:pt x="39882" y="28445"/>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27" name="Freeform 1091">
                      <a:extLst>
                        <a:ext uri="{FF2B5EF4-FFF2-40B4-BE49-F238E27FC236}">
                          <a16:creationId xmlns:a16="http://schemas.microsoft.com/office/drawing/2014/main" id="{789A4655-8EDD-6A61-D765-5732364CFA52}"/>
                        </a:ext>
                      </a:extLst>
                    </p:cNvPr>
                    <p:cNvSpPr/>
                    <p:nvPr/>
                  </p:nvSpPr>
                  <p:spPr>
                    <a:xfrm>
                      <a:off x="4692033" y="2041248"/>
                      <a:ext cx="37341" cy="44509"/>
                    </a:xfrm>
                    <a:custGeom>
                      <a:avLst/>
                      <a:gdLst>
                        <a:gd name="connsiteX0" fmla="*/ 9188 w 37341"/>
                        <a:gd name="connsiteY0" fmla="*/ 44448 h 44509"/>
                        <a:gd name="connsiteX1" fmla="*/ 3777 w 37341"/>
                        <a:gd name="connsiteY1" fmla="*/ 42727 h 44509"/>
                        <a:gd name="connsiteX2" fmla="*/ 1747 w 37341"/>
                        <a:gd name="connsiteY2" fmla="*/ 29875 h 44509"/>
                        <a:gd name="connsiteX3" fmla="*/ 20686 w 37341"/>
                        <a:gd name="connsiteY3" fmla="*/ 3803 h 44509"/>
                        <a:gd name="connsiteX4" fmla="*/ 33538 w 37341"/>
                        <a:gd name="connsiteY4" fmla="*/ 1774 h 44509"/>
                        <a:gd name="connsiteX5" fmla="*/ 35567 w 37341"/>
                        <a:gd name="connsiteY5" fmla="*/ 14625 h 44509"/>
                        <a:gd name="connsiteX6" fmla="*/ 16628 w 37341"/>
                        <a:gd name="connsiteY6" fmla="*/ 40697 h 44509"/>
                        <a:gd name="connsiteX7" fmla="*/ 9126 w 37341"/>
                        <a:gd name="connsiteY7" fmla="*/ 44510 h 44509"/>
                        <a:gd name="connsiteX8" fmla="*/ 9126 w 37341"/>
                        <a:gd name="connsiteY8" fmla="*/ 44510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41" h="44509">
                          <a:moveTo>
                            <a:pt x="9188" y="44448"/>
                          </a:moveTo>
                          <a:cubicBezTo>
                            <a:pt x="7281" y="44448"/>
                            <a:pt x="5375" y="43895"/>
                            <a:pt x="3777" y="42727"/>
                          </a:cubicBezTo>
                          <a:cubicBezTo>
                            <a:pt x="-343" y="39714"/>
                            <a:pt x="-1204" y="33995"/>
                            <a:pt x="1747" y="29875"/>
                          </a:cubicBezTo>
                          <a:lnTo>
                            <a:pt x="20686" y="3803"/>
                          </a:lnTo>
                          <a:cubicBezTo>
                            <a:pt x="23699" y="-317"/>
                            <a:pt x="29418" y="-1239"/>
                            <a:pt x="33538" y="1774"/>
                          </a:cubicBezTo>
                          <a:cubicBezTo>
                            <a:pt x="37658" y="4787"/>
                            <a:pt x="38580" y="10506"/>
                            <a:pt x="35567" y="14625"/>
                          </a:cubicBezTo>
                          <a:lnTo>
                            <a:pt x="16628" y="40697"/>
                          </a:lnTo>
                          <a:cubicBezTo>
                            <a:pt x="14845" y="43157"/>
                            <a:pt x="12016" y="44510"/>
                            <a:pt x="9126" y="44510"/>
                          </a:cubicBezTo>
                          <a:lnTo>
                            <a:pt x="9126" y="44510"/>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28" name="Freeform 1092">
                      <a:extLst>
                        <a:ext uri="{FF2B5EF4-FFF2-40B4-BE49-F238E27FC236}">
                          <a16:creationId xmlns:a16="http://schemas.microsoft.com/office/drawing/2014/main" id="{FE92F4B6-1AF9-226A-BBE5-DF152001C002}"/>
                        </a:ext>
                      </a:extLst>
                    </p:cNvPr>
                    <p:cNvSpPr/>
                    <p:nvPr/>
                  </p:nvSpPr>
                  <p:spPr>
                    <a:xfrm>
                      <a:off x="4710901" y="2041186"/>
                      <a:ext cx="37332" cy="44509"/>
                    </a:xfrm>
                    <a:custGeom>
                      <a:avLst/>
                      <a:gdLst>
                        <a:gd name="connsiteX0" fmla="*/ 28197 w 37332"/>
                        <a:gd name="connsiteY0" fmla="*/ 44510 h 44509"/>
                        <a:gd name="connsiteX1" fmla="*/ 20695 w 37332"/>
                        <a:gd name="connsiteY1" fmla="*/ 40697 h 44509"/>
                        <a:gd name="connsiteX2" fmla="*/ 1756 w 37332"/>
                        <a:gd name="connsiteY2" fmla="*/ 14625 h 44509"/>
                        <a:gd name="connsiteX3" fmla="*/ 3786 w 37332"/>
                        <a:gd name="connsiteY3" fmla="*/ 1774 h 44509"/>
                        <a:gd name="connsiteX4" fmla="*/ 16637 w 37332"/>
                        <a:gd name="connsiteY4" fmla="*/ 3803 h 44509"/>
                        <a:gd name="connsiteX5" fmla="*/ 35576 w 37332"/>
                        <a:gd name="connsiteY5" fmla="*/ 29875 h 44509"/>
                        <a:gd name="connsiteX6" fmla="*/ 33547 w 37332"/>
                        <a:gd name="connsiteY6" fmla="*/ 42727 h 44509"/>
                        <a:gd name="connsiteX7" fmla="*/ 28136 w 37332"/>
                        <a:gd name="connsiteY7" fmla="*/ 44448 h 44509"/>
                        <a:gd name="connsiteX8" fmla="*/ 28136 w 37332"/>
                        <a:gd name="connsiteY8" fmla="*/ 44448 h 44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332" h="44509">
                          <a:moveTo>
                            <a:pt x="28197" y="44510"/>
                          </a:moveTo>
                          <a:cubicBezTo>
                            <a:pt x="25369" y="44510"/>
                            <a:pt x="22540" y="43219"/>
                            <a:pt x="20695" y="40697"/>
                          </a:cubicBezTo>
                          <a:lnTo>
                            <a:pt x="1756" y="14625"/>
                          </a:lnTo>
                          <a:cubicBezTo>
                            <a:pt x="-1257" y="10506"/>
                            <a:pt x="-273" y="4725"/>
                            <a:pt x="3786" y="1774"/>
                          </a:cubicBezTo>
                          <a:cubicBezTo>
                            <a:pt x="7905" y="-1239"/>
                            <a:pt x="13686" y="-317"/>
                            <a:pt x="16637" y="3803"/>
                          </a:cubicBezTo>
                          <a:lnTo>
                            <a:pt x="35576" y="29875"/>
                          </a:lnTo>
                          <a:cubicBezTo>
                            <a:pt x="38589" y="33995"/>
                            <a:pt x="37605" y="39775"/>
                            <a:pt x="33547" y="42727"/>
                          </a:cubicBezTo>
                          <a:cubicBezTo>
                            <a:pt x="31887" y="43956"/>
                            <a:pt x="30042" y="44448"/>
                            <a:pt x="28136" y="44448"/>
                          </a:cubicBezTo>
                          <a:lnTo>
                            <a:pt x="28136" y="44448"/>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29" name="Freeform 1093">
                      <a:extLst>
                        <a:ext uri="{FF2B5EF4-FFF2-40B4-BE49-F238E27FC236}">
                          <a16:creationId xmlns:a16="http://schemas.microsoft.com/office/drawing/2014/main" id="{30370349-15EC-19B2-081C-DB76ECA22C65}"/>
                        </a:ext>
                      </a:extLst>
                    </p:cNvPr>
                    <p:cNvSpPr/>
                    <p:nvPr/>
                  </p:nvSpPr>
                  <p:spPr>
                    <a:xfrm>
                      <a:off x="4710961" y="2031185"/>
                      <a:ext cx="49079" cy="28438"/>
                    </a:xfrm>
                    <a:custGeom>
                      <a:avLst/>
                      <a:gdLst>
                        <a:gd name="connsiteX0" fmla="*/ 9198 w 49079"/>
                        <a:gd name="connsiteY0" fmla="*/ 28439 h 28438"/>
                        <a:gd name="connsiteX1" fmla="*/ 466 w 49079"/>
                        <a:gd name="connsiteY1" fmla="*/ 22044 h 28438"/>
                        <a:gd name="connsiteX2" fmla="*/ 6370 w 49079"/>
                        <a:gd name="connsiteY2" fmla="*/ 10422 h 28438"/>
                        <a:gd name="connsiteX3" fmla="*/ 36992 w 49079"/>
                        <a:gd name="connsiteY3" fmla="*/ 461 h 28438"/>
                        <a:gd name="connsiteX4" fmla="*/ 48614 w 49079"/>
                        <a:gd name="connsiteY4" fmla="*/ 6364 h 28438"/>
                        <a:gd name="connsiteX5" fmla="*/ 42710 w 49079"/>
                        <a:gd name="connsiteY5" fmla="*/ 17985 h 28438"/>
                        <a:gd name="connsiteX6" fmla="*/ 12088 w 49079"/>
                        <a:gd name="connsiteY6" fmla="*/ 27947 h 28438"/>
                        <a:gd name="connsiteX7" fmla="*/ 9260 w 49079"/>
                        <a:gd name="connsiteY7" fmla="*/ 28439 h 28438"/>
                        <a:gd name="connsiteX8" fmla="*/ 9260 w 49079"/>
                        <a:gd name="connsiteY8" fmla="*/ 28439 h 2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079" h="28438">
                          <a:moveTo>
                            <a:pt x="9198" y="28439"/>
                          </a:moveTo>
                          <a:cubicBezTo>
                            <a:pt x="5324" y="28439"/>
                            <a:pt x="1696" y="25979"/>
                            <a:pt x="466" y="22044"/>
                          </a:cubicBezTo>
                          <a:cubicBezTo>
                            <a:pt x="-1132" y="17186"/>
                            <a:pt x="1512" y="11959"/>
                            <a:pt x="6370" y="10422"/>
                          </a:cubicBezTo>
                          <a:lnTo>
                            <a:pt x="36992" y="461"/>
                          </a:lnTo>
                          <a:cubicBezTo>
                            <a:pt x="41850" y="-1138"/>
                            <a:pt x="47076" y="1567"/>
                            <a:pt x="48614" y="6364"/>
                          </a:cubicBezTo>
                          <a:cubicBezTo>
                            <a:pt x="50212" y="11222"/>
                            <a:pt x="47568" y="16448"/>
                            <a:pt x="42710" y="17985"/>
                          </a:cubicBezTo>
                          <a:lnTo>
                            <a:pt x="12088" y="27947"/>
                          </a:lnTo>
                          <a:cubicBezTo>
                            <a:pt x="11166" y="28254"/>
                            <a:pt x="10182" y="28439"/>
                            <a:pt x="9260" y="28439"/>
                          </a:cubicBezTo>
                          <a:lnTo>
                            <a:pt x="9260" y="28439"/>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sp>
              <p:nvSpPr>
                <p:cNvPr id="20" name="Freeform 60">
                  <a:extLst>
                    <a:ext uri="{FF2B5EF4-FFF2-40B4-BE49-F238E27FC236}">
                      <a16:creationId xmlns:a16="http://schemas.microsoft.com/office/drawing/2014/main" id="{C8A9A33D-86B7-EF42-DE01-EF208232523D}"/>
                    </a:ext>
                  </a:extLst>
                </p:cNvPr>
                <p:cNvSpPr/>
                <p:nvPr/>
              </p:nvSpPr>
              <p:spPr>
                <a:xfrm>
                  <a:off x="4294461" y="1958841"/>
                  <a:ext cx="528264" cy="176969"/>
                </a:xfrm>
                <a:custGeom>
                  <a:avLst/>
                  <a:gdLst>
                    <a:gd name="connsiteX0" fmla="*/ 439780 w 528264"/>
                    <a:gd name="connsiteY0" fmla="*/ 176970 h 176969"/>
                    <a:gd name="connsiteX1" fmla="*/ 430557 w 528264"/>
                    <a:gd name="connsiteY1" fmla="*/ 167746 h 176969"/>
                    <a:gd name="connsiteX2" fmla="*/ 439780 w 528264"/>
                    <a:gd name="connsiteY2" fmla="*/ 158523 h 176969"/>
                    <a:gd name="connsiteX3" fmla="*/ 509818 w 528264"/>
                    <a:gd name="connsiteY3" fmla="*/ 88485 h 176969"/>
                    <a:gd name="connsiteX4" fmla="*/ 439780 w 528264"/>
                    <a:gd name="connsiteY4" fmla="*/ 18447 h 176969"/>
                    <a:gd name="connsiteX5" fmla="*/ 88485 w 528264"/>
                    <a:gd name="connsiteY5" fmla="*/ 18447 h 176969"/>
                    <a:gd name="connsiteX6" fmla="*/ 18447 w 528264"/>
                    <a:gd name="connsiteY6" fmla="*/ 88485 h 176969"/>
                    <a:gd name="connsiteX7" fmla="*/ 88485 w 528264"/>
                    <a:gd name="connsiteY7" fmla="*/ 158523 h 176969"/>
                    <a:gd name="connsiteX8" fmla="*/ 371034 w 528264"/>
                    <a:gd name="connsiteY8" fmla="*/ 158523 h 176969"/>
                    <a:gd name="connsiteX9" fmla="*/ 380257 w 528264"/>
                    <a:gd name="connsiteY9" fmla="*/ 167746 h 176969"/>
                    <a:gd name="connsiteX10" fmla="*/ 371034 w 528264"/>
                    <a:gd name="connsiteY10" fmla="*/ 176970 h 176969"/>
                    <a:gd name="connsiteX11" fmla="*/ 88485 w 528264"/>
                    <a:gd name="connsiteY11" fmla="*/ 176970 h 176969"/>
                    <a:gd name="connsiteX12" fmla="*/ 0 w 528264"/>
                    <a:gd name="connsiteY12" fmla="*/ 88485 h 176969"/>
                    <a:gd name="connsiteX13" fmla="*/ 88485 w 528264"/>
                    <a:gd name="connsiteY13" fmla="*/ 0 h 176969"/>
                    <a:gd name="connsiteX14" fmla="*/ 439780 w 528264"/>
                    <a:gd name="connsiteY14" fmla="*/ 0 h 176969"/>
                    <a:gd name="connsiteX15" fmla="*/ 528265 w 528264"/>
                    <a:gd name="connsiteY15" fmla="*/ 88485 h 176969"/>
                    <a:gd name="connsiteX16" fmla="*/ 439780 w 528264"/>
                    <a:gd name="connsiteY16" fmla="*/ 176970 h 176969"/>
                    <a:gd name="connsiteX17" fmla="*/ 439780 w 528264"/>
                    <a:gd name="connsiteY17" fmla="*/ 176970 h 17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8264" h="176969">
                      <a:moveTo>
                        <a:pt x="439780" y="176970"/>
                      </a:moveTo>
                      <a:cubicBezTo>
                        <a:pt x="434676" y="176970"/>
                        <a:pt x="430557" y="172850"/>
                        <a:pt x="430557" y="167746"/>
                      </a:cubicBezTo>
                      <a:cubicBezTo>
                        <a:pt x="430557" y="162642"/>
                        <a:pt x="434676" y="158523"/>
                        <a:pt x="439780" y="158523"/>
                      </a:cubicBezTo>
                      <a:cubicBezTo>
                        <a:pt x="478396" y="158523"/>
                        <a:pt x="509818" y="127101"/>
                        <a:pt x="509818" y="88485"/>
                      </a:cubicBezTo>
                      <a:cubicBezTo>
                        <a:pt x="509818" y="49869"/>
                        <a:pt x="478396" y="18447"/>
                        <a:pt x="439780" y="18447"/>
                      </a:cubicBezTo>
                      <a:lnTo>
                        <a:pt x="88485" y="18447"/>
                      </a:lnTo>
                      <a:cubicBezTo>
                        <a:pt x="49869" y="18447"/>
                        <a:pt x="18447" y="49869"/>
                        <a:pt x="18447" y="88485"/>
                      </a:cubicBezTo>
                      <a:cubicBezTo>
                        <a:pt x="18447" y="127101"/>
                        <a:pt x="49869" y="158523"/>
                        <a:pt x="88485" y="158523"/>
                      </a:cubicBezTo>
                      <a:lnTo>
                        <a:pt x="371034" y="158523"/>
                      </a:lnTo>
                      <a:cubicBezTo>
                        <a:pt x="376138" y="158523"/>
                        <a:pt x="380257" y="162642"/>
                        <a:pt x="380257" y="167746"/>
                      </a:cubicBezTo>
                      <a:cubicBezTo>
                        <a:pt x="380257" y="172850"/>
                        <a:pt x="376138" y="176970"/>
                        <a:pt x="371034" y="176970"/>
                      </a:cubicBezTo>
                      <a:lnTo>
                        <a:pt x="88485" y="176970"/>
                      </a:lnTo>
                      <a:cubicBezTo>
                        <a:pt x="39661" y="176970"/>
                        <a:pt x="0" y="137308"/>
                        <a:pt x="0" y="88485"/>
                      </a:cubicBezTo>
                      <a:cubicBezTo>
                        <a:pt x="0" y="39661"/>
                        <a:pt x="39661" y="0"/>
                        <a:pt x="88485" y="0"/>
                      </a:cubicBezTo>
                      <a:lnTo>
                        <a:pt x="439780" y="0"/>
                      </a:lnTo>
                      <a:cubicBezTo>
                        <a:pt x="488604" y="0"/>
                        <a:pt x="528265" y="39661"/>
                        <a:pt x="528265" y="88485"/>
                      </a:cubicBezTo>
                      <a:cubicBezTo>
                        <a:pt x="528265" y="137308"/>
                        <a:pt x="488604" y="176970"/>
                        <a:pt x="439780" y="176970"/>
                      </a:cubicBezTo>
                      <a:lnTo>
                        <a:pt x="439780" y="176970"/>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grpSp>
      <p:grpSp>
        <p:nvGrpSpPr>
          <p:cNvPr id="48" name="Group 47">
            <a:extLst>
              <a:ext uri="{FF2B5EF4-FFF2-40B4-BE49-F238E27FC236}">
                <a16:creationId xmlns:a16="http://schemas.microsoft.com/office/drawing/2014/main" id="{2EA0118C-C753-4B07-7BA7-87044043B5A7}"/>
              </a:ext>
              <a:ext uri="{C183D7F6-B498-43B3-948B-1728B52AA6E4}">
                <adec:decorative xmlns:adec="http://schemas.microsoft.com/office/drawing/2017/decorative" val="1"/>
              </a:ext>
            </a:extLst>
          </p:cNvPr>
          <p:cNvGrpSpPr/>
          <p:nvPr/>
        </p:nvGrpSpPr>
        <p:grpSpPr>
          <a:xfrm>
            <a:off x="6375155" y="3900252"/>
            <a:ext cx="827975" cy="827975"/>
            <a:chOff x="6206704" y="4151125"/>
            <a:chExt cx="827975" cy="827975"/>
          </a:xfrm>
        </p:grpSpPr>
        <p:sp>
          <p:nvSpPr>
            <p:cNvPr id="49" name="Oval 48">
              <a:extLst>
                <a:ext uri="{FF2B5EF4-FFF2-40B4-BE49-F238E27FC236}">
                  <a16:creationId xmlns:a16="http://schemas.microsoft.com/office/drawing/2014/main" id="{B2CC58F5-FE6F-AB9F-8EFC-63A79E3DC8C4}"/>
                </a:ext>
              </a:extLst>
            </p:cNvPr>
            <p:cNvSpPr/>
            <p:nvPr/>
          </p:nvSpPr>
          <p:spPr>
            <a:xfrm>
              <a:off x="6206704" y="4151125"/>
              <a:ext cx="827975" cy="827975"/>
            </a:xfrm>
            <a:prstGeom prst="ellipse">
              <a:avLst/>
            </a:prstGeom>
            <a:solidFill>
              <a:srgbClr val="1A4480"/>
            </a:solidFill>
            <a:ln w="19050" cap="flat" cmpd="sng" algn="ctr">
              <a:solidFill>
                <a:srgbClr val="1A4480"/>
              </a:solidFill>
              <a:prstDash val="solid"/>
              <a:miter lim="800000"/>
            </a:ln>
            <a:effectLst/>
          </p:spPr>
          <p:txBody>
            <a:bodyPr rtlCol="0" anchor="ctr"/>
            <a:lstStyle/>
            <a:p>
              <a:pPr algn="ctr" defTabSz="609630">
                <a:defRPr/>
              </a:pPr>
              <a:endParaRPr lang="en-US" sz="2700" kern="0">
                <a:solidFill>
                  <a:prstClr val="white"/>
                </a:solidFill>
                <a:latin typeface="Arial" panose="020B0604020202020204" pitchFamily="34" charset="0"/>
                <a:cs typeface="Arial" panose="020B0604020202020204" pitchFamily="34" charset="0"/>
              </a:endParaRPr>
            </a:p>
          </p:txBody>
        </p:sp>
        <p:grpSp>
          <p:nvGrpSpPr>
            <p:cNvPr id="50" name="Graphic 5">
              <a:extLst>
                <a:ext uri="{FF2B5EF4-FFF2-40B4-BE49-F238E27FC236}">
                  <a16:creationId xmlns:a16="http://schemas.microsoft.com/office/drawing/2014/main" id="{0F26819F-485F-03BC-E2DD-6B2ABC27DAE3}"/>
                </a:ext>
              </a:extLst>
            </p:cNvPr>
            <p:cNvGrpSpPr/>
            <p:nvPr/>
          </p:nvGrpSpPr>
          <p:grpSpPr>
            <a:xfrm>
              <a:off x="6422623" y="4316349"/>
              <a:ext cx="396137" cy="447256"/>
              <a:chOff x="6336236" y="2711408"/>
              <a:chExt cx="497691" cy="561915"/>
            </a:xfrm>
            <a:solidFill>
              <a:sysClr val="window" lastClr="FFFFFF"/>
            </a:solidFill>
          </p:grpSpPr>
          <p:grpSp>
            <p:nvGrpSpPr>
              <p:cNvPr id="51" name="Graphic 5">
                <a:extLst>
                  <a:ext uri="{FF2B5EF4-FFF2-40B4-BE49-F238E27FC236}">
                    <a16:creationId xmlns:a16="http://schemas.microsoft.com/office/drawing/2014/main" id="{3C898A23-573C-85FA-28B1-5020FE66F629}"/>
                  </a:ext>
                </a:extLst>
              </p:cNvPr>
              <p:cNvGrpSpPr/>
              <p:nvPr/>
            </p:nvGrpSpPr>
            <p:grpSpPr>
              <a:xfrm>
                <a:off x="6336236" y="3078145"/>
                <a:ext cx="497691" cy="195178"/>
                <a:chOff x="6336236" y="3078145"/>
                <a:chExt cx="497691" cy="195178"/>
              </a:xfrm>
              <a:grpFill/>
            </p:grpSpPr>
            <p:sp>
              <p:nvSpPr>
                <p:cNvPr id="57" name="Freeform 1684">
                  <a:extLst>
                    <a:ext uri="{FF2B5EF4-FFF2-40B4-BE49-F238E27FC236}">
                      <a16:creationId xmlns:a16="http://schemas.microsoft.com/office/drawing/2014/main" id="{D4AB1D51-236C-7F3C-D997-C46992896E3C}"/>
                    </a:ext>
                  </a:extLst>
                </p:cNvPr>
                <p:cNvSpPr/>
                <p:nvPr/>
              </p:nvSpPr>
              <p:spPr>
                <a:xfrm>
                  <a:off x="6442782" y="3087835"/>
                  <a:ext cx="391145" cy="159478"/>
                </a:xfrm>
                <a:custGeom>
                  <a:avLst/>
                  <a:gdLst>
                    <a:gd name="connsiteX0" fmla="*/ 192868 w 391145"/>
                    <a:gd name="connsiteY0" fmla="*/ 159478 h 159478"/>
                    <a:gd name="connsiteX1" fmla="*/ 181184 w 391145"/>
                    <a:gd name="connsiteY1" fmla="*/ 158925 h 159478"/>
                    <a:gd name="connsiteX2" fmla="*/ 8396 w 391145"/>
                    <a:gd name="connsiteY2" fmla="*/ 143368 h 159478"/>
                    <a:gd name="connsiteX3" fmla="*/ 34 w 391145"/>
                    <a:gd name="connsiteY3" fmla="*/ 133345 h 159478"/>
                    <a:gd name="connsiteX4" fmla="*/ 10057 w 391145"/>
                    <a:gd name="connsiteY4" fmla="*/ 124982 h 159478"/>
                    <a:gd name="connsiteX5" fmla="*/ 182845 w 391145"/>
                    <a:gd name="connsiteY5" fmla="*/ 140539 h 159478"/>
                    <a:gd name="connsiteX6" fmla="*/ 255711 w 391145"/>
                    <a:gd name="connsiteY6" fmla="*/ 121907 h 159478"/>
                    <a:gd name="connsiteX7" fmla="*/ 365410 w 391145"/>
                    <a:gd name="connsiteY7" fmla="*/ 48365 h 159478"/>
                    <a:gd name="connsiteX8" fmla="*/ 370452 w 391145"/>
                    <a:gd name="connsiteY8" fmla="*/ 26105 h 159478"/>
                    <a:gd name="connsiteX9" fmla="*/ 350898 w 391145"/>
                    <a:gd name="connsiteY9" fmla="*/ 19710 h 159478"/>
                    <a:gd name="connsiteX10" fmla="*/ 210577 w 391145"/>
                    <a:gd name="connsiteY10" fmla="*/ 79848 h 159478"/>
                    <a:gd name="connsiteX11" fmla="*/ 198463 w 391145"/>
                    <a:gd name="connsiteY11" fmla="*/ 74990 h 159478"/>
                    <a:gd name="connsiteX12" fmla="*/ 203321 w 391145"/>
                    <a:gd name="connsiteY12" fmla="*/ 62877 h 159478"/>
                    <a:gd name="connsiteX13" fmla="*/ 343643 w 391145"/>
                    <a:gd name="connsiteY13" fmla="*/ 2739 h 159478"/>
                    <a:gd name="connsiteX14" fmla="*/ 386256 w 391145"/>
                    <a:gd name="connsiteY14" fmla="*/ 16636 h 159478"/>
                    <a:gd name="connsiteX15" fmla="*/ 375617 w 391145"/>
                    <a:gd name="connsiteY15" fmla="*/ 63615 h 159478"/>
                    <a:gd name="connsiteX16" fmla="*/ 265919 w 391145"/>
                    <a:gd name="connsiteY16" fmla="*/ 137157 h 159478"/>
                    <a:gd name="connsiteX17" fmla="*/ 192806 w 391145"/>
                    <a:gd name="connsiteY17" fmla="*/ 159355 h 159478"/>
                    <a:gd name="connsiteX18" fmla="*/ 192806 w 391145"/>
                    <a:gd name="connsiteY18" fmla="*/ 159355 h 15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1145" h="159478">
                      <a:moveTo>
                        <a:pt x="192868" y="159478"/>
                      </a:moveTo>
                      <a:cubicBezTo>
                        <a:pt x="188994" y="159478"/>
                        <a:pt x="185058" y="159294"/>
                        <a:pt x="181184" y="158925"/>
                      </a:cubicBezTo>
                      <a:lnTo>
                        <a:pt x="8396" y="143368"/>
                      </a:lnTo>
                      <a:cubicBezTo>
                        <a:pt x="3354" y="142876"/>
                        <a:pt x="-397" y="138448"/>
                        <a:pt x="34" y="133345"/>
                      </a:cubicBezTo>
                      <a:cubicBezTo>
                        <a:pt x="525" y="128303"/>
                        <a:pt x="5014" y="124613"/>
                        <a:pt x="10057" y="124982"/>
                      </a:cubicBezTo>
                      <a:lnTo>
                        <a:pt x="182845" y="140539"/>
                      </a:lnTo>
                      <a:cubicBezTo>
                        <a:pt x="208486" y="142876"/>
                        <a:pt x="234312" y="136235"/>
                        <a:pt x="255711" y="121907"/>
                      </a:cubicBezTo>
                      <a:lnTo>
                        <a:pt x="365410" y="48365"/>
                      </a:lnTo>
                      <a:cubicBezTo>
                        <a:pt x="372728" y="43446"/>
                        <a:pt x="374941" y="33669"/>
                        <a:pt x="370452" y="26105"/>
                      </a:cubicBezTo>
                      <a:cubicBezTo>
                        <a:pt x="366517" y="19403"/>
                        <a:pt x="358093" y="16636"/>
                        <a:pt x="350898" y="19710"/>
                      </a:cubicBezTo>
                      <a:lnTo>
                        <a:pt x="210577" y="79848"/>
                      </a:lnTo>
                      <a:cubicBezTo>
                        <a:pt x="205904" y="81877"/>
                        <a:pt x="200493" y="79664"/>
                        <a:pt x="198463" y="74990"/>
                      </a:cubicBezTo>
                      <a:cubicBezTo>
                        <a:pt x="196434" y="70317"/>
                        <a:pt x="198648" y="64906"/>
                        <a:pt x="203321" y="62877"/>
                      </a:cubicBezTo>
                      <a:lnTo>
                        <a:pt x="343643" y="2739"/>
                      </a:lnTo>
                      <a:cubicBezTo>
                        <a:pt x="359261" y="-3964"/>
                        <a:pt x="377647" y="2001"/>
                        <a:pt x="386256" y="16636"/>
                      </a:cubicBezTo>
                      <a:cubicBezTo>
                        <a:pt x="395725" y="32623"/>
                        <a:pt x="391052" y="53223"/>
                        <a:pt x="375617" y="63615"/>
                      </a:cubicBezTo>
                      <a:lnTo>
                        <a:pt x="265919" y="137157"/>
                      </a:lnTo>
                      <a:cubicBezTo>
                        <a:pt x="244274" y="151607"/>
                        <a:pt x="218694" y="159355"/>
                        <a:pt x="192806" y="159355"/>
                      </a:cubicBezTo>
                      <a:lnTo>
                        <a:pt x="192806" y="159355"/>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58" name="Freeform 1685">
                  <a:extLst>
                    <a:ext uri="{FF2B5EF4-FFF2-40B4-BE49-F238E27FC236}">
                      <a16:creationId xmlns:a16="http://schemas.microsoft.com/office/drawing/2014/main" id="{18597DF1-6FF0-753C-26C8-D897D206D8DC}"/>
                    </a:ext>
                  </a:extLst>
                </p:cNvPr>
                <p:cNvSpPr/>
                <p:nvPr/>
              </p:nvSpPr>
              <p:spPr>
                <a:xfrm>
                  <a:off x="6402223" y="3078145"/>
                  <a:ext cx="263294" cy="99437"/>
                </a:xfrm>
                <a:custGeom>
                  <a:avLst/>
                  <a:gdLst>
                    <a:gd name="connsiteX0" fmla="*/ 227647 w 263294"/>
                    <a:gd name="connsiteY0" fmla="*/ 99438 h 99437"/>
                    <a:gd name="connsiteX1" fmla="*/ 223097 w 263294"/>
                    <a:gd name="connsiteY1" fmla="*/ 99192 h 99437"/>
                    <a:gd name="connsiteX2" fmla="*/ 122744 w 263294"/>
                    <a:gd name="connsiteY2" fmla="*/ 86463 h 99437"/>
                    <a:gd name="connsiteX3" fmla="*/ 114751 w 263294"/>
                    <a:gd name="connsiteY3" fmla="*/ 76133 h 99437"/>
                    <a:gd name="connsiteX4" fmla="*/ 125081 w 263294"/>
                    <a:gd name="connsiteY4" fmla="*/ 68139 h 99437"/>
                    <a:gd name="connsiteX5" fmla="*/ 225434 w 263294"/>
                    <a:gd name="connsiteY5" fmla="*/ 80868 h 99437"/>
                    <a:gd name="connsiteX6" fmla="*/ 244803 w 263294"/>
                    <a:gd name="connsiteY6" fmla="*/ 65864 h 99437"/>
                    <a:gd name="connsiteX7" fmla="*/ 230722 w 263294"/>
                    <a:gd name="connsiteY7" fmla="*/ 46679 h 99437"/>
                    <a:gd name="connsiteX8" fmla="*/ 82653 w 263294"/>
                    <a:gd name="connsiteY8" fmla="*/ 19316 h 99437"/>
                    <a:gd name="connsiteX9" fmla="*/ 52584 w 263294"/>
                    <a:gd name="connsiteY9" fmla="*/ 23128 h 99437"/>
                    <a:gd name="connsiteX10" fmla="*/ 13107 w 263294"/>
                    <a:gd name="connsiteY10" fmla="*/ 41452 h 99437"/>
                    <a:gd name="connsiteX11" fmla="*/ 870 w 263294"/>
                    <a:gd name="connsiteY11" fmla="*/ 36964 h 99437"/>
                    <a:gd name="connsiteX12" fmla="*/ 5359 w 263294"/>
                    <a:gd name="connsiteY12" fmla="*/ 24727 h 99437"/>
                    <a:gd name="connsiteX13" fmla="*/ 44836 w 263294"/>
                    <a:gd name="connsiteY13" fmla="*/ 6403 h 99437"/>
                    <a:gd name="connsiteX14" fmla="*/ 85973 w 263294"/>
                    <a:gd name="connsiteY14" fmla="*/ 1176 h 99437"/>
                    <a:gd name="connsiteX15" fmla="*/ 234042 w 263294"/>
                    <a:gd name="connsiteY15" fmla="*/ 28539 h 99437"/>
                    <a:gd name="connsiteX16" fmla="*/ 263004 w 263294"/>
                    <a:gd name="connsiteY16" fmla="*/ 68201 h 99437"/>
                    <a:gd name="connsiteX17" fmla="*/ 227586 w 263294"/>
                    <a:gd name="connsiteY17" fmla="*/ 99438 h 99437"/>
                    <a:gd name="connsiteX18" fmla="*/ 227586 w 263294"/>
                    <a:gd name="connsiteY18" fmla="*/ 99438 h 99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294" h="99437">
                      <a:moveTo>
                        <a:pt x="227647" y="99438"/>
                      </a:moveTo>
                      <a:cubicBezTo>
                        <a:pt x="226172" y="99438"/>
                        <a:pt x="224634" y="99315"/>
                        <a:pt x="223097" y="99192"/>
                      </a:cubicBezTo>
                      <a:lnTo>
                        <a:pt x="122744" y="86463"/>
                      </a:lnTo>
                      <a:cubicBezTo>
                        <a:pt x="117702" y="85849"/>
                        <a:pt x="114136" y="81175"/>
                        <a:pt x="114751" y="76133"/>
                      </a:cubicBezTo>
                      <a:cubicBezTo>
                        <a:pt x="115366" y="71091"/>
                        <a:pt x="119977" y="67463"/>
                        <a:pt x="125081" y="68139"/>
                      </a:cubicBezTo>
                      <a:lnTo>
                        <a:pt x="225434" y="80868"/>
                      </a:lnTo>
                      <a:cubicBezTo>
                        <a:pt x="234903" y="82098"/>
                        <a:pt x="243573" y="75334"/>
                        <a:pt x="244803" y="65864"/>
                      </a:cubicBezTo>
                      <a:cubicBezTo>
                        <a:pt x="245971" y="56763"/>
                        <a:pt x="239822" y="48278"/>
                        <a:pt x="230722" y="46679"/>
                      </a:cubicBezTo>
                      <a:lnTo>
                        <a:pt x="82653" y="19316"/>
                      </a:lnTo>
                      <a:cubicBezTo>
                        <a:pt x="72445" y="17410"/>
                        <a:pt x="61992" y="18762"/>
                        <a:pt x="52584" y="23128"/>
                      </a:cubicBezTo>
                      <a:lnTo>
                        <a:pt x="13107" y="41452"/>
                      </a:lnTo>
                      <a:cubicBezTo>
                        <a:pt x="8495" y="43605"/>
                        <a:pt x="3022" y="41637"/>
                        <a:pt x="870" y="36964"/>
                      </a:cubicBezTo>
                      <a:cubicBezTo>
                        <a:pt x="-1282" y="32352"/>
                        <a:pt x="686" y="26879"/>
                        <a:pt x="5359" y="24727"/>
                      </a:cubicBezTo>
                      <a:lnTo>
                        <a:pt x="44836" y="6403"/>
                      </a:lnTo>
                      <a:cubicBezTo>
                        <a:pt x="57811" y="377"/>
                        <a:pt x="72015" y="-1468"/>
                        <a:pt x="85973" y="1176"/>
                      </a:cubicBezTo>
                      <a:lnTo>
                        <a:pt x="234042" y="28539"/>
                      </a:lnTo>
                      <a:cubicBezTo>
                        <a:pt x="252674" y="31983"/>
                        <a:pt x="265403" y="49385"/>
                        <a:pt x="263004" y="68201"/>
                      </a:cubicBezTo>
                      <a:cubicBezTo>
                        <a:pt x="260668" y="86279"/>
                        <a:pt x="245295" y="99438"/>
                        <a:pt x="227586" y="99438"/>
                      </a:cubicBezTo>
                      <a:lnTo>
                        <a:pt x="227586" y="99438"/>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59" name="Freeform 1686">
                  <a:extLst>
                    <a:ext uri="{FF2B5EF4-FFF2-40B4-BE49-F238E27FC236}">
                      <a16:creationId xmlns:a16="http://schemas.microsoft.com/office/drawing/2014/main" id="{5317B03D-6D05-BD99-146A-1B0C446D2A5B}"/>
                    </a:ext>
                  </a:extLst>
                </p:cNvPr>
                <p:cNvSpPr/>
                <p:nvPr/>
              </p:nvSpPr>
              <p:spPr>
                <a:xfrm>
                  <a:off x="6336236" y="3080247"/>
                  <a:ext cx="132668" cy="193076"/>
                </a:xfrm>
                <a:custGeom>
                  <a:avLst/>
                  <a:gdLst>
                    <a:gd name="connsiteX0" fmla="*/ 65258 w 132668"/>
                    <a:gd name="connsiteY0" fmla="*/ 193076 h 193076"/>
                    <a:gd name="connsiteX1" fmla="*/ 56650 w 132668"/>
                    <a:gd name="connsiteY1" fmla="*/ 187050 h 193076"/>
                    <a:gd name="connsiteX2" fmla="*/ 570 w 132668"/>
                    <a:gd name="connsiteY2" fmla="*/ 33632 h 193076"/>
                    <a:gd name="connsiteX3" fmla="*/ 878 w 132668"/>
                    <a:gd name="connsiteY3" fmla="*/ 26560 h 193076"/>
                    <a:gd name="connsiteX4" fmla="*/ 6104 w 132668"/>
                    <a:gd name="connsiteY4" fmla="*/ 21764 h 193076"/>
                    <a:gd name="connsiteX5" fmla="*/ 64213 w 132668"/>
                    <a:gd name="connsiteY5" fmla="*/ 550 h 193076"/>
                    <a:gd name="connsiteX6" fmla="*/ 76019 w 132668"/>
                    <a:gd name="connsiteY6" fmla="*/ 6022 h 193076"/>
                    <a:gd name="connsiteX7" fmla="*/ 132098 w 132668"/>
                    <a:gd name="connsiteY7" fmla="*/ 159441 h 193076"/>
                    <a:gd name="connsiteX8" fmla="*/ 131791 w 132668"/>
                    <a:gd name="connsiteY8" fmla="*/ 166513 h 193076"/>
                    <a:gd name="connsiteX9" fmla="*/ 126564 w 132668"/>
                    <a:gd name="connsiteY9" fmla="*/ 171309 h 193076"/>
                    <a:gd name="connsiteX10" fmla="*/ 68456 w 132668"/>
                    <a:gd name="connsiteY10" fmla="*/ 192523 h 193076"/>
                    <a:gd name="connsiteX11" fmla="*/ 65320 w 132668"/>
                    <a:gd name="connsiteY11" fmla="*/ 193076 h 193076"/>
                    <a:gd name="connsiteX12" fmla="*/ 65320 w 132668"/>
                    <a:gd name="connsiteY12" fmla="*/ 193076 h 193076"/>
                    <a:gd name="connsiteX13" fmla="*/ 21046 w 132668"/>
                    <a:gd name="connsiteY13" fmla="*/ 35968 h 193076"/>
                    <a:gd name="connsiteX14" fmla="*/ 70792 w 132668"/>
                    <a:gd name="connsiteY14" fmla="*/ 172108 h 193076"/>
                    <a:gd name="connsiteX15" fmla="*/ 111561 w 132668"/>
                    <a:gd name="connsiteY15" fmla="*/ 157228 h 193076"/>
                    <a:gd name="connsiteX16" fmla="*/ 61815 w 132668"/>
                    <a:gd name="connsiteY16" fmla="*/ 21088 h 193076"/>
                    <a:gd name="connsiteX17" fmla="*/ 21046 w 132668"/>
                    <a:gd name="connsiteY17" fmla="*/ 35968 h 193076"/>
                    <a:gd name="connsiteX18" fmla="*/ 21046 w 132668"/>
                    <a:gd name="connsiteY18" fmla="*/ 35968 h 193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2668" h="193076">
                      <a:moveTo>
                        <a:pt x="65258" y="193076"/>
                      </a:moveTo>
                      <a:cubicBezTo>
                        <a:pt x="61507" y="193076"/>
                        <a:pt x="58002" y="190740"/>
                        <a:pt x="56650" y="187050"/>
                      </a:cubicBezTo>
                      <a:lnTo>
                        <a:pt x="570" y="33632"/>
                      </a:lnTo>
                      <a:cubicBezTo>
                        <a:pt x="-291" y="31295"/>
                        <a:pt x="-168" y="28774"/>
                        <a:pt x="878" y="26560"/>
                      </a:cubicBezTo>
                      <a:cubicBezTo>
                        <a:pt x="1923" y="24347"/>
                        <a:pt x="3768" y="22625"/>
                        <a:pt x="6104" y="21764"/>
                      </a:cubicBezTo>
                      <a:lnTo>
                        <a:pt x="64213" y="550"/>
                      </a:lnTo>
                      <a:cubicBezTo>
                        <a:pt x="69009" y="-1172"/>
                        <a:pt x="74297" y="1288"/>
                        <a:pt x="76019" y="6022"/>
                      </a:cubicBezTo>
                      <a:lnTo>
                        <a:pt x="132098" y="159441"/>
                      </a:lnTo>
                      <a:cubicBezTo>
                        <a:pt x="132959" y="161778"/>
                        <a:pt x="132836" y="164299"/>
                        <a:pt x="131791" y="166513"/>
                      </a:cubicBezTo>
                      <a:cubicBezTo>
                        <a:pt x="130746" y="168726"/>
                        <a:pt x="128901" y="170448"/>
                        <a:pt x="126564" y="171309"/>
                      </a:cubicBezTo>
                      <a:lnTo>
                        <a:pt x="68456" y="192523"/>
                      </a:lnTo>
                      <a:cubicBezTo>
                        <a:pt x="67411" y="192892"/>
                        <a:pt x="66365" y="193076"/>
                        <a:pt x="65320" y="193076"/>
                      </a:cubicBezTo>
                      <a:lnTo>
                        <a:pt x="65320" y="193076"/>
                      </a:lnTo>
                      <a:close/>
                      <a:moveTo>
                        <a:pt x="21046" y="35968"/>
                      </a:moveTo>
                      <a:lnTo>
                        <a:pt x="70792" y="172108"/>
                      </a:lnTo>
                      <a:lnTo>
                        <a:pt x="111561" y="157228"/>
                      </a:lnTo>
                      <a:lnTo>
                        <a:pt x="61815" y="21088"/>
                      </a:lnTo>
                      <a:lnTo>
                        <a:pt x="21046" y="35968"/>
                      </a:lnTo>
                      <a:lnTo>
                        <a:pt x="21046" y="35968"/>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52" name="Graphic 5">
                <a:extLst>
                  <a:ext uri="{FF2B5EF4-FFF2-40B4-BE49-F238E27FC236}">
                    <a16:creationId xmlns:a16="http://schemas.microsoft.com/office/drawing/2014/main" id="{85E12E73-EBDA-9FB9-0229-7CE028F295BB}"/>
                  </a:ext>
                </a:extLst>
              </p:cNvPr>
              <p:cNvGrpSpPr/>
              <p:nvPr/>
            </p:nvGrpSpPr>
            <p:grpSpPr>
              <a:xfrm>
                <a:off x="6496620" y="2711408"/>
                <a:ext cx="240181" cy="303778"/>
                <a:chOff x="6496620" y="2711408"/>
                <a:chExt cx="240181" cy="303778"/>
              </a:xfrm>
              <a:grpFill/>
            </p:grpSpPr>
            <p:sp>
              <p:nvSpPr>
                <p:cNvPr id="53" name="Freeform 1680">
                  <a:extLst>
                    <a:ext uri="{FF2B5EF4-FFF2-40B4-BE49-F238E27FC236}">
                      <a16:creationId xmlns:a16="http://schemas.microsoft.com/office/drawing/2014/main" id="{021A07D4-8C9E-A7B5-4920-ECBD9FA4F83C}"/>
                    </a:ext>
                  </a:extLst>
                </p:cNvPr>
                <p:cNvSpPr/>
                <p:nvPr/>
              </p:nvSpPr>
              <p:spPr>
                <a:xfrm>
                  <a:off x="6496620" y="2711408"/>
                  <a:ext cx="240181" cy="303778"/>
                </a:xfrm>
                <a:custGeom>
                  <a:avLst/>
                  <a:gdLst>
                    <a:gd name="connsiteX0" fmla="*/ 120091 w 240181"/>
                    <a:gd name="connsiteY0" fmla="*/ 303778 h 303778"/>
                    <a:gd name="connsiteX1" fmla="*/ 116033 w 240181"/>
                    <a:gd name="connsiteY1" fmla="*/ 302856 h 303778"/>
                    <a:gd name="connsiteX2" fmla="*/ 65057 w 240181"/>
                    <a:gd name="connsiteY2" fmla="*/ 277768 h 303778"/>
                    <a:gd name="connsiteX3" fmla="*/ 0 w 240181"/>
                    <a:gd name="connsiteY3" fmla="*/ 173173 h 303778"/>
                    <a:gd name="connsiteX4" fmla="*/ 0 w 240181"/>
                    <a:gd name="connsiteY4" fmla="*/ 58554 h 303778"/>
                    <a:gd name="connsiteX5" fmla="*/ 7502 w 240181"/>
                    <a:gd name="connsiteY5" fmla="*/ 49515 h 303778"/>
                    <a:gd name="connsiteX6" fmla="*/ 113450 w 240181"/>
                    <a:gd name="connsiteY6" fmla="*/ 2721 h 303778"/>
                    <a:gd name="connsiteX7" fmla="*/ 126732 w 240181"/>
                    <a:gd name="connsiteY7" fmla="*/ 2721 h 303778"/>
                    <a:gd name="connsiteX8" fmla="*/ 232680 w 240181"/>
                    <a:gd name="connsiteY8" fmla="*/ 49515 h 303778"/>
                    <a:gd name="connsiteX9" fmla="*/ 240182 w 240181"/>
                    <a:gd name="connsiteY9" fmla="*/ 58554 h 303778"/>
                    <a:gd name="connsiteX10" fmla="*/ 240182 w 240181"/>
                    <a:gd name="connsiteY10" fmla="*/ 173173 h 303778"/>
                    <a:gd name="connsiteX11" fmla="*/ 175125 w 240181"/>
                    <a:gd name="connsiteY11" fmla="*/ 277768 h 303778"/>
                    <a:gd name="connsiteX12" fmla="*/ 124149 w 240181"/>
                    <a:gd name="connsiteY12" fmla="*/ 302856 h 303778"/>
                    <a:gd name="connsiteX13" fmla="*/ 120091 w 240181"/>
                    <a:gd name="connsiteY13" fmla="*/ 303778 h 303778"/>
                    <a:gd name="connsiteX14" fmla="*/ 18447 w 240181"/>
                    <a:gd name="connsiteY14" fmla="*/ 66056 h 303778"/>
                    <a:gd name="connsiteX15" fmla="*/ 18447 w 240181"/>
                    <a:gd name="connsiteY15" fmla="*/ 173111 h 303778"/>
                    <a:gd name="connsiteX16" fmla="*/ 73235 w 240181"/>
                    <a:gd name="connsiteY16" fmla="*/ 261166 h 303778"/>
                    <a:gd name="connsiteX17" fmla="*/ 120091 w 240181"/>
                    <a:gd name="connsiteY17" fmla="*/ 284286 h 303778"/>
                    <a:gd name="connsiteX18" fmla="*/ 166947 w 240181"/>
                    <a:gd name="connsiteY18" fmla="*/ 261166 h 303778"/>
                    <a:gd name="connsiteX19" fmla="*/ 221735 w 240181"/>
                    <a:gd name="connsiteY19" fmla="*/ 173111 h 303778"/>
                    <a:gd name="connsiteX20" fmla="*/ 221735 w 240181"/>
                    <a:gd name="connsiteY20" fmla="*/ 66056 h 303778"/>
                    <a:gd name="connsiteX21" fmla="*/ 120091 w 240181"/>
                    <a:gd name="connsiteY21" fmla="*/ 21844 h 303778"/>
                    <a:gd name="connsiteX22" fmla="*/ 18447 w 240181"/>
                    <a:gd name="connsiteY22" fmla="*/ 66056 h 303778"/>
                    <a:gd name="connsiteX23" fmla="*/ 18447 w 240181"/>
                    <a:gd name="connsiteY23" fmla="*/ 66056 h 303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0181" h="303778">
                      <a:moveTo>
                        <a:pt x="120091" y="303778"/>
                      </a:moveTo>
                      <a:cubicBezTo>
                        <a:pt x="118738" y="303778"/>
                        <a:pt x="117324" y="303471"/>
                        <a:pt x="116033" y="302856"/>
                      </a:cubicBezTo>
                      <a:lnTo>
                        <a:pt x="65057" y="277768"/>
                      </a:lnTo>
                      <a:cubicBezTo>
                        <a:pt x="24965" y="257968"/>
                        <a:pt x="0" y="217938"/>
                        <a:pt x="0" y="173173"/>
                      </a:cubicBezTo>
                      <a:lnTo>
                        <a:pt x="0" y="58554"/>
                      </a:lnTo>
                      <a:cubicBezTo>
                        <a:pt x="0" y="54127"/>
                        <a:pt x="3136" y="50315"/>
                        <a:pt x="7502" y="49515"/>
                      </a:cubicBezTo>
                      <a:cubicBezTo>
                        <a:pt x="58539" y="39738"/>
                        <a:pt x="92174" y="24857"/>
                        <a:pt x="113450" y="2721"/>
                      </a:cubicBezTo>
                      <a:cubicBezTo>
                        <a:pt x="116955" y="-907"/>
                        <a:pt x="123227" y="-907"/>
                        <a:pt x="126732" y="2721"/>
                      </a:cubicBezTo>
                      <a:cubicBezTo>
                        <a:pt x="148007" y="24857"/>
                        <a:pt x="181704" y="39738"/>
                        <a:pt x="232680" y="49515"/>
                      </a:cubicBezTo>
                      <a:cubicBezTo>
                        <a:pt x="236984" y="50376"/>
                        <a:pt x="240182" y="54127"/>
                        <a:pt x="240182" y="58554"/>
                      </a:cubicBezTo>
                      <a:lnTo>
                        <a:pt x="240182" y="173173"/>
                      </a:lnTo>
                      <a:cubicBezTo>
                        <a:pt x="240182" y="217938"/>
                        <a:pt x="215217" y="257968"/>
                        <a:pt x="175125" y="277768"/>
                      </a:cubicBezTo>
                      <a:lnTo>
                        <a:pt x="124149" y="302856"/>
                      </a:lnTo>
                      <a:cubicBezTo>
                        <a:pt x="122858" y="303471"/>
                        <a:pt x="121444" y="303778"/>
                        <a:pt x="120091" y="303778"/>
                      </a:cubicBezTo>
                      <a:close/>
                      <a:moveTo>
                        <a:pt x="18447" y="66056"/>
                      </a:moveTo>
                      <a:lnTo>
                        <a:pt x="18447" y="173111"/>
                      </a:lnTo>
                      <a:cubicBezTo>
                        <a:pt x="18447" y="210805"/>
                        <a:pt x="39477" y="244563"/>
                        <a:pt x="73235" y="261166"/>
                      </a:cubicBezTo>
                      <a:lnTo>
                        <a:pt x="120091" y="284286"/>
                      </a:lnTo>
                      <a:lnTo>
                        <a:pt x="166947" y="261166"/>
                      </a:lnTo>
                      <a:cubicBezTo>
                        <a:pt x="200766" y="244502"/>
                        <a:pt x="221735" y="210805"/>
                        <a:pt x="221735" y="173111"/>
                      </a:cubicBezTo>
                      <a:lnTo>
                        <a:pt x="221735" y="66056"/>
                      </a:lnTo>
                      <a:cubicBezTo>
                        <a:pt x="175617" y="56402"/>
                        <a:pt x="142904" y="42198"/>
                        <a:pt x="120091" y="21844"/>
                      </a:cubicBezTo>
                      <a:cubicBezTo>
                        <a:pt x="97278" y="42198"/>
                        <a:pt x="64565" y="56402"/>
                        <a:pt x="18447" y="66056"/>
                      </a:cubicBezTo>
                      <a:lnTo>
                        <a:pt x="18447" y="66056"/>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nvGrpSpPr>
                <p:cNvPr id="54" name="Graphic 5">
                  <a:extLst>
                    <a:ext uri="{FF2B5EF4-FFF2-40B4-BE49-F238E27FC236}">
                      <a16:creationId xmlns:a16="http://schemas.microsoft.com/office/drawing/2014/main" id="{3A1F2169-3DF2-7F39-F874-B3A212DB8DBB}"/>
                    </a:ext>
                  </a:extLst>
                </p:cNvPr>
                <p:cNvGrpSpPr/>
                <p:nvPr/>
              </p:nvGrpSpPr>
              <p:grpSpPr>
                <a:xfrm>
                  <a:off x="6560201" y="2795850"/>
                  <a:ext cx="113019" cy="133680"/>
                  <a:chOff x="6560201" y="2795850"/>
                  <a:chExt cx="113019" cy="133680"/>
                </a:xfrm>
                <a:grpFill/>
              </p:grpSpPr>
              <p:sp>
                <p:nvSpPr>
                  <p:cNvPr id="55" name="Freeform 1682">
                    <a:extLst>
                      <a:ext uri="{FF2B5EF4-FFF2-40B4-BE49-F238E27FC236}">
                        <a16:creationId xmlns:a16="http://schemas.microsoft.com/office/drawing/2014/main" id="{4C5B62C6-CA12-95AA-EBCE-30D46AF57313}"/>
                      </a:ext>
                    </a:extLst>
                  </p:cNvPr>
                  <p:cNvSpPr/>
                  <p:nvPr/>
                </p:nvSpPr>
                <p:spPr>
                  <a:xfrm>
                    <a:off x="6560201" y="2836557"/>
                    <a:ext cx="113019" cy="92973"/>
                  </a:xfrm>
                  <a:custGeom>
                    <a:avLst/>
                    <a:gdLst>
                      <a:gd name="connsiteX0" fmla="*/ 96110 w 113019"/>
                      <a:gd name="connsiteY0" fmla="*/ 92974 h 92973"/>
                      <a:gd name="connsiteX1" fmla="*/ 16910 w 113019"/>
                      <a:gd name="connsiteY1" fmla="*/ 92974 h 92973"/>
                      <a:gd name="connsiteX2" fmla="*/ 0 w 113019"/>
                      <a:gd name="connsiteY2" fmla="*/ 76064 h 92973"/>
                      <a:gd name="connsiteX3" fmla="*/ 0 w 113019"/>
                      <a:gd name="connsiteY3" fmla="*/ 16910 h 92973"/>
                      <a:gd name="connsiteX4" fmla="*/ 16910 w 113019"/>
                      <a:gd name="connsiteY4" fmla="*/ 0 h 92973"/>
                      <a:gd name="connsiteX5" fmla="*/ 96110 w 113019"/>
                      <a:gd name="connsiteY5" fmla="*/ 0 h 92973"/>
                      <a:gd name="connsiteX6" fmla="*/ 113020 w 113019"/>
                      <a:gd name="connsiteY6" fmla="*/ 16910 h 92973"/>
                      <a:gd name="connsiteX7" fmla="*/ 113020 w 113019"/>
                      <a:gd name="connsiteY7" fmla="*/ 76064 h 92973"/>
                      <a:gd name="connsiteX8" fmla="*/ 96110 w 113019"/>
                      <a:gd name="connsiteY8" fmla="*/ 92974 h 92973"/>
                      <a:gd name="connsiteX9" fmla="*/ 18447 w 113019"/>
                      <a:gd name="connsiteY9" fmla="*/ 74526 h 92973"/>
                      <a:gd name="connsiteX10" fmla="*/ 94572 w 113019"/>
                      <a:gd name="connsiteY10" fmla="*/ 74526 h 92973"/>
                      <a:gd name="connsiteX11" fmla="*/ 94572 w 113019"/>
                      <a:gd name="connsiteY11" fmla="*/ 18447 h 92973"/>
                      <a:gd name="connsiteX12" fmla="*/ 18447 w 113019"/>
                      <a:gd name="connsiteY12" fmla="*/ 18447 h 92973"/>
                      <a:gd name="connsiteX13" fmla="*/ 18447 w 113019"/>
                      <a:gd name="connsiteY13" fmla="*/ 74526 h 92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019" h="92973">
                        <a:moveTo>
                          <a:pt x="96110" y="92974"/>
                        </a:moveTo>
                        <a:lnTo>
                          <a:pt x="16910" y="92974"/>
                        </a:lnTo>
                        <a:cubicBezTo>
                          <a:pt x="7625" y="92974"/>
                          <a:pt x="0" y="85410"/>
                          <a:pt x="0" y="76064"/>
                        </a:cubicBezTo>
                        <a:lnTo>
                          <a:pt x="0" y="16910"/>
                        </a:lnTo>
                        <a:cubicBezTo>
                          <a:pt x="0" y="7563"/>
                          <a:pt x="7563" y="0"/>
                          <a:pt x="16910" y="0"/>
                        </a:cubicBezTo>
                        <a:lnTo>
                          <a:pt x="96110" y="0"/>
                        </a:lnTo>
                        <a:cubicBezTo>
                          <a:pt x="105395" y="0"/>
                          <a:pt x="113020" y="7563"/>
                          <a:pt x="113020" y="16910"/>
                        </a:cubicBezTo>
                        <a:lnTo>
                          <a:pt x="113020" y="76064"/>
                        </a:lnTo>
                        <a:cubicBezTo>
                          <a:pt x="113020" y="85410"/>
                          <a:pt x="105456" y="92974"/>
                          <a:pt x="96110" y="92974"/>
                        </a:cubicBezTo>
                        <a:close/>
                        <a:moveTo>
                          <a:pt x="18447" y="74526"/>
                        </a:moveTo>
                        <a:lnTo>
                          <a:pt x="94572" y="74526"/>
                        </a:lnTo>
                        <a:lnTo>
                          <a:pt x="94572" y="18447"/>
                        </a:lnTo>
                        <a:lnTo>
                          <a:pt x="18447" y="18447"/>
                        </a:lnTo>
                        <a:lnTo>
                          <a:pt x="18447" y="74526"/>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56" name="Freeform 1683">
                    <a:extLst>
                      <a:ext uri="{FF2B5EF4-FFF2-40B4-BE49-F238E27FC236}">
                        <a16:creationId xmlns:a16="http://schemas.microsoft.com/office/drawing/2014/main" id="{A03913E3-D0D6-648B-24C6-4BA3FCDD1749}"/>
                      </a:ext>
                    </a:extLst>
                  </p:cNvPr>
                  <p:cNvSpPr/>
                  <p:nvPr/>
                </p:nvSpPr>
                <p:spPr>
                  <a:xfrm>
                    <a:off x="6581600" y="2795850"/>
                    <a:ext cx="70099" cy="59153"/>
                  </a:xfrm>
                  <a:custGeom>
                    <a:avLst/>
                    <a:gdLst>
                      <a:gd name="connsiteX0" fmla="*/ 60937 w 70099"/>
                      <a:gd name="connsiteY0" fmla="*/ 59154 h 59153"/>
                      <a:gd name="connsiteX1" fmla="*/ 9224 w 70099"/>
                      <a:gd name="connsiteY1" fmla="*/ 59154 h 59153"/>
                      <a:gd name="connsiteX2" fmla="*/ 0 w 70099"/>
                      <a:gd name="connsiteY2" fmla="*/ 49930 h 59153"/>
                      <a:gd name="connsiteX3" fmla="*/ 0 w 70099"/>
                      <a:gd name="connsiteY3" fmla="*/ 35050 h 59153"/>
                      <a:gd name="connsiteX4" fmla="*/ 35050 w 70099"/>
                      <a:gd name="connsiteY4" fmla="*/ 0 h 59153"/>
                      <a:gd name="connsiteX5" fmla="*/ 70099 w 70099"/>
                      <a:gd name="connsiteY5" fmla="*/ 35050 h 59153"/>
                      <a:gd name="connsiteX6" fmla="*/ 70099 w 70099"/>
                      <a:gd name="connsiteY6" fmla="*/ 49930 h 59153"/>
                      <a:gd name="connsiteX7" fmla="*/ 60876 w 70099"/>
                      <a:gd name="connsiteY7" fmla="*/ 59154 h 59153"/>
                      <a:gd name="connsiteX8" fmla="*/ 18447 w 70099"/>
                      <a:gd name="connsiteY8" fmla="*/ 40707 h 59153"/>
                      <a:gd name="connsiteX9" fmla="*/ 51714 w 70099"/>
                      <a:gd name="connsiteY9" fmla="*/ 40707 h 59153"/>
                      <a:gd name="connsiteX10" fmla="*/ 51714 w 70099"/>
                      <a:gd name="connsiteY10" fmla="*/ 35050 h 59153"/>
                      <a:gd name="connsiteX11" fmla="*/ 35050 w 70099"/>
                      <a:gd name="connsiteY11" fmla="*/ 18386 h 59153"/>
                      <a:gd name="connsiteX12" fmla="*/ 18386 w 70099"/>
                      <a:gd name="connsiteY12" fmla="*/ 35050 h 59153"/>
                      <a:gd name="connsiteX13" fmla="*/ 18386 w 70099"/>
                      <a:gd name="connsiteY13" fmla="*/ 40707 h 59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099" h="59153">
                        <a:moveTo>
                          <a:pt x="60937" y="59154"/>
                        </a:moveTo>
                        <a:lnTo>
                          <a:pt x="9224" y="59154"/>
                        </a:lnTo>
                        <a:cubicBezTo>
                          <a:pt x="4120" y="59154"/>
                          <a:pt x="0" y="55034"/>
                          <a:pt x="0" y="49930"/>
                        </a:cubicBezTo>
                        <a:lnTo>
                          <a:pt x="0" y="35050"/>
                        </a:lnTo>
                        <a:cubicBezTo>
                          <a:pt x="0" y="15742"/>
                          <a:pt x="15742" y="0"/>
                          <a:pt x="35050" y="0"/>
                        </a:cubicBezTo>
                        <a:cubicBezTo>
                          <a:pt x="54358" y="0"/>
                          <a:pt x="70099" y="15742"/>
                          <a:pt x="70099" y="35050"/>
                        </a:cubicBezTo>
                        <a:lnTo>
                          <a:pt x="70099" y="49930"/>
                        </a:lnTo>
                        <a:cubicBezTo>
                          <a:pt x="70099" y="55034"/>
                          <a:pt x="65980" y="59154"/>
                          <a:pt x="60876" y="59154"/>
                        </a:cubicBezTo>
                        <a:close/>
                        <a:moveTo>
                          <a:pt x="18447" y="40707"/>
                        </a:moveTo>
                        <a:lnTo>
                          <a:pt x="51714" y="40707"/>
                        </a:lnTo>
                        <a:lnTo>
                          <a:pt x="51714" y="35050"/>
                        </a:lnTo>
                        <a:cubicBezTo>
                          <a:pt x="51714" y="25888"/>
                          <a:pt x="44212" y="18386"/>
                          <a:pt x="35050" y="18386"/>
                        </a:cubicBezTo>
                        <a:cubicBezTo>
                          <a:pt x="25888" y="18386"/>
                          <a:pt x="18386" y="25888"/>
                          <a:pt x="18386" y="35050"/>
                        </a:cubicBezTo>
                        <a:lnTo>
                          <a:pt x="18386" y="40707"/>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grpSp>
      </p:grpSp>
      <p:grpSp>
        <p:nvGrpSpPr>
          <p:cNvPr id="60" name="Group 59">
            <a:extLst>
              <a:ext uri="{FF2B5EF4-FFF2-40B4-BE49-F238E27FC236}">
                <a16:creationId xmlns:a16="http://schemas.microsoft.com/office/drawing/2014/main" id="{9C85DA33-9036-77ED-F6AC-3843F11329BE}"/>
              </a:ext>
              <a:ext uri="{C183D7F6-B498-43B3-948B-1728B52AA6E4}">
                <adec:decorative xmlns:adec="http://schemas.microsoft.com/office/drawing/2017/decorative" val="1"/>
              </a:ext>
            </a:extLst>
          </p:cNvPr>
          <p:cNvGrpSpPr/>
          <p:nvPr/>
        </p:nvGrpSpPr>
        <p:grpSpPr>
          <a:xfrm>
            <a:off x="6375155" y="5137158"/>
            <a:ext cx="827975" cy="827975"/>
            <a:chOff x="6206704" y="5313951"/>
            <a:chExt cx="827975" cy="827975"/>
          </a:xfrm>
        </p:grpSpPr>
        <p:sp>
          <p:nvSpPr>
            <p:cNvPr id="61" name="Oval 60">
              <a:extLst>
                <a:ext uri="{FF2B5EF4-FFF2-40B4-BE49-F238E27FC236}">
                  <a16:creationId xmlns:a16="http://schemas.microsoft.com/office/drawing/2014/main" id="{4DC8C2A9-70B2-02BF-0C2C-886BC3C24F75}"/>
                </a:ext>
              </a:extLst>
            </p:cNvPr>
            <p:cNvSpPr/>
            <p:nvPr/>
          </p:nvSpPr>
          <p:spPr>
            <a:xfrm>
              <a:off x="6206704" y="5313951"/>
              <a:ext cx="827975" cy="827975"/>
            </a:xfrm>
            <a:prstGeom prst="ellipse">
              <a:avLst/>
            </a:prstGeom>
            <a:solidFill>
              <a:srgbClr val="1A4480"/>
            </a:solidFill>
            <a:ln w="19050" cap="flat" cmpd="sng" algn="ctr">
              <a:solidFill>
                <a:srgbClr val="1A4480"/>
              </a:solidFill>
              <a:prstDash val="solid"/>
              <a:miter lim="800000"/>
            </a:ln>
            <a:effectLst/>
          </p:spPr>
          <p:txBody>
            <a:bodyPr rtlCol="0" anchor="ctr"/>
            <a:lstStyle/>
            <a:p>
              <a:pPr algn="ctr" defTabSz="609630">
                <a:defRPr/>
              </a:pPr>
              <a:endParaRPr lang="en-US" sz="2700" kern="0">
                <a:solidFill>
                  <a:prstClr val="white"/>
                </a:solidFill>
                <a:highlight>
                  <a:srgbClr val="005EA2"/>
                </a:highlight>
                <a:latin typeface="Arial" panose="020B0604020202020204" pitchFamily="34" charset="0"/>
                <a:cs typeface="Arial" panose="020B0604020202020204" pitchFamily="34" charset="0"/>
              </a:endParaRPr>
            </a:p>
          </p:txBody>
        </p:sp>
        <p:grpSp>
          <p:nvGrpSpPr>
            <p:cNvPr id="62" name="Graphic 5">
              <a:extLst>
                <a:ext uri="{FF2B5EF4-FFF2-40B4-BE49-F238E27FC236}">
                  <a16:creationId xmlns:a16="http://schemas.microsoft.com/office/drawing/2014/main" id="{90F7B25A-CC72-5125-5AAA-F1E36CC384DC}"/>
                </a:ext>
              </a:extLst>
            </p:cNvPr>
            <p:cNvGrpSpPr/>
            <p:nvPr/>
          </p:nvGrpSpPr>
          <p:grpSpPr>
            <a:xfrm>
              <a:off x="6394255" y="5507500"/>
              <a:ext cx="452872" cy="440830"/>
              <a:chOff x="6300650" y="3612505"/>
              <a:chExt cx="568971" cy="553844"/>
            </a:xfrm>
            <a:solidFill>
              <a:sysClr val="window" lastClr="FFFFFF"/>
            </a:solidFill>
          </p:grpSpPr>
          <p:grpSp>
            <p:nvGrpSpPr>
              <p:cNvPr id="63" name="Graphic 5">
                <a:extLst>
                  <a:ext uri="{FF2B5EF4-FFF2-40B4-BE49-F238E27FC236}">
                    <a16:creationId xmlns:a16="http://schemas.microsoft.com/office/drawing/2014/main" id="{8D635D83-BB56-B8A2-A363-7217038EFEF7}"/>
                  </a:ext>
                </a:extLst>
              </p:cNvPr>
              <p:cNvGrpSpPr/>
              <p:nvPr/>
            </p:nvGrpSpPr>
            <p:grpSpPr>
              <a:xfrm>
                <a:off x="6300650" y="3612505"/>
                <a:ext cx="568971" cy="248175"/>
                <a:chOff x="6300650" y="3612505"/>
                <a:chExt cx="568971" cy="248175"/>
              </a:xfrm>
              <a:grpFill/>
            </p:grpSpPr>
            <p:sp>
              <p:nvSpPr>
                <p:cNvPr id="68" name="Freeform 1818">
                  <a:extLst>
                    <a:ext uri="{FF2B5EF4-FFF2-40B4-BE49-F238E27FC236}">
                      <a16:creationId xmlns:a16="http://schemas.microsoft.com/office/drawing/2014/main" id="{853F0790-A628-960C-00D0-13A78A26496F}"/>
                    </a:ext>
                  </a:extLst>
                </p:cNvPr>
                <p:cNvSpPr/>
                <p:nvPr/>
              </p:nvSpPr>
              <p:spPr>
                <a:xfrm>
                  <a:off x="6575881" y="3691766"/>
                  <a:ext cx="18447" cy="168299"/>
                </a:xfrm>
                <a:custGeom>
                  <a:avLst/>
                  <a:gdLst>
                    <a:gd name="connsiteX0" fmla="*/ 9224 w 18447"/>
                    <a:gd name="connsiteY0" fmla="*/ 168299 h 168299"/>
                    <a:gd name="connsiteX1" fmla="*/ 0 w 18447"/>
                    <a:gd name="connsiteY1" fmla="*/ 159076 h 168299"/>
                    <a:gd name="connsiteX2" fmla="*/ 0 w 18447"/>
                    <a:gd name="connsiteY2" fmla="*/ 9224 h 168299"/>
                    <a:gd name="connsiteX3" fmla="*/ 9224 w 18447"/>
                    <a:gd name="connsiteY3" fmla="*/ 0 h 168299"/>
                    <a:gd name="connsiteX4" fmla="*/ 18447 w 18447"/>
                    <a:gd name="connsiteY4" fmla="*/ 9224 h 168299"/>
                    <a:gd name="connsiteX5" fmla="*/ 18447 w 18447"/>
                    <a:gd name="connsiteY5" fmla="*/ 159076 h 168299"/>
                    <a:gd name="connsiteX6" fmla="*/ 9224 w 18447"/>
                    <a:gd name="connsiteY6" fmla="*/ 168299 h 168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447" h="168299">
                      <a:moveTo>
                        <a:pt x="9224" y="168299"/>
                      </a:moveTo>
                      <a:cubicBezTo>
                        <a:pt x="4120" y="168299"/>
                        <a:pt x="0" y="164180"/>
                        <a:pt x="0" y="159076"/>
                      </a:cubicBezTo>
                      <a:lnTo>
                        <a:pt x="0" y="9224"/>
                      </a:lnTo>
                      <a:cubicBezTo>
                        <a:pt x="0" y="4120"/>
                        <a:pt x="4120" y="0"/>
                        <a:pt x="9224" y="0"/>
                      </a:cubicBezTo>
                      <a:cubicBezTo>
                        <a:pt x="14327" y="0"/>
                        <a:pt x="18447" y="4120"/>
                        <a:pt x="18447" y="9224"/>
                      </a:cubicBezTo>
                      <a:lnTo>
                        <a:pt x="18447" y="159076"/>
                      </a:lnTo>
                      <a:cubicBezTo>
                        <a:pt x="18447" y="164180"/>
                        <a:pt x="14327" y="168299"/>
                        <a:pt x="9224" y="168299"/>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69" name="Freeform 1819">
                  <a:extLst>
                    <a:ext uri="{FF2B5EF4-FFF2-40B4-BE49-F238E27FC236}">
                      <a16:creationId xmlns:a16="http://schemas.microsoft.com/office/drawing/2014/main" id="{F4A1DAC0-3F23-CA7C-0F04-7D479C2DDDC1}"/>
                    </a:ext>
                  </a:extLst>
                </p:cNvPr>
                <p:cNvSpPr/>
                <p:nvPr/>
              </p:nvSpPr>
              <p:spPr>
                <a:xfrm>
                  <a:off x="6338190" y="3793687"/>
                  <a:ext cx="116739" cy="66993"/>
                </a:xfrm>
                <a:custGeom>
                  <a:avLst/>
                  <a:gdLst>
                    <a:gd name="connsiteX0" fmla="*/ 107578 w 116739"/>
                    <a:gd name="connsiteY0" fmla="*/ 66871 h 66993"/>
                    <a:gd name="connsiteX1" fmla="*/ 57709 w 116739"/>
                    <a:gd name="connsiteY1" fmla="*/ 66871 h 66993"/>
                    <a:gd name="connsiteX2" fmla="*/ 51191 w 116739"/>
                    <a:gd name="connsiteY2" fmla="*/ 64165 h 66993"/>
                    <a:gd name="connsiteX3" fmla="*/ 2675 w 116739"/>
                    <a:gd name="connsiteY3" fmla="*/ 15649 h 66993"/>
                    <a:gd name="connsiteX4" fmla="*/ 2675 w 116739"/>
                    <a:gd name="connsiteY4" fmla="*/ 2675 h 66993"/>
                    <a:gd name="connsiteX5" fmla="*/ 15649 w 116739"/>
                    <a:gd name="connsiteY5" fmla="*/ 2675 h 66993"/>
                    <a:gd name="connsiteX6" fmla="*/ 61521 w 116739"/>
                    <a:gd name="connsiteY6" fmla="*/ 48547 h 66993"/>
                    <a:gd name="connsiteX7" fmla="*/ 107516 w 116739"/>
                    <a:gd name="connsiteY7" fmla="*/ 48547 h 66993"/>
                    <a:gd name="connsiteX8" fmla="*/ 116740 w 116739"/>
                    <a:gd name="connsiteY8" fmla="*/ 57770 h 66993"/>
                    <a:gd name="connsiteX9" fmla="*/ 107516 w 116739"/>
                    <a:gd name="connsiteY9" fmla="*/ 66994 h 66993"/>
                    <a:gd name="connsiteX10" fmla="*/ 107516 w 116739"/>
                    <a:gd name="connsiteY10" fmla="*/ 66994 h 6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39" h="66993">
                      <a:moveTo>
                        <a:pt x="107578" y="66871"/>
                      </a:moveTo>
                      <a:lnTo>
                        <a:pt x="57709" y="66871"/>
                      </a:lnTo>
                      <a:cubicBezTo>
                        <a:pt x="55311" y="66871"/>
                        <a:pt x="52913" y="65949"/>
                        <a:pt x="51191" y="64165"/>
                      </a:cubicBezTo>
                      <a:lnTo>
                        <a:pt x="2675" y="15649"/>
                      </a:lnTo>
                      <a:cubicBezTo>
                        <a:pt x="-892" y="12083"/>
                        <a:pt x="-892" y="6241"/>
                        <a:pt x="2675" y="2675"/>
                      </a:cubicBezTo>
                      <a:cubicBezTo>
                        <a:pt x="6241" y="-892"/>
                        <a:pt x="12083" y="-892"/>
                        <a:pt x="15649" y="2675"/>
                      </a:cubicBezTo>
                      <a:lnTo>
                        <a:pt x="61521" y="48547"/>
                      </a:lnTo>
                      <a:lnTo>
                        <a:pt x="107516" y="48547"/>
                      </a:lnTo>
                      <a:cubicBezTo>
                        <a:pt x="112620" y="48547"/>
                        <a:pt x="116740" y="52667"/>
                        <a:pt x="116740" y="57770"/>
                      </a:cubicBezTo>
                      <a:cubicBezTo>
                        <a:pt x="116740" y="62874"/>
                        <a:pt x="112620" y="66994"/>
                        <a:pt x="107516" y="66994"/>
                      </a:cubicBezTo>
                      <a:lnTo>
                        <a:pt x="107516" y="66994"/>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70" name="Freeform 1820">
                  <a:extLst>
                    <a:ext uri="{FF2B5EF4-FFF2-40B4-BE49-F238E27FC236}">
                      <a16:creationId xmlns:a16="http://schemas.microsoft.com/office/drawing/2014/main" id="{DCD7CEC4-37BE-5935-26EB-7C7EC1B0747B}"/>
                    </a:ext>
                  </a:extLst>
                </p:cNvPr>
                <p:cNvSpPr/>
                <p:nvPr/>
              </p:nvSpPr>
              <p:spPr>
                <a:xfrm>
                  <a:off x="6715219" y="3793564"/>
                  <a:ext cx="116739" cy="66993"/>
                </a:xfrm>
                <a:custGeom>
                  <a:avLst/>
                  <a:gdLst>
                    <a:gd name="connsiteX0" fmla="*/ 59092 w 116739"/>
                    <a:gd name="connsiteY0" fmla="*/ 66994 h 66993"/>
                    <a:gd name="connsiteX1" fmla="*/ 9224 w 116739"/>
                    <a:gd name="connsiteY1" fmla="*/ 66994 h 66993"/>
                    <a:gd name="connsiteX2" fmla="*/ 0 w 116739"/>
                    <a:gd name="connsiteY2" fmla="*/ 57770 h 66993"/>
                    <a:gd name="connsiteX3" fmla="*/ 9224 w 116739"/>
                    <a:gd name="connsiteY3" fmla="*/ 48547 h 66993"/>
                    <a:gd name="connsiteX4" fmla="*/ 55218 w 116739"/>
                    <a:gd name="connsiteY4" fmla="*/ 48547 h 66993"/>
                    <a:gd name="connsiteX5" fmla="*/ 101090 w 116739"/>
                    <a:gd name="connsiteY5" fmla="*/ 2675 h 66993"/>
                    <a:gd name="connsiteX6" fmla="*/ 114065 w 116739"/>
                    <a:gd name="connsiteY6" fmla="*/ 2675 h 66993"/>
                    <a:gd name="connsiteX7" fmla="*/ 114065 w 116739"/>
                    <a:gd name="connsiteY7" fmla="*/ 15649 h 66993"/>
                    <a:gd name="connsiteX8" fmla="*/ 65549 w 116739"/>
                    <a:gd name="connsiteY8" fmla="*/ 64165 h 66993"/>
                    <a:gd name="connsiteX9" fmla="*/ 59031 w 116739"/>
                    <a:gd name="connsiteY9" fmla="*/ 66871 h 66993"/>
                    <a:gd name="connsiteX10" fmla="*/ 59031 w 116739"/>
                    <a:gd name="connsiteY10" fmla="*/ 66871 h 6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39" h="66993">
                      <a:moveTo>
                        <a:pt x="59092" y="66994"/>
                      </a:moveTo>
                      <a:lnTo>
                        <a:pt x="9224" y="66994"/>
                      </a:lnTo>
                      <a:cubicBezTo>
                        <a:pt x="4120" y="66994"/>
                        <a:pt x="0" y="62874"/>
                        <a:pt x="0" y="57770"/>
                      </a:cubicBezTo>
                      <a:cubicBezTo>
                        <a:pt x="0" y="52667"/>
                        <a:pt x="4120" y="48547"/>
                        <a:pt x="9224" y="48547"/>
                      </a:cubicBezTo>
                      <a:lnTo>
                        <a:pt x="55218" y="48547"/>
                      </a:lnTo>
                      <a:lnTo>
                        <a:pt x="101090" y="2675"/>
                      </a:lnTo>
                      <a:cubicBezTo>
                        <a:pt x="104657" y="-892"/>
                        <a:pt x="110498" y="-892"/>
                        <a:pt x="114065" y="2675"/>
                      </a:cubicBezTo>
                      <a:cubicBezTo>
                        <a:pt x="117631" y="6241"/>
                        <a:pt x="117631" y="12083"/>
                        <a:pt x="114065" y="15649"/>
                      </a:cubicBezTo>
                      <a:lnTo>
                        <a:pt x="65549" y="64165"/>
                      </a:lnTo>
                      <a:cubicBezTo>
                        <a:pt x="63827" y="65887"/>
                        <a:pt x="61491" y="66871"/>
                        <a:pt x="59031" y="66871"/>
                      </a:cubicBezTo>
                      <a:lnTo>
                        <a:pt x="59031" y="66871"/>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nvGrpSpPr>
                <p:cNvPr id="71" name="Graphic 5">
                  <a:extLst>
                    <a:ext uri="{FF2B5EF4-FFF2-40B4-BE49-F238E27FC236}">
                      <a16:creationId xmlns:a16="http://schemas.microsoft.com/office/drawing/2014/main" id="{08A5EFC0-1373-62AA-E68F-1BE743A6589A}"/>
                    </a:ext>
                  </a:extLst>
                </p:cNvPr>
                <p:cNvGrpSpPr/>
                <p:nvPr/>
              </p:nvGrpSpPr>
              <p:grpSpPr>
                <a:xfrm>
                  <a:off x="6446474" y="3685402"/>
                  <a:ext cx="277199" cy="174663"/>
                  <a:chOff x="6446474" y="3685402"/>
                  <a:chExt cx="277199" cy="174663"/>
                </a:xfrm>
                <a:grpFill/>
              </p:grpSpPr>
              <p:sp>
                <p:nvSpPr>
                  <p:cNvPr id="77" name="Freeform 1827">
                    <a:extLst>
                      <a:ext uri="{FF2B5EF4-FFF2-40B4-BE49-F238E27FC236}">
                        <a16:creationId xmlns:a16="http://schemas.microsoft.com/office/drawing/2014/main" id="{60C1B6E0-B2D7-31F2-4005-3D92A1E08A59}"/>
                      </a:ext>
                    </a:extLst>
                  </p:cNvPr>
                  <p:cNvSpPr/>
                  <p:nvPr/>
                </p:nvSpPr>
                <p:spPr>
                  <a:xfrm>
                    <a:off x="6656803" y="3685402"/>
                    <a:ext cx="66870" cy="174663"/>
                  </a:xfrm>
                  <a:custGeom>
                    <a:avLst/>
                    <a:gdLst>
                      <a:gd name="connsiteX0" fmla="*/ 9224 w 66870"/>
                      <a:gd name="connsiteY0" fmla="*/ 174664 h 174663"/>
                      <a:gd name="connsiteX1" fmla="*/ 0 w 66870"/>
                      <a:gd name="connsiteY1" fmla="*/ 165440 h 174663"/>
                      <a:gd name="connsiteX2" fmla="*/ 0 w 66870"/>
                      <a:gd name="connsiteY2" fmla="*/ 57709 h 174663"/>
                      <a:gd name="connsiteX3" fmla="*/ 2706 w 66870"/>
                      <a:gd name="connsiteY3" fmla="*/ 51191 h 174663"/>
                      <a:gd name="connsiteX4" fmla="*/ 51222 w 66870"/>
                      <a:gd name="connsiteY4" fmla="*/ 2675 h 174663"/>
                      <a:gd name="connsiteX5" fmla="*/ 64196 w 66870"/>
                      <a:gd name="connsiteY5" fmla="*/ 2675 h 174663"/>
                      <a:gd name="connsiteX6" fmla="*/ 64196 w 66870"/>
                      <a:gd name="connsiteY6" fmla="*/ 15649 h 174663"/>
                      <a:gd name="connsiteX7" fmla="*/ 18324 w 66870"/>
                      <a:gd name="connsiteY7" fmla="*/ 61521 h 174663"/>
                      <a:gd name="connsiteX8" fmla="*/ 18324 w 66870"/>
                      <a:gd name="connsiteY8" fmla="*/ 165440 h 174663"/>
                      <a:gd name="connsiteX9" fmla="*/ 9100 w 66870"/>
                      <a:gd name="connsiteY9" fmla="*/ 174664 h 174663"/>
                      <a:gd name="connsiteX10" fmla="*/ 9100 w 66870"/>
                      <a:gd name="connsiteY10" fmla="*/ 174664 h 17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870" h="174663">
                        <a:moveTo>
                          <a:pt x="9224" y="174664"/>
                        </a:moveTo>
                        <a:cubicBezTo>
                          <a:pt x="4120" y="174664"/>
                          <a:pt x="0" y="170544"/>
                          <a:pt x="0" y="165440"/>
                        </a:cubicBezTo>
                        <a:lnTo>
                          <a:pt x="0" y="57709"/>
                        </a:lnTo>
                        <a:cubicBezTo>
                          <a:pt x="0" y="55311"/>
                          <a:pt x="922" y="52913"/>
                          <a:pt x="2706" y="51191"/>
                        </a:cubicBezTo>
                        <a:lnTo>
                          <a:pt x="51222" y="2675"/>
                        </a:lnTo>
                        <a:cubicBezTo>
                          <a:pt x="54788" y="-892"/>
                          <a:pt x="60630" y="-892"/>
                          <a:pt x="64196" y="2675"/>
                        </a:cubicBezTo>
                        <a:cubicBezTo>
                          <a:pt x="67762" y="6241"/>
                          <a:pt x="67762" y="12083"/>
                          <a:pt x="64196" y="15649"/>
                        </a:cubicBezTo>
                        <a:lnTo>
                          <a:pt x="18324" y="61521"/>
                        </a:lnTo>
                        <a:lnTo>
                          <a:pt x="18324" y="165440"/>
                        </a:lnTo>
                        <a:cubicBezTo>
                          <a:pt x="18324" y="170544"/>
                          <a:pt x="14204" y="174664"/>
                          <a:pt x="9100" y="174664"/>
                        </a:cubicBezTo>
                        <a:lnTo>
                          <a:pt x="9100" y="174664"/>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78" name="Freeform 1828">
                    <a:extLst>
                      <a:ext uri="{FF2B5EF4-FFF2-40B4-BE49-F238E27FC236}">
                        <a16:creationId xmlns:a16="http://schemas.microsoft.com/office/drawing/2014/main" id="{B4DD2188-A934-1242-E99F-C130036DB809}"/>
                      </a:ext>
                    </a:extLst>
                  </p:cNvPr>
                  <p:cNvSpPr/>
                  <p:nvPr/>
                </p:nvSpPr>
                <p:spPr>
                  <a:xfrm>
                    <a:off x="6446474" y="3685402"/>
                    <a:ext cx="66871" cy="174663"/>
                  </a:xfrm>
                  <a:custGeom>
                    <a:avLst/>
                    <a:gdLst>
                      <a:gd name="connsiteX0" fmla="*/ 57771 w 66871"/>
                      <a:gd name="connsiteY0" fmla="*/ 174664 h 174663"/>
                      <a:gd name="connsiteX1" fmla="*/ 48547 w 66871"/>
                      <a:gd name="connsiteY1" fmla="*/ 165440 h 174663"/>
                      <a:gd name="connsiteX2" fmla="*/ 48547 w 66871"/>
                      <a:gd name="connsiteY2" fmla="*/ 61521 h 174663"/>
                      <a:gd name="connsiteX3" fmla="*/ 2675 w 66871"/>
                      <a:gd name="connsiteY3" fmla="*/ 15649 h 174663"/>
                      <a:gd name="connsiteX4" fmla="*/ 2675 w 66871"/>
                      <a:gd name="connsiteY4" fmla="*/ 2675 h 174663"/>
                      <a:gd name="connsiteX5" fmla="*/ 15649 w 66871"/>
                      <a:gd name="connsiteY5" fmla="*/ 2675 h 174663"/>
                      <a:gd name="connsiteX6" fmla="*/ 64165 w 66871"/>
                      <a:gd name="connsiteY6" fmla="*/ 51191 h 174663"/>
                      <a:gd name="connsiteX7" fmla="*/ 66871 w 66871"/>
                      <a:gd name="connsiteY7" fmla="*/ 57709 h 174663"/>
                      <a:gd name="connsiteX8" fmla="*/ 66871 w 66871"/>
                      <a:gd name="connsiteY8" fmla="*/ 165440 h 174663"/>
                      <a:gd name="connsiteX9" fmla="*/ 57647 w 66871"/>
                      <a:gd name="connsiteY9" fmla="*/ 174664 h 174663"/>
                      <a:gd name="connsiteX10" fmla="*/ 57647 w 66871"/>
                      <a:gd name="connsiteY10" fmla="*/ 174664 h 17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871" h="174663">
                        <a:moveTo>
                          <a:pt x="57771" y="174664"/>
                        </a:moveTo>
                        <a:cubicBezTo>
                          <a:pt x="52667" y="174664"/>
                          <a:pt x="48547" y="170544"/>
                          <a:pt x="48547" y="165440"/>
                        </a:cubicBezTo>
                        <a:lnTo>
                          <a:pt x="48547" y="61521"/>
                        </a:lnTo>
                        <a:lnTo>
                          <a:pt x="2675" y="15649"/>
                        </a:lnTo>
                        <a:cubicBezTo>
                          <a:pt x="-892" y="12083"/>
                          <a:pt x="-892" y="6241"/>
                          <a:pt x="2675" y="2675"/>
                        </a:cubicBezTo>
                        <a:cubicBezTo>
                          <a:pt x="6241" y="-892"/>
                          <a:pt x="12083" y="-892"/>
                          <a:pt x="15649" y="2675"/>
                        </a:cubicBezTo>
                        <a:lnTo>
                          <a:pt x="64165" y="51191"/>
                        </a:lnTo>
                        <a:cubicBezTo>
                          <a:pt x="65887" y="52913"/>
                          <a:pt x="66871" y="55249"/>
                          <a:pt x="66871" y="57709"/>
                        </a:cubicBezTo>
                        <a:lnTo>
                          <a:pt x="66871" y="165440"/>
                        </a:lnTo>
                        <a:cubicBezTo>
                          <a:pt x="66871" y="170544"/>
                          <a:pt x="62751" y="174664"/>
                          <a:pt x="57647" y="174664"/>
                        </a:cubicBezTo>
                        <a:lnTo>
                          <a:pt x="57647" y="174664"/>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sp>
              <p:nvSpPr>
                <p:cNvPr id="72" name="Freeform 1822">
                  <a:extLst>
                    <a:ext uri="{FF2B5EF4-FFF2-40B4-BE49-F238E27FC236}">
                      <a16:creationId xmlns:a16="http://schemas.microsoft.com/office/drawing/2014/main" id="{5B0C2012-4004-EC0F-DC9E-4E502266F65A}"/>
                    </a:ext>
                  </a:extLst>
                </p:cNvPr>
                <p:cNvSpPr/>
                <p:nvPr/>
              </p:nvSpPr>
              <p:spPr>
                <a:xfrm>
                  <a:off x="6807762" y="3756085"/>
                  <a:ext cx="61859" cy="61859"/>
                </a:xfrm>
                <a:custGeom>
                  <a:avLst/>
                  <a:gdLst>
                    <a:gd name="connsiteX0" fmla="*/ 30930 w 61859"/>
                    <a:gd name="connsiteY0" fmla="*/ 61860 h 61859"/>
                    <a:gd name="connsiteX1" fmla="*/ 0 w 61859"/>
                    <a:gd name="connsiteY1" fmla="*/ 30930 h 61859"/>
                    <a:gd name="connsiteX2" fmla="*/ 30930 w 61859"/>
                    <a:gd name="connsiteY2" fmla="*/ 0 h 61859"/>
                    <a:gd name="connsiteX3" fmla="*/ 61859 w 61859"/>
                    <a:gd name="connsiteY3" fmla="*/ 30930 h 61859"/>
                    <a:gd name="connsiteX4" fmla="*/ 30930 w 61859"/>
                    <a:gd name="connsiteY4" fmla="*/ 61860 h 61859"/>
                    <a:gd name="connsiteX5" fmla="*/ 30930 w 61859"/>
                    <a:gd name="connsiteY5" fmla="*/ 18386 h 61859"/>
                    <a:gd name="connsiteX6" fmla="*/ 18386 w 61859"/>
                    <a:gd name="connsiteY6" fmla="*/ 30930 h 61859"/>
                    <a:gd name="connsiteX7" fmla="*/ 30930 w 61859"/>
                    <a:gd name="connsiteY7" fmla="*/ 43474 h 61859"/>
                    <a:gd name="connsiteX8" fmla="*/ 43474 w 61859"/>
                    <a:gd name="connsiteY8" fmla="*/ 30930 h 61859"/>
                    <a:gd name="connsiteX9" fmla="*/ 30930 w 61859"/>
                    <a:gd name="connsiteY9" fmla="*/ 18386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59" h="61859">
                      <a:moveTo>
                        <a:pt x="30930" y="61860"/>
                      </a:moveTo>
                      <a:cubicBezTo>
                        <a:pt x="13897" y="61860"/>
                        <a:pt x="0" y="47963"/>
                        <a:pt x="0" y="30930"/>
                      </a:cubicBezTo>
                      <a:cubicBezTo>
                        <a:pt x="0" y="13897"/>
                        <a:pt x="13897" y="0"/>
                        <a:pt x="30930" y="0"/>
                      </a:cubicBezTo>
                      <a:cubicBezTo>
                        <a:pt x="47963" y="0"/>
                        <a:pt x="61859" y="13897"/>
                        <a:pt x="61859" y="30930"/>
                      </a:cubicBezTo>
                      <a:cubicBezTo>
                        <a:pt x="61859" y="47963"/>
                        <a:pt x="47963" y="61860"/>
                        <a:pt x="30930" y="61860"/>
                      </a:cubicBezTo>
                      <a:close/>
                      <a:moveTo>
                        <a:pt x="30930" y="18386"/>
                      </a:moveTo>
                      <a:cubicBezTo>
                        <a:pt x="24043" y="18386"/>
                        <a:pt x="18386" y="24043"/>
                        <a:pt x="18386" y="30930"/>
                      </a:cubicBezTo>
                      <a:cubicBezTo>
                        <a:pt x="18386" y="37817"/>
                        <a:pt x="24043" y="43474"/>
                        <a:pt x="30930" y="43474"/>
                      </a:cubicBezTo>
                      <a:cubicBezTo>
                        <a:pt x="37817" y="43474"/>
                        <a:pt x="43474" y="37817"/>
                        <a:pt x="43474" y="30930"/>
                      </a:cubicBezTo>
                      <a:cubicBezTo>
                        <a:pt x="43474" y="24043"/>
                        <a:pt x="37817" y="18386"/>
                        <a:pt x="30930" y="18386"/>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73" name="Freeform 1823">
                  <a:extLst>
                    <a:ext uri="{FF2B5EF4-FFF2-40B4-BE49-F238E27FC236}">
                      <a16:creationId xmlns:a16="http://schemas.microsoft.com/office/drawing/2014/main" id="{329A05D9-CB2E-FD89-F094-A133493058C9}"/>
                    </a:ext>
                  </a:extLst>
                </p:cNvPr>
                <p:cNvSpPr/>
                <p:nvPr/>
              </p:nvSpPr>
              <p:spPr>
                <a:xfrm>
                  <a:off x="6699477" y="3647801"/>
                  <a:ext cx="61859" cy="61859"/>
                </a:xfrm>
                <a:custGeom>
                  <a:avLst/>
                  <a:gdLst>
                    <a:gd name="connsiteX0" fmla="*/ 30930 w 61859"/>
                    <a:gd name="connsiteY0" fmla="*/ 61859 h 61859"/>
                    <a:gd name="connsiteX1" fmla="*/ 0 w 61859"/>
                    <a:gd name="connsiteY1" fmla="*/ 30930 h 61859"/>
                    <a:gd name="connsiteX2" fmla="*/ 30930 w 61859"/>
                    <a:gd name="connsiteY2" fmla="*/ 0 h 61859"/>
                    <a:gd name="connsiteX3" fmla="*/ 61859 w 61859"/>
                    <a:gd name="connsiteY3" fmla="*/ 30930 h 61859"/>
                    <a:gd name="connsiteX4" fmla="*/ 30930 w 61859"/>
                    <a:gd name="connsiteY4" fmla="*/ 61859 h 61859"/>
                    <a:gd name="connsiteX5" fmla="*/ 30930 w 61859"/>
                    <a:gd name="connsiteY5" fmla="*/ 18386 h 61859"/>
                    <a:gd name="connsiteX6" fmla="*/ 18386 w 61859"/>
                    <a:gd name="connsiteY6" fmla="*/ 30930 h 61859"/>
                    <a:gd name="connsiteX7" fmla="*/ 30930 w 61859"/>
                    <a:gd name="connsiteY7" fmla="*/ 43474 h 61859"/>
                    <a:gd name="connsiteX8" fmla="*/ 43474 w 61859"/>
                    <a:gd name="connsiteY8" fmla="*/ 30930 h 61859"/>
                    <a:gd name="connsiteX9" fmla="*/ 30930 w 61859"/>
                    <a:gd name="connsiteY9" fmla="*/ 18386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59" h="61859">
                      <a:moveTo>
                        <a:pt x="30930" y="61859"/>
                      </a:moveTo>
                      <a:cubicBezTo>
                        <a:pt x="13897" y="61859"/>
                        <a:pt x="0" y="47963"/>
                        <a:pt x="0" y="30930"/>
                      </a:cubicBezTo>
                      <a:cubicBezTo>
                        <a:pt x="0" y="13897"/>
                        <a:pt x="13897" y="0"/>
                        <a:pt x="30930" y="0"/>
                      </a:cubicBezTo>
                      <a:cubicBezTo>
                        <a:pt x="47963" y="0"/>
                        <a:pt x="61859" y="13897"/>
                        <a:pt x="61859" y="30930"/>
                      </a:cubicBezTo>
                      <a:cubicBezTo>
                        <a:pt x="61859" y="47963"/>
                        <a:pt x="47963" y="61859"/>
                        <a:pt x="30930" y="61859"/>
                      </a:cubicBezTo>
                      <a:close/>
                      <a:moveTo>
                        <a:pt x="30930" y="18386"/>
                      </a:moveTo>
                      <a:cubicBezTo>
                        <a:pt x="24043" y="18386"/>
                        <a:pt x="18386" y="24043"/>
                        <a:pt x="18386" y="30930"/>
                      </a:cubicBezTo>
                      <a:cubicBezTo>
                        <a:pt x="18386" y="37817"/>
                        <a:pt x="24043" y="43474"/>
                        <a:pt x="30930" y="43474"/>
                      </a:cubicBezTo>
                      <a:cubicBezTo>
                        <a:pt x="37816" y="43474"/>
                        <a:pt x="43474" y="37817"/>
                        <a:pt x="43474" y="30930"/>
                      </a:cubicBezTo>
                      <a:cubicBezTo>
                        <a:pt x="43474" y="24043"/>
                        <a:pt x="37816" y="18386"/>
                        <a:pt x="30930" y="18386"/>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74" name="Freeform 1824">
                  <a:extLst>
                    <a:ext uri="{FF2B5EF4-FFF2-40B4-BE49-F238E27FC236}">
                      <a16:creationId xmlns:a16="http://schemas.microsoft.com/office/drawing/2014/main" id="{13D30FC1-67F0-F2CF-F9DE-6E5425E04CEB}"/>
                    </a:ext>
                  </a:extLst>
                </p:cNvPr>
                <p:cNvSpPr/>
                <p:nvPr/>
              </p:nvSpPr>
              <p:spPr>
                <a:xfrm>
                  <a:off x="6300650" y="3756085"/>
                  <a:ext cx="61859" cy="61859"/>
                </a:xfrm>
                <a:custGeom>
                  <a:avLst/>
                  <a:gdLst>
                    <a:gd name="connsiteX0" fmla="*/ 30930 w 61859"/>
                    <a:gd name="connsiteY0" fmla="*/ 61860 h 61859"/>
                    <a:gd name="connsiteX1" fmla="*/ 0 w 61859"/>
                    <a:gd name="connsiteY1" fmla="*/ 30930 h 61859"/>
                    <a:gd name="connsiteX2" fmla="*/ 30930 w 61859"/>
                    <a:gd name="connsiteY2" fmla="*/ 0 h 61859"/>
                    <a:gd name="connsiteX3" fmla="*/ 61859 w 61859"/>
                    <a:gd name="connsiteY3" fmla="*/ 30930 h 61859"/>
                    <a:gd name="connsiteX4" fmla="*/ 30930 w 61859"/>
                    <a:gd name="connsiteY4" fmla="*/ 61860 h 61859"/>
                    <a:gd name="connsiteX5" fmla="*/ 30930 w 61859"/>
                    <a:gd name="connsiteY5" fmla="*/ 18386 h 61859"/>
                    <a:gd name="connsiteX6" fmla="*/ 18386 w 61859"/>
                    <a:gd name="connsiteY6" fmla="*/ 30930 h 61859"/>
                    <a:gd name="connsiteX7" fmla="*/ 30930 w 61859"/>
                    <a:gd name="connsiteY7" fmla="*/ 43474 h 61859"/>
                    <a:gd name="connsiteX8" fmla="*/ 43473 w 61859"/>
                    <a:gd name="connsiteY8" fmla="*/ 30930 h 61859"/>
                    <a:gd name="connsiteX9" fmla="*/ 30930 w 61859"/>
                    <a:gd name="connsiteY9" fmla="*/ 18386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59" h="61859">
                      <a:moveTo>
                        <a:pt x="30930" y="61860"/>
                      </a:moveTo>
                      <a:cubicBezTo>
                        <a:pt x="13897" y="61860"/>
                        <a:pt x="0" y="47963"/>
                        <a:pt x="0" y="30930"/>
                      </a:cubicBezTo>
                      <a:cubicBezTo>
                        <a:pt x="0" y="13897"/>
                        <a:pt x="13897" y="0"/>
                        <a:pt x="30930" y="0"/>
                      </a:cubicBezTo>
                      <a:cubicBezTo>
                        <a:pt x="47963" y="0"/>
                        <a:pt x="61859" y="13897"/>
                        <a:pt x="61859" y="30930"/>
                      </a:cubicBezTo>
                      <a:cubicBezTo>
                        <a:pt x="61859" y="47963"/>
                        <a:pt x="47963" y="61860"/>
                        <a:pt x="30930" y="61860"/>
                      </a:cubicBezTo>
                      <a:close/>
                      <a:moveTo>
                        <a:pt x="30930" y="18386"/>
                      </a:moveTo>
                      <a:cubicBezTo>
                        <a:pt x="24043" y="18386"/>
                        <a:pt x="18386" y="24043"/>
                        <a:pt x="18386" y="30930"/>
                      </a:cubicBezTo>
                      <a:cubicBezTo>
                        <a:pt x="18386" y="37817"/>
                        <a:pt x="24043" y="43474"/>
                        <a:pt x="30930" y="43474"/>
                      </a:cubicBezTo>
                      <a:cubicBezTo>
                        <a:pt x="37816" y="43474"/>
                        <a:pt x="43473" y="37817"/>
                        <a:pt x="43473" y="30930"/>
                      </a:cubicBezTo>
                      <a:cubicBezTo>
                        <a:pt x="43473" y="24043"/>
                        <a:pt x="37816" y="18386"/>
                        <a:pt x="30930" y="18386"/>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75" name="Freeform 1825">
                  <a:extLst>
                    <a:ext uri="{FF2B5EF4-FFF2-40B4-BE49-F238E27FC236}">
                      <a16:creationId xmlns:a16="http://schemas.microsoft.com/office/drawing/2014/main" id="{3BE4FC47-A1BE-D86E-6A2F-E7EBFA73C9F7}"/>
                    </a:ext>
                  </a:extLst>
                </p:cNvPr>
                <p:cNvSpPr/>
                <p:nvPr/>
              </p:nvSpPr>
              <p:spPr>
                <a:xfrm>
                  <a:off x="6554175" y="3612505"/>
                  <a:ext cx="61859" cy="61859"/>
                </a:xfrm>
                <a:custGeom>
                  <a:avLst/>
                  <a:gdLst>
                    <a:gd name="connsiteX0" fmla="*/ 30930 w 61859"/>
                    <a:gd name="connsiteY0" fmla="*/ 61859 h 61859"/>
                    <a:gd name="connsiteX1" fmla="*/ 0 w 61859"/>
                    <a:gd name="connsiteY1" fmla="*/ 30930 h 61859"/>
                    <a:gd name="connsiteX2" fmla="*/ 30930 w 61859"/>
                    <a:gd name="connsiteY2" fmla="*/ 0 h 61859"/>
                    <a:gd name="connsiteX3" fmla="*/ 61859 w 61859"/>
                    <a:gd name="connsiteY3" fmla="*/ 30930 h 61859"/>
                    <a:gd name="connsiteX4" fmla="*/ 30930 w 61859"/>
                    <a:gd name="connsiteY4" fmla="*/ 61859 h 61859"/>
                    <a:gd name="connsiteX5" fmla="*/ 30930 w 61859"/>
                    <a:gd name="connsiteY5" fmla="*/ 18386 h 61859"/>
                    <a:gd name="connsiteX6" fmla="*/ 18386 w 61859"/>
                    <a:gd name="connsiteY6" fmla="*/ 30930 h 61859"/>
                    <a:gd name="connsiteX7" fmla="*/ 30930 w 61859"/>
                    <a:gd name="connsiteY7" fmla="*/ 43474 h 61859"/>
                    <a:gd name="connsiteX8" fmla="*/ 43474 w 61859"/>
                    <a:gd name="connsiteY8" fmla="*/ 30930 h 61859"/>
                    <a:gd name="connsiteX9" fmla="*/ 30930 w 61859"/>
                    <a:gd name="connsiteY9" fmla="*/ 18386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59" h="61859">
                      <a:moveTo>
                        <a:pt x="30930" y="61859"/>
                      </a:moveTo>
                      <a:cubicBezTo>
                        <a:pt x="13897" y="61859"/>
                        <a:pt x="0" y="47963"/>
                        <a:pt x="0" y="30930"/>
                      </a:cubicBezTo>
                      <a:cubicBezTo>
                        <a:pt x="0" y="13897"/>
                        <a:pt x="13897" y="0"/>
                        <a:pt x="30930" y="0"/>
                      </a:cubicBezTo>
                      <a:cubicBezTo>
                        <a:pt x="47963" y="0"/>
                        <a:pt x="61859" y="13897"/>
                        <a:pt x="61859" y="30930"/>
                      </a:cubicBezTo>
                      <a:cubicBezTo>
                        <a:pt x="61859" y="47963"/>
                        <a:pt x="47963" y="61859"/>
                        <a:pt x="30930" y="61859"/>
                      </a:cubicBezTo>
                      <a:close/>
                      <a:moveTo>
                        <a:pt x="30930" y="18386"/>
                      </a:moveTo>
                      <a:cubicBezTo>
                        <a:pt x="24043" y="18386"/>
                        <a:pt x="18386" y="24043"/>
                        <a:pt x="18386" y="30930"/>
                      </a:cubicBezTo>
                      <a:cubicBezTo>
                        <a:pt x="18386" y="37817"/>
                        <a:pt x="24043" y="43474"/>
                        <a:pt x="30930" y="43474"/>
                      </a:cubicBezTo>
                      <a:cubicBezTo>
                        <a:pt x="37816" y="43474"/>
                        <a:pt x="43474" y="37817"/>
                        <a:pt x="43474" y="30930"/>
                      </a:cubicBezTo>
                      <a:cubicBezTo>
                        <a:pt x="43474" y="24043"/>
                        <a:pt x="37816" y="18386"/>
                        <a:pt x="30930" y="18386"/>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76" name="Freeform 1826">
                  <a:extLst>
                    <a:ext uri="{FF2B5EF4-FFF2-40B4-BE49-F238E27FC236}">
                      <a16:creationId xmlns:a16="http://schemas.microsoft.com/office/drawing/2014/main" id="{62F2E88D-1225-CF34-CAC2-B5812D35BA5E}"/>
                    </a:ext>
                  </a:extLst>
                </p:cNvPr>
                <p:cNvSpPr/>
                <p:nvPr/>
              </p:nvSpPr>
              <p:spPr>
                <a:xfrm>
                  <a:off x="6408935" y="3647801"/>
                  <a:ext cx="61859" cy="61859"/>
                </a:xfrm>
                <a:custGeom>
                  <a:avLst/>
                  <a:gdLst>
                    <a:gd name="connsiteX0" fmla="*/ 30930 w 61859"/>
                    <a:gd name="connsiteY0" fmla="*/ 61859 h 61859"/>
                    <a:gd name="connsiteX1" fmla="*/ 0 w 61859"/>
                    <a:gd name="connsiteY1" fmla="*/ 30930 h 61859"/>
                    <a:gd name="connsiteX2" fmla="*/ 30930 w 61859"/>
                    <a:gd name="connsiteY2" fmla="*/ 0 h 61859"/>
                    <a:gd name="connsiteX3" fmla="*/ 61859 w 61859"/>
                    <a:gd name="connsiteY3" fmla="*/ 30930 h 61859"/>
                    <a:gd name="connsiteX4" fmla="*/ 30930 w 61859"/>
                    <a:gd name="connsiteY4" fmla="*/ 61859 h 61859"/>
                    <a:gd name="connsiteX5" fmla="*/ 30930 w 61859"/>
                    <a:gd name="connsiteY5" fmla="*/ 18386 h 61859"/>
                    <a:gd name="connsiteX6" fmla="*/ 18386 w 61859"/>
                    <a:gd name="connsiteY6" fmla="*/ 30930 h 61859"/>
                    <a:gd name="connsiteX7" fmla="*/ 30930 w 61859"/>
                    <a:gd name="connsiteY7" fmla="*/ 43474 h 61859"/>
                    <a:gd name="connsiteX8" fmla="*/ 43474 w 61859"/>
                    <a:gd name="connsiteY8" fmla="*/ 30930 h 61859"/>
                    <a:gd name="connsiteX9" fmla="*/ 30930 w 61859"/>
                    <a:gd name="connsiteY9" fmla="*/ 18386 h 6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59" h="61859">
                      <a:moveTo>
                        <a:pt x="30930" y="61859"/>
                      </a:moveTo>
                      <a:cubicBezTo>
                        <a:pt x="13897" y="61859"/>
                        <a:pt x="0" y="47963"/>
                        <a:pt x="0" y="30930"/>
                      </a:cubicBezTo>
                      <a:cubicBezTo>
                        <a:pt x="0" y="13897"/>
                        <a:pt x="13897" y="0"/>
                        <a:pt x="30930" y="0"/>
                      </a:cubicBezTo>
                      <a:cubicBezTo>
                        <a:pt x="47963" y="0"/>
                        <a:pt x="61859" y="13897"/>
                        <a:pt x="61859" y="30930"/>
                      </a:cubicBezTo>
                      <a:cubicBezTo>
                        <a:pt x="61859" y="47963"/>
                        <a:pt x="47963" y="61859"/>
                        <a:pt x="30930" y="61859"/>
                      </a:cubicBezTo>
                      <a:close/>
                      <a:moveTo>
                        <a:pt x="30930" y="18386"/>
                      </a:moveTo>
                      <a:cubicBezTo>
                        <a:pt x="24043" y="18386"/>
                        <a:pt x="18386" y="24043"/>
                        <a:pt x="18386" y="30930"/>
                      </a:cubicBezTo>
                      <a:cubicBezTo>
                        <a:pt x="18386" y="37817"/>
                        <a:pt x="24043" y="43474"/>
                        <a:pt x="30930" y="43474"/>
                      </a:cubicBezTo>
                      <a:cubicBezTo>
                        <a:pt x="37816" y="43474"/>
                        <a:pt x="43474" y="37817"/>
                        <a:pt x="43474" y="30930"/>
                      </a:cubicBezTo>
                      <a:cubicBezTo>
                        <a:pt x="43474" y="24043"/>
                        <a:pt x="37816" y="18386"/>
                        <a:pt x="30930" y="18386"/>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nvGrpSpPr>
              <p:cNvPr id="64" name="Graphic 5">
                <a:extLst>
                  <a:ext uri="{FF2B5EF4-FFF2-40B4-BE49-F238E27FC236}">
                    <a16:creationId xmlns:a16="http://schemas.microsoft.com/office/drawing/2014/main" id="{BB5A8DF2-CA9E-9F52-AE91-4FE146410578}"/>
                  </a:ext>
                </a:extLst>
              </p:cNvPr>
              <p:cNvGrpSpPr/>
              <p:nvPr/>
            </p:nvGrpSpPr>
            <p:grpSpPr>
              <a:xfrm>
                <a:off x="6314670" y="3886568"/>
                <a:ext cx="540685" cy="279781"/>
                <a:chOff x="6314670" y="3886568"/>
                <a:chExt cx="540685" cy="279781"/>
              </a:xfrm>
              <a:grpFill/>
            </p:grpSpPr>
            <p:sp>
              <p:nvSpPr>
                <p:cNvPr id="66" name="Freeform 1816">
                  <a:extLst>
                    <a:ext uri="{FF2B5EF4-FFF2-40B4-BE49-F238E27FC236}">
                      <a16:creationId xmlns:a16="http://schemas.microsoft.com/office/drawing/2014/main" id="{CB7AA3EA-B94E-2C42-8CD6-66A8515276FC}"/>
                    </a:ext>
                  </a:extLst>
                </p:cNvPr>
                <p:cNvSpPr/>
                <p:nvPr/>
              </p:nvSpPr>
              <p:spPr>
                <a:xfrm>
                  <a:off x="6314670" y="3886568"/>
                  <a:ext cx="540685" cy="279781"/>
                </a:xfrm>
                <a:custGeom>
                  <a:avLst/>
                  <a:gdLst>
                    <a:gd name="connsiteX0" fmla="*/ 289497 w 540685"/>
                    <a:gd name="connsiteY0" fmla="*/ 279782 h 279781"/>
                    <a:gd name="connsiteX1" fmla="*/ 251435 w 540685"/>
                    <a:gd name="connsiteY1" fmla="*/ 279782 h 279781"/>
                    <a:gd name="connsiteX2" fmla="*/ 212942 w 540685"/>
                    <a:gd name="connsiteY2" fmla="*/ 241289 h 279781"/>
                    <a:gd name="connsiteX3" fmla="*/ 212942 w 540685"/>
                    <a:gd name="connsiteY3" fmla="*/ 226531 h 279781"/>
                    <a:gd name="connsiteX4" fmla="*/ 209191 w 540685"/>
                    <a:gd name="connsiteY4" fmla="*/ 221489 h 279781"/>
                    <a:gd name="connsiteX5" fmla="*/ 163688 w 540685"/>
                    <a:gd name="connsiteY5" fmla="*/ 202673 h 279781"/>
                    <a:gd name="connsiteX6" fmla="*/ 157416 w 540685"/>
                    <a:gd name="connsiteY6" fmla="*/ 203595 h 279781"/>
                    <a:gd name="connsiteX7" fmla="*/ 146962 w 540685"/>
                    <a:gd name="connsiteY7" fmla="*/ 213987 h 279781"/>
                    <a:gd name="connsiteX8" fmla="*/ 92543 w 540685"/>
                    <a:gd name="connsiteY8" fmla="*/ 213987 h 279781"/>
                    <a:gd name="connsiteX9" fmla="*/ 65672 w 540685"/>
                    <a:gd name="connsiteY9" fmla="*/ 187116 h 279781"/>
                    <a:gd name="connsiteX10" fmla="*/ 65672 w 540685"/>
                    <a:gd name="connsiteY10" fmla="*/ 132697 h 279781"/>
                    <a:gd name="connsiteX11" fmla="*/ 76125 w 540685"/>
                    <a:gd name="connsiteY11" fmla="*/ 122305 h 279781"/>
                    <a:gd name="connsiteX12" fmla="*/ 77048 w 540685"/>
                    <a:gd name="connsiteY12" fmla="*/ 116033 h 279781"/>
                    <a:gd name="connsiteX13" fmla="*/ 58232 w 540685"/>
                    <a:gd name="connsiteY13" fmla="*/ 70530 h 279781"/>
                    <a:gd name="connsiteX14" fmla="*/ 53189 w 540685"/>
                    <a:gd name="connsiteY14" fmla="*/ 66779 h 279781"/>
                    <a:gd name="connsiteX15" fmla="*/ 38493 w 540685"/>
                    <a:gd name="connsiteY15" fmla="*/ 66779 h 279781"/>
                    <a:gd name="connsiteX16" fmla="*/ 0 w 540685"/>
                    <a:gd name="connsiteY16" fmla="*/ 28286 h 279781"/>
                    <a:gd name="connsiteX17" fmla="*/ 0 w 540685"/>
                    <a:gd name="connsiteY17" fmla="*/ 9224 h 279781"/>
                    <a:gd name="connsiteX18" fmla="*/ 9224 w 540685"/>
                    <a:gd name="connsiteY18" fmla="*/ 0 h 279781"/>
                    <a:gd name="connsiteX19" fmla="*/ 18447 w 540685"/>
                    <a:gd name="connsiteY19" fmla="*/ 9224 h 279781"/>
                    <a:gd name="connsiteX20" fmla="*/ 18447 w 540685"/>
                    <a:gd name="connsiteY20" fmla="*/ 28286 h 279781"/>
                    <a:gd name="connsiteX21" fmla="*/ 38493 w 540685"/>
                    <a:gd name="connsiteY21" fmla="*/ 48332 h 279781"/>
                    <a:gd name="connsiteX22" fmla="*/ 53189 w 540685"/>
                    <a:gd name="connsiteY22" fmla="*/ 48332 h 279781"/>
                    <a:gd name="connsiteX23" fmla="*/ 76002 w 540685"/>
                    <a:gd name="connsiteY23" fmla="*/ 65364 h 279781"/>
                    <a:gd name="connsiteX24" fmla="*/ 93281 w 540685"/>
                    <a:gd name="connsiteY24" fmla="*/ 106994 h 279781"/>
                    <a:gd name="connsiteX25" fmla="*/ 89223 w 540685"/>
                    <a:gd name="connsiteY25" fmla="*/ 135156 h 279781"/>
                    <a:gd name="connsiteX26" fmla="*/ 78769 w 540685"/>
                    <a:gd name="connsiteY26" fmla="*/ 145548 h 279781"/>
                    <a:gd name="connsiteX27" fmla="*/ 78769 w 540685"/>
                    <a:gd name="connsiteY27" fmla="*/ 173895 h 279781"/>
                    <a:gd name="connsiteX28" fmla="*/ 105641 w 540685"/>
                    <a:gd name="connsiteY28" fmla="*/ 200767 h 279781"/>
                    <a:gd name="connsiteX29" fmla="*/ 133988 w 540685"/>
                    <a:gd name="connsiteY29" fmla="*/ 200767 h 279781"/>
                    <a:gd name="connsiteX30" fmla="*/ 144441 w 540685"/>
                    <a:gd name="connsiteY30" fmla="*/ 190375 h 279781"/>
                    <a:gd name="connsiteX31" fmla="*/ 172604 w 540685"/>
                    <a:gd name="connsiteY31" fmla="*/ 186316 h 279781"/>
                    <a:gd name="connsiteX32" fmla="*/ 214233 w 540685"/>
                    <a:gd name="connsiteY32" fmla="*/ 203595 h 279781"/>
                    <a:gd name="connsiteX33" fmla="*/ 231266 w 540685"/>
                    <a:gd name="connsiteY33" fmla="*/ 226408 h 279781"/>
                    <a:gd name="connsiteX34" fmla="*/ 231266 w 540685"/>
                    <a:gd name="connsiteY34" fmla="*/ 241166 h 279781"/>
                    <a:gd name="connsiteX35" fmla="*/ 251312 w 540685"/>
                    <a:gd name="connsiteY35" fmla="*/ 261212 h 279781"/>
                    <a:gd name="connsiteX36" fmla="*/ 289374 w 540685"/>
                    <a:gd name="connsiteY36" fmla="*/ 261212 h 279781"/>
                    <a:gd name="connsiteX37" fmla="*/ 309420 w 540685"/>
                    <a:gd name="connsiteY37" fmla="*/ 241166 h 279781"/>
                    <a:gd name="connsiteX38" fmla="*/ 309420 w 540685"/>
                    <a:gd name="connsiteY38" fmla="*/ 226408 h 279781"/>
                    <a:gd name="connsiteX39" fmla="*/ 326453 w 540685"/>
                    <a:gd name="connsiteY39" fmla="*/ 203595 h 279781"/>
                    <a:gd name="connsiteX40" fmla="*/ 368082 w 540685"/>
                    <a:gd name="connsiteY40" fmla="*/ 186316 h 279781"/>
                    <a:gd name="connsiteX41" fmla="*/ 396245 w 540685"/>
                    <a:gd name="connsiteY41" fmla="*/ 190375 h 279781"/>
                    <a:gd name="connsiteX42" fmla="*/ 406698 w 540685"/>
                    <a:gd name="connsiteY42" fmla="*/ 200767 h 279781"/>
                    <a:gd name="connsiteX43" fmla="*/ 435045 w 540685"/>
                    <a:gd name="connsiteY43" fmla="*/ 200767 h 279781"/>
                    <a:gd name="connsiteX44" fmla="*/ 461917 w 540685"/>
                    <a:gd name="connsiteY44" fmla="*/ 173895 h 279781"/>
                    <a:gd name="connsiteX45" fmla="*/ 461917 w 540685"/>
                    <a:gd name="connsiteY45" fmla="*/ 145548 h 279781"/>
                    <a:gd name="connsiteX46" fmla="*/ 451463 w 540685"/>
                    <a:gd name="connsiteY46" fmla="*/ 135156 h 279781"/>
                    <a:gd name="connsiteX47" fmla="*/ 447405 w 540685"/>
                    <a:gd name="connsiteY47" fmla="*/ 106994 h 279781"/>
                    <a:gd name="connsiteX48" fmla="*/ 464684 w 540685"/>
                    <a:gd name="connsiteY48" fmla="*/ 65364 h 279781"/>
                    <a:gd name="connsiteX49" fmla="*/ 487497 w 540685"/>
                    <a:gd name="connsiteY49" fmla="*/ 48332 h 279781"/>
                    <a:gd name="connsiteX50" fmla="*/ 502193 w 540685"/>
                    <a:gd name="connsiteY50" fmla="*/ 48332 h 279781"/>
                    <a:gd name="connsiteX51" fmla="*/ 522239 w 540685"/>
                    <a:gd name="connsiteY51" fmla="*/ 28286 h 279781"/>
                    <a:gd name="connsiteX52" fmla="*/ 522239 w 540685"/>
                    <a:gd name="connsiteY52" fmla="*/ 9224 h 279781"/>
                    <a:gd name="connsiteX53" fmla="*/ 531462 w 540685"/>
                    <a:gd name="connsiteY53" fmla="*/ 0 h 279781"/>
                    <a:gd name="connsiteX54" fmla="*/ 540686 w 540685"/>
                    <a:gd name="connsiteY54" fmla="*/ 9224 h 279781"/>
                    <a:gd name="connsiteX55" fmla="*/ 540686 w 540685"/>
                    <a:gd name="connsiteY55" fmla="*/ 28286 h 279781"/>
                    <a:gd name="connsiteX56" fmla="*/ 502193 w 540685"/>
                    <a:gd name="connsiteY56" fmla="*/ 66779 h 279781"/>
                    <a:gd name="connsiteX57" fmla="*/ 487497 w 540685"/>
                    <a:gd name="connsiteY57" fmla="*/ 66779 h 279781"/>
                    <a:gd name="connsiteX58" fmla="*/ 482455 w 540685"/>
                    <a:gd name="connsiteY58" fmla="*/ 70530 h 279781"/>
                    <a:gd name="connsiteX59" fmla="*/ 463639 w 540685"/>
                    <a:gd name="connsiteY59" fmla="*/ 116033 h 279781"/>
                    <a:gd name="connsiteX60" fmla="*/ 464561 w 540685"/>
                    <a:gd name="connsiteY60" fmla="*/ 122305 h 279781"/>
                    <a:gd name="connsiteX61" fmla="*/ 475014 w 540685"/>
                    <a:gd name="connsiteY61" fmla="*/ 132697 h 279781"/>
                    <a:gd name="connsiteX62" fmla="*/ 475014 w 540685"/>
                    <a:gd name="connsiteY62" fmla="*/ 187116 h 279781"/>
                    <a:gd name="connsiteX63" fmla="*/ 448143 w 540685"/>
                    <a:gd name="connsiteY63" fmla="*/ 213987 h 279781"/>
                    <a:gd name="connsiteX64" fmla="*/ 393724 w 540685"/>
                    <a:gd name="connsiteY64" fmla="*/ 213987 h 279781"/>
                    <a:gd name="connsiteX65" fmla="*/ 383270 w 540685"/>
                    <a:gd name="connsiteY65" fmla="*/ 203595 h 279781"/>
                    <a:gd name="connsiteX66" fmla="*/ 376998 w 540685"/>
                    <a:gd name="connsiteY66" fmla="*/ 202673 h 279781"/>
                    <a:gd name="connsiteX67" fmla="*/ 331495 w 540685"/>
                    <a:gd name="connsiteY67" fmla="*/ 221489 h 279781"/>
                    <a:gd name="connsiteX68" fmla="*/ 327744 w 540685"/>
                    <a:gd name="connsiteY68" fmla="*/ 226531 h 279781"/>
                    <a:gd name="connsiteX69" fmla="*/ 327744 w 540685"/>
                    <a:gd name="connsiteY69" fmla="*/ 241289 h 279781"/>
                    <a:gd name="connsiteX70" fmla="*/ 289251 w 540685"/>
                    <a:gd name="connsiteY70" fmla="*/ 279782 h 279781"/>
                    <a:gd name="connsiteX71" fmla="*/ 289374 w 540685"/>
                    <a:gd name="connsiteY71" fmla="*/ 279782 h 279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40685" h="279781">
                      <a:moveTo>
                        <a:pt x="289497" y="279782"/>
                      </a:moveTo>
                      <a:lnTo>
                        <a:pt x="251435" y="279782"/>
                      </a:lnTo>
                      <a:cubicBezTo>
                        <a:pt x="230220" y="279782"/>
                        <a:pt x="212942" y="262503"/>
                        <a:pt x="212942" y="241289"/>
                      </a:cubicBezTo>
                      <a:lnTo>
                        <a:pt x="212942" y="226531"/>
                      </a:lnTo>
                      <a:cubicBezTo>
                        <a:pt x="212942" y="224133"/>
                        <a:pt x="211404" y="222104"/>
                        <a:pt x="209191" y="221489"/>
                      </a:cubicBezTo>
                      <a:cubicBezTo>
                        <a:pt x="193388" y="216939"/>
                        <a:pt x="178077" y="210605"/>
                        <a:pt x="163688" y="202673"/>
                      </a:cubicBezTo>
                      <a:cubicBezTo>
                        <a:pt x="161658" y="201566"/>
                        <a:pt x="159137" y="201935"/>
                        <a:pt x="157416" y="203595"/>
                      </a:cubicBezTo>
                      <a:lnTo>
                        <a:pt x="146962" y="213987"/>
                      </a:lnTo>
                      <a:cubicBezTo>
                        <a:pt x="131959" y="228991"/>
                        <a:pt x="107547" y="228991"/>
                        <a:pt x="92543" y="213987"/>
                      </a:cubicBezTo>
                      <a:lnTo>
                        <a:pt x="65672" y="187116"/>
                      </a:lnTo>
                      <a:cubicBezTo>
                        <a:pt x="50668" y="172112"/>
                        <a:pt x="50668" y="147700"/>
                        <a:pt x="65672" y="132697"/>
                      </a:cubicBezTo>
                      <a:lnTo>
                        <a:pt x="76125" y="122305"/>
                      </a:lnTo>
                      <a:cubicBezTo>
                        <a:pt x="77786" y="120645"/>
                        <a:pt x="78155" y="118123"/>
                        <a:pt x="77048" y="116033"/>
                      </a:cubicBezTo>
                      <a:cubicBezTo>
                        <a:pt x="69115" y="101644"/>
                        <a:pt x="62782" y="86333"/>
                        <a:pt x="58232" y="70530"/>
                      </a:cubicBezTo>
                      <a:cubicBezTo>
                        <a:pt x="57617" y="68316"/>
                        <a:pt x="55526" y="66779"/>
                        <a:pt x="53189" y="66779"/>
                      </a:cubicBezTo>
                      <a:lnTo>
                        <a:pt x="38493" y="66779"/>
                      </a:lnTo>
                      <a:cubicBezTo>
                        <a:pt x="17279" y="66779"/>
                        <a:pt x="0" y="49500"/>
                        <a:pt x="0" y="28286"/>
                      </a:cubicBezTo>
                      <a:lnTo>
                        <a:pt x="0" y="9224"/>
                      </a:lnTo>
                      <a:cubicBezTo>
                        <a:pt x="0" y="4120"/>
                        <a:pt x="4120" y="0"/>
                        <a:pt x="9224" y="0"/>
                      </a:cubicBezTo>
                      <a:cubicBezTo>
                        <a:pt x="14327" y="0"/>
                        <a:pt x="18447" y="4120"/>
                        <a:pt x="18447" y="9224"/>
                      </a:cubicBezTo>
                      <a:lnTo>
                        <a:pt x="18447" y="28286"/>
                      </a:lnTo>
                      <a:cubicBezTo>
                        <a:pt x="18447" y="39354"/>
                        <a:pt x="27425" y="48332"/>
                        <a:pt x="38493" y="48332"/>
                      </a:cubicBezTo>
                      <a:lnTo>
                        <a:pt x="53189" y="48332"/>
                      </a:lnTo>
                      <a:cubicBezTo>
                        <a:pt x="63704" y="48332"/>
                        <a:pt x="73112" y="55341"/>
                        <a:pt x="76002" y="65364"/>
                      </a:cubicBezTo>
                      <a:cubicBezTo>
                        <a:pt x="80183" y="79815"/>
                        <a:pt x="85964" y="93835"/>
                        <a:pt x="93281" y="106994"/>
                      </a:cubicBezTo>
                      <a:cubicBezTo>
                        <a:pt x="98323" y="116156"/>
                        <a:pt x="96724" y="127716"/>
                        <a:pt x="89223" y="135156"/>
                      </a:cubicBezTo>
                      <a:lnTo>
                        <a:pt x="78769" y="145548"/>
                      </a:lnTo>
                      <a:cubicBezTo>
                        <a:pt x="70899" y="153419"/>
                        <a:pt x="70899" y="166086"/>
                        <a:pt x="78769" y="173895"/>
                      </a:cubicBezTo>
                      <a:lnTo>
                        <a:pt x="105641" y="200767"/>
                      </a:lnTo>
                      <a:cubicBezTo>
                        <a:pt x="113512" y="208576"/>
                        <a:pt x="126179" y="208576"/>
                        <a:pt x="133988" y="200767"/>
                      </a:cubicBezTo>
                      <a:lnTo>
                        <a:pt x="144441" y="190375"/>
                      </a:lnTo>
                      <a:cubicBezTo>
                        <a:pt x="151882" y="182934"/>
                        <a:pt x="163442" y="181274"/>
                        <a:pt x="172604" y="186316"/>
                      </a:cubicBezTo>
                      <a:cubicBezTo>
                        <a:pt x="185763" y="193572"/>
                        <a:pt x="199783" y="199352"/>
                        <a:pt x="214233" y="203595"/>
                      </a:cubicBezTo>
                      <a:cubicBezTo>
                        <a:pt x="224317" y="206485"/>
                        <a:pt x="231266" y="215832"/>
                        <a:pt x="231266" y="226408"/>
                      </a:cubicBezTo>
                      <a:lnTo>
                        <a:pt x="231266" y="241166"/>
                      </a:lnTo>
                      <a:cubicBezTo>
                        <a:pt x="231266" y="252234"/>
                        <a:pt x="240243" y="261212"/>
                        <a:pt x="251312" y="261212"/>
                      </a:cubicBezTo>
                      <a:lnTo>
                        <a:pt x="289374" y="261212"/>
                      </a:lnTo>
                      <a:cubicBezTo>
                        <a:pt x="300443" y="261212"/>
                        <a:pt x="309420" y="252234"/>
                        <a:pt x="309420" y="241166"/>
                      </a:cubicBezTo>
                      <a:lnTo>
                        <a:pt x="309420" y="226408"/>
                      </a:lnTo>
                      <a:cubicBezTo>
                        <a:pt x="309420" y="215893"/>
                        <a:pt x="316430" y="206485"/>
                        <a:pt x="326453" y="203595"/>
                      </a:cubicBezTo>
                      <a:cubicBezTo>
                        <a:pt x="340903" y="199414"/>
                        <a:pt x="354923" y="193634"/>
                        <a:pt x="368082" y="186316"/>
                      </a:cubicBezTo>
                      <a:cubicBezTo>
                        <a:pt x="377244" y="181274"/>
                        <a:pt x="388804" y="182873"/>
                        <a:pt x="396245" y="190375"/>
                      </a:cubicBezTo>
                      <a:lnTo>
                        <a:pt x="406698" y="200767"/>
                      </a:lnTo>
                      <a:cubicBezTo>
                        <a:pt x="414569" y="208576"/>
                        <a:pt x="427236" y="208576"/>
                        <a:pt x="435045" y="200767"/>
                      </a:cubicBezTo>
                      <a:lnTo>
                        <a:pt x="461917" y="173895"/>
                      </a:lnTo>
                      <a:cubicBezTo>
                        <a:pt x="469788" y="166024"/>
                        <a:pt x="469788" y="153357"/>
                        <a:pt x="461917" y="145548"/>
                      </a:cubicBezTo>
                      <a:lnTo>
                        <a:pt x="451463" y="135156"/>
                      </a:lnTo>
                      <a:cubicBezTo>
                        <a:pt x="444023" y="127716"/>
                        <a:pt x="442363" y="116156"/>
                        <a:pt x="447405" y="106994"/>
                      </a:cubicBezTo>
                      <a:cubicBezTo>
                        <a:pt x="454661" y="93835"/>
                        <a:pt x="460441" y="79815"/>
                        <a:pt x="464684" y="65364"/>
                      </a:cubicBezTo>
                      <a:cubicBezTo>
                        <a:pt x="467574" y="55280"/>
                        <a:pt x="476920" y="48332"/>
                        <a:pt x="487497" y="48332"/>
                      </a:cubicBezTo>
                      <a:lnTo>
                        <a:pt x="502193" y="48332"/>
                      </a:lnTo>
                      <a:cubicBezTo>
                        <a:pt x="513261" y="48332"/>
                        <a:pt x="522239" y="39354"/>
                        <a:pt x="522239" y="28286"/>
                      </a:cubicBezTo>
                      <a:lnTo>
                        <a:pt x="522239" y="9224"/>
                      </a:lnTo>
                      <a:cubicBezTo>
                        <a:pt x="522239" y="4120"/>
                        <a:pt x="526359" y="0"/>
                        <a:pt x="531462" y="0"/>
                      </a:cubicBezTo>
                      <a:cubicBezTo>
                        <a:pt x="536566" y="0"/>
                        <a:pt x="540686" y="4120"/>
                        <a:pt x="540686" y="9224"/>
                      </a:cubicBezTo>
                      <a:lnTo>
                        <a:pt x="540686" y="28286"/>
                      </a:lnTo>
                      <a:cubicBezTo>
                        <a:pt x="540686" y="49500"/>
                        <a:pt x="523407" y="66779"/>
                        <a:pt x="502193" y="66779"/>
                      </a:cubicBezTo>
                      <a:lnTo>
                        <a:pt x="487497" y="66779"/>
                      </a:lnTo>
                      <a:cubicBezTo>
                        <a:pt x="485099" y="66779"/>
                        <a:pt x="483069" y="68316"/>
                        <a:pt x="482455" y="70530"/>
                      </a:cubicBezTo>
                      <a:cubicBezTo>
                        <a:pt x="477904" y="86333"/>
                        <a:pt x="471571" y="101644"/>
                        <a:pt x="463639" y="116033"/>
                      </a:cubicBezTo>
                      <a:cubicBezTo>
                        <a:pt x="462532" y="118062"/>
                        <a:pt x="462901" y="120583"/>
                        <a:pt x="464561" y="122305"/>
                      </a:cubicBezTo>
                      <a:lnTo>
                        <a:pt x="475014" y="132697"/>
                      </a:lnTo>
                      <a:cubicBezTo>
                        <a:pt x="490018" y="147700"/>
                        <a:pt x="490018" y="172112"/>
                        <a:pt x="475014" y="187116"/>
                      </a:cubicBezTo>
                      <a:lnTo>
                        <a:pt x="448143" y="213987"/>
                      </a:lnTo>
                      <a:cubicBezTo>
                        <a:pt x="433139" y="228991"/>
                        <a:pt x="408728" y="228991"/>
                        <a:pt x="393724" y="213987"/>
                      </a:cubicBezTo>
                      <a:lnTo>
                        <a:pt x="383270" y="203595"/>
                      </a:lnTo>
                      <a:cubicBezTo>
                        <a:pt x="381610" y="201935"/>
                        <a:pt x="379089" y="201566"/>
                        <a:pt x="376998" y="202673"/>
                      </a:cubicBezTo>
                      <a:cubicBezTo>
                        <a:pt x="362610" y="210605"/>
                        <a:pt x="347298" y="216939"/>
                        <a:pt x="331495" y="221489"/>
                      </a:cubicBezTo>
                      <a:cubicBezTo>
                        <a:pt x="329282" y="222104"/>
                        <a:pt x="327744" y="224256"/>
                        <a:pt x="327744" y="226531"/>
                      </a:cubicBezTo>
                      <a:lnTo>
                        <a:pt x="327744" y="241289"/>
                      </a:lnTo>
                      <a:cubicBezTo>
                        <a:pt x="327744" y="262503"/>
                        <a:pt x="310466" y="279782"/>
                        <a:pt x="289251" y="279782"/>
                      </a:cubicBezTo>
                      <a:lnTo>
                        <a:pt x="289374" y="279782"/>
                      </a:ln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sp>
              <p:nvSpPr>
                <p:cNvPr id="67" name="Freeform 1817">
                  <a:extLst>
                    <a:ext uri="{FF2B5EF4-FFF2-40B4-BE49-F238E27FC236}">
                      <a16:creationId xmlns:a16="http://schemas.microsoft.com/office/drawing/2014/main" id="{B5AAEFBC-5CDC-5C0D-001D-710B4E56289B}"/>
                    </a:ext>
                  </a:extLst>
                </p:cNvPr>
                <p:cNvSpPr/>
                <p:nvPr/>
              </p:nvSpPr>
              <p:spPr>
                <a:xfrm>
                  <a:off x="6452593" y="3886630"/>
                  <a:ext cx="265024" cy="141735"/>
                </a:xfrm>
                <a:custGeom>
                  <a:avLst/>
                  <a:gdLst>
                    <a:gd name="connsiteX0" fmla="*/ 132512 w 265024"/>
                    <a:gd name="connsiteY0" fmla="*/ 141736 h 141735"/>
                    <a:gd name="connsiteX1" fmla="*/ 0 w 265024"/>
                    <a:gd name="connsiteY1" fmla="*/ 9224 h 141735"/>
                    <a:gd name="connsiteX2" fmla="*/ 9224 w 265024"/>
                    <a:gd name="connsiteY2" fmla="*/ 0 h 141735"/>
                    <a:gd name="connsiteX3" fmla="*/ 18447 w 265024"/>
                    <a:gd name="connsiteY3" fmla="*/ 9224 h 141735"/>
                    <a:gd name="connsiteX4" fmla="*/ 132512 w 265024"/>
                    <a:gd name="connsiteY4" fmla="*/ 123289 h 141735"/>
                    <a:gd name="connsiteX5" fmla="*/ 246577 w 265024"/>
                    <a:gd name="connsiteY5" fmla="*/ 9224 h 141735"/>
                    <a:gd name="connsiteX6" fmla="*/ 255801 w 265024"/>
                    <a:gd name="connsiteY6" fmla="*/ 0 h 141735"/>
                    <a:gd name="connsiteX7" fmla="*/ 265024 w 265024"/>
                    <a:gd name="connsiteY7" fmla="*/ 9224 h 141735"/>
                    <a:gd name="connsiteX8" fmla="*/ 132512 w 265024"/>
                    <a:gd name="connsiteY8" fmla="*/ 141736 h 141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024" h="141735">
                      <a:moveTo>
                        <a:pt x="132512" y="141736"/>
                      </a:moveTo>
                      <a:cubicBezTo>
                        <a:pt x="59461" y="141736"/>
                        <a:pt x="0" y="82336"/>
                        <a:pt x="0" y="9224"/>
                      </a:cubicBezTo>
                      <a:cubicBezTo>
                        <a:pt x="0" y="4120"/>
                        <a:pt x="4120" y="0"/>
                        <a:pt x="9224" y="0"/>
                      </a:cubicBezTo>
                      <a:cubicBezTo>
                        <a:pt x="14327" y="0"/>
                        <a:pt x="18447" y="4120"/>
                        <a:pt x="18447" y="9224"/>
                      </a:cubicBezTo>
                      <a:cubicBezTo>
                        <a:pt x="18447" y="72128"/>
                        <a:pt x="69607" y="123289"/>
                        <a:pt x="132512" y="123289"/>
                      </a:cubicBezTo>
                      <a:cubicBezTo>
                        <a:pt x="195417" y="123289"/>
                        <a:pt x="246577" y="72128"/>
                        <a:pt x="246577" y="9224"/>
                      </a:cubicBezTo>
                      <a:cubicBezTo>
                        <a:pt x="246577" y="4120"/>
                        <a:pt x="250697" y="0"/>
                        <a:pt x="255801" y="0"/>
                      </a:cubicBezTo>
                      <a:cubicBezTo>
                        <a:pt x="260904" y="0"/>
                        <a:pt x="265024" y="4120"/>
                        <a:pt x="265024" y="9224"/>
                      </a:cubicBezTo>
                      <a:cubicBezTo>
                        <a:pt x="265024" y="82274"/>
                        <a:pt x="205624" y="141736"/>
                        <a:pt x="132512" y="141736"/>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sp>
            <p:nvSpPr>
              <p:cNvPr id="65" name="Freeform 1815">
                <a:extLst>
                  <a:ext uri="{FF2B5EF4-FFF2-40B4-BE49-F238E27FC236}">
                    <a16:creationId xmlns:a16="http://schemas.microsoft.com/office/drawing/2014/main" id="{D87A6B2D-E56B-E11B-7AF4-4180EEE7717A}"/>
                  </a:ext>
                </a:extLst>
              </p:cNvPr>
              <p:cNvSpPr/>
              <p:nvPr/>
            </p:nvSpPr>
            <p:spPr>
              <a:xfrm>
                <a:off x="6300650" y="3882018"/>
                <a:ext cx="568971" cy="18447"/>
              </a:xfrm>
              <a:custGeom>
                <a:avLst/>
                <a:gdLst>
                  <a:gd name="connsiteX0" fmla="*/ 559748 w 568971"/>
                  <a:gd name="connsiteY0" fmla="*/ 18447 h 18447"/>
                  <a:gd name="connsiteX1" fmla="*/ 9224 w 568971"/>
                  <a:gd name="connsiteY1" fmla="*/ 18447 h 18447"/>
                  <a:gd name="connsiteX2" fmla="*/ 0 w 568971"/>
                  <a:gd name="connsiteY2" fmla="*/ 9224 h 18447"/>
                  <a:gd name="connsiteX3" fmla="*/ 9224 w 568971"/>
                  <a:gd name="connsiteY3" fmla="*/ 0 h 18447"/>
                  <a:gd name="connsiteX4" fmla="*/ 559748 w 568971"/>
                  <a:gd name="connsiteY4" fmla="*/ 0 h 18447"/>
                  <a:gd name="connsiteX5" fmla="*/ 568971 w 568971"/>
                  <a:gd name="connsiteY5" fmla="*/ 9224 h 18447"/>
                  <a:gd name="connsiteX6" fmla="*/ 559748 w 568971"/>
                  <a:gd name="connsiteY6" fmla="*/ 18447 h 1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8971" h="18447">
                    <a:moveTo>
                      <a:pt x="559748" y="18447"/>
                    </a:moveTo>
                    <a:lnTo>
                      <a:pt x="9224" y="18447"/>
                    </a:lnTo>
                    <a:cubicBezTo>
                      <a:pt x="4120" y="18447"/>
                      <a:pt x="0" y="14327"/>
                      <a:pt x="0" y="9224"/>
                    </a:cubicBezTo>
                    <a:cubicBezTo>
                      <a:pt x="0" y="4120"/>
                      <a:pt x="4120" y="0"/>
                      <a:pt x="9224" y="0"/>
                    </a:cubicBezTo>
                    <a:lnTo>
                      <a:pt x="559748" y="0"/>
                    </a:lnTo>
                    <a:cubicBezTo>
                      <a:pt x="564852" y="0"/>
                      <a:pt x="568971" y="4120"/>
                      <a:pt x="568971" y="9224"/>
                    </a:cubicBezTo>
                    <a:cubicBezTo>
                      <a:pt x="568971" y="14327"/>
                      <a:pt x="564852" y="18447"/>
                      <a:pt x="559748" y="18447"/>
                    </a:cubicBezTo>
                    <a:close/>
                  </a:path>
                </a:pathLst>
              </a:custGeom>
              <a:grpFill/>
              <a:ln w="0" cap="flat">
                <a:noFill/>
                <a:prstDash val="solid"/>
                <a:miter/>
              </a:ln>
            </p:spPr>
            <p:txBody>
              <a:bodyPr rtlCol="0" anchor="ctr"/>
              <a:lstStyle/>
              <a:p>
                <a:pPr defTabSz="609630">
                  <a:defRPr/>
                </a:pPr>
                <a:endParaRPr lang="en-US" sz="2700" kern="0">
                  <a:solidFill>
                    <a:srgbClr val="062E61"/>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503603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F95BB-3315-A92C-D88C-EA4D2EF6D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42BD9-0F3D-543F-0F29-1DD7CE3B52AD}"/>
              </a:ext>
            </a:extLst>
          </p:cNvPr>
          <p:cNvSpPr>
            <a:spLocks noGrp="1"/>
          </p:cNvSpPr>
          <p:nvPr>
            <p:ph type="title"/>
          </p:nvPr>
        </p:nvSpPr>
        <p:spPr/>
        <p:txBody>
          <a:bodyPr/>
          <a:lstStyle/>
          <a:p>
            <a:r>
              <a:rPr lang="en-US"/>
              <a:t>How Can an Organization Take Immediate Action? </a:t>
            </a:r>
          </a:p>
        </p:txBody>
      </p:sp>
      <p:sp>
        <p:nvSpPr>
          <p:cNvPr id="3" name="Text Placeholder 2">
            <a:extLst>
              <a:ext uri="{FF2B5EF4-FFF2-40B4-BE49-F238E27FC236}">
                <a16:creationId xmlns:a16="http://schemas.microsoft.com/office/drawing/2014/main" id="{A13FD454-C726-16E3-2733-9461368D352B}"/>
              </a:ext>
            </a:extLst>
          </p:cNvPr>
          <p:cNvSpPr txBox="1">
            <a:spLocks/>
          </p:cNvSpPr>
          <p:nvPr/>
        </p:nvSpPr>
        <p:spPr>
          <a:xfrm>
            <a:off x="451339" y="1301865"/>
            <a:ext cx="11245783" cy="78712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46">
              <a:buNone/>
              <a:defRPr/>
            </a:pPr>
            <a:r>
              <a:rPr lang="en-US" sz="1600">
                <a:solidFill>
                  <a:prstClr val="black"/>
                </a:solidFill>
                <a:latin typeface="Arial"/>
                <a:ea typeface="Open Sans Light" panose="020B0306030504020204" pitchFamily="34" charset="0"/>
                <a:cs typeface="Open Sans Light" panose="020B0306030504020204" pitchFamily="34" charset="0"/>
              </a:rPr>
              <a:t>The HPH CPGs help provide layered protection at different points of potential exploitation in healthcare digital systems. Layered protection at key points along the cybersecurity attack chain is crucial to mitigating the impacts of cybersecurity attacks when they occur. The HPH CPGs are divided into two categories supporting this layered approach: </a:t>
            </a:r>
          </a:p>
        </p:txBody>
      </p:sp>
      <p:sp>
        <p:nvSpPr>
          <p:cNvPr id="4" name="Rectangle 3">
            <a:extLst>
              <a:ext uri="{FF2B5EF4-FFF2-40B4-BE49-F238E27FC236}">
                <a16:creationId xmlns:a16="http://schemas.microsoft.com/office/drawing/2014/main" id="{520FF75F-FFBE-225B-7737-D1FAE1185F82}"/>
              </a:ext>
              <a:ext uri="{C183D7F6-B498-43B3-948B-1728B52AA6E4}">
                <adec:decorative xmlns:adec="http://schemas.microsoft.com/office/drawing/2017/decorative" val="1"/>
              </a:ext>
            </a:extLst>
          </p:cNvPr>
          <p:cNvSpPr/>
          <p:nvPr/>
        </p:nvSpPr>
        <p:spPr>
          <a:xfrm>
            <a:off x="451338" y="2642226"/>
            <a:ext cx="5487816" cy="3673981"/>
          </a:xfrm>
          <a:prstGeom prst="rect">
            <a:avLst/>
          </a:prstGeom>
          <a:noFill/>
          <a:ln w="22225" cap="flat" cmpd="sng" algn="ctr">
            <a:solidFill>
              <a:sysClr val="windowText" lastClr="000000"/>
            </a:solidFill>
            <a:prstDash val="solid"/>
            <a:miter lim="800000"/>
          </a:ln>
          <a:effectLst/>
        </p:spPr>
        <p:txBody>
          <a:bodyPr lIns="91440" tIns="91440" rIns="91440" bIns="0" rtlCol="0" anchor="t" anchorCtr="0"/>
          <a:lstStyle/>
          <a:p>
            <a:pPr algn="ctr" defTabSz="914446">
              <a:defRPr/>
            </a:pPr>
            <a:endParaRPr lang="en-US" sz="1100" b="1" kern="0" spc="300">
              <a:solidFill>
                <a:prstClr val="black"/>
              </a:solidFill>
              <a:latin typeface="Arial"/>
              <a:ea typeface="Open Sans" panose="020B0606030504020204" pitchFamily="34" charset="0"/>
              <a:cs typeface="Open Sans" panose="020B0606030504020204" pitchFamily="34" charset="0"/>
            </a:endParaRPr>
          </a:p>
          <a:p>
            <a:pPr algn="ctr" defTabSz="914446">
              <a:defRPr/>
            </a:pPr>
            <a:endParaRPr lang="en-US" sz="1100" b="1" kern="0" spc="300">
              <a:solidFill>
                <a:srgbClr val="000000"/>
              </a:solidFill>
              <a:latin typeface="Arial"/>
              <a:ea typeface="Open Sans" panose="020B0606030504020204" pitchFamily="34" charset="0"/>
              <a:cs typeface="Open Sans" panose="020B0606030504020204" pitchFamily="34" charset="0"/>
            </a:endParaRPr>
          </a:p>
          <a:p>
            <a:pPr algn="ctr" defTabSz="914446">
              <a:defRPr/>
            </a:pPr>
            <a:endParaRPr lang="en-US" sz="1100" b="1" kern="0" spc="300">
              <a:solidFill>
                <a:srgbClr val="000000"/>
              </a:solidFill>
              <a:latin typeface="Arial"/>
              <a:ea typeface="Open Sans" panose="020B0606030504020204" pitchFamily="34" charset="0"/>
              <a:cs typeface="Open Sans" panose="020B0606030504020204" pitchFamily="34" charset="0"/>
            </a:endParaRPr>
          </a:p>
          <a:p>
            <a:pPr algn="ctr" defTabSz="914446">
              <a:defRPr/>
            </a:pPr>
            <a:endParaRPr lang="en-US" sz="1100" b="1" kern="0" spc="300">
              <a:solidFill>
                <a:srgbClr val="000000"/>
              </a:solidFill>
              <a:latin typeface="Arial"/>
              <a:ea typeface="Open Sans" panose="020B0606030504020204" pitchFamily="34" charset="0"/>
              <a:cs typeface="Open Sans" panose="020B0606030504020204" pitchFamily="34" charset="0"/>
            </a:endParaRPr>
          </a:p>
          <a:p>
            <a:pPr algn="ctr" defTabSz="914446">
              <a:defRPr/>
            </a:pPr>
            <a:endParaRPr lang="en-US" sz="1100" b="1" kern="0" spc="300">
              <a:solidFill>
                <a:srgbClr val="000000"/>
              </a:solidFill>
              <a:latin typeface="Arial"/>
              <a:ea typeface="Open Sans" panose="020B0606030504020204" pitchFamily="34" charset="0"/>
              <a:cs typeface="Open Sans" panose="020B0606030504020204" pitchFamily="34" charset="0"/>
            </a:endParaRPr>
          </a:p>
          <a:p>
            <a:pPr algn="ctr" defTabSz="914446">
              <a:defRPr/>
            </a:pPr>
            <a:endParaRPr lang="en-US" sz="1100" b="1" kern="0" spc="300">
              <a:solidFill>
                <a:srgbClr val="000000"/>
              </a:solidFill>
              <a:latin typeface="Arial"/>
              <a:ea typeface="Open Sans" panose="020B0606030504020204" pitchFamily="34" charset="0"/>
              <a:cs typeface="Open Sans" panose="020B0606030504020204" pitchFamily="34" charset="0"/>
            </a:endParaRPr>
          </a:p>
          <a:p>
            <a:pPr algn="ctr" defTabSz="914446">
              <a:defRPr/>
            </a:pPr>
            <a:endParaRPr lang="en-US" sz="1400" b="1" kern="0" spc="300">
              <a:solidFill>
                <a:srgbClr val="000000"/>
              </a:solidFill>
              <a:latin typeface="Arial"/>
              <a:ea typeface="Open Sans" panose="020B0606030504020204" pitchFamily="34" charset="0"/>
              <a:cs typeface="Open Sans" panose="020B0606030504020204" pitchFamily="34" charset="0"/>
            </a:endParaRPr>
          </a:p>
          <a:p>
            <a:pPr marL="171459" indent="-171459" defTabSz="914446">
              <a:buFont typeface="Arial" panose="020B0604020202020204" pitchFamily="34" charset="0"/>
              <a:buChar char="•"/>
              <a:defRPr/>
            </a:pPr>
            <a:endParaRPr lang="en-US" sz="500" i="1" kern="0" spc="300">
              <a:solidFill>
                <a:srgbClr val="000000"/>
              </a:solidFill>
              <a:latin typeface="Arial"/>
              <a:ea typeface="Open Sans" panose="020B0606030504020204" pitchFamily="34" charset="0"/>
              <a:cs typeface="Open Sans" panose="020B0606030504020204" pitchFamily="34" charset="0"/>
            </a:endParaRPr>
          </a:p>
          <a:p>
            <a:pPr marL="171459" indent="-171459" defTabSz="914446">
              <a:buFont typeface="Arial" panose="020B0604020202020204" pitchFamily="34" charset="0"/>
              <a:buChar char="•"/>
              <a:defRPr/>
            </a:pPr>
            <a:endParaRPr lang="en-US" sz="900" i="1" kern="0" spc="300">
              <a:solidFill>
                <a:srgbClr val="000000"/>
              </a:solidFill>
              <a:latin typeface="Arial"/>
              <a:ea typeface="Open Sans" panose="020B0606030504020204" pitchFamily="34" charset="0"/>
              <a:cs typeface="Open Sans" panose="020B0606030504020204" pitchFamily="34" charset="0"/>
            </a:endParaRPr>
          </a:p>
        </p:txBody>
      </p:sp>
      <p:grpSp>
        <p:nvGrpSpPr>
          <p:cNvPr id="5" name="Group 4">
            <a:extLst>
              <a:ext uri="{FF2B5EF4-FFF2-40B4-BE49-F238E27FC236}">
                <a16:creationId xmlns:a16="http://schemas.microsoft.com/office/drawing/2014/main" id="{80F8A28B-FB58-3D35-3BA3-2ECEE4A2534A}"/>
              </a:ext>
              <a:ext uri="{C183D7F6-B498-43B3-948B-1728B52AA6E4}">
                <adec:decorative xmlns:adec="http://schemas.microsoft.com/office/drawing/2017/decorative" val="1"/>
              </a:ext>
            </a:extLst>
          </p:cNvPr>
          <p:cNvGrpSpPr/>
          <p:nvPr/>
        </p:nvGrpSpPr>
        <p:grpSpPr>
          <a:xfrm>
            <a:off x="1037234" y="2249752"/>
            <a:ext cx="722358" cy="719323"/>
            <a:chOff x="1735196" y="2987083"/>
            <a:chExt cx="1083537" cy="1078985"/>
          </a:xfrm>
        </p:grpSpPr>
        <p:sp>
          <p:nvSpPr>
            <p:cNvPr id="6" name="Oval 5">
              <a:extLst>
                <a:ext uri="{FF2B5EF4-FFF2-40B4-BE49-F238E27FC236}">
                  <a16:creationId xmlns:a16="http://schemas.microsoft.com/office/drawing/2014/main" id="{B0E27A8F-A795-3DC1-F5D2-4A077628CD91}"/>
                </a:ext>
              </a:extLst>
            </p:cNvPr>
            <p:cNvSpPr/>
            <p:nvPr/>
          </p:nvSpPr>
          <p:spPr>
            <a:xfrm>
              <a:off x="1735196" y="2987083"/>
              <a:ext cx="1083537" cy="1078985"/>
            </a:xfrm>
            <a:prstGeom prst="ellipse">
              <a:avLst/>
            </a:prstGeom>
            <a:solidFill>
              <a:srgbClr val="004986"/>
            </a:solidFill>
            <a:ln w="28575" cap="flat" cmpd="sng" algn="ctr">
              <a:solidFill>
                <a:srgbClr val="004986"/>
              </a:solidFill>
              <a:prstDash val="solid"/>
              <a:miter lim="800000"/>
            </a:ln>
            <a:effectLst/>
          </p:spPr>
          <p:txBody>
            <a:bodyPr rtlCol="0" anchor="ctr"/>
            <a:lstStyle/>
            <a:p>
              <a:pPr algn="ctr" defTabSz="914446">
                <a:defRPr/>
              </a:pPr>
              <a:endParaRPr lang="en-US" kern="0">
                <a:solidFill>
                  <a:prstClr val="white"/>
                </a:solidFill>
                <a:latin typeface="Arial" panose="020B0604020202020204"/>
              </a:endParaRPr>
            </a:p>
          </p:txBody>
        </p:sp>
        <p:pic>
          <p:nvPicPr>
            <p:cNvPr id="7" name="Graphic 6" descr="Lock outline">
              <a:extLst>
                <a:ext uri="{FF2B5EF4-FFF2-40B4-BE49-F238E27FC236}">
                  <a16:creationId xmlns:a16="http://schemas.microsoft.com/office/drawing/2014/main" id="{02113011-8014-5882-844F-B1C47AB23F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6340" y="3095791"/>
              <a:ext cx="841248" cy="841248"/>
            </a:xfrm>
            <a:prstGeom prst="rect">
              <a:avLst/>
            </a:prstGeom>
          </p:spPr>
        </p:pic>
      </p:grpSp>
      <p:sp>
        <p:nvSpPr>
          <p:cNvPr id="8" name="Rectangle 10">
            <a:extLst>
              <a:ext uri="{FF2B5EF4-FFF2-40B4-BE49-F238E27FC236}">
                <a16:creationId xmlns:a16="http://schemas.microsoft.com/office/drawing/2014/main" id="{B2C1FFED-0311-FF8A-3EFC-F71B0EC1C515}"/>
              </a:ext>
            </a:extLst>
          </p:cNvPr>
          <p:cNvSpPr/>
          <p:nvPr/>
        </p:nvSpPr>
        <p:spPr>
          <a:xfrm>
            <a:off x="1721032" y="2457013"/>
            <a:ext cx="3564493" cy="304800"/>
          </a:xfrm>
          <a:prstGeom prst="rect">
            <a:avLst/>
          </a:prstGeom>
          <a:solidFill>
            <a:srgbClr val="004986"/>
          </a:solidFill>
          <a:ln w="19050" cap="flat" cmpd="sng" algn="ctr">
            <a:noFill/>
            <a:prstDash val="solid"/>
            <a:miter lim="800000"/>
          </a:ln>
          <a:effectLst/>
        </p:spPr>
        <p:txBody>
          <a:bodyPr lIns="0" tIns="0" rIns="0" bIns="0" rtlCol="0" anchor="ctr"/>
          <a:lstStyle/>
          <a:p>
            <a:pPr algn="ctr" defTabSz="914446">
              <a:defRPr/>
            </a:pPr>
            <a:r>
              <a:rPr lang="en-US" sz="1600" b="1" kern="0">
                <a:solidFill>
                  <a:prstClr val="white"/>
                </a:solidFill>
                <a:latin typeface="Arial" panose="020B0604020202020204"/>
                <a:ea typeface="Open Sans" panose="020B0606030504020204" pitchFamily="34" charset="0"/>
                <a:cs typeface="Open Sans" panose="020B0606030504020204" pitchFamily="34" charset="0"/>
              </a:rPr>
              <a:t>Essential Goals</a:t>
            </a:r>
          </a:p>
        </p:txBody>
      </p:sp>
      <p:grpSp>
        <p:nvGrpSpPr>
          <p:cNvPr id="9" name="Graphic 1100">
            <a:extLst>
              <a:ext uri="{FF2B5EF4-FFF2-40B4-BE49-F238E27FC236}">
                <a16:creationId xmlns:a16="http://schemas.microsoft.com/office/drawing/2014/main" id="{539731BA-F5B0-CD72-7221-4D58C1208A41}"/>
              </a:ext>
              <a:ext uri="{C183D7F6-B498-43B3-948B-1728B52AA6E4}">
                <adec:decorative xmlns:adec="http://schemas.microsoft.com/office/drawing/2017/decorative" val="1"/>
              </a:ext>
            </a:extLst>
          </p:cNvPr>
          <p:cNvGrpSpPr/>
          <p:nvPr/>
        </p:nvGrpSpPr>
        <p:grpSpPr>
          <a:xfrm>
            <a:off x="647764" y="3136639"/>
            <a:ext cx="362309" cy="361971"/>
            <a:chOff x="10935099" y="1897007"/>
            <a:chExt cx="362309" cy="361971"/>
          </a:xfrm>
          <a:solidFill>
            <a:sysClr val="windowText" lastClr="000000"/>
          </a:solidFill>
        </p:grpSpPr>
        <p:sp>
          <p:nvSpPr>
            <p:cNvPr id="10" name="Graphic 1100">
              <a:extLst>
                <a:ext uri="{FF2B5EF4-FFF2-40B4-BE49-F238E27FC236}">
                  <a16:creationId xmlns:a16="http://schemas.microsoft.com/office/drawing/2014/main" id="{FA853B96-CE55-FC8A-61BC-D6B2CC52C8C9}"/>
                </a:ext>
              </a:extLst>
            </p:cNvPr>
            <p:cNvSpPr/>
            <p:nvPr/>
          </p:nvSpPr>
          <p:spPr>
            <a:xfrm>
              <a:off x="10935099" y="1897007"/>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09 w 362309"/>
                <a:gd name="connsiteY3" fmla="*/ 180667 h 361971"/>
                <a:gd name="connsiteX4" fmla="*/ 180835 w 362309"/>
                <a:gd name="connsiteY4" fmla="*/ 0 h 361971"/>
                <a:gd name="connsiteX5" fmla="*/ 180835 w 362309"/>
                <a:gd name="connsiteY5" fmla="*/ 0 h 361971"/>
                <a:gd name="connsiteX6" fmla="*/ 180835 w 362309"/>
                <a:gd name="connsiteY6" fmla="*/ 349204 h 361971"/>
                <a:gd name="connsiteX7" fmla="*/ 12780 w 362309"/>
                <a:gd name="connsiteY7" fmla="*/ 180667 h 361971"/>
                <a:gd name="connsiteX8" fmla="*/ 181474 w 362309"/>
                <a:gd name="connsiteY8" fmla="*/ 12768 h 361971"/>
                <a:gd name="connsiteX9" fmla="*/ 349529 w 362309"/>
                <a:gd name="connsiteY9" fmla="*/ 180667 h 361971"/>
                <a:gd name="connsiteX10" fmla="*/ 180835 w 362309"/>
                <a:gd name="connsiteY10" fmla="*/ 349204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2309" h="361971">
                  <a:moveTo>
                    <a:pt x="180835" y="0"/>
                  </a:moveTo>
                  <a:cubicBezTo>
                    <a:pt x="80513" y="0"/>
                    <a:pt x="0" y="81077"/>
                    <a:pt x="0" y="181305"/>
                  </a:cubicBezTo>
                  <a:cubicBezTo>
                    <a:pt x="0" y="281534"/>
                    <a:pt x="81152" y="361972"/>
                    <a:pt x="181474" y="361972"/>
                  </a:cubicBezTo>
                  <a:cubicBezTo>
                    <a:pt x="281796" y="361972"/>
                    <a:pt x="362309" y="280895"/>
                    <a:pt x="362309" y="180667"/>
                  </a:cubicBezTo>
                  <a:cubicBezTo>
                    <a:pt x="362309" y="81077"/>
                    <a:pt x="281157" y="0"/>
                    <a:pt x="180835" y="0"/>
                  </a:cubicBezTo>
                  <a:cubicBezTo>
                    <a:pt x="181474" y="0"/>
                    <a:pt x="180835" y="0"/>
                    <a:pt x="180835" y="0"/>
                  </a:cubicBezTo>
                  <a:close/>
                  <a:moveTo>
                    <a:pt x="180835" y="349204"/>
                  </a:moveTo>
                  <a:cubicBezTo>
                    <a:pt x="87542" y="349204"/>
                    <a:pt x="12780" y="273873"/>
                    <a:pt x="12780" y="180667"/>
                  </a:cubicBezTo>
                  <a:cubicBezTo>
                    <a:pt x="12780" y="87461"/>
                    <a:pt x="88181" y="12768"/>
                    <a:pt x="181474" y="12768"/>
                  </a:cubicBezTo>
                  <a:cubicBezTo>
                    <a:pt x="274128" y="12768"/>
                    <a:pt x="349529" y="88099"/>
                    <a:pt x="349529" y="180667"/>
                  </a:cubicBezTo>
                  <a:cubicBezTo>
                    <a:pt x="349529" y="273873"/>
                    <a:pt x="274128" y="349204"/>
                    <a:pt x="180835" y="349204"/>
                  </a:cubicBezTo>
                  <a:close/>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11" name="Graphic 1100">
              <a:extLst>
                <a:ext uri="{FF2B5EF4-FFF2-40B4-BE49-F238E27FC236}">
                  <a16:creationId xmlns:a16="http://schemas.microsoft.com/office/drawing/2014/main" id="{3C96DEA2-7007-AEDF-1FC6-A1986C75611C}"/>
                </a:ext>
              </a:extLst>
            </p:cNvPr>
            <p:cNvSpPr/>
            <p:nvPr/>
          </p:nvSpPr>
          <p:spPr>
            <a:xfrm>
              <a:off x="11013677" y="2050780"/>
              <a:ext cx="120148" cy="130374"/>
            </a:xfrm>
            <a:custGeom>
              <a:avLst/>
              <a:gdLst>
                <a:gd name="connsiteX0" fmla="*/ 97145 w 120148"/>
                <a:gd name="connsiteY0" fmla="*/ 69666 h 130374"/>
                <a:gd name="connsiteX1" fmla="*/ 57527 w 120148"/>
                <a:gd name="connsiteY1" fmla="*/ 109247 h 130374"/>
                <a:gd name="connsiteX2" fmla="*/ 20466 w 120148"/>
                <a:gd name="connsiteY2" fmla="*/ 107970 h 130374"/>
                <a:gd name="connsiteX3" fmla="*/ 20466 w 120148"/>
                <a:gd name="connsiteY3" fmla="*/ 72220 h 130374"/>
                <a:gd name="connsiteX4" fmla="*/ 72224 w 120148"/>
                <a:gd name="connsiteY4" fmla="*/ 20510 h 130374"/>
                <a:gd name="connsiteX5" fmla="*/ 90116 w 120148"/>
                <a:gd name="connsiteY5" fmla="*/ 12849 h 130374"/>
                <a:gd name="connsiteX6" fmla="*/ 109286 w 120148"/>
                <a:gd name="connsiteY6" fmla="*/ 20510 h 130374"/>
                <a:gd name="connsiteX7" fmla="*/ 118232 w 120148"/>
                <a:gd name="connsiteY7" fmla="*/ 20510 h 130374"/>
                <a:gd name="connsiteX8" fmla="*/ 118232 w 120148"/>
                <a:gd name="connsiteY8" fmla="*/ 11572 h 130374"/>
                <a:gd name="connsiteX9" fmla="*/ 63917 w 120148"/>
                <a:gd name="connsiteY9" fmla="*/ 10934 h 130374"/>
                <a:gd name="connsiteX10" fmla="*/ 63278 w 120148"/>
                <a:gd name="connsiteY10" fmla="*/ 11572 h 130374"/>
                <a:gd name="connsiteX11" fmla="*/ 11520 w 120148"/>
                <a:gd name="connsiteY11" fmla="*/ 63282 h 130374"/>
                <a:gd name="connsiteX12" fmla="*/ 18 w 120148"/>
                <a:gd name="connsiteY12" fmla="*/ 90095 h 130374"/>
                <a:gd name="connsiteX13" fmla="*/ 37719 w 120148"/>
                <a:gd name="connsiteY13" fmla="*/ 130314 h 130374"/>
                <a:gd name="connsiteX14" fmla="*/ 67112 w 120148"/>
                <a:gd name="connsiteY14" fmla="*/ 118823 h 130374"/>
                <a:gd name="connsiteX15" fmla="*/ 106730 w 120148"/>
                <a:gd name="connsiteY15" fmla="*/ 79242 h 130374"/>
                <a:gd name="connsiteX16" fmla="*/ 106730 w 120148"/>
                <a:gd name="connsiteY16" fmla="*/ 70305 h 130374"/>
                <a:gd name="connsiteX17" fmla="*/ 97145 w 120148"/>
                <a:gd name="connsiteY17" fmla="*/ 69666 h 130374"/>
                <a:gd name="connsiteX18" fmla="*/ 97145 w 120148"/>
                <a:gd name="connsiteY18" fmla="*/ 69666 h 13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148" h="130374">
                  <a:moveTo>
                    <a:pt x="97145" y="69666"/>
                  </a:moveTo>
                  <a:lnTo>
                    <a:pt x="57527" y="109247"/>
                  </a:lnTo>
                  <a:cubicBezTo>
                    <a:pt x="46665" y="119462"/>
                    <a:pt x="30051" y="118823"/>
                    <a:pt x="20466" y="107970"/>
                  </a:cubicBezTo>
                  <a:cubicBezTo>
                    <a:pt x="10881" y="97756"/>
                    <a:pt x="10881" y="81796"/>
                    <a:pt x="20466" y="72220"/>
                  </a:cubicBezTo>
                  <a:lnTo>
                    <a:pt x="72224" y="20510"/>
                  </a:lnTo>
                  <a:cubicBezTo>
                    <a:pt x="77336" y="15403"/>
                    <a:pt x="83726" y="12849"/>
                    <a:pt x="90116" y="12849"/>
                  </a:cubicBezTo>
                  <a:cubicBezTo>
                    <a:pt x="97145" y="12849"/>
                    <a:pt x="104174" y="15403"/>
                    <a:pt x="109286" y="20510"/>
                  </a:cubicBezTo>
                  <a:cubicBezTo>
                    <a:pt x="111842" y="23063"/>
                    <a:pt x="115676" y="23063"/>
                    <a:pt x="118232" y="20510"/>
                  </a:cubicBezTo>
                  <a:cubicBezTo>
                    <a:pt x="120788" y="17956"/>
                    <a:pt x="120788" y="14126"/>
                    <a:pt x="118232" y="11572"/>
                  </a:cubicBezTo>
                  <a:cubicBezTo>
                    <a:pt x="103535" y="-3749"/>
                    <a:pt x="79253" y="-3749"/>
                    <a:pt x="63917" y="10934"/>
                  </a:cubicBezTo>
                  <a:cubicBezTo>
                    <a:pt x="63917" y="10934"/>
                    <a:pt x="63278" y="11572"/>
                    <a:pt x="63278" y="11572"/>
                  </a:cubicBezTo>
                  <a:lnTo>
                    <a:pt x="11520" y="63282"/>
                  </a:lnTo>
                  <a:cubicBezTo>
                    <a:pt x="4491" y="70305"/>
                    <a:pt x="18" y="79881"/>
                    <a:pt x="18" y="90095"/>
                  </a:cubicBezTo>
                  <a:cubicBezTo>
                    <a:pt x="-621" y="111801"/>
                    <a:pt x="15993" y="129676"/>
                    <a:pt x="37719" y="130314"/>
                  </a:cubicBezTo>
                  <a:cubicBezTo>
                    <a:pt x="48581" y="130953"/>
                    <a:pt x="59445" y="126484"/>
                    <a:pt x="67112" y="118823"/>
                  </a:cubicBezTo>
                  <a:lnTo>
                    <a:pt x="106730" y="79242"/>
                  </a:lnTo>
                  <a:cubicBezTo>
                    <a:pt x="109286" y="76689"/>
                    <a:pt x="109286" y="72858"/>
                    <a:pt x="106730" y="70305"/>
                  </a:cubicBezTo>
                  <a:cubicBezTo>
                    <a:pt x="103535" y="67113"/>
                    <a:pt x="99701" y="66474"/>
                    <a:pt x="97145" y="69666"/>
                  </a:cubicBezTo>
                  <a:cubicBezTo>
                    <a:pt x="97145" y="69028"/>
                    <a:pt x="97145" y="69666"/>
                    <a:pt x="97145" y="69666"/>
                  </a:cubicBezTo>
                  <a:close/>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12" name="Graphic 1100">
              <a:extLst>
                <a:ext uri="{FF2B5EF4-FFF2-40B4-BE49-F238E27FC236}">
                  <a16:creationId xmlns:a16="http://schemas.microsoft.com/office/drawing/2014/main" id="{A9EDD928-7A6C-BDA8-8C75-7410D3C6CDC1}"/>
                </a:ext>
              </a:extLst>
            </p:cNvPr>
            <p:cNvSpPr/>
            <p:nvPr/>
          </p:nvSpPr>
          <p:spPr>
            <a:xfrm>
              <a:off x="11097403" y="1975530"/>
              <a:ext cx="120541" cy="130314"/>
            </a:xfrm>
            <a:custGeom>
              <a:avLst/>
              <a:gdLst>
                <a:gd name="connsiteX0" fmla="*/ 81152 w 120541"/>
                <a:gd name="connsiteY0" fmla="*/ 0 h 130314"/>
                <a:gd name="connsiteX1" fmla="*/ 54314 w 120541"/>
                <a:gd name="connsiteY1" fmla="*/ 12130 h 130314"/>
                <a:gd name="connsiteX2" fmla="*/ 16614 w 120541"/>
                <a:gd name="connsiteY2" fmla="*/ 51710 h 130314"/>
                <a:gd name="connsiteX3" fmla="*/ 16614 w 120541"/>
                <a:gd name="connsiteY3" fmla="*/ 60648 h 130314"/>
                <a:gd name="connsiteX4" fmla="*/ 16614 w 120541"/>
                <a:gd name="connsiteY4" fmla="*/ 60648 h 130314"/>
                <a:gd name="connsiteX5" fmla="*/ 25560 w 120541"/>
                <a:gd name="connsiteY5" fmla="*/ 60648 h 130314"/>
                <a:gd name="connsiteX6" fmla="*/ 63260 w 120541"/>
                <a:gd name="connsiteY6" fmla="*/ 21067 h 130314"/>
                <a:gd name="connsiteX7" fmla="*/ 100322 w 120541"/>
                <a:gd name="connsiteY7" fmla="*/ 22344 h 130314"/>
                <a:gd name="connsiteX8" fmla="*/ 100322 w 120541"/>
                <a:gd name="connsiteY8" fmla="*/ 58094 h 130314"/>
                <a:gd name="connsiteX9" fmla="*/ 48564 w 120541"/>
                <a:gd name="connsiteY9" fmla="*/ 109804 h 130314"/>
                <a:gd name="connsiteX10" fmla="*/ 12141 w 120541"/>
                <a:gd name="connsiteY10" fmla="*/ 111081 h 130314"/>
                <a:gd name="connsiteX11" fmla="*/ 10863 w 120541"/>
                <a:gd name="connsiteY11" fmla="*/ 109804 h 130314"/>
                <a:gd name="connsiteX12" fmla="*/ 1917 w 120541"/>
                <a:gd name="connsiteY12" fmla="*/ 109804 h 130314"/>
                <a:gd name="connsiteX13" fmla="*/ 1917 w 120541"/>
                <a:gd name="connsiteY13" fmla="*/ 118742 h 130314"/>
                <a:gd name="connsiteX14" fmla="*/ 1917 w 120541"/>
                <a:gd name="connsiteY14" fmla="*/ 118742 h 130314"/>
                <a:gd name="connsiteX15" fmla="*/ 56232 w 120541"/>
                <a:gd name="connsiteY15" fmla="*/ 119380 h 130314"/>
                <a:gd name="connsiteX16" fmla="*/ 56870 w 120541"/>
                <a:gd name="connsiteY16" fmla="*/ 118742 h 130314"/>
                <a:gd name="connsiteX17" fmla="*/ 108629 w 120541"/>
                <a:gd name="connsiteY17" fmla="*/ 67032 h 130314"/>
                <a:gd name="connsiteX18" fmla="*/ 109907 w 120541"/>
                <a:gd name="connsiteY18" fmla="*/ 12768 h 130314"/>
                <a:gd name="connsiteX19" fmla="*/ 108629 w 120541"/>
                <a:gd name="connsiteY19" fmla="*/ 11491 h 130314"/>
                <a:gd name="connsiteX20" fmla="*/ 81152 w 120541"/>
                <a:gd name="connsiteY20" fmla="*/ 0 h 13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0541" h="130314">
                  <a:moveTo>
                    <a:pt x="81152" y="0"/>
                  </a:moveTo>
                  <a:cubicBezTo>
                    <a:pt x="70929" y="0"/>
                    <a:pt x="61344" y="4469"/>
                    <a:pt x="54314" y="12130"/>
                  </a:cubicBezTo>
                  <a:lnTo>
                    <a:pt x="16614" y="51710"/>
                  </a:lnTo>
                  <a:cubicBezTo>
                    <a:pt x="14058" y="54264"/>
                    <a:pt x="14058" y="58094"/>
                    <a:pt x="16614" y="60648"/>
                  </a:cubicBezTo>
                  <a:cubicBezTo>
                    <a:pt x="16614" y="60648"/>
                    <a:pt x="16614" y="60648"/>
                    <a:pt x="16614" y="60648"/>
                  </a:cubicBezTo>
                  <a:cubicBezTo>
                    <a:pt x="19170" y="63201"/>
                    <a:pt x="23004" y="63201"/>
                    <a:pt x="25560" y="60648"/>
                  </a:cubicBezTo>
                  <a:lnTo>
                    <a:pt x="63260" y="21067"/>
                  </a:lnTo>
                  <a:cubicBezTo>
                    <a:pt x="74124" y="10853"/>
                    <a:pt x="90737" y="11491"/>
                    <a:pt x="100322" y="22344"/>
                  </a:cubicBezTo>
                  <a:cubicBezTo>
                    <a:pt x="109907" y="32558"/>
                    <a:pt x="109907" y="48518"/>
                    <a:pt x="100322" y="58094"/>
                  </a:cubicBezTo>
                  <a:lnTo>
                    <a:pt x="48564" y="109804"/>
                  </a:lnTo>
                  <a:cubicBezTo>
                    <a:pt x="38979" y="120019"/>
                    <a:pt x="22365" y="120657"/>
                    <a:pt x="12141" y="111081"/>
                  </a:cubicBezTo>
                  <a:cubicBezTo>
                    <a:pt x="11502" y="110443"/>
                    <a:pt x="11502" y="110443"/>
                    <a:pt x="10863" y="109804"/>
                  </a:cubicBezTo>
                  <a:cubicBezTo>
                    <a:pt x="8307" y="107251"/>
                    <a:pt x="4473" y="107251"/>
                    <a:pt x="1917" y="109804"/>
                  </a:cubicBezTo>
                  <a:cubicBezTo>
                    <a:pt x="-639" y="112358"/>
                    <a:pt x="-639" y="116188"/>
                    <a:pt x="1917" y="118742"/>
                  </a:cubicBezTo>
                  <a:cubicBezTo>
                    <a:pt x="1917" y="118742"/>
                    <a:pt x="1917" y="118742"/>
                    <a:pt x="1917" y="118742"/>
                  </a:cubicBezTo>
                  <a:cubicBezTo>
                    <a:pt x="16614" y="134064"/>
                    <a:pt x="40896" y="134064"/>
                    <a:pt x="56232" y="119380"/>
                  </a:cubicBezTo>
                  <a:cubicBezTo>
                    <a:pt x="56232" y="119380"/>
                    <a:pt x="56870" y="118742"/>
                    <a:pt x="56870" y="118742"/>
                  </a:cubicBezTo>
                  <a:lnTo>
                    <a:pt x="108629" y="67032"/>
                  </a:lnTo>
                  <a:cubicBezTo>
                    <a:pt x="123965" y="52349"/>
                    <a:pt x="124604" y="28089"/>
                    <a:pt x="109907" y="12768"/>
                  </a:cubicBezTo>
                  <a:cubicBezTo>
                    <a:pt x="109268" y="12130"/>
                    <a:pt x="109268" y="12130"/>
                    <a:pt x="108629" y="11491"/>
                  </a:cubicBezTo>
                  <a:cubicBezTo>
                    <a:pt x="102239" y="3830"/>
                    <a:pt x="92015" y="0"/>
                    <a:pt x="81152" y="0"/>
                  </a:cubicBezTo>
                  <a:close/>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grpSp>
      <p:sp>
        <p:nvSpPr>
          <p:cNvPr id="13" name="TextBox 56">
            <a:extLst>
              <a:ext uri="{FF2B5EF4-FFF2-40B4-BE49-F238E27FC236}">
                <a16:creationId xmlns:a16="http://schemas.microsoft.com/office/drawing/2014/main" id="{29063C9B-FEB1-8808-99D1-026DB5E54C72}"/>
              </a:ext>
            </a:extLst>
          </p:cNvPr>
          <p:cNvSpPr txBox="1"/>
          <p:nvPr/>
        </p:nvSpPr>
        <p:spPr>
          <a:xfrm>
            <a:off x="1087024" y="3181569"/>
            <a:ext cx="4519845" cy="553998"/>
          </a:xfrm>
          <a:prstGeom prst="rect">
            <a:avLst/>
          </a:prstGeom>
          <a:noFill/>
        </p:spPr>
        <p:txBody>
          <a:bodyPr wrap="square" lIns="0" tIns="0" rIns="0" bIns="0" rtlCol="0">
            <a:noAutofit/>
          </a:bodyPr>
          <a:lstStyle/>
          <a:p>
            <a:pPr defTabSz="1219231">
              <a:spcAft>
                <a:spcPts val="600"/>
              </a:spcAft>
              <a:defRPr/>
            </a:pPr>
            <a:r>
              <a:rPr lang="en-US" sz="1200">
                <a:solidFill>
                  <a:srgbClr val="000000"/>
                </a:solidFill>
                <a:latin typeface="Arial"/>
                <a:ea typeface="Open Sans" panose="020B0606030504020204" pitchFamily="34" charset="0"/>
                <a:cs typeface="Open Sans" panose="020B0606030504020204" pitchFamily="34" charset="0"/>
              </a:rPr>
              <a:t>Essential Goals </a:t>
            </a:r>
            <a:r>
              <a:rPr lang="en-US" sz="1200" b="1">
                <a:solidFill>
                  <a:srgbClr val="000000"/>
                </a:solidFill>
                <a:latin typeface="Arial"/>
                <a:ea typeface="Open Sans" panose="020B0606030504020204" pitchFamily="34" charset="0"/>
                <a:cs typeface="Open Sans" panose="020B0606030504020204" pitchFamily="34" charset="0"/>
              </a:rPr>
              <a:t>set a floor of safeguards </a:t>
            </a:r>
            <a:r>
              <a:rPr lang="en-US" sz="1200">
                <a:solidFill>
                  <a:srgbClr val="000000"/>
                </a:solidFill>
                <a:latin typeface="Arial"/>
                <a:ea typeface="Open Sans" panose="020B0606030504020204" pitchFamily="34" charset="0"/>
                <a:cs typeface="Open Sans" panose="020B0606030504020204" pitchFamily="34" charset="0"/>
              </a:rPr>
              <a:t>to</a:t>
            </a:r>
            <a:r>
              <a:rPr lang="en-US" sz="1200" b="1">
                <a:solidFill>
                  <a:srgbClr val="000000"/>
                </a:solidFill>
                <a:latin typeface="Arial"/>
                <a:ea typeface="Open Sans" panose="020B0606030504020204" pitchFamily="34" charset="0"/>
                <a:cs typeface="Open Sans" panose="020B0606030504020204" pitchFamily="34" charset="0"/>
              </a:rPr>
              <a:t> </a:t>
            </a:r>
            <a:r>
              <a:rPr lang="en-US" sz="1200">
                <a:solidFill>
                  <a:srgbClr val="000000"/>
                </a:solidFill>
                <a:latin typeface="Arial"/>
                <a:ea typeface="Open Sans" panose="020B0606030504020204" pitchFamily="34" charset="0"/>
                <a:cs typeface="Open Sans" panose="020B0606030504020204" pitchFamily="34" charset="0"/>
              </a:rPr>
              <a:t>help healthcare organizations </a:t>
            </a:r>
            <a:r>
              <a:rPr lang="en-US" sz="1200" b="1">
                <a:solidFill>
                  <a:srgbClr val="000000"/>
                </a:solidFill>
                <a:latin typeface="Arial"/>
                <a:ea typeface="Open Sans" panose="020B0606030504020204" pitchFamily="34" charset="0"/>
                <a:cs typeface="Open Sans" panose="020B0606030504020204" pitchFamily="34" charset="0"/>
              </a:rPr>
              <a:t>address common vulnerabilities</a:t>
            </a:r>
            <a:r>
              <a:rPr lang="en-US" sz="1200">
                <a:solidFill>
                  <a:srgbClr val="000000"/>
                </a:solidFill>
                <a:latin typeface="Arial"/>
                <a:ea typeface="Open Sans" panose="020B0606030504020204" pitchFamily="34" charset="0"/>
                <a:cs typeface="Open Sans" panose="020B0606030504020204" pitchFamily="34" charset="0"/>
              </a:rPr>
              <a:t>, improve response when events occur, and minimize residual risk.</a:t>
            </a:r>
          </a:p>
        </p:txBody>
      </p:sp>
      <p:grpSp>
        <p:nvGrpSpPr>
          <p:cNvPr id="14" name="Graphic 4">
            <a:extLst>
              <a:ext uri="{FF2B5EF4-FFF2-40B4-BE49-F238E27FC236}">
                <a16:creationId xmlns:a16="http://schemas.microsoft.com/office/drawing/2014/main" id="{0E3A9D94-146F-F2C9-0811-79782C08E6C8}"/>
              </a:ext>
              <a:ext uri="{C183D7F6-B498-43B3-948B-1728B52AA6E4}">
                <adec:decorative xmlns:adec="http://schemas.microsoft.com/office/drawing/2017/decorative" val="1"/>
              </a:ext>
            </a:extLst>
          </p:cNvPr>
          <p:cNvGrpSpPr/>
          <p:nvPr/>
        </p:nvGrpSpPr>
        <p:grpSpPr>
          <a:xfrm>
            <a:off x="654884" y="3961278"/>
            <a:ext cx="361670" cy="362610"/>
            <a:chOff x="467743" y="2371173"/>
            <a:chExt cx="361670" cy="362610"/>
          </a:xfrm>
          <a:solidFill>
            <a:sysClr val="windowText" lastClr="000000"/>
          </a:solidFill>
        </p:grpSpPr>
        <p:sp>
          <p:nvSpPr>
            <p:cNvPr id="15" name="Graphic 4">
              <a:extLst>
                <a:ext uri="{FF2B5EF4-FFF2-40B4-BE49-F238E27FC236}">
                  <a16:creationId xmlns:a16="http://schemas.microsoft.com/office/drawing/2014/main" id="{556B191D-60E4-F893-C66D-349BBDF25C10}"/>
                </a:ext>
              </a:extLst>
            </p:cNvPr>
            <p:cNvSpPr/>
            <p:nvPr/>
          </p:nvSpPr>
          <p:spPr>
            <a:xfrm>
              <a:off x="467743" y="2371173"/>
              <a:ext cx="361670" cy="362610"/>
            </a:xfrm>
            <a:custGeom>
              <a:avLst/>
              <a:gdLst>
                <a:gd name="connsiteX0" fmla="*/ 180835 w 361670"/>
                <a:gd name="connsiteY0" fmla="*/ 349204 h 362610"/>
                <a:gd name="connsiteX1" fmla="*/ 12780 w 361670"/>
                <a:gd name="connsiteY1" fmla="*/ 180667 h 362610"/>
                <a:gd name="connsiteX2" fmla="*/ 180835 w 361670"/>
                <a:gd name="connsiteY2" fmla="*/ 12130 h 362610"/>
                <a:gd name="connsiteX3" fmla="*/ 348891 w 361670"/>
                <a:gd name="connsiteY3" fmla="*/ 180667 h 362610"/>
                <a:gd name="connsiteX4" fmla="*/ 180835 w 361670"/>
                <a:gd name="connsiteY4" fmla="*/ 349204 h 362610"/>
                <a:gd name="connsiteX5" fmla="*/ 180835 w 361670"/>
                <a:gd name="connsiteY5" fmla="*/ 0 h 362610"/>
                <a:gd name="connsiteX6" fmla="*/ 0 w 361670"/>
                <a:gd name="connsiteY6" fmla="*/ 181305 h 362610"/>
                <a:gd name="connsiteX7" fmla="*/ 180835 w 361670"/>
                <a:gd name="connsiteY7" fmla="*/ 362610 h 362610"/>
                <a:gd name="connsiteX8" fmla="*/ 361670 w 361670"/>
                <a:gd name="connsiteY8" fmla="*/ 181305 h 362610"/>
                <a:gd name="connsiteX9" fmla="*/ 361670 w 361670"/>
                <a:gd name="connsiteY9" fmla="*/ 181305 h 362610"/>
                <a:gd name="connsiteX10" fmla="*/ 180835 w 361670"/>
                <a:gd name="connsiteY10" fmla="*/ 0 h 362610"/>
                <a:gd name="connsiteX11" fmla="*/ 180835 w 361670"/>
                <a:gd name="connsiteY11" fmla="*/ 0 h 36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1670" h="362610">
                  <a:moveTo>
                    <a:pt x="180835" y="349204"/>
                  </a:moveTo>
                  <a:cubicBezTo>
                    <a:pt x="87542" y="349204"/>
                    <a:pt x="12780" y="273873"/>
                    <a:pt x="12780" y="180667"/>
                  </a:cubicBezTo>
                  <a:cubicBezTo>
                    <a:pt x="12780" y="87461"/>
                    <a:pt x="88181" y="12130"/>
                    <a:pt x="180835" y="12130"/>
                  </a:cubicBezTo>
                  <a:cubicBezTo>
                    <a:pt x="273489" y="12130"/>
                    <a:pt x="348891" y="87461"/>
                    <a:pt x="348891" y="180667"/>
                  </a:cubicBezTo>
                  <a:cubicBezTo>
                    <a:pt x="348891" y="273873"/>
                    <a:pt x="273489" y="349204"/>
                    <a:pt x="180835" y="349204"/>
                  </a:cubicBezTo>
                  <a:moveTo>
                    <a:pt x="180835" y="0"/>
                  </a:moveTo>
                  <a:cubicBezTo>
                    <a:pt x="80513" y="0"/>
                    <a:pt x="0" y="81077"/>
                    <a:pt x="0" y="181305"/>
                  </a:cubicBezTo>
                  <a:cubicBezTo>
                    <a:pt x="0" y="281534"/>
                    <a:pt x="81152" y="362610"/>
                    <a:pt x="180835" y="362610"/>
                  </a:cubicBezTo>
                  <a:cubicBezTo>
                    <a:pt x="280518" y="362610"/>
                    <a:pt x="361670" y="281534"/>
                    <a:pt x="361670" y="181305"/>
                  </a:cubicBezTo>
                  <a:cubicBezTo>
                    <a:pt x="361670" y="181305"/>
                    <a:pt x="361670" y="181305"/>
                    <a:pt x="361670" y="181305"/>
                  </a:cubicBezTo>
                  <a:cubicBezTo>
                    <a:pt x="361670" y="81077"/>
                    <a:pt x="281157" y="0"/>
                    <a:pt x="180835" y="0"/>
                  </a:cubicBezTo>
                  <a:cubicBezTo>
                    <a:pt x="180835" y="0"/>
                    <a:pt x="180835" y="0"/>
                    <a:pt x="180835" y="0"/>
                  </a:cubicBezTo>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16" name="Graphic 4">
              <a:extLst>
                <a:ext uri="{FF2B5EF4-FFF2-40B4-BE49-F238E27FC236}">
                  <a16:creationId xmlns:a16="http://schemas.microsoft.com/office/drawing/2014/main" id="{644118D4-DE12-1269-996A-0365C0532BB7}"/>
                </a:ext>
              </a:extLst>
            </p:cNvPr>
            <p:cNvSpPr/>
            <p:nvPr/>
          </p:nvSpPr>
          <p:spPr>
            <a:xfrm>
              <a:off x="544800" y="2440759"/>
              <a:ext cx="206277" cy="222800"/>
            </a:xfrm>
            <a:custGeom>
              <a:avLst/>
              <a:gdLst>
                <a:gd name="connsiteX0" fmla="*/ 170872 w 206277"/>
                <a:gd name="connsiteY0" fmla="*/ 112996 h 222800"/>
                <a:gd name="connsiteX1" fmla="*/ 147869 w 206277"/>
                <a:gd name="connsiteY1" fmla="*/ 129595 h 222800"/>
                <a:gd name="connsiteX2" fmla="*/ 161926 w 206277"/>
                <a:gd name="connsiteY2" fmla="*/ 52987 h 222800"/>
                <a:gd name="connsiteX3" fmla="*/ 190681 w 206277"/>
                <a:gd name="connsiteY3" fmla="*/ 56179 h 222800"/>
                <a:gd name="connsiteX4" fmla="*/ 170872 w 206277"/>
                <a:gd name="connsiteY4" fmla="*/ 112996 h 222800"/>
                <a:gd name="connsiteX5" fmla="*/ 103778 w 206277"/>
                <a:gd name="connsiteY5" fmla="*/ 158323 h 222800"/>
                <a:gd name="connsiteX6" fmla="*/ 85886 w 206277"/>
                <a:gd name="connsiteY6" fmla="*/ 150024 h 222800"/>
                <a:gd name="connsiteX7" fmla="*/ 57770 w 206277"/>
                <a:gd name="connsiteY7" fmla="*/ 13406 h 222800"/>
                <a:gd name="connsiteX8" fmla="*/ 149786 w 206277"/>
                <a:gd name="connsiteY8" fmla="*/ 13406 h 222800"/>
                <a:gd name="connsiteX9" fmla="*/ 121670 w 206277"/>
                <a:gd name="connsiteY9" fmla="*/ 150024 h 222800"/>
                <a:gd name="connsiteX10" fmla="*/ 103778 w 206277"/>
                <a:gd name="connsiteY10" fmla="*/ 158323 h 222800"/>
                <a:gd name="connsiteX11" fmla="*/ 90998 w 206277"/>
                <a:gd name="connsiteY11" fmla="*/ 210033 h 222800"/>
                <a:gd name="connsiteX12" fmla="*/ 103778 w 206277"/>
                <a:gd name="connsiteY12" fmla="*/ 180667 h 222800"/>
                <a:gd name="connsiteX13" fmla="*/ 116558 w 206277"/>
                <a:gd name="connsiteY13" fmla="*/ 210033 h 222800"/>
                <a:gd name="connsiteX14" fmla="*/ 90998 w 206277"/>
                <a:gd name="connsiteY14" fmla="*/ 210033 h 222800"/>
                <a:gd name="connsiteX15" fmla="*/ 36684 w 206277"/>
                <a:gd name="connsiteY15" fmla="*/ 112996 h 222800"/>
                <a:gd name="connsiteX16" fmla="*/ 17514 w 206277"/>
                <a:gd name="connsiteY16" fmla="*/ 55541 h 222800"/>
                <a:gd name="connsiteX17" fmla="*/ 46269 w 206277"/>
                <a:gd name="connsiteY17" fmla="*/ 52349 h 222800"/>
                <a:gd name="connsiteX18" fmla="*/ 60326 w 206277"/>
                <a:gd name="connsiteY18" fmla="*/ 129595 h 222800"/>
                <a:gd name="connsiteX19" fmla="*/ 36684 w 206277"/>
                <a:gd name="connsiteY19" fmla="*/ 112996 h 222800"/>
                <a:gd name="connsiteX20" fmla="*/ 162565 w 206277"/>
                <a:gd name="connsiteY20" fmla="*/ 39581 h 222800"/>
                <a:gd name="connsiteX21" fmla="*/ 162565 w 206277"/>
                <a:gd name="connsiteY21" fmla="*/ 6384 h 222800"/>
                <a:gd name="connsiteX22" fmla="*/ 156175 w 206277"/>
                <a:gd name="connsiteY22" fmla="*/ 0 h 222800"/>
                <a:gd name="connsiteX23" fmla="*/ 51381 w 206277"/>
                <a:gd name="connsiteY23" fmla="*/ 0 h 222800"/>
                <a:gd name="connsiteX24" fmla="*/ 44991 w 206277"/>
                <a:gd name="connsiteY24" fmla="*/ 6384 h 222800"/>
                <a:gd name="connsiteX25" fmla="*/ 44991 w 206277"/>
                <a:gd name="connsiteY25" fmla="*/ 39581 h 222800"/>
                <a:gd name="connsiteX26" fmla="*/ 7929 w 206277"/>
                <a:gd name="connsiteY26" fmla="*/ 47241 h 222800"/>
                <a:gd name="connsiteX27" fmla="*/ 27738 w 206277"/>
                <a:gd name="connsiteY27" fmla="*/ 122572 h 222800"/>
                <a:gd name="connsiteX28" fmla="*/ 67994 w 206277"/>
                <a:gd name="connsiteY28" fmla="*/ 147470 h 222800"/>
                <a:gd name="connsiteX29" fmla="*/ 76301 w 206277"/>
                <a:gd name="connsiteY29" fmla="*/ 158323 h 222800"/>
                <a:gd name="connsiteX30" fmla="*/ 94193 w 206277"/>
                <a:gd name="connsiteY30" fmla="*/ 169176 h 222800"/>
                <a:gd name="connsiteX31" fmla="*/ 75023 w 206277"/>
                <a:gd name="connsiteY31" fmla="*/ 213863 h 222800"/>
                <a:gd name="connsiteX32" fmla="*/ 78218 w 206277"/>
                <a:gd name="connsiteY32" fmla="*/ 222163 h 222800"/>
                <a:gd name="connsiteX33" fmla="*/ 80774 w 206277"/>
                <a:gd name="connsiteY33" fmla="*/ 222801 h 222800"/>
                <a:gd name="connsiteX34" fmla="*/ 125504 w 206277"/>
                <a:gd name="connsiteY34" fmla="*/ 222801 h 222800"/>
                <a:gd name="connsiteX35" fmla="*/ 130616 w 206277"/>
                <a:gd name="connsiteY35" fmla="*/ 219609 h 222800"/>
                <a:gd name="connsiteX36" fmla="*/ 131255 w 206277"/>
                <a:gd name="connsiteY36" fmla="*/ 213225 h 222800"/>
                <a:gd name="connsiteX37" fmla="*/ 112085 w 206277"/>
                <a:gd name="connsiteY37" fmla="*/ 168537 h 222800"/>
                <a:gd name="connsiteX38" fmla="*/ 129977 w 206277"/>
                <a:gd name="connsiteY38" fmla="*/ 157684 h 222800"/>
                <a:gd name="connsiteX39" fmla="*/ 138284 w 206277"/>
                <a:gd name="connsiteY39" fmla="*/ 146193 h 222800"/>
                <a:gd name="connsiteX40" fmla="*/ 178540 w 206277"/>
                <a:gd name="connsiteY40" fmla="*/ 121934 h 222800"/>
                <a:gd name="connsiteX41" fmla="*/ 198349 w 206277"/>
                <a:gd name="connsiteY41" fmla="*/ 46603 h 222800"/>
                <a:gd name="connsiteX42" fmla="*/ 162565 w 206277"/>
                <a:gd name="connsiteY42" fmla="*/ 39581 h 22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6277" h="222800">
                  <a:moveTo>
                    <a:pt x="170872" y="112996"/>
                  </a:moveTo>
                  <a:cubicBezTo>
                    <a:pt x="163843" y="119380"/>
                    <a:pt x="156175" y="125126"/>
                    <a:pt x="147869" y="129595"/>
                  </a:cubicBezTo>
                  <a:cubicBezTo>
                    <a:pt x="156175" y="104697"/>
                    <a:pt x="160648" y="79161"/>
                    <a:pt x="161926" y="52987"/>
                  </a:cubicBezTo>
                  <a:cubicBezTo>
                    <a:pt x="174706" y="49157"/>
                    <a:pt x="184930" y="49795"/>
                    <a:pt x="190681" y="56179"/>
                  </a:cubicBezTo>
                  <a:cubicBezTo>
                    <a:pt x="200905" y="67032"/>
                    <a:pt x="191959" y="93206"/>
                    <a:pt x="170872" y="112996"/>
                  </a:cubicBezTo>
                  <a:moveTo>
                    <a:pt x="103778" y="158323"/>
                  </a:moveTo>
                  <a:cubicBezTo>
                    <a:pt x="96749" y="158323"/>
                    <a:pt x="90359" y="155131"/>
                    <a:pt x="85886" y="150024"/>
                  </a:cubicBezTo>
                  <a:cubicBezTo>
                    <a:pt x="59048" y="121934"/>
                    <a:pt x="57770" y="37027"/>
                    <a:pt x="57770" y="13406"/>
                  </a:cubicBezTo>
                  <a:lnTo>
                    <a:pt x="149786" y="13406"/>
                  </a:lnTo>
                  <a:cubicBezTo>
                    <a:pt x="149786" y="37027"/>
                    <a:pt x="148508" y="121934"/>
                    <a:pt x="121670" y="150024"/>
                  </a:cubicBezTo>
                  <a:cubicBezTo>
                    <a:pt x="117836" y="155131"/>
                    <a:pt x="110807" y="157684"/>
                    <a:pt x="103778" y="158323"/>
                  </a:cubicBezTo>
                  <a:moveTo>
                    <a:pt x="90998" y="210033"/>
                  </a:moveTo>
                  <a:lnTo>
                    <a:pt x="103778" y="180667"/>
                  </a:lnTo>
                  <a:lnTo>
                    <a:pt x="116558" y="210033"/>
                  </a:lnTo>
                  <a:lnTo>
                    <a:pt x="90998" y="210033"/>
                  </a:lnTo>
                  <a:close/>
                  <a:moveTo>
                    <a:pt x="36684" y="112996"/>
                  </a:moveTo>
                  <a:cubicBezTo>
                    <a:pt x="15597" y="93206"/>
                    <a:pt x="6651" y="67032"/>
                    <a:pt x="17514" y="55541"/>
                  </a:cubicBezTo>
                  <a:cubicBezTo>
                    <a:pt x="23265" y="49795"/>
                    <a:pt x="33489" y="48518"/>
                    <a:pt x="46269" y="52349"/>
                  </a:cubicBezTo>
                  <a:cubicBezTo>
                    <a:pt x="47547" y="78523"/>
                    <a:pt x="52020" y="104697"/>
                    <a:pt x="60326" y="129595"/>
                  </a:cubicBezTo>
                  <a:cubicBezTo>
                    <a:pt x="52020" y="125126"/>
                    <a:pt x="43713" y="119380"/>
                    <a:pt x="36684" y="112996"/>
                  </a:cubicBezTo>
                  <a:moveTo>
                    <a:pt x="162565" y="39581"/>
                  </a:moveTo>
                  <a:cubicBezTo>
                    <a:pt x="163204" y="21067"/>
                    <a:pt x="162565" y="8299"/>
                    <a:pt x="162565" y="6384"/>
                  </a:cubicBezTo>
                  <a:cubicBezTo>
                    <a:pt x="162565" y="2554"/>
                    <a:pt x="160009" y="0"/>
                    <a:pt x="156175" y="0"/>
                  </a:cubicBezTo>
                  <a:lnTo>
                    <a:pt x="51381" y="0"/>
                  </a:lnTo>
                  <a:cubicBezTo>
                    <a:pt x="47547" y="0"/>
                    <a:pt x="44991" y="2554"/>
                    <a:pt x="44991" y="6384"/>
                  </a:cubicBezTo>
                  <a:cubicBezTo>
                    <a:pt x="44991" y="7661"/>
                    <a:pt x="44352" y="21067"/>
                    <a:pt x="44991" y="39581"/>
                  </a:cubicBezTo>
                  <a:cubicBezTo>
                    <a:pt x="29655" y="35750"/>
                    <a:pt x="16236" y="38304"/>
                    <a:pt x="7929" y="47241"/>
                  </a:cubicBezTo>
                  <a:cubicBezTo>
                    <a:pt x="-8046" y="64478"/>
                    <a:pt x="900" y="97675"/>
                    <a:pt x="27738" y="122572"/>
                  </a:cubicBezTo>
                  <a:cubicBezTo>
                    <a:pt x="39240" y="133425"/>
                    <a:pt x="53297" y="142363"/>
                    <a:pt x="67994" y="147470"/>
                  </a:cubicBezTo>
                  <a:cubicBezTo>
                    <a:pt x="70550" y="151300"/>
                    <a:pt x="73106" y="155131"/>
                    <a:pt x="76301" y="158323"/>
                  </a:cubicBezTo>
                  <a:cubicBezTo>
                    <a:pt x="81413" y="163430"/>
                    <a:pt x="87803" y="167260"/>
                    <a:pt x="94193" y="169176"/>
                  </a:cubicBezTo>
                  <a:lnTo>
                    <a:pt x="75023" y="213863"/>
                  </a:lnTo>
                  <a:cubicBezTo>
                    <a:pt x="73745" y="217055"/>
                    <a:pt x="75023" y="220886"/>
                    <a:pt x="78218" y="222163"/>
                  </a:cubicBezTo>
                  <a:cubicBezTo>
                    <a:pt x="78857" y="222801"/>
                    <a:pt x="80135" y="222801"/>
                    <a:pt x="80774" y="222801"/>
                  </a:cubicBezTo>
                  <a:lnTo>
                    <a:pt x="125504" y="222801"/>
                  </a:lnTo>
                  <a:cubicBezTo>
                    <a:pt x="127421" y="222801"/>
                    <a:pt x="129977" y="221524"/>
                    <a:pt x="130616" y="219609"/>
                  </a:cubicBezTo>
                  <a:cubicBezTo>
                    <a:pt x="131894" y="217694"/>
                    <a:pt x="131894" y="215140"/>
                    <a:pt x="131255" y="213225"/>
                  </a:cubicBezTo>
                  <a:lnTo>
                    <a:pt x="112085" y="168537"/>
                  </a:lnTo>
                  <a:cubicBezTo>
                    <a:pt x="119114" y="166622"/>
                    <a:pt x="125504" y="162792"/>
                    <a:pt x="129977" y="157684"/>
                  </a:cubicBezTo>
                  <a:cubicBezTo>
                    <a:pt x="133172" y="154492"/>
                    <a:pt x="136367" y="150662"/>
                    <a:pt x="138284" y="146193"/>
                  </a:cubicBezTo>
                  <a:cubicBezTo>
                    <a:pt x="152980" y="140448"/>
                    <a:pt x="167038" y="132148"/>
                    <a:pt x="178540" y="121934"/>
                  </a:cubicBezTo>
                  <a:cubicBezTo>
                    <a:pt x="205378" y="96398"/>
                    <a:pt x="214324" y="63201"/>
                    <a:pt x="198349" y="46603"/>
                  </a:cubicBezTo>
                  <a:cubicBezTo>
                    <a:pt x="190681" y="37665"/>
                    <a:pt x="177262" y="35112"/>
                    <a:pt x="162565" y="39581"/>
                  </a:cubicBezTo>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grpSp>
      <p:sp>
        <p:nvSpPr>
          <p:cNvPr id="17" name="TextBox 16">
            <a:extLst>
              <a:ext uri="{FF2B5EF4-FFF2-40B4-BE49-F238E27FC236}">
                <a16:creationId xmlns:a16="http://schemas.microsoft.com/office/drawing/2014/main" id="{C7602070-5CC5-29CC-E660-A6E77778E549}"/>
              </a:ext>
            </a:extLst>
          </p:cNvPr>
          <p:cNvSpPr txBox="1"/>
          <p:nvPr/>
        </p:nvSpPr>
        <p:spPr>
          <a:xfrm>
            <a:off x="1087024" y="4035877"/>
            <a:ext cx="4603402" cy="184666"/>
          </a:xfrm>
          <a:prstGeom prst="rect">
            <a:avLst/>
          </a:prstGeom>
          <a:noFill/>
        </p:spPr>
        <p:txBody>
          <a:bodyPr wrap="square" lIns="0" tIns="0" rIns="0" bIns="0" rtlCol="0">
            <a:spAutoFit/>
          </a:bodyPr>
          <a:lstStyle/>
          <a:p>
            <a:pPr defTabSz="1219231">
              <a:defRPr/>
            </a:pPr>
            <a:r>
              <a:rPr lang="en-US" sz="1200" b="1">
                <a:solidFill>
                  <a:prstClr val="black"/>
                </a:solidFill>
                <a:latin typeface="Arial"/>
                <a:ea typeface="Open Sans" panose="020B0606030504020204" pitchFamily="34" charset="0"/>
                <a:cs typeface="Open Sans" panose="020B0606030504020204" pitchFamily="34" charset="0"/>
              </a:rPr>
              <a:t>Examples of Essential Goals</a:t>
            </a:r>
            <a:endParaRPr lang="en-US" sz="1200" b="1">
              <a:solidFill>
                <a:srgbClr val="000000"/>
              </a:solidFill>
              <a:latin typeface="Arial"/>
              <a:ea typeface="Open Sans" panose="020B0606030504020204" pitchFamily="34" charset="0"/>
              <a:cs typeface="Open Sans" panose="020B0606030504020204" pitchFamily="34" charset="0"/>
            </a:endParaRPr>
          </a:p>
        </p:txBody>
      </p:sp>
      <p:sp>
        <p:nvSpPr>
          <p:cNvPr id="18" name="TextBox 6">
            <a:extLst>
              <a:ext uri="{FF2B5EF4-FFF2-40B4-BE49-F238E27FC236}">
                <a16:creationId xmlns:a16="http://schemas.microsoft.com/office/drawing/2014/main" id="{0ACDB810-DD3D-ECEA-FE53-DE3ADC3FA184}"/>
              </a:ext>
            </a:extLst>
          </p:cNvPr>
          <p:cNvSpPr txBox="1"/>
          <p:nvPr/>
        </p:nvSpPr>
        <p:spPr>
          <a:xfrm>
            <a:off x="1087024" y="4270248"/>
            <a:ext cx="4519845" cy="1815882"/>
          </a:xfrm>
          <a:prstGeom prst="rect">
            <a:avLst/>
          </a:prstGeom>
          <a:noFill/>
        </p:spPr>
        <p:txBody>
          <a:bodyPr wrap="square" lIns="0" tIns="0" rIns="0" bIns="0" rtlCol="0">
            <a:noAutofit/>
          </a:bodyPr>
          <a:lstStyle/>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Mitigate known vulnerabilities</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Enhance email security </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Implement multifactor authentication</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Promote strong encryption</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Use unique credentials </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Separate user and privileged accounts</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Establish both vendor and supplier cybersecurity requirements</a:t>
            </a:r>
            <a:endParaRPr lang="en-US" sz="1200">
              <a:solidFill>
                <a:prstClr val="black"/>
              </a:solidFill>
              <a:latin typeface="Arial"/>
              <a:ea typeface="Open Sans" panose="020B0606030504020204" pitchFamily="34" charset="0"/>
              <a:cs typeface="Open Sans" panose="020B0606030504020204" pitchFamily="34" charset="0"/>
            </a:endParaRPr>
          </a:p>
        </p:txBody>
      </p:sp>
      <p:sp>
        <p:nvSpPr>
          <p:cNvPr id="19" name="Rectangle 8">
            <a:extLst>
              <a:ext uri="{FF2B5EF4-FFF2-40B4-BE49-F238E27FC236}">
                <a16:creationId xmlns:a16="http://schemas.microsoft.com/office/drawing/2014/main" id="{04995DFC-624B-7C92-F0C2-9BB8C26BCEEE}"/>
              </a:ext>
              <a:ext uri="{C183D7F6-B498-43B3-948B-1728B52AA6E4}">
                <adec:decorative xmlns:adec="http://schemas.microsoft.com/office/drawing/2017/decorative" val="1"/>
              </a:ext>
            </a:extLst>
          </p:cNvPr>
          <p:cNvSpPr/>
          <p:nvPr/>
        </p:nvSpPr>
        <p:spPr>
          <a:xfrm>
            <a:off x="6209305" y="2642225"/>
            <a:ext cx="5487816" cy="3673980"/>
          </a:xfrm>
          <a:prstGeom prst="rect">
            <a:avLst/>
          </a:prstGeom>
          <a:solidFill>
            <a:sysClr val="window" lastClr="FFFFFF">
              <a:lumMod val="85000"/>
              <a:alpha val="47843"/>
            </a:sysClr>
          </a:solidFill>
          <a:ln w="22225" cap="flat" cmpd="sng" algn="ctr">
            <a:solidFill>
              <a:sysClr val="windowText" lastClr="000000"/>
            </a:solidFill>
            <a:prstDash val="solid"/>
            <a:miter lim="800000"/>
          </a:ln>
          <a:effectLst/>
        </p:spPr>
        <p:txBody>
          <a:bodyPr lIns="91440" tIns="91440" rIns="91440" bIns="0" rtlCol="0" anchor="t" anchorCtr="0"/>
          <a:lstStyle/>
          <a:p>
            <a:pPr algn="ctr" defTabSz="914446">
              <a:defRPr/>
            </a:pPr>
            <a:endParaRPr lang="en-US" sz="1400" b="1" kern="0" spc="300">
              <a:solidFill>
                <a:srgbClr val="000000"/>
              </a:solidFill>
              <a:latin typeface="Arial"/>
              <a:ea typeface="Open Sans" panose="020B0606030504020204" pitchFamily="34" charset="0"/>
              <a:cs typeface="Open Sans" panose="020B0606030504020204" pitchFamily="34" charset="0"/>
            </a:endParaRPr>
          </a:p>
          <a:p>
            <a:pPr marL="171459" indent="-171459" defTabSz="914446">
              <a:buFont typeface="Arial" panose="020B0604020202020204" pitchFamily="34" charset="0"/>
              <a:buChar char="•"/>
              <a:defRPr/>
            </a:pPr>
            <a:endParaRPr lang="en-US" sz="500" i="1" kern="0" spc="300">
              <a:solidFill>
                <a:srgbClr val="000000"/>
              </a:solidFill>
              <a:latin typeface="Arial"/>
              <a:ea typeface="Open Sans" panose="020B0606030504020204" pitchFamily="34" charset="0"/>
              <a:cs typeface="Open Sans" panose="020B0606030504020204" pitchFamily="34" charset="0"/>
            </a:endParaRPr>
          </a:p>
          <a:p>
            <a:pPr marL="171459" indent="-171459" defTabSz="914446">
              <a:buFont typeface="Arial" panose="020B0604020202020204" pitchFamily="34" charset="0"/>
              <a:buChar char="•"/>
              <a:defRPr/>
            </a:pPr>
            <a:endParaRPr lang="en-US" sz="900" i="1" kern="0" spc="300">
              <a:solidFill>
                <a:srgbClr val="000000"/>
              </a:solidFill>
              <a:latin typeface="Arial"/>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B34628ED-8BFA-7A2C-13F3-1B39CFF00246}"/>
              </a:ext>
              <a:ext uri="{C183D7F6-B498-43B3-948B-1728B52AA6E4}">
                <adec:decorative xmlns:adec="http://schemas.microsoft.com/office/drawing/2017/decorative" val="1"/>
              </a:ext>
            </a:extLst>
          </p:cNvPr>
          <p:cNvGrpSpPr/>
          <p:nvPr/>
        </p:nvGrpSpPr>
        <p:grpSpPr>
          <a:xfrm>
            <a:off x="6803121" y="2248225"/>
            <a:ext cx="722376" cy="722376"/>
            <a:chOff x="8524722" y="2945741"/>
            <a:chExt cx="1083564" cy="1083564"/>
          </a:xfrm>
        </p:grpSpPr>
        <p:sp>
          <p:nvSpPr>
            <p:cNvPr id="21" name="Oval 20">
              <a:extLst>
                <a:ext uri="{FF2B5EF4-FFF2-40B4-BE49-F238E27FC236}">
                  <a16:creationId xmlns:a16="http://schemas.microsoft.com/office/drawing/2014/main" id="{6D6FF186-7615-AF16-EC53-66B54387DA80}"/>
                </a:ext>
              </a:extLst>
            </p:cNvPr>
            <p:cNvSpPr/>
            <p:nvPr/>
          </p:nvSpPr>
          <p:spPr>
            <a:xfrm>
              <a:off x="8638828" y="3060422"/>
              <a:ext cx="854202" cy="854202"/>
            </a:xfrm>
            <a:prstGeom prst="ellipse">
              <a:avLst/>
            </a:prstGeom>
            <a:solidFill>
              <a:sysClr val="window" lastClr="FFFFFF"/>
            </a:solidFill>
            <a:ln w="19050" cap="flat" cmpd="sng" algn="ctr">
              <a:noFill/>
              <a:prstDash val="solid"/>
              <a:miter lim="800000"/>
            </a:ln>
            <a:effectLst/>
          </p:spPr>
          <p:txBody>
            <a:bodyPr rtlCol="0" anchor="ctr"/>
            <a:lstStyle/>
            <a:p>
              <a:pPr algn="ctr" defTabSz="609630">
                <a:defRPr/>
              </a:pPr>
              <a:endParaRPr lang="en-US" sz="1200" kern="0">
                <a:solidFill>
                  <a:prstClr val="white"/>
                </a:solidFill>
                <a:latin typeface="Arial" panose="020B0604020202020204"/>
              </a:endParaRPr>
            </a:p>
          </p:txBody>
        </p:sp>
        <p:sp>
          <p:nvSpPr>
            <p:cNvPr id="22" name="Graphic 4">
              <a:extLst>
                <a:ext uri="{FF2B5EF4-FFF2-40B4-BE49-F238E27FC236}">
                  <a16:creationId xmlns:a16="http://schemas.microsoft.com/office/drawing/2014/main" id="{04C9C65A-C622-BD9B-2DBE-24F8718EB29D}"/>
                </a:ext>
              </a:extLst>
            </p:cNvPr>
            <p:cNvSpPr/>
            <p:nvPr/>
          </p:nvSpPr>
          <p:spPr>
            <a:xfrm>
              <a:off x="8816769" y="3247687"/>
              <a:ext cx="340508" cy="330609"/>
            </a:xfrm>
            <a:custGeom>
              <a:avLst/>
              <a:gdLst>
                <a:gd name="connsiteX0" fmla="*/ 83184 w 113855"/>
                <a:gd name="connsiteY0" fmla="*/ 0 h 110442"/>
                <a:gd name="connsiteX1" fmla="*/ 754 w 113855"/>
                <a:gd name="connsiteY1" fmla="*/ 15322 h 110442"/>
                <a:gd name="connsiteX2" fmla="*/ 20563 w 113855"/>
                <a:gd name="connsiteY2" fmla="*/ 110443 h 110442"/>
                <a:gd name="connsiteX3" fmla="*/ 113856 w 113855"/>
                <a:gd name="connsiteY3" fmla="*/ 17237 h 110442"/>
                <a:gd name="connsiteX4" fmla="*/ 83184 w 113855"/>
                <a:gd name="connsiteY4" fmla="*/ 0 h 1104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5" h="110442">
                  <a:moveTo>
                    <a:pt x="83184" y="0"/>
                  </a:moveTo>
                  <a:cubicBezTo>
                    <a:pt x="60819" y="20429"/>
                    <a:pt x="28869" y="26174"/>
                    <a:pt x="754" y="15322"/>
                  </a:cubicBezTo>
                  <a:cubicBezTo>
                    <a:pt x="-2441" y="48518"/>
                    <a:pt x="4588" y="81715"/>
                    <a:pt x="20563" y="110443"/>
                  </a:cubicBezTo>
                  <a:lnTo>
                    <a:pt x="113856" y="17237"/>
                  </a:lnTo>
                  <a:cubicBezTo>
                    <a:pt x="102354" y="14045"/>
                    <a:pt x="92130" y="8299"/>
                    <a:pt x="83184" y="0"/>
                  </a:cubicBezTo>
                  <a:close/>
                </a:path>
              </a:pathLst>
            </a:custGeom>
            <a:solidFill>
              <a:sysClr val="window" lastClr="FFFFFF">
                <a:lumMod val="50000"/>
              </a:sysClr>
            </a:solid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23" name="Graphic 4">
              <a:extLst>
                <a:ext uri="{FF2B5EF4-FFF2-40B4-BE49-F238E27FC236}">
                  <a16:creationId xmlns:a16="http://schemas.microsoft.com/office/drawing/2014/main" id="{4D8E77D0-2E6D-3D02-35D2-C0CDBA5EDFCC}"/>
                </a:ext>
              </a:extLst>
            </p:cNvPr>
            <p:cNvSpPr/>
            <p:nvPr/>
          </p:nvSpPr>
          <p:spPr>
            <a:xfrm>
              <a:off x="8948973" y="3306929"/>
              <a:ext cx="363878" cy="460561"/>
            </a:xfrm>
            <a:custGeom>
              <a:avLst/>
              <a:gdLst>
                <a:gd name="connsiteX0" fmla="*/ 0 w 121669"/>
                <a:gd name="connsiteY0" fmla="*/ 121934 h 153853"/>
                <a:gd name="connsiteX1" fmla="*/ 38979 w 121669"/>
                <a:gd name="connsiteY1" fmla="*/ 153854 h 153853"/>
                <a:gd name="connsiteX2" fmla="*/ 121409 w 121669"/>
                <a:gd name="connsiteY2" fmla="*/ 0 h 153853"/>
                <a:gd name="connsiteX3" fmla="*/ 0 w 121669"/>
                <a:gd name="connsiteY3" fmla="*/ 121934 h 153853"/>
              </a:gdLst>
              <a:ahLst/>
              <a:cxnLst>
                <a:cxn ang="0">
                  <a:pos x="connsiteX0" y="connsiteY0"/>
                </a:cxn>
                <a:cxn ang="0">
                  <a:pos x="connsiteX1" y="connsiteY1"/>
                </a:cxn>
                <a:cxn ang="0">
                  <a:pos x="connsiteX2" y="connsiteY2"/>
                </a:cxn>
                <a:cxn ang="0">
                  <a:pos x="connsiteX3" y="connsiteY3"/>
                </a:cxn>
              </a:cxnLst>
              <a:rect l="l" t="t" r="r" b="b"/>
              <a:pathLst>
                <a:path w="121669" h="153853">
                  <a:moveTo>
                    <a:pt x="0" y="121934"/>
                  </a:moveTo>
                  <a:cubicBezTo>
                    <a:pt x="11502" y="134702"/>
                    <a:pt x="24921" y="144916"/>
                    <a:pt x="38979" y="153854"/>
                  </a:cubicBezTo>
                  <a:cubicBezTo>
                    <a:pt x="54954" y="144916"/>
                    <a:pt x="126521" y="97037"/>
                    <a:pt x="121409" y="0"/>
                  </a:cubicBezTo>
                  <a:lnTo>
                    <a:pt x="0" y="121934"/>
                  </a:lnTo>
                  <a:close/>
                </a:path>
              </a:pathLst>
            </a:custGeom>
            <a:solidFill>
              <a:sysClr val="window" lastClr="FFFFFF">
                <a:lumMod val="50000"/>
              </a:sysClr>
            </a:solid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24" name="Graphic 4">
              <a:extLst>
                <a:ext uri="{FF2B5EF4-FFF2-40B4-BE49-F238E27FC236}">
                  <a16:creationId xmlns:a16="http://schemas.microsoft.com/office/drawing/2014/main" id="{E534DEE5-76AD-EE4A-903D-F22DCDB0DB09}"/>
                </a:ext>
              </a:extLst>
            </p:cNvPr>
            <p:cNvSpPr/>
            <p:nvPr/>
          </p:nvSpPr>
          <p:spPr>
            <a:xfrm>
              <a:off x="8901197" y="3306929"/>
              <a:ext cx="359275" cy="336345"/>
            </a:xfrm>
            <a:custGeom>
              <a:avLst/>
              <a:gdLst>
                <a:gd name="connsiteX0" fmla="*/ 100961 w 120130"/>
                <a:gd name="connsiteY0" fmla="*/ 638 h 112358"/>
                <a:gd name="connsiteX1" fmla="*/ 0 w 120130"/>
                <a:gd name="connsiteY1" fmla="*/ 101505 h 112358"/>
                <a:gd name="connsiteX2" fmla="*/ 7668 w 120130"/>
                <a:gd name="connsiteY2" fmla="*/ 112358 h 112358"/>
                <a:gd name="connsiteX3" fmla="*/ 120131 w 120130"/>
                <a:gd name="connsiteY3" fmla="*/ 0 h 112358"/>
                <a:gd name="connsiteX4" fmla="*/ 100961 w 120130"/>
                <a:gd name="connsiteY4" fmla="*/ 638 h 112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130" h="112358">
                  <a:moveTo>
                    <a:pt x="100961" y="638"/>
                  </a:moveTo>
                  <a:lnTo>
                    <a:pt x="0" y="101505"/>
                  </a:lnTo>
                  <a:cubicBezTo>
                    <a:pt x="2556" y="105336"/>
                    <a:pt x="5112" y="109166"/>
                    <a:pt x="7668" y="112358"/>
                  </a:cubicBezTo>
                  <a:lnTo>
                    <a:pt x="120131" y="0"/>
                  </a:lnTo>
                  <a:cubicBezTo>
                    <a:pt x="113741" y="638"/>
                    <a:pt x="107351" y="638"/>
                    <a:pt x="100961" y="638"/>
                  </a:cubicBezTo>
                  <a:close/>
                </a:path>
              </a:pathLst>
            </a:custGeom>
            <a:solidFill>
              <a:sysClr val="window" lastClr="FFFFFF">
                <a:lumMod val="50000"/>
              </a:sysClr>
            </a:solid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25" name="Graphic 4">
              <a:extLst>
                <a:ext uri="{FF2B5EF4-FFF2-40B4-BE49-F238E27FC236}">
                  <a16:creationId xmlns:a16="http://schemas.microsoft.com/office/drawing/2014/main" id="{3800CC99-BE35-EB0F-F79F-891204D23E5E}"/>
                </a:ext>
              </a:extLst>
            </p:cNvPr>
            <p:cNvSpPr/>
            <p:nvPr/>
          </p:nvSpPr>
          <p:spPr>
            <a:xfrm>
              <a:off x="8524722" y="2945741"/>
              <a:ext cx="1083564" cy="1083564"/>
            </a:xfrm>
            <a:custGeom>
              <a:avLst/>
              <a:gdLst>
                <a:gd name="connsiteX0" fmla="*/ 180835 w 362309"/>
                <a:gd name="connsiteY0" fmla="*/ 0 h 361971"/>
                <a:gd name="connsiteX1" fmla="*/ 0 w 362309"/>
                <a:gd name="connsiteY1" fmla="*/ 181305 h 361971"/>
                <a:gd name="connsiteX2" fmla="*/ 180835 w 362309"/>
                <a:gd name="connsiteY2" fmla="*/ 361972 h 361971"/>
                <a:gd name="connsiteX3" fmla="*/ 362309 w 362309"/>
                <a:gd name="connsiteY3" fmla="*/ 181305 h 361971"/>
                <a:gd name="connsiteX4" fmla="*/ 180835 w 362309"/>
                <a:gd name="connsiteY4" fmla="*/ 0 h 361971"/>
                <a:gd name="connsiteX5" fmla="*/ 180835 w 362309"/>
                <a:gd name="connsiteY5" fmla="*/ 0 h 361971"/>
                <a:gd name="connsiteX6" fmla="*/ 184030 w 362309"/>
                <a:gd name="connsiteY6" fmla="*/ 287918 h 361971"/>
                <a:gd name="connsiteX7" fmla="*/ 183391 w 362309"/>
                <a:gd name="connsiteY7" fmla="*/ 288556 h 361971"/>
                <a:gd name="connsiteX8" fmla="*/ 182752 w 362309"/>
                <a:gd name="connsiteY8" fmla="*/ 288556 h 361971"/>
                <a:gd name="connsiteX9" fmla="*/ 181474 w 362309"/>
                <a:gd name="connsiteY9" fmla="*/ 288556 h 361971"/>
                <a:gd name="connsiteX10" fmla="*/ 181474 w 362309"/>
                <a:gd name="connsiteY10" fmla="*/ 288556 h 361971"/>
                <a:gd name="connsiteX11" fmla="*/ 180196 w 362309"/>
                <a:gd name="connsiteY11" fmla="*/ 288556 h 361971"/>
                <a:gd name="connsiteX12" fmla="*/ 179557 w 362309"/>
                <a:gd name="connsiteY12" fmla="*/ 288556 h 361971"/>
                <a:gd name="connsiteX13" fmla="*/ 178918 w 362309"/>
                <a:gd name="connsiteY13" fmla="*/ 287918 h 361971"/>
                <a:gd name="connsiteX14" fmla="*/ 87542 w 362309"/>
                <a:gd name="connsiteY14" fmla="*/ 105974 h 361971"/>
                <a:gd name="connsiteX15" fmla="*/ 94571 w 362309"/>
                <a:gd name="connsiteY15" fmla="*/ 100229 h 361971"/>
                <a:gd name="connsiteX16" fmla="*/ 97127 w 362309"/>
                <a:gd name="connsiteY16" fmla="*/ 100867 h 361971"/>
                <a:gd name="connsiteX17" fmla="*/ 177640 w 362309"/>
                <a:gd name="connsiteY17" fmla="*/ 87461 h 361971"/>
                <a:gd name="connsiteX18" fmla="*/ 186586 w 362309"/>
                <a:gd name="connsiteY18" fmla="*/ 87461 h 361971"/>
                <a:gd name="connsiteX19" fmla="*/ 186586 w 362309"/>
                <a:gd name="connsiteY19" fmla="*/ 87461 h 361971"/>
                <a:gd name="connsiteX20" fmla="*/ 267099 w 362309"/>
                <a:gd name="connsiteY20" fmla="*/ 100867 h 361971"/>
                <a:gd name="connsiteX21" fmla="*/ 272850 w 362309"/>
                <a:gd name="connsiteY21" fmla="*/ 100867 h 361971"/>
                <a:gd name="connsiteX22" fmla="*/ 276684 w 362309"/>
                <a:gd name="connsiteY22" fmla="*/ 105974 h 361971"/>
                <a:gd name="connsiteX23" fmla="*/ 184030 w 362309"/>
                <a:gd name="connsiteY23" fmla="*/ 287918 h 361971"/>
                <a:gd name="connsiteX24" fmla="*/ 184030 w 362309"/>
                <a:gd name="connsiteY24" fmla="*/ 287918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2309" h="361971">
                  <a:moveTo>
                    <a:pt x="180835" y="0"/>
                  </a:moveTo>
                  <a:cubicBezTo>
                    <a:pt x="80513" y="0"/>
                    <a:pt x="0" y="81077"/>
                    <a:pt x="0" y="181305"/>
                  </a:cubicBezTo>
                  <a:cubicBezTo>
                    <a:pt x="0" y="281534"/>
                    <a:pt x="81152" y="361972"/>
                    <a:pt x="180835" y="361972"/>
                  </a:cubicBezTo>
                  <a:cubicBezTo>
                    <a:pt x="280518" y="361972"/>
                    <a:pt x="362309" y="280895"/>
                    <a:pt x="362309" y="181305"/>
                  </a:cubicBezTo>
                  <a:cubicBezTo>
                    <a:pt x="362309" y="81715"/>
                    <a:pt x="281157" y="0"/>
                    <a:pt x="180835" y="0"/>
                  </a:cubicBezTo>
                  <a:cubicBezTo>
                    <a:pt x="180835" y="0"/>
                    <a:pt x="180835" y="0"/>
                    <a:pt x="180835" y="0"/>
                  </a:cubicBezTo>
                  <a:close/>
                  <a:moveTo>
                    <a:pt x="184030" y="287918"/>
                  </a:moveTo>
                  <a:lnTo>
                    <a:pt x="183391" y="288556"/>
                  </a:lnTo>
                  <a:lnTo>
                    <a:pt x="182752" y="288556"/>
                  </a:lnTo>
                  <a:cubicBezTo>
                    <a:pt x="182113" y="288556"/>
                    <a:pt x="181474" y="288556"/>
                    <a:pt x="181474" y="288556"/>
                  </a:cubicBezTo>
                  <a:lnTo>
                    <a:pt x="181474" y="288556"/>
                  </a:lnTo>
                  <a:cubicBezTo>
                    <a:pt x="180835" y="288556"/>
                    <a:pt x="180196" y="288556"/>
                    <a:pt x="180196" y="288556"/>
                  </a:cubicBezTo>
                  <a:lnTo>
                    <a:pt x="179557" y="288556"/>
                  </a:lnTo>
                  <a:lnTo>
                    <a:pt x="178918" y="287918"/>
                  </a:lnTo>
                  <a:cubicBezTo>
                    <a:pt x="177640" y="287279"/>
                    <a:pt x="72845" y="231739"/>
                    <a:pt x="87542" y="105974"/>
                  </a:cubicBezTo>
                  <a:cubicBezTo>
                    <a:pt x="88181" y="102782"/>
                    <a:pt x="91376" y="100229"/>
                    <a:pt x="94571" y="100229"/>
                  </a:cubicBezTo>
                  <a:cubicBezTo>
                    <a:pt x="95210" y="100229"/>
                    <a:pt x="96488" y="100867"/>
                    <a:pt x="97127" y="100867"/>
                  </a:cubicBezTo>
                  <a:cubicBezTo>
                    <a:pt x="123965" y="114912"/>
                    <a:pt x="156553" y="109166"/>
                    <a:pt x="177640" y="87461"/>
                  </a:cubicBezTo>
                  <a:cubicBezTo>
                    <a:pt x="180196" y="84907"/>
                    <a:pt x="184030" y="84907"/>
                    <a:pt x="186586" y="87461"/>
                  </a:cubicBezTo>
                  <a:cubicBezTo>
                    <a:pt x="186586" y="87461"/>
                    <a:pt x="186586" y="87461"/>
                    <a:pt x="186586" y="87461"/>
                  </a:cubicBezTo>
                  <a:cubicBezTo>
                    <a:pt x="207034" y="109804"/>
                    <a:pt x="240262" y="114912"/>
                    <a:pt x="267099" y="100867"/>
                  </a:cubicBezTo>
                  <a:cubicBezTo>
                    <a:pt x="269016" y="99590"/>
                    <a:pt x="270933" y="99590"/>
                    <a:pt x="272850" y="100867"/>
                  </a:cubicBezTo>
                  <a:cubicBezTo>
                    <a:pt x="274767" y="102144"/>
                    <a:pt x="276045" y="103420"/>
                    <a:pt x="276684" y="105974"/>
                  </a:cubicBezTo>
                  <a:cubicBezTo>
                    <a:pt x="290103" y="231739"/>
                    <a:pt x="185308" y="287279"/>
                    <a:pt x="184030" y="287918"/>
                  </a:cubicBezTo>
                  <a:lnTo>
                    <a:pt x="184030" y="287918"/>
                  </a:lnTo>
                  <a:close/>
                </a:path>
              </a:pathLst>
            </a:custGeom>
            <a:solidFill>
              <a:sysClr val="window" lastClr="FFFFFF">
                <a:lumMod val="50000"/>
              </a:sysClr>
            </a:solidFill>
            <a:ln w="6390" cap="flat">
              <a:noFill/>
              <a:prstDash val="solid"/>
              <a:miter/>
            </a:ln>
          </p:spPr>
          <p:txBody>
            <a:bodyPr rtlCol="0" anchor="ctr"/>
            <a:lstStyle/>
            <a:p>
              <a:pPr defTabSz="914446">
                <a:defRPr/>
              </a:pPr>
              <a:endParaRPr lang="en-US" kern="0">
                <a:solidFill>
                  <a:prstClr val="black"/>
                </a:solidFill>
                <a:latin typeface="Arial"/>
              </a:endParaRPr>
            </a:p>
          </p:txBody>
        </p:sp>
      </p:grpSp>
      <p:sp>
        <p:nvSpPr>
          <p:cNvPr id="26" name="Rectangle 11">
            <a:extLst>
              <a:ext uri="{FF2B5EF4-FFF2-40B4-BE49-F238E27FC236}">
                <a16:creationId xmlns:a16="http://schemas.microsoft.com/office/drawing/2014/main" id="{EE998676-273B-5C00-D781-54273C944859}"/>
              </a:ext>
            </a:extLst>
          </p:cNvPr>
          <p:cNvSpPr/>
          <p:nvPr/>
        </p:nvSpPr>
        <p:spPr>
          <a:xfrm>
            <a:off x="7471078" y="2457013"/>
            <a:ext cx="3564493" cy="304800"/>
          </a:xfrm>
          <a:prstGeom prst="rect">
            <a:avLst/>
          </a:prstGeom>
          <a:solidFill>
            <a:sysClr val="window" lastClr="FFFFFF">
              <a:lumMod val="50000"/>
            </a:sysClr>
          </a:solidFill>
          <a:ln w="19050" cap="flat" cmpd="sng" algn="ctr">
            <a:noFill/>
            <a:prstDash val="solid"/>
            <a:miter lim="800000"/>
          </a:ln>
          <a:effectLst/>
        </p:spPr>
        <p:txBody>
          <a:bodyPr lIns="0" tIns="0" rIns="0" bIns="0" rtlCol="0" anchor="ctr"/>
          <a:lstStyle/>
          <a:p>
            <a:pPr algn="ctr" defTabSz="914446">
              <a:defRPr/>
            </a:pPr>
            <a:r>
              <a:rPr lang="en-US" sz="1600" b="1" kern="0">
                <a:solidFill>
                  <a:prstClr val="white"/>
                </a:solidFill>
                <a:latin typeface="Arial" panose="020B0604020202020204"/>
                <a:ea typeface="Open Sans" panose="020B0606030504020204" pitchFamily="34" charset="0"/>
                <a:cs typeface="Open Sans" panose="020B0606030504020204" pitchFamily="34" charset="0"/>
              </a:rPr>
              <a:t>Enhanced Goals</a:t>
            </a:r>
          </a:p>
        </p:txBody>
      </p:sp>
      <p:grpSp>
        <p:nvGrpSpPr>
          <p:cNvPr id="27" name="Group 26">
            <a:extLst>
              <a:ext uri="{FF2B5EF4-FFF2-40B4-BE49-F238E27FC236}">
                <a16:creationId xmlns:a16="http://schemas.microsoft.com/office/drawing/2014/main" id="{3C7FBE5B-030A-9AC2-CF12-3B4D48640913}"/>
              </a:ext>
              <a:ext uri="{C183D7F6-B498-43B3-948B-1728B52AA6E4}">
                <adec:decorative xmlns:adec="http://schemas.microsoft.com/office/drawing/2017/decorative" val="1"/>
              </a:ext>
            </a:extLst>
          </p:cNvPr>
          <p:cNvGrpSpPr/>
          <p:nvPr/>
        </p:nvGrpSpPr>
        <p:grpSpPr>
          <a:xfrm>
            <a:off x="6415762" y="3139951"/>
            <a:ext cx="362309" cy="385476"/>
            <a:chOff x="9534278" y="4210274"/>
            <a:chExt cx="543464" cy="578215"/>
          </a:xfrm>
        </p:grpSpPr>
        <p:grpSp>
          <p:nvGrpSpPr>
            <p:cNvPr id="28" name="Graphic 1100">
              <a:extLst>
                <a:ext uri="{FF2B5EF4-FFF2-40B4-BE49-F238E27FC236}">
                  <a16:creationId xmlns:a16="http://schemas.microsoft.com/office/drawing/2014/main" id="{F1C0552F-74E4-3027-7270-52897DD78646}"/>
                </a:ext>
              </a:extLst>
            </p:cNvPr>
            <p:cNvGrpSpPr/>
            <p:nvPr/>
          </p:nvGrpSpPr>
          <p:grpSpPr>
            <a:xfrm>
              <a:off x="9534278" y="4210274"/>
              <a:ext cx="543464" cy="542957"/>
              <a:chOff x="10935099" y="1897007"/>
              <a:chExt cx="362309" cy="361971"/>
            </a:xfrm>
            <a:solidFill>
              <a:sysClr val="windowText" lastClr="000000"/>
            </a:solidFill>
          </p:grpSpPr>
          <p:sp>
            <p:nvSpPr>
              <p:cNvPr id="30" name="Graphic 1100">
                <a:extLst>
                  <a:ext uri="{FF2B5EF4-FFF2-40B4-BE49-F238E27FC236}">
                    <a16:creationId xmlns:a16="http://schemas.microsoft.com/office/drawing/2014/main" id="{DFAE4CBE-9C44-3D1E-71DC-7CDFBD515997}"/>
                  </a:ext>
                </a:extLst>
              </p:cNvPr>
              <p:cNvSpPr/>
              <p:nvPr/>
            </p:nvSpPr>
            <p:spPr>
              <a:xfrm>
                <a:off x="10935099" y="1897007"/>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09 w 362309"/>
                  <a:gd name="connsiteY3" fmla="*/ 180667 h 361971"/>
                  <a:gd name="connsiteX4" fmla="*/ 180835 w 362309"/>
                  <a:gd name="connsiteY4" fmla="*/ 0 h 361971"/>
                  <a:gd name="connsiteX5" fmla="*/ 180835 w 362309"/>
                  <a:gd name="connsiteY5" fmla="*/ 0 h 361971"/>
                  <a:gd name="connsiteX6" fmla="*/ 180835 w 362309"/>
                  <a:gd name="connsiteY6" fmla="*/ 349204 h 361971"/>
                  <a:gd name="connsiteX7" fmla="*/ 12780 w 362309"/>
                  <a:gd name="connsiteY7" fmla="*/ 180667 h 361971"/>
                  <a:gd name="connsiteX8" fmla="*/ 181474 w 362309"/>
                  <a:gd name="connsiteY8" fmla="*/ 12768 h 361971"/>
                  <a:gd name="connsiteX9" fmla="*/ 349529 w 362309"/>
                  <a:gd name="connsiteY9" fmla="*/ 180667 h 361971"/>
                  <a:gd name="connsiteX10" fmla="*/ 180835 w 362309"/>
                  <a:gd name="connsiteY10" fmla="*/ 349204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2309" h="361971">
                    <a:moveTo>
                      <a:pt x="180835" y="0"/>
                    </a:moveTo>
                    <a:cubicBezTo>
                      <a:pt x="80513" y="0"/>
                      <a:pt x="0" y="81077"/>
                      <a:pt x="0" y="181305"/>
                    </a:cubicBezTo>
                    <a:cubicBezTo>
                      <a:pt x="0" y="281534"/>
                      <a:pt x="81152" y="361972"/>
                      <a:pt x="181474" y="361972"/>
                    </a:cubicBezTo>
                    <a:cubicBezTo>
                      <a:pt x="281796" y="361972"/>
                      <a:pt x="362309" y="280895"/>
                      <a:pt x="362309" y="180667"/>
                    </a:cubicBezTo>
                    <a:cubicBezTo>
                      <a:pt x="362309" y="81077"/>
                      <a:pt x="281157" y="0"/>
                      <a:pt x="180835" y="0"/>
                    </a:cubicBezTo>
                    <a:cubicBezTo>
                      <a:pt x="181474" y="0"/>
                      <a:pt x="180835" y="0"/>
                      <a:pt x="180835" y="0"/>
                    </a:cubicBezTo>
                    <a:close/>
                    <a:moveTo>
                      <a:pt x="180835" y="349204"/>
                    </a:moveTo>
                    <a:cubicBezTo>
                      <a:pt x="87542" y="349204"/>
                      <a:pt x="12780" y="273873"/>
                      <a:pt x="12780" y="180667"/>
                    </a:cubicBezTo>
                    <a:cubicBezTo>
                      <a:pt x="12780" y="87461"/>
                      <a:pt x="88181" y="12768"/>
                      <a:pt x="181474" y="12768"/>
                    </a:cubicBezTo>
                    <a:cubicBezTo>
                      <a:pt x="274128" y="12768"/>
                      <a:pt x="349529" y="88099"/>
                      <a:pt x="349529" y="180667"/>
                    </a:cubicBezTo>
                    <a:cubicBezTo>
                      <a:pt x="349529" y="273873"/>
                      <a:pt x="274128" y="349204"/>
                      <a:pt x="180835" y="349204"/>
                    </a:cubicBezTo>
                    <a:close/>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31" name="Graphic 1100">
                <a:extLst>
                  <a:ext uri="{FF2B5EF4-FFF2-40B4-BE49-F238E27FC236}">
                    <a16:creationId xmlns:a16="http://schemas.microsoft.com/office/drawing/2014/main" id="{47BB368B-8917-BD5C-5E1A-FA13F690E52E}"/>
                  </a:ext>
                </a:extLst>
              </p:cNvPr>
              <p:cNvSpPr/>
              <p:nvPr/>
            </p:nvSpPr>
            <p:spPr>
              <a:xfrm>
                <a:off x="11013677" y="2050780"/>
                <a:ext cx="120148" cy="130374"/>
              </a:xfrm>
              <a:custGeom>
                <a:avLst/>
                <a:gdLst>
                  <a:gd name="connsiteX0" fmla="*/ 97145 w 120148"/>
                  <a:gd name="connsiteY0" fmla="*/ 69666 h 130374"/>
                  <a:gd name="connsiteX1" fmla="*/ 57527 w 120148"/>
                  <a:gd name="connsiteY1" fmla="*/ 109247 h 130374"/>
                  <a:gd name="connsiteX2" fmla="*/ 20466 w 120148"/>
                  <a:gd name="connsiteY2" fmla="*/ 107970 h 130374"/>
                  <a:gd name="connsiteX3" fmla="*/ 20466 w 120148"/>
                  <a:gd name="connsiteY3" fmla="*/ 72220 h 130374"/>
                  <a:gd name="connsiteX4" fmla="*/ 72224 w 120148"/>
                  <a:gd name="connsiteY4" fmla="*/ 20510 h 130374"/>
                  <a:gd name="connsiteX5" fmla="*/ 90116 w 120148"/>
                  <a:gd name="connsiteY5" fmla="*/ 12849 h 130374"/>
                  <a:gd name="connsiteX6" fmla="*/ 109286 w 120148"/>
                  <a:gd name="connsiteY6" fmla="*/ 20510 h 130374"/>
                  <a:gd name="connsiteX7" fmla="*/ 118232 w 120148"/>
                  <a:gd name="connsiteY7" fmla="*/ 20510 h 130374"/>
                  <a:gd name="connsiteX8" fmla="*/ 118232 w 120148"/>
                  <a:gd name="connsiteY8" fmla="*/ 11572 h 130374"/>
                  <a:gd name="connsiteX9" fmla="*/ 63917 w 120148"/>
                  <a:gd name="connsiteY9" fmla="*/ 10934 h 130374"/>
                  <a:gd name="connsiteX10" fmla="*/ 63278 w 120148"/>
                  <a:gd name="connsiteY10" fmla="*/ 11572 h 130374"/>
                  <a:gd name="connsiteX11" fmla="*/ 11520 w 120148"/>
                  <a:gd name="connsiteY11" fmla="*/ 63282 h 130374"/>
                  <a:gd name="connsiteX12" fmla="*/ 18 w 120148"/>
                  <a:gd name="connsiteY12" fmla="*/ 90095 h 130374"/>
                  <a:gd name="connsiteX13" fmla="*/ 37719 w 120148"/>
                  <a:gd name="connsiteY13" fmla="*/ 130314 h 130374"/>
                  <a:gd name="connsiteX14" fmla="*/ 67112 w 120148"/>
                  <a:gd name="connsiteY14" fmla="*/ 118823 h 130374"/>
                  <a:gd name="connsiteX15" fmla="*/ 106730 w 120148"/>
                  <a:gd name="connsiteY15" fmla="*/ 79242 h 130374"/>
                  <a:gd name="connsiteX16" fmla="*/ 106730 w 120148"/>
                  <a:gd name="connsiteY16" fmla="*/ 70305 h 130374"/>
                  <a:gd name="connsiteX17" fmla="*/ 97145 w 120148"/>
                  <a:gd name="connsiteY17" fmla="*/ 69666 h 130374"/>
                  <a:gd name="connsiteX18" fmla="*/ 97145 w 120148"/>
                  <a:gd name="connsiteY18" fmla="*/ 69666 h 13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148" h="130374">
                    <a:moveTo>
                      <a:pt x="97145" y="69666"/>
                    </a:moveTo>
                    <a:lnTo>
                      <a:pt x="57527" y="109247"/>
                    </a:lnTo>
                    <a:cubicBezTo>
                      <a:pt x="46665" y="119462"/>
                      <a:pt x="30051" y="118823"/>
                      <a:pt x="20466" y="107970"/>
                    </a:cubicBezTo>
                    <a:cubicBezTo>
                      <a:pt x="10881" y="97756"/>
                      <a:pt x="10881" y="81796"/>
                      <a:pt x="20466" y="72220"/>
                    </a:cubicBezTo>
                    <a:lnTo>
                      <a:pt x="72224" y="20510"/>
                    </a:lnTo>
                    <a:cubicBezTo>
                      <a:pt x="77336" y="15403"/>
                      <a:pt x="83726" y="12849"/>
                      <a:pt x="90116" y="12849"/>
                    </a:cubicBezTo>
                    <a:cubicBezTo>
                      <a:pt x="97145" y="12849"/>
                      <a:pt x="104174" y="15403"/>
                      <a:pt x="109286" y="20510"/>
                    </a:cubicBezTo>
                    <a:cubicBezTo>
                      <a:pt x="111842" y="23063"/>
                      <a:pt x="115676" y="23063"/>
                      <a:pt x="118232" y="20510"/>
                    </a:cubicBezTo>
                    <a:cubicBezTo>
                      <a:pt x="120788" y="17956"/>
                      <a:pt x="120788" y="14126"/>
                      <a:pt x="118232" y="11572"/>
                    </a:cubicBezTo>
                    <a:cubicBezTo>
                      <a:pt x="103535" y="-3749"/>
                      <a:pt x="79253" y="-3749"/>
                      <a:pt x="63917" y="10934"/>
                    </a:cubicBezTo>
                    <a:cubicBezTo>
                      <a:pt x="63917" y="10934"/>
                      <a:pt x="63278" y="11572"/>
                      <a:pt x="63278" y="11572"/>
                    </a:cubicBezTo>
                    <a:lnTo>
                      <a:pt x="11520" y="63282"/>
                    </a:lnTo>
                    <a:cubicBezTo>
                      <a:pt x="4491" y="70305"/>
                      <a:pt x="18" y="79881"/>
                      <a:pt x="18" y="90095"/>
                    </a:cubicBezTo>
                    <a:cubicBezTo>
                      <a:pt x="-621" y="111801"/>
                      <a:pt x="15993" y="129676"/>
                      <a:pt x="37719" y="130314"/>
                    </a:cubicBezTo>
                    <a:cubicBezTo>
                      <a:pt x="48581" y="130953"/>
                      <a:pt x="59445" y="126484"/>
                      <a:pt x="67112" y="118823"/>
                    </a:cubicBezTo>
                    <a:lnTo>
                      <a:pt x="106730" y="79242"/>
                    </a:lnTo>
                    <a:cubicBezTo>
                      <a:pt x="109286" y="76689"/>
                      <a:pt x="109286" y="72858"/>
                      <a:pt x="106730" y="70305"/>
                    </a:cubicBezTo>
                    <a:cubicBezTo>
                      <a:pt x="103535" y="67113"/>
                      <a:pt x="99701" y="66474"/>
                      <a:pt x="97145" y="69666"/>
                    </a:cubicBezTo>
                    <a:cubicBezTo>
                      <a:pt x="97145" y="69028"/>
                      <a:pt x="97145" y="69666"/>
                      <a:pt x="97145" y="69666"/>
                    </a:cubicBezTo>
                    <a:close/>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32" name="Graphic 1100">
                <a:extLst>
                  <a:ext uri="{FF2B5EF4-FFF2-40B4-BE49-F238E27FC236}">
                    <a16:creationId xmlns:a16="http://schemas.microsoft.com/office/drawing/2014/main" id="{2117E1CB-D6F9-93CE-5E73-CBF61D3FED51}"/>
                  </a:ext>
                </a:extLst>
              </p:cNvPr>
              <p:cNvSpPr/>
              <p:nvPr/>
            </p:nvSpPr>
            <p:spPr>
              <a:xfrm>
                <a:off x="11097403" y="1975530"/>
                <a:ext cx="120541" cy="130314"/>
              </a:xfrm>
              <a:custGeom>
                <a:avLst/>
                <a:gdLst>
                  <a:gd name="connsiteX0" fmla="*/ 81152 w 120541"/>
                  <a:gd name="connsiteY0" fmla="*/ 0 h 130314"/>
                  <a:gd name="connsiteX1" fmla="*/ 54314 w 120541"/>
                  <a:gd name="connsiteY1" fmla="*/ 12130 h 130314"/>
                  <a:gd name="connsiteX2" fmla="*/ 16614 w 120541"/>
                  <a:gd name="connsiteY2" fmla="*/ 51710 h 130314"/>
                  <a:gd name="connsiteX3" fmla="*/ 16614 w 120541"/>
                  <a:gd name="connsiteY3" fmla="*/ 60648 h 130314"/>
                  <a:gd name="connsiteX4" fmla="*/ 16614 w 120541"/>
                  <a:gd name="connsiteY4" fmla="*/ 60648 h 130314"/>
                  <a:gd name="connsiteX5" fmla="*/ 25560 w 120541"/>
                  <a:gd name="connsiteY5" fmla="*/ 60648 h 130314"/>
                  <a:gd name="connsiteX6" fmla="*/ 63260 w 120541"/>
                  <a:gd name="connsiteY6" fmla="*/ 21067 h 130314"/>
                  <a:gd name="connsiteX7" fmla="*/ 100322 w 120541"/>
                  <a:gd name="connsiteY7" fmla="*/ 22344 h 130314"/>
                  <a:gd name="connsiteX8" fmla="*/ 100322 w 120541"/>
                  <a:gd name="connsiteY8" fmla="*/ 58094 h 130314"/>
                  <a:gd name="connsiteX9" fmla="*/ 48564 w 120541"/>
                  <a:gd name="connsiteY9" fmla="*/ 109804 h 130314"/>
                  <a:gd name="connsiteX10" fmla="*/ 12141 w 120541"/>
                  <a:gd name="connsiteY10" fmla="*/ 111081 h 130314"/>
                  <a:gd name="connsiteX11" fmla="*/ 10863 w 120541"/>
                  <a:gd name="connsiteY11" fmla="*/ 109804 h 130314"/>
                  <a:gd name="connsiteX12" fmla="*/ 1917 w 120541"/>
                  <a:gd name="connsiteY12" fmla="*/ 109804 h 130314"/>
                  <a:gd name="connsiteX13" fmla="*/ 1917 w 120541"/>
                  <a:gd name="connsiteY13" fmla="*/ 118742 h 130314"/>
                  <a:gd name="connsiteX14" fmla="*/ 1917 w 120541"/>
                  <a:gd name="connsiteY14" fmla="*/ 118742 h 130314"/>
                  <a:gd name="connsiteX15" fmla="*/ 56232 w 120541"/>
                  <a:gd name="connsiteY15" fmla="*/ 119380 h 130314"/>
                  <a:gd name="connsiteX16" fmla="*/ 56870 w 120541"/>
                  <a:gd name="connsiteY16" fmla="*/ 118742 h 130314"/>
                  <a:gd name="connsiteX17" fmla="*/ 108629 w 120541"/>
                  <a:gd name="connsiteY17" fmla="*/ 67032 h 130314"/>
                  <a:gd name="connsiteX18" fmla="*/ 109907 w 120541"/>
                  <a:gd name="connsiteY18" fmla="*/ 12768 h 130314"/>
                  <a:gd name="connsiteX19" fmla="*/ 108629 w 120541"/>
                  <a:gd name="connsiteY19" fmla="*/ 11491 h 130314"/>
                  <a:gd name="connsiteX20" fmla="*/ 81152 w 120541"/>
                  <a:gd name="connsiteY20" fmla="*/ 0 h 130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0541" h="130314">
                    <a:moveTo>
                      <a:pt x="81152" y="0"/>
                    </a:moveTo>
                    <a:cubicBezTo>
                      <a:pt x="70929" y="0"/>
                      <a:pt x="61344" y="4469"/>
                      <a:pt x="54314" y="12130"/>
                    </a:cubicBezTo>
                    <a:lnTo>
                      <a:pt x="16614" y="51710"/>
                    </a:lnTo>
                    <a:cubicBezTo>
                      <a:pt x="14058" y="54264"/>
                      <a:pt x="14058" y="58094"/>
                      <a:pt x="16614" y="60648"/>
                    </a:cubicBezTo>
                    <a:cubicBezTo>
                      <a:pt x="16614" y="60648"/>
                      <a:pt x="16614" y="60648"/>
                      <a:pt x="16614" y="60648"/>
                    </a:cubicBezTo>
                    <a:cubicBezTo>
                      <a:pt x="19170" y="63201"/>
                      <a:pt x="23004" y="63201"/>
                      <a:pt x="25560" y="60648"/>
                    </a:cubicBezTo>
                    <a:lnTo>
                      <a:pt x="63260" y="21067"/>
                    </a:lnTo>
                    <a:cubicBezTo>
                      <a:pt x="74124" y="10853"/>
                      <a:pt x="90737" y="11491"/>
                      <a:pt x="100322" y="22344"/>
                    </a:cubicBezTo>
                    <a:cubicBezTo>
                      <a:pt x="109907" y="32558"/>
                      <a:pt x="109907" y="48518"/>
                      <a:pt x="100322" y="58094"/>
                    </a:cubicBezTo>
                    <a:lnTo>
                      <a:pt x="48564" y="109804"/>
                    </a:lnTo>
                    <a:cubicBezTo>
                      <a:pt x="38979" y="120019"/>
                      <a:pt x="22365" y="120657"/>
                      <a:pt x="12141" y="111081"/>
                    </a:cubicBezTo>
                    <a:cubicBezTo>
                      <a:pt x="11502" y="110443"/>
                      <a:pt x="11502" y="110443"/>
                      <a:pt x="10863" y="109804"/>
                    </a:cubicBezTo>
                    <a:cubicBezTo>
                      <a:pt x="8307" y="107251"/>
                      <a:pt x="4473" y="107251"/>
                      <a:pt x="1917" y="109804"/>
                    </a:cubicBezTo>
                    <a:cubicBezTo>
                      <a:pt x="-639" y="112358"/>
                      <a:pt x="-639" y="116188"/>
                      <a:pt x="1917" y="118742"/>
                    </a:cubicBezTo>
                    <a:cubicBezTo>
                      <a:pt x="1917" y="118742"/>
                      <a:pt x="1917" y="118742"/>
                      <a:pt x="1917" y="118742"/>
                    </a:cubicBezTo>
                    <a:cubicBezTo>
                      <a:pt x="16614" y="134064"/>
                      <a:pt x="40896" y="134064"/>
                      <a:pt x="56232" y="119380"/>
                    </a:cubicBezTo>
                    <a:cubicBezTo>
                      <a:pt x="56232" y="119380"/>
                      <a:pt x="56870" y="118742"/>
                      <a:pt x="56870" y="118742"/>
                    </a:cubicBezTo>
                    <a:lnTo>
                      <a:pt x="108629" y="67032"/>
                    </a:lnTo>
                    <a:cubicBezTo>
                      <a:pt x="123965" y="52349"/>
                      <a:pt x="124604" y="28089"/>
                      <a:pt x="109907" y="12768"/>
                    </a:cubicBezTo>
                    <a:cubicBezTo>
                      <a:pt x="109268" y="12130"/>
                      <a:pt x="109268" y="12130"/>
                      <a:pt x="108629" y="11491"/>
                    </a:cubicBezTo>
                    <a:cubicBezTo>
                      <a:pt x="102239" y="3830"/>
                      <a:pt x="92015" y="0"/>
                      <a:pt x="81152" y="0"/>
                    </a:cubicBezTo>
                    <a:close/>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grpSp>
        <p:sp>
          <p:nvSpPr>
            <p:cNvPr id="29" name="TextBox 28">
              <a:extLst>
                <a:ext uri="{FF2B5EF4-FFF2-40B4-BE49-F238E27FC236}">
                  <a16:creationId xmlns:a16="http://schemas.microsoft.com/office/drawing/2014/main" id="{36C8D363-4C8F-B46D-9784-C4C79FBE1715}"/>
                </a:ext>
              </a:extLst>
            </p:cNvPr>
            <p:cNvSpPr txBox="1"/>
            <p:nvPr/>
          </p:nvSpPr>
          <p:spPr>
            <a:xfrm>
              <a:off x="9718555" y="4326823"/>
              <a:ext cx="268358" cy="461666"/>
            </a:xfrm>
            <a:prstGeom prst="rect">
              <a:avLst/>
            </a:prstGeom>
            <a:noFill/>
          </p:spPr>
          <p:txBody>
            <a:bodyPr wrap="square" rtlCol="0">
              <a:spAutoFit/>
            </a:bodyPr>
            <a:lstStyle/>
            <a:p>
              <a:pPr defTabSz="914446">
                <a:defRPr/>
              </a:pPr>
              <a:r>
                <a:rPr lang="en-US" sz="1400" kern="0">
                  <a:solidFill>
                    <a:prstClr val="black"/>
                  </a:solidFill>
                  <a:latin typeface="Arial"/>
                </a:rPr>
                <a:t>+</a:t>
              </a:r>
            </a:p>
          </p:txBody>
        </p:sp>
      </p:grpSp>
      <p:sp>
        <p:nvSpPr>
          <p:cNvPr id="33" name="TextBox 56">
            <a:extLst>
              <a:ext uri="{FF2B5EF4-FFF2-40B4-BE49-F238E27FC236}">
                <a16:creationId xmlns:a16="http://schemas.microsoft.com/office/drawing/2014/main" id="{8E6D5088-4D7E-0496-FD04-127B5C650449}"/>
              </a:ext>
            </a:extLst>
          </p:cNvPr>
          <p:cNvSpPr txBox="1"/>
          <p:nvPr/>
        </p:nvSpPr>
        <p:spPr>
          <a:xfrm>
            <a:off x="6849777" y="3181569"/>
            <a:ext cx="4367031" cy="769441"/>
          </a:xfrm>
          <a:prstGeom prst="rect">
            <a:avLst/>
          </a:prstGeom>
          <a:noFill/>
        </p:spPr>
        <p:txBody>
          <a:bodyPr wrap="square" lIns="0" tIns="0" rIns="0" rtlCol="0">
            <a:noAutofit/>
          </a:bodyPr>
          <a:lstStyle/>
          <a:p>
            <a:pPr defTabSz="1219231">
              <a:spcAft>
                <a:spcPts val="600"/>
              </a:spcAft>
              <a:defRPr/>
            </a:pPr>
            <a:r>
              <a:rPr lang="en-US" sz="1200">
                <a:solidFill>
                  <a:srgbClr val="000000"/>
                </a:solidFill>
                <a:latin typeface="Arial"/>
                <a:ea typeface="Open Sans" panose="020B0606030504020204" pitchFamily="34" charset="0"/>
                <a:cs typeface="Open Sans" panose="020B0606030504020204" pitchFamily="34" charset="0"/>
              </a:rPr>
              <a:t>Enhanced Goals </a:t>
            </a:r>
            <a:r>
              <a:rPr lang="en-US" sz="1200" b="1">
                <a:solidFill>
                  <a:srgbClr val="000000"/>
                </a:solidFill>
                <a:latin typeface="Arial"/>
                <a:ea typeface="Open Sans" panose="020B0606030504020204" pitchFamily="34" charset="0"/>
                <a:cs typeface="Open Sans" panose="020B0606030504020204" pitchFamily="34" charset="0"/>
              </a:rPr>
              <a:t>enable organizations to mature their cybersecurity capabilities</a:t>
            </a:r>
            <a:r>
              <a:rPr lang="en-US" sz="1200">
                <a:solidFill>
                  <a:srgbClr val="000000"/>
                </a:solidFill>
                <a:latin typeface="Arial"/>
                <a:ea typeface="Open Sans" panose="020B0606030504020204" pitchFamily="34" charset="0"/>
                <a:cs typeface="Open Sans" panose="020B0606030504020204" pitchFamily="34" charset="0"/>
              </a:rPr>
              <a:t> and enhance the defenses needed to protect against less common, but potentially more impactful, </a:t>
            </a:r>
            <a:br>
              <a:rPr lang="en-US" sz="1200">
                <a:solidFill>
                  <a:srgbClr val="000000"/>
                </a:solidFill>
                <a:latin typeface="Arial"/>
                <a:ea typeface="Open Sans" panose="020B0606030504020204" pitchFamily="34" charset="0"/>
                <a:cs typeface="Open Sans" panose="020B0606030504020204" pitchFamily="34" charset="0"/>
              </a:rPr>
            </a:br>
            <a:r>
              <a:rPr lang="en-US" sz="1200">
                <a:solidFill>
                  <a:srgbClr val="000000"/>
                </a:solidFill>
                <a:latin typeface="Arial"/>
                <a:ea typeface="Open Sans" panose="020B0606030504020204" pitchFamily="34" charset="0"/>
                <a:cs typeface="Open Sans" panose="020B0606030504020204" pitchFamily="34" charset="0"/>
              </a:rPr>
              <a:t>attack vectors. </a:t>
            </a:r>
          </a:p>
        </p:txBody>
      </p:sp>
      <p:grpSp>
        <p:nvGrpSpPr>
          <p:cNvPr id="34" name="Graphic 4">
            <a:extLst>
              <a:ext uri="{FF2B5EF4-FFF2-40B4-BE49-F238E27FC236}">
                <a16:creationId xmlns:a16="http://schemas.microsoft.com/office/drawing/2014/main" id="{A7F12677-6213-4E8E-65F3-0F5E44B8BA67}"/>
              </a:ext>
              <a:ext uri="{C183D7F6-B498-43B3-948B-1728B52AA6E4}">
                <adec:decorative xmlns:adec="http://schemas.microsoft.com/office/drawing/2017/decorative" val="1"/>
              </a:ext>
            </a:extLst>
          </p:cNvPr>
          <p:cNvGrpSpPr/>
          <p:nvPr/>
        </p:nvGrpSpPr>
        <p:grpSpPr>
          <a:xfrm>
            <a:off x="6423615" y="3927511"/>
            <a:ext cx="362309" cy="361971"/>
            <a:chOff x="1514415" y="2371173"/>
            <a:chExt cx="362309" cy="361971"/>
          </a:xfrm>
          <a:solidFill>
            <a:sysClr val="windowText" lastClr="000000"/>
          </a:solidFill>
        </p:grpSpPr>
        <p:sp>
          <p:nvSpPr>
            <p:cNvPr id="35" name="Graphic 4">
              <a:extLst>
                <a:ext uri="{FF2B5EF4-FFF2-40B4-BE49-F238E27FC236}">
                  <a16:creationId xmlns:a16="http://schemas.microsoft.com/office/drawing/2014/main" id="{7AE96491-FD12-BD5B-0986-5DB3D5467E73}"/>
                </a:ext>
              </a:extLst>
            </p:cNvPr>
            <p:cNvSpPr/>
            <p:nvPr/>
          </p:nvSpPr>
          <p:spPr>
            <a:xfrm>
              <a:off x="1514415" y="2371173"/>
              <a:ext cx="362309" cy="361971"/>
            </a:xfrm>
            <a:custGeom>
              <a:avLst/>
              <a:gdLst>
                <a:gd name="connsiteX0" fmla="*/ 181474 w 362309"/>
                <a:gd name="connsiteY0" fmla="*/ 349204 h 361971"/>
                <a:gd name="connsiteX1" fmla="*/ 12780 w 362309"/>
                <a:gd name="connsiteY1" fmla="*/ 181305 h 361971"/>
                <a:gd name="connsiteX2" fmla="*/ 180835 w 362309"/>
                <a:gd name="connsiteY2" fmla="*/ 12768 h 361971"/>
                <a:gd name="connsiteX3" fmla="*/ 349530 w 362309"/>
                <a:gd name="connsiteY3" fmla="*/ 180667 h 361971"/>
                <a:gd name="connsiteX4" fmla="*/ 349530 w 362309"/>
                <a:gd name="connsiteY4" fmla="*/ 180667 h 361971"/>
                <a:gd name="connsiteX5" fmla="*/ 181474 w 362309"/>
                <a:gd name="connsiteY5" fmla="*/ 349204 h 361971"/>
                <a:gd name="connsiteX6" fmla="*/ 181474 w 362309"/>
                <a:gd name="connsiteY6" fmla="*/ 0 h 361971"/>
                <a:gd name="connsiteX7" fmla="*/ 0 w 362309"/>
                <a:gd name="connsiteY7" fmla="*/ 180667 h 361971"/>
                <a:gd name="connsiteX8" fmla="*/ 180835 w 362309"/>
                <a:gd name="connsiteY8" fmla="*/ 361972 h 361971"/>
                <a:gd name="connsiteX9" fmla="*/ 362310 w 362309"/>
                <a:gd name="connsiteY9" fmla="*/ 181305 h 361971"/>
                <a:gd name="connsiteX10" fmla="*/ 362310 w 362309"/>
                <a:gd name="connsiteY10" fmla="*/ 181305 h 361971"/>
                <a:gd name="connsiteX11" fmla="*/ 181474 w 362309"/>
                <a:gd name="connsiteY11"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2309" h="361971">
                  <a:moveTo>
                    <a:pt x="181474" y="349204"/>
                  </a:moveTo>
                  <a:cubicBezTo>
                    <a:pt x="88181" y="349204"/>
                    <a:pt x="12780" y="273873"/>
                    <a:pt x="12780" y="181305"/>
                  </a:cubicBezTo>
                  <a:cubicBezTo>
                    <a:pt x="12780" y="88738"/>
                    <a:pt x="88181" y="12768"/>
                    <a:pt x="180835" y="12768"/>
                  </a:cubicBezTo>
                  <a:cubicBezTo>
                    <a:pt x="274128" y="12768"/>
                    <a:pt x="349530" y="88099"/>
                    <a:pt x="349530" y="180667"/>
                  </a:cubicBezTo>
                  <a:cubicBezTo>
                    <a:pt x="349530" y="180667"/>
                    <a:pt x="349530" y="180667"/>
                    <a:pt x="349530" y="180667"/>
                  </a:cubicBezTo>
                  <a:cubicBezTo>
                    <a:pt x="349530" y="273873"/>
                    <a:pt x="274128" y="349204"/>
                    <a:pt x="181474" y="349204"/>
                  </a:cubicBezTo>
                  <a:moveTo>
                    <a:pt x="181474" y="0"/>
                  </a:moveTo>
                  <a:cubicBezTo>
                    <a:pt x="81152" y="0"/>
                    <a:pt x="0" y="81077"/>
                    <a:pt x="0" y="180667"/>
                  </a:cubicBezTo>
                  <a:cubicBezTo>
                    <a:pt x="0" y="280257"/>
                    <a:pt x="81152" y="361972"/>
                    <a:pt x="180835" y="361972"/>
                  </a:cubicBezTo>
                  <a:cubicBezTo>
                    <a:pt x="281157" y="361972"/>
                    <a:pt x="362310" y="280895"/>
                    <a:pt x="362310" y="181305"/>
                  </a:cubicBezTo>
                  <a:cubicBezTo>
                    <a:pt x="362310" y="181305"/>
                    <a:pt x="362310" y="181305"/>
                    <a:pt x="362310" y="181305"/>
                  </a:cubicBezTo>
                  <a:cubicBezTo>
                    <a:pt x="362310" y="81077"/>
                    <a:pt x="281157" y="0"/>
                    <a:pt x="181474" y="0"/>
                  </a:cubicBezTo>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36" name="Graphic 4">
              <a:extLst>
                <a:ext uri="{FF2B5EF4-FFF2-40B4-BE49-F238E27FC236}">
                  <a16:creationId xmlns:a16="http://schemas.microsoft.com/office/drawing/2014/main" id="{824452C6-F2F8-C703-C758-25C35274E426}"/>
                </a:ext>
              </a:extLst>
            </p:cNvPr>
            <p:cNvSpPr/>
            <p:nvPr/>
          </p:nvSpPr>
          <p:spPr>
            <a:xfrm>
              <a:off x="1595284" y="2445866"/>
              <a:ext cx="200569" cy="226631"/>
            </a:xfrm>
            <a:custGeom>
              <a:avLst/>
              <a:gdLst>
                <a:gd name="connsiteX0" fmla="*/ 167699 w 200569"/>
                <a:gd name="connsiteY0" fmla="*/ 70862 h 226631"/>
                <a:gd name="connsiteX1" fmla="*/ 167699 w 200569"/>
                <a:gd name="connsiteY1" fmla="*/ 40219 h 226631"/>
                <a:gd name="connsiteX2" fmla="*/ 189424 w 200569"/>
                <a:gd name="connsiteY2" fmla="*/ 40219 h 226631"/>
                <a:gd name="connsiteX3" fmla="*/ 167699 w 200569"/>
                <a:gd name="connsiteY3" fmla="*/ 70862 h 226631"/>
                <a:gd name="connsiteX4" fmla="*/ 101243 w 200569"/>
                <a:gd name="connsiteY4" fmla="*/ 129595 h 226631"/>
                <a:gd name="connsiteX5" fmla="*/ 49485 w 200569"/>
                <a:gd name="connsiteY5" fmla="*/ 88099 h 226631"/>
                <a:gd name="connsiteX6" fmla="*/ 49485 w 200569"/>
                <a:gd name="connsiteY6" fmla="*/ 12130 h 226631"/>
                <a:gd name="connsiteX7" fmla="*/ 154919 w 200569"/>
                <a:gd name="connsiteY7" fmla="*/ 12130 h 226631"/>
                <a:gd name="connsiteX8" fmla="*/ 154919 w 200569"/>
                <a:gd name="connsiteY8" fmla="*/ 87461 h 226631"/>
                <a:gd name="connsiteX9" fmla="*/ 101243 w 200569"/>
                <a:gd name="connsiteY9" fmla="*/ 129595 h 226631"/>
                <a:gd name="connsiteX10" fmla="*/ 130637 w 200569"/>
                <a:gd name="connsiteY10" fmla="*/ 199180 h 226631"/>
                <a:gd name="connsiteX11" fmla="*/ 138305 w 200569"/>
                <a:gd name="connsiteY11" fmla="*/ 202372 h 226631"/>
                <a:gd name="connsiteX12" fmla="*/ 142139 w 200569"/>
                <a:gd name="connsiteY12" fmla="*/ 213225 h 226631"/>
                <a:gd name="connsiteX13" fmla="*/ 62265 w 200569"/>
                <a:gd name="connsiteY13" fmla="*/ 213225 h 226631"/>
                <a:gd name="connsiteX14" fmla="*/ 73128 w 200569"/>
                <a:gd name="connsiteY14" fmla="*/ 199180 h 226631"/>
                <a:gd name="connsiteX15" fmla="*/ 130637 w 200569"/>
                <a:gd name="connsiteY15" fmla="*/ 199180 h 226631"/>
                <a:gd name="connsiteX16" fmla="*/ 11784 w 200569"/>
                <a:gd name="connsiteY16" fmla="*/ 38942 h 226631"/>
                <a:gd name="connsiteX17" fmla="*/ 34788 w 200569"/>
                <a:gd name="connsiteY17" fmla="*/ 38942 h 226631"/>
                <a:gd name="connsiteX18" fmla="*/ 36705 w 200569"/>
                <a:gd name="connsiteY18" fmla="*/ 38942 h 226631"/>
                <a:gd name="connsiteX19" fmla="*/ 36705 w 200569"/>
                <a:gd name="connsiteY19" fmla="*/ 71501 h 226631"/>
                <a:gd name="connsiteX20" fmla="*/ 11784 w 200569"/>
                <a:gd name="connsiteY20" fmla="*/ 38942 h 226631"/>
                <a:gd name="connsiteX21" fmla="*/ 194536 w 200569"/>
                <a:gd name="connsiteY21" fmla="*/ 27451 h 226631"/>
                <a:gd name="connsiteX22" fmla="*/ 167699 w 200569"/>
                <a:gd name="connsiteY22" fmla="*/ 27451 h 226631"/>
                <a:gd name="connsiteX23" fmla="*/ 167699 w 200569"/>
                <a:gd name="connsiteY23" fmla="*/ 6384 h 226631"/>
                <a:gd name="connsiteX24" fmla="*/ 161309 w 200569"/>
                <a:gd name="connsiteY24" fmla="*/ 0 h 226631"/>
                <a:gd name="connsiteX25" fmla="*/ 43734 w 200569"/>
                <a:gd name="connsiteY25" fmla="*/ 0 h 226631"/>
                <a:gd name="connsiteX26" fmla="*/ 37344 w 200569"/>
                <a:gd name="connsiteY26" fmla="*/ 6384 h 226631"/>
                <a:gd name="connsiteX27" fmla="*/ 37344 w 200569"/>
                <a:gd name="connsiteY27" fmla="*/ 26813 h 226631"/>
                <a:gd name="connsiteX28" fmla="*/ 35427 w 200569"/>
                <a:gd name="connsiteY28" fmla="*/ 26174 h 226631"/>
                <a:gd name="connsiteX29" fmla="*/ 7311 w 200569"/>
                <a:gd name="connsiteY29" fmla="*/ 26174 h 226631"/>
                <a:gd name="connsiteX30" fmla="*/ 1560 w 200569"/>
                <a:gd name="connsiteY30" fmla="*/ 30005 h 226631"/>
                <a:gd name="connsiteX31" fmla="*/ 32871 w 200569"/>
                <a:gd name="connsiteY31" fmla="*/ 82992 h 226631"/>
                <a:gd name="connsiteX32" fmla="*/ 35427 w 200569"/>
                <a:gd name="connsiteY32" fmla="*/ 83630 h 226631"/>
                <a:gd name="connsiteX33" fmla="*/ 37344 w 200569"/>
                <a:gd name="connsiteY33" fmla="*/ 83630 h 226631"/>
                <a:gd name="connsiteX34" fmla="*/ 37344 w 200569"/>
                <a:gd name="connsiteY34" fmla="*/ 88099 h 226631"/>
                <a:gd name="connsiteX35" fmla="*/ 95492 w 200569"/>
                <a:gd name="connsiteY35" fmla="*/ 142363 h 226631"/>
                <a:gd name="connsiteX36" fmla="*/ 95492 w 200569"/>
                <a:gd name="connsiteY36" fmla="*/ 186412 h 226631"/>
                <a:gd name="connsiteX37" fmla="*/ 72489 w 200569"/>
                <a:gd name="connsiteY37" fmla="*/ 187051 h 226631"/>
                <a:gd name="connsiteX38" fmla="*/ 56514 w 200569"/>
                <a:gd name="connsiteY38" fmla="*/ 194711 h 226631"/>
                <a:gd name="connsiteX39" fmla="*/ 48846 w 200569"/>
                <a:gd name="connsiteY39" fmla="*/ 220247 h 226631"/>
                <a:gd name="connsiteX40" fmla="*/ 55236 w 200569"/>
                <a:gd name="connsiteY40" fmla="*/ 226631 h 226631"/>
                <a:gd name="connsiteX41" fmla="*/ 147890 w 200569"/>
                <a:gd name="connsiteY41" fmla="*/ 226631 h 226631"/>
                <a:gd name="connsiteX42" fmla="*/ 154280 w 200569"/>
                <a:gd name="connsiteY42" fmla="*/ 220886 h 226631"/>
                <a:gd name="connsiteX43" fmla="*/ 147251 w 200569"/>
                <a:gd name="connsiteY43" fmla="*/ 194711 h 226631"/>
                <a:gd name="connsiteX44" fmla="*/ 130637 w 200569"/>
                <a:gd name="connsiteY44" fmla="*/ 187051 h 226631"/>
                <a:gd name="connsiteX45" fmla="*/ 106994 w 200569"/>
                <a:gd name="connsiteY45" fmla="*/ 186412 h 226631"/>
                <a:gd name="connsiteX46" fmla="*/ 106994 w 200569"/>
                <a:gd name="connsiteY46" fmla="*/ 142363 h 226631"/>
                <a:gd name="connsiteX47" fmla="*/ 166421 w 200569"/>
                <a:gd name="connsiteY47" fmla="*/ 88737 h 226631"/>
                <a:gd name="connsiteX48" fmla="*/ 166421 w 200569"/>
                <a:gd name="connsiteY48" fmla="*/ 84907 h 226631"/>
                <a:gd name="connsiteX49" fmla="*/ 167699 w 200569"/>
                <a:gd name="connsiteY49" fmla="*/ 84907 h 226631"/>
                <a:gd name="connsiteX50" fmla="*/ 199009 w 200569"/>
                <a:gd name="connsiteY50" fmla="*/ 31920 h 226631"/>
                <a:gd name="connsiteX51" fmla="*/ 193258 w 200569"/>
                <a:gd name="connsiteY51" fmla="*/ 28089 h 22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00569" h="226631">
                  <a:moveTo>
                    <a:pt x="167699" y="70862"/>
                  </a:moveTo>
                  <a:lnTo>
                    <a:pt x="167699" y="40219"/>
                  </a:lnTo>
                  <a:lnTo>
                    <a:pt x="189424" y="40219"/>
                  </a:lnTo>
                  <a:cubicBezTo>
                    <a:pt x="190063" y="45965"/>
                    <a:pt x="188147" y="60009"/>
                    <a:pt x="167699" y="70862"/>
                  </a:cubicBezTo>
                  <a:moveTo>
                    <a:pt x="101243" y="129595"/>
                  </a:moveTo>
                  <a:cubicBezTo>
                    <a:pt x="50124" y="129595"/>
                    <a:pt x="49485" y="90014"/>
                    <a:pt x="49485" y="88099"/>
                  </a:cubicBezTo>
                  <a:lnTo>
                    <a:pt x="49485" y="12130"/>
                  </a:lnTo>
                  <a:lnTo>
                    <a:pt x="154919" y="12130"/>
                  </a:lnTo>
                  <a:lnTo>
                    <a:pt x="154919" y="87461"/>
                  </a:lnTo>
                  <a:cubicBezTo>
                    <a:pt x="154919" y="89376"/>
                    <a:pt x="149807" y="129595"/>
                    <a:pt x="101243" y="129595"/>
                  </a:cubicBezTo>
                  <a:moveTo>
                    <a:pt x="130637" y="199180"/>
                  </a:moveTo>
                  <a:cubicBezTo>
                    <a:pt x="133193" y="199180"/>
                    <a:pt x="136388" y="200457"/>
                    <a:pt x="138305" y="202372"/>
                  </a:cubicBezTo>
                  <a:cubicBezTo>
                    <a:pt x="140861" y="205564"/>
                    <a:pt x="142139" y="209395"/>
                    <a:pt x="142139" y="213225"/>
                  </a:cubicBezTo>
                  <a:lnTo>
                    <a:pt x="62265" y="213225"/>
                  </a:lnTo>
                  <a:cubicBezTo>
                    <a:pt x="63543" y="200457"/>
                    <a:pt x="71211" y="199819"/>
                    <a:pt x="73128" y="199180"/>
                  </a:cubicBezTo>
                  <a:cubicBezTo>
                    <a:pt x="73128" y="199180"/>
                    <a:pt x="110828" y="197903"/>
                    <a:pt x="130637" y="199180"/>
                  </a:cubicBezTo>
                  <a:moveTo>
                    <a:pt x="11784" y="38942"/>
                  </a:moveTo>
                  <a:lnTo>
                    <a:pt x="34788" y="38942"/>
                  </a:lnTo>
                  <a:cubicBezTo>
                    <a:pt x="35427" y="38942"/>
                    <a:pt x="36066" y="38942"/>
                    <a:pt x="36705" y="38942"/>
                  </a:cubicBezTo>
                  <a:lnTo>
                    <a:pt x="36705" y="71501"/>
                  </a:lnTo>
                  <a:cubicBezTo>
                    <a:pt x="13062" y="60648"/>
                    <a:pt x="11145" y="45965"/>
                    <a:pt x="11784" y="38942"/>
                  </a:cubicBezTo>
                  <a:moveTo>
                    <a:pt x="194536" y="27451"/>
                  </a:moveTo>
                  <a:lnTo>
                    <a:pt x="167699" y="27451"/>
                  </a:lnTo>
                  <a:lnTo>
                    <a:pt x="167699" y="6384"/>
                  </a:lnTo>
                  <a:cubicBezTo>
                    <a:pt x="167699" y="2554"/>
                    <a:pt x="165143" y="0"/>
                    <a:pt x="161309" y="0"/>
                  </a:cubicBezTo>
                  <a:lnTo>
                    <a:pt x="43734" y="0"/>
                  </a:lnTo>
                  <a:cubicBezTo>
                    <a:pt x="39900" y="0"/>
                    <a:pt x="37344" y="2554"/>
                    <a:pt x="37344" y="6384"/>
                  </a:cubicBezTo>
                  <a:lnTo>
                    <a:pt x="37344" y="26813"/>
                  </a:lnTo>
                  <a:cubicBezTo>
                    <a:pt x="36705" y="26813"/>
                    <a:pt x="36066" y="26174"/>
                    <a:pt x="35427" y="26174"/>
                  </a:cubicBezTo>
                  <a:lnTo>
                    <a:pt x="7311" y="26174"/>
                  </a:lnTo>
                  <a:cubicBezTo>
                    <a:pt x="4755" y="26174"/>
                    <a:pt x="2199" y="28089"/>
                    <a:pt x="1560" y="30005"/>
                  </a:cubicBezTo>
                  <a:cubicBezTo>
                    <a:pt x="1560" y="30005"/>
                    <a:pt x="-10581" y="63201"/>
                    <a:pt x="32871" y="82992"/>
                  </a:cubicBezTo>
                  <a:cubicBezTo>
                    <a:pt x="33510" y="83630"/>
                    <a:pt x="34788" y="83630"/>
                    <a:pt x="35427" y="83630"/>
                  </a:cubicBezTo>
                  <a:cubicBezTo>
                    <a:pt x="36066" y="83630"/>
                    <a:pt x="36705" y="83630"/>
                    <a:pt x="37344" y="83630"/>
                  </a:cubicBezTo>
                  <a:lnTo>
                    <a:pt x="37344" y="88099"/>
                  </a:lnTo>
                  <a:cubicBezTo>
                    <a:pt x="37344" y="88737"/>
                    <a:pt x="37983" y="138533"/>
                    <a:pt x="95492" y="142363"/>
                  </a:cubicBezTo>
                  <a:lnTo>
                    <a:pt x="95492" y="186412"/>
                  </a:lnTo>
                  <a:cubicBezTo>
                    <a:pt x="83352" y="186412"/>
                    <a:pt x="73767" y="187051"/>
                    <a:pt x="72489" y="187051"/>
                  </a:cubicBezTo>
                  <a:cubicBezTo>
                    <a:pt x="66099" y="187689"/>
                    <a:pt x="60987" y="190243"/>
                    <a:pt x="56514" y="194711"/>
                  </a:cubicBezTo>
                  <a:cubicBezTo>
                    <a:pt x="50763" y="201734"/>
                    <a:pt x="48207" y="211310"/>
                    <a:pt x="48846" y="220247"/>
                  </a:cubicBezTo>
                  <a:cubicBezTo>
                    <a:pt x="48846" y="224078"/>
                    <a:pt x="51402" y="226631"/>
                    <a:pt x="55236" y="226631"/>
                  </a:cubicBezTo>
                  <a:lnTo>
                    <a:pt x="147890" y="226631"/>
                  </a:lnTo>
                  <a:cubicBezTo>
                    <a:pt x="151085" y="226631"/>
                    <a:pt x="154280" y="224078"/>
                    <a:pt x="154280" y="220886"/>
                  </a:cubicBezTo>
                  <a:cubicBezTo>
                    <a:pt x="154919" y="211948"/>
                    <a:pt x="153002" y="202372"/>
                    <a:pt x="147251" y="194711"/>
                  </a:cubicBezTo>
                  <a:cubicBezTo>
                    <a:pt x="142778" y="190243"/>
                    <a:pt x="137027" y="187051"/>
                    <a:pt x="130637" y="187051"/>
                  </a:cubicBezTo>
                  <a:cubicBezTo>
                    <a:pt x="124247" y="187051"/>
                    <a:pt x="115301" y="186412"/>
                    <a:pt x="106994" y="186412"/>
                  </a:cubicBezTo>
                  <a:lnTo>
                    <a:pt x="106994" y="142363"/>
                  </a:lnTo>
                  <a:cubicBezTo>
                    <a:pt x="137666" y="141724"/>
                    <a:pt x="162587" y="118742"/>
                    <a:pt x="166421" y="88737"/>
                  </a:cubicBezTo>
                  <a:lnTo>
                    <a:pt x="166421" y="84907"/>
                  </a:lnTo>
                  <a:cubicBezTo>
                    <a:pt x="167060" y="84907"/>
                    <a:pt x="167060" y="84907"/>
                    <a:pt x="167699" y="84907"/>
                  </a:cubicBezTo>
                  <a:cubicBezTo>
                    <a:pt x="211150" y="64478"/>
                    <a:pt x="199009" y="31920"/>
                    <a:pt x="199009" y="31920"/>
                  </a:cubicBezTo>
                  <a:cubicBezTo>
                    <a:pt x="197731" y="29366"/>
                    <a:pt x="195814" y="28089"/>
                    <a:pt x="193258" y="28089"/>
                  </a:cubicBezTo>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sp>
          <p:nvSpPr>
            <p:cNvPr id="37" name="Graphic 4">
              <a:extLst>
                <a:ext uri="{FF2B5EF4-FFF2-40B4-BE49-F238E27FC236}">
                  <a16:creationId xmlns:a16="http://schemas.microsoft.com/office/drawing/2014/main" id="{75375579-489E-9AF7-0E20-DBF1BD81194F}"/>
                </a:ext>
              </a:extLst>
            </p:cNvPr>
            <p:cNvSpPr/>
            <p:nvPr/>
          </p:nvSpPr>
          <p:spPr>
            <a:xfrm>
              <a:off x="1654993" y="2468448"/>
              <a:ext cx="84183" cy="81636"/>
            </a:xfrm>
            <a:custGeom>
              <a:avLst/>
              <a:gdLst>
                <a:gd name="connsiteX0" fmla="*/ 50480 w 84183"/>
                <a:gd name="connsiteY0" fmla="*/ 50833 h 81636"/>
                <a:gd name="connsiteX1" fmla="*/ 53036 w 84183"/>
                <a:gd name="connsiteY1" fmla="*/ 58494 h 81636"/>
                <a:gd name="connsiteX2" fmla="*/ 46646 w 84183"/>
                <a:gd name="connsiteY2" fmla="*/ 54025 h 81636"/>
                <a:gd name="connsiteX3" fmla="*/ 42813 w 84183"/>
                <a:gd name="connsiteY3" fmla="*/ 52748 h 81636"/>
                <a:gd name="connsiteX4" fmla="*/ 38979 w 84183"/>
                <a:gd name="connsiteY4" fmla="*/ 54025 h 81636"/>
                <a:gd name="connsiteX5" fmla="*/ 32589 w 84183"/>
                <a:gd name="connsiteY5" fmla="*/ 58494 h 81636"/>
                <a:gd name="connsiteX6" fmla="*/ 35145 w 84183"/>
                <a:gd name="connsiteY6" fmla="*/ 50833 h 81636"/>
                <a:gd name="connsiteX7" fmla="*/ 32589 w 84183"/>
                <a:gd name="connsiteY7" fmla="*/ 43811 h 81636"/>
                <a:gd name="connsiteX8" fmla="*/ 26199 w 84183"/>
                <a:gd name="connsiteY8" fmla="*/ 39342 h 81636"/>
                <a:gd name="connsiteX9" fmla="*/ 34506 w 84183"/>
                <a:gd name="connsiteY9" fmla="*/ 39342 h 81636"/>
                <a:gd name="connsiteX10" fmla="*/ 40896 w 84183"/>
                <a:gd name="connsiteY10" fmla="*/ 34873 h 81636"/>
                <a:gd name="connsiteX11" fmla="*/ 43451 w 84183"/>
                <a:gd name="connsiteY11" fmla="*/ 27213 h 81636"/>
                <a:gd name="connsiteX12" fmla="*/ 46008 w 84183"/>
                <a:gd name="connsiteY12" fmla="*/ 34873 h 81636"/>
                <a:gd name="connsiteX13" fmla="*/ 52398 w 84183"/>
                <a:gd name="connsiteY13" fmla="*/ 39342 h 81636"/>
                <a:gd name="connsiteX14" fmla="*/ 60704 w 84183"/>
                <a:gd name="connsiteY14" fmla="*/ 39342 h 81636"/>
                <a:gd name="connsiteX15" fmla="*/ 54314 w 84183"/>
                <a:gd name="connsiteY15" fmla="*/ 43811 h 81636"/>
                <a:gd name="connsiteX16" fmla="*/ 51759 w 84183"/>
                <a:gd name="connsiteY16" fmla="*/ 50833 h 81636"/>
                <a:gd name="connsiteX17" fmla="*/ 79874 w 84183"/>
                <a:gd name="connsiteY17" fmla="*/ 25936 h 81636"/>
                <a:gd name="connsiteX18" fmla="*/ 56870 w 84183"/>
                <a:gd name="connsiteY18" fmla="*/ 25936 h 81636"/>
                <a:gd name="connsiteX19" fmla="*/ 49841 w 84183"/>
                <a:gd name="connsiteY19" fmla="*/ 4230 h 81636"/>
                <a:gd name="connsiteX20" fmla="*/ 41535 w 84183"/>
                <a:gd name="connsiteY20" fmla="*/ 400 h 81636"/>
                <a:gd name="connsiteX21" fmla="*/ 37701 w 84183"/>
                <a:gd name="connsiteY21" fmla="*/ 4230 h 81636"/>
                <a:gd name="connsiteX22" fmla="*/ 30672 w 84183"/>
                <a:gd name="connsiteY22" fmla="*/ 25936 h 81636"/>
                <a:gd name="connsiteX23" fmla="*/ 6390 w 84183"/>
                <a:gd name="connsiteY23" fmla="*/ 25936 h 81636"/>
                <a:gd name="connsiteX24" fmla="*/ 0 w 84183"/>
                <a:gd name="connsiteY24" fmla="*/ 32320 h 81636"/>
                <a:gd name="connsiteX25" fmla="*/ 2556 w 84183"/>
                <a:gd name="connsiteY25" fmla="*/ 37427 h 81636"/>
                <a:gd name="connsiteX26" fmla="*/ 21087 w 84183"/>
                <a:gd name="connsiteY26" fmla="*/ 50833 h 81636"/>
                <a:gd name="connsiteX27" fmla="*/ 14058 w 84183"/>
                <a:gd name="connsiteY27" fmla="*/ 72539 h 81636"/>
                <a:gd name="connsiteX28" fmla="*/ 17892 w 84183"/>
                <a:gd name="connsiteY28" fmla="*/ 80838 h 81636"/>
                <a:gd name="connsiteX29" fmla="*/ 23643 w 84183"/>
                <a:gd name="connsiteY29" fmla="*/ 80200 h 81636"/>
                <a:gd name="connsiteX30" fmla="*/ 42174 w 84183"/>
                <a:gd name="connsiteY30" fmla="*/ 66793 h 81636"/>
                <a:gd name="connsiteX31" fmla="*/ 60704 w 84183"/>
                <a:gd name="connsiteY31" fmla="*/ 80200 h 81636"/>
                <a:gd name="connsiteX32" fmla="*/ 68372 w 84183"/>
                <a:gd name="connsiteY32" fmla="*/ 80200 h 81636"/>
                <a:gd name="connsiteX33" fmla="*/ 70928 w 84183"/>
                <a:gd name="connsiteY33" fmla="*/ 73177 h 81636"/>
                <a:gd name="connsiteX34" fmla="*/ 63260 w 84183"/>
                <a:gd name="connsiteY34" fmla="*/ 50833 h 81636"/>
                <a:gd name="connsiteX35" fmla="*/ 81791 w 84183"/>
                <a:gd name="connsiteY35" fmla="*/ 37427 h 81636"/>
                <a:gd name="connsiteX36" fmla="*/ 83069 w 84183"/>
                <a:gd name="connsiteY36" fmla="*/ 28489 h 81636"/>
                <a:gd name="connsiteX37" fmla="*/ 77957 w 84183"/>
                <a:gd name="connsiteY37" fmla="*/ 25936 h 81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183" h="81636">
                  <a:moveTo>
                    <a:pt x="50480" y="50833"/>
                  </a:moveTo>
                  <a:lnTo>
                    <a:pt x="53036" y="58494"/>
                  </a:lnTo>
                  <a:lnTo>
                    <a:pt x="46646" y="54025"/>
                  </a:lnTo>
                  <a:cubicBezTo>
                    <a:pt x="45369" y="53387"/>
                    <a:pt x="44091" y="52748"/>
                    <a:pt x="42813" y="52748"/>
                  </a:cubicBezTo>
                  <a:cubicBezTo>
                    <a:pt x="41535" y="52748"/>
                    <a:pt x="40257" y="53387"/>
                    <a:pt x="38979" y="54025"/>
                  </a:cubicBezTo>
                  <a:lnTo>
                    <a:pt x="32589" y="58494"/>
                  </a:lnTo>
                  <a:lnTo>
                    <a:pt x="35145" y="50833"/>
                  </a:lnTo>
                  <a:cubicBezTo>
                    <a:pt x="35784" y="48280"/>
                    <a:pt x="35145" y="45088"/>
                    <a:pt x="32589" y="43811"/>
                  </a:cubicBezTo>
                  <a:lnTo>
                    <a:pt x="26199" y="39342"/>
                  </a:lnTo>
                  <a:lnTo>
                    <a:pt x="34506" y="39342"/>
                  </a:lnTo>
                  <a:cubicBezTo>
                    <a:pt x="37062" y="39342"/>
                    <a:pt x="39618" y="37427"/>
                    <a:pt x="40896" y="34873"/>
                  </a:cubicBezTo>
                  <a:lnTo>
                    <a:pt x="43451" y="27213"/>
                  </a:lnTo>
                  <a:lnTo>
                    <a:pt x="46008" y="34873"/>
                  </a:lnTo>
                  <a:cubicBezTo>
                    <a:pt x="46646" y="37427"/>
                    <a:pt x="49203" y="39342"/>
                    <a:pt x="52398" y="39342"/>
                  </a:cubicBezTo>
                  <a:lnTo>
                    <a:pt x="60704" y="39342"/>
                  </a:lnTo>
                  <a:lnTo>
                    <a:pt x="54314" y="43811"/>
                  </a:lnTo>
                  <a:cubicBezTo>
                    <a:pt x="51759" y="45726"/>
                    <a:pt x="51119" y="48280"/>
                    <a:pt x="51759" y="50833"/>
                  </a:cubicBezTo>
                  <a:moveTo>
                    <a:pt x="79874" y="25936"/>
                  </a:moveTo>
                  <a:lnTo>
                    <a:pt x="56870" y="25936"/>
                  </a:lnTo>
                  <a:lnTo>
                    <a:pt x="49841" y="4230"/>
                  </a:lnTo>
                  <a:cubicBezTo>
                    <a:pt x="48564" y="1038"/>
                    <a:pt x="45369" y="-877"/>
                    <a:pt x="41535" y="400"/>
                  </a:cubicBezTo>
                  <a:cubicBezTo>
                    <a:pt x="39618" y="1038"/>
                    <a:pt x="38340" y="2315"/>
                    <a:pt x="37701" y="4230"/>
                  </a:cubicBezTo>
                  <a:lnTo>
                    <a:pt x="30672" y="25936"/>
                  </a:lnTo>
                  <a:lnTo>
                    <a:pt x="6390" y="25936"/>
                  </a:lnTo>
                  <a:cubicBezTo>
                    <a:pt x="2556" y="25936"/>
                    <a:pt x="0" y="28489"/>
                    <a:pt x="0" y="32320"/>
                  </a:cubicBezTo>
                  <a:cubicBezTo>
                    <a:pt x="0" y="34235"/>
                    <a:pt x="1278" y="36150"/>
                    <a:pt x="2556" y="37427"/>
                  </a:cubicBezTo>
                  <a:lnTo>
                    <a:pt x="21087" y="50833"/>
                  </a:lnTo>
                  <a:lnTo>
                    <a:pt x="14058" y="72539"/>
                  </a:lnTo>
                  <a:cubicBezTo>
                    <a:pt x="12780" y="75731"/>
                    <a:pt x="14697" y="79561"/>
                    <a:pt x="17892" y="80838"/>
                  </a:cubicBezTo>
                  <a:cubicBezTo>
                    <a:pt x="19809" y="81476"/>
                    <a:pt x="21726" y="80838"/>
                    <a:pt x="23643" y="80200"/>
                  </a:cubicBezTo>
                  <a:lnTo>
                    <a:pt x="42174" y="66793"/>
                  </a:lnTo>
                  <a:lnTo>
                    <a:pt x="60704" y="80200"/>
                  </a:lnTo>
                  <a:cubicBezTo>
                    <a:pt x="62621" y="82115"/>
                    <a:pt x="65816" y="82115"/>
                    <a:pt x="68372" y="80200"/>
                  </a:cubicBezTo>
                  <a:cubicBezTo>
                    <a:pt x="70928" y="78284"/>
                    <a:pt x="71567" y="75731"/>
                    <a:pt x="70928" y="73177"/>
                  </a:cubicBezTo>
                  <a:lnTo>
                    <a:pt x="63260" y="50833"/>
                  </a:lnTo>
                  <a:lnTo>
                    <a:pt x="81791" y="37427"/>
                  </a:lnTo>
                  <a:cubicBezTo>
                    <a:pt x="84347" y="35512"/>
                    <a:pt x="84986" y="31681"/>
                    <a:pt x="83069" y="28489"/>
                  </a:cubicBezTo>
                  <a:cubicBezTo>
                    <a:pt x="81791" y="26574"/>
                    <a:pt x="79874" y="25936"/>
                    <a:pt x="77957" y="25936"/>
                  </a:cubicBezTo>
                </a:path>
              </a:pathLst>
            </a:custGeom>
            <a:grpFill/>
            <a:ln w="6390" cap="flat">
              <a:noFill/>
              <a:prstDash val="solid"/>
              <a:miter/>
            </a:ln>
          </p:spPr>
          <p:txBody>
            <a:bodyPr rtlCol="0" anchor="ctr"/>
            <a:lstStyle/>
            <a:p>
              <a:pPr defTabSz="914446">
                <a:defRPr/>
              </a:pPr>
              <a:endParaRPr lang="en-US" kern="0">
                <a:solidFill>
                  <a:prstClr val="black"/>
                </a:solidFill>
                <a:latin typeface="Arial"/>
              </a:endParaRPr>
            </a:p>
          </p:txBody>
        </p:sp>
      </p:grpSp>
      <p:sp>
        <p:nvSpPr>
          <p:cNvPr id="38" name="TextBox 37">
            <a:extLst>
              <a:ext uri="{FF2B5EF4-FFF2-40B4-BE49-F238E27FC236}">
                <a16:creationId xmlns:a16="http://schemas.microsoft.com/office/drawing/2014/main" id="{CFF63CEC-CA09-2EB4-33EB-0CCFA26D816E}"/>
              </a:ext>
            </a:extLst>
          </p:cNvPr>
          <p:cNvSpPr txBox="1"/>
          <p:nvPr/>
        </p:nvSpPr>
        <p:spPr>
          <a:xfrm>
            <a:off x="6849778" y="4027729"/>
            <a:ext cx="4603402" cy="184666"/>
          </a:xfrm>
          <a:prstGeom prst="rect">
            <a:avLst/>
          </a:prstGeom>
          <a:noFill/>
        </p:spPr>
        <p:txBody>
          <a:bodyPr wrap="square" lIns="0" tIns="0" rIns="0" bIns="0" rtlCol="0">
            <a:spAutoFit/>
          </a:bodyPr>
          <a:lstStyle/>
          <a:p>
            <a:pPr defTabSz="1219231">
              <a:defRPr/>
            </a:pPr>
            <a:r>
              <a:rPr lang="en-US" sz="1200" b="1">
                <a:solidFill>
                  <a:prstClr val="black"/>
                </a:solidFill>
                <a:latin typeface="Arial"/>
                <a:ea typeface="Open Sans" panose="020B0606030504020204" pitchFamily="34" charset="0"/>
                <a:cs typeface="Open Sans" panose="020B0606030504020204" pitchFamily="34" charset="0"/>
              </a:rPr>
              <a:t>Examples of Enhanced Goals</a:t>
            </a:r>
            <a:endParaRPr lang="en-US" sz="1200" b="1">
              <a:solidFill>
                <a:srgbClr val="000000"/>
              </a:solidFill>
              <a:latin typeface="Arial"/>
              <a:ea typeface="Open Sans" panose="020B0606030504020204" pitchFamily="34" charset="0"/>
              <a:cs typeface="Open Sans" panose="020B0606030504020204" pitchFamily="34" charset="0"/>
            </a:endParaRPr>
          </a:p>
        </p:txBody>
      </p:sp>
      <p:sp>
        <p:nvSpPr>
          <p:cNvPr id="39" name="TextBox 6">
            <a:extLst>
              <a:ext uri="{FF2B5EF4-FFF2-40B4-BE49-F238E27FC236}">
                <a16:creationId xmlns:a16="http://schemas.microsoft.com/office/drawing/2014/main" id="{2F546A4C-2C5B-1EBA-B2FE-5BA13BF5FC0B}"/>
              </a:ext>
            </a:extLst>
          </p:cNvPr>
          <p:cNvSpPr txBox="1"/>
          <p:nvPr/>
        </p:nvSpPr>
        <p:spPr>
          <a:xfrm>
            <a:off x="6849778" y="4270248"/>
            <a:ext cx="4527971" cy="1815882"/>
          </a:xfrm>
          <a:prstGeom prst="rect">
            <a:avLst/>
          </a:prstGeom>
          <a:noFill/>
        </p:spPr>
        <p:txBody>
          <a:bodyPr wrap="square" lIns="0" tIns="0" rIns="0" bIns="0" rtlCol="0">
            <a:noAutofit/>
          </a:bodyPr>
          <a:lstStyle/>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Develop and oversee an asset inventory</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Implement third-party vulnerability disclosures</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Establish cybersecurity testing procedures and norms</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Segment networks, especially mission critical assets</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Centralize log collection</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Centralize incident planning and preparedness</a:t>
            </a:r>
          </a:p>
          <a:p>
            <a:pPr marL="171459" indent="-171459" defTabSz="1219231">
              <a:spcAft>
                <a:spcPts val="600"/>
              </a:spcAft>
              <a:buFont typeface="Arial" panose="020B0604020202020204" pitchFamily="34" charset="0"/>
              <a:buChar char="•"/>
              <a:defRPr/>
            </a:pPr>
            <a:r>
              <a:rPr lang="en-US" sz="1200">
                <a:solidFill>
                  <a:srgbClr val="000000"/>
                </a:solidFill>
                <a:latin typeface="Arial"/>
                <a:ea typeface="Open Sans" panose="020B0606030504020204" pitchFamily="34" charset="0"/>
                <a:cs typeface="Open Sans" panose="020B0606030504020204" pitchFamily="34" charset="0"/>
              </a:rPr>
              <a:t>Manage device and systems settings in a consistent manner</a:t>
            </a:r>
            <a:endParaRPr lang="en-US" sz="1200">
              <a:solidFill>
                <a:prstClr val="black"/>
              </a:solidFill>
              <a:latin typeface="Aria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59358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79DE7-B8EB-EE17-2040-6CB927C0A3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3E6B9-3844-CA03-10E6-108F0933ACE2}"/>
              </a:ext>
            </a:extLst>
          </p:cNvPr>
          <p:cNvSpPr>
            <a:spLocks noGrp="1"/>
          </p:cNvSpPr>
          <p:nvPr>
            <p:ph type="title"/>
          </p:nvPr>
        </p:nvSpPr>
        <p:spPr/>
        <p:txBody>
          <a:bodyPr/>
          <a:lstStyle/>
          <a:p>
            <a:r>
              <a:rPr lang="en-US">
                <a:solidFill>
                  <a:srgbClr val="153563"/>
                </a:solidFill>
                <a:latin typeface="Arial" panose="020B0604020202020204" pitchFamily="34" charset="0"/>
                <a:cs typeface="Arial" panose="020B0604020202020204" pitchFamily="34" charset="0"/>
              </a:rPr>
              <a:t>ASPR TRACIE and the </a:t>
            </a:r>
            <a:br>
              <a:rPr lang="en-US">
                <a:solidFill>
                  <a:srgbClr val="153563"/>
                </a:solidFill>
                <a:latin typeface="Arial" panose="020B0604020202020204" pitchFamily="34" charset="0"/>
                <a:cs typeface="Arial" panose="020B0604020202020204" pitchFamily="34" charset="0"/>
              </a:rPr>
            </a:br>
            <a:r>
              <a:rPr lang="en-US">
                <a:solidFill>
                  <a:srgbClr val="153563"/>
                </a:solidFill>
                <a:latin typeface="Arial" panose="020B0604020202020204" pitchFamily="34" charset="0"/>
                <a:cs typeface="Arial" panose="020B0604020202020204" pitchFamily="34" charset="0"/>
              </a:rPr>
              <a:t>Hospital Downtime Preparedness Checklist</a:t>
            </a:r>
            <a:endParaRPr lang="en-US"/>
          </a:p>
        </p:txBody>
      </p:sp>
      <p:sp>
        <p:nvSpPr>
          <p:cNvPr id="3" name="TextBox 2">
            <a:extLst>
              <a:ext uri="{FF2B5EF4-FFF2-40B4-BE49-F238E27FC236}">
                <a16:creationId xmlns:a16="http://schemas.microsoft.com/office/drawing/2014/main" id="{0506B3A7-B404-D235-15E8-A230DF8DDEF8}"/>
              </a:ext>
            </a:extLst>
          </p:cNvPr>
          <p:cNvSpPr txBox="1"/>
          <p:nvPr/>
        </p:nvSpPr>
        <p:spPr>
          <a:xfrm>
            <a:off x="488044" y="1211368"/>
            <a:ext cx="11089102" cy="676917"/>
          </a:xfrm>
          <a:prstGeom prst="rect">
            <a:avLst/>
          </a:prstGeom>
          <a:noFill/>
        </p:spPr>
        <p:txBody>
          <a:bodyPr wrap="square" lIns="60960" tIns="30480" rIns="60960" bIns="30480" anchor="t">
            <a:spAutoFit/>
          </a:bodyPr>
          <a:lstStyle/>
          <a:p>
            <a:pPr defTabSz="304831">
              <a:defRPr/>
            </a:pPr>
            <a:r>
              <a:rPr lang="en-US" sz="1333" kern="0">
                <a:solidFill>
                  <a:srgbClr val="333333"/>
                </a:solidFill>
                <a:latin typeface="Arial"/>
              </a:rPr>
              <a:t>ASPR Technical Resources, Assistance Center, and Information Exchange (TRACIE) meets the information and technical assistance needs of regional ASPR staff, healthcare coalitions, Medical Reserve Corps (MRC) units, healthcare entities, healthcare providers, emergency managers, public health practitioners, and others working in disaster medicine, healthcare system preparedness, and public health emergency preparedness.</a:t>
            </a:r>
            <a:endParaRPr lang="en-US" sz="1333" kern="0">
              <a:solidFill>
                <a:srgbClr val="000000"/>
              </a:solidFill>
              <a:latin typeface="Arial"/>
            </a:endParaRPr>
          </a:p>
        </p:txBody>
      </p:sp>
      <p:sp>
        <p:nvSpPr>
          <p:cNvPr id="8" name="Rectangle 7">
            <a:extLst>
              <a:ext uri="{FF2B5EF4-FFF2-40B4-BE49-F238E27FC236}">
                <a16:creationId xmlns:a16="http://schemas.microsoft.com/office/drawing/2014/main" id="{2D236552-1777-E620-62A6-15078AABB6C3}"/>
              </a:ext>
            </a:extLst>
          </p:cNvPr>
          <p:cNvSpPr>
            <a:spLocks noChangeArrowheads="1"/>
          </p:cNvSpPr>
          <p:nvPr/>
        </p:nvSpPr>
        <p:spPr bwMode="auto">
          <a:xfrm>
            <a:off x="1152706" y="2658161"/>
            <a:ext cx="6600906" cy="31213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165048" rIns="6348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09660"/>
            <a:r>
              <a:rPr lang="en-US" altLang="en-US" sz="1600" b="1">
                <a:solidFill>
                  <a:srgbClr val="000000"/>
                </a:solidFill>
                <a:latin typeface="Arial"/>
              </a:rPr>
              <a:t>Technical Resources (TR)</a:t>
            </a:r>
            <a:endParaRPr lang="en-US" altLang="en-US" sz="1600" b="1">
              <a:solidFill>
                <a:srgbClr val="000000"/>
              </a:solidFill>
              <a:latin typeface="Arial"/>
              <a:cs typeface="Arial"/>
            </a:endParaRPr>
          </a:p>
          <a:p>
            <a:pPr defTabSz="609660"/>
            <a:r>
              <a:rPr lang="en-US" altLang="en-US" sz="1600">
                <a:solidFill>
                  <a:srgbClr val="000000"/>
                </a:solidFill>
                <a:latin typeface="Arial"/>
              </a:rPr>
              <a:t>A self-service collection of disaster medical, healthcare, and public health preparedness materials, searchable by keywords and functional areas.</a:t>
            </a:r>
            <a:endParaRPr lang="en-US" altLang="en-US" sz="1600">
              <a:solidFill>
                <a:srgbClr val="000000"/>
              </a:solidFill>
              <a:latin typeface="Arial"/>
              <a:cs typeface="Arial"/>
            </a:endParaRPr>
          </a:p>
          <a:p>
            <a:pPr defTabSz="609660"/>
            <a:r>
              <a:rPr lang="en-US" altLang="en-US" sz="1600">
                <a:solidFill>
                  <a:srgbClr val="000000"/>
                </a:solidFill>
                <a:latin typeface="Arial"/>
                <a:cs typeface="Arial"/>
              </a:rPr>
              <a:t>  </a:t>
            </a:r>
            <a:endParaRPr lang="en-US" altLang="en-US" sz="1600" b="1">
              <a:solidFill>
                <a:srgbClr val="000000"/>
              </a:solidFill>
              <a:latin typeface="Arial"/>
              <a:cs typeface="Arial"/>
            </a:endParaRPr>
          </a:p>
          <a:p>
            <a:pPr defTabSz="609660"/>
            <a:r>
              <a:rPr lang="en-US" altLang="en-US" sz="1600" b="1">
                <a:solidFill>
                  <a:srgbClr val="000000"/>
                </a:solidFill>
                <a:latin typeface="Arial"/>
              </a:rPr>
              <a:t>Assistance Center (AC)</a:t>
            </a:r>
            <a:endParaRPr lang="en-US" altLang="en-US" sz="1600" b="1">
              <a:solidFill>
                <a:srgbClr val="000000"/>
              </a:solidFill>
              <a:latin typeface="Arial"/>
              <a:cs typeface="Arial"/>
            </a:endParaRPr>
          </a:p>
          <a:p>
            <a:pPr defTabSz="609660"/>
            <a:r>
              <a:rPr lang="en-US" altLang="en-US" sz="1600">
                <a:solidFill>
                  <a:srgbClr val="000000"/>
                </a:solidFill>
                <a:latin typeface="Arial"/>
              </a:rPr>
              <a:t>Provides access to Technical Assistance Specialists for one-on-one support.</a:t>
            </a:r>
            <a:endParaRPr lang="en-US" altLang="en-US" sz="1600">
              <a:solidFill>
                <a:srgbClr val="000000"/>
              </a:solidFill>
              <a:latin typeface="Arial"/>
              <a:cs typeface="Arial"/>
            </a:endParaRPr>
          </a:p>
          <a:p>
            <a:pPr defTabSz="609660"/>
            <a:endParaRPr lang="en-US" altLang="en-US" sz="1600" b="1">
              <a:solidFill>
                <a:srgbClr val="000000"/>
              </a:solidFill>
              <a:latin typeface="Arial"/>
            </a:endParaRPr>
          </a:p>
          <a:p>
            <a:pPr defTabSz="609660"/>
            <a:r>
              <a:rPr lang="en-US" altLang="en-US" sz="1600" b="1">
                <a:solidFill>
                  <a:srgbClr val="000000"/>
                </a:solidFill>
                <a:latin typeface="Arial"/>
              </a:rPr>
              <a:t>Information Exchange (IE)</a:t>
            </a:r>
            <a:endParaRPr lang="en-US" altLang="en-US" sz="1600" b="1">
              <a:solidFill>
                <a:srgbClr val="000000"/>
              </a:solidFill>
              <a:latin typeface="Arial"/>
              <a:cs typeface="Arial"/>
            </a:endParaRPr>
          </a:p>
          <a:p>
            <a:pPr defTabSz="609660"/>
            <a:r>
              <a:rPr lang="en-US" altLang="en-US" sz="1600">
                <a:solidFill>
                  <a:srgbClr val="000000"/>
                </a:solidFill>
                <a:latin typeface="Arial"/>
              </a:rPr>
              <a:t>A user-restricted, peer-to-peer discussion board that allows open discussion in near-real-time.</a:t>
            </a:r>
            <a:endParaRPr lang="en-US" altLang="en-US" sz="2400">
              <a:solidFill>
                <a:srgbClr val="000000"/>
              </a:solidFill>
              <a:latin typeface="Arial"/>
            </a:endParaRPr>
          </a:p>
        </p:txBody>
      </p:sp>
      <p:sp>
        <p:nvSpPr>
          <p:cNvPr id="9" name="AutoShape 8" descr="Technical Resources Icon">
            <a:extLst>
              <a:ext uri="{FF2B5EF4-FFF2-40B4-BE49-F238E27FC236}">
                <a16:creationId xmlns:a16="http://schemas.microsoft.com/office/drawing/2014/main" id="{9B590C89-9C9C-F3AB-8F4B-0348BD950F19}"/>
              </a:ext>
            </a:extLst>
          </p:cNvPr>
          <p:cNvSpPr>
            <a:spLocks noChangeAspect="1" noChangeArrowheads="1"/>
          </p:cNvSpPr>
          <p:nvPr/>
        </p:nvSpPr>
        <p:spPr bwMode="auto">
          <a:xfrm>
            <a:off x="773519" y="2493529"/>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defTabSz="304831">
              <a:defRPr/>
            </a:pPr>
            <a:endParaRPr lang="en-US" sz="1333" kern="0">
              <a:solidFill>
                <a:srgbClr val="000000"/>
              </a:solidFill>
              <a:latin typeface="Arial"/>
            </a:endParaRPr>
          </a:p>
        </p:txBody>
      </p:sp>
      <p:sp>
        <p:nvSpPr>
          <p:cNvPr id="10" name="AutoShape 9" descr="Expand/collapse icon">
            <a:extLst>
              <a:ext uri="{FF2B5EF4-FFF2-40B4-BE49-F238E27FC236}">
                <a16:creationId xmlns:a16="http://schemas.microsoft.com/office/drawing/2014/main" id="{8FCCA0AC-80E2-7116-05D1-C1F585BB09E8}"/>
              </a:ext>
            </a:extLst>
          </p:cNvPr>
          <p:cNvSpPr>
            <a:spLocks noChangeAspect="1" noChangeArrowheads="1"/>
          </p:cNvSpPr>
          <p:nvPr/>
        </p:nvSpPr>
        <p:spPr bwMode="auto">
          <a:xfrm>
            <a:off x="736600" y="3110744"/>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defTabSz="304831">
              <a:defRPr/>
            </a:pPr>
            <a:endParaRPr lang="en-US" sz="1333" kern="0">
              <a:solidFill>
                <a:srgbClr val="000000"/>
              </a:solidFill>
              <a:latin typeface="Arial"/>
            </a:endParaRPr>
          </a:p>
        </p:txBody>
      </p:sp>
      <p:sp>
        <p:nvSpPr>
          <p:cNvPr id="11" name="AutoShape 10" descr="Assistance Center Icon">
            <a:extLst>
              <a:ext uri="{FF2B5EF4-FFF2-40B4-BE49-F238E27FC236}">
                <a16:creationId xmlns:a16="http://schemas.microsoft.com/office/drawing/2014/main" id="{FE8A1C4C-14F6-5CAB-C828-786426338686}"/>
              </a:ext>
            </a:extLst>
          </p:cNvPr>
          <p:cNvSpPr>
            <a:spLocks noChangeAspect="1" noChangeArrowheads="1"/>
          </p:cNvSpPr>
          <p:nvPr/>
        </p:nvSpPr>
        <p:spPr bwMode="auto">
          <a:xfrm>
            <a:off x="736600" y="3304419"/>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defTabSz="304831">
              <a:defRPr/>
            </a:pPr>
            <a:endParaRPr lang="en-US" sz="1333" kern="0">
              <a:solidFill>
                <a:srgbClr val="000000"/>
              </a:solidFill>
              <a:latin typeface="Arial"/>
            </a:endParaRPr>
          </a:p>
        </p:txBody>
      </p:sp>
      <p:sp>
        <p:nvSpPr>
          <p:cNvPr id="12" name="AutoShape 11" descr="Expand/collapse icon">
            <a:extLst>
              <a:ext uri="{FF2B5EF4-FFF2-40B4-BE49-F238E27FC236}">
                <a16:creationId xmlns:a16="http://schemas.microsoft.com/office/drawing/2014/main" id="{7D7EB3FE-FF68-27E1-93B6-62FD23B7FCF9}"/>
              </a:ext>
            </a:extLst>
          </p:cNvPr>
          <p:cNvSpPr>
            <a:spLocks noChangeAspect="1" noChangeArrowheads="1"/>
          </p:cNvSpPr>
          <p:nvPr/>
        </p:nvSpPr>
        <p:spPr bwMode="auto">
          <a:xfrm>
            <a:off x="736600" y="3923545"/>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defTabSz="304831">
              <a:defRPr/>
            </a:pPr>
            <a:endParaRPr lang="en-US" sz="1333" kern="0">
              <a:solidFill>
                <a:srgbClr val="000000"/>
              </a:solidFill>
              <a:latin typeface="Arial"/>
            </a:endParaRPr>
          </a:p>
        </p:txBody>
      </p:sp>
      <p:sp>
        <p:nvSpPr>
          <p:cNvPr id="13" name="AutoShape 12" descr="Information Exchange Icon">
            <a:extLst>
              <a:ext uri="{FF2B5EF4-FFF2-40B4-BE49-F238E27FC236}">
                <a16:creationId xmlns:a16="http://schemas.microsoft.com/office/drawing/2014/main" id="{3D42DC8A-3330-24A2-493C-0BA1FF1DD09C}"/>
              </a:ext>
            </a:extLst>
          </p:cNvPr>
          <p:cNvSpPr>
            <a:spLocks noChangeAspect="1" noChangeArrowheads="1"/>
          </p:cNvSpPr>
          <p:nvPr/>
        </p:nvSpPr>
        <p:spPr bwMode="auto">
          <a:xfrm>
            <a:off x="736600" y="4117219"/>
            <a:ext cx="203200" cy="203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0960" tIns="30480" rIns="60960" bIns="30480" numCol="1" anchor="t" anchorCtr="0" compatLnSpc="1">
            <a:prstTxWarp prst="textNoShape">
              <a:avLst/>
            </a:prstTxWarp>
          </a:bodyPr>
          <a:lstStyle/>
          <a:p>
            <a:pPr defTabSz="304831">
              <a:defRPr/>
            </a:pPr>
            <a:endParaRPr lang="en-US" sz="1333" kern="0">
              <a:solidFill>
                <a:srgbClr val="000000"/>
              </a:solidFill>
              <a:latin typeface="Arial"/>
            </a:endParaRPr>
          </a:p>
        </p:txBody>
      </p:sp>
      <p:pic>
        <p:nvPicPr>
          <p:cNvPr id="14" name="Picture 13">
            <a:extLst>
              <a:ext uri="{FF2B5EF4-FFF2-40B4-BE49-F238E27FC236}">
                <a16:creationId xmlns:a16="http://schemas.microsoft.com/office/drawing/2014/main" id="{086A7533-8420-C145-26ED-443E745663E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269" y="2852488"/>
            <a:ext cx="512259" cy="461457"/>
          </a:xfrm>
          <a:prstGeom prst="rect">
            <a:avLst/>
          </a:prstGeom>
        </p:spPr>
      </p:pic>
      <p:pic>
        <p:nvPicPr>
          <p:cNvPr id="15" name="Picture 14">
            <a:extLst>
              <a:ext uri="{FF2B5EF4-FFF2-40B4-BE49-F238E27FC236}">
                <a16:creationId xmlns:a16="http://schemas.microsoft.com/office/drawing/2014/main" id="{B9AE608C-F77F-3C0D-7C2B-C68CFD0C0A4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4122" y="4012593"/>
            <a:ext cx="571529" cy="520727"/>
          </a:xfrm>
          <a:prstGeom prst="rect">
            <a:avLst/>
          </a:prstGeom>
        </p:spPr>
      </p:pic>
      <p:pic>
        <p:nvPicPr>
          <p:cNvPr id="16" name="Picture 15">
            <a:extLst>
              <a:ext uri="{FF2B5EF4-FFF2-40B4-BE49-F238E27FC236}">
                <a16:creationId xmlns:a16="http://schemas.microsoft.com/office/drawing/2014/main" id="{F20D2D90-CB09-7736-D443-8F0D1C954EF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32352" y="5156242"/>
            <a:ext cx="537661" cy="558829"/>
          </a:xfrm>
          <a:prstGeom prst="rect">
            <a:avLst/>
          </a:prstGeom>
        </p:spPr>
      </p:pic>
      <p:sp>
        <p:nvSpPr>
          <p:cNvPr id="17" name="TextBox 16">
            <a:extLst>
              <a:ext uri="{FF2B5EF4-FFF2-40B4-BE49-F238E27FC236}">
                <a16:creationId xmlns:a16="http://schemas.microsoft.com/office/drawing/2014/main" id="{74EA92B7-423F-7287-8AF2-F0076B8263C0}"/>
              </a:ext>
            </a:extLst>
          </p:cNvPr>
          <p:cNvSpPr txBox="1"/>
          <p:nvPr/>
        </p:nvSpPr>
        <p:spPr>
          <a:xfrm>
            <a:off x="560615" y="2119574"/>
            <a:ext cx="6106885" cy="379656"/>
          </a:xfrm>
          <a:prstGeom prst="rect">
            <a:avLst/>
          </a:prstGeom>
          <a:noFill/>
        </p:spPr>
        <p:txBody>
          <a:bodyPr wrap="square">
            <a:spAutoFit/>
          </a:bodyPr>
          <a:lstStyle/>
          <a:p>
            <a:pPr defTabSz="609660" eaLnBrk="0" fontAlgn="base" hangingPunct="0">
              <a:spcBef>
                <a:spcPct val="0"/>
              </a:spcBef>
              <a:spcAft>
                <a:spcPct val="0"/>
              </a:spcAft>
              <a:defRPr/>
            </a:pPr>
            <a:r>
              <a:rPr lang="en-US" altLang="en-US" sz="1867" b="1" kern="0">
                <a:solidFill>
                  <a:srgbClr val="1A4480"/>
                </a:solidFill>
                <a:latin typeface="Arial"/>
              </a:rPr>
              <a:t>ASPR TRACIE DOMAINS</a:t>
            </a:r>
          </a:p>
        </p:txBody>
      </p:sp>
      <p:pic>
        <p:nvPicPr>
          <p:cNvPr id="18" name="Picture 17" descr="a picture of the hospital preparedness downtime check list ">
            <a:extLst>
              <a:ext uri="{FF2B5EF4-FFF2-40B4-BE49-F238E27FC236}">
                <a16:creationId xmlns:a16="http://schemas.microsoft.com/office/drawing/2014/main" id="{CAC10815-9C82-1FE2-6F91-10BAD076637F}"/>
              </a:ext>
            </a:extLst>
          </p:cNvPr>
          <p:cNvPicPr>
            <a:picLocks noChangeAspect="1"/>
          </p:cNvPicPr>
          <p:nvPr/>
        </p:nvPicPr>
        <p:blipFill>
          <a:blip r:embed="rId6"/>
          <a:stretch>
            <a:fillRect/>
          </a:stretch>
        </p:blipFill>
        <p:spPr>
          <a:xfrm>
            <a:off x="8021436" y="2119575"/>
            <a:ext cx="3222171" cy="4003507"/>
          </a:xfrm>
          <a:prstGeom prst="rect">
            <a:avLst/>
          </a:prstGeom>
        </p:spPr>
      </p:pic>
    </p:spTree>
    <p:extLst>
      <p:ext uri="{BB962C8B-B14F-4D97-AF65-F5344CB8AC3E}">
        <p14:creationId xmlns:p14="http://schemas.microsoft.com/office/powerpoint/2010/main" val="34617329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0CD04-568F-E12F-DB1A-ADB5A8BEE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5E168-7516-CF2D-89B7-F621BBAC4DD9}"/>
              </a:ext>
            </a:extLst>
          </p:cNvPr>
          <p:cNvSpPr>
            <a:spLocks noGrp="1"/>
          </p:cNvSpPr>
          <p:nvPr>
            <p:ph type="title"/>
          </p:nvPr>
        </p:nvSpPr>
        <p:spPr/>
        <p:txBody>
          <a:bodyPr/>
          <a:lstStyle/>
          <a:p>
            <a:r>
              <a:rPr lang="en-US"/>
              <a:t>Contingency Planning Examples</a:t>
            </a:r>
          </a:p>
        </p:txBody>
      </p:sp>
      <p:pic>
        <p:nvPicPr>
          <p:cNvPr id="4" name="Picture 3" descr="Downtime Procedures Diagram&#10;&#10;New IP/ED Orders Form --&gt; Scheduler (Exam Tracking Form with DT sticker) --&gt; Radiologist (Protocol - optional) --&gt; Technologist (Scan Patient; Confirm images are all good in PACS - images will not have an associated order in PACS) --&gt; Radiologist (Dictate, Print &amp; send Report outbound) --&gt; Completed pile (Scheduler to grab when RIS comes back up)">
            <a:extLst>
              <a:ext uri="{FF2B5EF4-FFF2-40B4-BE49-F238E27FC236}">
                <a16:creationId xmlns:a16="http://schemas.microsoft.com/office/drawing/2014/main" id="{F811F7AD-7FF2-6451-139D-C819BBD67FDB}"/>
              </a:ext>
            </a:extLst>
          </p:cNvPr>
          <p:cNvPicPr>
            <a:picLocks noChangeAspect="1"/>
          </p:cNvPicPr>
          <p:nvPr/>
        </p:nvPicPr>
        <p:blipFill>
          <a:blip r:embed="rId3"/>
          <a:stretch>
            <a:fillRect/>
          </a:stretch>
        </p:blipFill>
        <p:spPr>
          <a:xfrm>
            <a:off x="862189" y="1587500"/>
            <a:ext cx="4274255" cy="3233567"/>
          </a:xfrm>
          <a:prstGeom prst="rect">
            <a:avLst/>
          </a:prstGeom>
        </p:spPr>
      </p:pic>
      <p:pic>
        <p:nvPicPr>
          <p:cNvPr id="5" name="Picture 4" descr="Example image of a manual downtime  Exam Tracking Form">
            <a:extLst>
              <a:ext uri="{FF2B5EF4-FFF2-40B4-BE49-F238E27FC236}">
                <a16:creationId xmlns:a16="http://schemas.microsoft.com/office/drawing/2014/main" id="{9AD999F6-F6F2-7218-8DBC-80DABBC9B625}"/>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345767" y="1353255"/>
            <a:ext cx="4783667" cy="3564467"/>
          </a:xfrm>
          <a:prstGeom prst="rect">
            <a:avLst/>
          </a:prstGeom>
        </p:spPr>
      </p:pic>
      <p:sp>
        <p:nvSpPr>
          <p:cNvPr id="6" name="TextBox 5">
            <a:extLst>
              <a:ext uri="{FF2B5EF4-FFF2-40B4-BE49-F238E27FC236}">
                <a16:creationId xmlns:a16="http://schemas.microsoft.com/office/drawing/2014/main" id="{513007F7-334F-81DC-EEF2-937AD8D959AD}"/>
              </a:ext>
            </a:extLst>
          </p:cNvPr>
          <p:cNvSpPr txBox="1"/>
          <p:nvPr/>
        </p:nvSpPr>
        <p:spPr>
          <a:xfrm>
            <a:off x="1659467" y="5147390"/>
            <a:ext cx="2465740" cy="276999"/>
          </a:xfrm>
          <a:prstGeom prst="rect">
            <a:avLst/>
          </a:prstGeom>
          <a:noFill/>
        </p:spPr>
        <p:txBody>
          <a:bodyPr wrap="none" rtlCol="0">
            <a:spAutoFit/>
          </a:bodyPr>
          <a:lstStyle/>
          <a:p>
            <a:pPr defTabSz="304815">
              <a:defRPr/>
            </a:pPr>
            <a:r>
              <a:rPr lang="en-US" sz="1200" b="1">
                <a:solidFill>
                  <a:srgbClr val="000000"/>
                </a:solidFill>
                <a:latin typeface="Arial"/>
              </a:rPr>
              <a:t>Downtime Procedures Diagram</a:t>
            </a:r>
          </a:p>
        </p:txBody>
      </p:sp>
      <p:sp>
        <p:nvSpPr>
          <p:cNvPr id="7" name="TextBox 6">
            <a:extLst>
              <a:ext uri="{FF2B5EF4-FFF2-40B4-BE49-F238E27FC236}">
                <a16:creationId xmlns:a16="http://schemas.microsoft.com/office/drawing/2014/main" id="{3DDD3FB8-E8DF-E669-9F5F-348B69263167}"/>
              </a:ext>
            </a:extLst>
          </p:cNvPr>
          <p:cNvSpPr txBox="1"/>
          <p:nvPr/>
        </p:nvSpPr>
        <p:spPr>
          <a:xfrm>
            <a:off x="7534707" y="5147390"/>
            <a:ext cx="2597186" cy="276999"/>
          </a:xfrm>
          <a:prstGeom prst="rect">
            <a:avLst/>
          </a:prstGeom>
          <a:noFill/>
        </p:spPr>
        <p:txBody>
          <a:bodyPr wrap="none" rtlCol="0">
            <a:spAutoFit/>
          </a:bodyPr>
          <a:lstStyle/>
          <a:p>
            <a:pPr defTabSz="304815">
              <a:defRPr/>
            </a:pPr>
            <a:r>
              <a:rPr lang="en-US" sz="1200" b="1">
                <a:solidFill>
                  <a:srgbClr val="000000"/>
                </a:solidFill>
                <a:latin typeface="Arial"/>
              </a:rPr>
              <a:t>Example Manual Downtime Form</a:t>
            </a:r>
          </a:p>
        </p:txBody>
      </p:sp>
    </p:spTree>
    <p:extLst>
      <p:ext uri="{BB962C8B-B14F-4D97-AF65-F5344CB8AC3E}">
        <p14:creationId xmlns:p14="http://schemas.microsoft.com/office/powerpoint/2010/main" val="21320579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0C5E5-7232-655B-55D7-704D732C5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B23BDB-79EE-1499-B319-45D50CA311EB}"/>
              </a:ext>
            </a:extLst>
          </p:cNvPr>
          <p:cNvSpPr>
            <a:spLocks noGrp="1"/>
          </p:cNvSpPr>
          <p:nvPr>
            <p:ph type="title"/>
          </p:nvPr>
        </p:nvSpPr>
        <p:spPr/>
        <p:txBody>
          <a:bodyPr/>
          <a:lstStyle/>
          <a:p>
            <a:r>
              <a:rPr lang="en-US">
                <a:solidFill>
                  <a:srgbClr val="062E61"/>
                </a:solidFill>
                <a:latin typeface="Arial" panose="020B0604020202020204" pitchFamily="34" charset="0"/>
                <a:cs typeface="Arial" panose="020B0604020202020204" pitchFamily="34" charset="0"/>
              </a:rPr>
              <a:t>Risk Identification and Site Criticality </a:t>
            </a:r>
            <a:br>
              <a:rPr lang="en-US">
                <a:solidFill>
                  <a:srgbClr val="062E61"/>
                </a:solidFill>
                <a:latin typeface="Arial" panose="020B0604020202020204" pitchFamily="34" charset="0"/>
                <a:cs typeface="Arial" panose="020B0604020202020204" pitchFamily="34" charset="0"/>
              </a:rPr>
            </a:br>
            <a:r>
              <a:rPr lang="en-US">
                <a:solidFill>
                  <a:srgbClr val="062E61"/>
                </a:solidFill>
                <a:latin typeface="Arial" panose="020B0604020202020204" pitchFamily="34" charset="0"/>
                <a:cs typeface="Arial" panose="020B0604020202020204" pitchFamily="34" charset="0"/>
              </a:rPr>
              <a:t>(RISC 2.0) Toolkit</a:t>
            </a:r>
            <a:endParaRPr lang="en-US"/>
          </a:p>
        </p:txBody>
      </p:sp>
      <p:pic>
        <p:nvPicPr>
          <p:cNvPr id="8" name="Picture 7" descr="this is a icon of a bar graph with a rising trend line drawn on top of it. ">
            <a:extLst>
              <a:ext uri="{FF2B5EF4-FFF2-40B4-BE49-F238E27FC236}">
                <a16:creationId xmlns:a16="http://schemas.microsoft.com/office/drawing/2014/main" id="{08FF5ADD-293E-FD61-CAB7-5C8E7402AAB4}"/>
              </a:ext>
            </a:extLst>
          </p:cNvPr>
          <p:cNvPicPr>
            <a:picLocks noChangeAspect="1"/>
          </p:cNvPicPr>
          <p:nvPr/>
        </p:nvPicPr>
        <p:blipFill>
          <a:blip r:embed="rId3"/>
          <a:srcRect l="75758" r="3859"/>
          <a:stretch>
            <a:fillRect/>
          </a:stretch>
        </p:blipFill>
        <p:spPr>
          <a:xfrm>
            <a:off x="555360" y="4775859"/>
            <a:ext cx="837005" cy="837423"/>
          </a:xfrm>
          <a:prstGeom prst="rect">
            <a:avLst/>
          </a:prstGeom>
        </p:spPr>
      </p:pic>
      <p:pic>
        <p:nvPicPr>
          <p:cNvPr id="10" name="Picture 9" descr="this is a hazaed symbos">
            <a:extLst>
              <a:ext uri="{FF2B5EF4-FFF2-40B4-BE49-F238E27FC236}">
                <a16:creationId xmlns:a16="http://schemas.microsoft.com/office/drawing/2014/main" id="{B84347E9-AC8E-D5B8-5C0C-5B2538D541AD}"/>
              </a:ext>
            </a:extLst>
          </p:cNvPr>
          <p:cNvPicPr>
            <a:picLocks noChangeAspect="1"/>
          </p:cNvPicPr>
          <p:nvPr/>
        </p:nvPicPr>
        <p:blipFill>
          <a:blip r:embed="rId3"/>
          <a:srcRect r="76081"/>
          <a:stretch>
            <a:fillRect/>
          </a:stretch>
        </p:blipFill>
        <p:spPr>
          <a:xfrm>
            <a:off x="461782" y="2406504"/>
            <a:ext cx="930583" cy="793406"/>
          </a:xfrm>
          <a:prstGeom prst="rect">
            <a:avLst/>
          </a:prstGeom>
        </p:spPr>
      </p:pic>
      <p:pic>
        <p:nvPicPr>
          <p:cNvPr id="12" name="Picture 11" descr="this is a hospital icon ">
            <a:extLst>
              <a:ext uri="{FF2B5EF4-FFF2-40B4-BE49-F238E27FC236}">
                <a16:creationId xmlns:a16="http://schemas.microsoft.com/office/drawing/2014/main" id="{27B0110E-DDB6-AC6D-AA41-D49CFE6B98D2}"/>
              </a:ext>
            </a:extLst>
          </p:cNvPr>
          <p:cNvPicPr>
            <a:picLocks noChangeAspect="1"/>
          </p:cNvPicPr>
          <p:nvPr/>
        </p:nvPicPr>
        <p:blipFill>
          <a:blip r:embed="rId3"/>
          <a:srcRect l="38161" r="39281"/>
          <a:stretch>
            <a:fillRect/>
          </a:stretch>
        </p:blipFill>
        <p:spPr>
          <a:xfrm>
            <a:off x="461782" y="3552714"/>
            <a:ext cx="930583" cy="841253"/>
          </a:xfrm>
          <a:prstGeom prst="rect">
            <a:avLst/>
          </a:prstGeom>
        </p:spPr>
      </p:pic>
      <p:sp>
        <p:nvSpPr>
          <p:cNvPr id="14" name="TextBox 13">
            <a:extLst>
              <a:ext uri="{FF2B5EF4-FFF2-40B4-BE49-F238E27FC236}">
                <a16:creationId xmlns:a16="http://schemas.microsoft.com/office/drawing/2014/main" id="{6C388902-5F08-93AE-C613-709E9E971307}"/>
              </a:ext>
            </a:extLst>
          </p:cNvPr>
          <p:cNvSpPr txBox="1"/>
          <p:nvPr/>
        </p:nvSpPr>
        <p:spPr>
          <a:xfrm>
            <a:off x="284193" y="1998206"/>
            <a:ext cx="6106695" cy="379656"/>
          </a:xfrm>
          <a:prstGeom prst="rect">
            <a:avLst/>
          </a:prstGeom>
          <a:noFill/>
        </p:spPr>
        <p:txBody>
          <a:bodyPr wrap="square">
            <a:spAutoFit/>
          </a:bodyPr>
          <a:lstStyle/>
          <a:p>
            <a:pPr defTabSz="304831"/>
            <a:r>
              <a:rPr lang="en-US" sz="1867" b="1">
                <a:solidFill>
                  <a:srgbClr val="1A4480"/>
                </a:solidFill>
                <a:latin typeface="Open Sans" panose="020B0606030504020204" pitchFamily="34" charset="0"/>
              </a:rPr>
              <a:t>Key Features</a:t>
            </a:r>
            <a:endParaRPr lang="en-US" sz="1867">
              <a:solidFill>
                <a:srgbClr val="1A4480"/>
              </a:solidFill>
              <a:latin typeface="Arial"/>
            </a:endParaRPr>
          </a:p>
        </p:txBody>
      </p:sp>
      <p:sp>
        <p:nvSpPr>
          <p:cNvPr id="16" name="TextBox 15">
            <a:extLst>
              <a:ext uri="{FF2B5EF4-FFF2-40B4-BE49-F238E27FC236}">
                <a16:creationId xmlns:a16="http://schemas.microsoft.com/office/drawing/2014/main" id="{0F8249E2-0287-4915-0914-42ED57037F01}"/>
              </a:ext>
            </a:extLst>
          </p:cNvPr>
          <p:cNvSpPr txBox="1"/>
          <p:nvPr/>
        </p:nvSpPr>
        <p:spPr>
          <a:xfrm>
            <a:off x="1392366" y="2342017"/>
            <a:ext cx="6848713" cy="1182055"/>
          </a:xfrm>
          <a:prstGeom prst="rect">
            <a:avLst/>
          </a:prstGeom>
          <a:noFill/>
        </p:spPr>
        <p:txBody>
          <a:bodyPr wrap="square">
            <a:spAutoFit/>
          </a:bodyPr>
          <a:lstStyle/>
          <a:p>
            <a:pPr defTabSz="304831">
              <a:spcAft>
                <a:spcPts val="500"/>
              </a:spcAft>
            </a:pPr>
            <a:r>
              <a:rPr lang="en-US" sz="1333" b="1">
                <a:solidFill>
                  <a:srgbClr val="333333"/>
                </a:solidFill>
                <a:latin typeface="Arial"/>
              </a:rPr>
              <a:t>Estimate the human, property, and business impacts to a facility that may result from a specific threat or hazard</a:t>
            </a:r>
          </a:p>
          <a:p>
            <a:pPr marL="190520" indent="-190520" defTabSz="304831">
              <a:buFont typeface="Arial" panose="020B0604020202020204" pitchFamily="34" charset="0"/>
              <a:buChar char="•"/>
            </a:pPr>
            <a:r>
              <a:rPr lang="en-US" sz="1333">
                <a:solidFill>
                  <a:srgbClr val="333333"/>
                </a:solidFill>
                <a:latin typeface="Arial"/>
              </a:rPr>
              <a:t>34 external threats or hazards, including active shooters, flooding, and more.</a:t>
            </a:r>
          </a:p>
          <a:p>
            <a:pPr marL="190520" indent="-190520" defTabSz="304831">
              <a:buFont typeface="Arial" panose="020B0604020202020204" pitchFamily="34" charset="0"/>
              <a:buChar char="•"/>
            </a:pPr>
            <a:r>
              <a:rPr lang="en-US" sz="1333">
                <a:solidFill>
                  <a:srgbClr val="333333"/>
                </a:solidFill>
                <a:latin typeface="Arial"/>
              </a:rPr>
              <a:t>33 internal threats or hazards, including water or generator failures, supply shortages and more.</a:t>
            </a:r>
          </a:p>
        </p:txBody>
      </p:sp>
      <p:sp>
        <p:nvSpPr>
          <p:cNvPr id="18" name="TextBox 17">
            <a:extLst>
              <a:ext uri="{FF2B5EF4-FFF2-40B4-BE49-F238E27FC236}">
                <a16:creationId xmlns:a16="http://schemas.microsoft.com/office/drawing/2014/main" id="{34E933D2-E3BD-8501-A92D-E8E7A0985601}"/>
              </a:ext>
            </a:extLst>
          </p:cNvPr>
          <p:cNvSpPr txBox="1"/>
          <p:nvPr/>
        </p:nvSpPr>
        <p:spPr>
          <a:xfrm>
            <a:off x="1392365" y="3545991"/>
            <a:ext cx="6106695" cy="1161793"/>
          </a:xfrm>
          <a:prstGeom prst="rect">
            <a:avLst/>
          </a:prstGeom>
          <a:noFill/>
        </p:spPr>
        <p:txBody>
          <a:bodyPr wrap="square" lIns="91440" tIns="45720" rIns="91440" bIns="45720" anchor="t">
            <a:spAutoFit/>
          </a:bodyPr>
          <a:lstStyle/>
          <a:p>
            <a:pPr defTabSz="304831">
              <a:spcAft>
                <a:spcPts val="500"/>
              </a:spcAft>
            </a:pPr>
            <a:r>
              <a:rPr lang="en-US" sz="1333" b="1">
                <a:solidFill>
                  <a:srgbClr val="333333"/>
                </a:solidFill>
                <a:latin typeface="Arial"/>
              </a:rPr>
              <a:t>Quickly assess facility level</a:t>
            </a:r>
          </a:p>
          <a:p>
            <a:pPr marL="190510" indent="-190510" defTabSz="304831">
              <a:buFont typeface="Arial" panose="020B0604020202020204" pitchFamily="34" charset="0"/>
              <a:buChar char="•"/>
            </a:pPr>
            <a:r>
              <a:rPr lang="en-US" sz="1300">
                <a:solidFill>
                  <a:srgbClr val="333333"/>
                </a:solidFill>
                <a:latin typeface="Arial"/>
              </a:rPr>
              <a:t>Emergency preparedness and resilience.</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Physical security.</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Cybersecurity.</a:t>
            </a:r>
          </a:p>
          <a:p>
            <a:pPr marL="190510" indent="-190510" defTabSz="304831">
              <a:buFont typeface="Arial" panose="020B0604020202020204" pitchFamily="34" charset="0"/>
              <a:buChar char="•"/>
            </a:pPr>
            <a:r>
              <a:rPr lang="en-US" sz="1300">
                <a:solidFill>
                  <a:srgbClr val="333333"/>
                </a:solidFill>
                <a:latin typeface="Arial"/>
              </a:rPr>
              <a:t>Critical dependencies.</a:t>
            </a:r>
            <a:endParaRPr lang="en-US" sz="1300">
              <a:solidFill>
                <a:srgbClr val="333333"/>
              </a:solidFill>
              <a:latin typeface="Arial"/>
              <a:cs typeface="Arial"/>
            </a:endParaRPr>
          </a:p>
        </p:txBody>
      </p:sp>
      <p:sp>
        <p:nvSpPr>
          <p:cNvPr id="20" name="TextBox 19">
            <a:extLst>
              <a:ext uri="{FF2B5EF4-FFF2-40B4-BE49-F238E27FC236}">
                <a16:creationId xmlns:a16="http://schemas.microsoft.com/office/drawing/2014/main" id="{745D2E16-3DAE-169F-72B5-6EBEFAF6E36A}"/>
              </a:ext>
            </a:extLst>
          </p:cNvPr>
          <p:cNvSpPr txBox="1"/>
          <p:nvPr/>
        </p:nvSpPr>
        <p:spPr>
          <a:xfrm>
            <a:off x="1392365" y="4746772"/>
            <a:ext cx="6998439" cy="1561902"/>
          </a:xfrm>
          <a:prstGeom prst="rect">
            <a:avLst/>
          </a:prstGeom>
          <a:noFill/>
        </p:spPr>
        <p:txBody>
          <a:bodyPr wrap="square" lIns="91440" tIns="45720" rIns="91440" bIns="45720" anchor="t">
            <a:spAutoFit/>
          </a:bodyPr>
          <a:lstStyle/>
          <a:p>
            <a:pPr defTabSz="304831">
              <a:spcAft>
                <a:spcPts val="500"/>
              </a:spcAft>
            </a:pPr>
            <a:r>
              <a:rPr lang="en-US" sz="1333" b="1">
                <a:solidFill>
                  <a:srgbClr val="333333"/>
                </a:solidFill>
                <a:latin typeface="Arial"/>
              </a:rPr>
              <a:t>Utilize new features</a:t>
            </a:r>
          </a:p>
          <a:p>
            <a:pPr marL="190510" indent="-190510" defTabSz="304831">
              <a:buFont typeface="Arial" panose="020B0604020202020204" pitchFamily="34" charset="0"/>
              <a:buChar char="•"/>
            </a:pPr>
            <a:r>
              <a:rPr lang="en-US" sz="1300">
                <a:solidFill>
                  <a:srgbClr val="333333"/>
                </a:solidFill>
                <a:latin typeface="Arial"/>
              </a:rPr>
              <a:t>Role based access.</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Context level help.</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Location services.</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Data segmentation.</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Enhanced approach to creating risk assessments.</a:t>
            </a:r>
            <a:endParaRPr lang="en-US" sz="1300">
              <a:solidFill>
                <a:srgbClr val="333333"/>
              </a:solidFill>
              <a:latin typeface="Arial"/>
              <a:cs typeface="Arial"/>
            </a:endParaRPr>
          </a:p>
          <a:p>
            <a:pPr marL="190510" indent="-190510" defTabSz="304831">
              <a:buFont typeface="Arial" panose="020B0604020202020204" pitchFamily="34" charset="0"/>
              <a:buChar char="•"/>
            </a:pPr>
            <a:r>
              <a:rPr lang="en-US" sz="1300">
                <a:solidFill>
                  <a:srgbClr val="333333"/>
                </a:solidFill>
                <a:latin typeface="Arial"/>
              </a:rPr>
              <a:t>Heatmap style visualizations.</a:t>
            </a:r>
            <a:endParaRPr lang="en-US" sz="1300">
              <a:solidFill>
                <a:srgbClr val="333333"/>
              </a:solidFill>
              <a:latin typeface="Arial"/>
              <a:cs typeface="Arial"/>
            </a:endParaRPr>
          </a:p>
        </p:txBody>
      </p:sp>
      <p:pic>
        <p:nvPicPr>
          <p:cNvPr id="22" name="Picture 21" descr="This is an image of a box with lit lightbulb. it says in bold writing, &quot;RISC TOOLKIT at a Glance&quot; &quot;FACT SHEET&quot;">
            <a:extLst>
              <a:ext uri="{FF2B5EF4-FFF2-40B4-BE49-F238E27FC236}">
                <a16:creationId xmlns:a16="http://schemas.microsoft.com/office/drawing/2014/main" id="{6253488C-D23B-22CC-8DC2-81219F29E5FC}"/>
              </a:ext>
            </a:extLst>
          </p:cNvPr>
          <p:cNvPicPr>
            <a:picLocks noChangeAspect="1"/>
          </p:cNvPicPr>
          <p:nvPr/>
        </p:nvPicPr>
        <p:blipFill>
          <a:blip r:embed="rId4"/>
          <a:stretch>
            <a:fillRect/>
          </a:stretch>
        </p:blipFill>
        <p:spPr>
          <a:xfrm>
            <a:off x="8854460" y="2487626"/>
            <a:ext cx="2534004" cy="2610214"/>
          </a:xfrm>
          <a:prstGeom prst="rect">
            <a:avLst/>
          </a:prstGeom>
        </p:spPr>
      </p:pic>
      <p:sp>
        <p:nvSpPr>
          <p:cNvPr id="23" name="TextBox 22">
            <a:extLst>
              <a:ext uri="{FF2B5EF4-FFF2-40B4-BE49-F238E27FC236}">
                <a16:creationId xmlns:a16="http://schemas.microsoft.com/office/drawing/2014/main" id="{00D9BE79-8780-6D24-6FA1-72E318863F6A}"/>
              </a:ext>
            </a:extLst>
          </p:cNvPr>
          <p:cNvSpPr txBox="1"/>
          <p:nvPr/>
        </p:nvSpPr>
        <p:spPr>
          <a:xfrm>
            <a:off x="278064" y="1115913"/>
            <a:ext cx="11913937" cy="912814"/>
          </a:xfrm>
          <a:prstGeom prst="rect">
            <a:avLst/>
          </a:prstGeom>
          <a:noFill/>
        </p:spPr>
        <p:txBody>
          <a:bodyPr wrap="square">
            <a:spAutoFit/>
          </a:bodyPr>
          <a:lstStyle/>
          <a:p>
            <a:pPr defTabSz="304831"/>
            <a:r>
              <a:rPr lang="en-US" sz="1333">
                <a:solidFill>
                  <a:srgbClr val="333333"/>
                </a:solidFill>
                <a:latin typeface="Arial"/>
                <a:cs typeface="Arial" panose="020B0604020202020204" pitchFamily="34" charset="0"/>
              </a:rPr>
              <a:t>Risk Identification and Site Criticality (RISC) Toolkit is an objective, data-driven all-hazards risk assessment that can be used by public and private organizations within the Healthcare and Public Health Sector to inform emergency preparedness planning, risk management activities, and resource investments. The RISC Toolkit provides owners/operators in the HPH Sector with nationally recognized standards-based evaluation criteria in an easy-to-follow, guided format.</a:t>
            </a:r>
            <a:endParaRPr lang="en-US" sz="1333">
              <a:solidFill>
                <a:srgbClr val="000000"/>
              </a:solidFill>
              <a:latin typeface="Arial"/>
              <a:cs typeface="Arial" panose="020B0604020202020204" pitchFamily="34" charset="0"/>
            </a:endParaRPr>
          </a:p>
        </p:txBody>
      </p:sp>
    </p:spTree>
    <p:extLst>
      <p:ext uri="{BB962C8B-B14F-4D97-AF65-F5344CB8AC3E}">
        <p14:creationId xmlns:p14="http://schemas.microsoft.com/office/powerpoint/2010/main" val="13778393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3179E-E839-F49B-E456-D9C573EE9D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34CCC6-D36B-4055-FE5F-B7E273E028ED}"/>
              </a:ext>
            </a:extLst>
          </p:cNvPr>
          <p:cNvSpPr>
            <a:spLocks noGrp="1"/>
          </p:cNvSpPr>
          <p:nvPr>
            <p:ph type="title"/>
          </p:nvPr>
        </p:nvSpPr>
        <p:spPr/>
        <p:txBody>
          <a:bodyPr/>
          <a:lstStyle/>
          <a:p>
            <a:r>
              <a:rPr lang="en-US">
                <a:solidFill>
                  <a:srgbClr val="1A4480"/>
                </a:solidFill>
                <a:latin typeface="Arial" panose="020B0604020202020204" pitchFamily="34" charset="0"/>
                <a:ea typeface="Open Sans"/>
                <a:cs typeface="Arial" panose="020B0604020202020204" pitchFamily="34" charset="0"/>
              </a:rPr>
              <a:t>Rise of Nation State Backed Threats</a:t>
            </a:r>
            <a:endParaRPr lang="en-US"/>
          </a:p>
        </p:txBody>
      </p:sp>
      <p:sp>
        <p:nvSpPr>
          <p:cNvPr id="12" name="Oval 11">
            <a:extLst>
              <a:ext uri="{FF2B5EF4-FFF2-40B4-BE49-F238E27FC236}">
                <a16:creationId xmlns:a16="http://schemas.microsoft.com/office/drawing/2014/main" id="{90C41504-9314-773E-2695-9E4353D6AB77}"/>
              </a:ext>
              <a:ext uri="{C183D7F6-B498-43B3-948B-1728B52AA6E4}">
                <adec:decorative xmlns:adec="http://schemas.microsoft.com/office/drawing/2017/decorative" val="1"/>
              </a:ext>
            </a:extLst>
          </p:cNvPr>
          <p:cNvSpPr/>
          <p:nvPr/>
        </p:nvSpPr>
        <p:spPr>
          <a:xfrm>
            <a:off x="115754" y="3808779"/>
            <a:ext cx="4021961" cy="2543569"/>
          </a:xfrm>
          <a:prstGeom prst="ellipse">
            <a:avLst/>
          </a:prstGeom>
          <a:solidFill>
            <a:srgbClr val="DDE8F4"/>
          </a:solidFill>
          <a:ln w="19050" cap="flat" cmpd="sng" algn="ctr">
            <a:solidFill>
              <a:srgbClr val="DDE8F4">
                <a:shade val="15000"/>
              </a:srgbClr>
            </a:solidFill>
            <a:prstDash val="solid"/>
            <a:miter lim="800000"/>
          </a:ln>
          <a:effectLst/>
        </p:spPr>
        <p:txBody>
          <a:bodyPr rtlCol="0" anchor="ctr"/>
          <a:lstStyle/>
          <a:p>
            <a:pPr algn="ctr" defTabSz="914446">
              <a:defRPr/>
            </a:pPr>
            <a:endParaRPr lang="en-US" kern="0">
              <a:solidFill>
                <a:prstClr val="white"/>
              </a:solidFill>
              <a:latin typeface="Aptos" panose="02110004020202020204"/>
            </a:endParaRPr>
          </a:p>
        </p:txBody>
      </p:sp>
      <p:sp>
        <p:nvSpPr>
          <p:cNvPr id="13" name="TextBox 12">
            <a:extLst>
              <a:ext uri="{FF2B5EF4-FFF2-40B4-BE49-F238E27FC236}">
                <a16:creationId xmlns:a16="http://schemas.microsoft.com/office/drawing/2014/main" id="{8E6E116A-3905-EED4-F8C9-B28142A569B9}"/>
              </a:ext>
            </a:extLst>
          </p:cNvPr>
          <p:cNvSpPr txBox="1"/>
          <p:nvPr/>
        </p:nvSpPr>
        <p:spPr>
          <a:xfrm>
            <a:off x="413176" y="4248814"/>
            <a:ext cx="3393183" cy="1754326"/>
          </a:xfrm>
          <a:prstGeom prst="rect">
            <a:avLst/>
          </a:prstGeom>
          <a:noFill/>
        </p:spPr>
        <p:txBody>
          <a:bodyPr wrap="square" rtlCol="0">
            <a:spAutoFit/>
          </a:bodyPr>
          <a:lstStyle/>
          <a:p>
            <a:pPr algn="ctr" defTabSz="914446"/>
            <a:r>
              <a:rPr lang="en-US" b="1">
                <a:solidFill>
                  <a:srgbClr val="062E61"/>
                </a:solidFill>
                <a:latin typeface="Aptos" panose="02110004020202020204"/>
              </a:rPr>
              <a:t>Check out HHS Cyber Gateway for a video </a:t>
            </a:r>
            <a:r>
              <a:rPr lang="en-US">
                <a:solidFill>
                  <a:srgbClr val="062E61"/>
                </a:solidFill>
                <a:latin typeface="Aptos" panose="02110004020202020204"/>
              </a:rPr>
              <a:t>to spread awareness of this threat.</a:t>
            </a:r>
          </a:p>
          <a:p>
            <a:pPr algn="ctr" defTabSz="914446"/>
            <a:endParaRPr lang="en-US">
              <a:solidFill>
                <a:srgbClr val="062E61"/>
              </a:solidFill>
              <a:latin typeface="Aptos" panose="02110004020202020204"/>
            </a:endParaRPr>
          </a:p>
          <a:p>
            <a:pPr algn="ctr" defTabSz="914446"/>
            <a:r>
              <a:rPr lang="en-US">
                <a:solidFill>
                  <a:srgbClr val="062E61"/>
                </a:solidFill>
                <a:latin typeface="Aptos" panose="02110004020202020204"/>
              </a:rPr>
              <a:t>Additional alerts and bulletins were distributed this year.</a:t>
            </a:r>
          </a:p>
        </p:txBody>
      </p:sp>
      <p:cxnSp>
        <p:nvCxnSpPr>
          <p:cNvPr id="14" name="Straight Arrow Connector 13">
            <a:extLst>
              <a:ext uri="{FF2B5EF4-FFF2-40B4-BE49-F238E27FC236}">
                <a16:creationId xmlns:a16="http://schemas.microsoft.com/office/drawing/2014/main" id="{69932B34-C69C-32B0-0E44-986BA6C6A3FF}"/>
              </a:ext>
              <a:ext uri="{C183D7F6-B498-43B3-948B-1728B52AA6E4}">
                <adec:decorative xmlns:adec="http://schemas.microsoft.com/office/drawing/2017/decorative" val="1"/>
              </a:ext>
            </a:extLst>
          </p:cNvPr>
          <p:cNvCxnSpPr/>
          <p:nvPr/>
        </p:nvCxnSpPr>
        <p:spPr>
          <a:xfrm flipV="1">
            <a:off x="3394796" y="3604828"/>
            <a:ext cx="839972" cy="405922"/>
          </a:xfrm>
          <a:prstGeom prst="straightConnector1">
            <a:avLst/>
          </a:prstGeom>
          <a:noFill/>
          <a:ln w="19050" cap="flat" cmpd="sng" algn="ctr">
            <a:solidFill>
              <a:srgbClr val="062E61"/>
            </a:solidFill>
            <a:prstDash val="solid"/>
            <a:miter lim="800000"/>
            <a:tailEnd type="triangle"/>
          </a:ln>
          <a:effectLst/>
        </p:spPr>
      </p:cxnSp>
      <p:sp>
        <p:nvSpPr>
          <p:cNvPr id="15" name="TextBox 14">
            <a:extLst>
              <a:ext uri="{FF2B5EF4-FFF2-40B4-BE49-F238E27FC236}">
                <a16:creationId xmlns:a16="http://schemas.microsoft.com/office/drawing/2014/main" id="{E5759294-7E99-D9D4-A969-13332E4CA5F0}"/>
              </a:ext>
            </a:extLst>
          </p:cNvPr>
          <p:cNvSpPr txBox="1"/>
          <p:nvPr/>
        </p:nvSpPr>
        <p:spPr>
          <a:xfrm>
            <a:off x="6997373" y="5191238"/>
            <a:ext cx="4051004" cy="1015663"/>
          </a:xfrm>
          <a:prstGeom prst="rect">
            <a:avLst/>
          </a:prstGeom>
          <a:solidFill>
            <a:sysClr val="window" lastClr="FFFFFF"/>
          </a:solidFill>
          <a:ln w="19050" cap="flat" cmpd="sng" algn="ctr">
            <a:solidFill>
              <a:srgbClr val="062E61"/>
            </a:solidFill>
            <a:prstDash val="solid"/>
            <a:miter lim="800000"/>
          </a:ln>
          <a:effectLst/>
        </p:spPr>
        <p:txBody>
          <a:bodyPr wrap="square" lIns="91440" tIns="45720" rIns="91440" bIns="45720" rtlCol="0" anchor="t">
            <a:spAutoFit/>
          </a:bodyPr>
          <a:lstStyle/>
          <a:p>
            <a:pPr algn="ctr" defTabSz="914446">
              <a:defRPr/>
            </a:pPr>
            <a:r>
              <a:rPr lang="en-US" sz="2000" b="1" kern="0">
                <a:solidFill>
                  <a:srgbClr val="062E61"/>
                </a:solidFill>
                <a:latin typeface="Aptos" panose="02110004020202020204"/>
              </a:rPr>
              <a:t>These threats test cyber resilience, disrupt care, and put patients at risk.</a:t>
            </a:r>
          </a:p>
        </p:txBody>
      </p:sp>
      <p:pic>
        <p:nvPicPr>
          <p:cNvPr id="16" name="Picture 15" descr="Screenshot of video from HHS Cyber Gateway:&#10;&#10;Typhoon Advanced Persistent Threats&#10;&#10;Microsoft calls them &quot;Typhoons&quot; - but these aren't storms. They're state-backed cyber operatives, linked to China. Groups known as Volt Typhoon, Salt Typhoon, Silk Typhoon, and Brass Typhoon...">
            <a:extLst>
              <a:ext uri="{FF2B5EF4-FFF2-40B4-BE49-F238E27FC236}">
                <a16:creationId xmlns:a16="http://schemas.microsoft.com/office/drawing/2014/main" id="{87F45851-B228-934F-DA0A-E096C604B1DB}"/>
              </a:ext>
            </a:extLst>
          </p:cNvPr>
          <p:cNvPicPr>
            <a:picLocks noChangeAspect="1"/>
          </p:cNvPicPr>
          <p:nvPr/>
        </p:nvPicPr>
        <p:blipFill>
          <a:blip r:embed="rId3"/>
          <a:stretch>
            <a:fillRect/>
          </a:stretch>
        </p:blipFill>
        <p:spPr>
          <a:xfrm>
            <a:off x="4305741" y="1139161"/>
            <a:ext cx="5438305" cy="3347016"/>
          </a:xfrm>
          <a:prstGeom prst="rect">
            <a:avLst/>
          </a:prstGeom>
        </p:spPr>
      </p:pic>
    </p:spTree>
    <p:extLst>
      <p:ext uri="{BB962C8B-B14F-4D97-AF65-F5344CB8AC3E}">
        <p14:creationId xmlns:p14="http://schemas.microsoft.com/office/powerpoint/2010/main" val="6761777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226D-192B-A66A-3610-138E5175ACCA}"/>
              </a:ext>
            </a:extLst>
          </p:cNvPr>
          <p:cNvSpPr>
            <a:spLocks noGrp="1"/>
          </p:cNvSpPr>
          <p:nvPr>
            <p:ph type="title"/>
          </p:nvPr>
        </p:nvSpPr>
        <p:spPr/>
        <p:txBody>
          <a:bodyPr/>
          <a:lstStyle/>
          <a:p>
            <a:r>
              <a:rPr lang="en-US"/>
              <a:t>Additional Resource: Healthcare Sector Coordinating Council Cybersecurity Working Group</a:t>
            </a:r>
          </a:p>
        </p:txBody>
      </p:sp>
      <p:pic>
        <p:nvPicPr>
          <p:cNvPr id="9" name="Picture 8" descr="Screenshot of Health Sector Coordinating Council Cybersecurity Working Group website">
            <a:extLst>
              <a:ext uri="{FF2B5EF4-FFF2-40B4-BE49-F238E27FC236}">
                <a16:creationId xmlns:a16="http://schemas.microsoft.com/office/drawing/2014/main" id="{08889689-13CB-A7EA-5AC1-767A9A66ED5A}"/>
              </a:ext>
            </a:extLst>
          </p:cNvPr>
          <p:cNvPicPr>
            <a:picLocks noChangeAspect="1"/>
          </p:cNvPicPr>
          <p:nvPr/>
        </p:nvPicPr>
        <p:blipFill>
          <a:blip r:embed="rId3"/>
          <a:stretch>
            <a:fillRect/>
          </a:stretch>
        </p:blipFill>
        <p:spPr>
          <a:xfrm>
            <a:off x="63795" y="1129470"/>
            <a:ext cx="5784113" cy="3941737"/>
          </a:xfrm>
          <a:prstGeom prst="rect">
            <a:avLst/>
          </a:prstGeom>
        </p:spPr>
      </p:pic>
      <p:pic>
        <p:nvPicPr>
          <p:cNvPr id="7" name="Picture 6" descr="Eligibility Requirements for the HSCC Cybersecurity Working Group&#10;&#10;Membership in the HSCC CWG is open to any organization that is:&#10;&#10;a. a covered entity or business associate under HIPAA;&#10;b. a health plan or payer;&#10;c. regulated by FDA as a medical device or pharmaceutical company;&#10;d. regulated by the HHS Office of the National Coordinator as a health IT company; &#10;e. a public health organization and/or&#10;f. a healthcare industry association or professional society.">
            <a:extLst>
              <a:ext uri="{FF2B5EF4-FFF2-40B4-BE49-F238E27FC236}">
                <a16:creationId xmlns:a16="http://schemas.microsoft.com/office/drawing/2014/main" id="{7F68C1CC-AB38-F0AD-C732-AD05A2B2D681}"/>
              </a:ext>
            </a:extLst>
          </p:cNvPr>
          <p:cNvPicPr>
            <a:picLocks noChangeAspect="1"/>
          </p:cNvPicPr>
          <p:nvPr/>
        </p:nvPicPr>
        <p:blipFill>
          <a:blip r:embed="rId4"/>
          <a:stretch>
            <a:fillRect/>
          </a:stretch>
        </p:blipFill>
        <p:spPr>
          <a:xfrm>
            <a:off x="5607491" y="4543069"/>
            <a:ext cx="5784112" cy="1797377"/>
          </a:xfrm>
          <a:prstGeom prst="rect">
            <a:avLst/>
          </a:prstGeom>
        </p:spPr>
      </p:pic>
      <p:sp>
        <p:nvSpPr>
          <p:cNvPr id="3" name="TextBox 2">
            <a:extLst>
              <a:ext uri="{FF2B5EF4-FFF2-40B4-BE49-F238E27FC236}">
                <a16:creationId xmlns:a16="http://schemas.microsoft.com/office/drawing/2014/main" id="{16C7A319-BE3E-1126-6D8F-95D354803777}"/>
              </a:ext>
            </a:extLst>
          </p:cNvPr>
          <p:cNvSpPr txBox="1"/>
          <p:nvPr/>
        </p:nvSpPr>
        <p:spPr>
          <a:xfrm>
            <a:off x="6400800" y="1536700"/>
            <a:ext cx="5194300" cy="2595069"/>
          </a:xfrm>
          <a:prstGeom prst="rect">
            <a:avLst/>
          </a:prstGeom>
          <a:noFill/>
        </p:spPr>
        <p:txBody>
          <a:bodyPr wrap="square" rtlCol="0">
            <a:spAutoFit/>
          </a:bodyPr>
          <a:lstStyle/>
          <a:p>
            <a:pPr algn="ctr" defTabSz="914446">
              <a:lnSpc>
                <a:spcPct val="120000"/>
              </a:lnSpc>
              <a:spcBef>
                <a:spcPts val="600"/>
              </a:spcBef>
              <a:buClr>
                <a:srgbClr val="787878"/>
              </a:buClr>
              <a:defRPr/>
            </a:pPr>
            <a:r>
              <a:rPr lang="en-US" sz="1600" b="1">
                <a:solidFill>
                  <a:srgbClr val="062E61"/>
                </a:solidFill>
                <a:latin typeface="Arial"/>
                <a:ea typeface="Open Sans" panose="020B0606030504020204" pitchFamily="34" charset="0"/>
                <a:cs typeface="Open Sans" panose="020B0606030504020204" pitchFamily="34" charset="0"/>
              </a:rPr>
              <a:t>DMV Members</a:t>
            </a:r>
          </a:p>
          <a:p>
            <a:pPr marL="228611" indent="-228611" defTabSz="914446">
              <a:lnSpc>
                <a:spcPct val="120000"/>
              </a:lnSpc>
              <a:spcBef>
                <a:spcPts val="600"/>
              </a:spcBef>
              <a:buClr>
                <a:srgbClr val="787878"/>
              </a:buClr>
              <a:buFont typeface="Arial" panose="020B0604020202020204" pitchFamily="34" charset="0"/>
              <a:buChar char="•"/>
              <a:defRPr/>
            </a:pPr>
            <a:r>
              <a:rPr lang="en-US" sz="1600">
                <a:solidFill>
                  <a:srgbClr val="000000"/>
                </a:solidFill>
                <a:latin typeface="Arial"/>
                <a:ea typeface="Open Sans" panose="020B0606030504020204" pitchFamily="34" charset="0"/>
                <a:cs typeface="Open Sans" panose="020B0606030504020204" pitchFamily="34" charset="0"/>
              </a:rPr>
              <a:t>Children’s National</a:t>
            </a:r>
          </a:p>
          <a:p>
            <a:pPr marL="228611" indent="-228611" defTabSz="914446">
              <a:lnSpc>
                <a:spcPct val="120000"/>
              </a:lnSpc>
              <a:spcBef>
                <a:spcPts val="600"/>
              </a:spcBef>
              <a:buClr>
                <a:srgbClr val="787878"/>
              </a:buClr>
              <a:buFont typeface="Arial" panose="020B0604020202020204" pitchFamily="34" charset="0"/>
              <a:buChar char="•"/>
              <a:defRPr/>
            </a:pPr>
            <a:r>
              <a:rPr lang="en-US" sz="1600">
                <a:solidFill>
                  <a:srgbClr val="000000"/>
                </a:solidFill>
                <a:latin typeface="Arial"/>
                <a:ea typeface="Open Sans" panose="020B0606030504020204" pitchFamily="34" charset="0"/>
                <a:cs typeface="Open Sans" panose="020B0606030504020204" pitchFamily="34" charset="0"/>
              </a:rPr>
              <a:t>DC Primary Care Association</a:t>
            </a:r>
          </a:p>
          <a:p>
            <a:pPr marL="228611" indent="-228611" defTabSz="914446">
              <a:lnSpc>
                <a:spcPct val="120000"/>
              </a:lnSpc>
              <a:spcBef>
                <a:spcPts val="600"/>
              </a:spcBef>
              <a:buClr>
                <a:srgbClr val="787878"/>
              </a:buClr>
              <a:buFont typeface="Arial" panose="020B0604020202020204" pitchFamily="34" charset="0"/>
              <a:buChar char="•"/>
              <a:defRPr/>
            </a:pPr>
            <a:r>
              <a:rPr lang="en-US" sz="1600">
                <a:solidFill>
                  <a:srgbClr val="000000"/>
                </a:solidFill>
                <a:latin typeface="Arial"/>
                <a:ea typeface="Open Sans" panose="020B0606030504020204" pitchFamily="34" charset="0"/>
                <a:cs typeface="Open Sans" panose="020B0606030504020204" pitchFamily="34" charset="0"/>
              </a:rPr>
              <a:t>District of Columbia Dept of Health Care Finance</a:t>
            </a:r>
          </a:p>
          <a:p>
            <a:pPr marL="228611" indent="-228611" defTabSz="914446">
              <a:lnSpc>
                <a:spcPct val="120000"/>
              </a:lnSpc>
              <a:spcBef>
                <a:spcPts val="600"/>
              </a:spcBef>
              <a:buClr>
                <a:srgbClr val="787878"/>
              </a:buClr>
              <a:buFont typeface="Arial" panose="020B0604020202020204" pitchFamily="34" charset="0"/>
              <a:buChar char="•"/>
              <a:defRPr/>
            </a:pPr>
            <a:r>
              <a:rPr lang="en-US" sz="1600">
                <a:solidFill>
                  <a:srgbClr val="000000"/>
                </a:solidFill>
                <a:latin typeface="Arial"/>
                <a:ea typeface="Open Sans" panose="020B0606030504020204" pitchFamily="34" charset="0"/>
                <a:cs typeface="Open Sans" panose="020B0606030504020204" pitchFamily="34" charset="0"/>
              </a:rPr>
              <a:t>George Washington Medical Faculty Associates</a:t>
            </a:r>
          </a:p>
          <a:p>
            <a:pPr marL="228611" indent="-228611" defTabSz="914446">
              <a:lnSpc>
                <a:spcPct val="120000"/>
              </a:lnSpc>
              <a:spcBef>
                <a:spcPts val="600"/>
              </a:spcBef>
              <a:buClr>
                <a:srgbClr val="787878"/>
              </a:buClr>
              <a:buFont typeface="Arial" panose="020B0604020202020204" pitchFamily="34" charset="0"/>
              <a:buChar char="•"/>
              <a:defRPr/>
            </a:pPr>
            <a:r>
              <a:rPr lang="en-US" sz="1600">
                <a:solidFill>
                  <a:srgbClr val="000000"/>
                </a:solidFill>
                <a:latin typeface="Arial"/>
                <a:ea typeface="Open Sans" panose="020B0606030504020204" pitchFamily="34" charset="0"/>
                <a:cs typeface="Open Sans" panose="020B0606030504020204" pitchFamily="34" charset="0"/>
              </a:rPr>
              <a:t>Inova Health System</a:t>
            </a:r>
          </a:p>
          <a:p>
            <a:pPr marL="228611" indent="-228611" defTabSz="914446">
              <a:lnSpc>
                <a:spcPct val="120000"/>
              </a:lnSpc>
              <a:spcBef>
                <a:spcPts val="600"/>
              </a:spcBef>
              <a:buClr>
                <a:srgbClr val="787878"/>
              </a:buClr>
              <a:buFont typeface="Arial" panose="020B0604020202020204" pitchFamily="34" charset="0"/>
              <a:buChar char="•"/>
              <a:defRPr/>
            </a:pPr>
            <a:r>
              <a:rPr lang="en-US" sz="1600">
                <a:solidFill>
                  <a:srgbClr val="000000"/>
                </a:solidFill>
                <a:latin typeface="Arial"/>
                <a:ea typeface="Open Sans" panose="020B0606030504020204" pitchFamily="34" charset="0"/>
                <a:cs typeface="Open Sans" panose="020B0606030504020204" pitchFamily="34" charset="0"/>
              </a:rPr>
              <a:t>Johns Hopkins Medicine</a:t>
            </a:r>
          </a:p>
        </p:txBody>
      </p:sp>
    </p:spTree>
    <p:extLst>
      <p:ext uri="{BB962C8B-B14F-4D97-AF65-F5344CB8AC3E}">
        <p14:creationId xmlns:p14="http://schemas.microsoft.com/office/powerpoint/2010/main" val="26760418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9D85-436B-ABD7-FA09-C96DB9E1BDBD}"/>
              </a:ext>
            </a:extLst>
          </p:cNvPr>
          <p:cNvSpPr>
            <a:spLocks noGrp="1"/>
          </p:cNvSpPr>
          <p:nvPr>
            <p:ph type="title"/>
          </p:nvPr>
        </p:nvSpPr>
        <p:spPr/>
        <p:txBody>
          <a:bodyPr/>
          <a:lstStyle/>
          <a:p>
            <a:r>
              <a:rPr lang="en-US"/>
              <a:t>CISA Free Resources</a:t>
            </a:r>
          </a:p>
        </p:txBody>
      </p:sp>
      <p:pic>
        <p:nvPicPr>
          <p:cNvPr id="5" name="Picture 4" descr="Screenshot of CISA website">
            <a:extLst>
              <a:ext uri="{FF2B5EF4-FFF2-40B4-BE49-F238E27FC236}">
                <a16:creationId xmlns:a16="http://schemas.microsoft.com/office/drawing/2014/main" id="{12854754-C07C-A7A1-A334-DF56F83002CB}"/>
              </a:ext>
            </a:extLst>
          </p:cNvPr>
          <p:cNvPicPr>
            <a:picLocks noChangeAspect="1"/>
          </p:cNvPicPr>
          <p:nvPr/>
        </p:nvPicPr>
        <p:blipFill>
          <a:blip r:embed="rId3"/>
          <a:stretch>
            <a:fillRect/>
          </a:stretch>
        </p:blipFill>
        <p:spPr>
          <a:xfrm>
            <a:off x="731416" y="1256470"/>
            <a:ext cx="10729169" cy="5147521"/>
          </a:xfrm>
          <a:prstGeom prst="rect">
            <a:avLst/>
          </a:prstGeom>
        </p:spPr>
      </p:pic>
    </p:spTree>
    <p:extLst>
      <p:ext uri="{BB962C8B-B14F-4D97-AF65-F5344CB8AC3E}">
        <p14:creationId xmlns:p14="http://schemas.microsoft.com/office/powerpoint/2010/main" val="104332049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11A3F-12D5-A767-CB3B-A5F038FA5C01}"/>
              </a:ext>
            </a:extLst>
          </p:cNvPr>
          <p:cNvSpPr>
            <a:spLocks noGrp="1"/>
          </p:cNvSpPr>
          <p:nvPr>
            <p:ph type="title"/>
          </p:nvPr>
        </p:nvSpPr>
        <p:spPr/>
        <p:txBody>
          <a:bodyPr/>
          <a:lstStyle/>
          <a:p>
            <a:r>
              <a:rPr lang="en-US"/>
              <a:t>Who to Contact if You’re the Victim of a Cyber Attack</a:t>
            </a:r>
          </a:p>
        </p:txBody>
      </p:sp>
      <p:sp>
        <p:nvSpPr>
          <p:cNvPr id="7" name="TextBox 6">
            <a:extLst>
              <a:ext uri="{FF2B5EF4-FFF2-40B4-BE49-F238E27FC236}">
                <a16:creationId xmlns:a16="http://schemas.microsoft.com/office/drawing/2014/main" id="{5DF89C68-6A99-1581-9AD3-EA2842F20C65}"/>
              </a:ext>
            </a:extLst>
          </p:cNvPr>
          <p:cNvSpPr txBox="1"/>
          <p:nvPr/>
        </p:nvSpPr>
        <p:spPr>
          <a:xfrm>
            <a:off x="0" y="1129470"/>
            <a:ext cx="11188700" cy="4455835"/>
          </a:xfrm>
          <a:prstGeom prst="rect">
            <a:avLst/>
          </a:prstGeom>
          <a:noFill/>
        </p:spPr>
        <p:txBody>
          <a:bodyPr wrap="square" rtlCol="0">
            <a:spAutoFit/>
          </a:bodyPr>
          <a:lstStyle/>
          <a:p>
            <a:pPr marL="609630" lvl="1" indent="-304815" defTabSz="304815">
              <a:lnSpc>
                <a:spcPct val="150000"/>
              </a:lnSpc>
              <a:buFont typeface="Arial" panose="020B0604020202020204" pitchFamily="34" charset="0"/>
              <a:buChar char="•"/>
            </a:pPr>
            <a:r>
              <a:rPr lang="en-US" sz="2400">
                <a:solidFill>
                  <a:srgbClr val="000000"/>
                </a:solidFill>
                <a:latin typeface="Arial" panose="020B0604020202020204" pitchFamily="34" charset="0"/>
                <a:ea typeface="Times New Roman" panose="02020603050405020304" pitchFamily="18" charset="0"/>
                <a:cs typeface="Arial" panose="020B0604020202020204" pitchFamily="34" charset="0"/>
              </a:rPr>
              <a:t>Report cyber attacks to any of the following:</a:t>
            </a:r>
            <a:endParaRPr lang="en-US" sz="2667">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990650" lvl="2" indent="-381019" defTabSz="304815">
              <a:lnSpc>
                <a:spcPct val="150000"/>
              </a:lnSpc>
              <a:buFont typeface="Courier New" panose="02070309020205020404" pitchFamily="49" charset="0"/>
              <a:buChar char="o"/>
            </a:pP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FBI’s </a:t>
            </a:r>
            <a:r>
              <a:rPr lang="en-US" sz="2400" u="sng">
                <a:solidFill>
                  <a:srgbClr val="467886"/>
                </a:solidFill>
                <a:latin typeface="Arial" panose="020B0604020202020204" pitchFamily="34" charset="0"/>
                <a:ea typeface="Aptos" panose="020B0004020202020204" pitchFamily="34" charset="0"/>
                <a:cs typeface="Arial" panose="020B0604020202020204" pitchFamily="34" charset="0"/>
                <a:hlinkClick r:id="rId3" tooltip="Internet Crime Complain Center (IC3)"/>
              </a:rPr>
              <a:t>Internet Crime Complaint Center (IC3)</a:t>
            </a:r>
            <a:endParaRPr lang="en-US" sz="2667" u="sng">
              <a:solidFill>
                <a:srgbClr val="467886"/>
              </a:solidFill>
              <a:latin typeface="Arial" panose="020B0604020202020204" pitchFamily="34" charset="0"/>
              <a:ea typeface="Aptos" panose="020B0004020202020204" pitchFamily="34" charset="0"/>
              <a:cs typeface="Arial" panose="020B0604020202020204" pitchFamily="34" charset="0"/>
            </a:endParaRPr>
          </a:p>
          <a:p>
            <a:pPr marL="990650" lvl="2" indent="-381019" defTabSz="304815">
              <a:lnSpc>
                <a:spcPct val="150000"/>
              </a:lnSpc>
              <a:buFont typeface="Courier New" panose="02070309020205020404" pitchFamily="49" charset="0"/>
              <a:buChar char="o"/>
            </a:pP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A </a:t>
            </a:r>
            <a:r>
              <a:rPr lang="en-US" sz="2400" u="sng">
                <a:solidFill>
                  <a:srgbClr val="467886"/>
                </a:solidFill>
                <a:latin typeface="Arial" panose="020B0604020202020204" pitchFamily="34" charset="0"/>
                <a:ea typeface="Aptos" panose="020B0004020202020204" pitchFamily="34" charset="0"/>
                <a:cs typeface="Arial" panose="020B0604020202020204" pitchFamily="34" charset="0"/>
                <a:hlinkClick r:id="rId4" tooltip="local FBI Field Office"/>
              </a:rPr>
              <a:t>local FBI Field Office</a:t>
            </a:r>
            <a:endParaRPr lang="en-US" sz="2667" u="sng">
              <a:solidFill>
                <a:srgbClr val="467886"/>
              </a:solidFill>
              <a:latin typeface="Arial" panose="020B0604020202020204" pitchFamily="34" charset="0"/>
              <a:ea typeface="Aptos" panose="020B0004020202020204" pitchFamily="34" charset="0"/>
              <a:cs typeface="Arial" panose="020B0604020202020204" pitchFamily="34" charset="0"/>
            </a:endParaRPr>
          </a:p>
          <a:p>
            <a:pPr marL="990650" lvl="2" indent="-381019" defTabSz="304815">
              <a:lnSpc>
                <a:spcPct val="150000"/>
              </a:lnSpc>
              <a:buFont typeface="Courier New" panose="02070309020205020404" pitchFamily="49" charset="0"/>
              <a:buChar char="o"/>
            </a:pP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CISA’s </a:t>
            </a:r>
            <a:r>
              <a:rPr lang="en-US" sz="2400" u="sng">
                <a:solidFill>
                  <a:srgbClr val="467886"/>
                </a:solidFill>
                <a:latin typeface="Arial" panose="020B0604020202020204" pitchFamily="34" charset="0"/>
                <a:ea typeface="Aptos" panose="020B0004020202020204" pitchFamily="34" charset="0"/>
                <a:cs typeface="Arial" panose="020B0604020202020204" pitchFamily="34" charset="0"/>
                <a:hlinkClick r:id="rId5" tooltip="Incident Reporting System"/>
              </a:rPr>
              <a:t>Incident Reporting System</a:t>
            </a: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 or its 24/7 Operations Center (</a:t>
            </a:r>
            <a:r>
              <a:rPr lang="en-US" sz="2400" u="sng">
                <a:solidFill>
                  <a:srgbClr val="467886"/>
                </a:solidFill>
                <a:latin typeface="Arial" panose="020B0604020202020204" pitchFamily="34" charset="0"/>
                <a:ea typeface="Aptos" panose="020B0004020202020204" pitchFamily="34" charset="0"/>
                <a:cs typeface="Arial" panose="020B0604020202020204" pitchFamily="34" charset="0"/>
                <a:hlinkClick r:id="rId6" tooltip="contact@mail.cisa.dhs.gov"/>
              </a:rPr>
              <a:t>contact@cisa.dhs.gov</a:t>
            </a: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 or by calling 1-844-Say-CISA (1-844-729-2472)</a:t>
            </a:r>
            <a:endParaRPr lang="en-US" sz="2667">
              <a:solidFill>
                <a:srgbClr val="000000"/>
              </a:solidFill>
              <a:latin typeface="Arial" panose="020B0604020202020204" pitchFamily="34" charset="0"/>
              <a:ea typeface="Aptos" panose="020B0004020202020204" pitchFamily="34" charset="0"/>
              <a:cs typeface="Arial" panose="020B0604020202020204" pitchFamily="34" charset="0"/>
            </a:endParaRPr>
          </a:p>
          <a:p>
            <a:pPr marL="609630" lvl="1" indent="-304815" defTabSz="304815">
              <a:lnSpc>
                <a:spcPct val="150000"/>
              </a:lnSpc>
              <a:buFont typeface="Arial" panose="020B0604020202020204" pitchFamily="34" charset="0"/>
              <a:buChar char="•"/>
            </a:pPr>
            <a:r>
              <a:rPr lang="en-US" sz="2400">
                <a:solidFill>
                  <a:srgbClr val="000000"/>
                </a:solidFill>
                <a:latin typeface="Arial" panose="020B0604020202020204" pitchFamily="34" charset="0"/>
                <a:ea typeface="Times New Roman" panose="02020603050405020304" pitchFamily="18" charset="0"/>
                <a:cs typeface="Arial" panose="020B0604020202020204" pitchFamily="34" charset="0"/>
              </a:rPr>
              <a:t>You can also contact </a:t>
            </a:r>
            <a:r>
              <a:rPr lang="en-US" sz="2400" u="sng">
                <a:solidFill>
                  <a:srgbClr val="467886"/>
                </a:solidFill>
                <a:latin typeface="Arial" panose="020B0604020202020204" pitchFamily="34" charset="0"/>
                <a:ea typeface="Times New Roman" panose="02020603050405020304" pitchFamily="18" charset="0"/>
                <a:cs typeface="Arial" panose="020B0604020202020204" pitchFamily="34" charset="0"/>
                <a:hlinkClick r:id="rId7"/>
              </a:rPr>
              <a:t>HHSCyber@hhs.gov</a:t>
            </a:r>
            <a:r>
              <a:rPr lang="en-US" sz="2400">
                <a:solidFill>
                  <a:srgbClr val="000000"/>
                </a:solidFill>
                <a:latin typeface="Arial" panose="020B0604020202020204" pitchFamily="34" charset="0"/>
                <a:ea typeface="Times New Roman" panose="02020603050405020304" pitchFamily="18" charset="0"/>
                <a:cs typeface="Arial" panose="020B0604020202020204" pitchFamily="34" charset="0"/>
              </a:rPr>
              <a:t> for support focused on mitigating adverse patient impacts.</a:t>
            </a:r>
            <a:endParaRPr lang="en-US" sz="2667">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990650" lvl="2" indent="-381019" defTabSz="304815">
              <a:lnSpc>
                <a:spcPct val="150000"/>
              </a:lnSpc>
              <a:buFont typeface="Courier New" panose="02070309020205020404" pitchFamily="49" charset="0"/>
              <a:buChar char="o"/>
            </a:pP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24/7 HHS Ops Center: (202) 619-7800</a:t>
            </a:r>
            <a:endParaRPr lang="en-US" sz="2667">
              <a:solidFill>
                <a:srgbClr val="000000"/>
              </a:solidFill>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342301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BFABF5-2A50-39AF-8154-2094BDB96678}"/>
              </a:ext>
            </a:extLst>
          </p:cNvPr>
          <p:cNvSpPr txBox="1">
            <a:spLocks noGrp="1"/>
          </p:cNvSpPr>
          <p:nvPr>
            <p:ph type="title" idx="4294967295"/>
          </p:nvPr>
        </p:nvSpPr>
        <p:spPr>
          <a:xfrm>
            <a:off x="3964434" y="2946817"/>
            <a:ext cx="4323620" cy="99520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5867" b="1" i="0" u="none" strike="noStrike" kern="1200" cap="none" spc="0" normalizeH="0" baseline="0" noProof="0" dirty="0">
                <a:ln>
                  <a:noFill/>
                </a:ln>
                <a:solidFill>
                  <a:srgbClr val="194480"/>
                </a:solidFill>
                <a:effectLst/>
                <a:uLnTx/>
                <a:uFillTx/>
                <a:latin typeface="Arial"/>
                <a:ea typeface="+mn-ea"/>
                <a:cs typeface="+mn-cs"/>
              </a:rPr>
              <a:t>Questions?</a:t>
            </a:r>
          </a:p>
        </p:txBody>
      </p:sp>
    </p:spTree>
    <p:extLst>
      <p:ext uri="{BB962C8B-B14F-4D97-AF65-F5344CB8AC3E}">
        <p14:creationId xmlns:p14="http://schemas.microsoft.com/office/powerpoint/2010/main" val="6841170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ing Level 2"/>
          <p:cNvSpPr>
            <a:spLocks noGrp="1"/>
          </p:cNvSpPr>
          <p:nvPr>
            <p:ph type="title"/>
          </p:nvPr>
        </p:nvSpPr>
        <p:spPr/>
        <p:txBody>
          <a:bodyPr/>
          <a:lstStyle/>
          <a:p>
            <a:r>
              <a:rPr lang="en-US">
                <a:solidFill>
                  <a:schemeClr val="tx2"/>
                </a:solidFill>
              </a:rPr>
              <a:t>Contact</a:t>
            </a:r>
          </a:p>
        </p:txBody>
      </p:sp>
      <p:sp>
        <p:nvSpPr>
          <p:cNvPr id="3" name="Content Placeholder 2"/>
          <p:cNvSpPr>
            <a:spLocks noGrp="1"/>
          </p:cNvSpPr>
          <p:nvPr>
            <p:ph idx="1"/>
          </p:nvPr>
        </p:nvSpPr>
        <p:spPr>
          <a:xfrm>
            <a:off x="350983" y="2336801"/>
            <a:ext cx="11674763" cy="3639127"/>
          </a:xfrm>
        </p:spPr>
        <p:txBody>
          <a:bodyPr>
            <a:normAutofit/>
          </a:bodyPr>
          <a:lstStyle/>
          <a:p>
            <a:pPr marL="0" indent="0" algn="ctr">
              <a:buNone/>
            </a:pPr>
            <a:r>
              <a:rPr lang="en-US" dirty="0">
                <a:solidFill>
                  <a:schemeClr val="tx1"/>
                </a:solidFill>
              </a:rPr>
              <a:t>Brian Mazanec</a:t>
            </a:r>
          </a:p>
          <a:p>
            <a:pPr marL="0" indent="0" algn="ctr">
              <a:buNone/>
            </a:pPr>
            <a:r>
              <a:rPr lang="en-US" dirty="0">
                <a:solidFill>
                  <a:schemeClr val="tx1"/>
                </a:solidFill>
              </a:rPr>
              <a:t>Center for Preparedness</a:t>
            </a:r>
          </a:p>
          <a:p>
            <a:pPr marL="0" indent="0" algn="ctr">
              <a:buNone/>
            </a:pPr>
            <a:r>
              <a:rPr lang="en-US" dirty="0">
                <a:solidFill>
                  <a:schemeClr val="tx1"/>
                </a:solidFill>
              </a:rPr>
              <a:t>HHS | ASPR</a:t>
            </a:r>
          </a:p>
          <a:p>
            <a:pPr lvl="1"/>
            <a:endParaRPr lang="en-US" dirty="0"/>
          </a:p>
          <a:p>
            <a:pPr marL="609616" indent="-609616" algn="ctr">
              <a:buFont typeface="+mj-lt"/>
              <a:buAutoNum type="arabicPeriod"/>
            </a:pPr>
            <a:endParaRPr lang="en-US" dirty="0"/>
          </a:p>
          <a:p>
            <a:pPr lvl="1" algn="ctr"/>
            <a:endParaRPr lang="en-US" dirty="0"/>
          </a:p>
        </p:txBody>
      </p:sp>
    </p:spTree>
    <p:extLst>
      <p:ext uri="{BB962C8B-B14F-4D97-AF65-F5344CB8AC3E}">
        <p14:creationId xmlns:p14="http://schemas.microsoft.com/office/powerpoint/2010/main" val="20657968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descr="null"/>
          <p:cNvSpPr/>
          <p:nvPr/>
        </p:nvSpPr>
        <p:spPr>
          <a:xfrm>
            <a:off x="0" y="1965277"/>
            <a:ext cx="7552662" cy="489272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457246">
              <a:defRPr/>
            </a:pPr>
            <a:endParaRPr lang="en-US" sz="2400">
              <a:solidFill>
                <a:prstClr val="white"/>
              </a:solidFill>
              <a:latin typeface="Arial"/>
            </a:endParaRPr>
          </a:p>
        </p:txBody>
      </p:sp>
      <p:pic>
        <p:nvPicPr>
          <p:cNvPr id="25" name="Picture 2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9534" y="3485185"/>
            <a:ext cx="447391" cy="447391"/>
          </a:xfrm>
          <a:prstGeom prst="rect">
            <a:avLst/>
          </a:prstGeom>
          <a:noFill/>
          <a:ln>
            <a:solidFill>
              <a:schemeClr val="tx2"/>
            </a:solidFill>
          </a:ln>
        </p:spPr>
      </p:pic>
      <p:sp>
        <p:nvSpPr>
          <p:cNvPr id="21" name="TextBox 20"/>
          <p:cNvSpPr txBox="1"/>
          <p:nvPr/>
        </p:nvSpPr>
        <p:spPr>
          <a:xfrm>
            <a:off x="1086458" y="3429001"/>
            <a:ext cx="2942974" cy="666977"/>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457246">
              <a:defRPr/>
            </a:pPr>
            <a:r>
              <a:rPr lang="en-US" sz="1867" b="1">
                <a:solidFill>
                  <a:prstClr val="white"/>
                </a:solidFill>
                <a:latin typeface="Arial"/>
              </a:rPr>
              <a:t>Facebook</a:t>
            </a:r>
            <a:r>
              <a:rPr lang="en-US" sz="1867">
                <a:solidFill>
                  <a:prstClr val="white"/>
                </a:solidFill>
                <a:latin typeface="Arial"/>
              </a:rPr>
              <a:t>:</a:t>
            </a:r>
            <a:r>
              <a:rPr lang="en-US" sz="1867" b="1">
                <a:solidFill>
                  <a:prstClr val="white"/>
                </a:solidFill>
                <a:latin typeface="Arial"/>
              </a:rPr>
              <a:t> </a:t>
            </a:r>
          </a:p>
          <a:p>
            <a:pPr defTabSz="457246">
              <a:spcAft>
                <a:spcPts val="800"/>
              </a:spcAft>
              <a:defRPr/>
            </a:pPr>
            <a:r>
              <a:rPr lang="en-US" sz="1867">
                <a:solidFill>
                  <a:prstClr val="white"/>
                </a:solidFill>
                <a:latin typeface="Arial"/>
              </a:rPr>
              <a:t>facebook.com/</a:t>
            </a:r>
            <a:r>
              <a:rPr lang="en-US" sz="1867" err="1">
                <a:solidFill>
                  <a:prstClr val="white"/>
                </a:solidFill>
                <a:latin typeface="Arial"/>
              </a:rPr>
              <a:t>HHSCyber</a:t>
            </a:r>
            <a:endParaRPr lang="en-US" sz="1867">
              <a:solidFill>
                <a:prstClr val="white"/>
              </a:solidFill>
              <a:latin typeface="Arial"/>
            </a:endParaRPr>
          </a:p>
        </p:txBody>
      </p:sp>
      <p:pic>
        <p:nvPicPr>
          <p:cNvPr id="28" name="Picture 27">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5983" y="5843845"/>
            <a:ext cx="447391" cy="447391"/>
          </a:xfrm>
          <a:prstGeom prst="rect">
            <a:avLst/>
          </a:prstGeom>
        </p:spPr>
      </p:pic>
      <p:sp>
        <p:nvSpPr>
          <p:cNvPr id="20" name="TextBox 19"/>
          <p:cNvSpPr txBox="1"/>
          <p:nvPr/>
        </p:nvSpPr>
        <p:spPr>
          <a:xfrm>
            <a:off x="1010509" y="5712313"/>
            <a:ext cx="2568433" cy="666977"/>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457246">
              <a:defRPr/>
            </a:pPr>
            <a:r>
              <a:rPr lang="en-US" sz="1867" b="1">
                <a:solidFill>
                  <a:prstClr val="white"/>
                </a:solidFill>
                <a:latin typeface="Arial"/>
              </a:rPr>
              <a:t>Twitter</a:t>
            </a:r>
            <a:r>
              <a:rPr lang="en-US" sz="1867">
                <a:solidFill>
                  <a:prstClr val="white"/>
                </a:solidFill>
                <a:latin typeface="Arial"/>
              </a:rPr>
              <a:t>:</a:t>
            </a:r>
            <a:endParaRPr lang="en-US" sz="1867" b="1">
              <a:solidFill>
                <a:prstClr val="white"/>
              </a:solidFill>
              <a:latin typeface="Arial"/>
            </a:endParaRPr>
          </a:p>
          <a:p>
            <a:pPr defTabSz="457246">
              <a:defRPr/>
            </a:pPr>
            <a:r>
              <a:rPr lang="en-US" sz="1867">
                <a:solidFill>
                  <a:prstClr val="white"/>
                </a:solidFill>
                <a:latin typeface="Arial"/>
              </a:rPr>
              <a:t>x.com/</a:t>
            </a:r>
            <a:r>
              <a:rPr lang="en-US" sz="1867" err="1">
                <a:solidFill>
                  <a:prstClr val="white"/>
                </a:solidFill>
                <a:latin typeface="Arial"/>
              </a:rPr>
              <a:t>HHSCyber</a:t>
            </a:r>
            <a:endParaRPr lang="en-US" sz="1867">
              <a:solidFill>
                <a:prstClr val="white"/>
              </a:solidFill>
              <a:latin typeface="Arial"/>
            </a:endParaRPr>
          </a:p>
        </p:txBody>
      </p:sp>
      <p:pic>
        <p:nvPicPr>
          <p:cNvPr id="31" name="Picture 30">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49856" y="4714502"/>
            <a:ext cx="468617" cy="468617"/>
          </a:xfrm>
          <a:prstGeom prst="rect">
            <a:avLst/>
          </a:prstGeom>
        </p:spPr>
      </p:pic>
      <p:sp>
        <p:nvSpPr>
          <p:cNvPr id="29" name="TextBox 28"/>
          <p:cNvSpPr txBox="1"/>
          <p:nvPr/>
        </p:nvSpPr>
        <p:spPr>
          <a:xfrm>
            <a:off x="1010509" y="4546877"/>
            <a:ext cx="4334782" cy="666977"/>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457246">
              <a:defRPr/>
            </a:pPr>
            <a:r>
              <a:rPr lang="en-US" sz="1867" b="1">
                <a:solidFill>
                  <a:prstClr val="white"/>
                </a:solidFill>
                <a:latin typeface="Arial"/>
              </a:rPr>
              <a:t>Instagram</a:t>
            </a:r>
            <a:r>
              <a:rPr lang="en-US" sz="1867">
                <a:solidFill>
                  <a:prstClr val="white"/>
                </a:solidFill>
                <a:latin typeface="Arial"/>
              </a:rPr>
              <a:t>: </a:t>
            </a:r>
          </a:p>
          <a:p>
            <a:pPr defTabSz="457246">
              <a:defRPr/>
            </a:pPr>
            <a:r>
              <a:rPr lang="en-US" sz="1867">
                <a:solidFill>
                  <a:prstClr val="white"/>
                </a:solidFill>
                <a:latin typeface="Arial"/>
              </a:rPr>
              <a:t>instagram.com/</a:t>
            </a:r>
            <a:r>
              <a:rPr lang="en-US" sz="1867" err="1">
                <a:solidFill>
                  <a:prstClr val="white"/>
                </a:solidFill>
                <a:latin typeface="Arial"/>
              </a:rPr>
              <a:t>hhs_cyber</a:t>
            </a:r>
            <a:r>
              <a:rPr lang="en-US" sz="1867">
                <a:solidFill>
                  <a:prstClr val="white"/>
                </a:solidFill>
                <a:latin typeface="Arial"/>
              </a:rPr>
              <a:t>_/</a:t>
            </a:r>
          </a:p>
        </p:txBody>
      </p:sp>
      <p:pic>
        <p:nvPicPr>
          <p:cNvPr id="41" name="Picture 40">
            <a:extLst>
              <a:ext uri="{FF2B5EF4-FFF2-40B4-BE49-F238E27FC236}">
                <a16:creationId xmlns:a16="http://schemas.microsoft.com/office/drawing/2014/main" id="{F318B774-15D3-4FB8-9673-F627073B665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90376" y="2276418"/>
            <a:ext cx="628097" cy="628093"/>
          </a:xfrm>
          <a:prstGeom prst="rect">
            <a:avLst/>
          </a:prstGeom>
        </p:spPr>
      </p:pic>
      <p:sp>
        <p:nvSpPr>
          <p:cNvPr id="30" name="TextBox 29"/>
          <p:cNvSpPr txBox="1"/>
          <p:nvPr/>
        </p:nvSpPr>
        <p:spPr>
          <a:xfrm>
            <a:off x="1136257" y="2334392"/>
            <a:ext cx="6298532" cy="666977"/>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457246">
              <a:defRPr/>
            </a:pPr>
            <a:r>
              <a:rPr lang="en-US" sz="1867" b="1">
                <a:solidFill>
                  <a:prstClr val="white"/>
                </a:solidFill>
                <a:latin typeface="Arial"/>
              </a:rPr>
              <a:t>LinkedIn:</a:t>
            </a:r>
            <a:endParaRPr lang="en-US" sz="1867">
              <a:solidFill>
                <a:srgbClr val="000000"/>
              </a:solidFill>
              <a:latin typeface="Arial"/>
            </a:endParaRPr>
          </a:p>
          <a:p>
            <a:pPr defTabSz="457246">
              <a:defRPr/>
            </a:pPr>
            <a:r>
              <a:rPr lang="en-US" sz="1867">
                <a:solidFill>
                  <a:prstClr val="white"/>
                </a:solidFill>
                <a:latin typeface="Arial"/>
              </a:rPr>
              <a:t>linkedin.com/company/</a:t>
            </a:r>
            <a:r>
              <a:rPr lang="en-US" sz="1867" err="1">
                <a:solidFill>
                  <a:prstClr val="white"/>
                </a:solidFill>
                <a:latin typeface="Arial"/>
              </a:rPr>
              <a:t>hhs</a:t>
            </a:r>
            <a:r>
              <a:rPr lang="en-US" sz="1867">
                <a:solidFill>
                  <a:prstClr val="white"/>
                </a:solidFill>
                <a:latin typeface="Arial"/>
              </a:rPr>
              <a:t>-cyber</a:t>
            </a:r>
          </a:p>
        </p:txBody>
      </p:sp>
      <p:grpSp>
        <p:nvGrpSpPr>
          <p:cNvPr id="7" name="Group 6">
            <a:extLst>
              <a:ext uri="{FF2B5EF4-FFF2-40B4-BE49-F238E27FC236}">
                <a16:creationId xmlns:a16="http://schemas.microsoft.com/office/drawing/2014/main" id="{B28B19DE-72CB-5265-9D5D-075ED3FCF0B5}"/>
              </a:ext>
              <a:ext uri="{C183D7F6-B498-43B3-948B-1728B52AA6E4}">
                <adec:decorative xmlns:adec="http://schemas.microsoft.com/office/drawing/2017/decorative" val="1"/>
              </a:ext>
            </a:extLst>
          </p:cNvPr>
          <p:cNvGrpSpPr/>
          <p:nvPr/>
        </p:nvGrpSpPr>
        <p:grpSpPr>
          <a:xfrm>
            <a:off x="7870447" y="2372418"/>
            <a:ext cx="3337246" cy="781797"/>
            <a:chOff x="5502266" y="2607901"/>
            <a:chExt cx="3337246" cy="781797"/>
          </a:xfrm>
        </p:grpSpPr>
        <p:sp>
          <p:nvSpPr>
            <p:cNvPr id="19" name="TextBox 18"/>
            <p:cNvSpPr txBox="1"/>
            <p:nvPr/>
          </p:nvSpPr>
          <p:spPr>
            <a:xfrm>
              <a:off x="6284063" y="2679496"/>
              <a:ext cx="2555449" cy="666977"/>
            </a:xfrm>
            <a:prstGeom prst="rect">
              <a:avLst/>
            </a:prstGeom>
            <a:noFill/>
          </p:spPr>
          <p:txBody>
            <a:bodyPr wrap="square" rtlCol="0">
              <a:spAutoFit/>
            </a:bodyP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defTabSz="457246">
                <a:defRPr/>
              </a:pPr>
              <a:r>
                <a:rPr lang="en-US" sz="1867" b="1" dirty="0">
                  <a:solidFill>
                    <a:srgbClr val="062E61"/>
                  </a:solidFill>
                  <a:latin typeface="Arial"/>
                </a:rPr>
                <a:t>On the Web</a:t>
              </a:r>
              <a:r>
                <a:rPr lang="en-US" sz="1867" dirty="0">
                  <a:solidFill>
                    <a:srgbClr val="062E61"/>
                  </a:solidFill>
                  <a:latin typeface="Arial"/>
                </a:rPr>
                <a:t>:</a:t>
              </a:r>
              <a:r>
                <a:rPr lang="en-US" sz="1867" b="1" dirty="0">
                  <a:solidFill>
                    <a:srgbClr val="062E61"/>
                  </a:solidFill>
                  <a:latin typeface="Arial"/>
                </a:rPr>
                <a:t> </a:t>
              </a:r>
            </a:p>
            <a:p>
              <a:pPr defTabSz="457246">
                <a:defRPr/>
              </a:pPr>
              <a:r>
                <a:rPr lang="en-US" sz="1867" dirty="0">
                  <a:solidFill>
                    <a:srgbClr val="062E61"/>
                  </a:solidFill>
                  <a:latin typeface="Arial"/>
                </a:rPr>
                <a:t>hhscyber.hhs.gov</a:t>
              </a:r>
              <a:endParaRPr lang="en-US" sz="2400" dirty="0">
                <a:solidFill>
                  <a:srgbClr val="062E61"/>
                </a:solidFill>
                <a:latin typeface="Arial"/>
              </a:endParaRPr>
            </a:p>
          </p:txBody>
        </p:sp>
        <p:pic>
          <p:nvPicPr>
            <p:cNvPr id="6" name="Picture 5" descr="World outline">
              <a:extLst>
                <a:ext uri="{FF2B5EF4-FFF2-40B4-BE49-F238E27FC236}">
                  <a16:creationId xmlns:a16="http://schemas.microsoft.com/office/drawing/2014/main" id="{D66B27AF-4E29-20EA-8433-4ECD65D6CC9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502266" y="2607901"/>
              <a:ext cx="781797" cy="781797"/>
            </a:xfrm>
            <a:prstGeom prst="rect">
              <a:avLst/>
            </a:prstGeom>
            <a:noFill/>
            <a:ln w="38100">
              <a:noFill/>
            </a:ln>
          </p:spPr>
        </p:pic>
      </p:grpSp>
      <p:pic>
        <p:nvPicPr>
          <p:cNvPr id="2" name="Graphic 1" descr="Email with solid fill">
            <a:extLst>
              <a:ext uri="{FF2B5EF4-FFF2-40B4-BE49-F238E27FC236}">
                <a16:creationId xmlns:a16="http://schemas.microsoft.com/office/drawing/2014/main" id="{EA998ADD-C919-BA76-7232-9532F62D248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20673" y="4386880"/>
            <a:ext cx="840096" cy="840096"/>
          </a:xfrm>
          <a:prstGeom prst="rect">
            <a:avLst/>
          </a:prstGeom>
        </p:spPr>
      </p:pic>
      <p:pic>
        <p:nvPicPr>
          <p:cNvPr id="12" name="Picture 11" descr="Welcome to Health &amp; Human Services HHS Cyber Gateway">
            <a:extLst>
              <a:ext uri="{FF2B5EF4-FFF2-40B4-BE49-F238E27FC236}">
                <a16:creationId xmlns:a16="http://schemas.microsoft.com/office/drawing/2014/main" id="{3F10121D-E1D2-2FC2-2C6C-3F142DAE47F7}"/>
              </a:ext>
            </a:extLst>
          </p:cNvPr>
          <p:cNvPicPr>
            <a:picLocks noChangeAspect="1"/>
          </p:cNvPicPr>
          <p:nvPr/>
        </p:nvPicPr>
        <p:blipFill>
          <a:blip r:embed="rId9"/>
          <a:stretch>
            <a:fillRect/>
          </a:stretch>
        </p:blipFill>
        <p:spPr>
          <a:xfrm>
            <a:off x="0" y="-11582"/>
            <a:ext cx="12192000" cy="2109216"/>
          </a:xfrm>
          <a:prstGeom prst="rect">
            <a:avLst/>
          </a:prstGeom>
        </p:spPr>
      </p:pic>
      <p:sp>
        <p:nvSpPr>
          <p:cNvPr id="13" name="TextBox 9">
            <a:extLst>
              <a:ext uri="{FF2B5EF4-FFF2-40B4-BE49-F238E27FC236}">
                <a16:creationId xmlns:a16="http://schemas.microsoft.com/office/drawing/2014/main" id="{734E138F-ABBD-D9E6-4656-412CFD271591}"/>
              </a:ext>
            </a:extLst>
          </p:cNvPr>
          <p:cNvSpPr txBox="1"/>
          <p:nvPr/>
        </p:nvSpPr>
        <p:spPr>
          <a:xfrm>
            <a:off x="8717535" y="3624019"/>
            <a:ext cx="6948931" cy="6669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46">
              <a:defRPr/>
            </a:pPr>
            <a:r>
              <a:rPr lang="en-US" sz="1867" b="1">
                <a:solidFill>
                  <a:srgbClr val="062E61"/>
                </a:solidFill>
                <a:latin typeface="Arial"/>
              </a:rPr>
              <a:t>Contact us at:</a:t>
            </a:r>
          </a:p>
          <a:p>
            <a:pPr defTabSz="457246">
              <a:defRPr/>
            </a:pPr>
            <a:r>
              <a:rPr lang="en-US" sz="1867">
                <a:solidFill>
                  <a:srgbClr val="062E61"/>
                </a:solidFill>
                <a:latin typeface="Arial"/>
              </a:rPr>
              <a:t>hhscyber@hhs.gov</a:t>
            </a:r>
          </a:p>
        </p:txBody>
      </p:sp>
      <p:pic>
        <p:nvPicPr>
          <p:cNvPr id="4" name="Picture 3">
            <a:extLst>
              <a:ext uri="{FF2B5EF4-FFF2-40B4-BE49-F238E27FC236}">
                <a16:creationId xmlns:a16="http://schemas.microsoft.com/office/drawing/2014/main" id="{AD8BFD79-E0F7-0BCA-AA55-42AB2AC14EA7}"/>
              </a:ext>
              <a:ext uri="{C183D7F6-B498-43B3-948B-1728B52AA6E4}">
                <adec:decorative xmlns:adec="http://schemas.microsoft.com/office/drawing/2017/decorative" val="1"/>
              </a:ext>
            </a:extLst>
          </p:cNvPr>
          <p:cNvPicPr>
            <a:picLocks noChangeAspect="1"/>
          </p:cNvPicPr>
          <p:nvPr/>
        </p:nvPicPr>
        <p:blipFill>
          <a:blip r:embed="rId10"/>
          <a:srcRect r="14064"/>
          <a:stretch>
            <a:fillRect/>
          </a:stretch>
        </p:blipFill>
        <p:spPr>
          <a:xfrm>
            <a:off x="7870447" y="3500595"/>
            <a:ext cx="864595" cy="913869"/>
          </a:xfrm>
          <a:prstGeom prst="rect">
            <a:avLst/>
          </a:prstGeom>
        </p:spPr>
      </p:pic>
      <p:pic>
        <p:nvPicPr>
          <p:cNvPr id="8" name="Picture 7">
            <a:extLst>
              <a:ext uri="{FF2B5EF4-FFF2-40B4-BE49-F238E27FC236}">
                <a16:creationId xmlns:a16="http://schemas.microsoft.com/office/drawing/2014/main" id="{51CA84F9-ABE0-E00A-9DFA-E7B605008C26}"/>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8182279" y="4411638"/>
            <a:ext cx="840096" cy="896860"/>
          </a:xfrm>
          <a:prstGeom prst="rect">
            <a:avLst/>
          </a:prstGeom>
        </p:spPr>
      </p:pic>
      <p:sp>
        <p:nvSpPr>
          <p:cNvPr id="3" name="Title 2">
            <a:extLst>
              <a:ext uri="{FF2B5EF4-FFF2-40B4-BE49-F238E27FC236}">
                <a16:creationId xmlns:a16="http://schemas.microsoft.com/office/drawing/2014/main" id="{AC09C7BC-2EF5-8A86-5C08-18EEC09C89B8}"/>
              </a:ext>
            </a:extLst>
          </p:cNvPr>
          <p:cNvSpPr>
            <a:spLocks noGrp="1"/>
          </p:cNvSpPr>
          <p:nvPr>
            <p:ph type="title"/>
          </p:nvPr>
        </p:nvSpPr>
        <p:spPr>
          <a:xfrm>
            <a:off x="2909946" y="-618791"/>
            <a:ext cx="7439526" cy="618791"/>
          </a:xfrm>
        </p:spPr>
        <p:txBody>
          <a:bodyPr vert="horz" lIns="0" tIns="0" rIns="0" bIns="0" rtlCol="0" anchor="b">
            <a:normAutofit/>
          </a:bodyPr>
          <a:lstStyle/>
          <a:p>
            <a:r>
              <a:rPr lang="en-US" dirty="0"/>
              <a:t>HHS Cyber Gateway</a:t>
            </a:r>
          </a:p>
        </p:txBody>
      </p:sp>
    </p:spTree>
    <p:extLst>
      <p:ext uri="{BB962C8B-B14F-4D97-AF65-F5344CB8AC3E}">
        <p14:creationId xmlns:p14="http://schemas.microsoft.com/office/powerpoint/2010/main" val="1865416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descr="null"/>
          <p:cNvSpPr/>
          <p:nvPr/>
        </p:nvSpPr>
        <p:spPr>
          <a:xfrm>
            <a:off x="1" y="-12046"/>
            <a:ext cx="5791200" cy="6391581"/>
          </a:xfrm>
          <a:prstGeom prst="rect">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defRPr/>
            </a:pPr>
            <a:endParaRPr lang="en-US" sz="2400">
              <a:solidFill>
                <a:prstClr val="white"/>
              </a:solidFill>
              <a:latin typeface="Arial"/>
            </a:endParaRPr>
          </a:p>
        </p:txBody>
      </p:sp>
      <p:sp>
        <p:nvSpPr>
          <p:cNvPr id="36" name="Right Triangle 35" descr="null"/>
          <p:cNvSpPr/>
          <p:nvPr/>
        </p:nvSpPr>
        <p:spPr>
          <a:xfrm>
            <a:off x="5797477" y="-70679"/>
            <a:ext cx="2283961" cy="6450213"/>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defRPr/>
            </a:pPr>
            <a:endParaRPr lang="en-US" sz="2400">
              <a:solidFill>
                <a:prstClr val="white"/>
              </a:solidFill>
              <a:latin typeface="Arial"/>
            </a:endParaRPr>
          </a:p>
        </p:txBody>
      </p:sp>
      <p:sp>
        <p:nvSpPr>
          <p:cNvPr id="27" name="Right Triangle 26" descr="null"/>
          <p:cNvSpPr/>
          <p:nvPr/>
        </p:nvSpPr>
        <p:spPr>
          <a:xfrm>
            <a:off x="5791202" y="-2"/>
            <a:ext cx="1762273" cy="6379537"/>
          </a:xfrm>
          <a:prstGeom prst="rtTriangle">
            <a:avLst/>
          </a:prstGeom>
          <a:solidFill>
            <a:srgbClr val="062E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defRPr/>
            </a:pPr>
            <a:endParaRPr lang="en-US" sz="2400">
              <a:solidFill>
                <a:prstClr val="white"/>
              </a:solidFill>
              <a:latin typeface="Arial"/>
            </a:endParaRPr>
          </a:p>
        </p:txBody>
      </p:sp>
      <p:grpSp>
        <p:nvGrpSpPr>
          <p:cNvPr id="40" name="Group 39" descr="Contact us icon"/>
          <p:cNvGrpSpPr/>
          <p:nvPr/>
        </p:nvGrpSpPr>
        <p:grpSpPr>
          <a:xfrm>
            <a:off x="5283908" y="743178"/>
            <a:ext cx="4360583" cy="4239128"/>
            <a:chOff x="5715000" y="142795"/>
            <a:chExt cx="3270437" cy="3179346"/>
          </a:xfrm>
        </p:grpSpPr>
        <p:sp>
          <p:nvSpPr>
            <p:cNvPr id="18" name="Oval 17"/>
            <p:cNvSpPr/>
            <p:nvPr/>
          </p:nvSpPr>
          <p:spPr>
            <a:xfrm>
              <a:off x="5715000" y="142795"/>
              <a:ext cx="3270437" cy="3179346"/>
            </a:xfrm>
            <a:prstGeom prst="ellipse">
              <a:avLst/>
            </a:prstGeom>
            <a:solidFill>
              <a:schemeClr val="bg1"/>
            </a:solidFill>
            <a:ln w="38100">
              <a:solidFill>
                <a:srgbClr val="062E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defRPr/>
              </a:pPr>
              <a:endParaRPr lang="en-US" sz="2400">
                <a:solidFill>
                  <a:prstClr val="white"/>
                </a:solidFill>
                <a:latin typeface="Arial"/>
              </a:endParaRPr>
            </a:p>
          </p:txBody>
        </p:sp>
        <p:sp>
          <p:nvSpPr>
            <p:cNvPr id="10" name="Oval 9"/>
            <p:cNvSpPr/>
            <p:nvPr/>
          </p:nvSpPr>
          <p:spPr>
            <a:xfrm>
              <a:off x="5885414" y="333834"/>
              <a:ext cx="2923102" cy="2797268"/>
            </a:xfrm>
            <a:prstGeom prst="ellipse">
              <a:avLst/>
            </a:prstGeom>
            <a:solidFill>
              <a:schemeClr val="bg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815">
                <a:defRPr/>
              </a:pPr>
              <a:endParaRPr lang="en-US" sz="2400">
                <a:solidFill>
                  <a:prstClr val="white"/>
                </a:solidFill>
                <a:latin typeface="Arial"/>
              </a:endParaRPr>
            </a:p>
          </p:txBody>
        </p:sp>
        <p:pic>
          <p:nvPicPr>
            <p:cNvPr id="11" name="Picture 10" descr="online icon"/>
            <p:cNvPicPr>
              <a:picLocks noChangeAspect="1"/>
            </p:cNvPicPr>
            <p:nvPr/>
          </p:nvPicPr>
          <p:blipFill>
            <a:blip r:embed="rId3">
              <a:extLst>
                <a:ext uri="{28A0092B-C50C-407E-A947-70E740481C1C}">
                  <a14:useLocalDpi xmlns:a14="http://schemas.microsoft.com/office/drawing/2010/main" val="0"/>
                </a:ext>
              </a:extLst>
            </a:blip>
            <a:srcRect/>
            <a:stretch/>
          </p:blipFill>
          <p:spPr>
            <a:xfrm>
              <a:off x="6834350" y="695589"/>
              <a:ext cx="1053110" cy="1023083"/>
            </a:xfrm>
            <a:prstGeom prst="rect">
              <a:avLst/>
            </a:prstGeom>
            <a:noFill/>
            <a:ln w="38100">
              <a:noFill/>
            </a:ln>
          </p:spPr>
        </p:pic>
      </p:grpSp>
      <p:sp>
        <p:nvSpPr>
          <p:cNvPr id="2" name="Title 1"/>
          <p:cNvSpPr>
            <a:spLocks noGrp="1"/>
          </p:cNvSpPr>
          <p:nvPr>
            <p:ph type="title" idx="4294967295"/>
          </p:nvPr>
        </p:nvSpPr>
        <p:spPr>
          <a:xfrm>
            <a:off x="5800081" y="3131799"/>
            <a:ext cx="3506787" cy="960437"/>
          </a:xfrm>
        </p:spPr>
        <p:txBody>
          <a:bodyPr>
            <a:normAutofit fontScale="90000"/>
          </a:bodyPr>
          <a:lstStyle/>
          <a:p>
            <a:pPr algn="ctr"/>
            <a:r>
              <a:rPr lang="en-US" sz="4800" b="1">
                <a:solidFill>
                  <a:srgbClr val="062E61"/>
                </a:solidFill>
              </a:rPr>
              <a:t>Find Us Online</a:t>
            </a:r>
          </a:p>
        </p:txBody>
      </p:sp>
      <p:pic>
        <p:nvPicPr>
          <p:cNvPr id="32" name="Picture 31" descr="Online (internet) ico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833" y="298988"/>
            <a:ext cx="435868" cy="435868"/>
          </a:xfrm>
          <a:prstGeom prst="rect">
            <a:avLst/>
          </a:prstGeom>
          <a:noFill/>
        </p:spPr>
      </p:pic>
      <p:sp>
        <p:nvSpPr>
          <p:cNvPr id="19" name="TextBox 18"/>
          <p:cNvSpPr txBox="1"/>
          <p:nvPr/>
        </p:nvSpPr>
        <p:spPr>
          <a:xfrm>
            <a:off x="1115504" y="188936"/>
            <a:ext cx="2555449" cy="636200"/>
          </a:xfrm>
          <a:prstGeom prst="rect">
            <a:avLst/>
          </a:prstGeom>
          <a:noFill/>
        </p:spPr>
        <p:txBody>
          <a:bodyPr wrap="square" lIns="60960" tIns="30480" rIns="60960" bIns="30480" rtlCol="0" anchor="t">
            <a:spAutoFit/>
          </a:bodyPr>
          <a:lstStyle/>
          <a:p>
            <a:pPr defTabSz="304815">
              <a:defRPr/>
            </a:pPr>
            <a:r>
              <a:rPr lang="en-US" sz="1867" b="1">
                <a:solidFill>
                  <a:prstClr val="white"/>
                </a:solidFill>
                <a:latin typeface="Arial"/>
              </a:rPr>
              <a:t>On the Web</a:t>
            </a:r>
            <a:r>
              <a:rPr lang="en-US" sz="1867">
                <a:solidFill>
                  <a:prstClr val="white"/>
                </a:solidFill>
                <a:latin typeface="Arial"/>
              </a:rPr>
              <a:t>:</a:t>
            </a:r>
            <a:r>
              <a:rPr lang="en-US" sz="1867" b="1">
                <a:solidFill>
                  <a:prstClr val="white"/>
                </a:solidFill>
                <a:latin typeface="Arial"/>
              </a:rPr>
              <a:t> </a:t>
            </a:r>
          </a:p>
          <a:p>
            <a:pPr defTabSz="304815">
              <a:defRPr/>
            </a:pPr>
            <a:r>
              <a:rPr lang="en-US" sz="1867">
                <a:solidFill>
                  <a:prstClr val="white"/>
                </a:solidFill>
                <a:latin typeface="Arial"/>
              </a:rPr>
              <a:t>www.aspr.gov</a:t>
            </a:r>
            <a:endParaRPr lang="en-US" sz="1867">
              <a:solidFill>
                <a:prstClr val="white"/>
              </a:solidFill>
              <a:latin typeface="Arial"/>
              <a:cs typeface="Arial"/>
            </a:endParaRPr>
          </a:p>
        </p:txBody>
      </p:sp>
      <p:pic>
        <p:nvPicPr>
          <p:cNvPr id="25" name="Picture 24" descr="Facebook ic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368" y="1073666"/>
            <a:ext cx="251099" cy="436446"/>
          </a:xfrm>
          <a:prstGeom prst="rect">
            <a:avLst/>
          </a:prstGeom>
          <a:noFill/>
          <a:ln>
            <a:solidFill>
              <a:schemeClr val="tx2"/>
            </a:solidFill>
          </a:ln>
        </p:spPr>
      </p:pic>
      <p:sp>
        <p:nvSpPr>
          <p:cNvPr id="21" name="TextBox 20"/>
          <p:cNvSpPr txBox="1"/>
          <p:nvPr/>
        </p:nvSpPr>
        <p:spPr>
          <a:xfrm>
            <a:off x="1115504" y="922224"/>
            <a:ext cx="3796559" cy="666977"/>
          </a:xfrm>
          <a:prstGeom prst="rect">
            <a:avLst/>
          </a:prstGeom>
          <a:noFill/>
        </p:spPr>
        <p:txBody>
          <a:bodyPr wrap="square" rtlCol="0">
            <a:spAutoFit/>
          </a:bodyPr>
          <a:lstStyle/>
          <a:p>
            <a:pPr defTabSz="304815">
              <a:defRPr/>
            </a:pPr>
            <a:r>
              <a:rPr lang="en-US" sz="1867" b="1">
                <a:solidFill>
                  <a:prstClr val="white"/>
                </a:solidFill>
                <a:latin typeface="Arial"/>
              </a:rPr>
              <a:t>Facebook</a:t>
            </a:r>
            <a:r>
              <a:rPr lang="en-US" sz="1867">
                <a:solidFill>
                  <a:prstClr val="white"/>
                </a:solidFill>
                <a:latin typeface="Arial"/>
              </a:rPr>
              <a:t>:</a:t>
            </a:r>
            <a:r>
              <a:rPr lang="en-US" sz="1867" b="1">
                <a:solidFill>
                  <a:prstClr val="white"/>
                </a:solidFill>
                <a:latin typeface="Arial"/>
              </a:rPr>
              <a:t> </a:t>
            </a:r>
          </a:p>
          <a:p>
            <a:pPr defTabSz="304815">
              <a:spcAft>
                <a:spcPts val="800"/>
              </a:spcAft>
              <a:defRPr/>
            </a:pPr>
            <a:r>
              <a:rPr lang="en-US" sz="1867">
                <a:solidFill>
                  <a:prstClr val="white"/>
                </a:solidFill>
                <a:latin typeface="Arial"/>
              </a:rPr>
              <a:t>facebook.com/ASPRgov</a:t>
            </a:r>
            <a:endParaRPr lang="en-US" sz="1867">
              <a:solidFill>
                <a:srgbClr val="000000"/>
              </a:solidFill>
              <a:latin typeface="Arial"/>
            </a:endParaRPr>
          </a:p>
        </p:txBody>
      </p:sp>
      <p:pic>
        <p:nvPicPr>
          <p:cNvPr id="28" name="Picture 27" descr="Twitter ico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1223" y="1825287"/>
            <a:ext cx="447391" cy="457467"/>
          </a:xfrm>
          <a:prstGeom prst="rect">
            <a:avLst/>
          </a:prstGeom>
        </p:spPr>
      </p:pic>
      <p:sp>
        <p:nvSpPr>
          <p:cNvPr id="20" name="TextBox 19"/>
          <p:cNvSpPr txBox="1"/>
          <p:nvPr/>
        </p:nvSpPr>
        <p:spPr>
          <a:xfrm>
            <a:off x="1115503" y="1655514"/>
            <a:ext cx="3748412" cy="666977"/>
          </a:xfrm>
          <a:prstGeom prst="rect">
            <a:avLst/>
          </a:prstGeom>
          <a:noFill/>
        </p:spPr>
        <p:txBody>
          <a:bodyPr wrap="square" rtlCol="0">
            <a:spAutoFit/>
          </a:bodyPr>
          <a:lstStyle/>
          <a:p>
            <a:pPr defTabSz="304815">
              <a:defRPr/>
            </a:pPr>
            <a:r>
              <a:rPr lang="en-US" sz="1867" b="1">
                <a:solidFill>
                  <a:prstClr val="white"/>
                </a:solidFill>
                <a:latin typeface="Arial"/>
              </a:rPr>
              <a:t>Twitter</a:t>
            </a:r>
            <a:r>
              <a:rPr lang="en-US" sz="1867">
                <a:solidFill>
                  <a:prstClr val="white"/>
                </a:solidFill>
                <a:latin typeface="Arial"/>
              </a:rPr>
              <a:t>:</a:t>
            </a:r>
            <a:endParaRPr lang="en-US" sz="1867" b="1">
              <a:solidFill>
                <a:prstClr val="white"/>
              </a:solidFill>
              <a:latin typeface="Arial"/>
            </a:endParaRPr>
          </a:p>
          <a:p>
            <a:pPr defTabSz="304815">
              <a:defRPr/>
            </a:pPr>
            <a:r>
              <a:rPr lang="en-US" sz="1867" b="1">
                <a:solidFill>
                  <a:prstClr val="white"/>
                </a:solidFill>
                <a:latin typeface="Arial"/>
              </a:rPr>
              <a:t>t</a:t>
            </a:r>
            <a:r>
              <a:rPr lang="en-US" sz="1867">
                <a:solidFill>
                  <a:prstClr val="white"/>
                </a:solidFill>
                <a:latin typeface="Arial"/>
              </a:rPr>
              <a:t>witter.com/ASPRgov</a:t>
            </a:r>
            <a:endParaRPr lang="en-US" sz="1867">
              <a:solidFill>
                <a:srgbClr val="000000"/>
              </a:solidFill>
              <a:latin typeface="Arial"/>
            </a:endParaRPr>
          </a:p>
        </p:txBody>
      </p:sp>
      <p:pic>
        <p:nvPicPr>
          <p:cNvPr id="56" name="Picture 55" descr="Twitter icon">
            <a:extLst>
              <a:ext uri="{FF2B5EF4-FFF2-40B4-BE49-F238E27FC236}">
                <a16:creationId xmlns:a16="http://schemas.microsoft.com/office/drawing/2014/main" id="{D778C843-E435-4043-A300-EE0D68A000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714" y="2556808"/>
            <a:ext cx="447391" cy="457467"/>
          </a:xfrm>
          <a:prstGeom prst="rect">
            <a:avLst/>
          </a:prstGeom>
        </p:spPr>
      </p:pic>
      <p:sp>
        <p:nvSpPr>
          <p:cNvPr id="52" name="TextBox 51">
            <a:extLst>
              <a:ext uri="{FF2B5EF4-FFF2-40B4-BE49-F238E27FC236}">
                <a16:creationId xmlns:a16="http://schemas.microsoft.com/office/drawing/2014/main" id="{0CF33AD4-2F44-47AD-AD20-2583A07B7D37}"/>
              </a:ext>
            </a:extLst>
          </p:cNvPr>
          <p:cNvSpPr txBox="1"/>
          <p:nvPr/>
        </p:nvSpPr>
        <p:spPr>
          <a:xfrm>
            <a:off x="1115503" y="2429840"/>
            <a:ext cx="4902917" cy="666977"/>
          </a:xfrm>
          <a:prstGeom prst="rect">
            <a:avLst/>
          </a:prstGeom>
          <a:noFill/>
        </p:spPr>
        <p:txBody>
          <a:bodyPr wrap="square" rtlCol="0">
            <a:spAutoFit/>
          </a:bodyPr>
          <a:lstStyle/>
          <a:p>
            <a:pPr defTabSz="304815">
              <a:defRPr/>
            </a:pPr>
            <a:r>
              <a:rPr lang="en-US" sz="1867" b="1">
                <a:solidFill>
                  <a:prstClr val="white"/>
                </a:solidFill>
                <a:latin typeface="Arial"/>
              </a:rPr>
              <a:t>Twitter: </a:t>
            </a:r>
          </a:p>
          <a:p>
            <a:pPr defTabSz="304815">
              <a:defRPr/>
            </a:pPr>
            <a:r>
              <a:rPr lang="en-US" sz="1867">
                <a:solidFill>
                  <a:prstClr val="white"/>
                </a:solidFill>
                <a:latin typeface="Arial"/>
              </a:rPr>
              <a:t>twitter.com/HHS_ASPR</a:t>
            </a:r>
            <a:endParaRPr lang="en-US" sz="1867" b="1" u="sng">
              <a:solidFill>
                <a:prstClr val="white"/>
              </a:solidFill>
              <a:latin typeface="Arial"/>
            </a:endParaRPr>
          </a:p>
        </p:txBody>
      </p:sp>
      <p:pic>
        <p:nvPicPr>
          <p:cNvPr id="31" name="Picture 30" descr="Instagram ico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9970" y="3284144"/>
            <a:ext cx="440228" cy="440228"/>
          </a:xfrm>
          <a:prstGeom prst="rect">
            <a:avLst/>
          </a:prstGeom>
        </p:spPr>
      </p:pic>
      <p:sp>
        <p:nvSpPr>
          <p:cNvPr id="29" name="TextBox 28"/>
          <p:cNvSpPr txBox="1"/>
          <p:nvPr/>
        </p:nvSpPr>
        <p:spPr>
          <a:xfrm>
            <a:off x="1115504" y="3163128"/>
            <a:ext cx="4334782" cy="666977"/>
          </a:xfrm>
          <a:prstGeom prst="rect">
            <a:avLst/>
          </a:prstGeom>
          <a:noFill/>
        </p:spPr>
        <p:txBody>
          <a:bodyPr wrap="square" rtlCol="0">
            <a:spAutoFit/>
          </a:bodyPr>
          <a:lstStyle/>
          <a:p>
            <a:pPr defTabSz="304815">
              <a:defRPr/>
            </a:pPr>
            <a:r>
              <a:rPr lang="en-US" sz="1867" b="1">
                <a:solidFill>
                  <a:prstClr val="white"/>
                </a:solidFill>
                <a:latin typeface="Arial"/>
              </a:rPr>
              <a:t>Instagram</a:t>
            </a:r>
            <a:r>
              <a:rPr lang="en-US" sz="1867">
                <a:solidFill>
                  <a:prstClr val="white"/>
                </a:solidFill>
                <a:latin typeface="Arial"/>
              </a:rPr>
              <a:t>: </a:t>
            </a:r>
          </a:p>
          <a:p>
            <a:pPr defTabSz="304815">
              <a:defRPr/>
            </a:pPr>
            <a:r>
              <a:rPr lang="en-US" sz="1867">
                <a:solidFill>
                  <a:prstClr val="white"/>
                </a:solidFill>
                <a:latin typeface="Arial"/>
              </a:rPr>
              <a:t>instagram.com/ASPRgov/</a:t>
            </a:r>
            <a:endParaRPr lang="en-US" sz="1867">
              <a:solidFill>
                <a:srgbClr val="000000"/>
              </a:solidFill>
              <a:latin typeface="Arial"/>
            </a:endParaRPr>
          </a:p>
        </p:txBody>
      </p:sp>
      <p:pic>
        <p:nvPicPr>
          <p:cNvPr id="48" name="Picture 47" descr="A picture containing icon">
            <a:extLst>
              <a:ext uri="{FF2B5EF4-FFF2-40B4-BE49-F238E27FC236}">
                <a16:creationId xmlns:a16="http://schemas.microsoft.com/office/drawing/2014/main" id="{458EFF59-4854-4B34-AAF8-AA2200246667}"/>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81223" y="4052232"/>
            <a:ext cx="426477" cy="307788"/>
          </a:xfrm>
          <a:prstGeom prst="rect">
            <a:avLst/>
          </a:prstGeom>
        </p:spPr>
      </p:pic>
      <p:sp>
        <p:nvSpPr>
          <p:cNvPr id="22" name="TextBox 21"/>
          <p:cNvSpPr txBox="1"/>
          <p:nvPr/>
        </p:nvSpPr>
        <p:spPr>
          <a:xfrm>
            <a:off x="1115504" y="3896418"/>
            <a:ext cx="5169615" cy="666977"/>
          </a:xfrm>
          <a:prstGeom prst="rect">
            <a:avLst/>
          </a:prstGeom>
          <a:noFill/>
        </p:spPr>
        <p:txBody>
          <a:bodyPr wrap="square" rtlCol="0">
            <a:spAutoFit/>
          </a:bodyPr>
          <a:lstStyle/>
          <a:p>
            <a:pPr defTabSz="304815">
              <a:defRPr/>
            </a:pPr>
            <a:r>
              <a:rPr lang="en-US" sz="1867" b="1">
                <a:solidFill>
                  <a:prstClr val="white"/>
                </a:solidFill>
                <a:latin typeface="Arial"/>
              </a:rPr>
              <a:t>YouTube:</a:t>
            </a:r>
            <a:r>
              <a:rPr lang="en-US" sz="1867">
                <a:solidFill>
                  <a:srgbClr val="000000"/>
                </a:solidFill>
                <a:latin typeface="Arial"/>
              </a:rPr>
              <a:t>: </a:t>
            </a:r>
          </a:p>
          <a:p>
            <a:pPr defTabSz="304815">
              <a:defRPr/>
            </a:pPr>
            <a:r>
              <a:rPr lang="en-US" sz="1867">
                <a:solidFill>
                  <a:prstClr val="white"/>
                </a:solidFill>
                <a:latin typeface="Arial"/>
              </a:rPr>
              <a:t>youtube.com/c/ASPRgov</a:t>
            </a:r>
            <a:endParaRPr lang="en-US" sz="1867">
              <a:solidFill>
                <a:srgbClr val="000000"/>
              </a:solidFill>
              <a:latin typeface="Arial"/>
            </a:endParaRPr>
          </a:p>
        </p:txBody>
      </p:sp>
      <p:pic>
        <p:nvPicPr>
          <p:cNvPr id="49" name="Picture 48" descr="Icon">
            <a:extLst>
              <a:ext uri="{FF2B5EF4-FFF2-40B4-BE49-F238E27FC236}">
                <a16:creationId xmlns:a16="http://schemas.microsoft.com/office/drawing/2014/main" id="{18F1C5B2-4A1F-412D-861A-6D9178DD6FB4}"/>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90466" y="4786505"/>
            <a:ext cx="381514" cy="375063"/>
          </a:xfrm>
          <a:prstGeom prst="rect">
            <a:avLst/>
          </a:prstGeom>
        </p:spPr>
      </p:pic>
      <p:sp>
        <p:nvSpPr>
          <p:cNvPr id="58" name="TextBox 57">
            <a:extLst>
              <a:ext uri="{FF2B5EF4-FFF2-40B4-BE49-F238E27FC236}">
                <a16:creationId xmlns:a16="http://schemas.microsoft.com/office/drawing/2014/main" id="{5CCB8D1F-618D-46E3-8BAE-479C6B59C3D4}"/>
              </a:ext>
            </a:extLst>
          </p:cNvPr>
          <p:cNvSpPr txBox="1"/>
          <p:nvPr/>
        </p:nvSpPr>
        <p:spPr>
          <a:xfrm>
            <a:off x="1115504" y="4629708"/>
            <a:ext cx="5169615" cy="666977"/>
          </a:xfrm>
          <a:prstGeom prst="rect">
            <a:avLst/>
          </a:prstGeom>
          <a:noFill/>
        </p:spPr>
        <p:txBody>
          <a:bodyPr wrap="square" rtlCol="0">
            <a:spAutoFit/>
          </a:bodyPr>
          <a:lstStyle/>
          <a:p>
            <a:pPr defTabSz="304815">
              <a:defRPr/>
            </a:pPr>
            <a:r>
              <a:rPr lang="en-US" sz="1867" b="1">
                <a:solidFill>
                  <a:prstClr val="white"/>
                </a:solidFill>
                <a:latin typeface="Arial"/>
              </a:rPr>
              <a:t>Flickr:</a:t>
            </a:r>
            <a:endParaRPr lang="en-US" sz="1867">
              <a:solidFill>
                <a:srgbClr val="000000"/>
              </a:solidFill>
              <a:latin typeface="Arial"/>
            </a:endParaRPr>
          </a:p>
          <a:p>
            <a:pPr defTabSz="304815">
              <a:defRPr/>
            </a:pPr>
            <a:r>
              <a:rPr lang="en-US" sz="1867">
                <a:solidFill>
                  <a:prstClr val="white"/>
                </a:solidFill>
                <a:latin typeface="Arial"/>
              </a:rPr>
              <a:t>flickr.com/ASPRgov</a:t>
            </a:r>
            <a:endParaRPr lang="en-US" sz="1867">
              <a:solidFill>
                <a:srgbClr val="000000"/>
              </a:solidFill>
              <a:latin typeface="Arial"/>
            </a:endParaRPr>
          </a:p>
        </p:txBody>
      </p:sp>
      <p:pic>
        <p:nvPicPr>
          <p:cNvPr id="41" name="Picture 40" descr="Icon">
            <a:extLst>
              <a:ext uri="{FF2B5EF4-FFF2-40B4-BE49-F238E27FC236}">
                <a16:creationId xmlns:a16="http://schemas.microsoft.com/office/drawing/2014/main" id="{F318B774-15D3-4FB8-9673-F627073B665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1932" y="5511283"/>
            <a:ext cx="416686" cy="371063"/>
          </a:xfrm>
          <a:prstGeom prst="rect">
            <a:avLst/>
          </a:prstGeom>
        </p:spPr>
      </p:pic>
      <p:sp>
        <p:nvSpPr>
          <p:cNvPr id="30" name="TextBox 29"/>
          <p:cNvSpPr txBox="1"/>
          <p:nvPr/>
        </p:nvSpPr>
        <p:spPr>
          <a:xfrm>
            <a:off x="1115503" y="5362992"/>
            <a:ext cx="6298532" cy="666977"/>
          </a:xfrm>
          <a:prstGeom prst="rect">
            <a:avLst/>
          </a:prstGeom>
          <a:noFill/>
        </p:spPr>
        <p:txBody>
          <a:bodyPr wrap="square" rtlCol="0">
            <a:spAutoFit/>
          </a:bodyPr>
          <a:lstStyle/>
          <a:p>
            <a:pPr defTabSz="304815">
              <a:defRPr/>
            </a:pPr>
            <a:r>
              <a:rPr lang="en-US" sz="1867" b="1">
                <a:solidFill>
                  <a:prstClr val="white"/>
                </a:solidFill>
                <a:latin typeface="Arial"/>
              </a:rPr>
              <a:t>LinkedIn:</a:t>
            </a:r>
            <a:endParaRPr lang="en-US" sz="1867">
              <a:solidFill>
                <a:srgbClr val="000000"/>
              </a:solidFill>
              <a:latin typeface="Arial"/>
            </a:endParaRPr>
          </a:p>
          <a:p>
            <a:pPr defTabSz="304815">
              <a:defRPr/>
            </a:pPr>
            <a:r>
              <a:rPr lang="en-US" sz="1867">
                <a:solidFill>
                  <a:prstClr val="white"/>
                </a:solidFill>
                <a:latin typeface="Arial"/>
              </a:rPr>
              <a:t>linkedin.com/showcase/hhs-aspr/</a:t>
            </a:r>
          </a:p>
        </p:txBody>
      </p:sp>
    </p:spTree>
    <p:extLst>
      <p:ext uri="{BB962C8B-B14F-4D97-AF65-F5344CB8AC3E}">
        <p14:creationId xmlns:p14="http://schemas.microsoft.com/office/powerpoint/2010/main" val="4644317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964476-1162-DDBB-ACC1-34E489853779}"/>
              </a:ext>
            </a:extLst>
          </p:cNvPr>
          <p:cNvSpPr txBox="1"/>
          <p:nvPr/>
        </p:nvSpPr>
        <p:spPr>
          <a:xfrm>
            <a:off x="4180709" y="5169862"/>
            <a:ext cx="3830582" cy="1405449"/>
          </a:xfrm>
          <a:prstGeom prst="rect">
            <a:avLst/>
          </a:prstGeom>
          <a:noFill/>
          <a:ln>
            <a:solidFill>
              <a:schemeClr val="accent1"/>
            </a:solidFill>
          </a:ln>
        </p:spPr>
        <p:txBody>
          <a:bodyPr wrap="square">
            <a:spAutoFit/>
          </a:bodyPr>
          <a:lstStyle/>
          <a:p>
            <a:pPr algn="ctr" defTabSz="304815">
              <a:defRPr/>
            </a:pPr>
            <a:r>
              <a:rPr lang="en-US" sz="1333" b="1">
                <a:solidFill>
                  <a:prstClr val="white"/>
                </a:solidFill>
                <a:latin typeface="Arial" panose="020B0604020202020204"/>
              </a:rPr>
              <a:t>Disclaimer</a:t>
            </a:r>
          </a:p>
          <a:p>
            <a:pPr algn="ctr" defTabSz="304815">
              <a:defRPr/>
            </a:pPr>
            <a:r>
              <a:rPr lang="en-US" sz="1200">
                <a:solidFill>
                  <a:prstClr val="white"/>
                </a:solidFill>
                <a:latin typeface="Arial" panose="020B0604020202020204"/>
              </a:rPr>
              <a:t>These recommendations are advisory and are not to be considered as federal directives or standards. Representatives should review and apply the guidance based on their own requirements and discretion. The HHS does not endorse any specific person, entity, product, service, or enterprise.</a:t>
            </a:r>
          </a:p>
        </p:txBody>
      </p:sp>
      <p:sp>
        <p:nvSpPr>
          <p:cNvPr id="3" name="Title 2">
            <a:extLst>
              <a:ext uri="{FF2B5EF4-FFF2-40B4-BE49-F238E27FC236}">
                <a16:creationId xmlns:a16="http://schemas.microsoft.com/office/drawing/2014/main" id="{C58ABC38-E8D5-4DDD-4966-CF3F995BF53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Disclaimer page</a:t>
            </a:r>
          </a:p>
        </p:txBody>
      </p:sp>
    </p:spTree>
    <p:extLst>
      <p:ext uri="{BB962C8B-B14F-4D97-AF65-F5344CB8AC3E}">
        <p14:creationId xmlns:p14="http://schemas.microsoft.com/office/powerpoint/2010/main" val="16292561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5D808CC8-A0DF-1107-932B-4A123CF0E56F}"/>
              </a:ext>
            </a:extLst>
          </p:cNvPr>
          <p:cNvSpPr txBox="1">
            <a:spLocks/>
          </p:cNvSpPr>
          <p:nvPr/>
        </p:nvSpPr>
        <p:spPr>
          <a:xfrm>
            <a:off x="0" y="0"/>
            <a:ext cx="6174658" cy="6096000"/>
          </a:xfrm>
          <a:prstGeom prst="rect">
            <a:avLst/>
          </a:prstGeom>
          <a:solidFill>
            <a:schemeClr val="accent5">
              <a:lumMod val="40000"/>
              <a:lumOff val="6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HHS Cybersecurity Activities and Resources Panel</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Moderator</a:t>
            </a: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Timothy Noonan</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Deputy Director, Health Information Privacy, Data, and Cybersecurity, HHS Office for Civil Rights</a:t>
            </a: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Panelists</a:t>
            </a: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1" i="0" u="none" strike="noStrike" kern="100" cap="none" spc="0" normalizeH="0" baseline="0" noProof="0">
                <a:ln>
                  <a:noFill/>
                </a:ln>
                <a:solidFill>
                  <a:prstClr val="black"/>
                </a:solidFill>
                <a:effectLst/>
                <a:uLnTx/>
                <a:uFillTx/>
                <a:latin typeface="Calibri" panose="020F0502020204030204"/>
                <a:ea typeface="+mn-ea"/>
                <a:cs typeface="Times New Roman" panose="02020603050405020304" pitchFamily="18" charset="0"/>
              </a:rPr>
              <a:t>Brian </a:t>
            </a: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Mazanec</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Deputy Assistant Secretary</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HHS Administration for Strategic Preparedness and Response</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Andrew Carney</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Program Manager, Resilient Systems, HHS Advanced Research Projects Agency for Health</a:t>
            </a:r>
            <a:b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b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Avinash Shanbhag</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Deputy National Coordinator for Health IT and Executive Director, Office of Standards, Certification, and Analysis, HHS Office of the National Coordinator for Health IT</a:t>
            </a:r>
            <a:br>
              <a:rPr kumimoji="0" lang="en-US" sz="19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br>
            <a:endParaRPr kumimoji="0" lang="en-US" sz="19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Nick Heesters</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Senior Advisor for Cybersecurity, Health Information Privacy, Data, and Cybersecurity, HHS Office for Civil Rights</a:t>
            </a: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5" name="Text Placeholder 5">
            <a:extLst>
              <a:ext uri="{FF2B5EF4-FFF2-40B4-BE49-F238E27FC236}">
                <a16:creationId xmlns:a16="http://schemas.microsoft.com/office/drawing/2014/main" id="{7485EF72-1D5A-6B12-9348-255531A1B3F3}"/>
              </a:ext>
            </a:extLst>
          </p:cNvPr>
          <p:cNvSpPr txBox="1">
            <a:spLocks/>
          </p:cNvSpPr>
          <p:nvPr/>
        </p:nvSpPr>
        <p:spPr>
          <a:xfrm>
            <a:off x="6174658" y="0"/>
            <a:ext cx="6017342" cy="6096000"/>
          </a:xfrm>
          <a:prstGeom prst="rect">
            <a:avLst/>
          </a:prstGeom>
          <a:solidFill>
            <a:schemeClr val="bg1">
              <a:lumMod val="95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2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rPr>
              <a:t>Related Resources</a:t>
            </a:r>
            <a:br>
              <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br>
            <a:endPar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OCR</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Security Rule Guidance</a:t>
            </a: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a:t>
            </a: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hlinkClick r:id="rId3"/>
              </a:rPr>
              <a:t>https://www.hhs.gov/hipaa/for-professionals/security/guidance/index.html</a:t>
            </a:r>
            <a:endPar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Videos: </a:t>
            </a: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hlinkClick r:id="rId4"/>
              </a:rPr>
              <a:t>https://www.youtube.com/usgovhhsocr</a:t>
            </a: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ASPR</a:t>
            </a: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HHS Cyber Gateway: </a:t>
            </a: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hlinkClick r:id="rId5"/>
              </a:rPr>
              <a:t>https://hhscyber.hhs.gov</a:t>
            </a:r>
            <a:r>
              <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a:t>
            </a:r>
            <a:endPar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ONC </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Health IT: </a:t>
            </a: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hlinkClick r:id="rId6"/>
              </a:rPr>
              <a:t>https://www.healthit.gov</a:t>
            </a: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ARPA-H </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DIGIHEALS: </a:t>
            </a: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hlinkClick r:id="rId7"/>
              </a:rPr>
              <a:t>https://arpa-h.gov/explore-funding/awards?activity=211</a:t>
            </a:r>
            <a:endPar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UPGRADE: </a:t>
            </a: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hlinkClick r:id="rId8"/>
              </a:rPr>
              <a:t>https://arpa-h.gov/news-and-events/upgrade-launches-fortify-medical-devices-against-cyber-threats</a:t>
            </a:r>
            <a:r>
              <a:rPr kumimoji="0" lang="en-US" sz="18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33D7946D-E863-D53C-E65D-B2912AE150CB}"/>
              </a:ext>
            </a:extLst>
          </p:cNvPr>
          <p:cNvSpPr txBox="1">
            <a:spLocks noGrp="1"/>
          </p:cNvSpPr>
          <p:nvPr>
            <p:ph type="title" idx="4294967295"/>
          </p:nvPr>
        </p:nvSpPr>
        <p:spPr>
          <a:xfrm>
            <a:off x="2816986" y="6121645"/>
            <a:ext cx="8501632" cy="7363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spTree>
    <p:extLst>
      <p:ext uri="{BB962C8B-B14F-4D97-AF65-F5344CB8AC3E}">
        <p14:creationId xmlns:p14="http://schemas.microsoft.com/office/powerpoint/2010/main" val="9008918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28BD8301-4474-134C-AAC7-FCD69C20A5D1}" vid="{18F9D09E-F9D5-E041-B6A8-C90056012170}"/>
    </a:ext>
  </a:extLst>
</a:theme>
</file>

<file path=ppt/theme/theme5.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Custom 4">
      <a:dk1>
        <a:srgbClr val="000000"/>
      </a:dk1>
      <a:lt1>
        <a:srgbClr val="FFFFFF"/>
      </a:lt1>
      <a:dk2>
        <a:srgbClr val="44546A"/>
      </a:dk2>
      <a:lt2>
        <a:srgbClr val="E7E6E6"/>
      </a:lt2>
      <a:accent1>
        <a:srgbClr val="7DB0CF"/>
      </a:accent1>
      <a:accent2>
        <a:srgbClr val="F08959"/>
      </a:accent2>
      <a:accent3>
        <a:srgbClr val="BBBCBC"/>
      </a:accent3>
      <a:accent4>
        <a:srgbClr val="D3B36C"/>
      </a:accent4>
      <a:accent5>
        <a:srgbClr val="005480"/>
      </a:accent5>
      <a:accent6>
        <a:srgbClr val="8585BF"/>
      </a:accent6>
      <a:hlink>
        <a:srgbClr val="0F80B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Office Theme">
  <a:themeElements>
    <a:clrScheme name="Custom 4">
      <a:dk1>
        <a:srgbClr val="000000"/>
      </a:dk1>
      <a:lt1>
        <a:srgbClr val="FFFFFF"/>
      </a:lt1>
      <a:dk2>
        <a:srgbClr val="44546A"/>
      </a:dk2>
      <a:lt2>
        <a:srgbClr val="E7E6E6"/>
      </a:lt2>
      <a:accent1>
        <a:srgbClr val="7DB0CF"/>
      </a:accent1>
      <a:accent2>
        <a:srgbClr val="F08959"/>
      </a:accent2>
      <a:accent3>
        <a:srgbClr val="BBBCBC"/>
      </a:accent3>
      <a:accent4>
        <a:srgbClr val="D3B36C"/>
      </a:accent4>
      <a:accent5>
        <a:srgbClr val="005480"/>
      </a:accent5>
      <a:accent6>
        <a:srgbClr val="8585BF"/>
      </a:accent6>
      <a:hlink>
        <a:srgbClr val="0F80B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Theme">
  <a:themeElements>
    <a:clrScheme name="ASPR Branded Color Pallet">
      <a:dk1>
        <a:srgbClr val="000000"/>
      </a:dk1>
      <a:lt1>
        <a:sysClr val="window" lastClr="FFFFFF"/>
      </a:lt1>
      <a:dk2>
        <a:srgbClr val="062E61"/>
      </a:dk2>
      <a:lt2>
        <a:srgbClr val="DDE8F4"/>
      </a:lt2>
      <a:accent1>
        <a:srgbClr val="155197"/>
      </a:accent1>
      <a:accent2>
        <a:srgbClr val="990000"/>
      </a:accent2>
      <a:accent3>
        <a:srgbClr val="AA6404"/>
      </a:accent3>
      <a:accent4>
        <a:srgbClr val="FBD098"/>
      </a:accent4>
      <a:accent5>
        <a:srgbClr val="604878"/>
      </a:accent5>
      <a:accent6>
        <a:srgbClr val="4E8542"/>
      </a:accent6>
      <a:hlink>
        <a:srgbClr val="0000FF"/>
      </a:hlink>
      <a:folHlink>
        <a:srgbClr val="800080"/>
      </a:folHlink>
    </a:clrScheme>
    <a:fontScheme name="ASPR Branded PP Fonts">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10.xml><?xml version="1.0" encoding="utf-8"?>
<a:theme xmlns:a="http://schemas.openxmlformats.org/drawingml/2006/main" name="Office Theme">
  <a:themeElements>
    <a:clrScheme name="ASPR">
      <a:dk1>
        <a:srgbClr val="062E61"/>
      </a:dk1>
      <a:lt1>
        <a:sysClr val="window" lastClr="FFFFFF"/>
      </a:lt1>
      <a:dk2>
        <a:srgbClr val="323232"/>
      </a:dk2>
      <a:lt2>
        <a:srgbClr val="E6E6E6"/>
      </a:lt2>
      <a:accent1>
        <a:srgbClr val="DDE8F4"/>
      </a:accent1>
      <a:accent2>
        <a:srgbClr val="4E8542"/>
      </a:accent2>
      <a:accent3>
        <a:srgbClr val="990000"/>
      </a:accent3>
      <a:accent4>
        <a:srgbClr val="155199"/>
      </a:accent4>
      <a:accent5>
        <a:srgbClr val="AA6404"/>
      </a:accent5>
      <a:accent6>
        <a:srgbClr val="FBD098"/>
      </a:accent6>
      <a:hlink>
        <a:srgbClr val="2477BD"/>
      </a:hlink>
      <a:folHlink>
        <a:srgbClr val="604878"/>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_HHS Cyb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HS Cyber" id="{9FAECA1D-4E95-1A4B-B29E-7BD6FF3AE9B5}" vid="{CD350247-A8C1-D045-B4DE-7ACACC907698}"/>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64CEE81459724284A3A5863C5F6EDF" ma:contentTypeVersion="18" ma:contentTypeDescription="Create a new document." ma:contentTypeScope="" ma:versionID="ca54dc97537d562dae7ab378c557edeb">
  <xsd:schema xmlns:xsd="http://www.w3.org/2001/XMLSchema" xmlns:xs="http://www.w3.org/2001/XMLSchema" xmlns:p="http://schemas.microsoft.com/office/2006/metadata/properties" xmlns:ns1="http://schemas.microsoft.com/sharepoint/v3" xmlns:ns3="944139bf-15d8-4391-a251-78abfafe56fd" xmlns:ns4="7287c405-ee6b-47c1-90e5-71bddc6dbd3d" targetNamespace="http://schemas.microsoft.com/office/2006/metadata/properties" ma:root="true" ma:fieldsID="155a4faee5c5e0abe749846fe274ed2b" ns1:_="" ns3:_="" ns4:_="">
    <xsd:import namespace="http://schemas.microsoft.com/sharepoint/v3"/>
    <xsd:import namespace="944139bf-15d8-4391-a251-78abfafe56fd"/>
    <xsd:import namespace="7287c405-ee6b-47c1-90e5-71bddc6dbd3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DateTaken" minOccurs="0"/>
                <xsd:element ref="ns4:MediaLengthInSeconds"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4139bf-15d8-4391-a251-78abfafe56f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87c405-ee6b-47c1-90e5-71bddc6dbd3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7287c405-ee6b-47c1-90e5-71bddc6dbd3d" xsi:nil="true"/>
  </documentManagement>
</p:properties>
</file>

<file path=customXml/itemProps1.xml><?xml version="1.0" encoding="utf-8"?>
<ds:datastoreItem xmlns:ds="http://schemas.openxmlformats.org/officeDocument/2006/customXml" ds:itemID="{DF5DA34F-B90F-49BB-A035-9A6D30B467A1}">
  <ds:schemaRefs>
    <ds:schemaRef ds:uri="http://schemas.microsoft.com/sharepoint/v3/contenttype/forms"/>
  </ds:schemaRefs>
</ds:datastoreItem>
</file>

<file path=customXml/itemProps2.xml><?xml version="1.0" encoding="utf-8"?>
<ds:datastoreItem xmlns:ds="http://schemas.openxmlformats.org/officeDocument/2006/customXml" ds:itemID="{3A1F0551-5AF7-4B05-9C12-9F5B6B5F96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4139bf-15d8-4391-a251-78abfafe56fd"/>
    <ds:schemaRef ds:uri="7287c405-ee6b-47c1-90e5-71bddc6dbd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F4AFAF-C24A-460A-B84C-B7191C32EC6D}">
  <ds:schemaRefs>
    <ds:schemaRef ds:uri="http://purl.org/dc/terms/"/>
    <ds:schemaRef ds:uri="http://schemas.microsoft.com/office/2006/metadata/properties"/>
    <ds:schemaRef ds:uri="http://schemas.microsoft.com/office/2006/documentManagement/types"/>
    <ds:schemaRef ds:uri="http://schemas.microsoft.com/sharepoint/v3"/>
    <ds:schemaRef ds:uri="http://purl.org/dc/elements/1.1/"/>
    <ds:schemaRef ds:uri="7287c405-ee6b-47c1-90e5-71bddc6dbd3d"/>
    <ds:schemaRef ds:uri="944139bf-15d8-4391-a251-78abfafe56fd"/>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1392</TotalTime>
  <Words>5217</Words>
  <Application>Microsoft Office PowerPoint</Application>
  <PresentationFormat>Widescreen</PresentationFormat>
  <Paragraphs>731</Paragraphs>
  <Slides>73</Slides>
  <Notes>55</Notes>
  <HiddenSlides>0</HiddenSlides>
  <MMClips>0</MMClips>
  <ScaleCrop>false</ScaleCrop>
  <HeadingPairs>
    <vt:vector size="6" baseType="variant">
      <vt:variant>
        <vt:lpstr>Fonts Used</vt:lpstr>
      </vt:variant>
      <vt:variant>
        <vt:i4>22</vt:i4>
      </vt:variant>
      <vt:variant>
        <vt:lpstr>Theme</vt:lpstr>
      </vt:variant>
      <vt:variant>
        <vt:i4>11</vt:i4>
      </vt:variant>
      <vt:variant>
        <vt:lpstr>Slide Titles</vt:lpstr>
      </vt:variant>
      <vt:variant>
        <vt:i4>73</vt:i4>
      </vt:variant>
    </vt:vector>
  </HeadingPairs>
  <TitlesOfParts>
    <vt:vector size="106" baseType="lpstr">
      <vt:lpstr>Avenir</vt:lpstr>
      <vt:lpstr>Courier New,monospace</vt:lpstr>
      <vt:lpstr>Noto Sans Symbols</vt:lpstr>
      <vt:lpstr>Palatino</vt:lpstr>
      <vt:lpstr>Aptos</vt:lpstr>
      <vt:lpstr>Aptos Display</vt:lpstr>
      <vt:lpstr>Arial</vt:lpstr>
      <vt:lpstr>Calibri</vt:lpstr>
      <vt:lpstr>Calibri Light</vt:lpstr>
      <vt:lpstr>Courier New</vt:lpstr>
      <vt:lpstr>Franklin Gothic Book</vt:lpstr>
      <vt:lpstr>Franklin Gothic Heavy</vt:lpstr>
      <vt:lpstr>Georgia</vt:lpstr>
      <vt:lpstr>Montserrat</vt:lpstr>
      <vt:lpstr>Open Sans</vt:lpstr>
      <vt:lpstr>Open Sans ExtraBold</vt:lpstr>
      <vt:lpstr>Open Sans SemiBold</vt:lpstr>
      <vt:lpstr>Roboto</vt:lpstr>
      <vt:lpstr>Symbol</vt:lpstr>
      <vt:lpstr>Ubuntu</vt:lpstr>
      <vt:lpstr>Ubuntu Light</vt:lpstr>
      <vt:lpstr>Wingdings</vt:lpstr>
      <vt:lpstr>1_Office Theme</vt:lpstr>
      <vt:lpstr>Custom Design</vt:lpstr>
      <vt:lpstr>1_Custom Design</vt:lpstr>
      <vt:lpstr>3_Office Theme</vt:lpstr>
      <vt:lpstr>Tema do Office</vt:lpstr>
      <vt:lpstr>4_Office Theme</vt:lpstr>
      <vt:lpstr>5_Office Theme</vt:lpstr>
      <vt:lpstr>6_Office Theme</vt:lpstr>
      <vt:lpstr>2_Office Theme</vt:lpstr>
      <vt:lpstr>Office Theme</vt:lpstr>
      <vt:lpstr>1_HHS Cyber</vt:lpstr>
      <vt:lpstr>Safeguarding Health Information: Building Assurance through HIPAA Security 2026</vt:lpstr>
      <vt:lpstr>Agenda</vt:lpstr>
      <vt:lpstr>In-person Attendee Reminders</vt:lpstr>
      <vt:lpstr>In-person Attendee Reminders </vt:lpstr>
      <vt:lpstr>Virtual Attendees</vt:lpstr>
      <vt:lpstr>Need technical support? Email avservices@nist.gov.     </vt:lpstr>
      <vt:lpstr>Inclement Weather</vt:lpstr>
      <vt:lpstr>Metro Shuttle Information</vt:lpstr>
      <vt:lpstr>Administration Building 101 Map</vt:lpstr>
      <vt:lpstr>Lost and Found</vt:lpstr>
      <vt:lpstr>Post-Event Reminders</vt:lpstr>
      <vt:lpstr>2026 OCR NIST Safeguarding Health Information:  Building Assurance through HIPAA Security </vt:lpstr>
      <vt:lpstr>Topics</vt:lpstr>
      <vt:lpstr>OCR’s HIPAA and Part 2 Priorities</vt:lpstr>
      <vt:lpstr>Breaches Affecting 500 or More Individuals</vt:lpstr>
      <vt:lpstr>Breaches Affecting 500 or More Individuals: Reports Received Involving Hacking/IT Incidents</vt:lpstr>
      <vt:lpstr>500+ Breaches by Type of Breach</vt:lpstr>
      <vt:lpstr>500+ Breaches by Location of Breach</vt:lpstr>
      <vt:lpstr>Recently Announced OCR HIPAA Enforcement Actions</vt:lpstr>
      <vt:lpstr>Right of Access Initiative</vt:lpstr>
      <vt:lpstr>Risk Analysis and Management Initiative </vt:lpstr>
      <vt:lpstr>HIPAA and AI</vt:lpstr>
      <vt:lpstr>HIPAA Resources</vt:lpstr>
      <vt:lpstr>Questions</vt:lpstr>
      <vt:lpstr>Safeguarding Health Information Building Assurance Through HIPAA Security</vt:lpstr>
      <vt:lpstr>Introduction</vt:lpstr>
      <vt:lpstr>What is an ISAC?</vt:lpstr>
      <vt:lpstr>About Health-ISAC</vt:lpstr>
      <vt:lpstr>The Cyber Threat Spectrum</vt:lpstr>
      <vt:lpstr>Current Threat Landscape</vt:lpstr>
      <vt:lpstr>Annual Threat Survey Results</vt:lpstr>
      <vt:lpstr>Significant Takedowns</vt:lpstr>
      <vt:lpstr>Ransomware Growth Against Health Sector </vt:lpstr>
      <vt:lpstr>Ransomware Actors Observed in 2026</vt:lpstr>
      <vt:lpstr>Nation-State Threats</vt:lpstr>
      <vt:lpstr>Middle East Conflict</vt:lpstr>
      <vt:lpstr>Medical Device Security</vt:lpstr>
      <vt:lpstr>Notable Tactics and Techniques</vt:lpstr>
      <vt:lpstr>Social Engineering Evolution</vt:lpstr>
      <vt:lpstr>Top Malicious Activity Tags Observed</vt:lpstr>
      <vt:lpstr>Malicious TTPs Observed by Members</vt:lpstr>
      <vt:lpstr>High Frequency Targeted Alerts</vt:lpstr>
      <vt:lpstr>Business Resilience</vt:lpstr>
      <vt:lpstr>Inter-ISAC Collaboration via ATLAS</vt:lpstr>
      <vt:lpstr>Claude Mythos: Autonomous Threat Evolution</vt:lpstr>
      <vt:lpstr>Recommendations &amp; Free Resources</vt:lpstr>
      <vt:lpstr>Thank You Q&amp;A</vt:lpstr>
      <vt:lpstr>Safeguarding Health Information 2</vt:lpstr>
      <vt:lpstr>HHS ASPR Building  HPH Sector Cyber Resiliency </vt:lpstr>
      <vt:lpstr>Agenda</vt:lpstr>
      <vt:lpstr>Healthcare and Public Health Organizations are Especially Attractive Targets to Cyber Threat Actors</vt:lpstr>
      <vt:lpstr>Real-World Consequences of HPH Sector Cyber Incidents</vt:lpstr>
      <vt:lpstr>Support Before, During, and After an Attack</vt:lpstr>
      <vt:lpstr>Sector Risk Management Agency (SRMA) Overview</vt:lpstr>
      <vt:lpstr>National Cybersecurity Incident Response Plan</vt:lpstr>
      <vt:lpstr>Sector Cyber Incident Response: Severity Scoring and Resources </vt:lpstr>
      <vt:lpstr>Health &amp; Human Services (HHS) Cyber Gateway</vt:lpstr>
      <vt:lpstr>Health &amp; Human Services (HHS) Cyber Gateway</vt:lpstr>
      <vt:lpstr>Healthcare and Public Health Sector-specific Cybersecurity Performance Goals (CPGs)</vt:lpstr>
      <vt:lpstr>How Can an Organization Take Immediate Action? </vt:lpstr>
      <vt:lpstr>ASPR TRACIE and the  Hospital Downtime Preparedness Checklist</vt:lpstr>
      <vt:lpstr>Contingency Planning Examples</vt:lpstr>
      <vt:lpstr>Risk Identification and Site Criticality  (RISC 2.0) Toolkit</vt:lpstr>
      <vt:lpstr>Rise of Nation State Backed Threats</vt:lpstr>
      <vt:lpstr>Additional Resource: Healthcare Sector Coordinating Council Cybersecurity Working Group</vt:lpstr>
      <vt:lpstr>CISA Free Resources</vt:lpstr>
      <vt:lpstr>Who to Contact if You’re the Victim of a Cyber Attack</vt:lpstr>
      <vt:lpstr>Questions?</vt:lpstr>
      <vt:lpstr>Contact</vt:lpstr>
      <vt:lpstr>HHS Cyber Gateway</vt:lpstr>
      <vt:lpstr>Find Us Online</vt:lpstr>
      <vt:lpstr>Disclaimer page</vt:lpstr>
      <vt:lpstr>OCR NIST Safeguarding Health Information: Building Assurance through HIPAA Security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Hayes, Brandon D. (Fed)</dc:creator>
  <cp:lastModifiedBy>Reisberg, Aliza L. (Fed)</cp:lastModifiedBy>
  <cp:revision>25</cp:revision>
  <dcterms:created xsi:type="dcterms:W3CDTF">2026-02-11T20:05:14Z</dcterms:created>
  <dcterms:modified xsi:type="dcterms:W3CDTF">2026-09-09T19:27:10Z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0x0101005364CEE81459724284A3A5863C5F6EDF</vt:lpwstr>
  </property>
  <property fmtid="{D5CDD505-2E9C-101B-9397-08002B2CF9AE}" pid="3" name="MediaServiceImageTags">
    <vt:lpwstr/>
  </property>
</Properties>
</file>