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689" r:id="rId4"/>
    <p:sldMasterId id="2147483703" r:id="rId5"/>
    <p:sldMasterId id="2147483717" r:id="rId6"/>
  </p:sldMasterIdLst>
  <p:notesMasterIdLst>
    <p:notesMasterId r:id="rId31"/>
  </p:notesMasterIdLst>
  <p:sldIdLst>
    <p:sldId id="264" r:id="rId7"/>
    <p:sldId id="271" r:id="rId8"/>
    <p:sldId id="266" r:id="rId9"/>
    <p:sldId id="267" r:id="rId10"/>
    <p:sldId id="268" r:id="rId11"/>
    <p:sldId id="269" r:id="rId12"/>
    <p:sldId id="270" r:id="rId13"/>
    <p:sldId id="290" r:id="rId14"/>
    <p:sldId id="272" r:id="rId15"/>
    <p:sldId id="273" r:id="rId16"/>
    <p:sldId id="274" r:id="rId17"/>
    <p:sldId id="275" r:id="rId18"/>
    <p:sldId id="301" r:id="rId19"/>
    <p:sldId id="276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3E"/>
    <a:srgbClr val="0000FF"/>
    <a:srgbClr val="003399"/>
    <a:srgbClr val="0039AC"/>
    <a:srgbClr val="006600"/>
    <a:srgbClr val="00FF00"/>
    <a:srgbClr val="003FBC"/>
    <a:srgbClr val="0033CC"/>
    <a:srgbClr val="33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 autoAdjust="0"/>
    <p:restoredTop sz="94660"/>
  </p:normalViewPr>
  <p:slideViewPr>
    <p:cSldViewPr>
      <p:cViewPr varScale="1">
        <p:scale>
          <a:sx n="51" d="100"/>
          <a:sy n="51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9E930-54A5-45A5-AEBF-F660B58F23EA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5916C-D6A5-4EF1-80DA-F0635E1AC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33C68-0F2D-41C4-90A3-D3001C00E17A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46" indent="-28005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2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1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0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49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58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67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76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B0586C2-231C-444D-A468-A06E5816D7DC}" type="slidenum">
              <a:rPr lang="en-US">
                <a:solidFill>
                  <a:srgbClr val="000000"/>
                </a:solidFill>
              </a:rPr>
              <a:pPr eaLnBrk="1" hangingPunct="1"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84213"/>
            <a:ext cx="4540250" cy="34051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20" y="4317741"/>
            <a:ext cx="5027960" cy="4166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46" indent="-28005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2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1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0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49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58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67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76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3BC29C8-DD9E-4487-B74E-5C372E9821FA}" type="slidenum">
              <a:rPr lang="en-US">
                <a:solidFill>
                  <a:srgbClr val="000000"/>
                </a:solidFill>
              </a:rPr>
              <a:pPr eaLnBrk="1" hangingPunct="1"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84213"/>
            <a:ext cx="4535488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20" y="4317741"/>
            <a:ext cx="5027960" cy="4166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46" indent="-28005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2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1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0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49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58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67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76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A6FFC00-B221-4E8D-8CC9-F82909BDB1C0}" type="slidenum">
              <a:rPr 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84213"/>
            <a:ext cx="4535488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20" y="4317741"/>
            <a:ext cx="5027960" cy="4166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46" indent="-28005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2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1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0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49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58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67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76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D5333AF-10B7-47D2-9408-1AC0EC2DC9D9}" type="slidenum">
              <a:rPr lang="en-US">
                <a:solidFill>
                  <a:srgbClr val="000000"/>
                </a:solidFill>
              </a:rPr>
              <a:pPr eaLnBrk="1" hangingPunct="1"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84213"/>
            <a:ext cx="4535488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20" y="4317741"/>
            <a:ext cx="5027960" cy="4166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46" indent="-28005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2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1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0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49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58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67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76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19EC600-C289-4FCE-930B-3D5C754C719F}" type="slidenum">
              <a:rPr lang="en-US">
                <a:solidFill>
                  <a:srgbClr val="000000"/>
                </a:solidFill>
              </a:rPr>
              <a:pPr eaLnBrk="1" hangingPunct="1"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84213"/>
            <a:ext cx="4535488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20" y="4317741"/>
            <a:ext cx="5027960" cy="4166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8146" indent="-28005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022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6831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6404" indent="-2240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449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258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067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08764" indent="-2240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B159433-4037-4FBE-84AC-DBBA452D3BB0}" type="slidenum">
              <a:rPr lang="en-US">
                <a:solidFill>
                  <a:srgbClr val="000000"/>
                </a:solidFill>
              </a:rPr>
              <a:pPr eaLnBrk="1" hangingPunct="1"/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84213"/>
            <a:ext cx="4535488" cy="3403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020" y="4317741"/>
            <a:ext cx="5027960" cy="41664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31731" indent="-281435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25741" indent="-225148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576037" indent="-225148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26333" indent="-225148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6D4FC6-9362-4D05-92F8-2E551FF047C8}" type="slidenum">
              <a:rPr lang="en-US" u="none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u="none" smtClean="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CDD41-4C1D-48B7-821B-514BF8C8A570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A4B00-E149-4ACF-BD13-F1D3E64C8D4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A4B00-E149-4ACF-BD13-F1D3E64C8D4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A4B00-E149-4ACF-BD13-F1D3E64C8D4D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C567F-D78A-44B1-9C8B-E0E5A7CA526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ED4170-575C-4499-A8E1-8CB967F11F13}" type="slidenum">
              <a:rPr 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1731" indent="-2814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5741" indent="-22514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6037" indent="-22514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6333" indent="-22514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AD6F98-E6C0-45D6-97A7-CE9025235F67}" type="slidenum">
              <a:rPr lang="en-US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6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42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E29CD-89B2-47E7-A49D-49C1CA061A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88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720F-3397-4CDE-99BE-4DE409A92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4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16693-1816-41F2-9098-40DC5FC923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2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F5B8E-C6F9-45C6-B4BD-76886E19CF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8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C56D5-9E3D-419E-9A4C-1BC97A4B0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8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9A07B-12F9-4A86-9A06-14E712084A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95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0B6EA-38A9-4A9B-9046-2190577A14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9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1307-38AA-4BE3-BB2E-99F5EFA6CC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8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6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815D4-A1FA-4A25-8511-9D356531E8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95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6E6C6-B990-4DAE-88E7-BBDDB6CA0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02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6F511-F184-4C67-990F-E5FECF0992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91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7F37-4ECE-4346-9B9F-574221F9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24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EF44-AEDE-42BE-81C5-B445D51E5B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931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97C7C-F2DC-4962-BD3C-46C61DB09C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8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67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22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836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18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01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95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688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1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94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424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11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1C21-0C57-45E1-B947-DD62979C60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88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60DD6-1A6D-4202-B415-1164D5980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86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38D7B-E64D-4217-A940-B3DFA0C7C8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6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8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CAA49-2A0A-4746-B1DE-0C632297A1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33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D8843-2C02-488E-A6C4-829EBC4471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84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6E136-A279-4A86-AB09-AEC221B04F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97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43A96-E573-47DA-8DF7-AD975A959B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8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AB36F-7E68-4ECC-83B0-3AAA88B43F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45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81BF8-BA65-4528-8CE8-5EABC58FD6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8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C2533-74AE-4E6E-8F50-480352B127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30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8FE4B-452D-4D58-84B8-541DD93EF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20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63BE6-6DA0-4F63-A766-AD0B50A97B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27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00C639-2B62-40D9-AAD2-AB5FBB1A1D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2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78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348A49-DC51-42CE-B029-BB33A831FA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084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2F268-F175-42B8-8DD7-327F5D9B5F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171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AF632-5CAC-44F4-A82F-B4F85CE69C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988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5259-7DDA-4E9E-BB66-F890C9A61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237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EB74-E7CE-4767-BCBF-361781957B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222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93C42-516F-4377-BEF3-C3DE45498C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47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9D348-0E43-4B9B-A9F1-C2DA350D8E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28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075E-5745-489D-A136-54AD8C7509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6393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08A3-C5F7-40E8-A2CB-E9F7BE9032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7B870-6A2F-4F40-99B9-CECD9F93B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7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9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A968-EE7C-4C61-BB55-1277370B44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16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E79A-6BD3-4F01-8A8E-6BB6AB3D24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922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ACA46-9437-4D92-BFC7-439A192B53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01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967FE-A6A9-4479-9173-C545AFA9D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22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324600"/>
            <a:ext cx="1314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Arial" pitchFamily="34" charset="0"/>
              <a:buChar char="●"/>
              <a:defRPr/>
            </a:pPr>
            <a:r>
              <a:rPr lang="en-US" sz="2800" smtClean="0">
                <a:solidFill>
                  <a:srgbClr val="000000"/>
                </a:solidFill>
              </a:rPr>
              <a:t>Click to edit Master text styles</a:t>
            </a:r>
          </a:p>
          <a:p>
            <a:pPr lv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Wingdings" pitchFamily="2" charset="2"/>
              <a:buChar char="§"/>
              <a:defRPr/>
            </a:pPr>
            <a:r>
              <a:rPr lang="en-US" sz="2800" smtClean="0">
                <a:solidFill>
                  <a:srgbClr val="000000"/>
                </a:solidFill>
              </a:rPr>
              <a:t>Second level</a:t>
            </a:r>
          </a:p>
          <a:p>
            <a:pPr lvl="2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Courier New" pitchFamily="49" charset="0"/>
              <a:buChar char="o"/>
              <a:defRPr/>
            </a:pPr>
            <a:r>
              <a:rPr lang="en-US" sz="2800" smtClean="0">
                <a:solidFill>
                  <a:srgbClr val="000000"/>
                </a:solidFill>
              </a:rPr>
              <a:t>Third level</a:t>
            </a:r>
          </a:p>
          <a:p>
            <a:pPr lvl="3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Font typeface="Arial" pitchFamily="34" charset="0"/>
              <a:buChar char="•"/>
              <a:defRPr/>
            </a:pPr>
            <a:r>
              <a:rPr lang="en-US" sz="2800" smtClean="0">
                <a:solidFill>
                  <a:srgbClr val="000000"/>
                </a:solidFill>
              </a:rPr>
              <a:t>Fourth level</a:t>
            </a:r>
          </a:p>
          <a:p>
            <a:pPr lvl="4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504D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800" smtClean="0">
                <a:solidFill>
                  <a:srgbClr val="000000"/>
                </a:solidFill>
              </a:rPr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u="sng">
                <a:ea typeface="ＭＳ Ｐゴシック" pitchFamily="34" charset="-128"/>
              </a:defRPr>
            </a:lvl1pPr>
          </a:lstStyle>
          <a:p>
            <a:pPr>
              <a:defRPr/>
            </a:pPr>
            <a:fld id="{386610FA-BF4F-44FB-969E-6DAAFB7FF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432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066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A6F26DFD-01CF-45B4-941F-4CE10D91D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5225"/>
            <a:ext cx="47244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>
              <a:defRPr/>
            </a:pPr>
            <a:r>
              <a:rPr lang="en-US"/>
              <a:t>Smart Grid Interoperability Framework Briefing</a:t>
            </a:r>
          </a:p>
        </p:txBody>
      </p:sp>
    </p:spTree>
    <p:extLst>
      <p:ext uri="{BB962C8B-B14F-4D97-AF65-F5344CB8AC3E}">
        <p14:creationId xmlns:p14="http://schemas.microsoft.com/office/powerpoint/2010/main" val="382696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4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5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1A974-A2A4-417F-873B-07033990D054}" type="datetimeFigureOut">
              <a:rPr lang="en-US" smtClean="0"/>
              <a:t>4/21/2014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29E4E-0950-456A-B7B1-72CF5715C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017E7-F1A6-4C82-A532-D032209F34F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0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84F7-97D6-454E-8AAD-B38A323590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EF71D-91B8-4E70-BA55-BA4BBF638A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7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5F0AA4-7AE7-4AD5-9332-0976E6566AA2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5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2207C-C728-4DF8-8540-65C9FAA24E8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Line 8"/>
          <p:cNvSpPr>
            <a:spLocks noChangeShapeType="1"/>
          </p:cNvSpPr>
          <p:nvPr/>
        </p:nvSpPr>
        <p:spPr bwMode="auto">
          <a:xfrm flipV="1">
            <a:off x="914400" y="762000"/>
            <a:ext cx="7315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00800"/>
            <a:ext cx="533400" cy="304800"/>
          </a:xfrm>
          <a:prstGeom prst="rect">
            <a:avLst/>
          </a:prstGeom>
          <a:ln/>
        </p:spPr>
        <p:txBody>
          <a:bodyPr/>
          <a:lstStyle>
            <a:lvl1pPr>
              <a:defRPr u="none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CB8D1-16DC-447D-BBD8-8CCB827A8E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324600"/>
            <a:ext cx="13144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29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itchFamily="-11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itchFamily="-11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itchFamily="-11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itchFamily="-11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st.gov/pml/high_megawatt/2008_workshop.cfm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5.wmf"/><Relationship Id="rId5" Type="http://schemas.openxmlformats.org/officeDocument/2006/relationships/image" Target="../media/image23.jpeg"/><Relationship Id="rId10" Type="http://schemas.openxmlformats.org/officeDocument/2006/relationships/hyperlink" Target="http://www.nist.gov/pml/high_megawatt/jun2011_workshop.cfm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6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5.wmf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30.png"/><Relationship Id="rId4" Type="http://schemas.openxmlformats.org/officeDocument/2006/relationships/image" Target="../media/image22.jpe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5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10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6457890"/>
            <a:ext cx="478573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6600"/>
                </a:solidFill>
              </a:rPr>
              <a:t>http://www.nist.gov/pml/high_megawatt</a:t>
            </a:r>
            <a:r>
              <a:rPr lang="en-US" sz="2000" b="1" dirty="0" smtClean="0">
                <a:solidFill>
                  <a:srgbClr val="006600"/>
                </a:solidFill>
              </a:rPr>
              <a:t>/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169551"/>
          </a:xfrm>
          <a:prstGeom prst="rect">
            <a:avLst/>
          </a:prstGeom>
          <a:solidFill>
            <a:srgbClr val="003399"/>
          </a:solidFill>
        </p:spPr>
        <p:txBody>
          <a:bodyPr wrap="square" lIns="457200" tIns="91440" bIns="91440">
            <a:spAutoFit/>
          </a:bodyPr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  <a:ea typeface="Calibri"/>
              </a:rPr>
              <a:t>High-Megawatt  Variable-Speed-Drive</a:t>
            </a:r>
          </a:p>
          <a:p>
            <a:pPr lvl="0"/>
            <a:r>
              <a:rPr lang="en-US" sz="3200" b="1" dirty="0" smtClean="0">
                <a:solidFill>
                  <a:schemeClr val="bg1"/>
                </a:solidFill>
                <a:ea typeface="Calibri"/>
              </a:rPr>
              <a:t>Technology Workshop</a:t>
            </a:r>
            <a:endParaRPr lang="en-US" sz="2400" dirty="0">
              <a:solidFill>
                <a:schemeClr val="bg1"/>
              </a:solidFill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1396425"/>
            <a:ext cx="2999774" cy="584775"/>
          </a:xfrm>
          <a:prstGeom prst="rect">
            <a:avLst/>
          </a:prstGeom>
          <a:solidFill>
            <a:srgbClr val="003FBC">
              <a:alpha val="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00FF00"/>
                </a:solidFill>
                <a:ea typeface="Calibri"/>
              </a:rPr>
              <a:t>Al Hefner (NIST)</a:t>
            </a:r>
            <a:endParaRPr lang="en-US" sz="2400" dirty="0">
              <a:solidFill>
                <a:srgbClr val="00FF00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3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00673E"/>
                </a:solidFill>
                <a:latin typeface="+mn-lt"/>
              </a:rPr>
              <a:t>Power Semiconductor Applications </a:t>
            </a: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74762"/>
            <a:ext cx="5870575" cy="4973638"/>
          </a:xfrm>
          <a:noFill/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349500" y="817562"/>
            <a:ext cx="6188075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66788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smtClean="0">
                <a:solidFill>
                  <a:srgbClr val="990033"/>
                </a:solidFill>
              </a:rPr>
              <a:t> </a:t>
            </a:r>
            <a:r>
              <a:rPr lang="en-US" sz="2000" b="1" smtClean="0">
                <a:solidFill>
                  <a:srgbClr val="FF0000"/>
                </a:solidFill>
              </a:rPr>
              <a:t>Switching speed decreases with voltage</a:t>
            </a:r>
          </a:p>
          <a:p>
            <a:pPr defTabSz="966788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b="1" smtClean="0">
                <a:solidFill>
                  <a:srgbClr val="0099CC"/>
                </a:solidFill>
              </a:rPr>
              <a:t> SiC enables higher speed and voltage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1831975" y="1731962"/>
            <a:ext cx="20574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58374" name="AutoShape 6"/>
          <p:cNvSpPr>
            <a:spLocks noChangeArrowheads="1"/>
          </p:cNvSpPr>
          <p:nvPr/>
        </p:nvSpPr>
        <p:spPr bwMode="auto">
          <a:xfrm rot="16200000" flipV="1">
            <a:off x="4514056" y="1213644"/>
            <a:ext cx="731837" cy="2133600"/>
          </a:xfrm>
          <a:prstGeom prst="roundRect">
            <a:avLst>
              <a:gd name="adj" fmla="val 19102"/>
            </a:avLst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lin ang="18900000" scaled="1"/>
          </a:gradFill>
          <a:ln w="571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800080"/>
              </a:solidFill>
            </a:endParaRPr>
          </a:p>
        </p:txBody>
      </p:sp>
      <p:sp>
        <p:nvSpPr>
          <p:cNvPr id="58375" name="Text Box 7"/>
          <p:cNvSpPr txBox="1">
            <a:spLocks noChangeAspect="1" noChangeArrowheads="1"/>
          </p:cNvSpPr>
          <p:nvPr/>
        </p:nvSpPr>
        <p:spPr bwMode="auto">
          <a:xfrm>
            <a:off x="3851275" y="2157412"/>
            <a:ext cx="2095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0000"/>
                </a:solidFill>
              </a:rPr>
              <a:t>HVDC and FACTS</a:t>
            </a:r>
          </a:p>
        </p:txBody>
      </p:sp>
      <p:sp>
        <p:nvSpPr>
          <p:cNvPr id="58376" name="Text Box 8"/>
          <p:cNvSpPr txBox="1">
            <a:spLocks noChangeAspect="1" noChangeArrowheads="1"/>
          </p:cNvSpPr>
          <p:nvPr/>
        </p:nvSpPr>
        <p:spPr bwMode="auto">
          <a:xfrm>
            <a:off x="6248400" y="3087687"/>
            <a:ext cx="2667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800080"/>
                </a:solidFill>
              </a:rPr>
              <a:t>Power distribution, transmission and generation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800080"/>
              </a:solidFill>
            </a:endParaRP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</a:endParaRPr>
          </a:p>
        </p:txBody>
      </p:sp>
      <p:sp>
        <p:nvSpPr>
          <p:cNvPr id="58377" name="Line 9"/>
          <p:cNvSpPr>
            <a:spLocks noChangeAspect="1" noChangeShapeType="1"/>
          </p:cNvSpPr>
          <p:nvPr/>
        </p:nvSpPr>
        <p:spPr bwMode="auto">
          <a:xfrm flipH="1" flipV="1">
            <a:off x="5635625" y="2874962"/>
            <a:ext cx="427038" cy="427038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58378" name="Line 10"/>
          <p:cNvSpPr>
            <a:spLocks noChangeAspect="1" noChangeShapeType="1"/>
          </p:cNvSpPr>
          <p:nvPr/>
        </p:nvSpPr>
        <p:spPr bwMode="auto">
          <a:xfrm flipH="1">
            <a:off x="5380038" y="3525837"/>
            <a:ext cx="682625" cy="62865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23242" y="6273225"/>
            <a:ext cx="8415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A. Hefner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, </a:t>
            </a: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et.al.; 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"</a:t>
            </a:r>
            <a:r>
              <a:rPr lang="en-US" altLang="zh-CN" sz="1600" dirty="0" err="1">
                <a:solidFill>
                  <a:srgbClr val="000000"/>
                </a:solidFill>
                <a:ea typeface="宋体" pitchFamily="2" charset="-122"/>
              </a:rPr>
              <a:t>SiC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 power diodes provide breakthrough </a:t>
            </a: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performance for 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a wide range </a:t>
            </a: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of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applications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" </a:t>
            </a: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IEEE Transactions </a:t>
            </a: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on Power Electronics,   March 2001, 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</a:rPr>
              <a:t>Page(s):273 – 280.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953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DARPA/EPRI Megawatt Program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/>
            <a:r>
              <a:rPr lang="en-US" sz="3200" b="1" dirty="0" smtClean="0">
                <a:solidFill>
                  <a:srgbClr val="FF0000"/>
                </a:solidFill>
              </a:rPr>
              <a:t>DARPA/ONR/NAVSEA HPE </a:t>
            </a:r>
            <a:r>
              <a:rPr lang="en-US" sz="3200" b="1" dirty="0">
                <a:solidFill>
                  <a:srgbClr val="FF0000"/>
                </a:solidFill>
              </a:rPr>
              <a:t>Program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 fontAlgn="base"/>
            <a:r>
              <a:rPr lang="en-US" sz="3200" b="1" dirty="0" smtClean="0">
                <a:solidFill>
                  <a:srgbClr val="00673E"/>
                </a:solidFill>
              </a:rPr>
              <a:t>10 </a:t>
            </a:r>
            <a:r>
              <a:rPr lang="en-US" sz="3200" b="1" dirty="0">
                <a:solidFill>
                  <a:srgbClr val="00673E"/>
                </a:solidFill>
              </a:rPr>
              <a:t>kV HV-HF </a:t>
            </a:r>
            <a:r>
              <a:rPr lang="en-US" sz="3200" b="1" dirty="0" smtClean="0">
                <a:solidFill>
                  <a:srgbClr val="00673E"/>
                </a:solidFill>
              </a:rPr>
              <a:t>MOSFET/JBS</a:t>
            </a:r>
          </a:p>
          <a:p>
            <a:pPr algn="ctr" fontAlgn="base"/>
            <a:r>
              <a:rPr lang="en-US" sz="300" b="1" dirty="0" smtClean="0">
                <a:solidFill>
                  <a:srgbClr val="800080"/>
                </a:solidFill>
              </a:rPr>
              <a:t> </a:t>
            </a:r>
            <a:endParaRPr lang="en-US" sz="500" b="1" u="sng" dirty="0">
              <a:solidFill>
                <a:srgbClr val="800080"/>
              </a:solidFill>
            </a:endParaRPr>
          </a:p>
          <a:p>
            <a:pPr algn="ctr" fontAlgn="base"/>
            <a:r>
              <a:rPr lang="en-US" sz="2800" b="1" dirty="0" smtClean="0">
                <a:solidFill>
                  <a:srgbClr val="C00000"/>
                </a:solidFill>
              </a:rPr>
              <a:t>High Speed at High Voltage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1790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539445"/>
              </p:ext>
            </p:extLst>
          </p:nvPr>
        </p:nvGraphicFramePr>
        <p:xfrm>
          <a:off x="76200" y="1622425"/>
          <a:ext cx="5105400" cy="389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hart" r:id="rId5" imgW="3114650" imgH="2819415" progId="Excel.Sheet.8">
                  <p:embed/>
                </p:oleObj>
              </mc:Choice>
              <mc:Fallback>
                <p:oleObj name="Chart" r:id="rId5" imgW="3114650" imgH="281941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297" b="25946"/>
                      <a:stretch>
                        <a:fillRect/>
                      </a:stretch>
                    </p:blipFill>
                    <p:spPr bwMode="auto">
                      <a:xfrm>
                        <a:off x="76200" y="1622425"/>
                        <a:ext cx="5105400" cy="389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62000" y="1447800"/>
            <a:ext cx="3505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 fontAlgn="base">
              <a:spcBef>
                <a:spcPct val="20000"/>
              </a:spcBef>
              <a:spcAft>
                <a:spcPct val="40000"/>
              </a:spcAft>
            </a:pPr>
            <a:r>
              <a:rPr lang="en-US" sz="2000" b="1" dirty="0" err="1" smtClean="0">
                <a:solidFill>
                  <a:srgbClr val="333399"/>
                </a:solidFill>
              </a:rPr>
              <a:t>SiC</a:t>
            </a:r>
            <a:r>
              <a:rPr lang="en-US" sz="2000" b="1" dirty="0" smtClean="0">
                <a:solidFill>
                  <a:srgbClr val="333399"/>
                </a:solidFill>
              </a:rPr>
              <a:t> MOSFET:</a:t>
            </a:r>
            <a:r>
              <a:rPr lang="en-US" sz="2000" b="1" dirty="0" smtClean="0">
                <a:solidFill>
                  <a:srgbClr val="990033"/>
                </a:solidFill>
              </a:rPr>
              <a:t> 10 kV, 30 ns</a:t>
            </a:r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/>
          </p:nvPr>
        </p:nvPicPr>
        <p:blipFill>
          <a:blip r:embed="rId7" cstate="print"/>
          <a:srcRect l="11911" b="5614"/>
          <a:stretch>
            <a:fillRect/>
          </a:stretch>
        </p:blipFill>
        <p:spPr>
          <a:xfrm>
            <a:off x="5105400" y="1827213"/>
            <a:ext cx="3962400" cy="3735387"/>
          </a:xfr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562600" y="1447800"/>
            <a:ext cx="3429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66788" fontAlgn="base">
              <a:spcBef>
                <a:spcPct val="20000"/>
              </a:spcBef>
              <a:spcAft>
                <a:spcPct val="40000"/>
              </a:spcAft>
            </a:pPr>
            <a:r>
              <a:rPr lang="en-US" sz="2000" b="1" dirty="0" smtClean="0">
                <a:solidFill>
                  <a:srgbClr val="333399"/>
                </a:solidFill>
              </a:rPr>
              <a:t>Silicon IGBT:</a:t>
            </a:r>
            <a:r>
              <a:rPr lang="en-US" sz="2000" b="1" dirty="0" smtClean="0">
                <a:solidFill>
                  <a:srgbClr val="990033"/>
                </a:solidFill>
              </a:rPr>
              <a:t> 4.5 kV, &gt;2us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537325" y="5486400"/>
            <a:ext cx="1317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6788" fontAlgn="base">
              <a:spcBef>
                <a:spcPct val="20000"/>
              </a:spcBef>
              <a:spcAft>
                <a:spcPct val="4000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1us /div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7620000" y="2803525"/>
            <a:ext cx="91440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91440" rIns="0" bIns="91440">
            <a:spAutoFit/>
          </a:bodyPr>
          <a:lstStyle/>
          <a:p>
            <a:pPr defTabSz="966788" fontAlgn="base">
              <a:spcBef>
                <a:spcPct val="20000"/>
              </a:spcBef>
              <a:spcAft>
                <a:spcPct val="40000"/>
              </a:spcAft>
            </a:pPr>
            <a:r>
              <a:rPr lang="en-US" sz="2000" smtClean="0">
                <a:solidFill>
                  <a:srgbClr val="000000"/>
                </a:solidFill>
              </a:rPr>
              <a:t>3000</a:t>
            </a:r>
            <a:r>
              <a:rPr lang="en-US" sz="2400" smtClean="0">
                <a:solidFill>
                  <a:srgbClr val="000000"/>
                </a:solidFill>
              </a:rPr>
              <a:t> V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828800" y="5562600"/>
            <a:ext cx="15716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66788" fontAlgn="base">
              <a:spcBef>
                <a:spcPct val="20000"/>
              </a:spcBef>
              <a:spcAft>
                <a:spcPct val="40000"/>
              </a:spcAft>
            </a:pPr>
            <a:r>
              <a:rPr lang="en-US" sz="2400" b="1" smtClean="0">
                <a:solidFill>
                  <a:srgbClr val="000000"/>
                </a:solidFill>
              </a:rPr>
              <a:t>15 ns /div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181600" y="4572000"/>
            <a:ext cx="6096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66788" fontAlgn="base">
              <a:spcBef>
                <a:spcPct val="50000"/>
              </a:spcBef>
              <a:spcAft>
                <a:spcPct val="40000"/>
              </a:spcAft>
            </a:pPr>
            <a:r>
              <a:rPr lang="en-US" sz="2000" smtClean="0">
                <a:solidFill>
                  <a:srgbClr val="000000"/>
                </a:solidFill>
              </a:rPr>
              <a:t>0 V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7924800" y="2514600"/>
            <a:ext cx="30480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8305800" y="25146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1371600" y="5410200"/>
            <a:ext cx="25908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66788" fontAlgn="base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endParaRPr lang="en-US" sz="2800" smtClean="0">
              <a:solidFill>
                <a:srgbClr val="FF0000"/>
              </a:solidFill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2590800" y="3657600"/>
            <a:ext cx="14478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514600" y="3581400"/>
            <a:ext cx="167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66788" fontAlgn="base">
              <a:spcBef>
                <a:spcPct val="20000"/>
              </a:spcBef>
              <a:spcAft>
                <a:spcPct val="40000"/>
              </a:spcAft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Area= 0.15 cm</a:t>
            </a:r>
            <a:r>
              <a:rPr lang="en-US" baseline="3000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87350" y="6200775"/>
            <a:ext cx="8434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A. Hefner, et.al. “Recent Advances in High-Voltage, High-Frequency Silicon-Carbide Power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Devices,” </a:t>
            </a:r>
            <a:r>
              <a:rPr lang="en-US" altLang="zh-CN" sz="1600" i="1" dirty="0" smtClean="0">
                <a:solidFill>
                  <a:srgbClr val="000000"/>
                </a:solidFill>
                <a:ea typeface="宋体" pitchFamily="2" charset="-122"/>
              </a:rPr>
              <a:t>IEEE  IAS Annual Meeting, </a:t>
            </a: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</a:rPr>
              <a:t> October 2006, pp. 330-337.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1270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>
                <a:solidFill>
                  <a:srgbClr val="00673E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ARPA-e ADEPT                        NRL/ONR</a:t>
            </a:r>
          </a:p>
          <a:p>
            <a:r>
              <a:rPr lang="en-US" sz="2800" b="1" dirty="0" smtClean="0">
                <a:solidFill>
                  <a:srgbClr val="00673E"/>
                </a:solidFill>
                <a:latin typeface="Arial" pitchFamily="34" charset="0"/>
                <a:cs typeface="Arial" pitchFamily="34" charset="0"/>
              </a:rPr>
              <a:t>        12 kV </a:t>
            </a:r>
            <a:r>
              <a:rPr lang="en-US" sz="2800" b="1" dirty="0" err="1" smtClean="0">
                <a:solidFill>
                  <a:srgbClr val="00673E"/>
                </a:solidFill>
                <a:latin typeface="Arial" pitchFamily="34" charset="0"/>
                <a:cs typeface="Arial" pitchFamily="34" charset="0"/>
              </a:rPr>
              <a:t>SiC</a:t>
            </a:r>
            <a:r>
              <a:rPr lang="en-US" sz="2800" b="1" dirty="0" smtClean="0">
                <a:solidFill>
                  <a:srgbClr val="00673E"/>
                </a:solidFill>
                <a:latin typeface="Arial" pitchFamily="34" charset="0"/>
                <a:cs typeface="Arial" pitchFamily="34" charset="0"/>
              </a:rPr>
              <a:t> IGBT  </a:t>
            </a:r>
            <a:r>
              <a:rPr lang="en-US" sz="32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b="1" dirty="0" smtClean="0">
                <a:solidFill>
                  <a:srgbClr val="00673E"/>
                </a:solidFill>
                <a:latin typeface="Arial" pitchFamily="34" charset="0"/>
                <a:cs typeface="Arial" pitchFamily="34" charset="0"/>
              </a:rPr>
              <a:t>4.5 kV SIC-JBS/Si-IGBT</a:t>
            </a:r>
          </a:p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Future option  </a:t>
            </a:r>
            <a:r>
              <a:rPr lang="en-US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Low cost now</a:t>
            </a:r>
            <a:endParaRPr lang="en-US" sz="2800" b="1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42"/>
          <p:cNvPicPr preferRelativeResize="0"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120" y="1968501"/>
            <a:ext cx="4353680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33900" y="1371600"/>
            <a:ext cx="4610100" cy="87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err="1" smtClean="0">
                <a:solidFill>
                  <a:srgbClr val="333399"/>
                </a:solidFill>
                <a:latin typeface="Arial" pitchFamily="34" charset="0"/>
              </a:rPr>
              <a:t>SiC</a:t>
            </a:r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</a:rPr>
              <a:t> JBS</a:t>
            </a:r>
            <a:r>
              <a:rPr lang="en-US" sz="2000" b="1" dirty="0" smtClean="0">
                <a:solidFill>
                  <a:srgbClr val="990033"/>
                </a:solidFill>
                <a:latin typeface="Arial" pitchFamily="34" charset="0"/>
              </a:rPr>
              <a:t>: improves Si IGBT turn-on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371600"/>
            <a:ext cx="4533900" cy="87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333399"/>
                </a:solidFill>
                <a:latin typeface="Arial" pitchFamily="34" charset="0"/>
              </a:rPr>
              <a:t>SiC IGBT: </a:t>
            </a:r>
            <a:r>
              <a:rPr lang="en-US" sz="2000" b="1" dirty="0" smtClean="0">
                <a:solidFill>
                  <a:srgbClr val="990033"/>
                </a:solidFill>
                <a:latin typeface="Arial" pitchFamily="34" charset="0"/>
              </a:rPr>
              <a:t>HV, high Temp, ~1 us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524887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Sei-Hyung </a:t>
            </a:r>
            <a:r>
              <a:rPr lang="en-US" dirty="0">
                <a:solidFill>
                  <a:prstClr val="black"/>
                </a:solidFill>
              </a:rPr>
              <a:t>Ryu, Craig </a:t>
            </a:r>
            <a:r>
              <a:rPr lang="en-US" dirty="0" err="1">
                <a:solidFill>
                  <a:prstClr val="black"/>
                </a:solidFill>
              </a:rPr>
              <a:t>Capell</a:t>
            </a:r>
            <a:r>
              <a:rPr lang="en-US" dirty="0">
                <a:solidFill>
                  <a:prstClr val="black"/>
                </a:solidFill>
              </a:rPr>
              <a:t>, Allen Hefner, and </a:t>
            </a:r>
            <a:r>
              <a:rPr lang="en-US" dirty="0" err="1">
                <a:solidFill>
                  <a:prstClr val="black"/>
                </a:solidFill>
              </a:rPr>
              <a:t>Subhashish</a:t>
            </a:r>
            <a:r>
              <a:rPr lang="en-US" dirty="0">
                <a:solidFill>
                  <a:prstClr val="black"/>
                </a:solidFill>
              </a:rPr>
              <a:t> Bhattacharya, “High Performance, Ultra High Voltage 4H-SiC IGBTs” Proceedings of the IEEE Energy Conversion Congress and Exposition (ECCE) Conference 2012, Raleigh, NC, September 15 – 20, 2012.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61354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K.D</a:t>
            </a:r>
            <a:r>
              <a:rPr lang="en-US" dirty="0">
                <a:solidFill>
                  <a:prstClr val="black"/>
                </a:solidFill>
              </a:rPr>
              <a:t>. Hobart, E.A. </a:t>
            </a:r>
            <a:r>
              <a:rPr lang="en-US" dirty="0" err="1">
                <a:solidFill>
                  <a:prstClr val="black"/>
                </a:solidFill>
              </a:rPr>
              <a:t>Imhoff</a:t>
            </a:r>
            <a:r>
              <a:rPr lang="en-US" dirty="0">
                <a:solidFill>
                  <a:prstClr val="black"/>
                </a:solidFill>
              </a:rPr>
              <a:t>, T. H. Duong, A.R. Hefner “Optimization of 4.5 kV Si IGBT/SiC Diode Hybrid Module” </a:t>
            </a:r>
            <a:r>
              <a:rPr lang="en-US" dirty="0" err="1">
                <a:solidFill>
                  <a:prstClr val="black"/>
                </a:solidFill>
              </a:rPr>
              <a:t>PRiME</a:t>
            </a:r>
            <a:r>
              <a:rPr lang="en-US" dirty="0">
                <a:solidFill>
                  <a:prstClr val="black"/>
                </a:solidFill>
              </a:rPr>
              <a:t> 2012 Meeting, Honolulu, HI, October 7 - 12, 2012.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3046"/>
            <a:ext cx="4409320" cy="319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1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752600" y="152400"/>
            <a:ext cx="556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</a:rPr>
              <a:t>Army HVPT, Navy HEPS </a:t>
            </a:r>
          </a:p>
          <a:p>
            <a:pPr algn="ctr"/>
            <a:r>
              <a:rPr lang="en-US" sz="3200" b="1" u="sng" dirty="0" smtClean="0">
                <a:solidFill>
                  <a:srgbClr val="00673E"/>
                </a:solidFill>
                <a:latin typeface="Arial"/>
              </a:rPr>
              <a:t>SiC </a:t>
            </a:r>
            <a:r>
              <a:rPr lang="en-US" sz="3200" b="1" u="sng" dirty="0" err="1" smtClean="0">
                <a:solidFill>
                  <a:srgbClr val="00673E"/>
                </a:solidFill>
                <a:latin typeface="Arial"/>
              </a:rPr>
              <a:t>Mantech</a:t>
            </a:r>
            <a:r>
              <a:rPr lang="en-US" sz="3200" b="1" u="sng" dirty="0" smtClean="0">
                <a:solidFill>
                  <a:srgbClr val="00673E"/>
                </a:solidFill>
                <a:latin typeface="Arial"/>
              </a:rPr>
              <a:t> Program</a:t>
            </a:r>
            <a:r>
              <a:rPr lang="en-US" sz="4000" b="1" u="sng" dirty="0" smtClean="0">
                <a:solidFill>
                  <a:srgbClr val="800080"/>
                </a:solidFill>
                <a:latin typeface="Arial"/>
              </a:rPr>
              <a:t/>
            </a:r>
            <a:br>
              <a:rPr lang="en-US" sz="4000" b="1" u="sng" dirty="0" smtClean="0">
                <a:solidFill>
                  <a:srgbClr val="800080"/>
                </a:solidFill>
                <a:latin typeface="Arial"/>
              </a:rPr>
            </a:br>
            <a:endParaRPr lang="en-US" sz="3600" b="1" dirty="0" smtClean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u="sng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en-US" u="sng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4343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66788">
              <a:spcBef>
                <a:spcPct val="20000"/>
              </a:spcBef>
              <a:spcAft>
                <a:spcPct val="40000"/>
              </a:spcAft>
            </a:pPr>
            <a:r>
              <a:rPr lang="en-US" sz="2400" b="1" dirty="0" smtClean="0">
                <a:solidFill>
                  <a:srgbClr val="333399"/>
                </a:solidFill>
                <a:latin typeface="Arial"/>
              </a:rPr>
              <a:t>SiC MOSFET:</a:t>
            </a:r>
            <a:r>
              <a:rPr lang="en-US" sz="2400" b="1" dirty="0" smtClean="0">
                <a:solidFill>
                  <a:srgbClr val="990033"/>
                </a:solidFill>
                <a:latin typeface="Arial"/>
              </a:rPr>
              <a:t> 15 kV, </a:t>
            </a:r>
            <a:r>
              <a:rPr lang="en-US" sz="2400" b="1" dirty="0">
                <a:solidFill>
                  <a:srgbClr val="990033"/>
                </a:solidFill>
                <a:latin typeface="Arial"/>
              </a:rPr>
              <a:t>~</a:t>
            </a:r>
            <a:r>
              <a:rPr lang="en-US" sz="2400" b="1" dirty="0" smtClean="0">
                <a:solidFill>
                  <a:srgbClr val="990033"/>
                </a:solidFill>
                <a:latin typeface="Arial"/>
              </a:rPr>
              <a:t>100ns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876800" y="1524000"/>
            <a:ext cx="41884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defTabSz="966788">
              <a:spcBef>
                <a:spcPct val="20000"/>
              </a:spcBef>
              <a:spcAft>
                <a:spcPct val="40000"/>
              </a:spcAft>
            </a:pPr>
            <a:r>
              <a:rPr lang="en-US" sz="2400" b="1" dirty="0" smtClean="0">
                <a:solidFill>
                  <a:srgbClr val="333399"/>
                </a:solidFill>
                <a:latin typeface="Arial"/>
              </a:rPr>
              <a:t>SiC n-IGBT:</a:t>
            </a:r>
            <a:r>
              <a:rPr lang="en-US" sz="2400" b="1" dirty="0" smtClean="0">
                <a:solidFill>
                  <a:srgbClr val="990033"/>
                </a:solidFill>
                <a:latin typeface="Arial"/>
              </a:rPr>
              <a:t> 20 kV, ~1us</a:t>
            </a: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7924800" y="2590800"/>
            <a:ext cx="304800" cy="228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pPr algn="l"/>
            <a:endParaRPr lang="en-US" u="sng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2590800" y="3733800"/>
            <a:ext cx="14478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u="sng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2" y="2353588"/>
            <a:ext cx="4416038" cy="28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87" y="2412426"/>
            <a:ext cx="4360822" cy="287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8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7587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1295400"/>
          </a:xfrm>
          <a:noFill/>
          <a:ln/>
        </p:spPr>
        <p:txBody>
          <a:bodyPr/>
          <a:lstStyle/>
          <a:p>
            <a:r>
              <a:rPr lang="en-US" sz="3200" b="1" dirty="0" smtClean="0">
                <a:solidFill>
                  <a:srgbClr val="00673E"/>
                </a:solidFill>
                <a:latin typeface="+mn-lt"/>
              </a:rPr>
              <a:t>10 kV </a:t>
            </a:r>
            <a:r>
              <a:rPr lang="en-US" sz="3200" b="1" dirty="0" err="1" smtClean="0">
                <a:solidFill>
                  <a:srgbClr val="00673E"/>
                </a:solidFill>
                <a:latin typeface="+mn-lt"/>
              </a:rPr>
              <a:t>SiC</a:t>
            </a:r>
            <a:r>
              <a:rPr lang="en-US" sz="3200" b="1" dirty="0" smtClean="0">
                <a:solidFill>
                  <a:srgbClr val="00673E"/>
                </a:solidFill>
                <a:latin typeface="+mn-lt"/>
              </a:rPr>
              <a:t> </a:t>
            </a:r>
            <a:r>
              <a:rPr lang="en-US" sz="3200" b="1" dirty="0">
                <a:solidFill>
                  <a:srgbClr val="00673E"/>
                </a:solidFill>
                <a:latin typeface="+mn-lt"/>
              </a:rPr>
              <a:t>MOSFET/JBS Half-Bridge Module </a:t>
            </a:r>
            <a:br>
              <a:rPr lang="en-US" sz="3200" b="1" dirty="0">
                <a:solidFill>
                  <a:srgbClr val="00673E"/>
                </a:solidFill>
                <a:latin typeface="+mn-lt"/>
              </a:rPr>
            </a:br>
            <a:r>
              <a:rPr lang="en-US" sz="3200" b="1" dirty="0">
                <a:solidFill>
                  <a:srgbClr val="00673E"/>
                </a:solidFill>
                <a:latin typeface="+mn-lt"/>
              </a:rPr>
              <a:t>Model and Circuit Simulation</a:t>
            </a:r>
          </a:p>
        </p:txBody>
      </p:sp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3886200" y="1577975"/>
            <a:ext cx="5105400" cy="4979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5000"/>
              <a:buFontTx/>
              <a:buChar char="•"/>
            </a:pPr>
            <a:r>
              <a:rPr lang="en-US" sz="2400" b="1" dirty="0" smtClean="0">
                <a:solidFill>
                  <a:srgbClr val="990033"/>
                </a:solidFill>
              </a:rPr>
              <a:t> Half-bridge module model:</a:t>
            </a:r>
          </a:p>
          <a:p>
            <a:pPr lvl="1" fontAlgn="base">
              <a:spcBef>
                <a:spcPct val="0"/>
              </a:spcBef>
              <a:spcAft>
                <a:spcPct val="10000"/>
              </a:spcAft>
              <a:buFontTx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 10 kV </a:t>
            </a:r>
            <a:r>
              <a:rPr lang="en-US" b="1" dirty="0" err="1" smtClean="0">
                <a:solidFill>
                  <a:srgbClr val="333399"/>
                </a:solidFill>
              </a:rPr>
              <a:t>SiC</a:t>
            </a:r>
            <a:r>
              <a:rPr lang="en-US" b="1" dirty="0" smtClean="0">
                <a:solidFill>
                  <a:srgbClr val="333399"/>
                </a:solidFill>
              </a:rPr>
              <a:t> power MOSFETs</a:t>
            </a:r>
          </a:p>
          <a:p>
            <a:pPr lvl="1" fontAlgn="base">
              <a:spcBef>
                <a:spcPct val="0"/>
              </a:spcBef>
              <a:spcAft>
                <a:spcPct val="10000"/>
              </a:spcAft>
              <a:buFontTx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 10 kV </a:t>
            </a:r>
            <a:r>
              <a:rPr lang="en-US" b="1" dirty="0" err="1" smtClean="0">
                <a:solidFill>
                  <a:srgbClr val="333399"/>
                </a:solidFill>
              </a:rPr>
              <a:t>SiC</a:t>
            </a:r>
            <a:r>
              <a:rPr lang="en-US" b="1" dirty="0" smtClean="0">
                <a:solidFill>
                  <a:srgbClr val="333399"/>
                </a:solidFill>
              </a:rPr>
              <a:t> JBS for anti-parallel diodes</a:t>
            </a:r>
          </a:p>
          <a:p>
            <a:pPr lvl="1" fontAlgn="base">
              <a:spcBef>
                <a:spcPct val="0"/>
              </a:spcBef>
              <a:spcAft>
                <a:spcPct val="10000"/>
              </a:spcAft>
              <a:buFontTx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 low-voltage Si </a:t>
            </a:r>
            <a:r>
              <a:rPr lang="en-US" b="1" dirty="0" err="1" smtClean="0">
                <a:solidFill>
                  <a:srgbClr val="333399"/>
                </a:solidFill>
              </a:rPr>
              <a:t>Schottky</a:t>
            </a:r>
            <a:r>
              <a:rPr lang="en-US" b="1" dirty="0" smtClean="0">
                <a:solidFill>
                  <a:srgbClr val="333399"/>
                </a:solidFill>
              </a:rPr>
              <a:t> diodes </a:t>
            </a:r>
          </a:p>
          <a:p>
            <a:pPr lvl="1" fontAlgn="base">
              <a:spcBef>
                <a:spcPct val="0"/>
              </a:spcBef>
              <a:spcAft>
                <a:spcPct val="10000"/>
              </a:spcAft>
              <a:buFontTx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 voltage isolation and cooling stack</a:t>
            </a:r>
          </a:p>
          <a:p>
            <a:pPr lvl="1" fontAlgn="base">
              <a:spcBef>
                <a:spcPct val="0"/>
              </a:spcBef>
              <a:spcAft>
                <a:spcPct val="10000"/>
              </a:spcAft>
              <a:buFontTx/>
              <a:buChar char="•"/>
            </a:pPr>
            <a:endParaRPr lang="en-US" sz="1200" b="1" dirty="0" smtClean="0">
              <a:solidFill>
                <a:srgbClr val="333399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buFontTx/>
              <a:buChar char="•"/>
            </a:pPr>
            <a:r>
              <a:rPr lang="en-US" sz="2400" b="1" dirty="0" smtClean="0">
                <a:solidFill>
                  <a:srgbClr val="990033"/>
                </a:solidFill>
              </a:rPr>
              <a:t> Validated models scaled to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400" b="1" dirty="0" smtClean="0">
                <a:solidFill>
                  <a:srgbClr val="990033"/>
                </a:solidFill>
              </a:rPr>
              <a:t>  100 A, 10 kV half bridge module</a:t>
            </a:r>
          </a:p>
          <a:p>
            <a:pPr fontAlgn="base">
              <a:spcBef>
                <a:spcPct val="0"/>
              </a:spcBef>
              <a:spcAft>
                <a:spcPct val="10000"/>
              </a:spcAft>
            </a:pPr>
            <a:endParaRPr lang="en-US" sz="1200" b="1" dirty="0" smtClean="0">
              <a:solidFill>
                <a:srgbClr val="333399"/>
              </a:solidFill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buFontTx/>
              <a:buChar char="•"/>
            </a:pPr>
            <a:r>
              <a:rPr lang="en-US" sz="2400" b="1" dirty="0" smtClean="0">
                <a:solidFill>
                  <a:srgbClr val="990033"/>
                </a:solidFill>
              </a:rPr>
              <a:t> Model used to perform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0033"/>
                </a:solidFill>
              </a:rPr>
              <a:t>  simulations necessary to: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 optimize module parameters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 determine gate drive requirements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 SSPS system integration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 high-megawatt converter cost analysis</a:t>
            </a:r>
            <a:endParaRPr lang="en-US" sz="2400" b="1" dirty="0" smtClean="0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</a:endParaRPr>
          </a:p>
        </p:txBody>
      </p:sp>
      <p:pic>
        <p:nvPicPr>
          <p:cNvPr id="7587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76438"/>
            <a:ext cx="3657600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4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057400" y="1431925"/>
            <a:ext cx="4876800" cy="25908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457200" bIns="0" anchor="ctr"/>
          <a:lstStyle/>
          <a:p>
            <a:pPr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66"/>
                </a:solidFill>
              </a:rPr>
              <a:t>Semiconductors</a:t>
            </a:r>
          </a:p>
          <a:p>
            <a:pPr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66"/>
                </a:solidFill>
              </a:rPr>
              <a:t>Packaging and Interconnects</a:t>
            </a:r>
          </a:p>
          <a:p>
            <a:pPr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66"/>
                </a:solidFill>
              </a:rPr>
              <a:t>HF transformers</a:t>
            </a:r>
          </a:p>
          <a:p>
            <a:pPr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66"/>
                </a:solidFill>
              </a:rPr>
              <a:t>Filter Inductors and Capacitors</a:t>
            </a:r>
          </a:p>
          <a:p>
            <a:pPr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66"/>
                </a:solidFill>
              </a:rPr>
              <a:t>Cooling System</a:t>
            </a:r>
          </a:p>
          <a:p>
            <a:pPr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66"/>
                </a:solidFill>
              </a:rPr>
              <a:t>60 Hz Transformer up to 18 kV</a:t>
            </a:r>
          </a:p>
          <a:p>
            <a:pPr lvl="1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66"/>
                </a:solidFill>
              </a:rPr>
              <a:t>Breakers and Switchgear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219200" y="2498725"/>
            <a:ext cx="76200" cy="533400"/>
            <a:chOff x="720" y="1104"/>
            <a:chExt cx="48" cy="336"/>
          </a:xfrm>
        </p:grpSpPr>
        <p:sp>
          <p:nvSpPr>
            <p:cNvPr id="12328" name="Oval 4"/>
            <p:cNvSpPr>
              <a:spLocks noChangeArrowheads="1"/>
            </p:cNvSpPr>
            <p:nvPr/>
          </p:nvSpPr>
          <p:spPr bwMode="auto">
            <a:xfrm>
              <a:off x="720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29" name="Oval 5"/>
            <p:cNvSpPr>
              <a:spLocks noChangeArrowheads="1"/>
            </p:cNvSpPr>
            <p:nvPr/>
          </p:nvSpPr>
          <p:spPr bwMode="auto">
            <a:xfrm>
              <a:off x="720" y="12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30" name="Oval 6"/>
            <p:cNvSpPr>
              <a:spLocks noChangeArrowheads="1"/>
            </p:cNvSpPr>
            <p:nvPr/>
          </p:nvSpPr>
          <p:spPr bwMode="auto">
            <a:xfrm>
              <a:off x="720" y="13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1447800" y="173672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3" name="Line 8"/>
          <p:cNvSpPr>
            <a:spLocks noChangeShapeType="1"/>
          </p:cNvSpPr>
          <p:nvPr/>
        </p:nvSpPr>
        <p:spPr bwMode="auto">
          <a:xfrm>
            <a:off x="1447800" y="379412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4" name="AutoShape 9"/>
          <p:cNvSpPr>
            <a:spLocks noChangeArrowheads="1"/>
          </p:cNvSpPr>
          <p:nvPr/>
        </p:nvSpPr>
        <p:spPr bwMode="auto">
          <a:xfrm rot="-5400000">
            <a:off x="952500" y="4441825"/>
            <a:ext cx="1371600" cy="838200"/>
          </a:xfrm>
          <a:custGeom>
            <a:avLst/>
            <a:gdLst>
              <a:gd name="T0" fmla="*/ 1070102 w 21600"/>
              <a:gd name="T1" fmla="*/ 0 h 21600"/>
              <a:gd name="T2" fmla="*/ 768540 w 21600"/>
              <a:gd name="T3" fmla="*/ 268302 h 21600"/>
              <a:gd name="T4" fmla="*/ 0 w 21600"/>
              <a:gd name="T5" fmla="*/ 769553 h 21600"/>
              <a:gd name="T6" fmla="*/ 582803 w 21600"/>
              <a:gd name="T7" fmla="*/ 838200 h 21600"/>
              <a:gd name="T8" fmla="*/ 1165543 w 21600"/>
              <a:gd name="T9" fmla="*/ 577000 h 21600"/>
              <a:gd name="T10" fmla="*/ 1371600 w 21600"/>
              <a:gd name="T11" fmla="*/ 26830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061 h 21600"/>
              <a:gd name="T20" fmla="*/ 1835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52" y="0"/>
                </a:moveTo>
                <a:lnTo>
                  <a:pt x="12103" y="6914"/>
                </a:lnTo>
                <a:lnTo>
                  <a:pt x="15348" y="6914"/>
                </a:lnTo>
                <a:lnTo>
                  <a:pt x="15348" y="18061"/>
                </a:lnTo>
                <a:lnTo>
                  <a:pt x="0" y="18061"/>
                </a:lnTo>
                <a:lnTo>
                  <a:pt x="0" y="21600"/>
                </a:lnTo>
                <a:lnTo>
                  <a:pt x="18355" y="21600"/>
                </a:lnTo>
                <a:lnTo>
                  <a:pt x="18355" y="6914"/>
                </a:lnTo>
                <a:lnTo>
                  <a:pt x="21600" y="69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838200" y="5607050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990033"/>
                </a:solidFill>
              </a:rPr>
              <a:t>Ripple &lt; 2%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990033"/>
                </a:solidFill>
              </a:rPr>
              <a:t>Stack Voltage Range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990033"/>
                </a:solidFill>
              </a:rPr>
              <a:t>~700 to 1000 V</a:t>
            </a:r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 rot="5400000" flipH="1">
            <a:off x="6819900" y="4152900"/>
            <a:ext cx="1371600" cy="838200"/>
          </a:xfrm>
          <a:custGeom>
            <a:avLst/>
            <a:gdLst>
              <a:gd name="T0" fmla="*/ 1070102 w 21600"/>
              <a:gd name="T1" fmla="*/ 0 h 21600"/>
              <a:gd name="T2" fmla="*/ 768540 w 21600"/>
              <a:gd name="T3" fmla="*/ 268302 h 21600"/>
              <a:gd name="T4" fmla="*/ 0 w 21600"/>
              <a:gd name="T5" fmla="*/ 769553 h 21600"/>
              <a:gd name="T6" fmla="*/ 582803 w 21600"/>
              <a:gd name="T7" fmla="*/ 838200 h 21600"/>
              <a:gd name="T8" fmla="*/ 1165543 w 21600"/>
              <a:gd name="T9" fmla="*/ 577000 h 21600"/>
              <a:gd name="T10" fmla="*/ 1371600 w 21600"/>
              <a:gd name="T11" fmla="*/ 26830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8061 h 21600"/>
              <a:gd name="T20" fmla="*/ 18355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852" y="0"/>
                </a:moveTo>
                <a:lnTo>
                  <a:pt x="12103" y="6914"/>
                </a:lnTo>
                <a:lnTo>
                  <a:pt x="15348" y="6914"/>
                </a:lnTo>
                <a:lnTo>
                  <a:pt x="15348" y="18061"/>
                </a:lnTo>
                <a:lnTo>
                  <a:pt x="0" y="18061"/>
                </a:lnTo>
                <a:lnTo>
                  <a:pt x="0" y="21600"/>
                </a:lnTo>
                <a:lnTo>
                  <a:pt x="18355" y="21600"/>
                </a:lnTo>
                <a:lnTo>
                  <a:pt x="18355" y="6914"/>
                </a:lnTo>
                <a:lnTo>
                  <a:pt x="21600" y="69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3403600" y="4098925"/>
            <a:ext cx="218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333399"/>
                </a:solidFill>
              </a:rPr>
              <a:t>$40-$100 / kW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1951346" y="228600"/>
            <a:ext cx="55162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0000"/>
                </a:solidFill>
              </a:rPr>
              <a:t>SECA: </a:t>
            </a:r>
            <a:r>
              <a:rPr lang="en-US" sz="4400" b="1" dirty="0" smtClean="0">
                <a:solidFill>
                  <a:srgbClr val="00673E"/>
                </a:solidFill>
              </a:rPr>
              <a:t>300 MW PCS</a:t>
            </a: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685800" y="5622925"/>
            <a:ext cx="2971800" cy="990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12300" name="Group 17"/>
          <p:cNvGrpSpPr>
            <a:grpSpLocks/>
          </p:cNvGrpSpPr>
          <p:nvPr/>
        </p:nvGrpSpPr>
        <p:grpSpPr bwMode="auto">
          <a:xfrm>
            <a:off x="7413625" y="2422525"/>
            <a:ext cx="1143000" cy="1066800"/>
            <a:chOff x="2448" y="2256"/>
            <a:chExt cx="720" cy="672"/>
          </a:xfrm>
        </p:grpSpPr>
        <p:grpSp>
          <p:nvGrpSpPr>
            <p:cNvPr id="12314" name="Group 18"/>
            <p:cNvGrpSpPr>
              <a:grpSpLocks/>
            </p:cNvGrpSpPr>
            <p:nvPr/>
          </p:nvGrpSpPr>
          <p:grpSpPr bwMode="auto">
            <a:xfrm>
              <a:off x="2448" y="2256"/>
              <a:ext cx="288" cy="672"/>
              <a:chOff x="2448" y="2256"/>
              <a:chExt cx="288" cy="672"/>
            </a:xfrm>
          </p:grpSpPr>
          <p:sp>
            <p:nvSpPr>
              <p:cNvPr id="12323" name="Oval 19"/>
              <p:cNvSpPr>
                <a:spLocks noChangeArrowheads="1"/>
              </p:cNvSpPr>
              <p:nvPr/>
            </p:nvSpPr>
            <p:spPr bwMode="auto">
              <a:xfrm>
                <a:off x="2544" y="2304"/>
                <a:ext cx="192" cy="1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4" name="Oval 20"/>
              <p:cNvSpPr>
                <a:spLocks noChangeArrowheads="1"/>
              </p:cNvSpPr>
              <p:nvPr/>
            </p:nvSpPr>
            <p:spPr bwMode="auto">
              <a:xfrm>
                <a:off x="2544" y="2448"/>
                <a:ext cx="192" cy="1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5" name="Oval 21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6" name="Oval 22"/>
              <p:cNvSpPr>
                <a:spLocks noChangeArrowheads="1"/>
              </p:cNvSpPr>
              <p:nvPr/>
            </p:nvSpPr>
            <p:spPr bwMode="auto">
              <a:xfrm>
                <a:off x="2544" y="2736"/>
                <a:ext cx="192" cy="1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7" name="Rectangle 23"/>
              <p:cNvSpPr>
                <a:spLocks noChangeArrowheads="1"/>
              </p:cNvSpPr>
              <p:nvPr/>
            </p:nvSpPr>
            <p:spPr bwMode="auto">
              <a:xfrm>
                <a:off x="2448" y="2256"/>
                <a:ext cx="192" cy="6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315" name="Group 24"/>
            <p:cNvGrpSpPr>
              <a:grpSpLocks/>
            </p:cNvGrpSpPr>
            <p:nvPr/>
          </p:nvGrpSpPr>
          <p:grpSpPr bwMode="auto">
            <a:xfrm flipH="1">
              <a:off x="2880" y="2256"/>
              <a:ext cx="288" cy="672"/>
              <a:chOff x="2448" y="2256"/>
              <a:chExt cx="288" cy="672"/>
            </a:xfrm>
          </p:grpSpPr>
          <p:sp>
            <p:nvSpPr>
              <p:cNvPr id="12318" name="Oval 25"/>
              <p:cNvSpPr>
                <a:spLocks noChangeArrowheads="1"/>
              </p:cNvSpPr>
              <p:nvPr/>
            </p:nvSpPr>
            <p:spPr bwMode="auto">
              <a:xfrm>
                <a:off x="2544" y="2304"/>
                <a:ext cx="192" cy="1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9" name="Oval 26"/>
              <p:cNvSpPr>
                <a:spLocks noChangeArrowheads="1"/>
              </p:cNvSpPr>
              <p:nvPr/>
            </p:nvSpPr>
            <p:spPr bwMode="auto">
              <a:xfrm flipH="1">
                <a:off x="2544" y="2448"/>
                <a:ext cx="192" cy="1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0" name="Oval 27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1" name="Oval 28"/>
              <p:cNvSpPr>
                <a:spLocks noChangeArrowheads="1"/>
              </p:cNvSpPr>
              <p:nvPr/>
            </p:nvSpPr>
            <p:spPr bwMode="auto">
              <a:xfrm>
                <a:off x="2544" y="2736"/>
                <a:ext cx="192" cy="1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2" name="Rectangle 29"/>
              <p:cNvSpPr>
                <a:spLocks noChangeArrowheads="1"/>
              </p:cNvSpPr>
              <p:nvPr/>
            </p:nvSpPr>
            <p:spPr bwMode="auto">
              <a:xfrm>
                <a:off x="2448" y="2256"/>
                <a:ext cx="192" cy="6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6" name="Line 30"/>
            <p:cNvSpPr>
              <a:spLocks noChangeShapeType="1"/>
            </p:cNvSpPr>
            <p:nvPr/>
          </p:nvSpPr>
          <p:spPr bwMode="auto">
            <a:xfrm>
              <a:off x="2784" y="2304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317" name="Line 31"/>
            <p:cNvSpPr>
              <a:spLocks noChangeShapeType="1"/>
            </p:cNvSpPr>
            <p:nvPr/>
          </p:nvSpPr>
          <p:spPr bwMode="auto">
            <a:xfrm>
              <a:off x="2832" y="2304"/>
              <a:ext cx="0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301" name="Line 32"/>
          <p:cNvSpPr>
            <a:spLocks noChangeShapeType="1"/>
          </p:cNvSpPr>
          <p:nvPr/>
        </p:nvSpPr>
        <p:spPr bwMode="auto">
          <a:xfrm>
            <a:off x="6934200" y="2955925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2" name="Line 33"/>
          <p:cNvSpPr>
            <a:spLocks noChangeShapeType="1"/>
          </p:cNvSpPr>
          <p:nvPr/>
        </p:nvSpPr>
        <p:spPr bwMode="auto">
          <a:xfrm>
            <a:off x="8153400" y="2955925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03" name="Text Box 34"/>
          <p:cNvSpPr txBox="1">
            <a:spLocks noChangeArrowheads="1"/>
          </p:cNvSpPr>
          <p:nvPr/>
        </p:nvSpPr>
        <p:spPr bwMode="auto">
          <a:xfrm>
            <a:off x="6934200" y="2346325"/>
            <a:ext cx="78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18 kV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AC</a:t>
            </a:r>
          </a:p>
        </p:txBody>
      </p:sp>
      <p:sp>
        <p:nvSpPr>
          <p:cNvPr id="12304" name="Text Box 35"/>
          <p:cNvSpPr txBox="1">
            <a:spLocks noChangeArrowheads="1"/>
          </p:cNvSpPr>
          <p:nvPr/>
        </p:nvSpPr>
        <p:spPr bwMode="auto">
          <a:xfrm>
            <a:off x="8235950" y="2346325"/>
            <a:ext cx="90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345 kV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AC</a:t>
            </a:r>
          </a:p>
        </p:txBody>
      </p:sp>
      <p:sp>
        <p:nvSpPr>
          <p:cNvPr id="12305" name="Text Box 36"/>
          <p:cNvSpPr txBox="1">
            <a:spLocks noChangeArrowheads="1"/>
          </p:cNvSpPr>
          <p:nvPr/>
        </p:nvSpPr>
        <p:spPr bwMode="auto">
          <a:xfrm>
            <a:off x="152400" y="2193925"/>
            <a:ext cx="9525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Approx.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500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Fuel Cells</a:t>
            </a:r>
          </a:p>
        </p:txBody>
      </p:sp>
      <p:pic>
        <p:nvPicPr>
          <p:cNvPr id="12306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79525"/>
            <a:ext cx="685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36925"/>
            <a:ext cx="685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Text Box 39"/>
          <p:cNvSpPr txBox="1">
            <a:spLocks noChangeArrowheads="1"/>
          </p:cNvSpPr>
          <p:nvPr/>
        </p:nvSpPr>
        <p:spPr bwMode="auto">
          <a:xfrm>
            <a:off x="163513" y="3505200"/>
            <a:ext cx="7508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51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~700 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DC</a:t>
            </a:r>
          </a:p>
        </p:txBody>
      </p:sp>
      <p:sp>
        <p:nvSpPr>
          <p:cNvPr id="12309" name="Text Box 40"/>
          <p:cNvSpPr txBox="1">
            <a:spLocks noChangeArrowheads="1"/>
          </p:cNvSpPr>
          <p:nvPr/>
        </p:nvSpPr>
        <p:spPr bwMode="auto">
          <a:xfrm>
            <a:off x="163513" y="1371600"/>
            <a:ext cx="7508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8651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51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~700 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</a:rPr>
              <a:t>DC</a:t>
            </a:r>
          </a:p>
        </p:txBody>
      </p:sp>
      <p:pic>
        <p:nvPicPr>
          <p:cNvPr id="12310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60338"/>
            <a:ext cx="9906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Text Box 44"/>
          <p:cNvSpPr txBox="1">
            <a:spLocks noChangeArrowheads="1"/>
          </p:cNvSpPr>
          <p:nvPr/>
        </p:nvSpPr>
        <p:spPr bwMode="auto">
          <a:xfrm>
            <a:off x="5110163" y="5334000"/>
            <a:ext cx="37258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990033"/>
                </a:solidFill>
              </a:rPr>
              <a:t>IEEE – 519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990033"/>
                </a:solidFill>
              </a:rPr>
              <a:t>IEEE – 1547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990033"/>
                </a:solidFill>
              </a:rPr>
              <a:t>Harmonic Distortion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9900CC"/>
                </a:solidFill>
              </a:rPr>
              <a:t>Future: HVDC transmission ?</a:t>
            </a:r>
          </a:p>
        </p:txBody>
      </p:sp>
      <p:sp>
        <p:nvSpPr>
          <p:cNvPr id="12313" name="Rectangle 45"/>
          <p:cNvSpPr>
            <a:spLocks noChangeArrowheads="1"/>
          </p:cNvSpPr>
          <p:nvPr/>
        </p:nvSpPr>
        <p:spPr bwMode="auto">
          <a:xfrm>
            <a:off x="5105400" y="5334000"/>
            <a:ext cx="3733800" cy="1295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" name="TextBox 1"/>
          <p:cNvSpPr txBox="1">
            <a:spLocks noChangeArrowheads="1"/>
          </p:cNvSpPr>
          <p:nvPr/>
        </p:nvSpPr>
        <p:spPr bwMode="auto">
          <a:xfrm>
            <a:off x="2895600" y="914400"/>
            <a:ext cx="359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http://www.nist.gov/pml/high_megawatt/</a:t>
            </a:r>
          </a:p>
        </p:txBody>
      </p:sp>
    </p:spTree>
    <p:extLst>
      <p:ext uri="{BB962C8B-B14F-4D97-AF65-F5344CB8AC3E}">
        <p14:creationId xmlns:p14="http://schemas.microsoft.com/office/powerpoint/2010/main" val="1498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0" y="685800"/>
          <a:ext cx="9090025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Chart" r:id="rId4" imgW="7286592" imgH="2323927" progId="Excel.Chart.8">
                  <p:embed/>
                </p:oleObj>
              </mc:Choice>
              <mc:Fallback>
                <p:oleObj name="Chart" r:id="rId4" imgW="7286592" imgH="232392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529"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090025" cy="315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43" name="Group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3085202"/>
              </p:ext>
            </p:extLst>
          </p:nvPr>
        </p:nvGraphicFramePr>
        <p:xfrm>
          <a:off x="98425" y="3937000"/>
          <a:ext cx="8982075" cy="2016512"/>
        </p:xfrm>
        <a:graphic>
          <a:graphicData uri="http://schemas.openxmlformats.org/drawingml/2006/table">
            <a:tbl>
              <a:tblPr/>
              <a:tblGrid>
                <a:gridCol w="2568575"/>
                <a:gridCol w="1322388"/>
                <a:gridCol w="1268412"/>
                <a:gridCol w="1355725"/>
                <a:gridCol w="1285875"/>
                <a:gridCol w="1181100"/>
              </a:tblGrid>
              <a:tr h="3961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Inverter Voltage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Medium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16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HV-SiC Diode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Schottky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Schottky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Schottky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PiN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  <a:tr h="39611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HV-SiC Switch</a:t>
                      </a: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MOSFET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MOSFET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IGBT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　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61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HF Transformer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Nano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Nano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Nano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Nano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Nano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961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60 Hz Transformer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yes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yes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　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　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　</a:t>
                      </a:r>
                    </a:p>
                  </a:txBody>
                  <a:tcPr marT="45706" marB="4570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5" name="Rectangle 47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1066800"/>
          </a:xfrm>
          <a:noFill/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673E"/>
                </a:solidFill>
                <a:latin typeface="Arial Black" pitchFamily="34" charset="0"/>
              </a:rPr>
              <a:t>Estimated $/kW: MV &amp; HV Inverter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838200" y="6223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</a:rPr>
              <a:t>Risk Level: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7162800" y="6248400"/>
            <a:ext cx="1631950" cy="381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       High</a:t>
            </a: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562600" y="6248400"/>
            <a:ext cx="1631950" cy="381000"/>
          </a:xfrm>
          <a:prstGeom prst="rect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Considerable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3962400" y="6248400"/>
            <a:ext cx="1631950" cy="381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    Moderate</a:t>
            </a: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362200" y="6248400"/>
            <a:ext cx="1631950" cy="3810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        Low</a:t>
            </a: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3019425" y="2649538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loss</a:t>
            </a: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5543550" y="31924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loss</a:t>
            </a:r>
          </a:p>
        </p:txBody>
      </p:sp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0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005354"/>
            <a:ext cx="5638800" cy="17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14400" y="125145"/>
            <a:ext cx="8229600" cy="63685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B5D73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DOE </a:t>
            </a:r>
            <a:r>
              <a:rPr lang="en-US" sz="3200" dirty="0" err="1" smtClean="0">
                <a:solidFill>
                  <a:srgbClr val="FF0000"/>
                </a:solidFill>
              </a:rPr>
              <a:t>Sunshot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- </a:t>
            </a:r>
            <a:r>
              <a:rPr lang="en-US" sz="3200" u="sng" dirty="0" smtClean="0">
                <a:solidFill>
                  <a:srgbClr val="FF0000"/>
                </a:solidFill>
              </a:rPr>
              <a:t>SEGIS-AC</a:t>
            </a:r>
            <a:r>
              <a:rPr lang="en-US" sz="3200" dirty="0" smtClean="0">
                <a:solidFill>
                  <a:srgbClr val="FF0000"/>
                </a:solidFill>
              </a:rPr>
              <a:t>, ARPA-E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762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“$1/W Systems: A Grand Challenge for Electricity from Solar”  </a:t>
            </a:r>
            <a:endParaRPr lang="en-US" b="1" i="1" dirty="0" smtClean="0">
              <a:solidFill>
                <a:srgbClr val="000000"/>
              </a:solidFill>
            </a:endParaRPr>
          </a:p>
          <a:p>
            <a:r>
              <a:rPr lang="en-US" b="1" i="1" dirty="0" smtClean="0">
                <a:solidFill>
                  <a:srgbClr val="2D2DB9"/>
                </a:solidFill>
              </a:rPr>
              <a:t>Workshop</a:t>
            </a:r>
            <a:r>
              <a:rPr lang="en-US" b="1" i="1" dirty="0">
                <a:solidFill>
                  <a:srgbClr val="2D2DB9"/>
                </a:solidFill>
              </a:rPr>
              <a:t>, August 10-11, 2010</a:t>
            </a:r>
            <a:endParaRPr lang="en-US" b="1" dirty="0">
              <a:solidFill>
                <a:srgbClr val="2D2DB9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3253" y="1451461"/>
            <a:ext cx="539834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04800" y="1527661"/>
            <a:ext cx="3352800" cy="330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93" tIns="43247" rIns="86493" bIns="43247">
            <a:spAutoFit/>
          </a:bodyPr>
          <a:lstStyle/>
          <a:p>
            <a:pPr marL="168275" indent="-168275" defTabSz="8651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i="1" dirty="0">
                <a:solidFill>
                  <a:srgbClr val="008000"/>
                </a:solidFill>
              </a:rPr>
              <a:t>Goal : 1$/W by 2017</a:t>
            </a:r>
          </a:p>
          <a:p>
            <a:pPr marL="168275" indent="-168275" defTabSz="8651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i="1" dirty="0">
                <a:solidFill>
                  <a:srgbClr val="008000"/>
                </a:solidFill>
              </a:rPr>
              <a:t>           for 5 MW PV Plant </a:t>
            </a:r>
          </a:p>
          <a:p>
            <a:pPr marL="168275" indent="-168275" defTabSz="8651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i="1" dirty="0">
                <a:solidFill>
                  <a:srgbClr val="800080"/>
                </a:solidFill>
              </a:rPr>
              <a:t>	$0.5/W – PV module</a:t>
            </a:r>
          </a:p>
          <a:p>
            <a:pPr marL="168275" indent="-168275" defTabSz="8651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i="1" dirty="0">
                <a:solidFill>
                  <a:srgbClr val="800080"/>
                </a:solidFill>
              </a:rPr>
              <a:t>	$0.4/W  – BOS</a:t>
            </a:r>
          </a:p>
          <a:p>
            <a:pPr marL="168275" indent="-168275" defTabSz="8651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i="1" dirty="0">
                <a:solidFill>
                  <a:srgbClr val="800080"/>
                </a:solidFill>
              </a:rPr>
              <a:t>	$0.1/W  – 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b="1" i="1" dirty="0" smtClean="0">
                <a:solidFill>
                  <a:srgbClr val="C00000"/>
                </a:solidFill>
              </a:rPr>
              <a:t>ower </a:t>
            </a:r>
            <a:r>
              <a:rPr lang="en-US" b="1" i="1" dirty="0">
                <a:solidFill>
                  <a:srgbClr val="C00000"/>
                </a:solidFill>
              </a:rPr>
              <a:t>	  	  </a:t>
            </a:r>
            <a:r>
              <a:rPr lang="en-US" b="1" i="1" dirty="0" smtClean="0">
                <a:solidFill>
                  <a:srgbClr val="C00000"/>
                </a:solidFill>
              </a:rPr>
              <a:t>   electronics</a:t>
            </a:r>
          </a:p>
          <a:p>
            <a:pPr marL="168275" indent="-168275" defTabSz="8651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i="1" dirty="0" smtClean="0">
                <a:solidFill>
                  <a:srgbClr val="008000"/>
                </a:solidFill>
              </a:rPr>
              <a:t>Smart Grid Functionality</a:t>
            </a:r>
          </a:p>
          <a:p>
            <a:pPr marL="168275" indent="-168275" defTabSz="8651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i="1" dirty="0">
                <a:solidFill>
                  <a:srgbClr val="800080"/>
                </a:solidFill>
              </a:rPr>
              <a:t>	</a:t>
            </a:r>
            <a:r>
              <a:rPr lang="en-US" b="1" i="1" dirty="0" smtClean="0">
                <a:solidFill>
                  <a:srgbClr val="800080"/>
                </a:solidFill>
              </a:rPr>
              <a:t>High Penetration</a:t>
            </a:r>
          </a:p>
          <a:p>
            <a:pPr marL="168275" indent="-168275" defTabSz="8651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i="1" dirty="0">
                <a:solidFill>
                  <a:srgbClr val="800080"/>
                </a:solidFill>
              </a:rPr>
              <a:t>	</a:t>
            </a:r>
            <a:r>
              <a:rPr lang="en-US" b="1" i="1" dirty="0" smtClean="0">
                <a:solidFill>
                  <a:srgbClr val="800080"/>
                </a:solidFill>
              </a:rPr>
              <a:t>Enhanced Grid Value</a:t>
            </a:r>
            <a:endParaRPr lang="en-US" b="1" i="1" dirty="0">
              <a:solidFill>
                <a:srgbClr val="80008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5337661"/>
            <a:ext cx="29718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indent="-168275" defTabSz="8651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b="1" i="1" dirty="0">
                <a:solidFill>
                  <a:srgbClr val="800080"/>
                </a:solidFill>
              </a:rPr>
              <a:t>$1/W achieves cost parity in most states! </a:t>
            </a:r>
          </a:p>
        </p:txBody>
      </p:sp>
      <p:pic>
        <p:nvPicPr>
          <p:cNvPr id="8" name="Picture 3" descr="doe_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70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73E"/>
                </a:solidFill>
                <a:latin typeface="Arial" pitchFamily="34" charset="0"/>
                <a:cs typeface="Arial" pitchFamily="34" charset="0"/>
              </a:rPr>
              <a:t>MV Direct Connect </a:t>
            </a:r>
            <a:r>
              <a:rPr lang="en-US" b="1" dirty="0" smtClean="0">
                <a:solidFill>
                  <a:srgbClr val="00673E"/>
                </a:solidFill>
                <a:latin typeface="Arial" pitchFamily="34" charset="0"/>
                <a:cs typeface="Arial" pitchFamily="34" charset="0"/>
              </a:rPr>
              <a:t>Solar Inverter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ARPA-E)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720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Utilize 10kV, 120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MOSFET Module: </a:t>
            </a:r>
          </a:p>
          <a:p>
            <a:pPr lvl="1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Design Developed for DARPA/ONR/NAVSEA WBG HPE Program</a:t>
            </a:r>
          </a:p>
          <a:p>
            <a:pPr lvl="1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Already tested at 1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MW-scale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system for HPE SSPS requirements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MV Solar Inverter Goals:</a:t>
            </a:r>
          </a:p>
          <a:p>
            <a:pPr lvl="1"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Improve cost, efficiency, size, and weight </a:t>
            </a:r>
          </a:p>
          <a:p>
            <a:pPr lvl="1"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igh speed,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series connected to grid: rapidly respond/clear faults, tune power quality </a:t>
            </a:r>
          </a:p>
        </p:txBody>
      </p:sp>
      <p:pic>
        <p:nvPicPr>
          <p:cNvPr id="5" name="Picture 4" descr="DSC074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3657600"/>
            <a:ext cx="355727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1250"/>
            <a:ext cx="165258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PE III Module 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1" t="6250" r="10274" b="3281"/>
          <a:stretch>
            <a:fillRect/>
          </a:stretch>
        </p:blipFill>
        <p:spPr bwMode="auto">
          <a:xfrm>
            <a:off x="76200" y="3603625"/>
            <a:ext cx="32004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27075" y="5327650"/>
            <a:ext cx="663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prstClr val="white"/>
                </a:solidFill>
              </a:rPr>
              <a:t>S1D2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667000" y="4502150"/>
            <a:ext cx="433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prstClr val="white"/>
                </a:solidFill>
              </a:rPr>
              <a:t>S2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354263" y="3829050"/>
            <a:ext cx="433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prstClr val="white"/>
                </a:solidFill>
              </a:rPr>
              <a:t>D1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89025" y="3683000"/>
            <a:ext cx="433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G1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39925" y="5737225"/>
            <a:ext cx="433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G2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893394" y="6504801"/>
            <a:ext cx="28216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</a:rPr>
              <a:t>Contributed by: Leo Casey (Google)</a:t>
            </a:r>
          </a:p>
        </p:txBody>
      </p:sp>
    </p:spTree>
    <p:extLst>
      <p:ext uri="{BB962C8B-B14F-4D97-AF65-F5344CB8AC3E}">
        <p14:creationId xmlns:p14="http://schemas.microsoft.com/office/powerpoint/2010/main" val="10176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r="4445" b="6857"/>
          <a:stretch>
            <a:fillRect/>
          </a:stretch>
        </p:blipFill>
        <p:spPr bwMode="auto">
          <a:xfrm>
            <a:off x="5943600" y="1946275"/>
            <a:ext cx="2590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495800" y="1676400"/>
            <a:ext cx="4572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495800" y="42672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76200" y="3430588"/>
            <a:ext cx="47244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6630" name="Picture 33" descr="ucs-wind-turb-4g4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9444"/>
          <a:stretch>
            <a:fillRect/>
          </a:stretch>
        </p:blipFill>
        <p:spPr bwMode="auto">
          <a:xfrm>
            <a:off x="1381125" y="2228850"/>
            <a:ext cx="1666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4" descr="Solar%20Pan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5" b="1920"/>
          <a:stretch>
            <a:fillRect/>
          </a:stretch>
        </p:blipFill>
        <p:spPr bwMode="auto">
          <a:xfrm>
            <a:off x="466725" y="2209800"/>
            <a:ext cx="10080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73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High Penetration of Distributed Energy Resources</a:t>
            </a:r>
          </a:p>
        </p:txBody>
      </p:sp>
      <p:sp>
        <p:nvSpPr>
          <p:cNvPr id="63498" name="Rectangle 3"/>
          <p:cNvSpPr txBox="1">
            <a:spLocks noChangeArrowheads="1"/>
          </p:cNvSpPr>
          <p:nvPr/>
        </p:nvSpPr>
        <p:spPr bwMode="auto">
          <a:xfrm>
            <a:off x="152400" y="3429000"/>
            <a:ext cx="868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6858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200" u="none" dirty="0" smtClean="0">
                <a:solidFill>
                  <a:srgbClr val="000000"/>
                </a:solidFill>
                <a:ea typeface="ＭＳ Ｐゴシック" pitchFamily="34" charset="-128"/>
              </a:rPr>
              <a:t>Power Conditioning Systems (PCS) convert to/from 60 Hz AC</a:t>
            </a:r>
            <a:r>
              <a:rPr lang="en-US" sz="2200" u="none" dirty="0" smtClean="0">
                <a:solidFill>
                  <a:srgbClr val="000000"/>
                </a:solidFill>
                <a:ea typeface="ＭＳ Ｐゴシック" pitchFamily="-112" charset="-128"/>
              </a:rPr>
              <a:t> for interconnection of renewable energy, electric storage, and PEVs</a:t>
            </a:r>
            <a:endParaRPr lang="en-US" sz="2200" u="none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200" u="none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  <a:defRPr/>
            </a:pPr>
            <a:r>
              <a:rPr lang="en-US" sz="2200" u="none" dirty="0" smtClean="0">
                <a:solidFill>
                  <a:srgbClr val="C00000"/>
                </a:solidFill>
                <a:ea typeface="ＭＳ Ｐゴシック" pitchFamily="34" charset="-128"/>
              </a:rPr>
              <a:t>“Smart Grid Interconnection Standards” </a:t>
            </a:r>
            <a:r>
              <a:rPr lang="en-US" sz="2200" u="none" dirty="0" smtClean="0">
                <a:solidFill>
                  <a:srgbClr val="000000"/>
                </a:solidFill>
                <a:ea typeface="ＭＳ Ｐゴシック" pitchFamily="34" charset="-128"/>
              </a:rPr>
              <a:t>required for devices to be  utility-controlled operational asset and enable high penetration: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D8A"/>
              </a:buClr>
              <a:buSzPct val="80000"/>
              <a:buFontTx/>
              <a:buChar char="•"/>
              <a:defRPr/>
            </a:pPr>
            <a:r>
              <a:rPr lang="en-US" sz="2000" b="1" u="none" dirty="0" err="1" smtClean="0">
                <a:solidFill>
                  <a:srgbClr val="007D8A"/>
                </a:solidFill>
                <a:ea typeface="ＭＳ Ｐゴシック" pitchFamily="34" charset="-128"/>
              </a:rPr>
              <a:t>Dispatchable</a:t>
            </a:r>
            <a:r>
              <a:rPr lang="en-US" sz="2000" b="1" u="none" dirty="0" smtClean="0">
                <a:solidFill>
                  <a:srgbClr val="007D8A"/>
                </a:solidFill>
                <a:ea typeface="ＭＳ Ｐゴシック" pitchFamily="34" charset="-128"/>
              </a:rPr>
              <a:t> real and reactive power 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D8A"/>
              </a:buClr>
              <a:buSzPct val="80000"/>
              <a:buFontTx/>
              <a:buChar char="•"/>
              <a:defRPr/>
            </a:pPr>
            <a:r>
              <a:rPr lang="en-US" sz="2000" b="1" u="none" dirty="0" smtClean="0">
                <a:solidFill>
                  <a:srgbClr val="007D8A"/>
                </a:solidFill>
                <a:ea typeface="ＭＳ Ｐゴシック" pitchFamily="34" charset="-128"/>
              </a:rPr>
              <a:t>Acceptable ramp-rates to mitigate renewable intermittency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D8A"/>
              </a:buClr>
              <a:buSzPct val="80000"/>
              <a:buFontTx/>
              <a:buChar char="•"/>
              <a:defRPr/>
            </a:pPr>
            <a:r>
              <a:rPr lang="en-US" sz="2000" b="1" u="none" dirty="0" smtClean="0">
                <a:solidFill>
                  <a:srgbClr val="007D8A"/>
                </a:solidFill>
                <a:ea typeface="ＭＳ Ｐゴシック" pitchFamily="34" charset="-128"/>
              </a:rPr>
              <a:t>Accommodate faults faster, without cascading area-wide events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D8A"/>
              </a:buClr>
              <a:buSzPct val="80000"/>
              <a:buFontTx/>
              <a:buChar char="•"/>
              <a:defRPr/>
            </a:pPr>
            <a:r>
              <a:rPr lang="en-US" sz="2000" b="1" u="none" dirty="0" smtClean="0">
                <a:solidFill>
                  <a:srgbClr val="007D8A"/>
                </a:solidFill>
                <a:ea typeface="ＭＳ Ｐゴシック" pitchFamily="34" charset="-128"/>
              </a:rPr>
              <a:t>Voltage/frequency regulation and utility-controlled islanding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7D8A"/>
              </a:buClr>
              <a:buSzPct val="80000"/>
              <a:buFontTx/>
              <a:buChar char="•"/>
              <a:defRPr/>
            </a:pPr>
            <a:endParaRPr lang="en-US" sz="2000" b="1" u="none" dirty="0" smtClean="0">
              <a:solidFill>
                <a:srgbClr val="007D8A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u="none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97794" y="1772444"/>
            <a:ext cx="4572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171157" y="1772444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898482" y="1772444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Text Box 18"/>
          <p:cNvSpPr txBox="1">
            <a:spLocks noChangeAspect="1" noChangeArrowheads="1"/>
          </p:cNvSpPr>
          <p:nvPr/>
        </p:nvSpPr>
        <p:spPr bwMode="auto">
          <a:xfrm>
            <a:off x="5943600" y="1828800"/>
            <a:ext cx="2514600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Energy Storage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3200400" y="1828800"/>
            <a:ext cx="2514600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Plug-in Vehicle to Grid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66725" y="1824038"/>
            <a:ext cx="2505075" cy="3381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>
                <a:solidFill>
                  <a:prstClr val="black"/>
                </a:solidFill>
                <a:ea typeface="ＭＳ Ｐゴシック" pitchFamily="34" charset="-128"/>
              </a:rPr>
              <a:t>Renewable/Clean Energy</a:t>
            </a:r>
            <a:endParaRPr lang="en-US" sz="1600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pic>
        <p:nvPicPr>
          <p:cNvPr id="266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74888"/>
            <a:ext cx="259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19200" y="115570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5600" y="115570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057400" y="1281113"/>
            <a:ext cx="4648200" cy="1111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57400" y="1423988"/>
            <a:ext cx="4648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43800" y="1282700"/>
            <a:ext cx="4572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53325" y="1409700"/>
            <a:ext cx="6858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151063" y="1397000"/>
            <a:ext cx="1735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C00000"/>
                </a:solidFill>
                <a:ea typeface="ＭＳ Ｐゴシック" pitchFamily="34" charset="-128"/>
              </a:rPr>
              <a:t>Communication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514600" y="973138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FFC000"/>
                </a:solidFill>
                <a:ea typeface="ＭＳ Ｐゴシック" pitchFamily="34" charset="-128"/>
              </a:rPr>
              <a:t>Power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181600" y="977900"/>
            <a:ext cx="1247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8000"/>
                </a:solidFill>
                <a:ea typeface="ＭＳ Ｐゴシック" pitchFamily="34" charset="-128"/>
              </a:rPr>
              <a:t>Smart Grid</a:t>
            </a:r>
          </a:p>
        </p:txBody>
      </p:sp>
      <p:sp>
        <p:nvSpPr>
          <p:cNvPr id="45" name="Oval 44"/>
          <p:cNvSpPr/>
          <p:nvPr/>
        </p:nvSpPr>
        <p:spPr>
          <a:xfrm>
            <a:off x="5105400" y="1147763"/>
            <a:ext cx="152400" cy="4572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008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115570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pic>
        <p:nvPicPr>
          <p:cNvPr id="26652" name="Picture 93" descr="j035399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809625"/>
            <a:ext cx="11144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3" name="TextBox 1"/>
          <p:cNvSpPr txBox="1">
            <a:spLocks noChangeArrowheads="1"/>
          </p:cNvSpPr>
          <p:nvPr/>
        </p:nvSpPr>
        <p:spPr bwMode="auto">
          <a:xfrm>
            <a:off x="2870200" y="6581775"/>
            <a:ext cx="4597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hlinkClick r:id="rId8"/>
              </a:rPr>
              <a:t>http://www.nist.gov/pml/high_megawatt/2008_workshop.cfm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38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57150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</a:rPr>
              <a:t>Organizing Committee Members</a:t>
            </a:r>
            <a:endParaRPr lang="en-US" sz="2400" dirty="0">
              <a:solidFill>
                <a:srgbClr val="3333FF"/>
              </a:solidFill>
            </a:endParaRPr>
          </a:p>
          <a:p>
            <a:endParaRPr lang="en-US" sz="2000" dirty="0" smtClean="0"/>
          </a:p>
          <a:p>
            <a:r>
              <a:rPr lang="en-US" dirty="0" smtClean="0"/>
              <a:t>Al </a:t>
            </a:r>
            <a:r>
              <a:rPr lang="en-US" dirty="0"/>
              <a:t>Hefner (NIST)</a:t>
            </a:r>
          </a:p>
          <a:p>
            <a:endParaRPr lang="en-US" dirty="0" smtClean="0"/>
          </a:p>
          <a:p>
            <a:r>
              <a:rPr lang="en-US" dirty="0" smtClean="0"/>
              <a:t>Anant </a:t>
            </a:r>
            <a:r>
              <a:rPr lang="en-US" dirty="0"/>
              <a:t>Agarwal (DOE AMO)</a:t>
            </a:r>
          </a:p>
          <a:p>
            <a:endParaRPr lang="en-US" dirty="0" smtClean="0"/>
          </a:p>
          <a:p>
            <a:r>
              <a:rPr lang="en-US" dirty="0" smtClean="0"/>
              <a:t>Ravi </a:t>
            </a:r>
            <a:r>
              <a:rPr lang="en-US" dirty="0"/>
              <a:t>Raju (GE Global Research)</a:t>
            </a:r>
          </a:p>
          <a:p>
            <a:endParaRPr lang="en-US" dirty="0" smtClean="0"/>
          </a:p>
          <a:p>
            <a:r>
              <a:rPr lang="en-US" dirty="0" smtClean="0"/>
              <a:t>Leo </a:t>
            </a:r>
            <a:r>
              <a:rPr lang="en-US" dirty="0"/>
              <a:t>Casey (Google)</a:t>
            </a:r>
          </a:p>
          <a:p>
            <a:endParaRPr lang="en-US" dirty="0" smtClean="0"/>
          </a:p>
          <a:p>
            <a:r>
              <a:rPr lang="en-US" dirty="0" smtClean="0"/>
              <a:t>Tom </a:t>
            </a:r>
            <a:r>
              <a:rPr lang="en-US" dirty="0"/>
              <a:t>Lipo (Consultant)</a:t>
            </a:r>
          </a:p>
          <a:p>
            <a:endParaRPr lang="en-US" dirty="0" smtClean="0"/>
          </a:p>
          <a:p>
            <a:r>
              <a:rPr lang="en-US" dirty="0" smtClean="0"/>
              <a:t>Waqas </a:t>
            </a:r>
            <a:r>
              <a:rPr lang="en-US" dirty="0"/>
              <a:t>Arshad (ABB) </a:t>
            </a:r>
          </a:p>
          <a:p>
            <a:endParaRPr lang="en-US" dirty="0" smtClean="0"/>
          </a:p>
          <a:p>
            <a:r>
              <a:rPr lang="en-US" dirty="0" smtClean="0"/>
              <a:t>Ron </a:t>
            </a:r>
            <a:r>
              <a:rPr lang="en-US" dirty="0" err="1"/>
              <a:t>Wolk</a:t>
            </a:r>
            <a:r>
              <a:rPr lang="en-US" dirty="0"/>
              <a:t> (Consultant)</a:t>
            </a:r>
          </a:p>
          <a:p>
            <a:endParaRPr lang="en-US" dirty="0" smtClean="0"/>
          </a:p>
          <a:p>
            <a:r>
              <a:rPr lang="en-US" dirty="0" smtClean="0"/>
              <a:t>Ridah </a:t>
            </a:r>
            <a:r>
              <a:rPr lang="en-US" dirty="0"/>
              <a:t>Sabouni (Energetics)</a:t>
            </a:r>
          </a:p>
          <a:p>
            <a:endParaRPr lang="en-US" dirty="0" smtClean="0"/>
          </a:p>
          <a:p>
            <a:r>
              <a:rPr lang="en-US" dirty="0" smtClean="0"/>
              <a:t>Colleen </a:t>
            </a:r>
            <a:r>
              <a:rPr lang="en-US" dirty="0"/>
              <a:t>Hood (NIST)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Tam Duong (NIST)</a:t>
            </a:r>
          </a:p>
          <a:p>
            <a:endParaRPr lang="en-US" dirty="0"/>
          </a:p>
          <a:p>
            <a:r>
              <a:rPr lang="en-US" dirty="0" smtClean="0"/>
              <a:t>Jose Ortiz</a:t>
            </a:r>
            <a:r>
              <a:rPr lang="en-US" dirty="0"/>
              <a:t> </a:t>
            </a:r>
            <a:r>
              <a:rPr lang="en-US" dirty="0" smtClean="0"/>
              <a:t>(NIST)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>
            <a:off x="1862138" y="4568825"/>
            <a:ext cx="5029200" cy="31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r="4445" b="6857"/>
          <a:stretch>
            <a:fillRect/>
          </a:stretch>
        </p:blipFill>
        <p:spPr bwMode="auto">
          <a:xfrm>
            <a:off x="5943600" y="1946275"/>
            <a:ext cx="2590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381500" y="1981200"/>
            <a:ext cx="4572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495800" y="42672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76200" y="3659188"/>
            <a:ext cx="47244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7655" name="Picture 33" descr="ucs-wind-turb-4g4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9444"/>
          <a:stretch>
            <a:fillRect/>
          </a:stretch>
        </p:blipFill>
        <p:spPr bwMode="auto">
          <a:xfrm>
            <a:off x="1381125" y="2230438"/>
            <a:ext cx="1666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4" descr="Solar%20Pan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5" b="1920"/>
          <a:stretch>
            <a:fillRect/>
          </a:stretch>
        </p:blipFill>
        <p:spPr bwMode="auto">
          <a:xfrm>
            <a:off x="466725" y="2211388"/>
            <a:ext cx="10080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73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PCS Architectures for PEV Fleet as Grid Storage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19200" y="115570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05600" y="115570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057400" y="1281113"/>
            <a:ext cx="4648200" cy="1111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57400" y="1423988"/>
            <a:ext cx="4648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43800" y="1282700"/>
            <a:ext cx="4572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553325" y="1409700"/>
            <a:ext cx="6858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397794" y="1772444"/>
            <a:ext cx="4572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898482" y="1772444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Text Box 18"/>
          <p:cNvSpPr txBox="1">
            <a:spLocks noChangeAspect="1" noChangeArrowheads="1"/>
          </p:cNvSpPr>
          <p:nvPr/>
        </p:nvSpPr>
        <p:spPr bwMode="auto">
          <a:xfrm>
            <a:off x="5943600" y="1828800"/>
            <a:ext cx="2514600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Energy Storage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66725" y="1824038"/>
            <a:ext cx="2505075" cy="3381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Renewable/Clean Energy</a:t>
            </a:r>
          </a:p>
        </p:txBody>
      </p:sp>
      <p:pic>
        <p:nvPicPr>
          <p:cNvPr id="27668" name="Picture 93" descr="j035399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809625"/>
            <a:ext cx="11144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5" name="TextBox 40"/>
          <p:cNvSpPr txBox="1">
            <a:spLocks noChangeArrowheads="1"/>
          </p:cNvSpPr>
          <p:nvPr/>
        </p:nvSpPr>
        <p:spPr bwMode="auto">
          <a:xfrm>
            <a:off x="2151063" y="1397000"/>
            <a:ext cx="1735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C00000"/>
                </a:solidFill>
                <a:ea typeface="ＭＳ Ｐゴシック" pitchFamily="34" charset="-128"/>
              </a:rPr>
              <a:t>Communication</a:t>
            </a:r>
          </a:p>
        </p:txBody>
      </p:sp>
      <p:sp>
        <p:nvSpPr>
          <p:cNvPr id="63516" name="TextBox 41"/>
          <p:cNvSpPr txBox="1">
            <a:spLocks noChangeArrowheads="1"/>
          </p:cNvSpPr>
          <p:nvPr/>
        </p:nvSpPr>
        <p:spPr bwMode="auto">
          <a:xfrm>
            <a:off x="2514600" y="973138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FFC000"/>
                </a:solidFill>
                <a:ea typeface="ＭＳ Ｐゴシック" pitchFamily="34" charset="-128"/>
              </a:rPr>
              <a:t>Power</a:t>
            </a:r>
          </a:p>
        </p:txBody>
      </p:sp>
      <p:sp>
        <p:nvSpPr>
          <p:cNvPr id="63517" name="TextBox 42"/>
          <p:cNvSpPr txBox="1">
            <a:spLocks noChangeArrowheads="1"/>
          </p:cNvSpPr>
          <p:nvPr/>
        </p:nvSpPr>
        <p:spPr bwMode="auto">
          <a:xfrm>
            <a:off x="5181600" y="977900"/>
            <a:ext cx="1247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8000"/>
                </a:solidFill>
                <a:ea typeface="ＭＳ Ｐゴシック" pitchFamily="34" charset="-128"/>
              </a:rPr>
              <a:t>Smart Grid</a:t>
            </a:r>
          </a:p>
        </p:txBody>
      </p:sp>
      <p:sp>
        <p:nvSpPr>
          <p:cNvPr id="44" name="Oval 43"/>
          <p:cNvSpPr/>
          <p:nvPr/>
        </p:nvSpPr>
        <p:spPr>
          <a:xfrm>
            <a:off x="5105400" y="1147763"/>
            <a:ext cx="152400" cy="4572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00800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7673" name="Picture 31" descr="http://www.treehugger.com/Smith-Military-electric-Tru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3188"/>
            <a:ext cx="18573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32" descr="http://www.treehugger.com/Smith-Military-electric-Tru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181600"/>
            <a:ext cx="18573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181600"/>
            <a:ext cx="1858962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4419600" y="1436688"/>
            <a:ext cx="0" cy="329247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55763" y="4711700"/>
            <a:ext cx="5583237" cy="127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0"/>
          <p:cNvSpPr txBox="1">
            <a:spLocks noChangeArrowheads="1"/>
          </p:cNvSpPr>
          <p:nvPr/>
        </p:nvSpPr>
        <p:spPr bwMode="auto">
          <a:xfrm>
            <a:off x="5070475" y="5410200"/>
            <a:ext cx="94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Plugin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Vehicle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Fleet</a:t>
            </a: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194594" y="4952206"/>
            <a:ext cx="4572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405982" y="4952206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7009607" y="4952206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2825" y="44767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5775" y="44767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572000" y="1295400"/>
            <a:ext cx="0" cy="32734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8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4313238"/>
            <a:ext cx="126841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222625" y="44767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sp>
        <p:nvSpPr>
          <p:cNvPr id="27687" name="TextBox 44"/>
          <p:cNvSpPr txBox="1">
            <a:spLocks noChangeArrowheads="1"/>
          </p:cNvSpPr>
          <p:nvPr/>
        </p:nvSpPr>
        <p:spPr bwMode="auto">
          <a:xfrm>
            <a:off x="2870200" y="6581775"/>
            <a:ext cx="4821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prstClr val="black"/>
                </a:solidFill>
                <a:hlinkClick r:id="rId10"/>
              </a:rPr>
              <a:t>http://www.nist.gov/pml/high_megawatt/jun2011_workshop.cfm</a:t>
            </a:r>
            <a:r>
              <a:rPr lang="en-US" sz="1200" b="1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2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r="4445" b="6857"/>
          <a:stretch>
            <a:fillRect/>
          </a:stretch>
        </p:blipFill>
        <p:spPr bwMode="auto">
          <a:xfrm>
            <a:off x="5943600" y="1946275"/>
            <a:ext cx="2590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381500" y="1981200"/>
            <a:ext cx="4572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495800" y="42672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76200" y="3659188"/>
            <a:ext cx="47244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8678" name="Picture 33" descr="ucs-wind-turb-4g4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9444"/>
          <a:stretch>
            <a:fillRect/>
          </a:stretch>
        </p:blipFill>
        <p:spPr bwMode="auto">
          <a:xfrm>
            <a:off x="1381125" y="2230438"/>
            <a:ext cx="1666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4" descr="Solar%20Pan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5" b="1920"/>
          <a:stretch>
            <a:fillRect/>
          </a:stretch>
        </p:blipFill>
        <p:spPr bwMode="auto">
          <a:xfrm>
            <a:off x="466725" y="2211388"/>
            <a:ext cx="10080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73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Large Inverter with DC Circuits to Fleet PEVs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97794" y="1772444"/>
            <a:ext cx="4572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6898482" y="1772444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Text Box 18"/>
          <p:cNvSpPr txBox="1">
            <a:spLocks noChangeAspect="1" noChangeArrowheads="1"/>
          </p:cNvSpPr>
          <p:nvPr/>
        </p:nvSpPr>
        <p:spPr bwMode="auto">
          <a:xfrm>
            <a:off x="5943600" y="1828800"/>
            <a:ext cx="2514600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Energy Storage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466725" y="1824038"/>
            <a:ext cx="2505075" cy="3381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Renewable/Clean Energy</a:t>
            </a:r>
          </a:p>
        </p:txBody>
      </p:sp>
      <p:pic>
        <p:nvPicPr>
          <p:cNvPr id="28685" name="Picture 31" descr="http://www.treehugger.com/Smith-Military-electric-Truck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3188"/>
            <a:ext cx="18573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32" descr="http://www.treehugger.com/Smith-Military-electric-Truck-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181600"/>
            <a:ext cx="18573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181600"/>
            <a:ext cx="1858962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4419600" y="1555750"/>
            <a:ext cx="0" cy="315595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55763" y="4711700"/>
            <a:ext cx="5583237" cy="127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1905000" y="3946525"/>
            <a:ext cx="2362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FF6600"/>
                </a:solidFill>
                <a:ea typeface="ＭＳ Ｐゴシック" pitchFamily="34" charset="-128"/>
              </a:rPr>
              <a:t>DC Circuits or DC Bus</a:t>
            </a:r>
          </a:p>
        </p:txBody>
      </p:sp>
      <p:sp>
        <p:nvSpPr>
          <p:cNvPr id="49" name="TextBox 40"/>
          <p:cNvSpPr txBox="1">
            <a:spLocks noChangeArrowheads="1"/>
          </p:cNvSpPr>
          <p:nvPr/>
        </p:nvSpPr>
        <p:spPr bwMode="auto">
          <a:xfrm>
            <a:off x="5070475" y="5410200"/>
            <a:ext cx="94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Plugin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Vehicle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Fleet</a:t>
            </a: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194594" y="4952206"/>
            <a:ext cx="4572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405982" y="4952206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7009607" y="4952206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40"/>
          <p:cNvSpPr txBox="1">
            <a:spLocks noChangeArrowheads="1"/>
          </p:cNvSpPr>
          <p:nvPr/>
        </p:nvSpPr>
        <p:spPr bwMode="auto">
          <a:xfrm>
            <a:off x="4554538" y="3929063"/>
            <a:ext cx="2930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Storage Asset Management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3200400" y="1828800"/>
            <a:ext cx="2514600" cy="584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Charging Station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C00000"/>
                </a:solidFill>
                <a:ea typeface="ＭＳ Ｐゴシック" pitchFamily="34" charset="-128"/>
              </a:rPr>
              <a:t>(Multiple Vehicles)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60425" y="4495800"/>
            <a:ext cx="1143000" cy="400050"/>
          </a:xfrm>
          <a:prstGeom prst="rect">
            <a:avLst/>
          </a:prstGeom>
          <a:solidFill>
            <a:srgbClr val="92D050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DC-DC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73400" y="4476750"/>
            <a:ext cx="1143000" cy="400050"/>
          </a:xfrm>
          <a:prstGeom prst="rect">
            <a:avLst/>
          </a:prstGeom>
          <a:solidFill>
            <a:srgbClr val="92D050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DC-DC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70675" y="4495800"/>
            <a:ext cx="1143000" cy="400050"/>
          </a:xfrm>
          <a:prstGeom prst="rect">
            <a:avLst/>
          </a:prstGeom>
          <a:solidFill>
            <a:srgbClr val="92D050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DC-DC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19200" y="115570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05600" y="115570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057400" y="1281113"/>
            <a:ext cx="4648200" cy="1111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57400" y="1423988"/>
            <a:ext cx="4648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543800" y="1282700"/>
            <a:ext cx="457200" cy="1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553325" y="1409700"/>
            <a:ext cx="6858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40"/>
          <p:cNvSpPr txBox="1">
            <a:spLocks noChangeArrowheads="1"/>
          </p:cNvSpPr>
          <p:nvPr/>
        </p:nvSpPr>
        <p:spPr bwMode="auto">
          <a:xfrm>
            <a:off x="2151063" y="1397000"/>
            <a:ext cx="1735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C00000"/>
                </a:solidFill>
                <a:ea typeface="ＭＳ Ｐゴシック" pitchFamily="34" charset="-128"/>
              </a:rPr>
              <a:t>Communication</a:t>
            </a:r>
          </a:p>
        </p:txBody>
      </p:sp>
      <p:sp>
        <p:nvSpPr>
          <p:cNvPr id="61" name="TextBox 41"/>
          <p:cNvSpPr txBox="1">
            <a:spLocks noChangeArrowheads="1"/>
          </p:cNvSpPr>
          <p:nvPr/>
        </p:nvSpPr>
        <p:spPr bwMode="auto">
          <a:xfrm>
            <a:off x="2514600" y="973138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FFC000"/>
                </a:solidFill>
                <a:ea typeface="ＭＳ Ｐゴシック" pitchFamily="34" charset="-128"/>
              </a:rPr>
              <a:t>Power</a:t>
            </a:r>
          </a:p>
        </p:txBody>
      </p:sp>
      <p:sp>
        <p:nvSpPr>
          <p:cNvPr id="62" name="TextBox 42"/>
          <p:cNvSpPr txBox="1">
            <a:spLocks noChangeArrowheads="1"/>
          </p:cNvSpPr>
          <p:nvPr/>
        </p:nvSpPr>
        <p:spPr bwMode="auto">
          <a:xfrm>
            <a:off x="5181600" y="977900"/>
            <a:ext cx="1247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8000"/>
                </a:solidFill>
                <a:ea typeface="ＭＳ Ｐゴシック" pitchFamily="34" charset="-128"/>
              </a:rPr>
              <a:t>Smart Grid</a:t>
            </a:r>
          </a:p>
        </p:txBody>
      </p:sp>
      <p:sp>
        <p:nvSpPr>
          <p:cNvPr id="63" name="Oval 62"/>
          <p:cNvSpPr/>
          <p:nvPr/>
        </p:nvSpPr>
        <p:spPr>
          <a:xfrm>
            <a:off x="5105400" y="1147763"/>
            <a:ext cx="152400" cy="4572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008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6200" y="1155700"/>
            <a:ext cx="10668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DC-AC</a:t>
            </a:r>
          </a:p>
        </p:txBody>
      </p:sp>
      <p:pic>
        <p:nvPicPr>
          <p:cNvPr id="28711" name="Picture 93" descr="j035399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809625"/>
            <a:ext cx="11144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4313238"/>
            <a:ext cx="126841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0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0"/>
          <p:cNvSpPr txBox="1">
            <a:spLocks noChangeArrowheads="1"/>
          </p:cNvSpPr>
          <p:nvPr/>
        </p:nvSpPr>
        <p:spPr bwMode="auto">
          <a:xfrm>
            <a:off x="3352800" y="762000"/>
            <a:ext cx="2181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err="1" smtClean="0">
                <a:solidFill>
                  <a:srgbClr val="008000"/>
                </a:solidFill>
                <a:ea typeface="ＭＳ Ｐゴシック" pitchFamily="34" charset="-128"/>
              </a:rPr>
              <a:t>Islandable</a:t>
            </a:r>
            <a:r>
              <a:rPr lang="en-US" sz="1600" b="1" u="none" dirty="0" smtClean="0">
                <a:solidFill>
                  <a:srgbClr val="008000"/>
                </a:solidFill>
                <a:ea typeface="ＭＳ Ｐゴシック" pitchFamily="34" charset="-128"/>
              </a:rPr>
              <a:t> </a:t>
            </a:r>
            <a:r>
              <a:rPr lang="en-US" sz="1600" b="1" u="none" dirty="0" err="1" smtClean="0">
                <a:solidFill>
                  <a:srgbClr val="008000"/>
                </a:solidFill>
                <a:ea typeface="ＭＳ Ｐゴシック" pitchFamily="34" charset="-128"/>
              </a:rPr>
              <a:t>Microgrid</a:t>
            </a:r>
            <a:endParaRPr lang="en-US" sz="1600" b="1" u="none" dirty="0" smtClean="0">
              <a:solidFill>
                <a:srgbClr val="008000"/>
              </a:solidFill>
              <a:ea typeface="ＭＳ Ｐゴシック" pitchFamily="34" charset="-128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90600" y="1981200"/>
            <a:ext cx="3438525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19600" y="1447800"/>
            <a:ext cx="0" cy="3292475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90600" y="1358900"/>
            <a:ext cx="3438525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42038" y="1416050"/>
            <a:ext cx="209708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42038" y="1293813"/>
            <a:ext cx="185896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710" idx="3"/>
          </p:cNvCxnSpPr>
          <p:nvPr/>
        </p:nvCxnSpPr>
        <p:spPr>
          <a:xfrm>
            <a:off x="2809875" y="3398838"/>
            <a:ext cx="3438525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97163" y="1143000"/>
            <a:ext cx="3475037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DC-AC</a:t>
            </a:r>
          </a:p>
        </p:txBody>
      </p:sp>
      <p:pic>
        <p:nvPicPr>
          <p:cNvPr id="297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r="4445" b="6857"/>
          <a:stretch>
            <a:fillRect/>
          </a:stretch>
        </p:blipFill>
        <p:spPr bwMode="auto">
          <a:xfrm>
            <a:off x="6019800" y="2632075"/>
            <a:ext cx="2590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495800" y="1676400"/>
            <a:ext cx="4572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495800" y="426720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76200" y="3659188"/>
            <a:ext cx="47244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9710" name="Picture 33" descr="ucs-wind-turb-4g4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9444"/>
          <a:stretch>
            <a:fillRect/>
          </a:stretch>
        </p:blipFill>
        <p:spPr bwMode="auto">
          <a:xfrm>
            <a:off x="1143000" y="2916238"/>
            <a:ext cx="1666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34" descr="Solar%20Pan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5" b="1920"/>
          <a:stretch>
            <a:fillRect/>
          </a:stretch>
        </p:blipFill>
        <p:spPr bwMode="auto">
          <a:xfrm>
            <a:off x="228600" y="2906713"/>
            <a:ext cx="10080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73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DC </a:t>
            </a:r>
            <a:r>
              <a:rPr lang="en-US" b="1" dirty="0" err="1" smtClean="0">
                <a:solidFill>
                  <a:srgbClr val="00673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Microgrid</a:t>
            </a:r>
            <a:r>
              <a:rPr lang="en-US" b="1" dirty="0" smtClean="0">
                <a:solidFill>
                  <a:srgbClr val="00673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DC-AC with DC Circuits</a:t>
            </a:r>
          </a:p>
        </p:txBody>
      </p:sp>
      <p:sp>
        <p:nvSpPr>
          <p:cNvPr id="8210" name="Text Box 18"/>
          <p:cNvSpPr txBox="1">
            <a:spLocks noChangeAspect="1" noChangeArrowheads="1"/>
          </p:cNvSpPr>
          <p:nvPr/>
        </p:nvSpPr>
        <p:spPr bwMode="auto">
          <a:xfrm>
            <a:off x="6019800" y="2590800"/>
            <a:ext cx="2514600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Energy Storage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28600" y="2590800"/>
            <a:ext cx="2505075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Renewable/Clean Energy</a:t>
            </a:r>
          </a:p>
        </p:txBody>
      </p:sp>
      <p:pic>
        <p:nvPicPr>
          <p:cNvPr id="29715" name="Picture 93" descr="j035399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808038"/>
            <a:ext cx="11144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31" descr="http://www.treehugger.com/Smith-Military-electric-Tru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3188"/>
            <a:ext cx="18573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32" descr="http://www.treehugger.com/Smith-Military-electric-Truck-pho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181600"/>
            <a:ext cx="18573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181600"/>
            <a:ext cx="1858962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/>
          <p:nvPr/>
        </p:nvCxnSpPr>
        <p:spPr>
          <a:xfrm>
            <a:off x="1655763" y="4711700"/>
            <a:ext cx="5583237" cy="1270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5070475" y="5410200"/>
            <a:ext cx="94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Plugin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Vehicle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Fleet</a:t>
            </a: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194594" y="4952206"/>
            <a:ext cx="4572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405982" y="4952206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7011194" y="4952206"/>
            <a:ext cx="4572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40"/>
          <p:cNvSpPr txBox="1">
            <a:spLocks noChangeArrowheads="1"/>
          </p:cNvSpPr>
          <p:nvPr/>
        </p:nvSpPr>
        <p:spPr bwMode="auto">
          <a:xfrm>
            <a:off x="4613275" y="4038600"/>
            <a:ext cx="293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Device Asset Management</a:t>
            </a:r>
          </a:p>
        </p:txBody>
      </p:sp>
      <p:sp>
        <p:nvSpPr>
          <p:cNvPr id="57" name="TextBox 40"/>
          <p:cNvSpPr txBox="1">
            <a:spLocks noChangeArrowheads="1"/>
          </p:cNvSpPr>
          <p:nvPr/>
        </p:nvSpPr>
        <p:spPr bwMode="auto">
          <a:xfrm>
            <a:off x="4495800" y="1905000"/>
            <a:ext cx="2214563" cy="338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FF6600"/>
                </a:solidFill>
                <a:ea typeface="ＭＳ Ｐゴシック" pitchFamily="34" charset="-128"/>
              </a:rPr>
              <a:t>DC Circuits </a:t>
            </a:r>
            <a:r>
              <a:rPr lang="en-US" sz="1600" b="1" u="none" dirty="0">
                <a:solidFill>
                  <a:srgbClr val="FF6600"/>
                </a:solidFill>
                <a:ea typeface="ＭＳ Ｐゴシック" pitchFamily="34" charset="-128"/>
              </a:rPr>
              <a:t>/</a:t>
            </a:r>
            <a:r>
              <a:rPr lang="en-US" sz="1600" b="1" u="none" dirty="0" smtClean="0">
                <a:solidFill>
                  <a:srgbClr val="FF6600"/>
                </a:solidFill>
                <a:ea typeface="ＭＳ Ｐゴシック" pitchFamily="34" charset="-128"/>
              </a:rPr>
              <a:t> DC Bus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0425" y="4495800"/>
            <a:ext cx="1143000" cy="400050"/>
          </a:xfrm>
          <a:prstGeom prst="rect">
            <a:avLst/>
          </a:prstGeom>
          <a:solidFill>
            <a:srgbClr val="92D050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DC-DC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73400" y="4476750"/>
            <a:ext cx="1143000" cy="400050"/>
          </a:xfrm>
          <a:prstGeom prst="rect">
            <a:avLst/>
          </a:prstGeom>
          <a:solidFill>
            <a:srgbClr val="92D050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DC-DC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70675" y="4495800"/>
            <a:ext cx="1143000" cy="400050"/>
          </a:xfrm>
          <a:prstGeom prst="rect">
            <a:avLst/>
          </a:prstGeom>
          <a:solidFill>
            <a:srgbClr val="92D050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DC-DC</a:t>
            </a:r>
          </a:p>
        </p:txBody>
      </p:sp>
      <p:pic>
        <p:nvPicPr>
          <p:cNvPr id="297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87700"/>
            <a:ext cx="1176338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3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3187700"/>
            <a:ext cx="11763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28600" y="1149350"/>
            <a:ext cx="2124075" cy="400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6600"/>
                </a:solidFill>
                <a:ea typeface="ＭＳ Ｐゴシック" pitchFamily="34" charset="-128"/>
              </a:rPr>
              <a:t>24 V DC Loads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" y="1828800"/>
            <a:ext cx="2124075" cy="400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6600"/>
                </a:solidFill>
                <a:ea typeface="ＭＳ Ｐゴシック" pitchFamily="34" charset="-128"/>
              </a:rPr>
              <a:t>380 V DC Loads </a:t>
            </a:r>
          </a:p>
        </p:txBody>
      </p:sp>
      <p:sp>
        <p:nvSpPr>
          <p:cNvPr id="38" name="TextBox 42"/>
          <p:cNvSpPr txBox="1">
            <a:spLocks noChangeArrowheads="1"/>
          </p:cNvSpPr>
          <p:nvPr/>
        </p:nvSpPr>
        <p:spPr bwMode="auto">
          <a:xfrm>
            <a:off x="6600825" y="974725"/>
            <a:ext cx="1247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8000"/>
                </a:solidFill>
                <a:ea typeface="ＭＳ Ｐゴシック" pitchFamily="34" charset="-128"/>
              </a:rPr>
              <a:t>Smart Grid</a:t>
            </a:r>
          </a:p>
        </p:txBody>
      </p:sp>
      <p:sp>
        <p:nvSpPr>
          <p:cNvPr id="44" name="Oval 43"/>
          <p:cNvSpPr/>
          <p:nvPr/>
        </p:nvSpPr>
        <p:spPr>
          <a:xfrm>
            <a:off x="6524625" y="1127125"/>
            <a:ext cx="152400" cy="4572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00800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2973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4313238"/>
            <a:ext cx="126841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1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6142038" y="1293813"/>
            <a:ext cx="185896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449763" y="2147888"/>
            <a:ext cx="914400" cy="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90600" y="1358900"/>
            <a:ext cx="3438525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86400" y="3378200"/>
            <a:ext cx="914400" cy="11113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514600" y="3367088"/>
            <a:ext cx="914400" cy="1111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57600" y="3470275"/>
            <a:ext cx="1828800" cy="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81400" y="3314700"/>
            <a:ext cx="1828800" cy="111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828800" y="4568825"/>
            <a:ext cx="5029200" cy="31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381500" y="1981200"/>
            <a:ext cx="4572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495800" y="42672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76200" y="3659188"/>
            <a:ext cx="47244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73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Flow Control </a:t>
            </a:r>
            <a:r>
              <a:rPr lang="en-US" b="1" dirty="0" err="1" smtClean="0">
                <a:solidFill>
                  <a:srgbClr val="00673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Microgrid</a:t>
            </a:r>
            <a:r>
              <a:rPr lang="en-US" b="1" dirty="0" smtClean="0">
                <a:solidFill>
                  <a:srgbClr val="00673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: AC-AC with AC Circuits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581400" y="1417638"/>
            <a:ext cx="4648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5" name="Picture 93" descr="j035399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808038"/>
            <a:ext cx="11144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31" descr="http://www.treehugger.com/Smith-Military-electric-Tru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3188"/>
            <a:ext cx="18573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32" descr="http://www.treehugger.com/Smith-Military-electric-Tru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181600"/>
            <a:ext cx="18573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181600"/>
            <a:ext cx="1858962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4419600" y="1462088"/>
            <a:ext cx="0" cy="3249612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55763" y="4711700"/>
            <a:ext cx="5583237" cy="1270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0"/>
          <p:cNvSpPr txBox="1">
            <a:spLocks noChangeArrowheads="1"/>
          </p:cNvSpPr>
          <p:nvPr/>
        </p:nvSpPr>
        <p:spPr bwMode="auto">
          <a:xfrm>
            <a:off x="5070475" y="5410200"/>
            <a:ext cx="94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Plugin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Vehicle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Fleet</a:t>
            </a: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194594" y="4952206"/>
            <a:ext cx="4572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405982" y="4952206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7009607" y="4952206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2825" y="44767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4188" y="44767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572000" y="1295400"/>
            <a:ext cx="0" cy="32734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22625" y="44767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pic>
        <p:nvPicPr>
          <p:cNvPr id="3074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4313238"/>
            <a:ext cx="126841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r="4445" b="6857"/>
          <a:stretch>
            <a:fillRect/>
          </a:stretch>
        </p:blipFill>
        <p:spPr bwMode="auto">
          <a:xfrm>
            <a:off x="6019800" y="2632075"/>
            <a:ext cx="2590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33" descr="ucs-wind-turb-4g4-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9444"/>
          <a:stretch>
            <a:fillRect/>
          </a:stretch>
        </p:blipFill>
        <p:spPr bwMode="auto">
          <a:xfrm>
            <a:off x="1143000" y="2916238"/>
            <a:ext cx="1666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2" name="Picture 34" descr="Solar%20Pane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5" b="1920"/>
          <a:stretch>
            <a:fillRect/>
          </a:stretch>
        </p:blipFill>
        <p:spPr bwMode="auto">
          <a:xfrm>
            <a:off x="228600" y="2906713"/>
            <a:ext cx="10080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8"/>
          <p:cNvSpPr txBox="1">
            <a:spLocks noChangeAspect="1" noChangeArrowheads="1"/>
          </p:cNvSpPr>
          <p:nvPr/>
        </p:nvSpPr>
        <p:spPr bwMode="auto">
          <a:xfrm>
            <a:off x="6019800" y="2590800"/>
            <a:ext cx="2514600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Energy Storage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228600" y="2590800"/>
            <a:ext cx="2505075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Renewable/Clean Energy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0400" y="31813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800" y="31813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97163" y="1143000"/>
            <a:ext cx="3475037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AC-AC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8600" y="1149350"/>
            <a:ext cx="2124075" cy="4000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7D8A"/>
            </a:solidFill>
            <a:prstDash val="sysDash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6600"/>
                </a:solidFill>
                <a:ea typeface="ＭＳ Ｐゴシック" pitchFamily="34" charset="-128"/>
              </a:rPr>
              <a:t>DC Options 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4572000" y="1992313"/>
            <a:ext cx="914400" cy="1111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42"/>
          <p:cNvSpPr txBox="1">
            <a:spLocks noChangeArrowheads="1"/>
          </p:cNvSpPr>
          <p:nvPr/>
        </p:nvSpPr>
        <p:spPr bwMode="auto">
          <a:xfrm>
            <a:off x="6600825" y="974725"/>
            <a:ext cx="1247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8000"/>
                </a:solidFill>
                <a:ea typeface="ＭＳ Ｐゴシック" pitchFamily="34" charset="-128"/>
              </a:rPr>
              <a:t>Smart Grid</a:t>
            </a:r>
          </a:p>
        </p:txBody>
      </p:sp>
      <p:sp>
        <p:nvSpPr>
          <p:cNvPr id="64" name="Oval 63"/>
          <p:cNvSpPr/>
          <p:nvPr/>
        </p:nvSpPr>
        <p:spPr>
          <a:xfrm>
            <a:off x="6524625" y="1127125"/>
            <a:ext cx="152400" cy="4572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00800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2971800" y="1841500"/>
            <a:ext cx="1447800" cy="584767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prstClr val="black"/>
                </a:solidFill>
                <a:ea typeface="ＭＳ Ｐゴシック" pitchFamily="34" charset="-128"/>
              </a:rPr>
              <a:t>Microrid</a:t>
            </a:r>
            <a:endParaRPr lang="en-US" sz="1600" b="1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ea typeface="ＭＳ Ｐゴシック" pitchFamily="34" charset="-128"/>
              </a:rPr>
              <a:t>Controller</a:t>
            </a:r>
            <a:endParaRPr lang="en-US" sz="16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08563" y="1727200"/>
            <a:ext cx="169703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6600"/>
                </a:solidFill>
                <a:ea typeface="ＭＳ Ｐゴシック" pitchFamily="34" charset="-128"/>
              </a:rPr>
              <a:t> AC Loads 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smtClean="0">
                <a:solidFill>
                  <a:srgbClr val="006600"/>
                </a:solidFill>
                <a:ea typeface="ＭＳ Ｐゴシック" pitchFamily="34" charset="-128"/>
              </a:rPr>
              <a:t>Generators</a:t>
            </a:r>
            <a:endParaRPr lang="en-US" sz="2000" b="1" dirty="0">
              <a:solidFill>
                <a:srgbClr val="006600"/>
              </a:solidFill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2597150"/>
            <a:ext cx="130175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6600"/>
                </a:solidFill>
                <a:ea typeface="ＭＳ Ｐゴシック" pitchFamily="34" charset="-128"/>
              </a:rPr>
              <a:t>AC Circuits</a:t>
            </a:r>
          </a:p>
        </p:txBody>
      </p:sp>
      <p:sp>
        <p:nvSpPr>
          <p:cNvPr id="59" name="TextBox 40"/>
          <p:cNvSpPr txBox="1">
            <a:spLocks noChangeArrowheads="1"/>
          </p:cNvSpPr>
          <p:nvPr/>
        </p:nvSpPr>
        <p:spPr bwMode="auto">
          <a:xfrm>
            <a:off x="4613275" y="4038600"/>
            <a:ext cx="293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Device Asset Management</a:t>
            </a:r>
          </a:p>
        </p:txBody>
      </p:sp>
      <p:sp>
        <p:nvSpPr>
          <p:cNvPr id="67" name="TextBox 40"/>
          <p:cNvSpPr txBox="1">
            <a:spLocks noChangeArrowheads="1"/>
          </p:cNvSpPr>
          <p:nvPr/>
        </p:nvSpPr>
        <p:spPr bwMode="auto">
          <a:xfrm>
            <a:off x="3352800" y="762000"/>
            <a:ext cx="2181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err="1" smtClean="0">
                <a:solidFill>
                  <a:srgbClr val="008000"/>
                </a:solidFill>
                <a:ea typeface="ＭＳ Ｐゴシック" pitchFamily="34" charset="-128"/>
              </a:rPr>
              <a:t>Islandable</a:t>
            </a:r>
            <a:r>
              <a:rPr lang="en-US" sz="1600" b="1" u="none" dirty="0" smtClean="0">
                <a:solidFill>
                  <a:srgbClr val="008000"/>
                </a:solidFill>
                <a:ea typeface="ＭＳ Ｐゴシック" pitchFamily="34" charset="-128"/>
              </a:rPr>
              <a:t> </a:t>
            </a:r>
            <a:r>
              <a:rPr lang="en-US" sz="1600" b="1" u="none" dirty="0" err="1" smtClean="0">
                <a:solidFill>
                  <a:srgbClr val="008000"/>
                </a:solidFill>
                <a:ea typeface="ＭＳ Ｐゴシック" pitchFamily="34" charset="-128"/>
              </a:rPr>
              <a:t>Microgrid</a:t>
            </a:r>
            <a:endParaRPr lang="en-US" sz="1600" b="1" u="none" dirty="0" smtClean="0">
              <a:solidFill>
                <a:srgbClr val="008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9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/>
          <p:cNvCxnSpPr/>
          <p:nvPr/>
        </p:nvCxnSpPr>
        <p:spPr>
          <a:xfrm>
            <a:off x="5730875" y="1422400"/>
            <a:ext cx="2468563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86400" y="3378200"/>
            <a:ext cx="914400" cy="11113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514600" y="3367088"/>
            <a:ext cx="914400" cy="11112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57600" y="3470275"/>
            <a:ext cx="1828800" cy="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81400" y="3314700"/>
            <a:ext cx="1828800" cy="1111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828800" y="4568825"/>
            <a:ext cx="5029200" cy="317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4381500" y="1981200"/>
            <a:ext cx="45720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495800" y="42672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76200" y="3659188"/>
            <a:ext cx="47244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1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673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Microgrid</a:t>
            </a:r>
            <a:r>
              <a:rPr lang="en-US" b="1" dirty="0" smtClean="0">
                <a:solidFill>
                  <a:srgbClr val="00673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using Disconnect and Local EMS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352800" y="1284288"/>
            <a:ext cx="4648200" cy="1111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89300" y="1433513"/>
            <a:ext cx="1828800" cy="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8" name="Picture 93" descr="j0353999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808038"/>
            <a:ext cx="1114425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7" name="TextBox 42"/>
          <p:cNvSpPr txBox="1">
            <a:spLocks noChangeArrowheads="1"/>
          </p:cNvSpPr>
          <p:nvPr/>
        </p:nvSpPr>
        <p:spPr bwMode="auto">
          <a:xfrm>
            <a:off x="6600825" y="973138"/>
            <a:ext cx="1247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8000"/>
                </a:solidFill>
                <a:ea typeface="ＭＳ Ｐゴシック" pitchFamily="34" charset="-128"/>
              </a:rPr>
              <a:t>Smart Grid</a:t>
            </a:r>
          </a:p>
        </p:txBody>
      </p:sp>
      <p:sp>
        <p:nvSpPr>
          <p:cNvPr id="44" name="Oval 43"/>
          <p:cNvSpPr/>
          <p:nvPr/>
        </p:nvSpPr>
        <p:spPr>
          <a:xfrm>
            <a:off x="6524625" y="1125538"/>
            <a:ext cx="152400" cy="4572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n>
                <a:solidFill>
                  <a:srgbClr val="008000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31761" name="Picture 31" descr="http://www.treehugger.com/Smith-Military-electric-Tru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3188"/>
            <a:ext cx="18573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32" descr="http://www.treehugger.com/Smith-Military-electric-Tru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181600"/>
            <a:ext cx="18573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181600"/>
            <a:ext cx="1858962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5" name="Straight Connector 34"/>
          <p:cNvCxnSpPr/>
          <p:nvPr/>
        </p:nvCxnSpPr>
        <p:spPr>
          <a:xfrm>
            <a:off x="4419600" y="1462088"/>
            <a:ext cx="0" cy="3249612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655763" y="4711700"/>
            <a:ext cx="5583237" cy="12700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0"/>
          <p:cNvSpPr txBox="1">
            <a:spLocks noChangeArrowheads="1"/>
          </p:cNvSpPr>
          <p:nvPr/>
        </p:nvSpPr>
        <p:spPr bwMode="auto">
          <a:xfrm>
            <a:off x="5070475" y="5410200"/>
            <a:ext cx="949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Plugin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Vehicle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Fleet</a:t>
            </a: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194594" y="4952206"/>
            <a:ext cx="457200" cy="1588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405982" y="4952206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7009607" y="4952206"/>
            <a:ext cx="457200" cy="1587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2825" y="44767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34188" y="44767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572000" y="1295400"/>
            <a:ext cx="0" cy="32734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22625" y="44767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pic>
        <p:nvPicPr>
          <p:cNvPr id="317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4313238"/>
            <a:ext cx="126841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73" r="4445" b="6857"/>
          <a:stretch>
            <a:fillRect/>
          </a:stretch>
        </p:blipFill>
        <p:spPr bwMode="auto">
          <a:xfrm>
            <a:off x="6019800" y="2632075"/>
            <a:ext cx="2590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6" name="Picture 33" descr="ucs-wind-turb-4g4-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" b="9444"/>
          <a:stretch>
            <a:fillRect/>
          </a:stretch>
        </p:blipFill>
        <p:spPr bwMode="auto">
          <a:xfrm>
            <a:off x="1143000" y="2916238"/>
            <a:ext cx="16668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7" name="Picture 34" descr="Solar%20Panel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5" b="1920"/>
          <a:stretch>
            <a:fillRect/>
          </a:stretch>
        </p:blipFill>
        <p:spPr bwMode="auto">
          <a:xfrm>
            <a:off x="228600" y="2906713"/>
            <a:ext cx="1008063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18"/>
          <p:cNvSpPr txBox="1">
            <a:spLocks noChangeAspect="1" noChangeArrowheads="1"/>
          </p:cNvSpPr>
          <p:nvPr/>
        </p:nvSpPr>
        <p:spPr bwMode="auto">
          <a:xfrm>
            <a:off x="6019800" y="2590800"/>
            <a:ext cx="2514600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Energy Storage</a:t>
            </a: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228600" y="2590800"/>
            <a:ext cx="2505075" cy="3381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45716" rIns="91432" bIns="45716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ea typeface="ＭＳ Ｐゴシック" pitchFamily="34" charset="-128"/>
              </a:rPr>
              <a:t>Renewable/Clean Energy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00400" y="31813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76800" y="3181350"/>
            <a:ext cx="838200" cy="400050"/>
          </a:xfrm>
          <a:prstGeom prst="rect">
            <a:avLst/>
          </a:prstGeom>
          <a:solidFill>
            <a:schemeClr val="accent5"/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ea typeface="ＭＳ Ｐゴシック" pitchFamily="34" charset="-128"/>
              </a:rPr>
              <a:t>PCS</a:t>
            </a: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4724400" y="822325"/>
            <a:ext cx="1447800" cy="5476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27432" rIns="91432" bIns="27432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ea typeface="ＭＳ Ｐゴシック" pitchFamily="34" charset="-128"/>
              </a:rPr>
              <a:t>Disconnect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ea typeface="ＭＳ Ｐゴシック" pitchFamily="34" charset="-128"/>
              </a:rPr>
              <a:t>Switch</a:t>
            </a:r>
            <a:endParaRPr lang="en-US" sz="1600" b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4724400" y="1373188"/>
            <a:ext cx="1447800" cy="547842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27432" rIns="91432" bIns="27432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prstClr val="black"/>
                </a:solidFill>
                <a:ea typeface="ＭＳ Ｐゴシック" pitchFamily="34" charset="-128"/>
              </a:rPr>
              <a:t>Microgrid</a:t>
            </a:r>
            <a:endParaRPr lang="en-US" sz="1600" b="1" dirty="0" smtClean="0">
              <a:solidFill>
                <a:prstClr val="black"/>
              </a:solidFill>
              <a:ea typeface="ＭＳ Ｐゴシック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prstClr val="black"/>
                </a:solidFill>
                <a:ea typeface="ＭＳ Ｐゴシック" pitchFamily="34" charset="-128"/>
              </a:rPr>
              <a:t>Controller</a:t>
            </a:r>
            <a:endParaRPr lang="en-US" sz="1600" b="1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55763" y="990600"/>
            <a:ext cx="1697037" cy="708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7D8A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6600"/>
                </a:solidFill>
                <a:ea typeface="ＭＳ Ｐゴシック" pitchFamily="34" charset="-128"/>
              </a:rPr>
              <a:t>AC Loads 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6600"/>
                </a:solidFill>
                <a:ea typeface="ＭＳ Ｐゴシック" pitchFamily="34" charset="-128"/>
              </a:rPr>
              <a:t>Generators</a:t>
            </a: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6172200" y="822325"/>
            <a:ext cx="152400" cy="1098550"/>
          </a:xfrm>
          <a:prstGeom prst="rect">
            <a:avLst/>
          </a:prstGeom>
          <a:pattFill prst="plaid">
            <a:fgClr>
              <a:srgbClr val="FFC000"/>
            </a:fgClr>
            <a:bgClr>
              <a:srgbClr val="FF5050"/>
            </a:bgClr>
          </a:patt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1432" tIns="45716" rIns="91432" bIns="45716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C00000"/>
              </a:solidFill>
              <a:ea typeface="ＭＳ Ｐゴシック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62" name="TextBox 40"/>
          <p:cNvSpPr txBox="1">
            <a:spLocks noChangeArrowheads="1"/>
          </p:cNvSpPr>
          <p:nvPr/>
        </p:nvSpPr>
        <p:spPr bwMode="auto">
          <a:xfrm>
            <a:off x="4613275" y="4038600"/>
            <a:ext cx="293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smtClean="0">
                <a:solidFill>
                  <a:srgbClr val="0070C0"/>
                </a:solidFill>
                <a:ea typeface="ＭＳ Ｐゴシック" pitchFamily="34" charset="-128"/>
              </a:rPr>
              <a:t>Device Asset Management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572000" y="2597150"/>
            <a:ext cx="1301750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6600"/>
                </a:solidFill>
                <a:ea typeface="ＭＳ Ｐゴシック" pitchFamily="34" charset="-128"/>
              </a:rPr>
              <a:t>AC Circuits</a:t>
            </a:r>
          </a:p>
        </p:txBody>
      </p:sp>
      <p:sp>
        <p:nvSpPr>
          <p:cNvPr id="64" name="TextBox 40"/>
          <p:cNvSpPr txBox="1">
            <a:spLocks noChangeArrowheads="1"/>
          </p:cNvSpPr>
          <p:nvPr/>
        </p:nvSpPr>
        <p:spPr bwMode="auto">
          <a:xfrm>
            <a:off x="4600575" y="1947863"/>
            <a:ext cx="2181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none" dirty="0" err="1" smtClean="0">
                <a:solidFill>
                  <a:srgbClr val="008000"/>
                </a:solidFill>
                <a:ea typeface="ＭＳ Ｐゴシック" pitchFamily="34" charset="-128"/>
              </a:rPr>
              <a:t>Islandable</a:t>
            </a:r>
            <a:r>
              <a:rPr lang="en-US" sz="1600" b="1" u="none" dirty="0" smtClean="0">
                <a:solidFill>
                  <a:srgbClr val="008000"/>
                </a:solidFill>
                <a:ea typeface="ＭＳ Ｐゴシック" pitchFamily="34" charset="-128"/>
              </a:rPr>
              <a:t> </a:t>
            </a:r>
            <a:r>
              <a:rPr lang="en-US" sz="1600" b="1" u="none" dirty="0" err="1" smtClean="0">
                <a:solidFill>
                  <a:srgbClr val="008000"/>
                </a:solidFill>
                <a:ea typeface="ＭＳ Ｐゴシック" pitchFamily="34" charset="-128"/>
              </a:rPr>
              <a:t>Microgrid</a:t>
            </a:r>
            <a:endParaRPr lang="en-US" sz="1600" b="1" u="none" dirty="0" smtClean="0">
              <a:solidFill>
                <a:srgbClr val="008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02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0"/>
            <a:ext cx="8991600" cy="580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/>
              <a:t>Wednesday Morning (April 16, 2014)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8:30am </a:t>
            </a:r>
            <a:r>
              <a:rPr lang="en-US" sz="1600" dirty="0"/>
              <a:t>Opening Session (Chair: Al Hefner)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Al </a:t>
            </a:r>
            <a:r>
              <a:rPr lang="en-US" sz="1600" dirty="0"/>
              <a:t>Hefner – Introduction to HMW PCS Technology Roadmap and HV-HF Power Devices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Anant </a:t>
            </a:r>
            <a:r>
              <a:rPr lang="en-US" sz="1600" dirty="0"/>
              <a:t>Agarwal – Introduction to DOE EERE/AMO Wide </a:t>
            </a:r>
            <a:r>
              <a:rPr lang="en-US" sz="1600" dirty="0" err="1"/>
              <a:t>Bandgap</a:t>
            </a:r>
            <a:r>
              <a:rPr lang="en-US" sz="1600" dirty="0"/>
              <a:t> Power Electronics Programs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	Ravi </a:t>
            </a:r>
            <a:r>
              <a:rPr lang="en-US" sz="1600" dirty="0"/>
              <a:t>Raju – HV-HF SiC Power Conversion Overview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Tom </a:t>
            </a:r>
            <a:r>
              <a:rPr lang="en-US" sz="1600" dirty="0"/>
              <a:t>Lipo – Overview of Advanced HMW Motors and Drives </a:t>
            </a:r>
            <a:endParaRPr lang="en-US" sz="1600" dirty="0" smtClean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 smtClean="0"/>
              <a:t>	Participant Introductions (name, affiliation, HMW VSD interest)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10:00am </a:t>
            </a:r>
            <a:r>
              <a:rPr lang="en-US" sz="1600" dirty="0"/>
              <a:t>break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10:30am </a:t>
            </a:r>
            <a:r>
              <a:rPr lang="en-US" sz="1600" dirty="0"/>
              <a:t>HMW Converters using HV-HF Semiconductors (Chair: Ravi Raju)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Ravi </a:t>
            </a:r>
            <a:r>
              <a:rPr lang="en-US" sz="1600" dirty="0"/>
              <a:t>Raju (GE Global Research)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Waqas </a:t>
            </a:r>
            <a:r>
              <a:rPr lang="en-US" sz="1600" dirty="0"/>
              <a:t>Arshad (ABB)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err="1" smtClean="0"/>
              <a:t>Shashank</a:t>
            </a:r>
            <a:r>
              <a:rPr lang="en-US" sz="1600" dirty="0" smtClean="0"/>
              <a:t> </a:t>
            </a:r>
            <a:r>
              <a:rPr lang="en-US" sz="1600" dirty="0"/>
              <a:t>Krishnamurthy (United Technologies Research Center) 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Fred </a:t>
            </a:r>
            <a:r>
              <a:rPr lang="en-US" sz="1600" dirty="0"/>
              <a:t>Wang (University of Tennessee Knoxville) 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Discussion </a:t>
            </a:r>
            <a:r>
              <a:rPr lang="en-US" sz="1600" dirty="0"/>
              <a:t>(30 min) </a:t>
            </a:r>
          </a:p>
          <a:p>
            <a:pPr>
              <a:lnSpc>
                <a:spcPct val="80000"/>
              </a:lnSpc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Lunch </a:t>
            </a:r>
            <a:r>
              <a:rPr lang="en-US" sz="1600" b="1" dirty="0">
                <a:solidFill>
                  <a:srgbClr val="FF0000"/>
                </a:solidFill>
              </a:rPr>
              <a:t>12:00noon at NIST Cafeteria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3875" y="152400"/>
            <a:ext cx="128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AGENDA</a:t>
            </a:r>
            <a:endParaRPr lang="en-US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75490"/>
            <a:ext cx="8991600" cy="521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/>
              <a:t>Wednesday Afternoon (April 16, 2014)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1:00pm </a:t>
            </a:r>
            <a:r>
              <a:rPr lang="en-US" sz="1600" dirty="0"/>
              <a:t>High Megawatt Motor Application Requirements (Chair: John Amy)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John </a:t>
            </a:r>
            <a:r>
              <a:rPr lang="en-US" sz="1600" dirty="0"/>
              <a:t>Amy (U.S. Navy)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Sean </a:t>
            </a:r>
            <a:r>
              <a:rPr lang="en-US" sz="1600" dirty="0"/>
              <a:t>Huang (Exxon)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Rajib </a:t>
            </a:r>
            <a:r>
              <a:rPr lang="en-US" sz="1600" dirty="0"/>
              <a:t>Datta (GE)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</a:t>
            </a:r>
            <a:r>
              <a:rPr lang="en-US" sz="1600" dirty="0" err="1" smtClean="0"/>
              <a:t>Subhashish</a:t>
            </a:r>
            <a:r>
              <a:rPr lang="en-US" sz="1600" dirty="0" smtClean="0"/>
              <a:t> </a:t>
            </a:r>
            <a:r>
              <a:rPr lang="en-US" sz="1600" dirty="0"/>
              <a:t>Bhattacharya (North Carolina State University)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Discussion </a:t>
            </a:r>
            <a:r>
              <a:rPr lang="en-US" sz="1600" dirty="0"/>
              <a:t>(30min)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2:30pm </a:t>
            </a:r>
            <a:r>
              <a:rPr lang="en-US" sz="1600" dirty="0"/>
              <a:t>Motor Concepts and Technology (Chair: Tom Lipo)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Tom </a:t>
            </a:r>
            <a:r>
              <a:rPr lang="en-US" sz="1600" dirty="0"/>
              <a:t>Lipo (University of Wisconsin Madison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Robert </a:t>
            </a:r>
            <a:r>
              <a:rPr lang="en-US" sz="1600" dirty="0"/>
              <a:t>Chin (ABB)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</a:t>
            </a:r>
            <a:r>
              <a:rPr lang="en-US" sz="1600" dirty="0" err="1" smtClean="0"/>
              <a:t>Longya</a:t>
            </a:r>
            <a:r>
              <a:rPr lang="en-US" sz="1600" dirty="0" smtClean="0"/>
              <a:t> </a:t>
            </a:r>
            <a:r>
              <a:rPr lang="en-US" sz="1600" dirty="0"/>
              <a:t>Xu (Ohio State University)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	Discussion (25 min)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3:40pm </a:t>
            </a:r>
            <a:r>
              <a:rPr lang="en-US" sz="1600" dirty="0"/>
              <a:t>Break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893875" y="152400"/>
            <a:ext cx="128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AGENDA</a:t>
            </a:r>
            <a:endParaRPr lang="en-US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2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16685"/>
            <a:ext cx="8763000" cy="4430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 smtClean="0"/>
              <a:t>Wednesday  Evening  (April </a:t>
            </a:r>
            <a:r>
              <a:rPr lang="en-US" sz="1600" b="1" dirty="0"/>
              <a:t>16, 2014</a:t>
            </a:r>
            <a:r>
              <a:rPr lang="en-US" sz="1600" b="1" dirty="0" smtClean="0"/>
              <a:t>)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 smtClean="0"/>
              <a:t>4:00pm </a:t>
            </a:r>
            <a:r>
              <a:rPr lang="en-US" sz="1600" dirty="0"/>
              <a:t>HMW Motor Power Train Integration </a:t>
            </a:r>
            <a:r>
              <a:rPr lang="en-US" sz="1600" dirty="0" smtClean="0"/>
              <a:t>(Chair: Waqas </a:t>
            </a:r>
            <a:r>
              <a:rPr lang="en-US" sz="1600" dirty="0"/>
              <a:t>Arshad)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Veli-Matti </a:t>
            </a:r>
            <a:r>
              <a:rPr lang="en-US" sz="1600" dirty="0"/>
              <a:t>Leppanen (ABB)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Rob </a:t>
            </a:r>
            <a:r>
              <a:rPr lang="en-US" sz="1600" dirty="0"/>
              <a:t>Cuzner (DRS)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Bill </a:t>
            </a:r>
            <a:r>
              <a:rPr lang="en-US" sz="1600" dirty="0" err="1"/>
              <a:t>Giewont</a:t>
            </a:r>
            <a:r>
              <a:rPr lang="en-US" sz="1600" dirty="0"/>
              <a:t> (</a:t>
            </a:r>
            <a:r>
              <a:rPr lang="en-US" sz="1600" dirty="0" err="1"/>
              <a:t>Vacon</a:t>
            </a:r>
            <a:r>
              <a:rPr lang="en-US" sz="1600" dirty="0"/>
              <a:t>)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Peter </a:t>
            </a:r>
            <a:r>
              <a:rPr lang="en-US" sz="1600" dirty="0"/>
              <a:t>Liu (Toshiba) 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Discussion </a:t>
            </a:r>
            <a:r>
              <a:rPr lang="en-US" sz="1600" dirty="0"/>
              <a:t>(30 min)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5:30pm </a:t>
            </a:r>
            <a:r>
              <a:rPr lang="en-US" sz="1600" dirty="0"/>
              <a:t>Adjourn</a:t>
            </a:r>
          </a:p>
          <a:p>
            <a:pPr>
              <a:lnSpc>
                <a:spcPct val="80000"/>
              </a:lnSpc>
            </a:pPr>
            <a:r>
              <a:rPr lang="en-US" sz="1600" b="1" dirty="0"/>
              <a:t> 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b="1" dirty="0" smtClean="0"/>
          </a:p>
          <a:p>
            <a:pPr>
              <a:lnSpc>
                <a:spcPct val="80000"/>
              </a:lnSpc>
            </a:pPr>
            <a:r>
              <a:rPr lang="en-US" sz="1600" b="1" dirty="0" smtClean="0"/>
              <a:t>Happy </a:t>
            </a:r>
            <a:r>
              <a:rPr lang="en-US" sz="1600" b="1" dirty="0"/>
              <a:t>hour and Dinner at Dogfish Head </a:t>
            </a:r>
            <a:r>
              <a:rPr lang="en-US" sz="1600" b="1" dirty="0" smtClean="0">
                <a:solidFill>
                  <a:srgbClr val="FF0000"/>
                </a:solidFill>
              </a:rPr>
              <a:t>(Who is attending?)</a:t>
            </a:r>
          </a:p>
          <a:p>
            <a:pPr>
              <a:lnSpc>
                <a:spcPct val="80000"/>
              </a:lnSpc>
            </a:pP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NIST shuttle </a:t>
            </a:r>
            <a:r>
              <a:rPr lang="en-US" sz="1600" dirty="0">
                <a:solidFill>
                  <a:srgbClr val="FF0000"/>
                </a:solidFill>
              </a:rPr>
              <a:t>to </a:t>
            </a:r>
            <a:r>
              <a:rPr lang="en-US" sz="1600" dirty="0" smtClean="0">
                <a:solidFill>
                  <a:srgbClr val="FF0000"/>
                </a:solidFill>
              </a:rPr>
              <a:t>venue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	Hilton </a:t>
            </a:r>
            <a:r>
              <a:rPr lang="en-US" sz="1600" dirty="0">
                <a:solidFill>
                  <a:srgbClr val="FF0000"/>
                </a:solidFill>
              </a:rPr>
              <a:t>Bus back to </a:t>
            </a:r>
            <a:r>
              <a:rPr lang="en-US" sz="1600" dirty="0" smtClean="0">
                <a:solidFill>
                  <a:srgbClr val="FF0000"/>
                </a:solidFill>
              </a:rPr>
              <a:t>hotel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3875" y="152400"/>
            <a:ext cx="128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AGENDA</a:t>
            </a:r>
            <a:endParaRPr lang="en-US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429" y="845769"/>
            <a:ext cx="8915400" cy="502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/>
              <a:t>Thursday Morning (April 17, 2014)</a:t>
            </a: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8:30am </a:t>
            </a:r>
            <a:r>
              <a:rPr lang="en-US" sz="1600" dirty="0"/>
              <a:t>Consensus/Prioritization of Advanced Technology HMW Motor/Drive Technology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Summary </a:t>
            </a:r>
            <a:r>
              <a:rPr lang="en-US" sz="1600" dirty="0"/>
              <a:t>of HMW Motor Applications (John Amy)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Summary </a:t>
            </a:r>
            <a:r>
              <a:rPr lang="en-US" sz="1600" dirty="0"/>
              <a:t>of HMW HV-HF Device Integration (Ravi Raju)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Summary </a:t>
            </a:r>
            <a:r>
              <a:rPr lang="en-US" sz="1600" dirty="0"/>
              <a:t>of Motor Technology (Tom Lipo)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Summary </a:t>
            </a:r>
            <a:r>
              <a:rPr lang="en-US" sz="1600" dirty="0"/>
              <a:t>of HMW Motor Power Train Integration (Waqas Arshad)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Discussion </a:t>
            </a:r>
            <a:r>
              <a:rPr lang="en-US" sz="1600" dirty="0"/>
              <a:t>(30min)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10:00am </a:t>
            </a:r>
            <a:r>
              <a:rPr lang="en-US" sz="1600" dirty="0"/>
              <a:t>break</a:t>
            </a:r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10:30am </a:t>
            </a:r>
            <a:r>
              <a:rPr lang="en-US" sz="1600" dirty="0"/>
              <a:t>Identify Benefits/Needs of Advanced Motor/Drive for each application type </a:t>
            </a:r>
            <a:r>
              <a:rPr lang="en-US" sz="1600" dirty="0" smtClean="0"/>
              <a:t>(Al </a:t>
            </a:r>
            <a:r>
              <a:rPr lang="en-US" sz="1600" dirty="0"/>
              <a:t>Hefner</a:t>
            </a:r>
            <a:r>
              <a:rPr lang="en-US" sz="1600" dirty="0" smtClean="0"/>
              <a:t>)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 smtClean="0"/>
              <a:t>	</a:t>
            </a:r>
            <a:r>
              <a:rPr lang="en-US" sz="1600" i="1" dirty="0" smtClean="0"/>
              <a:t>Discuss Key Workshop Questions </a:t>
            </a:r>
            <a:endParaRPr lang="en-US" sz="1600" i="1" dirty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600" dirty="0" smtClean="0"/>
              <a:t>12:30pm Adjourn</a:t>
            </a:r>
          </a:p>
          <a:p>
            <a:pPr>
              <a:lnSpc>
                <a:spcPct val="80000"/>
              </a:lnSpc>
            </a:pPr>
            <a:endParaRPr lang="en-US" sz="1600" b="1" dirty="0"/>
          </a:p>
          <a:p>
            <a:pPr>
              <a:lnSpc>
                <a:spcPct val="80000"/>
              </a:lnSpc>
            </a:pPr>
            <a:r>
              <a:rPr lang="en-US" sz="1600" b="1" dirty="0" smtClean="0"/>
              <a:t>Lunch </a:t>
            </a:r>
            <a:r>
              <a:rPr lang="en-US" sz="1600" b="1" dirty="0"/>
              <a:t>– participants are welcome to have lunch at NIST Cafeteria </a:t>
            </a:r>
            <a:endParaRPr lang="en-US" sz="1600" b="1" dirty="0" smtClean="0"/>
          </a:p>
          <a:p>
            <a:pPr>
              <a:lnSpc>
                <a:spcPct val="80000"/>
              </a:lnSpc>
            </a:pPr>
            <a:endParaRPr lang="en-US" sz="16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(</a:t>
            </a:r>
            <a:r>
              <a:rPr lang="en-US" sz="1600" b="1" dirty="0">
                <a:solidFill>
                  <a:srgbClr val="FF0000"/>
                </a:solidFill>
              </a:rPr>
              <a:t>Hilton Shuttle: 12:45 and 1:30pm)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3875" y="152400"/>
            <a:ext cx="128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AGENDA</a:t>
            </a:r>
            <a:endParaRPr lang="en-US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06291"/>
            <a:ext cx="8915400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What are benefits and barriers of increased penetration of VSDs for HMW Motors?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What </a:t>
            </a:r>
            <a:r>
              <a:rPr lang="en-US" sz="1600" dirty="0"/>
              <a:t>and why are VSDs used for HMW Motors today?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	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What </a:t>
            </a:r>
            <a:r>
              <a:rPr lang="en-US" sz="1600" dirty="0"/>
              <a:t>is the pay-back period that would generate strong market interest?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	</a:t>
            </a: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What </a:t>
            </a:r>
            <a:r>
              <a:rPr lang="en-US" sz="1600" dirty="0"/>
              <a:t>are efficiency benefits that would warrant incentives?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b="1" dirty="0" smtClean="0"/>
              <a:t>Are </a:t>
            </a:r>
            <a:r>
              <a:rPr lang="en-US" sz="1600" b="1" dirty="0"/>
              <a:t>there VSDs/Converters on the market that incorporate SiC and what is benefit? 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Are </a:t>
            </a:r>
            <a:r>
              <a:rPr lang="en-US" sz="1600" dirty="0"/>
              <a:t>demonstration projects needed to confirm performance, reliability, and payback period </a:t>
            </a:r>
            <a:r>
              <a:rPr lang="en-US" sz="1600" dirty="0" smtClean="0"/>
              <a:t>	estimates</a:t>
            </a:r>
            <a:r>
              <a:rPr lang="en-US" sz="1600" dirty="0"/>
              <a:t>?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Is </a:t>
            </a:r>
            <a:r>
              <a:rPr lang="en-US" sz="1600" dirty="0"/>
              <a:t>there a large retrofit market for installation of SiC-based VSD?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Are </a:t>
            </a:r>
            <a:r>
              <a:rPr lang="en-US" sz="1600" dirty="0"/>
              <a:t>there specific barriers for HMW applications of SiC for HV-HF switching?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b="1" dirty="0" smtClean="0"/>
              <a:t>What </a:t>
            </a:r>
            <a:r>
              <a:rPr lang="en-US" sz="1600" b="1" dirty="0"/>
              <a:t>Advanced VSD performance characteristics are required to achieve system benefits and desired payback estimates?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What </a:t>
            </a:r>
            <a:r>
              <a:rPr lang="en-US" sz="1600" dirty="0"/>
              <a:t>additional technology and advanced device performance are needed for HMW VSDs (for </a:t>
            </a:r>
            <a:r>
              <a:rPr lang="en-US" sz="1600" dirty="0" smtClean="0"/>
              <a:t>	example </a:t>
            </a:r>
            <a:r>
              <a:rPr lang="en-US" sz="1600" dirty="0"/>
              <a:t>which SiC or Si devices type/voltages etc. would be most beneficial)?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Are </a:t>
            </a:r>
            <a:r>
              <a:rPr lang="en-US" sz="1600" dirty="0"/>
              <a:t>there other technologies needed for HMW drive/converters (passives components, gate </a:t>
            </a:r>
            <a:r>
              <a:rPr lang="en-US" sz="1600" dirty="0" smtClean="0"/>
              <a:t>	drives</a:t>
            </a:r>
            <a:r>
              <a:rPr lang="en-US" sz="1600" dirty="0"/>
              <a:t>, sensors, controls, and protection devices – contactors, breakers)?</a:t>
            </a:r>
          </a:p>
          <a:p>
            <a:pPr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600" dirty="0"/>
              <a:t>	</a:t>
            </a:r>
            <a:r>
              <a:rPr lang="en-US" sz="1600" dirty="0" smtClean="0"/>
              <a:t>What </a:t>
            </a:r>
            <a:r>
              <a:rPr lang="en-US" sz="1600" dirty="0"/>
              <a:t>analysis is needed to define the most promising options for HMW VSDs?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1450" y="152400"/>
            <a:ext cx="337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</a:rPr>
              <a:t>Key Workshop Questions</a:t>
            </a:r>
            <a:endParaRPr lang="en-US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b="1" dirty="0" smtClean="0">
                <a:solidFill>
                  <a:srgbClr val="990033"/>
                </a:solidFill>
              </a:rPr>
              <a:t>High-Megawatt Converter Workshop: </a:t>
            </a:r>
            <a:r>
              <a:rPr lang="en-US" sz="2000" b="1" dirty="0" smtClean="0">
                <a:solidFill>
                  <a:srgbClr val="006600"/>
                </a:solidFill>
              </a:rPr>
              <a:t>January 24, 2007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b="1" dirty="0" smtClean="0">
                <a:solidFill>
                  <a:schemeClr val="accent2"/>
                </a:solidFill>
              </a:rPr>
              <a:t>Begin to identify technologies requiring development to meet PCS cost and performance goals for the DOE SECA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b="1" dirty="0" smtClean="0">
                <a:solidFill>
                  <a:srgbClr val="990033"/>
                </a:solidFill>
              </a:rPr>
              <a:t>HMW PCS Industry Roadmap Workshop:  </a:t>
            </a:r>
            <a:r>
              <a:rPr lang="en-US" sz="2000" b="1" dirty="0" smtClean="0">
                <a:solidFill>
                  <a:srgbClr val="006600"/>
                </a:solidFill>
              </a:rPr>
              <a:t>April 8, 2008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Initiate roadmap process to offer guidance for further development of high-megawatt converters technology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b="1" dirty="0" smtClean="0">
                <a:solidFill>
                  <a:srgbClr val="990033"/>
                </a:solidFill>
              </a:rPr>
              <a:t>National Science Foundation (NSF): </a:t>
            </a:r>
            <a:r>
              <a:rPr lang="en-US" sz="2000" b="1" dirty="0" smtClean="0">
                <a:solidFill>
                  <a:srgbClr val="006600"/>
                </a:solidFill>
              </a:rPr>
              <a:t>May 15-16, 2008</a:t>
            </a:r>
            <a:endParaRPr lang="en-US" sz="2000" b="1" dirty="0" smtClean="0">
              <a:solidFill>
                <a:srgbClr val="990033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b="1" dirty="0" smtClean="0">
                <a:solidFill>
                  <a:schemeClr val="accent2"/>
                </a:solidFill>
              </a:rPr>
              <a:t>Establish power electronics curriculums and fundamental research programs for alternate energy power converters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b="1" dirty="0" smtClean="0">
                <a:solidFill>
                  <a:srgbClr val="990033"/>
                </a:solidFill>
              </a:rPr>
              <a:t>Future Large CO2 Compressors:  </a:t>
            </a:r>
            <a:r>
              <a:rPr lang="en-US" sz="2000" b="1" dirty="0" smtClean="0">
                <a:solidFill>
                  <a:srgbClr val="006600"/>
                </a:solidFill>
              </a:rPr>
              <a:t>March 30-31, 2009</a:t>
            </a:r>
            <a:endParaRPr lang="en-US" sz="2000" b="1" dirty="0" smtClean="0">
              <a:solidFill>
                <a:srgbClr val="990033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b="1" dirty="0" smtClean="0">
                <a:solidFill>
                  <a:schemeClr val="accent2"/>
                </a:solidFill>
              </a:rPr>
              <a:t>Prioritize R&amp;D gaps for future CO2 compression systems at large central Coal and Natural Gas plants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b="1" dirty="0" smtClean="0">
                <a:solidFill>
                  <a:srgbClr val="990033"/>
                </a:solidFill>
              </a:rPr>
              <a:t>High Penetration of Electronic Generators:  </a:t>
            </a:r>
            <a:r>
              <a:rPr lang="en-US" sz="2000" b="1" dirty="0" smtClean="0">
                <a:solidFill>
                  <a:srgbClr val="006600"/>
                </a:solidFill>
              </a:rPr>
              <a:t>Dec. 11, 2009</a:t>
            </a:r>
            <a:endParaRPr lang="en-US" sz="2000" b="1" dirty="0" smtClean="0">
              <a:solidFill>
                <a:srgbClr val="990033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b="1" dirty="0" smtClean="0">
                <a:solidFill>
                  <a:schemeClr val="accent2"/>
                </a:solidFill>
              </a:rPr>
              <a:t>High-MW electronics required to achieve the goals of high penetration of renewable/clean energy systems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b="1" dirty="0" smtClean="0">
                <a:solidFill>
                  <a:srgbClr val="990033"/>
                </a:solidFill>
              </a:rPr>
              <a:t>Plugin Vehicle as Grid Storage:  </a:t>
            </a:r>
            <a:r>
              <a:rPr lang="en-US" sz="2000" b="1" dirty="0" smtClean="0">
                <a:solidFill>
                  <a:srgbClr val="006600"/>
                </a:solidFill>
              </a:rPr>
              <a:t>June 13, 2011</a:t>
            </a:r>
            <a:endParaRPr lang="en-US" sz="2000" b="1" dirty="0">
              <a:solidFill>
                <a:srgbClr val="990033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800" b="1" dirty="0" smtClean="0">
                <a:solidFill>
                  <a:schemeClr val="accent2"/>
                </a:solidFill>
              </a:rPr>
              <a:t>PCS Architectures for </a:t>
            </a:r>
            <a:r>
              <a:rPr lang="en-US" sz="1800" b="1" dirty="0">
                <a:solidFill>
                  <a:schemeClr val="accent2"/>
                </a:solidFill>
              </a:rPr>
              <a:t>Plugin-Vehicle Fleets as Grid Storage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2000" b="1" dirty="0">
                <a:solidFill>
                  <a:srgbClr val="990033"/>
                </a:solidFill>
              </a:rPr>
              <a:t>Grid </a:t>
            </a:r>
            <a:r>
              <a:rPr lang="en-US" sz="2000" b="1" dirty="0" smtClean="0">
                <a:solidFill>
                  <a:srgbClr val="990033"/>
                </a:solidFill>
              </a:rPr>
              <a:t>Applications of Power Electronic :  </a:t>
            </a:r>
            <a:r>
              <a:rPr lang="en-US" sz="2000" b="1" dirty="0" smtClean="0">
                <a:solidFill>
                  <a:srgbClr val="006600"/>
                </a:solidFill>
              </a:rPr>
              <a:t>May 24, 2012</a:t>
            </a:r>
            <a:endParaRPr lang="en-US" sz="2000" b="1" dirty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endParaRPr lang="en-US" sz="2000" b="1" dirty="0"/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endParaRPr lang="en-US" sz="2000" b="1" dirty="0" smtClean="0"/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6600"/>
                </a:solidFill>
              </a:rPr>
              <a:t>NIST High-Megawatt PCS </a:t>
            </a:r>
            <a:r>
              <a:rPr lang="en-US" sz="3200" b="1" dirty="0" smtClean="0">
                <a:solidFill>
                  <a:srgbClr val="006600"/>
                </a:solidFill>
              </a:rPr>
              <a:t>Workshops</a:t>
            </a:r>
            <a:endParaRPr lang="en-US" sz="3200" b="1" dirty="0">
              <a:solidFill>
                <a:srgbClr val="0066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80008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80008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800080"/>
                </a:solidFill>
                <a:latin typeface="+mn-lt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673E"/>
                </a:solidFill>
                <a:latin typeface="+mn-lt"/>
                <a:cs typeface="Times New Roman" pitchFamily="18" charset="0"/>
              </a:rPr>
              <a:t>HV-HF Switch Mode Power Conversion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61060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defTabSz="966788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685800" indent="-228600" defTabSz="966788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defTabSz="966788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400" b="1" u="none" dirty="0">
                <a:solidFill>
                  <a:srgbClr val="990033"/>
                </a:solidFill>
              </a:rPr>
              <a:t>Switch-mode power </a:t>
            </a:r>
            <a:r>
              <a:rPr lang="en-US" sz="2400" b="1" u="none" dirty="0" smtClean="0">
                <a:solidFill>
                  <a:srgbClr val="990033"/>
                </a:solidFill>
              </a:rPr>
              <a:t>conversion (Today):</a:t>
            </a:r>
            <a:endParaRPr lang="en-US" sz="2400" b="1" u="none" dirty="0">
              <a:solidFill>
                <a:srgbClr val="990033"/>
              </a:solidFill>
            </a:endParaRPr>
          </a:p>
          <a:p>
            <a:pPr lvl="1" eaLnBrk="1" hangingPunct="1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u="none" dirty="0">
                <a:solidFill>
                  <a:srgbClr val="333399"/>
                </a:solidFill>
              </a:rPr>
              <a:t>advantages: </a:t>
            </a:r>
            <a:r>
              <a:rPr lang="en-US" sz="2000" b="1" u="none" dirty="0">
                <a:solidFill>
                  <a:srgbClr val="009900"/>
                </a:solidFill>
              </a:rPr>
              <a:t>efficiency, control, functionality, size, weight, cost</a:t>
            </a:r>
          </a:p>
          <a:p>
            <a:pPr lvl="1" eaLnBrk="1" hangingPunct="1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u="none" dirty="0">
                <a:solidFill>
                  <a:srgbClr val="333399"/>
                </a:solidFill>
              </a:rPr>
              <a:t>semiconductors from:  </a:t>
            </a:r>
            <a:r>
              <a:rPr lang="en-US" sz="2000" b="1" u="none" dirty="0">
                <a:solidFill>
                  <a:srgbClr val="009900"/>
                </a:solidFill>
              </a:rPr>
              <a:t>100 V, ~MHz   </a:t>
            </a:r>
            <a:r>
              <a:rPr lang="en-US" sz="2000" b="1" u="none" dirty="0">
                <a:solidFill>
                  <a:srgbClr val="333399"/>
                </a:solidFill>
              </a:rPr>
              <a:t>to</a:t>
            </a:r>
            <a:r>
              <a:rPr lang="en-US" sz="2000" b="1" u="none" dirty="0">
                <a:solidFill>
                  <a:srgbClr val="009900"/>
                </a:solidFill>
              </a:rPr>
              <a:t>   6 kV, ~100 Hz</a:t>
            </a:r>
            <a:endParaRPr lang="en-US" sz="2000" b="1" u="none" dirty="0">
              <a:solidFill>
                <a:srgbClr val="333399"/>
              </a:solidFill>
            </a:endParaRPr>
          </a:p>
          <a:p>
            <a:pPr eaLnBrk="1" hangingPunct="1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400" b="1" u="none" dirty="0">
                <a:solidFill>
                  <a:srgbClr val="990033"/>
                </a:solidFill>
              </a:rPr>
              <a:t>New semiconductor devices extend application range:</a:t>
            </a:r>
          </a:p>
          <a:p>
            <a:pPr lvl="1" eaLnBrk="1" hangingPunct="1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u="none" dirty="0">
                <a:solidFill>
                  <a:srgbClr val="990033"/>
                </a:solidFill>
              </a:rPr>
              <a:t>1990’s:</a:t>
            </a:r>
            <a:r>
              <a:rPr lang="en-US" sz="2000" b="1" u="none" dirty="0">
                <a:solidFill>
                  <a:srgbClr val="333399"/>
                </a:solidFill>
              </a:rPr>
              <a:t> Silicon IGBTs</a:t>
            </a:r>
            <a:endParaRPr lang="en-US" sz="1400" b="1" i="1" u="none" dirty="0">
              <a:solidFill>
                <a:srgbClr val="00B0F0"/>
              </a:solidFill>
            </a:endParaRPr>
          </a:p>
          <a:p>
            <a:pPr lvl="2" eaLnBrk="1" hangingPunct="1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u="none" dirty="0">
                <a:solidFill>
                  <a:srgbClr val="009900"/>
                </a:solidFill>
              </a:rPr>
              <a:t> higher power levels for motor control, traction, grid PCS</a:t>
            </a:r>
            <a:r>
              <a:rPr lang="en-US" sz="2000" b="1" u="none" dirty="0">
                <a:solidFill>
                  <a:srgbClr val="333399"/>
                </a:solidFill>
              </a:rPr>
              <a:t> </a:t>
            </a:r>
          </a:p>
          <a:p>
            <a:pPr lvl="1" eaLnBrk="1" hangingPunct="1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u="none" dirty="0">
                <a:solidFill>
                  <a:srgbClr val="990033"/>
                </a:solidFill>
              </a:rPr>
              <a:t>Emerging:</a:t>
            </a:r>
            <a:r>
              <a:rPr lang="en-US" sz="2000" b="1" u="none" dirty="0">
                <a:solidFill>
                  <a:srgbClr val="333399"/>
                </a:solidFill>
              </a:rPr>
              <a:t> </a:t>
            </a:r>
            <a:r>
              <a:rPr lang="en-US" sz="2000" b="1" u="none" dirty="0" err="1">
                <a:solidFill>
                  <a:srgbClr val="333399"/>
                </a:solidFill>
              </a:rPr>
              <a:t>SiC</a:t>
            </a:r>
            <a:r>
              <a:rPr lang="en-US" sz="2000" b="1" u="none" dirty="0">
                <a:solidFill>
                  <a:srgbClr val="333399"/>
                </a:solidFill>
              </a:rPr>
              <a:t> </a:t>
            </a:r>
            <a:r>
              <a:rPr lang="en-US" sz="2000" b="1" u="none" dirty="0" err="1">
                <a:solidFill>
                  <a:srgbClr val="333399"/>
                </a:solidFill>
              </a:rPr>
              <a:t>Schottky</a:t>
            </a:r>
            <a:r>
              <a:rPr lang="en-US" sz="2000" b="1" u="none" dirty="0">
                <a:solidFill>
                  <a:srgbClr val="333399"/>
                </a:solidFill>
              </a:rPr>
              <a:t> diodes and </a:t>
            </a:r>
            <a:r>
              <a:rPr lang="en-US" sz="2000" b="1" u="none" dirty="0" smtClean="0">
                <a:solidFill>
                  <a:srgbClr val="333399"/>
                </a:solidFill>
              </a:rPr>
              <a:t>MOSFETs, &amp; </a:t>
            </a:r>
            <a:r>
              <a:rPr lang="en-US" sz="2000" b="1" u="none" dirty="0" err="1" smtClean="0">
                <a:solidFill>
                  <a:srgbClr val="333399"/>
                </a:solidFill>
              </a:rPr>
              <a:t>GaN</a:t>
            </a:r>
            <a:endParaRPr lang="en-US" sz="1400" b="1" i="1" u="none" dirty="0">
              <a:solidFill>
                <a:srgbClr val="00B0F0"/>
              </a:solidFill>
            </a:endParaRPr>
          </a:p>
          <a:p>
            <a:pPr lvl="2" eaLnBrk="1" hangingPunct="1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u="none" dirty="0">
                <a:solidFill>
                  <a:srgbClr val="009900"/>
                </a:solidFill>
              </a:rPr>
              <a:t> higher speed for power supplies and motor control</a:t>
            </a:r>
          </a:p>
          <a:p>
            <a:pPr lvl="1" eaLnBrk="1" hangingPunct="1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u="none" dirty="0">
                <a:solidFill>
                  <a:srgbClr val="990033"/>
                </a:solidFill>
              </a:rPr>
              <a:t>Future:</a:t>
            </a:r>
            <a:r>
              <a:rPr lang="en-US" sz="2000" b="1" u="none" dirty="0">
                <a:solidFill>
                  <a:srgbClr val="333399"/>
                </a:solidFill>
              </a:rPr>
              <a:t> HV-HF </a:t>
            </a:r>
            <a:r>
              <a:rPr lang="en-US" sz="2000" b="1" u="none" dirty="0" err="1" smtClean="0">
                <a:solidFill>
                  <a:srgbClr val="333399"/>
                </a:solidFill>
              </a:rPr>
              <a:t>SiC</a:t>
            </a:r>
            <a:r>
              <a:rPr lang="en-US" sz="2000" b="1" u="none" dirty="0" smtClean="0">
                <a:solidFill>
                  <a:srgbClr val="333399"/>
                </a:solidFill>
              </a:rPr>
              <a:t>: MOSFET</a:t>
            </a:r>
            <a:r>
              <a:rPr lang="en-US" sz="2000" b="1" u="none" dirty="0">
                <a:solidFill>
                  <a:srgbClr val="333399"/>
                </a:solidFill>
              </a:rPr>
              <a:t>, </a:t>
            </a:r>
            <a:r>
              <a:rPr lang="en-US" sz="2000" b="1" u="none" dirty="0" err="1">
                <a:solidFill>
                  <a:srgbClr val="333399"/>
                </a:solidFill>
              </a:rPr>
              <a:t>PiN</a:t>
            </a:r>
            <a:r>
              <a:rPr lang="en-US" sz="2000" b="1" u="none" dirty="0">
                <a:solidFill>
                  <a:srgbClr val="333399"/>
                </a:solidFill>
              </a:rPr>
              <a:t> diode, </a:t>
            </a:r>
            <a:r>
              <a:rPr lang="en-US" sz="2000" b="1" u="none" dirty="0" err="1">
                <a:solidFill>
                  <a:srgbClr val="333399"/>
                </a:solidFill>
              </a:rPr>
              <a:t>Schottky</a:t>
            </a:r>
            <a:r>
              <a:rPr lang="en-US" sz="2000" b="1" u="none" dirty="0">
                <a:solidFill>
                  <a:srgbClr val="333399"/>
                </a:solidFill>
              </a:rPr>
              <a:t>, and IGBT   </a:t>
            </a:r>
            <a:endParaRPr lang="en-US" sz="1400" b="1" i="1" u="none" dirty="0">
              <a:solidFill>
                <a:srgbClr val="00B0F0"/>
              </a:solidFill>
            </a:endParaRPr>
          </a:p>
          <a:p>
            <a:pPr lvl="2" eaLnBrk="1" hangingPunct="1">
              <a:spcBef>
                <a:spcPct val="20000"/>
              </a:spcBef>
              <a:spcAft>
                <a:spcPct val="40000"/>
              </a:spcAft>
              <a:buFontTx/>
              <a:buChar char="•"/>
            </a:pPr>
            <a:r>
              <a:rPr lang="en-US" sz="2000" b="1" u="none" dirty="0">
                <a:solidFill>
                  <a:srgbClr val="009900"/>
                </a:solidFill>
              </a:rPr>
              <a:t> enable 15-kV, 20-kHz switch-mode power conversion</a:t>
            </a:r>
          </a:p>
          <a:p>
            <a:pPr eaLnBrk="1" hangingPunct="1">
              <a:spcBef>
                <a:spcPct val="20000"/>
              </a:spcBef>
              <a:spcAft>
                <a:spcPct val="40000"/>
              </a:spcAft>
            </a:pPr>
            <a:endParaRPr lang="en-US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EC 60870-5 Authentication v3 June 20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C 60870-5 Authentication v3 June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IEC 60870-5 Authentication v3 June 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 60870-5 Authentication v3 June 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C 60870-5 Authentication v3 June 20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 60870-5 Authentication v3 June 20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 60870-5 Authentication v3 June 20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 60870-5 Authentication v3 June 20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C 60870-5 Authentication v3 June 20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1317</Words>
  <Application>Microsoft Office PowerPoint</Application>
  <PresentationFormat>On-screen Show (4:3)</PresentationFormat>
  <Paragraphs>445</Paragraphs>
  <Slides>24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Office Theme</vt:lpstr>
      <vt:lpstr>Default Design</vt:lpstr>
      <vt:lpstr>1_Office Theme</vt:lpstr>
      <vt:lpstr>2_Default Design</vt:lpstr>
      <vt:lpstr>4_Default Design</vt:lpstr>
      <vt:lpstr>2_IEC 60870-5 Authentication v3 June 2006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HV-HF Switch Mode Power Conversion</vt:lpstr>
      <vt:lpstr>Power Semiconductor Applications </vt:lpstr>
      <vt:lpstr>PowerPoint Presentation</vt:lpstr>
      <vt:lpstr>PowerPoint Presentation</vt:lpstr>
      <vt:lpstr>PowerPoint Presentation</vt:lpstr>
      <vt:lpstr>10 kV SiC MOSFET/JBS Half-Bridge Module  Model and Circuit Simulation</vt:lpstr>
      <vt:lpstr>PowerPoint Presentation</vt:lpstr>
      <vt:lpstr>Estimated $/kW: MV &amp; HV Inverter</vt:lpstr>
      <vt:lpstr>PowerPoint Presentation</vt:lpstr>
      <vt:lpstr>MV Direct Connect Solar Inverter (ARPA-E)</vt:lpstr>
      <vt:lpstr>High Penetration of Distributed Energy Resources</vt:lpstr>
      <vt:lpstr>PCS Architectures for PEV Fleet as Grid Storage</vt:lpstr>
      <vt:lpstr>Large Inverter with DC Circuits to Fleet PEVs</vt:lpstr>
      <vt:lpstr>DC Microgrid: DC-AC with DC Circuits</vt:lpstr>
      <vt:lpstr>Flow Control Microgrid: AC-AC with AC Circuits</vt:lpstr>
      <vt:lpstr>Microgrid using Disconnect and Local EMS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Duong, Tam</dc:creator>
  <cp:lastModifiedBy>Hefner Jr, Allen R. Dr.</cp:lastModifiedBy>
  <cp:revision>41</cp:revision>
  <dcterms:created xsi:type="dcterms:W3CDTF">2014-04-14T20:18:06Z</dcterms:created>
  <dcterms:modified xsi:type="dcterms:W3CDTF">2014-04-22T01:32:44Z</dcterms:modified>
</cp:coreProperties>
</file>