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44"/>
  </p:notesMasterIdLst>
  <p:sldIdLst>
    <p:sldId id="256" r:id="rId3"/>
    <p:sldId id="306" r:id="rId4"/>
    <p:sldId id="294" r:id="rId5"/>
    <p:sldId id="300" r:id="rId6"/>
    <p:sldId id="292" r:id="rId7"/>
    <p:sldId id="293" r:id="rId8"/>
    <p:sldId id="302" r:id="rId9"/>
    <p:sldId id="299" r:id="rId10"/>
    <p:sldId id="336" r:id="rId11"/>
    <p:sldId id="303" r:id="rId12"/>
    <p:sldId id="304"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33" r:id="rId33"/>
    <p:sldId id="334" r:id="rId34"/>
    <p:sldId id="335" r:id="rId35"/>
    <p:sldId id="332" r:id="rId36"/>
    <p:sldId id="327" r:id="rId37"/>
    <p:sldId id="328" r:id="rId38"/>
    <p:sldId id="291" r:id="rId39"/>
    <p:sldId id="331" r:id="rId40"/>
    <p:sldId id="298" r:id="rId41"/>
    <p:sldId id="330" r:id="rId42"/>
    <p:sldId id="32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2" autoAdjust="0"/>
    <p:restoredTop sz="95712" autoAdjust="0"/>
  </p:normalViewPr>
  <p:slideViewPr>
    <p:cSldViewPr snapToGrid="0">
      <p:cViewPr varScale="1">
        <p:scale>
          <a:sx n="94" d="100"/>
          <a:sy n="94" d="100"/>
        </p:scale>
        <p:origin x="1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F968FB-6A8E-490B-96F7-F94821EF7824}" type="datetimeFigureOut">
              <a:rPr lang="en-US" smtClean="0"/>
              <a:t>2/17/2016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75D4B5-821F-4F0E-B451-546E63EB0993}" type="slidenum">
              <a:rPr lang="en-US" smtClean="0"/>
              <a:t>‹#›</a:t>
            </a:fld>
            <a:endParaRPr lang="en-US"/>
          </a:p>
        </p:txBody>
      </p:sp>
    </p:spTree>
    <p:extLst>
      <p:ext uri="{BB962C8B-B14F-4D97-AF65-F5344CB8AC3E}">
        <p14:creationId xmlns:p14="http://schemas.microsoft.com/office/powerpoint/2010/main" val="403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5D4B5-821F-4F0E-B451-546E63EB0993}" type="slidenum">
              <a:rPr lang="en-US" smtClean="0"/>
              <a:t>1</a:t>
            </a:fld>
            <a:endParaRPr lang="en-US"/>
          </a:p>
        </p:txBody>
      </p:sp>
    </p:spTree>
    <p:extLst>
      <p:ext uri="{BB962C8B-B14F-4D97-AF65-F5344CB8AC3E}">
        <p14:creationId xmlns:p14="http://schemas.microsoft.com/office/powerpoint/2010/main" val="174138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75D4B5-821F-4F0E-B451-546E63EB0993}" type="slidenum">
              <a:rPr lang="en-US" smtClean="0"/>
              <a:t>41</a:t>
            </a:fld>
            <a:endParaRPr lang="en-US"/>
          </a:p>
        </p:txBody>
      </p:sp>
    </p:spTree>
    <p:extLst>
      <p:ext uri="{BB962C8B-B14F-4D97-AF65-F5344CB8AC3E}">
        <p14:creationId xmlns:p14="http://schemas.microsoft.com/office/powerpoint/2010/main" val="174138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13</a:t>
            </a:fld>
            <a:endParaRPr lang="en-US"/>
          </a:p>
        </p:txBody>
      </p:sp>
    </p:spTree>
    <p:extLst>
      <p:ext uri="{BB962C8B-B14F-4D97-AF65-F5344CB8AC3E}">
        <p14:creationId xmlns:p14="http://schemas.microsoft.com/office/powerpoint/2010/main" val="66968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16</a:t>
            </a:fld>
            <a:endParaRPr lang="en-US"/>
          </a:p>
        </p:txBody>
      </p:sp>
    </p:spTree>
    <p:extLst>
      <p:ext uri="{BB962C8B-B14F-4D97-AF65-F5344CB8AC3E}">
        <p14:creationId xmlns:p14="http://schemas.microsoft.com/office/powerpoint/2010/main" val="359343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19</a:t>
            </a:fld>
            <a:endParaRPr lang="en-US"/>
          </a:p>
        </p:txBody>
      </p:sp>
    </p:spTree>
    <p:extLst>
      <p:ext uri="{BB962C8B-B14F-4D97-AF65-F5344CB8AC3E}">
        <p14:creationId xmlns:p14="http://schemas.microsoft.com/office/powerpoint/2010/main" val="68194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22</a:t>
            </a:fld>
            <a:endParaRPr lang="en-US"/>
          </a:p>
        </p:txBody>
      </p:sp>
    </p:spTree>
    <p:extLst>
      <p:ext uri="{BB962C8B-B14F-4D97-AF65-F5344CB8AC3E}">
        <p14:creationId xmlns:p14="http://schemas.microsoft.com/office/powerpoint/2010/main" val="363224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25</a:t>
            </a:fld>
            <a:endParaRPr lang="en-US"/>
          </a:p>
        </p:txBody>
      </p:sp>
    </p:spTree>
    <p:extLst>
      <p:ext uri="{BB962C8B-B14F-4D97-AF65-F5344CB8AC3E}">
        <p14:creationId xmlns:p14="http://schemas.microsoft.com/office/powerpoint/2010/main" val="248067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28</a:t>
            </a:fld>
            <a:endParaRPr lang="en-US"/>
          </a:p>
        </p:txBody>
      </p:sp>
    </p:spTree>
    <p:extLst>
      <p:ext uri="{BB962C8B-B14F-4D97-AF65-F5344CB8AC3E}">
        <p14:creationId xmlns:p14="http://schemas.microsoft.com/office/powerpoint/2010/main" val="422966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have been grouped together due to their similar nature and parallel lines</a:t>
            </a:r>
            <a:r>
              <a:rPr lang="en-US" baseline="0" dirty="0" smtClean="0"/>
              <a:t> of progress.</a:t>
            </a:r>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31</a:t>
            </a:fld>
            <a:endParaRPr lang="en-US"/>
          </a:p>
        </p:txBody>
      </p:sp>
    </p:spTree>
    <p:extLst>
      <p:ext uri="{BB962C8B-B14F-4D97-AF65-F5344CB8AC3E}">
        <p14:creationId xmlns:p14="http://schemas.microsoft.com/office/powerpoint/2010/main" val="4244608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Mention E2154</a:t>
            </a:r>
            <a:r>
              <a:rPr lang="en-US" baseline="0" dirty="0" smtClean="0"/>
              <a:t> (SPME) but do not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9B75D4B5-821F-4F0E-B451-546E63EB0993}" type="slidenum">
              <a:rPr lang="en-US" smtClean="0"/>
              <a:pPr/>
              <a:t>35</a:t>
            </a:fld>
            <a:endParaRPr lang="en-US"/>
          </a:p>
        </p:txBody>
      </p:sp>
    </p:spTree>
    <p:extLst>
      <p:ext uri="{BB962C8B-B14F-4D97-AF65-F5344CB8AC3E}">
        <p14:creationId xmlns:p14="http://schemas.microsoft.com/office/powerpoint/2010/main" val="36034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99721-290F-448F-9532-FD203A90F1DE}"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50627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CAE26-AD36-43DB-8B5D-CF650303D2CF}"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0169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52AA9-333E-4A3A-A97B-3820F0C85A9A}"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31646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4DECC3-CD4C-42DD-A221-9B81B0BCCA94}"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3235136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8F482-2E15-4AE6-9F3D-4E25F34378D6}"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404208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7DB82-D4F6-40A5-8CEB-BD49488B8D86}"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99369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7349C3-7D9F-47A0-B9FF-113A715E3C59}"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415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D0D31-4A14-4A3B-8E52-F8B4EC02A77A}" type="datetime1">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373904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07203-C6B4-4605-BA31-E3071C7CFCE5}" type="datetime1">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76573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6F7DE-BBFB-43A4-A09D-C633531C4BE0}" type="datetime1">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7987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95553-F7F3-4F88-9E3C-813554E3D381}"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8403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7627" y="499405"/>
            <a:ext cx="7886700" cy="1325563"/>
          </a:xfrm>
        </p:spPr>
        <p:txBody>
          <a:bodyPr/>
          <a:lstStyle>
            <a:lvl1pPr>
              <a:defRPr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7627" y="1986170"/>
            <a:ext cx="7886700" cy="35383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DFF698-4F3E-48E9-B01D-6A779E6C2D28}" type="datetime1">
              <a:rPr lang="en-US" smtClean="0"/>
              <a:t>2/17/2016</a:t>
            </a:fld>
            <a:endParaRPr lang="en-US"/>
          </a:p>
        </p:txBody>
      </p:sp>
      <p:sp>
        <p:nvSpPr>
          <p:cNvPr id="6" name="Slide Number Placeholder 5"/>
          <p:cNvSpPr>
            <a:spLocks noGrp="1"/>
          </p:cNvSpPr>
          <p:nvPr>
            <p:ph type="sldNum" sz="quarter" idx="12"/>
          </p:nvPr>
        </p:nvSpPr>
        <p:spPr>
          <a:xfrm>
            <a:off x="3311083" y="6443655"/>
            <a:ext cx="2057400" cy="365125"/>
          </a:xfrm>
        </p:spPr>
        <p:txBody>
          <a:bodyPr/>
          <a:lstStyle>
            <a:lvl1pPr algn="ctr">
              <a:defRPr sz="1200"/>
            </a:lvl1pPr>
          </a:lstStyle>
          <a:p>
            <a:fld id="{8A6BD0B9-3465-4E0F-AE7F-2EBD7D9D0656}"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5629" y="146008"/>
            <a:ext cx="1077396" cy="1152971"/>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7" y="5877897"/>
            <a:ext cx="2041083" cy="937232"/>
          </a:xfrm>
          <a:prstGeom prst="rect">
            <a:avLst/>
          </a:prstGeom>
        </p:spPr>
      </p:pic>
      <p:pic>
        <p:nvPicPr>
          <p:cNvPr id="9" name="Picture 8"/>
          <p:cNvPicPr>
            <a:picLocks noChangeAspect="1"/>
          </p:cNvPicPr>
          <p:nvPr userDrawn="1"/>
        </p:nvPicPr>
        <p:blipFill>
          <a:blip r:embed="rId4"/>
          <a:stretch>
            <a:fillRect/>
          </a:stretch>
        </p:blipFill>
        <p:spPr>
          <a:xfrm>
            <a:off x="7722023" y="6529379"/>
            <a:ext cx="1371600" cy="285750"/>
          </a:xfrm>
          <a:prstGeom prst="rect">
            <a:avLst/>
          </a:prstGeom>
        </p:spPr>
      </p:pic>
    </p:spTree>
    <p:extLst>
      <p:ext uri="{BB962C8B-B14F-4D97-AF65-F5344CB8AC3E}">
        <p14:creationId xmlns:p14="http://schemas.microsoft.com/office/powerpoint/2010/main" val="354588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96C21-249C-4EA5-9CCD-FD0467696AED}"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57645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04505-F5F8-4740-A5C3-A3B341FA3DC0}"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144998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7CED4-4477-4EF2-8F58-94D728EFF4FD}"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341F-E75A-4C43-8285-43AAA61E932C}" type="slidenum">
              <a:rPr lang="en-US" smtClean="0"/>
              <a:t>‹#›</a:t>
            </a:fld>
            <a:endParaRPr lang="en-US"/>
          </a:p>
        </p:txBody>
      </p:sp>
    </p:spTree>
    <p:extLst>
      <p:ext uri="{BB962C8B-B14F-4D97-AF65-F5344CB8AC3E}">
        <p14:creationId xmlns:p14="http://schemas.microsoft.com/office/powerpoint/2010/main" val="257019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713D90-AF70-4F9D-BCC0-6D7EA6D0D84F}"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699947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FD696-AF75-408D-8CB0-7CD6E7EDACE0}"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9297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B4A57-3E4C-48C0-B16B-FFAF990251D7}" type="datetime1">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320500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47B6E-87D7-407B-9E3F-2812A31F680B}" type="datetime1">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78863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CF1CF-A603-4526-A39A-1749BF910AEE}" type="datetime1">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6520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479CA-42F2-4F11-934F-859DC3F42E15}"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16495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F609-EEC0-498D-AAE4-823A08368FC6}"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4C5D2-352A-48FE-9355-62285D06C76A}" type="slidenum">
              <a:rPr lang="en-US" smtClean="0"/>
              <a:t>‹#›</a:t>
            </a:fld>
            <a:endParaRPr lang="en-US"/>
          </a:p>
        </p:txBody>
      </p:sp>
    </p:spTree>
    <p:extLst>
      <p:ext uri="{BB962C8B-B14F-4D97-AF65-F5344CB8AC3E}">
        <p14:creationId xmlns:p14="http://schemas.microsoft.com/office/powerpoint/2010/main" val="296522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053C72-3206-4BDB-9F43-87319871A008}" type="datetime1">
              <a:rPr lang="en-US" smtClean="0"/>
              <a:t>2/17/2016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44C5D2-352A-48FE-9355-62285D06C76A}" type="slidenum">
              <a:rPr lang="en-US" smtClean="0"/>
              <a:t>‹#›</a:t>
            </a:fld>
            <a:endParaRPr lang="en-US"/>
          </a:p>
        </p:txBody>
      </p:sp>
    </p:spTree>
    <p:extLst>
      <p:ext uri="{BB962C8B-B14F-4D97-AF65-F5344CB8AC3E}">
        <p14:creationId xmlns:p14="http://schemas.microsoft.com/office/powerpoint/2010/main" val="19275785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11344-DBD8-4D2C-9F77-FECC3FE5F63F}" type="datetime1">
              <a:rPr lang="en-US" smtClean="0"/>
              <a:t>2/17/2016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341F-E75A-4C43-8285-43AAA61E932C}" type="slidenum">
              <a:rPr lang="en-US" smtClean="0"/>
              <a:t>‹#›</a:t>
            </a:fld>
            <a:endParaRPr lang="en-US"/>
          </a:p>
        </p:txBody>
      </p:sp>
    </p:spTree>
    <p:extLst>
      <p:ext uri="{BB962C8B-B14F-4D97-AF65-F5344CB8AC3E}">
        <p14:creationId xmlns:p14="http://schemas.microsoft.com/office/powerpoint/2010/main" val="40900804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james.d.garcia1.civ@mail.mi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mailto:carol.crowe@state.co.us" TargetMode="External"/><Relationship Id="rId2" Type="http://schemas.openxmlformats.org/officeDocument/2006/relationships/hyperlink" Target="mailto:mmartinez@bexar.org" TargetMode="External"/><Relationship Id="rId1" Type="http://schemas.openxmlformats.org/officeDocument/2006/relationships/slideLayout" Target="../slideLayouts/slideLayout2.xml"/><Relationship Id="rId4" Type="http://schemas.openxmlformats.org/officeDocument/2006/relationships/hyperlink" Target="mailto:john.m.wyatt20.civ@mail.mi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nicholas.ritchie@nist.gov" TargetMode="External"/><Relationship Id="rId13" Type="http://schemas.openxmlformats.org/officeDocument/2006/relationships/hyperlink" Target="mailto:Thomas.White@dps.texas.gov" TargetMode="External"/><Relationship Id="rId18" Type="http://schemas.openxmlformats.org/officeDocument/2006/relationships/hyperlink" Target="mailto:Jason.Schroeder@ifs.hctx.net" TargetMode="External"/><Relationship Id="rId3" Type="http://schemas.openxmlformats.org/officeDocument/2006/relationships/hyperlink" Target="mailto:wniemeyer@mccrone.com" TargetMode="External"/><Relationship Id="rId7" Type="http://schemas.openxmlformats.org/officeDocument/2006/relationships/hyperlink" Target="mailto:koren.k.powers@wvsp.gov" TargetMode="External"/><Relationship Id="rId12" Type="http://schemas.openxmlformats.org/officeDocument/2006/relationships/hyperlink" Target="mailto:rodney.simmons@wyo.gov" TargetMode="External"/><Relationship Id="rId17" Type="http://schemas.openxmlformats.org/officeDocument/2006/relationships/hyperlink" Target="mailto:dedwards@jeol.com" TargetMode="External"/><Relationship Id="rId2" Type="http://schemas.openxmlformats.org/officeDocument/2006/relationships/hyperlink" Target="mailto:trimpegolf@gmail.com" TargetMode="External"/><Relationship Id="rId16" Type="http://schemas.openxmlformats.org/officeDocument/2006/relationships/hyperlink" Target="mailto:john.drugan@massmail.state.ma.us" TargetMode="External"/><Relationship Id="rId1" Type="http://schemas.openxmlformats.org/officeDocument/2006/relationships/slideLayout" Target="../slideLayouts/slideLayout2.xml"/><Relationship Id="rId6" Type="http://schemas.openxmlformats.org/officeDocument/2006/relationships/hyperlink" Target="mailto:james.d.garcia1.civ@mail.mil" TargetMode="External"/><Relationship Id="rId11" Type="http://schemas.openxmlformats.org/officeDocument/2006/relationships/hyperlink" Target="mailto:Suzanne.Bell@mail.wvu.edu" TargetMode="External"/><Relationship Id="rId5" Type="http://schemas.openxmlformats.org/officeDocument/2006/relationships/hyperlink" Target="mailto:Doug.DeGaetano@dfs.virginia.gov" TargetMode="External"/><Relationship Id="rId15" Type="http://schemas.openxmlformats.org/officeDocument/2006/relationships/hyperlink" Target="mailto:emily.weber@hamilton-co.org" TargetMode="External"/><Relationship Id="rId10" Type="http://schemas.openxmlformats.org/officeDocument/2006/relationships/hyperlink" Target="mailto:Frank.Platek@fda.hhs.gov" TargetMode="External"/><Relationship Id="rId4" Type="http://schemas.openxmlformats.org/officeDocument/2006/relationships/hyperlink" Target="mailto:dgibson@coroner.lacounty.gov" TargetMode="External"/><Relationship Id="rId9" Type="http://schemas.openxmlformats.org/officeDocument/2006/relationships/hyperlink" Target="mailto:Dfreehling@ncdoj.gov" TargetMode="External"/><Relationship Id="rId14" Type="http://schemas.openxmlformats.org/officeDocument/2006/relationships/hyperlink" Target="mailto:berkrob@isp.state.il.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57270"/>
            <a:ext cx="6858000" cy="926356"/>
          </a:xfrm>
        </p:spPr>
        <p:txBody>
          <a:bodyPr>
            <a:normAutofit/>
          </a:bodyPr>
          <a:lstStyle/>
          <a:p>
            <a:r>
              <a:rPr lang="en-US" dirty="0" smtClean="0">
                <a:latin typeface="+mn-lt"/>
              </a:rPr>
              <a:t>Priority Action Report</a:t>
            </a:r>
            <a:endParaRPr lang="en-US" dirty="0">
              <a:latin typeface="+mn-lt"/>
            </a:endParaRPr>
          </a:p>
        </p:txBody>
      </p:sp>
      <p:sp>
        <p:nvSpPr>
          <p:cNvPr id="3" name="Subtitle 2"/>
          <p:cNvSpPr>
            <a:spLocks noGrp="1"/>
          </p:cNvSpPr>
          <p:nvPr>
            <p:ph type="subTitle" idx="1"/>
          </p:nvPr>
        </p:nvSpPr>
        <p:spPr>
          <a:xfrm>
            <a:off x="1143000" y="4479481"/>
            <a:ext cx="6858000" cy="1655762"/>
          </a:xfrm>
        </p:spPr>
        <p:txBody>
          <a:bodyPr>
            <a:normAutofit fontScale="92500" lnSpcReduction="20000"/>
          </a:bodyPr>
          <a:lstStyle/>
          <a:p>
            <a:r>
              <a:rPr lang="en-US" sz="3200" b="1" dirty="0">
                <a:latin typeface="Arial" panose="020B0604020202020204" pitchFamily="34" charset="0"/>
                <a:cs typeface="Arial" panose="020B0604020202020204" pitchFamily="34" charset="0"/>
              </a:rPr>
              <a:t>Gunshot Residue (GSR) Subcommittee</a:t>
            </a:r>
            <a:endParaRPr lang="en-US" sz="32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Chemistry/Instrumental Analysis SAC</a:t>
            </a:r>
          </a:p>
          <a:p>
            <a:r>
              <a:rPr lang="en-US" dirty="0" smtClean="0">
                <a:latin typeface="Arial" panose="020B0604020202020204" pitchFamily="34" charset="0"/>
                <a:cs typeface="Arial" panose="020B0604020202020204" pitchFamily="34" charset="0"/>
              </a:rPr>
              <a:t>Michael V</a:t>
            </a:r>
            <a:r>
              <a:rPr lang="en-US" dirty="0">
                <a:latin typeface="Arial" panose="020B0604020202020204" pitchFamily="34" charset="0"/>
                <a:cs typeface="Arial" panose="020B0604020202020204" pitchFamily="34" charset="0"/>
              </a:rPr>
              <a:t>. Martinez Subcommittee Chair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February 23, 2016</a:t>
            </a:r>
          </a:p>
          <a:p>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05" y="503598"/>
            <a:ext cx="2615590" cy="2799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5243"/>
            <a:ext cx="1493520" cy="685800"/>
          </a:xfrm>
          <a:prstGeom prst="rect">
            <a:avLst/>
          </a:prstGeom>
        </p:spPr>
      </p:pic>
      <p:pic>
        <p:nvPicPr>
          <p:cNvPr id="6" name="Picture 5"/>
          <p:cNvPicPr>
            <a:picLocks noChangeAspect="1"/>
          </p:cNvPicPr>
          <p:nvPr/>
        </p:nvPicPr>
        <p:blipFill>
          <a:blip r:embed="rId5"/>
          <a:stretch>
            <a:fillRect/>
          </a:stretch>
        </p:blipFill>
        <p:spPr>
          <a:xfrm>
            <a:off x="7702950" y="6535293"/>
            <a:ext cx="1371600" cy="285750"/>
          </a:xfrm>
          <a:prstGeom prst="rect">
            <a:avLst/>
          </a:prstGeom>
        </p:spPr>
      </p:pic>
    </p:spTree>
    <p:extLst>
      <p:ext uri="{BB962C8B-B14F-4D97-AF65-F5344CB8AC3E}">
        <p14:creationId xmlns:p14="http://schemas.microsoft.com/office/powerpoint/2010/main" val="1841035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78" y="197968"/>
            <a:ext cx="7886700" cy="1325563"/>
          </a:xfrm>
        </p:spPr>
        <p:txBody>
          <a:bodyPr/>
          <a:lstStyle/>
          <a:p>
            <a:r>
              <a:rPr lang="en-US" dirty="0" smtClean="0"/>
              <a:t>Standards/Guidelines Development</a:t>
            </a:r>
            <a:br>
              <a:rPr lang="en-US" dirty="0" smtClean="0"/>
            </a:br>
            <a:r>
              <a:rPr lang="en-US" dirty="0" smtClean="0"/>
              <a:t>Priority 1 Document</a:t>
            </a:r>
            <a:endParaRPr lang="en-US" dirty="0"/>
          </a:p>
        </p:txBody>
      </p:sp>
      <p:sp>
        <p:nvSpPr>
          <p:cNvPr id="3" name="Content Placeholder 2"/>
          <p:cNvSpPr>
            <a:spLocks noGrp="1"/>
          </p:cNvSpPr>
          <p:nvPr>
            <p:ph idx="1"/>
          </p:nvPr>
        </p:nvSpPr>
        <p:spPr>
          <a:xfrm>
            <a:off x="547626" y="1637731"/>
            <a:ext cx="8106043" cy="3903260"/>
          </a:xfrm>
        </p:spPr>
        <p:txBody>
          <a:bodyPr>
            <a:normAutofit fontScale="92500" lnSpcReduction="10000"/>
          </a:bodyPr>
          <a:lstStyle/>
          <a:p>
            <a:pPr marL="0" indent="0">
              <a:buNone/>
            </a:pPr>
            <a:r>
              <a:rPr lang="en-US" sz="2000" b="1" dirty="0" smtClean="0"/>
              <a:t>Document Title: </a:t>
            </a:r>
          </a:p>
          <a:p>
            <a:pPr marL="0" indent="0">
              <a:buNone/>
            </a:pPr>
            <a:r>
              <a:rPr lang="en-US" sz="2000" b="1" dirty="0" smtClean="0">
                <a:solidFill>
                  <a:srgbClr val="FF0000"/>
                </a:solidFill>
                <a:ea typeface="Calibri"/>
                <a:cs typeface="Times New Roman"/>
              </a:rPr>
              <a:t>(RA-1) ASTM E1588-10: </a:t>
            </a:r>
            <a:r>
              <a:rPr lang="en-US" sz="2000" b="1" dirty="0" smtClean="0">
                <a:solidFill>
                  <a:srgbClr val="FF0000"/>
                </a:solidFill>
                <a:ea typeface="Times New Roman"/>
                <a:cs typeface="Arial"/>
              </a:rPr>
              <a:t>Standard Guide for Gunshot Residue Analysis by Scanning Electron Microscopy/Energy Dispersive X-Ray Spectrometry</a:t>
            </a:r>
          </a:p>
          <a:p>
            <a:pPr marL="0" indent="0">
              <a:buNone/>
            </a:pPr>
            <a:endParaRPr lang="en-US" sz="1100" dirty="0" smtClean="0"/>
          </a:p>
          <a:p>
            <a:pPr>
              <a:buNone/>
            </a:pPr>
            <a:r>
              <a:rPr lang="en-US" sz="2000" b="1" dirty="0" smtClean="0"/>
              <a:t>Scope: </a:t>
            </a:r>
          </a:p>
          <a:p>
            <a:pPr>
              <a:buNone/>
            </a:pPr>
            <a:r>
              <a:rPr lang="en-US" sz="2000" dirty="0" smtClean="0"/>
              <a:t>		</a:t>
            </a:r>
            <a:r>
              <a:rPr lang="en-US" sz="1800" dirty="0" smtClean="0"/>
              <a:t>This guide covers </a:t>
            </a:r>
            <a:r>
              <a:rPr lang="en-US" sz="1800" dirty="0"/>
              <a:t>the analysis of gunshot residue (GSR) by scanning electron microscopy/energy-dispersive X-ray spectrometry (SEM/EDS) using manual and automated methods. </a:t>
            </a:r>
            <a:endParaRPr lang="en-US" sz="1800" dirty="0" smtClean="0"/>
          </a:p>
          <a:p>
            <a:pPr>
              <a:buNone/>
            </a:pPr>
            <a:endParaRPr lang="en-US" sz="2000" dirty="0" smtClean="0"/>
          </a:p>
          <a:p>
            <a:pPr marL="0" indent="0">
              <a:buNone/>
            </a:pPr>
            <a:r>
              <a:rPr lang="en-US" sz="2000" b="1" dirty="0" smtClean="0"/>
              <a:t>Objective/rationale: </a:t>
            </a:r>
          </a:p>
          <a:p>
            <a:pPr marL="0" indent="0">
              <a:buNone/>
            </a:pPr>
            <a:r>
              <a:rPr lang="en-US" sz="2000" b="1" dirty="0" smtClean="0"/>
              <a:t>  	</a:t>
            </a:r>
            <a:r>
              <a:rPr lang="en-US" sz="2000" dirty="0" smtClean="0"/>
              <a:t>The objective is to provide a standard method for the analysis and classification of primer gunshot residues by SEM/EDS.</a:t>
            </a:r>
            <a:endParaRPr lang="en-US" sz="2000" dirty="0"/>
          </a:p>
          <a:p>
            <a:endParaRPr lang="en-US" sz="2000"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392555" y="5603951"/>
            <a:ext cx="5751445" cy="923330"/>
          </a:xfrm>
          <a:prstGeom prst="rect">
            <a:avLst/>
          </a:prstGeom>
          <a:solidFill>
            <a:schemeClr val="bg2">
              <a:lumMod val="90000"/>
            </a:schemeClr>
          </a:solidFill>
        </p:spPr>
        <p:txBody>
          <a:bodyPr wrap="square" rtlCol="0">
            <a:spAutoFit/>
          </a:bodyPr>
          <a:lstStyle/>
          <a:p>
            <a:r>
              <a:rPr lang="en-US" b="1" dirty="0" smtClean="0"/>
              <a:t>Task Group Name: E1588 Task Group</a:t>
            </a:r>
          </a:p>
          <a:p>
            <a:r>
              <a:rPr lang="en-US" b="1" dirty="0" smtClean="0"/>
              <a:t>Task Group Chair Name: James Garcia &amp; Mike Martinez</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10</a:t>
            </a:fld>
            <a:endParaRPr lang="en-US" dirty="0"/>
          </a:p>
        </p:txBody>
      </p:sp>
    </p:spTree>
    <p:extLst>
      <p:ext uri="{BB962C8B-B14F-4D97-AF65-F5344CB8AC3E}">
        <p14:creationId xmlns:p14="http://schemas.microsoft.com/office/powerpoint/2010/main" val="380683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1 Document</a:t>
            </a:r>
            <a:endParaRPr lang="en-US" dirty="0"/>
          </a:p>
        </p:txBody>
      </p:sp>
      <p:sp>
        <p:nvSpPr>
          <p:cNvPr id="3" name="Content Placeholder 2"/>
          <p:cNvSpPr>
            <a:spLocks noGrp="1"/>
          </p:cNvSpPr>
          <p:nvPr>
            <p:ph idx="1"/>
          </p:nvPr>
        </p:nvSpPr>
        <p:spPr>
          <a:xfrm>
            <a:off x="547626" y="1986170"/>
            <a:ext cx="8106043" cy="3732242"/>
          </a:xfrm>
        </p:spPr>
        <p:txBody>
          <a:bodyPr>
            <a:normAutofit/>
          </a:bodyPr>
          <a:lstStyle/>
          <a:p>
            <a:pPr marL="0" indent="0">
              <a:buNone/>
            </a:pPr>
            <a:r>
              <a:rPr lang="en-US" b="1" dirty="0" smtClean="0"/>
              <a:t>Key Components of Standard: </a:t>
            </a:r>
          </a:p>
          <a:p>
            <a:pPr marL="0" indent="0">
              <a:buNone/>
            </a:pPr>
            <a:r>
              <a:rPr lang="en-US" sz="1600" b="1" dirty="0" smtClean="0">
                <a:solidFill>
                  <a:srgbClr val="FF0000"/>
                </a:solidFill>
                <a:ea typeface="Calibri"/>
                <a:cs typeface="Times New Roman"/>
              </a:rPr>
              <a:t>(RA-1) ASTM E1588-10</a:t>
            </a:r>
            <a:r>
              <a:rPr lang="en-US" sz="1600" b="1" dirty="0">
                <a:solidFill>
                  <a:srgbClr val="FF0000"/>
                </a:solidFill>
                <a:ea typeface="Calibri"/>
                <a:cs typeface="Times New Roman"/>
              </a:rPr>
              <a:t>: </a:t>
            </a:r>
            <a:r>
              <a:rPr lang="en-US" sz="1600" b="1" dirty="0">
                <a:solidFill>
                  <a:srgbClr val="FF0000"/>
                </a:solidFill>
                <a:ea typeface="Times New Roman"/>
                <a:cs typeface="Arial"/>
              </a:rPr>
              <a:t>Standard Guide for Gunshot Residue Analysis by Scanning Electron Microscopy/Energy Dispersive X-Ray Spectrometry</a:t>
            </a:r>
          </a:p>
          <a:p>
            <a:pPr marL="0" indent="0"/>
            <a:r>
              <a:rPr lang="en-US" dirty="0" smtClean="0"/>
              <a:t>A best practice guide when conducting the analysis and interpretation of primer gunshot residues. </a:t>
            </a:r>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11</a:t>
            </a:fld>
            <a:endParaRPr lang="en-US" dirty="0"/>
          </a:p>
        </p:txBody>
      </p:sp>
    </p:spTree>
    <p:extLst>
      <p:ext uri="{BB962C8B-B14F-4D97-AF65-F5344CB8AC3E}">
        <p14:creationId xmlns:p14="http://schemas.microsoft.com/office/powerpoint/2010/main" val="887291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8539"/>
            <a:ext cx="9144000" cy="1325563"/>
          </a:xfrm>
        </p:spPr>
        <p:txBody>
          <a:bodyPr>
            <a:normAutofit/>
          </a:bodyPr>
          <a:lstStyle/>
          <a:p>
            <a:pPr algn="ctr"/>
            <a:r>
              <a:rPr lang="en-US" sz="3200" dirty="0" smtClean="0"/>
              <a:t>Task Group/Subcommittee Action Plan</a:t>
            </a:r>
            <a:endParaRPr lang="en-US" sz="32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57063682"/>
              </p:ext>
            </p:extLst>
          </p:nvPr>
        </p:nvGraphicFramePr>
        <p:xfrm>
          <a:off x="794674" y="2324314"/>
          <a:ext cx="7477055" cy="2348229"/>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Working with ASTM e30.01 pending</a:t>
                      </a:r>
                      <a:r>
                        <a:rPr lang="en-US" sz="1600" baseline="0" dirty="0" smtClean="0"/>
                        <a:t> final release</a:t>
                      </a:r>
                      <a:endParaRPr lang="en-US" sz="1600" dirty="0"/>
                    </a:p>
                  </a:txBody>
                  <a:tcPr/>
                </a:tc>
                <a:tc>
                  <a:txBody>
                    <a:bodyPr/>
                    <a:lstStyle/>
                    <a:p>
                      <a:r>
                        <a:rPr lang="en-US" sz="1600" dirty="0" smtClean="0"/>
                        <a:t>RA-100</a:t>
                      </a:r>
                      <a:endParaRPr lang="en-US" sz="1600" dirty="0"/>
                    </a:p>
                  </a:txBody>
                  <a:tcPr/>
                </a:tc>
                <a:tc>
                  <a:txBody>
                    <a:bodyPr/>
                    <a:lstStyle/>
                    <a:p>
                      <a:r>
                        <a:rPr lang="en-US" sz="1600" dirty="0" smtClean="0"/>
                        <a:t>J. Garcia</a:t>
                      </a:r>
                      <a:endParaRPr lang="en-US" sz="1600" dirty="0"/>
                    </a:p>
                  </a:txBody>
                  <a:tcPr/>
                </a:tc>
                <a:tc>
                  <a:txBody>
                    <a:bodyPr/>
                    <a:lstStyle/>
                    <a:p>
                      <a:r>
                        <a:rPr lang="en-US" sz="1600" dirty="0" smtClean="0"/>
                        <a:t>April </a:t>
                      </a:r>
                      <a:r>
                        <a:rPr lang="en-US" sz="1600" baseline="0" dirty="0" smtClean="0"/>
                        <a:t>2016</a:t>
                      </a:r>
                      <a:endParaRPr lang="en-US" sz="1600" dirty="0"/>
                    </a:p>
                  </a:txBody>
                  <a:tcPr/>
                </a:tc>
              </a:tr>
              <a:tr h="367029">
                <a:tc>
                  <a:txBody>
                    <a:bodyPr/>
                    <a:lstStyle/>
                    <a:p>
                      <a:r>
                        <a:rPr lang="en-US" sz="1600" dirty="0" smtClean="0"/>
                        <a:t>Submit SDO Packet for SAC Approval</a:t>
                      </a:r>
                      <a:endParaRPr lang="en-US" sz="1600" dirty="0"/>
                    </a:p>
                  </a:txBody>
                  <a:tcPr/>
                </a:tc>
                <a:tc>
                  <a:txBody>
                    <a:bodyPr/>
                    <a:lstStyle/>
                    <a:p>
                      <a:r>
                        <a:rPr lang="en-US" sz="1600" dirty="0" smtClean="0"/>
                        <a:t>RA-200</a:t>
                      </a:r>
                      <a:endParaRPr lang="en-US" sz="1600" dirty="0"/>
                    </a:p>
                  </a:txBody>
                  <a:tcPr/>
                </a:tc>
                <a:tc>
                  <a:txBody>
                    <a:bodyPr/>
                    <a:lstStyle/>
                    <a:p>
                      <a:r>
                        <a:rPr lang="en-US" sz="1600" dirty="0" smtClean="0"/>
                        <a:t>M. Martinez</a:t>
                      </a:r>
                      <a:endParaRPr lang="en-US" sz="1600" dirty="0"/>
                    </a:p>
                  </a:txBody>
                  <a:tcPr/>
                </a:tc>
                <a:tc>
                  <a:txBody>
                    <a:bodyPr/>
                    <a:lstStyle/>
                    <a:p>
                      <a:r>
                        <a:rPr lang="en-US" sz="1600" dirty="0" smtClean="0"/>
                        <a:t>May 2016</a:t>
                      </a:r>
                      <a:endParaRPr lang="en-US" sz="1600" dirty="0"/>
                    </a:p>
                  </a:txBody>
                  <a:tcPr/>
                </a:tc>
              </a:tr>
              <a:tr h="367029">
                <a:tc>
                  <a:txBody>
                    <a:bodyPr/>
                    <a:lstStyle/>
                    <a:p>
                      <a:r>
                        <a:rPr lang="en-US" sz="1600" dirty="0" smtClean="0"/>
                        <a:t>SAC Voting</a:t>
                      </a:r>
                      <a:r>
                        <a:rPr lang="en-US" sz="1600" baseline="0" dirty="0" smtClean="0"/>
                        <a:t> results</a:t>
                      </a:r>
                      <a:endParaRPr lang="en-US" sz="1600" dirty="0"/>
                    </a:p>
                  </a:txBody>
                  <a:tcPr/>
                </a:tc>
                <a:tc>
                  <a:txBody>
                    <a:bodyPr/>
                    <a:lstStyle/>
                    <a:p>
                      <a:r>
                        <a:rPr lang="en-US" sz="1600" dirty="0" smtClean="0"/>
                        <a:t>RA-300</a:t>
                      </a:r>
                      <a:endParaRPr lang="en-US" sz="1600" dirty="0"/>
                    </a:p>
                  </a:txBody>
                  <a:tcPr/>
                </a:tc>
                <a:tc>
                  <a:txBody>
                    <a:bodyPr/>
                    <a:lstStyle/>
                    <a:p>
                      <a:r>
                        <a:rPr lang="en-US" sz="1600" dirty="0" smtClean="0"/>
                        <a:t>M. Martinez</a:t>
                      </a:r>
                      <a:endParaRPr lang="en-US" sz="1600" dirty="0"/>
                    </a:p>
                  </a:txBody>
                  <a:tcPr/>
                </a:tc>
                <a:tc>
                  <a:txBody>
                    <a:bodyPr/>
                    <a:lstStyle/>
                    <a:p>
                      <a:r>
                        <a:rPr lang="en-US" sz="1600" dirty="0" smtClean="0"/>
                        <a:t>August 2016</a:t>
                      </a:r>
                      <a:endParaRPr lang="en-US" sz="1600" dirty="0"/>
                    </a:p>
                  </a:txBody>
                  <a:tcPr/>
                </a:tc>
              </a:tr>
            </a:tbl>
          </a:graphicData>
        </a:graphic>
      </p:graphicFrame>
      <p:sp>
        <p:nvSpPr>
          <p:cNvPr id="5" name="TextBox 4"/>
          <p:cNvSpPr txBox="1"/>
          <p:nvPr/>
        </p:nvSpPr>
        <p:spPr>
          <a:xfrm>
            <a:off x="288791" y="300310"/>
            <a:ext cx="7626910" cy="646331"/>
          </a:xfrm>
          <a:prstGeom prst="rect">
            <a:avLst/>
          </a:prstGeom>
          <a:noFill/>
        </p:spPr>
        <p:txBody>
          <a:bodyPr wrap="square" rtlCol="0">
            <a:spAutoFit/>
          </a:bodyPr>
          <a:lstStyle/>
          <a:p>
            <a:r>
              <a:rPr lang="en-US" b="1" i="1" dirty="0" smtClean="0"/>
              <a:t>Priority 1: </a:t>
            </a:r>
            <a:r>
              <a:rPr lang="en-US" b="1" dirty="0" smtClean="0">
                <a:solidFill>
                  <a:srgbClr val="FF0000"/>
                </a:solidFill>
                <a:ea typeface="Calibri"/>
                <a:cs typeface="Times New Roman"/>
              </a:rPr>
              <a:t>(RA-1)E1588-10</a:t>
            </a:r>
            <a:r>
              <a:rPr lang="en-US" b="1" dirty="0">
                <a:solidFill>
                  <a:srgbClr val="FF0000"/>
                </a:solidFill>
                <a:ea typeface="Calibri"/>
                <a:cs typeface="Times New Roman"/>
              </a:rPr>
              <a:t>: </a:t>
            </a:r>
            <a:r>
              <a:rPr lang="en-US" b="1" dirty="0">
                <a:solidFill>
                  <a:srgbClr val="FF0000"/>
                </a:solidFill>
                <a:ea typeface="Times New Roman"/>
                <a:cs typeface="Arial"/>
              </a:rPr>
              <a:t>Standard Guide for Gunshot Residue Analysis by Scanning Electron Microscopy/Energy Dispersive X-Ray Spectrometry</a:t>
            </a:r>
          </a:p>
        </p:txBody>
      </p:sp>
      <p:sp>
        <p:nvSpPr>
          <p:cNvPr id="6" name="Slide Number Placeholder 5"/>
          <p:cNvSpPr>
            <a:spLocks noGrp="1"/>
          </p:cNvSpPr>
          <p:nvPr>
            <p:ph type="sldNum" sz="quarter" idx="12"/>
          </p:nvPr>
        </p:nvSpPr>
        <p:spPr/>
        <p:txBody>
          <a:bodyPr/>
          <a:lstStyle/>
          <a:p>
            <a:fld id="{8A6BD0B9-3465-4E0F-AE7F-2EBD7D9D0656}" type="slidenum">
              <a:rPr lang="en-US" smtClean="0"/>
              <a:pPr/>
              <a:t>12</a:t>
            </a:fld>
            <a:endParaRPr lang="en-US" dirty="0"/>
          </a:p>
        </p:txBody>
      </p:sp>
    </p:spTree>
    <p:extLst>
      <p:ext uri="{BB962C8B-B14F-4D97-AF65-F5344CB8AC3E}">
        <p14:creationId xmlns:p14="http://schemas.microsoft.com/office/powerpoint/2010/main" val="394326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2 Documents</a:t>
            </a:r>
            <a:endParaRPr lang="en-US" dirty="0"/>
          </a:p>
        </p:txBody>
      </p:sp>
      <p:sp>
        <p:nvSpPr>
          <p:cNvPr id="3" name="Content Placeholder 2"/>
          <p:cNvSpPr>
            <a:spLocks noGrp="1"/>
          </p:cNvSpPr>
          <p:nvPr>
            <p:ph idx="1"/>
          </p:nvPr>
        </p:nvSpPr>
        <p:spPr>
          <a:xfrm>
            <a:off x="547626" y="1357313"/>
            <a:ext cx="8106043" cy="4157662"/>
          </a:xfrm>
        </p:spPr>
        <p:txBody>
          <a:bodyPr>
            <a:normAutofit lnSpcReduction="10000"/>
          </a:bodyPr>
          <a:lstStyle/>
          <a:p>
            <a:pPr marL="0" indent="0">
              <a:buNone/>
            </a:pPr>
            <a:r>
              <a:rPr lang="en-US" sz="1800" b="1" dirty="0" smtClean="0"/>
              <a:t>Document Title:</a:t>
            </a:r>
          </a:p>
          <a:p>
            <a:pPr marL="0" indent="0">
              <a:buNone/>
            </a:pPr>
            <a:r>
              <a:rPr lang="en-US" sz="1600" b="1" dirty="0" smtClean="0">
                <a:solidFill>
                  <a:srgbClr val="FF0000"/>
                </a:solidFill>
              </a:rPr>
              <a:t>(SDO-2) GSR Training Guide (New Document)</a:t>
            </a:r>
          </a:p>
          <a:p>
            <a:pPr marL="0" indent="0">
              <a:buNone/>
            </a:pPr>
            <a:endParaRPr lang="en-US" sz="1800" b="1" dirty="0" smtClean="0"/>
          </a:p>
          <a:p>
            <a:pPr marL="0" indent="0">
              <a:buNone/>
            </a:pPr>
            <a:r>
              <a:rPr lang="en-US" sz="1800" b="1" dirty="0" smtClean="0"/>
              <a:t>Scope: </a:t>
            </a:r>
          </a:p>
          <a:p>
            <a:pPr marL="0" indent="0">
              <a:buNone/>
            </a:pPr>
            <a:r>
              <a:rPr lang="en-US" sz="1800" b="1" dirty="0" smtClean="0"/>
              <a:t>	</a:t>
            </a:r>
            <a:r>
              <a:rPr lang="en-US" sz="1800" dirty="0"/>
              <a:t>This standard provides a summary of the knowledge and skills that should be demonstrated in order to establish competency as an independent GSR analyst.  These recommendations shall be used in conjunction with the laboratory’s existing training protocols and standard operating procedures. </a:t>
            </a:r>
            <a:endParaRPr lang="en-US" sz="1800" dirty="0" smtClean="0"/>
          </a:p>
          <a:p>
            <a:pPr marL="0" indent="0">
              <a:buNone/>
            </a:pPr>
            <a:endParaRPr lang="en-US" sz="1800" b="1" dirty="0" smtClean="0"/>
          </a:p>
          <a:p>
            <a:pPr marL="0" indent="0">
              <a:buNone/>
            </a:pPr>
            <a:r>
              <a:rPr lang="en-US" sz="1800" b="1" dirty="0" smtClean="0"/>
              <a:t>Objective/rationale:</a:t>
            </a:r>
            <a:endParaRPr lang="en-US" sz="1800" b="1" dirty="0"/>
          </a:p>
          <a:p>
            <a:pPr marL="0" indent="0">
              <a:buNone/>
            </a:pPr>
            <a:r>
              <a:rPr lang="en-US" sz="1800" b="1" dirty="0" smtClean="0"/>
              <a:t>	</a:t>
            </a:r>
            <a:r>
              <a:rPr lang="en-US" sz="1800" dirty="0"/>
              <a:t>The training </a:t>
            </a:r>
            <a:r>
              <a:rPr lang="en-US" sz="1800" dirty="0" smtClean="0"/>
              <a:t>guide </a:t>
            </a:r>
            <a:r>
              <a:rPr lang="en-US" sz="1800" dirty="0"/>
              <a:t>outlines and describes the goals for a comprehensive training program in gunshot primer residue (GSR) analysis by scanning electron microscopy/energy dispersive x-ray spectrometry (SEM/EDS).</a:t>
            </a:r>
            <a:endParaRPr lang="en-US" sz="1800" b="1" dirty="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923330"/>
          </a:xfrm>
          <a:prstGeom prst="rect">
            <a:avLst/>
          </a:prstGeom>
          <a:solidFill>
            <a:schemeClr val="bg2">
              <a:lumMod val="90000"/>
            </a:schemeClr>
          </a:solidFill>
        </p:spPr>
        <p:txBody>
          <a:bodyPr wrap="square" rtlCol="0">
            <a:spAutoFit/>
          </a:bodyPr>
          <a:lstStyle/>
          <a:p>
            <a:r>
              <a:rPr lang="en-US" b="1" dirty="0" smtClean="0"/>
              <a:t>Task Group Name: Proficiency, Competency and Training</a:t>
            </a:r>
          </a:p>
          <a:p>
            <a:r>
              <a:rPr lang="en-US" b="1" dirty="0" smtClean="0"/>
              <a:t>Task Group Chair Name: Thomas White</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13</a:t>
            </a:fld>
            <a:endParaRPr lang="en-US" dirty="0"/>
          </a:p>
        </p:txBody>
      </p:sp>
    </p:spTree>
    <p:extLst>
      <p:ext uri="{BB962C8B-B14F-4D97-AF65-F5344CB8AC3E}">
        <p14:creationId xmlns:p14="http://schemas.microsoft.com/office/powerpoint/2010/main" val="162415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2 Documents</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Key Components of Standards: </a:t>
            </a:r>
          </a:p>
          <a:p>
            <a:pPr marL="0" indent="0">
              <a:buNone/>
            </a:pPr>
            <a:r>
              <a:rPr lang="en-US" sz="1600" b="1" dirty="0">
                <a:solidFill>
                  <a:srgbClr val="FF0000"/>
                </a:solidFill>
              </a:rPr>
              <a:t>(SDO-2) GSR Training Guide (New Document)</a:t>
            </a:r>
          </a:p>
          <a:p>
            <a:pPr marL="0" indent="0">
              <a:buNone/>
            </a:pPr>
            <a:endParaRPr lang="en-US" dirty="0" smtClean="0"/>
          </a:p>
          <a:p>
            <a:r>
              <a:rPr lang="en-US" dirty="0" smtClean="0"/>
              <a:t>Outlines and describes key areas to be mastered by a trainee performing GSR examination by SEM/EDS.</a:t>
            </a:r>
          </a:p>
          <a:p>
            <a:r>
              <a:rPr lang="en-US" dirty="0" smtClean="0"/>
              <a:t>Compilation of suggested readings to supplement the training guide.</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14</a:t>
            </a:fld>
            <a:endParaRPr lang="en-US" dirty="0"/>
          </a:p>
        </p:txBody>
      </p:sp>
    </p:spTree>
    <p:extLst>
      <p:ext uri="{BB962C8B-B14F-4D97-AF65-F5344CB8AC3E}">
        <p14:creationId xmlns:p14="http://schemas.microsoft.com/office/powerpoint/2010/main" val="1849000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996086357"/>
              </p:ext>
            </p:extLst>
          </p:nvPr>
        </p:nvGraphicFramePr>
        <p:xfrm>
          <a:off x="741363" y="2838450"/>
          <a:ext cx="7477055" cy="3048000"/>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Additions and edits to document. Subcommittee vote to push forward.</a:t>
                      </a:r>
                      <a:endParaRPr lang="en-US" sz="1600" dirty="0"/>
                    </a:p>
                  </a:txBody>
                  <a:tcPr/>
                </a:tc>
                <a:tc>
                  <a:txBody>
                    <a:bodyPr/>
                    <a:lstStyle/>
                    <a:p>
                      <a:r>
                        <a:rPr lang="en-US" sz="1600" dirty="0" smtClean="0"/>
                        <a:t>SDO-100; 200</a:t>
                      </a:r>
                      <a:endParaRPr lang="en-US" sz="1600" dirty="0"/>
                    </a:p>
                  </a:txBody>
                  <a:tcPr/>
                </a:tc>
                <a:tc>
                  <a:txBody>
                    <a:bodyPr/>
                    <a:lstStyle/>
                    <a:p>
                      <a:r>
                        <a:rPr lang="en-US" sz="1600" dirty="0" smtClean="0"/>
                        <a:t>T. White</a:t>
                      </a:r>
                      <a:endParaRPr lang="en-US" sz="1600" dirty="0"/>
                    </a:p>
                  </a:txBody>
                  <a:tcPr/>
                </a:tc>
                <a:tc>
                  <a:txBody>
                    <a:bodyPr/>
                    <a:lstStyle/>
                    <a:p>
                      <a:r>
                        <a:rPr lang="en-US" sz="1600" dirty="0" smtClean="0"/>
                        <a:t>March 2016</a:t>
                      </a:r>
                      <a:endParaRPr lang="en-US" sz="1600" dirty="0"/>
                    </a:p>
                  </a:txBody>
                  <a:tcPr/>
                </a:tc>
              </a:tr>
              <a:tr h="367029">
                <a:tc>
                  <a:txBody>
                    <a:bodyPr/>
                    <a:lstStyle/>
                    <a:p>
                      <a:r>
                        <a:rPr lang="en-US" sz="1600" dirty="0" smtClean="0"/>
                        <a:t>Send document to resource</a:t>
                      </a:r>
                      <a:r>
                        <a:rPr lang="en-US" sz="1600" baseline="0" dirty="0" smtClean="0"/>
                        <a:t> committees for comment.</a:t>
                      </a:r>
                      <a:endParaRPr lang="en-US" sz="1600" dirty="0"/>
                    </a:p>
                  </a:txBody>
                  <a:tcPr/>
                </a:tc>
                <a:tc>
                  <a:txBody>
                    <a:bodyPr/>
                    <a:lstStyle/>
                    <a:p>
                      <a:r>
                        <a:rPr lang="en-US" sz="1600" dirty="0" smtClean="0"/>
                        <a:t>---</a:t>
                      </a:r>
                      <a:endParaRPr lang="en-US" sz="1600" dirty="0"/>
                    </a:p>
                  </a:txBody>
                  <a:tcPr/>
                </a:tc>
                <a:tc>
                  <a:txBody>
                    <a:bodyPr/>
                    <a:lstStyle/>
                    <a:p>
                      <a:r>
                        <a:rPr lang="en-US" sz="1600" dirty="0" smtClean="0"/>
                        <a:t>T. White &amp;</a:t>
                      </a:r>
                      <a:r>
                        <a:rPr lang="en-US" sz="1600" baseline="0" dirty="0" smtClean="0"/>
                        <a:t> </a:t>
                      </a:r>
                      <a:r>
                        <a:rPr lang="en-US" sz="1600" dirty="0" smtClean="0"/>
                        <a:t>Liaisons</a:t>
                      </a:r>
                      <a:endParaRPr lang="en-US" sz="1600" dirty="0"/>
                    </a:p>
                  </a:txBody>
                  <a:tcPr/>
                </a:tc>
                <a:tc>
                  <a:txBody>
                    <a:bodyPr/>
                    <a:lstStyle/>
                    <a:p>
                      <a:r>
                        <a:rPr lang="en-US" sz="1600" dirty="0" smtClean="0"/>
                        <a:t>April 2016</a:t>
                      </a:r>
                      <a:endParaRPr lang="en-US" sz="1600" dirty="0"/>
                    </a:p>
                  </a:txBody>
                  <a:tcPr/>
                </a:tc>
              </a:tr>
              <a:tr h="367029">
                <a:tc>
                  <a:txBody>
                    <a:bodyPr/>
                    <a:lstStyle/>
                    <a:p>
                      <a:r>
                        <a:rPr lang="en-US" sz="1600" dirty="0" smtClean="0"/>
                        <a:t>Complete the SDO Process Request form and submit documents to the SAC.</a:t>
                      </a:r>
                      <a:endParaRPr lang="en-US" sz="1600" dirty="0"/>
                    </a:p>
                  </a:txBody>
                  <a:tcPr/>
                </a:tc>
                <a:tc>
                  <a:txBody>
                    <a:bodyPr/>
                    <a:lstStyle/>
                    <a:p>
                      <a:r>
                        <a:rPr lang="en-US" sz="1600" dirty="0" smtClean="0"/>
                        <a:t>SDO-300</a:t>
                      </a:r>
                      <a:endParaRPr lang="en-US" sz="1600" dirty="0"/>
                    </a:p>
                  </a:txBody>
                  <a:tcPr/>
                </a:tc>
                <a:tc>
                  <a:txBody>
                    <a:bodyPr/>
                    <a:lstStyle/>
                    <a:p>
                      <a:r>
                        <a:rPr lang="en-US" sz="1600" dirty="0" smtClean="0"/>
                        <a:t>T. White</a:t>
                      </a:r>
                      <a:endParaRPr lang="en-US" sz="1600" dirty="0"/>
                    </a:p>
                  </a:txBody>
                  <a:tcPr/>
                </a:tc>
                <a:tc>
                  <a:txBody>
                    <a:bodyPr/>
                    <a:lstStyle/>
                    <a:p>
                      <a:r>
                        <a:rPr lang="en-US" sz="1600" dirty="0" smtClean="0"/>
                        <a:t>July</a:t>
                      </a:r>
                      <a:r>
                        <a:rPr lang="en-US" sz="1600" baseline="0" dirty="0" smtClean="0"/>
                        <a:t> 2016</a:t>
                      </a:r>
                      <a:endParaRPr lang="en-US" sz="1600" dirty="0"/>
                    </a:p>
                  </a:txBody>
                  <a:tcPr/>
                </a:tc>
              </a:tr>
            </a:tbl>
          </a:graphicData>
        </a:graphic>
      </p:graphicFrame>
      <p:sp>
        <p:nvSpPr>
          <p:cNvPr id="5" name="TextBox 4"/>
          <p:cNvSpPr txBox="1"/>
          <p:nvPr/>
        </p:nvSpPr>
        <p:spPr>
          <a:xfrm>
            <a:off x="311776" y="300310"/>
            <a:ext cx="7517774" cy="830997"/>
          </a:xfrm>
          <a:prstGeom prst="rect">
            <a:avLst/>
          </a:prstGeom>
          <a:noFill/>
        </p:spPr>
        <p:txBody>
          <a:bodyPr wrap="square" rtlCol="0">
            <a:spAutoFit/>
          </a:bodyPr>
          <a:lstStyle/>
          <a:p>
            <a:r>
              <a:rPr lang="en-US" sz="2800" i="1" dirty="0" smtClean="0"/>
              <a:t>Priority 2: </a:t>
            </a:r>
          </a:p>
          <a:p>
            <a:r>
              <a:rPr lang="en-US" sz="2000" b="1" dirty="0">
                <a:solidFill>
                  <a:srgbClr val="FF0000"/>
                </a:solidFill>
              </a:rPr>
              <a:t>(SDO-2) GSR Training Guide (New Document</a:t>
            </a:r>
            <a:r>
              <a:rPr lang="en-US" sz="2000" b="1" dirty="0" smtClean="0">
                <a:solidFill>
                  <a:srgbClr val="FF0000"/>
                </a:solidFill>
              </a:rPr>
              <a:t>)</a:t>
            </a:r>
            <a:endParaRPr lang="en-US" sz="2000" b="1" dirty="0">
              <a:solidFill>
                <a:srgbClr val="FF0000"/>
              </a:solidFill>
            </a:endParaRPr>
          </a:p>
        </p:txBody>
      </p:sp>
      <p:sp>
        <p:nvSpPr>
          <p:cNvPr id="6" name="Slide Number Placeholder 5"/>
          <p:cNvSpPr>
            <a:spLocks noGrp="1"/>
          </p:cNvSpPr>
          <p:nvPr>
            <p:ph type="sldNum" sz="quarter" idx="12"/>
          </p:nvPr>
        </p:nvSpPr>
        <p:spPr/>
        <p:txBody>
          <a:bodyPr/>
          <a:lstStyle/>
          <a:p>
            <a:fld id="{8A6BD0B9-3465-4E0F-AE7F-2EBD7D9D0656}" type="slidenum">
              <a:rPr lang="en-US" smtClean="0"/>
              <a:pPr/>
              <a:t>15</a:t>
            </a:fld>
            <a:endParaRPr lang="en-US" dirty="0"/>
          </a:p>
        </p:txBody>
      </p:sp>
    </p:spTree>
    <p:extLst>
      <p:ext uri="{BB962C8B-B14F-4D97-AF65-F5344CB8AC3E}">
        <p14:creationId xmlns:p14="http://schemas.microsoft.com/office/powerpoint/2010/main" val="4211526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3 Documents</a:t>
            </a:r>
            <a:endParaRPr lang="en-US" dirty="0"/>
          </a:p>
        </p:txBody>
      </p:sp>
      <p:sp>
        <p:nvSpPr>
          <p:cNvPr id="3" name="Content Placeholder 2"/>
          <p:cNvSpPr>
            <a:spLocks noGrp="1"/>
          </p:cNvSpPr>
          <p:nvPr>
            <p:ph idx="1"/>
          </p:nvPr>
        </p:nvSpPr>
        <p:spPr>
          <a:xfrm>
            <a:off x="547626" y="1357313"/>
            <a:ext cx="8106043" cy="4157662"/>
          </a:xfrm>
        </p:spPr>
        <p:txBody>
          <a:bodyPr>
            <a:normAutofit/>
          </a:bodyPr>
          <a:lstStyle/>
          <a:p>
            <a:pPr marL="0" indent="0">
              <a:buNone/>
            </a:pPr>
            <a:r>
              <a:rPr lang="en-US" sz="1800" b="1" dirty="0" smtClean="0"/>
              <a:t>Document Title:</a:t>
            </a:r>
          </a:p>
          <a:p>
            <a:pPr marL="0" indent="0">
              <a:lnSpc>
                <a:spcPct val="115000"/>
              </a:lnSpc>
              <a:spcBef>
                <a:spcPts val="0"/>
              </a:spcBef>
              <a:buNone/>
              <a:defRPr/>
            </a:pPr>
            <a:r>
              <a:rPr lang="en-US" sz="1600" b="1" dirty="0">
                <a:solidFill>
                  <a:srgbClr val="FF0000"/>
                </a:solidFill>
                <a:ea typeface="Times New Roman"/>
              </a:rPr>
              <a:t>(SDO-3) </a:t>
            </a:r>
            <a:r>
              <a:rPr lang="en-US" sz="1600" b="1" dirty="0" smtClean="0">
                <a:solidFill>
                  <a:srgbClr val="FF0000"/>
                </a:solidFill>
                <a:ea typeface="Times New Roman"/>
              </a:rPr>
              <a:t>GSR Testimony </a:t>
            </a:r>
            <a:r>
              <a:rPr lang="en-US" sz="1600" b="1" dirty="0">
                <a:solidFill>
                  <a:srgbClr val="FF0000"/>
                </a:solidFill>
                <a:ea typeface="Times New Roman"/>
              </a:rPr>
              <a:t>(New Document)</a:t>
            </a:r>
          </a:p>
          <a:p>
            <a:pPr marL="0" indent="0">
              <a:buNone/>
            </a:pPr>
            <a:endParaRPr lang="en-US" sz="1800" b="1" dirty="0" smtClean="0"/>
          </a:p>
          <a:p>
            <a:pPr marL="0" indent="0">
              <a:buNone/>
            </a:pPr>
            <a:r>
              <a:rPr lang="en-US" sz="1800" b="1" dirty="0" smtClean="0"/>
              <a:t>Scope: </a:t>
            </a:r>
          </a:p>
          <a:p>
            <a:pPr marL="0" indent="0">
              <a:buNone/>
            </a:pPr>
            <a:r>
              <a:rPr lang="en-US" sz="1800" b="1" dirty="0" smtClean="0"/>
              <a:t>	</a:t>
            </a:r>
            <a:r>
              <a:rPr lang="en-US" sz="1800" dirty="0"/>
              <a:t> </a:t>
            </a:r>
            <a:r>
              <a:rPr lang="en-US" sz="1400" dirty="0"/>
              <a:t>GSR Testimony is challenging because the interpretation of results requires consideration of various issues from particle formation through collection and analysis that may be raised. This document will attempt to address commonly encountered questions presented in testimony, appropriate answers, and examples of testimony limitations pertaining to GSR.  The document will also provide guidance to a witness in preparing for admissibility of GSR evidence.  </a:t>
            </a:r>
            <a:endParaRPr lang="en-US" sz="1800" dirty="0" smtClean="0"/>
          </a:p>
          <a:p>
            <a:pPr marL="0" indent="0">
              <a:buNone/>
            </a:pPr>
            <a:r>
              <a:rPr lang="en-US" sz="1800" dirty="0" smtClean="0"/>
              <a:t>  </a:t>
            </a:r>
            <a:endParaRPr lang="en-US" sz="1800" b="1" dirty="0" smtClean="0"/>
          </a:p>
          <a:p>
            <a:pPr marL="0" indent="0">
              <a:buNone/>
            </a:pPr>
            <a:r>
              <a:rPr lang="en-US" sz="1800" b="1" dirty="0" smtClean="0"/>
              <a:t>Objective/rationale:</a:t>
            </a:r>
          </a:p>
          <a:p>
            <a:pPr marL="0" indent="0">
              <a:buNone/>
            </a:pPr>
            <a:r>
              <a:rPr lang="en-US" sz="1800" b="1" dirty="0" smtClean="0"/>
              <a:t>	</a:t>
            </a:r>
            <a:r>
              <a:rPr lang="en-US" sz="1800" dirty="0"/>
              <a:t> </a:t>
            </a:r>
            <a:r>
              <a:rPr lang="en-US" sz="1400" dirty="0" smtClean="0"/>
              <a:t>This standard/guide will attempt to provide assistance in preparation for GSR specific testimony including admissibility issues, limitations, and answers to commonly asked questions when giving testimony in a criminal court of law. </a:t>
            </a:r>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923330"/>
          </a:xfrm>
          <a:prstGeom prst="rect">
            <a:avLst/>
          </a:prstGeom>
          <a:solidFill>
            <a:schemeClr val="bg2">
              <a:lumMod val="90000"/>
            </a:schemeClr>
          </a:solidFill>
        </p:spPr>
        <p:txBody>
          <a:bodyPr wrap="square" rtlCol="0">
            <a:spAutoFit/>
          </a:bodyPr>
          <a:lstStyle/>
          <a:p>
            <a:r>
              <a:rPr lang="en-US" b="1" dirty="0" smtClean="0"/>
              <a:t>Task Group Name: Testimony and Ethics</a:t>
            </a:r>
          </a:p>
          <a:p>
            <a:r>
              <a:rPr lang="en-US" b="1" dirty="0" smtClean="0"/>
              <a:t>Task Group Chair Name: Michael Trimpe</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16</a:t>
            </a:fld>
            <a:endParaRPr lang="en-US" dirty="0"/>
          </a:p>
        </p:txBody>
      </p:sp>
    </p:spTree>
    <p:extLst>
      <p:ext uri="{BB962C8B-B14F-4D97-AF65-F5344CB8AC3E}">
        <p14:creationId xmlns:p14="http://schemas.microsoft.com/office/powerpoint/2010/main" val="3411359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3 Documents</a:t>
            </a:r>
            <a:endParaRPr lang="en-US" dirty="0"/>
          </a:p>
        </p:txBody>
      </p:sp>
      <p:sp>
        <p:nvSpPr>
          <p:cNvPr id="3" name="Content Placeholder 2"/>
          <p:cNvSpPr>
            <a:spLocks noGrp="1"/>
          </p:cNvSpPr>
          <p:nvPr>
            <p:ph idx="1"/>
          </p:nvPr>
        </p:nvSpPr>
        <p:spPr>
          <a:xfrm>
            <a:off x="547626" y="1986170"/>
            <a:ext cx="8106043" cy="2890630"/>
          </a:xfrm>
        </p:spPr>
        <p:txBody>
          <a:bodyPr>
            <a:normAutofit fontScale="92500" lnSpcReduction="20000"/>
          </a:bodyPr>
          <a:lstStyle/>
          <a:p>
            <a:pPr marL="0" indent="0">
              <a:buNone/>
            </a:pPr>
            <a:r>
              <a:rPr lang="en-US" dirty="0" smtClean="0"/>
              <a:t>Key Components of Standards: </a:t>
            </a:r>
          </a:p>
          <a:p>
            <a:pPr marL="0" indent="0">
              <a:buNone/>
            </a:pPr>
            <a:r>
              <a:rPr lang="en-US" sz="1600" b="1" dirty="0">
                <a:solidFill>
                  <a:srgbClr val="FF0000"/>
                </a:solidFill>
                <a:ea typeface="Times New Roman"/>
              </a:rPr>
              <a:t>(SDO-3) </a:t>
            </a:r>
            <a:r>
              <a:rPr lang="en-US" sz="1600" b="1" dirty="0" smtClean="0">
                <a:solidFill>
                  <a:srgbClr val="FF0000"/>
                </a:solidFill>
                <a:ea typeface="Times New Roman"/>
              </a:rPr>
              <a:t>GSR Testimony </a:t>
            </a:r>
            <a:r>
              <a:rPr lang="en-US" sz="1600" b="1" dirty="0">
                <a:solidFill>
                  <a:srgbClr val="FF0000"/>
                </a:solidFill>
                <a:ea typeface="Times New Roman"/>
              </a:rPr>
              <a:t>(New Document</a:t>
            </a:r>
            <a:r>
              <a:rPr lang="en-US" sz="1600" b="1" dirty="0" smtClean="0">
                <a:solidFill>
                  <a:srgbClr val="FF0000"/>
                </a:solidFill>
                <a:ea typeface="Times New Roman"/>
              </a:rPr>
              <a:t>)</a:t>
            </a:r>
            <a:endParaRPr lang="en-US" sz="1600" b="1" dirty="0">
              <a:solidFill>
                <a:srgbClr val="FF0000"/>
              </a:solidFill>
            </a:endParaRPr>
          </a:p>
          <a:p>
            <a:pPr marL="0" indent="0">
              <a:buNone/>
            </a:pPr>
            <a:endParaRPr lang="en-US" dirty="0" smtClean="0"/>
          </a:p>
          <a:p>
            <a:r>
              <a:rPr lang="en-US" dirty="0"/>
              <a:t>Examples of questions and answers a GSR expert may encounter while giving testimony.</a:t>
            </a:r>
          </a:p>
          <a:p>
            <a:r>
              <a:rPr lang="en-US" dirty="0" smtClean="0"/>
              <a:t>A </a:t>
            </a:r>
            <a:r>
              <a:rPr lang="en-US" dirty="0"/>
              <a:t>list of limitations in interpretation of GSR results when testifying</a:t>
            </a:r>
          </a:p>
          <a:p>
            <a:r>
              <a:rPr lang="en-US" dirty="0" smtClean="0"/>
              <a:t>Assistance </a:t>
            </a:r>
            <a:r>
              <a:rPr lang="en-US" dirty="0"/>
              <a:t>in preparation for an admissibility hearing in GSR</a:t>
            </a:r>
          </a:p>
          <a:p>
            <a:r>
              <a:rPr lang="en-US" dirty="0" smtClean="0"/>
              <a:t>This </a:t>
            </a:r>
            <a:r>
              <a:rPr lang="en-US" dirty="0"/>
              <a:t>document will be used to supplement existing legal literature used to describe the roles and responsibilities of Expert Witness Testimony in the U.S. Criminal Court system.  </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17</a:t>
            </a:fld>
            <a:endParaRPr lang="en-US" dirty="0"/>
          </a:p>
        </p:txBody>
      </p:sp>
    </p:spTree>
    <p:extLst>
      <p:ext uri="{BB962C8B-B14F-4D97-AF65-F5344CB8AC3E}">
        <p14:creationId xmlns:p14="http://schemas.microsoft.com/office/powerpoint/2010/main" val="2488686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236874714"/>
              </p:ext>
            </p:extLst>
          </p:nvPr>
        </p:nvGraphicFramePr>
        <p:xfrm>
          <a:off x="741363" y="2838450"/>
          <a:ext cx="7477055" cy="3048000"/>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Additions and edits to document. Subcommittee vote to push forward.</a:t>
                      </a:r>
                      <a:endParaRPr lang="en-US" sz="1600" dirty="0"/>
                    </a:p>
                  </a:txBody>
                  <a:tcPr/>
                </a:tc>
                <a:tc>
                  <a:txBody>
                    <a:bodyPr/>
                    <a:lstStyle/>
                    <a:p>
                      <a:r>
                        <a:rPr lang="en-US" sz="1600" dirty="0" smtClean="0"/>
                        <a:t>SDO-100; 200</a:t>
                      </a:r>
                      <a:endParaRPr lang="en-US" sz="1600" dirty="0"/>
                    </a:p>
                  </a:txBody>
                  <a:tcPr/>
                </a:tc>
                <a:tc>
                  <a:txBody>
                    <a:bodyPr/>
                    <a:lstStyle/>
                    <a:p>
                      <a:r>
                        <a:rPr lang="en-US" sz="1600" dirty="0" smtClean="0"/>
                        <a:t>M. Trimpe</a:t>
                      </a:r>
                      <a:endParaRPr lang="en-US" sz="1600" dirty="0"/>
                    </a:p>
                  </a:txBody>
                  <a:tcPr/>
                </a:tc>
                <a:tc>
                  <a:txBody>
                    <a:bodyPr/>
                    <a:lstStyle/>
                    <a:p>
                      <a:r>
                        <a:rPr lang="en-US" sz="1600" dirty="0" smtClean="0"/>
                        <a:t>April 2016</a:t>
                      </a:r>
                      <a:endParaRPr lang="en-US" sz="1600" dirty="0"/>
                    </a:p>
                  </a:txBody>
                  <a:tcPr/>
                </a:tc>
              </a:tr>
              <a:tr h="367029">
                <a:tc>
                  <a:txBody>
                    <a:bodyPr/>
                    <a:lstStyle/>
                    <a:p>
                      <a:r>
                        <a:rPr lang="en-US" sz="1600" dirty="0" smtClean="0"/>
                        <a:t>Send document to resource</a:t>
                      </a:r>
                      <a:r>
                        <a:rPr lang="en-US" sz="1600" baseline="0" dirty="0" smtClean="0"/>
                        <a:t> committees for comment.</a:t>
                      </a:r>
                      <a:endParaRPr lang="en-US" sz="1600" dirty="0"/>
                    </a:p>
                  </a:txBody>
                  <a:tcPr/>
                </a:tc>
                <a:tc>
                  <a:txBody>
                    <a:bodyPr/>
                    <a:lstStyle/>
                    <a:p>
                      <a:r>
                        <a:rPr lang="en-US" sz="1600" dirty="0" smtClean="0"/>
                        <a:t>---</a:t>
                      </a:r>
                      <a:endParaRPr lang="en-US" sz="1600" dirty="0"/>
                    </a:p>
                  </a:txBody>
                  <a:tcPr/>
                </a:tc>
                <a:tc>
                  <a:txBody>
                    <a:bodyPr/>
                    <a:lstStyle/>
                    <a:p>
                      <a:r>
                        <a:rPr lang="en-US" sz="1600" dirty="0" smtClean="0"/>
                        <a:t>M. Trimpe &amp;</a:t>
                      </a:r>
                      <a:r>
                        <a:rPr lang="en-US" sz="1600" baseline="0" dirty="0" smtClean="0"/>
                        <a:t> </a:t>
                      </a:r>
                      <a:r>
                        <a:rPr lang="en-US" sz="1600" dirty="0" smtClean="0"/>
                        <a:t>Liaisons</a:t>
                      </a:r>
                      <a:endParaRPr lang="en-US" sz="1600" dirty="0"/>
                    </a:p>
                  </a:txBody>
                  <a:tcPr/>
                </a:tc>
                <a:tc>
                  <a:txBody>
                    <a:bodyPr/>
                    <a:lstStyle/>
                    <a:p>
                      <a:r>
                        <a:rPr lang="en-US" sz="1600" dirty="0" smtClean="0"/>
                        <a:t>May 2016</a:t>
                      </a:r>
                      <a:endParaRPr lang="en-US" sz="1600" dirty="0"/>
                    </a:p>
                  </a:txBody>
                  <a:tcPr/>
                </a:tc>
              </a:tr>
              <a:tr h="367029">
                <a:tc>
                  <a:txBody>
                    <a:bodyPr/>
                    <a:lstStyle/>
                    <a:p>
                      <a:r>
                        <a:rPr lang="en-US" sz="1600" dirty="0" smtClean="0"/>
                        <a:t>Complete the SDO Process Request form and submit documents to the SAC.</a:t>
                      </a:r>
                      <a:endParaRPr lang="en-US" sz="1600" dirty="0"/>
                    </a:p>
                  </a:txBody>
                  <a:tcPr/>
                </a:tc>
                <a:tc>
                  <a:txBody>
                    <a:bodyPr/>
                    <a:lstStyle/>
                    <a:p>
                      <a:r>
                        <a:rPr lang="en-US" sz="1600" dirty="0" smtClean="0"/>
                        <a:t>SDO-300</a:t>
                      </a:r>
                      <a:endParaRPr lang="en-US" sz="1600" dirty="0"/>
                    </a:p>
                  </a:txBody>
                  <a:tcPr/>
                </a:tc>
                <a:tc>
                  <a:txBody>
                    <a:bodyPr/>
                    <a:lstStyle/>
                    <a:p>
                      <a:r>
                        <a:rPr lang="en-US" sz="1600" dirty="0" smtClean="0"/>
                        <a:t>M. Trimpe &amp; </a:t>
                      </a:r>
                    </a:p>
                    <a:p>
                      <a:r>
                        <a:rPr lang="en-US" sz="1600" dirty="0" smtClean="0"/>
                        <a:t>M. Martinez</a:t>
                      </a:r>
                      <a:endParaRPr lang="en-US" sz="1600" dirty="0"/>
                    </a:p>
                  </a:txBody>
                  <a:tcPr/>
                </a:tc>
                <a:tc>
                  <a:txBody>
                    <a:bodyPr/>
                    <a:lstStyle/>
                    <a:p>
                      <a:r>
                        <a:rPr lang="en-US" sz="1600" dirty="0" smtClean="0"/>
                        <a:t>July</a:t>
                      </a:r>
                      <a:r>
                        <a:rPr lang="en-US" sz="1600" baseline="0" dirty="0" smtClean="0"/>
                        <a:t> 2016</a:t>
                      </a:r>
                      <a:endParaRPr lang="en-US" sz="1600" dirty="0"/>
                    </a:p>
                  </a:txBody>
                  <a:tcPr/>
                </a:tc>
              </a:tr>
            </a:tbl>
          </a:graphicData>
        </a:graphic>
      </p:graphicFrame>
      <p:sp>
        <p:nvSpPr>
          <p:cNvPr id="5" name="TextBox 4"/>
          <p:cNvSpPr txBox="1"/>
          <p:nvPr/>
        </p:nvSpPr>
        <p:spPr>
          <a:xfrm>
            <a:off x="311776" y="300310"/>
            <a:ext cx="7517774" cy="830997"/>
          </a:xfrm>
          <a:prstGeom prst="rect">
            <a:avLst/>
          </a:prstGeom>
          <a:noFill/>
        </p:spPr>
        <p:txBody>
          <a:bodyPr wrap="square" rtlCol="0">
            <a:spAutoFit/>
          </a:bodyPr>
          <a:lstStyle/>
          <a:p>
            <a:r>
              <a:rPr lang="en-US" sz="2800" i="1" dirty="0" smtClean="0"/>
              <a:t>Priority 3: </a:t>
            </a:r>
          </a:p>
          <a:p>
            <a:r>
              <a:rPr lang="en-US" sz="2000" b="1" dirty="0">
                <a:solidFill>
                  <a:srgbClr val="FF0000"/>
                </a:solidFill>
                <a:ea typeface="Times New Roman"/>
              </a:rPr>
              <a:t>(SDO-3) </a:t>
            </a:r>
            <a:r>
              <a:rPr lang="en-US" sz="2000" b="1" dirty="0" smtClean="0">
                <a:solidFill>
                  <a:srgbClr val="FF0000"/>
                </a:solidFill>
                <a:ea typeface="Times New Roman"/>
              </a:rPr>
              <a:t>GSR Testimony </a:t>
            </a:r>
            <a:r>
              <a:rPr lang="en-US" sz="2000" b="1" dirty="0">
                <a:solidFill>
                  <a:srgbClr val="FF0000"/>
                </a:solidFill>
                <a:ea typeface="Times New Roman"/>
              </a:rPr>
              <a:t>(New Document</a:t>
            </a:r>
            <a:r>
              <a:rPr lang="en-US" sz="2000" b="1" dirty="0" smtClean="0">
                <a:solidFill>
                  <a:srgbClr val="FF0000"/>
                </a:solidFill>
                <a:ea typeface="Times New Roman"/>
              </a:rPr>
              <a:t>)</a:t>
            </a:r>
            <a:endParaRPr lang="en-US" sz="2000" b="1" dirty="0">
              <a:solidFill>
                <a:srgbClr val="FF0000"/>
              </a:solidFill>
            </a:endParaRPr>
          </a:p>
        </p:txBody>
      </p:sp>
      <p:sp>
        <p:nvSpPr>
          <p:cNvPr id="6" name="Slide Number Placeholder 5"/>
          <p:cNvSpPr>
            <a:spLocks noGrp="1"/>
          </p:cNvSpPr>
          <p:nvPr>
            <p:ph type="sldNum" sz="quarter" idx="12"/>
          </p:nvPr>
        </p:nvSpPr>
        <p:spPr/>
        <p:txBody>
          <a:bodyPr/>
          <a:lstStyle/>
          <a:p>
            <a:fld id="{8A6BD0B9-3465-4E0F-AE7F-2EBD7D9D0656}" type="slidenum">
              <a:rPr lang="en-US" smtClean="0"/>
              <a:pPr/>
              <a:t>18</a:t>
            </a:fld>
            <a:endParaRPr lang="en-US" dirty="0"/>
          </a:p>
        </p:txBody>
      </p:sp>
    </p:spTree>
    <p:extLst>
      <p:ext uri="{BB962C8B-B14F-4D97-AF65-F5344CB8AC3E}">
        <p14:creationId xmlns:p14="http://schemas.microsoft.com/office/powerpoint/2010/main" val="101631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4 Documents</a:t>
            </a:r>
            <a:endParaRPr lang="en-US" dirty="0"/>
          </a:p>
        </p:txBody>
      </p:sp>
      <p:sp>
        <p:nvSpPr>
          <p:cNvPr id="3" name="Content Placeholder 2"/>
          <p:cNvSpPr>
            <a:spLocks noGrp="1"/>
          </p:cNvSpPr>
          <p:nvPr>
            <p:ph idx="1"/>
          </p:nvPr>
        </p:nvSpPr>
        <p:spPr>
          <a:xfrm>
            <a:off x="547626" y="1357313"/>
            <a:ext cx="8106043" cy="4157662"/>
          </a:xfrm>
        </p:spPr>
        <p:txBody>
          <a:bodyPr>
            <a:normAutofit/>
          </a:bodyPr>
          <a:lstStyle/>
          <a:p>
            <a:pPr marL="0" indent="0">
              <a:buNone/>
            </a:pPr>
            <a:r>
              <a:rPr lang="en-US" sz="1800" b="1" dirty="0" smtClean="0"/>
              <a:t>Document Title:</a:t>
            </a:r>
          </a:p>
          <a:p>
            <a:pPr marL="0" indent="0">
              <a:lnSpc>
                <a:spcPct val="115000"/>
              </a:lnSpc>
              <a:spcBef>
                <a:spcPts val="0"/>
              </a:spcBef>
              <a:buNone/>
              <a:defRPr/>
            </a:pPr>
            <a:r>
              <a:rPr lang="en-US" sz="1600" b="1" dirty="0">
                <a:solidFill>
                  <a:srgbClr val="FF0000"/>
                </a:solidFill>
                <a:ea typeface="Times New Roman"/>
              </a:rPr>
              <a:t>(SDO-4) Report writing, Qualifying </a:t>
            </a:r>
            <a:r>
              <a:rPr lang="en-US" sz="1600" b="1" dirty="0" smtClean="0">
                <a:solidFill>
                  <a:srgbClr val="FF0000"/>
                </a:solidFill>
                <a:ea typeface="Times New Roman"/>
              </a:rPr>
              <a:t>Statements </a:t>
            </a:r>
            <a:r>
              <a:rPr lang="en-US" sz="1600" b="1" dirty="0">
                <a:solidFill>
                  <a:srgbClr val="FF0000"/>
                </a:solidFill>
                <a:ea typeface="Times New Roman"/>
              </a:rPr>
              <a:t>and Interpretation (New Document)</a:t>
            </a:r>
            <a:endParaRPr lang="en-US" sz="1600" dirty="0">
              <a:ea typeface="Times New Roman"/>
            </a:endParaRPr>
          </a:p>
          <a:p>
            <a:pPr marL="0" indent="0">
              <a:buNone/>
            </a:pPr>
            <a:endParaRPr lang="en-US" sz="1800" b="1" dirty="0" smtClean="0"/>
          </a:p>
          <a:p>
            <a:pPr marL="0" indent="0">
              <a:buNone/>
            </a:pPr>
            <a:r>
              <a:rPr lang="en-US" sz="1800" b="1" dirty="0" smtClean="0"/>
              <a:t>Scope: </a:t>
            </a:r>
          </a:p>
          <a:p>
            <a:pPr marL="0" indent="0">
              <a:buNone/>
            </a:pPr>
            <a:r>
              <a:rPr lang="en-US" sz="1800" b="1" dirty="0" smtClean="0"/>
              <a:t>	</a:t>
            </a:r>
            <a:r>
              <a:rPr lang="en-US" sz="1800" dirty="0"/>
              <a:t> </a:t>
            </a:r>
            <a:r>
              <a:rPr lang="en-US" sz="1800" dirty="0" smtClean="0"/>
              <a:t>The goal of this standard/guide will be to compile, evaluate and suggest a unified reporting method when issuing GSR reports to our customers. The focus will be on identifying common language used while attempting to strengthen report conclusions with clear and concise verbiage.</a:t>
            </a:r>
            <a:endParaRPr lang="en-US" sz="1800" b="1" dirty="0" smtClean="0"/>
          </a:p>
          <a:p>
            <a:pPr marL="0" indent="0">
              <a:buNone/>
            </a:pPr>
            <a:endParaRPr lang="en-US" sz="1800" b="1" dirty="0" smtClean="0"/>
          </a:p>
          <a:p>
            <a:pPr marL="0" indent="0">
              <a:buNone/>
            </a:pPr>
            <a:r>
              <a:rPr lang="en-US" sz="1800" b="1" dirty="0" smtClean="0"/>
              <a:t>Objective/rationale:</a:t>
            </a:r>
            <a:endParaRPr lang="en-US" sz="1800" b="1" dirty="0"/>
          </a:p>
          <a:p>
            <a:pPr marL="0" indent="0">
              <a:buNone/>
            </a:pPr>
            <a:r>
              <a:rPr lang="en-US" sz="1800" b="1" dirty="0" smtClean="0"/>
              <a:t>	</a:t>
            </a:r>
            <a:r>
              <a:rPr lang="en-US" sz="1800" dirty="0"/>
              <a:t> </a:t>
            </a:r>
            <a:r>
              <a:rPr lang="en-US" sz="1800" dirty="0" smtClean="0"/>
              <a:t>To determine the clearest and most unambiguous language to use when creating a GSR report. </a:t>
            </a:r>
            <a:endParaRPr lang="en-US" sz="1800" b="1" dirty="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1200329"/>
          </a:xfrm>
          <a:prstGeom prst="rect">
            <a:avLst/>
          </a:prstGeom>
          <a:solidFill>
            <a:schemeClr val="bg2">
              <a:lumMod val="90000"/>
            </a:schemeClr>
          </a:solidFill>
        </p:spPr>
        <p:txBody>
          <a:bodyPr wrap="square" rtlCol="0">
            <a:spAutoFit/>
          </a:bodyPr>
          <a:lstStyle/>
          <a:p>
            <a:r>
              <a:rPr lang="en-US" b="1" dirty="0" smtClean="0"/>
              <a:t>Task Group Name: Report writing, Qualifying statements and Interpretation</a:t>
            </a:r>
          </a:p>
          <a:p>
            <a:r>
              <a:rPr lang="en-US" b="1" dirty="0" smtClean="0"/>
              <a:t>Task Group Chair Name: Debra Gibson</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19</a:t>
            </a:fld>
            <a:endParaRPr lang="en-US" dirty="0"/>
          </a:p>
        </p:txBody>
      </p:sp>
    </p:spTree>
    <p:extLst>
      <p:ext uri="{BB962C8B-B14F-4D97-AF65-F5344CB8AC3E}">
        <p14:creationId xmlns:p14="http://schemas.microsoft.com/office/powerpoint/2010/main" val="209821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A6BD0B9-3465-4E0F-AE7F-2EBD7D9D0656}" type="slidenum">
              <a:rPr lang="en-US" smtClean="0"/>
              <a:pPr/>
              <a:t>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1160" y="670560"/>
            <a:ext cx="5654767" cy="5374640"/>
          </a:xfrm>
          <a:prstGeom prst="rect">
            <a:avLst/>
          </a:prstGeom>
        </p:spPr>
      </p:pic>
    </p:spTree>
    <p:extLst>
      <p:ext uri="{BB962C8B-B14F-4D97-AF65-F5344CB8AC3E}">
        <p14:creationId xmlns:p14="http://schemas.microsoft.com/office/powerpoint/2010/main" val="129091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4 Documents</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Key Components of Standards: </a:t>
            </a:r>
          </a:p>
          <a:p>
            <a:pPr marL="0" indent="0">
              <a:lnSpc>
                <a:spcPct val="115000"/>
              </a:lnSpc>
              <a:spcBef>
                <a:spcPts val="0"/>
              </a:spcBef>
              <a:buNone/>
              <a:defRPr/>
            </a:pPr>
            <a:r>
              <a:rPr lang="en-US" sz="1600" b="1" dirty="0">
                <a:solidFill>
                  <a:srgbClr val="FF0000"/>
                </a:solidFill>
                <a:ea typeface="Times New Roman"/>
              </a:rPr>
              <a:t>(SDO-4) Report writing, Qualifying Statements and Interpretation (New Document)</a:t>
            </a:r>
            <a:endParaRPr lang="en-US" sz="1600" dirty="0">
              <a:ea typeface="Times New Roman"/>
            </a:endParaRPr>
          </a:p>
          <a:p>
            <a:pPr marL="0" indent="0">
              <a:buNone/>
            </a:pPr>
            <a:endParaRPr lang="en-US" dirty="0" smtClean="0"/>
          </a:p>
          <a:p>
            <a:r>
              <a:rPr lang="en-US" dirty="0" smtClean="0"/>
              <a:t>Submit and evaluate questionnaires given to laboratories performing GSR analysis.</a:t>
            </a:r>
          </a:p>
          <a:p>
            <a:r>
              <a:rPr lang="en-US" dirty="0" smtClean="0"/>
              <a:t> Collect examples of reports or the language used when reporting the conclusion of results.</a:t>
            </a:r>
          </a:p>
          <a:p>
            <a:r>
              <a:rPr lang="en-US" dirty="0" smtClean="0"/>
              <a:t>Define common GSR specific terms.</a:t>
            </a:r>
          </a:p>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20</a:t>
            </a:fld>
            <a:endParaRPr lang="en-US" dirty="0"/>
          </a:p>
        </p:txBody>
      </p:sp>
    </p:spTree>
    <p:extLst>
      <p:ext uri="{BB962C8B-B14F-4D97-AF65-F5344CB8AC3E}">
        <p14:creationId xmlns:p14="http://schemas.microsoft.com/office/powerpoint/2010/main" val="3424107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820583852"/>
              </p:ext>
            </p:extLst>
          </p:nvPr>
        </p:nvGraphicFramePr>
        <p:xfrm>
          <a:off x="741363" y="2838450"/>
          <a:ext cx="7477055" cy="2225040"/>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Additions and edits to document. Subcommittee vote to push forward.</a:t>
                      </a:r>
                      <a:endParaRPr lang="en-US" sz="1600" dirty="0"/>
                    </a:p>
                  </a:txBody>
                  <a:tcPr/>
                </a:tc>
                <a:tc>
                  <a:txBody>
                    <a:bodyPr/>
                    <a:lstStyle/>
                    <a:p>
                      <a:r>
                        <a:rPr lang="en-US" sz="1600" dirty="0" smtClean="0"/>
                        <a:t>SDO-100</a:t>
                      </a:r>
                      <a:endParaRPr lang="en-US" sz="1600" dirty="0"/>
                    </a:p>
                  </a:txBody>
                  <a:tcPr/>
                </a:tc>
                <a:tc>
                  <a:txBody>
                    <a:bodyPr/>
                    <a:lstStyle/>
                    <a:p>
                      <a:r>
                        <a:rPr lang="en-US" sz="1600" dirty="0" smtClean="0"/>
                        <a:t>D. Gibson</a:t>
                      </a:r>
                      <a:endParaRPr lang="en-US" sz="1600" dirty="0"/>
                    </a:p>
                  </a:txBody>
                  <a:tcPr/>
                </a:tc>
                <a:tc>
                  <a:txBody>
                    <a:bodyPr/>
                    <a:lstStyle/>
                    <a:p>
                      <a:r>
                        <a:rPr lang="en-US" sz="1600" dirty="0" smtClean="0"/>
                        <a:t>2017</a:t>
                      </a:r>
                      <a:endParaRPr lang="en-US" sz="1600" dirty="0"/>
                    </a:p>
                  </a:txBody>
                  <a:tcPr/>
                </a:tc>
              </a:tr>
              <a:tr h="367029">
                <a:tc>
                  <a:txBody>
                    <a:bodyPr/>
                    <a:lstStyle/>
                    <a:p>
                      <a:r>
                        <a:rPr lang="en-US" sz="1600" dirty="0" smtClean="0"/>
                        <a:t>Send document to resource</a:t>
                      </a:r>
                      <a:r>
                        <a:rPr lang="en-US" sz="1600" baseline="0" dirty="0" smtClean="0"/>
                        <a:t> committees for comment.</a:t>
                      </a:r>
                      <a:endParaRPr lang="en-US" sz="1600" dirty="0"/>
                    </a:p>
                  </a:txBody>
                  <a:tcPr/>
                </a:tc>
                <a:tc>
                  <a:txBody>
                    <a:bodyPr/>
                    <a:lstStyle/>
                    <a:p>
                      <a:r>
                        <a:rPr lang="en-US" sz="1600" dirty="0" smtClean="0"/>
                        <a:t>---</a:t>
                      </a:r>
                      <a:endParaRPr lang="en-US" sz="1600" dirty="0"/>
                    </a:p>
                  </a:txBody>
                  <a:tcPr/>
                </a:tc>
                <a:tc>
                  <a:txBody>
                    <a:bodyPr/>
                    <a:lstStyle/>
                    <a:p>
                      <a:r>
                        <a:rPr lang="en-US" sz="1600" dirty="0" smtClean="0"/>
                        <a:t>D. Gibson &amp;</a:t>
                      </a:r>
                      <a:r>
                        <a:rPr lang="en-US" sz="1600" baseline="0" dirty="0" smtClean="0"/>
                        <a:t> </a:t>
                      </a:r>
                      <a:r>
                        <a:rPr lang="en-US" sz="1600" dirty="0" smtClean="0"/>
                        <a:t>Liaisons</a:t>
                      </a:r>
                      <a:endParaRPr lang="en-US" sz="1600" dirty="0"/>
                    </a:p>
                  </a:txBody>
                  <a:tcPr/>
                </a:tc>
                <a:tc>
                  <a:txBody>
                    <a:bodyPr/>
                    <a:lstStyle/>
                    <a:p>
                      <a:endParaRPr lang="en-US" sz="1600" dirty="0"/>
                    </a:p>
                  </a:txBody>
                  <a:tcPr/>
                </a:tc>
              </a:tr>
            </a:tbl>
          </a:graphicData>
        </a:graphic>
      </p:graphicFrame>
      <p:sp>
        <p:nvSpPr>
          <p:cNvPr id="5" name="TextBox 4"/>
          <p:cNvSpPr txBox="1"/>
          <p:nvPr/>
        </p:nvSpPr>
        <p:spPr>
          <a:xfrm>
            <a:off x="311776" y="300310"/>
            <a:ext cx="7517774" cy="1231106"/>
          </a:xfrm>
          <a:prstGeom prst="rect">
            <a:avLst/>
          </a:prstGeom>
          <a:noFill/>
        </p:spPr>
        <p:txBody>
          <a:bodyPr wrap="square" rtlCol="0">
            <a:spAutoFit/>
          </a:bodyPr>
          <a:lstStyle/>
          <a:p>
            <a:r>
              <a:rPr lang="en-US" sz="2800" i="1" dirty="0" smtClean="0"/>
              <a:t>Priority 4: </a:t>
            </a:r>
          </a:p>
          <a:p>
            <a:pPr>
              <a:lnSpc>
                <a:spcPct val="115000"/>
              </a:lnSpc>
              <a:defRPr/>
            </a:pPr>
            <a:r>
              <a:rPr lang="en-US" sz="2000" b="1" dirty="0">
                <a:solidFill>
                  <a:srgbClr val="FF0000"/>
                </a:solidFill>
                <a:ea typeface="Times New Roman"/>
              </a:rPr>
              <a:t>(SDO-4) Report writing, Qualifying Statements and Interpretation (New Document)</a:t>
            </a:r>
            <a:endParaRPr lang="en-US" sz="2000" dirty="0">
              <a:ea typeface="Times New Roman"/>
            </a:endParaRPr>
          </a:p>
        </p:txBody>
      </p:sp>
      <p:sp>
        <p:nvSpPr>
          <p:cNvPr id="6" name="Slide Number Placeholder 5"/>
          <p:cNvSpPr>
            <a:spLocks noGrp="1"/>
          </p:cNvSpPr>
          <p:nvPr>
            <p:ph type="sldNum" sz="quarter" idx="12"/>
          </p:nvPr>
        </p:nvSpPr>
        <p:spPr/>
        <p:txBody>
          <a:bodyPr/>
          <a:lstStyle/>
          <a:p>
            <a:fld id="{8A6BD0B9-3465-4E0F-AE7F-2EBD7D9D0656}" type="slidenum">
              <a:rPr lang="en-US" smtClean="0"/>
              <a:pPr/>
              <a:t>21</a:t>
            </a:fld>
            <a:endParaRPr lang="en-US" dirty="0"/>
          </a:p>
        </p:txBody>
      </p:sp>
    </p:spTree>
    <p:extLst>
      <p:ext uri="{BB962C8B-B14F-4D97-AF65-F5344CB8AC3E}">
        <p14:creationId xmlns:p14="http://schemas.microsoft.com/office/powerpoint/2010/main" val="4231726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5 Documents</a:t>
            </a:r>
            <a:endParaRPr lang="en-US" dirty="0"/>
          </a:p>
        </p:txBody>
      </p:sp>
      <p:sp>
        <p:nvSpPr>
          <p:cNvPr id="3" name="Content Placeholder 2"/>
          <p:cNvSpPr>
            <a:spLocks noGrp="1"/>
          </p:cNvSpPr>
          <p:nvPr>
            <p:ph idx="1"/>
          </p:nvPr>
        </p:nvSpPr>
        <p:spPr>
          <a:xfrm>
            <a:off x="547626" y="1357313"/>
            <a:ext cx="8106043" cy="4157662"/>
          </a:xfrm>
        </p:spPr>
        <p:txBody>
          <a:bodyPr>
            <a:normAutofit/>
          </a:bodyPr>
          <a:lstStyle/>
          <a:p>
            <a:pPr marL="0" indent="0">
              <a:buNone/>
            </a:pPr>
            <a:r>
              <a:rPr lang="en-US" sz="1800" b="1" dirty="0" smtClean="0"/>
              <a:t>Document Title:</a:t>
            </a:r>
          </a:p>
          <a:p>
            <a:pPr marL="0" indent="0">
              <a:lnSpc>
                <a:spcPct val="115000"/>
              </a:lnSpc>
              <a:spcBef>
                <a:spcPts val="0"/>
              </a:spcBef>
              <a:buNone/>
              <a:defRPr/>
            </a:pPr>
            <a:r>
              <a:rPr lang="en-US" sz="1600" b="1" dirty="0">
                <a:solidFill>
                  <a:srgbClr val="FF0000"/>
                </a:solidFill>
                <a:ea typeface="Calibri"/>
                <a:cs typeface="Times New Roman"/>
              </a:rPr>
              <a:t>(SDO-5) Methodology, Research, and Literature Review (New Document)</a:t>
            </a:r>
            <a:endParaRPr lang="en-US" sz="1600" dirty="0">
              <a:ea typeface="Times New Roman"/>
            </a:endParaRPr>
          </a:p>
          <a:p>
            <a:pPr marL="0" indent="0">
              <a:buNone/>
            </a:pPr>
            <a:endParaRPr lang="en-US" sz="1800" b="1" dirty="0" smtClean="0"/>
          </a:p>
          <a:p>
            <a:pPr marL="0" indent="0">
              <a:buNone/>
            </a:pPr>
            <a:r>
              <a:rPr lang="en-US" sz="1800" b="1" dirty="0" smtClean="0"/>
              <a:t>Scope: </a:t>
            </a:r>
          </a:p>
          <a:p>
            <a:pPr marL="0" indent="0">
              <a:buNone/>
            </a:pPr>
            <a:r>
              <a:rPr lang="en-US" sz="1800" b="1" dirty="0" smtClean="0"/>
              <a:t>	</a:t>
            </a:r>
            <a:r>
              <a:rPr lang="en-US" sz="1800" dirty="0"/>
              <a:t> </a:t>
            </a:r>
            <a:r>
              <a:rPr lang="en-US" sz="1800" dirty="0" smtClean="0"/>
              <a:t>To discuss and collate a list of GSR research projects, database bibliographic reference material and draft ideas for additional methodology. Standards will be developed for new methodologies. </a:t>
            </a:r>
          </a:p>
          <a:p>
            <a:pPr marL="0" indent="0">
              <a:buNone/>
            </a:pPr>
            <a:endParaRPr lang="en-US" sz="1800" b="1" dirty="0" smtClean="0"/>
          </a:p>
          <a:p>
            <a:pPr marL="0" indent="0">
              <a:buNone/>
            </a:pPr>
            <a:r>
              <a:rPr lang="en-US" sz="1800" b="1" dirty="0" smtClean="0"/>
              <a:t>Objective/rationale:</a:t>
            </a:r>
            <a:endParaRPr lang="en-US" sz="1800" b="1" dirty="0"/>
          </a:p>
          <a:p>
            <a:pPr marL="0" indent="0">
              <a:buNone/>
            </a:pPr>
            <a:r>
              <a:rPr lang="en-US" sz="1800" b="1" dirty="0" smtClean="0"/>
              <a:t>	</a:t>
            </a:r>
            <a:r>
              <a:rPr lang="en-US" sz="1800" dirty="0"/>
              <a:t> </a:t>
            </a:r>
            <a:r>
              <a:rPr lang="en-US" sz="1800" dirty="0" smtClean="0"/>
              <a:t>The objective is to develop standards for new methodologies in the field of GSR analysis.</a:t>
            </a:r>
            <a:endParaRPr lang="en-US" sz="1800" b="1" dirty="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923330"/>
          </a:xfrm>
          <a:prstGeom prst="rect">
            <a:avLst/>
          </a:prstGeom>
          <a:solidFill>
            <a:schemeClr val="bg2">
              <a:lumMod val="90000"/>
            </a:schemeClr>
          </a:solidFill>
        </p:spPr>
        <p:txBody>
          <a:bodyPr wrap="square" rtlCol="0">
            <a:spAutoFit/>
          </a:bodyPr>
          <a:lstStyle/>
          <a:p>
            <a:r>
              <a:rPr lang="en-US" b="1" dirty="0" smtClean="0"/>
              <a:t>Task Group Name: Methodology, Research and Literature</a:t>
            </a:r>
          </a:p>
          <a:p>
            <a:r>
              <a:rPr lang="en-US" b="1" dirty="0" smtClean="0"/>
              <a:t>Task Group Chair Name: Suzanne Bell</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22</a:t>
            </a:fld>
            <a:endParaRPr lang="en-US" dirty="0"/>
          </a:p>
        </p:txBody>
      </p:sp>
    </p:spTree>
    <p:extLst>
      <p:ext uri="{BB962C8B-B14F-4D97-AF65-F5344CB8AC3E}">
        <p14:creationId xmlns:p14="http://schemas.microsoft.com/office/powerpoint/2010/main" val="1686038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5 Documents</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Key Components of Standards: </a:t>
            </a:r>
          </a:p>
          <a:p>
            <a:pPr marL="0" indent="0">
              <a:lnSpc>
                <a:spcPct val="115000"/>
              </a:lnSpc>
              <a:spcBef>
                <a:spcPts val="0"/>
              </a:spcBef>
              <a:buNone/>
              <a:defRPr/>
            </a:pPr>
            <a:r>
              <a:rPr lang="en-US" sz="1600" b="1" dirty="0">
                <a:solidFill>
                  <a:srgbClr val="FF0000"/>
                </a:solidFill>
                <a:ea typeface="Calibri"/>
                <a:cs typeface="Times New Roman"/>
              </a:rPr>
              <a:t>(SDO-5) Methodology, Research, and Literature Review (New Document)</a:t>
            </a:r>
            <a:endParaRPr lang="en-US" sz="1600" dirty="0">
              <a:ea typeface="Times New Roman"/>
            </a:endParaRPr>
          </a:p>
          <a:p>
            <a:pPr marL="0" indent="0">
              <a:buNone/>
            </a:pPr>
            <a:endParaRPr lang="en-US" dirty="0" smtClean="0"/>
          </a:p>
          <a:p>
            <a:r>
              <a:rPr lang="en-US" dirty="0" smtClean="0"/>
              <a:t>Evaluate new and alternative methods for the detection of GSR and develop standards.</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23</a:t>
            </a:fld>
            <a:endParaRPr lang="en-US" dirty="0"/>
          </a:p>
        </p:txBody>
      </p:sp>
    </p:spTree>
    <p:extLst>
      <p:ext uri="{BB962C8B-B14F-4D97-AF65-F5344CB8AC3E}">
        <p14:creationId xmlns:p14="http://schemas.microsoft.com/office/powerpoint/2010/main" val="2188289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893834722"/>
              </p:ext>
            </p:extLst>
          </p:nvPr>
        </p:nvGraphicFramePr>
        <p:xfrm>
          <a:off x="741363" y="2838450"/>
          <a:ext cx="7477055" cy="1769109"/>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Recommend standard/ guideline.</a:t>
                      </a:r>
                      <a:endParaRPr lang="en-US" sz="1600" dirty="0"/>
                    </a:p>
                  </a:txBody>
                  <a:tcPr/>
                </a:tc>
                <a:tc>
                  <a:txBody>
                    <a:bodyPr/>
                    <a:lstStyle/>
                    <a:p>
                      <a:r>
                        <a:rPr lang="en-US" sz="1600" dirty="0" smtClean="0"/>
                        <a:t>SDO-100</a:t>
                      </a:r>
                      <a:endParaRPr lang="en-US" sz="1600" dirty="0"/>
                    </a:p>
                  </a:txBody>
                  <a:tcPr/>
                </a:tc>
                <a:tc>
                  <a:txBody>
                    <a:bodyPr/>
                    <a:lstStyle/>
                    <a:p>
                      <a:r>
                        <a:rPr lang="en-US" sz="1600" dirty="0" smtClean="0"/>
                        <a:t>S. Bell</a:t>
                      </a:r>
                      <a:endParaRPr lang="en-US" sz="1600" dirty="0"/>
                    </a:p>
                  </a:txBody>
                  <a:tcPr/>
                </a:tc>
                <a:tc>
                  <a:txBody>
                    <a:bodyPr/>
                    <a:lstStyle/>
                    <a:p>
                      <a:endParaRPr lang="en-US" sz="1600" dirty="0"/>
                    </a:p>
                  </a:txBody>
                  <a:tcPr/>
                </a:tc>
              </a:tr>
              <a:tr h="36702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
        <p:nvSpPr>
          <p:cNvPr id="5" name="TextBox 4"/>
          <p:cNvSpPr txBox="1"/>
          <p:nvPr/>
        </p:nvSpPr>
        <p:spPr>
          <a:xfrm>
            <a:off x="311776" y="300310"/>
            <a:ext cx="7517774" cy="1231106"/>
          </a:xfrm>
          <a:prstGeom prst="rect">
            <a:avLst/>
          </a:prstGeom>
          <a:noFill/>
        </p:spPr>
        <p:txBody>
          <a:bodyPr wrap="square" rtlCol="0">
            <a:spAutoFit/>
          </a:bodyPr>
          <a:lstStyle/>
          <a:p>
            <a:r>
              <a:rPr lang="en-US" sz="2800" i="1" dirty="0" smtClean="0"/>
              <a:t>Priority 5: </a:t>
            </a:r>
          </a:p>
          <a:p>
            <a:pPr>
              <a:lnSpc>
                <a:spcPct val="115000"/>
              </a:lnSpc>
              <a:defRPr/>
            </a:pPr>
            <a:r>
              <a:rPr lang="en-US" sz="2000" b="1" dirty="0">
                <a:solidFill>
                  <a:srgbClr val="FF0000"/>
                </a:solidFill>
                <a:ea typeface="Calibri"/>
                <a:cs typeface="Times New Roman"/>
              </a:rPr>
              <a:t>(SDO-5) Methodology, Research, and Literature Review (New Document)</a:t>
            </a:r>
            <a:endParaRPr lang="en-US" sz="2000" dirty="0">
              <a:ea typeface="Times New Roman"/>
            </a:endParaRPr>
          </a:p>
        </p:txBody>
      </p:sp>
      <p:sp>
        <p:nvSpPr>
          <p:cNvPr id="6" name="Slide Number Placeholder 5"/>
          <p:cNvSpPr>
            <a:spLocks noGrp="1"/>
          </p:cNvSpPr>
          <p:nvPr>
            <p:ph type="sldNum" sz="quarter" idx="12"/>
          </p:nvPr>
        </p:nvSpPr>
        <p:spPr/>
        <p:txBody>
          <a:bodyPr/>
          <a:lstStyle/>
          <a:p>
            <a:fld id="{8A6BD0B9-3465-4E0F-AE7F-2EBD7D9D0656}" type="slidenum">
              <a:rPr lang="en-US" smtClean="0"/>
              <a:pPr/>
              <a:t>24</a:t>
            </a:fld>
            <a:endParaRPr lang="en-US" dirty="0"/>
          </a:p>
        </p:txBody>
      </p:sp>
    </p:spTree>
    <p:extLst>
      <p:ext uri="{BB962C8B-B14F-4D97-AF65-F5344CB8AC3E}">
        <p14:creationId xmlns:p14="http://schemas.microsoft.com/office/powerpoint/2010/main" val="1597788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6 Documents</a:t>
            </a:r>
            <a:endParaRPr lang="en-US" dirty="0"/>
          </a:p>
        </p:txBody>
      </p:sp>
      <p:sp>
        <p:nvSpPr>
          <p:cNvPr id="3" name="Content Placeholder 2"/>
          <p:cNvSpPr>
            <a:spLocks noGrp="1"/>
          </p:cNvSpPr>
          <p:nvPr>
            <p:ph idx="1"/>
          </p:nvPr>
        </p:nvSpPr>
        <p:spPr>
          <a:xfrm>
            <a:off x="547626" y="1357313"/>
            <a:ext cx="8106043" cy="4157662"/>
          </a:xfrm>
        </p:spPr>
        <p:txBody>
          <a:bodyPr>
            <a:normAutofit/>
          </a:bodyPr>
          <a:lstStyle/>
          <a:p>
            <a:pPr marL="0" indent="0">
              <a:buNone/>
            </a:pPr>
            <a:r>
              <a:rPr lang="en-US" sz="1800" b="1" dirty="0" smtClean="0"/>
              <a:t>Document Title:</a:t>
            </a:r>
          </a:p>
          <a:p>
            <a:pPr marL="0" indent="0">
              <a:lnSpc>
                <a:spcPct val="100000"/>
              </a:lnSpc>
              <a:spcBef>
                <a:spcPts val="0"/>
              </a:spcBef>
              <a:buNone/>
              <a:defRPr/>
            </a:pPr>
            <a:r>
              <a:rPr lang="en-US" sz="1600" b="1" dirty="0">
                <a:solidFill>
                  <a:srgbClr val="FF0000"/>
                </a:solidFill>
                <a:ea typeface="Calibri"/>
                <a:cs typeface="Times New Roman"/>
              </a:rPr>
              <a:t>(SDO-6) Validation and Instrument requirements (New Document)</a:t>
            </a:r>
          </a:p>
          <a:p>
            <a:pPr marL="0" indent="0">
              <a:buNone/>
            </a:pPr>
            <a:endParaRPr lang="en-US" sz="1800" b="1" dirty="0" smtClean="0"/>
          </a:p>
          <a:p>
            <a:pPr marL="0" indent="0">
              <a:buNone/>
            </a:pPr>
            <a:r>
              <a:rPr lang="en-US" sz="1800" b="1" dirty="0" smtClean="0"/>
              <a:t>Scope: </a:t>
            </a:r>
          </a:p>
          <a:p>
            <a:pPr marL="0" indent="0">
              <a:buNone/>
            </a:pPr>
            <a:r>
              <a:rPr lang="en-US" sz="1800" b="1" dirty="0" smtClean="0"/>
              <a:t>	</a:t>
            </a:r>
            <a:r>
              <a:rPr lang="en-US" sz="1800" dirty="0"/>
              <a:t> </a:t>
            </a:r>
            <a:r>
              <a:rPr lang="en-US" sz="1800" dirty="0" smtClean="0"/>
              <a:t>There is a need in the GSR community for guidance to create  standards dealing with specific criteria for instruments used for the detection of GSR by SEM/EDS.</a:t>
            </a:r>
          </a:p>
          <a:p>
            <a:pPr marL="0" indent="0">
              <a:buNone/>
            </a:pPr>
            <a:endParaRPr lang="en-US" sz="1800" b="1" dirty="0" smtClean="0"/>
          </a:p>
          <a:p>
            <a:pPr marL="0" indent="0">
              <a:buNone/>
            </a:pPr>
            <a:r>
              <a:rPr lang="en-US" sz="1800" b="1" dirty="0" smtClean="0"/>
              <a:t>Objective/rationale:</a:t>
            </a:r>
            <a:endParaRPr lang="en-US" sz="1800" b="1" dirty="0"/>
          </a:p>
          <a:p>
            <a:pPr marL="0" indent="0">
              <a:buNone/>
            </a:pPr>
            <a:r>
              <a:rPr lang="en-US" sz="1800" b="1" dirty="0" smtClean="0"/>
              <a:t>	</a:t>
            </a:r>
            <a:r>
              <a:rPr lang="en-US" sz="1800" dirty="0"/>
              <a:t> To develop standards </a:t>
            </a:r>
            <a:r>
              <a:rPr lang="en-US" sz="1800" dirty="0" smtClean="0"/>
              <a:t>required for SEM/EDS </a:t>
            </a:r>
            <a:r>
              <a:rPr lang="en-US" sz="1800" dirty="0"/>
              <a:t>and </a:t>
            </a:r>
            <a:r>
              <a:rPr lang="en-US" sz="1800" dirty="0" smtClean="0"/>
              <a:t>validation/calibration </a:t>
            </a:r>
            <a:r>
              <a:rPr lang="en-US" sz="1800" dirty="0"/>
              <a:t>requirements for the detection of GSR by SEM/EDS</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1200329"/>
          </a:xfrm>
          <a:prstGeom prst="rect">
            <a:avLst/>
          </a:prstGeom>
          <a:solidFill>
            <a:schemeClr val="bg2">
              <a:lumMod val="90000"/>
            </a:schemeClr>
          </a:solidFill>
        </p:spPr>
        <p:txBody>
          <a:bodyPr wrap="square" rtlCol="0">
            <a:spAutoFit/>
          </a:bodyPr>
          <a:lstStyle/>
          <a:p>
            <a:r>
              <a:rPr lang="en-US" b="1" dirty="0" smtClean="0"/>
              <a:t>Task Group Name: Validation, Performance and Instrument Requirements</a:t>
            </a:r>
          </a:p>
          <a:p>
            <a:r>
              <a:rPr lang="en-US" b="1" dirty="0" smtClean="0"/>
              <a:t>Task Group Chair Name: Nicholas Ritchie</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25</a:t>
            </a:fld>
            <a:endParaRPr lang="en-US" dirty="0"/>
          </a:p>
        </p:txBody>
      </p:sp>
    </p:spTree>
    <p:extLst>
      <p:ext uri="{BB962C8B-B14F-4D97-AF65-F5344CB8AC3E}">
        <p14:creationId xmlns:p14="http://schemas.microsoft.com/office/powerpoint/2010/main" val="291898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6 Documents</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Key Components of Standards: </a:t>
            </a:r>
          </a:p>
          <a:p>
            <a:pPr marL="0" indent="0">
              <a:lnSpc>
                <a:spcPct val="100000"/>
              </a:lnSpc>
              <a:spcBef>
                <a:spcPts val="0"/>
              </a:spcBef>
              <a:buNone/>
              <a:defRPr/>
            </a:pPr>
            <a:r>
              <a:rPr lang="en-US" sz="1600" b="1" dirty="0">
                <a:solidFill>
                  <a:srgbClr val="FF0000"/>
                </a:solidFill>
                <a:ea typeface="Calibri"/>
                <a:cs typeface="Times New Roman"/>
              </a:rPr>
              <a:t>(SDO-6) Validation and Instrument requirements (New Document)</a:t>
            </a:r>
          </a:p>
          <a:p>
            <a:pPr marL="0" indent="0">
              <a:buNone/>
            </a:pPr>
            <a:endParaRPr lang="en-US" dirty="0" smtClean="0"/>
          </a:p>
          <a:p>
            <a:r>
              <a:rPr lang="en-US" dirty="0"/>
              <a:t>To develop standards required for SEM/EDS and validation/calibration requirements for the detection of GSR by </a:t>
            </a:r>
            <a:r>
              <a:rPr lang="en-US" dirty="0" smtClean="0"/>
              <a:t>SEM/EDS.</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26</a:t>
            </a:fld>
            <a:endParaRPr lang="en-US" dirty="0"/>
          </a:p>
        </p:txBody>
      </p:sp>
    </p:spTree>
    <p:extLst>
      <p:ext uri="{BB962C8B-B14F-4D97-AF65-F5344CB8AC3E}">
        <p14:creationId xmlns:p14="http://schemas.microsoft.com/office/powerpoint/2010/main" val="572222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211995634"/>
              </p:ext>
            </p:extLst>
          </p:nvPr>
        </p:nvGraphicFramePr>
        <p:xfrm>
          <a:off x="741363" y="2838450"/>
          <a:ext cx="7477055" cy="1769109"/>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Recommend standard/ guideline.</a:t>
                      </a:r>
                      <a:endParaRPr lang="en-US" sz="1600" dirty="0"/>
                    </a:p>
                  </a:txBody>
                  <a:tcPr/>
                </a:tc>
                <a:tc>
                  <a:txBody>
                    <a:bodyPr/>
                    <a:lstStyle/>
                    <a:p>
                      <a:r>
                        <a:rPr lang="en-US" sz="1600" dirty="0" smtClean="0"/>
                        <a:t>SDO-100</a:t>
                      </a:r>
                      <a:endParaRPr lang="en-US" sz="1600" dirty="0"/>
                    </a:p>
                  </a:txBody>
                  <a:tcPr/>
                </a:tc>
                <a:tc>
                  <a:txBody>
                    <a:bodyPr/>
                    <a:lstStyle/>
                    <a:p>
                      <a:r>
                        <a:rPr lang="en-US" sz="1600" dirty="0" smtClean="0"/>
                        <a:t>N. Ritchie</a:t>
                      </a:r>
                      <a:endParaRPr lang="en-US" sz="1600" dirty="0"/>
                    </a:p>
                  </a:txBody>
                  <a:tcPr/>
                </a:tc>
                <a:tc>
                  <a:txBody>
                    <a:bodyPr/>
                    <a:lstStyle/>
                    <a:p>
                      <a:endParaRPr lang="en-US" sz="1600" dirty="0"/>
                    </a:p>
                  </a:txBody>
                  <a:tcPr/>
                </a:tc>
              </a:tr>
              <a:tr h="36702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
        <p:nvSpPr>
          <p:cNvPr id="5" name="TextBox 4"/>
          <p:cNvSpPr txBox="1"/>
          <p:nvPr/>
        </p:nvSpPr>
        <p:spPr>
          <a:xfrm>
            <a:off x="311776" y="300310"/>
            <a:ext cx="7517774" cy="830997"/>
          </a:xfrm>
          <a:prstGeom prst="rect">
            <a:avLst/>
          </a:prstGeom>
          <a:noFill/>
        </p:spPr>
        <p:txBody>
          <a:bodyPr wrap="square" rtlCol="0">
            <a:spAutoFit/>
          </a:bodyPr>
          <a:lstStyle/>
          <a:p>
            <a:r>
              <a:rPr lang="en-US" sz="2800" i="1" dirty="0" smtClean="0"/>
              <a:t>Priority 6: </a:t>
            </a:r>
          </a:p>
          <a:p>
            <a:pPr>
              <a:defRPr/>
            </a:pPr>
            <a:r>
              <a:rPr lang="en-US" sz="2000" b="1" dirty="0">
                <a:solidFill>
                  <a:srgbClr val="FF0000"/>
                </a:solidFill>
                <a:ea typeface="Calibri"/>
                <a:cs typeface="Times New Roman"/>
              </a:rPr>
              <a:t>(SDO-6) Validation and Instrument requirements (New Document)</a:t>
            </a:r>
          </a:p>
        </p:txBody>
      </p:sp>
      <p:sp>
        <p:nvSpPr>
          <p:cNvPr id="6" name="Slide Number Placeholder 5"/>
          <p:cNvSpPr>
            <a:spLocks noGrp="1"/>
          </p:cNvSpPr>
          <p:nvPr>
            <p:ph type="sldNum" sz="quarter" idx="12"/>
          </p:nvPr>
        </p:nvSpPr>
        <p:spPr/>
        <p:txBody>
          <a:bodyPr/>
          <a:lstStyle/>
          <a:p>
            <a:fld id="{8A6BD0B9-3465-4E0F-AE7F-2EBD7D9D0656}" type="slidenum">
              <a:rPr lang="en-US" smtClean="0"/>
              <a:pPr/>
              <a:t>27</a:t>
            </a:fld>
            <a:endParaRPr lang="en-US" dirty="0"/>
          </a:p>
        </p:txBody>
      </p:sp>
    </p:spTree>
    <p:extLst>
      <p:ext uri="{BB962C8B-B14F-4D97-AF65-F5344CB8AC3E}">
        <p14:creationId xmlns:p14="http://schemas.microsoft.com/office/powerpoint/2010/main" val="1530213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7 Documents</a:t>
            </a:r>
            <a:endParaRPr lang="en-US" dirty="0"/>
          </a:p>
        </p:txBody>
      </p:sp>
      <p:sp>
        <p:nvSpPr>
          <p:cNvPr id="3" name="Content Placeholder 2"/>
          <p:cNvSpPr>
            <a:spLocks noGrp="1"/>
          </p:cNvSpPr>
          <p:nvPr>
            <p:ph idx="1"/>
          </p:nvPr>
        </p:nvSpPr>
        <p:spPr>
          <a:xfrm>
            <a:off x="547626" y="1357313"/>
            <a:ext cx="8106043" cy="4157662"/>
          </a:xfrm>
        </p:spPr>
        <p:txBody>
          <a:bodyPr>
            <a:normAutofit/>
          </a:bodyPr>
          <a:lstStyle/>
          <a:p>
            <a:pPr marL="0" indent="0">
              <a:buNone/>
            </a:pPr>
            <a:r>
              <a:rPr lang="en-US" sz="1800" b="1" dirty="0" smtClean="0"/>
              <a:t>Document Title:</a:t>
            </a:r>
          </a:p>
          <a:p>
            <a:pPr marL="0" indent="0">
              <a:lnSpc>
                <a:spcPct val="100000"/>
              </a:lnSpc>
              <a:spcBef>
                <a:spcPts val="0"/>
              </a:spcBef>
              <a:buNone/>
              <a:defRPr/>
            </a:pPr>
            <a:r>
              <a:rPr lang="en-US" sz="1600" b="1" dirty="0">
                <a:solidFill>
                  <a:srgbClr val="FF0000"/>
                </a:solidFill>
                <a:ea typeface="Calibri"/>
                <a:cs typeface="Times New Roman"/>
              </a:rPr>
              <a:t>(</a:t>
            </a:r>
            <a:r>
              <a:rPr lang="en-US" sz="1600" b="1" dirty="0" smtClean="0">
                <a:solidFill>
                  <a:srgbClr val="FF0000"/>
                </a:solidFill>
                <a:ea typeface="Calibri"/>
                <a:cs typeface="Times New Roman"/>
              </a:rPr>
              <a:t>RA-7) </a:t>
            </a:r>
            <a:r>
              <a:rPr lang="en-US" sz="1600" b="1" dirty="0">
                <a:solidFill>
                  <a:srgbClr val="FF0000"/>
                </a:solidFill>
                <a:ea typeface="Calibri"/>
                <a:cs typeface="Times New Roman"/>
              </a:rPr>
              <a:t>ASTM E620-11 Standard Practice for Reporting Opinions of Scientific or Technical Experts</a:t>
            </a:r>
          </a:p>
          <a:p>
            <a:pPr marL="0" indent="0">
              <a:buNone/>
            </a:pPr>
            <a:r>
              <a:rPr lang="en-US" sz="1800" b="1" dirty="0" smtClean="0"/>
              <a:t>Scope: </a:t>
            </a:r>
          </a:p>
          <a:p>
            <a:pPr marL="0" indent="0">
              <a:buNone/>
            </a:pPr>
            <a:r>
              <a:rPr lang="en-US" sz="1800" b="1" dirty="0" smtClean="0"/>
              <a:t>	</a:t>
            </a:r>
            <a:r>
              <a:rPr lang="en-US" sz="1800" dirty="0"/>
              <a:t> This practice covers the scope of information to be contained in formal written technical reports which express the opinions of the scientific or technical expert with respect to the study of items that are or may reasonably be expected to be the subject of criminal or civil litigation</a:t>
            </a:r>
            <a:r>
              <a:rPr lang="en-US" sz="1800" dirty="0" smtClean="0"/>
              <a:t>.</a:t>
            </a:r>
          </a:p>
          <a:p>
            <a:pPr marL="0" indent="0">
              <a:buNone/>
            </a:pPr>
            <a:endParaRPr lang="en-US" sz="1800" b="1" dirty="0" smtClean="0"/>
          </a:p>
          <a:p>
            <a:pPr marL="0" indent="0">
              <a:buNone/>
            </a:pPr>
            <a:r>
              <a:rPr lang="en-US" sz="1800" b="1" dirty="0" smtClean="0"/>
              <a:t>Objective/rationale:</a:t>
            </a:r>
            <a:endParaRPr lang="en-US" sz="1800" b="1" dirty="0"/>
          </a:p>
          <a:p>
            <a:pPr marL="0" indent="0">
              <a:buNone/>
            </a:pPr>
            <a:r>
              <a:rPr lang="en-US" sz="1800" b="1" dirty="0" smtClean="0"/>
              <a:t>	</a:t>
            </a:r>
            <a:r>
              <a:rPr lang="en-US" sz="1800" dirty="0"/>
              <a:t> This practice establishes those elements of the expert's opinion report which will make the report understandable to the intended recipient and focus on the technical aspects germane to the purpose for which the opinion is rendered.</a:t>
            </a:r>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923330"/>
          </a:xfrm>
          <a:prstGeom prst="rect">
            <a:avLst/>
          </a:prstGeom>
          <a:solidFill>
            <a:schemeClr val="bg2">
              <a:lumMod val="90000"/>
            </a:schemeClr>
          </a:solidFill>
        </p:spPr>
        <p:txBody>
          <a:bodyPr wrap="square" rtlCol="0">
            <a:spAutoFit/>
          </a:bodyPr>
          <a:lstStyle/>
          <a:p>
            <a:r>
              <a:rPr lang="en-US" b="1" dirty="0" smtClean="0"/>
              <a:t>Task Group Name: ASTM E620 Liaison</a:t>
            </a:r>
          </a:p>
          <a:p>
            <a:r>
              <a:rPr lang="en-US" b="1" dirty="0" smtClean="0"/>
              <a:t>Task Group Chair Name: M. Martinez</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28</a:t>
            </a:fld>
            <a:endParaRPr lang="en-US" dirty="0"/>
          </a:p>
        </p:txBody>
      </p:sp>
    </p:spTree>
    <p:extLst>
      <p:ext uri="{BB962C8B-B14F-4D97-AF65-F5344CB8AC3E}">
        <p14:creationId xmlns:p14="http://schemas.microsoft.com/office/powerpoint/2010/main" val="1257648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7 Documents</a:t>
            </a:r>
            <a:endParaRPr lang="en-US" dirty="0"/>
          </a:p>
        </p:txBody>
      </p:sp>
      <p:sp>
        <p:nvSpPr>
          <p:cNvPr id="3" name="Content Placeholder 2"/>
          <p:cNvSpPr>
            <a:spLocks noGrp="1"/>
          </p:cNvSpPr>
          <p:nvPr>
            <p:ph idx="1"/>
          </p:nvPr>
        </p:nvSpPr>
        <p:spPr>
          <a:xfrm>
            <a:off x="547626" y="1986170"/>
            <a:ext cx="8106043" cy="2890630"/>
          </a:xfrm>
        </p:spPr>
        <p:txBody>
          <a:bodyPr>
            <a:normAutofit/>
          </a:bodyPr>
          <a:lstStyle/>
          <a:p>
            <a:pPr marL="0" indent="0">
              <a:buNone/>
            </a:pPr>
            <a:r>
              <a:rPr lang="en-US" dirty="0" smtClean="0"/>
              <a:t>Key Components of Standards: </a:t>
            </a:r>
          </a:p>
          <a:p>
            <a:pPr marL="0" indent="0">
              <a:lnSpc>
                <a:spcPct val="100000"/>
              </a:lnSpc>
              <a:spcBef>
                <a:spcPts val="0"/>
              </a:spcBef>
              <a:buNone/>
              <a:defRPr/>
            </a:pPr>
            <a:r>
              <a:rPr lang="en-US" sz="1600" b="1" dirty="0">
                <a:solidFill>
                  <a:srgbClr val="FF0000"/>
                </a:solidFill>
                <a:ea typeface="Calibri"/>
                <a:cs typeface="Times New Roman"/>
              </a:rPr>
              <a:t>(RA-7) ASTM E620-11 Standard Practice for Reporting Opinions of Scientific or Technical Experts</a:t>
            </a:r>
          </a:p>
          <a:p>
            <a:pPr marL="0" indent="0">
              <a:buNone/>
            </a:pPr>
            <a:endParaRPr lang="en-US" dirty="0" smtClean="0"/>
          </a:p>
          <a:p>
            <a:r>
              <a:rPr lang="en-US" dirty="0"/>
              <a:t>A best practice guide </a:t>
            </a:r>
            <a:r>
              <a:rPr lang="en-US" dirty="0" smtClean="0"/>
              <a:t>to develop a unified method for reporting conclusions of forensic results.</a:t>
            </a:r>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29</a:t>
            </a:fld>
            <a:endParaRPr lang="en-US" dirty="0"/>
          </a:p>
        </p:txBody>
      </p:sp>
    </p:spTree>
    <p:extLst>
      <p:ext uri="{BB962C8B-B14F-4D97-AF65-F5344CB8AC3E}">
        <p14:creationId xmlns:p14="http://schemas.microsoft.com/office/powerpoint/2010/main" val="5742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Gunshot Residue (GSR) Subcommittee</a:t>
            </a:r>
            <a:br>
              <a:rPr lang="en-US" dirty="0" smtClean="0"/>
            </a:br>
            <a:endParaRPr lang="en-US" dirty="0"/>
          </a:p>
        </p:txBody>
      </p:sp>
      <p:sp>
        <p:nvSpPr>
          <p:cNvPr id="3" name="Content Placeholder 2"/>
          <p:cNvSpPr>
            <a:spLocks noGrp="1"/>
          </p:cNvSpPr>
          <p:nvPr>
            <p:ph idx="1"/>
          </p:nvPr>
        </p:nvSpPr>
        <p:spPr>
          <a:xfrm>
            <a:off x="3149600" y="2045652"/>
            <a:ext cx="5284727" cy="2083003"/>
          </a:xfrm>
        </p:spPr>
        <p:txBody>
          <a:bodyPr>
            <a:normAutofit/>
          </a:bodyPr>
          <a:lstStyle/>
          <a:p>
            <a:r>
              <a:rPr lang="en-US" dirty="0"/>
              <a:t>The </a:t>
            </a:r>
            <a:r>
              <a:rPr lang="en-US" dirty="0" smtClean="0"/>
              <a:t>OSAC Subcommittee </a:t>
            </a:r>
            <a:r>
              <a:rPr lang="en-US" dirty="0"/>
              <a:t>on Gunshot Residue will focus on standards and guidelines related to analyses of evidence that results from the deposition of or physical transfer of small or minute quantities of gunshot residue.</a:t>
            </a:r>
          </a:p>
        </p:txBody>
      </p:sp>
      <p:sp>
        <p:nvSpPr>
          <p:cNvPr id="4" name="Slide Number Placeholder 3"/>
          <p:cNvSpPr>
            <a:spLocks noGrp="1"/>
          </p:cNvSpPr>
          <p:nvPr>
            <p:ph type="sldNum" sz="quarter" idx="12"/>
          </p:nvPr>
        </p:nvSpPr>
        <p:spPr/>
        <p:txBody>
          <a:bodyPr/>
          <a:lstStyle/>
          <a:p>
            <a:fld id="{8A6BD0B9-3465-4E0F-AE7F-2EBD7D9D0656}"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80" y="1927512"/>
            <a:ext cx="2944374" cy="2831523"/>
          </a:xfrm>
          <a:prstGeom prst="rect">
            <a:avLst/>
          </a:prstGeom>
        </p:spPr>
      </p:pic>
      <p:sp>
        <p:nvSpPr>
          <p:cNvPr id="6" name="Donut 5"/>
          <p:cNvSpPr/>
          <p:nvPr/>
        </p:nvSpPr>
        <p:spPr>
          <a:xfrm>
            <a:off x="2136911" y="2864806"/>
            <a:ext cx="627071" cy="605758"/>
          </a:xfrm>
          <a:prstGeom prst="donut">
            <a:avLst>
              <a:gd name="adj" fmla="val 46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38844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861365031"/>
              </p:ext>
            </p:extLst>
          </p:nvPr>
        </p:nvGraphicFramePr>
        <p:xfrm>
          <a:off x="741363" y="2838450"/>
          <a:ext cx="7477055" cy="1769109"/>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Recommend standard/ guideline.</a:t>
                      </a:r>
                      <a:endParaRPr lang="en-US" sz="1600" dirty="0"/>
                    </a:p>
                  </a:txBody>
                  <a:tcPr/>
                </a:tc>
                <a:tc>
                  <a:txBody>
                    <a:bodyPr/>
                    <a:lstStyle/>
                    <a:p>
                      <a:r>
                        <a:rPr lang="en-US" sz="1600" dirty="0" smtClean="0"/>
                        <a:t>SDO-100</a:t>
                      </a:r>
                      <a:endParaRPr lang="en-US" sz="1600" dirty="0"/>
                    </a:p>
                  </a:txBody>
                  <a:tcPr/>
                </a:tc>
                <a:tc>
                  <a:txBody>
                    <a:bodyPr/>
                    <a:lstStyle/>
                    <a:p>
                      <a:r>
                        <a:rPr lang="en-US" sz="1600" dirty="0" smtClean="0"/>
                        <a:t>M. Martinez</a:t>
                      </a:r>
                      <a:endParaRPr lang="en-US" sz="1600" dirty="0"/>
                    </a:p>
                  </a:txBody>
                  <a:tcPr/>
                </a:tc>
                <a:tc>
                  <a:txBody>
                    <a:bodyPr/>
                    <a:lstStyle/>
                    <a:p>
                      <a:endParaRPr lang="en-US" sz="1600" dirty="0"/>
                    </a:p>
                  </a:txBody>
                  <a:tcPr/>
                </a:tc>
              </a:tr>
              <a:tr h="367029">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
        <p:nvSpPr>
          <p:cNvPr id="5" name="TextBox 4"/>
          <p:cNvSpPr txBox="1"/>
          <p:nvPr/>
        </p:nvSpPr>
        <p:spPr>
          <a:xfrm>
            <a:off x="311776" y="300310"/>
            <a:ext cx="7517774" cy="1138773"/>
          </a:xfrm>
          <a:prstGeom prst="rect">
            <a:avLst/>
          </a:prstGeom>
          <a:noFill/>
        </p:spPr>
        <p:txBody>
          <a:bodyPr wrap="square" rtlCol="0">
            <a:spAutoFit/>
          </a:bodyPr>
          <a:lstStyle/>
          <a:p>
            <a:r>
              <a:rPr lang="en-US" sz="2800" i="1" dirty="0" smtClean="0"/>
              <a:t>Priority </a:t>
            </a:r>
            <a:r>
              <a:rPr lang="en-US" sz="2800" i="1" dirty="0"/>
              <a:t>7</a:t>
            </a:r>
            <a:r>
              <a:rPr lang="en-US" sz="2800" i="1" dirty="0" smtClean="0"/>
              <a:t>: </a:t>
            </a:r>
          </a:p>
          <a:p>
            <a:pPr>
              <a:defRPr/>
            </a:pPr>
            <a:r>
              <a:rPr lang="en-US" sz="2000" b="1" dirty="0">
                <a:solidFill>
                  <a:srgbClr val="FF0000"/>
                </a:solidFill>
                <a:ea typeface="Calibri"/>
                <a:cs typeface="Times New Roman"/>
              </a:rPr>
              <a:t>(RA-7) ASTM E620-11 Standard Practice for Reporting Opinions of Scientific or Technical Experts</a:t>
            </a:r>
          </a:p>
        </p:txBody>
      </p:sp>
      <p:sp>
        <p:nvSpPr>
          <p:cNvPr id="6" name="Slide Number Placeholder 5"/>
          <p:cNvSpPr>
            <a:spLocks noGrp="1"/>
          </p:cNvSpPr>
          <p:nvPr>
            <p:ph type="sldNum" sz="quarter" idx="12"/>
          </p:nvPr>
        </p:nvSpPr>
        <p:spPr/>
        <p:txBody>
          <a:bodyPr/>
          <a:lstStyle/>
          <a:p>
            <a:fld id="{8A6BD0B9-3465-4E0F-AE7F-2EBD7D9D0656}" type="slidenum">
              <a:rPr lang="en-US" smtClean="0"/>
              <a:pPr/>
              <a:t>30</a:t>
            </a:fld>
            <a:endParaRPr lang="en-US" dirty="0"/>
          </a:p>
        </p:txBody>
      </p:sp>
    </p:spTree>
    <p:extLst>
      <p:ext uri="{BB962C8B-B14F-4D97-AF65-F5344CB8AC3E}">
        <p14:creationId xmlns:p14="http://schemas.microsoft.com/office/powerpoint/2010/main" val="3291351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0"/>
            <a:ext cx="7886700" cy="1325563"/>
          </a:xfrm>
        </p:spPr>
        <p:txBody>
          <a:bodyPr/>
          <a:lstStyle/>
          <a:p>
            <a:r>
              <a:rPr lang="en-US" dirty="0" smtClean="0"/>
              <a:t>Standards/Guidelines Development</a:t>
            </a:r>
            <a:br>
              <a:rPr lang="en-US" dirty="0" smtClean="0"/>
            </a:br>
            <a:r>
              <a:rPr lang="en-US" dirty="0" smtClean="0"/>
              <a:t>Priority 8 Documents</a:t>
            </a:r>
            <a:endParaRPr lang="en-US" dirty="0"/>
          </a:p>
        </p:txBody>
      </p:sp>
      <p:sp>
        <p:nvSpPr>
          <p:cNvPr id="3" name="Content Placeholder 2"/>
          <p:cNvSpPr>
            <a:spLocks noGrp="1"/>
          </p:cNvSpPr>
          <p:nvPr>
            <p:ph idx="1"/>
          </p:nvPr>
        </p:nvSpPr>
        <p:spPr>
          <a:xfrm>
            <a:off x="547626" y="1357313"/>
            <a:ext cx="8106043" cy="4157662"/>
          </a:xfrm>
        </p:spPr>
        <p:txBody>
          <a:bodyPr>
            <a:normAutofit/>
          </a:bodyPr>
          <a:lstStyle/>
          <a:p>
            <a:pPr marL="0" indent="0">
              <a:buNone/>
            </a:pPr>
            <a:r>
              <a:rPr lang="en-US" sz="1800" b="1" dirty="0" smtClean="0"/>
              <a:t>Document Title:</a:t>
            </a:r>
          </a:p>
          <a:p>
            <a:pPr marL="0" indent="0">
              <a:lnSpc>
                <a:spcPct val="115000"/>
              </a:lnSpc>
              <a:spcBef>
                <a:spcPts val="0"/>
              </a:spcBef>
              <a:buNone/>
              <a:defRPr/>
            </a:pPr>
            <a:r>
              <a:rPr lang="en-US" sz="1600" b="1" dirty="0">
                <a:solidFill>
                  <a:srgbClr val="FF0000"/>
                </a:solidFill>
                <a:ea typeface="Times New Roman"/>
              </a:rPr>
              <a:t>(</a:t>
            </a:r>
            <a:r>
              <a:rPr lang="en-US" sz="1600" b="1" dirty="0" smtClean="0">
                <a:solidFill>
                  <a:srgbClr val="FF0000"/>
                </a:solidFill>
                <a:ea typeface="Times New Roman"/>
              </a:rPr>
              <a:t>SDO-8) Task irrelevant information when considering cognitive and contextual bias in GSR analysis </a:t>
            </a:r>
            <a:r>
              <a:rPr lang="en-US" sz="1600" b="1" dirty="0">
                <a:solidFill>
                  <a:srgbClr val="FF0000"/>
                </a:solidFill>
                <a:ea typeface="Times New Roman"/>
              </a:rPr>
              <a:t>(New Document)</a:t>
            </a:r>
          </a:p>
          <a:p>
            <a:pPr marL="0" indent="0">
              <a:buNone/>
            </a:pPr>
            <a:endParaRPr lang="en-US" sz="1800" b="1" dirty="0" smtClean="0"/>
          </a:p>
          <a:p>
            <a:pPr marL="0" indent="0">
              <a:buNone/>
            </a:pPr>
            <a:r>
              <a:rPr lang="en-US" sz="1800" b="1" dirty="0" smtClean="0"/>
              <a:t>Scope: </a:t>
            </a:r>
          </a:p>
          <a:p>
            <a:pPr marL="0" indent="0">
              <a:buNone/>
            </a:pPr>
            <a:r>
              <a:rPr lang="en-US" sz="1800" b="1" dirty="0" smtClean="0"/>
              <a:t>	</a:t>
            </a:r>
            <a:r>
              <a:rPr lang="en-US" sz="1800" dirty="0"/>
              <a:t> </a:t>
            </a:r>
            <a:r>
              <a:rPr lang="en-US" sz="1800" dirty="0" smtClean="0"/>
              <a:t>The OSAC Human Factors Resource Committee (HFC) has brought forth concerns about cognitive and contextual bias in forensic science analysis.  What information is necessary for the analyst in each sub discipline? </a:t>
            </a:r>
          </a:p>
          <a:p>
            <a:pPr marL="0" indent="0">
              <a:buNone/>
            </a:pPr>
            <a:r>
              <a:rPr lang="en-US" sz="1800" b="1" dirty="0" smtClean="0"/>
              <a:t>Objective/rationale:</a:t>
            </a:r>
            <a:endParaRPr lang="en-US" sz="1800" b="1" dirty="0"/>
          </a:p>
          <a:p>
            <a:pPr marL="0" indent="0">
              <a:buNone/>
            </a:pPr>
            <a:r>
              <a:rPr lang="en-US" sz="1800" b="1" dirty="0" smtClean="0"/>
              <a:t>	</a:t>
            </a:r>
            <a:r>
              <a:rPr lang="en-US" sz="1800" dirty="0"/>
              <a:t> This document will attempt to describe a method for analyzing GSR samples without bias including a list of task relevant and task irrelevant information the analyst needs for proper analysis and when certain information can be known in an attempt to eliminate bias.</a:t>
            </a:r>
            <a:endParaRPr lang="en-US" sz="1800" b="1" dirty="0"/>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3114675" y="5569433"/>
            <a:ext cx="6029325" cy="923330"/>
          </a:xfrm>
          <a:prstGeom prst="rect">
            <a:avLst/>
          </a:prstGeom>
          <a:solidFill>
            <a:schemeClr val="bg2">
              <a:lumMod val="90000"/>
            </a:schemeClr>
          </a:solidFill>
        </p:spPr>
        <p:txBody>
          <a:bodyPr wrap="square" rtlCol="0">
            <a:spAutoFit/>
          </a:bodyPr>
          <a:lstStyle/>
          <a:p>
            <a:r>
              <a:rPr lang="en-US" b="1" dirty="0" smtClean="0"/>
              <a:t>Task Group Name: Testimony and Ethics</a:t>
            </a:r>
          </a:p>
          <a:p>
            <a:r>
              <a:rPr lang="en-US" b="1" dirty="0" smtClean="0"/>
              <a:t>Task Group Chair Name: Michael Trimpe</a:t>
            </a:r>
          </a:p>
          <a:p>
            <a:r>
              <a:rPr lang="en-US" b="1" dirty="0" smtClean="0"/>
              <a:t>Date of Last Task Group Meeting: January 27-29, 2016</a:t>
            </a:r>
          </a:p>
        </p:txBody>
      </p:sp>
      <p:sp>
        <p:nvSpPr>
          <p:cNvPr id="5" name="Slide Number Placeholder 4"/>
          <p:cNvSpPr>
            <a:spLocks noGrp="1"/>
          </p:cNvSpPr>
          <p:nvPr>
            <p:ph type="sldNum" sz="quarter" idx="12"/>
          </p:nvPr>
        </p:nvSpPr>
        <p:spPr/>
        <p:txBody>
          <a:bodyPr/>
          <a:lstStyle/>
          <a:p>
            <a:fld id="{8A6BD0B9-3465-4E0F-AE7F-2EBD7D9D0656}" type="slidenum">
              <a:rPr lang="en-US" smtClean="0"/>
              <a:pPr/>
              <a:t>31</a:t>
            </a:fld>
            <a:endParaRPr lang="en-US" dirty="0"/>
          </a:p>
        </p:txBody>
      </p:sp>
    </p:spTree>
    <p:extLst>
      <p:ext uri="{BB962C8B-B14F-4D97-AF65-F5344CB8AC3E}">
        <p14:creationId xmlns:p14="http://schemas.microsoft.com/office/powerpoint/2010/main" val="3140575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6" y="539162"/>
            <a:ext cx="7886700" cy="1325563"/>
          </a:xfrm>
        </p:spPr>
        <p:txBody>
          <a:bodyPr/>
          <a:lstStyle/>
          <a:p>
            <a:r>
              <a:rPr lang="en-US" dirty="0" smtClean="0"/>
              <a:t>Standards/Guidelines Development</a:t>
            </a:r>
            <a:br>
              <a:rPr lang="en-US" dirty="0" smtClean="0"/>
            </a:br>
            <a:r>
              <a:rPr lang="en-US" dirty="0" smtClean="0"/>
              <a:t>Priority 8 Documents</a:t>
            </a:r>
            <a:endParaRPr lang="en-US" dirty="0"/>
          </a:p>
        </p:txBody>
      </p:sp>
      <p:sp>
        <p:nvSpPr>
          <p:cNvPr id="3" name="Content Placeholder 2"/>
          <p:cNvSpPr>
            <a:spLocks noGrp="1"/>
          </p:cNvSpPr>
          <p:nvPr>
            <p:ph idx="1"/>
          </p:nvPr>
        </p:nvSpPr>
        <p:spPr>
          <a:xfrm>
            <a:off x="547626" y="1986170"/>
            <a:ext cx="8106043" cy="2890630"/>
          </a:xfrm>
        </p:spPr>
        <p:txBody>
          <a:bodyPr>
            <a:normAutofit lnSpcReduction="10000"/>
          </a:bodyPr>
          <a:lstStyle/>
          <a:p>
            <a:pPr marL="0" indent="0">
              <a:buNone/>
            </a:pPr>
            <a:r>
              <a:rPr lang="en-US" dirty="0" smtClean="0"/>
              <a:t>Key Components of Standards: </a:t>
            </a:r>
          </a:p>
          <a:p>
            <a:pPr marL="0" indent="0">
              <a:lnSpc>
                <a:spcPct val="115000"/>
              </a:lnSpc>
              <a:spcBef>
                <a:spcPts val="0"/>
              </a:spcBef>
              <a:buNone/>
              <a:defRPr/>
            </a:pPr>
            <a:r>
              <a:rPr lang="en-US" sz="1600" b="1" dirty="0">
                <a:solidFill>
                  <a:srgbClr val="FF0000"/>
                </a:solidFill>
                <a:ea typeface="Times New Roman"/>
              </a:rPr>
              <a:t>(SDO-8) Task irrelevant information when considering cognitive and contextual bias in GSR analysis (New Document)</a:t>
            </a:r>
          </a:p>
          <a:p>
            <a:pPr marL="0" indent="0">
              <a:buNone/>
            </a:pPr>
            <a:endParaRPr lang="en-US" dirty="0" smtClean="0"/>
          </a:p>
          <a:p>
            <a:r>
              <a:rPr lang="en-US" dirty="0" smtClean="0"/>
              <a:t>Identify task relevant and task irrelevant information necessary to analyze GSR samples.</a:t>
            </a:r>
          </a:p>
          <a:p>
            <a:r>
              <a:rPr lang="en-US" dirty="0" smtClean="0"/>
              <a:t>Describe a method to ensure bias free analysis of GSR.</a:t>
            </a:r>
          </a:p>
          <a:p>
            <a:r>
              <a:rPr lang="en-US" dirty="0" smtClean="0"/>
              <a:t>Describe a sequence of revealing information to ensure proper analysis of GSR evidence.  </a:t>
            </a:r>
          </a:p>
          <a:p>
            <a:endParaRPr lang="en-US" dirty="0" smtClean="0"/>
          </a:p>
          <a:p>
            <a:endParaRPr lang="en-US" dirty="0"/>
          </a:p>
          <a:p>
            <a:endParaRPr lang="en-US" dirty="0" smtClean="0"/>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8A6BD0B9-3465-4E0F-AE7F-2EBD7D9D0656}" type="slidenum">
              <a:rPr lang="en-US" smtClean="0"/>
              <a:pPr/>
              <a:t>32</a:t>
            </a:fld>
            <a:endParaRPr lang="en-US" dirty="0"/>
          </a:p>
        </p:txBody>
      </p:sp>
    </p:spTree>
    <p:extLst>
      <p:ext uri="{BB962C8B-B14F-4D97-AF65-F5344CB8AC3E}">
        <p14:creationId xmlns:p14="http://schemas.microsoft.com/office/powerpoint/2010/main" val="213222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6" y="1288013"/>
            <a:ext cx="7886700" cy="1325563"/>
          </a:xfrm>
        </p:spPr>
        <p:txBody>
          <a:bodyPr/>
          <a:lstStyle/>
          <a:p>
            <a:r>
              <a:rPr lang="en-US" dirty="0" smtClean="0"/>
              <a:t>Task Group/Subcommittee Action Plan</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4110443029"/>
              </p:ext>
            </p:extLst>
          </p:nvPr>
        </p:nvGraphicFramePr>
        <p:xfrm>
          <a:off x="741363" y="2838450"/>
          <a:ext cx="7477055" cy="3048000"/>
        </p:xfrm>
        <a:graphic>
          <a:graphicData uri="http://schemas.openxmlformats.org/drawingml/2006/table">
            <a:tbl>
              <a:tblPr firstRow="1" bandRow="1">
                <a:tableStyleId>{073A0DAA-6AF3-43AB-8588-CEC1D06C72B9}</a:tableStyleId>
              </a:tblPr>
              <a:tblGrid>
                <a:gridCol w="2657191"/>
                <a:gridCol w="1388774"/>
                <a:gridCol w="1715545"/>
                <a:gridCol w="1715545"/>
              </a:tblGrid>
              <a:tr h="611191">
                <a:tc>
                  <a:txBody>
                    <a:bodyPr/>
                    <a:lstStyle/>
                    <a:p>
                      <a:r>
                        <a:rPr lang="en-US" sz="1600" dirty="0" smtClean="0"/>
                        <a:t>Planned Actions</a:t>
                      </a:r>
                      <a:endParaRPr lang="en-US" sz="1600" dirty="0"/>
                    </a:p>
                  </a:txBody>
                  <a:tcPr anchor="ctr"/>
                </a:tc>
                <a:tc>
                  <a:txBody>
                    <a:bodyPr/>
                    <a:lstStyle/>
                    <a:p>
                      <a:r>
                        <a:rPr lang="en-US" sz="1600" dirty="0" smtClean="0"/>
                        <a:t>OSAC Process Stage (e.g., SDO 100) </a:t>
                      </a:r>
                      <a:endParaRPr lang="en-US" sz="1600" dirty="0"/>
                    </a:p>
                  </a:txBody>
                  <a:tcPr anchor="ctr"/>
                </a:tc>
                <a:tc>
                  <a:txBody>
                    <a:bodyPr/>
                    <a:lstStyle/>
                    <a:p>
                      <a:pPr algn="ctr"/>
                      <a:r>
                        <a:rPr lang="en-US" sz="1600" dirty="0" smtClean="0"/>
                        <a:t>Assignee</a:t>
                      </a:r>
                      <a:endParaRPr lang="en-US" sz="1600" dirty="0"/>
                    </a:p>
                  </a:txBody>
                  <a:tcPr anchor="ctr"/>
                </a:tc>
                <a:tc>
                  <a:txBody>
                    <a:bodyPr/>
                    <a:lstStyle/>
                    <a:p>
                      <a:pPr algn="ctr"/>
                      <a:r>
                        <a:rPr lang="en-US" sz="1600" dirty="0" smtClean="0"/>
                        <a:t>Estimated</a:t>
                      </a:r>
                      <a:r>
                        <a:rPr lang="en-US" sz="1600" baseline="0" dirty="0" smtClean="0"/>
                        <a:t> Completion Date</a:t>
                      </a:r>
                      <a:endParaRPr lang="en-US" sz="1600" dirty="0"/>
                    </a:p>
                  </a:txBody>
                  <a:tcPr anchor="ctr"/>
                </a:tc>
              </a:tr>
              <a:tr h="367029">
                <a:tc>
                  <a:txBody>
                    <a:bodyPr/>
                    <a:lstStyle/>
                    <a:p>
                      <a:r>
                        <a:rPr lang="en-US" sz="1600" dirty="0" smtClean="0"/>
                        <a:t>Additions and edits to document. Subcommittee vote to push forward.</a:t>
                      </a:r>
                      <a:endParaRPr lang="en-US" sz="1600" dirty="0"/>
                    </a:p>
                  </a:txBody>
                  <a:tcPr/>
                </a:tc>
                <a:tc>
                  <a:txBody>
                    <a:bodyPr/>
                    <a:lstStyle/>
                    <a:p>
                      <a:r>
                        <a:rPr lang="en-US" sz="1600" dirty="0" smtClean="0"/>
                        <a:t>SDO-100; 200</a:t>
                      </a:r>
                      <a:endParaRPr lang="en-US" sz="1600" dirty="0"/>
                    </a:p>
                  </a:txBody>
                  <a:tcPr/>
                </a:tc>
                <a:tc>
                  <a:txBody>
                    <a:bodyPr/>
                    <a:lstStyle/>
                    <a:p>
                      <a:r>
                        <a:rPr lang="en-US" sz="1600" dirty="0" smtClean="0"/>
                        <a:t>M. Trimpe</a:t>
                      </a:r>
                      <a:endParaRPr lang="en-US" sz="1600" dirty="0"/>
                    </a:p>
                  </a:txBody>
                  <a:tcPr/>
                </a:tc>
                <a:tc>
                  <a:txBody>
                    <a:bodyPr/>
                    <a:lstStyle/>
                    <a:p>
                      <a:r>
                        <a:rPr lang="en-US" sz="1600" dirty="0" smtClean="0"/>
                        <a:t>August 2016</a:t>
                      </a:r>
                      <a:endParaRPr lang="en-US" sz="1600" dirty="0"/>
                    </a:p>
                  </a:txBody>
                  <a:tcPr/>
                </a:tc>
              </a:tr>
              <a:tr h="367029">
                <a:tc>
                  <a:txBody>
                    <a:bodyPr/>
                    <a:lstStyle/>
                    <a:p>
                      <a:r>
                        <a:rPr lang="en-US" sz="1600" dirty="0" smtClean="0"/>
                        <a:t>Send document to resource</a:t>
                      </a:r>
                      <a:r>
                        <a:rPr lang="en-US" sz="1600" baseline="0" dirty="0" smtClean="0"/>
                        <a:t> committees for comment</a:t>
                      </a:r>
                      <a:endParaRPr lang="en-US" sz="1600" dirty="0"/>
                    </a:p>
                  </a:txBody>
                  <a:tcPr/>
                </a:tc>
                <a:tc>
                  <a:txBody>
                    <a:bodyPr/>
                    <a:lstStyle/>
                    <a:p>
                      <a:r>
                        <a:rPr lang="en-US" sz="1600" dirty="0" smtClean="0"/>
                        <a:t>---</a:t>
                      </a:r>
                      <a:endParaRPr lang="en-US" sz="1600" dirty="0"/>
                    </a:p>
                  </a:txBody>
                  <a:tcPr/>
                </a:tc>
                <a:tc>
                  <a:txBody>
                    <a:bodyPr/>
                    <a:lstStyle/>
                    <a:p>
                      <a:r>
                        <a:rPr lang="en-US" sz="1600" dirty="0" smtClean="0"/>
                        <a:t>M. Trimpe &amp;</a:t>
                      </a:r>
                      <a:r>
                        <a:rPr lang="en-US" sz="1600" baseline="0" dirty="0" smtClean="0"/>
                        <a:t> </a:t>
                      </a:r>
                      <a:r>
                        <a:rPr lang="en-US" sz="1600" dirty="0" smtClean="0"/>
                        <a:t>Liaisons</a:t>
                      </a:r>
                      <a:endParaRPr lang="en-US" sz="1600" dirty="0"/>
                    </a:p>
                  </a:txBody>
                  <a:tcPr/>
                </a:tc>
                <a:tc>
                  <a:txBody>
                    <a:bodyPr/>
                    <a:lstStyle/>
                    <a:p>
                      <a:r>
                        <a:rPr lang="en-US" sz="1600" dirty="0" smtClean="0"/>
                        <a:t>September 2016</a:t>
                      </a:r>
                      <a:endParaRPr lang="en-US" sz="1600" dirty="0"/>
                    </a:p>
                  </a:txBody>
                  <a:tcPr/>
                </a:tc>
              </a:tr>
              <a:tr h="367029">
                <a:tc>
                  <a:txBody>
                    <a:bodyPr/>
                    <a:lstStyle/>
                    <a:p>
                      <a:r>
                        <a:rPr lang="en-US" sz="1600" dirty="0" smtClean="0"/>
                        <a:t>Complete the SDO Process Request form and submit documents to the SAC.</a:t>
                      </a:r>
                      <a:endParaRPr lang="en-US" sz="1600" dirty="0"/>
                    </a:p>
                  </a:txBody>
                  <a:tcPr/>
                </a:tc>
                <a:tc>
                  <a:txBody>
                    <a:bodyPr/>
                    <a:lstStyle/>
                    <a:p>
                      <a:r>
                        <a:rPr lang="en-US" sz="1600" dirty="0" smtClean="0"/>
                        <a:t>SDO-300</a:t>
                      </a:r>
                      <a:endParaRPr lang="en-US" sz="1600" dirty="0"/>
                    </a:p>
                  </a:txBody>
                  <a:tcPr/>
                </a:tc>
                <a:tc>
                  <a:txBody>
                    <a:bodyPr/>
                    <a:lstStyle/>
                    <a:p>
                      <a:r>
                        <a:rPr lang="en-US" sz="1600" dirty="0" smtClean="0"/>
                        <a:t>M. Trimpe &amp; </a:t>
                      </a:r>
                    </a:p>
                    <a:p>
                      <a:r>
                        <a:rPr lang="en-US" sz="1600" dirty="0" smtClean="0"/>
                        <a:t>M. Martinez</a:t>
                      </a:r>
                      <a:endParaRPr lang="en-US" sz="1600" dirty="0"/>
                    </a:p>
                  </a:txBody>
                  <a:tcPr/>
                </a:tc>
                <a:tc>
                  <a:txBody>
                    <a:bodyPr/>
                    <a:lstStyle/>
                    <a:p>
                      <a:r>
                        <a:rPr lang="en-US" sz="1600" dirty="0" smtClean="0"/>
                        <a:t>October</a:t>
                      </a:r>
                      <a:r>
                        <a:rPr lang="en-US" sz="1600" baseline="0" dirty="0" smtClean="0"/>
                        <a:t> 2016</a:t>
                      </a:r>
                      <a:endParaRPr lang="en-US" sz="1600" dirty="0"/>
                    </a:p>
                  </a:txBody>
                  <a:tcPr/>
                </a:tc>
              </a:tr>
            </a:tbl>
          </a:graphicData>
        </a:graphic>
      </p:graphicFrame>
      <p:sp>
        <p:nvSpPr>
          <p:cNvPr id="5" name="TextBox 4"/>
          <p:cNvSpPr txBox="1"/>
          <p:nvPr/>
        </p:nvSpPr>
        <p:spPr>
          <a:xfrm>
            <a:off x="311776" y="300310"/>
            <a:ext cx="7517774" cy="1231106"/>
          </a:xfrm>
          <a:prstGeom prst="rect">
            <a:avLst/>
          </a:prstGeom>
          <a:noFill/>
        </p:spPr>
        <p:txBody>
          <a:bodyPr wrap="square" rtlCol="0">
            <a:spAutoFit/>
          </a:bodyPr>
          <a:lstStyle/>
          <a:p>
            <a:r>
              <a:rPr lang="en-US" sz="2800" i="1" dirty="0" smtClean="0"/>
              <a:t>Priority 8: </a:t>
            </a:r>
          </a:p>
          <a:p>
            <a:pPr>
              <a:lnSpc>
                <a:spcPct val="115000"/>
              </a:lnSpc>
              <a:defRPr/>
            </a:pPr>
            <a:r>
              <a:rPr lang="en-US" sz="2000" b="1" dirty="0">
                <a:solidFill>
                  <a:srgbClr val="FF0000"/>
                </a:solidFill>
                <a:ea typeface="Times New Roman"/>
              </a:rPr>
              <a:t>(SDO-8) Task irrelevant information when considering cognitive and contextual bias in GSR analysis (New Document)</a:t>
            </a:r>
          </a:p>
        </p:txBody>
      </p:sp>
      <p:sp>
        <p:nvSpPr>
          <p:cNvPr id="6" name="Slide Number Placeholder 5"/>
          <p:cNvSpPr>
            <a:spLocks noGrp="1"/>
          </p:cNvSpPr>
          <p:nvPr>
            <p:ph type="sldNum" sz="quarter" idx="12"/>
          </p:nvPr>
        </p:nvSpPr>
        <p:spPr/>
        <p:txBody>
          <a:bodyPr/>
          <a:lstStyle/>
          <a:p>
            <a:fld id="{8A6BD0B9-3465-4E0F-AE7F-2EBD7D9D0656}" type="slidenum">
              <a:rPr lang="en-US" smtClean="0"/>
              <a:pPr/>
              <a:t>33</a:t>
            </a:fld>
            <a:endParaRPr lang="en-US" dirty="0"/>
          </a:p>
        </p:txBody>
      </p:sp>
    </p:spTree>
    <p:extLst>
      <p:ext uri="{BB962C8B-B14F-4D97-AF65-F5344CB8AC3E}">
        <p14:creationId xmlns:p14="http://schemas.microsoft.com/office/powerpoint/2010/main" val="878002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10" y="179032"/>
            <a:ext cx="7886700" cy="1325563"/>
          </a:xfrm>
        </p:spPr>
        <p:txBody>
          <a:bodyPr/>
          <a:lstStyle/>
          <a:p>
            <a:r>
              <a:rPr lang="en-US" dirty="0" smtClean="0"/>
              <a:t>Summary of Standards/Guidelines  Priority Actions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792211101"/>
              </p:ext>
            </p:extLst>
          </p:nvPr>
        </p:nvGraphicFramePr>
        <p:xfrm>
          <a:off x="184737" y="1551155"/>
          <a:ext cx="8848427" cy="5008175"/>
        </p:xfrm>
        <a:graphic>
          <a:graphicData uri="http://schemas.openxmlformats.org/drawingml/2006/table">
            <a:tbl>
              <a:tblPr firstRow="1" bandRow="1">
                <a:tableStyleId>{073A0DAA-6AF3-43AB-8588-CEC1D06C72B9}</a:tableStyleId>
              </a:tblPr>
              <a:tblGrid>
                <a:gridCol w="1865659"/>
                <a:gridCol w="6982768"/>
              </a:tblGrid>
              <a:tr h="371064">
                <a:tc>
                  <a:txBody>
                    <a:bodyPr/>
                    <a:lstStyle/>
                    <a:p>
                      <a:r>
                        <a:rPr lang="en-US" sz="2000" baseline="0" dirty="0" smtClean="0"/>
                        <a:t>Priority</a:t>
                      </a:r>
                      <a:endParaRPr lang="en-US" sz="2000" dirty="0"/>
                    </a:p>
                  </a:txBody>
                  <a:tcPr anchor="ctr"/>
                </a:tc>
                <a:tc>
                  <a:txBody>
                    <a:bodyPr/>
                    <a:lstStyle/>
                    <a:p>
                      <a:r>
                        <a:rPr lang="en-US" sz="2000" dirty="0" smtClean="0"/>
                        <a:t>Working</a:t>
                      </a:r>
                      <a:r>
                        <a:rPr lang="en-US" sz="2000" baseline="0" dirty="0" smtClean="0"/>
                        <a:t> Title of Document</a:t>
                      </a:r>
                      <a:endParaRPr lang="en-US" sz="2000" dirty="0"/>
                    </a:p>
                  </a:txBody>
                  <a:tcPr anchor="ctr"/>
                </a:tc>
              </a:tr>
              <a:tr h="485238">
                <a:tc>
                  <a:txBody>
                    <a:bodyPr/>
                    <a:lstStyle/>
                    <a:p>
                      <a:pPr algn="ctr"/>
                      <a:r>
                        <a:rPr lang="en-US" sz="1800" b="1" dirty="0" smtClean="0">
                          <a:solidFill>
                            <a:srgbClr val="FF0000"/>
                          </a:solidFill>
                        </a:rPr>
                        <a:t>HIGH</a:t>
                      </a:r>
                      <a:endParaRPr lang="en-US" sz="1800" b="1" dirty="0">
                        <a:solidFill>
                          <a:srgbClr val="FF0000"/>
                        </a:solidFill>
                      </a:endParaRPr>
                    </a:p>
                  </a:txBody>
                  <a:tcPr/>
                </a:tc>
                <a:tc>
                  <a:txBody>
                    <a:bodyPr/>
                    <a:lstStyle/>
                    <a:p>
                      <a:pPr marL="0" indent="0">
                        <a:buNone/>
                      </a:pPr>
                      <a:r>
                        <a:rPr lang="en-US" sz="1400" b="1" dirty="0" smtClean="0">
                          <a:solidFill>
                            <a:srgbClr val="FF0000"/>
                          </a:solidFill>
                          <a:ea typeface="Calibri"/>
                          <a:cs typeface="Times New Roman"/>
                        </a:rPr>
                        <a:t>(RA-1)</a:t>
                      </a:r>
                      <a:r>
                        <a:rPr lang="en-US" sz="1400" b="1" baseline="0" dirty="0" smtClean="0">
                          <a:solidFill>
                            <a:srgbClr val="FF0000"/>
                          </a:solidFill>
                          <a:ea typeface="Calibri"/>
                          <a:cs typeface="Times New Roman"/>
                        </a:rPr>
                        <a:t> </a:t>
                      </a:r>
                      <a:r>
                        <a:rPr lang="en-US" sz="1400" b="1" dirty="0" smtClean="0">
                          <a:solidFill>
                            <a:srgbClr val="FF0000"/>
                          </a:solidFill>
                          <a:ea typeface="Calibri"/>
                          <a:cs typeface="Times New Roman"/>
                        </a:rPr>
                        <a:t>ASTM</a:t>
                      </a:r>
                      <a:r>
                        <a:rPr lang="en-US" sz="1400" b="1" baseline="0" dirty="0" smtClean="0">
                          <a:solidFill>
                            <a:srgbClr val="FF0000"/>
                          </a:solidFill>
                          <a:ea typeface="Calibri"/>
                          <a:cs typeface="Times New Roman"/>
                        </a:rPr>
                        <a:t> </a:t>
                      </a:r>
                      <a:r>
                        <a:rPr lang="en-US" sz="1400" b="1" dirty="0" smtClean="0">
                          <a:solidFill>
                            <a:srgbClr val="FF0000"/>
                          </a:solidFill>
                          <a:ea typeface="Calibri"/>
                          <a:cs typeface="Times New Roman"/>
                        </a:rPr>
                        <a:t>E1588-10: </a:t>
                      </a:r>
                      <a:r>
                        <a:rPr lang="en-US" sz="1400" b="1" dirty="0" smtClean="0">
                          <a:solidFill>
                            <a:srgbClr val="FF0000"/>
                          </a:solidFill>
                          <a:ea typeface="Times New Roman"/>
                          <a:cs typeface="Arial"/>
                        </a:rPr>
                        <a:t>Standard Guide for Gunshot Residue Analysis by Scanning Electron Microscopy/Energy Dispersive X-Ray Spectrometry</a:t>
                      </a:r>
                    </a:p>
                  </a:txBody>
                  <a:tcPr/>
                </a:tc>
              </a:tr>
              <a:tr h="454653">
                <a:tc>
                  <a:txBody>
                    <a:bodyPr/>
                    <a:lstStyle/>
                    <a:p>
                      <a:pPr algn="ctr"/>
                      <a:r>
                        <a:rPr lang="en-US" sz="1800" b="1" dirty="0" smtClean="0">
                          <a:solidFill>
                            <a:srgbClr val="FF0000"/>
                          </a:solidFill>
                        </a:rPr>
                        <a:t>HIGH</a:t>
                      </a:r>
                      <a:endParaRPr lang="en-US" sz="1800" b="1" dirty="0">
                        <a:solidFill>
                          <a:srgbClr val="FF0000"/>
                        </a:solidFill>
                      </a:endParaRPr>
                    </a:p>
                  </a:txBody>
                  <a:tcPr/>
                </a:tc>
                <a:tc>
                  <a:txBody>
                    <a:bodyPr/>
                    <a:lstStyle/>
                    <a:p>
                      <a:pPr>
                        <a:lnSpc>
                          <a:spcPct val="115000"/>
                        </a:lnSpc>
                      </a:pPr>
                      <a:r>
                        <a:rPr lang="en-US" sz="1400" b="1" dirty="0" smtClean="0">
                          <a:solidFill>
                            <a:srgbClr val="FF0000"/>
                          </a:solidFill>
                          <a:latin typeface="+mn-lt"/>
                          <a:ea typeface="Times New Roman"/>
                        </a:rPr>
                        <a:t>(SDO-2) GSR Training</a:t>
                      </a:r>
                      <a:r>
                        <a:rPr lang="en-US" sz="1400" b="1" baseline="0" dirty="0" smtClean="0">
                          <a:solidFill>
                            <a:srgbClr val="FF0000"/>
                          </a:solidFill>
                          <a:latin typeface="+mn-lt"/>
                          <a:ea typeface="Times New Roman"/>
                        </a:rPr>
                        <a:t> Guide (New Document)</a:t>
                      </a:r>
                      <a:endParaRPr lang="en-US" sz="1400" b="1" dirty="0" smtClean="0">
                        <a:solidFill>
                          <a:srgbClr val="FF0000"/>
                        </a:solidFill>
                        <a:latin typeface="+mn-lt"/>
                        <a:ea typeface="Times New Roman"/>
                      </a:endParaRPr>
                    </a:p>
                  </a:txBody>
                  <a:tcPr/>
                </a:tc>
              </a:tr>
              <a:tr h="59941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HIGH</a:t>
                      </a:r>
                    </a:p>
                    <a:p>
                      <a:pPr algn="ctr"/>
                      <a:endParaRPr lang="en-US" sz="1800" b="1" dirty="0">
                        <a:solidFill>
                          <a:srgbClr val="FF0000"/>
                        </a:solidFill>
                      </a:endParaRPr>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smtClean="0">
                          <a:solidFill>
                            <a:srgbClr val="FF0000"/>
                          </a:solidFill>
                          <a:latin typeface="+mn-lt"/>
                          <a:ea typeface="Times New Roman"/>
                        </a:rPr>
                        <a:t>(SDO-3) GSR Testimony</a:t>
                      </a:r>
                      <a:r>
                        <a:rPr lang="en-US" sz="1400" b="1" baseline="0" dirty="0" smtClean="0">
                          <a:solidFill>
                            <a:srgbClr val="FF0000"/>
                          </a:solidFill>
                          <a:latin typeface="+mn-lt"/>
                          <a:ea typeface="Times New Roman"/>
                        </a:rPr>
                        <a:t> (New Document)</a:t>
                      </a:r>
                      <a:endParaRPr lang="en-US" sz="1400" b="1" dirty="0" smtClean="0">
                        <a:solidFill>
                          <a:srgbClr val="FF0000"/>
                        </a:solidFill>
                        <a:latin typeface="+mn-lt"/>
                        <a:ea typeface="Times New Roman"/>
                      </a:endParaRPr>
                    </a:p>
                    <a:p>
                      <a:pPr>
                        <a:lnSpc>
                          <a:spcPct val="115000"/>
                        </a:lnSpc>
                      </a:pPr>
                      <a:endParaRPr lang="en-US" sz="1400" b="1" dirty="0" smtClean="0">
                        <a:solidFill>
                          <a:srgbClr val="FF0000"/>
                        </a:solidFill>
                        <a:latin typeface="+mn-lt"/>
                        <a:ea typeface="Times New Roman"/>
                      </a:endParaRPr>
                    </a:p>
                  </a:txBody>
                  <a:tcPr/>
                </a:tc>
              </a:tr>
              <a:tr h="68256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HIGH</a:t>
                      </a:r>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smtClean="0">
                          <a:solidFill>
                            <a:srgbClr val="FF0000"/>
                          </a:solidFill>
                          <a:latin typeface="+mn-lt"/>
                          <a:ea typeface="Times New Roman"/>
                        </a:rPr>
                        <a:t>(SDO-4) Report writing, Qualifying Statements and Interpretation (New Document)</a:t>
                      </a:r>
                      <a:endParaRPr lang="en-US" sz="1400" dirty="0" smtClean="0">
                        <a:latin typeface="+mn-lt"/>
                        <a:ea typeface="Times New Roman"/>
                      </a:endParaRPr>
                    </a:p>
                    <a:p>
                      <a:pPr marL="0" marR="0" indent="0" algn="l" defTabSz="685800" rtl="0" eaLnBrk="1" fontAlgn="auto" latinLnBrk="0" hangingPunct="1">
                        <a:lnSpc>
                          <a:spcPct val="115000"/>
                        </a:lnSpc>
                        <a:spcBef>
                          <a:spcPts val="0"/>
                        </a:spcBef>
                        <a:spcAft>
                          <a:spcPts val="0"/>
                        </a:spcAft>
                        <a:buClrTx/>
                        <a:buSzTx/>
                        <a:buFontTx/>
                        <a:buNone/>
                        <a:tabLst/>
                        <a:defRPr/>
                      </a:pPr>
                      <a:endParaRPr lang="en-US" sz="1400" dirty="0">
                        <a:latin typeface="+mn-lt"/>
                        <a:ea typeface="Calibri"/>
                        <a:cs typeface="Times New Roman"/>
                      </a:endParaRPr>
                    </a:p>
                  </a:txBody>
                  <a:tcPr/>
                </a:tc>
              </a:tr>
              <a:tr h="59941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accent5"/>
                          </a:solidFill>
                        </a:rPr>
                        <a:t>MEDIUM</a:t>
                      </a:r>
                    </a:p>
                    <a:p>
                      <a:pPr algn="ctr"/>
                      <a:endParaRPr lang="en-US" sz="1800" b="1" dirty="0">
                        <a:solidFill>
                          <a:srgbClr val="FF0000"/>
                        </a:solidFill>
                      </a:endParaRPr>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smtClean="0">
                          <a:solidFill>
                            <a:srgbClr val="FF0000"/>
                          </a:solidFill>
                          <a:latin typeface="+mn-lt"/>
                          <a:ea typeface="Calibri"/>
                          <a:cs typeface="Times New Roman"/>
                        </a:rPr>
                        <a:t>(SDO-5) Methodology, Research, and Literature Review (New Document)</a:t>
                      </a:r>
                      <a:endParaRPr lang="en-US" sz="1400" dirty="0">
                        <a:latin typeface="+mn-lt"/>
                        <a:ea typeface="Times New Roman"/>
                      </a:endParaRPr>
                    </a:p>
                  </a:txBody>
                  <a:tcPr/>
                </a:tc>
              </a:tr>
              <a:tr h="59941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accent5"/>
                          </a:solidFill>
                        </a:rPr>
                        <a:t>MEDIUM</a:t>
                      </a:r>
                    </a:p>
                    <a:p>
                      <a:pPr algn="ctr"/>
                      <a:endParaRPr lang="en-US" sz="1800" b="1" dirty="0">
                        <a:solidFill>
                          <a:schemeClr val="accent5"/>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mn-lt"/>
                          <a:ea typeface="Calibri"/>
                          <a:cs typeface="Times New Roman"/>
                        </a:rPr>
                        <a:t>(SDO-6) Validation and Instrument requirements (New Document)</a:t>
                      </a:r>
                    </a:p>
                  </a:txBody>
                  <a:tcPr/>
                </a:tc>
              </a:tr>
              <a:tr h="485238">
                <a:tc>
                  <a:txBody>
                    <a:bodyPr/>
                    <a:lstStyle/>
                    <a:p>
                      <a:pPr algn="ctr"/>
                      <a:r>
                        <a:rPr lang="en-US" sz="1800" b="1" dirty="0" smtClean="0">
                          <a:solidFill>
                            <a:schemeClr val="accent5"/>
                          </a:solidFill>
                        </a:rPr>
                        <a:t>MEDIUM</a:t>
                      </a:r>
                      <a:endParaRPr lang="en-US" sz="1800" b="1" dirty="0">
                        <a:solidFill>
                          <a:schemeClr val="accent5"/>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mn-lt"/>
                          <a:ea typeface="Calibri"/>
                          <a:cs typeface="Times New Roman"/>
                        </a:rPr>
                        <a:t>(RA-7)</a:t>
                      </a:r>
                      <a:r>
                        <a:rPr lang="en-US" sz="1400" b="1" baseline="0" dirty="0" smtClean="0">
                          <a:solidFill>
                            <a:srgbClr val="FF0000"/>
                          </a:solidFill>
                          <a:latin typeface="+mn-lt"/>
                          <a:ea typeface="Calibri"/>
                          <a:cs typeface="Times New Roman"/>
                        </a:rPr>
                        <a:t> ASTM E620-11 Standard Practice for Reporting Opinions of Scientific or Technical Experts</a:t>
                      </a:r>
                      <a:endParaRPr lang="en-US" sz="1400" b="1" dirty="0" smtClean="0">
                        <a:solidFill>
                          <a:srgbClr val="FF0000"/>
                        </a:solidFill>
                        <a:latin typeface="+mn-lt"/>
                        <a:ea typeface="Calibri"/>
                        <a:cs typeface="Times New Roman"/>
                      </a:endParaRPr>
                    </a:p>
                  </a:txBody>
                  <a:tcPr/>
                </a:tc>
              </a:tr>
              <a:tr h="485238">
                <a:tc>
                  <a:txBody>
                    <a:bodyPr/>
                    <a:lstStyle/>
                    <a:p>
                      <a:pPr algn="ctr"/>
                      <a:r>
                        <a:rPr lang="en-US" sz="1800" b="1" dirty="0" smtClean="0">
                          <a:solidFill>
                            <a:schemeClr val="accent5"/>
                          </a:solidFill>
                        </a:rPr>
                        <a:t>MEDIUM</a:t>
                      </a:r>
                      <a:endParaRPr lang="en-US" sz="1800" b="1" dirty="0">
                        <a:solidFill>
                          <a:schemeClr val="accent5"/>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ea typeface="Times New Roman"/>
                        </a:rPr>
                        <a:t>(SDO-8) Task irrelevant information when considering cognitive and contextual bias in GSR analysis (New Document)</a:t>
                      </a:r>
                      <a:endParaRPr lang="en-US" sz="1400" b="1" dirty="0" smtClean="0">
                        <a:solidFill>
                          <a:srgbClr val="FF0000"/>
                        </a:solidFill>
                        <a:latin typeface="+mn-lt"/>
                        <a:ea typeface="Calibri"/>
                        <a:cs typeface="Times New Roman"/>
                      </a:endParaRPr>
                    </a:p>
                  </a:txBody>
                  <a:tcPr/>
                </a:tc>
              </a:tr>
            </a:tbl>
          </a:graphicData>
        </a:graphic>
      </p:graphicFrame>
      <p:sp>
        <p:nvSpPr>
          <p:cNvPr id="7" name="Slide Number Placeholder 6"/>
          <p:cNvSpPr>
            <a:spLocks noGrp="1"/>
          </p:cNvSpPr>
          <p:nvPr>
            <p:ph type="sldNum" sz="quarter" idx="12"/>
          </p:nvPr>
        </p:nvSpPr>
        <p:spPr/>
        <p:txBody>
          <a:bodyPr/>
          <a:lstStyle/>
          <a:p>
            <a:fld id="{8A6BD0B9-3465-4E0F-AE7F-2EBD7D9D0656}" type="slidenum">
              <a:rPr lang="en-US" smtClean="0"/>
              <a:pPr/>
              <a:t>34</a:t>
            </a:fld>
            <a:endParaRPr lang="en-US" dirty="0"/>
          </a:p>
        </p:txBody>
      </p:sp>
    </p:spTree>
    <p:extLst>
      <p:ext uri="{BB962C8B-B14F-4D97-AF65-F5344CB8AC3E}">
        <p14:creationId xmlns:p14="http://schemas.microsoft.com/office/powerpoint/2010/main" val="2489875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27" y="184791"/>
            <a:ext cx="7886700" cy="1325563"/>
          </a:xfrm>
        </p:spPr>
        <p:txBody>
          <a:bodyPr/>
          <a:lstStyle/>
          <a:p>
            <a:r>
              <a:rPr lang="en-US" dirty="0" smtClean="0"/>
              <a:t>Standards/Guidelines Reviewed For Technical Merit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23149827"/>
              </p:ext>
            </p:extLst>
          </p:nvPr>
        </p:nvGraphicFramePr>
        <p:xfrm>
          <a:off x="248477" y="1446664"/>
          <a:ext cx="8303852" cy="4134833"/>
        </p:xfrm>
        <a:graphic>
          <a:graphicData uri="http://schemas.openxmlformats.org/drawingml/2006/table">
            <a:tbl>
              <a:tblPr firstRow="1" bandRow="1">
                <a:tableStyleId>{073A0DAA-6AF3-43AB-8588-CEC1D06C72B9}</a:tableStyleId>
              </a:tblPr>
              <a:tblGrid>
                <a:gridCol w="3948548"/>
                <a:gridCol w="1451768"/>
                <a:gridCol w="1451768"/>
                <a:gridCol w="1451768"/>
              </a:tblGrid>
              <a:tr h="912325">
                <a:tc>
                  <a:txBody>
                    <a:bodyPr/>
                    <a:lstStyle/>
                    <a:p>
                      <a:r>
                        <a:rPr lang="en-US" sz="1600" dirty="0" smtClean="0"/>
                        <a:t>Title</a:t>
                      </a:r>
                      <a:endParaRPr lang="en-US" sz="1600" dirty="0"/>
                    </a:p>
                  </a:txBody>
                  <a:tcPr anchor="ctr"/>
                </a:tc>
                <a:tc>
                  <a:txBody>
                    <a:bodyPr/>
                    <a:lstStyle/>
                    <a:p>
                      <a:r>
                        <a:rPr lang="en-US" sz="1600" dirty="0" smtClean="0"/>
                        <a:t>Developing Organization</a:t>
                      </a:r>
                      <a:endParaRPr lang="en-US" sz="1600" dirty="0"/>
                    </a:p>
                  </a:txBody>
                  <a:tcPr anchor="ctr"/>
                </a:tc>
                <a:tc>
                  <a:txBody>
                    <a:bodyPr/>
                    <a:lstStyle/>
                    <a:p>
                      <a:r>
                        <a:rPr lang="en-US" sz="1600" dirty="0" smtClean="0"/>
                        <a:t>Status*</a:t>
                      </a:r>
                      <a:endParaRPr lang="en-US" sz="1600" dirty="0"/>
                    </a:p>
                  </a:txBody>
                  <a:tcPr anchor="ctr"/>
                </a:tc>
                <a:tc>
                  <a:txBody>
                    <a:bodyPr/>
                    <a:lstStyle/>
                    <a:p>
                      <a:r>
                        <a:rPr lang="en-US" sz="1600" dirty="0" smtClean="0"/>
                        <a:t>OSAC</a:t>
                      </a:r>
                      <a:r>
                        <a:rPr lang="en-US" sz="1600" baseline="0" dirty="0" smtClean="0"/>
                        <a:t> Process Stage (e.g., RA 100)</a:t>
                      </a:r>
                      <a:endParaRPr lang="en-US" sz="1600" dirty="0"/>
                    </a:p>
                  </a:txBody>
                  <a:tcPr anchor="ctr"/>
                </a:tc>
              </a:tr>
              <a:tr h="848235">
                <a:tc>
                  <a:txBody>
                    <a:bodyPr/>
                    <a:lstStyle/>
                    <a:p>
                      <a:pPr marL="0" indent="0">
                        <a:buNone/>
                      </a:pPr>
                      <a:r>
                        <a:rPr lang="en-US" sz="1600" b="1" dirty="0" smtClean="0">
                          <a:solidFill>
                            <a:srgbClr val="FF0000"/>
                          </a:solidFill>
                          <a:ea typeface="Calibri"/>
                          <a:cs typeface="Times New Roman"/>
                        </a:rPr>
                        <a:t>(RA-1)</a:t>
                      </a:r>
                      <a:r>
                        <a:rPr lang="en-US" sz="1600" b="1" baseline="0" dirty="0" smtClean="0">
                          <a:solidFill>
                            <a:srgbClr val="FF0000"/>
                          </a:solidFill>
                          <a:ea typeface="Calibri"/>
                          <a:cs typeface="Times New Roman"/>
                        </a:rPr>
                        <a:t> </a:t>
                      </a:r>
                      <a:r>
                        <a:rPr lang="en-US" sz="1600" b="1" dirty="0" smtClean="0">
                          <a:solidFill>
                            <a:srgbClr val="FF0000"/>
                          </a:solidFill>
                          <a:ea typeface="Calibri"/>
                          <a:cs typeface="Times New Roman"/>
                        </a:rPr>
                        <a:t>ASTM</a:t>
                      </a:r>
                      <a:r>
                        <a:rPr lang="en-US" sz="1600" b="1" baseline="0" dirty="0" smtClean="0">
                          <a:solidFill>
                            <a:srgbClr val="FF0000"/>
                          </a:solidFill>
                          <a:ea typeface="Calibri"/>
                          <a:cs typeface="Times New Roman"/>
                        </a:rPr>
                        <a:t> </a:t>
                      </a:r>
                      <a:r>
                        <a:rPr lang="en-US" sz="1600" b="1" dirty="0" smtClean="0">
                          <a:solidFill>
                            <a:srgbClr val="FF0000"/>
                          </a:solidFill>
                          <a:ea typeface="Calibri"/>
                          <a:cs typeface="Times New Roman"/>
                        </a:rPr>
                        <a:t>E1588-10: </a:t>
                      </a:r>
                      <a:r>
                        <a:rPr lang="en-US" sz="1600" b="1" dirty="0" smtClean="0">
                          <a:solidFill>
                            <a:srgbClr val="FF0000"/>
                          </a:solidFill>
                          <a:ea typeface="Times New Roman"/>
                          <a:cs typeface="Arial"/>
                        </a:rPr>
                        <a:t>Standard Guide for Gunshot Residue Analysis by Scanning Electron Microscopy/Energy Dispersive X-Ray Spectrometry</a:t>
                      </a:r>
                    </a:p>
                  </a:txBody>
                  <a:tcPr/>
                </a:tc>
                <a:tc>
                  <a:txBody>
                    <a:bodyPr/>
                    <a:lstStyle/>
                    <a:p>
                      <a:r>
                        <a:rPr lang="en-US" sz="1600" dirty="0" smtClean="0"/>
                        <a:t>ASTM International</a:t>
                      </a:r>
                      <a:endParaRPr lang="en-US" sz="1600" dirty="0"/>
                    </a:p>
                  </a:txBody>
                  <a:tcPr/>
                </a:tc>
                <a:tc>
                  <a:txBody>
                    <a:bodyPr/>
                    <a:lstStyle/>
                    <a:p>
                      <a:r>
                        <a:rPr lang="en-US" sz="1600" dirty="0" smtClean="0"/>
                        <a:t>In SDO Revision</a:t>
                      </a:r>
                      <a:endParaRPr lang="en-US" sz="1600" dirty="0"/>
                    </a:p>
                  </a:txBody>
                  <a:tcPr/>
                </a:tc>
                <a:tc>
                  <a:txBody>
                    <a:bodyPr/>
                    <a:lstStyle/>
                    <a:p>
                      <a:r>
                        <a:rPr lang="en-US" sz="1600" dirty="0" smtClean="0"/>
                        <a:t>SDO-300</a:t>
                      </a:r>
                      <a:endParaRPr lang="en-US" sz="1600" dirty="0"/>
                    </a:p>
                  </a:txBody>
                  <a:tcPr/>
                </a:tc>
              </a:tr>
              <a:tr h="10686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600" dirty="0" smtClean="0">
                        <a:latin typeface="+mn-lt"/>
                        <a:ea typeface="Calibri"/>
                        <a:cs typeface="Times New Roman"/>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108703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35</a:t>
            </a:fld>
            <a:endParaRPr lang="en-US" dirty="0"/>
          </a:p>
        </p:txBody>
      </p:sp>
    </p:spTree>
    <p:extLst>
      <p:ext uri="{BB962C8B-B14F-4D97-AF65-F5344CB8AC3E}">
        <p14:creationId xmlns:p14="http://schemas.microsoft.com/office/powerpoint/2010/main" val="3453629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Research Gaps Identified</a:t>
            </a:r>
            <a:endParaRPr lang="en-US" dirty="0"/>
          </a:p>
        </p:txBody>
      </p:sp>
      <p:sp>
        <p:nvSpPr>
          <p:cNvPr id="3" name="Content Placeholder 2"/>
          <p:cNvSpPr>
            <a:spLocks noGrp="1"/>
          </p:cNvSpPr>
          <p:nvPr>
            <p:ph idx="1"/>
          </p:nvPr>
        </p:nvSpPr>
        <p:spPr>
          <a:xfrm>
            <a:off x="547627" y="1414463"/>
            <a:ext cx="7886700" cy="3938587"/>
          </a:xfrm>
        </p:spPr>
        <p:txBody>
          <a:bodyPr/>
          <a:lstStyle/>
          <a:p>
            <a:r>
              <a:rPr lang="en-US" sz="2400" dirty="0" smtClean="0"/>
              <a:t>Specific </a:t>
            </a:r>
            <a:r>
              <a:rPr lang="en-US" sz="2400" dirty="0"/>
              <a:t>identification of </a:t>
            </a:r>
            <a:r>
              <a:rPr lang="en-US" sz="2400" dirty="0" smtClean="0"/>
              <a:t>shooters</a:t>
            </a:r>
          </a:p>
          <a:p>
            <a:r>
              <a:rPr lang="en-US" sz="2400" dirty="0" smtClean="0"/>
              <a:t>Comprehensive GSR </a:t>
            </a:r>
            <a:r>
              <a:rPr lang="en-US" sz="2400" dirty="0"/>
              <a:t>persistence study</a:t>
            </a:r>
          </a:p>
          <a:p>
            <a:r>
              <a:rPr lang="en-US" sz="2400" dirty="0"/>
              <a:t>Development of Characterized Reference </a:t>
            </a:r>
            <a:r>
              <a:rPr lang="en-US" sz="2400" dirty="0" smtClean="0"/>
              <a:t>Stubs</a:t>
            </a:r>
          </a:p>
          <a:p>
            <a:r>
              <a:rPr lang="en-US" sz="2400" dirty="0"/>
              <a:t>Fundamental research into mechanism of particle formation</a:t>
            </a:r>
          </a:p>
          <a:p>
            <a:pPr lvl="1"/>
            <a:endParaRPr lang="en-US" sz="1600" dirty="0" smtClean="0"/>
          </a:p>
          <a:p>
            <a:pPr lvl="1"/>
            <a:endParaRPr lang="en-US" b="1"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36</a:t>
            </a:fld>
            <a:endParaRPr lang="en-US" dirty="0"/>
          </a:p>
        </p:txBody>
      </p:sp>
      <p:sp>
        <p:nvSpPr>
          <p:cNvPr id="6" name="TextBox 5"/>
          <p:cNvSpPr txBox="1"/>
          <p:nvPr/>
        </p:nvSpPr>
        <p:spPr>
          <a:xfrm>
            <a:off x="400050" y="5186363"/>
            <a:ext cx="8743950" cy="584775"/>
          </a:xfrm>
          <a:prstGeom prst="rect">
            <a:avLst/>
          </a:prstGeom>
          <a:noFill/>
        </p:spPr>
        <p:txBody>
          <a:bodyPr wrap="square" rtlCol="0">
            <a:spAutoFit/>
          </a:bodyPr>
          <a:lstStyle/>
          <a:p>
            <a:r>
              <a:rPr lang="en-US" sz="1600" b="1" u="sng" dirty="0" smtClean="0">
                <a:latin typeface="Arial" panose="020B0604020202020204" pitchFamily="34" charset="0"/>
                <a:cs typeface="Arial" panose="020B0604020202020204" pitchFamily="34" charset="0"/>
              </a:rPr>
              <a:t>Note</a:t>
            </a:r>
            <a:r>
              <a:rPr lang="en-US" sz="1600" dirty="0" smtClean="0">
                <a:latin typeface="Arial" panose="020B0604020202020204" pitchFamily="34" charset="0"/>
                <a:cs typeface="Arial" panose="020B0604020202020204" pitchFamily="34" charset="0"/>
              </a:rPr>
              <a:t>- Numerous additional needs have been discussed and will be released over time as the concepts are further developed.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541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a:t>
            </a:r>
            <a:endParaRPr lang="en-US" dirty="0"/>
          </a:p>
        </p:txBody>
      </p:sp>
      <p:sp>
        <p:nvSpPr>
          <p:cNvPr id="3" name="Content Placeholder 2"/>
          <p:cNvSpPr>
            <a:spLocks noGrp="1"/>
          </p:cNvSpPr>
          <p:nvPr>
            <p:ph idx="1"/>
          </p:nvPr>
        </p:nvSpPr>
        <p:spPr/>
        <p:txBody>
          <a:bodyPr>
            <a:normAutofit lnSpcReduction="10000"/>
          </a:bodyPr>
          <a:lstStyle/>
          <a:p>
            <a:r>
              <a:rPr lang="en-US" dirty="0" smtClean="0"/>
              <a:t>SAC Task Group Liaisons:</a:t>
            </a:r>
          </a:p>
          <a:p>
            <a:endParaRPr lang="en-US" dirty="0" smtClean="0"/>
          </a:p>
          <a:p>
            <a:pPr lvl="1"/>
            <a:r>
              <a:rPr lang="en-US" dirty="0" smtClean="0"/>
              <a:t>Proficiency</a:t>
            </a:r>
          </a:p>
          <a:p>
            <a:pPr lvl="2"/>
            <a:r>
              <a:rPr lang="en-US" dirty="0" smtClean="0"/>
              <a:t>Liaison:  Thomas White</a:t>
            </a:r>
          </a:p>
          <a:p>
            <a:pPr lvl="3"/>
            <a:endParaRPr lang="en-US" u="sng" dirty="0" smtClean="0">
              <a:solidFill>
                <a:srgbClr val="0066FF"/>
              </a:solidFill>
            </a:endParaRPr>
          </a:p>
          <a:p>
            <a:pPr lvl="1"/>
            <a:r>
              <a:rPr lang="en-US" dirty="0" smtClean="0"/>
              <a:t>Terminology</a:t>
            </a:r>
          </a:p>
          <a:p>
            <a:pPr lvl="2"/>
            <a:r>
              <a:rPr lang="en-US" dirty="0" smtClean="0"/>
              <a:t>Liaison: Doug Degaetano</a:t>
            </a:r>
          </a:p>
          <a:p>
            <a:pPr lvl="2"/>
            <a:endParaRPr lang="en-US" b="1" u="sng" dirty="0">
              <a:solidFill>
                <a:srgbClr val="0066FF"/>
              </a:solidFill>
            </a:endParaRPr>
          </a:p>
          <a:p>
            <a:pPr lvl="1"/>
            <a:r>
              <a:rPr lang="en-US" dirty="0" smtClean="0"/>
              <a:t>Training</a:t>
            </a:r>
          </a:p>
          <a:p>
            <a:pPr lvl="2"/>
            <a:r>
              <a:rPr lang="en-US" dirty="0" smtClean="0"/>
              <a:t>Liaison: Rodney Simmons</a:t>
            </a:r>
          </a:p>
          <a:p>
            <a:pPr lvl="2"/>
            <a:endParaRPr lang="en-US" dirty="0" smtClean="0"/>
          </a:p>
          <a:p>
            <a:pPr lvl="1"/>
            <a:r>
              <a:rPr lang="en-US" dirty="0" smtClean="0"/>
              <a:t>QA</a:t>
            </a:r>
            <a:endParaRPr lang="en-US" dirty="0"/>
          </a:p>
          <a:p>
            <a:pPr lvl="2"/>
            <a:r>
              <a:rPr lang="en-US" dirty="0"/>
              <a:t>Liaison: </a:t>
            </a:r>
            <a:r>
              <a:rPr lang="en-US" dirty="0" smtClean="0"/>
              <a:t>Koren Powers </a:t>
            </a:r>
            <a:endParaRPr lang="en-US" dirty="0"/>
          </a:p>
          <a:p>
            <a:pPr lvl="2"/>
            <a:endParaRPr lang="en-US" dirty="0" smtClean="0"/>
          </a:p>
          <a:p>
            <a:pPr marL="685800" lvl="2" indent="0">
              <a:buNone/>
            </a:pPr>
            <a:endParaRPr lang="en-US" dirty="0" smtClean="0"/>
          </a:p>
          <a:p>
            <a:pPr lvl="2"/>
            <a:endParaRPr lang="en-US" dirty="0"/>
          </a:p>
          <a:p>
            <a:pPr lvl="3"/>
            <a:endParaRPr lang="en-US" u="sng" dirty="0">
              <a:solidFill>
                <a:srgbClr val="0066FF"/>
              </a:solidFill>
            </a:endParaRPr>
          </a:p>
        </p:txBody>
      </p:sp>
      <p:sp>
        <p:nvSpPr>
          <p:cNvPr id="4" name="Slide Number Placeholder 3"/>
          <p:cNvSpPr>
            <a:spLocks noGrp="1"/>
          </p:cNvSpPr>
          <p:nvPr>
            <p:ph type="sldNum" sz="quarter" idx="12"/>
          </p:nvPr>
        </p:nvSpPr>
        <p:spPr/>
        <p:txBody>
          <a:bodyPr/>
          <a:lstStyle/>
          <a:p>
            <a:fld id="{8A6BD0B9-3465-4E0F-AE7F-2EBD7D9D0656}" type="slidenum">
              <a:rPr lang="en-US" smtClean="0"/>
              <a:pPr/>
              <a:t>37</a:t>
            </a:fld>
            <a:endParaRPr lang="en-US" dirty="0"/>
          </a:p>
        </p:txBody>
      </p:sp>
    </p:spTree>
    <p:extLst>
      <p:ext uri="{BB962C8B-B14F-4D97-AF65-F5344CB8AC3E}">
        <p14:creationId xmlns:p14="http://schemas.microsoft.com/office/powerpoint/2010/main" val="2282178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a:t>
            </a:r>
            <a:endParaRPr lang="en-US" dirty="0"/>
          </a:p>
        </p:txBody>
      </p:sp>
      <p:sp>
        <p:nvSpPr>
          <p:cNvPr id="3" name="Content Placeholder 2"/>
          <p:cNvSpPr>
            <a:spLocks noGrp="1"/>
          </p:cNvSpPr>
          <p:nvPr>
            <p:ph idx="1"/>
          </p:nvPr>
        </p:nvSpPr>
        <p:spPr/>
        <p:txBody>
          <a:bodyPr/>
          <a:lstStyle/>
          <a:p>
            <a:r>
              <a:rPr lang="en-US" dirty="0" smtClean="0"/>
              <a:t>Other Task Groups Formed:</a:t>
            </a:r>
            <a:endParaRPr lang="en-US" dirty="0"/>
          </a:p>
          <a:p>
            <a:pPr lvl="1"/>
            <a:r>
              <a:rPr lang="en-US" dirty="0"/>
              <a:t>Relevance/Importance to Customer</a:t>
            </a:r>
          </a:p>
          <a:p>
            <a:pPr lvl="2"/>
            <a:r>
              <a:rPr lang="en-US" dirty="0"/>
              <a:t>Chair:  James Garcia</a:t>
            </a:r>
          </a:p>
          <a:p>
            <a:pPr lvl="2"/>
            <a:r>
              <a:rPr lang="en-US" dirty="0"/>
              <a:t>Contact: </a:t>
            </a:r>
            <a:r>
              <a:rPr lang="en-US" u="sng" dirty="0">
                <a:solidFill>
                  <a:srgbClr val="0066FF"/>
                </a:solidFill>
                <a:hlinkClick r:id="rId2"/>
              </a:rPr>
              <a:t>james.d.garcia1.civ@mail.mil</a:t>
            </a:r>
            <a:endParaRPr lang="en-US" u="sng" dirty="0">
              <a:solidFill>
                <a:srgbClr val="0066FF"/>
              </a:solidFill>
            </a:endParaRPr>
          </a:p>
          <a:p>
            <a:pPr lvl="2"/>
            <a:endParaRPr lang="en-US" b="1" u="sng" dirty="0">
              <a:solidFill>
                <a:srgbClr val="0066FF"/>
              </a:solidFill>
            </a:endParaRPr>
          </a:p>
          <a:p>
            <a:pPr lvl="1"/>
            <a:r>
              <a:rPr lang="en-US" dirty="0"/>
              <a:t>Contamination</a:t>
            </a:r>
          </a:p>
          <a:p>
            <a:pPr lvl="2"/>
            <a:r>
              <a:rPr lang="en-US" dirty="0"/>
              <a:t>Chair: Jason Schroeder</a:t>
            </a:r>
          </a:p>
          <a:p>
            <a:pPr lvl="2"/>
            <a:r>
              <a:rPr lang="en-US" dirty="0"/>
              <a:t>Contact: </a:t>
            </a:r>
            <a:r>
              <a:rPr lang="en-US" u="sng" dirty="0">
                <a:solidFill>
                  <a:srgbClr val="0066FF"/>
                </a:solidFill>
              </a:rPr>
              <a:t>Jason.Schroeder@ifs.hctx.net</a:t>
            </a:r>
          </a:p>
          <a:p>
            <a:pPr lvl="2"/>
            <a:endParaRPr lang="en-US" dirty="0"/>
          </a:p>
          <a:p>
            <a:pPr lvl="3"/>
            <a:endParaRPr lang="en-US" u="sng" dirty="0">
              <a:solidFill>
                <a:srgbClr val="0066FF"/>
              </a:solidFill>
            </a:endParaRPr>
          </a:p>
        </p:txBody>
      </p:sp>
      <p:sp>
        <p:nvSpPr>
          <p:cNvPr id="4" name="Slide Number Placeholder 3"/>
          <p:cNvSpPr>
            <a:spLocks noGrp="1"/>
          </p:cNvSpPr>
          <p:nvPr>
            <p:ph type="sldNum" sz="quarter" idx="12"/>
          </p:nvPr>
        </p:nvSpPr>
        <p:spPr/>
        <p:txBody>
          <a:bodyPr/>
          <a:lstStyle/>
          <a:p>
            <a:fld id="{8A6BD0B9-3465-4E0F-AE7F-2EBD7D9D0656}" type="slidenum">
              <a:rPr lang="en-US" smtClean="0"/>
              <a:pPr/>
              <a:t>38</a:t>
            </a:fld>
            <a:endParaRPr lang="en-US" dirty="0"/>
          </a:p>
        </p:txBody>
      </p:sp>
    </p:spTree>
    <p:extLst>
      <p:ext uri="{BB962C8B-B14F-4D97-AF65-F5344CB8AC3E}">
        <p14:creationId xmlns:p14="http://schemas.microsoft.com/office/powerpoint/2010/main" val="2740312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 of Interest</a:t>
            </a:r>
            <a:endParaRPr lang="en-US" dirty="0"/>
          </a:p>
        </p:txBody>
      </p:sp>
      <p:sp>
        <p:nvSpPr>
          <p:cNvPr id="3" name="Content Placeholder 2"/>
          <p:cNvSpPr>
            <a:spLocks noGrp="1"/>
          </p:cNvSpPr>
          <p:nvPr>
            <p:ph idx="1"/>
          </p:nvPr>
        </p:nvSpPr>
        <p:spPr/>
        <p:txBody>
          <a:bodyPr/>
          <a:lstStyle/>
          <a:p>
            <a:r>
              <a:rPr lang="en-US" dirty="0" smtClean="0"/>
              <a:t>Established a joint corporation with the European Network of Forensic Science Institutes (ENFSI) and appoint a liaison. </a:t>
            </a:r>
          </a:p>
          <a:p>
            <a:pPr lvl="1"/>
            <a:r>
              <a:rPr lang="en-US" dirty="0" smtClean="0"/>
              <a:t>OSAC GSR members who are now ENFSI Firearms &amp; GSR committee associate members:</a:t>
            </a:r>
          </a:p>
          <a:p>
            <a:pPr lvl="2"/>
            <a:r>
              <a:rPr lang="en-US" dirty="0" smtClean="0"/>
              <a:t>Michael Trimpe</a:t>
            </a:r>
          </a:p>
          <a:p>
            <a:pPr lvl="2"/>
            <a:r>
              <a:rPr lang="en-US" dirty="0" smtClean="0"/>
              <a:t>Michael Martinez</a:t>
            </a:r>
            <a:endParaRPr lang="en-US" dirty="0"/>
          </a:p>
          <a:p>
            <a:pPr lvl="2"/>
            <a:endParaRPr lang="en-US" dirty="0"/>
          </a:p>
          <a:p>
            <a:pPr lvl="3"/>
            <a:endParaRPr lang="en-US" u="sng" dirty="0">
              <a:solidFill>
                <a:srgbClr val="0066FF"/>
              </a:solidFill>
            </a:endParaRPr>
          </a:p>
        </p:txBody>
      </p:sp>
      <p:sp>
        <p:nvSpPr>
          <p:cNvPr id="4" name="Slide Number Placeholder 3"/>
          <p:cNvSpPr>
            <a:spLocks noGrp="1"/>
          </p:cNvSpPr>
          <p:nvPr>
            <p:ph type="sldNum" sz="quarter" idx="12"/>
          </p:nvPr>
        </p:nvSpPr>
        <p:spPr/>
        <p:txBody>
          <a:bodyPr/>
          <a:lstStyle/>
          <a:p>
            <a:fld id="{8A6BD0B9-3465-4E0F-AE7F-2EBD7D9D0656}" type="slidenum">
              <a:rPr lang="en-US" smtClean="0"/>
              <a:pPr/>
              <a:t>39</a:t>
            </a:fld>
            <a:endParaRPr lang="en-US" dirty="0"/>
          </a:p>
        </p:txBody>
      </p:sp>
    </p:spTree>
    <p:extLst>
      <p:ext uri="{BB962C8B-B14F-4D97-AF65-F5344CB8AC3E}">
        <p14:creationId xmlns:p14="http://schemas.microsoft.com/office/powerpoint/2010/main" val="237468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Gunshot Residue (GSR) Subcommittee</a:t>
            </a:r>
            <a:br>
              <a:rPr lang="en-US" dirty="0" smtClean="0"/>
            </a:br>
            <a:endParaRPr lang="en-US" dirty="0"/>
          </a:p>
        </p:txBody>
      </p:sp>
      <p:sp>
        <p:nvSpPr>
          <p:cNvPr id="4" name="Slide Number Placeholder 3"/>
          <p:cNvSpPr>
            <a:spLocks noGrp="1"/>
          </p:cNvSpPr>
          <p:nvPr>
            <p:ph type="sldNum" sz="quarter" idx="12"/>
          </p:nvPr>
        </p:nvSpPr>
        <p:spPr/>
        <p:txBody>
          <a:bodyPr/>
          <a:lstStyle/>
          <a:p>
            <a:fld id="{8A6BD0B9-3465-4E0F-AE7F-2EBD7D9D0656}" type="slidenum">
              <a:rPr lang="en-US" smtClean="0"/>
              <a:pPr/>
              <a:t>4</a:t>
            </a:fld>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917" y="1644231"/>
            <a:ext cx="8839511" cy="4091556"/>
          </a:xfrm>
        </p:spPr>
      </p:pic>
    </p:spTree>
    <p:extLst>
      <p:ext uri="{BB962C8B-B14F-4D97-AF65-F5344CB8AC3E}">
        <p14:creationId xmlns:p14="http://schemas.microsoft.com/office/powerpoint/2010/main" val="3110816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254613"/>
            <a:ext cx="7886700" cy="892849"/>
          </a:xfrm>
        </p:spPr>
        <p:txBody>
          <a:bodyPr/>
          <a:lstStyle/>
          <a:p>
            <a:r>
              <a:rPr lang="en-US" dirty="0" smtClean="0"/>
              <a:t>Additional Items of Interest</a:t>
            </a:r>
            <a:endParaRPr lang="en-US" dirty="0"/>
          </a:p>
        </p:txBody>
      </p:sp>
      <p:sp>
        <p:nvSpPr>
          <p:cNvPr id="3" name="Content Placeholder 2"/>
          <p:cNvSpPr>
            <a:spLocks noGrp="1"/>
          </p:cNvSpPr>
          <p:nvPr>
            <p:ph idx="1"/>
          </p:nvPr>
        </p:nvSpPr>
        <p:spPr/>
        <p:txBody>
          <a:bodyPr/>
          <a:lstStyle/>
          <a:p>
            <a:r>
              <a:rPr lang="en-US" dirty="0" smtClean="0"/>
              <a:t>GSR Subcommittee Affiliate Members:</a:t>
            </a:r>
          </a:p>
          <a:p>
            <a:pPr lvl="3"/>
            <a:endParaRPr lang="en-US" u="sng" dirty="0">
              <a:solidFill>
                <a:srgbClr val="0066FF"/>
              </a:solidFill>
            </a:endParaRPr>
          </a:p>
        </p:txBody>
      </p:sp>
      <p:sp>
        <p:nvSpPr>
          <p:cNvPr id="4" name="Slide Number Placeholder 3"/>
          <p:cNvSpPr>
            <a:spLocks noGrp="1"/>
          </p:cNvSpPr>
          <p:nvPr>
            <p:ph type="sldNum" sz="quarter" idx="12"/>
          </p:nvPr>
        </p:nvSpPr>
        <p:spPr/>
        <p:txBody>
          <a:bodyPr/>
          <a:lstStyle/>
          <a:p>
            <a:fld id="{8A6BD0B9-3465-4E0F-AE7F-2EBD7D9D0656}" type="slidenum">
              <a:rPr lang="en-US" smtClean="0"/>
              <a:pPr/>
              <a:t>40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47386191"/>
              </p:ext>
            </p:extLst>
          </p:nvPr>
        </p:nvGraphicFramePr>
        <p:xfrm>
          <a:off x="628650" y="2932113"/>
          <a:ext cx="7914987" cy="2470097"/>
        </p:xfrm>
        <a:graphic>
          <a:graphicData uri="http://schemas.openxmlformats.org/drawingml/2006/table">
            <a:tbl>
              <a:tblPr>
                <a:tableStyleId>{5C22544A-7EE6-4342-B048-85BDC9FD1C3A}</a:tableStyleId>
              </a:tblPr>
              <a:tblGrid>
                <a:gridCol w="1537031"/>
                <a:gridCol w="2738883"/>
                <a:gridCol w="3639073"/>
              </a:tblGrid>
              <a:tr h="352871">
                <a:tc>
                  <a:txBody>
                    <a:bodyPr/>
                    <a:lstStyle/>
                    <a:p>
                      <a:pPr algn="ctr" fontAlgn="b"/>
                      <a:r>
                        <a:rPr lang="en-US" sz="1200" u="none" strike="noStrike" dirty="0">
                          <a:effectLst/>
                          <a:latin typeface="Arial" pitchFamily="34" charset="0"/>
                          <a:cs typeface="Arial" pitchFamily="34" charset="0"/>
                        </a:rPr>
                        <a:t>Lawrence</a:t>
                      </a:r>
                      <a:endParaRPr lang="en-US"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err="1">
                          <a:effectLst/>
                          <a:latin typeface="Arial" pitchFamily="34" charset="0"/>
                          <a:cs typeface="Arial" pitchFamily="34" charset="0"/>
                        </a:rPr>
                        <a:t>Gunaratnam</a:t>
                      </a:r>
                      <a:endParaRPr lang="en-US"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a:effectLst/>
                          <a:latin typeface="Arial" pitchFamily="34" charset="0"/>
                          <a:cs typeface="Arial" pitchFamily="34" charset="0"/>
                        </a:rPr>
                        <a:t>National Bureau of Investigation Finland</a:t>
                      </a:r>
                      <a:endParaRPr lang="en-US" sz="1200" b="0" i="0" u="none" strike="noStrike" dirty="0">
                        <a:solidFill>
                          <a:srgbClr val="000000"/>
                        </a:solidFill>
                        <a:effectLst/>
                        <a:latin typeface="Arial" pitchFamily="34" charset="0"/>
                        <a:cs typeface="Arial" pitchFamily="34" charset="0"/>
                      </a:endParaRPr>
                    </a:p>
                  </a:txBody>
                  <a:tcPr marL="0" marR="0" marT="0" marB="0" anchor="b"/>
                </a:tc>
              </a:tr>
              <a:tr h="352871">
                <a:tc>
                  <a:txBody>
                    <a:bodyPr/>
                    <a:lstStyle/>
                    <a:p>
                      <a:pPr algn="ctr" fontAlgn="b"/>
                      <a:r>
                        <a:rPr lang="en-US" sz="1200" u="none" strike="noStrike">
                          <a:effectLst/>
                          <a:latin typeface="Arial" pitchFamily="34" charset="0"/>
                          <a:cs typeface="Arial" pitchFamily="34" charset="0"/>
                        </a:rPr>
                        <a:t>Ludwig</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a:effectLst/>
                          <a:latin typeface="Arial" pitchFamily="34" charset="0"/>
                          <a:cs typeface="Arial" pitchFamily="34" charset="0"/>
                        </a:rPr>
                        <a:t>Niewoehner</a:t>
                      </a:r>
                      <a:endParaRPr lang="en-US" sz="1200" b="0"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err="1" smtClean="0">
                          <a:effectLst/>
                          <a:latin typeface="Arial" pitchFamily="34" charset="0"/>
                          <a:cs typeface="Arial" pitchFamily="34" charset="0"/>
                        </a:rPr>
                        <a:t>Bundeskriminalamt</a:t>
                      </a:r>
                      <a:r>
                        <a:rPr lang="en-US" sz="1200" u="none" strike="noStrike" dirty="0" smtClean="0">
                          <a:effectLst/>
                          <a:latin typeface="Arial" pitchFamily="34" charset="0"/>
                          <a:cs typeface="Arial" pitchFamily="34" charset="0"/>
                        </a:rPr>
                        <a:t> (BKA)</a:t>
                      </a:r>
                      <a:endParaRPr lang="en-US" sz="1200" b="0" i="0" u="none" strike="noStrike" dirty="0">
                        <a:solidFill>
                          <a:srgbClr val="000000"/>
                        </a:solidFill>
                        <a:effectLst/>
                        <a:latin typeface="Arial" pitchFamily="34" charset="0"/>
                        <a:cs typeface="Arial" pitchFamily="34" charset="0"/>
                      </a:endParaRPr>
                    </a:p>
                  </a:txBody>
                  <a:tcPr marL="0" marR="0" marT="0" marB="0" anchor="b"/>
                </a:tc>
              </a:tr>
              <a:tr h="352871">
                <a:tc>
                  <a:txBody>
                    <a:bodyPr/>
                    <a:lstStyle/>
                    <a:p>
                      <a:pPr algn="ctr" fontAlgn="b"/>
                      <a:r>
                        <a:rPr lang="en-US" sz="1200" u="none" strike="noStrike">
                          <a:effectLst/>
                          <a:latin typeface="Arial" pitchFamily="34" charset="0"/>
                          <a:cs typeface="Arial" pitchFamily="34" charset="0"/>
                        </a:rPr>
                        <a:t>Michael</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a:effectLst/>
                          <a:latin typeface="Arial" pitchFamily="34" charset="0"/>
                          <a:cs typeface="Arial" pitchFamily="34" charset="0"/>
                        </a:rPr>
                        <a:t>McVicar</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a:effectLst/>
                          <a:latin typeface="Arial" pitchFamily="34" charset="0"/>
                          <a:cs typeface="Arial" pitchFamily="34" charset="0"/>
                        </a:rPr>
                        <a:t>Centre of Forensic Sciences</a:t>
                      </a:r>
                      <a:endParaRPr lang="en-US" sz="1200" b="0" i="0" u="none" strike="noStrike" dirty="0">
                        <a:solidFill>
                          <a:srgbClr val="000000"/>
                        </a:solidFill>
                        <a:effectLst/>
                        <a:latin typeface="Arial" pitchFamily="34" charset="0"/>
                        <a:cs typeface="Arial" pitchFamily="34" charset="0"/>
                      </a:endParaRPr>
                    </a:p>
                  </a:txBody>
                  <a:tcPr marL="0" marR="0" marT="0" marB="0" anchor="b"/>
                </a:tc>
              </a:tr>
              <a:tr h="352871">
                <a:tc>
                  <a:txBody>
                    <a:bodyPr/>
                    <a:lstStyle/>
                    <a:p>
                      <a:pPr algn="ctr" fontAlgn="b"/>
                      <a:r>
                        <a:rPr lang="en-US" sz="1200" u="none" strike="noStrike">
                          <a:effectLst/>
                          <a:latin typeface="Arial" pitchFamily="34" charset="0"/>
                          <a:cs typeface="Arial" pitchFamily="34" charset="0"/>
                        </a:rPr>
                        <a:t>Nadav</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a:effectLst/>
                          <a:latin typeface="Arial" pitchFamily="34" charset="0"/>
                          <a:cs typeface="Arial" pitchFamily="34" charset="0"/>
                        </a:rPr>
                        <a:t>Levin</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smtClean="0">
                          <a:effectLst/>
                          <a:latin typeface="Arial" pitchFamily="34" charset="0"/>
                          <a:cs typeface="Arial" pitchFamily="34" charset="0"/>
                        </a:rPr>
                        <a:t>Forensic Scientist, </a:t>
                      </a:r>
                      <a:r>
                        <a:rPr lang="en-US" sz="1200" u="none" strike="noStrike" dirty="0" err="1" smtClean="0">
                          <a:effectLst/>
                          <a:latin typeface="Arial" pitchFamily="34" charset="0"/>
                          <a:cs typeface="Arial" pitchFamily="34" charset="0"/>
                        </a:rPr>
                        <a:t>Isreal</a:t>
                      </a:r>
                      <a:endParaRPr lang="en-US" sz="1200" b="0" i="0" u="none" strike="noStrike" dirty="0">
                        <a:solidFill>
                          <a:srgbClr val="000000"/>
                        </a:solidFill>
                        <a:effectLst/>
                        <a:latin typeface="Arial" pitchFamily="34" charset="0"/>
                        <a:cs typeface="Arial" pitchFamily="34" charset="0"/>
                      </a:endParaRPr>
                    </a:p>
                  </a:txBody>
                  <a:tcPr marL="0" marR="0" marT="0" marB="0" anchor="b"/>
                </a:tc>
              </a:tr>
              <a:tr h="352871">
                <a:tc>
                  <a:txBody>
                    <a:bodyPr/>
                    <a:lstStyle/>
                    <a:p>
                      <a:pPr algn="ctr" fontAlgn="b"/>
                      <a:r>
                        <a:rPr lang="en-US" sz="1200" u="none" strike="noStrike">
                          <a:effectLst/>
                          <a:latin typeface="Arial" pitchFamily="34" charset="0"/>
                          <a:cs typeface="Arial" pitchFamily="34" charset="0"/>
                        </a:rPr>
                        <a:t>Peter</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a:effectLst/>
                          <a:latin typeface="Arial" pitchFamily="34" charset="0"/>
                          <a:cs typeface="Arial" pitchFamily="34" charset="0"/>
                        </a:rPr>
                        <a:t>Ross</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a:effectLst/>
                          <a:latin typeface="Arial" pitchFamily="34" charset="0"/>
                          <a:cs typeface="Arial" pitchFamily="34" charset="0"/>
                        </a:rPr>
                        <a:t>Victoria Police </a:t>
                      </a:r>
                      <a:r>
                        <a:rPr lang="en-US" sz="1200" u="none" strike="noStrike" dirty="0" smtClean="0">
                          <a:effectLst/>
                          <a:latin typeface="Arial" pitchFamily="34" charset="0"/>
                          <a:cs typeface="Arial" pitchFamily="34" charset="0"/>
                        </a:rPr>
                        <a:t>Forensic </a:t>
                      </a:r>
                      <a:r>
                        <a:rPr lang="en-US" sz="1200" u="none" strike="noStrike" dirty="0">
                          <a:effectLst/>
                          <a:latin typeface="Arial" pitchFamily="34" charset="0"/>
                          <a:cs typeface="Arial" pitchFamily="34" charset="0"/>
                        </a:rPr>
                        <a:t>Services Dept.</a:t>
                      </a:r>
                      <a:endParaRPr lang="en-US" sz="1200" b="0" i="0" u="none" strike="noStrike" dirty="0">
                        <a:solidFill>
                          <a:srgbClr val="000000"/>
                        </a:solidFill>
                        <a:effectLst/>
                        <a:latin typeface="Arial" pitchFamily="34" charset="0"/>
                        <a:cs typeface="Arial" pitchFamily="34" charset="0"/>
                      </a:endParaRPr>
                    </a:p>
                  </a:txBody>
                  <a:tcPr marL="0" marR="0" marT="0" marB="0" anchor="b"/>
                </a:tc>
              </a:tr>
              <a:tr h="352871">
                <a:tc>
                  <a:txBody>
                    <a:bodyPr/>
                    <a:lstStyle/>
                    <a:p>
                      <a:pPr algn="ctr" fontAlgn="b"/>
                      <a:r>
                        <a:rPr lang="en-US" sz="1200" u="none" strike="noStrike">
                          <a:effectLst/>
                          <a:latin typeface="Arial" pitchFamily="34" charset="0"/>
                          <a:cs typeface="Arial" pitchFamily="34" charset="0"/>
                        </a:rPr>
                        <a:t>Karl</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a:effectLst/>
                          <a:latin typeface="Arial" pitchFamily="34" charset="0"/>
                          <a:cs typeface="Arial" pitchFamily="34" charset="0"/>
                        </a:rPr>
                        <a:t>Lueftl</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a:effectLst/>
                          <a:latin typeface="Arial" pitchFamily="34" charset="0"/>
                          <a:cs typeface="Arial" pitchFamily="34" charset="0"/>
                        </a:rPr>
                        <a:t>Bavarian State Criminal Police Office</a:t>
                      </a:r>
                      <a:endParaRPr lang="en-US" sz="1200" b="0" i="0" u="none" strike="noStrike" dirty="0">
                        <a:solidFill>
                          <a:srgbClr val="000000"/>
                        </a:solidFill>
                        <a:effectLst/>
                        <a:latin typeface="Arial" pitchFamily="34" charset="0"/>
                        <a:cs typeface="Arial" pitchFamily="34" charset="0"/>
                      </a:endParaRPr>
                    </a:p>
                  </a:txBody>
                  <a:tcPr marL="0" marR="0" marT="0" marB="0" anchor="b"/>
                </a:tc>
              </a:tr>
              <a:tr h="352871">
                <a:tc>
                  <a:txBody>
                    <a:bodyPr/>
                    <a:lstStyle/>
                    <a:p>
                      <a:pPr algn="ctr" fontAlgn="b"/>
                      <a:r>
                        <a:rPr lang="en-US" sz="1200" u="none" strike="noStrike">
                          <a:effectLst/>
                          <a:latin typeface="Arial" pitchFamily="34" charset="0"/>
                          <a:cs typeface="Arial" pitchFamily="34" charset="0"/>
                        </a:rPr>
                        <a:t>JJ</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a:effectLst/>
                          <a:latin typeface="Arial" pitchFamily="34" charset="0"/>
                          <a:cs typeface="Arial" pitchFamily="34" charset="0"/>
                        </a:rPr>
                        <a:t>Cavaleri</a:t>
                      </a:r>
                      <a:endParaRPr lang="en-US" sz="1200" b="0"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US" sz="1200" u="none" strike="noStrike" dirty="0">
                          <a:effectLst/>
                          <a:latin typeface="Arial" pitchFamily="34" charset="0"/>
                          <a:cs typeface="Arial" pitchFamily="34" charset="0"/>
                        </a:rPr>
                        <a:t>Los </a:t>
                      </a:r>
                      <a:r>
                        <a:rPr lang="en-US" sz="1200" u="none" strike="noStrike" dirty="0" smtClean="0">
                          <a:effectLst/>
                          <a:latin typeface="Arial" pitchFamily="34" charset="0"/>
                          <a:cs typeface="Arial" pitchFamily="34" charset="0"/>
                        </a:rPr>
                        <a:t>Angeles </a:t>
                      </a:r>
                      <a:r>
                        <a:rPr lang="en-US" sz="1200" u="none" strike="noStrike" dirty="0">
                          <a:effectLst/>
                          <a:latin typeface="Arial" pitchFamily="34" charset="0"/>
                          <a:cs typeface="Arial" pitchFamily="34" charset="0"/>
                        </a:rPr>
                        <a:t>Co. Sheriffs Office Lab</a:t>
                      </a:r>
                      <a:endParaRPr lang="en-US" sz="1200" b="0" i="0" u="none" strike="noStrike" dirty="0">
                        <a:solidFill>
                          <a:srgbClr val="000000"/>
                        </a:solidFill>
                        <a:effectLst/>
                        <a:latin typeface="Arial" pitchFamily="34" charset="0"/>
                        <a:cs typeface="Arial" pitchFamily="34" charset="0"/>
                      </a:endParaRPr>
                    </a:p>
                  </a:txBody>
                  <a:tcPr marL="0" marR="0" marT="0" marB="0" anchor="b"/>
                </a:tc>
              </a:tr>
            </a:tbl>
          </a:graphicData>
        </a:graphic>
      </p:graphicFrame>
    </p:spTree>
    <p:extLst>
      <p:ext uri="{BB962C8B-B14F-4D97-AF65-F5344CB8AC3E}">
        <p14:creationId xmlns:p14="http://schemas.microsoft.com/office/powerpoint/2010/main" val="161411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57270"/>
            <a:ext cx="6858000" cy="926356"/>
          </a:xfrm>
        </p:spPr>
        <p:txBody>
          <a:bodyPr>
            <a:normAutofit/>
          </a:bodyPr>
          <a:lstStyle/>
          <a:p>
            <a:r>
              <a:rPr lang="en-US" dirty="0" smtClean="0">
                <a:latin typeface="+mn-lt"/>
              </a:rPr>
              <a:t>Priority Action Report</a:t>
            </a:r>
            <a:endParaRPr lang="en-US" dirty="0">
              <a:latin typeface="+mn-lt"/>
            </a:endParaRPr>
          </a:p>
        </p:txBody>
      </p:sp>
      <p:sp>
        <p:nvSpPr>
          <p:cNvPr id="3" name="Subtitle 2"/>
          <p:cNvSpPr>
            <a:spLocks noGrp="1"/>
          </p:cNvSpPr>
          <p:nvPr>
            <p:ph type="subTitle" idx="1"/>
          </p:nvPr>
        </p:nvSpPr>
        <p:spPr>
          <a:xfrm>
            <a:off x="1143000" y="4479481"/>
            <a:ext cx="6858000" cy="1655762"/>
          </a:xfrm>
        </p:spPr>
        <p:txBody>
          <a:bodyPr>
            <a:normAutofit fontScale="92500" lnSpcReduction="20000"/>
          </a:bodyPr>
          <a:lstStyle/>
          <a:p>
            <a:r>
              <a:rPr lang="en-US" sz="3200" b="1" dirty="0">
                <a:latin typeface="Arial" panose="020B0604020202020204" pitchFamily="34" charset="0"/>
                <a:cs typeface="Arial" panose="020B0604020202020204" pitchFamily="34" charset="0"/>
              </a:rPr>
              <a:t>Gunshot Residue (GSR) Subcommittee</a:t>
            </a:r>
            <a:endParaRPr lang="en-US" sz="32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Chemistry/Instrumental Analysis SAC</a:t>
            </a:r>
          </a:p>
          <a:p>
            <a:r>
              <a:rPr lang="en-US" dirty="0" smtClean="0">
                <a:latin typeface="Arial" panose="020B0604020202020204" pitchFamily="34" charset="0"/>
                <a:cs typeface="Arial" panose="020B0604020202020204" pitchFamily="34" charset="0"/>
              </a:rPr>
              <a:t>Michael V</a:t>
            </a:r>
            <a:r>
              <a:rPr lang="en-US" dirty="0">
                <a:latin typeface="Arial" panose="020B0604020202020204" pitchFamily="34" charset="0"/>
                <a:cs typeface="Arial" panose="020B0604020202020204" pitchFamily="34" charset="0"/>
              </a:rPr>
              <a:t>. Martinez Subcommittee Chair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February 23, 2016</a:t>
            </a:r>
          </a:p>
          <a:p>
            <a:endParaRPr lang="en-US" dirty="0">
              <a:solidFill>
                <a:schemeClr val="bg2">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205" y="503598"/>
            <a:ext cx="2615590" cy="27990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5243"/>
            <a:ext cx="1493520" cy="685800"/>
          </a:xfrm>
          <a:prstGeom prst="rect">
            <a:avLst/>
          </a:prstGeom>
        </p:spPr>
      </p:pic>
      <p:pic>
        <p:nvPicPr>
          <p:cNvPr id="6" name="Picture 5"/>
          <p:cNvPicPr>
            <a:picLocks noChangeAspect="1"/>
          </p:cNvPicPr>
          <p:nvPr/>
        </p:nvPicPr>
        <p:blipFill>
          <a:blip r:embed="rId5"/>
          <a:stretch>
            <a:fillRect/>
          </a:stretch>
        </p:blipFill>
        <p:spPr>
          <a:xfrm>
            <a:off x="7702950" y="6535293"/>
            <a:ext cx="1371600" cy="285750"/>
          </a:xfrm>
          <a:prstGeom prst="rect">
            <a:avLst/>
          </a:prstGeom>
        </p:spPr>
      </p:pic>
    </p:spTree>
    <p:extLst>
      <p:ext uri="{BB962C8B-B14F-4D97-AF65-F5344CB8AC3E}">
        <p14:creationId xmlns:p14="http://schemas.microsoft.com/office/powerpoint/2010/main" val="429013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Gunshot Residue (GSR) Subcommittee Leadership</a:t>
            </a:r>
            <a:endParaRPr lang="en-US" b="1"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8695485"/>
              </p:ext>
            </p:extLst>
          </p:nvPr>
        </p:nvGraphicFramePr>
        <p:xfrm>
          <a:off x="157993" y="2105233"/>
          <a:ext cx="8795096" cy="2499360"/>
        </p:xfrm>
        <a:graphic>
          <a:graphicData uri="http://schemas.openxmlformats.org/drawingml/2006/table">
            <a:tbl>
              <a:tblPr firstRow="1" bandRow="1">
                <a:tableStyleId>{073A0DAA-6AF3-43AB-8588-CEC1D06C72B9}</a:tableStyleId>
              </a:tblPr>
              <a:tblGrid>
                <a:gridCol w="1125862"/>
                <a:gridCol w="2314124"/>
                <a:gridCol w="1934603"/>
                <a:gridCol w="757382"/>
                <a:gridCol w="2663125"/>
              </a:tblGrid>
              <a:tr h="370840">
                <a:tc>
                  <a:txBody>
                    <a:bodyPr/>
                    <a:lstStyle/>
                    <a:p>
                      <a:r>
                        <a:rPr lang="en-US" sz="2000" dirty="0" smtClean="0"/>
                        <a:t>Position</a:t>
                      </a:r>
                      <a:endParaRPr lang="en-US" sz="2000" dirty="0"/>
                    </a:p>
                  </a:txBody>
                  <a:tcPr/>
                </a:tc>
                <a:tc>
                  <a:txBody>
                    <a:bodyPr/>
                    <a:lstStyle/>
                    <a:p>
                      <a:r>
                        <a:rPr lang="en-US" sz="2000" dirty="0" smtClean="0"/>
                        <a:t>Name</a:t>
                      </a:r>
                      <a:endParaRPr lang="en-US" sz="2000" dirty="0"/>
                    </a:p>
                  </a:txBody>
                  <a:tcPr/>
                </a:tc>
                <a:tc>
                  <a:txBody>
                    <a:bodyPr/>
                    <a:lstStyle/>
                    <a:p>
                      <a:r>
                        <a:rPr lang="en-US" sz="2000" dirty="0" smtClean="0"/>
                        <a:t>Organization</a:t>
                      </a:r>
                      <a:endParaRPr lang="en-US" sz="2000" dirty="0"/>
                    </a:p>
                  </a:txBody>
                  <a:tcPr/>
                </a:tc>
                <a:tc>
                  <a:txBody>
                    <a:bodyPr/>
                    <a:lstStyle/>
                    <a:p>
                      <a:r>
                        <a:rPr lang="en-US" sz="2000" dirty="0" smtClean="0"/>
                        <a:t>Term</a:t>
                      </a:r>
                      <a:endParaRPr lang="en-US"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t>Email</a:t>
                      </a:r>
                    </a:p>
                  </a:txBody>
                  <a:tcPr/>
                </a:tc>
              </a:tr>
              <a:tr h="370840">
                <a:tc>
                  <a:txBody>
                    <a:bodyPr/>
                    <a:lstStyle/>
                    <a:p>
                      <a:pPr algn="ctr"/>
                      <a:r>
                        <a:rPr lang="en-US" sz="1800" b="1" dirty="0" smtClean="0"/>
                        <a:t>Chair</a:t>
                      </a:r>
                      <a:endParaRPr lang="en-US" sz="1800" b="1" dirty="0"/>
                    </a:p>
                  </a:txBody>
                  <a:tcPr anchor="ctr"/>
                </a:tc>
                <a:tc>
                  <a:txBody>
                    <a:bodyPr/>
                    <a:lstStyle/>
                    <a:p>
                      <a:pPr algn="ctr"/>
                      <a:r>
                        <a:rPr lang="en-US" sz="2000" dirty="0" smtClean="0"/>
                        <a:t>Michael V. Martinez</a:t>
                      </a:r>
                      <a:endParaRPr lang="en-US" sz="2000" dirty="0"/>
                    </a:p>
                  </a:txBody>
                  <a:tcPr anchor="ctr"/>
                </a:tc>
                <a:tc>
                  <a:txBody>
                    <a:bodyPr/>
                    <a:lstStyle/>
                    <a:p>
                      <a:pPr algn="ctr"/>
                      <a:r>
                        <a:rPr lang="en-US" sz="1400" dirty="0" smtClean="0"/>
                        <a:t>Bexar Co. Criminal</a:t>
                      </a:r>
                      <a:r>
                        <a:rPr lang="en-US" sz="1400" baseline="0" dirty="0" smtClean="0"/>
                        <a:t> Investigation Laboratory</a:t>
                      </a:r>
                      <a:endParaRPr lang="en-US" sz="1400" dirty="0"/>
                    </a:p>
                  </a:txBody>
                  <a:tcPr anchor="ctr"/>
                </a:tc>
                <a:tc>
                  <a:txBody>
                    <a:bodyPr/>
                    <a:lstStyle/>
                    <a:p>
                      <a:pPr algn="ctr"/>
                      <a:r>
                        <a:rPr lang="en-US" sz="2000" dirty="0" smtClean="0"/>
                        <a:t>4</a:t>
                      </a:r>
                      <a:endParaRPr lang="en-US" sz="2000" dirty="0"/>
                    </a:p>
                  </a:txBody>
                  <a:tcPr anchor="ctr"/>
                </a:tc>
                <a:tc>
                  <a:txBody>
                    <a:bodyPr/>
                    <a:lstStyle/>
                    <a:p>
                      <a:r>
                        <a:rPr lang="en-US" sz="1800" dirty="0" smtClean="0">
                          <a:hlinkClick r:id="rId2"/>
                        </a:rPr>
                        <a:t>mmartinez@bexar.org</a:t>
                      </a:r>
                      <a:endParaRPr lang="en-US" sz="1800" dirty="0"/>
                    </a:p>
                  </a:txBody>
                  <a:tcPr anchor="ctr"/>
                </a:tc>
              </a:tr>
              <a:tr h="370840">
                <a:tc>
                  <a:txBody>
                    <a:bodyPr/>
                    <a:lstStyle/>
                    <a:p>
                      <a:pPr algn="ctr"/>
                      <a:r>
                        <a:rPr lang="en-US" sz="1800" b="1" dirty="0" smtClean="0"/>
                        <a:t>Vice Chair</a:t>
                      </a:r>
                    </a:p>
                  </a:txBody>
                  <a:tcPr anchor="ctr"/>
                </a:tc>
                <a:tc>
                  <a:txBody>
                    <a:bodyPr/>
                    <a:lstStyle/>
                    <a:p>
                      <a:pPr algn="ctr"/>
                      <a:r>
                        <a:rPr lang="en-US" sz="2000" dirty="0" smtClean="0"/>
                        <a:t>Carol</a:t>
                      </a:r>
                      <a:r>
                        <a:rPr lang="en-US" sz="2000" baseline="0" dirty="0" smtClean="0"/>
                        <a:t> Crowe</a:t>
                      </a:r>
                      <a:endParaRPr lang="en-US" sz="2000" dirty="0"/>
                    </a:p>
                  </a:txBody>
                  <a:tcPr anchor="ctr"/>
                </a:tc>
                <a:tc>
                  <a:txBody>
                    <a:bodyPr/>
                    <a:lstStyle/>
                    <a:p>
                      <a:pPr algn="ctr"/>
                      <a:r>
                        <a:rPr lang="en-US" sz="1400" dirty="0" smtClean="0"/>
                        <a:t>Colorado Bureau of Investigation (CBI)</a:t>
                      </a:r>
                      <a:endParaRPr lang="en-US" sz="1400" dirty="0"/>
                    </a:p>
                  </a:txBody>
                  <a:tcPr anchor="ctr"/>
                </a:tc>
                <a:tc>
                  <a:txBody>
                    <a:bodyPr/>
                    <a:lstStyle/>
                    <a:p>
                      <a:pPr algn="ctr"/>
                      <a:r>
                        <a:rPr lang="en-US" sz="2000" dirty="0" smtClean="0"/>
                        <a:t>3</a:t>
                      </a:r>
                      <a:endParaRPr lang="en-US" sz="2000" dirty="0"/>
                    </a:p>
                  </a:txBody>
                  <a:tcPr anchor="ctr"/>
                </a:tc>
                <a:tc>
                  <a:txBody>
                    <a:bodyPr/>
                    <a:lstStyle/>
                    <a:p>
                      <a:pPr algn="ctr" fontAlgn="b"/>
                      <a:r>
                        <a:rPr lang="en-US" sz="1800" b="0" i="0" u="sng" strike="noStrike" dirty="0">
                          <a:solidFill>
                            <a:srgbClr val="0000FF"/>
                          </a:solidFill>
                          <a:effectLst/>
                          <a:latin typeface="Calibri"/>
                          <a:hlinkClick r:id="rId3"/>
                        </a:rPr>
                        <a:t>carol.crowe@state.co.us</a:t>
                      </a:r>
                      <a:endParaRPr lang="en-US" sz="1800" b="0" i="0" u="sng" strike="noStrike" dirty="0">
                        <a:solidFill>
                          <a:srgbClr val="0000FF"/>
                        </a:solidFill>
                        <a:effectLst/>
                        <a:latin typeface="Calibri"/>
                      </a:endParaRPr>
                    </a:p>
                  </a:txBody>
                  <a:tcPr marL="0" marR="0" marT="0" marB="0" anchor="ctr"/>
                </a:tc>
              </a:tr>
              <a:tr h="370840">
                <a:tc>
                  <a:txBody>
                    <a:bodyPr/>
                    <a:lstStyle/>
                    <a:p>
                      <a:pPr algn="ctr"/>
                      <a:r>
                        <a:rPr lang="en-US" sz="1800" b="1" dirty="0" smtClean="0"/>
                        <a:t>Executive Secretary</a:t>
                      </a:r>
                      <a:endParaRPr lang="en-US" sz="1800" b="1" dirty="0"/>
                    </a:p>
                  </a:txBody>
                  <a:tcPr anchor="ctr"/>
                </a:tc>
                <a:tc>
                  <a:txBody>
                    <a:bodyPr/>
                    <a:lstStyle/>
                    <a:p>
                      <a:pPr algn="ctr"/>
                      <a:r>
                        <a:rPr lang="en-US" sz="2000" dirty="0" smtClean="0"/>
                        <a:t>Matney Wyatt</a:t>
                      </a:r>
                      <a:endParaRPr lang="en-US" sz="2000" dirty="0"/>
                    </a:p>
                  </a:txBody>
                  <a:tcPr anchor="ctr"/>
                </a:tc>
                <a:tc>
                  <a:txBody>
                    <a:bodyPr/>
                    <a:lstStyle/>
                    <a:p>
                      <a:pPr algn="ctr"/>
                      <a:r>
                        <a:rPr lang="en-US" sz="1400" dirty="0" smtClean="0"/>
                        <a:t>U.S. Army</a:t>
                      </a:r>
                      <a:r>
                        <a:rPr lang="en-US" sz="1400" baseline="0" dirty="0" smtClean="0"/>
                        <a:t> Criminal Investigation Laboratory</a:t>
                      </a:r>
                      <a:endParaRPr lang="en-US" sz="1400" dirty="0"/>
                    </a:p>
                  </a:txBody>
                  <a:tcPr anchor="ctr"/>
                </a:tc>
                <a:tc>
                  <a:txBody>
                    <a:bodyPr/>
                    <a:lstStyle/>
                    <a:p>
                      <a:pPr algn="ctr"/>
                      <a:r>
                        <a:rPr lang="en-US" sz="2000" dirty="0" smtClean="0"/>
                        <a:t>4</a:t>
                      </a:r>
                      <a:endParaRPr lang="en-US" sz="2000" dirty="0"/>
                    </a:p>
                  </a:txBody>
                  <a:tcPr anchor="ctr"/>
                </a:tc>
                <a:tc>
                  <a:txBody>
                    <a:bodyPr/>
                    <a:lstStyle/>
                    <a:p>
                      <a:pPr algn="ctr" fontAlgn="b"/>
                      <a:r>
                        <a:rPr lang="en-US" sz="1600" b="0" i="0" u="sng" strike="noStrike" dirty="0">
                          <a:solidFill>
                            <a:srgbClr val="0000FF"/>
                          </a:solidFill>
                          <a:effectLst/>
                          <a:latin typeface="Calibri"/>
                          <a:hlinkClick r:id="rId4"/>
                        </a:rPr>
                        <a:t>john.m.wyatt20.civ@mail.mil</a:t>
                      </a:r>
                      <a:endParaRPr lang="en-US" sz="1600" b="0" i="0" u="sng" strike="noStrike" dirty="0">
                        <a:solidFill>
                          <a:srgbClr val="0000FF"/>
                        </a:solidFill>
                        <a:effectLst/>
                        <a:latin typeface="Calibri"/>
                      </a:endParaRPr>
                    </a:p>
                  </a:txBody>
                  <a:tcPr marL="0" marR="0" marT="0" marB="0" anchor="ctr"/>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5</a:t>
            </a:fld>
            <a:endParaRPr lang="en-US" dirty="0"/>
          </a:p>
        </p:txBody>
      </p:sp>
    </p:spTree>
    <p:extLst>
      <p:ext uri="{BB962C8B-B14F-4D97-AF65-F5344CB8AC3E}">
        <p14:creationId xmlns:p14="http://schemas.microsoft.com/office/powerpoint/2010/main" val="811378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79" y="139147"/>
            <a:ext cx="7165138" cy="745435"/>
          </a:xfrm>
        </p:spPr>
        <p:txBody>
          <a:bodyPr>
            <a:normAutofit fontScale="90000"/>
          </a:bodyPr>
          <a:lstStyle/>
          <a:p>
            <a:r>
              <a:rPr lang="en-US" b="1" dirty="0" smtClean="0">
                <a:latin typeface="Arial" panose="020B0604020202020204" pitchFamily="34" charset="0"/>
                <a:cs typeface="Arial" panose="020B0604020202020204" pitchFamily="34" charset="0"/>
              </a:rPr>
              <a:t>Gunshot Residue (GSR) Subcommittee Members</a:t>
            </a:r>
            <a:endParaRPr lang="en-US" b="1" dirty="0">
              <a:latin typeface="Arial" panose="020B0604020202020204" pitchFamily="34" charset="0"/>
              <a:cs typeface="Arial"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9922503"/>
              </p:ext>
            </p:extLst>
          </p:nvPr>
        </p:nvGraphicFramePr>
        <p:xfrm>
          <a:off x="100486" y="1364144"/>
          <a:ext cx="8978859" cy="5182422"/>
        </p:xfrm>
        <a:graphic>
          <a:graphicData uri="http://schemas.openxmlformats.org/drawingml/2006/table">
            <a:tbl>
              <a:tblPr firstRow="1" bandRow="1">
                <a:tableStyleId>{073A0DAA-6AF3-43AB-8588-CEC1D06C72B9}</a:tableStyleId>
              </a:tblPr>
              <a:tblGrid>
                <a:gridCol w="505423"/>
                <a:gridCol w="991982"/>
                <a:gridCol w="1200727"/>
                <a:gridCol w="2549442"/>
                <a:gridCol w="895722"/>
                <a:gridCol w="2835563"/>
              </a:tblGrid>
              <a:tr h="0">
                <a:tc>
                  <a:txBody>
                    <a:bodyPr/>
                    <a:lstStyle/>
                    <a:p>
                      <a:pPr algn="ctr"/>
                      <a:r>
                        <a:rPr lang="en-US" sz="1400" dirty="0" smtClean="0"/>
                        <a:t>#</a:t>
                      </a:r>
                      <a:endParaRPr lang="en-US" sz="1400" dirty="0"/>
                    </a:p>
                  </a:txBody>
                  <a:tcPr/>
                </a:tc>
                <a:tc>
                  <a:txBody>
                    <a:bodyPr/>
                    <a:lstStyle/>
                    <a:p>
                      <a:r>
                        <a:rPr lang="en-US" sz="1400" dirty="0" smtClean="0"/>
                        <a:t>First</a:t>
                      </a:r>
                      <a:endParaRPr lang="en-US" sz="1400" dirty="0"/>
                    </a:p>
                  </a:txBody>
                  <a:tcPr/>
                </a:tc>
                <a:tc>
                  <a:txBody>
                    <a:bodyPr/>
                    <a:lstStyle/>
                    <a:p>
                      <a:r>
                        <a:rPr lang="en-US" sz="1400" dirty="0" smtClean="0"/>
                        <a:t>Last</a:t>
                      </a:r>
                      <a:endParaRPr lang="en-US" sz="1400" dirty="0"/>
                    </a:p>
                  </a:txBody>
                  <a:tcPr/>
                </a:tc>
                <a:tc>
                  <a:txBody>
                    <a:bodyPr/>
                    <a:lstStyle/>
                    <a:p>
                      <a:r>
                        <a:rPr lang="en-US" sz="1400" dirty="0" smtClean="0"/>
                        <a:t>Organization</a:t>
                      </a:r>
                      <a:endParaRPr lang="en-US" sz="1400" dirty="0"/>
                    </a:p>
                  </a:txBody>
                  <a:tcPr/>
                </a:tc>
                <a:tc>
                  <a:txBody>
                    <a:bodyPr/>
                    <a:lstStyle/>
                    <a:p>
                      <a:pPr algn="ctr"/>
                      <a:r>
                        <a:rPr lang="en-US" sz="1400" dirty="0" smtClean="0"/>
                        <a:t>Term</a:t>
                      </a:r>
                      <a:endParaRPr lang="en-US" sz="14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dirty="0" smtClean="0"/>
                        <a:t>Email</a:t>
                      </a:r>
                    </a:p>
                  </a:txBody>
                  <a:tcPr/>
                </a:tc>
              </a:tr>
              <a:tr h="0">
                <a:tc>
                  <a:txBody>
                    <a:bodyPr/>
                    <a:lstStyle/>
                    <a:p>
                      <a:pPr algn="ctr"/>
                      <a:r>
                        <a:rPr lang="en-US" sz="1250" dirty="0" smtClean="0"/>
                        <a:t>1</a:t>
                      </a:r>
                      <a:endParaRPr lang="en-US" sz="1250" dirty="0"/>
                    </a:p>
                  </a:txBody>
                  <a:tcPr/>
                </a:tc>
                <a:tc>
                  <a:txBody>
                    <a:bodyPr/>
                    <a:lstStyle/>
                    <a:p>
                      <a:pPr algn="ctr" fontAlgn="b"/>
                      <a:r>
                        <a:rPr lang="en-US" sz="1250" b="0" i="0" u="none" strike="noStrike" dirty="0">
                          <a:solidFill>
                            <a:srgbClr val="000000"/>
                          </a:solidFill>
                          <a:effectLst/>
                          <a:latin typeface="Calibri"/>
                        </a:rPr>
                        <a:t>Michael</a:t>
                      </a:r>
                    </a:p>
                  </a:txBody>
                  <a:tcPr marL="0" marR="0" marT="0" marB="0" anchor="ctr"/>
                </a:tc>
                <a:tc>
                  <a:txBody>
                    <a:bodyPr/>
                    <a:lstStyle/>
                    <a:p>
                      <a:pPr algn="ctr" fontAlgn="b"/>
                      <a:r>
                        <a:rPr lang="en-US" sz="1250" b="0" i="0" u="none" strike="noStrike" dirty="0">
                          <a:solidFill>
                            <a:srgbClr val="000000"/>
                          </a:solidFill>
                          <a:effectLst/>
                          <a:latin typeface="Calibri"/>
                        </a:rPr>
                        <a:t>Trimpe</a:t>
                      </a:r>
                    </a:p>
                  </a:txBody>
                  <a:tcPr marL="0" marR="0" marT="0" marB="0" anchor="ctr"/>
                </a:tc>
                <a:tc>
                  <a:txBody>
                    <a:bodyPr/>
                    <a:lstStyle/>
                    <a:p>
                      <a:pPr algn="ctr" fontAlgn="b"/>
                      <a:r>
                        <a:rPr lang="en-US" sz="1250" b="0" i="0" u="none" strike="noStrike" dirty="0">
                          <a:solidFill>
                            <a:srgbClr val="000000"/>
                          </a:solidFill>
                          <a:effectLst/>
                          <a:latin typeface="Calibri"/>
                        </a:rPr>
                        <a:t>Hamilton Co. Coroners Lab</a:t>
                      </a:r>
                    </a:p>
                  </a:txBody>
                  <a:tcPr marL="0" marR="0" marT="0" marB="0" anchor="ctr"/>
                </a:tc>
                <a:tc>
                  <a:txBody>
                    <a:bodyPr/>
                    <a:lstStyle/>
                    <a:p>
                      <a:pPr algn="ctr"/>
                      <a:r>
                        <a:rPr lang="en-US" sz="1250" dirty="0" smtClean="0"/>
                        <a:t>2</a:t>
                      </a:r>
                      <a:endParaRPr lang="en-US" sz="1250" dirty="0"/>
                    </a:p>
                  </a:txBody>
                  <a:tcPr anchor="ctr"/>
                </a:tc>
                <a:tc>
                  <a:txBody>
                    <a:bodyPr/>
                    <a:lstStyle/>
                    <a:p>
                      <a:pPr algn="ctr" fontAlgn="b"/>
                      <a:r>
                        <a:rPr lang="en-US" sz="1100" b="0" i="0" u="sng" strike="noStrike" dirty="0">
                          <a:solidFill>
                            <a:srgbClr val="0000FF"/>
                          </a:solidFill>
                          <a:effectLst/>
                          <a:latin typeface="Calibri"/>
                          <a:hlinkClick r:id="rId2"/>
                        </a:rPr>
                        <a:t>trimpegolf@gmail.com</a:t>
                      </a:r>
                      <a:endParaRPr lang="en-US" sz="1100" b="0" i="0" u="sng" strike="noStrike" dirty="0">
                        <a:solidFill>
                          <a:srgbClr val="0000FF"/>
                        </a:solidFill>
                        <a:effectLst/>
                        <a:latin typeface="Calibri"/>
                      </a:endParaRPr>
                    </a:p>
                  </a:txBody>
                  <a:tcPr marL="0" marR="0" marT="0" marB="0" anchor="b"/>
                </a:tc>
              </a:tr>
              <a:tr h="265847">
                <a:tc>
                  <a:txBody>
                    <a:bodyPr/>
                    <a:lstStyle/>
                    <a:p>
                      <a:pPr algn="ctr"/>
                      <a:r>
                        <a:rPr lang="en-US" sz="1250" dirty="0" smtClean="0"/>
                        <a:t>2</a:t>
                      </a:r>
                      <a:endParaRPr lang="en-US" sz="1250" dirty="0"/>
                    </a:p>
                  </a:txBody>
                  <a:tcPr/>
                </a:tc>
                <a:tc>
                  <a:txBody>
                    <a:bodyPr/>
                    <a:lstStyle/>
                    <a:p>
                      <a:pPr algn="ctr" fontAlgn="b"/>
                      <a:r>
                        <a:rPr lang="en-US" sz="1250" b="0" i="0" u="none" strike="noStrike" dirty="0">
                          <a:solidFill>
                            <a:srgbClr val="000000"/>
                          </a:solidFill>
                          <a:effectLst/>
                          <a:latin typeface="Calibri"/>
                        </a:rPr>
                        <a:t>Wayne</a:t>
                      </a:r>
                    </a:p>
                  </a:txBody>
                  <a:tcPr marL="0" marR="0" marT="0" marB="0" anchor="ctr"/>
                </a:tc>
                <a:tc>
                  <a:txBody>
                    <a:bodyPr/>
                    <a:lstStyle/>
                    <a:p>
                      <a:pPr algn="ctr" fontAlgn="b"/>
                      <a:r>
                        <a:rPr lang="en-US" sz="1250" b="0" i="0" u="none" strike="noStrike" dirty="0">
                          <a:solidFill>
                            <a:srgbClr val="000000"/>
                          </a:solidFill>
                          <a:effectLst/>
                          <a:latin typeface="Calibri"/>
                        </a:rPr>
                        <a:t>Niemeyer</a:t>
                      </a:r>
                    </a:p>
                  </a:txBody>
                  <a:tcPr marL="0" marR="0" marT="0" marB="0" anchor="ctr"/>
                </a:tc>
                <a:tc>
                  <a:txBody>
                    <a:bodyPr/>
                    <a:lstStyle/>
                    <a:p>
                      <a:pPr algn="ctr" fontAlgn="b"/>
                      <a:r>
                        <a:rPr lang="en-US" sz="1250" b="0" i="0" u="none" strike="noStrike" dirty="0" err="1">
                          <a:solidFill>
                            <a:srgbClr val="000000"/>
                          </a:solidFill>
                          <a:effectLst/>
                          <a:latin typeface="Calibri"/>
                        </a:rPr>
                        <a:t>McCrone</a:t>
                      </a:r>
                      <a:r>
                        <a:rPr lang="en-US" sz="1250" b="0" i="0" u="none" strike="noStrike" dirty="0">
                          <a:solidFill>
                            <a:srgbClr val="000000"/>
                          </a:solidFill>
                          <a:effectLst/>
                          <a:latin typeface="Calibri"/>
                        </a:rPr>
                        <a:t> </a:t>
                      </a:r>
                      <a:r>
                        <a:rPr lang="en-US" sz="1250" b="0" i="0" u="none" strike="noStrike" dirty="0" smtClean="0">
                          <a:solidFill>
                            <a:srgbClr val="000000"/>
                          </a:solidFill>
                          <a:effectLst/>
                          <a:latin typeface="Calibri"/>
                        </a:rPr>
                        <a:t>Associates</a:t>
                      </a:r>
                      <a:endParaRPr lang="en-US" sz="1250" b="0" i="0" u="none" strike="noStrike" dirty="0">
                        <a:solidFill>
                          <a:srgbClr val="000000"/>
                        </a:solidFill>
                        <a:effectLst/>
                        <a:latin typeface="Calibri"/>
                      </a:endParaRPr>
                    </a:p>
                  </a:txBody>
                  <a:tcPr marL="0" marR="0" marT="0" marB="0" anchor="ctr"/>
                </a:tc>
                <a:tc>
                  <a:txBody>
                    <a:bodyPr/>
                    <a:lstStyle/>
                    <a:p>
                      <a:pPr algn="ctr"/>
                      <a:r>
                        <a:rPr lang="en-US" sz="1250" dirty="0" smtClean="0"/>
                        <a:t>3</a:t>
                      </a:r>
                      <a:endParaRPr lang="en-US" sz="1250" dirty="0"/>
                    </a:p>
                  </a:txBody>
                  <a:tcPr anchor="ctr"/>
                </a:tc>
                <a:tc>
                  <a:txBody>
                    <a:bodyPr/>
                    <a:lstStyle/>
                    <a:p>
                      <a:pPr algn="ctr" fontAlgn="b"/>
                      <a:r>
                        <a:rPr lang="en-US" sz="1100" b="0" i="0" u="sng" strike="noStrike">
                          <a:solidFill>
                            <a:srgbClr val="0000FF"/>
                          </a:solidFill>
                          <a:effectLst/>
                          <a:latin typeface="Calibri"/>
                          <a:hlinkClick r:id="rId3"/>
                        </a:rPr>
                        <a:t>wniemeyer@mccrone.com</a:t>
                      </a:r>
                      <a:endParaRPr lang="en-US" sz="1100" b="0" i="0" u="sng" strike="noStrike">
                        <a:solidFill>
                          <a:srgbClr val="0000FF"/>
                        </a:solidFill>
                        <a:effectLst/>
                        <a:latin typeface="Calibri"/>
                      </a:endParaRPr>
                    </a:p>
                  </a:txBody>
                  <a:tcPr marL="0" marR="0" marT="0" marB="0" anchor="b"/>
                </a:tc>
              </a:tr>
              <a:tr h="0">
                <a:tc>
                  <a:txBody>
                    <a:bodyPr/>
                    <a:lstStyle/>
                    <a:p>
                      <a:pPr algn="ctr"/>
                      <a:r>
                        <a:rPr lang="en-US" sz="1250" dirty="0" smtClean="0"/>
                        <a:t>3</a:t>
                      </a:r>
                      <a:endParaRPr lang="en-US" sz="1250" dirty="0"/>
                    </a:p>
                  </a:txBody>
                  <a:tcPr/>
                </a:tc>
                <a:tc>
                  <a:txBody>
                    <a:bodyPr/>
                    <a:lstStyle/>
                    <a:p>
                      <a:pPr algn="ctr" fontAlgn="b"/>
                      <a:r>
                        <a:rPr lang="en-US" sz="1250" b="0" i="0" u="none" strike="noStrike" dirty="0">
                          <a:solidFill>
                            <a:srgbClr val="000000"/>
                          </a:solidFill>
                          <a:effectLst/>
                          <a:latin typeface="Calibri"/>
                        </a:rPr>
                        <a:t>Debra</a:t>
                      </a:r>
                    </a:p>
                  </a:txBody>
                  <a:tcPr marL="0" marR="0" marT="0" marB="0" anchor="ctr"/>
                </a:tc>
                <a:tc>
                  <a:txBody>
                    <a:bodyPr/>
                    <a:lstStyle/>
                    <a:p>
                      <a:pPr algn="ctr" fontAlgn="b"/>
                      <a:r>
                        <a:rPr lang="en-US" sz="1250" b="0" i="0" u="none" strike="noStrike" dirty="0" smtClean="0">
                          <a:solidFill>
                            <a:srgbClr val="000000"/>
                          </a:solidFill>
                          <a:effectLst/>
                          <a:latin typeface="Calibri"/>
                        </a:rPr>
                        <a:t>Gibson</a:t>
                      </a:r>
                      <a:endParaRPr lang="en-US" sz="1250" b="0" i="0" u="none" strike="noStrike" dirty="0">
                        <a:solidFill>
                          <a:srgbClr val="000000"/>
                        </a:solidFill>
                        <a:effectLst/>
                        <a:latin typeface="Calibri"/>
                      </a:endParaRPr>
                    </a:p>
                  </a:txBody>
                  <a:tcPr marL="0" marR="0" marT="0" marB="0" anchor="ctr"/>
                </a:tc>
                <a:tc>
                  <a:txBody>
                    <a:bodyPr/>
                    <a:lstStyle/>
                    <a:p>
                      <a:pPr algn="ctr" fontAlgn="b"/>
                      <a:r>
                        <a:rPr lang="en-US" sz="1250" b="0" i="0" u="none" strike="noStrike">
                          <a:solidFill>
                            <a:srgbClr val="000000"/>
                          </a:solidFill>
                          <a:effectLst/>
                          <a:latin typeface="Calibri"/>
                        </a:rPr>
                        <a:t>LA Co. ME</a:t>
                      </a:r>
                    </a:p>
                  </a:txBody>
                  <a:tcPr marL="0" marR="0" marT="0" marB="0" anchor="ctr"/>
                </a:tc>
                <a:tc>
                  <a:txBody>
                    <a:bodyPr/>
                    <a:lstStyle/>
                    <a:p>
                      <a:pPr algn="ctr"/>
                      <a:r>
                        <a:rPr lang="en-US" sz="1250" dirty="0" smtClean="0"/>
                        <a:t>2</a:t>
                      </a:r>
                      <a:endParaRPr lang="en-US" sz="1250" dirty="0"/>
                    </a:p>
                  </a:txBody>
                  <a:tcPr anchor="ctr"/>
                </a:tc>
                <a:tc>
                  <a:txBody>
                    <a:bodyPr/>
                    <a:lstStyle/>
                    <a:p>
                      <a:pPr algn="ctr" fontAlgn="b"/>
                      <a:r>
                        <a:rPr lang="en-US" sz="1100" b="0" i="0" u="sng" strike="noStrike">
                          <a:solidFill>
                            <a:srgbClr val="0000FF"/>
                          </a:solidFill>
                          <a:effectLst/>
                          <a:latin typeface="Calibri"/>
                          <a:hlinkClick r:id="rId4"/>
                        </a:rPr>
                        <a:t>dgibson@coroner.lacounty.gov</a:t>
                      </a:r>
                      <a:endParaRPr lang="en-US" sz="1100" b="0" i="0" u="sng" strike="noStrike">
                        <a:solidFill>
                          <a:srgbClr val="0000FF"/>
                        </a:solidFill>
                        <a:effectLst/>
                        <a:latin typeface="Calibri"/>
                      </a:endParaRPr>
                    </a:p>
                  </a:txBody>
                  <a:tcPr marL="0" marR="0" marT="0" marB="0" anchor="b"/>
                </a:tc>
              </a:tr>
              <a:tr h="0">
                <a:tc>
                  <a:txBody>
                    <a:bodyPr/>
                    <a:lstStyle/>
                    <a:p>
                      <a:pPr algn="ctr"/>
                      <a:r>
                        <a:rPr lang="en-US" sz="1250" dirty="0" smtClean="0"/>
                        <a:t>4</a:t>
                      </a:r>
                      <a:endParaRPr lang="en-US" sz="1250" dirty="0"/>
                    </a:p>
                  </a:txBody>
                  <a:tcPr/>
                </a:tc>
                <a:tc>
                  <a:txBody>
                    <a:bodyPr/>
                    <a:lstStyle/>
                    <a:p>
                      <a:pPr algn="ctr" fontAlgn="b"/>
                      <a:r>
                        <a:rPr lang="en-US" sz="1250" b="0" i="0" u="none" strike="noStrike" dirty="0">
                          <a:solidFill>
                            <a:srgbClr val="000000"/>
                          </a:solidFill>
                          <a:effectLst/>
                          <a:latin typeface="Calibri"/>
                        </a:rPr>
                        <a:t>Doug</a:t>
                      </a:r>
                    </a:p>
                  </a:txBody>
                  <a:tcPr marL="0" marR="0" marT="0" marB="0" anchor="ctr"/>
                </a:tc>
                <a:tc>
                  <a:txBody>
                    <a:bodyPr/>
                    <a:lstStyle/>
                    <a:p>
                      <a:pPr algn="ctr" fontAlgn="b"/>
                      <a:r>
                        <a:rPr lang="en-US" sz="1250" b="0" i="0" u="none" strike="noStrike" dirty="0">
                          <a:solidFill>
                            <a:srgbClr val="000000"/>
                          </a:solidFill>
                          <a:effectLst/>
                          <a:latin typeface="Calibri"/>
                        </a:rPr>
                        <a:t>DeGaetano</a:t>
                      </a:r>
                    </a:p>
                  </a:txBody>
                  <a:tcPr marL="0" marR="0" marT="0" marB="0" anchor="ctr"/>
                </a:tc>
                <a:tc>
                  <a:txBody>
                    <a:bodyPr/>
                    <a:lstStyle/>
                    <a:p>
                      <a:pPr algn="ctr" fontAlgn="b"/>
                      <a:r>
                        <a:rPr lang="en-US" sz="1250" b="0" i="0" u="none" strike="noStrike">
                          <a:solidFill>
                            <a:srgbClr val="000000"/>
                          </a:solidFill>
                          <a:effectLst/>
                          <a:latin typeface="Calibri"/>
                        </a:rPr>
                        <a:t>Virginia Dept. of Forensic Science</a:t>
                      </a:r>
                    </a:p>
                  </a:txBody>
                  <a:tcPr marL="0" marR="0" marT="0" marB="0" anchor="ctr"/>
                </a:tc>
                <a:tc>
                  <a:txBody>
                    <a:bodyPr/>
                    <a:lstStyle/>
                    <a:p>
                      <a:pPr algn="ctr"/>
                      <a:r>
                        <a:rPr lang="en-US" sz="1250" dirty="0" smtClean="0"/>
                        <a:t>3</a:t>
                      </a:r>
                      <a:endParaRPr lang="en-US" sz="1250" dirty="0"/>
                    </a:p>
                  </a:txBody>
                  <a:tcPr anchor="ctr"/>
                </a:tc>
                <a:tc>
                  <a:txBody>
                    <a:bodyPr/>
                    <a:lstStyle/>
                    <a:p>
                      <a:pPr algn="ctr" fontAlgn="b"/>
                      <a:r>
                        <a:rPr lang="en-US" sz="1100" b="0" i="0" u="sng" strike="noStrike" dirty="0">
                          <a:solidFill>
                            <a:srgbClr val="0000FF"/>
                          </a:solidFill>
                          <a:effectLst/>
                          <a:latin typeface="Calibri"/>
                          <a:hlinkClick r:id="rId5"/>
                        </a:rPr>
                        <a:t>Doug.DeGaetano@dfs.virginia.gov</a:t>
                      </a:r>
                      <a:endParaRPr lang="en-US" sz="1100" b="0" i="0" u="sng" strike="noStrike" dirty="0">
                        <a:solidFill>
                          <a:srgbClr val="0000FF"/>
                        </a:solidFill>
                        <a:effectLst/>
                        <a:latin typeface="Calibri"/>
                      </a:endParaRPr>
                    </a:p>
                  </a:txBody>
                  <a:tcPr marL="0" marR="0" marT="0" marB="0" anchor="b"/>
                </a:tc>
              </a:tr>
              <a:tr h="0">
                <a:tc>
                  <a:txBody>
                    <a:bodyPr/>
                    <a:lstStyle/>
                    <a:p>
                      <a:pPr algn="ctr"/>
                      <a:r>
                        <a:rPr lang="en-US" sz="1250" dirty="0" smtClean="0"/>
                        <a:t>5</a:t>
                      </a:r>
                      <a:endParaRPr lang="en-US" sz="1250" dirty="0"/>
                    </a:p>
                  </a:txBody>
                  <a:tcPr/>
                </a:tc>
                <a:tc>
                  <a:txBody>
                    <a:bodyPr/>
                    <a:lstStyle/>
                    <a:p>
                      <a:pPr algn="ctr" fontAlgn="b"/>
                      <a:r>
                        <a:rPr lang="en-US" sz="1250" b="0" i="0" u="none" strike="noStrike" dirty="0">
                          <a:solidFill>
                            <a:srgbClr val="000000"/>
                          </a:solidFill>
                          <a:effectLst/>
                          <a:latin typeface="Calibri"/>
                        </a:rPr>
                        <a:t>James</a:t>
                      </a:r>
                    </a:p>
                  </a:txBody>
                  <a:tcPr marL="0" marR="0" marT="0" marB="0" anchor="ctr"/>
                </a:tc>
                <a:tc>
                  <a:txBody>
                    <a:bodyPr/>
                    <a:lstStyle/>
                    <a:p>
                      <a:pPr algn="ctr" fontAlgn="b"/>
                      <a:r>
                        <a:rPr lang="en-US" sz="1250" b="0" i="0" u="none" strike="noStrike" dirty="0">
                          <a:solidFill>
                            <a:srgbClr val="000000"/>
                          </a:solidFill>
                          <a:effectLst/>
                          <a:latin typeface="Calibri"/>
                        </a:rPr>
                        <a:t>Garcia</a:t>
                      </a:r>
                    </a:p>
                  </a:txBody>
                  <a:tcPr marL="0" marR="0" marT="0" marB="0" anchor="ctr"/>
                </a:tc>
                <a:tc>
                  <a:txBody>
                    <a:bodyPr/>
                    <a:lstStyle/>
                    <a:p>
                      <a:pPr algn="ctr" fontAlgn="b"/>
                      <a:r>
                        <a:rPr lang="en-US" sz="1250" b="0" i="0" u="none" strike="noStrike" dirty="0">
                          <a:solidFill>
                            <a:srgbClr val="000000"/>
                          </a:solidFill>
                          <a:effectLst/>
                          <a:latin typeface="Calibri"/>
                        </a:rPr>
                        <a:t>US Army Crime Lab</a:t>
                      </a:r>
                    </a:p>
                  </a:txBody>
                  <a:tcPr marL="0" marR="0" marT="0" marB="0" anchor="ctr"/>
                </a:tc>
                <a:tc>
                  <a:txBody>
                    <a:bodyPr/>
                    <a:lstStyle/>
                    <a:p>
                      <a:pPr algn="ctr"/>
                      <a:r>
                        <a:rPr lang="en-US" sz="1250" dirty="0" smtClean="0"/>
                        <a:t>3</a:t>
                      </a:r>
                      <a:endParaRPr lang="en-US" sz="1250" dirty="0"/>
                    </a:p>
                  </a:txBody>
                  <a:tcPr anchor="ctr"/>
                </a:tc>
                <a:tc>
                  <a:txBody>
                    <a:bodyPr/>
                    <a:lstStyle/>
                    <a:p>
                      <a:pPr algn="ctr" fontAlgn="b"/>
                      <a:r>
                        <a:rPr lang="en-US" sz="1100" b="0" i="0" u="sng" strike="noStrike" dirty="0">
                          <a:solidFill>
                            <a:srgbClr val="0000FF"/>
                          </a:solidFill>
                          <a:effectLst/>
                          <a:latin typeface="Calibri"/>
                          <a:hlinkClick r:id="rId6"/>
                        </a:rPr>
                        <a:t>james.d.garcia1.civ@mail.mil</a:t>
                      </a:r>
                      <a:endParaRPr lang="en-US" sz="1100" b="0" i="0" u="sng" strike="noStrike" dirty="0">
                        <a:solidFill>
                          <a:srgbClr val="0000FF"/>
                        </a:solidFill>
                        <a:effectLst/>
                        <a:latin typeface="Calibri"/>
                      </a:endParaRPr>
                    </a:p>
                  </a:txBody>
                  <a:tcPr marL="0" marR="0" marT="0" marB="0" anchor="b"/>
                </a:tc>
              </a:tr>
              <a:tr h="0">
                <a:tc>
                  <a:txBody>
                    <a:bodyPr/>
                    <a:lstStyle/>
                    <a:p>
                      <a:pPr algn="ctr"/>
                      <a:r>
                        <a:rPr lang="en-US" sz="1250" dirty="0" smtClean="0"/>
                        <a:t>6</a:t>
                      </a:r>
                      <a:endParaRPr lang="en-US" sz="1250" dirty="0"/>
                    </a:p>
                  </a:txBody>
                  <a:tcPr/>
                </a:tc>
                <a:tc>
                  <a:txBody>
                    <a:bodyPr/>
                    <a:lstStyle/>
                    <a:p>
                      <a:pPr algn="ctr" fontAlgn="b"/>
                      <a:r>
                        <a:rPr lang="en-US" sz="1250" b="0" i="0" u="none" strike="noStrike" dirty="0" err="1">
                          <a:solidFill>
                            <a:srgbClr val="000000"/>
                          </a:solidFill>
                          <a:effectLst/>
                          <a:latin typeface="Calibri"/>
                        </a:rPr>
                        <a:t>Koren</a:t>
                      </a:r>
                      <a:endParaRPr lang="en-US" sz="1250" b="0" i="0" u="none" strike="noStrike" dirty="0">
                        <a:solidFill>
                          <a:srgbClr val="000000"/>
                        </a:solidFill>
                        <a:effectLst/>
                        <a:latin typeface="Calibri"/>
                      </a:endParaRPr>
                    </a:p>
                  </a:txBody>
                  <a:tcPr marL="0" marR="0" marT="0" marB="0" anchor="ctr"/>
                </a:tc>
                <a:tc>
                  <a:txBody>
                    <a:bodyPr/>
                    <a:lstStyle/>
                    <a:p>
                      <a:pPr algn="ctr" fontAlgn="b"/>
                      <a:r>
                        <a:rPr lang="en-US" sz="1250" b="0" i="0" u="none" strike="noStrike" dirty="0">
                          <a:solidFill>
                            <a:srgbClr val="000000"/>
                          </a:solidFill>
                          <a:effectLst/>
                          <a:latin typeface="Calibri"/>
                        </a:rPr>
                        <a:t>Powers</a:t>
                      </a:r>
                    </a:p>
                  </a:txBody>
                  <a:tcPr marL="0" marR="0" marT="0" marB="0" anchor="ctr"/>
                </a:tc>
                <a:tc>
                  <a:txBody>
                    <a:bodyPr/>
                    <a:lstStyle/>
                    <a:p>
                      <a:pPr algn="ctr" fontAlgn="b"/>
                      <a:r>
                        <a:rPr lang="en-US" sz="1250" b="0" i="0" u="none" strike="noStrike" dirty="0">
                          <a:solidFill>
                            <a:srgbClr val="000000"/>
                          </a:solidFill>
                          <a:effectLst/>
                          <a:latin typeface="Calibri"/>
                        </a:rPr>
                        <a:t>West Virginia Sate Forensic Lab</a:t>
                      </a:r>
                    </a:p>
                  </a:txBody>
                  <a:tcPr marL="0" marR="0" marT="0" marB="0" anchor="ctr"/>
                </a:tc>
                <a:tc>
                  <a:txBody>
                    <a:bodyPr/>
                    <a:lstStyle/>
                    <a:p>
                      <a:pPr algn="ctr"/>
                      <a:r>
                        <a:rPr lang="en-US" sz="1250" dirty="0" smtClean="0"/>
                        <a:t>4</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7"/>
                        </a:rPr>
                        <a:t>koren.k.powers@wvsp.gov</a:t>
                      </a:r>
                      <a:endParaRPr lang="en-US" sz="1100" b="0" i="0" u="sng" strike="noStrike" dirty="0" smtClean="0">
                        <a:solidFill>
                          <a:srgbClr val="0000FF"/>
                        </a:solidFill>
                        <a:effectLst/>
                        <a:latin typeface="+mn-lt"/>
                      </a:endParaRPr>
                    </a:p>
                  </a:txBody>
                  <a:tcPr marL="0" marR="0" marT="0" marB="0" anchor="b"/>
                </a:tc>
              </a:tr>
              <a:tr h="141416">
                <a:tc>
                  <a:txBody>
                    <a:bodyPr/>
                    <a:lstStyle/>
                    <a:p>
                      <a:pPr algn="ctr"/>
                      <a:r>
                        <a:rPr lang="en-US" sz="1250" dirty="0" smtClean="0"/>
                        <a:t>7</a:t>
                      </a:r>
                      <a:endParaRPr lang="en-US" sz="1250" dirty="0"/>
                    </a:p>
                  </a:txBody>
                  <a:tcPr/>
                </a:tc>
                <a:tc>
                  <a:txBody>
                    <a:bodyPr/>
                    <a:lstStyle/>
                    <a:p>
                      <a:pPr algn="ctr" fontAlgn="b"/>
                      <a:r>
                        <a:rPr lang="en-US" sz="1250" b="0" i="0" u="none" strike="noStrike" dirty="0">
                          <a:solidFill>
                            <a:srgbClr val="000000"/>
                          </a:solidFill>
                          <a:effectLst/>
                          <a:latin typeface="Calibri"/>
                        </a:rPr>
                        <a:t>Nicholas</a:t>
                      </a:r>
                    </a:p>
                  </a:txBody>
                  <a:tcPr marL="0" marR="0" marT="0" marB="0" anchor="ctr"/>
                </a:tc>
                <a:tc>
                  <a:txBody>
                    <a:bodyPr/>
                    <a:lstStyle/>
                    <a:p>
                      <a:pPr algn="ctr" fontAlgn="b"/>
                      <a:r>
                        <a:rPr lang="en-US" sz="1250" b="0" i="0" u="none" strike="noStrike" dirty="0">
                          <a:solidFill>
                            <a:srgbClr val="000000"/>
                          </a:solidFill>
                          <a:effectLst/>
                          <a:latin typeface="Calibri"/>
                        </a:rPr>
                        <a:t>Ritchie</a:t>
                      </a:r>
                    </a:p>
                  </a:txBody>
                  <a:tcPr marL="0" marR="0" marT="0" marB="0" anchor="ctr"/>
                </a:tc>
                <a:tc>
                  <a:txBody>
                    <a:bodyPr/>
                    <a:lstStyle/>
                    <a:p>
                      <a:pPr algn="ctr" fontAlgn="b"/>
                      <a:r>
                        <a:rPr lang="en-US" sz="1250" b="0" i="0" u="none" strike="noStrike" dirty="0">
                          <a:solidFill>
                            <a:srgbClr val="000000"/>
                          </a:solidFill>
                          <a:effectLst/>
                          <a:latin typeface="Calibri"/>
                        </a:rPr>
                        <a:t>NIST</a:t>
                      </a:r>
                    </a:p>
                  </a:txBody>
                  <a:tcPr marL="0" marR="0" marT="0" marB="0" anchor="ctr"/>
                </a:tc>
                <a:tc>
                  <a:txBody>
                    <a:bodyPr/>
                    <a:lstStyle/>
                    <a:p>
                      <a:pPr algn="ctr"/>
                      <a:r>
                        <a:rPr lang="en-US" sz="1250" dirty="0" smtClean="0"/>
                        <a:t>4</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8"/>
                        </a:rPr>
                        <a:t>nicholas.ritchie@nist.gov</a:t>
                      </a:r>
                      <a:endParaRPr lang="en-US" sz="1100" b="0" i="0" u="sng" strike="noStrike" dirty="0">
                        <a:solidFill>
                          <a:srgbClr val="0000FF"/>
                        </a:solidFill>
                        <a:effectLst/>
                        <a:latin typeface="Calibri"/>
                      </a:endParaRPr>
                    </a:p>
                  </a:txBody>
                  <a:tcPr marL="0" marR="0" marT="0" marB="0" anchor="b"/>
                </a:tc>
              </a:tr>
              <a:tr h="0">
                <a:tc>
                  <a:txBody>
                    <a:bodyPr/>
                    <a:lstStyle/>
                    <a:p>
                      <a:pPr algn="ctr"/>
                      <a:r>
                        <a:rPr lang="en-US" sz="1250" dirty="0" smtClean="0"/>
                        <a:t>8</a:t>
                      </a:r>
                      <a:endParaRPr lang="en-US" sz="1250" dirty="0"/>
                    </a:p>
                  </a:txBody>
                  <a:tcPr/>
                </a:tc>
                <a:tc>
                  <a:txBody>
                    <a:bodyPr/>
                    <a:lstStyle/>
                    <a:p>
                      <a:pPr algn="ctr" fontAlgn="b"/>
                      <a:r>
                        <a:rPr lang="en-US" sz="1250" b="0" i="0" u="none" strike="noStrike" dirty="0">
                          <a:solidFill>
                            <a:srgbClr val="000000"/>
                          </a:solidFill>
                          <a:effectLst/>
                          <a:latin typeface="Calibri"/>
                        </a:rPr>
                        <a:t>David</a:t>
                      </a:r>
                    </a:p>
                  </a:txBody>
                  <a:tcPr marL="0" marR="0" marT="0" marB="0" anchor="ctr"/>
                </a:tc>
                <a:tc>
                  <a:txBody>
                    <a:bodyPr/>
                    <a:lstStyle/>
                    <a:p>
                      <a:pPr algn="ctr" fontAlgn="b"/>
                      <a:r>
                        <a:rPr lang="en-US" sz="1250" b="0" i="0" u="none" strike="noStrike" dirty="0" err="1">
                          <a:solidFill>
                            <a:srgbClr val="000000"/>
                          </a:solidFill>
                          <a:effectLst/>
                          <a:latin typeface="Calibri"/>
                        </a:rPr>
                        <a:t>Freehling</a:t>
                      </a:r>
                      <a:endParaRPr lang="en-US" sz="1250" b="0" i="0" u="none" strike="noStrike" dirty="0">
                        <a:solidFill>
                          <a:srgbClr val="000000"/>
                        </a:solidFill>
                        <a:effectLst/>
                        <a:latin typeface="Calibri"/>
                      </a:endParaRPr>
                    </a:p>
                  </a:txBody>
                  <a:tcPr marL="0" marR="0" marT="0" marB="0" anchor="ctr"/>
                </a:tc>
                <a:tc>
                  <a:txBody>
                    <a:bodyPr/>
                    <a:lstStyle/>
                    <a:p>
                      <a:pPr algn="ctr" fontAlgn="b"/>
                      <a:r>
                        <a:rPr lang="en-US" sz="1250" b="0" i="0" u="none" strike="noStrike" dirty="0">
                          <a:solidFill>
                            <a:srgbClr val="000000"/>
                          </a:solidFill>
                          <a:effectLst/>
                          <a:latin typeface="Calibri"/>
                        </a:rPr>
                        <a:t>North Carolina St. Crime Lab</a:t>
                      </a:r>
                    </a:p>
                  </a:txBody>
                  <a:tcPr marL="0" marR="0" marT="0" marB="0" anchor="ctr"/>
                </a:tc>
                <a:tc>
                  <a:txBody>
                    <a:bodyPr/>
                    <a:lstStyle/>
                    <a:p>
                      <a:pPr algn="ctr"/>
                      <a:r>
                        <a:rPr lang="en-US" sz="1250" dirty="0" smtClean="0"/>
                        <a:t>2</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9"/>
                        </a:rPr>
                        <a:t>Dfreehling@ncdoj.gov</a:t>
                      </a:r>
                      <a:endParaRPr lang="en-US" sz="1100" b="0" i="0" u="sng" strike="noStrike" dirty="0" smtClean="0">
                        <a:solidFill>
                          <a:srgbClr val="0000FF"/>
                        </a:solidFill>
                        <a:effectLst/>
                        <a:latin typeface="+mn-lt"/>
                      </a:endParaRPr>
                    </a:p>
                  </a:txBody>
                  <a:tcPr marL="0" marR="0" marT="0" marB="0" anchor="b"/>
                </a:tc>
              </a:tr>
              <a:tr h="0">
                <a:tc>
                  <a:txBody>
                    <a:bodyPr/>
                    <a:lstStyle/>
                    <a:p>
                      <a:pPr algn="ctr"/>
                      <a:r>
                        <a:rPr lang="en-US" sz="1250" dirty="0" smtClean="0"/>
                        <a:t>9</a:t>
                      </a:r>
                      <a:endParaRPr lang="en-US" sz="1250" dirty="0"/>
                    </a:p>
                  </a:txBody>
                  <a:tcPr/>
                </a:tc>
                <a:tc>
                  <a:txBody>
                    <a:bodyPr/>
                    <a:lstStyle/>
                    <a:p>
                      <a:pPr algn="ctr" fontAlgn="b"/>
                      <a:r>
                        <a:rPr lang="en-US" sz="1250" b="0" i="0" u="none" strike="noStrike">
                          <a:solidFill>
                            <a:srgbClr val="000000"/>
                          </a:solidFill>
                          <a:effectLst/>
                          <a:latin typeface="Calibri"/>
                        </a:rPr>
                        <a:t>Frank</a:t>
                      </a:r>
                    </a:p>
                  </a:txBody>
                  <a:tcPr marL="0" marR="0" marT="0" marB="0" anchor="ctr"/>
                </a:tc>
                <a:tc>
                  <a:txBody>
                    <a:bodyPr/>
                    <a:lstStyle/>
                    <a:p>
                      <a:pPr algn="ctr" fontAlgn="b"/>
                      <a:r>
                        <a:rPr lang="en-US" sz="1250" b="0" i="0" u="none" strike="noStrike" dirty="0">
                          <a:solidFill>
                            <a:srgbClr val="000000"/>
                          </a:solidFill>
                          <a:effectLst/>
                          <a:latin typeface="Calibri"/>
                        </a:rPr>
                        <a:t>Platek</a:t>
                      </a:r>
                    </a:p>
                  </a:txBody>
                  <a:tcPr marL="0" marR="0" marT="0" marB="0" anchor="ctr"/>
                </a:tc>
                <a:tc>
                  <a:txBody>
                    <a:bodyPr/>
                    <a:lstStyle/>
                    <a:p>
                      <a:pPr algn="ctr" fontAlgn="b"/>
                      <a:r>
                        <a:rPr lang="en-US" sz="1250" b="0" i="0" u="none" strike="noStrike" dirty="0">
                          <a:solidFill>
                            <a:srgbClr val="000000"/>
                          </a:solidFill>
                          <a:effectLst/>
                          <a:latin typeface="Calibri"/>
                        </a:rPr>
                        <a:t>US FDA</a:t>
                      </a:r>
                    </a:p>
                  </a:txBody>
                  <a:tcPr marL="0" marR="0" marT="0" marB="0" anchor="ctr"/>
                </a:tc>
                <a:tc>
                  <a:txBody>
                    <a:bodyPr/>
                    <a:lstStyle/>
                    <a:p>
                      <a:pPr algn="ctr"/>
                      <a:r>
                        <a:rPr lang="en-US" sz="1250" dirty="0" smtClean="0"/>
                        <a:t>2</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0"/>
                        </a:rPr>
                        <a:t>Frank.Platek@fda.hhs.gov</a:t>
                      </a:r>
                      <a:endParaRPr lang="en-US" sz="1100" b="0" i="0" u="sng" strike="noStrike" dirty="0" smtClean="0">
                        <a:solidFill>
                          <a:srgbClr val="0000FF"/>
                        </a:solidFill>
                        <a:effectLst/>
                        <a:latin typeface="+mn-lt"/>
                      </a:endParaRPr>
                    </a:p>
                  </a:txBody>
                  <a:tcPr marL="0" marR="0" marT="0" marB="0" anchor="b"/>
                </a:tc>
              </a:tr>
              <a:tr h="145233">
                <a:tc>
                  <a:txBody>
                    <a:bodyPr/>
                    <a:lstStyle/>
                    <a:p>
                      <a:pPr algn="ctr"/>
                      <a:r>
                        <a:rPr lang="en-US" sz="1250" dirty="0" smtClean="0"/>
                        <a:t>10</a:t>
                      </a:r>
                      <a:endParaRPr lang="en-US" sz="1250" dirty="0"/>
                    </a:p>
                  </a:txBody>
                  <a:tcPr/>
                </a:tc>
                <a:tc>
                  <a:txBody>
                    <a:bodyPr/>
                    <a:lstStyle/>
                    <a:p>
                      <a:pPr algn="ctr" fontAlgn="b"/>
                      <a:r>
                        <a:rPr lang="en-US" sz="1250" b="0" i="0" u="none" strike="noStrike">
                          <a:solidFill>
                            <a:srgbClr val="000000"/>
                          </a:solidFill>
                          <a:effectLst/>
                          <a:latin typeface="Calibri"/>
                        </a:rPr>
                        <a:t>Suzanne</a:t>
                      </a:r>
                    </a:p>
                  </a:txBody>
                  <a:tcPr marL="0" marR="0" marT="0" marB="0" anchor="ctr"/>
                </a:tc>
                <a:tc>
                  <a:txBody>
                    <a:bodyPr/>
                    <a:lstStyle/>
                    <a:p>
                      <a:pPr algn="ctr" fontAlgn="b"/>
                      <a:r>
                        <a:rPr lang="en-US" sz="1250" b="0" i="0" u="none" strike="noStrike" dirty="0">
                          <a:solidFill>
                            <a:srgbClr val="000000"/>
                          </a:solidFill>
                          <a:effectLst/>
                          <a:latin typeface="Calibri"/>
                        </a:rPr>
                        <a:t>Bell</a:t>
                      </a:r>
                    </a:p>
                  </a:txBody>
                  <a:tcPr marL="0" marR="0" marT="0" marB="0" anchor="ctr"/>
                </a:tc>
                <a:tc>
                  <a:txBody>
                    <a:bodyPr/>
                    <a:lstStyle/>
                    <a:p>
                      <a:pPr algn="ctr" fontAlgn="b"/>
                      <a:r>
                        <a:rPr lang="en-US" sz="1250" b="0" i="0" u="none" strike="noStrike" dirty="0">
                          <a:solidFill>
                            <a:srgbClr val="000000"/>
                          </a:solidFill>
                          <a:effectLst/>
                          <a:latin typeface="Calibri"/>
                        </a:rPr>
                        <a:t>West Virginia University</a:t>
                      </a:r>
                    </a:p>
                  </a:txBody>
                  <a:tcPr marL="0" marR="0" marT="0" marB="0" anchor="ctr"/>
                </a:tc>
                <a:tc>
                  <a:txBody>
                    <a:bodyPr/>
                    <a:lstStyle/>
                    <a:p>
                      <a:pPr algn="ctr"/>
                      <a:r>
                        <a:rPr lang="en-US" sz="1250" dirty="0" smtClean="0"/>
                        <a:t>2</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1"/>
                        </a:rPr>
                        <a:t>Suzanne.Bell@mail.wvu.edu</a:t>
                      </a:r>
                      <a:endParaRPr lang="en-US" sz="1100" b="0" i="0" u="sng" strike="noStrike" dirty="0" smtClean="0">
                        <a:solidFill>
                          <a:srgbClr val="0000FF"/>
                        </a:solidFill>
                        <a:effectLst/>
                        <a:latin typeface="+mn-lt"/>
                      </a:endParaRPr>
                    </a:p>
                  </a:txBody>
                  <a:tcPr marL="0" marR="0" marT="0" marB="0" anchor="b"/>
                </a:tc>
              </a:tr>
              <a:tr h="0">
                <a:tc>
                  <a:txBody>
                    <a:bodyPr/>
                    <a:lstStyle/>
                    <a:p>
                      <a:pPr algn="ctr"/>
                      <a:r>
                        <a:rPr lang="en-US" sz="1250" dirty="0" smtClean="0"/>
                        <a:t>11</a:t>
                      </a:r>
                      <a:endParaRPr lang="en-US" sz="1250" dirty="0"/>
                    </a:p>
                  </a:txBody>
                  <a:tcPr/>
                </a:tc>
                <a:tc>
                  <a:txBody>
                    <a:bodyPr/>
                    <a:lstStyle/>
                    <a:p>
                      <a:pPr algn="ctr" fontAlgn="b"/>
                      <a:r>
                        <a:rPr lang="en-US" sz="1250" b="0" i="0" u="none" strike="noStrike">
                          <a:solidFill>
                            <a:srgbClr val="000000"/>
                          </a:solidFill>
                          <a:effectLst/>
                          <a:latin typeface="Calibri"/>
                        </a:rPr>
                        <a:t>Rodney</a:t>
                      </a:r>
                    </a:p>
                  </a:txBody>
                  <a:tcPr marL="0" marR="0" marT="0" marB="0" anchor="ctr"/>
                </a:tc>
                <a:tc>
                  <a:txBody>
                    <a:bodyPr/>
                    <a:lstStyle/>
                    <a:p>
                      <a:pPr algn="ctr" fontAlgn="b"/>
                      <a:r>
                        <a:rPr lang="en-US" sz="1250" b="0" i="0" u="none" strike="noStrike">
                          <a:solidFill>
                            <a:srgbClr val="000000"/>
                          </a:solidFill>
                          <a:effectLst/>
                          <a:latin typeface="Calibri"/>
                        </a:rPr>
                        <a:t>Simmons</a:t>
                      </a:r>
                    </a:p>
                  </a:txBody>
                  <a:tcPr marL="0" marR="0" marT="0" marB="0" anchor="ctr"/>
                </a:tc>
                <a:tc>
                  <a:txBody>
                    <a:bodyPr/>
                    <a:lstStyle/>
                    <a:p>
                      <a:pPr algn="ctr" fontAlgn="b"/>
                      <a:r>
                        <a:rPr lang="en-US" sz="1250" b="0" i="0" u="none" strike="noStrike" dirty="0">
                          <a:solidFill>
                            <a:srgbClr val="000000"/>
                          </a:solidFill>
                          <a:effectLst/>
                          <a:latin typeface="Calibri"/>
                        </a:rPr>
                        <a:t>Wyoming State Crime Lab</a:t>
                      </a:r>
                    </a:p>
                  </a:txBody>
                  <a:tcPr marL="0" marR="0" marT="0" marB="0" anchor="ctr"/>
                </a:tc>
                <a:tc>
                  <a:txBody>
                    <a:bodyPr/>
                    <a:lstStyle/>
                    <a:p>
                      <a:pPr algn="ctr"/>
                      <a:r>
                        <a:rPr lang="en-US" sz="1250" dirty="0" smtClean="0"/>
                        <a:t>4</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2"/>
                        </a:rPr>
                        <a:t>rodney.simmons@wyo.gov</a:t>
                      </a:r>
                      <a:endParaRPr lang="en-US" sz="1100" b="0" i="0" u="sng" strike="noStrike" dirty="0" smtClean="0">
                        <a:solidFill>
                          <a:srgbClr val="0000FF"/>
                        </a:solidFill>
                        <a:effectLst/>
                        <a:latin typeface="+mn-lt"/>
                      </a:endParaRPr>
                    </a:p>
                  </a:txBody>
                  <a:tcPr marL="0" marR="0" marT="0" marB="0" anchor="b"/>
                </a:tc>
              </a:tr>
              <a:tr h="0">
                <a:tc>
                  <a:txBody>
                    <a:bodyPr/>
                    <a:lstStyle/>
                    <a:p>
                      <a:pPr algn="ctr"/>
                      <a:r>
                        <a:rPr lang="en-US" sz="1250" dirty="0" smtClean="0"/>
                        <a:t>12</a:t>
                      </a:r>
                      <a:endParaRPr lang="en-US" sz="1250" dirty="0"/>
                    </a:p>
                  </a:txBody>
                  <a:tcPr/>
                </a:tc>
                <a:tc>
                  <a:txBody>
                    <a:bodyPr/>
                    <a:lstStyle/>
                    <a:p>
                      <a:pPr algn="ctr" fontAlgn="b"/>
                      <a:r>
                        <a:rPr lang="en-US" sz="1250" b="0" i="0" u="none" strike="noStrike">
                          <a:solidFill>
                            <a:srgbClr val="000000"/>
                          </a:solidFill>
                          <a:effectLst/>
                          <a:latin typeface="Calibri"/>
                        </a:rPr>
                        <a:t>Thomas</a:t>
                      </a:r>
                    </a:p>
                  </a:txBody>
                  <a:tcPr marL="0" marR="0" marT="0" marB="0" anchor="ctr"/>
                </a:tc>
                <a:tc>
                  <a:txBody>
                    <a:bodyPr/>
                    <a:lstStyle/>
                    <a:p>
                      <a:pPr algn="ctr" fontAlgn="b"/>
                      <a:r>
                        <a:rPr lang="en-US" sz="1250" b="0" i="0" u="none" strike="noStrike">
                          <a:solidFill>
                            <a:srgbClr val="000000"/>
                          </a:solidFill>
                          <a:effectLst/>
                          <a:latin typeface="Calibri"/>
                        </a:rPr>
                        <a:t>White</a:t>
                      </a:r>
                    </a:p>
                  </a:txBody>
                  <a:tcPr marL="0" marR="0" marT="0" marB="0" anchor="ctr"/>
                </a:tc>
                <a:tc>
                  <a:txBody>
                    <a:bodyPr/>
                    <a:lstStyle/>
                    <a:p>
                      <a:pPr algn="ctr" fontAlgn="b"/>
                      <a:r>
                        <a:rPr lang="en-US" sz="1250" b="0" i="0" u="none" strike="noStrike" dirty="0">
                          <a:solidFill>
                            <a:srgbClr val="000000"/>
                          </a:solidFill>
                          <a:effectLst/>
                          <a:latin typeface="Calibri"/>
                        </a:rPr>
                        <a:t>Texas DPS</a:t>
                      </a:r>
                    </a:p>
                  </a:txBody>
                  <a:tcPr marL="0" marR="0" marT="0" marB="0" anchor="ctr"/>
                </a:tc>
                <a:tc>
                  <a:txBody>
                    <a:bodyPr/>
                    <a:lstStyle/>
                    <a:p>
                      <a:pPr algn="ctr"/>
                      <a:r>
                        <a:rPr lang="en-US" sz="1250" dirty="0" smtClean="0"/>
                        <a:t>3</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3"/>
                        </a:rPr>
                        <a:t>Thomas.White@dps.texas.gov</a:t>
                      </a:r>
                      <a:endParaRPr lang="en-US" sz="1100" b="0" i="0" u="sng" strike="noStrike" dirty="0" smtClean="0">
                        <a:solidFill>
                          <a:srgbClr val="0000FF"/>
                        </a:solidFill>
                        <a:effectLst/>
                        <a:latin typeface="+mn-lt"/>
                      </a:endParaRPr>
                    </a:p>
                  </a:txBody>
                  <a:tcPr marL="0" marR="0" marT="0" marB="0" anchor="b"/>
                </a:tc>
              </a:tr>
              <a:tr h="208684">
                <a:tc>
                  <a:txBody>
                    <a:bodyPr/>
                    <a:lstStyle/>
                    <a:p>
                      <a:pPr algn="ctr"/>
                      <a:r>
                        <a:rPr lang="en-US" sz="1250" dirty="0" smtClean="0"/>
                        <a:t>13</a:t>
                      </a:r>
                      <a:endParaRPr lang="en-US" sz="1250" dirty="0"/>
                    </a:p>
                  </a:txBody>
                  <a:tcPr/>
                </a:tc>
                <a:tc>
                  <a:txBody>
                    <a:bodyPr/>
                    <a:lstStyle/>
                    <a:p>
                      <a:pPr algn="ctr" fontAlgn="b"/>
                      <a:r>
                        <a:rPr lang="en-US" sz="1250" b="0" i="0" u="none" strike="noStrike">
                          <a:solidFill>
                            <a:srgbClr val="000000"/>
                          </a:solidFill>
                          <a:effectLst/>
                          <a:latin typeface="Calibri"/>
                        </a:rPr>
                        <a:t>Robert</a:t>
                      </a:r>
                    </a:p>
                  </a:txBody>
                  <a:tcPr marL="0" marR="0" marT="0" marB="0" anchor="ctr"/>
                </a:tc>
                <a:tc>
                  <a:txBody>
                    <a:bodyPr/>
                    <a:lstStyle/>
                    <a:p>
                      <a:pPr algn="ctr" fontAlgn="b"/>
                      <a:r>
                        <a:rPr lang="en-US" sz="1250" b="0" i="0" u="none" strike="noStrike">
                          <a:solidFill>
                            <a:srgbClr val="000000"/>
                          </a:solidFill>
                          <a:effectLst/>
                          <a:latin typeface="Calibri"/>
                        </a:rPr>
                        <a:t>Berk</a:t>
                      </a:r>
                    </a:p>
                  </a:txBody>
                  <a:tcPr marL="0" marR="0" marT="0" marB="0" anchor="ctr"/>
                </a:tc>
                <a:tc>
                  <a:txBody>
                    <a:bodyPr/>
                    <a:lstStyle/>
                    <a:p>
                      <a:pPr algn="ctr" fontAlgn="b"/>
                      <a:r>
                        <a:rPr lang="en-US" sz="1250" b="0" i="0" u="none" strike="noStrike" dirty="0">
                          <a:solidFill>
                            <a:srgbClr val="000000"/>
                          </a:solidFill>
                          <a:effectLst/>
                          <a:latin typeface="Calibri"/>
                        </a:rPr>
                        <a:t>Illinois State Police</a:t>
                      </a:r>
                    </a:p>
                  </a:txBody>
                  <a:tcPr marL="0" marR="0" marT="0" marB="0" anchor="ctr"/>
                </a:tc>
                <a:tc>
                  <a:txBody>
                    <a:bodyPr/>
                    <a:lstStyle/>
                    <a:p>
                      <a:pPr algn="ctr"/>
                      <a:r>
                        <a:rPr lang="en-US" sz="1250" dirty="0" smtClean="0"/>
                        <a:t>2</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4"/>
                        </a:rPr>
                        <a:t>berkrob@isp.state.il.us</a:t>
                      </a:r>
                      <a:endParaRPr lang="en-US" sz="1100" b="0" i="0" u="sng" strike="noStrike" dirty="0" smtClean="0">
                        <a:solidFill>
                          <a:srgbClr val="0000FF"/>
                        </a:solidFill>
                        <a:effectLst/>
                        <a:latin typeface="+mn-lt"/>
                      </a:endParaRPr>
                    </a:p>
                  </a:txBody>
                  <a:tcPr marL="0" marR="0" marT="0" marB="0" anchor="b"/>
                </a:tc>
              </a:tr>
              <a:tr h="206643">
                <a:tc>
                  <a:txBody>
                    <a:bodyPr/>
                    <a:lstStyle/>
                    <a:p>
                      <a:pPr algn="ctr"/>
                      <a:r>
                        <a:rPr lang="en-US" sz="1250" dirty="0" smtClean="0"/>
                        <a:t>14</a:t>
                      </a:r>
                      <a:endParaRPr lang="en-US" sz="1250" dirty="0"/>
                    </a:p>
                  </a:txBody>
                  <a:tcPr/>
                </a:tc>
                <a:tc>
                  <a:txBody>
                    <a:bodyPr/>
                    <a:lstStyle/>
                    <a:p>
                      <a:pPr algn="ctr" fontAlgn="b"/>
                      <a:r>
                        <a:rPr lang="en-US" sz="1250" b="0" i="0" u="none" strike="noStrike">
                          <a:solidFill>
                            <a:srgbClr val="000000"/>
                          </a:solidFill>
                          <a:effectLst/>
                          <a:latin typeface="Calibri"/>
                        </a:rPr>
                        <a:t>Emily</a:t>
                      </a:r>
                    </a:p>
                  </a:txBody>
                  <a:tcPr marL="0" marR="0" marT="0" marB="0" anchor="ctr"/>
                </a:tc>
                <a:tc>
                  <a:txBody>
                    <a:bodyPr/>
                    <a:lstStyle/>
                    <a:p>
                      <a:pPr algn="ctr" fontAlgn="b"/>
                      <a:r>
                        <a:rPr lang="en-US" sz="1250" b="0" i="0" u="none" strike="noStrike">
                          <a:solidFill>
                            <a:srgbClr val="000000"/>
                          </a:solidFill>
                          <a:effectLst/>
                          <a:latin typeface="Calibri"/>
                        </a:rPr>
                        <a:t>Weber</a:t>
                      </a:r>
                    </a:p>
                  </a:txBody>
                  <a:tcPr marL="0" marR="0" marT="0" marB="0" anchor="ctr"/>
                </a:tc>
                <a:tc>
                  <a:txBody>
                    <a:bodyPr/>
                    <a:lstStyle/>
                    <a:p>
                      <a:pPr algn="ctr" fontAlgn="b"/>
                      <a:r>
                        <a:rPr lang="en-US" sz="1250" b="0" i="0" u="none" strike="noStrike" dirty="0">
                          <a:solidFill>
                            <a:srgbClr val="000000"/>
                          </a:solidFill>
                          <a:effectLst/>
                          <a:latin typeface="Calibri"/>
                        </a:rPr>
                        <a:t>Hamilton Co. Coroners Lab</a:t>
                      </a:r>
                    </a:p>
                  </a:txBody>
                  <a:tcPr marL="0" marR="0" marT="0" marB="0" anchor="ctr"/>
                </a:tc>
                <a:tc>
                  <a:txBody>
                    <a:bodyPr/>
                    <a:lstStyle/>
                    <a:p>
                      <a:pPr algn="ctr"/>
                      <a:r>
                        <a:rPr lang="en-US" sz="1250" dirty="0" smtClean="0"/>
                        <a:t>3</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5"/>
                        </a:rPr>
                        <a:t>emily.weber@hamilton-co.org</a:t>
                      </a:r>
                      <a:r>
                        <a:rPr lang="en-US" sz="1100" b="0" i="0" u="sng" strike="noStrike" dirty="0" smtClean="0">
                          <a:solidFill>
                            <a:srgbClr val="0000FF"/>
                          </a:solidFill>
                          <a:effectLst/>
                          <a:latin typeface="Calibri"/>
                        </a:rPr>
                        <a:t>\</a:t>
                      </a:r>
                      <a:endParaRPr lang="en-US" sz="1100" b="0" i="0" u="sng" strike="noStrike" dirty="0" smtClean="0">
                        <a:solidFill>
                          <a:srgbClr val="0000FF"/>
                        </a:solidFill>
                        <a:effectLst/>
                        <a:latin typeface="+mn-lt"/>
                      </a:endParaRPr>
                    </a:p>
                  </a:txBody>
                  <a:tcPr marL="0" marR="0" marT="0" marB="0" anchor="b"/>
                </a:tc>
              </a:tr>
              <a:tr h="310154">
                <a:tc>
                  <a:txBody>
                    <a:bodyPr/>
                    <a:lstStyle/>
                    <a:p>
                      <a:pPr algn="ctr"/>
                      <a:r>
                        <a:rPr lang="en-US" sz="1250" dirty="0" smtClean="0"/>
                        <a:t>15</a:t>
                      </a:r>
                      <a:endParaRPr lang="en-US" sz="1250" dirty="0"/>
                    </a:p>
                  </a:txBody>
                  <a:tcPr/>
                </a:tc>
                <a:tc>
                  <a:txBody>
                    <a:bodyPr/>
                    <a:lstStyle/>
                    <a:p>
                      <a:pPr algn="ctr" fontAlgn="b"/>
                      <a:r>
                        <a:rPr lang="en-US" sz="1250" b="0" i="0" u="none" strike="noStrike">
                          <a:solidFill>
                            <a:srgbClr val="000000"/>
                          </a:solidFill>
                          <a:effectLst/>
                          <a:latin typeface="Calibri"/>
                        </a:rPr>
                        <a:t>John</a:t>
                      </a:r>
                    </a:p>
                  </a:txBody>
                  <a:tcPr marL="0" marR="0" marT="0" marB="0" anchor="ctr"/>
                </a:tc>
                <a:tc>
                  <a:txBody>
                    <a:bodyPr/>
                    <a:lstStyle/>
                    <a:p>
                      <a:pPr algn="ctr" fontAlgn="b"/>
                      <a:r>
                        <a:rPr lang="en-US" sz="1250" b="0" i="0" u="none" strike="noStrike">
                          <a:solidFill>
                            <a:srgbClr val="000000"/>
                          </a:solidFill>
                          <a:effectLst/>
                          <a:latin typeface="Calibri"/>
                        </a:rPr>
                        <a:t>Drugan</a:t>
                      </a:r>
                    </a:p>
                  </a:txBody>
                  <a:tcPr marL="0" marR="0" marT="0" marB="0" anchor="ctr"/>
                </a:tc>
                <a:tc>
                  <a:txBody>
                    <a:bodyPr/>
                    <a:lstStyle/>
                    <a:p>
                      <a:pPr algn="ctr" fontAlgn="b"/>
                      <a:r>
                        <a:rPr lang="en-US" sz="1250" b="0" i="0" u="none" strike="noStrike" dirty="0">
                          <a:solidFill>
                            <a:srgbClr val="000000"/>
                          </a:solidFill>
                          <a:effectLst/>
                          <a:latin typeface="Calibri"/>
                        </a:rPr>
                        <a:t>Massachusetts State Police Forensic</a:t>
                      </a:r>
                    </a:p>
                  </a:txBody>
                  <a:tcPr marL="0" marR="0" marT="0" marB="0" anchor="ctr"/>
                </a:tc>
                <a:tc>
                  <a:txBody>
                    <a:bodyPr/>
                    <a:lstStyle/>
                    <a:p>
                      <a:pPr algn="ctr"/>
                      <a:r>
                        <a:rPr lang="en-US" sz="1250" dirty="0" smtClean="0"/>
                        <a:t>4</a:t>
                      </a:r>
                      <a:endParaRPr lang="en-US" sz="1250" dirty="0"/>
                    </a:p>
                  </a:txBody>
                  <a:tcPr anchor="ct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100" b="0" i="0" u="sng" strike="noStrike" dirty="0" smtClean="0">
                          <a:solidFill>
                            <a:srgbClr val="0000FF"/>
                          </a:solidFill>
                          <a:effectLst/>
                          <a:latin typeface="+mn-lt"/>
                          <a:hlinkClick r:id="rId16"/>
                        </a:rPr>
                        <a:t>john.drugan@massmail.state.ma.us</a:t>
                      </a:r>
                      <a:endParaRPr lang="en-US" sz="1100" b="0" i="0" u="sng" strike="noStrike" dirty="0" smtClean="0">
                        <a:solidFill>
                          <a:srgbClr val="0000FF"/>
                        </a:solidFill>
                        <a:effectLst/>
                        <a:latin typeface="+mn-lt"/>
                      </a:endParaRPr>
                    </a:p>
                  </a:txBody>
                  <a:tcPr marL="0" marR="0" marT="0" marB="0" anchor="b"/>
                </a:tc>
              </a:tr>
              <a:tr h="310154">
                <a:tc>
                  <a:txBody>
                    <a:bodyPr/>
                    <a:lstStyle/>
                    <a:p>
                      <a:pPr algn="ctr"/>
                      <a:r>
                        <a:rPr lang="en-US" sz="1250" dirty="0" smtClean="0"/>
                        <a:t>16</a:t>
                      </a:r>
                      <a:endParaRPr lang="en-US" sz="1250" dirty="0"/>
                    </a:p>
                  </a:txBody>
                  <a:tcPr/>
                </a:tc>
                <a:tc>
                  <a:txBody>
                    <a:bodyPr/>
                    <a:lstStyle/>
                    <a:p>
                      <a:pPr algn="ctr" fontAlgn="b"/>
                      <a:r>
                        <a:rPr lang="en-US" sz="1250" b="0" i="0" u="none" strike="noStrike">
                          <a:solidFill>
                            <a:srgbClr val="000000"/>
                          </a:solidFill>
                          <a:effectLst/>
                          <a:latin typeface="Calibri"/>
                        </a:rPr>
                        <a:t>Dave</a:t>
                      </a:r>
                    </a:p>
                  </a:txBody>
                  <a:tcPr marL="0" marR="0" marT="0" marB="0" anchor="ctr"/>
                </a:tc>
                <a:tc>
                  <a:txBody>
                    <a:bodyPr/>
                    <a:lstStyle/>
                    <a:p>
                      <a:pPr algn="ctr" fontAlgn="b"/>
                      <a:r>
                        <a:rPr lang="en-US" sz="1250" b="0" i="0" u="none" strike="noStrike">
                          <a:solidFill>
                            <a:srgbClr val="000000"/>
                          </a:solidFill>
                          <a:effectLst/>
                          <a:latin typeface="Calibri"/>
                        </a:rPr>
                        <a:t>Edwards</a:t>
                      </a:r>
                    </a:p>
                  </a:txBody>
                  <a:tcPr marL="0" marR="0" marT="0" marB="0" anchor="ctr"/>
                </a:tc>
                <a:tc>
                  <a:txBody>
                    <a:bodyPr/>
                    <a:lstStyle/>
                    <a:p>
                      <a:pPr algn="ctr" fontAlgn="b"/>
                      <a:r>
                        <a:rPr lang="en-US" sz="1250" b="0" i="0" u="none" strike="noStrike">
                          <a:solidFill>
                            <a:srgbClr val="000000"/>
                          </a:solidFill>
                          <a:effectLst/>
                          <a:latin typeface="Calibri"/>
                        </a:rPr>
                        <a:t>JEOL USA, Inc.</a:t>
                      </a:r>
                    </a:p>
                  </a:txBody>
                  <a:tcPr marL="0" marR="0" marT="0" marB="0" anchor="ctr"/>
                </a:tc>
                <a:tc>
                  <a:txBody>
                    <a:bodyPr/>
                    <a:lstStyle/>
                    <a:p>
                      <a:pPr algn="ctr"/>
                      <a:r>
                        <a:rPr lang="en-US" sz="1250" dirty="0" smtClean="0"/>
                        <a:t>3</a:t>
                      </a:r>
                      <a:endParaRPr lang="en-US" sz="1250" dirty="0"/>
                    </a:p>
                  </a:txBody>
                  <a:tcPr anchor="ctr"/>
                </a:tc>
                <a:tc>
                  <a:txBody>
                    <a:bodyPr/>
                    <a:lstStyle/>
                    <a:p>
                      <a:pPr algn="ctr" fontAlgn="b"/>
                      <a:r>
                        <a:rPr lang="en-US" sz="1100" b="0" i="0" u="sng" strike="noStrike" dirty="0">
                          <a:solidFill>
                            <a:srgbClr val="0000FF"/>
                          </a:solidFill>
                          <a:effectLst/>
                          <a:latin typeface="Calibri"/>
                          <a:hlinkClick r:id="rId17"/>
                        </a:rPr>
                        <a:t>dedwards@jeol.com</a:t>
                      </a:r>
                      <a:endParaRPr lang="en-US" sz="1100" b="0" i="0" u="sng" strike="noStrike" dirty="0">
                        <a:solidFill>
                          <a:srgbClr val="0000FF"/>
                        </a:solidFill>
                        <a:effectLst/>
                        <a:latin typeface="Calibri"/>
                      </a:endParaRPr>
                    </a:p>
                  </a:txBody>
                  <a:tcPr marL="0" marR="0" marT="0" marB="0" anchor="b"/>
                </a:tc>
              </a:tr>
              <a:tr h="310154">
                <a:tc>
                  <a:txBody>
                    <a:bodyPr/>
                    <a:lstStyle/>
                    <a:p>
                      <a:pPr algn="ctr"/>
                      <a:r>
                        <a:rPr lang="en-US" sz="1250" dirty="0" smtClean="0"/>
                        <a:t>17</a:t>
                      </a:r>
                      <a:endParaRPr lang="en-US" sz="1250" dirty="0"/>
                    </a:p>
                  </a:txBody>
                  <a:tcPr/>
                </a:tc>
                <a:tc>
                  <a:txBody>
                    <a:bodyPr/>
                    <a:lstStyle/>
                    <a:p>
                      <a:pPr algn="ctr" fontAlgn="b"/>
                      <a:r>
                        <a:rPr lang="en-US" sz="1250" b="0" i="0" u="none" strike="noStrike" dirty="0">
                          <a:solidFill>
                            <a:srgbClr val="000000"/>
                          </a:solidFill>
                          <a:effectLst/>
                          <a:latin typeface="Calibri"/>
                        </a:rPr>
                        <a:t>Jason</a:t>
                      </a:r>
                    </a:p>
                  </a:txBody>
                  <a:tcPr marL="0" marR="0" marT="0" marB="0" anchor="ctr"/>
                </a:tc>
                <a:tc>
                  <a:txBody>
                    <a:bodyPr/>
                    <a:lstStyle/>
                    <a:p>
                      <a:pPr algn="ctr" fontAlgn="b"/>
                      <a:r>
                        <a:rPr lang="en-US" sz="1250" b="0" i="0" u="none" strike="noStrike" dirty="0">
                          <a:solidFill>
                            <a:srgbClr val="000000"/>
                          </a:solidFill>
                          <a:effectLst/>
                          <a:latin typeface="Calibri"/>
                        </a:rPr>
                        <a:t>Schroeder</a:t>
                      </a:r>
                    </a:p>
                  </a:txBody>
                  <a:tcPr marL="0" marR="0" marT="0" marB="0" anchor="ctr"/>
                </a:tc>
                <a:tc>
                  <a:txBody>
                    <a:bodyPr/>
                    <a:lstStyle/>
                    <a:p>
                      <a:pPr algn="ctr" fontAlgn="b"/>
                      <a:r>
                        <a:rPr lang="en-US" sz="1250" b="0" i="0" u="none" strike="noStrike" dirty="0">
                          <a:solidFill>
                            <a:srgbClr val="000000"/>
                          </a:solidFill>
                          <a:effectLst/>
                          <a:latin typeface="Calibri"/>
                        </a:rPr>
                        <a:t>Harris Co. ME</a:t>
                      </a:r>
                    </a:p>
                  </a:txBody>
                  <a:tcPr marL="0" marR="0" marT="0" marB="0" anchor="ctr"/>
                </a:tc>
                <a:tc>
                  <a:txBody>
                    <a:bodyPr/>
                    <a:lstStyle/>
                    <a:p>
                      <a:pPr algn="ctr"/>
                      <a:r>
                        <a:rPr lang="en-US" sz="1250" dirty="0" smtClean="0"/>
                        <a:t>4</a:t>
                      </a:r>
                      <a:endParaRPr lang="en-US" sz="1250" dirty="0"/>
                    </a:p>
                  </a:txBody>
                  <a:tcPr anchor="ctr"/>
                </a:tc>
                <a:tc>
                  <a:txBody>
                    <a:bodyPr/>
                    <a:lstStyle/>
                    <a:p>
                      <a:pPr algn="ctr" fontAlgn="b"/>
                      <a:r>
                        <a:rPr lang="en-US" sz="1100" b="0" i="0" u="sng" strike="noStrike" dirty="0">
                          <a:solidFill>
                            <a:srgbClr val="0000FF"/>
                          </a:solidFill>
                          <a:effectLst/>
                          <a:latin typeface="Calibri"/>
                          <a:hlinkClick r:id="rId18"/>
                        </a:rPr>
                        <a:t>Jason.Schroeder@ifs.hctx.net</a:t>
                      </a:r>
                      <a:endParaRPr lang="en-US" sz="1100" b="0" i="0" u="sng" strike="noStrike" dirty="0">
                        <a:solidFill>
                          <a:srgbClr val="0000FF"/>
                        </a:solidFill>
                        <a:effectLst/>
                        <a:latin typeface="Calibri"/>
                      </a:endParaRPr>
                    </a:p>
                  </a:txBody>
                  <a:tcPr marL="0" marR="0" marT="0" marB="0" anchor="b"/>
                </a:tc>
              </a:tr>
            </a:tbl>
          </a:graphicData>
        </a:graphic>
      </p:graphicFrame>
      <p:sp>
        <p:nvSpPr>
          <p:cNvPr id="10" name="Slide Number Placeholder 9"/>
          <p:cNvSpPr>
            <a:spLocks noGrp="1"/>
          </p:cNvSpPr>
          <p:nvPr>
            <p:ph type="sldNum" sz="quarter" idx="12"/>
          </p:nvPr>
        </p:nvSpPr>
        <p:spPr/>
        <p:txBody>
          <a:bodyPr/>
          <a:lstStyle/>
          <a:p>
            <a:fld id="{8A6BD0B9-3465-4E0F-AE7F-2EBD7D9D0656}" type="slidenum">
              <a:rPr lang="en-US" smtClean="0"/>
              <a:pPr/>
              <a:t>6</a:t>
            </a:fld>
            <a:endParaRPr lang="en-US" dirty="0"/>
          </a:p>
        </p:txBody>
      </p:sp>
    </p:spTree>
    <p:extLst>
      <p:ext uri="{BB962C8B-B14F-4D97-AF65-F5344CB8AC3E}">
        <p14:creationId xmlns:p14="http://schemas.microsoft.com/office/powerpoint/2010/main" val="297272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0"/>
            <a:ext cx="7886700" cy="1325563"/>
          </a:xfrm>
        </p:spPr>
        <p:txBody>
          <a:bodyPr/>
          <a:lstStyle/>
          <a:p>
            <a:r>
              <a:rPr lang="en-US" dirty="0" smtClean="0"/>
              <a:t>Task Group Chairs</a:t>
            </a:r>
            <a:endParaRPr lang="en-US"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0219667"/>
              </p:ext>
            </p:extLst>
          </p:nvPr>
        </p:nvGraphicFramePr>
        <p:xfrm>
          <a:off x="314326" y="1384138"/>
          <a:ext cx="8229600" cy="4492558"/>
        </p:xfrm>
        <a:graphic>
          <a:graphicData uri="http://schemas.openxmlformats.org/drawingml/2006/table">
            <a:tbl>
              <a:tblPr/>
              <a:tblGrid>
                <a:gridCol w="3843337"/>
                <a:gridCol w="4386263"/>
              </a:tblGrid>
              <a:tr h="828558">
                <a:tc>
                  <a:txBody>
                    <a:bodyPr/>
                    <a:lstStyle/>
                    <a:p>
                      <a:pPr>
                        <a:lnSpc>
                          <a:spcPct val="115000"/>
                        </a:lnSpc>
                      </a:pPr>
                      <a:r>
                        <a:rPr lang="en-US" sz="3200" b="1" dirty="0" smtClean="0">
                          <a:solidFill>
                            <a:schemeClr val="bg1"/>
                          </a:solidFill>
                          <a:latin typeface="Calibri"/>
                          <a:ea typeface="Times New Roman"/>
                        </a:rPr>
                        <a:t>Task Group</a:t>
                      </a:r>
                      <a:endParaRPr lang="en-US" sz="32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pPr>
                      <a:r>
                        <a:rPr lang="en-US" sz="3200" b="1" dirty="0" smtClean="0">
                          <a:solidFill>
                            <a:schemeClr val="bg1"/>
                          </a:solidFill>
                          <a:latin typeface="Calibri"/>
                          <a:ea typeface="Times New Roman"/>
                        </a:rPr>
                        <a:t>Name</a:t>
                      </a:r>
                      <a:endParaRPr lang="en-US" sz="28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828558">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Proficiency, Competency and Training</a:t>
                      </a:r>
                      <a:endParaRPr lang="en-US" sz="1800" dirty="0" smtClean="0">
                        <a:latin typeface="+mn-lt"/>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Thomas White</a:t>
                      </a:r>
                      <a:endParaRPr lang="en-US" sz="1800" dirty="0" smtClean="0">
                        <a:latin typeface="+mn-lt"/>
                        <a:ea typeface="Times New Roman"/>
                      </a:endParaRPr>
                    </a:p>
                    <a:p>
                      <a:pPr algn="ctr">
                        <a:lnSpc>
                          <a:spcPct val="115000"/>
                        </a:lnSpc>
                      </a:pPr>
                      <a:endParaRPr lang="en-US" sz="18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828558">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Reporting, Qualifiers, Disclaimers and Interpretation</a:t>
                      </a:r>
                      <a:endParaRPr lang="en-US" sz="1800" dirty="0" smtClean="0">
                        <a:latin typeface="+mn-lt"/>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15000"/>
                        </a:lnSpc>
                      </a:pPr>
                      <a:r>
                        <a:rPr lang="en-US" sz="1800" b="1" dirty="0" smtClean="0">
                          <a:latin typeface="Calibri"/>
                          <a:ea typeface="Times New Roman"/>
                        </a:rPr>
                        <a:t>Debra Gibson</a:t>
                      </a:r>
                      <a:endParaRPr lang="en-US" sz="1800" b="1"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670712">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Validation and Instrument Requirements</a:t>
                      </a:r>
                      <a:endParaRPr lang="en-US" sz="1800" dirty="0" smtClean="0">
                        <a:latin typeface="+mn-lt"/>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800" b="1" dirty="0" smtClean="0">
                          <a:latin typeface="+mn-lt"/>
                          <a:ea typeface="Times New Roman"/>
                        </a:rPr>
                        <a:t>Nicholas Richie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642254">
                <a:tc>
                  <a:txBody>
                    <a:bodyPr/>
                    <a:lstStyle/>
                    <a:p>
                      <a:pPr>
                        <a:lnSpc>
                          <a:spcPct val="115000"/>
                        </a:lnSpc>
                      </a:pPr>
                      <a:r>
                        <a:rPr lang="en-US" sz="1800" b="1" dirty="0" smtClean="0">
                          <a:latin typeface="Calibri"/>
                          <a:ea typeface="Times New Roman"/>
                        </a:rPr>
                        <a:t>Methodology, Research and Literature</a:t>
                      </a:r>
                      <a:endParaRPr lang="en-US" sz="18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15000"/>
                        </a:lnSpc>
                      </a:pPr>
                      <a:r>
                        <a:rPr lang="en-US" sz="1800" b="1" dirty="0" smtClean="0">
                          <a:latin typeface="Calibri"/>
                          <a:ea typeface="Times New Roman"/>
                        </a:rPr>
                        <a:t>Suzanne</a:t>
                      </a:r>
                      <a:r>
                        <a:rPr lang="en-US" sz="1800" b="1" baseline="0" dirty="0" smtClean="0">
                          <a:latin typeface="Calibri"/>
                          <a:ea typeface="Times New Roman"/>
                        </a:rPr>
                        <a:t> Bell</a:t>
                      </a:r>
                      <a:endParaRPr lang="en-US" sz="18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642254">
                <a:tc>
                  <a:txBody>
                    <a:bodyPr/>
                    <a:lstStyle/>
                    <a:p>
                      <a:pPr>
                        <a:lnSpc>
                          <a:spcPct val="115000"/>
                        </a:lnSpc>
                      </a:pPr>
                      <a:r>
                        <a:rPr lang="en-US" sz="1800" b="1" dirty="0" smtClean="0">
                          <a:latin typeface="Calibri"/>
                          <a:ea typeface="Times New Roman"/>
                        </a:rPr>
                        <a:t>Testimony and Ethics</a:t>
                      </a:r>
                      <a:endParaRPr lang="en-US" sz="18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lnSpc>
                          <a:spcPct val="115000"/>
                        </a:lnSpc>
                      </a:pPr>
                      <a:r>
                        <a:rPr lang="en-US" sz="1800" b="1" dirty="0" smtClean="0">
                          <a:latin typeface="Calibri"/>
                          <a:ea typeface="Times New Roman"/>
                        </a:rPr>
                        <a:t>Michael Trimpe</a:t>
                      </a:r>
                      <a:endParaRPr lang="en-US" sz="18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99324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0"/>
            <a:ext cx="7886700" cy="1325563"/>
          </a:xfrm>
        </p:spPr>
        <p:txBody>
          <a:bodyPr/>
          <a:lstStyle/>
          <a:p>
            <a:r>
              <a:rPr lang="en-US" dirty="0" smtClean="0"/>
              <a:t>Subcommittee Liaisons</a:t>
            </a:r>
            <a:endParaRPr lang="en-US" dirty="0"/>
          </a:p>
        </p:txBody>
      </p:sp>
      <p:sp>
        <p:nvSpPr>
          <p:cNvPr id="10" name="Slide Number Placeholder 9"/>
          <p:cNvSpPr>
            <a:spLocks noGrp="1"/>
          </p:cNvSpPr>
          <p:nvPr>
            <p:ph type="sldNum" sz="quarter" idx="12"/>
          </p:nvPr>
        </p:nvSpPr>
        <p:spPr/>
        <p:txBody>
          <a:bodyPr/>
          <a:lstStyle/>
          <a:p>
            <a:fld id="{8A6BD0B9-3465-4E0F-AE7F-2EBD7D9D0656}" type="slidenum">
              <a:rPr lang="en-US" smtClean="0"/>
              <a:pPr/>
              <a:t>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47358764"/>
              </p:ext>
            </p:extLst>
          </p:nvPr>
        </p:nvGraphicFramePr>
        <p:xfrm>
          <a:off x="1287624" y="1455576"/>
          <a:ext cx="6456784" cy="4142790"/>
        </p:xfrm>
        <a:graphic>
          <a:graphicData uri="http://schemas.openxmlformats.org/drawingml/2006/table">
            <a:tbl>
              <a:tblPr/>
              <a:tblGrid>
                <a:gridCol w="2692313"/>
                <a:gridCol w="3764471"/>
              </a:tblGrid>
              <a:tr h="828558">
                <a:tc>
                  <a:txBody>
                    <a:bodyPr/>
                    <a:lstStyle/>
                    <a:p>
                      <a:pPr>
                        <a:lnSpc>
                          <a:spcPct val="115000"/>
                        </a:lnSpc>
                      </a:pPr>
                      <a:r>
                        <a:rPr lang="en-US" sz="3200" b="1" dirty="0" smtClean="0">
                          <a:solidFill>
                            <a:schemeClr val="bg1"/>
                          </a:solidFill>
                          <a:latin typeface="Calibri"/>
                          <a:ea typeface="Times New Roman"/>
                        </a:rPr>
                        <a:t>Position</a:t>
                      </a:r>
                      <a:endParaRPr lang="en-US" sz="32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pPr>
                      <a:r>
                        <a:rPr lang="en-US" sz="3200" b="1" dirty="0" smtClean="0">
                          <a:solidFill>
                            <a:schemeClr val="bg1"/>
                          </a:solidFill>
                          <a:latin typeface="Calibri"/>
                          <a:ea typeface="Times New Roman"/>
                        </a:rPr>
                        <a:t>Name</a:t>
                      </a:r>
                      <a:endParaRPr lang="en-US" sz="2800" b="1" dirty="0">
                        <a:solidFill>
                          <a:schemeClr val="bg1"/>
                        </a:solidFill>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828558">
                <a:tc>
                  <a:txBody>
                    <a:bodyPr/>
                    <a:lstStyle/>
                    <a:p>
                      <a:pPr>
                        <a:lnSpc>
                          <a:spcPct val="115000"/>
                        </a:lnSpc>
                      </a:pPr>
                      <a:r>
                        <a:rPr lang="en-US" sz="2800" b="1">
                          <a:latin typeface="Calibri"/>
                          <a:ea typeface="Times New Roman"/>
                        </a:rPr>
                        <a:t>QIC Liaison</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nSpc>
                          <a:spcPct val="115000"/>
                        </a:lnSpc>
                      </a:pPr>
                      <a:r>
                        <a:rPr lang="en-US" sz="2800" b="1" dirty="0" smtClean="0">
                          <a:latin typeface="Calibri"/>
                          <a:ea typeface="Times New Roman"/>
                        </a:rPr>
                        <a:t>James Garcia</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828558">
                <a:tc>
                  <a:txBody>
                    <a:bodyPr/>
                    <a:lstStyle/>
                    <a:p>
                      <a:pPr>
                        <a:lnSpc>
                          <a:spcPct val="115000"/>
                        </a:lnSpc>
                      </a:pPr>
                      <a:r>
                        <a:rPr lang="en-US" sz="2800" b="1">
                          <a:latin typeface="Calibri"/>
                          <a:ea typeface="Times New Roman"/>
                        </a:rPr>
                        <a:t>HFC Liaison</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800" b="1" dirty="0" smtClean="0">
                          <a:latin typeface="Calibri"/>
                          <a:ea typeface="Times New Roman"/>
                        </a:rPr>
                        <a:t>Mike Trimpe</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828558">
                <a:tc>
                  <a:txBody>
                    <a:bodyPr/>
                    <a:lstStyle/>
                    <a:p>
                      <a:pPr>
                        <a:lnSpc>
                          <a:spcPct val="115000"/>
                        </a:lnSpc>
                      </a:pPr>
                      <a:r>
                        <a:rPr lang="en-US" sz="2800" b="1">
                          <a:latin typeface="Calibri"/>
                          <a:ea typeface="Times New Roman"/>
                        </a:rPr>
                        <a:t>LRC Liaison </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nSpc>
                          <a:spcPct val="115000"/>
                        </a:lnSpc>
                      </a:pPr>
                      <a:r>
                        <a:rPr lang="en-US" sz="2800" b="1" dirty="0" smtClean="0">
                          <a:latin typeface="Calibri"/>
                          <a:ea typeface="Times New Roman"/>
                        </a:rPr>
                        <a:t>Emily Weber</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r>
              <a:tr h="828558">
                <a:tc>
                  <a:txBody>
                    <a:bodyPr/>
                    <a:lstStyle/>
                    <a:p>
                      <a:pPr>
                        <a:lnSpc>
                          <a:spcPct val="115000"/>
                        </a:lnSpc>
                      </a:pPr>
                      <a:r>
                        <a:rPr lang="en-US" sz="2800" b="1">
                          <a:latin typeface="Calibri"/>
                          <a:ea typeface="Times New Roman"/>
                        </a:rPr>
                        <a:t>KAVI Liaison</a:t>
                      </a:r>
                      <a:endParaRPr lang="en-US" sz="240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15000"/>
                        </a:lnSpc>
                      </a:pPr>
                      <a:r>
                        <a:rPr lang="en-US" sz="2800" b="1" dirty="0" smtClean="0">
                          <a:latin typeface="Calibri"/>
                          <a:ea typeface="Times New Roman"/>
                        </a:rPr>
                        <a:t>Matney Wyatt</a:t>
                      </a:r>
                      <a:endParaRPr lang="en-US" sz="2400" dirty="0">
                        <a:latin typeface="Calibri"/>
                        <a:ea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64279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10" y="179032"/>
            <a:ext cx="7886700" cy="1325563"/>
          </a:xfrm>
        </p:spPr>
        <p:txBody>
          <a:bodyPr/>
          <a:lstStyle/>
          <a:p>
            <a:r>
              <a:rPr lang="en-US" dirty="0" smtClean="0"/>
              <a:t>Summary of Standards/Guidelines  Priority Actions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87853711"/>
              </p:ext>
            </p:extLst>
          </p:nvPr>
        </p:nvGraphicFramePr>
        <p:xfrm>
          <a:off x="184737" y="1551155"/>
          <a:ext cx="8848427" cy="5008175"/>
        </p:xfrm>
        <a:graphic>
          <a:graphicData uri="http://schemas.openxmlformats.org/drawingml/2006/table">
            <a:tbl>
              <a:tblPr firstRow="1" bandRow="1">
                <a:tableStyleId>{073A0DAA-6AF3-43AB-8588-CEC1D06C72B9}</a:tableStyleId>
              </a:tblPr>
              <a:tblGrid>
                <a:gridCol w="1865659"/>
                <a:gridCol w="6982768"/>
              </a:tblGrid>
              <a:tr h="371064">
                <a:tc>
                  <a:txBody>
                    <a:bodyPr/>
                    <a:lstStyle/>
                    <a:p>
                      <a:r>
                        <a:rPr lang="en-US" sz="2000" baseline="0" dirty="0" smtClean="0"/>
                        <a:t>Priority</a:t>
                      </a:r>
                      <a:endParaRPr lang="en-US" sz="2000" dirty="0"/>
                    </a:p>
                  </a:txBody>
                  <a:tcPr anchor="ctr"/>
                </a:tc>
                <a:tc>
                  <a:txBody>
                    <a:bodyPr/>
                    <a:lstStyle/>
                    <a:p>
                      <a:r>
                        <a:rPr lang="en-US" sz="2000" dirty="0" smtClean="0"/>
                        <a:t>Working</a:t>
                      </a:r>
                      <a:r>
                        <a:rPr lang="en-US" sz="2000" baseline="0" dirty="0" smtClean="0"/>
                        <a:t> Title of Document</a:t>
                      </a:r>
                      <a:endParaRPr lang="en-US" sz="2000" dirty="0"/>
                    </a:p>
                  </a:txBody>
                  <a:tcPr anchor="ctr"/>
                </a:tc>
              </a:tr>
              <a:tr h="485238">
                <a:tc>
                  <a:txBody>
                    <a:bodyPr/>
                    <a:lstStyle/>
                    <a:p>
                      <a:pPr algn="ctr"/>
                      <a:r>
                        <a:rPr lang="en-US" sz="1800" b="1" dirty="0" smtClean="0">
                          <a:solidFill>
                            <a:srgbClr val="FF0000"/>
                          </a:solidFill>
                        </a:rPr>
                        <a:t>HIGH</a:t>
                      </a:r>
                      <a:endParaRPr lang="en-US" sz="1800" b="1" dirty="0">
                        <a:solidFill>
                          <a:srgbClr val="FF0000"/>
                        </a:solidFill>
                      </a:endParaRPr>
                    </a:p>
                  </a:txBody>
                  <a:tcPr/>
                </a:tc>
                <a:tc>
                  <a:txBody>
                    <a:bodyPr/>
                    <a:lstStyle/>
                    <a:p>
                      <a:pPr marL="0" indent="0">
                        <a:buNone/>
                      </a:pPr>
                      <a:r>
                        <a:rPr lang="en-US" sz="1400" b="1" dirty="0" smtClean="0">
                          <a:solidFill>
                            <a:srgbClr val="FF0000"/>
                          </a:solidFill>
                          <a:ea typeface="Calibri"/>
                          <a:cs typeface="Times New Roman"/>
                        </a:rPr>
                        <a:t>(RA-1)</a:t>
                      </a:r>
                      <a:r>
                        <a:rPr lang="en-US" sz="1400" b="1" baseline="0" dirty="0" smtClean="0">
                          <a:solidFill>
                            <a:srgbClr val="FF0000"/>
                          </a:solidFill>
                          <a:ea typeface="Calibri"/>
                          <a:cs typeface="Times New Roman"/>
                        </a:rPr>
                        <a:t> </a:t>
                      </a:r>
                      <a:r>
                        <a:rPr lang="en-US" sz="1400" b="1" dirty="0" smtClean="0">
                          <a:solidFill>
                            <a:srgbClr val="FF0000"/>
                          </a:solidFill>
                          <a:ea typeface="Calibri"/>
                          <a:cs typeface="Times New Roman"/>
                        </a:rPr>
                        <a:t>ASTM</a:t>
                      </a:r>
                      <a:r>
                        <a:rPr lang="en-US" sz="1400" b="1" baseline="0" dirty="0" smtClean="0">
                          <a:solidFill>
                            <a:srgbClr val="FF0000"/>
                          </a:solidFill>
                          <a:ea typeface="Calibri"/>
                          <a:cs typeface="Times New Roman"/>
                        </a:rPr>
                        <a:t> </a:t>
                      </a:r>
                      <a:r>
                        <a:rPr lang="en-US" sz="1400" b="1" dirty="0" smtClean="0">
                          <a:solidFill>
                            <a:srgbClr val="FF0000"/>
                          </a:solidFill>
                          <a:ea typeface="Calibri"/>
                          <a:cs typeface="Times New Roman"/>
                        </a:rPr>
                        <a:t>E1588-10: </a:t>
                      </a:r>
                      <a:r>
                        <a:rPr lang="en-US" sz="1400" b="1" dirty="0" smtClean="0">
                          <a:solidFill>
                            <a:srgbClr val="FF0000"/>
                          </a:solidFill>
                          <a:ea typeface="Times New Roman"/>
                          <a:cs typeface="Arial"/>
                        </a:rPr>
                        <a:t>Standard Guide for Gunshot Residue Analysis by Scanning Electron Microscopy/Energy Dispersive X-Ray Spectrometry</a:t>
                      </a:r>
                    </a:p>
                  </a:txBody>
                  <a:tcPr/>
                </a:tc>
              </a:tr>
              <a:tr h="454653">
                <a:tc>
                  <a:txBody>
                    <a:bodyPr/>
                    <a:lstStyle/>
                    <a:p>
                      <a:pPr algn="ctr"/>
                      <a:r>
                        <a:rPr lang="en-US" sz="1800" b="1" dirty="0" smtClean="0">
                          <a:solidFill>
                            <a:srgbClr val="FF0000"/>
                          </a:solidFill>
                        </a:rPr>
                        <a:t>HIGH</a:t>
                      </a:r>
                      <a:endParaRPr lang="en-US" sz="1800" b="1" dirty="0">
                        <a:solidFill>
                          <a:srgbClr val="FF0000"/>
                        </a:solidFill>
                      </a:endParaRPr>
                    </a:p>
                  </a:txBody>
                  <a:tcPr/>
                </a:tc>
                <a:tc>
                  <a:txBody>
                    <a:bodyPr/>
                    <a:lstStyle/>
                    <a:p>
                      <a:pPr>
                        <a:lnSpc>
                          <a:spcPct val="115000"/>
                        </a:lnSpc>
                      </a:pPr>
                      <a:r>
                        <a:rPr lang="en-US" sz="1400" b="1" dirty="0" smtClean="0">
                          <a:solidFill>
                            <a:srgbClr val="FF0000"/>
                          </a:solidFill>
                          <a:latin typeface="+mn-lt"/>
                          <a:ea typeface="Times New Roman"/>
                        </a:rPr>
                        <a:t>(SDO-2) GSR Training</a:t>
                      </a:r>
                      <a:r>
                        <a:rPr lang="en-US" sz="1400" b="1" baseline="0" dirty="0" smtClean="0">
                          <a:solidFill>
                            <a:srgbClr val="FF0000"/>
                          </a:solidFill>
                          <a:latin typeface="+mn-lt"/>
                          <a:ea typeface="Times New Roman"/>
                        </a:rPr>
                        <a:t> Guide (New Document)</a:t>
                      </a:r>
                      <a:endParaRPr lang="en-US" sz="1400" b="1" dirty="0" smtClean="0">
                        <a:solidFill>
                          <a:srgbClr val="FF0000"/>
                        </a:solidFill>
                        <a:latin typeface="+mn-lt"/>
                        <a:ea typeface="Times New Roman"/>
                      </a:endParaRPr>
                    </a:p>
                  </a:txBody>
                  <a:tcPr/>
                </a:tc>
              </a:tr>
              <a:tr h="59941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HIGH</a:t>
                      </a:r>
                    </a:p>
                    <a:p>
                      <a:pPr algn="ctr"/>
                      <a:endParaRPr lang="en-US" sz="1800" b="1" dirty="0">
                        <a:solidFill>
                          <a:srgbClr val="FF0000"/>
                        </a:solidFill>
                      </a:endParaRPr>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smtClean="0">
                          <a:solidFill>
                            <a:srgbClr val="FF0000"/>
                          </a:solidFill>
                          <a:latin typeface="+mn-lt"/>
                          <a:ea typeface="Times New Roman"/>
                        </a:rPr>
                        <a:t>(SDO-3) GSR Testimony</a:t>
                      </a:r>
                      <a:r>
                        <a:rPr lang="en-US" sz="1400" b="1" baseline="0" dirty="0" smtClean="0">
                          <a:solidFill>
                            <a:srgbClr val="FF0000"/>
                          </a:solidFill>
                          <a:latin typeface="+mn-lt"/>
                          <a:ea typeface="Times New Roman"/>
                        </a:rPr>
                        <a:t> (New Document)</a:t>
                      </a:r>
                      <a:endParaRPr lang="en-US" sz="1400" b="1" dirty="0" smtClean="0">
                        <a:solidFill>
                          <a:srgbClr val="FF0000"/>
                        </a:solidFill>
                        <a:latin typeface="+mn-lt"/>
                        <a:ea typeface="Times New Roman"/>
                      </a:endParaRPr>
                    </a:p>
                    <a:p>
                      <a:pPr>
                        <a:lnSpc>
                          <a:spcPct val="115000"/>
                        </a:lnSpc>
                      </a:pPr>
                      <a:endParaRPr lang="en-US" sz="1400" b="1" dirty="0" smtClean="0">
                        <a:solidFill>
                          <a:srgbClr val="FF0000"/>
                        </a:solidFill>
                        <a:latin typeface="+mn-lt"/>
                        <a:ea typeface="Times New Roman"/>
                      </a:endParaRPr>
                    </a:p>
                  </a:txBody>
                  <a:tcPr/>
                </a:tc>
              </a:tr>
              <a:tr h="68256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rPr>
                        <a:t>HIGH</a:t>
                      </a:r>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smtClean="0">
                          <a:solidFill>
                            <a:srgbClr val="FF0000"/>
                          </a:solidFill>
                          <a:latin typeface="+mn-lt"/>
                          <a:ea typeface="Times New Roman"/>
                        </a:rPr>
                        <a:t>(SDO-4) Report writing, Qualifying Statements and Interpretation (New Document)</a:t>
                      </a:r>
                      <a:endParaRPr lang="en-US" sz="1400" dirty="0" smtClean="0">
                        <a:latin typeface="+mn-lt"/>
                        <a:ea typeface="Times New Roman"/>
                      </a:endParaRPr>
                    </a:p>
                    <a:p>
                      <a:pPr marL="0" marR="0" indent="0" algn="l" defTabSz="685800" rtl="0" eaLnBrk="1" fontAlgn="auto" latinLnBrk="0" hangingPunct="1">
                        <a:lnSpc>
                          <a:spcPct val="115000"/>
                        </a:lnSpc>
                        <a:spcBef>
                          <a:spcPts val="0"/>
                        </a:spcBef>
                        <a:spcAft>
                          <a:spcPts val="0"/>
                        </a:spcAft>
                        <a:buClrTx/>
                        <a:buSzTx/>
                        <a:buFontTx/>
                        <a:buNone/>
                        <a:tabLst/>
                        <a:defRPr/>
                      </a:pPr>
                      <a:endParaRPr lang="en-US" sz="1400" dirty="0">
                        <a:latin typeface="+mn-lt"/>
                        <a:ea typeface="Calibri"/>
                        <a:cs typeface="Times New Roman"/>
                      </a:endParaRPr>
                    </a:p>
                  </a:txBody>
                  <a:tcPr/>
                </a:tc>
              </a:tr>
              <a:tr h="59941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accent5"/>
                          </a:solidFill>
                        </a:rPr>
                        <a:t>MEDIUM</a:t>
                      </a:r>
                    </a:p>
                    <a:p>
                      <a:pPr algn="ctr"/>
                      <a:endParaRPr lang="en-US" sz="1800" b="1" dirty="0">
                        <a:solidFill>
                          <a:srgbClr val="FF0000"/>
                        </a:solidFill>
                      </a:endParaRPr>
                    </a:p>
                  </a:txBody>
                  <a:tcPr/>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400" b="1" dirty="0" smtClean="0">
                          <a:solidFill>
                            <a:srgbClr val="FF0000"/>
                          </a:solidFill>
                          <a:latin typeface="+mn-lt"/>
                          <a:ea typeface="Calibri"/>
                          <a:cs typeface="Times New Roman"/>
                        </a:rPr>
                        <a:t>(SDO-5) Methodology, Research, and Literature Review (New Document)</a:t>
                      </a:r>
                      <a:endParaRPr lang="en-US" sz="1400" dirty="0">
                        <a:latin typeface="+mn-lt"/>
                        <a:ea typeface="Times New Roman"/>
                      </a:endParaRPr>
                    </a:p>
                  </a:txBody>
                  <a:tcPr/>
                </a:tc>
              </a:tr>
              <a:tr h="59941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smtClean="0">
                          <a:solidFill>
                            <a:schemeClr val="accent5"/>
                          </a:solidFill>
                        </a:rPr>
                        <a:t>MEDIUM</a:t>
                      </a:r>
                    </a:p>
                    <a:p>
                      <a:pPr algn="ctr"/>
                      <a:endParaRPr lang="en-US" sz="1800" b="1" dirty="0">
                        <a:solidFill>
                          <a:schemeClr val="accent5"/>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mn-lt"/>
                          <a:ea typeface="Calibri"/>
                          <a:cs typeface="Times New Roman"/>
                        </a:rPr>
                        <a:t>(SDO-6) Validation and Instrument requirements (New Document)</a:t>
                      </a:r>
                    </a:p>
                  </a:txBody>
                  <a:tcPr/>
                </a:tc>
              </a:tr>
              <a:tr h="485238">
                <a:tc>
                  <a:txBody>
                    <a:bodyPr/>
                    <a:lstStyle/>
                    <a:p>
                      <a:pPr algn="ctr"/>
                      <a:r>
                        <a:rPr lang="en-US" sz="1800" b="1" dirty="0" smtClean="0">
                          <a:solidFill>
                            <a:schemeClr val="accent5"/>
                          </a:solidFill>
                        </a:rPr>
                        <a:t>MEDIUM</a:t>
                      </a:r>
                      <a:endParaRPr lang="en-US" sz="1800" b="1" dirty="0">
                        <a:solidFill>
                          <a:schemeClr val="accent5"/>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mn-lt"/>
                          <a:ea typeface="Calibri"/>
                          <a:cs typeface="Times New Roman"/>
                        </a:rPr>
                        <a:t>(RA-7)</a:t>
                      </a:r>
                      <a:r>
                        <a:rPr lang="en-US" sz="1400" b="1" baseline="0" dirty="0" smtClean="0">
                          <a:solidFill>
                            <a:srgbClr val="FF0000"/>
                          </a:solidFill>
                          <a:latin typeface="+mn-lt"/>
                          <a:ea typeface="Calibri"/>
                          <a:cs typeface="Times New Roman"/>
                        </a:rPr>
                        <a:t> ASTM E620-11 Standard Practice for Reporting Opinions of Scientific or Technical Experts</a:t>
                      </a:r>
                      <a:endParaRPr lang="en-US" sz="1400" b="1" dirty="0" smtClean="0">
                        <a:solidFill>
                          <a:srgbClr val="FF0000"/>
                        </a:solidFill>
                        <a:latin typeface="+mn-lt"/>
                        <a:ea typeface="Calibri"/>
                        <a:cs typeface="Times New Roman"/>
                      </a:endParaRPr>
                    </a:p>
                  </a:txBody>
                  <a:tcPr/>
                </a:tc>
              </a:tr>
              <a:tr h="485238">
                <a:tc>
                  <a:txBody>
                    <a:bodyPr/>
                    <a:lstStyle/>
                    <a:p>
                      <a:pPr algn="ctr"/>
                      <a:r>
                        <a:rPr lang="en-US" sz="1800" b="1" dirty="0" smtClean="0">
                          <a:solidFill>
                            <a:schemeClr val="accent5"/>
                          </a:solidFill>
                        </a:rPr>
                        <a:t>MEDIUM</a:t>
                      </a:r>
                      <a:endParaRPr lang="en-US" sz="1800" b="1" dirty="0">
                        <a:solidFill>
                          <a:schemeClr val="accent5"/>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ea typeface="Times New Roman"/>
                        </a:rPr>
                        <a:t>(SDO-8) Task irrelevant information when considering cognitive and contextual bias in GSR analysis (New Document)</a:t>
                      </a:r>
                      <a:endParaRPr lang="en-US" sz="1400" b="1" dirty="0" smtClean="0">
                        <a:solidFill>
                          <a:srgbClr val="FF0000"/>
                        </a:solidFill>
                        <a:latin typeface="+mn-lt"/>
                        <a:ea typeface="Calibri"/>
                        <a:cs typeface="Times New Roman"/>
                      </a:endParaRPr>
                    </a:p>
                  </a:txBody>
                  <a:tcPr/>
                </a:tc>
              </a:tr>
            </a:tbl>
          </a:graphicData>
        </a:graphic>
      </p:graphicFrame>
      <p:sp>
        <p:nvSpPr>
          <p:cNvPr id="7" name="Slide Number Placeholder 6"/>
          <p:cNvSpPr>
            <a:spLocks noGrp="1"/>
          </p:cNvSpPr>
          <p:nvPr>
            <p:ph type="sldNum" sz="quarter" idx="12"/>
          </p:nvPr>
        </p:nvSpPr>
        <p:spPr/>
        <p:txBody>
          <a:bodyPr/>
          <a:lstStyle/>
          <a:p>
            <a:fld id="{8A6BD0B9-3465-4E0F-AE7F-2EBD7D9D0656}" type="slidenum">
              <a:rPr lang="en-US" smtClean="0"/>
              <a:pPr/>
              <a:t>9</a:t>
            </a:fld>
            <a:endParaRPr lang="en-US" dirty="0"/>
          </a:p>
        </p:txBody>
      </p:sp>
    </p:spTree>
    <p:extLst>
      <p:ext uri="{BB962C8B-B14F-4D97-AF65-F5344CB8AC3E}">
        <p14:creationId xmlns:p14="http://schemas.microsoft.com/office/powerpoint/2010/main" val="2502938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19858</TotalTime>
  <Words>2353</Words>
  <Application>Microsoft Office PowerPoint</Application>
  <PresentationFormat>On-screen Show (4:3)</PresentationFormat>
  <Paragraphs>640</Paragraphs>
  <Slides>41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Times New Roman</vt:lpstr>
      <vt:lpstr>Office Theme</vt:lpstr>
      <vt:lpstr>Custom Design</vt:lpstr>
      <vt:lpstr>Priority Action Report</vt:lpstr>
      <vt:lpstr>PowerPoint Presentation</vt:lpstr>
      <vt:lpstr>Gunshot Residue (GSR) Subcommittee </vt:lpstr>
      <vt:lpstr>Gunshot Residue (GSR) Subcommittee </vt:lpstr>
      <vt:lpstr>Gunshot Residue (GSR) Subcommittee Leadership</vt:lpstr>
      <vt:lpstr>Gunshot Residue (GSR) Subcommittee Members</vt:lpstr>
      <vt:lpstr>Task Group Chairs</vt:lpstr>
      <vt:lpstr>Subcommittee Liaisons</vt:lpstr>
      <vt:lpstr>Summary of Standards/Guidelines  Priority Actions</vt:lpstr>
      <vt:lpstr>Standards/Guidelines Development Priority 1 Document</vt:lpstr>
      <vt:lpstr>Standards/Guidelines Development Priority 1 Document</vt:lpstr>
      <vt:lpstr>Task Group/Subcommittee Action Plan</vt:lpstr>
      <vt:lpstr>Standards/Guidelines Development Priority 2 Documents</vt:lpstr>
      <vt:lpstr>Standards/Guidelines Development Priority 2 Documents</vt:lpstr>
      <vt:lpstr>Task Group/Subcommittee Action Plan</vt:lpstr>
      <vt:lpstr>Standards/Guidelines Development Priority 3 Documents</vt:lpstr>
      <vt:lpstr>Standards/Guidelines Development Priority 3 Documents</vt:lpstr>
      <vt:lpstr>Task Group/Subcommittee Action Plan</vt:lpstr>
      <vt:lpstr>Standards/Guidelines Development Priority 4 Documents</vt:lpstr>
      <vt:lpstr>Standards/Guidelines Development Priority 4 Documents</vt:lpstr>
      <vt:lpstr>Task Group/Subcommittee Action Plan</vt:lpstr>
      <vt:lpstr>Standards/Guidelines Development Priority 5 Documents</vt:lpstr>
      <vt:lpstr>Standards/Guidelines Development Priority 5 Documents</vt:lpstr>
      <vt:lpstr>Task Group/Subcommittee Action Plan</vt:lpstr>
      <vt:lpstr>Standards/Guidelines Development Priority 6 Documents</vt:lpstr>
      <vt:lpstr>Standards/Guidelines Development Priority 6 Documents</vt:lpstr>
      <vt:lpstr>Task Group/Subcommittee Action Plan</vt:lpstr>
      <vt:lpstr>Standards/Guidelines Development Priority 7 Documents</vt:lpstr>
      <vt:lpstr>Standards/Guidelines Development Priority 7 Documents</vt:lpstr>
      <vt:lpstr>Task Group/Subcommittee Action Plan</vt:lpstr>
      <vt:lpstr>Standards/Guidelines Development Priority 8 Documents</vt:lpstr>
      <vt:lpstr>Standards/Guidelines Development Priority 8 Documents</vt:lpstr>
      <vt:lpstr>Task Group/Subcommittee Action Plan</vt:lpstr>
      <vt:lpstr>Summary of Standards/Guidelines  Priority Actions</vt:lpstr>
      <vt:lpstr>Standards/Guidelines Reviewed For Technical Merit</vt:lpstr>
      <vt:lpstr>Research Gaps Identified</vt:lpstr>
      <vt:lpstr>Additional Items</vt:lpstr>
      <vt:lpstr>Additional Items</vt:lpstr>
      <vt:lpstr>Additional Items of Interest</vt:lpstr>
      <vt:lpstr>Additional Items of Interest</vt:lpstr>
      <vt:lpstr>Priority Action Report</vt:lpstr>
    </vt:vector>
  </TitlesOfParts>
  <Company>NIST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Subcommittee Name</dc:title>
  <dc:creator>Williams, Shannan</dc:creator>
  <cp:lastModifiedBy>Nakich, Sharon</cp:lastModifiedBy>
  <cp:revision>98</cp:revision>
  <cp:lastPrinted>2016-02-01T18:26:03Z</cp:lastPrinted>
  <dcterms:created xsi:type="dcterms:W3CDTF">2015-01-08T21:26:20Z</dcterms:created>
  <dcterms:modified xsi:type="dcterms:W3CDTF">2016-02-17T22:39:42Z</dcterms:modified>
</cp:coreProperties>
</file>