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11"/>
  </p:notesMasterIdLst>
  <p:sldIdLst>
    <p:sldId id="256" r:id="rId2"/>
    <p:sldId id="268" r:id="rId3"/>
    <p:sldId id="258" r:id="rId4"/>
    <p:sldId id="266" r:id="rId5"/>
    <p:sldId id="261" r:id="rId6"/>
    <p:sldId id="262" r:id="rId7"/>
    <p:sldId id="264" r:id="rId8"/>
    <p:sldId id="269" r:id="rId9"/>
    <p:sldId id="27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54" d="100"/>
          <a:sy n="54" d="100"/>
        </p:scale>
        <p:origin x="-370" y="-7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5B3520-4945-40B7-8A96-97BAE273C10D}" type="datetimeFigureOut">
              <a:rPr lang="en-US" smtClean="0"/>
              <a:pPr/>
              <a:t>2/5/2016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AB4AD5-C819-4AE7-BF17-DFAE12F291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62518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6D879E-BA05-4B8B-83EA-4B050D8BA483}" type="datetime1">
              <a:rPr lang="en-US" smtClean="0"/>
              <a:pPr/>
              <a:t>2/5/2016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B6C109-0D4C-4C36-AC73-C2486F4AA0E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48768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412744" y="680477"/>
            <a:ext cx="6096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358764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333360" y="680477"/>
            <a:ext cx="1219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95691" y="680477"/>
            <a:ext cx="1219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4343400"/>
            <a:ext cx="103632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2834640"/>
            <a:ext cx="103632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340388" y="5047394"/>
            <a:ext cx="97536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340388" y="4796819"/>
            <a:ext cx="97536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340388" y="4637685"/>
            <a:ext cx="97536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340388" y="4542559"/>
            <a:ext cx="97536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5C5AB8-C02E-4B45-B9BA-A4B18ED9D760}" type="datetime1">
              <a:rPr lang="en-US" smtClean="0"/>
              <a:pPr/>
              <a:t>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B6C109-0D4C-4C36-AC73-C2486F4AA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6416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0"/>
            <a:ext cx="78232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DA5468-318D-4F57-BFDC-30B76BB18EBF}" type="datetime1">
              <a:rPr lang="en-US" smtClean="0"/>
              <a:pPr/>
              <a:t>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B6C109-0D4C-4C36-AC73-C2486F4AA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67A0FB-4E5D-4005-A9A0-E1FFA7615E24}" type="datetime1">
              <a:rPr lang="en-US" smtClean="0"/>
              <a:pPr/>
              <a:t>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B6C109-0D4C-4C36-AC73-C2486F4AA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6438603" y="1073888"/>
            <a:ext cx="5762848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498621" y="0"/>
            <a:ext cx="7352715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6635304" y="1285480"/>
            <a:ext cx="4114800" cy="15849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924800" y="0"/>
            <a:ext cx="3657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7924800" y="4267200"/>
            <a:ext cx="42672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7924800" y="0"/>
            <a:ext cx="18288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7931152" y="4246564"/>
            <a:ext cx="2787649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7924800" y="4267200"/>
            <a:ext cx="2133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7924800" y="1371600"/>
            <a:ext cx="42672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7924800" y="1752600"/>
            <a:ext cx="42672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1320800" y="4267200"/>
            <a:ext cx="660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711200" y="4267200"/>
            <a:ext cx="7112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489099" y="2438400"/>
            <a:ext cx="75184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489099" y="2133600"/>
            <a:ext cx="75184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6096000" y="4267200"/>
            <a:ext cx="18288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536" y="1351672"/>
            <a:ext cx="7624064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31A990-E199-4698-9F00-8CD5B93EFC64}" type="datetime1">
              <a:rPr lang="en-US" smtClean="0"/>
              <a:pPr/>
              <a:t>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B6C109-0D4C-4C36-AC73-C2486F4AA0E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84213" y="402265"/>
            <a:ext cx="1133856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536" y="512064"/>
            <a:ext cx="10875264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495384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548145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597933" y="680477"/>
            <a:ext cx="1219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635603" y="680477"/>
            <a:ext cx="1219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67304" y="680477"/>
            <a:ext cx="48768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2064"/>
            <a:ext cx="109728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9125" y="17705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7125" y="17705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FF4309-5F31-4CE7-B90E-ADFD5FFA03C3}" type="datetime1">
              <a:rPr lang="en-US" smtClean="0"/>
              <a:pPr/>
              <a:t>2/5/2016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B6C109-0D4C-4C36-AC73-C2486F4AA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6"/>
            <a:ext cx="11822773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099" y="512064"/>
            <a:ext cx="103632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09750"/>
            <a:ext cx="5386917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09750"/>
            <a:ext cx="5389033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459037"/>
            <a:ext cx="5386917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59037"/>
            <a:ext cx="5389033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9B86D7-4F1E-43B7-8FB5-DCF55D0B5EA4}" type="datetime1">
              <a:rPr lang="en-US" smtClean="0"/>
              <a:pPr/>
              <a:t>2/5/2016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B6C109-0D4C-4C36-AC73-C2486F4AA0E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17053" y="680477"/>
            <a:ext cx="6096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63073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37669" y="680477"/>
            <a:ext cx="1219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1219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99693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252455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302243" y="680477"/>
            <a:ext cx="1219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339912" y="680477"/>
            <a:ext cx="1219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371613" y="680477"/>
            <a:ext cx="48768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12064"/>
            <a:ext cx="103632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245A7E-A07D-4D97-B9B9-DC466F41C04A}" type="datetime1">
              <a:rPr lang="en-US" smtClean="0"/>
              <a:pPr/>
              <a:t>2/5/2016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B6C109-0D4C-4C36-AC73-C2486F4AA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6EE02B0-A4AA-4E33-9DCD-BA8A19324D23}" type="datetime1">
              <a:rPr lang="en-US" smtClean="0"/>
              <a:pPr/>
              <a:t>2/5/2016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B6C109-0D4C-4C36-AC73-C2486F4AA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109728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435100"/>
            <a:ext cx="33528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0" y="1435100"/>
            <a:ext cx="73152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9EF450-4E1A-42B3-B116-0C4084BF4657}" type="datetime1">
              <a:rPr lang="en-US" smtClean="0"/>
              <a:pPr/>
              <a:t>2/5/2016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B6C109-0D4C-4C36-AC73-C2486F4AA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90709" y="0"/>
            <a:ext cx="1170432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484260" y="1885028"/>
            <a:ext cx="11710163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11374903" y="1197789"/>
            <a:ext cx="132763" cy="171288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1219200" y="441252"/>
            <a:ext cx="9144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90709" y="1893781"/>
            <a:ext cx="1170432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1219200" y="1150144"/>
            <a:ext cx="9144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11578103" y="1350189"/>
            <a:ext cx="132763" cy="171288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11115579" y="1453352"/>
            <a:ext cx="132763" cy="171288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636000" y="55499"/>
            <a:ext cx="2844800" cy="365125"/>
          </a:xfrm>
        </p:spPr>
        <p:txBody>
          <a:bodyPr/>
          <a:lstStyle>
            <a:extLst/>
          </a:lstStyle>
          <a:p>
            <a:fld id="{7871FEC6-25E6-493D-90A4-E3008A43EB93}" type="datetime1">
              <a:rPr lang="en-US" smtClean="0"/>
              <a:pPr/>
              <a:t>2/5/2016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55499"/>
            <a:ext cx="74168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480800" y="55499"/>
            <a:ext cx="609600" cy="365125"/>
          </a:xfrm>
        </p:spPr>
        <p:txBody>
          <a:bodyPr/>
          <a:lstStyle>
            <a:extLst/>
          </a:lstStyle>
          <a:p>
            <a:fld id="{61B6C109-0D4C-4C36-AC73-C2486F4AA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48768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340388" y="5047394"/>
            <a:ext cx="97536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340388" y="4796819"/>
            <a:ext cx="97536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340388" y="4637685"/>
            <a:ext cx="97536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340388" y="4542559"/>
            <a:ext cx="97536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12744" y="680477"/>
            <a:ext cx="6096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58764" y="680477"/>
            <a:ext cx="36576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333360" y="680477"/>
            <a:ext cx="1219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95691" y="680477"/>
            <a:ext cx="1219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512064"/>
            <a:ext cx="103632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783560"/>
            <a:ext cx="103632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6360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39F413D-ED9B-40D0-BC72-552D51E1B6AE}" type="datetime1">
              <a:rPr lang="en-US" smtClean="0"/>
              <a:pPr/>
              <a:t>2/5/2016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416676"/>
            <a:ext cx="74168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1480800" y="64166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61B6C109-0D4C-4C36-AC73-C2486F4AA0E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troy\Desktop\Untitled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438993" cy="6858000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6C109-0D4C-4C36-AC73-C2486F4AA0ED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1026" name="Picture 2" descr="https://inet.nist.gov/sites/default/files/images/pao/identifier_onelin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784" y="5751176"/>
            <a:ext cx="10264727" cy="6261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3778681" y="3713871"/>
            <a:ext cx="6353021" cy="719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Grants Management Division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1033" name="Picture 9" descr="C:\Users\troy\Desktop\mug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2534314" cy="3019144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2256880" y="1994725"/>
            <a:ext cx="934931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400" b="1" dirty="0" smtClean="0">
                <a:solidFill>
                  <a:srgbClr val="0070C0"/>
                </a:solidFill>
              </a:rPr>
              <a:t>Office of Acquisition &amp; Agreements Management</a:t>
            </a:r>
          </a:p>
          <a:p>
            <a:pPr algn="ctr"/>
            <a:r>
              <a:rPr lang="en-US" sz="34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</a:rPr>
              <a:t>Director</a:t>
            </a:r>
            <a:r>
              <a:rPr lang="en-US" sz="2800" b="1" dirty="0" smtClean="0">
                <a:solidFill>
                  <a:schemeClr val="bg1"/>
                </a:solidFill>
              </a:rPr>
              <a:t>: Cecelia </a:t>
            </a:r>
            <a:r>
              <a:rPr lang="en-US" sz="2800" b="1" dirty="0" err="1" smtClean="0">
                <a:solidFill>
                  <a:schemeClr val="bg1"/>
                </a:solidFill>
              </a:rPr>
              <a:t>Royster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317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0676" y="144379"/>
            <a:ext cx="10972800" cy="1143000"/>
          </a:xfrm>
        </p:spPr>
        <p:txBody>
          <a:bodyPr/>
          <a:lstStyle/>
          <a:p>
            <a:r>
              <a:rPr lang="en-US" b="1" dirty="0" smtClean="0"/>
              <a:t>Why Robin </a:t>
            </a:r>
            <a:r>
              <a:rPr lang="en-US" b="1" dirty="0" smtClean="0"/>
              <a:t>Likes </a:t>
            </a:r>
            <a:r>
              <a:rPr lang="en-US" b="1" dirty="0" smtClean="0"/>
              <a:t>Grants?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8292" y="1385453"/>
            <a:ext cx="10515600" cy="4342984"/>
          </a:xfrm>
        </p:spPr>
        <p:txBody>
          <a:bodyPr>
            <a:noAutofit/>
          </a:bodyPr>
          <a:lstStyle/>
          <a:p>
            <a:r>
              <a:rPr lang="en-US" sz="2800" dirty="0" smtClean="0"/>
              <a:t>Great service tool</a:t>
            </a:r>
          </a:p>
          <a:p>
            <a:pPr>
              <a:buNone/>
            </a:pPr>
            <a:endParaRPr lang="en-US" sz="1000" dirty="0" smtClean="0"/>
          </a:p>
          <a:p>
            <a:pPr>
              <a:spcBef>
                <a:spcPts val="0"/>
              </a:spcBef>
            </a:pPr>
            <a:r>
              <a:rPr lang="en-US" sz="2800" dirty="0" smtClean="0"/>
              <a:t>An opportunity for everyone to explore new  ideas, </a:t>
            </a:r>
          </a:p>
          <a:p>
            <a:pPr>
              <a:spcBef>
                <a:spcPts val="0"/>
              </a:spcBef>
              <a:buNone/>
            </a:pPr>
            <a:r>
              <a:rPr lang="en-US" sz="2800" dirty="0" smtClean="0"/>
              <a:t>	further science, support our economy, and improve	 </a:t>
            </a:r>
          </a:p>
          <a:p>
            <a:pPr>
              <a:spcBef>
                <a:spcPts val="0"/>
              </a:spcBef>
              <a:buNone/>
            </a:pPr>
            <a:r>
              <a:rPr lang="en-US" sz="2800" dirty="0" smtClean="0"/>
              <a:t>	our quality of life</a:t>
            </a:r>
          </a:p>
          <a:p>
            <a:pPr>
              <a:buNone/>
            </a:pPr>
            <a:endParaRPr lang="en-US" sz="1000" dirty="0" smtClean="0"/>
          </a:p>
          <a:p>
            <a:r>
              <a:rPr lang="en-US" sz="2800" dirty="0" smtClean="0"/>
              <a:t>Grants</a:t>
            </a:r>
            <a:r>
              <a:rPr lang="en-US" sz="2800" dirty="0" smtClean="0"/>
              <a:t> </a:t>
            </a:r>
            <a:r>
              <a:rPr lang="en-US" sz="2800" dirty="0" smtClean="0"/>
              <a:t>touch nearly all programs at NIST </a:t>
            </a:r>
          </a:p>
          <a:p>
            <a:pPr>
              <a:buNone/>
            </a:pPr>
            <a:endParaRPr lang="en-US" sz="1000" dirty="0" smtClean="0"/>
          </a:p>
          <a:p>
            <a:pPr>
              <a:spcBef>
                <a:spcPts val="0"/>
              </a:spcBef>
            </a:pPr>
            <a:r>
              <a:rPr lang="en-US" sz="2800" dirty="0" smtClean="0"/>
              <a:t>Good way to see the </a:t>
            </a:r>
            <a:r>
              <a:rPr lang="en-US" sz="2800" dirty="0" smtClean="0"/>
              <a:t>synergy </a:t>
            </a:r>
            <a:r>
              <a:rPr lang="en-US" sz="2800" dirty="0" smtClean="0"/>
              <a:t>across NIST </a:t>
            </a:r>
          </a:p>
          <a:p>
            <a:pPr>
              <a:spcBef>
                <a:spcPts val="0"/>
              </a:spcBef>
              <a:buNone/>
            </a:pPr>
            <a:endParaRPr lang="en-US" sz="1000" dirty="0" smtClean="0"/>
          </a:p>
          <a:p>
            <a:pPr>
              <a:spcBef>
                <a:spcPts val="0"/>
              </a:spcBef>
            </a:pPr>
            <a:r>
              <a:rPr lang="en-US" sz="2800" dirty="0" smtClean="0"/>
              <a:t>Get to work with really </a:t>
            </a:r>
            <a:r>
              <a:rPr lang="en-US" sz="2800" dirty="0" smtClean="0"/>
              <a:t>great </a:t>
            </a:r>
            <a:r>
              <a:rPr lang="en-US" sz="2800" dirty="0" smtClean="0"/>
              <a:t>people!</a:t>
            </a:r>
          </a:p>
          <a:p>
            <a:pPr>
              <a:spcBef>
                <a:spcPts val="0"/>
              </a:spcBef>
              <a:buNone/>
            </a:pPr>
            <a:endParaRPr lang="en-US" sz="1000" dirty="0" smtClean="0"/>
          </a:p>
          <a:p>
            <a:r>
              <a:rPr lang="en-US" sz="2800" dirty="0" smtClean="0"/>
              <a:t>And it’s FUN!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6C109-0D4C-4C36-AC73-C2486F4AA0ED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2051" name="Picture 3" descr="C:\Users\troy\Desktop\robin powerpoint feb 2016\retrieve (11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25641" y="0"/>
            <a:ext cx="3068002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01013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338" y="144380"/>
            <a:ext cx="10363200" cy="914400"/>
          </a:xfrm>
        </p:spPr>
        <p:txBody>
          <a:bodyPr/>
          <a:lstStyle/>
          <a:p>
            <a:pPr algn="ctr"/>
            <a:r>
              <a:rPr lang="en-US" b="1" dirty="0" smtClean="0"/>
              <a:t>Many </a:t>
            </a:r>
            <a:r>
              <a:rPr lang="en-US" b="1" dirty="0" smtClean="0"/>
              <a:t>Faces of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Financial Assistance Agreements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6C109-0D4C-4C36-AC73-C2486F4AA0E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2050" name="Picture 2" descr="C:\Users\troy\Desktop\robin powerpoint feb 2016\retrieve (12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165" y="0"/>
            <a:ext cx="2800350" cy="6931025"/>
          </a:xfrm>
          <a:prstGeom prst="rect">
            <a:avLst/>
          </a:prstGeom>
          <a:noFill/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365764" y="1680122"/>
            <a:ext cx="10515600" cy="434298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400" dirty="0" smtClean="0"/>
              <a:t>	"</a:t>
            </a:r>
            <a:r>
              <a:rPr lang="en-US" sz="2400" dirty="0" smtClean="0"/>
              <a:t>Assistance"  refers to the transfer of money, property, services, </a:t>
            </a:r>
            <a:r>
              <a:rPr lang="en-US" sz="2400" dirty="0" smtClean="0"/>
              <a:t>or 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	</a:t>
            </a:r>
            <a:r>
              <a:rPr lang="en-US" sz="2400" dirty="0" smtClean="0"/>
              <a:t>anything </a:t>
            </a:r>
            <a:r>
              <a:rPr lang="en-US" sz="2400" dirty="0" smtClean="0"/>
              <a:t>of value, the principal purpose of which is </a:t>
            </a:r>
            <a:r>
              <a:rPr lang="en-US" sz="24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to accomplish </a:t>
            </a:r>
            <a:endParaRPr lang="en-US" sz="2400" b="1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	</a:t>
            </a:r>
            <a:r>
              <a:rPr lang="en-US" sz="24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public purpose of support</a:t>
            </a:r>
            <a:r>
              <a:rPr lang="en-US" sz="2400" b="1" dirty="0" smtClean="0"/>
              <a:t> </a:t>
            </a:r>
            <a:r>
              <a:rPr lang="en-US" sz="2400" dirty="0" smtClean="0"/>
              <a:t>or stimulation authorized by Federal </a:t>
            </a:r>
            <a:r>
              <a:rPr lang="en-US" sz="2400" dirty="0" smtClean="0"/>
              <a:t>statute. </a:t>
            </a:r>
          </a:p>
          <a:p>
            <a:pPr>
              <a:spcBef>
                <a:spcPts val="0"/>
              </a:spcBef>
              <a:buNone/>
            </a:pPr>
            <a:endParaRPr lang="en-US" sz="2800" b="1" dirty="0" smtClean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619574" y="2515016"/>
            <a:ext cx="10515600" cy="43429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41148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1148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Char char="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Grants</a:t>
            </a:r>
          </a:p>
          <a:p>
            <a:pPr marL="41148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Char char="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Cooperative Agreements</a:t>
            </a:r>
          </a:p>
          <a:p>
            <a:pPr marL="41148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Char char="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Loans</a:t>
            </a:r>
          </a:p>
          <a:p>
            <a:pPr marL="41148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Char char="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Scholarships</a:t>
            </a:r>
          </a:p>
          <a:p>
            <a:pPr marL="41148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Char char=""/>
              <a:tabLst/>
              <a:defRPr/>
            </a:pPr>
            <a:r>
              <a:rPr lang="en-US" sz="2400" dirty="0" smtClean="0"/>
              <a:t>C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ounseling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1148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Char char="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Statistical, and other expert information</a:t>
            </a:r>
          </a:p>
          <a:p>
            <a:pPr marL="41148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/>
              <a:buChar char=""/>
              <a:tabLst/>
              <a:defRPr/>
            </a:pPr>
            <a:r>
              <a:rPr lang="en-US" sz="2400" dirty="0" smtClean="0"/>
              <a:t>S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ervice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activities of regulatory agencies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36669" y="5956607"/>
            <a:ext cx="38077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 From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CFDA.Gov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 Financial assistance agreements offered by NIST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820773" y="2298327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923183" y="2892287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229061" y="3269975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1974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7160" y="166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NIST Federal Financial Assistance Programs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6C109-0D4C-4C36-AC73-C2486F4AA0E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640" y="2041688"/>
            <a:ext cx="8352958" cy="4251890"/>
          </a:xfrm>
          <a:prstGeom prst="rect">
            <a:avLst/>
          </a:prstGeom>
        </p:spPr>
      </p:pic>
      <p:pic>
        <p:nvPicPr>
          <p:cNvPr id="6148" name="Picture 4" descr="C:\Users\troy\Desktop\robin powerpoint feb 2016\retrieve (11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66801" y="-68601"/>
            <a:ext cx="3532909" cy="69266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38519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1322" y="180109"/>
            <a:ext cx="10363200" cy="914400"/>
          </a:xfrm>
        </p:spPr>
        <p:txBody>
          <a:bodyPr>
            <a:normAutofit fontScale="90000"/>
          </a:bodyPr>
          <a:lstStyle/>
          <a:p>
            <a:r>
              <a:rPr lang="en-US" sz="4400" b="1" dirty="0" smtClean="0"/>
              <a:t>How to </a:t>
            </a:r>
            <a:r>
              <a:rPr lang="en-US" sz="4400" b="1" dirty="0" smtClean="0"/>
              <a:t>Search for </a:t>
            </a:r>
            <a:r>
              <a:rPr lang="en-US" sz="4400" b="1" dirty="0" smtClean="0"/>
              <a:t>Opportunities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8618" y="1506469"/>
            <a:ext cx="10363200" cy="535153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800" dirty="0" smtClean="0"/>
              <a:t>Grants.gov:</a:t>
            </a:r>
          </a:p>
          <a:p>
            <a:pPr lvl="1">
              <a:spcBef>
                <a:spcPts val="0"/>
              </a:spcBef>
              <a:buNone/>
            </a:pPr>
            <a:r>
              <a:rPr lang="en-US" sz="2800" dirty="0" smtClean="0"/>
              <a:t> </a:t>
            </a:r>
            <a:r>
              <a:rPr lang="en-US" sz="2800" dirty="0" smtClean="0"/>
              <a:t>	 </a:t>
            </a:r>
            <a:r>
              <a:rPr lang="en-US" sz="2800" dirty="0" smtClean="0"/>
              <a:t>Site which posts all the financial assistance </a:t>
            </a:r>
            <a:r>
              <a:rPr lang="en-US" sz="2800" dirty="0" smtClean="0"/>
              <a:t> funding </a:t>
            </a:r>
          </a:p>
          <a:p>
            <a:pPr lvl="1">
              <a:spcBef>
                <a:spcPts val="0"/>
              </a:spcBef>
              <a:buNone/>
            </a:pPr>
            <a:r>
              <a:rPr lang="en-US" sz="2800" dirty="0" smtClean="0"/>
              <a:t>	</a:t>
            </a:r>
            <a:r>
              <a:rPr lang="en-US" sz="2800" dirty="0" smtClean="0"/>
              <a:t>opportunities across </a:t>
            </a:r>
            <a:r>
              <a:rPr lang="en-US" sz="2800" dirty="0" smtClean="0"/>
              <a:t>26 federal </a:t>
            </a:r>
            <a:r>
              <a:rPr lang="en-US" sz="2800" dirty="0" smtClean="0"/>
              <a:t>agencies</a:t>
            </a:r>
          </a:p>
          <a:p>
            <a:pPr lvl="1">
              <a:buNone/>
            </a:pPr>
            <a:endParaRPr lang="en-US" sz="1000" dirty="0" smtClean="0"/>
          </a:p>
          <a:p>
            <a:r>
              <a:rPr lang="en-US" sz="2800" dirty="0" smtClean="0"/>
              <a:t>Catalog of Federal Domestic Assistance (</a:t>
            </a:r>
            <a:r>
              <a:rPr lang="en-US" sz="2800" dirty="0" err="1" smtClean="0"/>
              <a:t>CFDA.Gov</a:t>
            </a:r>
            <a:r>
              <a:rPr lang="en-US" sz="2800" dirty="0" smtClean="0"/>
              <a:t>)</a:t>
            </a:r>
          </a:p>
          <a:p>
            <a:endParaRPr lang="en-US" sz="1000" dirty="0" smtClean="0"/>
          </a:p>
          <a:p>
            <a:r>
              <a:rPr lang="en-US" sz="2800" dirty="0" smtClean="0"/>
              <a:t>NIST Specific Opportunities </a:t>
            </a:r>
          </a:p>
          <a:p>
            <a:pPr lvl="1">
              <a:buNone/>
            </a:pPr>
            <a:endParaRPr lang="en-US" dirty="0" smtClean="0">
              <a:solidFill>
                <a:schemeClr val="bg2">
                  <a:lumMod val="50000"/>
                </a:schemeClr>
              </a:solidFill>
            </a:endParaRPr>
          </a:p>
          <a:p>
            <a:pPr lvl="2">
              <a:buNone/>
            </a:pPr>
            <a:endParaRPr lang="en-US" dirty="0" smtClean="0"/>
          </a:p>
          <a:p>
            <a:pPr lvl="2">
              <a:buNone/>
            </a:pPr>
            <a:r>
              <a:rPr lang="en-US" dirty="0" smtClean="0"/>
              <a:t>	</a:t>
            </a:r>
          </a:p>
          <a:p>
            <a:pPr lvl="2">
              <a:buNone/>
            </a:pPr>
            <a:r>
              <a:rPr lang="en-US" dirty="0" smtClean="0"/>
              <a:t>See </a:t>
            </a:r>
            <a:r>
              <a:rPr lang="en-US" dirty="0" smtClean="0"/>
              <a:t>the Grants booth for more </a:t>
            </a:r>
            <a:r>
              <a:rPr lang="en-US" dirty="0" smtClean="0"/>
              <a:t>info on NIST grant opportunities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6C109-0D4C-4C36-AC73-C2486F4AA0E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616035" y="4396632"/>
            <a:ext cx="71664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sng" dirty="0" smtClean="0">
                <a:solidFill>
                  <a:schemeClr val="tx2">
                    <a:lumMod val="75000"/>
                  </a:schemeClr>
                </a:solidFill>
              </a:rPr>
              <a:t>http://www.nist.gov/director/grants/grants.cfm</a:t>
            </a:r>
            <a:endParaRPr lang="en-US" sz="2800" u="sng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122" name="Picture 2" descr="C:\Users\troy\Desktop\robin powerpoint feb 2016\retrieve (118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110" y="0"/>
            <a:ext cx="2632364" cy="68863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5142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2583" y="180109"/>
            <a:ext cx="10363200" cy="914400"/>
          </a:xfrm>
        </p:spPr>
        <p:txBody>
          <a:bodyPr>
            <a:normAutofit fontScale="90000"/>
          </a:bodyPr>
          <a:lstStyle/>
          <a:p>
            <a:r>
              <a:rPr lang="en-US" sz="4400" b="1" dirty="0" smtClean="0"/>
              <a:t>Overview of Application Process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1018" y="1769706"/>
            <a:ext cx="10363200" cy="45720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 smtClean="0"/>
              <a:t>NIST posts announcements to grants.gov </a:t>
            </a:r>
            <a:endParaRPr lang="en-US" dirty="0" smtClean="0"/>
          </a:p>
          <a:p>
            <a:pPr>
              <a:spcBef>
                <a:spcPts val="0"/>
              </a:spcBef>
              <a:buNone/>
            </a:pPr>
            <a:endParaRPr lang="en-US" sz="1000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You apply for the grant </a:t>
            </a:r>
            <a:endParaRPr lang="en-US" dirty="0" smtClean="0"/>
          </a:p>
          <a:p>
            <a:pPr>
              <a:spcBef>
                <a:spcPts val="0"/>
              </a:spcBef>
              <a:buNone/>
            </a:pPr>
            <a:endParaRPr lang="en-US" sz="1000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Your application is reviewed by a panel and scored </a:t>
            </a:r>
            <a:endParaRPr lang="en-US" dirty="0" smtClean="0"/>
          </a:p>
          <a:p>
            <a:pPr>
              <a:spcBef>
                <a:spcPts val="0"/>
              </a:spcBef>
              <a:buNone/>
            </a:pPr>
            <a:endParaRPr lang="en-US" sz="1000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You are notified by NIST if your application will </a:t>
            </a:r>
            <a:endParaRPr lang="en-US" dirty="0" smtClean="0"/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	</a:t>
            </a:r>
            <a:r>
              <a:rPr lang="en-US" dirty="0" smtClean="0"/>
              <a:t>receive </a:t>
            </a:r>
            <a:r>
              <a:rPr lang="en-US" dirty="0" smtClean="0"/>
              <a:t>a grant </a:t>
            </a:r>
            <a:endParaRPr lang="en-US" dirty="0" smtClean="0"/>
          </a:p>
          <a:p>
            <a:pPr>
              <a:spcBef>
                <a:spcPts val="0"/>
              </a:spcBef>
              <a:buNone/>
            </a:pPr>
            <a:endParaRPr lang="en-US" b="1" u="sng" dirty="0" smtClean="0"/>
          </a:p>
          <a:p>
            <a:pPr>
              <a:spcBef>
                <a:spcPts val="0"/>
              </a:spcBef>
              <a:buNone/>
            </a:pPr>
            <a:r>
              <a:rPr lang="en-US" b="1" dirty="0" smtClean="0"/>
              <a:t> </a:t>
            </a:r>
            <a:r>
              <a:rPr lang="en-US" b="1" dirty="0" smtClean="0"/>
              <a:t>                                        </a:t>
            </a:r>
            <a:r>
              <a:rPr lang="en-US" b="1" u="sng" dirty="0" smtClean="0"/>
              <a:t>And </a:t>
            </a:r>
            <a:r>
              <a:rPr lang="en-US" b="1" u="sng" dirty="0" smtClean="0"/>
              <a:t>that’s it! </a:t>
            </a:r>
            <a:endParaRPr lang="en-US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6C109-0D4C-4C36-AC73-C2486F4AA0E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4100" name="Picture 4" descr="C:\Users\troy\Desktop\robin powerpoint feb 2016\retrieve (11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0751" y="0"/>
            <a:ext cx="2633184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1216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79555"/>
            <a:ext cx="103632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 smtClean="0"/>
              <a:t>Take Home Points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328" y="1700434"/>
            <a:ext cx="10363200" cy="4572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3200" dirty="0" smtClean="0"/>
              <a:t>Grants are among the most important </a:t>
            </a:r>
            <a:endParaRPr lang="en-US" sz="3200" dirty="0" smtClean="0"/>
          </a:p>
          <a:p>
            <a:pPr>
              <a:spcBef>
                <a:spcPts val="0"/>
              </a:spcBef>
              <a:buNone/>
            </a:pPr>
            <a:r>
              <a:rPr lang="en-US" sz="3200" dirty="0" smtClean="0"/>
              <a:t>	</a:t>
            </a:r>
            <a:r>
              <a:rPr lang="en-US" sz="3200" dirty="0" smtClean="0"/>
              <a:t>tools </a:t>
            </a:r>
            <a:r>
              <a:rPr lang="en-US" sz="3200" dirty="0" smtClean="0"/>
              <a:t>the Federal Government uses to </a:t>
            </a:r>
            <a:r>
              <a:rPr lang="en-US" sz="3200" dirty="0" smtClean="0"/>
              <a:t>	</a:t>
            </a:r>
            <a:endParaRPr lang="en-US" sz="3200" dirty="0" smtClean="0"/>
          </a:p>
          <a:p>
            <a:pPr>
              <a:spcBef>
                <a:spcPts val="0"/>
              </a:spcBef>
              <a:buNone/>
            </a:pPr>
            <a:r>
              <a:rPr lang="en-US" sz="3200" dirty="0" smtClean="0"/>
              <a:t>	</a:t>
            </a:r>
            <a:r>
              <a:rPr lang="en-US" sz="3200" dirty="0" smtClean="0"/>
              <a:t>accomplish </a:t>
            </a:r>
            <a:r>
              <a:rPr lang="en-US" sz="3200" dirty="0" smtClean="0"/>
              <a:t>its objectives </a:t>
            </a:r>
          </a:p>
          <a:p>
            <a:pPr>
              <a:spcBef>
                <a:spcPts val="0"/>
              </a:spcBef>
              <a:buNone/>
            </a:pPr>
            <a:endParaRPr lang="en-US" sz="1000" dirty="0" smtClean="0"/>
          </a:p>
          <a:p>
            <a:pPr>
              <a:spcBef>
                <a:spcPts val="0"/>
              </a:spcBef>
            </a:pPr>
            <a:r>
              <a:rPr lang="en-US" sz="3200" dirty="0" smtClean="0"/>
              <a:t>You are needed to further science, </a:t>
            </a:r>
            <a:endParaRPr lang="en-US" sz="3200" dirty="0" smtClean="0"/>
          </a:p>
          <a:p>
            <a:pPr>
              <a:spcBef>
                <a:spcPts val="0"/>
              </a:spcBef>
              <a:buNone/>
            </a:pPr>
            <a:r>
              <a:rPr lang="en-US" sz="3200" dirty="0" smtClean="0"/>
              <a:t>	</a:t>
            </a:r>
            <a:r>
              <a:rPr lang="en-US" sz="3200" dirty="0" smtClean="0"/>
              <a:t>promote </a:t>
            </a:r>
            <a:r>
              <a:rPr lang="en-US" sz="3200" dirty="0" smtClean="0"/>
              <a:t>U.S. innovation and </a:t>
            </a:r>
            <a:r>
              <a:rPr lang="en-US" sz="3200" dirty="0" smtClean="0"/>
              <a:t>enhance</a:t>
            </a:r>
          </a:p>
          <a:p>
            <a:pPr>
              <a:spcBef>
                <a:spcPts val="0"/>
              </a:spcBef>
              <a:buNone/>
            </a:pPr>
            <a:r>
              <a:rPr lang="en-US" sz="3200" dirty="0" smtClean="0"/>
              <a:t>	</a:t>
            </a:r>
            <a:r>
              <a:rPr lang="en-US" sz="3200" dirty="0" smtClean="0"/>
              <a:t>industrial </a:t>
            </a:r>
            <a:r>
              <a:rPr lang="en-US" sz="3200" dirty="0" smtClean="0"/>
              <a:t>competitiveness</a:t>
            </a:r>
          </a:p>
          <a:p>
            <a:pPr>
              <a:spcBef>
                <a:spcPts val="0"/>
              </a:spcBef>
            </a:pPr>
            <a:endParaRPr lang="en-US" sz="1000" dirty="0" smtClean="0"/>
          </a:p>
          <a:p>
            <a:pPr>
              <a:spcBef>
                <a:spcPts val="0"/>
              </a:spcBef>
            </a:pPr>
            <a:r>
              <a:rPr lang="en-US" sz="3200" dirty="0" smtClean="0"/>
              <a:t>NIST also administers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smtClean="0"/>
              <a:t>contracts </a:t>
            </a:r>
            <a:endParaRPr lang="en-US" sz="3200" dirty="0" smtClean="0"/>
          </a:p>
          <a:p>
            <a:pPr>
              <a:spcBef>
                <a:spcPts val="0"/>
              </a:spcBef>
              <a:buNone/>
            </a:pPr>
            <a:r>
              <a:rPr lang="en-US" sz="3200" dirty="0" smtClean="0"/>
              <a:t>	</a:t>
            </a:r>
            <a:r>
              <a:rPr lang="en-US" sz="3200" dirty="0" smtClean="0"/>
              <a:t>(</a:t>
            </a:r>
            <a:r>
              <a:rPr lang="en-US" sz="3200" dirty="0" smtClean="0"/>
              <a:t>See Procurement booth)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6C109-0D4C-4C36-AC73-C2486F4AA0ED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3073" name="Picture 1" descr="C:\Users\troy\Desktop\robin powerpoint feb 2016\retrieve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32510" y="0"/>
            <a:ext cx="2770909" cy="68712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3717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6C109-0D4C-4C36-AC73-C2486F4AA0E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21507" name="Picture 3" descr="C:\Users\troy\Desktop\robin powerpoint feb 2016\retrieve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003" y="304800"/>
            <a:ext cx="3231789" cy="2150485"/>
          </a:xfrm>
          <a:prstGeom prst="rect">
            <a:avLst/>
          </a:prstGeom>
          <a:noFill/>
        </p:spPr>
      </p:pic>
      <p:pic>
        <p:nvPicPr>
          <p:cNvPr id="21508" name="Picture 4" descr="C:\Users\troy\Desktop\robin powerpoint feb 2016\retrieve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6565" y="2881746"/>
            <a:ext cx="2450518" cy="1789689"/>
          </a:xfrm>
          <a:prstGeom prst="rect">
            <a:avLst/>
          </a:prstGeom>
          <a:noFill/>
        </p:spPr>
      </p:pic>
      <p:pic>
        <p:nvPicPr>
          <p:cNvPr id="21509" name="Picture 5" descr="C:\Users\troy\Desktop\robin powerpoint feb 2016\retrieve (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6861" y="377012"/>
            <a:ext cx="1975139" cy="1951563"/>
          </a:xfrm>
          <a:prstGeom prst="rect">
            <a:avLst/>
          </a:prstGeom>
          <a:noFill/>
        </p:spPr>
      </p:pic>
      <p:pic>
        <p:nvPicPr>
          <p:cNvPr id="21510" name="Picture 6" descr="C:\Users\troy\Desktop\robin powerpoint feb 2016\retrieve (18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52334" y="429492"/>
            <a:ext cx="2734541" cy="2050906"/>
          </a:xfrm>
          <a:prstGeom prst="rect">
            <a:avLst/>
          </a:prstGeom>
          <a:noFill/>
        </p:spPr>
      </p:pic>
      <p:pic>
        <p:nvPicPr>
          <p:cNvPr id="21511" name="Picture 7" descr="C:\Users\troy\Desktop\robin powerpoint feb 2016\retrieve (17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50696" y="2910116"/>
            <a:ext cx="3311814" cy="3477405"/>
          </a:xfrm>
          <a:prstGeom prst="rect">
            <a:avLst/>
          </a:prstGeom>
          <a:noFill/>
        </p:spPr>
      </p:pic>
      <p:pic>
        <p:nvPicPr>
          <p:cNvPr id="21512" name="Picture 8" descr="C:\Users\troy\Desktop\robin powerpoint feb 2016\retrieve (1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1130" y="2397270"/>
            <a:ext cx="1828800" cy="1828800"/>
          </a:xfrm>
          <a:prstGeom prst="rect">
            <a:avLst/>
          </a:prstGeom>
          <a:noFill/>
        </p:spPr>
      </p:pic>
      <p:pic>
        <p:nvPicPr>
          <p:cNvPr id="21513" name="Picture 9" descr="C:\Users\troy\Desktop\robin powerpoint feb 2016\retrieve (10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27474" y="3474840"/>
            <a:ext cx="2089617" cy="2884395"/>
          </a:xfrm>
          <a:prstGeom prst="rect">
            <a:avLst/>
          </a:prstGeom>
          <a:noFill/>
        </p:spPr>
      </p:pic>
      <p:pic>
        <p:nvPicPr>
          <p:cNvPr id="21514" name="Picture 10" descr="C:\Users\troy\Desktop\robin powerpoint feb 2016\retrieve (20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7292" y="5009863"/>
            <a:ext cx="2302164" cy="1526154"/>
          </a:xfrm>
          <a:prstGeom prst="rect">
            <a:avLst/>
          </a:prstGeom>
          <a:noFill/>
        </p:spPr>
      </p:pic>
      <p:pic>
        <p:nvPicPr>
          <p:cNvPr id="21515" name="Picture 11" descr="C:\Users\troy\Desktop\robin powerpoint feb 2016\retrieve (9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23327" y="4460586"/>
            <a:ext cx="1356024" cy="1954068"/>
          </a:xfrm>
          <a:prstGeom prst="rect">
            <a:avLst/>
          </a:prstGeom>
          <a:noFill/>
        </p:spPr>
      </p:pic>
      <p:pic>
        <p:nvPicPr>
          <p:cNvPr id="21516" name="Picture 12" descr="C:\Users\troy\Desktop\robin powerpoint feb 2016\retrieve (8)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70614" y="328324"/>
            <a:ext cx="1874838" cy="1974851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6C109-0D4C-4C36-AC73-C2486F4AA0E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21507" name="Picture 3" descr="C:\Users\troy\Desktop\robin powerpoint feb 2016\retrieve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003" y="304800"/>
            <a:ext cx="3231789" cy="2150485"/>
          </a:xfrm>
          <a:prstGeom prst="rect">
            <a:avLst/>
          </a:prstGeom>
          <a:noFill/>
        </p:spPr>
      </p:pic>
      <p:pic>
        <p:nvPicPr>
          <p:cNvPr id="21508" name="Picture 4" descr="C:\Users\troy\Desktop\robin powerpoint feb 2016\retrieve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6565" y="2881746"/>
            <a:ext cx="2450518" cy="1789689"/>
          </a:xfrm>
          <a:prstGeom prst="rect">
            <a:avLst/>
          </a:prstGeom>
          <a:noFill/>
        </p:spPr>
      </p:pic>
      <p:pic>
        <p:nvPicPr>
          <p:cNvPr id="21509" name="Picture 5" descr="C:\Users\troy\Desktop\robin powerpoint feb 2016\retrieve (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6861" y="377012"/>
            <a:ext cx="1975139" cy="1951563"/>
          </a:xfrm>
          <a:prstGeom prst="rect">
            <a:avLst/>
          </a:prstGeom>
          <a:noFill/>
        </p:spPr>
      </p:pic>
      <p:pic>
        <p:nvPicPr>
          <p:cNvPr id="21510" name="Picture 6" descr="C:\Users\troy\Desktop\robin powerpoint feb 2016\retrieve (18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52334" y="429492"/>
            <a:ext cx="2734541" cy="2050906"/>
          </a:xfrm>
          <a:prstGeom prst="rect">
            <a:avLst/>
          </a:prstGeom>
          <a:noFill/>
        </p:spPr>
      </p:pic>
      <p:pic>
        <p:nvPicPr>
          <p:cNvPr id="21511" name="Picture 7" descr="C:\Users\troy\Desktop\robin powerpoint feb 2016\retrieve (17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50696" y="2910116"/>
            <a:ext cx="3311814" cy="3477405"/>
          </a:xfrm>
          <a:prstGeom prst="rect">
            <a:avLst/>
          </a:prstGeom>
          <a:noFill/>
        </p:spPr>
      </p:pic>
      <p:pic>
        <p:nvPicPr>
          <p:cNvPr id="21512" name="Picture 8" descr="C:\Users\troy\Desktop\robin powerpoint feb 2016\retrieve (1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1130" y="2397270"/>
            <a:ext cx="1828800" cy="1828800"/>
          </a:xfrm>
          <a:prstGeom prst="rect">
            <a:avLst/>
          </a:prstGeom>
          <a:noFill/>
        </p:spPr>
      </p:pic>
      <p:pic>
        <p:nvPicPr>
          <p:cNvPr id="21513" name="Picture 9" descr="C:\Users\troy\Desktop\robin powerpoint feb 2016\retrieve (10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27474" y="3474840"/>
            <a:ext cx="2089617" cy="2884395"/>
          </a:xfrm>
          <a:prstGeom prst="rect">
            <a:avLst/>
          </a:prstGeom>
          <a:noFill/>
        </p:spPr>
      </p:pic>
      <p:pic>
        <p:nvPicPr>
          <p:cNvPr id="21514" name="Picture 10" descr="C:\Users\troy\Desktop\robin powerpoint feb 2016\retrieve (20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7292" y="5009863"/>
            <a:ext cx="2302164" cy="1526154"/>
          </a:xfrm>
          <a:prstGeom prst="rect">
            <a:avLst/>
          </a:prstGeom>
          <a:noFill/>
        </p:spPr>
      </p:pic>
      <p:pic>
        <p:nvPicPr>
          <p:cNvPr id="21515" name="Picture 11" descr="C:\Users\troy\Desktop\robin powerpoint feb 2016\retrieve (9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23327" y="4460586"/>
            <a:ext cx="1356024" cy="1954068"/>
          </a:xfrm>
          <a:prstGeom prst="rect">
            <a:avLst/>
          </a:prstGeom>
          <a:noFill/>
        </p:spPr>
      </p:pic>
      <p:pic>
        <p:nvPicPr>
          <p:cNvPr id="21516" name="Picture 12" descr="C:\Users\troy\Desktop\robin powerpoint feb 2016\retrieve (8)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70614" y="328324"/>
            <a:ext cx="1874838" cy="197485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1503</TotalTime>
  <Words>132</Words>
  <Application>Microsoft Office PowerPoint</Application>
  <PresentationFormat>Custom</PresentationFormat>
  <Paragraphs>79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Metro</vt:lpstr>
      <vt:lpstr>Slide 1</vt:lpstr>
      <vt:lpstr>Why Robin Likes Grants? </vt:lpstr>
      <vt:lpstr>Many Faces of  Financial Assistance Agreements </vt:lpstr>
      <vt:lpstr>NIST Federal Financial Assistance Programs</vt:lpstr>
      <vt:lpstr>How to Search for Opportunities </vt:lpstr>
      <vt:lpstr>Overview of Application Process </vt:lpstr>
      <vt:lpstr>Take Home Points 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Nghiem, Elaine M.</dc:creator>
  <cp:lastModifiedBy>troy</cp:lastModifiedBy>
  <cp:revision>28</cp:revision>
  <dcterms:created xsi:type="dcterms:W3CDTF">2016-02-05T20:54:32Z</dcterms:created>
  <dcterms:modified xsi:type="dcterms:W3CDTF">2016-02-06T22:44:51Z</dcterms:modified>
</cp:coreProperties>
</file>