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5.xml" ContentType="application/vnd.openxmlformats-officedocument.presentationml.notesSlide+xml"/>
  <Override PartName="/ppt/tags/tag14.xml" ContentType="application/vnd.openxmlformats-officedocument.presentationml.tags+xml"/>
  <Override PartName="/ppt/notesSlides/notesSlide6.xml" ContentType="application/vnd.openxmlformats-officedocument.presentationml.notesSlide+xml"/>
  <Override PartName="/ppt/tags/tag15.xml" ContentType="application/vnd.openxmlformats-officedocument.presentationml.tags+xml"/>
  <Override PartName="/ppt/notesSlides/notesSlide7.xml" ContentType="application/vnd.openxmlformats-officedocument.presentationml.notesSlide+xml"/>
  <Override PartName="/ppt/tags/tag1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4"/>
  </p:sldMasterIdLst>
  <p:notesMasterIdLst>
    <p:notesMasterId r:id="rId14"/>
  </p:notesMasterIdLst>
  <p:sldIdLst>
    <p:sldId id="298" r:id="rId5"/>
    <p:sldId id="280" r:id="rId6"/>
    <p:sldId id="260" r:id="rId7"/>
    <p:sldId id="282" r:id="rId8"/>
    <p:sldId id="264" r:id="rId9"/>
    <p:sldId id="272" r:id="rId10"/>
    <p:sldId id="295" r:id="rId11"/>
    <p:sldId id="274" r:id="rId12"/>
    <p:sldId id="285" r:id="rId13"/>
  </p:sldIdLst>
  <p:sldSz cx="9602788" cy="6859588"/>
  <p:notesSz cx="7023100" cy="93091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025">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080"/>
    <a:srgbClr val="FA9106"/>
    <a:srgbClr val="000000"/>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snapToObjects="1" showGuides="1">
      <p:cViewPr varScale="1">
        <p:scale>
          <a:sx n="110" d="100"/>
          <a:sy n="110" d="100"/>
        </p:scale>
        <p:origin x="882" y="78"/>
      </p:cViewPr>
      <p:guideLst>
        <p:guide orient="horz" pos="2161"/>
        <p:guide pos="3025"/>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67" d="100"/>
          <a:sy n="67" d="100"/>
        </p:scale>
        <p:origin x="-2250" y="-114"/>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FA75A6CE-42F9-4E01-AD14-17456ACECB09}" type="datetimeFigureOut">
              <a:rPr lang="en-US" smtClean="0"/>
              <a:pPr/>
              <a:t>10/24/2018</a:t>
            </a:fld>
            <a:endParaRPr lang="en-US"/>
          </a:p>
        </p:txBody>
      </p:sp>
      <p:sp>
        <p:nvSpPr>
          <p:cNvPr id="4" name="Slide Image Placeholder 3"/>
          <p:cNvSpPr>
            <a:spLocks noGrp="1" noRot="1" noChangeAspect="1"/>
          </p:cNvSpPr>
          <p:nvPr>
            <p:ph type="sldImg" idx="2"/>
          </p:nvPr>
        </p:nvSpPr>
        <p:spPr>
          <a:xfrm>
            <a:off x="1068388" y="698500"/>
            <a:ext cx="4886325" cy="3490913"/>
          </a:xfrm>
          <a:prstGeom prst="rect">
            <a:avLst/>
          </a:prstGeom>
          <a:noFill/>
          <a:ln w="12700">
            <a:solidFill>
              <a:prstClr val="black"/>
            </a:solidFill>
          </a:ln>
        </p:spPr>
        <p:txBody>
          <a:bodyPr vert="horz" lIns="93324" tIns="46662" rIns="93324" bIns="46662" rtlCol="0" anchor="ctr"/>
          <a:lstStyle/>
          <a:p>
            <a:endParaRPr lang="nl-NL"/>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0B1C575A-FA3C-4170-BDE2-E20A38399392}" type="slidenum">
              <a:rPr lang="en-US" smtClean="0"/>
              <a:pPr/>
              <a:t>‹#›</a:t>
            </a:fld>
            <a:endParaRPr lang="en-US"/>
          </a:p>
        </p:txBody>
      </p:sp>
    </p:spTree>
    <p:extLst>
      <p:ext uri="{BB962C8B-B14F-4D97-AF65-F5344CB8AC3E}">
        <p14:creationId xmlns:p14="http://schemas.microsoft.com/office/powerpoint/2010/main" val="3486202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1C575A-FA3C-4170-BDE2-E20A38399392}" type="slidenum">
              <a:rPr lang="en-US" smtClean="0"/>
              <a:pPr/>
              <a:t>0</a:t>
            </a:fld>
            <a:endParaRPr lang="en-US"/>
          </a:p>
        </p:txBody>
      </p:sp>
    </p:spTree>
    <p:extLst>
      <p:ext uri="{BB962C8B-B14F-4D97-AF65-F5344CB8AC3E}">
        <p14:creationId xmlns:p14="http://schemas.microsoft.com/office/powerpoint/2010/main" val="2305189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1C575A-FA3C-4170-BDE2-E20A38399392}" type="slidenum">
              <a:rPr lang="en-US" smtClean="0"/>
              <a:pPr/>
              <a:t>1</a:t>
            </a:fld>
            <a:endParaRPr lang="en-US"/>
          </a:p>
        </p:txBody>
      </p:sp>
    </p:spTree>
    <p:extLst>
      <p:ext uri="{BB962C8B-B14F-4D97-AF65-F5344CB8AC3E}">
        <p14:creationId xmlns:p14="http://schemas.microsoft.com/office/powerpoint/2010/main" val="2557801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1C575A-FA3C-4170-BDE2-E20A38399392}" type="slidenum">
              <a:rPr lang="en-US" smtClean="0"/>
              <a:pPr/>
              <a:t>2</a:t>
            </a:fld>
            <a:endParaRPr lang="en-US"/>
          </a:p>
        </p:txBody>
      </p:sp>
    </p:spTree>
    <p:extLst>
      <p:ext uri="{BB962C8B-B14F-4D97-AF65-F5344CB8AC3E}">
        <p14:creationId xmlns:p14="http://schemas.microsoft.com/office/powerpoint/2010/main" val="4206315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8388" y="698500"/>
            <a:ext cx="4886325" cy="3490913"/>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1C575A-FA3C-4170-BDE2-E20A38399392}" type="slidenum">
              <a:rPr lang="en-US" smtClean="0"/>
              <a:pPr/>
              <a:t>3</a:t>
            </a:fld>
            <a:endParaRPr lang="en-US"/>
          </a:p>
        </p:txBody>
      </p:sp>
    </p:spTree>
    <p:extLst>
      <p:ext uri="{BB962C8B-B14F-4D97-AF65-F5344CB8AC3E}">
        <p14:creationId xmlns:p14="http://schemas.microsoft.com/office/powerpoint/2010/main" val="1495953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8388" y="698500"/>
            <a:ext cx="4886325" cy="3490913"/>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1C575A-FA3C-4170-BDE2-E20A38399392}" type="slidenum">
              <a:rPr lang="en-US" smtClean="0"/>
              <a:pPr/>
              <a:t>4</a:t>
            </a:fld>
            <a:endParaRPr lang="en-US"/>
          </a:p>
        </p:txBody>
      </p:sp>
    </p:spTree>
    <p:extLst>
      <p:ext uri="{BB962C8B-B14F-4D97-AF65-F5344CB8AC3E}">
        <p14:creationId xmlns:p14="http://schemas.microsoft.com/office/powerpoint/2010/main" val="3141082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1C575A-FA3C-4170-BDE2-E20A38399392}" type="slidenum">
              <a:rPr lang="en-US" smtClean="0"/>
              <a:pPr/>
              <a:t>5</a:t>
            </a:fld>
            <a:endParaRPr lang="en-US"/>
          </a:p>
        </p:txBody>
      </p:sp>
    </p:spTree>
    <p:extLst>
      <p:ext uri="{BB962C8B-B14F-4D97-AF65-F5344CB8AC3E}">
        <p14:creationId xmlns:p14="http://schemas.microsoft.com/office/powerpoint/2010/main" val="2895681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1C575A-FA3C-4170-BDE2-E20A38399392}" type="slidenum">
              <a:rPr lang="en-US" smtClean="0"/>
              <a:pPr/>
              <a:t>6</a:t>
            </a:fld>
            <a:endParaRPr lang="en-US"/>
          </a:p>
        </p:txBody>
      </p:sp>
    </p:spTree>
    <p:extLst>
      <p:ext uri="{BB962C8B-B14F-4D97-AF65-F5344CB8AC3E}">
        <p14:creationId xmlns:p14="http://schemas.microsoft.com/office/powerpoint/2010/main" val="4034017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1C575A-FA3C-4170-BDE2-E20A38399392}" type="slidenum">
              <a:rPr lang="en-US" smtClean="0"/>
              <a:pPr/>
              <a:t>7</a:t>
            </a:fld>
            <a:endParaRPr lang="en-US"/>
          </a:p>
        </p:txBody>
      </p:sp>
    </p:spTree>
    <p:extLst>
      <p:ext uri="{BB962C8B-B14F-4D97-AF65-F5344CB8AC3E}">
        <p14:creationId xmlns:p14="http://schemas.microsoft.com/office/powerpoint/2010/main" val="946576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1C575A-FA3C-4170-BDE2-E20A38399392}" type="slidenum">
              <a:rPr lang="en-US" smtClean="0"/>
              <a:pPr/>
              <a:t>8</a:t>
            </a:fld>
            <a:endParaRPr lang="en-US"/>
          </a:p>
        </p:txBody>
      </p:sp>
    </p:spTree>
    <p:extLst>
      <p:ext uri="{BB962C8B-B14F-4D97-AF65-F5344CB8AC3E}">
        <p14:creationId xmlns:p14="http://schemas.microsoft.com/office/powerpoint/2010/main" val="18095641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7541475" y="692409"/>
            <a:ext cx="1619271" cy="664147"/>
          </a:xfrm>
          <a:prstGeom prst="rect">
            <a:avLst/>
          </a:prstGeom>
        </p:spPr>
        <p:txBody>
          <a:bodyPr lIns="90000" tIns="90000" rIns="90000" bIns="90000" anchor="ctr"/>
          <a:lstStyle>
            <a:lvl1pPr algn="ctr">
              <a:defRPr sz="1400" b="0" baseline="0">
                <a:solidFill>
                  <a:srgbClr val="808080"/>
                </a:solidFill>
                <a:latin typeface="Arial" pitchFamily="34" charset="0"/>
                <a:cs typeface="Arial" pitchFamily="34" charset="0"/>
              </a:defRPr>
            </a:lvl1pPr>
          </a:lstStyle>
          <a:p>
            <a:pPr lvl="0"/>
            <a:r>
              <a:rPr lang="en-US"/>
              <a:t>Placeholder for client logo</a:t>
            </a:r>
            <a:endParaRPr lang="en-US" dirty="0"/>
          </a:p>
        </p:txBody>
      </p:sp>
      <p:pic>
        <p:nvPicPr>
          <p:cNvPr id="11" name="Picture 1"/>
          <p:cNvPicPr>
            <a:picLocks noChangeAspect="1" noChangeArrowheads="1"/>
          </p:cNvPicPr>
          <p:nvPr userDrawn="1"/>
        </p:nvPicPr>
        <p:blipFill>
          <a:blip r:embed="rId4" cstate="print"/>
          <a:srcRect/>
          <a:stretch>
            <a:fillRect/>
          </a:stretch>
        </p:blipFill>
        <p:spPr bwMode="auto">
          <a:xfrm>
            <a:off x="2738869" y="5822750"/>
            <a:ext cx="4111963" cy="258823"/>
          </a:xfrm>
          <a:prstGeom prst="rect">
            <a:avLst/>
          </a:prstGeom>
          <a:noFill/>
          <a:ln w="9525">
            <a:noFill/>
            <a:miter lim="800000"/>
            <a:headEnd/>
            <a:tailEnd/>
          </a:ln>
          <a:effectLst/>
        </p:spPr>
      </p:pic>
      <p:sp>
        <p:nvSpPr>
          <p:cNvPr id="6" name="Rectangle 156"/>
          <p:cNvSpPr>
            <a:spLocks noChangeArrowheads="1"/>
          </p:cNvSpPr>
          <p:nvPr userDrawn="1">
            <p:custDataLst>
              <p:tags r:id="rId1"/>
            </p:custDataLst>
          </p:nvPr>
        </p:nvSpPr>
        <p:spPr bwMode="auto">
          <a:xfrm>
            <a:off x="441006" y="6363143"/>
            <a:ext cx="1401730" cy="184666"/>
          </a:xfrm>
          <a:prstGeom prst="rect">
            <a:avLst/>
          </a:prstGeom>
          <a:noFill/>
          <a:ln w="12700">
            <a:noFill/>
            <a:miter lim="800000"/>
            <a:headEnd/>
            <a:tailEnd/>
          </a:ln>
          <a:effectLst/>
        </p:spPr>
        <p:txBody>
          <a:bodyPr wrap="none" lIns="0" tIns="0" rIns="0" bIns="0" anchor="ctr">
            <a:spAutoFit/>
          </a:bodyPr>
          <a:lstStyle/>
          <a:p>
            <a:pPr algn="ctr" eaLnBrk="0" hangingPunct="0">
              <a:buClrTx/>
              <a:buFontTx/>
              <a:buNone/>
            </a:pPr>
            <a:r>
              <a:rPr lang="de-DE" sz="1200" b="1" dirty="0">
                <a:solidFill>
                  <a:srgbClr val="4D4D4D"/>
                </a:solidFill>
                <a:latin typeface="+mj-lt"/>
              </a:rPr>
              <a:t>www.platinion.com</a:t>
            </a:r>
          </a:p>
        </p:txBody>
      </p:sp>
      <p:pic>
        <p:nvPicPr>
          <p:cNvPr id="9" name="Picture 163" descr="Untitled-1 copy"/>
          <p:cNvPicPr>
            <a:picLocks noChangeAspect="1" noChangeArrowheads="1"/>
          </p:cNvPicPr>
          <p:nvPr userDrawn="1">
            <p:custDataLst>
              <p:tags r:id="rId2"/>
            </p:custDataLst>
          </p:nvPr>
        </p:nvPicPr>
        <p:blipFill>
          <a:blip r:embed="rId5" cstate="print"/>
          <a:srcRect/>
          <a:stretch>
            <a:fillRect/>
          </a:stretch>
        </p:blipFill>
        <p:spPr bwMode="auto">
          <a:xfrm>
            <a:off x="441667" y="212774"/>
            <a:ext cx="1395789" cy="1551347"/>
          </a:xfrm>
          <a:prstGeom prst="rect">
            <a:avLst/>
          </a:prstGeom>
          <a:noFill/>
          <a:ln w="9525">
            <a:noFill/>
            <a:miter lim="800000"/>
            <a:headEnd/>
            <a:tailEnd/>
          </a:ln>
        </p:spPr>
      </p:pic>
      <p:pic>
        <p:nvPicPr>
          <p:cNvPr id="12" name="Picture 164" descr="PLA_Logo_RGB"/>
          <p:cNvPicPr>
            <a:picLocks noChangeAspect="1" noChangeArrowheads="1"/>
          </p:cNvPicPr>
          <p:nvPr userDrawn="1"/>
        </p:nvPicPr>
        <p:blipFill>
          <a:blip r:embed="rId6" cstate="print"/>
          <a:srcRect t="90366"/>
          <a:stretch>
            <a:fillRect/>
          </a:stretch>
        </p:blipFill>
        <p:spPr bwMode="auto">
          <a:xfrm>
            <a:off x="441667" y="2056289"/>
            <a:ext cx="1414256" cy="196896"/>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M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443205" y="1509109"/>
            <a:ext cx="8722286" cy="459135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descr="tmt.png"/>
          <p:cNvPicPr>
            <a:picLocks noChangeAspect="1"/>
          </p:cNvPicPr>
          <p:nvPr userDrawn="1"/>
        </p:nvPicPr>
        <p:blipFill>
          <a:blip r:embed="rId2" cstate="print"/>
          <a:stretch>
            <a:fillRect/>
          </a:stretch>
        </p:blipFill>
        <p:spPr>
          <a:xfrm>
            <a:off x="5170732" y="6580123"/>
            <a:ext cx="186404" cy="23765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443205" y="1509109"/>
            <a:ext cx="8722286" cy="459135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7"/>
          <p:cNvSpPr>
            <a:spLocks noGrp="1"/>
          </p:cNvSpPr>
          <p:nvPr>
            <p:ph type="body" sz="quarter" idx="13"/>
          </p:nvPr>
        </p:nvSpPr>
        <p:spPr>
          <a:xfrm>
            <a:off x="443206" y="1508749"/>
            <a:ext cx="8717540" cy="4591063"/>
          </a:xfrm>
          <a:prstGeom prst="rect">
            <a:avLst/>
          </a:prstGeom>
        </p:spPr>
        <p:txBody>
          <a:bodyPr lIns="0" tIns="0" rIns="0" bIns="0"/>
          <a:lstStyle>
            <a:lvl1pPr marL="0" indent="-173038">
              <a:buClr>
                <a:schemeClr val="tx2"/>
              </a:buClr>
              <a:buFont typeface="Arial" pitchFamily="34" charset="0"/>
              <a:buChar char="•"/>
              <a:tabLst/>
              <a:defRPr b="0"/>
            </a:lvl1pPr>
            <a:lvl2pPr marL="628650" indent="-228600">
              <a:buFont typeface="Arial" pitchFamily="34" charset="0"/>
              <a:buChar char="–"/>
              <a:defRPr/>
            </a:lvl2pPr>
            <a:lvl3pPr marL="1074738" indent="-228600">
              <a:defRPr/>
            </a:lvl3pPr>
            <a:lvl4pPr marL="1545336" indent="-228600">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n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443205" y="1509109"/>
            <a:ext cx="8722286" cy="459135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descr="banking.png"/>
          <p:cNvPicPr>
            <a:picLocks noChangeAspect="1"/>
          </p:cNvPicPr>
          <p:nvPr userDrawn="1"/>
        </p:nvPicPr>
        <p:blipFill>
          <a:blip r:embed="rId2" cstate="print"/>
          <a:stretch>
            <a:fillRect/>
          </a:stretch>
        </p:blipFill>
        <p:spPr>
          <a:xfrm>
            <a:off x="5170732" y="6580123"/>
            <a:ext cx="398137" cy="255659"/>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sum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443205" y="1509109"/>
            <a:ext cx="8722286" cy="459135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descr="consumer.png"/>
          <p:cNvPicPr>
            <a:picLocks noChangeAspect="1"/>
          </p:cNvPicPr>
          <p:nvPr userDrawn="1"/>
        </p:nvPicPr>
        <p:blipFill>
          <a:blip r:embed="rId2" cstate="print"/>
          <a:stretch>
            <a:fillRect/>
          </a:stretch>
        </p:blipFill>
        <p:spPr>
          <a:xfrm>
            <a:off x="5170732" y="6580123"/>
            <a:ext cx="462798" cy="23765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erg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443205" y="1509109"/>
            <a:ext cx="8722286" cy="459135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descr="energy.png"/>
          <p:cNvPicPr>
            <a:picLocks noChangeAspect="1"/>
          </p:cNvPicPr>
          <p:nvPr userDrawn="1"/>
        </p:nvPicPr>
        <p:blipFill>
          <a:blip r:embed="rId2" cstate="print"/>
          <a:stretch>
            <a:fillRect/>
          </a:stretch>
        </p:blipFill>
        <p:spPr>
          <a:xfrm>
            <a:off x="5170732" y="6580123"/>
            <a:ext cx="349429" cy="255659"/>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suranc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443205" y="1509109"/>
            <a:ext cx="8722286" cy="459135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descr="isnurance.png"/>
          <p:cNvPicPr>
            <a:picLocks noChangeAspect="1"/>
          </p:cNvPicPr>
          <p:nvPr userDrawn="1"/>
        </p:nvPicPr>
        <p:blipFill>
          <a:blip r:embed="rId2" cstate="print"/>
          <a:stretch>
            <a:fillRect/>
          </a:stretch>
        </p:blipFill>
        <p:spPr>
          <a:xfrm>
            <a:off x="5170732" y="6580123"/>
            <a:ext cx="492793" cy="23765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vmlDrawing" Target="../drawings/vmlDrawing1.v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13"/>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027" name="think-cell Slide" r:id="rId16" imgW="360" imgH="360" progId="TCLayout.ActiveDocument.1">
                  <p:embed/>
                </p:oleObj>
              </mc:Choice>
              <mc:Fallback>
                <p:oleObj name="think-cell Slide" r:id="rId16" imgW="360" imgH="360" progId="TCLayout.ActiveDocument.1">
                  <p:embed/>
                  <p:pic>
                    <p:nvPicPr>
                      <p:cNvPr id="9" name="Object 8" hidden="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a:xfrm>
            <a:off x="443206" y="162037"/>
            <a:ext cx="8717540" cy="831793"/>
          </a:xfrm>
          <a:prstGeom prst="rect">
            <a:avLst/>
          </a:prstGeom>
        </p:spPr>
        <p:txBody>
          <a:bodyPr vert="horz" lIns="0" tIns="45720" rIns="0" bIns="45720" rtlCol="0" anchor="b" anchorCtr="0">
            <a:noAutofit/>
          </a:bodyPr>
          <a:lstStyle/>
          <a:p>
            <a:r>
              <a:rPr lang="en-US" noProof="0"/>
              <a:t>Click to edit Master title style</a:t>
            </a:r>
            <a:endParaRPr lang="en-US" noProof="0" dirty="0"/>
          </a:p>
        </p:txBody>
      </p:sp>
      <p:sp>
        <p:nvSpPr>
          <p:cNvPr id="7" name="FooterSimple"/>
          <p:cNvSpPr/>
          <p:nvPr>
            <p:custDataLst>
              <p:tags r:id="rId14"/>
            </p:custDataLst>
          </p:nvPr>
        </p:nvSpPr>
        <p:spPr>
          <a:xfrm>
            <a:off x="443205" y="6701151"/>
            <a:ext cx="624676" cy="107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l"/>
            <a:r>
              <a:rPr lang="en-US" sz="700" noProof="0">
                <a:solidFill>
                  <a:srgbClr val="808080"/>
                </a:solidFill>
              </a:rPr>
              <a:t>Updated Wiring Chart.pptx</a:t>
            </a:r>
            <a:endParaRPr lang="en-US" sz="700" noProof="0" dirty="0">
              <a:solidFill>
                <a:srgbClr val="808080"/>
              </a:solidFill>
            </a:endParaRPr>
          </a:p>
        </p:txBody>
      </p:sp>
      <p:sp>
        <p:nvSpPr>
          <p:cNvPr id="8" name="Line 115"/>
          <p:cNvSpPr>
            <a:spLocks noChangeShapeType="1"/>
          </p:cNvSpPr>
          <p:nvPr/>
        </p:nvSpPr>
        <p:spPr bwMode="auto">
          <a:xfrm flipH="1">
            <a:off x="0" y="1003532"/>
            <a:ext cx="9602788" cy="0"/>
          </a:xfrm>
          <a:prstGeom prst="line">
            <a:avLst/>
          </a:prstGeom>
          <a:noFill/>
          <a:ln w="28575">
            <a:solidFill>
              <a:schemeClr val="tx2"/>
            </a:solidFill>
            <a:round/>
            <a:headEnd/>
            <a:tailEnd/>
          </a:ln>
          <a:effectLst>
            <a:outerShdw dist="25400" dir="5400000" algn="ctr" rotWithShape="0">
              <a:schemeClr val="folHlink"/>
            </a:outerShdw>
          </a:effectLst>
        </p:spPr>
        <p:txBody>
          <a:bodyPr/>
          <a:lstStyle/>
          <a:p>
            <a:endParaRPr lang="en-US" noProof="0"/>
          </a:p>
        </p:txBody>
      </p:sp>
      <p:sp>
        <p:nvSpPr>
          <p:cNvPr id="10" name="TextBox 9"/>
          <p:cNvSpPr txBox="1"/>
          <p:nvPr/>
        </p:nvSpPr>
        <p:spPr>
          <a:xfrm>
            <a:off x="8975786" y="6675946"/>
            <a:ext cx="184669" cy="127029"/>
          </a:xfrm>
          <a:prstGeom prst="rect">
            <a:avLst/>
          </a:prstGeom>
          <a:noFill/>
          <a:ln/>
          <a:effectLst/>
        </p:spPr>
        <p:txBody>
          <a:bodyPr wrap="non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53E389-1311-4796-9190-1F74A8EADEA2}" type="slidenum">
              <a:rPr kumimoji="0" lang="en-US" sz="900" b="0" i="0" u="none" strike="noStrike" kern="1200" cap="none" spc="0" normalizeH="0" baseline="0" noProof="0" smtClean="0">
                <a:ln>
                  <a:noFill/>
                </a:ln>
                <a:solidFill>
                  <a:srgbClr val="000000"/>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mn-lt"/>
              <a:ea typeface="+mn-ea"/>
              <a:cs typeface="+mn-cs"/>
            </a:endParaRPr>
          </a:p>
          <a:p>
            <a:endParaRPr lang="en-US" sz="900" dirty="0">
              <a:latin typeface="Arial"/>
            </a:endParaRPr>
          </a:p>
        </p:txBody>
      </p:sp>
      <p:sp>
        <p:nvSpPr>
          <p:cNvPr id="13" name="Text Placeholder 12"/>
          <p:cNvSpPr>
            <a:spLocks noGrp="1"/>
          </p:cNvSpPr>
          <p:nvPr>
            <p:ph type="body" idx="1"/>
          </p:nvPr>
        </p:nvSpPr>
        <p:spPr>
          <a:xfrm>
            <a:off x="443206" y="1509109"/>
            <a:ext cx="8722286" cy="459135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Bild 14" descr="PLA_Logotype.eps"/>
          <p:cNvPicPr>
            <a:picLocks noChangeAspect="1"/>
          </p:cNvPicPr>
          <p:nvPr/>
        </p:nvPicPr>
        <p:blipFill>
          <a:blip r:embed="rId18" cstate="print"/>
          <a:srcRect/>
          <a:stretch>
            <a:fillRect/>
          </a:stretch>
        </p:blipFill>
        <p:spPr bwMode="auto">
          <a:xfrm>
            <a:off x="4475146" y="6686511"/>
            <a:ext cx="652497" cy="114326"/>
          </a:xfrm>
          <a:prstGeom prst="rect">
            <a:avLst/>
          </a:prstGeom>
          <a:noFill/>
          <a:ln w="9525">
            <a:noFill/>
            <a:miter lim="800000"/>
            <a:headEnd/>
            <a:tailEnd/>
          </a:ln>
        </p:spPr>
      </p:pic>
      <p:sp>
        <p:nvSpPr>
          <p:cNvPr id="11" name="DraftStamp"/>
          <p:cNvSpPr>
            <a:spLocks noChangeArrowheads="1"/>
          </p:cNvSpPr>
          <p:nvPr>
            <p:custDataLst>
              <p:tags r:id="rId15"/>
            </p:custDataLst>
          </p:nvPr>
        </p:nvSpPr>
        <p:spPr bwMode="gray">
          <a:xfrm>
            <a:off x="6375879" y="6643538"/>
            <a:ext cx="1908235" cy="184709"/>
          </a:xfrm>
          <a:prstGeom prst="rect">
            <a:avLst/>
          </a:prstGeom>
          <a:noFill/>
          <a:ln w="12700" algn="ctr">
            <a:noFill/>
            <a:miter lim="800000"/>
            <a:headEnd/>
            <a:tailEnd/>
          </a:ln>
        </p:spPr>
        <p:txBody>
          <a:bodyPr wrap="none" lIns="0" tIns="0" rIns="0" bIns="0">
            <a:spAutoFit/>
          </a:bodyPr>
          <a:lstStyle/>
          <a:p>
            <a:pPr algn="ctr" eaLnBrk="0" hangingPunct="0"/>
            <a:r>
              <a:rPr lang="de-DE" sz="1200" b="1">
                <a:solidFill>
                  <a:srgbClr val="C41300"/>
                </a:solidFill>
              </a:rPr>
              <a:t>Draft—for discussion only</a:t>
            </a:r>
            <a:endParaRPr lang="de-DE" sz="1200" b="1" dirty="0">
              <a:solidFill>
                <a:srgbClr val="C41300"/>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8" r:id="rId2"/>
    <p:sldLayoutId id="2147483657" r:id="rId3"/>
    <p:sldLayoutId id="2147483654" r:id="rId4"/>
    <p:sldLayoutId id="2147483655" r:id="rId5"/>
    <p:sldLayoutId id="2147483659" r:id="rId6"/>
    <p:sldLayoutId id="2147483660" r:id="rId7"/>
    <p:sldLayoutId id="2147483661" r:id="rId8"/>
    <p:sldLayoutId id="2147483662" r:id="rId9"/>
    <p:sldLayoutId id="2147483663" r:id="rId10"/>
  </p:sldLayoutIdLst>
  <p:hf hdr="0" ftr="0" dt="0"/>
  <p:txStyles>
    <p:titleStyle>
      <a:lvl1pPr algn="l" defTabSz="914400" rtl="0" eaLnBrk="1" latinLnBrk="0" hangingPunct="1">
        <a:spcBef>
          <a:spcPct val="0"/>
        </a:spcBef>
        <a:buNone/>
        <a:defRPr sz="2400" b="1" kern="1200">
          <a:solidFill>
            <a:schemeClr val="tx2"/>
          </a:solidFill>
          <a:latin typeface="+mj-lt"/>
          <a:ea typeface="+mj-ea"/>
          <a:cs typeface="+mj-cs"/>
        </a:defRPr>
      </a:lvl1pPr>
    </p:titleStyle>
    <p:bodyStyle>
      <a:lvl1pPr marL="0" indent="0" algn="l" defTabSz="914400" rtl="0" eaLnBrk="1" latinLnBrk="0" hangingPunct="1">
        <a:spcBef>
          <a:spcPct val="20000"/>
        </a:spcBef>
        <a:buFontTx/>
        <a:buNone/>
        <a:defRPr sz="1600" b="1" kern="1200">
          <a:solidFill>
            <a:schemeClr val="tx1"/>
          </a:solidFill>
          <a:latin typeface="+mn-lt"/>
          <a:ea typeface="+mn-ea"/>
          <a:cs typeface="+mn-cs"/>
        </a:defRPr>
      </a:lvl1pPr>
      <a:lvl2pPr marL="457200" indent="-228600" algn="l" defTabSz="914400" rtl="0" eaLnBrk="1" latinLnBrk="0" hangingPunct="1">
        <a:spcBef>
          <a:spcPct val="20000"/>
        </a:spcBef>
        <a:buClr>
          <a:schemeClr val="tx2"/>
        </a:buClr>
        <a:buFont typeface="Wingdings" pitchFamily="2" charset="2"/>
        <a:buChar char="§"/>
        <a:defRPr sz="1600" kern="1200">
          <a:solidFill>
            <a:schemeClr val="tx1"/>
          </a:solidFill>
          <a:latin typeface="+mn-lt"/>
          <a:ea typeface="+mn-ea"/>
          <a:cs typeface="+mn-cs"/>
        </a:defRPr>
      </a:lvl2pPr>
      <a:lvl3pPr marL="9144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12.jpe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1.jpeg"/><Relationship Id="rId5" Type="http://schemas.openxmlformats.org/officeDocument/2006/relationships/notesSlide" Target="../notesSlides/notesSlide2.xml"/><Relationship Id="rId4"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11.xml"/><Relationship Id="rId7" Type="http://schemas.openxmlformats.org/officeDocument/2006/relationships/image" Target="../media/image15.emf"/><Relationship Id="rId2" Type="http://schemas.openxmlformats.org/officeDocument/2006/relationships/tags" Target="../tags/tag10.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notesSlide" Target="../notesSlides/notesSlide4.xml"/><Relationship Id="rId4" Type="http://schemas.openxmlformats.org/officeDocument/2006/relationships/slideLayout" Target="../slideLayouts/slideLayout2.xm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13.xml"/><Relationship Id="rId7" Type="http://schemas.openxmlformats.org/officeDocument/2006/relationships/image" Target="../media/image15.emf"/><Relationship Id="rId2" Type="http://schemas.openxmlformats.org/officeDocument/2006/relationships/tags" Target="../tags/tag12.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notesSlide" Target="../notesSlides/notesSlide5.xml"/><Relationship Id="rId4" Type="http://schemas.openxmlformats.org/officeDocument/2006/relationships/slideLayout" Target="../slideLayouts/slideLayout2.xml"/><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14.png"/><Relationship Id="rId2" Type="http://schemas.openxmlformats.org/officeDocument/2006/relationships/tags" Target="../tags/tag14.xml"/><Relationship Id="rId1" Type="http://schemas.openxmlformats.org/officeDocument/2006/relationships/vmlDrawing" Target="../drawings/vmlDrawing4.vml"/><Relationship Id="rId6" Type="http://schemas.openxmlformats.org/officeDocument/2006/relationships/image" Target="../media/image18.emf"/><Relationship Id="rId5" Type="http://schemas.openxmlformats.org/officeDocument/2006/relationships/oleObject" Target="../embeddings/oleObject4.bin"/><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slideLayout" Target="../slideLayouts/slideLayout4.xml"/><Relationship Id="rId7" Type="http://schemas.openxmlformats.org/officeDocument/2006/relationships/image" Target="../media/image14.png"/><Relationship Id="rId2" Type="http://schemas.openxmlformats.org/officeDocument/2006/relationships/tags" Target="../tags/tag15.xml"/><Relationship Id="rId1" Type="http://schemas.openxmlformats.org/officeDocument/2006/relationships/vmlDrawing" Target="../drawings/vmlDrawing5.vml"/><Relationship Id="rId6" Type="http://schemas.openxmlformats.org/officeDocument/2006/relationships/image" Target="../media/image18.emf"/><Relationship Id="rId5" Type="http://schemas.openxmlformats.org/officeDocument/2006/relationships/oleObject" Target="../embeddings/oleObject5.bin"/><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14.png"/><Relationship Id="rId2" Type="http://schemas.openxmlformats.org/officeDocument/2006/relationships/tags" Target="../tags/tag16.xml"/><Relationship Id="rId1" Type="http://schemas.openxmlformats.org/officeDocument/2006/relationships/vmlDrawing" Target="../drawings/vmlDrawing6.vml"/><Relationship Id="rId6" Type="http://schemas.openxmlformats.org/officeDocument/2006/relationships/image" Target="../media/image18.emf"/><Relationship Id="rId5" Type="http://schemas.openxmlformats.org/officeDocument/2006/relationships/oleObject" Target="../embeddings/oleObject6.bin"/><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br>
              <a:rPr lang="en-US" dirty="0"/>
            </a:br>
            <a:r>
              <a:rPr lang="en-US" dirty="0"/>
              <a:t>Executive Summary: Issue, Solution, and Benefits</a:t>
            </a:r>
          </a:p>
        </p:txBody>
      </p:sp>
      <p:sp>
        <p:nvSpPr>
          <p:cNvPr id="5" name="Content Placeholder 6"/>
          <p:cNvSpPr txBox="1">
            <a:spLocks/>
          </p:cNvSpPr>
          <p:nvPr/>
        </p:nvSpPr>
        <p:spPr>
          <a:xfrm>
            <a:off x="575547" y="1483069"/>
            <a:ext cx="7997689" cy="435234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600"/>
              </a:spcBef>
            </a:pPr>
            <a:r>
              <a:rPr lang="en-US" sz="2000" b="1" dirty="0">
                <a:latin typeface="Arial" panose="020B0604020202020204" pitchFamily="34" charset="0"/>
                <a:cs typeface="Arial" panose="020B0604020202020204" pitchFamily="34" charset="0"/>
              </a:rPr>
              <a:t>The Issue:  </a:t>
            </a:r>
            <a:r>
              <a:rPr lang="en-US" sz="2000" dirty="0">
                <a:latin typeface="Arial" panose="020B0604020202020204" pitchFamily="34" charset="0"/>
                <a:cs typeface="Arial" panose="020B0604020202020204" pitchFamily="34" charset="0"/>
              </a:rPr>
              <a:t>Domestic and international regulatory agencies asking the same question in many different ways, stretching already scarce cybersecurity talent.</a:t>
            </a:r>
          </a:p>
          <a:p>
            <a:pPr>
              <a:spcBef>
                <a:spcPts val="1600"/>
              </a:spcBef>
            </a:pPr>
            <a:r>
              <a:rPr lang="en-US" sz="2000" b="1" dirty="0">
                <a:latin typeface="Arial" panose="020B0604020202020204" pitchFamily="34" charset="0"/>
                <a:cs typeface="Arial" panose="020B0604020202020204" pitchFamily="34" charset="0"/>
              </a:rPr>
              <a:t>The Solution:  </a:t>
            </a:r>
            <a:r>
              <a:rPr lang="en-US" sz="2000" dirty="0">
                <a:latin typeface="Arial" panose="020B0604020202020204" pitchFamily="34" charset="0"/>
                <a:cs typeface="Arial" panose="020B0604020202020204" pitchFamily="34" charset="0"/>
              </a:rPr>
              <a:t>The Financial Services Sector Cybersecurity Profile which is a common, standardized approach that can act as a baseline for examination and future cyber regulation -  </a:t>
            </a:r>
            <a:r>
              <a:rPr lang="en-US" sz="2000" b="1" i="1" dirty="0">
                <a:latin typeface="Arial" panose="020B0604020202020204" pitchFamily="34" charset="0"/>
                <a:cs typeface="Arial" panose="020B0604020202020204" pitchFamily="34" charset="0"/>
              </a:rPr>
              <a:t>fill out once per exam cycle, report out many</a:t>
            </a:r>
            <a:r>
              <a:rPr lang="en-US" sz="2000" dirty="0">
                <a:latin typeface="Arial" panose="020B0604020202020204" pitchFamily="34" charset="0"/>
                <a:cs typeface="Arial" panose="020B0604020202020204" pitchFamily="34" charset="0"/>
              </a:rPr>
              <a:t>.</a:t>
            </a:r>
          </a:p>
          <a:p>
            <a:pPr>
              <a:spcBef>
                <a:spcPts val="1600"/>
              </a:spcBef>
            </a:pPr>
            <a:r>
              <a:rPr lang="en-US" sz="2000" b="1" dirty="0">
                <a:latin typeface="Arial" panose="020B0604020202020204" pitchFamily="34" charset="0"/>
                <a:cs typeface="Arial" panose="020B0604020202020204" pitchFamily="34" charset="0"/>
              </a:rPr>
              <a:t>The Benefits:  </a:t>
            </a:r>
          </a:p>
          <a:p>
            <a:pPr lvl="1">
              <a:spcBef>
                <a:spcPts val="1600"/>
              </a:spcBef>
              <a:buFont typeface="Arial" panose="020B0604020202020204" pitchFamily="34" charset="0"/>
              <a:buChar char="–"/>
            </a:pPr>
            <a:r>
              <a:rPr lang="en-US" sz="2000" dirty="0">
                <a:latin typeface="Arial" panose="020B0604020202020204" pitchFamily="34" charset="0"/>
                <a:cs typeface="Arial" panose="020B0604020202020204" pitchFamily="34" charset="0"/>
              </a:rPr>
              <a:t>Provides more consistent and efficient processing of examination material by both firms and regulators. </a:t>
            </a:r>
          </a:p>
          <a:p>
            <a:pPr lvl="1">
              <a:spcBef>
                <a:spcPts val="1600"/>
              </a:spcBef>
              <a:buFont typeface="Arial" panose="020B0604020202020204" pitchFamily="34" charset="0"/>
              <a:buChar char="–"/>
            </a:pPr>
            <a:r>
              <a:rPr lang="en-US" sz="2000" dirty="0">
                <a:latin typeface="Arial" panose="020B0604020202020204" pitchFamily="34" charset="0"/>
                <a:cs typeface="Arial" panose="020B0604020202020204" pitchFamily="34" charset="0"/>
              </a:rPr>
              <a:t>Allows Regulators and Firms to focus on what’s important.</a:t>
            </a:r>
          </a:p>
          <a:p>
            <a:pPr lvl="1">
              <a:spcBef>
                <a:spcPts val="1600"/>
              </a:spcBef>
              <a:buFont typeface="Arial" panose="020B0604020202020204" pitchFamily="34" charset="0"/>
              <a:buChar char="–"/>
            </a:pPr>
            <a:r>
              <a:rPr lang="en-US" sz="2000" dirty="0">
                <a:latin typeface="Arial" panose="020B0604020202020204" pitchFamily="34" charset="0"/>
                <a:cs typeface="Arial" panose="020B0604020202020204" pitchFamily="34" charset="0"/>
              </a:rPr>
              <a:t>Establishes an Industry best practice beyond regulatory use.</a:t>
            </a:r>
          </a:p>
        </p:txBody>
      </p:sp>
      <p:sp>
        <p:nvSpPr>
          <p:cNvPr id="6" name="Rectangle 5"/>
          <p:cNvSpPr/>
          <p:nvPr/>
        </p:nvSpPr>
        <p:spPr>
          <a:xfrm>
            <a:off x="301925" y="6590582"/>
            <a:ext cx="8195094" cy="251754"/>
          </a:xfrm>
          <a:prstGeom prst="rect">
            <a:avLst/>
          </a:prstGeom>
          <a:solidFill>
            <a:schemeClr val="bg1"/>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1109582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 Placeholder 12">
            <a:hlinkClick r:id="" action="ppaction://noaction"/>
          </p:cNvPr>
          <p:cNvSpPr>
            <a:spLocks noGrp="1"/>
          </p:cNvSpPr>
          <p:nvPr>
            <p:custDataLst>
              <p:tags r:id="rId1"/>
            </p:custDataLst>
          </p:nvPr>
        </p:nvSpPr>
        <p:spPr bwMode="gray">
          <a:xfrm>
            <a:off x="1058273" y="1440044"/>
            <a:ext cx="3613725" cy="560517"/>
          </a:xfrm>
          <a:prstGeom prst="rect">
            <a:avLst/>
          </a:prstGeom>
          <a:noFill/>
          <a:effectLst/>
        </p:spPr>
        <p:txBody>
          <a:bodyPr vert="horz" lIns="443015" tIns="228653" rIns="0" bIns="25406" numCol="1" spcCol="0" rtlCol="0" anchor="ctr" anchorCtr="0">
            <a:noAutofit/>
          </a:bodyPr>
          <a:lstStyle>
            <a:lvl1pPr marL="0" indent="0" algn="l" defTabSz="914400" rtl="0" eaLnBrk="1" latinLnBrk="0" hangingPunct="1">
              <a:spcBef>
                <a:spcPct val="20000"/>
              </a:spcBef>
              <a:buFontTx/>
              <a:buNone/>
              <a:defRPr sz="1600" b="1" kern="1200">
                <a:solidFill>
                  <a:schemeClr val="tx1"/>
                </a:solidFill>
                <a:latin typeface="+mn-lt"/>
                <a:ea typeface="+mn-ea"/>
                <a:cs typeface="+mn-cs"/>
              </a:defRPr>
            </a:lvl1pPr>
            <a:lvl2pPr marL="457200" indent="-228600" algn="l" defTabSz="914400" rtl="0" eaLnBrk="1" latinLnBrk="0" hangingPunct="1">
              <a:spcBef>
                <a:spcPct val="20000"/>
              </a:spcBef>
              <a:buClr>
                <a:schemeClr val="tx2"/>
              </a:buClr>
              <a:buFont typeface="Wingdings" pitchFamily="2" charset="2"/>
              <a:buChar char="§"/>
              <a:defRPr sz="1600" kern="1200">
                <a:solidFill>
                  <a:schemeClr val="tx1"/>
                </a:solidFill>
                <a:latin typeface="+mn-lt"/>
                <a:ea typeface="+mn-ea"/>
                <a:cs typeface="+mn-cs"/>
              </a:defRPr>
            </a:lvl2pPr>
            <a:lvl3pPr marL="9144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r>
              <a:rPr lang="en-US" sz="2801" dirty="0">
                <a:latin typeface="Arial" panose="020B0604020202020204" pitchFamily="34" charset="0"/>
                <a:cs typeface="Arial" panose="020B0604020202020204" pitchFamily="34" charset="0"/>
              </a:rPr>
              <a:t>By streamlining compliance…</a:t>
            </a:r>
          </a:p>
        </p:txBody>
      </p:sp>
      <p:sp>
        <p:nvSpPr>
          <p:cNvPr id="40" name="Text Placeholder 12">
            <a:hlinkClick r:id="" action="ppaction://noaction"/>
          </p:cNvPr>
          <p:cNvSpPr>
            <a:spLocks noGrp="1"/>
          </p:cNvSpPr>
          <p:nvPr>
            <p:custDataLst>
              <p:tags r:id="rId2"/>
            </p:custDataLst>
          </p:nvPr>
        </p:nvSpPr>
        <p:spPr bwMode="gray">
          <a:xfrm>
            <a:off x="4521911" y="3094065"/>
            <a:ext cx="4472184" cy="2475258"/>
          </a:xfrm>
          <a:prstGeom prst="rect">
            <a:avLst/>
          </a:prstGeom>
          <a:noFill/>
          <a:effectLst/>
        </p:spPr>
        <p:txBody>
          <a:bodyPr vert="horz" lIns="443015" tIns="228653" rIns="0" bIns="25406" numCol="1" spcCol="0" rtlCol="0" anchor="ctr" anchorCtr="0">
            <a:noAutofit/>
          </a:bodyPr>
          <a:lstStyle>
            <a:lvl1pPr marL="0" indent="0" algn="l" defTabSz="914400" rtl="0" eaLnBrk="1" latinLnBrk="0" hangingPunct="1">
              <a:spcBef>
                <a:spcPct val="20000"/>
              </a:spcBef>
              <a:buFontTx/>
              <a:buNone/>
              <a:defRPr sz="1600" b="1" kern="1200">
                <a:solidFill>
                  <a:schemeClr val="tx1"/>
                </a:solidFill>
                <a:latin typeface="+mn-lt"/>
                <a:ea typeface="+mn-ea"/>
                <a:cs typeface="+mn-cs"/>
              </a:defRPr>
            </a:lvl1pPr>
            <a:lvl2pPr marL="457200" indent="-228600" algn="l" defTabSz="914400" rtl="0" eaLnBrk="1" latinLnBrk="0" hangingPunct="1">
              <a:spcBef>
                <a:spcPct val="20000"/>
              </a:spcBef>
              <a:buClr>
                <a:schemeClr val="tx2"/>
              </a:buClr>
              <a:buFont typeface="Wingdings" pitchFamily="2" charset="2"/>
              <a:buChar char="§"/>
              <a:defRPr sz="1600" kern="1200">
                <a:solidFill>
                  <a:schemeClr val="tx1"/>
                </a:solidFill>
                <a:latin typeface="+mn-lt"/>
                <a:ea typeface="+mn-ea"/>
                <a:cs typeface="+mn-cs"/>
              </a:defRPr>
            </a:lvl2pPr>
            <a:lvl3pPr marL="9144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pPr>
            <a:r>
              <a:rPr lang="en-US" sz="2801" dirty="0">
                <a:latin typeface="Arial" panose="020B0604020202020204" pitchFamily="34" charset="0"/>
                <a:cs typeface="Arial" panose="020B0604020202020204" pitchFamily="34" charset="0"/>
              </a:rPr>
              <a:t>…regulators and firms </a:t>
            </a:r>
            <a:r>
              <a:rPr lang="en-US" sz="2801" i="1" dirty="0">
                <a:latin typeface="Arial" panose="020B0604020202020204" pitchFamily="34" charset="0"/>
                <a:cs typeface="Arial" panose="020B0604020202020204" pitchFamily="34" charset="0"/>
              </a:rPr>
              <a:t>sharpen their focus on cybersecurity.</a:t>
            </a:r>
          </a:p>
        </p:txBody>
      </p:sp>
      <p:pic>
        <p:nvPicPr>
          <p:cNvPr id="41" name="Picture 2" descr="Related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25721" y="2429983"/>
            <a:ext cx="3913676" cy="267303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Related im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71998" y="1297920"/>
            <a:ext cx="3736103" cy="248620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31884" y="195430"/>
            <a:ext cx="2970533" cy="369417"/>
          </a:xfrm>
          <a:prstGeom prst="rect">
            <a:avLst/>
          </a:prstGeom>
          <a:solidFill>
            <a:schemeClr val="bg1"/>
          </a:solidFill>
        </p:spPr>
        <p:txBody>
          <a:bodyPr wrap="square" rtlCol="0">
            <a:spAutoFit/>
          </a:bodyPr>
          <a:lstStyle/>
          <a:p>
            <a:endParaRPr lang="en-US" dirty="0"/>
          </a:p>
        </p:txBody>
      </p:sp>
      <p:sp>
        <p:nvSpPr>
          <p:cNvPr id="8" name="Text Placeholder 12">
            <a:hlinkClick r:id="" action="ppaction://noaction"/>
            <a:extLst>
              <a:ext uri="{FF2B5EF4-FFF2-40B4-BE49-F238E27FC236}">
                <a16:creationId xmlns:a16="http://schemas.microsoft.com/office/drawing/2014/main" id="{4C566BEC-6D4D-4F63-B4BF-5DB38320CF52}"/>
              </a:ext>
            </a:extLst>
          </p:cNvPr>
          <p:cNvSpPr>
            <a:spLocks noGrp="1"/>
          </p:cNvSpPr>
          <p:nvPr>
            <p:custDataLst>
              <p:tags r:id="rId3"/>
            </p:custDataLst>
          </p:nvPr>
        </p:nvSpPr>
        <p:spPr bwMode="gray">
          <a:xfrm>
            <a:off x="457200" y="5480606"/>
            <a:ext cx="8626410" cy="1052540"/>
          </a:xfrm>
          <a:prstGeom prst="rect">
            <a:avLst/>
          </a:prstGeom>
          <a:ln>
            <a:noFill/>
          </a:ln>
        </p:spPr>
        <p:style>
          <a:lnRef idx="2">
            <a:schemeClr val="accent5"/>
          </a:lnRef>
          <a:fillRef idx="1">
            <a:schemeClr val="lt1"/>
          </a:fillRef>
          <a:effectRef idx="0">
            <a:schemeClr val="accent5"/>
          </a:effectRef>
          <a:fontRef idx="minor">
            <a:schemeClr val="dk1"/>
          </a:fontRef>
        </p:style>
        <p:txBody>
          <a:bodyPr vert="horz" lIns="18292" tIns="18292" rIns="18292" bIns="18292" numCol="1" spcCol="0" rtlCol="0" anchor="ctr" anchorCtr="0">
            <a:noAutofit/>
          </a:bodyPr>
          <a:lstStyle>
            <a:lvl1pPr marL="0" indent="0" algn="l" defTabSz="914400" rtl="0" eaLnBrk="1" latinLnBrk="0" hangingPunct="1">
              <a:spcBef>
                <a:spcPct val="20000"/>
              </a:spcBef>
              <a:buFontTx/>
              <a:buNone/>
              <a:defRPr sz="1600" b="1" kern="1200">
                <a:solidFill>
                  <a:schemeClr val="tx1"/>
                </a:solidFill>
                <a:latin typeface="+mn-lt"/>
                <a:ea typeface="+mn-ea"/>
                <a:cs typeface="+mn-cs"/>
              </a:defRPr>
            </a:lvl1pPr>
            <a:lvl2pPr marL="457200" indent="-228600" algn="l" defTabSz="914400" rtl="0" eaLnBrk="1" latinLnBrk="0" hangingPunct="1">
              <a:spcBef>
                <a:spcPct val="20000"/>
              </a:spcBef>
              <a:buClr>
                <a:schemeClr val="tx2"/>
              </a:buClr>
              <a:buFont typeface="Wingdings" pitchFamily="2" charset="2"/>
              <a:buChar char="§"/>
              <a:defRPr sz="1600" kern="1200">
                <a:solidFill>
                  <a:schemeClr val="tx1"/>
                </a:solidFill>
                <a:latin typeface="+mn-lt"/>
                <a:ea typeface="+mn-ea"/>
                <a:cs typeface="+mn-cs"/>
              </a:defRPr>
            </a:lvl2pPr>
            <a:lvl3pPr marL="9144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ct val="0"/>
              </a:spcBef>
              <a:spcAft>
                <a:spcPct val="0"/>
              </a:spcAft>
            </a:pPr>
            <a:r>
              <a:rPr lang="en-US" sz="2400" dirty="0">
                <a:latin typeface="Arial" panose="020B0604020202020204" pitchFamily="34" charset="0"/>
                <a:cs typeface="Arial" panose="020B0604020202020204" pitchFamily="34" charset="0"/>
              </a:rPr>
              <a:t>We’re not asking for </a:t>
            </a:r>
            <a:r>
              <a:rPr lang="en-US" sz="2400" dirty="0">
                <a:solidFill>
                  <a:srgbClr val="0070C0"/>
                </a:solidFill>
                <a:latin typeface="Arial" panose="020B0604020202020204" pitchFamily="34" charset="0"/>
                <a:cs typeface="Arial" panose="020B0604020202020204" pitchFamily="34" charset="0"/>
              </a:rPr>
              <a:t>fewer</a:t>
            </a:r>
            <a:r>
              <a:rPr lang="en-US" sz="2400" dirty="0">
                <a:solidFill>
                  <a:srgbClr val="639FDB"/>
                </a:solid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regulations, but a </a:t>
            </a:r>
            <a:r>
              <a:rPr lang="en-US" sz="2400" dirty="0">
                <a:solidFill>
                  <a:srgbClr val="0070C0"/>
                </a:solidFill>
                <a:latin typeface="Arial" panose="020B0604020202020204" pitchFamily="34" charset="0"/>
                <a:cs typeface="Arial" panose="020B0604020202020204" pitchFamily="34" charset="0"/>
              </a:rPr>
              <a:t>consistent approach to exams and future regulatory issuances</a:t>
            </a:r>
            <a:endParaRPr lang="en-US" sz="2400" i="1" dirty="0">
              <a:solidFill>
                <a:srgbClr val="0070C0"/>
              </a:solidFill>
              <a:latin typeface="Arial" panose="020B0604020202020204" pitchFamily="34" charset="0"/>
              <a:cs typeface="Arial" panose="020B0604020202020204" pitchFamily="34" charset="0"/>
            </a:endParaRPr>
          </a:p>
        </p:txBody>
      </p:sp>
      <p:sp>
        <p:nvSpPr>
          <p:cNvPr id="9" name="Rectangle 8"/>
          <p:cNvSpPr/>
          <p:nvPr/>
        </p:nvSpPr>
        <p:spPr>
          <a:xfrm>
            <a:off x="301925" y="6590582"/>
            <a:ext cx="8195094" cy="251754"/>
          </a:xfrm>
          <a:prstGeom prst="rect">
            <a:avLst/>
          </a:prstGeom>
          <a:solidFill>
            <a:schemeClr val="bg1"/>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a:solidFill>
                <a:srgbClr val="000000"/>
              </a:solidFill>
              <a:latin typeface="Arial" pitchFamily="34" charset="0"/>
              <a:cs typeface="Arial" pitchFamily="34" charset="0"/>
            </a:endParaRPr>
          </a:p>
        </p:txBody>
      </p:sp>
      <p:sp>
        <p:nvSpPr>
          <p:cNvPr id="2" name="Rectangle 1"/>
          <p:cNvSpPr/>
          <p:nvPr/>
        </p:nvSpPr>
        <p:spPr>
          <a:xfrm>
            <a:off x="181155" y="5471980"/>
            <a:ext cx="9213011" cy="1118602"/>
          </a:xfrm>
          <a:prstGeom prst="rect">
            <a:avLst/>
          </a:prstGeom>
          <a:noFill/>
          <a:ln w="285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a:solidFill>
                <a:srgbClr val="000000"/>
              </a:solidFill>
              <a:latin typeface="Arial" pitchFamily="34" charset="0"/>
              <a:cs typeface="Arial" pitchFamily="34" charset="0"/>
            </a:endParaRPr>
          </a:p>
        </p:txBody>
      </p:sp>
      <p:sp>
        <p:nvSpPr>
          <p:cNvPr id="12" name="Title 1"/>
          <p:cNvSpPr>
            <a:spLocks noGrp="1"/>
          </p:cNvSpPr>
          <p:nvPr>
            <p:ph type="title"/>
          </p:nvPr>
        </p:nvSpPr>
        <p:spPr>
          <a:xfrm>
            <a:off x="443206" y="162037"/>
            <a:ext cx="8717540" cy="831793"/>
          </a:xfrm>
        </p:spPr>
        <p:txBody>
          <a:bodyPr/>
          <a:lstStyle/>
          <a:p>
            <a:r>
              <a:rPr lang="en-US" dirty="0"/>
              <a:t>Seeking Balance: Our Guiding Principle</a:t>
            </a:r>
          </a:p>
        </p:txBody>
      </p:sp>
    </p:spTree>
    <p:extLst>
      <p:ext uri="{BB962C8B-B14F-4D97-AF65-F5344CB8AC3E}">
        <p14:creationId xmlns:p14="http://schemas.microsoft.com/office/powerpoint/2010/main" val="2883587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206" y="300056"/>
            <a:ext cx="8717540" cy="831793"/>
          </a:xfrm>
        </p:spPr>
        <p:txBody>
          <a:bodyPr/>
          <a:lstStyle/>
          <a:p>
            <a:r>
              <a:rPr lang="en-US" dirty="0"/>
              <a:t>The U.S. Financial Services Regulatory Structure (2018)</a:t>
            </a:r>
            <a:br>
              <a:rPr lang="en-US" dirty="0"/>
            </a:br>
            <a:endParaRPr lang="en-US" dirty="0"/>
          </a:p>
        </p:txBody>
      </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691" y="1285337"/>
            <a:ext cx="9219229" cy="5153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301925" y="6590582"/>
            <a:ext cx="8195094" cy="251754"/>
          </a:xfrm>
          <a:prstGeom prst="rect">
            <a:avLst/>
          </a:prstGeom>
          <a:solidFill>
            <a:schemeClr val="bg1"/>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a:solidFill>
                <a:srgbClr val="000000"/>
              </a:solidFill>
              <a:latin typeface="Arial" pitchFamily="34" charset="0"/>
              <a:cs typeface="Arial" pitchFamily="34" charset="0"/>
            </a:endParaRPr>
          </a:p>
        </p:txBody>
      </p:sp>
      <p:pic>
        <p:nvPicPr>
          <p:cNvPr id="18" name="Picture 17"/>
          <p:cNvPicPr>
            <a:picLocks noChangeAspect="1"/>
          </p:cNvPicPr>
          <p:nvPr/>
        </p:nvPicPr>
        <p:blipFill rotWithShape="1">
          <a:blip r:embed="rId4"/>
          <a:srcRect r="74720"/>
          <a:stretch/>
        </p:blipFill>
        <p:spPr>
          <a:xfrm>
            <a:off x="8772557" y="0"/>
            <a:ext cx="776377" cy="906859"/>
          </a:xfrm>
          <a:prstGeom prst="rect">
            <a:avLst/>
          </a:prstGeom>
        </p:spPr>
      </p:pic>
    </p:spTree>
    <p:extLst>
      <p:ext uri="{BB962C8B-B14F-4D97-AF65-F5344CB8AC3E}">
        <p14:creationId xmlns:p14="http://schemas.microsoft.com/office/powerpoint/2010/main" val="4248536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Object 22" hidden="1"/>
          <p:cNvGraphicFramePr>
            <a:graphicFrameLocks noChangeAspect="1"/>
          </p:cNvGraphicFramePr>
          <p:nvPr>
            <p:custDataLst>
              <p:tags r:id="rId2"/>
            </p:custDataLst>
          </p:nvPr>
        </p:nvGraphicFramePr>
        <p:xfrm>
          <a:off x="1538" y="1589"/>
          <a:ext cx="1538" cy="1587"/>
        </p:xfrm>
        <a:graphic>
          <a:graphicData uri="http://schemas.openxmlformats.org/presentationml/2006/ole">
            <mc:AlternateContent xmlns:mc="http://schemas.openxmlformats.org/markup-compatibility/2006">
              <mc:Choice xmlns:v="urn:schemas-microsoft-com:vml" Requires="v">
                <p:oleObj spid="_x0000_s2051" name="think-cell Slide" r:id="rId6" imgW="360" imgH="360" progId="TCLayout.ActiveDocument.1">
                  <p:embed/>
                </p:oleObj>
              </mc:Choice>
              <mc:Fallback>
                <p:oleObj name="think-cell Slide" r:id="rId6" imgW="360" imgH="360" progId="TCLayout.ActiveDocument.1">
                  <p:embed/>
                  <p:pic>
                    <p:nvPicPr>
                      <p:cNvPr id="23" name="Object 22"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8" y="1589"/>
                        <a:ext cx="1538"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hidden="1"/>
          <p:cNvSpPr/>
          <p:nvPr>
            <p:custDataLst>
              <p:tags r:id="rId3"/>
            </p:custDataLst>
          </p:nvPr>
        </p:nvSpPr>
        <p:spPr bwMode="auto">
          <a:xfrm>
            <a:off x="0" y="0"/>
            <a:ext cx="153891" cy="158787"/>
          </a:xfrm>
          <a:prstGeom prst="rect">
            <a:avLst/>
          </a:prstGeom>
          <a:solidFill>
            <a:schemeClr val="accent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en-US" sz="1000" dirty="0">
              <a:solidFill>
                <a:srgbClr val="000000"/>
              </a:solidFill>
              <a:latin typeface="Arial"/>
              <a:sym typeface="Arial"/>
            </a:endParaRPr>
          </a:p>
        </p:txBody>
      </p:sp>
      <p:sp>
        <p:nvSpPr>
          <p:cNvPr id="115" name="TextBox 114"/>
          <p:cNvSpPr txBox="1"/>
          <p:nvPr/>
        </p:nvSpPr>
        <p:spPr>
          <a:xfrm>
            <a:off x="179058" y="1120281"/>
            <a:ext cx="1063754" cy="335646"/>
          </a:xfrm>
          <a:prstGeom prst="rect">
            <a:avLst/>
          </a:prstGeom>
          <a:noFill/>
          <a:ln>
            <a:noFill/>
          </a:ln>
        </p:spPr>
        <p:txBody>
          <a:bodyPr wrap="square" tIns="90000" bIns="90000" rtlCol="0" anchor="t">
            <a:spAutoFit/>
          </a:bodyPr>
          <a:lstStyle/>
          <a:p>
            <a:r>
              <a:rPr lang="en-US" sz="1000" dirty="0">
                <a:latin typeface="Arial" pitchFamily="34" charset="0"/>
                <a:cs typeface="Arial" pitchFamily="34" charset="0"/>
              </a:rPr>
              <a:t>Regulations</a:t>
            </a:r>
          </a:p>
        </p:txBody>
      </p:sp>
      <p:sp>
        <p:nvSpPr>
          <p:cNvPr id="116" name="TextBox 115"/>
          <p:cNvSpPr txBox="1"/>
          <p:nvPr/>
        </p:nvSpPr>
        <p:spPr>
          <a:xfrm>
            <a:off x="2693871" y="1120281"/>
            <a:ext cx="1460537" cy="335646"/>
          </a:xfrm>
          <a:prstGeom prst="rect">
            <a:avLst/>
          </a:prstGeom>
          <a:noFill/>
          <a:ln>
            <a:noFill/>
          </a:ln>
        </p:spPr>
        <p:txBody>
          <a:bodyPr wrap="square" tIns="90000" bIns="90000" rtlCol="0" anchor="t">
            <a:spAutoFit/>
          </a:bodyPr>
          <a:lstStyle/>
          <a:p>
            <a:pPr algn="ctr"/>
            <a:r>
              <a:rPr lang="en-US" sz="1000" dirty="0">
                <a:latin typeface="Arial" pitchFamily="34" charset="0"/>
                <a:cs typeface="Arial" pitchFamily="34" charset="0"/>
              </a:rPr>
              <a:t>NIST Subcategories</a:t>
            </a:r>
          </a:p>
        </p:txBody>
      </p:sp>
      <p:sp>
        <p:nvSpPr>
          <p:cNvPr id="117" name="TextBox 116"/>
          <p:cNvSpPr txBox="1"/>
          <p:nvPr/>
        </p:nvSpPr>
        <p:spPr>
          <a:xfrm>
            <a:off x="5605467" y="1120281"/>
            <a:ext cx="1382750" cy="335646"/>
          </a:xfrm>
          <a:prstGeom prst="rect">
            <a:avLst/>
          </a:prstGeom>
          <a:noFill/>
          <a:ln>
            <a:noFill/>
          </a:ln>
        </p:spPr>
        <p:txBody>
          <a:bodyPr wrap="square" tIns="90000" bIns="90000" rtlCol="0" anchor="t">
            <a:spAutoFit/>
          </a:bodyPr>
          <a:lstStyle/>
          <a:p>
            <a:pPr algn="ctr"/>
            <a:r>
              <a:rPr lang="en-US" sz="1000" dirty="0">
                <a:latin typeface="Arial" pitchFamily="34" charset="0"/>
                <a:cs typeface="Arial" pitchFamily="34" charset="0"/>
              </a:rPr>
              <a:t>NIST Categories</a:t>
            </a:r>
          </a:p>
        </p:txBody>
      </p:sp>
      <p:sp>
        <p:nvSpPr>
          <p:cNvPr id="118" name="TextBox 117"/>
          <p:cNvSpPr txBox="1"/>
          <p:nvPr/>
        </p:nvSpPr>
        <p:spPr>
          <a:xfrm>
            <a:off x="8439275" y="1120281"/>
            <a:ext cx="1064927" cy="335646"/>
          </a:xfrm>
          <a:prstGeom prst="rect">
            <a:avLst/>
          </a:prstGeom>
          <a:noFill/>
          <a:ln>
            <a:noFill/>
          </a:ln>
        </p:spPr>
        <p:txBody>
          <a:bodyPr wrap="square" tIns="90000" bIns="90000" rtlCol="0" anchor="t">
            <a:spAutoFit/>
          </a:bodyPr>
          <a:lstStyle/>
          <a:p>
            <a:pPr algn="r"/>
            <a:r>
              <a:rPr lang="en-US" sz="1000" dirty="0">
                <a:latin typeface="Arial" pitchFamily="34" charset="0"/>
                <a:cs typeface="Arial" pitchFamily="34" charset="0"/>
              </a:rPr>
              <a:t>NIST Functions</a:t>
            </a:r>
          </a:p>
        </p:txBody>
      </p:sp>
      <p:sp>
        <p:nvSpPr>
          <p:cNvPr id="130" name="Title 1"/>
          <p:cNvSpPr>
            <a:spLocks noGrp="1"/>
          </p:cNvSpPr>
          <p:nvPr>
            <p:ph type="title"/>
          </p:nvPr>
        </p:nvSpPr>
        <p:spPr>
          <a:xfrm>
            <a:off x="443206" y="403573"/>
            <a:ext cx="8717540" cy="831793"/>
          </a:xfrm>
        </p:spPr>
        <p:txBody>
          <a:bodyPr/>
          <a:lstStyle/>
          <a:p>
            <a:r>
              <a:rPr lang="en-US" dirty="0"/>
              <a:t>This could be reconstructed to more closely look like …</a:t>
            </a:r>
            <a:br>
              <a:rPr lang="en-US" dirty="0"/>
            </a:br>
            <a:endParaRPr lang="en-US" dirty="0"/>
          </a:p>
        </p:txBody>
      </p:sp>
      <p:pic>
        <p:nvPicPr>
          <p:cNvPr id="3" name="Picture 2"/>
          <p:cNvPicPr>
            <a:picLocks noChangeAspect="1"/>
          </p:cNvPicPr>
          <p:nvPr/>
        </p:nvPicPr>
        <p:blipFill>
          <a:blip r:embed="rId8"/>
          <a:stretch>
            <a:fillRect/>
          </a:stretch>
        </p:blipFill>
        <p:spPr>
          <a:xfrm>
            <a:off x="236236" y="1455927"/>
            <a:ext cx="9131480" cy="4986818"/>
          </a:xfrm>
          <a:prstGeom prst="rect">
            <a:avLst/>
          </a:prstGeom>
        </p:spPr>
      </p:pic>
      <p:sp>
        <p:nvSpPr>
          <p:cNvPr id="10" name="Rectangle 9"/>
          <p:cNvSpPr/>
          <p:nvPr/>
        </p:nvSpPr>
        <p:spPr>
          <a:xfrm>
            <a:off x="301925" y="6590582"/>
            <a:ext cx="8195094" cy="251754"/>
          </a:xfrm>
          <a:prstGeom prst="rect">
            <a:avLst/>
          </a:prstGeom>
          <a:solidFill>
            <a:schemeClr val="bg1"/>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a:solidFill>
                <a:srgbClr val="000000"/>
              </a:solidFill>
              <a:latin typeface="Arial" pitchFamily="34" charset="0"/>
              <a:cs typeface="Arial" pitchFamily="34" charset="0"/>
            </a:endParaRPr>
          </a:p>
        </p:txBody>
      </p:sp>
      <p:pic>
        <p:nvPicPr>
          <p:cNvPr id="11" name="Picture 10"/>
          <p:cNvPicPr>
            <a:picLocks noChangeAspect="1"/>
          </p:cNvPicPr>
          <p:nvPr/>
        </p:nvPicPr>
        <p:blipFill rotWithShape="1">
          <a:blip r:embed="rId9"/>
          <a:srcRect r="74720"/>
          <a:stretch/>
        </p:blipFill>
        <p:spPr>
          <a:xfrm>
            <a:off x="8772557" y="0"/>
            <a:ext cx="776377" cy="906859"/>
          </a:xfrm>
          <a:prstGeom prst="rect">
            <a:avLst/>
          </a:prstGeom>
        </p:spPr>
      </p:pic>
    </p:spTree>
    <p:extLst>
      <p:ext uri="{BB962C8B-B14F-4D97-AF65-F5344CB8AC3E}">
        <p14:creationId xmlns:p14="http://schemas.microsoft.com/office/powerpoint/2010/main" val="2098633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Object 22" hidden="1"/>
          <p:cNvGraphicFramePr>
            <a:graphicFrameLocks noChangeAspect="1"/>
          </p:cNvGraphicFramePr>
          <p:nvPr>
            <p:custDataLst>
              <p:tags r:id="rId2"/>
            </p:custDataLst>
          </p:nvPr>
        </p:nvGraphicFramePr>
        <p:xfrm>
          <a:off x="1538" y="1589"/>
          <a:ext cx="1538" cy="1587"/>
        </p:xfrm>
        <a:graphic>
          <a:graphicData uri="http://schemas.openxmlformats.org/presentationml/2006/ole">
            <mc:AlternateContent xmlns:mc="http://schemas.openxmlformats.org/markup-compatibility/2006">
              <mc:Choice xmlns:v="urn:schemas-microsoft-com:vml" Requires="v">
                <p:oleObj spid="_x0000_s3075" name="think-cell Slide" r:id="rId6" imgW="360" imgH="360" progId="TCLayout.ActiveDocument.1">
                  <p:embed/>
                </p:oleObj>
              </mc:Choice>
              <mc:Fallback>
                <p:oleObj name="think-cell Slide" r:id="rId6" imgW="360" imgH="360" progId="TCLayout.ActiveDocument.1">
                  <p:embed/>
                  <p:pic>
                    <p:nvPicPr>
                      <p:cNvPr id="23" name="Object 22"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8" y="1589"/>
                        <a:ext cx="1538"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hidden="1"/>
          <p:cNvSpPr/>
          <p:nvPr>
            <p:custDataLst>
              <p:tags r:id="rId3"/>
            </p:custDataLst>
          </p:nvPr>
        </p:nvSpPr>
        <p:spPr bwMode="auto">
          <a:xfrm>
            <a:off x="0" y="0"/>
            <a:ext cx="153891" cy="158787"/>
          </a:xfrm>
          <a:prstGeom prst="rect">
            <a:avLst/>
          </a:prstGeom>
          <a:solidFill>
            <a:schemeClr val="accent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en-US" sz="1000" dirty="0">
              <a:solidFill>
                <a:srgbClr val="000000"/>
              </a:solidFill>
              <a:latin typeface="Arial"/>
              <a:sym typeface="Arial"/>
            </a:endParaRPr>
          </a:p>
        </p:txBody>
      </p:sp>
      <p:sp>
        <p:nvSpPr>
          <p:cNvPr id="130" name="Title 1"/>
          <p:cNvSpPr>
            <a:spLocks noGrp="1"/>
          </p:cNvSpPr>
          <p:nvPr>
            <p:ph type="title"/>
          </p:nvPr>
        </p:nvSpPr>
        <p:spPr>
          <a:xfrm>
            <a:off x="443206" y="162037"/>
            <a:ext cx="8717540" cy="831793"/>
          </a:xfrm>
        </p:spPr>
        <p:txBody>
          <a:bodyPr/>
          <a:lstStyle/>
          <a:p>
            <a:r>
              <a:rPr lang="en-US" dirty="0"/>
              <a:t>Part A - </a:t>
            </a:r>
            <a:br>
              <a:rPr lang="en-US" dirty="0"/>
            </a:br>
            <a:r>
              <a:rPr lang="en-US" dirty="0"/>
              <a:t>The Profile: Underlying Architecture</a:t>
            </a:r>
          </a:p>
        </p:txBody>
      </p:sp>
      <p:sp>
        <p:nvSpPr>
          <p:cNvPr id="191" name="Rectangle 190"/>
          <p:cNvSpPr/>
          <p:nvPr/>
        </p:nvSpPr>
        <p:spPr>
          <a:xfrm>
            <a:off x="153891" y="6647007"/>
            <a:ext cx="8195094" cy="251754"/>
          </a:xfrm>
          <a:prstGeom prst="rect">
            <a:avLst/>
          </a:prstGeom>
          <a:solidFill>
            <a:schemeClr val="bg1"/>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a:solidFill>
                <a:srgbClr val="000000"/>
              </a:solidFill>
              <a:latin typeface="Arial" pitchFamily="34" charset="0"/>
              <a:cs typeface="Arial" pitchFamily="34" charset="0"/>
            </a:endParaRPr>
          </a:p>
        </p:txBody>
      </p:sp>
      <p:pic>
        <p:nvPicPr>
          <p:cNvPr id="192" name="Picture 191"/>
          <p:cNvPicPr>
            <a:picLocks noChangeAspect="1"/>
          </p:cNvPicPr>
          <p:nvPr/>
        </p:nvPicPr>
        <p:blipFill rotWithShape="1">
          <a:blip r:embed="rId8"/>
          <a:srcRect r="74720"/>
          <a:stretch/>
        </p:blipFill>
        <p:spPr>
          <a:xfrm>
            <a:off x="8772557" y="0"/>
            <a:ext cx="776377" cy="906859"/>
          </a:xfrm>
          <a:prstGeom prst="rect">
            <a:avLst/>
          </a:prstGeom>
        </p:spPr>
      </p:pic>
      <p:pic>
        <p:nvPicPr>
          <p:cNvPr id="9" name="Picture 8"/>
          <p:cNvPicPr/>
          <p:nvPr/>
        </p:nvPicPr>
        <p:blipFill>
          <a:blip r:embed="rId9">
            <a:extLst>
              <a:ext uri="{28A0092B-C50C-407E-A947-70E740481C1C}">
                <a14:useLocalDpi xmlns:a14="http://schemas.microsoft.com/office/drawing/2010/main" val="0"/>
              </a:ext>
            </a:extLst>
          </a:blip>
          <a:srcRect/>
          <a:stretch>
            <a:fillRect/>
          </a:stretch>
        </p:blipFill>
        <p:spPr bwMode="auto">
          <a:xfrm>
            <a:off x="706057" y="1500219"/>
            <a:ext cx="8191837" cy="4977513"/>
          </a:xfrm>
          <a:prstGeom prst="rect">
            <a:avLst/>
          </a:prstGeom>
          <a:noFill/>
        </p:spPr>
      </p:pic>
      <p:sp>
        <p:nvSpPr>
          <p:cNvPr id="2" name="Rectangle 1"/>
          <p:cNvSpPr/>
          <p:nvPr/>
        </p:nvSpPr>
        <p:spPr>
          <a:xfrm>
            <a:off x="6021239" y="1173191"/>
            <a:ext cx="1552755" cy="5211944"/>
          </a:xfrm>
          <a:prstGeom prst="rect">
            <a:avLst/>
          </a:prstGeom>
          <a:noFill/>
          <a:ln w="28575">
            <a:solidFill>
              <a:srgbClr val="92D05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a:solidFill>
                <a:srgbClr val="000000"/>
              </a:solidFill>
              <a:latin typeface="Arial" pitchFamily="34" charset="0"/>
              <a:cs typeface="Arial" pitchFamily="34" charset="0"/>
            </a:endParaRPr>
          </a:p>
        </p:txBody>
      </p:sp>
      <p:sp>
        <p:nvSpPr>
          <p:cNvPr id="3" name="TextBox 2"/>
          <p:cNvSpPr txBox="1"/>
          <p:nvPr/>
        </p:nvSpPr>
        <p:spPr>
          <a:xfrm>
            <a:off x="5822831" y="1138684"/>
            <a:ext cx="1949570" cy="504923"/>
          </a:xfrm>
          <a:prstGeom prst="rect">
            <a:avLst/>
          </a:prstGeom>
          <a:noFill/>
        </p:spPr>
        <p:txBody>
          <a:bodyPr wrap="square" tIns="90000" bIns="90000" rtlCol="0" anchor="t">
            <a:spAutoFit/>
          </a:bodyPr>
          <a:lstStyle/>
          <a:p>
            <a:pPr algn="ctr"/>
            <a:r>
              <a:rPr lang="en-US" sz="1050" b="1" dirty="0">
                <a:solidFill>
                  <a:srgbClr val="000000"/>
                </a:solidFill>
                <a:latin typeface="Arial" pitchFamily="34" charset="0"/>
                <a:cs typeface="Arial" pitchFamily="34" charset="0"/>
              </a:rPr>
              <a:t>FFIEC CAT</a:t>
            </a:r>
          </a:p>
          <a:p>
            <a:pPr algn="ctr"/>
            <a:r>
              <a:rPr lang="en-US" sz="1050" b="1" dirty="0">
                <a:solidFill>
                  <a:srgbClr val="000000"/>
                </a:solidFill>
                <a:latin typeface="Arial" pitchFamily="34" charset="0"/>
                <a:cs typeface="Arial" pitchFamily="34" charset="0"/>
              </a:rPr>
              <a:t>Inspired Addition</a:t>
            </a:r>
          </a:p>
        </p:txBody>
      </p:sp>
    </p:spTree>
    <p:extLst>
      <p:ext uri="{BB962C8B-B14F-4D97-AF65-F5344CB8AC3E}">
        <p14:creationId xmlns:p14="http://schemas.microsoft.com/office/powerpoint/2010/main" val="2867164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0" name="Object 79"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4099" name="think-cell Slide" r:id="rId5" imgW="270" imgH="270" progId="TCLayout.ActiveDocument.1">
                  <p:embed/>
                </p:oleObj>
              </mc:Choice>
              <mc:Fallback>
                <p:oleObj name="think-cell Slide" r:id="rId5" imgW="270" imgH="270" progId="TCLayout.ActiveDocument.1">
                  <p:embed/>
                  <p:pic>
                    <p:nvPicPr>
                      <p:cNvPr id="80" name="Object 79"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itle 1"/>
          <p:cNvSpPr txBox="1">
            <a:spLocks/>
          </p:cNvSpPr>
          <p:nvPr/>
        </p:nvSpPr>
        <p:spPr>
          <a:xfrm>
            <a:off x="705748" y="295545"/>
            <a:ext cx="7624298" cy="540684"/>
          </a:xfrm>
          <a:prstGeom prst="rect">
            <a:avLst/>
          </a:prstGeom>
        </p:spPr>
        <p:txBody>
          <a:bodyPr vert="horz" lIns="0" tIns="45720" rIns="0" bIns="45720" rtlCol="0" anchor="b" anchorCtr="0">
            <a:noAutofit/>
          </a:bodyPr>
          <a:lstStyle>
            <a:lvl1pPr algn="l" defTabSz="914400" rtl="0" eaLnBrk="1" latinLnBrk="0" hangingPunct="1">
              <a:spcBef>
                <a:spcPct val="0"/>
              </a:spcBef>
              <a:buNone/>
              <a:defRPr sz="2400" b="1" kern="1200">
                <a:solidFill>
                  <a:schemeClr val="tx2"/>
                </a:solidFill>
                <a:latin typeface="+mj-lt"/>
                <a:ea typeface="+mj-ea"/>
                <a:cs typeface="+mj-cs"/>
              </a:defRPr>
            </a:lvl1pPr>
          </a:lstStyle>
          <a:p>
            <a:endParaRPr lang="en-US" dirty="0"/>
          </a:p>
        </p:txBody>
      </p:sp>
      <p:sp>
        <p:nvSpPr>
          <p:cNvPr id="36" name="Title 1"/>
          <p:cNvSpPr>
            <a:spLocks noGrp="1"/>
          </p:cNvSpPr>
          <p:nvPr>
            <p:ph type="title"/>
          </p:nvPr>
        </p:nvSpPr>
        <p:spPr>
          <a:xfrm>
            <a:off x="712878" y="1088793"/>
            <a:ext cx="8288385" cy="664797"/>
          </a:xfrm>
          <a:ln cap="rnd">
            <a:noFill/>
          </a:ln>
        </p:spPr>
        <p:txBody>
          <a:bodyPr/>
          <a:lstStyle/>
          <a:p>
            <a:r>
              <a:rPr lang="en-US" sz="1800" dirty="0">
                <a:solidFill>
                  <a:srgbClr val="1D6295"/>
                </a:solidFill>
              </a:rPr>
              <a:t>Each “Impact Tier” is defined based on specific characteristics. The Questionnaire will “off-ramp” firms based on their responses to questions.</a:t>
            </a:r>
          </a:p>
        </p:txBody>
      </p:sp>
      <p:sp>
        <p:nvSpPr>
          <p:cNvPr id="37" name="Rectangle 36"/>
          <p:cNvSpPr/>
          <p:nvPr/>
        </p:nvSpPr>
        <p:spPr>
          <a:xfrm>
            <a:off x="454813" y="1841515"/>
            <a:ext cx="4252428" cy="2234251"/>
          </a:xfrm>
          <a:prstGeom prst="rect">
            <a:avLst/>
          </a:prstGeom>
          <a:solidFill>
            <a:srgbClr val="ED7D31"/>
          </a:solidFill>
          <a:ln w="9525" cap="rnd" cmpd="sng" algn="ctr">
            <a:solidFill>
              <a:srgbClr val="295E7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200" b="1" u="sng" dirty="0">
                <a:solidFill>
                  <a:prstClr val="white"/>
                </a:solidFill>
              </a:rPr>
              <a:t>Level 1: National/Super-National Impact</a:t>
            </a:r>
          </a:p>
          <a:p>
            <a:pPr marL="285750" indent="-285750">
              <a:buClr>
                <a:prstClr val="white"/>
              </a:buClr>
              <a:buSzPct val="100000"/>
              <a:buFont typeface="Arial" panose="020B0604020202020204" pitchFamily="34" charset="0"/>
              <a:buChar char="•"/>
            </a:pPr>
            <a:r>
              <a:rPr lang="en-US" sz="1200" dirty="0"/>
              <a:t>Designated most critical by one or more US or North American regulatory agencies and/or bodies (e.g., GSIB designation; Executive Order 13636, Section 9 designation).</a:t>
            </a:r>
          </a:p>
          <a:p>
            <a:pPr marL="285750" indent="-285750">
              <a:buClr>
                <a:prstClr val="white"/>
              </a:buClr>
              <a:buSzPct val="100000"/>
              <a:buFont typeface="Arial" panose="020B0604020202020204" pitchFamily="34" charset="0"/>
              <a:buChar char="•"/>
            </a:pPr>
            <a:r>
              <a:rPr lang="en-US" sz="1200" dirty="0"/>
              <a:t>Implies the gross cyber risk exposure of an organization or service categorized as Level 1 has the most potential adverse impact to the overall stability of the North American economy and potentially beyond</a:t>
            </a:r>
            <a:r>
              <a:rPr lang="en-US" sz="1200" dirty="0">
                <a:solidFill>
                  <a:prstClr val="white"/>
                </a:solidFill>
              </a:rPr>
              <a:t>.</a:t>
            </a:r>
          </a:p>
        </p:txBody>
      </p:sp>
      <p:sp>
        <p:nvSpPr>
          <p:cNvPr id="38" name="Rectangle 37"/>
          <p:cNvSpPr/>
          <p:nvPr/>
        </p:nvSpPr>
        <p:spPr>
          <a:xfrm>
            <a:off x="4857071" y="4245748"/>
            <a:ext cx="4252428" cy="2234251"/>
          </a:xfrm>
          <a:prstGeom prst="rect">
            <a:avLst/>
          </a:prstGeom>
          <a:solidFill>
            <a:srgbClr val="A5A5A5"/>
          </a:solidFill>
          <a:ln w="9525" cap="rnd" cmpd="sng" algn="ctr">
            <a:solidFill>
              <a:srgbClr val="295E7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200" b="1" u="sng" dirty="0">
                <a:solidFill>
                  <a:prstClr val="white"/>
                </a:solidFill>
              </a:rPr>
              <a:t>Level 4: Localized Impact </a:t>
            </a:r>
          </a:p>
          <a:p>
            <a:pPr marL="285750" lvl="1" indent="-285750">
              <a:buClr>
                <a:prstClr val="white"/>
              </a:buClr>
              <a:buSzPct val="100000"/>
              <a:buFont typeface="Arial" panose="020B0604020202020204" pitchFamily="34" charset="0"/>
              <a:buChar char="•"/>
            </a:pPr>
            <a:r>
              <a:rPr lang="en-US" sz="1200" dirty="0">
                <a:solidFill>
                  <a:prstClr val="white"/>
                </a:solidFill>
              </a:rPr>
              <a:t>Organizations which typically serve a relatively small number of customers.</a:t>
            </a:r>
          </a:p>
          <a:p>
            <a:pPr marL="285750" lvl="1" indent="-285750">
              <a:buClr>
                <a:prstClr val="white"/>
              </a:buClr>
              <a:buSzPct val="100000"/>
              <a:buFont typeface="Arial" panose="020B0604020202020204" pitchFamily="34" charset="0"/>
              <a:buChar char="•"/>
            </a:pPr>
            <a:r>
              <a:rPr lang="en-US" sz="1200" dirty="0">
                <a:solidFill>
                  <a:prstClr val="white"/>
                </a:solidFill>
              </a:rPr>
              <a:t>Institutions at this level have a limited impact on the Financial Services Sector. </a:t>
            </a:r>
          </a:p>
          <a:p>
            <a:pPr marL="285750" lvl="1" indent="-285750">
              <a:buClr>
                <a:prstClr val="white"/>
              </a:buClr>
              <a:buSzPct val="100000"/>
              <a:buFont typeface="Arial" panose="020B0604020202020204" pitchFamily="34" charset="0"/>
              <a:buChar char="•"/>
            </a:pPr>
            <a:r>
              <a:rPr lang="en-US" sz="1200" dirty="0">
                <a:solidFill>
                  <a:prstClr val="white"/>
                </a:solidFill>
              </a:rPr>
              <a:t>Typical characteristics include: (a) Institutions with a localized presence (e.g., community banks, state banks); and (b) Providers of services which do not impact the ability of other institutions to provide services that would warrant higher tier designations.</a:t>
            </a:r>
          </a:p>
        </p:txBody>
      </p:sp>
      <p:sp>
        <p:nvSpPr>
          <p:cNvPr id="39" name="Rectangle 38"/>
          <p:cNvSpPr/>
          <p:nvPr/>
        </p:nvSpPr>
        <p:spPr>
          <a:xfrm>
            <a:off x="4857071" y="1841515"/>
            <a:ext cx="4252428" cy="2234251"/>
          </a:xfrm>
          <a:prstGeom prst="rect">
            <a:avLst/>
          </a:prstGeom>
          <a:solidFill>
            <a:srgbClr val="44546A"/>
          </a:solidFill>
          <a:ln w="9525" cap="rnd" cmpd="sng" algn="ctr">
            <a:solidFill>
              <a:srgbClr val="295E7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200" b="1" u="sng" dirty="0">
                <a:solidFill>
                  <a:prstClr val="white"/>
                </a:solidFill>
              </a:rPr>
              <a:t>Level 2: Subnational Impact</a:t>
            </a:r>
          </a:p>
          <a:p>
            <a:pPr marL="285750" lvl="1" indent="-285750">
              <a:buClr>
                <a:prstClr val="white"/>
              </a:buClr>
              <a:buSzPct val="100000"/>
              <a:buFont typeface="Arial" panose="020B0604020202020204" pitchFamily="34" charset="0"/>
              <a:buChar char="•"/>
            </a:pPr>
            <a:r>
              <a:rPr lang="en-US" sz="1200" dirty="0">
                <a:solidFill>
                  <a:prstClr val="white"/>
                </a:solidFill>
              </a:rPr>
              <a:t>Providers of mission critical services.</a:t>
            </a:r>
          </a:p>
          <a:p>
            <a:pPr marL="285750" lvl="1" indent="-285750">
              <a:buClr>
                <a:prstClr val="white"/>
              </a:buClr>
              <a:buSzPct val="100000"/>
              <a:buFont typeface="Arial" panose="020B0604020202020204" pitchFamily="34" charset="0"/>
              <a:buChar char="•"/>
            </a:pPr>
            <a:r>
              <a:rPr lang="en-US" sz="1200" dirty="0">
                <a:solidFill>
                  <a:prstClr val="white"/>
                </a:solidFill>
              </a:rPr>
              <a:t>Providers of a high # of services to end-consumers with customer counts rising into the millions (over 5M).</a:t>
            </a:r>
          </a:p>
          <a:p>
            <a:pPr marL="285750" lvl="1" indent="-285750">
              <a:spcAft>
                <a:spcPts val="600"/>
              </a:spcAft>
              <a:buClr>
                <a:prstClr val="white"/>
              </a:buClr>
              <a:buSzPct val="100000"/>
              <a:buFont typeface="Arial" panose="020B0604020202020204" pitchFamily="34" charset="0"/>
              <a:buChar char="•"/>
            </a:pPr>
            <a:r>
              <a:rPr lang="en-US" sz="1200" dirty="0"/>
              <a:t>Though not designated as Level 1, implies the gross cyber risk exposure of an organization or service categorized as Level 2 has substantial potential adverse impact to the financial services sector and regions of a nation, but has not risen to the level of most concern.</a:t>
            </a:r>
            <a:endParaRPr lang="en-US" sz="1200" dirty="0">
              <a:solidFill>
                <a:prstClr val="white"/>
              </a:solidFill>
            </a:endParaRPr>
          </a:p>
        </p:txBody>
      </p:sp>
      <p:sp>
        <p:nvSpPr>
          <p:cNvPr id="40" name="Rectangle 39"/>
          <p:cNvSpPr/>
          <p:nvPr/>
        </p:nvSpPr>
        <p:spPr>
          <a:xfrm>
            <a:off x="454813" y="4245747"/>
            <a:ext cx="4252428" cy="2234251"/>
          </a:xfrm>
          <a:prstGeom prst="rect">
            <a:avLst/>
          </a:prstGeom>
          <a:solidFill>
            <a:srgbClr val="5B9BD5"/>
          </a:solidFill>
          <a:ln w="9525" cap="rnd" cmpd="sng" algn="ctr">
            <a:solidFill>
              <a:srgbClr val="295E7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200" b="1" u="sng" dirty="0">
                <a:solidFill>
                  <a:prstClr val="white"/>
                </a:solidFill>
              </a:rPr>
              <a:t>Level 3: Sector Impact</a:t>
            </a:r>
          </a:p>
          <a:p>
            <a:pPr marL="285750" lvl="1" indent="-285750">
              <a:buClr>
                <a:prstClr val="white"/>
              </a:buClr>
              <a:buSzPct val="100000"/>
              <a:buFont typeface="Arial" panose="020B0604020202020204" pitchFamily="34" charset="0"/>
              <a:buChar char="•"/>
            </a:pPr>
            <a:r>
              <a:rPr lang="en-US" sz="1200" dirty="0"/>
              <a:t>Institutions with a high degree of interconnectedness, with certain institutions acting as key nodes within and for the sector.</a:t>
            </a:r>
          </a:p>
          <a:p>
            <a:pPr marL="285750" lvl="1" indent="-285750">
              <a:buClr>
                <a:prstClr val="white"/>
              </a:buClr>
              <a:buSzPct val="100000"/>
              <a:buFont typeface="Arial" panose="020B0604020202020204" pitchFamily="34" charset="0"/>
              <a:buChar char="•"/>
            </a:pPr>
            <a:r>
              <a:rPr lang="en-US" sz="1200" dirty="0"/>
              <a:t>Processor of data for between 1-5 million customers.  </a:t>
            </a:r>
          </a:p>
          <a:p>
            <a:pPr marL="285750" lvl="1" indent="-285750">
              <a:buClr>
                <a:prstClr val="white"/>
              </a:buClr>
              <a:buSzPct val="100000"/>
              <a:buFont typeface="Arial" panose="020B0604020202020204" pitchFamily="34" charset="0"/>
              <a:buChar char="•"/>
            </a:pPr>
            <a:r>
              <a:rPr lang="en-US" sz="1200" dirty="0"/>
              <a:t>The nature of services that these firms provide to others in the sector plays a significant role in determining those firms’ criticality</a:t>
            </a:r>
            <a:r>
              <a:rPr lang="en-US" sz="1200" dirty="0">
                <a:solidFill>
                  <a:prstClr val="white"/>
                </a:solidFill>
              </a:rPr>
              <a:t>.</a:t>
            </a:r>
          </a:p>
        </p:txBody>
      </p:sp>
      <p:sp>
        <p:nvSpPr>
          <p:cNvPr id="41" name="Rectangle 40"/>
          <p:cNvSpPr/>
          <p:nvPr/>
        </p:nvSpPr>
        <p:spPr>
          <a:xfrm>
            <a:off x="133733" y="1841514"/>
            <a:ext cx="307189" cy="2234251"/>
          </a:xfrm>
          <a:prstGeom prst="rect">
            <a:avLst/>
          </a:prstGeom>
          <a:solidFill>
            <a:srgbClr val="ED7D31"/>
          </a:solidFill>
          <a:ln w="9525" cap="rnd" cmpd="sng" algn="ctr">
            <a:solidFill>
              <a:srgbClr val="295E7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0" rIns="91440" bIns="45720" numCol="1" spcCol="0" rtlCol="0" fromWordArt="0" anchor="t" anchorCtr="0" forceAA="0" compatLnSpc="1">
            <a:prstTxWarp prst="textNoShape">
              <a:avLst/>
            </a:prstTxWarp>
            <a:noAutofit/>
          </a:bodyPr>
          <a:lstStyle/>
          <a:p>
            <a:pPr algn="ctr"/>
            <a:r>
              <a:rPr lang="en-US" sz="1200" b="1" u="sng" dirty="0">
                <a:solidFill>
                  <a:schemeClr val="bg1"/>
                </a:solidFill>
                <a:latin typeface="Arial Black" panose="020B0A04020102020204" pitchFamily="34" charset="0"/>
              </a:rPr>
              <a:t>National+ Impact</a:t>
            </a:r>
          </a:p>
        </p:txBody>
      </p:sp>
      <p:sp>
        <p:nvSpPr>
          <p:cNvPr id="42" name="Rectangle 41"/>
          <p:cNvSpPr/>
          <p:nvPr/>
        </p:nvSpPr>
        <p:spPr>
          <a:xfrm>
            <a:off x="9135066" y="1841513"/>
            <a:ext cx="321080" cy="2234251"/>
          </a:xfrm>
          <a:prstGeom prst="rect">
            <a:avLst/>
          </a:prstGeom>
          <a:solidFill>
            <a:srgbClr val="44546A"/>
          </a:solidFill>
          <a:ln w="9525" cap="rnd" cmpd="sng" algn="ctr">
            <a:solidFill>
              <a:srgbClr val="295E7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 wrap="square" lIns="91440" tIns="45720" rIns="91440" bIns="45720" numCol="1" spcCol="0" rtlCol="0" fromWordArt="0" anchor="t" anchorCtr="0" forceAA="0" compatLnSpc="1">
            <a:prstTxWarp prst="textNoShape">
              <a:avLst/>
            </a:prstTxWarp>
            <a:noAutofit/>
          </a:bodyPr>
          <a:lstStyle/>
          <a:p>
            <a:pPr algn="ctr"/>
            <a:r>
              <a:rPr lang="en-US" sz="1200" b="1" u="sng" dirty="0">
                <a:solidFill>
                  <a:prstClr val="white"/>
                </a:solidFill>
                <a:latin typeface="Arial Black" panose="020B0A04020102020204" pitchFamily="34" charset="0"/>
              </a:rPr>
              <a:t>Subnational Impact</a:t>
            </a:r>
          </a:p>
        </p:txBody>
      </p:sp>
      <p:sp>
        <p:nvSpPr>
          <p:cNvPr id="43" name="Rectangle 42"/>
          <p:cNvSpPr/>
          <p:nvPr/>
        </p:nvSpPr>
        <p:spPr>
          <a:xfrm>
            <a:off x="133733" y="4245748"/>
            <a:ext cx="307189" cy="2234251"/>
          </a:xfrm>
          <a:prstGeom prst="rect">
            <a:avLst/>
          </a:prstGeom>
          <a:solidFill>
            <a:srgbClr val="5B9BD5"/>
          </a:solidFill>
          <a:ln w="9525" cap="rnd" cmpd="sng" algn="ctr">
            <a:solidFill>
              <a:srgbClr val="295E7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0" rIns="91440" bIns="45720" numCol="1" spcCol="0" rtlCol="0" fromWordArt="0" anchor="t" anchorCtr="0" forceAA="0" compatLnSpc="1">
            <a:prstTxWarp prst="textNoShape">
              <a:avLst/>
            </a:prstTxWarp>
            <a:noAutofit/>
          </a:bodyPr>
          <a:lstStyle/>
          <a:p>
            <a:pPr algn="ctr"/>
            <a:r>
              <a:rPr lang="en-US" sz="1200" b="1" u="sng" dirty="0">
                <a:solidFill>
                  <a:prstClr val="white"/>
                </a:solidFill>
                <a:latin typeface="Arial Black" panose="020B0A04020102020204" pitchFamily="34" charset="0"/>
              </a:rPr>
              <a:t>Sector Impact</a:t>
            </a:r>
          </a:p>
        </p:txBody>
      </p:sp>
      <p:sp>
        <p:nvSpPr>
          <p:cNvPr id="45" name="Rectangle 44"/>
          <p:cNvSpPr/>
          <p:nvPr/>
        </p:nvSpPr>
        <p:spPr>
          <a:xfrm>
            <a:off x="9135066" y="4245748"/>
            <a:ext cx="321080" cy="2234251"/>
          </a:xfrm>
          <a:prstGeom prst="rect">
            <a:avLst/>
          </a:prstGeom>
          <a:solidFill>
            <a:srgbClr val="A5A5A5"/>
          </a:solidFill>
          <a:ln w="9525" cap="rnd" cmpd="sng" algn="ctr">
            <a:solidFill>
              <a:srgbClr val="295E7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 wrap="square" lIns="91440" tIns="45720" rIns="91440" bIns="45720" numCol="1" spcCol="0" rtlCol="0" fromWordArt="0" anchor="t" anchorCtr="0" forceAA="0" compatLnSpc="1">
            <a:prstTxWarp prst="textNoShape">
              <a:avLst/>
            </a:prstTxWarp>
            <a:noAutofit/>
          </a:bodyPr>
          <a:lstStyle/>
          <a:p>
            <a:pPr algn="ctr"/>
            <a:r>
              <a:rPr lang="en-US" sz="1200" b="1" u="sng" dirty="0">
                <a:solidFill>
                  <a:prstClr val="white"/>
                </a:solidFill>
                <a:latin typeface="Arial Black" panose="020B0A04020102020204" pitchFamily="34" charset="0"/>
              </a:rPr>
              <a:t>Localized Impact</a:t>
            </a:r>
          </a:p>
        </p:txBody>
      </p:sp>
      <p:sp>
        <p:nvSpPr>
          <p:cNvPr id="46" name="Rectangle 45"/>
          <p:cNvSpPr/>
          <p:nvPr/>
        </p:nvSpPr>
        <p:spPr>
          <a:xfrm>
            <a:off x="301925" y="6590582"/>
            <a:ext cx="8195094" cy="251754"/>
          </a:xfrm>
          <a:prstGeom prst="rect">
            <a:avLst/>
          </a:prstGeom>
          <a:solidFill>
            <a:schemeClr val="bg1"/>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a:solidFill>
                <a:srgbClr val="000000"/>
              </a:solidFill>
              <a:latin typeface="Arial" pitchFamily="34" charset="0"/>
              <a:cs typeface="Arial" pitchFamily="34" charset="0"/>
            </a:endParaRPr>
          </a:p>
        </p:txBody>
      </p:sp>
      <p:pic>
        <p:nvPicPr>
          <p:cNvPr id="47" name="Picture 46"/>
          <p:cNvPicPr>
            <a:picLocks noChangeAspect="1"/>
          </p:cNvPicPr>
          <p:nvPr/>
        </p:nvPicPr>
        <p:blipFill rotWithShape="1">
          <a:blip r:embed="rId7"/>
          <a:srcRect r="74720"/>
          <a:stretch/>
        </p:blipFill>
        <p:spPr>
          <a:xfrm>
            <a:off x="8772557" y="0"/>
            <a:ext cx="776377" cy="906859"/>
          </a:xfrm>
          <a:prstGeom prst="rect">
            <a:avLst/>
          </a:prstGeom>
        </p:spPr>
      </p:pic>
      <p:sp>
        <p:nvSpPr>
          <p:cNvPr id="16" name="Title 1"/>
          <p:cNvSpPr txBox="1">
            <a:spLocks/>
          </p:cNvSpPr>
          <p:nvPr/>
        </p:nvSpPr>
        <p:spPr>
          <a:xfrm>
            <a:off x="443206" y="162037"/>
            <a:ext cx="8717540" cy="831793"/>
          </a:xfrm>
          <a:prstGeom prst="rect">
            <a:avLst/>
          </a:prstGeom>
        </p:spPr>
        <p:txBody>
          <a:bodyPr vert="horz" lIns="0" tIns="45720" rIns="0" bIns="45720" rtlCol="0" anchor="b" anchorCtr="0">
            <a:noAutofit/>
          </a:bodyPr>
          <a:lstStyle>
            <a:lvl1pPr algn="l" defTabSz="914400" rtl="0" eaLnBrk="1" latinLnBrk="0" hangingPunct="1">
              <a:spcBef>
                <a:spcPct val="0"/>
              </a:spcBef>
              <a:buNone/>
              <a:defRPr sz="2400" b="1" kern="1200">
                <a:solidFill>
                  <a:schemeClr val="tx2"/>
                </a:solidFill>
                <a:latin typeface="+mj-lt"/>
                <a:ea typeface="+mj-ea"/>
                <a:cs typeface="+mj-cs"/>
              </a:defRPr>
            </a:lvl1pPr>
          </a:lstStyle>
          <a:p>
            <a:r>
              <a:rPr lang="en-US" dirty="0"/>
              <a:t>Part B - </a:t>
            </a:r>
            <a:br>
              <a:rPr lang="en-US" dirty="0"/>
            </a:br>
            <a:r>
              <a:rPr lang="en-US" dirty="0"/>
              <a:t>The Profile: Segmentation by Impact</a:t>
            </a:r>
          </a:p>
        </p:txBody>
      </p:sp>
    </p:spTree>
    <p:extLst>
      <p:ext uri="{BB962C8B-B14F-4D97-AF65-F5344CB8AC3E}">
        <p14:creationId xmlns:p14="http://schemas.microsoft.com/office/powerpoint/2010/main" val="4217088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0" name="Object 79"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5123" name="think-cell Slide" r:id="rId5" imgW="270" imgH="270" progId="TCLayout.ActiveDocument.1">
                  <p:embed/>
                </p:oleObj>
              </mc:Choice>
              <mc:Fallback>
                <p:oleObj name="think-cell Slide" r:id="rId5" imgW="270" imgH="270" progId="TCLayout.ActiveDocument.1">
                  <p:embed/>
                  <p:pic>
                    <p:nvPicPr>
                      <p:cNvPr id="80" name="Object 79"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itle 1"/>
          <p:cNvSpPr txBox="1">
            <a:spLocks/>
          </p:cNvSpPr>
          <p:nvPr/>
        </p:nvSpPr>
        <p:spPr>
          <a:xfrm>
            <a:off x="567727" y="416313"/>
            <a:ext cx="7624298" cy="540684"/>
          </a:xfrm>
          <a:prstGeom prst="rect">
            <a:avLst/>
          </a:prstGeom>
        </p:spPr>
        <p:txBody>
          <a:bodyPr vert="horz" lIns="0" tIns="45720" rIns="0" bIns="45720" rtlCol="0" anchor="b" anchorCtr="0">
            <a:noAutofit/>
          </a:bodyPr>
          <a:lstStyle>
            <a:lvl1pPr algn="l" defTabSz="914400" rtl="0" eaLnBrk="1" latinLnBrk="0" hangingPunct="1">
              <a:spcBef>
                <a:spcPct val="0"/>
              </a:spcBef>
              <a:buNone/>
              <a:defRPr sz="2400" b="1" kern="1200">
                <a:solidFill>
                  <a:schemeClr val="tx2"/>
                </a:solidFill>
                <a:latin typeface="+mj-lt"/>
                <a:ea typeface="+mj-ea"/>
                <a:cs typeface="+mj-cs"/>
              </a:defRPr>
            </a:lvl1pPr>
          </a:lstStyle>
          <a:p>
            <a:r>
              <a:rPr lang="en-US" dirty="0"/>
              <a:t>How to Use the Profile: An Easy, Repeatable</a:t>
            </a:r>
          </a:p>
          <a:p>
            <a:r>
              <a:rPr lang="en-US" dirty="0"/>
              <a:t>4-Step Process</a:t>
            </a:r>
          </a:p>
        </p:txBody>
      </p:sp>
      <p:sp>
        <p:nvSpPr>
          <p:cNvPr id="50" name="Title 2"/>
          <p:cNvSpPr txBox="1">
            <a:spLocks/>
          </p:cNvSpPr>
          <p:nvPr/>
        </p:nvSpPr>
        <p:spPr>
          <a:xfrm>
            <a:off x="378671" y="1339233"/>
            <a:ext cx="9078878" cy="1495794"/>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mj-lt"/>
                <a:ea typeface="+mj-ea"/>
                <a:cs typeface="+mj-cs"/>
                <a:sym typeface="Trebuchet MS" panose="020B0603020202020204" pitchFamily="34" charset="0"/>
              </a:defRPr>
            </a:lvl1pPr>
          </a:lstStyle>
          <a:p>
            <a:r>
              <a:rPr lang="en-US" sz="1800" b="1" u="sng" dirty="0">
                <a:solidFill>
                  <a:schemeClr val="tx1"/>
                </a:solidFill>
              </a:rPr>
              <a:t>How to Use the Profile:</a:t>
            </a:r>
            <a:r>
              <a:rPr lang="en-US" sz="1800" dirty="0">
                <a:solidFill>
                  <a:schemeClr val="tx1"/>
                </a:solidFill>
              </a:rPr>
              <a:t> </a:t>
            </a:r>
            <a:r>
              <a:rPr lang="en-US" sz="1800" b="1" dirty="0">
                <a:solidFill>
                  <a:schemeClr val="tx1"/>
                </a:solidFill>
              </a:rPr>
              <a:t> </a:t>
            </a:r>
            <a:r>
              <a:rPr lang="en-US" sz="1800" dirty="0">
                <a:solidFill>
                  <a:schemeClr val="tx1"/>
                </a:solidFill>
              </a:rPr>
              <a:t>The Profile assists institutions in assessing their cybersecurity risk management governance, processes, capabilities, and regulatory compliance posture as expected against the various Impact Tier levels to which they correspond.  </a:t>
            </a:r>
          </a:p>
          <a:p>
            <a:endParaRPr lang="en-US" sz="1800" dirty="0">
              <a:solidFill>
                <a:schemeClr val="tx1"/>
              </a:solidFill>
            </a:endParaRPr>
          </a:p>
          <a:p>
            <a:r>
              <a:rPr lang="en-US" sz="1800" dirty="0">
                <a:solidFill>
                  <a:schemeClr val="tx1"/>
                </a:solidFill>
              </a:rPr>
              <a:t>In understanding their posture, institutions can then develop plans to close any identified gaps.</a:t>
            </a:r>
            <a:endParaRPr lang="en-US" sz="1800" dirty="0"/>
          </a:p>
        </p:txBody>
      </p:sp>
      <p:sp>
        <p:nvSpPr>
          <p:cNvPr id="64" name="Rectangle 63"/>
          <p:cNvSpPr/>
          <p:nvPr/>
        </p:nvSpPr>
        <p:spPr>
          <a:xfrm>
            <a:off x="301925" y="6590582"/>
            <a:ext cx="8195094" cy="251754"/>
          </a:xfrm>
          <a:prstGeom prst="rect">
            <a:avLst/>
          </a:prstGeom>
          <a:solidFill>
            <a:schemeClr val="bg1"/>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a:solidFill>
                <a:srgbClr val="000000"/>
              </a:solidFill>
              <a:latin typeface="Arial" pitchFamily="34" charset="0"/>
              <a:cs typeface="Arial" pitchFamily="34" charset="0"/>
            </a:endParaRPr>
          </a:p>
        </p:txBody>
      </p:sp>
      <p:pic>
        <p:nvPicPr>
          <p:cNvPr id="65" name="Picture 64"/>
          <p:cNvPicPr>
            <a:picLocks noChangeAspect="1"/>
          </p:cNvPicPr>
          <p:nvPr/>
        </p:nvPicPr>
        <p:blipFill rotWithShape="1">
          <a:blip r:embed="rId7"/>
          <a:srcRect r="74720"/>
          <a:stretch/>
        </p:blipFill>
        <p:spPr>
          <a:xfrm>
            <a:off x="8772557" y="0"/>
            <a:ext cx="776377" cy="906859"/>
          </a:xfrm>
          <a:prstGeom prst="rect">
            <a:avLst/>
          </a:prstGeom>
        </p:spPr>
      </p:pic>
      <p:pic>
        <p:nvPicPr>
          <p:cNvPr id="20" name="Picture 19"/>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8671" y="3061650"/>
            <a:ext cx="9078878" cy="3528932"/>
          </a:xfrm>
          <a:prstGeom prst="rect">
            <a:avLst/>
          </a:prstGeom>
          <a:noFill/>
        </p:spPr>
      </p:pic>
    </p:spTree>
    <p:extLst>
      <p:ext uri="{BB962C8B-B14F-4D97-AF65-F5344CB8AC3E}">
        <p14:creationId xmlns:p14="http://schemas.microsoft.com/office/powerpoint/2010/main" val="4246146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0" name="Object 79"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6147" name="think-cell Slide" r:id="rId5" imgW="270" imgH="270" progId="TCLayout.ActiveDocument.1">
                  <p:embed/>
                </p:oleObj>
              </mc:Choice>
              <mc:Fallback>
                <p:oleObj name="think-cell Slide" r:id="rId5" imgW="270" imgH="270" progId="TCLayout.ActiveDocument.1">
                  <p:embed/>
                  <p:pic>
                    <p:nvPicPr>
                      <p:cNvPr id="80" name="Object 79"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itle 1"/>
          <p:cNvSpPr txBox="1">
            <a:spLocks/>
          </p:cNvSpPr>
          <p:nvPr/>
        </p:nvSpPr>
        <p:spPr>
          <a:xfrm>
            <a:off x="567727" y="416313"/>
            <a:ext cx="7624298" cy="540684"/>
          </a:xfrm>
          <a:prstGeom prst="rect">
            <a:avLst/>
          </a:prstGeom>
        </p:spPr>
        <p:txBody>
          <a:bodyPr vert="horz" lIns="0" tIns="45720" rIns="0" bIns="45720" rtlCol="0" anchor="b" anchorCtr="0">
            <a:noAutofit/>
          </a:bodyPr>
          <a:lstStyle>
            <a:lvl1pPr algn="l" defTabSz="914400" rtl="0" eaLnBrk="1" latinLnBrk="0" hangingPunct="1">
              <a:spcBef>
                <a:spcPct val="0"/>
              </a:spcBef>
              <a:buNone/>
              <a:defRPr sz="2400" b="1" kern="1200">
                <a:solidFill>
                  <a:schemeClr val="tx2"/>
                </a:solidFill>
                <a:latin typeface="+mj-lt"/>
                <a:ea typeface="+mj-ea"/>
                <a:cs typeface="+mj-cs"/>
              </a:defRPr>
            </a:lvl1pPr>
          </a:lstStyle>
          <a:p>
            <a:r>
              <a:rPr lang="en-US" dirty="0"/>
              <a:t>The Profile: A Visual Example of the </a:t>
            </a:r>
            <a:r>
              <a:rPr lang="en-US" dirty="0" err="1"/>
              <a:t>Tiering</a:t>
            </a:r>
            <a:r>
              <a:rPr lang="en-US" dirty="0"/>
              <a:t> and Diagnostic Statements</a:t>
            </a:r>
          </a:p>
        </p:txBody>
      </p:sp>
      <p:sp>
        <p:nvSpPr>
          <p:cNvPr id="50" name="Title 2"/>
          <p:cNvSpPr txBox="1">
            <a:spLocks/>
          </p:cNvSpPr>
          <p:nvPr/>
        </p:nvSpPr>
        <p:spPr>
          <a:xfrm>
            <a:off x="378671" y="1183961"/>
            <a:ext cx="9078878" cy="5816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mj-lt"/>
                <a:ea typeface="+mj-ea"/>
                <a:cs typeface="+mj-cs"/>
                <a:sym typeface="Trebuchet MS" panose="020B0603020202020204" pitchFamily="34" charset="0"/>
              </a:defRPr>
            </a:lvl1pPr>
          </a:lstStyle>
          <a:p>
            <a:pPr>
              <a:spcBef>
                <a:spcPts val="0"/>
              </a:spcBef>
              <a:spcAft>
                <a:spcPts val="286"/>
              </a:spcAft>
            </a:pPr>
            <a:r>
              <a:rPr lang="en-US" sz="1400" b="1" u="sng" kern="0" dirty="0">
                <a:solidFill>
                  <a:schemeClr val="tx1"/>
                </a:solidFill>
                <a:latin typeface="Calibri" panose="020F0502020204030204" pitchFamily="34" charset="0"/>
              </a:rPr>
              <a:t>A More Granular View </a:t>
            </a:r>
            <a:r>
              <a:rPr lang="en-US" sz="1400" kern="0" dirty="0">
                <a:solidFill>
                  <a:schemeClr val="tx1"/>
                </a:solidFill>
                <a:latin typeface="Calibri" panose="020F0502020204030204" pitchFamily="34" charset="0"/>
              </a:rPr>
              <a:t>The Profile identifies key attributes of a cybersecurity program and articulates them in a consistent manner through suggested diagnostic statements and references to international standards and best practices.  The Profile can be leveraged to respond consistently to multiple supervisory requests.</a:t>
            </a:r>
            <a:endParaRPr lang="en-US" sz="1400" dirty="0">
              <a:solidFill>
                <a:schemeClr val="tx1"/>
              </a:solidFill>
              <a:latin typeface="Calibri" panose="020F0502020204030204" pitchFamily="34" charset="0"/>
            </a:endParaRPr>
          </a:p>
        </p:txBody>
      </p:sp>
      <p:sp>
        <p:nvSpPr>
          <p:cNvPr id="64" name="Rectangle 63"/>
          <p:cNvSpPr/>
          <p:nvPr/>
        </p:nvSpPr>
        <p:spPr>
          <a:xfrm>
            <a:off x="301925" y="6590582"/>
            <a:ext cx="8195094" cy="251754"/>
          </a:xfrm>
          <a:prstGeom prst="rect">
            <a:avLst/>
          </a:prstGeom>
          <a:solidFill>
            <a:schemeClr val="bg1"/>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a:solidFill>
                <a:srgbClr val="000000"/>
              </a:solidFill>
              <a:latin typeface="Arial" pitchFamily="34" charset="0"/>
              <a:cs typeface="Arial" pitchFamily="34" charset="0"/>
            </a:endParaRPr>
          </a:p>
        </p:txBody>
      </p:sp>
      <p:pic>
        <p:nvPicPr>
          <p:cNvPr id="65" name="Picture 64"/>
          <p:cNvPicPr>
            <a:picLocks noChangeAspect="1"/>
          </p:cNvPicPr>
          <p:nvPr/>
        </p:nvPicPr>
        <p:blipFill rotWithShape="1">
          <a:blip r:embed="rId7"/>
          <a:srcRect r="74720"/>
          <a:stretch/>
        </p:blipFill>
        <p:spPr>
          <a:xfrm>
            <a:off x="8772557" y="0"/>
            <a:ext cx="776377" cy="906859"/>
          </a:xfrm>
          <a:prstGeom prst="rect">
            <a:avLst/>
          </a:prstGeom>
        </p:spPr>
      </p:pic>
      <p:graphicFrame>
        <p:nvGraphicFramePr>
          <p:cNvPr id="21" name="Table 20"/>
          <p:cNvGraphicFramePr>
            <a:graphicFrameLocks noGrp="1"/>
          </p:cNvGraphicFramePr>
          <p:nvPr>
            <p:extLst>
              <p:ext uri="{D42A27DB-BD31-4B8C-83A1-F6EECF244321}">
                <p14:modId xmlns:p14="http://schemas.microsoft.com/office/powerpoint/2010/main" val="3799311751"/>
              </p:ext>
            </p:extLst>
          </p:nvPr>
        </p:nvGraphicFramePr>
        <p:xfrm>
          <a:off x="301925" y="1867873"/>
          <a:ext cx="9155624" cy="4114800"/>
        </p:xfrm>
        <a:graphic>
          <a:graphicData uri="http://schemas.openxmlformats.org/drawingml/2006/table">
            <a:tbl>
              <a:tblPr firstRow="1" firstCol="1" bandRow="1"/>
              <a:tblGrid>
                <a:gridCol w="543464">
                  <a:extLst>
                    <a:ext uri="{9D8B030D-6E8A-4147-A177-3AD203B41FA5}">
                      <a16:colId xmlns:a16="http://schemas.microsoft.com/office/drawing/2014/main" val="20000"/>
                    </a:ext>
                  </a:extLst>
                </a:gridCol>
                <a:gridCol w="852449">
                  <a:extLst>
                    <a:ext uri="{9D8B030D-6E8A-4147-A177-3AD203B41FA5}">
                      <a16:colId xmlns:a16="http://schemas.microsoft.com/office/drawing/2014/main" val="20001"/>
                    </a:ext>
                  </a:extLst>
                </a:gridCol>
                <a:gridCol w="797666">
                  <a:extLst>
                    <a:ext uri="{9D8B030D-6E8A-4147-A177-3AD203B41FA5}">
                      <a16:colId xmlns:a16="http://schemas.microsoft.com/office/drawing/2014/main" val="20002"/>
                    </a:ext>
                  </a:extLst>
                </a:gridCol>
                <a:gridCol w="631485">
                  <a:extLst>
                    <a:ext uri="{9D8B030D-6E8A-4147-A177-3AD203B41FA5}">
                      <a16:colId xmlns:a16="http://schemas.microsoft.com/office/drawing/2014/main" val="20003"/>
                    </a:ext>
                  </a:extLst>
                </a:gridCol>
                <a:gridCol w="1076847">
                  <a:extLst>
                    <a:ext uri="{9D8B030D-6E8A-4147-A177-3AD203B41FA5}">
                      <a16:colId xmlns:a16="http://schemas.microsoft.com/office/drawing/2014/main" val="20004"/>
                    </a:ext>
                  </a:extLst>
                </a:gridCol>
                <a:gridCol w="1083495">
                  <a:extLst>
                    <a:ext uri="{9D8B030D-6E8A-4147-A177-3AD203B41FA5}">
                      <a16:colId xmlns:a16="http://schemas.microsoft.com/office/drawing/2014/main" val="20005"/>
                    </a:ext>
                  </a:extLst>
                </a:gridCol>
                <a:gridCol w="398865">
                  <a:extLst>
                    <a:ext uri="{9D8B030D-6E8A-4147-A177-3AD203B41FA5}">
                      <a16:colId xmlns:a16="http://schemas.microsoft.com/office/drawing/2014/main" val="20008"/>
                    </a:ext>
                  </a:extLst>
                </a:gridCol>
                <a:gridCol w="398865">
                  <a:extLst>
                    <a:ext uri="{9D8B030D-6E8A-4147-A177-3AD203B41FA5}">
                      <a16:colId xmlns:a16="http://schemas.microsoft.com/office/drawing/2014/main" val="20009"/>
                    </a:ext>
                  </a:extLst>
                </a:gridCol>
                <a:gridCol w="398865">
                  <a:extLst>
                    <a:ext uri="{9D8B030D-6E8A-4147-A177-3AD203B41FA5}">
                      <a16:colId xmlns:a16="http://schemas.microsoft.com/office/drawing/2014/main" val="20010"/>
                    </a:ext>
                  </a:extLst>
                </a:gridCol>
                <a:gridCol w="398865">
                  <a:extLst>
                    <a:ext uri="{9D8B030D-6E8A-4147-A177-3AD203B41FA5}">
                      <a16:colId xmlns:a16="http://schemas.microsoft.com/office/drawing/2014/main" val="20011"/>
                    </a:ext>
                  </a:extLst>
                </a:gridCol>
                <a:gridCol w="1409199">
                  <a:extLst>
                    <a:ext uri="{9D8B030D-6E8A-4147-A177-3AD203B41FA5}">
                      <a16:colId xmlns:a16="http://schemas.microsoft.com/office/drawing/2014/main" val="20006"/>
                    </a:ext>
                  </a:extLst>
                </a:gridCol>
                <a:gridCol w="1165559">
                  <a:extLst>
                    <a:ext uri="{9D8B030D-6E8A-4147-A177-3AD203B41FA5}">
                      <a16:colId xmlns:a16="http://schemas.microsoft.com/office/drawing/2014/main" val="20007"/>
                    </a:ext>
                  </a:extLst>
                </a:gridCol>
              </a:tblGrid>
              <a:tr h="348285">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spcBef>
                          <a:spcPts val="0"/>
                        </a:spcBef>
                        <a:spcAft>
                          <a:spcPts val="0"/>
                        </a:spcAft>
                      </a:pPr>
                      <a:r>
                        <a:rPr lang="en-US" sz="800" dirty="0">
                          <a:effectLst/>
                        </a:rPr>
                        <a:t>Functions</a:t>
                      </a:r>
                    </a:p>
                  </a:txBody>
                  <a:tcPr marL="17414" marR="174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spcBef>
                          <a:spcPts val="0"/>
                        </a:spcBef>
                        <a:spcAft>
                          <a:spcPts val="0"/>
                        </a:spcAft>
                      </a:pPr>
                      <a:r>
                        <a:rPr lang="en-US" sz="800" dirty="0">
                          <a:effectLst/>
                        </a:rPr>
                        <a:t>Categories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7414" marR="174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spcBef>
                          <a:spcPts val="0"/>
                        </a:spcBef>
                        <a:spcAft>
                          <a:spcPts val="0"/>
                        </a:spcAft>
                      </a:pPr>
                      <a:r>
                        <a:rPr lang="en-US" sz="800" dirty="0">
                          <a:effectLst/>
                        </a:rPr>
                        <a:t>Subcategories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7414" marR="174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NIST CSF v1.1</a:t>
                      </a:r>
                      <a:r>
                        <a:rPr lang="en-US" sz="800" baseline="0" dirty="0">
                          <a:effectLst/>
                          <a:latin typeface="Calibri" panose="020F0502020204030204" pitchFamily="34" charset="0"/>
                          <a:ea typeface="Calibri" panose="020F0502020204030204" pitchFamily="34" charset="0"/>
                          <a:cs typeface="Times New Roman" panose="02020603050405020304" pitchFamily="18" charset="0"/>
                        </a:rPr>
                        <a:t> Ref</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7414" marR="174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spcBef>
                          <a:spcPts val="0"/>
                        </a:spcBef>
                        <a:spcAft>
                          <a:spcPts val="0"/>
                        </a:spcAft>
                      </a:pPr>
                      <a:r>
                        <a:rPr lang="en-US" sz="800" dirty="0">
                          <a:effectLst/>
                        </a:rPr>
                        <a:t>F</a:t>
                      </a:r>
                      <a:r>
                        <a:rPr lang="en-US" sz="800" baseline="0" dirty="0">
                          <a:effectLst/>
                        </a:rPr>
                        <a:t>S Profile </a:t>
                      </a:r>
                      <a:r>
                        <a:rPr lang="en-US" sz="800" dirty="0">
                          <a:effectLst/>
                        </a:rPr>
                        <a:t>Diagnostic Statements</a:t>
                      </a:r>
                      <a:r>
                        <a:rPr lang="en-US" sz="800" baseline="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7414" marR="17414" marT="0" marB="0">
                    <a:lnL w="127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spcBef>
                          <a:spcPts val="0"/>
                        </a:spcBef>
                        <a:spcAft>
                          <a:spcPts val="0"/>
                        </a:spcAft>
                      </a:pPr>
                      <a:r>
                        <a:rPr lang="en-US" sz="800" dirty="0">
                          <a:effectLst/>
                        </a:rPr>
                        <a:t>Potential Diagnostic Statement Reponses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7414" marR="17414" marT="0" marB="0">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a:spcBef>
                          <a:spcPts val="0"/>
                        </a:spcBef>
                        <a:spcAft>
                          <a:spcPts val="0"/>
                        </a:spcAft>
                      </a:pPr>
                      <a:r>
                        <a:rPr lang="en-US" sz="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Level 1</a:t>
                      </a:r>
                    </a:p>
                  </a:txBody>
                  <a:tcPr marL="17414" marR="17414" marT="0" marB="0">
                    <a:lnL w="381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9106"/>
                    </a:solidFill>
                  </a:tcPr>
                </a:tc>
                <a:tc>
                  <a:txBody>
                    <a:bodyPr/>
                    <a:lstStyle/>
                    <a:p>
                      <a:pPr marL="0" marR="0">
                        <a:spcBef>
                          <a:spcPts val="0"/>
                        </a:spcBef>
                        <a:spcAft>
                          <a:spcPts val="0"/>
                        </a:spcAft>
                      </a:pPr>
                      <a:r>
                        <a:rPr lang="en-US" sz="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Level 2</a:t>
                      </a:r>
                    </a:p>
                  </a:txBody>
                  <a:tcPr marL="17414" marR="174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a:spcBef>
                          <a:spcPts val="0"/>
                        </a:spcBef>
                        <a:spcAft>
                          <a:spcPts val="0"/>
                        </a:spcAft>
                      </a:pPr>
                      <a:r>
                        <a:rPr lang="en-US" sz="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Level 3</a:t>
                      </a:r>
                    </a:p>
                  </a:txBody>
                  <a:tcPr marL="17414" marR="174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90000"/>
                      </a:schemeClr>
                    </a:solidFill>
                  </a:tcPr>
                </a:tc>
                <a:tc>
                  <a:txBody>
                    <a:bodyPr/>
                    <a:lstStyle/>
                    <a:p>
                      <a:pPr marL="0" marR="0">
                        <a:spcBef>
                          <a:spcPts val="0"/>
                        </a:spcBef>
                        <a:spcAft>
                          <a:spcPts val="0"/>
                        </a:spcAft>
                      </a:pPr>
                      <a:r>
                        <a:rPr lang="en-US" sz="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Level 4</a:t>
                      </a:r>
                    </a:p>
                  </a:txBody>
                  <a:tcPr marL="17414" marR="174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spcBef>
                          <a:spcPts val="0"/>
                        </a:spcBef>
                        <a:spcAft>
                          <a:spcPts val="0"/>
                        </a:spcAft>
                      </a:pPr>
                      <a:r>
                        <a:rPr lang="en-US" sz="800" dirty="0">
                          <a:effectLst/>
                        </a:rPr>
                        <a:t>FS References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7414" marR="174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spcBef>
                          <a:spcPts val="0"/>
                        </a:spcBef>
                        <a:spcAft>
                          <a:spcPts val="0"/>
                        </a:spcAft>
                      </a:pPr>
                      <a:r>
                        <a:rPr lang="en-US" sz="800" dirty="0">
                          <a:effectLst/>
                        </a:rPr>
                        <a:t>(NIST) Informative</a:t>
                      </a:r>
                      <a:r>
                        <a:rPr lang="en-US" sz="800" baseline="0" dirty="0">
                          <a:effectLst/>
                        </a:rPr>
                        <a:t> References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7414" marR="174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928761">
                <a:tc row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71755" marR="71755" algn="ctr">
                        <a:spcBef>
                          <a:spcPts val="0"/>
                        </a:spcBef>
                        <a:spcAft>
                          <a:spcPts val="0"/>
                        </a:spcAft>
                      </a:pPr>
                      <a:r>
                        <a:rPr lang="en-US" sz="800" dirty="0">
                          <a:solidFill>
                            <a:sysClr val="windowText" lastClr="000000"/>
                          </a:solidFill>
                          <a:effectLst/>
                          <a:latin typeface="Calibri" panose="020F0502020204030204" pitchFamily="34" charset="0"/>
                        </a:rPr>
                        <a:t> </a:t>
                      </a:r>
                      <a:r>
                        <a:rPr lang="en-US" sz="1000" dirty="0">
                          <a:solidFill>
                            <a:sysClr val="windowText" lastClr="000000"/>
                          </a:solidFill>
                          <a:effectLst/>
                          <a:latin typeface="Calibri" panose="020F0502020204030204" pitchFamily="34" charset="0"/>
                        </a:rPr>
                        <a:t>Governance</a:t>
                      </a:r>
                      <a:endParaRPr lang="en-US" sz="10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7414" marR="17414"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08080"/>
                    </a:solidFill>
                  </a:tcPr>
                </a:tc>
                <a:tc rowSpan="3">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spcBef>
                          <a:spcPts val="0"/>
                        </a:spcBef>
                        <a:spcAft>
                          <a:spcPts val="0"/>
                        </a:spcAft>
                      </a:pPr>
                      <a:r>
                        <a:rPr lang="en-US" sz="800" b="1" dirty="0">
                          <a:effectLst/>
                          <a:latin typeface="Calibri" panose="020F0502020204030204" pitchFamily="34" charset="0"/>
                        </a:rPr>
                        <a:t>Strategy and Framework (GV.SF): </a:t>
                      </a:r>
                      <a:r>
                        <a:rPr lang="en-US" sz="800" b="0" dirty="0">
                          <a:effectLst/>
                          <a:latin typeface="Calibri" panose="020F0502020204030204" pitchFamily="34" charset="0"/>
                        </a:rPr>
                        <a:t>The organization has cyber risk management framework that is reviewed and approved by the Board and is informed by the organization's risk tolerances and its role in critical infrastructure.</a:t>
                      </a:r>
                      <a:endParaRPr lang="en-US" sz="800" b="0" dirty="0">
                        <a:effectLst/>
                        <a:latin typeface="Calibri" panose="020F0502020204030204" pitchFamily="34" charset="0"/>
                        <a:ea typeface="Calibri" panose="020F0502020204030204" pitchFamily="34" charset="0"/>
                        <a:cs typeface="Times New Roman" panose="02020603050405020304" pitchFamily="18" charset="0"/>
                      </a:endParaRPr>
                    </a:p>
                  </a:txBody>
                  <a:tcPr marL="17414" marR="174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spcBef>
                          <a:spcPts val="0"/>
                        </a:spcBef>
                        <a:spcAft>
                          <a:spcPts val="0"/>
                        </a:spcAft>
                      </a:pPr>
                      <a:r>
                        <a:rPr lang="en-US" sz="800" b="1" u="none" dirty="0">
                          <a:effectLst/>
                          <a:latin typeface="Calibri" panose="020F0502020204030204" pitchFamily="34" charset="0"/>
                        </a:rPr>
                        <a:t>GV.SF-1: </a:t>
                      </a:r>
                      <a:r>
                        <a:rPr lang="en-US" sz="800" b="0" u="none" dirty="0">
                          <a:effectLst/>
                          <a:latin typeface="Calibri" panose="020F0502020204030204" pitchFamily="34" charset="0"/>
                        </a:rPr>
                        <a:t>Organization has a cyber risk management strategy and framework.</a:t>
                      </a:r>
                      <a:endParaRPr lang="en-US" sz="800" b="0" u="none" dirty="0">
                        <a:effectLst/>
                        <a:latin typeface="Calibri" panose="020F0502020204030204" pitchFamily="34" charset="0"/>
                        <a:ea typeface="Calibri" panose="020F0502020204030204" pitchFamily="34" charset="0"/>
                        <a:cs typeface="Times New Roman" panose="02020603050405020304" pitchFamily="18" charset="0"/>
                      </a:endParaRPr>
                    </a:p>
                  </a:txBody>
                  <a:tcPr marL="17414" marR="174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ID.BE-2</a:t>
                      </a:r>
                    </a:p>
                  </a:txBody>
                  <a:tcPr marL="17414" marR="174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spcBef>
                          <a:spcPts val="0"/>
                        </a:spcBef>
                        <a:spcAft>
                          <a:spcPts val="0"/>
                        </a:spcAft>
                      </a:pPr>
                      <a:r>
                        <a:rPr lang="en-US" sz="800" u="sng" dirty="0">
                          <a:effectLst/>
                          <a:latin typeface="Calibri" panose="020F0502020204030204" pitchFamily="34" charset="0"/>
                        </a:rPr>
                        <a:t>GV.SF-1.3: </a:t>
                      </a:r>
                      <a:r>
                        <a:rPr lang="en-US" sz="800" u="none" dirty="0">
                          <a:effectLst/>
                          <a:latin typeface="Calibri" panose="020F0502020204030204" pitchFamily="34" charset="0"/>
                        </a:rPr>
                        <a:t>The organization's cyber risk management strategy identifies and documents the organization's role as it relates to other critical infrastructures outside of the financial services sector and the risk that the organization may pose to them</a:t>
                      </a:r>
                      <a:r>
                        <a:rPr lang="en-US" sz="800" u="sng" dirty="0">
                          <a:effectLst/>
                          <a:latin typeface="Calibri" panose="020F0502020204030204" pitchFamily="34" charset="0"/>
                        </a:rPr>
                        <a:t>. </a:t>
                      </a:r>
                      <a:endParaRPr lang="en-US" sz="800" u="none" dirty="0">
                        <a:effectLst/>
                        <a:latin typeface="Calibri" panose="020F0502020204030204" pitchFamily="34" charset="0"/>
                        <a:ea typeface="Calibri" panose="020F0502020204030204" pitchFamily="34" charset="0"/>
                        <a:cs typeface="Times New Roman" panose="02020603050405020304" pitchFamily="18" charset="0"/>
                      </a:endParaRPr>
                    </a:p>
                  </a:txBody>
                  <a:tcPr marL="17414" marR="17414" marT="0" marB="0">
                    <a:lnL w="127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342900" marR="0" lvl="0" indent="-342900">
                        <a:spcBef>
                          <a:spcPts val="0"/>
                        </a:spcBef>
                        <a:spcAft>
                          <a:spcPts val="0"/>
                        </a:spcAft>
                        <a:buFont typeface="Wingdings" panose="05000000000000000000" pitchFamily="2" charset="2"/>
                        <a:buChar char=""/>
                        <a:tabLst>
                          <a:tab pos="228600" algn="l"/>
                        </a:tabLst>
                      </a:pPr>
                      <a:r>
                        <a:rPr lang="en-US" sz="700" dirty="0">
                          <a:effectLst/>
                        </a:rPr>
                        <a:t>Not Applicable</a:t>
                      </a:r>
                    </a:p>
                    <a:p>
                      <a:pPr marL="342900" marR="0" lvl="0" indent="-342900">
                        <a:spcBef>
                          <a:spcPts val="0"/>
                        </a:spcBef>
                        <a:spcAft>
                          <a:spcPts val="0"/>
                        </a:spcAft>
                        <a:buFont typeface="Wingdings" panose="05000000000000000000" pitchFamily="2" charset="2"/>
                        <a:buChar char=""/>
                        <a:tabLst>
                          <a:tab pos="228600" algn="l"/>
                        </a:tabLst>
                      </a:pPr>
                      <a:r>
                        <a:rPr lang="en-US" sz="700" dirty="0">
                          <a:effectLst/>
                        </a:rPr>
                        <a:t>Yes</a:t>
                      </a:r>
                    </a:p>
                    <a:p>
                      <a:pPr marL="342900" marR="0" lvl="0" indent="-342900">
                        <a:spcBef>
                          <a:spcPts val="0"/>
                        </a:spcBef>
                        <a:spcAft>
                          <a:spcPts val="0"/>
                        </a:spcAft>
                        <a:buFont typeface="Wingdings" panose="05000000000000000000" pitchFamily="2" charset="2"/>
                        <a:buChar char=""/>
                        <a:tabLst>
                          <a:tab pos="228600" algn="l"/>
                        </a:tabLst>
                      </a:pPr>
                      <a:r>
                        <a:rPr lang="en-US" sz="700" dirty="0">
                          <a:effectLst/>
                        </a:rPr>
                        <a:t>Yes – Risk Based Approach</a:t>
                      </a:r>
                    </a:p>
                    <a:p>
                      <a:pPr marL="342900" marR="0" lvl="0" indent="-342900">
                        <a:spcBef>
                          <a:spcPts val="0"/>
                        </a:spcBef>
                        <a:spcAft>
                          <a:spcPts val="0"/>
                        </a:spcAft>
                        <a:buFont typeface="Wingdings" panose="05000000000000000000" pitchFamily="2" charset="2"/>
                        <a:buChar char=""/>
                        <a:tabLst>
                          <a:tab pos="228600" algn="l"/>
                        </a:tabLst>
                      </a:pPr>
                      <a:r>
                        <a:rPr lang="en-US" sz="700" dirty="0">
                          <a:effectLst/>
                        </a:rPr>
                        <a:t>Yes – Compensating </a:t>
                      </a:r>
                    </a:p>
                    <a:p>
                      <a:pPr marL="342900" marR="0" lvl="0" indent="-342900">
                        <a:spcBef>
                          <a:spcPts val="0"/>
                        </a:spcBef>
                        <a:spcAft>
                          <a:spcPts val="0"/>
                        </a:spcAft>
                        <a:buFont typeface="Wingdings" panose="05000000000000000000" pitchFamily="2" charset="2"/>
                        <a:buChar char=""/>
                        <a:tabLst>
                          <a:tab pos="228600" algn="l"/>
                        </a:tabLst>
                      </a:pPr>
                      <a:r>
                        <a:rPr lang="en-US" sz="700" dirty="0">
                          <a:effectLst/>
                        </a:rPr>
                        <a:t>Partial – Ongoing Project</a:t>
                      </a:r>
                    </a:p>
                    <a:p>
                      <a:pPr marL="342900" marR="0" lvl="0" indent="-342900">
                        <a:spcBef>
                          <a:spcPts val="0"/>
                        </a:spcBef>
                        <a:spcAft>
                          <a:spcPts val="0"/>
                        </a:spcAft>
                        <a:buFont typeface="Wingdings" panose="05000000000000000000" pitchFamily="2" charset="2"/>
                        <a:buChar char=""/>
                        <a:tabLst>
                          <a:tab pos="228600" algn="l"/>
                        </a:tabLst>
                      </a:pPr>
                      <a:r>
                        <a:rPr lang="en-US" sz="700" dirty="0">
                          <a:effectLst/>
                        </a:rPr>
                        <a:t>Not Tested</a:t>
                      </a:r>
                    </a:p>
                    <a:p>
                      <a:pPr marL="342900" marR="0" lvl="0" indent="-342900">
                        <a:spcBef>
                          <a:spcPts val="0"/>
                        </a:spcBef>
                        <a:spcAft>
                          <a:spcPts val="0"/>
                        </a:spcAft>
                        <a:buFont typeface="Wingdings" panose="05000000000000000000" pitchFamily="2" charset="2"/>
                        <a:buChar char=""/>
                        <a:tabLst>
                          <a:tab pos="228600" algn="l"/>
                        </a:tabLst>
                      </a:pPr>
                      <a:r>
                        <a:rPr lang="en-US" sz="700" dirty="0">
                          <a:effectLst/>
                        </a:rPr>
                        <a:t>No</a:t>
                      </a:r>
                    </a:p>
                  </a:txBody>
                  <a:tcPr marL="17414" marR="17414" marT="0" marB="0">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spcBef>
                          <a:spcPts val="0"/>
                        </a:spcBef>
                        <a:spcAft>
                          <a:spcPts val="0"/>
                        </a:spcAft>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7414" marR="17414" marT="0" marB="0">
                    <a:lnL w="381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08080"/>
                    </a:solidFill>
                  </a:tcPr>
                </a:tc>
                <a:tc>
                  <a:txBody>
                    <a:bodyPr/>
                    <a:lstStyle/>
                    <a:p>
                      <a:pPr marL="0" marR="0">
                        <a:spcBef>
                          <a:spcPts val="0"/>
                        </a:spcBef>
                        <a:spcAft>
                          <a:spcPts val="0"/>
                        </a:spcAft>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7414" marR="174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08080"/>
                    </a:solidFill>
                  </a:tcPr>
                </a:tc>
                <a:tc>
                  <a:txBody>
                    <a:bodyPr/>
                    <a:lstStyle/>
                    <a:p>
                      <a:pPr marL="0" marR="0">
                        <a:spcBef>
                          <a:spcPts val="0"/>
                        </a:spcBef>
                        <a:spcAft>
                          <a:spcPts val="0"/>
                        </a:spcAft>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7414" marR="174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7414" marR="174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spcBef>
                          <a:spcPts val="0"/>
                        </a:spcBef>
                        <a:spcAft>
                          <a:spcPts val="0"/>
                        </a:spcAft>
                      </a:pPr>
                      <a:r>
                        <a:rPr lang="en-US" sz="800" dirty="0">
                          <a:effectLst/>
                          <a:latin typeface="Calibri" panose="020F0502020204030204" pitchFamily="34" charset="0"/>
                        </a:rPr>
                        <a:t>CPMI-IOSCO, FFIEC/1, FINRA, FFIEC IT Booklet/Information Security/I, FFIEC IT Booklet/Management/I.B, FFIEC IT Booklet/Operations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7414" marR="174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71450" marR="0" indent="-171450">
                        <a:spcBef>
                          <a:spcPts val="0"/>
                        </a:spcBef>
                        <a:spcAft>
                          <a:spcPts val="0"/>
                        </a:spcAft>
                        <a:buFont typeface="Arial" panose="020B0604020202020204" pitchFamily="34" charset="0"/>
                        <a:buChar char="•"/>
                      </a:pPr>
                      <a:r>
                        <a:rPr lang="en-US" sz="800" dirty="0">
                          <a:effectLst/>
                          <a:latin typeface="Calibri" panose="020F0502020204030204" pitchFamily="34" charset="0"/>
                          <a:ea typeface="Calibri" panose="020F0502020204030204" pitchFamily="34" charset="0"/>
                          <a:cs typeface="Times New Roman" panose="02020603050405020304" pitchFamily="18" charset="0"/>
                        </a:rPr>
                        <a:t>COBIT 5 APO02.06, APO03.01</a:t>
                      </a:r>
                    </a:p>
                    <a:p>
                      <a:pPr marL="171450" marR="0" indent="-171450">
                        <a:spcBef>
                          <a:spcPts val="0"/>
                        </a:spcBef>
                        <a:spcAft>
                          <a:spcPts val="0"/>
                        </a:spcAft>
                        <a:buFont typeface="Arial" panose="020B0604020202020204" pitchFamily="34" charset="0"/>
                        <a:buChar char="•"/>
                      </a:pPr>
                      <a:r>
                        <a:rPr lang="en-US" sz="800" dirty="0">
                          <a:effectLst/>
                          <a:latin typeface="Calibri" panose="020F0502020204030204" pitchFamily="34" charset="0"/>
                          <a:ea typeface="Calibri" panose="020F0502020204030204" pitchFamily="34" charset="0"/>
                          <a:cs typeface="Times New Roman" panose="02020603050405020304" pitchFamily="18" charset="0"/>
                        </a:rPr>
                        <a:t>ISO/IEC 27001:2013 Clause 4.1</a:t>
                      </a:r>
                    </a:p>
                    <a:p>
                      <a:pPr marL="171450" marR="0" indent="-171450">
                        <a:spcBef>
                          <a:spcPts val="0"/>
                        </a:spcBef>
                        <a:spcAft>
                          <a:spcPts val="0"/>
                        </a:spcAft>
                        <a:buFont typeface="Arial" panose="020B0604020202020204" pitchFamily="34" charset="0"/>
                        <a:buChar char="•"/>
                      </a:pPr>
                      <a:r>
                        <a:rPr lang="en-US" sz="800" dirty="0">
                          <a:effectLst/>
                          <a:latin typeface="Calibri" panose="020F0502020204030204" pitchFamily="34" charset="0"/>
                          <a:ea typeface="Calibri" panose="020F0502020204030204" pitchFamily="34" charset="0"/>
                          <a:cs typeface="Times New Roman" panose="02020603050405020304" pitchFamily="18" charset="0"/>
                        </a:rPr>
                        <a:t>NIST SP 800-53 Rev. 4 PM-8</a:t>
                      </a:r>
                    </a:p>
                  </a:txBody>
                  <a:tcPr marL="17414" marR="174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928761">
                <a:tc vMerge="1">
                  <a:txBody>
                    <a:bodyPr/>
                    <a:lstStyle/>
                    <a:p>
                      <a:pPr marL="71755" marR="71755" algn="r">
                        <a:spcBef>
                          <a:spcPts val="0"/>
                        </a:spcBef>
                        <a:spcAft>
                          <a:spcPts val="0"/>
                        </a:spcAft>
                      </a:pPr>
                      <a:endParaRPr lang="en-US" sz="10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7414" marR="17414" marT="0" marB="0" vert="vert270" anchor="ctr">
                    <a:lnL w="12700" cmpd="sng">
                      <a:solidFill>
                        <a:srgbClr val="FFFFFF"/>
                      </a:solidFill>
                    </a:lnL>
                    <a:lnR w="12700" cap="flat" cmpd="sng" algn="ctr">
                      <a:solidFill>
                        <a:srgbClr val="FFFFFF"/>
                      </a:solidFill>
                      <a:prstDash val="solid"/>
                      <a:round/>
                      <a:headEnd type="none" w="med" len="med"/>
                      <a:tailEnd type="none" w="med" len="med"/>
                    </a:lnR>
                    <a:lnT w="381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646C75">
                        <a:lumMod val="90000"/>
                      </a:srgbClr>
                    </a:solidFill>
                  </a:tcPr>
                </a:tc>
                <a:tc vMerge="1">
                  <a:txBody>
                    <a:bodyPr/>
                    <a:lstStyle/>
                    <a:p>
                      <a:pPr marL="0" marR="0">
                        <a:spcBef>
                          <a:spcPts val="0"/>
                        </a:spcBef>
                        <a:spcAft>
                          <a:spcPts val="0"/>
                        </a:spcAft>
                      </a:pPr>
                      <a:endParaRPr lang="en-US" sz="800" b="0" dirty="0">
                        <a:effectLst/>
                        <a:latin typeface="Calibri" panose="020F0502020204030204" pitchFamily="34" charset="0"/>
                        <a:ea typeface="Calibri" panose="020F0502020204030204" pitchFamily="34" charset="0"/>
                        <a:cs typeface="Times New Roman" panose="02020603050405020304" pitchFamily="18" charset="0"/>
                      </a:endParaRPr>
                    </a:p>
                  </a:txBody>
                  <a:tcPr marL="17414" marR="174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646C75">
                        <a:lumMod val="40000"/>
                        <a:lumOff val="60000"/>
                      </a:srgbClr>
                    </a:solidFill>
                  </a:tcPr>
                </a:tc>
                <a:tc vMerge="1">
                  <a:txBody>
                    <a:bodyPr/>
                    <a:lstStyle/>
                    <a:p>
                      <a:pPr marL="0" marR="0">
                        <a:spcBef>
                          <a:spcPts val="0"/>
                        </a:spcBef>
                        <a:spcAft>
                          <a:spcPts val="0"/>
                        </a:spcAft>
                      </a:pPr>
                      <a:endParaRPr lang="en-US" sz="800" u="none" dirty="0">
                        <a:effectLst/>
                        <a:latin typeface="Calibri" panose="020F0502020204030204" pitchFamily="34" charset="0"/>
                        <a:ea typeface="Calibri" panose="020F0502020204030204" pitchFamily="34" charset="0"/>
                        <a:cs typeface="Times New Roman" panose="02020603050405020304" pitchFamily="18" charset="0"/>
                      </a:endParaRPr>
                    </a:p>
                  </a:txBody>
                  <a:tcPr marL="17414" marR="174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646C75">
                        <a:lumMod val="40000"/>
                        <a:lumOff val="60000"/>
                      </a:srgbClr>
                    </a:solidFill>
                  </a:tcPr>
                </a:tc>
                <a:tc vMerge="1">
                  <a:txBody>
                    <a:bodyPr/>
                    <a:lstStyle/>
                    <a:p>
                      <a:pPr marL="0" marR="0">
                        <a:spcBef>
                          <a:spcPts val="0"/>
                        </a:spcBef>
                        <a:spcAft>
                          <a:spcPts val="0"/>
                        </a:spcAft>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7414" marR="174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646C75">
                        <a:lumMod val="40000"/>
                        <a:lumOff val="6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spcBef>
                          <a:spcPts val="0"/>
                        </a:spcBef>
                        <a:spcAft>
                          <a:spcPts val="0"/>
                        </a:spcAft>
                      </a:pPr>
                      <a:r>
                        <a:rPr lang="en-US" sz="800" u="sng" dirty="0">
                          <a:effectLst/>
                          <a:latin typeface="Calibri" panose="020F0502020204030204" pitchFamily="34" charset="0"/>
                        </a:rPr>
                        <a:t>GV.SF-1.4:</a:t>
                      </a:r>
                      <a:r>
                        <a:rPr lang="en-US" sz="800" u="none" dirty="0">
                          <a:effectLst/>
                          <a:latin typeface="Calibri" panose="020F0502020204030204" pitchFamily="34" charset="0"/>
                        </a:rPr>
                        <a:t> The cyber risk management strategy identifies and communicates the institution’s role within the financial services sector as a component of critical infrastructure in the financial services industry.</a:t>
                      </a:r>
                      <a:endParaRPr lang="en-US" sz="800" u="none" dirty="0">
                        <a:effectLst/>
                        <a:latin typeface="Calibri" panose="020F0502020204030204" pitchFamily="34" charset="0"/>
                        <a:ea typeface="Calibri" panose="020F0502020204030204" pitchFamily="34" charset="0"/>
                        <a:cs typeface="Times New Roman" panose="02020603050405020304" pitchFamily="18" charset="0"/>
                      </a:endParaRPr>
                    </a:p>
                  </a:txBody>
                  <a:tcPr marL="17414" marR="17414" marT="0" marB="0">
                    <a:lnL w="127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342900" marR="0" lvl="0" indent="-342900">
                        <a:spcBef>
                          <a:spcPts val="0"/>
                        </a:spcBef>
                        <a:spcAft>
                          <a:spcPts val="0"/>
                        </a:spcAft>
                        <a:buFont typeface="Wingdings" panose="05000000000000000000" pitchFamily="2" charset="2"/>
                        <a:buChar char=""/>
                        <a:tabLst>
                          <a:tab pos="228600" algn="l"/>
                        </a:tabLst>
                      </a:pPr>
                      <a:r>
                        <a:rPr lang="en-US" sz="700" dirty="0">
                          <a:effectLst/>
                        </a:rPr>
                        <a:t>Not Applicable</a:t>
                      </a:r>
                    </a:p>
                    <a:p>
                      <a:pPr marL="342900" marR="0" lvl="0" indent="-342900">
                        <a:spcBef>
                          <a:spcPts val="0"/>
                        </a:spcBef>
                        <a:spcAft>
                          <a:spcPts val="0"/>
                        </a:spcAft>
                        <a:buFont typeface="Wingdings" panose="05000000000000000000" pitchFamily="2" charset="2"/>
                        <a:buChar char=""/>
                        <a:tabLst>
                          <a:tab pos="228600" algn="l"/>
                        </a:tabLst>
                      </a:pPr>
                      <a:r>
                        <a:rPr lang="en-US" sz="700" dirty="0">
                          <a:effectLst/>
                        </a:rPr>
                        <a:t>Yes</a:t>
                      </a:r>
                    </a:p>
                    <a:p>
                      <a:pPr marL="342900" marR="0" lvl="0" indent="-342900">
                        <a:spcBef>
                          <a:spcPts val="0"/>
                        </a:spcBef>
                        <a:spcAft>
                          <a:spcPts val="0"/>
                        </a:spcAft>
                        <a:buFont typeface="Wingdings" panose="05000000000000000000" pitchFamily="2" charset="2"/>
                        <a:buChar char=""/>
                        <a:tabLst>
                          <a:tab pos="228600" algn="l"/>
                        </a:tabLst>
                      </a:pPr>
                      <a:r>
                        <a:rPr lang="en-US" sz="700" dirty="0">
                          <a:effectLst/>
                        </a:rPr>
                        <a:t>Yes – Risk Based Approach</a:t>
                      </a:r>
                    </a:p>
                    <a:p>
                      <a:pPr marL="342900" marR="0" lvl="0" indent="-342900">
                        <a:spcBef>
                          <a:spcPts val="0"/>
                        </a:spcBef>
                        <a:spcAft>
                          <a:spcPts val="0"/>
                        </a:spcAft>
                        <a:buFont typeface="Wingdings" panose="05000000000000000000" pitchFamily="2" charset="2"/>
                        <a:buChar char=""/>
                        <a:tabLst>
                          <a:tab pos="228600" algn="l"/>
                        </a:tabLst>
                      </a:pPr>
                      <a:r>
                        <a:rPr lang="en-US" sz="700" dirty="0">
                          <a:effectLst/>
                        </a:rPr>
                        <a:t>Yes – Compensating </a:t>
                      </a:r>
                    </a:p>
                    <a:p>
                      <a:pPr marL="342900" marR="0" lvl="0" indent="-342900">
                        <a:spcBef>
                          <a:spcPts val="0"/>
                        </a:spcBef>
                        <a:spcAft>
                          <a:spcPts val="0"/>
                        </a:spcAft>
                        <a:buFont typeface="Wingdings" panose="05000000000000000000" pitchFamily="2" charset="2"/>
                        <a:buChar char=""/>
                        <a:tabLst>
                          <a:tab pos="228600" algn="l"/>
                        </a:tabLst>
                      </a:pPr>
                      <a:r>
                        <a:rPr lang="en-US" sz="700" dirty="0">
                          <a:effectLst/>
                        </a:rPr>
                        <a:t>Partial – Ongoing Project</a:t>
                      </a:r>
                    </a:p>
                    <a:p>
                      <a:pPr marL="342900" marR="0" lvl="0" indent="-342900">
                        <a:spcBef>
                          <a:spcPts val="0"/>
                        </a:spcBef>
                        <a:spcAft>
                          <a:spcPts val="0"/>
                        </a:spcAft>
                        <a:buFont typeface="Wingdings" panose="05000000000000000000" pitchFamily="2" charset="2"/>
                        <a:buChar char=""/>
                        <a:tabLst>
                          <a:tab pos="228600" algn="l"/>
                        </a:tabLst>
                      </a:pPr>
                      <a:r>
                        <a:rPr lang="en-US" sz="700" dirty="0">
                          <a:effectLst/>
                        </a:rPr>
                        <a:t>Not Tested</a:t>
                      </a:r>
                    </a:p>
                    <a:p>
                      <a:pPr marL="342900" marR="0" lvl="0" indent="-342900">
                        <a:spcBef>
                          <a:spcPts val="0"/>
                        </a:spcBef>
                        <a:spcAft>
                          <a:spcPts val="0"/>
                        </a:spcAft>
                        <a:buFont typeface="Wingdings" panose="05000000000000000000" pitchFamily="2" charset="2"/>
                        <a:buChar char=""/>
                        <a:tabLst>
                          <a:tab pos="228600" algn="l"/>
                        </a:tabLst>
                      </a:pPr>
                      <a:r>
                        <a:rPr lang="en-US" sz="700" dirty="0">
                          <a:effectLst/>
                        </a:rPr>
                        <a:t>No</a:t>
                      </a:r>
                    </a:p>
                  </a:txBody>
                  <a:tcPr marL="17414" marR="17414" marT="0" marB="0">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spcBef>
                          <a:spcPts val="0"/>
                        </a:spcBef>
                        <a:spcAft>
                          <a:spcPts val="0"/>
                        </a:spcAft>
                      </a:pPr>
                      <a:endParaRPr lang="en-US" sz="800" b="0" dirty="0">
                        <a:effectLst/>
                        <a:latin typeface="Calibri" panose="020F0502020204030204" pitchFamily="34" charset="0"/>
                        <a:ea typeface="Calibri" panose="020F0502020204030204" pitchFamily="34" charset="0"/>
                        <a:cs typeface="Times New Roman" panose="02020603050405020304" pitchFamily="18" charset="0"/>
                      </a:endParaRPr>
                    </a:p>
                  </a:txBody>
                  <a:tcPr marL="17414" marR="17414" marT="0" marB="0">
                    <a:lnL w="381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08080"/>
                    </a:solidFill>
                  </a:tcPr>
                </a:tc>
                <a:tc>
                  <a:txBody>
                    <a:bodyPr/>
                    <a:lstStyle/>
                    <a:p>
                      <a:pPr marL="0" marR="0">
                        <a:spcBef>
                          <a:spcPts val="0"/>
                        </a:spcBef>
                        <a:spcAft>
                          <a:spcPts val="0"/>
                        </a:spcAft>
                      </a:pPr>
                      <a:endParaRPr lang="en-US" sz="800" b="0" dirty="0">
                        <a:effectLst/>
                        <a:latin typeface="Calibri" panose="020F0502020204030204" pitchFamily="34" charset="0"/>
                        <a:ea typeface="Calibri" panose="020F0502020204030204" pitchFamily="34" charset="0"/>
                        <a:cs typeface="Times New Roman" panose="02020603050405020304" pitchFamily="18" charset="0"/>
                      </a:endParaRPr>
                    </a:p>
                  </a:txBody>
                  <a:tcPr marL="17414" marR="174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08080"/>
                    </a:solidFill>
                  </a:tcPr>
                </a:tc>
                <a:tc>
                  <a:txBody>
                    <a:bodyPr/>
                    <a:lstStyle/>
                    <a:p>
                      <a:pPr marL="0" marR="0">
                        <a:spcBef>
                          <a:spcPts val="0"/>
                        </a:spcBef>
                        <a:spcAft>
                          <a:spcPts val="0"/>
                        </a:spcAft>
                      </a:pPr>
                      <a:endParaRPr lang="en-US" sz="800" b="0" dirty="0">
                        <a:effectLst/>
                        <a:latin typeface="Calibri" panose="020F0502020204030204" pitchFamily="34" charset="0"/>
                        <a:ea typeface="Calibri" panose="020F0502020204030204" pitchFamily="34" charset="0"/>
                        <a:cs typeface="Times New Roman" panose="02020603050405020304" pitchFamily="18" charset="0"/>
                      </a:endParaRPr>
                    </a:p>
                  </a:txBody>
                  <a:tcPr marL="17414" marR="174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08080"/>
                    </a:solidFill>
                  </a:tcPr>
                </a:tc>
                <a:tc>
                  <a:txBody>
                    <a:bodyPr/>
                    <a:lstStyle/>
                    <a:p>
                      <a:pPr marL="0" marR="0">
                        <a:spcBef>
                          <a:spcPts val="0"/>
                        </a:spcBef>
                        <a:spcAft>
                          <a:spcPts val="0"/>
                        </a:spcAft>
                      </a:pPr>
                      <a:endParaRPr lang="en-US" sz="800" b="0" dirty="0">
                        <a:effectLst/>
                        <a:latin typeface="Calibri" panose="020F0502020204030204" pitchFamily="34" charset="0"/>
                        <a:ea typeface="Calibri" panose="020F0502020204030204" pitchFamily="34" charset="0"/>
                        <a:cs typeface="Times New Roman" panose="02020603050405020304" pitchFamily="18" charset="0"/>
                      </a:endParaRPr>
                    </a:p>
                  </a:txBody>
                  <a:tcPr marL="17414" marR="174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800" b="0" dirty="0">
                          <a:effectLst/>
                          <a:latin typeface="Calibri" panose="020F0502020204030204" pitchFamily="34" charset="0"/>
                          <a:ea typeface="Calibri" panose="020F0502020204030204" pitchFamily="34" charset="0"/>
                          <a:cs typeface="Times New Roman" panose="02020603050405020304" pitchFamily="18" charset="0"/>
                        </a:rPr>
                        <a:t>CPMI-IOSCO, FFIEC/1, FINRA, FFIEC IT Booklet/Management/I.A, FFIEC IT Booklet/Operations</a:t>
                      </a:r>
                    </a:p>
                  </a:txBody>
                  <a:tcPr marL="17414" marR="174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171450" marR="0" indent="-171450">
                        <a:spcBef>
                          <a:spcPts val="0"/>
                        </a:spcBef>
                        <a:spcAft>
                          <a:spcPts val="0"/>
                        </a:spcAft>
                        <a:buFont typeface="Arial" panose="020B0604020202020204" pitchFamily="34" charset="0"/>
                        <a:buChar char="•"/>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7414" marR="17414" marT="0" marB="0">
                    <a:lnL w="12700" cap="flat" cmpd="sng" algn="ctr">
                      <a:solidFill>
                        <a:srgbClr val="FFFFFF"/>
                      </a:solidFill>
                      <a:prstDash val="solid"/>
                      <a:round/>
                      <a:headEnd type="none" w="med" len="med"/>
                      <a:tailEnd type="none" w="med" len="med"/>
                    </a:lnL>
                    <a:lnR w="12700" cmpd="sng">
                      <a:solidFill>
                        <a:srgbClr val="FFFFFF"/>
                      </a:solidFill>
                    </a:lnR>
                    <a:lnT w="381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646C75">
                        <a:lumMod val="40000"/>
                        <a:lumOff val="60000"/>
                      </a:srgbClr>
                    </a:solidFill>
                  </a:tcPr>
                </a:tc>
                <a:extLst>
                  <a:ext uri="{0D108BD9-81ED-4DB2-BD59-A6C34878D82A}">
                    <a16:rowId xmlns:a16="http://schemas.microsoft.com/office/drawing/2014/main" val="10002"/>
                  </a:ext>
                </a:extLst>
              </a:tr>
              <a:tr h="928761">
                <a:tc vMerge="1">
                  <a:txBody>
                    <a:bodyPr/>
                    <a:lstStyle/>
                    <a:p>
                      <a:pPr marL="71755" marR="71755" algn="r">
                        <a:spcBef>
                          <a:spcPts val="0"/>
                        </a:spcBef>
                        <a:spcAft>
                          <a:spcPts val="0"/>
                        </a:spcAft>
                      </a:pPr>
                      <a:endParaRPr lang="en-US" sz="10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7414" marR="17414" marT="0" marB="0" vert="vert270" anchor="ctr">
                    <a:lnL w="12700" cmpd="sng">
                      <a:solidFill>
                        <a:srgbClr val="FFFFFF"/>
                      </a:solidFill>
                    </a:lnL>
                    <a:lnR w="12700" cap="flat" cmpd="sng" algn="ctr">
                      <a:solidFill>
                        <a:srgbClr val="FFFFFF"/>
                      </a:solidFill>
                      <a:prstDash val="solid"/>
                      <a:round/>
                      <a:headEnd type="none" w="med" len="med"/>
                      <a:tailEnd type="none" w="med" len="med"/>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646C75">
                        <a:lumMod val="90000"/>
                      </a:srgbClr>
                    </a:solidFill>
                  </a:tcPr>
                </a:tc>
                <a:tc vMerge="1">
                  <a:txBody>
                    <a:bodyPr/>
                    <a:lstStyle/>
                    <a:p>
                      <a:pPr marL="0" marR="0">
                        <a:spcBef>
                          <a:spcPts val="0"/>
                        </a:spcBef>
                        <a:spcAft>
                          <a:spcPts val="0"/>
                        </a:spcAft>
                      </a:pPr>
                      <a:endParaRPr lang="en-US" sz="800" b="0" dirty="0">
                        <a:effectLst/>
                        <a:latin typeface="Calibri" panose="020F0502020204030204" pitchFamily="34" charset="0"/>
                        <a:ea typeface="Calibri" panose="020F0502020204030204" pitchFamily="34" charset="0"/>
                        <a:cs typeface="Times New Roman" panose="02020603050405020304" pitchFamily="18" charset="0"/>
                      </a:endParaRPr>
                    </a:p>
                  </a:txBody>
                  <a:tcPr marL="17414" marR="174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646C75">
                        <a:lumMod val="40000"/>
                        <a:lumOff val="60000"/>
                      </a:srgbClr>
                    </a:solidFill>
                  </a:tcPr>
                </a:tc>
                <a:tc vMerge="1">
                  <a:txBody>
                    <a:bodyPr/>
                    <a:lstStyle/>
                    <a:p>
                      <a:pPr marL="0" marR="0">
                        <a:spcBef>
                          <a:spcPts val="0"/>
                        </a:spcBef>
                        <a:spcAft>
                          <a:spcPts val="0"/>
                        </a:spcAft>
                      </a:pPr>
                      <a:endParaRPr lang="en-US" sz="800" u="none" dirty="0">
                        <a:effectLst/>
                        <a:latin typeface="Calibri" panose="020F0502020204030204" pitchFamily="34" charset="0"/>
                        <a:ea typeface="Calibri" panose="020F0502020204030204" pitchFamily="34" charset="0"/>
                        <a:cs typeface="Times New Roman" panose="02020603050405020304" pitchFamily="18" charset="0"/>
                      </a:endParaRPr>
                    </a:p>
                  </a:txBody>
                  <a:tcPr marL="17414" marR="174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646C75">
                        <a:lumMod val="40000"/>
                        <a:lumOff val="60000"/>
                      </a:srgbClr>
                    </a:solidFill>
                  </a:tcPr>
                </a:tc>
                <a:tc vMerge="1">
                  <a:txBody>
                    <a:bodyPr/>
                    <a:lstStyle/>
                    <a:p>
                      <a:pPr marL="0" marR="0">
                        <a:spcBef>
                          <a:spcPts val="0"/>
                        </a:spcBef>
                        <a:spcAft>
                          <a:spcPts val="0"/>
                        </a:spcAft>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7414" marR="174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646C75">
                        <a:lumMod val="40000"/>
                        <a:lumOff val="6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spcBef>
                          <a:spcPts val="0"/>
                        </a:spcBef>
                        <a:spcAft>
                          <a:spcPts val="0"/>
                        </a:spcAft>
                      </a:pPr>
                      <a:r>
                        <a:rPr lang="en-US" sz="800" u="none" dirty="0">
                          <a:effectLst/>
                          <a:latin typeface="Calibri" panose="020F0502020204030204" pitchFamily="34" charset="0"/>
                          <a:ea typeface="Calibri" panose="020F0502020204030204" pitchFamily="34" charset="0"/>
                          <a:cs typeface="Times New Roman" panose="02020603050405020304" pitchFamily="18" charset="0"/>
                        </a:rPr>
                        <a:t>GV.SF-1.5: The cyber risk management strategy and framework establishes and communicates priorities for organizational mission, objectives, and activities.</a:t>
                      </a:r>
                    </a:p>
                  </a:txBody>
                  <a:tcPr marL="17414" marR="17414" marT="0" marB="0">
                    <a:lnL w="127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342900" marR="0" lvl="0" indent="-342900">
                        <a:spcBef>
                          <a:spcPts val="0"/>
                        </a:spcBef>
                        <a:spcAft>
                          <a:spcPts val="0"/>
                        </a:spcAft>
                        <a:buFont typeface="Wingdings" panose="05000000000000000000" pitchFamily="2" charset="2"/>
                        <a:buChar char=""/>
                        <a:tabLst>
                          <a:tab pos="228600" algn="l"/>
                        </a:tabLst>
                      </a:pPr>
                      <a:r>
                        <a:rPr lang="en-US" sz="700" dirty="0">
                          <a:effectLst/>
                        </a:rPr>
                        <a:t>Not Applicable</a:t>
                      </a:r>
                    </a:p>
                    <a:p>
                      <a:pPr marL="342900" marR="0" lvl="0" indent="-342900">
                        <a:spcBef>
                          <a:spcPts val="0"/>
                        </a:spcBef>
                        <a:spcAft>
                          <a:spcPts val="0"/>
                        </a:spcAft>
                        <a:buFont typeface="Wingdings" panose="05000000000000000000" pitchFamily="2" charset="2"/>
                        <a:buChar char=""/>
                        <a:tabLst>
                          <a:tab pos="228600" algn="l"/>
                        </a:tabLst>
                      </a:pPr>
                      <a:r>
                        <a:rPr lang="en-US" sz="700" dirty="0">
                          <a:effectLst/>
                        </a:rPr>
                        <a:t>Yes</a:t>
                      </a:r>
                    </a:p>
                    <a:p>
                      <a:pPr marL="342900" marR="0" lvl="0" indent="-342900">
                        <a:spcBef>
                          <a:spcPts val="0"/>
                        </a:spcBef>
                        <a:spcAft>
                          <a:spcPts val="0"/>
                        </a:spcAft>
                        <a:buFont typeface="Wingdings" panose="05000000000000000000" pitchFamily="2" charset="2"/>
                        <a:buChar char=""/>
                        <a:tabLst>
                          <a:tab pos="228600" algn="l"/>
                        </a:tabLst>
                      </a:pPr>
                      <a:r>
                        <a:rPr lang="en-US" sz="700" dirty="0">
                          <a:effectLst/>
                        </a:rPr>
                        <a:t>Yes – Risk Based Approach</a:t>
                      </a:r>
                    </a:p>
                    <a:p>
                      <a:pPr marL="342900" marR="0" lvl="0" indent="-342900">
                        <a:spcBef>
                          <a:spcPts val="0"/>
                        </a:spcBef>
                        <a:spcAft>
                          <a:spcPts val="0"/>
                        </a:spcAft>
                        <a:buFont typeface="Wingdings" panose="05000000000000000000" pitchFamily="2" charset="2"/>
                        <a:buChar char=""/>
                        <a:tabLst>
                          <a:tab pos="228600" algn="l"/>
                        </a:tabLst>
                      </a:pPr>
                      <a:r>
                        <a:rPr lang="en-US" sz="700" dirty="0">
                          <a:effectLst/>
                        </a:rPr>
                        <a:t>Yes – Compensating </a:t>
                      </a:r>
                    </a:p>
                    <a:p>
                      <a:pPr marL="342900" marR="0" lvl="0" indent="-342900">
                        <a:spcBef>
                          <a:spcPts val="0"/>
                        </a:spcBef>
                        <a:spcAft>
                          <a:spcPts val="0"/>
                        </a:spcAft>
                        <a:buFont typeface="Wingdings" panose="05000000000000000000" pitchFamily="2" charset="2"/>
                        <a:buChar char=""/>
                        <a:tabLst>
                          <a:tab pos="228600" algn="l"/>
                        </a:tabLst>
                      </a:pPr>
                      <a:r>
                        <a:rPr lang="en-US" sz="700" dirty="0">
                          <a:effectLst/>
                        </a:rPr>
                        <a:t>Partial – Ongoing Project</a:t>
                      </a:r>
                    </a:p>
                    <a:p>
                      <a:pPr marL="342900" marR="0" lvl="0" indent="-342900">
                        <a:spcBef>
                          <a:spcPts val="0"/>
                        </a:spcBef>
                        <a:spcAft>
                          <a:spcPts val="0"/>
                        </a:spcAft>
                        <a:buFont typeface="Wingdings" panose="05000000000000000000" pitchFamily="2" charset="2"/>
                        <a:buChar char=""/>
                        <a:tabLst>
                          <a:tab pos="228600" algn="l"/>
                        </a:tabLst>
                      </a:pPr>
                      <a:r>
                        <a:rPr lang="en-US" sz="700" dirty="0">
                          <a:effectLst/>
                        </a:rPr>
                        <a:t>Not Tested</a:t>
                      </a:r>
                    </a:p>
                    <a:p>
                      <a:pPr marL="342900" marR="0" lvl="0" indent="-342900">
                        <a:spcBef>
                          <a:spcPts val="0"/>
                        </a:spcBef>
                        <a:spcAft>
                          <a:spcPts val="0"/>
                        </a:spcAft>
                        <a:buFont typeface="Wingdings" panose="05000000000000000000" pitchFamily="2" charset="2"/>
                        <a:buChar char=""/>
                        <a:tabLst>
                          <a:tab pos="228600" algn="l"/>
                        </a:tabLst>
                      </a:pPr>
                      <a:r>
                        <a:rPr lang="en-US" sz="700" dirty="0">
                          <a:effectLst/>
                        </a:rPr>
                        <a:t>No</a:t>
                      </a:r>
                    </a:p>
                  </a:txBody>
                  <a:tcPr marL="17414" marR="17414" marT="0" marB="0">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spcBef>
                          <a:spcPts val="0"/>
                        </a:spcBef>
                        <a:spcAft>
                          <a:spcPts val="0"/>
                        </a:spcAft>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7414" marR="17414" marT="0" marB="0">
                    <a:lnL w="381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08080"/>
                    </a:solidFill>
                  </a:tcPr>
                </a:tc>
                <a:tc>
                  <a:txBody>
                    <a:bodyPr/>
                    <a:lstStyle/>
                    <a:p>
                      <a:pPr marL="0" marR="0">
                        <a:spcBef>
                          <a:spcPts val="0"/>
                        </a:spcBef>
                        <a:spcAft>
                          <a:spcPts val="0"/>
                        </a:spcAft>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7414" marR="174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08080"/>
                    </a:solidFill>
                  </a:tcPr>
                </a:tc>
                <a:tc>
                  <a:txBody>
                    <a:bodyPr/>
                    <a:lstStyle/>
                    <a:p>
                      <a:pPr marL="0" marR="0">
                        <a:spcBef>
                          <a:spcPts val="0"/>
                        </a:spcBef>
                        <a:spcAft>
                          <a:spcPts val="0"/>
                        </a:spcAft>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7414" marR="174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08080"/>
                    </a:solidFill>
                  </a:tcPr>
                </a:tc>
                <a:tc>
                  <a:txBody>
                    <a:bodyPr/>
                    <a:lstStyle/>
                    <a:p>
                      <a:pPr marL="0" marR="0">
                        <a:spcBef>
                          <a:spcPts val="0"/>
                        </a:spcBef>
                        <a:spcAft>
                          <a:spcPts val="0"/>
                        </a:spcAft>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7414" marR="174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08080"/>
                    </a:solidFill>
                  </a:tcPr>
                </a:tc>
                <a:tc>
                  <a:txBody>
                    <a:bodyPr/>
                    <a:lstStyle/>
                    <a:p>
                      <a:pPr marL="0" marR="0">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CPMI-IOSCO, FFIEC/1, FINRA, FFIEC IT Booklet/Information Security/I, FFIEC IT Booklet/Management/I, FFIEC IT Booklet/Operations</a:t>
                      </a:r>
                    </a:p>
                  </a:txBody>
                  <a:tcPr marL="17414" marR="174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171450" marR="0" indent="-171450">
                        <a:spcBef>
                          <a:spcPts val="0"/>
                        </a:spcBef>
                        <a:spcAft>
                          <a:spcPts val="0"/>
                        </a:spcAft>
                        <a:buFont typeface="Arial" panose="020B0604020202020204" pitchFamily="34" charset="0"/>
                        <a:buChar char="•"/>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7414" marR="17414" marT="0" marB="0">
                    <a:lnL w="12700" cap="flat" cmpd="sng" algn="ctr">
                      <a:solidFill>
                        <a:srgbClr val="FFFFFF"/>
                      </a:solidFill>
                      <a:prstDash val="solid"/>
                      <a:round/>
                      <a:headEnd type="none" w="med" len="med"/>
                      <a:tailEnd type="none" w="med" len="med"/>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646C75">
                        <a:lumMod val="40000"/>
                        <a:lumOff val="60000"/>
                      </a:srgbClr>
                    </a:solidFill>
                  </a:tcPr>
                </a:tc>
                <a:extLst>
                  <a:ext uri="{0D108BD9-81ED-4DB2-BD59-A6C34878D82A}">
                    <a16:rowId xmlns:a16="http://schemas.microsoft.com/office/drawing/2014/main" val="10003"/>
                  </a:ext>
                </a:extLst>
              </a:tr>
            </a:tbl>
          </a:graphicData>
        </a:graphic>
      </p:graphicFrame>
      <p:sp>
        <p:nvSpPr>
          <p:cNvPr id="22" name="Rounded Rectangle 21"/>
          <p:cNvSpPr/>
          <p:nvPr/>
        </p:nvSpPr>
        <p:spPr>
          <a:xfrm>
            <a:off x="301925" y="6199044"/>
            <a:ext cx="3775267" cy="539936"/>
          </a:xfrm>
          <a:prstGeom prst="roundRect">
            <a:avLst/>
          </a:prstGeom>
          <a:solidFill>
            <a:srgbClr val="FFFFFF"/>
          </a:solidFill>
          <a:ln>
            <a:solidFill>
              <a:srgbClr val="FFFFFF">
                <a:lumMod val="75000"/>
              </a:srgbClr>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57" b="0" i="0" u="none" strike="noStrike" kern="0" cap="none" spc="0" normalizeH="0" baseline="0" noProof="0" dirty="0">
                <a:ln>
                  <a:noFill/>
                </a:ln>
                <a:solidFill>
                  <a:srgbClr val="000000"/>
                </a:solidFill>
                <a:effectLst/>
                <a:uLnTx/>
                <a:uFillTx/>
                <a:latin typeface="Arial"/>
              </a:rPr>
              <a:t>The </a:t>
            </a:r>
            <a:r>
              <a:rPr kumimoji="0" lang="en-US" sz="857" b="1" i="0" u="none" strike="noStrike" kern="0" cap="none" spc="0" normalizeH="0" baseline="0" noProof="0" dirty="0">
                <a:ln>
                  <a:noFill/>
                </a:ln>
                <a:solidFill>
                  <a:srgbClr val="000000"/>
                </a:solidFill>
                <a:effectLst/>
                <a:uLnTx/>
                <a:uFillTx/>
                <a:latin typeface="Arial"/>
              </a:rPr>
              <a:t>‘Diagnostic Statements’</a:t>
            </a:r>
            <a:r>
              <a:rPr kumimoji="0" lang="en-US" sz="857" b="0" i="0" u="none" strike="noStrike" kern="0" cap="none" spc="0" normalizeH="0" baseline="0" noProof="0" dirty="0">
                <a:ln>
                  <a:noFill/>
                </a:ln>
                <a:solidFill>
                  <a:srgbClr val="000000"/>
                </a:solidFill>
                <a:effectLst/>
                <a:uLnTx/>
                <a:uFillTx/>
                <a:latin typeface="Arial"/>
              </a:rPr>
              <a:t> column defines authoritative, common language for multiple regulatory requirements, enabling Firms to comply with largely the same but distinct requirements from different supervisors</a:t>
            </a:r>
          </a:p>
        </p:txBody>
      </p:sp>
      <p:cxnSp>
        <p:nvCxnSpPr>
          <p:cNvPr id="23" name="Straight Arrow Connector 22"/>
          <p:cNvCxnSpPr/>
          <p:nvPr/>
        </p:nvCxnSpPr>
        <p:spPr bwMode="auto">
          <a:xfrm flipV="1">
            <a:off x="3188119" y="5996960"/>
            <a:ext cx="145119" cy="202084"/>
          </a:xfrm>
          <a:prstGeom prst="straightConnector1">
            <a:avLst/>
          </a:prstGeom>
          <a:noFill/>
          <a:ln w="9525" cap="flat" cmpd="sng" algn="ctr">
            <a:solidFill>
              <a:srgbClr val="FFFFFF">
                <a:lumMod val="75000"/>
              </a:srgbClr>
            </a:solidFill>
            <a:prstDash val="solid"/>
            <a:round/>
            <a:headEnd type="none" w="med" len="med"/>
            <a:tailEnd type="triangle" w="med" len="med"/>
          </a:ln>
          <a:effectLst/>
        </p:spPr>
      </p:cxnSp>
      <p:sp>
        <p:nvSpPr>
          <p:cNvPr id="24" name="Rounded Rectangle 23"/>
          <p:cNvSpPr/>
          <p:nvPr/>
        </p:nvSpPr>
        <p:spPr>
          <a:xfrm>
            <a:off x="5360087" y="6240221"/>
            <a:ext cx="3412470" cy="539936"/>
          </a:xfrm>
          <a:prstGeom prst="roundRect">
            <a:avLst/>
          </a:prstGeom>
          <a:solidFill>
            <a:srgbClr val="FFFFFF"/>
          </a:solidFill>
          <a:ln>
            <a:solidFill>
              <a:srgbClr val="FFFFFF">
                <a:lumMod val="75000"/>
              </a:srgbClr>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57" b="0" i="0" u="none" strike="noStrike" kern="0" cap="none" spc="0" normalizeH="0" baseline="0" noProof="0" dirty="0">
                <a:ln>
                  <a:noFill/>
                </a:ln>
                <a:solidFill>
                  <a:srgbClr val="000000"/>
                </a:solidFill>
                <a:effectLst/>
                <a:uLnTx/>
                <a:uFillTx/>
                <a:latin typeface="Arial"/>
              </a:rPr>
              <a:t>The </a:t>
            </a:r>
            <a:r>
              <a:rPr kumimoji="0" lang="en-US" sz="857" b="1" i="0" u="none" strike="noStrike" kern="0" cap="none" spc="0" normalizeH="0" baseline="0" noProof="0" dirty="0">
                <a:ln>
                  <a:noFill/>
                </a:ln>
                <a:solidFill>
                  <a:srgbClr val="000000"/>
                </a:solidFill>
                <a:effectLst/>
                <a:uLnTx/>
                <a:uFillTx/>
                <a:latin typeface="Arial"/>
              </a:rPr>
              <a:t>‘FS References’</a:t>
            </a:r>
            <a:r>
              <a:rPr kumimoji="0" lang="en-US" sz="857" b="0" i="0" u="none" strike="noStrike" kern="0" cap="none" spc="0" normalizeH="0" baseline="0" noProof="0" dirty="0">
                <a:ln>
                  <a:noFill/>
                </a:ln>
                <a:solidFill>
                  <a:srgbClr val="000000"/>
                </a:solidFill>
                <a:effectLst/>
                <a:uLnTx/>
                <a:uFillTx/>
                <a:latin typeface="Arial"/>
              </a:rPr>
              <a:t> and </a:t>
            </a:r>
            <a:r>
              <a:rPr kumimoji="0" lang="en-US" sz="857" b="1" i="0" u="none" strike="noStrike" kern="0" cap="none" spc="0" normalizeH="0" baseline="0" noProof="0" dirty="0">
                <a:ln>
                  <a:noFill/>
                </a:ln>
                <a:solidFill>
                  <a:srgbClr val="000000"/>
                </a:solidFill>
                <a:effectLst/>
                <a:uLnTx/>
                <a:uFillTx/>
                <a:latin typeface="Arial"/>
              </a:rPr>
              <a:t>‘Informative References’ </a:t>
            </a:r>
            <a:r>
              <a:rPr kumimoji="0" lang="en-US" sz="857" b="0" i="0" u="none" strike="noStrike" kern="0" cap="none" spc="0" normalizeH="0" baseline="0" noProof="0" dirty="0">
                <a:ln>
                  <a:noFill/>
                </a:ln>
                <a:solidFill>
                  <a:srgbClr val="000000"/>
                </a:solidFill>
                <a:effectLst/>
                <a:uLnTx/>
                <a:uFillTx/>
                <a:latin typeface="Arial"/>
              </a:rPr>
              <a:t>columns detail specific mapping of distinct requirements to the single Profile requirement</a:t>
            </a:r>
            <a:endParaRPr kumimoji="0" lang="en-US" sz="857" b="1" i="0" u="none" strike="noStrike" kern="0" cap="none" spc="0" normalizeH="0" baseline="0" noProof="0" dirty="0">
              <a:ln>
                <a:noFill/>
              </a:ln>
              <a:solidFill>
                <a:srgbClr val="000000"/>
              </a:solidFill>
              <a:effectLst/>
              <a:uLnTx/>
              <a:uFillTx/>
              <a:latin typeface="Arial"/>
            </a:endParaRPr>
          </a:p>
        </p:txBody>
      </p:sp>
      <p:cxnSp>
        <p:nvCxnSpPr>
          <p:cNvPr id="25" name="Straight Arrow Connector 24"/>
          <p:cNvCxnSpPr/>
          <p:nvPr/>
        </p:nvCxnSpPr>
        <p:spPr bwMode="auto">
          <a:xfrm flipV="1">
            <a:off x="6112390" y="6006346"/>
            <a:ext cx="1291245" cy="244708"/>
          </a:xfrm>
          <a:prstGeom prst="straightConnector1">
            <a:avLst/>
          </a:prstGeom>
          <a:noFill/>
          <a:ln w="9525" cap="flat" cmpd="sng" algn="ctr">
            <a:solidFill>
              <a:srgbClr val="FFFFFF">
                <a:lumMod val="75000"/>
              </a:srgbClr>
            </a:solidFill>
            <a:prstDash val="solid"/>
            <a:round/>
            <a:headEnd type="none" w="med" len="med"/>
            <a:tailEnd type="triangle" w="med" len="med"/>
          </a:ln>
          <a:effectLst/>
        </p:spPr>
      </p:cxnSp>
      <p:cxnSp>
        <p:nvCxnSpPr>
          <p:cNvPr id="26" name="Straight Arrow Connector 25"/>
          <p:cNvCxnSpPr/>
          <p:nvPr/>
        </p:nvCxnSpPr>
        <p:spPr bwMode="auto">
          <a:xfrm flipV="1">
            <a:off x="7621313" y="6006346"/>
            <a:ext cx="1151244" cy="236083"/>
          </a:xfrm>
          <a:prstGeom prst="straightConnector1">
            <a:avLst/>
          </a:prstGeom>
          <a:noFill/>
          <a:ln w="9525" cap="flat" cmpd="sng" algn="ctr">
            <a:solidFill>
              <a:srgbClr val="FFFFFF">
                <a:lumMod val="75000"/>
              </a:srgbClr>
            </a:solidFill>
            <a:prstDash val="solid"/>
            <a:round/>
            <a:headEnd type="none" w="med" len="med"/>
            <a:tailEnd type="triangle" w="med" len="med"/>
          </a:ln>
          <a:effectLst/>
        </p:spPr>
      </p:cxnSp>
    </p:spTree>
    <p:extLst>
      <p:ext uri="{BB962C8B-B14F-4D97-AF65-F5344CB8AC3E}">
        <p14:creationId xmlns:p14="http://schemas.microsoft.com/office/powerpoint/2010/main" val="277397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31884" y="195430"/>
            <a:ext cx="2970533" cy="369417"/>
          </a:xfrm>
          <a:prstGeom prst="rect">
            <a:avLst/>
          </a:prstGeom>
          <a:solidFill>
            <a:schemeClr val="bg1"/>
          </a:solidFill>
        </p:spPr>
        <p:txBody>
          <a:bodyPr wrap="square" rtlCol="0">
            <a:spAutoFit/>
          </a:bodyPr>
          <a:lstStyle/>
          <a:p>
            <a:endParaRPr lang="en-US" dirty="0"/>
          </a:p>
        </p:txBody>
      </p:sp>
      <p:sp>
        <p:nvSpPr>
          <p:cNvPr id="9" name="Rectangle 8"/>
          <p:cNvSpPr/>
          <p:nvPr/>
        </p:nvSpPr>
        <p:spPr>
          <a:xfrm>
            <a:off x="301925" y="6590582"/>
            <a:ext cx="8195094" cy="251754"/>
          </a:xfrm>
          <a:prstGeom prst="rect">
            <a:avLst/>
          </a:prstGeom>
          <a:solidFill>
            <a:schemeClr val="bg1"/>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a:solidFill>
                <a:srgbClr val="000000"/>
              </a:solidFill>
              <a:latin typeface="Arial" pitchFamily="34" charset="0"/>
              <a:cs typeface="Arial" pitchFamily="34" charset="0"/>
            </a:endParaRPr>
          </a:p>
        </p:txBody>
      </p:sp>
      <p:sp>
        <p:nvSpPr>
          <p:cNvPr id="12" name="Title 1"/>
          <p:cNvSpPr>
            <a:spLocks noGrp="1"/>
          </p:cNvSpPr>
          <p:nvPr>
            <p:ph type="title"/>
          </p:nvPr>
        </p:nvSpPr>
        <p:spPr>
          <a:xfrm>
            <a:off x="443206" y="162037"/>
            <a:ext cx="8717540" cy="831793"/>
          </a:xfrm>
        </p:spPr>
        <p:txBody>
          <a:bodyPr/>
          <a:lstStyle/>
          <a:p>
            <a:r>
              <a:rPr lang="en-US" dirty="0"/>
              <a:t>Benefits of the Profile Approach</a:t>
            </a:r>
          </a:p>
        </p:txBody>
      </p:sp>
      <p:sp>
        <p:nvSpPr>
          <p:cNvPr id="11" name="Rectangle 10"/>
          <p:cNvSpPr/>
          <p:nvPr/>
        </p:nvSpPr>
        <p:spPr>
          <a:xfrm>
            <a:off x="4998717" y="3864175"/>
            <a:ext cx="1260268" cy="960263"/>
          </a:xfrm>
          <a:prstGeom prst="rect">
            <a:avLst/>
          </a:prstGeom>
        </p:spPr>
        <p:txBody>
          <a:bodyPr wrap="square" lIns="18288" tIns="18288" rIns="18288" bIns="18288">
            <a:spAutoFit/>
          </a:bodyPr>
          <a:lstStyle/>
          <a:p>
            <a:pPr marL="0" lvl="1">
              <a:spcAft>
                <a:spcPts val="300"/>
              </a:spcAft>
              <a:buClr>
                <a:srgbClr val="004A91"/>
              </a:buClr>
              <a:buSzPct val="100000"/>
            </a:pPr>
            <a:r>
              <a:rPr lang="en-US" sz="1000" b="1" kern="0" dirty="0">
                <a:solidFill>
                  <a:srgbClr val="000000"/>
                </a:solidFill>
                <a:cs typeface="Arial" pitchFamily="34" charset="0"/>
              </a:rPr>
              <a:t>Enhanced collective understanding of the state of cybersecurity for regulators and industry</a:t>
            </a:r>
          </a:p>
        </p:txBody>
      </p:sp>
      <p:sp>
        <p:nvSpPr>
          <p:cNvPr id="13" name="Rectangle 12"/>
          <p:cNvSpPr/>
          <p:nvPr/>
        </p:nvSpPr>
        <p:spPr>
          <a:xfrm>
            <a:off x="3440018" y="3864175"/>
            <a:ext cx="1528909" cy="960263"/>
          </a:xfrm>
          <a:prstGeom prst="rect">
            <a:avLst/>
          </a:prstGeom>
        </p:spPr>
        <p:txBody>
          <a:bodyPr wrap="square" lIns="18288" tIns="18288" rIns="18288" bIns="18288">
            <a:spAutoFit/>
          </a:bodyPr>
          <a:lstStyle/>
          <a:p>
            <a:pPr marL="0" lvl="1">
              <a:spcAft>
                <a:spcPts val="300"/>
              </a:spcAft>
              <a:buClr>
                <a:srgbClr val="004A91"/>
              </a:buClr>
              <a:buSzPct val="100000"/>
            </a:pPr>
            <a:r>
              <a:rPr lang="en-US" sz="1000" b="1" kern="0" dirty="0">
                <a:solidFill>
                  <a:srgbClr val="000000"/>
                </a:solidFill>
                <a:cs typeface="Arial" pitchFamily="34" charset="0"/>
              </a:rPr>
              <a:t>Greater intra-sector, cross-sector and international cybersecurity collaboration and understanding</a:t>
            </a:r>
          </a:p>
        </p:txBody>
      </p:sp>
      <p:sp>
        <p:nvSpPr>
          <p:cNvPr id="14" name="Rectangle 13"/>
          <p:cNvSpPr/>
          <p:nvPr/>
        </p:nvSpPr>
        <p:spPr>
          <a:xfrm>
            <a:off x="1860392" y="3864175"/>
            <a:ext cx="1316926" cy="1114151"/>
          </a:xfrm>
          <a:prstGeom prst="rect">
            <a:avLst/>
          </a:prstGeom>
        </p:spPr>
        <p:txBody>
          <a:bodyPr wrap="square" lIns="18288" tIns="18288" rIns="18288" bIns="18288">
            <a:spAutoFit/>
          </a:bodyPr>
          <a:lstStyle/>
          <a:p>
            <a:pPr marL="0" lvl="1">
              <a:spcAft>
                <a:spcPts val="300"/>
              </a:spcAft>
              <a:buClr>
                <a:srgbClr val="004A91"/>
              </a:buClr>
              <a:buSzPct val="100000"/>
            </a:pPr>
            <a:r>
              <a:rPr lang="en-US" sz="1000" b="1" kern="0" dirty="0">
                <a:solidFill>
                  <a:srgbClr val="000000"/>
                </a:solidFill>
                <a:cs typeface="Arial" pitchFamily="34" charset="0"/>
              </a:rPr>
              <a:t>Enhanced internal and external oversight and due diligence and Third Party Vendor management programs</a:t>
            </a:r>
          </a:p>
        </p:txBody>
      </p:sp>
      <p:sp>
        <p:nvSpPr>
          <p:cNvPr id="15" name="Rectangle 14"/>
          <p:cNvSpPr/>
          <p:nvPr/>
        </p:nvSpPr>
        <p:spPr>
          <a:xfrm>
            <a:off x="6569901" y="3864175"/>
            <a:ext cx="892878" cy="498598"/>
          </a:xfrm>
          <a:prstGeom prst="rect">
            <a:avLst/>
          </a:prstGeom>
        </p:spPr>
        <p:txBody>
          <a:bodyPr wrap="square" lIns="18288" tIns="18288" rIns="18288" bIns="18288">
            <a:spAutoFit/>
          </a:bodyPr>
          <a:lstStyle/>
          <a:p>
            <a:pPr marL="0" lvl="1">
              <a:spcAft>
                <a:spcPts val="300"/>
              </a:spcAft>
              <a:buClr>
                <a:srgbClr val="004A91"/>
              </a:buClr>
              <a:buSzPct val="100000"/>
            </a:pPr>
            <a:r>
              <a:rPr lang="en-US" sz="1000" b="1" kern="0" dirty="0">
                <a:solidFill>
                  <a:srgbClr val="000000"/>
                </a:solidFill>
                <a:cs typeface="Arial" pitchFamily="34" charset="0"/>
              </a:rPr>
              <a:t>Improved Boardroom engagement</a:t>
            </a:r>
          </a:p>
        </p:txBody>
      </p:sp>
      <p:sp>
        <p:nvSpPr>
          <p:cNvPr id="16" name="Rectangle 15"/>
          <p:cNvSpPr/>
          <p:nvPr/>
        </p:nvSpPr>
        <p:spPr>
          <a:xfrm>
            <a:off x="526719" y="3864175"/>
            <a:ext cx="1303887" cy="1114151"/>
          </a:xfrm>
          <a:prstGeom prst="rect">
            <a:avLst/>
          </a:prstGeom>
        </p:spPr>
        <p:txBody>
          <a:bodyPr wrap="square" lIns="18288" tIns="18288" rIns="18288" bIns="18288">
            <a:spAutoFit/>
          </a:bodyPr>
          <a:lstStyle/>
          <a:p>
            <a:pPr marL="0" lvl="1">
              <a:spcAft>
                <a:spcPts val="300"/>
              </a:spcAft>
              <a:buClr>
                <a:srgbClr val="004A91"/>
              </a:buClr>
              <a:buSzPct val="100000"/>
            </a:pPr>
            <a:r>
              <a:rPr lang="en-US" sz="1000" b="1" kern="0" dirty="0">
                <a:solidFill>
                  <a:srgbClr val="000000"/>
                </a:solidFill>
                <a:cs typeface="Arial" pitchFamily="34" charset="0"/>
              </a:rPr>
              <a:t>Reduced cybersecurity administrative burdens and regulatory compliance complexity</a:t>
            </a:r>
          </a:p>
        </p:txBody>
      </p:sp>
      <p:sp>
        <p:nvSpPr>
          <p:cNvPr id="17" name="Rectangle 16"/>
          <p:cNvSpPr/>
          <p:nvPr/>
        </p:nvSpPr>
        <p:spPr>
          <a:xfrm>
            <a:off x="7883580" y="3864175"/>
            <a:ext cx="1180392" cy="806375"/>
          </a:xfrm>
          <a:prstGeom prst="rect">
            <a:avLst/>
          </a:prstGeom>
        </p:spPr>
        <p:txBody>
          <a:bodyPr wrap="square" lIns="18288" tIns="18288" rIns="18288" bIns="18288">
            <a:spAutoFit/>
          </a:bodyPr>
          <a:lstStyle/>
          <a:p>
            <a:pPr marL="0" lvl="1">
              <a:spcAft>
                <a:spcPts val="300"/>
              </a:spcAft>
              <a:buClr>
                <a:srgbClr val="004A91"/>
              </a:buClr>
              <a:buSzPct val="100000"/>
            </a:pPr>
            <a:r>
              <a:rPr lang="en-US" sz="1000" b="1" kern="0" dirty="0">
                <a:solidFill>
                  <a:srgbClr val="000000"/>
                </a:solidFill>
                <a:cs typeface="Arial" pitchFamily="34" charset="0"/>
              </a:rPr>
              <a:t>Greater innovation at technology companies, including FS startups</a:t>
            </a:r>
          </a:p>
        </p:txBody>
      </p:sp>
      <p:grpSp>
        <p:nvGrpSpPr>
          <p:cNvPr id="18" name="Group 17"/>
          <p:cNvGrpSpPr/>
          <p:nvPr/>
        </p:nvGrpSpPr>
        <p:grpSpPr>
          <a:xfrm>
            <a:off x="3498180" y="2702656"/>
            <a:ext cx="989514" cy="954850"/>
            <a:chOff x="5957888" y="1601788"/>
            <a:chExt cx="158749" cy="176213"/>
          </a:xfrm>
          <a:solidFill>
            <a:schemeClr val="bg2"/>
          </a:solidFill>
        </p:grpSpPr>
        <p:sp>
          <p:nvSpPr>
            <p:cNvPr id="19" name="Freeform 247"/>
            <p:cNvSpPr>
              <a:spLocks/>
            </p:cNvSpPr>
            <p:nvPr/>
          </p:nvSpPr>
          <p:spPr bwMode="auto">
            <a:xfrm>
              <a:off x="5986463" y="1639888"/>
              <a:ext cx="100012" cy="100013"/>
            </a:xfrm>
            <a:custGeom>
              <a:avLst/>
              <a:gdLst>
                <a:gd name="T0" fmla="*/ 56 w 56"/>
                <a:gd name="T1" fmla="*/ 28 h 56"/>
                <a:gd name="T2" fmla="*/ 50 w 56"/>
                <a:gd name="T3" fmla="*/ 10 h 56"/>
                <a:gd name="T4" fmla="*/ 49 w 56"/>
                <a:gd name="T5" fmla="*/ 11 h 56"/>
                <a:gd name="T6" fmla="*/ 42 w 56"/>
                <a:gd name="T7" fmla="*/ 21 h 56"/>
                <a:gd name="T8" fmla="*/ 41 w 56"/>
                <a:gd name="T9" fmla="*/ 21 h 56"/>
                <a:gd name="T10" fmla="*/ 36 w 56"/>
                <a:gd name="T11" fmla="*/ 20 h 56"/>
                <a:gd name="T12" fmla="*/ 38 w 56"/>
                <a:gd name="T13" fmla="*/ 24 h 56"/>
                <a:gd name="T14" fmla="*/ 38 w 56"/>
                <a:gd name="T15" fmla="*/ 24 h 56"/>
                <a:gd name="T16" fmla="*/ 41 w 56"/>
                <a:gd name="T17" fmla="*/ 25 h 56"/>
                <a:gd name="T18" fmla="*/ 42 w 56"/>
                <a:gd name="T19" fmla="*/ 35 h 56"/>
                <a:gd name="T20" fmla="*/ 37 w 56"/>
                <a:gd name="T21" fmla="*/ 40 h 56"/>
                <a:gd name="T22" fmla="*/ 26 w 56"/>
                <a:gd name="T23" fmla="*/ 48 h 56"/>
                <a:gd name="T24" fmla="*/ 20 w 56"/>
                <a:gd name="T25" fmla="*/ 40 h 56"/>
                <a:gd name="T26" fmla="*/ 9 w 56"/>
                <a:gd name="T27" fmla="*/ 26 h 56"/>
                <a:gd name="T28" fmla="*/ 16 w 56"/>
                <a:gd name="T29" fmla="*/ 15 h 56"/>
                <a:gd name="T30" fmla="*/ 24 w 56"/>
                <a:gd name="T31" fmla="*/ 16 h 56"/>
                <a:gd name="T32" fmla="*/ 26 w 56"/>
                <a:gd name="T33" fmla="*/ 15 h 56"/>
                <a:gd name="T34" fmla="*/ 24 w 56"/>
                <a:gd name="T35" fmla="*/ 11 h 56"/>
                <a:gd name="T36" fmla="*/ 23 w 56"/>
                <a:gd name="T37" fmla="*/ 9 h 56"/>
                <a:gd name="T38" fmla="*/ 35 w 56"/>
                <a:gd name="T39" fmla="*/ 1 h 56"/>
                <a:gd name="T40" fmla="*/ 35 w 56"/>
                <a:gd name="T41" fmla="*/ 1 h 56"/>
                <a:gd name="T42" fmla="*/ 28 w 56"/>
                <a:gd name="T43" fmla="*/ 0 h 56"/>
                <a:gd name="T44" fmla="*/ 0 w 56"/>
                <a:gd name="T45" fmla="*/ 28 h 56"/>
                <a:gd name="T46" fmla="*/ 28 w 56"/>
                <a:gd name="T47" fmla="*/ 56 h 56"/>
                <a:gd name="T48" fmla="*/ 56 w 56"/>
                <a:gd name="T49"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 h="56">
                  <a:moveTo>
                    <a:pt x="56" y="28"/>
                  </a:moveTo>
                  <a:cubicBezTo>
                    <a:pt x="56" y="21"/>
                    <a:pt x="54" y="15"/>
                    <a:pt x="50" y="10"/>
                  </a:cubicBezTo>
                  <a:cubicBezTo>
                    <a:pt x="49" y="11"/>
                    <a:pt x="49" y="11"/>
                    <a:pt x="49" y="11"/>
                  </a:cubicBezTo>
                  <a:cubicBezTo>
                    <a:pt x="49" y="11"/>
                    <a:pt x="48" y="18"/>
                    <a:pt x="42" y="21"/>
                  </a:cubicBezTo>
                  <a:cubicBezTo>
                    <a:pt x="42" y="21"/>
                    <a:pt x="42" y="21"/>
                    <a:pt x="41" y="21"/>
                  </a:cubicBezTo>
                  <a:cubicBezTo>
                    <a:pt x="38" y="20"/>
                    <a:pt x="36" y="20"/>
                    <a:pt x="36" y="20"/>
                  </a:cubicBezTo>
                  <a:cubicBezTo>
                    <a:pt x="36" y="21"/>
                    <a:pt x="37" y="24"/>
                    <a:pt x="38" y="24"/>
                  </a:cubicBezTo>
                  <a:cubicBezTo>
                    <a:pt x="38" y="24"/>
                    <a:pt x="38" y="24"/>
                    <a:pt x="38" y="24"/>
                  </a:cubicBezTo>
                  <a:cubicBezTo>
                    <a:pt x="39" y="23"/>
                    <a:pt x="41" y="24"/>
                    <a:pt x="41" y="25"/>
                  </a:cubicBezTo>
                  <a:cubicBezTo>
                    <a:pt x="43" y="29"/>
                    <a:pt x="43" y="32"/>
                    <a:pt x="42" y="35"/>
                  </a:cubicBezTo>
                  <a:cubicBezTo>
                    <a:pt x="41" y="38"/>
                    <a:pt x="38" y="39"/>
                    <a:pt x="37" y="40"/>
                  </a:cubicBezTo>
                  <a:cubicBezTo>
                    <a:pt x="32" y="45"/>
                    <a:pt x="33" y="48"/>
                    <a:pt x="26" y="48"/>
                  </a:cubicBezTo>
                  <a:cubicBezTo>
                    <a:pt x="23" y="48"/>
                    <a:pt x="20" y="42"/>
                    <a:pt x="20" y="40"/>
                  </a:cubicBezTo>
                  <a:cubicBezTo>
                    <a:pt x="20" y="26"/>
                    <a:pt x="9" y="37"/>
                    <a:pt x="9" y="26"/>
                  </a:cubicBezTo>
                  <a:cubicBezTo>
                    <a:pt x="9" y="25"/>
                    <a:pt x="9" y="16"/>
                    <a:pt x="16" y="15"/>
                  </a:cubicBezTo>
                  <a:cubicBezTo>
                    <a:pt x="19" y="14"/>
                    <a:pt x="23" y="14"/>
                    <a:pt x="24" y="16"/>
                  </a:cubicBezTo>
                  <a:cubicBezTo>
                    <a:pt x="25" y="16"/>
                    <a:pt x="26" y="16"/>
                    <a:pt x="26" y="15"/>
                  </a:cubicBezTo>
                  <a:cubicBezTo>
                    <a:pt x="27" y="14"/>
                    <a:pt x="26" y="13"/>
                    <a:pt x="24" y="11"/>
                  </a:cubicBezTo>
                  <a:cubicBezTo>
                    <a:pt x="23" y="11"/>
                    <a:pt x="23" y="10"/>
                    <a:pt x="23" y="9"/>
                  </a:cubicBezTo>
                  <a:cubicBezTo>
                    <a:pt x="23" y="6"/>
                    <a:pt x="27" y="4"/>
                    <a:pt x="35" y="1"/>
                  </a:cubicBezTo>
                  <a:cubicBezTo>
                    <a:pt x="35" y="1"/>
                    <a:pt x="35" y="1"/>
                    <a:pt x="35" y="1"/>
                  </a:cubicBezTo>
                  <a:cubicBezTo>
                    <a:pt x="33" y="0"/>
                    <a:pt x="31" y="0"/>
                    <a:pt x="28" y="0"/>
                  </a:cubicBezTo>
                  <a:cubicBezTo>
                    <a:pt x="13" y="0"/>
                    <a:pt x="0" y="13"/>
                    <a:pt x="0" y="28"/>
                  </a:cubicBezTo>
                  <a:cubicBezTo>
                    <a:pt x="0" y="43"/>
                    <a:pt x="13" y="56"/>
                    <a:pt x="28" y="56"/>
                  </a:cubicBezTo>
                  <a:cubicBezTo>
                    <a:pt x="43" y="56"/>
                    <a:pt x="56" y="43"/>
                    <a:pt x="5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20" name="Freeform 248"/>
            <p:cNvSpPr>
              <a:spLocks/>
            </p:cNvSpPr>
            <p:nvPr/>
          </p:nvSpPr>
          <p:spPr bwMode="auto">
            <a:xfrm>
              <a:off x="5957888" y="1601788"/>
              <a:ext cx="98425" cy="155575"/>
            </a:xfrm>
            <a:custGeom>
              <a:avLst/>
              <a:gdLst>
                <a:gd name="T0" fmla="*/ 22 w 55"/>
                <a:gd name="T1" fmla="*/ 71 h 87"/>
                <a:gd name="T2" fmla="*/ 20 w 55"/>
                <a:gd name="T3" fmla="*/ 69 h 87"/>
                <a:gd name="T4" fmla="*/ 18 w 55"/>
                <a:gd name="T5" fmla="*/ 71 h 87"/>
                <a:gd name="T6" fmla="*/ 19 w 55"/>
                <a:gd name="T7" fmla="*/ 81 h 87"/>
                <a:gd name="T8" fmla="*/ 4 w 55"/>
                <a:gd name="T9" fmla="*/ 49 h 87"/>
                <a:gd name="T10" fmla="*/ 52 w 55"/>
                <a:gd name="T11" fmla="*/ 10 h 87"/>
                <a:gd name="T12" fmla="*/ 55 w 55"/>
                <a:gd name="T13" fmla="*/ 8 h 87"/>
                <a:gd name="T14" fmla="*/ 53 w 55"/>
                <a:gd name="T15" fmla="*/ 6 h 87"/>
                <a:gd name="T16" fmla="*/ 0 w 55"/>
                <a:gd name="T17" fmla="*/ 49 h 87"/>
                <a:gd name="T18" fmla="*/ 14 w 55"/>
                <a:gd name="T19" fmla="*/ 81 h 87"/>
                <a:gd name="T20" fmla="*/ 4 w 55"/>
                <a:gd name="T21" fmla="*/ 79 h 87"/>
                <a:gd name="T22" fmla="*/ 2 w 55"/>
                <a:gd name="T23" fmla="*/ 81 h 87"/>
                <a:gd name="T24" fmla="*/ 4 w 55"/>
                <a:gd name="T25" fmla="*/ 83 h 87"/>
                <a:gd name="T26" fmla="*/ 21 w 55"/>
                <a:gd name="T27" fmla="*/ 87 h 87"/>
                <a:gd name="T28" fmla="*/ 24 w 55"/>
                <a:gd name="T29" fmla="*/ 85 h 87"/>
                <a:gd name="T30" fmla="*/ 22 w 55"/>
                <a:gd name="T31" fmla="*/ 7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87">
                  <a:moveTo>
                    <a:pt x="22" y="71"/>
                  </a:moveTo>
                  <a:cubicBezTo>
                    <a:pt x="22" y="70"/>
                    <a:pt x="21" y="69"/>
                    <a:pt x="20" y="69"/>
                  </a:cubicBezTo>
                  <a:cubicBezTo>
                    <a:pt x="19" y="69"/>
                    <a:pt x="18" y="70"/>
                    <a:pt x="18" y="71"/>
                  </a:cubicBezTo>
                  <a:cubicBezTo>
                    <a:pt x="19" y="81"/>
                    <a:pt x="19" y="81"/>
                    <a:pt x="19" y="81"/>
                  </a:cubicBezTo>
                  <a:cubicBezTo>
                    <a:pt x="10" y="73"/>
                    <a:pt x="4" y="61"/>
                    <a:pt x="4" y="49"/>
                  </a:cubicBezTo>
                  <a:cubicBezTo>
                    <a:pt x="4" y="24"/>
                    <a:pt x="27" y="5"/>
                    <a:pt x="52" y="10"/>
                  </a:cubicBezTo>
                  <a:cubicBezTo>
                    <a:pt x="54" y="10"/>
                    <a:pt x="55" y="9"/>
                    <a:pt x="55" y="8"/>
                  </a:cubicBezTo>
                  <a:cubicBezTo>
                    <a:pt x="55" y="7"/>
                    <a:pt x="54" y="6"/>
                    <a:pt x="53" y="6"/>
                  </a:cubicBezTo>
                  <a:cubicBezTo>
                    <a:pt x="26" y="0"/>
                    <a:pt x="0" y="21"/>
                    <a:pt x="0" y="49"/>
                  </a:cubicBezTo>
                  <a:cubicBezTo>
                    <a:pt x="0" y="61"/>
                    <a:pt x="5" y="73"/>
                    <a:pt x="14" y="81"/>
                  </a:cubicBezTo>
                  <a:cubicBezTo>
                    <a:pt x="4" y="79"/>
                    <a:pt x="4" y="79"/>
                    <a:pt x="4" y="79"/>
                  </a:cubicBezTo>
                  <a:cubicBezTo>
                    <a:pt x="3" y="79"/>
                    <a:pt x="2" y="79"/>
                    <a:pt x="2" y="81"/>
                  </a:cubicBezTo>
                  <a:cubicBezTo>
                    <a:pt x="2" y="82"/>
                    <a:pt x="3" y="83"/>
                    <a:pt x="4" y="83"/>
                  </a:cubicBezTo>
                  <a:cubicBezTo>
                    <a:pt x="21" y="87"/>
                    <a:pt x="21" y="87"/>
                    <a:pt x="21" y="87"/>
                  </a:cubicBezTo>
                  <a:cubicBezTo>
                    <a:pt x="23" y="87"/>
                    <a:pt x="24" y="86"/>
                    <a:pt x="24" y="85"/>
                  </a:cubicBezTo>
                  <a:cubicBezTo>
                    <a:pt x="24" y="85"/>
                    <a:pt x="22" y="71"/>
                    <a:pt x="22"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21" name="Freeform 249"/>
            <p:cNvSpPr>
              <a:spLocks/>
            </p:cNvSpPr>
            <p:nvPr/>
          </p:nvSpPr>
          <p:spPr bwMode="auto">
            <a:xfrm>
              <a:off x="6016625" y="1620838"/>
              <a:ext cx="100012" cy="157163"/>
            </a:xfrm>
            <a:custGeom>
              <a:avLst/>
              <a:gdLst>
                <a:gd name="T0" fmla="*/ 33 w 55"/>
                <a:gd name="T1" fmla="*/ 16 h 87"/>
                <a:gd name="T2" fmla="*/ 35 w 55"/>
                <a:gd name="T3" fmla="*/ 18 h 87"/>
                <a:gd name="T4" fmla="*/ 37 w 55"/>
                <a:gd name="T5" fmla="*/ 16 h 87"/>
                <a:gd name="T6" fmla="*/ 36 w 55"/>
                <a:gd name="T7" fmla="*/ 6 h 87"/>
                <a:gd name="T8" fmla="*/ 51 w 55"/>
                <a:gd name="T9" fmla="*/ 38 h 87"/>
                <a:gd name="T10" fmla="*/ 3 w 55"/>
                <a:gd name="T11" fmla="*/ 77 h 87"/>
                <a:gd name="T12" fmla="*/ 0 w 55"/>
                <a:gd name="T13" fmla="*/ 79 h 87"/>
                <a:gd name="T14" fmla="*/ 2 w 55"/>
                <a:gd name="T15" fmla="*/ 81 h 87"/>
                <a:gd name="T16" fmla="*/ 55 w 55"/>
                <a:gd name="T17" fmla="*/ 38 h 87"/>
                <a:gd name="T18" fmla="*/ 41 w 55"/>
                <a:gd name="T19" fmla="*/ 6 h 87"/>
                <a:gd name="T20" fmla="*/ 51 w 55"/>
                <a:gd name="T21" fmla="*/ 8 h 87"/>
                <a:gd name="T22" fmla="*/ 53 w 55"/>
                <a:gd name="T23" fmla="*/ 6 h 87"/>
                <a:gd name="T24" fmla="*/ 51 w 55"/>
                <a:gd name="T25" fmla="*/ 4 h 87"/>
                <a:gd name="T26" fmla="*/ 34 w 55"/>
                <a:gd name="T27" fmla="*/ 0 h 87"/>
                <a:gd name="T28" fmla="*/ 31 w 55"/>
                <a:gd name="T29" fmla="*/ 2 h 87"/>
                <a:gd name="T30" fmla="*/ 33 w 55"/>
                <a:gd name="T31" fmla="*/ 1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87">
                  <a:moveTo>
                    <a:pt x="33" y="16"/>
                  </a:moveTo>
                  <a:cubicBezTo>
                    <a:pt x="33" y="17"/>
                    <a:pt x="34" y="18"/>
                    <a:pt x="35" y="18"/>
                  </a:cubicBezTo>
                  <a:cubicBezTo>
                    <a:pt x="36" y="18"/>
                    <a:pt x="37" y="17"/>
                    <a:pt x="37" y="16"/>
                  </a:cubicBezTo>
                  <a:cubicBezTo>
                    <a:pt x="36" y="6"/>
                    <a:pt x="36" y="6"/>
                    <a:pt x="36" y="6"/>
                  </a:cubicBezTo>
                  <a:cubicBezTo>
                    <a:pt x="45" y="14"/>
                    <a:pt x="51" y="26"/>
                    <a:pt x="51" y="38"/>
                  </a:cubicBezTo>
                  <a:cubicBezTo>
                    <a:pt x="51" y="63"/>
                    <a:pt x="28" y="82"/>
                    <a:pt x="3" y="77"/>
                  </a:cubicBezTo>
                  <a:cubicBezTo>
                    <a:pt x="1" y="77"/>
                    <a:pt x="0" y="78"/>
                    <a:pt x="0" y="79"/>
                  </a:cubicBezTo>
                  <a:cubicBezTo>
                    <a:pt x="0" y="80"/>
                    <a:pt x="1" y="81"/>
                    <a:pt x="2" y="81"/>
                  </a:cubicBezTo>
                  <a:cubicBezTo>
                    <a:pt x="29" y="87"/>
                    <a:pt x="55" y="66"/>
                    <a:pt x="55" y="38"/>
                  </a:cubicBezTo>
                  <a:cubicBezTo>
                    <a:pt x="55" y="26"/>
                    <a:pt x="50" y="14"/>
                    <a:pt x="41" y="6"/>
                  </a:cubicBezTo>
                  <a:cubicBezTo>
                    <a:pt x="51" y="8"/>
                    <a:pt x="51" y="8"/>
                    <a:pt x="51" y="8"/>
                  </a:cubicBezTo>
                  <a:cubicBezTo>
                    <a:pt x="52" y="8"/>
                    <a:pt x="53" y="8"/>
                    <a:pt x="53" y="6"/>
                  </a:cubicBezTo>
                  <a:cubicBezTo>
                    <a:pt x="53" y="5"/>
                    <a:pt x="52" y="4"/>
                    <a:pt x="51" y="4"/>
                  </a:cubicBezTo>
                  <a:cubicBezTo>
                    <a:pt x="34" y="0"/>
                    <a:pt x="34" y="0"/>
                    <a:pt x="34" y="0"/>
                  </a:cubicBezTo>
                  <a:cubicBezTo>
                    <a:pt x="32" y="0"/>
                    <a:pt x="31" y="1"/>
                    <a:pt x="31" y="2"/>
                  </a:cubicBezTo>
                  <a:cubicBezTo>
                    <a:pt x="31" y="2"/>
                    <a:pt x="33" y="16"/>
                    <a:pt x="33"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grpSp>
      <p:grpSp>
        <p:nvGrpSpPr>
          <p:cNvPr id="22" name="Group 21"/>
          <p:cNvGrpSpPr/>
          <p:nvPr/>
        </p:nvGrpSpPr>
        <p:grpSpPr>
          <a:xfrm>
            <a:off x="5072445" y="2702655"/>
            <a:ext cx="952052" cy="976481"/>
            <a:chOff x="8024813" y="4575176"/>
            <a:chExt cx="150812" cy="173037"/>
          </a:xfrm>
          <a:solidFill>
            <a:schemeClr val="bg2"/>
          </a:solidFill>
        </p:grpSpPr>
        <p:sp>
          <p:nvSpPr>
            <p:cNvPr id="23" name="Freeform 400"/>
            <p:cNvSpPr>
              <a:spLocks/>
            </p:cNvSpPr>
            <p:nvPr/>
          </p:nvSpPr>
          <p:spPr bwMode="auto">
            <a:xfrm>
              <a:off x="8096250" y="4575176"/>
              <a:ext cx="7937" cy="15875"/>
            </a:xfrm>
            <a:custGeom>
              <a:avLst/>
              <a:gdLst>
                <a:gd name="T0" fmla="*/ 2 w 4"/>
                <a:gd name="T1" fmla="*/ 8 h 8"/>
                <a:gd name="T2" fmla="*/ 4 w 4"/>
                <a:gd name="T3" fmla="*/ 6 h 8"/>
                <a:gd name="T4" fmla="*/ 4 w 4"/>
                <a:gd name="T5" fmla="*/ 2 h 8"/>
                <a:gd name="T6" fmla="*/ 2 w 4"/>
                <a:gd name="T7" fmla="*/ 0 h 8"/>
                <a:gd name="T8" fmla="*/ 0 w 4"/>
                <a:gd name="T9" fmla="*/ 2 h 8"/>
                <a:gd name="T10" fmla="*/ 0 w 4"/>
                <a:gd name="T11" fmla="*/ 6 h 8"/>
                <a:gd name="T12" fmla="*/ 2 w 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 h="8">
                  <a:moveTo>
                    <a:pt x="2" y="8"/>
                  </a:moveTo>
                  <a:cubicBezTo>
                    <a:pt x="3" y="8"/>
                    <a:pt x="4" y="7"/>
                    <a:pt x="4" y="6"/>
                  </a:cubicBezTo>
                  <a:cubicBezTo>
                    <a:pt x="4" y="2"/>
                    <a:pt x="4" y="2"/>
                    <a:pt x="4" y="2"/>
                  </a:cubicBezTo>
                  <a:cubicBezTo>
                    <a:pt x="4" y="1"/>
                    <a:pt x="3" y="0"/>
                    <a:pt x="2" y="0"/>
                  </a:cubicBezTo>
                  <a:cubicBezTo>
                    <a:pt x="1" y="0"/>
                    <a:pt x="0" y="1"/>
                    <a:pt x="0" y="2"/>
                  </a:cubicBezTo>
                  <a:cubicBezTo>
                    <a:pt x="0" y="6"/>
                    <a:pt x="0" y="6"/>
                    <a:pt x="0" y="6"/>
                  </a:cubicBezTo>
                  <a:cubicBezTo>
                    <a:pt x="0" y="7"/>
                    <a:pt x="1" y="8"/>
                    <a:pt x="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24" name="Freeform 401"/>
            <p:cNvSpPr>
              <a:spLocks/>
            </p:cNvSpPr>
            <p:nvPr/>
          </p:nvSpPr>
          <p:spPr bwMode="auto">
            <a:xfrm>
              <a:off x="8142288" y="4597401"/>
              <a:ext cx="11112" cy="12700"/>
            </a:xfrm>
            <a:custGeom>
              <a:avLst/>
              <a:gdLst>
                <a:gd name="T0" fmla="*/ 4 w 7"/>
                <a:gd name="T1" fmla="*/ 0 h 7"/>
                <a:gd name="T2" fmla="*/ 1 w 7"/>
                <a:gd name="T3" fmla="*/ 3 h 7"/>
                <a:gd name="T4" fmla="*/ 1 w 7"/>
                <a:gd name="T5" fmla="*/ 6 h 7"/>
                <a:gd name="T6" fmla="*/ 2 w 7"/>
                <a:gd name="T7" fmla="*/ 7 h 7"/>
                <a:gd name="T8" fmla="*/ 4 w 7"/>
                <a:gd name="T9" fmla="*/ 6 h 7"/>
                <a:gd name="T10" fmla="*/ 7 w 7"/>
                <a:gd name="T11" fmla="*/ 3 h 7"/>
                <a:gd name="T12" fmla="*/ 7 w 7"/>
                <a:gd name="T13" fmla="*/ 0 h 7"/>
                <a:gd name="T14" fmla="*/ 4 w 7"/>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7">
                  <a:moveTo>
                    <a:pt x="4" y="0"/>
                  </a:moveTo>
                  <a:cubicBezTo>
                    <a:pt x="1" y="3"/>
                    <a:pt x="1" y="3"/>
                    <a:pt x="1" y="3"/>
                  </a:cubicBezTo>
                  <a:cubicBezTo>
                    <a:pt x="0" y="4"/>
                    <a:pt x="0" y="5"/>
                    <a:pt x="1" y="6"/>
                  </a:cubicBezTo>
                  <a:cubicBezTo>
                    <a:pt x="1" y="6"/>
                    <a:pt x="2" y="7"/>
                    <a:pt x="2" y="7"/>
                  </a:cubicBezTo>
                  <a:cubicBezTo>
                    <a:pt x="3" y="7"/>
                    <a:pt x="3" y="6"/>
                    <a:pt x="4" y="6"/>
                  </a:cubicBezTo>
                  <a:cubicBezTo>
                    <a:pt x="7" y="3"/>
                    <a:pt x="7" y="3"/>
                    <a:pt x="7" y="3"/>
                  </a:cubicBezTo>
                  <a:cubicBezTo>
                    <a:pt x="7" y="2"/>
                    <a:pt x="7" y="1"/>
                    <a:pt x="7" y="0"/>
                  </a:cubicBezTo>
                  <a:cubicBezTo>
                    <a:pt x="6" y="0"/>
                    <a:pt x="5"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25" name="Freeform 402"/>
            <p:cNvSpPr>
              <a:spLocks/>
            </p:cNvSpPr>
            <p:nvPr/>
          </p:nvSpPr>
          <p:spPr bwMode="auto">
            <a:xfrm>
              <a:off x="8161338" y="4648201"/>
              <a:ext cx="14287" cy="6350"/>
            </a:xfrm>
            <a:custGeom>
              <a:avLst/>
              <a:gdLst>
                <a:gd name="T0" fmla="*/ 6 w 8"/>
                <a:gd name="T1" fmla="*/ 0 h 4"/>
                <a:gd name="T2" fmla="*/ 2 w 8"/>
                <a:gd name="T3" fmla="*/ 0 h 4"/>
                <a:gd name="T4" fmla="*/ 0 w 8"/>
                <a:gd name="T5" fmla="*/ 2 h 4"/>
                <a:gd name="T6" fmla="*/ 2 w 8"/>
                <a:gd name="T7" fmla="*/ 4 h 4"/>
                <a:gd name="T8" fmla="*/ 6 w 8"/>
                <a:gd name="T9" fmla="*/ 4 h 4"/>
                <a:gd name="T10" fmla="*/ 8 w 8"/>
                <a:gd name="T11" fmla="*/ 2 h 4"/>
                <a:gd name="T12" fmla="*/ 6 w 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6" y="0"/>
                  </a:moveTo>
                  <a:cubicBezTo>
                    <a:pt x="2" y="0"/>
                    <a:pt x="2" y="0"/>
                    <a:pt x="2" y="0"/>
                  </a:cubicBezTo>
                  <a:cubicBezTo>
                    <a:pt x="1" y="0"/>
                    <a:pt x="0" y="1"/>
                    <a:pt x="0" y="2"/>
                  </a:cubicBezTo>
                  <a:cubicBezTo>
                    <a:pt x="0" y="3"/>
                    <a:pt x="1" y="4"/>
                    <a:pt x="2" y="4"/>
                  </a:cubicBezTo>
                  <a:cubicBezTo>
                    <a:pt x="6" y="4"/>
                    <a:pt x="6" y="4"/>
                    <a:pt x="6" y="4"/>
                  </a:cubicBezTo>
                  <a:cubicBezTo>
                    <a:pt x="7" y="4"/>
                    <a:pt x="8" y="3"/>
                    <a:pt x="8" y="2"/>
                  </a:cubicBezTo>
                  <a:cubicBezTo>
                    <a:pt x="8" y="1"/>
                    <a:pt x="7"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26" name="Freeform 403"/>
            <p:cNvSpPr>
              <a:spLocks/>
            </p:cNvSpPr>
            <p:nvPr/>
          </p:nvSpPr>
          <p:spPr bwMode="auto">
            <a:xfrm>
              <a:off x="8142288" y="4692651"/>
              <a:ext cx="11112" cy="12700"/>
            </a:xfrm>
            <a:custGeom>
              <a:avLst/>
              <a:gdLst>
                <a:gd name="T0" fmla="*/ 4 w 7"/>
                <a:gd name="T1" fmla="*/ 1 h 7"/>
                <a:gd name="T2" fmla="*/ 1 w 7"/>
                <a:gd name="T3" fmla="*/ 1 h 7"/>
                <a:gd name="T4" fmla="*/ 1 w 7"/>
                <a:gd name="T5" fmla="*/ 4 h 7"/>
                <a:gd name="T6" fmla="*/ 4 w 7"/>
                <a:gd name="T7" fmla="*/ 7 h 7"/>
                <a:gd name="T8" fmla="*/ 5 w 7"/>
                <a:gd name="T9" fmla="*/ 7 h 7"/>
                <a:gd name="T10" fmla="*/ 7 w 7"/>
                <a:gd name="T11" fmla="*/ 7 h 7"/>
                <a:gd name="T12" fmla="*/ 7 w 7"/>
                <a:gd name="T13" fmla="*/ 4 h 7"/>
                <a:gd name="T14" fmla="*/ 4 w 7"/>
                <a:gd name="T15" fmla="*/ 1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7">
                  <a:moveTo>
                    <a:pt x="4" y="1"/>
                  </a:moveTo>
                  <a:cubicBezTo>
                    <a:pt x="3" y="0"/>
                    <a:pt x="2" y="0"/>
                    <a:pt x="1" y="1"/>
                  </a:cubicBezTo>
                  <a:cubicBezTo>
                    <a:pt x="0" y="2"/>
                    <a:pt x="0" y="3"/>
                    <a:pt x="1" y="4"/>
                  </a:cubicBezTo>
                  <a:cubicBezTo>
                    <a:pt x="4" y="7"/>
                    <a:pt x="4" y="7"/>
                    <a:pt x="4" y="7"/>
                  </a:cubicBezTo>
                  <a:cubicBezTo>
                    <a:pt x="4" y="7"/>
                    <a:pt x="5" y="7"/>
                    <a:pt x="5" y="7"/>
                  </a:cubicBezTo>
                  <a:cubicBezTo>
                    <a:pt x="6" y="7"/>
                    <a:pt x="6" y="7"/>
                    <a:pt x="7" y="7"/>
                  </a:cubicBezTo>
                  <a:cubicBezTo>
                    <a:pt x="7" y="6"/>
                    <a:pt x="7" y="5"/>
                    <a:pt x="7" y="4"/>
                  </a:cubicBezTo>
                  <a:lnTo>
                    <a:pt x="4"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27" name="Freeform 404"/>
            <p:cNvSpPr>
              <a:spLocks/>
            </p:cNvSpPr>
            <p:nvPr/>
          </p:nvSpPr>
          <p:spPr bwMode="auto">
            <a:xfrm>
              <a:off x="8047038" y="4597401"/>
              <a:ext cx="12700" cy="12700"/>
            </a:xfrm>
            <a:custGeom>
              <a:avLst/>
              <a:gdLst>
                <a:gd name="T0" fmla="*/ 3 w 7"/>
                <a:gd name="T1" fmla="*/ 6 h 7"/>
                <a:gd name="T2" fmla="*/ 5 w 7"/>
                <a:gd name="T3" fmla="*/ 7 h 7"/>
                <a:gd name="T4" fmla="*/ 6 w 7"/>
                <a:gd name="T5" fmla="*/ 6 h 7"/>
                <a:gd name="T6" fmla="*/ 6 w 7"/>
                <a:gd name="T7" fmla="*/ 3 h 7"/>
                <a:gd name="T8" fmla="*/ 3 w 7"/>
                <a:gd name="T9" fmla="*/ 0 h 7"/>
                <a:gd name="T10" fmla="*/ 0 w 7"/>
                <a:gd name="T11" fmla="*/ 0 h 7"/>
                <a:gd name="T12" fmla="*/ 0 w 7"/>
                <a:gd name="T13" fmla="*/ 3 h 7"/>
                <a:gd name="T14" fmla="*/ 3 w 7"/>
                <a:gd name="T15" fmla="*/ 6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7">
                  <a:moveTo>
                    <a:pt x="3" y="6"/>
                  </a:moveTo>
                  <a:cubicBezTo>
                    <a:pt x="4" y="6"/>
                    <a:pt x="4" y="7"/>
                    <a:pt x="5" y="7"/>
                  </a:cubicBezTo>
                  <a:cubicBezTo>
                    <a:pt x="5" y="7"/>
                    <a:pt x="6" y="6"/>
                    <a:pt x="6" y="6"/>
                  </a:cubicBezTo>
                  <a:cubicBezTo>
                    <a:pt x="7" y="5"/>
                    <a:pt x="7" y="4"/>
                    <a:pt x="6" y="3"/>
                  </a:cubicBezTo>
                  <a:cubicBezTo>
                    <a:pt x="3" y="0"/>
                    <a:pt x="3" y="0"/>
                    <a:pt x="3" y="0"/>
                  </a:cubicBezTo>
                  <a:cubicBezTo>
                    <a:pt x="2" y="0"/>
                    <a:pt x="1" y="0"/>
                    <a:pt x="0" y="0"/>
                  </a:cubicBezTo>
                  <a:cubicBezTo>
                    <a:pt x="0" y="1"/>
                    <a:pt x="0" y="2"/>
                    <a:pt x="0" y="3"/>
                  </a:cubicBezTo>
                  <a:lnTo>
                    <a:pt x="3"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28" name="Freeform 405"/>
            <p:cNvSpPr>
              <a:spLocks/>
            </p:cNvSpPr>
            <p:nvPr/>
          </p:nvSpPr>
          <p:spPr bwMode="auto">
            <a:xfrm>
              <a:off x="8024813" y="4648201"/>
              <a:ext cx="14287" cy="6350"/>
            </a:xfrm>
            <a:custGeom>
              <a:avLst/>
              <a:gdLst>
                <a:gd name="T0" fmla="*/ 6 w 8"/>
                <a:gd name="T1" fmla="*/ 0 h 4"/>
                <a:gd name="T2" fmla="*/ 2 w 8"/>
                <a:gd name="T3" fmla="*/ 0 h 4"/>
                <a:gd name="T4" fmla="*/ 0 w 8"/>
                <a:gd name="T5" fmla="*/ 2 h 4"/>
                <a:gd name="T6" fmla="*/ 2 w 8"/>
                <a:gd name="T7" fmla="*/ 4 h 4"/>
                <a:gd name="T8" fmla="*/ 6 w 8"/>
                <a:gd name="T9" fmla="*/ 4 h 4"/>
                <a:gd name="T10" fmla="*/ 8 w 8"/>
                <a:gd name="T11" fmla="*/ 2 h 4"/>
                <a:gd name="T12" fmla="*/ 6 w 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6" y="0"/>
                  </a:moveTo>
                  <a:cubicBezTo>
                    <a:pt x="2" y="0"/>
                    <a:pt x="2" y="0"/>
                    <a:pt x="2" y="0"/>
                  </a:cubicBezTo>
                  <a:cubicBezTo>
                    <a:pt x="1" y="0"/>
                    <a:pt x="0" y="1"/>
                    <a:pt x="0" y="2"/>
                  </a:cubicBezTo>
                  <a:cubicBezTo>
                    <a:pt x="0" y="3"/>
                    <a:pt x="1" y="4"/>
                    <a:pt x="2" y="4"/>
                  </a:cubicBezTo>
                  <a:cubicBezTo>
                    <a:pt x="6" y="4"/>
                    <a:pt x="6" y="4"/>
                    <a:pt x="6" y="4"/>
                  </a:cubicBezTo>
                  <a:cubicBezTo>
                    <a:pt x="7" y="4"/>
                    <a:pt x="8" y="3"/>
                    <a:pt x="8" y="2"/>
                  </a:cubicBezTo>
                  <a:cubicBezTo>
                    <a:pt x="8" y="1"/>
                    <a:pt x="7"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29" name="Freeform 406"/>
            <p:cNvSpPr>
              <a:spLocks/>
            </p:cNvSpPr>
            <p:nvPr/>
          </p:nvSpPr>
          <p:spPr bwMode="auto">
            <a:xfrm>
              <a:off x="8047038" y="4692651"/>
              <a:ext cx="12700" cy="12700"/>
            </a:xfrm>
            <a:custGeom>
              <a:avLst/>
              <a:gdLst>
                <a:gd name="T0" fmla="*/ 3 w 7"/>
                <a:gd name="T1" fmla="*/ 1 h 7"/>
                <a:gd name="T2" fmla="*/ 0 w 7"/>
                <a:gd name="T3" fmla="*/ 4 h 7"/>
                <a:gd name="T4" fmla="*/ 0 w 7"/>
                <a:gd name="T5" fmla="*/ 7 h 7"/>
                <a:gd name="T6" fmla="*/ 2 w 7"/>
                <a:gd name="T7" fmla="*/ 7 h 7"/>
                <a:gd name="T8" fmla="*/ 3 w 7"/>
                <a:gd name="T9" fmla="*/ 7 h 7"/>
                <a:gd name="T10" fmla="*/ 6 w 7"/>
                <a:gd name="T11" fmla="*/ 4 h 7"/>
                <a:gd name="T12" fmla="*/ 6 w 7"/>
                <a:gd name="T13" fmla="*/ 1 h 7"/>
                <a:gd name="T14" fmla="*/ 3 w 7"/>
                <a:gd name="T15" fmla="*/ 1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7">
                  <a:moveTo>
                    <a:pt x="3" y="1"/>
                  </a:moveTo>
                  <a:cubicBezTo>
                    <a:pt x="0" y="4"/>
                    <a:pt x="0" y="4"/>
                    <a:pt x="0" y="4"/>
                  </a:cubicBezTo>
                  <a:cubicBezTo>
                    <a:pt x="0" y="5"/>
                    <a:pt x="0" y="6"/>
                    <a:pt x="0" y="7"/>
                  </a:cubicBezTo>
                  <a:cubicBezTo>
                    <a:pt x="1" y="7"/>
                    <a:pt x="1" y="7"/>
                    <a:pt x="2" y="7"/>
                  </a:cubicBezTo>
                  <a:cubicBezTo>
                    <a:pt x="2" y="7"/>
                    <a:pt x="3" y="7"/>
                    <a:pt x="3" y="7"/>
                  </a:cubicBezTo>
                  <a:cubicBezTo>
                    <a:pt x="6" y="4"/>
                    <a:pt x="6" y="4"/>
                    <a:pt x="6" y="4"/>
                  </a:cubicBezTo>
                  <a:cubicBezTo>
                    <a:pt x="7" y="3"/>
                    <a:pt x="7" y="2"/>
                    <a:pt x="6" y="1"/>
                  </a:cubicBezTo>
                  <a:cubicBezTo>
                    <a:pt x="5" y="0"/>
                    <a:pt x="4" y="0"/>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30" name="Freeform 408"/>
            <p:cNvSpPr>
              <a:spLocks/>
            </p:cNvSpPr>
            <p:nvPr/>
          </p:nvSpPr>
          <p:spPr bwMode="auto">
            <a:xfrm>
              <a:off x="8081963" y="4725988"/>
              <a:ext cx="36512" cy="22225"/>
            </a:xfrm>
            <a:custGeom>
              <a:avLst/>
              <a:gdLst>
                <a:gd name="T0" fmla="*/ 0 w 20"/>
                <a:gd name="T1" fmla="*/ 2 h 12"/>
                <a:gd name="T2" fmla="*/ 2 w 20"/>
                <a:gd name="T3" fmla="*/ 4 h 12"/>
                <a:gd name="T4" fmla="*/ 8 w 20"/>
                <a:gd name="T5" fmla="*/ 4 h 12"/>
                <a:gd name="T6" fmla="*/ 8 w 20"/>
                <a:gd name="T7" fmla="*/ 10 h 12"/>
                <a:gd name="T8" fmla="*/ 10 w 20"/>
                <a:gd name="T9" fmla="*/ 12 h 12"/>
                <a:gd name="T10" fmla="*/ 12 w 20"/>
                <a:gd name="T11" fmla="*/ 10 h 12"/>
                <a:gd name="T12" fmla="*/ 12 w 20"/>
                <a:gd name="T13" fmla="*/ 4 h 12"/>
                <a:gd name="T14" fmla="*/ 18 w 20"/>
                <a:gd name="T15" fmla="*/ 4 h 12"/>
                <a:gd name="T16" fmla="*/ 20 w 20"/>
                <a:gd name="T17" fmla="*/ 2 h 12"/>
                <a:gd name="T18" fmla="*/ 20 w 20"/>
                <a:gd name="T19" fmla="*/ 0 h 12"/>
                <a:gd name="T20" fmla="*/ 0 w 20"/>
                <a:gd name="T21" fmla="*/ 0 h 12"/>
                <a:gd name="T22" fmla="*/ 0 w 20"/>
                <a:gd name="T23"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12">
                  <a:moveTo>
                    <a:pt x="0" y="2"/>
                  </a:moveTo>
                  <a:cubicBezTo>
                    <a:pt x="0" y="3"/>
                    <a:pt x="1" y="4"/>
                    <a:pt x="2" y="4"/>
                  </a:cubicBezTo>
                  <a:cubicBezTo>
                    <a:pt x="8" y="4"/>
                    <a:pt x="8" y="4"/>
                    <a:pt x="8" y="4"/>
                  </a:cubicBezTo>
                  <a:cubicBezTo>
                    <a:pt x="8" y="10"/>
                    <a:pt x="8" y="10"/>
                    <a:pt x="8" y="10"/>
                  </a:cubicBezTo>
                  <a:cubicBezTo>
                    <a:pt x="8" y="11"/>
                    <a:pt x="9" y="12"/>
                    <a:pt x="10" y="12"/>
                  </a:cubicBezTo>
                  <a:cubicBezTo>
                    <a:pt x="11" y="12"/>
                    <a:pt x="12" y="11"/>
                    <a:pt x="12" y="10"/>
                  </a:cubicBezTo>
                  <a:cubicBezTo>
                    <a:pt x="12" y="4"/>
                    <a:pt x="12" y="4"/>
                    <a:pt x="12" y="4"/>
                  </a:cubicBezTo>
                  <a:cubicBezTo>
                    <a:pt x="18" y="4"/>
                    <a:pt x="18" y="4"/>
                    <a:pt x="18" y="4"/>
                  </a:cubicBezTo>
                  <a:cubicBezTo>
                    <a:pt x="19" y="4"/>
                    <a:pt x="20" y="3"/>
                    <a:pt x="20" y="2"/>
                  </a:cubicBezTo>
                  <a:cubicBezTo>
                    <a:pt x="20" y="0"/>
                    <a:pt x="20" y="0"/>
                    <a:pt x="20" y="0"/>
                  </a:cubicBezTo>
                  <a:cubicBezTo>
                    <a:pt x="0" y="0"/>
                    <a:pt x="0" y="0"/>
                    <a:pt x="0" y="0"/>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31" name="Freeform 409"/>
            <p:cNvSpPr>
              <a:spLocks/>
            </p:cNvSpPr>
            <p:nvPr/>
          </p:nvSpPr>
          <p:spPr bwMode="auto">
            <a:xfrm>
              <a:off x="8075613" y="4699000"/>
              <a:ext cx="49212" cy="20638"/>
            </a:xfrm>
            <a:custGeom>
              <a:avLst/>
              <a:gdLst>
                <a:gd name="T0" fmla="*/ 0 w 28"/>
                <a:gd name="T1" fmla="*/ 0 h 11"/>
                <a:gd name="T2" fmla="*/ 0 w 28"/>
                <a:gd name="T3" fmla="*/ 9 h 11"/>
                <a:gd name="T4" fmla="*/ 2 w 28"/>
                <a:gd name="T5" fmla="*/ 11 h 11"/>
                <a:gd name="T6" fmla="*/ 26 w 28"/>
                <a:gd name="T7" fmla="*/ 11 h 11"/>
                <a:gd name="T8" fmla="*/ 28 w 28"/>
                <a:gd name="T9" fmla="*/ 9 h 11"/>
                <a:gd name="T10" fmla="*/ 28 w 28"/>
                <a:gd name="T11" fmla="*/ 0 h 11"/>
                <a:gd name="T12" fmla="*/ 14 w 28"/>
                <a:gd name="T13" fmla="*/ 3 h 11"/>
                <a:gd name="T14" fmla="*/ 0 w 28"/>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1">
                  <a:moveTo>
                    <a:pt x="0" y="0"/>
                  </a:moveTo>
                  <a:cubicBezTo>
                    <a:pt x="0" y="9"/>
                    <a:pt x="0" y="9"/>
                    <a:pt x="0" y="9"/>
                  </a:cubicBezTo>
                  <a:cubicBezTo>
                    <a:pt x="0" y="10"/>
                    <a:pt x="1" y="11"/>
                    <a:pt x="2" y="11"/>
                  </a:cubicBezTo>
                  <a:cubicBezTo>
                    <a:pt x="26" y="11"/>
                    <a:pt x="26" y="11"/>
                    <a:pt x="26" y="11"/>
                  </a:cubicBezTo>
                  <a:cubicBezTo>
                    <a:pt x="27" y="11"/>
                    <a:pt x="28" y="10"/>
                    <a:pt x="28" y="9"/>
                  </a:cubicBezTo>
                  <a:cubicBezTo>
                    <a:pt x="28" y="0"/>
                    <a:pt x="28" y="0"/>
                    <a:pt x="28" y="0"/>
                  </a:cubicBezTo>
                  <a:cubicBezTo>
                    <a:pt x="24" y="2"/>
                    <a:pt x="19" y="3"/>
                    <a:pt x="14" y="3"/>
                  </a:cubicBezTo>
                  <a:cubicBezTo>
                    <a:pt x="9" y="3"/>
                    <a:pt x="4" y="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32" name="Freeform 410"/>
            <p:cNvSpPr>
              <a:spLocks/>
            </p:cNvSpPr>
            <p:nvPr/>
          </p:nvSpPr>
          <p:spPr bwMode="auto">
            <a:xfrm>
              <a:off x="8053388" y="4605338"/>
              <a:ext cx="93662" cy="92075"/>
            </a:xfrm>
            <a:custGeom>
              <a:avLst/>
              <a:gdLst>
                <a:gd name="T0" fmla="*/ 26 w 52"/>
                <a:gd name="T1" fmla="*/ 0 h 52"/>
                <a:gd name="T2" fmla="*/ 0 w 52"/>
                <a:gd name="T3" fmla="*/ 26 h 52"/>
                <a:gd name="T4" fmla="*/ 21 w 52"/>
                <a:gd name="T5" fmla="*/ 52 h 52"/>
                <a:gd name="T6" fmla="*/ 18 w 52"/>
                <a:gd name="T7" fmla="*/ 36 h 52"/>
                <a:gd name="T8" fmla="*/ 14 w 52"/>
                <a:gd name="T9" fmla="*/ 36 h 52"/>
                <a:gd name="T10" fmla="*/ 8 w 52"/>
                <a:gd name="T11" fmla="*/ 30 h 52"/>
                <a:gd name="T12" fmla="*/ 14 w 52"/>
                <a:gd name="T13" fmla="*/ 24 h 52"/>
                <a:gd name="T14" fmla="*/ 21 w 52"/>
                <a:gd name="T15" fmla="*/ 29 h 52"/>
                <a:gd name="T16" fmla="*/ 21 w 52"/>
                <a:gd name="T17" fmla="*/ 32 h 52"/>
                <a:gd name="T18" fmla="*/ 31 w 52"/>
                <a:gd name="T19" fmla="*/ 32 h 52"/>
                <a:gd name="T20" fmla="*/ 31 w 52"/>
                <a:gd name="T21" fmla="*/ 29 h 52"/>
                <a:gd name="T22" fmla="*/ 38 w 52"/>
                <a:gd name="T23" fmla="*/ 24 h 52"/>
                <a:gd name="T24" fmla="*/ 44 w 52"/>
                <a:gd name="T25" fmla="*/ 30 h 52"/>
                <a:gd name="T26" fmla="*/ 38 w 52"/>
                <a:gd name="T27" fmla="*/ 36 h 52"/>
                <a:gd name="T28" fmla="*/ 34 w 52"/>
                <a:gd name="T29" fmla="*/ 36 h 52"/>
                <a:gd name="T30" fmla="*/ 31 w 52"/>
                <a:gd name="T31" fmla="*/ 52 h 52"/>
                <a:gd name="T32" fmla="*/ 52 w 52"/>
                <a:gd name="T33" fmla="*/ 26 h 52"/>
                <a:gd name="T34" fmla="*/ 26 w 52"/>
                <a:gd name="T3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52">
                  <a:moveTo>
                    <a:pt x="26" y="0"/>
                  </a:moveTo>
                  <a:cubicBezTo>
                    <a:pt x="12" y="0"/>
                    <a:pt x="0" y="12"/>
                    <a:pt x="0" y="26"/>
                  </a:cubicBezTo>
                  <a:cubicBezTo>
                    <a:pt x="0" y="39"/>
                    <a:pt x="9" y="49"/>
                    <a:pt x="21" y="52"/>
                  </a:cubicBezTo>
                  <a:cubicBezTo>
                    <a:pt x="18" y="36"/>
                    <a:pt x="18" y="36"/>
                    <a:pt x="18" y="36"/>
                  </a:cubicBezTo>
                  <a:cubicBezTo>
                    <a:pt x="14" y="36"/>
                    <a:pt x="14" y="36"/>
                    <a:pt x="14" y="36"/>
                  </a:cubicBezTo>
                  <a:cubicBezTo>
                    <a:pt x="11" y="36"/>
                    <a:pt x="8" y="33"/>
                    <a:pt x="8" y="30"/>
                  </a:cubicBezTo>
                  <a:cubicBezTo>
                    <a:pt x="8" y="27"/>
                    <a:pt x="11" y="24"/>
                    <a:pt x="14" y="24"/>
                  </a:cubicBezTo>
                  <a:cubicBezTo>
                    <a:pt x="17" y="24"/>
                    <a:pt x="20" y="26"/>
                    <a:pt x="21" y="29"/>
                  </a:cubicBezTo>
                  <a:cubicBezTo>
                    <a:pt x="21" y="32"/>
                    <a:pt x="21" y="32"/>
                    <a:pt x="21" y="32"/>
                  </a:cubicBezTo>
                  <a:cubicBezTo>
                    <a:pt x="31" y="32"/>
                    <a:pt x="31" y="32"/>
                    <a:pt x="31" y="32"/>
                  </a:cubicBezTo>
                  <a:cubicBezTo>
                    <a:pt x="31" y="29"/>
                    <a:pt x="31" y="29"/>
                    <a:pt x="31" y="29"/>
                  </a:cubicBezTo>
                  <a:cubicBezTo>
                    <a:pt x="32" y="26"/>
                    <a:pt x="35" y="24"/>
                    <a:pt x="38" y="24"/>
                  </a:cubicBezTo>
                  <a:cubicBezTo>
                    <a:pt x="41" y="24"/>
                    <a:pt x="44" y="27"/>
                    <a:pt x="44" y="30"/>
                  </a:cubicBezTo>
                  <a:cubicBezTo>
                    <a:pt x="44" y="33"/>
                    <a:pt x="41" y="36"/>
                    <a:pt x="38" y="36"/>
                  </a:cubicBezTo>
                  <a:cubicBezTo>
                    <a:pt x="34" y="36"/>
                    <a:pt x="34" y="36"/>
                    <a:pt x="34" y="36"/>
                  </a:cubicBezTo>
                  <a:cubicBezTo>
                    <a:pt x="31" y="52"/>
                    <a:pt x="31" y="52"/>
                    <a:pt x="31" y="52"/>
                  </a:cubicBezTo>
                  <a:cubicBezTo>
                    <a:pt x="43" y="49"/>
                    <a:pt x="52" y="39"/>
                    <a:pt x="52" y="26"/>
                  </a:cubicBezTo>
                  <a:cubicBezTo>
                    <a:pt x="52" y="12"/>
                    <a:pt x="40" y="0"/>
                    <a:pt x="2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33" name="Freeform 411"/>
            <p:cNvSpPr>
              <a:spLocks/>
            </p:cNvSpPr>
            <p:nvPr/>
          </p:nvSpPr>
          <p:spPr bwMode="auto">
            <a:xfrm>
              <a:off x="8093075" y="4668838"/>
              <a:ext cx="14287" cy="28575"/>
            </a:xfrm>
            <a:custGeom>
              <a:avLst/>
              <a:gdLst>
                <a:gd name="T0" fmla="*/ 4 w 8"/>
                <a:gd name="T1" fmla="*/ 16 h 16"/>
                <a:gd name="T2" fmla="*/ 8 w 8"/>
                <a:gd name="T3" fmla="*/ 0 h 16"/>
                <a:gd name="T4" fmla="*/ 0 w 8"/>
                <a:gd name="T5" fmla="*/ 0 h 16"/>
                <a:gd name="T6" fmla="*/ 4 w 8"/>
                <a:gd name="T7" fmla="*/ 16 h 16"/>
                <a:gd name="T8" fmla="*/ 4 w 8"/>
                <a:gd name="T9" fmla="*/ 16 h 16"/>
                <a:gd name="T10" fmla="*/ 4 w 8"/>
                <a:gd name="T11" fmla="*/ 16 h 16"/>
              </a:gdLst>
              <a:ahLst/>
              <a:cxnLst>
                <a:cxn ang="0">
                  <a:pos x="T0" y="T1"/>
                </a:cxn>
                <a:cxn ang="0">
                  <a:pos x="T2" y="T3"/>
                </a:cxn>
                <a:cxn ang="0">
                  <a:pos x="T4" y="T5"/>
                </a:cxn>
                <a:cxn ang="0">
                  <a:pos x="T6" y="T7"/>
                </a:cxn>
                <a:cxn ang="0">
                  <a:pos x="T8" y="T9"/>
                </a:cxn>
                <a:cxn ang="0">
                  <a:pos x="T10" y="T11"/>
                </a:cxn>
              </a:cxnLst>
              <a:rect l="0" t="0" r="r" b="b"/>
              <a:pathLst>
                <a:path w="8" h="16">
                  <a:moveTo>
                    <a:pt x="4" y="16"/>
                  </a:moveTo>
                  <a:cubicBezTo>
                    <a:pt x="8" y="0"/>
                    <a:pt x="8" y="0"/>
                    <a:pt x="8" y="0"/>
                  </a:cubicBezTo>
                  <a:cubicBezTo>
                    <a:pt x="0" y="0"/>
                    <a:pt x="0" y="0"/>
                    <a:pt x="0" y="0"/>
                  </a:cubicBezTo>
                  <a:cubicBezTo>
                    <a:pt x="4" y="16"/>
                    <a:pt x="4" y="16"/>
                    <a:pt x="4" y="16"/>
                  </a:cubicBezTo>
                  <a:cubicBezTo>
                    <a:pt x="4" y="16"/>
                    <a:pt x="4" y="16"/>
                    <a:pt x="4" y="16"/>
                  </a:cubicBezTo>
                  <a:cubicBezTo>
                    <a:pt x="4" y="16"/>
                    <a:pt x="4" y="16"/>
                    <a:pt x="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34" name="Freeform 412"/>
            <p:cNvSpPr>
              <a:spLocks/>
            </p:cNvSpPr>
            <p:nvPr/>
          </p:nvSpPr>
          <p:spPr bwMode="auto">
            <a:xfrm>
              <a:off x="8116888" y="4654550"/>
              <a:ext cx="7937" cy="7938"/>
            </a:xfrm>
            <a:custGeom>
              <a:avLst/>
              <a:gdLst>
                <a:gd name="T0" fmla="*/ 5 w 5"/>
                <a:gd name="T1" fmla="*/ 2 h 4"/>
                <a:gd name="T2" fmla="*/ 3 w 5"/>
                <a:gd name="T3" fmla="*/ 0 h 4"/>
                <a:gd name="T4" fmla="*/ 0 w 5"/>
                <a:gd name="T5" fmla="*/ 2 h 4"/>
                <a:gd name="T6" fmla="*/ 0 w 5"/>
                <a:gd name="T7" fmla="*/ 4 h 4"/>
                <a:gd name="T8" fmla="*/ 3 w 5"/>
                <a:gd name="T9" fmla="*/ 4 h 4"/>
                <a:gd name="T10" fmla="*/ 5 w 5"/>
                <a:gd name="T11" fmla="*/ 2 h 4"/>
              </a:gdLst>
              <a:ahLst/>
              <a:cxnLst>
                <a:cxn ang="0">
                  <a:pos x="T0" y="T1"/>
                </a:cxn>
                <a:cxn ang="0">
                  <a:pos x="T2" y="T3"/>
                </a:cxn>
                <a:cxn ang="0">
                  <a:pos x="T4" y="T5"/>
                </a:cxn>
                <a:cxn ang="0">
                  <a:pos x="T6" y="T7"/>
                </a:cxn>
                <a:cxn ang="0">
                  <a:pos x="T8" y="T9"/>
                </a:cxn>
                <a:cxn ang="0">
                  <a:pos x="T10" y="T11"/>
                </a:cxn>
              </a:cxnLst>
              <a:rect l="0" t="0" r="r" b="b"/>
              <a:pathLst>
                <a:path w="5" h="4">
                  <a:moveTo>
                    <a:pt x="5" y="2"/>
                  </a:moveTo>
                  <a:cubicBezTo>
                    <a:pt x="5" y="1"/>
                    <a:pt x="4" y="0"/>
                    <a:pt x="3" y="0"/>
                  </a:cubicBezTo>
                  <a:cubicBezTo>
                    <a:pt x="2" y="0"/>
                    <a:pt x="0" y="1"/>
                    <a:pt x="0" y="2"/>
                  </a:cubicBezTo>
                  <a:cubicBezTo>
                    <a:pt x="0" y="4"/>
                    <a:pt x="0" y="4"/>
                    <a:pt x="0" y="4"/>
                  </a:cubicBezTo>
                  <a:cubicBezTo>
                    <a:pt x="3" y="4"/>
                    <a:pt x="3" y="4"/>
                    <a:pt x="3" y="4"/>
                  </a:cubicBezTo>
                  <a:cubicBezTo>
                    <a:pt x="4" y="4"/>
                    <a:pt x="5" y="3"/>
                    <a:pt x="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35" name="Freeform 413"/>
            <p:cNvSpPr>
              <a:spLocks/>
            </p:cNvSpPr>
            <p:nvPr/>
          </p:nvSpPr>
          <p:spPr bwMode="auto">
            <a:xfrm>
              <a:off x="8075613" y="4654550"/>
              <a:ext cx="7937" cy="7938"/>
            </a:xfrm>
            <a:custGeom>
              <a:avLst/>
              <a:gdLst>
                <a:gd name="T0" fmla="*/ 2 w 5"/>
                <a:gd name="T1" fmla="*/ 0 h 4"/>
                <a:gd name="T2" fmla="*/ 0 w 5"/>
                <a:gd name="T3" fmla="*/ 2 h 4"/>
                <a:gd name="T4" fmla="*/ 2 w 5"/>
                <a:gd name="T5" fmla="*/ 4 h 4"/>
                <a:gd name="T6" fmla="*/ 5 w 5"/>
                <a:gd name="T7" fmla="*/ 4 h 4"/>
                <a:gd name="T8" fmla="*/ 5 w 5"/>
                <a:gd name="T9" fmla="*/ 2 h 4"/>
                <a:gd name="T10" fmla="*/ 2 w 5"/>
                <a:gd name="T11" fmla="*/ 0 h 4"/>
              </a:gdLst>
              <a:ahLst/>
              <a:cxnLst>
                <a:cxn ang="0">
                  <a:pos x="T0" y="T1"/>
                </a:cxn>
                <a:cxn ang="0">
                  <a:pos x="T2" y="T3"/>
                </a:cxn>
                <a:cxn ang="0">
                  <a:pos x="T4" y="T5"/>
                </a:cxn>
                <a:cxn ang="0">
                  <a:pos x="T6" y="T7"/>
                </a:cxn>
                <a:cxn ang="0">
                  <a:pos x="T8" y="T9"/>
                </a:cxn>
                <a:cxn ang="0">
                  <a:pos x="T10" y="T11"/>
                </a:cxn>
              </a:cxnLst>
              <a:rect l="0" t="0" r="r" b="b"/>
              <a:pathLst>
                <a:path w="5" h="4">
                  <a:moveTo>
                    <a:pt x="2" y="0"/>
                  </a:moveTo>
                  <a:cubicBezTo>
                    <a:pt x="1" y="0"/>
                    <a:pt x="0" y="1"/>
                    <a:pt x="0" y="2"/>
                  </a:cubicBezTo>
                  <a:cubicBezTo>
                    <a:pt x="0" y="3"/>
                    <a:pt x="1" y="4"/>
                    <a:pt x="2" y="4"/>
                  </a:cubicBezTo>
                  <a:cubicBezTo>
                    <a:pt x="5" y="4"/>
                    <a:pt x="5" y="4"/>
                    <a:pt x="5" y="4"/>
                  </a:cubicBezTo>
                  <a:cubicBezTo>
                    <a:pt x="5" y="2"/>
                    <a:pt x="5" y="2"/>
                    <a:pt x="5" y="2"/>
                  </a:cubicBezTo>
                  <a:cubicBezTo>
                    <a:pt x="5" y="1"/>
                    <a:pt x="3"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grpSp>
      <p:grpSp>
        <p:nvGrpSpPr>
          <p:cNvPr id="36" name="Group 35"/>
          <p:cNvGrpSpPr/>
          <p:nvPr/>
        </p:nvGrpSpPr>
        <p:grpSpPr>
          <a:xfrm>
            <a:off x="573741" y="2778445"/>
            <a:ext cx="733824" cy="853995"/>
            <a:chOff x="1993900" y="3328988"/>
            <a:chExt cx="142875" cy="173038"/>
          </a:xfrm>
          <a:solidFill>
            <a:schemeClr val="bg2"/>
          </a:solidFill>
        </p:grpSpPr>
        <p:sp>
          <p:nvSpPr>
            <p:cNvPr id="37" name="Freeform 94"/>
            <p:cNvSpPr>
              <a:spLocks/>
            </p:cNvSpPr>
            <p:nvPr/>
          </p:nvSpPr>
          <p:spPr bwMode="auto">
            <a:xfrm>
              <a:off x="2035175" y="3400425"/>
              <a:ext cx="58737" cy="47625"/>
            </a:xfrm>
            <a:custGeom>
              <a:avLst/>
              <a:gdLst>
                <a:gd name="T0" fmla="*/ 11 w 33"/>
                <a:gd name="T1" fmla="*/ 26 h 27"/>
                <a:gd name="T2" fmla="*/ 1 w 33"/>
                <a:gd name="T3" fmla="*/ 16 h 27"/>
                <a:gd name="T4" fmla="*/ 1 w 33"/>
                <a:gd name="T5" fmla="*/ 14 h 27"/>
                <a:gd name="T6" fmla="*/ 4 w 33"/>
                <a:gd name="T7" fmla="*/ 14 h 27"/>
                <a:gd name="T8" fmla="*/ 12 w 33"/>
                <a:gd name="T9" fmla="*/ 22 h 27"/>
                <a:gd name="T10" fmla="*/ 29 w 33"/>
                <a:gd name="T11" fmla="*/ 1 h 27"/>
                <a:gd name="T12" fmla="*/ 32 w 33"/>
                <a:gd name="T13" fmla="*/ 0 h 27"/>
                <a:gd name="T14" fmla="*/ 33 w 33"/>
                <a:gd name="T15" fmla="*/ 3 h 27"/>
                <a:gd name="T16" fmla="*/ 14 w 33"/>
                <a:gd name="T17" fmla="*/ 26 h 27"/>
                <a:gd name="T18" fmla="*/ 11 w 33"/>
                <a:gd name="T19" fmla="*/ 2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27">
                  <a:moveTo>
                    <a:pt x="11" y="26"/>
                  </a:moveTo>
                  <a:cubicBezTo>
                    <a:pt x="1" y="16"/>
                    <a:pt x="1" y="16"/>
                    <a:pt x="1" y="16"/>
                  </a:cubicBezTo>
                  <a:cubicBezTo>
                    <a:pt x="0" y="16"/>
                    <a:pt x="0" y="14"/>
                    <a:pt x="1" y="14"/>
                  </a:cubicBezTo>
                  <a:cubicBezTo>
                    <a:pt x="2" y="13"/>
                    <a:pt x="3" y="13"/>
                    <a:pt x="4" y="14"/>
                  </a:cubicBezTo>
                  <a:cubicBezTo>
                    <a:pt x="12" y="22"/>
                    <a:pt x="12" y="22"/>
                    <a:pt x="12" y="22"/>
                  </a:cubicBezTo>
                  <a:cubicBezTo>
                    <a:pt x="29" y="1"/>
                    <a:pt x="29" y="1"/>
                    <a:pt x="29" y="1"/>
                  </a:cubicBezTo>
                  <a:cubicBezTo>
                    <a:pt x="30" y="0"/>
                    <a:pt x="31" y="0"/>
                    <a:pt x="32" y="0"/>
                  </a:cubicBezTo>
                  <a:cubicBezTo>
                    <a:pt x="33" y="1"/>
                    <a:pt x="33" y="2"/>
                    <a:pt x="33" y="3"/>
                  </a:cubicBezTo>
                  <a:cubicBezTo>
                    <a:pt x="14" y="26"/>
                    <a:pt x="14" y="26"/>
                    <a:pt x="14" y="26"/>
                  </a:cubicBezTo>
                  <a:cubicBezTo>
                    <a:pt x="13" y="27"/>
                    <a:pt x="12" y="27"/>
                    <a:pt x="1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38" name="Freeform 95"/>
            <p:cNvSpPr>
              <a:spLocks/>
            </p:cNvSpPr>
            <p:nvPr/>
          </p:nvSpPr>
          <p:spPr bwMode="auto">
            <a:xfrm>
              <a:off x="2028825" y="3328988"/>
              <a:ext cx="73025" cy="50800"/>
            </a:xfrm>
            <a:custGeom>
              <a:avLst/>
              <a:gdLst>
                <a:gd name="T0" fmla="*/ 38 w 40"/>
                <a:gd name="T1" fmla="*/ 8 h 28"/>
                <a:gd name="T2" fmla="*/ 30 w 40"/>
                <a:gd name="T3" fmla="*/ 8 h 28"/>
                <a:gd name="T4" fmla="*/ 20 w 40"/>
                <a:gd name="T5" fmla="*/ 0 h 28"/>
                <a:gd name="T6" fmla="*/ 10 w 40"/>
                <a:gd name="T7" fmla="*/ 8 h 28"/>
                <a:gd name="T8" fmla="*/ 2 w 40"/>
                <a:gd name="T9" fmla="*/ 8 h 28"/>
                <a:gd name="T10" fmla="*/ 0 w 40"/>
                <a:gd name="T11" fmla="*/ 10 h 28"/>
                <a:gd name="T12" fmla="*/ 0 w 40"/>
                <a:gd name="T13" fmla="*/ 26 h 28"/>
                <a:gd name="T14" fmla="*/ 2 w 40"/>
                <a:gd name="T15" fmla="*/ 28 h 28"/>
                <a:gd name="T16" fmla="*/ 38 w 40"/>
                <a:gd name="T17" fmla="*/ 28 h 28"/>
                <a:gd name="T18" fmla="*/ 40 w 40"/>
                <a:gd name="T19" fmla="*/ 26 h 28"/>
                <a:gd name="T20" fmla="*/ 40 w 40"/>
                <a:gd name="T21" fmla="*/ 10 h 28"/>
                <a:gd name="T22" fmla="*/ 38 w 40"/>
                <a:gd name="T23"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 h="28">
                  <a:moveTo>
                    <a:pt x="38" y="8"/>
                  </a:moveTo>
                  <a:cubicBezTo>
                    <a:pt x="30" y="8"/>
                    <a:pt x="30" y="8"/>
                    <a:pt x="30" y="8"/>
                  </a:cubicBezTo>
                  <a:cubicBezTo>
                    <a:pt x="29" y="3"/>
                    <a:pt x="25" y="0"/>
                    <a:pt x="20" y="0"/>
                  </a:cubicBezTo>
                  <a:cubicBezTo>
                    <a:pt x="15" y="0"/>
                    <a:pt x="11" y="3"/>
                    <a:pt x="10" y="8"/>
                  </a:cubicBezTo>
                  <a:cubicBezTo>
                    <a:pt x="2" y="8"/>
                    <a:pt x="2" y="8"/>
                    <a:pt x="2" y="8"/>
                  </a:cubicBezTo>
                  <a:cubicBezTo>
                    <a:pt x="1" y="8"/>
                    <a:pt x="0" y="9"/>
                    <a:pt x="0" y="10"/>
                  </a:cubicBezTo>
                  <a:cubicBezTo>
                    <a:pt x="0" y="26"/>
                    <a:pt x="0" y="26"/>
                    <a:pt x="0" y="26"/>
                  </a:cubicBezTo>
                  <a:cubicBezTo>
                    <a:pt x="0" y="27"/>
                    <a:pt x="1" y="28"/>
                    <a:pt x="2" y="28"/>
                  </a:cubicBezTo>
                  <a:cubicBezTo>
                    <a:pt x="38" y="28"/>
                    <a:pt x="38" y="28"/>
                    <a:pt x="38" y="28"/>
                  </a:cubicBezTo>
                  <a:cubicBezTo>
                    <a:pt x="39" y="28"/>
                    <a:pt x="40" y="27"/>
                    <a:pt x="40" y="26"/>
                  </a:cubicBezTo>
                  <a:cubicBezTo>
                    <a:pt x="40" y="10"/>
                    <a:pt x="40" y="10"/>
                    <a:pt x="40" y="10"/>
                  </a:cubicBezTo>
                  <a:cubicBezTo>
                    <a:pt x="40" y="9"/>
                    <a:pt x="39" y="8"/>
                    <a:pt x="38"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42" name="Freeform 96"/>
            <p:cNvSpPr>
              <a:spLocks/>
            </p:cNvSpPr>
            <p:nvPr/>
          </p:nvSpPr>
          <p:spPr bwMode="auto">
            <a:xfrm>
              <a:off x="1993900" y="3351213"/>
              <a:ext cx="142875" cy="150813"/>
            </a:xfrm>
            <a:custGeom>
              <a:avLst/>
              <a:gdLst>
                <a:gd name="T0" fmla="*/ 78 w 80"/>
                <a:gd name="T1" fmla="*/ 0 h 84"/>
                <a:gd name="T2" fmla="*/ 64 w 80"/>
                <a:gd name="T3" fmla="*/ 0 h 84"/>
                <a:gd name="T4" fmla="*/ 64 w 80"/>
                <a:gd name="T5" fmla="*/ 8 h 84"/>
                <a:gd name="T6" fmla="*/ 70 w 80"/>
                <a:gd name="T7" fmla="*/ 8 h 84"/>
                <a:gd name="T8" fmla="*/ 72 w 80"/>
                <a:gd name="T9" fmla="*/ 10 h 84"/>
                <a:gd name="T10" fmla="*/ 72 w 80"/>
                <a:gd name="T11" fmla="*/ 58 h 84"/>
                <a:gd name="T12" fmla="*/ 72 w 80"/>
                <a:gd name="T13" fmla="*/ 59 h 84"/>
                <a:gd name="T14" fmla="*/ 58 w 80"/>
                <a:gd name="T15" fmla="*/ 75 h 84"/>
                <a:gd name="T16" fmla="*/ 56 w 80"/>
                <a:gd name="T17" fmla="*/ 76 h 84"/>
                <a:gd name="T18" fmla="*/ 10 w 80"/>
                <a:gd name="T19" fmla="*/ 76 h 84"/>
                <a:gd name="T20" fmla="*/ 8 w 80"/>
                <a:gd name="T21" fmla="*/ 74 h 84"/>
                <a:gd name="T22" fmla="*/ 8 w 80"/>
                <a:gd name="T23" fmla="*/ 10 h 84"/>
                <a:gd name="T24" fmla="*/ 10 w 80"/>
                <a:gd name="T25" fmla="*/ 8 h 84"/>
                <a:gd name="T26" fmla="*/ 16 w 80"/>
                <a:gd name="T27" fmla="*/ 8 h 84"/>
                <a:gd name="T28" fmla="*/ 16 w 80"/>
                <a:gd name="T29" fmla="*/ 0 h 84"/>
                <a:gd name="T30" fmla="*/ 2 w 80"/>
                <a:gd name="T31" fmla="*/ 0 h 84"/>
                <a:gd name="T32" fmla="*/ 0 w 80"/>
                <a:gd name="T33" fmla="*/ 2 h 84"/>
                <a:gd name="T34" fmla="*/ 0 w 80"/>
                <a:gd name="T35" fmla="*/ 82 h 84"/>
                <a:gd name="T36" fmla="*/ 2 w 80"/>
                <a:gd name="T37" fmla="*/ 84 h 84"/>
                <a:gd name="T38" fmla="*/ 78 w 80"/>
                <a:gd name="T39" fmla="*/ 84 h 84"/>
                <a:gd name="T40" fmla="*/ 80 w 80"/>
                <a:gd name="T41" fmla="*/ 82 h 84"/>
                <a:gd name="T42" fmla="*/ 80 w 80"/>
                <a:gd name="T43" fmla="*/ 2 h 84"/>
                <a:gd name="T44" fmla="*/ 78 w 80"/>
                <a:gd name="T45"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 h="84">
                  <a:moveTo>
                    <a:pt x="78" y="0"/>
                  </a:moveTo>
                  <a:cubicBezTo>
                    <a:pt x="64" y="0"/>
                    <a:pt x="64" y="0"/>
                    <a:pt x="64" y="0"/>
                  </a:cubicBezTo>
                  <a:cubicBezTo>
                    <a:pt x="64" y="8"/>
                    <a:pt x="64" y="8"/>
                    <a:pt x="64" y="8"/>
                  </a:cubicBezTo>
                  <a:cubicBezTo>
                    <a:pt x="70" y="8"/>
                    <a:pt x="70" y="8"/>
                    <a:pt x="70" y="8"/>
                  </a:cubicBezTo>
                  <a:cubicBezTo>
                    <a:pt x="71" y="8"/>
                    <a:pt x="72" y="9"/>
                    <a:pt x="72" y="10"/>
                  </a:cubicBezTo>
                  <a:cubicBezTo>
                    <a:pt x="72" y="58"/>
                    <a:pt x="72" y="58"/>
                    <a:pt x="72" y="58"/>
                  </a:cubicBezTo>
                  <a:cubicBezTo>
                    <a:pt x="72" y="58"/>
                    <a:pt x="72" y="59"/>
                    <a:pt x="72" y="59"/>
                  </a:cubicBezTo>
                  <a:cubicBezTo>
                    <a:pt x="58" y="75"/>
                    <a:pt x="58" y="75"/>
                    <a:pt x="58" y="75"/>
                  </a:cubicBezTo>
                  <a:cubicBezTo>
                    <a:pt x="57" y="76"/>
                    <a:pt x="57" y="76"/>
                    <a:pt x="56" y="76"/>
                  </a:cubicBezTo>
                  <a:cubicBezTo>
                    <a:pt x="10" y="76"/>
                    <a:pt x="10" y="76"/>
                    <a:pt x="10" y="76"/>
                  </a:cubicBezTo>
                  <a:cubicBezTo>
                    <a:pt x="9" y="76"/>
                    <a:pt x="8" y="75"/>
                    <a:pt x="8" y="74"/>
                  </a:cubicBezTo>
                  <a:cubicBezTo>
                    <a:pt x="8" y="10"/>
                    <a:pt x="8" y="10"/>
                    <a:pt x="8" y="10"/>
                  </a:cubicBezTo>
                  <a:cubicBezTo>
                    <a:pt x="8" y="9"/>
                    <a:pt x="9" y="8"/>
                    <a:pt x="10" y="8"/>
                  </a:cubicBezTo>
                  <a:cubicBezTo>
                    <a:pt x="16" y="8"/>
                    <a:pt x="16" y="8"/>
                    <a:pt x="16" y="8"/>
                  </a:cubicBezTo>
                  <a:cubicBezTo>
                    <a:pt x="16" y="0"/>
                    <a:pt x="16" y="0"/>
                    <a:pt x="16" y="0"/>
                  </a:cubicBezTo>
                  <a:cubicBezTo>
                    <a:pt x="2" y="0"/>
                    <a:pt x="2" y="0"/>
                    <a:pt x="2" y="0"/>
                  </a:cubicBezTo>
                  <a:cubicBezTo>
                    <a:pt x="1" y="0"/>
                    <a:pt x="0" y="1"/>
                    <a:pt x="0" y="2"/>
                  </a:cubicBezTo>
                  <a:cubicBezTo>
                    <a:pt x="0" y="82"/>
                    <a:pt x="0" y="82"/>
                    <a:pt x="0" y="82"/>
                  </a:cubicBezTo>
                  <a:cubicBezTo>
                    <a:pt x="0" y="83"/>
                    <a:pt x="1" y="84"/>
                    <a:pt x="2" y="84"/>
                  </a:cubicBezTo>
                  <a:cubicBezTo>
                    <a:pt x="78" y="84"/>
                    <a:pt x="78" y="84"/>
                    <a:pt x="78" y="84"/>
                  </a:cubicBezTo>
                  <a:cubicBezTo>
                    <a:pt x="79" y="84"/>
                    <a:pt x="80" y="83"/>
                    <a:pt x="80" y="82"/>
                  </a:cubicBezTo>
                  <a:cubicBezTo>
                    <a:pt x="80" y="2"/>
                    <a:pt x="80" y="2"/>
                    <a:pt x="80" y="2"/>
                  </a:cubicBezTo>
                  <a:cubicBezTo>
                    <a:pt x="80" y="1"/>
                    <a:pt x="7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44" name="Freeform 97"/>
            <p:cNvSpPr>
              <a:spLocks/>
            </p:cNvSpPr>
            <p:nvPr/>
          </p:nvSpPr>
          <p:spPr bwMode="auto">
            <a:xfrm>
              <a:off x="2093913" y="3451225"/>
              <a:ext cx="23812" cy="25400"/>
            </a:xfrm>
            <a:custGeom>
              <a:avLst/>
              <a:gdLst>
                <a:gd name="T0" fmla="*/ 13 w 13"/>
                <a:gd name="T1" fmla="*/ 0 h 14"/>
                <a:gd name="T2" fmla="*/ 2 w 13"/>
                <a:gd name="T3" fmla="*/ 0 h 14"/>
                <a:gd name="T4" fmla="*/ 0 w 13"/>
                <a:gd name="T5" fmla="*/ 2 h 14"/>
                <a:gd name="T6" fmla="*/ 0 w 13"/>
                <a:gd name="T7" fmla="*/ 14 h 14"/>
                <a:gd name="T8" fmla="*/ 13 w 13"/>
                <a:gd name="T9" fmla="*/ 0 h 14"/>
              </a:gdLst>
              <a:ahLst/>
              <a:cxnLst>
                <a:cxn ang="0">
                  <a:pos x="T0" y="T1"/>
                </a:cxn>
                <a:cxn ang="0">
                  <a:pos x="T2" y="T3"/>
                </a:cxn>
                <a:cxn ang="0">
                  <a:pos x="T4" y="T5"/>
                </a:cxn>
                <a:cxn ang="0">
                  <a:pos x="T6" y="T7"/>
                </a:cxn>
                <a:cxn ang="0">
                  <a:pos x="T8" y="T9"/>
                </a:cxn>
              </a:cxnLst>
              <a:rect l="0" t="0" r="r" b="b"/>
              <a:pathLst>
                <a:path w="13" h="14">
                  <a:moveTo>
                    <a:pt x="13" y="0"/>
                  </a:moveTo>
                  <a:cubicBezTo>
                    <a:pt x="2" y="0"/>
                    <a:pt x="2" y="0"/>
                    <a:pt x="2" y="0"/>
                  </a:cubicBezTo>
                  <a:cubicBezTo>
                    <a:pt x="1" y="0"/>
                    <a:pt x="0" y="1"/>
                    <a:pt x="0" y="2"/>
                  </a:cubicBezTo>
                  <a:cubicBezTo>
                    <a:pt x="0" y="14"/>
                    <a:pt x="0" y="14"/>
                    <a:pt x="0" y="14"/>
                  </a:cubicBez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grpSp>
      <p:grpSp>
        <p:nvGrpSpPr>
          <p:cNvPr id="45" name="Group 44"/>
          <p:cNvGrpSpPr/>
          <p:nvPr/>
        </p:nvGrpSpPr>
        <p:grpSpPr>
          <a:xfrm>
            <a:off x="1959591" y="2778445"/>
            <a:ext cx="943022" cy="887819"/>
            <a:chOff x="7422205" y="1061241"/>
            <a:chExt cx="959796" cy="923104"/>
          </a:xfrm>
          <a:solidFill>
            <a:schemeClr val="bg2"/>
          </a:solidFill>
        </p:grpSpPr>
        <p:sp>
          <p:nvSpPr>
            <p:cNvPr id="46" name="Freeform 247"/>
            <p:cNvSpPr>
              <a:spLocks noEditPoints="1"/>
            </p:cNvSpPr>
            <p:nvPr/>
          </p:nvSpPr>
          <p:spPr bwMode="auto">
            <a:xfrm>
              <a:off x="7422205" y="1061241"/>
              <a:ext cx="959796" cy="923104"/>
            </a:xfrm>
            <a:custGeom>
              <a:avLst/>
              <a:gdLst>
                <a:gd name="T0" fmla="*/ 36 w 97"/>
                <a:gd name="T1" fmla="*/ 72 h 96"/>
                <a:gd name="T2" fmla="*/ 59 w 97"/>
                <a:gd name="T3" fmla="*/ 64 h 96"/>
                <a:gd name="T4" fmla="*/ 89 w 97"/>
                <a:gd name="T5" fmla="*/ 95 h 96"/>
                <a:gd name="T6" fmla="*/ 92 w 97"/>
                <a:gd name="T7" fmla="*/ 96 h 96"/>
                <a:gd name="T8" fmla="*/ 95 w 97"/>
                <a:gd name="T9" fmla="*/ 95 h 96"/>
                <a:gd name="T10" fmla="*/ 95 w 97"/>
                <a:gd name="T11" fmla="*/ 89 h 96"/>
                <a:gd name="T12" fmla="*/ 64 w 97"/>
                <a:gd name="T13" fmla="*/ 58 h 96"/>
                <a:gd name="T14" fmla="*/ 72 w 97"/>
                <a:gd name="T15" fmla="*/ 36 h 96"/>
                <a:gd name="T16" fmla="*/ 36 w 97"/>
                <a:gd name="T17" fmla="*/ 0 h 96"/>
                <a:gd name="T18" fmla="*/ 0 w 97"/>
                <a:gd name="T19" fmla="*/ 36 h 96"/>
                <a:gd name="T20" fmla="*/ 36 w 97"/>
                <a:gd name="T21" fmla="*/ 72 h 96"/>
                <a:gd name="T22" fmla="*/ 36 w 97"/>
                <a:gd name="T23" fmla="*/ 8 h 96"/>
                <a:gd name="T24" fmla="*/ 64 w 97"/>
                <a:gd name="T25" fmla="*/ 36 h 96"/>
                <a:gd name="T26" fmla="*/ 36 w 97"/>
                <a:gd name="T27" fmla="*/ 64 h 96"/>
                <a:gd name="T28" fmla="*/ 8 w 97"/>
                <a:gd name="T29" fmla="*/ 36 h 96"/>
                <a:gd name="T30" fmla="*/ 36 w 97"/>
                <a:gd name="T31" fmla="*/ 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96">
                  <a:moveTo>
                    <a:pt x="36" y="72"/>
                  </a:moveTo>
                  <a:cubicBezTo>
                    <a:pt x="45" y="72"/>
                    <a:pt x="52" y="69"/>
                    <a:pt x="59" y="64"/>
                  </a:cubicBezTo>
                  <a:cubicBezTo>
                    <a:pt x="89" y="95"/>
                    <a:pt x="89" y="95"/>
                    <a:pt x="89" y="95"/>
                  </a:cubicBezTo>
                  <a:cubicBezTo>
                    <a:pt x="90" y="96"/>
                    <a:pt x="91" y="96"/>
                    <a:pt x="92" y="96"/>
                  </a:cubicBezTo>
                  <a:cubicBezTo>
                    <a:pt x="93" y="96"/>
                    <a:pt x="94" y="96"/>
                    <a:pt x="95" y="95"/>
                  </a:cubicBezTo>
                  <a:cubicBezTo>
                    <a:pt x="97" y="93"/>
                    <a:pt x="97" y="91"/>
                    <a:pt x="95" y="89"/>
                  </a:cubicBezTo>
                  <a:cubicBezTo>
                    <a:pt x="64" y="58"/>
                    <a:pt x="64" y="58"/>
                    <a:pt x="64" y="58"/>
                  </a:cubicBezTo>
                  <a:cubicBezTo>
                    <a:pt x="69" y="52"/>
                    <a:pt x="72" y="44"/>
                    <a:pt x="72" y="36"/>
                  </a:cubicBezTo>
                  <a:cubicBezTo>
                    <a:pt x="72" y="16"/>
                    <a:pt x="56" y="0"/>
                    <a:pt x="36" y="0"/>
                  </a:cubicBezTo>
                  <a:cubicBezTo>
                    <a:pt x="16" y="0"/>
                    <a:pt x="0" y="16"/>
                    <a:pt x="0" y="36"/>
                  </a:cubicBezTo>
                  <a:cubicBezTo>
                    <a:pt x="0" y="56"/>
                    <a:pt x="16" y="72"/>
                    <a:pt x="36" y="72"/>
                  </a:cubicBezTo>
                  <a:close/>
                  <a:moveTo>
                    <a:pt x="36" y="8"/>
                  </a:moveTo>
                  <a:cubicBezTo>
                    <a:pt x="52" y="8"/>
                    <a:pt x="64" y="21"/>
                    <a:pt x="64" y="36"/>
                  </a:cubicBezTo>
                  <a:cubicBezTo>
                    <a:pt x="64" y="51"/>
                    <a:pt x="52" y="64"/>
                    <a:pt x="36" y="64"/>
                  </a:cubicBezTo>
                  <a:cubicBezTo>
                    <a:pt x="21" y="64"/>
                    <a:pt x="8" y="51"/>
                    <a:pt x="8" y="36"/>
                  </a:cubicBezTo>
                  <a:cubicBezTo>
                    <a:pt x="8" y="21"/>
                    <a:pt x="21" y="8"/>
                    <a:pt x="36" y="8"/>
                  </a:cubicBezTo>
                  <a:close/>
                </a:path>
              </a:pathLst>
            </a:custGeom>
            <a:grpFill/>
            <a:ln>
              <a:noFill/>
            </a:ln>
            <a:extLst/>
          </p:spPr>
          <p:txBody>
            <a:bodyPr vert="horz" wrap="square" lIns="82048" tIns="41025" rIns="82048" bIns="41025" numCol="1" anchor="t" anchorCtr="0" compatLnSpc="1">
              <a:prstTxWarp prst="textNoShape">
                <a:avLst/>
              </a:prstTxWarp>
            </a:bodyPr>
            <a:lstStyle/>
            <a:p>
              <a:pPr defTabSz="820583" eaLnBrk="0" fontAlgn="base" hangingPunct="0">
                <a:spcBef>
                  <a:spcPct val="0"/>
                </a:spcBef>
                <a:spcAft>
                  <a:spcPct val="0"/>
                </a:spcAft>
              </a:pPr>
              <a:endParaRPr lang="en-US" sz="1050">
                <a:solidFill>
                  <a:srgbClr val="000000"/>
                </a:solidFill>
                <a:latin typeface="Arial" charset="0"/>
              </a:endParaRPr>
            </a:p>
          </p:txBody>
        </p:sp>
        <p:grpSp>
          <p:nvGrpSpPr>
            <p:cNvPr id="47" name="Group 46"/>
            <p:cNvGrpSpPr/>
            <p:nvPr/>
          </p:nvGrpSpPr>
          <p:grpSpPr>
            <a:xfrm>
              <a:off x="7570786" y="1246185"/>
              <a:ext cx="430214" cy="445211"/>
              <a:chOff x="7672388" y="2381250"/>
              <a:chExt cx="173038" cy="179070"/>
            </a:xfrm>
            <a:grpFill/>
          </p:grpSpPr>
          <p:sp>
            <p:nvSpPr>
              <p:cNvPr id="48" name="Freeform 282"/>
              <p:cNvSpPr>
                <a:spLocks/>
              </p:cNvSpPr>
              <p:nvPr/>
            </p:nvSpPr>
            <p:spPr bwMode="auto">
              <a:xfrm>
                <a:off x="7672388" y="2444432"/>
                <a:ext cx="173038" cy="115888"/>
              </a:xfrm>
              <a:custGeom>
                <a:avLst/>
                <a:gdLst>
                  <a:gd name="T0" fmla="*/ 94 w 96"/>
                  <a:gd name="T1" fmla="*/ 60 h 64"/>
                  <a:gd name="T2" fmla="*/ 92 w 96"/>
                  <a:gd name="T3" fmla="*/ 60 h 64"/>
                  <a:gd name="T4" fmla="*/ 92 w 96"/>
                  <a:gd name="T5" fmla="*/ 2 h 64"/>
                  <a:gd name="T6" fmla="*/ 90 w 96"/>
                  <a:gd name="T7" fmla="*/ 0 h 64"/>
                  <a:gd name="T8" fmla="*/ 78 w 96"/>
                  <a:gd name="T9" fmla="*/ 0 h 64"/>
                  <a:gd name="T10" fmla="*/ 76 w 96"/>
                  <a:gd name="T11" fmla="*/ 2 h 64"/>
                  <a:gd name="T12" fmla="*/ 76 w 96"/>
                  <a:gd name="T13" fmla="*/ 60 h 64"/>
                  <a:gd name="T14" fmla="*/ 68 w 96"/>
                  <a:gd name="T15" fmla="*/ 60 h 64"/>
                  <a:gd name="T16" fmla="*/ 68 w 96"/>
                  <a:gd name="T17" fmla="*/ 30 h 64"/>
                  <a:gd name="T18" fmla="*/ 66 w 96"/>
                  <a:gd name="T19" fmla="*/ 28 h 64"/>
                  <a:gd name="T20" fmla="*/ 54 w 96"/>
                  <a:gd name="T21" fmla="*/ 28 h 64"/>
                  <a:gd name="T22" fmla="*/ 52 w 96"/>
                  <a:gd name="T23" fmla="*/ 30 h 64"/>
                  <a:gd name="T24" fmla="*/ 52 w 96"/>
                  <a:gd name="T25" fmla="*/ 60 h 64"/>
                  <a:gd name="T26" fmla="*/ 44 w 96"/>
                  <a:gd name="T27" fmla="*/ 60 h 64"/>
                  <a:gd name="T28" fmla="*/ 44 w 96"/>
                  <a:gd name="T29" fmla="*/ 22 h 64"/>
                  <a:gd name="T30" fmla="*/ 42 w 96"/>
                  <a:gd name="T31" fmla="*/ 20 h 64"/>
                  <a:gd name="T32" fmla="*/ 30 w 96"/>
                  <a:gd name="T33" fmla="*/ 20 h 64"/>
                  <a:gd name="T34" fmla="*/ 28 w 96"/>
                  <a:gd name="T35" fmla="*/ 22 h 64"/>
                  <a:gd name="T36" fmla="*/ 28 w 96"/>
                  <a:gd name="T37" fmla="*/ 60 h 64"/>
                  <a:gd name="T38" fmla="*/ 20 w 96"/>
                  <a:gd name="T39" fmla="*/ 60 h 64"/>
                  <a:gd name="T40" fmla="*/ 20 w 96"/>
                  <a:gd name="T41" fmla="*/ 42 h 64"/>
                  <a:gd name="T42" fmla="*/ 18 w 96"/>
                  <a:gd name="T43" fmla="*/ 40 h 64"/>
                  <a:gd name="T44" fmla="*/ 6 w 96"/>
                  <a:gd name="T45" fmla="*/ 40 h 64"/>
                  <a:gd name="T46" fmla="*/ 4 w 96"/>
                  <a:gd name="T47" fmla="*/ 42 h 64"/>
                  <a:gd name="T48" fmla="*/ 4 w 96"/>
                  <a:gd name="T49" fmla="*/ 60 h 64"/>
                  <a:gd name="T50" fmla="*/ 2 w 96"/>
                  <a:gd name="T51" fmla="*/ 60 h 64"/>
                  <a:gd name="T52" fmla="*/ 0 w 96"/>
                  <a:gd name="T53" fmla="*/ 62 h 64"/>
                  <a:gd name="T54" fmla="*/ 2 w 96"/>
                  <a:gd name="T55" fmla="*/ 64 h 64"/>
                  <a:gd name="T56" fmla="*/ 6 w 96"/>
                  <a:gd name="T57" fmla="*/ 64 h 64"/>
                  <a:gd name="T58" fmla="*/ 18 w 96"/>
                  <a:gd name="T59" fmla="*/ 64 h 64"/>
                  <a:gd name="T60" fmla="*/ 30 w 96"/>
                  <a:gd name="T61" fmla="*/ 64 h 64"/>
                  <a:gd name="T62" fmla="*/ 42 w 96"/>
                  <a:gd name="T63" fmla="*/ 64 h 64"/>
                  <a:gd name="T64" fmla="*/ 54 w 96"/>
                  <a:gd name="T65" fmla="*/ 64 h 64"/>
                  <a:gd name="T66" fmla="*/ 66 w 96"/>
                  <a:gd name="T67" fmla="*/ 64 h 64"/>
                  <a:gd name="T68" fmla="*/ 78 w 96"/>
                  <a:gd name="T69" fmla="*/ 64 h 64"/>
                  <a:gd name="T70" fmla="*/ 90 w 96"/>
                  <a:gd name="T71" fmla="*/ 64 h 64"/>
                  <a:gd name="T72" fmla="*/ 94 w 96"/>
                  <a:gd name="T73" fmla="*/ 64 h 64"/>
                  <a:gd name="T74" fmla="*/ 96 w 96"/>
                  <a:gd name="T75" fmla="*/ 62 h 64"/>
                  <a:gd name="T76" fmla="*/ 94 w 96"/>
                  <a:gd name="T7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6" h="64">
                    <a:moveTo>
                      <a:pt x="94" y="60"/>
                    </a:moveTo>
                    <a:cubicBezTo>
                      <a:pt x="92" y="60"/>
                      <a:pt x="92" y="60"/>
                      <a:pt x="92" y="60"/>
                    </a:cubicBezTo>
                    <a:cubicBezTo>
                      <a:pt x="92" y="2"/>
                      <a:pt x="92" y="2"/>
                      <a:pt x="92" y="2"/>
                    </a:cubicBezTo>
                    <a:cubicBezTo>
                      <a:pt x="92" y="1"/>
                      <a:pt x="91" y="0"/>
                      <a:pt x="90" y="0"/>
                    </a:cubicBezTo>
                    <a:cubicBezTo>
                      <a:pt x="78" y="0"/>
                      <a:pt x="78" y="0"/>
                      <a:pt x="78" y="0"/>
                    </a:cubicBezTo>
                    <a:cubicBezTo>
                      <a:pt x="77" y="0"/>
                      <a:pt x="76" y="1"/>
                      <a:pt x="76" y="2"/>
                    </a:cubicBezTo>
                    <a:cubicBezTo>
                      <a:pt x="76" y="60"/>
                      <a:pt x="76" y="60"/>
                      <a:pt x="76" y="60"/>
                    </a:cubicBezTo>
                    <a:cubicBezTo>
                      <a:pt x="68" y="60"/>
                      <a:pt x="68" y="60"/>
                      <a:pt x="68" y="60"/>
                    </a:cubicBezTo>
                    <a:cubicBezTo>
                      <a:pt x="68" y="30"/>
                      <a:pt x="68" y="30"/>
                      <a:pt x="68" y="30"/>
                    </a:cubicBezTo>
                    <a:cubicBezTo>
                      <a:pt x="68" y="29"/>
                      <a:pt x="67" y="28"/>
                      <a:pt x="66" y="28"/>
                    </a:cubicBezTo>
                    <a:cubicBezTo>
                      <a:pt x="54" y="28"/>
                      <a:pt x="54" y="28"/>
                      <a:pt x="54" y="28"/>
                    </a:cubicBezTo>
                    <a:cubicBezTo>
                      <a:pt x="53" y="28"/>
                      <a:pt x="52" y="29"/>
                      <a:pt x="52" y="30"/>
                    </a:cubicBezTo>
                    <a:cubicBezTo>
                      <a:pt x="52" y="60"/>
                      <a:pt x="52" y="60"/>
                      <a:pt x="52" y="60"/>
                    </a:cubicBezTo>
                    <a:cubicBezTo>
                      <a:pt x="44" y="60"/>
                      <a:pt x="44" y="60"/>
                      <a:pt x="44" y="60"/>
                    </a:cubicBezTo>
                    <a:cubicBezTo>
                      <a:pt x="44" y="22"/>
                      <a:pt x="44" y="22"/>
                      <a:pt x="44" y="22"/>
                    </a:cubicBezTo>
                    <a:cubicBezTo>
                      <a:pt x="44" y="21"/>
                      <a:pt x="43" y="20"/>
                      <a:pt x="42" y="20"/>
                    </a:cubicBezTo>
                    <a:cubicBezTo>
                      <a:pt x="30" y="20"/>
                      <a:pt x="30" y="20"/>
                      <a:pt x="30" y="20"/>
                    </a:cubicBezTo>
                    <a:cubicBezTo>
                      <a:pt x="29" y="20"/>
                      <a:pt x="28" y="21"/>
                      <a:pt x="28" y="22"/>
                    </a:cubicBezTo>
                    <a:cubicBezTo>
                      <a:pt x="28" y="60"/>
                      <a:pt x="28" y="60"/>
                      <a:pt x="28" y="60"/>
                    </a:cubicBezTo>
                    <a:cubicBezTo>
                      <a:pt x="20" y="60"/>
                      <a:pt x="20" y="60"/>
                      <a:pt x="20" y="60"/>
                    </a:cubicBezTo>
                    <a:cubicBezTo>
                      <a:pt x="20" y="42"/>
                      <a:pt x="20" y="42"/>
                      <a:pt x="20" y="42"/>
                    </a:cubicBezTo>
                    <a:cubicBezTo>
                      <a:pt x="20" y="41"/>
                      <a:pt x="19" y="40"/>
                      <a:pt x="18" y="40"/>
                    </a:cubicBezTo>
                    <a:cubicBezTo>
                      <a:pt x="6" y="40"/>
                      <a:pt x="6" y="40"/>
                      <a:pt x="6" y="40"/>
                    </a:cubicBezTo>
                    <a:cubicBezTo>
                      <a:pt x="5" y="40"/>
                      <a:pt x="4" y="41"/>
                      <a:pt x="4" y="42"/>
                    </a:cubicBezTo>
                    <a:cubicBezTo>
                      <a:pt x="4" y="60"/>
                      <a:pt x="4" y="60"/>
                      <a:pt x="4" y="60"/>
                    </a:cubicBezTo>
                    <a:cubicBezTo>
                      <a:pt x="2" y="60"/>
                      <a:pt x="2" y="60"/>
                      <a:pt x="2" y="60"/>
                    </a:cubicBezTo>
                    <a:cubicBezTo>
                      <a:pt x="1" y="60"/>
                      <a:pt x="0" y="61"/>
                      <a:pt x="0" y="62"/>
                    </a:cubicBezTo>
                    <a:cubicBezTo>
                      <a:pt x="0" y="63"/>
                      <a:pt x="1" y="64"/>
                      <a:pt x="2" y="64"/>
                    </a:cubicBezTo>
                    <a:cubicBezTo>
                      <a:pt x="6" y="64"/>
                      <a:pt x="6" y="64"/>
                      <a:pt x="6" y="64"/>
                    </a:cubicBezTo>
                    <a:cubicBezTo>
                      <a:pt x="18" y="64"/>
                      <a:pt x="18" y="64"/>
                      <a:pt x="18" y="64"/>
                    </a:cubicBezTo>
                    <a:cubicBezTo>
                      <a:pt x="30" y="64"/>
                      <a:pt x="30" y="64"/>
                      <a:pt x="30" y="64"/>
                    </a:cubicBezTo>
                    <a:cubicBezTo>
                      <a:pt x="42" y="64"/>
                      <a:pt x="42" y="64"/>
                      <a:pt x="42" y="64"/>
                    </a:cubicBezTo>
                    <a:cubicBezTo>
                      <a:pt x="54" y="64"/>
                      <a:pt x="54" y="64"/>
                      <a:pt x="54" y="64"/>
                    </a:cubicBezTo>
                    <a:cubicBezTo>
                      <a:pt x="66" y="64"/>
                      <a:pt x="66" y="64"/>
                      <a:pt x="66" y="64"/>
                    </a:cubicBezTo>
                    <a:cubicBezTo>
                      <a:pt x="78" y="64"/>
                      <a:pt x="78" y="64"/>
                      <a:pt x="78" y="64"/>
                    </a:cubicBezTo>
                    <a:cubicBezTo>
                      <a:pt x="90" y="64"/>
                      <a:pt x="90" y="64"/>
                      <a:pt x="90" y="64"/>
                    </a:cubicBezTo>
                    <a:cubicBezTo>
                      <a:pt x="94" y="64"/>
                      <a:pt x="94" y="64"/>
                      <a:pt x="94" y="64"/>
                    </a:cubicBezTo>
                    <a:cubicBezTo>
                      <a:pt x="95" y="64"/>
                      <a:pt x="96" y="63"/>
                      <a:pt x="96" y="62"/>
                    </a:cubicBezTo>
                    <a:cubicBezTo>
                      <a:pt x="96" y="61"/>
                      <a:pt x="95" y="60"/>
                      <a:pt x="94"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49" name="Freeform 283"/>
              <p:cNvSpPr>
                <a:spLocks/>
              </p:cNvSpPr>
              <p:nvPr/>
            </p:nvSpPr>
            <p:spPr bwMode="auto">
              <a:xfrm>
                <a:off x="7683500" y="2381250"/>
                <a:ext cx="150813" cy="93663"/>
              </a:xfrm>
              <a:custGeom>
                <a:avLst/>
                <a:gdLst>
                  <a:gd name="T0" fmla="*/ 6 w 84"/>
                  <a:gd name="T1" fmla="*/ 52 h 52"/>
                  <a:gd name="T2" fmla="*/ 12 w 84"/>
                  <a:gd name="T3" fmla="*/ 46 h 52"/>
                  <a:gd name="T4" fmla="*/ 12 w 84"/>
                  <a:gd name="T5" fmla="*/ 44 h 52"/>
                  <a:gd name="T6" fmla="*/ 27 w 84"/>
                  <a:gd name="T7" fmla="*/ 31 h 52"/>
                  <a:gd name="T8" fmla="*/ 30 w 84"/>
                  <a:gd name="T9" fmla="*/ 32 h 52"/>
                  <a:gd name="T10" fmla="*/ 35 w 84"/>
                  <a:gd name="T11" fmla="*/ 30 h 52"/>
                  <a:gd name="T12" fmla="*/ 48 w 84"/>
                  <a:gd name="T13" fmla="*/ 34 h 52"/>
                  <a:gd name="T14" fmla="*/ 54 w 84"/>
                  <a:gd name="T15" fmla="*/ 40 h 52"/>
                  <a:gd name="T16" fmla="*/ 60 w 84"/>
                  <a:gd name="T17" fmla="*/ 34 h 52"/>
                  <a:gd name="T18" fmla="*/ 59 w 84"/>
                  <a:gd name="T19" fmla="*/ 31 h 52"/>
                  <a:gd name="T20" fmla="*/ 76 w 84"/>
                  <a:gd name="T21" fmla="*/ 12 h 52"/>
                  <a:gd name="T22" fmla="*/ 78 w 84"/>
                  <a:gd name="T23" fmla="*/ 12 h 52"/>
                  <a:gd name="T24" fmla="*/ 84 w 84"/>
                  <a:gd name="T25" fmla="*/ 6 h 52"/>
                  <a:gd name="T26" fmla="*/ 78 w 84"/>
                  <a:gd name="T27" fmla="*/ 0 h 52"/>
                  <a:gd name="T28" fmla="*/ 72 w 84"/>
                  <a:gd name="T29" fmla="*/ 6 h 52"/>
                  <a:gd name="T30" fmla="*/ 73 w 84"/>
                  <a:gd name="T31" fmla="*/ 9 h 52"/>
                  <a:gd name="T32" fmla="*/ 56 w 84"/>
                  <a:gd name="T33" fmla="*/ 28 h 52"/>
                  <a:gd name="T34" fmla="*/ 54 w 84"/>
                  <a:gd name="T35" fmla="*/ 28 h 52"/>
                  <a:gd name="T36" fmla="*/ 49 w 84"/>
                  <a:gd name="T37" fmla="*/ 30 h 52"/>
                  <a:gd name="T38" fmla="*/ 36 w 84"/>
                  <a:gd name="T39" fmla="*/ 26 h 52"/>
                  <a:gd name="T40" fmla="*/ 30 w 84"/>
                  <a:gd name="T41" fmla="*/ 20 h 52"/>
                  <a:gd name="T42" fmla="*/ 24 w 84"/>
                  <a:gd name="T43" fmla="*/ 26 h 52"/>
                  <a:gd name="T44" fmla="*/ 25 w 84"/>
                  <a:gd name="T45" fmla="*/ 28 h 52"/>
                  <a:gd name="T46" fmla="*/ 9 w 84"/>
                  <a:gd name="T47" fmla="*/ 41 h 52"/>
                  <a:gd name="T48" fmla="*/ 6 w 84"/>
                  <a:gd name="T49" fmla="*/ 40 h 52"/>
                  <a:gd name="T50" fmla="*/ 0 w 84"/>
                  <a:gd name="T51" fmla="*/ 46 h 52"/>
                  <a:gd name="T52" fmla="*/ 6 w 84"/>
                  <a:gd name="T53"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4" h="52">
                    <a:moveTo>
                      <a:pt x="6" y="52"/>
                    </a:moveTo>
                    <a:cubicBezTo>
                      <a:pt x="9" y="52"/>
                      <a:pt x="12" y="49"/>
                      <a:pt x="12" y="46"/>
                    </a:cubicBezTo>
                    <a:cubicBezTo>
                      <a:pt x="12" y="45"/>
                      <a:pt x="12" y="45"/>
                      <a:pt x="12" y="44"/>
                    </a:cubicBezTo>
                    <a:cubicBezTo>
                      <a:pt x="27" y="31"/>
                      <a:pt x="27" y="31"/>
                      <a:pt x="27" y="31"/>
                    </a:cubicBezTo>
                    <a:cubicBezTo>
                      <a:pt x="28" y="32"/>
                      <a:pt x="29" y="32"/>
                      <a:pt x="30" y="32"/>
                    </a:cubicBezTo>
                    <a:cubicBezTo>
                      <a:pt x="32" y="32"/>
                      <a:pt x="34" y="31"/>
                      <a:pt x="35" y="30"/>
                    </a:cubicBezTo>
                    <a:cubicBezTo>
                      <a:pt x="48" y="34"/>
                      <a:pt x="48" y="34"/>
                      <a:pt x="48" y="34"/>
                    </a:cubicBezTo>
                    <a:cubicBezTo>
                      <a:pt x="48" y="37"/>
                      <a:pt x="51" y="40"/>
                      <a:pt x="54" y="40"/>
                    </a:cubicBezTo>
                    <a:cubicBezTo>
                      <a:pt x="57" y="40"/>
                      <a:pt x="60" y="37"/>
                      <a:pt x="60" y="34"/>
                    </a:cubicBezTo>
                    <a:cubicBezTo>
                      <a:pt x="60" y="33"/>
                      <a:pt x="60" y="32"/>
                      <a:pt x="59" y="31"/>
                    </a:cubicBezTo>
                    <a:cubicBezTo>
                      <a:pt x="76" y="12"/>
                      <a:pt x="76" y="12"/>
                      <a:pt x="76" y="12"/>
                    </a:cubicBezTo>
                    <a:cubicBezTo>
                      <a:pt x="77" y="12"/>
                      <a:pt x="77" y="12"/>
                      <a:pt x="78" y="12"/>
                    </a:cubicBezTo>
                    <a:cubicBezTo>
                      <a:pt x="81" y="12"/>
                      <a:pt x="84" y="9"/>
                      <a:pt x="84" y="6"/>
                    </a:cubicBezTo>
                    <a:cubicBezTo>
                      <a:pt x="84" y="3"/>
                      <a:pt x="81" y="0"/>
                      <a:pt x="78" y="0"/>
                    </a:cubicBezTo>
                    <a:cubicBezTo>
                      <a:pt x="75" y="0"/>
                      <a:pt x="72" y="3"/>
                      <a:pt x="72" y="6"/>
                    </a:cubicBezTo>
                    <a:cubicBezTo>
                      <a:pt x="72" y="7"/>
                      <a:pt x="72" y="8"/>
                      <a:pt x="73" y="9"/>
                    </a:cubicBezTo>
                    <a:cubicBezTo>
                      <a:pt x="56" y="28"/>
                      <a:pt x="56" y="28"/>
                      <a:pt x="56" y="28"/>
                    </a:cubicBezTo>
                    <a:cubicBezTo>
                      <a:pt x="56" y="28"/>
                      <a:pt x="55" y="28"/>
                      <a:pt x="54" y="28"/>
                    </a:cubicBezTo>
                    <a:cubicBezTo>
                      <a:pt x="52" y="28"/>
                      <a:pt x="51" y="29"/>
                      <a:pt x="49" y="30"/>
                    </a:cubicBezTo>
                    <a:cubicBezTo>
                      <a:pt x="36" y="26"/>
                      <a:pt x="36" y="26"/>
                      <a:pt x="36" y="26"/>
                    </a:cubicBezTo>
                    <a:cubicBezTo>
                      <a:pt x="36" y="23"/>
                      <a:pt x="33" y="20"/>
                      <a:pt x="30" y="20"/>
                    </a:cubicBezTo>
                    <a:cubicBezTo>
                      <a:pt x="27" y="20"/>
                      <a:pt x="24" y="23"/>
                      <a:pt x="24" y="26"/>
                    </a:cubicBezTo>
                    <a:cubicBezTo>
                      <a:pt x="24" y="27"/>
                      <a:pt x="24" y="27"/>
                      <a:pt x="25" y="28"/>
                    </a:cubicBezTo>
                    <a:cubicBezTo>
                      <a:pt x="9" y="41"/>
                      <a:pt x="9" y="41"/>
                      <a:pt x="9" y="41"/>
                    </a:cubicBezTo>
                    <a:cubicBezTo>
                      <a:pt x="8" y="40"/>
                      <a:pt x="7" y="40"/>
                      <a:pt x="6" y="40"/>
                    </a:cubicBezTo>
                    <a:cubicBezTo>
                      <a:pt x="3" y="40"/>
                      <a:pt x="0" y="43"/>
                      <a:pt x="0" y="46"/>
                    </a:cubicBezTo>
                    <a:cubicBezTo>
                      <a:pt x="0" y="49"/>
                      <a:pt x="3" y="52"/>
                      <a:pt x="6"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grpSp>
      </p:grpSp>
      <p:grpSp>
        <p:nvGrpSpPr>
          <p:cNvPr id="50" name="Group 49"/>
          <p:cNvGrpSpPr/>
          <p:nvPr/>
        </p:nvGrpSpPr>
        <p:grpSpPr>
          <a:xfrm>
            <a:off x="6582976" y="2830202"/>
            <a:ext cx="1038041" cy="843831"/>
            <a:chOff x="10112375" y="366712"/>
            <a:chExt cx="5534026" cy="3306764"/>
          </a:xfrm>
          <a:solidFill>
            <a:schemeClr val="bg2"/>
          </a:solidFill>
        </p:grpSpPr>
        <p:sp>
          <p:nvSpPr>
            <p:cNvPr id="51" name="Freeform 18"/>
            <p:cNvSpPr>
              <a:spLocks/>
            </p:cNvSpPr>
            <p:nvPr/>
          </p:nvSpPr>
          <p:spPr bwMode="auto">
            <a:xfrm>
              <a:off x="10112375" y="366712"/>
              <a:ext cx="1341438" cy="1649413"/>
            </a:xfrm>
            <a:custGeom>
              <a:avLst/>
              <a:gdLst>
                <a:gd name="T0" fmla="*/ 336 w 358"/>
                <a:gd name="T1" fmla="*/ 65 h 440"/>
                <a:gd name="T2" fmla="*/ 252 w 358"/>
                <a:gd name="T3" fmla="*/ 11 h 440"/>
                <a:gd name="T4" fmla="*/ 202 w 358"/>
                <a:gd name="T5" fmla="*/ 22 h 440"/>
                <a:gd name="T6" fmla="*/ 11 w 358"/>
                <a:gd name="T7" fmla="*/ 325 h 440"/>
                <a:gd name="T8" fmla="*/ 22 w 358"/>
                <a:gd name="T9" fmla="*/ 375 h 440"/>
                <a:gd name="T10" fmla="*/ 106 w 358"/>
                <a:gd name="T11" fmla="*/ 429 h 440"/>
                <a:gd name="T12" fmla="*/ 156 w 358"/>
                <a:gd name="T13" fmla="*/ 418 h 440"/>
                <a:gd name="T14" fmla="*/ 347 w 358"/>
                <a:gd name="T15" fmla="*/ 115 h 440"/>
                <a:gd name="T16" fmla="*/ 336 w 358"/>
                <a:gd name="T17" fmla="*/ 65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8" h="440">
                  <a:moveTo>
                    <a:pt x="336" y="65"/>
                  </a:moveTo>
                  <a:cubicBezTo>
                    <a:pt x="252" y="11"/>
                    <a:pt x="252" y="11"/>
                    <a:pt x="252" y="11"/>
                  </a:cubicBezTo>
                  <a:cubicBezTo>
                    <a:pt x="235" y="0"/>
                    <a:pt x="213" y="5"/>
                    <a:pt x="202" y="22"/>
                  </a:cubicBezTo>
                  <a:cubicBezTo>
                    <a:pt x="11" y="325"/>
                    <a:pt x="11" y="325"/>
                    <a:pt x="11" y="325"/>
                  </a:cubicBezTo>
                  <a:cubicBezTo>
                    <a:pt x="0" y="342"/>
                    <a:pt x="5" y="364"/>
                    <a:pt x="22" y="375"/>
                  </a:cubicBezTo>
                  <a:cubicBezTo>
                    <a:pt x="106" y="429"/>
                    <a:pt x="106" y="429"/>
                    <a:pt x="106" y="429"/>
                  </a:cubicBezTo>
                  <a:cubicBezTo>
                    <a:pt x="123" y="440"/>
                    <a:pt x="145" y="435"/>
                    <a:pt x="156" y="418"/>
                  </a:cubicBezTo>
                  <a:cubicBezTo>
                    <a:pt x="347" y="115"/>
                    <a:pt x="347" y="115"/>
                    <a:pt x="347" y="115"/>
                  </a:cubicBezTo>
                  <a:cubicBezTo>
                    <a:pt x="358" y="98"/>
                    <a:pt x="353" y="76"/>
                    <a:pt x="336"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52" name="Freeform 19"/>
            <p:cNvSpPr>
              <a:spLocks/>
            </p:cNvSpPr>
            <p:nvPr/>
          </p:nvSpPr>
          <p:spPr bwMode="auto">
            <a:xfrm>
              <a:off x="13674725" y="2481263"/>
              <a:ext cx="719138" cy="881063"/>
            </a:xfrm>
            <a:custGeom>
              <a:avLst/>
              <a:gdLst>
                <a:gd name="T0" fmla="*/ 169 w 192"/>
                <a:gd name="T1" fmla="*/ 154 h 235"/>
                <a:gd name="T2" fmla="*/ 167 w 192"/>
                <a:gd name="T3" fmla="*/ 152 h 235"/>
                <a:gd name="T4" fmla="*/ 118 w 192"/>
                <a:gd name="T5" fmla="*/ 80 h 235"/>
                <a:gd name="T6" fmla="*/ 117 w 192"/>
                <a:gd name="T7" fmla="*/ 78 h 235"/>
                <a:gd name="T8" fmla="*/ 76 w 192"/>
                <a:gd name="T9" fmla="*/ 18 h 235"/>
                <a:gd name="T10" fmla="*/ 42 w 192"/>
                <a:gd name="T11" fmla="*/ 0 h 235"/>
                <a:gd name="T12" fmla="*/ 20 w 192"/>
                <a:gd name="T13" fmla="*/ 6 h 235"/>
                <a:gd name="T14" fmla="*/ 2 w 192"/>
                <a:gd name="T15" fmla="*/ 33 h 235"/>
                <a:gd name="T16" fmla="*/ 8 w 192"/>
                <a:gd name="T17" fmla="*/ 64 h 235"/>
                <a:gd name="T18" fmla="*/ 22 w 192"/>
                <a:gd name="T19" fmla="*/ 85 h 235"/>
                <a:gd name="T20" fmla="*/ 23 w 192"/>
                <a:gd name="T21" fmla="*/ 86 h 235"/>
                <a:gd name="T22" fmla="*/ 101 w 192"/>
                <a:gd name="T23" fmla="*/ 199 h 235"/>
                <a:gd name="T24" fmla="*/ 105 w 192"/>
                <a:gd name="T25" fmla="*/ 206 h 235"/>
                <a:gd name="T26" fmla="*/ 112 w 192"/>
                <a:gd name="T27" fmla="*/ 216 h 235"/>
                <a:gd name="T28" fmla="*/ 139 w 192"/>
                <a:gd name="T29" fmla="*/ 233 h 235"/>
                <a:gd name="T30" fmla="*/ 170 w 192"/>
                <a:gd name="T31" fmla="*/ 227 h 235"/>
                <a:gd name="T32" fmla="*/ 180 w 192"/>
                <a:gd name="T33" fmla="*/ 170 h 235"/>
                <a:gd name="T34" fmla="*/ 169 w 192"/>
                <a:gd name="T35" fmla="*/ 154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2" h="235">
                  <a:moveTo>
                    <a:pt x="169" y="154"/>
                  </a:moveTo>
                  <a:cubicBezTo>
                    <a:pt x="169" y="153"/>
                    <a:pt x="168" y="153"/>
                    <a:pt x="167" y="152"/>
                  </a:cubicBezTo>
                  <a:cubicBezTo>
                    <a:pt x="152" y="129"/>
                    <a:pt x="134" y="103"/>
                    <a:pt x="118" y="80"/>
                  </a:cubicBezTo>
                  <a:cubicBezTo>
                    <a:pt x="118" y="80"/>
                    <a:pt x="118" y="79"/>
                    <a:pt x="117" y="78"/>
                  </a:cubicBezTo>
                  <a:cubicBezTo>
                    <a:pt x="76" y="18"/>
                    <a:pt x="76" y="18"/>
                    <a:pt x="76" y="18"/>
                  </a:cubicBezTo>
                  <a:cubicBezTo>
                    <a:pt x="68" y="6"/>
                    <a:pt x="55" y="0"/>
                    <a:pt x="42" y="0"/>
                  </a:cubicBezTo>
                  <a:cubicBezTo>
                    <a:pt x="34" y="0"/>
                    <a:pt x="26" y="2"/>
                    <a:pt x="20" y="6"/>
                  </a:cubicBezTo>
                  <a:cubicBezTo>
                    <a:pt x="10" y="12"/>
                    <a:pt x="4" y="22"/>
                    <a:pt x="2" y="33"/>
                  </a:cubicBezTo>
                  <a:cubicBezTo>
                    <a:pt x="0" y="44"/>
                    <a:pt x="2" y="55"/>
                    <a:pt x="8" y="64"/>
                  </a:cubicBezTo>
                  <a:cubicBezTo>
                    <a:pt x="22" y="85"/>
                    <a:pt x="22" y="85"/>
                    <a:pt x="22" y="85"/>
                  </a:cubicBezTo>
                  <a:cubicBezTo>
                    <a:pt x="23" y="85"/>
                    <a:pt x="23" y="85"/>
                    <a:pt x="23" y="86"/>
                  </a:cubicBezTo>
                  <a:cubicBezTo>
                    <a:pt x="101" y="199"/>
                    <a:pt x="101" y="199"/>
                    <a:pt x="101" y="199"/>
                  </a:cubicBezTo>
                  <a:cubicBezTo>
                    <a:pt x="103" y="201"/>
                    <a:pt x="104" y="203"/>
                    <a:pt x="105" y="206"/>
                  </a:cubicBezTo>
                  <a:cubicBezTo>
                    <a:pt x="112" y="216"/>
                    <a:pt x="112" y="216"/>
                    <a:pt x="112" y="216"/>
                  </a:cubicBezTo>
                  <a:cubicBezTo>
                    <a:pt x="118" y="225"/>
                    <a:pt x="128" y="231"/>
                    <a:pt x="139" y="233"/>
                  </a:cubicBezTo>
                  <a:cubicBezTo>
                    <a:pt x="149" y="235"/>
                    <a:pt x="160" y="233"/>
                    <a:pt x="170" y="227"/>
                  </a:cubicBezTo>
                  <a:cubicBezTo>
                    <a:pt x="188" y="214"/>
                    <a:pt x="192" y="188"/>
                    <a:pt x="180" y="170"/>
                  </a:cubicBezTo>
                  <a:lnTo>
                    <a:pt x="169"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53" name="Freeform 20"/>
            <p:cNvSpPr>
              <a:spLocks/>
            </p:cNvSpPr>
            <p:nvPr/>
          </p:nvSpPr>
          <p:spPr bwMode="auto">
            <a:xfrm>
              <a:off x="10817225" y="884238"/>
              <a:ext cx="3078163" cy="1522413"/>
            </a:xfrm>
            <a:custGeom>
              <a:avLst/>
              <a:gdLst>
                <a:gd name="T0" fmla="*/ 527 w 821"/>
                <a:gd name="T1" fmla="*/ 132 h 406"/>
                <a:gd name="T2" fmla="*/ 590 w 821"/>
                <a:gd name="T3" fmla="*/ 129 h 406"/>
                <a:gd name="T4" fmla="*/ 780 w 821"/>
                <a:gd name="T5" fmla="*/ 228 h 406"/>
                <a:gd name="T6" fmla="*/ 809 w 821"/>
                <a:gd name="T7" fmla="*/ 226 h 406"/>
                <a:gd name="T8" fmla="*/ 820 w 821"/>
                <a:gd name="T9" fmla="*/ 207 h 406"/>
                <a:gd name="T10" fmla="*/ 814 w 821"/>
                <a:gd name="T11" fmla="*/ 187 h 406"/>
                <a:gd name="T12" fmla="*/ 725 w 821"/>
                <a:gd name="T13" fmla="*/ 71 h 406"/>
                <a:gd name="T14" fmla="*/ 658 w 821"/>
                <a:gd name="T15" fmla="*/ 30 h 406"/>
                <a:gd name="T16" fmla="*/ 554 w 821"/>
                <a:gd name="T17" fmla="*/ 11 h 406"/>
                <a:gd name="T18" fmla="*/ 376 w 821"/>
                <a:gd name="T19" fmla="*/ 13 h 406"/>
                <a:gd name="T20" fmla="*/ 265 w 821"/>
                <a:gd name="T21" fmla="*/ 36 h 406"/>
                <a:gd name="T22" fmla="*/ 229 w 821"/>
                <a:gd name="T23" fmla="*/ 33 h 406"/>
                <a:gd name="T24" fmla="*/ 197 w 821"/>
                <a:gd name="T25" fmla="*/ 20 h 406"/>
                <a:gd name="T26" fmla="*/ 167 w 821"/>
                <a:gd name="T27" fmla="*/ 29 h 406"/>
                <a:gd name="T28" fmla="*/ 6 w 821"/>
                <a:gd name="T29" fmla="*/ 284 h 406"/>
                <a:gd name="T30" fmla="*/ 10 w 821"/>
                <a:gd name="T31" fmla="*/ 315 h 406"/>
                <a:gd name="T32" fmla="*/ 107 w 821"/>
                <a:gd name="T33" fmla="*/ 406 h 406"/>
                <a:gd name="T34" fmla="*/ 120 w 821"/>
                <a:gd name="T35" fmla="*/ 396 h 406"/>
                <a:gd name="T36" fmla="*/ 527 w 821"/>
                <a:gd name="T37" fmla="*/ 132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1" h="406">
                  <a:moveTo>
                    <a:pt x="527" y="132"/>
                  </a:moveTo>
                  <a:cubicBezTo>
                    <a:pt x="546" y="120"/>
                    <a:pt x="570" y="119"/>
                    <a:pt x="590" y="129"/>
                  </a:cubicBezTo>
                  <a:cubicBezTo>
                    <a:pt x="780" y="228"/>
                    <a:pt x="780" y="228"/>
                    <a:pt x="780" y="228"/>
                  </a:cubicBezTo>
                  <a:cubicBezTo>
                    <a:pt x="789" y="233"/>
                    <a:pt x="801" y="232"/>
                    <a:pt x="809" y="226"/>
                  </a:cubicBezTo>
                  <a:cubicBezTo>
                    <a:pt x="815" y="221"/>
                    <a:pt x="819" y="215"/>
                    <a:pt x="820" y="207"/>
                  </a:cubicBezTo>
                  <a:cubicBezTo>
                    <a:pt x="821" y="200"/>
                    <a:pt x="819" y="193"/>
                    <a:pt x="814" y="187"/>
                  </a:cubicBezTo>
                  <a:cubicBezTo>
                    <a:pt x="725" y="71"/>
                    <a:pt x="725" y="71"/>
                    <a:pt x="725" y="71"/>
                  </a:cubicBezTo>
                  <a:cubicBezTo>
                    <a:pt x="709" y="50"/>
                    <a:pt x="685" y="35"/>
                    <a:pt x="658" y="30"/>
                  </a:cubicBezTo>
                  <a:cubicBezTo>
                    <a:pt x="554" y="11"/>
                    <a:pt x="554" y="11"/>
                    <a:pt x="554" y="11"/>
                  </a:cubicBezTo>
                  <a:cubicBezTo>
                    <a:pt x="495" y="0"/>
                    <a:pt x="435" y="0"/>
                    <a:pt x="376" y="13"/>
                  </a:cubicBezTo>
                  <a:cubicBezTo>
                    <a:pt x="265" y="36"/>
                    <a:pt x="265" y="36"/>
                    <a:pt x="265" y="36"/>
                  </a:cubicBezTo>
                  <a:cubicBezTo>
                    <a:pt x="253" y="39"/>
                    <a:pt x="241" y="38"/>
                    <a:pt x="229" y="33"/>
                  </a:cubicBezTo>
                  <a:cubicBezTo>
                    <a:pt x="197" y="20"/>
                    <a:pt x="197" y="20"/>
                    <a:pt x="197" y="20"/>
                  </a:cubicBezTo>
                  <a:cubicBezTo>
                    <a:pt x="186" y="15"/>
                    <a:pt x="173" y="19"/>
                    <a:pt x="167" y="29"/>
                  </a:cubicBezTo>
                  <a:cubicBezTo>
                    <a:pt x="6" y="284"/>
                    <a:pt x="6" y="284"/>
                    <a:pt x="6" y="284"/>
                  </a:cubicBezTo>
                  <a:cubicBezTo>
                    <a:pt x="0" y="294"/>
                    <a:pt x="2" y="307"/>
                    <a:pt x="10" y="315"/>
                  </a:cubicBezTo>
                  <a:cubicBezTo>
                    <a:pt x="107" y="406"/>
                    <a:pt x="107" y="406"/>
                    <a:pt x="107" y="406"/>
                  </a:cubicBezTo>
                  <a:cubicBezTo>
                    <a:pt x="111" y="403"/>
                    <a:pt x="115" y="399"/>
                    <a:pt x="120" y="396"/>
                  </a:cubicBezTo>
                  <a:lnTo>
                    <a:pt x="527"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54" name="Freeform 21"/>
            <p:cNvSpPr>
              <a:spLocks/>
            </p:cNvSpPr>
            <p:nvPr/>
          </p:nvSpPr>
          <p:spPr bwMode="auto">
            <a:xfrm>
              <a:off x="13149263" y="3208338"/>
              <a:ext cx="409575" cy="465138"/>
            </a:xfrm>
            <a:custGeom>
              <a:avLst/>
              <a:gdLst>
                <a:gd name="T0" fmla="*/ 62 w 109"/>
                <a:gd name="T1" fmla="*/ 12 h 124"/>
                <a:gd name="T2" fmla="*/ 41 w 109"/>
                <a:gd name="T3" fmla="*/ 0 h 124"/>
                <a:gd name="T4" fmla="*/ 37 w 109"/>
                <a:gd name="T5" fmla="*/ 0 h 124"/>
                <a:gd name="T6" fmla="*/ 16 w 109"/>
                <a:gd name="T7" fmla="*/ 7 h 124"/>
                <a:gd name="T8" fmla="*/ 10 w 109"/>
                <a:gd name="T9" fmla="*/ 52 h 124"/>
                <a:gd name="T10" fmla="*/ 47 w 109"/>
                <a:gd name="T11" fmla="*/ 107 h 124"/>
                <a:gd name="T12" fmla="*/ 88 w 109"/>
                <a:gd name="T13" fmla="*/ 118 h 124"/>
                <a:gd name="T14" fmla="*/ 107 w 109"/>
                <a:gd name="T15" fmla="*/ 97 h 124"/>
                <a:gd name="T16" fmla="*/ 105 w 109"/>
                <a:gd name="T17" fmla="*/ 74 h 124"/>
                <a:gd name="T18" fmla="*/ 62 w 109"/>
                <a:gd name="T19" fmla="*/ 1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24">
                  <a:moveTo>
                    <a:pt x="62" y="12"/>
                  </a:moveTo>
                  <a:cubicBezTo>
                    <a:pt x="57" y="5"/>
                    <a:pt x="50" y="1"/>
                    <a:pt x="41" y="0"/>
                  </a:cubicBezTo>
                  <a:cubicBezTo>
                    <a:pt x="40" y="0"/>
                    <a:pt x="38" y="0"/>
                    <a:pt x="37" y="0"/>
                  </a:cubicBezTo>
                  <a:cubicBezTo>
                    <a:pt x="29" y="0"/>
                    <a:pt x="22" y="2"/>
                    <a:pt x="16" y="7"/>
                  </a:cubicBezTo>
                  <a:cubicBezTo>
                    <a:pt x="2" y="18"/>
                    <a:pt x="0" y="38"/>
                    <a:pt x="10" y="52"/>
                  </a:cubicBezTo>
                  <a:cubicBezTo>
                    <a:pt x="47" y="107"/>
                    <a:pt x="47" y="107"/>
                    <a:pt x="47" y="107"/>
                  </a:cubicBezTo>
                  <a:cubicBezTo>
                    <a:pt x="57" y="119"/>
                    <a:pt x="73" y="124"/>
                    <a:pt x="88" y="118"/>
                  </a:cubicBezTo>
                  <a:cubicBezTo>
                    <a:pt x="97" y="114"/>
                    <a:pt x="104" y="107"/>
                    <a:pt x="107" y="97"/>
                  </a:cubicBezTo>
                  <a:cubicBezTo>
                    <a:pt x="109" y="89"/>
                    <a:pt x="108" y="81"/>
                    <a:pt x="105" y="74"/>
                  </a:cubicBezTo>
                  <a:lnTo>
                    <a:pt x="62"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55" name="Freeform 22"/>
            <p:cNvSpPr>
              <a:spLocks/>
            </p:cNvSpPr>
            <p:nvPr/>
          </p:nvSpPr>
          <p:spPr bwMode="auto">
            <a:xfrm>
              <a:off x="13355638" y="2811463"/>
              <a:ext cx="622300" cy="749300"/>
            </a:xfrm>
            <a:custGeom>
              <a:avLst/>
              <a:gdLst>
                <a:gd name="T0" fmla="*/ 79 w 166"/>
                <a:gd name="T1" fmla="*/ 16 h 200"/>
                <a:gd name="T2" fmla="*/ 52 w 166"/>
                <a:gd name="T3" fmla="*/ 0 h 200"/>
                <a:gd name="T4" fmla="*/ 46 w 166"/>
                <a:gd name="T5" fmla="*/ 0 h 200"/>
                <a:gd name="T6" fmla="*/ 20 w 166"/>
                <a:gd name="T7" fmla="*/ 9 h 200"/>
                <a:gd name="T8" fmla="*/ 12 w 166"/>
                <a:gd name="T9" fmla="*/ 64 h 200"/>
                <a:gd name="T10" fmla="*/ 36 w 166"/>
                <a:gd name="T11" fmla="*/ 98 h 200"/>
                <a:gd name="T12" fmla="*/ 38 w 166"/>
                <a:gd name="T13" fmla="*/ 100 h 200"/>
                <a:gd name="T14" fmla="*/ 76 w 166"/>
                <a:gd name="T15" fmla="*/ 155 h 200"/>
                <a:gd name="T16" fmla="*/ 79 w 166"/>
                <a:gd name="T17" fmla="*/ 160 h 200"/>
                <a:gd name="T18" fmla="*/ 90 w 166"/>
                <a:gd name="T19" fmla="*/ 177 h 200"/>
                <a:gd name="T20" fmla="*/ 144 w 166"/>
                <a:gd name="T21" fmla="*/ 190 h 200"/>
                <a:gd name="T22" fmla="*/ 164 w 166"/>
                <a:gd name="T23" fmla="*/ 164 h 200"/>
                <a:gd name="T24" fmla="*/ 161 w 166"/>
                <a:gd name="T25" fmla="*/ 137 h 200"/>
                <a:gd name="T26" fmla="*/ 79 w 166"/>
                <a:gd name="T27" fmla="*/ 1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6" h="200">
                  <a:moveTo>
                    <a:pt x="79" y="16"/>
                  </a:moveTo>
                  <a:cubicBezTo>
                    <a:pt x="72" y="7"/>
                    <a:pt x="63" y="2"/>
                    <a:pt x="52" y="0"/>
                  </a:cubicBezTo>
                  <a:cubicBezTo>
                    <a:pt x="50" y="0"/>
                    <a:pt x="48" y="0"/>
                    <a:pt x="46" y="0"/>
                  </a:cubicBezTo>
                  <a:cubicBezTo>
                    <a:pt x="37" y="0"/>
                    <a:pt x="28" y="3"/>
                    <a:pt x="20" y="9"/>
                  </a:cubicBezTo>
                  <a:cubicBezTo>
                    <a:pt x="4" y="22"/>
                    <a:pt x="0" y="46"/>
                    <a:pt x="12" y="64"/>
                  </a:cubicBezTo>
                  <a:cubicBezTo>
                    <a:pt x="36" y="98"/>
                    <a:pt x="36" y="98"/>
                    <a:pt x="36" y="98"/>
                  </a:cubicBezTo>
                  <a:cubicBezTo>
                    <a:pt x="36" y="99"/>
                    <a:pt x="37" y="99"/>
                    <a:pt x="38" y="100"/>
                  </a:cubicBezTo>
                  <a:cubicBezTo>
                    <a:pt x="76" y="155"/>
                    <a:pt x="76" y="155"/>
                    <a:pt x="76" y="155"/>
                  </a:cubicBezTo>
                  <a:cubicBezTo>
                    <a:pt x="77" y="156"/>
                    <a:pt x="78" y="158"/>
                    <a:pt x="79" y="160"/>
                  </a:cubicBezTo>
                  <a:cubicBezTo>
                    <a:pt x="90" y="177"/>
                    <a:pt x="90" y="177"/>
                    <a:pt x="90" y="177"/>
                  </a:cubicBezTo>
                  <a:cubicBezTo>
                    <a:pt x="102" y="195"/>
                    <a:pt x="125" y="200"/>
                    <a:pt x="144" y="190"/>
                  </a:cubicBezTo>
                  <a:cubicBezTo>
                    <a:pt x="154" y="185"/>
                    <a:pt x="161" y="175"/>
                    <a:pt x="164" y="164"/>
                  </a:cubicBezTo>
                  <a:cubicBezTo>
                    <a:pt x="166" y="155"/>
                    <a:pt x="165" y="146"/>
                    <a:pt x="161" y="137"/>
                  </a:cubicBezTo>
                  <a:lnTo>
                    <a:pt x="79"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56" name="Freeform 23"/>
            <p:cNvSpPr>
              <a:spLocks/>
            </p:cNvSpPr>
            <p:nvPr/>
          </p:nvSpPr>
          <p:spPr bwMode="auto">
            <a:xfrm>
              <a:off x="11249025" y="984250"/>
              <a:ext cx="3648075" cy="2651125"/>
            </a:xfrm>
            <a:custGeom>
              <a:avLst/>
              <a:gdLst>
                <a:gd name="T0" fmla="*/ 828 w 973"/>
                <a:gd name="T1" fmla="*/ 27 h 707"/>
                <a:gd name="T2" fmla="*/ 768 w 973"/>
                <a:gd name="T3" fmla="*/ 11 h 707"/>
                <a:gd name="T4" fmla="*/ 750 w 973"/>
                <a:gd name="T5" fmla="*/ 20 h 707"/>
                <a:gd name="T6" fmla="*/ 731 w 973"/>
                <a:gd name="T7" fmla="*/ 26 h 707"/>
                <a:gd name="T8" fmla="*/ 650 w 973"/>
                <a:gd name="T9" fmla="*/ 39 h 707"/>
                <a:gd name="T10" fmla="*/ 725 w 973"/>
                <a:gd name="T11" fmla="*/ 137 h 707"/>
                <a:gd name="T12" fmla="*/ 739 w 973"/>
                <a:gd name="T13" fmla="*/ 173 h 707"/>
                <a:gd name="T14" fmla="*/ 711 w 973"/>
                <a:gd name="T15" fmla="*/ 229 h 707"/>
                <a:gd name="T16" fmla="*/ 646 w 973"/>
                <a:gd name="T17" fmla="*/ 230 h 707"/>
                <a:gd name="T18" fmla="*/ 459 w 973"/>
                <a:gd name="T19" fmla="*/ 133 h 707"/>
                <a:gd name="T20" fmla="*/ 431 w 973"/>
                <a:gd name="T21" fmla="*/ 134 h 707"/>
                <a:gd name="T22" fmla="*/ 23 w 973"/>
                <a:gd name="T23" fmla="*/ 398 h 707"/>
                <a:gd name="T24" fmla="*/ 2 w 973"/>
                <a:gd name="T25" fmla="*/ 429 h 707"/>
                <a:gd name="T26" fmla="*/ 8 w 973"/>
                <a:gd name="T27" fmla="*/ 464 h 707"/>
                <a:gd name="T28" fmla="*/ 77 w 973"/>
                <a:gd name="T29" fmla="*/ 479 h 707"/>
                <a:gd name="T30" fmla="*/ 110 w 973"/>
                <a:gd name="T31" fmla="*/ 460 h 707"/>
                <a:gd name="T32" fmla="*/ 119 w 973"/>
                <a:gd name="T33" fmla="*/ 455 h 707"/>
                <a:gd name="T34" fmla="*/ 119 w 973"/>
                <a:gd name="T35" fmla="*/ 455 h 707"/>
                <a:gd name="T36" fmla="*/ 295 w 973"/>
                <a:gd name="T37" fmla="*/ 349 h 707"/>
                <a:gd name="T38" fmla="*/ 319 w 973"/>
                <a:gd name="T39" fmla="*/ 355 h 707"/>
                <a:gd name="T40" fmla="*/ 313 w 973"/>
                <a:gd name="T41" fmla="*/ 379 h 707"/>
                <a:gd name="T42" fmla="*/ 128 w 973"/>
                <a:gd name="T43" fmla="*/ 489 h 707"/>
                <a:gd name="T44" fmla="*/ 115 w 973"/>
                <a:gd name="T45" fmla="*/ 497 h 707"/>
                <a:gd name="T46" fmla="*/ 100 w 973"/>
                <a:gd name="T47" fmla="*/ 519 h 707"/>
                <a:gd name="T48" fmla="*/ 104 w 973"/>
                <a:gd name="T49" fmla="*/ 545 h 707"/>
                <a:gd name="T50" fmla="*/ 177 w 973"/>
                <a:gd name="T51" fmla="*/ 563 h 707"/>
                <a:gd name="T52" fmla="*/ 350 w 973"/>
                <a:gd name="T53" fmla="*/ 469 h 707"/>
                <a:gd name="T54" fmla="*/ 373 w 973"/>
                <a:gd name="T55" fmla="*/ 476 h 707"/>
                <a:gd name="T56" fmla="*/ 366 w 973"/>
                <a:gd name="T57" fmla="*/ 500 h 707"/>
                <a:gd name="T58" fmla="*/ 242 w 973"/>
                <a:gd name="T59" fmla="*/ 567 h 707"/>
                <a:gd name="T60" fmla="*/ 211 w 973"/>
                <a:gd name="T61" fmla="*/ 586 h 707"/>
                <a:gd name="T62" fmla="*/ 196 w 973"/>
                <a:gd name="T63" fmla="*/ 608 h 707"/>
                <a:gd name="T64" fmla="*/ 203 w 973"/>
                <a:gd name="T65" fmla="*/ 634 h 707"/>
                <a:gd name="T66" fmla="*/ 269 w 973"/>
                <a:gd name="T67" fmla="*/ 652 h 707"/>
                <a:gd name="T68" fmla="*/ 402 w 973"/>
                <a:gd name="T69" fmla="*/ 584 h 707"/>
                <a:gd name="T70" fmla="*/ 425 w 973"/>
                <a:gd name="T71" fmla="*/ 592 h 707"/>
                <a:gd name="T72" fmla="*/ 418 w 973"/>
                <a:gd name="T73" fmla="*/ 615 h 707"/>
                <a:gd name="T74" fmla="*/ 322 w 973"/>
                <a:gd name="T75" fmla="*/ 664 h 707"/>
                <a:gd name="T76" fmla="*/ 322 w 973"/>
                <a:gd name="T77" fmla="*/ 695 h 707"/>
                <a:gd name="T78" fmla="*/ 389 w 973"/>
                <a:gd name="T79" fmla="*/ 704 h 707"/>
                <a:gd name="T80" fmla="*/ 495 w 973"/>
                <a:gd name="T81" fmla="*/ 688 h 707"/>
                <a:gd name="T82" fmla="*/ 498 w 973"/>
                <a:gd name="T83" fmla="*/ 679 h 707"/>
                <a:gd name="T84" fmla="*/ 489 w 973"/>
                <a:gd name="T85" fmla="*/ 667 h 707"/>
                <a:gd name="T86" fmla="*/ 479 w 973"/>
                <a:gd name="T87" fmla="*/ 606 h 707"/>
                <a:gd name="T88" fmla="*/ 532 w 973"/>
                <a:gd name="T89" fmla="*/ 559 h 707"/>
                <a:gd name="T90" fmla="*/ 537 w 973"/>
                <a:gd name="T91" fmla="*/ 552 h 707"/>
                <a:gd name="T92" fmla="*/ 561 w 973"/>
                <a:gd name="T93" fmla="*/ 469 h 707"/>
                <a:gd name="T94" fmla="*/ 608 w 973"/>
                <a:gd name="T95" fmla="*/ 452 h 707"/>
                <a:gd name="T96" fmla="*/ 614 w 973"/>
                <a:gd name="T97" fmla="*/ 447 h 707"/>
                <a:gd name="T98" fmla="*/ 615 w 973"/>
                <a:gd name="T99" fmla="*/ 425 h 707"/>
                <a:gd name="T100" fmla="*/ 655 w 973"/>
                <a:gd name="T101" fmla="*/ 372 h 707"/>
                <a:gd name="T102" fmla="*/ 753 w 973"/>
                <a:gd name="T103" fmla="*/ 400 h 707"/>
                <a:gd name="T104" fmla="*/ 753 w 973"/>
                <a:gd name="T105" fmla="*/ 400 h 707"/>
                <a:gd name="T106" fmla="*/ 763 w 973"/>
                <a:gd name="T107" fmla="*/ 400 h 707"/>
                <a:gd name="T108" fmla="*/ 788 w 973"/>
                <a:gd name="T109" fmla="*/ 373 h 707"/>
                <a:gd name="T110" fmla="*/ 882 w 973"/>
                <a:gd name="T111" fmla="*/ 386 h 707"/>
                <a:gd name="T112" fmla="*/ 890 w 973"/>
                <a:gd name="T113" fmla="*/ 386 h 707"/>
                <a:gd name="T114" fmla="*/ 960 w 973"/>
                <a:gd name="T115" fmla="*/ 293 h 707"/>
                <a:gd name="T116" fmla="*/ 963 w 973"/>
                <a:gd name="T117" fmla="*/ 240 h 707"/>
                <a:gd name="T118" fmla="*/ 828 w 973"/>
                <a:gd name="T119" fmla="*/ 27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73" h="707">
                  <a:moveTo>
                    <a:pt x="828" y="27"/>
                  </a:moveTo>
                  <a:cubicBezTo>
                    <a:pt x="815" y="7"/>
                    <a:pt x="789" y="0"/>
                    <a:pt x="768" y="11"/>
                  </a:cubicBezTo>
                  <a:cubicBezTo>
                    <a:pt x="750" y="20"/>
                    <a:pt x="750" y="20"/>
                    <a:pt x="750" y="20"/>
                  </a:cubicBezTo>
                  <a:cubicBezTo>
                    <a:pt x="744" y="23"/>
                    <a:pt x="738" y="25"/>
                    <a:pt x="731" y="26"/>
                  </a:cubicBezTo>
                  <a:cubicBezTo>
                    <a:pt x="650" y="39"/>
                    <a:pt x="650" y="39"/>
                    <a:pt x="650" y="39"/>
                  </a:cubicBezTo>
                  <a:cubicBezTo>
                    <a:pt x="725" y="137"/>
                    <a:pt x="725" y="137"/>
                    <a:pt x="725" y="137"/>
                  </a:cubicBezTo>
                  <a:cubicBezTo>
                    <a:pt x="733" y="148"/>
                    <a:pt x="739" y="160"/>
                    <a:pt x="739" y="173"/>
                  </a:cubicBezTo>
                  <a:cubicBezTo>
                    <a:pt x="741" y="196"/>
                    <a:pt x="730" y="216"/>
                    <a:pt x="711" y="229"/>
                  </a:cubicBezTo>
                  <a:cubicBezTo>
                    <a:pt x="692" y="242"/>
                    <a:pt x="667" y="241"/>
                    <a:pt x="646" y="230"/>
                  </a:cubicBezTo>
                  <a:cubicBezTo>
                    <a:pt x="459" y="133"/>
                    <a:pt x="459" y="133"/>
                    <a:pt x="459" y="133"/>
                  </a:cubicBezTo>
                  <a:cubicBezTo>
                    <a:pt x="450" y="128"/>
                    <a:pt x="440" y="129"/>
                    <a:pt x="431" y="134"/>
                  </a:cubicBezTo>
                  <a:cubicBezTo>
                    <a:pt x="23" y="398"/>
                    <a:pt x="23" y="398"/>
                    <a:pt x="23" y="398"/>
                  </a:cubicBezTo>
                  <a:cubicBezTo>
                    <a:pt x="12" y="406"/>
                    <a:pt x="5" y="416"/>
                    <a:pt x="2" y="429"/>
                  </a:cubicBezTo>
                  <a:cubicBezTo>
                    <a:pt x="0" y="441"/>
                    <a:pt x="2" y="454"/>
                    <a:pt x="8" y="464"/>
                  </a:cubicBezTo>
                  <a:cubicBezTo>
                    <a:pt x="22" y="487"/>
                    <a:pt x="54" y="493"/>
                    <a:pt x="77" y="479"/>
                  </a:cubicBezTo>
                  <a:cubicBezTo>
                    <a:pt x="110" y="460"/>
                    <a:pt x="110" y="460"/>
                    <a:pt x="110" y="460"/>
                  </a:cubicBezTo>
                  <a:cubicBezTo>
                    <a:pt x="119" y="455"/>
                    <a:pt x="119" y="455"/>
                    <a:pt x="119" y="455"/>
                  </a:cubicBezTo>
                  <a:cubicBezTo>
                    <a:pt x="119" y="455"/>
                    <a:pt x="119" y="455"/>
                    <a:pt x="119" y="455"/>
                  </a:cubicBezTo>
                  <a:cubicBezTo>
                    <a:pt x="295" y="349"/>
                    <a:pt x="295" y="349"/>
                    <a:pt x="295" y="349"/>
                  </a:cubicBezTo>
                  <a:cubicBezTo>
                    <a:pt x="304" y="344"/>
                    <a:pt x="314" y="347"/>
                    <a:pt x="319" y="355"/>
                  </a:cubicBezTo>
                  <a:cubicBezTo>
                    <a:pt x="324" y="363"/>
                    <a:pt x="321" y="374"/>
                    <a:pt x="313" y="379"/>
                  </a:cubicBezTo>
                  <a:cubicBezTo>
                    <a:pt x="128" y="489"/>
                    <a:pt x="128" y="489"/>
                    <a:pt x="128" y="489"/>
                  </a:cubicBezTo>
                  <a:cubicBezTo>
                    <a:pt x="115" y="497"/>
                    <a:pt x="115" y="497"/>
                    <a:pt x="115" y="497"/>
                  </a:cubicBezTo>
                  <a:cubicBezTo>
                    <a:pt x="107" y="502"/>
                    <a:pt x="102" y="509"/>
                    <a:pt x="100" y="519"/>
                  </a:cubicBezTo>
                  <a:cubicBezTo>
                    <a:pt x="98" y="528"/>
                    <a:pt x="99" y="537"/>
                    <a:pt x="104" y="545"/>
                  </a:cubicBezTo>
                  <a:cubicBezTo>
                    <a:pt x="120" y="569"/>
                    <a:pt x="152" y="577"/>
                    <a:pt x="177" y="563"/>
                  </a:cubicBezTo>
                  <a:cubicBezTo>
                    <a:pt x="350" y="469"/>
                    <a:pt x="350" y="469"/>
                    <a:pt x="350" y="469"/>
                  </a:cubicBezTo>
                  <a:cubicBezTo>
                    <a:pt x="358" y="465"/>
                    <a:pt x="369" y="468"/>
                    <a:pt x="373" y="476"/>
                  </a:cubicBezTo>
                  <a:cubicBezTo>
                    <a:pt x="378" y="484"/>
                    <a:pt x="375" y="495"/>
                    <a:pt x="366" y="500"/>
                  </a:cubicBezTo>
                  <a:cubicBezTo>
                    <a:pt x="242" y="567"/>
                    <a:pt x="242" y="567"/>
                    <a:pt x="242" y="567"/>
                  </a:cubicBezTo>
                  <a:cubicBezTo>
                    <a:pt x="211" y="586"/>
                    <a:pt x="211" y="586"/>
                    <a:pt x="211" y="586"/>
                  </a:cubicBezTo>
                  <a:cubicBezTo>
                    <a:pt x="203" y="591"/>
                    <a:pt x="198" y="599"/>
                    <a:pt x="196" y="608"/>
                  </a:cubicBezTo>
                  <a:cubicBezTo>
                    <a:pt x="194" y="617"/>
                    <a:pt x="196" y="626"/>
                    <a:pt x="203" y="634"/>
                  </a:cubicBezTo>
                  <a:cubicBezTo>
                    <a:pt x="217" y="656"/>
                    <a:pt x="245" y="664"/>
                    <a:pt x="269" y="652"/>
                  </a:cubicBezTo>
                  <a:cubicBezTo>
                    <a:pt x="402" y="584"/>
                    <a:pt x="402" y="584"/>
                    <a:pt x="402" y="584"/>
                  </a:cubicBezTo>
                  <a:cubicBezTo>
                    <a:pt x="411" y="580"/>
                    <a:pt x="421" y="584"/>
                    <a:pt x="425" y="592"/>
                  </a:cubicBezTo>
                  <a:cubicBezTo>
                    <a:pt x="430" y="601"/>
                    <a:pt x="426" y="611"/>
                    <a:pt x="418" y="615"/>
                  </a:cubicBezTo>
                  <a:cubicBezTo>
                    <a:pt x="322" y="664"/>
                    <a:pt x="322" y="664"/>
                    <a:pt x="322" y="664"/>
                  </a:cubicBezTo>
                  <a:cubicBezTo>
                    <a:pt x="309" y="671"/>
                    <a:pt x="309" y="689"/>
                    <a:pt x="322" y="695"/>
                  </a:cubicBezTo>
                  <a:cubicBezTo>
                    <a:pt x="343" y="704"/>
                    <a:pt x="366" y="707"/>
                    <a:pt x="389" y="704"/>
                  </a:cubicBezTo>
                  <a:cubicBezTo>
                    <a:pt x="495" y="688"/>
                    <a:pt x="495" y="688"/>
                    <a:pt x="495" y="688"/>
                  </a:cubicBezTo>
                  <a:cubicBezTo>
                    <a:pt x="499" y="687"/>
                    <a:pt x="501" y="683"/>
                    <a:pt x="498" y="679"/>
                  </a:cubicBezTo>
                  <a:cubicBezTo>
                    <a:pt x="489" y="667"/>
                    <a:pt x="489" y="667"/>
                    <a:pt x="489" y="667"/>
                  </a:cubicBezTo>
                  <a:cubicBezTo>
                    <a:pt x="477" y="649"/>
                    <a:pt x="472" y="626"/>
                    <a:pt x="479" y="606"/>
                  </a:cubicBezTo>
                  <a:cubicBezTo>
                    <a:pt x="487" y="580"/>
                    <a:pt x="509" y="563"/>
                    <a:pt x="532" y="559"/>
                  </a:cubicBezTo>
                  <a:cubicBezTo>
                    <a:pt x="536" y="558"/>
                    <a:pt x="538" y="555"/>
                    <a:pt x="537" y="552"/>
                  </a:cubicBezTo>
                  <a:cubicBezTo>
                    <a:pt x="527" y="523"/>
                    <a:pt x="536" y="489"/>
                    <a:pt x="561" y="469"/>
                  </a:cubicBezTo>
                  <a:cubicBezTo>
                    <a:pt x="574" y="458"/>
                    <a:pt x="591" y="452"/>
                    <a:pt x="608" y="452"/>
                  </a:cubicBezTo>
                  <a:cubicBezTo>
                    <a:pt x="612" y="452"/>
                    <a:pt x="614" y="450"/>
                    <a:pt x="614" y="447"/>
                  </a:cubicBezTo>
                  <a:cubicBezTo>
                    <a:pt x="613" y="439"/>
                    <a:pt x="613" y="432"/>
                    <a:pt x="615" y="425"/>
                  </a:cubicBezTo>
                  <a:cubicBezTo>
                    <a:pt x="619" y="402"/>
                    <a:pt x="634" y="383"/>
                    <a:pt x="655" y="372"/>
                  </a:cubicBezTo>
                  <a:cubicBezTo>
                    <a:pt x="689" y="355"/>
                    <a:pt x="731" y="368"/>
                    <a:pt x="753" y="400"/>
                  </a:cubicBezTo>
                  <a:cubicBezTo>
                    <a:pt x="753" y="400"/>
                    <a:pt x="753" y="400"/>
                    <a:pt x="753" y="400"/>
                  </a:cubicBezTo>
                  <a:cubicBezTo>
                    <a:pt x="756" y="404"/>
                    <a:pt x="761" y="403"/>
                    <a:pt x="763" y="400"/>
                  </a:cubicBezTo>
                  <a:cubicBezTo>
                    <a:pt x="769" y="389"/>
                    <a:pt x="778" y="380"/>
                    <a:pt x="788" y="373"/>
                  </a:cubicBezTo>
                  <a:cubicBezTo>
                    <a:pt x="819" y="355"/>
                    <a:pt x="858" y="361"/>
                    <a:pt x="882" y="386"/>
                  </a:cubicBezTo>
                  <a:cubicBezTo>
                    <a:pt x="884" y="388"/>
                    <a:pt x="888" y="388"/>
                    <a:pt x="890" y="386"/>
                  </a:cubicBezTo>
                  <a:cubicBezTo>
                    <a:pt x="960" y="293"/>
                    <a:pt x="960" y="293"/>
                    <a:pt x="960" y="293"/>
                  </a:cubicBezTo>
                  <a:cubicBezTo>
                    <a:pt x="972" y="277"/>
                    <a:pt x="973" y="256"/>
                    <a:pt x="963" y="240"/>
                  </a:cubicBezTo>
                  <a:lnTo>
                    <a:pt x="828"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57" name="Freeform 24"/>
            <p:cNvSpPr>
              <a:spLocks/>
            </p:cNvSpPr>
            <p:nvPr/>
          </p:nvSpPr>
          <p:spPr bwMode="auto">
            <a:xfrm>
              <a:off x="14195425" y="2473325"/>
              <a:ext cx="509588" cy="573088"/>
            </a:xfrm>
            <a:custGeom>
              <a:avLst/>
              <a:gdLst>
                <a:gd name="T0" fmla="*/ 74 w 136"/>
                <a:gd name="T1" fmla="*/ 17 h 153"/>
                <a:gd name="T2" fmla="*/ 42 w 136"/>
                <a:gd name="T3" fmla="*/ 0 h 153"/>
                <a:gd name="T4" fmla="*/ 20 w 136"/>
                <a:gd name="T5" fmla="*/ 6 h 153"/>
                <a:gd name="T6" fmla="*/ 2 w 136"/>
                <a:gd name="T7" fmla="*/ 32 h 153"/>
                <a:gd name="T8" fmla="*/ 7 w 136"/>
                <a:gd name="T9" fmla="*/ 61 h 153"/>
                <a:gd name="T10" fmla="*/ 59 w 136"/>
                <a:gd name="T11" fmla="*/ 137 h 153"/>
                <a:gd name="T12" fmla="*/ 83 w 136"/>
                <a:gd name="T13" fmla="*/ 151 h 153"/>
                <a:gd name="T14" fmla="*/ 113 w 136"/>
                <a:gd name="T15" fmla="*/ 144 h 153"/>
                <a:gd name="T16" fmla="*/ 114 w 136"/>
                <a:gd name="T17" fmla="*/ 143 h 153"/>
                <a:gd name="T18" fmla="*/ 124 w 136"/>
                <a:gd name="T19" fmla="*/ 88 h 153"/>
                <a:gd name="T20" fmla="*/ 74 w 136"/>
                <a:gd name="T21" fmla="*/ 1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6" h="153">
                  <a:moveTo>
                    <a:pt x="74" y="17"/>
                  </a:moveTo>
                  <a:cubicBezTo>
                    <a:pt x="67" y="6"/>
                    <a:pt x="54" y="0"/>
                    <a:pt x="42" y="0"/>
                  </a:cubicBezTo>
                  <a:cubicBezTo>
                    <a:pt x="34" y="0"/>
                    <a:pt x="27" y="2"/>
                    <a:pt x="20" y="6"/>
                  </a:cubicBezTo>
                  <a:cubicBezTo>
                    <a:pt x="11" y="12"/>
                    <a:pt x="4" y="21"/>
                    <a:pt x="2" y="32"/>
                  </a:cubicBezTo>
                  <a:cubicBezTo>
                    <a:pt x="0" y="42"/>
                    <a:pt x="2" y="52"/>
                    <a:pt x="7" y="61"/>
                  </a:cubicBezTo>
                  <a:cubicBezTo>
                    <a:pt x="59" y="137"/>
                    <a:pt x="59" y="137"/>
                    <a:pt x="59" y="137"/>
                  </a:cubicBezTo>
                  <a:cubicBezTo>
                    <a:pt x="65" y="144"/>
                    <a:pt x="73" y="149"/>
                    <a:pt x="83" y="151"/>
                  </a:cubicBezTo>
                  <a:cubicBezTo>
                    <a:pt x="93" y="153"/>
                    <a:pt x="104" y="150"/>
                    <a:pt x="113" y="144"/>
                  </a:cubicBezTo>
                  <a:cubicBezTo>
                    <a:pt x="114" y="143"/>
                    <a:pt x="114" y="143"/>
                    <a:pt x="114" y="143"/>
                  </a:cubicBezTo>
                  <a:cubicBezTo>
                    <a:pt x="132" y="130"/>
                    <a:pt x="136" y="106"/>
                    <a:pt x="124" y="88"/>
                  </a:cubicBezTo>
                  <a:lnTo>
                    <a:pt x="74"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58" name="Freeform 25"/>
            <p:cNvSpPr>
              <a:spLocks/>
            </p:cNvSpPr>
            <p:nvPr/>
          </p:nvSpPr>
          <p:spPr bwMode="auto">
            <a:xfrm>
              <a:off x="14311313" y="414338"/>
              <a:ext cx="1335088" cy="1643063"/>
            </a:xfrm>
            <a:custGeom>
              <a:avLst/>
              <a:gdLst>
                <a:gd name="T0" fmla="*/ 345 w 356"/>
                <a:gd name="T1" fmla="*/ 325 h 438"/>
                <a:gd name="T2" fmla="*/ 154 w 356"/>
                <a:gd name="T3" fmla="*/ 22 h 438"/>
                <a:gd name="T4" fmla="*/ 104 w 356"/>
                <a:gd name="T5" fmla="*/ 11 h 438"/>
                <a:gd name="T6" fmla="*/ 22 w 356"/>
                <a:gd name="T7" fmla="*/ 63 h 438"/>
                <a:gd name="T8" fmla="*/ 10 w 356"/>
                <a:gd name="T9" fmla="*/ 113 h 438"/>
                <a:gd name="T10" fmla="*/ 202 w 356"/>
                <a:gd name="T11" fmla="*/ 416 h 438"/>
                <a:gd name="T12" fmla="*/ 252 w 356"/>
                <a:gd name="T13" fmla="*/ 427 h 438"/>
                <a:gd name="T14" fmla="*/ 334 w 356"/>
                <a:gd name="T15" fmla="*/ 375 h 438"/>
                <a:gd name="T16" fmla="*/ 345 w 356"/>
                <a:gd name="T17" fmla="*/ 325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6" h="438">
                  <a:moveTo>
                    <a:pt x="345" y="325"/>
                  </a:moveTo>
                  <a:cubicBezTo>
                    <a:pt x="154" y="22"/>
                    <a:pt x="154" y="22"/>
                    <a:pt x="154" y="22"/>
                  </a:cubicBezTo>
                  <a:cubicBezTo>
                    <a:pt x="143" y="5"/>
                    <a:pt x="121" y="0"/>
                    <a:pt x="104" y="11"/>
                  </a:cubicBezTo>
                  <a:cubicBezTo>
                    <a:pt x="22" y="63"/>
                    <a:pt x="22" y="63"/>
                    <a:pt x="22" y="63"/>
                  </a:cubicBezTo>
                  <a:cubicBezTo>
                    <a:pt x="5" y="74"/>
                    <a:pt x="0" y="96"/>
                    <a:pt x="10" y="113"/>
                  </a:cubicBezTo>
                  <a:cubicBezTo>
                    <a:pt x="202" y="416"/>
                    <a:pt x="202" y="416"/>
                    <a:pt x="202" y="416"/>
                  </a:cubicBezTo>
                  <a:cubicBezTo>
                    <a:pt x="212" y="433"/>
                    <a:pt x="235" y="438"/>
                    <a:pt x="252" y="427"/>
                  </a:cubicBezTo>
                  <a:cubicBezTo>
                    <a:pt x="334" y="375"/>
                    <a:pt x="334" y="375"/>
                    <a:pt x="334" y="375"/>
                  </a:cubicBezTo>
                  <a:cubicBezTo>
                    <a:pt x="351" y="365"/>
                    <a:pt x="356" y="342"/>
                    <a:pt x="345" y="3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grpSp>
      <p:grpSp>
        <p:nvGrpSpPr>
          <p:cNvPr id="59" name="Group 58"/>
          <p:cNvGrpSpPr/>
          <p:nvPr/>
        </p:nvGrpSpPr>
        <p:grpSpPr>
          <a:xfrm>
            <a:off x="7964328" y="2778445"/>
            <a:ext cx="931489" cy="873422"/>
            <a:chOff x="1985963" y="3625851"/>
            <a:chExt cx="171450" cy="158750"/>
          </a:xfrm>
          <a:solidFill>
            <a:schemeClr val="bg2"/>
          </a:solidFill>
        </p:grpSpPr>
        <p:sp>
          <p:nvSpPr>
            <p:cNvPr id="60" name="Freeform 316"/>
            <p:cNvSpPr>
              <a:spLocks/>
            </p:cNvSpPr>
            <p:nvPr/>
          </p:nvSpPr>
          <p:spPr bwMode="auto">
            <a:xfrm>
              <a:off x="2032000" y="3694113"/>
              <a:ext cx="85725" cy="79375"/>
            </a:xfrm>
            <a:custGeom>
              <a:avLst/>
              <a:gdLst>
                <a:gd name="T0" fmla="*/ 44 w 48"/>
                <a:gd name="T1" fmla="*/ 2 h 44"/>
                <a:gd name="T2" fmla="*/ 32 w 48"/>
                <a:gd name="T3" fmla="*/ 8 h 44"/>
                <a:gd name="T4" fmla="*/ 28 w 48"/>
                <a:gd name="T5" fmla="*/ 8 h 44"/>
                <a:gd name="T6" fmla="*/ 28 w 48"/>
                <a:gd name="T7" fmla="*/ 16 h 44"/>
                <a:gd name="T8" fmla="*/ 0 w 48"/>
                <a:gd name="T9" fmla="*/ 40 h 44"/>
                <a:gd name="T10" fmla="*/ 16 w 48"/>
                <a:gd name="T11" fmla="*/ 44 h 44"/>
                <a:gd name="T12" fmla="*/ 48 w 48"/>
                <a:gd name="T13" fmla="*/ 12 h 44"/>
                <a:gd name="T14" fmla="*/ 46 w 48"/>
                <a:gd name="T15" fmla="*/ 0 h 44"/>
                <a:gd name="T16" fmla="*/ 44 w 48"/>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44">
                  <a:moveTo>
                    <a:pt x="44" y="2"/>
                  </a:moveTo>
                  <a:cubicBezTo>
                    <a:pt x="43" y="3"/>
                    <a:pt x="41" y="5"/>
                    <a:pt x="32" y="8"/>
                  </a:cubicBezTo>
                  <a:cubicBezTo>
                    <a:pt x="30" y="8"/>
                    <a:pt x="29" y="8"/>
                    <a:pt x="28" y="8"/>
                  </a:cubicBezTo>
                  <a:cubicBezTo>
                    <a:pt x="31" y="10"/>
                    <a:pt x="31" y="14"/>
                    <a:pt x="28" y="16"/>
                  </a:cubicBezTo>
                  <a:cubicBezTo>
                    <a:pt x="23" y="21"/>
                    <a:pt x="12" y="32"/>
                    <a:pt x="0" y="40"/>
                  </a:cubicBezTo>
                  <a:cubicBezTo>
                    <a:pt x="5" y="42"/>
                    <a:pt x="10" y="44"/>
                    <a:pt x="16" y="44"/>
                  </a:cubicBezTo>
                  <a:cubicBezTo>
                    <a:pt x="34" y="44"/>
                    <a:pt x="48" y="30"/>
                    <a:pt x="48" y="12"/>
                  </a:cubicBezTo>
                  <a:cubicBezTo>
                    <a:pt x="48" y="8"/>
                    <a:pt x="47" y="4"/>
                    <a:pt x="46" y="0"/>
                  </a:cubicBezTo>
                  <a:cubicBezTo>
                    <a:pt x="45" y="1"/>
                    <a:pt x="45" y="2"/>
                    <a:pt x="4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61" name="Freeform 317"/>
            <p:cNvSpPr>
              <a:spLocks noEditPoints="1"/>
            </p:cNvSpPr>
            <p:nvPr/>
          </p:nvSpPr>
          <p:spPr bwMode="auto">
            <a:xfrm>
              <a:off x="2081213" y="3675063"/>
              <a:ext cx="28575" cy="28575"/>
            </a:xfrm>
            <a:custGeom>
              <a:avLst/>
              <a:gdLst>
                <a:gd name="T0" fmla="*/ 3 w 16"/>
                <a:gd name="T1" fmla="*/ 15 h 16"/>
                <a:gd name="T2" fmla="*/ 14 w 16"/>
                <a:gd name="T3" fmla="*/ 10 h 16"/>
                <a:gd name="T4" fmla="*/ 14 w 16"/>
                <a:gd name="T5" fmla="*/ 10 h 16"/>
                <a:gd name="T6" fmla="*/ 14 w 16"/>
                <a:gd name="T7" fmla="*/ 2 h 16"/>
                <a:gd name="T8" fmla="*/ 10 w 16"/>
                <a:gd name="T9" fmla="*/ 0 h 16"/>
                <a:gd name="T10" fmla="*/ 10 w 16"/>
                <a:gd name="T11" fmla="*/ 0 h 16"/>
                <a:gd name="T12" fmla="*/ 6 w 16"/>
                <a:gd name="T13" fmla="*/ 2 h 16"/>
                <a:gd name="T14" fmla="*/ 1 w 16"/>
                <a:gd name="T15" fmla="*/ 13 h 16"/>
                <a:gd name="T16" fmla="*/ 3 w 16"/>
                <a:gd name="T17" fmla="*/ 15 h 16"/>
                <a:gd name="T18" fmla="*/ 8 w 16"/>
                <a:gd name="T19" fmla="*/ 5 h 16"/>
                <a:gd name="T20" fmla="*/ 11 w 16"/>
                <a:gd name="T21" fmla="*/ 5 h 16"/>
                <a:gd name="T22" fmla="*/ 11 w 16"/>
                <a:gd name="T23" fmla="*/ 8 h 16"/>
                <a:gd name="T24" fmla="*/ 6 w 16"/>
                <a:gd name="T25" fmla="*/ 10 h 16"/>
                <a:gd name="T26" fmla="*/ 8 w 16"/>
                <a:gd name="T27"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16">
                  <a:moveTo>
                    <a:pt x="3" y="15"/>
                  </a:moveTo>
                  <a:cubicBezTo>
                    <a:pt x="5" y="14"/>
                    <a:pt x="12" y="12"/>
                    <a:pt x="14" y="10"/>
                  </a:cubicBezTo>
                  <a:cubicBezTo>
                    <a:pt x="14" y="10"/>
                    <a:pt x="14" y="10"/>
                    <a:pt x="14" y="10"/>
                  </a:cubicBezTo>
                  <a:cubicBezTo>
                    <a:pt x="16" y="8"/>
                    <a:pt x="16" y="4"/>
                    <a:pt x="14" y="2"/>
                  </a:cubicBezTo>
                  <a:cubicBezTo>
                    <a:pt x="13" y="1"/>
                    <a:pt x="11" y="0"/>
                    <a:pt x="10" y="0"/>
                  </a:cubicBezTo>
                  <a:cubicBezTo>
                    <a:pt x="10" y="0"/>
                    <a:pt x="10" y="0"/>
                    <a:pt x="10" y="0"/>
                  </a:cubicBezTo>
                  <a:cubicBezTo>
                    <a:pt x="8" y="0"/>
                    <a:pt x="7" y="1"/>
                    <a:pt x="6" y="2"/>
                  </a:cubicBezTo>
                  <a:cubicBezTo>
                    <a:pt x="4" y="4"/>
                    <a:pt x="2" y="11"/>
                    <a:pt x="1" y="13"/>
                  </a:cubicBezTo>
                  <a:cubicBezTo>
                    <a:pt x="0" y="14"/>
                    <a:pt x="2" y="16"/>
                    <a:pt x="3" y="15"/>
                  </a:cubicBezTo>
                  <a:close/>
                  <a:moveTo>
                    <a:pt x="8" y="5"/>
                  </a:moveTo>
                  <a:cubicBezTo>
                    <a:pt x="9" y="4"/>
                    <a:pt x="11" y="4"/>
                    <a:pt x="11" y="5"/>
                  </a:cubicBezTo>
                  <a:cubicBezTo>
                    <a:pt x="12" y="5"/>
                    <a:pt x="12" y="7"/>
                    <a:pt x="11" y="8"/>
                  </a:cubicBezTo>
                  <a:cubicBezTo>
                    <a:pt x="11" y="8"/>
                    <a:pt x="9" y="9"/>
                    <a:pt x="6" y="10"/>
                  </a:cubicBezTo>
                  <a:cubicBezTo>
                    <a:pt x="7" y="7"/>
                    <a:pt x="8" y="5"/>
                    <a:pt x="8"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62" name="Freeform 318"/>
            <p:cNvSpPr>
              <a:spLocks/>
            </p:cNvSpPr>
            <p:nvPr/>
          </p:nvSpPr>
          <p:spPr bwMode="auto">
            <a:xfrm>
              <a:off x="1985963" y="3659188"/>
              <a:ext cx="107950" cy="125413"/>
            </a:xfrm>
            <a:custGeom>
              <a:avLst/>
              <a:gdLst>
                <a:gd name="T0" fmla="*/ 51 w 60"/>
                <a:gd name="T1" fmla="*/ 31 h 70"/>
                <a:gd name="T2" fmla="*/ 49 w 60"/>
                <a:gd name="T3" fmla="*/ 31 h 70"/>
                <a:gd name="T4" fmla="*/ 7 w 60"/>
                <a:gd name="T5" fmla="*/ 58 h 70"/>
                <a:gd name="T6" fmla="*/ 12 w 60"/>
                <a:gd name="T7" fmla="*/ 43 h 70"/>
                <a:gd name="T8" fmla="*/ 17 w 60"/>
                <a:gd name="T9" fmla="*/ 51 h 70"/>
                <a:gd name="T10" fmla="*/ 46 w 60"/>
                <a:gd name="T11" fmla="*/ 28 h 70"/>
                <a:gd name="T12" fmla="*/ 52 w 60"/>
                <a:gd name="T13" fmla="*/ 26 h 70"/>
                <a:gd name="T14" fmla="*/ 50 w 60"/>
                <a:gd name="T15" fmla="*/ 20 h 70"/>
                <a:gd name="T16" fmla="*/ 56 w 60"/>
                <a:gd name="T17" fmla="*/ 8 h 70"/>
                <a:gd name="T18" fmla="*/ 60 w 60"/>
                <a:gd name="T19" fmla="*/ 6 h 70"/>
                <a:gd name="T20" fmla="*/ 42 w 60"/>
                <a:gd name="T21" fmla="*/ 0 h 70"/>
                <a:gd name="T22" fmla="*/ 10 w 60"/>
                <a:gd name="T23" fmla="*/ 32 h 70"/>
                <a:gd name="T24" fmla="*/ 11 w 60"/>
                <a:gd name="T25" fmla="*/ 38 h 70"/>
                <a:gd name="T26" fmla="*/ 4 w 60"/>
                <a:gd name="T27" fmla="*/ 61 h 70"/>
                <a:gd name="T28" fmla="*/ 51 w 60"/>
                <a:gd name="T29" fmla="*/ 33 h 70"/>
                <a:gd name="T30" fmla="*/ 51 w 60"/>
                <a:gd name="T31" fmla="*/ 3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0">
                  <a:moveTo>
                    <a:pt x="51" y="31"/>
                  </a:moveTo>
                  <a:cubicBezTo>
                    <a:pt x="51" y="30"/>
                    <a:pt x="49" y="30"/>
                    <a:pt x="49" y="31"/>
                  </a:cubicBezTo>
                  <a:cubicBezTo>
                    <a:pt x="26" y="53"/>
                    <a:pt x="9" y="61"/>
                    <a:pt x="7" y="58"/>
                  </a:cubicBezTo>
                  <a:cubicBezTo>
                    <a:pt x="6" y="57"/>
                    <a:pt x="6" y="52"/>
                    <a:pt x="12" y="43"/>
                  </a:cubicBezTo>
                  <a:cubicBezTo>
                    <a:pt x="13" y="46"/>
                    <a:pt x="15" y="49"/>
                    <a:pt x="17" y="51"/>
                  </a:cubicBezTo>
                  <a:cubicBezTo>
                    <a:pt x="23" y="47"/>
                    <a:pt x="34" y="40"/>
                    <a:pt x="46" y="28"/>
                  </a:cubicBezTo>
                  <a:cubicBezTo>
                    <a:pt x="47" y="26"/>
                    <a:pt x="50" y="26"/>
                    <a:pt x="52" y="26"/>
                  </a:cubicBezTo>
                  <a:cubicBezTo>
                    <a:pt x="50" y="25"/>
                    <a:pt x="49" y="22"/>
                    <a:pt x="50" y="20"/>
                  </a:cubicBezTo>
                  <a:cubicBezTo>
                    <a:pt x="53" y="11"/>
                    <a:pt x="55" y="9"/>
                    <a:pt x="56" y="8"/>
                  </a:cubicBezTo>
                  <a:cubicBezTo>
                    <a:pt x="57" y="7"/>
                    <a:pt x="59" y="6"/>
                    <a:pt x="60" y="6"/>
                  </a:cubicBezTo>
                  <a:cubicBezTo>
                    <a:pt x="55" y="2"/>
                    <a:pt x="49" y="0"/>
                    <a:pt x="42" y="0"/>
                  </a:cubicBezTo>
                  <a:cubicBezTo>
                    <a:pt x="24" y="0"/>
                    <a:pt x="10" y="14"/>
                    <a:pt x="10" y="32"/>
                  </a:cubicBezTo>
                  <a:cubicBezTo>
                    <a:pt x="10" y="34"/>
                    <a:pt x="10" y="36"/>
                    <a:pt x="11" y="38"/>
                  </a:cubicBezTo>
                  <a:cubicBezTo>
                    <a:pt x="3" y="50"/>
                    <a:pt x="0" y="58"/>
                    <a:pt x="4" y="61"/>
                  </a:cubicBezTo>
                  <a:cubicBezTo>
                    <a:pt x="12" y="70"/>
                    <a:pt x="43" y="42"/>
                    <a:pt x="51" y="33"/>
                  </a:cubicBezTo>
                  <a:cubicBezTo>
                    <a:pt x="52" y="33"/>
                    <a:pt x="52" y="31"/>
                    <a:pt x="51"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63" name="Freeform 319"/>
            <p:cNvSpPr>
              <a:spLocks/>
            </p:cNvSpPr>
            <p:nvPr/>
          </p:nvSpPr>
          <p:spPr bwMode="auto">
            <a:xfrm>
              <a:off x="2090738" y="3625851"/>
              <a:ext cx="66675" cy="66675"/>
            </a:xfrm>
            <a:custGeom>
              <a:avLst/>
              <a:gdLst>
                <a:gd name="T0" fmla="*/ 36 w 37"/>
                <a:gd name="T1" fmla="*/ 1 h 37"/>
                <a:gd name="T2" fmla="*/ 34 w 37"/>
                <a:gd name="T3" fmla="*/ 0 h 37"/>
                <a:gd name="T4" fmla="*/ 24 w 37"/>
                <a:gd name="T5" fmla="*/ 4 h 37"/>
                <a:gd name="T6" fmla="*/ 24 w 37"/>
                <a:gd name="T7" fmla="*/ 5 h 37"/>
                <a:gd name="T8" fmla="*/ 17 w 37"/>
                <a:gd name="T9" fmla="*/ 11 h 37"/>
                <a:gd name="T10" fmla="*/ 10 w 37"/>
                <a:gd name="T11" fmla="*/ 9 h 37"/>
                <a:gd name="T12" fmla="*/ 8 w 37"/>
                <a:gd name="T13" fmla="*/ 9 h 37"/>
                <a:gd name="T14" fmla="*/ 1 w 37"/>
                <a:gd name="T15" fmla="*/ 16 h 37"/>
                <a:gd name="T16" fmla="*/ 1 w 37"/>
                <a:gd name="T17" fmla="*/ 19 h 37"/>
                <a:gd name="T18" fmla="*/ 3 w 37"/>
                <a:gd name="T19" fmla="*/ 21 h 37"/>
                <a:gd name="T20" fmla="*/ 10 w 37"/>
                <a:gd name="T21" fmla="*/ 15 h 37"/>
                <a:gd name="T22" fmla="*/ 12 w 37"/>
                <a:gd name="T23" fmla="*/ 15 h 37"/>
                <a:gd name="T24" fmla="*/ 12 w 37"/>
                <a:gd name="T25" fmla="*/ 17 h 37"/>
                <a:gd name="T26" fmla="*/ 6 w 37"/>
                <a:gd name="T27" fmla="*/ 24 h 37"/>
                <a:gd name="T28" fmla="*/ 13 w 37"/>
                <a:gd name="T29" fmla="*/ 31 h 37"/>
                <a:gd name="T30" fmla="*/ 20 w 37"/>
                <a:gd name="T31" fmla="*/ 25 h 37"/>
                <a:gd name="T32" fmla="*/ 22 w 37"/>
                <a:gd name="T33" fmla="*/ 25 h 37"/>
                <a:gd name="T34" fmla="*/ 22 w 37"/>
                <a:gd name="T35" fmla="*/ 27 h 37"/>
                <a:gd name="T36" fmla="*/ 16 w 37"/>
                <a:gd name="T37" fmla="*/ 34 h 37"/>
                <a:gd name="T38" fmla="*/ 18 w 37"/>
                <a:gd name="T39" fmla="*/ 36 h 37"/>
                <a:gd name="T40" fmla="*/ 21 w 37"/>
                <a:gd name="T41" fmla="*/ 36 h 37"/>
                <a:gd name="T42" fmla="*/ 28 w 37"/>
                <a:gd name="T43" fmla="*/ 29 h 37"/>
                <a:gd name="T44" fmla="*/ 28 w 37"/>
                <a:gd name="T45" fmla="*/ 27 h 37"/>
                <a:gd name="T46" fmla="*/ 26 w 37"/>
                <a:gd name="T47" fmla="*/ 20 h 37"/>
                <a:gd name="T48" fmla="*/ 32 w 37"/>
                <a:gd name="T49" fmla="*/ 13 h 37"/>
                <a:gd name="T50" fmla="*/ 33 w 37"/>
                <a:gd name="T51" fmla="*/ 13 h 37"/>
                <a:gd name="T52" fmla="*/ 37 w 37"/>
                <a:gd name="T53" fmla="*/ 3 h 37"/>
                <a:gd name="T54" fmla="*/ 36 w 37"/>
                <a:gd name="T55" fmla="*/ 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7" h="37">
                  <a:moveTo>
                    <a:pt x="36" y="1"/>
                  </a:moveTo>
                  <a:cubicBezTo>
                    <a:pt x="36" y="0"/>
                    <a:pt x="35" y="0"/>
                    <a:pt x="34" y="0"/>
                  </a:cubicBezTo>
                  <a:cubicBezTo>
                    <a:pt x="24" y="4"/>
                    <a:pt x="24" y="4"/>
                    <a:pt x="24" y="4"/>
                  </a:cubicBezTo>
                  <a:cubicBezTo>
                    <a:pt x="24" y="4"/>
                    <a:pt x="24" y="5"/>
                    <a:pt x="24" y="5"/>
                  </a:cubicBezTo>
                  <a:cubicBezTo>
                    <a:pt x="17" y="11"/>
                    <a:pt x="17" y="11"/>
                    <a:pt x="17" y="11"/>
                  </a:cubicBezTo>
                  <a:cubicBezTo>
                    <a:pt x="10" y="9"/>
                    <a:pt x="10" y="9"/>
                    <a:pt x="10" y="9"/>
                  </a:cubicBezTo>
                  <a:cubicBezTo>
                    <a:pt x="9" y="8"/>
                    <a:pt x="9" y="9"/>
                    <a:pt x="8" y="9"/>
                  </a:cubicBezTo>
                  <a:cubicBezTo>
                    <a:pt x="1" y="16"/>
                    <a:pt x="1" y="16"/>
                    <a:pt x="1" y="16"/>
                  </a:cubicBezTo>
                  <a:cubicBezTo>
                    <a:pt x="0" y="17"/>
                    <a:pt x="0" y="18"/>
                    <a:pt x="1" y="19"/>
                  </a:cubicBezTo>
                  <a:cubicBezTo>
                    <a:pt x="3" y="21"/>
                    <a:pt x="3" y="21"/>
                    <a:pt x="3" y="21"/>
                  </a:cubicBezTo>
                  <a:cubicBezTo>
                    <a:pt x="10" y="15"/>
                    <a:pt x="10" y="15"/>
                    <a:pt x="10" y="15"/>
                  </a:cubicBezTo>
                  <a:cubicBezTo>
                    <a:pt x="10" y="14"/>
                    <a:pt x="12" y="14"/>
                    <a:pt x="12" y="15"/>
                  </a:cubicBezTo>
                  <a:cubicBezTo>
                    <a:pt x="13" y="15"/>
                    <a:pt x="13" y="17"/>
                    <a:pt x="12" y="17"/>
                  </a:cubicBezTo>
                  <a:cubicBezTo>
                    <a:pt x="6" y="24"/>
                    <a:pt x="6" y="24"/>
                    <a:pt x="6" y="24"/>
                  </a:cubicBezTo>
                  <a:cubicBezTo>
                    <a:pt x="13" y="31"/>
                    <a:pt x="13" y="31"/>
                    <a:pt x="13" y="31"/>
                  </a:cubicBezTo>
                  <a:cubicBezTo>
                    <a:pt x="20" y="25"/>
                    <a:pt x="20" y="25"/>
                    <a:pt x="20" y="25"/>
                  </a:cubicBezTo>
                  <a:cubicBezTo>
                    <a:pt x="20" y="24"/>
                    <a:pt x="22" y="24"/>
                    <a:pt x="22" y="25"/>
                  </a:cubicBezTo>
                  <a:cubicBezTo>
                    <a:pt x="23" y="25"/>
                    <a:pt x="23" y="27"/>
                    <a:pt x="22" y="27"/>
                  </a:cubicBezTo>
                  <a:cubicBezTo>
                    <a:pt x="16" y="34"/>
                    <a:pt x="16" y="34"/>
                    <a:pt x="16" y="34"/>
                  </a:cubicBezTo>
                  <a:cubicBezTo>
                    <a:pt x="18" y="36"/>
                    <a:pt x="18" y="36"/>
                    <a:pt x="18" y="36"/>
                  </a:cubicBezTo>
                  <a:cubicBezTo>
                    <a:pt x="19" y="37"/>
                    <a:pt x="20" y="37"/>
                    <a:pt x="21" y="36"/>
                  </a:cubicBezTo>
                  <a:cubicBezTo>
                    <a:pt x="28" y="29"/>
                    <a:pt x="28" y="29"/>
                    <a:pt x="28" y="29"/>
                  </a:cubicBezTo>
                  <a:cubicBezTo>
                    <a:pt x="28" y="28"/>
                    <a:pt x="29" y="28"/>
                    <a:pt x="28" y="27"/>
                  </a:cubicBezTo>
                  <a:cubicBezTo>
                    <a:pt x="26" y="20"/>
                    <a:pt x="26" y="20"/>
                    <a:pt x="26" y="20"/>
                  </a:cubicBezTo>
                  <a:cubicBezTo>
                    <a:pt x="32" y="13"/>
                    <a:pt x="32" y="13"/>
                    <a:pt x="32" y="13"/>
                  </a:cubicBezTo>
                  <a:cubicBezTo>
                    <a:pt x="32" y="13"/>
                    <a:pt x="32" y="13"/>
                    <a:pt x="33" y="13"/>
                  </a:cubicBezTo>
                  <a:cubicBezTo>
                    <a:pt x="37" y="3"/>
                    <a:pt x="37" y="3"/>
                    <a:pt x="37" y="3"/>
                  </a:cubicBezTo>
                  <a:cubicBezTo>
                    <a:pt x="37" y="2"/>
                    <a:pt x="37" y="1"/>
                    <a:pt x="3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grpSp>
      <p:cxnSp>
        <p:nvCxnSpPr>
          <p:cNvPr id="64" name="Straight Connector 63"/>
          <p:cNvCxnSpPr/>
          <p:nvPr/>
        </p:nvCxnSpPr>
        <p:spPr bwMode="auto">
          <a:xfrm>
            <a:off x="1640458" y="2938038"/>
            <a:ext cx="0" cy="2011680"/>
          </a:xfrm>
          <a:prstGeom prst="line">
            <a:avLst/>
          </a:prstGeom>
          <a:noFill/>
          <a:ln w="9525" cap="flat" cmpd="sng" algn="ctr">
            <a:solidFill>
              <a:schemeClr val="bg2">
                <a:lumMod val="40000"/>
                <a:lumOff val="60000"/>
              </a:schemeClr>
            </a:solidFill>
            <a:prstDash val="solid"/>
            <a:round/>
            <a:headEnd type="none" w="med" len="med"/>
            <a:tailEnd type="none" w="med" len="med"/>
          </a:ln>
          <a:effectLst/>
        </p:spPr>
      </p:cxnSp>
      <p:cxnSp>
        <p:nvCxnSpPr>
          <p:cNvPr id="65" name="Straight Connector 64"/>
          <p:cNvCxnSpPr/>
          <p:nvPr/>
        </p:nvCxnSpPr>
        <p:spPr bwMode="auto">
          <a:xfrm>
            <a:off x="3203201" y="2938368"/>
            <a:ext cx="0" cy="2011680"/>
          </a:xfrm>
          <a:prstGeom prst="line">
            <a:avLst/>
          </a:prstGeom>
          <a:noFill/>
          <a:ln w="9525" cap="flat" cmpd="sng" algn="ctr">
            <a:solidFill>
              <a:schemeClr val="bg2">
                <a:lumMod val="40000"/>
                <a:lumOff val="60000"/>
              </a:schemeClr>
            </a:solidFill>
            <a:prstDash val="solid"/>
            <a:round/>
            <a:headEnd type="none" w="med" len="med"/>
            <a:tailEnd type="none" w="med" len="med"/>
          </a:ln>
          <a:effectLst/>
        </p:spPr>
      </p:cxnSp>
      <p:cxnSp>
        <p:nvCxnSpPr>
          <p:cNvPr id="66" name="Straight Connector 65"/>
          <p:cNvCxnSpPr/>
          <p:nvPr/>
        </p:nvCxnSpPr>
        <p:spPr bwMode="auto">
          <a:xfrm>
            <a:off x="4796212" y="2952173"/>
            <a:ext cx="0" cy="2011680"/>
          </a:xfrm>
          <a:prstGeom prst="line">
            <a:avLst/>
          </a:prstGeom>
          <a:noFill/>
          <a:ln w="9525" cap="flat" cmpd="sng" algn="ctr">
            <a:solidFill>
              <a:schemeClr val="bg2">
                <a:lumMod val="40000"/>
                <a:lumOff val="60000"/>
              </a:schemeClr>
            </a:solidFill>
            <a:prstDash val="solid"/>
            <a:round/>
            <a:headEnd type="none" w="med" len="med"/>
            <a:tailEnd type="none" w="med" len="med"/>
          </a:ln>
          <a:effectLst/>
        </p:spPr>
      </p:cxnSp>
      <p:cxnSp>
        <p:nvCxnSpPr>
          <p:cNvPr id="67" name="Straight Connector 66"/>
          <p:cNvCxnSpPr/>
          <p:nvPr/>
        </p:nvCxnSpPr>
        <p:spPr bwMode="auto">
          <a:xfrm>
            <a:off x="6346090" y="2909109"/>
            <a:ext cx="0" cy="2011680"/>
          </a:xfrm>
          <a:prstGeom prst="line">
            <a:avLst/>
          </a:prstGeom>
          <a:noFill/>
          <a:ln w="9525" cap="flat" cmpd="sng" algn="ctr">
            <a:solidFill>
              <a:schemeClr val="bg2">
                <a:lumMod val="40000"/>
                <a:lumOff val="60000"/>
              </a:schemeClr>
            </a:solidFill>
            <a:prstDash val="solid"/>
            <a:round/>
            <a:headEnd type="none" w="med" len="med"/>
            <a:tailEnd type="none" w="med" len="med"/>
          </a:ln>
          <a:effectLst/>
        </p:spPr>
      </p:cxnSp>
      <p:cxnSp>
        <p:nvCxnSpPr>
          <p:cNvPr id="68" name="Straight Connector 67"/>
          <p:cNvCxnSpPr/>
          <p:nvPr/>
        </p:nvCxnSpPr>
        <p:spPr bwMode="auto">
          <a:xfrm>
            <a:off x="7739729" y="2898806"/>
            <a:ext cx="0" cy="2011680"/>
          </a:xfrm>
          <a:prstGeom prst="line">
            <a:avLst/>
          </a:prstGeom>
          <a:noFill/>
          <a:ln w="9525" cap="flat" cmpd="sng" algn="ctr">
            <a:solidFill>
              <a:schemeClr val="bg2">
                <a:lumMod val="40000"/>
                <a:lumOff val="60000"/>
              </a:schemeClr>
            </a:solidFill>
            <a:prstDash val="solid"/>
            <a:round/>
            <a:headEnd type="none" w="med" len="med"/>
            <a:tailEnd type="none" w="med" len="med"/>
          </a:ln>
          <a:effectLst/>
        </p:spPr>
      </p:cxnSp>
      <p:pic>
        <p:nvPicPr>
          <p:cNvPr id="70" name="Picture 69">
            <a:extLst>
              <a:ext uri="{FF2B5EF4-FFF2-40B4-BE49-F238E27FC236}">
                <a16:creationId xmlns:a16="http://schemas.microsoft.com/office/drawing/2014/main" id="{CE5725ED-D9EC-4A28-80D9-EABBEFB206BB}"/>
              </a:ext>
            </a:extLst>
          </p:cNvPr>
          <p:cNvPicPr>
            <a:picLocks noChangeAspect="1"/>
          </p:cNvPicPr>
          <p:nvPr/>
        </p:nvPicPr>
        <p:blipFill rotWithShape="1">
          <a:blip r:embed="rId3"/>
          <a:srcRect r="74720"/>
          <a:stretch/>
        </p:blipFill>
        <p:spPr>
          <a:xfrm>
            <a:off x="8772557" y="0"/>
            <a:ext cx="776377" cy="906859"/>
          </a:xfrm>
          <a:prstGeom prst="rect">
            <a:avLst/>
          </a:prstGeom>
        </p:spPr>
      </p:pic>
    </p:spTree>
    <p:extLst>
      <p:ext uri="{BB962C8B-B14F-4D97-AF65-F5344CB8AC3E}">
        <p14:creationId xmlns:p14="http://schemas.microsoft.com/office/powerpoint/2010/main" val="20870330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P_IDX" val="5"/>
  <p:tag name="THINKCELLPRESENTATIONDONOTDELETE" val="&lt;?xml version=&quot;1.0&quot; encoding=&quot;UTF-16&quot; standalone=&quot;yes&quot;?&gt;&#10;&lt;root reqver=&quot;17839&quot;&gt;&lt;version val=&quot;21183&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0&quot;/&gt;&lt;/m_mruColor&gt;&lt;m_mapectfillschemeMRU/&gt;&lt;m_eweekdayFirstOfWeek val=&quot;2&quot;/&gt;&lt;m_eweekdayFirstOfWorkweek val=&quot;7&quot;/&gt;&lt;m_eweekdayFirstOfWeekend val=&quot;5&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chDecimalSymbol17909&gt;.&lt;/m_chDecimalSymbol17909&gt;&lt;m_nGroupingDigits17909 val=&quot;3&quot;/&gt;&lt;m_chGroupingSymbol17909&gt;,&lt;/m_chGroupingSymbol17909&gt;&lt;/m_precDefault&gt;&lt;/CDefaultPrec&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Mtzt1a5rEU2bHPKqbxQPu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Mtzt1a5rEU2bHPKqbxQPu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xml><?xml version="1.0" encoding="utf-8"?>
<p:tagLst xmlns:a="http://schemas.openxmlformats.org/drawingml/2006/main" xmlns:r="http://schemas.openxmlformats.org/officeDocument/2006/relationships" xmlns:p="http://schemas.openxmlformats.org/presentationml/2006/main">
  <p:tag name="DRAFTSHAPETAG" val="DRAFTSHAPETA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dv5XFJ2RbEy1adoSlM3Jk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iRZZvsluvEqBZLPp2ZG.Q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XISwo4j_Sf63kxvhwLmsM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XISwo4j_Sf63kxvhwLmsM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XISwo4j_Sf63kxvhwLmsMA"/>
</p:tagLst>
</file>

<file path=ppt/theme/theme1.xml><?xml version="1.0" encoding="utf-8"?>
<a:theme xmlns:a="http://schemas.openxmlformats.org/drawingml/2006/main" name="blank">
  <a:themeElements>
    <a:clrScheme name="Platinion">
      <a:dk1>
        <a:srgbClr val="000000"/>
      </a:dk1>
      <a:lt1>
        <a:srgbClr val="FFFFFF"/>
      </a:lt1>
      <a:dk2>
        <a:srgbClr val="004A91"/>
      </a:dk2>
      <a:lt2>
        <a:srgbClr val="646C75"/>
      </a:lt2>
      <a:accent1>
        <a:srgbClr val="E0E0E0"/>
      </a:accent1>
      <a:accent2>
        <a:srgbClr val="C9DCFB"/>
      </a:accent2>
      <a:accent3>
        <a:srgbClr val="B2B2B2"/>
      </a:accent3>
      <a:accent4>
        <a:srgbClr val="4D4D4D"/>
      </a:accent4>
      <a:accent5>
        <a:srgbClr val="D2E0E6"/>
      </a:accent5>
      <a:accent6>
        <a:srgbClr val="79A2B3"/>
      </a:accent6>
      <a:hlink>
        <a:srgbClr val="004A91"/>
      </a:hlink>
      <a:folHlink>
        <a:srgbClr val="5A82AF"/>
      </a:folHlink>
    </a:clrScheme>
    <a:fontScheme name="Standard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1"/>
          </a:solidFill>
        </a:ln>
        <a:effectLst/>
      </a:spPr>
      <a:bodyPr tIns="90000" bIns="90000" rtlCol="0" anchor="ctr" anchorCtr="0"/>
      <a:lstStyle>
        <a:defPPr algn="ctr">
          <a:defRPr sz="1400" dirty="0" smtClean="0">
            <a:solidFill>
              <a:srgbClr val="000000"/>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tIns="90000" bIns="90000" rtlCol="0" anchor="t">
        <a:spAutoFit/>
      </a:bodyPr>
      <a:lstStyle>
        <a:defPPr algn="ctr">
          <a:defRPr sz="1400" dirty="0" smtClean="0">
            <a:solidFill>
              <a:srgbClr val="000000"/>
            </a:solidFill>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862B2F57513A547879471749A2268C3" ma:contentTypeVersion="1" ma:contentTypeDescription="Create a new document." ma:contentTypeScope="" ma:versionID="187b2ccb4db15664d5e0eaca524ea8a3">
  <xsd:schema xmlns:xsd="http://www.w3.org/2001/XMLSchema" xmlns:p="http://schemas.microsoft.com/office/2006/metadata/properties" targetNamespace="http://schemas.microsoft.com/office/2006/metadata/properties" ma:root="true" ma:fieldsID="876b2bb4dfc2b028f5344ecdeae42f3d">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D2D2F14E-91D0-46BE-AF0B-03FA64177EC7}">
  <ds:schemaRef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www.w3.org/XML/1998/namespace"/>
  </ds:schemaRefs>
</ds:datastoreItem>
</file>

<file path=customXml/itemProps2.xml><?xml version="1.0" encoding="utf-8"?>
<ds:datastoreItem xmlns:ds="http://schemas.openxmlformats.org/officeDocument/2006/customXml" ds:itemID="{7BF56AB9-1D7B-4EEB-B7B0-A85AED613A97}">
  <ds:schemaRefs>
    <ds:schemaRef ds:uri="http://schemas.microsoft.com/sharepoint/v3/contenttype/forms"/>
  </ds:schemaRefs>
</ds:datastoreItem>
</file>

<file path=customXml/itemProps3.xml><?xml version="1.0" encoding="utf-8"?>
<ds:datastoreItem xmlns:ds="http://schemas.openxmlformats.org/officeDocument/2006/customXml" ds:itemID="{ABDB0175-C2BA-4739-B241-D8A48BED43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blank</Template>
  <TotalTime>8570</TotalTime>
  <Words>1090</Words>
  <Application>Microsoft Office PowerPoint</Application>
  <PresentationFormat>Custom</PresentationFormat>
  <Paragraphs>112</Paragraphs>
  <Slides>9</Slides>
  <Notes>9</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7" baseType="lpstr">
      <vt:lpstr>Arial</vt:lpstr>
      <vt:lpstr>Arial Black</vt:lpstr>
      <vt:lpstr>Calibri</vt:lpstr>
      <vt:lpstr>Times New Roman</vt:lpstr>
      <vt:lpstr>Trebuchet MS</vt:lpstr>
      <vt:lpstr>Wingdings</vt:lpstr>
      <vt:lpstr>blank</vt:lpstr>
      <vt:lpstr>think-cell Slide</vt:lpstr>
      <vt:lpstr> Executive Summary: Issue, Solution, and Benefits</vt:lpstr>
      <vt:lpstr>Seeking Balance: Our Guiding Principle</vt:lpstr>
      <vt:lpstr>The U.S. Financial Services Regulatory Structure (2018) </vt:lpstr>
      <vt:lpstr>This could be reconstructed to more closely look like … </vt:lpstr>
      <vt:lpstr>Part A -  The Profile: Underlying Architecture</vt:lpstr>
      <vt:lpstr>Each “Impact Tier” is defined based on specific characteristics. The Questionnaire will “off-ramp” firms based on their responses to questions.</vt:lpstr>
      <vt:lpstr>PowerPoint Presentation</vt:lpstr>
      <vt:lpstr>PowerPoint Presentation</vt:lpstr>
      <vt:lpstr>Benefits of the Profile Approach</vt:lpstr>
    </vt:vector>
  </TitlesOfParts>
  <Company>The Boston Consulting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0</dc:title>
  <dc:creator>Josh Magri</dc:creator>
  <cp:lastModifiedBy>Dylan Thomas</cp:lastModifiedBy>
  <cp:revision>114</cp:revision>
  <cp:lastPrinted>2018-09-18T14:36:14Z</cp:lastPrinted>
  <dcterms:created xsi:type="dcterms:W3CDTF">2017-05-01T21:59:08Z</dcterms:created>
  <dcterms:modified xsi:type="dcterms:W3CDTF">2018-10-24T14:30:45Z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lpwstr>20100310</vt:lpwstr>
  </property>
  <property fmtid="{D5CDD505-2E9C-101B-9397-08002B2CF9AE}" pid="3" name="Format Name">
    <vt:lpwstr>Platinion US Format</vt:lpwstr>
  </property>
  <property fmtid="{D5CDD505-2E9C-101B-9397-08002B2CF9AE}" pid="4" name="Template Name">
    <vt:lpwstr>Letter</vt:lpwstr>
  </property>
  <property fmtid="{D5CDD505-2E9C-101B-9397-08002B2CF9AE}" pid="5" name="_NewReviewCycle">
    <vt:lpwstr/>
  </property>
</Properties>
</file>