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8">
  <p:sldMasterIdLst>
    <p:sldMasterId id="2147483673" r:id="rId1"/>
  </p:sldMasterIdLst>
  <p:notesMasterIdLst>
    <p:notesMasterId r:id="rId322"/>
  </p:notesMasterIdLst>
  <p:sldIdLst>
    <p:sldId id="256" r:id="rId2"/>
    <p:sldId id="555" r:id="rId3"/>
    <p:sldId id="259" r:id="rId4"/>
    <p:sldId id="418" r:id="rId5"/>
    <p:sldId id="423" r:id="rId6"/>
    <p:sldId id="257" r:id="rId7"/>
    <p:sldId id="258" r:id="rId8"/>
    <p:sldId id="624" r:id="rId9"/>
    <p:sldId id="261" r:id="rId10"/>
    <p:sldId id="274" r:id="rId11"/>
    <p:sldId id="283" r:id="rId12"/>
    <p:sldId id="417" r:id="rId13"/>
    <p:sldId id="284" r:id="rId14"/>
    <p:sldId id="642" r:id="rId15"/>
    <p:sldId id="416" r:id="rId16"/>
    <p:sldId id="638" r:id="rId17"/>
    <p:sldId id="419" r:id="rId18"/>
    <p:sldId id="424" r:id="rId19"/>
    <p:sldId id="425" r:id="rId20"/>
    <p:sldId id="288" r:id="rId21"/>
    <p:sldId id="290" r:id="rId22"/>
    <p:sldId id="296" r:id="rId23"/>
    <p:sldId id="297" r:id="rId24"/>
    <p:sldId id="298" r:id="rId25"/>
    <p:sldId id="643" r:id="rId26"/>
    <p:sldId id="299" r:id="rId27"/>
    <p:sldId id="291" r:id="rId28"/>
    <p:sldId id="292" r:id="rId29"/>
    <p:sldId id="307" r:id="rId30"/>
    <p:sldId id="293" r:id="rId31"/>
    <p:sldId id="294" r:id="rId32"/>
    <p:sldId id="295" r:id="rId33"/>
    <p:sldId id="300" r:id="rId34"/>
    <p:sldId id="282" r:id="rId35"/>
    <p:sldId id="302" r:id="rId36"/>
    <p:sldId id="303" r:id="rId37"/>
    <p:sldId id="304" r:id="rId38"/>
    <p:sldId id="305" r:id="rId39"/>
    <p:sldId id="306" r:id="rId40"/>
    <p:sldId id="308" r:id="rId41"/>
    <p:sldId id="392" r:id="rId42"/>
    <p:sldId id="391" r:id="rId43"/>
    <p:sldId id="309" r:id="rId44"/>
    <p:sldId id="495" r:id="rId45"/>
    <p:sldId id="311" r:id="rId46"/>
    <p:sldId id="313" r:id="rId47"/>
    <p:sldId id="312" r:id="rId48"/>
    <p:sldId id="317" r:id="rId49"/>
    <p:sldId id="393" r:id="rId50"/>
    <p:sldId id="537" r:id="rId51"/>
    <p:sldId id="556" r:id="rId52"/>
    <p:sldId id="314" r:id="rId53"/>
    <p:sldId id="315" r:id="rId54"/>
    <p:sldId id="316" r:id="rId55"/>
    <p:sldId id="322" r:id="rId56"/>
    <p:sldId id="325" r:id="rId57"/>
    <p:sldId id="324" r:id="rId58"/>
    <p:sldId id="323" r:id="rId59"/>
    <p:sldId id="318" r:id="rId60"/>
    <p:sldId id="326" r:id="rId61"/>
    <p:sldId id="327" r:id="rId62"/>
    <p:sldId id="328" r:id="rId63"/>
    <p:sldId id="329" r:id="rId64"/>
    <p:sldId id="497" r:id="rId65"/>
    <p:sldId id="330" r:id="rId66"/>
    <p:sldId id="331" r:id="rId67"/>
    <p:sldId id="332" r:id="rId68"/>
    <p:sldId id="336" r:id="rId69"/>
    <p:sldId id="335" r:id="rId70"/>
    <p:sldId id="343" r:id="rId71"/>
    <p:sldId id="333" r:id="rId72"/>
    <p:sldId id="406" r:id="rId73"/>
    <p:sldId id="342" r:id="rId74"/>
    <p:sldId id="338" r:id="rId75"/>
    <p:sldId id="340" r:id="rId76"/>
    <p:sldId id="341" r:id="rId77"/>
    <p:sldId id="344" r:id="rId78"/>
    <p:sldId id="339" r:id="rId79"/>
    <p:sldId id="511" r:id="rId80"/>
    <p:sldId id="347" r:id="rId81"/>
    <p:sldId id="348" r:id="rId82"/>
    <p:sldId id="361" r:id="rId83"/>
    <p:sldId id="362" r:id="rId84"/>
    <p:sldId id="364" r:id="rId85"/>
    <p:sldId id="363" r:id="rId86"/>
    <p:sldId id="349" r:id="rId87"/>
    <p:sldId id="365" r:id="rId88"/>
    <p:sldId id="345" r:id="rId89"/>
    <p:sldId id="420" r:id="rId90"/>
    <p:sldId id="407" r:id="rId91"/>
    <p:sldId id="357" r:id="rId92"/>
    <p:sldId id="358" r:id="rId93"/>
    <p:sldId id="367" r:id="rId94"/>
    <p:sldId id="366" r:id="rId95"/>
    <p:sldId id="427" r:id="rId96"/>
    <p:sldId id="431" r:id="rId97"/>
    <p:sldId id="433" r:id="rId98"/>
    <p:sldId id="434" r:id="rId99"/>
    <p:sldId id="432" r:id="rId100"/>
    <p:sldId id="436" r:id="rId101"/>
    <p:sldId id="438" r:id="rId102"/>
    <p:sldId id="439" r:id="rId103"/>
    <p:sldId id="440" r:id="rId104"/>
    <p:sldId id="442" r:id="rId105"/>
    <p:sldId id="441" r:id="rId106"/>
    <p:sldId id="443" r:id="rId107"/>
    <p:sldId id="429" r:id="rId108"/>
    <p:sldId id="369" r:id="rId109"/>
    <p:sldId id="370" r:id="rId110"/>
    <p:sldId id="372" r:id="rId111"/>
    <p:sldId id="451" r:id="rId112"/>
    <p:sldId id="371" r:id="rId113"/>
    <p:sldId id="597" r:id="rId114"/>
    <p:sldId id="454" r:id="rId115"/>
    <p:sldId id="455" r:id="rId116"/>
    <p:sldId id="456" r:id="rId117"/>
    <p:sldId id="457" r:id="rId118"/>
    <p:sldId id="458" r:id="rId119"/>
    <p:sldId id="373" r:id="rId120"/>
    <p:sldId id="459" r:id="rId121"/>
    <p:sldId id="460" r:id="rId122"/>
    <p:sldId id="461" r:id="rId123"/>
    <p:sldId id="462" r:id="rId124"/>
    <p:sldId id="463" r:id="rId125"/>
    <p:sldId id="464" r:id="rId126"/>
    <p:sldId id="466" r:id="rId127"/>
    <p:sldId id="465" r:id="rId128"/>
    <p:sldId id="467" r:id="rId129"/>
    <p:sldId id="428" r:id="rId130"/>
    <p:sldId id="444" r:id="rId131"/>
    <p:sldId id="448" r:id="rId132"/>
    <p:sldId id="445" r:id="rId133"/>
    <p:sldId id="446" r:id="rId134"/>
    <p:sldId id="447" r:id="rId135"/>
    <p:sldId id="430" r:id="rId136"/>
    <p:sldId id="449" r:id="rId137"/>
    <p:sldId id="450" r:id="rId138"/>
    <p:sldId id="598" r:id="rId139"/>
    <p:sldId id="352" r:id="rId140"/>
    <p:sldId id="507" r:id="rId141"/>
    <p:sldId id="644" r:id="rId142"/>
    <p:sldId id="356" r:id="rId143"/>
    <p:sldId id="414" r:id="rId144"/>
    <p:sldId id="601" r:id="rId145"/>
    <p:sldId id="486" r:id="rId146"/>
    <p:sldId id="394" r:id="rId147"/>
    <p:sldId id="609" r:id="rId148"/>
    <p:sldId id="599" r:id="rId149"/>
    <p:sldId id="474" r:id="rId150"/>
    <p:sldId id="473" r:id="rId151"/>
    <p:sldId id="469" r:id="rId152"/>
    <p:sldId id="477" r:id="rId153"/>
    <p:sldId id="480" r:id="rId154"/>
    <p:sldId id="481" r:id="rId155"/>
    <p:sldId id="479" r:id="rId156"/>
    <p:sldId id="600" r:id="rId157"/>
    <p:sldId id="475" r:id="rId158"/>
    <p:sldId id="390" r:id="rId159"/>
    <p:sldId id="602" r:id="rId160"/>
    <p:sldId id="508" r:id="rId161"/>
    <p:sldId id="483" r:id="rId162"/>
    <p:sldId id="395" r:id="rId163"/>
    <p:sldId id="396" r:id="rId164"/>
    <p:sldId id="484" r:id="rId165"/>
    <p:sldId id="485" r:id="rId166"/>
    <p:sldId id="487" r:id="rId167"/>
    <p:sldId id="400" r:id="rId168"/>
    <p:sldId id="606" r:id="rId169"/>
    <p:sldId id="607" r:id="rId170"/>
    <p:sldId id="608" r:id="rId171"/>
    <p:sldId id="509" r:id="rId172"/>
    <p:sldId id="489" r:id="rId173"/>
    <p:sldId id="610" r:id="rId174"/>
    <p:sldId id="490" r:id="rId175"/>
    <p:sldId id="488" r:id="rId176"/>
    <p:sldId id="491" r:id="rId177"/>
    <p:sldId id="492" r:id="rId178"/>
    <p:sldId id="493" r:id="rId179"/>
    <p:sldId id="510" r:id="rId180"/>
    <p:sldId id="538" r:id="rId181"/>
    <p:sldId id="539" r:id="rId182"/>
    <p:sldId id="540" r:id="rId183"/>
    <p:sldId id="541" r:id="rId184"/>
    <p:sldId id="542" r:id="rId185"/>
    <p:sldId id="353" r:id="rId186"/>
    <p:sldId id="405" r:id="rId187"/>
    <p:sldId id="603" r:id="rId188"/>
    <p:sldId id="397" r:id="rId189"/>
    <p:sldId id="452" r:id="rId190"/>
    <p:sldId id="398" r:id="rId191"/>
    <p:sldId id="399" r:id="rId192"/>
    <p:sldId id="402" r:id="rId193"/>
    <p:sldId id="401" r:id="rId194"/>
    <p:sldId id="403" r:id="rId195"/>
    <p:sldId id="404" r:id="rId196"/>
    <p:sldId id="604" r:id="rId197"/>
    <p:sldId id="605" r:id="rId198"/>
    <p:sldId id="611" r:id="rId199"/>
    <p:sldId id="281" r:id="rId200"/>
    <p:sldId id="557" r:id="rId201"/>
    <p:sldId id="639" r:id="rId202"/>
    <p:sldId id="260" r:id="rId203"/>
    <p:sldId id="262" r:id="rId204"/>
    <p:sldId id="263" r:id="rId205"/>
    <p:sldId id="264" r:id="rId206"/>
    <p:sldId id="269" r:id="rId207"/>
    <p:sldId id="271" r:id="rId208"/>
    <p:sldId id="272" r:id="rId209"/>
    <p:sldId id="273" r:id="rId210"/>
    <p:sldId id="266" r:id="rId211"/>
    <p:sldId id="265" r:id="rId212"/>
    <p:sldId id="287" r:id="rId213"/>
    <p:sldId id="278" r:id="rId214"/>
    <p:sldId id="277" r:id="rId215"/>
    <p:sldId id="637" r:id="rId216"/>
    <p:sldId id="280" r:id="rId217"/>
    <p:sldId id="617" r:id="rId218"/>
    <p:sldId id="279" r:id="rId219"/>
    <p:sldId id="276" r:id="rId220"/>
    <p:sldId id="267" r:id="rId221"/>
    <p:sldId id="268" r:id="rId222"/>
    <p:sldId id="286" r:id="rId223"/>
    <p:sldId id="618" r:id="rId224"/>
    <p:sldId id="619" r:id="rId225"/>
    <p:sldId id="620" r:id="rId226"/>
    <p:sldId id="621" r:id="rId227"/>
    <p:sldId id="622" r:id="rId228"/>
    <p:sldId id="623" r:id="rId229"/>
    <p:sldId id="625" r:id="rId230"/>
    <p:sldId id="626" r:id="rId231"/>
    <p:sldId id="640" r:id="rId232"/>
    <p:sldId id="627" r:id="rId233"/>
    <p:sldId id="558" r:id="rId234"/>
    <p:sldId id="586" r:id="rId235"/>
    <p:sldId id="587" r:id="rId236"/>
    <p:sldId id="588" r:id="rId237"/>
    <p:sldId id="589" r:id="rId238"/>
    <p:sldId id="590" r:id="rId239"/>
    <p:sldId id="591" r:id="rId240"/>
    <p:sldId id="592" r:id="rId241"/>
    <p:sldId id="593" r:id="rId242"/>
    <p:sldId id="594" r:id="rId243"/>
    <p:sldId id="595" r:id="rId244"/>
    <p:sldId id="596" r:id="rId245"/>
    <p:sldId id="559" r:id="rId246"/>
    <p:sldId id="560" r:id="rId247"/>
    <p:sldId id="561" r:id="rId248"/>
    <p:sldId id="562" r:id="rId249"/>
    <p:sldId id="563" r:id="rId250"/>
    <p:sldId id="564" r:id="rId251"/>
    <p:sldId id="565" r:id="rId252"/>
    <p:sldId id="566" r:id="rId253"/>
    <p:sldId id="567" r:id="rId254"/>
    <p:sldId id="568" r:id="rId255"/>
    <p:sldId id="569" r:id="rId256"/>
    <p:sldId id="570" r:id="rId257"/>
    <p:sldId id="571" r:id="rId258"/>
    <p:sldId id="572" r:id="rId259"/>
    <p:sldId id="573" r:id="rId260"/>
    <p:sldId id="574" r:id="rId261"/>
    <p:sldId id="575" r:id="rId262"/>
    <p:sldId id="576" r:id="rId263"/>
    <p:sldId id="577" r:id="rId264"/>
    <p:sldId id="578" r:id="rId265"/>
    <p:sldId id="579" r:id="rId266"/>
    <p:sldId id="580" r:id="rId267"/>
    <p:sldId id="581" r:id="rId268"/>
    <p:sldId id="582" r:id="rId269"/>
    <p:sldId id="583" r:id="rId270"/>
    <p:sldId id="584" r:id="rId271"/>
    <p:sldId id="585" r:id="rId272"/>
    <p:sldId id="612" r:id="rId273"/>
    <p:sldId id="613" r:id="rId274"/>
    <p:sldId id="614" r:id="rId275"/>
    <p:sldId id="615" r:id="rId276"/>
    <p:sldId id="616" r:id="rId277"/>
    <p:sldId id="320" r:id="rId278"/>
    <p:sldId id="374" r:id="rId279"/>
    <p:sldId id="628" r:id="rId280"/>
    <p:sldId id="629" r:id="rId281"/>
    <p:sldId id="630" r:id="rId282"/>
    <p:sldId id="631" r:id="rId283"/>
    <p:sldId id="632" r:id="rId284"/>
    <p:sldId id="633" r:id="rId285"/>
    <p:sldId id="634" r:id="rId286"/>
    <p:sldId id="635" r:id="rId287"/>
    <p:sldId id="636" r:id="rId288"/>
    <p:sldId id="549" r:id="rId289"/>
    <p:sldId id="375" r:id="rId290"/>
    <p:sldId id="377" r:id="rId291"/>
    <p:sldId id="379" r:id="rId292"/>
    <p:sldId id="380" r:id="rId293"/>
    <p:sldId id="381" r:id="rId294"/>
    <p:sldId id="382" r:id="rId295"/>
    <p:sldId id="383" r:id="rId296"/>
    <p:sldId id="384" r:id="rId297"/>
    <p:sldId id="385" r:id="rId298"/>
    <p:sldId id="386" r:id="rId299"/>
    <p:sldId id="387" r:id="rId300"/>
    <p:sldId id="388" r:id="rId301"/>
    <p:sldId id="389" r:id="rId302"/>
    <p:sldId id="378" r:id="rId303"/>
    <p:sldId id="376" r:id="rId304"/>
    <p:sldId id="543" r:id="rId305"/>
    <p:sldId id="545" r:id="rId306"/>
    <p:sldId id="319" r:id="rId307"/>
    <p:sldId id="413" r:id="rId308"/>
    <p:sldId id="546" r:id="rId309"/>
    <p:sldId id="548" r:id="rId310"/>
    <p:sldId id="550" r:id="rId311"/>
    <p:sldId id="547" r:id="rId312"/>
    <p:sldId id="551" r:id="rId313"/>
    <p:sldId id="552" r:id="rId314"/>
    <p:sldId id="553" r:id="rId315"/>
    <p:sldId id="554" r:id="rId316"/>
    <p:sldId id="321" r:id="rId317"/>
    <p:sldId id="641" r:id="rId318"/>
    <p:sldId id="289" r:id="rId319"/>
    <p:sldId id="494" r:id="rId320"/>
    <p:sldId id="503" r:id="rId32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E1F4FF"/>
    <a:srgbClr val="99CCFF"/>
    <a:srgbClr val="FF0000"/>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708" autoAdjust="0"/>
  </p:normalViewPr>
  <p:slideViewPr>
    <p:cSldViewPr>
      <p:cViewPr varScale="1">
        <p:scale>
          <a:sx n="108" d="100"/>
          <a:sy n="108" d="100"/>
        </p:scale>
        <p:origin x="73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viewProps" Target="viewProp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theme" Target="theme/theme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tableStyles" Target="tableStyle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microsoft.com/office/2015/10/relationships/revisionInfo" Target="revisionInfo.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E575B-51FD-4093-B36F-2FDB317540F9}" type="doc">
      <dgm:prSet loTypeId="urn:microsoft.com/office/officeart/2005/8/layout/cycle7" loCatId="cycle" qsTypeId="urn:microsoft.com/office/officeart/2005/8/quickstyle/simple2" qsCatId="simple" csTypeId="urn:microsoft.com/office/officeart/2005/8/colors/accent4_2" csCatId="accent4" phldr="1"/>
      <dgm:spPr/>
      <dgm:t>
        <a:bodyPr/>
        <a:lstStyle/>
        <a:p>
          <a:endParaRPr lang="en-US"/>
        </a:p>
      </dgm:t>
    </dgm:pt>
    <dgm:pt modelId="{3A8D70C0-8245-47B7-82F5-95A74BAFF8BF}">
      <dgm:prSet phldrT="[Text]"/>
      <dgm:spPr>
        <a:solidFill>
          <a:srgbClr val="002060"/>
        </a:solidFill>
      </dgm:spPr>
      <dgm:t>
        <a:bodyPr/>
        <a:lstStyle/>
        <a:p>
          <a:r>
            <a:rPr lang="en-US" b="1" dirty="0"/>
            <a:t>Standards</a:t>
          </a:r>
        </a:p>
      </dgm:t>
    </dgm:pt>
    <dgm:pt modelId="{3931C0A2-5CD3-48B2-912B-382823AD651E}" type="parTrans" cxnId="{815A390B-3827-4EE3-BCC6-9A541FDD7CDF}">
      <dgm:prSet/>
      <dgm:spPr/>
      <dgm:t>
        <a:bodyPr/>
        <a:lstStyle/>
        <a:p>
          <a:endParaRPr lang="en-US"/>
        </a:p>
      </dgm:t>
    </dgm:pt>
    <dgm:pt modelId="{341ED42C-402F-46C8-8C74-D2F01B47B946}" type="sibTrans" cxnId="{815A390B-3827-4EE3-BCC6-9A541FDD7CDF}">
      <dgm:prSet/>
      <dgm:spPr/>
      <dgm:t>
        <a:bodyPr/>
        <a:lstStyle/>
        <a:p>
          <a:endParaRPr lang="en-US" dirty="0"/>
        </a:p>
      </dgm:t>
    </dgm:pt>
    <dgm:pt modelId="{DB3A974E-B679-4770-BE8B-169E1E50A1DD}">
      <dgm:prSet phldrT="[Text]"/>
      <dgm:spPr>
        <a:solidFill>
          <a:srgbClr val="002060"/>
        </a:solidFill>
      </dgm:spPr>
      <dgm:t>
        <a:bodyPr/>
        <a:lstStyle/>
        <a:p>
          <a:r>
            <a:rPr lang="en-US" b="1" dirty="0"/>
            <a:t>Testing</a:t>
          </a:r>
        </a:p>
      </dgm:t>
    </dgm:pt>
    <dgm:pt modelId="{DEB3D0F3-C939-4771-8802-92603613CABB}" type="parTrans" cxnId="{DC70C3D1-7AA9-4086-81FC-E87341560AE4}">
      <dgm:prSet/>
      <dgm:spPr/>
      <dgm:t>
        <a:bodyPr/>
        <a:lstStyle/>
        <a:p>
          <a:endParaRPr lang="en-US"/>
        </a:p>
      </dgm:t>
    </dgm:pt>
    <dgm:pt modelId="{503D7CDD-90F1-434D-A29F-17E9447DCF05}" type="sibTrans" cxnId="{DC70C3D1-7AA9-4086-81FC-E87341560AE4}">
      <dgm:prSet/>
      <dgm:spPr/>
      <dgm:t>
        <a:bodyPr/>
        <a:lstStyle/>
        <a:p>
          <a:endParaRPr lang="en-US" dirty="0"/>
        </a:p>
      </dgm:t>
    </dgm:pt>
    <dgm:pt modelId="{46113FA5-3C57-4641-9FFF-5DC4F19B7EA0}">
      <dgm:prSet phldrT="[Text]"/>
      <dgm:spPr>
        <a:solidFill>
          <a:srgbClr val="002060"/>
        </a:solidFill>
      </dgm:spPr>
      <dgm:t>
        <a:bodyPr/>
        <a:lstStyle/>
        <a:p>
          <a:r>
            <a:rPr lang="en-US" b="1" dirty="0"/>
            <a:t>Implementation</a:t>
          </a:r>
        </a:p>
      </dgm:t>
    </dgm:pt>
    <dgm:pt modelId="{0D73DDD7-D5B2-43DD-ADD6-F3C28414E693}" type="parTrans" cxnId="{415D1417-EB79-4F70-A617-347DE65FA0DD}">
      <dgm:prSet/>
      <dgm:spPr/>
      <dgm:t>
        <a:bodyPr/>
        <a:lstStyle/>
        <a:p>
          <a:endParaRPr lang="en-US"/>
        </a:p>
      </dgm:t>
    </dgm:pt>
    <dgm:pt modelId="{DDA7E514-498A-4A2B-9EEB-6FF5E42EEBD4}" type="sibTrans" cxnId="{415D1417-EB79-4F70-A617-347DE65FA0DD}">
      <dgm:prSet/>
      <dgm:spPr/>
      <dgm:t>
        <a:bodyPr/>
        <a:lstStyle/>
        <a:p>
          <a:endParaRPr lang="en-US" dirty="0"/>
        </a:p>
      </dgm:t>
    </dgm:pt>
    <dgm:pt modelId="{37E6D642-2049-4BB5-AEF5-E1B20042FE87}" type="pres">
      <dgm:prSet presAssocID="{0F5E575B-51FD-4093-B36F-2FDB317540F9}" presName="Name0" presStyleCnt="0">
        <dgm:presLayoutVars>
          <dgm:dir/>
          <dgm:resizeHandles val="exact"/>
        </dgm:presLayoutVars>
      </dgm:prSet>
      <dgm:spPr/>
    </dgm:pt>
    <dgm:pt modelId="{192C42A2-EBC5-4D17-B2B9-2CF33CDC2CF1}" type="pres">
      <dgm:prSet presAssocID="{3A8D70C0-8245-47B7-82F5-95A74BAFF8BF}" presName="node" presStyleLbl="node1" presStyleIdx="0" presStyleCnt="3">
        <dgm:presLayoutVars>
          <dgm:bulletEnabled val="1"/>
        </dgm:presLayoutVars>
      </dgm:prSet>
      <dgm:spPr/>
    </dgm:pt>
    <dgm:pt modelId="{07C3898C-45FE-40FA-880D-47DD3152A0B3}" type="pres">
      <dgm:prSet presAssocID="{341ED42C-402F-46C8-8C74-D2F01B47B946}" presName="sibTrans" presStyleLbl="sibTrans2D1" presStyleIdx="0" presStyleCnt="3"/>
      <dgm:spPr/>
    </dgm:pt>
    <dgm:pt modelId="{700438AA-C412-43DC-9800-B0283A9115A4}" type="pres">
      <dgm:prSet presAssocID="{341ED42C-402F-46C8-8C74-D2F01B47B946}" presName="connectorText" presStyleLbl="sibTrans2D1" presStyleIdx="0" presStyleCnt="3"/>
      <dgm:spPr/>
    </dgm:pt>
    <dgm:pt modelId="{9138BBE0-B956-4820-963D-A81298907352}" type="pres">
      <dgm:prSet presAssocID="{DB3A974E-B679-4770-BE8B-169E1E50A1DD}" presName="node" presStyleLbl="node1" presStyleIdx="1" presStyleCnt="3">
        <dgm:presLayoutVars>
          <dgm:bulletEnabled val="1"/>
        </dgm:presLayoutVars>
      </dgm:prSet>
      <dgm:spPr/>
    </dgm:pt>
    <dgm:pt modelId="{95859886-BC7B-47B6-82FF-B273035F0E9D}" type="pres">
      <dgm:prSet presAssocID="{503D7CDD-90F1-434D-A29F-17E9447DCF05}" presName="sibTrans" presStyleLbl="sibTrans2D1" presStyleIdx="1" presStyleCnt="3"/>
      <dgm:spPr/>
    </dgm:pt>
    <dgm:pt modelId="{3FE1676E-58B9-4B52-9A9B-9DAEE0DEE2D5}" type="pres">
      <dgm:prSet presAssocID="{503D7CDD-90F1-434D-A29F-17E9447DCF05}" presName="connectorText" presStyleLbl="sibTrans2D1" presStyleIdx="1" presStyleCnt="3"/>
      <dgm:spPr/>
    </dgm:pt>
    <dgm:pt modelId="{6F84731D-8454-4F8C-BB77-95B6C2C2D9EF}" type="pres">
      <dgm:prSet presAssocID="{46113FA5-3C57-4641-9FFF-5DC4F19B7EA0}" presName="node" presStyleLbl="node1" presStyleIdx="2" presStyleCnt="3">
        <dgm:presLayoutVars>
          <dgm:bulletEnabled val="1"/>
        </dgm:presLayoutVars>
      </dgm:prSet>
      <dgm:spPr/>
    </dgm:pt>
    <dgm:pt modelId="{0A0E406D-8955-47C4-93FB-650684E1C42F}" type="pres">
      <dgm:prSet presAssocID="{DDA7E514-498A-4A2B-9EEB-6FF5E42EEBD4}" presName="sibTrans" presStyleLbl="sibTrans2D1" presStyleIdx="2" presStyleCnt="3"/>
      <dgm:spPr/>
    </dgm:pt>
    <dgm:pt modelId="{4D15FF75-AB8F-4AE1-B1A6-70572916BEEF}" type="pres">
      <dgm:prSet presAssocID="{DDA7E514-498A-4A2B-9EEB-6FF5E42EEBD4}" presName="connectorText" presStyleLbl="sibTrans2D1" presStyleIdx="2" presStyleCnt="3"/>
      <dgm:spPr/>
    </dgm:pt>
  </dgm:ptLst>
  <dgm:cxnLst>
    <dgm:cxn modelId="{815A390B-3827-4EE3-BCC6-9A541FDD7CDF}" srcId="{0F5E575B-51FD-4093-B36F-2FDB317540F9}" destId="{3A8D70C0-8245-47B7-82F5-95A74BAFF8BF}" srcOrd="0" destOrd="0" parTransId="{3931C0A2-5CD3-48B2-912B-382823AD651E}" sibTransId="{341ED42C-402F-46C8-8C74-D2F01B47B946}"/>
    <dgm:cxn modelId="{415D1417-EB79-4F70-A617-347DE65FA0DD}" srcId="{0F5E575B-51FD-4093-B36F-2FDB317540F9}" destId="{46113FA5-3C57-4641-9FFF-5DC4F19B7EA0}" srcOrd="2" destOrd="0" parTransId="{0D73DDD7-D5B2-43DD-ADD6-F3C28414E693}" sibTransId="{DDA7E514-498A-4A2B-9EEB-6FF5E42EEBD4}"/>
    <dgm:cxn modelId="{7F19B918-4E55-4546-AC20-2F284D49B8BE}" type="presOf" srcId="{0F5E575B-51FD-4093-B36F-2FDB317540F9}" destId="{37E6D642-2049-4BB5-AEF5-E1B20042FE87}" srcOrd="0" destOrd="0" presId="urn:microsoft.com/office/officeart/2005/8/layout/cycle7"/>
    <dgm:cxn modelId="{F2A4FE28-441B-495C-9429-A3A678E357A4}" type="presOf" srcId="{503D7CDD-90F1-434D-A29F-17E9447DCF05}" destId="{95859886-BC7B-47B6-82FF-B273035F0E9D}" srcOrd="0" destOrd="0" presId="urn:microsoft.com/office/officeart/2005/8/layout/cycle7"/>
    <dgm:cxn modelId="{0A956F3E-E850-4077-9A94-D89B7BC834A8}" type="presOf" srcId="{DB3A974E-B679-4770-BE8B-169E1E50A1DD}" destId="{9138BBE0-B956-4820-963D-A81298907352}" srcOrd="0" destOrd="0" presId="urn:microsoft.com/office/officeart/2005/8/layout/cycle7"/>
    <dgm:cxn modelId="{D890B75E-FB64-43D4-8CFC-4A6E86CC767B}" type="presOf" srcId="{DDA7E514-498A-4A2B-9EEB-6FF5E42EEBD4}" destId="{0A0E406D-8955-47C4-93FB-650684E1C42F}" srcOrd="0" destOrd="0" presId="urn:microsoft.com/office/officeart/2005/8/layout/cycle7"/>
    <dgm:cxn modelId="{C4381B6E-0C70-4321-9753-6C78A8F7B60D}" type="presOf" srcId="{DDA7E514-498A-4A2B-9EEB-6FF5E42EEBD4}" destId="{4D15FF75-AB8F-4AE1-B1A6-70572916BEEF}" srcOrd="1" destOrd="0" presId="urn:microsoft.com/office/officeart/2005/8/layout/cycle7"/>
    <dgm:cxn modelId="{E63CC972-A6F6-472F-A0DD-CE0247A3557E}" type="presOf" srcId="{341ED42C-402F-46C8-8C74-D2F01B47B946}" destId="{700438AA-C412-43DC-9800-B0283A9115A4}" srcOrd="1" destOrd="0" presId="urn:microsoft.com/office/officeart/2005/8/layout/cycle7"/>
    <dgm:cxn modelId="{BCE7A487-EB1C-40E6-BE60-4BE29C763AB0}" type="presOf" srcId="{341ED42C-402F-46C8-8C74-D2F01B47B946}" destId="{07C3898C-45FE-40FA-880D-47DD3152A0B3}" srcOrd="0" destOrd="0" presId="urn:microsoft.com/office/officeart/2005/8/layout/cycle7"/>
    <dgm:cxn modelId="{DC70C3D1-7AA9-4086-81FC-E87341560AE4}" srcId="{0F5E575B-51FD-4093-B36F-2FDB317540F9}" destId="{DB3A974E-B679-4770-BE8B-169E1E50A1DD}" srcOrd="1" destOrd="0" parTransId="{DEB3D0F3-C939-4771-8802-92603613CABB}" sibTransId="{503D7CDD-90F1-434D-A29F-17E9447DCF05}"/>
    <dgm:cxn modelId="{6A7252E2-7E3B-4463-8648-2C0374808736}" type="presOf" srcId="{503D7CDD-90F1-434D-A29F-17E9447DCF05}" destId="{3FE1676E-58B9-4B52-9A9B-9DAEE0DEE2D5}" srcOrd="1" destOrd="0" presId="urn:microsoft.com/office/officeart/2005/8/layout/cycle7"/>
    <dgm:cxn modelId="{8A03EFE9-044C-45A0-ADC8-1FAEFAC94ADF}" type="presOf" srcId="{46113FA5-3C57-4641-9FFF-5DC4F19B7EA0}" destId="{6F84731D-8454-4F8C-BB77-95B6C2C2D9EF}" srcOrd="0" destOrd="0" presId="urn:microsoft.com/office/officeart/2005/8/layout/cycle7"/>
    <dgm:cxn modelId="{198F10F8-B622-4968-A7DB-E07474ECA680}" type="presOf" srcId="{3A8D70C0-8245-47B7-82F5-95A74BAFF8BF}" destId="{192C42A2-EBC5-4D17-B2B9-2CF33CDC2CF1}" srcOrd="0" destOrd="0" presId="urn:microsoft.com/office/officeart/2005/8/layout/cycle7"/>
    <dgm:cxn modelId="{3212943E-4672-401B-AEA8-32C4F5866027}" type="presParOf" srcId="{37E6D642-2049-4BB5-AEF5-E1B20042FE87}" destId="{192C42A2-EBC5-4D17-B2B9-2CF33CDC2CF1}" srcOrd="0" destOrd="0" presId="urn:microsoft.com/office/officeart/2005/8/layout/cycle7"/>
    <dgm:cxn modelId="{37745247-3C21-4D14-8DE0-9C31BA6A0005}" type="presParOf" srcId="{37E6D642-2049-4BB5-AEF5-E1B20042FE87}" destId="{07C3898C-45FE-40FA-880D-47DD3152A0B3}" srcOrd="1" destOrd="0" presId="urn:microsoft.com/office/officeart/2005/8/layout/cycle7"/>
    <dgm:cxn modelId="{6A0E25A3-F9F9-42CA-A315-8362AB76A62A}" type="presParOf" srcId="{07C3898C-45FE-40FA-880D-47DD3152A0B3}" destId="{700438AA-C412-43DC-9800-B0283A9115A4}" srcOrd="0" destOrd="0" presId="urn:microsoft.com/office/officeart/2005/8/layout/cycle7"/>
    <dgm:cxn modelId="{D94CE470-BACB-4789-8914-254C5EC8DF24}" type="presParOf" srcId="{37E6D642-2049-4BB5-AEF5-E1B20042FE87}" destId="{9138BBE0-B956-4820-963D-A81298907352}" srcOrd="2" destOrd="0" presId="urn:microsoft.com/office/officeart/2005/8/layout/cycle7"/>
    <dgm:cxn modelId="{9B5230D6-2712-4397-BF85-FCE0E71B9432}" type="presParOf" srcId="{37E6D642-2049-4BB5-AEF5-E1B20042FE87}" destId="{95859886-BC7B-47B6-82FF-B273035F0E9D}" srcOrd="3" destOrd="0" presId="urn:microsoft.com/office/officeart/2005/8/layout/cycle7"/>
    <dgm:cxn modelId="{474B86FE-390C-483A-8C73-66D8BB58E402}" type="presParOf" srcId="{95859886-BC7B-47B6-82FF-B273035F0E9D}" destId="{3FE1676E-58B9-4B52-9A9B-9DAEE0DEE2D5}" srcOrd="0" destOrd="0" presId="urn:microsoft.com/office/officeart/2005/8/layout/cycle7"/>
    <dgm:cxn modelId="{29602E92-DCD6-4261-AC34-87E3CC439A12}" type="presParOf" srcId="{37E6D642-2049-4BB5-AEF5-E1B20042FE87}" destId="{6F84731D-8454-4F8C-BB77-95B6C2C2D9EF}" srcOrd="4" destOrd="0" presId="urn:microsoft.com/office/officeart/2005/8/layout/cycle7"/>
    <dgm:cxn modelId="{DCE158EE-195E-4168-89FD-FB4A1F4DDF58}" type="presParOf" srcId="{37E6D642-2049-4BB5-AEF5-E1B20042FE87}" destId="{0A0E406D-8955-47C4-93FB-650684E1C42F}" srcOrd="5" destOrd="0" presId="urn:microsoft.com/office/officeart/2005/8/layout/cycle7"/>
    <dgm:cxn modelId="{A3C160E6-DF5C-4C60-88EA-2B36196724E3}" type="presParOf" srcId="{0A0E406D-8955-47C4-93FB-650684E1C42F}" destId="{4D15FF75-AB8F-4AE1-B1A6-70572916BEE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HL7 v2</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HL7 V3 &amp; CDA</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B2CC70E2-4F86-4579-B6EE-1BF8C95AFA55}">
      <dgm:prSet phldrT="[Text]" custT="1"/>
      <dgm:spPr>
        <a:solidFill>
          <a:srgbClr val="CCECFF"/>
        </a:solidFill>
      </dgm:spPr>
      <dgm:t>
        <a:bodyPr/>
        <a:lstStyle/>
        <a:p>
          <a:r>
            <a:rPr lang="en-US" sz="1050" b="1" dirty="0"/>
            <a:t>HL7 FHIR</a:t>
          </a:r>
        </a:p>
      </dgm:t>
    </dgm:pt>
    <dgm:pt modelId="{A318DDF5-86AC-4DFA-8FCC-CAEBA5EF378B}" type="parTrans" cxnId="{70622E62-85A0-452A-8308-65A03CF953CC}">
      <dgm:prSet custT="1"/>
      <dgm:spPr/>
      <dgm:t>
        <a:bodyPr/>
        <a:lstStyle/>
        <a:p>
          <a:endParaRPr lang="en-US" sz="1050"/>
        </a:p>
      </dgm:t>
    </dgm:pt>
    <dgm:pt modelId="{9F252FDC-1FEF-4172-8FD5-72E91E5049A3}" type="sibTrans" cxnId="{70622E62-85A0-452A-8308-65A03CF953CC}">
      <dgm:prSet/>
      <dgm:spPr/>
      <dgm:t>
        <a:bodyPr/>
        <a:lstStyle/>
        <a:p>
          <a:endParaRPr lang="en-US" sz="1050"/>
        </a:p>
      </dgm:t>
    </dgm:pt>
    <dgm:pt modelId="{8A6692EF-2BE7-4BB2-9C4B-A3740D236AB8}">
      <dgm:prSet phldrT="[Text]" custT="1"/>
      <dgm:spPr>
        <a:solidFill>
          <a:srgbClr val="CCECFF"/>
        </a:solidFill>
      </dgm:spPr>
      <dgm:t>
        <a:bodyPr/>
        <a:lstStyle/>
        <a:p>
          <a:r>
            <a:rPr lang="en-US" sz="1050" b="1" dirty="0"/>
            <a:t>NCPDP</a:t>
          </a:r>
        </a:p>
        <a:p>
          <a:r>
            <a:rPr lang="en-US" sz="1050" b="1" dirty="0"/>
            <a:t>SCRIPT</a:t>
          </a:r>
        </a:p>
      </dgm:t>
    </dgm:pt>
    <dgm:pt modelId="{E86B9D26-B67F-4B2C-A840-795F6D4D73D5}" type="parTrans" cxnId="{60B29D8A-26B6-44C8-9564-79B645639CEC}">
      <dgm:prSet custT="1"/>
      <dgm:spPr/>
      <dgm:t>
        <a:bodyPr/>
        <a:lstStyle/>
        <a:p>
          <a:endParaRPr lang="en-US" sz="1050"/>
        </a:p>
      </dgm:t>
    </dgm:pt>
    <dgm:pt modelId="{43A34B74-D104-4D25-A4DD-BCD2157F1F11}" type="sibTrans" cxnId="{60B29D8A-26B6-44C8-9564-79B645639CEC}">
      <dgm:prSet/>
      <dgm:spPr/>
      <dgm:t>
        <a:bodyPr/>
        <a:lstStyle/>
        <a:p>
          <a:endParaRPr lang="en-US" sz="1050"/>
        </a:p>
      </dgm:t>
    </dgm:pt>
    <dgm:pt modelId="{673F482B-294D-40B5-B4D2-45C182D57F9F}">
      <dgm:prSet phldrT="[Text]" custT="1"/>
      <dgm:spPr>
        <a:solidFill>
          <a:srgbClr val="CCECFF"/>
        </a:solidFill>
      </dgm:spPr>
      <dgm:t>
        <a:bodyPr/>
        <a:lstStyle/>
        <a:p>
          <a:r>
            <a:rPr lang="en-US" sz="1050" b="1" dirty="0" err="1"/>
            <a:t>ebXML</a:t>
          </a:r>
          <a:endParaRPr lang="en-US" sz="1050" b="1" dirty="0"/>
        </a:p>
      </dgm:t>
    </dgm:pt>
    <dgm:pt modelId="{E2DF454D-ACFB-4078-B77B-460A61A1220A}" type="parTrans" cxnId="{3C2F2D31-5625-4B9B-9929-8A376BF28BAB}">
      <dgm:prSet custT="1"/>
      <dgm:spPr/>
      <dgm:t>
        <a:bodyPr/>
        <a:lstStyle/>
        <a:p>
          <a:endParaRPr lang="en-US" sz="1050"/>
        </a:p>
      </dgm:t>
    </dgm:pt>
    <dgm:pt modelId="{8DA4C643-F90D-4C73-8D18-4804C7F7823C}" type="sibTrans" cxnId="{3C2F2D31-5625-4B9B-9929-8A376BF28BA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Conditional Usage</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Condition (C)</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i="1" dirty="0">
              <a:solidFill>
                <a:srgbClr val="00B050"/>
              </a:solidFill>
            </a:rPr>
            <a:t>Expressed as a Constraint</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5DE4C925-3237-4F31-A331-AB9CCF8D23D7}">
      <dgm:prSet custT="1"/>
      <dgm:spPr>
        <a:solidFill>
          <a:srgbClr val="E1F4FF"/>
        </a:solidFill>
      </dgm:spPr>
      <dgm:t>
        <a:bodyPr/>
        <a:lstStyle/>
        <a:p>
          <a:r>
            <a:rPr lang="en-US" sz="1050" b="1" dirty="0">
              <a:solidFill>
                <a:srgbClr val="00B050"/>
              </a:solidFill>
            </a:rPr>
            <a:t>???</a:t>
          </a:r>
        </a:p>
      </dgm:t>
    </dgm:pt>
    <dgm:pt modelId="{2FE3CEB8-BACC-461E-9C1B-58D2C3CA5B0D}" type="parTrans" cxnId="{04F72F09-3466-470E-AFEB-3396D03EDC05}">
      <dgm:prSet custT="1"/>
      <dgm:spPr/>
      <dgm:t>
        <a:bodyPr/>
        <a:lstStyle/>
        <a:p>
          <a:endParaRPr lang="en-US" sz="1050"/>
        </a:p>
      </dgm:t>
    </dgm:pt>
    <dgm:pt modelId="{26554EE6-2BC2-475A-95D2-87A6EFCB8470}" type="sibTrans" cxnId="{04F72F09-3466-470E-AFEB-3396D03EDC05}">
      <dgm:prSet/>
      <dgm:spPr/>
      <dgm:t>
        <a:bodyPr/>
        <a:lstStyle/>
        <a:p>
          <a:endParaRPr lang="en-US" sz="1050"/>
        </a:p>
      </dgm:t>
    </dgm:pt>
    <dgm:pt modelId="{2D4E00EA-21C3-4886-97D4-202E37EB0A22}">
      <dgm:prSet custT="1"/>
      <dgm:spPr>
        <a:solidFill>
          <a:srgbClr val="E1F4FF"/>
        </a:solidFill>
      </dgm:spPr>
      <dgm:t>
        <a:bodyPr/>
        <a:lstStyle/>
        <a:p>
          <a:r>
            <a:rPr lang="en-US" sz="1050" b="1" dirty="0">
              <a:solidFill>
                <a:schemeClr val="tx1"/>
              </a:solidFill>
            </a:rPr>
            <a:t>Conditional Mandatory (CM)</a:t>
          </a:r>
        </a:p>
      </dgm:t>
    </dgm:pt>
    <dgm:pt modelId="{4C054C9D-F1A7-4949-A74D-2A3515F21ED1}" type="parTrans" cxnId="{12D30E62-A7CD-451E-9F7F-A846D09EA983}">
      <dgm:prSet custT="1"/>
      <dgm:spPr/>
      <dgm:t>
        <a:bodyPr/>
        <a:lstStyle/>
        <a:p>
          <a:endParaRPr lang="en-US" sz="1050"/>
        </a:p>
      </dgm:t>
    </dgm:pt>
    <dgm:pt modelId="{245128A4-82B2-4192-9117-1D53ECC97229}" type="sibTrans" cxnId="{12D30E62-A7CD-451E-9F7F-A846D09EA983}">
      <dgm:prSet/>
      <dgm:spPr/>
      <dgm:t>
        <a:bodyPr/>
        <a:lstStyle/>
        <a:p>
          <a:endParaRPr lang="en-US" sz="1050"/>
        </a:p>
      </dgm:t>
    </dgm:pt>
    <dgm:pt modelId="{B0652C3E-4FBC-4473-8307-1CA848CF6869}">
      <dgm:prSet custT="1"/>
      <dgm:spPr>
        <a:solidFill>
          <a:srgbClr val="E1F4FF"/>
        </a:solidFill>
      </dgm:spPr>
      <dgm:t>
        <a:bodyPr/>
        <a:lstStyle/>
        <a:p>
          <a:r>
            <a:rPr lang="en-US" sz="1050" b="1" dirty="0">
              <a:solidFill>
                <a:srgbClr val="0070C0"/>
              </a:solidFill>
            </a:rPr>
            <a:t>N/A</a:t>
          </a:r>
        </a:p>
      </dgm:t>
    </dgm:pt>
    <dgm:pt modelId="{B6C2F009-A8A9-4233-80A0-EB55AEFFFEA1}" type="parTrans" cxnId="{6D671B1F-FA9F-4060-8710-5412D8A7EFCE}">
      <dgm:prSet custT="1"/>
      <dgm:spPr/>
      <dgm:t>
        <a:bodyPr/>
        <a:lstStyle/>
        <a:p>
          <a:endParaRPr lang="en-US" sz="1050"/>
        </a:p>
      </dgm:t>
    </dgm:pt>
    <dgm:pt modelId="{A3B0AB54-3963-43FB-A6B6-F455C427ED6E}" type="sibTrans" cxnId="{6D671B1F-FA9F-4060-8710-5412D8A7EFCE}">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C and CE in versions prior to HL7 v2.7.1</a:t>
          </a:r>
        </a:p>
        <a:p>
          <a:pPr algn="l"/>
          <a:r>
            <a:rPr lang="en-US" sz="1050" dirty="0"/>
            <a:t>C(a/b) in versions HL7 2.7.1 and later</a:t>
          </a:r>
        </a:p>
      </dgm:t>
    </dgm:pt>
    <dgm:pt modelId="{600103FB-CB69-4F23-9650-6011E0181754}" type="parTrans" cxnId="{10C0AD24-844D-4833-88F2-B13C014D08E5}">
      <dgm:prSet custT="1"/>
      <dgm:spPr/>
      <dgm:t>
        <a:bodyPr/>
        <a:lstStyle/>
        <a:p>
          <a:endParaRPr lang="en-US" sz="1050"/>
        </a:p>
      </dgm:t>
    </dgm:pt>
    <dgm:pt modelId="{91D5850B-ADAF-472F-9781-180EC1A5DF3D}" type="sibTrans" cxnId="{10C0AD24-844D-4833-88F2-B13C014D08E5}">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solidFill>
                <a:srgbClr val="00B050"/>
              </a:solidFill>
            </a:rPr>
            <a:t>Expressed as explicit constraints, e.g., for Person: “at least one of ID or Name must be valued”</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4DE62E78-0FC4-4BED-B13F-DA7C00BB1C8D}">
      <dgm:prSet custT="1"/>
      <dgm:spPr>
        <a:solidFill>
          <a:schemeClr val="bg1">
            <a:lumMod val="95000"/>
          </a:schemeClr>
        </a:solidFill>
      </dgm:spPr>
      <dgm:t>
        <a:bodyPr lIns="91440" rIns="91440"/>
        <a:lstStyle/>
        <a:p>
          <a:pPr algn="l"/>
          <a:r>
            <a:rPr lang="en-US" sz="1050" dirty="0">
              <a:solidFill>
                <a:srgbClr val="00B050"/>
              </a:solidFill>
            </a:rPr>
            <a:t>Expressed as explicit constraints???</a:t>
          </a:r>
        </a:p>
      </dgm:t>
    </dgm:pt>
    <dgm:pt modelId="{15B76D77-927C-453C-B0C8-F46AE2608E87}" type="parTrans" cxnId="{22BAB537-3377-4F26-9D3D-2228B9C49686}">
      <dgm:prSet custT="1"/>
      <dgm:spPr/>
      <dgm:t>
        <a:bodyPr/>
        <a:lstStyle/>
        <a:p>
          <a:endParaRPr lang="en-US" sz="1050"/>
        </a:p>
      </dgm:t>
    </dgm:pt>
    <dgm:pt modelId="{319F97F6-3561-407B-8F4B-11BBC891770B}" type="sibTrans" cxnId="{22BAB537-3377-4F26-9D3D-2228B9C49686}">
      <dgm:prSet/>
      <dgm:spPr/>
      <dgm:t>
        <a:bodyPr/>
        <a:lstStyle/>
        <a:p>
          <a:endParaRPr lang="en-US" sz="1050"/>
        </a:p>
      </dgm:t>
    </dgm:pt>
    <dgm:pt modelId="{A3EF0D64-D6FB-49D3-9FBF-0C574BD5552F}">
      <dgm:prSet custT="1"/>
      <dgm:spPr>
        <a:solidFill>
          <a:schemeClr val="bg1">
            <a:lumMod val="95000"/>
          </a:schemeClr>
        </a:solidFill>
      </dgm:spPr>
      <dgm:t>
        <a:bodyPr lIns="91440" rIns="91440"/>
        <a:lstStyle/>
        <a:p>
          <a:pPr algn="l"/>
          <a:r>
            <a:rPr lang="en-US" sz="1050" dirty="0"/>
            <a:t>Is optional unless further specified with a conditionality rule.</a:t>
          </a:r>
        </a:p>
      </dgm:t>
    </dgm:pt>
    <dgm:pt modelId="{20889740-0FF1-4960-884D-DD807A940451}" type="parTrans" cxnId="{8C4E469F-0E96-4A18-931B-1BBA57D4411A}">
      <dgm:prSet custT="1"/>
      <dgm:spPr/>
      <dgm:t>
        <a:bodyPr/>
        <a:lstStyle/>
        <a:p>
          <a:endParaRPr lang="en-US" sz="1050"/>
        </a:p>
      </dgm:t>
    </dgm:pt>
    <dgm:pt modelId="{9061BDA3-84C4-4449-B032-7CAAB1CAAED2}" type="sibTrans" cxnId="{8C4E469F-0E96-4A18-931B-1BBA57D4411A}">
      <dgm:prSet/>
      <dgm:spPr/>
      <dgm:t>
        <a:bodyPr/>
        <a:lstStyle/>
        <a:p>
          <a:endParaRPr lang="en-US" sz="1050"/>
        </a:p>
      </dgm:t>
    </dgm:pt>
    <dgm:pt modelId="{DB4D1EA9-7D3E-40A2-904F-0A77EB9268AB}">
      <dgm:prSet custT="1"/>
      <dgm:spPr>
        <a:solidFill>
          <a:schemeClr val="bg1">
            <a:lumMod val="95000"/>
          </a:schemeClr>
        </a:solidFill>
      </dgm:spPr>
      <dgm:t>
        <a:bodyPr lIns="91440" rIns="91440"/>
        <a:lstStyle/>
        <a:p>
          <a:pPr algn="l"/>
          <a:r>
            <a:rPr lang="en-US" sz="1050" dirty="0"/>
            <a:t>NA</a:t>
          </a:r>
        </a:p>
      </dgm:t>
    </dgm:pt>
    <dgm:pt modelId="{0C6682B0-7B81-43FA-A0B0-DC68739073AE}" type="parTrans" cxnId="{3D7E93CE-F4B1-4D41-810D-7BAD2AB856F2}">
      <dgm:prSet custT="1"/>
      <dgm:spPr/>
      <dgm:t>
        <a:bodyPr/>
        <a:lstStyle/>
        <a:p>
          <a:endParaRPr lang="en-US" sz="1050"/>
        </a:p>
      </dgm:t>
    </dgm:pt>
    <dgm:pt modelId="{DEC9C3CA-CB09-4983-8F41-B482AF18FE8D}" type="sibTrans" cxnId="{3D7E93CE-F4B1-4D41-810D-7BAD2AB856F2}">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5"/>
      <dgm:spPr/>
    </dgm:pt>
    <dgm:pt modelId="{0A5E8CD8-9562-4D8D-8986-FD8E731901AE}" type="pres">
      <dgm:prSet presAssocID="{15231953-6320-4759-A977-7DD4C0B20DC2}" presName="connTx" presStyleLbl="parChTrans1D2" presStyleIdx="0" presStyleCnt="5"/>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5">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5"/>
      <dgm:spPr/>
    </dgm:pt>
    <dgm:pt modelId="{CCF99805-F49B-40A0-A16E-442CEFFF3A96}" type="pres">
      <dgm:prSet presAssocID="{A563BE08-8503-4C9D-9243-548E3A7E24B0}" presName="connTx" presStyleLbl="parChTrans1D3" presStyleIdx="0" presStyleCnt="5"/>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5"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5"/>
      <dgm:spPr/>
    </dgm:pt>
    <dgm:pt modelId="{BA5C2748-D6A4-4DF0-802B-FDEB7EE5E11C}" type="pres">
      <dgm:prSet presAssocID="{600103FB-CB69-4F23-9650-6011E0181754}" presName="connTx" presStyleLbl="parChTrans1D4" presStyleIdx="0" presStyleCnt="5"/>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5" custScaleX="438003">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5"/>
      <dgm:spPr/>
    </dgm:pt>
    <dgm:pt modelId="{3F9B364B-2002-4261-A49E-A941C95DF8D1}" type="pres">
      <dgm:prSet presAssocID="{3CE30084-C3D6-494C-AA2D-199148488D76}" presName="connTx" presStyleLbl="parChTrans1D2" presStyleIdx="1" presStyleCnt="5"/>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5">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5"/>
      <dgm:spPr/>
    </dgm:pt>
    <dgm:pt modelId="{EFA100C8-4326-47F9-9A02-90CAFBECC47B}" type="pres">
      <dgm:prSet presAssocID="{80AA5A5A-F7FA-4E15-A196-A874AF82CA0B}" presName="connTx" presStyleLbl="parChTrans1D3" presStyleIdx="1" presStyleCnt="5"/>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5" custScaleX="110607">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5"/>
      <dgm:spPr/>
    </dgm:pt>
    <dgm:pt modelId="{68CB5994-1390-4124-BAA3-B359E171225F}" type="pres">
      <dgm:prSet presAssocID="{78ABC36B-3751-4A6A-A26C-EB75AC4B4DD7}" presName="connTx" presStyleLbl="parChTrans1D4" presStyleIdx="1" presStyleCnt="5"/>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5" custScaleX="438003">
        <dgm:presLayoutVars>
          <dgm:chPref val="3"/>
        </dgm:presLayoutVars>
      </dgm:prSet>
      <dgm:spPr/>
    </dgm:pt>
    <dgm:pt modelId="{9155AC79-7358-4F4A-9AD3-2B48915AD8B0}" type="pres">
      <dgm:prSet presAssocID="{403369F7-B962-4A9D-BA8F-C4DBFBAE4819}" presName="level3hierChild" presStyleCnt="0"/>
      <dgm:spPr/>
    </dgm:pt>
    <dgm:pt modelId="{C6360AD1-0523-4369-A505-A8D8FAD4A825}" type="pres">
      <dgm:prSet presAssocID="{A318DDF5-86AC-4DFA-8FCC-CAEBA5EF378B}" presName="conn2-1" presStyleLbl="parChTrans1D2" presStyleIdx="2" presStyleCnt="5"/>
      <dgm:spPr/>
    </dgm:pt>
    <dgm:pt modelId="{F46B135B-5982-4FE0-A6C8-5DFB80A5772E}" type="pres">
      <dgm:prSet presAssocID="{A318DDF5-86AC-4DFA-8FCC-CAEBA5EF378B}" presName="connTx" presStyleLbl="parChTrans1D2" presStyleIdx="2" presStyleCnt="5"/>
      <dgm:spPr/>
    </dgm:pt>
    <dgm:pt modelId="{39ABDA12-5508-4173-AD07-953D55F02479}" type="pres">
      <dgm:prSet presAssocID="{B2CC70E2-4F86-4579-B6EE-1BF8C95AFA55}" presName="root2" presStyleCnt="0"/>
      <dgm:spPr/>
    </dgm:pt>
    <dgm:pt modelId="{0D986020-6A57-4E4F-8B54-E25243FA59DE}" type="pres">
      <dgm:prSet presAssocID="{B2CC70E2-4F86-4579-B6EE-1BF8C95AFA55}" presName="LevelTwoTextNode" presStyleLbl="node2" presStyleIdx="2" presStyleCnt="5">
        <dgm:presLayoutVars>
          <dgm:chPref val="3"/>
        </dgm:presLayoutVars>
      </dgm:prSet>
      <dgm:spPr/>
    </dgm:pt>
    <dgm:pt modelId="{3953833B-6A08-476B-A559-942F3BDC1933}" type="pres">
      <dgm:prSet presAssocID="{B2CC70E2-4F86-4579-B6EE-1BF8C95AFA55}" presName="level3hierChild" presStyleCnt="0"/>
      <dgm:spPr/>
    </dgm:pt>
    <dgm:pt modelId="{C538E04D-E5E3-42CB-A9A1-D990A652DB79}" type="pres">
      <dgm:prSet presAssocID="{2FE3CEB8-BACC-461E-9C1B-58D2C3CA5B0D}" presName="conn2-1" presStyleLbl="parChTrans1D3" presStyleIdx="2" presStyleCnt="5"/>
      <dgm:spPr/>
    </dgm:pt>
    <dgm:pt modelId="{DEA13D0D-27E3-49F3-A619-9E0E3FF85078}" type="pres">
      <dgm:prSet presAssocID="{2FE3CEB8-BACC-461E-9C1B-58D2C3CA5B0D}" presName="connTx" presStyleLbl="parChTrans1D3" presStyleIdx="2" presStyleCnt="5"/>
      <dgm:spPr/>
    </dgm:pt>
    <dgm:pt modelId="{3DE31485-E187-4DB7-B3EB-66852E89FA27}" type="pres">
      <dgm:prSet presAssocID="{5DE4C925-3237-4F31-A331-AB9CCF8D23D7}" presName="root2" presStyleCnt="0"/>
      <dgm:spPr/>
    </dgm:pt>
    <dgm:pt modelId="{7AF16DC0-D742-4C39-B77C-61C8749C1419}" type="pres">
      <dgm:prSet presAssocID="{5DE4C925-3237-4F31-A331-AB9CCF8D23D7}" presName="LevelTwoTextNode" presStyleLbl="node3" presStyleIdx="2" presStyleCnt="5" custScaleX="110607">
        <dgm:presLayoutVars>
          <dgm:chPref val="3"/>
        </dgm:presLayoutVars>
      </dgm:prSet>
      <dgm:spPr/>
    </dgm:pt>
    <dgm:pt modelId="{95644BFB-62DD-4470-A63E-18387AFE5D81}" type="pres">
      <dgm:prSet presAssocID="{5DE4C925-3237-4F31-A331-AB9CCF8D23D7}" presName="level3hierChild" presStyleCnt="0"/>
      <dgm:spPr/>
    </dgm:pt>
    <dgm:pt modelId="{D6295A90-910E-42AA-953E-9C66661DA196}" type="pres">
      <dgm:prSet presAssocID="{15B76D77-927C-453C-B0C8-F46AE2608E87}" presName="conn2-1" presStyleLbl="parChTrans1D4" presStyleIdx="2" presStyleCnt="5"/>
      <dgm:spPr/>
    </dgm:pt>
    <dgm:pt modelId="{AB23A34D-6D19-49CC-9194-83274EF73600}" type="pres">
      <dgm:prSet presAssocID="{15B76D77-927C-453C-B0C8-F46AE2608E87}" presName="connTx" presStyleLbl="parChTrans1D4" presStyleIdx="2" presStyleCnt="5"/>
      <dgm:spPr/>
    </dgm:pt>
    <dgm:pt modelId="{F7E1D3B3-DAF1-4B5E-B330-927554D75461}" type="pres">
      <dgm:prSet presAssocID="{4DE62E78-0FC4-4BED-B13F-DA7C00BB1C8D}" presName="root2" presStyleCnt="0"/>
      <dgm:spPr/>
    </dgm:pt>
    <dgm:pt modelId="{046A3112-1BE7-4D4E-87EC-6ED74AAE4B94}" type="pres">
      <dgm:prSet presAssocID="{4DE62E78-0FC4-4BED-B13F-DA7C00BB1C8D}" presName="LevelTwoTextNode" presStyleLbl="node4" presStyleIdx="2" presStyleCnt="5" custScaleX="438003">
        <dgm:presLayoutVars>
          <dgm:chPref val="3"/>
        </dgm:presLayoutVars>
      </dgm:prSet>
      <dgm:spPr/>
    </dgm:pt>
    <dgm:pt modelId="{7223F41C-7562-45C9-92DA-F581D675D306}" type="pres">
      <dgm:prSet presAssocID="{4DE62E78-0FC4-4BED-B13F-DA7C00BB1C8D}" presName="level3hierChild" presStyleCnt="0"/>
      <dgm:spPr/>
    </dgm:pt>
    <dgm:pt modelId="{C43919B7-B118-4E39-B90F-50DF2461E106}" type="pres">
      <dgm:prSet presAssocID="{E86B9D26-B67F-4B2C-A840-795F6D4D73D5}" presName="conn2-1" presStyleLbl="parChTrans1D2" presStyleIdx="3" presStyleCnt="5"/>
      <dgm:spPr/>
    </dgm:pt>
    <dgm:pt modelId="{EE81B8B5-B7C9-4C1C-A2C9-21EE9021AE7F}" type="pres">
      <dgm:prSet presAssocID="{E86B9D26-B67F-4B2C-A840-795F6D4D73D5}" presName="connTx" presStyleLbl="parChTrans1D2" presStyleIdx="3" presStyleCnt="5"/>
      <dgm:spPr/>
    </dgm:pt>
    <dgm:pt modelId="{0D9A6C8B-2B28-4C31-8153-E9D49DA4BAF4}" type="pres">
      <dgm:prSet presAssocID="{8A6692EF-2BE7-4BB2-9C4B-A3740D236AB8}" presName="root2" presStyleCnt="0"/>
      <dgm:spPr/>
    </dgm:pt>
    <dgm:pt modelId="{FBAA9404-17CA-49CC-878F-424E5CA4B4AD}" type="pres">
      <dgm:prSet presAssocID="{8A6692EF-2BE7-4BB2-9C4B-A3740D236AB8}" presName="LevelTwoTextNode" presStyleLbl="node2" presStyleIdx="3" presStyleCnt="5">
        <dgm:presLayoutVars>
          <dgm:chPref val="3"/>
        </dgm:presLayoutVars>
      </dgm:prSet>
      <dgm:spPr/>
    </dgm:pt>
    <dgm:pt modelId="{2F634FB5-B616-45A9-AF15-370FBEE66047}" type="pres">
      <dgm:prSet presAssocID="{8A6692EF-2BE7-4BB2-9C4B-A3740D236AB8}" presName="level3hierChild" presStyleCnt="0"/>
      <dgm:spPr/>
    </dgm:pt>
    <dgm:pt modelId="{164886C1-6561-4870-9F41-BD0FD2E76A6D}" type="pres">
      <dgm:prSet presAssocID="{4C054C9D-F1A7-4949-A74D-2A3515F21ED1}" presName="conn2-1" presStyleLbl="parChTrans1D3" presStyleIdx="3" presStyleCnt="5"/>
      <dgm:spPr/>
    </dgm:pt>
    <dgm:pt modelId="{B0123D03-97EA-4852-9830-580B7FACFC02}" type="pres">
      <dgm:prSet presAssocID="{4C054C9D-F1A7-4949-A74D-2A3515F21ED1}" presName="connTx" presStyleLbl="parChTrans1D3" presStyleIdx="3" presStyleCnt="5"/>
      <dgm:spPr/>
    </dgm:pt>
    <dgm:pt modelId="{32E66746-22C2-4D1D-9AB7-C46F487B46C4}" type="pres">
      <dgm:prSet presAssocID="{2D4E00EA-21C3-4886-97D4-202E37EB0A22}" presName="root2" presStyleCnt="0"/>
      <dgm:spPr/>
    </dgm:pt>
    <dgm:pt modelId="{D002C6C5-28CB-471D-A752-6BAF3E653251}" type="pres">
      <dgm:prSet presAssocID="{2D4E00EA-21C3-4886-97D4-202E37EB0A22}" presName="LevelTwoTextNode" presStyleLbl="node3" presStyleIdx="3" presStyleCnt="5" custScaleX="110607">
        <dgm:presLayoutVars>
          <dgm:chPref val="3"/>
        </dgm:presLayoutVars>
      </dgm:prSet>
      <dgm:spPr/>
    </dgm:pt>
    <dgm:pt modelId="{998CCF8E-E54F-4A85-9C2C-A40CA195328A}" type="pres">
      <dgm:prSet presAssocID="{2D4E00EA-21C3-4886-97D4-202E37EB0A22}" presName="level3hierChild" presStyleCnt="0"/>
      <dgm:spPr/>
    </dgm:pt>
    <dgm:pt modelId="{7A0107C5-4574-4A04-8B38-3C045750A5FA}" type="pres">
      <dgm:prSet presAssocID="{20889740-0FF1-4960-884D-DD807A940451}" presName="conn2-1" presStyleLbl="parChTrans1D4" presStyleIdx="3" presStyleCnt="5"/>
      <dgm:spPr/>
    </dgm:pt>
    <dgm:pt modelId="{763F5DEB-EC82-4510-8433-252104E4AB70}" type="pres">
      <dgm:prSet presAssocID="{20889740-0FF1-4960-884D-DD807A940451}" presName="connTx" presStyleLbl="parChTrans1D4" presStyleIdx="3" presStyleCnt="5"/>
      <dgm:spPr/>
    </dgm:pt>
    <dgm:pt modelId="{3D51BB9D-DD6E-4899-85AD-6207DF0C3DD1}" type="pres">
      <dgm:prSet presAssocID="{A3EF0D64-D6FB-49D3-9FBF-0C574BD5552F}" presName="root2" presStyleCnt="0"/>
      <dgm:spPr/>
    </dgm:pt>
    <dgm:pt modelId="{D4992150-8E06-48D9-ADB3-CC2CC21BC709}" type="pres">
      <dgm:prSet presAssocID="{A3EF0D64-D6FB-49D3-9FBF-0C574BD5552F}" presName="LevelTwoTextNode" presStyleLbl="node4" presStyleIdx="3" presStyleCnt="5" custScaleX="438003">
        <dgm:presLayoutVars>
          <dgm:chPref val="3"/>
        </dgm:presLayoutVars>
      </dgm:prSet>
      <dgm:spPr/>
    </dgm:pt>
    <dgm:pt modelId="{EB079289-ED16-43D5-84FA-72AC8051EEDC}" type="pres">
      <dgm:prSet presAssocID="{A3EF0D64-D6FB-49D3-9FBF-0C574BD5552F}" presName="level3hierChild" presStyleCnt="0"/>
      <dgm:spPr/>
    </dgm:pt>
    <dgm:pt modelId="{05B9332F-141D-41C1-A1FC-1E26DB43A5B4}" type="pres">
      <dgm:prSet presAssocID="{E2DF454D-ACFB-4078-B77B-460A61A1220A}" presName="conn2-1" presStyleLbl="parChTrans1D2" presStyleIdx="4" presStyleCnt="5"/>
      <dgm:spPr/>
    </dgm:pt>
    <dgm:pt modelId="{20015E89-5E8C-4635-9A6F-14C315449F93}" type="pres">
      <dgm:prSet presAssocID="{E2DF454D-ACFB-4078-B77B-460A61A1220A}" presName="connTx" presStyleLbl="parChTrans1D2" presStyleIdx="4" presStyleCnt="5"/>
      <dgm:spPr/>
    </dgm:pt>
    <dgm:pt modelId="{405103A6-4F73-414F-969B-72E751905482}" type="pres">
      <dgm:prSet presAssocID="{673F482B-294D-40B5-B4D2-45C182D57F9F}" presName="root2" presStyleCnt="0"/>
      <dgm:spPr/>
    </dgm:pt>
    <dgm:pt modelId="{D8DBF1BD-7C8F-4C84-888D-6EF2A4A251AA}" type="pres">
      <dgm:prSet presAssocID="{673F482B-294D-40B5-B4D2-45C182D57F9F}" presName="LevelTwoTextNode" presStyleLbl="node2" presStyleIdx="4" presStyleCnt="5">
        <dgm:presLayoutVars>
          <dgm:chPref val="3"/>
        </dgm:presLayoutVars>
      </dgm:prSet>
      <dgm:spPr/>
    </dgm:pt>
    <dgm:pt modelId="{3BAAD938-E3A2-45CF-A5BF-5AA4A1E3E378}" type="pres">
      <dgm:prSet presAssocID="{673F482B-294D-40B5-B4D2-45C182D57F9F}" presName="level3hierChild" presStyleCnt="0"/>
      <dgm:spPr/>
    </dgm:pt>
    <dgm:pt modelId="{8C22B891-FD3B-4F7B-8CE4-323D2BFB75B6}" type="pres">
      <dgm:prSet presAssocID="{B6C2F009-A8A9-4233-80A0-EB55AEFFFEA1}" presName="conn2-1" presStyleLbl="parChTrans1D3" presStyleIdx="4" presStyleCnt="5"/>
      <dgm:spPr/>
    </dgm:pt>
    <dgm:pt modelId="{4DCD757D-7734-4FA9-9CCE-CA5C4860F623}" type="pres">
      <dgm:prSet presAssocID="{B6C2F009-A8A9-4233-80A0-EB55AEFFFEA1}" presName="connTx" presStyleLbl="parChTrans1D3" presStyleIdx="4" presStyleCnt="5"/>
      <dgm:spPr/>
    </dgm:pt>
    <dgm:pt modelId="{C44AE795-0AAF-4015-8C66-9981E7652254}" type="pres">
      <dgm:prSet presAssocID="{B0652C3E-4FBC-4473-8307-1CA848CF6869}" presName="root2" presStyleCnt="0"/>
      <dgm:spPr/>
    </dgm:pt>
    <dgm:pt modelId="{2D735A6C-11B5-4840-97F5-CA4B99926ABB}" type="pres">
      <dgm:prSet presAssocID="{B0652C3E-4FBC-4473-8307-1CA848CF6869}" presName="LevelTwoTextNode" presStyleLbl="node3" presStyleIdx="4" presStyleCnt="5" custScaleX="110449">
        <dgm:presLayoutVars>
          <dgm:chPref val="3"/>
        </dgm:presLayoutVars>
      </dgm:prSet>
      <dgm:spPr/>
    </dgm:pt>
    <dgm:pt modelId="{1A616F0C-B4CC-46DF-9CBB-F8F662F9FA15}" type="pres">
      <dgm:prSet presAssocID="{B0652C3E-4FBC-4473-8307-1CA848CF6869}" presName="level3hierChild" presStyleCnt="0"/>
      <dgm:spPr/>
    </dgm:pt>
    <dgm:pt modelId="{FB23F63A-FFF5-4DC7-B253-8F0C0A598DEF}" type="pres">
      <dgm:prSet presAssocID="{0C6682B0-7B81-43FA-A0B0-DC68739073AE}" presName="conn2-1" presStyleLbl="parChTrans1D4" presStyleIdx="4" presStyleCnt="5"/>
      <dgm:spPr/>
    </dgm:pt>
    <dgm:pt modelId="{EFFB4D49-4C31-4E23-81FE-555E7115F7CE}" type="pres">
      <dgm:prSet presAssocID="{0C6682B0-7B81-43FA-A0B0-DC68739073AE}" presName="connTx" presStyleLbl="parChTrans1D4" presStyleIdx="4" presStyleCnt="5"/>
      <dgm:spPr/>
    </dgm:pt>
    <dgm:pt modelId="{5CD1959F-386B-4E48-BA63-407A71C6E5D8}" type="pres">
      <dgm:prSet presAssocID="{DB4D1EA9-7D3E-40A2-904F-0A77EB9268AB}" presName="root2" presStyleCnt="0"/>
      <dgm:spPr/>
    </dgm:pt>
    <dgm:pt modelId="{FA267CB8-8047-4CBF-A5E6-7BA4A1CB3EA7}" type="pres">
      <dgm:prSet presAssocID="{DB4D1EA9-7D3E-40A2-904F-0A77EB9268AB}" presName="LevelTwoTextNode" presStyleLbl="node4" presStyleIdx="4" presStyleCnt="5" custScaleX="438003">
        <dgm:presLayoutVars>
          <dgm:chPref val="3"/>
        </dgm:presLayoutVars>
      </dgm:prSet>
      <dgm:spPr/>
    </dgm:pt>
    <dgm:pt modelId="{283D2BC4-C9BC-4266-B6F4-E3D208DA4672}" type="pres">
      <dgm:prSet presAssocID="{DB4D1EA9-7D3E-40A2-904F-0A77EB9268AB}" presName="level3hierChild" presStyleCnt="0"/>
      <dgm:spPr/>
    </dgm:pt>
  </dgm:ptLst>
  <dgm:cxnLst>
    <dgm:cxn modelId="{09179204-6BB7-43B0-A291-ED7E4EF27152}" type="presOf" srcId="{4C054C9D-F1A7-4949-A74D-2A3515F21ED1}" destId="{164886C1-6561-4870-9F41-BD0FD2E76A6D}" srcOrd="0" destOrd="0" presId="urn:microsoft.com/office/officeart/2005/8/layout/hierarchy2"/>
    <dgm:cxn modelId="{C24CFF05-0B2C-482D-9E53-5D4F358E4523}" type="presOf" srcId="{B0652C3E-4FBC-4473-8307-1CA848CF6869}" destId="{2D735A6C-11B5-4840-97F5-CA4B99926ABB}" srcOrd="0" destOrd="0" presId="urn:microsoft.com/office/officeart/2005/8/layout/hierarchy2"/>
    <dgm:cxn modelId="{04F72F09-3466-470E-AFEB-3396D03EDC05}" srcId="{B2CC70E2-4F86-4579-B6EE-1BF8C95AFA55}" destId="{5DE4C925-3237-4F31-A331-AB9CCF8D23D7}" srcOrd="0" destOrd="0" parTransId="{2FE3CEB8-BACC-461E-9C1B-58D2C3CA5B0D}" sibTransId="{26554EE6-2BC2-475A-95D2-87A6EFCB8470}"/>
    <dgm:cxn modelId="{60CDBD0C-7989-43FA-8649-587268173586}" type="presOf" srcId="{15B76D77-927C-453C-B0C8-F46AE2608E87}" destId="{AB23A34D-6D19-49CC-9194-83274EF73600}" srcOrd="1" destOrd="0" presId="urn:microsoft.com/office/officeart/2005/8/layout/hierarchy2"/>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342B6618-2730-454C-96BB-3A7B50698479}" type="presOf" srcId="{A3EF0D64-D6FB-49D3-9FBF-0C574BD5552F}" destId="{D4992150-8E06-48D9-ADB3-CC2CC21BC709}" srcOrd="0" destOrd="0" presId="urn:microsoft.com/office/officeart/2005/8/layout/hierarchy2"/>
    <dgm:cxn modelId="{AE22861E-6BE2-44FF-AA43-C06134A8CEF0}" type="presOf" srcId="{E2DF454D-ACFB-4078-B77B-460A61A1220A}" destId="{05B9332F-141D-41C1-A1FC-1E26DB43A5B4}" srcOrd="0" destOrd="0" presId="urn:microsoft.com/office/officeart/2005/8/layout/hierarchy2"/>
    <dgm:cxn modelId="{6D671B1F-FA9F-4060-8710-5412D8A7EFCE}" srcId="{673F482B-294D-40B5-B4D2-45C182D57F9F}" destId="{B0652C3E-4FBC-4473-8307-1CA848CF6869}" srcOrd="0" destOrd="0" parTransId="{B6C2F009-A8A9-4233-80A0-EB55AEFFFEA1}" sibTransId="{A3B0AB54-3963-43FB-A6B6-F455C427ED6E}"/>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A6C6AC22-14E1-405E-8763-469836CFF2B8}" type="presOf" srcId="{DB4D1EA9-7D3E-40A2-904F-0A77EB9268AB}" destId="{FA267CB8-8047-4CBF-A5E6-7BA4A1CB3EA7}"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3C2F2D31-5625-4B9B-9929-8A376BF28BAB}" srcId="{6EAF2890-2B1C-477C-941A-BE1240AD4AD9}" destId="{673F482B-294D-40B5-B4D2-45C182D57F9F}" srcOrd="4" destOrd="0" parTransId="{E2DF454D-ACFB-4078-B77B-460A61A1220A}" sibTransId="{8DA4C643-F90D-4C73-8D18-4804C7F7823C}"/>
    <dgm:cxn modelId="{22BAB537-3377-4F26-9D3D-2228B9C49686}" srcId="{5DE4C925-3237-4F31-A331-AB9CCF8D23D7}" destId="{4DE62E78-0FC4-4BED-B13F-DA7C00BB1C8D}" srcOrd="0" destOrd="0" parTransId="{15B76D77-927C-453C-B0C8-F46AE2608E87}" sibTransId="{319F97F6-3561-407B-8F4B-11BBC891770B}"/>
    <dgm:cxn modelId="{73252338-3C57-40D1-8B8A-D9CA03BA544D}" type="presOf" srcId="{F3DB0EE4-6551-4F8D-AAC4-28D4124AA57A}" destId="{D32B891F-767E-48F3-AD00-8A9025E2779D}" srcOrd="0" destOrd="0" presId="urn:microsoft.com/office/officeart/2005/8/layout/hierarchy2"/>
    <dgm:cxn modelId="{E5F2EA5D-E996-42E6-ABC0-A08A8CFD8620}" type="presOf" srcId="{2FE3CEB8-BACC-461E-9C1B-58D2C3CA5B0D}" destId="{C538E04D-E5E3-42CB-A9A1-D990A652DB79}"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0B2D2661-6F35-44D7-8ED6-35C8757FBEC7}" type="presOf" srcId="{E86B9D26-B67F-4B2C-A840-795F6D4D73D5}" destId="{C43919B7-B118-4E39-B90F-50DF2461E106}" srcOrd="0" destOrd="0" presId="urn:microsoft.com/office/officeart/2005/8/layout/hierarchy2"/>
    <dgm:cxn modelId="{12D30E62-A7CD-451E-9F7F-A846D09EA983}" srcId="{8A6692EF-2BE7-4BB2-9C4B-A3740D236AB8}" destId="{2D4E00EA-21C3-4886-97D4-202E37EB0A22}" srcOrd="0" destOrd="0" parTransId="{4C054C9D-F1A7-4949-A74D-2A3515F21ED1}" sibTransId="{245128A4-82B2-4192-9117-1D53ECC97229}"/>
    <dgm:cxn modelId="{70622E62-85A0-452A-8308-65A03CF953CC}" srcId="{6EAF2890-2B1C-477C-941A-BE1240AD4AD9}" destId="{B2CC70E2-4F86-4579-B6EE-1BF8C95AFA55}" srcOrd="2" destOrd="0" parTransId="{A318DDF5-86AC-4DFA-8FCC-CAEBA5EF378B}" sibTransId="{9F252FDC-1FEF-4172-8FD5-72E91E5049A3}"/>
    <dgm:cxn modelId="{7D0FF764-E0D7-4449-9B5E-FF092E60038E}" type="presOf" srcId="{600103FB-CB69-4F23-9650-6011E0181754}" destId="{EB2100AF-1F6D-450F-9427-9B0F57AC45BC}" srcOrd="0" destOrd="0" presId="urn:microsoft.com/office/officeart/2005/8/layout/hierarchy2"/>
    <dgm:cxn modelId="{4F87D149-ECF2-42A3-B649-0C0428B0B9CB}" type="presOf" srcId="{15B76D77-927C-453C-B0C8-F46AE2608E87}" destId="{D6295A90-910E-42AA-953E-9C66661DA196}"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244BDD6C-08F0-4510-89A2-C15BDEFCF9F0}" type="presOf" srcId="{8A6692EF-2BE7-4BB2-9C4B-A3740D236AB8}" destId="{FBAA9404-17CA-49CC-878F-424E5CA4B4AD}" srcOrd="0" destOrd="0" presId="urn:microsoft.com/office/officeart/2005/8/layout/hierarchy2"/>
    <dgm:cxn modelId="{83AE876F-4BF1-4E15-A172-1222C9A17649}" type="presOf" srcId="{5DE4C925-3237-4F31-A331-AB9CCF8D23D7}" destId="{7AF16DC0-D742-4C39-B77C-61C8749C1419}" srcOrd="0" destOrd="0" presId="urn:microsoft.com/office/officeart/2005/8/layout/hierarchy2"/>
    <dgm:cxn modelId="{32D32354-7F45-4109-8BA6-01A7697A2E99}" type="presOf" srcId="{A318DDF5-86AC-4DFA-8FCC-CAEBA5EF378B}" destId="{F46B135B-5982-4FE0-A6C8-5DFB80A5772E}" srcOrd="1" destOrd="0" presId="urn:microsoft.com/office/officeart/2005/8/layout/hierarchy2"/>
    <dgm:cxn modelId="{4FD4E554-38B7-4286-AB11-F8EA6D5FD6C8}" type="presOf" srcId="{2D4E00EA-21C3-4886-97D4-202E37EB0A22}" destId="{D002C6C5-28CB-471D-A752-6BAF3E653251}" srcOrd="0"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DDE0BF59-4012-4DCC-8BFD-A0C1D7826B70}" type="presOf" srcId="{B6C2F009-A8A9-4233-80A0-EB55AEFFFEA1}" destId="{4DCD757D-7734-4FA9-9CCE-CA5C4860F623}" srcOrd="1" destOrd="0" presId="urn:microsoft.com/office/officeart/2005/8/layout/hierarchy2"/>
    <dgm:cxn modelId="{ADFF917B-40F2-4DF9-8CA3-030A6ACC7FC8}" type="presOf" srcId="{4C054C9D-F1A7-4949-A74D-2A3515F21ED1}" destId="{B0123D03-97EA-4852-9830-580B7FACFC02}" srcOrd="1"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3C423B82-D95B-4A84-AE8F-5BBB5CD77F56}" type="presOf" srcId="{B2CC70E2-4F86-4579-B6EE-1BF8C95AFA55}" destId="{0D986020-6A57-4E4F-8B54-E25243FA59DE}" srcOrd="0" destOrd="0" presId="urn:microsoft.com/office/officeart/2005/8/layout/hierarchy2"/>
    <dgm:cxn modelId="{F3236183-DAA4-4816-B96C-C7F6DFE0BB3F}" type="presOf" srcId="{E2DF454D-ACFB-4078-B77B-460A61A1220A}" destId="{20015E89-5E8C-4635-9A6F-14C315449F93}" srcOrd="1" destOrd="0" presId="urn:microsoft.com/office/officeart/2005/8/layout/hierarchy2"/>
    <dgm:cxn modelId="{D1353889-8488-4896-8308-F6BD2A8F4F5A}" type="presOf" srcId="{E86B9D26-B67F-4B2C-A840-795F6D4D73D5}" destId="{EE81B8B5-B7C9-4C1C-A2C9-21EE9021AE7F}" srcOrd="1" destOrd="0" presId="urn:microsoft.com/office/officeart/2005/8/layout/hierarchy2"/>
    <dgm:cxn modelId="{60B29D8A-26B6-44C8-9564-79B645639CEC}" srcId="{6EAF2890-2B1C-477C-941A-BE1240AD4AD9}" destId="{8A6692EF-2BE7-4BB2-9C4B-A3740D236AB8}" srcOrd="3" destOrd="0" parTransId="{E86B9D26-B67F-4B2C-A840-795F6D4D73D5}" sibTransId="{43A34B74-D104-4D25-A4DD-BCD2157F1F11}"/>
    <dgm:cxn modelId="{C8FA3891-D7D1-439E-8927-A7138BB905FD}" type="presOf" srcId="{20889740-0FF1-4960-884D-DD807A940451}" destId="{7A0107C5-4574-4A04-8B38-3C045750A5FA}" srcOrd="0" destOrd="0" presId="urn:microsoft.com/office/officeart/2005/8/layout/hierarchy2"/>
    <dgm:cxn modelId="{0C2D0E93-28EF-423F-916A-03949C9F7F6C}" type="presOf" srcId="{2FE3CEB8-BACC-461E-9C1B-58D2C3CA5B0D}" destId="{DEA13D0D-27E3-49F3-A619-9E0E3FF85078}" srcOrd="1" destOrd="0" presId="urn:microsoft.com/office/officeart/2005/8/layout/hierarchy2"/>
    <dgm:cxn modelId="{CF0DE597-2AFD-4A76-9D9D-01A1D142619E}" type="presOf" srcId="{78ABC36B-3751-4A6A-A26C-EB75AC4B4DD7}" destId="{A32C3422-7C7D-4F73-B3CE-E30BCB1CA580}" srcOrd="0" destOrd="0" presId="urn:microsoft.com/office/officeart/2005/8/layout/hierarchy2"/>
    <dgm:cxn modelId="{04AF9A9B-DF71-4175-9874-8B3B0BFFE5F2}" type="presOf" srcId="{20889740-0FF1-4960-884D-DD807A940451}" destId="{763F5DEB-EC82-4510-8433-252104E4AB70}" srcOrd="1" destOrd="0" presId="urn:microsoft.com/office/officeart/2005/8/layout/hierarchy2"/>
    <dgm:cxn modelId="{8C4E469F-0E96-4A18-931B-1BBA57D4411A}" srcId="{2D4E00EA-21C3-4886-97D4-202E37EB0A22}" destId="{A3EF0D64-D6FB-49D3-9FBF-0C574BD5552F}" srcOrd="0" destOrd="0" parTransId="{20889740-0FF1-4960-884D-DD807A940451}" sibTransId="{9061BDA3-84C4-4449-B032-7CAAB1CAAED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993E82C0-752F-461C-925C-F77103AEEBA3}" type="presOf" srcId="{0C6682B0-7B81-43FA-A0B0-DC68739073AE}" destId="{EFFB4D49-4C31-4E23-81FE-555E7115F7CE}" srcOrd="1" destOrd="0" presId="urn:microsoft.com/office/officeart/2005/8/layout/hierarchy2"/>
    <dgm:cxn modelId="{5F52A6C7-4745-47AD-8D7C-A304D3AC588D}" type="presOf" srcId="{0C6682B0-7B81-43FA-A0B0-DC68739073AE}" destId="{FB23F63A-FFF5-4DC7-B253-8F0C0A598DEF}" srcOrd="0" destOrd="0" presId="urn:microsoft.com/office/officeart/2005/8/layout/hierarchy2"/>
    <dgm:cxn modelId="{90D726C8-6413-458E-A75D-897A36A9115F}" type="presOf" srcId="{B6C2F009-A8A9-4233-80A0-EB55AEFFFEA1}" destId="{8C22B891-FD3B-4F7B-8CE4-323D2BFB75B6}" srcOrd="0" destOrd="0" presId="urn:microsoft.com/office/officeart/2005/8/layout/hierarchy2"/>
    <dgm:cxn modelId="{3D7E93CE-F4B1-4D41-810D-7BAD2AB856F2}" srcId="{B0652C3E-4FBC-4473-8307-1CA848CF6869}" destId="{DB4D1EA9-7D3E-40A2-904F-0A77EB9268AB}" srcOrd="0" destOrd="0" parTransId="{0C6682B0-7B81-43FA-A0B0-DC68739073AE}" sibTransId="{DEC9C3CA-CB09-4983-8F41-B482AF18FE8D}"/>
    <dgm:cxn modelId="{4ED300D0-1B7B-4C24-A385-07F06C4F44E5}" type="presOf" srcId="{4DE62E78-0FC4-4BED-B13F-DA7C00BB1C8D}" destId="{046A3112-1BE7-4D4E-87EC-6ED74AAE4B94}" srcOrd="0"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703CDDF8-D8DC-4AA3-B2AB-5F8EB18B086F}" type="presOf" srcId="{673F482B-294D-40B5-B4D2-45C182D57F9F}" destId="{D8DBF1BD-7C8F-4C84-888D-6EF2A4A251AA}" srcOrd="0" destOrd="0" presId="urn:microsoft.com/office/officeart/2005/8/layout/hierarchy2"/>
    <dgm:cxn modelId="{B94AA1FA-0EF1-4617-B694-37B45519B8A9}" type="presOf" srcId="{A318DDF5-86AC-4DFA-8FCC-CAEBA5EF378B}" destId="{C6360AD1-0523-4369-A505-A8D8FAD4A825}"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 modelId="{6B2FEF2C-A657-407D-884E-A000FD51752E}" type="presParOf" srcId="{B5714C88-D9DC-421A-A05F-044B1EDC1089}" destId="{C6360AD1-0523-4369-A505-A8D8FAD4A825}" srcOrd="4" destOrd="0" presId="urn:microsoft.com/office/officeart/2005/8/layout/hierarchy2"/>
    <dgm:cxn modelId="{0B4AD13C-676F-4788-B46C-86FAC2B838A2}" type="presParOf" srcId="{C6360AD1-0523-4369-A505-A8D8FAD4A825}" destId="{F46B135B-5982-4FE0-A6C8-5DFB80A5772E}" srcOrd="0" destOrd="0" presId="urn:microsoft.com/office/officeart/2005/8/layout/hierarchy2"/>
    <dgm:cxn modelId="{F1699F6D-12BA-4E57-A3A0-C1E7084C5B40}" type="presParOf" srcId="{B5714C88-D9DC-421A-A05F-044B1EDC1089}" destId="{39ABDA12-5508-4173-AD07-953D55F02479}" srcOrd="5" destOrd="0" presId="urn:microsoft.com/office/officeart/2005/8/layout/hierarchy2"/>
    <dgm:cxn modelId="{26A5028C-4B4B-42A3-A6D7-7CD75E310F9C}" type="presParOf" srcId="{39ABDA12-5508-4173-AD07-953D55F02479}" destId="{0D986020-6A57-4E4F-8B54-E25243FA59DE}" srcOrd="0" destOrd="0" presId="urn:microsoft.com/office/officeart/2005/8/layout/hierarchy2"/>
    <dgm:cxn modelId="{357A7A1C-A3CB-4BFE-B1C6-786D99000D56}" type="presParOf" srcId="{39ABDA12-5508-4173-AD07-953D55F02479}" destId="{3953833B-6A08-476B-A559-942F3BDC1933}" srcOrd="1" destOrd="0" presId="urn:microsoft.com/office/officeart/2005/8/layout/hierarchy2"/>
    <dgm:cxn modelId="{48C57DF8-80A0-4B83-9D04-F96D84DAFBDD}" type="presParOf" srcId="{3953833B-6A08-476B-A559-942F3BDC1933}" destId="{C538E04D-E5E3-42CB-A9A1-D990A652DB79}" srcOrd="0" destOrd="0" presId="urn:microsoft.com/office/officeart/2005/8/layout/hierarchy2"/>
    <dgm:cxn modelId="{2D3964F7-5121-48FA-B341-FDCC3CEDA4EF}" type="presParOf" srcId="{C538E04D-E5E3-42CB-A9A1-D990A652DB79}" destId="{DEA13D0D-27E3-49F3-A619-9E0E3FF85078}" srcOrd="0" destOrd="0" presId="urn:microsoft.com/office/officeart/2005/8/layout/hierarchy2"/>
    <dgm:cxn modelId="{BB705008-31BD-4D8E-B0BA-7C6D6C434879}" type="presParOf" srcId="{3953833B-6A08-476B-A559-942F3BDC1933}" destId="{3DE31485-E187-4DB7-B3EB-66852E89FA27}" srcOrd="1" destOrd="0" presId="urn:microsoft.com/office/officeart/2005/8/layout/hierarchy2"/>
    <dgm:cxn modelId="{F3670C5F-7FCC-4692-8632-63D3DBF942DB}" type="presParOf" srcId="{3DE31485-E187-4DB7-B3EB-66852E89FA27}" destId="{7AF16DC0-D742-4C39-B77C-61C8749C1419}" srcOrd="0" destOrd="0" presId="urn:microsoft.com/office/officeart/2005/8/layout/hierarchy2"/>
    <dgm:cxn modelId="{13104B92-4C01-424E-931C-EBA8F88FBFE2}" type="presParOf" srcId="{3DE31485-E187-4DB7-B3EB-66852E89FA27}" destId="{95644BFB-62DD-4470-A63E-18387AFE5D81}" srcOrd="1" destOrd="0" presId="urn:microsoft.com/office/officeart/2005/8/layout/hierarchy2"/>
    <dgm:cxn modelId="{356F4BB2-D4CD-4FA4-B210-A945A772015F}" type="presParOf" srcId="{95644BFB-62DD-4470-A63E-18387AFE5D81}" destId="{D6295A90-910E-42AA-953E-9C66661DA196}" srcOrd="0" destOrd="0" presId="urn:microsoft.com/office/officeart/2005/8/layout/hierarchy2"/>
    <dgm:cxn modelId="{E0F10F8F-68DB-42AA-B963-93416573B7A7}" type="presParOf" srcId="{D6295A90-910E-42AA-953E-9C66661DA196}" destId="{AB23A34D-6D19-49CC-9194-83274EF73600}" srcOrd="0" destOrd="0" presId="urn:microsoft.com/office/officeart/2005/8/layout/hierarchy2"/>
    <dgm:cxn modelId="{A6429014-3731-4B39-892D-847DFB926ED4}" type="presParOf" srcId="{95644BFB-62DD-4470-A63E-18387AFE5D81}" destId="{F7E1D3B3-DAF1-4B5E-B330-927554D75461}" srcOrd="1" destOrd="0" presId="urn:microsoft.com/office/officeart/2005/8/layout/hierarchy2"/>
    <dgm:cxn modelId="{B4E02BCD-ADA7-4662-BAB3-D7871A68552A}" type="presParOf" srcId="{F7E1D3B3-DAF1-4B5E-B330-927554D75461}" destId="{046A3112-1BE7-4D4E-87EC-6ED74AAE4B94}" srcOrd="0" destOrd="0" presId="urn:microsoft.com/office/officeart/2005/8/layout/hierarchy2"/>
    <dgm:cxn modelId="{80029E0E-19A9-4A1B-BD1D-45983EB177E8}" type="presParOf" srcId="{F7E1D3B3-DAF1-4B5E-B330-927554D75461}" destId="{7223F41C-7562-45C9-92DA-F581D675D306}" srcOrd="1" destOrd="0" presId="urn:microsoft.com/office/officeart/2005/8/layout/hierarchy2"/>
    <dgm:cxn modelId="{28649D55-E124-4035-9FA1-21C9C09FAFEE}" type="presParOf" srcId="{B5714C88-D9DC-421A-A05F-044B1EDC1089}" destId="{C43919B7-B118-4E39-B90F-50DF2461E106}" srcOrd="6" destOrd="0" presId="urn:microsoft.com/office/officeart/2005/8/layout/hierarchy2"/>
    <dgm:cxn modelId="{7CCE6B75-ABC5-4E1E-AFD8-C463E945184F}" type="presParOf" srcId="{C43919B7-B118-4E39-B90F-50DF2461E106}" destId="{EE81B8B5-B7C9-4C1C-A2C9-21EE9021AE7F}" srcOrd="0" destOrd="0" presId="urn:microsoft.com/office/officeart/2005/8/layout/hierarchy2"/>
    <dgm:cxn modelId="{10386779-BE73-4CF8-9E30-A2BDE88A5691}" type="presParOf" srcId="{B5714C88-D9DC-421A-A05F-044B1EDC1089}" destId="{0D9A6C8B-2B28-4C31-8153-E9D49DA4BAF4}" srcOrd="7" destOrd="0" presId="urn:microsoft.com/office/officeart/2005/8/layout/hierarchy2"/>
    <dgm:cxn modelId="{449BC713-F15F-4B8E-ADFD-160D7D7CFE22}" type="presParOf" srcId="{0D9A6C8B-2B28-4C31-8153-E9D49DA4BAF4}" destId="{FBAA9404-17CA-49CC-878F-424E5CA4B4AD}" srcOrd="0" destOrd="0" presId="urn:microsoft.com/office/officeart/2005/8/layout/hierarchy2"/>
    <dgm:cxn modelId="{68B5FBF5-AE6A-469D-BC88-D9459838EBFC}" type="presParOf" srcId="{0D9A6C8B-2B28-4C31-8153-E9D49DA4BAF4}" destId="{2F634FB5-B616-45A9-AF15-370FBEE66047}" srcOrd="1" destOrd="0" presId="urn:microsoft.com/office/officeart/2005/8/layout/hierarchy2"/>
    <dgm:cxn modelId="{41DC932C-D428-4D24-9C41-17CA7F2464A2}" type="presParOf" srcId="{2F634FB5-B616-45A9-AF15-370FBEE66047}" destId="{164886C1-6561-4870-9F41-BD0FD2E76A6D}" srcOrd="0" destOrd="0" presId="urn:microsoft.com/office/officeart/2005/8/layout/hierarchy2"/>
    <dgm:cxn modelId="{C823630D-B6EE-4178-AAC1-3C8D9FB88714}" type="presParOf" srcId="{164886C1-6561-4870-9F41-BD0FD2E76A6D}" destId="{B0123D03-97EA-4852-9830-580B7FACFC02}" srcOrd="0" destOrd="0" presId="urn:microsoft.com/office/officeart/2005/8/layout/hierarchy2"/>
    <dgm:cxn modelId="{C02543CA-A857-4C73-A2BE-FBD5A1C666AA}" type="presParOf" srcId="{2F634FB5-B616-45A9-AF15-370FBEE66047}" destId="{32E66746-22C2-4D1D-9AB7-C46F487B46C4}" srcOrd="1" destOrd="0" presId="urn:microsoft.com/office/officeart/2005/8/layout/hierarchy2"/>
    <dgm:cxn modelId="{81954E82-4326-4C49-AA37-5C17A62878B1}" type="presParOf" srcId="{32E66746-22C2-4D1D-9AB7-C46F487B46C4}" destId="{D002C6C5-28CB-471D-A752-6BAF3E653251}" srcOrd="0" destOrd="0" presId="urn:microsoft.com/office/officeart/2005/8/layout/hierarchy2"/>
    <dgm:cxn modelId="{9F719487-4FC9-42C2-9E95-B57893DBE2DE}" type="presParOf" srcId="{32E66746-22C2-4D1D-9AB7-C46F487B46C4}" destId="{998CCF8E-E54F-4A85-9C2C-A40CA195328A}" srcOrd="1" destOrd="0" presId="urn:microsoft.com/office/officeart/2005/8/layout/hierarchy2"/>
    <dgm:cxn modelId="{6A746D72-924B-4F0C-AB9A-8ABAE4655EC0}" type="presParOf" srcId="{998CCF8E-E54F-4A85-9C2C-A40CA195328A}" destId="{7A0107C5-4574-4A04-8B38-3C045750A5FA}" srcOrd="0" destOrd="0" presId="urn:microsoft.com/office/officeart/2005/8/layout/hierarchy2"/>
    <dgm:cxn modelId="{490497DD-5C8D-4576-BDAF-7FAA9370FA1B}" type="presParOf" srcId="{7A0107C5-4574-4A04-8B38-3C045750A5FA}" destId="{763F5DEB-EC82-4510-8433-252104E4AB70}" srcOrd="0" destOrd="0" presId="urn:microsoft.com/office/officeart/2005/8/layout/hierarchy2"/>
    <dgm:cxn modelId="{C0267ABC-19AA-4ADF-BB02-0B26D075B985}" type="presParOf" srcId="{998CCF8E-E54F-4A85-9C2C-A40CA195328A}" destId="{3D51BB9D-DD6E-4899-85AD-6207DF0C3DD1}" srcOrd="1" destOrd="0" presId="urn:microsoft.com/office/officeart/2005/8/layout/hierarchy2"/>
    <dgm:cxn modelId="{3D7681C8-54EF-411D-9097-F9B845F33D87}" type="presParOf" srcId="{3D51BB9D-DD6E-4899-85AD-6207DF0C3DD1}" destId="{D4992150-8E06-48D9-ADB3-CC2CC21BC709}" srcOrd="0" destOrd="0" presId="urn:microsoft.com/office/officeart/2005/8/layout/hierarchy2"/>
    <dgm:cxn modelId="{373B42DC-DAFB-4126-B0DD-B51148DB5F00}" type="presParOf" srcId="{3D51BB9D-DD6E-4899-85AD-6207DF0C3DD1}" destId="{EB079289-ED16-43D5-84FA-72AC8051EEDC}" srcOrd="1" destOrd="0" presId="urn:microsoft.com/office/officeart/2005/8/layout/hierarchy2"/>
    <dgm:cxn modelId="{311D443F-EA3E-4701-B09F-8A0E61F285C5}" type="presParOf" srcId="{B5714C88-D9DC-421A-A05F-044B1EDC1089}" destId="{05B9332F-141D-41C1-A1FC-1E26DB43A5B4}" srcOrd="8" destOrd="0" presId="urn:microsoft.com/office/officeart/2005/8/layout/hierarchy2"/>
    <dgm:cxn modelId="{753AFBA2-F498-4CD9-92AE-D483BF6C97EB}" type="presParOf" srcId="{05B9332F-141D-41C1-A1FC-1E26DB43A5B4}" destId="{20015E89-5E8C-4635-9A6F-14C315449F93}" srcOrd="0" destOrd="0" presId="urn:microsoft.com/office/officeart/2005/8/layout/hierarchy2"/>
    <dgm:cxn modelId="{E72826D7-A935-42EE-935D-F389F2F97EA9}" type="presParOf" srcId="{B5714C88-D9DC-421A-A05F-044B1EDC1089}" destId="{405103A6-4F73-414F-969B-72E751905482}" srcOrd="9" destOrd="0" presId="urn:microsoft.com/office/officeart/2005/8/layout/hierarchy2"/>
    <dgm:cxn modelId="{F31C6074-39C9-4812-99C2-FAA84E03BA73}" type="presParOf" srcId="{405103A6-4F73-414F-969B-72E751905482}" destId="{D8DBF1BD-7C8F-4C84-888D-6EF2A4A251AA}" srcOrd="0" destOrd="0" presId="urn:microsoft.com/office/officeart/2005/8/layout/hierarchy2"/>
    <dgm:cxn modelId="{9B8E5578-E61D-44D3-B540-26494C1198A1}" type="presParOf" srcId="{405103A6-4F73-414F-969B-72E751905482}" destId="{3BAAD938-E3A2-45CF-A5BF-5AA4A1E3E378}" srcOrd="1" destOrd="0" presId="urn:microsoft.com/office/officeart/2005/8/layout/hierarchy2"/>
    <dgm:cxn modelId="{C976215B-647A-4BFF-A6C0-3E3EBA1ABC1C}" type="presParOf" srcId="{3BAAD938-E3A2-45CF-A5BF-5AA4A1E3E378}" destId="{8C22B891-FD3B-4F7B-8CE4-323D2BFB75B6}" srcOrd="0" destOrd="0" presId="urn:microsoft.com/office/officeart/2005/8/layout/hierarchy2"/>
    <dgm:cxn modelId="{DB0B0DC9-BFDA-4140-99BE-8036C3972E2C}" type="presParOf" srcId="{8C22B891-FD3B-4F7B-8CE4-323D2BFB75B6}" destId="{4DCD757D-7734-4FA9-9CCE-CA5C4860F623}" srcOrd="0" destOrd="0" presId="urn:microsoft.com/office/officeart/2005/8/layout/hierarchy2"/>
    <dgm:cxn modelId="{55837984-9DA6-4BA2-B6A9-19921B05EBF0}" type="presParOf" srcId="{3BAAD938-E3A2-45CF-A5BF-5AA4A1E3E378}" destId="{C44AE795-0AAF-4015-8C66-9981E7652254}" srcOrd="1" destOrd="0" presId="urn:microsoft.com/office/officeart/2005/8/layout/hierarchy2"/>
    <dgm:cxn modelId="{5FED3948-AD53-4E0A-94E2-5C196F166316}" type="presParOf" srcId="{C44AE795-0AAF-4015-8C66-9981E7652254}" destId="{2D735A6C-11B5-4840-97F5-CA4B99926ABB}" srcOrd="0" destOrd="0" presId="urn:microsoft.com/office/officeart/2005/8/layout/hierarchy2"/>
    <dgm:cxn modelId="{5C393A95-D1E4-49F1-8B4D-4E65E581D7F9}" type="presParOf" srcId="{C44AE795-0AAF-4015-8C66-9981E7652254}" destId="{1A616F0C-B4CC-46DF-9CBB-F8F662F9FA15}" srcOrd="1" destOrd="0" presId="urn:microsoft.com/office/officeart/2005/8/layout/hierarchy2"/>
    <dgm:cxn modelId="{52A9FC36-7A21-4ACC-85F2-B78498DEE525}" type="presParOf" srcId="{1A616F0C-B4CC-46DF-9CBB-F8F662F9FA15}" destId="{FB23F63A-FFF5-4DC7-B253-8F0C0A598DEF}" srcOrd="0" destOrd="0" presId="urn:microsoft.com/office/officeart/2005/8/layout/hierarchy2"/>
    <dgm:cxn modelId="{8B3AA9AC-5972-48C7-BEE2-4FCDF30D93C7}" type="presParOf" srcId="{FB23F63A-FFF5-4DC7-B253-8F0C0A598DEF}" destId="{EFFB4D49-4C31-4E23-81FE-555E7115F7CE}" srcOrd="0" destOrd="0" presId="urn:microsoft.com/office/officeart/2005/8/layout/hierarchy2"/>
    <dgm:cxn modelId="{C063B877-C77D-46DB-9B33-00991A1BBD04}" type="presParOf" srcId="{1A616F0C-B4CC-46DF-9CBB-F8F662F9FA15}" destId="{5CD1959F-386B-4E48-BA63-407A71C6E5D8}" srcOrd="1" destOrd="0" presId="urn:microsoft.com/office/officeart/2005/8/layout/hierarchy2"/>
    <dgm:cxn modelId="{50712D04-571D-462D-9B5A-146ADC8AFEDB}" type="presParOf" srcId="{5CD1959F-386B-4E48-BA63-407A71C6E5D8}" destId="{FA267CB8-8047-4CBF-A5E6-7BA4A1CB3EA7}" srcOrd="0" destOrd="0" presId="urn:microsoft.com/office/officeart/2005/8/layout/hierarchy2"/>
    <dgm:cxn modelId="{64EC5D31-D210-4B8D-84BB-2FB30CA160EA}" type="presParOf" srcId="{5CD1959F-386B-4E48-BA63-407A71C6E5D8}" destId="{283D2BC4-C9BC-4266-B6F4-E3D208DA4672}"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Concept Domain</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Code System</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B2CC70E2-4F86-4579-B6EE-1BF8C95AFA55}">
      <dgm:prSet phldrT="[Text]" custT="1"/>
      <dgm:spPr>
        <a:solidFill>
          <a:srgbClr val="CCECFF"/>
        </a:solidFill>
      </dgm:spPr>
      <dgm:t>
        <a:bodyPr/>
        <a:lstStyle/>
        <a:p>
          <a:r>
            <a:rPr lang="en-US" sz="1050" b="1" dirty="0"/>
            <a:t>Value Set</a:t>
          </a:r>
        </a:p>
      </dgm:t>
    </dgm:pt>
    <dgm:pt modelId="{A318DDF5-86AC-4DFA-8FCC-CAEBA5EF378B}" type="parTrans" cxnId="{70622E62-85A0-452A-8308-65A03CF953CC}">
      <dgm:prSet custT="1"/>
      <dgm:spPr/>
      <dgm:t>
        <a:bodyPr/>
        <a:lstStyle/>
        <a:p>
          <a:endParaRPr lang="en-US" sz="1050"/>
        </a:p>
      </dgm:t>
    </dgm:pt>
    <dgm:pt modelId="{9F252FDC-1FEF-4172-8FD5-72E91E5049A3}" type="sibTrans" cxnId="{70622E62-85A0-452A-8308-65A03CF953CC}">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Vocabulary</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Postal Codes</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US ZIP Codes</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5DE4C925-3237-4F31-A331-AB9CCF8D23D7}">
      <dgm:prSet custT="1"/>
      <dgm:spPr>
        <a:solidFill>
          <a:srgbClr val="E1F4FF"/>
        </a:solidFill>
      </dgm:spPr>
      <dgm:t>
        <a:bodyPr/>
        <a:lstStyle/>
        <a:p>
          <a:r>
            <a:rPr lang="en-US" sz="1050" b="1" dirty="0"/>
            <a:t>State of Alaska ZIP Codes</a:t>
          </a:r>
        </a:p>
      </dgm:t>
    </dgm:pt>
    <dgm:pt modelId="{2FE3CEB8-BACC-461E-9C1B-58D2C3CA5B0D}" type="parTrans" cxnId="{04F72F09-3466-470E-AFEB-3396D03EDC05}">
      <dgm:prSet custT="1"/>
      <dgm:spPr/>
      <dgm:t>
        <a:bodyPr/>
        <a:lstStyle/>
        <a:p>
          <a:endParaRPr lang="en-US" sz="1050"/>
        </a:p>
      </dgm:t>
    </dgm:pt>
    <dgm:pt modelId="{26554EE6-2BC2-475A-95D2-87A6EFCB8470}" type="sibTrans" cxnId="{04F72F09-3466-470E-AFEB-3396D03EDC05}">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A specific set of codes is given for generally a broader use case. All US ZIP codes.                                                          </a:t>
          </a:r>
          <a:r>
            <a:rPr lang="en-US" sz="1050" b="1" dirty="0"/>
            <a:t>Code</a:t>
          </a:r>
          <a:r>
            <a:rPr lang="en-US" sz="1050" dirty="0"/>
            <a:t> </a:t>
          </a:r>
          <a:r>
            <a:rPr lang="en-US" sz="1050" dirty="0">
              <a:sym typeface="Wingdings" panose="05000000000000000000" pitchFamily="2" charset="2"/>
            </a:rPr>
            <a:t> 15846 </a:t>
          </a:r>
          <a:r>
            <a:rPr lang="en-US" sz="1050" b="1" dirty="0">
              <a:sym typeface="Wingdings" panose="05000000000000000000" pitchFamily="2" charset="2"/>
            </a:rPr>
            <a:t>Concept</a:t>
          </a:r>
          <a:r>
            <a:rPr lang="en-US" sz="1050" dirty="0">
              <a:sym typeface="Wingdings" panose="05000000000000000000" pitchFamily="2" charset="2"/>
            </a:rPr>
            <a:t>  ZIP code for </a:t>
          </a:r>
          <a:r>
            <a:rPr lang="en-US" sz="1050" dirty="0" err="1">
              <a:sym typeface="Wingdings" panose="05000000000000000000" pitchFamily="2" charset="2"/>
            </a:rPr>
            <a:t>Kersey</a:t>
          </a:r>
          <a:r>
            <a:rPr lang="en-US" sz="1050" dirty="0">
              <a:sym typeface="Wingdings" panose="05000000000000000000" pitchFamily="2" charset="2"/>
            </a:rPr>
            <a:t>, PA</a:t>
          </a:r>
          <a:endParaRPr lang="en-US" sz="1050" dirty="0"/>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No specific codes given; the semantics of the concept is given. General postal code concept—the specifics are not given—could be for US, Germany, Canada, etc.</a:t>
          </a:r>
        </a:p>
      </dgm:t>
    </dgm:pt>
    <dgm:pt modelId="{91D5850B-ADAF-472F-9781-180EC1A5DF3D}" type="sibTrans" cxnId="{10C0AD24-844D-4833-88F2-B13C014D08E5}">
      <dgm:prSet/>
      <dgm:spPr/>
      <dgm:t>
        <a:bodyPr/>
        <a:lstStyle/>
        <a:p>
          <a:endParaRPr lang="en-US" sz="1050"/>
        </a:p>
      </dgm:t>
    </dgm:pt>
    <dgm:pt modelId="{600103FB-CB69-4F23-9650-6011E0181754}" type="parTrans" cxnId="{10C0AD24-844D-4833-88F2-B13C014D08E5}">
      <dgm:prSet custT="1"/>
      <dgm:spPr/>
      <dgm:t>
        <a:bodyPr/>
        <a:lstStyle/>
        <a:p>
          <a:endParaRPr lang="en-US" sz="1050"/>
        </a:p>
      </dgm:t>
    </dgm:pt>
    <dgm:pt modelId="{4DE62E78-0FC4-4BED-B13F-DA7C00BB1C8D}">
      <dgm:prSet custT="1"/>
      <dgm:spPr>
        <a:solidFill>
          <a:schemeClr val="bg1">
            <a:lumMod val="95000"/>
          </a:schemeClr>
        </a:solidFill>
      </dgm:spPr>
      <dgm:t>
        <a:bodyPr lIns="91440" rIns="91440"/>
        <a:lstStyle/>
        <a:p>
          <a:pPr algn="l"/>
          <a:r>
            <a:rPr lang="en-US" sz="1050" dirty="0"/>
            <a:t>A specific set of codes is given for generally a specific use case. All Alaska ZIP codes.                                                  </a:t>
          </a:r>
          <a:r>
            <a:rPr lang="en-US" sz="1050" b="1" dirty="0"/>
            <a:t>Code</a:t>
          </a:r>
          <a:r>
            <a:rPr lang="en-US" sz="1050" dirty="0"/>
            <a:t> </a:t>
          </a:r>
          <a:r>
            <a:rPr lang="en-US" sz="1050" dirty="0">
              <a:sym typeface="Wingdings" panose="05000000000000000000" pitchFamily="2" charset="2"/>
            </a:rPr>
            <a:t> 99829 </a:t>
          </a:r>
          <a:r>
            <a:rPr lang="en-US" sz="1050" b="1" dirty="0">
              <a:sym typeface="Wingdings" panose="05000000000000000000" pitchFamily="2" charset="2"/>
            </a:rPr>
            <a:t>Concept</a:t>
          </a:r>
          <a:r>
            <a:rPr lang="en-US" sz="1050" dirty="0">
              <a:sym typeface="Wingdings" panose="05000000000000000000" pitchFamily="2" charset="2"/>
            </a:rPr>
            <a:t>  ZIP code for Hoonah, AK</a:t>
          </a:r>
          <a:endParaRPr lang="en-US" sz="1050" dirty="0"/>
        </a:p>
      </dgm:t>
    </dgm:pt>
    <dgm:pt modelId="{319F97F6-3561-407B-8F4B-11BBC891770B}" type="sibTrans" cxnId="{22BAB537-3377-4F26-9D3D-2228B9C49686}">
      <dgm:prSet/>
      <dgm:spPr/>
      <dgm:t>
        <a:bodyPr/>
        <a:lstStyle/>
        <a:p>
          <a:endParaRPr lang="en-US" sz="1050"/>
        </a:p>
      </dgm:t>
    </dgm:pt>
    <dgm:pt modelId="{15B76D77-927C-453C-B0C8-F46AE2608E87}" type="parTrans" cxnId="{22BAB537-3377-4F26-9D3D-2228B9C49686}">
      <dgm:prSet custT="1"/>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3"/>
      <dgm:spPr/>
    </dgm:pt>
    <dgm:pt modelId="{0A5E8CD8-9562-4D8D-8986-FD8E731901AE}" type="pres">
      <dgm:prSet presAssocID="{15231953-6320-4759-A977-7DD4C0B20DC2}" presName="connTx" presStyleLbl="parChTrans1D2" presStyleIdx="0" presStyleCnt="3"/>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3">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3"/>
      <dgm:spPr/>
    </dgm:pt>
    <dgm:pt modelId="{CCF99805-F49B-40A0-A16E-442CEFFF3A96}" type="pres">
      <dgm:prSet presAssocID="{A563BE08-8503-4C9D-9243-548E3A7E24B0}" presName="connTx" presStyleLbl="parChTrans1D3" presStyleIdx="0" presStyleCnt="3"/>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3"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3"/>
      <dgm:spPr/>
    </dgm:pt>
    <dgm:pt modelId="{BA5C2748-D6A4-4DF0-802B-FDEB7EE5E11C}" type="pres">
      <dgm:prSet presAssocID="{600103FB-CB69-4F23-9650-6011E0181754}" presName="connTx" presStyleLbl="parChTrans1D4" presStyleIdx="0" presStyleCnt="3"/>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3" custScaleX="438003">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3"/>
      <dgm:spPr/>
    </dgm:pt>
    <dgm:pt modelId="{3F9B364B-2002-4261-A49E-A941C95DF8D1}" type="pres">
      <dgm:prSet presAssocID="{3CE30084-C3D6-494C-AA2D-199148488D76}" presName="connTx" presStyleLbl="parChTrans1D2" presStyleIdx="1" presStyleCnt="3"/>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3">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3"/>
      <dgm:spPr/>
    </dgm:pt>
    <dgm:pt modelId="{EFA100C8-4326-47F9-9A02-90CAFBECC47B}" type="pres">
      <dgm:prSet presAssocID="{80AA5A5A-F7FA-4E15-A196-A874AF82CA0B}" presName="connTx" presStyleLbl="parChTrans1D3" presStyleIdx="1" presStyleCnt="3"/>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3" custScaleX="110924">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3"/>
      <dgm:spPr/>
    </dgm:pt>
    <dgm:pt modelId="{68CB5994-1390-4124-BAA3-B359E171225F}" type="pres">
      <dgm:prSet presAssocID="{78ABC36B-3751-4A6A-A26C-EB75AC4B4DD7}" presName="connTx" presStyleLbl="parChTrans1D4" presStyleIdx="1" presStyleCnt="3"/>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3" custScaleX="438003">
        <dgm:presLayoutVars>
          <dgm:chPref val="3"/>
        </dgm:presLayoutVars>
      </dgm:prSet>
      <dgm:spPr/>
    </dgm:pt>
    <dgm:pt modelId="{9155AC79-7358-4F4A-9AD3-2B48915AD8B0}" type="pres">
      <dgm:prSet presAssocID="{403369F7-B962-4A9D-BA8F-C4DBFBAE4819}" presName="level3hierChild" presStyleCnt="0"/>
      <dgm:spPr/>
    </dgm:pt>
    <dgm:pt modelId="{C6360AD1-0523-4369-A505-A8D8FAD4A825}" type="pres">
      <dgm:prSet presAssocID="{A318DDF5-86AC-4DFA-8FCC-CAEBA5EF378B}" presName="conn2-1" presStyleLbl="parChTrans1D2" presStyleIdx="2" presStyleCnt="3"/>
      <dgm:spPr/>
    </dgm:pt>
    <dgm:pt modelId="{F46B135B-5982-4FE0-A6C8-5DFB80A5772E}" type="pres">
      <dgm:prSet presAssocID="{A318DDF5-86AC-4DFA-8FCC-CAEBA5EF378B}" presName="connTx" presStyleLbl="parChTrans1D2" presStyleIdx="2" presStyleCnt="3"/>
      <dgm:spPr/>
    </dgm:pt>
    <dgm:pt modelId="{39ABDA12-5508-4173-AD07-953D55F02479}" type="pres">
      <dgm:prSet presAssocID="{B2CC70E2-4F86-4579-B6EE-1BF8C95AFA55}" presName="root2" presStyleCnt="0"/>
      <dgm:spPr/>
    </dgm:pt>
    <dgm:pt modelId="{0D986020-6A57-4E4F-8B54-E25243FA59DE}" type="pres">
      <dgm:prSet presAssocID="{B2CC70E2-4F86-4579-B6EE-1BF8C95AFA55}" presName="LevelTwoTextNode" presStyleLbl="node2" presStyleIdx="2" presStyleCnt="3">
        <dgm:presLayoutVars>
          <dgm:chPref val="3"/>
        </dgm:presLayoutVars>
      </dgm:prSet>
      <dgm:spPr/>
    </dgm:pt>
    <dgm:pt modelId="{3953833B-6A08-476B-A559-942F3BDC1933}" type="pres">
      <dgm:prSet presAssocID="{B2CC70E2-4F86-4579-B6EE-1BF8C95AFA55}" presName="level3hierChild" presStyleCnt="0"/>
      <dgm:spPr/>
    </dgm:pt>
    <dgm:pt modelId="{C538E04D-E5E3-42CB-A9A1-D990A652DB79}" type="pres">
      <dgm:prSet presAssocID="{2FE3CEB8-BACC-461E-9C1B-58D2C3CA5B0D}" presName="conn2-1" presStyleLbl="parChTrans1D3" presStyleIdx="2" presStyleCnt="3"/>
      <dgm:spPr/>
    </dgm:pt>
    <dgm:pt modelId="{DEA13D0D-27E3-49F3-A619-9E0E3FF85078}" type="pres">
      <dgm:prSet presAssocID="{2FE3CEB8-BACC-461E-9C1B-58D2C3CA5B0D}" presName="connTx" presStyleLbl="parChTrans1D3" presStyleIdx="2" presStyleCnt="3"/>
      <dgm:spPr/>
    </dgm:pt>
    <dgm:pt modelId="{3DE31485-E187-4DB7-B3EB-66852E89FA27}" type="pres">
      <dgm:prSet presAssocID="{5DE4C925-3237-4F31-A331-AB9CCF8D23D7}" presName="root2" presStyleCnt="0"/>
      <dgm:spPr/>
    </dgm:pt>
    <dgm:pt modelId="{7AF16DC0-D742-4C39-B77C-61C8749C1419}" type="pres">
      <dgm:prSet presAssocID="{5DE4C925-3237-4F31-A331-AB9CCF8D23D7}" presName="LevelTwoTextNode" presStyleLbl="node3" presStyleIdx="2" presStyleCnt="3" custScaleX="110924">
        <dgm:presLayoutVars>
          <dgm:chPref val="3"/>
        </dgm:presLayoutVars>
      </dgm:prSet>
      <dgm:spPr/>
    </dgm:pt>
    <dgm:pt modelId="{95644BFB-62DD-4470-A63E-18387AFE5D81}" type="pres">
      <dgm:prSet presAssocID="{5DE4C925-3237-4F31-A331-AB9CCF8D23D7}" presName="level3hierChild" presStyleCnt="0"/>
      <dgm:spPr/>
    </dgm:pt>
    <dgm:pt modelId="{D6295A90-910E-42AA-953E-9C66661DA196}" type="pres">
      <dgm:prSet presAssocID="{15B76D77-927C-453C-B0C8-F46AE2608E87}" presName="conn2-1" presStyleLbl="parChTrans1D4" presStyleIdx="2" presStyleCnt="3"/>
      <dgm:spPr/>
    </dgm:pt>
    <dgm:pt modelId="{AB23A34D-6D19-49CC-9194-83274EF73600}" type="pres">
      <dgm:prSet presAssocID="{15B76D77-927C-453C-B0C8-F46AE2608E87}" presName="connTx" presStyleLbl="parChTrans1D4" presStyleIdx="2" presStyleCnt="3"/>
      <dgm:spPr/>
    </dgm:pt>
    <dgm:pt modelId="{F7E1D3B3-DAF1-4B5E-B330-927554D75461}" type="pres">
      <dgm:prSet presAssocID="{4DE62E78-0FC4-4BED-B13F-DA7C00BB1C8D}" presName="root2" presStyleCnt="0"/>
      <dgm:spPr/>
    </dgm:pt>
    <dgm:pt modelId="{046A3112-1BE7-4D4E-87EC-6ED74AAE4B94}" type="pres">
      <dgm:prSet presAssocID="{4DE62E78-0FC4-4BED-B13F-DA7C00BB1C8D}" presName="LevelTwoTextNode" presStyleLbl="node4" presStyleIdx="2" presStyleCnt="3" custScaleX="438003">
        <dgm:presLayoutVars>
          <dgm:chPref val="3"/>
        </dgm:presLayoutVars>
      </dgm:prSet>
      <dgm:spPr/>
    </dgm:pt>
    <dgm:pt modelId="{7223F41C-7562-45C9-92DA-F581D675D306}" type="pres">
      <dgm:prSet presAssocID="{4DE62E78-0FC4-4BED-B13F-DA7C00BB1C8D}" presName="level3hierChild" presStyleCnt="0"/>
      <dgm:spPr/>
    </dgm:pt>
  </dgm:ptLst>
  <dgm:cxnLst>
    <dgm:cxn modelId="{04F72F09-3466-470E-AFEB-3396D03EDC05}" srcId="{B2CC70E2-4F86-4579-B6EE-1BF8C95AFA55}" destId="{5DE4C925-3237-4F31-A331-AB9CCF8D23D7}" srcOrd="0" destOrd="0" parTransId="{2FE3CEB8-BACC-461E-9C1B-58D2C3CA5B0D}" sibTransId="{26554EE6-2BC2-475A-95D2-87A6EFCB8470}"/>
    <dgm:cxn modelId="{60CDBD0C-7989-43FA-8649-587268173586}" type="presOf" srcId="{15B76D77-927C-453C-B0C8-F46AE2608E87}" destId="{AB23A34D-6D19-49CC-9194-83274EF73600}" srcOrd="1" destOrd="0" presId="urn:microsoft.com/office/officeart/2005/8/layout/hierarchy2"/>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22BAB537-3377-4F26-9D3D-2228B9C49686}" srcId="{5DE4C925-3237-4F31-A331-AB9CCF8D23D7}" destId="{4DE62E78-0FC4-4BED-B13F-DA7C00BB1C8D}" srcOrd="0" destOrd="0" parTransId="{15B76D77-927C-453C-B0C8-F46AE2608E87}" sibTransId="{319F97F6-3561-407B-8F4B-11BBC891770B}"/>
    <dgm:cxn modelId="{73252338-3C57-40D1-8B8A-D9CA03BA544D}" type="presOf" srcId="{F3DB0EE4-6551-4F8D-AAC4-28D4124AA57A}" destId="{D32B891F-767E-48F3-AD00-8A9025E2779D}" srcOrd="0" destOrd="0" presId="urn:microsoft.com/office/officeart/2005/8/layout/hierarchy2"/>
    <dgm:cxn modelId="{E5F2EA5D-E996-42E6-ABC0-A08A8CFD8620}" type="presOf" srcId="{2FE3CEB8-BACC-461E-9C1B-58D2C3CA5B0D}" destId="{C538E04D-E5E3-42CB-A9A1-D990A652DB79}"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70622E62-85A0-452A-8308-65A03CF953CC}" srcId="{6EAF2890-2B1C-477C-941A-BE1240AD4AD9}" destId="{B2CC70E2-4F86-4579-B6EE-1BF8C95AFA55}" srcOrd="2" destOrd="0" parTransId="{A318DDF5-86AC-4DFA-8FCC-CAEBA5EF378B}" sibTransId="{9F252FDC-1FEF-4172-8FD5-72E91E5049A3}"/>
    <dgm:cxn modelId="{7D0FF764-E0D7-4449-9B5E-FF092E60038E}" type="presOf" srcId="{600103FB-CB69-4F23-9650-6011E0181754}" destId="{EB2100AF-1F6D-450F-9427-9B0F57AC45BC}" srcOrd="0" destOrd="0" presId="urn:microsoft.com/office/officeart/2005/8/layout/hierarchy2"/>
    <dgm:cxn modelId="{4F87D149-ECF2-42A3-B649-0C0428B0B9CB}" type="presOf" srcId="{15B76D77-927C-453C-B0C8-F46AE2608E87}" destId="{D6295A90-910E-42AA-953E-9C66661DA196}"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83AE876F-4BF1-4E15-A172-1222C9A17649}" type="presOf" srcId="{5DE4C925-3237-4F31-A331-AB9CCF8D23D7}" destId="{7AF16DC0-D742-4C39-B77C-61C8749C1419}" srcOrd="0" destOrd="0" presId="urn:microsoft.com/office/officeart/2005/8/layout/hierarchy2"/>
    <dgm:cxn modelId="{32D32354-7F45-4109-8BA6-01A7697A2E99}" type="presOf" srcId="{A318DDF5-86AC-4DFA-8FCC-CAEBA5EF378B}" destId="{F46B135B-5982-4FE0-A6C8-5DFB80A5772E}" srcOrd="1"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01BB527C-9092-4131-B6F3-0CFDA593EA97}" srcId="{6EAF2890-2B1C-477C-941A-BE1240AD4AD9}" destId="{F3DB0EE4-6551-4F8D-AAC4-28D4124AA57A}" srcOrd="0" destOrd="0" parTransId="{15231953-6320-4759-A977-7DD4C0B20DC2}" sibTransId="{D5C3BF10-A1A0-43B6-981E-77634D3010A6}"/>
    <dgm:cxn modelId="{3C423B82-D95B-4A84-AE8F-5BBB5CD77F56}" type="presOf" srcId="{B2CC70E2-4F86-4579-B6EE-1BF8C95AFA55}" destId="{0D986020-6A57-4E4F-8B54-E25243FA59DE}" srcOrd="0" destOrd="0" presId="urn:microsoft.com/office/officeart/2005/8/layout/hierarchy2"/>
    <dgm:cxn modelId="{0C2D0E93-28EF-423F-916A-03949C9F7F6C}" type="presOf" srcId="{2FE3CEB8-BACC-461E-9C1B-58D2C3CA5B0D}" destId="{DEA13D0D-27E3-49F3-A619-9E0E3FF85078}" srcOrd="1" destOrd="0" presId="urn:microsoft.com/office/officeart/2005/8/layout/hierarchy2"/>
    <dgm:cxn modelId="{CF0DE597-2AFD-4A76-9D9D-01A1D142619E}" type="presOf" srcId="{78ABC36B-3751-4A6A-A26C-EB75AC4B4DD7}" destId="{A32C3422-7C7D-4F73-B3CE-E30BCB1CA580}" srcOrd="0" destOrd="0" presId="urn:microsoft.com/office/officeart/2005/8/layout/hierarchy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4ED300D0-1B7B-4C24-A385-07F06C4F44E5}" type="presOf" srcId="{4DE62E78-0FC4-4BED-B13F-DA7C00BB1C8D}" destId="{046A3112-1BE7-4D4E-87EC-6ED74AAE4B94}" srcOrd="0"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B94AA1FA-0EF1-4617-B694-37B45519B8A9}" type="presOf" srcId="{A318DDF5-86AC-4DFA-8FCC-CAEBA5EF378B}" destId="{C6360AD1-0523-4369-A505-A8D8FAD4A825}"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 modelId="{6B2FEF2C-A657-407D-884E-A000FD51752E}" type="presParOf" srcId="{B5714C88-D9DC-421A-A05F-044B1EDC1089}" destId="{C6360AD1-0523-4369-A505-A8D8FAD4A825}" srcOrd="4" destOrd="0" presId="urn:microsoft.com/office/officeart/2005/8/layout/hierarchy2"/>
    <dgm:cxn modelId="{0B4AD13C-676F-4788-B46C-86FAC2B838A2}" type="presParOf" srcId="{C6360AD1-0523-4369-A505-A8D8FAD4A825}" destId="{F46B135B-5982-4FE0-A6C8-5DFB80A5772E}" srcOrd="0" destOrd="0" presId="urn:microsoft.com/office/officeart/2005/8/layout/hierarchy2"/>
    <dgm:cxn modelId="{F1699F6D-12BA-4E57-A3A0-C1E7084C5B40}" type="presParOf" srcId="{B5714C88-D9DC-421A-A05F-044B1EDC1089}" destId="{39ABDA12-5508-4173-AD07-953D55F02479}" srcOrd="5" destOrd="0" presId="urn:microsoft.com/office/officeart/2005/8/layout/hierarchy2"/>
    <dgm:cxn modelId="{26A5028C-4B4B-42A3-A6D7-7CD75E310F9C}" type="presParOf" srcId="{39ABDA12-5508-4173-AD07-953D55F02479}" destId="{0D986020-6A57-4E4F-8B54-E25243FA59DE}" srcOrd="0" destOrd="0" presId="urn:microsoft.com/office/officeart/2005/8/layout/hierarchy2"/>
    <dgm:cxn modelId="{357A7A1C-A3CB-4BFE-B1C6-786D99000D56}" type="presParOf" srcId="{39ABDA12-5508-4173-AD07-953D55F02479}" destId="{3953833B-6A08-476B-A559-942F3BDC1933}" srcOrd="1" destOrd="0" presId="urn:microsoft.com/office/officeart/2005/8/layout/hierarchy2"/>
    <dgm:cxn modelId="{48C57DF8-80A0-4B83-9D04-F96D84DAFBDD}" type="presParOf" srcId="{3953833B-6A08-476B-A559-942F3BDC1933}" destId="{C538E04D-E5E3-42CB-A9A1-D990A652DB79}" srcOrd="0" destOrd="0" presId="urn:microsoft.com/office/officeart/2005/8/layout/hierarchy2"/>
    <dgm:cxn modelId="{2D3964F7-5121-48FA-B341-FDCC3CEDA4EF}" type="presParOf" srcId="{C538E04D-E5E3-42CB-A9A1-D990A652DB79}" destId="{DEA13D0D-27E3-49F3-A619-9E0E3FF85078}" srcOrd="0" destOrd="0" presId="urn:microsoft.com/office/officeart/2005/8/layout/hierarchy2"/>
    <dgm:cxn modelId="{BB705008-31BD-4D8E-B0BA-7C6D6C434879}" type="presParOf" srcId="{3953833B-6A08-476B-A559-942F3BDC1933}" destId="{3DE31485-E187-4DB7-B3EB-66852E89FA27}" srcOrd="1" destOrd="0" presId="urn:microsoft.com/office/officeart/2005/8/layout/hierarchy2"/>
    <dgm:cxn modelId="{F3670C5F-7FCC-4692-8632-63D3DBF942DB}" type="presParOf" srcId="{3DE31485-E187-4DB7-B3EB-66852E89FA27}" destId="{7AF16DC0-D742-4C39-B77C-61C8749C1419}" srcOrd="0" destOrd="0" presId="urn:microsoft.com/office/officeart/2005/8/layout/hierarchy2"/>
    <dgm:cxn modelId="{13104B92-4C01-424E-931C-EBA8F88FBFE2}" type="presParOf" srcId="{3DE31485-E187-4DB7-B3EB-66852E89FA27}" destId="{95644BFB-62DD-4470-A63E-18387AFE5D81}" srcOrd="1" destOrd="0" presId="urn:microsoft.com/office/officeart/2005/8/layout/hierarchy2"/>
    <dgm:cxn modelId="{356F4BB2-D4CD-4FA4-B210-A945A772015F}" type="presParOf" srcId="{95644BFB-62DD-4470-A63E-18387AFE5D81}" destId="{D6295A90-910E-42AA-953E-9C66661DA196}" srcOrd="0" destOrd="0" presId="urn:microsoft.com/office/officeart/2005/8/layout/hierarchy2"/>
    <dgm:cxn modelId="{E0F10F8F-68DB-42AA-B963-93416573B7A7}" type="presParOf" srcId="{D6295A90-910E-42AA-953E-9C66661DA196}" destId="{AB23A34D-6D19-49CC-9194-83274EF73600}" srcOrd="0" destOrd="0" presId="urn:microsoft.com/office/officeart/2005/8/layout/hierarchy2"/>
    <dgm:cxn modelId="{A6429014-3731-4B39-892D-847DFB926ED4}" type="presParOf" srcId="{95644BFB-62DD-4470-A63E-18387AFE5D81}" destId="{F7E1D3B3-DAF1-4B5E-B330-927554D75461}" srcOrd="1" destOrd="0" presId="urn:microsoft.com/office/officeart/2005/8/layout/hierarchy2"/>
    <dgm:cxn modelId="{B4E02BCD-ADA7-4662-BAB3-D7871A68552A}" type="presParOf" srcId="{F7E1D3B3-DAF1-4B5E-B330-927554D75461}" destId="{046A3112-1BE7-4D4E-87EC-6ED74AAE4B94}" srcOrd="0" destOrd="0" presId="urn:microsoft.com/office/officeart/2005/8/layout/hierarchy2"/>
    <dgm:cxn modelId="{80029E0E-19A9-4A1B-BD1D-45983EB177E8}" type="presParOf" srcId="{F7E1D3B3-DAF1-4B5E-B330-927554D75461}" destId="{7223F41C-7562-45C9-92DA-F581D675D306}"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endParaRPr lang="en-US" sz="1050" b="1" dirty="0"/>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endParaRPr lang="en-US" sz="1050" b="1" dirty="0"/>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Value Set</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Meta Data      and Codes</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Value Set Definition</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Provides meta data and information to determine the codes</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Considers a value set as the combination of the value set meta data and the list of codes (Common Interpretation)</a:t>
          </a:r>
        </a:p>
      </dgm:t>
    </dgm:pt>
    <dgm:pt modelId="{91D5850B-ADAF-472F-9781-180EC1A5DF3D}" type="sibTrans" cxnId="{10C0AD24-844D-4833-88F2-B13C014D08E5}">
      <dgm:prSet/>
      <dgm:spPr/>
      <dgm:t>
        <a:bodyPr/>
        <a:lstStyle/>
        <a:p>
          <a:endParaRPr lang="en-US" sz="1050"/>
        </a:p>
      </dgm:t>
    </dgm:pt>
    <dgm:pt modelId="{600103FB-CB69-4F23-9650-6011E0181754}" type="parTrans" cxnId="{10C0AD24-844D-4833-88F2-B13C014D08E5}">
      <dgm:prSet custT="1"/>
      <dgm:spPr/>
      <dgm:t>
        <a:bodyPr/>
        <a:lstStyle/>
        <a:p>
          <a:endParaRPr lang="en-US" sz="1050"/>
        </a:p>
      </dgm:t>
    </dgm:pt>
    <dgm:pt modelId="{C489F96E-C61C-471B-90FA-E346D76B6004}">
      <dgm:prSet custT="1"/>
      <dgm:spPr>
        <a:solidFill>
          <a:srgbClr val="E1F4FF"/>
        </a:solidFill>
      </dgm:spPr>
      <dgm:t>
        <a:bodyPr/>
        <a:lstStyle/>
        <a:p>
          <a:r>
            <a:rPr lang="en-US" sz="1050" b="1" dirty="0"/>
            <a:t>Value Set Expansion</a:t>
          </a:r>
        </a:p>
      </dgm:t>
    </dgm:pt>
    <dgm:pt modelId="{F5E69423-1819-4A94-920E-324CCB211AA9}" type="parTrans" cxnId="{0755A9DE-20BC-4FC8-89F2-CB7F7FCD509F}">
      <dgm:prSet/>
      <dgm:spPr/>
      <dgm:t>
        <a:bodyPr/>
        <a:lstStyle/>
        <a:p>
          <a:endParaRPr lang="en-US"/>
        </a:p>
      </dgm:t>
    </dgm:pt>
    <dgm:pt modelId="{0D229B12-F392-416D-B00D-198B1F1EB974}" type="sibTrans" cxnId="{0755A9DE-20BC-4FC8-89F2-CB7F7FCD509F}">
      <dgm:prSet/>
      <dgm:spPr/>
      <dgm:t>
        <a:bodyPr/>
        <a:lstStyle/>
        <a:p>
          <a:endParaRPr lang="en-US"/>
        </a:p>
      </dgm:t>
    </dgm:pt>
    <dgm:pt modelId="{C44C3E60-3C67-4DE7-815E-AECD444020E9}">
      <dgm:prSet custT="1"/>
      <dgm:spPr>
        <a:solidFill>
          <a:schemeClr val="bg1">
            <a:lumMod val="95000"/>
          </a:schemeClr>
        </a:solidFill>
      </dgm:spPr>
      <dgm:t>
        <a:bodyPr lIns="91440" rIns="91440"/>
        <a:lstStyle/>
        <a:p>
          <a:pPr algn="l"/>
          <a:r>
            <a:rPr lang="en-US" sz="1050" dirty="0"/>
            <a:t>Is the realization of the codes in a computable format, such as an enumerated list</a:t>
          </a:r>
        </a:p>
      </dgm:t>
    </dgm:pt>
    <dgm:pt modelId="{587F5B2E-E8BE-4FD3-B45A-7F141085A444}" type="parTrans" cxnId="{25E6F22D-C325-4635-AA6E-2C899A3972EC}">
      <dgm:prSet/>
      <dgm:spPr/>
      <dgm:t>
        <a:bodyPr/>
        <a:lstStyle/>
        <a:p>
          <a:endParaRPr lang="en-US"/>
        </a:p>
      </dgm:t>
    </dgm:pt>
    <dgm:pt modelId="{D1DC1DE3-2B9D-45CF-9899-28F97CF11365}" type="sibTrans" cxnId="{25E6F22D-C325-4635-AA6E-2C899A3972EC}">
      <dgm:prSet/>
      <dgm:spPr/>
      <dgm:t>
        <a:bodyPr/>
        <a:lstStyle/>
        <a:p>
          <a:endParaRPr lang="en-US"/>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2"/>
      <dgm:spPr/>
    </dgm:pt>
    <dgm:pt modelId="{0A5E8CD8-9562-4D8D-8986-FD8E731901AE}" type="pres">
      <dgm:prSet presAssocID="{15231953-6320-4759-A977-7DD4C0B20DC2}" presName="connTx" presStyleLbl="parChTrans1D2" presStyleIdx="0" presStyleCnt="2"/>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2">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3"/>
      <dgm:spPr/>
    </dgm:pt>
    <dgm:pt modelId="{CCF99805-F49B-40A0-A16E-442CEFFF3A96}" type="pres">
      <dgm:prSet presAssocID="{A563BE08-8503-4C9D-9243-548E3A7E24B0}" presName="connTx" presStyleLbl="parChTrans1D3" presStyleIdx="0" presStyleCnt="3"/>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3"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3"/>
      <dgm:spPr/>
    </dgm:pt>
    <dgm:pt modelId="{BA5C2748-D6A4-4DF0-802B-FDEB7EE5E11C}" type="pres">
      <dgm:prSet presAssocID="{600103FB-CB69-4F23-9650-6011E0181754}" presName="connTx" presStyleLbl="parChTrans1D4" presStyleIdx="0" presStyleCnt="3"/>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3" custScaleX="377749">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2"/>
      <dgm:spPr/>
    </dgm:pt>
    <dgm:pt modelId="{3F9B364B-2002-4261-A49E-A941C95DF8D1}" type="pres">
      <dgm:prSet presAssocID="{3CE30084-C3D6-494C-AA2D-199148488D76}" presName="connTx" presStyleLbl="parChTrans1D2" presStyleIdx="1" presStyleCnt="2"/>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2">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3"/>
      <dgm:spPr/>
    </dgm:pt>
    <dgm:pt modelId="{EFA100C8-4326-47F9-9A02-90CAFBECC47B}" type="pres">
      <dgm:prSet presAssocID="{80AA5A5A-F7FA-4E15-A196-A874AF82CA0B}" presName="connTx" presStyleLbl="parChTrans1D3" presStyleIdx="1" presStyleCnt="3"/>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3" custScaleX="110924">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3"/>
      <dgm:spPr/>
    </dgm:pt>
    <dgm:pt modelId="{68CB5994-1390-4124-BAA3-B359E171225F}" type="pres">
      <dgm:prSet presAssocID="{78ABC36B-3751-4A6A-A26C-EB75AC4B4DD7}" presName="connTx" presStyleLbl="parChTrans1D4" presStyleIdx="1" presStyleCnt="3"/>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3" custScaleX="377749">
        <dgm:presLayoutVars>
          <dgm:chPref val="3"/>
        </dgm:presLayoutVars>
      </dgm:prSet>
      <dgm:spPr/>
    </dgm:pt>
    <dgm:pt modelId="{9155AC79-7358-4F4A-9AD3-2B48915AD8B0}" type="pres">
      <dgm:prSet presAssocID="{403369F7-B962-4A9D-BA8F-C4DBFBAE4819}" presName="level3hierChild" presStyleCnt="0"/>
      <dgm:spPr/>
    </dgm:pt>
    <dgm:pt modelId="{734F82B5-5544-4A8B-912D-5E31596BB747}" type="pres">
      <dgm:prSet presAssocID="{F5E69423-1819-4A94-920E-324CCB211AA9}" presName="conn2-1" presStyleLbl="parChTrans1D3" presStyleIdx="2" presStyleCnt="3"/>
      <dgm:spPr/>
    </dgm:pt>
    <dgm:pt modelId="{7E59CC1F-8F5E-47C5-8918-47B18EF8CDDE}" type="pres">
      <dgm:prSet presAssocID="{F5E69423-1819-4A94-920E-324CCB211AA9}" presName="connTx" presStyleLbl="parChTrans1D3" presStyleIdx="2" presStyleCnt="3"/>
      <dgm:spPr/>
    </dgm:pt>
    <dgm:pt modelId="{FD9FA026-B565-492E-A2AE-93B529B1D19C}" type="pres">
      <dgm:prSet presAssocID="{C489F96E-C61C-471B-90FA-E346D76B6004}" presName="root2" presStyleCnt="0"/>
      <dgm:spPr/>
    </dgm:pt>
    <dgm:pt modelId="{4D120D7C-AF43-48EC-A97E-6AF2A18E9162}" type="pres">
      <dgm:prSet presAssocID="{C489F96E-C61C-471B-90FA-E346D76B6004}" presName="LevelTwoTextNode" presStyleLbl="node3" presStyleIdx="2" presStyleCnt="3" custScaleX="110449">
        <dgm:presLayoutVars>
          <dgm:chPref val="3"/>
        </dgm:presLayoutVars>
      </dgm:prSet>
      <dgm:spPr/>
    </dgm:pt>
    <dgm:pt modelId="{85DC52F3-B725-4160-A72E-5ED1A7625843}" type="pres">
      <dgm:prSet presAssocID="{C489F96E-C61C-471B-90FA-E346D76B6004}" presName="level3hierChild" presStyleCnt="0"/>
      <dgm:spPr/>
    </dgm:pt>
    <dgm:pt modelId="{99391B29-AC80-452B-9EAF-743A1FF1F25B}" type="pres">
      <dgm:prSet presAssocID="{587F5B2E-E8BE-4FD3-B45A-7F141085A444}" presName="conn2-1" presStyleLbl="parChTrans1D4" presStyleIdx="2" presStyleCnt="3"/>
      <dgm:spPr/>
    </dgm:pt>
    <dgm:pt modelId="{EFE700EF-BCF3-4A8C-A75A-99E02807A394}" type="pres">
      <dgm:prSet presAssocID="{587F5B2E-E8BE-4FD3-B45A-7F141085A444}" presName="connTx" presStyleLbl="parChTrans1D4" presStyleIdx="2" presStyleCnt="3"/>
      <dgm:spPr/>
    </dgm:pt>
    <dgm:pt modelId="{51FE78DA-B077-4333-ACB6-C2C689AA504F}" type="pres">
      <dgm:prSet presAssocID="{C44C3E60-3C67-4DE7-815E-AECD444020E9}" presName="root2" presStyleCnt="0"/>
      <dgm:spPr/>
    </dgm:pt>
    <dgm:pt modelId="{475B4D09-26F6-42A3-AFE9-3CF2875326EA}" type="pres">
      <dgm:prSet presAssocID="{C44C3E60-3C67-4DE7-815E-AECD444020E9}" presName="LevelTwoTextNode" presStyleLbl="node4" presStyleIdx="2" presStyleCnt="3" custScaleX="377749">
        <dgm:presLayoutVars>
          <dgm:chPref val="3"/>
        </dgm:presLayoutVars>
      </dgm:prSet>
      <dgm:spPr/>
    </dgm:pt>
    <dgm:pt modelId="{B2825FB4-6DE3-44F9-9BAB-C1F60A03ECED}" type="pres">
      <dgm:prSet presAssocID="{C44C3E60-3C67-4DE7-815E-AECD444020E9}" presName="level3hierChild" presStyleCnt="0"/>
      <dgm:spPr/>
    </dgm:pt>
  </dgm:ptLst>
  <dgm:cxnLst>
    <dgm:cxn modelId="{0C53010F-8D20-4D50-B3D1-A30B94B09FC9}" type="presOf" srcId="{3CE30084-C3D6-494C-AA2D-199148488D76}" destId="{D7A91D73-60D7-409D-9F58-7A7AD4B0F650}" srcOrd="0" destOrd="0" presId="urn:microsoft.com/office/officeart/2005/8/layout/hierarchy2"/>
    <dgm:cxn modelId="{EA3FC50F-1EB3-4610-9C85-F6D8E6D13F77}" type="presOf" srcId="{F5E69423-1819-4A94-920E-324CCB211AA9}" destId="{7E59CC1F-8F5E-47C5-8918-47B18EF8CDDE}" srcOrd="1"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25E6F22D-C325-4635-AA6E-2C899A3972EC}" srcId="{C489F96E-C61C-471B-90FA-E346D76B6004}" destId="{C44C3E60-3C67-4DE7-815E-AECD444020E9}" srcOrd="0" destOrd="0" parTransId="{587F5B2E-E8BE-4FD3-B45A-7F141085A444}" sibTransId="{D1DC1DE3-2B9D-45CF-9899-28F97CF11365}"/>
    <dgm:cxn modelId="{B9588030-0AF0-40C4-A3CF-ABAEFB1952AB}" type="presOf" srcId="{A6DA639C-C769-4DC0-9D84-509815F5C573}" destId="{20CB8B59-77D6-4B74-A8B2-F893B185320A}" srcOrd="0" destOrd="0" presId="urn:microsoft.com/office/officeart/2005/8/layout/hierarchy2"/>
    <dgm:cxn modelId="{73252338-3C57-40D1-8B8A-D9CA03BA544D}" type="presOf" srcId="{F3DB0EE4-6551-4F8D-AAC4-28D4124AA57A}" destId="{D32B891F-767E-48F3-AD00-8A9025E2779D}"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CF918C42-8C90-453F-94FF-EDB79709576B}" type="presOf" srcId="{F5E69423-1819-4A94-920E-324CCB211AA9}" destId="{734F82B5-5544-4A8B-912D-5E31596BB747}" srcOrd="0" destOrd="0" presId="urn:microsoft.com/office/officeart/2005/8/layout/hierarchy2"/>
    <dgm:cxn modelId="{7D0FF764-E0D7-4449-9B5E-FF092E60038E}" type="presOf" srcId="{600103FB-CB69-4F23-9650-6011E0181754}" destId="{EB2100AF-1F6D-450F-9427-9B0F57AC45BC}"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01BB527C-9092-4131-B6F3-0CFDA593EA97}" srcId="{6EAF2890-2B1C-477C-941A-BE1240AD4AD9}" destId="{F3DB0EE4-6551-4F8D-AAC4-28D4124AA57A}" srcOrd="0" destOrd="0" parTransId="{15231953-6320-4759-A977-7DD4C0B20DC2}" sibTransId="{D5C3BF10-A1A0-43B6-981E-77634D3010A6}"/>
    <dgm:cxn modelId="{FEBC6F80-FBD6-482D-B37E-B97A3008AB2F}" type="presOf" srcId="{C489F96E-C61C-471B-90FA-E346D76B6004}" destId="{4D120D7C-AF43-48EC-A97E-6AF2A18E9162}" srcOrd="0" destOrd="0" presId="urn:microsoft.com/office/officeart/2005/8/layout/hierarchy2"/>
    <dgm:cxn modelId="{B830CA87-A7EA-4AF2-B6C9-E22D8BFA1E94}" type="presOf" srcId="{587F5B2E-E8BE-4FD3-B45A-7F141085A444}" destId="{99391B29-AC80-452B-9EAF-743A1FF1F25B}" srcOrd="0" destOrd="0" presId="urn:microsoft.com/office/officeart/2005/8/layout/hierarchy2"/>
    <dgm:cxn modelId="{CF0DE597-2AFD-4A76-9D9D-01A1D142619E}" type="presOf" srcId="{78ABC36B-3751-4A6A-A26C-EB75AC4B4DD7}" destId="{A32C3422-7C7D-4F73-B3CE-E30BCB1CA580}" srcOrd="0" destOrd="0" presId="urn:microsoft.com/office/officeart/2005/8/layout/hierarchy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B1DF76C0-764B-4174-8EC4-A373044EDE56}" type="presOf" srcId="{587F5B2E-E8BE-4FD3-B45A-7F141085A444}" destId="{EFE700EF-BCF3-4A8C-A75A-99E02807A394}" srcOrd="1" destOrd="0" presId="urn:microsoft.com/office/officeart/2005/8/layout/hierarchy2"/>
    <dgm:cxn modelId="{0FBA22D0-6F76-4ADA-8F34-6296B8313A91}" type="presOf" srcId="{C44C3E60-3C67-4DE7-815E-AECD444020E9}" destId="{475B4D09-26F6-42A3-AFE9-3CF2875326EA}" srcOrd="0"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0755A9DE-20BC-4FC8-89F2-CB7F7FCD509F}" srcId="{1C021E9F-2721-4BD8-9274-EA006A170C68}" destId="{C489F96E-C61C-471B-90FA-E346D76B6004}" srcOrd="1" destOrd="0" parTransId="{F5E69423-1819-4A94-920E-324CCB211AA9}" sibTransId="{0D229B12-F392-416D-B00D-198B1F1EB974}"/>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 modelId="{C770C563-486D-43AC-9AD9-EB7CE6D2D670}" type="presParOf" srcId="{F5D92B4D-9BA6-4BF3-B291-05F23996EEBA}" destId="{734F82B5-5544-4A8B-912D-5E31596BB747}" srcOrd="2" destOrd="0" presId="urn:microsoft.com/office/officeart/2005/8/layout/hierarchy2"/>
    <dgm:cxn modelId="{660BD502-03EC-4869-88F4-491912762834}" type="presParOf" srcId="{734F82B5-5544-4A8B-912D-5E31596BB747}" destId="{7E59CC1F-8F5E-47C5-8918-47B18EF8CDDE}" srcOrd="0" destOrd="0" presId="urn:microsoft.com/office/officeart/2005/8/layout/hierarchy2"/>
    <dgm:cxn modelId="{573DD912-78C9-424E-B6AB-9E03F5AC4AB4}" type="presParOf" srcId="{F5D92B4D-9BA6-4BF3-B291-05F23996EEBA}" destId="{FD9FA026-B565-492E-A2AE-93B529B1D19C}" srcOrd="3" destOrd="0" presId="urn:microsoft.com/office/officeart/2005/8/layout/hierarchy2"/>
    <dgm:cxn modelId="{9A4D018F-AE3D-4B4B-83FA-9D8BA2D437A9}" type="presParOf" srcId="{FD9FA026-B565-492E-A2AE-93B529B1D19C}" destId="{4D120D7C-AF43-48EC-A97E-6AF2A18E9162}" srcOrd="0" destOrd="0" presId="urn:microsoft.com/office/officeart/2005/8/layout/hierarchy2"/>
    <dgm:cxn modelId="{FF3D710B-8406-447B-BFF2-14CE852C7760}" type="presParOf" srcId="{FD9FA026-B565-492E-A2AE-93B529B1D19C}" destId="{85DC52F3-B725-4160-A72E-5ED1A7625843}" srcOrd="1" destOrd="0" presId="urn:microsoft.com/office/officeart/2005/8/layout/hierarchy2"/>
    <dgm:cxn modelId="{247B08CD-FC5B-4949-8A32-BCF7FC3C5F52}" type="presParOf" srcId="{85DC52F3-B725-4160-A72E-5ED1A7625843}" destId="{99391B29-AC80-452B-9EAF-743A1FF1F25B}" srcOrd="0" destOrd="0" presId="urn:microsoft.com/office/officeart/2005/8/layout/hierarchy2"/>
    <dgm:cxn modelId="{D54176EA-50D3-4271-A787-3E83805BB154}" type="presParOf" srcId="{99391B29-AC80-452B-9EAF-743A1FF1F25B}" destId="{EFE700EF-BCF3-4A8C-A75A-99E02807A394}" srcOrd="0" destOrd="0" presId="urn:microsoft.com/office/officeart/2005/8/layout/hierarchy2"/>
    <dgm:cxn modelId="{DA49CC5B-38F6-4C94-9872-588B0CE6F488}" type="presParOf" srcId="{85DC52F3-B725-4160-A72E-5ED1A7625843}" destId="{51FE78DA-B077-4333-ACB6-C2C689AA504F}" srcOrd="1" destOrd="0" presId="urn:microsoft.com/office/officeart/2005/8/layout/hierarchy2"/>
    <dgm:cxn modelId="{DCC0B462-7D03-47F8-837D-33E2DEE960D5}" type="presParOf" srcId="{51FE78DA-B077-4333-ACB6-C2C689AA504F}" destId="{475B4D09-26F6-42A3-AFE9-3CF2875326EA}" srcOrd="0" destOrd="0" presId="urn:microsoft.com/office/officeart/2005/8/layout/hierarchy2"/>
    <dgm:cxn modelId="{205B90C5-A325-467C-82AB-77AF8B9EC90C}" type="presParOf" srcId="{51FE78DA-B077-4333-ACB6-C2C689AA504F}" destId="{B2825FB4-6DE3-44F9-9BAB-C1F60A03ECED}"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Extensional</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Intensional</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Content Definition</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Explicit List </a:t>
          </a:r>
        </a:p>
        <a:p>
          <a:r>
            <a:rPr lang="en-US" sz="1050" b="1" dirty="0"/>
            <a:t>of Codes</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Algorithm</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“all laboratory codes in LOINC”</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{M, F, O, U}</a:t>
          </a:r>
        </a:p>
      </dgm:t>
    </dgm:pt>
    <dgm:pt modelId="{91D5850B-ADAF-472F-9781-180EC1A5DF3D}" type="sibTrans" cxnId="{10C0AD24-844D-4833-88F2-B13C014D08E5}">
      <dgm:prSet/>
      <dgm:spPr/>
      <dgm:t>
        <a:bodyPr/>
        <a:lstStyle/>
        <a:p>
          <a:endParaRPr lang="en-US" sz="1050"/>
        </a:p>
      </dgm:t>
    </dgm:pt>
    <dgm:pt modelId="{600103FB-CB69-4F23-9650-6011E0181754}" type="parTrans" cxnId="{10C0AD24-844D-4833-88F2-B13C014D08E5}">
      <dgm:prSet custT="1"/>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2"/>
      <dgm:spPr/>
    </dgm:pt>
    <dgm:pt modelId="{0A5E8CD8-9562-4D8D-8986-FD8E731901AE}" type="pres">
      <dgm:prSet presAssocID="{15231953-6320-4759-A977-7DD4C0B20DC2}" presName="connTx" presStyleLbl="parChTrans1D2" presStyleIdx="0" presStyleCnt="2"/>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2">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2"/>
      <dgm:spPr/>
    </dgm:pt>
    <dgm:pt modelId="{CCF99805-F49B-40A0-A16E-442CEFFF3A96}" type="pres">
      <dgm:prSet presAssocID="{A563BE08-8503-4C9D-9243-548E3A7E24B0}" presName="connTx" presStyleLbl="parChTrans1D3" presStyleIdx="0" presStyleCnt="2"/>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2"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2"/>
      <dgm:spPr/>
    </dgm:pt>
    <dgm:pt modelId="{BA5C2748-D6A4-4DF0-802B-FDEB7EE5E11C}" type="pres">
      <dgm:prSet presAssocID="{600103FB-CB69-4F23-9650-6011E0181754}" presName="connTx" presStyleLbl="parChTrans1D4" presStyleIdx="0" presStyleCnt="2"/>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2" custScaleX="377749">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2"/>
      <dgm:spPr/>
    </dgm:pt>
    <dgm:pt modelId="{3F9B364B-2002-4261-A49E-A941C95DF8D1}" type="pres">
      <dgm:prSet presAssocID="{3CE30084-C3D6-494C-AA2D-199148488D76}" presName="connTx" presStyleLbl="parChTrans1D2" presStyleIdx="1" presStyleCnt="2"/>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2">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2"/>
      <dgm:spPr/>
    </dgm:pt>
    <dgm:pt modelId="{EFA100C8-4326-47F9-9A02-90CAFBECC47B}" type="pres">
      <dgm:prSet presAssocID="{80AA5A5A-F7FA-4E15-A196-A874AF82CA0B}" presName="connTx" presStyleLbl="parChTrans1D3" presStyleIdx="1" presStyleCnt="2"/>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2" custScaleX="110924">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2"/>
      <dgm:spPr/>
    </dgm:pt>
    <dgm:pt modelId="{68CB5994-1390-4124-BAA3-B359E171225F}" type="pres">
      <dgm:prSet presAssocID="{78ABC36B-3751-4A6A-A26C-EB75AC4B4DD7}" presName="connTx" presStyleLbl="parChTrans1D4" presStyleIdx="1" presStyleCnt="2"/>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2" custScaleX="377749">
        <dgm:presLayoutVars>
          <dgm:chPref val="3"/>
        </dgm:presLayoutVars>
      </dgm:prSet>
      <dgm:spPr/>
    </dgm:pt>
    <dgm:pt modelId="{9155AC79-7358-4F4A-9AD3-2B48915AD8B0}" type="pres">
      <dgm:prSet presAssocID="{403369F7-B962-4A9D-BA8F-C4DBFBAE4819}" presName="level3hierChild" presStyleCnt="0"/>
      <dgm:spPr/>
    </dgm:pt>
  </dgm:ptLst>
  <dgm:cxnLst>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73252338-3C57-40D1-8B8A-D9CA03BA544D}" type="presOf" srcId="{F3DB0EE4-6551-4F8D-AAC4-28D4124AA57A}" destId="{D32B891F-767E-48F3-AD00-8A9025E2779D}"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7D0FF764-E0D7-4449-9B5E-FF092E60038E}" type="presOf" srcId="{600103FB-CB69-4F23-9650-6011E0181754}" destId="{EB2100AF-1F6D-450F-9427-9B0F57AC45BC}"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01BB527C-9092-4131-B6F3-0CFDA593EA97}" srcId="{6EAF2890-2B1C-477C-941A-BE1240AD4AD9}" destId="{F3DB0EE4-6551-4F8D-AAC4-28D4124AA57A}" srcOrd="0" destOrd="0" parTransId="{15231953-6320-4759-A977-7DD4C0B20DC2}" sibTransId="{D5C3BF10-A1A0-43B6-981E-77634D3010A6}"/>
    <dgm:cxn modelId="{CF0DE597-2AFD-4A76-9D9D-01A1D142619E}" type="presOf" srcId="{78ABC36B-3751-4A6A-A26C-EB75AC4B4DD7}" destId="{A32C3422-7C7D-4F73-B3CE-E30BCB1CA580}" srcOrd="0" destOrd="0" presId="urn:microsoft.com/office/officeart/2005/8/layout/hierarchy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HL7 v2</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HL7 V3/CDA</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Extensibility</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Open/Closed*</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CWE/CNE         Coding Strength</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CWE—local codes or free text allowed</a:t>
          </a:r>
        </a:p>
        <a:p>
          <a:pPr algn="l"/>
          <a:r>
            <a:rPr lang="en-US" sz="1050" dirty="0"/>
            <a:t>CNE—fixed to codes defined in the specification</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Open—local codes allowed in a derived specification</a:t>
          </a:r>
        </a:p>
        <a:p>
          <a:pPr algn="l"/>
          <a:r>
            <a:rPr lang="en-US" sz="1050" dirty="0"/>
            <a:t>Closed—fixed to codes defined in the specification</a:t>
          </a:r>
        </a:p>
      </dgm:t>
    </dgm:pt>
    <dgm:pt modelId="{91D5850B-ADAF-472F-9781-180EC1A5DF3D}" type="sibTrans" cxnId="{10C0AD24-844D-4833-88F2-B13C014D08E5}">
      <dgm:prSet/>
      <dgm:spPr/>
      <dgm:t>
        <a:bodyPr/>
        <a:lstStyle/>
        <a:p>
          <a:endParaRPr lang="en-US" sz="1050"/>
        </a:p>
      </dgm:t>
    </dgm:pt>
    <dgm:pt modelId="{600103FB-CB69-4F23-9650-6011E0181754}" type="parTrans" cxnId="{10C0AD24-844D-4833-88F2-B13C014D08E5}">
      <dgm:prSet custT="1"/>
      <dgm:spPr/>
      <dgm:t>
        <a:bodyPr/>
        <a:lstStyle/>
        <a:p>
          <a:endParaRPr lang="en-US" sz="1050"/>
        </a:p>
      </dgm:t>
    </dgm:pt>
    <dgm:pt modelId="{FE53D94B-CE0A-4A67-A8FE-D9E3E7B74B01}">
      <dgm:prSet custT="1"/>
      <dgm:spPr>
        <a:solidFill>
          <a:srgbClr val="CCECFF"/>
        </a:solidFill>
      </dgm:spPr>
      <dgm:t>
        <a:bodyPr/>
        <a:lstStyle/>
        <a:p>
          <a:r>
            <a:rPr lang="en-US" sz="1050" b="1" dirty="0"/>
            <a:t>HL7 FHIR</a:t>
          </a:r>
        </a:p>
      </dgm:t>
    </dgm:pt>
    <dgm:pt modelId="{04FCB006-55AF-4852-88EB-DD5C35BBE875}" type="parTrans" cxnId="{6F463E52-07ED-4C01-B766-DB9E60AC3C85}">
      <dgm:prSet/>
      <dgm:spPr/>
      <dgm:t>
        <a:bodyPr/>
        <a:lstStyle/>
        <a:p>
          <a:endParaRPr lang="en-US"/>
        </a:p>
      </dgm:t>
    </dgm:pt>
    <dgm:pt modelId="{B9417E5B-7E57-4944-9D9F-F3002C6BFFB2}" type="sibTrans" cxnId="{6F463E52-07ED-4C01-B766-DB9E60AC3C85}">
      <dgm:prSet/>
      <dgm:spPr/>
      <dgm:t>
        <a:bodyPr/>
        <a:lstStyle/>
        <a:p>
          <a:endParaRPr lang="en-US"/>
        </a:p>
      </dgm:t>
    </dgm:pt>
    <dgm:pt modelId="{1A0C174E-4DA8-4F91-9F54-D53FDE4120AC}">
      <dgm:prSet custT="1"/>
      <dgm:spPr>
        <a:solidFill>
          <a:srgbClr val="E1F4FF"/>
        </a:solidFill>
      </dgm:spPr>
      <dgm:t>
        <a:bodyPr/>
        <a:lstStyle/>
        <a:p>
          <a:r>
            <a:rPr lang="en-US" sz="1050" b="1" dirty="0"/>
            <a:t>Extensible/Required Binding Strength</a:t>
          </a:r>
        </a:p>
      </dgm:t>
    </dgm:pt>
    <dgm:pt modelId="{E594D851-FFB4-4EB4-AA8E-B8EC2C7F90B6}" type="parTrans" cxnId="{B1EA2B0C-8CA9-48CF-AFE3-2A3BBBC075FE}">
      <dgm:prSet/>
      <dgm:spPr/>
      <dgm:t>
        <a:bodyPr/>
        <a:lstStyle/>
        <a:p>
          <a:endParaRPr lang="en-US"/>
        </a:p>
      </dgm:t>
    </dgm:pt>
    <dgm:pt modelId="{27DD5B2E-2863-46A6-B14D-136935388D30}" type="sibTrans" cxnId="{B1EA2B0C-8CA9-48CF-AFE3-2A3BBBC075FE}">
      <dgm:prSet/>
      <dgm:spPr/>
      <dgm:t>
        <a:bodyPr/>
        <a:lstStyle/>
        <a:p>
          <a:endParaRPr lang="en-US"/>
        </a:p>
      </dgm:t>
    </dgm:pt>
    <dgm:pt modelId="{648EAB0A-FB88-417C-8EB7-FA161466DAE1}">
      <dgm:prSet custT="1"/>
      <dgm:spPr>
        <a:solidFill>
          <a:schemeClr val="bg1">
            <a:lumMod val="95000"/>
          </a:schemeClr>
        </a:solidFill>
      </dgm:spPr>
      <dgm:t>
        <a:bodyPr lIns="91440" rIns="91440"/>
        <a:lstStyle/>
        <a:p>
          <a:pPr algn="l"/>
          <a:r>
            <a:rPr lang="en-US" sz="1050" dirty="0"/>
            <a:t>Extensible—local codes or free text allowed</a:t>
          </a:r>
        </a:p>
        <a:p>
          <a:pPr algn="l"/>
          <a:r>
            <a:rPr lang="en-US" sz="1050" dirty="0"/>
            <a:t>Required—fixed to the codes defined in the specification</a:t>
          </a:r>
        </a:p>
      </dgm:t>
    </dgm:pt>
    <dgm:pt modelId="{F2BA0BAD-1464-401D-8FC7-E7BC808A096A}" type="parTrans" cxnId="{F5898104-3068-4FF1-ABCD-24543413F0F5}">
      <dgm:prSet/>
      <dgm:spPr/>
      <dgm:t>
        <a:bodyPr/>
        <a:lstStyle/>
        <a:p>
          <a:endParaRPr lang="en-US"/>
        </a:p>
      </dgm:t>
    </dgm:pt>
    <dgm:pt modelId="{4185D846-9DFC-4EF7-B019-AF7EBAC29322}" type="sibTrans" cxnId="{F5898104-3068-4FF1-ABCD-24543413F0F5}">
      <dgm:prSet/>
      <dgm:spPr/>
      <dgm:t>
        <a:bodyPr/>
        <a:lstStyle/>
        <a:p>
          <a:endParaRPr lang="en-US"/>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custScaleX="76119">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3"/>
      <dgm:spPr/>
    </dgm:pt>
    <dgm:pt modelId="{0A5E8CD8-9562-4D8D-8986-FD8E731901AE}" type="pres">
      <dgm:prSet presAssocID="{15231953-6320-4759-A977-7DD4C0B20DC2}" presName="connTx" presStyleLbl="parChTrans1D2" presStyleIdx="0" presStyleCnt="3"/>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3" custScaleX="76119">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3"/>
      <dgm:spPr/>
    </dgm:pt>
    <dgm:pt modelId="{CCF99805-F49B-40A0-A16E-442CEFFF3A96}" type="pres">
      <dgm:prSet presAssocID="{A563BE08-8503-4C9D-9243-548E3A7E24B0}" presName="connTx" presStyleLbl="parChTrans1D3" presStyleIdx="0" presStyleCnt="3"/>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3" custScaleX="114786">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3"/>
      <dgm:spPr/>
    </dgm:pt>
    <dgm:pt modelId="{BA5C2748-D6A4-4DF0-802B-FDEB7EE5E11C}" type="pres">
      <dgm:prSet presAssocID="{600103FB-CB69-4F23-9650-6011E0181754}" presName="connTx" presStyleLbl="parChTrans1D4" presStyleIdx="0" presStyleCnt="3"/>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3" custScaleX="298444">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3"/>
      <dgm:spPr/>
    </dgm:pt>
    <dgm:pt modelId="{3F9B364B-2002-4261-A49E-A941C95DF8D1}" type="pres">
      <dgm:prSet presAssocID="{3CE30084-C3D6-494C-AA2D-199148488D76}" presName="connTx" presStyleLbl="parChTrans1D2" presStyleIdx="1" presStyleCnt="3"/>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3" custScaleX="76119">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3"/>
      <dgm:spPr/>
    </dgm:pt>
    <dgm:pt modelId="{EFA100C8-4326-47F9-9A02-90CAFBECC47B}" type="pres">
      <dgm:prSet presAssocID="{80AA5A5A-F7FA-4E15-A196-A874AF82CA0B}" presName="connTx" presStyleLbl="parChTrans1D3" presStyleIdx="1" presStyleCnt="3"/>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3" custScaleX="114421">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3"/>
      <dgm:spPr/>
    </dgm:pt>
    <dgm:pt modelId="{68CB5994-1390-4124-BAA3-B359E171225F}" type="pres">
      <dgm:prSet presAssocID="{78ABC36B-3751-4A6A-A26C-EB75AC4B4DD7}" presName="connTx" presStyleLbl="parChTrans1D4" presStyleIdx="1" presStyleCnt="3"/>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3" custScaleX="298444">
        <dgm:presLayoutVars>
          <dgm:chPref val="3"/>
        </dgm:presLayoutVars>
      </dgm:prSet>
      <dgm:spPr/>
    </dgm:pt>
    <dgm:pt modelId="{9155AC79-7358-4F4A-9AD3-2B48915AD8B0}" type="pres">
      <dgm:prSet presAssocID="{403369F7-B962-4A9D-BA8F-C4DBFBAE4819}" presName="level3hierChild" presStyleCnt="0"/>
      <dgm:spPr/>
    </dgm:pt>
    <dgm:pt modelId="{2F926921-8333-44B1-9A06-5E776A72401F}" type="pres">
      <dgm:prSet presAssocID="{04FCB006-55AF-4852-88EB-DD5C35BBE875}" presName="conn2-1" presStyleLbl="parChTrans1D2" presStyleIdx="2" presStyleCnt="3"/>
      <dgm:spPr/>
    </dgm:pt>
    <dgm:pt modelId="{45CDE378-77C0-4844-AAEE-4776F873CE8D}" type="pres">
      <dgm:prSet presAssocID="{04FCB006-55AF-4852-88EB-DD5C35BBE875}" presName="connTx" presStyleLbl="parChTrans1D2" presStyleIdx="2" presStyleCnt="3"/>
      <dgm:spPr/>
    </dgm:pt>
    <dgm:pt modelId="{489AA2FD-7A64-4958-962B-F376BB87033D}" type="pres">
      <dgm:prSet presAssocID="{FE53D94B-CE0A-4A67-A8FE-D9E3E7B74B01}" presName="root2" presStyleCnt="0"/>
      <dgm:spPr/>
    </dgm:pt>
    <dgm:pt modelId="{5E1C5813-9305-4FEA-BA44-66DF3599A283}" type="pres">
      <dgm:prSet presAssocID="{FE53D94B-CE0A-4A67-A8FE-D9E3E7B74B01}" presName="LevelTwoTextNode" presStyleLbl="node2" presStyleIdx="2" presStyleCnt="3" custScaleX="75798">
        <dgm:presLayoutVars>
          <dgm:chPref val="3"/>
        </dgm:presLayoutVars>
      </dgm:prSet>
      <dgm:spPr/>
    </dgm:pt>
    <dgm:pt modelId="{686EE670-5D6B-45EE-9498-CCDD1E1A1FCC}" type="pres">
      <dgm:prSet presAssocID="{FE53D94B-CE0A-4A67-A8FE-D9E3E7B74B01}" presName="level3hierChild" presStyleCnt="0"/>
      <dgm:spPr/>
    </dgm:pt>
    <dgm:pt modelId="{7637F374-5382-48BA-9D8A-6204D2B8BDAD}" type="pres">
      <dgm:prSet presAssocID="{E594D851-FFB4-4EB4-AA8E-B8EC2C7F90B6}" presName="conn2-1" presStyleLbl="parChTrans1D3" presStyleIdx="2" presStyleCnt="3"/>
      <dgm:spPr/>
    </dgm:pt>
    <dgm:pt modelId="{D2CEBEB7-833C-437B-85E9-9A4FFE8EF72A}" type="pres">
      <dgm:prSet presAssocID="{E594D851-FFB4-4EB4-AA8E-B8EC2C7F90B6}" presName="connTx" presStyleLbl="parChTrans1D3" presStyleIdx="2" presStyleCnt="3"/>
      <dgm:spPr/>
    </dgm:pt>
    <dgm:pt modelId="{857AC620-DDBB-4C3F-82B2-A3767D61E488}" type="pres">
      <dgm:prSet presAssocID="{1A0C174E-4DA8-4F91-9F54-D53FDE4120AC}" presName="root2" presStyleCnt="0"/>
      <dgm:spPr/>
    </dgm:pt>
    <dgm:pt modelId="{067B1522-5C6C-4E6B-BA51-9806A32A184F}" type="pres">
      <dgm:prSet presAssocID="{1A0C174E-4DA8-4F91-9F54-D53FDE4120AC}" presName="LevelTwoTextNode" presStyleLbl="node3" presStyleIdx="2" presStyleCnt="3" custScaleX="114786">
        <dgm:presLayoutVars>
          <dgm:chPref val="3"/>
        </dgm:presLayoutVars>
      </dgm:prSet>
      <dgm:spPr/>
    </dgm:pt>
    <dgm:pt modelId="{07EABBD5-49B0-4234-9A3D-A14F2A71A118}" type="pres">
      <dgm:prSet presAssocID="{1A0C174E-4DA8-4F91-9F54-D53FDE4120AC}" presName="level3hierChild" presStyleCnt="0"/>
      <dgm:spPr/>
    </dgm:pt>
    <dgm:pt modelId="{97920F8E-4A67-4DED-8420-A758F31D539E}" type="pres">
      <dgm:prSet presAssocID="{F2BA0BAD-1464-401D-8FC7-E7BC808A096A}" presName="conn2-1" presStyleLbl="parChTrans1D4" presStyleIdx="2" presStyleCnt="3"/>
      <dgm:spPr/>
    </dgm:pt>
    <dgm:pt modelId="{4E111AF8-6444-4D5F-A3A9-5FFBBEFB7E92}" type="pres">
      <dgm:prSet presAssocID="{F2BA0BAD-1464-401D-8FC7-E7BC808A096A}" presName="connTx" presStyleLbl="parChTrans1D4" presStyleIdx="2" presStyleCnt="3"/>
      <dgm:spPr/>
    </dgm:pt>
    <dgm:pt modelId="{90F731CA-AB99-4F51-85E4-4E4F49DCA373}" type="pres">
      <dgm:prSet presAssocID="{648EAB0A-FB88-417C-8EB7-FA161466DAE1}" presName="root2" presStyleCnt="0"/>
      <dgm:spPr/>
    </dgm:pt>
    <dgm:pt modelId="{1317F117-6B1B-4FBC-B90B-E116D073720F}" type="pres">
      <dgm:prSet presAssocID="{648EAB0A-FB88-417C-8EB7-FA161466DAE1}" presName="LevelTwoTextNode" presStyleLbl="node4" presStyleIdx="2" presStyleCnt="3" custScaleX="298444">
        <dgm:presLayoutVars>
          <dgm:chPref val="3"/>
        </dgm:presLayoutVars>
      </dgm:prSet>
      <dgm:spPr/>
    </dgm:pt>
    <dgm:pt modelId="{F6953683-38CD-42CB-A652-46B8D7B9AB7C}" type="pres">
      <dgm:prSet presAssocID="{648EAB0A-FB88-417C-8EB7-FA161466DAE1}" presName="level3hierChild" presStyleCnt="0"/>
      <dgm:spPr/>
    </dgm:pt>
  </dgm:ptLst>
  <dgm:cxnLst>
    <dgm:cxn modelId="{F5898104-3068-4FF1-ABCD-24543413F0F5}" srcId="{1A0C174E-4DA8-4F91-9F54-D53FDE4120AC}" destId="{648EAB0A-FB88-417C-8EB7-FA161466DAE1}" srcOrd="0" destOrd="0" parTransId="{F2BA0BAD-1464-401D-8FC7-E7BC808A096A}" sibTransId="{4185D846-9DFC-4EF7-B019-AF7EBAC29322}"/>
    <dgm:cxn modelId="{E47B8807-1AB2-45E1-A534-E07D632444B7}" type="presOf" srcId="{FE53D94B-CE0A-4A67-A8FE-D9E3E7B74B01}" destId="{5E1C5813-9305-4FEA-BA44-66DF3599A283}" srcOrd="0" destOrd="0" presId="urn:microsoft.com/office/officeart/2005/8/layout/hierarchy2"/>
    <dgm:cxn modelId="{B1EA2B0C-8CA9-48CF-AFE3-2A3BBBC075FE}" srcId="{FE53D94B-CE0A-4A67-A8FE-D9E3E7B74B01}" destId="{1A0C174E-4DA8-4F91-9F54-D53FDE4120AC}" srcOrd="0" destOrd="0" parTransId="{E594D851-FFB4-4EB4-AA8E-B8EC2C7F90B6}" sibTransId="{27DD5B2E-2863-46A6-B14D-136935388D30}"/>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43BE8333-BD02-47E6-B9A8-4CC22A9EF867}" type="presOf" srcId="{04FCB006-55AF-4852-88EB-DD5C35BBE875}" destId="{2F926921-8333-44B1-9A06-5E776A72401F}" srcOrd="0" destOrd="0" presId="urn:microsoft.com/office/officeart/2005/8/layout/hierarchy2"/>
    <dgm:cxn modelId="{73252338-3C57-40D1-8B8A-D9CA03BA544D}" type="presOf" srcId="{F3DB0EE4-6551-4F8D-AAC4-28D4124AA57A}" destId="{D32B891F-767E-48F3-AD00-8A9025E2779D}"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7D0FF764-E0D7-4449-9B5E-FF092E60038E}" type="presOf" srcId="{600103FB-CB69-4F23-9650-6011E0181754}" destId="{EB2100AF-1F6D-450F-9427-9B0F57AC45BC}"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6C05C54E-E1A5-40DD-BFF7-A80B2DEEFA15}" type="presOf" srcId="{E594D851-FFB4-4EB4-AA8E-B8EC2C7F90B6}" destId="{7637F374-5382-48BA-9D8A-6204D2B8BDAD}" srcOrd="0" destOrd="0" presId="urn:microsoft.com/office/officeart/2005/8/layout/hierarchy2"/>
    <dgm:cxn modelId="{6F463E52-07ED-4C01-B766-DB9E60AC3C85}" srcId="{6EAF2890-2B1C-477C-941A-BE1240AD4AD9}" destId="{FE53D94B-CE0A-4A67-A8FE-D9E3E7B74B01}" srcOrd="2" destOrd="0" parTransId="{04FCB006-55AF-4852-88EB-DD5C35BBE875}" sibTransId="{B9417E5B-7E57-4944-9D9F-F3002C6BFFB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67D91A77-95BB-47FB-8725-69C289B27AB8}" type="presOf" srcId="{1A0C174E-4DA8-4F91-9F54-D53FDE4120AC}" destId="{067B1522-5C6C-4E6B-BA51-9806A32A184F}" srcOrd="0"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79F5B294-8C9A-4174-88EB-8D1EC3D4952B}" type="presOf" srcId="{F2BA0BAD-1464-401D-8FC7-E7BC808A096A}" destId="{4E111AF8-6444-4D5F-A3A9-5FFBBEFB7E92}" srcOrd="1" destOrd="0" presId="urn:microsoft.com/office/officeart/2005/8/layout/hierarchy2"/>
    <dgm:cxn modelId="{CF0DE597-2AFD-4A76-9D9D-01A1D142619E}" type="presOf" srcId="{78ABC36B-3751-4A6A-A26C-EB75AC4B4DD7}" destId="{A32C3422-7C7D-4F73-B3CE-E30BCB1CA580}" srcOrd="0" destOrd="0" presId="urn:microsoft.com/office/officeart/2005/8/layout/hierarchy2"/>
    <dgm:cxn modelId="{305A63A5-176E-4D38-A0E0-86CAB730085B}" srcId="{6EAF2890-2B1C-477C-941A-BE1240AD4AD9}" destId="{1C021E9F-2721-4BD8-9274-EA006A170C68}" srcOrd="1" destOrd="0" parTransId="{3CE30084-C3D6-494C-AA2D-199148488D76}" sibTransId="{B033B242-A5A8-4F56-9B31-8A73C2205D12}"/>
    <dgm:cxn modelId="{2D015FA6-3533-4D4B-B405-5DD570AF5874}" type="presOf" srcId="{04FCB006-55AF-4852-88EB-DD5C35BBE875}" destId="{45CDE378-77C0-4844-AAEE-4776F873CE8D}" srcOrd="1" destOrd="0" presId="urn:microsoft.com/office/officeart/2005/8/layout/hierarchy2"/>
    <dgm:cxn modelId="{35325EA7-1F2A-4617-A6B3-9D482E631979}" type="presOf" srcId="{CC18B032-736F-40AD-BEC1-B62861BD7046}" destId="{F1497990-9B92-448E-8387-51A53604D650}" srcOrd="0" destOrd="0" presId="urn:microsoft.com/office/officeart/2005/8/layout/hierarchy2"/>
    <dgm:cxn modelId="{D3FB81AE-050E-42D2-9E79-FC43EA5B0531}" type="presOf" srcId="{648EAB0A-FB88-417C-8EB7-FA161466DAE1}" destId="{1317F117-6B1B-4FBC-B90B-E116D073720F}"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F9F62FC5-38B9-4161-BF11-D50EF25F93B9}" type="presOf" srcId="{E594D851-FFB4-4EB4-AA8E-B8EC2C7F90B6}" destId="{D2CEBEB7-833C-437B-85E9-9A4FFE8EF72A}" srcOrd="1"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0054F0-095E-4335-96D5-EE59E679B0D4}" type="presOf" srcId="{F2BA0BAD-1464-401D-8FC7-E7BC808A096A}" destId="{97920F8E-4A67-4DED-8420-A758F31D539E}" srcOrd="0" destOrd="0" presId="urn:microsoft.com/office/officeart/2005/8/layout/hierarchy2"/>
    <dgm:cxn modelId="{FB2AF9F3-10F0-41E8-B6F2-843604D9CE1E}" type="presOf" srcId="{E80C5B18-4FF3-4EAB-A238-430E8FEE76F8}" destId="{6E9B4AC2-CCB2-4092-AE0A-97B40E4F24D7}"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 modelId="{9C8B9C47-A8E2-4D7D-BFE9-E079BD2B2A8B}" type="presParOf" srcId="{B5714C88-D9DC-421A-A05F-044B1EDC1089}" destId="{2F926921-8333-44B1-9A06-5E776A72401F}" srcOrd="4" destOrd="0" presId="urn:microsoft.com/office/officeart/2005/8/layout/hierarchy2"/>
    <dgm:cxn modelId="{6618CA65-1EC4-4D0D-A813-0B7B096DE141}" type="presParOf" srcId="{2F926921-8333-44B1-9A06-5E776A72401F}" destId="{45CDE378-77C0-4844-AAEE-4776F873CE8D}" srcOrd="0" destOrd="0" presId="urn:microsoft.com/office/officeart/2005/8/layout/hierarchy2"/>
    <dgm:cxn modelId="{2211679E-8933-4F63-8F1F-D4945C89E7EF}" type="presParOf" srcId="{B5714C88-D9DC-421A-A05F-044B1EDC1089}" destId="{489AA2FD-7A64-4958-962B-F376BB87033D}" srcOrd="5" destOrd="0" presId="urn:microsoft.com/office/officeart/2005/8/layout/hierarchy2"/>
    <dgm:cxn modelId="{3F2F3FF8-9DD8-49BB-92B3-355F882AE7AA}" type="presParOf" srcId="{489AA2FD-7A64-4958-962B-F376BB87033D}" destId="{5E1C5813-9305-4FEA-BA44-66DF3599A283}" srcOrd="0" destOrd="0" presId="urn:microsoft.com/office/officeart/2005/8/layout/hierarchy2"/>
    <dgm:cxn modelId="{F2667192-ACAE-49E9-84C2-E027469A37A3}" type="presParOf" srcId="{489AA2FD-7A64-4958-962B-F376BB87033D}" destId="{686EE670-5D6B-45EE-9498-CCDD1E1A1FCC}" srcOrd="1" destOrd="0" presId="urn:microsoft.com/office/officeart/2005/8/layout/hierarchy2"/>
    <dgm:cxn modelId="{98C0D593-E3FF-4C24-AC2E-906F1D6AB483}" type="presParOf" srcId="{686EE670-5D6B-45EE-9498-CCDD1E1A1FCC}" destId="{7637F374-5382-48BA-9D8A-6204D2B8BDAD}" srcOrd="0" destOrd="0" presId="urn:microsoft.com/office/officeart/2005/8/layout/hierarchy2"/>
    <dgm:cxn modelId="{89B253E9-230A-4BEC-BE4F-A7B0D201E6CD}" type="presParOf" srcId="{7637F374-5382-48BA-9D8A-6204D2B8BDAD}" destId="{D2CEBEB7-833C-437B-85E9-9A4FFE8EF72A}" srcOrd="0" destOrd="0" presId="urn:microsoft.com/office/officeart/2005/8/layout/hierarchy2"/>
    <dgm:cxn modelId="{20436E4B-F5C8-493B-A0B3-E586B0ECF7B9}" type="presParOf" srcId="{686EE670-5D6B-45EE-9498-CCDD1E1A1FCC}" destId="{857AC620-DDBB-4C3F-82B2-A3767D61E488}" srcOrd="1" destOrd="0" presId="urn:microsoft.com/office/officeart/2005/8/layout/hierarchy2"/>
    <dgm:cxn modelId="{6EAC067B-54F7-4688-A123-3929F8497C6F}" type="presParOf" srcId="{857AC620-DDBB-4C3F-82B2-A3767D61E488}" destId="{067B1522-5C6C-4E6B-BA51-9806A32A184F}" srcOrd="0" destOrd="0" presId="urn:microsoft.com/office/officeart/2005/8/layout/hierarchy2"/>
    <dgm:cxn modelId="{2D0C98BD-6950-451B-83FE-2094BC572BFB}" type="presParOf" srcId="{857AC620-DDBB-4C3F-82B2-A3767D61E488}" destId="{07EABBD5-49B0-4234-9A3D-A14F2A71A118}" srcOrd="1" destOrd="0" presId="urn:microsoft.com/office/officeart/2005/8/layout/hierarchy2"/>
    <dgm:cxn modelId="{587E96E3-C6B8-46A5-9B6F-6C21C4C28842}" type="presParOf" srcId="{07EABBD5-49B0-4234-9A3D-A14F2A71A118}" destId="{97920F8E-4A67-4DED-8420-A758F31D539E}" srcOrd="0" destOrd="0" presId="urn:microsoft.com/office/officeart/2005/8/layout/hierarchy2"/>
    <dgm:cxn modelId="{14BF39C1-8CA0-4659-A693-2B4DB583FAA4}" type="presParOf" srcId="{97920F8E-4A67-4DED-8420-A758F31D539E}" destId="{4E111AF8-6444-4D5F-A3A9-5FFBBEFB7E92}" srcOrd="0" destOrd="0" presId="urn:microsoft.com/office/officeart/2005/8/layout/hierarchy2"/>
    <dgm:cxn modelId="{B30E70EF-47E3-4B42-810C-D67803FBD3A1}" type="presParOf" srcId="{07EABBD5-49B0-4234-9A3D-A14F2A71A118}" destId="{90F731CA-AB99-4F51-85E4-4E4F49DCA373}" srcOrd="1" destOrd="0" presId="urn:microsoft.com/office/officeart/2005/8/layout/hierarchy2"/>
    <dgm:cxn modelId="{0B6554F9-335E-44BE-B8F1-38BE564AD411}" type="presParOf" srcId="{90F731CA-AB99-4F51-85E4-4E4F49DCA373}" destId="{1317F117-6B1B-4FBC-B90B-E116D073720F}" srcOrd="0" destOrd="0" presId="urn:microsoft.com/office/officeart/2005/8/layout/hierarchy2"/>
    <dgm:cxn modelId="{2377222E-468F-4335-8E8A-23C56A4985A5}" type="presParOf" srcId="{90F731CA-AB99-4F51-85E4-4E4F49DCA373}" destId="{F6953683-38CD-42CB-A652-46B8D7B9AB7C}"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Dynamic</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Static</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Stability</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Can change w/r to the published specification</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Fixed w/r to the published specification</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Indicates that for this version of the specification the value set is completely fixed, both its definition and the expanded list of codes</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The value set can change outside of the definition of the specification. Generally linked to a code system and maintained by an external steward. </a:t>
          </a:r>
        </a:p>
      </dgm:t>
    </dgm:pt>
    <dgm:pt modelId="{91D5850B-ADAF-472F-9781-180EC1A5DF3D}" type="sibTrans" cxnId="{10C0AD24-844D-4833-88F2-B13C014D08E5}">
      <dgm:prSet/>
      <dgm:spPr/>
      <dgm:t>
        <a:bodyPr/>
        <a:lstStyle/>
        <a:p>
          <a:endParaRPr lang="en-US" sz="1050"/>
        </a:p>
      </dgm:t>
    </dgm:pt>
    <dgm:pt modelId="{600103FB-CB69-4F23-9650-6011E0181754}" type="parTrans" cxnId="{10C0AD24-844D-4833-88F2-B13C014D08E5}">
      <dgm:prSet custT="1"/>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2"/>
      <dgm:spPr/>
    </dgm:pt>
    <dgm:pt modelId="{0A5E8CD8-9562-4D8D-8986-FD8E731901AE}" type="pres">
      <dgm:prSet presAssocID="{15231953-6320-4759-A977-7DD4C0B20DC2}" presName="connTx" presStyleLbl="parChTrans1D2" presStyleIdx="0" presStyleCnt="2"/>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2">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2"/>
      <dgm:spPr/>
    </dgm:pt>
    <dgm:pt modelId="{CCF99805-F49B-40A0-A16E-442CEFFF3A96}" type="pres">
      <dgm:prSet presAssocID="{A563BE08-8503-4C9D-9243-548E3A7E24B0}" presName="connTx" presStyleLbl="parChTrans1D3" presStyleIdx="0" presStyleCnt="2"/>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2"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2"/>
      <dgm:spPr/>
    </dgm:pt>
    <dgm:pt modelId="{BA5C2748-D6A4-4DF0-802B-FDEB7EE5E11C}" type="pres">
      <dgm:prSet presAssocID="{600103FB-CB69-4F23-9650-6011E0181754}" presName="connTx" presStyleLbl="parChTrans1D4" presStyleIdx="0" presStyleCnt="2"/>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2" custScaleX="377749">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2"/>
      <dgm:spPr/>
    </dgm:pt>
    <dgm:pt modelId="{3F9B364B-2002-4261-A49E-A941C95DF8D1}" type="pres">
      <dgm:prSet presAssocID="{3CE30084-C3D6-494C-AA2D-199148488D76}" presName="connTx" presStyleLbl="parChTrans1D2" presStyleIdx="1" presStyleCnt="2"/>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2">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2"/>
      <dgm:spPr/>
    </dgm:pt>
    <dgm:pt modelId="{EFA100C8-4326-47F9-9A02-90CAFBECC47B}" type="pres">
      <dgm:prSet presAssocID="{80AA5A5A-F7FA-4E15-A196-A874AF82CA0B}" presName="connTx" presStyleLbl="parChTrans1D3" presStyleIdx="1" presStyleCnt="2"/>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2" custScaleX="110924">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2"/>
      <dgm:spPr/>
    </dgm:pt>
    <dgm:pt modelId="{68CB5994-1390-4124-BAA3-B359E171225F}" type="pres">
      <dgm:prSet presAssocID="{78ABC36B-3751-4A6A-A26C-EB75AC4B4DD7}" presName="connTx" presStyleLbl="parChTrans1D4" presStyleIdx="1" presStyleCnt="2"/>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2" custScaleX="377749">
        <dgm:presLayoutVars>
          <dgm:chPref val="3"/>
        </dgm:presLayoutVars>
      </dgm:prSet>
      <dgm:spPr/>
    </dgm:pt>
    <dgm:pt modelId="{9155AC79-7358-4F4A-9AD3-2B48915AD8B0}" type="pres">
      <dgm:prSet presAssocID="{403369F7-B962-4A9D-BA8F-C4DBFBAE4819}" presName="level3hierChild" presStyleCnt="0"/>
      <dgm:spPr/>
    </dgm:pt>
  </dgm:ptLst>
  <dgm:cxnLst>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73252338-3C57-40D1-8B8A-D9CA03BA544D}" type="presOf" srcId="{F3DB0EE4-6551-4F8D-AAC4-28D4124AA57A}" destId="{D32B891F-767E-48F3-AD00-8A9025E2779D}"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7D0FF764-E0D7-4449-9B5E-FF092E60038E}" type="presOf" srcId="{600103FB-CB69-4F23-9650-6011E0181754}" destId="{EB2100AF-1F6D-450F-9427-9B0F57AC45BC}"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01BB527C-9092-4131-B6F3-0CFDA593EA97}" srcId="{6EAF2890-2B1C-477C-941A-BE1240AD4AD9}" destId="{F3DB0EE4-6551-4F8D-AAC4-28D4124AA57A}" srcOrd="0" destOrd="0" parTransId="{15231953-6320-4759-A977-7DD4C0B20DC2}" sibTransId="{D5C3BF10-A1A0-43B6-981E-77634D3010A6}"/>
    <dgm:cxn modelId="{CF0DE597-2AFD-4A76-9D9D-01A1D142619E}" type="presOf" srcId="{78ABC36B-3751-4A6A-A26C-EB75AC4B4DD7}" destId="{A32C3422-7C7D-4F73-B3CE-E30BCB1CA580}" srcOrd="0" destOrd="0" presId="urn:microsoft.com/office/officeart/2005/8/layout/hierarchy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Support and Presence</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Support and Presence</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1"/>
      <dgm:spPr/>
    </dgm:pt>
    <dgm:pt modelId="{0A5E8CD8-9562-4D8D-8986-FD8E731901AE}" type="pres">
      <dgm:prSet presAssocID="{15231953-6320-4759-A977-7DD4C0B20DC2}" presName="connTx" presStyleLbl="parChTrans1D2" presStyleIdx="0" presStyleCnt="1"/>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1">
        <dgm:presLayoutVars>
          <dgm:chPref val="3"/>
        </dgm:presLayoutVars>
      </dgm:prSet>
      <dgm:spPr/>
    </dgm:pt>
    <dgm:pt modelId="{B7750A55-5F5A-4B7C-B9E8-61E1DF88A340}" type="pres">
      <dgm:prSet presAssocID="{F3DB0EE4-6551-4F8D-AAC4-28D4124AA57A}" presName="level3hierChild" presStyleCnt="0"/>
      <dgm:spPr/>
    </dgm:pt>
  </dgm:ptLst>
  <dgm:cxnLst>
    <dgm:cxn modelId="{23E93E1F-2E31-488D-8DAB-2EE932F51090}" type="presOf" srcId="{15231953-6320-4759-A977-7DD4C0B20DC2}" destId="{0A5E8CD8-9562-4D8D-8986-FD8E731901AE}" srcOrd="1" destOrd="0" presId="urn:microsoft.com/office/officeart/2005/8/layout/hierarchy2"/>
    <dgm:cxn modelId="{73252338-3C57-40D1-8B8A-D9CA03BA544D}" type="presOf" srcId="{F3DB0EE4-6551-4F8D-AAC4-28D4124AA57A}" destId="{D32B891F-767E-48F3-AD00-8A9025E2779D}" srcOrd="0"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844366D4-2F65-459A-9378-F06D98F7E368}" srcId="{E80C5B18-4FF3-4EAB-A238-430E8FEE76F8}" destId="{6EAF2890-2B1C-477C-941A-BE1240AD4AD9}" srcOrd="0" destOrd="0" parTransId="{C5DCF7E3-C594-4D71-869D-C20D7F159AC9}" sibTransId="{23B968A3-8900-4F64-B254-C257E07B7011}"/>
    <dgm:cxn modelId="{840DB7E3-9AB7-4372-A269-17B1CBBD72F3}" type="presOf" srcId="{6EAF2890-2B1C-477C-941A-BE1240AD4AD9}" destId="{F86798D2-DF68-4EF7-BBA1-2A102ED6DECA}" srcOrd="0" destOrd="0" presId="urn:microsoft.com/office/officeart/2005/8/layout/hierarchy2"/>
    <dgm:cxn modelId="{FB2AF9F3-10F0-41E8-B6F2-843604D9CE1E}" type="presOf" srcId="{E80C5B18-4FF3-4EAB-A238-430E8FEE76F8}" destId="{6E9B4AC2-CCB2-4092-AE0A-97B40E4F24D7}"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a:t>Support and Presence</a:t>
          </a:r>
          <a:endParaRPr lang="en-US" sz="1050" b="1" dirty="0"/>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Support</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B2CC70E2-4F86-4579-B6EE-1BF8C95AFA55}">
      <dgm:prSet phldrT="[Text]" custT="1"/>
      <dgm:spPr>
        <a:solidFill>
          <a:srgbClr val="CCECFF"/>
        </a:solidFill>
      </dgm:spPr>
      <dgm:t>
        <a:bodyPr/>
        <a:lstStyle/>
        <a:p>
          <a:r>
            <a:rPr lang="en-US" sz="1050" b="1" dirty="0"/>
            <a:t>Optional</a:t>
          </a:r>
        </a:p>
      </dgm:t>
    </dgm:pt>
    <dgm:pt modelId="{A318DDF5-86AC-4DFA-8FCC-CAEBA5EF378B}" type="parTrans" cxnId="{70622E62-85A0-452A-8308-65A03CF953CC}">
      <dgm:prSet custT="1"/>
      <dgm:spPr/>
      <dgm:t>
        <a:bodyPr/>
        <a:lstStyle/>
        <a:p>
          <a:endParaRPr lang="en-US" sz="1050"/>
        </a:p>
      </dgm:t>
    </dgm:pt>
    <dgm:pt modelId="{9F252FDC-1FEF-4172-8FD5-72E91E5049A3}" type="sibTrans" cxnId="{70622E62-85A0-452A-8308-65A03CF953CC}">
      <dgm:prSet/>
      <dgm:spPr/>
      <dgm:t>
        <a:bodyPr/>
        <a:lstStyle/>
        <a:p>
          <a:endParaRPr lang="en-US" sz="1050"/>
        </a:p>
      </dgm:t>
    </dgm:pt>
    <dgm:pt modelId="{8A6692EF-2BE7-4BB2-9C4B-A3740D236AB8}">
      <dgm:prSet phldrT="[Text]" custT="1"/>
      <dgm:spPr>
        <a:solidFill>
          <a:srgbClr val="CCECFF"/>
        </a:solidFill>
      </dgm:spPr>
      <dgm:t>
        <a:bodyPr/>
        <a:lstStyle/>
        <a:p>
          <a:r>
            <a:rPr lang="en-US" sz="1050" b="1" dirty="0"/>
            <a:t>Prohibited</a:t>
          </a:r>
        </a:p>
      </dgm:t>
    </dgm:pt>
    <dgm:pt modelId="{E86B9D26-B67F-4B2C-A840-795F6D4D73D5}" type="parTrans" cxnId="{60B29D8A-26B6-44C8-9564-79B645639CEC}">
      <dgm:prSet custT="1"/>
      <dgm:spPr/>
      <dgm:t>
        <a:bodyPr/>
        <a:lstStyle/>
        <a:p>
          <a:endParaRPr lang="en-US" sz="1050"/>
        </a:p>
      </dgm:t>
    </dgm:pt>
    <dgm:pt modelId="{43A34B74-D104-4D25-A4DD-BCD2157F1F11}" type="sibTrans" cxnId="{60B29D8A-26B6-44C8-9564-79B645639CEC}">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Optional</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4"/>
      <dgm:spPr/>
    </dgm:pt>
    <dgm:pt modelId="{0A5E8CD8-9562-4D8D-8986-FD8E731901AE}" type="pres">
      <dgm:prSet presAssocID="{15231953-6320-4759-A977-7DD4C0B20DC2}" presName="connTx" presStyleLbl="parChTrans1D2" presStyleIdx="0" presStyleCnt="4"/>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4">
        <dgm:presLayoutVars>
          <dgm:chPref val="3"/>
        </dgm:presLayoutVars>
      </dgm:prSet>
      <dgm:spPr/>
    </dgm:pt>
    <dgm:pt modelId="{B7750A55-5F5A-4B7C-B9E8-61E1DF88A340}" type="pres">
      <dgm:prSet presAssocID="{F3DB0EE4-6551-4F8D-AAC4-28D4124AA57A}" presName="level3hierChild" presStyleCnt="0"/>
      <dgm:spPr/>
    </dgm:pt>
    <dgm:pt modelId="{D7A91D73-60D7-409D-9F58-7A7AD4B0F650}" type="pres">
      <dgm:prSet presAssocID="{3CE30084-C3D6-494C-AA2D-199148488D76}" presName="conn2-1" presStyleLbl="parChTrans1D2" presStyleIdx="1" presStyleCnt="4"/>
      <dgm:spPr/>
    </dgm:pt>
    <dgm:pt modelId="{3F9B364B-2002-4261-A49E-A941C95DF8D1}" type="pres">
      <dgm:prSet presAssocID="{3CE30084-C3D6-494C-AA2D-199148488D76}" presName="connTx" presStyleLbl="parChTrans1D2" presStyleIdx="1" presStyleCnt="4"/>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4">
        <dgm:presLayoutVars>
          <dgm:chPref val="3"/>
        </dgm:presLayoutVars>
      </dgm:prSet>
      <dgm:spPr/>
    </dgm:pt>
    <dgm:pt modelId="{F5D92B4D-9BA6-4BF3-B291-05F23996EEBA}" type="pres">
      <dgm:prSet presAssocID="{1C021E9F-2721-4BD8-9274-EA006A170C68}" presName="level3hierChild" presStyleCnt="0"/>
      <dgm:spPr/>
    </dgm:pt>
    <dgm:pt modelId="{C6360AD1-0523-4369-A505-A8D8FAD4A825}" type="pres">
      <dgm:prSet presAssocID="{A318DDF5-86AC-4DFA-8FCC-CAEBA5EF378B}" presName="conn2-1" presStyleLbl="parChTrans1D2" presStyleIdx="2" presStyleCnt="4"/>
      <dgm:spPr/>
    </dgm:pt>
    <dgm:pt modelId="{F46B135B-5982-4FE0-A6C8-5DFB80A5772E}" type="pres">
      <dgm:prSet presAssocID="{A318DDF5-86AC-4DFA-8FCC-CAEBA5EF378B}" presName="connTx" presStyleLbl="parChTrans1D2" presStyleIdx="2" presStyleCnt="4"/>
      <dgm:spPr/>
    </dgm:pt>
    <dgm:pt modelId="{39ABDA12-5508-4173-AD07-953D55F02479}" type="pres">
      <dgm:prSet presAssocID="{B2CC70E2-4F86-4579-B6EE-1BF8C95AFA55}" presName="root2" presStyleCnt="0"/>
      <dgm:spPr/>
    </dgm:pt>
    <dgm:pt modelId="{0D986020-6A57-4E4F-8B54-E25243FA59DE}" type="pres">
      <dgm:prSet presAssocID="{B2CC70E2-4F86-4579-B6EE-1BF8C95AFA55}" presName="LevelTwoTextNode" presStyleLbl="node2" presStyleIdx="2" presStyleCnt="4">
        <dgm:presLayoutVars>
          <dgm:chPref val="3"/>
        </dgm:presLayoutVars>
      </dgm:prSet>
      <dgm:spPr/>
    </dgm:pt>
    <dgm:pt modelId="{3953833B-6A08-476B-A559-942F3BDC1933}" type="pres">
      <dgm:prSet presAssocID="{B2CC70E2-4F86-4579-B6EE-1BF8C95AFA55}" presName="level3hierChild" presStyleCnt="0"/>
      <dgm:spPr/>
    </dgm:pt>
    <dgm:pt modelId="{C43919B7-B118-4E39-B90F-50DF2461E106}" type="pres">
      <dgm:prSet presAssocID="{E86B9D26-B67F-4B2C-A840-795F6D4D73D5}" presName="conn2-1" presStyleLbl="parChTrans1D2" presStyleIdx="3" presStyleCnt="4"/>
      <dgm:spPr/>
    </dgm:pt>
    <dgm:pt modelId="{EE81B8B5-B7C9-4C1C-A2C9-21EE9021AE7F}" type="pres">
      <dgm:prSet presAssocID="{E86B9D26-B67F-4B2C-A840-795F6D4D73D5}" presName="connTx" presStyleLbl="parChTrans1D2" presStyleIdx="3" presStyleCnt="4"/>
      <dgm:spPr/>
    </dgm:pt>
    <dgm:pt modelId="{0D9A6C8B-2B28-4C31-8153-E9D49DA4BAF4}" type="pres">
      <dgm:prSet presAssocID="{8A6692EF-2BE7-4BB2-9C4B-A3740D236AB8}" presName="root2" presStyleCnt="0"/>
      <dgm:spPr/>
    </dgm:pt>
    <dgm:pt modelId="{FBAA9404-17CA-49CC-878F-424E5CA4B4AD}" type="pres">
      <dgm:prSet presAssocID="{8A6692EF-2BE7-4BB2-9C4B-A3740D236AB8}" presName="LevelTwoTextNode" presStyleLbl="node2" presStyleIdx="3" presStyleCnt="4">
        <dgm:presLayoutVars>
          <dgm:chPref val="3"/>
        </dgm:presLayoutVars>
      </dgm:prSet>
      <dgm:spPr/>
    </dgm:pt>
    <dgm:pt modelId="{2F634FB5-B616-45A9-AF15-370FBEE66047}" type="pres">
      <dgm:prSet presAssocID="{8A6692EF-2BE7-4BB2-9C4B-A3740D236AB8}" presName="level3hierChild" presStyleCnt="0"/>
      <dgm:spPr/>
    </dgm:pt>
  </dgm:ptLst>
  <dgm:cxnLst>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23E93E1F-2E31-488D-8DAB-2EE932F51090}" type="presOf" srcId="{15231953-6320-4759-A977-7DD4C0B20DC2}" destId="{0A5E8CD8-9562-4D8D-8986-FD8E731901AE}" srcOrd="1" destOrd="0" presId="urn:microsoft.com/office/officeart/2005/8/layout/hierarchy2"/>
    <dgm:cxn modelId="{73252338-3C57-40D1-8B8A-D9CA03BA544D}" type="presOf" srcId="{F3DB0EE4-6551-4F8D-AAC4-28D4124AA57A}" destId="{D32B891F-767E-48F3-AD00-8A9025E2779D}" srcOrd="0" destOrd="0" presId="urn:microsoft.com/office/officeart/2005/8/layout/hierarchy2"/>
    <dgm:cxn modelId="{0B2D2661-6F35-44D7-8ED6-35C8757FBEC7}" type="presOf" srcId="{E86B9D26-B67F-4B2C-A840-795F6D4D73D5}" destId="{C43919B7-B118-4E39-B90F-50DF2461E106}" srcOrd="0" destOrd="0" presId="urn:microsoft.com/office/officeart/2005/8/layout/hierarchy2"/>
    <dgm:cxn modelId="{70622E62-85A0-452A-8308-65A03CF953CC}" srcId="{6EAF2890-2B1C-477C-941A-BE1240AD4AD9}" destId="{B2CC70E2-4F86-4579-B6EE-1BF8C95AFA55}" srcOrd="2" destOrd="0" parTransId="{A318DDF5-86AC-4DFA-8FCC-CAEBA5EF378B}" sibTransId="{9F252FDC-1FEF-4172-8FD5-72E91E5049A3}"/>
    <dgm:cxn modelId="{244BDD6C-08F0-4510-89A2-C15BDEFCF9F0}" type="presOf" srcId="{8A6692EF-2BE7-4BB2-9C4B-A3740D236AB8}" destId="{FBAA9404-17CA-49CC-878F-424E5CA4B4AD}" srcOrd="0" destOrd="0" presId="urn:microsoft.com/office/officeart/2005/8/layout/hierarchy2"/>
    <dgm:cxn modelId="{32D32354-7F45-4109-8BA6-01A7697A2E99}" type="presOf" srcId="{A318DDF5-86AC-4DFA-8FCC-CAEBA5EF378B}" destId="{F46B135B-5982-4FE0-A6C8-5DFB80A5772E}" srcOrd="1"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3C423B82-D95B-4A84-AE8F-5BBB5CD77F56}" type="presOf" srcId="{B2CC70E2-4F86-4579-B6EE-1BF8C95AFA55}" destId="{0D986020-6A57-4E4F-8B54-E25243FA59DE}" srcOrd="0" destOrd="0" presId="urn:microsoft.com/office/officeart/2005/8/layout/hierarchy2"/>
    <dgm:cxn modelId="{D1353889-8488-4896-8308-F6BD2A8F4F5A}" type="presOf" srcId="{E86B9D26-B67F-4B2C-A840-795F6D4D73D5}" destId="{EE81B8B5-B7C9-4C1C-A2C9-21EE9021AE7F}" srcOrd="1" destOrd="0" presId="urn:microsoft.com/office/officeart/2005/8/layout/hierarchy2"/>
    <dgm:cxn modelId="{60B29D8A-26B6-44C8-9564-79B645639CEC}" srcId="{6EAF2890-2B1C-477C-941A-BE1240AD4AD9}" destId="{8A6692EF-2BE7-4BB2-9C4B-A3740D236AB8}" srcOrd="3" destOrd="0" parTransId="{E86B9D26-B67F-4B2C-A840-795F6D4D73D5}" sibTransId="{43A34B74-D104-4D25-A4DD-BCD2157F1F11}"/>
    <dgm:cxn modelId="{305A63A5-176E-4D38-A0E0-86CAB730085B}" srcId="{6EAF2890-2B1C-477C-941A-BE1240AD4AD9}" destId="{1C021E9F-2721-4BD8-9274-EA006A170C68}" srcOrd="1" destOrd="0" parTransId="{3CE30084-C3D6-494C-AA2D-199148488D76}" sibTransId="{B033B242-A5A8-4F56-9B31-8A73C2205D12}"/>
    <dgm:cxn modelId="{941EEEB7-809E-4513-ACCE-B47554158BAE}" type="presOf" srcId="{3CE30084-C3D6-494C-AA2D-199148488D76}" destId="{3F9B364B-2002-4261-A49E-A941C95DF8D1}" srcOrd="1"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840DB7E3-9AB7-4372-A269-17B1CBBD72F3}" type="presOf" srcId="{6EAF2890-2B1C-477C-941A-BE1240AD4AD9}" destId="{F86798D2-DF68-4EF7-BBA1-2A102ED6DECA}" srcOrd="0" destOrd="0" presId="urn:microsoft.com/office/officeart/2005/8/layout/hierarchy2"/>
    <dgm:cxn modelId="{FB2AF9F3-10F0-41E8-B6F2-843604D9CE1E}" type="presOf" srcId="{E80C5B18-4FF3-4EAB-A238-430E8FEE76F8}" destId="{6E9B4AC2-CCB2-4092-AE0A-97B40E4F24D7}" srcOrd="0" destOrd="0" presId="urn:microsoft.com/office/officeart/2005/8/layout/hierarchy2"/>
    <dgm:cxn modelId="{B94AA1FA-0EF1-4617-B694-37B45519B8A9}" type="presOf" srcId="{A318DDF5-86AC-4DFA-8FCC-CAEBA5EF378B}" destId="{C6360AD1-0523-4369-A505-A8D8FAD4A825}"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6B2FEF2C-A657-407D-884E-A000FD51752E}" type="presParOf" srcId="{B5714C88-D9DC-421A-A05F-044B1EDC1089}" destId="{C6360AD1-0523-4369-A505-A8D8FAD4A825}" srcOrd="4" destOrd="0" presId="urn:microsoft.com/office/officeart/2005/8/layout/hierarchy2"/>
    <dgm:cxn modelId="{0B4AD13C-676F-4788-B46C-86FAC2B838A2}" type="presParOf" srcId="{C6360AD1-0523-4369-A505-A8D8FAD4A825}" destId="{F46B135B-5982-4FE0-A6C8-5DFB80A5772E}" srcOrd="0" destOrd="0" presId="urn:microsoft.com/office/officeart/2005/8/layout/hierarchy2"/>
    <dgm:cxn modelId="{F1699F6D-12BA-4E57-A3A0-C1E7084C5B40}" type="presParOf" srcId="{B5714C88-D9DC-421A-A05F-044B1EDC1089}" destId="{39ABDA12-5508-4173-AD07-953D55F02479}" srcOrd="5" destOrd="0" presId="urn:microsoft.com/office/officeart/2005/8/layout/hierarchy2"/>
    <dgm:cxn modelId="{26A5028C-4B4B-42A3-A6D7-7CD75E310F9C}" type="presParOf" srcId="{39ABDA12-5508-4173-AD07-953D55F02479}" destId="{0D986020-6A57-4E4F-8B54-E25243FA59DE}" srcOrd="0" destOrd="0" presId="urn:microsoft.com/office/officeart/2005/8/layout/hierarchy2"/>
    <dgm:cxn modelId="{357A7A1C-A3CB-4BFE-B1C6-786D99000D56}" type="presParOf" srcId="{39ABDA12-5508-4173-AD07-953D55F02479}" destId="{3953833B-6A08-476B-A559-942F3BDC1933}" srcOrd="1" destOrd="0" presId="urn:microsoft.com/office/officeart/2005/8/layout/hierarchy2"/>
    <dgm:cxn modelId="{28649D55-E124-4035-9FA1-21C9C09FAFEE}" type="presParOf" srcId="{B5714C88-D9DC-421A-A05F-044B1EDC1089}" destId="{C43919B7-B118-4E39-B90F-50DF2461E106}" srcOrd="6" destOrd="0" presId="urn:microsoft.com/office/officeart/2005/8/layout/hierarchy2"/>
    <dgm:cxn modelId="{7CCE6B75-ABC5-4E1E-AFD8-C463E945184F}" type="presParOf" srcId="{C43919B7-B118-4E39-B90F-50DF2461E106}" destId="{EE81B8B5-B7C9-4C1C-A2C9-21EE9021AE7F}" srcOrd="0" destOrd="0" presId="urn:microsoft.com/office/officeart/2005/8/layout/hierarchy2"/>
    <dgm:cxn modelId="{10386779-BE73-4CF8-9E30-A2BDE88A5691}" type="presParOf" srcId="{B5714C88-D9DC-421A-A05F-044B1EDC1089}" destId="{0D9A6C8B-2B28-4C31-8153-E9D49DA4BAF4}" srcOrd="7" destOrd="0" presId="urn:microsoft.com/office/officeart/2005/8/layout/hierarchy2"/>
    <dgm:cxn modelId="{449BC713-F15F-4B8E-ADFD-160D7D7CFE22}" type="presParOf" srcId="{0D9A6C8B-2B28-4C31-8153-E9D49DA4BAF4}" destId="{FBAA9404-17CA-49CC-878F-424E5CA4B4AD}" srcOrd="0" destOrd="0" presId="urn:microsoft.com/office/officeart/2005/8/layout/hierarchy2"/>
    <dgm:cxn modelId="{68B5FBF5-AE6A-469D-BC88-D9459838EBFC}" type="presParOf" srcId="{0D9A6C8B-2B28-4C31-8153-E9D49DA4BAF4}" destId="{2F634FB5-B616-45A9-AF15-370FBEE66047}"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Prohibited</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Prohibited</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1"/>
      <dgm:spPr/>
    </dgm:pt>
    <dgm:pt modelId="{0A5E8CD8-9562-4D8D-8986-FD8E731901AE}" type="pres">
      <dgm:prSet presAssocID="{15231953-6320-4759-A977-7DD4C0B20DC2}" presName="connTx" presStyleLbl="parChTrans1D2" presStyleIdx="0" presStyleCnt="1"/>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1">
        <dgm:presLayoutVars>
          <dgm:chPref val="3"/>
        </dgm:presLayoutVars>
      </dgm:prSet>
      <dgm:spPr/>
    </dgm:pt>
    <dgm:pt modelId="{B7750A55-5F5A-4B7C-B9E8-61E1DF88A340}" type="pres">
      <dgm:prSet presAssocID="{F3DB0EE4-6551-4F8D-AAC4-28D4124AA57A}" presName="level3hierChild" presStyleCnt="0"/>
      <dgm:spPr/>
    </dgm:pt>
  </dgm:ptLst>
  <dgm:cxnLst>
    <dgm:cxn modelId="{23E93E1F-2E31-488D-8DAB-2EE932F51090}" type="presOf" srcId="{15231953-6320-4759-A977-7DD4C0B20DC2}" destId="{0A5E8CD8-9562-4D8D-8986-FD8E731901AE}" srcOrd="1" destOrd="0" presId="urn:microsoft.com/office/officeart/2005/8/layout/hierarchy2"/>
    <dgm:cxn modelId="{73252338-3C57-40D1-8B8A-D9CA03BA544D}" type="presOf" srcId="{F3DB0EE4-6551-4F8D-AAC4-28D4124AA57A}" destId="{D32B891F-767E-48F3-AD00-8A9025E2779D}" srcOrd="0"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844366D4-2F65-459A-9378-F06D98F7E368}" srcId="{E80C5B18-4FF3-4EAB-A238-430E8FEE76F8}" destId="{6EAF2890-2B1C-477C-941A-BE1240AD4AD9}" srcOrd="0" destOrd="0" parTransId="{C5DCF7E3-C594-4D71-869D-C20D7F159AC9}" sibTransId="{23B968A3-8900-4F64-B254-C257E07B7011}"/>
    <dgm:cxn modelId="{840DB7E3-9AB7-4372-A269-17B1CBBD72F3}" type="presOf" srcId="{6EAF2890-2B1C-477C-941A-BE1240AD4AD9}" destId="{F86798D2-DF68-4EF7-BBA1-2A102ED6DECA}" srcOrd="0" destOrd="0" presId="urn:microsoft.com/office/officeart/2005/8/layout/hierarchy2"/>
    <dgm:cxn modelId="{FB2AF9F3-10F0-41E8-B6F2-843604D9CE1E}" type="presOf" srcId="{E80C5B18-4FF3-4EAB-A238-430E8FEE76F8}" destId="{6E9B4AC2-CCB2-4092-AE0A-97B40E4F24D7}"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a:t>Support and Presence</a:t>
          </a:r>
          <a:endParaRPr lang="en-US" sz="1050" b="1" dirty="0"/>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Support</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Support</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2"/>
      <dgm:spPr/>
    </dgm:pt>
    <dgm:pt modelId="{0A5E8CD8-9562-4D8D-8986-FD8E731901AE}" type="pres">
      <dgm:prSet presAssocID="{15231953-6320-4759-A977-7DD4C0B20DC2}" presName="connTx" presStyleLbl="parChTrans1D2" presStyleIdx="0" presStyleCnt="2"/>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2">
        <dgm:presLayoutVars>
          <dgm:chPref val="3"/>
        </dgm:presLayoutVars>
      </dgm:prSet>
      <dgm:spPr/>
    </dgm:pt>
    <dgm:pt modelId="{B7750A55-5F5A-4B7C-B9E8-61E1DF88A340}" type="pres">
      <dgm:prSet presAssocID="{F3DB0EE4-6551-4F8D-AAC4-28D4124AA57A}" presName="level3hierChild" presStyleCnt="0"/>
      <dgm:spPr/>
    </dgm:pt>
    <dgm:pt modelId="{D7A91D73-60D7-409D-9F58-7A7AD4B0F650}" type="pres">
      <dgm:prSet presAssocID="{3CE30084-C3D6-494C-AA2D-199148488D76}" presName="conn2-1" presStyleLbl="parChTrans1D2" presStyleIdx="1" presStyleCnt="2"/>
      <dgm:spPr/>
    </dgm:pt>
    <dgm:pt modelId="{3F9B364B-2002-4261-A49E-A941C95DF8D1}" type="pres">
      <dgm:prSet presAssocID="{3CE30084-C3D6-494C-AA2D-199148488D76}" presName="connTx" presStyleLbl="parChTrans1D2" presStyleIdx="1" presStyleCnt="2"/>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2">
        <dgm:presLayoutVars>
          <dgm:chPref val="3"/>
        </dgm:presLayoutVars>
      </dgm:prSet>
      <dgm:spPr/>
    </dgm:pt>
    <dgm:pt modelId="{F5D92B4D-9BA6-4BF3-B291-05F23996EEBA}" type="pres">
      <dgm:prSet presAssocID="{1C021E9F-2721-4BD8-9274-EA006A170C68}" presName="level3hierChild" presStyleCnt="0"/>
      <dgm:spPr/>
    </dgm:pt>
  </dgm:ptLst>
  <dgm:cxnLst>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23E93E1F-2E31-488D-8DAB-2EE932F51090}" type="presOf" srcId="{15231953-6320-4759-A977-7DD4C0B20DC2}" destId="{0A5E8CD8-9562-4D8D-8986-FD8E731901AE}" srcOrd="1" destOrd="0" presId="urn:microsoft.com/office/officeart/2005/8/layout/hierarchy2"/>
    <dgm:cxn modelId="{73252338-3C57-40D1-8B8A-D9CA03BA544D}" type="presOf" srcId="{F3DB0EE4-6551-4F8D-AAC4-28D4124AA57A}" destId="{D32B891F-767E-48F3-AD00-8A9025E2779D}" srcOrd="0"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305A63A5-176E-4D38-A0E0-86CAB730085B}" srcId="{6EAF2890-2B1C-477C-941A-BE1240AD4AD9}" destId="{1C021E9F-2721-4BD8-9274-EA006A170C68}" srcOrd="1" destOrd="0" parTransId="{3CE30084-C3D6-494C-AA2D-199148488D76}" sibTransId="{B033B242-A5A8-4F56-9B31-8A73C2205D12}"/>
    <dgm:cxn modelId="{941EEEB7-809E-4513-ACCE-B47554158BAE}" type="presOf" srcId="{3CE30084-C3D6-494C-AA2D-199148488D76}" destId="{3F9B364B-2002-4261-A49E-A941C95DF8D1}" srcOrd="1"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840DB7E3-9AB7-4372-A269-17B1CBBD72F3}" type="presOf" srcId="{6EAF2890-2B1C-477C-941A-BE1240AD4AD9}" destId="{F86798D2-DF68-4EF7-BBA1-2A102ED6DECA}" srcOrd="0" destOrd="0" presId="urn:microsoft.com/office/officeart/2005/8/layout/hierarchy2"/>
    <dgm:cxn modelId="{FB2AF9F3-10F0-41E8-B6F2-843604D9CE1E}" type="presOf" srcId="{E80C5B18-4FF3-4EAB-A238-430E8FEE76F8}" destId="{6E9B4AC2-CCB2-4092-AE0A-97B40E4F24D7}"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5E575B-51FD-4093-B36F-2FDB317540F9}" type="doc">
      <dgm:prSet loTypeId="urn:microsoft.com/office/officeart/2005/8/layout/cycle7" loCatId="cycle" qsTypeId="urn:microsoft.com/office/officeart/2005/8/quickstyle/simple2" qsCatId="simple" csTypeId="urn:microsoft.com/office/officeart/2005/8/colors/accent4_2" csCatId="accent4" phldr="1"/>
      <dgm:spPr/>
      <dgm:t>
        <a:bodyPr/>
        <a:lstStyle/>
        <a:p>
          <a:endParaRPr lang="en-US"/>
        </a:p>
      </dgm:t>
    </dgm:pt>
    <dgm:pt modelId="{3A8D70C0-8245-47B7-82F5-95A74BAFF8BF}">
      <dgm:prSet phldrT="[Text]"/>
      <dgm:spPr>
        <a:solidFill>
          <a:srgbClr val="002060"/>
        </a:solidFill>
      </dgm:spPr>
      <dgm:t>
        <a:bodyPr/>
        <a:lstStyle/>
        <a:p>
          <a:r>
            <a:rPr lang="en-US" b="1" dirty="0"/>
            <a:t>Standards</a:t>
          </a:r>
        </a:p>
      </dgm:t>
    </dgm:pt>
    <dgm:pt modelId="{3931C0A2-5CD3-48B2-912B-382823AD651E}" type="parTrans" cxnId="{815A390B-3827-4EE3-BCC6-9A541FDD7CDF}">
      <dgm:prSet/>
      <dgm:spPr/>
      <dgm:t>
        <a:bodyPr/>
        <a:lstStyle/>
        <a:p>
          <a:endParaRPr lang="en-US"/>
        </a:p>
      </dgm:t>
    </dgm:pt>
    <dgm:pt modelId="{341ED42C-402F-46C8-8C74-D2F01B47B946}" type="sibTrans" cxnId="{815A390B-3827-4EE3-BCC6-9A541FDD7CDF}">
      <dgm:prSet/>
      <dgm:spPr/>
      <dgm:t>
        <a:bodyPr/>
        <a:lstStyle/>
        <a:p>
          <a:endParaRPr lang="en-US" dirty="0"/>
        </a:p>
      </dgm:t>
    </dgm:pt>
    <dgm:pt modelId="{DB3A974E-B679-4770-BE8B-169E1E50A1DD}">
      <dgm:prSet phldrT="[Text]"/>
      <dgm:spPr>
        <a:solidFill>
          <a:srgbClr val="002060"/>
        </a:solidFill>
      </dgm:spPr>
      <dgm:t>
        <a:bodyPr/>
        <a:lstStyle/>
        <a:p>
          <a:r>
            <a:rPr lang="en-US" b="1" dirty="0"/>
            <a:t>Testing</a:t>
          </a:r>
        </a:p>
      </dgm:t>
    </dgm:pt>
    <dgm:pt modelId="{DEB3D0F3-C939-4771-8802-92603613CABB}" type="parTrans" cxnId="{DC70C3D1-7AA9-4086-81FC-E87341560AE4}">
      <dgm:prSet/>
      <dgm:spPr/>
      <dgm:t>
        <a:bodyPr/>
        <a:lstStyle/>
        <a:p>
          <a:endParaRPr lang="en-US"/>
        </a:p>
      </dgm:t>
    </dgm:pt>
    <dgm:pt modelId="{503D7CDD-90F1-434D-A29F-17E9447DCF05}" type="sibTrans" cxnId="{DC70C3D1-7AA9-4086-81FC-E87341560AE4}">
      <dgm:prSet/>
      <dgm:spPr/>
      <dgm:t>
        <a:bodyPr/>
        <a:lstStyle/>
        <a:p>
          <a:endParaRPr lang="en-US" dirty="0"/>
        </a:p>
      </dgm:t>
    </dgm:pt>
    <dgm:pt modelId="{46113FA5-3C57-4641-9FFF-5DC4F19B7EA0}">
      <dgm:prSet phldrT="[Text]"/>
      <dgm:spPr>
        <a:solidFill>
          <a:srgbClr val="002060"/>
        </a:solidFill>
      </dgm:spPr>
      <dgm:t>
        <a:bodyPr/>
        <a:lstStyle/>
        <a:p>
          <a:r>
            <a:rPr lang="en-US" b="1" dirty="0"/>
            <a:t>Implementation</a:t>
          </a:r>
        </a:p>
      </dgm:t>
    </dgm:pt>
    <dgm:pt modelId="{0D73DDD7-D5B2-43DD-ADD6-F3C28414E693}" type="parTrans" cxnId="{415D1417-EB79-4F70-A617-347DE65FA0DD}">
      <dgm:prSet/>
      <dgm:spPr/>
      <dgm:t>
        <a:bodyPr/>
        <a:lstStyle/>
        <a:p>
          <a:endParaRPr lang="en-US"/>
        </a:p>
      </dgm:t>
    </dgm:pt>
    <dgm:pt modelId="{DDA7E514-498A-4A2B-9EEB-6FF5E42EEBD4}" type="sibTrans" cxnId="{415D1417-EB79-4F70-A617-347DE65FA0DD}">
      <dgm:prSet/>
      <dgm:spPr/>
      <dgm:t>
        <a:bodyPr/>
        <a:lstStyle/>
        <a:p>
          <a:endParaRPr lang="en-US" dirty="0"/>
        </a:p>
      </dgm:t>
    </dgm:pt>
    <dgm:pt modelId="{37E6D642-2049-4BB5-AEF5-E1B20042FE87}" type="pres">
      <dgm:prSet presAssocID="{0F5E575B-51FD-4093-B36F-2FDB317540F9}" presName="Name0" presStyleCnt="0">
        <dgm:presLayoutVars>
          <dgm:dir/>
          <dgm:resizeHandles val="exact"/>
        </dgm:presLayoutVars>
      </dgm:prSet>
      <dgm:spPr/>
    </dgm:pt>
    <dgm:pt modelId="{192C42A2-EBC5-4D17-B2B9-2CF33CDC2CF1}" type="pres">
      <dgm:prSet presAssocID="{3A8D70C0-8245-47B7-82F5-95A74BAFF8BF}" presName="node" presStyleLbl="node1" presStyleIdx="0" presStyleCnt="3">
        <dgm:presLayoutVars>
          <dgm:bulletEnabled val="1"/>
        </dgm:presLayoutVars>
      </dgm:prSet>
      <dgm:spPr/>
    </dgm:pt>
    <dgm:pt modelId="{07C3898C-45FE-40FA-880D-47DD3152A0B3}" type="pres">
      <dgm:prSet presAssocID="{341ED42C-402F-46C8-8C74-D2F01B47B946}" presName="sibTrans" presStyleLbl="sibTrans2D1" presStyleIdx="0" presStyleCnt="3"/>
      <dgm:spPr/>
    </dgm:pt>
    <dgm:pt modelId="{700438AA-C412-43DC-9800-B0283A9115A4}" type="pres">
      <dgm:prSet presAssocID="{341ED42C-402F-46C8-8C74-D2F01B47B946}" presName="connectorText" presStyleLbl="sibTrans2D1" presStyleIdx="0" presStyleCnt="3"/>
      <dgm:spPr/>
    </dgm:pt>
    <dgm:pt modelId="{9138BBE0-B956-4820-963D-A81298907352}" type="pres">
      <dgm:prSet presAssocID="{DB3A974E-B679-4770-BE8B-169E1E50A1DD}" presName="node" presStyleLbl="node1" presStyleIdx="1" presStyleCnt="3">
        <dgm:presLayoutVars>
          <dgm:bulletEnabled val="1"/>
        </dgm:presLayoutVars>
      </dgm:prSet>
      <dgm:spPr/>
    </dgm:pt>
    <dgm:pt modelId="{95859886-BC7B-47B6-82FF-B273035F0E9D}" type="pres">
      <dgm:prSet presAssocID="{503D7CDD-90F1-434D-A29F-17E9447DCF05}" presName="sibTrans" presStyleLbl="sibTrans2D1" presStyleIdx="1" presStyleCnt="3"/>
      <dgm:spPr/>
    </dgm:pt>
    <dgm:pt modelId="{3FE1676E-58B9-4B52-9A9B-9DAEE0DEE2D5}" type="pres">
      <dgm:prSet presAssocID="{503D7CDD-90F1-434D-A29F-17E9447DCF05}" presName="connectorText" presStyleLbl="sibTrans2D1" presStyleIdx="1" presStyleCnt="3"/>
      <dgm:spPr/>
    </dgm:pt>
    <dgm:pt modelId="{6F84731D-8454-4F8C-BB77-95B6C2C2D9EF}" type="pres">
      <dgm:prSet presAssocID="{46113FA5-3C57-4641-9FFF-5DC4F19B7EA0}" presName="node" presStyleLbl="node1" presStyleIdx="2" presStyleCnt="3">
        <dgm:presLayoutVars>
          <dgm:bulletEnabled val="1"/>
        </dgm:presLayoutVars>
      </dgm:prSet>
      <dgm:spPr/>
    </dgm:pt>
    <dgm:pt modelId="{0A0E406D-8955-47C4-93FB-650684E1C42F}" type="pres">
      <dgm:prSet presAssocID="{DDA7E514-498A-4A2B-9EEB-6FF5E42EEBD4}" presName="sibTrans" presStyleLbl="sibTrans2D1" presStyleIdx="2" presStyleCnt="3"/>
      <dgm:spPr/>
    </dgm:pt>
    <dgm:pt modelId="{4D15FF75-AB8F-4AE1-B1A6-70572916BEEF}" type="pres">
      <dgm:prSet presAssocID="{DDA7E514-498A-4A2B-9EEB-6FF5E42EEBD4}" presName="connectorText" presStyleLbl="sibTrans2D1" presStyleIdx="2" presStyleCnt="3"/>
      <dgm:spPr/>
    </dgm:pt>
  </dgm:ptLst>
  <dgm:cxnLst>
    <dgm:cxn modelId="{815A390B-3827-4EE3-BCC6-9A541FDD7CDF}" srcId="{0F5E575B-51FD-4093-B36F-2FDB317540F9}" destId="{3A8D70C0-8245-47B7-82F5-95A74BAFF8BF}" srcOrd="0" destOrd="0" parTransId="{3931C0A2-5CD3-48B2-912B-382823AD651E}" sibTransId="{341ED42C-402F-46C8-8C74-D2F01B47B946}"/>
    <dgm:cxn modelId="{415D1417-EB79-4F70-A617-347DE65FA0DD}" srcId="{0F5E575B-51FD-4093-B36F-2FDB317540F9}" destId="{46113FA5-3C57-4641-9FFF-5DC4F19B7EA0}" srcOrd="2" destOrd="0" parTransId="{0D73DDD7-D5B2-43DD-ADD6-F3C28414E693}" sibTransId="{DDA7E514-498A-4A2B-9EEB-6FF5E42EEBD4}"/>
    <dgm:cxn modelId="{7F19B918-4E55-4546-AC20-2F284D49B8BE}" type="presOf" srcId="{0F5E575B-51FD-4093-B36F-2FDB317540F9}" destId="{37E6D642-2049-4BB5-AEF5-E1B20042FE87}" srcOrd="0" destOrd="0" presId="urn:microsoft.com/office/officeart/2005/8/layout/cycle7"/>
    <dgm:cxn modelId="{F2A4FE28-441B-495C-9429-A3A678E357A4}" type="presOf" srcId="{503D7CDD-90F1-434D-A29F-17E9447DCF05}" destId="{95859886-BC7B-47B6-82FF-B273035F0E9D}" srcOrd="0" destOrd="0" presId="urn:microsoft.com/office/officeart/2005/8/layout/cycle7"/>
    <dgm:cxn modelId="{0A956F3E-E850-4077-9A94-D89B7BC834A8}" type="presOf" srcId="{DB3A974E-B679-4770-BE8B-169E1E50A1DD}" destId="{9138BBE0-B956-4820-963D-A81298907352}" srcOrd="0" destOrd="0" presId="urn:microsoft.com/office/officeart/2005/8/layout/cycle7"/>
    <dgm:cxn modelId="{D890B75E-FB64-43D4-8CFC-4A6E86CC767B}" type="presOf" srcId="{DDA7E514-498A-4A2B-9EEB-6FF5E42EEBD4}" destId="{0A0E406D-8955-47C4-93FB-650684E1C42F}" srcOrd="0" destOrd="0" presId="urn:microsoft.com/office/officeart/2005/8/layout/cycle7"/>
    <dgm:cxn modelId="{C4381B6E-0C70-4321-9753-6C78A8F7B60D}" type="presOf" srcId="{DDA7E514-498A-4A2B-9EEB-6FF5E42EEBD4}" destId="{4D15FF75-AB8F-4AE1-B1A6-70572916BEEF}" srcOrd="1" destOrd="0" presId="urn:microsoft.com/office/officeart/2005/8/layout/cycle7"/>
    <dgm:cxn modelId="{E63CC972-A6F6-472F-A0DD-CE0247A3557E}" type="presOf" srcId="{341ED42C-402F-46C8-8C74-D2F01B47B946}" destId="{700438AA-C412-43DC-9800-B0283A9115A4}" srcOrd="1" destOrd="0" presId="urn:microsoft.com/office/officeart/2005/8/layout/cycle7"/>
    <dgm:cxn modelId="{BCE7A487-EB1C-40E6-BE60-4BE29C763AB0}" type="presOf" srcId="{341ED42C-402F-46C8-8C74-D2F01B47B946}" destId="{07C3898C-45FE-40FA-880D-47DD3152A0B3}" srcOrd="0" destOrd="0" presId="urn:microsoft.com/office/officeart/2005/8/layout/cycle7"/>
    <dgm:cxn modelId="{DC70C3D1-7AA9-4086-81FC-E87341560AE4}" srcId="{0F5E575B-51FD-4093-B36F-2FDB317540F9}" destId="{DB3A974E-B679-4770-BE8B-169E1E50A1DD}" srcOrd="1" destOrd="0" parTransId="{DEB3D0F3-C939-4771-8802-92603613CABB}" sibTransId="{503D7CDD-90F1-434D-A29F-17E9447DCF05}"/>
    <dgm:cxn modelId="{6A7252E2-7E3B-4463-8648-2C0374808736}" type="presOf" srcId="{503D7CDD-90F1-434D-A29F-17E9447DCF05}" destId="{3FE1676E-58B9-4B52-9A9B-9DAEE0DEE2D5}" srcOrd="1" destOrd="0" presId="urn:microsoft.com/office/officeart/2005/8/layout/cycle7"/>
    <dgm:cxn modelId="{8A03EFE9-044C-45A0-ADC8-1FAEFAC94ADF}" type="presOf" srcId="{46113FA5-3C57-4641-9FFF-5DC4F19B7EA0}" destId="{6F84731D-8454-4F8C-BB77-95B6C2C2D9EF}" srcOrd="0" destOrd="0" presId="urn:microsoft.com/office/officeart/2005/8/layout/cycle7"/>
    <dgm:cxn modelId="{198F10F8-B622-4968-A7DB-E07474ECA680}" type="presOf" srcId="{3A8D70C0-8245-47B7-82F5-95A74BAFF8BF}" destId="{192C42A2-EBC5-4D17-B2B9-2CF33CDC2CF1}" srcOrd="0" destOrd="0" presId="urn:microsoft.com/office/officeart/2005/8/layout/cycle7"/>
    <dgm:cxn modelId="{3212943E-4672-401B-AEA8-32C4F5866027}" type="presParOf" srcId="{37E6D642-2049-4BB5-AEF5-E1B20042FE87}" destId="{192C42A2-EBC5-4D17-B2B9-2CF33CDC2CF1}" srcOrd="0" destOrd="0" presId="urn:microsoft.com/office/officeart/2005/8/layout/cycle7"/>
    <dgm:cxn modelId="{37745247-3C21-4D14-8DE0-9C31BA6A0005}" type="presParOf" srcId="{37E6D642-2049-4BB5-AEF5-E1B20042FE87}" destId="{07C3898C-45FE-40FA-880D-47DD3152A0B3}" srcOrd="1" destOrd="0" presId="urn:microsoft.com/office/officeart/2005/8/layout/cycle7"/>
    <dgm:cxn modelId="{6A0E25A3-F9F9-42CA-A315-8362AB76A62A}" type="presParOf" srcId="{07C3898C-45FE-40FA-880D-47DD3152A0B3}" destId="{700438AA-C412-43DC-9800-B0283A9115A4}" srcOrd="0" destOrd="0" presId="urn:microsoft.com/office/officeart/2005/8/layout/cycle7"/>
    <dgm:cxn modelId="{D94CE470-BACB-4789-8914-254C5EC8DF24}" type="presParOf" srcId="{37E6D642-2049-4BB5-AEF5-E1B20042FE87}" destId="{9138BBE0-B956-4820-963D-A81298907352}" srcOrd="2" destOrd="0" presId="urn:microsoft.com/office/officeart/2005/8/layout/cycle7"/>
    <dgm:cxn modelId="{9B5230D6-2712-4397-BF85-FCE0E71B9432}" type="presParOf" srcId="{37E6D642-2049-4BB5-AEF5-E1B20042FE87}" destId="{95859886-BC7B-47B6-82FF-B273035F0E9D}" srcOrd="3" destOrd="0" presId="urn:microsoft.com/office/officeart/2005/8/layout/cycle7"/>
    <dgm:cxn modelId="{474B86FE-390C-483A-8C73-66D8BB58E402}" type="presParOf" srcId="{95859886-BC7B-47B6-82FF-B273035F0E9D}" destId="{3FE1676E-58B9-4B52-9A9B-9DAEE0DEE2D5}" srcOrd="0" destOrd="0" presId="urn:microsoft.com/office/officeart/2005/8/layout/cycle7"/>
    <dgm:cxn modelId="{29602E92-DCD6-4261-AC34-87E3CC439A12}" type="presParOf" srcId="{37E6D642-2049-4BB5-AEF5-E1B20042FE87}" destId="{6F84731D-8454-4F8C-BB77-95B6C2C2D9EF}" srcOrd="4" destOrd="0" presId="urn:microsoft.com/office/officeart/2005/8/layout/cycle7"/>
    <dgm:cxn modelId="{DCE158EE-195E-4168-89FD-FB4A1F4DDF58}" type="presParOf" srcId="{37E6D642-2049-4BB5-AEF5-E1B20042FE87}" destId="{0A0E406D-8955-47C4-93FB-650684E1C42F}" srcOrd="5" destOrd="0" presId="urn:microsoft.com/office/officeart/2005/8/layout/cycle7"/>
    <dgm:cxn modelId="{A3C160E6-DF5C-4C60-88EA-2B36196724E3}" type="presParOf" srcId="{0A0E406D-8955-47C4-93FB-650684E1C42F}" destId="{4D15FF75-AB8F-4AE1-B1A6-70572916BEE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0793622-7015-4722-B2EE-A962D2FCA28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E5FEAF2-6C03-44C6-B9A8-7DF721EF9943}">
      <dgm:prSet custT="1"/>
      <dgm:spPr>
        <a:solidFill>
          <a:srgbClr val="002060"/>
        </a:solidFill>
      </dgm:spPr>
      <dgm:t>
        <a:bodyPr/>
        <a:lstStyle/>
        <a:p>
          <a:r>
            <a:rPr lang="en-US" sz="2400" b="1" dirty="0"/>
            <a:t>First-party Tester </a:t>
          </a:r>
        </a:p>
      </dgm:t>
    </dgm:pt>
    <dgm:pt modelId="{F53A302E-B94D-48B4-9FC4-9520CFC4E9CC}" type="parTrans" cxnId="{C9F15BB2-76B8-45E3-8FD0-1878A3D3CA6C}">
      <dgm:prSet/>
      <dgm:spPr/>
      <dgm:t>
        <a:bodyPr/>
        <a:lstStyle/>
        <a:p>
          <a:endParaRPr lang="en-US"/>
        </a:p>
      </dgm:t>
    </dgm:pt>
    <dgm:pt modelId="{C6FC4A99-C613-40D6-8EAE-5646D26184F2}" type="sibTrans" cxnId="{C9F15BB2-76B8-45E3-8FD0-1878A3D3CA6C}">
      <dgm:prSet/>
      <dgm:spPr/>
      <dgm:t>
        <a:bodyPr/>
        <a:lstStyle/>
        <a:p>
          <a:endParaRPr lang="en-US"/>
        </a:p>
      </dgm:t>
    </dgm:pt>
    <dgm:pt modelId="{10FBB8BD-15FD-4F6E-BDBD-B33A15CC9D9B}">
      <dgm:prSet/>
      <dgm:spPr>
        <a:solidFill>
          <a:srgbClr val="CCECFF">
            <a:alpha val="90000"/>
          </a:srgbClr>
        </a:solidFill>
        <a:ln>
          <a:solidFill>
            <a:srgbClr val="CCECFF">
              <a:alpha val="90000"/>
            </a:srgbClr>
          </a:solidFill>
        </a:ln>
      </dgm:spPr>
      <dgm:t>
        <a:bodyPr/>
        <a:lstStyle/>
        <a:p>
          <a:pPr marL="182880" algn="l">
            <a:buNone/>
          </a:pPr>
          <a:r>
            <a:rPr lang="en-US" dirty="0"/>
            <a:t>is the creator of the product, e.g., a Vendor </a:t>
          </a:r>
        </a:p>
      </dgm:t>
    </dgm:pt>
    <dgm:pt modelId="{274010CA-74CD-483B-B601-F26629339429}" type="parTrans" cxnId="{DF19C2B1-1C29-4EA3-817D-4DBB936E13C9}">
      <dgm:prSet/>
      <dgm:spPr/>
      <dgm:t>
        <a:bodyPr/>
        <a:lstStyle/>
        <a:p>
          <a:endParaRPr lang="en-US"/>
        </a:p>
      </dgm:t>
    </dgm:pt>
    <dgm:pt modelId="{A4B646AD-ED5D-4CBC-9524-EAFD99A07DF8}" type="sibTrans" cxnId="{DF19C2B1-1C29-4EA3-817D-4DBB936E13C9}">
      <dgm:prSet/>
      <dgm:spPr/>
      <dgm:t>
        <a:bodyPr/>
        <a:lstStyle/>
        <a:p>
          <a:endParaRPr lang="en-US"/>
        </a:p>
      </dgm:t>
    </dgm:pt>
    <dgm:pt modelId="{6206CBDB-1F6F-4600-8F73-8A68E53588C4}">
      <dgm:prSet custT="1"/>
      <dgm:spPr>
        <a:solidFill>
          <a:srgbClr val="002060"/>
        </a:solidFill>
      </dgm:spPr>
      <dgm:t>
        <a:bodyPr/>
        <a:lstStyle/>
        <a:p>
          <a:r>
            <a:rPr lang="en-US" sz="2400" b="1" dirty="0"/>
            <a:t>Second-party Tester </a:t>
          </a:r>
        </a:p>
      </dgm:t>
    </dgm:pt>
    <dgm:pt modelId="{454A153A-465B-40B9-BD6A-97B36FBBDA27}" type="parTrans" cxnId="{C9EE1490-B1DA-4471-928D-B13C7196BA3A}">
      <dgm:prSet/>
      <dgm:spPr/>
      <dgm:t>
        <a:bodyPr/>
        <a:lstStyle/>
        <a:p>
          <a:endParaRPr lang="en-US"/>
        </a:p>
      </dgm:t>
    </dgm:pt>
    <dgm:pt modelId="{5295C401-2111-48C5-8DB2-E672B2EC48C3}" type="sibTrans" cxnId="{C9EE1490-B1DA-4471-928D-B13C7196BA3A}">
      <dgm:prSet/>
      <dgm:spPr/>
      <dgm:t>
        <a:bodyPr/>
        <a:lstStyle/>
        <a:p>
          <a:endParaRPr lang="en-US"/>
        </a:p>
      </dgm:t>
    </dgm:pt>
    <dgm:pt modelId="{CA3571AD-F0C2-4DF4-9A8B-35698A7EBD73}">
      <dgm:prSet/>
      <dgm:spPr>
        <a:solidFill>
          <a:srgbClr val="CCECFF">
            <a:alpha val="90000"/>
          </a:srgbClr>
        </a:solidFill>
        <a:ln>
          <a:solidFill>
            <a:srgbClr val="CCECFF">
              <a:alpha val="90000"/>
            </a:srgbClr>
          </a:solidFill>
        </a:ln>
      </dgm:spPr>
      <dgm:t>
        <a:bodyPr/>
        <a:lstStyle/>
        <a:p>
          <a:pPr marL="182880">
            <a:buNone/>
          </a:pPr>
          <a:r>
            <a:rPr lang="en-US" dirty="0"/>
            <a:t>is the user or purchaser of the product </a:t>
          </a:r>
        </a:p>
      </dgm:t>
    </dgm:pt>
    <dgm:pt modelId="{7208C7D4-CA04-4861-B90F-DDB9A34745D0}" type="parTrans" cxnId="{461CF189-722F-4DD3-BAD7-6131F19A394D}">
      <dgm:prSet/>
      <dgm:spPr/>
      <dgm:t>
        <a:bodyPr/>
        <a:lstStyle/>
        <a:p>
          <a:endParaRPr lang="en-US"/>
        </a:p>
      </dgm:t>
    </dgm:pt>
    <dgm:pt modelId="{7AFD0D77-116C-4872-B553-B95ED0574C1B}" type="sibTrans" cxnId="{461CF189-722F-4DD3-BAD7-6131F19A394D}">
      <dgm:prSet/>
      <dgm:spPr/>
      <dgm:t>
        <a:bodyPr/>
        <a:lstStyle/>
        <a:p>
          <a:endParaRPr lang="en-US"/>
        </a:p>
      </dgm:t>
    </dgm:pt>
    <dgm:pt modelId="{6BFEC013-2569-4C4E-A99C-389FAB37E7BD}">
      <dgm:prSet custT="1"/>
      <dgm:spPr>
        <a:solidFill>
          <a:srgbClr val="002060"/>
        </a:solidFill>
      </dgm:spPr>
      <dgm:t>
        <a:bodyPr/>
        <a:lstStyle/>
        <a:p>
          <a:r>
            <a:rPr lang="en-US" sz="2400" b="1" dirty="0"/>
            <a:t>Third-party Tester </a:t>
          </a:r>
        </a:p>
      </dgm:t>
    </dgm:pt>
    <dgm:pt modelId="{2BD7D355-0F44-4CD7-B66F-7373756C8853}" type="parTrans" cxnId="{CC312817-85F1-4EC3-B4E1-03AB5F5C9256}">
      <dgm:prSet/>
      <dgm:spPr/>
      <dgm:t>
        <a:bodyPr/>
        <a:lstStyle/>
        <a:p>
          <a:endParaRPr lang="en-US"/>
        </a:p>
      </dgm:t>
    </dgm:pt>
    <dgm:pt modelId="{A5E7AAB8-474A-4A5F-92EE-B267C76A4725}" type="sibTrans" cxnId="{CC312817-85F1-4EC3-B4E1-03AB5F5C9256}">
      <dgm:prSet/>
      <dgm:spPr/>
      <dgm:t>
        <a:bodyPr/>
        <a:lstStyle/>
        <a:p>
          <a:endParaRPr lang="en-US"/>
        </a:p>
      </dgm:t>
    </dgm:pt>
    <dgm:pt modelId="{5D767782-6941-4743-B4F6-12B6E83E608C}">
      <dgm:prSet/>
      <dgm:spPr>
        <a:solidFill>
          <a:srgbClr val="CCECFF">
            <a:alpha val="90000"/>
          </a:srgbClr>
        </a:solidFill>
        <a:ln>
          <a:solidFill>
            <a:srgbClr val="CCECFF">
              <a:alpha val="90000"/>
            </a:srgbClr>
          </a:solidFill>
        </a:ln>
      </dgm:spPr>
      <dgm:t>
        <a:bodyPr/>
        <a:lstStyle/>
        <a:p>
          <a:pPr marL="91440" indent="0" algn="l">
            <a:buNone/>
          </a:pPr>
          <a:r>
            <a:rPr lang="en-US" dirty="0"/>
            <a:t>is an independent tester and is not affiliated with the product being tested (often referred to as a third-party “neutral” tester) </a:t>
          </a:r>
        </a:p>
      </dgm:t>
    </dgm:pt>
    <dgm:pt modelId="{0A68EECA-A41C-43B9-9EAF-A4FC3367A804}" type="parTrans" cxnId="{47E1DBF5-2628-4832-AB59-5990CF45AE9D}">
      <dgm:prSet/>
      <dgm:spPr/>
      <dgm:t>
        <a:bodyPr/>
        <a:lstStyle/>
        <a:p>
          <a:endParaRPr lang="en-US"/>
        </a:p>
      </dgm:t>
    </dgm:pt>
    <dgm:pt modelId="{53693F91-FE10-49C2-9A39-80D4AA9E59A6}" type="sibTrans" cxnId="{47E1DBF5-2628-4832-AB59-5990CF45AE9D}">
      <dgm:prSet/>
      <dgm:spPr/>
      <dgm:t>
        <a:bodyPr/>
        <a:lstStyle/>
        <a:p>
          <a:endParaRPr lang="en-US"/>
        </a:p>
      </dgm:t>
    </dgm:pt>
    <dgm:pt modelId="{7D6632EC-A649-4F21-80DD-902D6BDB7867}" type="pres">
      <dgm:prSet presAssocID="{80793622-7015-4722-B2EE-A962D2FCA286}" presName="Name0" presStyleCnt="0">
        <dgm:presLayoutVars>
          <dgm:dir/>
          <dgm:animLvl val="lvl"/>
          <dgm:resizeHandles val="exact"/>
        </dgm:presLayoutVars>
      </dgm:prSet>
      <dgm:spPr/>
    </dgm:pt>
    <dgm:pt modelId="{CEF479E3-5B1C-4973-9504-B2788A3B3EED}" type="pres">
      <dgm:prSet presAssocID="{FE5FEAF2-6C03-44C6-B9A8-7DF721EF9943}" presName="linNode" presStyleCnt="0"/>
      <dgm:spPr/>
    </dgm:pt>
    <dgm:pt modelId="{D253A69F-2C57-456C-A3F3-25DF6AFBD1D7}" type="pres">
      <dgm:prSet presAssocID="{FE5FEAF2-6C03-44C6-B9A8-7DF721EF9943}" presName="parentText" presStyleLbl="node1" presStyleIdx="0" presStyleCnt="3" custLinFactNeighborX="-30594" custLinFactNeighborY="-68883">
        <dgm:presLayoutVars>
          <dgm:chMax val="1"/>
          <dgm:bulletEnabled val="1"/>
        </dgm:presLayoutVars>
      </dgm:prSet>
      <dgm:spPr/>
    </dgm:pt>
    <dgm:pt modelId="{495CF5DD-CB0A-4B22-A59E-A6A41FDA1A63}" type="pres">
      <dgm:prSet presAssocID="{FE5FEAF2-6C03-44C6-B9A8-7DF721EF9943}" presName="descendantText" presStyleLbl="alignAccFollowNode1" presStyleIdx="0" presStyleCnt="3">
        <dgm:presLayoutVars>
          <dgm:bulletEnabled val="1"/>
        </dgm:presLayoutVars>
      </dgm:prSet>
      <dgm:spPr/>
    </dgm:pt>
    <dgm:pt modelId="{5DAABE06-DE71-45AA-BE53-E677650F26DD}" type="pres">
      <dgm:prSet presAssocID="{C6FC4A99-C613-40D6-8EAE-5646D26184F2}" presName="sp" presStyleCnt="0"/>
      <dgm:spPr/>
    </dgm:pt>
    <dgm:pt modelId="{14C74FBB-B6C5-4520-B86B-65076B281DDF}" type="pres">
      <dgm:prSet presAssocID="{6206CBDB-1F6F-4600-8F73-8A68E53588C4}" presName="linNode" presStyleCnt="0"/>
      <dgm:spPr/>
    </dgm:pt>
    <dgm:pt modelId="{F4E51493-86B7-4602-8F60-03F0B3AE79F4}" type="pres">
      <dgm:prSet presAssocID="{6206CBDB-1F6F-4600-8F73-8A68E53588C4}" presName="parentText" presStyleLbl="node1" presStyleIdx="1" presStyleCnt="3">
        <dgm:presLayoutVars>
          <dgm:chMax val="1"/>
          <dgm:bulletEnabled val="1"/>
        </dgm:presLayoutVars>
      </dgm:prSet>
      <dgm:spPr/>
    </dgm:pt>
    <dgm:pt modelId="{5E5DD8B5-A99D-4166-9B74-C16E7FD29A6A}" type="pres">
      <dgm:prSet presAssocID="{6206CBDB-1F6F-4600-8F73-8A68E53588C4}" presName="descendantText" presStyleLbl="alignAccFollowNode1" presStyleIdx="1" presStyleCnt="3">
        <dgm:presLayoutVars>
          <dgm:bulletEnabled val="1"/>
        </dgm:presLayoutVars>
      </dgm:prSet>
      <dgm:spPr/>
    </dgm:pt>
    <dgm:pt modelId="{53557148-3577-4CB6-88D0-CF57A2DC3F99}" type="pres">
      <dgm:prSet presAssocID="{5295C401-2111-48C5-8DB2-E672B2EC48C3}" presName="sp" presStyleCnt="0"/>
      <dgm:spPr/>
    </dgm:pt>
    <dgm:pt modelId="{BD3853DB-986A-4419-ABAD-1B6289AD84B5}" type="pres">
      <dgm:prSet presAssocID="{6BFEC013-2569-4C4E-A99C-389FAB37E7BD}" presName="linNode" presStyleCnt="0"/>
      <dgm:spPr/>
    </dgm:pt>
    <dgm:pt modelId="{50144485-9903-4A05-961C-F41B44533798}" type="pres">
      <dgm:prSet presAssocID="{6BFEC013-2569-4C4E-A99C-389FAB37E7BD}" presName="parentText" presStyleLbl="node1" presStyleIdx="2" presStyleCnt="3">
        <dgm:presLayoutVars>
          <dgm:chMax val="1"/>
          <dgm:bulletEnabled val="1"/>
        </dgm:presLayoutVars>
      </dgm:prSet>
      <dgm:spPr/>
    </dgm:pt>
    <dgm:pt modelId="{81272404-2A96-434C-A36A-9FB473C2DC07}" type="pres">
      <dgm:prSet presAssocID="{6BFEC013-2569-4C4E-A99C-389FAB37E7BD}" presName="descendantText" presStyleLbl="alignAccFollowNode1" presStyleIdx="2" presStyleCnt="3">
        <dgm:presLayoutVars>
          <dgm:bulletEnabled val="1"/>
        </dgm:presLayoutVars>
      </dgm:prSet>
      <dgm:spPr/>
    </dgm:pt>
  </dgm:ptLst>
  <dgm:cxnLst>
    <dgm:cxn modelId="{CC312817-85F1-4EC3-B4E1-03AB5F5C9256}" srcId="{80793622-7015-4722-B2EE-A962D2FCA286}" destId="{6BFEC013-2569-4C4E-A99C-389FAB37E7BD}" srcOrd="2" destOrd="0" parTransId="{2BD7D355-0F44-4CD7-B66F-7373756C8853}" sibTransId="{A5E7AAB8-474A-4A5F-92EE-B267C76A4725}"/>
    <dgm:cxn modelId="{A311AC24-2609-404B-92B4-AACB6557F4DB}" type="presOf" srcId="{80793622-7015-4722-B2EE-A962D2FCA286}" destId="{7D6632EC-A649-4F21-80DD-902D6BDB7867}" srcOrd="0" destOrd="0" presId="urn:microsoft.com/office/officeart/2005/8/layout/vList5"/>
    <dgm:cxn modelId="{ADB7AF43-996B-435D-ADEE-D8170BF210BC}" type="presOf" srcId="{CA3571AD-F0C2-4DF4-9A8B-35698A7EBD73}" destId="{5E5DD8B5-A99D-4166-9B74-C16E7FD29A6A}" srcOrd="0" destOrd="0" presId="urn:microsoft.com/office/officeart/2005/8/layout/vList5"/>
    <dgm:cxn modelId="{F37ADA75-C5EA-4514-92B2-1356B946DB24}" type="presOf" srcId="{FE5FEAF2-6C03-44C6-B9A8-7DF721EF9943}" destId="{D253A69F-2C57-456C-A3F3-25DF6AFBD1D7}" srcOrd="0" destOrd="0" presId="urn:microsoft.com/office/officeart/2005/8/layout/vList5"/>
    <dgm:cxn modelId="{A90A6586-0E02-4475-8FA3-FCC4607911A4}" type="presOf" srcId="{5D767782-6941-4743-B4F6-12B6E83E608C}" destId="{81272404-2A96-434C-A36A-9FB473C2DC07}" srcOrd="0" destOrd="0" presId="urn:microsoft.com/office/officeart/2005/8/layout/vList5"/>
    <dgm:cxn modelId="{461CF189-722F-4DD3-BAD7-6131F19A394D}" srcId="{6206CBDB-1F6F-4600-8F73-8A68E53588C4}" destId="{CA3571AD-F0C2-4DF4-9A8B-35698A7EBD73}" srcOrd="0" destOrd="0" parTransId="{7208C7D4-CA04-4861-B90F-DDB9A34745D0}" sibTransId="{7AFD0D77-116C-4872-B553-B95ED0574C1B}"/>
    <dgm:cxn modelId="{C9EE1490-B1DA-4471-928D-B13C7196BA3A}" srcId="{80793622-7015-4722-B2EE-A962D2FCA286}" destId="{6206CBDB-1F6F-4600-8F73-8A68E53588C4}" srcOrd="1" destOrd="0" parTransId="{454A153A-465B-40B9-BD6A-97B36FBBDA27}" sibTransId="{5295C401-2111-48C5-8DB2-E672B2EC48C3}"/>
    <dgm:cxn modelId="{DF19C2B1-1C29-4EA3-817D-4DBB936E13C9}" srcId="{FE5FEAF2-6C03-44C6-B9A8-7DF721EF9943}" destId="{10FBB8BD-15FD-4F6E-BDBD-B33A15CC9D9B}" srcOrd="0" destOrd="0" parTransId="{274010CA-74CD-483B-B601-F26629339429}" sibTransId="{A4B646AD-ED5D-4CBC-9524-EAFD99A07DF8}"/>
    <dgm:cxn modelId="{C9F15BB2-76B8-45E3-8FD0-1878A3D3CA6C}" srcId="{80793622-7015-4722-B2EE-A962D2FCA286}" destId="{FE5FEAF2-6C03-44C6-B9A8-7DF721EF9943}" srcOrd="0" destOrd="0" parTransId="{F53A302E-B94D-48B4-9FC4-9520CFC4E9CC}" sibTransId="{C6FC4A99-C613-40D6-8EAE-5646D26184F2}"/>
    <dgm:cxn modelId="{FD2253CF-9B3C-48E9-9D05-FDAB5A4259F5}" type="presOf" srcId="{6206CBDB-1F6F-4600-8F73-8A68E53588C4}" destId="{F4E51493-86B7-4602-8F60-03F0B3AE79F4}" srcOrd="0" destOrd="0" presId="urn:microsoft.com/office/officeart/2005/8/layout/vList5"/>
    <dgm:cxn modelId="{7169CED1-71D0-4754-AF5D-3D40A882FCFD}" type="presOf" srcId="{10FBB8BD-15FD-4F6E-BDBD-B33A15CC9D9B}" destId="{495CF5DD-CB0A-4B22-A59E-A6A41FDA1A63}" srcOrd="0" destOrd="0" presId="urn:microsoft.com/office/officeart/2005/8/layout/vList5"/>
    <dgm:cxn modelId="{47E1DBF5-2628-4832-AB59-5990CF45AE9D}" srcId="{6BFEC013-2569-4C4E-A99C-389FAB37E7BD}" destId="{5D767782-6941-4743-B4F6-12B6E83E608C}" srcOrd="0" destOrd="0" parTransId="{0A68EECA-A41C-43B9-9EAF-A4FC3367A804}" sibTransId="{53693F91-FE10-49C2-9A39-80D4AA9E59A6}"/>
    <dgm:cxn modelId="{83C0E3FA-A923-4D3B-8E3B-7A68765C6484}" type="presOf" srcId="{6BFEC013-2569-4C4E-A99C-389FAB37E7BD}" destId="{50144485-9903-4A05-961C-F41B44533798}" srcOrd="0" destOrd="0" presId="urn:microsoft.com/office/officeart/2005/8/layout/vList5"/>
    <dgm:cxn modelId="{B3CE0870-1E3B-468D-896B-8262EDCA78CA}" type="presParOf" srcId="{7D6632EC-A649-4F21-80DD-902D6BDB7867}" destId="{CEF479E3-5B1C-4973-9504-B2788A3B3EED}" srcOrd="0" destOrd="0" presId="urn:microsoft.com/office/officeart/2005/8/layout/vList5"/>
    <dgm:cxn modelId="{D544F276-807E-46FB-88F0-19ED05BCF6DD}" type="presParOf" srcId="{CEF479E3-5B1C-4973-9504-B2788A3B3EED}" destId="{D253A69F-2C57-456C-A3F3-25DF6AFBD1D7}" srcOrd="0" destOrd="0" presId="urn:microsoft.com/office/officeart/2005/8/layout/vList5"/>
    <dgm:cxn modelId="{583C19F9-ED0E-404A-8BD5-643736AB64C8}" type="presParOf" srcId="{CEF479E3-5B1C-4973-9504-B2788A3B3EED}" destId="{495CF5DD-CB0A-4B22-A59E-A6A41FDA1A63}" srcOrd="1" destOrd="0" presId="urn:microsoft.com/office/officeart/2005/8/layout/vList5"/>
    <dgm:cxn modelId="{E8EA47AE-9011-452D-A4A5-64384E4252AC}" type="presParOf" srcId="{7D6632EC-A649-4F21-80DD-902D6BDB7867}" destId="{5DAABE06-DE71-45AA-BE53-E677650F26DD}" srcOrd="1" destOrd="0" presId="urn:microsoft.com/office/officeart/2005/8/layout/vList5"/>
    <dgm:cxn modelId="{0AC67016-0F86-44F0-9942-F1A7829B0543}" type="presParOf" srcId="{7D6632EC-A649-4F21-80DD-902D6BDB7867}" destId="{14C74FBB-B6C5-4520-B86B-65076B281DDF}" srcOrd="2" destOrd="0" presId="urn:microsoft.com/office/officeart/2005/8/layout/vList5"/>
    <dgm:cxn modelId="{BB870848-EC00-478A-AA7A-24A211AAA043}" type="presParOf" srcId="{14C74FBB-B6C5-4520-B86B-65076B281DDF}" destId="{F4E51493-86B7-4602-8F60-03F0B3AE79F4}" srcOrd="0" destOrd="0" presId="urn:microsoft.com/office/officeart/2005/8/layout/vList5"/>
    <dgm:cxn modelId="{ADD572A5-71C6-44C0-90F5-A9FCB49DA49B}" type="presParOf" srcId="{14C74FBB-B6C5-4520-B86B-65076B281DDF}" destId="{5E5DD8B5-A99D-4166-9B74-C16E7FD29A6A}" srcOrd="1" destOrd="0" presId="urn:microsoft.com/office/officeart/2005/8/layout/vList5"/>
    <dgm:cxn modelId="{4B5B8DDA-9ECB-4168-98E4-6B4FCEBCF59D}" type="presParOf" srcId="{7D6632EC-A649-4F21-80DD-902D6BDB7867}" destId="{53557148-3577-4CB6-88D0-CF57A2DC3F99}" srcOrd="3" destOrd="0" presId="urn:microsoft.com/office/officeart/2005/8/layout/vList5"/>
    <dgm:cxn modelId="{336006BD-8702-4808-84F3-3BCCD58FC3CC}" type="presParOf" srcId="{7D6632EC-A649-4F21-80DD-902D6BDB7867}" destId="{BD3853DB-986A-4419-ABAD-1B6289AD84B5}" srcOrd="4" destOrd="0" presId="urn:microsoft.com/office/officeart/2005/8/layout/vList5"/>
    <dgm:cxn modelId="{151DF0ED-2AE7-45B8-8622-D1C1704212E3}" type="presParOf" srcId="{BD3853DB-986A-4419-ABAD-1B6289AD84B5}" destId="{50144485-9903-4A05-961C-F41B44533798}" srcOrd="0" destOrd="0" presId="urn:microsoft.com/office/officeart/2005/8/layout/vList5"/>
    <dgm:cxn modelId="{04D08B78-581D-432B-81BC-A0D7EB0A3CE5}" type="presParOf" srcId="{BD3853DB-986A-4419-ABAD-1B6289AD84B5}" destId="{81272404-2A96-434C-A36A-9FB473C2DC0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0C5B18-4FF3-4EAB-A238-430E8FEE76F8}"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dgm:spPr/>
      <dgm:t>
        <a:bodyPr/>
        <a:lstStyle/>
        <a:p>
          <a:r>
            <a:rPr lang="en-US" dirty="0"/>
            <a:t>HL7 v2</a:t>
          </a:r>
        </a:p>
      </dgm:t>
    </dgm:pt>
    <dgm:pt modelId="{15231953-6320-4759-A977-7DD4C0B20DC2}" type="parTrans" cxnId="{01BB527C-9092-4131-B6F3-0CFDA593EA97}">
      <dgm:prSet/>
      <dgm:spPr/>
      <dgm:t>
        <a:bodyPr/>
        <a:lstStyle/>
        <a:p>
          <a:endParaRPr lang="en-US"/>
        </a:p>
      </dgm:t>
    </dgm:pt>
    <dgm:pt modelId="{D5C3BF10-A1A0-43B6-981E-77634D3010A6}" type="sibTrans" cxnId="{01BB527C-9092-4131-B6F3-0CFDA593EA97}">
      <dgm:prSet/>
      <dgm:spPr/>
      <dgm:t>
        <a:bodyPr/>
        <a:lstStyle/>
        <a:p>
          <a:endParaRPr lang="en-US"/>
        </a:p>
      </dgm:t>
    </dgm:pt>
    <dgm:pt modelId="{1C021E9F-2721-4BD8-9274-EA006A170C68}">
      <dgm:prSet phldrT="[Text]"/>
      <dgm:spPr/>
      <dgm:t>
        <a:bodyPr/>
        <a:lstStyle/>
        <a:p>
          <a:r>
            <a:rPr lang="en-US" dirty="0"/>
            <a:t>HL7 V3 </a:t>
          </a:r>
        </a:p>
        <a:p>
          <a:r>
            <a:rPr lang="en-US" dirty="0"/>
            <a:t>&amp; CDA</a:t>
          </a:r>
        </a:p>
      </dgm:t>
    </dgm:pt>
    <dgm:pt modelId="{3CE30084-C3D6-494C-AA2D-199148488D76}" type="parTrans" cxnId="{305A63A5-176E-4D38-A0E0-86CAB730085B}">
      <dgm:prSet/>
      <dgm:spPr/>
      <dgm:t>
        <a:bodyPr/>
        <a:lstStyle/>
        <a:p>
          <a:endParaRPr lang="en-US"/>
        </a:p>
      </dgm:t>
    </dgm:pt>
    <dgm:pt modelId="{B033B242-A5A8-4F56-9B31-8A73C2205D12}" type="sibTrans" cxnId="{305A63A5-176E-4D38-A0E0-86CAB730085B}">
      <dgm:prSet/>
      <dgm:spPr/>
      <dgm:t>
        <a:bodyPr/>
        <a:lstStyle/>
        <a:p>
          <a:endParaRPr lang="en-US"/>
        </a:p>
      </dgm:t>
    </dgm:pt>
    <dgm:pt modelId="{B2CC70E2-4F86-4579-B6EE-1BF8C95AFA55}">
      <dgm:prSet phldrT="[Text]"/>
      <dgm:spPr/>
      <dgm:t>
        <a:bodyPr/>
        <a:lstStyle/>
        <a:p>
          <a:r>
            <a:rPr lang="en-US" dirty="0"/>
            <a:t>HL7 FHIR</a:t>
          </a:r>
        </a:p>
      </dgm:t>
    </dgm:pt>
    <dgm:pt modelId="{A318DDF5-86AC-4DFA-8FCC-CAEBA5EF378B}" type="parTrans" cxnId="{70622E62-85A0-452A-8308-65A03CF953CC}">
      <dgm:prSet/>
      <dgm:spPr/>
      <dgm:t>
        <a:bodyPr/>
        <a:lstStyle/>
        <a:p>
          <a:endParaRPr lang="en-US"/>
        </a:p>
      </dgm:t>
    </dgm:pt>
    <dgm:pt modelId="{9F252FDC-1FEF-4172-8FD5-72E91E5049A3}" type="sibTrans" cxnId="{70622E62-85A0-452A-8308-65A03CF953CC}">
      <dgm:prSet/>
      <dgm:spPr/>
      <dgm:t>
        <a:bodyPr/>
        <a:lstStyle/>
        <a:p>
          <a:endParaRPr lang="en-US"/>
        </a:p>
      </dgm:t>
    </dgm:pt>
    <dgm:pt modelId="{8A6692EF-2BE7-4BB2-9C4B-A3740D236AB8}">
      <dgm:prSet phldrT="[Text]"/>
      <dgm:spPr/>
      <dgm:t>
        <a:bodyPr/>
        <a:lstStyle/>
        <a:p>
          <a:r>
            <a:rPr lang="en-US" dirty="0"/>
            <a:t>NCPDP SCRIPT</a:t>
          </a:r>
        </a:p>
      </dgm:t>
    </dgm:pt>
    <dgm:pt modelId="{E86B9D26-B67F-4B2C-A840-795F6D4D73D5}" type="parTrans" cxnId="{60B29D8A-26B6-44C8-9564-79B645639CEC}">
      <dgm:prSet/>
      <dgm:spPr/>
      <dgm:t>
        <a:bodyPr/>
        <a:lstStyle/>
        <a:p>
          <a:endParaRPr lang="en-US"/>
        </a:p>
      </dgm:t>
    </dgm:pt>
    <dgm:pt modelId="{43A34B74-D104-4D25-A4DD-BCD2157F1F11}" type="sibTrans" cxnId="{60B29D8A-26B6-44C8-9564-79B645639CEC}">
      <dgm:prSet/>
      <dgm:spPr/>
      <dgm:t>
        <a:bodyPr/>
        <a:lstStyle/>
        <a:p>
          <a:endParaRPr lang="en-US"/>
        </a:p>
      </dgm:t>
    </dgm:pt>
    <dgm:pt modelId="{673F482B-294D-40B5-B4D2-45C182D57F9F}">
      <dgm:prSet phldrT="[Text]"/>
      <dgm:spPr/>
      <dgm:t>
        <a:bodyPr/>
        <a:lstStyle/>
        <a:p>
          <a:r>
            <a:rPr lang="en-US" dirty="0"/>
            <a:t>Others</a:t>
          </a:r>
        </a:p>
      </dgm:t>
    </dgm:pt>
    <dgm:pt modelId="{E2DF454D-ACFB-4078-B77B-460A61A1220A}" type="parTrans" cxnId="{3C2F2D31-5625-4B9B-9929-8A376BF28BAB}">
      <dgm:prSet/>
      <dgm:spPr/>
      <dgm:t>
        <a:bodyPr/>
        <a:lstStyle/>
        <a:p>
          <a:endParaRPr lang="en-US"/>
        </a:p>
      </dgm:t>
    </dgm:pt>
    <dgm:pt modelId="{8DA4C643-F90D-4C73-8D18-4804C7F7823C}" type="sibTrans" cxnId="{3C2F2D31-5625-4B9B-9929-8A376BF28BAB}">
      <dgm:prSet/>
      <dgm:spPr/>
      <dgm:t>
        <a:bodyPr/>
        <a:lstStyle/>
        <a:p>
          <a:endParaRPr lang="en-US"/>
        </a:p>
      </dgm:t>
    </dgm:pt>
    <dgm:pt modelId="{6EAF2890-2B1C-477C-941A-BE1240AD4AD9}">
      <dgm:prSet phldrT="[Text]"/>
      <dgm:spPr/>
      <dgm:t>
        <a:bodyPr/>
        <a:lstStyle/>
        <a:p>
          <a:r>
            <a:rPr lang="en-US" dirty="0"/>
            <a:t>Universal Conformance Concepts</a:t>
          </a:r>
        </a:p>
      </dgm:t>
    </dgm:pt>
    <dgm:pt modelId="{23B968A3-8900-4F64-B254-C257E07B7011}" type="sibTrans" cxnId="{844366D4-2F65-459A-9378-F06D98F7E368}">
      <dgm:prSet/>
      <dgm:spPr/>
      <dgm:t>
        <a:bodyPr/>
        <a:lstStyle/>
        <a:p>
          <a:endParaRPr lang="en-US"/>
        </a:p>
      </dgm:t>
    </dgm:pt>
    <dgm:pt modelId="{C5DCF7E3-C594-4D71-869D-C20D7F159AC9}" type="parTrans" cxnId="{844366D4-2F65-459A-9378-F06D98F7E368}">
      <dgm:prSet/>
      <dgm:spPr/>
      <dgm:t>
        <a:bodyPr/>
        <a:lstStyle/>
        <a:p>
          <a:endParaRPr lang="en-US"/>
        </a:p>
      </dgm:t>
    </dgm:pt>
    <dgm:pt modelId="{EEF8AD7C-CEF5-40DF-A036-C2F868955C84}" type="pres">
      <dgm:prSet presAssocID="{E80C5B18-4FF3-4EAB-A238-430E8FEE76F8}" presName="hierChild1" presStyleCnt="0">
        <dgm:presLayoutVars>
          <dgm:orgChart val="1"/>
          <dgm:chPref val="1"/>
          <dgm:dir/>
          <dgm:animOne val="branch"/>
          <dgm:animLvl val="lvl"/>
          <dgm:resizeHandles/>
        </dgm:presLayoutVars>
      </dgm:prSet>
      <dgm:spPr/>
    </dgm:pt>
    <dgm:pt modelId="{B7CFFB1E-6F20-43B7-8703-5229BE63E411}" type="pres">
      <dgm:prSet presAssocID="{6EAF2890-2B1C-477C-941A-BE1240AD4AD9}" presName="hierRoot1" presStyleCnt="0">
        <dgm:presLayoutVars>
          <dgm:hierBranch val="init"/>
        </dgm:presLayoutVars>
      </dgm:prSet>
      <dgm:spPr/>
    </dgm:pt>
    <dgm:pt modelId="{745A248D-AE0F-484C-9474-25438727CFE9}" type="pres">
      <dgm:prSet presAssocID="{6EAF2890-2B1C-477C-941A-BE1240AD4AD9}" presName="rootComposite1" presStyleCnt="0"/>
      <dgm:spPr/>
    </dgm:pt>
    <dgm:pt modelId="{886070F0-F88D-42A9-A10A-09C79BB99E4A}" type="pres">
      <dgm:prSet presAssocID="{6EAF2890-2B1C-477C-941A-BE1240AD4AD9}" presName="rootText1" presStyleLbl="node0" presStyleIdx="0" presStyleCnt="1" custScaleX="379364">
        <dgm:presLayoutVars>
          <dgm:chPref val="3"/>
        </dgm:presLayoutVars>
      </dgm:prSet>
      <dgm:spPr/>
    </dgm:pt>
    <dgm:pt modelId="{66EFD003-D66E-4429-8E92-57FAA792FA86}" type="pres">
      <dgm:prSet presAssocID="{6EAF2890-2B1C-477C-941A-BE1240AD4AD9}" presName="rootConnector1" presStyleLbl="node1" presStyleIdx="0" presStyleCnt="0"/>
      <dgm:spPr/>
    </dgm:pt>
    <dgm:pt modelId="{BC5C88BE-5F4B-40D8-9CEF-B5269D1D81F4}" type="pres">
      <dgm:prSet presAssocID="{6EAF2890-2B1C-477C-941A-BE1240AD4AD9}" presName="hierChild2" presStyleCnt="0"/>
      <dgm:spPr/>
    </dgm:pt>
    <dgm:pt modelId="{B6FBD8B9-0F7E-41F5-9E2A-7197C0505033}" type="pres">
      <dgm:prSet presAssocID="{15231953-6320-4759-A977-7DD4C0B20DC2}" presName="Name37" presStyleLbl="parChTrans1D2" presStyleIdx="0" presStyleCnt="5"/>
      <dgm:spPr/>
    </dgm:pt>
    <dgm:pt modelId="{90A6C935-E246-4375-8729-FC8ED65BEAAD}" type="pres">
      <dgm:prSet presAssocID="{F3DB0EE4-6551-4F8D-AAC4-28D4124AA57A}" presName="hierRoot2" presStyleCnt="0">
        <dgm:presLayoutVars>
          <dgm:hierBranch val="init"/>
        </dgm:presLayoutVars>
      </dgm:prSet>
      <dgm:spPr/>
    </dgm:pt>
    <dgm:pt modelId="{4AD30CF0-0B0D-4455-B124-BFD3B20C902B}" type="pres">
      <dgm:prSet presAssocID="{F3DB0EE4-6551-4F8D-AAC4-28D4124AA57A}" presName="rootComposite" presStyleCnt="0"/>
      <dgm:spPr/>
    </dgm:pt>
    <dgm:pt modelId="{80F36862-C0DC-4CA0-9A3C-F0B256D57D49}" type="pres">
      <dgm:prSet presAssocID="{F3DB0EE4-6551-4F8D-AAC4-28D4124AA57A}" presName="rootText" presStyleLbl="node2" presStyleIdx="0" presStyleCnt="5">
        <dgm:presLayoutVars>
          <dgm:chPref val="3"/>
        </dgm:presLayoutVars>
      </dgm:prSet>
      <dgm:spPr/>
    </dgm:pt>
    <dgm:pt modelId="{7C5F3319-9DBF-4E8C-8C47-8EEE223A9928}" type="pres">
      <dgm:prSet presAssocID="{F3DB0EE4-6551-4F8D-AAC4-28D4124AA57A}" presName="rootConnector" presStyleLbl="node2" presStyleIdx="0" presStyleCnt="5"/>
      <dgm:spPr/>
    </dgm:pt>
    <dgm:pt modelId="{310CF310-042E-4085-B772-5D14EAE89593}" type="pres">
      <dgm:prSet presAssocID="{F3DB0EE4-6551-4F8D-AAC4-28D4124AA57A}" presName="hierChild4" presStyleCnt="0"/>
      <dgm:spPr/>
    </dgm:pt>
    <dgm:pt modelId="{6A82ECFB-4C4F-4FFC-8B4A-6E0BD1152365}" type="pres">
      <dgm:prSet presAssocID="{F3DB0EE4-6551-4F8D-AAC4-28D4124AA57A}" presName="hierChild5" presStyleCnt="0"/>
      <dgm:spPr/>
    </dgm:pt>
    <dgm:pt modelId="{E7DA47D6-4CC9-4146-9D9A-C22010164B47}" type="pres">
      <dgm:prSet presAssocID="{3CE30084-C3D6-494C-AA2D-199148488D76}" presName="Name37" presStyleLbl="parChTrans1D2" presStyleIdx="1" presStyleCnt="5"/>
      <dgm:spPr/>
    </dgm:pt>
    <dgm:pt modelId="{83F2EAE6-3D64-4C1E-837F-E3B042921B4D}" type="pres">
      <dgm:prSet presAssocID="{1C021E9F-2721-4BD8-9274-EA006A170C68}" presName="hierRoot2" presStyleCnt="0">
        <dgm:presLayoutVars>
          <dgm:hierBranch val="init"/>
        </dgm:presLayoutVars>
      </dgm:prSet>
      <dgm:spPr/>
    </dgm:pt>
    <dgm:pt modelId="{ABEE5CB1-FB72-46B8-A3C5-B280AA4F4246}" type="pres">
      <dgm:prSet presAssocID="{1C021E9F-2721-4BD8-9274-EA006A170C68}" presName="rootComposite" presStyleCnt="0"/>
      <dgm:spPr/>
    </dgm:pt>
    <dgm:pt modelId="{E149B0EC-F1DC-4DB9-84D1-4F914F99809E}" type="pres">
      <dgm:prSet presAssocID="{1C021E9F-2721-4BD8-9274-EA006A170C68}" presName="rootText" presStyleLbl="node2" presStyleIdx="1" presStyleCnt="5">
        <dgm:presLayoutVars>
          <dgm:chPref val="3"/>
        </dgm:presLayoutVars>
      </dgm:prSet>
      <dgm:spPr/>
    </dgm:pt>
    <dgm:pt modelId="{A5DED796-73B1-4332-897A-6E6A344EFE97}" type="pres">
      <dgm:prSet presAssocID="{1C021E9F-2721-4BD8-9274-EA006A170C68}" presName="rootConnector" presStyleLbl="node2" presStyleIdx="1" presStyleCnt="5"/>
      <dgm:spPr/>
    </dgm:pt>
    <dgm:pt modelId="{DC333E0E-B59C-46BD-B15C-37F06E84CFDE}" type="pres">
      <dgm:prSet presAssocID="{1C021E9F-2721-4BD8-9274-EA006A170C68}" presName="hierChild4" presStyleCnt="0"/>
      <dgm:spPr/>
    </dgm:pt>
    <dgm:pt modelId="{51348DE7-2C3B-4DD9-A890-3C5C1A6168BB}" type="pres">
      <dgm:prSet presAssocID="{1C021E9F-2721-4BD8-9274-EA006A170C68}" presName="hierChild5" presStyleCnt="0"/>
      <dgm:spPr/>
    </dgm:pt>
    <dgm:pt modelId="{BD3AB650-D974-4A21-92E7-9CE5F0346EEC}" type="pres">
      <dgm:prSet presAssocID="{A318DDF5-86AC-4DFA-8FCC-CAEBA5EF378B}" presName="Name37" presStyleLbl="parChTrans1D2" presStyleIdx="2" presStyleCnt="5"/>
      <dgm:spPr/>
    </dgm:pt>
    <dgm:pt modelId="{E5A3F011-E0AE-40CF-8F6B-A0FAE95AD596}" type="pres">
      <dgm:prSet presAssocID="{B2CC70E2-4F86-4579-B6EE-1BF8C95AFA55}" presName="hierRoot2" presStyleCnt="0">
        <dgm:presLayoutVars>
          <dgm:hierBranch val="init"/>
        </dgm:presLayoutVars>
      </dgm:prSet>
      <dgm:spPr/>
    </dgm:pt>
    <dgm:pt modelId="{EDD485A8-AD43-42AA-81B4-DEB41AFDAE4D}" type="pres">
      <dgm:prSet presAssocID="{B2CC70E2-4F86-4579-B6EE-1BF8C95AFA55}" presName="rootComposite" presStyleCnt="0"/>
      <dgm:spPr/>
    </dgm:pt>
    <dgm:pt modelId="{6265BCAE-E9FD-47EC-BE60-BDB13E35B043}" type="pres">
      <dgm:prSet presAssocID="{B2CC70E2-4F86-4579-B6EE-1BF8C95AFA55}" presName="rootText" presStyleLbl="node2" presStyleIdx="2" presStyleCnt="5">
        <dgm:presLayoutVars>
          <dgm:chPref val="3"/>
        </dgm:presLayoutVars>
      </dgm:prSet>
      <dgm:spPr/>
    </dgm:pt>
    <dgm:pt modelId="{87EB4592-231C-4A02-935B-987ABEC4484C}" type="pres">
      <dgm:prSet presAssocID="{B2CC70E2-4F86-4579-B6EE-1BF8C95AFA55}" presName="rootConnector" presStyleLbl="node2" presStyleIdx="2" presStyleCnt="5"/>
      <dgm:spPr/>
    </dgm:pt>
    <dgm:pt modelId="{78D7A2C3-8856-4756-9A95-AADA6C5463D0}" type="pres">
      <dgm:prSet presAssocID="{B2CC70E2-4F86-4579-B6EE-1BF8C95AFA55}" presName="hierChild4" presStyleCnt="0"/>
      <dgm:spPr/>
    </dgm:pt>
    <dgm:pt modelId="{AC613BE1-1B50-48DD-8BDF-50DE68A1B3A8}" type="pres">
      <dgm:prSet presAssocID="{B2CC70E2-4F86-4579-B6EE-1BF8C95AFA55}" presName="hierChild5" presStyleCnt="0"/>
      <dgm:spPr/>
    </dgm:pt>
    <dgm:pt modelId="{5595F614-D4C1-46C4-839F-19E428104695}" type="pres">
      <dgm:prSet presAssocID="{E86B9D26-B67F-4B2C-A840-795F6D4D73D5}" presName="Name37" presStyleLbl="parChTrans1D2" presStyleIdx="3" presStyleCnt="5"/>
      <dgm:spPr/>
    </dgm:pt>
    <dgm:pt modelId="{FFCD9693-3275-4F44-B804-70F7BB6DCAC9}" type="pres">
      <dgm:prSet presAssocID="{8A6692EF-2BE7-4BB2-9C4B-A3740D236AB8}" presName="hierRoot2" presStyleCnt="0">
        <dgm:presLayoutVars>
          <dgm:hierBranch val="init"/>
        </dgm:presLayoutVars>
      </dgm:prSet>
      <dgm:spPr/>
    </dgm:pt>
    <dgm:pt modelId="{F4A4BF02-13F8-4F87-8EB5-9E6398B44835}" type="pres">
      <dgm:prSet presAssocID="{8A6692EF-2BE7-4BB2-9C4B-A3740D236AB8}" presName="rootComposite" presStyleCnt="0"/>
      <dgm:spPr/>
    </dgm:pt>
    <dgm:pt modelId="{FA191E8F-2EFC-4A20-A51E-F6A521969346}" type="pres">
      <dgm:prSet presAssocID="{8A6692EF-2BE7-4BB2-9C4B-A3740D236AB8}" presName="rootText" presStyleLbl="node2" presStyleIdx="3" presStyleCnt="5">
        <dgm:presLayoutVars>
          <dgm:chPref val="3"/>
        </dgm:presLayoutVars>
      </dgm:prSet>
      <dgm:spPr/>
    </dgm:pt>
    <dgm:pt modelId="{D7AA3BED-632A-4BEE-9C49-02E4D5E85B26}" type="pres">
      <dgm:prSet presAssocID="{8A6692EF-2BE7-4BB2-9C4B-A3740D236AB8}" presName="rootConnector" presStyleLbl="node2" presStyleIdx="3" presStyleCnt="5"/>
      <dgm:spPr/>
    </dgm:pt>
    <dgm:pt modelId="{6FC071BF-2C50-49F2-BBB6-F05B9BED8C22}" type="pres">
      <dgm:prSet presAssocID="{8A6692EF-2BE7-4BB2-9C4B-A3740D236AB8}" presName="hierChild4" presStyleCnt="0"/>
      <dgm:spPr/>
    </dgm:pt>
    <dgm:pt modelId="{5CF4AFCD-019A-466D-8425-6A05747DA62F}" type="pres">
      <dgm:prSet presAssocID="{8A6692EF-2BE7-4BB2-9C4B-A3740D236AB8}" presName="hierChild5" presStyleCnt="0"/>
      <dgm:spPr/>
    </dgm:pt>
    <dgm:pt modelId="{961538C8-727A-4D01-B4DA-F0AE876E31FC}" type="pres">
      <dgm:prSet presAssocID="{E2DF454D-ACFB-4078-B77B-460A61A1220A}" presName="Name37" presStyleLbl="parChTrans1D2" presStyleIdx="4" presStyleCnt="5"/>
      <dgm:spPr/>
    </dgm:pt>
    <dgm:pt modelId="{4C270E18-2332-49C2-A391-ED983FE45820}" type="pres">
      <dgm:prSet presAssocID="{673F482B-294D-40B5-B4D2-45C182D57F9F}" presName="hierRoot2" presStyleCnt="0">
        <dgm:presLayoutVars>
          <dgm:hierBranch val="init"/>
        </dgm:presLayoutVars>
      </dgm:prSet>
      <dgm:spPr/>
    </dgm:pt>
    <dgm:pt modelId="{7824690B-C2D4-4374-972B-43AD9ED609FD}" type="pres">
      <dgm:prSet presAssocID="{673F482B-294D-40B5-B4D2-45C182D57F9F}" presName="rootComposite" presStyleCnt="0"/>
      <dgm:spPr/>
    </dgm:pt>
    <dgm:pt modelId="{11E644A0-E556-428F-82D2-809C2C6997B5}" type="pres">
      <dgm:prSet presAssocID="{673F482B-294D-40B5-B4D2-45C182D57F9F}" presName="rootText" presStyleLbl="node2" presStyleIdx="4" presStyleCnt="5">
        <dgm:presLayoutVars>
          <dgm:chPref val="3"/>
        </dgm:presLayoutVars>
      </dgm:prSet>
      <dgm:spPr/>
    </dgm:pt>
    <dgm:pt modelId="{2A1D4723-D7FD-4A21-9B63-BA46A99679F2}" type="pres">
      <dgm:prSet presAssocID="{673F482B-294D-40B5-B4D2-45C182D57F9F}" presName="rootConnector" presStyleLbl="node2" presStyleIdx="4" presStyleCnt="5"/>
      <dgm:spPr/>
    </dgm:pt>
    <dgm:pt modelId="{5931E906-B781-4D9A-8C4C-FBDE8D2F6C58}" type="pres">
      <dgm:prSet presAssocID="{673F482B-294D-40B5-B4D2-45C182D57F9F}" presName="hierChild4" presStyleCnt="0"/>
      <dgm:spPr/>
    </dgm:pt>
    <dgm:pt modelId="{336C93A6-D883-4E10-B15C-CA98991086FA}" type="pres">
      <dgm:prSet presAssocID="{673F482B-294D-40B5-B4D2-45C182D57F9F}" presName="hierChild5" presStyleCnt="0"/>
      <dgm:spPr/>
    </dgm:pt>
    <dgm:pt modelId="{C56CE0D0-094E-431D-8485-4073AEFCEB7E}" type="pres">
      <dgm:prSet presAssocID="{6EAF2890-2B1C-477C-941A-BE1240AD4AD9}" presName="hierChild3" presStyleCnt="0"/>
      <dgm:spPr/>
    </dgm:pt>
  </dgm:ptLst>
  <dgm:cxnLst>
    <dgm:cxn modelId="{C78F5902-75BA-4AE9-B211-D5325EF213BC}" type="presOf" srcId="{B2CC70E2-4F86-4579-B6EE-1BF8C95AFA55}" destId="{6265BCAE-E9FD-47EC-BE60-BDB13E35B043}" srcOrd="0" destOrd="0" presId="urn:microsoft.com/office/officeart/2005/8/layout/orgChart1"/>
    <dgm:cxn modelId="{C5B6641C-9D70-4F74-BBBB-D0A2C1E66ABA}" type="presOf" srcId="{8A6692EF-2BE7-4BB2-9C4B-A3740D236AB8}" destId="{D7AA3BED-632A-4BEE-9C49-02E4D5E85B26}" srcOrd="1" destOrd="0" presId="urn:microsoft.com/office/officeart/2005/8/layout/orgChart1"/>
    <dgm:cxn modelId="{8BB9C72B-2702-42A5-9755-5612FBB71027}" type="presOf" srcId="{8A6692EF-2BE7-4BB2-9C4B-A3740D236AB8}" destId="{FA191E8F-2EFC-4A20-A51E-F6A521969346}" srcOrd="0" destOrd="0" presId="urn:microsoft.com/office/officeart/2005/8/layout/orgChart1"/>
    <dgm:cxn modelId="{E1C4352F-9008-437A-969B-6760A854FAF8}" type="presOf" srcId="{F3DB0EE4-6551-4F8D-AAC4-28D4124AA57A}" destId="{80F36862-C0DC-4CA0-9A3C-F0B256D57D49}" srcOrd="0" destOrd="0" presId="urn:microsoft.com/office/officeart/2005/8/layout/orgChart1"/>
    <dgm:cxn modelId="{3C2F2D31-5625-4B9B-9929-8A376BF28BAB}" srcId="{6EAF2890-2B1C-477C-941A-BE1240AD4AD9}" destId="{673F482B-294D-40B5-B4D2-45C182D57F9F}" srcOrd="4" destOrd="0" parTransId="{E2DF454D-ACFB-4078-B77B-460A61A1220A}" sibTransId="{8DA4C643-F90D-4C73-8D18-4804C7F7823C}"/>
    <dgm:cxn modelId="{70622E62-85A0-452A-8308-65A03CF953CC}" srcId="{6EAF2890-2B1C-477C-941A-BE1240AD4AD9}" destId="{B2CC70E2-4F86-4579-B6EE-1BF8C95AFA55}" srcOrd="2" destOrd="0" parTransId="{A318DDF5-86AC-4DFA-8FCC-CAEBA5EF378B}" sibTransId="{9F252FDC-1FEF-4172-8FD5-72E91E5049A3}"/>
    <dgm:cxn modelId="{7EE39564-870C-46E5-BF2E-7828C415DD4F}" type="presOf" srcId="{1C021E9F-2721-4BD8-9274-EA006A170C68}" destId="{A5DED796-73B1-4332-897A-6E6A344EFE97}" srcOrd="1" destOrd="0" presId="urn:microsoft.com/office/officeart/2005/8/layout/orgChart1"/>
    <dgm:cxn modelId="{70696F66-41F6-4305-83F7-C07DE6D6A648}" type="presOf" srcId="{6EAF2890-2B1C-477C-941A-BE1240AD4AD9}" destId="{886070F0-F88D-42A9-A10A-09C79BB99E4A}" srcOrd="0" destOrd="0" presId="urn:microsoft.com/office/officeart/2005/8/layout/orgChart1"/>
    <dgm:cxn modelId="{C58CCA4C-1C0A-4283-9034-5D1268E5537E}" type="presOf" srcId="{F3DB0EE4-6551-4F8D-AAC4-28D4124AA57A}" destId="{7C5F3319-9DBF-4E8C-8C47-8EEE223A9928}" srcOrd="1" destOrd="0" presId="urn:microsoft.com/office/officeart/2005/8/layout/orgChart1"/>
    <dgm:cxn modelId="{4AAA7474-1A05-4528-BE43-C4549B32E16D}" type="presOf" srcId="{B2CC70E2-4F86-4579-B6EE-1BF8C95AFA55}" destId="{87EB4592-231C-4A02-935B-987ABEC4484C}" srcOrd="1" destOrd="0" presId="urn:microsoft.com/office/officeart/2005/8/layout/orgChart1"/>
    <dgm:cxn modelId="{01BB527C-9092-4131-B6F3-0CFDA593EA97}" srcId="{6EAF2890-2B1C-477C-941A-BE1240AD4AD9}" destId="{F3DB0EE4-6551-4F8D-AAC4-28D4124AA57A}" srcOrd="0" destOrd="0" parTransId="{15231953-6320-4759-A977-7DD4C0B20DC2}" sibTransId="{D5C3BF10-A1A0-43B6-981E-77634D3010A6}"/>
    <dgm:cxn modelId="{60B29D8A-26B6-44C8-9564-79B645639CEC}" srcId="{6EAF2890-2B1C-477C-941A-BE1240AD4AD9}" destId="{8A6692EF-2BE7-4BB2-9C4B-A3740D236AB8}" srcOrd="3" destOrd="0" parTransId="{E86B9D26-B67F-4B2C-A840-795F6D4D73D5}" sibTransId="{43A34B74-D104-4D25-A4DD-BCD2157F1F11}"/>
    <dgm:cxn modelId="{0D61B78B-D250-4E9A-BD3C-9B5AC323C4B2}" type="presOf" srcId="{E86B9D26-B67F-4B2C-A840-795F6D4D73D5}" destId="{5595F614-D4C1-46C4-839F-19E428104695}" srcOrd="0" destOrd="0" presId="urn:microsoft.com/office/officeart/2005/8/layout/orgChart1"/>
    <dgm:cxn modelId="{3356A194-C9F1-4620-9EC2-C17412E48F17}" type="presOf" srcId="{15231953-6320-4759-A977-7DD4C0B20DC2}" destId="{B6FBD8B9-0F7E-41F5-9E2A-7197C0505033}" srcOrd="0" destOrd="0" presId="urn:microsoft.com/office/officeart/2005/8/layout/orgChart1"/>
    <dgm:cxn modelId="{6BF86D9A-07B5-4D33-9087-0231F68714D7}" type="presOf" srcId="{673F482B-294D-40B5-B4D2-45C182D57F9F}" destId="{11E644A0-E556-428F-82D2-809C2C6997B5}" srcOrd="0" destOrd="0" presId="urn:microsoft.com/office/officeart/2005/8/layout/orgChart1"/>
    <dgm:cxn modelId="{A0F732A3-6B2F-43D6-B584-E0C525CD3BC5}" type="presOf" srcId="{E2DF454D-ACFB-4078-B77B-460A61A1220A}" destId="{961538C8-727A-4D01-B4DA-F0AE876E31FC}" srcOrd="0" destOrd="0" presId="urn:microsoft.com/office/officeart/2005/8/layout/orgChart1"/>
    <dgm:cxn modelId="{305A63A5-176E-4D38-A0E0-86CAB730085B}" srcId="{6EAF2890-2B1C-477C-941A-BE1240AD4AD9}" destId="{1C021E9F-2721-4BD8-9274-EA006A170C68}" srcOrd="1" destOrd="0" parTransId="{3CE30084-C3D6-494C-AA2D-199148488D76}" sibTransId="{B033B242-A5A8-4F56-9B31-8A73C2205D12}"/>
    <dgm:cxn modelId="{A4CB53A6-12F7-48B1-81AD-B5D95D96B901}" type="presOf" srcId="{6EAF2890-2B1C-477C-941A-BE1240AD4AD9}" destId="{66EFD003-D66E-4429-8E92-57FAA792FA86}" srcOrd="1" destOrd="0" presId="urn:microsoft.com/office/officeart/2005/8/layout/orgChart1"/>
    <dgm:cxn modelId="{4A6820A9-BF92-49F2-9D08-FA57EF1BFA22}" type="presOf" srcId="{673F482B-294D-40B5-B4D2-45C182D57F9F}" destId="{2A1D4723-D7FD-4A21-9B63-BA46A99679F2}" srcOrd="1" destOrd="0" presId="urn:microsoft.com/office/officeart/2005/8/layout/orgChart1"/>
    <dgm:cxn modelId="{34BA0CB3-5F5B-4815-9431-3C14ED733159}" type="presOf" srcId="{E80C5B18-4FF3-4EAB-A238-430E8FEE76F8}" destId="{EEF8AD7C-CEF5-40DF-A036-C2F868955C84}" srcOrd="0" destOrd="0" presId="urn:microsoft.com/office/officeart/2005/8/layout/orgChart1"/>
    <dgm:cxn modelId="{D9DB4EB7-5452-4C41-B960-E4A4E035B2C6}" type="presOf" srcId="{3CE30084-C3D6-494C-AA2D-199148488D76}" destId="{E7DA47D6-4CC9-4146-9D9A-C22010164B47}" srcOrd="0" destOrd="0" presId="urn:microsoft.com/office/officeart/2005/8/layout/orgChart1"/>
    <dgm:cxn modelId="{70C08DBD-9FDD-4D2D-8BC6-58BD29A505BE}" type="presOf" srcId="{A318DDF5-86AC-4DFA-8FCC-CAEBA5EF378B}" destId="{BD3AB650-D974-4A21-92E7-9CE5F0346EEC}" srcOrd="0" destOrd="0" presId="urn:microsoft.com/office/officeart/2005/8/layout/orgChart1"/>
    <dgm:cxn modelId="{844366D4-2F65-459A-9378-F06D98F7E368}" srcId="{E80C5B18-4FF3-4EAB-A238-430E8FEE76F8}" destId="{6EAF2890-2B1C-477C-941A-BE1240AD4AD9}" srcOrd="0" destOrd="0" parTransId="{C5DCF7E3-C594-4D71-869D-C20D7F159AC9}" sibTransId="{23B968A3-8900-4F64-B254-C257E07B7011}"/>
    <dgm:cxn modelId="{C02C38F5-23F6-40F2-B011-4387AE601152}" type="presOf" srcId="{1C021E9F-2721-4BD8-9274-EA006A170C68}" destId="{E149B0EC-F1DC-4DB9-84D1-4F914F99809E}" srcOrd="0" destOrd="0" presId="urn:microsoft.com/office/officeart/2005/8/layout/orgChart1"/>
    <dgm:cxn modelId="{E3B9B1F5-99F2-4002-9886-90E659F7B85E}" type="presParOf" srcId="{EEF8AD7C-CEF5-40DF-A036-C2F868955C84}" destId="{B7CFFB1E-6F20-43B7-8703-5229BE63E411}" srcOrd="0" destOrd="0" presId="urn:microsoft.com/office/officeart/2005/8/layout/orgChart1"/>
    <dgm:cxn modelId="{2A44B4ED-54DA-4658-8022-0405A2B8CB49}" type="presParOf" srcId="{B7CFFB1E-6F20-43B7-8703-5229BE63E411}" destId="{745A248D-AE0F-484C-9474-25438727CFE9}" srcOrd="0" destOrd="0" presId="urn:microsoft.com/office/officeart/2005/8/layout/orgChart1"/>
    <dgm:cxn modelId="{B6A92DB1-7178-4AC1-805E-0E0ECDF99094}" type="presParOf" srcId="{745A248D-AE0F-484C-9474-25438727CFE9}" destId="{886070F0-F88D-42A9-A10A-09C79BB99E4A}" srcOrd="0" destOrd="0" presId="urn:microsoft.com/office/officeart/2005/8/layout/orgChart1"/>
    <dgm:cxn modelId="{54254C31-1F41-4485-8EAA-8A3B7C2BFE61}" type="presParOf" srcId="{745A248D-AE0F-484C-9474-25438727CFE9}" destId="{66EFD003-D66E-4429-8E92-57FAA792FA86}" srcOrd="1" destOrd="0" presId="urn:microsoft.com/office/officeart/2005/8/layout/orgChart1"/>
    <dgm:cxn modelId="{895DB4B4-61C6-477A-A3C1-6A2EE0B7ED70}" type="presParOf" srcId="{B7CFFB1E-6F20-43B7-8703-5229BE63E411}" destId="{BC5C88BE-5F4B-40D8-9CEF-B5269D1D81F4}" srcOrd="1" destOrd="0" presId="urn:microsoft.com/office/officeart/2005/8/layout/orgChart1"/>
    <dgm:cxn modelId="{392A072A-9B1F-4A02-8037-6B16CF7B14E4}" type="presParOf" srcId="{BC5C88BE-5F4B-40D8-9CEF-B5269D1D81F4}" destId="{B6FBD8B9-0F7E-41F5-9E2A-7197C0505033}" srcOrd="0" destOrd="0" presId="urn:microsoft.com/office/officeart/2005/8/layout/orgChart1"/>
    <dgm:cxn modelId="{EF13DA4C-422D-49F3-AB9B-EB07E50C0E7F}" type="presParOf" srcId="{BC5C88BE-5F4B-40D8-9CEF-B5269D1D81F4}" destId="{90A6C935-E246-4375-8729-FC8ED65BEAAD}" srcOrd="1" destOrd="0" presId="urn:microsoft.com/office/officeart/2005/8/layout/orgChart1"/>
    <dgm:cxn modelId="{6AEEAED4-9AA9-47E6-BF75-6D7C363AF064}" type="presParOf" srcId="{90A6C935-E246-4375-8729-FC8ED65BEAAD}" destId="{4AD30CF0-0B0D-4455-B124-BFD3B20C902B}" srcOrd="0" destOrd="0" presId="urn:microsoft.com/office/officeart/2005/8/layout/orgChart1"/>
    <dgm:cxn modelId="{D248FDE2-8C36-42B9-B272-DEE736DD42E6}" type="presParOf" srcId="{4AD30CF0-0B0D-4455-B124-BFD3B20C902B}" destId="{80F36862-C0DC-4CA0-9A3C-F0B256D57D49}" srcOrd="0" destOrd="0" presId="urn:microsoft.com/office/officeart/2005/8/layout/orgChart1"/>
    <dgm:cxn modelId="{6D3FD352-BF4C-4E74-88B7-D24D424C1C05}" type="presParOf" srcId="{4AD30CF0-0B0D-4455-B124-BFD3B20C902B}" destId="{7C5F3319-9DBF-4E8C-8C47-8EEE223A9928}" srcOrd="1" destOrd="0" presId="urn:microsoft.com/office/officeart/2005/8/layout/orgChart1"/>
    <dgm:cxn modelId="{4E4BF705-13CE-44A4-8178-CA972EF710B2}" type="presParOf" srcId="{90A6C935-E246-4375-8729-FC8ED65BEAAD}" destId="{310CF310-042E-4085-B772-5D14EAE89593}" srcOrd="1" destOrd="0" presId="urn:microsoft.com/office/officeart/2005/8/layout/orgChart1"/>
    <dgm:cxn modelId="{E50B299E-EC9A-449C-8E30-3A69BF93AC18}" type="presParOf" srcId="{90A6C935-E246-4375-8729-FC8ED65BEAAD}" destId="{6A82ECFB-4C4F-4FFC-8B4A-6E0BD1152365}" srcOrd="2" destOrd="0" presId="urn:microsoft.com/office/officeart/2005/8/layout/orgChart1"/>
    <dgm:cxn modelId="{51737373-0F05-4173-A85E-94FD64BD3CFE}" type="presParOf" srcId="{BC5C88BE-5F4B-40D8-9CEF-B5269D1D81F4}" destId="{E7DA47D6-4CC9-4146-9D9A-C22010164B47}" srcOrd="2" destOrd="0" presId="urn:microsoft.com/office/officeart/2005/8/layout/orgChart1"/>
    <dgm:cxn modelId="{5835FF07-8F20-4F4F-9C98-B815631AD7D8}" type="presParOf" srcId="{BC5C88BE-5F4B-40D8-9CEF-B5269D1D81F4}" destId="{83F2EAE6-3D64-4C1E-837F-E3B042921B4D}" srcOrd="3" destOrd="0" presId="urn:microsoft.com/office/officeart/2005/8/layout/orgChart1"/>
    <dgm:cxn modelId="{217061BC-AE69-4FEB-A7B5-FBE92907BA47}" type="presParOf" srcId="{83F2EAE6-3D64-4C1E-837F-E3B042921B4D}" destId="{ABEE5CB1-FB72-46B8-A3C5-B280AA4F4246}" srcOrd="0" destOrd="0" presId="urn:microsoft.com/office/officeart/2005/8/layout/orgChart1"/>
    <dgm:cxn modelId="{CE339E33-71A7-4267-927A-DA8370804931}" type="presParOf" srcId="{ABEE5CB1-FB72-46B8-A3C5-B280AA4F4246}" destId="{E149B0EC-F1DC-4DB9-84D1-4F914F99809E}" srcOrd="0" destOrd="0" presId="urn:microsoft.com/office/officeart/2005/8/layout/orgChart1"/>
    <dgm:cxn modelId="{BAF94225-61F5-45AE-B4C3-3CB5312EAF66}" type="presParOf" srcId="{ABEE5CB1-FB72-46B8-A3C5-B280AA4F4246}" destId="{A5DED796-73B1-4332-897A-6E6A344EFE97}" srcOrd="1" destOrd="0" presId="urn:microsoft.com/office/officeart/2005/8/layout/orgChart1"/>
    <dgm:cxn modelId="{67BE7A54-98B7-48FC-90CD-25FCE5288E53}" type="presParOf" srcId="{83F2EAE6-3D64-4C1E-837F-E3B042921B4D}" destId="{DC333E0E-B59C-46BD-B15C-37F06E84CFDE}" srcOrd="1" destOrd="0" presId="urn:microsoft.com/office/officeart/2005/8/layout/orgChart1"/>
    <dgm:cxn modelId="{E7C95F7A-E7D4-4909-8C8E-2ED97593A62E}" type="presParOf" srcId="{83F2EAE6-3D64-4C1E-837F-E3B042921B4D}" destId="{51348DE7-2C3B-4DD9-A890-3C5C1A6168BB}" srcOrd="2" destOrd="0" presId="urn:microsoft.com/office/officeart/2005/8/layout/orgChart1"/>
    <dgm:cxn modelId="{C26A5EEF-C531-46E2-B7D3-F8B7EF25C269}" type="presParOf" srcId="{BC5C88BE-5F4B-40D8-9CEF-B5269D1D81F4}" destId="{BD3AB650-D974-4A21-92E7-9CE5F0346EEC}" srcOrd="4" destOrd="0" presId="urn:microsoft.com/office/officeart/2005/8/layout/orgChart1"/>
    <dgm:cxn modelId="{FDC419F8-2A98-4421-81D3-CC84F8AAF540}" type="presParOf" srcId="{BC5C88BE-5F4B-40D8-9CEF-B5269D1D81F4}" destId="{E5A3F011-E0AE-40CF-8F6B-A0FAE95AD596}" srcOrd="5" destOrd="0" presId="urn:microsoft.com/office/officeart/2005/8/layout/orgChart1"/>
    <dgm:cxn modelId="{B99C5121-D31E-498B-93D8-FFB577C86AB8}" type="presParOf" srcId="{E5A3F011-E0AE-40CF-8F6B-A0FAE95AD596}" destId="{EDD485A8-AD43-42AA-81B4-DEB41AFDAE4D}" srcOrd="0" destOrd="0" presId="urn:microsoft.com/office/officeart/2005/8/layout/orgChart1"/>
    <dgm:cxn modelId="{978DEE1C-A00E-497A-AA85-FC867EE415AE}" type="presParOf" srcId="{EDD485A8-AD43-42AA-81B4-DEB41AFDAE4D}" destId="{6265BCAE-E9FD-47EC-BE60-BDB13E35B043}" srcOrd="0" destOrd="0" presId="urn:microsoft.com/office/officeart/2005/8/layout/orgChart1"/>
    <dgm:cxn modelId="{70455088-D76D-4575-86C8-58AC49376218}" type="presParOf" srcId="{EDD485A8-AD43-42AA-81B4-DEB41AFDAE4D}" destId="{87EB4592-231C-4A02-935B-987ABEC4484C}" srcOrd="1" destOrd="0" presId="urn:microsoft.com/office/officeart/2005/8/layout/orgChart1"/>
    <dgm:cxn modelId="{57CEB479-40FB-4D55-8861-B3850BFA48BE}" type="presParOf" srcId="{E5A3F011-E0AE-40CF-8F6B-A0FAE95AD596}" destId="{78D7A2C3-8856-4756-9A95-AADA6C5463D0}" srcOrd="1" destOrd="0" presId="urn:microsoft.com/office/officeart/2005/8/layout/orgChart1"/>
    <dgm:cxn modelId="{3FD3DD5F-9F41-498F-8AA3-5FA27C4A85C4}" type="presParOf" srcId="{E5A3F011-E0AE-40CF-8F6B-A0FAE95AD596}" destId="{AC613BE1-1B50-48DD-8BDF-50DE68A1B3A8}" srcOrd="2" destOrd="0" presId="urn:microsoft.com/office/officeart/2005/8/layout/orgChart1"/>
    <dgm:cxn modelId="{C940EF5E-F192-4021-B0D1-D032C2EC115C}" type="presParOf" srcId="{BC5C88BE-5F4B-40D8-9CEF-B5269D1D81F4}" destId="{5595F614-D4C1-46C4-839F-19E428104695}" srcOrd="6" destOrd="0" presId="urn:microsoft.com/office/officeart/2005/8/layout/orgChart1"/>
    <dgm:cxn modelId="{38EB78D9-ABD4-4710-B3C9-85321737E1C5}" type="presParOf" srcId="{BC5C88BE-5F4B-40D8-9CEF-B5269D1D81F4}" destId="{FFCD9693-3275-4F44-B804-70F7BB6DCAC9}" srcOrd="7" destOrd="0" presId="urn:microsoft.com/office/officeart/2005/8/layout/orgChart1"/>
    <dgm:cxn modelId="{F4E32885-360A-4060-9EBC-602F5B149A0B}" type="presParOf" srcId="{FFCD9693-3275-4F44-B804-70F7BB6DCAC9}" destId="{F4A4BF02-13F8-4F87-8EB5-9E6398B44835}" srcOrd="0" destOrd="0" presId="urn:microsoft.com/office/officeart/2005/8/layout/orgChart1"/>
    <dgm:cxn modelId="{020A550A-BE45-4F6F-92B3-4E4BF6AE769C}" type="presParOf" srcId="{F4A4BF02-13F8-4F87-8EB5-9E6398B44835}" destId="{FA191E8F-2EFC-4A20-A51E-F6A521969346}" srcOrd="0" destOrd="0" presId="urn:microsoft.com/office/officeart/2005/8/layout/orgChart1"/>
    <dgm:cxn modelId="{61CF8D00-488E-4E06-88A1-5342D5CF2EB6}" type="presParOf" srcId="{F4A4BF02-13F8-4F87-8EB5-9E6398B44835}" destId="{D7AA3BED-632A-4BEE-9C49-02E4D5E85B26}" srcOrd="1" destOrd="0" presId="urn:microsoft.com/office/officeart/2005/8/layout/orgChart1"/>
    <dgm:cxn modelId="{4927739F-7854-4A27-BEC2-2401753B76D6}" type="presParOf" srcId="{FFCD9693-3275-4F44-B804-70F7BB6DCAC9}" destId="{6FC071BF-2C50-49F2-BBB6-F05B9BED8C22}" srcOrd="1" destOrd="0" presId="urn:microsoft.com/office/officeart/2005/8/layout/orgChart1"/>
    <dgm:cxn modelId="{F565FB99-8F0E-492A-973F-2E6FD2F00CAB}" type="presParOf" srcId="{FFCD9693-3275-4F44-B804-70F7BB6DCAC9}" destId="{5CF4AFCD-019A-466D-8425-6A05747DA62F}" srcOrd="2" destOrd="0" presId="urn:microsoft.com/office/officeart/2005/8/layout/orgChart1"/>
    <dgm:cxn modelId="{117E7A9F-1511-4B18-B866-9AB84265C51A}" type="presParOf" srcId="{BC5C88BE-5F4B-40D8-9CEF-B5269D1D81F4}" destId="{961538C8-727A-4D01-B4DA-F0AE876E31FC}" srcOrd="8" destOrd="0" presId="urn:microsoft.com/office/officeart/2005/8/layout/orgChart1"/>
    <dgm:cxn modelId="{75A256E4-0C4C-4C41-B4C8-4BEE12BA3E6A}" type="presParOf" srcId="{BC5C88BE-5F4B-40D8-9CEF-B5269D1D81F4}" destId="{4C270E18-2332-49C2-A391-ED983FE45820}" srcOrd="9" destOrd="0" presId="urn:microsoft.com/office/officeart/2005/8/layout/orgChart1"/>
    <dgm:cxn modelId="{37CC2EBD-ED91-4A9C-9481-14DF2741109D}" type="presParOf" srcId="{4C270E18-2332-49C2-A391-ED983FE45820}" destId="{7824690B-C2D4-4374-972B-43AD9ED609FD}" srcOrd="0" destOrd="0" presId="urn:microsoft.com/office/officeart/2005/8/layout/orgChart1"/>
    <dgm:cxn modelId="{B783B901-DEFE-4B2D-B615-834F685153BD}" type="presParOf" srcId="{7824690B-C2D4-4374-972B-43AD9ED609FD}" destId="{11E644A0-E556-428F-82D2-809C2C6997B5}" srcOrd="0" destOrd="0" presId="urn:microsoft.com/office/officeart/2005/8/layout/orgChart1"/>
    <dgm:cxn modelId="{7BC86749-38C0-4DDA-AFA6-0B64C41B9B4F}" type="presParOf" srcId="{7824690B-C2D4-4374-972B-43AD9ED609FD}" destId="{2A1D4723-D7FD-4A21-9B63-BA46A99679F2}" srcOrd="1" destOrd="0" presId="urn:microsoft.com/office/officeart/2005/8/layout/orgChart1"/>
    <dgm:cxn modelId="{7699D2B2-8030-4D21-B9E3-6C57BCF3D46E}" type="presParOf" srcId="{4C270E18-2332-49C2-A391-ED983FE45820}" destId="{5931E906-B781-4D9A-8C4C-FBDE8D2F6C58}" srcOrd="1" destOrd="0" presId="urn:microsoft.com/office/officeart/2005/8/layout/orgChart1"/>
    <dgm:cxn modelId="{405A1E90-40B0-45A8-B685-A809A08B3E5F}" type="presParOf" srcId="{4C270E18-2332-49C2-A391-ED983FE45820}" destId="{336C93A6-D883-4E10-B15C-CA98991086FA}" srcOrd="2" destOrd="0" presId="urn:microsoft.com/office/officeart/2005/8/layout/orgChart1"/>
    <dgm:cxn modelId="{8691B62B-FD04-431F-90A3-73CA4040422F}" type="presParOf" srcId="{B7CFFB1E-6F20-43B7-8703-5229BE63E411}" destId="{C56CE0D0-094E-431D-8485-4073AEFCEB7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A5DF96-999E-4292-A32F-19CC01654B07}" type="doc">
      <dgm:prSet loTypeId="urn:microsoft.com/office/officeart/2005/8/layout/venn1" loCatId="relationship" qsTypeId="urn:microsoft.com/office/officeart/2005/8/quickstyle/simple1" qsCatId="simple" csTypeId="urn:microsoft.com/office/officeart/2005/8/colors/accent1_2" csCatId="accent1" phldr="1"/>
      <dgm:spPr/>
    </dgm:pt>
    <dgm:pt modelId="{542B7DEC-3BDC-4411-91F5-96B4976F730B}">
      <dgm:prSet phldrT="[Text]" custT="1"/>
      <dgm:spPr>
        <a:solidFill>
          <a:srgbClr val="99CCFF">
            <a:alpha val="50000"/>
          </a:srgbClr>
        </a:solidFill>
        <a:ln>
          <a:solidFill>
            <a:srgbClr val="002060"/>
          </a:solidFill>
        </a:ln>
      </dgm:spPr>
      <dgm:t>
        <a:bodyPr/>
        <a:lstStyle/>
        <a:p>
          <a:r>
            <a:rPr lang="en-US" sz="2000" dirty="0"/>
            <a:t>Interoperability (Interface) Specification</a:t>
          </a:r>
        </a:p>
        <a:p>
          <a:r>
            <a:rPr lang="en-US" sz="2000" dirty="0"/>
            <a:t>(Messaging, Dynamic, etc.)</a:t>
          </a:r>
        </a:p>
        <a:p>
          <a:endParaRPr lang="en-US" sz="2000" dirty="0"/>
        </a:p>
      </dgm:t>
    </dgm:pt>
    <dgm:pt modelId="{425CBF99-5486-49E6-87A9-C52C8748FD98}" type="parTrans" cxnId="{7A8782CE-91BC-4BFA-B06C-6D52778B78B8}">
      <dgm:prSet/>
      <dgm:spPr/>
      <dgm:t>
        <a:bodyPr/>
        <a:lstStyle/>
        <a:p>
          <a:endParaRPr lang="en-US"/>
        </a:p>
      </dgm:t>
    </dgm:pt>
    <dgm:pt modelId="{1831EC4B-8B25-4171-A5F5-71C7E1EC36DE}" type="sibTrans" cxnId="{7A8782CE-91BC-4BFA-B06C-6D52778B78B8}">
      <dgm:prSet/>
      <dgm:spPr/>
      <dgm:t>
        <a:bodyPr/>
        <a:lstStyle/>
        <a:p>
          <a:endParaRPr lang="en-US"/>
        </a:p>
      </dgm:t>
    </dgm:pt>
    <dgm:pt modelId="{6F70B52C-1005-4813-A87A-56EA4B32ABC3}">
      <dgm:prSet phldrT="[Text]" custT="1"/>
      <dgm:spPr>
        <a:solidFill>
          <a:srgbClr val="CCECFF">
            <a:alpha val="50000"/>
          </a:srgbClr>
        </a:solidFill>
        <a:ln>
          <a:solidFill>
            <a:srgbClr val="002060"/>
          </a:solidFill>
        </a:ln>
      </dgm:spPr>
      <dgm:t>
        <a:bodyPr/>
        <a:lstStyle/>
        <a:p>
          <a:r>
            <a:rPr lang="en-US" sz="2000" dirty="0"/>
            <a:t>Functional Requirement Specification (Storage, Display, etc.)</a:t>
          </a:r>
        </a:p>
      </dgm:t>
    </dgm:pt>
    <dgm:pt modelId="{AC2DFD50-33A5-46FE-89C7-CDAA32F1F05E}" type="parTrans" cxnId="{5B899DCD-194F-49FC-A0F1-DCE9716E91FA}">
      <dgm:prSet/>
      <dgm:spPr/>
      <dgm:t>
        <a:bodyPr/>
        <a:lstStyle/>
        <a:p>
          <a:endParaRPr lang="en-US"/>
        </a:p>
      </dgm:t>
    </dgm:pt>
    <dgm:pt modelId="{41ACD77D-0B34-47CE-8242-4B918AF3EBDA}" type="sibTrans" cxnId="{5B899DCD-194F-49FC-A0F1-DCE9716E91FA}">
      <dgm:prSet/>
      <dgm:spPr/>
      <dgm:t>
        <a:bodyPr/>
        <a:lstStyle/>
        <a:p>
          <a:endParaRPr lang="en-US"/>
        </a:p>
      </dgm:t>
    </dgm:pt>
    <dgm:pt modelId="{79D68EFF-0F4C-46F9-B2F6-4DB3984F8827}" type="pres">
      <dgm:prSet presAssocID="{91A5DF96-999E-4292-A32F-19CC01654B07}" presName="compositeShape" presStyleCnt="0">
        <dgm:presLayoutVars>
          <dgm:chMax val="7"/>
          <dgm:dir/>
          <dgm:resizeHandles val="exact"/>
        </dgm:presLayoutVars>
      </dgm:prSet>
      <dgm:spPr/>
    </dgm:pt>
    <dgm:pt modelId="{872A7F3F-9737-49C2-B233-EA8523889C84}" type="pres">
      <dgm:prSet presAssocID="{542B7DEC-3BDC-4411-91F5-96B4976F730B}" presName="circ1" presStyleLbl="vennNode1" presStyleIdx="0" presStyleCnt="2"/>
      <dgm:spPr/>
    </dgm:pt>
    <dgm:pt modelId="{3584BEED-8E42-48F9-8292-AD461A54C791}" type="pres">
      <dgm:prSet presAssocID="{542B7DEC-3BDC-4411-91F5-96B4976F730B}" presName="circ1Tx" presStyleLbl="revTx" presStyleIdx="0" presStyleCnt="0">
        <dgm:presLayoutVars>
          <dgm:chMax val="0"/>
          <dgm:chPref val="0"/>
          <dgm:bulletEnabled val="1"/>
        </dgm:presLayoutVars>
      </dgm:prSet>
      <dgm:spPr/>
    </dgm:pt>
    <dgm:pt modelId="{651B1BFC-CE65-400E-86E7-E19A864B62B6}" type="pres">
      <dgm:prSet presAssocID="{6F70B52C-1005-4813-A87A-56EA4B32ABC3}" presName="circ2" presStyleLbl="vennNode1" presStyleIdx="1" presStyleCnt="2"/>
      <dgm:spPr/>
    </dgm:pt>
    <dgm:pt modelId="{78E394C9-ADFA-4805-B3F8-BEC5C072372D}" type="pres">
      <dgm:prSet presAssocID="{6F70B52C-1005-4813-A87A-56EA4B32ABC3}" presName="circ2Tx" presStyleLbl="revTx" presStyleIdx="0" presStyleCnt="0">
        <dgm:presLayoutVars>
          <dgm:chMax val="0"/>
          <dgm:chPref val="0"/>
          <dgm:bulletEnabled val="1"/>
        </dgm:presLayoutVars>
      </dgm:prSet>
      <dgm:spPr/>
    </dgm:pt>
  </dgm:ptLst>
  <dgm:cxnLst>
    <dgm:cxn modelId="{ED80D71E-C57F-479E-A351-3908E997B66A}" type="presOf" srcId="{6F70B52C-1005-4813-A87A-56EA4B32ABC3}" destId="{78E394C9-ADFA-4805-B3F8-BEC5C072372D}" srcOrd="1" destOrd="0" presId="urn:microsoft.com/office/officeart/2005/8/layout/venn1"/>
    <dgm:cxn modelId="{6259906B-8BC7-4863-A7A9-D229E8307F02}" type="presOf" srcId="{542B7DEC-3BDC-4411-91F5-96B4976F730B}" destId="{872A7F3F-9737-49C2-B233-EA8523889C84}" srcOrd="0" destOrd="0" presId="urn:microsoft.com/office/officeart/2005/8/layout/venn1"/>
    <dgm:cxn modelId="{2E059B8E-FD97-46E5-8E5E-30790D42D465}" type="presOf" srcId="{542B7DEC-3BDC-4411-91F5-96B4976F730B}" destId="{3584BEED-8E42-48F9-8292-AD461A54C791}" srcOrd="1" destOrd="0" presId="urn:microsoft.com/office/officeart/2005/8/layout/venn1"/>
    <dgm:cxn modelId="{E3125F95-334B-4801-9F49-C03C041D1E9F}" type="presOf" srcId="{6F70B52C-1005-4813-A87A-56EA4B32ABC3}" destId="{651B1BFC-CE65-400E-86E7-E19A864B62B6}" srcOrd="0" destOrd="0" presId="urn:microsoft.com/office/officeart/2005/8/layout/venn1"/>
    <dgm:cxn modelId="{5B899DCD-194F-49FC-A0F1-DCE9716E91FA}" srcId="{91A5DF96-999E-4292-A32F-19CC01654B07}" destId="{6F70B52C-1005-4813-A87A-56EA4B32ABC3}" srcOrd="1" destOrd="0" parTransId="{AC2DFD50-33A5-46FE-89C7-CDAA32F1F05E}" sibTransId="{41ACD77D-0B34-47CE-8242-4B918AF3EBDA}"/>
    <dgm:cxn modelId="{7A8782CE-91BC-4BFA-B06C-6D52778B78B8}" srcId="{91A5DF96-999E-4292-A32F-19CC01654B07}" destId="{542B7DEC-3BDC-4411-91F5-96B4976F730B}" srcOrd="0" destOrd="0" parTransId="{425CBF99-5486-49E6-87A9-C52C8748FD98}" sibTransId="{1831EC4B-8B25-4171-A5F5-71C7E1EC36DE}"/>
    <dgm:cxn modelId="{E8A936F5-E93F-47BB-86CD-17739825BB71}" type="presOf" srcId="{91A5DF96-999E-4292-A32F-19CC01654B07}" destId="{79D68EFF-0F4C-46F9-B2F6-4DB3984F8827}" srcOrd="0" destOrd="0" presId="urn:microsoft.com/office/officeart/2005/8/layout/venn1"/>
    <dgm:cxn modelId="{43A2C1F0-AC9E-4295-8C9B-46F58B9246B1}" type="presParOf" srcId="{79D68EFF-0F4C-46F9-B2F6-4DB3984F8827}" destId="{872A7F3F-9737-49C2-B233-EA8523889C84}" srcOrd="0" destOrd="0" presId="urn:microsoft.com/office/officeart/2005/8/layout/venn1"/>
    <dgm:cxn modelId="{F39CCA7A-6A32-4E67-9A4B-54C9FE9E4625}" type="presParOf" srcId="{79D68EFF-0F4C-46F9-B2F6-4DB3984F8827}" destId="{3584BEED-8E42-48F9-8292-AD461A54C791}" srcOrd="1" destOrd="0" presId="urn:microsoft.com/office/officeart/2005/8/layout/venn1"/>
    <dgm:cxn modelId="{D9AC4D46-607D-4E98-B70C-29766745E7E3}" type="presParOf" srcId="{79D68EFF-0F4C-46F9-B2F6-4DB3984F8827}" destId="{651B1BFC-CE65-400E-86E7-E19A864B62B6}" srcOrd="2" destOrd="0" presId="urn:microsoft.com/office/officeart/2005/8/layout/venn1"/>
    <dgm:cxn modelId="{EC28692C-2466-4A3E-A615-89945CD97E5D}" type="presParOf" srcId="{79D68EFF-0F4C-46F9-B2F6-4DB3984F8827}" destId="{78E394C9-ADFA-4805-B3F8-BEC5C072372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0C5B18-4FF3-4EAB-A238-430E8FEE76F8}"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dgm:spPr/>
      <dgm:t>
        <a:bodyPr/>
        <a:lstStyle/>
        <a:p>
          <a:r>
            <a:rPr lang="en-US" dirty="0"/>
            <a:t>HL7 v2</a:t>
          </a:r>
        </a:p>
      </dgm:t>
    </dgm:pt>
    <dgm:pt modelId="{15231953-6320-4759-A977-7DD4C0B20DC2}" type="parTrans" cxnId="{01BB527C-9092-4131-B6F3-0CFDA593EA97}">
      <dgm:prSet/>
      <dgm:spPr/>
      <dgm:t>
        <a:bodyPr/>
        <a:lstStyle/>
        <a:p>
          <a:endParaRPr lang="en-US"/>
        </a:p>
      </dgm:t>
    </dgm:pt>
    <dgm:pt modelId="{D5C3BF10-A1A0-43B6-981E-77634D3010A6}" type="sibTrans" cxnId="{01BB527C-9092-4131-B6F3-0CFDA593EA97}">
      <dgm:prSet/>
      <dgm:spPr/>
      <dgm:t>
        <a:bodyPr/>
        <a:lstStyle/>
        <a:p>
          <a:endParaRPr lang="en-US"/>
        </a:p>
      </dgm:t>
    </dgm:pt>
    <dgm:pt modelId="{1C021E9F-2721-4BD8-9274-EA006A170C68}">
      <dgm:prSet phldrT="[Text]"/>
      <dgm:spPr/>
      <dgm:t>
        <a:bodyPr/>
        <a:lstStyle/>
        <a:p>
          <a:r>
            <a:rPr lang="en-US" dirty="0"/>
            <a:t>HL7 V3  &amp; CDA</a:t>
          </a:r>
        </a:p>
      </dgm:t>
    </dgm:pt>
    <dgm:pt modelId="{3CE30084-C3D6-494C-AA2D-199148488D76}" type="parTrans" cxnId="{305A63A5-176E-4D38-A0E0-86CAB730085B}">
      <dgm:prSet/>
      <dgm:spPr/>
      <dgm:t>
        <a:bodyPr/>
        <a:lstStyle/>
        <a:p>
          <a:endParaRPr lang="en-US"/>
        </a:p>
      </dgm:t>
    </dgm:pt>
    <dgm:pt modelId="{B033B242-A5A8-4F56-9B31-8A73C2205D12}" type="sibTrans" cxnId="{305A63A5-176E-4D38-A0E0-86CAB730085B}">
      <dgm:prSet/>
      <dgm:spPr/>
      <dgm:t>
        <a:bodyPr/>
        <a:lstStyle/>
        <a:p>
          <a:endParaRPr lang="en-US"/>
        </a:p>
      </dgm:t>
    </dgm:pt>
    <dgm:pt modelId="{B2CC70E2-4F86-4579-B6EE-1BF8C95AFA55}">
      <dgm:prSet phldrT="[Text]"/>
      <dgm:spPr/>
      <dgm:t>
        <a:bodyPr/>
        <a:lstStyle/>
        <a:p>
          <a:r>
            <a:rPr lang="en-US" dirty="0"/>
            <a:t>HL7 FHIR</a:t>
          </a:r>
        </a:p>
      </dgm:t>
    </dgm:pt>
    <dgm:pt modelId="{A318DDF5-86AC-4DFA-8FCC-CAEBA5EF378B}" type="parTrans" cxnId="{70622E62-85A0-452A-8308-65A03CF953CC}">
      <dgm:prSet/>
      <dgm:spPr/>
      <dgm:t>
        <a:bodyPr/>
        <a:lstStyle/>
        <a:p>
          <a:endParaRPr lang="en-US"/>
        </a:p>
      </dgm:t>
    </dgm:pt>
    <dgm:pt modelId="{9F252FDC-1FEF-4172-8FD5-72E91E5049A3}" type="sibTrans" cxnId="{70622E62-85A0-452A-8308-65A03CF953CC}">
      <dgm:prSet/>
      <dgm:spPr/>
      <dgm:t>
        <a:bodyPr/>
        <a:lstStyle/>
        <a:p>
          <a:endParaRPr lang="en-US"/>
        </a:p>
      </dgm:t>
    </dgm:pt>
    <dgm:pt modelId="{8A6692EF-2BE7-4BB2-9C4B-A3740D236AB8}">
      <dgm:prSet phldrT="[Text]"/>
      <dgm:spPr/>
      <dgm:t>
        <a:bodyPr/>
        <a:lstStyle/>
        <a:p>
          <a:r>
            <a:rPr lang="en-US" dirty="0"/>
            <a:t>NCPDP SCRIPT</a:t>
          </a:r>
        </a:p>
      </dgm:t>
    </dgm:pt>
    <dgm:pt modelId="{E86B9D26-B67F-4B2C-A840-795F6D4D73D5}" type="parTrans" cxnId="{60B29D8A-26B6-44C8-9564-79B645639CEC}">
      <dgm:prSet/>
      <dgm:spPr/>
      <dgm:t>
        <a:bodyPr/>
        <a:lstStyle/>
        <a:p>
          <a:endParaRPr lang="en-US"/>
        </a:p>
      </dgm:t>
    </dgm:pt>
    <dgm:pt modelId="{43A34B74-D104-4D25-A4DD-BCD2157F1F11}" type="sibTrans" cxnId="{60B29D8A-26B6-44C8-9564-79B645639CEC}">
      <dgm:prSet/>
      <dgm:spPr/>
      <dgm:t>
        <a:bodyPr/>
        <a:lstStyle/>
        <a:p>
          <a:endParaRPr lang="en-US"/>
        </a:p>
      </dgm:t>
    </dgm:pt>
    <dgm:pt modelId="{673F482B-294D-40B5-B4D2-45C182D57F9F}">
      <dgm:prSet phldrT="[Text]"/>
      <dgm:spPr/>
      <dgm:t>
        <a:bodyPr/>
        <a:lstStyle/>
        <a:p>
          <a:r>
            <a:rPr lang="en-US" dirty="0"/>
            <a:t>Others</a:t>
          </a:r>
        </a:p>
      </dgm:t>
    </dgm:pt>
    <dgm:pt modelId="{E2DF454D-ACFB-4078-B77B-460A61A1220A}" type="parTrans" cxnId="{3C2F2D31-5625-4B9B-9929-8A376BF28BAB}">
      <dgm:prSet/>
      <dgm:spPr/>
      <dgm:t>
        <a:bodyPr/>
        <a:lstStyle/>
        <a:p>
          <a:endParaRPr lang="en-US"/>
        </a:p>
      </dgm:t>
    </dgm:pt>
    <dgm:pt modelId="{8DA4C643-F90D-4C73-8D18-4804C7F7823C}" type="sibTrans" cxnId="{3C2F2D31-5625-4B9B-9929-8A376BF28BAB}">
      <dgm:prSet/>
      <dgm:spPr/>
      <dgm:t>
        <a:bodyPr/>
        <a:lstStyle/>
        <a:p>
          <a:endParaRPr lang="en-US"/>
        </a:p>
      </dgm:t>
    </dgm:pt>
    <dgm:pt modelId="{6EAF2890-2B1C-477C-941A-BE1240AD4AD9}">
      <dgm:prSet phldrT="[Text]"/>
      <dgm:spPr/>
      <dgm:t>
        <a:bodyPr/>
        <a:lstStyle/>
        <a:p>
          <a:r>
            <a:rPr lang="en-US" dirty="0"/>
            <a:t>Universal Conformance Concepts</a:t>
          </a:r>
        </a:p>
      </dgm:t>
    </dgm:pt>
    <dgm:pt modelId="{23B968A3-8900-4F64-B254-C257E07B7011}" type="sibTrans" cxnId="{844366D4-2F65-459A-9378-F06D98F7E368}">
      <dgm:prSet/>
      <dgm:spPr/>
      <dgm:t>
        <a:bodyPr/>
        <a:lstStyle/>
        <a:p>
          <a:endParaRPr lang="en-US"/>
        </a:p>
      </dgm:t>
    </dgm:pt>
    <dgm:pt modelId="{C5DCF7E3-C594-4D71-869D-C20D7F159AC9}" type="parTrans" cxnId="{844366D4-2F65-459A-9378-F06D98F7E368}">
      <dgm:prSet/>
      <dgm:spPr/>
      <dgm:t>
        <a:bodyPr/>
        <a:lstStyle/>
        <a:p>
          <a:endParaRPr lang="en-US"/>
        </a:p>
      </dgm:t>
    </dgm:pt>
    <dgm:pt modelId="{EEF8AD7C-CEF5-40DF-A036-C2F868955C84}" type="pres">
      <dgm:prSet presAssocID="{E80C5B18-4FF3-4EAB-A238-430E8FEE76F8}" presName="hierChild1" presStyleCnt="0">
        <dgm:presLayoutVars>
          <dgm:orgChart val="1"/>
          <dgm:chPref val="1"/>
          <dgm:dir/>
          <dgm:animOne val="branch"/>
          <dgm:animLvl val="lvl"/>
          <dgm:resizeHandles/>
        </dgm:presLayoutVars>
      </dgm:prSet>
      <dgm:spPr/>
    </dgm:pt>
    <dgm:pt modelId="{B7CFFB1E-6F20-43B7-8703-5229BE63E411}" type="pres">
      <dgm:prSet presAssocID="{6EAF2890-2B1C-477C-941A-BE1240AD4AD9}" presName="hierRoot1" presStyleCnt="0">
        <dgm:presLayoutVars>
          <dgm:hierBranch val="init"/>
        </dgm:presLayoutVars>
      </dgm:prSet>
      <dgm:spPr/>
    </dgm:pt>
    <dgm:pt modelId="{745A248D-AE0F-484C-9474-25438727CFE9}" type="pres">
      <dgm:prSet presAssocID="{6EAF2890-2B1C-477C-941A-BE1240AD4AD9}" presName="rootComposite1" presStyleCnt="0"/>
      <dgm:spPr/>
    </dgm:pt>
    <dgm:pt modelId="{886070F0-F88D-42A9-A10A-09C79BB99E4A}" type="pres">
      <dgm:prSet presAssocID="{6EAF2890-2B1C-477C-941A-BE1240AD4AD9}" presName="rootText1" presStyleLbl="node0" presStyleIdx="0" presStyleCnt="1" custScaleX="379364" custLinFactNeighborY="-40020">
        <dgm:presLayoutVars>
          <dgm:chPref val="3"/>
        </dgm:presLayoutVars>
      </dgm:prSet>
      <dgm:spPr/>
    </dgm:pt>
    <dgm:pt modelId="{66EFD003-D66E-4429-8E92-57FAA792FA86}" type="pres">
      <dgm:prSet presAssocID="{6EAF2890-2B1C-477C-941A-BE1240AD4AD9}" presName="rootConnector1" presStyleLbl="node1" presStyleIdx="0" presStyleCnt="0"/>
      <dgm:spPr/>
    </dgm:pt>
    <dgm:pt modelId="{BC5C88BE-5F4B-40D8-9CEF-B5269D1D81F4}" type="pres">
      <dgm:prSet presAssocID="{6EAF2890-2B1C-477C-941A-BE1240AD4AD9}" presName="hierChild2" presStyleCnt="0"/>
      <dgm:spPr/>
    </dgm:pt>
    <dgm:pt modelId="{B6FBD8B9-0F7E-41F5-9E2A-7197C0505033}" type="pres">
      <dgm:prSet presAssocID="{15231953-6320-4759-A977-7DD4C0B20DC2}" presName="Name37" presStyleLbl="parChTrans1D2" presStyleIdx="0" presStyleCnt="5"/>
      <dgm:spPr/>
    </dgm:pt>
    <dgm:pt modelId="{90A6C935-E246-4375-8729-FC8ED65BEAAD}" type="pres">
      <dgm:prSet presAssocID="{F3DB0EE4-6551-4F8D-AAC4-28D4124AA57A}" presName="hierRoot2" presStyleCnt="0">
        <dgm:presLayoutVars>
          <dgm:hierBranch val="init"/>
        </dgm:presLayoutVars>
      </dgm:prSet>
      <dgm:spPr/>
    </dgm:pt>
    <dgm:pt modelId="{4AD30CF0-0B0D-4455-B124-BFD3B20C902B}" type="pres">
      <dgm:prSet presAssocID="{F3DB0EE4-6551-4F8D-AAC4-28D4124AA57A}" presName="rootComposite" presStyleCnt="0"/>
      <dgm:spPr/>
    </dgm:pt>
    <dgm:pt modelId="{80F36862-C0DC-4CA0-9A3C-F0B256D57D49}" type="pres">
      <dgm:prSet presAssocID="{F3DB0EE4-6551-4F8D-AAC4-28D4124AA57A}" presName="rootText" presStyleLbl="node2" presStyleIdx="0" presStyleCnt="5">
        <dgm:presLayoutVars>
          <dgm:chPref val="3"/>
        </dgm:presLayoutVars>
      </dgm:prSet>
      <dgm:spPr/>
    </dgm:pt>
    <dgm:pt modelId="{7C5F3319-9DBF-4E8C-8C47-8EEE223A9928}" type="pres">
      <dgm:prSet presAssocID="{F3DB0EE4-6551-4F8D-AAC4-28D4124AA57A}" presName="rootConnector" presStyleLbl="node2" presStyleIdx="0" presStyleCnt="5"/>
      <dgm:spPr/>
    </dgm:pt>
    <dgm:pt modelId="{310CF310-042E-4085-B772-5D14EAE89593}" type="pres">
      <dgm:prSet presAssocID="{F3DB0EE4-6551-4F8D-AAC4-28D4124AA57A}" presName="hierChild4" presStyleCnt="0"/>
      <dgm:spPr/>
    </dgm:pt>
    <dgm:pt modelId="{6A82ECFB-4C4F-4FFC-8B4A-6E0BD1152365}" type="pres">
      <dgm:prSet presAssocID="{F3DB0EE4-6551-4F8D-AAC4-28D4124AA57A}" presName="hierChild5" presStyleCnt="0"/>
      <dgm:spPr/>
    </dgm:pt>
    <dgm:pt modelId="{E7DA47D6-4CC9-4146-9D9A-C22010164B47}" type="pres">
      <dgm:prSet presAssocID="{3CE30084-C3D6-494C-AA2D-199148488D76}" presName="Name37" presStyleLbl="parChTrans1D2" presStyleIdx="1" presStyleCnt="5"/>
      <dgm:spPr/>
    </dgm:pt>
    <dgm:pt modelId="{83F2EAE6-3D64-4C1E-837F-E3B042921B4D}" type="pres">
      <dgm:prSet presAssocID="{1C021E9F-2721-4BD8-9274-EA006A170C68}" presName="hierRoot2" presStyleCnt="0">
        <dgm:presLayoutVars>
          <dgm:hierBranch val="init"/>
        </dgm:presLayoutVars>
      </dgm:prSet>
      <dgm:spPr/>
    </dgm:pt>
    <dgm:pt modelId="{ABEE5CB1-FB72-46B8-A3C5-B280AA4F4246}" type="pres">
      <dgm:prSet presAssocID="{1C021E9F-2721-4BD8-9274-EA006A170C68}" presName="rootComposite" presStyleCnt="0"/>
      <dgm:spPr/>
    </dgm:pt>
    <dgm:pt modelId="{E149B0EC-F1DC-4DB9-84D1-4F914F99809E}" type="pres">
      <dgm:prSet presAssocID="{1C021E9F-2721-4BD8-9274-EA006A170C68}" presName="rootText" presStyleLbl="node2" presStyleIdx="1" presStyleCnt="5">
        <dgm:presLayoutVars>
          <dgm:chPref val="3"/>
        </dgm:presLayoutVars>
      </dgm:prSet>
      <dgm:spPr/>
    </dgm:pt>
    <dgm:pt modelId="{A5DED796-73B1-4332-897A-6E6A344EFE97}" type="pres">
      <dgm:prSet presAssocID="{1C021E9F-2721-4BD8-9274-EA006A170C68}" presName="rootConnector" presStyleLbl="node2" presStyleIdx="1" presStyleCnt="5"/>
      <dgm:spPr/>
    </dgm:pt>
    <dgm:pt modelId="{DC333E0E-B59C-46BD-B15C-37F06E84CFDE}" type="pres">
      <dgm:prSet presAssocID="{1C021E9F-2721-4BD8-9274-EA006A170C68}" presName="hierChild4" presStyleCnt="0"/>
      <dgm:spPr/>
    </dgm:pt>
    <dgm:pt modelId="{51348DE7-2C3B-4DD9-A890-3C5C1A6168BB}" type="pres">
      <dgm:prSet presAssocID="{1C021E9F-2721-4BD8-9274-EA006A170C68}" presName="hierChild5" presStyleCnt="0"/>
      <dgm:spPr/>
    </dgm:pt>
    <dgm:pt modelId="{BD3AB650-D974-4A21-92E7-9CE5F0346EEC}" type="pres">
      <dgm:prSet presAssocID="{A318DDF5-86AC-4DFA-8FCC-CAEBA5EF378B}" presName="Name37" presStyleLbl="parChTrans1D2" presStyleIdx="2" presStyleCnt="5"/>
      <dgm:spPr/>
    </dgm:pt>
    <dgm:pt modelId="{E5A3F011-E0AE-40CF-8F6B-A0FAE95AD596}" type="pres">
      <dgm:prSet presAssocID="{B2CC70E2-4F86-4579-B6EE-1BF8C95AFA55}" presName="hierRoot2" presStyleCnt="0">
        <dgm:presLayoutVars>
          <dgm:hierBranch val="init"/>
        </dgm:presLayoutVars>
      </dgm:prSet>
      <dgm:spPr/>
    </dgm:pt>
    <dgm:pt modelId="{EDD485A8-AD43-42AA-81B4-DEB41AFDAE4D}" type="pres">
      <dgm:prSet presAssocID="{B2CC70E2-4F86-4579-B6EE-1BF8C95AFA55}" presName="rootComposite" presStyleCnt="0"/>
      <dgm:spPr/>
    </dgm:pt>
    <dgm:pt modelId="{6265BCAE-E9FD-47EC-BE60-BDB13E35B043}" type="pres">
      <dgm:prSet presAssocID="{B2CC70E2-4F86-4579-B6EE-1BF8C95AFA55}" presName="rootText" presStyleLbl="node2" presStyleIdx="2" presStyleCnt="5">
        <dgm:presLayoutVars>
          <dgm:chPref val="3"/>
        </dgm:presLayoutVars>
      </dgm:prSet>
      <dgm:spPr/>
    </dgm:pt>
    <dgm:pt modelId="{87EB4592-231C-4A02-935B-987ABEC4484C}" type="pres">
      <dgm:prSet presAssocID="{B2CC70E2-4F86-4579-B6EE-1BF8C95AFA55}" presName="rootConnector" presStyleLbl="node2" presStyleIdx="2" presStyleCnt="5"/>
      <dgm:spPr/>
    </dgm:pt>
    <dgm:pt modelId="{78D7A2C3-8856-4756-9A95-AADA6C5463D0}" type="pres">
      <dgm:prSet presAssocID="{B2CC70E2-4F86-4579-B6EE-1BF8C95AFA55}" presName="hierChild4" presStyleCnt="0"/>
      <dgm:spPr/>
    </dgm:pt>
    <dgm:pt modelId="{AC613BE1-1B50-48DD-8BDF-50DE68A1B3A8}" type="pres">
      <dgm:prSet presAssocID="{B2CC70E2-4F86-4579-B6EE-1BF8C95AFA55}" presName="hierChild5" presStyleCnt="0"/>
      <dgm:spPr/>
    </dgm:pt>
    <dgm:pt modelId="{5595F614-D4C1-46C4-839F-19E428104695}" type="pres">
      <dgm:prSet presAssocID="{E86B9D26-B67F-4B2C-A840-795F6D4D73D5}" presName="Name37" presStyleLbl="parChTrans1D2" presStyleIdx="3" presStyleCnt="5"/>
      <dgm:spPr/>
    </dgm:pt>
    <dgm:pt modelId="{FFCD9693-3275-4F44-B804-70F7BB6DCAC9}" type="pres">
      <dgm:prSet presAssocID="{8A6692EF-2BE7-4BB2-9C4B-A3740D236AB8}" presName="hierRoot2" presStyleCnt="0">
        <dgm:presLayoutVars>
          <dgm:hierBranch val="init"/>
        </dgm:presLayoutVars>
      </dgm:prSet>
      <dgm:spPr/>
    </dgm:pt>
    <dgm:pt modelId="{F4A4BF02-13F8-4F87-8EB5-9E6398B44835}" type="pres">
      <dgm:prSet presAssocID="{8A6692EF-2BE7-4BB2-9C4B-A3740D236AB8}" presName="rootComposite" presStyleCnt="0"/>
      <dgm:spPr/>
    </dgm:pt>
    <dgm:pt modelId="{FA191E8F-2EFC-4A20-A51E-F6A521969346}" type="pres">
      <dgm:prSet presAssocID="{8A6692EF-2BE7-4BB2-9C4B-A3740D236AB8}" presName="rootText" presStyleLbl="node2" presStyleIdx="3" presStyleCnt="5">
        <dgm:presLayoutVars>
          <dgm:chPref val="3"/>
        </dgm:presLayoutVars>
      </dgm:prSet>
      <dgm:spPr/>
    </dgm:pt>
    <dgm:pt modelId="{D7AA3BED-632A-4BEE-9C49-02E4D5E85B26}" type="pres">
      <dgm:prSet presAssocID="{8A6692EF-2BE7-4BB2-9C4B-A3740D236AB8}" presName="rootConnector" presStyleLbl="node2" presStyleIdx="3" presStyleCnt="5"/>
      <dgm:spPr/>
    </dgm:pt>
    <dgm:pt modelId="{6FC071BF-2C50-49F2-BBB6-F05B9BED8C22}" type="pres">
      <dgm:prSet presAssocID="{8A6692EF-2BE7-4BB2-9C4B-A3740D236AB8}" presName="hierChild4" presStyleCnt="0"/>
      <dgm:spPr/>
    </dgm:pt>
    <dgm:pt modelId="{5CF4AFCD-019A-466D-8425-6A05747DA62F}" type="pres">
      <dgm:prSet presAssocID="{8A6692EF-2BE7-4BB2-9C4B-A3740D236AB8}" presName="hierChild5" presStyleCnt="0"/>
      <dgm:spPr/>
    </dgm:pt>
    <dgm:pt modelId="{961538C8-727A-4D01-B4DA-F0AE876E31FC}" type="pres">
      <dgm:prSet presAssocID="{E2DF454D-ACFB-4078-B77B-460A61A1220A}" presName="Name37" presStyleLbl="parChTrans1D2" presStyleIdx="4" presStyleCnt="5"/>
      <dgm:spPr/>
    </dgm:pt>
    <dgm:pt modelId="{4C270E18-2332-49C2-A391-ED983FE45820}" type="pres">
      <dgm:prSet presAssocID="{673F482B-294D-40B5-B4D2-45C182D57F9F}" presName="hierRoot2" presStyleCnt="0">
        <dgm:presLayoutVars>
          <dgm:hierBranch val="init"/>
        </dgm:presLayoutVars>
      </dgm:prSet>
      <dgm:spPr/>
    </dgm:pt>
    <dgm:pt modelId="{7824690B-C2D4-4374-972B-43AD9ED609FD}" type="pres">
      <dgm:prSet presAssocID="{673F482B-294D-40B5-B4D2-45C182D57F9F}" presName="rootComposite" presStyleCnt="0"/>
      <dgm:spPr/>
    </dgm:pt>
    <dgm:pt modelId="{11E644A0-E556-428F-82D2-809C2C6997B5}" type="pres">
      <dgm:prSet presAssocID="{673F482B-294D-40B5-B4D2-45C182D57F9F}" presName="rootText" presStyleLbl="node2" presStyleIdx="4" presStyleCnt="5">
        <dgm:presLayoutVars>
          <dgm:chPref val="3"/>
        </dgm:presLayoutVars>
      </dgm:prSet>
      <dgm:spPr/>
    </dgm:pt>
    <dgm:pt modelId="{2A1D4723-D7FD-4A21-9B63-BA46A99679F2}" type="pres">
      <dgm:prSet presAssocID="{673F482B-294D-40B5-B4D2-45C182D57F9F}" presName="rootConnector" presStyleLbl="node2" presStyleIdx="4" presStyleCnt="5"/>
      <dgm:spPr/>
    </dgm:pt>
    <dgm:pt modelId="{5931E906-B781-4D9A-8C4C-FBDE8D2F6C58}" type="pres">
      <dgm:prSet presAssocID="{673F482B-294D-40B5-B4D2-45C182D57F9F}" presName="hierChild4" presStyleCnt="0"/>
      <dgm:spPr/>
    </dgm:pt>
    <dgm:pt modelId="{336C93A6-D883-4E10-B15C-CA98991086FA}" type="pres">
      <dgm:prSet presAssocID="{673F482B-294D-40B5-B4D2-45C182D57F9F}" presName="hierChild5" presStyleCnt="0"/>
      <dgm:spPr/>
    </dgm:pt>
    <dgm:pt modelId="{C56CE0D0-094E-431D-8485-4073AEFCEB7E}" type="pres">
      <dgm:prSet presAssocID="{6EAF2890-2B1C-477C-941A-BE1240AD4AD9}" presName="hierChild3" presStyleCnt="0"/>
      <dgm:spPr/>
    </dgm:pt>
  </dgm:ptLst>
  <dgm:cxnLst>
    <dgm:cxn modelId="{C78F5902-75BA-4AE9-B211-D5325EF213BC}" type="presOf" srcId="{B2CC70E2-4F86-4579-B6EE-1BF8C95AFA55}" destId="{6265BCAE-E9FD-47EC-BE60-BDB13E35B043}" srcOrd="0" destOrd="0" presId="urn:microsoft.com/office/officeart/2005/8/layout/orgChart1"/>
    <dgm:cxn modelId="{C5B6641C-9D70-4F74-BBBB-D0A2C1E66ABA}" type="presOf" srcId="{8A6692EF-2BE7-4BB2-9C4B-A3740D236AB8}" destId="{D7AA3BED-632A-4BEE-9C49-02E4D5E85B26}" srcOrd="1" destOrd="0" presId="urn:microsoft.com/office/officeart/2005/8/layout/orgChart1"/>
    <dgm:cxn modelId="{8BB9C72B-2702-42A5-9755-5612FBB71027}" type="presOf" srcId="{8A6692EF-2BE7-4BB2-9C4B-A3740D236AB8}" destId="{FA191E8F-2EFC-4A20-A51E-F6A521969346}" srcOrd="0" destOrd="0" presId="urn:microsoft.com/office/officeart/2005/8/layout/orgChart1"/>
    <dgm:cxn modelId="{E1C4352F-9008-437A-969B-6760A854FAF8}" type="presOf" srcId="{F3DB0EE4-6551-4F8D-AAC4-28D4124AA57A}" destId="{80F36862-C0DC-4CA0-9A3C-F0B256D57D49}" srcOrd="0" destOrd="0" presId="urn:microsoft.com/office/officeart/2005/8/layout/orgChart1"/>
    <dgm:cxn modelId="{3C2F2D31-5625-4B9B-9929-8A376BF28BAB}" srcId="{6EAF2890-2B1C-477C-941A-BE1240AD4AD9}" destId="{673F482B-294D-40B5-B4D2-45C182D57F9F}" srcOrd="4" destOrd="0" parTransId="{E2DF454D-ACFB-4078-B77B-460A61A1220A}" sibTransId="{8DA4C643-F90D-4C73-8D18-4804C7F7823C}"/>
    <dgm:cxn modelId="{70622E62-85A0-452A-8308-65A03CF953CC}" srcId="{6EAF2890-2B1C-477C-941A-BE1240AD4AD9}" destId="{B2CC70E2-4F86-4579-B6EE-1BF8C95AFA55}" srcOrd="2" destOrd="0" parTransId="{A318DDF5-86AC-4DFA-8FCC-CAEBA5EF378B}" sibTransId="{9F252FDC-1FEF-4172-8FD5-72E91E5049A3}"/>
    <dgm:cxn modelId="{7EE39564-870C-46E5-BF2E-7828C415DD4F}" type="presOf" srcId="{1C021E9F-2721-4BD8-9274-EA006A170C68}" destId="{A5DED796-73B1-4332-897A-6E6A344EFE97}" srcOrd="1" destOrd="0" presId="urn:microsoft.com/office/officeart/2005/8/layout/orgChart1"/>
    <dgm:cxn modelId="{70696F66-41F6-4305-83F7-C07DE6D6A648}" type="presOf" srcId="{6EAF2890-2B1C-477C-941A-BE1240AD4AD9}" destId="{886070F0-F88D-42A9-A10A-09C79BB99E4A}" srcOrd="0" destOrd="0" presId="urn:microsoft.com/office/officeart/2005/8/layout/orgChart1"/>
    <dgm:cxn modelId="{C58CCA4C-1C0A-4283-9034-5D1268E5537E}" type="presOf" srcId="{F3DB0EE4-6551-4F8D-AAC4-28D4124AA57A}" destId="{7C5F3319-9DBF-4E8C-8C47-8EEE223A9928}" srcOrd="1" destOrd="0" presId="urn:microsoft.com/office/officeart/2005/8/layout/orgChart1"/>
    <dgm:cxn modelId="{4AAA7474-1A05-4528-BE43-C4549B32E16D}" type="presOf" srcId="{B2CC70E2-4F86-4579-B6EE-1BF8C95AFA55}" destId="{87EB4592-231C-4A02-935B-987ABEC4484C}" srcOrd="1" destOrd="0" presId="urn:microsoft.com/office/officeart/2005/8/layout/orgChart1"/>
    <dgm:cxn modelId="{01BB527C-9092-4131-B6F3-0CFDA593EA97}" srcId="{6EAF2890-2B1C-477C-941A-BE1240AD4AD9}" destId="{F3DB0EE4-6551-4F8D-AAC4-28D4124AA57A}" srcOrd="0" destOrd="0" parTransId="{15231953-6320-4759-A977-7DD4C0B20DC2}" sibTransId="{D5C3BF10-A1A0-43B6-981E-77634D3010A6}"/>
    <dgm:cxn modelId="{60B29D8A-26B6-44C8-9564-79B645639CEC}" srcId="{6EAF2890-2B1C-477C-941A-BE1240AD4AD9}" destId="{8A6692EF-2BE7-4BB2-9C4B-A3740D236AB8}" srcOrd="3" destOrd="0" parTransId="{E86B9D26-B67F-4B2C-A840-795F6D4D73D5}" sibTransId="{43A34B74-D104-4D25-A4DD-BCD2157F1F11}"/>
    <dgm:cxn modelId="{0D61B78B-D250-4E9A-BD3C-9B5AC323C4B2}" type="presOf" srcId="{E86B9D26-B67F-4B2C-A840-795F6D4D73D5}" destId="{5595F614-D4C1-46C4-839F-19E428104695}" srcOrd="0" destOrd="0" presId="urn:microsoft.com/office/officeart/2005/8/layout/orgChart1"/>
    <dgm:cxn modelId="{3356A194-C9F1-4620-9EC2-C17412E48F17}" type="presOf" srcId="{15231953-6320-4759-A977-7DD4C0B20DC2}" destId="{B6FBD8B9-0F7E-41F5-9E2A-7197C0505033}" srcOrd="0" destOrd="0" presId="urn:microsoft.com/office/officeart/2005/8/layout/orgChart1"/>
    <dgm:cxn modelId="{6BF86D9A-07B5-4D33-9087-0231F68714D7}" type="presOf" srcId="{673F482B-294D-40B5-B4D2-45C182D57F9F}" destId="{11E644A0-E556-428F-82D2-809C2C6997B5}" srcOrd="0" destOrd="0" presId="urn:microsoft.com/office/officeart/2005/8/layout/orgChart1"/>
    <dgm:cxn modelId="{A0F732A3-6B2F-43D6-B584-E0C525CD3BC5}" type="presOf" srcId="{E2DF454D-ACFB-4078-B77B-460A61A1220A}" destId="{961538C8-727A-4D01-B4DA-F0AE876E31FC}" srcOrd="0" destOrd="0" presId="urn:microsoft.com/office/officeart/2005/8/layout/orgChart1"/>
    <dgm:cxn modelId="{305A63A5-176E-4D38-A0E0-86CAB730085B}" srcId="{6EAF2890-2B1C-477C-941A-BE1240AD4AD9}" destId="{1C021E9F-2721-4BD8-9274-EA006A170C68}" srcOrd="1" destOrd="0" parTransId="{3CE30084-C3D6-494C-AA2D-199148488D76}" sibTransId="{B033B242-A5A8-4F56-9B31-8A73C2205D12}"/>
    <dgm:cxn modelId="{A4CB53A6-12F7-48B1-81AD-B5D95D96B901}" type="presOf" srcId="{6EAF2890-2B1C-477C-941A-BE1240AD4AD9}" destId="{66EFD003-D66E-4429-8E92-57FAA792FA86}" srcOrd="1" destOrd="0" presId="urn:microsoft.com/office/officeart/2005/8/layout/orgChart1"/>
    <dgm:cxn modelId="{4A6820A9-BF92-49F2-9D08-FA57EF1BFA22}" type="presOf" srcId="{673F482B-294D-40B5-B4D2-45C182D57F9F}" destId="{2A1D4723-D7FD-4A21-9B63-BA46A99679F2}" srcOrd="1" destOrd="0" presId="urn:microsoft.com/office/officeart/2005/8/layout/orgChart1"/>
    <dgm:cxn modelId="{34BA0CB3-5F5B-4815-9431-3C14ED733159}" type="presOf" srcId="{E80C5B18-4FF3-4EAB-A238-430E8FEE76F8}" destId="{EEF8AD7C-CEF5-40DF-A036-C2F868955C84}" srcOrd="0" destOrd="0" presId="urn:microsoft.com/office/officeart/2005/8/layout/orgChart1"/>
    <dgm:cxn modelId="{D9DB4EB7-5452-4C41-B960-E4A4E035B2C6}" type="presOf" srcId="{3CE30084-C3D6-494C-AA2D-199148488D76}" destId="{E7DA47D6-4CC9-4146-9D9A-C22010164B47}" srcOrd="0" destOrd="0" presId="urn:microsoft.com/office/officeart/2005/8/layout/orgChart1"/>
    <dgm:cxn modelId="{70C08DBD-9FDD-4D2D-8BC6-58BD29A505BE}" type="presOf" srcId="{A318DDF5-86AC-4DFA-8FCC-CAEBA5EF378B}" destId="{BD3AB650-D974-4A21-92E7-9CE5F0346EEC}" srcOrd="0" destOrd="0" presId="urn:microsoft.com/office/officeart/2005/8/layout/orgChart1"/>
    <dgm:cxn modelId="{844366D4-2F65-459A-9378-F06D98F7E368}" srcId="{E80C5B18-4FF3-4EAB-A238-430E8FEE76F8}" destId="{6EAF2890-2B1C-477C-941A-BE1240AD4AD9}" srcOrd="0" destOrd="0" parTransId="{C5DCF7E3-C594-4D71-869D-C20D7F159AC9}" sibTransId="{23B968A3-8900-4F64-B254-C257E07B7011}"/>
    <dgm:cxn modelId="{C02C38F5-23F6-40F2-B011-4387AE601152}" type="presOf" srcId="{1C021E9F-2721-4BD8-9274-EA006A170C68}" destId="{E149B0EC-F1DC-4DB9-84D1-4F914F99809E}" srcOrd="0" destOrd="0" presId="urn:microsoft.com/office/officeart/2005/8/layout/orgChart1"/>
    <dgm:cxn modelId="{E3B9B1F5-99F2-4002-9886-90E659F7B85E}" type="presParOf" srcId="{EEF8AD7C-CEF5-40DF-A036-C2F868955C84}" destId="{B7CFFB1E-6F20-43B7-8703-5229BE63E411}" srcOrd="0" destOrd="0" presId="urn:microsoft.com/office/officeart/2005/8/layout/orgChart1"/>
    <dgm:cxn modelId="{2A44B4ED-54DA-4658-8022-0405A2B8CB49}" type="presParOf" srcId="{B7CFFB1E-6F20-43B7-8703-5229BE63E411}" destId="{745A248D-AE0F-484C-9474-25438727CFE9}" srcOrd="0" destOrd="0" presId="urn:microsoft.com/office/officeart/2005/8/layout/orgChart1"/>
    <dgm:cxn modelId="{B6A92DB1-7178-4AC1-805E-0E0ECDF99094}" type="presParOf" srcId="{745A248D-AE0F-484C-9474-25438727CFE9}" destId="{886070F0-F88D-42A9-A10A-09C79BB99E4A}" srcOrd="0" destOrd="0" presId="urn:microsoft.com/office/officeart/2005/8/layout/orgChart1"/>
    <dgm:cxn modelId="{54254C31-1F41-4485-8EAA-8A3B7C2BFE61}" type="presParOf" srcId="{745A248D-AE0F-484C-9474-25438727CFE9}" destId="{66EFD003-D66E-4429-8E92-57FAA792FA86}" srcOrd="1" destOrd="0" presId="urn:microsoft.com/office/officeart/2005/8/layout/orgChart1"/>
    <dgm:cxn modelId="{895DB4B4-61C6-477A-A3C1-6A2EE0B7ED70}" type="presParOf" srcId="{B7CFFB1E-6F20-43B7-8703-5229BE63E411}" destId="{BC5C88BE-5F4B-40D8-9CEF-B5269D1D81F4}" srcOrd="1" destOrd="0" presId="urn:microsoft.com/office/officeart/2005/8/layout/orgChart1"/>
    <dgm:cxn modelId="{392A072A-9B1F-4A02-8037-6B16CF7B14E4}" type="presParOf" srcId="{BC5C88BE-5F4B-40D8-9CEF-B5269D1D81F4}" destId="{B6FBD8B9-0F7E-41F5-9E2A-7197C0505033}" srcOrd="0" destOrd="0" presId="urn:microsoft.com/office/officeart/2005/8/layout/orgChart1"/>
    <dgm:cxn modelId="{EF13DA4C-422D-49F3-AB9B-EB07E50C0E7F}" type="presParOf" srcId="{BC5C88BE-5F4B-40D8-9CEF-B5269D1D81F4}" destId="{90A6C935-E246-4375-8729-FC8ED65BEAAD}" srcOrd="1" destOrd="0" presId="urn:microsoft.com/office/officeart/2005/8/layout/orgChart1"/>
    <dgm:cxn modelId="{6AEEAED4-9AA9-47E6-BF75-6D7C363AF064}" type="presParOf" srcId="{90A6C935-E246-4375-8729-FC8ED65BEAAD}" destId="{4AD30CF0-0B0D-4455-B124-BFD3B20C902B}" srcOrd="0" destOrd="0" presId="urn:microsoft.com/office/officeart/2005/8/layout/orgChart1"/>
    <dgm:cxn modelId="{D248FDE2-8C36-42B9-B272-DEE736DD42E6}" type="presParOf" srcId="{4AD30CF0-0B0D-4455-B124-BFD3B20C902B}" destId="{80F36862-C0DC-4CA0-9A3C-F0B256D57D49}" srcOrd="0" destOrd="0" presId="urn:microsoft.com/office/officeart/2005/8/layout/orgChart1"/>
    <dgm:cxn modelId="{6D3FD352-BF4C-4E74-88B7-D24D424C1C05}" type="presParOf" srcId="{4AD30CF0-0B0D-4455-B124-BFD3B20C902B}" destId="{7C5F3319-9DBF-4E8C-8C47-8EEE223A9928}" srcOrd="1" destOrd="0" presId="urn:microsoft.com/office/officeart/2005/8/layout/orgChart1"/>
    <dgm:cxn modelId="{4E4BF705-13CE-44A4-8178-CA972EF710B2}" type="presParOf" srcId="{90A6C935-E246-4375-8729-FC8ED65BEAAD}" destId="{310CF310-042E-4085-B772-5D14EAE89593}" srcOrd="1" destOrd="0" presId="urn:microsoft.com/office/officeart/2005/8/layout/orgChart1"/>
    <dgm:cxn modelId="{E50B299E-EC9A-449C-8E30-3A69BF93AC18}" type="presParOf" srcId="{90A6C935-E246-4375-8729-FC8ED65BEAAD}" destId="{6A82ECFB-4C4F-4FFC-8B4A-6E0BD1152365}" srcOrd="2" destOrd="0" presId="urn:microsoft.com/office/officeart/2005/8/layout/orgChart1"/>
    <dgm:cxn modelId="{51737373-0F05-4173-A85E-94FD64BD3CFE}" type="presParOf" srcId="{BC5C88BE-5F4B-40D8-9CEF-B5269D1D81F4}" destId="{E7DA47D6-4CC9-4146-9D9A-C22010164B47}" srcOrd="2" destOrd="0" presId="urn:microsoft.com/office/officeart/2005/8/layout/orgChart1"/>
    <dgm:cxn modelId="{5835FF07-8F20-4F4F-9C98-B815631AD7D8}" type="presParOf" srcId="{BC5C88BE-5F4B-40D8-9CEF-B5269D1D81F4}" destId="{83F2EAE6-3D64-4C1E-837F-E3B042921B4D}" srcOrd="3" destOrd="0" presId="urn:microsoft.com/office/officeart/2005/8/layout/orgChart1"/>
    <dgm:cxn modelId="{217061BC-AE69-4FEB-A7B5-FBE92907BA47}" type="presParOf" srcId="{83F2EAE6-3D64-4C1E-837F-E3B042921B4D}" destId="{ABEE5CB1-FB72-46B8-A3C5-B280AA4F4246}" srcOrd="0" destOrd="0" presId="urn:microsoft.com/office/officeart/2005/8/layout/orgChart1"/>
    <dgm:cxn modelId="{CE339E33-71A7-4267-927A-DA8370804931}" type="presParOf" srcId="{ABEE5CB1-FB72-46B8-A3C5-B280AA4F4246}" destId="{E149B0EC-F1DC-4DB9-84D1-4F914F99809E}" srcOrd="0" destOrd="0" presId="urn:microsoft.com/office/officeart/2005/8/layout/orgChart1"/>
    <dgm:cxn modelId="{BAF94225-61F5-45AE-B4C3-3CB5312EAF66}" type="presParOf" srcId="{ABEE5CB1-FB72-46B8-A3C5-B280AA4F4246}" destId="{A5DED796-73B1-4332-897A-6E6A344EFE97}" srcOrd="1" destOrd="0" presId="urn:microsoft.com/office/officeart/2005/8/layout/orgChart1"/>
    <dgm:cxn modelId="{67BE7A54-98B7-48FC-90CD-25FCE5288E53}" type="presParOf" srcId="{83F2EAE6-3D64-4C1E-837F-E3B042921B4D}" destId="{DC333E0E-B59C-46BD-B15C-37F06E84CFDE}" srcOrd="1" destOrd="0" presId="urn:microsoft.com/office/officeart/2005/8/layout/orgChart1"/>
    <dgm:cxn modelId="{E7C95F7A-E7D4-4909-8C8E-2ED97593A62E}" type="presParOf" srcId="{83F2EAE6-3D64-4C1E-837F-E3B042921B4D}" destId="{51348DE7-2C3B-4DD9-A890-3C5C1A6168BB}" srcOrd="2" destOrd="0" presId="urn:microsoft.com/office/officeart/2005/8/layout/orgChart1"/>
    <dgm:cxn modelId="{C26A5EEF-C531-46E2-B7D3-F8B7EF25C269}" type="presParOf" srcId="{BC5C88BE-5F4B-40D8-9CEF-B5269D1D81F4}" destId="{BD3AB650-D974-4A21-92E7-9CE5F0346EEC}" srcOrd="4" destOrd="0" presId="urn:microsoft.com/office/officeart/2005/8/layout/orgChart1"/>
    <dgm:cxn modelId="{FDC419F8-2A98-4421-81D3-CC84F8AAF540}" type="presParOf" srcId="{BC5C88BE-5F4B-40D8-9CEF-B5269D1D81F4}" destId="{E5A3F011-E0AE-40CF-8F6B-A0FAE95AD596}" srcOrd="5" destOrd="0" presId="urn:microsoft.com/office/officeart/2005/8/layout/orgChart1"/>
    <dgm:cxn modelId="{B99C5121-D31E-498B-93D8-FFB577C86AB8}" type="presParOf" srcId="{E5A3F011-E0AE-40CF-8F6B-A0FAE95AD596}" destId="{EDD485A8-AD43-42AA-81B4-DEB41AFDAE4D}" srcOrd="0" destOrd="0" presId="urn:microsoft.com/office/officeart/2005/8/layout/orgChart1"/>
    <dgm:cxn modelId="{978DEE1C-A00E-497A-AA85-FC867EE415AE}" type="presParOf" srcId="{EDD485A8-AD43-42AA-81B4-DEB41AFDAE4D}" destId="{6265BCAE-E9FD-47EC-BE60-BDB13E35B043}" srcOrd="0" destOrd="0" presId="urn:microsoft.com/office/officeart/2005/8/layout/orgChart1"/>
    <dgm:cxn modelId="{70455088-D76D-4575-86C8-58AC49376218}" type="presParOf" srcId="{EDD485A8-AD43-42AA-81B4-DEB41AFDAE4D}" destId="{87EB4592-231C-4A02-935B-987ABEC4484C}" srcOrd="1" destOrd="0" presId="urn:microsoft.com/office/officeart/2005/8/layout/orgChart1"/>
    <dgm:cxn modelId="{57CEB479-40FB-4D55-8861-B3850BFA48BE}" type="presParOf" srcId="{E5A3F011-E0AE-40CF-8F6B-A0FAE95AD596}" destId="{78D7A2C3-8856-4756-9A95-AADA6C5463D0}" srcOrd="1" destOrd="0" presId="urn:microsoft.com/office/officeart/2005/8/layout/orgChart1"/>
    <dgm:cxn modelId="{3FD3DD5F-9F41-498F-8AA3-5FA27C4A85C4}" type="presParOf" srcId="{E5A3F011-E0AE-40CF-8F6B-A0FAE95AD596}" destId="{AC613BE1-1B50-48DD-8BDF-50DE68A1B3A8}" srcOrd="2" destOrd="0" presId="urn:microsoft.com/office/officeart/2005/8/layout/orgChart1"/>
    <dgm:cxn modelId="{C940EF5E-F192-4021-B0D1-D032C2EC115C}" type="presParOf" srcId="{BC5C88BE-5F4B-40D8-9CEF-B5269D1D81F4}" destId="{5595F614-D4C1-46C4-839F-19E428104695}" srcOrd="6" destOrd="0" presId="urn:microsoft.com/office/officeart/2005/8/layout/orgChart1"/>
    <dgm:cxn modelId="{38EB78D9-ABD4-4710-B3C9-85321737E1C5}" type="presParOf" srcId="{BC5C88BE-5F4B-40D8-9CEF-B5269D1D81F4}" destId="{FFCD9693-3275-4F44-B804-70F7BB6DCAC9}" srcOrd="7" destOrd="0" presId="urn:microsoft.com/office/officeart/2005/8/layout/orgChart1"/>
    <dgm:cxn modelId="{F4E32885-360A-4060-9EBC-602F5B149A0B}" type="presParOf" srcId="{FFCD9693-3275-4F44-B804-70F7BB6DCAC9}" destId="{F4A4BF02-13F8-4F87-8EB5-9E6398B44835}" srcOrd="0" destOrd="0" presId="urn:microsoft.com/office/officeart/2005/8/layout/orgChart1"/>
    <dgm:cxn modelId="{020A550A-BE45-4F6F-92B3-4E4BF6AE769C}" type="presParOf" srcId="{F4A4BF02-13F8-4F87-8EB5-9E6398B44835}" destId="{FA191E8F-2EFC-4A20-A51E-F6A521969346}" srcOrd="0" destOrd="0" presId="urn:microsoft.com/office/officeart/2005/8/layout/orgChart1"/>
    <dgm:cxn modelId="{61CF8D00-488E-4E06-88A1-5342D5CF2EB6}" type="presParOf" srcId="{F4A4BF02-13F8-4F87-8EB5-9E6398B44835}" destId="{D7AA3BED-632A-4BEE-9C49-02E4D5E85B26}" srcOrd="1" destOrd="0" presId="urn:microsoft.com/office/officeart/2005/8/layout/orgChart1"/>
    <dgm:cxn modelId="{4927739F-7854-4A27-BEC2-2401753B76D6}" type="presParOf" srcId="{FFCD9693-3275-4F44-B804-70F7BB6DCAC9}" destId="{6FC071BF-2C50-49F2-BBB6-F05B9BED8C22}" srcOrd="1" destOrd="0" presId="urn:microsoft.com/office/officeart/2005/8/layout/orgChart1"/>
    <dgm:cxn modelId="{F565FB99-8F0E-492A-973F-2E6FD2F00CAB}" type="presParOf" srcId="{FFCD9693-3275-4F44-B804-70F7BB6DCAC9}" destId="{5CF4AFCD-019A-466D-8425-6A05747DA62F}" srcOrd="2" destOrd="0" presId="urn:microsoft.com/office/officeart/2005/8/layout/orgChart1"/>
    <dgm:cxn modelId="{117E7A9F-1511-4B18-B866-9AB84265C51A}" type="presParOf" srcId="{BC5C88BE-5F4B-40D8-9CEF-B5269D1D81F4}" destId="{961538C8-727A-4D01-B4DA-F0AE876E31FC}" srcOrd="8" destOrd="0" presId="urn:microsoft.com/office/officeart/2005/8/layout/orgChart1"/>
    <dgm:cxn modelId="{75A256E4-0C4C-4C41-B4C8-4BEE12BA3E6A}" type="presParOf" srcId="{BC5C88BE-5F4B-40D8-9CEF-B5269D1D81F4}" destId="{4C270E18-2332-49C2-A391-ED983FE45820}" srcOrd="9" destOrd="0" presId="urn:microsoft.com/office/officeart/2005/8/layout/orgChart1"/>
    <dgm:cxn modelId="{37CC2EBD-ED91-4A9C-9481-14DF2741109D}" type="presParOf" srcId="{4C270E18-2332-49C2-A391-ED983FE45820}" destId="{7824690B-C2D4-4374-972B-43AD9ED609FD}" srcOrd="0" destOrd="0" presId="urn:microsoft.com/office/officeart/2005/8/layout/orgChart1"/>
    <dgm:cxn modelId="{B783B901-DEFE-4B2D-B615-834F685153BD}" type="presParOf" srcId="{7824690B-C2D4-4374-972B-43AD9ED609FD}" destId="{11E644A0-E556-428F-82D2-809C2C6997B5}" srcOrd="0" destOrd="0" presId="urn:microsoft.com/office/officeart/2005/8/layout/orgChart1"/>
    <dgm:cxn modelId="{7BC86749-38C0-4DDA-AFA6-0B64C41B9B4F}" type="presParOf" srcId="{7824690B-C2D4-4374-972B-43AD9ED609FD}" destId="{2A1D4723-D7FD-4A21-9B63-BA46A99679F2}" srcOrd="1" destOrd="0" presId="urn:microsoft.com/office/officeart/2005/8/layout/orgChart1"/>
    <dgm:cxn modelId="{7699D2B2-8030-4D21-B9E3-6C57BCF3D46E}" type="presParOf" srcId="{4C270E18-2332-49C2-A391-ED983FE45820}" destId="{5931E906-B781-4D9A-8C4C-FBDE8D2F6C58}" srcOrd="1" destOrd="0" presId="urn:microsoft.com/office/officeart/2005/8/layout/orgChart1"/>
    <dgm:cxn modelId="{405A1E90-40B0-45A8-B685-A809A08B3E5F}" type="presParOf" srcId="{4C270E18-2332-49C2-A391-ED983FE45820}" destId="{336C93A6-D883-4E10-B15C-CA98991086FA}" srcOrd="2" destOrd="0" presId="urn:microsoft.com/office/officeart/2005/8/layout/orgChart1"/>
    <dgm:cxn modelId="{8691B62B-FD04-431F-90A3-73CA4040422F}" type="presParOf" srcId="{B7CFFB1E-6F20-43B7-8703-5229BE63E411}" destId="{C56CE0D0-094E-431D-8485-4073AEFCEB7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HL7 v2</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HL7 V3      and CDA</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B2CC70E2-4F86-4579-B6EE-1BF8C95AFA55}">
      <dgm:prSet phldrT="[Text]" custT="1"/>
      <dgm:spPr>
        <a:solidFill>
          <a:srgbClr val="CCECFF"/>
        </a:solidFill>
      </dgm:spPr>
      <dgm:t>
        <a:bodyPr/>
        <a:lstStyle/>
        <a:p>
          <a:r>
            <a:rPr lang="en-US" sz="1050" b="1" dirty="0"/>
            <a:t>HL7 FHIR</a:t>
          </a:r>
        </a:p>
      </dgm:t>
    </dgm:pt>
    <dgm:pt modelId="{A318DDF5-86AC-4DFA-8FCC-CAEBA5EF378B}" type="parTrans" cxnId="{70622E62-85A0-452A-8308-65A03CF953CC}">
      <dgm:prSet custT="1"/>
      <dgm:spPr/>
      <dgm:t>
        <a:bodyPr/>
        <a:lstStyle/>
        <a:p>
          <a:endParaRPr lang="en-US" sz="1050"/>
        </a:p>
      </dgm:t>
    </dgm:pt>
    <dgm:pt modelId="{9F252FDC-1FEF-4172-8FD5-72E91E5049A3}" type="sibTrans" cxnId="{70622E62-85A0-452A-8308-65A03CF953CC}">
      <dgm:prSet/>
      <dgm:spPr/>
      <dgm:t>
        <a:bodyPr/>
        <a:lstStyle/>
        <a:p>
          <a:endParaRPr lang="en-US" sz="1050"/>
        </a:p>
      </dgm:t>
    </dgm:pt>
    <dgm:pt modelId="{8A6692EF-2BE7-4BB2-9C4B-A3740D236AB8}">
      <dgm:prSet phldrT="[Text]" custT="1"/>
      <dgm:spPr>
        <a:solidFill>
          <a:srgbClr val="CCECFF"/>
        </a:solidFill>
      </dgm:spPr>
      <dgm:t>
        <a:bodyPr/>
        <a:lstStyle/>
        <a:p>
          <a:r>
            <a:rPr lang="en-US" sz="1050" b="1" dirty="0"/>
            <a:t>NCPDP SCRIPT</a:t>
          </a:r>
        </a:p>
      </dgm:t>
    </dgm:pt>
    <dgm:pt modelId="{E86B9D26-B67F-4B2C-A840-795F6D4D73D5}" type="parTrans" cxnId="{60B29D8A-26B6-44C8-9564-79B645639CEC}">
      <dgm:prSet custT="1"/>
      <dgm:spPr/>
      <dgm:t>
        <a:bodyPr/>
        <a:lstStyle/>
        <a:p>
          <a:endParaRPr lang="en-US" sz="1050"/>
        </a:p>
      </dgm:t>
    </dgm:pt>
    <dgm:pt modelId="{43A34B74-D104-4D25-A4DD-BCD2157F1F11}" type="sibTrans" cxnId="{60B29D8A-26B6-44C8-9564-79B645639CEC}">
      <dgm:prSet/>
      <dgm:spPr/>
      <dgm:t>
        <a:bodyPr/>
        <a:lstStyle/>
        <a:p>
          <a:endParaRPr lang="en-US" sz="1050"/>
        </a:p>
      </dgm:t>
    </dgm:pt>
    <dgm:pt modelId="{673F482B-294D-40B5-B4D2-45C182D57F9F}">
      <dgm:prSet phldrT="[Text]" custT="1"/>
      <dgm:spPr>
        <a:solidFill>
          <a:srgbClr val="CCECFF"/>
        </a:solidFill>
      </dgm:spPr>
      <dgm:t>
        <a:bodyPr/>
        <a:lstStyle/>
        <a:p>
          <a:r>
            <a:rPr lang="en-US" sz="1050" b="1" dirty="0" err="1"/>
            <a:t>ebXML</a:t>
          </a:r>
          <a:endParaRPr lang="en-US" sz="1050" b="1" dirty="0"/>
        </a:p>
      </dgm:t>
    </dgm:pt>
    <dgm:pt modelId="{E2DF454D-ACFB-4078-B77B-460A61A1220A}" type="parTrans" cxnId="{3C2F2D31-5625-4B9B-9929-8A376BF28BAB}">
      <dgm:prSet custT="1"/>
      <dgm:spPr/>
      <dgm:t>
        <a:bodyPr/>
        <a:lstStyle/>
        <a:p>
          <a:endParaRPr lang="en-US" sz="1050"/>
        </a:p>
      </dgm:t>
    </dgm:pt>
    <dgm:pt modelId="{8DA4C643-F90D-4C73-8D18-4804C7F7823C}" type="sibTrans" cxnId="{3C2F2D31-5625-4B9B-9929-8A376BF28BA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Support and Presence Usage</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Required (R</a:t>
          </a:r>
          <a:r>
            <a:rPr lang="en-US" sz="1050" dirty="0"/>
            <a:t>)</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Mandatory (M)</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5DE4C925-3237-4F31-A331-AB9CCF8D23D7}">
      <dgm:prSet custT="1"/>
      <dgm:spPr>
        <a:solidFill>
          <a:srgbClr val="E1F4FF"/>
        </a:solidFill>
      </dgm:spPr>
      <dgm:t>
        <a:bodyPr/>
        <a:lstStyle/>
        <a:p>
          <a:r>
            <a:rPr lang="en-US" sz="1050" b="1" dirty="0"/>
            <a:t>Minimum Cardinality    &gt;= 1</a:t>
          </a:r>
        </a:p>
      </dgm:t>
    </dgm:pt>
    <dgm:pt modelId="{2FE3CEB8-BACC-461E-9C1B-58D2C3CA5B0D}" type="parTrans" cxnId="{04F72F09-3466-470E-AFEB-3396D03EDC05}">
      <dgm:prSet custT="1"/>
      <dgm:spPr/>
      <dgm:t>
        <a:bodyPr/>
        <a:lstStyle/>
        <a:p>
          <a:endParaRPr lang="en-US" sz="1050"/>
        </a:p>
      </dgm:t>
    </dgm:pt>
    <dgm:pt modelId="{26554EE6-2BC2-475A-95D2-87A6EFCB8470}" type="sibTrans" cxnId="{04F72F09-3466-470E-AFEB-3396D03EDC05}">
      <dgm:prSet/>
      <dgm:spPr/>
      <dgm:t>
        <a:bodyPr/>
        <a:lstStyle/>
        <a:p>
          <a:endParaRPr lang="en-US" sz="1050"/>
        </a:p>
      </dgm:t>
    </dgm:pt>
    <dgm:pt modelId="{2D4E00EA-21C3-4886-97D4-202E37EB0A22}">
      <dgm:prSet custT="1"/>
      <dgm:spPr>
        <a:solidFill>
          <a:srgbClr val="E1F4FF"/>
        </a:solidFill>
      </dgm:spPr>
      <dgm:t>
        <a:bodyPr/>
        <a:lstStyle/>
        <a:p>
          <a:r>
            <a:rPr lang="en-US" sz="1050" b="1" dirty="0"/>
            <a:t>Mandatory (M)</a:t>
          </a:r>
        </a:p>
      </dgm:t>
    </dgm:pt>
    <dgm:pt modelId="{4C054C9D-F1A7-4949-A74D-2A3515F21ED1}" type="parTrans" cxnId="{12D30E62-A7CD-451E-9F7F-A846D09EA983}">
      <dgm:prSet custT="1"/>
      <dgm:spPr/>
      <dgm:t>
        <a:bodyPr/>
        <a:lstStyle/>
        <a:p>
          <a:endParaRPr lang="en-US" sz="1050"/>
        </a:p>
      </dgm:t>
    </dgm:pt>
    <dgm:pt modelId="{245128A4-82B2-4192-9117-1D53ECC97229}" type="sibTrans" cxnId="{12D30E62-A7CD-451E-9F7F-A846D09EA983}">
      <dgm:prSet/>
      <dgm:spPr/>
      <dgm:t>
        <a:bodyPr/>
        <a:lstStyle/>
        <a:p>
          <a:endParaRPr lang="en-US" sz="1050"/>
        </a:p>
      </dgm:t>
    </dgm:pt>
    <dgm:pt modelId="{B0652C3E-4FBC-4473-8307-1CA848CF6869}">
      <dgm:prSet custT="1"/>
      <dgm:spPr>
        <a:solidFill>
          <a:srgbClr val="E1F4FF"/>
        </a:solidFill>
      </dgm:spPr>
      <dgm:t>
        <a:bodyPr/>
        <a:lstStyle/>
        <a:p>
          <a:r>
            <a:rPr lang="en-US" sz="1050" b="1" dirty="0"/>
            <a:t>Required (R)</a:t>
          </a:r>
        </a:p>
      </dgm:t>
    </dgm:pt>
    <dgm:pt modelId="{B6C2F009-A8A9-4233-80A0-EB55AEFFFEA1}" type="parTrans" cxnId="{6D671B1F-FA9F-4060-8710-5412D8A7EFCE}">
      <dgm:prSet custT="1"/>
      <dgm:spPr/>
      <dgm:t>
        <a:bodyPr/>
        <a:lstStyle/>
        <a:p>
          <a:endParaRPr lang="en-US" sz="1050"/>
        </a:p>
      </dgm:t>
    </dgm:pt>
    <dgm:pt modelId="{A3B0AB54-3963-43FB-A6B6-F455C427ED6E}" type="sibTrans" cxnId="{6D671B1F-FA9F-4060-8710-5412D8A7EFCE}">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Element must be valued, but coded elements may include a null-flavor if the element is bound to a value set with null-flavors</a:t>
          </a:r>
        </a:p>
      </dgm:t>
    </dgm:pt>
    <dgm:pt modelId="{600103FB-CB69-4F23-9650-6011E0181754}" type="parTrans" cxnId="{10C0AD24-844D-4833-88F2-B13C014D08E5}">
      <dgm:prSet custT="1"/>
      <dgm:spPr/>
      <dgm:t>
        <a:bodyPr/>
        <a:lstStyle/>
        <a:p>
          <a:endParaRPr lang="en-US" sz="1050"/>
        </a:p>
      </dgm:t>
    </dgm:pt>
    <dgm:pt modelId="{91D5850B-ADAF-472F-9781-180EC1A5DF3D}" type="sibTrans" cxnId="{10C0AD24-844D-4833-88F2-B13C014D08E5}">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Element must be valued; null-flavors are not-allowed </a:t>
          </a:r>
          <a:r>
            <a:rPr lang="en-US" sz="1050" dirty="0">
              <a:solidFill>
                <a:schemeClr val="accent5">
                  <a:lumMod val="50000"/>
                </a:schemeClr>
              </a:solidFill>
            </a:rPr>
            <a:t>OR</a:t>
          </a:r>
          <a:r>
            <a:rPr lang="en-US" sz="1050" dirty="0"/>
            <a:t> Required (R), Minimum Cardinality = 1, and null-flavors allowed </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4DE62E78-0FC4-4BED-B13F-DA7C00BB1C8D}">
      <dgm:prSet custT="1"/>
      <dgm:spPr>
        <a:solidFill>
          <a:schemeClr val="bg1">
            <a:lumMod val="95000"/>
          </a:schemeClr>
        </a:solidFill>
      </dgm:spPr>
      <dgm:t>
        <a:bodyPr lIns="91440" rIns="91440"/>
        <a:lstStyle/>
        <a:p>
          <a:pPr algn="l"/>
          <a:r>
            <a:rPr lang="en-US" sz="1050" dirty="0"/>
            <a:t>Support and presence for an element is controlled by Cardinality (&gt;= 1)</a:t>
          </a:r>
        </a:p>
      </dgm:t>
    </dgm:pt>
    <dgm:pt modelId="{15B76D77-927C-453C-B0C8-F46AE2608E87}" type="parTrans" cxnId="{22BAB537-3377-4F26-9D3D-2228B9C49686}">
      <dgm:prSet custT="1"/>
      <dgm:spPr/>
      <dgm:t>
        <a:bodyPr/>
        <a:lstStyle/>
        <a:p>
          <a:endParaRPr lang="en-US" sz="1050"/>
        </a:p>
      </dgm:t>
    </dgm:pt>
    <dgm:pt modelId="{319F97F6-3561-407B-8F4B-11BBC891770B}" type="sibTrans" cxnId="{22BAB537-3377-4F26-9D3D-2228B9C49686}">
      <dgm:prSet/>
      <dgm:spPr/>
      <dgm:t>
        <a:bodyPr/>
        <a:lstStyle/>
        <a:p>
          <a:endParaRPr lang="en-US" sz="1050"/>
        </a:p>
      </dgm:t>
    </dgm:pt>
    <dgm:pt modelId="{A3EF0D64-D6FB-49D3-9FBF-0C574BD5552F}">
      <dgm:prSet custT="1"/>
      <dgm:spPr>
        <a:solidFill>
          <a:schemeClr val="bg1">
            <a:lumMod val="95000"/>
          </a:schemeClr>
        </a:solidFill>
      </dgm:spPr>
      <dgm:t>
        <a:bodyPr lIns="91440" rIns="91440"/>
        <a:lstStyle/>
        <a:p>
          <a:pPr algn="l"/>
          <a:r>
            <a:rPr lang="en-US" sz="1050" dirty="0"/>
            <a:t>Element must be valued; no mention of null-flavors</a:t>
          </a:r>
        </a:p>
      </dgm:t>
    </dgm:pt>
    <dgm:pt modelId="{20889740-0FF1-4960-884D-DD807A940451}" type="parTrans" cxnId="{8C4E469F-0E96-4A18-931B-1BBA57D4411A}">
      <dgm:prSet custT="1"/>
      <dgm:spPr/>
      <dgm:t>
        <a:bodyPr/>
        <a:lstStyle/>
        <a:p>
          <a:endParaRPr lang="en-US" sz="1050"/>
        </a:p>
      </dgm:t>
    </dgm:pt>
    <dgm:pt modelId="{9061BDA3-84C4-4449-B032-7CAAB1CAAED2}" type="sibTrans" cxnId="{8C4E469F-0E96-4A18-931B-1BBA57D4411A}">
      <dgm:prSet/>
      <dgm:spPr/>
      <dgm:t>
        <a:bodyPr/>
        <a:lstStyle/>
        <a:p>
          <a:endParaRPr lang="en-US" sz="1050"/>
        </a:p>
      </dgm:t>
    </dgm:pt>
    <dgm:pt modelId="{DB4D1EA9-7D3E-40A2-904F-0A77EB9268AB}">
      <dgm:prSet custT="1"/>
      <dgm:spPr>
        <a:solidFill>
          <a:schemeClr val="bg1">
            <a:lumMod val="95000"/>
          </a:schemeClr>
        </a:solidFill>
      </dgm:spPr>
      <dgm:t>
        <a:bodyPr lIns="91440" rIns="91440"/>
        <a:lstStyle/>
        <a:p>
          <a:pPr algn="l"/>
          <a:r>
            <a:rPr lang="en-US" sz="1050" dirty="0"/>
            <a:t>Element must be valued; no mention of null-flavors </a:t>
          </a:r>
        </a:p>
      </dgm:t>
    </dgm:pt>
    <dgm:pt modelId="{0C6682B0-7B81-43FA-A0B0-DC68739073AE}" type="parTrans" cxnId="{3D7E93CE-F4B1-4D41-810D-7BAD2AB856F2}">
      <dgm:prSet custT="1"/>
      <dgm:spPr/>
      <dgm:t>
        <a:bodyPr/>
        <a:lstStyle/>
        <a:p>
          <a:endParaRPr lang="en-US" sz="1050"/>
        </a:p>
      </dgm:t>
    </dgm:pt>
    <dgm:pt modelId="{DEC9C3CA-CB09-4983-8F41-B482AF18FE8D}" type="sibTrans" cxnId="{3D7E93CE-F4B1-4D41-810D-7BAD2AB856F2}">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5"/>
      <dgm:spPr/>
    </dgm:pt>
    <dgm:pt modelId="{0A5E8CD8-9562-4D8D-8986-FD8E731901AE}" type="pres">
      <dgm:prSet presAssocID="{15231953-6320-4759-A977-7DD4C0B20DC2}" presName="connTx" presStyleLbl="parChTrans1D2" presStyleIdx="0" presStyleCnt="5"/>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5">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5"/>
      <dgm:spPr/>
    </dgm:pt>
    <dgm:pt modelId="{CCF99805-F49B-40A0-A16E-442CEFFF3A96}" type="pres">
      <dgm:prSet presAssocID="{A563BE08-8503-4C9D-9243-548E3A7E24B0}" presName="connTx" presStyleLbl="parChTrans1D3" presStyleIdx="0" presStyleCnt="5"/>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5"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5"/>
      <dgm:spPr/>
    </dgm:pt>
    <dgm:pt modelId="{BA5C2748-D6A4-4DF0-802B-FDEB7EE5E11C}" type="pres">
      <dgm:prSet presAssocID="{600103FB-CB69-4F23-9650-6011E0181754}" presName="connTx" presStyleLbl="parChTrans1D4" presStyleIdx="0" presStyleCnt="5"/>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5" custScaleX="438003">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5"/>
      <dgm:spPr/>
    </dgm:pt>
    <dgm:pt modelId="{3F9B364B-2002-4261-A49E-A941C95DF8D1}" type="pres">
      <dgm:prSet presAssocID="{3CE30084-C3D6-494C-AA2D-199148488D76}" presName="connTx" presStyleLbl="parChTrans1D2" presStyleIdx="1" presStyleCnt="5"/>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5">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5"/>
      <dgm:spPr/>
    </dgm:pt>
    <dgm:pt modelId="{EFA100C8-4326-47F9-9A02-90CAFBECC47B}" type="pres">
      <dgm:prSet presAssocID="{80AA5A5A-F7FA-4E15-A196-A874AF82CA0B}" presName="connTx" presStyleLbl="parChTrans1D3" presStyleIdx="1" presStyleCnt="5"/>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5" custScaleX="110924">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5"/>
      <dgm:spPr/>
    </dgm:pt>
    <dgm:pt modelId="{68CB5994-1390-4124-BAA3-B359E171225F}" type="pres">
      <dgm:prSet presAssocID="{78ABC36B-3751-4A6A-A26C-EB75AC4B4DD7}" presName="connTx" presStyleLbl="parChTrans1D4" presStyleIdx="1" presStyleCnt="5"/>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5" custScaleX="438003">
        <dgm:presLayoutVars>
          <dgm:chPref val="3"/>
        </dgm:presLayoutVars>
      </dgm:prSet>
      <dgm:spPr/>
    </dgm:pt>
    <dgm:pt modelId="{9155AC79-7358-4F4A-9AD3-2B48915AD8B0}" type="pres">
      <dgm:prSet presAssocID="{403369F7-B962-4A9D-BA8F-C4DBFBAE4819}" presName="level3hierChild" presStyleCnt="0"/>
      <dgm:spPr/>
    </dgm:pt>
    <dgm:pt modelId="{C6360AD1-0523-4369-A505-A8D8FAD4A825}" type="pres">
      <dgm:prSet presAssocID="{A318DDF5-86AC-4DFA-8FCC-CAEBA5EF378B}" presName="conn2-1" presStyleLbl="parChTrans1D2" presStyleIdx="2" presStyleCnt="5"/>
      <dgm:spPr/>
    </dgm:pt>
    <dgm:pt modelId="{F46B135B-5982-4FE0-A6C8-5DFB80A5772E}" type="pres">
      <dgm:prSet presAssocID="{A318DDF5-86AC-4DFA-8FCC-CAEBA5EF378B}" presName="connTx" presStyleLbl="parChTrans1D2" presStyleIdx="2" presStyleCnt="5"/>
      <dgm:spPr/>
    </dgm:pt>
    <dgm:pt modelId="{39ABDA12-5508-4173-AD07-953D55F02479}" type="pres">
      <dgm:prSet presAssocID="{B2CC70E2-4F86-4579-B6EE-1BF8C95AFA55}" presName="root2" presStyleCnt="0"/>
      <dgm:spPr/>
    </dgm:pt>
    <dgm:pt modelId="{0D986020-6A57-4E4F-8B54-E25243FA59DE}" type="pres">
      <dgm:prSet presAssocID="{B2CC70E2-4F86-4579-B6EE-1BF8C95AFA55}" presName="LevelTwoTextNode" presStyleLbl="node2" presStyleIdx="2" presStyleCnt="5">
        <dgm:presLayoutVars>
          <dgm:chPref val="3"/>
        </dgm:presLayoutVars>
      </dgm:prSet>
      <dgm:spPr/>
    </dgm:pt>
    <dgm:pt modelId="{3953833B-6A08-476B-A559-942F3BDC1933}" type="pres">
      <dgm:prSet presAssocID="{B2CC70E2-4F86-4579-B6EE-1BF8C95AFA55}" presName="level3hierChild" presStyleCnt="0"/>
      <dgm:spPr/>
    </dgm:pt>
    <dgm:pt modelId="{C538E04D-E5E3-42CB-A9A1-D990A652DB79}" type="pres">
      <dgm:prSet presAssocID="{2FE3CEB8-BACC-461E-9C1B-58D2C3CA5B0D}" presName="conn2-1" presStyleLbl="parChTrans1D3" presStyleIdx="2" presStyleCnt="5"/>
      <dgm:spPr/>
    </dgm:pt>
    <dgm:pt modelId="{DEA13D0D-27E3-49F3-A619-9E0E3FF85078}" type="pres">
      <dgm:prSet presAssocID="{2FE3CEB8-BACC-461E-9C1B-58D2C3CA5B0D}" presName="connTx" presStyleLbl="parChTrans1D3" presStyleIdx="2" presStyleCnt="5"/>
      <dgm:spPr/>
    </dgm:pt>
    <dgm:pt modelId="{3DE31485-E187-4DB7-B3EB-66852E89FA27}" type="pres">
      <dgm:prSet presAssocID="{5DE4C925-3237-4F31-A331-AB9CCF8D23D7}" presName="root2" presStyleCnt="0"/>
      <dgm:spPr/>
    </dgm:pt>
    <dgm:pt modelId="{7AF16DC0-D742-4C39-B77C-61C8749C1419}" type="pres">
      <dgm:prSet presAssocID="{5DE4C925-3237-4F31-A331-AB9CCF8D23D7}" presName="LevelTwoTextNode" presStyleLbl="node3" presStyleIdx="2" presStyleCnt="5" custScaleX="110924">
        <dgm:presLayoutVars>
          <dgm:chPref val="3"/>
        </dgm:presLayoutVars>
      </dgm:prSet>
      <dgm:spPr/>
    </dgm:pt>
    <dgm:pt modelId="{95644BFB-62DD-4470-A63E-18387AFE5D81}" type="pres">
      <dgm:prSet presAssocID="{5DE4C925-3237-4F31-A331-AB9CCF8D23D7}" presName="level3hierChild" presStyleCnt="0"/>
      <dgm:spPr/>
    </dgm:pt>
    <dgm:pt modelId="{D6295A90-910E-42AA-953E-9C66661DA196}" type="pres">
      <dgm:prSet presAssocID="{15B76D77-927C-453C-B0C8-F46AE2608E87}" presName="conn2-1" presStyleLbl="parChTrans1D4" presStyleIdx="2" presStyleCnt="5"/>
      <dgm:spPr/>
    </dgm:pt>
    <dgm:pt modelId="{AB23A34D-6D19-49CC-9194-83274EF73600}" type="pres">
      <dgm:prSet presAssocID="{15B76D77-927C-453C-B0C8-F46AE2608E87}" presName="connTx" presStyleLbl="parChTrans1D4" presStyleIdx="2" presStyleCnt="5"/>
      <dgm:spPr/>
    </dgm:pt>
    <dgm:pt modelId="{F7E1D3B3-DAF1-4B5E-B330-927554D75461}" type="pres">
      <dgm:prSet presAssocID="{4DE62E78-0FC4-4BED-B13F-DA7C00BB1C8D}" presName="root2" presStyleCnt="0"/>
      <dgm:spPr/>
    </dgm:pt>
    <dgm:pt modelId="{046A3112-1BE7-4D4E-87EC-6ED74AAE4B94}" type="pres">
      <dgm:prSet presAssocID="{4DE62E78-0FC4-4BED-B13F-DA7C00BB1C8D}" presName="LevelTwoTextNode" presStyleLbl="node4" presStyleIdx="2" presStyleCnt="5" custScaleX="438003">
        <dgm:presLayoutVars>
          <dgm:chPref val="3"/>
        </dgm:presLayoutVars>
      </dgm:prSet>
      <dgm:spPr/>
    </dgm:pt>
    <dgm:pt modelId="{7223F41C-7562-45C9-92DA-F581D675D306}" type="pres">
      <dgm:prSet presAssocID="{4DE62E78-0FC4-4BED-B13F-DA7C00BB1C8D}" presName="level3hierChild" presStyleCnt="0"/>
      <dgm:spPr/>
    </dgm:pt>
    <dgm:pt modelId="{C43919B7-B118-4E39-B90F-50DF2461E106}" type="pres">
      <dgm:prSet presAssocID="{E86B9D26-B67F-4B2C-A840-795F6D4D73D5}" presName="conn2-1" presStyleLbl="parChTrans1D2" presStyleIdx="3" presStyleCnt="5"/>
      <dgm:spPr/>
    </dgm:pt>
    <dgm:pt modelId="{EE81B8B5-B7C9-4C1C-A2C9-21EE9021AE7F}" type="pres">
      <dgm:prSet presAssocID="{E86B9D26-B67F-4B2C-A840-795F6D4D73D5}" presName="connTx" presStyleLbl="parChTrans1D2" presStyleIdx="3" presStyleCnt="5"/>
      <dgm:spPr/>
    </dgm:pt>
    <dgm:pt modelId="{0D9A6C8B-2B28-4C31-8153-E9D49DA4BAF4}" type="pres">
      <dgm:prSet presAssocID="{8A6692EF-2BE7-4BB2-9C4B-A3740D236AB8}" presName="root2" presStyleCnt="0"/>
      <dgm:spPr/>
    </dgm:pt>
    <dgm:pt modelId="{FBAA9404-17CA-49CC-878F-424E5CA4B4AD}" type="pres">
      <dgm:prSet presAssocID="{8A6692EF-2BE7-4BB2-9C4B-A3740D236AB8}" presName="LevelTwoTextNode" presStyleLbl="node2" presStyleIdx="3" presStyleCnt="5">
        <dgm:presLayoutVars>
          <dgm:chPref val="3"/>
        </dgm:presLayoutVars>
      </dgm:prSet>
      <dgm:spPr/>
    </dgm:pt>
    <dgm:pt modelId="{2F634FB5-B616-45A9-AF15-370FBEE66047}" type="pres">
      <dgm:prSet presAssocID="{8A6692EF-2BE7-4BB2-9C4B-A3740D236AB8}" presName="level3hierChild" presStyleCnt="0"/>
      <dgm:spPr/>
    </dgm:pt>
    <dgm:pt modelId="{164886C1-6561-4870-9F41-BD0FD2E76A6D}" type="pres">
      <dgm:prSet presAssocID="{4C054C9D-F1A7-4949-A74D-2A3515F21ED1}" presName="conn2-1" presStyleLbl="parChTrans1D3" presStyleIdx="3" presStyleCnt="5"/>
      <dgm:spPr/>
    </dgm:pt>
    <dgm:pt modelId="{B0123D03-97EA-4852-9830-580B7FACFC02}" type="pres">
      <dgm:prSet presAssocID="{4C054C9D-F1A7-4949-A74D-2A3515F21ED1}" presName="connTx" presStyleLbl="parChTrans1D3" presStyleIdx="3" presStyleCnt="5"/>
      <dgm:spPr/>
    </dgm:pt>
    <dgm:pt modelId="{32E66746-22C2-4D1D-9AB7-C46F487B46C4}" type="pres">
      <dgm:prSet presAssocID="{2D4E00EA-21C3-4886-97D4-202E37EB0A22}" presName="root2" presStyleCnt="0"/>
      <dgm:spPr/>
    </dgm:pt>
    <dgm:pt modelId="{D002C6C5-28CB-471D-A752-6BAF3E653251}" type="pres">
      <dgm:prSet presAssocID="{2D4E00EA-21C3-4886-97D4-202E37EB0A22}" presName="LevelTwoTextNode" presStyleLbl="node3" presStyleIdx="3" presStyleCnt="5" custScaleX="110924">
        <dgm:presLayoutVars>
          <dgm:chPref val="3"/>
        </dgm:presLayoutVars>
      </dgm:prSet>
      <dgm:spPr/>
    </dgm:pt>
    <dgm:pt modelId="{998CCF8E-E54F-4A85-9C2C-A40CA195328A}" type="pres">
      <dgm:prSet presAssocID="{2D4E00EA-21C3-4886-97D4-202E37EB0A22}" presName="level3hierChild" presStyleCnt="0"/>
      <dgm:spPr/>
    </dgm:pt>
    <dgm:pt modelId="{7A0107C5-4574-4A04-8B38-3C045750A5FA}" type="pres">
      <dgm:prSet presAssocID="{20889740-0FF1-4960-884D-DD807A940451}" presName="conn2-1" presStyleLbl="parChTrans1D4" presStyleIdx="3" presStyleCnt="5"/>
      <dgm:spPr/>
    </dgm:pt>
    <dgm:pt modelId="{763F5DEB-EC82-4510-8433-252104E4AB70}" type="pres">
      <dgm:prSet presAssocID="{20889740-0FF1-4960-884D-DD807A940451}" presName="connTx" presStyleLbl="parChTrans1D4" presStyleIdx="3" presStyleCnt="5"/>
      <dgm:spPr/>
    </dgm:pt>
    <dgm:pt modelId="{3D51BB9D-DD6E-4899-85AD-6207DF0C3DD1}" type="pres">
      <dgm:prSet presAssocID="{A3EF0D64-D6FB-49D3-9FBF-0C574BD5552F}" presName="root2" presStyleCnt="0"/>
      <dgm:spPr/>
    </dgm:pt>
    <dgm:pt modelId="{D4992150-8E06-48D9-ADB3-CC2CC21BC709}" type="pres">
      <dgm:prSet presAssocID="{A3EF0D64-D6FB-49D3-9FBF-0C574BD5552F}" presName="LevelTwoTextNode" presStyleLbl="node4" presStyleIdx="3" presStyleCnt="5" custScaleX="438003">
        <dgm:presLayoutVars>
          <dgm:chPref val="3"/>
        </dgm:presLayoutVars>
      </dgm:prSet>
      <dgm:spPr/>
    </dgm:pt>
    <dgm:pt modelId="{EB079289-ED16-43D5-84FA-72AC8051EEDC}" type="pres">
      <dgm:prSet presAssocID="{A3EF0D64-D6FB-49D3-9FBF-0C574BD5552F}" presName="level3hierChild" presStyleCnt="0"/>
      <dgm:spPr/>
    </dgm:pt>
    <dgm:pt modelId="{05B9332F-141D-41C1-A1FC-1E26DB43A5B4}" type="pres">
      <dgm:prSet presAssocID="{E2DF454D-ACFB-4078-B77B-460A61A1220A}" presName="conn2-1" presStyleLbl="parChTrans1D2" presStyleIdx="4" presStyleCnt="5"/>
      <dgm:spPr/>
    </dgm:pt>
    <dgm:pt modelId="{20015E89-5E8C-4635-9A6F-14C315449F93}" type="pres">
      <dgm:prSet presAssocID="{E2DF454D-ACFB-4078-B77B-460A61A1220A}" presName="connTx" presStyleLbl="parChTrans1D2" presStyleIdx="4" presStyleCnt="5"/>
      <dgm:spPr/>
    </dgm:pt>
    <dgm:pt modelId="{405103A6-4F73-414F-969B-72E751905482}" type="pres">
      <dgm:prSet presAssocID="{673F482B-294D-40B5-B4D2-45C182D57F9F}" presName="root2" presStyleCnt="0"/>
      <dgm:spPr/>
    </dgm:pt>
    <dgm:pt modelId="{D8DBF1BD-7C8F-4C84-888D-6EF2A4A251AA}" type="pres">
      <dgm:prSet presAssocID="{673F482B-294D-40B5-B4D2-45C182D57F9F}" presName="LevelTwoTextNode" presStyleLbl="node2" presStyleIdx="4" presStyleCnt="5">
        <dgm:presLayoutVars>
          <dgm:chPref val="3"/>
        </dgm:presLayoutVars>
      </dgm:prSet>
      <dgm:spPr/>
    </dgm:pt>
    <dgm:pt modelId="{3BAAD938-E3A2-45CF-A5BF-5AA4A1E3E378}" type="pres">
      <dgm:prSet presAssocID="{673F482B-294D-40B5-B4D2-45C182D57F9F}" presName="level3hierChild" presStyleCnt="0"/>
      <dgm:spPr/>
    </dgm:pt>
    <dgm:pt modelId="{8C22B891-FD3B-4F7B-8CE4-323D2BFB75B6}" type="pres">
      <dgm:prSet presAssocID="{B6C2F009-A8A9-4233-80A0-EB55AEFFFEA1}" presName="conn2-1" presStyleLbl="parChTrans1D3" presStyleIdx="4" presStyleCnt="5"/>
      <dgm:spPr/>
    </dgm:pt>
    <dgm:pt modelId="{4DCD757D-7734-4FA9-9CCE-CA5C4860F623}" type="pres">
      <dgm:prSet presAssocID="{B6C2F009-A8A9-4233-80A0-EB55AEFFFEA1}" presName="connTx" presStyleLbl="parChTrans1D3" presStyleIdx="4" presStyleCnt="5"/>
      <dgm:spPr/>
    </dgm:pt>
    <dgm:pt modelId="{C44AE795-0AAF-4015-8C66-9981E7652254}" type="pres">
      <dgm:prSet presAssocID="{B0652C3E-4FBC-4473-8307-1CA848CF6869}" presName="root2" presStyleCnt="0"/>
      <dgm:spPr/>
    </dgm:pt>
    <dgm:pt modelId="{2D735A6C-11B5-4840-97F5-CA4B99926ABB}" type="pres">
      <dgm:prSet presAssocID="{B0652C3E-4FBC-4473-8307-1CA848CF6869}" presName="LevelTwoTextNode" presStyleLbl="node3" presStyleIdx="4" presStyleCnt="5" custScaleX="110449">
        <dgm:presLayoutVars>
          <dgm:chPref val="3"/>
        </dgm:presLayoutVars>
      </dgm:prSet>
      <dgm:spPr/>
    </dgm:pt>
    <dgm:pt modelId="{1A616F0C-B4CC-46DF-9CBB-F8F662F9FA15}" type="pres">
      <dgm:prSet presAssocID="{B0652C3E-4FBC-4473-8307-1CA848CF6869}" presName="level3hierChild" presStyleCnt="0"/>
      <dgm:spPr/>
    </dgm:pt>
    <dgm:pt modelId="{FB23F63A-FFF5-4DC7-B253-8F0C0A598DEF}" type="pres">
      <dgm:prSet presAssocID="{0C6682B0-7B81-43FA-A0B0-DC68739073AE}" presName="conn2-1" presStyleLbl="parChTrans1D4" presStyleIdx="4" presStyleCnt="5"/>
      <dgm:spPr/>
    </dgm:pt>
    <dgm:pt modelId="{EFFB4D49-4C31-4E23-81FE-555E7115F7CE}" type="pres">
      <dgm:prSet presAssocID="{0C6682B0-7B81-43FA-A0B0-DC68739073AE}" presName="connTx" presStyleLbl="parChTrans1D4" presStyleIdx="4" presStyleCnt="5"/>
      <dgm:spPr/>
    </dgm:pt>
    <dgm:pt modelId="{5CD1959F-386B-4E48-BA63-407A71C6E5D8}" type="pres">
      <dgm:prSet presAssocID="{DB4D1EA9-7D3E-40A2-904F-0A77EB9268AB}" presName="root2" presStyleCnt="0"/>
      <dgm:spPr/>
    </dgm:pt>
    <dgm:pt modelId="{FA267CB8-8047-4CBF-A5E6-7BA4A1CB3EA7}" type="pres">
      <dgm:prSet presAssocID="{DB4D1EA9-7D3E-40A2-904F-0A77EB9268AB}" presName="LevelTwoTextNode" presStyleLbl="node4" presStyleIdx="4" presStyleCnt="5" custScaleX="438003">
        <dgm:presLayoutVars>
          <dgm:chPref val="3"/>
        </dgm:presLayoutVars>
      </dgm:prSet>
      <dgm:spPr/>
    </dgm:pt>
    <dgm:pt modelId="{283D2BC4-C9BC-4266-B6F4-E3D208DA4672}" type="pres">
      <dgm:prSet presAssocID="{DB4D1EA9-7D3E-40A2-904F-0A77EB9268AB}" presName="level3hierChild" presStyleCnt="0"/>
      <dgm:spPr/>
    </dgm:pt>
  </dgm:ptLst>
  <dgm:cxnLst>
    <dgm:cxn modelId="{09179204-6BB7-43B0-A291-ED7E4EF27152}" type="presOf" srcId="{4C054C9D-F1A7-4949-A74D-2A3515F21ED1}" destId="{164886C1-6561-4870-9F41-BD0FD2E76A6D}" srcOrd="0" destOrd="0" presId="urn:microsoft.com/office/officeart/2005/8/layout/hierarchy2"/>
    <dgm:cxn modelId="{C24CFF05-0B2C-482D-9E53-5D4F358E4523}" type="presOf" srcId="{B0652C3E-4FBC-4473-8307-1CA848CF6869}" destId="{2D735A6C-11B5-4840-97F5-CA4B99926ABB}" srcOrd="0" destOrd="0" presId="urn:microsoft.com/office/officeart/2005/8/layout/hierarchy2"/>
    <dgm:cxn modelId="{04F72F09-3466-470E-AFEB-3396D03EDC05}" srcId="{B2CC70E2-4F86-4579-B6EE-1BF8C95AFA55}" destId="{5DE4C925-3237-4F31-A331-AB9CCF8D23D7}" srcOrd="0" destOrd="0" parTransId="{2FE3CEB8-BACC-461E-9C1B-58D2C3CA5B0D}" sibTransId="{26554EE6-2BC2-475A-95D2-87A6EFCB8470}"/>
    <dgm:cxn modelId="{60CDBD0C-7989-43FA-8649-587268173586}" type="presOf" srcId="{15B76D77-927C-453C-B0C8-F46AE2608E87}" destId="{AB23A34D-6D19-49CC-9194-83274EF73600}" srcOrd="1" destOrd="0" presId="urn:microsoft.com/office/officeart/2005/8/layout/hierarchy2"/>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342B6618-2730-454C-96BB-3A7B50698479}" type="presOf" srcId="{A3EF0D64-D6FB-49D3-9FBF-0C574BD5552F}" destId="{D4992150-8E06-48D9-ADB3-CC2CC21BC709}" srcOrd="0" destOrd="0" presId="urn:microsoft.com/office/officeart/2005/8/layout/hierarchy2"/>
    <dgm:cxn modelId="{AE22861E-6BE2-44FF-AA43-C06134A8CEF0}" type="presOf" srcId="{E2DF454D-ACFB-4078-B77B-460A61A1220A}" destId="{05B9332F-141D-41C1-A1FC-1E26DB43A5B4}" srcOrd="0" destOrd="0" presId="urn:microsoft.com/office/officeart/2005/8/layout/hierarchy2"/>
    <dgm:cxn modelId="{6D671B1F-FA9F-4060-8710-5412D8A7EFCE}" srcId="{673F482B-294D-40B5-B4D2-45C182D57F9F}" destId="{B0652C3E-4FBC-4473-8307-1CA848CF6869}" srcOrd="0" destOrd="0" parTransId="{B6C2F009-A8A9-4233-80A0-EB55AEFFFEA1}" sibTransId="{A3B0AB54-3963-43FB-A6B6-F455C427ED6E}"/>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A6C6AC22-14E1-405E-8763-469836CFF2B8}" type="presOf" srcId="{DB4D1EA9-7D3E-40A2-904F-0A77EB9268AB}" destId="{FA267CB8-8047-4CBF-A5E6-7BA4A1CB3EA7}"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3C2F2D31-5625-4B9B-9929-8A376BF28BAB}" srcId="{6EAF2890-2B1C-477C-941A-BE1240AD4AD9}" destId="{673F482B-294D-40B5-B4D2-45C182D57F9F}" srcOrd="4" destOrd="0" parTransId="{E2DF454D-ACFB-4078-B77B-460A61A1220A}" sibTransId="{8DA4C643-F90D-4C73-8D18-4804C7F7823C}"/>
    <dgm:cxn modelId="{22BAB537-3377-4F26-9D3D-2228B9C49686}" srcId="{5DE4C925-3237-4F31-A331-AB9CCF8D23D7}" destId="{4DE62E78-0FC4-4BED-B13F-DA7C00BB1C8D}" srcOrd="0" destOrd="0" parTransId="{15B76D77-927C-453C-B0C8-F46AE2608E87}" sibTransId="{319F97F6-3561-407B-8F4B-11BBC891770B}"/>
    <dgm:cxn modelId="{73252338-3C57-40D1-8B8A-D9CA03BA544D}" type="presOf" srcId="{F3DB0EE4-6551-4F8D-AAC4-28D4124AA57A}" destId="{D32B891F-767E-48F3-AD00-8A9025E2779D}" srcOrd="0" destOrd="0" presId="urn:microsoft.com/office/officeart/2005/8/layout/hierarchy2"/>
    <dgm:cxn modelId="{E5F2EA5D-E996-42E6-ABC0-A08A8CFD8620}" type="presOf" srcId="{2FE3CEB8-BACC-461E-9C1B-58D2C3CA5B0D}" destId="{C538E04D-E5E3-42CB-A9A1-D990A652DB79}"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0B2D2661-6F35-44D7-8ED6-35C8757FBEC7}" type="presOf" srcId="{E86B9D26-B67F-4B2C-A840-795F6D4D73D5}" destId="{C43919B7-B118-4E39-B90F-50DF2461E106}" srcOrd="0" destOrd="0" presId="urn:microsoft.com/office/officeart/2005/8/layout/hierarchy2"/>
    <dgm:cxn modelId="{12D30E62-A7CD-451E-9F7F-A846D09EA983}" srcId="{8A6692EF-2BE7-4BB2-9C4B-A3740D236AB8}" destId="{2D4E00EA-21C3-4886-97D4-202E37EB0A22}" srcOrd="0" destOrd="0" parTransId="{4C054C9D-F1A7-4949-A74D-2A3515F21ED1}" sibTransId="{245128A4-82B2-4192-9117-1D53ECC97229}"/>
    <dgm:cxn modelId="{70622E62-85A0-452A-8308-65A03CF953CC}" srcId="{6EAF2890-2B1C-477C-941A-BE1240AD4AD9}" destId="{B2CC70E2-4F86-4579-B6EE-1BF8C95AFA55}" srcOrd="2" destOrd="0" parTransId="{A318DDF5-86AC-4DFA-8FCC-CAEBA5EF378B}" sibTransId="{9F252FDC-1FEF-4172-8FD5-72E91E5049A3}"/>
    <dgm:cxn modelId="{7D0FF764-E0D7-4449-9B5E-FF092E60038E}" type="presOf" srcId="{600103FB-CB69-4F23-9650-6011E0181754}" destId="{EB2100AF-1F6D-450F-9427-9B0F57AC45BC}" srcOrd="0" destOrd="0" presId="urn:microsoft.com/office/officeart/2005/8/layout/hierarchy2"/>
    <dgm:cxn modelId="{4F87D149-ECF2-42A3-B649-0C0428B0B9CB}" type="presOf" srcId="{15B76D77-927C-453C-B0C8-F46AE2608E87}" destId="{D6295A90-910E-42AA-953E-9C66661DA196}"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244BDD6C-08F0-4510-89A2-C15BDEFCF9F0}" type="presOf" srcId="{8A6692EF-2BE7-4BB2-9C4B-A3740D236AB8}" destId="{FBAA9404-17CA-49CC-878F-424E5CA4B4AD}" srcOrd="0" destOrd="0" presId="urn:microsoft.com/office/officeart/2005/8/layout/hierarchy2"/>
    <dgm:cxn modelId="{83AE876F-4BF1-4E15-A172-1222C9A17649}" type="presOf" srcId="{5DE4C925-3237-4F31-A331-AB9CCF8D23D7}" destId="{7AF16DC0-D742-4C39-B77C-61C8749C1419}" srcOrd="0" destOrd="0" presId="urn:microsoft.com/office/officeart/2005/8/layout/hierarchy2"/>
    <dgm:cxn modelId="{32D32354-7F45-4109-8BA6-01A7697A2E99}" type="presOf" srcId="{A318DDF5-86AC-4DFA-8FCC-CAEBA5EF378B}" destId="{F46B135B-5982-4FE0-A6C8-5DFB80A5772E}" srcOrd="1" destOrd="0" presId="urn:microsoft.com/office/officeart/2005/8/layout/hierarchy2"/>
    <dgm:cxn modelId="{4FD4E554-38B7-4286-AB11-F8EA6D5FD6C8}" type="presOf" srcId="{2D4E00EA-21C3-4886-97D4-202E37EB0A22}" destId="{D002C6C5-28CB-471D-A752-6BAF3E653251}" srcOrd="0"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DDE0BF59-4012-4DCC-8BFD-A0C1D7826B70}" type="presOf" srcId="{B6C2F009-A8A9-4233-80A0-EB55AEFFFEA1}" destId="{4DCD757D-7734-4FA9-9CCE-CA5C4860F623}" srcOrd="1" destOrd="0" presId="urn:microsoft.com/office/officeart/2005/8/layout/hierarchy2"/>
    <dgm:cxn modelId="{ADFF917B-40F2-4DF9-8CA3-030A6ACC7FC8}" type="presOf" srcId="{4C054C9D-F1A7-4949-A74D-2A3515F21ED1}" destId="{B0123D03-97EA-4852-9830-580B7FACFC02}" srcOrd="1"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3C423B82-D95B-4A84-AE8F-5BBB5CD77F56}" type="presOf" srcId="{B2CC70E2-4F86-4579-B6EE-1BF8C95AFA55}" destId="{0D986020-6A57-4E4F-8B54-E25243FA59DE}" srcOrd="0" destOrd="0" presId="urn:microsoft.com/office/officeart/2005/8/layout/hierarchy2"/>
    <dgm:cxn modelId="{F3236183-DAA4-4816-B96C-C7F6DFE0BB3F}" type="presOf" srcId="{E2DF454D-ACFB-4078-B77B-460A61A1220A}" destId="{20015E89-5E8C-4635-9A6F-14C315449F93}" srcOrd="1" destOrd="0" presId="urn:microsoft.com/office/officeart/2005/8/layout/hierarchy2"/>
    <dgm:cxn modelId="{D1353889-8488-4896-8308-F6BD2A8F4F5A}" type="presOf" srcId="{E86B9D26-B67F-4B2C-A840-795F6D4D73D5}" destId="{EE81B8B5-B7C9-4C1C-A2C9-21EE9021AE7F}" srcOrd="1" destOrd="0" presId="urn:microsoft.com/office/officeart/2005/8/layout/hierarchy2"/>
    <dgm:cxn modelId="{60B29D8A-26B6-44C8-9564-79B645639CEC}" srcId="{6EAF2890-2B1C-477C-941A-BE1240AD4AD9}" destId="{8A6692EF-2BE7-4BB2-9C4B-A3740D236AB8}" srcOrd="3" destOrd="0" parTransId="{E86B9D26-B67F-4B2C-A840-795F6D4D73D5}" sibTransId="{43A34B74-D104-4D25-A4DD-BCD2157F1F11}"/>
    <dgm:cxn modelId="{C8FA3891-D7D1-439E-8927-A7138BB905FD}" type="presOf" srcId="{20889740-0FF1-4960-884D-DD807A940451}" destId="{7A0107C5-4574-4A04-8B38-3C045750A5FA}" srcOrd="0" destOrd="0" presId="urn:microsoft.com/office/officeart/2005/8/layout/hierarchy2"/>
    <dgm:cxn modelId="{0C2D0E93-28EF-423F-916A-03949C9F7F6C}" type="presOf" srcId="{2FE3CEB8-BACC-461E-9C1B-58D2C3CA5B0D}" destId="{DEA13D0D-27E3-49F3-A619-9E0E3FF85078}" srcOrd="1" destOrd="0" presId="urn:microsoft.com/office/officeart/2005/8/layout/hierarchy2"/>
    <dgm:cxn modelId="{CF0DE597-2AFD-4A76-9D9D-01A1D142619E}" type="presOf" srcId="{78ABC36B-3751-4A6A-A26C-EB75AC4B4DD7}" destId="{A32C3422-7C7D-4F73-B3CE-E30BCB1CA580}" srcOrd="0" destOrd="0" presId="urn:microsoft.com/office/officeart/2005/8/layout/hierarchy2"/>
    <dgm:cxn modelId="{04AF9A9B-DF71-4175-9874-8B3B0BFFE5F2}" type="presOf" srcId="{20889740-0FF1-4960-884D-DD807A940451}" destId="{763F5DEB-EC82-4510-8433-252104E4AB70}" srcOrd="1" destOrd="0" presId="urn:microsoft.com/office/officeart/2005/8/layout/hierarchy2"/>
    <dgm:cxn modelId="{8C4E469F-0E96-4A18-931B-1BBA57D4411A}" srcId="{2D4E00EA-21C3-4886-97D4-202E37EB0A22}" destId="{A3EF0D64-D6FB-49D3-9FBF-0C574BD5552F}" srcOrd="0" destOrd="0" parTransId="{20889740-0FF1-4960-884D-DD807A940451}" sibTransId="{9061BDA3-84C4-4449-B032-7CAAB1CAAED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993E82C0-752F-461C-925C-F77103AEEBA3}" type="presOf" srcId="{0C6682B0-7B81-43FA-A0B0-DC68739073AE}" destId="{EFFB4D49-4C31-4E23-81FE-555E7115F7CE}" srcOrd="1" destOrd="0" presId="urn:microsoft.com/office/officeart/2005/8/layout/hierarchy2"/>
    <dgm:cxn modelId="{5F52A6C7-4745-47AD-8D7C-A304D3AC588D}" type="presOf" srcId="{0C6682B0-7B81-43FA-A0B0-DC68739073AE}" destId="{FB23F63A-FFF5-4DC7-B253-8F0C0A598DEF}" srcOrd="0" destOrd="0" presId="urn:microsoft.com/office/officeart/2005/8/layout/hierarchy2"/>
    <dgm:cxn modelId="{90D726C8-6413-458E-A75D-897A36A9115F}" type="presOf" srcId="{B6C2F009-A8A9-4233-80A0-EB55AEFFFEA1}" destId="{8C22B891-FD3B-4F7B-8CE4-323D2BFB75B6}" srcOrd="0" destOrd="0" presId="urn:microsoft.com/office/officeart/2005/8/layout/hierarchy2"/>
    <dgm:cxn modelId="{3D7E93CE-F4B1-4D41-810D-7BAD2AB856F2}" srcId="{B0652C3E-4FBC-4473-8307-1CA848CF6869}" destId="{DB4D1EA9-7D3E-40A2-904F-0A77EB9268AB}" srcOrd="0" destOrd="0" parTransId="{0C6682B0-7B81-43FA-A0B0-DC68739073AE}" sibTransId="{DEC9C3CA-CB09-4983-8F41-B482AF18FE8D}"/>
    <dgm:cxn modelId="{4ED300D0-1B7B-4C24-A385-07F06C4F44E5}" type="presOf" srcId="{4DE62E78-0FC4-4BED-B13F-DA7C00BB1C8D}" destId="{046A3112-1BE7-4D4E-87EC-6ED74AAE4B94}" srcOrd="0"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703CDDF8-D8DC-4AA3-B2AB-5F8EB18B086F}" type="presOf" srcId="{673F482B-294D-40B5-B4D2-45C182D57F9F}" destId="{D8DBF1BD-7C8F-4C84-888D-6EF2A4A251AA}" srcOrd="0" destOrd="0" presId="urn:microsoft.com/office/officeart/2005/8/layout/hierarchy2"/>
    <dgm:cxn modelId="{B94AA1FA-0EF1-4617-B694-37B45519B8A9}" type="presOf" srcId="{A318DDF5-86AC-4DFA-8FCC-CAEBA5EF378B}" destId="{C6360AD1-0523-4369-A505-A8D8FAD4A825}"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 modelId="{6B2FEF2C-A657-407D-884E-A000FD51752E}" type="presParOf" srcId="{B5714C88-D9DC-421A-A05F-044B1EDC1089}" destId="{C6360AD1-0523-4369-A505-A8D8FAD4A825}" srcOrd="4" destOrd="0" presId="urn:microsoft.com/office/officeart/2005/8/layout/hierarchy2"/>
    <dgm:cxn modelId="{0B4AD13C-676F-4788-B46C-86FAC2B838A2}" type="presParOf" srcId="{C6360AD1-0523-4369-A505-A8D8FAD4A825}" destId="{F46B135B-5982-4FE0-A6C8-5DFB80A5772E}" srcOrd="0" destOrd="0" presId="urn:microsoft.com/office/officeart/2005/8/layout/hierarchy2"/>
    <dgm:cxn modelId="{F1699F6D-12BA-4E57-A3A0-C1E7084C5B40}" type="presParOf" srcId="{B5714C88-D9DC-421A-A05F-044B1EDC1089}" destId="{39ABDA12-5508-4173-AD07-953D55F02479}" srcOrd="5" destOrd="0" presId="urn:microsoft.com/office/officeart/2005/8/layout/hierarchy2"/>
    <dgm:cxn modelId="{26A5028C-4B4B-42A3-A6D7-7CD75E310F9C}" type="presParOf" srcId="{39ABDA12-5508-4173-AD07-953D55F02479}" destId="{0D986020-6A57-4E4F-8B54-E25243FA59DE}" srcOrd="0" destOrd="0" presId="urn:microsoft.com/office/officeart/2005/8/layout/hierarchy2"/>
    <dgm:cxn modelId="{357A7A1C-A3CB-4BFE-B1C6-786D99000D56}" type="presParOf" srcId="{39ABDA12-5508-4173-AD07-953D55F02479}" destId="{3953833B-6A08-476B-A559-942F3BDC1933}" srcOrd="1" destOrd="0" presId="urn:microsoft.com/office/officeart/2005/8/layout/hierarchy2"/>
    <dgm:cxn modelId="{48C57DF8-80A0-4B83-9D04-F96D84DAFBDD}" type="presParOf" srcId="{3953833B-6A08-476B-A559-942F3BDC1933}" destId="{C538E04D-E5E3-42CB-A9A1-D990A652DB79}" srcOrd="0" destOrd="0" presId="urn:microsoft.com/office/officeart/2005/8/layout/hierarchy2"/>
    <dgm:cxn modelId="{2D3964F7-5121-48FA-B341-FDCC3CEDA4EF}" type="presParOf" srcId="{C538E04D-E5E3-42CB-A9A1-D990A652DB79}" destId="{DEA13D0D-27E3-49F3-A619-9E0E3FF85078}" srcOrd="0" destOrd="0" presId="urn:microsoft.com/office/officeart/2005/8/layout/hierarchy2"/>
    <dgm:cxn modelId="{BB705008-31BD-4D8E-B0BA-7C6D6C434879}" type="presParOf" srcId="{3953833B-6A08-476B-A559-942F3BDC1933}" destId="{3DE31485-E187-4DB7-B3EB-66852E89FA27}" srcOrd="1" destOrd="0" presId="urn:microsoft.com/office/officeart/2005/8/layout/hierarchy2"/>
    <dgm:cxn modelId="{F3670C5F-7FCC-4692-8632-63D3DBF942DB}" type="presParOf" srcId="{3DE31485-E187-4DB7-B3EB-66852E89FA27}" destId="{7AF16DC0-D742-4C39-B77C-61C8749C1419}" srcOrd="0" destOrd="0" presId="urn:microsoft.com/office/officeart/2005/8/layout/hierarchy2"/>
    <dgm:cxn modelId="{13104B92-4C01-424E-931C-EBA8F88FBFE2}" type="presParOf" srcId="{3DE31485-E187-4DB7-B3EB-66852E89FA27}" destId="{95644BFB-62DD-4470-A63E-18387AFE5D81}" srcOrd="1" destOrd="0" presId="urn:microsoft.com/office/officeart/2005/8/layout/hierarchy2"/>
    <dgm:cxn modelId="{356F4BB2-D4CD-4FA4-B210-A945A772015F}" type="presParOf" srcId="{95644BFB-62DD-4470-A63E-18387AFE5D81}" destId="{D6295A90-910E-42AA-953E-9C66661DA196}" srcOrd="0" destOrd="0" presId="urn:microsoft.com/office/officeart/2005/8/layout/hierarchy2"/>
    <dgm:cxn modelId="{E0F10F8F-68DB-42AA-B963-93416573B7A7}" type="presParOf" srcId="{D6295A90-910E-42AA-953E-9C66661DA196}" destId="{AB23A34D-6D19-49CC-9194-83274EF73600}" srcOrd="0" destOrd="0" presId="urn:microsoft.com/office/officeart/2005/8/layout/hierarchy2"/>
    <dgm:cxn modelId="{A6429014-3731-4B39-892D-847DFB926ED4}" type="presParOf" srcId="{95644BFB-62DD-4470-A63E-18387AFE5D81}" destId="{F7E1D3B3-DAF1-4B5E-B330-927554D75461}" srcOrd="1" destOrd="0" presId="urn:microsoft.com/office/officeart/2005/8/layout/hierarchy2"/>
    <dgm:cxn modelId="{B4E02BCD-ADA7-4662-BAB3-D7871A68552A}" type="presParOf" srcId="{F7E1D3B3-DAF1-4B5E-B330-927554D75461}" destId="{046A3112-1BE7-4D4E-87EC-6ED74AAE4B94}" srcOrd="0" destOrd="0" presId="urn:microsoft.com/office/officeart/2005/8/layout/hierarchy2"/>
    <dgm:cxn modelId="{80029E0E-19A9-4A1B-BD1D-45983EB177E8}" type="presParOf" srcId="{F7E1D3B3-DAF1-4B5E-B330-927554D75461}" destId="{7223F41C-7562-45C9-92DA-F581D675D306}" srcOrd="1" destOrd="0" presId="urn:microsoft.com/office/officeart/2005/8/layout/hierarchy2"/>
    <dgm:cxn modelId="{28649D55-E124-4035-9FA1-21C9C09FAFEE}" type="presParOf" srcId="{B5714C88-D9DC-421A-A05F-044B1EDC1089}" destId="{C43919B7-B118-4E39-B90F-50DF2461E106}" srcOrd="6" destOrd="0" presId="urn:microsoft.com/office/officeart/2005/8/layout/hierarchy2"/>
    <dgm:cxn modelId="{7CCE6B75-ABC5-4E1E-AFD8-C463E945184F}" type="presParOf" srcId="{C43919B7-B118-4E39-B90F-50DF2461E106}" destId="{EE81B8B5-B7C9-4C1C-A2C9-21EE9021AE7F}" srcOrd="0" destOrd="0" presId="urn:microsoft.com/office/officeart/2005/8/layout/hierarchy2"/>
    <dgm:cxn modelId="{10386779-BE73-4CF8-9E30-A2BDE88A5691}" type="presParOf" srcId="{B5714C88-D9DC-421A-A05F-044B1EDC1089}" destId="{0D9A6C8B-2B28-4C31-8153-E9D49DA4BAF4}" srcOrd="7" destOrd="0" presId="urn:microsoft.com/office/officeart/2005/8/layout/hierarchy2"/>
    <dgm:cxn modelId="{449BC713-F15F-4B8E-ADFD-160D7D7CFE22}" type="presParOf" srcId="{0D9A6C8B-2B28-4C31-8153-E9D49DA4BAF4}" destId="{FBAA9404-17CA-49CC-878F-424E5CA4B4AD}" srcOrd="0" destOrd="0" presId="urn:microsoft.com/office/officeart/2005/8/layout/hierarchy2"/>
    <dgm:cxn modelId="{68B5FBF5-AE6A-469D-BC88-D9459838EBFC}" type="presParOf" srcId="{0D9A6C8B-2B28-4C31-8153-E9D49DA4BAF4}" destId="{2F634FB5-B616-45A9-AF15-370FBEE66047}" srcOrd="1" destOrd="0" presId="urn:microsoft.com/office/officeart/2005/8/layout/hierarchy2"/>
    <dgm:cxn modelId="{41DC932C-D428-4D24-9C41-17CA7F2464A2}" type="presParOf" srcId="{2F634FB5-B616-45A9-AF15-370FBEE66047}" destId="{164886C1-6561-4870-9F41-BD0FD2E76A6D}" srcOrd="0" destOrd="0" presId="urn:microsoft.com/office/officeart/2005/8/layout/hierarchy2"/>
    <dgm:cxn modelId="{C823630D-B6EE-4178-AAC1-3C8D9FB88714}" type="presParOf" srcId="{164886C1-6561-4870-9F41-BD0FD2E76A6D}" destId="{B0123D03-97EA-4852-9830-580B7FACFC02}" srcOrd="0" destOrd="0" presId="urn:microsoft.com/office/officeart/2005/8/layout/hierarchy2"/>
    <dgm:cxn modelId="{C02543CA-A857-4C73-A2BE-FBD5A1C666AA}" type="presParOf" srcId="{2F634FB5-B616-45A9-AF15-370FBEE66047}" destId="{32E66746-22C2-4D1D-9AB7-C46F487B46C4}" srcOrd="1" destOrd="0" presId="urn:microsoft.com/office/officeart/2005/8/layout/hierarchy2"/>
    <dgm:cxn modelId="{81954E82-4326-4C49-AA37-5C17A62878B1}" type="presParOf" srcId="{32E66746-22C2-4D1D-9AB7-C46F487B46C4}" destId="{D002C6C5-28CB-471D-A752-6BAF3E653251}" srcOrd="0" destOrd="0" presId="urn:microsoft.com/office/officeart/2005/8/layout/hierarchy2"/>
    <dgm:cxn modelId="{9F719487-4FC9-42C2-9E95-B57893DBE2DE}" type="presParOf" srcId="{32E66746-22C2-4D1D-9AB7-C46F487B46C4}" destId="{998CCF8E-E54F-4A85-9C2C-A40CA195328A}" srcOrd="1" destOrd="0" presId="urn:microsoft.com/office/officeart/2005/8/layout/hierarchy2"/>
    <dgm:cxn modelId="{6A746D72-924B-4F0C-AB9A-8ABAE4655EC0}" type="presParOf" srcId="{998CCF8E-E54F-4A85-9C2C-A40CA195328A}" destId="{7A0107C5-4574-4A04-8B38-3C045750A5FA}" srcOrd="0" destOrd="0" presId="urn:microsoft.com/office/officeart/2005/8/layout/hierarchy2"/>
    <dgm:cxn modelId="{490497DD-5C8D-4576-BDAF-7FAA9370FA1B}" type="presParOf" srcId="{7A0107C5-4574-4A04-8B38-3C045750A5FA}" destId="{763F5DEB-EC82-4510-8433-252104E4AB70}" srcOrd="0" destOrd="0" presId="urn:microsoft.com/office/officeart/2005/8/layout/hierarchy2"/>
    <dgm:cxn modelId="{C0267ABC-19AA-4ADF-BB02-0B26D075B985}" type="presParOf" srcId="{998CCF8E-E54F-4A85-9C2C-A40CA195328A}" destId="{3D51BB9D-DD6E-4899-85AD-6207DF0C3DD1}" srcOrd="1" destOrd="0" presId="urn:microsoft.com/office/officeart/2005/8/layout/hierarchy2"/>
    <dgm:cxn modelId="{3D7681C8-54EF-411D-9097-F9B845F33D87}" type="presParOf" srcId="{3D51BB9D-DD6E-4899-85AD-6207DF0C3DD1}" destId="{D4992150-8E06-48D9-ADB3-CC2CC21BC709}" srcOrd="0" destOrd="0" presId="urn:microsoft.com/office/officeart/2005/8/layout/hierarchy2"/>
    <dgm:cxn modelId="{373B42DC-DAFB-4126-B0DD-B51148DB5F00}" type="presParOf" srcId="{3D51BB9D-DD6E-4899-85AD-6207DF0C3DD1}" destId="{EB079289-ED16-43D5-84FA-72AC8051EEDC}" srcOrd="1" destOrd="0" presId="urn:microsoft.com/office/officeart/2005/8/layout/hierarchy2"/>
    <dgm:cxn modelId="{311D443F-EA3E-4701-B09F-8A0E61F285C5}" type="presParOf" srcId="{B5714C88-D9DC-421A-A05F-044B1EDC1089}" destId="{05B9332F-141D-41C1-A1FC-1E26DB43A5B4}" srcOrd="8" destOrd="0" presId="urn:microsoft.com/office/officeart/2005/8/layout/hierarchy2"/>
    <dgm:cxn modelId="{753AFBA2-F498-4CD9-92AE-D483BF6C97EB}" type="presParOf" srcId="{05B9332F-141D-41C1-A1FC-1E26DB43A5B4}" destId="{20015E89-5E8C-4635-9A6F-14C315449F93}" srcOrd="0" destOrd="0" presId="urn:microsoft.com/office/officeart/2005/8/layout/hierarchy2"/>
    <dgm:cxn modelId="{E72826D7-A935-42EE-935D-F389F2F97EA9}" type="presParOf" srcId="{B5714C88-D9DC-421A-A05F-044B1EDC1089}" destId="{405103A6-4F73-414F-969B-72E751905482}" srcOrd="9" destOrd="0" presId="urn:microsoft.com/office/officeart/2005/8/layout/hierarchy2"/>
    <dgm:cxn modelId="{F31C6074-39C9-4812-99C2-FAA84E03BA73}" type="presParOf" srcId="{405103A6-4F73-414F-969B-72E751905482}" destId="{D8DBF1BD-7C8F-4C84-888D-6EF2A4A251AA}" srcOrd="0" destOrd="0" presId="urn:microsoft.com/office/officeart/2005/8/layout/hierarchy2"/>
    <dgm:cxn modelId="{9B8E5578-E61D-44D3-B540-26494C1198A1}" type="presParOf" srcId="{405103A6-4F73-414F-969B-72E751905482}" destId="{3BAAD938-E3A2-45CF-A5BF-5AA4A1E3E378}" srcOrd="1" destOrd="0" presId="urn:microsoft.com/office/officeart/2005/8/layout/hierarchy2"/>
    <dgm:cxn modelId="{C976215B-647A-4BFF-A6C0-3E3EBA1ABC1C}" type="presParOf" srcId="{3BAAD938-E3A2-45CF-A5BF-5AA4A1E3E378}" destId="{8C22B891-FD3B-4F7B-8CE4-323D2BFB75B6}" srcOrd="0" destOrd="0" presId="urn:microsoft.com/office/officeart/2005/8/layout/hierarchy2"/>
    <dgm:cxn modelId="{DB0B0DC9-BFDA-4140-99BE-8036C3972E2C}" type="presParOf" srcId="{8C22B891-FD3B-4F7B-8CE4-323D2BFB75B6}" destId="{4DCD757D-7734-4FA9-9CCE-CA5C4860F623}" srcOrd="0" destOrd="0" presId="urn:microsoft.com/office/officeart/2005/8/layout/hierarchy2"/>
    <dgm:cxn modelId="{55837984-9DA6-4BA2-B6A9-19921B05EBF0}" type="presParOf" srcId="{3BAAD938-E3A2-45CF-A5BF-5AA4A1E3E378}" destId="{C44AE795-0AAF-4015-8C66-9981E7652254}" srcOrd="1" destOrd="0" presId="urn:microsoft.com/office/officeart/2005/8/layout/hierarchy2"/>
    <dgm:cxn modelId="{5FED3948-AD53-4E0A-94E2-5C196F166316}" type="presParOf" srcId="{C44AE795-0AAF-4015-8C66-9981E7652254}" destId="{2D735A6C-11B5-4840-97F5-CA4B99926ABB}" srcOrd="0" destOrd="0" presId="urn:microsoft.com/office/officeart/2005/8/layout/hierarchy2"/>
    <dgm:cxn modelId="{5C393A95-D1E4-49F1-8B4D-4E65E581D7F9}" type="presParOf" srcId="{C44AE795-0AAF-4015-8C66-9981E7652254}" destId="{1A616F0C-B4CC-46DF-9CBB-F8F662F9FA15}" srcOrd="1" destOrd="0" presId="urn:microsoft.com/office/officeart/2005/8/layout/hierarchy2"/>
    <dgm:cxn modelId="{52A9FC36-7A21-4ACC-85F2-B78498DEE525}" type="presParOf" srcId="{1A616F0C-B4CC-46DF-9CBB-F8F662F9FA15}" destId="{FB23F63A-FFF5-4DC7-B253-8F0C0A598DEF}" srcOrd="0" destOrd="0" presId="urn:microsoft.com/office/officeart/2005/8/layout/hierarchy2"/>
    <dgm:cxn modelId="{8B3AA9AC-5972-48C7-BEE2-4FCDF30D93C7}" type="presParOf" srcId="{FB23F63A-FFF5-4DC7-B253-8F0C0A598DEF}" destId="{EFFB4D49-4C31-4E23-81FE-555E7115F7CE}" srcOrd="0" destOrd="0" presId="urn:microsoft.com/office/officeart/2005/8/layout/hierarchy2"/>
    <dgm:cxn modelId="{C063B877-C77D-46DB-9B33-00991A1BBD04}" type="presParOf" srcId="{1A616F0C-B4CC-46DF-9CBB-F8F662F9FA15}" destId="{5CD1959F-386B-4E48-BA63-407A71C6E5D8}" srcOrd="1" destOrd="0" presId="urn:microsoft.com/office/officeart/2005/8/layout/hierarchy2"/>
    <dgm:cxn modelId="{50712D04-571D-462D-9B5A-146ADC8AFEDB}" type="presParOf" srcId="{5CD1959F-386B-4E48-BA63-407A71C6E5D8}" destId="{FA267CB8-8047-4CBF-A5E6-7BA4A1CB3EA7}" srcOrd="0" destOrd="0" presId="urn:microsoft.com/office/officeart/2005/8/layout/hierarchy2"/>
    <dgm:cxn modelId="{64EC5D31-D210-4B8D-84BB-2FB30CA160EA}" type="presParOf" srcId="{5CD1959F-386B-4E48-BA63-407A71C6E5D8}" destId="{283D2BC4-C9BC-4266-B6F4-E3D208DA4672}"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HL7 v2</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HL7 V3 &amp; CDA</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B2CC70E2-4F86-4579-B6EE-1BF8C95AFA55}">
      <dgm:prSet phldrT="[Text]" custT="1"/>
      <dgm:spPr>
        <a:solidFill>
          <a:srgbClr val="CCECFF"/>
        </a:solidFill>
      </dgm:spPr>
      <dgm:t>
        <a:bodyPr/>
        <a:lstStyle/>
        <a:p>
          <a:r>
            <a:rPr lang="en-US" sz="1050" b="1" dirty="0"/>
            <a:t>HL7 FHIR</a:t>
          </a:r>
        </a:p>
      </dgm:t>
    </dgm:pt>
    <dgm:pt modelId="{A318DDF5-86AC-4DFA-8FCC-CAEBA5EF378B}" type="parTrans" cxnId="{70622E62-85A0-452A-8308-65A03CF953CC}">
      <dgm:prSet custT="1"/>
      <dgm:spPr/>
      <dgm:t>
        <a:bodyPr/>
        <a:lstStyle/>
        <a:p>
          <a:endParaRPr lang="en-US" sz="1050"/>
        </a:p>
      </dgm:t>
    </dgm:pt>
    <dgm:pt modelId="{9F252FDC-1FEF-4172-8FD5-72E91E5049A3}" type="sibTrans" cxnId="{70622E62-85A0-452A-8308-65A03CF953CC}">
      <dgm:prSet/>
      <dgm:spPr/>
      <dgm:t>
        <a:bodyPr/>
        <a:lstStyle/>
        <a:p>
          <a:endParaRPr lang="en-US" sz="1050"/>
        </a:p>
      </dgm:t>
    </dgm:pt>
    <dgm:pt modelId="{8A6692EF-2BE7-4BB2-9C4B-A3740D236AB8}">
      <dgm:prSet phldrT="[Text]" custT="1"/>
      <dgm:spPr>
        <a:solidFill>
          <a:srgbClr val="CCECFF"/>
        </a:solidFill>
      </dgm:spPr>
      <dgm:t>
        <a:bodyPr/>
        <a:lstStyle/>
        <a:p>
          <a:r>
            <a:rPr lang="en-US" sz="1050" b="1" dirty="0"/>
            <a:t>NCPDP</a:t>
          </a:r>
        </a:p>
        <a:p>
          <a:r>
            <a:rPr lang="en-US" sz="1050" b="1" dirty="0"/>
            <a:t>SCRIPT</a:t>
          </a:r>
        </a:p>
      </dgm:t>
    </dgm:pt>
    <dgm:pt modelId="{E86B9D26-B67F-4B2C-A840-795F6D4D73D5}" type="parTrans" cxnId="{60B29D8A-26B6-44C8-9564-79B645639CEC}">
      <dgm:prSet custT="1"/>
      <dgm:spPr/>
      <dgm:t>
        <a:bodyPr/>
        <a:lstStyle/>
        <a:p>
          <a:endParaRPr lang="en-US" sz="1050"/>
        </a:p>
      </dgm:t>
    </dgm:pt>
    <dgm:pt modelId="{43A34B74-D104-4D25-A4DD-BCD2157F1F11}" type="sibTrans" cxnId="{60B29D8A-26B6-44C8-9564-79B645639CEC}">
      <dgm:prSet/>
      <dgm:spPr/>
      <dgm:t>
        <a:bodyPr/>
        <a:lstStyle/>
        <a:p>
          <a:endParaRPr lang="en-US" sz="1050"/>
        </a:p>
      </dgm:t>
    </dgm:pt>
    <dgm:pt modelId="{673F482B-294D-40B5-B4D2-45C182D57F9F}">
      <dgm:prSet phldrT="[Text]" custT="1"/>
      <dgm:spPr>
        <a:solidFill>
          <a:srgbClr val="CCECFF"/>
        </a:solidFill>
      </dgm:spPr>
      <dgm:t>
        <a:bodyPr/>
        <a:lstStyle/>
        <a:p>
          <a:r>
            <a:rPr lang="en-US" sz="1050" b="1" dirty="0" err="1"/>
            <a:t>ebXML</a:t>
          </a:r>
          <a:endParaRPr lang="en-US" sz="1050" b="1" dirty="0"/>
        </a:p>
      </dgm:t>
    </dgm:pt>
    <dgm:pt modelId="{E2DF454D-ACFB-4078-B77B-460A61A1220A}" type="parTrans" cxnId="{3C2F2D31-5625-4B9B-9929-8A376BF28BAB}">
      <dgm:prSet custT="1"/>
      <dgm:spPr/>
      <dgm:t>
        <a:bodyPr/>
        <a:lstStyle/>
        <a:p>
          <a:endParaRPr lang="en-US" sz="1050"/>
        </a:p>
      </dgm:t>
    </dgm:pt>
    <dgm:pt modelId="{8DA4C643-F90D-4C73-8D18-4804C7F7823C}" type="sibTrans" cxnId="{3C2F2D31-5625-4B9B-9929-8A376BF28BA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Support Usage</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Required, but may be empty (RE)</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Required (R</a:t>
          </a:r>
          <a:r>
            <a:rPr lang="en-US" sz="1050" dirty="0"/>
            <a:t>)</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5DE4C925-3237-4F31-A331-AB9CCF8D23D7}">
      <dgm:prSet custT="1"/>
      <dgm:spPr>
        <a:solidFill>
          <a:srgbClr val="E1F4FF"/>
        </a:solidFill>
      </dgm:spPr>
      <dgm:t>
        <a:bodyPr/>
        <a:lstStyle/>
        <a:p>
          <a:r>
            <a:rPr lang="en-US" sz="1050" b="1" dirty="0"/>
            <a:t>Must Support</a:t>
          </a:r>
        </a:p>
      </dgm:t>
    </dgm:pt>
    <dgm:pt modelId="{2FE3CEB8-BACC-461E-9C1B-58D2C3CA5B0D}" type="parTrans" cxnId="{04F72F09-3466-470E-AFEB-3396D03EDC05}">
      <dgm:prSet custT="1"/>
      <dgm:spPr/>
      <dgm:t>
        <a:bodyPr/>
        <a:lstStyle/>
        <a:p>
          <a:endParaRPr lang="en-US" sz="1050"/>
        </a:p>
      </dgm:t>
    </dgm:pt>
    <dgm:pt modelId="{26554EE6-2BC2-475A-95D2-87A6EFCB8470}" type="sibTrans" cxnId="{04F72F09-3466-470E-AFEB-3396D03EDC05}">
      <dgm:prSet/>
      <dgm:spPr/>
      <dgm:t>
        <a:bodyPr/>
        <a:lstStyle/>
        <a:p>
          <a:endParaRPr lang="en-US" sz="1050"/>
        </a:p>
      </dgm:t>
    </dgm:pt>
    <dgm:pt modelId="{2D4E00EA-21C3-4886-97D4-202E37EB0A22}">
      <dgm:prSet custT="1"/>
      <dgm:spPr>
        <a:solidFill>
          <a:srgbClr val="E1F4FF"/>
        </a:solidFill>
      </dgm:spPr>
      <dgm:t>
        <a:bodyPr/>
        <a:lstStyle/>
        <a:p>
          <a:r>
            <a:rPr lang="en-US" sz="1050" b="1" dirty="0">
              <a:solidFill>
                <a:srgbClr val="0070C0"/>
              </a:solidFill>
            </a:rPr>
            <a:t>Does not have the concept</a:t>
          </a:r>
          <a:endParaRPr lang="en-US" sz="1050" dirty="0">
            <a:solidFill>
              <a:srgbClr val="0070C0"/>
            </a:solidFill>
          </a:endParaRPr>
        </a:p>
      </dgm:t>
    </dgm:pt>
    <dgm:pt modelId="{4C054C9D-F1A7-4949-A74D-2A3515F21ED1}" type="parTrans" cxnId="{12D30E62-A7CD-451E-9F7F-A846D09EA983}">
      <dgm:prSet custT="1"/>
      <dgm:spPr/>
      <dgm:t>
        <a:bodyPr/>
        <a:lstStyle/>
        <a:p>
          <a:endParaRPr lang="en-US" sz="1050"/>
        </a:p>
      </dgm:t>
    </dgm:pt>
    <dgm:pt modelId="{245128A4-82B2-4192-9117-1D53ECC97229}" type="sibTrans" cxnId="{12D30E62-A7CD-451E-9F7F-A846D09EA983}">
      <dgm:prSet/>
      <dgm:spPr/>
      <dgm:t>
        <a:bodyPr/>
        <a:lstStyle/>
        <a:p>
          <a:endParaRPr lang="en-US" sz="1050"/>
        </a:p>
      </dgm:t>
    </dgm:pt>
    <dgm:pt modelId="{B0652C3E-4FBC-4473-8307-1CA848CF6869}">
      <dgm:prSet custT="1"/>
      <dgm:spPr>
        <a:solidFill>
          <a:srgbClr val="E1F4FF"/>
        </a:solidFill>
      </dgm:spPr>
      <dgm:t>
        <a:bodyPr/>
        <a:lstStyle/>
        <a:p>
          <a:r>
            <a:rPr lang="en-US" sz="1050" b="1" dirty="0">
              <a:solidFill>
                <a:srgbClr val="0070C0"/>
              </a:solidFill>
            </a:rPr>
            <a:t>Does not have the concept</a:t>
          </a:r>
        </a:p>
      </dgm:t>
    </dgm:pt>
    <dgm:pt modelId="{B6C2F009-A8A9-4233-80A0-EB55AEFFFEA1}" type="parTrans" cxnId="{6D671B1F-FA9F-4060-8710-5412D8A7EFCE}">
      <dgm:prSet custT="1"/>
      <dgm:spPr/>
      <dgm:t>
        <a:bodyPr/>
        <a:lstStyle/>
        <a:p>
          <a:endParaRPr lang="en-US" sz="1050"/>
        </a:p>
      </dgm:t>
    </dgm:pt>
    <dgm:pt modelId="{A3B0AB54-3963-43FB-A6B6-F455C427ED6E}" type="sibTrans" cxnId="{6D671B1F-FA9F-4060-8710-5412D8A7EFCE}">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Element must be supported, but may be empty depending on the availability of data. Coded elements may include a null-flavor if the element is bound to a value set with null-flavors.</a:t>
          </a:r>
        </a:p>
      </dgm:t>
    </dgm:pt>
    <dgm:pt modelId="{600103FB-CB69-4F23-9650-6011E0181754}" type="parTrans" cxnId="{10C0AD24-844D-4833-88F2-B13C014D08E5}">
      <dgm:prSet custT="1"/>
      <dgm:spPr/>
      <dgm:t>
        <a:bodyPr/>
        <a:lstStyle/>
        <a:p>
          <a:endParaRPr lang="en-US" sz="1050"/>
        </a:p>
      </dgm:t>
    </dgm:pt>
    <dgm:pt modelId="{91D5850B-ADAF-472F-9781-180EC1A5DF3D}" type="sibTrans" cxnId="{10C0AD24-844D-4833-88F2-B13C014D08E5}">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Element must be supported                                                    Minimum Cardinality = 0: if no data, may be empty or null-flavor       Minimum Cardinality = 1: If no data, must use a null-flavor</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4DE62E78-0FC4-4BED-B13F-DA7C00BB1C8D}">
      <dgm:prSet custT="1"/>
      <dgm:spPr>
        <a:solidFill>
          <a:schemeClr val="bg1">
            <a:lumMod val="95000"/>
          </a:schemeClr>
        </a:solidFill>
      </dgm:spPr>
      <dgm:t>
        <a:bodyPr lIns="91440" rIns="91440"/>
        <a:lstStyle/>
        <a:p>
          <a:pPr algn="l"/>
          <a:r>
            <a:rPr lang="en-US" sz="1050" dirty="0"/>
            <a:t>Element must be supported in some meaningful way; the specific use case provides the context and further processing  requirements; Minimum Cardinality = 0 &amp; </a:t>
          </a:r>
          <a:r>
            <a:rPr lang="en-US" sz="1050" dirty="0" err="1"/>
            <a:t>mustSupport</a:t>
          </a:r>
          <a:r>
            <a:rPr lang="en-US" sz="1050" dirty="0"/>
            <a:t> = “true”</a:t>
          </a:r>
        </a:p>
      </dgm:t>
    </dgm:pt>
    <dgm:pt modelId="{15B76D77-927C-453C-B0C8-F46AE2608E87}" type="parTrans" cxnId="{22BAB537-3377-4F26-9D3D-2228B9C49686}">
      <dgm:prSet custT="1"/>
      <dgm:spPr/>
      <dgm:t>
        <a:bodyPr/>
        <a:lstStyle/>
        <a:p>
          <a:endParaRPr lang="en-US" sz="1050"/>
        </a:p>
      </dgm:t>
    </dgm:pt>
    <dgm:pt modelId="{319F97F6-3561-407B-8F4B-11BBC891770B}" type="sibTrans" cxnId="{22BAB537-3377-4F26-9D3D-2228B9C49686}">
      <dgm:prSet/>
      <dgm:spPr/>
      <dgm:t>
        <a:bodyPr/>
        <a:lstStyle/>
        <a:p>
          <a:endParaRPr lang="en-US" sz="1050"/>
        </a:p>
      </dgm:t>
    </dgm:pt>
    <dgm:pt modelId="{A3EF0D64-D6FB-49D3-9FBF-0C574BD5552F}">
      <dgm:prSet custT="1"/>
      <dgm:spPr>
        <a:solidFill>
          <a:schemeClr val="bg1">
            <a:lumMod val="95000"/>
          </a:schemeClr>
        </a:solidFill>
      </dgm:spPr>
      <dgm:t>
        <a:bodyPr lIns="91440" rIns="91440"/>
        <a:lstStyle/>
        <a:p>
          <a:pPr algn="ctr"/>
          <a:r>
            <a:rPr lang="en-US" sz="1050" dirty="0"/>
            <a:t>Not Applicable</a:t>
          </a:r>
        </a:p>
      </dgm:t>
    </dgm:pt>
    <dgm:pt modelId="{20889740-0FF1-4960-884D-DD807A940451}" type="parTrans" cxnId="{8C4E469F-0E96-4A18-931B-1BBA57D4411A}">
      <dgm:prSet custT="1"/>
      <dgm:spPr/>
      <dgm:t>
        <a:bodyPr/>
        <a:lstStyle/>
        <a:p>
          <a:endParaRPr lang="en-US" sz="1050"/>
        </a:p>
      </dgm:t>
    </dgm:pt>
    <dgm:pt modelId="{9061BDA3-84C4-4449-B032-7CAAB1CAAED2}" type="sibTrans" cxnId="{8C4E469F-0E96-4A18-931B-1BBA57D4411A}">
      <dgm:prSet/>
      <dgm:spPr/>
      <dgm:t>
        <a:bodyPr/>
        <a:lstStyle/>
        <a:p>
          <a:endParaRPr lang="en-US" sz="1050"/>
        </a:p>
      </dgm:t>
    </dgm:pt>
    <dgm:pt modelId="{DB4D1EA9-7D3E-40A2-904F-0A77EB9268AB}">
      <dgm:prSet custT="1"/>
      <dgm:spPr>
        <a:solidFill>
          <a:schemeClr val="bg1">
            <a:lumMod val="95000"/>
          </a:schemeClr>
        </a:solidFill>
      </dgm:spPr>
      <dgm:t>
        <a:bodyPr lIns="91440" rIns="91440"/>
        <a:lstStyle/>
        <a:p>
          <a:r>
            <a:rPr lang="en-US" sz="1050" dirty="0"/>
            <a:t>Not Applicable</a:t>
          </a:r>
        </a:p>
      </dgm:t>
    </dgm:pt>
    <dgm:pt modelId="{0C6682B0-7B81-43FA-A0B0-DC68739073AE}" type="parTrans" cxnId="{3D7E93CE-F4B1-4D41-810D-7BAD2AB856F2}">
      <dgm:prSet custT="1"/>
      <dgm:spPr/>
      <dgm:t>
        <a:bodyPr/>
        <a:lstStyle/>
        <a:p>
          <a:endParaRPr lang="en-US" sz="1050"/>
        </a:p>
      </dgm:t>
    </dgm:pt>
    <dgm:pt modelId="{DEC9C3CA-CB09-4983-8F41-B482AF18FE8D}" type="sibTrans" cxnId="{3D7E93CE-F4B1-4D41-810D-7BAD2AB856F2}">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5"/>
      <dgm:spPr/>
    </dgm:pt>
    <dgm:pt modelId="{0A5E8CD8-9562-4D8D-8986-FD8E731901AE}" type="pres">
      <dgm:prSet presAssocID="{15231953-6320-4759-A977-7DD4C0B20DC2}" presName="connTx" presStyleLbl="parChTrans1D2" presStyleIdx="0" presStyleCnt="5"/>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5">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5"/>
      <dgm:spPr/>
    </dgm:pt>
    <dgm:pt modelId="{CCF99805-F49B-40A0-A16E-442CEFFF3A96}" type="pres">
      <dgm:prSet presAssocID="{A563BE08-8503-4C9D-9243-548E3A7E24B0}" presName="connTx" presStyleLbl="parChTrans1D3" presStyleIdx="0" presStyleCnt="5"/>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5"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5"/>
      <dgm:spPr/>
    </dgm:pt>
    <dgm:pt modelId="{BA5C2748-D6A4-4DF0-802B-FDEB7EE5E11C}" type="pres">
      <dgm:prSet presAssocID="{600103FB-CB69-4F23-9650-6011E0181754}" presName="connTx" presStyleLbl="parChTrans1D4" presStyleIdx="0" presStyleCnt="5"/>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5" custScaleX="438003">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5"/>
      <dgm:spPr/>
    </dgm:pt>
    <dgm:pt modelId="{3F9B364B-2002-4261-A49E-A941C95DF8D1}" type="pres">
      <dgm:prSet presAssocID="{3CE30084-C3D6-494C-AA2D-199148488D76}" presName="connTx" presStyleLbl="parChTrans1D2" presStyleIdx="1" presStyleCnt="5"/>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5">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5"/>
      <dgm:spPr/>
    </dgm:pt>
    <dgm:pt modelId="{EFA100C8-4326-47F9-9A02-90CAFBECC47B}" type="pres">
      <dgm:prSet presAssocID="{80AA5A5A-F7FA-4E15-A196-A874AF82CA0B}" presName="connTx" presStyleLbl="parChTrans1D3" presStyleIdx="1" presStyleCnt="5"/>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5" custScaleX="110607">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5"/>
      <dgm:spPr/>
    </dgm:pt>
    <dgm:pt modelId="{68CB5994-1390-4124-BAA3-B359E171225F}" type="pres">
      <dgm:prSet presAssocID="{78ABC36B-3751-4A6A-A26C-EB75AC4B4DD7}" presName="connTx" presStyleLbl="parChTrans1D4" presStyleIdx="1" presStyleCnt="5"/>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5" custScaleX="438003">
        <dgm:presLayoutVars>
          <dgm:chPref val="3"/>
        </dgm:presLayoutVars>
      </dgm:prSet>
      <dgm:spPr/>
    </dgm:pt>
    <dgm:pt modelId="{9155AC79-7358-4F4A-9AD3-2B48915AD8B0}" type="pres">
      <dgm:prSet presAssocID="{403369F7-B962-4A9D-BA8F-C4DBFBAE4819}" presName="level3hierChild" presStyleCnt="0"/>
      <dgm:spPr/>
    </dgm:pt>
    <dgm:pt modelId="{C6360AD1-0523-4369-A505-A8D8FAD4A825}" type="pres">
      <dgm:prSet presAssocID="{A318DDF5-86AC-4DFA-8FCC-CAEBA5EF378B}" presName="conn2-1" presStyleLbl="parChTrans1D2" presStyleIdx="2" presStyleCnt="5"/>
      <dgm:spPr/>
    </dgm:pt>
    <dgm:pt modelId="{F46B135B-5982-4FE0-A6C8-5DFB80A5772E}" type="pres">
      <dgm:prSet presAssocID="{A318DDF5-86AC-4DFA-8FCC-CAEBA5EF378B}" presName="connTx" presStyleLbl="parChTrans1D2" presStyleIdx="2" presStyleCnt="5"/>
      <dgm:spPr/>
    </dgm:pt>
    <dgm:pt modelId="{39ABDA12-5508-4173-AD07-953D55F02479}" type="pres">
      <dgm:prSet presAssocID="{B2CC70E2-4F86-4579-B6EE-1BF8C95AFA55}" presName="root2" presStyleCnt="0"/>
      <dgm:spPr/>
    </dgm:pt>
    <dgm:pt modelId="{0D986020-6A57-4E4F-8B54-E25243FA59DE}" type="pres">
      <dgm:prSet presAssocID="{B2CC70E2-4F86-4579-B6EE-1BF8C95AFA55}" presName="LevelTwoTextNode" presStyleLbl="node2" presStyleIdx="2" presStyleCnt="5">
        <dgm:presLayoutVars>
          <dgm:chPref val="3"/>
        </dgm:presLayoutVars>
      </dgm:prSet>
      <dgm:spPr/>
    </dgm:pt>
    <dgm:pt modelId="{3953833B-6A08-476B-A559-942F3BDC1933}" type="pres">
      <dgm:prSet presAssocID="{B2CC70E2-4F86-4579-B6EE-1BF8C95AFA55}" presName="level3hierChild" presStyleCnt="0"/>
      <dgm:spPr/>
    </dgm:pt>
    <dgm:pt modelId="{C538E04D-E5E3-42CB-A9A1-D990A652DB79}" type="pres">
      <dgm:prSet presAssocID="{2FE3CEB8-BACC-461E-9C1B-58D2C3CA5B0D}" presName="conn2-1" presStyleLbl="parChTrans1D3" presStyleIdx="2" presStyleCnt="5"/>
      <dgm:spPr/>
    </dgm:pt>
    <dgm:pt modelId="{DEA13D0D-27E3-49F3-A619-9E0E3FF85078}" type="pres">
      <dgm:prSet presAssocID="{2FE3CEB8-BACC-461E-9C1B-58D2C3CA5B0D}" presName="connTx" presStyleLbl="parChTrans1D3" presStyleIdx="2" presStyleCnt="5"/>
      <dgm:spPr/>
    </dgm:pt>
    <dgm:pt modelId="{3DE31485-E187-4DB7-B3EB-66852E89FA27}" type="pres">
      <dgm:prSet presAssocID="{5DE4C925-3237-4F31-A331-AB9CCF8D23D7}" presName="root2" presStyleCnt="0"/>
      <dgm:spPr/>
    </dgm:pt>
    <dgm:pt modelId="{7AF16DC0-D742-4C39-B77C-61C8749C1419}" type="pres">
      <dgm:prSet presAssocID="{5DE4C925-3237-4F31-A331-AB9CCF8D23D7}" presName="LevelTwoTextNode" presStyleLbl="node3" presStyleIdx="2" presStyleCnt="5" custScaleX="110607">
        <dgm:presLayoutVars>
          <dgm:chPref val="3"/>
        </dgm:presLayoutVars>
      </dgm:prSet>
      <dgm:spPr/>
    </dgm:pt>
    <dgm:pt modelId="{95644BFB-62DD-4470-A63E-18387AFE5D81}" type="pres">
      <dgm:prSet presAssocID="{5DE4C925-3237-4F31-A331-AB9CCF8D23D7}" presName="level3hierChild" presStyleCnt="0"/>
      <dgm:spPr/>
    </dgm:pt>
    <dgm:pt modelId="{D6295A90-910E-42AA-953E-9C66661DA196}" type="pres">
      <dgm:prSet presAssocID="{15B76D77-927C-453C-B0C8-F46AE2608E87}" presName="conn2-1" presStyleLbl="parChTrans1D4" presStyleIdx="2" presStyleCnt="5"/>
      <dgm:spPr/>
    </dgm:pt>
    <dgm:pt modelId="{AB23A34D-6D19-49CC-9194-83274EF73600}" type="pres">
      <dgm:prSet presAssocID="{15B76D77-927C-453C-B0C8-F46AE2608E87}" presName="connTx" presStyleLbl="parChTrans1D4" presStyleIdx="2" presStyleCnt="5"/>
      <dgm:spPr/>
    </dgm:pt>
    <dgm:pt modelId="{F7E1D3B3-DAF1-4B5E-B330-927554D75461}" type="pres">
      <dgm:prSet presAssocID="{4DE62E78-0FC4-4BED-B13F-DA7C00BB1C8D}" presName="root2" presStyleCnt="0"/>
      <dgm:spPr/>
    </dgm:pt>
    <dgm:pt modelId="{046A3112-1BE7-4D4E-87EC-6ED74AAE4B94}" type="pres">
      <dgm:prSet presAssocID="{4DE62E78-0FC4-4BED-B13F-DA7C00BB1C8D}" presName="LevelTwoTextNode" presStyleLbl="node4" presStyleIdx="2" presStyleCnt="5" custScaleX="438003">
        <dgm:presLayoutVars>
          <dgm:chPref val="3"/>
        </dgm:presLayoutVars>
      </dgm:prSet>
      <dgm:spPr/>
    </dgm:pt>
    <dgm:pt modelId="{7223F41C-7562-45C9-92DA-F581D675D306}" type="pres">
      <dgm:prSet presAssocID="{4DE62E78-0FC4-4BED-B13F-DA7C00BB1C8D}" presName="level3hierChild" presStyleCnt="0"/>
      <dgm:spPr/>
    </dgm:pt>
    <dgm:pt modelId="{C43919B7-B118-4E39-B90F-50DF2461E106}" type="pres">
      <dgm:prSet presAssocID="{E86B9D26-B67F-4B2C-A840-795F6D4D73D5}" presName="conn2-1" presStyleLbl="parChTrans1D2" presStyleIdx="3" presStyleCnt="5"/>
      <dgm:spPr/>
    </dgm:pt>
    <dgm:pt modelId="{EE81B8B5-B7C9-4C1C-A2C9-21EE9021AE7F}" type="pres">
      <dgm:prSet presAssocID="{E86B9D26-B67F-4B2C-A840-795F6D4D73D5}" presName="connTx" presStyleLbl="parChTrans1D2" presStyleIdx="3" presStyleCnt="5"/>
      <dgm:spPr/>
    </dgm:pt>
    <dgm:pt modelId="{0D9A6C8B-2B28-4C31-8153-E9D49DA4BAF4}" type="pres">
      <dgm:prSet presAssocID="{8A6692EF-2BE7-4BB2-9C4B-A3740D236AB8}" presName="root2" presStyleCnt="0"/>
      <dgm:spPr/>
    </dgm:pt>
    <dgm:pt modelId="{FBAA9404-17CA-49CC-878F-424E5CA4B4AD}" type="pres">
      <dgm:prSet presAssocID="{8A6692EF-2BE7-4BB2-9C4B-A3740D236AB8}" presName="LevelTwoTextNode" presStyleLbl="node2" presStyleIdx="3" presStyleCnt="5">
        <dgm:presLayoutVars>
          <dgm:chPref val="3"/>
        </dgm:presLayoutVars>
      </dgm:prSet>
      <dgm:spPr/>
    </dgm:pt>
    <dgm:pt modelId="{2F634FB5-B616-45A9-AF15-370FBEE66047}" type="pres">
      <dgm:prSet presAssocID="{8A6692EF-2BE7-4BB2-9C4B-A3740D236AB8}" presName="level3hierChild" presStyleCnt="0"/>
      <dgm:spPr/>
    </dgm:pt>
    <dgm:pt modelId="{164886C1-6561-4870-9F41-BD0FD2E76A6D}" type="pres">
      <dgm:prSet presAssocID="{4C054C9D-F1A7-4949-A74D-2A3515F21ED1}" presName="conn2-1" presStyleLbl="parChTrans1D3" presStyleIdx="3" presStyleCnt="5"/>
      <dgm:spPr/>
    </dgm:pt>
    <dgm:pt modelId="{B0123D03-97EA-4852-9830-580B7FACFC02}" type="pres">
      <dgm:prSet presAssocID="{4C054C9D-F1A7-4949-A74D-2A3515F21ED1}" presName="connTx" presStyleLbl="parChTrans1D3" presStyleIdx="3" presStyleCnt="5"/>
      <dgm:spPr/>
    </dgm:pt>
    <dgm:pt modelId="{32E66746-22C2-4D1D-9AB7-C46F487B46C4}" type="pres">
      <dgm:prSet presAssocID="{2D4E00EA-21C3-4886-97D4-202E37EB0A22}" presName="root2" presStyleCnt="0"/>
      <dgm:spPr/>
    </dgm:pt>
    <dgm:pt modelId="{D002C6C5-28CB-471D-A752-6BAF3E653251}" type="pres">
      <dgm:prSet presAssocID="{2D4E00EA-21C3-4886-97D4-202E37EB0A22}" presName="LevelTwoTextNode" presStyleLbl="node3" presStyleIdx="3" presStyleCnt="5" custScaleX="110607">
        <dgm:presLayoutVars>
          <dgm:chPref val="3"/>
        </dgm:presLayoutVars>
      </dgm:prSet>
      <dgm:spPr/>
    </dgm:pt>
    <dgm:pt modelId="{998CCF8E-E54F-4A85-9C2C-A40CA195328A}" type="pres">
      <dgm:prSet presAssocID="{2D4E00EA-21C3-4886-97D4-202E37EB0A22}" presName="level3hierChild" presStyleCnt="0"/>
      <dgm:spPr/>
    </dgm:pt>
    <dgm:pt modelId="{7A0107C5-4574-4A04-8B38-3C045750A5FA}" type="pres">
      <dgm:prSet presAssocID="{20889740-0FF1-4960-884D-DD807A940451}" presName="conn2-1" presStyleLbl="parChTrans1D4" presStyleIdx="3" presStyleCnt="5"/>
      <dgm:spPr/>
    </dgm:pt>
    <dgm:pt modelId="{763F5DEB-EC82-4510-8433-252104E4AB70}" type="pres">
      <dgm:prSet presAssocID="{20889740-0FF1-4960-884D-DD807A940451}" presName="connTx" presStyleLbl="parChTrans1D4" presStyleIdx="3" presStyleCnt="5"/>
      <dgm:spPr/>
    </dgm:pt>
    <dgm:pt modelId="{3D51BB9D-DD6E-4899-85AD-6207DF0C3DD1}" type="pres">
      <dgm:prSet presAssocID="{A3EF0D64-D6FB-49D3-9FBF-0C574BD5552F}" presName="root2" presStyleCnt="0"/>
      <dgm:spPr/>
    </dgm:pt>
    <dgm:pt modelId="{D4992150-8E06-48D9-ADB3-CC2CC21BC709}" type="pres">
      <dgm:prSet presAssocID="{A3EF0D64-D6FB-49D3-9FBF-0C574BD5552F}" presName="LevelTwoTextNode" presStyleLbl="node4" presStyleIdx="3" presStyleCnt="5" custScaleX="438003">
        <dgm:presLayoutVars>
          <dgm:chPref val="3"/>
        </dgm:presLayoutVars>
      </dgm:prSet>
      <dgm:spPr/>
    </dgm:pt>
    <dgm:pt modelId="{EB079289-ED16-43D5-84FA-72AC8051EEDC}" type="pres">
      <dgm:prSet presAssocID="{A3EF0D64-D6FB-49D3-9FBF-0C574BD5552F}" presName="level3hierChild" presStyleCnt="0"/>
      <dgm:spPr/>
    </dgm:pt>
    <dgm:pt modelId="{05B9332F-141D-41C1-A1FC-1E26DB43A5B4}" type="pres">
      <dgm:prSet presAssocID="{E2DF454D-ACFB-4078-B77B-460A61A1220A}" presName="conn2-1" presStyleLbl="parChTrans1D2" presStyleIdx="4" presStyleCnt="5"/>
      <dgm:spPr/>
    </dgm:pt>
    <dgm:pt modelId="{20015E89-5E8C-4635-9A6F-14C315449F93}" type="pres">
      <dgm:prSet presAssocID="{E2DF454D-ACFB-4078-B77B-460A61A1220A}" presName="connTx" presStyleLbl="parChTrans1D2" presStyleIdx="4" presStyleCnt="5"/>
      <dgm:spPr/>
    </dgm:pt>
    <dgm:pt modelId="{405103A6-4F73-414F-969B-72E751905482}" type="pres">
      <dgm:prSet presAssocID="{673F482B-294D-40B5-B4D2-45C182D57F9F}" presName="root2" presStyleCnt="0"/>
      <dgm:spPr/>
    </dgm:pt>
    <dgm:pt modelId="{D8DBF1BD-7C8F-4C84-888D-6EF2A4A251AA}" type="pres">
      <dgm:prSet presAssocID="{673F482B-294D-40B5-B4D2-45C182D57F9F}" presName="LevelTwoTextNode" presStyleLbl="node2" presStyleIdx="4" presStyleCnt="5">
        <dgm:presLayoutVars>
          <dgm:chPref val="3"/>
        </dgm:presLayoutVars>
      </dgm:prSet>
      <dgm:spPr/>
    </dgm:pt>
    <dgm:pt modelId="{3BAAD938-E3A2-45CF-A5BF-5AA4A1E3E378}" type="pres">
      <dgm:prSet presAssocID="{673F482B-294D-40B5-B4D2-45C182D57F9F}" presName="level3hierChild" presStyleCnt="0"/>
      <dgm:spPr/>
    </dgm:pt>
    <dgm:pt modelId="{8C22B891-FD3B-4F7B-8CE4-323D2BFB75B6}" type="pres">
      <dgm:prSet presAssocID="{B6C2F009-A8A9-4233-80A0-EB55AEFFFEA1}" presName="conn2-1" presStyleLbl="parChTrans1D3" presStyleIdx="4" presStyleCnt="5"/>
      <dgm:spPr/>
    </dgm:pt>
    <dgm:pt modelId="{4DCD757D-7734-4FA9-9CCE-CA5C4860F623}" type="pres">
      <dgm:prSet presAssocID="{B6C2F009-A8A9-4233-80A0-EB55AEFFFEA1}" presName="connTx" presStyleLbl="parChTrans1D3" presStyleIdx="4" presStyleCnt="5"/>
      <dgm:spPr/>
    </dgm:pt>
    <dgm:pt modelId="{C44AE795-0AAF-4015-8C66-9981E7652254}" type="pres">
      <dgm:prSet presAssocID="{B0652C3E-4FBC-4473-8307-1CA848CF6869}" presName="root2" presStyleCnt="0"/>
      <dgm:spPr/>
    </dgm:pt>
    <dgm:pt modelId="{2D735A6C-11B5-4840-97F5-CA4B99926ABB}" type="pres">
      <dgm:prSet presAssocID="{B0652C3E-4FBC-4473-8307-1CA848CF6869}" presName="LevelTwoTextNode" presStyleLbl="node3" presStyleIdx="4" presStyleCnt="5" custScaleX="110449">
        <dgm:presLayoutVars>
          <dgm:chPref val="3"/>
        </dgm:presLayoutVars>
      </dgm:prSet>
      <dgm:spPr/>
    </dgm:pt>
    <dgm:pt modelId="{1A616F0C-B4CC-46DF-9CBB-F8F662F9FA15}" type="pres">
      <dgm:prSet presAssocID="{B0652C3E-4FBC-4473-8307-1CA848CF6869}" presName="level3hierChild" presStyleCnt="0"/>
      <dgm:spPr/>
    </dgm:pt>
    <dgm:pt modelId="{FB23F63A-FFF5-4DC7-B253-8F0C0A598DEF}" type="pres">
      <dgm:prSet presAssocID="{0C6682B0-7B81-43FA-A0B0-DC68739073AE}" presName="conn2-1" presStyleLbl="parChTrans1D4" presStyleIdx="4" presStyleCnt="5"/>
      <dgm:spPr/>
    </dgm:pt>
    <dgm:pt modelId="{EFFB4D49-4C31-4E23-81FE-555E7115F7CE}" type="pres">
      <dgm:prSet presAssocID="{0C6682B0-7B81-43FA-A0B0-DC68739073AE}" presName="connTx" presStyleLbl="parChTrans1D4" presStyleIdx="4" presStyleCnt="5"/>
      <dgm:spPr/>
    </dgm:pt>
    <dgm:pt modelId="{5CD1959F-386B-4E48-BA63-407A71C6E5D8}" type="pres">
      <dgm:prSet presAssocID="{DB4D1EA9-7D3E-40A2-904F-0A77EB9268AB}" presName="root2" presStyleCnt="0"/>
      <dgm:spPr/>
    </dgm:pt>
    <dgm:pt modelId="{FA267CB8-8047-4CBF-A5E6-7BA4A1CB3EA7}" type="pres">
      <dgm:prSet presAssocID="{DB4D1EA9-7D3E-40A2-904F-0A77EB9268AB}" presName="LevelTwoTextNode" presStyleLbl="node4" presStyleIdx="4" presStyleCnt="5" custScaleX="438003">
        <dgm:presLayoutVars>
          <dgm:chPref val="3"/>
        </dgm:presLayoutVars>
      </dgm:prSet>
      <dgm:spPr/>
    </dgm:pt>
    <dgm:pt modelId="{283D2BC4-C9BC-4266-B6F4-E3D208DA4672}" type="pres">
      <dgm:prSet presAssocID="{DB4D1EA9-7D3E-40A2-904F-0A77EB9268AB}" presName="level3hierChild" presStyleCnt="0"/>
      <dgm:spPr/>
    </dgm:pt>
  </dgm:ptLst>
  <dgm:cxnLst>
    <dgm:cxn modelId="{09179204-6BB7-43B0-A291-ED7E4EF27152}" type="presOf" srcId="{4C054C9D-F1A7-4949-A74D-2A3515F21ED1}" destId="{164886C1-6561-4870-9F41-BD0FD2E76A6D}" srcOrd="0" destOrd="0" presId="urn:microsoft.com/office/officeart/2005/8/layout/hierarchy2"/>
    <dgm:cxn modelId="{C24CFF05-0B2C-482D-9E53-5D4F358E4523}" type="presOf" srcId="{B0652C3E-4FBC-4473-8307-1CA848CF6869}" destId="{2D735A6C-11B5-4840-97F5-CA4B99926ABB}" srcOrd="0" destOrd="0" presId="urn:microsoft.com/office/officeart/2005/8/layout/hierarchy2"/>
    <dgm:cxn modelId="{04F72F09-3466-470E-AFEB-3396D03EDC05}" srcId="{B2CC70E2-4F86-4579-B6EE-1BF8C95AFA55}" destId="{5DE4C925-3237-4F31-A331-AB9CCF8D23D7}" srcOrd="0" destOrd="0" parTransId="{2FE3CEB8-BACC-461E-9C1B-58D2C3CA5B0D}" sibTransId="{26554EE6-2BC2-475A-95D2-87A6EFCB8470}"/>
    <dgm:cxn modelId="{60CDBD0C-7989-43FA-8649-587268173586}" type="presOf" srcId="{15B76D77-927C-453C-B0C8-F46AE2608E87}" destId="{AB23A34D-6D19-49CC-9194-83274EF73600}" srcOrd="1" destOrd="0" presId="urn:microsoft.com/office/officeart/2005/8/layout/hierarchy2"/>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342B6618-2730-454C-96BB-3A7B50698479}" type="presOf" srcId="{A3EF0D64-D6FB-49D3-9FBF-0C574BD5552F}" destId="{D4992150-8E06-48D9-ADB3-CC2CC21BC709}" srcOrd="0" destOrd="0" presId="urn:microsoft.com/office/officeart/2005/8/layout/hierarchy2"/>
    <dgm:cxn modelId="{AE22861E-6BE2-44FF-AA43-C06134A8CEF0}" type="presOf" srcId="{E2DF454D-ACFB-4078-B77B-460A61A1220A}" destId="{05B9332F-141D-41C1-A1FC-1E26DB43A5B4}" srcOrd="0" destOrd="0" presId="urn:microsoft.com/office/officeart/2005/8/layout/hierarchy2"/>
    <dgm:cxn modelId="{6D671B1F-FA9F-4060-8710-5412D8A7EFCE}" srcId="{673F482B-294D-40B5-B4D2-45C182D57F9F}" destId="{B0652C3E-4FBC-4473-8307-1CA848CF6869}" srcOrd="0" destOrd="0" parTransId="{B6C2F009-A8A9-4233-80A0-EB55AEFFFEA1}" sibTransId="{A3B0AB54-3963-43FB-A6B6-F455C427ED6E}"/>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A6C6AC22-14E1-405E-8763-469836CFF2B8}" type="presOf" srcId="{DB4D1EA9-7D3E-40A2-904F-0A77EB9268AB}" destId="{FA267CB8-8047-4CBF-A5E6-7BA4A1CB3EA7}"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3C2F2D31-5625-4B9B-9929-8A376BF28BAB}" srcId="{6EAF2890-2B1C-477C-941A-BE1240AD4AD9}" destId="{673F482B-294D-40B5-B4D2-45C182D57F9F}" srcOrd="4" destOrd="0" parTransId="{E2DF454D-ACFB-4078-B77B-460A61A1220A}" sibTransId="{8DA4C643-F90D-4C73-8D18-4804C7F7823C}"/>
    <dgm:cxn modelId="{22BAB537-3377-4F26-9D3D-2228B9C49686}" srcId="{5DE4C925-3237-4F31-A331-AB9CCF8D23D7}" destId="{4DE62E78-0FC4-4BED-B13F-DA7C00BB1C8D}" srcOrd="0" destOrd="0" parTransId="{15B76D77-927C-453C-B0C8-F46AE2608E87}" sibTransId="{319F97F6-3561-407B-8F4B-11BBC891770B}"/>
    <dgm:cxn modelId="{73252338-3C57-40D1-8B8A-D9CA03BA544D}" type="presOf" srcId="{F3DB0EE4-6551-4F8D-AAC4-28D4124AA57A}" destId="{D32B891F-767E-48F3-AD00-8A9025E2779D}" srcOrd="0" destOrd="0" presId="urn:microsoft.com/office/officeart/2005/8/layout/hierarchy2"/>
    <dgm:cxn modelId="{E5F2EA5D-E996-42E6-ABC0-A08A8CFD8620}" type="presOf" srcId="{2FE3CEB8-BACC-461E-9C1B-58D2C3CA5B0D}" destId="{C538E04D-E5E3-42CB-A9A1-D990A652DB79}"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0B2D2661-6F35-44D7-8ED6-35C8757FBEC7}" type="presOf" srcId="{E86B9D26-B67F-4B2C-A840-795F6D4D73D5}" destId="{C43919B7-B118-4E39-B90F-50DF2461E106}" srcOrd="0" destOrd="0" presId="urn:microsoft.com/office/officeart/2005/8/layout/hierarchy2"/>
    <dgm:cxn modelId="{12D30E62-A7CD-451E-9F7F-A846D09EA983}" srcId="{8A6692EF-2BE7-4BB2-9C4B-A3740D236AB8}" destId="{2D4E00EA-21C3-4886-97D4-202E37EB0A22}" srcOrd="0" destOrd="0" parTransId="{4C054C9D-F1A7-4949-A74D-2A3515F21ED1}" sibTransId="{245128A4-82B2-4192-9117-1D53ECC97229}"/>
    <dgm:cxn modelId="{70622E62-85A0-452A-8308-65A03CF953CC}" srcId="{6EAF2890-2B1C-477C-941A-BE1240AD4AD9}" destId="{B2CC70E2-4F86-4579-B6EE-1BF8C95AFA55}" srcOrd="2" destOrd="0" parTransId="{A318DDF5-86AC-4DFA-8FCC-CAEBA5EF378B}" sibTransId="{9F252FDC-1FEF-4172-8FD5-72E91E5049A3}"/>
    <dgm:cxn modelId="{7D0FF764-E0D7-4449-9B5E-FF092E60038E}" type="presOf" srcId="{600103FB-CB69-4F23-9650-6011E0181754}" destId="{EB2100AF-1F6D-450F-9427-9B0F57AC45BC}" srcOrd="0" destOrd="0" presId="urn:microsoft.com/office/officeart/2005/8/layout/hierarchy2"/>
    <dgm:cxn modelId="{4F87D149-ECF2-42A3-B649-0C0428B0B9CB}" type="presOf" srcId="{15B76D77-927C-453C-B0C8-F46AE2608E87}" destId="{D6295A90-910E-42AA-953E-9C66661DA196}"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244BDD6C-08F0-4510-89A2-C15BDEFCF9F0}" type="presOf" srcId="{8A6692EF-2BE7-4BB2-9C4B-A3740D236AB8}" destId="{FBAA9404-17CA-49CC-878F-424E5CA4B4AD}" srcOrd="0" destOrd="0" presId="urn:microsoft.com/office/officeart/2005/8/layout/hierarchy2"/>
    <dgm:cxn modelId="{83AE876F-4BF1-4E15-A172-1222C9A17649}" type="presOf" srcId="{5DE4C925-3237-4F31-A331-AB9CCF8D23D7}" destId="{7AF16DC0-D742-4C39-B77C-61C8749C1419}" srcOrd="0" destOrd="0" presId="urn:microsoft.com/office/officeart/2005/8/layout/hierarchy2"/>
    <dgm:cxn modelId="{32D32354-7F45-4109-8BA6-01A7697A2E99}" type="presOf" srcId="{A318DDF5-86AC-4DFA-8FCC-CAEBA5EF378B}" destId="{F46B135B-5982-4FE0-A6C8-5DFB80A5772E}" srcOrd="1" destOrd="0" presId="urn:microsoft.com/office/officeart/2005/8/layout/hierarchy2"/>
    <dgm:cxn modelId="{4FD4E554-38B7-4286-AB11-F8EA6D5FD6C8}" type="presOf" srcId="{2D4E00EA-21C3-4886-97D4-202E37EB0A22}" destId="{D002C6C5-28CB-471D-A752-6BAF3E653251}" srcOrd="0"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DDE0BF59-4012-4DCC-8BFD-A0C1D7826B70}" type="presOf" srcId="{B6C2F009-A8A9-4233-80A0-EB55AEFFFEA1}" destId="{4DCD757D-7734-4FA9-9CCE-CA5C4860F623}" srcOrd="1" destOrd="0" presId="urn:microsoft.com/office/officeart/2005/8/layout/hierarchy2"/>
    <dgm:cxn modelId="{ADFF917B-40F2-4DF9-8CA3-030A6ACC7FC8}" type="presOf" srcId="{4C054C9D-F1A7-4949-A74D-2A3515F21ED1}" destId="{B0123D03-97EA-4852-9830-580B7FACFC02}" srcOrd="1"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3C423B82-D95B-4A84-AE8F-5BBB5CD77F56}" type="presOf" srcId="{B2CC70E2-4F86-4579-B6EE-1BF8C95AFA55}" destId="{0D986020-6A57-4E4F-8B54-E25243FA59DE}" srcOrd="0" destOrd="0" presId="urn:microsoft.com/office/officeart/2005/8/layout/hierarchy2"/>
    <dgm:cxn modelId="{F3236183-DAA4-4816-B96C-C7F6DFE0BB3F}" type="presOf" srcId="{E2DF454D-ACFB-4078-B77B-460A61A1220A}" destId="{20015E89-5E8C-4635-9A6F-14C315449F93}" srcOrd="1" destOrd="0" presId="urn:microsoft.com/office/officeart/2005/8/layout/hierarchy2"/>
    <dgm:cxn modelId="{D1353889-8488-4896-8308-F6BD2A8F4F5A}" type="presOf" srcId="{E86B9D26-B67F-4B2C-A840-795F6D4D73D5}" destId="{EE81B8B5-B7C9-4C1C-A2C9-21EE9021AE7F}" srcOrd="1" destOrd="0" presId="urn:microsoft.com/office/officeart/2005/8/layout/hierarchy2"/>
    <dgm:cxn modelId="{60B29D8A-26B6-44C8-9564-79B645639CEC}" srcId="{6EAF2890-2B1C-477C-941A-BE1240AD4AD9}" destId="{8A6692EF-2BE7-4BB2-9C4B-A3740D236AB8}" srcOrd="3" destOrd="0" parTransId="{E86B9D26-B67F-4B2C-A840-795F6D4D73D5}" sibTransId="{43A34B74-D104-4D25-A4DD-BCD2157F1F11}"/>
    <dgm:cxn modelId="{C8FA3891-D7D1-439E-8927-A7138BB905FD}" type="presOf" srcId="{20889740-0FF1-4960-884D-DD807A940451}" destId="{7A0107C5-4574-4A04-8B38-3C045750A5FA}" srcOrd="0" destOrd="0" presId="urn:microsoft.com/office/officeart/2005/8/layout/hierarchy2"/>
    <dgm:cxn modelId="{0C2D0E93-28EF-423F-916A-03949C9F7F6C}" type="presOf" srcId="{2FE3CEB8-BACC-461E-9C1B-58D2C3CA5B0D}" destId="{DEA13D0D-27E3-49F3-A619-9E0E3FF85078}" srcOrd="1" destOrd="0" presId="urn:microsoft.com/office/officeart/2005/8/layout/hierarchy2"/>
    <dgm:cxn modelId="{CF0DE597-2AFD-4A76-9D9D-01A1D142619E}" type="presOf" srcId="{78ABC36B-3751-4A6A-A26C-EB75AC4B4DD7}" destId="{A32C3422-7C7D-4F73-B3CE-E30BCB1CA580}" srcOrd="0" destOrd="0" presId="urn:microsoft.com/office/officeart/2005/8/layout/hierarchy2"/>
    <dgm:cxn modelId="{04AF9A9B-DF71-4175-9874-8B3B0BFFE5F2}" type="presOf" srcId="{20889740-0FF1-4960-884D-DD807A940451}" destId="{763F5DEB-EC82-4510-8433-252104E4AB70}" srcOrd="1" destOrd="0" presId="urn:microsoft.com/office/officeart/2005/8/layout/hierarchy2"/>
    <dgm:cxn modelId="{8C4E469F-0E96-4A18-931B-1BBA57D4411A}" srcId="{2D4E00EA-21C3-4886-97D4-202E37EB0A22}" destId="{A3EF0D64-D6FB-49D3-9FBF-0C574BD5552F}" srcOrd="0" destOrd="0" parTransId="{20889740-0FF1-4960-884D-DD807A940451}" sibTransId="{9061BDA3-84C4-4449-B032-7CAAB1CAAED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993E82C0-752F-461C-925C-F77103AEEBA3}" type="presOf" srcId="{0C6682B0-7B81-43FA-A0B0-DC68739073AE}" destId="{EFFB4D49-4C31-4E23-81FE-555E7115F7CE}" srcOrd="1" destOrd="0" presId="urn:microsoft.com/office/officeart/2005/8/layout/hierarchy2"/>
    <dgm:cxn modelId="{5F52A6C7-4745-47AD-8D7C-A304D3AC588D}" type="presOf" srcId="{0C6682B0-7B81-43FA-A0B0-DC68739073AE}" destId="{FB23F63A-FFF5-4DC7-B253-8F0C0A598DEF}" srcOrd="0" destOrd="0" presId="urn:microsoft.com/office/officeart/2005/8/layout/hierarchy2"/>
    <dgm:cxn modelId="{90D726C8-6413-458E-A75D-897A36A9115F}" type="presOf" srcId="{B6C2F009-A8A9-4233-80A0-EB55AEFFFEA1}" destId="{8C22B891-FD3B-4F7B-8CE4-323D2BFB75B6}" srcOrd="0" destOrd="0" presId="urn:microsoft.com/office/officeart/2005/8/layout/hierarchy2"/>
    <dgm:cxn modelId="{3D7E93CE-F4B1-4D41-810D-7BAD2AB856F2}" srcId="{B0652C3E-4FBC-4473-8307-1CA848CF6869}" destId="{DB4D1EA9-7D3E-40A2-904F-0A77EB9268AB}" srcOrd="0" destOrd="0" parTransId="{0C6682B0-7B81-43FA-A0B0-DC68739073AE}" sibTransId="{DEC9C3CA-CB09-4983-8F41-B482AF18FE8D}"/>
    <dgm:cxn modelId="{4ED300D0-1B7B-4C24-A385-07F06C4F44E5}" type="presOf" srcId="{4DE62E78-0FC4-4BED-B13F-DA7C00BB1C8D}" destId="{046A3112-1BE7-4D4E-87EC-6ED74AAE4B94}" srcOrd="0"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703CDDF8-D8DC-4AA3-B2AB-5F8EB18B086F}" type="presOf" srcId="{673F482B-294D-40B5-B4D2-45C182D57F9F}" destId="{D8DBF1BD-7C8F-4C84-888D-6EF2A4A251AA}" srcOrd="0" destOrd="0" presId="urn:microsoft.com/office/officeart/2005/8/layout/hierarchy2"/>
    <dgm:cxn modelId="{B94AA1FA-0EF1-4617-B694-37B45519B8A9}" type="presOf" srcId="{A318DDF5-86AC-4DFA-8FCC-CAEBA5EF378B}" destId="{C6360AD1-0523-4369-A505-A8D8FAD4A825}"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 modelId="{6B2FEF2C-A657-407D-884E-A000FD51752E}" type="presParOf" srcId="{B5714C88-D9DC-421A-A05F-044B1EDC1089}" destId="{C6360AD1-0523-4369-A505-A8D8FAD4A825}" srcOrd="4" destOrd="0" presId="urn:microsoft.com/office/officeart/2005/8/layout/hierarchy2"/>
    <dgm:cxn modelId="{0B4AD13C-676F-4788-B46C-86FAC2B838A2}" type="presParOf" srcId="{C6360AD1-0523-4369-A505-A8D8FAD4A825}" destId="{F46B135B-5982-4FE0-A6C8-5DFB80A5772E}" srcOrd="0" destOrd="0" presId="urn:microsoft.com/office/officeart/2005/8/layout/hierarchy2"/>
    <dgm:cxn modelId="{F1699F6D-12BA-4E57-A3A0-C1E7084C5B40}" type="presParOf" srcId="{B5714C88-D9DC-421A-A05F-044B1EDC1089}" destId="{39ABDA12-5508-4173-AD07-953D55F02479}" srcOrd="5" destOrd="0" presId="urn:microsoft.com/office/officeart/2005/8/layout/hierarchy2"/>
    <dgm:cxn modelId="{26A5028C-4B4B-42A3-A6D7-7CD75E310F9C}" type="presParOf" srcId="{39ABDA12-5508-4173-AD07-953D55F02479}" destId="{0D986020-6A57-4E4F-8B54-E25243FA59DE}" srcOrd="0" destOrd="0" presId="urn:microsoft.com/office/officeart/2005/8/layout/hierarchy2"/>
    <dgm:cxn modelId="{357A7A1C-A3CB-4BFE-B1C6-786D99000D56}" type="presParOf" srcId="{39ABDA12-5508-4173-AD07-953D55F02479}" destId="{3953833B-6A08-476B-A559-942F3BDC1933}" srcOrd="1" destOrd="0" presId="urn:microsoft.com/office/officeart/2005/8/layout/hierarchy2"/>
    <dgm:cxn modelId="{48C57DF8-80A0-4B83-9D04-F96D84DAFBDD}" type="presParOf" srcId="{3953833B-6A08-476B-A559-942F3BDC1933}" destId="{C538E04D-E5E3-42CB-A9A1-D990A652DB79}" srcOrd="0" destOrd="0" presId="urn:microsoft.com/office/officeart/2005/8/layout/hierarchy2"/>
    <dgm:cxn modelId="{2D3964F7-5121-48FA-B341-FDCC3CEDA4EF}" type="presParOf" srcId="{C538E04D-E5E3-42CB-A9A1-D990A652DB79}" destId="{DEA13D0D-27E3-49F3-A619-9E0E3FF85078}" srcOrd="0" destOrd="0" presId="urn:microsoft.com/office/officeart/2005/8/layout/hierarchy2"/>
    <dgm:cxn modelId="{BB705008-31BD-4D8E-B0BA-7C6D6C434879}" type="presParOf" srcId="{3953833B-6A08-476B-A559-942F3BDC1933}" destId="{3DE31485-E187-4DB7-B3EB-66852E89FA27}" srcOrd="1" destOrd="0" presId="urn:microsoft.com/office/officeart/2005/8/layout/hierarchy2"/>
    <dgm:cxn modelId="{F3670C5F-7FCC-4692-8632-63D3DBF942DB}" type="presParOf" srcId="{3DE31485-E187-4DB7-B3EB-66852E89FA27}" destId="{7AF16DC0-D742-4C39-B77C-61C8749C1419}" srcOrd="0" destOrd="0" presId="urn:microsoft.com/office/officeart/2005/8/layout/hierarchy2"/>
    <dgm:cxn modelId="{13104B92-4C01-424E-931C-EBA8F88FBFE2}" type="presParOf" srcId="{3DE31485-E187-4DB7-B3EB-66852E89FA27}" destId="{95644BFB-62DD-4470-A63E-18387AFE5D81}" srcOrd="1" destOrd="0" presId="urn:microsoft.com/office/officeart/2005/8/layout/hierarchy2"/>
    <dgm:cxn modelId="{356F4BB2-D4CD-4FA4-B210-A945A772015F}" type="presParOf" srcId="{95644BFB-62DD-4470-A63E-18387AFE5D81}" destId="{D6295A90-910E-42AA-953E-9C66661DA196}" srcOrd="0" destOrd="0" presId="urn:microsoft.com/office/officeart/2005/8/layout/hierarchy2"/>
    <dgm:cxn modelId="{E0F10F8F-68DB-42AA-B963-93416573B7A7}" type="presParOf" srcId="{D6295A90-910E-42AA-953E-9C66661DA196}" destId="{AB23A34D-6D19-49CC-9194-83274EF73600}" srcOrd="0" destOrd="0" presId="urn:microsoft.com/office/officeart/2005/8/layout/hierarchy2"/>
    <dgm:cxn modelId="{A6429014-3731-4B39-892D-847DFB926ED4}" type="presParOf" srcId="{95644BFB-62DD-4470-A63E-18387AFE5D81}" destId="{F7E1D3B3-DAF1-4B5E-B330-927554D75461}" srcOrd="1" destOrd="0" presId="urn:microsoft.com/office/officeart/2005/8/layout/hierarchy2"/>
    <dgm:cxn modelId="{B4E02BCD-ADA7-4662-BAB3-D7871A68552A}" type="presParOf" srcId="{F7E1D3B3-DAF1-4B5E-B330-927554D75461}" destId="{046A3112-1BE7-4D4E-87EC-6ED74AAE4B94}" srcOrd="0" destOrd="0" presId="urn:microsoft.com/office/officeart/2005/8/layout/hierarchy2"/>
    <dgm:cxn modelId="{80029E0E-19A9-4A1B-BD1D-45983EB177E8}" type="presParOf" srcId="{F7E1D3B3-DAF1-4B5E-B330-927554D75461}" destId="{7223F41C-7562-45C9-92DA-F581D675D306}" srcOrd="1" destOrd="0" presId="urn:microsoft.com/office/officeart/2005/8/layout/hierarchy2"/>
    <dgm:cxn modelId="{28649D55-E124-4035-9FA1-21C9C09FAFEE}" type="presParOf" srcId="{B5714C88-D9DC-421A-A05F-044B1EDC1089}" destId="{C43919B7-B118-4E39-B90F-50DF2461E106}" srcOrd="6" destOrd="0" presId="urn:microsoft.com/office/officeart/2005/8/layout/hierarchy2"/>
    <dgm:cxn modelId="{7CCE6B75-ABC5-4E1E-AFD8-C463E945184F}" type="presParOf" srcId="{C43919B7-B118-4E39-B90F-50DF2461E106}" destId="{EE81B8B5-B7C9-4C1C-A2C9-21EE9021AE7F}" srcOrd="0" destOrd="0" presId="urn:microsoft.com/office/officeart/2005/8/layout/hierarchy2"/>
    <dgm:cxn modelId="{10386779-BE73-4CF8-9E30-A2BDE88A5691}" type="presParOf" srcId="{B5714C88-D9DC-421A-A05F-044B1EDC1089}" destId="{0D9A6C8B-2B28-4C31-8153-E9D49DA4BAF4}" srcOrd="7" destOrd="0" presId="urn:microsoft.com/office/officeart/2005/8/layout/hierarchy2"/>
    <dgm:cxn modelId="{449BC713-F15F-4B8E-ADFD-160D7D7CFE22}" type="presParOf" srcId="{0D9A6C8B-2B28-4C31-8153-E9D49DA4BAF4}" destId="{FBAA9404-17CA-49CC-878F-424E5CA4B4AD}" srcOrd="0" destOrd="0" presId="urn:microsoft.com/office/officeart/2005/8/layout/hierarchy2"/>
    <dgm:cxn modelId="{68B5FBF5-AE6A-469D-BC88-D9459838EBFC}" type="presParOf" srcId="{0D9A6C8B-2B28-4C31-8153-E9D49DA4BAF4}" destId="{2F634FB5-B616-45A9-AF15-370FBEE66047}" srcOrd="1" destOrd="0" presId="urn:microsoft.com/office/officeart/2005/8/layout/hierarchy2"/>
    <dgm:cxn modelId="{41DC932C-D428-4D24-9C41-17CA7F2464A2}" type="presParOf" srcId="{2F634FB5-B616-45A9-AF15-370FBEE66047}" destId="{164886C1-6561-4870-9F41-BD0FD2E76A6D}" srcOrd="0" destOrd="0" presId="urn:microsoft.com/office/officeart/2005/8/layout/hierarchy2"/>
    <dgm:cxn modelId="{C823630D-B6EE-4178-AAC1-3C8D9FB88714}" type="presParOf" srcId="{164886C1-6561-4870-9F41-BD0FD2E76A6D}" destId="{B0123D03-97EA-4852-9830-580B7FACFC02}" srcOrd="0" destOrd="0" presId="urn:microsoft.com/office/officeart/2005/8/layout/hierarchy2"/>
    <dgm:cxn modelId="{C02543CA-A857-4C73-A2BE-FBD5A1C666AA}" type="presParOf" srcId="{2F634FB5-B616-45A9-AF15-370FBEE66047}" destId="{32E66746-22C2-4D1D-9AB7-C46F487B46C4}" srcOrd="1" destOrd="0" presId="urn:microsoft.com/office/officeart/2005/8/layout/hierarchy2"/>
    <dgm:cxn modelId="{81954E82-4326-4C49-AA37-5C17A62878B1}" type="presParOf" srcId="{32E66746-22C2-4D1D-9AB7-C46F487B46C4}" destId="{D002C6C5-28CB-471D-A752-6BAF3E653251}" srcOrd="0" destOrd="0" presId="urn:microsoft.com/office/officeart/2005/8/layout/hierarchy2"/>
    <dgm:cxn modelId="{9F719487-4FC9-42C2-9E95-B57893DBE2DE}" type="presParOf" srcId="{32E66746-22C2-4D1D-9AB7-C46F487B46C4}" destId="{998CCF8E-E54F-4A85-9C2C-A40CA195328A}" srcOrd="1" destOrd="0" presId="urn:microsoft.com/office/officeart/2005/8/layout/hierarchy2"/>
    <dgm:cxn modelId="{6A746D72-924B-4F0C-AB9A-8ABAE4655EC0}" type="presParOf" srcId="{998CCF8E-E54F-4A85-9C2C-A40CA195328A}" destId="{7A0107C5-4574-4A04-8B38-3C045750A5FA}" srcOrd="0" destOrd="0" presId="urn:microsoft.com/office/officeart/2005/8/layout/hierarchy2"/>
    <dgm:cxn modelId="{490497DD-5C8D-4576-BDAF-7FAA9370FA1B}" type="presParOf" srcId="{7A0107C5-4574-4A04-8B38-3C045750A5FA}" destId="{763F5DEB-EC82-4510-8433-252104E4AB70}" srcOrd="0" destOrd="0" presId="urn:microsoft.com/office/officeart/2005/8/layout/hierarchy2"/>
    <dgm:cxn modelId="{C0267ABC-19AA-4ADF-BB02-0B26D075B985}" type="presParOf" srcId="{998CCF8E-E54F-4A85-9C2C-A40CA195328A}" destId="{3D51BB9D-DD6E-4899-85AD-6207DF0C3DD1}" srcOrd="1" destOrd="0" presId="urn:microsoft.com/office/officeart/2005/8/layout/hierarchy2"/>
    <dgm:cxn modelId="{3D7681C8-54EF-411D-9097-F9B845F33D87}" type="presParOf" srcId="{3D51BB9D-DD6E-4899-85AD-6207DF0C3DD1}" destId="{D4992150-8E06-48D9-ADB3-CC2CC21BC709}" srcOrd="0" destOrd="0" presId="urn:microsoft.com/office/officeart/2005/8/layout/hierarchy2"/>
    <dgm:cxn modelId="{373B42DC-DAFB-4126-B0DD-B51148DB5F00}" type="presParOf" srcId="{3D51BB9D-DD6E-4899-85AD-6207DF0C3DD1}" destId="{EB079289-ED16-43D5-84FA-72AC8051EEDC}" srcOrd="1" destOrd="0" presId="urn:microsoft.com/office/officeart/2005/8/layout/hierarchy2"/>
    <dgm:cxn modelId="{311D443F-EA3E-4701-B09F-8A0E61F285C5}" type="presParOf" srcId="{B5714C88-D9DC-421A-A05F-044B1EDC1089}" destId="{05B9332F-141D-41C1-A1FC-1E26DB43A5B4}" srcOrd="8" destOrd="0" presId="urn:microsoft.com/office/officeart/2005/8/layout/hierarchy2"/>
    <dgm:cxn modelId="{753AFBA2-F498-4CD9-92AE-D483BF6C97EB}" type="presParOf" srcId="{05B9332F-141D-41C1-A1FC-1E26DB43A5B4}" destId="{20015E89-5E8C-4635-9A6F-14C315449F93}" srcOrd="0" destOrd="0" presId="urn:microsoft.com/office/officeart/2005/8/layout/hierarchy2"/>
    <dgm:cxn modelId="{E72826D7-A935-42EE-935D-F389F2F97EA9}" type="presParOf" srcId="{B5714C88-D9DC-421A-A05F-044B1EDC1089}" destId="{405103A6-4F73-414F-969B-72E751905482}" srcOrd="9" destOrd="0" presId="urn:microsoft.com/office/officeart/2005/8/layout/hierarchy2"/>
    <dgm:cxn modelId="{F31C6074-39C9-4812-99C2-FAA84E03BA73}" type="presParOf" srcId="{405103A6-4F73-414F-969B-72E751905482}" destId="{D8DBF1BD-7C8F-4C84-888D-6EF2A4A251AA}" srcOrd="0" destOrd="0" presId="urn:microsoft.com/office/officeart/2005/8/layout/hierarchy2"/>
    <dgm:cxn modelId="{9B8E5578-E61D-44D3-B540-26494C1198A1}" type="presParOf" srcId="{405103A6-4F73-414F-969B-72E751905482}" destId="{3BAAD938-E3A2-45CF-A5BF-5AA4A1E3E378}" srcOrd="1" destOrd="0" presId="urn:microsoft.com/office/officeart/2005/8/layout/hierarchy2"/>
    <dgm:cxn modelId="{C976215B-647A-4BFF-A6C0-3E3EBA1ABC1C}" type="presParOf" srcId="{3BAAD938-E3A2-45CF-A5BF-5AA4A1E3E378}" destId="{8C22B891-FD3B-4F7B-8CE4-323D2BFB75B6}" srcOrd="0" destOrd="0" presId="urn:microsoft.com/office/officeart/2005/8/layout/hierarchy2"/>
    <dgm:cxn modelId="{DB0B0DC9-BFDA-4140-99BE-8036C3972E2C}" type="presParOf" srcId="{8C22B891-FD3B-4F7B-8CE4-323D2BFB75B6}" destId="{4DCD757D-7734-4FA9-9CCE-CA5C4860F623}" srcOrd="0" destOrd="0" presId="urn:microsoft.com/office/officeart/2005/8/layout/hierarchy2"/>
    <dgm:cxn modelId="{55837984-9DA6-4BA2-B6A9-19921B05EBF0}" type="presParOf" srcId="{3BAAD938-E3A2-45CF-A5BF-5AA4A1E3E378}" destId="{C44AE795-0AAF-4015-8C66-9981E7652254}" srcOrd="1" destOrd="0" presId="urn:microsoft.com/office/officeart/2005/8/layout/hierarchy2"/>
    <dgm:cxn modelId="{5FED3948-AD53-4E0A-94E2-5C196F166316}" type="presParOf" srcId="{C44AE795-0AAF-4015-8C66-9981E7652254}" destId="{2D735A6C-11B5-4840-97F5-CA4B99926ABB}" srcOrd="0" destOrd="0" presId="urn:microsoft.com/office/officeart/2005/8/layout/hierarchy2"/>
    <dgm:cxn modelId="{5C393A95-D1E4-49F1-8B4D-4E65E581D7F9}" type="presParOf" srcId="{C44AE795-0AAF-4015-8C66-9981E7652254}" destId="{1A616F0C-B4CC-46DF-9CBB-F8F662F9FA15}" srcOrd="1" destOrd="0" presId="urn:microsoft.com/office/officeart/2005/8/layout/hierarchy2"/>
    <dgm:cxn modelId="{52A9FC36-7A21-4ACC-85F2-B78498DEE525}" type="presParOf" srcId="{1A616F0C-B4CC-46DF-9CBB-F8F662F9FA15}" destId="{FB23F63A-FFF5-4DC7-B253-8F0C0A598DEF}" srcOrd="0" destOrd="0" presId="urn:microsoft.com/office/officeart/2005/8/layout/hierarchy2"/>
    <dgm:cxn modelId="{8B3AA9AC-5972-48C7-BEE2-4FCDF30D93C7}" type="presParOf" srcId="{FB23F63A-FFF5-4DC7-B253-8F0C0A598DEF}" destId="{EFFB4D49-4C31-4E23-81FE-555E7115F7CE}" srcOrd="0" destOrd="0" presId="urn:microsoft.com/office/officeart/2005/8/layout/hierarchy2"/>
    <dgm:cxn modelId="{C063B877-C77D-46DB-9B33-00991A1BBD04}" type="presParOf" srcId="{1A616F0C-B4CC-46DF-9CBB-F8F662F9FA15}" destId="{5CD1959F-386B-4E48-BA63-407A71C6E5D8}" srcOrd="1" destOrd="0" presId="urn:microsoft.com/office/officeart/2005/8/layout/hierarchy2"/>
    <dgm:cxn modelId="{50712D04-571D-462D-9B5A-146ADC8AFEDB}" type="presParOf" srcId="{5CD1959F-386B-4E48-BA63-407A71C6E5D8}" destId="{FA267CB8-8047-4CBF-A5E6-7BA4A1CB3EA7}" srcOrd="0" destOrd="0" presId="urn:microsoft.com/office/officeart/2005/8/layout/hierarchy2"/>
    <dgm:cxn modelId="{64EC5D31-D210-4B8D-84BB-2FB30CA160EA}" type="presParOf" srcId="{5CD1959F-386B-4E48-BA63-407A71C6E5D8}" destId="{283D2BC4-C9BC-4266-B6F4-E3D208DA4672}"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HL7 v2</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HL7 V3 &amp; CDA</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B2CC70E2-4F86-4579-B6EE-1BF8C95AFA55}">
      <dgm:prSet phldrT="[Text]" custT="1"/>
      <dgm:spPr>
        <a:solidFill>
          <a:srgbClr val="CCECFF"/>
        </a:solidFill>
      </dgm:spPr>
      <dgm:t>
        <a:bodyPr/>
        <a:lstStyle/>
        <a:p>
          <a:r>
            <a:rPr lang="en-US" sz="1050" b="1" dirty="0"/>
            <a:t>HL7 FHIR</a:t>
          </a:r>
        </a:p>
      </dgm:t>
    </dgm:pt>
    <dgm:pt modelId="{A318DDF5-86AC-4DFA-8FCC-CAEBA5EF378B}" type="parTrans" cxnId="{70622E62-85A0-452A-8308-65A03CF953CC}">
      <dgm:prSet custT="1"/>
      <dgm:spPr/>
      <dgm:t>
        <a:bodyPr/>
        <a:lstStyle/>
        <a:p>
          <a:endParaRPr lang="en-US" sz="1050"/>
        </a:p>
      </dgm:t>
    </dgm:pt>
    <dgm:pt modelId="{9F252FDC-1FEF-4172-8FD5-72E91E5049A3}" type="sibTrans" cxnId="{70622E62-85A0-452A-8308-65A03CF953CC}">
      <dgm:prSet/>
      <dgm:spPr/>
      <dgm:t>
        <a:bodyPr/>
        <a:lstStyle/>
        <a:p>
          <a:endParaRPr lang="en-US" sz="1050"/>
        </a:p>
      </dgm:t>
    </dgm:pt>
    <dgm:pt modelId="{8A6692EF-2BE7-4BB2-9C4B-A3740D236AB8}">
      <dgm:prSet phldrT="[Text]" custT="1"/>
      <dgm:spPr>
        <a:solidFill>
          <a:srgbClr val="CCECFF"/>
        </a:solidFill>
      </dgm:spPr>
      <dgm:t>
        <a:bodyPr/>
        <a:lstStyle/>
        <a:p>
          <a:r>
            <a:rPr lang="en-US" sz="1050" b="1" dirty="0"/>
            <a:t>NCPDP SCRIPT</a:t>
          </a:r>
        </a:p>
      </dgm:t>
    </dgm:pt>
    <dgm:pt modelId="{E86B9D26-B67F-4B2C-A840-795F6D4D73D5}" type="parTrans" cxnId="{60B29D8A-26B6-44C8-9564-79B645639CEC}">
      <dgm:prSet custT="1"/>
      <dgm:spPr/>
      <dgm:t>
        <a:bodyPr/>
        <a:lstStyle/>
        <a:p>
          <a:endParaRPr lang="en-US" sz="1050"/>
        </a:p>
      </dgm:t>
    </dgm:pt>
    <dgm:pt modelId="{43A34B74-D104-4D25-A4DD-BCD2157F1F11}" type="sibTrans" cxnId="{60B29D8A-26B6-44C8-9564-79B645639CEC}">
      <dgm:prSet/>
      <dgm:spPr/>
      <dgm:t>
        <a:bodyPr/>
        <a:lstStyle/>
        <a:p>
          <a:endParaRPr lang="en-US" sz="1050"/>
        </a:p>
      </dgm:t>
    </dgm:pt>
    <dgm:pt modelId="{673F482B-294D-40B5-B4D2-45C182D57F9F}">
      <dgm:prSet phldrT="[Text]" custT="1"/>
      <dgm:spPr>
        <a:solidFill>
          <a:srgbClr val="CCECFF"/>
        </a:solidFill>
      </dgm:spPr>
      <dgm:t>
        <a:bodyPr/>
        <a:lstStyle/>
        <a:p>
          <a:r>
            <a:rPr lang="en-US" sz="1050" b="1" dirty="0" err="1"/>
            <a:t>ebXML</a:t>
          </a:r>
          <a:endParaRPr lang="en-US" sz="1050" b="1" dirty="0"/>
        </a:p>
      </dgm:t>
    </dgm:pt>
    <dgm:pt modelId="{E2DF454D-ACFB-4078-B77B-460A61A1220A}" type="parTrans" cxnId="{3C2F2D31-5625-4B9B-9929-8A376BF28BAB}">
      <dgm:prSet custT="1"/>
      <dgm:spPr/>
      <dgm:t>
        <a:bodyPr/>
        <a:lstStyle/>
        <a:p>
          <a:endParaRPr lang="en-US" sz="1050"/>
        </a:p>
      </dgm:t>
    </dgm:pt>
    <dgm:pt modelId="{8DA4C643-F90D-4C73-8D18-4804C7F7823C}" type="sibTrans" cxnId="{3C2F2D31-5625-4B9B-9929-8A376BF28BA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Prohibited Usage</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Not-supported</a:t>
          </a:r>
        </a:p>
        <a:p>
          <a:r>
            <a:rPr lang="en-US" sz="1050" b="1" dirty="0"/>
            <a:t>(X)</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Not-permitted (NP)</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5DE4C925-3237-4F31-A331-AB9CCF8D23D7}">
      <dgm:prSet custT="1"/>
      <dgm:spPr>
        <a:solidFill>
          <a:srgbClr val="E1F4FF"/>
        </a:solidFill>
      </dgm:spPr>
      <dgm:t>
        <a:bodyPr/>
        <a:lstStyle/>
        <a:p>
          <a:r>
            <a:rPr lang="en-US" sz="1050" b="1" dirty="0"/>
            <a:t>Maximum Cardinality = 0</a:t>
          </a:r>
        </a:p>
      </dgm:t>
    </dgm:pt>
    <dgm:pt modelId="{2FE3CEB8-BACC-461E-9C1B-58D2C3CA5B0D}" type="parTrans" cxnId="{04F72F09-3466-470E-AFEB-3396D03EDC05}">
      <dgm:prSet custT="1"/>
      <dgm:spPr/>
      <dgm:t>
        <a:bodyPr/>
        <a:lstStyle/>
        <a:p>
          <a:endParaRPr lang="en-US" sz="1050"/>
        </a:p>
      </dgm:t>
    </dgm:pt>
    <dgm:pt modelId="{26554EE6-2BC2-475A-95D2-87A6EFCB8470}" type="sibTrans" cxnId="{04F72F09-3466-470E-AFEB-3396D03EDC05}">
      <dgm:prSet/>
      <dgm:spPr/>
      <dgm:t>
        <a:bodyPr/>
        <a:lstStyle/>
        <a:p>
          <a:endParaRPr lang="en-US" sz="1050"/>
        </a:p>
      </dgm:t>
    </dgm:pt>
    <dgm:pt modelId="{2D4E00EA-21C3-4886-97D4-202E37EB0A22}">
      <dgm:prSet custT="1"/>
      <dgm:spPr>
        <a:solidFill>
          <a:srgbClr val="E1F4FF"/>
        </a:solidFill>
      </dgm:spPr>
      <dgm:t>
        <a:bodyPr/>
        <a:lstStyle/>
        <a:p>
          <a:r>
            <a:rPr lang="en-US" sz="1050" b="1" dirty="0"/>
            <a:t>Not Used (N)</a:t>
          </a:r>
        </a:p>
      </dgm:t>
    </dgm:pt>
    <dgm:pt modelId="{4C054C9D-F1A7-4949-A74D-2A3515F21ED1}" type="parTrans" cxnId="{12D30E62-A7CD-451E-9F7F-A846D09EA983}">
      <dgm:prSet custT="1"/>
      <dgm:spPr/>
      <dgm:t>
        <a:bodyPr/>
        <a:lstStyle/>
        <a:p>
          <a:endParaRPr lang="en-US" sz="1050"/>
        </a:p>
      </dgm:t>
    </dgm:pt>
    <dgm:pt modelId="{245128A4-82B2-4192-9117-1D53ECC97229}" type="sibTrans" cxnId="{12D30E62-A7CD-451E-9F7F-A846D09EA983}">
      <dgm:prSet/>
      <dgm:spPr/>
      <dgm:t>
        <a:bodyPr/>
        <a:lstStyle/>
        <a:p>
          <a:endParaRPr lang="en-US" sz="1050"/>
        </a:p>
      </dgm:t>
    </dgm:pt>
    <dgm:pt modelId="{B0652C3E-4FBC-4473-8307-1CA848CF6869}">
      <dgm:prSet custT="1"/>
      <dgm:spPr>
        <a:solidFill>
          <a:srgbClr val="E1F4FF"/>
        </a:solidFill>
      </dgm:spPr>
      <dgm:t>
        <a:bodyPr/>
        <a:lstStyle/>
        <a:p>
          <a:r>
            <a:rPr lang="en-US" sz="1050" b="1" dirty="0">
              <a:solidFill>
                <a:srgbClr val="0070C0"/>
              </a:solidFill>
            </a:rPr>
            <a:t>Does not have the concept</a:t>
          </a:r>
        </a:p>
      </dgm:t>
    </dgm:pt>
    <dgm:pt modelId="{B6C2F009-A8A9-4233-80A0-EB55AEFFFEA1}" type="parTrans" cxnId="{6D671B1F-FA9F-4060-8710-5412D8A7EFCE}">
      <dgm:prSet custT="1"/>
      <dgm:spPr/>
      <dgm:t>
        <a:bodyPr/>
        <a:lstStyle/>
        <a:p>
          <a:endParaRPr lang="en-US" sz="1050"/>
        </a:p>
      </dgm:t>
    </dgm:pt>
    <dgm:pt modelId="{A3B0AB54-3963-43FB-A6B6-F455C427ED6E}" type="sibTrans" cxnId="{6D671B1F-FA9F-4060-8710-5412D8A7EFCE}">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Element must not be present in the instance</a:t>
          </a:r>
        </a:p>
      </dgm:t>
    </dgm:pt>
    <dgm:pt modelId="{600103FB-CB69-4F23-9650-6011E0181754}" type="parTrans" cxnId="{10C0AD24-844D-4833-88F2-B13C014D08E5}">
      <dgm:prSet custT="1"/>
      <dgm:spPr/>
      <dgm:t>
        <a:bodyPr/>
        <a:lstStyle/>
        <a:p>
          <a:endParaRPr lang="en-US" sz="1050"/>
        </a:p>
      </dgm:t>
    </dgm:pt>
    <dgm:pt modelId="{91D5850B-ADAF-472F-9781-180EC1A5DF3D}" type="sibTrans" cxnId="{10C0AD24-844D-4833-88F2-B13C014D08E5}">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Element must not appear in instances of derived models or messages and must also be "Not permitted" in derived models</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4DE62E78-0FC4-4BED-B13F-DA7C00BB1C8D}">
      <dgm:prSet custT="1"/>
      <dgm:spPr>
        <a:solidFill>
          <a:schemeClr val="bg1">
            <a:lumMod val="95000"/>
          </a:schemeClr>
        </a:solidFill>
      </dgm:spPr>
      <dgm:t>
        <a:bodyPr lIns="91440" rIns="91440"/>
        <a:lstStyle/>
        <a:p>
          <a:pPr algn="l"/>
          <a:r>
            <a:rPr lang="en-US" sz="1050" dirty="0"/>
            <a:t>Maximum Cardinality is set 0 in a profile for a specific use case.</a:t>
          </a:r>
        </a:p>
      </dgm:t>
    </dgm:pt>
    <dgm:pt modelId="{15B76D77-927C-453C-B0C8-F46AE2608E87}" type="parTrans" cxnId="{22BAB537-3377-4F26-9D3D-2228B9C49686}">
      <dgm:prSet custT="1"/>
      <dgm:spPr/>
      <dgm:t>
        <a:bodyPr/>
        <a:lstStyle/>
        <a:p>
          <a:endParaRPr lang="en-US" sz="1050"/>
        </a:p>
      </dgm:t>
    </dgm:pt>
    <dgm:pt modelId="{319F97F6-3561-407B-8F4B-11BBC891770B}" type="sibTrans" cxnId="{22BAB537-3377-4F26-9D3D-2228B9C49686}">
      <dgm:prSet/>
      <dgm:spPr/>
      <dgm:t>
        <a:bodyPr/>
        <a:lstStyle/>
        <a:p>
          <a:endParaRPr lang="en-US" sz="1050"/>
        </a:p>
      </dgm:t>
    </dgm:pt>
    <dgm:pt modelId="{A3EF0D64-D6FB-49D3-9FBF-0C574BD5552F}">
      <dgm:prSet custT="1"/>
      <dgm:spPr>
        <a:solidFill>
          <a:schemeClr val="bg1">
            <a:lumMod val="95000"/>
          </a:schemeClr>
        </a:solidFill>
      </dgm:spPr>
      <dgm:t>
        <a:bodyPr lIns="91440" rIns="91440"/>
        <a:lstStyle/>
        <a:p>
          <a:pPr algn="l"/>
          <a:r>
            <a:rPr lang="en-US" sz="1050" dirty="0"/>
            <a:t>Element must not be present in the instance </a:t>
          </a:r>
        </a:p>
      </dgm:t>
    </dgm:pt>
    <dgm:pt modelId="{20889740-0FF1-4960-884D-DD807A940451}" type="parTrans" cxnId="{8C4E469F-0E96-4A18-931B-1BBA57D4411A}">
      <dgm:prSet custT="1"/>
      <dgm:spPr/>
      <dgm:t>
        <a:bodyPr/>
        <a:lstStyle/>
        <a:p>
          <a:endParaRPr lang="en-US" sz="1050"/>
        </a:p>
      </dgm:t>
    </dgm:pt>
    <dgm:pt modelId="{9061BDA3-84C4-4449-B032-7CAAB1CAAED2}" type="sibTrans" cxnId="{8C4E469F-0E96-4A18-931B-1BBA57D4411A}">
      <dgm:prSet/>
      <dgm:spPr/>
      <dgm:t>
        <a:bodyPr/>
        <a:lstStyle/>
        <a:p>
          <a:endParaRPr lang="en-US" sz="1050"/>
        </a:p>
      </dgm:t>
    </dgm:pt>
    <dgm:pt modelId="{DB4D1EA9-7D3E-40A2-904F-0A77EB9268AB}">
      <dgm:prSet custT="1"/>
      <dgm:spPr>
        <a:solidFill>
          <a:schemeClr val="bg1">
            <a:lumMod val="95000"/>
          </a:schemeClr>
        </a:solidFill>
      </dgm:spPr>
      <dgm:t>
        <a:bodyPr lIns="91440" rIns="91440"/>
        <a:lstStyle/>
        <a:p>
          <a:r>
            <a:rPr lang="en-US" sz="1050" dirty="0"/>
            <a:t>Not Applicable</a:t>
          </a:r>
        </a:p>
      </dgm:t>
    </dgm:pt>
    <dgm:pt modelId="{0C6682B0-7B81-43FA-A0B0-DC68739073AE}" type="parTrans" cxnId="{3D7E93CE-F4B1-4D41-810D-7BAD2AB856F2}">
      <dgm:prSet custT="1"/>
      <dgm:spPr/>
      <dgm:t>
        <a:bodyPr/>
        <a:lstStyle/>
        <a:p>
          <a:endParaRPr lang="en-US" sz="1050"/>
        </a:p>
      </dgm:t>
    </dgm:pt>
    <dgm:pt modelId="{DEC9C3CA-CB09-4983-8F41-B482AF18FE8D}" type="sibTrans" cxnId="{3D7E93CE-F4B1-4D41-810D-7BAD2AB856F2}">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5"/>
      <dgm:spPr/>
    </dgm:pt>
    <dgm:pt modelId="{0A5E8CD8-9562-4D8D-8986-FD8E731901AE}" type="pres">
      <dgm:prSet presAssocID="{15231953-6320-4759-A977-7DD4C0B20DC2}" presName="connTx" presStyleLbl="parChTrans1D2" presStyleIdx="0" presStyleCnt="5"/>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5">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5"/>
      <dgm:spPr/>
    </dgm:pt>
    <dgm:pt modelId="{CCF99805-F49B-40A0-A16E-442CEFFF3A96}" type="pres">
      <dgm:prSet presAssocID="{A563BE08-8503-4C9D-9243-548E3A7E24B0}" presName="connTx" presStyleLbl="parChTrans1D3" presStyleIdx="0" presStyleCnt="5"/>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5"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5"/>
      <dgm:spPr/>
    </dgm:pt>
    <dgm:pt modelId="{BA5C2748-D6A4-4DF0-802B-FDEB7EE5E11C}" type="pres">
      <dgm:prSet presAssocID="{600103FB-CB69-4F23-9650-6011E0181754}" presName="connTx" presStyleLbl="parChTrans1D4" presStyleIdx="0" presStyleCnt="5"/>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5" custScaleX="438003">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5"/>
      <dgm:spPr/>
    </dgm:pt>
    <dgm:pt modelId="{3F9B364B-2002-4261-A49E-A941C95DF8D1}" type="pres">
      <dgm:prSet presAssocID="{3CE30084-C3D6-494C-AA2D-199148488D76}" presName="connTx" presStyleLbl="parChTrans1D2" presStyleIdx="1" presStyleCnt="5"/>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5">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5"/>
      <dgm:spPr/>
    </dgm:pt>
    <dgm:pt modelId="{EFA100C8-4326-47F9-9A02-90CAFBECC47B}" type="pres">
      <dgm:prSet presAssocID="{80AA5A5A-F7FA-4E15-A196-A874AF82CA0B}" presName="connTx" presStyleLbl="parChTrans1D3" presStyleIdx="1" presStyleCnt="5"/>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5" custScaleX="110924">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5"/>
      <dgm:spPr/>
    </dgm:pt>
    <dgm:pt modelId="{68CB5994-1390-4124-BAA3-B359E171225F}" type="pres">
      <dgm:prSet presAssocID="{78ABC36B-3751-4A6A-A26C-EB75AC4B4DD7}" presName="connTx" presStyleLbl="parChTrans1D4" presStyleIdx="1" presStyleCnt="5"/>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5" custScaleX="438003">
        <dgm:presLayoutVars>
          <dgm:chPref val="3"/>
        </dgm:presLayoutVars>
      </dgm:prSet>
      <dgm:spPr/>
    </dgm:pt>
    <dgm:pt modelId="{9155AC79-7358-4F4A-9AD3-2B48915AD8B0}" type="pres">
      <dgm:prSet presAssocID="{403369F7-B962-4A9D-BA8F-C4DBFBAE4819}" presName="level3hierChild" presStyleCnt="0"/>
      <dgm:spPr/>
    </dgm:pt>
    <dgm:pt modelId="{C6360AD1-0523-4369-A505-A8D8FAD4A825}" type="pres">
      <dgm:prSet presAssocID="{A318DDF5-86AC-4DFA-8FCC-CAEBA5EF378B}" presName="conn2-1" presStyleLbl="parChTrans1D2" presStyleIdx="2" presStyleCnt="5"/>
      <dgm:spPr/>
    </dgm:pt>
    <dgm:pt modelId="{F46B135B-5982-4FE0-A6C8-5DFB80A5772E}" type="pres">
      <dgm:prSet presAssocID="{A318DDF5-86AC-4DFA-8FCC-CAEBA5EF378B}" presName="connTx" presStyleLbl="parChTrans1D2" presStyleIdx="2" presStyleCnt="5"/>
      <dgm:spPr/>
    </dgm:pt>
    <dgm:pt modelId="{39ABDA12-5508-4173-AD07-953D55F02479}" type="pres">
      <dgm:prSet presAssocID="{B2CC70E2-4F86-4579-B6EE-1BF8C95AFA55}" presName="root2" presStyleCnt="0"/>
      <dgm:spPr/>
    </dgm:pt>
    <dgm:pt modelId="{0D986020-6A57-4E4F-8B54-E25243FA59DE}" type="pres">
      <dgm:prSet presAssocID="{B2CC70E2-4F86-4579-B6EE-1BF8C95AFA55}" presName="LevelTwoTextNode" presStyleLbl="node2" presStyleIdx="2" presStyleCnt="5">
        <dgm:presLayoutVars>
          <dgm:chPref val="3"/>
        </dgm:presLayoutVars>
      </dgm:prSet>
      <dgm:spPr/>
    </dgm:pt>
    <dgm:pt modelId="{3953833B-6A08-476B-A559-942F3BDC1933}" type="pres">
      <dgm:prSet presAssocID="{B2CC70E2-4F86-4579-B6EE-1BF8C95AFA55}" presName="level3hierChild" presStyleCnt="0"/>
      <dgm:spPr/>
    </dgm:pt>
    <dgm:pt modelId="{C538E04D-E5E3-42CB-A9A1-D990A652DB79}" type="pres">
      <dgm:prSet presAssocID="{2FE3CEB8-BACC-461E-9C1B-58D2C3CA5B0D}" presName="conn2-1" presStyleLbl="parChTrans1D3" presStyleIdx="2" presStyleCnt="5"/>
      <dgm:spPr/>
    </dgm:pt>
    <dgm:pt modelId="{DEA13D0D-27E3-49F3-A619-9E0E3FF85078}" type="pres">
      <dgm:prSet presAssocID="{2FE3CEB8-BACC-461E-9C1B-58D2C3CA5B0D}" presName="connTx" presStyleLbl="parChTrans1D3" presStyleIdx="2" presStyleCnt="5"/>
      <dgm:spPr/>
    </dgm:pt>
    <dgm:pt modelId="{3DE31485-E187-4DB7-B3EB-66852E89FA27}" type="pres">
      <dgm:prSet presAssocID="{5DE4C925-3237-4F31-A331-AB9CCF8D23D7}" presName="root2" presStyleCnt="0"/>
      <dgm:spPr/>
    </dgm:pt>
    <dgm:pt modelId="{7AF16DC0-D742-4C39-B77C-61C8749C1419}" type="pres">
      <dgm:prSet presAssocID="{5DE4C925-3237-4F31-A331-AB9CCF8D23D7}" presName="LevelTwoTextNode" presStyleLbl="node3" presStyleIdx="2" presStyleCnt="5" custScaleX="110924">
        <dgm:presLayoutVars>
          <dgm:chPref val="3"/>
        </dgm:presLayoutVars>
      </dgm:prSet>
      <dgm:spPr/>
    </dgm:pt>
    <dgm:pt modelId="{95644BFB-62DD-4470-A63E-18387AFE5D81}" type="pres">
      <dgm:prSet presAssocID="{5DE4C925-3237-4F31-A331-AB9CCF8D23D7}" presName="level3hierChild" presStyleCnt="0"/>
      <dgm:spPr/>
    </dgm:pt>
    <dgm:pt modelId="{D6295A90-910E-42AA-953E-9C66661DA196}" type="pres">
      <dgm:prSet presAssocID="{15B76D77-927C-453C-B0C8-F46AE2608E87}" presName="conn2-1" presStyleLbl="parChTrans1D4" presStyleIdx="2" presStyleCnt="5"/>
      <dgm:spPr/>
    </dgm:pt>
    <dgm:pt modelId="{AB23A34D-6D19-49CC-9194-83274EF73600}" type="pres">
      <dgm:prSet presAssocID="{15B76D77-927C-453C-B0C8-F46AE2608E87}" presName="connTx" presStyleLbl="parChTrans1D4" presStyleIdx="2" presStyleCnt="5"/>
      <dgm:spPr/>
    </dgm:pt>
    <dgm:pt modelId="{F7E1D3B3-DAF1-4B5E-B330-927554D75461}" type="pres">
      <dgm:prSet presAssocID="{4DE62E78-0FC4-4BED-B13F-DA7C00BB1C8D}" presName="root2" presStyleCnt="0"/>
      <dgm:spPr/>
    </dgm:pt>
    <dgm:pt modelId="{046A3112-1BE7-4D4E-87EC-6ED74AAE4B94}" type="pres">
      <dgm:prSet presAssocID="{4DE62E78-0FC4-4BED-B13F-DA7C00BB1C8D}" presName="LevelTwoTextNode" presStyleLbl="node4" presStyleIdx="2" presStyleCnt="5" custScaleX="438003">
        <dgm:presLayoutVars>
          <dgm:chPref val="3"/>
        </dgm:presLayoutVars>
      </dgm:prSet>
      <dgm:spPr/>
    </dgm:pt>
    <dgm:pt modelId="{7223F41C-7562-45C9-92DA-F581D675D306}" type="pres">
      <dgm:prSet presAssocID="{4DE62E78-0FC4-4BED-B13F-DA7C00BB1C8D}" presName="level3hierChild" presStyleCnt="0"/>
      <dgm:spPr/>
    </dgm:pt>
    <dgm:pt modelId="{C43919B7-B118-4E39-B90F-50DF2461E106}" type="pres">
      <dgm:prSet presAssocID="{E86B9D26-B67F-4B2C-A840-795F6D4D73D5}" presName="conn2-1" presStyleLbl="parChTrans1D2" presStyleIdx="3" presStyleCnt="5"/>
      <dgm:spPr/>
    </dgm:pt>
    <dgm:pt modelId="{EE81B8B5-B7C9-4C1C-A2C9-21EE9021AE7F}" type="pres">
      <dgm:prSet presAssocID="{E86B9D26-B67F-4B2C-A840-795F6D4D73D5}" presName="connTx" presStyleLbl="parChTrans1D2" presStyleIdx="3" presStyleCnt="5"/>
      <dgm:spPr/>
    </dgm:pt>
    <dgm:pt modelId="{0D9A6C8B-2B28-4C31-8153-E9D49DA4BAF4}" type="pres">
      <dgm:prSet presAssocID="{8A6692EF-2BE7-4BB2-9C4B-A3740D236AB8}" presName="root2" presStyleCnt="0"/>
      <dgm:spPr/>
    </dgm:pt>
    <dgm:pt modelId="{FBAA9404-17CA-49CC-878F-424E5CA4B4AD}" type="pres">
      <dgm:prSet presAssocID="{8A6692EF-2BE7-4BB2-9C4B-A3740D236AB8}" presName="LevelTwoTextNode" presStyleLbl="node2" presStyleIdx="3" presStyleCnt="5">
        <dgm:presLayoutVars>
          <dgm:chPref val="3"/>
        </dgm:presLayoutVars>
      </dgm:prSet>
      <dgm:spPr/>
    </dgm:pt>
    <dgm:pt modelId="{2F634FB5-B616-45A9-AF15-370FBEE66047}" type="pres">
      <dgm:prSet presAssocID="{8A6692EF-2BE7-4BB2-9C4B-A3740D236AB8}" presName="level3hierChild" presStyleCnt="0"/>
      <dgm:spPr/>
    </dgm:pt>
    <dgm:pt modelId="{164886C1-6561-4870-9F41-BD0FD2E76A6D}" type="pres">
      <dgm:prSet presAssocID="{4C054C9D-F1A7-4949-A74D-2A3515F21ED1}" presName="conn2-1" presStyleLbl="parChTrans1D3" presStyleIdx="3" presStyleCnt="5"/>
      <dgm:spPr/>
    </dgm:pt>
    <dgm:pt modelId="{B0123D03-97EA-4852-9830-580B7FACFC02}" type="pres">
      <dgm:prSet presAssocID="{4C054C9D-F1A7-4949-A74D-2A3515F21ED1}" presName="connTx" presStyleLbl="parChTrans1D3" presStyleIdx="3" presStyleCnt="5"/>
      <dgm:spPr/>
    </dgm:pt>
    <dgm:pt modelId="{32E66746-22C2-4D1D-9AB7-C46F487B46C4}" type="pres">
      <dgm:prSet presAssocID="{2D4E00EA-21C3-4886-97D4-202E37EB0A22}" presName="root2" presStyleCnt="0"/>
      <dgm:spPr/>
    </dgm:pt>
    <dgm:pt modelId="{D002C6C5-28CB-471D-A752-6BAF3E653251}" type="pres">
      <dgm:prSet presAssocID="{2D4E00EA-21C3-4886-97D4-202E37EB0A22}" presName="LevelTwoTextNode" presStyleLbl="node3" presStyleIdx="3" presStyleCnt="5" custScaleX="110924">
        <dgm:presLayoutVars>
          <dgm:chPref val="3"/>
        </dgm:presLayoutVars>
      </dgm:prSet>
      <dgm:spPr/>
    </dgm:pt>
    <dgm:pt modelId="{998CCF8E-E54F-4A85-9C2C-A40CA195328A}" type="pres">
      <dgm:prSet presAssocID="{2D4E00EA-21C3-4886-97D4-202E37EB0A22}" presName="level3hierChild" presStyleCnt="0"/>
      <dgm:spPr/>
    </dgm:pt>
    <dgm:pt modelId="{7A0107C5-4574-4A04-8B38-3C045750A5FA}" type="pres">
      <dgm:prSet presAssocID="{20889740-0FF1-4960-884D-DD807A940451}" presName="conn2-1" presStyleLbl="parChTrans1D4" presStyleIdx="3" presStyleCnt="5"/>
      <dgm:spPr/>
    </dgm:pt>
    <dgm:pt modelId="{763F5DEB-EC82-4510-8433-252104E4AB70}" type="pres">
      <dgm:prSet presAssocID="{20889740-0FF1-4960-884D-DD807A940451}" presName="connTx" presStyleLbl="parChTrans1D4" presStyleIdx="3" presStyleCnt="5"/>
      <dgm:spPr/>
    </dgm:pt>
    <dgm:pt modelId="{3D51BB9D-DD6E-4899-85AD-6207DF0C3DD1}" type="pres">
      <dgm:prSet presAssocID="{A3EF0D64-D6FB-49D3-9FBF-0C574BD5552F}" presName="root2" presStyleCnt="0"/>
      <dgm:spPr/>
    </dgm:pt>
    <dgm:pt modelId="{D4992150-8E06-48D9-ADB3-CC2CC21BC709}" type="pres">
      <dgm:prSet presAssocID="{A3EF0D64-D6FB-49D3-9FBF-0C574BD5552F}" presName="LevelTwoTextNode" presStyleLbl="node4" presStyleIdx="3" presStyleCnt="5" custScaleX="438003">
        <dgm:presLayoutVars>
          <dgm:chPref val="3"/>
        </dgm:presLayoutVars>
      </dgm:prSet>
      <dgm:spPr/>
    </dgm:pt>
    <dgm:pt modelId="{EB079289-ED16-43D5-84FA-72AC8051EEDC}" type="pres">
      <dgm:prSet presAssocID="{A3EF0D64-D6FB-49D3-9FBF-0C574BD5552F}" presName="level3hierChild" presStyleCnt="0"/>
      <dgm:spPr/>
    </dgm:pt>
    <dgm:pt modelId="{05B9332F-141D-41C1-A1FC-1E26DB43A5B4}" type="pres">
      <dgm:prSet presAssocID="{E2DF454D-ACFB-4078-B77B-460A61A1220A}" presName="conn2-1" presStyleLbl="parChTrans1D2" presStyleIdx="4" presStyleCnt="5"/>
      <dgm:spPr/>
    </dgm:pt>
    <dgm:pt modelId="{20015E89-5E8C-4635-9A6F-14C315449F93}" type="pres">
      <dgm:prSet presAssocID="{E2DF454D-ACFB-4078-B77B-460A61A1220A}" presName="connTx" presStyleLbl="parChTrans1D2" presStyleIdx="4" presStyleCnt="5"/>
      <dgm:spPr/>
    </dgm:pt>
    <dgm:pt modelId="{405103A6-4F73-414F-969B-72E751905482}" type="pres">
      <dgm:prSet presAssocID="{673F482B-294D-40B5-B4D2-45C182D57F9F}" presName="root2" presStyleCnt="0"/>
      <dgm:spPr/>
    </dgm:pt>
    <dgm:pt modelId="{D8DBF1BD-7C8F-4C84-888D-6EF2A4A251AA}" type="pres">
      <dgm:prSet presAssocID="{673F482B-294D-40B5-B4D2-45C182D57F9F}" presName="LevelTwoTextNode" presStyleLbl="node2" presStyleIdx="4" presStyleCnt="5">
        <dgm:presLayoutVars>
          <dgm:chPref val="3"/>
        </dgm:presLayoutVars>
      </dgm:prSet>
      <dgm:spPr/>
    </dgm:pt>
    <dgm:pt modelId="{3BAAD938-E3A2-45CF-A5BF-5AA4A1E3E378}" type="pres">
      <dgm:prSet presAssocID="{673F482B-294D-40B5-B4D2-45C182D57F9F}" presName="level3hierChild" presStyleCnt="0"/>
      <dgm:spPr/>
    </dgm:pt>
    <dgm:pt modelId="{8C22B891-FD3B-4F7B-8CE4-323D2BFB75B6}" type="pres">
      <dgm:prSet presAssocID="{B6C2F009-A8A9-4233-80A0-EB55AEFFFEA1}" presName="conn2-1" presStyleLbl="parChTrans1D3" presStyleIdx="4" presStyleCnt="5"/>
      <dgm:spPr/>
    </dgm:pt>
    <dgm:pt modelId="{4DCD757D-7734-4FA9-9CCE-CA5C4860F623}" type="pres">
      <dgm:prSet presAssocID="{B6C2F009-A8A9-4233-80A0-EB55AEFFFEA1}" presName="connTx" presStyleLbl="parChTrans1D3" presStyleIdx="4" presStyleCnt="5"/>
      <dgm:spPr/>
    </dgm:pt>
    <dgm:pt modelId="{C44AE795-0AAF-4015-8C66-9981E7652254}" type="pres">
      <dgm:prSet presAssocID="{B0652C3E-4FBC-4473-8307-1CA848CF6869}" presName="root2" presStyleCnt="0"/>
      <dgm:spPr/>
    </dgm:pt>
    <dgm:pt modelId="{2D735A6C-11B5-4840-97F5-CA4B99926ABB}" type="pres">
      <dgm:prSet presAssocID="{B0652C3E-4FBC-4473-8307-1CA848CF6869}" presName="LevelTwoTextNode" presStyleLbl="node3" presStyleIdx="4" presStyleCnt="5" custScaleX="110449">
        <dgm:presLayoutVars>
          <dgm:chPref val="3"/>
        </dgm:presLayoutVars>
      </dgm:prSet>
      <dgm:spPr/>
    </dgm:pt>
    <dgm:pt modelId="{1A616F0C-B4CC-46DF-9CBB-F8F662F9FA15}" type="pres">
      <dgm:prSet presAssocID="{B0652C3E-4FBC-4473-8307-1CA848CF6869}" presName="level3hierChild" presStyleCnt="0"/>
      <dgm:spPr/>
    </dgm:pt>
    <dgm:pt modelId="{FB23F63A-FFF5-4DC7-B253-8F0C0A598DEF}" type="pres">
      <dgm:prSet presAssocID="{0C6682B0-7B81-43FA-A0B0-DC68739073AE}" presName="conn2-1" presStyleLbl="parChTrans1D4" presStyleIdx="4" presStyleCnt="5"/>
      <dgm:spPr/>
    </dgm:pt>
    <dgm:pt modelId="{EFFB4D49-4C31-4E23-81FE-555E7115F7CE}" type="pres">
      <dgm:prSet presAssocID="{0C6682B0-7B81-43FA-A0B0-DC68739073AE}" presName="connTx" presStyleLbl="parChTrans1D4" presStyleIdx="4" presStyleCnt="5"/>
      <dgm:spPr/>
    </dgm:pt>
    <dgm:pt modelId="{5CD1959F-386B-4E48-BA63-407A71C6E5D8}" type="pres">
      <dgm:prSet presAssocID="{DB4D1EA9-7D3E-40A2-904F-0A77EB9268AB}" presName="root2" presStyleCnt="0"/>
      <dgm:spPr/>
    </dgm:pt>
    <dgm:pt modelId="{FA267CB8-8047-4CBF-A5E6-7BA4A1CB3EA7}" type="pres">
      <dgm:prSet presAssocID="{DB4D1EA9-7D3E-40A2-904F-0A77EB9268AB}" presName="LevelTwoTextNode" presStyleLbl="node4" presStyleIdx="4" presStyleCnt="5" custScaleX="438003">
        <dgm:presLayoutVars>
          <dgm:chPref val="3"/>
        </dgm:presLayoutVars>
      </dgm:prSet>
      <dgm:spPr/>
    </dgm:pt>
    <dgm:pt modelId="{283D2BC4-C9BC-4266-B6F4-E3D208DA4672}" type="pres">
      <dgm:prSet presAssocID="{DB4D1EA9-7D3E-40A2-904F-0A77EB9268AB}" presName="level3hierChild" presStyleCnt="0"/>
      <dgm:spPr/>
    </dgm:pt>
  </dgm:ptLst>
  <dgm:cxnLst>
    <dgm:cxn modelId="{09179204-6BB7-43B0-A291-ED7E4EF27152}" type="presOf" srcId="{4C054C9D-F1A7-4949-A74D-2A3515F21ED1}" destId="{164886C1-6561-4870-9F41-BD0FD2E76A6D}" srcOrd="0" destOrd="0" presId="urn:microsoft.com/office/officeart/2005/8/layout/hierarchy2"/>
    <dgm:cxn modelId="{C24CFF05-0B2C-482D-9E53-5D4F358E4523}" type="presOf" srcId="{B0652C3E-4FBC-4473-8307-1CA848CF6869}" destId="{2D735A6C-11B5-4840-97F5-CA4B99926ABB}" srcOrd="0" destOrd="0" presId="urn:microsoft.com/office/officeart/2005/8/layout/hierarchy2"/>
    <dgm:cxn modelId="{04F72F09-3466-470E-AFEB-3396D03EDC05}" srcId="{B2CC70E2-4F86-4579-B6EE-1BF8C95AFA55}" destId="{5DE4C925-3237-4F31-A331-AB9CCF8D23D7}" srcOrd="0" destOrd="0" parTransId="{2FE3CEB8-BACC-461E-9C1B-58D2C3CA5B0D}" sibTransId="{26554EE6-2BC2-475A-95D2-87A6EFCB8470}"/>
    <dgm:cxn modelId="{60CDBD0C-7989-43FA-8649-587268173586}" type="presOf" srcId="{15B76D77-927C-453C-B0C8-F46AE2608E87}" destId="{AB23A34D-6D19-49CC-9194-83274EF73600}" srcOrd="1" destOrd="0" presId="urn:microsoft.com/office/officeart/2005/8/layout/hierarchy2"/>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342B6618-2730-454C-96BB-3A7B50698479}" type="presOf" srcId="{A3EF0D64-D6FB-49D3-9FBF-0C574BD5552F}" destId="{D4992150-8E06-48D9-ADB3-CC2CC21BC709}" srcOrd="0" destOrd="0" presId="urn:microsoft.com/office/officeart/2005/8/layout/hierarchy2"/>
    <dgm:cxn modelId="{AE22861E-6BE2-44FF-AA43-C06134A8CEF0}" type="presOf" srcId="{E2DF454D-ACFB-4078-B77B-460A61A1220A}" destId="{05B9332F-141D-41C1-A1FC-1E26DB43A5B4}" srcOrd="0" destOrd="0" presId="urn:microsoft.com/office/officeart/2005/8/layout/hierarchy2"/>
    <dgm:cxn modelId="{6D671B1F-FA9F-4060-8710-5412D8A7EFCE}" srcId="{673F482B-294D-40B5-B4D2-45C182D57F9F}" destId="{B0652C3E-4FBC-4473-8307-1CA848CF6869}" srcOrd="0" destOrd="0" parTransId="{B6C2F009-A8A9-4233-80A0-EB55AEFFFEA1}" sibTransId="{A3B0AB54-3963-43FB-A6B6-F455C427ED6E}"/>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A6C6AC22-14E1-405E-8763-469836CFF2B8}" type="presOf" srcId="{DB4D1EA9-7D3E-40A2-904F-0A77EB9268AB}" destId="{FA267CB8-8047-4CBF-A5E6-7BA4A1CB3EA7}"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3C2F2D31-5625-4B9B-9929-8A376BF28BAB}" srcId="{6EAF2890-2B1C-477C-941A-BE1240AD4AD9}" destId="{673F482B-294D-40B5-B4D2-45C182D57F9F}" srcOrd="4" destOrd="0" parTransId="{E2DF454D-ACFB-4078-B77B-460A61A1220A}" sibTransId="{8DA4C643-F90D-4C73-8D18-4804C7F7823C}"/>
    <dgm:cxn modelId="{22BAB537-3377-4F26-9D3D-2228B9C49686}" srcId="{5DE4C925-3237-4F31-A331-AB9CCF8D23D7}" destId="{4DE62E78-0FC4-4BED-B13F-DA7C00BB1C8D}" srcOrd="0" destOrd="0" parTransId="{15B76D77-927C-453C-B0C8-F46AE2608E87}" sibTransId="{319F97F6-3561-407B-8F4B-11BBC891770B}"/>
    <dgm:cxn modelId="{73252338-3C57-40D1-8B8A-D9CA03BA544D}" type="presOf" srcId="{F3DB0EE4-6551-4F8D-AAC4-28D4124AA57A}" destId="{D32B891F-767E-48F3-AD00-8A9025E2779D}" srcOrd="0" destOrd="0" presId="urn:microsoft.com/office/officeart/2005/8/layout/hierarchy2"/>
    <dgm:cxn modelId="{E5F2EA5D-E996-42E6-ABC0-A08A8CFD8620}" type="presOf" srcId="{2FE3CEB8-BACC-461E-9C1B-58D2C3CA5B0D}" destId="{C538E04D-E5E3-42CB-A9A1-D990A652DB79}"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0B2D2661-6F35-44D7-8ED6-35C8757FBEC7}" type="presOf" srcId="{E86B9D26-B67F-4B2C-A840-795F6D4D73D5}" destId="{C43919B7-B118-4E39-B90F-50DF2461E106}" srcOrd="0" destOrd="0" presId="urn:microsoft.com/office/officeart/2005/8/layout/hierarchy2"/>
    <dgm:cxn modelId="{12D30E62-A7CD-451E-9F7F-A846D09EA983}" srcId="{8A6692EF-2BE7-4BB2-9C4B-A3740D236AB8}" destId="{2D4E00EA-21C3-4886-97D4-202E37EB0A22}" srcOrd="0" destOrd="0" parTransId="{4C054C9D-F1A7-4949-A74D-2A3515F21ED1}" sibTransId="{245128A4-82B2-4192-9117-1D53ECC97229}"/>
    <dgm:cxn modelId="{70622E62-85A0-452A-8308-65A03CF953CC}" srcId="{6EAF2890-2B1C-477C-941A-BE1240AD4AD9}" destId="{B2CC70E2-4F86-4579-B6EE-1BF8C95AFA55}" srcOrd="2" destOrd="0" parTransId="{A318DDF5-86AC-4DFA-8FCC-CAEBA5EF378B}" sibTransId="{9F252FDC-1FEF-4172-8FD5-72E91E5049A3}"/>
    <dgm:cxn modelId="{7D0FF764-E0D7-4449-9B5E-FF092E60038E}" type="presOf" srcId="{600103FB-CB69-4F23-9650-6011E0181754}" destId="{EB2100AF-1F6D-450F-9427-9B0F57AC45BC}" srcOrd="0" destOrd="0" presId="urn:microsoft.com/office/officeart/2005/8/layout/hierarchy2"/>
    <dgm:cxn modelId="{4F87D149-ECF2-42A3-B649-0C0428B0B9CB}" type="presOf" srcId="{15B76D77-927C-453C-B0C8-F46AE2608E87}" destId="{D6295A90-910E-42AA-953E-9C66661DA196}"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244BDD6C-08F0-4510-89A2-C15BDEFCF9F0}" type="presOf" srcId="{8A6692EF-2BE7-4BB2-9C4B-A3740D236AB8}" destId="{FBAA9404-17CA-49CC-878F-424E5CA4B4AD}" srcOrd="0" destOrd="0" presId="urn:microsoft.com/office/officeart/2005/8/layout/hierarchy2"/>
    <dgm:cxn modelId="{83AE876F-4BF1-4E15-A172-1222C9A17649}" type="presOf" srcId="{5DE4C925-3237-4F31-A331-AB9CCF8D23D7}" destId="{7AF16DC0-D742-4C39-B77C-61C8749C1419}" srcOrd="0" destOrd="0" presId="urn:microsoft.com/office/officeart/2005/8/layout/hierarchy2"/>
    <dgm:cxn modelId="{32D32354-7F45-4109-8BA6-01A7697A2E99}" type="presOf" srcId="{A318DDF5-86AC-4DFA-8FCC-CAEBA5EF378B}" destId="{F46B135B-5982-4FE0-A6C8-5DFB80A5772E}" srcOrd="1" destOrd="0" presId="urn:microsoft.com/office/officeart/2005/8/layout/hierarchy2"/>
    <dgm:cxn modelId="{4FD4E554-38B7-4286-AB11-F8EA6D5FD6C8}" type="presOf" srcId="{2D4E00EA-21C3-4886-97D4-202E37EB0A22}" destId="{D002C6C5-28CB-471D-A752-6BAF3E653251}" srcOrd="0"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DDE0BF59-4012-4DCC-8BFD-A0C1D7826B70}" type="presOf" srcId="{B6C2F009-A8A9-4233-80A0-EB55AEFFFEA1}" destId="{4DCD757D-7734-4FA9-9CCE-CA5C4860F623}" srcOrd="1" destOrd="0" presId="urn:microsoft.com/office/officeart/2005/8/layout/hierarchy2"/>
    <dgm:cxn modelId="{ADFF917B-40F2-4DF9-8CA3-030A6ACC7FC8}" type="presOf" srcId="{4C054C9D-F1A7-4949-A74D-2A3515F21ED1}" destId="{B0123D03-97EA-4852-9830-580B7FACFC02}" srcOrd="1"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3C423B82-D95B-4A84-AE8F-5BBB5CD77F56}" type="presOf" srcId="{B2CC70E2-4F86-4579-B6EE-1BF8C95AFA55}" destId="{0D986020-6A57-4E4F-8B54-E25243FA59DE}" srcOrd="0" destOrd="0" presId="urn:microsoft.com/office/officeart/2005/8/layout/hierarchy2"/>
    <dgm:cxn modelId="{F3236183-DAA4-4816-B96C-C7F6DFE0BB3F}" type="presOf" srcId="{E2DF454D-ACFB-4078-B77B-460A61A1220A}" destId="{20015E89-5E8C-4635-9A6F-14C315449F93}" srcOrd="1" destOrd="0" presId="urn:microsoft.com/office/officeart/2005/8/layout/hierarchy2"/>
    <dgm:cxn modelId="{D1353889-8488-4896-8308-F6BD2A8F4F5A}" type="presOf" srcId="{E86B9D26-B67F-4B2C-A840-795F6D4D73D5}" destId="{EE81B8B5-B7C9-4C1C-A2C9-21EE9021AE7F}" srcOrd="1" destOrd="0" presId="urn:microsoft.com/office/officeart/2005/8/layout/hierarchy2"/>
    <dgm:cxn modelId="{60B29D8A-26B6-44C8-9564-79B645639CEC}" srcId="{6EAF2890-2B1C-477C-941A-BE1240AD4AD9}" destId="{8A6692EF-2BE7-4BB2-9C4B-A3740D236AB8}" srcOrd="3" destOrd="0" parTransId="{E86B9D26-B67F-4B2C-A840-795F6D4D73D5}" sibTransId="{43A34B74-D104-4D25-A4DD-BCD2157F1F11}"/>
    <dgm:cxn modelId="{C8FA3891-D7D1-439E-8927-A7138BB905FD}" type="presOf" srcId="{20889740-0FF1-4960-884D-DD807A940451}" destId="{7A0107C5-4574-4A04-8B38-3C045750A5FA}" srcOrd="0" destOrd="0" presId="urn:microsoft.com/office/officeart/2005/8/layout/hierarchy2"/>
    <dgm:cxn modelId="{0C2D0E93-28EF-423F-916A-03949C9F7F6C}" type="presOf" srcId="{2FE3CEB8-BACC-461E-9C1B-58D2C3CA5B0D}" destId="{DEA13D0D-27E3-49F3-A619-9E0E3FF85078}" srcOrd="1" destOrd="0" presId="urn:microsoft.com/office/officeart/2005/8/layout/hierarchy2"/>
    <dgm:cxn modelId="{CF0DE597-2AFD-4A76-9D9D-01A1D142619E}" type="presOf" srcId="{78ABC36B-3751-4A6A-A26C-EB75AC4B4DD7}" destId="{A32C3422-7C7D-4F73-B3CE-E30BCB1CA580}" srcOrd="0" destOrd="0" presId="urn:microsoft.com/office/officeart/2005/8/layout/hierarchy2"/>
    <dgm:cxn modelId="{04AF9A9B-DF71-4175-9874-8B3B0BFFE5F2}" type="presOf" srcId="{20889740-0FF1-4960-884D-DD807A940451}" destId="{763F5DEB-EC82-4510-8433-252104E4AB70}" srcOrd="1" destOrd="0" presId="urn:microsoft.com/office/officeart/2005/8/layout/hierarchy2"/>
    <dgm:cxn modelId="{8C4E469F-0E96-4A18-931B-1BBA57D4411A}" srcId="{2D4E00EA-21C3-4886-97D4-202E37EB0A22}" destId="{A3EF0D64-D6FB-49D3-9FBF-0C574BD5552F}" srcOrd="0" destOrd="0" parTransId="{20889740-0FF1-4960-884D-DD807A940451}" sibTransId="{9061BDA3-84C4-4449-B032-7CAAB1CAAED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993E82C0-752F-461C-925C-F77103AEEBA3}" type="presOf" srcId="{0C6682B0-7B81-43FA-A0B0-DC68739073AE}" destId="{EFFB4D49-4C31-4E23-81FE-555E7115F7CE}" srcOrd="1" destOrd="0" presId="urn:microsoft.com/office/officeart/2005/8/layout/hierarchy2"/>
    <dgm:cxn modelId="{5F52A6C7-4745-47AD-8D7C-A304D3AC588D}" type="presOf" srcId="{0C6682B0-7B81-43FA-A0B0-DC68739073AE}" destId="{FB23F63A-FFF5-4DC7-B253-8F0C0A598DEF}" srcOrd="0" destOrd="0" presId="urn:microsoft.com/office/officeart/2005/8/layout/hierarchy2"/>
    <dgm:cxn modelId="{90D726C8-6413-458E-A75D-897A36A9115F}" type="presOf" srcId="{B6C2F009-A8A9-4233-80A0-EB55AEFFFEA1}" destId="{8C22B891-FD3B-4F7B-8CE4-323D2BFB75B6}" srcOrd="0" destOrd="0" presId="urn:microsoft.com/office/officeart/2005/8/layout/hierarchy2"/>
    <dgm:cxn modelId="{3D7E93CE-F4B1-4D41-810D-7BAD2AB856F2}" srcId="{B0652C3E-4FBC-4473-8307-1CA848CF6869}" destId="{DB4D1EA9-7D3E-40A2-904F-0A77EB9268AB}" srcOrd="0" destOrd="0" parTransId="{0C6682B0-7B81-43FA-A0B0-DC68739073AE}" sibTransId="{DEC9C3CA-CB09-4983-8F41-B482AF18FE8D}"/>
    <dgm:cxn modelId="{4ED300D0-1B7B-4C24-A385-07F06C4F44E5}" type="presOf" srcId="{4DE62E78-0FC4-4BED-B13F-DA7C00BB1C8D}" destId="{046A3112-1BE7-4D4E-87EC-6ED74AAE4B94}" srcOrd="0"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703CDDF8-D8DC-4AA3-B2AB-5F8EB18B086F}" type="presOf" srcId="{673F482B-294D-40B5-B4D2-45C182D57F9F}" destId="{D8DBF1BD-7C8F-4C84-888D-6EF2A4A251AA}" srcOrd="0" destOrd="0" presId="urn:microsoft.com/office/officeart/2005/8/layout/hierarchy2"/>
    <dgm:cxn modelId="{B94AA1FA-0EF1-4617-B694-37B45519B8A9}" type="presOf" srcId="{A318DDF5-86AC-4DFA-8FCC-CAEBA5EF378B}" destId="{C6360AD1-0523-4369-A505-A8D8FAD4A825}"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 modelId="{6B2FEF2C-A657-407D-884E-A000FD51752E}" type="presParOf" srcId="{B5714C88-D9DC-421A-A05F-044B1EDC1089}" destId="{C6360AD1-0523-4369-A505-A8D8FAD4A825}" srcOrd="4" destOrd="0" presId="urn:microsoft.com/office/officeart/2005/8/layout/hierarchy2"/>
    <dgm:cxn modelId="{0B4AD13C-676F-4788-B46C-86FAC2B838A2}" type="presParOf" srcId="{C6360AD1-0523-4369-A505-A8D8FAD4A825}" destId="{F46B135B-5982-4FE0-A6C8-5DFB80A5772E}" srcOrd="0" destOrd="0" presId="urn:microsoft.com/office/officeart/2005/8/layout/hierarchy2"/>
    <dgm:cxn modelId="{F1699F6D-12BA-4E57-A3A0-C1E7084C5B40}" type="presParOf" srcId="{B5714C88-D9DC-421A-A05F-044B1EDC1089}" destId="{39ABDA12-5508-4173-AD07-953D55F02479}" srcOrd="5" destOrd="0" presId="urn:microsoft.com/office/officeart/2005/8/layout/hierarchy2"/>
    <dgm:cxn modelId="{26A5028C-4B4B-42A3-A6D7-7CD75E310F9C}" type="presParOf" srcId="{39ABDA12-5508-4173-AD07-953D55F02479}" destId="{0D986020-6A57-4E4F-8B54-E25243FA59DE}" srcOrd="0" destOrd="0" presId="urn:microsoft.com/office/officeart/2005/8/layout/hierarchy2"/>
    <dgm:cxn modelId="{357A7A1C-A3CB-4BFE-B1C6-786D99000D56}" type="presParOf" srcId="{39ABDA12-5508-4173-AD07-953D55F02479}" destId="{3953833B-6A08-476B-A559-942F3BDC1933}" srcOrd="1" destOrd="0" presId="urn:microsoft.com/office/officeart/2005/8/layout/hierarchy2"/>
    <dgm:cxn modelId="{48C57DF8-80A0-4B83-9D04-F96D84DAFBDD}" type="presParOf" srcId="{3953833B-6A08-476B-A559-942F3BDC1933}" destId="{C538E04D-E5E3-42CB-A9A1-D990A652DB79}" srcOrd="0" destOrd="0" presId="urn:microsoft.com/office/officeart/2005/8/layout/hierarchy2"/>
    <dgm:cxn modelId="{2D3964F7-5121-48FA-B341-FDCC3CEDA4EF}" type="presParOf" srcId="{C538E04D-E5E3-42CB-A9A1-D990A652DB79}" destId="{DEA13D0D-27E3-49F3-A619-9E0E3FF85078}" srcOrd="0" destOrd="0" presId="urn:microsoft.com/office/officeart/2005/8/layout/hierarchy2"/>
    <dgm:cxn modelId="{BB705008-31BD-4D8E-B0BA-7C6D6C434879}" type="presParOf" srcId="{3953833B-6A08-476B-A559-942F3BDC1933}" destId="{3DE31485-E187-4DB7-B3EB-66852E89FA27}" srcOrd="1" destOrd="0" presId="urn:microsoft.com/office/officeart/2005/8/layout/hierarchy2"/>
    <dgm:cxn modelId="{F3670C5F-7FCC-4692-8632-63D3DBF942DB}" type="presParOf" srcId="{3DE31485-E187-4DB7-B3EB-66852E89FA27}" destId="{7AF16DC0-D742-4C39-B77C-61C8749C1419}" srcOrd="0" destOrd="0" presId="urn:microsoft.com/office/officeart/2005/8/layout/hierarchy2"/>
    <dgm:cxn modelId="{13104B92-4C01-424E-931C-EBA8F88FBFE2}" type="presParOf" srcId="{3DE31485-E187-4DB7-B3EB-66852E89FA27}" destId="{95644BFB-62DD-4470-A63E-18387AFE5D81}" srcOrd="1" destOrd="0" presId="urn:microsoft.com/office/officeart/2005/8/layout/hierarchy2"/>
    <dgm:cxn modelId="{356F4BB2-D4CD-4FA4-B210-A945A772015F}" type="presParOf" srcId="{95644BFB-62DD-4470-A63E-18387AFE5D81}" destId="{D6295A90-910E-42AA-953E-9C66661DA196}" srcOrd="0" destOrd="0" presId="urn:microsoft.com/office/officeart/2005/8/layout/hierarchy2"/>
    <dgm:cxn modelId="{E0F10F8F-68DB-42AA-B963-93416573B7A7}" type="presParOf" srcId="{D6295A90-910E-42AA-953E-9C66661DA196}" destId="{AB23A34D-6D19-49CC-9194-83274EF73600}" srcOrd="0" destOrd="0" presId="urn:microsoft.com/office/officeart/2005/8/layout/hierarchy2"/>
    <dgm:cxn modelId="{A6429014-3731-4B39-892D-847DFB926ED4}" type="presParOf" srcId="{95644BFB-62DD-4470-A63E-18387AFE5D81}" destId="{F7E1D3B3-DAF1-4B5E-B330-927554D75461}" srcOrd="1" destOrd="0" presId="urn:microsoft.com/office/officeart/2005/8/layout/hierarchy2"/>
    <dgm:cxn modelId="{B4E02BCD-ADA7-4662-BAB3-D7871A68552A}" type="presParOf" srcId="{F7E1D3B3-DAF1-4B5E-B330-927554D75461}" destId="{046A3112-1BE7-4D4E-87EC-6ED74AAE4B94}" srcOrd="0" destOrd="0" presId="urn:microsoft.com/office/officeart/2005/8/layout/hierarchy2"/>
    <dgm:cxn modelId="{80029E0E-19A9-4A1B-BD1D-45983EB177E8}" type="presParOf" srcId="{F7E1D3B3-DAF1-4B5E-B330-927554D75461}" destId="{7223F41C-7562-45C9-92DA-F581D675D306}" srcOrd="1" destOrd="0" presId="urn:microsoft.com/office/officeart/2005/8/layout/hierarchy2"/>
    <dgm:cxn modelId="{28649D55-E124-4035-9FA1-21C9C09FAFEE}" type="presParOf" srcId="{B5714C88-D9DC-421A-A05F-044B1EDC1089}" destId="{C43919B7-B118-4E39-B90F-50DF2461E106}" srcOrd="6" destOrd="0" presId="urn:microsoft.com/office/officeart/2005/8/layout/hierarchy2"/>
    <dgm:cxn modelId="{7CCE6B75-ABC5-4E1E-AFD8-C463E945184F}" type="presParOf" srcId="{C43919B7-B118-4E39-B90F-50DF2461E106}" destId="{EE81B8B5-B7C9-4C1C-A2C9-21EE9021AE7F}" srcOrd="0" destOrd="0" presId="urn:microsoft.com/office/officeart/2005/8/layout/hierarchy2"/>
    <dgm:cxn modelId="{10386779-BE73-4CF8-9E30-A2BDE88A5691}" type="presParOf" srcId="{B5714C88-D9DC-421A-A05F-044B1EDC1089}" destId="{0D9A6C8B-2B28-4C31-8153-E9D49DA4BAF4}" srcOrd="7" destOrd="0" presId="urn:microsoft.com/office/officeart/2005/8/layout/hierarchy2"/>
    <dgm:cxn modelId="{449BC713-F15F-4B8E-ADFD-160D7D7CFE22}" type="presParOf" srcId="{0D9A6C8B-2B28-4C31-8153-E9D49DA4BAF4}" destId="{FBAA9404-17CA-49CC-878F-424E5CA4B4AD}" srcOrd="0" destOrd="0" presId="urn:microsoft.com/office/officeart/2005/8/layout/hierarchy2"/>
    <dgm:cxn modelId="{68B5FBF5-AE6A-469D-BC88-D9459838EBFC}" type="presParOf" srcId="{0D9A6C8B-2B28-4C31-8153-E9D49DA4BAF4}" destId="{2F634FB5-B616-45A9-AF15-370FBEE66047}" srcOrd="1" destOrd="0" presId="urn:microsoft.com/office/officeart/2005/8/layout/hierarchy2"/>
    <dgm:cxn modelId="{41DC932C-D428-4D24-9C41-17CA7F2464A2}" type="presParOf" srcId="{2F634FB5-B616-45A9-AF15-370FBEE66047}" destId="{164886C1-6561-4870-9F41-BD0FD2E76A6D}" srcOrd="0" destOrd="0" presId="urn:microsoft.com/office/officeart/2005/8/layout/hierarchy2"/>
    <dgm:cxn modelId="{C823630D-B6EE-4178-AAC1-3C8D9FB88714}" type="presParOf" srcId="{164886C1-6561-4870-9F41-BD0FD2E76A6D}" destId="{B0123D03-97EA-4852-9830-580B7FACFC02}" srcOrd="0" destOrd="0" presId="urn:microsoft.com/office/officeart/2005/8/layout/hierarchy2"/>
    <dgm:cxn modelId="{C02543CA-A857-4C73-A2BE-FBD5A1C666AA}" type="presParOf" srcId="{2F634FB5-B616-45A9-AF15-370FBEE66047}" destId="{32E66746-22C2-4D1D-9AB7-C46F487B46C4}" srcOrd="1" destOrd="0" presId="urn:microsoft.com/office/officeart/2005/8/layout/hierarchy2"/>
    <dgm:cxn modelId="{81954E82-4326-4C49-AA37-5C17A62878B1}" type="presParOf" srcId="{32E66746-22C2-4D1D-9AB7-C46F487B46C4}" destId="{D002C6C5-28CB-471D-A752-6BAF3E653251}" srcOrd="0" destOrd="0" presId="urn:microsoft.com/office/officeart/2005/8/layout/hierarchy2"/>
    <dgm:cxn modelId="{9F719487-4FC9-42C2-9E95-B57893DBE2DE}" type="presParOf" srcId="{32E66746-22C2-4D1D-9AB7-C46F487B46C4}" destId="{998CCF8E-E54F-4A85-9C2C-A40CA195328A}" srcOrd="1" destOrd="0" presId="urn:microsoft.com/office/officeart/2005/8/layout/hierarchy2"/>
    <dgm:cxn modelId="{6A746D72-924B-4F0C-AB9A-8ABAE4655EC0}" type="presParOf" srcId="{998CCF8E-E54F-4A85-9C2C-A40CA195328A}" destId="{7A0107C5-4574-4A04-8B38-3C045750A5FA}" srcOrd="0" destOrd="0" presId="urn:microsoft.com/office/officeart/2005/8/layout/hierarchy2"/>
    <dgm:cxn modelId="{490497DD-5C8D-4576-BDAF-7FAA9370FA1B}" type="presParOf" srcId="{7A0107C5-4574-4A04-8B38-3C045750A5FA}" destId="{763F5DEB-EC82-4510-8433-252104E4AB70}" srcOrd="0" destOrd="0" presId="urn:microsoft.com/office/officeart/2005/8/layout/hierarchy2"/>
    <dgm:cxn modelId="{C0267ABC-19AA-4ADF-BB02-0B26D075B985}" type="presParOf" srcId="{998CCF8E-E54F-4A85-9C2C-A40CA195328A}" destId="{3D51BB9D-DD6E-4899-85AD-6207DF0C3DD1}" srcOrd="1" destOrd="0" presId="urn:microsoft.com/office/officeart/2005/8/layout/hierarchy2"/>
    <dgm:cxn modelId="{3D7681C8-54EF-411D-9097-F9B845F33D87}" type="presParOf" srcId="{3D51BB9D-DD6E-4899-85AD-6207DF0C3DD1}" destId="{D4992150-8E06-48D9-ADB3-CC2CC21BC709}" srcOrd="0" destOrd="0" presId="urn:microsoft.com/office/officeart/2005/8/layout/hierarchy2"/>
    <dgm:cxn modelId="{373B42DC-DAFB-4126-B0DD-B51148DB5F00}" type="presParOf" srcId="{3D51BB9D-DD6E-4899-85AD-6207DF0C3DD1}" destId="{EB079289-ED16-43D5-84FA-72AC8051EEDC}" srcOrd="1" destOrd="0" presId="urn:microsoft.com/office/officeart/2005/8/layout/hierarchy2"/>
    <dgm:cxn modelId="{311D443F-EA3E-4701-B09F-8A0E61F285C5}" type="presParOf" srcId="{B5714C88-D9DC-421A-A05F-044B1EDC1089}" destId="{05B9332F-141D-41C1-A1FC-1E26DB43A5B4}" srcOrd="8" destOrd="0" presId="urn:microsoft.com/office/officeart/2005/8/layout/hierarchy2"/>
    <dgm:cxn modelId="{753AFBA2-F498-4CD9-92AE-D483BF6C97EB}" type="presParOf" srcId="{05B9332F-141D-41C1-A1FC-1E26DB43A5B4}" destId="{20015E89-5E8C-4635-9A6F-14C315449F93}" srcOrd="0" destOrd="0" presId="urn:microsoft.com/office/officeart/2005/8/layout/hierarchy2"/>
    <dgm:cxn modelId="{E72826D7-A935-42EE-935D-F389F2F97EA9}" type="presParOf" srcId="{B5714C88-D9DC-421A-A05F-044B1EDC1089}" destId="{405103A6-4F73-414F-969B-72E751905482}" srcOrd="9" destOrd="0" presId="urn:microsoft.com/office/officeart/2005/8/layout/hierarchy2"/>
    <dgm:cxn modelId="{F31C6074-39C9-4812-99C2-FAA84E03BA73}" type="presParOf" srcId="{405103A6-4F73-414F-969B-72E751905482}" destId="{D8DBF1BD-7C8F-4C84-888D-6EF2A4A251AA}" srcOrd="0" destOrd="0" presId="urn:microsoft.com/office/officeart/2005/8/layout/hierarchy2"/>
    <dgm:cxn modelId="{9B8E5578-E61D-44D3-B540-26494C1198A1}" type="presParOf" srcId="{405103A6-4F73-414F-969B-72E751905482}" destId="{3BAAD938-E3A2-45CF-A5BF-5AA4A1E3E378}" srcOrd="1" destOrd="0" presId="urn:microsoft.com/office/officeart/2005/8/layout/hierarchy2"/>
    <dgm:cxn modelId="{C976215B-647A-4BFF-A6C0-3E3EBA1ABC1C}" type="presParOf" srcId="{3BAAD938-E3A2-45CF-A5BF-5AA4A1E3E378}" destId="{8C22B891-FD3B-4F7B-8CE4-323D2BFB75B6}" srcOrd="0" destOrd="0" presId="urn:microsoft.com/office/officeart/2005/8/layout/hierarchy2"/>
    <dgm:cxn modelId="{DB0B0DC9-BFDA-4140-99BE-8036C3972E2C}" type="presParOf" srcId="{8C22B891-FD3B-4F7B-8CE4-323D2BFB75B6}" destId="{4DCD757D-7734-4FA9-9CCE-CA5C4860F623}" srcOrd="0" destOrd="0" presId="urn:microsoft.com/office/officeart/2005/8/layout/hierarchy2"/>
    <dgm:cxn modelId="{55837984-9DA6-4BA2-B6A9-19921B05EBF0}" type="presParOf" srcId="{3BAAD938-E3A2-45CF-A5BF-5AA4A1E3E378}" destId="{C44AE795-0AAF-4015-8C66-9981E7652254}" srcOrd="1" destOrd="0" presId="urn:microsoft.com/office/officeart/2005/8/layout/hierarchy2"/>
    <dgm:cxn modelId="{5FED3948-AD53-4E0A-94E2-5C196F166316}" type="presParOf" srcId="{C44AE795-0AAF-4015-8C66-9981E7652254}" destId="{2D735A6C-11B5-4840-97F5-CA4B99926ABB}" srcOrd="0" destOrd="0" presId="urn:microsoft.com/office/officeart/2005/8/layout/hierarchy2"/>
    <dgm:cxn modelId="{5C393A95-D1E4-49F1-8B4D-4E65E581D7F9}" type="presParOf" srcId="{C44AE795-0AAF-4015-8C66-9981E7652254}" destId="{1A616F0C-B4CC-46DF-9CBB-F8F662F9FA15}" srcOrd="1" destOrd="0" presId="urn:microsoft.com/office/officeart/2005/8/layout/hierarchy2"/>
    <dgm:cxn modelId="{52A9FC36-7A21-4ACC-85F2-B78498DEE525}" type="presParOf" srcId="{1A616F0C-B4CC-46DF-9CBB-F8F662F9FA15}" destId="{FB23F63A-FFF5-4DC7-B253-8F0C0A598DEF}" srcOrd="0" destOrd="0" presId="urn:microsoft.com/office/officeart/2005/8/layout/hierarchy2"/>
    <dgm:cxn modelId="{8B3AA9AC-5972-48C7-BEE2-4FCDF30D93C7}" type="presParOf" srcId="{FB23F63A-FFF5-4DC7-B253-8F0C0A598DEF}" destId="{EFFB4D49-4C31-4E23-81FE-555E7115F7CE}" srcOrd="0" destOrd="0" presId="urn:microsoft.com/office/officeart/2005/8/layout/hierarchy2"/>
    <dgm:cxn modelId="{C063B877-C77D-46DB-9B33-00991A1BBD04}" type="presParOf" srcId="{1A616F0C-B4CC-46DF-9CBB-F8F662F9FA15}" destId="{5CD1959F-386B-4E48-BA63-407A71C6E5D8}" srcOrd="1" destOrd="0" presId="urn:microsoft.com/office/officeart/2005/8/layout/hierarchy2"/>
    <dgm:cxn modelId="{50712D04-571D-462D-9B5A-146ADC8AFEDB}" type="presParOf" srcId="{5CD1959F-386B-4E48-BA63-407A71C6E5D8}" destId="{FA267CB8-8047-4CBF-A5E6-7BA4A1CB3EA7}" srcOrd="0" destOrd="0" presId="urn:microsoft.com/office/officeart/2005/8/layout/hierarchy2"/>
    <dgm:cxn modelId="{64EC5D31-D210-4B8D-84BB-2FB30CA160EA}" type="presParOf" srcId="{5CD1959F-386B-4E48-BA63-407A71C6E5D8}" destId="{283D2BC4-C9BC-4266-B6F4-E3D208DA4672}"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0C5B18-4FF3-4EAB-A238-430E8FEE76F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F3DB0EE4-6551-4F8D-AAC4-28D4124AA57A}">
      <dgm:prSet phldrT="[Text]" custT="1"/>
      <dgm:spPr>
        <a:solidFill>
          <a:srgbClr val="CCECFF"/>
        </a:solidFill>
      </dgm:spPr>
      <dgm:t>
        <a:bodyPr/>
        <a:lstStyle/>
        <a:p>
          <a:r>
            <a:rPr lang="en-US" sz="1050" b="1" dirty="0"/>
            <a:t>HL7 v2</a:t>
          </a:r>
        </a:p>
      </dgm:t>
    </dgm:pt>
    <dgm:pt modelId="{15231953-6320-4759-A977-7DD4C0B20DC2}" type="parTrans" cxnId="{01BB527C-9092-4131-B6F3-0CFDA593EA97}">
      <dgm:prSet custT="1"/>
      <dgm:spPr/>
      <dgm:t>
        <a:bodyPr/>
        <a:lstStyle/>
        <a:p>
          <a:endParaRPr lang="en-US" sz="1050"/>
        </a:p>
      </dgm:t>
    </dgm:pt>
    <dgm:pt modelId="{D5C3BF10-A1A0-43B6-981E-77634D3010A6}" type="sibTrans" cxnId="{01BB527C-9092-4131-B6F3-0CFDA593EA97}">
      <dgm:prSet/>
      <dgm:spPr/>
      <dgm:t>
        <a:bodyPr/>
        <a:lstStyle/>
        <a:p>
          <a:endParaRPr lang="en-US" sz="1050"/>
        </a:p>
      </dgm:t>
    </dgm:pt>
    <dgm:pt modelId="{1C021E9F-2721-4BD8-9274-EA006A170C68}">
      <dgm:prSet phldrT="[Text]" custT="1"/>
      <dgm:spPr>
        <a:solidFill>
          <a:srgbClr val="CCECFF"/>
        </a:solidFill>
      </dgm:spPr>
      <dgm:t>
        <a:bodyPr/>
        <a:lstStyle/>
        <a:p>
          <a:r>
            <a:rPr lang="en-US" sz="1050" b="1" dirty="0"/>
            <a:t>HL7 V3 &amp; CDA</a:t>
          </a:r>
        </a:p>
      </dgm:t>
    </dgm:pt>
    <dgm:pt modelId="{3CE30084-C3D6-494C-AA2D-199148488D76}" type="parTrans" cxnId="{305A63A5-176E-4D38-A0E0-86CAB730085B}">
      <dgm:prSet custT="1"/>
      <dgm:spPr/>
      <dgm:t>
        <a:bodyPr/>
        <a:lstStyle/>
        <a:p>
          <a:endParaRPr lang="en-US" sz="1050"/>
        </a:p>
      </dgm:t>
    </dgm:pt>
    <dgm:pt modelId="{B033B242-A5A8-4F56-9B31-8A73C2205D12}" type="sibTrans" cxnId="{305A63A5-176E-4D38-A0E0-86CAB730085B}">
      <dgm:prSet/>
      <dgm:spPr/>
      <dgm:t>
        <a:bodyPr/>
        <a:lstStyle/>
        <a:p>
          <a:endParaRPr lang="en-US" sz="1050"/>
        </a:p>
      </dgm:t>
    </dgm:pt>
    <dgm:pt modelId="{B2CC70E2-4F86-4579-B6EE-1BF8C95AFA55}">
      <dgm:prSet phldrT="[Text]" custT="1"/>
      <dgm:spPr>
        <a:solidFill>
          <a:srgbClr val="CCECFF"/>
        </a:solidFill>
      </dgm:spPr>
      <dgm:t>
        <a:bodyPr/>
        <a:lstStyle/>
        <a:p>
          <a:r>
            <a:rPr lang="en-US" sz="1050" b="1" dirty="0"/>
            <a:t>HL7 FHIR</a:t>
          </a:r>
        </a:p>
      </dgm:t>
    </dgm:pt>
    <dgm:pt modelId="{A318DDF5-86AC-4DFA-8FCC-CAEBA5EF378B}" type="parTrans" cxnId="{70622E62-85A0-452A-8308-65A03CF953CC}">
      <dgm:prSet custT="1"/>
      <dgm:spPr/>
      <dgm:t>
        <a:bodyPr/>
        <a:lstStyle/>
        <a:p>
          <a:endParaRPr lang="en-US" sz="1050"/>
        </a:p>
      </dgm:t>
    </dgm:pt>
    <dgm:pt modelId="{9F252FDC-1FEF-4172-8FD5-72E91E5049A3}" type="sibTrans" cxnId="{70622E62-85A0-452A-8308-65A03CF953CC}">
      <dgm:prSet/>
      <dgm:spPr/>
      <dgm:t>
        <a:bodyPr/>
        <a:lstStyle/>
        <a:p>
          <a:endParaRPr lang="en-US" sz="1050"/>
        </a:p>
      </dgm:t>
    </dgm:pt>
    <dgm:pt modelId="{8A6692EF-2BE7-4BB2-9C4B-A3740D236AB8}">
      <dgm:prSet phldrT="[Text]" custT="1"/>
      <dgm:spPr>
        <a:solidFill>
          <a:srgbClr val="CCECFF"/>
        </a:solidFill>
      </dgm:spPr>
      <dgm:t>
        <a:bodyPr/>
        <a:lstStyle/>
        <a:p>
          <a:r>
            <a:rPr lang="en-US" sz="1050" b="1" dirty="0"/>
            <a:t>NCPDP</a:t>
          </a:r>
        </a:p>
        <a:p>
          <a:r>
            <a:rPr lang="en-US" sz="1050" b="1" dirty="0"/>
            <a:t>SCRIPT</a:t>
          </a:r>
        </a:p>
      </dgm:t>
    </dgm:pt>
    <dgm:pt modelId="{E86B9D26-B67F-4B2C-A840-795F6D4D73D5}" type="parTrans" cxnId="{60B29D8A-26B6-44C8-9564-79B645639CEC}">
      <dgm:prSet custT="1"/>
      <dgm:spPr/>
      <dgm:t>
        <a:bodyPr/>
        <a:lstStyle/>
        <a:p>
          <a:endParaRPr lang="en-US" sz="1050"/>
        </a:p>
      </dgm:t>
    </dgm:pt>
    <dgm:pt modelId="{43A34B74-D104-4D25-A4DD-BCD2157F1F11}" type="sibTrans" cxnId="{60B29D8A-26B6-44C8-9564-79B645639CEC}">
      <dgm:prSet/>
      <dgm:spPr/>
      <dgm:t>
        <a:bodyPr/>
        <a:lstStyle/>
        <a:p>
          <a:endParaRPr lang="en-US" sz="1050"/>
        </a:p>
      </dgm:t>
    </dgm:pt>
    <dgm:pt modelId="{673F482B-294D-40B5-B4D2-45C182D57F9F}">
      <dgm:prSet phldrT="[Text]" custT="1"/>
      <dgm:spPr>
        <a:solidFill>
          <a:srgbClr val="CCECFF"/>
        </a:solidFill>
      </dgm:spPr>
      <dgm:t>
        <a:bodyPr/>
        <a:lstStyle/>
        <a:p>
          <a:r>
            <a:rPr lang="en-US" sz="1050" b="1" dirty="0" err="1"/>
            <a:t>ebXML</a:t>
          </a:r>
          <a:endParaRPr lang="en-US" sz="1050" b="1" dirty="0"/>
        </a:p>
      </dgm:t>
    </dgm:pt>
    <dgm:pt modelId="{E2DF454D-ACFB-4078-B77B-460A61A1220A}" type="parTrans" cxnId="{3C2F2D31-5625-4B9B-9929-8A376BF28BAB}">
      <dgm:prSet custT="1"/>
      <dgm:spPr/>
      <dgm:t>
        <a:bodyPr/>
        <a:lstStyle/>
        <a:p>
          <a:endParaRPr lang="en-US" sz="1050"/>
        </a:p>
      </dgm:t>
    </dgm:pt>
    <dgm:pt modelId="{8DA4C643-F90D-4C73-8D18-4804C7F7823C}" type="sibTrans" cxnId="{3C2F2D31-5625-4B9B-9929-8A376BF28BAB}">
      <dgm:prSet/>
      <dgm:spPr/>
      <dgm:t>
        <a:bodyPr/>
        <a:lstStyle/>
        <a:p>
          <a:endParaRPr lang="en-US" sz="1050"/>
        </a:p>
      </dgm:t>
    </dgm:pt>
    <dgm:pt modelId="{6EAF2890-2B1C-477C-941A-BE1240AD4AD9}">
      <dgm:prSet phldrT="[Text]" custT="1"/>
      <dgm:spPr>
        <a:solidFill>
          <a:srgbClr val="002060"/>
        </a:solidFill>
      </dgm:spPr>
      <dgm:t>
        <a:bodyPr/>
        <a:lstStyle/>
        <a:p>
          <a:r>
            <a:rPr lang="en-US" sz="1050" b="1" dirty="0">
              <a:solidFill>
                <a:schemeClr val="bg1"/>
              </a:solidFill>
            </a:rPr>
            <a:t>Optional Usage</a:t>
          </a:r>
        </a:p>
      </dgm:t>
    </dgm:pt>
    <dgm:pt modelId="{23B968A3-8900-4F64-B254-C257E07B7011}" type="sibTrans" cxnId="{844366D4-2F65-459A-9378-F06D98F7E368}">
      <dgm:prSet/>
      <dgm:spPr/>
      <dgm:t>
        <a:bodyPr/>
        <a:lstStyle/>
        <a:p>
          <a:endParaRPr lang="en-US" sz="1050"/>
        </a:p>
      </dgm:t>
    </dgm:pt>
    <dgm:pt modelId="{C5DCF7E3-C594-4D71-869D-C20D7F159AC9}" type="parTrans" cxnId="{844366D4-2F65-459A-9378-F06D98F7E368}">
      <dgm:prSet/>
      <dgm:spPr/>
      <dgm:t>
        <a:bodyPr/>
        <a:lstStyle/>
        <a:p>
          <a:endParaRPr lang="en-US" sz="1050"/>
        </a:p>
      </dgm:t>
    </dgm:pt>
    <dgm:pt modelId="{CC18B032-736F-40AD-BEC1-B62861BD7046}">
      <dgm:prSet custT="1"/>
      <dgm:spPr>
        <a:solidFill>
          <a:srgbClr val="E1F4FF"/>
        </a:solidFill>
      </dgm:spPr>
      <dgm:t>
        <a:bodyPr/>
        <a:lstStyle/>
        <a:p>
          <a:r>
            <a:rPr lang="en-US" sz="1050" b="1" dirty="0"/>
            <a:t>Optional (O)</a:t>
          </a:r>
        </a:p>
      </dgm:t>
    </dgm:pt>
    <dgm:pt modelId="{A563BE08-8503-4C9D-9243-548E3A7E24B0}" type="parTrans" cxnId="{3C26E276-7040-402D-B247-9DFC5883B7DB}">
      <dgm:prSet custT="1"/>
      <dgm:spPr/>
      <dgm:t>
        <a:bodyPr/>
        <a:lstStyle/>
        <a:p>
          <a:endParaRPr lang="en-US" sz="1050"/>
        </a:p>
      </dgm:t>
    </dgm:pt>
    <dgm:pt modelId="{8B668CF1-5DAF-464D-BF41-7378259F5A6E}" type="sibTrans" cxnId="{3C26E276-7040-402D-B247-9DFC5883B7DB}">
      <dgm:prSet/>
      <dgm:spPr/>
      <dgm:t>
        <a:bodyPr/>
        <a:lstStyle/>
        <a:p>
          <a:endParaRPr lang="en-US" sz="1050"/>
        </a:p>
      </dgm:t>
    </dgm:pt>
    <dgm:pt modelId="{553F0765-08AC-49CF-96CC-3300F0FB7E66}">
      <dgm:prSet custT="1"/>
      <dgm:spPr>
        <a:solidFill>
          <a:srgbClr val="E1F4FF"/>
        </a:solidFill>
      </dgm:spPr>
      <dgm:t>
        <a:bodyPr/>
        <a:lstStyle/>
        <a:p>
          <a:r>
            <a:rPr lang="en-US" sz="1050" b="1" dirty="0"/>
            <a:t>Unspecified (U</a:t>
          </a:r>
          <a:r>
            <a:rPr lang="en-US" sz="1050" dirty="0"/>
            <a:t>)</a:t>
          </a:r>
        </a:p>
      </dgm:t>
    </dgm:pt>
    <dgm:pt modelId="{80AA5A5A-F7FA-4E15-A196-A874AF82CA0B}" type="parTrans" cxnId="{17A1086A-9751-4D44-A497-C340822E03B3}">
      <dgm:prSet custT="1"/>
      <dgm:spPr/>
      <dgm:t>
        <a:bodyPr/>
        <a:lstStyle/>
        <a:p>
          <a:endParaRPr lang="en-US" sz="1050"/>
        </a:p>
      </dgm:t>
    </dgm:pt>
    <dgm:pt modelId="{363D6329-FF2C-4D2F-BC4B-4B2A8D36B223}" type="sibTrans" cxnId="{17A1086A-9751-4D44-A497-C340822E03B3}">
      <dgm:prSet/>
      <dgm:spPr/>
      <dgm:t>
        <a:bodyPr/>
        <a:lstStyle/>
        <a:p>
          <a:endParaRPr lang="en-US" sz="1050"/>
        </a:p>
      </dgm:t>
    </dgm:pt>
    <dgm:pt modelId="{5DE4C925-3237-4F31-A331-AB9CCF8D23D7}">
      <dgm:prSet custT="1"/>
      <dgm:spPr>
        <a:solidFill>
          <a:srgbClr val="E1F4FF"/>
        </a:solidFill>
      </dgm:spPr>
      <dgm:t>
        <a:bodyPr/>
        <a:lstStyle/>
        <a:p>
          <a:r>
            <a:rPr lang="en-US" sz="1050" b="1" dirty="0"/>
            <a:t>Minimum Cardinality = 0</a:t>
          </a:r>
        </a:p>
      </dgm:t>
    </dgm:pt>
    <dgm:pt modelId="{2FE3CEB8-BACC-461E-9C1B-58D2C3CA5B0D}" type="parTrans" cxnId="{04F72F09-3466-470E-AFEB-3396D03EDC05}">
      <dgm:prSet custT="1"/>
      <dgm:spPr/>
      <dgm:t>
        <a:bodyPr/>
        <a:lstStyle/>
        <a:p>
          <a:endParaRPr lang="en-US" sz="1050"/>
        </a:p>
      </dgm:t>
    </dgm:pt>
    <dgm:pt modelId="{26554EE6-2BC2-475A-95D2-87A6EFCB8470}" type="sibTrans" cxnId="{04F72F09-3466-470E-AFEB-3396D03EDC05}">
      <dgm:prSet/>
      <dgm:spPr/>
      <dgm:t>
        <a:bodyPr/>
        <a:lstStyle/>
        <a:p>
          <a:endParaRPr lang="en-US" sz="1050"/>
        </a:p>
      </dgm:t>
    </dgm:pt>
    <dgm:pt modelId="{2D4E00EA-21C3-4886-97D4-202E37EB0A22}">
      <dgm:prSet custT="1"/>
      <dgm:spPr>
        <a:solidFill>
          <a:srgbClr val="E1F4FF"/>
        </a:solidFill>
      </dgm:spPr>
      <dgm:t>
        <a:bodyPr/>
        <a:lstStyle/>
        <a:p>
          <a:r>
            <a:rPr lang="en-US" sz="1050" b="1" dirty="0">
              <a:solidFill>
                <a:schemeClr val="tx1"/>
              </a:solidFill>
            </a:rPr>
            <a:t>Conditional (C)</a:t>
          </a:r>
        </a:p>
      </dgm:t>
    </dgm:pt>
    <dgm:pt modelId="{4C054C9D-F1A7-4949-A74D-2A3515F21ED1}" type="parTrans" cxnId="{12D30E62-A7CD-451E-9F7F-A846D09EA983}">
      <dgm:prSet custT="1"/>
      <dgm:spPr/>
      <dgm:t>
        <a:bodyPr/>
        <a:lstStyle/>
        <a:p>
          <a:endParaRPr lang="en-US" sz="1050"/>
        </a:p>
      </dgm:t>
    </dgm:pt>
    <dgm:pt modelId="{245128A4-82B2-4192-9117-1D53ECC97229}" type="sibTrans" cxnId="{12D30E62-A7CD-451E-9F7F-A846D09EA983}">
      <dgm:prSet/>
      <dgm:spPr/>
      <dgm:t>
        <a:bodyPr/>
        <a:lstStyle/>
        <a:p>
          <a:endParaRPr lang="en-US" sz="1050"/>
        </a:p>
      </dgm:t>
    </dgm:pt>
    <dgm:pt modelId="{B0652C3E-4FBC-4473-8307-1CA848CF6869}">
      <dgm:prSet custT="1"/>
      <dgm:spPr>
        <a:solidFill>
          <a:srgbClr val="E1F4FF"/>
        </a:solidFill>
      </dgm:spPr>
      <dgm:t>
        <a:bodyPr/>
        <a:lstStyle/>
        <a:p>
          <a:r>
            <a:rPr lang="en-US" sz="1050" b="1" dirty="0">
              <a:solidFill>
                <a:schemeClr val="tx1"/>
              </a:solidFill>
            </a:rPr>
            <a:t>Required=“no”</a:t>
          </a:r>
        </a:p>
      </dgm:t>
    </dgm:pt>
    <dgm:pt modelId="{B6C2F009-A8A9-4233-80A0-EB55AEFFFEA1}" type="parTrans" cxnId="{6D671B1F-FA9F-4060-8710-5412D8A7EFCE}">
      <dgm:prSet custT="1"/>
      <dgm:spPr/>
      <dgm:t>
        <a:bodyPr/>
        <a:lstStyle/>
        <a:p>
          <a:endParaRPr lang="en-US" sz="1050"/>
        </a:p>
      </dgm:t>
    </dgm:pt>
    <dgm:pt modelId="{A3B0AB54-3963-43FB-A6B6-F455C427ED6E}" type="sibTrans" cxnId="{6D671B1F-FA9F-4060-8710-5412D8A7EFCE}">
      <dgm:prSet/>
      <dgm:spPr/>
      <dgm:t>
        <a:bodyPr/>
        <a:lstStyle/>
        <a:p>
          <a:endParaRPr lang="en-US" sz="1050"/>
        </a:p>
      </dgm:t>
    </dgm:pt>
    <dgm:pt modelId="{A6DA639C-C769-4DC0-9D84-509815F5C573}">
      <dgm:prSet custT="1"/>
      <dgm:spPr>
        <a:solidFill>
          <a:schemeClr val="bg1">
            <a:lumMod val="95000"/>
          </a:schemeClr>
        </a:solidFill>
      </dgm:spPr>
      <dgm:t>
        <a:bodyPr lIns="91440"/>
        <a:lstStyle/>
        <a:p>
          <a:pPr algn="l"/>
          <a:r>
            <a:rPr lang="en-US" sz="1050" dirty="0"/>
            <a:t>The usage indicator for this element has not yet been defined. Can be defined in a refinement. Will ultimately be defined as R, RE, C, or X in an implementation profile.</a:t>
          </a:r>
        </a:p>
      </dgm:t>
    </dgm:pt>
    <dgm:pt modelId="{600103FB-CB69-4F23-9650-6011E0181754}" type="parTrans" cxnId="{10C0AD24-844D-4833-88F2-B13C014D08E5}">
      <dgm:prSet custT="1"/>
      <dgm:spPr/>
      <dgm:t>
        <a:bodyPr/>
        <a:lstStyle/>
        <a:p>
          <a:endParaRPr lang="en-US" sz="1050"/>
        </a:p>
      </dgm:t>
    </dgm:pt>
    <dgm:pt modelId="{91D5850B-ADAF-472F-9781-180EC1A5DF3D}" type="sibTrans" cxnId="{10C0AD24-844D-4833-88F2-B13C014D08E5}">
      <dgm:prSet/>
      <dgm:spPr/>
      <dgm:t>
        <a:bodyPr/>
        <a:lstStyle/>
        <a:p>
          <a:endParaRPr lang="en-US" sz="1050"/>
        </a:p>
      </dgm:t>
    </dgm:pt>
    <dgm:pt modelId="{403369F7-B962-4A9D-BA8F-C4DBFBAE4819}">
      <dgm:prSet custT="1"/>
      <dgm:spPr>
        <a:solidFill>
          <a:schemeClr val="bg1">
            <a:lumMod val="95000"/>
          </a:schemeClr>
        </a:solidFill>
      </dgm:spPr>
      <dgm:t>
        <a:bodyPr lIns="91440" rIns="91440"/>
        <a:lstStyle/>
        <a:p>
          <a:pPr algn="l"/>
          <a:r>
            <a:rPr lang="en-US" sz="1050" dirty="0"/>
            <a:t>The appearance of this element in instances of derived models or messages is unconstrained. Expressed with cardinality: 0..*</a:t>
          </a:r>
        </a:p>
      </dgm:t>
    </dgm:pt>
    <dgm:pt modelId="{78ABC36B-3751-4A6A-A26C-EB75AC4B4DD7}" type="parTrans" cxnId="{7EEE07ED-4323-4B6E-AC72-7FCBE211CCCA}">
      <dgm:prSet custT="1"/>
      <dgm:spPr/>
      <dgm:t>
        <a:bodyPr/>
        <a:lstStyle/>
        <a:p>
          <a:endParaRPr lang="en-US" sz="1050"/>
        </a:p>
      </dgm:t>
    </dgm:pt>
    <dgm:pt modelId="{1F67F82C-07A2-49A8-8494-EF41D7431DCC}" type="sibTrans" cxnId="{7EEE07ED-4323-4B6E-AC72-7FCBE211CCCA}">
      <dgm:prSet/>
      <dgm:spPr/>
      <dgm:t>
        <a:bodyPr/>
        <a:lstStyle/>
        <a:p>
          <a:endParaRPr lang="en-US" sz="1050"/>
        </a:p>
      </dgm:t>
    </dgm:pt>
    <dgm:pt modelId="{4DE62E78-0FC4-4BED-B13F-DA7C00BB1C8D}">
      <dgm:prSet custT="1"/>
      <dgm:spPr>
        <a:solidFill>
          <a:schemeClr val="bg1">
            <a:lumMod val="95000"/>
          </a:schemeClr>
        </a:solidFill>
      </dgm:spPr>
      <dgm:t>
        <a:bodyPr lIns="91440" rIns="91440"/>
        <a:lstStyle/>
        <a:p>
          <a:pPr algn="l"/>
          <a:r>
            <a:rPr lang="en-US" sz="1050" dirty="0"/>
            <a:t>Minimum Cardinality = 0; Maximum Cardinality &gt; 0</a:t>
          </a:r>
        </a:p>
      </dgm:t>
    </dgm:pt>
    <dgm:pt modelId="{15B76D77-927C-453C-B0C8-F46AE2608E87}" type="parTrans" cxnId="{22BAB537-3377-4F26-9D3D-2228B9C49686}">
      <dgm:prSet custT="1"/>
      <dgm:spPr/>
      <dgm:t>
        <a:bodyPr/>
        <a:lstStyle/>
        <a:p>
          <a:endParaRPr lang="en-US" sz="1050"/>
        </a:p>
      </dgm:t>
    </dgm:pt>
    <dgm:pt modelId="{319F97F6-3561-407B-8F4B-11BBC891770B}" type="sibTrans" cxnId="{22BAB537-3377-4F26-9D3D-2228B9C49686}">
      <dgm:prSet/>
      <dgm:spPr/>
      <dgm:t>
        <a:bodyPr/>
        <a:lstStyle/>
        <a:p>
          <a:endParaRPr lang="en-US" sz="1050"/>
        </a:p>
      </dgm:t>
    </dgm:pt>
    <dgm:pt modelId="{A3EF0D64-D6FB-49D3-9FBF-0C574BD5552F}">
      <dgm:prSet custT="1"/>
      <dgm:spPr>
        <a:solidFill>
          <a:schemeClr val="bg1">
            <a:lumMod val="95000"/>
          </a:schemeClr>
        </a:solidFill>
      </dgm:spPr>
      <dgm:t>
        <a:bodyPr lIns="91440" rIns="91440"/>
        <a:lstStyle/>
        <a:p>
          <a:pPr algn="l"/>
          <a:r>
            <a:rPr lang="en-US" sz="1050" dirty="0"/>
            <a:t>Is optional unless further specified with a conditionality rule. When not specified, it is determined locally.</a:t>
          </a:r>
        </a:p>
      </dgm:t>
    </dgm:pt>
    <dgm:pt modelId="{20889740-0FF1-4960-884D-DD807A940451}" type="parTrans" cxnId="{8C4E469F-0E96-4A18-931B-1BBA57D4411A}">
      <dgm:prSet custT="1"/>
      <dgm:spPr/>
      <dgm:t>
        <a:bodyPr/>
        <a:lstStyle/>
        <a:p>
          <a:endParaRPr lang="en-US" sz="1050"/>
        </a:p>
      </dgm:t>
    </dgm:pt>
    <dgm:pt modelId="{9061BDA3-84C4-4449-B032-7CAAB1CAAED2}" type="sibTrans" cxnId="{8C4E469F-0E96-4A18-931B-1BBA57D4411A}">
      <dgm:prSet/>
      <dgm:spPr/>
      <dgm:t>
        <a:bodyPr/>
        <a:lstStyle/>
        <a:p>
          <a:endParaRPr lang="en-US" sz="1050"/>
        </a:p>
      </dgm:t>
    </dgm:pt>
    <dgm:pt modelId="{DB4D1EA9-7D3E-40A2-904F-0A77EB9268AB}">
      <dgm:prSet custT="1"/>
      <dgm:spPr>
        <a:solidFill>
          <a:schemeClr val="bg1">
            <a:lumMod val="95000"/>
          </a:schemeClr>
        </a:solidFill>
      </dgm:spPr>
      <dgm:t>
        <a:bodyPr lIns="91440" rIns="91440"/>
        <a:lstStyle/>
        <a:p>
          <a:pPr algn="l"/>
          <a:r>
            <a:rPr lang="en-US" sz="1050" dirty="0"/>
            <a:t>If an element is not required, then it is considered “Optional”.</a:t>
          </a:r>
        </a:p>
      </dgm:t>
    </dgm:pt>
    <dgm:pt modelId="{0C6682B0-7B81-43FA-A0B0-DC68739073AE}" type="parTrans" cxnId="{3D7E93CE-F4B1-4D41-810D-7BAD2AB856F2}">
      <dgm:prSet custT="1"/>
      <dgm:spPr/>
      <dgm:t>
        <a:bodyPr/>
        <a:lstStyle/>
        <a:p>
          <a:endParaRPr lang="en-US" sz="1050"/>
        </a:p>
      </dgm:t>
    </dgm:pt>
    <dgm:pt modelId="{DEC9C3CA-CB09-4983-8F41-B482AF18FE8D}" type="sibTrans" cxnId="{3D7E93CE-F4B1-4D41-810D-7BAD2AB856F2}">
      <dgm:prSet/>
      <dgm:spPr/>
      <dgm:t>
        <a:bodyPr/>
        <a:lstStyle/>
        <a:p>
          <a:endParaRPr lang="en-US" sz="1050"/>
        </a:p>
      </dgm:t>
    </dgm:pt>
    <dgm:pt modelId="{6E9B4AC2-CCB2-4092-AE0A-97B40E4F24D7}" type="pres">
      <dgm:prSet presAssocID="{E80C5B18-4FF3-4EAB-A238-430E8FEE76F8}" presName="diagram" presStyleCnt="0">
        <dgm:presLayoutVars>
          <dgm:chPref val="1"/>
          <dgm:dir/>
          <dgm:animOne val="branch"/>
          <dgm:animLvl val="lvl"/>
          <dgm:resizeHandles val="exact"/>
        </dgm:presLayoutVars>
      </dgm:prSet>
      <dgm:spPr/>
    </dgm:pt>
    <dgm:pt modelId="{B75AFF37-7453-4CE5-A635-EF2D5677D3DE}" type="pres">
      <dgm:prSet presAssocID="{6EAF2890-2B1C-477C-941A-BE1240AD4AD9}" presName="root1" presStyleCnt="0"/>
      <dgm:spPr/>
    </dgm:pt>
    <dgm:pt modelId="{F86798D2-DF68-4EF7-BBA1-2A102ED6DECA}" type="pres">
      <dgm:prSet presAssocID="{6EAF2890-2B1C-477C-941A-BE1240AD4AD9}" presName="LevelOneTextNode" presStyleLbl="node0" presStyleIdx="0" presStyleCnt="1">
        <dgm:presLayoutVars>
          <dgm:chPref val="3"/>
        </dgm:presLayoutVars>
      </dgm:prSet>
      <dgm:spPr/>
    </dgm:pt>
    <dgm:pt modelId="{B5714C88-D9DC-421A-A05F-044B1EDC1089}" type="pres">
      <dgm:prSet presAssocID="{6EAF2890-2B1C-477C-941A-BE1240AD4AD9}" presName="level2hierChild" presStyleCnt="0"/>
      <dgm:spPr/>
    </dgm:pt>
    <dgm:pt modelId="{9EDD6E6D-9FCF-4D2D-82B9-AA99747CD3C0}" type="pres">
      <dgm:prSet presAssocID="{15231953-6320-4759-A977-7DD4C0B20DC2}" presName="conn2-1" presStyleLbl="parChTrans1D2" presStyleIdx="0" presStyleCnt="5"/>
      <dgm:spPr/>
    </dgm:pt>
    <dgm:pt modelId="{0A5E8CD8-9562-4D8D-8986-FD8E731901AE}" type="pres">
      <dgm:prSet presAssocID="{15231953-6320-4759-A977-7DD4C0B20DC2}" presName="connTx" presStyleLbl="parChTrans1D2" presStyleIdx="0" presStyleCnt="5"/>
      <dgm:spPr/>
    </dgm:pt>
    <dgm:pt modelId="{D32429EF-7644-48ED-AC79-287A2452FFB2}" type="pres">
      <dgm:prSet presAssocID="{F3DB0EE4-6551-4F8D-AAC4-28D4124AA57A}" presName="root2" presStyleCnt="0"/>
      <dgm:spPr/>
    </dgm:pt>
    <dgm:pt modelId="{D32B891F-767E-48F3-AD00-8A9025E2779D}" type="pres">
      <dgm:prSet presAssocID="{F3DB0EE4-6551-4F8D-AAC4-28D4124AA57A}" presName="LevelTwoTextNode" presStyleLbl="node2" presStyleIdx="0" presStyleCnt="5">
        <dgm:presLayoutVars>
          <dgm:chPref val="3"/>
        </dgm:presLayoutVars>
      </dgm:prSet>
      <dgm:spPr/>
    </dgm:pt>
    <dgm:pt modelId="{B7750A55-5F5A-4B7C-B9E8-61E1DF88A340}" type="pres">
      <dgm:prSet presAssocID="{F3DB0EE4-6551-4F8D-AAC4-28D4124AA57A}" presName="level3hierChild" presStyleCnt="0"/>
      <dgm:spPr/>
    </dgm:pt>
    <dgm:pt modelId="{AF0047F6-97A3-4A45-BFF4-A9117814EDB3}" type="pres">
      <dgm:prSet presAssocID="{A563BE08-8503-4C9D-9243-548E3A7E24B0}" presName="conn2-1" presStyleLbl="parChTrans1D3" presStyleIdx="0" presStyleCnt="5"/>
      <dgm:spPr/>
    </dgm:pt>
    <dgm:pt modelId="{CCF99805-F49B-40A0-A16E-442CEFFF3A96}" type="pres">
      <dgm:prSet presAssocID="{A563BE08-8503-4C9D-9243-548E3A7E24B0}" presName="connTx" presStyleLbl="parChTrans1D3" presStyleIdx="0" presStyleCnt="5"/>
      <dgm:spPr/>
    </dgm:pt>
    <dgm:pt modelId="{A5D4926A-F2D4-48AF-B2A7-13100F6567F2}" type="pres">
      <dgm:prSet presAssocID="{CC18B032-736F-40AD-BEC1-B62861BD7046}" presName="root2" presStyleCnt="0"/>
      <dgm:spPr/>
    </dgm:pt>
    <dgm:pt modelId="{F1497990-9B92-448E-8387-51A53604D650}" type="pres">
      <dgm:prSet presAssocID="{CC18B032-736F-40AD-BEC1-B62861BD7046}" presName="LevelTwoTextNode" presStyleLbl="node3" presStyleIdx="0" presStyleCnt="5" custScaleX="110924">
        <dgm:presLayoutVars>
          <dgm:chPref val="3"/>
        </dgm:presLayoutVars>
      </dgm:prSet>
      <dgm:spPr/>
    </dgm:pt>
    <dgm:pt modelId="{02A57FEF-2D8C-4D4E-8647-6388B86AAB95}" type="pres">
      <dgm:prSet presAssocID="{CC18B032-736F-40AD-BEC1-B62861BD7046}" presName="level3hierChild" presStyleCnt="0"/>
      <dgm:spPr/>
    </dgm:pt>
    <dgm:pt modelId="{EB2100AF-1F6D-450F-9427-9B0F57AC45BC}" type="pres">
      <dgm:prSet presAssocID="{600103FB-CB69-4F23-9650-6011E0181754}" presName="conn2-1" presStyleLbl="parChTrans1D4" presStyleIdx="0" presStyleCnt="5"/>
      <dgm:spPr/>
    </dgm:pt>
    <dgm:pt modelId="{BA5C2748-D6A4-4DF0-802B-FDEB7EE5E11C}" type="pres">
      <dgm:prSet presAssocID="{600103FB-CB69-4F23-9650-6011E0181754}" presName="connTx" presStyleLbl="parChTrans1D4" presStyleIdx="0" presStyleCnt="5"/>
      <dgm:spPr/>
    </dgm:pt>
    <dgm:pt modelId="{DC44BF48-3DE3-431A-983F-E7C67CEC33AA}" type="pres">
      <dgm:prSet presAssocID="{A6DA639C-C769-4DC0-9D84-509815F5C573}" presName="root2" presStyleCnt="0"/>
      <dgm:spPr/>
    </dgm:pt>
    <dgm:pt modelId="{20CB8B59-77D6-4B74-A8B2-F893B185320A}" type="pres">
      <dgm:prSet presAssocID="{A6DA639C-C769-4DC0-9D84-509815F5C573}" presName="LevelTwoTextNode" presStyleLbl="node4" presStyleIdx="0" presStyleCnt="5" custScaleX="438003">
        <dgm:presLayoutVars>
          <dgm:chPref val="3"/>
        </dgm:presLayoutVars>
      </dgm:prSet>
      <dgm:spPr/>
    </dgm:pt>
    <dgm:pt modelId="{783A4AF3-7E80-443E-86F2-B400D14DA7E8}" type="pres">
      <dgm:prSet presAssocID="{A6DA639C-C769-4DC0-9D84-509815F5C573}" presName="level3hierChild" presStyleCnt="0"/>
      <dgm:spPr/>
    </dgm:pt>
    <dgm:pt modelId="{D7A91D73-60D7-409D-9F58-7A7AD4B0F650}" type="pres">
      <dgm:prSet presAssocID="{3CE30084-C3D6-494C-AA2D-199148488D76}" presName="conn2-1" presStyleLbl="parChTrans1D2" presStyleIdx="1" presStyleCnt="5"/>
      <dgm:spPr/>
    </dgm:pt>
    <dgm:pt modelId="{3F9B364B-2002-4261-A49E-A941C95DF8D1}" type="pres">
      <dgm:prSet presAssocID="{3CE30084-C3D6-494C-AA2D-199148488D76}" presName="connTx" presStyleLbl="parChTrans1D2" presStyleIdx="1" presStyleCnt="5"/>
      <dgm:spPr/>
    </dgm:pt>
    <dgm:pt modelId="{A79ABC50-4A92-4C51-BA59-29E5ACAC2D35}" type="pres">
      <dgm:prSet presAssocID="{1C021E9F-2721-4BD8-9274-EA006A170C68}" presName="root2" presStyleCnt="0"/>
      <dgm:spPr/>
    </dgm:pt>
    <dgm:pt modelId="{1F9AF78E-171E-4F55-B6EF-A116E353FAFD}" type="pres">
      <dgm:prSet presAssocID="{1C021E9F-2721-4BD8-9274-EA006A170C68}" presName="LevelTwoTextNode" presStyleLbl="node2" presStyleIdx="1" presStyleCnt="5">
        <dgm:presLayoutVars>
          <dgm:chPref val="3"/>
        </dgm:presLayoutVars>
      </dgm:prSet>
      <dgm:spPr/>
    </dgm:pt>
    <dgm:pt modelId="{F5D92B4D-9BA6-4BF3-B291-05F23996EEBA}" type="pres">
      <dgm:prSet presAssocID="{1C021E9F-2721-4BD8-9274-EA006A170C68}" presName="level3hierChild" presStyleCnt="0"/>
      <dgm:spPr/>
    </dgm:pt>
    <dgm:pt modelId="{3D1ED2E8-D417-48EC-BC60-8CA461D20948}" type="pres">
      <dgm:prSet presAssocID="{80AA5A5A-F7FA-4E15-A196-A874AF82CA0B}" presName="conn2-1" presStyleLbl="parChTrans1D3" presStyleIdx="1" presStyleCnt="5"/>
      <dgm:spPr/>
    </dgm:pt>
    <dgm:pt modelId="{EFA100C8-4326-47F9-9A02-90CAFBECC47B}" type="pres">
      <dgm:prSet presAssocID="{80AA5A5A-F7FA-4E15-A196-A874AF82CA0B}" presName="connTx" presStyleLbl="parChTrans1D3" presStyleIdx="1" presStyleCnt="5"/>
      <dgm:spPr/>
    </dgm:pt>
    <dgm:pt modelId="{764A2638-641B-413D-A43A-6432208B6FF5}" type="pres">
      <dgm:prSet presAssocID="{553F0765-08AC-49CF-96CC-3300F0FB7E66}" presName="root2" presStyleCnt="0"/>
      <dgm:spPr/>
    </dgm:pt>
    <dgm:pt modelId="{4A33D2F5-C2A1-4B71-B58C-66860FDE7419}" type="pres">
      <dgm:prSet presAssocID="{553F0765-08AC-49CF-96CC-3300F0FB7E66}" presName="LevelTwoTextNode" presStyleLbl="node3" presStyleIdx="1" presStyleCnt="5" custScaleX="110607">
        <dgm:presLayoutVars>
          <dgm:chPref val="3"/>
        </dgm:presLayoutVars>
      </dgm:prSet>
      <dgm:spPr/>
    </dgm:pt>
    <dgm:pt modelId="{253B0B9C-EC4E-4788-9628-2B7B8EEC50EA}" type="pres">
      <dgm:prSet presAssocID="{553F0765-08AC-49CF-96CC-3300F0FB7E66}" presName="level3hierChild" presStyleCnt="0"/>
      <dgm:spPr/>
    </dgm:pt>
    <dgm:pt modelId="{A32C3422-7C7D-4F73-B3CE-E30BCB1CA580}" type="pres">
      <dgm:prSet presAssocID="{78ABC36B-3751-4A6A-A26C-EB75AC4B4DD7}" presName="conn2-1" presStyleLbl="parChTrans1D4" presStyleIdx="1" presStyleCnt="5"/>
      <dgm:spPr/>
    </dgm:pt>
    <dgm:pt modelId="{68CB5994-1390-4124-BAA3-B359E171225F}" type="pres">
      <dgm:prSet presAssocID="{78ABC36B-3751-4A6A-A26C-EB75AC4B4DD7}" presName="connTx" presStyleLbl="parChTrans1D4" presStyleIdx="1" presStyleCnt="5"/>
      <dgm:spPr/>
    </dgm:pt>
    <dgm:pt modelId="{ABB3DC32-76F3-4679-A019-BE8B3E62C028}" type="pres">
      <dgm:prSet presAssocID="{403369F7-B962-4A9D-BA8F-C4DBFBAE4819}" presName="root2" presStyleCnt="0"/>
      <dgm:spPr/>
    </dgm:pt>
    <dgm:pt modelId="{6987D7DC-BF13-45F5-ABEE-C24E4F507C8D}" type="pres">
      <dgm:prSet presAssocID="{403369F7-B962-4A9D-BA8F-C4DBFBAE4819}" presName="LevelTwoTextNode" presStyleLbl="node4" presStyleIdx="1" presStyleCnt="5" custScaleX="438003">
        <dgm:presLayoutVars>
          <dgm:chPref val="3"/>
        </dgm:presLayoutVars>
      </dgm:prSet>
      <dgm:spPr/>
    </dgm:pt>
    <dgm:pt modelId="{9155AC79-7358-4F4A-9AD3-2B48915AD8B0}" type="pres">
      <dgm:prSet presAssocID="{403369F7-B962-4A9D-BA8F-C4DBFBAE4819}" presName="level3hierChild" presStyleCnt="0"/>
      <dgm:spPr/>
    </dgm:pt>
    <dgm:pt modelId="{C6360AD1-0523-4369-A505-A8D8FAD4A825}" type="pres">
      <dgm:prSet presAssocID="{A318DDF5-86AC-4DFA-8FCC-CAEBA5EF378B}" presName="conn2-1" presStyleLbl="parChTrans1D2" presStyleIdx="2" presStyleCnt="5"/>
      <dgm:spPr/>
    </dgm:pt>
    <dgm:pt modelId="{F46B135B-5982-4FE0-A6C8-5DFB80A5772E}" type="pres">
      <dgm:prSet presAssocID="{A318DDF5-86AC-4DFA-8FCC-CAEBA5EF378B}" presName="connTx" presStyleLbl="parChTrans1D2" presStyleIdx="2" presStyleCnt="5"/>
      <dgm:spPr/>
    </dgm:pt>
    <dgm:pt modelId="{39ABDA12-5508-4173-AD07-953D55F02479}" type="pres">
      <dgm:prSet presAssocID="{B2CC70E2-4F86-4579-B6EE-1BF8C95AFA55}" presName="root2" presStyleCnt="0"/>
      <dgm:spPr/>
    </dgm:pt>
    <dgm:pt modelId="{0D986020-6A57-4E4F-8B54-E25243FA59DE}" type="pres">
      <dgm:prSet presAssocID="{B2CC70E2-4F86-4579-B6EE-1BF8C95AFA55}" presName="LevelTwoTextNode" presStyleLbl="node2" presStyleIdx="2" presStyleCnt="5">
        <dgm:presLayoutVars>
          <dgm:chPref val="3"/>
        </dgm:presLayoutVars>
      </dgm:prSet>
      <dgm:spPr/>
    </dgm:pt>
    <dgm:pt modelId="{3953833B-6A08-476B-A559-942F3BDC1933}" type="pres">
      <dgm:prSet presAssocID="{B2CC70E2-4F86-4579-B6EE-1BF8C95AFA55}" presName="level3hierChild" presStyleCnt="0"/>
      <dgm:spPr/>
    </dgm:pt>
    <dgm:pt modelId="{C538E04D-E5E3-42CB-A9A1-D990A652DB79}" type="pres">
      <dgm:prSet presAssocID="{2FE3CEB8-BACC-461E-9C1B-58D2C3CA5B0D}" presName="conn2-1" presStyleLbl="parChTrans1D3" presStyleIdx="2" presStyleCnt="5"/>
      <dgm:spPr/>
    </dgm:pt>
    <dgm:pt modelId="{DEA13D0D-27E3-49F3-A619-9E0E3FF85078}" type="pres">
      <dgm:prSet presAssocID="{2FE3CEB8-BACC-461E-9C1B-58D2C3CA5B0D}" presName="connTx" presStyleLbl="parChTrans1D3" presStyleIdx="2" presStyleCnt="5"/>
      <dgm:spPr/>
    </dgm:pt>
    <dgm:pt modelId="{3DE31485-E187-4DB7-B3EB-66852E89FA27}" type="pres">
      <dgm:prSet presAssocID="{5DE4C925-3237-4F31-A331-AB9CCF8D23D7}" presName="root2" presStyleCnt="0"/>
      <dgm:spPr/>
    </dgm:pt>
    <dgm:pt modelId="{7AF16DC0-D742-4C39-B77C-61C8749C1419}" type="pres">
      <dgm:prSet presAssocID="{5DE4C925-3237-4F31-A331-AB9CCF8D23D7}" presName="LevelTwoTextNode" presStyleLbl="node3" presStyleIdx="2" presStyleCnt="5" custScaleX="110607">
        <dgm:presLayoutVars>
          <dgm:chPref val="3"/>
        </dgm:presLayoutVars>
      </dgm:prSet>
      <dgm:spPr/>
    </dgm:pt>
    <dgm:pt modelId="{95644BFB-62DD-4470-A63E-18387AFE5D81}" type="pres">
      <dgm:prSet presAssocID="{5DE4C925-3237-4F31-A331-AB9CCF8D23D7}" presName="level3hierChild" presStyleCnt="0"/>
      <dgm:spPr/>
    </dgm:pt>
    <dgm:pt modelId="{D6295A90-910E-42AA-953E-9C66661DA196}" type="pres">
      <dgm:prSet presAssocID="{15B76D77-927C-453C-B0C8-F46AE2608E87}" presName="conn2-1" presStyleLbl="parChTrans1D4" presStyleIdx="2" presStyleCnt="5"/>
      <dgm:spPr/>
    </dgm:pt>
    <dgm:pt modelId="{AB23A34D-6D19-49CC-9194-83274EF73600}" type="pres">
      <dgm:prSet presAssocID="{15B76D77-927C-453C-B0C8-F46AE2608E87}" presName="connTx" presStyleLbl="parChTrans1D4" presStyleIdx="2" presStyleCnt="5"/>
      <dgm:spPr/>
    </dgm:pt>
    <dgm:pt modelId="{F7E1D3B3-DAF1-4B5E-B330-927554D75461}" type="pres">
      <dgm:prSet presAssocID="{4DE62E78-0FC4-4BED-B13F-DA7C00BB1C8D}" presName="root2" presStyleCnt="0"/>
      <dgm:spPr/>
    </dgm:pt>
    <dgm:pt modelId="{046A3112-1BE7-4D4E-87EC-6ED74AAE4B94}" type="pres">
      <dgm:prSet presAssocID="{4DE62E78-0FC4-4BED-B13F-DA7C00BB1C8D}" presName="LevelTwoTextNode" presStyleLbl="node4" presStyleIdx="2" presStyleCnt="5" custScaleX="438003">
        <dgm:presLayoutVars>
          <dgm:chPref val="3"/>
        </dgm:presLayoutVars>
      </dgm:prSet>
      <dgm:spPr/>
    </dgm:pt>
    <dgm:pt modelId="{7223F41C-7562-45C9-92DA-F581D675D306}" type="pres">
      <dgm:prSet presAssocID="{4DE62E78-0FC4-4BED-B13F-DA7C00BB1C8D}" presName="level3hierChild" presStyleCnt="0"/>
      <dgm:spPr/>
    </dgm:pt>
    <dgm:pt modelId="{C43919B7-B118-4E39-B90F-50DF2461E106}" type="pres">
      <dgm:prSet presAssocID="{E86B9D26-B67F-4B2C-A840-795F6D4D73D5}" presName="conn2-1" presStyleLbl="parChTrans1D2" presStyleIdx="3" presStyleCnt="5"/>
      <dgm:spPr/>
    </dgm:pt>
    <dgm:pt modelId="{EE81B8B5-B7C9-4C1C-A2C9-21EE9021AE7F}" type="pres">
      <dgm:prSet presAssocID="{E86B9D26-B67F-4B2C-A840-795F6D4D73D5}" presName="connTx" presStyleLbl="parChTrans1D2" presStyleIdx="3" presStyleCnt="5"/>
      <dgm:spPr/>
    </dgm:pt>
    <dgm:pt modelId="{0D9A6C8B-2B28-4C31-8153-E9D49DA4BAF4}" type="pres">
      <dgm:prSet presAssocID="{8A6692EF-2BE7-4BB2-9C4B-A3740D236AB8}" presName="root2" presStyleCnt="0"/>
      <dgm:spPr/>
    </dgm:pt>
    <dgm:pt modelId="{FBAA9404-17CA-49CC-878F-424E5CA4B4AD}" type="pres">
      <dgm:prSet presAssocID="{8A6692EF-2BE7-4BB2-9C4B-A3740D236AB8}" presName="LevelTwoTextNode" presStyleLbl="node2" presStyleIdx="3" presStyleCnt="5">
        <dgm:presLayoutVars>
          <dgm:chPref val="3"/>
        </dgm:presLayoutVars>
      </dgm:prSet>
      <dgm:spPr/>
    </dgm:pt>
    <dgm:pt modelId="{2F634FB5-B616-45A9-AF15-370FBEE66047}" type="pres">
      <dgm:prSet presAssocID="{8A6692EF-2BE7-4BB2-9C4B-A3740D236AB8}" presName="level3hierChild" presStyleCnt="0"/>
      <dgm:spPr/>
    </dgm:pt>
    <dgm:pt modelId="{164886C1-6561-4870-9F41-BD0FD2E76A6D}" type="pres">
      <dgm:prSet presAssocID="{4C054C9D-F1A7-4949-A74D-2A3515F21ED1}" presName="conn2-1" presStyleLbl="parChTrans1D3" presStyleIdx="3" presStyleCnt="5"/>
      <dgm:spPr/>
    </dgm:pt>
    <dgm:pt modelId="{B0123D03-97EA-4852-9830-580B7FACFC02}" type="pres">
      <dgm:prSet presAssocID="{4C054C9D-F1A7-4949-A74D-2A3515F21ED1}" presName="connTx" presStyleLbl="parChTrans1D3" presStyleIdx="3" presStyleCnt="5"/>
      <dgm:spPr/>
    </dgm:pt>
    <dgm:pt modelId="{32E66746-22C2-4D1D-9AB7-C46F487B46C4}" type="pres">
      <dgm:prSet presAssocID="{2D4E00EA-21C3-4886-97D4-202E37EB0A22}" presName="root2" presStyleCnt="0"/>
      <dgm:spPr/>
    </dgm:pt>
    <dgm:pt modelId="{D002C6C5-28CB-471D-A752-6BAF3E653251}" type="pres">
      <dgm:prSet presAssocID="{2D4E00EA-21C3-4886-97D4-202E37EB0A22}" presName="LevelTwoTextNode" presStyleLbl="node3" presStyleIdx="3" presStyleCnt="5" custScaleX="110607">
        <dgm:presLayoutVars>
          <dgm:chPref val="3"/>
        </dgm:presLayoutVars>
      </dgm:prSet>
      <dgm:spPr/>
    </dgm:pt>
    <dgm:pt modelId="{998CCF8E-E54F-4A85-9C2C-A40CA195328A}" type="pres">
      <dgm:prSet presAssocID="{2D4E00EA-21C3-4886-97D4-202E37EB0A22}" presName="level3hierChild" presStyleCnt="0"/>
      <dgm:spPr/>
    </dgm:pt>
    <dgm:pt modelId="{7A0107C5-4574-4A04-8B38-3C045750A5FA}" type="pres">
      <dgm:prSet presAssocID="{20889740-0FF1-4960-884D-DD807A940451}" presName="conn2-1" presStyleLbl="parChTrans1D4" presStyleIdx="3" presStyleCnt="5"/>
      <dgm:spPr/>
    </dgm:pt>
    <dgm:pt modelId="{763F5DEB-EC82-4510-8433-252104E4AB70}" type="pres">
      <dgm:prSet presAssocID="{20889740-0FF1-4960-884D-DD807A940451}" presName="connTx" presStyleLbl="parChTrans1D4" presStyleIdx="3" presStyleCnt="5"/>
      <dgm:spPr/>
    </dgm:pt>
    <dgm:pt modelId="{3D51BB9D-DD6E-4899-85AD-6207DF0C3DD1}" type="pres">
      <dgm:prSet presAssocID="{A3EF0D64-D6FB-49D3-9FBF-0C574BD5552F}" presName="root2" presStyleCnt="0"/>
      <dgm:spPr/>
    </dgm:pt>
    <dgm:pt modelId="{D4992150-8E06-48D9-ADB3-CC2CC21BC709}" type="pres">
      <dgm:prSet presAssocID="{A3EF0D64-D6FB-49D3-9FBF-0C574BD5552F}" presName="LevelTwoTextNode" presStyleLbl="node4" presStyleIdx="3" presStyleCnt="5" custScaleX="438003">
        <dgm:presLayoutVars>
          <dgm:chPref val="3"/>
        </dgm:presLayoutVars>
      </dgm:prSet>
      <dgm:spPr/>
    </dgm:pt>
    <dgm:pt modelId="{EB079289-ED16-43D5-84FA-72AC8051EEDC}" type="pres">
      <dgm:prSet presAssocID="{A3EF0D64-D6FB-49D3-9FBF-0C574BD5552F}" presName="level3hierChild" presStyleCnt="0"/>
      <dgm:spPr/>
    </dgm:pt>
    <dgm:pt modelId="{05B9332F-141D-41C1-A1FC-1E26DB43A5B4}" type="pres">
      <dgm:prSet presAssocID="{E2DF454D-ACFB-4078-B77B-460A61A1220A}" presName="conn2-1" presStyleLbl="parChTrans1D2" presStyleIdx="4" presStyleCnt="5"/>
      <dgm:spPr/>
    </dgm:pt>
    <dgm:pt modelId="{20015E89-5E8C-4635-9A6F-14C315449F93}" type="pres">
      <dgm:prSet presAssocID="{E2DF454D-ACFB-4078-B77B-460A61A1220A}" presName="connTx" presStyleLbl="parChTrans1D2" presStyleIdx="4" presStyleCnt="5"/>
      <dgm:spPr/>
    </dgm:pt>
    <dgm:pt modelId="{405103A6-4F73-414F-969B-72E751905482}" type="pres">
      <dgm:prSet presAssocID="{673F482B-294D-40B5-B4D2-45C182D57F9F}" presName="root2" presStyleCnt="0"/>
      <dgm:spPr/>
    </dgm:pt>
    <dgm:pt modelId="{D8DBF1BD-7C8F-4C84-888D-6EF2A4A251AA}" type="pres">
      <dgm:prSet presAssocID="{673F482B-294D-40B5-B4D2-45C182D57F9F}" presName="LevelTwoTextNode" presStyleLbl="node2" presStyleIdx="4" presStyleCnt="5">
        <dgm:presLayoutVars>
          <dgm:chPref val="3"/>
        </dgm:presLayoutVars>
      </dgm:prSet>
      <dgm:spPr/>
    </dgm:pt>
    <dgm:pt modelId="{3BAAD938-E3A2-45CF-A5BF-5AA4A1E3E378}" type="pres">
      <dgm:prSet presAssocID="{673F482B-294D-40B5-B4D2-45C182D57F9F}" presName="level3hierChild" presStyleCnt="0"/>
      <dgm:spPr/>
    </dgm:pt>
    <dgm:pt modelId="{8C22B891-FD3B-4F7B-8CE4-323D2BFB75B6}" type="pres">
      <dgm:prSet presAssocID="{B6C2F009-A8A9-4233-80A0-EB55AEFFFEA1}" presName="conn2-1" presStyleLbl="parChTrans1D3" presStyleIdx="4" presStyleCnt="5"/>
      <dgm:spPr/>
    </dgm:pt>
    <dgm:pt modelId="{4DCD757D-7734-4FA9-9CCE-CA5C4860F623}" type="pres">
      <dgm:prSet presAssocID="{B6C2F009-A8A9-4233-80A0-EB55AEFFFEA1}" presName="connTx" presStyleLbl="parChTrans1D3" presStyleIdx="4" presStyleCnt="5"/>
      <dgm:spPr/>
    </dgm:pt>
    <dgm:pt modelId="{C44AE795-0AAF-4015-8C66-9981E7652254}" type="pres">
      <dgm:prSet presAssocID="{B0652C3E-4FBC-4473-8307-1CA848CF6869}" presName="root2" presStyleCnt="0"/>
      <dgm:spPr/>
    </dgm:pt>
    <dgm:pt modelId="{2D735A6C-11B5-4840-97F5-CA4B99926ABB}" type="pres">
      <dgm:prSet presAssocID="{B0652C3E-4FBC-4473-8307-1CA848CF6869}" presName="LevelTwoTextNode" presStyleLbl="node3" presStyleIdx="4" presStyleCnt="5" custScaleX="110449">
        <dgm:presLayoutVars>
          <dgm:chPref val="3"/>
        </dgm:presLayoutVars>
      </dgm:prSet>
      <dgm:spPr/>
    </dgm:pt>
    <dgm:pt modelId="{1A616F0C-B4CC-46DF-9CBB-F8F662F9FA15}" type="pres">
      <dgm:prSet presAssocID="{B0652C3E-4FBC-4473-8307-1CA848CF6869}" presName="level3hierChild" presStyleCnt="0"/>
      <dgm:spPr/>
    </dgm:pt>
    <dgm:pt modelId="{FB23F63A-FFF5-4DC7-B253-8F0C0A598DEF}" type="pres">
      <dgm:prSet presAssocID="{0C6682B0-7B81-43FA-A0B0-DC68739073AE}" presName="conn2-1" presStyleLbl="parChTrans1D4" presStyleIdx="4" presStyleCnt="5"/>
      <dgm:spPr/>
    </dgm:pt>
    <dgm:pt modelId="{EFFB4D49-4C31-4E23-81FE-555E7115F7CE}" type="pres">
      <dgm:prSet presAssocID="{0C6682B0-7B81-43FA-A0B0-DC68739073AE}" presName="connTx" presStyleLbl="parChTrans1D4" presStyleIdx="4" presStyleCnt="5"/>
      <dgm:spPr/>
    </dgm:pt>
    <dgm:pt modelId="{5CD1959F-386B-4E48-BA63-407A71C6E5D8}" type="pres">
      <dgm:prSet presAssocID="{DB4D1EA9-7D3E-40A2-904F-0A77EB9268AB}" presName="root2" presStyleCnt="0"/>
      <dgm:spPr/>
    </dgm:pt>
    <dgm:pt modelId="{FA267CB8-8047-4CBF-A5E6-7BA4A1CB3EA7}" type="pres">
      <dgm:prSet presAssocID="{DB4D1EA9-7D3E-40A2-904F-0A77EB9268AB}" presName="LevelTwoTextNode" presStyleLbl="node4" presStyleIdx="4" presStyleCnt="5" custScaleX="438003">
        <dgm:presLayoutVars>
          <dgm:chPref val="3"/>
        </dgm:presLayoutVars>
      </dgm:prSet>
      <dgm:spPr/>
    </dgm:pt>
    <dgm:pt modelId="{283D2BC4-C9BC-4266-B6F4-E3D208DA4672}" type="pres">
      <dgm:prSet presAssocID="{DB4D1EA9-7D3E-40A2-904F-0A77EB9268AB}" presName="level3hierChild" presStyleCnt="0"/>
      <dgm:spPr/>
    </dgm:pt>
  </dgm:ptLst>
  <dgm:cxnLst>
    <dgm:cxn modelId="{09179204-6BB7-43B0-A291-ED7E4EF27152}" type="presOf" srcId="{4C054C9D-F1A7-4949-A74D-2A3515F21ED1}" destId="{164886C1-6561-4870-9F41-BD0FD2E76A6D}" srcOrd="0" destOrd="0" presId="urn:microsoft.com/office/officeart/2005/8/layout/hierarchy2"/>
    <dgm:cxn modelId="{C24CFF05-0B2C-482D-9E53-5D4F358E4523}" type="presOf" srcId="{B0652C3E-4FBC-4473-8307-1CA848CF6869}" destId="{2D735A6C-11B5-4840-97F5-CA4B99926ABB}" srcOrd="0" destOrd="0" presId="urn:microsoft.com/office/officeart/2005/8/layout/hierarchy2"/>
    <dgm:cxn modelId="{04F72F09-3466-470E-AFEB-3396D03EDC05}" srcId="{B2CC70E2-4F86-4579-B6EE-1BF8C95AFA55}" destId="{5DE4C925-3237-4F31-A331-AB9CCF8D23D7}" srcOrd="0" destOrd="0" parTransId="{2FE3CEB8-BACC-461E-9C1B-58D2C3CA5B0D}" sibTransId="{26554EE6-2BC2-475A-95D2-87A6EFCB8470}"/>
    <dgm:cxn modelId="{60CDBD0C-7989-43FA-8649-587268173586}" type="presOf" srcId="{15B76D77-927C-453C-B0C8-F46AE2608E87}" destId="{AB23A34D-6D19-49CC-9194-83274EF73600}" srcOrd="1" destOrd="0" presId="urn:microsoft.com/office/officeart/2005/8/layout/hierarchy2"/>
    <dgm:cxn modelId="{0C53010F-8D20-4D50-B3D1-A30B94B09FC9}" type="presOf" srcId="{3CE30084-C3D6-494C-AA2D-199148488D76}" destId="{D7A91D73-60D7-409D-9F58-7A7AD4B0F650}" srcOrd="0" destOrd="0" presId="urn:microsoft.com/office/officeart/2005/8/layout/hierarchy2"/>
    <dgm:cxn modelId="{FEE5CF17-EC0C-4322-AF8C-901E502E6126}" type="presOf" srcId="{1C021E9F-2721-4BD8-9274-EA006A170C68}" destId="{1F9AF78E-171E-4F55-B6EF-A116E353FAFD}" srcOrd="0" destOrd="0" presId="urn:microsoft.com/office/officeart/2005/8/layout/hierarchy2"/>
    <dgm:cxn modelId="{342B6618-2730-454C-96BB-3A7B50698479}" type="presOf" srcId="{A3EF0D64-D6FB-49D3-9FBF-0C574BD5552F}" destId="{D4992150-8E06-48D9-ADB3-CC2CC21BC709}" srcOrd="0" destOrd="0" presId="urn:microsoft.com/office/officeart/2005/8/layout/hierarchy2"/>
    <dgm:cxn modelId="{AE22861E-6BE2-44FF-AA43-C06134A8CEF0}" type="presOf" srcId="{E2DF454D-ACFB-4078-B77B-460A61A1220A}" destId="{05B9332F-141D-41C1-A1FC-1E26DB43A5B4}" srcOrd="0" destOrd="0" presId="urn:microsoft.com/office/officeart/2005/8/layout/hierarchy2"/>
    <dgm:cxn modelId="{6D671B1F-FA9F-4060-8710-5412D8A7EFCE}" srcId="{673F482B-294D-40B5-B4D2-45C182D57F9F}" destId="{B0652C3E-4FBC-4473-8307-1CA848CF6869}" srcOrd="0" destOrd="0" parTransId="{B6C2F009-A8A9-4233-80A0-EB55AEFFFEA1}" sibTransId="{A3B0AB54-3963-43FB-A6B6-F455C427ED6E}"/>
    <dgm:cxn modelId="{23E93E1F-2E31-488D-8DAB-2EE932F51090}" type="presOf" srcId="{15231953-6320-4759-A977-7DD4C0B20DC2}" destId="{0A5E8CD8-9562-4D8D-8986-FD8E731901AE}" srcOrd="1" destOrd="0" presId="urn:microsoft.com/office/officeart/2005/8/layout/hierarchy2"/>
    <dgm:cxn modelId="{23557920-0438-4D2F-B201-60513363871E}" type="presOf" srcId="{A563BE08-8503-4C9D-9243-548E3A7E24B0}" destId="{AF0047F6-97A3-4A45-BFF4-A9117814EDB3}" srcOrd="0" destOrd="0" presId="urn:microsoft.com/office/officeart/2005/8/layout/hierarchy2"/>
    <dgm:cxn modelId="{A6C6AC22-14E1-405E-8763-469836CFF2B8}" type="presOf" srcId="{DB4D1EA9-7D3E-40A2-904F-0A77EB9268AB}" destId="{FA267CB8-8047-4CBF-A5E6-7BA4A1CB3EA7}" srcOrd="0" destOrd="0" presId="urn:microsoft.com/office/officeart/2005/8/layout/hierarchy2"/>
    <dgm:cxn modelId="{10C0AD24-844D-4833-88F2-B13C014D08E5}" srcId="{CC18B032-736F-40AD-BEC1-B62861BD7046}" destId="{A6DA639C-C769-4DC0-9D84-509815F5C573}" srcOrd="0" destOrd="0" parTransId="{600103FB-CB69-4F23-9650-6011E0181754}" sibTransId="{91D5850B-ADAF-472F-9781-180EC1A5DF3D}"/>
    <dgm:cxn modelId="{B9588030-0AF0-40C4-A3CF-ABAEFB1952AB}" type="presOf" srcId="{A6DA639C-C769-4DC0-9D84-509815F5C573}" destId="{20CB8B59-77D6-4B74-A8B2-F893B185320A}" srcOrd="0" destOrd="0" presId="urn:microsoft.com/office/officeart/2005/8/layout/hierarchy2"/>
    <dgm:cxn modelId="{3C2F2D31-5625-4B9B-9929-8A376BF28BAB}" srcId="{6EAF2890-2B1C-477C-941A-BE1240AD4AD9}" destId="{673F482B-294D-40B5-B4D2-45C182D57F9F}" srcOrd="4" destOrd="0" parTransId="{E2DF454D-ACFB-4078-B77B-460A61A1220A}" sibTransId="{8DA4C643-F90D-4C73-8D18-4804C7F7823C}"/>
    <dgm:cxn modelId="{22BAB537-3377-4F26-9D3D-2228B9C49686}" srcId="{5DE4C925-3237-4F31-A331-AB9CCF8D23D7}" destId="{4DE62E78-0FC4-4BED-B13F-DA7C00BB1C8D}" srcOrd="0" destOrd="0" parTransId="{15B76D77-927C-453C-B0C8-F46AE2608E87}" sibTransId="{319F97F6-3561-407B-8F4B-11BBC891770B}"/>
    <dgm:cxn modelId="{73252338-3C57-40D1-8B8A-D9CA03BA544D}" type="presOf" srcId="{F3DB0EE4-6551-4F8D-AAC4-28D4124AA57A}" destId="{D32B891F-767E-48F3-AD00-8A9025E2779D}" srcOrd="0" destOrd="0" presId="urn:microsoft.com/office/officeart/2005/8/layout/hierarchy2"/>
    <dgm:cxn modelId="{E5F2EA5D-E996-42E6-ABC0-A08A8CFD8620}" type="presOf" srcId="{2FE3CEB8-BACC-461E-9C1B-58D2C3CA5B0D}" destId="{C538E04D-E5E3-42CB-A9A1-D990A652DB79}" srcOrd="0" destOrd="0" presId="urn:microsoft.com/office/officeart/2005/8/layout/hierarchy2"/>
    <dgm:cxn modelId="{35E85C60-27A6-4974-98FD-882CA9B5FDD5}" type="presOf" srcId="{403369F7-B962-4A9D-BA8F-C4DBFBAE4819}" destId="{6987D7DC-BF13-45F5-ABEE-C24E4F507C8D}" srcOrd="0" destOrd="0" presId="urn:microsoft.com/office/officeart/2005/8/layout/hierarchy2"/>
    <dgm:cxn modelId="{0B2D2661-6F35-44D7-8ED6-35C8757FBEC7}" type="presOf" srcId="{E86B9D26-B67F-4B2C-A840-795F6D4D73D5}" destId="{C43919B7-B118-4E39-B90F-50DF2461E106}" srcOrd="0" destOrd="0" presId="urn:microsoft.com/office/officeart/2005/8/layout/hierarchy2"/>
    <dgm:cxn modelId="{12D30E62-A7CD-451E-9F7F-A846D09EA983}" srcId="{8A6692EF-2BE7-4BB2-9C4B-A3740D236AB8}" destId="{2D4E00EA-21C3-4886-97D4-202E37EB0A22}" srcOrd="0" destOrd="0" parTransId="{4C054C9D-F1A7-4949-A74D-2A3515F21ED1}" sibTransId="{245128A4-82B2-4192-9117-1D53ECC97229}"/>
    <dgm:cxn modelId="{70622E62-85A0-452A-8308-65A03CF953CC}" srcId="{6EAF2890-2B1C-477C-941A-BE1240AD4AD9}" destId="{B2CC70E2-4F86-4579-B6EE-1BF8C95AFA55}" srcOrd="2" destOrd="0" parTransId="{A318DDF5-86AC-4DFA-8FCC-CAEBA5EF378B}" sibTransId="{9F252FDC-1FEF-4172-8FD5-72E91E5049A3}"/>
    <dgm:cxn modelId="{7D0FF764-E0D7-4449-9B5E-FF092E60038E}" type="presOf" srcId="{600103FB-CB69-4F23-9650-6011E0181754}" destId="{EB2100AF-1F6D-450F-9427-9B0F57AC45BC}" srcOrd="0" destOrd="0" presId="urn:microsoft.com/office/officeart/2005/8/layout/hierarchy2"/>
    <dgm:cxn modelId="{4F87D149-ECF2-42A3-B649-0C0428B0B9CB}" type="presOf" srcId="{15B76D77-927C-453C-B0C8-F46AE2608E87}" destId="{D6295A90-910E-42AA-953E-9C66661DA196}" srcOrd="0" destOrd="0" presId="urn:microsoft.com/office/officeart/2005/8/layout/hierarchy2"/>
    <dgm:cxn modelId="{17A1086A-9751-4D44-A497-C340822E03B3}" srcId="{1C021E9F-2721-4BD8-9274-EA006A170C68}" destId="{553F0765-08AC-49CF-96CC-3300F0FB7E66}" srcOrd="0" destOrd="0" parTransId="{80AA5A5A-F7FA-4E15-A196-A874AF82CA0B}" sibTransId="{363D6329-FF2C-4D2F-BC4B-4B2A8D36B223}"/>
    <dgm:cxn modelId="{1C04CF4A-CA38-4B5B-B46B-B8C247E19C5C}" type="presOf" srcId="{A563BE08-8503-4C9D-9243-548E3A7E24B0}" destId="{CCF99805-F49B-40A0-A16E-442CEFFF3A96}" srcOrd="1" destOrd="0" presId="urn:microsoft.com/office/officeart/2005/8/layout/hierarchy2"/>
    <dgm:cxn modelId="{22783C6C-A988-47F2-8698-F744A75F9551}" type="presOf" srcId="{80AA5A5A-F7FA-4E15-A196-A874AF82CA0B}" destId="{EFA100C8-4326-47F9-9A02-90CAFBECC47B}" srcOrd="1" destOrd="0" presId="urn:microsoft.com/office/officeart/2005/8/layout/hierarchy2"/>
    <dgm:cxn modelId="{244BDD6C-08F0-4510-89A2-C15BDEFCF9F0}" type="presOf" srcId="{8A6692EF-2BE7-4BB2-9C4B-A3740D236AB8}" destId="{FBAA9404-17CA-49CC-878F-424E5CA4B4AD}" srcOrd="0" destOrd="0" presId="urn:microsoft.com/office/officeart/2005/8/layout/hierarchy2"/>
    <dgm:cxn modelId="{83AE876F-4BF1-4E15-A172-1222C9A17649}" type="presOf" srcId="{5DE4C925-3237-4F31-A331-AB9CCF8D23D7}" destId="{7AF16DC0-D742-4C39-B77C-61C8749C1419}" srcOrd="0" destOrd="0" presId="urn:microsoft.com/office/officeart/2005/8/layout/hierarchy2"/>
    <dgm:cxn modelId="{32D32354-7F45-4109-8BA6-01A7697A2E99}" type="presOf" srcId="{A318DDF5-86AC-4DFA-8FCC-CAEBA5EF378B}" destId="{F46B135B-5982-4FE0-A6C8-5DFB80A5772E}" srcOrd="1" destOrd="0" presId="urn:microsoft.com/office/officeart/2005/8/layout/hierarchy2"/>
    <dgm:cxn modelId="{4FD4E554-38B7-4286-AB11-F8EA6D5FD6C8}" type="presOf" srcId="{2D4E00EA-21C3-4886-97D4-202E37EB0A22}" destId="{D002C6C5-28CB-471D-A752-6BAF3E653251}" srcOrd="0" destOrd="0" presId="urn:microsoft.com/office/officeart/2005/8/layout/hierarchy2"/>
    <dgm:cxn modelId="{2A927D75-899A-43BD-9E4B-B95186F797E3}" type="presOf" srcId="{78ABC36B-3751-4A6A-A26C-EB75AC4B4DD7}" destId="{68CB5994-1390-4124-BAA3-B359E171225F}" srcOrd="1" destOrd="0" presId="urn:microsoft.com/office/officeart/2005/8/layout/hierarchy2"/>
    <dgm:cxn modelId="{3C26E276-7040-402D-B247-9DFC5883B7DB}" srcId="{F3DB0EE4-6551-4F8D-AAC4-28D4124AA57A}" destId="{CC18B032-736F-40AD-BEC1-B62861BD7046}" srcOrd="0" destOrd="0" parTransId="{A563BE08-8503-4C9D-9243-548E3A7E24B0}" sibTransId="{8B668CF1-5DAF-464D-BF41-7378259F5A6E}"/>
    <dgm:cxn modelId="{DDE0BF59-4012-4DCC-8BFD-A0C1D7826B70}" type="presOf" srcId="{B6C2F009-A8A9-4233-80A0-EB55AEFFFEA1}" destId="{4DCD757D-7734-4FA9-9CCE-CA5C4860F623}" srcOrd="1" destOrd="0" presId="urn:microsoft.com/office/officeart/2005/8/layout/hierarchy2"/>
    <dgm:cxn modelId="{ADFF917B-40F2-4DF9-8CA3-030A6ACC7FC8}" type="presOf" srcId="{4C054C9D-F1A7-4949-A74D-2A3515F21ED1}" destId="{B0123D03-97EA-4852-9830-580B7FACFC02}" srcOrd="1" destOrd="0" presId="urn:microsoft.com/office/officeart/2005/8/layout/hierarchy2"/>
    <dgm:cxn modelId="{01BB527C-9092-4131-B6F3-0CFDA593EA97}" srcId="{6EAF2890-2B1C-477C-941A-BE1240AD4AD9}" destId="{F3DB0EE4-6551-4F8D-AAC4-28D4124AA57A}" srcOrd="0" destOrd="0" parTransId="{15231953-6320-4759-A977-7DD4C0B20DC2}" sibTransId="{D5C3BF10-A1A0-43B6-981E-77634D3010A6}"/>
    <dgm:cxn modelId="{3C423B82-D95B-4A84-AE8F-5BBB5CD77F56}" type="presOf" srcId="{B2CC70E2-4F86-4579-B6EE-1BF8C95AFA55}" destId="{0D986020-6A57-4E4F-8B54-E25243FA59DE}" srcOrd="0" destOrd="0" presId="urn:microsoft.com/office/officeart/2005/8/layout/hierarchy2"/>
    <dgm:cxn modelId="{F3236183-DAA4-4816-B96C-C7F6DFE0BB3F}" type="presOf" srcId="{E2DF454D-ACFB-4078-B77B-460A61A1220A}" destId="{20015E89-5E8C-4635-9A6F-14C315449F93}" srcOrd="1" destOrd="0" presId="urn:microsoft.com/office/officeart/2005/8/layout/hierarchy2"/>
    <dgm:cxn modelId="{D1353889-8488-4896-8308-F6BD2A8F4F5A}" type="presOf" srcId="{E86B9D26-B67F-4B2C-A840-795F6D4D73D5}" destId="{EE81B8B5-B7C9-4C1C-A2C9-21EE9021AE7F}" srcOrd="1" destOrd="0" presId="urn:microsoft.com/office/officeart/2005/8/layout/hierarchy2"/>
    <dgm:cxn modelId="{60B29D8A-26B6-44C8-9564-79B645639CEC}" srcId="{6EAF2890-2B1C-477C-941A-BE1240AD4AD9}" destId="{8A6692EF-2BE7-4BB2-9C4B-A3740D236AB8}" srcOrd="3" destOrd="0" parTransId="{E86B9D26-B67F-4B2C-A840-795F6D4D73D5}" sibTransId="{43A34B74-D104-4D25-A4DD-BCD2157F1F11}"/>
    <dgm:cxn modelId="{C8FA3891-D7D1-439E-8927-A7138BB905FD}" type="presOf" srcId="{20889740-0FF1-4960-884D-DD807A940451}" destId="{7A0107C5-4574-4A04-8B38-3C045750A5FA}" srcOrd="0" destOrd="0" presId="urn:microsoft.com/office/officeart/2005/8/layout/hierarchy2"/>
    <dgm:cxn modelId="{0C2D0E93-28EF-423F-916A-03949C9F7F6C}" type="presOf" srcId="{2FE3CEB8-BACC-461E-9C1B-58D2C3CA5B0D}" destId="{DEA13D0D-27E3-49F3-A619-9E0E3FF85078}" srcOrd="1" destOrd="0" presId="urn:microsoft.com/office/officeart/2005/8/layout/hierarchy2"/>
    <dgm:cxn modelId="{CF0DE597-2AFD-4A76-9D9D-01A1D142619E}" type="presOf" srcId="{78ABC36B-3751-4A6A-A26C-EB75AC4B4DD7}" destId="{A32C3422-7C7D-4F73-B3CE-E30BCB1CA580}" srcOrd="0" destOrd="0" presId="urn:microsoft.com/office/officeart/2005/8/layout/hierarchy2"/>
    <dgm:cxn modelId="{04AF9A9B-DF71-4175-9874-8B3B0BFFE5F2}" type="presOf" srcId="{20889740-0FF1-4960-884D-DD807A940451}" destId="{763F5DEB-EC82-4510-8433-252104E4AB70}" srcOrd="1" destOrd="0" presId="urn:microsoft.com/office/officeart/2005/8/layout/hierarchy2"/>
    <dgm:cxn modelId="{8C4E469F-0E96-4A18-931B-1BBA57D4411A}" srcId="{2D4E00EA-21C3-4886-97D4-202E37EB0A22}" destId="{A3EF0D64-D6FB-49D3-9FBF-0C574BD5552F}" srcOrd="0" destOrd="0" parTransId="{20889740-0FF1-4960-884D-DD807A940451}" sibTransId="{9061BDA3-84C4-4449-B032-7CAAB1CAAED2}"/>
    <dgm:cxn modelId="{305A63A5-176E-4D38-A0E0-86CAB730085B}" srcId="{6EAF2890-2B1C-477C-941A-BE1240AD4AD9}" destId="{1C021E9F-2721-4BD8-9274-EA006A170C68}" srcOrd="1" destOrd="0" parTransId="{3CE30084-C3D6-494C-AA2D-199148488D76}" sibTransId="{B033B242-A5A8-4F56-9B31-8A73C2205D12}"/>
    <dgm:cxn modelId="{35325EA7-1F2A-4617-A6B3-9D482E631979}" type="presOf" srcId="{CC18B032-736F-40AD-BEC1-B62861BD7046}" destId="{F1497990-9B92-448E-8387-51A53604D650}" srcOrd="0" destOrd="0" presId="urn:microsoft.com/office/officeart/2005/8/layout/hierarchy2"/>
    <dgm:cxn modelId="{941EEEB7-809E-4513-ACCE-B47554158BAE}" type="presOf" srcId="{3CE30084-C3D6-494C-AA2D-199148488D76}" destId="{3F9B364B-2002-4261-A49E-A941C95DF8D1}" srcOrd="1" destOrd="0" presId="urn:microsoft.com/office/officeart/2005/8/layout/hierarchy2"/>
    <dgm:cxn modelId="{993E82C0-752F-461C-925C-F77103AEEBA3}" type="presOf" srcId="{0C6682B0-7B81-43FA-A0B0-DC68739073AE}" destId="{EFFB4D49-4C31-4E23-81FE-555E7115F7CE}" srcOrd="1" destOrd="0" presId="urn:microsoft.com/office/officeart/2005/8/layout/hierarchy2"/>
    <dgm:cxn modelId="{5F52A6C7-4745-47AD-8D7C-A304D3AC588D}" type="presOf" srcId="{0C6682B0-7B81-43FA-A0B0-DC68739073AE}" destId="{FB23F63A-FFF5-4DC7-B253-8F0C0A598DEF}" srcOrd="0" destOrd="0" presId="urn:microsoft.com/office/officeart/2005/8/layout/hierarchy2"/>
    <dgm:cxn modelId="{90D726C8-6413-458E-A75D-897A36A9115F}" type="presOf" srcId="{B6C2F009-A8A9-4233-80A0-EB55AEFFFEA1}" destId="{8C22B891-FD3B-4F7B-8CE4-323D2BFB75B6}" srcOrd="0" destOrd="0" presId="urn:microsoft.com/office/officeart/2005/8/layout/hierarchy2"/>
    <dgm:cxn modelId="{3D7E93CE-F4B1-4D41-810D-7BAD2AB856F2}" srcId="{B0652C3E-4FBC-4473-8307-1CA848CF6869}" destId="{DB4D1EA9-7D3E-40A2-904F-0A77EB9268AB}" srcOrd="0" destOrd="0" parTransId="{0C6682B0-7B81-43FA-A0B0-DC68739073AE}" sibTransId="{DEC9C3CA-CB09-4983-8F41-B482AF18FE8D}"/>
    <dgm:cxn modelId="{4ED300D0-1B7B-4C24-A385-07F06C4F44E5}" type="presOf" srcId="{4DE62E78-0FC4-4BED-B13F-DA7C00BB1C8D}" destId="{046A3112-1BE7-4D4E-87EC-6ED74AAE4B94}" srcOrd="0" destOrd="0" presId="urn:microsoft.com/office/officeart/2005/8/layout/hierarchy2"/>
    <dgm:cxn modelId="{844366D4-2F65-459A-9378-F06D98F7E368}" srcId="{E80C5B18-4FF3-4EAB-A238-430E8FEE76F8}" destId="{6EAF2890-2B1C-477C-941A-BE1240AD4AD9}" srcOrd="0" destOrd="0" parTransId="{C5DCF7E3-C594-4D71-869D-C20D7F159AC9}" sibTransId="{23B968A3-8900-4F64-B254-C257E07B7011}"/>
    <dgm:cxn modelId="{E204FCD9-2B69-4348-839A-30ABD62FF03A}" type="presOf" srcId="{553F0765-08AC-49CF-96CC-3300F0FB7E66}" destId="{4A33D2F5-C2A1-4B71-B58C-66860FDE7419}" srcOrd="0" destOrd="0" presId="urn:microsoft.com/office/officeart/2005/8/layout/hierarchy2"/>
    <dgm:cxn modelId="{755BC4E2-96EB-467A-9947-F4045E847EE4}" type="presOf" srcId="{600103FB-CB69-4F23-9650-6011E0181754}" destId="{BA5C2748-D6A4-4DF0-802B-FDEB7EE5E11C}" srcOrd="1" destOrd="0" presId="urn:microsoft.com/office/officeart/2005/8/layout/hierarchy2"/>
    <dgm:cxn modelId="{840DB7E3-9AB7-4372-A269-17B1CBBD72F3}" type="presOf" srcId="{6EAF2890-2B1C-477C-941A-BE1240AD4AD9}" destId="{F86798D2-DF68-4EF7-BBA1-2A102ED6DECA}" srcOrd="0" destOrd="0" presId="urn:microsoft.com/office/officeart/2005/8/layout/hierarchy2"/>
    <dgm:cxn modelId="{CFC020EC-04D6-41F5-8F82-107ED0187FF6}" type="presOf" srcId="{80AA5A5A-F7FA-4E15-A196-A874AF82CA0B}" destId="{3D1ED2E8-D417-48EC-BC60-8CA461D20948}" srcOrd="0" destOrd="0" presId="urn:microsoft.com/office/officeart/2005/8/layout/hierarchy2"/>
    <dgm:cxn modelId="{7EEE07ED-4323-4B6E-AC72-7FCBE211CCCA}" srcId="{553F0765-08AC-49CF-96CC-3300F0FB7E66}" destId="{403369F7-B962-4A9D-BA8F-C4DBFBAE4819}" srcOrd="0" destOrd="0" parTransId="{78ABC36B-3751-4A6A-A26C-EB75AC4B4DD7}" sibTransId="{1F67F82C-07A2-49A8-8494-EF41D7431DCC}"/>
    <dgm:cxn modelId="{FB2AF9F3-10F0-41E8-B6F2-843604D9CE1E}" type="presOf" srcId="{E80C5B18-4FF3-4EAB-A238-430E8FEE76F8}" destId="{6E9B4AC2-CCB2-4092-AE0A-97B40E4F24D7}" srcOrd="0" destOrd="0" presId="urn:microsoft.com/office/officeart/2005/8/layout/hierarchy2"/>
    <dgm:cxn modelId="{703CDDF8-D8DC-4AA3-B2AB-5F8EB18B086F}" type="presOf" srcId="{673F482B-294D-40B5-B4D2-45C182D57F9F}" destId="{D8DBF1BD-7C8F-4C84-888D-6EF2A4A251AA}" srcOrd="0" destOrd="0" presId="urn:microsoft.com/office/officeart/2005/8/layout/hierarchy2"/>
    <dgm:cxn modelId="{B94AA1FA-0EF1-4617-B694-37B45519B8A9}" type="presOf" srcId="{A318DDF5-86AC-4DFA-8FCC-CAEBA5EF378B}" destId="{C6360AD1-0523-4369-A505-A8D8FAD4A825}" srcOrd="0" destOrd="0" presId="urn:microsoft.com/office/officeart/2005/8/layout/hierarchy2"/>
    <dgm:cxn modelId="{55445DFD-ABC7-4E93-B398-D9B63DFCE18A}" type="presOf" srcId="{15231953-6320-4759-A977-7DD4C0B20DC2}" destId="{9EDD6E6D-9FCF-4D2D-82B9-AA99747CD3C0}" srcOrd="0" destOrd="0" presId="urn:microsoft.com/office/officeart/2005/8/layout/hierarchy2"/>
    <dgm:cxn modelId="{78A6576C-034B-465D-BE6A-2BEFE3396833}" type="presParOf" srcId="{6E9B4AC2-CCB2-4092-AE0A-97B40E4F24D7}" destId="{B75AFF37-7453-4CE5-A635-EF2D5677D3DE}" srcOrd="0" destOrd="0" presId="urn:microsoft.com/office/officeart/2005/8/layout/hierarchy2"/>
    <dgm:cxn modelId="{18585FC2-C095-41E4-ACA7-B5A8B21A3189}" type="presParOf" srcId="{B75AFF37-7453-4CE5-A635-EF2D5677D3DE}" destId="{F86798D2-DF68-4EF7-BBA1-2A102ED6DECA}" srcOrd="0" destOrd="0" presId="urn:microsoft.com/office/officeart/2005/8/layout/hierarchy2"/>
    <dgm:cxn modelId="{A38374C1-9F73-4BFA-845F-45D38F55A4E4}" type="presParOf" srcId="{B75AFF37-7453-4CE5-A635-EF2D5677D3DE}" destId="{B5714C88-D9DC-421A-A05F-044B1EDC1089}" srcOrd="1" destOrd="0" presId="urn:microsoft.com/office/officeart/2005/8/layout/hierarchy2"/>
    <dgm:cxn modelId="{1CF9FD7A-7D3B-4221-B168-595118F570E3}" type="presParOf" srcId="{B5714C88-D9DC-421A-A05F-044B1EDC1089}" destId="{9EDD6E6D-9FCF-4D2D-82B9-AA99747CD3C0}" srcOrd="0" destOrd="0" presId="urn:microsoft.com/office/officeart/2005/8/layout/hierarchy2"/>
    <dgm:cxn modelId="{C5859868-6AB0-4B63-95DB-B5459657A79E}" type="presParOf" srcId="{9EDD6E6D-9FCF-4D2D-82B9-AA99747CD3C0}" destId="{0A5E8CD8-9562-4D8D-8986-FD8E731901AE}" srcOrd="0" destOrd="0" presId="urn:microsoft.com/office/officeart/2005/8/layout/hierarchy2"/>
    <dgm:cxn modelId="{1186F79F-B3A4-47F3-A49C-6FD0F17AACF0}" type="presParOf" srcId="{B5714C88-D9DC-421A-A05F-044B1EDC1089}" destId="{D32429EF-7644-48ED-AC79-287A2452FFB2}" srcOrd="1" destOrd="0" presId="urn:microsoft.com/office/officeart/2005/8/layout/hierarchy2"/>
    <dgm:cxn modelId="{184DF2AA-0CF1-4D6A-8B3D-B70E8DDDC6B5}" type="presParOf" srcId="{D32429EF-7644-48ED-AC79-287A2452FFB2}" destId="{D32B891F-767E-48F3-AD00-8A9025E2779D}" srcOrd="0" destOrd="0" presId="urn:microsoft.com/office/officeart/2005/8/layout/hierarchy2"/>
    <dgm:cxn modelId="{3F0F72CF-B486-4239-85C7-B0F9B09E59B3}" type="presParOf" srcId="{D32429EF-7644-48ED-AC79-287A2452FFB2}" destId="{B7750A55-5F5A-4B7C-B9E8-61E1DF88A340}" srcOrd="1" destOrd="0" presId="urn:microsoft.com/office/officeart/2005/8/layout/hierarchy2"/>
    <dgm:cxn modelId="{1981047A-EBB6-4021-9F0F-EC8812D9AA0E}" type="presParOf" srcId="{B7750A55-5F5A-4B7C-B9E8-61E1DF88A340}" destId="{AF0047F6-97A3-4A45-BFF4-A9117814EDB3}" srcOrd="0" destOrd="0" presId="urn:microsoft.com/office/officeart/2005/8/layout/hierarchy2"/>
    <dgm:cxn modelId="{767A0182-FF3A-4224-B823-BEACF2FCDB74}" type="presParOf" srcId="{AF0047F6-97A3-4A45-BFF4-A9117814EDB3}" destId="{CCF99805-F49B-40A0-A16E-442CEFFF3A96}" srcOrd="0" destOrd="0" presId="urn:microsoft.com/office/officeart/2005/8/layout/hierarchy2"/>
    <dgm:cxn modelId="{01233983-FE51-4823-97A3-15088C10D173}" type="presParOf" srcId="{B7750A55-5F5A-4B7C-B9E8-61E1DF88A340}" destId="{A5D4926A-F2D4-48AF-B2A7-13100F6567F2}" srcOrd="1" destOrd="0" presId="urn:microsoft.com/office/officeart/2005/8/layout/hierarchy2"/>
    <dgm:cxn modelId="{88DF57B8-EF1C-407C-AED5-9C9293ED4CC3}" type="presParOf" srcId="{A5D4926A-F2D4-48AF-B2A7-13100F6567F2}" destId="{F1497990-9B92-448E-8387-51A53604D650}" srcOrd="0" destOrd="0" presId="urn:microsoft.com/office/officeart/2005/8/layout/hierarchy2"/>
    <dgm:cxn modelId="{E136943F-E6B5-46EA-8BB9-C265C71B6FB0}" type="presParOf" srcId="{A5D4926A-F2D4-48AF-B2A7-13100F6567F2}" destId="{02A57FEF-2D8C-4D4E-8647-6388B86AAB95}" srcOrd="1" destOrd="0" presId="urn:microsoft.com/office/officeart/2005/8/layout/hierarchy2"/>
    <dgm:cxn modelId="{C875CC30-8965-4938-84F1-C629DC2F317A}" type="presParOf" srcId="{02A57FEF-2D8C-4D4E-8647-6388B86AAB95}" destId="{EB2100AF-1F6D-450F-9427-9B0F57AC45BC}" srcOrd="0" destOrd="0" presId="urn:microsoft.com/office/officeart/2005/8/layout/hierarchy2"/>
    <dgm:cxn modelId="{51B228E7-EDB9-4B24-A514-C3012527B5E2}" type="presParOf" srcId="{EB2100AF-1F6D-450F-9427-9B0F57AC45BC}" destId="{BA5C2748-D6A4-4DF0-802B-FDEB7EE5E11C}" srcOrd="0" destOrd="0" presId="urn:microsoft.com/office/officeart/2005/8/layout/hierarchy2"/>
    <dgm:cxn modelId="{16895CCC-9C7D-42DB-8C99-292D0820E7E7}" type="presParOf" srcId="{02A57FEF-2D8C-4D4E-8647-6388B86AAB95}" destId="{DC44BF48-3DE3-431A-983F-E7C67CEC33AA}" srcOrd="1" destOrd="0" presId="urn:microsoft.com/office/officeart/2005/8/layout/hierarchy2"/>
    <dgm:cxn modelId="{406152E8-BACE-43AE-B5FA-12113DC489D6}" type="presParOf" srcId="{DC44BF48-3DE3-431A-983F-E7C67CEC33AA}" destId="{20CB8B59-77D6-4B74-A8B2-F893B185320A}" srcOrd="0" destOrd="0" presId="urn:microsoft.com/office/officeart/2005/8/layout/hierarchy2"/>
    <dgm:cxn modelId="{93B12369-8D3C-4B23-8ED7-C4219A4EEBCE}" type="presParOf" srcId="{DC44BF48-3DE3-431A-983F-E7C67CEC33AA}" destId="{783A4AF3-7E80-443E-86F2-B400D14DA7E8}" srcOrd="1" destOrd="0" presId="urn:microsoft.com/office/officeart/2005/8/layout/hierarchy2"/>
    <dgm:cxn modelId="{EE93EA69-3807-4E3D-8F56-AF417FF5ACD3}" type="presParOf" srcId="{B5714C88-D9DC-421A-A05F-044B1EDC1089}" destId="{D7A91D73-60D7-409D-9F58-7A7AD4B0F650}" srcOrd="2" destOrd="0" presId="urn:microsoft.com/office/officeart/2005/8/layout/hierarchy2"/>
    <dgm:cxn modelId="{17790297-25C1-40AD-B1C6-5C7555731293}" type="presParOf" srcId="{D7A91D73-60D7-409D-9F58-7A7AD4B0F650}" destId="{3F9B364B-2002-4261-A49E-A941C95DF8D1}" srcOrd="0" destOrd="0" presId="urn:microsoft.com/office/officeart/2005/8/layout/hierarchy2"/>
    <dgm:cxn modelId="{3413F64C-8AA3-4730-B258-775AD7B51FE0}" type="presParOf" srcId="{B5714C88-D9DC-421A-A05F-044B1EDC1089}" destId="{A79ABC50-4A92-4C51-BA59-29E5ACAC2D35}" srcOrd="3" destOrd="0" presId="urn:microsoft.com/office/officeart/2005/8/layout/hierarchy2"/>
    <dgm:cxn modelId="{F8B273F9-8ED0-447A-9AAD-78D186AA5325}" type="presParOf" srcId="{A79ABC50-4A92-4C51-BA59-29E5ACAC2D35}" destId="{1F9AF78E-171E-4F55-B6EF-A116E353FAFD}" srcOrd="0" destOrd="0" presId="urn:microsoft.com/office/officeart/2005/8/layout/hierarchy2"/>
    <dgm:cxn modelId="{24C46AB4-8A28-4A00-83CF-7EA8374B37E2}" type="presParOf" srcId="{A79ABC50-4A92-4C51-BA59-29E5ACAC2D35}" destId="{F5D92B4D-9BA6-4BF3-B291-05F23996EEBA}" srcOrd="1" destOrd="0" presId="urn:microsoft.com/office/officeart/2005/8/layout/hierarchy2"/>
    <dgm:cxn modelId="{4FED231C-5470-404C-99EF-5173267320E6}" type="presParOf" srcId="{F5D92B4D-9BA6-4BF3-B291-05F23996EEBA}" destId="{3D1ED2E8-D417-48EC-BC60-8CA461D20948}" srcOrd="0" destOrd="0" presId="urn:microsoft.com/office/officeart/2005/8/layout/hierarchy2"/>
    <dgm:cxn modelId="{623125EB-86E8-4605-8D3D-69699AD8F235}" type="presParOf" srcId="{3D1ED2E8-D417-48EC-BC60-8CA461D20948}" destId="{EFA100C8-4326-47F9-9A02-90CAFBECC47B}" srcOrd="0" destOrd="0" presId="urn:microsoft.com/office/officeart/2005/8/layout/hierarchy2"/>
    <dgm:cxn modelId="{672B831D-799E-4223-AD2A-7C2649D050F1}" type="presParOf" srcId="{F5D92B4D-9BA6-4BF3-B291-05F23996EEBA}" destId="{764A2638-641B-413D-A43A-6432208B6FF5}" srcOrd="1" destOrd="0" presId="urn:microsoft.com/office/officeart/2005/8/layout/hierarchy2"/>
    <dgm:cxn modelId="{50AB65BA-F5CF-49E8-AC70-D1583EA9E9AA}" type="presParOf" srcId="{764A2638-641B-413D-A43A-6432208B6FF5}" destId="{4A33D2F5-C2A1-4B71-B58C-66860FDE7419}" srcOrd="0" destOrd="0" presId="urn:microsoft.com/office/officeart/2005/8/layout/hierarchy2"/>
    <dgm:cxn modelId="{75E5EF5A-BABC-4892-B26F-F372C6BF1A6B}" type="presParOf" srcId="{764A2638-641B-413D-A43A-6432208B6FF5}" destId="{253B0B9C-EC4E-4788-9628-2B7B8EEC50EA}" srcOrd="1" destOrd="0" presId="urn:microsoft.com/office/officeart/2005/8/layout/hierarchy2"/>
    <dgm:cxn modelId="{E280D8DA-869D-468C-B3E4-6DB0B1328543}" type="presParOf" srcId="{253B0B9C-EC4E-4788-9628-2B7B8EEC50EA}" destId="{A32C3422-7C7D-4F73-B3CE-E30BCB1CA580}" srcOrd="0" destOrd="0" presId="urn:microsoft.com/office/officeart/2005/8/layout/hierarchy2"/>
    <dgm:cxn modelId="{D9877CBE-13D3-4023-B9DA-E885E8042E4B}" type="presParOf" srcId="{A32C3422-7C7D-4F73-B3CE-E30BCB1CA580}" destId="{68CB5994-1390-4124-BAA3-B359E171225F}" srcOrd="0" destOrd="0" presId="urn:microsoft.com/office/officeart/2005/8/layout/hierarchy2"/>
    <dgm:cxn modelId="{F0442D38-E883-44F3-A47F-F12D0151A2D8}" type="presParOf" srcId="{253B0B9C-EC4E-4788-9628-2B7B8EEC50EA}" destId="{ABB3DC32-76F3-4679-A019-BE8B3E62C028}" srcOrd="1" destOrd="0" presId="urn:microsoft.com/office/officeart/2005/8/layout/hierarchy2"/>
    <dgm:cxn modelId="{3D688B1E-E07E-4FB2-8374-D5BF0E8AB504}" type="presParOf" srcId="{ABB3DC32-76F3-4679-A019-BE8B3E62C028}" destId="{6987D7DC-BF13-45F5-ABEE-C24E4F507C8D}" srcOrd="0" destOrd="0" presId="urn:microsoft.com/office/officeart/2005/8/layout/hierarchy2"/>
    <dgm:cxn modelId="{DCFDD6A7-4FA1-4D41-86B8-452801AA34BA}" type="presParOf" srcId="{ABB3DC32-76F3-4679-A019-BE8B3E62C028}" destId="{9155AC79-7358-4F4A-9AD3-2B48915AD8B0}" srcOrd="1" destOrd="0" presId="urn:microsoft.com/office/officeart/2005/8/layout/hierarchy2"/>
    <dgm:cxn modelId="{6B2FEF2C-A657-407D-884E-A000FD51752E}" type="presParOf" srcId="{B5714C88-D9DC-421A-A05F-044B1EDC1089}" destId="{C6360AD1-0523-4369-A505-A8D8FAD4A825}" srcOrd="4" destOrd="0" presId="urn:microsoft.com/office/officeart/2005/8/layout/hierarchy2"/>
    <dgm:cxn modelId="{0B4AD13C-676F-4788-B46C-86FAC2B838A2}" type="presParOf" srcId="{C6360AD1-0523-4369-A505-A8D8FAD4A825}" destId="{F46B135B-5982-4FE0-A6C8-5DFB80A5772E}" srcOrd="0" destOrd="0" presId="urn:microsoft.com/office/officeart/2005/8/layout/hierarchy2"/>
    <dgm:cxn modelId="{F1699F6D-12BA-4E57-A3A0-C1E7084C5B40}" type="presParOf" srcId="{B5714C88-D9DC-421A-A05F-044B1EDC1089}" destId="{39ABDA12-5508-4173-AD07-953D55F02479}" srcOrd="5" destOrd="0" presId="urn:microsoft.com/office/officeart/2005/8/layout/hierarchy2"/>
    <dgm:cxn modelId="{26A5028C-4B4B-42A3-A6D7-7CD75E310F9C}" type="presParOf" srcId="{39ABDA12-5508-4173-AD07-953D55F02479}" destId="{0D986020-6A57-4E4F-8B54-E25243FA59DE}" srcOrd="0" destOrd="0" presId="urn:microsoft.com/office/officeart/2005/8/layout/hierarchy2"/>
    <dgm:cxn modelId="{357A7A1C-A3CB-4BFE-B1C6-786D99000D56}" type="presParOf" srcId="{39ABDA12-5508-4173-AD07-953D55F02479}" destId="{3953833B-6A08-476B-A559-942F3BDC1933}" srcOrd="1" destOrd="0" presId="urn:microsoft.com/office/officeart/2005/8/layout/hierarchy2"/>
    <dgm:cxn modelId="{48C57DF8-80A0-4B83-9D04-F96D84DAFBDD}" type="presParOf" srcId="{3953833B-6A08-476B-A559-942F3BDC1933}" destId="{C538E04D-E5E3-42CB-A9A1-D990A652DB79}" srcOrd="0" destOrd="0" presId="urn:microsoft.com/office/officeart/2005/8/layout/hierarchy2"/>
    <dgm:cxn modelId="{2D3964F7-5121-48FA-B341-FDCC3CEDA4EF}" type="presParOf" srcId="{C538E04D-E5E3-42CB-A9A1-D990A652DB79}" destId="{DEA13D0D-27E3-49F3-A619-9E0E3FF85078}" srcOrd="0" destOrd="0" presId="urn:microsoft.com/office/officeart/2005/8/layout/hierarchy2"/>
    <dgm:cxn modelId="{BB705008-31BD-4D8E-B0BA-7C6D6C434879}" type="presParOf" srcId="{3953833B-6A08-476B-A559-942F3BDC1933}" destId="{3DE31485-E187-4DB7-B3EB-66852E89FA27}" srcOrd="1" destOrd="0" presId="urn:microsoft.com/office/officeart/2005/8/layout/hierarchy2"/>
    <dgm:cxn modelId="{F3670C5F-7FCC-4692-8632-63D3DBF942DB}" type="presParOf" srcId="{3DE31485-E187-4DB7-B3EB-66852E89FA27}" destId="{7AF16DC0-D742-4C39-B77C-61C8749C1419}" srcOrd="0" destOrd="0" presId="urn:microsoft.com/office/officeart/2005/8/layout/hierarchy2"/>
    <dgm:cxn modelId="{13104B92-4C01-424E-931C-EBA8F88FBFE2}" type="presParOf" srcId="{3DE31485-E187-4DB7-B3EB-66852E89FA27}" destId="{95644BFB-62DD-4470-A63E-18387AFE5D81}" srcOrd="1" destOrd="0" presId="urn:microsoft.com/office/officeart/2005/8/layout/hierarchy2"/>
    <dgm:cxn modelId="{356F4BB2-D4CD-4FA4-B210-A945A772015F}" type="presParOf" srcId="{95644BFB-62DD-4470-A63E-18387AFE5D81}" destId="{D6295A90-910E-42AA-953E-9C66661DA196}" srcOrd="0" destOrd="0" presId="urn:microsoft.com/office/officeart/2005/8/layout/hierarchy2"/>
    <dgm:cxn modelId="{E0F10F8F-68DB-42AA-B963-93416573B7A7}" type="presParOf" srcId="{D6295A90-910E-42AA-953E-9C66661DA196}" destId="{AB23A34D-6D19-49CC-9194-83274EF73600}" srcOrd="0" destOrd="0" presId="urn:microsoft.com/office/officeart/2005/8/layout/hierarchy2"/>
    <dgm:cxn modelId="{A6429014-3731-4B39-892D-847DFB926ED4}" type="presParOf" srcId="{95644BFB-62DD-4470-A63E-18387AFE5D81}" destId="{F7E1D3B3-DAF1-4B5E-B330-927554D75461}" srcOrd="1" destOrd="0" presId="urn:microsoft.com/office/officeart/2005/8/layout/hierarchy2"/>
    <dgm:cxn modelId="{B4E02BCD-ADA7-4662-BAB3-D7871A68552A}" type="presParOf" srcId="{F7E1D3B3-DAF1-4B5E-B330-927554D75461}" destId="{046A3112-1BE7-4D4E-87EC-6ED74AAE4B94}" srcOrd="0" destOrd="0" presId="urn:microsoft.com/office/officeart/2005/8/layout/hierarchy2"/>
    <dgm:cxn modelId="{80029E0E-19A9-4A1B-BD1D-45983EB177E8}" type="presParOf" srcId="{F7E1D3B3-DAF1-4B5E-B330-927554D75461}" destId="{7223F41C-7562-45C9-92DA-F581D675D306}" srcOrd="1" destOrd="0" presId="urn:microsoft.com/office/officeart/2005/8/layout/hierarchy2"/>
    <dgm:cxn modelId="{28649D55-E124-4035-9FA1-21C9C09FAFEE}" type="presParOf" srcId="{B5714C88-D9DC-421A-A05F-044B1EDC1089}" destId="{C43919B7-B118-4E39-B90F-50DF2461E106}" srcOrd="6" destOrd="0" presId="urn:microsoft.com/office/officeart/2005/8/layout/hierarchy2"/>
    <dgm:cxn modelId="{7CCE6B75-ABC5-4E1E-AFD8-C463E945184F}" type="presParOf" srcId="{C43919B7-B118-4E39-B90F-50DF2461E106}" destId="{EE81B8B5-B7C9-4C1C-A2C9-21EE9021AE7F}" srcOrd="0" destOrd="0" presId="urn:microsoft.com/office/officeart/2005/8/layout/hierarchy2"/>
    <dgm:cxn modelId="{10386779-BE73-4CF8-9E30-A2BDE88A5691}" type="presParOf" srcId="{B5714C88-D9DC-421A-A05F-044B1EDC1089}" destId="{0D9A6C8B-2B28-4C31-8153-E9D49DA4BAF4}" srcOrd="7" destOrd="0" presId="urn:microsoft.com/office/officeart/2005/8/layout/hierarchy2"/>
    <dgm:cxn modelId="{449BC713-F15F-4B8E-ADFD-160D7D7CFE22}" type="presParOf" srcId="{0D9A6C8B-2B28-4C31-8153-E9D49DA4BAF4}" destId="{FBAA9404-17CA-49CC-878F-424E5CA4B4AD}" srcOrd="0" destOrd="0" presId="urn:microsoft.com/office/officeart/2005/8/layout/hierarchy2"/>
    <dgm:cxn modelId="{68B5FBF5-AE6A-469D-BC88-D9459838EBFC}" type="presParOf" srcId="{0D9A6C8B-2B28-4C31-8153-E9D49DA4BAF4}" destId="{2F634FB5-B616-45A9-AF15-370FBEE66047}" srcOrd="1" destOrd="0" presId="urn:microsoft.com/office/officeart/2005/8/layout/hierarchy2"/>
    <dgm:cxn modelId="{41DC932C-D428-4D24-9C41-17CA7F2464A2}" type="presParOf" srcId="{2F634FB5-B616-45A9-AF15-370FBEE66047}" destId="{164886C1-6561-4870-9F41-BD0FD2E76A6D}" srcOrd="0" destOrd="0" presId="urn:microsoft.com/office/officeart/2005/8/layout/hierarchy2"/>
    <dgm:cxn modelId="{C823630D-B6EE-4178-AAC1-3C8D9FB88714}" type="presParOf" srcId="{164886C1-6561-4870-9F41-BD0FD2E76A6D}" destId="{B0123D03-97EA-4852-9830-580B7FACFC02}" srcOrd="0" destOrd="0" presId="urn:microsoft.com/office/officeart/2005/8/layout/hierarchy2"/>
    <dgm:cxn modelId="{C02543CA-A857-4C73-A2BE-FBD5A1C666AA}" type="presParOf" srcId="{2F634FB5-B616-45A9-AF15-370FBEE66047}" destId="{32E66746-22C2-4D1D-9AB7-C46F487B46C4}" srcOrd="1" destOrd="0" presId="urn:microsoft.com/office/officeart/2005/8/layout/hierarchy2"/>
    <dgm:cxn modelId="{81954E82-4326-4C49-AA37-5C17A62878B1}" type="presParOf" srcId="{32E66746-22C2-4D1D-9AB7-C46F487B46C4}" destId="{D002C6C5-28CB-471D-A752-6BAF3E653251}" srcOrd="0" destOrd="0" presId="urn:microsoft.com/office/officeart/2005/8/layout/hierarchy2"/>
    <dgm:cxn modelId="{9F719487-4FC9-42C2-9E95-B57893DBE2DE}" type="presParOf" srcId="{32E66746-22C2-4D1D-9AB7-C46F487B46C4}" destId="{998CCF8E-E54F-4A85-9C2C-A40CA195328A}" srcOrd="1" destOrd="0" presId="urn:microsoft.com/office/officeart/2005/8/layout/hierarchy2"/>
    <dgm:cxn modelId="{6A746D72-924B-4F0C-AB9A-8ABAE4655EC0}" type="presParOf" srcId="{998CCF8E-E54F-4A85-9C2C-A40CA195328A}" destId="{7A0107C5-4574-4A04-8B38-3C045750A5FA}" srcOrd="0" destOrd="0" presId="urn:microsoft.com/office/officeart/2005/8/layout/hierarchy2"/>
    <dgm:cxn modelId="{490497DD-5C8D-4576-BDAF-7FAA9370FA1B}" type="presParOf" srcId="{7A0107C5-4574-4A04-8B38-3C045750A5FA}" destId="{763F5DEB-EC82-4510-8433-252104E4AB70}" srcOrd="0" destOrd="0" presId="urn:microsoft.com/office/officeart/2005/8/layout/hierarchy2"/>
    <dgm:cxn modelId="{C0267ABC-19AA-4ADF-BB02-0B26D075B985}" type="presParOf" srcId="{998CCF8E-E54F-4A85-9C2C-A40CA195328A}" destId="{3D51BB9D-DD6E-4899-85AD-6207DF0C3DD1}" srcOrd="1" destOrd="0" presId="urn:microsoft.com/office/officeart/2005/8/layout/hierarchy2"/>
    <dgm:cxn modelId="{3D7681C8-54EF-411D-9097-F9B845F33D87}" type="presParOf" srcId="{3D51BB9D-DD6E-4899-85AD-6207DF0C3DD1}" destId="{D4992150-8E06-48D9-ADB3-CC2CC21BC709}" srcOrd="0" destOrd="0" presId="urn:microsoft.com/office/officeart/2005/8/layout/hierarchy2"/>
    <dgm:cxn modelId="{373B42DC-DAFB-4126-B0DD-B51148DB5F00}" type="presParOf" srcId="{3D51BB9D-DD6E-4899-85AD-6207DF0C3DD1}" destId="{EB079289-ED16-43D5-84FA-72AC8051EEDC}" srcOrd="1" destOrd="0" presId="urn:microsoft.com/office/officeart/2005/8/layout/hierarchy2"/>
    <dgm:cxn modelId="{311D443F-EA3E-4701-B09F-8A0E61F285C5}" type="presParOf" srcId="{B5714C88-D9DC-421A-A05F-044B1EDC1089}" destId="{05B9332F-141D-41C1-A1FC-1E26DB43A5B4}" srcOrd="8" destOrd="0" presId="urn:microsoft.com/office/officeart/2005/8/layout/hierarchy2"/>
    <dgm:cxn modelId="{753AFBA2-F498-4CD9-92AE-D483BF6C97EB}" type="presParOf" srcId="{05B9332F-141D-41C1-A1FC-1E26DB43A5B4}" destId="{20015E89-5E8C-4635-9A6F-14C315449F93}" srcOrd="0" destOrd="0" presId="urn:microsoft.com/office/officeart/2005/8/layout/hierarchy2"/>
    <dgm:cxn modelId="{E72826D7-A935-42EE-935D-F389F2F97EA9}" type="presParOf" srcId="{B5714C88-D9DC-421A-A05F-044B1EDC1089}" destId="{405103A6-4F73-414F-969B-72E751905482}" srcOrd="9" destOrd="0" presId="urn:microsoft.com/office/officeart/2005/8/layout/hierarchy2"/>
    <dgm:cxn modelId="{F31C6074-39C9-4812-99C2-FAA84E03BA73}" type="presParOf" srcId="{405103A6-4F73-414F-969B-72E751905482}" destId="{D8DBF1BD-7C8F-4C84-888D-6EF2A4A251AA}" srcOrd="0" destOrd="0" presId="urn:microsoft.com/office/officeart/2005/8/layout/hierarchy2"/>
    <dgm:cxn modelId="{9B8E5578-E61D-44D3-B540-26494C1198A1}" type="presParOf" srcId="{405103A6-4F73-414F-969B-72E751905482}" destId="{3BAAD938-E3A2-45CF-A5BF-5AA4A1E3E378}" srcOrd="1" destOrd="0" presId="urn:microsoft.com/office/officeart/2005/8/layout/hierarchy2"/>
    <dgm:cxn modelId="{C976215B-647A-4BFF-A6C0-3E3EBA1ABC1C}" type="presParOf" srcId="{3BAAD938-E3A2-45CF-A5BF-5AA4A1E3E378}" destId="{8C22B891-FD3B-4F7B-8CE4-323D2BFB75B6}" srcOrd="0" destOrd="0" presId="urn:microsoft.com/office/officeart/2005/8/layout/hierarchy2"/>
    <dgm:cxn modelId="{DB0B0DC9-BFDA-4140-99BE-8036C3972E2C}" type="presParOf" srcId="{8C22B891-FD3B-4F7B-8CE4-323D2BFB75B6}" destId="{4DCD757D-7734-4FA9-9CCE-CA5C4860F623}" srcOrd="0" destOrd="0" presId="urn:microsoft.com/office/officeart/2005/8/layout/hierarchy2"/>
    <dgm:cxn modelId="{55837984-9DA6-4BA2-B6A9-19921B05EBF0}" type="presParOf" srcId="{3BAAD938-E3A2-45CF-A5BF-5AA4A1E3E378}" destId="{C44AE795-0AAF-4015-8C66-9981E7652254}" srcOrd="1" destOrd="0" presId="urn:microsoft.com/office/officeart/2005/8/layout/hierarchy2"/>
    <dgm:cxn modelId="{5FED3948-AD53-4E0A-94E2-5C196F166316}" type="presParOf" srcId="{C44AE795-0AAF-4015-8C66-9981E7652254}" destId="{2D735A6C-11B5-4840-97F5-CA4B99926ABB}" srcOrd="0" destOrd="0" presId="urn:microsoft.com/office/officeart/2005/8/layout/hierarchy2"/>
    <dgm:cxn modelId="{5C393A95-D1E4-49F1-8B4D-4E65E581D7F9}" type="presParOf" srcId="{C44AE795-0AAF-4015-8C66-9981E7652254}" destId="{1A616F0C-B4CC-46DF-9CBB-F8F662F9FA15}" srcOrd="1" destOrd="0" presId="urn:microsoft.com/office/officeart/2005/8/layout/hierarchy2"/>
    <dgm:cxn modelId="{52A9FC36-7A21-4ACC-85F2-B78498DEE525}" type="presParOf" srcId="{1A616F0C-B4CC-46DF-9CBB-F8F662F9FA15}" destId="{FB23F63A-FFF5-4DC7-B253-8F0C0A598DEF}" srcOrd="0" destOrd="0" presId="urn:microsoft.com/office/officeart/2005/8/layout/hierarchy2"/>
    <dgm:cxn modelId="{8B3AA9AC-5972-48C7-BEE2-4FCDF30D93C7}" type="presParOf" srcId="{FB23F63A-FFF5-4DC7-B253-8F0C0A598DEF}" destId="{EFFB4D49-4C31-4E23-81FE-555E7115F7CE}" srcOrd="0" destOrd="0" presId="urn:microsoft.com/office/officeart/2005/8/layout/hierarchy2"/>
    <dgm:cxn modelId="{C063B877-C77D-46DB-9B33-00991A1BBD04}" type="presParOf" srcId="{1A616F0C-B4CC-46DF-9CBB-F8F662F9FA15}" destId="{5CD1959F-386B-4E48-BA63-407A71C6E5D8}" srcOrd="1" destOrd="0" presId="urn:microsoft.com/office/officeart/2005/8/layout/hierarchy2"/>
    <dgm:cxn modelId="{50712D04-571D-462D-9B5A-146ADC8AFEDB}" type="presParOf" srcId="{5CD1959F-386B-4E48-BA63-407A71C6E5D8}" destId="{FA267CB8-8047-4CBF-A5E6-7BA4A1CB3EA7}" srcOrd="0" destOrd="0" presId="urn:microsoft.com/office/officeart/2005/8/layout/hierarchy2"/>
    <dgm:cxn modelId="{64EC5D31-D210-4B8D-84BB-2FB30CA160EA}" type="presParOf" srcId="{5CD1959F-386B-4E48-BA63-407A71C6E5D8}" destId="{283D2BC4-C9BC-4266-B6F4-E3D208DA4672}"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C42A2-EBC5-4D17-B2B9-2CF33CDC2CF1}">
      <dsp:nvSpPr>
        <dsp:cNvPr id="0" name=""/>
        <dsp:cNvSpPr/>
      </dsp:nvSpPr>
      <dsp:spPr>
        <a:xfrm>
          <a:off x="979588" y="741"/>
          <a:ext cx="1163308" cy="581654"/>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Standards</a:t>
          </a:r>
        </a:p>
      </dsp:txBody>
      <dsp:txXfrm>
        <a:off x="996624" y="17777"/>
        <a:ext cx="1129236" cy="547582"/>
      </dsp:txXfrm>
    </dsp:sp>
    <dsp:sp modelId="{07C3898C-45FE-40FA-880D-47DD3152A0B3}">
      <dsp:nvSpPr>
        <dsp:cNvPr id="0" name=""/>
        <dsp:cNvSpPr/>
      </dsp:nvSpPr>
      <dsp:spPr>
        <a:xfrm rot="3600000">
          <a:off x="1738308" y="1021909"/>
          <a:ext cx="606731" cy="203579"/>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799382" y="1062625"/>
        <a:ext cx="484583" cy="122147"/>
      </dsp:txXfrm>
    </dsp:sp>
    <dsp:sp modelId="{9138BBE0-B956-4820-963D-A81298907352}">
      <dsp:nvSpPr>
        <dsp:cNvPr id="0" name=""/>
        <dsp:cNvSpPr/>
      </dsp:nvSpPr>
      <dsp:spPr>
        <a:xfrm>
          <a:off x="1940450" y="1665002"/>
          <a:ext cx="1163308" cy="581654"/>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Testing</a:t>
          </a:r>
        </a:p>
      </dsp:txBody>
      <dsp:txXfrm>
        <a:off x="1957486" y="1682038"/>
        <a:ext cx="1129236" cy="547582"/>
      </dsp:txXfrm>
    </dsp:sp>
    <dsp:sp modelId="{95859886-BC7B-47B6-82FF-B273035F0E9D}">
      <dsp:nvSpPr>
        <dsp:cNvPr id="0" name=""/>
        <dsp:cNvSpPr/>
      </dsp:nvSpPr>
      <dsp:spPr>
        <a:xfrm rot="10800000">
          <a:off x="1257877" y="1854040"/>
          <a:ext cx="606731" cy="203579"/>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1318951" y="1894756"/>
        <a:ext cx="484583" cy="122147"/>
      </dsp:txXfrm>
    </dsp:sp>
    <dsp:sp modelId="{6F84731D-8454-4F8C-BB77-95B6C2C2D9EF}">
      <dsp:nvSpPr>
        <dsp:cNvPr id="0" name=""/>
        <dsp:cNvSpPr/>
      </dsp:nvSpPr>
      <dsp:spPr>
        <a:xfrm>
          <a:off x="18726" y="1665002"/>
          <a:ext cx="1163308" cy="581654"/>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Implementation</a:t>
          </a:r>
        </a:p>
      </dsp:txBody>
      <dsp:txXfrm>
        <a:off x="35762" y="1682038"/>
        <a:ext cx="1129236" cy="547582"/>
      </dsp:txXfrm>
    </dsp:sp>
    <dsp:sp modelId="{0A0E406D-8955-47C4-93FB-650684E1C42F}">
      <dsp:nvSpPr>
        <dsp:cNvPr id="0" name=""/>
        <dsp:cNvSpPr/>
      </dsp:nvSpPr>
      <dsp:spPr>
        <a:xfrm rot="18000000">
          <a:off x="777446" y="1021909"/>
          <a:ext cx="606731" cy="203579"/>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838520" y="1062625"/>
        <a:ext cx="484583" cy="1221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5818" y="1105829"/>
          <a:ext cx="910682" cy="455341"/>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Conditional Usage</a:t>
          </a:r>
        </a:p>
      </dsp:txBody>
      <dsp:txXfrm>
        <a:off x="19154" y="1119165"/>
        <a:ext cx="884010" cy="428669"/>
      </dsp:txXfrm>
    </dsp:sp>
    <dsp:sp modelId="{9EDD6E6D-9FCF-4D2D-82B9-AA99747CD3C0}">
      <dsp:nvSpPr>
        <dsp:cNvPr id="0" name=""/>
        <dsp:cNvSpPr/>
      </dsp:nvSpPr>
      <dsp:spPr>
        <a:xfrm rot="17350740">
          <a:off x="544223" y="794491"/>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782137"/>
        <a:ext cx="55441" cy="55441"/>
      </dsp:txXfrm>
    </dsp:sp>
    <dsp:sp modelId="{D32B891F-767E-48F3-AD00-8A9025E2779D}">
      <dsp:nvSpPr>
        <dsp:cNvPr id="0" name=""/>
        <dsp:cNvSpPr/>
      </dsp:nvSpPr>
      <dsp:spPr>
        <a:xfrm>
          <a:off x="1280773" y="58545"/>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v2</a:t>
          </a:r>
        </a:p>
      </dsp:txBody>
      <dsp:txXfrm>
        <a:off x="1294109" y="71881"/>
        <a:ext cx="884010" cy="428669"/>
      </dsp:txXfrm>
    </dsp:sp>
    <dsp:sp modelId="{AF0047F6-97A3-4A45-BFF4-A9117814EDB3}">
      <dsp:nvSpPr>
        <dsp:cNvPr id="0" name=""/>
        <dsp:cNvSpPr/>
      </dsp:nvSpPr>
      <dsp:spPr>
        <a:xfrm>
          <a:off x="2191455"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77108"/>
        <a:ext cx="18213" cy="18213"/>
      </dsp:txXfrm>
    </dsp:sp>
    <dsp:sp modelId="{F1497990-9B92-448E-8387-51A53604D650}">
      <dsp:nvSpPr>
        <dsp:cNvPr id="0" name=""/>
        <dsp:cNvSpPr/>
      </dsp:nvSpPr>
      <dsp:spPr>
        <a:xfrm>
          <a:off x="2555728" y="58545"/>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Condition (C)</a:t>
          </a:r>
        </a:p>
      </dsp:txBody>
      <dsp:txXfrm>
        <a:off x="2569064" y="71881"/>
        <a:ext cx="983492" cy="428669"/>
      </dsp:txXfrm>
    </dsp:sp>
    <dsp:sp modelId="{EB2100AF-1F6D-450F-9427-9B0F57AC45BC}">
      <dsp:nvSpPr>
        <dsp:cNvPr id="0" name=""/>
        <dsp:cNvSpPr/>
      </dsp:nvSpPr>
      <dsp:spPr>
        <a:xfrm>
          <a:off x="3565893"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277108"/>
        <a:ext cx="18213" cy="18213"/>
      </dsp:txXfrm>
    </dsp:sp>
    <dsp:sp modelId="{20CB8B59-77D6-4B74-A8B2-F893B185320A}">
      <dsp:nvSpPr>
        <dsp:cNvPr id="0" name=""/>
        <dsp:cNvSpPr/>
      </dsp:nvSpPr>
      <dsp:spPr>
        <a:xfrm>
          <a:off x="3930166" y="58545"/>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C and CE in versions prior to HL7 v2.7.1</a:t>
          </a:r>
        </a:p>
        <a:p>
          <a:pPr marL="0" lvl="0" indent="0" algn="l" defTabSz="466725">
            <a:lnSpc>
              <a:spcPct val="90000"/>
            </a:lnSpc>
            <a:spcBef>
              <a:spcPct val="0"/>
            </a:spcBef>
            <a:spcAft>
              <a:spcPct val="35000"/>
            </a:spcAft>
            <a:buNone/>
          </a:pPr>
          <a:r>
            <a:rPr lang="en-US" sz="1050" kern="1200" dirty="0"/>
            <a:t>C(a/b) in versions HL7 2.7.1 and later</a:t>
          </a:r>
        </a:p>
      </dsp:txBody>
      <dsp:txXfrm>
        <a:off x="3943502" y="71881"/>
        <a:ext cx="3962142" cy="428669"/>
      </dsp:txXfrm>
    </dsp:sp>
    <dsp:sp modelId="{D7A91D73-60D7-409D-9F58-7A7AD4B0F650}">
      <dsp:nvSpPr>
        <dsp:cNvPr id="0" name=""/>
        <dsp:cNvSpPr/>
      </dsp:nvSpPr>
      <dsp:spPr>
        <a:xfrm rot="18289469">
          <a:off x="779695" y="1056313"/>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055731"/>
        <a:ext cx="31894" cy="31894"/>
      </dsp:txXfrm>
    </dsp:sp>
    <dsp:sp modelId="{1F9AF78E-171E-4F55-B6EF-A116E353FAFD}">
      <dsp:nvSpPr>
        <dsp:cNvPr id="0" name=""/>
        <dsp:cNvSpPr/>
      </dsp:nvSpPr>
      <dsp:spPr>
        <a:xfrm>
          <a:off x="1280773" y="582187"/>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V3 &amp; CDA</a:t>
          </a:r>
        </a:p>
      </dsp:txBody>
      <dsp:txXfrm>
        <a:off x="1294109" y="595523"/>
        <a:ext cx="884010" cy="428669"/>
      </dsp:txXfrm>
    </dsp:sp>
    <dsp:sp modelId="{3D1ED2E8-D417-48EC-BC60-8CA461D20948}">
      <dsp:nvSpPr>
        <dsp:cNvPr id="0" name=""/>
        <dsp:cNvSpPr/>
      </dsp:nvSpPr>
      <dsp:spPr>
        <a:xfrm>
          <a:off x="2191455"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800750"/>
        <a:ext cx="18213" cy="18213"/>
      </dsp:txXfrm>
    </dsp:sp>
    <dsp:sp modelId="{4A33D2F5-C2A1-4B71-B58C-66860FDE7419}">
      <dsp:nvSpPr>
        <dsp:cNvPr id="0" name=""/>
        <dsp:cNvSpPr/>
      </dsp:nvSpPr>
      <dsp:spPr>
        <a:xfrm>
          <a:off x="2555728" y="582187"/>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i="1" kern="1200" dirty="0">
              <a:solidFill>
                <a:srgbClr val="00B050"/>
              </a:solidFill>
            </a:rPr>
            <a:t>Expressed as a Constraint</a:t>
          </a:r>
        </a:p>
      </dsp:txBody>
      <dsp:txXfrm>
        <a:off x="2569064" y="595523"/>
        <a:ext cx="980606" cy="428669"/>
      </dsp:txXfrm>
    </dsp:sp>
    <dsp:sp modelId="{A32C3422-7C7D-4F73-B3CE-E30BCB1CA580}">
      <dsp:nvSpPr>
        <dsp:cNvPr id="0" name=""/>
        <dsp:cNvSpPr/>
      </dsp:nvSpPr>
      <dsp:spPr>
        <a:xfrm>
          <a:off x="3563006"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800750"/>
        <a:ext cx="18213" cy="18213"/>
      </dsp:txXfrm>
    </dsp:sp>
    <dsp:sp modelId="{6987D7DC-BF13-45F5-ABEE-C24E4F507C8D}">
      <dsp:nvSpPr>
        <dsp:cNvPr id="0" name=""/>
        <dsp:cNvSpPr/>
      </dsp:nvSpPr>
      <dsp:spPr>
        <a:xfrm>
          <a:off x="3927279" y="582187"/>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solidFill>
                <a:srgbClr val="00B050"/>
              </a:solidFill>
            </a:rPr>
            <a:t>Expressed as explicit constraints, e.g., for Person: “at least one of ID or Name must be valued”</a:t>
          </a:r>
        </a:p>
      </dsp:txBody>
      <dsp:txXfrm>
        <a:off x="3940615" y="595523"/>
        <a:ext cx="3962142" cy="428669"/>
      </dsp:txXfrm>
    </dsp:sp>
    <dsp:sp modelId="{C6360AD1-0523-4369-A505-A8D8FAD4A825}">
      <dsp:nvSpPr>
        <dsp:cNvPr id="0" name=""/>
        <dsp:cNvSpPr/>
      </dsp:nvSpPr>
      <dsp:spPr>
        <a:xfrm>
          <a:off x="916500" y="1318134"/>
          <a:ext cx="364272" cy="30731"/>
        </a:xfrm>
        <a:custGeom>
          <a:avLst/>
          <a:gdLst/>
          <a:ahLst/>
          <a:cxnLst/>
          <a:rect l="0" t="0" r="0" b="0"/>
          <a:pathLst>
            <a:path>
              <a:moveTo>
                <a:pt x="0" y="15365"/>
              </a:moveTo>
              <a:lnTo>
                <a:pt x="364272"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9530" y="1324393"/>
        <a:ext cx="18213" cy="18213"/>
      </dsp:txXfrm>
    </dsp:sp>
    <dsp:sp modelId="{0D986020-6A57-4E4F-8B54-E25243FA59DE}">
      <dsp:nvSpPr>
        <dsp:cNvPr id="0" name=""/>
        <dsp:cNvSpPr/>
      </dsp:nvSpPr>
      <dsp:spPr>
        <a:xfrm>
          <a:off x="1280773" y="1105829"/>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FHIR</a:t>
          </a:r>
        </a:p>
      </dsp:txBody>
      <dsp:txXfrm>
        <a:off x="1294109" y="1119165"/>
        <a:ext cx="884010" cy="428669"/>
      </dsp:txXfrm>
    </dsp:sp>
    <dsp:sp modelId="{C538E04D-E5E3-42CB-A9A1-D990A652DB79}">
      <dsp:nvSpPr>
        <dsp:cNvPr id="0" name=""/>
        <dsp:cNvSpPr/>
      </dsp:nvSpPr>
      <dsp:spPr>
        <a:xfrm>
          <a:off x="2191455"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324393"/>
        <a:ext cx="18213" cy="18213"/>
      </dsp:txXfrm>
    </dsp:sp>
    <dsp:sp modelId="{7AF16DC0-D742-4C39-B77C-61C8749C1419}">
      <dsp:nvSpPr>
        <dsp:cNvPr id="0" name=""/>
        <dsp:cNvSpPr/>
      </dsp:nvSpPr>
      <dsp:spPr>
        <a:xfrm>
          <a:off x="2555728" y="1105829"/>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rgbClr val="00B050"/>
              </a:solidFill>
            </a:rPr>
            <a:t>???</a:t>
          </a:r>
        </a:p>
      </dsp:txBody>
      <dsp:txXfrm>
        <a:off x="2569064" y="1119165"/>
        <a:ext cx="980606" cy="428669"/>
      </dsp:txXfrm>
    </dsp:sp>
    <dsp:sp modelId="{D6295A90-910E-42AA-953E-9C66661DA196}">
      <dsp:nvSpPr>
        <dsp:cNvPr id="0" name=""/>
        <dsp:cNvSpPr/>
      </dsp:nvSpPr>
      <dsp:spPr>
        <a:xfrm>
          <a:off x="3563006"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1324393"/>
        <a:ext cx="18213" cy="18213"/>
      </dsp:txXfrm>
    </dsp:sp>
    <dsp:sp modelId="{046A3112-1BE7-4D4E-87EC-6ED74AAE4B94}">
      <dsp:nvSpPr>
        <dsp:cNvPr id="0" name=""/>
        <dsp:cNvSpPr/>
      </dsp:nvSpPr>
      <dsp:spPr>
        <a:xfrm>
          <a:off x="3927279" y="1105829"/>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solidFill>
                <a:srgbClr val="00B050"/>
              </a:solidFill>
            </a:rPr>
            <a:t>Expressed as explicit constraints???</a:t>
          </a:r>
        </a:p>
      </dsp:txBody>
      <dsp:txXfrm>
        <a:off x="3940615" y="1119165"/>
        <a:ext cx="3962142" cy="428669"/>
      </dsp:txXfrm>
    </dsp:sp>
    <dsp:sp modelId="{C43919B7-B118-4E39-B90F-50DF2461E106}">
      <dsp:nvSpPr>
        <dsp:cNvPr id="0" name=""/>
        <dsp:cNvSpPr/>
      </dsp:nvSpPr>
      <dsp:spPr>
        <a:xfrm rot="3310531">
          <a:off x="779695" y="1579955"/>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579373"/>
        <a:ext cx="31894" cy="31894"/>
      </dsp:txXfrm>
    </dsp:sp>
    <dsp:sp modelId="{FBAA9404-17CA-49CC-878F-424E5CA4B4AD}">
      <dsp:nvSpPr>
        <dsp:cNvPr id="0" name=""/>
        <dsp:cNvSpPr/>
      </dsp:nvSpPr>
      <dsp:spPr>
        <a:xfrm>
          <a:off x="1280773" y="1629471"/>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NCPDP</a:t>
          </a:r>
        </a:p>
        <a:p>
          <a:pPr marL="0" lvl="0" indent="0" algn="ctr" defTabSz="466725">
            <a:lnSpc>
              <a:spcPct val="90000"/>
            </a:lnSpc>
            <a:spcBef>
              <a:spcPct val="0"/>
            </a:spcBef>
            <a:spcAft>
              <a:spcPct val="35000"/>
            </a:spcAft>
            <a:buNone/>
          </a:pPr>
          <a:r>
            <a:rPr lang="en-US" sz="1050" b="1" kern="1200" dirty="0"/>
            <a:t>SCRIPT</a:t>
          </a:r>
        </a:p>
      </dsp:txBody>
      <dsp:txXfrm>
        <a:off x="1294109" y="1642807"/>
        <a:ext cx="884010" cy="428669"/>
      </dsp:txXfrm>
    </dsp:sp>
    <dsp:sp modelId="{164886C1-6561-4870-9F41-BD0FD2E76A6D}">
      <dsp:nvSpPr>
        <dsp:cNvPr id="0" name=""/>
        <dsp:cNvSpPr/>
      </dsp:nvSpPr>
      <dsp:spPr>
        <a:xfrm>
          <a:off x="2191455"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848035"/>
        <a:ext cx="18213" cy="18213"/>
      </dsp:txXfrm>
    </dsp:sp>
    <dsp:sp modelId="{D002C6C5-28CB-471D-A752-6BAF3E653251}">
      <dsp:nvSpPr>
        <dsp:cNvPr id="0" name=""/>
        <dsp:cNvSpPr/>
      </dsp:nvSpPr>
      <dsp:spPr>
        <a:xfrm>
          <a:off x="2555728" y="1629471"/>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1"/>
              </a:solidFill>
            </a:rPr>
            <a:t>Conditional Mandatory (CM)</a:t>
          </a:r>
        </a:p>
      </dsp:txBody>
      <dsp:txXfrm>
        <a:off x="2569064" y="1642807"/>
        <a:ext cx="980606" cy="428669"/>
      </dsp:txXfrm>
    </dsp:sp>
    <dsp:sp modelId="{7A0107C5-4574-4A04-8B38-3C045750A5FA}">
      <dsp:nvSpPr>
        <dsp:cNvPr id="0" name=""/>
        <dsp:cNvSpPr/>
      </dsp:nvSpPr>
      <dsp:spPr>
        <a:xfrm>
          <a:off x="3563006"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1848035"/>
        <a:ext cx="18213" cy="18213"/>
      </dsp:txXfrm>
    </dsp:sp>
    <dsp:sp modelId="{D4992150-8E06-48D9-ADB3-CC2CC21BC709}">
      <dsp:nvSpPr>
        <dsp:cNvPr id="0" name=""/>
        <dsp:cNvSpPr/>
      </dsp:nvSpPr>
      <dsp:spPr>
        <a:xfrm>
          <a:off x="3927279" y="1629471"/>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Is optional unless further specified with a conditionality rule.</a:t>
          </a:r>
        </a:p>
      </dsp:txBody>
      <dsp:txXfrm>
        <a:off x="3940615" y="1642807"/>
        <a:ext cx="3962142" cy="428669"/>
      </dsp:txXfrm>
    </dsp:sp>
    <dsp:sp modelId="{05B9332F-141D-41C1-A1FC-1E26DB43A5B4}">
      <dsp:nvSpPr>
        <dsp:cNvPr id="0" name=""/>
        <dsp:cNvSpPr/>
      </dsp:nvSpPr>
      <dsp:spPr>
        <a:xfrm rot="4249260">
          <a:off x="544223" y="1841776"/>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1829421"/>
        <a:ext cx="55441" cy="55441"/>
      </dsp:txXfrm>
    </dsp:sp>
    <dsp:sp modelId="{D8DBF1BD-7C8F-4C84-888D-6EF2A4A251AA}">
      <dsp:nvSpPr>
        <dsp:cNvPr id="0" name=""/>
        <dsp:cNvSpPr/>
      </dsp:nvSpPr>
      <dsp:spPr>
        <a:xfrm>
          <a:off x="1280773" y="2153113"/>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t>ebXML</a:t>
          </a:r>
          <a:endParaRPr lang="en-US" sz="1050" b="1" kern="1200" dirty="0"/>
        </a:p>
      </dsp:txBody>
      <dsp:txXfrm>
        <a:off x="1294109" y="2166449"/>
        <a:ext cx="884010" cy="428669"/>
      </dsp:txXfrm>
    </dsp:sp>
    <dsp:sp modelId="{8C22B891-FD3B-4F7B-8CE4-323D2BFB75B6}">
      <dsp:nvSpPr>
        <dsp:cNvPr id="0" name=""/>
        <dsp:cNvSpPr/>
      </dsp:nvSpPr>
      <dsp:spPr>
        <a:xfrm>
          <a:off x="2191455"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371677"/>
        <a:ext cx="18213" cy="18213"/>
      </dsp:txXfrm>
    </dsp:sp>
    <dsp:sp modelId="{2D735A6C-11B5-4840-97F5-CA4B99926ABB}">
      <dsp:nvSpPr>
        <dsp:cNvPr id="0" name=""/>
        <dsp:cNvSpPr/>
      </dsp:nvSpPr>
      <dsp:spPr>
        <a:xfrm>
          <a:off x="2555728" y="2153113"/>
          <a:ext cx="1005839"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rgbClr val="0070C0"/>
              </a:solidFill>
            </a:rPr>
            <a:t>N/A</a:t>
          </a:r>
        </a:p>
      </dsp:txBody>
      <dsp:txXfrm>
        <a:off x="2569064" y="2166449"/>
        <a:ext cx="979167" cy="428669"/>
      </dsp:txXfrm>
    </dsp:sp>
    <dsp:sp modelId="{FB23F63A-FFF5-4DC7-B253-8F0C0A598DEF}">
      <dsp:nvSpPr>
        <dsp:cNvPr id="0" name=""/>
        <dsp:cNvSpPr/>
      </dsp:nvSpPr>
      <dsp:spPr>
        <a:xfrm>
          <a:off x="3561567"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4597" y="2371677"/>
        <a:ext cx="18213" cy="18213"/>
      </dsp:txXfrm>
    </dsp:sp>
    <dsp:sp modelId="{FA267CB8-8047-4CBF-A5E6-7BA4A1CB3EA7}">
      <dsp:nvSpPr>
        <dsp:cNvPr id="0" name=""/>
        <dsp:cNvSpPr/>
      </dsp:nvSpPr>
      <dsp:spPr>
        <a:xfrm>
          <a:off x="3925840" y="2153113"/>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NA</a:t>
          </a:r>
        </a:p>
      </dsp:txBody>
      <dsp:txXfrm>
        <a:off x="3939176" y="2166449"/>
        <a:ext cx="3962142" cy="4286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5818" y="1105829"/>
          <a:ext cx="910682" cy="455341"/>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Vocabulary</a:t>
          </a:r>
        </a:p>
      </dsp:txBody>
      <dsp:txXfrm>
        <a:off x="19154" y="1119165"/>
        <a:ext cx="884010" cy="428669"/>
      </dsp:txXfrm>
    </dsp:sp>
    <dsp:sp modelId="{9EDD6E6D-9FCF-4D2D-82B9-AA99747CD3C0}">
      <dsp:nvSpPr>
        <dsp:cNvPr id="0" name=""/>
        <dsp:cNvSpPr/>
      </dsp:nvSpPr>
      <dsp:spPr>
        <a:xfrm rot="18289469">
          <a:off x="779695" y="1056313"/>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055731"/>
        <a:ext cx="31894" cy="31894"/>
      </dsp:txXfrm>
    </dsp:sp>
    <dsp:sp modelId="{D32B891F-767E-48F3-AD00-8A9025E2779D}">
      <dsp:nvSpPr>
        <dsp:cNvPr id="0" name=""/>
        <dsp:cNvSpPr/>
      </dsp:nvSpPr>
      <dsp:spPr>
        <a:xfrm>
          <a:off x="1280773" y="582187"/>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Concept Domain</a:t>
          </a:r>
        </a:p>
      </dsp:txBody>
      <dsp:txXfrm>
        <a:off x="1294109" y="595523"/>
        <a:ext cx="884010" cy="428669"/>
      </dsp:txXfrm>
    </dsp:sp>
    <dsp:sp modelId="{AF0047F6-97A3-4A45-BFF4-A9117814EDB3}">
      <dsp:nvSpPr>
        <dsp:cNvPr id="0" name=""/>
        <dsp:cNvSpPr/>
      </dsp:nvSpPr>
      <dsp:spPr>
        <a:xfrm>
          <a:off x="2191455"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800750"/>
        <a:ext cx="18213" cy="18213"/>
      </dsp:txXfrm>
    </dsp:sp>
    <dsp:sp modelId="{F1497990-9B92-448E-8387-51A53604D650}">
      <dsp:nvSpPr>
        <dsp:cNvPr id="0" name=""/>
        <dsp:cNvSpPr/>
      </dsp:nvSpPr>
      <dsp:spPr>
        <a:xfrm>
          <a:off x="2555728" y="582187"/>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Postal Codes</a:t>
          </a:r>
        </a:p>
      </dsp:txBody>
      <dsp:txXfrm>
        <a:off x="2569064" y="595523"/>
        <a:ext cx="983492" cy="428669"/>
      </dsp:txXfrm>
    </dsp:sp>
    <dsp:sp modelId="{EB2100AF-1F6D-450F-9427-9B0F57AC45BC}">
      <dsp:nvSpPr>
        <dsp:cNvPr id="0" name=""/>
        <dsp:cNvSpPr/>
      </dsp:nvSpPr>
      <dsp:spPr>
        <a:xfrm>
          <a:off x="3565893"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800750"/>
        <a:ext cx="18213" cy="18213"/>
      </dsp:txXfrm>
    </dsp:sp>
    <dsp:sp modelId="{20CB8B59-77D6-4B74-A8B2-F893B185320A}">
      <dsp:nvSpPr>
        <dsp:cNvPr id="0" name=""/>
        <dsp:cNvSpPr/>
      </dsp:nvSpPr>
      <dsp:spPr>
        <a:xfrm>
          <a:off x="3930166" y="582187"/>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No specific codes given; the semantics of the concept is given. General postal code concept—the specifics are not given—could be for US, Germany, Canada, etc.</a:t>
          </a:r>
        </a:p>
      </dsp:txBody>
      <dsp:txXfrm>
        <a:off x="3943502" y="595523"/>
        <a:ext cx="3962142" cy="428669"/>
      </dsp:txXfrm>
    </dsp:sp>
    <dsp:sp modelId="{D7A91D73-60D7-409D-9F58-7A7AD4B0F650}">
      <dsp:nvSpPr>
        <dsp:cNvPr id="0" name=""/>
        <dsp:cNvSpPr/>
      </dsp:nvSpPr>
      <dsp:spPr>
        <a:xfrm>
          <a:off x="916500" y="1318134"/>
          <a:ext cx="364272" cy="30731"/>
        </a:xfrm>
        <a:custGeom>
          <a:avLst/>
          <a:gdLst/>
          <a:ahLst/>
          <a:cxnLst/>
          <a:rect l="0" t="0" r="0" b="0"/>
          <a:pathLst>
            <a:path>
              <a:moveTo>
                <a:pt x="0" y="15365"/>
              </a:moveTo>
              <a:lnTo>
                <a:pt x="364272"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9530" y="1324393"/>
        <a:ext cx="18213" cy="18213"/>
      </dsp:txXfrm>
    </dsp:sp>
    <dsp:sp modelId="{1F9AF78E-171E-4F55-B6EF-A116E353FAFD}">
      <dsp:nvSpPr>
        <dsp:cNvPr id="0" name=""/>
        <dsp:cNvSpPr/>
      </dsp:nvSpPr>
      <dsp:spPr>
        <a:xfrm>
          <a:off x="1280773" y="1105829"/>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Code System</a:t>
          </a:r>
        </a:p>
      </dsp:txBody>
      <dsp:txXfrm>
        <a:off x="1294109" y="1119165"/>
        <a:ext cx="884010" cy="428669"/>
      </dsp:txXfrm>
    </dsp:sp>
    <dsp:sp modelId="{3D1ED2E8-D417-48EC-BC60-8CA461D20948}">
      <dsp:nvSpPr>
        <dsp:cNvPr id="0" name=""/>
        <dsp:cNvSpPr/>
      </dsp:nvSpPr>
      <dsp:spPr>
        <a:xfrm>
          <a:off x="2191455"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324393"/>
        <a:ext cx="18213" cy="18213"/>
      </dsp:txXfrm>
    </dsp:sp>
    <dsp:sp modelId="{4A33D2F5-C2A1-4B71-B58C-66860FDE7419}">
      <dsp:nvSpPr>
        <dsp:cNvPr id="0" name=""/>
        <dsp:cNvSpPr/>
      </dsp:nvSpPr>
      <dsp:spPr>
        <a:xfrm>
          <a:off x="2555728" y="1105829"/>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US ZIP Codes</a:t>
          </a:r>
        </a:p>
      </dsp:txBody>
      <dsp:txXfrm>
        <a:off x="2569064" y="1119165"/>
        <a:ext cx="983492" cy="428669"/>
      </dsp:txXfrm>
    </dsp:sp>
    <dsp:sp modelId="{A32C3422-7C7D-4F73-B3CE-E30BCB1CA580}">
      <dsp:nvSpPr>
        <dsp:cNvPr id="0" name=""/>
        <dsp:cNvSpPr/>
      </dsp:nvSpPr>
      <dsp:spPr>
        <a:xfrm>
          <a:off x="3565893"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1324393"/>
        <a:ext cx="18213" cy="18213"/>
      </dsp:txXfrm>
    </dsp:sp>
    <dsp:sp modelId="{6987D7DC-BF13-45F5-ABEE-C24E4F507C8D}">
      <dsp:nvSpPr>
        <dsp:cNvPr id="0" name=""/>
        <dsp:cNvSpPr/>
      </dsp:nvSpPr>
      <dsp:spPr>
        <a:xfrm>
          <a:off x="3930166" y="1105829"/>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A specific set of codes is given for generally a broader use case. All US ZIP codes.                                                          </a:t>
          </a:r>
          <a:r>
            <a:rPr lang="en-US" sz="1050" b="1" kern="1200" dirty="0"/>
            <a:t>Code</a:t>
          </a:r>
          <a:r>
            <a:rPr lang="en-US" sz="1050" kern="1200" dirty="0"/>
            <a:t> </a:t>
          </a:r>
          <a:r>
            <a:rPr lang="en-US" sz="1050" kern="1200" dirty="0">
              <a:sym typeface="Wingdings" panose="05000000000000000000" pitchFamily="2" charset="2"/>
            </a:rPr>
            <a:t> 15846 </a:t>
          </a:r>
          <a:r>
            <a:rPr lang="en-US" sz="1050" b="1" kern="1200" dirty="0">
              <a:sym typeface="Wingdings" panose="05000000000000000000" pitchFamily="2" charset="2"/>
            </a:rPr>
            <a:t>Concept</a:t>
          </a:r>
          <a:r>
            <a:rPr lang="en-US" sz="1050" kern="1200" dirty="0">
              <a:sym typeface="Wingdings" panose="05000000000000000000" pitchFamily="2" charset="2"/>
            </a:rPr>
            <a:t>  ZIP code for </a:t>
          </a:r>
          <a:r>
            <a:rPr lang="en-US" sz="1050" kern="1200" dirty="0" err="1">
              <a:sym typeface="Wingdings" panose="05000000000000000000" pitchFamily="2" charset="2"/>
            </a:rPr>
            <a:t>Kersey</a:t>
          </a:r>
          <a:r>
            <a:rPr lang="en-US" sz="1050" kern="1200" dirty="0">
              <a:sym typeface="Wingdings" panose="05000000000000000000" pitchFamily="2" charset="2"/>
            </a:rPr>
            <a:t>, PA</a:t>
          </a:r>
          <a:endParaRPr lang="en-US" sz="1050" kern="1200" dirty="0"/>
        </a:p>
      </dsp:txBody>
      <dsp:txXfrm>
        <a:off x="3943502" y="1119165"/>
        <a:ext cx="3962142" cy="428669"/>
      </dsp:txXfrm>
    </dsp:sp>
    <dsp:sp modelId="{C6360AD1-0523-4369-A505-A8D8FAD4A825}">
      <dsp:nvSpPr>
        <dsp:cNvPr id="0" name=""/>
        <dsp:cNvSpPr/>
      </dsp:nvSpPr>
      <dsp:spPr>
        <a:xfrm rot="3310531">
          <a:off x="779695" y="1579955"/>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579373"/>
        <a:ext cx="31894" cy="31894"/>
      </dsp:txXfrm>
    </dsp:sp>
    <dsp:sp modelId="{0D986020-6A57-4E4F-8B54-E25243FA59DE}">
      <dsp:nvSpPr>
        <dsp:cNvPr id="0" name=""/>
        <dsp:cNvSpPr/>
      </dsp:nvSpPr>
      <dsp:spPr>
        <a:xfrm>
          <a:off x="1280773" y="1629471"/>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Value Set</a:t>
          </a:r>
        </a:p>
      </dsp:txBody>
      <dsp:txXfrm>
        <a:off x="1294109" y="1642807"/>
        <a:ext cx="884010" cy="428669"/>
      </dsp:txXfrm>
    </dsp:sp>
    <dsp:sp modelId="{C538E04D-E5E3-42CB-A9A1-D990A652DB79}">
      <dsp:nvSpPr>
        <dsp:cNvPr id="0" name=""/>
        <dsp:cNvSpPr/>
      </dsp:nvSpPr>
      <dsp:spPr>
        <a:xfrm>
          <a:off x="2191455"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848035"/>
        <a:ext cx="18213" cy="18213"/>
      </dsp:txXfrm>
    </dsp:sp>
    <dsp:sp modelId="{7AF16DC0-D742-4C39-B77C-61C8749C1419}">
      <dsp:nvSpPr>
        <dsp:cNvPr id="0" name=""/>
        <dsp:cNvSpPr/>
      </dsp:nvSpPr>
      <dsp:spPr>
        <a:xfrm>
          <a:off x="2555728" y="1629471"/>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State of Alaska ZIP Codes</a:t>
          </a:r>
        </a:p>
      </dsp:txBody>
      <dsp:txXfrm>
        <a:off x="2569064" y="1642807"/>
        <a:ext cx="983492" cy="428669"/>
      </dsp:txXfrm>
    </dsp:sp>
    <dsp:sp modelId="{D6295A90-910E-42AA-953E-9C66661DA196}">
      <dsp:nvSpPr>
        <dsp:cNvPr id="0" name=""/>
        <dsp:cNvSpPr/>
      </dsp:nvSpPr>
      <dsp:spPr>
        <a:xfrm>
          <a:off x="3565893"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1848035"/>
        <a:ext cx="18213" cy="18213"/>
      </dsp:txXfrm>
    </dsp:sp>
    <dsp:sp modelId="{046A3112-1BE7-4D4E-87EC-6ED74AAE4B94}">
      <dsp:nvSpPr>
        <dsp:cNvPr id="0" name=""/>
        <dsp:cNvSpPr/>
      </dsp:nvSpPr>
      <dsp:spPr>
        <a:xfrm>
          <a:off x="3930166" y="1629471"/>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A specific set of codes is given for generally a specific use case. All Alaska ZIP codes.                                                  </a:t>
          </a:r>
          <a:r>
            <a:rPr lang="en-US" sz="1050" b="1" kern="1200" dirty="0"/>
            <a:t>Code</a:t>
          </a:r>
          <a:r>
            <a:rPr lang="en-US" sz="1050" kern="1200" dirty="0"/>
            <a:t> </a:t>
          </a:r>
          <a:r>
            <a:rPr lang="en-US" sz="1050" kern="1200" dirty="0">
              <a:sym typeface="Wingdings" panose="05000000000000000000" pitchFamily="2" charset="2"/>
            </a:rPr>
            <a:t> 99829 </a:t>
          </a:r>
          <a:r>
            <a:rPr lang="en-US" sz="1050" b="1" kern="1200" dirty="0">
              <a:sym typeface="Wingdings" panose="05000000000000000000" pitchFamily="2" charset="2"/>
            </a:rPr>
            <a:t>Concept</a:t>
          </a:r>
          <a:r>
            <a:rPr lang="en-US" sz="1050" kern="1200" dirty="0">
              <a:sym typeface="Wingdings" panose="05000000000000000000" pitchFamily="2" charset="2"/>
            </a:rPr>
            <a:t>  ZIP code for Hoonah, AK</a:t>
          </a:r>
          <a:endParaRPr lang="en-US" sz="1050" kern="1200" dirty="0"/>
        </a:p>
      </dsp:txBody>
      <dsp:txXfrm>
        <a:off x="3943502" y="1642807"/>
        <a:ext cx="3962142" cy="4286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8028" y="903047"/>
          <a:ext cx="1015681" cy="507840"/>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Value Set</a:t>
          </a:r>
        </a:p>
      </dsp:txBody>
      <dsp:txXfrm>
        <a:off x="22902" y="917921"/>
        <a:ext cx="985933" cy="478092"/>
      </dsp:txXfrm>
    </dsp:sp>
    <dsp:sp modelId="{9EDD6E6D-9FCF-4D2D-82B9-AA99747CD3C0}">
      <dsp:nvSpPr>
        <dsp:cNvPr id="0" name=""/>
        <dsp:cNvSpPr/>
      </dsp:nvSpPr>
      <dsp:spPr>
        <a:xfrm rot="18770822">
          <a:off x="928135" y="920422"/>
          <a:ext cx="597421" cy="35078"/>
        </a:xfrm>
        <a:custGeom>
          <a:avLst/>
          <a:gdLst/>
          <a:ahLst/>
          <a:cxnLst/>
          <a:rect l="0" t="0" r="0" b="0"/>
          <a:pathLst>
            <a:path>
              <a:moveTo>
                <a:pt x="0" y="17539"/>
              </a:moveTo>
              <a:lnTo>
                <a:pt x="597421" y="175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11910" y="923025"/>
        <a:ext cx="29871" cy="29871"/>
      </dsp:txXfrm>
    </dsp:sp>
    <dsp:sp modelId="{D32B891F-767E-48F3-AD00-8A9025E2779D}">
      <dsp:nvSpPr>
        <dsp:cNvPr id="0" name=""/>
        <dsp:cNvSpPr/>
      </dsp:nvSpPr>
      <dsp:spPr>
        <a:xfrm>
          <a:off x="1429982" y="465034"/>
          <a:ext cx="1015681" cy="507840"/>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endParaRPr lang="en-US" sz="1050" b="1" kern="1200" dirty="0"/>
        </a:p>
      </dsp:txBody>
      <dsp:txXfrm>
        <a:off x="1444856" y="479908"/>
        <a:ext cx="985933" cy="478092"/>
      </dsp:txXfrm>
    </dsp:sp>
    <dsp:sp modelId="{AF0047F6-97A3-4A45-BFF4-A9117814EDB3}">
      <dsp:nvSpPr>
        <dsp:cNvPr id="0" name=""/>
        <dsp:cNvSpPr/>
      </dsp:nvSpPr>
      <dsp:spPr>
        <a:xfrm>
          <a:off x="2445664" y="701416"/>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638643" y="708798"/>
        <a:ext cx="20313" cy="20313"/>
      </dsp:txXfrm>
    </dsp:sp>
    <dsp:sp modelId="{F1497990-9B92-448E-8387-51A53604D650}">
      <dsp:nvSpPr>
        <dsp:cNvPr id="0" name=""/>
        <dsp:cNvSpPr/>
      </dsp:nvSpPr>
      <dsp:spPr>
        <a:xfrm>
          <a:off x="2851937" y="465034"/>
          <a:ext cx="1126634" cy="507840"/>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Meta Data      and Codes</a:t>
          </a:r>
        </a:p>
      </dsp:txBody>
      <dsp:txXfrm>
        <a:off x="2866811" y="479908"/>
        <a:ext cx="1096886" cy="478092"/>
      </dsp:txXfrm>
    </dsp:sp>
    <dsp:sp modelId="{EB2100AF-1F6D-450F-9427-9B0F57AC45BC}">
      <dsp:nvSpPr>
        <dsp:cNvPr id="0" name=""/>
        <dsp:cNvSpPr/>
      </dsp:nvSpPr>
      <dsp:spPr>
        <a:xfrm>
          <a:off x="3978571" y="701416"/>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4171551" y="708798"/>
        <a:ext cx="20313" cy="20313"/>
      </dsp:txXfrm>
    </dsp:sp>
    <dsp:sp modelId="{20CB8B59-77D6-4B74-A8B2-F893B185320A}">
      <dsp:nvSpPr>
        <dsp:cNvPr id="0" name=""/>
        <dsp:cNvSpPr/>
      </dsp:nvSpPr>
      <dsp:spPr>
        <a:xfrm>
          <a:off x="4384844" y="465034"/>
          <a:ext cx="3836727" cy="507840"/>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Considers a value set as the combination of the value set meta data and the list of codes (Common Interpretation)</a:t>
          </a:r>
        </a:p>
      </dsp:txBody>
      <dsp:txXfrm>
        <a:off x="4399718" y="479908"/>
        <a:ext cx="3806979" cy="478092"/>
      </dsp:txXfrm>
    </dsp:sp>
    <dsp:sp modelId="{D7A91D73-60D7-409D-9F58-7A7AD4B0F650}">
      <dsp:nvSpPr>
        <dsp:cNvPr id="0" name=""/>
        <dsp:cNvSpPr/>
      </dsp:nvSpPr>
      <dsp:spPr>
        <a:xfrm rot="2829178">
          <a:off x="928135" y="1358435"/>
          <a:ext cx="597421" cy="35078"/>
        </a:xfrm>
        <a:custGeom>
          <a:avLst/>
          <a:gdLst/>
          <a:ahLst/>
          <a:cxnLst/>
          <a:rect l="0" t="0" r="0" b="0"/>
          <a:pathLst>
            <a:path>
              <a:moveTo>
                <a:pt x="0" y="17539"/>
              </a:moveTo>
              <a:lnTo>
                <a:pt x="597421" y="175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11910" y="1361038"/>
        <a:ext cx="29871" cy="29871"/>
      </dsp:txXfrm>
    </dsp:sp>
    <dsp:sp modelId="{1F9AF78E-171E-4F55-B6EF-A116E353FAFD}">
      <dsp:nvSpPr>
        <dsp:cNvPr id="0" name=""/>
        <dsp:cNvSpPr/>
      </dsp:nvSpPr>
      <dsp:spPr>
        <a:xfrm>
          <a:off x="1429982" y="1341060"/>
          <a:ext cx="1015681" cy="507840"/>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endParaRPr lang="en-US" sz="1050" b="1" kern="1200" dirty="0"/>
        </a:p>
      </dsp:txBody>
      <dsp:txXfrm>
        <a:off x="1444856" y="1355934"/>
        <a:ext cx="985933" cy="478092"/>
      </dsp:txXfrm>
    </dsp:sp>
    <dsp:sp modelId="{3D1ED2E8-D417-48EC-BC60-8CA461D20948}">
      <dsp:nvSpPr>
        <dsp:cNvPr id="0" name=""/>
        <dsp:cNvSpPr/>
      </dsp:nvSpPr>
      <dsp:spPr>
        <a:xfrm rot="19457599">
          <a:off x="2398637" y="1431437"/>
          <a:ext cx="500326" cy="35078"/>
        </a:xfrm>
        <a:custGeom>
          <a:avLst/>
          <a:gdLst/>
          <a:ahLst/>
          <a:cxnLst/>
          <a:rect l="0" t="0" r="0" b="0"/>
          <a:pathLst>
            <a:path>
              <a:moveTo>
                <a:pt x="0" y="17539"/>
              </a:moveTo>
              <a:lnTo>
                <a:pt x="500326"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636292" y="1436468"/>
        <a:ext cx="25016" cy="25016"/>
      </dsp:txXfrm>
    </dsp:sp>
    <dsp:sp modelId="{4A33D2F5-C2A1-4B71-B58C-66860FDE7419}">
      <dsp:nvSpPr>
        <dsp:cNvPr id="0" name=""/>
        <dsp:cNvSpPr/>
      </dsp:nvSpPr>
      <dsp:spPr>
        <a:xfrm>
          <a:off x="2851937" y="1049051"/>
          <a:ext cx="1126634" cy="507840"/>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Value Set Definition</a:t>
          </a:r>
        </a:p>
      </dsp:txBody>
      <dsp:txXfrm>
        <a:off x="2866811" y="1063925"/>
        <a:ext cx="1096886" cy="478092"/>
      </dsp:txXfrm>
    </dsp:sp>
    <dsp:sp modelId="{A32C3422-7C7D-4F73-B3CE-E30BCB1CA580}">
      <dsp:nvSpPr>
        <dsp:cNvPr id="0" name=""/>
        <dsp:cNvSpPr/>
      </dsp:nvSpPr>
      <dsp:spPr>
        <a:xfrm>
          <a:off x="3978571" y="1285432"/>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4171551" y="1292815"/>
        <a:ext cx="20313" cy="20313"/>
      </dsp:txXfrm>
    </dsp:sp>
    <dsp:sp modelId="{6987D7DC-BF13-45F5-ABEE-C24E4F507C8D}">
      <dsp:nvSpPr>
        <dsp:cNvPr id="0" name=""/>
        <dsp:cNvSpPr/>
      </dsp:nvSpPr>
      <dsp:spPr>
        <a:xfrm>
          <a:off x="4384844" y="1049051"/>
          <a:ext cx="3836727" cy="507840"/>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Provides meta data and information to determine the codes</a:t>
          </a:r>
        </a:p>
      </dsp:txBody>
      <dsp:txXfrm>
        <a:off x="4399718" y="1063925"/>
        <a:ext cx="3806979" cy="478092"/>
      </dsp:txXfrm>
    </dsp:sp>
    <dsp:sp modelId="{734F82B5-5544-4A8B-912D-5E31596BB747}">
      <dsp:nvSpPr>
        <dsp:cNvPr id="0" name=""/>
        <dsp:cNvSpPr/>
      </dsp:nvSpPr>
      <dsp:spPr>
        <a:xfrm rot="2142401">
          <a:off x="2398637" y="1723445"/>
          <a:ext cx="500326" cy="35078"/>
        </a:xfrm>
        <a:custGeom>
          <a:avLst/>
          <a:gdLst/>
          <a:ahLst/>
          <a:cxnLst/>
          <a:rect l="0" t="0" r="0" b="0"/>
          <a:pathLst>
            <a:path>
              <a:moveTo>
                <a:pt x="0" y="17539"/>
              </a:moveTo>
              <a:lnTo>
                <a:pt x="500326"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6292" y="1728476"/>
        <a:ext cx="25016" cy="25016"/>
      </dsp:txXfrm>
    </dsp:sp>
    <dsp:sp modelId="{4D120D7C-AF43-48EC-A97E-6AF2A18E9162}">
      <dsp:nvSpPr>
        <dsp:cNvPr id="0" name=""/>
        <dsp:cNvSpPr/>
      </dsp:nvSpPr>
      <dsp:spPr>
        <a:xfrm>
          <a:off x="2851937" y="1633068"/>
          <a:ext cx="1121810" cy="507840"/>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Value Set Expansion</a:t>
          </a:r>
        </a:p>
      </dsp:txBody>
      <dsp:txXfrm>
        <a:off x="2866811" y="1647942"/>
        <a:ext cx="1092062" cy="478092"/>
      </dsp:txXfrm>
    </dsp:sp>
    <dsp:sp modelId="{99391B29-AC80-452B-9EAF-743A1FF1F25B}">
      <dsp:nvSpPr>
        <dsp:cNvPr id="0" name=""/>
        <dsp:cNvSpPr/>
      </dsp:nvSpPr>
      <dsp:spPr>
        <a:xfrm>
          <a:off x="3973747" y="1869449"/>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6726" y="1876832"/>
        <a:ext cx="20313" cy="20313"/>
      </dsp:txXfrm>
    </dsp:sp>
    <dsp:sp modelId="{475B4D09-26F6-42A3-AFE9-3CF2875326EA}">
      <dsp:nvSpPr>
        <dsp:cNvPr id="0" name=""/>
        <dsp:cNvSpPr/>
      </dsp:nvSpPr>
      <dsp:spPr>
        <a:xfrm>
          <a:off x="4380019" y="1633068"/>
          <a:ext cx="3836727" cy="507840"/>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Is the realization of the codes in a computable format, such as an enumerated list</a:t>
          </a:r>
        </a:p>
      </dsp:txBody>
      <dsp:txXfrm>
        <a:off x="4394893" y="1647942"/>
        <a:ext cx="3806979" cy="4780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8028" y="1049051"/>
          <a:ext cx="1015681" cy="507840"/>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Content Definition</a:t>
          </a:r>
        </a:p>
      </dsp:txBody>
      <dsp:txXfrm>
        <a:off x="22902" y="1063925"/>
        <a:ext cx="985933" cy="478092"/>
      </dsp:txXfrm>
    </dsp:sp>
    <dsp:sp modelId="{9EDD6E6D-9FCF-4D2D-82B9-AA99747CD3C0}">
      <dsp:nvSpPr>
        <dsp:cNvPr id="0" name=""/>
        <dsp:cNvSpPr/>
      </dsp:nvSpPr>
      <dsp:spPr>
        <a:xfrm rot="19457599">
          <a:off x="976683" y="1139428"/>
          <a:ext cx="500326" cy="35078"/>
        </a:xfrm>
        <a:custGeom>
          <a:avLst/>
          <a:gdLst/>
          <a:ahLst/>
          <a:cxnLst/>
          <a:rect l="0" t="0" r="0" b="0"/>
          <a:pathLst>
            <a:path>
              <a:moveTo>
                <a:pt x="0" y="17539"/>
              </a:moveTo>
              <a:lnTo>
                <a:pt x="500326" y="175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14338" y="1144459"/>
        <a:ext cx="25016" cy="25016"/>
      </dsp:txXfrm>
    </dsp:sp>
    <dsp:sp modelId="{D32B891F-767E-48F3-AD00-8A9025E2779D}">
      <dsp:nvSpPr>
        <dsp:cNvPr id="0" name=""/>
        <dsp:cNvSpPr/>
      </dsp:nvSpPr>
      <dsp:spPr>
        <a:xfrm>
          <a:off x="1429982" y="757043"/>
          <a:ext cx="1015681" cy="507840"/>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Extensional</a:t>
          </a:r>
        </a:p>
      </dsp:txBody>
      <dsp:txXfrm>
        <a:off x="1444856" y="771917"/>
        <a:ext cx="985933" cy="478092"/>
      </dsp:txXfrm>
    </dsp:sp>
    <dsp:sp modelId="{AF0047F6-97A3-4A45-BFF4-A9117814EDB3}">
      <dsp:nvSpPr>
        <dsp:cNvPr id="0" name=""/>
        <dsp:cNvSpPr/>
      </dsp:nvSpPr>
      <dsp:spPr>
        <a:xfrm>
          <a:off x="2445664" y="993424"/>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638643" y="1000806"/>
        <a:ext cx="20313" cy="20313"/>
      </dsp:txXfrm>
    </dsp:sp>
    <dsp:sp modelId="{F1497990-9B92-448E-8387-51A53604D650}">
      <dsp:nvSpPr>
        <dsp:cNvPr id="0" name=""/>
        <dsp:cNvSpPr/>
      </dsp:nvSpPr>
      <dsp:spPr>
        <a:xfrm>
          <a:off x="2851937" y="757043"/>
          <a:ext cx="1126634" cy="507840"/>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Explicit List </a:t>
          </a:r>
        </a:p>
        <a:p>
          <a:pPr marL="0" lvl="0" indent="0" algn="ctr" defTabSz="466725">
            <a:lnSpc>
              <a:spcPct val="90000"/>
            </a:lnSpc>
            <a:spcBef>
              <a:spcPct val="0"/>
            </a:spcBef>
            <a:spcAft>
              <a:spcPct val="35000"/>
            </a:spcAft>
            <a:buNone/>
          </a:pPr>
          <a:r>
            <a:rPr lang="en-US" sz="1050" b="1" kern="1200" dirty="0"/>
            <a:t>of Codes</a:t>
          </a:r>
        </a:p>
      </dsp:txBody>
      <dsp:txXfrm>
        <a:off x="2866811" y="771917"/>
        <a:ext cx="1096886" cy="478092"/>
      </dsp:txXfrm>
    </dsp:sp>
    <dsp:sp modelId="{EB2100AF-1F6D-450F-9427-9B0F57AC45BC}">
      <dsp:nvSpPr>
        <dsp:cNvPr id="0" name=""/>
        <dsp:cNvSpPr/>
      </dsp:nvSpPr>
      <dsp:spPr>
        <a:xfrm>
          <a:off x="3978571" y="993424"/>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4171551" y="1000806"/>
        <a:ext cx="20313" cy="20313"/>
      </dsp:txXfrm>
    </dsp:sp>
    <dsp:sp modelId="{20CB8B59-77D6-4B74-A8B2-F893B185320A}">
      <dsp:nvSpPr>
        <dsp:cNvPr id="0" name=""/>
        <dsp:cNvSpPr/>
      </dsp:nvSpPr>
      <dsp:spPr>
        <a:xfrm>
          <a:off x="4384844" y="757043"/>
          <a:ext cx="3836727" cy="507840"/>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{M, F, O, U}</a:t>
          </a:r>
        </a:p>
      </dsp:txBody>
      <dsp:txXfrm>
        <a:off x="4399718" y="771917"/>
        <a:ext cx="3806979" cy="478092"/>
      </dsp:txXfrm>
    </dsp:sp>
    <dsp:sp modelId="{D7A91D73-60D7-409D-9F58-7A7AD4B0F650}">
      <dsp:nvSpPr>
        <dsp:cNvPr id="0" name=""/>
        <dsp:cNvSpPr/>
      </dsp:nvSpPr>
      <dsp:spPr>
        <a:xfrm rot="2142401">
          <a:off x="976683" y="1431437"/>
          <a:ext cx="500326" cy="35078"/>
        </a:xfrm>
        <a:custGeom>
          <a:avLst/>
          <a:gdLst/>
          <a:ahLst/>
          <a:cxnLst/>
          <a:rect l="0" t="0" r="0" b="0"/>
          <a:pathLst>
            <a:path>
              <a:moveTo>
                <a:pt x="0" y="17539"/>
              </a:moveTo>
              <a:lnTo>
                <a:pt x="500326" y="175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14338" y="1436468"/>
        <a:ext cx="25016" cy="25016"/>
      </dsp:txXfrm>
    </dsp:sp>
    <dsp:sp modelId="{1F9AF78E-171E-4F55-B6EF-A116E353FAFD}">
      <dsp:nvSpPr>
        <dsp:cNvPr id="0" name=""/>
        <dsp:cNvSpPr/>
      </dsp:nvSpPr>
      <dsp:spPr>
        <a:xfrm>
          <a:off x="1429982" y="1341060"/>
          <a:ext cx="1015681" cy="507840"/>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Intensional</a:t>
          </a:r>
        </a:p>
      </dsp:txBody>
      <dsp:txXfrm>
        <a:off x="1444856" y="1355934"/>
        <a:ext cx="985933" cy="478092"/>
      </dsp:txXfrm>
    </dsp:sp>
    <dsp:sp modelId="{3D1ED2E8-D417-48EC-BC60-8CA461D20948}">
      <dsp:nvSpPr>
        <dsp:cNvPr id="0" name=""/>
        <dsp:cNvSpPr/>
      </dsp:nvSpPr>
      <dsp:spPr>
        <a:xfrm>
          <a:off x="2445664" y="1577441"/>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638643" y="1584823"/>
        <a:ext cx="20313" cy="20313"/>
      </dsp:txXfrm>
    </dsp:sp>
    <dsp:sp modelId="{4A33D2F5-C2A1-4B71-B58C-66860FDE7419}">
      <dsp:nvSpPr>
        <dsp:cNvPr id="0" name=""/>
        <dsp:cNvSpPr/>
      </dsp:nvSpPr>
      <dsp:spPr>
        <a:xfrm>
          <a:off x="2851937" y="1341060"/>
          <a:ext cx="1126634" cy="507840"/>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Algorithm</a:t>
          </a:r>
        </a:p>
      </dsp:txBody>
      <dsp:txXfrm>
        <a:off x="2866811" y="1355934"/>
        <a:ext cx="1096886" cy="478092"/>
      </dsp:txXfrm>
    </dsp:sp>
    <dsp:sp modelId="{A32C3422-7C7D-4F73-B3CE-E30BCB1CA580}">
      <dsp:nvSpPr>
        <dsp:cNvPr id="0" name=""/>
        <dsp:cNvSpPr/>
      </dsp:nvSpPr>
      <dsp:spPr>
        <a:xfrm>
          <a:off x="3978571" y="1577441"/>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4171551" y="1584823"/>
        <a:ext cx="20313" cy="20313"/>
      </dsp:txXfrm>
    </dsp:sp>
    <dsp:sp modelId="{6987D7DC-BF13-45F5-ABEE-C24E4F507C8D}">
      <dsp:nvSpPr>
        <dsp:cNvPr id="0" name=""/>
        <dsp:cNvSpPr/>
      </dsp:nvSpPr>
      <dsp:spPr>
        <a:xfrm>
          <a:off x="4384844" y="1341060"/>
          <a:ext cx="3836727" cy="507840"/>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“all laboratory codes in LOINC”</a:t>
          </a:r>
        </a:p>
      </dsp:txBody>
      <dsp:txXfrm>
        <a:off x="4399718" y="1355934"/>
        <a:ext cx="3806979" cy="4780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6334" y="1003288"/>
          <a:ext cx="912463" cy="599366"/>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Extensibility</a:t>
          </a:r>
        </a:p>
      </dsp:txBody>
      <dsp:txXfrm>
        <a:off x="23889" y="1020843"/>
        <a:ext cx="877353" cy="564256"/>
      </dsp:txXfrm>
    </dsp:sp>
    <dsp:sp modelId="{9EDD6E6D-9FCF-4D2D-82B9-AA99747CD3C0}">
      <dsp:nvSpPr>
        <dsp:cNvPr id="0" name=""/>
        <dsp:cNvSpPr/>
      </dsp:nvSpPr>
      <dsp:spPr>
        <a:xfrm rot="18289469">
          <a:off x="738720" y="937636"/>
          <a:ext cx="839648" cy="41399"/>
        </a:xfrm>
        <a:custGeom>
          <a:avLst/>
          <a:gdLst/>
          <a:ahLst/>
          <a:cxnLst/>
          <a:rect l="0" t="0" r="0" b="0"/>
          <a:pathLst>
            <a:path>
              <a:moveTo>
                <a:pt x="0" y="20699"/>
              </a:moveTo>
              <a:lnTo>
                <a:pt x="839648" y="2069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37553" y="937345"/>
        <a:ext cx="41982" cy="41982"/>
      </dsp:txXfrm>
    </dsp:sp>
    <dsp:sp modelId="{D32B891F-767E-48F3-AD00-8A9025E2779D}">
      <dsp:nvSpPr>
        <dsp:cNvPr id="0" name=""/>
        <dsp:cNvSpPr/>
      </dsp:nvSpPr>
      <dsp:spPr>
        <a:xfrm>
          <a:off x="1398290" y="314017"/>
          <a:ext cx="912463" cy="599366"/>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v2</a:t>
          </a:r>
        </a:p>
      </dsp:txBody>
      <dsp:txXfrm>
        <a:off x="1415845" y="331572"/>
        <a:ext cx="877353" cy="564256"/>
      </dsp:txXfrm>
    </dsp:sp>
    <dsp:sp modelId="{AF0047F6-97A3-4A45-BFF4-A9117814EDB3}">
      <dsp:nvSpPr>
        <dsp:cNvPr id="0" name=""/>
        <dsp:cNvSpPr/>
      </dsp:nvSpPr>
      <dsp:spPr>
        <a:xfrm>
          <a:off x="2310754" y="593000"/>
          <a:ext cx="479493" cy="41399"/>
        </a:xfrm>
        <a:custGeom>
          <a:avLst/>
          <a:gdLst/>
          <a:ahLst/>
          <a:cxnLst/>
          <a:rect l="0" t="0" r="0" b="0"/>
          <a:pathLst>
            <a:path>
              <a:moveTo>
                <a:pt x="0" y="20699"/>
              </a:moveTo>
              <a:lnTo>
                <a:pt x="479493" y="2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538513" y="601713"/>
        <a:ext cx="23974" cy="23974"/>
      </dsp:txXfrm>
    </dsp:sp>
    <dsp:sp modelId="{F1497990-9B92-448E-8387-51A53604D650}">
      <dsp:nvSpPr>
        <dsp:cNvPr id="0" name=""/>
        <dsp:cNvSpPr/>
      </dsp:nvSpPr>
      <dsp:spPr>
        <a:xfrm>
          <a:off x="2790247" y="314017"/>
          <a:ext cx="1375977" cy="599366"/>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Open/Closed*</a:t>
          </a:r>
        </a:p>
      </dsp:txBody>
      <dsp:txXfrm>
        <a:off x="2807802" y="331572"/>
        <a:ext cx="1340867" cy="564256"/>
      </dsp:txXfrm>
    </dsp:sp>
    <dsp:sp modelId="{EB2100AF-1F6D-450F-9427-9B0F57AC45BC}">
      <dsp:nvSpPr>
        <dsp:cNvPr id="0" name=""/>
        <dsp:cNvSpPr/>
      </dsp:nvSpPr>
      <dsp:spPr>
        <a:xfrm>
          <a:off x="4166225" y="593000"/>
          <a:ext cx="479493" cy="41399"/>
        </a:xfrm>
        <a:custGeom>
          <a:avLst/>
          <a:gdLst/>
          <a:ahLst/>
          <a:cxnLst/>
          <a:rect l="0" t="0" r="0" b="0"/>
          <a:pathLst>
            <a:path>
              <a:moveTo>
                <a:pt x="0" y="20699"/>
              </a:moveTo>
              <a:lnTo>
                <a:pt x="479493" y="2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4393984" y="601713"/>
        <a:ext cx="23974" cy="23974"/>
      </dsp:txXfrm>
    </dsp:sp>
    <dsp:sp modelId="{20CB8B59-77D6-4B74-A8B2-F893B185320A}">
      <dsp:nvSpPr>
        <dsp:cNvPr id="0" name=""/>
        <dsp:cNvSpPr/>
      </dsp:nvSpPr>
      <dsp:spPr>
        <a:xfrm>
          <a:off x="4645718" y="314017"/>
          <a:ext cx="3577547" cy="599366"/>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Open—local codes allowed in a derived specification</a:t>
          </a:r>
        </a:p>
        <a:p>
          <a:pPr marL="0" lvl="0" indent="0" algn="l" defTabSz="466725">
            <a:lnSpc>
              <a:spcPct val="90000"/>
            </a:lnSpc>
            <a:spcBef>
              <a:spcPct val="0"/>
            </a:spcBef>
            <a:spcAft>
              <a:spcPct val="35000"/>
            </a:spcAft>
            <a:buNone/>
          </a:pPr>
          <a:r>
            <a:rPr lang="en-US" sz="1050" kern="1200" dirty="0"/>
            <a:t>Closed—fixed to codes defined in the specification</a:t>
          </a:r>
        </a:p>
      </dsp:txBody>
      <dsp:txXfrm>
        <a:off x="4663273" y="331572"/>
        <a:ext cx="3542437" cy="564256"/>
      </dsp:txXfrm>
    </dsp:sp>
    <dsp:sp modelId="{D7A91D73-60D7-409D-9F58-7A7AD4B0F650}">
      <dsp:nvSpPr>
        <dsp:cNvPr id="0" name=""/>
        <dsp:cNvSpPr/>
      </dsp:nvSpPr>
      <dsp:spPr>
        <a:xfrm>
          <a:off x="918797" y="1282272"/>
          <a:ext cx="479493" cy="41399"/>
        </a:xfrm>
        <a:custGeom>
          <a:avLst/>
          <a:gdLst/>
          <a:ahLst/>
          <a:cxnLst/>
          <a:rect l="0" t="0" r="0" b="0"/>
          <a:pathLst>
            <a:path>
              <a:moveTo>
                <a:pt x="0" y="20699"/>
              </a:moveTo>
              <a:lnTo>
                <a:pt x="479493" y="2069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46557" y="1290984"/>
        <a:ext cx="23974" cy="23974"/>
      </dsp:txXfrm>
    </dsp:sp>
    <dsp:sp modelId="{1F9AF78E-171E-4F55-B6EF-A116E353FAFD}">
      <dsp:nvSpPr>
        <dsp:cNvPr id="0" name=""/>
        <dsp:cNvSpPr/>
      </dsp:nvSpPr>
      <dsp:spPr>
        <a:xfrm>
          <a:off x="1398290" y="1003288"/>
          <a:ext cx="912463" cy="599366"/>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V3/CDA</a:t>
          </a:r>
        </a:p>
      </dsp:txBody>
      <dsp:txXfrm>
        <a:off x="1415845" y="1020843"/>
        <a:ext cx="877353" cy="564256"/>
      </dsp:txXfrm>
    </dsp:sp>
    <dsp:sp modelId="{3D1ED2E8-D417-48EC-BC60-8CA461D20948}">
      <dsp:nvSpPr>
        <dsp:cNvPr id="0" name=""/>
        <dsp:cNvSpPr/>
      </dsp:nvSpPr>
      <dsp:spPr>
        <a:xfrm>
          <a:off x="2310754" y="1282272"/>
          <a:ext cx="479493" cy="41399"/>
        </a:xfrm>
        <a:custGeom>
          <a:avLst/>
          <a:gdLst/>
          <a:ahLst/>
          <a:cxnLst/>
          <a:rect l="0" t="0" r="0" b="0"/>
          <a:pathLst>
            <a:path>
              <a:moveTo>
                <a:pt x="0" y="20699"/>
              </a:moveTo>
              <a:lnTo>
                <a:pt x="479493" y="2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538513" y="1290984"/>
        <a:ext cx="23974" cy="23974"/>
      </dsp:txXfrm>
    </dsp:sp>
    <dsp:sp modelId="{4A33D2F5-C2A1-4B71-B58C-66860FDE7419}">
      <dsp:nvSpPr>
        <dsp:cNvPr id="0" name=""/>
        <dsp:cNvSpPr/>
      </dsp:nvSpPr>
      <dsp:spPr>
        <a:xfrm>
          <a:off x="2790247" y="1003288"/>
          <a:ext cx="1371602" cy="599366"/>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CWE/CNE         Coding Strength</a:t>
          </a:r>
        </a:p>
      </dsp:txBody>
      <dsp:txXfrm>
        <a:off x="2807802" y="1020843"/>
        <a:ext cx="1336492" cy="564256"/>
      </dsp:txXfrm>
    </dsp:sp>
    <dsp:sp modelId="{A32C3422-7C7D-4F73-B3CE-E30BCB1CA580}">
      <dsp:nvSpPr>
        <dsp:cNvPr id="0" name=""/>
        <dsp:cNvSpPr/>
      </dsp:nvSpPr>
      <dsp:spPr>
        <a:xfrm>
          <a:off x="4161850" y="1282272"/>
          <a:ext cx="479493" cy="41399"/>
        </a:xfrm>
        <a:custGeom>
          <a:avLst/>
          <a:gdLst/>
          <a:ahLst/>
          <a:cxnLst/>
          <a:rect l="0" t="0" r="0" b="0"/>
          <a:pathLst>
            <a:path>
              <a:moveTo>
                <a:pt x="0" y="20699"/>
              </a:moveTo>
              <a:lnTo>
                <a:pt x="479493" y="2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4389609" y="1290984"/>
        <a:ext cx="23974" cy="23974"/>
      </dsp:txXfrm>
    </dsp:sp>
    <dsp:sp modelId="{6987D7DC-BF13-45F5-ABEE-C24E4F507C8D}">
      <dsp:nvSpPr>
        <dsp:cNvPr id="0" name=""/>
        <dsp:cNvSpPr/>
      </dsp:nvSpPr>
      <dsp:spPr>
        <a:xfrm>
          <a:off x="4641343" y="1003288"/>
          <a:ext cx="3577547" cy="599366"/>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CWE—local codes or free text allowed</a:t>
          </a:r>
        </a:p>
        <a:p>
          <a:pPr marL="0" lvl="0" indent="0" algn="l" defTabSz="466725">
            <a:lnSpc>
              <a:spcPct val="90000"/>
            </a:lnSpc>
            <a:spcBef>
              <a:spcPct val="0"/>
            </a:spcBef>
            <a:spcAft>
              <a:spcPct val="35000"/>
            </a:spcAft>
            <a:buNone/>
          </a:pPr>
          <a:r>
            <a:rPr lang="en-US" sz="1050" kern="1200" dirty="0"/>
            <a:t>CNE—fixed to codes defined in the specification</a:t>
          </a:r>
        </a:p>
      </dsp:txBody>
      <dsp:txXfrm>
        <a:off x="4658898" y="1020843"/>
        <a:ext cx="3542437" cy="564256"/>
      </dsp:txXfrm>
    </dsp:sp>
    <dsp:sp modelId="{2F926921-8333-44B1-9A06-5E776A72401F}">
      <dsp:nvSpPr>
        <dsp:cNvPr id="0" name=""/>
        <dsp:cNvSpPr/>
      </dsp:nvSpPr>
      <dsp:spPr>
        <a:xfrm rot="3310531">
          <a:off x="738720" y="1626907"/>
          <a:ext cx="839648" cy="41399"/>
        </a:xfrm>
        <a:custGeom>
          <a:avLst/>
          <a:gdLst/>
          <a:ahLst/>
          <a:cxnLst/>
          <a:rect l="0" t="0" r="0" b="0"/>
          <a:pathLst>
            <a:path>
              <a:moveTo>
                <a:pt x="0" y="20699"/>
              </a:moveTo>
              <a:lnTo>
                <a:pt x="839648" y="2069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37553" y="1626616"/>
        <a:ext cx="41982" cy="41982"/>
      </dsp:txXfrm>
    </dsp:sp>
    <dsp:sp modelId="{5E1C5813-9305-4FEA-BA44-66DF3599A283}">
      <dsp:nvSpPr>
        <dsp:cNvPr id="0" name=""/>
        <dsp:cNvSpPr/>
      </dsp:nvSpPr>
      <dsp:spPr>
        <a:xfrm>
          <a:off x="1398290" y="1692560"/>
          <a:ext cx="908615" cy="599366"/>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FHIR</a:t>
          </a:r>
        </a:p>
      </dsp:txBody>
      <dsp:txXfrm>
        <a:off x="1415845" y="1710115"/>
        <a:ext cx="873505" cy="564256"/>
      </dsp:txXfrm>
    </dsp:sp>
    <dsp:sp modelId="{7637F374-5382-48BA-9D8A-6204D2B8BDAD}">
      <dsp:nvSpPr>
        <dsp:cNvPr id="0" name=""/>
        <dsp:cNvSpPr/>
      </dsp:nvSpPr>
      <dsp:spPr>
        <a:xfrm>
          <a:off x="2306906" y="1971543"/>
          <a:ext cx="479493" cy="41399"/>
        </a:xfrm>
        <a:custGeom>
          <a:avLst/>
          <a:gdLst/>
          <a:ahLst/>
          <a:cxnLst/>
          <a:rect l="0" t="0" r="0" b="0"/>
          <a:pathLst>
            <a:path>
              <a:moveTo>
                <a:pt x="0" y="20699"/>
              </a:moveTo>
              <a:lnTo>
                <a:pt x="479493" y="2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4665" y="1980256"/>
        <a:ext cx="23974" cy="23974"/>
      </dsp:txXfrm>
    </dsp:sp>
    <dsp:sp modelId="{067B1522-5C6C-4E6B-BA51-9806A32A184F}">
      <dsp:nvSpPr>
        <dsp:cNvPr id="0" name=""/>
        <dsp:cNvSpPr/>
      </dsp:nvSpPr>
      <dsp:spPr>
        <a:xfrm>
          <a:off x="2786399" y="1692560"/>
          <a:ext cx="1375977" cy="599366"/>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Extensible/Required Binding Strength</a:t>
          </a:r>
        </a:p>
      </dsp:txBody>
      <dsp:txXfrm>
        <a:off x="2803954" y="1710115"/>
        <a:ext cx="1340867" cy="564256"/>
      </dsp:txXfrm>
    </dsp:sp>
    <dsp:sp modelId="{97920F8E-4A67-4DED-8420-A758F31D539E}">
      <dsp:nvSpPr>
        <dsp:cNvPr id="0" name=""/>
        <dsp:cNvSpPr/>
      </dsp:nvSpPr>
      <dsp:spPr>
        <a:xfrm>
          <a:off x="4162377" y="1971543"/>
          <a:ext cx="479493" cy="41399"/>
        </a:xfrm>
        <a:custGeom>
          <a:avLst/>
          <a:gdLst/>
          <a:ahLst/>
          <a:cxnLst/>
          <a:rect l="0" t="0" r="0" b="0"/>
          <a:pathLst>
            <a:path>
              <a:moveTo>
                <a:pt x="0" y="20699"/>
              </a:moveTo>
              <a:lnTo>
                <a:pt x="479493" y="2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0137" y="1980256"/>
        <a:ext cx="23974" cy="23974"/>
      </dsp:txXfrm>
    </dsp:sp>
    <dsp:sp modelId="{1317F117-6B1B-4FBC-B90B-E116D073720F}">
      <dsp:nvSpPr>
        <dsp:cNvPr id="0" name=""/>
        <dsp:cNvSpPr/>
      </dsp:nvSpPr>
      <dsp:spPr>
        <a:xfrm>
          <a:off x="4641870" y="1692560"/>
          <a:ext cx="3577547" cy="599366"/>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Extensible—local codes or free text allowed</a:t>
          </a:r>
        </a:p>
        <a:p>
          <a:pPr marL="0" lvl="0" indent="0" algn="l" defTabSz="466725">
            <a:lnSpc>
              <a:spcPct val="90000"/>
            </a:lnSpc>
            <a:spcBef>
              <a:spcPct val="0"/>
            </a:spcBef>
            <a:spcAft>
              <a:spcPct val="35000"/>
            </a:spcAft>
            <a:buNone/>
          </a:pPr>
          <a:r>
            <a:rPr lang="en-US" sz="1050" kern="1200" dirty="0"/>
            <a:t>Required—fixed to the codes defined in the specification</a:t>
          </a:r>
        </a:p>
      </dsp:txBody>
      <dsp:txXfrm>
        <a:off x="4659425" y="1710115"/>
        <a:ext cx="3542437" cy="5642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8028" y="1049051"/>
          <a:ext cx="1015681" cy="507840"/>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Stability</a:t>
          </a:r>
        </a:p>
      </dsp:txBody>
      <dsp:txXfrm>
        <a:off x="22902" y="1063925"/>
        <a:ext cx="985933" cy="478092"/>
      </dsp:txXfrm>
    </dsp:sp>
    <dsp:sp modelId="{9EDD6E6D-9FCF-4D2D-82B9-AA99747CD3C0}">
      <dsp:nvSpPr>
        <dsp:cNvPr id="0" name=""/>
        <dsp:cNvSpPr/>
      </dsp:nvSpPr>
      <dsp:spPr>
        <a:xfrm rot="19457599">
          <a:off x="976683" y="1139428"/>
          <a:ext cx="500326" cy="35078"/>
        </a:xfrm>
        <a:custGeom>
          <a:avLst/>
          <a:gdLst/>
          <a:ahLst/>
          <a:cxnLst/>
          <a:rect l="0" t="0" r="0" b="0"/>
          <a:pathLst>
            <a:path>
              <a:moveTo>
                <a:pt x="0" y="17539"/>
              </a:moveTo>
              <a:lnTo>
                <a:pt x="500326" y="175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14338" y="1144459"/>
        <a:ext cx="25016" cy="25016"/>
      </dsp:txXfrm>
    </dsp:sp>
    <dsp:sp modelId="{D32B891F-767E-48F3-AD00-8A9025E2779D}">
      <dsp:nvSpPr>
        <dsp:cNvPr id="0" name=""/>
        <dsp:cNvSpPr/>
      </dsp:nvSpPr>
      <dsp:spPr>
        <a:xfrm>
          <a:off x="1429982" y="757043"/>
          <a:ext cx="1015681" cy="507840"/>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Dynamic</a:t>
          </a:r>
        </a:p>
      </dsp:txBody>
      <dsp:txXfrm>
        <a:off x="1444856" y="771917"/>
        <a:ext cx="985933" cy="478092"/>
      </dsp:txXfrm>
    </dsp:sp>
    <dsp:sp modelId="{AF0047F6-97A3-4A45-BFF4-A9117814EDB3}">
      <dsp:nvSpPr>
        <dsp:cNvPr id="0" name=""/>
        <dsp:cNvSpPr/>
      </dsp:nvSpPr>
      <dsp:spPr>
        <a:xfrm>
          <a:off x="2445664" y="993424"/>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638643" y="1000806"/>
        <a:ext cx="20313" cy="20313"/>
      </dsp:txXfrm>
    </dsp:sp>
    <dsp:sp modelId="{F1497990-9B92-448E-8387-51A53604D650}">
      <dsp:nvSpPr>
        <dsp:cNvPr id="0" name=""/>
        <dsp:cNvSpPr/>
      </dsp:nvSpPr>
      <dsp:spPr>
        <a:xfrm>
          <a:off x="2851937" y="757043"/>
          <a:ext cx="1126634" cy="507840"/>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Can change w/r to the published specification</a:t>
          </a:r>
        </a:p>
      </dsp:txBody>
      <dsp:txXfrm>
        <a:off x="2866811" y="771917"/>
        <a:ext cx="1096886" cy="478092"/>
      </dsp:txXfrm>
    </dsp:sp>
    <dsp:sp modelId="{EB2100AF-1F6D-450F-9427-9B0F57AC45BC}">
      <dsp:nvSpPr>
        <dsp:cNvPr id="0" name=""/>
        <dsp:cNvSpPr/>
      </dsp:nvSpPr>
      <dsp:spPr>
        <a:xfrm>
          <a:off x="3978571" y="993424"/>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4171551" y="1000806"/>
        <a:ext cx="20313" cy="20313"/>
      </dsp:txXfrm>
    </dsp:sp>
    <dsp:sp modelId="{20CB8B59-77D6-4B74-A8B2-F893B185320A}">
      <dsp:nvSpPr>
        <dsp:cNvPr id="0" name=""/>
        <dsp:cNvSpPr/>
      </dsp:nvSpPr>
      <dsp:spPr>
        <a:xfrm>
          <a:off x="4384844" y="757043"/>
          <a:ext cx="3836727" cy="507840"/>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The value set can change outside of the definition of the specification. Generally linked to a code system and maintained by an external steward. </a:t>
          </a:r>
        </a:p>
      </dsp:txBody>
      <dsp:txXfrm>
        <a:off x="4399718" y="771917"/>
        <a:ext cx="3806979" cy="478092"/>
      </dsp:txXfrm>
    </dsp:sp>
    <dsp:sp modelId="{D7A91D73-60D7-409D-9F58-7A7AD4B0F650}">
      <dsp:nvSpPr>
        <dsp:cNvPr id="0" name=""/>
        <dsp:cNvSpPr/>
      </dsp:nvSpPr>
      <dsp:spPr>
        <a:xfrm rot="2142401">
          <a:off x="976683" y="1431437"/>
          <a:ext cx="500326" cy="35078"/>
        </a:xfrm>
        <a:custGeom>
          <a:avLst/>
          <a:gdLst/>
          <a:ahLst/>
          <a:cxnLst/>
          <a:rect l="0" t="0" r="0" b="0"/>
          <a:pathLst>
            <a:path>
              <a:moveTo>
                <a:pt x="0" y="17539"/>
              </a:moveTo>
              <a:lnTo>
                <a:pt x="500326" y="175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14338" y="1436468"/>
        <a:ext cx="25016" cy="25016"/>
      </dsp:txXfrm>
    </dsp:sp>
    <dsp:sp modelId="{1F9AF78E-171E-4F55-B6EF-A116E353FAFD}">
      <dsp:nvSpPr>
        <dsp:cNvPr id="0" name=""/>
        <dsp:cNvSpPr/>
      </dsp:nvSpPr>
      <dsp:spPr>
        <a:xfrm>
          <a:off x="1429982" y="1341060"/>
          <a:ext cx="1015681" cy="507840"/>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Static</a:t>
          </a:r>
        </a:p>
      </dsp:txBody>
      <dsp:txXfrm>
        <a:off x="1444856" y="1355934"/>
        <a:ext cx="985933" cy="478092"/>
      </dsp:txXfrm>
    </dsp:sp>
    <dsp:sp modelId="{3D1ED2E8-D417-48EC-BC60-8CA461D20948}">
      <dsp:nvSpPr>
        <dsp:cNvPr id="0" name=""/>
        <dsp:cNvSpPr/>
      </dsp:nvSpPr>
      <dsp:spPr>
        <a:xfrm>
          <a:off x="2445664" y="1577441"/>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638643" y="1584823"/>
        <a:ext cx="20313" cy="20313"/>
      </dsp:txXfrm>
    </dsp:sp>
    <dsp:sp modelId="{4A33D2F5-C2A1-4B71-B58C-66860FDE7419}">
      <dsp:nvSpPr>
        <dsp:cNvPr id="0" name=""/>
        <dsp:cNvSpPr/>
      </dsp:nvSpPr>
      <dsp:spPr>
        <a:xfrm>
          <a:off x="2851937" y="1341060"/>
          <a:ext cx="1126634" cy="507840"/>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Fixed w/r to the published specification</a:t>
          </a:r>
        </a:p>
      </dsp:txBody>
      <dsp:txXfrm>
        <a:off x="2866811" y="1355934"/>
        <a:ext cx="1096886" cy="478092"/>
      </dsp:txXfrm>
    </dsp:sp>
    <dsp:sp modelId="{A32C3422-7C7D-4F73-B3CE-E30BCB1CA580}">
      <dsp:nvSpPr>
        <dsp:cNvPr id="0" name=""/>
        <dsp:cNvSpPr/>
      </dsp:nvSpPr>
      <dsp:spPr>
        <a:xfrm>
          <a:off x="3978571" y="1577441"/>
          <a:ext cx="406272" cy="35078"/>
        </a:xfrm>
        <a:custGeom>
          <a:avLst/>
          <a:gdLst/>
          <a:ahLst/>
          <a:cxnLst/>
          <a:rect l="0" t="0" r="0" b="0"/>
          <a:pathLst>
            <a:path>
              <a:moveTo>
                <a:pt x="0" y="17539"/>
              </a:moveTo>
              <a:lnTo>
                <a:pt x="406272" y="175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4171551" y="1584823"/>
        <a:ext cx="20313" cy="20313"/>
      </dsp:txXfrm>
    </dsp:sp>
    <dsp:sp modelId="{6987D7DC-BF13-45F5-ABEE-C24E4F507C8D}">
      <dsp:nvSpPr>
        <dsp:cNvPr id="0" name=""/>
        <dsp:cNvSpPr/>
      </dsp:nvSpPr>
      <dsp:spPr>
        <a:xfrm>
          <a:off x="4384844" y="1341060"/>
          <a:ext cx="3836727" cy="507840"/>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Indicates that for this version of the specification the value set is completely fixed, both its definition and the expanded list of codes</a:t>
          </a:r>
        </a:p>
      </dsp:txBody>
      <dsp:txXfrm>
        <a:off x="4399718" y="1355934"/>
        <a:ext cx="3806979" cy="47809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77" y="285452"/>
          <a:ext cx="991789" cy="495894"/>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Support and Presence</a:t>
          </a:r>
        </a:p>
      </dsp:txBody>
      <dsp:txXfrm>
        <a:off x="14601" y="299976"/>
        <a:ext cx="962741" cy="466846"/>
      </dsp:txXfrm>
    </dsp:sp>
    <dsp:sp modelId="{9EDD6E6D-9FCF-4D2D-82B9-AA99747CD3C0}">
      <dsp:nvSpPr>
        <dsp:cNvPr id="0" name=""/>
        <dsp:cNvSpPr/>
      </dsp:nvSpPr>
      <dsp:spPr>
        <a:xfrm>
          <a:off x="991867" y="491563"/>
          <a:ext cx="396715" cy="83671"/>
        </a:xfrm>
        <a:custGeom>
          <a:avLst/>
          <a:gdLst/>
          <a:ahLst/>
          <a:cxnLst/>
          <a:rect l="0" t="0" r="0" b="0"/>
          <a:pathLst>
            <a:path>
              <a:moveTo>
                <a:pt x="0" y="41835"/>
              </a:moveTo>
              <a:lnTo>
                <a:pt x="396715" y="4183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80307" y="523481"/>
        <a:ext cx="19835" cy="19835"/>
      </dsp:txXfrm>
    </dsp:sp>
    <dsp:sp modelId="{D32B891F-767E-48F3-AD00-8A9025E2779D}">
      <dsp:nvSpPr>
        <dsp:cNvPr id="0" name=""/>
        <dsp:cNvSpPr/>
      </dsp:nvSpPr>
      <dsp:spPr>
        <a:xfrm>
          <a:off x="1388582" y="285452"/>
          <a:ext cx="991789" cy="495894"/>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Support and Presence</a:t>
          </a:r>
        </a:p>
      </dsp:txBody>
      <dsp:txXfrm>
        <a:off x="1403106" y="299976"/>
        <a:ext cx="962741" cy="46684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446" y="904968"/>
          <a:ext cx="952127" cy="476063"/>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Optional</a:t>
          </a:r>
        </a:p>
      </dsp:txBody>
      <dsp:txXfrm>
        <a:off x="14389" y="918911"/>
        <a:ext cx="924241" cy="448177"/>
      </dsp:txXfrm>
    </dsp:sp>
    <dsp:sp modelId="{9EDD6E6D-9FCF-4D2D-82B9-AA99747CD3C0}">
      <dsp:nvSpPr>
        <dsp:cNvPr id="0" name=""/>
        <dsp:cNvSpPr/>
      </dsp:nvSpPr>
      <dsp:spPr>
        <a:xfrm rot="17692822">
          <a:off x="690387" y="713652"/>
          <a:ext cx="905225" cy="37485"/>
        </a:xfrm>
        <a:custGeom>
          <a:avLst/>
          <a:gdLst/>
          <a:ahLst/>
          <a:cxnLst/>
          <a:rect l="0" t="0" r="0" b="0"/>
          <a:pathLst>
            <a:path>
              <a:moveTo>
                <a:pt x="0" y="18742"/>
              </a:moveTo>
              <a:lnTo>
                <a:pt x="905225" y="1874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20369" y="709764"/>
        <a:ext cx="45261" cy="45261"/>
      </dsp:txXfrm>
    </dsp:sp>
    <dsp:sp modelId="{D32B891F-767E-48F3-AD00-8A9025E2779D}">
      <dsp:nvSpPr>
        <dsp:cNvPr id="0" name=""/>
        <dsp:cNvSpPr/>
      </dsp:nvSpPr>
      <dsp:spPr>
        <a:xfrm>
          <a:off x="1333425" y="83757"/>
          <a:ext cx="952127" cy="476063"/>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a:t>Support and Presence</a:t>
          </a:r>
          <a:endParaRPr lang="en-US" sz="1050" b="1" kern="1200" dirty="0"/>
        </a:p>
      </dsp:txBody>
      <dsp:txXfrm>
        <a:off x="1347368" y="97700"/>
        <a:ext cx="924241" cy="448177"/>
      </dsp:txXfrm>
    </dsp:sp>
    <dsp:sp modelId="{D7A91D73-60D7-409D-9F58-7A7AD4B0F650}">
      <dsp:nvSpPr>
        <dsp:cNvPr id="0" name=""/>
        <dsp:cNvSpPr/>
      </dsp:nvSpPr>
      <dsp:spPr>
        <a:xfrm rot="19457599">
          <a:off x="908490" y="987388"/>
          <a:ext cx="469019" cy="37485"/>
        </a:xfrm>
        <a:custGeom>
          <a:avLst/>
          <a:gdLst/>
          <a:ahLst/>
          <a:cxnLst/>
          <a:rect l="0" t="0" r="0" b="0"/>
          <a:pathLst>
            <a:path>
              <a:moveTo>
                <a:pt x="0" y="18742"/>
              </a:moveTo>
              <a:lnTo>
                <a:pt x="469019" y="1874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31274" y="994406"/>
        <a:ext cx="23450" cy="23450"/>
      </dsp:txXfrm>
    </dsp:sp>
    <dsp:sp modelId="{1F9AF78E-171E-4F55-B6EF-A116E353FAFD}">
      <dsp:nvSpPr>
        <dsp:cNvPr id="0" name=""/>
        <dsp:cNvSpPr/>
      </dsp:nvSpPr>
      <dsp:spPr>
        <a:xfrm>
          <a:off x="1333425" y="631231"/>
          <a:ext cx="952127" cy="476063"/>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Support</a:t>
          </a:r>
        </a:p>
      </dsp:txBody>
      <dsp:txXfrm>
        <a:off x="1347368" y="645174"/>
        <a:ext cx="924241" cy="448177"/>
      </dsp:txXfrm>
    </dsp:sp>
    <dsp:sp modelId="{C6360AD1-0523-4369-A505-A8D8FAD4A825}">
      <dsp:nvSpPr>
        <dsp:cNvPr id="0" name=""/>
        <dsp:cNvSpPr/>
      </dsp:nvSpPr>
      <dsp:spPr>
        <a:xfrm rot="2142401">
          <a:off x="908490" y="1261125"/>
          <a:ext cx="469019" cy="37485"/>
        </a:xfrm>
        <a:custGeom>
          <a:avLst/>
          <a:gdLst/>
          <a:ahLst/>
          <a:cxnLst/>
          <a:rect l="0" t="0" r="0" b="0"/>
          <a:pathLst>
            <a:path>
              <a:moveTo>
                <a:pt x="0" y="18742"/>
              </a:moveTo>
              <a:lnTo>
                <a:pt x="469019" y="1874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31274" y="1268142"/>
        <a:ext cx="23450" cy="23450"/>
      </dsp:txXfrm>
    </dsp:sp>
    <dsp:sp modelId="{0D986020-6A57-4E4F-8B54-E25243FA59DE}">
      <dsp:nvSpPr>
        <dsp:cNvPr id="0" name=""/>
        <dsp:cNvSpPr/>
      </dsp:nvSpPr>
      <dsp:spPr>
        <a:xfrm>
          <a:off x="1333425" y="1178704"/>
          <a:ext cx="952127" cy="476063"/>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Optional</a:t>
          </a:r>
        </a:p>
      </dsp:txBody>
      <dsp:txXfrm>
        <a:off x="1347368" y="1192647"/>
        <a:ext cx="924241" cy="448177"/>
      </dsp:txXfrm>
    </dsp:sp>
    <dsp:sp modelId="{C43919B7-B118-4E39-B90F-50DF2461E106}">
      <dsp:nvSpPr>
        <dsp:cNvPr id="0" name=""/>
        <dsp:cNvSpPr/>
      </dsp:nvSpPr>
      <dsp:spPr>
        <a:xfrm rot="3907178">
          <a:off x="690387" y="1534862"/>
          <a:ext cx="905225" cy="37485"/>
        </a:xfrm>
        <a:custGeom>
          <a:avLst/>
          <a:gdLst/>
          <a:ahLst/>
          <a:cxnLst/>
          <a:rect l="0" t="0" r="0" b="0"/>
          <a:pathLst>
            <a:path>
              <a:moveTo>
                <a:pt x="0" y="18742"/>
              </a:moveTo>
              <a:lnTo>
                <a:pt x="905225" y="1874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20369" y="1530974"/>
        <a:ext cx="45261" cy="45261"/>
      </dsp:txXfrm>
    </dsp:sp>
    <dsp:sp modelId="{FBAA9404-17CA-49CC-878F-424E5CA4B4AD}">
      <dsp:nvSpPr>
        <dsp:cNvPr id="0" name=""/>
        <dsp:cNvSpPr/>
      </dsp:nvSpPr>
      <dsp:spPr>
        <a:xfrm>
          <a:off x="1333425" y="1726178"/>
          <a:ext cx="952127" cy="476063"/>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Prohibited</a:t>
          </a:r>
        </a:p>
      </dsp:txBody>
      <dsp:txXfrm>
        <a:off x="1347368" y="1740121"/>
        <a:ext cx="924241" cy="4481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206" y="371848"/>
          <a:ext cx="999285" cy="499642"/>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Prohibited</a:t>
          </a:r>
        </a:p>
      </dsp:txBody>
      <dsp:txXfrm>
        <a:off x="14840" y="386482"/>
        <a:ext cx="970017" cy="470374"/>
      </dsp:txXfrm>
    </dsp:sp>
    <dsp:sp modelId="{9EDD6E6D-9FCF-4D2D-82B9-AA99747CD3C0}">
      <dsp:nvSpPr>
        <dsp:cNvPr id="0" name=""/>
        <dsp:cNvSpPr/>
      </dsp:nvSpPr>
      <dsp:spPr>
        <a:xfrm>
          <a:off x="999492" y="585503"/>
          <a:ext cx="399714" cy="72333"/>
        </a:xfrm>
        <a:custGeom>
          <a:avLst/>
          <a:gdLst/>
          <a:ahLst/>
          <a:cxnLst/>
          <a:rect l="0" t="0" r="0" b="0"/>
          <a:pathLst>
            <a:path>
              <a:moveTo>
                <a:pt x="0" y="36166"/>
              </a:moveTo>
              <a:lnTo>
                <a:pt x="399714" y="3616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89356" y="611677"/>
        <a:ext cx="19985" cy="19985"/>
      </dsp:txXfrm>
    </dsp:sp>
    <dsp:sp modelId="{D32B891F-767E-48F3-AD00-8A9025E2779D}">
      <dsp:nvSpPr>
        <dsp:cNvPr id="0" name=""/>
        <dsp:cNvSpPr/>
      </dsp:nvSpPr>
      <dsp:spPr>
        <a:xfrm>
          <a:off x="1399206" y="371848"/>
          <a:ext cx="999285" cy="499642"/>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Prohibited</a:t>
          </a:r>
        </a:p>
      </dsp:txBody>
      <dsp:txXfrm>
        <a:off x="1413840" y="386482"/>
        <a:ext cx="970017" cy="47037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1189" y="491274"/>
          <a:ext cx="998467" cy="499233"/>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Support</a:t>
          </a:r>
        </a:p>
      </dsp:txBody>
      <dsp:txXfrm>
        <a:off x="15811" y="505896"/>
        <a:ext cx="969223" cy="469989"/>
      </dsp:txXfrm>
    </dsp:sp>
    <dsp:sp modelId="{9EDD6E6D-9FCF-4D2D-82B9-AA99747CD3C0}">
      <dsp:nvSpPr>
        <dsp:cNvPr id="0" name=""/>
        <dsp:cNvSpPr/>
      </dsp:nvSpPr>
      <dsp:spPr>
        <a:xfrm rot="19457599">
          <a:off x="953426" y="567039"/>
          <a:ext cx="491846" cy="60644"/>
        </a:xfrm>
        <a:custGeom>
          <a:avLst/>
          <a:gdLst/>
          <a:ahLst/>
          <a:cxnLst/>
          <a:rect l="0" t="0" r="0" b="0"/>
          <a:pathLst>
            <a:path>
              <a:moveTo>
                <a:pt x="0" y="30322"/>
              </a:moveTo>
              <a:lnTo>
                <a:pt x="491846" y="3032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87053" y="585065"/>
        <a:ext cx="24592" cy="24592"/>
      </dsp:txXfrm>
    </dsp:sp>
    <dsp:sp modelId="{D32B891F-767E-48F3-AD00-8A9025E2779D}">
      <dsp:nvSpPr>
        <dsp:cNvPr id="0" name=""/>
        <dsp:cNvSpPr/>
      </dsp:nvSpPr>
      <dsp:spPr>
        <a:xfrm>
          <a:off x="1399042" y="204215"/>
          <a:ext cx="998467" cy="499233"/>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a:t>Support and Presence</a:t>
          </a:r>
          <a:endParaRPr lang="en-US" sz="1050" b="1" kern="1200" dirty="0"/>
        </a:p>
      </dsp:txBody>
      <dsp:txXfrm>
        <a:off x="1413664" y="218837"/>
        <a:ext cx="969223" cy="469989"/>
      </dsp:txXfrm>
    </dsp:sp>
    <dsp:sp modelId="{D7A91D73-60D7-409D-9F58-7A7AD4B0F650}">
      <dsp:nvSpPr>
        <dsp:cNvPr id="0" name=""/>
        <dsp:cNvSpPr/>
      </dsp:nvSpPr>
      <dsp:spPr>
        <a:xfrm rot="2142401">
          <a:off x="953426" y="854098"/>
          <a:ext cx="491846" cy="60644"/>
        </a:xfrm>
        <a:custGeom>
          <a:avLst/>
          <a:gdLst/>
          <a:ahLst/>
          <a:cxnLst/>
          <a:rect l="0" t="0" r="0" b="0"/>
          <a:pathLst>
            <a:path>
              <a:moveTo>
                <a:pt x="0" y="30322"/>
              </a:moveTo>
              <a:lnTo>
                <a:pt x="491846" y="3032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187053" y="872124"/>
        <a:ext cx="24592" cy="24592"/>
      </dsp:txXfrm>
    </dsp:sp>
    <dsp:sp modelId="{1F9AF78E-171E-4F55-B6EF-A116E353FAFD}">
      <dsp:nvSpPr>
        <dsp:cNvPr id="0" name=""/>
        <dsp:cNvSpPr/>
      </dsp:nvSpPr>
      <dsp:spPr>
        <a:xfrm>
          <a:off x="1399042" y="778334"/>
          <a:ext cx="998467" cy="499233"/>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Support</a:t>
          </a:r>
        </a:p>
      </dsp:txBody>
      <dsp:txXfrm>
        <a:off x="1413664" y="792956"/>
        <a:ext cx="969223" cy="469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C42A2-EBC5-4D17-B2B9-2CF33CDC2CF1}">
      <dsp:nvSpPr>
        <dsp:cNvPr id="0" name=""/>
        <dsp:cNvSpPr/>
      </dsp:nvSpPr>
      <dsp:spPr>
        <a:xfrm>
          <a:off x="1021339" y="145983"/>
          <a:ext cx="1235853" cy="617926"/>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Standards</a:t>
          </a:r>
        </a:p>
      </dsp:txBody>
      <dsp:txXfrm>
        <a:off x="1039437" y="164081"/>
        <a:ext cx="1199657" cy="581730"/>
      </dsp:txXfrm>
    </dsp:sp>
    <dsp:sp modelId="{07C3898C-45FE-40FA-880D-47DD3152A0B3}">
      <dsp:nvSpPr>
        <dsp:cNvPr id="0" name=""/>
        <dsp:cNvSpPr/>
      </dsp:nvSpPr>
      <dsp:spPr>
        <a:xfrm rot="3600000">
          <a:off x="1827334" y="1230944"/>
          <a:ext cx="644775" cy="216274"/>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892216" y="1274199"/>
        <a:ext cx="515011" cy="129764"/>
      </dsp:txXfrm>
    </dsp:sp>
    <dsp:sp modelId="{9138BBE0-B956-4820-963D-A81298907352}">
      <dsp:nvSpPr>
        <dsp:cNvPr id="0" name=""/>
        <dsp:cNvSpPr/>
      </dsp:nvSpPr>
      <dsp:spPr>
        <a:xfrm>
          <a:off x="2042250" y="1914253"/>
          <a:ext cx="1235853" cy="617926"/>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Testing</a:t>
          </a:r>
        </a:p>
      </dsp:txBody>
      <dsp:txXfrm>
        <a:off x="2060348" y="1932351"/>
        <a:ext cx="1199657" cy="581730"/>
      </dsp:txXfrm>
    </dsp:sp>
    <dsp:sp modelId="{95859886-BC7B-47B6-82FF-B273035F0E9D}">
      <dsp:nvSpPr>
        <dsp:cNvPr id="0" name=""/>
        <dsp:cNvSpPr/>
      </dsp:nvSpPr>
      <dsp:spPr>
        <a:xfrm rot="10800000">
          <a:off x="1316878" y="2115079"/>
          <a:ext cx="644775" cy="216274"/>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1381760" y="2158334"/>
        <a:ext cx="515011" cy="129764"/>
      </dsp:txXfrm>
    </dsp:sp>
    <dsp:sp modelId="{6F84731D-8454-4F8C-BB77-95B6C2C2D9EF}">
      <dsp:nvSpPr>
        <dsp:cNvPr id="0" name=""/>
        <dsp:cNvSpPr/>
      </dsp:nvSpPr>
      <dsp:spPr>
        <a:xfrm>
          <a:off x="428" y="1914253"/>
          <a:ext cx="1235853" cy="617926"/>
        </a:xfrm>
        <a:prstGeom prst="roundRect">
          <a:avLst>
            <a:gd name="adj" fmla="val 10000"/>
          </a:avLst>
        </a:prstGeom>
        <a:solidFill>
          <a:srgbClr val="00206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Implementation</a:t>
          </a:r>
        </a:p>
      </dsp:txBody>
      <dsp:txXfrm>
        <a:off x="18526" y="1932351"/>
        <a:ext cx="1199657" cy="581730"/>
      </dsp:txXfrm>
    </dsp:sp>
    <dsp:sp modelId="{0A0E406D-8955-47C4-93FB-650684E1C42F}">
      <dsp:nvSpPr>
        <dsp:cNvPr id="0" name=""/>
        <dsp:cNvSpPr/>
      </dsp:nvSpPr>
      <dsp:spPr>
        <a:xfrm rot="18000000">
          <a:off x="806423" y="1230944"/>
          <a:ext cx="644775" cy="216274"/>
        </a:xfrm>
        <a:prstGeom prst="leftRightArrow">
          <a:avLst>
            <a:gd name="adj1" fmla="val 60000"/>
            <a:gd name="adj2" fmla="val 50000"/>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871305" y="1274199"/>
        <a:ext cx="515011" cy="12976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CF5DD-CB0A-4B22-A59E-A6A41FDA1A63}">
      <dsp:nvSpPr>
        <dsp:cNvPr id="0" name=""/>
        <dsp:cNvSpPr/>
      </dsp:nvSpPr>
      <dsp:spPr>
        <a:xfrm rot="5400000">
          <a:off x="3925921" y="-1513361"/>
          <a:ext cx="853245" cy="4096512"/>
        </a:xfrm>
        <a:prstGeom prst="round2SameRect">
          <a:avLst/>
        </a:prstGeom>
        <a:solidFill>
          <a:srgbClr val="CCECFF">
            <a:alpha val="90000"/>
          </a:srgbClr>
        </a:solidFill>
        <a:ln w="25400" cap="flat" cmpd="sng" algn="ctr">
          <a:solidFill>
            <a:srgbClr val="CCECF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82880" lvl="1" indent="-114300" algn="l" defTabSz="666750">
            <a:lnSpc>
              <a:spcPct val="90000"/>
            </a:lnSpc>
            <a:spcBef>
              <a:spcPct val="0"/>
            </a:spcBef>
            <a:spcAft>
              <a:spcPct val="15000"/>
            </a:spcAft>
            <a:buNone/>
          </a:pPr>
          <a:r>
            <a:rPr lang="en-US" sz="1500" kern="1200" dirty="0"/>
            <a:t>is the creator of the product, e.g., a Vendor </a:t>
          </a:r>
        </a:p>
      </dsp:txBody>
      <dsp:txXfrm rot="-5400000">
        <a:off x="2304288" y="149924"/>
        <a:ext cx="4054860" cy="769941"/>
      </dsp:txXfrm>
    </dsp:sp>
    <dsp:sp modelId="{D253A69F-2C57-456C-A3F3-25DF6AFBD1D7}">
      <dsp:nvSpPr>
        <dsp:cNvPr id="0" name=""/>
        <dsp:cNvSpPr/>
      </dsp:nvSpPr>
      <dsp:spPr>
        <a:xfrm>
          <a:off x="0" y="0"/>
          <a:ext cx="2304288" cy="1066556"/>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First-party Tester </a:t>
          </a:r>
        </a:p>
      </dsp:txBody>
      <dsp:txXfrm>
        <a:off x="52065" y="52065"/>
        <a:ext cx="2200158" cy="962426"/>
      </dsp:txXfrm>
    </dsp:sp>
    <dsp:sp modelId="{5E5DD8B5-A99D-4166-9B74-C16E7FD29A6A}">
      <dsp:nvSpPr>
        <dsp:cNvPr id="0" name=""/>
        <dsp:cNvSpPr/>
      </dsp:nvSpPr>
      <dsp:spPr>
        <a:xfrm rot="5400000">
          <a:off x="3925921" y="-393477"/>
          <a:ext cx="853245" cy="4096512"/>
        </a:xfrm>
        <a:prstGeom prst="round2SameRect">
          <a:avLst/>
        </a:prstGeom>
        <a:solidFill>
          <a:srgbClr val="CCECFF">
            <a:alpha val="90000"/>
          </a:srgbClr>
        </a:solidFill>
        <a:ln w="25400" cap="flat" cmpd="sng" algn="ctr">
          <a:solidFill>
            <a:srgbClr val="CCECF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82880" lvl="1" indent="-114300" algn="l" defTabSz="666750">
            <a:lnSpc>
              <a:spcPct val="90000"/>
            </a:lnSpc>
            <a:spcBef>
              <a:spcPct val="0"/>
            </a:spcBef>
            <a:spcAft>
              <a:spcPct val="15000"/>
            </a:spcAft>
            <a:buNone/>
          </a:pPr>
          <a:r>
            <a:rPr lang="en-US" sz="1500" kern="1200" dirty="0"/>
            <a:t>is the user or purchaser of the product </a:t>
          </a:r>
        </a:p>
      </dsp:txBody>
      <dsp:txXfrm rot="-5400000">
        <a:off x="2304288" y="1269808"/>
        <a:ext cx="4054860" cy="769941"/>
      </dsp:txXfrm>
    </dsp:sp>
    <dsp:sp modelId="{F4E51493-86B7-4602-8F60-03F0B3AE79F4}">
      <dsp:nvSpPr>
        <dsp:cNvPr id="0" name=""/>
        <dsp:cNvSpPr/>
      </dsp:nvSpPr>
      <dsp:spPr>
        <a:xfrm>
          <a:off x="0" y="1121500"/>
          <a:ext cx="2304288" cy="1066556"/>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Second-party Tester </a:t>
          </a:r>
        </a:p>
      </dsp:txBody>
      <dsp:txXfrm>
        <a:off x="52065" y="1173565"/>
        <a:ext cx="2200158" cy="962426"/>
      </dsp:txXfrm>
    </dsp:sp>
    <dsp:sp modelId="{81272404-2A96-434C-A36A-9FB473C2DC07}">
      <dsp:nvSpPr>
        <dsp:cNvPr id="0" name=""/>
        <dsp:cNvSpPr/>
      </dsp:nvSpPr>
      <dsp:spPr>
        <a:xfrm rot="5400000">
          <a:off x="3925921" y="726407"/>
          <a:ext cx="853245" cy="4096512"/>
        </a:xfrm>
        <a:prstGeom prst="round2SameRect">
          <a:avLst/>
        </a:prstGeom>
        <a:solidFill>
          <a:srgbClr val="CCECFF">
            <a:alpha val="90000"/>
          </a:srgbClr>
        </a:solidFill>
        <a:ln w="25400" cap="flat" cmpd="sng" algn="ctr">
          <a:solidFill>
            <a:srgbClr val="CCECF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91440" lvl="1" indent="0" algn="l" defTabSz="666750">
            <a:lnSpc>
              <a:spcPct val="90000"/>
            </a:lnSpc>
            <a:spcBef>
              <a:spcPct val="0"/>
            </a:spcBef>
            <a:spcAft>
              <a:spcPct val="15000"/>
            </a:spcAft>
            <a:buNone/>
          </a:pPr>
          <a:r>
            <a:rPr lang="en-US" sz="1500" kern="1200" dirty="0"/>
            <a:t>is an independent tester and is not affiliated with the product being tested (often referred to as a third-party “neutral” tester) </a:t>
          </a:r>
        </a:p>
      </dsp:txBody>
      <dsp:txXfrm rot="-5400000">
        <a:off x="2304288" y="2389692"/>
        <a:ext cx="4054860" cy="769941"/>
      </dsp:txXfrm>
    </dsp:sp>
    <dsp:sp modelId="{50144485-9903-4A05-961C-F41B44533798}">
      <dsp:nvSpPr>
        <dsp:cNvPr id="0" name=""/>
        <dsp:cNvSpPr/>
      </dsp:nvSpPr>
      <dsp:spPr>
        <a:xfrm>
          <a:off x="0" y="2241385"/>
          <a:ext cx="2304288" cy="1066556"/>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Third-party Tester </a:t>
          </a:r>
        </a:p>
      </dsp:txBody>
      <dsp:txXfrm>
        <a:off x="52065" y="2293450"/>
        <a:ext cx="2200158" cy="962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538C8-727A-4D01-B4DA-F0AE876E31FC}">
      <dsp:nvSpPr>
        <dsp:cNvPr id="0" name=""/>
        <dsp:cNvSpPr/>
      </dsp:nvSpPr>
      <dsp:spPr>
        <a:xfrm>
          <a:off x="3695700" y="619271"/>
          <a:ext cx="2996846" cy="260056"/>
        </a:xfrm>
        <a:custGeom>
          <a:avLst/>
          <a:gdLst/>
          <a:ahLst/>
          <a:cxnLst/>
          <a:rect l="0" t="0" r="0" b="0"/>
          <a:pathLst>
            <a:path>
              <a:moveTo>
                <a:pt x="0" y="0"/>
              </a:moveTo>
              <a:lnTo>
                <a:pt x="0" y="130028"/>
              </a:lnTo>
              <a:lnTo>
                <a:pt x="2996846" y="130028"/>
              </a:lnTo>
              <a:lnTo>
                <a:pt x="2996846" y="2600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5F614-D4C1-46C4-839F-19E428104695}">
      <dsp:nvSpPr>
        <dsp:cNvPr id="0" name=""/>
        <dsp:cNvSpPr/>
      </dsp:nvSpPr>
      <dsp:spPr>
        <a:xfrm>
          <a:off x="3695700" y="619271"/>
          <a:ext cx="1498423" cy="260056"/>
        </a:xfrm>
        <a:custGeom>
          <a:avLst/>
          <a:gdLst/>
          <a:ahLst/>
          <a:cxnLst/>
          <a:rect l="0" t="0" r="0" b="0"/>
          <a:pathLst>
            <a:path>
              <a:moveTo>
                <a:pt x="0" y="0"/>
              </a:moveTo>
              <a:lnTo>
                <a:pt x="0" y="130028"/>
              </a:lnTo>
              <a:lnTo>
                <a:pt x="1498423" y="130028"/>
              </a:lnTo>
              <a:lnTo>
                <a:pt x="1498423" y="2600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AB650-D974-4A21-92E7-9CE5F0346EEC}">
      <dsp:nvSpPr>
        <dsp:cNvPr id="0" name=""/>
        <dsp:cNvSpPr/>
      </dsp:nvSpPr>
      <dsp:spPr>
        <a:xfrm>
          <a:off x="3649980" y="619271"/>
          <a:ext cx="91440" cy="260056"/>
        </a:xfrm>
        <a:custGeom>
          <a:avLst/>
          <a:gdLst/>
          <a:ahLst/>
          <a:cxnLst/>
          <a:rect l="0" t="0" r="0" b="0"/>
          <a:pathLst>
            <a:path>
              <a:moveTo>
                <a:pt x="45720" y="0"/>
              </a:moveTo>
              <a:lnTo>
                <a:pt x="45720" y="2600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DA47D6-4CC9-4146-9D9A-C22010164B47}">
      <dsp:nvSpPr>
        <dsp:cNvPr id="0" name=""/>
        <dsp:cNvSpPr/>
      </dsp:nvSpPr>
      <dsp:spPr>
        <a:xfrm>
          <a:off x="2197276" y="619271"/>
          <a:ext cx="1498423" cy="260056"/>
        </a:xfrm>
        <a:custGeom>
          <a:avLst/>
          <a:gdLst/>
          <a:ahLst/>
          <a:cxnLst/>
          <a:rect l="0" t="0" r="0" b="0"/>
          <a:pathLst>
            <a:path>
              <a:moveTo>
                <a:pt x="1498423" y="0"/>
              </a:moveTo>
              <a:lnTo>
                <a:pt x="1498423" y="130028"/>
              </a:lnTo>
              <a:lnTo>
                <a:pt x="0" y="130028"/>
              </a:lnTo>
              <a:lnTo>
                <a:pt x="0" y="2600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FBD8B9-0F7E-41F5-9E2A-7197C0505033}">
      <dsp:nvSpPr>
        <dsp:cNvPr id="0" name=""/>
        <dsp:cNvSpPr/>
      </dsp:nvSpPr>
      <dsp:spPr>
        <a:xfrm>
          <a:off x="698853" y="619271"/>
          <a:ext cx="2996846" cy="260056"/>
        </a:xfrm>
        <a:custGeom>
          <a:avLst/>
          <a:gdLst/>
          <a:ahLst/>
          <a:cxnLst/>
          <a:rect l="0" t="0" r="0" b="0"/>
          <a:pathLst>
            <a:path>
              <a:moveTo>
                <a:pt x="2996846" y="0"/>
              </a:moveTo>
              <a:lnTo>
                <a:pt x="2996846" y="130028"/>
              </a:lnTo>
              <a:lnTo>
                <a:pt x="0" y="130028"/>
              </a:lnTo>
              <a:lnTo>
                <a:pt x="0" y="2600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6070F0-F88D-42A9-A10A-09C79BB99E4A}">
      <dsp:nvSpPr>
        <dsp:cNvPr id="0" name=""/>
        <dsp:cNvSpPr/>
      </dsp:nvSpPr>
      <dsp:spPr>
        <a:xfrm>
          <a:off x="1346742" y="88"/>
          <a:ext cx="4697915" cy="61918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Universal Conformance Concepts</a:t>
          </a:r>
        </a:p>
      </dsp:txBody>
      <dsp:txXfrm>
        <a:off x="1346742" y="88"/>
        <a:ext cx="4697915" cy="619183"/>
      </dsp:txXfrm>
    </dsp:sp>
    <dsp:sp modelId="{80F36862-C0DC-4CA0-9A3C-F0B256D57D49}">
      <dsp:nvSpPr>
        <dsp:cNvPr id="0" name=""/>
        <dsp:cNvSpPr/>
      </dsp:nvSpPr>
      <dsp:spPr>
        <a:xfrm>
          <a:off x="79670" y="879328"/>
          <a:ext cx="1238366" cy="61918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HL7 v2</a:t>
          </a:r>
        </a:p>
      </dsp:txBody>
      <dsp:txXfrm>
        <a:off x="79670" y="879328"/>
        <a:ext cx="1238366" cy="619183"/>
      </dsp:txXfrm>
    </dsp:sp>
    <dsp:sp modelId="{E149B0EC-F1DC-4DB9-84D1-4F914F99809E}">
      <dsp:nvSpPr>
        <dsp:cNvPr id="0" name=""/>
        <dsp:cNvSpPr/>
      </dsp:nvSpPr>
      <dsp:spPr>
        <a:xfrm>
          <a:off x="1578093" y="879328"/>
          <a:ext cx="1238366" cy="61918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HL7 V3 </a:t>
          </a:r>
        </a:p>
        <a:p>
          <a:pPr marL="0" lvl="0" indent="0" algn="ctr" defTabSz="800100">
            <a:lnSpc>
              <a:spcPct val="90000"/>
            </a:lnSpc>
            <a:spcBef>
              <a:spcPct val="0"/>
            </a:spcBef>
            <a:spcAft>
              <a:spcPct val="35000"/>
            </a:spcAft>
            <a:buNone/>
          </a:pPr>
          <a:r>
            <a:rPr lang="en-US" sz="1800" kern="1200" dirty="0"/>
            <a:t>&amp; CDA</a:t>
          </a:r>
        </a:p>
      </dsp:txBody>
      <dsp:txXfrm>
        <a:off x="1578093" y="879328"/>
        <a:ext cx="1238366" cy="619183"/>
      </dsp:txXfrm>
    </dsp:sp>
    <dsp:sp modelId="{6265BCAE-E9FD-47EC-BE60-BDB13E35B043}">
      <dsp:nvSpPr>
        <dsp:cNvPr id="0" name=""/>
        <dsp:cNvSpPr/>
      </dsp:nvSpPr>
      <dsp:spPr>
        <a:xfrm>
          <a:off x="3076516" y="879328"/>
          <a:ext cx="1238366" cy="61918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HL7 FHIR</a:t>
          </a:r>
        </a:p>
      </dsp:txBody>
      <dsp:txXfrm>
        <a:off x="3076516" y="879328"/>
        <a:ext cx="1238366" cy="619183"/>
      </dsp:txXfrm>
    </dsp:sp>
    <dsp:sp modelId="{FA191E8F-2EFC-4A20-A51E-F6A521969346}">
      <dsp:nvSpPr>
        <dsp:cNvPr id="0" name=""/>
        <dsp:cNvSpPr/>
      </dsp:nvSpPr>
      <dsp:spPr>
        <a:xfrm>
          <a:off x="4574940" y="879328"/>
          <a:ext cx="1238366" cy="61918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NCPDP SCRIPT</a:t>
          </a:r>
        </a:p>
      </dsp:txBody>
      <dsp:txXfrm>
        <a:off x="4574940" y="879328"/>
        <a:ext cx="1238366" cy="619183"/>
      </dsp:txXfrm>
    </dsp:sp>
    <dsp:sp modelId="{11E644A0-E556-428F-82D2-809C2C6997B5}">
      <dsp:nvSpPr>
        <dsp:cNvPr id="0" name=""/>
        <dsp:cNvSpPr/>
      </dsp:nvSpPr>
      <dsp:spPr>
        <a:xfrm>
          <a:off x="6073363" y="879328"/>
          <a:ext cx="1238366" cy="61918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Others</a:t>
          </a:r>
        </a:p>
      </dsp:txBody>
      <dsp:txXfrm>
        <a:off x="6073363" y="879328"/>
        <a:ext cx="1238366" cy="6191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A7F3F-9737-49C2-B233-EA8523889C84}">
      <dsp:nvSpPr>
        <dsp:cNvPr id="0" name=""/>
        <dsp:cNvSpPr/>
      </dsp:nvSpPr>
      <dsp:spPr>
        <a:xfrm>
          <a:off x="126872" y="302133"/>
          <a:ext cx="3129534" cy="3129533"/>
        </a:xfrm>
        <a:prstGeom prst="ellipse">
          <a:avLst/>
        </a:prstGeom>
        <a:solidFill>
          <a:srgbClr val="99CCFF">
            <a:alpha val="50000"/>
          </a:srgb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Interoperability (Interface) Specification</a:t>
          </a:r>
        </a:p>
        <a:p>
          <a:pPr marL="0" lvl="0" indent="0" algn="ctr" defTabSz="889000">
            <a:lnSpc>
              <a:spcPct val="90000"/>
            </a:lnSpc>
            <a:spcBef>
              <a:spcPct val="0"/>
            </a:spcBef>
            <a:spcAft>
              <a:spcPct val="35000"/>
            </a:spcAft>
            <a:buNone/>
          </a:pPr>
          <a:r>
            <a:rPr lang="en-US" sz="2000" kern="1200" dirty="0"/>
            <a:t>(Messaging, Dynamic, etc.)</a:t>
          </a:r>
        </a:p>
        <a:p>
          <a:pPr marL="0" lvl="0" indent="0" algn="ctr" defTabSz="889000">
            <a:lnSpc>
              <a:spcPct val="90000"/>
            </a:lnSpc>
            <a:spcBef>
              <a:spcPct val="0"/>
            </a:spcBef>
            <a:spcAft>
              <a:spcPct val="35000"/>
            </a:spcAft>
            <a:buNone/>
          </a:pPr>
          <a:endParaRPr lang="en-US" sz="2000" kern="1200" dirty="0"/>
        </a:p>
      </dsp:txBody>
      <dsp:txXfrm>
        <a:off x="563879" y="671172"/>
        <a:ext cx="1804416" cy="2391455"/>
      </dsp:txXfrm>
    </dsp:sp>
    <dsp:sp modelId="{651B1BFC-CE65-400E-86E7-E19A864B62B6}">
      <dsp:nvSpPr>
        <dsp:cNvPr id="0" name=""/>
        <dsp:cNvSpPr/>
      </dsp:nvSpPr>
      <dsp:spPr>
        <a:xfrm>
          <a:off x="2382393" y="302133"/>
          <a:ext cx="3129534" cy="3129533"/>
        </a:xfrm>
        <a:prstGeom prst="ellipse">
          <a:avLst/>
        </a:prstGeom>
        <a:solidFill>
          <a:srgbClr val="CCECFF">
            <a:alpha val="50000"/>
          </a:srgb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Functional Requirement Specification (Storage, Display, etc.)</a:t>
          </a:r>
        </a:p>
      </dsp:txBody>
      <dsp:txXfrm>
        <a:off x="3270503" y="671172"/>
        <a:ext cx="1804416" cy="23914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538C8-727A-4D01-B4DA-F0AE876E31FC}">
      <dsp:nvSpPr>
        <dsp:cNvPr id="0" name=""/>
        <dsp:cNvSpPr/>
      </dsp:nvSpPr>
      <dsp:spPr>
        <a:xfrm>
          <a:off x="3352800" y="461460"/>
          <a:ext cx="2233467" cy="194246"/>
        </a:xfrm>
        <a:custGeom>
          <a:avLst/>
          <a:gdLst/>
          <a:ahLst/>
          <a:cxnLst/>
          <a:rect l="0" t="0" r="0" b="0"/>
          <a:pathLst>
            <a:path>
              <a:moveTo>
                <a:pt x="0" y="0"/>
              </a:moveTo>
              <a:lnTo>
                <a:pt x="0" y="97339"/>
              </a:lnTo>
              <a:lnTo>
                <a:pt x="2233467" y="97339"/>
              </a:lnTo>
              <a:lnTo>
                <a:pt x="2233467" y="194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5F614-D4C1-46C4-839F-19E428104695}">
      <dsp:nvSpPr>
        <dsp:cNvPr id="0" name=""/>
        <dsp:cNvSpPr/>
      </dsp:nvSpPr>
      <dsp:spPr>
        <a:xfrm>
          <a:off x="3352800" y="461460"/>
          <a:ext cx="1116733" cy="194246"/>
        </a:xfrm>
        <a:custGeom>
          <a:avLst/>
          <a:gdLst/>
          <a:ahLst/>
          <a:cxnLst/>
          <a:rect l="0" t="0" r="0" b="0"/>
          <a:pathLst>
            <a:path>
              <a:moveTo>
                <a:pt x="0" y="0"/>
              </a:moveTo>
              <a:lnTo>
                <a:pt x="0" y="97339"/>
              </a:lnTo>
              <a:lnTo>
                <a:pt x="1116733" y="97339"/>
              </a:lnTo>
              <a:lnTo>
                <a:pt x="1116733" y="194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AB650-D974-4A21-92E7-9CE5F0346EEC}">
      <dsp:nvSpPr>
        <dsp:cNvPr id="0" name=""/>
        <dsp:cNvSpPr/>
      </dsp:nvSpPr>
      <dsp:spPr>
        <a:xfrm>
          <a:off x="3307080" y="461460"/>
          <a:ext cx="91440" cy="194246"/>
        </a:xfrm>
        <a:custGeom>
          <a:avLst/>
          <a:gdLst/>
          <a:ahLst/>
          <a:cxnLst/>
          <a:rect l="0" t="0" r="0" b="0"/>
          <a:pathLst>
            <a:path>
              <a:moveTo>
                <a:pt x="45720" y="0"/>
              </a:moveTo>
              <a:lnTo>
                <a:pt x="45720" y="194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DA47D6-4CC9-4146-9D9A-C22010164B47}">
      <dsp:nvSpPr>
        <dsp:cNvPr id="0" name=""/>
        <dsp:cNvSpPr/>
      </dsp:nvSpPr>
      <dsp:spPr>
        <a:xfrm>
          <a:off x="2236066" y="461460"/>
          <a:ext cx="1116733" cy="194246"/>
        </a:xfrm>
        <a:custGeom>
          <a:avLst/>
          <a:gdLst/>
          <a:ahLst/>
          <a:cxnLst/>
          <a:rect l="0" t="0" r="0" b="0"/>
          <a:pathLst>
            <a:path>
              <a:moveTo>
                <a:pt x="1116733" y="0"/>
              </a:moveTo>
              <a:lnTo>
                <a:pt x="1116733" y="97339"/>
              </a:lnTo>
              <a:lnTo>
                <a:pt x="0" y="97339"/>
              </a:lnTo>
              <a:lnTo>
                <a:pt x="0" y="194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FBD8B9-0F7E-41F5-9E2A-7197C0505033}">
      <dsp:nvSpPr>
        <dsp:cNvPr id="0" name=""/>
        <dsp:cNvSpPr/>
      </dsp:nvSpPr>
      <dsp:spPr>
        <a:xfrm>
          <a:off x="1119332" y="461460"/>
          <a:ext cx="2233467" cy="194246"/>
        </a:xfrm>
        <a:custGeom>
          <a:avLst/>
          <a:gdLst/>
          <a:ahLst/>
          <a:cxnLst/>
          <a:rect l="0" t="0" r="0" b="0"/>
          <a:pathLst>
            <a:path>
              <a:moveTo>
                <a:pt x="2233467" y="0"/>
              </a:moveTo>
              <a:lnTo>
                <a:pt x="2233467" y="97339"/>
              </a:lnTo>
              <a:lnTo>
                <a:pt x="0" y="97339"/>
              </a:lnTo>
              <a:lnTo>
                <a:pt x="0" y="1942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6070F0-F88D-42A9-A10A-09C79BB99E4A}">
      <dsp:nvSpPr>
        <dsp:cNvPr id="0" name=""/>
        <dsp:cNvSpPr/>
      </dsp:nvSpPr>
      <dsp:spPr>
        <a:xfrm>
          <a:off x="1602186" y="0"/>
          <a:ext cx="3501227" cy="4614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Universal Conformance Concepts</a:t>
          </a:r>
        </a:p>
      </dsp:txBody>
      <dsp:txXfrm>
        <a:off x="1602186" y="0"/>
        <a:ext cx="3501227" cy="461460"/>
      </dsp:txXfrm>
    </dsp:sp>
    <dsp:sp modelId="{80F36862-C0DC-4CA0-9A3C-F0B256D57D49}">
      <dsp:nvSpPr>
        <dsp:cNvPr id="0" name=""/>
        <dsp:cNvSpPr/>
      </dsp:nvSpPr>
      <dsp:spPr>
        <a:xfrm>
          <a:off x="657872" y="655706"/>
          <a:ext cx="922920" cy="4614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HL7 v2</a:t>
          </a:r>
        </a:p>
      </dsp:txBody>
      <dsp:txXfrm>
        <a:off x="657872" y="655706"/>
        <a:ext cx="922920" cy="461460"/>
      </dsp:txXfrm>
    </dsp:sp>
    <dsp:sp modelId="{E149B0EC-F1DC-4DB9-84D1-4F914F99809E}">
      <dsp:nvSpPr>
        <dsp:cNvPr id="0" name=""/>
        <dsp:cNvSpPr/>
      </dsp:nvSpPr>
      <dsp:spPr>
        <a:xfrm>
          <a:off x="1774606" y="655706"/>
          <a:ext cx="922920" cy="4614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HL7 V3  &amp; CDA</a:t>
          </a:r>
        </a:p>
      </dsp:txBody>
      <dsp:txXfrm>
        <a:off x="1774606" y="655706"/>
        <a:ext cx="922920" cy="461460"/>
      </dsp:txXfrm>
    </dsp:sp>
    <dsp:sp modelId="{6265BCAE-E9FD-47EC-BE60-BDB13E35B043}">
      <dsp:nvSpPr>
        <dsp:cNvPr id="0" name=""/>
        <dsp:cNvSpPr/>
      </dsp:nvSpPr>
      <dsp:spPr>
        <a:xfrm>
          <a:off x="2891339" y="655706"/>
          <a:ext cx="922920" cy="4614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HL7 FHIR</a:t>
          </a:r>
        </a:p>
      </dsp:txBody>
      <dsp:txXfrm>
        <a:off x="2891339" y="655706"/>
        <a:ext cx="922920" cy="461460"/>
      </dsp:txXfrm>
    </dsp:sp>
    <dsp:sp modelId="{FA191E8F-2EFC-4A20-A51E-F6A521969346}">
      <dsp:nvSpPr>
        <dsp:cNvPr id="0" name=""/>
        <dsp:cNvSpPr/>
      </dsp:nvSpPr>
      <dsp:spPr>
        <a:xfrm>
          <a:off x="4008073" y="655706"/>
          <a:ext cx="922920" cy="4614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NCPDP SCRIPT</a:t>
          </a:r>
        </a:p>
      </dsp:txBody>
      <dsp:txXfrm>
        <a:off x="4008073" y="655706"/>
        <a:ext cx="922920" cy="461460"/>
      </dsp:txXfrm>
    </dsp:sp>
    <dsp:sp modelId="{11E644A0-E556-428F-82D2-809C2C6997B5}">
      <dsp:nvSpPr>
        <dsp:cNvPr id="0" name=""/>
        <dsp:cNvSpPr/>
      </dsp:nvSpPr>
      <dsp:spPr>
        <a:xfrm>
          <a:off x="5124807" y="655706"/>
          <a:ext cx="922920" cy="4614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Others</a:t>
          </a:r>
        </a:p>
      </dsp:txBody>
      <dsp:txXfrm>
        <a:off x="5124807" y="655706"/>
        <a:ext cx="922920" cy="4614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5818" y="1105829"/>
          <a:ext cx="910682" cy="455341"/>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Support and Presence Usage</a:t>
          </a:r>
        </a:p>
      </dsp:txBody>
      <dsp:txXfrm>
        <a:off x="19154" y="1119165"/>
        <a:ext cx="884010" cy="428669"/>
      </dsp:txXfrm>
    </dsp:sp>
    <dsp:sp modelId="{9EDD6E6D-9FCF-4D2D-82B9-AA99747CD3C0}">
      <dsp:nvSpPr>
        <dsp:cNvPr id="0" name=""/>
        <dsp:cNvSpPr/>
      </dsp:nvSpPr>
      <dsp:spPr>
        <a:xfrm rot="17350740">
          <a:off x="544223" y="794491"/>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782137"/>
        <a:ext cx="55441" cy="55441"/>
      </dsp:txXfrm>
    </dsp:sp>
    <dsp:sp modelId="{D32B891F-767E-48F3-AD00-8A9025E2779D}">
      <dsp:nvSpPr>
        <dsp:cNvPr id="0" name=""/>
        <dsp:cNvSpPr/>
      </dsp:nvSpPr>
      <dsp:spPr>
        <a:xfrm>
          <a:off x="1280773" y="58545"/>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v2</a:t>
          </a:r>
        </a:p>
      </dsp:txBody>
      <dsp:txXfrm>
        <a:off x="1294109" y="71881"/>
        <a:ext cx="884010" cy="428669"/>
      </dsp:txXfrm>
    </dsp:sp>
    <dsp:sp modelId="{AF0047F6-97A3-4A45-BFF4-A9117814EDB3}">
      <dsp:nvSpPr>
        <dsp:cNvPr id="0" name=""/>
        <dsp:cNvSpPr/>
      </dsp:nvSpPr>
      <dsp:spPr>
        <a:xfrm>
          <a:off x="2191455"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77108"/>
        <a:ext cx="18213" cy="18213"/>
      </dsp:txXfrm>
    </dsp:sp>
    <dsp:sp modelId="{F1497990-9B92-448E-8387-51A53604D650}">
      <dsp:nvSpPr>
        <dsp:cNvPr id="0" name=""/>
        <dsp:cNvSpPr/>
      </dsp:nvSpPr>
      <dsp:spPr>
        <a:xfrm>
          <a:off x="2555728" y="58545"/>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Required (R</a:t>
          </a:r>
          <a:r>
            <a:rPr lang="en-US" sz="1050" kern="1200" dirty="0"/>
            <a:t>)</a:t>
          </a:r>
        </a:p>
      </dsp:txBody>
      <dsp:txXfrm>
        <a:off x="2569064" y="71881"/>
        <a:ext cx="983492" cy="428669"/>
      </dsp:txXfrm>
    </dsp:sp>
    <dsp:sp modelId="{EB2100AF-1F6D-450F-9427-9B0F57AC45BC}">
      <dsp:nvSpPr>
        <dsp:cNvPr id="0" name=""/>
        <dsp:cNvSpPr/>
      </dsp:nvSpPr>
      <dsp:spPr>
        <a:xfrm>
          <a:off x="3565893"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277108"/>
        <a:ext cx="18213" cy="18213"/>
      </dsp:txXfrm>
    </dsp:sp>
    <dsp:sp modelId="{20CB8B59-77D6-4B74-A8B2-F893B185320A}">
      <dsp:nvSpPr>
        <dsp:cNvPr id="0" name=""/>
        <dsp:cNvSpPr/>
      </dsp:nvSpPr>
      <dsp:spPr>
        <a:xfrm>
          <a:off x="3930166" y="58545"/>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be valued, but coded elements may include a null-flavor if the element is bound to a value set with null-flavors</a:t>
          </a:r>
        </a:p>
      </dsp:txBody>
      <dsp:txXfrm>
        <a:off x="3943502" y="71881"/>
        <a:ext cx="3962142" cy="428669"/>
      </dsp:txXfrm>
    </dsp:sp>
    <dsp:sp modelId="{D7A91D73-60D7-409D-9F58-7A7AD4B0F650}">
      <dsp:nvSpPr>
        <dsp:cNvPr id="0" name=""/>
        <dsp:cNvSpPr/>
      </dsp:nvSpPr>
      <dsp:spPr>
        <a:xfrm rot="18289469">
          <a:off x="779695" y="1056313"/>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055731"/>
        <a:ext cx="31894" cy="31894"/>
      </dsp:txXfrm>
    </dsp:sp>
    <dsp:sp modelId="{1F9AF78E-171E-4F55-B6EF-A116E353FAFD}">
      <dsp:nvSpPr>
        <dsp:cNvPr id="0" name=""/>
        <dsp:cNvSpPr/>
      </dsp:nvSpPr>
      <dsp:spPr>
        <a:xfrm>
          <a:off x="1280773" y="582187"/>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V3      and CDA</a:t>
          </a:r>
        </a:p>
      </dsp:txBody>
      <dsp:txXfrm>
        <a:off x="1294109" y="595523"/>
        <a:ext cx="884010" cy="428669"/>
      </dsp:txXfrm>
    </dsp:sp>
    <dsp:sp modelId="{3D1ED2E8-D417-48EC-BC60-8CA461D20948}">
      <dsp:nvSpPr>
        <dsp:cNvPr id="0" name=""/>
        <dsp:cNvSpPr/>
      </dsp:nvSpPr>
      <dsp:spPr>
        <a:xfrm>
          <a:off x="2191455"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800750"/>
        <a:ext cx="18213" cy="18213"/>
      </dsp:txXfrm>
    </dsp:sp>
    <dsp:sp modelId="{4A33D2F5-C2A1-4B71-B58C-66860FDE7419}">
      <dsp:nvSpPr>
        <dsp:cNvPr id="0" name=""/>
        <dsp:cNvSpPr/>
      </dsp:nvSpPr>
      <dsp:spPr>
        <a:xfrm>
          <a:off x="2555728" y="582187"/>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Mandatory (M)</a:t>
          </a:r>
        </a:p>
      </dsp:txBody>
      <dsp:txXfrm>
        <a:off x="2569064" y="595523"/>
        <a:ext cx="983492" cy="428669"/>
      </dsp:txXfrm>
    </dsp:sp>
    <dsp:sp modelId="{A32C3422-7C7D-4F73-B3CE-E30BCB1CA580}">
      <dsp:nvSpPr>
        <dsp:cNvPr id="0" name=""/>
        <dsp:cNvSpPr/>
      </dsp:nvSpPr>
      <dsp:spPr>
        <a:xfrm>
          <a:off x="3565893"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800750"/>
        <a:ext cx="18213" cy="18213"/>
      </dsp:txXfrm>
    </dsp:sp>
    <dsp:sp modelId="{6987D7DC-BF13-45F5-ABEE-C24E4F507C8D}">
      <dsp:nvSpPr>
        <dsp:cNvPr id="0" name=""/>
        <dsp:cNvSpPr/>
      </dsp:nvSpPr>
      <dsp:spPr>
        <a:xfrm>
          <a:off x="3930166" y="582187"/>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be valued; null-flavors are not-allowed </a:t>
          </a:r>
          <a:r>
            <a:rPr lang="en-US" sz="1050" kern="1200" dirty="0">
              <a:solidFill>
                <a:schemeClr val="accent5">
                  <a:lumMod val="50000"/>
                </a:schemeClr>
              </a:solidFill>
            </a:rPr>
            <a:t>OR</a:t>
          </a:r>
          <a:r>
            <a:rPr lang="en-US" sz="1050" kern="1200" dirty="0"/>
            <a:t> Required (R), Minimum Cardinality = 1, and null-flavors allowed </a:t>
          </a:r>
        </a:p>
      </dsp:txBody>
      <dsp:txXfrm>
        <a:off x="3943502" y="595523"/>
        <a:ext cx="3962142" cy="428669"/>
      </dsp:txXfrm>
    </dsp:sp>
    <dsp:sp modelId="{C6360AD1-0523-4369-A505-A8D8FAD4A825}">
      <dsp:nvSpPr>
        <dsp:cNvPr id="0" name=""/>
        <dsp:cNvSpPr/>
      </dsp:nvSpPr>
      <dsp:spPr>
        <a:xfrm>
          <a:off x="916500" y="1318134"/>
          <a:ext cx="364272" cy="30731"/>
        </a:xfrm>
        <a:custGeom>
          <a:avLst/>
          <a:gdLst/>
          <a:ahLst/>
          <a:cxnLst/>
          <a:rect l="0" t="0" r="0" b="0"/>
          <a:pathLst>
            <a:path>
              <a:moveTo>
                <a:pt x="0" y="15365"/>
              </a:moveTo>
              <a:lnTo>
                <a:pt x="364272"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9530" y="1324393"/>
        <a:ext cx="18213" cy="18213"/>
      </dsp:txXfrm>
    </dsp:sp>
    <dsp:sp modelId="{0D986020-6A57-4E4F-8B54-E25243FA59DE}">
      <dsp:nvSpPr>
        <dsp:cNvPr id="0" name=""/>
        <dsp:cNvSpPr/>
      </dsp:nvSpPr>
      <dsp:spPr>
        <a:xfrm>
          <a:off x="1280773" y="1105829"/>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FHIR</a:t>
          </a:r>
        </a:p>
      </dsp:txBody>
      <dsp:txXfrm>
        <a:off x="1294109" y="1119165"/>
        <a:ext cx="884010" cy="428669"/>
      </dsp:txXfrm>
    </dsp:sp>
    <dsp:sp modelId="{C538E04D-E5E3-42CB-A9A1-D990A652DB79}">
      <dsp:nvSpPr>
        <dsp:cNvPr id="0" name=""/>
        <dsp:cNvSpPr/>
      </dsp:nvSpPr>
      <dsp:spPr>
        <a:xfrm>
          <a:off x="2191455"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324393"/>
        <a:ext cx="18213" cy="18213"/>
      </dsp:txXfrm>
    </dsp:sp>
    <dsp:sp modelId="{7AF16DC0-D742-4C39-B77C-61C8749C1419}">
      <dsp:nvSpPr>
        <dsp:cNvPr id="0" name=""/>
        <dsp:cNvSpPr/>
      </dsp:nvSpPr>
      <dsp:spPr>
        <a:xfrm>
          <a:off x="2555728" y="1105829"/>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Minimum Cardinality    &gt;= 1</a:t>
          </a:r>
        </a:p>
      </dsp:txBody>
      <dsp:txXfrm>
        <a:off x="2569064" y="1119165"/>
        <a:ext cx="983492" cy="428669"/>
      </dsp:txXfrm>
    </dsp:sp>
    <dsp:sp modelId="{D6295A90-910E-42AA-953E-9C66661DA196}">
      <dsp:nvSpPr>
        <dsp:cNvPr id="0" name=""/>
        <dsp:cNvSpPr/>
      </dsp:nvSpPr>
      <dsp:spPr>
        <a:xfrm>
          <a:off x="3565893"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1324393"/>
        <a:ext cx="18213" cy="18213"/>
      </dsp:txXfrm>
    </dsp:sp>
    <dsp:sp modelId="{046A3112-1BE7-4D4E-87EC-6ED74AAE4B94}">
      <dsp:nvSpPr>
        <dsp:cNvPr id="0" name=""/>
        <dsp:cNvSpPr/>
      </dsp:nvSpPr>
      <dsp:spPr>
        <a:xfrm>
          <a:off x="3930166" y="1105829"/>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Support and presence for an element is controlled by Cardinality (&gt;= 1)</a:t>
          </a:r>
        </a:p>
      </dsp:txBody>
      <dsp:txXfrm>
        <a:off x="3943502" y="1119165"/>
        <a:ext cx="3962142" cy="428669"/>
      </dsp:txXfrm>
    </dsp:sp>
    <dsp:sp modelId="{C43919B7-B118-4E39-B90F-50DF2461E106}">
      <dsp:nvSpPr>
        <dsp:cNvPr id="0" name=""/>
        <dsp:cNvSpPr/>
      </dsp:nvSpPr>
      <dsp:spPr>
        <a:xfrm rot="3310531">
          <a:off x="779695" y="1579955"/>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579373"/>
        <a:ext cx="31894" cy="31894"/>
      </dsp:txXfrm>
    </dsp:sp>
    <dsp:sp modelId="{FBAA9404-17CA-49CC-878F-424E5CA4B4AD}">
      <dsp:nvSpPr>
        <dsp:cNvPr id="0" name=""/>
        <dsp:cNvSpPr/>
      </dsp:nvSpPr>
      <dsp:spPr>
        <a:xfrm>
          <a:off x="1280773" y="1629471"/>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NCPDP SCRIPT</a:t>
          </a:r>
        </a:p>
      </dsp:txBody>
      <dsp:txXfrm>
        <a:off x="1294109" y="1642807"/>
        <a:ext cx="884010" cy="428669"/>
      </dsp:txXfrm>
    </dsp:sp>
    <dsp:sp modelId="{164886C1-6561-4870-9F41-BD0FD2E76A6D}">
      <dsp:nvSpPr>
        <dsp:cNvPr id="0" name=""/>
        <dsp:cNvSpPr/>
      </dsp:nvSpPr>
      <dsp:spPr>
        <a:xfrm>
          <a:off x="2191455"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848035"/>
        <a:ext cx="18213" cy="18213"/>
      </dsp:txXfrm>
    </dsp:sp>
    <dsp:sp modelId="{D002C6C5-28CB-471D-A752-6BAF3E653251}">
      <dsp:nvSpPr>
        <dsp:cNvPr id="0" name=""/>
        <dsp:cNvSpPr/>
      </dsp:nvSpPr>
      <dsp:spPr>
        <a:xfrm>
          <a:off x="2555728" y="1629471"/>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Mandatory (M)</a:t>
          </a:r>
        </a:p>
      </dsp:txBody>
      <dsp:txXfrm>
        <a:off x="2569064" y="1642807"/>
        <a:ext cx="983492" cy="428669"/>
      </dsp:txXfrm>
    </dsp:sp>
    <dsp:sp modelId="{7A0107C5-4574-4A04-8B38-3C045750A5FA}">
      <dsp:nvSpPr>
        <dsp:cNvPr id="0" name=""/>
        <dsp:cNvSpPr/>
      </dsp:nvSpPr>
      <dsp:spPr>
        <a:xfrm>
          <a:off x="3565893"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1848035"/>
        <a:ext cx="18213" cy="18213"/>
      </dsp:txXfrm>
    </dsp:sp>
    <dsp:sp modelId="{D4992150-8E06-48D9-ADB3-CC2CC21BC709}">
      <dsp:nvSpPr>
        <dsp:cNvPr id="0" name=""/>
        <dsp:cNvSpPr/>
      </dsp:nvSpPr>
      <dsp:spPr>
        <a:xfrm>
          <a:off x="3930166" y="1629471"/>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be valued; no mention of null-flavors</a:t>
          </a:r>
        </a:p>
      </dsp:txBody>
      <dsp:txXfrm>
        <a:off x="3943502" y="1642807"/>
        <a:ext cx="3962142" cy="428669"/>
      </dsp:txXfrm>
    </dsp:sp>
    <dsp:sp modelId="{05B9332F-141D-41C1-A1FC-1E26DB43A5B4}">
      <dsp:nvSpPr>
        <dsp:cNvPr id="0" name=""/>
        <dsp:cNvSpPr/>
      </dsp:nvSpPr>
      <dsp:spPr>
        <a:xfrm rot="4249260">
          <a:off x="544223" y="1841776"/>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1829421"/>
        <a:ext cx="55441" cy="55441"/>
      </dsp:txXfrm>
    </dsp:sp>
    <dsp:sp modelId="{D8DBF1BD-7C8F-4C84-888D-6EF2A4A251AA}">
      <dsp:nvSpPr>
        <dsp:cNvPr id="0" name=""/>
        <dsp:cNvSpPr/>
      </dsp:nvSpPr>
      <dsp:spPr>
        <a:xfrm>
          <a:off x="1280773" y="2153113"/>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t>ebXML</a:t>
          </a:r>
          <a:endParaRPr lang="en-US" sz="1050" b="1" kern="1200" dirty="0"/>
        </a:p>
      </dsp:txBody>
      <dsp:txXfrm>
        <a:off x="1294109" y="2166449"/>
        <a:ext cx="884010" cy="428669"/>
      </dsp:txXfrm>
    </dsp:sp>
    <dsp:sp modelId="{8C22B891-FD3B-4F7B-8CE4-323D2BFB75B6}">
      <dsp:nvSpPr>
        <dsp:cNvPr id="0" name=""/>
        <dsp:cNvSpPr/>
      </dsp:nvSpPr>
      <dsp:spPr>
        <a:xfrm>
          <a:off x="2191455"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371677"/>
        <a:ext cx="18213" cy="18213"/>
      </dsp:txXfrm>
    </dsp:sp>
    <dsp:sp modelId="{2D735A6C-11B5-4840-97F5-CA4B99926ABB}">
      <dsp:nvSpPr>
        <dsp:cNvPr id="0" name=""/>
        <dsp:cNvSpPr/>
      </dsp:nvSpPr>
      <dsp:spPr>
        <a:xfrm>
          <a:off x="2555728" y="2153113"/>
          <a:ext cx="1005839"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Required (R)</a:t>
          </a:r>
        </a:p>
      </dsp:txBody>
      <dsp:txXfrm>
        <a:off x="2569064" y="2166449"/>
        <a:ext cx="979167" cy="428669"/>
      </dsp:txXfrm>
    </dsp:sp>
    <dsp:sp modelId="{FB23F63A-FFF5-4DC7-B253-8F0C0A598DEF}">
      <dsp:nvSpPr>
        <dsp:cNvPr id="0" name=""/>
        <dsp:cNvSpPr/>
      </dsp:nvSpPr>
      <dsp:spPr>
        <a:xfrm>
          <a:off x="3561567"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4597" y="2371677"/>
        <a:ext cx="18213" cy="18213"/>
      </dsp:txXfrm>
    </dsp:sp>
    <dsp:sp modelId="{FA267CB8-8047-4CBF-A5E6-7BA4A1CB3EA7}">
      <dsp:nvSpPr>
        <dsp:cNvPr id="0" name=""/>
        <dsp:cNvSpPr/>
      </dsp:nvSpPr>
      <dsp:spPr>
        <a:xfrm>
          <a:off x="3925840" y="2153113"/>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be valued; no mention of null-flavors </a:t>
          </a:r>
        </a:p>
      </dsp:txBody>
      <dsp:txXfrm>
        <a:off x="3939176" y="2166449"/>
        <a:ext cx="3962142" cy="4286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5818" y="1105829"/>
          <a:ext cx="910682" cy="455341"/>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Support Usage</a:t>
          </a:r>
        </a:p>
      </dsp:txBody>
      <dsp:txXfrm>
        <a:off x="19154" y="1119165"/>
        <a:ext cx="884010" cy="428669"/>
      </dsp:txXfrm>
    </dsp:sp>
    <dsp:sp modelId="{9EDD6E6D-9FCF-4D2D-82B9-AA99747CD3C0}">
      <dsp:nvSpPr>
        <dsp:cNvPr id="0" name=""/>
        <dsp:cNvSpPr/>
      </dsp:nvSpPr>
      <dsp:spPr>
        <a:xfrm rot="17350740">
          <a:off x="544223" y="794491"/>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782137"/>
        <a:ext cx="55441" cy="55441"/>
      </dsp:txXfrm>
    </dsp:sp>
    <dsp:sp modelId="{D32B891F-767E-48F3-AD00-8A9025E2779D}">
      <dsp:nvSpPr>
        <dsp:cNvPr id="0" name=""/>
        <dsp:cNvSpPr/>
      </dsp:nvSpPr>
      <dsp:spPr>
        <a:xfrm>
          <a:off x="1280773" y="58545"/>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v2</a:t>
          </a:r>
        </a:p>
      </dsp:txBody>
      <dsp:txXfrm>
        <a:off x="1294109" y="71881"/>
        <a:ext cx="884010" cy="428669"/>
      </dsp:txXfrm>
    </dsp:sp>
    <dsp:sp modelId="{AF0047F6-97A3-4A45-BFF4-A9117814EDB3}">
      <dsp:nvSpPr>
        <dsp:cNvPr id="0" name=""/>
        <dsp:cNvSpPr/>
      </dsp:nvSpPr>
      <dsp:spPr>
        <a:xfrm>
          <a:off x="2191455"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77108"/>
        <a:ext cx="18213" cy="18213"/>
      </dsp:txXfrm>
    </dsp:sp>
    <dsp:sp modelId="{F1497990-9B92-448E-8387-51A53604D650}">
      <dsp:nvSpPr>
        <dsp:cNvPr id="0" name=""/>
        <dsp:cNvSpPr/>
      </dsp:nvSpPr>
      <dsp:spPr>
        <a:xfrm>
          <a:off x="2555728" y="58545"/>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Required, but may be empty (RE)</a:t>
          </a:r>
        </a:p>
      </dsp:txBody>
      <dsp:txXfrm>
        <a:off x="2569064" y="71881"/>
        <a:ext cx="983492" cy="428669"/>
      </dsp:txXfrm>
    </dsp:sp>
    <dsp:sp modelId="{EB2100AF-1F6D-450F-9427-9B0F57AC45BC}">
      <dsp:nvSpPr>
        <dsp:cNvPr id="0" name=""/>
        <dsp:cNvSpPr/>
      </dsp:nvSpPr>
      <dsp:spPr>
        <a:xfrm>
          <a:off x="3565893"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277108"/>
        <a:ext cx="18213" cy="18213"/>
      </dsp:txXfrm>
    </dsp:sp>
    <dsp:sp modelId="{20CB8B59-77D6-4B74-A8B2-F893B185320A}">
      <dsp:nvSpPr>
        <dsp:cNvPr id="0" name=""/>
        <dsp:cNvSpPr/>
      </dsp:nvSpPr>
      <dsp:spPr>
        <a:xfrm>
          <a:off x="3930166" y="58545"/>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be supported, but may be empty depending on the availability of data. Coded elements may include a null-flavor if the element is bound to a value set with null-flavors.</a:t>
          </a:r>
        </a:p>
      </dsp:txBody>
      <dsp:txXfrm>
        <a:off x="3943502" y="71881"/>
        <a:ext cx="3962142" cy="428669"/>
      </dsp:txXfrm>
    </dsp:sp>
    <dsp:sp modelId="{D7A91D73-60D7-409D-9F58-7A7AD4B0F650}">
      <dsp:nvSpPr>
        <dsp:cNvPr id="0" name=""/>
        <dsp:cNvSpPr/>
      </dsp:nvSpPr>
      <dsp:spPr>
        <a:xfrm rot="18289469">
          <a:off x="779695" y="1056313"/>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055731"/>
        <a:ext cx="31894" cy="31894"/>
      </dsp:txXfrm>
    </dsp:sp>
    <dsp:sp modelId="{1F9AF78E-171E-4F55-B6EF-A116E353FAFD}">
      <dsp:nvSpPr>
        <dsp:cNvPr id="0" name=""/>
        <dsp:cNvSpPr/>
      </dsp:nvSpPr>
      <dsp:spPr>
        <a:xfrm>
          <a:off x="1280773" y="582187"/>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V3 &amp; CDA</a:t>
          </a:r>
        </a:p>
      </dsp:txBody>
      <dsp:txXfrm>
        <a:off x="1294109" y="595523"/>
        <a:ext cx="884010" cy="428669"/>
      </dsp:txXfrm>
    </dsp:sp>
    <dsp:sp modelId="{3D1ED2E8-D417-48EC-BC60-8CA461D20948}">
      <dsp:nvSpPr>
        <dsp:cNvPr id="0" name=""/>
        <dsp:cNvSpPr/>
      </dsp:nvSpPr>
      <dsp:spPr>
        <a:xfrm>
          <a:off x="2191455"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800750"/>
        <a:ext cx="18213" cy="18213"/>
      </dsp:txXfrm>
    </dsp:sp>
    <dsp:sp modelId="{4A33D2F5-C2A1-4B71-B58C-66860FDE7419}">
      <dsp:nvSpPr>
        <dsp:cNvPr id="0" name=""/>
        <dsp:cNvSpPr/>
      </dsp:nvSpPr>
      <dsp:spPr>
        <a:xfrm>
          <a:off x="2555728" y="582187"/>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Required (R</a:t>
          </a:r>
          <a:r>
            <a:rPr lang="en-US" sz="1050" kern="1200" dirty="0"/>
            <a:t>)</a:t>
          </a:r>
        </a:p>
      </dsp:txBody>
      <dsp:txXfrm>
        <a:off x="2569064" y="595523"/>
        <a:ext cx="980606" cy="428669"/>
      </dsp:txXfrm>
    </dsp:sp>
    <dsp:sp modelId="{A32C3422-7C7D-4F73-B3CE-E30BCB1CA580}">
      <dsp:nvSpPr>
        <dsp:cNvPr id="0" name=""/>
        <dsp:cNvSpPr/>
      </dsp:nvSpPr>
      <dsp:spPr>
        <a:xfrm>
          <a:off x="3563006"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800750"/>
        <a:ext cx="18213" cy="18213"/>
      </dsp:txXfrm>
    </dsp:sp>
    <dsp:sp modelId="{6987D7DC-BF13-45F5-ABEE-C24E4F507C8D}">
      <dsp:nvSpPr>
        <dsp:cNvPr id="0" name=""/>
        <dsp:cNvSpPr/>
      </dsp:nvSpPr>
      <dsp:spPr>
        <a:xfrm>
          <a:off x="3927279" y="582187"/>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be supported                                                    Minimum Cardinality = 0: if no data, may be empty or null-flavor       Minimum Cardinality = 1: If no data, must use a null-flavor</a:t>
          </a:r>
        </a:p>
      </dsp:txBody>
      <dsp:txXfrm>
        <a:off x="3940615" y="595523"/>
        <a:ext cx="3962142" cy="428669"/>
      </dsp:txXfrm>
    </dsp:sp>
    <dsp:sp modelId="{C6360AD1-0523-4369-A505-A8D8FAD4A825}">
      <dsp:nvSpPr>
        <dsp:cNvPr id="0" name=""/>
        <dsp:cNvSpPr/>
      </dsp:nvSpPr>
      <dsp:spPr>
        <a:xfrm>
          <a:off x="916500" y="1318134"/>
          <a:ext cx="364272" cy="30731"/>
        </a:xfrm>
        <a:custGeom>
          <a:avLst/>
          <a:gdLst/>
          <a:ahLst/>
          <a:cxnLst/>
          <a:rect l="0" t="0" r="0" b="0"/>
          <a:pathLst>
            <a:path>
              <a:moveTo>
                <a:pt x="0" y="15365"/>
              </a:moveTo>
              <a:lnTo>
                <a:pt x="364272"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9530" y="1324393"/>
        <a:ext cx="18213" cy="18213"/>
      </dsp:txXfrm>
    </dsp:sp>
    <dsp:sp modelId="{0D986020-6A57-4E4F-8B54-E25243FA59DE}">
      <dsp:nvSpPr>
        <dsp:cNvPr id="0" name=""/>
        <dsp:cNvSpPr/>
      </dsp:nvSpPr>
      <dsp:spPr>
        <a:xfrm>
          <a:off x="1280773" y="1105829"/>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FHIR</a:t>
          </a:r>
        </a:p>
      </dsp:txBody>
      <dsp:txXfrm>
        <a:off x="1294109" y="1119165"/>
        <a:ext cx="884010" cy="428669"/>
      </dsp:txXfrm>
    </dsp:sp>
    <dsp:sp modelId="{C538E04D-E5E3-42CB-A9A1-D990A652DB79}">
      <dsp:nvSpPr>
        <dsp:cNvPr id="0" name=""/>
        <dsp:cNvSpPr/>
      </dsp:nvSpPr>
      <dsp:spPr>
        <a:xfrm>
          <a:off x="2191455"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324393"/>
        <a:ext cx="18213" cy="18213"/>
      </dsp:txXfrm>
    </dsp:sp>
    <dsp:sp modelId="{7AF16DC0-D742-4C39-B77C-61C8749C1419}">
      <dsp:nvSpPr>
        <dsp:cNvPr id="0" name=""/>
        <dsp:cNvSpPr/>
      </dsp:nvSpPr>
      <dsp:spPr>
        <a:xfrm>
          <a:off x="2555728" y="1105829"/>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Must Support</a:t>
          </a:r>
        </a:p>
      </dsp:txBody>
      <dsp:txXfrm>
        <a:off x="2569064" y="1119165"/>
        <a:ext cx="980606" cy="428669"/>
      </dsp:txXfrm>
    </dsp:sp>
    <dsp:sp modelId="{D6295A90-910E-42AA-953E-9C66661DA196}">
      <dsp:nvSpPr>
        <dsp:cNvPr id="0" name=""/>
        <dsp:cNvSpPr/>
      </dsp:nvSpPr>
      <dsp:spPr>
        <a:xfrm>
          <a:off x="3563006"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1324393"/>
        <a:ext cx="18213" cy="18213"/>
      </dsp:txXfrm>
    </dsp:sp>
    <dsp:sp modelId="{046A3112-1BE7-4D4E-87EC-6ED74AAE4B94}">
      <dsp:nvSpPr>
        <dsp:cNvPr id="0" name=""/>
        <dsp:cNvSpPr/>
      </dsp:nvSpPr>
      <dsp:spPr>
        <a:xfrm>
          <a:off x="3927279" y="1105829"/>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be supported in some meaningful way; the specific use case provides the context and further processing  requirements; Minimum Cardinality = 0 &amp; </a:t>
          </a:r>
          <a:r>
            <a:rPr lang="en-US" sz="1050" kern="1200" dirty="0" err="1"/>
            <a:t>mustSupport</a:t>
          </a:r>
          <a:r>
            <a:rPr lang="en-US" sz="1050" kern="1200" dirty="0"/>
            <a:t> = “true”</a:t>
          </a:r>
        </a:p>
      </dsp:txBody>
      <dsp:txXfrm>
        <a:off x="3940615" y="1119165"/>
        <a:ext cx="3962142" cy="428669"/>
      </dsp:txXfrm>
    </dsp:sp>
    <dsp:sp modelId="{C43919B7-B118-4E39-B90F-50DF2461E106}">
      <dsp:nvSpPr>
        <dsp:cNvPr id="0" name=""/>
        <dsp:cNvSpPr/>
      </dsp:nvSpPr>
      <dsp:spPr>
        <a:xfrm rot="3310531">
          <a:off x="779695" y="1579955"/>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579373"/>
        <a:ext cx="31894" cy="31894"/>
      </dsp:txXfrm>
    </dsp:sp>
    <dsp:sp modelId="{FBAA9404-17CA-49CC-878F-424E5CA4B4AD}">
      <dsp:nvSpPr>
        <dsp:cNvPr id="0" name=""/>
        <dsp:cNvSpPr/>
      </dsp:nvSpPr>
      <dsp:spPr>
        <a:xfrm>
          <a:off x="1280773" y="1629471"/>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NCPDP</a:t>
          </a:r>
        </a:p>
        <a:p>
          <a:pPr marL="0" lvl="0" indent="0" algn="ctr" defTabSz="466725">
            <a:lnSpc>
              <a:spcPct val="90000"/>
            </a:lnSpc>
            <a:spcBef>
              <a:spcPct val="0"/>
            </a:spcBef>
            <a:spcAft>
              <a:spcPct val="35000"/>
            </a:spcAft>
            <a:buNone/>
          </a:pPr>
          <a:r>
            <a:rPr lang="en-US" sz="1050" b="1" kern="1200" dirty="0"/>
            <a:t>SCRIPT</a:t>
          </a:r>
        </a:p>
      </dsp:txBody>
      <dsp:txXfrm>
        <a:off x="1294109" y="1642807"/>
        <a:ext cx="884010" cy="428669"/>
      </dsp:txXfrm>
    </dsp:sp>
    <dsp:sp modelId="{164886C1-6561-4870-9F41-BD0FD2E76A6D}">
      <dsp:nvSpPr>
        <dsp:cNvPr id="0" name=""/>
        <dsp:cNvSpPr/>
      </dsp:nvSpPr>
      <dsp:spPr>
        <a:xfrm>
          <a:off x="2191455"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848035"/>
        <a:ext cx="18213" cy="18213"/>
      </dsp:txXfrm>
    </dsp:sp>
    <dsp:sp modelId="{D002C6C5-28CB-471D-A752-6BAF3E653251}">
      <dsp:nvSpPr>
        <dsp:cNvPr id="0" name=""/>
        <dsp:cNvSpPr/>
      </dsp:nvSpPr>
      <dsp:spPr>
        <a:xfrm>
          <a:off x="2555728" y="1629471"/>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rgbClr val="0070C0"/>
              </a:solidFill>
            </a:rPr>
            <a:t>Does not have the concept</a:t>
          </a:r>
          <a:endParaRPr lang="en-US" sz="1050" kern="1200" dirty="0">
            <a:solidFill>
              <a:srgbClr val="0070C0"/>
            </a:solidFill>
          </a:endParaRPr>
        </a:p>
      </dsp:txBody>
      <dsp:txXfrm>
        <a:off x="2569064" y="1642807"/>
        <a:ext cx="980606" cy="428669"/>
      </dsp:txXfrm>
    </dsp:sp>
    <dsp:sp modelId="{7A0107C5-4574-4A04-8B38-3C045750A5FA}">
      <dsp:nvSpPr>
        <dsp:cNvPr id="0" name=""/>
        <dsp:cNvSpPr/>
      </dsp:nvSpPr>
      <dsp:spPr>
        <a:xfrm>
          <a:off x="3563006"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1848035"/>
        <a:ext cx="18213" cy="18213"/>
      </dsp:txXfrm>
    </dsp:sp>
    <dsp:sp modelId="{D4992150-8E06-48D9-ADB3-CC2CC21BC709}">
      <dsp:nvSpPr>
        <dsp:cNvPr id="0" name=""/>
        <dsp:cNvSpPr/>
      </dsp:nvSpPr>
      <dsp:spPr>
        <a:xfrm>
          <a:off x="3927279" y="1629471"/>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ctr" defTabSz="466725">
            <a:lnSpc>
              <a:spcPct val="90000"/>
            </a:lnSpc>
            <a:spcBef>
              <a:spcPct val="0"/>
            </a:spcBef>
            <a:spcAft>
              <a:spcPct val="35000"/>
            </a:spcAft>
            <a:buNone/>
          </a:pPr>
          <a:r>
            <a:rPr lang="en-US" sz="1050" kern="1200" dirty="0"/>
            <a:t>Not Applicable</a:t>
          </a:r>
        </a:p>
      </dsp:txBody>
      <dsp:txXfrm>
        <a:off x="3940615" y="1642807"/>
        <a:ext cx="3962142" cy="428669"/>
      </dsp:txXfrm>
    </dsp:sp>
    <dsp:sp modelId="{05B9332F-141D-41C1-A1FC-1E26DB43A5B4}">
      <dsp:nvSpPr>
        <dsp:cNvPr id="0" name=""/>
        <dsp:cNvSpPr/>
      </dsp:nvSpPr>
      <dsp:spPr>
        <a:xfrm rot="4249260">
          <a:off x="544223" y="1841776"/>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1829421"/>
        <a:ext cx="55441" cy="55441"/>
      </dsp:txXfrm>
    </dsp:sp>
    <dsp:sp modelId="{D8DBF1BD-7C8F-4C84-888D-6EF2A4A251AA}">
      <dsp:nvSpPr>
        <dsp:cNvPr id="0" name=""/>
        <dsp:cNvSpPr/>
      </dsp:nvSpPr>
      <dsp:spPr>
        <a:xfrm>
          <a:off x="1280773" y="2153113"/>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t>ebXML</a:t>
          </a:r>
          <a:endParaRPr lang="en-US" sz="1050" b="1" kern="1200" dirty="0"/>
        </a:p>
      </dsp:txBody>
      <dsp:txXfrm>
        <a:off x="1294109" y="2166449"/>
        <a:ext cx="884010" cy="428669"/>
      </dsp:txXfrm>
    </dsp:sp>
    <dsp:sp modelId="{8C22B891-FD3B-4F7B-8CE4-323D2BFB75B6}">
      <dsp:nvSpPr>
        <dsp:cNvPr id="0" name=""/>
        <dsp:cNvSpPr/>
      </dsp:nvSpPr>
      <dsp:spPr>
        <a:xfrm>
          <a:off x="2191455"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371677"/>
        <a:ext cx="18213" cy="18213"/>
      </dsp:txXfrm>
    </dsp:sp>
    <dsp:sp modelId="{2D735A6C-11B5-4840-97F5-CA4B99926ABB}">
      <dsp:nvSpPr>
        <dsp:cNvPr id="0" name=""/>
        <dsp:cNvSpPr/>
      </dsp:nvSpPr>
      <dsp:spPr>
        <a:xfrm>
          <a:off x="2555728" y="2153113"/>
          <a:ext cx="1005839"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rgbClr val="0070C0"/>
              </a:solidFill>
            </a:rPr>
            <a:t>Does not have the concept</a:t>
          </a:r>
        </a:p>
      </dsp:txBody>
      <dsp:txXfrm>
        <a:off x="2569064" y="2166449"/>
        <a:ext cx="979167" cy="428669"/>
      </dsp:txXfrm>
    </dsp:sp>
    <dsp:sp modelId="{FB23F63A-FFF5-4DC7-B253-8F0C0A598DEF}">
      <dsp:nvSpPr>
        <dsp:cNvPr id="0" name=""/>
        <dsp:cNvSpPr/>
      </dsp:nvSpPr>
      <dsp:spPr>
        <a:xfrm>
          <a:off x="3561567"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4597" y="2371677"/>
        <a:ext cx="18213" cy="18213"/>
      </dsp:txXfrm>
    </dsp:sp>
    <dsp:sp modelId="{FA267CB8-8047-4CBF-A5E6-7BA4A1CB3EA7}">
      <dsp:nvSpPr>
        <dsp:cNvPr id="0" name=""/>
        <dsp:cNvSpPr/>
      </dsp:nvSpPr>
      <dsp:spPr>
        <a:xfrm>
          <a:off x="3925840" y="2153113"/>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ctr" defTabSz="466725">
            <a:lnSpc>
              <a:spcPct val="90000"/>
            </a:lnSpc>
            <a:spcBef>
              <a:spcPct val="0"/>
            </a:spcBef>
            <a:spcAft>
              <a:spcPct val="35000"/>
            </a:spcAft>
            <a:buNone/>
          </a:pPr>
          <a:r>
            <a:rPr lang="en-US" sz="1050" kern="1200" dirty="0"/>
            <a:t>Not Applicable</a:t>
          </a:r>
        </a:p>
      </dsp:txBody>
      <dsp:txXfrm>
        <a:off x="3939176" y="2166449"/>
        <a:ext cx="3962142" cy="4286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5818" y="1105829"/>
          <a:ext cx="910682" cy="455341"/>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Prohibited Usage</a:t>
          </a:r>
        </a:p>
      </dsp:txBody>
      <dsp:txXfrm>
        <a:off x="19154" y="1119165"/>
        <a:ext cx="884010" cy="428669"/>
      </dsp:txXfrm>
    </dsp:sp>
    <dsp:sp modelId="{9EDD6E6D-9FCF-4D2D-82B9-AA99747CD3C0}">
      <dsp:nvSpPr>
        <dsp:cNvPr id="0" name=""/>
        <dsp:cNvSpPr/>
      </dsp:nvSpPr>
      <dsp:spPr>
        <a:xfrm rot="17350740">
          <a:off x="544223" y="794491"/>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782137"/>
        <a:ext cx="55441" cy="55441"/>
      </dsp:txXfrm>
    </dsp:sp>
    <dsp:sp modelId="{D32B891F-767E-48F3-AD00-8A9025E2779D}">
      <dsp:nvSpPr>
        <dsp:cNvPr id="0" name=""/>
        <dsp:cNvSpPr/>
      </dsp:nvSpPr>
      <dsp:spPr>
        <a:xfrm>
          <a:off x="1280773" y="58545"/>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v2</a:t>
          </a:r>
        </a:p>
      </dsp:txBody>
      <dsp:txXfrm>
        <a:off x="1294109" y="71881"/>
        <a:ext cx="884010" cy="428669"/>
      </dsp:txXfrm>
    </dsp:sp>
    <dsp:sp modelId="{AF0047F6-97A3-4A45-BFF4-A9117814EDB3}">
      <dsp:nvSpPr>
        <dsp:cNvPr id="0" name=""/>
        <dsp:cNvSpPr/>
      </dsp:nvSpPr>
      <dsp:spPr>
        <a:xfrm>
          <a:off x="2191455"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77108"/>
        <a:ext cx="18213" cy="18213"/>
      </dsp:txXfrm>
    </dsp:sp>
    <dsp:sp modelId="{F1497990-9B92-448E-8387-51A53604D650}">
      <dsp:nvSpPr>
        <dsp:cNvPr id="0" name=""/>
        <dsp:cNvSpPr/>
      </dsp:nvSpPr>
      <dsp:spPr>
        <a:xfrm>
          <a:off x="2555728" y="58545"/>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Not-supported</a:t>
          </a:r>
        </a:p>
        <a:p>
          <a:pPr marL="0" lvl="0" indent="0" algn="ctr" defTabSz="466725">
            <a:lnSpc>
              <a:spcPct val="90000"/>
            </a:lnSpc>
            <a:spcBef>
              <a:spcPct val="0"/>
            </a:spcBef>
            <a:spcAft>
              <a:spcPct val="35000"/>
            </a:spcAft>
            <a:buNone/>
          </a:pPr>
          <a:r>
            <a:rPr lang="en-US" sz="1050" b="1" kern="1200" dirty="0"/>
            <a:t>(X)</a:t>
          </a:r>
        </a:p>
      </dsp:txBody>
      <dsp:txXfrm>
        <a:off x="2569064" y="71881"/>
        <a:ext cx="983492" cy="428669"/>
      </dsp:txXfrm>
    </dsp:sp>
    <dsp:sp modelId="{EB2100AF-1F6D-450F-9427-9B0F57AC45BC}">
      <dsp:nvSpPr>
        <dsp:cNvPr id="0" name=""/>
        <dsp:cNvSpPr/>
      </dsp:nvSpPr>
      <dsp:spPr>
        <a:xfrm>
          <a:off x="3565893"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277108"/>
        <a:ext cx="18213" cy="18213"/>
      </dsp:txXfrm>
    </dsp:sp>
    <dsp:sp modelId="{20CB8B59-77D6-4B74-A8B2-F893B185320A}">
      <dsp:nvSpPr>
        <dsp:cNvPr id="0" name=""/>
        <dsp:cNvSpPr/>
      </dsp:nvSpPr>
      <dsp:spPr>
        <a:xfrm>
          <a:off x="3930166" y="58545"/>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not be present in the instance</a:t>
          </a:r>
        </a:p>
      </dsp:txBody>
      <dsp:txXfrm>
        <a:off x="3943502" y="71881"/>
        <a:ext cx="3962142" cy="428669"/>
      </dsp:txXfrm>
    </dsp:sp>
    <dsp:sp modelId="{D7A91D73-60D7-409D-9F58-7A7AD4B0F650}">
      <dsp:nvSpPr>
        <dsp:cNvPr id="0" name=""/>
        <dsp:cNvSpPr/>
      </dsp:nvSpPr>
      <dsp:spPr>
        <a:xfrm rot="18289469">
          <a:off x="779695" y="1056313"/>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055731"/>
        <a:ext cx="31894" cy="31894"/>
      </dsp:txXfrm>
    </dsp:sp>
    <dsp:sp modelId="{1F9AF78E-171E-4F55-B6EF-A116E353FAFD}">
      <dsp:nvSpPr>
        <dsp:cNvPr id="0" name=""/>
        <dsp:cNvSpPr/>
      </dsp:nvSpPr>
      <dsp:spPr>
        <a:xfrm>
          <a:off x="1280773" y="582187"/>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V3 &amp; CDA</a:t>
          </a:r>
        </a:p>
      </dsp:txBody>
      <dsp:txXfrm>
        <a:off x="1294109" y="595523"/>
        <a:ext cx="884010" cy="428669"/>
      </dsp:txXfrm>
    </dsp:sp>
    <dsp:sp modelId="{3D1ED2E8-D417-48EC-BC60-8CA461D20948}">
      <dsp:nvSpPr>
        <dsp:cNvPr id="0" name=""/>
        <dsp:cNvSpPr/>
      </dsp:nvSpPr>
      <dsp:spPr>
        <a:xfrm>
          <a:off x="2191455"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800750"/>
        <a:ext cx="18213" cy="18213"/>
      </dsp:txXfrm>
    </dsp:sp>
    <dsp:sp modelId="{4A33D2F5-C2A1-4B71-B58C-66860FDE7419}">
      <dsp:nvSpPr>
        <dsp:cNvPr id="0" name=""/>
        <dsp:cNvSpPr/>
      </dsp:nvSpPr>
      <dsp:spPr>
        <a:xfrm>
          <a:off x="2555728" y="582187"/>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Not-permitted (NP)</a:t>
          </a:r>
        </a:p>
      </dsp:txBody>
      <dsp:txXfrm>
        <a:off x="2569064" y="595523"/>
        <a:ext cx="983492" cy="428669"/>
      </dsp:txXfrm>
    </dsp:sp>
    <dsp:sp modelId="{A32C3422-7C7D-4F73-B3CE-E30BCB1CA580}">
      <dsp:nvSpPr>
        <dsp:cNvPr id="0" name=""/>
        <dsp:cNvSpPr/>
      </dsp:nvSpPr>
      <dsp:spPr>
        <a:xfrm>
          <a:off x="3565893"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800750"/>
        <a:ext cx="18213" cy="18213"/>
      </dsp:txXfrm>
    </dsp:sp>
    <dsp:sp modelId="{6987D7DC-BF13-45F5-ABEE-C24E4F507C8D}">
      <dsp:nvSpPr>
        <dsp:cNvPr id="0" name=""/>
        <dsp:cNvSpPr/>
      </dsp:nvSpPr>
      <dsp:spPr>
        <a:xfrm>
          <a:off x="3930166" y="582187"/>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not appear in instances of derived models or messages and must also be "Not permitted" in derived models</a:t>
          </a:r>
        </a:p>
      </dsp:txBody>
      <dsp:txXfrm>
        <a:off x="3943502" y="595523"/>
        <a:ext cx="3962142" cy="428669"/>
      </dsp:txXfrm>
    </dsp:sp>
    <dsp:sp modelId="{C6360AD1-0523-4369-A505-A8D8FAD4A825}">
      <dsp:nvSpPr>
        <dsp:cNvPr id="0" name=""/>
        <dsp:cNvSpPr/>
      </dsp:nvSpPr>
      <dsp:spPr>
        <a:xfrm>
          <a:off x="916500" y="1318134"/>
          <a:ext cx="364272" cy="30731"/>
        </a:xfrm>
        <a:custGeom>
          <a:avLst/>
          <a:gdLst/>
          <a:ahLst/>
          <a:cxnLst/>
          <a:rect l="0" t="0" r="0" b="0"/>
          <a:pathLst>
            <a:path>
              <a:moveTo>
                <a:pt x="0" y="15365"/>
              </a:moveTo>
              <a:lnTo>
                <a:pt x="364272"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9530" y="1324393"/>
        <a:ext cx="18213" cy="18213"/>
      </dsp:txXfrm>
    </dsp:sp>
    <dsp:sp modelId="{0D986020-6A57-4E4F-8B54-E25243FA59DE}">
      <dsp:nvSpPr>
        <dsp:cNvPr id="0" name=""/>
        <dsp:cNvSpPr/>
      </dsp:nvSpPr>
      <dsp:spPr>
        <a:xfrm>
          <a:off x="1280773" y="1105829"/>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FHIR</a:t>
          </a:r>
        </a:p>
      </dsp:txBody>
      <dsp:txXfrm>
        <a:off x="1294109" y="1119165"/>
        <a:ext cx="884010" cy="428669"/>
      </dsp:txXfrm>
    </dsp:sp>
    <dsp:sp modelId="{C538E04D-E5E3-42CB-A9A1-D990A652DB79}">
      <dsp:nvSpPr>
        <dsp:cNvPr id="0" name=""/>
        <dsp:cNvSpPr/>
      </dsp:nvSpPr>
      <dsp:spPr>
        <a:xfrm>
          <a:off x="2191455"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324393"/>
        <a:ext cx="18213" cy="18213"/>
      </dsp:txXfrm>
    </dsp:sp>
    <dsp:sp modelId="{7AF16DC0-D742-4C39-B77C-61C8749C1419}">
      <dsp:nvSpPr>
        <dsp:cNvPr id="0" name=""/>
        <dsp:cNvSpPr/>
      </dsp:nvSpPr>
      <dsp:spPr>
        <a:xfrm>
          <a:off x="2555728" y="1105829"/>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Maximum Cardinality = 0</a:t>
          </a:r>
        </a:p>
      </dsp:txBody>
      <dsp:txXfrm>
        <a:off x="2569064" y="1119165"/>
        <a:ext cx="983492" cy="428669"/>
      </dsp:txXfrm>
    </dsp:sp>
    <dsp:sp modelId="{D6295A90-910E-42AA-953E-9C66661DA196}">
      <dsp:nvSpPr>
        <dsp:cNvPr id="0" name=""/>
        <dsp:cNvSpPr/>
      </dsp:nvSpPr>
      <dsp:spPr>
        <a:xfrm>
          <a:off x="3565893"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1324393"/>
        <a:ext cx="18213" cy="18213"/>
      </dsp:txXfrm>
    </dsp:sp>
    <dsp:sp modelId="{046A3112-1BE7-4D4E-87EC-6ED74AAE4B94}">
      <dsp:nvSpPr>
        <dsp:cNvPr id="0" name=""/>
        <dsp:cNvSpPr/>
      </dsp:nvSpPr>
      <dsp:spPr>
        <a:xfrm>
          <a:off x="3930166" y="1105829"/>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Maximum Cardinality is set 0 in a profile for a specific use case.</a:t>
          </a:r>
        </a:p>
      </dsp:txBody>
      <dsp:txXfrm>
        <a:off x="3943502" y="1119165"/>
        <a:ext cx="3962142" cy="428669"/>
      </dsp:txXfrm>
    </dsp:sp>
    <dsp:sp modelId="{C43919B7-B118-4E39-B90F-50DF2461E106}">
      <dsp:nvSpPr>
        <dsp:cNvPr id="0" name=""/>
        <dsp:cNvSpPr/>
      </dsp:nvSpPr>
      <dsp:spPr>
        <a:xfrm rot="3310531">
          <a:off x="779695" y="1579955"/>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579373"/>
        <a:ext cx="31894" cy="31894"/>
      </dsp:txXfrm>
    </dsp:sp>
    <dsp:sp modelId="{FBAA9404-17CA-49CC-878F-424E5CA4B4AD}">
      <dsp:nvSpPr>
        <dsp:cNvPr id="0" name=""/>
        <dsp:cNvSpPr/>
      </dsp:nvSpPr>
      <dsp:spPr>
        <a:xfrm>
          <a:off x="1280773" y="1629471"/>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NCPDP SCRIPT</a:t>
          </a:r>
        </a:p>
      </dsp:txBody>
      <dsp:txXfrm>
        <a:off x="1294109" y="1642807"/>
        <a:ext cx="884010" cy="428669"/>
      </dsp:txXfrm>
    </dsp:sp>
    <dsp:sp modelId="{164886C1-6561-4870-9F41-BD0FD2E76A6D}">
      <dsp:nvSpPr>
        <dsp:cNvPr id="0" name=""/>
        <dsp:cNvSpPr/>
      </dsp:nvSpPr>
      <dsp:spPr>
        <a:xfrm>
          <a:off x="2191455"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848035"/>
        <a:ext cx="18213" cy="18213"/>
      </dsp:txXfrm>
    </dsp:sp>
    <dsp:sp modelId="{D002C6C5-28CB-471D-A752-6BAF3E653251}">
      <dsp:nvSpPr>
        <dsp:cNvPr id="0" name=""/>
        <dsp:cNvSpPr/>
      </dsp:nvSpPr>
      <dsp:spPr>
        <a:xfrm>
          <a:off x="2555728" y="1629471"/>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Not Used (N)</a:t>
          </a:r>
        </a:p>
      </dsp:txBody>
      <dsp:txXfrm>
        <a:off x="2569064" y="1642807"/>
        <a:ext cx="983492" cy="428669"/>
      </dsp:txXfrm>
    </dsp:sp>
    <dsp:sp modelId="{7A0107C5-4574-4A04-8B38-3C045750A5FA}">
      <dsp:nvSpPr>
        <dsp:cNvPr id="0" name=""/>
        <dsp:cNvSpPr/>
      </dsp:nvSpPr>
      <dsp:spPr>
        <a:xfrm>
          <a:off x="3565893"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1848035"/>
        <a:ext cx="18213" cy="18213"/>
      </dsp:txXfrm>
    </dsp:sp>
    <dsp:sp modelId="{D4992150-8E06-48D9-ADB3-CC2CC21BC709}">
      <dsp:nvSpPr>
        <dsp:cNvPr id="0" name=""/>
        <dsp:cNvSpPr/>
      </dsp:nvSpPr>
      <dsp:spPr>
        <a:xfrm>
          <a:off x="3930166" y="1629471"/>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Element must not be present in the instance </a:t>
          </a:r>
        </a:p>
      </dsp:txBody>
      <dsp:txXfrm>
        <a:off x="3943502" y="1642807"/>
        <a:ext cx="3962142" cy="428669"/>
      </dsp:txXfrm>
    </dsp:sp>
    <dsp:sp modelId="{05B9332F-141D-41C1-A1FC-1E26DB43A5B4}">
      <dsp:nvSpPr>
        <dsp:cNvPr id="0" name=""/>
        <dsp:cNvSpPr/>
      </dsp:nvSpPr>
      <dsp:spPr>
        <a:xfrm rot="4249260">
          <a:off x="544223" y="1841776"/>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1829421"/>
        <a:ext cx="55441" cy="55441"/>
      </dsp:txXfrm>
    </dsp:sp>
    <dsp:sp modelId="{D8DBF1BD-7C8F-4C84-888D-6EF2A4A251AA}">
      <dsp:nvSpPr>
        <dsp:cNvPr id="0" name=""/>
        <dsp:cNvSpPr/>
      </dsp:nvSpPr>
      <dsp:spPr>
        <a:xfrm>
          <a:off x="1280773" y="2153113"/>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t>ebXML</a:t>
          </a:r>
          <a:endParaRPr lang="en-US" sz="1050" b="1" kern="1200" dirty="0"/>
        </a:p>
      </dsp:txBody>
      <dsp:txXfrm>
        <a:off x="1294109" y="2166449"/>
        <a:ext cx="884010" cy="428669"/>
      </dsp:txXfrm>
    </dsp:sp>
    <dsp:sp modelId="{8C22B891-FD3B-4F7B-8CE4-323D2BFB75B6}">
      <dsp:nvSpPr>
        <dsp:cNvPr id="0" name=""/>
        <dsp:cNvSpPr/>
      </dsp:nvSpPr>
      <dsp:spPr>
        <a:xfrm>
          <a:off x="2191455"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371677"/>
        <a:ext cx="18213" cy="18213"/>
      </dsp:txXfrm>
    </dsp:sp>
    <dsp:sp modelId="{2D735A6C-11B5-4840-97F5-CA4B99926ABB}">
      <dsp:nvSpPr>
        <dsp:cNvPr id="0" name=""/>
        <dsp:cNvSpPr/>
      </dsp:nvSpPr>
      <dsp:spPr>
        <a:xfrm>
          <a:off x="2555728" y="2153113"/>
          <a:ext cx="1005839"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rgbClr val="0070C0"/>
              </a:solidFill>
            </a:rPr>
            <a:t>Does not have the concept</a:t>
          </a:r>
        </a:p>
      </dsp:txBody>
      <dsp:txXfrm>
        <a:off x="2569064" y="2166449"/>
        <a:ext cx="979167" cy="428669"/>
      </dsp:txXfrm>
    </dsp:sp>
    <dsp:sp modelId="{FB23F63A-FFF5-4DC7-B253-8F0C0A598DEF}">
      <dsp:nvSpPr>
        <dsp:cNvPr id="0" name=""/>
        <dsp:cNvSpPr/>
      </dsp:nvSpPr>
      <dsp:spPr>
        <a:xfrm>
          <a:off x="3561567"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4597" y="2371677"/>
        <a:ext cx="18213" cy="18213"/>
      </dsp:txXfrm>
    </dsp:sp>
    <dsp:sp modelId="{FA267CB8-8047-4CBF-A5E6-7BA4A1CB3EA7}">
      <dsp:nvSpPr>
        <dsp:cNvPr id="0" name=""/>
        <dsp:cNvSpPr/>
      </dsp:nvSpPr>
      <dsp:spPr>
        <a:xfrm>
          <a:off x="3925840" y="2153113"/>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ctr" defTabSz="466725">
            <a:lnSpc>
              <a:spcPct val="90000"/>
            </a:lnSpc>
            <a:spcBef>
              <a:spcPct val="0"/>
            </a:spcBef>
            <a:spcAft>
              <a:spcPct val="35000"/>
            </a:spcAft>
            <a:buNone/>
          </a:pPr>
          <a:r>
            <a:rPr lang="en-US" sz="1050" kern="1200" dirty="0"/>
            <a:t>Not Applicable</a:t>
          </a:r>
        </a:p>
      </dsp:txBody>
      <dsp:txXfrm>
        <a:off x="3939176" y="2166449"/>
        <a:ext cx="3962142" cy="4286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98D2-DF68-4EF7-BBA1-2A102ED6DECA}">
      <dsp:nvSpPr>
        <dsp:cNvPr id="0" name=""/>
        <dsp:cNvSpPr/>
      </dsp:nvSpPr>
      <dsp:spPr>
        <a:xfrm>
          <a:off x="5818" y="1105829"/>
          <a:ext cx="910682" cy="455341"/>
        </a:xfrm>
        <a:prstGeom prst="roundRect">
          <a:avLst>
            <a:gd name="adj" fmla="val 10000"/>
          </a:avLst>
        </a:prstGeom>
        <a:solidFill>
          <a:srgbClr val="00206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bg1"/>
              </a:solidFill>
            </a:rPr>
            <a:t>Optional Usage</a:t>
          </a:r>
        </a:p>
      </dsp:txBody>
      <dsp:txXfrm>
        <a:off x="19154" y="1119165"/>
        <a:ext cx="884010" cy="428669"/>
      </dsp:txXfrm>
    </dsp:sp>
    <dsp:sp modelId="{9EDD6E6D-9FCF-4D2D-82B9-AA99747CD3C0}">
      <dsp:nvSpPr>
        <dsp:cNvPr id="0" name=""/>
        <dsp:cNvSpPr/>
      </dsp:nvSpPr>
      <dsp:spPr>
        <a:xfrm rot="17350740">
          <a:off x="544223" y="794491"/>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782137"/>
        <a:ext cx="55441" cy="55441"/>
      </dsp:txXfrm>
    </dsp:sp>
    <dsp:sp modelId="{D32B891F-767E-48F3-AD00-8A9025E2779D}">
      <dsp:nvSpPr>
        <dsp:cNvPr id="0" name=""/>
        <dsp:cNvSpPr/>
      </dsp:nvSpPr>
      <dsp:spPr>
        <a:xfrm>
          <a:off x="1280773" y="58545"/>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v2</a:t>
          </a:r>
        </a:p>
      </dsp:txBody>
      <dsp:txXfrm>
        <a:off x="1294109" y="71881"/>
        <a:ext cx="884010" cy="428669"/>
      </dsp:txXfrm>
    </dsp:sp>
    <dsp:sp modelId="{AF0047F6-97A3-4A45-BFF4-A9117814EDB3}">
      <dsp:nvSpPr>
        <dsp:cNvPr id="0" name=""/>
        <dsp:cNvSpPr/>
      </dsp:nvSpPr>
      <dsp:spPr>
        <a:xfrm>
          <a:off x="2191455"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77108"/>
        <a:ext cx="18213" cy="18213"/>
      </dsp:txXfrm>
    </dsp:sp>
    <dsp:sp modelId="{F1497990-9B92-448E-8387-51A53604D650}">
      <dsp:nvSpPr>
        <dsp:cNvPr id="0" name=""/>
        <dsp:cNvSpPr/>
      </dsp:nvSpPr>
      <dsp:spPr>
        <a:xfrm>
          <a:off x="2555728" y="58545"/>
          <a:ext cx="1010164"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Optional (O)</a:t>
          </a:r>
        </a:p>
      </dsp:txBody>
      <dsp:txXfrm>
        <a:off x="2569064" y="71881"/>
        <a:ext cx="983492" cy="428669"/>
      </dsp:txXfrm>
    </dsp:sp>
    <dsp:sp modelId="{EB2100AF-1F6D-450F-9427-9B0F57AC45BC}">
      <dsp:nvSpPr>
        <dsp:cNvPr id="0" name=""/>
        <dsp:cNvSpPr/>
      </dsp:nvSpPr>
      <dsp:spPr>
        <a:xfrm>
          <a:off x="3565893" y="270849"/>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8923" y="277108"/>
        <a:ext cx="18213" cy="18213"/>
      </dsp:txXfrm>
    </dsp:sp>
    <dsp:sp modelId="{20CB8B59-77D6-4B74-A8B2-F893B185320A}">
      <dsp:nvSpPr>
        <dsp:cNvPr id="0" name=""/>
        <dsp:cNvSpPr/>
      </dsp:nvSpPr>
      <dsp:spPr>
        <a:xfrm>
          <a:off x="3930166" y="58545"/>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t>The usage indicator for this element has not yet been defined. Can be defined in a refinement. Will ultimately be defined as R, RE, C, or X in an implementation profile.</a:t>
          </a:r>
        </a:p>
      </dsp:txBody>
      <dsp:txXfrm>
        <a:off x="3943502" y="71881"/>
        <a:ext cx="3962142" cy="428669"/>
      </dsp:txXfrm>
    </dsp:sp>
    <dsp:sp modelId="{D7A91D73-60D7-409D-9F58-7A7AD4B0F650}">
      <dsp:nvSpPr>
        <dsp:cNvPr id="0" name=""/>
        <dsp:cNvSpPr/>
      </dsp:nvSpPr>
      <dsp:spPr>
        <a:xfrm rot="18289469">
          <a:off x="779695" y="1056313"/>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055731"/>
        <a:ext cx="31894" cy="31894"/>
      </dsp:txXfrm>
    </dsp:sp>
    <dsp:sp modelId="{1F9AF78E-171E-4F55-B6EF-A116E353FAFD}">
      <dsp:nvSpPr>
        <dsp:cNvPr id="0" name=""/>
        <dsp:cNvSpPr/>
      </dsp:nvSpPr>
      <dsp:spPr>
        <a:xfrm>
          <a:off x="1280773" y="582187"/>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V3 &amp; CDA</a:t>
          </a:r>
        </a:p>
      </dsp:txBody>
      <dsp:txXfrm>
        <a:off x="1294109" y="595523"/>
        <a:ext cx="884010" cy="428669"/>
      </dsp:txXfrm>
    </dsp:sp>
    <dsp:sp modelId="{3D1ED2E8-D417-48EC-BC60-8CA461D20948}">
      <dsp:nvSpPr>
        <dsp:cNvPr id="0" name=""/>
        <dsp:cNvSpPr/>
      </dsp:nvSpPr>
      <dsp:spPr>
        <a:xfrm>
          <a:off x="2191455"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800750"/>
        <a:ext cx="18213" cy="18213"/>
      </dsp:txXfrm>
    </dsp:sp>
    <dsp:sp modelId="{4A33D2F5-C2A1-4B71-B58C-66860FDE7419}">
      <dsp:nvSpPr>
        <dsp:cNvPr id="0" name=""/>
        <dsp:cNvSpPr/>
      </dsp:nvSpPr>
      <dsp:spPr>
        <a:xfrm>
          <a:off x="2555728" y="582187"/>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Unspecified (U</a:t>
          </a:r>
          <a:r>
            <a:rPr lang="en-US" sz="1050" kern="1200" dirty="0"/>
            <a:t>)</a:t>
          </a:r>
        </a:p>
      </dsp:txBody>
      <dsp:txXfrm>
        <a:off x="2569064" y="595523"/>
        <a:ext cx="980606" cy="428669"/>
      </dsp:txXfrm>
    </dsp:sp>
    <dsp:sp modelId="{A32C3422-7C7D-4F73-B3CE-E30BCB1CA580}">
      <dsp:nvSpPr>
        <dsp:cNvPr id="0" name=""/>
        <dsp:cNvSpPr/>
      </dsp:nvSpPr>
      <dsp:spPr>
        <a:xfrm>
          <a:off x="3563006" y="794491"/>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800750"/>
        <a:ext cx="18213" cy="18213"/>
      </dsp:txXfrm>
    </dsp:sp>
    <dsp:sp modelId="{6987D7DC-BF13-45F5-ABEE-C24E4F507C8D}">
      <dsp:nvSpPr>
        <dsp:cNvPr id="0" name=""/>
        <dsp:cNvSpPr/>
      </dsp:nvSpPr>
      <dsp:spPr>
        <a:xfrm>
          <a:off x="3927279" y="582187"/>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The appearance of this element in instances of derived models or messages is unconstrained. Expressed with cardinality: 0..*</a:t>
          </a:r>
        </a:p>
      </dsp:txBody>
      <dsp:txXfrm>
        <a:off x="3940615" y="595523"/>
        <a:ext cx="3962142" cy="428669"/>
      </dsp:txXfrm>
    </dsp:sp>
    <dsp:sp modelId="{C6360AD1-0523-4369-A505-A8D8FAD4A825}">
      <dsp:nvSpPr>
        <dsp:cNvPr id="0" name=""/>
        <dsp:cNvSpPr/>
      </dsp:nvSpPr>
      <dsp:spPr>
        <a:xfrm>
          <a:off x="916500" y="1318134"/>
          <a:ext cx="364272" cy="30731"/>
        </a:xfrm>
        <a:custGeom>
          <a:avLst/>
          <a:gdLst/>
          <a:ahLst/>
          <a:cxnLst/>
          <a:rect l="0" t="0" r="0" b="0"/>
          <a:pathLst>
            <a:path>
              <a:moveTo>
                <a:pt x="0" y="15365"/>
              </a:moveTo>
              <a:lnTo>
                <a:pt x="364272"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9530" y="1324393"/>
        <a:ext cx="18213" cy="18213"/>
      </dsp:txXfrm>
    </dsp:sp>
    <dsp:sp modelId="{0D986020-6A57-4E4F-8B54-E25243FA59DE}">
      <dsp:nvSpPr>
        <dsp:cNvPr id="0" name=""/>
        <dsp:cNvSpPr/>
      </dsp:nvSpPr>
      <dsp:spPr>
        <a:xfrm>
          <a:off x="1280773" y="1105829"/>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HL7 FHIR</a:t>
          </a:r>
        </a:p>
      </dsp:txBody>
      <dsp:txXfrm>
        <a:off x="1294109" y="1119165"/>
        <a:ext cx="884010" cy="428669"/>
      </dsp:txXfrm>
    </dsp:sp>
    <dsp:sp modelId="{C538E04D-E5E3-42CB-A9A1-D990A652DB79}">
      <dsp:nvSpPr>
        <dsp:cNvPr id="0" name=""/>
        <dsp:cNvSpPr/>
      </dsp:nvSpPr>
      <dsp:spPr>
        <a:xfrm>
          <a:off x="2191455"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324393"/>
        <a:ext cx="18213" cy="18213"/>
      </dsp:txXfrm>
    </dsp:sp>
    <dsp:sp modelId="{7AF16DC0-D742-4C39-B77C-61C8749C1419}">
      <dsp:nvSpPr>
        <dsp:cNvPr id="0" name=""/>
        <dsp:cNvSpPr/>
      </dsp:nvSpPr>
      <dsp:spPr>
        <a:xfrm>
          <a:off x="2555728" y="1105829"/>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Minimum Cardinality = 0</a:t>
          </a:r>
        </a:p>
      </dsp:txBody>
      <dsp:txXfrm>
        <a:off x="2569064" y="1119165"/>
        <a:ext cx="980606" cy="428669"/>
      </dsp:txXfrm>
    </dsp:sp>
    <dsp:sp modelId="{D6295A90-910E-42AA-953E-9C66661DA196}">
      <dsp:nvSpPr>
        <dsp:cNvPr id="0" name=""/>
        <dsp:cNvSpPr/>
      </dsp:nvSpPr>
      <dsp:spPr>
        <a:xfrm>
          <a:off x="3563006" y="1318134"/>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1324393"/>
        <a:ext cx="18213" cy="18213"/>
      </dsp:txXfrm>
    </dsp:sp>
    <dsp:sp modelId="{046A3112-1BE7-4D4E-87EC-6ED74AAE4B94}">
      <dsp:nvSpPr>
        <dsp:cNvPr id="0" name=""/>
        <dsp:cNvSpPr/>
      </dsp:nvSpPr>
      <dsp:spPr>
        <a:xfrm>
          <a:off x="3927279" y="1105829"/>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Minimum Cardinality = 0; Maximum Cardinality &gt; 0</a:t>
          </a:r>
        </a:p>
      </dsp:txBody>
      <dsp:txXfrm>
        <a:off x="3940615" y="1119165"/>
        <a:ext cx="3962142" cy="428669"/>
      </dsp:txXfrm>
    </dsp:sp>
    <dsp:sp modelId="{C43919B7-B118-4E39-B90F-50DF2461E106}">
      <dsp:nvSpPr>
        <dsp:cNvPr id="0" name=""/>
        <dsp:cNvSpPr/>
      </dsp:nvSpPr>
      <dsp:spPr>
        <a:xfrm rot="3310531">
          <a:off x="779695" y="1579955"/>
          <a:ext cx="637883" cy="30731"/>
        </a:xfrm>
        <a:custGeom>
          <a:avLst/>
          <a:gdLst/>
          <a:ahLst/>
          <a:cxnLst/>
          <a:rect l="0" t="0" r="0" b="0"/>
          <a:pathLst>
            <a:path>
              <a:moveTo>
                <a:pt x="0" y="15365"/>
              </a:moveTo>
              <a:lnTo>
                <a:pt x="637883"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82690" y="1579373"/>
        <a:ext cx="31894" cy="31894"/>
      </dsp:txXfrm>
    </dsp:sp>
    <dsp:sp modelId="{FBAA9404-17CA-49CC-878F-424E5CA4B4AD}">
      <dsp:nvSpPr>
        <dsp:cNvPr id="0" name=""/>
        <dsp:cNvSpPr/>
      </dsp:nvSpPr>
      <dsp:spPr>
        <a:xfrm>
          <a:off x="1280773" y="1629471"/>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t>NCPDP</a:t>
          </a:r>
        </a:p>
        <a:p>
          <a:pPr marL="0" lvl="0" indent="0" algn="ctr" defTabSz="466725">
            <a:lnSpc>
              <a:spcPct val="90000"/>
            </a:lnSpc>
            <a:spcBef>
              <a:spcPct val="0"/>
            </a:spcBef>
            <a:spcAft>
              <a:spcPct val="35000"/>
            </a:spcAft>
            <a:buNone/>
          </a:pPr>
          <a:r>
            <a:rPr lang="en-US" sz="1050" b="1" kern="1200" dirty="0"/>
            <a:t>SCRIPT</a:t>
          </a:r>
        </a:p>
      </dsp:txBody>
      <dsp:txXfrm>
        <a:off x="1294109" y="1642807"/>
        <a:ext cx="884010" cy="428669"/>
      </dsp:txXfrm>
    </dsp:sp>
    <dsp:sp modelId="{164886C1-6561-4870-9F41-BD0FD2E76A6D}">
      <dsp:nvSpPr>
        <dsp:cNvPr id="0" name=""/>
        <dsp:cNvSpPr/>
      </dsp:nvSpPr>
      <dsp:spPr>
        <a:xfrm>
          <a:off x="2191455"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1848035"/>
        <a:ext cx="18213" cy="18213"/>
      </dsp:txXfrm>
    </dsp:sp>
    <dsp:sp modelId="{D002C6C5-28CB-471D-A752-6BAF3E653251}">
      <dsp:nvSpPr>
        <dsp:cNvPr id="0" name=""/>
        <dsp:cNvSpPr/>
      </dsp:nvSpPr>
      <dsp:spPr>
        <a:xfrm>
          <a:off x="2555728" y="1629471"/>
          <a:ext cx="1007278"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1"/>
              </a:solidFill>
            </a:rPr>
            <a:t>Conditional (C)</a:t>
          </a:r>
        </a:p>
      </dsp:txBody>
      <dsp:txXfrm>
        <a:off x="2569064" y="1642807"/>
        <a:ext cx="980606" cy="428669"/>
      </dsp:txXfrm>
    </dsp:sp>
    <dsp:sp modelId="{7A0107C5-4574-4A04-8B38-3C045750A5FA}">
      <dsp:nvSpPr>
        <dsp:cNvPr id="0" name=""/>
        <dsp:cNvSpPr/>
      </dsp:nvSpPr>
      <dsp:spPr>
        <a:xfrm>
          <a:off x="3563006" y="1841776"/>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6036" y="1848035"/>
        <a:ext cx="18213" cy="18213"/>
      </dsp:txXfrm>
    </dsp:sp>
    <dsp:sp modelId="{D4992150-8E06-48D9-ADB3-CC2CC21BC709}">
      <dsp:nvSpPr>
        <dsp:cNvPr id="0" name=""/>
        <dsp:cNvSpPr/>
      </dsp:nvSpPr>
      <dsp:spPr>
        <a:xfrm>
          <a:off x="3927279" y="1629471"/>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Is optional unless further specified with a conditionality rule. When not specified, it is determined locally.</a:t>
          </a:r>
        </a:p>
      </dsp:txBody>
      <dsp:txXfrm>
        <a:off x="3940615" y="1642807"/>
        <a:ext cx="3962142" cy="428669"/>
      </dsp:txXfrm>
    </dsp:sp>
    <dsp:sp modelId="{05B9332F-141D-41C1-A1FC-1E26DB43A5B4}">
      <dsp:nvSpPr>
        <dsp:cNvPr id="0" name=""/>
        <dsp:cNvSpPr/>
      </dsp:nvSpPr>
      <dsp:spPr>
        <a:xfrm rot="4249260">
          <a:off x="544223" y="1841776"/>
          <a:ext cx="1108827" cy="30731"/>
        </a:xfrm>
        <a:custGeom>
          <a:avLst/>
          <a:gdLst/>
          <a:ahLst/>
          <a:cxnLst/>
          <a:rect l="0" t="0" r="0" b="0"/>
          <a:pathLst>
            <a:path>
              <a:moveTo>
                <a:pt x="0" y="15365"/>
              </a:moveTo>
              <a:lnTo>
                <a:pt x="1108827" y="153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070916" y="1829421"/>
        <a:ext cx="55441" cy="55441"/>
      </dsp:txXfrm>
    </dsp:sp>
    <dsp:sp modelId="{D8DBF1BD-7C8F-4C84-888D-6EF2A4A251AA}">
      <dsp:nvSpPr>
        <dsp:cNvPr id="0" name=""/>
        <dsp:cNvSpPr/>
      </dsp:nvSpPr>
      <dsp:spPr>
        <a:xfrm>
          <a:off x="1280773" y="2153113"/>
          <a:ext cx="910682" cy="455341"/>
        </a:xfrm>
        <a:prstGeom prst="roundRect">
          <a:avLst>
            <a:gd name="adj" fmla="val 10000"/>
          </a:avLst>
        </a:prstGeom>
        <a:solidFill>
          <a:srgbClr val="CCEC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t>ebXML</a:t>
          </a:r>
          <a:endParaRPr lang="en-US" sz="1050" b="1" kern="1200" dirty="0"/>
        </a:p>
      </dsp:txBody>
      <dsp:txXfrm>
        <a:off x="1294109" y="2166449"/>
        <a:ext cx="884010" cy="428669"/>
      </dsp:txXfrm>
    </dsp:sp>
    <dsp:sp modelId="{8C22B891-FD3B-4F7B-8CE4-323D2BFB75B6}">
      <dsp:nvSpPr>
        <dsp:cNvPr id="0" name=""/>
        <dsp:cNvSpPr/>
      </dsp:nvSpPr>
      <dsp:spPr>
        <a:xfrm>
          <a:off x="2191455"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2364485" y="2371677"/>
        <a:ext cx="18213" cy="18213"/>
      </dsp:txXfrm>
    </dsp:sp>
    <dsp:sp modelId="{2D735A6C-11B5-4840-97F5-CA4B99926ABB}">
      <dsp:nvSpPr>
        <dsp:cNvPr id="0" name=""/>
        <dsp:cNvSpPr/>
      </dsp:nvSpPr>
      <dsp:spPr>
        <a:xfrm>
          <a:off x="2555728" y="2153113"/>
          <a:ext cx="1005839" cy="455341"/>
        </a:xfrm>
        <a:prstGeom prst="roundRect">
          <a:avLst>
            <a:gd name="adj" fmla="val 10000"/>
          </a:avLst>
        </a:prstGeom>
        <a:solidFill>
          <a:srgbClr val="E1F4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1"/>
              </a:solidFill>
            </a:rPr>
            <a:t>Required=“no”</a:t>
          </a:r>
        </a:p>
      </dsp:txBody>
      <dsp:txXfrm>
        <a:off x="2569064" y="2166449"/>
        <a:ext cx="979167" cy="428669"/>
      </dsp:txXfrm>
    </dsp:sp>
    <dsp:sp modelId="{FB23F63A-FFF5-4DC7-B253-8F0C0A598DEF}">
      <dsp:nvSpPr>
        <dsp:cNvPr id="0" name=""/>
        <dsp:cNvSpPr/>
      </dsp:nvSpPr>
      <dsp:spPr>
        <a:xfrm>
          <a:off x="3561567" y="2365418"/>
          <a:ext cx="364272" cy="30731"/>
        </a:xfrm>
        <a:custGeom>
          <a:avLst/>
          <a:gdLst/>
          <a:ahLst/>
          <a:cxnLst/>
          <a:rect l="0" t="0" r="0" b="0"/>
          <a:pathLst>
            <a:path>
              <a:moveTo>
                <a:pt x="0" y="15365"/>
              </a:moveTo>
              <a:lnTo>
                <a:pt x="364272" y="153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3734597" y="2371677"/>
        <a:ext cx="18213" cy="18213"/>
      </dsp:txXfrm>
    </dsp:sp>
    <dsp:sp modelId="{FA267CB8-8047-4CBF-A5E6-7BA4A1CB3EA7}">
      <dsp:nvSpPr>
        <dsp:cNvPr id="0" name=""/>
        <dsp:cNvSpPr/>
      </dsp:nvSpPr>
      <dsp:spPr>
        <a:xfrm>
          <a:off x="3925840" y="2153113"/>
          <a:ext cx="3988814" cy="455341"/>
        </a:xfrm>
        <a:prstGeom prst="roundRect">
          <a:avLst>
            <a:gd name="adj" fmla="val 10000"/>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985" rIns="91440" bIns="6985" numCol="1" spcCol="1270" anchor="ctr" anchorCtr="0">
          <a:noAutofit/>
        </a:bodyPr>
        <a:lstStyle/>
        <a:p>
          <a:pPr marL="0" lvl="0" indent="0" algn="l" defTabSz="466725">
            <a:lnSpc>
              <a:spcPct val="90000"/>
            </a:lnSpc>
            <a:spcBef>
              <a:spcPct val="0"/>
            </a:spcBef>
            <a:spcAft>
              <a:spcPct val="35000"/>
            </a:spcAft>
            <a:buNone/>
          </a:pPr>
          <a:r>
            <a:rPr lang="en-US" sz="1050" kern="1200" dirty="0"/>
            <a:t>If an element is not required, then it is considered “Optional”.</a:t>
          </a:r>
        </a:p>
      </dsp:txBody>
      <dsp:txXfrm>
        <a:off x="3939176" y="2166449"/>
        <a:ext cx="3962142" cy="42866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vl1pPr>
          </a:lstStyle>
          <a:p>
            <a:endParaRPr lang="en-US"/>
          </a:p>
        </p:txBody>
      </p:sp>
      <p:sp>
        <p:nvSpPr>
          <p:cNvPr id="4099"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vl1pPr>
          </a:lstStyle>
          <a:p>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vl1pPr>
          </a:lstStyle>
          <a:p>
            <a:endParaRPr 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fld id="{E592D5FE-85CA-40E6-8273-48A5F35DE01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CONF:1098-29066"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CONF:1098-29087" TargetMode="External"/><Relationship Id="rId5" Type="http://schemas.openxmlformats.org/officeDocument/2006/relationships/hyperlink" Target="CONF:1098-29086" TargetMode="External"/><Relationship Id="rId4" Type="http://schemas.openxmlformats.org/officeDocument/2006/relationships/hyperlink" Target="CONF:1098-29067"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Interoperability is identified as one of the biggest barriers to effective use of healthcare</a:t>
            </a:r>
            <a:r>
              <a:rPr lang="en-US" baseline="0" dirty="0"/>
              <a:t> IT. How can we help solve this?</a:t>
            </a:r>
          </a:p>
          <a:p>
            <a:endParaRPr lang="en-US" baseline="0" dirty="0"/>
          </a:p>
          <a:p>
            <a:r>
              <a:rPr lang="en-US" baseline="0" dirty="0"/>
              <a:t>There are a lot of barriers identified, but one thing that stood out the most is using data seamlessly.</a:t>
            </a:r>
          </a:p>
          <a:p>
            <a:endParaRPr lang="en-US" baseline="0" dirty="0"/>
          </a:p>
          <a:p>
            <a:pPr marL="232943" indent="-232943">
              <a:buAutoNum type="arabicPeriod"/>
            </a:pPr>
            <a:r>
              <a:rPr lang="en-US" baseline="0" dirty="0"/>
              <a:t>Better Standards and Implementations</a:t>
            </a:r>
          </a:p>
          <a:p>
            <a:pPr marL="232943" indent="-232943">
              <a:buAutoNum type="arabicPeriod"/>
            </a:pPr>
            <a:r>
              <a:rPr lang="en-US" baseline="0" dirty="0"/>
              <a:t>Better Standards are achieved with better requirement specification</a:t>
            </a:r>
          </a:p>
          <a:p>
            <a:pPr marL="232943" indent="-232943">
              <a:buAutoNum type="arabicPeriod"/>
            </a:pPr>
            <a:r>
              <a:rPr lang="en-US" baseline="0" dirty="0"/>
              <a:t>Better Implementations are achieved by better standards and conformance to those standards</a:t>
            </a:r>
          </a:p>
          <a:p>
            <a:pPr marL="232943" indent="-232943">
              <a:buAutoNum type="arabicPeriod"/>
            </a:pPr>
            <a:r>
              <a:rPr lang="en-US" baseline="0" dirty="0"/>
              <a:t>Conformance is achieved Testing of the Implementations based on Standards</a:t>
            </a:r>
          </a:p>
          <a:p>
            <a:pPr marL="232943" indent="-232943">
              <a:buAutoNum type="arabicPeriod"/>
            </a:pPr>
            <a:r>
              <a:rPr lang="en-US" baseline="0" dirty="0"/>
              <a:t>Interoperability is achieved by adoption of well-defined Standards and conformant Implementations</a:t>
            </a:r>
            <a:endParaRPr lang="en-US" dirty="0"/>
          </a:p>
        </p:txBody>
      </p:sp>
    </p:spTree>
    <p:extLst>
      <p:ext uri="{BB962C8B-B14F-4D97-AF65-F5344CB8AC3E}">
        <p14:creationId xmlns:p14="http://schemas.microsoft.com/office/powerpoint/2010/main" val="3638531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193743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993231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228472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417640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It is not that interoperability can’t be achieved</a:t>
            </a:r>
            <a:r>
              <a:rPr lang="en-US" baseline="0" dirty="0"/>
              <a:t> without using a common data model, it just becomes a lot more difficult.</a:t>
            </a:r>
            <a:endParaRPr lang="en-US" dirty="0"/>
          </a:p>
        </p:txBody>
      </p:sp>
    </p:spTree>
    <p:extLst>
      <p:ext uri="{BB962C8B-B14F-4D97-AF65-F5344CB8AC3E}">
        <p14:creationId xmlns:p14="http://schemas.microsoft.com/office/powerpoint/2010/main" val="11486158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966018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107</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941701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Actual long name for Cholesterol: Cholesterol [Mass/volume] in Serum or Plasma</a:t>
            </a:r>
          </a:p>
        </p:txBody>
      </p:sp>
    </p:spTree>
    <p:extLst>
      <p:ext uri="{BB962C8B-B14F-4D97-AF65-F5344CB8AC3E}">
        <p14:creationId xmlns:p14="http://schemas.microsoft.com/office/powerpoint/2010/main" val="18491410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22124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93008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IMPORTANT POINT FOR TUTORIAL GOAL: Implementers will have to deal with many standards and will have to map from one standard to another. So understanding the differences in the conformance constructs across the standards is important for achieving this.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Healthcare delivery systems employ many different information systems from different vendors, both within a single organization and across multiple organizations using different standards—there is a need exchange and use data seamlessly.</a:t>
            </a:r>
          </a:p>
          <a:p>
            <a:endParaRPr lang="en-US" dirty="0"/>
          </a:p>
        </p:txBody>
      </p:sp>
    </p:spTree>
    <p:extLst>
      <p:ext uri="{BB962C8B-B14F-4D97-AF65-F5344CB8AC3E}">
        <p14:creationId xmlns:p14="http://schemas.microsoft.com/office/powerpoint/2010/main" val="25766233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Note, US Postal code system could also be a value set.</a:t>
            </a:r>
          </a:p>
        </p:txBody>
      </p:sp>
    </p:spTree>
    <p:extLst>
      <p:ext uri="{BB962C8B-B14F-4D97-AF65-F5344CB8AC3E}">
        <p14:creationId xmlns:p14="http://schemas.microsoft.com/office/powerpoint/2010/main" val="33454235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Note, description</a:t>
            </a:r>
            <a:r>
              <a:rPr lang="en-US" baseline="0" dirty="0"/>
              <a:t> of LOINC</a:t>
            </a:r>
            <a:r>
              <a:rPr lang="en-US" dirty="0"/>
              <a:t> code</a:t>
            </a:r>
            <a:r>
              <a:rPr lang="en-US" baseline="0" dirty="0"/>
              <a:t> have been shorten for readability.</a:t>
            </a:r>
            <a:r>
              <a:rPr lang="en-US" dirty="0"/>
              <a:t> </a:t>
            </a:r>
          </a:p>
          <a:p>
            <a:endParaRPr lang="en-US" dirty="0"/>
          </a:p>
          <a:p>
            <a:r>
              <a:rPr lang="en-US" dirty="0"/>
              <a:t>Value Set and Code System is referring to the entire table; Concept Domain is referring to the “NIP</a:t>
            </a:r>
            <a:r>
              <a:rPr lang="en-US" baseline="0" dirty="0"/>
              <a:t> …” only.</a:t>
            </a:r>
            <a:endParaRPr lang="en-US" dirty="0"/>
          </a:p>
        </p:txBody>
      </p:sp>
    </p:spTree>
    <p:extLst>
      <p:ext uri="{BB962C8B-B14F-4D97-AF65-F5344CB8AC3E}">
        <p14:creationId xmlns:p14="http://schemas.microsoft.com/office/powerpoint/2010/main" val="27073021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77992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b="0" dirty="0"/>
              <a:t>Note: Example for Coded Element is really the data type for the coded data element. </a:t>
            </a:r>
          </a:p>
          <a:p>
            <a:endParaRPr lang="en-US" b="1" dirty="0"/>
          </a:p>
          <a:p>
            <a:r>
              <a:rPr lang="en-US" b="1" dirty="0"/>
              <a:t>Binding Strength: </a:t>
            </a:r>
            <a:r>
              <a:rPr lang="en-US" dirty="0"/>
              <a:t>All bindings are eventually required in implementations, and a suggested binding can be specified in a constrainable profile (i.e., the specification needs to be further constrained). The bound vocabulary definition with a binding strength of “Suggested” can be used, modified, or replaced by an alternative set. Bindings to concept domains and code systems  always have a binding strength of “Suggested”.</a:t>
            </a:r>
          </a:p>
        </p:txBody>
      </p:sp>
    </p:spTree>
    <p:extLst>
      <p:ext uri="{BB962C8B-B14F-4D97-AF65-F5344CB8AC3E}">
        <p14:creationId xmlns:p14="http://schemas.microsoft.com/office/powerpoint/2010/main" val="17833106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Vocabulary</a:t>
            </a:r>
            <a:r>
              <a:rPr lang="en-US" baseline="0" dirty="0"/>
              <a:t> terms are not harmonized across HL7 product families and other SDO standards. Therefore, there are multiple views of what a value set is.</a:t>
            </a:r>
            <a:endParaRPr lang="en-US" dirty="0"/>
          </a:p>
        </p:txBody>
      </p:sp>
    </p:spTree>
    <p:extLst>
      <p:ext uri="{BB962C8B-B14F-4D97-AF65-F5344CB8AC3E}">
        <p14:creationId xmlns:p14="http://schemas.microsoft.com/office/powerpoint/2010/main" val="71680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268361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HL7</a:t>
            </a:r>
            <a:r>
              <a:rPr lang="en-US" baseline="0" dirty="0"/>
              <a:t> conformance working group is working on formalizing the v2 vocabulary mechanics methodology.</a:t>
            </a:r>
            <a:endParaRPr lang="en-US" dirty="0"/>
          </a:p>
        </p:txBody>
      </p:sp>
    </p:spTree>
    <p:extLst>
      <p:ext uri="{BB962C8B-B14F-4D97-AF65-F5344CB8AC3E}">
        <p14:creationId xmlns:p14="http://schemas.microsoft.com/office/powerpoint/2010/main" val="26911833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Dynamic is generally for orthogonal (independent)</a:t>
            </a:r>
            <a:r>
              <a:rPr lang="en-US" baseline="0" dirty="0"/>
              <a:t> concepts such as clinical observations—meaning codes could be added that doesn’t affect general processing (e.g., add more immunization vaccine codes). Static is generally associated with underlying technical specification (workflow/functional aspects) such as a workflow state machine. Changes to static value sets implies functional/use case changes (e.g., in lab </a:t>
            </a:r>
            <a:r>
              <a:rPr lang="en-US" baseline="0" dirty="0" err="1"/>
              <a:t>Preliminary</a:t>
            </a:r>
            <a:r>
              <a:rPr lang="en-US" baseline="0" dirty="0" err="1">
                <a:sym typeface="Wingdings" panose="05000000000000000000" pitchFamily="2" charset="2"/>
              </a:rPr>
              <a:t></a:t>
            </a:r>
            <a:r>
              <a:rPr lang="en-US" baseline="0" dirty="0" err="1"/>
              <a:t>Final</a:t>
            </a:r>
            <a:r>
              <a:rPr lang="en-US" baseline="0" dirty="0" err="1">
                <a:sym typeface="Wingdings" panose="05000000000000000000" pitchFamily="2" charset="2"/>
              </a:rPr>
              <a:t>Corrected</a:t>
            </a:r>
            <a:r>
              <a:rPr lang="en-US" baseline="0" dirty="0">
                <a:sym typeface="Wingdings" panose="05000000000000000000" pitchFamily="2" charset="2"/>
              </a:rPr>
              <a:t>, adding a code has functional ramifications)</a:t>
            </a:r>
            <a:r>
              <a:rPr lang="en-US" baseline="0" dirty="0"/>
              <a:t>.</a:t>
            </a:r>
          </a:p>
          <a:p>
            <a:endParaRPr lang="en-US" baseline="0" dirty="0"/>
          </a:p>
          <a:p>
            <a:r>
              <a:rPr lang="en-US" baseline="0" dirty="0"/>
              <a:t>Dynamic value sets are typically external value sets and static are typically internal (such as HL7 v2 tables).</a:t>
            </a:r>
            <a:endParaRPr lang="en-US" dirty="0"/>
          </a:p>
        </p:txBody>
      </p:sp>
    </p:spTree>
    <p:extLst>
      <p:ext uri="{BB962C8B-B14F-4D97-AF65-F5344CB8AC3E}">
        <p14:creationId xmlns:p14="http://schemas.microsoft.com/office/powerpoint/2010/main" val="18115957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119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#5:</a:t>
            </a:r>
            <a:r>
              <a:rPr lang="en-US" baseline="0" dirty="0"/>
              <a:t> Is the Concept Domain as well.</a:t>
            </a:r>
          </a:p>
          <a:p>
            <a:r>
              <a:rPr lang="en-US" baseline="0" dirty="0"/>
              <a:t>#2 and #6 are used to bind the value set to the data element (model element)</a:t>
            </a:r>
          </a:p>
          <a:p>
            <a:r>
              <a:rPr lang="en-US" baseline="0" dirty="0"/>
              <a:t>#10: Is also the Concept</a:t>
            </a:r>
          </a:p>
          <a:p>
            <a:r>
              <a:rPr lang="en-US" baseline="0" dirty="0"/>
              <a:t>#12: Code System of HL70001_v2.5.1 </a:t>
            </a:r>
            <a:r>
              <a:rPr lang="en-US" baseline="0" dirty="0">
                <a:sym typeface="Wingdings" panose="05000000000000000000" pitchFamily="2" charset="2"/>
              </a:rPr>
              <a:t> a little loose with the facts here since this is a table and not really a code system (but acts as one)</a:t>
            </a:r>
            <a:endParaRPr lang="en-US" dirty="0"/>
          </a:p>
        </p:txBody>
      </p:sp>
    </p:spTree>
    <p:extLst>
      <p:ext uri="{BB962C8B-B14F-4D97-AF65-F5344CB8AC3E}">
        <p14:creationId xmlns:p14="http://schemas.microsoft.com/office/powerpoint/2010/main" val="8142222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This is a pseudo representation to illustrated a point and does not directly map to any one given standard.</a:t>
            </a:r>
          </a:p>
          <a:p>
            <a:endParaRPr lang="en-US" dirty="0"/>
          </a:p>
        </p:txBody>
      </p:sp>
    </p:spTree>
    <p:extLst>
      <p:ext uri="{BB962C8B-B14F-4D97-AF65-F5344CB8AC3E}">
        <p14:creationId xmlns:p14="http://schemas.microsoft.com/office/powerpoint/2010/main" val="3730995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Formula:</a:t>
            </a:r>
            <a:r>
              <a:rPr lang="en-US" baseline="0" dirty="0"/>
              <a:t> I = (N^2-N)/2 N= systems, I = interfaces  N=6 </a:t>
            </a:r>
            <a:r>
              <a:rPr lang="en-US" baseline="0" dirty="0">
                <a:sym typeface="Wingdings" panose="05000000000000000000" pitchFamily="2" charset="2"/>
              </a:rPr>
              <a:t> I = ((6*6)-6)/2 = 15</a:t>
            </a:r>
            <a:endParaRPr lang="en-US" dirty="0"/>
          </a:p>
        </p:txBody>
      </p:sp>
    </p:spTree>
    <p:extLst>
      <p:ext uri="{BB962C8B-B14F-4D97-AF65-F5344CB8AC3E}">
        <p14:creationId xmlns:p14="http://schemas.microsoft.com/office/powerpoint/2010/main" val="20224202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This is a pseudo representation to illustrated a point and does not directly map to any one given standard.</a:t>
            </a:r>
          </a:p>
        </p:txBody>
      </p:sp>
    </p:spTree>
    <p:extLst>
      <p:ext uri="{BB962C8B-B14F-4D97-AF65-F5344CB8AC3E}">
        <p14:creationId xmlns:p14="http://schemas.microsoft.com/office/powerpoint/2010/main" val="35826715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Even though the code “1” is used for both concepts, the meaning can be determined because of the association to the code system; however, if only the code is sent in the object (e.g., message), as is the case for a simple coded element data type, then the concept can’t be determined. This example illustrates the need for clean code system management, because combining specific values from different code systems into a value set may be more reasonable than arbitrarily defining some local codes.</a:t>
            </a:r>
          </a:p>
        </p:txBody>
      </p:sp>
    </p:spTree>
    <p:extLst>
      <p:ext uri="{BB962C8B-B14F-4D97-AF65-F5344CB8AC3E}">
        <p14:creationId xmlns:p14="http://schemas.microsoft.com/office/powerpoint/2010/main" val="13884744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V3</a:t>
            </a:r>
            <a:r>
              <a:rPr lang="en-US" baseline="0" dirty="0"/>
              <a:t> using coding strength to convey this notion, FHIR uses binding strength. Better to specify using the data type because of conflation of the value set binding and the ability to use text instead.</a:t>
            </a:r>
          </a:p>
          <a:p>
            <a:endParaRPr lang="en-US" baseline="0" dirty="0"/>
          </a:p>
          <a:p>
            <a:r>
              <a:rPr lang="en-US" baseline="0" dirty="0"/>
              <a:t>This </a:t>
            </a:r>
            <a:endParaRPr lang="en-US" dirty="0"/>
          </a:p>
        </p:txBody>
      </p:sp>
    </p:spTree>
    <p:extLst>
      <p:ext uri="{BB962C8B-B14F-4D97-AF65-F5344CB8AC3E}">
        <p14:creationId xmlns:p14="http://schemas.microsoft.com/office/powerpoint/2010/main" val="4996373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At the implementation level, all vocabulary binding</a:t>
            </a:r>
            <a:r>
              <a:rPr lang="en-US" baseline="0" dirty="0"/>
              <a:t> specification are normative whether expressed explicitly or not.</a:t>
            </a:r>
            <a:endParaRPr lang="en-US" dirty="0"/>
          </a:p>
        </p:txBody>
      </p:sp>
    </p:spTree>
    <p:extLst>
      <p:ext uri="{BB962C8B-B14F-4D97-AF65-F5344CB8AC3E}">
        <p14:creationId xmlns:p14="http://schemas.microsoft.com/office/powerpoint/2010/main" val="38664183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574547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232313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563899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128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626961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129</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52845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 core requirement for applications is the storing of information. In most cases, storing is accomplished with relational databases, which manage all data elements in the form of tables with columns. Quite commonly, each item has its own column, allowing for storing the data up to a maximum length. (Certain management techniques and specific data types eliminate this constraint)</a:t>
            </a:r>
          </a:p>
        </p:txBody>
      </p:sp>
    </p:spTree>
    <p:extLst>
      <p:ext uri="{BB962C8B-B14F-4D97-AF65-F5344CB8AC3E}">
        <p14:creationId xmlns:p14="http://schemas.microsoft.com/office/powerpoint/2010/main" val="2791601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In reality just having a standard rarely means interoperability because of the reasons listed.</a:t>
            </a:r>
          </a:p>
          <a:p>
            <a:r>
              <a:rPr lang="en-US" dirty="0"/>
              <a:t>It is a waste of time if standards are created but</a:t>
            </a:r>
            <a:r>
              <a:rPr lang="en-US" baseline="0" dirty="0"/>
              <a:t> not adopted.</a:t>
            </a:r>
          </a:p>
          <a:p>
            <a:r>
              <a:rPr lang="en-US" baseline="0" dirty="0"/>
              <a:t>The complexity of standards is the FHIR argument (to what degree you can shield a complex problem away, is to be determined).</a:t>
            </a:r>
            <a:endParaRPr lang="en-US" dirty="0"/>
          </a:p>
          <a:p>
            <a:endParaRPr lang="en-US" dirty="0"/>
          </a:p>
        </p:txBody>
      </p:sp>
    </p:spTree>
    <p:extLst>
      <p:ext uri="{BB962C8B-B14F-4D97-AF65-F5344CB8AC3E}">
        <p14:creationId xmlns:p14="http://schemas.microsoft.com/office/powerpoint/2010/main" val="23456989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above table shows that “true” interoperability (for exchange of data back and forth) is only possible if sender and receiver have implemented the same length capabilities; otherwise, data loss will occur in some circumstances. Truncation is especially problematic if the elements convey codes (imagine if an interface shortens an ICD10 code from 6 to 5 characters!).</a:t>
            </a:r>
          </a:p>
          <a:p>
            <a:endParaRPr lang="en-US" dirty="0"/>
          </a:p>
          <a:p>
            <a:r>
              <a:rPr lang="en-US" dirty="0"/>
              <a:t>Nowadays, implementers rarely consider length capabilities when setting up an interface at a site. Problems are detected individually in specific runtime environments. With most of the implementations, the fields are long enough to avoid conflicts. But the risk of errors rises if the length of the stored information increases.</a:t>
            </a:r>
          </a:p>
          <a:p>
            <a:endParaRPr lang="en-US" dirty="0"/>
          </a:p>
          <a:p>
            <a:r>
              <a:rPr lang="en-US" dirty="0"/>
              <a:t>Good practice for data exchange standards is to define a maximum length only for those elements where specific values must be enforced.</a:t>
            </a:r>
          </a:p>
          <a:p>
            <a:endParaRPr lang="en-US" dirty="0"/>
          </a:p>
        </p:txBody>
      </p:sp>
    </p:spTree>
    <p:extLst>
      <p:ext uri="{BB962C8B-B14F-4D97-AF65-F5344CB8AC3E}">
        <p14:creationId xmlns:p14="http://schemas.microsoft.com/office/powerpoint/2010/main" val="37188557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2883466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081890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Discussions among members of the interoperability community about the correct maximum length for an international data exchange standard has produced a conformance construct that is only available in newer versions of the HL7 v2 standard family (v2.7 and upwards). A decision was made to provide requirements in the form of a minimum and maximum length for those elements where possible values are definitely known and to delete this information for all other elements. Hence, starting with v2.7 the length information is normative. (From v1.0 up to v2.6 the length is informative.)</a:t>
            </a:r>
          </a:p>
          <a:p>
            <a:r>
              <a:rPr lang="en-US" dirty="0"/>
              <a:t>The conformance length should provide some guidance to implementers as to the reasonable minimum length (for the maximum length) that should be supported for elements for which a normative length is not provided. Implementers are free to select any greater length they need for their application to fulfill the requirements. The conformance length values are taken from the maximum length in HL7 v2.6. </a:t>
            </a:r>
          </a:p>
          <a:p>
            <a:endParaRPr lang="en-US" dirty="0"/>
          </a:p>
        </p:txBody>
      </p:sp>
    </p:spTree>
    <p:extLst>
      <p:ext uri="{BB962C8B-B14F-4D97-AF65-F5344CB8AC3E}">
        <p14:creationId xmlns:p14="http://schemas.microsoft.com/office/powerpoint/2010/main" val="39869779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135</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319427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547940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Certain conformance constructs, such as cardinality and vocabulary requirements, are embedded in the CDA conformance statements. HL7 v2.x, on the other hand, uses conformance constructs extensively to specify requirements and uses explicit conformance statements sparingly. </a:t>
            </a:r>
          </a:p>
          <a:p>
            <a:endParaRPr lang="en-US" dirty="0"/>
          </a:p>
          <a:p>
            <a:r>
              <a:rPr lang="en-US" dirty="0"/>
              <a:t>Excerpt needs the context: the first SHALL is extracted</a:t>
            </a:r>
            <a:r>
              <a:rPr lang="en-US" baseline="0" dirty="0"/>
              <a:t> from another level.</a:t>
            </a:r>
          </a:p>
          <a:p>
            <a:endParaRPr lang="en-US" baseline="0" dirty="0"/>
          </a:p>
          <a:p>
            <a:r>
              <a:rPr lang="en-US" baseline="0" dirty="0"/>
              <a:t>C-CDA IG is for US Realm PPC from IHE.</a:t>
            </a:r>
            <a:endParaRPr lang="en-US" dirty="0"/>
          </a:p>
        </p:txBody>
      </p:sp>
    </p:spTree>
    <p:extLst>
      <p:ext uri="{BB962C8B-B14F-4D97-AF65-F5344CB8AC3E}">
        <p14:creationId xmlns:p14="http://schemas.microsoft.com/office/powerpoint/2010/main" val="37758755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138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1788206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139</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559601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140</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3193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Ambiguous—a factor is that standards are written</a:t>
            </a:r>
            <a:r>
              <a:rPr lang="en-US" baseline="0" dirty="0"/>
              <a:t> natural languages</a:t>
            </a:r>
          </a:p>
          <a:p>
            <a:r>
              <a:rPr lang="en-US" baseline="0" dirty="0"/>
              <a:t>Evolving—new versions, like, IHE for some every year. Some terminologies constantly changed.</a:t>
            </a:r>
          </a:p>
          <a:p>
            <a:endParaRPr lang="en-US" baseline="0" dirty="0"/>
          </a:p>
          <a:p>
            <a:r>
              <a:rPr lang="en-US" baseline="0" dirty="0"/>
              <a:t>Because they are consensus based, often will be written to a current—inadequate state, not to a desired state—I’ve actually standard include multiple solutions because of competing vendors products implemented a capability differently.</a:t>
            </a:r>
          </a:p>
          <a:p>
            <a:endParaRPr lang="en-US" baseline="0" dirty="0"/>
          </a:p>
          <a:p>
            <a:r>
              <a:rPr lang="en-US" b="1" baseline="0" dirty="0">
                <a:solidFill>
                  <a:srgbClr val="FF0000"/>
                </a:solidFill>
              </a:rPr>
              <a:t>The use of APIs and RESTful services in FHIR is a powerful paradigm, but it does not and cant not mask the inherent complexity in healthcare data exchange. We must still pay attention to how we specify requirements in FHIR, we can’t make the same mistakes we have made in the past, or we will only make incremental change instead of transformative change.</a:t>
            </a:r>
          </a:p>
          <a:p>
            <a:endParaRPr lang="en-US" b="1" baseline="0" dirty="0">
              <a:solidFill>
                <a:srgbClr val="FF0000"/>
              </a:solidFill>
            </a:endParaRPr>
          </a:p>
          <a:p>
            <a:pPr marL="171450" indent="-171450">
              <a:buFont typeface="Arial" panose="020B0604020202020204" pitchFamily="34" charset="0"/>
              <a:buChar char="•"/>
            </a:pPr>
            <a:r>
              <a:rPr lang="en-US" dirty="0"/>
              <a:t>Under specified</a:t>
            </a:r>
          </a:p>
          <a:p>
            <a:pPr marL="171450" indent="-171450">
              <a:buFont typeface="Arial" panose="020B0604020202020204" pitchFamily="34" charset="0"/>
              <a:buChar char="•"/>
            </a:pPr>
            <a:r>
              <a:rPr lang="en-US" dirty="0"/>
              <a:t>Multiple solutions</a:t>
            </a:r>
          </a:p>
          <a:p>
            <a:pPr marL="171450" indent="-171450">
              <a:buFont typeface="Arial" panose="020B0604020202020204" pitchFamily="34" charset="0"/>
              <a:buChar char="•"/>
            </a:pPr>
            <a:r>
              <a:rPr lang="en-US" dirty="0"/>
              <a:t>Conflation of requirements (requirement scoping)</a:t>
            </a:r>
          </a:p>
          <a:p>
            <a:pPr marL="171450" indent="-171450">
              <a:buFont typeface="Arial" panose="020B0604020202020204" pitchFamily="34" charset="0"/>
              <a:buChar char="•"/>
            </a:pPr>
            <a:r>
              <a:rPr lang="en-US" dirty="0"/>
              <a:t>Document current state—not desired state</a:t>
            </a:r>
          </a:p>
          <a:p>
            <a:pPr marL="171450" indent="-171450">
              <a:buFont typeface="Arial" panose="020B0604020202020204" pitchFamily="34" charset="0"/>
              <a:buChar char="•"/>
            </a:pPr>
            <a:r>
              <a:rPr lang="en-US" dirty="0"/>
              <a:t>Not specific enough—e.g., code system binding</a:t>
            </a:r>
          </a:p>
          <a:p>
            <a:pPr marL="171450" indent="-171450">
              <a:buFont typeface="Arial" panose="020B0604020202020204" pitchFamily="34" charset="0"/>
              <a:buChar char="•"/>
            </a:pPr>
            <a:r>
              <a:rPr lang="en-US" dirty="0"/>
              <a:t>Too specific</a:t>
            </a:r>
          </a:p>
          <a:p>
            <a:pPr marL="171450" indent="-171450">
              <a:buFont typeface="Arial" panose="020B0604020202020204" pitchFamily="34" charset="0"/>
              <a:buChar char="•"/>
            </a:pPr>
            <a:r>
              <a:rPr lang="en-US" dirty="0"/>
              <a:t>Poor documentation and typos</a:t>
            </a:r>
          </a:p>
          <a:p>
            <a:pPr marL="171450" indent="-171450">
              <a:buFont typeface="Arial" panose="020B0604020202020204" pitchFamily="34" charset="0"/>
              <a:buChar char="•"/>
            </a:pPr>
            <a:r>
              <a:rPr lang="en-US" dirty="0"/>
              <a:t>Lack of a consistency</a:t>
            </a:r>
          </a:p>
          <a:p>
            <a:pPr marL="171450" indent="-171450">
              <a:buFont typeface="Arial" panose="020B0604020202020204" pitchFamily="34" charset="0"/>
              <a:buChar char="•"/>
            </a:pPr>
            <a:r>
              <a:rPr lang="en-US" dirty="0"/>
              <a:t>Incomplete Use Cases</a:t>
            </a:r>
          </a:p>
          <a:p>
            <a:pPr marL="171450" indent="-171450">
              <a:buFont typeface="Arial" panose="020B0604020202020204" pitchFamily="34" charset="0"/>
              <a:buChar char="•"/>
            </a:pPr>
            <a:r>
              <a:rPr lang="en-US" dirty="0"/>
              <a:t>Absence of harmonized requirement specification methodology</a:t>
            </a:r>
          </a:p>
          <a:p>
            <a:pPr marL="171450" indent="-171450">
              <a:buFont typeface="Arial" panose="020B0604020202020204" pitchFamily="34" charset="0"/>
              <a:buChar char="•"/>
            </a:pPr>
            <a:r>
              <a:rPr lang="en-US" dirty="0"/>
              <a:t>Insufficient requirement specification mechanisms</a:t>
            </a:r>
          </a:p>
          <a:p>
            <a:pPr marL="171450" indent="-171450">
              <a:buFont typeface="Arial" panose="020B0604020202020204" pitchFamily="34" charset="0"/>
              <a:buChar char="•"/>
            </a:pPr>
            <a:r>
              <a:rPr lang="en-US" dirty="0"/>
              <a:t>Lack of reference and pilot implementations</a:t>
            </a:r>
          </a:p>
          <a:p>
            <a:pPr marL="171450" indent="-171450">
              <a:buFont typeface="Arial" panose="020B0604020202020204" pitchFamily="34" charset="0"/>
              <a:buChar char="•"/>
            </a:pPr>
            <a:r>
              <a:rPr lang="en-US" dirty="0"/>
              <a:t>Lack of testing</a:t>
            </a:r>
          </a:p>
          <a:p>
            <a:pPr marL="171450" indent="-171450">
              <a:buFont typeface="Arial" panose="020B0604020202020204" pitchFamily="34" charset="0"/>
              <a:buChar char="•"/>
            </a:pPr>
            <a:r>
              <a:rPr lang="en-US" dirty="0"/>
              <a:t>Improper scoping</a:t>
            </a:r>
          </a:p>
          <a:p>
            <a:endParaRPr lang="en-US" dirty="0"/>
          </a:p>
        </p:txBody>
      </p:sp>
      <p:sp>
        <p:nvSpPr>
          <p:cNvPr id="4" name="Slide Number Placeholder 3"/>
          <p:cNvSpPr>
            <a:spLocks noGrp="1"/>
          </p:cNvSpPr>
          <p:nvPr>
            <p:ph type="sldNum" sz="quarter" idx="10"/>
          </p:nvPr>
        </p:nvSpPr>
        <p:spPr/>
        <p:txBody>
          <a:bodyPr/>
          <a:lstStyle/>
          <a:p>
            <a:fld id="{E592D5FE-85CA-40E6-8273-48A5F35DE016}" type="slidenum">
              <a:rPr lang="en-US" smtClean="0"/>
              <a:pPr/>
              <a:t>14</a:t>
            </a:fld>
            <a:endParaRPr lang="en-US"/>
          </a:p>
        </p:txBody>
      </p:sp>
    </p:spTree>
    <p:extLst>
      <p:ext uri="{BB962C8B-B14F-4D97-AF65-F5344CB8AC3E}">
        <p14:creationId xmlns:p14="http://schemas.microsoft.com/office/powerpoint/2010/main" val="33865976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dirty="0"/>
              <a:t>Is the process of applying constraints to a base model to address a particular use case</a:t>
            </a:r>
          </a:p>
          <a:p>
            <a:pPr marL="174708" indent="-174708">
              <a:buFont typeface="Arial" panose="020B0604020202020204" pitchFamily="34" charset="0"/>
              <a:buChar char="•"/>
            </a:pPr>
            <a:r>
              <a:rPr lang="en-US" dirty="0"/>
              <a:t>Base standards typically provide a framework with many options (i.e., a starting point) to gain broad industry support</a:t>
            </a:r>
          </a:p>
          <a:p>
            <a:pPr marL="174708" indent="-174708">
              <a:buFont typeface="Arial" panose="020B0604020202020204" pitchFamily="34" charset="0"/>
              <a:buChar char="•"/>
            </a:pPr>
            <a:r>
              <a:rPr lang="en-US" dirty="0"/>
              <a:t>Profiles reduce or eliminate the optionality (or openness) of a base standard by constraining (i.e., refining) a general model for a specific use.</a:t>
            </a:r>
          </a:p>
          <a:p>
            <a:pPr marL="174708" indent="-174708">
              <a:buFont typeface="Arial" panose="020B0604020202020204" pitchFamily="34" charset="0"/>
              <a:buChar char="•"/>
            </a:pPr>
            <a:r>
              <a:rPr lang="en-US" dirty="0"/>
              <a:t>Allows for implementers to document an agreed upon subset of the standard, and thus arrive at a common interpretation</a:t>
            </a:r>
          </a:p>
        </p:txBody>
      </p:sp>
    </p:spTree>
    <p:extLst>
      <p:ext uri="{BB962C8B-B14F-4D97-AF65-F5344CB8AC3E}">
        <p14:creationId xmlns:p14="http://schemas.microsoft.com/office/powerpoint/2010/main" val="16727771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creators of the standard determine what is to be included in the initial set of concepts and data elements, and this set can grow over time to include additional or expanded use cases. Elements that are not included in the set, but are needed for a use case, are manifested as extensions. In addition, elements that comprise the set can be constrained or excluded for a particular use. As such, a continuum emerges that delineates the degree to which these two methods are applied to standards development; on one end of the spectrum a comprehensive framework is developed, while on the other end only an essential core framework is provided. </a:t>
            </a:r>
          </a:p>
          <a:p>
            <a:endParaRPr lang="en-US" dirty="0"/>
          </a:p>
          <a:p>
            <a:r>
              <a:rPr lang="en-US" dirty="0"/>
              <a:t>Both approaches are valid, but the advantages and disadvantages of each one must be weighed. The time invested in developing a more detailed specification up front pays off through providing better guidance for implementers, whereas the time saved in developing a simpler specification requires investment of a significant amount of effort for defining customized extensions later on.</a:t>
            </a:r>
          </a:p>
        </p:txBody>
      </p:sp>
    </p:spTree>
    <p:extLst>
      <p:ext uri="{BB962C8B-B14F-4D97-AF65-F5344CB8AC3E}">
        <p14:creationId xmlns:p14="http://schemas.microsoft.com/office/powerpoint/2010/main" val="127466818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Constraints: Usage, Cardinality, Structure, Length, Vocabulary, and Explicit</a:t>
            </a:r>
            <a:r>
              <a:rPr lang="en-US" baseline="0" dirty="0"/>
              <a:t> Constraints</a:t>
            </a:r>
            <a:endParaRPr lang="en-US" dirty="0"/>
          </a:p>
        </p:txBody>
      </p:sp>
    </p:spTree>
    <p:extLst>
      <p:ext uri="{BB962C8B-B14F-4D97-AF65-F5344CB8AC3E}">
        <p14:creationId xmlns:p14="http://schemas.microsoft.com/office/powerpoint/2010/main" val="27829759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221547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24407545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33921316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6292236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39745997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149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6603023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14258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Requirement scoping: e.g., in HL7 v2 one message definition (profile) will contain statements</a:t>
            </a:r>
            <a:r>
              <a:rPr lang="en-US" baseline="0" dirty="0"/>
              <a:t> relative to another message profile. Statements like “if A04 message do X else do y”. One profile has nothing to do with the other. Treat them and specify them as separate. You can reuse certain aspects for efficiency but don’t conflate. This is the same principle behind Object Oriented Programming.</a:t>
            </a:r>
            <a:endParaRPr lang="en-US" dirty="0"/>
          </a:p>
        </p:txBody>
      </p:sp>
    </p:spTree>
    <p:extLst>
      <p:ext uri="{BB962C8B-B14F-4D97-AF65-F5344CB8AC3E}">
        <p14:creationId xmlns:p14="http://schemas.microsoft.com/office/powerpoint/2010/main" val="92171952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It is important to note that this analysis does not account for the dependencies that an associated usage (optionality) constraint places on cardinality constraints. For this table, the usage reference point is O-optional. For a cardinality of [0..1], a valid constraint is [0..0] as indicated in row 2 – Valid Compliance column; additionally, [1..1] is also a valid constraint. In the context of a related usage, such constraints may not be valid. For example, for a cardinality of [0..1] and an associated usage of “RE-required, but may be empty”, the maximum cardinality must be 1 (allowing for appearance of the element). Likewise, if the usage is “X-not-supported”, then a cardinality setting of [0..0] is the only valid constraint of [0..1]. </a:t>
            </a:r>
          </a:p>
        </p:txBody>
      </p:sp>
    </p:spTree>
    <p:extLst>
      <p:ext uri="{BB962C8B-B14F-4D97-AF65-F5344CB8AC3E}">
        <p14:creationId xmlns:p14="http://schemas.microsoft.com/office/powerpoint/2010/main" val="42437405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1967143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152581544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baseline="0" dirty="0"/>
              <a:t>ID </a:t>
            </a:r>
            <a:r>
              <a:rPr lang="en-US" baseline="0" dirty="0">
                <a:sym typeface="Wingdings" panose="05000000000000000000" pitchFamily="2" charset="2"/>
              </a:rPr>
              <a:t></a:t>
            </a:r>
            <a:r>
              <a:rPr lang="en-US" baseline="0" dirty="0"/>
              <a:t> CE – Backwards compatible in ER7, not XML encoding</a:t>
            </a:r>
          </a:p>
          <a:p>
            <a:endParaRPr lang="en-US" baseline="0" dirty="0"/>
          </a:p>
        </p:txBody>
      </p:sp>
    </p:spTree>
    <p:extLst>
      <p:ext uri="{BB962C8B-B14F-4D97-AF65-F5344CB8AC3E}">
        <p14:creationId xmlns:p14="http://schemas.microsoft.com/office/powerpoint/2010/main" val="11936501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300956641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baseline="0" dirty="0"/>
              <a:t>ID </a:t>
            </a:r>
            <a:r>
              <a:rPr lang="en-US" baseline="0" dirty="0">
                <a:sym typeface="Wingdings" panose="05000000000000000000" pitchFamily="2" charset="2"/>
              </a:rPr>
              <a:t></a:t>
            </a:r>
            <a:r>
              <a:rPr lang="en-US" baseline="0" dirty="0"/>
              <a:t> CE – Backwards compatible in ER7, not XML encoding</a:t>
            </a:r>
          </a:p>
          <a:p>
            <a:endParaRPr lang="en-US" baseline="0" dirty="0"/>
          </a:p>
        </p:txBody>
      </p:sp>
    </p:spTree>
    <p:extLst>
      <p:ext uri="{BB962C8B-B14F-4D97-AF65-F5344CB8AC3E}">
        <p14:creationId xmlns:p14="http://schemas.microsoft.com/office/powerpoint/2010/main" val="4663512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9492040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NIST HL7 v2 XML format. To be submitted to HL7</a:t>
            </a:r>
            <a:r>
              <a:rPr lang="en-US" baseline="0" dirty="0"/>
              <a:t> to standardize. The NIST format adds additional conformance constructs.</a:t>
            </a:r>
            <a:endParaRPr lang="en-US" dirty="0"/>
          </a:p>
        </p:txBody>
      </p:sp>
    </p:spTree>
    <p:extLst>
      <p:ext uri="{BB962C8B-B14F-4D97-AF65-F5344CB8AC3E}">
        <p14:creationId xmlns:p14="http://schemas.microsoft.com/office/powerpoint/2010/main" val="255440827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159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309932056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160</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18702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a:t>Source</a:t>
            </a:r>
            <a:r>
              <a:rPr lang="en-US" baseline="0" dirty="0"/>
              <a:t> HL7 v2 ELR Feb. 2010 (Used in ONC 2014 and 2015 Edition Certification Testing)</a:t>
            </a:r>
          </a:p>
          <a:p>
            <a:pPr marL="171450" indent="-171450">
              <a:buFont typeface="Arial" panose="020B0604020202020204" pitchFamily="34" charset="0"/>
              <a:buChar char="•"/>
            </a:pPr>
            <a:r>
              <a:rPr lang="en-US" baseline="0" dirty="0"/>
              <a:t>NIST with CDC and AHPL created 42 page clarification document so that adequate testing could be performed.</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Don’t want to be too critical of SDOs, but we need clear and concise requirements. If implementers don’t interpret the requirements in the same way, interoperability is hindered.</a:t>
            </a:r>
          </a:p>
          <a:p>
            <a:pPr marL="0" indent="0">
              <a:buFont typeface="Arial" panose="020B0604020202020204" pitchFamily="34" charset="0"/>
              <a:buNone/>
            </a:pPr>
            <a:r>
              <a:rPr lang="en-US" baseline="0" dirty="0"/>
              <a:t>Implementers need to invest time and effort to ensure better specifications, make sure they participate in ballots and demand clear and concise requirements.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Better understanding of the conformance, how to write requirements, more powerful conformance constructs can aid in this effort. This is the main point to pointing out the poor specifications.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34971711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0940715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Two typical real-world scenarios demonstrating the use of the profile hierarchy model are presented in the Figure. In the first case a national-level constrainable profile is developed. A hospital (group) adopts and refines the national-level guidance provided in the realm-specific constrainable profile. The hospital procures a vendor’s product that can be configured to satisfy the requirements. The hospital and the vendor finalize the requirements and the software is installed. The resultant interface is documented as an implementable profile. Alternatively, the hospital could have provided their desired implementable profile directly to the vendor.</a:t>
            </a:r>
          </a:p>
          <a:p>
            <a:endParaRPr lang="en-US" dirty="0"/>
          </a:p>
          <a:p>
            <a:r>
              <a:rPr lang="en-US" dirty="0"/>
              <a:t>In the second case, a vendor refines the national-level guidance profile and provides a generic implementation based on this constrainable profile. When working with clients for whom this profile closely satisfies their requirements, a final refinement is made at the specific sites. The vendor often will (or should) provide the documentation for the installed interface in the form of an implementable profile. The examples shown in the Figure can be nested and refined to any depth as appropriate.</a:t>
            </a:r>
          </a:p>
        </p:txBody>
      </p:sp>
    </p:spTree>
    <p:extLst>
      <p:ext uri="{BB962C8B-B14F-4D97-AF65-F5344CB8AC3E}">
        <p14:creationId xmlns:p14="http://schemas.microsoft.com/office/powerpoint/2010/main" val="28886931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a:t>
            </a:r>
            <a:r>
              <a:rPr lang="en-US" baseline="0" dirty="0"/>
              <a:t> figure </a:t>
            </a:r>
            <a:r>
              <a:rPr lang="en-US" dirty="0"/>
              <a:t>shows a simple use of a profile hierarchy for the unsolicited vaccination record update message described previously. A constrainable profile for national-level requirements is created from the HL7 v2.5.1 base standard. This standard is referenced in the ONC 2014 Edition transmission to immunization registries certification criterion. Vendors’ products are certified to this standard. Various states can further constrain the national-level profile to meet their local requirements. The states could create a constrainable profile (more likely) or an implementable profile. Ultimately, what a vendor implements is defined in an implementable profile. </a:t>
            </a:r>
          </a:p>
          <a:p>
            <a:endParaRPr lang="en-US" dirty="0"/>
          </a:p>
          <a:p>
            <a:endParaRPr lang="en-US" dirty="0"/>
          </a:p>
          <a:p>
            <a:r>
              <a:rPr lang="en-US" dirty="0"/>
              <a:t>The concept and use of constrainable profiles is important in practice, as this level is often (and should be) what standards organizations (e.g., the HL7 affiliates) specify. These profiles can be thought of as a set of harmonized requirements, and they are useful at a national level or at any intermediate level down to the local site implementation. Employing implementable profiles at a high-level, such as nationally, often precludes widespread adoption because of their restrictiveness; therefore, this practice is not recommended and should be avoided (a profile hierarchy should be used instead).</a:t>
            </a:r>
          </a:p>
          <a:p>
            <a:endParaRPr lang="en-US" dirty="0"/>
          </a:p>
          <a:p>
            <a:r>
              <a:rPr lang="en-US" dirty="0"/>
              <a:t>Use of the message profile hierarchy is the strategy employed in the United States by the Office of the National Coordinator’s (ONC) HIT Certification Program. The named standards in the ONC certification criteria specify “national level” requirements—although they are not explicitly named as such. Regarding the HL7 v2 messaging standards, these requirements are published in implementation guides and realized as constrainable message profiles—meaning that a selected set of elements are fully specified while others are yet to be determined. This approach is intended to ensure that certified EHR technologies (CEHRT) have a certain level of common capabilities while providing flexibility for local customization; however, these implementation guides are developed independently from each other, so harmonization among the profiles is not guaranteed. For example, the specification of patient demographics in the implementation guide for transmission to immunization registries does not necessarily coincide with the specification of patient demographics in the laboratory results reporting implementation guide or what IHE specifies with their Technical Frameworks.</a:t>
            </a:r>
          </a:p>
        </p:txBody>
      </p:sp>
    </p:spTree>
    <p:extLst>
      <p:ext uri="{BB962C8B-B14F-4D97-AF65-F5344CB8AC3E}">
        <p14:creationId xmlns:p14="http://schemas.microsoft.com/office/powerpoint/2010/main" val="13457088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Deviation from a particular standard may be warranted in certain cases if the standard doesn’t accommodate a specific need or if it is too restrictive for the use case. Such matters should be brought to the attention of the appropriate SDO. In the meantime, non-compliant profiles can be used as an effective tool to handle these (non-optimal) circumstances. Although the non-compliant profile may not follow some base-level standard rules, the fact that the deviations are documented allows trading partners to manage the non-compliance in a proprietary way.</a:t>
            </a:r>
          </a:p>
          <a:p>
            <a:endParaRPr lang="en-US" dirty="0"/>
          </a:p>
          <a:p>
            <a:r>
              <a:rPr lang="en-US" dirty="0"/>
              <a:t>In an ideal situation, every specification is based on a standard or a profile and provides additional constraints according to the defined constraint rules. If a profile relaxes (weakens) a constraint, the resulting profile is deemed a non-compliant (conflicting) profile . Non-compliant profiles should be avoided if possible.</a:t>
            </a:r>
          </a:p>
          <a:p>
            <a:endParaRPr lang="en-US" dirty="0"/>
          </a:p>
        </p:txBody>
      </p:sp>
    </p:spTree>
    <p:extLst>
      <p:ext uri="{BB962C8B-B14F-4D97-AF65-F5344CB8AC3E}">
        <p14:creationId xmlns:p14="http://schemas.microsoft.com/office/powerpoint/2010/main" val="21295218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391465159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design principle is to develop a common or base profile component that applies across a family of profiles with the intention of using the profile component concept to specify complete profiles.</a:t>
            </a:r>
          </a:p>
        </p:txBody>
      </p:sp>
    </p:spTree>
    <p:extLst>
      <p:ext uri="{BB962C8B-B14F-4D97-AF65-F5344CB8AC3E}">
        <p14:creationId xmlns:p14="http://schemas.microsoft.com/office/powerpoint/2010/main" val="13179982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9261222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9436213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169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9690151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41740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We generally don’t advocate</a:t>
            </a:r>
            <a:r>
              <a:rPr lang="en-US" baseline="0" dirty="0"/>
              <a:t> the use of defaults.</a:t>
            </a:r>
          </a:p>
          <a:p>
            <a:endParaRPr lang="en-US" baseline="0" dirty="0"/>
          </a:p>
          <a:p>
            <a:r>
              <a:rPr lang="en-US" baseline="0" dirty="0"/>
              <a:t>Source of excerpt is IHE ITI TF volume 2: https://www.ihe.net/uploadedFiles/Documents/ITI/IHE_ITI_TF_Vol2b.pdf</a:t>
            </a:r>
          </a:p>
          <a:p>
            <a:endParaRPr lang="en-US" baseline="0" dirty="0"/>
          </a:p>
          <a:p>
            <a:endParaRPr lang="en-US" baseline="0" dirty="0"/>
          </a:p>
          <a:p>
            <a:endParaRPr lang="en-US" dirty="0"/>
          </a:p>
        </p:txBody>
      </p:sp>
    </p:spTree>
    <p:extLst>
      <p:ext uri="{BB962C8B-B14F-4D97-AF65-F5344CB8AC3E}">
        <p14:creationId xmlns:p14="http://schemas.microsoft.com/office/powerpoint/2010/main" val="327023308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171</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4518022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381698583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214890270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305424976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An example is the US Realm Laboratory Results Interface (LRI), where the sender has an expectation that the receiver will process and use the data in a prescribed way. From a regulatory perspective in the US, the Clinical Laboratory Improvement Amendments (CLIA) places the responsibility on the sender (i.e., the Laboratory) for ensuring that the laboratory results are correctly consumed, processed, and displayed by the receiving system (e.g., an EHR). As such, nearly identical constrainable profiles are specified to meet the requirements of the use case.</a:t>
            </a:r>
          </a:p>
        </p:txBody>
      </p:sp>
    </p:spTree>
    <p:extLst>
      <p:ext uri="{BB962C8B-B14F-4D97-AF65-F5344CB8AC3E}">
        <p14:creationId xmlns:p14="http://schemas.microsoft.com/office/powerpoint/2010/main" val="261097563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one-to-many profile pairing pattern typically is used for broadcast applications in which there is loose correlation of sender and receiver expectations. The sender has no or limited expectations about how the receiver processes and uses the data. The sender is providing a service for the receivers. It is the responsibility of a receiver to ensure that the sender is providing the information necessary to complete the particular use case. An example is the ADT (Admissions, Discharge, and Transfers) use case. Typically, ADT systems will broadcast a patient’s information to a number of other systems (which may be internal or external to the sending entity). In such a case, the sender will provide as much information as possible about the patient. This information can be documented in a profile and implemented by the sender. The sender is providing an indication of what it is able to give. The requirements for the sender often are derived from the collective set of receiver requirements, which is typically fluid, as receiver requirements can change and/or other receivers can be added to the network. Each receiver can provide a profile to indicate what it needs. In essence, the sender profile is a superset of the receiver requirements.</a:t>
            </a:r>
          </a:p>
        </p:txBody>
      </p:sp>
    </p:spTree>
    <p:extLst>
      <p:ext uri="{BB962C8B-B14F-4D97-AF65-F5344CB8AC3E}">
        <p14:creationId xmlns:p14="http://schemas.microsoft.com/office/powerpoint/2010/main" val="362585106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For this example, the use case defines a common set of messaging requirements (as indicated by the common usage settings in the Figure). As with the previous examples, these requirements, along with the processing expectation, are defined in the common higher-level constrainable profile (not shown in this diagram). The processing expectations can be mutual (more or less), sender side oriented, or receiver side oriented. In the case of the US national guidance for immunization, the processing expectations are mutual (more or less) for the sender and the receiver. This use case is explored below and is related to the many-to-one profile paring pattern.</a:t>
            </a:r>
          </a:p>
          <a:p>
            <a:endParaRPr lang="en-US" dirty="0"/>
          </a:p>
          <a:p>
            <a:r>
              <a:rPr lang="en-US" dirty="0"/>
              <a:t>In immunization systems, two basic types of information are collected: patient identifying information and vaccination events. The IIS is not the source of truth for the patient identifying information, so the patient identifying information is generally loosely correlated in the exchange. The submitter provides patient identifying information to allow patient matching and consolidation of immunization histories, but the submitter is agnostic about how the IIS processes or records patient identifying information. However, the IIS is tasked with storing and creating a complete vaccination history, so the sender expects the IIS to accept and store all submitted vaccinations , which must be available for retrieval later. In this regard, the vaccination requirements between the sender and receiver are mutual (strongly-correlated).</a:t>
            </a:r>
          </a:p>
        </p:txBody>
      </p:sp>
    </p:spTree>
    <p:extLst>
      <p:ext uri="{BB962C8B-B14F-4D97-AF65-F5344CB8AC3E}">
        <p14:creationId xmlns:p14="http://schemas.microsoft.com/office/powerpoint/2010/main" val="416689954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178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85141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179</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1193726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1044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This</a:t>
            </a:r>
            <a:r>
              <a:rPr lang="en-US" baseline="0" dirty="0"/>
              <a:t> is fairly obvious, but it actually made it through a balloted specification!</a:t>
            </a:r>
          </a:p>
          <a:p>
            <a:r>
              <a:rPr lang="en-US" baseline="0" dirty="0"/>
              <a:t>Actually, I’m not sure I figured out what “later” was intended to reference.</a:t>
            </a:r>
          </a:p>
          <a:p>
            <a:endParaRPr lang="en-US" baseline="0" dirty="0"/>
          </a:p>
          <a:p>
            <a:r>
              <a:rPr lang="en-US" baseline="0" dirty="0"/>
              <a:t>CLD = Connected Laboratory Display</a:t>
            </a:r>
            <a:endParaRPr lang="en-US" dirty="0"/>
          </a:p>
        </p:txBody>
      </p:sp>
    </p:spTree>
    <p:extLst>
      <p:ext uri="{BB962C8B-B14F-4D97-AF65-F5344CB8AC3E}">
        <p14:creationId xmlns:p14="http://schemas.microsoft.com/office/powerpoint/2010/main" val="12377822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6156045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8565020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ART-DECOR is an open source tool suite used for creating and maintaining HL7 CDA templates, value sets, and data sets [ART-DECOR, </a:t>
            </a:r>
            <a:r>
              <a:rPr lang="en-US" dirty="0" err="1"/>
              <a:t>Heitmann</a:t>
            </a:r>
            <a:r>
              <a:rPr lang="en-US" dirty="0"/>
              <a:t>]. ART-DECOR stands for Advanced Requirement Tooling using Data Elements, Codes, OIDs and Rules, and its main objective is to allow stakeholders to work collaboratively together and collect their requirements in order to create profiles. This tool suite supports the collection and maintenance of requirements as profiles and other artifacts. These artifacts are made available through a repository of building blocks primarily for HL7 Version 3 and CDA.</a:t>
            </a:r>
          </a:p>
          <a:p>
            <a:endParaRPr lang="en-US" dirty="0"/>
          </a:p>
          <a:p>
            <a:r>
              <a:rPr lang="en-US" dirty="0"/>
              <a:t>DECOR is a methodology used to model and document the information requirements of clinical users. This model is then used to link various “artifacts” like terminologies and templates together and generate documentation (implementation guides), XML and test tools, etc. Supported by consistent version management, the iterative improvement of all artifacts created during the working process is fostered.</a:t>
            </a:r>
          </a:p>
          <a:p>
            <a:endParaRPr lang="en-US" dirty="0"/>
          </a:p>
          <a:p>
            <a:r>
              <a:rPr lang="en-US" dirty="0"/>
              <a:t>DECOR is used to hold (among other things) data sets with a hierarchical list of concepts, data types, value sets, codes, identification schemes, business rules, and templates. The underlying data format is XML. Generation of HTML and PDF documentation and XML materials is accomplished by transformation with stylesheets and other methods.</a:t>
            </a:r>
          </a:p>
          <a:p>
            <a:endParaRPr lang="en-US" dirty="0"/>
          </a:p>
          <a:p>
            <a:r>
              <a:rPr lang="en-US" dirty="0"/>
              <a:t>ART is the user interface of DECOR for creating and adapting DECOR files and artifacts. ART is based on the XML database </a:t>
            </a:r>
            <a:r>
              <a:rPr lang="en-US" dirty="0" err="1"/>
              <a:t>eXist</a:t>
            </a:r>
            <a:r>
              <a:rPr lang="en-US" dirty="0"/>
              <a:t> and uses XQuery and </a:t>
            </a:r>
            <a:r>
              <a:rPr lang="en-US" dirty="0" err="1"/>
              <a:t>XForms</a:t>
            </a:r>
            <a:r>
              <a:rPr lang="en-US" dirty="0"/>
              <a:t>.</a:t>
            </a:r>
          </a:p>
          <a:p>
            <a:endParaRPr lang="en-US" dirty="0"/>
          </a:p>
        </p:txBody>
      </p:sp>
    </p:spTree>
    <p:extLst>
      <p:ext uri="{BB962C8B-B14F-4D97-AF65-F5344CB8AC3E}">
        <p14:creationId xmlns:p14="http://schemas.microsoft.com/office/powerpoint/2010/main" val="123283107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3433418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185</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363857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060936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534858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8630400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189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Although in many cases at the implementation level documentation does not exist. Even in the cases where a constrainable</a:t>
            </a:r>
            <a:r>
              <a:rPr lang="en-US" baseline="0" dirty="0"/>
              <a:t> profile </a:t>
            </a:r>
            <a:endParaRPr lang="en-US" dirty="0"/>
          </a:p>
        </p:txBody>
      </p:sp>
    </p:spTree>
    <p:extLst>
      <p:ext uri="{BB962C8B-B14F-4D97-AF65-F5344CB8AC3E}">
        <p14:creationId xmlns:p14="http://schemas.microsoft.com/office/powerpoint/2010/main" val="56532151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66058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Source of excerpt</a:t>
            </a:r>
            <a:r>
              <a:rPr lang="en-US" baseline="0" dirty="0"/>
              <a:t> is IHE ITI TF volume 2: </a:t>
            </a:r>
            <a:r>
              <a:rPr lang="en-US" dirty="0"/>
              <a:t>https://www.ihe.net/uploadedFiles/Documents/ITI/IHE_ITI_TF_Vol2b.pdf</a:t>
            </a:r>
          </a:p>
        </p:txBody>
      </p:sp>
    </p:spTree>
    <p:extLst>
      <p:ext uri="{BB962C8B-B14F-4D97-AF65-F5344CB8AC3E}">
        <p14:creationId xmlns:p14="http://schemas.microsoft.com/office/powerpoint/2010/main" val="116206869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0658630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0895513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1584376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3280868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4083484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9951554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6532149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198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baseline="0" dirty="0"/>
              <a:t>Value sets can be created for senders and receivers independently. Since this is the case, under what circumstances are the value sets compatible?  The top figure shows how a sender and receiver might profile a value set differently in a constrained profile. The sender excludes both D and H, while the receiver excludes D but includes H. In this case, the derived profiles (and therefore implementations) are compatible.</a:t>
            </a:r>
          </a:p>
          <a:p>
            <a:r>
              <a:rPr lang="en-US" baseline="0" dirty="0"/>
              <a:t> </a:t>
            </a:r>
          </a:p>
          <a:p>
            <a:r>
              <a:rPr lang="en-US" baseline="0" dirty="0"/>
              <a:t>In general, if the sender is only sending a subset of the codes that are supported by the receiving application (Top Figure), then the profiles are compatible. If the sender uses a code the receiver does not support, however (see element “D” in Bottom Figure), a compatibility issue occurs.</a:t>
            </a:r>
          </a:p>
          <a:p>
            <a:r>
              <a:rPr lang="en-US" baseline="0" dirty="0"/>
              <a:t> </a:t>
            </a:r>
          </a:p>
          <a:p>
            <a:r>
              <a:rPr lang="en-US" baseline="0" dirty="0"/>
              <a:t>According to the implementation guide, both derived profiles are compliant, because they specify valid constraints. The sender and receiver are not compatible, however, because the sender specifies code “D” as R-required while the receiver has specified code “H” as E-excluded. Thus, even if both sender and receiver implement their specified profiles correctly (that is, they are conformant), they are not interoperable. This example stresses the importance of trading partner agreements to address specific use case needs. In this case, the sender has an expectation about a code that is not supported by the receiver.</a:t>
            </a:r>
          </a:p>
          <a:p>
            <a:endParaRPr lang="en-US" baseline="0" dirty="0"/>
          </a:p>
        </p:txBody>
      </p:sp>
    </p:spTree>
    <p:extLst>
      <p:ext uri="{BB962C8B-B14F-4D97-AF65-F5344CB8AC3E}">
        <p14:creationId xmlns:p14="http://schemas.microsoft.com/office/powerpoint/2010/main" val="104238664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199</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031994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200</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5392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Tutorial needs to be a full day or an entire semester.</a:t>
            </a:r>
          </a:p>
          <a:p>
            <a:r>
              <a:rPr lang="en-US" dirty="0"/>
              <a:t>In general,</a:t>
            </a:r>
            <a:r>
              <a:rPr lang="en-US" baseline="0" dirty="0"/>
              <a:t> we will give a “flavor” of all of the issues and concepts will necessarily going into the details.</a:t>
            </a:r>
          </a:p>
          <a:p>
            <a:endParaRPr lang="en-US" baseline="0" dirty="0"/>
          </a:p>
          <a:p>
            <a:r>
              <a:rPr lang="en-US" baseline="0" dirty="0"/>
              <a:t>Tutorial Content: All the stuff I would have love to know when I first got into HL7 and the years to follow…instead of having to discover it bit-by-bit.</a:t>
            </a:r>
            <a:endParaRPr lang="en-US" dirty="0"/>
          </a:p>
        </p:txBody>
      </p:sp>
    </p:spTree>
    <p:extLst>
      <p:ext uri="{BB962C8B-B14F-4D97-AF65-F5344CB8AC3E}">
        <p14:creationId xmlns:p14="http://schemas.microsoft.com/office/powerpoint/2010/main" val="783167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Creating</a:t>
            </a:r>
            <a:r>
              <a:rPr lang="en-US" baseline="0" dirty="0"/>
              <a:t> well-defined standard is one of the main purposes of this tutorial (and what a well-defined standard means).</a:t>
            </a:r>
          </a:p>
          <a:p>
            <a:r>
              <a:rPr lang="en-US" baseline="0" dirty="0"/>
              <a:t>Conformance provides the principles for understanding and the foundation for testable requirements.</a:t>
            </a:r>
          </a:p>
          <a:p>
            <a:r>
              <a:rPr lang="en-US" baseline="0" dirty="0"/>
              <a:t>Normative standards should not be published unless reference/pilot implementations are created and conformance test tools available.</a:t>
            </a:r>
            <a:endParaRPr lang="en-US" dirty="0"/>
          </a:p>
          <a:p>
            <a:endParaRPr lang="en-US" dirty="0"/>
          </a:p>
        </p:txBody>
      </p:sp>
    </p:spTree>
    <p:extLst>
      <p:ext uri="{BB962C8B-B14F-4D97-AF65-F5344CB8AC3E}">
        <p14:creationId xmlns:p14="http://schemas.microsoft.com/office/powerpoint/2010/main" val="125751504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Are complementary testing activities</a:t>
            </a:r>
          </a:p>
          <a:p>
            <a:r>
              <a:rPr lang="en-US" dirty="0"/>
              <a:t>Perform conformance testing first</a:t>
            </a:r>
          </a:p>
          <a:p>
            <a:r>
              <a:rPr lang="en-US" dirty="0"/>
              <a:t>Do not compromise conformance testing during interoperability testing</a:t>
            </a:r>
          </a:p>
          <a:p>
            <a:r>
              <a:rPr lang="en-US" dirty="0"/>
              <a:t>Without conformance, two implementations can be made to interoperate, but…</a:t>
            </a:r>
          </a:p>
          <a:p>
            <a:endParaRPr lang="en-US" dirty="0"/>
          </a:p>
          <a:p>
            <a:endParaRPr lang="en-US" dirty="0"/>
          </a:p>
          <a:p>
            <a:r>
              <a:rPr lang="en-US" dirty="0"/>
              <a:t>Conformance and interoperability testing are related, and both are necessary to foster interoperability. </a:t>
            </a:r>
          </a:p>
          <a:p>
            <a:r>
              <a:rPr lang="en-US" dirty="0"/>
              <a:t>The intent of conformance testing is to verify that a software system correctly implements to the established specifications of the standard. </a:t>
            </a:r>
          </a:p>
          <a:p>
            <a:r>
              <a:rPr lang="en-US" dirty="0"/>
              <a:t>Interoperability testing is complementary and may be viewed as the next step in conformance testing, verifying that disparate software systems do indeed work together effectively to deliver expected functionality. </a:t>
            </a:r>
          </a:p>
          <a:p>
            <a:r>
              <a:rPr lang="en-US" dirty="0"/>
              <a:t>During implementation, conformance to the standard is achieved first, and it should not be compromised during interoperability testing. </a:t>
            </a:r>
          </a:p>
          <a:p>
            <a:r>
              <a:rPr lang="en-US" dirty="0"/>
              <a:t>Without conformance, two implementations can be made to interoperate while destroying interoperation with all other systems [ITU-T SG17]; therefore, conformance testing should be performed simultaneously with interoperability testing if feasible.</a:t>
            </a:r>
          </a:p>
          <a:p>
            <a:r>
              <a:rPr lang="en-US" dirty="0"/>
              <a:t>Without conformance, two implementations can be made to interoperate, but…</a:t>
            </a:r>
          </a:p>
          <a:p>
            <a:endParaRPr lang="en-US" dirty="0"/>
          </a:p>
        </p:txBody>
      </p:sp>
    </p:spTree>
    <p:extLst>
      <p:ext uri="{BB962C8B-B14F-4D97-AF65-F5344CB8AC3E}">
        <p14:creationId xmlns:p14="http://schemas.microsoft.com/office/powerpoint/2010/main" val="129287086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As we have discussed earlier, the</a:t>
            </a:r>
            <a:r>
              <a:rPr lang="en-US" baseline="0" dirty="0"/>
              <a:t> concept of </a:t>
            </a:r>
            <a:r>
              <a:rPr lang="en-US" dirty="0"/>
              <a:t>conformance is a relationship between a standard and an implementation. Conformance testing can only to test to DOUCMENTED (explicitly written) requirements and nothing more. Conformance testing</a:t>
            </a:r>
            <a:r>
              <a:rPr lang="en-US" baseline="0" dirty="0"/>
              <a:t> can only be as good as the documented requirements. Don’t expect conformance testing to fill in the gap for inadequate specifications.</a:t>
            </a:r>
          </a:p>
          <a:p>
            <a:endParaRPr lang="en-US" baseline="0" dirty="0"/>
          </a:p>
          <a:p>
            <a:r>
              <a:rPr lang="en-US" baseline="0" dirty="0"/>
              <a:t>Conformance testing is concerned with testing SHALL statements (whether explicit or implicit through the use of conformance constructs). SHOULD and MAY statements may be tested but warning and informational alerts are given. Errors are reported for SHALL statements and is what determines conformity or non-conformity.</a:t>
            </a:r>
            <a:endParaRPr lang="en-US" dirty="0"/>
          </a:p>
        </p:txBody>
      </p:sp>
    </p:spTree>
    <p:extLst>
      <p:ext uri="{BB962C8B-B14F-4D97-AF65-F5344CB8AC3E}">
        <p14:creationId xmlns:p14="http://schemas.microsoft.com/office/powerpoint/2010/main" val="313271414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Practically speaking,</a:t>
            </a:r>
            <a:r>
              <a:rPr lang="en-US" baseline="0" dirty="0"/>
              <a:t> conformance testing can not be proved for all but trivial systems. Determining and testing the entire scope is unattainable. Also, ensuring that test cases are themselves correct is difficult to prove. It is like many systems, how do you prove a network is secure? You test for all known vulnerabilities, but how do you know you have identified all vulnerabilities? Conformance testing seeks provide a degree of confidence in the conformity of a given entity based on the quantity and the quality of the tests performed.</a:t>
            </a:r>
          </a:p>
          <a:p>
            <a:endParaRPr lang="en-US" baseline="0" dirty="0"/>
          </a:p>
          <a:p>
            <a:r>
              <a:rPr lang="en-US" baseline="0" dirty="0"/>
              <a:t>Aids include</a:t>
            </a:r>
          </a:p>
          <a:p>
            <a:pPr marL="228600" indent="-228600">
              <a:buAutoNum type="arabicPeriod"/>
            </a:pPr>
            <a:r>
              <a:rPr lang="en-US" baseline="0" dirty="0"/>
              <a:t>Wide range of tests (don’t concentrate tests in limited aspects)</a:t>
            </a:r>
          </a:p>
          <a:p>
            <a:pPr marL="228600" indent="-228600">
              <a:buAutoNum type="arabicPeriod"/>
            </a:pPr>
            <a:r>
              <a:rPr lang="en-US" baseline="0" dirty="0"/>
              <a:t>Quality tests</a:t>
            </a:r>
          </a:p>
          <a:p>
            <a:pPr marL="228600" indent="-228600">
              <a:buAutoNum type="arabicPeriod"/>
            </a:pPr>
            <a:r>
              <a:rPr lang="en-US" baseline="0" dirty="0"/>
              <a:t>Test Coverage (some idea of the scope needed to test and what is actually tested)</a:t>
            </a:r>
          </a:p>
          <a:p>
            <a:pPr marL="228600" indent="-228600">
              <a:buAutoNum type="arabicPeriod"/>
            </a:pPr>
            <a:r>
              <a:rPr lang="en-US" baseline="0" dirty="0"/>
              <a:t>Include all critical aspects</a:t>
            </a:r>
          </a:p>
          <a:p>
            <a:pPr marL="228600" indent="-228600">
              <a:buAutoNum type="arabicPeriod"/>
            </a:pPr>
            <a:r>
              <a:rPr lang="en-US" baseline="0" dirty="0"/>
              <a:t>Don’t duplicate test (i.e., test equivalency) </a:t>
            </a:r>
          </a:p>
          <a:p>
            <a:endParaRPr lang="en-US" dirty="0"/>
          </a:p>
        </p:txBody>
      </p:sp>
    </p:spTree>
    <p:extLst>
      <p:ext uri="{BB962C8B-B14F-4D97-AF65-F5344CB8AC3E}">
        <p14:creationId xmlns:p14="http://schemas.microsoft.com/office/powerpoint/2010/main" val="369538080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By</a:t>
            </a:r>
            <a:r>
              <a:rPr lang="en-US" baseline="0" dirty="0"/>
              <a:t> simple message validation it is meant that it is one single validation (which can be complex)—as opposed to many message validation and functional requirements in an elongated test scenario.</a:t>
            </a:r>
          </a:p>
          <a:p>
            <a:endParaRPr lang="en-US" baseline="0" dirty="0"/>
          </a:p>
          <a:p>
            <a:r>
              <a:rPr lang="en-US" dirty="0"/>
              <a:t>A system under test that passes all conformance tests developed for a specification demonstrates that it is conformant to the requirements covered by those tests. The results of the tests do not prove that the system is conformant to the specification. The higher the quality and the greater the scope of the conformance tests, the more confidence the Tester can have in the system’s degree of conformity. Therefore, the goal of the conformance tester is to provide a comprehensive (not necessarily or typically exhaustive) set of Test Cases, minimizing the number of Test Cases while maximizing the requirements tested.</a:t>
            </a:r>
          </a:p>
          <a:p>
            <a:endParaRPr lang="en-US" dirty="0"/>
          </a:p>
          <a:p>
            <a:r>
              <a:rPr lang="en-US" dirty="0"/>
              <a:t>Conformance testing DOES</a:t>
            </a:r>
            <a:r>
              <a:rPr lang="en-US" baseline="0" dirty="0"/>
              <a:t> NOT guarantee INTEROPERABILTY but helps to enable it.</a:t>
            </a:r>
            <a:endParaRPr lang="en-US" dirty="0"/>
          </a:p>
        </p:txBody>
      </p:sp>
    </p:spTree>
    <p:extLst>
      <p:ext uri="{BB962C8B-B14F-4D97-AF65-F5344CB8AC3E}">
        <p14:creationId xmlns:p14="http://schemas.microsoft.com/office/powerpoint/2010/main" val="102994558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Specifications need to be compatible—not</a:t>
            </a:r>
            <a:r>
              <a:rPr lang="en-US" baseline="0" dirty="0"/>
              <a:t> necessarily the same. The implementations will play different roles—e.g., query and response. The sender needs to create queries that the receiver expects (according to the specification). Likewise, the receiver needs to respond as indicated by the specification. </a:t>
            </a:r>
          </a:p>
          <a:p>
            <a:endParaRPr lang="en-US" baseline="0" dirty="0"/>
          </a:p>
          <a:p>
            <a:r>
              <a:rPr lang="en-US" baseline="0" dirty="0"/>
              <a:t>Issues include:</a:t>
            </a:r>
          </a:p>
          <a:p>
            <a:pPr marL="228600" indent="-228600">
              <a:buAutoNum type="arabicPeriod"/>
            </a:pPr>
            <a:r>
              <a:rPr lang="en-US" baseline="0" dirty="0"/>
              <a:t>Do we have complete specifications?</a:t>
            </a:r>
          </a:p>
          <a:p>
            <a:pPr marL="228600" indent="-228600">
              <a:buAutoNum type="arabicPeriod"/>
            </a:pPr>
            <a:r>
              <a:rPr lang="en-US" baseline="0" dirty="0"/>
              <a:t>Are specific functional requirements defined to know if systems are truly interoperable?</a:t>
            </a:r>
          </a:p>
          <a:p>
            <a:pPr marL="228600" indent="-228600">
              <a:buAutoNum type="arabicPeriod"/>
            </a:pPr>
            <a:r>
              <a:rPr lang="en-US" baseline="0" dirty="0"/>
              <a:t>Interoperable at what level? Testing may only be performed at the data exchange level?</a:t>
            </a:r>
          </a:p>
        </p:txBody>
      </p:sp>
    </p:spTree>
    <p:extLst>
      <p:ext uri="{BB962C8B-B14F-4D97-AF65-F5344CB8AC3E}">
        <p14:creationId xmlns:p14="http://schemas.microsoft.com/office/powerpoint/2010/main" val="345949240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Conformance and interoperability testing are related, and both are necessary to foster interoperability. The intent of conformance testing is to verify that a software system correctly implements to the established specifications of the standard. Interoperability testing is complementary and may be viewed as the next step in conformance testing, verifying that disparate software systems do indeed work together effectively to deliver expected functionality. During implementation, conformance to the standard is achieved first, and it should not be compromised during interoperability testing. Without conformance, two implementations can be made to interoperate while destroying interoperation with all other systems [ITU-T SG17]; therefore, conformance testing should be performed simultaneously with interoperability testing if feasible.</a:t>
            </a:r>
          </a:p>
          <a:p>
            <a:endParaRPr lang="en-US" dirty="0"/>
          </a:p>
          <a:p>
            <a:r>
              <a:rPr lang="en-US" dirty="0"/>
              <a:t>Interoperability</a:t>
            </a:r>
            <a:r>
              <a:rPr lang="en-US" baseline="0" dirty="0"/>
              <a:t> testing generally requires additional requirements not provided in interface (interoperability) specification but in functional requirement specifications. Both types of requirements can be provided in a single specification like in the IHE Integration Profiles.</a:t>
            </a:r>
            <a:endParaRPr lang="en-US" dirty="0"/>
          </a:p>
        </p:txBody>
      </p:sp>
    </p:spTree>
    <p:extLst>
      <p:ext uri="{BB962C8B-B14F-4D97-AF65-F5344CB8AC3E}">
        <p14:creationId xmlns:p14="http://schemas.microsoft.com/office/powerpoint/2010/main" val="51860694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Answer: MAYBE</a:t>
            </a:r>
          </a:p>
          <a:p>
            <a:r>
              <a:rPr lang="en-US" dirty="0"/>
              <a:t>Assumption for this slide is that</a:t>
            </a:r>
            <a:r>
              <a:rPr lang="en-US" baseline="0" dirty="0"/>
              <a:t> the two systems are claiming conformance to the same specification (with corresponding interactions—send query and understand query).</a:t>
            </a:r>
          </a:p>
          <a:p>
            <a:endParaRPr lang="en-US" baseline="0" dirty="0"/>
          </a:p>
          <a:p>
            <a:r>
              <a:rPr lang="en-US" baseline="0" dirty="0"/>
              <a:t>Are the specification implementations profiles? If so, how well are the interfaces documented? A lot of things can go astray in the end-to-end process.</a:t>
            </a:r>
            <a:endParaRPr lang="en-US" dirty="0"/>
          </a:p>
        </p:txBody>
      </p:sp>
    </p:spTree>
    <p:extLst>
      <p:ext uri="{BB962C8B-B14F-4D97-AF65-F5344CB8AC3E}">
        <p14:creationId xmlns:p14="http://schemas.microsoft.com/office/powerpoint/2010/main" val="425280063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Answer: YES. In fact, this is very typical</a:t>
            </a:r>
            <a:r>
              <a:rPr lang="en-US" baseline="0" dirty="0"/>
              <a:t> today—systems are made to work—but not really interoperable with all other systems.</a:t>
            </a:r>
            <a:endParaRPr lang="en-US" dirty="0"/>
          </a:p>
          <a:p>
            <a:endParaRPr lang="en-US" dirty="0"/>
          </a:p>
          <a:p>
            <a:r>
              <a:rPr lang="en-US" dirty="0"/>
              <a:t>Last bullet: this is the whole point of standards. </a:t>
            </a:r>
          </a:p>
        </p:txBody>
      </p:sp>
    </p:spTree>
    <p:extLst>
      <p:ext uri="{BB962C8B-B14F-4D97-AF65-F5344CB8AC3E}">
        <p14:creationId xmlns:p14="http://schemas.microsoft.com/office/powerpoint/2010/main" val="337985370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209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dirty="0"/>
              <a:t>Standards are developed to improve the feasibility of systems interoperating seamlessly without prior point-to-point agreements. </a:t>
            </a:r>
          </a:p>
        </p:txBody>
      </p:sp>
    </p:spTree>
    <p:extLst>
      <p:ext uri="{BB962C8B-B14F-4D97-AF65-F5344CB8AC3E}">
        <p14:creationId xmlns:p14="http://schemas.microsoft.com/office/powerpoint/2010/main" val="178094031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33947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Key point is to emphasize is that we need well-defined standards, rich</a:t>
            </a:r>
            <a:r>
              <a:rPr lang="en-US" baseline="0" dirty="0"/>
              <a:t> conformance mechanisms allow us to do this. This enables conformance testing of implementations that leads us to interoperability. There are no short cuts.</a:t>
            </a:r>
          </a:p>
          <a:p>
            <a:endParaRPr lang="en-US" baseline="0" dirty="0"/>
          </a:p>
          <a:p>
            <a:r>
              <a:rPr lang="en-US" baseline="0" dirty="0"/>
              <a:t>Even if you do all of these things, interoperability is not guaranteed, but it does shorten the path to interoperability (by reducing the number of translations needed).</a:t>
            </a:r>
            <a:endParaRPr lang="en-US" dirty="0"/>
          </a:p>
        </p:txBody>
      </p:sp>
    </p:spTree>
    <p:extLst>
      <p:ext uri="{BB962C8B-B14F-4D97-AF65-F5344CB8AC3E}">
        <p14:creationId xmlns:p14="http://schemas.microsoft.com/office/powerpoint/2010/main" val="136431780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a:t>
            </a:r>
            <a:r>
              <a:rPr lang="en-US" baseline="0" dirty="0"/>
              <a:t> reference implementation is an implementation that is built to “test” the standard. Can be in the public domain and provides feedback during the development of the standard. The list provided gives the benefits and uses of a reference implementation.</a:t>
            </a:r>
            <a:endParaRPr lang="en-US" dirty="0"/>
          </a:p>
        </p:txBody>
      </p:sp>
    </p:spTree>
    <p:extLst>
      <p:ext uri="{BB962C8B-B14F-4D97-AF65-F5344CB8AC3E}">
        <p14:creationId xmlns:p14="http://schemas.microsoft.com/office/powerpoint/2010/main" val="60100287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One view—not universal,</a:t>
            </a:r>
            <a:r>
              <a:rPr lang="en-US" baseline="0" dirty="0"/>
              <a:t> other views are equally valid, but this view is commonplace.</a:t>
            </a:r>
            <a:endParaRPr lang="en-US" dirty="0"/>
          </a:p>
        </p:txBody>
      </p:sp>
    </p:spTree>
    <p:extLst>
      <p:ext uri="{BB962C8B-B14F-4D97-AF65-F5344CB8AC3E}">
        <p14:creationId xmlns:p14="http://schemas.microsoft.com/office/powerpoint/2010/main" val="53029814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9045549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1640868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2626852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5666264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One view—not universal,</a:t>
            </a:r>
            <a:r>
              <a:rPr lang="en-US" baseline="0" dirty="0"/>
              <a:t> other views are equally valid, but this view is commonplace.</a:t>
            </a:r>
            <a:endParaRPr lang="en-US" dirty="0"/>
          </a:p>
        </p:txBody>
      </p:sp>
    </p:spTree>
    <p:extLst>
      <p:ext uri="{BB962C8B-B14F-4D97-AF65-F5344CB8AC3E}">
        <p14:creationId xmlns:p14="http://schemas.microsoft.com/office/powerpoint/2010/main" val="92996078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8488945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219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4048728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28463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We will get into what “well-defined standards” mean.</a:t>
            </a:r>
          </a:p>
        </p:txBody>
      </p:sp>
    </p:spTree>
    <p:extLst>
      <p:ext uri="{BB962C8B-B14F-4D97-AF65-F5344CB8AC3E}">
        <p14:creationId xmlns:p14="http://schemas.microsoft.com/office/powerpoint/2010/main" val="122892028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7258213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988871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a:buClr>
                <a:srgbClr val="0070C0"/>
              </a:buClr>
              <a:buFont typeface="Wingdings" panose="05000000000000000000" pitchFamily="2" charset="2"/>
              <a:buChar char="Ø"/>
            </a:pPr>
            <a:r>
              <a:rPr lang="en-US" sz="1200" dirty="0"/>
              <a:t>The context-based operational mode validates messages associated with a given test script that includes data for a specific test scenario</a:t>
            </a:r>
          </a:p>
          <a:p>
            <a:pPr lvl="1">
              <a:buClr>
                <a:srgbClr val="0070C0"/>
              </a:buClr>
              <a:buFont typeface="Wingdings" panose="05000000000000000000" pitchFamily="2" charset="2"/>
              <a:buChar char="Ø"/>
            </a:pPr>
            <a:r>
              <a:rPr lang="en-US" sz="1200" dirty="0"/>
              <a:t>The EHR creates a message that corresponds to the test data provided in the test script – Supports different use cases (Administered, Refusal, etc.)</a:t>
            </a:r>
          </a:p>
          <a:p>
            <a:pPr lvl="1">
              <a:buClr>
                <a:srgbClr val="0070C0"/>
              </a:buClr>
              <a:buFont typeface="Wingdings" panose="05000000000000000000" pitchFamily="2" charset="2"/>
              <a:buChar char="Ø"/>
            </a:pPr>
            <a:r>
              <a:rPr lang="en-US" sz="1200" dirty="0"/>
              <a:t>Testing will include the technical requirements and content-specific requirements specified in the test case</a:t>
            </a:r>
          </a:p>
          <a:p>
            <a:pPr>
              <a:buClr>
                <a:srgbClr val="0070C0"/>
              </a:buClr>
              <a:buFont typeface="Wingdings" panose="05000000000000000000" pitchFamily="2" charset="2"/>
              <a:buChar char="Ø"/>
            </a:pPr>
            <a:r>
              <a:rPr lang="en-US" sz="1200" dirty="0"/>
              <a:t>Context (specific Test Scenario, etc.) is known to validation tool</a:t>
            </a:r>
          </a:p>
          <a:p>
            <a:pPr>
              <a:buClr>
                <a:srgbClr val="0070C0"/>
              </a:buClr>
              <a:buFont typeface="Wingdings" panose="05000000000000000000" pitchFamily="2" charset="2"/>
              <a:buChar char="Ø"/>
            </a:pPr>
            <a:r>
              <a:rPr lang="en-US" sz="1200" dirty="0"/>
              <a:t>Provides a method for testing/assessing a message for all conformance requirements of an Implementation Guide </a:t>
            </a:r>
          </a:p>
          <a:p>
            <a:pPr>
              <a:buClr>
                <a:srgbClr val="0070C0"/>
              </a:buClr>
              <a:buFont typeface="Wingdings" panose="05000000000000000000" pitchFamily="2" charset="2"/>
              <a:buChar char="Ø"/>
            </a:pPr>
            <a:r>
              <a:rPr lang="en-US" sz="1200" dirty="0"/>
              <a:t>Is used for certifying EHR technologies for the ONC certification criteria</a:t>
            </a:r>
          </a:p>
          <a:p>
            <a:pPr>
              <a:buClr>
                <a:srgbClr val="0070C0"/>
              </a:buClr>
              <a:buFont typeface="Wingdings" panose="05000000000000000000" pitchFamily="2" charset="2"/>
              <a:buChar char="Ø"/>
            </a:pPr>
            <a:r>
              <a:rPr lang="en-US" sz="1200" b="1" dirty="0"/>
              <a:t>Significantly expands the scope of testing</a:t>
            </a:r>
          </a:p>
          <a:p>
            <a:pPr lvl="1">
              <a:buClr>
                <a:srgbClr val="0070C0"/>
              </a:buClr>
              <a:buFont typeface="Wingdings" panose="05000000000000000000" pitchFamily="2" charset="2"/>
              <a:buChar char="Ø"/>
            </a:pPr>
            <a:r>
              <a:rPr lang="en-US" sz="1200" dirty="0"/>
              <a:t>Usage: Required, but may be empty (RE),  Conditionals (C)</a:t>
            </a:r>
          </a:p>
          <a:p>
            <a:pPr lvl="1">
              <a:buClr>
                <a:srgbClr val="0070C0"/>
              </a:buClr>
              <a:buFont typeface="Wingdings" panose="05000000000000000000" pitchFamily="2" charset="2"/>
              <a:buChar char="Ø"/>
            </a:pPr>
            <a:r>
              <a:rPr lang="en-US" sz="1200" dirty="0"/>
              <a:t>Cardinality: Ranges</a:t>
            </a:r>
          </a:p>
          <a:p>
            <a:pPr lvl="1">
              <a:buClr>
                <a:srgbClr val="0070C0"/>
              </a:buClr>
              <a:buFont typeface="Wingdings" panose="05000000000000000000" pitchFamily="2" charset="2"/>
              <a:buChar char="Ø"/>
            </a:pPr>
            <a:r>
              <a:rPr lang="en-US" sz="1200" dirty="0"/>
              <a:t>Length: Ranges</a:t>
            </a:r>
          </a:p>
          <a:p>
            <a:pPr lvl="1">
              <a:buClr>
                <a:srgbClr val="0070C0"/>
              </a:buClr>
              <a:buFont typeface="Wingdings" panose="05000000000000000000" pitchFamily="2" charset="2"/>
              <a:buChar char="Ø"/>
            </a:pPr>
            <a:r>
              <a:rPr lang="en-US" sz="1200" dirty="0"/>
              <a:t>Vocabulary</a:t>
            </a:r>
          </a:p>
          <a:p>
            <a:pPr>
              <a:buClr>
                <a:srgbClr val="0070C0"/>
              </a:buClr>
              <a:buFont typeface="Wingdings" panose="05000000000000000000" pitchFamily="2" charset="2"/>
              <a:buChar char="Ø"/>
            </a:pPr>
            <a:r>
              <a:rPr lang="en-US" sz="1200" b="1" dirty="0"/>
              <a:t>Helps Interpretation and Use of the Standards</a:t>
            </a:r>
          </a:p>
          <a:p>
            <a:endParaRPr lang="en-US" dirty="0"/>
          </a:p>
        </p:txBody>
      </p:sp>
    </p:spTree>
    <p:extLst>
      <p:ext uri="{BB962C8B-B14F-4D97-AF65-F5344CB8AC3E}">
        <p14:creationId xmlns:p14="http://schemas.microsoft.com/office/powerpoint/2010/main" val="428117709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9471627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8662946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9253364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9367083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6352255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229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One view—not universal,</a:t>
            </a:r>
            <a:r>
              <a:rPr lang="en-US" baseline="0" dirty="0"/>
              <a:t> other views are equally valid, but this view is commonplace.</a:t>
            </a:r>
            <a:endParaRPr lang="en-US" dirty="0"/>
          </a:p>
        </p:txBody>
      </p:sp>
    </p:spTree>
    <p:extLst>
      <p:ext uri="{BB962C8B-B14F-4D97-AF65-F5344CB8AC3E}">
        <p14:creationId xmlns:p14="http://schemas.microsoft.com/office/powerpoint/2010/main" val="355971669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Example</a:t>
            </a:r>
            <a:r>
              <a:rPr lang="en-US" baseline="0" dirty="0"/>
              <a:t> for Immunization. EHR and Immunization Information System (IIS)</a:t>
            </a:r>
          </a:p>
          <a:p>
            <a:endParaRPr lang="en-US" baseline="0" dirty="0"/>
          </a:p>
          <a:p>
            <a:r>
              <a:rPr lang="en-US" baseline="0" dirty="0"/>
              <a:t>This really is a minimum, other aspects need to be tested—”What should we test” slide.</a:t>
            </a:r>
            <a:endParaRPr lang="en-US" dirty="0"/>
          </a:p>
        </p:txBody>
      </p:sp>
    </p:spTree>
    <p:extLst>
      <p:ext uri="{BB962C8B-B14F-4D97-AF65-F5344CB8AC3E}">
        <p14:creationId xmlns:p14="http://schemas.microsoft.com/office/powerpoint/2010/main" val="195109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SDOs need to do a better job at specifying requirements (THIS MEANS ALL OF US). The conformance working group is pursuing this</a:t>
            </a:r>
            <a:r>
              <a:rPr lang="en-US" baseline="0" dirty="0"/>
              <a:t> by providing better methodologies and best practices guides.</a:t>
            </a:r>
            <a:endParaRPr lang="en-US" dirty="0"/>
          </a:p>
          <a:p>
            <a:endParaRPr lang="en-US" dirty="0"/>
          </a:p>
        </p:txBody>
      </p:sp>
    </p:spTree>
    <p:extLst>
      <p:ext uri="{BB962C8B-B14F-4D97-AF65-F5344CB8AC3E}">
        <p14:creationId xmlns:p14="http://schemas.microsoft.com/office/powerpoint/2010/main" val="154314650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6155048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Example</a:t>
            </a:r>
            <a:r>
              <a:rPr lang="en-US" baseline="0" dirty="0"/>
              <a:t> for Immunization. EHR and Immunization Information System (IIS)</a:t>
            </a:r>
          </a:p>
          <a:p>
            <a:endParaRPr lang="en-US" baseline="0" dirty="0"/>
          </a:p>
          <a:p>
            <a:r>
              <a:rPr lang="en-US" dirty="0"/>
              <a:t>FR: Does my system support expected capabilities? Can I deliver the services to my trading partners (e.g., can a provide a forecast based on standards/best practices?)</a:t>
            </a:r>
          </a:p>
          <a:p>
            <a:endParaRPr lang="en-US" dirty="0"/>
          </a:p>
          <a:p>
            <a:r>
              <a:rPr lang="en-US" dirty="0"/>
              <a:t>This slide is representative—can be much more involved—all layers of the interoperability stack need to</a:t>
            </a:r>
            <a:r>
              <a:rPr lang="en-US" baseline="0" dirty="0"/>
              <a:t> have standards and need to be tested.</a:t>
            </a:r>
            <a:endParaRPr lang="en-US" dirty="0"/>
          </a:p>
          <a:p>
            <a:endParaRPr lang="en-US" dirty="0"/>
          </a:p>
        </p:txBody>
      </p:sp>
    </p:spTree>
    <p:extLst>
      <p:ext uri="{BB962C8B-B14F-4D97-AF65-F5344CB8AC3E}">
        <p14:creationId xmlns:p14="http://schemas.microsoft.com/office/powerpoint/2010/main" val="169344093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233</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1268102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Note:</a:t>
            </a:r>
            <a:r>
              <a:rPr lang="en-US" baseline="0" dirty="0"/>
              <a:t> </a:t>
            </a:r>
            <a:r>
              <a:rPr lang="en-US" dirty="0"/>
              <a:t>the</a:t>
            </a:r>
            <a:r>
              <a:rPr lang="en-US" baseline="0" dirty="0"/>
              <a:t> usage indicator only indicates present and not content. Other conformity assessment can be used to test content if this is of interest.</a:t>
            </a:r>
          </a:p>
          <a:p>
            <a:endParaRPr lang="en-US" baseline="0" dirty="0"/>
          </a:p>
          <a:p>
            <a:r>
              <a:rPr lang="en-US" baseline="0" dirty="0"/>
              <a:t>Note: this is not a real mathematical equality—just the best way we came up to represent how the conformity assessment works.</a:t>
            </a:r>
            <a:endParaRPr lang="en-US" dirty="0"/>
          </a:p>
        </p:txBody>
      </p:sp>
    </p:spTree>
    <p:extLst>
      <p:ext uri="{BB962C8B-B14F-4D97-AF65-F5344CB8AC3E}">
        <p14:creationId xmlns:p14="http://schemas.microsoft.com/office/powerpoint/2010/main" val="181750242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235</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“No message part sent” could result in the entire message not being sent. The message part is referring to a coherent group of data, for example, a message containing three sets of laboratory results in the form of three segment groups. If one of the required elements in one of the segment groups is unable to be satisfied, then the remaining message part should be sent and be considered conformant. If there is only one segment group, however, and data is missing that makes the group, and therefore the message, nonsensical, then the entire message should not be sent in order to be considered conformant.</a:t>
            </a:r>
          </a:p>
        </p:txBody>
      </p:sp>
    </p:spTree>
    <p:extLst>
      <p:ext uri="{BB962C8B-B14F-4D97-AF65-F5344CB8AC3E}">
        <p14:creationId xmlns:p14="http://schemas.microsoft.com/office/powerpoint/2010/main" val="61182704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236</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There are multiple interpretations of “RE” (Support in the slide) when a value is known. One is “the capability must always be supported and a value is sent if known”, the other is “the capability must always be supported and a value may or may not be sent even when known based on a condition external to the profile specification. The condition may be noted in the profile but cannot be processed automatically”. This is what can be interpreted from the “relevant” part of the definition. Regardless of the interpretation, for the permutations presented here, external conditions that may affect a value being sent or not are eliminated from consideration. Test cases can be developed such that these situations won’t exist. For example, a common example of when an element may not be sent is when a patient doesn’t authorize it to be sent; in this scenario, the patient having authorized consent is a pre-condition in the test case (Another—and preferred—option is to define separate profiles for the different contents.). Regardless of the interpretation the “RE” usage code, a set of test circumstances can be developed to sufficiently test the “RE” element. That is, the external condition can’t always prevent an element from being sent, otherwise it is not a condition. Hence, “RE” elements can in fact be fully tested in the manner described.</a:t>
            </a:r>
          </a:p>
        </p:txBody>
      </p:sp>
    </p:spTree>
    <p:extLst>
      <p:ext uri="{BB962C8B-B14F-4D97-AF65-F5344CB8AC3E}">
        <p14:creationId xmlns:p14="http://schemas.microsoft.com/office/powerpoint/2010/main" val="361202868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237</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2618689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238</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0" indent="0">
              <a:buFont typeface="Arial" panose="020B0604020202020204" pitchFamily="34" charset="0"/>
              <a:buNone/>
            </a:pPr>
            <a:r>
              <a:rPr lang="en-US" dirty="0"/>
              <a:t>*A required data element is defined as required because of its importance for a specific use case. Otherwise it would be sufficient to mark such an element as “required but may be empty”. Therefore, if such an element is missing it should always lead to an appropriate exception.</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given the dynamic definition</a:t>
            </a:r>
            <a:r>
              <a:rPr lang="en-US" baseline="0" dirty="0"/>
              <a:t> allows for it—otherwise reliable data transfer and acknowledgement is not guaranteed.</a:t>
            </a:r>
          </a:p>
          <a:p>
            <a:endParaRPr lang="en-US" baseline="0" dirty="0"/>
          </a:p>
          <a:p>
            <a:r>
              <a:rPr lang="en-US" baseline="0" dirty="0"/>
              <a:t>NOTE: There is an assumption that there are common expectations; that is, the sender has an expectation that the data is “processed”. Exactly what process means has to be defined further based on the use case and functional requirements. For example, it could mean, “I viewed the data, I already have the data, so I don’t need to do anything with it”, I essentially ignore it (process and discard). When the expectations between sender and receiver are different, then it could be discarded immediately (i.e., Sender R and Receiver X – this is not the case here—The receiver is R).  It depends on the profiles definitions—here we are doing the analysis for common expectations. More on this topic later in the profiling section.</a:t>
            </a:r>
            <a:endParaRPr lang="en-US" dirty="0"/>
          </a:p>
        </p:txBody>
      </p:sp>
    </p:spTree>
    <p:extLst>
      <p:ext uri="{BB962C8B-B14F-4D97-AF65-F5344CB8AC3E}">
        <p14:creationId xmlns:p14="http://schemas.microsoft.com/office/powerpoint/2010/main" val="266707499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239</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78434874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240</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0" indent="0">
              <a:buFont typeface="Arial" panose="020B0604020202020204" pitchFamily="34" charset="0"/>
              <a:buNone/>
            </a:pPr>
            <a:r>
              <a:rPr lang="en-US" dirty="0"/>
              <a:t>*Note: stricter conformance may apply based on business rules associated with the element. For example, the trading partner’s conformance agreement may have included a privacy requirement that forbids sending the patient name for this application. The sender sent the patient name in error. If it is strictly prohibited in this agreement to send the patient name, the receiver should reject the message, and then raise an exception to notify the sender of the error and that the message was not processed. In circumstances where business rules are indifferent for this element, the receiver can choose to ignore the data with or without raising an exception. In either case, the receiver shall not process the information. It is important to recognize that, for a receiver not-supported element, there is no way to distinguish between a strict “shall not receive” and “indifference” within the framework of the message profile. Documented business rules are necessary, and lack of them prevents straight forward analysis and processing.</a:t>
            </a:r>
          </a:p>
        </p:txBody>
      </p:sp>
    </p:spTree>
    <p:extLst>
      <p:ext uri="{BB962C8B-B14F-4D97-AF65-F5344CB8AC3E}">
        <p14:creationId xmlns:p14="http://schemas.microsoft.com/office/powerpoint/2010/main" val="4216149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0858056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0690290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These are HL7 v2 immunization</a:t>
            </a:r>
            <a:r>
              <a:rPr lang="en-US" baseline="0" dirty="0"/>
              <a:t> examples.</a:t>
            </a:r>
          </a:p>
          <a:p>
            <a:r>
              <a:rPr lang="en-US" baseline="0" dirty="0"/>
              <a:t>These are possible responses, business rules and exchange agreements dictates the processing actions and response exceptions.</a:t>
            </a:r>
          </a:p>
          <a:p>
            <a:endParaRPr lang="en-US" baseline="0" dirty="0"/>
          </a:p>
          <a:p>
            <a:r>
              <a:rPr lang="en-US" baseline="0" dirty="0"/>
              <a:t>Case 3: may not just be limited to these fields, also include other information that could be used to identify patient such as Patient Visit Number in PV1-19.</a:t>
            </a:r>
            <a:endParaRPr lang="en-US" dirty="0"/>
          </a:p>
        </p:txBody>
      </p:sp>
    </p:spTree>
    <p:extLst>
      <p:ext uri="{BB962C8B-B14F-4D97-AF65-F5344CB8AC3E}">
        <p14:creationId xmlns:p14="http://schemas.microsoft.com/office/powerpoint/2010/main" val="156821317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6678659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5247915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Note, the</a:t>
            </a:r>
            <a:r>
              <a:rPr lang="en-US" baseline="0" dirty="0"/>
              <a:t> usage indicator only indicates present and not content. Other conformity assessment can be used to test content if this is of interest.</a:t>
            </a:r>
            <a:endParaRPr lang="en-US" dirty="0"/>
          </a:p>
        </p:txBody>
      </p:sp>
    </p:spTree>
    <p:extLst>
      <p:ext uri="{BB962C8B-B14F-4D97-AF65-F5344CB8AC3E}">
        <p14:creationId xmlns:p14="http://schemas.microsoft.com/office/powerpoint/2010/main" val="202653654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246</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“Default value” is used</a:t>
            </a:r>
            <a:r>
              <a:rPr lang="en-US" baseline="0" dirty="0"/>
              <a:t> differently here than described later. Here an actual value is used and placed in the instance as a default value. As opposed </a:t>
            </a:r>
            <a:endParaRPr lang="en-US" dirty="0"/>
          </a:p>
        </p:txBody>
      </p:sp>
    </p:spTree>
    <p:extLst>
      <p:ext uri="{BB962C8B-B14F-4D97-AF65-F5344CB8AC3E}">
        <p14:creationId xmlns:p14="http://schemas.microsoft.com/office/powerpoint/2010/main" val="146776271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247</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4341002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248</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0761239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249</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925447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250</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0737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Authors, readers, implementers often don’t understand the concepts and their implications; therefore conformance concepts are applied and interpreted incorrectly—WE HOPE TO CLARIFY THIS IN TODAY”S TUTORIAL AND IN THE CONFORMANCE</a:t>
            </a:r>
            <a:r>
              <a:rPr lang="en-US" baseline="0" dirty="0"/>
              <a:t> WORKING GROUP EFFORTS.</a:t>
            </a:r>
            <a:endParaRPr lang="en-US" dirty="0"/>
          </a:p>
          <a:p>
            <a:endParaRPr lang="en-US" dirty="0"/>
          </a:p>
        </p:txBody>
      </p:sp>
    </p:spTree>
    <p:extLst>
      <p:ext uri="{BB962C8B-B14F-4D97-AF65-F5344CB8AC3E}">
        <p14:creationId xmlns:p14="http://schemas.microsoft.com/office/powerpoint/2010/main" val="54258720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251</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746258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252</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2822769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253</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5767540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254</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6030204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255</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1386703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256</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035150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257</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9546701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258</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0828904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259</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605287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260</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07191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995609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261</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7884833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262</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6001152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263</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46168916"/>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264</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9158558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265</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8644346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266</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6178463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267</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9711141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268</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0595922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269</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8151985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270</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98544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key notion for specifying requirements and</a:t>
            </a:r>
            <a:r>
              <a:rPr lang="en-US" baseline="0" dirty="0"/>
              <a:t> testing for conformance are the conformance constructs. An in-depth understanding is necessary to understanding and implementing standards.</a:t>
            </a:r>
          </a:p>
          <a:p>
            <a:endParaRPr lang="en-US" baseline="0" dirty="0"/>
          </a:p>
          <a:p>
            <a:r>
              <a:rPr lang="en-US" baseline="0" dirty="0"/>
              <a:t>In a prefect world we would have one unified set of conformance constructs for data exchange standards.</a:t>
            </a:r>
            <a:endParaRPr lang="en-US" dirty="0"/>
          </a:p>
        </p:txBody>
      </p:sp>
    </p:spTree>
    <p:extLst>
      <p:ext uri="{BB962C8B-B14F-4D97-AF65-F5344CB8AC3E}">
        <p14:creationId xmlns:p14="http://schemas.microsoft.com/office/powerpoint/2010/main" val="418452818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271</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8236240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327474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02515580"/>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3784384"/>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3432071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9221244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277</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66564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278</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280847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279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79607209"/>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2561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9067455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5799622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4913446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3922801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7445446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84450500"/>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11699846"/>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8450792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288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68445158"/>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289</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757552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13539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Conformance applies to all of these aspects. Most of the focus in</a:t>
            </a:r>
            <a:r>
              <a:rPr lang="en-US" baseline="0" dirty="0"/>
              <a:t> this tutorial will be on messages, documents, and resources and within this context, data semantics (vocabulary).</a:t>
            </a:r>
            <a:endParaRPr lang="en-US" dirty="0"/>
          </a:p>
        </p:txBody>
      </p:sp>
    </p:spTree>
    <p:extLst>
      <p:ext uri="{BB962C8B-B14F-4D97-AF65-F5344CB8AC3E}">
        <p14:creationId xmlns:p14="http://schemas.microsoft.com/office/powerpoint/2010/main" val="197640761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5880527"/>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709722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32696810"/>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476395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42270445"/>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62308783"/>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41981836"/>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87156489"/>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299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19511230"/>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97796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76523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This is for the US.</a:t>
            </a:r>
          </a:p>
        </p:txBody>
      </p:sp>
    </p:spTree>
    <p:extLst>
      <p:ext uri="{BB962C8B-B14F-4D97-AF65-F5344CB8AC3E}">
        <p14:creationId xmlns:p14="http://schemas.microsoft.com/office/powerpoint/2010/main" val="2790032548"/>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834701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8597225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303</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9066226"/>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relationship among the standard, conformance testing, conformity assessment, and certification is similar to that of a set of inter-connected building blocks. None of the outer-layers of blocks can be performed unless the inner-layers of blocks have been completed. Thus, conformance testing can not be performed unless the standard (with its conformance clauses and clear, testable requirements) has been completed. Conformity assessment (processes and policies for testing) can not be implemented until the standard and the conformance testing test suite are in place. Finally, certification can only be accomplished when all of the three lower-level building blocks are in place, and one can stop anywhere along this spectrum. Many standards exist without conformance testing or certification. Some standards have associated conformance tests but no certification regimen, while some standards incorporate all the components up to and including certification.</a:t>
            </a:r>
          </a:p>
        </p:txBody>
      </p:sp>
    </p:spTree>
    <p:extLst>
      <p:ext uri="{BB962C8B-B14F-4D97-AF65-F5344CB8AC3E}">
        <p14:creationId xmlns:p14="http://schemas.microsoft.com/office/powerpoint/2010/main" val="406357805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8906056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In the end the Implementer can use the</a:t>
            </a:r>
            <a:r>
              <a:rPr lang="en-US" baseline="0" dirty="0"/>
              <a:t> “Certification Stamp” </a:t>
            </a:r>
            <a:r>
              <a:rPr lang="en-US" dirty="0"/>
              <a:t> as part of their</a:t>
            </a:r>
            <a:r>
              <a:rPr lang="en-US" baseline="0" dirty="0"/>
              <a:t> marketing and in responses to RFPs.</a:t>
            </a:r>
            <a:endParaRPr lang="en-US" dirty="0"/>
          </a:p>
        </p:txBody>
      </p:sp>
    </p:spTree>
    <p:extLst>
      <p:ext uri="{BB962C8B-B14F-4D97-AF65-F5344CB8AC3E}">
        <p14:creationId xmlns:p14="http://schemas.microsoft.com/office/powerpoint/2010/main" val="417012670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Generally speaking,</a:t>
            </a:r>
            <a:r>
              <a:rPr lang="en-US" baseline="0" dirty="0"/>
              <a:t> these are the typical types.</a:t>
            </a:r>
            <a:endParaRPr lang="en-US" dirty="0"/>
          </a:p>
        </p:txBody>
      </p:sp>
    </p:spTree>
    <p:extLst>
      <p:ext uri="{BB962C8B-B14F-4D97-AF65-F5344CB8AC3E}">
        <p14:creationId xmlns:p14="http://schemas.microsoft.com/office/powerpoint/2010/main" val="97976736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630680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309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8239235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13850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32</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Take this with a “grain of salt”. These are good</a:t>
            </a:r>
            <a:r>
              <a:rPr lang="en-US" baseline="0" dirty="0"/>
              <a:t> starting point metrics, however, just because the standard is balloted doesn’t mean it is a “well-defined” standard useful for interoperability. Likewise, just because a Test Tool is available doesn’t mean that the test tool sufficient to “really” test for conformance. These metrics are a good start; but actually assigning an assessment is not straightforward and is subjective. The user must perform their own analysis—this list provides a starting point.</a:t>
            </a:r>
          </a:p>
          <a:p>
            <a:endParaRPr lang="en-US" baseline="0" dirty="0"/>
          </a:p>
          <a:p>
            <a:r>
              <a:rPr lang="en-US" baseline="0" dirty="0"/>
              <a:t>Adoption level stated, is for US adoption.</a:t>
            </a:r>
            <a:endParaRPr lang="en-US" dirty="0"/>
          </a:p>
        </p:txBody>
      </p:sp>
    </p:spTree>
    <p:extLst>
      <p:ext uri="{BB962C8B-B14F-4D97-AF65-F5344CB8AC3E}">
        <p14:creationId xmlns:p14="http://schemas.microsoft.com/office/powerpoint/2010/main" val="291268325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82884114"/>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6227132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2891464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9938372"/>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9769917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316</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959913"/>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Implementers/Specifiers can decide how far to go—profiling mechanisms should provide capabilities for a precise specification.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THERE ARE NO SHORT CUTS—YOU HAVE TO DO IT ONE WAY OR THE OTHER!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tools help us manage and leverage/reuse existing models.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Think about now Trading Partner C with the same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Improves Patient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Better Data Sharing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Saves Time and Money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Reasonable confidence that the product meets the conformance requirements stated in the standard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Closer to achieving interoperability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Don’t expect “out-of-the-box” interoperability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Local adaptation and testing is necessary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Most likely each integration will still require translation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Reasonable scope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Based on what standards are part of the certification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E.g., if no usability standards, don’t set unrealistic expectations</a:t>
            </a:r>
          </a:p>
          <a:p>
            <a:endParaRPr lang="en-US" dirty="0"/>
          </a:p>
        </p:txBody>
      </p:sp>
    </p:spTree>
    <p:extLst>
      <p:ext uri="{BB962C8B-B14F-4D97-AF65-F5344CB8AC3E}">
        <p14:creationId xmlns:p14="http://schemas.microsoft.com/office/powerpoint/2010/main" val="1119470627"/>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15244831"/>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319</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solidFill>
                  <a:srgbClr val="FF0000"/>
                </a:solidFill>
              </a:rPr>
              <a:t>Do not remove this slide in derivative</a:t>
            </a:r>
            <a:r>
              <a:rPr lang="en-US" baseline="0" dirty="0">
                <a:solidFill>
                  <a:srgbClr val="FF0000"/>
                </a:solidFill>
              </a:rPr>
              <a:t> or modified tutorial slide deck.</a:t>
            </a:r>
            <a:endParaRPr lang="en-US" dirty="0">
              <a:solidFill>
                <a:srgbClr val="FF0000"/>
              </a:solidFill>
            </a:endParaRPr>
          </a:p>
        </p:txBody>
      </p:sp>
    </p:spTree>
    <p:extLst>
      <p:ext uri="{BB962C8B-B14F-4D97-AF65-F5344CB8AC3E}">
        <p14:creationId xmlns:p14="http://schemas.microsoft.com/office/powerpoint/2010/main" val="86460843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320</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1957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33</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87668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34</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63867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35</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These are the common terms that we will start with. More will be added as we move along.</a:t>
            </a:r>
          </a:p>
        </p:txBody>
      </p:sp>
    </p:spTree>
    <p:extLst>
      <p:ext uri="{BB962C8B-B14F-4D97-AF65-F5344CB8AC3E}">
        <p14:creationId xmlns:p14="http://schemas.microsoft.com/office/powerpoint/2010/main" val="4263295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36</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Conformance is</a:t>
            </a:r>
            <a:r>
              <a:rPr lang="en-US" baseline="0" dirty="0"/>
              <a:t> determined based on a claim of conformance to a particular specification (which can be a national implementation guide or a local specification).</a:t>
            </a:r>
            <a:endParaRPr lang="en-US" dirty="0"/>
          </a:p>
        </p:txBody>
      </p:sp>
    </p:spTree>
    <p:extLst>
      <p:ext uri="{BB962C8B-B14F-4D97-AF65-F5344CB8AC3E}">
        <p14:creationId xmlns:p14="http://schemas.microsoft.com/office/powerpoint/2010/main" val="1155328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02910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That</a:t>
            </a:r>
            <a:r>
              <a:rPr lang="en-US" baseline="0" dirty="0"/>
              <a:t> is</a:t>
            </a:r>
            <a:r>
              <a:rPr lang="en-US" dirty="0"/>
              <a:t>, is the derived specification a proper set of requirements on the base specification</a:t>
            </a:r>
            <a:r>
              <a:rPr lang="en-US" baseline="0" dirty="0"/>
              <a:t> (If an element is Required in the base, a derived specification can’t change it to Optional and be considered compliant).</a:t>
            </a:r>
            <a:endParaRPr lang="en-US" dirty="0"/>
          </a:p>
          <a:p>
            <a:r>
              <a:rPr lang="en-US" dirty="0"/>
              <a:t>Compliance is often a term used in place of conformance—hard</a:t>
            </a:r>
            <a:r>
              <a:rPr lang="en-US" baseline="0" dirty="0"/>
              <a:t> to argue that it is wrong, conformance is the better term for describing if systems implement requirements and we will put a stake in the ground and use these terms as defined here. We will use ISO’s definition of conformance.</a:t>
            </a:r>
          </a:p>
          <a:p>
            <a:endParaRPr lang="en-US" baseline="0" dirty="0"/>
          </a:p>
          <a:p>
            <a:r>
              <a:rPr lang="en-US" baseline="0" dirty="0"/>
              <a:t>In order to determine conformance of a system, complete documentation is necessary. This however is often not the case. Compliance of the complete documentation of the interface can be assessed with the higher level profile. Missing documentation hinders conformance and compliance assessment.</a:t>
            </a:r>
            <a:endParaRPr lang="en-US" dirty="0"/>
          </a:p>
        </p:txBody>
      </p:sp>
    </p:spTree>
    <p:extLst>
      <p:ext uri="{BB962C8B-B14F-4D97-AF65-F5344CB8AC3E}">
        <p14:creationId xmlns:p14="http://schemas.microsoft.com/office/powerpoint/2010/main" val="1453005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39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Compatibility is a concept that is determined from</a:t>
            </a:r>
            <a:r>
              <a:rPr lang="en-US" baseline="0" dirty="0"/>
              <a:t> the receiver perspective. The receiver is the “party” that needs to perform a certain function with the data received. If data is not available to perform a function then the sending/receiving pair is non-compatible. Compatibility is a pre-requisite for interoperability. More on this topic later in this tutorial.</a:t>
            </a:r>
            <a:endParaRPr lang="en-US" dirty="0"/>
          </a:p>
        </p:txBody>
      </p:sp>
    </p:spTree>
    <p:extLst>
      <p:ext uri="{BB962C8B-B14F-4D97-AF65-F5344CB8AC3E}">
        <p14:creationId xmlns:p14="http://schemas.microsoft.com/office/powerpoint/2010/main" val="2601423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dirty="0"/>
              <a:t>Key Terms (white boxes) as they related to specifications and implementations (rose</a:t>
            </a:r>
            <a:r>
              <a:rPr lang="en-US" baseline="0" dirty="0"/>
              <a:t> </a:t>
            </a:r>
            <a:r>
              <a:rPr lang="en-US" dirty="0"/>
              <a:t>boxes).</a:t>
            </a:r>
          </a:p>
          <a:p>
            <a:pPr marL="174708" indent="-174708">
              <a:buFont typeface="Arial" panose="020B0604020202020204" pitchFamily="34" charset="0"/>
              <a:buChar char="•"/>
            </a:pPr>
            <a:r>
              <a:rPr lang="en-US" dirty="0"/>
              <a:t>Specification is the standard that contain the requirements. Specifications can be profiled (i.e., constrained further) to meet the needs of a refined use case. The result is a derived specification.</a:t>
            </a:r>
          </a:p>
          <a:p>
            <a:pPr marL="174708" indent="-174708">
              <a:buFont typeface="Arial" panose="020B0604020202020204" pitchFamily="34" charset="0"/>
              <a:buChar char="•"/>
            </a:pPr>
            <a:r>
              <a:rPr lang="en-US" dirty="0"/>
              <a:t>Specifications are implemented.</a:t>
            </a:r>
          </a:p>
          <a:p>
            <a:endParaRPr lang="en-US" dirty="0"/>
          </a:p>
        </p:txBody>
      </p:sp>
    </p:spTree>
    <p:extLst>
      <p:ext uri="{BB962C8B-B14F-4D97-AF65-F5344CB8AC3E}">
        <p14:creationId xmlns:p14="http://schemas.microsoft.com/office/powerpoint/2010/main" val="66713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29010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Profiling: Refinements of the standard via constraints and extension.</a:t>
            </a:r>
          </a:p>
          <a:p>
            <a:r>
              <a:rPr lang="en-US" dirty="0"/>
              <a:t>NOTE: Can implement to the same profiled standard (which is often the goal when the same expectations are the same for sender and receiver).</a:t>
            </a:r>
          </a:p>
          <a:p>
            <a:endParaRPr lang="en-US" dirty="0"/>
          </a:p>
          <a:p>
            <a:r>
              <a:rPr lang="en-US" dirty="0"/>
              <a:t>NOTE 2: A derived specification is a profile, but documentation of</a:t>
            </a:r>
            <a:r>
              <a:rPr lang="en-US" baseline="0" dirty="0"/>
              <a:t> an interface is also considered a “derived specification”.</a:t>
            </a:r>
            <a:endParaRPr lang="en-US" dirty="0"/>
          </a:p>
        </p:txBody>
      </p:sp>
    </p:spTree>
    <p:extLst>
      <p:ext uri="{BB962C8B-B14F-4D97-AF65-F5344CB8AC3E}">
        <p14:creationId xmlns:p14="http://schemas.microsoft.com/office/powerpoint/2010/main" val="4222396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a:p>
            <a:r>
              <a:rPr lang="en-US" dirty="0"/>
              <a:t>This is a common diagram</a:t>
            </a:r>
            <a:r>
              <a:rPr lang="en-US" baseline="0" dirty="0"/>
              <a:t> (others are equally valid). The grouping of the interoperability layers will vary depending on perspective. The lower levels are taken more or less for granted.</a:t>
            </a:r>
          </a:p>
          <a:p>
            <a:endParaRPr lang="en-US" baseline="0" dirty="0"/>
          </a:p>
          <a:p>
            <a:r>
              <a:rPr lang="en-US" baseline="0" dirty="0"/>
              <a:t>Standards are necessary at each layer—the higher we go up the more complex we get; thus the harder it is to achieve “automated” interoperability.</a:t>
            </a:r>
            <a:endParaRPr lang="en-US" dirty="0"/>
          </a:p>
        </p:txBody>
      </p:sp>
    </p:spTree>
    <p:extLst>
      <p:ext uri="{BB962C8B-B14F-4D97-AF65-F5344CB8AC3E}">
        <p14:creationId xmlns:p14="http://schemas.microsoft.com/office/powerpoint/2010/main" val="3766840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Standard</a:t>
            </a:r>
            <a:r>
              <a:rPr lang="en-US" baseline="0" dirty="0"/>
              <a:t> – Generally refers to the base standard.</a:t>
            </a:r>
          </a:p>
          <a:p>
            <a:r>
              <a:rPr lang="en-US" baseline="0" dirty="0"/>
              <a:t>Specification – Generic term to indicated any standard related document (Standard, IG, Profile, </a:t>
            </a:r>
            <a:r>
              <a:rPr lang="en-US" baseline="0" dirty="0" err="1"/>
              <a:t>etc</a:t>
            </a:r>
            <a:r>
              <a:rPr lang="en-US" baseline="0" dirty="0"/>
              <a:t>).</a:t>
            </a:r>
          </a:p>
          <a:p>
            <a:r>
              <a:rPr lang="en-US" baseline="0" dirty="0"/>
              <a:t>Implementation Guide – Collection of profiles or template to document use case requirements.</a:t>
            </a:r>
          </a:p>
          <a:p>
            <a:r>
              <a:rPr lang="en-US" baseline="0" dirty="0"/>
              <a:t>Integration Profile – Same as IG, but it is an IHE term.</a:t>
            </a:r>
          </a:p>
          <a:p>
            <a:r>
              <a:rPr lang="en-US" baseline="0" dirty="0"/>
              <a:t>Profile – Specification that is a constraint on the standard for a single integration. Also named Conformance or Message Profile.</a:t>
            </a:r>
          </a:p>
          <a:p>
            <a:r>
              <a:rPr lang="en-US" baseline="0" dirty="0"/>
              <a:t>Template – is HL7 CDA term for a profile</a:t>
            </a:r>
            <a:endParaRPr lang="en-US" dirty="0"/>
          </a:p>
        </p:txBody>
      </p:sp>
    </p:spTree>
    <p:extLst>
      <p:ext uri="{BB962C8B-B14F-4D97-AF65-F5344CB8AC3E}">
        <p14:creationId xmlns:p14="http://schemas.microsoft.com/office/powerpoint/2010/main" val="3621631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01363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An Application is software that runs on a computer and that is designed to provide specific functions for an end-user. An application may consist of one or more actors (note, only one is shown in the diagram). An Actor has a specific role, performs a specific function, and is defined in an abstract manner. The functions to be performed by an actor or application are defined by the Functional Requirements—a specification of desired capabilities. An application or actor can be an initiator or a responder. An Initiator is an entity that starts an action and is also referred to as a Sender or Client. A Responder is an entity that is reacting to the action of the Initiator. A responder is also referred to as a Receiver or Server. An Interface  (denoted as I ) is a mechanism (like a socket or port) by which data are imported and exported (i.e., exchanged) between two applications. An interface normally only refers to either a sending or receiving application, but in order to exchange data both end points are needed. A single exchange of data between the two applications is referred to as an Interaction. A Transaction is an exchange of data (usually roundtrip) between two applications consisting of one, two (typical), or more interactions. A Use Case describes a real-world scenario that defines the actors’ roles and actions along with the associated interactions and transactions. An Interaction Diagram is a graphical representation of the use case expressing the interaction between the actors.</a:t>
            </a:r>
          </a:p>
        </p:txBody>
      </p:sp>
    </p:spTree>
    <p:extLst>
      <p:ext uri="{BB962C8B-B14F-4D97-AF65-F5344CB8AC3E}">
        <p14:creationId xmlns:p14="http://schemas.microsoft.com/office/powerpoint/2010/main" val="3737198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 Use Case describes a real-world scenario that defines the actors’ roles and actions along with the associated interactions and transactions. An Implementation Guide is a document that specifies the use cases and the requirements that must be supported to satisfy the use cases using a specific standard. An alternative term for implementation guide, and one that is used in IHE, is Integration Profile. An implementation guide may or may not include detailed functional requirements for the actors.</a:t>
            </a:r>
          </a:p>
        </p:txBody>
      </p:sp>
    </p:spTree>
    <p:extLst>
      <p:ext uri="{BB962C8B-B14F-4D97-AF65-F5344CB8AC3E}">
        <p14:creationId xmlns:p14="http://schemas.microsoft.com/office/powerpoint/2010/main" val="3590809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IHE refers</a:t>
            </a:r>
            <a:r>
              <a:rPr lang="en-US" baseline="0" dirty="0"/>
              <a:t> to Implementation Guide as Integration Profile (and generally includes functional requirements). They profile an entire workflow. HL7 v2 will typically have limited functional requirements and only address the interoperability transactions.</a:t>
            </a:r>
            <a:endParaRPr lang="en-US" dirty="0"/>
          </a:p>
        </p:txBody>
      </p:sp>
    </p:spTree>
    <p:extLst>
      <p:ext uri="{BB962C8B-B14F-4D97-AF65-F5344CB8AC3E}">
        <p14:creationId xmlns:p14="http://schemas.microsoft.com/office/powerpoint/2010/main" val="55896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45864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49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28903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50</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4029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83581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This slide is included to point out the fact that just because you are conformance to the</a:t>
            </a:r>
            <a:r>
              <a:rPr lang="en-US" baseline="0" dirty="0"/>
              <a:t> interoperability specification it is likely not enough to do business. Data quality is often an issue that must be addressed in another document. The interoperability specification will only “buy you so much”.</a:t>
            </a:r>
            <a:endParaRPr lang="en-US" dirty="0"/>
          </a:p>
        </p:txBody>
      </p:sp>
    </p:spTree>
    <p:extLst>
      <p:ext uri="{BB962C8B-B14F-4D97-AF65-F5344CB8AC3E}">
        <p14:creationId xmlns:p14="http://schemas.microsoft.com/office/powerpoint/2010/main" val="1037866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52</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5145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1242219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Used to specify requirements. The keywords</a:t>
            </a:r>
            <a:r>
              <a:rPr lang="en-US" baseline="0" dirty="0"/>
              <a:t> should only be used to specify requirements and not be used in the narrative parts of the specification. For example, use SHALL for a normative statement and “must” in the informative (narrative parts).</a:t>
            </a:r>
            <a:endParaRPr lang="en-US" dirty="0"/>
          </a:p>
        </p:txBody>
      </p:sp>
    </p:spTree>
    <p:extLst>
      <p:ext uri="{BB962C8B-B14F-4D97-AF65-F5344CB8AC3E}">
        <p14:creationId xmlns:p14="http://schemas.microsoft.com/office/powerpoint/2010/main" val="32651363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476186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dirty="0"/>
              <a:t>This example is taken from HL7 v2.x; EI is the Entity Identifier data type and in this instance is a reference to the 3rd component (Universal ID) is made.</a:t>
            </a:r>
          </a:p>
          <a:p>
            <a:pPr marL="174708" indent="-174708">
              <a:buFont typeface="Arial" panose="020B0604020202020204" pitchFamily="34" charset="0"/>
              <a:buChar char="•"/>
            </a:pPr>
            <a:r>
              <a:rPr lang="en-US" dirty="0"/>
              <a:t>Although not indicated here, a precise definition (or reference to) of what constitutes “an ISO-compliant OID” is necessary.</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It should be noted that “SHOULD” and “MAY” have the same impact with regards to conformity assessment.</a:t>
            </a:r>
          </a:p>
          <a:p>
            <a:pPr marL="174708" indent="-174708">
              <a:buFont typeface="Arial" panose="020B0604020202020204" pitchFamily="34" charset="0"/>
              <a:buChar char="•"/>
            </a:pPr>
            <a:endParaRPr lang="en-US" dirty="0"/>
          </a:p>
          <a:p>
            <a:pPr marL="0" indent="0">
              <a:buFont typeface="Arial" panose="020B0604020202020204" pitchFamily="34" charset="0"/>
              <a:buNone/>
            </a:pPr>
            <a:r>
              <a:rPr lang="en-US" dirty="0"/>
              <a:t>It is debatable as whether it is non-conformant</a:t>
            </a:r>
            <a:r>
              <a:rPr lang="en-US" baseline="0" dirty="0"/>
              <a:t> if it is implemented but implemented incorrectly. You can argue that it is a provisional requirement and as soon as you decide to implement it, the SHOULD and MAY become a SHALL, and therefore it would fail if implemented incorrectly—but this is part of the profiling.</a:t>
            </a:r>
            <a:endParaRPr lang="en-US" dirty="0"/>
          </a:p>
          <a:p>
            <a:endParaRPr lang="en-US" dirty="0"/>
          </a:p>
        </p:txBody>
      </p:sp>
    </p:spTree>
    <p:extLst>
      <p:ext uri="{BB962C8B-B14F-4D97-AF65-F5344CB8AC3E}">
        <p14:creationId xmlns:p14="http://schemas.microsoft.com/office/powerpoint/2010/main" val="1137425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“how” here means “how” conformance can be achieved, not “how” to implement</a:t>
            </a:r>
            <a:r>
              <a:rPr lang="en-US" baseline="0" dirty="0"/>
              <a:t> (“that is, it is not prescribing how implementers implement the requirements”).</a:t>
            </a:r>
            <a:endParaRPr lang="en-US" dirty="0"/>
          </a:p>
        </p:txBody>
      </p:sp>
    </p:spTree>
    <p:extLst>
      <p:ext uri="{BB962C8B-B14F-4D97-AF65-F5344CB8AC3E}">
        <p14:creationId xmlns:p14="http://schemas.microsoft.com/office/powerpoint/2010/main" val="9973743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45463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59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Conformance Clause can reference profiles and levels.</a:t>
            </a:r>
          </a:p>
          <a:p>
            <a:r>
              <a:rPr lang="en-US" dirty="0"/>
              <a:t>Vendors will also use the term Conformance Statement to declare what aspects</a:t>
            </a:r>
            <a:r>
              <a:rPr lang="en-US" baseline="0" dirty="0"/>
              <a:t> in a standard they support or to indicate the capabilities of their system. Conformance clauses contain Conformance Statements (at a high-level—basically references to high-level requirements, e.g., Profile Components).</a:t>
            </a:r>
            <a:endParaRPr lang="en-US" dirty="0"/>
          </a:p>
        </p:txBody>
      </p:sp>
    </p:spTree>
    <p:extLst>
      <p:ext uri="{BB962C8B-B14F-4D97-AF65-F5344CB8AC3E}">
        <p14:creationId xmlns:p14="http://schemas.microsoft.com/office/powerpoint/2010/main" val="13264911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If outside information is needed to test the requirement; then the requirement</a:t>
            </a:r>
            <a:r>
              <a:rPr lang="en-US" baseline="0" dirty="0"/>
              <a:t> is not contained within the at testable object (e.g., a message or a document).</a:t>
            </a:r>
            <a:endParaRPr lang="en-US" dirty="0"/>
          </a:p>
        </p:txBody>
      </p:sp>
    </p:spTree>
    <p:extLst>
      <p:ext uri="{BB962C8B-B14F-4D97-AF65-F5344CB8AC3E}">
        <p14:creationId xmlns:p14="http://schemas.microsoft.com/office/powerpoint/2010/main" val="1263411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term “Implicit”</a:t>
            </a:r>
            <a:r>
              <a:rPr lang="en-US" baseline="0" dirty="0"/>
              <a:t> may not be the best term—but is the best we can come up with to make the distinction on how requirements can be stated using conformance constructs.</a:t>
            </a:r>
          </a:p>
          <a:p>
            <a:endParaRPr lang="en-US" baseline="0" dirty="0"/>
          </a:p>
          <a:p>
            <a:r>
              <a:rPr lang="en-US" baseline="0" dirty="0"/>
              <a:t>The conformance constructs are the IG authors “toolbox”, that is, the mechanisms to used for defining requirements.</a:t>
            </a:r>
          </a:p>
          <a:p>
            <a:endParaRPr lang="en-US" baseline="0" dirty="0"/>
          </a:p>
          <a:p>
            <a:r>
              <a:rPr lang="en-US" dirty="0"/>
              <a:t>The principles for specifying conformance must be followed for creating the conformance requirements whether using implicit normative statements or explicit normative statements. The distinction between implicit and explicit normative statements is determined by the manner in which they are specified in the standard. Both forms express a requirement. Implicit statements are described in terms of a conformance construct (e.g., usage) and are sometimes organized in a table (or another form) that provides a convenient, compact representation of requirements. Explicit statements express the requirement narratively (often verbosely). Implicit statements unravel into explicit statements based on the explicit definition of the conformance construct used to define them. Whenever possible, implicit statements are preferred due to readability, compactness, and amenability to automated processing.</a:t>
            </a:r>
          </a:p>
        </p:txBody>
      </p:sp>
    </p:spTree>
    <p:extLst>
      <p:ext uri="{BB962C8B-B14F-4D97-AF65-F5344CB8AC3E}">
        <p14:creationId xmlns:p14="http://schemas.microsoft.com/office/powerpoint/2010/main" val="14469816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conformance constructs are essential components for defining requirements in a specification.. The same technical term may have different meanings in different standards and two different terms may have the same meaning. Therefore, every standard must define a detailed description of the conformance construct requirement so the reader understands the requirements. In order to specify requirements, a clear and concise understanding of the conformance constructs is necessary. Conformance keywords are employed to describe the constructs. Another important tool that provides additional understanding of the constructs is conformity assessment. A set of truth tables that gives outcomes of observed instances for each conformance construct. The assessment may differ slightly from standard to standard, but it must be described such that the reader knows exactly what the author is trying to convey. Otherwise, misunderstanding will lead to incorrect implementations and hinder interoperability.</a:t>
            </a:r>
          </a:p>
          <a:p>
            <a:endParaRPr lang="en-US" dirty="0"/>
          </a:p>
          <a:p>
            <a:r>
              <a:rPr lang="en-US" dirty="0"/>
              <a:t>Examples,</a:t>
            </a:r>
            <a:r>
              <a:rPr lang="en-US" baseline="0" dirty="0"/>
              <a:t> R has different meaning in v2 and V3 and R and M are different terms but have the same meaning (R in v2 and M in V3).,</a:t>
            </a:r>
            <a:endParaRPr lang="en-US" dirty="0"/>
          </a:p>
        </p:txBody>
      </p:sp>
    </p:spTree>
    <p:extLst>
      <p:ext uri="{BB962C8B-B14F-4D97-AF65-F5344CB8AC3E}">
        <p14:creationId xmlns:p14="http://schemas.microsoft.com/office/powerpoint/2010/main" val="3030661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We will use Conformance Statement to refer to a single expressive normative statement (requirement) and use Conformance Clause</a:t>
            </a:r>
            <a:r>
              <a:rPr lang="en-US" baseline="0" dirty="0"/>
              <a:t> to refer to a set of requirements at a “high-level”.</a:t>
            </a:r>
          </a:p>
          <a:p>
            <a:r>
              <a:rPr lang="en-US" baseline="0" dirty="0"/>
              <a:t>NIST and many other SDOs use Conformance Clause. HL7 and IHE typically uses Conformance Statement. The use however is not consistent.</a:t>
            </a:r>
          </a:p>
          <a:p>
            <a:endParaRPr lang="en-US" baseline="0" dirty="0"/>
          </a:p>
          <a:p>
            <a:r>
              <a:rPr lang="en-US" dirty="0"/>
              <a:t>Note: FHIR changed this to capability statement in STU-3. Also, Conformance Clause and Conformance Statement do not quite equate. Conformance Clause is in the standard of what you need to do to conform and may provides levels, provides, options, etc. A conformance statement is from the implementers side of what their capabilities are. Implementers can make claims of conformance to certain clauses based on their implementation capabilities.</a:t>
            </a:r>
          </a:p>
          <a:p>
            <a:endParaRPr lang="en-US" dirty="0"/>
          </a:p>
          <a:p>
            <a:r>
              <a:rPr lang="en-US" dirty="0"/>
              <a:t>IHE Integration Statements are documents prepared and published by vendors to describe the intended conformance </a:t>
            </a:r>
          </a:p>
          <a:p>
            <a:r>
              <a:rPr lang="en-US" dirty="0"/>
              <a:t>of their products with the IHE Technical Framework. Integration Statements tell consumers the specific IHE </a:t>
            </a:r>
          </a:p>
          <a:p>
            <a:r>
              <a:rPr lang="en-US" dirty="0"/>
              <a:t>capabilities a given product is designed to support in terms of the key concepts of IHE: Actors and </a:t>
            </a:r>
          </a:p>
          <a:p>
            <a:r>
              <a:rPr lang="en-US" dirty="0"/>
              <a:t>Integration Profiles.</a:t>
            </a:r>
          </a:p>
          <a:p>
            <a:endParaRPr lang="en-US" dirty="0"/>
          </a:p>
          <a:p>
            <a:r>
              <a:rPr lang="en-US" dirty="0"/>
              <a:t>Below is my definition.</a:t>
            </a:r>
          </a:p>
          <a:p>
            <a:r>
              <a:rPr lang="en-US" dirty="0"/>
              <a:t>A document that states specific requirements that are met by an implementation—it is declaration of capabilities.</a:t>
            </a:r>
          </a:p>
          <a:p>
            <a:endParaRPr lang="en-US" dirty="0"/>
          </a:p>
        </p:txBody>
      </p:sp>
    </p:spTree>
    <p:extLst>
      <p:ext uri="{BB962C8B-B14F-4D97-AF65-F5344CB8AC3E}">
        <p14:creationId xmlns:p14="http://schemas.microsoft.com/office/powerpoint/2010/main" val="40231649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64</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Don’t conflate requirements for </a:t>
            </a:r>
            <a:r>
              <a:rPr lang="en-US" dirty="0" err="1"/>
              <a:t>convenience</a:t>
            </a:r>
            <a:r>
              <a:rPr lang="en-US" dirty="0" err="1">
                <a:sym typeface="Wingdings" panose="05000000000000000000" pitchFamily="2" charset="2"/>
              </a:rPr>
              <a:t></a:t>
            </a:r>
            <a:r>
              <a:rPr lang="en-US" dirty="0" err="1"/>
              <a:t>E.g</a:t>
            </a:r>
            <a:r>
              <a:rPr lang="en-US" dirty="0"/>
              <a:t>., in HL7 v2, using “if statements” to distinguish requirements from different profiles</a:t>
            </a:r>
          </a:p>
          <a:p>
            <a:endParaRPr lang="en-US" dirty="0"/>
          </a:p>
          <a:p>
            <a:endParaRPr lang="en-US" dirty="0"/>
          </a:p>
          <a:p>
            <a:r>
              <a:rPr lang="en-US" dirty="0"/>
              <a:t>Write standards to where you want to bring the industry—just don’t document the current </a:t>
            </a:r>
            <a:r>
              <a:rPr lang="en-US" dirty="0" err="1"/>
              <a:t>state</a:t>
            </a:r>
            <a:r>
              <a:rPr lang="en-US" dirty="0" err="1">
                <a:sym typeface="Wingdings" panose="05000000000000000000" pitchFamily="2" charset="2"/>
              </a:rPr>
              <a:t></a:t>
            </a:r>
            <a:r>
              <a:rPr lang="en-US" dirty="0" err="1"/>
              <a:t>This</a:t>
            </a:r>
            <a:r>
              <a:rPr lang="en-US" dirty="0"/>
              <a:t> often leads to multiple solutions to solve the same problem—this does not advance interoperability.</a:t>
            </a:r>
          </a:p>
          <a:p>
            <a:endParaRPr lang="en-US" dirty="0"/>
          </a:p>
        </p:txBody>
      </p:sp>
    </p:spTree>
    <p:extLst>
      <p:ext uri="{BB962C8B-B14F-4D97-AF65-F5344CB8AC3E}">
        <p14:creationId xmlns:p14="http://schemas.microsoft.com/office/powerpoint/2010/main" val="23847242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65</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916790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For example, HL7 v2 has a very rich set of conformance constructs that allow for precise definition (although often they are not used to their</a:t>
            </a:r>
            <a:r>
              <a:rPr lang="en-US" baseline="0" dirty="0"/>
              <a:t> full capacity in many implementation guides. On the other hand, NCPDP SCRIPT provides a limited set of conformance constructs.</a:t>
            </a:r>
            <a:endParaRPr lang="en-US" dirty="0"/>
          </a:p>
        </p:txBody>
      </p:sp>
    </p:spTree>
    <p:extLst>
      <p:ext uri="{BB962C8B-B14F-4D97-AF65-F5344CB8AC3E}">
        <p14:creationId xmlns:p14="http://schemas.microsoft.com/office/powerpoint/2010/main" val="36394792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817293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Data Types:</a:t>
            </a:r>
            <a:r>
              <a:rPr lang="en-US" baseline="0" dirty="0"/>
              <a:t> NM (HL7 v2) and primitive, AD (CDA), and </a:t>
            </a:r>
            <a:r>
              <a:rPr lang="en-US" baseline="0" dirty="0" err="1"/>
              <a:t>HumanName</a:t>
            </a:r>
            <a:r>
              <a:rPr lang="en-US" baseline="0" dirty="0"/>
              <a:t> (FHIR). </a:t>
            </a:r>
          </a:p>
          <a:p>
            <a:endParaRPr lang="en-US" baseline="0" dirty="0"/>
          </a:p>
          <a:p>
            <a:r>
              <a:rPr lang="en-US" baseline="0" dirty="0"/>
              <a:t>NOTE: for length, it is the number of characters, not the number of bytes it takes to represent the data.</a:t>
            </a:r>
            <a:endParaRPr lang="en-US" dirty="0"/>
          </a:p>
        </p:txBody>
      </p:sp>
    </p:spTree>
    <p:extLst>
      <p:ext uri="{BB962C8B-B14F-4D97-AF65-F5344CB8AC3E}">
        <p14:creationId xmlns:p14="http://schemas.microsoft.com/office/powerpoint/2010/main" val="9486842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69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Red Star:</a:t>
            </a:r>
            <a:r>
              <a:rPr lang="en-US" baseline="0" dirty="0"/>
              <a:t> indicates that the terms is overloaded. Here it is meant as an explicit constraint (normally, on the allowed values of content).</a:t>
            </a:r>
          </a:p>
          <a:p>
            <a:r>
              <a:rPr lang="en-US" baseline="0" dirty="0"/>
              <a:t>Normal Star (*): Represents that many encodings (dialects) are represented in this format.</a:t>
            </a:r>
          </a:p>
          <a:p>
            <a:endParaRPr lang="en-US" baseline="0" dirty="0"/>
          </a:p>
          <a:p>
            <a:r>
              <a:rPr lang="en-US" baseline="0" dirty="0"/>
              <a:t>A second example for Data Semantics is: A (coded) diagnosis field should contain a diagnosis code from an appropriate classification (ICD) or terminology (SNOMED CT), but not a procedure. </a:t>
            </a:r>
          </a:p>
          <a:p>
            <a:endParaRPr lang="en-US" dirty="0"/>
          </a:p>
        </p:txBody>
      </p:sp>
    </p:spTree>
    <p:extLst>
      <p:ext uri="{BB962C8B-B14F-4D97-AF65-F5344CB8AC3E}">
        <p14:creationId xmlns:p14="http://schemas.microsoft.com/office/powerpoint/2010/main" val="23587812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Fixed Value: The more detailed and specific a certain data exchange standard is, especially in the case of specific use cases, the fewer possible options are valid for a data element. In some cases, the options for an element are reduced to a single value, thus providing a constant (fixed) value.</a:t>
            </a:r>
          </a:p>
          <a:p>
            <a:endParaRPr lang="en-US" dirty="0"/>
          </a:p>
          <a:p>
            <a:r>
              <a:rPr lang="en-US" dirty="0"/>
              <a:t>Format: can be represented in may ways, e.g., a regular expression</a:t>
            </a:r>
            <a:r>
              <a:rPr lang="en-US" baseline="0" dirty="0"/>
              <a:t> format, can be narrative (not recommended) such as a LOINC or OID format.</a:t>
            </a:r>
          </a:p>
          <a:p>
            <a:endParaRPr lang="en-US" baseline="0" dirty="0"/>
          </a:p>
          <a:p>
            <a:r>
              <a:rPr lang="en-US" baseline="0" dirty="0"/>
              <a:t>Default: Not recommended. Should always be explicit. Not sure if it is the default or if just forgotten. Not as big as an issue if there can only ever be a single value for a particular use case. But then this might hinder automatic processing of elements (i.e., something different needs to be done).</a:t>
            </a:r>
            <a:endParaRPr lang="en-US" dirty="0"/>
          </a:p>
        </p:txBody>
      </p:sp>
    </p:spTree>
    <p:extLst>
      <p:ext uri="{BB962C8B-B14F-4D97-AF65-F5344CB8AC3E}">
        <p14:creationId xmlns:p14="http://schemas.microsoft.com/office/powerpoint/2010/main" val="859045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289469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This slide is from the sender’s perspective.</a:t>
            </a:r>
          </a:p>
          <a:p>
            <a:endParaRPr lang="en-US" dirty="0"/>
          </a:p>
          <a:p>
            <a:r>
              <a:rPr lang="en-US" dirty="0"/>
              <a:t>Additional text is provided in the standard that describes the concept being conveyed by the element. Moreover, the implied requirement for the application is to support the concept of Administrative Gender (as a pre-condition), which is typically agnostic to the interface specification.</a:t>
            </a:r>
          </a:p>
          <a:p>
            <a:endParaRPr lang="en-US" dirty="0"/>
          </a:p>
          <a:p>
            <a:r>
              <a:rPr lang="en-US" dirty="0"/>
              <a:t>We assume that the value set specification indicates these requirements. Unfortunately, too often seen in practice value set specifications in implementation guides are underspecified and/or ambiguous.</a:t>
            </a:r>
          </a:p>
          <a:p>
            <a:endParaRPr lang="en-US" dirty="0"/>
          </a:p>
          <a:p>
            <a:r>
              <a:rPr lang="en-US" dirty="0"/>
              <a:t>Some liberties</a:t>
            </a:r>
            <a:r>
              <a:rPr lang="en-US" baseline="0" dirty="0"/>
              <a:t> are taken here with this slide, v2 formally doesn’t have binding strength and this probably equates to more requirements than listed—but it is to convey the idea.</a:t>
            </a:r>
            <a:endParaRPr lang="en-US" dirty="0"/>
          </a:p>
          <a:p>
            <a:endParaRPr lang="en-US" dirty="0"/>
          </a:p>
        </p:txBody>
      </p:sp>
    </p:spTree>
    <p:extLst>
      <p:ext uri="{BB962C8B-B14F-4D97-AF65-F5344CB8AC3E}">
        <p14:creationId xmlns:p14="http://schemas.microsoft.com/office/powerpoint/2010/main" val="4237879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72</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86984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From</a:t>
            </a:r>
            <a:r>
              <a:rPr lang="en-US" baseline="0" dirty="0"/>
              <a:t> an implementation perspective whether or not the element must be supported, and therefore possible to appear in an instance. For an operational viewpoint (i.e., runtime), usage indicates whether or not the element may appear.</a:t>
            </a:r>
          </a:p>
          <a:p>
            <a:endParaRPr lang="en-US" baseline="0" dirty="0"/>
          </a:p>
          <a:p>
            <a:r>
              <a:rPr lang="en-US" baseline="0" dirty="0"/>
              <a:t>That is a “Fuzzy” MAY because in essence it is a SHALL but depends on data available and or other conditions. It is not all that clear in standards. Bottom line though it is a MAY in the fact that in a given instance (without context) it MAY or MAY NOT be present in the message instance.</a:t>
            </a:r>
            <a:endParaRPr lang="en-US" dirty="0"/>
          </a:p>
        </p:txBody>
      </p:sp>
    </p:spTree>
    <p:extLst>
      <p:ext uri="{BB962C8B-B14F-4D97-AF65-F5344CB8AC3E}">
        <p14:creationId xmlns:p14="http://schemas.microsoft.com/office/powerpoint/2010/main" val="2062431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917263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FHIR: implementations that produce or consume resources SHALL provide "support" for the element in some meaningful way. Exactly what this means is impossible to describe or clarify as part of the FHIR specification. The profiling mechanism is used define what “must-support” means in the context of the use case. Elements are NEVER assigned “must-support” at the base FHIR specification.</a:t>
            </a:r>
          </a:p>
          <a:p>
            <a:endParaRPr lang="en-US" dirty="0"/>
          </a:p>
        </p:txBody>
      </p:sp>
    </p:spTree>
    <p:extLst>
      <p:ext uri="{BB962C8B-B14F-4D97-AF65-F5344CB8AC3E}">
        <p14:creationId xmlns:p14="http://schemas.microsoft.com/office/powerpoint/2010/main" val="3292772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827780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605294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There are multiple interpretations of “RE” when a value is known. One is “the capability must always be supported and a value is sent if known”, the other is “the capability must always be supported and a value may or may not be sent even when known based on a condition external to the profile specification. The condition may be noted in the profile but cannot be processed automatically”. This is what can be interpreted from the “relevant” part of the definition.</a:t>
            </a:r>
            <a:r>
              <a:rPr lang="en-US" baseline="0" dirty="0"/>
              <a:t> T</a:t>
            </a:r>
            <a:r>
              <a:rPr lang="en-US" dirty="0"/>
              <a:t>he external condition can’t always prevent an element from being sent, otherwise it is not a condition.</a:t>
            </a:r>
          </a:p>
          <a:p>
            <a:endParaRPr lang="en-US" dirty="0"/>
          </a:p>
          <a:p>
            <a:r>
              <a:rPr lang="en-US" dirty="0"/>
              <a:t>This</a:t>
            </a:r>
            <a:r>
              <a:rPr lang="en-US" baseline="0" dirty="0"/>
              <a:t> is the case for HL7 v2. In the case the receiver does not known whether there is no data, or there is data but it is being withheld. Use of NULL values helps. If it is important enough to distinguish, then a separate profile could be created to eliminate the need for the RE usage. </a:t>
            </a:r>
            <a:endParaRPr lang="en-US" dirty="0"/>
          </a:p>
        </p:txBody>
      </p:sp>
    </p:spTree>
    <p:extLst>
      <p:ext uri="{BB962C8B-B14F-4D97-AF65-F5344CB8AC3E}">
        <p14:creationId xmlns:p14="http://schemas.microsoft.com/office/powerpoint/2010/main" val="33104406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79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previous slides indicated definitions</a:t>
            </a:r>
            <a:r>
              <a:rPr lang="en-US" baseline="0" dirty="0"/>
              <a:t> from the sender side perspective, this indicates the receiver side.</a:t>
            </a:r>
          </a:p>
          <a:p>
            <a:endParaRPr lang="en-US" baseline="0" dirty="0"/>
          </a:p>
          <a:p>
            <a:r>
              <a:rPr lang="en-US" baseline="0" dirty="0"/>
              <a:t>For Prohibited: mention that even when “prohibited” on the receiver’s end, that applications generally have to gracefully handle such errors to continue the “process” or use case without stopping/crashing at this point (they can do a number of things, reject, continue to process an report exception, etc.)</a:t>
            </a:r>
            <a:endParaRPr lang="en-US" dirty="0"/>
          </a:p>
        </p:txBody>
      </p:sp>
    </p:spTree>
    <p:extLst>
      <p:ext uri="{BB962C8B-B14F-4D97-AF65-F5344CB8AC3E}">
        <p14:creationId xmlns:p14="http://schemas.microsoft.com/office/powerpoint/2010/main" val="39725704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reason for this bullet point (Not to be confused with “RE” in v2) is that during the ONC</a:t>
            </a:r>
            <a:r>
              <a:rPr lang="en-US" baseline="0" dirty="0"/>
              <a:t> testing of HL7 v2 standards many implementers were interpreting “RE” usage as Optional. Meaning that they had the option to implement or not. This is only the case for “Optional” usage. “RE” is defined previously.</a:t>
            </a:r>
          </a:p>
          <a:p>
            <a:endParaRPr lang="en-US" baseline="0" dirty="0"/>
          </a:p>
          <a:p>
            <a:r>
              <a:rPr lang="en-US" baseline="0" dirty="0"/>
              <a:t>SCRIPT: Is optional unless further specified with a conditionality rule in the SCRIPT Implementation Guide or through an xml schema annotation. When not further specified by the standard, the usage is determined locally and in essence is made M via profiling in the form of companion guides and certification rules defined by trading partners or networks. SCRIPT doesn’t have formal mechanisms for profiling, but local agreements can be made to refine C usage elements. SCRIPT is intended to be a National Standard that for the most part is implemented locally and not expected to have much variation.</a:t>
            </a:r>
            <a:endParaRPr lang="en-US" dirty="0"/>
          </a:p>
          <a:p>
            <a:endParaRPr lang="en-US" dirty="0"/>
          </a:p>
        </p:txBody>
      </p:sp>
    </p:spTree>
    <p:extLst>
      <p:ext uri="{BB962C8B-B14F-4D97-AF65-F5344CB8AC3E}">
        <p14:creationId xmlns:p14="http://schemas.microsoft.com/office/powerpoint/2010/main" val="623018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Tutorial will aim to provide you wit</a:t>
            </a:r>
            <a:r>
              <a:rPr lang="en-US" baseline="0" dirty="0"/>
              <a:t>h the information to be able to navigate these “choppy” waters.</a:t>
            </a:r>
          </a:p>
          <a:p>
            <a:endParaRPr lang="en-US" baseline="0" dirty="0"/>
          </a:p>
          <a:p>
            <a:r>
              <a:rPr lang="en-US" baseline="0" dirty="0"/>
              <a:t>SDOs need to build better conformance models and methodologies, and ensure they get applied correctly—Provide “boilerplates” and best practices</a:t>
            </a:r>
          </a:p>
          <a:p>
            <a:endParaRPr lang="en-US" baseline="0" dirty="0"/>
          </a:p>
          <a:p>
            <a:endParaRPr lang="en-US" baseline="0" dirty="0"/>
          </a:p>
          <a:p>
            <a:r>
              <a:rPr lang="en-US" baseline="0" dirty="0"/>
              <a:t>Participate in ballot reconciliation and ask the hard questions—just don’t “drink the Kool-Aid”.</a:t>
            </a:r>
            <a:endParaRPr lang="en-US" dirty="0"/>
          </a:p>
        </p:txBody>
      </p:sp>
    </p:spTree>
    <p:extLst>
      <p:ext uri="{BB962C8B-B14F-4D97-AF65-F5344CB8AC3E}">
        <p14:creationId xmlns:p14="http://schemas.microsoft.com/office/powerpoint/2010/main" val="34564993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460978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432396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Example is for</a:t>
            </a:r>
            <a:r>
              <a:rPr lang="en-US" baseline="0" dirty="0"/>
              <a:t> HL7 v2. Conceptually the same.</a:t>
            </a:r>
          </a:p>
          <a:p>
            <a:endParaRPr lang="en-US" baseline="0" dirty="0"/>
          </a:p>
          <a:p>
            <a:r>
              <a:rPr lang="en-US" baseline="0" dirty="0"/>
              <a:t>NOTE: This is taken from an example from the Immunization IG, but is modified (PID-24 is “RE” and value set does not include “U”). The example presented in this tutorial is the better way to specify the requirements.</a:t>
            </a:r>
          </a:p>
          <a:p>
            <a:endParaRPr lang="en-US" dirty="0"/>
          </a:p>
        </p:txBody>
      </p:sp>
    </p:spTree>
    <p:extLst>
      <p:ext uri="{BB962C8B-B14F-4D97-AF65-F5344CB8AC3E}">
        <p14:creationId xmlns:p14="http://schemas.microsoft.com/office/powerpoint/2010/main" val="3275574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C and CE in HL7 v2 was used prior to version</a:t>
            </a:r>
            <a:r>
              <a:rPr lang="en-US" baseline="0" dirty="0"/>
              <a:t> 2.7.1.</a:t>
            </a:r>
            <a:endParaRPr lang="en-US" dirty="0"/>
          </a:p>
        </p:txBody>
      </p:sp>
    </p:spTree>
    <p:extLst>
      <p:ext uri="{BB962C8B-B14F-4D97-AF65-F5344CB8AC3E}">
        <p14:creationId xmlns:p14="http://schemas.microsoft.com/office/powerpoint/2010/main" val="20635354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Another example</a:t>
            </a:r>
            <a:r>
              <a:rPr lang="en-US" baseline="0" dirty="0"/>
              <a:t> showing C(R/RE) which is a notion that was not available until HL7 version 2.7.1. Inspired by the needed specificity of 2014 ONC Certification testing. NIST worked with HL7 to develop construct and to apply to specification for ONC certification testing (in 2012). C and CE conditional usages were not sufficient and most conditional did not contain a condition predicate.</a:t>
            </a:r>
            <a:endParaRPr lang="en-US" dirty="0"/>
          </a:p>
        </p:txBody>
      </p:sp>
    </p:spTree>
    <p:extLst>
      <p:ext uri="{BB962C8B-B14F-4D97-AF65-F5344CB8AC3E}">
        <p14:creationId xmlns:p14="http://schemas.microsoft.com/office/powerpoint/2010/main" val="3877714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606076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IHE is a Profiling Standards</a:t>
            </a:r>
            <a:r>
              <a:rPr lang="en-US" baseline="0" dirty="0"/>
              <a:t> Organization (PDO). They take base standards (such as HL7 v2 and DICOM) and profile them in the context of a certain use case (workflow).</a:t>
            </a:r>
          </a:p>
          <a:p>
            <a:endParaRPr lang="en-US" baseline="0" dirty="0"/>
          </a:p>
          <a:p>
            <a:r>
              <a:rPr lang="en-US" dirty="0"/>
              <a:t>In</a:t>
            </a:r>
            <a:r>
              <a:rPr lang="en-US" baseline="0" dirty="0"/>
              <a:t> all fairness, IHE started profiling the v2 specification before concrete requirements in the v2 conformance was established.</a:t>
            </a:r>
            <a:endParaRPr lang="en-US" dirty="0"/>
          </a:p>
        </p:txBody>
      </p:sp>
    </p:spTree>
    <p:extLst>
      <p:ext uri="{BB962C8B-B14F-4D97-AF65-F5344CB8AC3E}">
        <p14:creationId xmlns:p14="http://schemas.microsoft.com/office/powerpoint/2010/main" val="19432731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259539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89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TOP: The conformance statement indicates</a:t>
            </a:r>
            <a:r>
              <a:rPr lang="en-US" baseline="0" dirty="0"/>
              <a:t> a SHOULD, which means it is Optional. If implemented, then the (i) clause is Required (This is shown in the MIDDLE), else it is Optional.</a:t>
            </a:r>
          </a:p>
          <a:p>
            <a:r>
              <a:rPr lang="en-US" baseline="0" dirty="0"/>
              <a:t>BOTTOM: The conformance statement indicates a SHALL, which mean it is Required. The (i) clause is Required.</a:t>
            </a:r>
          </a:p>
          <a:p>
            <a:endParaRPr lang="en-US" baseline="0" dirty="0"/>
          </a:p>
          <a:p>
            <a:r>
              <a:rPr lang="en-US" b="1" u="sng" baseline="0" dirty="0"/>
              <a:t>FROM CDA:</a:t>
            </a:r>
          </a:p>
          <a:p>
            <a:pPr>
              <a:spcBef>
                <a:spcPts val="0"/>
              </a:spcBef>
              <a:spcAft>
                <a:spcPts val="0"/>
              </a:spcAft>
            </a:pPr>
            <a:r>
              <a:rPr lang="en-US" dirty="0">
                <a:latin typeface="Arial" panose="020B0604020202020204" pitchFamily="34" charset="0"/>
                <a:ea typeface="Calibri" panose="020F0502020204030204" pitchFamily="34" charset="0"/>
              </a:rPr>
              <a:t>When conformance statements are nested (or have subordinate clauses) the conformance statements are to be read and interpreted in hierarchical order.  These hierarchical clauses can be interpreted as "if then, else" clauses.  Thus...  </a:t>
            </a:r>
            <a:endParaRPr lang="en-US" sz="1800" dirty="0">
              <a:latin typeface="Times New Roman" panose="02020603050405020304" pitchFamily="18" charset="0"/>
              <a:ea typeface="Calibri" panose="020F0502020204030204" pitchFamily="34" charset="0"/>
            </a:endParaRPr>
          </a:p>
          <a:p>
            <a:pPr>
              <a:spcBef>
                <a:spcPts val="0"/>
              </a:spcBef>
              <a:spcAft>
                <a:spcPts val="0"/>
              </a:spcAft>
            </a:pPr>
            <a:r>
              <a:rPr lang="en-US" dirty="0">
                <a:latin typeface="Arial" panose="020B0604020202020204" pitchFamily="34" charset="0"/>
                <a:ea typeface="Calibri" panose="020F0502020204030204" pitchFamily="34" charset="0"/>
              </a:rPr>
              <a:t> </a:t>
            </a:r>
            <a:endParaRPr lang="en-US" sz="1800" dirty="0">
              <a:latin typeface="Times New Roman" panose="02020603050405020304" pitchFamily="18" charset="0"/>
              <a:ea typeface="Calibri" panose="020F0502020204030204" pitchFamily="34" charset="0"/>
            </a:endParaRPr>
          </a:p>
          <a:p>
            <a:pPr marL="465887">
              <a:spcBef>
                <a:spcPts val="0"/>
              </a:spcBef>
              <a:spcAft>
                <a:spcPts val="0"/>
              </a:spcAft>
            </a:pPr>
            <a:r>
              <a:rPr lang="en-US" dirty="0">
                <a:latin typeface="Bookman Old Style" panose="02050604050505020204" pitchFamily="18" charset="0"/>
                <a:ea typeface="Calibri" panose="020F0502020204030204" pitchFamily="34" charset="0"/>
              </a:rPr>
              <a:t>a.  </a:t>
            </a:r>
            <a:r>
              <a:rPr lang="en-US" dirty="0">
                <a:latin typeface="Arial" panose="020B0604020202020204" pitchFamily="34" charset="0"/>
                <a:ea typeface="Calibri" panose="020F0502020204030204" pitchFamily="34" charset="0"/>
              </a:rPr>
              <a:t>This</a:t>
            </a:r>
            <a:r>
              <a:rPr lang="en-US" dirty="0">
                <a:latin typeface="Bookman Old Style" panose="02050604050505020204" pitchFamily="18" charset="0"/>
                <a:ea typeface="Calibri" panose="020F0502020204030204" pitchFamily="34" charset="0"/>
              </a:rPr>
              <a:t> structured Body </a:t>
            </a:r>
            <a:r>
              <a:rPr lang="en-US" b="1" dirty="0">
                <a:latin typeface="Arial" panose="020B0604020202020204" pitchFamily="34" charset="0"/>
                <a:ea typeface="Calibri" panose="020F0502020204030204" pitchFamily="34" charset="0"/>
              </a:rPr>
              <a:t>SHOULD </a:t>
            </a:r>
            <a:r>
              <a:rPr lang="en-US" dirty="0">
                <a:latin typeface="Arial" panose="020B0604020202020204" pitchFamily="34" charset="0"/>
                <a:ea typeface="Calibri" panose="020F0502020204030204" pitchFamily="34" charset="0"/>
              </a:rPr>
              <a:t>contain zero or one [0..1] </a:t>
            </a:r>
            <a:r>
              <a:rPr lang="en-US" b="1" dirty="0">
                <a:latin typeface="Arial" panose="020B0604020202020204" pitchFamily="34" charset="0"/>
                <a:ea typeface="Calibri" panose="020F0502020204030204" pitchFamily="34" charset="0"/>
              </a:rPr>
              <a:t>component </a:t>
            </a:r>
            <a:r>
              <a:rPr lang="en-US" dirty="0">
                <a:latin typeface="Arial" panose="020B0604020202020204" pitchFamily="34" charset="0"/>
                <a:ea typeface="Calibri" panose="020F0502020204030204" pitchFamily="34" charset="0"/>
              </a:rPr>
              <a:t>(</a:t>
            </a:r>
            <a:r>
              <a:rPr lang="en-US" u="sng" dirty="0">
                <a:solidFill>
                  <a:srgbClr val="0000FF"/>
                </a:solidFill>
                <a:latin typeface="Arial" panose="020B0604020202020204" pitchFamily="34" charset="0"/>
                <a:ea typeface="Calibri" panose="020F0502020204030204" pitchFamily="34" charset="0"/>
                <a:hlinkClick r:id="rId3"/>
              </a:rPr>
              <a:t>CONF:1098-29066</a:t>
            </a:r>
            <a:r>
              <a:rPr lang="en-US" dirty="0">
                <a:latin typeface="Arial" panose="020B0604020202020204" pitchFamily="34" charset="0"/>
                <a:ea typeface="Calibri" panose="020F0502020204030204" pitchFamily="34" charset="0"/>
              </a:rPr>
              <a:t>) such that it </a:t>
            </a:r>
            <a:endParaRPr lang="en-US" sz="1800" dirty="0">
              <a:latin typeface="Times New Roman" panose="02020603050405020304" pitchFamily="18" charset="0"/>
              <a:ea typeface="Calibri" panose="020F0502020204030204" pitchFamily="34" charset="0"/>
            </a:endParaRPr>
          </a:p>
          <a:p>
            <a:pPr marL="931774">
              <a:spcBef>
                <a:spcPts val="0"/>
              </a:spcBef>
              <a:spcAft>
                <a:spcPts val="0"/>
              </a:spcAft>
            </a:pPr>
            <a:r>
              <a:rPr lang="en-US" dirty="0">
                <a:latin typeface="Arial" panose="020B0604020202020204" pitchFamily="34" charset="0"/>
                <a:ea typeface="Calibri" panose="020F0502020204030204" pitchFamily="34" charset="0"/>
              </a:rPr>
              <a:t>i.  </a:t>
            </a:r>
            <a:r>
              <a:rPr lang="en-US" b="1" dirty="0">
                <a:latin typeface="Arial" panose="020B0604020202020204" pitchFamily="34" charset="0"/>
                <a:ea typeface="Calibri" panose="020F0502020204030204" pitchFamily="34" charset="0"/>
              </a:rPr>
              <a:t>SHALL </a:t>
            </a:r>
            <a:r>
              <a:rPr lang="en-US" dirty="0">
                <a:latin typeface="Arial" panose="020B0604020202020204" pitchFamily="34" charset="0"/>
                <a:ea typeface="Calibri" panose="020F0502020204030204" pitchFamily="34" charset="0"/>
              </a:rPr>
              <a:t>contain exactly one [1..1] </a:t>
            </a:r>
            <a:r>
              <a:rPr lang="en-US" b="1" dirty="0">
                <a:latin typeface="Arial" panose="020B0604020202020204" pitchFamily="34" charset="0"/>
                <a:ea typeface="Calibri" panose="020F0502020204030204" pitchFamily="34" charset="0"/>
              </a:rPr>
              <a:t>Plan of Treatment Section (V2) </a:t>
            </a:r>
            <a:r>
              <a:rPr lang="en-US" dirty="0">
                <a:latin typeface="Arial" panose="020B0604020202020204" pitchFamily="34" charset="0"/>
                <a:ea typeface="Calibri" panose="020F0502020204030204" pitchFamily="34" charset="0"/>
              </a:rPr>
              <a:t>(identifier: urn:hl7ii:2.16.840.1.113883.10.20.22.2.10:2014-06-09) (</a:t>
            </a:r>
            <a:r>
              <a:rPr lang="en-US" u="sng" dirty="0">
                <a:solidFill>
                  <a:srgbClr val="0000FF"/>
                </a:solidFill>
                <a:latin typeface="Arial" panose="020B0604020202020204" pitchFamily="34" charset="0"/>
                <a:ea typeface="Calibri" panose="020F0502020204030204" pitchFamily="34" charset="0"/>
                <a:hlinkClick r:id="rId4"/>
              </a:rPr>
              <a:t>CONF:1098-29067</a:t>
            </a:r>
            <a:r>
              <a:rPr lang="en-US" dirty="0">
                <a:latin typeface="Arial" panose="020B0604020202020204" pitchFamily="34" charset="0"/>
                <a:ea typeface="Calibri" panose="020F0502020204030204" pitchFamily="34" charset="0"/>
              </a:rPr>
              <a:t>).  </a:t>
            </a:r>
            <a:endParaRPr lang="en-US" sz="1800" dirty="0">
              <a:latin typeface="Times New Roman" panose="02020603050405020304" pitchFamily="18" charset="0"/>
              <a:ea typeface="Calibri" panose="020F0502020204030204" pitchFamily="34" charset="0"/>
            </a:endParaRPr>
          </a:p>
          <a:p>
            <a:pPr>
              <a:spcBef>
                <a:spcPts val="0"/>
              </a:spcBef>
              <a:spcAft>
                <a:spcPts val="0"/>
              </a:spcAft>
            </a:pPr>
            <a:r>
              <a:rPr lang="en-US" dirty="0">
                <a:latin typeface="Arial" panose="020B0604020202020204" pitchFamily="34" charset="0"/>
                <a:ea typeface="Calibri" panose="020F0502020204030204" pitchFamily="34" charset="0"/>
              </a:rPr>
              <a:t> </a:t>
            </a:r>
            <a:endParaRPr lang="en-US" sz="1800" dirty="0">
              <a:latin typeface="Times New Roman" panose="02020603050405020304" pitchFamily="18" charset="0"/>
              <a:ea typeface="Calibri" panose="020F0502020204030204" pitchFamily="34" charset="0"/>
            </a:endParaRPr>
          </a:p>
          <a:p>
            <a:pPr>
              <a:spcBef>
                <a:spcPts val="0"/>
              </a:spcBef>
              <a:spcAft>
                <a:spcPts val="0"/>
              </a:spcAft>
            </a:pPr>
            <a:r>
              <a:rPr lang="en-US" dirty="0">
                <a:latin typeface="Arial" panose="020B0604020202020204" pitchFamily="34" charset="0"/>
                <a:ea typeface="Calibri" panose="020F0502020204030204" pitchFamily="34" charset="0"/>
              </a:rPr>
              <a:t>...is understood as: </a:t>
            </a:r>
            <a:endParaRPr lang="en-US" sz="1800" dirty="0">
              <a:latin typeface="Times New Roman" panose="02020603050405020304" pitchFamily="18" charset="0"/>
              <a:ea typeface="Calibri" panose="020F0502020204030204" pitchFamily="34" charset="0"/>
            </a:endParaRPr>
          </a:p>
          <a:p>
            <a:pPr marL="465887">
              <a:spcBef>
                <a:spcPts val="0"/>
              </a:spcBef>
              <a:spcAft>
                <a:spcPts val="0"/>
              </a:spcAft>
            </a:pPr>
            <a:r>
              <a:rPr lang="en-US" dirty="0">
                <a:latin typeface="Arial" panose="020B0604020202020204" pitchFamily="34" charset="0"/>
                <a:ea typeface="Calibri" panose="020F0502020204030204" pitchFamily="34" charset="0"/>
              </a:rPr>
              <a:t>a.  It is recommended (</a:t>
            </a:r>
            <a:r>
              <a:rPr lang="en-US" b="1" dirty="0">
                <a:latin typeface="Arial" panose="020B0604020202020204" pitchFamily="34" charset="0"/>
                <a:ea typeface="Calibri" panose="020F0502020204030204" pitchFamily="34" charset="0"/>
              </a:rPr>
              <a:t>SHOULD</a:t>
            </a:r>
            <a:r>
              <a:rPr lang="en-US" dirty="0">
                <a:latin typeface="Arial" panose="020B0604020202020204" pitchFamily="34" charset="0"/>
                <a:ea typeface="Calibri" panose="020F0502020204030204" pitchFamily="34" charset="0"/>
              </a:rPr>
              <a:t>) that the </a:t>
            </a:r>
            <a:r>
              <a:rPr lang="en-US" dirty="0" err="1">
                <a:latin typeface="Arial" panose="020B0604020202020204" pitchFamily="34" charset="0"/>
                <a:ea typeface="Calibri" panose="020F0502020204030204" pitchFamily="34" charset="0"/>
              </a:rPr>
              <a:t>structureBody</a:t>
            </a:r>
            <a:r>
              <a:rPr lang="en-US" dirty="0">
                <a:latin typeface="Arial" panose="020B0604020202020204" pitchFamily="34" charset="0"/>
                <a:ea typeface="Calibri" panose="020F0502020204030204" pitchFamily="34" charset="0"/>
              </a:rPr>
              <a:t> contains a component.  </a:t>
            </a:r>
            <a:endParaRPr lang="en-US" sz="1800" dirty="0">
              <a:latin typeface="Times New Roman" panose="02020603050405020304" pitchFamily="18" charset="0"/>
              <a:ea typeface="Calibri" panose="020F0502020204030204" pitchFamily="34" charset="0"/>
            </a:endParaRPr>
          </a:p>
          <a:p>
            <a:pPr marL="931774">
              <a:spcBef>
                <a:spcPts val="0"/>
              </a:spcBef>
              <a:spcAft>
                <a:spcPts val="856"/>
              </a:spcAft>
            </a:pPr>
            <a:r>
              <a:rPr lang="en-US" dirty="0">
                <a:latin typeface="Arial" panose="020B0604020202020204" pitchFamily="34" charset="0"/>
                <a:ea typeface="Calibri" panose="020F0502020204030204" pitchFamily="34" charset="0"/>
              </a:rPr>
              <a:t>i.  </a:t>
            </a:r>
            <a:r>
              <a:rPr lang="en-US" b="1" dirty="0">
                <a:latin typeface="Arial" panose="020B0604020202020204" pitchFamily="34" charset="0"/>
                <a:ea typeface="Calibri" panose="020F0502020204030204" pitchFamily="34" charset="0"/>
              </a:rPr>
              <a:t>If </a:t>
            </a:r>
            <a:r>
              <a:rPr lang="en-US" dirty="0">
                <a:latin typeface="Arial" panose="020B0604020202020204" pitchFamily="34" charset="0"/>
                <a:ea typeface="Calibri" panose="020F0502020204030204" pitchFamily="34" charset="0"/>
              </a:rPr>
              <a:t>the component exists, </a:t>
            </a:r>
            <a:r>
              <a:rPr lang="en-US" b="1" dirty="0">
                <a:latin typeface="Arial" panose="020B0604020202020204" pitchFamily="34" charset="0"/>
                <a:ea typeface="Calibri" panose="020F0502020204030204" pitchFamily="34" charset="0"/>
              </a:rPr>
              <a:t>then </a:t>
            </a:r>
            <a:r>
              <a:rPr lang="en-US" dirty="0">
                <a:latin typeface="Arial" panose="020B0604020202020204" pitchFamily="34" charset="0"/>
                <a:ea typeface="Calibri" panose="020F0502020204030204" pitchFamily="34" charset="0"/>
              </a:rPr>
              <a:t>it must contain a Plan of Treatment Section (V2), </a:t>
            </a:r>
            <a:endParaRPr lang="en-US" sz="1800" dirty="0">
              <a:latin typeface="Times New Roman" panose="02020603050405020304" pitchFamily="18" charset="0"/>
              <a:ea typeface="Calibri" panose="020F0502020204030204" pitchFamily="34" charset="0"/>
            </a:endParaRPr>
          </a:p>
          <a:p>
            <a:pPr marL="931774">
              <a:spcBef>
                <a:spcPts val="0"/>
              </a:spcBef>
              <a:spcAft>
                <a:spcPts val="0"/>
              </a:spcAft>
            </a:pPr>
            <a:r>
              <a:rPr lang="en-US" dirty="0">
                <a:latin typeface="Arial" panose="020B0604020202020204" pitchFamily="34" charset="0"/>
                <a:ea typeface="Calibri" panose="020F0502020204030204" pitchFamily="34" charset="0"/>
              </a:rPr>
              <a:t>ii.  </a:t>
            </a:r>
            <a:r>
              <a:rPr lang="en-US" b="1" dirty="0">
                <a:latin typeface="Arial" panose="020B0604020202020204" pitchFamily="34" charset="0"/>
                <a:ea typeface="Calibri" panose="020F0502020204030204" pitchFamily="34" charset="0"/>
              </a:rPr>
              <a:t>else </a:t>
            </a:r>
            <a:r>
              <a:rPr lang="en-US" dirty="0">
                <a:latin typeface="Arial" panose="020B0604020202020204" pitchFamily="34" charset="0"/>
                <a:ea typeface="Calibri" panose="020F0502020204030204" pitchFamily="34" charset="0"/>
              </a:rPr>
              <a:t>the component does not exist, and the conformance statement about the Plan of Treatment Section (V2) should be skipped.  </a:t>
            </a:r>
            <a:endParaRPr lang="en-US" sz="1800" dirty="0">
              <a:latin typeface="Times New Roman" panose="02020603050405020304" pitchFamily="18" charset="0"/>
              <a:ea typeface="Calibri" panose="020F0502020204030204" pitchFamily="34" charset="0"/>
            </a:endParaRPr>
          </a:p>
          <a:p>
            <a:pPr>
              <a:spcBef>
                <a:spcPts val="0"/>
              </a:spcBef>
              <a:spcAft>
                <a:spcPts val="0"/>
              </a:spcAft>
            </a:pPr>
            <a:r>
              <a:rPr lang="en-US" dirty="0">
                <a:latin typeface="Arial" panose="020B0604020202020204" pitchFamily="34" charset="0"/>
                <a:ea typeface="Calibri" panose="020F0502020204030204" pitchFamily="34" charset="0"/>
              </a:rPr>
              <a:t> </a:t>
            </a:r>
            <a:endParaRPr lang="en-US" sz="1800" dirty="0">
              <a:latin typeface="Times New Roman" panose="02020603050405020304" pitchFamily="18" charset="0"/>
              <a:ea typeface="Calibri" panose="020F0502020204030204" pitchFamily="34" charset="0"/>
            </a:endParaRPr>
          </a:p>
          <a:p>
            <a:pPr>
              <a:spcBef>
                <a:spcPts val="0"/>
              </a:spcBef>
              <a:spcAft>
                <a:spcPts val="0"/>
              </a:spcAft>
            </a:pPr>
            <a:r>
              <a:rPr lang="en-US" dirty="0">
                <a:latin typeface="Arial" panose="020B0604020202020204" pitchFamily="34" charset="0"/>
                <a:ea typeface="Calibri" panose="020F0502020204030204" pitchFamily="34" charset="0"/>
              </a:rPr>
              <a:t>In the case where the higher level conformance statement is a </a:t>
            </a:r>
            <a:r>
              <a:rPr lang="en-US" b="1" dirty="0">
                <a:latin typeface="Arial" panose="020B0604020202020204" pitchFamily="34" charset="0"/>
                <a:ea typeface="Calibri" panose="020F0502020204030204" pitchFamily="34" charset="0"/>
              </a:rPr>
              <a:t>SHALL, </a:t>
            </a:r>
            <a:r>
              <a:rPr lang="en-US" dirty="0">
                <a:latin typeface="Arial" panose="020B0604020202020204" pitchFamily="34" charset="0"/>
                <a:ea typeface="Calibri" panose="020F0502020204030204" pitchFamily="34" charset="0"/>
              </a:rPr>
              <a:t>there is no conditional clause.  Thus...  </a:t>
            </a:r>
            <a:endParaRPr lang="en-US" sz="1800" dirty="0">
              <a:latin typeface="Times New Roman" panose="02020603050405020304" pitchFamily="18" charset="0"/>
              <a:ea typeface="Calibri" panose="020F0502020204030204" pitchFamily="34" charset="0"/>
            </a:endParaRPr>
          </a:p>
          <a:p>
            <a:pPr>
              <a:spcBef>
                <a:spcPts val="0"/>
              </a:spcBef>
              <a:spcAft>
                <a:spcPts val="0"/>
              </a:spcAft>
            </a:pPr>
            <a:r>
              <a:rPr lang="en-US" dirty="0">
                <a:latin typeface="Arial" panose="020B0604020202020204" pitchFamily="34" charset="0"/>
                <a:ea typeface="Calibri" panose="020F0502020204030204" pitchFamily="34" charset="0"/>
              </a:rPr>
              <a:t> </a:t>
            </a:r>
            <a:endParaRPr lang="en-US" sz="1800" dirty="0">
              <a:latin typeface="Times New Roman" panose="02020603050405020304" pitchFamily="18" charset="0"/>
              <a:ea typeface="Calibri" panose="020F0502020204030204" pitchFamily="34" charset="0"/>
            </a:endParaRPr>
          </a:p>
          <a:p>
            <a:pPr indent="465887">
              <a:spcBef>
                <a:spcPts val="0"/>
              </a:spcBef>
              <a:spcAft>
                <a:spcPts val="0"/>
              </a:spcAft>
            </a:pPr>
            <a:r>
              <a:rPr lang="en-US" dirty="0">
                <a:latin typeface="Arial" panose="020B0604020202020204" pitchFamily="34" charset="0"/>
                <a:ea typeface="Calibri" panose="020F0502020204030204" pitchFamily="34" charset="0"/>
              </a:rPr>
              <a:t>b.  This </a:t>
            </a:r>
            <a:r>
              <a:rPr lang="en-US" dirty="0" err="1">
                <a:latin typeface="Arial" panose="020B0604020202020204" pitchFamily="34" charset="0"/>
                <a:ea typeface="Calibri" panose="020F0502020204030204" pitchFamily="34" charset="0"/>
              </a:rPr>
              <a:t>structuredBody</a:t>
            </a:r>
            <a:r>
              <a:rPr lang="en-US" dirty="0">
                <a:latin typeface="Arial" panose="020B0604020202020204" pitchFamily="34" charset="0"/>
                <a:ea typeface="Calibri" panose="020F0502020204030204" pitchFamily="34" charset="0"/>
              </a:rPr>
              <a:t> </a:t>
            </a:r>
            <a:r>
              <a:rPr lang="en-US" b="1" dirty="0">
                <a:latin typeface="Arial" panose="020B0604020202020204" pitchFamily="34" charset="0"/>
                <a:ea typeface="Calibri" panose="020F0502020204030204" pitchFamily="34" charset="0"/>
              </a:rPr>
              <a:t>SHALL </a:t>
            </a:r>
            <a:r>
              <a:rPr lang="en-US" dirty="0">
                <a:latin typeface="Arial" panose="020B0604020202020204" pitchFamily="34" charset="0"/>
                <a:ea typeface="Calibri" panose="020F0502020204030204" pitchFamily="34" charset="0"/>
              </a:rPr>
              <a:t>contain exactly one [1..1] </a:t>
            </a:r>
            <a:r>
              <a:rPr lang="en-US" b="1" dirty="0">
                <a:latin typeface="Arial" panose="020B0604020202020204" pitchFamily="34" charset="0"/>
                <a:ea typeface="Calibri" panose="020F0502020204030204" pitchFamily="34" charset="0"/>
              </a:rPr>
              <a:t>component </a:t>
            </a:r>
            <a:r>
              <a:rPr lang="en-US" dirty="0">
                <a:latin typeface="Arial" panose="020B0604020202020204" pitchFamily="34" charset="0"/>
                <a:ea typeface="Calibri" panose="020F0502020204030204" pitchFamily="34" charset="0"/>
              </a:rPr>
              <a:t>(</a:t>
            </a:r>
            <a:r>
              <a:rPr lang="en-US" u="sng" dirty="0">
                <a:solidFill>
                  <a:srgbClr val="0000FF"/>
                </a:solidFill>
                <a:latin typeface="Arial" panose="020B0604020202020204" pitchFamily="34" charset="0"/>
                <a:ea typeface="Calibri" panose="020F0502020204030204" pitchFamily="34" charset="0"/>
                <a:hlinkClick r:id="rId5"/>
              </a:rPr>
              <a:t>CONF:1098-29086</a:t>
            </a:r>
            <a:r>
              <a:rPr lang="en-US" dirty="0">
                <a:latin typeface="Arial" panose="020B0604020202020204" pitchFamily="34" charset="0"/>
                <a:ea typeface="Calibri" panose="020F0502020204030204" pitchFamily="34" charset="0"/>
              </a:rPr>
              <a:t>) such that it </a:t>
            </a:r>
            <a:endParaRPr lang="en-US" sz="1800" dirty="0">
              <a:latin typeface="Times New Roman" panose="02020603050405020304" pitchFamily="18" charset="0"/>
              <a:ea typeface="Calibri" panose="020F0502020204030204" pitchFamily="34" charset="0"/>
            </a:endParaRPr>
          </a:p>
          <a:p>
            <a:pPr marL="931774">
              <a:spcBef>
                <a:spcPts val="0"/>
              </a:spcBef>
              <a:spcAft>
                <a:spcPts val="0"/>
              </a:spcAft>
            </a:pPr>
            <a:r>
              <a:rPr lang="en-US" dirty="0">
                <a:latin typeface="Arial" panose="020B0604020202020204" pitchFamily="34" charset="0"/>
                <a:ea typeface="Calibri" panose="020F0502020204030204" pitchFamily="34" charset="0"/>
              </a:rPr>
              <a:t>i.  </a:t>
            </a:r>
            <a:r>
              <a:rPr lang="en-US" b="1" dirty="0">
                <a:latin typeface="Arial" panose="020B0604020202020204" pitchFamily="34" charset="0"/>
                <a:ea typeface="Calibri" panose="020F0502020204030204" pitchFamily="34" charset="0"/>
              </a:rPr>
              <a:t>SHALL </a:t>
            </a:r>
            <a:r>
              <a:rPr lang="en-US" dirty="0">
                <a:latin typeface="Arial" panose="020B0604020202020204" pitchFamily="34" charset="0"/>
                <a:ea typeface="Calibri" panose="020F0502020204030204" pitchFamily="34" charset="0"/>
              </a:rPr>
              <a:t>contain exactly one [1..1] </a:t>
            </a:r>
            <a:r>
              <a:rPr lang="en-US" b="1" dirty="0">
                <a:latin typeface="Arial" panose="020B0604020202020204" pitchFamily="34" charset="0"/>
                <a:ea typeface="Calibri" panose="020F0502020204030204" pitchFamily="34" charset="0"/>
              </a:rPr>
              <a:t>Problem Section (entries required) (V2) </a:t>
            </a:r>
            <a:r>
              <a:rPr lang="en-US" dirty="0">
                <a:latin typeface="Arial" panose="020B0604020202020204" pitchFamily="34" charset="0"/>
                <a:ea typeface="Calibri" panose="020F0502020204030204" pitchFamily="34" charset="0"/>
              </a:rPr>
              <a:t>(identifier: urn:hl7ii:2.16.840.1.113883.10.20.22.2.5.1:2014-06-09) (</a:t>
            </a:r>
            <a:r>
              <a:rPr lang="en-US" u="sng" dirty="0">
                <a:solidFill>
                  <a:srgbClr val="0000FF"/>
                </a:solidFill>
                <a:latin typeface="Arial" panose="020B0604020202020204" pitchFamily="34" charset="0"/>
                <a:ea typeface="Calibri" panose="020F0502020204030204" pitchFamily="34" charset="0"/>
                <a:hlinkClick r:id="rId6"/>
              </a:rPr>
              <a:t>CONF:1098-29087</a:t>
            </a:r>
            <a:r>
              <a:rPr lang="en-US" dirty="0">
                <a:latin typeface="Arial" panose="020B0604020202020204" pitchFamily="34" charset="0"/>
                <a:ea typeface="Calibri" panose="020F0502020204030204" pitchFamily="34" charset="0"/>
              </a:rPr>
              <a:t>).  </a:t>
            </a:r>
            <a:endParaRPr lang="en-US" sz="1800" dirty="0">
              <a:latin typeface="Times New Roman" panose="02020603050405020304" pitchFamily="18" charset="0"/>
              <a:ea typeface="Calibri" panose="020F0502020204030204" pitchFamily="34" charset="0"/>
            </a:endParaRPr>
          </a:p>
          <a:p>
            <a:pPr>
              <a:spcBef>
                <a:spcPts val="0"/>
              </a:spcBef>
              <a:spcAft>
                <a:spcPts val="0"/>
              </a:spcAft>
            </a:pPr>
            <a:r>
              <a:rPr lang="en-US" dirty="0">
                <a:latin typeface="Arial" panose="020B0604020202020204" pitchFamily="34" charset="0"/>
                <a:ea typeface="Calibri" panose="020F0502020204030204" pitchFamily="34" charset="0"/>
              </a:rPr>
              <a:t> </a:t>
            </a:r>
            <a:endParaRPr lang="en-US" sz="1800"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...means that the </a:t>
            </a:r>
            <a:r>
              <a:rPr lang="en-US" dirty="0" err="1">
                <a:latin typeface="Times New Roman" panose="02020603050405020304" pitchFamily="18" charset="0"/>
                <a:ea typeface="Calibri" panose="020F0502020204030204" pitchFamily="34" charset="0"/>
              </a:rPr>
              <a:t>structuredBody</a:t>
            </a:r>
            <a:r>
              <a:rPr lang="en-US" dirty="0">
                <a:latin typeface="Times New Roman" panose="02020603050405020304" pitchFamily="18" charset="0"/>
                <a:ea typeface="Calibri" panose="020F0502020204030204" pitchFamily="34" charset="0"/>
              </a:rPr>
              <a:t> is always required to have a component.</a:t>
            </a:r>
            <a:endParaRPr lang="en-US" sz="1800" dirty="0">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9658779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90</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08754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9</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59356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91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12417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92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412367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93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For HL7 v2 Segments, there is no special designation. The &lt;CR&gt; separates all Segments.</a:t>
            </a:r>
            <a:r>
              <a:rPr lang="en-US" baseline="0" dirty="0"/>
              <a:t> The a sequence of like segments indicates multiple occurrences of segments in HL7 v2.</a:t>
            </a:r>
            <a:endParaRPr lang="en-US" dirty="0"/>
          </a:p>
        </p:txBody>
      </p:sp>
    </p:spTree>
    <p:extLst>
      <p:ext uri="{BB962C8B-B14F-4D97-AF65-F5344CB8AC3E}">
        <p14:creationId xmlns:p14="http://schemas.microsoft.com/office/powerpoint/2010/main" val="6793288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94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Required elements must have a minimum cardinality of one, and forbidden elements must have a minimum and maximum cardinality of zero. Optional elements must have a minimum cardinality of zero and a maximum cardinality that is at least 1.</a:t>
            </a:r>
          </a:p>
          <a:p>
            <a:endParaRPr lang="en-US" dirty="0"/>
          </a:p>
          <a:p>
            <a:r>
              <a:rPr lang="en-US" dirty="0"/>
              <a:t>The</a:t>
            </a:r>
            <a:r>
              <a:rPr lang="en-US" baseline="0" dirty="0"/>
              <a:t> difference between “optional” and “support” stems from the difference in the implementation requirement of support. </a:t>
            </a:r>
            <a:endParaRPr lang="en-US" dirty="0"/>
          </a:p>
        </p:txBody>
      </p:sp>
    </p:spTree>
    <p:extLst>
      <p:ext uri="{BB962C8B-B14F-4D97-AF65-F5344CB8AC3E}">
        <p14:creationId xmlns:p14="http://schemas.microsoft.com/office/powerpoint/2010/main" val="16886078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FF599-57A5-464D-BBDE-DD73E3C700F9}" type="slidenum">
              <a:rPr lang="en-US"/>
              <a:pPr/>
              <a:t>95</a:t>
            </a:fld>
            <a:endParaRPr 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049315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96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More sophisticated standards allow for the specification of structured information—or higher level data types. A precondition thereof is the availability of substructures and further delimiters to keep the related information together. XML-based standards have an arbitrary number of options to support this capability. Other standards—like DICOM—borrow the required delimiters from "friends" like HL7 v2. "Old standards", like the German </a:t>
            </a:r>
            <a:r>
              <a:rPr lang="en-US" dirty="0" err="1"/>
              <a:t>xDT</a:t>
            </a:r>
            <a:r>
              <a:rPr lang="en-US" dirty="0"/>
              <a:t>, do not allow for complex data types at all (</a:t>
            </a:r>
            <a:r>
              <a:rPr lang="en-US" dirty="0" err="1"/>
              <a:t>xDT</a:t>
            </a:r>
            <a:r>
              <a:rPr lang="en-US" baseline="0" dirty="0"/>
              <a:t>: does not have structured data types, but allow for structures—Frank comment)</a:t>
            </a:r>
            <a:r>
              <a:rPr lang="en-US" dirty="0"/>
              <a:t>.</a:t>
            </a:r>
          </a:p>
          <a:p>
            <a:endParaRPr lang="en-US" dirty="0"/>
          </a:p>
          <a:p>
            <a:r>
              <a:rPr lang="en-US" dirty="0"/>
              <a:t>Last bullet point:</a:t>
            </a:r>
            <a:r>
              <a:rPr lang="en-US" baseline="0" dirty="0"/>
              <a:t> </a:t>
            </a:r>
            <a:r>
              <a:rPr lang="en-US" dirty="0"/>
              <a:t>Constraints include type substitution and specialization (when combined with other constraint types).</a:t>
            </a:r>
          </a:p>
          <a:p>
            <a:endParaRPr lang="en-US" dirty="0"/>
          </a:p>
        </p:txBody>
      </p:sp>
    </p:spTree>
    <p:extLst>
      <p:ext uri="{BB962C8B-B14F-4D97-AF65-F5344CB8AC3E}">
        <p14:creationId xmlns:p14="http://schemas.microsoft.com/office/powerpoint/2010/main" val="32581979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97</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898450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98</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613596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99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972702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405A-801D-4EEA-B2FD-F8DC5CDC8C24}" type="slidenum">
              <a:rPr lang="en-US"/>
              <a:pPr/>
              <a:t>100</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The String class is not technically a primitive data type, but considering the special support given to it by the language</a:t>
            </a:r>
            <a:r>
              <a:rPr lang="en-US" baseline="0" dirty="0"/>
              <a:t> it behaves as one. String is immutable.</a:t>
            </a:r>
          </a:p>
          <a:p>
            <a:endParaRPr lang="en-US" baseline="0" dirty="0"/>
          </a:p>
          <a:p>
            <a:r>
              <a:rPr lang="en-US" baseline="0" dirty="0"/>
              <a:t>In addition to the base primitive types, a few additional primitive types are defined as restrictions on one of the other primitive types. A simple coded element is one such example. It is a “string” but is restricted to a controlled set of strings (vocabulary) which is most often a value set or code system.</a:t>
            </a:r>
            <a:endParaRPr lang="en-US" dirty="0"/>
          </a:p>
        </p:txBody>
      </p:sp>
    </p:spTree>
    <p:extLst>
      <p:ext uri="{BB962C8B-B14F-4D97-AF65-F5344CB8AC3E}">
        <p14:creationId xmlns:p14="http://schemas.microsoft.com/office/powerpoint/2010/main" val="1548686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3794" name="Group 2"/>
          <p:cNvGrpSpPr>
            <a:grpSpLocks/>
          </p:cNvGrpSpPr>
          <p:nvPr/>
        </p:nvGrpSpPr>
        <p:grpSpPr bwMode="auto">
          <a:xfrm>
            <a:off x="152400" y="152400"/>
            <a:ext cx="8839200" cy="6477000"/>
            <a:chOff x="240" y="288"/>
            <a:chExt cx="5290" cy="3504"/>
          </a:xfrm>
        </p:grpSpPr>
        <p:sp>
          <p:nvSpPr>
            <p:cNvPr id="33795" name="Rectangle 3"/>
            <p:cNvSpPr>
              <a:spLocks noChangeArrowheads="1"/>
            </p:cNvSpPr>
            <p:nvPr/>
          </p:nvSpPr>
          <p:spPr bwMode="blackWhite">
            <a:xfrm>
              <a:off x="240" y="288"/>
              <a:ext cx="5290" cy="3504"/>
            </a:xfrm>
            <a:prstGeom prst="rect">
              <a:avLst/>
            </a:prstGeom>
            <a:solidFill>
              <a:schemeClr val="bg1"/>
            </a:solidFill>
            <a:ln w="50800">
              <a:solidFill>
                <a:srgbClr val="002060"/>
              </a:solidFill>
              <a:miter lim="800000"/>
              <a:headEnd/>
              <a:tailEnd/>
            </a:ln>
            <a:effectLst/>
          </p:spPr>
          <p:txBody>
            <a:bodyPr wrap="none" anchor="ctr"/>
            <a:lstStyle/>
            <a:p>
              <a:pPr algn="ctr" eaLnBrk="1" hangingPunct="1"/>
              <a:endParaRPr lang="en-US" sz="2400">
                <a:latin typeface="Times New Roman" pitchFamily="18" charset="0"/>
              </a:endParaRPr>
            </a:p>
          </p:txBody>
        </p:sp>
        <p:sp>
          <p:nvSpPr>
            <p:cNvPr id="3379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eaLnBrk="1" hangingPunct="1"/>
              <a:endParaRPr lang="en-US" sz="2400">
                <a:latin typeface="Times New Roman" pitchFamily="18" charset="0"/>
              </a:endParaRPr>
            </a:p>
          </p:txBody>
        </p:sp>
        <p:sp>
          <p:nvSpPr>
            <p:cNvPr id="33797" name="Line 5"/>
            <p:cNvSpPr>
              <a:spLocks noChangeShapeType="1"/>
            </p:cNvSpPr>
            <p:nvPr/>
          </p:nvSpPr>
          <p:spPr bwMode="auto">
            <a:xfrm>
              <a:off x="576" y="2256"/>
              <a:ext cx="4608" cy="0"/>
            </a:xfrm>
            <a:prstGeom prst="line">
              <a:avLst/>
            </a:prstGeom>
            <a:noFill/>
            <a:ln w="38100">
              <a:solidFill>
                <a:srgbClr val="002060"/>
              </a:solidFill>
              <a:round/>
              <a:headEnd/>
              <a:tailEnd/>
            </a:ln>
            <a:effectLst/>
          </p:spPr>
          <p:txBody>
            <a:bodyPr wrap="none" anchor="ctr"/>
            <a:lstStyle/>
            <a:p>
              <a:endParaRPr lang="en-US"/>
            </a:p>
          </p:txBody>
        </p:sp>
      </p:grpSp>
      <p:sp>
        <p:nvSpPr>
          <p:cNvPr id="33799" name="Rectangle 7"/>
          <p:cNvSpPr>
            <a:spLocks noGrp="1" noChangeArrowheads="1"/>
          </p:cNvSpPr>
          <p:nvPr>
            <p:ph type="subTitle" idx="1"/>
          </p:nvPr>
        </p:nvSpPr>
        <p:spPr>
          <a:xfrm>
            <a:off x="1371600" y="39624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10" name="Date Placeholder 9"/>
          <p:cNvSpPr>
            <a:spLocks noGrp="1"/>
          </p:cNvSpPr>
          <p:nvPr>
            <p:ph type="dt" sz="half" idx="10"/>
          </p:nvPr>
        </p:nvSpPr>
        <p:spPr/>
        <p:txBody>
          <a:bodyPr/>
          <a:lstStyle/>
          <a:p>
            <a:r>
              <a:rPr lang="en-US"/>
              <a:t>01/01/2011</a:t>
            </a:r>
            <a:endParaRPr lang="en-US" dirty="0"/>
          </a:p>
        </p:txBody>
      </p:sp>
      <p:sp>
        <p:nvSpPr>
          <p:cNvPr id="11" name="Slide Number Placeholder 10"/>
          <p:cNvSpPr>
            <a:spLocks noGrp="1"/>
          </p:cNvSpPr>
          <p:nvPr>
            <p:ph type="sldNum" sz="quarter" idx="11"/>
          </p:nvPr>
        </p:nvSpPr>
        <p:spPr/>
        <p:txBody>
          <a:bodyPr/>
          <a:lstStyle/>
          <a:p>
            <a:fld id="{DD8FDF0E-2772-4D89-9F72-F3CB15D8B8AB}" type="slidenum">
              <a:rPr lang="en-US" smtClean="0"/>
              <a:pPr/>
              <a:t>‹#›</a:t>
            </a:fld>
            <a:endParaRPr lang="en-US"/>
          </a:p>
        </p:txBody>
      </p:sp>
      <p:sp>
        <p:nvSpPr>
          <p:cNvPr id="12" name="Title 11"/>
          <p:cNvSpPr>
            <a:spLocks noGrp="1"/>
          </p:cNvSpPr>
          <p:nvPr>
            <p:ph type="title"/>
          </p:nvPr>
        </p:nvSpPr>
        <p:spPr/>
        <p:txBody>
          <a:bodyPr/>
          <a:lstStyle/>
          <a:p>
            <a:r>
              <a:rPr lang="en-US" dirty="0"/>
              <a:t>Click to edit Master title style</a:t>
            </a:r>
          </a:p>
        </p:txBody>
      </p:sp>
      <p:sp>
        <p:nvSpPr>
          <p:cNvPr id="14" name="Rectangle 13"/>
          <p:cNvSpPr>
            <a:spLocks noChangeArrowheads="1"/>
          </p:cNvSpPr>
          <p:nvPr userDrawn="1"/>
        </p:nvSpPr>
        <p:spPr bwMode="auto">
          <a:xfrm>
            <a:off x="38100" y="6616598"/>
            <a:ext cx="4419600" cy="276999"/>
          </a:xfrm>
          <a:prstGeom prst="rect">
            <a:avLst/>
          </a:prstGeom>
          <a:noFill/>
          <a:ln w="9525">
            <a:noFill/>
            <a:miter lim="800000"/>
            <a:headEnd/>
            <a:tailEnd/>
          </a:ln>
          <a:effectLst/>
        </p:spPr>
        <p:txBody>
          <a:bodyPr>
            <a:spAutoFit/>
          </a:bodyPr>
          <a:lstStyle/>
          <a:p>
            <a:r>
              <a:rPr lang="en-US" sz="600" b="1" dirty="0"/>
              <a:t>Tutorial presentation was created</a:t>
            </a:r>
            <a:r>
              <a:rPr lang="en-US" sz="600" b="1" baseline="0" dirty="0"/>
              <a:t> by</a:t>
            </a:r>
            <a:r>
              <a:rPr lang="en-US" sz="600" b="1" dirty="0"/>
              <a:t> Robert</a:t>
            </a:r>
            <a:r>
              <a:rPr lang="en-US" sz="600" b="1" baseline="0" dirty="0"/>
              <a:t> Snelick </a:t>
            </a:r>
            <a:r>
              <a:rPr lang="en-US" sz="600" b="1" dirty="0"/>
              <a:t>as</a:t>
            </a:r>
            <a:r>
              <a:rPr lang="en-US" sz="600" b="1" baseline="0" dirty="0"/>
              <a:t> part of</a:t>
            </a:r>
            <a:r>
              <a:rPr lang="en-US" sz="600" b="1" dirty="0"/>
              <a:t> official duties as an employee of the US Federal Government.</a:t>
            </a:r>
            <a:r>
              <a:rPr lang="en-US" sz="600" b="1" baseline="0" dirty="0"/>
              <a:t> </a:t>
            </a:r>
            <a:r>
              <a:rPr lang="en-US" sz="600" b="1" dirty="0"/>
              <a:t>Tutorial presentation is not subject to copyright protection and is in the public domain.</a:t>
            </a:r>
          </a:p>
        </p:txBody>
      </p:sp>
      <p:pic>
        <p:nvPicPr>
          <p:cNvPr id="13" name="Picture 12"/>
          <p:cNvPicPr>
            <a:picLocks noChangeAspect="1"/>
          </p:cNvPicPr>
          <p:nvPr userDrawn="1"/>
        </p:nvPicPr>
        <p:blipFill>
          <a:blip r:embed="rId2"/>
          <a:stretch>
            <a:fillRect/>
          </a:stretch>
        </p:blipFill>
        <p:spPr>
          <a:xfrm>
            <a:off x="7562546" y="248910"/>
            <a:ext cx="1327128" cy="635327"/>
          </a:xfrm>
          <a:prstGeom prst="rect">
            <a:avLst/>
          </a:prstGeom>
        </p:spPr>
      </p:pic>
      <p:sp>
        <p:nvSpPr>
          <p:cNvPr id="15" name="Rectangle 12"/>
          <p:cNvSpPr>
            <a:spLocks noChangeArrowheads="1"/>
          </p:cNvSpPr>
          <p:nvPr userDrawn="1"/>
        </p:nvSpPr>
        <p:spPr bwMode="auto">
          <a:xfrm>
            <a:off x="5943600" y="6630478"/>
            <a:ext cx="2174081" cy="184666"/>
          </a:xfrm>
          <a:prstGeom prst="rect">
            <a:avLst/>
          </a:prstGeom>
          <a:noFill/>
          <a:ln w="9525">
            <a:noFill/>
            <a:miter lim="800000"/>
            <a:headEnd/>
            <a:tailEnd/>
          </a:ln>
          <a:effectLst/>
        </p:spPr>
        <p:txBody>
          <a:bodyPr wrap="square">
            <a:spAutoFit/>
          </a:bodyPr>
          <a:lstStyle/>
          <a:p>
            <a:r>
              <a:rPr lang="en-US" sz="600" b="1" dirty="0"/>
              <a:t>National</a:t>
            </a:r>
            <a:r>
              <a:rPr lang="en-US" sz="600" b="1" baseline="0" dirty="0"/>
              <a:t> Institute of Standards and Technology (NIST)</a:t>
            </a:r>
            <a:endParaRPr lang="en-US" sz="600" b="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543B471-FB90-46FA-8B98-F55B29ABD840}" type="datetime1">
              <a:rPr lang="en-US"/>
              <a:pPr/>
              <a:t>1/9/2018</a:t>
            </a:fld>
            <a:endParaRPr lang="en-US"/>
          </a:p>
        </p:txBody>
      </p:sp>
      <p:sp>
        <p:nvSpPr>
          <p:cNvPr id="5" name="Slide Number Placeholder 4"/>
          <p:cNvSpPr>
            <a:spLocks noGrp="1"/>
          </p:cNvSpPr>
          <p:nvPr>
            <p:ph type="sldNum" sz="quarter" idx="11"/>
          </p:nvPr>
        </p:nvSpPr>
        <p:spPr/>
        <p:txBody>
          <a:bodyPr/>
          <a:lstStyle>
            <a:lvl1pPr>
              <a:defRPr/>
            </a:lvl1pPr>
          </a:lstStyle>
          <a:p>
            <a:fld id="{E07DD071-FAF0-42AF-BCBC-4495406D14E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473075"/>
            <a:ext cx="2095500" cy="5775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73075"/>
            <a:ext cx="6134100" cy="5775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9DD8C03-4B48-4E6D-AEDF-1A9300C7BAEF}" type="datetime1">
              <a:rPr lang="en-US"/>
              <a:pPr/>
              <a:t>1/9/2018</a:t>
            </a:fld>
            <a:endParaRPr lang="en-US"/>
          </a:p>
        </p:txBody>
      </p:sp>
      <p:sp>
        <p:nvSpPr>
          <p:cNvPr id="5" name="Slide Number Placeholder 4"/>
          <p:cNvSpPr>
            <a:spLocks noGrp="1"/>
          </p:cNvSpPr>
          <p:nvPr>
            <p:ph type="sldNum" sz="quarter" idx="11"/>
          </p:nvPr>
        </p:nvSpPr>
        <p:spPr/>
        <p:txBody>
          <a:bodyPr/>
          <a:lstStyle>
            <a:lvl1pPr>
              <a:defRPr/>
            </a:lvl1pPr>
          </a:lstStyle>
          <a:p>
            <a:fld id="{DE69C5E0-66B6-492B-B5B1-955EA64CE5F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a:buClr>
                <a:srgbClr val="002060"/>
              </a:buClr>
              <a:defRPr/>
            </a:lvl3pPr>
            <a:lvl4pPr>
              <a:buClr>
                <a:srgbClr val="002060"/>
              </a:buClr>
              <a:defRPr/>
            </a:lvl4pPr>
            <a:lvl5pPr>
              <a:buClr>
                <a:srgbClr val="00206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01/01/2011</a:t>
            </a:r>
          </a:p>
        </p:txBody>
      </p:sp>
      <p:sp>
        <p:nvSpPr>
          <p:cNvPr id="5" name="Slide Number Placeholder 4"/>
          <p:cNvSpPr>
            <a:spLocks noGrp="1"/>
          </p:cNvSpPr>
          <p:nvPr>
            <p:ph type="sldNum" sz="quarter" idx="11"/>
          </p:nvPr>
        </p:nvSpPr>
        <p:spPr/>
        <p:txBody>
          <a:bodyPr/>
          <a:lstStyle>
            <a:lvl1pPr>
              <a:defRPr/>
            </a:lvl1pPr>
          </a:lstStyle>
          <a:p>
            <a:fld id="{2CD36790-EF9F-4521-A783-189BE19EEE4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A22CAAC-72B4-49BF-8D8A-B248BD60D0AB}" type="datetime1">
              <a:rPr lang="en-US"/>
              <a:pPr/>
              <a:t>1/9/2018</a:t>
            </a:fld>
            <a:endParaRPr lang="en-US"/>
          </a:p>
        </p:txBody>
      </p:sp>
      <p:sp>
        <p:nvSpPr>
          <p:cNvPr id="5" name="Slide Number Placeholder 4"/>
          <p:cNvSpPr>
            <a:spLocks noGrp="1"/>
          </p:cNvSpPr>
          <p:nvPr>
            <p:ph type="sldNum" sz="quarter" idx="11"/>
          </p:nvPr>
        </p:nvSpPr>
        <p:spPr/>
        <p:txBody>
          <a:bodyPr/>
          <a:lstStyle>
            <a:lvl1pPr>
              <a:defRPr/>
            </a:lvl1pPr>
          </a:lstStyle>
          <a:p>
            <a:fld id="{D9717A56-5D33-48BC-B612-81C2A448BE8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8288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0B08C14C-5A61-4D4D-B38C-096C9971D9C2}" type="datetime1">
              <a:rPr lang="en-US"/>
              <a:pPr/>
              <a:t>1/9/2018</a:t>
            </a:fld>
            <a:endParaRPr lang="en-US"/>
          </a:p>
        </p:txBody>
      </p:sp>
      <p:sp>
        <p:nvSpPr>
          <p:cNvPr id="6" name="Slide Number Placeholder 5"/>
          <p:cNvSpPr>
            <a:spLocks noGrp="1"/>
          </p:cNvSpPr>
          <p:nvPr>
            <p:ph type="sldNum" sz="quarter" idx="11"/>
          </p:nvPr>
        </p:nvSpPr>
        <p:spPr/>
        <p:txBody>
          <a:bodyPr/>
          <a:lstStyle>
            <a:lvl1pPr>
              <a:defRPr/>
            </a:lvl1pPr>
          </a:lstStyle>
          <a:p>
            <a:fld id="{C9422542-FAC0-4800-BAC9-80AE50E939A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9C45C78-7BD8-47C0-88A0-6DA77AB0E0BB}" type="datetime1">
              <a:rPr lang="en-US"/>
              <a:pPr/>
              <a:t>1/9/2018</a:t>
            </a:fld>
            <a:endParaRPr lang="en-US"/>
          </a:p>
        </p:txBody>
      </p:sp>
      <p:sp>
        <p:nvSpPr>
          <p:cNvPr id="8" name="Slide Number Placeholder 7"/>
          <p:cNvSpPr>
            <a:spLocks noGrp="1"/>
          </p:cNvSpPr>
          <p:nvPr>
            <p:ph type="sldNum" sz="quarter" idx="11"/>
          </p:nvPr>
        </p:nvSpPr>
        <p:spPr/>
        <p:txBody>
          <a:bodyPr/>
          <a:lstStyle>
            <a:lvl1pPr>
              <a:defRPr/>
            </a:lvl1pPr>
          </a:lstStyle>
          <a:p>
            <a:fld id="{04E51A7F-C561-42D3-BDE2-6604AC35B10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6621641-DE6C-4460-BF47-734601E4A699}" type="datetime1">
              <a:rPr lang="en-US"/>
              <a:pPr/>
              <a:t>1/9/2018</a:t>
            </a:fld>
            <a:endParaRPr lang="en-US"/>
          </a:p>
        </p:txBody>
      </p:sp>
      <p:sp>
        <p:nvSpPr>
          <p:cNvPr id="4" name="Slide Number Placeholder 3"/>
          <p:cNvSpPr>
            <a:spLocks noGrp="1"/>
          </p:cNvSpPr>
          <p:nvPr>
            <p:ph type="sldNum" sz="quarter" idx="11"/>
          </p:nvPr>
        </p:nvSpPr>
        <p:spPr/>
        <p:txBody>
          <a:bodyPr/>
          <a:lstStyle>
            <a:lvl1pPr>
              <a:defRPr/>
            </a:lvl1pPr>
          </a:lstStyle>
          <a:p>
            <a:fld id="{C429D7E7-1099-47AD-B3F2-624E90DDB7C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60E83B5-0457-4AA6-A2AF-7E85AB57C9B7}" type="datetime1">
              <a:rPr lang="en-US"/>
              <a:pPr/>
              <a:t>1/9/2018</a:t>
            </a:fld>
            <a:endParaRPr lang="en-US"/>
          </a:p>
        </p:txBody>
      </p:sp>
      <p:sp>
        <p:nvSpPr>
          <p:cNvPr id="3" name="Slide Number Placeholder 2"/>
          <p:cNvSpPr>
            <a:spLocks noGrp="1"/>
          </p:cNvSpPr>
          <p:nvPr>
            <p:ph type="sldNum" sz="quarter" idx="11"/>
          </p:nvPr>
        </p:nvSpPr>
        <p:spPr/>
        <p:txBody>
          <a:bodyPr/>
          <a:lstStyle>
            <a:lvl1pPr>
              <a:defRPr/>
            </a:lvl1pPr>
          </a:lstStyle>
          <a:p>
            <a:fld id="{EE098B49-91C9-4AE6-BCDD-3C6B3DE25ED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6B80F34-8997-452F-82F9-376965C1575F}" type="datetime1">
              <a:rPr lang="en-US"/>
              <a:pPr/>
              <a:t>1/9/2018</a:t>
            </a:fld>
            <a:endParaRPr lang="en-US"/>
          </a:p>
        </p:txBody>
      </p:sp>
      <p:sp>
        <p:nvSpPr>
          <p:cNvPr id="6" name="Slide Number Placeholder 5"/>
          <p:cNvSpPr>
            <a:spLocks noGrp="1"/>
          </p:cNvSpPr>
          <p:nvPr>
            <p:ph type="sldNum" sz="quarter" idx="11"/>
          </p:nvPr>
        </p:nvSpPr>
        <p:spPr/>
        <p:txBody>
          <a:bodyPr/>
          <a:lstStyle>
            <a:lvl1pPr>
              <a:defRPr/>
            </a:lvl1pPr>
          </a:lstStyle>
          <a:p>
            <a:fld id="{16501C3C-0F9F-4B82-B0E4-702459263B1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7C570FB-6AC0-4D6C-9E03-450BCCB52573}" type="datetime1">
              <a:rPr lang="en-US"/>
              <a:pPr/>
              <a:t>1/9/2018</a:t>
            </a:fld>
            <a:endParaRPr lang="en-US"/>
          </a:p>
        </p:txBody>
      </p:sp>
      <p:sp>
        <p:nvSpPr>
          <p:cNvPr id="6" name="Slide Number Placeholder 5"/>
          <p:cNvSpPr>
            <a:spLocks noGrp="1"/>
          </p:cNvSpPr>
          <p:nvPr>
            <p:ph type="sldNum" sz="quarter" idx="11"/>
          </p:nvPr>
        </p:nvSpPr>
        <p:spPr/>
        <p:txBody>
          <a:bodyPr/>
          <a:lstStyle>
            <a:lvl1pPr>
              <a:defRPr/>
            </a:lvl1pPr>
          </a:lstStyle>
          <a:p>
            <a:fld id="{6511F142-224D-427D-930A-AAAE46FDAB7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152400" y="152400"/>
            <a:ext cx="8839200" cy="6477000"/>
          </a:xfrm>
          <a:prstGeom prst="rect">
            <a:avLst/>
          </a:prstGeom>
          <a:solidFill>
            <a:schemeClr val="bg1"/>
          </a:solidFill>
          <a:ln w="44450">
            <a:solidFill>
              <a:srgbClr val="002060"/>
            </a:solidFill>
            <a:miter lim="800000"/>
            <a:headEnd/>
            <a:tailEnd/>
          </a:ln>
          <a:effectLst/>
        </p:spPr>
        <p:txBody>
          <a:bodyPr wrap="none" anchor="ctr"/>
          <a:lstStyle/>
          <a:p>
            <a:pPr algn="ctr" eaLnBrk="1" hangingPunct="1"/>
            <a:endParaRPr lang="en-US" sz="2400">
              <a:latin typeface="Times New Roman" pitchFamily="18" charset="0"/>
            </a:endParaRPr>
          </a:p>
        </p:txBody>
      </p:sp>
      <p:sp>
        <p:nvSpPr>
          <p:cNvPr id="32772" name="Rectangle 4"/>
          <p:cNvSpPr>
            <a:spLocks noChangeArrowheads="1"/>
          </p:cNvSpPr>
          <p:nvPr/>
        </p:nvSpPr>
        <p:spPr bwMode="blackWhite">
          <a:xfrm>
            <a:off x="231775" y="236538"/>
            <a:ext cx="8678863" cy="6289675"/>
          </a:xfrm>
          <a:prstGeom prst="rect">
            <a:avLst/>
          </a:prstGeom>
          <a:solidFill>
            <a:schemeClr val="bg1"/>
          </a:solidFill>
          <a:ln w="9525">
            <a:solidFill>
              <a:schemeClr val="folHlink"/>
            </a:solidFill>
            <a:miter lim="800000"/>
            <a:headEnd/>
            <a:tailEnd/>
          </a:ln>
          <a:effectLst/>
        </p:spPr>
        <p:txBody>
          <a:bodyPr wrap="none" anchor="ctr"/>
          <a:lstStyle/>
          <a:p>
            <a:pPr algn="ctr" eaLnBrk="1" hangingPunct="1"/>
            <a:endParaRPr lang="en-US" sz="2400">
              <a:latin typeface="Times New Roman" pitchFamily="18" charset="0"/>
            </a:endParaRPr>
          </a:p>
        </p:txBody>
      </p:sp>
      <p:sp>
        <p:nvSpPr>
          <p:cNvPr id="32773" name="Line 5"/>
          <p:cNvSpPr>
            <a:spLocks noChangeShapeType="1"/>
          </p:cNvSpPr>
          <p:nvPr/>
        </p:nvSpPr>
        <p:spPr bwMode="auto">
          <a:xfrm>
            <a:off x="461963" y="1600200"/>
            <a:ext cx="8296275" cy="0"/>
          </a:xfrm>
          <a:prstGeom prst="line">
            <a:avLst/>
          </a:prstGeom>
          <a:noFill/>
          <a:ln w="38100">
            <a:solidFill>
              <a:srgbClr val="002060"/>
            </a:solidFill>
            <a:round/>
            <a:headEnd/>
            <a:tailEnd/>
          </a:ln>
          <a:effectLst/>
        </p:spPr>
        <p:txBody>
          <a:bodyPr/>
          <a:lstStyle/>
          <a:p>
            <a:endParaRPr lang="en-US"/>
          </a:p>
        </p:txBody>
      </p:sp>
      <p:sp>
        <p:nvSpPr>
          <p:cNvPr id="32774" name="Rectangle 6"/>
          <p:cNvSpPr>
            <a:spLocks noGrp="1" noChangeArrowheads="1"/>
          </p:cNvSpPr>
          <p:nvPr>
            <p:ph type="title"/>
          </p:nvPr>
        </p:nvSpPr>
        <p:spPr bwMode="auto">
          <a:xfrm>
            <a:off x="533400" y="473075"/>
            <a:ext cx="8153400" cy="8223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2775" name="Rectangle 7"/>
          <p:cNvSpPr>
            <a:spLocks noGrp="1" noChangeArrowheads="1"/>
          </p:cNvSpPr>
          <p:nvPr>
            <p:ph type="body" idx="1"/>
          </p:nvPr>
        </p:nvSpPr>
        <p:spPr bwMode="auto">
          <a:xfrm>
            <a:off x="381000" y="1828800"/>
            <a:ext cx="83820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781" name="Rectangle 13"/>
          <p:cNvSpPr>
            <a:spLocks noChangeArrowheads="1"/>
          </p:cNvSpPr>
          <p:nvPr userDrawn="1"/>
        </p:nvSpPr>
        <p:spPr bwMode="auto">
          <a:xfrm>
            <a:off x="50419" y="6605200"/>
            <a:ext cx="4419600" cy="276999"/>
          </a:xfrm>
          <a:prstGeom prst="rect">
            <a:avLst/>
          </a:prstGeom>
          <a:noFill/>
          <a:ln w="9525">
            <a:noFill/>
            <a:miter lim="800000"/>
            <a:headEnd/>
            <a:tailEnd/>
          </a:ln>
          <a:effectLst/>
        </p:spPr>
        <p:txBody>
          <a:bodyPr>
            <a:spAutoFit/>
          </a:bodyPr>
          <a:lstStyle/>
          <a:p>
            <a:r>
              <a:rPr lang="en-US" sz="600" b="1" dirty="0"/>
              <a:t>Tutorial presentation was created by Robert Snelick as part of official duties as</a:t>
            </a:r>
            <a:r>
              <a:rPr lang="en-US" sz="600" b="1" baseline="0" dirty="0"/>
              <a:t> an</a:t>
            </a:r>
            <a:r>
              <a:rPr lang="en-US" sz="600" b="1" dirty="0"/>
              <a:t> employee of the US Federal Government. Tutorial presentation is not subject to copyright protection and is in the public domain.</a:t>
            </a:r>
          </a:p>
        </p:txBody>
      </p:sp>
      <p:sp>
        <p:nvSpPr>
          <p:cNvPr id="32784" name="Rectangle 16"/>
          <p:cNvSpPr>
            <a:spLocks noGrp="1" noChangeArrowheads="1"/>
          </p:cNvSpPr>
          <p:nvPr>
            <p:ph type="dt" sz="half" idx="2"/>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600"/>
            </a:lvl1pPr>
          </a:lstStyle>
          <a:p>
            <a:r>
              <a:rPr lang="en-US" dirty="0"/>
              <a:t>01/01/2011</a:t>
            </a:r>
          </a:p>
        </p:txBody>
      </p:sp>
      <p:sp>
        <p:nvSpPr>
          <p:cNvPr id="32786" name="Rectangle 18"/>
          <p:cNvSpPr>
            <a:spLocks noGrp="1" noChangeArrowheads="1"/>
          </p:cNvSpPr>
          <p:nvPr>
            <p:ph type="sldNum" sz="quarter" idx="4"/>
          </p:nvPr>
        </p:nvSpPr>
        <p:spPr bwMode="auto">
          <a:xfrm>
            <a:off x="4343400" y="6534150"/>
            <a:ext cx="533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lvl1pPr>
          </a:lstStyle>
          <a:p>
            <a:fld id="{DD8FDF0E-2772-4D89-9F72-F3CB15D8B8AB}" type="slidenum">
              <a:rPr lang="en-US"/>
              <a:pPr/>
              <a:t>‹#›</a:t>
            </a:fld>
            <a:endParaRPr lang="en-US"/>
          </a:p>
        </p:txBody>
      </p:sp>
      <p:pic>
        <p:nvPicPr>
          <p:cNvPr id="11" name="Picture 10"/>
          <p:cNvPicPr>
            <a:picLocks noChangeAspect="1"/>
          </p:cNvPicPr>
          <p:nvPr userDrawn="1"/>
        </p:nvPicPr>
        <p:blipFill>
          <a:blip r:embed="rId13"/>
          <a:stretch>
            <a:fillRect/>
          </a:stretch>
        </p:blipFill>
        <p:spPr>
          <a:xfrm>
            <a:off x="8015288" y="6101556"/>
            <a:ext cx="895350" cy="428625"/>
          </a:xfrm>
          <a:prstGeom prst="rect">
            <a:avLst/>
          </a:prstGeom>
        </p:spPr>
      </p:pic>
      <p:sp>
        <p:nvSpPr>
          <p:cNvPr id="12" name="Rectangle 12"/>
          <p:cNvSpPr>
            <a:spLocks noChangeArrowheads="1"/>
          </p:cNvSpPr>
          <p:nvPr userDrawn="1"/>
        </p:nvSpPr>
        <p:spPr bwMode="auto">
          <a:xfrm>
            <a:off x="5943600" y="6630478"/>
            <a:ext cx="2174081" cy="184666"/>
          </a:xfrm>
          <a:prstGeom prst="rect">
            <a:avLst/>
          </a:prstGeom>
          <a:noFill/>
          <a:ln w="9525">
            <a:noFill/>
            <a:miter lim="800000"/>
            <a:headEnd/>
            <a:tailEnd/>
          </a:ln>
          <a:effectLst/>
        </p:spPr>
        <p:txBody>
          <a:bodyPr wrap="square">
            <a:spAutoFit/>
          </a:bodyPr>
          <a:lstStyle/>
          <a:p>
            <a:r>
              <a:rPr lang="en-US" sz="600" b="1" dirty="0"/>
              <a:t>National</a:t>
            </a:r>
            <a:r>
              <a:rPr lang="en-US" sz="600" b="1" baseline="0" dirty="0"/>
              <a:t> Institute of Standards and Technology (NIST)</a:t>
            </a:r>
            <a:endParaRPr lang="en-US" sz="600" b="1"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Verdana" pitchFamily="34" charset="0"/>
        </a:defRPr>
      </a:lvl2pPr>
      <a:lvl3pPr algn="l" rtl="0" fontAlgn="base">
        <a:lnSpc>
          <a:spcPct val="80000"/>
        </a:lnSpc>
        <a:spcBef>
          <a:spcPct val="0"/>
        </a:spcBef>
        <a:spcAft>
          <a:spcPct val="0"/>
        </a:spcAft>
        <a:defRPr sz="4000">
          <a:solidFill>
            <a:schemeClr val="tx2"/>
          </a:solidFill>
          <a:latin typeface="Verdana" pitchFamily="34" charset="0"/>
        </a:defRPr>
      </a:lvl3pPr>
      <a:lvl4pPr algn="l" rtl="0" fontAlgn="base">
        <a:lnSpc>
          <a:spcPct val="80000"/>
        </a:lnSpc>
        <a:spcBef>
          <a:spcPct val="0"/>
        </a:spcBef>
        <a:spcAft>
          <a:spcPct val="0"/>
        </a:spcAft>
        <a:defRPr sz="4000">
          <a:solidFill>
            <a:schemeClr val="tx2"/>
          </a:solidFill>
          <a:latin typeface="Verdana" pitchFamily="34" charset="0"/>
        </a:defRPr>
      </a:lvl4pPr>
      <a:lvl5pPr algn="l" rtl="0" fontAlgn="base">
        <a:lnSpc>
          <a:spcPct val="80000"/>
        </a:lnSpc>
        <a:spcBef>
          <a:spcPct val="0"/>
        </a:spcBef>
        <a:spcAft>
          <a:spcPct val="0"/>
        </a:spcAft>
        <a:defRPr sz="4000">
          <a:solidFill>
            <a:schemeClr val="tx2"/>
          </a:solidFill>
          <a:latin typeface="Verdana" pitchFamily="34" charset="0"/>
        </a:defRPr>
      </a:lvl5pPr>
      <a:lvl6pPr marL="457200" algn="l" rtl="0" fontAlgn="base">
        <a:lnSpc>
          <a:spcPct val="80000"/>
        </a:lnSpc>
        <a:spcBef>
          <a:spcPct val="0"/>
        </a:spcBef>
        <a:spcAft>
          <a:spcPct val="0"/>
        </a:spcAft>
        <a:defRPr sz="4000">
          <a:solidFill>
            <a:schemeClr val="tx2"/>
          </a:solidFill>
          <a:latin typeface="Verdana" pitchFamily="34" charset="0"/>
        </a:defRPr>
      </a:lvl6pPr>
      <a:lvl7pPr marL="914400" algn="l" rtl="0" fontAlgn="base">
        <a:lnSpc>
          <a:spcPct val="80000"/>
        </a:lnSpc>
        <a:spcBef>
          <a:spcPct val="0"/>
        </a:spcBef>
        <a:spcAft>
          <a:spcPct val="0"/>
        </a:spcAft>
        <a:defRPr sz="4000">
          <a:solidFill>
            <a:schemeClr val="tx2"/>
          </a:solidFill>
          <a:latin typeface="Verdana" pitchFamily="34" charset="0"/>
        </a:defRPr>
      </a:lvl7pPr>
      <a:lvl8pPr marL="1371600" algn="l" rtl="0" fontAlgn="base">
        <a:lnSpc>
          <a:spcPct val="80000"/>
        </a:lnSpc>
        <a:spcBef>
          <a:spcPct val="0"/>
        </a:spcBef>
        <a:spcAft>
          <a:spcPct val="0"/>
        </a:spcAft>
        <a:defRPr sz="4000">
          <a:solidFill>
            <a:schemeClr val="tx2"/>
          </a:solidFill>
          <a:latin typeface="Verdana" pitchFamily="34" charset="0"/>
        </a:defRPr>
      </a:lvl8pPr>
      <a:lvl9pPr marL="1828800" algn="l" rtl="0" fontAlgn="base">
        <a:lnSpc>
          <a:spcPct val="80000"/>
        </a:lnSpc>
        <a:spcBef>
          <a:spcPct val="0"/>
        </a:spcBef>
        <a:spcAft>
          <a:spcPct val="0"/>
        </a:spcAft>
        <a:defRPr sz="4000">
          <a:solidFill>
            <a:schemeClr val="tx2"/>
          </a:solidFill>
          <a:latin typeface="Verdana" pitchFamily="34" charset="0"/>
        </a:defRPr>
      </a:lvl9pPr>
    </p:titleStyle>
    <p:bodyStyle>
      <a:lvl1pPr marL="342900" indent="-342900" algn="l" rtl="0" fontAlgn="base">
        <a:spcBef>
          <a:spcPct val="20000"/>
        </a:spcBef>
        <a:spcAft>
          <a:spcPct val="0"/>
        </a:spcAft>
        <a:buClr>
          <a:srgbClr val="002060"/>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rgbClr val="002060"/>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rgbClr val="002060"/>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rgbClr val="002060"/>
        </a:buClr>
        <a:buChar char="•"/>
        <a:defRPr sz="2000">
          <a:solidFill>
            <a:schemeClr val="tx1"/>
          </a:solidFill>
          <a:latin typeface="+mn-lt"/>
        </a:defRPr>
      </a:lvl4pPr>
      <a:lvl5pPr marL="2057400" indent="-228600" algn="l" rtl="0" fontAlgn="base">
        <a:spcBef>
          <a:spcPct val="20000"/>
        </a:spcBef>
        <a:spcAft>
          <a:spcPct val="0"/>
        </a:spcAft>
        <a:buClr>
          <a:srgbClr val="002060"/>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oleObject" Target="../embeddings/oleObject1.bin"/></Relationships>
</file>

<file path=ppt/slides/_rels/slide10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7"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9.emf"/><Relationship Id="rId4" Type="http://schemas.openxmlformats.org/officeDocument/2006/relationships/oleObject" Target="../embeddings/oleObject2.bin"/></Relationships>
</file>

<file path=ppt/slides/_rels/slide1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diagramData" Target="../diagrams/data19.xml"/><Relationship Id="rId3" Type="http://schemas.openxmlformats.org/officeDocument/2006/relationships/diagramData" Target="../diagrams/data16.xml"/><Relationship Id="rId21" Type="http://schemas.openxmlformats.org/officeDocument/2006/relationships/diagramColors" Target="../diagrams/colors19.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 Type="http://schemas.openxmlformats.org/officeDocument/2006/relationships/notesSlide" Target="../notesSlides/notesSlide148.xml"/><Relationship Id="rId16" Type="http://schemas.openxmlformats.org/officeDocument/2006/relationships/diagramColors" Target="../diagrams/colors18.xml"/><Relationship Id="rId20" Type="http://schemas.openxmlformats.org/officeDocument/2006/relationships/diagramQuickStyle" Target="../diagrams/quickStyle19.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10" Type="http://schemas.openxmlformats.org/officeDocument/2006/relationships/diagramQuickStyle" Target="../diagrams/quickStyle17.xml"/><Relationship Id="rId19" Type="http://schemas.openxmlformats.org/officeDocument/2006/relationships/diagramLayout" Target="../diagrams/layout19.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 Id="rId22" Type="http://schemas.microsoft.com/office/2007/relationships/diagramDrawing" Target="../diagrams/drawing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4.emf"/><Relationship Id="rId4" Type="http://schemas.openxmlformats.org/officeDocument/2006/relationships/oleObject" Target="../embeddings/oleObject4.bin"/></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5.emf"/><Relationship Id="rId4" Type="http://schemas.openxmlformats.org/officeDocument/2006/relationships/oleObject" Target="../embeddings/oleObject5.bin"/></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7" Type="http://schemas.openxmlformats.org/officeDocument/2006/relationships/image" Target="../media/image89.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88.emf"/><Relationship Id="rId4" Type="http://schemas.openxmlformats.org/officeDocument/2006/relationships/oleObject" Target="../embeddings/oleObject6.bin"/></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8.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9.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8" Type="http://schemas.openxmlformats.org/officeDocument/2006/relationships/hyperlink" Target="https://trifolia.lantanagroup.com/" TargetMode="External"/><Relationship Id="rId3" Type="http://schemas.openxmlformats.org/officeDocument/2006/relationships/hyperlink" Target="http://healthcare.nist.gov/NIST-TOOLS/" TargetMode="External"/><Relationship Id="rId7" Type="http://schemas.openxmlformats.org/officeDocument/2006/relationships/hyperlink" Target="http://art-decor.org/" TargetMode="External"/><Relationship Id="rId2" Type="http://schemas.openxmlformats.org/officeDocument/2006/relationships/notesSlide" Target="../notesSlides/notesSlide301.xml"/><Relationship Id="rId1" Type="http://schemas.openxmlformats.org/officeDocument/2006/relationships/slideLayout" Target="../slideLayouts/slideLayout2.xml"/><Relationship Id="rId6" Type="http://schemas.openxmlformats.org/officeDocument/2006/relationships/hyperlink" Target="http://gazelle.ihe.net/" TargetMode="External"/><Relationship Id="rId11" Type="http://schemas.openxmlformats.org/officeDocument/2006/relationships/hyperlink" Target="http://www.dvtk.org/" TargetMode="External"/><Relationship Id="rId5" Type="http://schemas.openxmlformats.org/officeDocument/2006/relationships/hyperlink" Target="http://www.ahml.com.au/" TargetMode="External"/><Relationship Id="rId10" Type="http://schemas.openxmlformats.org/officeDocument/2006/relationships/hyperlink" Target="http://www.e-health-cda-validator.ch/validation.xhtml" TargetMode="External"/><Relationship Id="rId4" Type="http://schemas.openxmlformats.org/officeDocument/2006/relationships/hyperlink" Target="http://www.hl7.org/" TargetMode="External"/><Relationship Id="rId9" Type="http://schemas.openxmlformats.org/officeDocument/2006/relationships/hyperlink" Target="https://projects.eclipse.org/proposals/model-driven-health-tools" TargetMode="Externa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06.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healthit.gov/standards-advisory/2016" TargetMode="External"/></Relationships>
</file>

<file path=ppt/slides/_rels/slide3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3.xml"/><Relationship Id="rId1" Type="http://schemas.openxmlformats.org/officeDocument/2006/relationships/slideLayout" Target="../slideLayouts/slideLayout2.xml"/><Relationship Id="rId4" Type="http://schemas.openxmlformats.org/officeDocument/2006/relationships/hyperlink" Target="http://oncchpl.force.com/ehrcert?q=chpl" TargetMode="External"/></Relationships>
</file>

<file path=ppt/slides/_rels/slide3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0.xml.rels><?xml version="1.0" encoding="UTF-8" standalone="yes"?>
<Relationships xmlns="http://schemas.openxmlformats.org/package/2006/relationships"><Relationship Id="rId3" Type="http://schemas.openxmlformats.org/officeDocument/2006/relationships/hyperlink" Target="mailto:robert.snelick@nist.gov" TargetMode="External"/><Relationship Id="rId2" Type="http://schemas.openxmlformats.org/officeDocument/2006/relationships/notesSlide" Target="../notesSlides/notesSlide3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838200"/>
            <a:ext cx="7696200" cy="2559050"/>
          </a:xfrm>
        </p:spPr>
        <p:txBody>
          <a:bodyPr/>
          <a:lstStyle/>
          <a:p>
            <a:pPr algn="ctr"/>
            <a:r>
              <a:rPr lang="en-US" sz="3600" dirty="0">
                <a:solidFill>
                  <a:srgbClr val="002060"/>
                </a:solidFill>
              </a:rPr>
              <a:t>Foundations of Interoperability: </a:t>
            </a:r>
            <a:br>
              <a:rPr lang="en-US" sz="3600" dirty="0">
                <a:solidFill>
                  <a:srgbClr val="002060"/>
                </a:solidFill>
              </a:rPr>
            </a:br>
            <a:r>
              <a:rPr lang="en-US" sz="2800" i="1" dirty="0"/>
              <a:t>Conformance and Testing of Healthcare Data Exchange Standards</a:t>
            </a:r>
            <a:endParaRPr lang="en-US" sz="2800" dirty="0"/>
          </a:p>
        </p:txBody>
      </p:sp>
      <p:sp>
        <p:nvSpPr>
          <p:cNvPr id="2051" name="Rectangle 3"/>
          <p:cNvSpPr>
            <a:spLocks noGrp="1" noChangeArrowheads="1"/>
          </p:cNvSpPr>
          <p:nvPr>
            <p:ph type="subTitle" idx="1"/>
          </p:nvPr>
        </p:nvSpPr>
        <p:spPr/>
        <p:txBody>
          <a:bodyPr/>
          <a:lstStyle/>
          <a:p>
            <a:r>
              <a:rPr lang="en-US" dirty="0"/>
              <a:t>Tutorial</a:t>
            </a:r>
          </a:p>
          <a:p>
            <a:r>
              <a:rPr lang="en-US"/>
              <a:t>January 09</a:t>
            </a:r>
            <a:r>
              <a:rPr lang="en-US" baseline="30000"/>
              <a:t>th</a:t>
            </a:r>
            <a:r>
              <a:rPr lang="en-US" dirty="0"/>
              <a:t>,  2018</a:t>
            </a:r>
          </a:p>
          <a:p>
            <a:r>
              <a:rPr lang="en-US" dirty="0"/>
              <a:t>Robert Snelick, NIST</a:t>
            </a:r>
          </a:p>
        </p:txBody>
      </p:sp>
      <p:sp>
        <p:nvSpPr>
          <p:cNvPr id="2" name="TextBox 1"/>
          <p:cNvSpPr txBox="1"/>
          <p:nvPr/>
        </p:nvSpPr>
        <p:spPr>
          <a:xfrm>
            <a:off x="6598841" y="6324600"/>
            <a:ext cx="2347117" cy="246221"/>
          </a:xfrm>
          <a:prstGeom prst="rect">
            <a:avLst/>
          </a:prstGeom>
          <a:noFill/>
        </p:spPr>
        <p:txBody>
          <a:bodyPr wrap="none" rtlCol="0">
            <a:spAutoFit/>
          </a:bodyPr>
          <a:lstStyle/>
          <a:p>
            <a:r>
              <a:rPr lang="en-US" sz="1000" b="1" dirty="0"/>
              <a:t>First published on January 13,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Perception of Interoperability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10</a:t>
            </a:fld>
            <a:endParaRPr lang="en-US" dirty="0"/>
          </a:p>
        </p:txBody>
      </p:sp>
      <p:grpSp>
        <p:nvGrpSpPr>
          <p:cNvPr id="6" name="Group 5"/>
          <p:cNvGrpSpPr/>
          <p:nvPr/>
        </p:nvGrpSpPr>
        <p:grpSpPr>
          <a:xfrm>
            <a:off x="495300" y="1905000"/>
            <a:ext cx="7810500" cy="4038600"/>
            <a:chOff x="0" y="1066800"/>
            <a:chExt cx="9144000" cy="4939897"/>
          </a:xfrm>
        </p:grpSpPr>
        <p:grpSp>
          <p:nvGrpSpPr>
            <p:cNvPr id="7" name="Group 6"/>
            <p:cNvGrpSpPr/>
            <p:nvPr/>
          </p:nvGrpSpPr>
          <p:grpSpPr>
            <a:xfrm>
              <a:off x="0" y="1066800"/>
              <a:ext cx="9144000" cy="4939897"/>
              <a:chOff x="152400" y="1600200"/>
              <a:chExt cx="8812869" cy="4486275"/>
            </a:xfrm>
          </p:grpSpPr>
          <p:pic>
            <p:nvPicPr>
              <p:cNvPr id="10" name="Picture 9"/>
              <p:cNvPicPr>
                <a:picLocks noChangeAspect="1"/>
              </p:cNvPicPr>
              <p:nvPr/>
            </p:nvPicPr>
            <p:blipFill>
              <a:blip r:embed="rId3"/>
              <a:stretch>
                <a:fillRect/>
              </a:stretch>
            </p:blipFill>
            <p:spPr>
              <a:xfrm>
                <a:off x="152400" y="1600200"/>
                <a:ext cx="8812869" cy="4486275"/>
              </a:xfrm>
              <a:prstGeom prst="rect">
                <a:avLst/>
              </a:prstGeom>
            </p:spPr>
          </p:pic>
          <p:sp>
            <p:nvSpPr>
              <p:cNvPr id="11" name="Rectangle 10"/>
              <p:cNvSpPr/>
              <p:nvPr/>
            </p:nvSpPr>
            <p:spPr>
              <a:xfrm>
                <a:off x="276225" y="2133600"/>
                <a:ext cx="561975"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cxnSp>
          <p:nvCxnSpPr>
            <p:cNvPr id="8" name="Straight Connector 7"/>
            <p:cNvCxnSpPr/>
            <p:nvPr/>
          </p:nvCxnSpPr>
          <p:spPr>
            <a:xfrm>
              <a:off x="4191000" y="144780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8478" y="1654134"/>
              <a:ext cx="18527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171691" y="6318706"/>
            <a:ext cx="1181734" cy="215444"/>
          </a:xfrm>
          <a:prstGeom prst="rect">
            <a:avLst/>
          </a:prstGeom>
          <a:noFill/>
        </p:spPr>
        <p:txBody>
          <a:bodyPr wrap="none" rtlCol="0">
            <a:spAutoFit/>
          </a:bodyPr>
          <a:lstStyle/>
          <a:p>
            <a:r>
              <a:rPr lang="en-US" sz="800" i="1" dirty="0"/>
              <a:t>Courtesy of S. Taylor </a:t>
            </a:r>
          </a:p>
        </p:txBody>
      </p:sp>
    </p:spTree>
    <p:extLst>
      <p:ext uri="{BB962C8B-B14F-4D97-AF65-F5344CB8AC3E}">
        <p14:creationId xmlns:p14="http://schemas.microsoft.com/office/powerpoint/2010/main" val="30028905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Data Types</a:t>
            </a:r>
          </a:p>
        </p:txBody>
      </p:sp>
      <p:sp>
        <p:nvSpPr>
          <p:cNvPr id="8195" name="Rectangle 3"/>
          <p:cNvSpPr>
            <a:spLocks noGrp="1" noChangeArrowheads="1"/>
          </p:cNvSpPr>
          <p:nvPr>
            <p:ph idx="1"/>
          </p:nvPr>
        </p:nvSpPr>
        <p:spPr>
          <a:xfrm>
            <a:off x="381000" y="1676400"/>
            <a:ext cx="8458200" cy="4800600"/>
          </a:xfrm>
        </p:spPr>
        <p:txBody>
          <a:bodyPr>
            <a:normAutofit/>
          </a:bodyPr>
          <a:lstStyle/>
          <a:p>
            <a:r>
              <a:rPr lang="en-US" dirty="0"/>
              <a:t>Foundational building blocks</a:t>
            </a:r>
          </a:p>
          <a:p>
            <a:r>
              <a:rPr lang="en-US" dirty="0"/>
              <a:t>Complex</a:t>
            </a:r>
          </a:p>
          <a:p>
            <a:pPr lvl="1"/>
            <a:r>
              <a:rPr lang="en-US" dirty="0"/>
              <a:t>Analogous to “</a:t>
            </a:r>
            <a:r>
              <a:rPr lang="en-US" dirty="0" err="1"/>
              <a:t>struct</a:t>
            </a:r>
            <a:r>
              <a:rPr lang="en-US" dirty="0"/>
              <a:t>” in C/C++ or “class” in Java</a:t>
            </a:r>
          </a:p>
          <a:p>
            <a:pPr lvl="1"/>
            <a:r>
              <a:rPr lang="en-US" dirty="0"/>
              <a:t>Address, Name, Organization, Date</a:t>
            </a:r>
          </a:p>
          <a:p>
            <a:r>
              <a:rPr lang="en-US" dirty="0"/>
              <a:t>Primitive</a:t>
            </a:r>
          </a:p>
          <a:p>
            <a:pPr lvl="1"/>
            <a:r>
              <a:rPr lang="en-US" dirty="0"/>
              <a:t>Analogous to “char/</a:t>
            </a:r>
            <a:r>
              <a:rPr lang="en-US" dirty="0" err="1"/>
              <a:t>int</a:t>
            </a:r>
            <a:r>
              <a:rPr lang="en-US" dirty="0"/>
              <a:t>” in C/C++ or “char/</a:t>
            </a:r>
            <a:r>
              <a:rPr lang="en-US" dirty="0" err="1"/>
              <a:t>int</a:t>
            </a:r>
            <a:r>
              <a:rPr lang="en-US" dirty="0"/>
              <a:t>/String” in Java</a:t>
            </a:r>
          </a:p>
          <a:p>
            <a:pPr lvl="1"/>
            <a:r>
              <a:rPr lang="en-US" dirty="0"/>
              <a:t>Numeric, String, Text, </a:t>
            </a:r>
            <a:r>
              <a:rPr lang="en-US" dirty="0" err="1"/>
              <a:t>boolean</a:t>
            </a:r>
            <a:r>
              <a:rPr lang="en-US" dirty="0"/>
              <a:t>, </a:t>
            </a:r>
            <a:r>
              <a:rPr lang="en-US" dirty="0" err="1"/>
              <a:t>uri</a:t>
            </a:r>
            <a:endParaRPr lang="en-US" dirty="0"/>
          </a:p>
          <a:p>
            <a:pPr lvl="1"/>
            <a:r>
              <a:rPr lang="en-US" dirty="0"/>
              <a:t>With restrictions: code, ID, IS, </a:t>
            </a:r>
            <a:r>
              <a:rPr lang="en-US" dirty="0" err="1"/>
              <a:t>positveInt</a:t>
            </a:r>
            <a:endParaRPr lang="en-US" dirty="0"/>
          </a:p>
          <a:p>
            <a:pPr lvl="1"/>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100</a:t>
            </a:fld>
            <a:endParaRPr lang="en-US"/>
          </a:p>
        </p:txBody>
      </p:sp>
    </p:spTree>
    <p:extLst>
      <p:ext uri="{BB962C8B-B14F-4D97-AF65-F5344CB8AC3E}">
        <p14:creationId xmlns:p14="http://schemas.microsoft.com/office/powerpoint/2010/main" val="3078197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HL7 FHIR Data Types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101</a:t>
            </a:fld>
            <a:endParaRPr lang="en-US"/>
          </a:p>
        </p:txBody>
      </p:sp>
      <p:pic>
        <p:nvPicPr>
          <p:cNvPr id="3" name="Picture 2"/>
          <p:cNvPicPr>
            <a:picLocks noChangeAspect="1"/>
          </p:cNvPicPr>
          <p:nvPr/>
        </p:nvPicPr>
        <p:blipFill>
          <a:blip r:embed="rId3"/>
          <a:stretch>
            <a:fillRect/>
          </a:stretch>
        </p:blipFill>
        <p:spPr>
          <a:xfrm>
            <a:off x="381000" y="2133600"/>
            <a:ext cx="8477956" cy="3352800"/>
          </a:xfrm>
          <a:prstGeom prst="rect">
            <a:avLst/>
          </a:prstGeom>
        </p:spPr>
      </p:pic>
    </p:spTree>
    <p:extLst>
      <p:ext uri="{BB962C8B-B14F-4D97-AF65-F5344CB8AC3E}">
        <p14:creationId xmlns:p14="http://schemas.microsoft.com/office/powerpoint/2010/main" val="19314056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Example Data Types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102</a:t>
            </a:fld>
            <a:endParaRPr lang="en-US"/>
          </a:p>
        </p:txBody>
      </p:sp>
      <p:pic>
        <p:nvPicPr>
          <p:cNvPr id="6" name="Picture 5"/>
          <p:cNvPicPr>
            <a:picLocks noChangeAspect="1"/>
          </p:cNvPicPr>
          <p:nvPr/>
        </p:nvPicPr>
        <p:blipFill>
          <a:blip r:embed="rId3"/>
          <a:stretch>
            <a:fillRect/>
          </a:stretch>
        </p:blipFill>
        <p:spPr>
          <a:xfrm>
            <a:off x="457200" y="4244347"/>
            <a:ext cx="4724400" cy="2132321"/>
          </a:xfrm>
          <a:prstGeom prst="rect">
            <a:avLst/>
          </a:prstGeom>
          <a:ln w="12700">
            <a:solidFill>
              <a:schemeClr val="tx1"/>
            </a:solidFill>
          </a:ln>
        </p:spPr>
      </p:pic>
      <p:pic>
        <p:nvPicPr>
          <p:cNvPr id="7" name="Picture 6"/>
          <p:cNvPicPr>
            <a:picLocks noChangeAspect="1"/>
          </p:cNvPicPr>
          <p:nvPr/>
        </p:nvPicPr>
        <p:blipFill>
          <a:blip r:embed="rId4"/>
          <a:stretch>
            <a:fillRect/>
          </a:stretch>
        </p:blipFill>
        <p:spPr>
          <a:xfrm>
            <a:off x="381000" y="1612777"/>
            <a:ext cx="4800600" cy="2474088"/>
          </a:xfrm>
          <a:prstGeom prst="rect">
            <a:avLst/>
          </a:prstGeom>
        </p:spPr>
      </p:pic>
      <p:sp>
        <p:nvSpPr>
          <p:cNvPr id="10" name="Frame 9"/>
          <p:cNvSpPr/>
          <p:nvPr/>
        </p:nvSpPr>
        <p:spPr bwMode="auto">
          <a:xfrm>
            <a:off x="5791201" y="2209800"/>
            <a:ext cx="2057400" cy="11430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HL7 FHIR Human Name</a:t>
            </a:r>
            <a:endParaRPr kumimoji="0" lang="en-US" sz="1800" b="1" i="0" u="none" strike="noStrike" cap="none" normalizeH="0" baseline="0" dirty="0">
              <a:ln>
                <a:noFill/>
              </a:ln>
              <a:solidFill>
                <a:srgbClr val="0070C0"/>
              </a:solidFill>
              <a:effectLst/>
            </a:endParaRPr>
          </a:p>
        </p:txBody>
      </p:sp>
      <p:sp>
        <p:nvSpPr>
          <p:cNvPr id="11" name="Frame 10"/>
          <p:cNvSpPr/>
          <p:nvPr/>
        </p:nvSpPr>
        <p:spPr bwMode="auto">
          <a:xfrm>
            <a:off x="5791201" y="4739007"/>
            <a:ext cx="2057400" cy="11430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HL7 v2 Extended Person Name</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37011132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Data Semantics</a:t>
            </a:r>
          </a:p>
        </p:txBody>
      </p:sp>
      <p:sp>
        <p:nvSpPr>
          <p:cNvPr id="8195" name="Rectangle 3"/>
          <p:cNvSpPr>
            <a:spLocks noGrp="1" noChangeArrowheads="1"/>
          </p:cNvSpPr>
          <p:nvPr>
            <p:ph idx="1"/>
          </p:nvPr>
        </p:nvSpPr>
        <p:spPr>
          <a:xfrm>
            <a:off x="381000" y="1676400"/>
            <a:ext cx="8458200" cy="4800600"/>
          </a:xfrm>
        </p:spPr>
        <p:txBody>
          <a:bodyPr>
            <a:normAutofit fontScale="92500"/>
          </a:bodyPr>
          <a:lstStyle/>
          <a:p>
            <a:r>
              <a:rPr lang="en-US" dirty="0"/>
              <a:t>Defines a concept (logical meaning) binding to a data element</a:t>
            </a:r>
          </a:p>
          <a:p>
            <a:r>
              <a:rPr lang="en-US" dirty="0"/>
              <a:t>Conveys the sort of data an element is carrying and how those data should be interpreted</a:t>
            </a:r>
          </a:p>
          <a:p>
            <a:r>
              <a:rPr lang="en-US" dirty="0">
                <a:solidFill>
                  <a:srgbClr val="0070C0"/>
                </a:solidFill>
              </a:rPr>
              <a:t>Can be highly subjective</a:t>
            </a:r>
          </a:p>
          <a:p>
            <a:r>
              <a:rPr lang="en-US" dirty="0"/>
              <a:t>Example:</a:t>
            </a:r>
          </a:p>
          <a:p>
            <a:pPr lvl="1"/>
            <a:r>
              <a:rPr lang="en-US" dirty="0"/>
              <a:t>the “Patient Identifier” element provides information for identifying a patient</a:t>
            </a:r>
          </a:p>
          <a:p>
            <a:pPr lvl="1"/>
            <a:r>
              <a:rPr lang="en-US" dirty="0"/>
              <a:t>the definition of this element provides the meaning of the data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103</a:t>
            </a:fld>
            <a:endParaRPr lang="en-US"/>
          </a:p>
        </p:txBody>
      </p:sp>
    </p:spTree>
    <p:extLst>
      <p:ext uri="{BB962C8B-B14F-4D97-AF65-F5344CB8AC3E}">
        <p14:creationId xmlns:p14="http://schemas.microsoft.com/office/powerpoint/2010/main" val="40951227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Example Data Semantics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104</a:t>
            </a:fld>
            <a:endParaRPr lang="en-US"/>
          </a:p>
        </p:txBody>
      </p:sp>
      <p:pic>
        <p:nvPicPr>
          <p:cNvPr id="6" name="Picture 5"/>
          <p:cNvPicPr>
            <a:picLocks noChangeAspect="1"/>
          </p:cNvPicPr>
          <p:nvPr/>
        </p:nvPicPr>
        <p:blipFill>
          <a:blip r:embed="rId3"/>
          <a:stretch>
            <a:fillRect/>
          </a:stretch>
        </p:blipFill>
        <p:spPr>
          <a:xfrm>
            <a:off x="457200" y="4244347"/>
            <a:ext cx="4724400" cy="2132321"/>
          </a:xfrm>
          <a:prstGeom prst="rect">
            <a:avLst/>
          </a:prstGeom>
          <a:ln w="12700">
            <a:solidFill>
              <a:schemeClr val="tx1"/>
            </a:solidFill>
          </a:ln>
        </p:spPr>
      </p:pic>
      <p:pic>
        <p:nvPicPr>
          <p:cNvPr id="7" name="Picture 6"/>
          <p:cNvPicPr>
            <a:picLocks noChangeAspect="1"/>
          </p:cNvPicPr>
          <p:nvPr/>
        </p:nvPicPr>
        <p:blipFill>
          <a:blip r:embed="rId4"/>
          <a:stretch>
            <a:fillRect/>
          </a:stretch>
        </p:blipFill>
        <p:spPr>
          <a:xfrm>
            <a:off x="381000" y="1612777"/>
            <a:ext cx="4800600" cy="2474088"/>
          </a:xfrm>
          <a:prstGeom prst="rect">
            <a:avLst/>
          </a:prstGeom>
        </p:spPr>
      </p:pic>
      <p:pic>
        <p:nvPicPr>
          <p:cNvPr id="2" name="Picture 1"/>
          <p:cNvPicPr>
            <a:picLocks noChangeAspect="1"/>
          </p:cNvPicPr>
          <p:nvPr/>
        </p:nvPicPr>
        <p:blipFill>
          <a:blip r:embed="rId5"/>
          <a:stretch>
            <a:fillRect/>
          </a:stretch>
        </p:blipFill>
        <p:spPr>
          <a:xfrm>
            <a:off x="3299340" y="1828800"/>
            <a:ext cx="5616060" cy="2081524"/>
          </a:xfrm>
          <a:prstGeom prst="rect">
            <a:avLst/>
          </a:prstGeom>
          <a:ln>
            <a:solidFill>
              <a:schemeClr val="tx1"/>
            </a:solidFill>
          </a:ln>
        </p:spPr>
      </p:pic>
      <p:sp>
        <p:nvSpPr>
          <p:cNvPr id="3" name="Right Arrow 2"/>
          <p:cNvSpPr/>
          <p:nvPr/>
        </p:nvSpPr>
        <p:spPr bwMode="auto">
          <a:xfrm rot="20712733">
            <a:off x="1352632" y="2180118"/>
            <a:ext cx="1952744" cy="206104"/>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8" name="Picture 7"/>
          <p:cNvPicPr>
            <a:picLocks noChangeAspect="1"/>
          </p:cNvPicPr>
          <p:nvPr/>
        </p:nvPicPr>
        <p:blipFill>
          <a:blip r:embed="rId6"/>
          <a:stretch>
            <a:fillRect/>
          </a:stretch>
        </p:blipFill>
        <p:spPr>
          <a:xfrm>
            <a:off x="3299340" y="4075652"/>
            <a:ext cx="5524500" cy="1655686"/>
          </a:xfrm>
          <a:prstGeom prst="rect">
            <a:avLst/>
          </a:prstGeom>
          <a:ln>
            <a:solidFill>
              <a:schemeClr val="tx1"/>
            </a:solidFill>
          </a:ln>
        </p:spPr>
      </p:pic>
      <p:sp>
        <p:nvSpPr>
          <p:cNvPr id="12" name="Right Arrow 11"/>
          <p:cNvSpPr/>
          <p:nvPr/>
        </p:nvSpPr>
        <p:spPr bwMode="auto">
          <a:xfrm rot="20175553">
            <a:off x="2979144" y="4432760"/>
            <a:ext cx="806987" cy="206104"/>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p:cNvSpPr txBox="1"/>
          <p:nvPr/>
        </p:nvSpPr>
        <p:spPr>
          <a:xfrm>
            <a:off x="5908360" y="6318706"/>
            <a:ext cx="2151551" cy="215444"/>
          </a:xfrm>
          <a:prstGeom prst="rect">
            <a:avLst/>
          </a:prstGeom>
          <a:noFill/>
        </p:spPr>
        <p:txBody>
          <a:bodyPr wrap="none" rtlCol="0">
            <a:spAutoFit/>
          </a:bodyPr>
          <a:lstStyle/>
          <a:p>
            <a:r>
              <a:rPr lang="en-US" sz="800" i="1" dirty="0"/>
              <a:t>Source: HL7 v2.5.1 and HL7 FHIR DSTU2 </a:t>
            </a:r>
          </a:p>
        </p:txBody>
      </p:sp>
      <p:sp>
        <p:nvSpPr>
          <p:cNvPr id="14" name="Frame 13"/>
          <p:cNvSpPr/>
          <p:nvPr/>
        </p:nvSpPr>
        <p:spPr bwMode="auto">
          <a:xfrm>
            <a:off x="7239001" y="3201722"/>
            <a:ext cx="1416245" cy="457200"/>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HL7 FHIR</a:t>
            </a:r>
            <a:endParaRPr kumimoji="0" lang="en-US" sz="1800" b="1" i="0" u="none" strike="noStrike" cap="none" normalizeH="0" baseline="0" dirty="0">
              <a:ln>
                <a:noFill/>
              </a:ln>
              <a:solidFill>
                <a:srgbClr val="0070C0"/>
              </a:solidFill>
              <a:effectLst/>
            </a:endParaRPr>
          </a:p>
        </p:txBody>
      </p:sp>
      <p:sp>
        <p:nvSpPr>
          <p:cNvPr id="15" name="Frame 14"/>
          <p:cNvSpPr/>
          <p:nvPr/>
        </p:nvSpPr>
        <p:spPr bwMode="auto">
          <a:xfrm>
            <a:off x="7239001" y="5081907"/>
            <a:ext cx="1416246" cy="457200"/>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HL7 v2.5.1</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22403000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Data Semantics and Models</a:t>
            </a:r>
          </a:p>
        </p:txBody>
      </p:sp>
      <p:sp>
        <p:nvSpPr>
          <p:cNvPr id="8195" name="Rectangle 3"/>
          <p:cNvSpPr>
            <a:spLocks noGrp="1" noChangeArrowheads="1"/>
          </p:cNvSpPr>
          <p:nvPr>
            <p:ph idx="1"/>
          </p:nvPr>
        </p:nvSpPr>
        <p:spPr>
          <a:xfrm>
            <a:off x="381000" y="1676399"/>
            <a:ext cx="8458200" cy="2009775"/>
          </a:xfrm>
        </p:spPr>
        <p:txBody>
          <a:bodyPr>
            <a:normAutofit fontScale="77500" lnSpcReduction="20000"/>
          </a:bodyPr>
          <a:lstStyle/>
          <a:p>
            <a:r>
              <a:rPr lang="en-US" dirty="0"/>
              <a:t>A model can be developed to define the semantics and to relate them to concepts (data elements)</a:t>
            </a:r>
          </a:p>
          <a:p>
            <a:r>
              <a:rPr lang="en-US" dirty="0"/>
              <a:t>The semantics of an element can be refined through profiling that addresses a specific use case</a:t>
            </a:r>
          </a:p>
          <a:p>
            <a:r>
              <a:rPr lang="en-US" dirty="0">
                <a:solidFill>
                  <a:srgbClr val="0070C0"/>
                </a:solidFill>
              </a:rPr>
              <a:t>Systems and associated interfaces must share a common data model in order to achieve interoperability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105</a:t>
            </a:fld>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89210831"/>
              </p:ext>
            </p:extLst>
          </p:nvPr>
        </p:nvGraphicFramePr>
        <p:xfrm>
          <a:off x="3505200" y="3810000"/>
          <a:ext cx="4796658" cy="2695575"/>
        </p:xfrm>
        <a:graphic>
          <a:graphicData uri="http://schemas.openxmlformats.org/presentationml/2006/ole">
            <mc:AlternateContent xmlns:mc="http://schemas.openxmlformats.org/markup-compatibility/2006">
              <mc:Choice xmlns:v="urn:schemas-microsoft-com:vml" Requires="v">
                <p:oleObj spid="_x0000_s3602" name="Slide" r:id="rId4" imgW="4562541" imgH="3419519" progId="PowerPoint.Slide.12">
                  <p:embed/>
                </p:oleObj>
              </mc:Choice>
              <mc:Fallback>
                <p:oleObj name="Slide" r:id="rId4" imgW="4562541" imgH="3419519" progId="PowerPoint.Slide.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789" t="17897" r="789" b="8423"/>
                      <a:stretch>
                        <a:fillRect/>
                      </a:stretch>
                    </p:blipFill>
                    <p:spPr bwMode="auto">
                      <a:xfrm>
                        <a:off x="3505200" y="3810000"/>
                        <a:ext cx="4796658" cy="2695575"/>
                      </a:xfrm>
                      <a:prstGeom prst="rect">
                        <a:avLst/>
                      </a:prstGeom>
                      <a:noFill/>
                    </p:spPr>
                  </p:pic>
                </p:oleObj>
              </mc:Fallback>
            </mc:AlternateContent>
          </a:graphicData>
        </a:graphic>
      </p:graphicFrame>
      <p:sp>
        <p:nvSpPr>
          <p:cNvPr id="9" name="Rectangle 3"/>
          <p:cNvSpPr txBox="1">
            <a:spLocks noChangeArrowheads="1"/>
          </p:cNvSpPr>
          <p:nvPr/>
        </p:nvSpPr>
        <p:spPr bwMode="auto">
          <a:xfrm>
            <a:off x="381000" y="4014787"/>
            <a:ext cx="3048000"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200" kern="0" dirty="0"/>
              <a:t>HL7 V3 has sophisticated models and element definitions </a:t>
            </a:r>
          </a:p>
          <a:p>
            <a:pPr eaLnBrk="1" hangingPunct="1">
              <a:buClr>
                <a:srgbClr val="002060"/>
              </a:buClr>
            </a:pPr>
            <a:r>
              <a:rPr lang="en-US" sz="2200" kern="0" dirty="0"/>
              <a:t>HL7 v2.x describes the semantics as part of the data element definition </a:t>
            </a:r>
          </a:p>
          <a:p>
            <a:pPr eaLnBrk="1" hangingPunct="1">
              <a:buClr>
                <a:srgbClr val="002060"/>
              </a:buClr>
            </a:pPr>
            <a:r>
              <a:rPr lang="en-US" sz="2200" kern="0" dirty="0"/>
              <a:t>HL7 FHIR lands somewhere between these two approaches </a:t>
            </a:r>
          </a:p>
        </p:txBody>
      </p:sp>
      <p:sp>
        <p:nvSpPr>
          <p:cNvPr id="7" name="TextBox 6"/>
          <p:cNvSpPr txBox="1"/>
          <p:nvPr/>
        </p:nvSpPr>
        <p:spPr>
          <a:xfrm>
            <a:off x="7206686" y="3501508"/>
            <a:ext cx="1095172" cy="369332"/>
          </a:xfrm>
          <a:prstGeom prst="rect">
            <a:avLst/>
          </a:prstGeom>
          <a:noFill/>
        </p:spPr>
        <p:txBody>
          <a:bodyPr wrap="none" rtlCol="0">
            <a:spAutoFit/>
          </a:bodyPr>
          <a:lstStyle/>
          <a:p>
            <a:r>
              <a:rPr lang="en-US" dirty="0"/>
              <a:t>HL7 RIM</a:t>
            </a:r>
          </a:p>
        </p:txBody>
      </p:sp>
    </p:spTree>
    <p:extLst>
      <p:ext uri="{BB962C8B-B14F-4D97-AF65-F5344CB8AC3E}">
        <p14:creationId xmlns:p14="http://schemas.microsoft.com/office/powerpoint/2010/main" val="28880592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Encoding</a:t>
            </a:r>
          </a:p>
        </p:txBody>
      </p:sp>
      <p:sp>
        <p:nvSpPr>
          <p:cNvPr id="8195" name="Rectangle 3"/>
          <p:cNvSpPr>
            <a:spLocks noGrp="1" noChangeArrowheads="1"/>
          </p:cNvSpPr>
          <p:nvPr>
            <p:ph idx="1"/>
          </p:nvPr>
        </p:nvSpPr>
        <p:spPr>
          <a:xfrm>
            <a:off x="381000" y="1676399"/>
            <a:ext cx="8458200" cy="1621403"/>
          </a:xfrm>
        </p:spPr>
        <p:txBody>
          <a:bodyPr>
            <a:normAutofit fontScale="70000" lnSpcReduction="20000"/>
          </a:bodyPr>
          <a:lstStyle/>
          <a:p>
            <a:r>
              <a:rPr lang="en-US" dirty="0"/>
              <a:t>Data conform to suitable models and normally are organized in hierarchies</a:t>
            </a:r>
          </a:p>
          <a:p>
            <a:r>
              <a:rPr lang="en-US" dirty="0"/>
              <a:t>Encoding is a set of rules specifying how these data must be serialized and represented so the recipient can decode this encoding to gather the original data</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106</a:t>
            </a:fld>
            <a:endParaRPr lang="en-US"/>
          </a:p>
        </p:txBody>
      </p:sp>
      <p:pic>
        <p:nvPicPr>
          <p:cNvPr id="6" name="Bild 8"/>
          <p:cNvPicPr/>
          <p:nvPr/>
        </p:nvPicPr>
        <p:blipFill>
          <a:blip r:embed="rId3" cstate="print">
            <a:extLst>
              <a:ext uri="{28A0092B-C50C-407E-A947-70E740481C1C}">
                <a14:useLocalDpi xmlns:a14="http://schemas.microsoft.com/office/drawing/2010/main" val="0"/>
              </a:ext>
            </a:extLst>
          </a:blip>
          <a:srcRect l="16530" t="20988" r="18105" b="8395"/>
          <a:stretch>
            <a:fillRect/>
          </a:stretch>
        </p:blipFill>
        <p:spPr bwMode="auto">
          <a:xfrm>
            <a:off x="4419600" y="3286125"/>
            <a:ext cx="3860165" cy="3143250"/>
          </a:xfrm>
          <a:prstGeom prst="rect">
            <a:avLst/>
          </a:prstGeom>
          <a:noFill/>
          <a:ln>
            <a:noFill/>
          </a:ln>
        </p:spPr>
      </p:pic>
      <p:sp>
        <p:nvSpPr>
          <p:cNvPr id="7" name="Rectangle 3"/>
          <p:cNvSpPr txBox="1">
            <a:spLocks noChangeArrowheads="1"/>
          </p:cNvSpPr>
          <p:nvPr/>
        </p:nvSpPr>
        <p:spPr bwMode="auto">
          <a:xfrm>
            <a:off x="381000" y="3200401"/>
            <a:ext cx="4038600" cy="32289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kern="0" dirty="0"/>
              <a:t>Entities wishing to exchange data must agree upon a common representation</a:t>
            </a:r>
          </a:p>
          <a:p>
            <a:pPr eaLnBrk="1" hangingPunct="1">
              <a:buClr>
                <a:srgbClr val="002060"/>
              </a:buClr>
            </a:pPr>
            <a:r>
              <a:rPr lang="en-US" kern="0" dirty="0"/>
              <a:t>Correct encoding of data is essential to the operation of interfaces</a:t>
            </a:r>
          </a:p>
          <a:p>
            <a:pPr eaLnBrk="1" hangingPunct="1">
              <a:buClr>
                <a:srgbClr val="002060"/>
              </a:buClr>
            </a:pPr>
            <a:r>
              <a:rPr lang="en-US" kern="0" dirty="0"/>
              <a:t>Structure nesting is limited by encoding delimiters (e.g., XML is unlimited, HL7 v2 ER7 is limited)</a:t>
            </a:r>
          </a:p>
          <a:p>
            <a:pPr eaLnBrk="1" hangingPunct="1"/>
            <a:endParaRPr lang="en-US" kern="0" dirty="0"/>
          </a:p>
        </p:txBody>
      </p:sp>
      <p:sp>
        <p:nvSpPr>
          <p:cNvPr id="8" name="Frame 7"/>
          <p:cNvSpPr/>
          <p:nvPr/>
        </p:nvSpPr>
        <p:spPr bwMode="auto">
          <a:xfrm>
            <a:off x="5257800" y="2914969"/>
            <a:ext cx="3276600" cy="371156"/>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dirty="0">
                <a:solidFill>
                  <a:srgbClr val="0070C0"/>
                </a:solidFill>
              </a:rPr>
              <a:t>Encoding occurs between ISO levels 6 &amp;7</a:t>
            </a:r>
            <a:endParaRPr kumimoji="0" lang="en-US" sz="1200" b="1" i="0" u="none" strike="noStrike" cap="none" normalizeH="0" baseline="0" dirty="0">
              <a:ln>
                <a:noFill/>
              </a:ln>
              <a:solidFill>
                <a:srgbClr val="0070C0"/>
              </a:solidFill>
              <a:effectLst/>
            </a:endParaRPr>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873115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4</a:t>
            </a:r>
            <a:br>
              <a:rPr lang="en-US" dirty="0"/>
            </a:br>
            <a:br>
              <a:rPr lang="en-US" dirty="0"/>
            </a:br>
            <a:r>
              <a:rPr lang="en-US" sz="3200" dirty="0"/>
              <a:t>Conformance Constructs</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fontScale="85000" lnSpcReduction="20000"/>
          </a:bodyPr>
          <a:lstStyle/>
          <a:p>
            <a:pPr algn="l"/>
            <a:r>
              <a:rPr lang="en-US" dirty="0"/>
              <a:t>Section 1: Usage</a:t>
            </a:r>
          </a:p>
          <a:p>
            <a:pPr algn="l"/>
            <a:r>
              <a:rPr lang="en-US" dirty="0"/>
              <a:t>Section 2: Cardinality</a:t>
            </a:r>
          </a:p>
          <a:p>
            <a:pPr algn="l"/>
            <a:r>
              <a:rPr lang="en-US" dirty="0"/>
              <a:t>Section 3: Structure</a:t>
            </a:r>
          </a:p>
          <a:p>
            <a:pPr algn="l"/>
            <a:r>
              <a:rPr lang="en-US" dirty="0">
                <a:solidFill>
                  <a:srgbClr val="0070C0"/>
                </a:solidFill>
              </a:rPr>
              <a:t>Section 4: Content (Vocabulary)</a:t>
            </a:r>
          </a:p>
          <a:p>
            <a:pPr algn="l"/>
            <a:r>
              <a:rPr lang="en-US" dirty="0"/>
              <a:t>Section 5: Length</a:t>
            </a:r>
          </a:p>
          <a:p>
            <a:pPr algn="l"/>
            <a:r>
              <a:rPr lang="en-US" dirty="0"/>
              <a:t>Section 6: Explicit Constraints</a:t>
            </a:r>
          </a:p>
        </p:txBody>
      </p:sp>
    </p:spTree>
    <p:extLst>
      <p:ext uri="{BB962C8B-B14F-4D97-AF65-F5344CB8AC3E}">
        <p14:creationId xmlns:p14="http://schemas.microsoft.com/office/powerpoint/2010/main" val="27154000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Content: Two Broad Categories</a:t>
            </a:r>
          </a:p>
        </p:txBody>
      </p:sp>
      <p:sp>
        <p:nvSpPr>
          <p:cNvPr id="8195" name="Rectangle 3"/>
          <p:cNvSpPr>
            <a:spLocks noGrp="1" noChangeArrowheads="1"/>
          </p:cNvSpPr>
          <p:nvPr>
            <p:ph idx="1"/>
          </p:nvPr>
        </p:nvSpPr>
        <p:spPr>
          <a:xfrm>
            <a:off x="381001" y="1905000"/>
            <a:ext cx="8458200" cy="4572000"/>
          </a:xfrm>
        </p:spPr>
        <p:txBody>
          <a:bodyPr>
            <a:normAutofit/>
          </a:bodyPr>
          <a:lstStyle/>
          <a:p>
            <a:pPr marL="0" indent="0">
              <a:buNone/>
            </a:pPr>
            <a:r>
              <a:rPr lang="en-US" dirty="0">
                <a:solidFill>
                  <a:srgbClr val="0070C0"/>
                </a:solidFill>
              </a:rPr>
              <a:t>(1) </a:t>
            </a:r>
            <a:r>
              <a:rPr lang="en-US" dirty="0"/>
              <a:t>Specific information about an entity</a:t>
            </a:r>
          </a:p>
          <a:p>
            <a:pPr lvl="1"/>
            <a:r>
              <a:rPr lang="en-US" dirty="0"/>
              <a:t>a person’s name (e.g., “Austin”)</a:t>
            </a:r>
          </a:p>
          <a:p>
            <a:pPr lvl="1"/>
            <a:r>
              <a:rPr lang="en-US" dirty="0"/>
              <a:t>a lab result value (e.g., “280”)</a:t>
            </a:r>
          </a:p>
          <a:p>
            <a:pPr marL="0" indent="0">
              <a:buNone/>
            </a:pPr>
            <a:r>
              <a:rPr lang="en-US" dirty="0">
                <a:solidFill>
                  <a:srgbClr val="0070C0"/>
                </a:solidFill>
              </a:rPr>
              <a:t>(2) </a:t>
            </a:r>
            <a:r>
              <a:rPr lang="en-US" dirty="0"/>
              <a:t>Pre-defined concepts about an entity</a:t>
            </a:r>
          </a:p>
          <a:p>
            <a:pPr lvl="1"/>
            <a:r>
              <a:rPr lang="en-US" dirty="0"/>
              <a:t>a person’s name type (e.g., “legal”)</a:t>
            </a:r>
          </a:p>
          <a:p>
            <a:pPr lvl="1"/>
            <a:r>
              <a:rPr lang="en-US" dirty="0"/>
              <a:t>type of the lab test performed (e.g., “Cholesterol”)</a:t>
            </a:r>
          </a:p>
          <a:p>
            <a:pPr lvl="1"/>
            <a:r>
              <a:rPr lang="en-US" dirty="0"/>
              <a:t>usually are codes, within the context of a code system that specifies the meaning of the codes</a:t>
            </a:r>
          </a:p>
          <a:p>
            <a:pPr lvl="1"/>
            <a:r>
              <a:rPr lang="en-US" dirty="0"/>
              <a:t>e.g., “l” for “legal”, and “2093-3” for “Cholesterol”</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108</a:t>
            </a:fld>
            <a:endParaRPr lang="en-US"/>
          </a:p>
        </p:txBody>
      </p:sp>
      <p:sp>
        <p:nvSpPr>
          <p:cNvPr id="6" name="Frame 5"/>
          <p:cNvSpPr/>
          <p:nvPr/>
        </p:nvSpPr>
        <p:spPr bwMode="auto">
          <a:xfrm>
            <a:off x="6172200" y="2514600"/>
            <a:ext cx="2057400" cy="9144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Usually free data entry field</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2174620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Vocabulary</a:t>
            </a:r>
          </a:p>
        </p:txBody>
      </p:sp>
      <p:sp>
        <p:nvSpPr>
          <p:cNvPr id="8195" name="Rectangle 3"/>
          <p:cNvSpPr>
            <a:spLocks noGrp="1" noChangeArrowheads="1"/>
          </p:cNvSpPr>
          <p:nvPr>
            <p:ph idx="1"/>
          </p:nvPr>
        </p:nvSpPr>
        <p:spPr>
          <a:xfrm>
            <a:off x="381000" y="1752600"/>
            <a:ext cx="8458200" cy="4572000"/>
          </a:xfrm>
        </p:spPr>
        <p:txBody>
          <a:bodyPr>
            <a:normAutofit/>
          </a:bodyPr>
          <a:lstStyle/>
          <a:p>
            <a:r>
              <a:rPr lang="en-US" dirty="0"/>
              <a:t>A term used to describe, in general, the mechanics of defining, maintaining, and using codes to represent concepts</a:t>
            </a:r>
          </a:p>
          <a:p>
            <a:r>
              <a:rPr lang="en-US" dirty="0"/>
              <a:t>Includes terms and concepts such as:</a:t>
            </a:r>
          </a:p>
          <a:p>
            <a:pPr lvl="1"/>
            <a:r>
              <a:rPr lang="en-US" dirty="0"/>
              <a:t>Code</a:t>
            </a:r>
          </a:p>
          <a:p>
            <a:pPr lvl="1"/>
            <a:r>
              <a:rPr lang="en-US" dirty="0"/>
              <a:t>Code System</a:t>
            </a:r>
          </a:p>
          <a:p>
            <a:pPr lvl="1"/>
            <a:r>
              <a:rPr lang="en-US" dirty="0"/>
              <a:t>Concept Domain</a:t>
            </a:r>
          </a:p>
          <a:p>
            <a:pPr lvl="1"/>
            <a:r>
              <a:rPr lang="en-US" dirty="0"/>
              <a:t>Value Set</a:t>
            </a:r>
          </a:p>
          <a:p>
            <a:pPr lvl="1"/>
            <a:r>
              <a:rPr lang="en-US" dirty="0"/>
              <a:t>Table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109</a:t>
            </a:fld>
            <a:endParaRPr lang="en-US" dirty="0"/>
          </a:p>
        </p:txBody>
      </p:sp>
    </p:spTree>
    <p:extLst>
      <p:ext uri="{BB962C8B-B14F-4D97-AF65-F5344CB8AC3E}">
        <p14:creationId xmlns:p14="http://schemas.microsoft.com/office/powerpoint/2010/main" val="3581696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Why do we need Standards?</a:t>
            </a:r>
          </a:p>
        </p:txBody>
      </p:sp>
      <p:sp>
        <p:nvSpPr>
          <p:cNvPr id="8195" name="Rectangle 3"/>
          <p:cNvSpPr>
            <a:spLocks noGrp="1" noChangeArrowheads="1"/>
          </p:cNvSpPr>
          <p:nvPr>
            <p:ph idx="1"/>
          </p:nvPr>
        </p:nvSpPr>
        <p:spPr>
          <a:xfrm>
            <a:off x="337457" y="5105400"/>
            <a:ext cx="8501743" cy="1337469"/>
          </a:xfrm>
        </p:spPr>
        <p:txBody>
          <a:bodyPr>
            <a:normAutofit fontScale="55000" lnSpcReduction="20000"/>
          </a:bodyPr>
          <a:lstStyle/>
          <a:p>
            <a:r>
              <a:rPr lang="en-US" dirty="0"/>
              <a:t>Provide a </a:t>
            </a:r>
            <a:r>
              <a:rPr lang="en-US" i="1" dirty="0"/>
              <a:t>common language </a:t>
            </a:r>
            <a:r>
              <a:rPr lang="en-US" dirty="0"/>
              <a:t>and set of expectations that </a:t>
            </a:r>
            <a:r>
              <a:rPr lang="en-US" dirty="0">
                <a:solidFill>
                  <a:srgbClr val="0070C0"/>
                </a:solidFill>
              </a:rPr>
              <a:t>enable interoperability</a:t>
            </a:r>
          </a:p>
          <a:p>
            <a:r>
              <a:rPr lang="en-US" dirty="0"/>
              <a:t>Fundamental building blocks for developing and deploying technology products</a:t>
            </a:r>
          </a:p>
          <a:p>
            <a:r>
              <a:rPr lang="en-US" dirty="0"/>
              <a:t>Establish consistent protocols that can be universally understood and adopted </a:t>
            </a:r>
          </a:p>
          <a:p>
            <a:r>
              <a:rPr lang="en-US" dirty="0"/>
              <a:t>Allow for systems to be verified—thus offering credibility</a:t>
            </a:r>
          </a:p>
          <a:p>
            <a:r>
              <a:rPr lang="en-US" dirty="0"/>
              <a:t>Give customers a choice, thus enabling competition </a:t>
            </a:r>
          </a:p>
          <a:p>
            <a:pPr lvl="1"/>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11</a:t>
            </a:fld>
            <a:endParaRPr lang="en-US" dirty="0"/>
          </a:p>
        </p:txBody>
      </p:sp>
      <p:sp>
        <p:nvSpPr>
          <p:cNvPr id="7" name="Frame 6"/>
          <p:cNvSpPr/>
          <p:nvPr/>
        </p:nvSpPr>
        <p:spPr bwMode="auto">
          <a:xfrm>
            <a:off x="6781800" y="1713209"/>
            <a:ext cx="1981200" cy="1334791"/>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Variety and volume of data exchange is daunting</a:t>
            </a:r>
            <a:endParaRPr kumimoji="0" lang="en-US" sz="1800" b="1" i="0" u="none" strike="noStrike" cap="none" normalizeH="0" baseline="0" dirty="0">
              <a:ln>
                <a:noFill/>
              </a:ln>
              <a:solidFill>
                <a:srgbClr val="0070C0"/>
              </a:solidFill>
              <a:effectLst/>
            </a:endParaRPr>
          </a:p>
        </p:txBody>
      </p:sp>
      <p:sp>
        <p:nvSpPr>
          <p:cNvPr id="8" name="Frame 7"/>
          <p:cNvSpPr/>
          <p:nvPr/>
        </p:nvSpPr>
        <p:spPr bwMode="auto">
          <a:xfrm>
            <a:off x="6781800" y="3146821"/>
            <a:ext cx="1981200" cy="1870869"/>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100s of million of exchanges performed in single a organization per year</a:t>
            </a:r>
            <a:endParaRPr kumimoji="0" lang="en-US" sz="1800" b="1" i="0" u="none" strike="noStrike" cap="none" normalizeH="0" baseline="0" dirty="0">
              <a:ln>
                <a:noFill/>
              </a:ln>
              <a:solidFill>
                <a:srgbClr val="0070C0"/>
              </a:solidFill>
              <a:effectLst/>
            </a:endParaRPr>
          </a:p>
        </p:txBody>
      </p:sp>
      <p:pic>
        <p:nvPicPr>
          <p:cNvPr id="2" name="Picture 1">
            <a:extLst>
              <a:ext uri="{FF2B5EF4-FFF2-40B4-BE49-F238E27FC236}">
                <a16:creationId xmlns:a16="http://schemas.microsoft.com/office/drawing/2014/main" id="{D44DE2CC-CEF6-45BA-B15C-C3883A1D6CF3}"/>
              </a:ext>
            </a:extLst>
          </p:cNvPr>
          <p:cNvPicPr>
            <a:picLocks noChangeAspect="1"/>
          </p:cNvPicPr>
          <p:nvPr/>
        </p:nvPicPr>
        <p:blipFill>
          <a:blip r:embed="rId3"/>
          <a:stretch>
            <a:fillRect/>
          </a:stretch>
        </p:blipFill>
        <p:spPr>
          <a:xfrm>
            <a:off x="457200" y="1713209"/>
            <a:ext cx="6261787" cy="3300910"/>
          </a:xfrm>
          <a:prstGeom prst="rect">
            <a:avLst/>
          </a:prstGeom>
        </p:spPr>
      </p:pic>
    </p:spTree>
    <p:extLst>
      <p:ext uri="{BB962C8B-B14F-4D97-AF65-F5344CB8AC3E}">
        <p14:creationId xmlns:p14="http://schemas.microsoft.com/office/powerpoint/2010/main" val="37978912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Vocabulary Concepts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3962400" y="6467475"/>
            <a:ext cx="533400" cy="476250"/>
          </a:xfrm>
        </p:spPr>
        <p:txBody>
          <a:bodyPr/>
          <a:lstStyle/>
          <a:p>
            <a:fld id="{64C44300-96F5-4E68-AEBC-759F83B9379E}" type="slidenum">
              <a:rPr lang="en-US"/>
              <a:pPr/>
              <a:t>110</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267620706"/>
              </p:ext>
            </p:extLst>
          </p:nvPr>
        </p:nvGraphicFramePr>
        <p:xfrm>
          <a:off x="457200" y="1752600"/>
          <a:ext cx="8305800" cy="4569423"/>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603074847"/>
                    </a:ext>
                  </a:extLst>
                </a:gridCol>
                <a:gridCol w="5554462">
                  <a:extLst>
                    <a:ext uri="{9D8B030D-6E8A-4147-A177-3AD203B41FA5}">
                      <a16:colId xmlns:a16="http://schemas.microsoft.com/office/drawing/2014/main" val="3301682325"/>
                    </a:ext>
                  </a:extLst>
                </a:gridCol>
                <a:gridCol w="1532138">
                  <a:extLst>
                    <a:ext uri="{9D8B030D-6E8A-4147-A177-3AD203B41FA5}">
                      <a16:colId xmlns:a16="http://schemas.microsoft.com/office/drawing/2014/main" val="2583276561"/>
                    </a:ext>
                  </a:extLst>
                </a:gridCol>
              </a:tblGrid>
              <a:tr h="380999">
                <a:tc>
                  <a:txBody>
                    <a:bodyPr/>
                    <a:lstStyle/>
                    <a:p>
                      <a:r>
                        <a:rPr lang="en-US" dirty="0"/>
                        <a:t>Term</a:t>
                      </a:r>
                    </a:p>
                  </a:txBody>
                  <a:tcPr>
                    <a:solidFill>
                      <a:srgbClr val="002060"/>
                    </a:solidFill>
                  </a:tcPr>
                </a:tc>
                <a:tc>
                  <a:txBody>
                    <a:bodyPr/>
                    <a:lstStyle/>
                    <a:p>
                      <a:r>
                        <a:rPr lang="en-US" dirty="0"/>
                        <a:t>Definition</a:t>
                      </a:r>
                    </a:p>
                  </a:txBody>
                  <a:tcPr>
                    <a:solidFill>
                      <a:srgbClr val="002060"/>
                    </a:solidFill>
                  </a:tcPr>
                </a:tc>
                <a:tc>
                  <a:txBody>
                    <a:bodyPr/>
                    <a:lstStyle/>
                    <a:p>
                      <a:r>
                        <a:rPr lang="en-US" dirty="0"/>
                        <a:t>Examples</a:t>
                      </a:r>
                    </a:p>
                  </a:txBody>
                  <a:tcPr>
                    <a:solidFill>
                      <a:srgbClr val="002060"/>
                    </a:solidFill>
                  </a:tcPr>
                </a:tc>
                <a:extLst>
                  <a:ext uri="{0D108BD9-81ED-4DB2-BD59-A6C34878D82A}">
                    <a16:rowId xmlns:a16="http://schemas.microsoft.com/office/drawing/2014/main" val="2668299697"/>
                  </a:ext>
                </a:extLst>
              </a:tr>
              <a:tr h="665909">
                <a:tc>
                  <a:txBody>
                    <a:bodyPr/>
                    <a:lstStyle/>
                    <a:p>
                      <a:r>
                        <a:rPr lang="en-US" b="1" dirty="0"/>
                        <a:t>Code</a:t>
                      </a:r>
                    </a:p>
                  </a:txBody>
                  <a:tcPr>
                    <a:solidFill>
                      <a:srgbClr val="CCECFF"/>
                    </a:solidFill>
                  </a:tcPr>
                </a:tc>
                <a:tc>
                  <a:txBody>
                    <a:bodyPr/>
                    <a:lstStyle/>
                    <a:p>
                      <a:r>
                        <a:rPr lang="en-US" sz="1600" baseline="0" dirty="0"/>
                        <a:t>A unique and discrete “identifier” that represents a concept; typically is (and should be) agnostic to the concept it is representing</a:t>
                      </a:r>
                      <a:endParaRPr lang="en-US" sz="1600"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“2093-3” </a:t>
                      </a:r>
                    </a:p>
                  </a:txBody>
                  <a:tcPr>
                    <a:solidFill>
                      <a:schemeClr val="bg1">
                        <a:lumMod val="85000"/>
                      </a:schemeClr>
                    </a:solidFill>
                  </a:tcPr>
                </a:tc>
                <a:extLst>
                  <a:ext uri="{0D108BD9-81ED-4DB2-BD59-A6C34878D82A}">
                    <a16:rowId xmlns:a16="http://schemas.microsoft.com/office/drawing/2014/main" val="4197599568"/>
                  </a:ext>
                </a:extLst>
              </a:tr>
              <a:tr h="665909">
                <a:tc>
                  <a:txBody>
                    <a:bodyPr/>
                    <a:lstStyle/>
                    <a:p>
                      <a:r>
                        <a:rPr lang="en-US" b="1" dirty="0"/>
                        <a:t>Concept</a:t>
                      </a:r>
                    </a:p>
                  </a:txBody>
                  <a:tcPr>
                    <a:solidFill>
                      <a:srgbClr val="CCECFF"/>
                    </a:solidFill>
                  </a:tcPr>
                </a:tc>
                <a:tc>
                  <a:txBody>
                    <a:bodyPr/>
                    <a:lstStyle/>
                    <a:p>
                      <a:r>
                        <a:rPr lang="en-US" sz="1600" dirty="0"/>
                        <a:t>A notion that conveys semantic meaning</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“Cholesterol”</a:t>
                      </a:r>
                    </a:p>
                  </a:txBody>
                  <a:tcPr>
                    <a:solidFill>
                      <a:schemeClr val="bg1">
                        <a:lumMod val="85000"/>
                      </a:schemeClr>
                    </a:solidFill>
                  </a:tcPr>
                </a:tc>
                <a:extLst>
                  <a:ext uri="{0D108BD9-81ED-4DB2-BD59-A6C34878D82A}">
                    <a16:rowId xmlns:a16="http://schemas.microsoft.com/office/drawing/2014/main" val="1269330039"/>
                  </a:ext>
                </a:extLst>
              </a:tr>
              <a:tr h="669272">
                <a:tc>
                  <a:txBody>
                    <a:bodyPr/>
                    <a:lstStyle/>
                    <a:p>
                      <a:r>
                        <a:rPr lang="en-US" b="1" dirty="0"/>
                        <a:t>Code</a:t>
                      </a:r>
                      <a:r>
                        <a:rPr lang="en-US" b="1" baseline="0" dirty="0"/>
                        <a:t> System</a:t>
                      </a:r>
                      <a:endParaRPr lang="en-US" b="1" dirty="0"/>
                    </a:p>
                  </a:txBody>
                  <a:tcPr>
                    <a:solidFill>
                      <a:srgbClr val="CCECFF"/>
                    </a:solidFill>
                  </a:tcPr>
                </a:tc>
                <a:tc>
                  <a:txBody>
                    <a:bodyPr/>
                    <a:lstStyle/>
                    <a:p>
                      <a:r>
                        <a:rPr lang="en-US" sz="1600" dirty="0"/>
                        <a:t>Managed collection of codes that represent concepts used in a particular business or technical area</a:t>
                      </a:r>
                    </a:p>
                  </a:txBody>
                  <a:tcPr>
                    <a:solidFill>
                      <a:schemeClr val="bg1">
                        <a:lumMod val="95000"/>
                      </a:schemeClr>
                    </a:solidFill>
                  </a:tcPr>
                </a:tc>
                <a:tc>
                  <a:txBody>
                    <a:bodyPr/>
                    <a:lstStyle/>
                    <a:p>
                      <a:r>
                        <a:rPr lang="en-US" sz="1600" dirty="0"/>
                        <a:t>LOINC</a:t>
                      </a:r>
                    </a:p>
                    <a:p>
                      <a:r>
                        <a:rPr lang="en-US" sz="1600" dirty="0"/>
                        <a:t>CVX</a:t>
                      </a:r>
                    </a:p>
                  </a:txBody>
                  <a:tcPr>
                    <a:solidFill>
                      <a:schemeClr val="bg1">
                        <a:lumMod val="95000"/>
                      </a:schemeClr>
                    </a:solidFill>
                  </a:tcPr>
                </a:tc>
                <a:extLst>
                  <a:ext uri="{0D108BD9-81ED-4DB2-BD59-A6C34878D82A}">
                    <a16:rowId xmlns:a16="http://schemas.microsoft.com/office/drawing/2014/main" val="257714145"/>
                  </a:ext>
                </a:extLst>
              </a:tr>
              <a:tr h="665909">
                <a:tc>
                  <a:txBody>
                    <a:bodyPr/>
                    <a:lstStyle/>
                    <a:p>
                      <a:r>
                        <a:rPr lang="en-US" b="1" dirty="0"/>
                        <a:t>Concept</a:t>
                      </a:r>
                      <a:r>
                        <a:rPr lang="en-US" b="1" baseline="0" dirty="0"/>
                        <a:t> Domain</a:t>
                      </a:r>
                      <a:endParaRPr lang="en-US" b="1" dirty="0"/>
                    </a:p>
                  </a:txBody>
                  <a:tcPr>
                    <a:solidFill>
                      <a:srgbClr val="CCECFF"/>
                    </a:solidFill>
                  </a:tcPr>
                </a:tc>
                <a:tc>
                  <a:txBody>
                    <a:bodyPr/>
                    <a:lstStyle/>
                    <a:p>
                      <a:r>
                        <a:rPr lang="en-US" sz="1600" dirty="0"/>
                        <a:t>An abstract notion that refers to a set of related ideas and is essentially a named Semantic Category that serves to help define the meaning of a particular data element</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Postal</a:t>
                      </a:r>
                      <a:r>
                        <a:rPr lang="en-US" sz="1600" baseline="0" dirty="0"/>
                        <a:t> </a:t>
                      </a:r>
                      <a:r>
                        <a:rPr lang="en-US" sz="1600" dirty="0"/>
                        <a:t>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Immunizations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Gender</a:t>
                      </a:r>
                    </a:p>
                  </a:txBody>
                  <a:tcPr>
                    <a:solidFill>
                      <a:schemeClr val="bg1">
                        <a:lumMod val="85000"/>
                      </a:schemeClr>
                    </a:solidFill>
                  </a:tcPr>
                </a:tc>
                <a:extLst>
                  <a:ext uri="{0D108BD9-81ED-4DB2-BD59-A6C34878D82A}">
                    <a16:rowId xmlns:a16="http://schemas.microsoft.com/office/drawing/2014/main" val="3895363890"/>
                  </a:ext>
                </a:extLst>
              </a:tr>
              <a:tr h="384363">
                <a:tc>
                  <a:txBody>
                    <a:bodyPr/>
                    <a:lstStyle/>
                    <a:p>
                      <a:r>
                        <a:rPr lang="en-US" b="1" dirty="0"/>
                        <a:t>Value</a:t>
                      </a:r>
                      <a:r>
                        <a:rPr lang="en-US" b="1" baseline="0" dirty="0"/>
                        <a:t> Set</a:t>
                      </a:r>
                      <a:endParaRPr lang="en-US" b="1" dirty="0"/>
                    </a:p>
                  </a:txBody>
                  <a:tcPr>
                    <a:solidFill>
                      <a:srgbClr val="CCECFF"/>
                    </a:solidFill>
                  </a:tcPr>
                </a:tc>
                <a:tc>
                  <a:txBody>
                    <a:bodyPr/>
                    <a:lstStyle/>
                    <a:p>
                      <a:r>
                        <a:rPr lang="en-US" sz="1600" dirty="0"/>
                        <a:t>A collection of codes targeted for a specific use</a:t>
                      </a:r>
                    </a:p>
                  </a:txBody>
                  <a:tcPr>
                    <a:solidFill>
                      <a:schemeClr val="bg1">
                        <a:lumMod val="95000"/>
                      </a:schemeClr>
                    </a:solidFill>
                  </a:tcPr>
                </a:tc>
                <a:tc>
                  <a:txBody>
                    <a:bodyPr/>
                    <a:lstStyle/>
                    <a:p>
                      <a:r>
                        <a:rPr lang="en-US" sz="1600" dirty="0"/>
                        <a:t>US Zip Codes</a:t>
                      </a:r>
                    </a:p>
                  </a:txBody>
                  <a:tcPr>
                    <a:solidFill>
                      <a:schemeClr val="bg1">
                        <a:lumMod val="95000"/>
                      </a:schemeClr>
                    </a:solidFill>
                  </a:tcPr>
                </a:tc>
                <a:extLst>
                  <a:ext uri="{0D108BD9-81ED-4DB2-BD59-A6C34878D82A}">
                    <a16:rowId xmlns:a16="http://schemas.microsoft.com/office/drawing/2014/main" val="3423819325"/>
                  </a:ext>
                </a:extLst>
              </a:tr>
              <a:tr h="818258">
                <a:tc>
                  <a:txBody>
                    <a:bodyPr/>
                    <a:lstStyle/>
                    <a:p>
                      <a:r>
                        <a:rPr lang="en-US" b="1" dirty="0"/>
                        <a:t>Table</a:t>
                      </a:r>
                    </a:p>
                  </a:txBody>
                  <a:tcPr>
                    <a:solidFill>
                      <a:srgbClr val="CCECFF"/>
                    </a:solidFill>
                  </a:tcPr>
                </a:tc>
                <a:tc>
                  <a:txBody>
                    <a:bodyPr/>
                    <a:lstStyle/>
                    <a:p>
                      <a:r>
                        <a:rPr lang="en-US" sz="1600" dirty="0"/>
                        <a:t>Similar to a code system; often a simple </a:t>
                      </a:r>
                      <a:r>
                        <a:rPr lang="en-US" sz="1600" baseline="0" dirty="0"/>
                        <a:t>list of enumerated codes representing a concept; used in older standards such as HL7 v2.x </a:t>
                      </a:r>
                      <a:endParaRPr lang="en-US" sz="1600" dirty="0"/>
                    </a:p>
                  </a:txBody>
                  <a:tcPr>
                    <a:solidFill>
                      <a:schemeClr val="bg1">
                        <a:lumMod val="85000"/>
                      </a:schemeClr>
                    </a:solidFill>
                  </a:tcPr>
                </a:tc>
                <a:tc>
                  <a:txBody>
                    <a:bodyPr/>
                    <a:lstStyle/>
                    <a:p>
                      <a:r>
                        <a:rPr lang="en-US" sz="1600" dirty="0"/>
                        <a:t>HL70005</a:t>
                      </a:r>
                      <a:r>
                        <a:rPr lang="en-US" sz="1600" baseline="0" dirty="0"/>
                        <a:t> for Race in v2.5.1</a:t>
                      </a:r>
                      <a:endParaRPr lang="en-US" sz="1600" dirty="0"/>
                    </a:p>
                  </a:txBody>
                  <a:tcPr>
                    <a:solidFill>
                      <a:schemeClr val="bg1">
                        <a:lumMod val="85000"/>
                      </a:schemeClr>
                    </a:solidFill>
                  </a:tcPr>
                </a:tc>
                <a:extLst>
                  <a:ext uri="{0D108BD9-81ED-4DB2-BD59-A6C34878D82A}">
                    <a16:rowId xmlns:a16="http://schemas.microsoft.com/office/drawing/2014/main" val="229335023"/>
                  </a:ext>
                </a:extLst>
              </a:tr>
            </a:tbl>
          </a:graphicData>
        </a:graphic>
      </p:graphicFrame>
    </p:spTree>
    <p:extLst>
      <p:ext uri="{BB962C8B-B14F-4D97-AF65-F5344CB8AC3E}">
        <p14:creationId xmlns:p14="http://schemas.microsoft.com/office/powerpoint/2010/main" val="12896129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Vocabulary Relationships</a:t>
            </a:r>
          </a:p>
        </p:txBody>
      </p:sp>
      <p:sp>
        <p:nvSpPr>
          <p:cNvPr id="8195" name="Rectangle 3"/>
          <p:cNvSpPr>
            <a:spLocks noGrp="1" noChangeArrowheads="1"/>
          </p:cNvSpPr>
          <p:nvPr>
            <p:ph idx="1"/>
          </p:nvPr>
        </p:nvSpPr>
        <p:spPr>
          <a:xfrm>
            <a:off x="495300" y="4531947"/>
            <a:ext cx="7696200" cy="1828800"/>
          </a:xfrm>
        </p:spPr>
        <p:txBody>
          <a:bodyPr>
            <a:normAutofit fontScale="77500" lnSpcReduction="20000"/>
          </a:bodyPr>
          <a:lstStyle/>
          <a:p>
            <a:r>
              <a:rPr lang="en-US" dirty="0"/>
              <a:t>Levels of specificity and use—tied to specificity of the specification</a:t>
            </a:r>
          </a:p>
          <a:p>
            <a:r>
              <a:rPr lang="en-US" dirty="0"/>
              <a:t>Any levels can be bound to a data element</a:t>
            </a:r>
          </a:p>
          <a:p>
            <a:r>
              <a:rPr lang="en-US" dirty="0"/>
              <a:t>Profiling adds constraints which further defines the semantics of the bound data element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111</a:t>
            </a:fld>
            <a:endParaRPr lang="en-US"/>
          </a:p>
        </p:txBody>
      </p:sp>
      <p:graphicFrame>
        <p:nvGraphicFramePr>
          <p:cNvPr id="10" name="Diagram 9"/>
          <p:cNvGraphicFramePr/>
          <p:nvPr>
            <p:extLst>
              <p:ext uri="{D42A27DB-BD31-4B8C-83A1-F6EECF244321}">
                <p14:modId xmlns:p14="http://schemas.microsoft.com/office/powerpoint/2010/main" val="2949888721"/>
              </p:ext>
            </p:extLst>
          </p:nvPr>
        </p:nvGraphicFramePr>
        <p:xfrm>
          <a:off x="457200" y="1691544"/>
          <a:ext cx="79248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27421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48997" y="473075"/>
            <a:ext cx="8490203" cy="822325"/>
          </a:xfrm>
        </p:spPr>
        <p:txBody>
          <a:bodyPr/>
          <a:lstStyle/>
          <a:p>
            <a:r>
              <a:rPr lang="en-US" dirty="0"/>
              <a:t>Creating Value Sets</a:t>
            </a:r>
          </a:p>
        </p:txBody>
      </p:sp>
      <p:sp>
        <p:nvSpPr>
          <p:cNvPr id="4" name="Date Placeholder 3"/>
          <p:cNvSpPr>
            <a:spLocks noGrp="1"/>
          </p:cNvSpPr>
          <p:nvPr>
            <p:ph type="dt" sz="half" idx="10"/>
          </p:nvPr>
        </p:nvSpPr>
        <p:spPr>
          <a:xfrm>
            <a:off x="8305800" y="6705600"/>
            <a:ext cx="838200" cy="152400"/>
          </a:xfrm>
        </p:spPr>
        <p:txBody>
          <a:bodyPr/>
          <a:lstStyle/>
          <a:p>
            <a:fld id="{235313DE-39FF-4199-8686-1B682DE047CF}" type="datetime1">
              <a:rPr lang="en-US"/>
              <a:pPr/>
              <a:t>1/9/2018</a:t>
            </a:fld>
            <a:endParaRPr lang="en-US" dirty="0"/>
          </a:p>
        </p:txBody>
      </p:sp>
      <p:cxnSp>
        <p:nvCxnSpPr>
          <p:cNvPr id="95" name="Straight Connector 94"/>
          <p:cNvCxnSpPr/>
          <p:nvPr/>
        </p:nvCxnSpPr>
        <p:spPr bwMode="auto">
          <a:xfrm flipH="1" flipV="1">
            <a:off x="4839652" y="3472911"/>
            <a:ext cx="764886" cy="421434"/>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2" name="TextBox 1"/>
          <p:cNvSpPr txBox="1"/>
          <p:nvPr/>
        </p:nvSpPr>
        <p:spPr>
          <a:xfrm>
            <a:off x="152400" y="6310212"/>
            <a:ext cx="1905000" cy="215444"/>
          </a:xfrm>
          <a:prstGeom prst="rect">
            <a:avLst/>
          </a:prstGeom>
          <a:noFill/>
        </p:spPr>
        <p:txBody>
          <a:bodyPr wrap="square" rtlCol="0">
            <a:spAutoFit/>
          </a:bodyPr>
          <a:lstStyle/>
          <a:p>
            <a:pPr algn="ctr"/>
            <a:r>
              <a:rPr lang="en-US" sz="800" dirty="0"/>
              <a:t>NIP=National Immunization Program</a:t>
            </a:r>
          </a:p>
        </p:txBody>
      </p:sp>
      <p:sp>
        <p:nvSpPr>
          <p:cNvPr id="27" name="Frame 26"/>
          <p:cNvSpPr/>
          <p:nvPr/>
        </p:nvSpPr>
        <p:spPr bwMode="auto">
          <a:xfrm>
            <a:off x="309915" y="5187955"/>
            <a:ext cx="4859928" cy="1076823"/>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rPr>
              <a:t>A key distinction between a value set and a code system is that a code system is used as a reference source of coded meaning, whereas a value set is a specific constraint for a set of explicit business uses. </a:t>
            </a:r>
          </a:p>
        </p:txBody>
      </p:sp>
      <p:sp>
        <p:nvSpPr>
          <p:cNvPr id="3" name="TextBox 2"/>
          <p:cNvSpPr txBox="1"/>
          <p:nvPr/>
        </p:nvSpPr>
        <p:spPr>
          <a:xfrm>
            <a:off x="5484223" y="3894345"/>
            <a:ext cx="3276600" cy="369332"/>
          </a:xfrm>
          <a:prstGeom prst="rect">
            <a:avLst/>
          </a:prstGeom>
          <a:noFill/>
        </p:spPr>
        <p:txBody>
          <a:bodyPr wrap="square" rtlCol="0">
            <a:spAutoFit/>
          </a:bodyPr>
          <a:lstStyle/>
          <a:p>
            <a:pPr algn="ctr"/>
            <a:r>
              <a:rPr lang="en-US" b="1" dirty="0"/>
              <a:t>C(R/RE)</a:t>
            </a:r>
          </a:p>
        </p:txBody>
      </p:sp>
      <p:graphicFrame>
        <p:nvGraphicFramePr>
          <p:cNvPr id="28" name="Table 27"/>
          <p:cNvGraphicFramePr>
            <a:graphicFrameLocks noGrp="1"/>
          </p:cNvGraphicFramePr>
          <p:nvPr>
            <p:extLst>
              <p:ext uri="{D42A27DB-BD31-4B8C-83A1-F6EECF244321}">
                <p14:modId xmlns:p14="http://schemas.microsoft.com/office/powerpoint/2010/main" val="2575308129"/>
              </p:ext>
            </p:extLst>
          </p:nvPr>
        </p:nvGraphicFramePr>
        <p:xfrm>
          <a:off x="327277" y="2725204"/>
          <a:ext cx="4467497" cy="2338282"/>
        </p:xfrm>
        <a:graphic>
          <a:graphicData uri="http://schemas.openxmlformats.org/drawingml/2006/table">
            <a:tbl>
              <a:tblPr/>
              <a:tblGrid>
                <a:gridCol w="968711">
                  <a:extLst>
                    <a:ext uri="{9D8B030D-6E8A-4147-A177-3AD203B41FA5}">
                      <a16:colId xmlns:a16="http://schemas.microsoft.com/office/drawing/2014/main" val="1783035431"/>
                    </a:ext>
                  </a:extLst>
                </a:gridCol>
                <a:gridCol w="2127187">
                  <a:extLst>
                    <a:ext uri="{9D8B030D-6E8A-4147-A177-3AD203B41FA5}">
                      <a16:colId xmlns:a16="http://schemas.microsoft.com/office/drawing/2014/main" val="889746890"/>
                    </a:ext>
                  </a:extLst>
                </a:gridCol>
                <a:gridCol w="1371599">
                  <a:extLst>
                    <a:ext uri="{9D8B030D-6E8A-4147-A177-3AD203B41FA5}">
                      <a16:colId xmlns:a16="http://schemas.microsoft.com/office/drawing/2014/main" val="2398151646"/>
                    </a:ext>
                  </a:extLst>
                </a:gridCol>
              </a:tblGrid>
              <a:tr h="315701">
                <a:tc gridSpan="3">
                  <a:txBody>
                    <a:bodyPr/>
                    <a:lstStyle/>
                    <a:p>
                      <a:pPr marL="0" marR="0" algn="ctr">
                        <a:spcBef>
                          <a:spcPts val="0"/>
                        </a:spcBef>
                        <a:spcAft>
                          <a:spcPts val="600"/>
                        </a:spcAft>
                      </a:pP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NIP Observation Identifiers Value Set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pPr marL="0" marR="0" algn="ctr">
                        <a:spcBef>
                          <a:spcPts val="0"/>
                        </a:spcBef>
                        <a:spcAft>
                          <a:spcPts val="600"/>
                        </a:spcAft>
                      </a:pP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hMerge="1">
                  <a:txBody>
                    <a:bodyPr/>
                    <a:lstStyle/>
                    <a:p>
                      <a:pPr marL="0" marR="0" algn="ctr">
                        <a:spcBef>
                          <a:spcPts val="0"/>
                        </a:spcBef>
                        <a:spcAft>
                          <a:spcPts val="600"/>
                        </a:spcAft>
                      </a:pP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567769736"/>
                  </a:ext>
                </a:extLst>
              </a:tr>
              <a:tr h="315701">
                <a:tc>
                  <a:txBody>
                    <a:bodyPr/>
                    <a:lstStyle/>
                    <a:p>
                      <a:pPr marL="0" marR="0" algn="ctr">
                        <a:spcBef>
                          <a:spcPts val="0"/>
                        </a:spcBef>
                        <a:spcAft>
                          <a:spcPts val="600"/>
                        </a:spcAft>
                      </a:pP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Code</a:t>
                      </a:r>
                      <a:endPar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Concept</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Code</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System</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137108947"/>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a:solidFill>
                            <a:srgbClr val="0070C0"/>
                          </a:solidFill>
                          <a:latin typeface="+mn-lt"/>
                          <a:ea typeface="+mn-ea"/>
                          <a:cs typeface="+mn-cs"/>
                        </a:rPr>
                        <a:t>30963-3 </a:t>
                      </a:r>
                      <a:endParaRPr lang="en-US" sz="1400" b="1" i="0" u="none" strike="noStrike" kern="1200" baseline="0" dirty="0">
                        <a:solidFill>
                          <a:srgbClr val="0070C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Vaccine funding source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8991404"/>
                  </a:ext>
                </a:extLst>
              </a:tr>
              <a:tr h="0">
                <a:tc>
                  <a:txBody>
                    <a:bodyPr/>
                    <a:lstStyle/>
                    <a:p>
                      <a:pPr algn="ctr"/>
                      <a:r>
                        <a:rPr lang="en-US" sz="1400" b="1" i="0" u="none" strike="noStrike" kern="1200" baseline="0" dirty="0">
                          <a:solidFill>
                            <a:srgbClr val="0070C0"/>
                          </a:solidFill>
                          <a:latin typeface="+mn-lt"/>
                          <a:ea typeface="+mn-ea"/>
                          <a:cs typeface="+mn-cs"/>
                        </a:rPr>
                        <a:t>30956-7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1400" b="0" i="0" u="none" strike="noStrike" kern="1200" baseline="0" dirty="0">
                          <a:solidFill>
                            <a:schemeClr val="tx1"/>
                          </a:solidFill>
                          <a:latin typeface="+mn-lt"/>
                          <a:ea typeface="+mn-ea"/>
                          <a:cs typeface="+mn-cs"/>
                        </a:rPr>
                        <a:t>Vaccine type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3655804"/>
                  </a:ext>
                </a:extLst>
              </a:tr>
              <a:tr h="0">
                <a:tc>
                  <a:txBody>
                    <a:bodyPr/>
                    <a:lstStyle/>
                    <a:p>
                      <a:pPr marL="0" marR="0" algn="ctr">
                        <a:spcBef>
                          <a:spcPts val="0"/>
                        </a:spcBef>
                        <a:spcAft>
                          <a:spcPts val="600"/>
                        </a:spcAft>
                      </a:pPr>
                      <a:r>
                        <a:rPr lang="en-US" sz="1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38890-0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Component vaccine type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3277224"/>
                  </a:ext>
                </a:extLst>
              </a:tr>
              <a:tr h="0">
                <a:tc>
                  <a:txBody>
                    <a:bodyPr/>
                    <a:lstStyle/>
                    <a:p>
                      <a:pPr marL="0" marR="0" algn="ctr">
                        <a:spcBef>
                          <a:spcPts val="0"/>
                        </a:spcBef>
                        <a:spcAft>
                          <a:spcPts val="600"/>
                        </a:spcAft>
                      </a:pPr>
                      <a:r>
                        <a:rPr lang="en-US" sz="1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31044-1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Reaction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6583546"/>
                  </a:ext>
                </a:extLst>
              </a:tr>
              <a:tr h="0">
                <a:tc>
                  <a:txBody>
                    <a:bodyPr/>
                    <a:lstStyle/>
                    <a:p>
                      <a:pPr marL="0" marR="0" algn="ctr">
                        <a:spcBef>
                          <a:spcPts val="0"/>
                        </a:spcBef>
                        <a:spcAft>
                          <a:spcPts val="600"/>
                        </a:spcAft>
                      </a:pPr>
                      <a:r>
                        <a:rPr lang="en-US" sz="1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59785-6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Indications to immunize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5473359"/>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69764-9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Document type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7280698"/>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30979-9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Vaccines due next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10280375"/>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59781-5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Dose validity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570765"/>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041626675"/>
              </p:ext>
            </p:extLst>
          </p:nvPr>
        </p:nvGraphicFramePr>
        <p:xfrm>
          <a:off x="5649416" y="1681204"/>
          <a:ext cx="3111407" cy="4045162"/>
        </p:xfrm>
        <a:graphic>
          <a:graphicData uri="http://schemas.openxmlformats.org/drawingml/2006/table">
            <a:tbl>
              <a:tblPr/>
              <a:tblGrid>
                <a:gridCol w="961686">
                  <a:extLst>
                    <a:ext uri="{9D8B030D-6E8A-4147-A177-3AD203B41FA5}">
                      <a16:colId xmlns:a16="http://schemas.microsoft.com/office/drawing/2014/main" val="1783035431"/>
                    </a:ext>
                  </a:extLst>
                </a:gridCol>
                <a:gridCol w="2149721">
                  <a:extLst>
                    <a:ext uri="{9D8B030D-6E8A-4147-A177-3AD203B41FA5}">
                      <a16:colId xmlns:a16="http://schemas.microsoft.com/office/drawing/2014/main" val="889746890"/>
                    </a:ext>
                  </a:extLst>
                </a:gridCol>
              </a:tblGrid>
              <a:tr h="315701">
                <a:tc gridSpan="2">
                  <a:txBody>
                    <a:bodyPr/>
                    <a:lstStyle/>
                    <a:p>
                      <a:pPr marL="0" marR="0" algn="ctr">
                        <a:spcBef>
                          <a:spcPts val="0"/>
                        </a:spcBef>
                        <a:spcAft>
                          <a:spcPts val="600"/>
                        </a:spcAft>
                      </a:pP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LOINC Code System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pPr marL="0" marR="0" algn="ctr">
                        <a:spcBef>
                          <a:spcPts val="0"/>
                        </a:spcBef>
                        <a:spcAft>
                          <a:spcPts val="600"/>
                        </a:spcAft>
                      </a:pP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407396581"/>
                  </a:ext>
                </a:extLst>
              </a:tr>
              <a:tr h="315701">
                <a:tc>
                  <a:txBody>
                    <a:bodyPr/>
                    <a:lstStyle/>
                    <a:p>
                      <a:pPr marL="0" marR="0" algn="ctr">
                        <a:spcBef>
                          <a:spcPts val="0"/>
                        </a:spcBef>
                        <a:spcAft>
                          <a:spcPts val="600"/>
                        </a:spcAft>
                      </a:pP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Code</a:t>
                      </a:r>
                      <a:endPar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Concept</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137108947"/>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7907315"/>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27129-6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Lead in Red Blood Cells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4491152"/>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5671-3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Lead in Blood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88160538"/>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10368-9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Lead in Capillary Blood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78163169"/>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30424-6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Macrocytes in Blood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3371125"/>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19123-9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Magnesium (Methodless)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11012895"/>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0715058"/>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30963-3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baseline="0" dirty="0">
                          <a:solidFill>
                            <a:schemeClr val="tx1"/>
                          </a:solidFill>
                          <a:latin typeface="+mn-lt"/>
                          <a:ea typeface="+mn-ea"/>
                          <a:cs typeface="+mn-cs"/>
                        </a:rPr>
                        <a:t>Vaccine funding source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8991404"/>
                  </a:ext>
                </a:extLst>
              </a:tr>
              <a:tr h="0">
                <a:tc>
                  <a:txBody>
                    <a:bodyPr/>
                    <a:lstStyle/>
                    <a:p>
                      <a:pPr algn="ctr"/>
                      <a:r>
                        <a:rPr lang="en-US" sz="1400" b="1" i="0" u="none" strike="noStrike" kern="1200" baseline="0" dirty="0">
                          <a:solidFill>
                            <a:srgbClr val="0070C0"/>
                          </a:solidFill>
                          <a:latin typeface="+mn-lt"/>
                          <a:ea typeface="+mn-ea"/>
                          <a:cs typeface="+mn-cs"/>
                        </a:rPr>
                        <a:t>30956-7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1400" b="0" i="0" u="none" strike="noStrike" kern="1200" baseline="0" dirty="0">
                          <a:solidFill>
                            <a:schemeClr val="tx1"/>
                          </a:solidFill>
                          <a:latin typeface="+mn-lt"/>
                          <a:ea typeface="+mn-ea"/>
                          <a:cs typeface="+mn-cs"/>
                        </a:rPr>
                        <a:t>Vaccine type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3655804"/>
                  </a:ext>
                </a:extLst>
              </a:tr>
              <a:tr h="0">
                <a:tc>
                  <a:txBody>
                    <a:bodyPr/>
                    <a:lstStyle/>
                    <a:p>
                      <a:pPr marL="0" marR="0" algn="ctr">
                        <a:spcBef>
                          <a:spcPts val="0"/>
                        </a:spcBef>
                        <a:spcAft>
                          <a:spcPts val="600"/>
                        </a:spcAft>
                      </a:pPr>
                      <a:r>
                        <a:rPr lang="en-US" sz="1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38890-0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Component vaccine type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3277224"/>
                  </a:ext>
                </a:extLst>
              </a:tr>
              <a:tr h="0">
                <a:tc>
                  <a:txBody>
                    <a:bodyPr/>
                    <a:lstStyle/>
                    <a:p>
                      <a:pPr marL="0" marR="0" algn="ctr">
                        <a:spcBef>
                          <a:spcPts val="0"/>
                        </a:spcBef>
                        <a:spcAft>
                          <a:spcPts val="600"/>
                        </a:spcAft>
                      </a:pPr>
                      <a:r>
                        <a:rPr lang="en-US" sz="1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31044-1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Reaction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6583546"/>
                  </a:ext>
                </a:extLst>
              </a:tr>
              <a:tr h="0">
                <a:tc>
                  <a:txBody>
                    <a:bodyPr/>
                    <a:lstStyle/>
                    <a:p>
                      <a:pPr marL="0" marR="0" algn="ctr">
                        <a:spcBef>
                          <a:spcPts val="0"/>
                        </a:spcBef>
                        <a:spcAft>
                          <a:spcPts val="600"/>
                        </a:spcAft>
                      </a:pPr>
                      <a:r>
                        <a:rPr lang="en-US" sz="1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59785-6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Indications to immunize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5473359"/>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69764-9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Document type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7280698"/>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30979-9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Vaccines due next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10280375"/>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59781-5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Dose validity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570765"/>
                  </a:ext>
                </a:extLst>
              </a:tr>
              <a:tr h="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i="0" u="none" strike="noStrike" kern="1200" baseline="0" dirty="0">
                          <a:solidFill>
                            <a:srgbClr val="0070C0"/>
                          </a:solidFill>
                          <a:latin typeface="+mn-lt"/>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52771644"/>
                  </a:ext>
                </a:extLst>
              </a:tr>
            </a:tbl>
          </a:graphicData>
        </a:graphic>
      </p:graphicFrame>
      <p:sp>
        <p:nvSpPr>
          <p:cNvPr id="30"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112</a:t>
            </a:fld>
            <a:endParaRPr lang="en-US" dirty="0"/>
          </a:p>
        </p:txBody>
      </p:sp>
      <p:cxnSp>
        <p:nvCxnSpPr>
          <p:cNvPr id="32" name="Straight Connector 31"/>
          <p:cNvCxnSpPr/>
          <p:nvPr/>
        </p:nvCxnSpPr>
        <p:spPr bwMode="auto">
          <a:xfrm flipH="1" flipV="1">
            <a:off x="4839654" y="4918583"/>
            <a:ext cx="764884" cy="491617"/>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36" name="Rounded Rectangle 35"/>
          <p:cNvSpPr/>
          <p:nvPr/>
        </p:nvSpPr>
        <p:spPr bwMode="auto">
          <a:xfrm>
            <a:off x="2057400" y="1790832"/>
            <a:ext cx="1292517" cy="533124"/>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Value Set</a:t>
            </a:r>
            <a:endParaRPr kumimoji="0" lang="en-US" sz="1800" b="1" i="0" u="none" strike="noStrike" cap="none" normalizeH="0" baseline="0" dirty="0">
              <a:ln>
                <a:noFill/>
              </a:ln>
              <a:solidFill>
                <a:schemeClr val="bg1"/>
              </a:solidFill>
              <a:effectLst/>
              <a:latin typeface="Arial" charset="0"/>
            </a:endParaRPr>
          </a:p>
        </p:txBody>
      </p:sp>
      <p:sp>
        <p:nvSpPr>
          <p:cNvPr id="37" name="Rounded Rectangle 36"/>
          <p:cNvSpPr/>
          <p:nvPr/>
        </p:nvSpPr>
        <p:spPr bwMode="auto">
          <a:xfrm>
            <a:off x="3950753" y="1791293"/>
            <a:ext cx="1292517" cy="533124"/>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Code System</a:t>
            </a:r>
            <a:endParaRPr kumimoji="0" lang="en-US" sz="1800" b="1" i="0" u="none" strike="noStrike" cap="none" normalizeH="0" baseline="0" dirty="0">
              <a:ln>
                <a:noFill/>
              </a:ln>
              <a:solidFill>
                <a:schemeClr val="bg1"/>
              </a:solidFill>
              <a:effectLst/>
              <a:latin typeface="Arial" charset="0"/>
            </a:endParaRPr>
          </a:p>
        </p:txBody>
      </p:sp>
      <p:cxnSp>
        <p:nvCxnSpPr>
          <p:cNvPr id="38" name="Straight Connector 37"/>
          <p:cNvCxnSpPr>
            <a:stCxn id="37" idx="3"/>
          </p:cNvCxnSpPr>
          <p:nvPr/>
        </p:nvCxnSpPr>
        <p:spPr bwMode="auto">
          <a:xfrm flipV="1">
            <a:off x="5243270" y="1871501"/>
            <a:ext cx="406146" cy="186354"/>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42" name="Straight Connector 41"/>
          <p:cNvCxnSpPr/>
          <p:nvPr/>
        </p:nvCxnSpPr>
        <p:spPr bwMode="auto">
          <a:xfrm>
            <a:off x="685800" y="2424677"/>
            <a:ext cx="277938" cy="476586"/>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43" name="Straight Connector 42"/>
          <p:cNvCxnSpPr>
            <a:stCxn id="36" idx="2"/>
            <a:endCxn id="28" idx="0"/>
          </p:cNvCxnSpPr>
          <p:nvPr/>
        </p:nvCxnSpPr>
        <p:spPr bwMode="auto">
          <a:xfrm flipH="1">
            <a:off x="2561025" y="2323956"/>
            <a:ext cx="142634" cy="401248"/>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50" name="Frame 49"/>
          <p:cNvSpPr/>
          <p:nvPr/>
        </p:nvSpPr>
        <p:spPr bwMode="auto">
          <a:xfrm>
            <a:off x="5649416" y="5780877"/>
            <a:ext cx="2450157" cy="695941"/>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rPr>
              <a:t>A value set “draws” codes from the code system for a specific use.</a:t>
            </a:r>
          </a:p>
        </p:txBody>
      </p:sp>
      <p:sp>
        <p:nvSpPr>
          <p:cNvPr id="78" name="Rounded Rectangle 77"/>
          <p:cNvSpPr/>
          <p:nvPr/>
        </p:nvSpPr>
        <p:spPr bwMode="auto">
          <a:xfrm>
            <a:off x="327276" y="1922708"/>
            <a:ext cx="1272923" cy="533124"/>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Concept Domain</a:t>
            </a:r>
            <a:endParaRPr kumimoji="0" lang="en-US" sz="1800" b="1" i="0" u="none" strike="noStrike" cap="none" normalizeH="0" baseline="0" dirty="0">
              <a:ln>
                <a:noFill/>
              </a:ln>
              <a:solidFill>
                <a:schemeClr val="bg1"/>
              </a:solidFill>
              <a:effectLst/>
              <a:latin typeface="Arial" charset="0"/>
            </a:endParaRPr>
          </a:p>
        </p:txBody>
      </p:sp>
    </p:spTree>
    <p:extLst>
      <p:ext uri="{BB962C8B-B14F-4D97-AF65-F5344CB8AC3E}">
        <p14:creationId xmlns:p14="http://schemas.microsoft.com/office/powerpoint/2010/main" val="31305537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More Vocabulary Terms</a:t>
            </a:r>
          </a:p>
        </p:txBody>
      </p:sp>
      <p:sp>
        <p:nvSpPr>
          <p:cNvPr id="8195" name="Rectangle 3"/>
          <p:cNvSpPr>
            <a:spLocks noGrp="1" noChangeArrowheads="1"/>
          </p:cNvSpPr>
          <p:nvPr>
            <p:ph idx="1"/>
          </p:nvPr>
        </p:nvSpPr>
        <p:spPr>
          <a:xfrm>
            <a:off x="381000" y="1752600"/>
            <a:ext cx="8458200" cy="4572000"/>
          </a:xfrm>
        </p:spPr>
        <p:txBody>
          <a:bodyPr>
            <a:normAutofit fontScale="92500" lnSpcReduction="20000"/>
          </a:bodyPr>
          <a:lstStyle/>
          <a:p>
            <a:r>
              <a:rPr lang="en-US" dirty="0"/>
              <a:t>Coded Element</a:t>
            </a:r>
          </a:p>
          <a:p>
            <a:r>
              <a:rPr lang="en-US" dirty="0"/>
              <a:t>Binding</a:t>
            </a:r>
          </a:p>
          <a:p>
            <a:r>
              <a:rPr lang="en-US" dirty="0"/>
              <a:t>Value Set Binding</a:t>
            </a:r>
          </a:p>
          <a:p>
            <a:r>
              <a:rPr lang="en-US" dirty="0"/>
              <a:t>Binding Strength</a:t>
            </a:r>
          </a:p>
          <a:p>
            <a:r>
              <a:rPr lang="en-US" dirty="0"/>
              <a:t>Value Set</a:t>
            </a:r>
          </a:p>
          <a:p>
            <a:r>
              <a:rPr lang="en-US" dirty="0"/>
              <a:t>Value Set Definition</a:t>
            </a:r>
          </a:p>
          <a:p>
            <a:r>
              <a:rPr lang="en-US" dirty="0"/>
              <a:t>Value Set Expansion</a:t>
            </a:r>
          </a:p>
          <a:p>
            <a:r>
              <a:rPr lang="en-US" dirty="0"/>
              <a:t>Content Definition</a:t>
            </a:r>
          </a:p>
          <a:p>
            <a:r>
              <a:rPr lang="en-US" dirty="0"/>
              <a:t>Extensibility</a:t>
            </a:r>
          </a:p>
          <a:p>
            <a:r>
              <a:rPr lang="en-US" dirty="0"/>
              <a:t>Stability</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113</a:t>
            </a:fld>
            <a:endParaRPr lang="en-US" dirty="0"/>
          </a:p>
        </p:txBody>
      </p:sp>
      <p:sp>
        <p:nvSpPr>
          <p:cNvPr id="6" name="Frame 5"/>
          <p:cNvSpPr/>
          <p:nvPr/>
        </p:nvSpPr>
        <p:spPr bwMode="auto">
          <a:xfrm>
            <a:off x="5257800" y="1828800"/>
            <a:ext cx="2667000" cy="12954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Alert: Different terms are used to convey the same concept</a:t>
            </a:r>
            <a:endParaRPr kumimoji="0" lang="en-US" sz="1800" b="1" i="0" u="none" strike="noStrike" cap="none" normalizeH="0" baseline="0" dirty="0">
              <a:ln>
                <a:noFill/>
              </a:ln>
              <a:solidFill>
                <a:srgbClr val="0070C0"/>
              </a:solidFill>
              <a:effectLst/>
            </a:endParaRPr>
          </a:p>
        </p:txBody>
      </p:sp>
      <p:sp>
        <p:nvSpPr>
          <p:cNvPr id="7" name="Frame 6"/>
          <p:cNvSpPr/>
          <p:nvPr/>
        </p:nvSpPr>
        <p:spPr bwMode="auto">
          <a:xfrm>
            <a:off x="5257800" y="3393866"/>
            <a:ext cx="2667000" cy="12954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Alert: Terms are overloaded in use</a:t>
            </a:r>
            <a:endParaRPr kumimoji="0" lang="en-US" sz="1800" b="1" i="0" u="none" strike="noStrike" cap="none" normalizeH="0" baseline="0" dirty="0">
              <a:ln>
                <a:noFill/>
              </a:ln>
              <a:solidFill>
                <a:srgbClr val="0070C0"/>
              </a:solidFill>
              <a:effectLst/>
            </a:endParaRPr>
          </a:p>
        </p:txBody>
      </p:sp>
      <p:sp>
        <p:nvSpPr>
          <p:cNvPr id="8" name="Frame 7"/>
          <p:cNvSpPr/>
          <p:nvPr/>
        </p:nvSpPr>
        <p:spPr bwMode="auto">
          <a:xfrm>
            <a:off x="5257800" y="4958932"/>
            <a:ext cx="2667000" cy="12954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Alert: Some use these terms interchangeably</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10388380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Vocabulary Binding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3962400" y="6467475"/>
            <a:ext cx="533400" cy="476250"/>
          </a:xfrm>
        </p:spPr>
        <p:txBody>
          <a:bodyPr/>
          <a:lstStyle/>
          <a:p>
            <a:fld id="{64C44300-96F5-4E68-AEBC-759F83B9379E}" type="slidenum">
              <a:rPr lang="en-US"/>
              <a:pPr/>
              <a:t>114</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495863919"/>
              </p:ext>
            </p:extLst>
          </p:nvPr>
        </p:nvGraphicFramePr>
        <p:xfrm>
          <a:off x="457200" y="1752600"/>
          <a:ext cx="8305800" cy="3759628"/>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603074847"/>
                    </a:ext>
                  </a:extLst>
                </a:gridCol>
                <a:gridCol w="5029200">
                  <a:extLst>
                    <a:ext uri="{9D8B030D-6E8A-4147-A177-3AD203B41FA5}">
                      <a16:colId xmlns:a16="http://schemas.microsoft.com/office/drawing/2014/main" val="3301682325"/>
                    </a:ext>
                  </a:extLst>
                </a:gridCol>
                <a:gridCol w="2057400">
                  <a:extLst>
                    <a:ext uri="{9D8B030D-6E8A-4147-A177-3AD203B41FA5}">
                      <a16:colId xmlns:a16="http://schemas.microsoft.com/office/drawing/2014/main" val="2583276561"/>
                    </a:ext>
                  </a:extLst>
                </a:gridCol>
              </a:tblGrid>
              <a:tr h="380999">
                <a:tc>
                  <a:txBody>
                    <a:bodyPr/>
                    <a:lstStyle/>
                    <a:p>
                      <a:r>
                        <a:rPr lang="en-US" dirty="0"/>
                        <a:t>Term</a:t>
                      </a:r>
                    </a:p>
                  </a:txBody>
                  <a:tcPr>
                    <a:solidFill>
                      <a:srgbClr val="002060"/>
                    </a:solidFill>
                  </a:tcPr>
                </a:tc>
                <a:tc>
                  <a:txBody>
                    <a:bodyPr/>
                    <a:lstStyle/>
                    <a:p>
                      <a:r>
                        <a:rPr lang="en-US" dirty="0"/>
                        <a:t>Definition</a:t>
                      </a:r>
                    </a:p>
                  </a:txBody>
                  <a:tcPr>
                    <a:solidFill>
                      <a:srgbClr val="002060"/>
                    </a:solidFill>
                  </a:tcPr>
                </a:tc>
                <a:tc>
                  <a:txBody>
                    <a:bodyPr/>
                    <a:lstStyle/>
                    <a:p>
                      <a:r>
                        <a:rPr lang="en-US" dirty="0"/>
                        <a:t>Examples</a:t>
                      </a:r>
                    </a:p>
                  </a:txBody>
                  <a:tcPr>
                    <a:solidFill>
                      <a:srgbClr val="002060"/>
                    </a:solidFill>
                  </a:tcPr>
                </a:tc>
                <a:extLst>
                  <a:ext uri="{0D108BD9-81ED-4DB2-BD59-A6C34878D82A}">
                    <a16:rowId xmlns:a16="http://schemas.microsoft.com/office/drawing/2014/main" val="2668299697"/>
                  </a:ext>
                </a:extLst>
              </a:tr>
              <a:tr h="665909">
                <a:tc>
                  <a:txBody>
                    <a:bodyPr/>
                    <a:lstStyle/>
                    <a:p>
                      <a:r>
                        <a:rPr lang="en-US" b="1" dirty="0"/>
                        <a:t>Coded Element</a:t>
                      </a:r>
                    </a:p>
                  </a:txBody>
                  <a:tcPr>
                    <a:solidFill>
                      <a:srgbClr val="CCECFF"/>
                    </a:solidFill>
                  </a:tcPr>
                </a:tc>
                <a:tc>
                  <a:txBody>
                    <a:bodyPr/>
                    <a:lstStyle/>
                    <a:p>
                      <a:r>
                        <a:rPr lang="en-US" sz="1600" baseline="0" dirty="0"/>
                        <a:t>Generic term to describe data elements to which coded concepts are bound</a:t>
                      </a:r>
                      <a:endParaRPr lang="en-US" sz="1600"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CWE*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Codeable</a:t>
                      </a:r>
                      <a:r>
                        <a:rPr lang="en-US" sz="1600" baseline="0" dirty="0" err="1"/>
                        <a:t>Concept</a:t>
                      </a:r>
                      <a:r>
                        <a:rPr lang="en-US" sz="1600" baseline="0" dirty="0"/>
                        <a:t>*</a:t>
                      </a:r>
                      <a:r>
                        <a:rPr lang="en-US" sz="1600" dirty="0"/>
                        <a:t> </a:t>
                      </a:r>
                    </a:p>
                  </a:txBody>
                  <a:tcPr>
                    <a:solidFill>
                      <a:schemeClr val="bg1">
                        <a:lumMod val="85000"/>
                      </a:schemeClr>
                    </a:solidFill>
                  </a:tcPr>
                </a:tc>
                <a:extLst>
                  <a:ext uri="{0D108BD9-81ED-4DB2-BD59-A6C34878D82A}">
                    <a16:rowId xmlns:a16="http://schemas.microsoft.com/office/drawing/2014/main" val="4197599568"/>
                  </a:ext>
                </a:extLst>
              </a:tr>
              <a:tr h="665909">
                <a:tc>
                  <a:txBody>
                    <a:bodyPr/>
                    <a:lstStyle/>
                    <a:p>
                      <a:r>
                        <a:rPr lang="en-US" b="1" dirty="0"/>
                        <a:t>Binding</a:t>
                      </a:r>
                    </a:p>
                  </a:txBody>
                  <a:tcPr>
                    <a:solidFill>
                      <a:srgbClr val="CCECFF"/>
                    </a:solidFill>
                  </a:tcPr>
                </a:tc>
                <a:tc>
                  <a:txBody>
                    <a:bodyPr/>
                    <a:lstStyle/>
                    <a:p>
                      <a:r>
                        <a:rPr lang="en-US" sz="1600" dirty="0"/>
                        <a:t>General</a:t>
                      </a:r>
                      <a:r>
                        <a:rPr lang="en-US" sz="1600" baseline="0" dirty="0"/>
                        <a:t> term to describe the association of a data element to a vocabulary (concept domain, code system, or value set)</a:t>
                      </a:r>
                      <a:endParaRPr lang="en-US" sz="1600"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Associating the concept of “Postal code for area” to the data element “</a:t>
                      </a:r>
                      <a:r>
                        <a:rPr lang="en-US" sz="1400" dirty="0" err="1"/>
                        <a:t>postalCode</a:t>
                      </a:r>
                      <a:r>
                        <a:rPr lang="en-US" sz="1400" dirty="0"/>
                        <a:t>”</a:t>
                      </a:r>
                    </a:p>
                  </a:txBody>
                  <a:tcPr>
                    <a:solidFill>
                      <a:schemeClr val="bg1">
                        <a:lumMod val="85000"/>
                      </a:schemeClr>
                    </a:solidFill>
                  </a:tcPr>
                </a:tc>
                <a:extLst>
                  <a:ext uri="{0D108BD9-81ED-4DB2-BD59-A6C34878D82A}">
                    <a16:rowId xmlns:a16="http://schemas.microsoft.com/office/drawing/2014/main" val="1269330039"/>
                  </a:ext>
                </a:extLst>
              </a:tr>
              <a:tr h="669272">
                <a:tc>
                  <a:txBody>
                    <a:bodyPr/>
                    <a:lstStyle/>
                    <a:p>
                      <a:r>
                        <a:rPr lang="en-US" b="1" dirty="0"/>
                        <a:t>Value</a:t>
                      </a:r>
                      <a:r>
                        <a:rPr lang="en-US" b="1" baseline="0" dirty="0"/>
                        <a:t> Set Binding</a:t>
                      </a:r>
                      <a:endParaRPr lang="en-US" b="1" dirty="0"/>
                    </a:p>
                  </a:txBody>
                  <a:tcPr>
                    <a:solidFill>
                      <a:srgbClr val="CCECFF"/>
                    </a:solidFill>
                  </a:tcPr>
                </a:tc>
                <a:tc>
                  <a:txBody>
                    <a:bodyPr/>
                    <a:lstStyle/>
                    <a:p>
                      <a:r>
                        <a:rPr lang="en-US" sz="1600" dirty="0"/>
                        <a:t>Assignment of a set of coded concepts to a particular data element in order to implement the concept domain associated with the data element</a:t>
                      </a:r>
                    </a:p>
                  </a:txBody>
                  <a:tcPr>
                    <a:solidFill>
                      <a:schemeClr val="bg1">
                        <a:lumMod val="95000"/>
                      </a:schemeClr>
                    </a:solidFill>
                  </a:tcPr>
                </a:tc>
                <a:tc>
                  <a:txBody>
                    <a:bodyPr/>
                    <a:lstStyle/>
                    <a:p>
                      <a:r>
                        <a:rPr lang="en-US" sz="1400" dirty="0"/>
                        <a:t>Associating the</a:t>
                      </a:r>
                      <a:r>
                        <a:rPr lang="en-US" sz="1400" baseline="0" dirty="0"/>
                        <a:t> Alaska ZIP codes value set</a:t>
                      </a:r>
                      <a:r>
                        <a:rPr lang="en-US" sz="1400" dirty="0"/>
                        <a:t> to the data element “</a:t>
                      </a:r>
                      <a:r>
                        <a:rPr lang="en-US" sz="1400" dirty="0" err="1"/>
                        <a:t>postalCode</a:t>
                      </a:r>
                      <a:r>
                        <a:rPr lang="en-US" sz="1400" dirty="0"/>
                        <a:t>”</a:t>
                      </a:r>
                    </a:p>
                  </a:txBody>
                  <a:tcPr>
                    <a:solidFill>
                      <a:schemeClr val="bg1">
                        <a:lumMod val="95000"/>
                      </a:schemeClr>
                    </a:solidFill>
                  </a:tcPr>
                </a:tc>
                <a:extLst>
                  <a:ext uri="{0D108BD9-81ED-4DB2-BD59-A6C34878D82A}">
                    <a16:rowId xmlns:a16="http://schemas.microsoft.com/office/drawing/2014/main" val="257714145"/>
                  </a:ext>
                </a:extLst>
              </a:tr>
              <a:tr h="665909">
                <a:tc>
                  <a:txBody>
                    <a:bodyPr/>
                    <a:lstStyle/>
                    <a:p>
                      <a:r>
                        <a:rPr lang="en-US" b="1" dirty="0"/>
                        <a:t>Binding</a:t>
                      </a:r>
                      <a:r>
                        <a:rPr lang="en-US" b="1" baseline="0" dirty="0"/>
                        <a:t> Strength</a:t>
                      </a:r>
                      <a:endParaRPr lang="en-US" b="1" dirty="0"/>
                    </a:p>
                  </a:txBody>
                  <a:tcPr>
                    <a:solidFill>
                      <a:srgbClr val="CCECFF"/>
                    </a:solidFill>
                  </a:tcPr>
                </a:tc>
                <a:tc>
                  <a:txBody>
                    <a:bodyPr/>
                    <a:lstStyle/>
                    <a:p>
                      <a:r>
                        <a:rPr lang="en-US" sz="1600" dirty="0"/>
                        <a:t>Indicates the conformance of the binding, that is, whether the vocabulary  must be used or not</a:t>
                      </a:r>
                    </a:p>
                    <a:p>
                      <a:r>
                        <a:rPr lang="en-US" sz="1600" dirty="0">
                          <a:solidFill>
                            <a:srgbClr val="0070C0"/>
                          </a:solidFill>
                        </a:rPr>
                        <a:t>(Binding strength should be made explicit)</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Suggested</a:t>
                      </a:r>
                    </a:p>
                  </a:txBody>
                  <a:tcPr>
                    <a:solidFill>
                      <a:schemeClr val="bg1">
                        <a:lumMod val="85000"/>
                      </a:schemeClr>
                    </a:solidFill>
                  </a:tcPr>
                </a:tc>
                <a:extLst>
                  <a:ext uri="{0D108BD9-81ED-4DB2-BD59-A6C34878D82A}">
                    <a16:rowId xmlns:a16="http://schemas.microsoft.com/office/drawing/2014/main" val="3895363890"/>
                  </a:ext>
                </a:extLst>
              </a:tr>
            </a:tbl>
          </a:graphicData>
        </a:graphic>
      </p:graphicFrame>
      <p:sp>
        <p:nvSpPr>
          <p:cNvPr id="6" name="TextBox 5"/>
          <p:cNvSpPr txBox="1"/>
          <p:nvPr/>
        </p:nvSpPr>
        <p:spPr>
          <a:xfrm>
            <a:off x="381000" y="5763414"/>
            <a:ext cx="7620000" cy="646331"/>
          </a:xfrm>
          <a:prstGeom prst="rect">
            <a:avLst/>
          </a:prstGeom>
          <a:noFill/>
        </p:spPr>
        <p:txBody>
          <a:bodyPr wrap="square" rtlCol="0">
            <a:spAutoFit/>
          </a:bodyPr>
          <a:lstStyle/>
          <a:p>
            <a:r>
              <a:rPr lang="en-US" dirty="0"/>
              <a:t>*Coded data element example is “administered vaccine”, CWE and </a:t>
            </a:r>
            <a:r>
              <a:rPr lang="en-US" dirty="0" err="1"/>
              <a:t>CodeableConcept</a:t>
            </a:r>
            <a:r>
              <a:rPr lang="en-US" dirty="0"/>
              <a:t> are example data types for coded elements.  </a:t>
            </a:r>
          </a:p>
        </p:txBody>
      </p:sp>
    </p:spTree>
    <p:extLst>
      <p:ext uri="{BB962C8B-B14F-4D97-AF65-F5344CB8AC3E}">
        <p14:creationId xmlns:p14="http://schemas.microsoft.com/office/powerpoint/2010/main" val="29594416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Multiple Views (Definitions)</a:t>
            </a:r>
          </a:p>
        </p:txBody>
      </p:sp>
      <p:sp>
        <p:nvSpPr>
          <p:cNvPr id="8195" name="Rectangle 3"/>
          <p:cNvSpPr>
            <a:spLocks noGrp="1" noChangeArrowheads="1"/>
          </p:cNvSpPr>
          <p:nvPr>
            <p:ph idx="1"/>
          </p:nvPr>
        </p:nvSpPr>
        <p:spPr>
          <a:xfrm>
            <a:off x="495300" y="4531947"/>
            <a:ext cx="7696200" cy="1828800"/>
          </a:xfrm>
        </p:spPr>
        <p:txBody>
          <a:bodyPr>
            <a:normAutofit/>
          </a:bodyPr>
          <a:lstStyle/>
          <a:p>
            <a:r>
              <a:rPr lang="en-US" dirty="0"/>
              <a:t>The term “value set” does not have a consistent definition across standards</a:t>
            </a:r>
          </a:p>
          <a:p>
            <a:r>
              <a:rPr lang="en-US" dirty="0"/>
              <a:t>Two common views are given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115</a:t>
            </a:fld>
            <a:endParaRPr lang="en-US"/>
          </a:p>
        </p:txBody>
      </p:sp>
      <p:graphicFrame>
        <p:nvGraphicFramePr>
          <p:cNvPr id="10" name="Diagram 9"/>
          <p:cNvGraphicFramePr/>
          <p:nvPr>
            <p:extLst>
              <p:ext uri="{D42A27DB-BD31-4B8C-83A1-F6EECF244321}">
                <p14:modId xmlns:p14="http://schemas.microsoft.com/office/powerpoint/2010/main" val="1297529170"/>
              </p:ext>
            </p:extLst>
          </p:nvPr>
        </p:nvGraphicFramePr>
        <p:xfrm>
          <a:off x="381000" y="1752600"/>
          <a:ext cx="8229600" cy="2605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bwMode="auto">
          <a:xfrm>
            <a:off x="2161903" y="3131772"/>
            <a:ext cx="304800" cy="3810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2</a:t>
            </a:r>
            <a:endParaRPr kumimoji="0" lang="en-US" sz="1800" b="1" i="0" u="none" strike="noStrike" cap="none" normalizeH="0" baseline="0" dirty="0">
              <a:ln>
                <a:noFill/>
              </a:ln>
              <a:solidFill>
                <a:schemeClr val="bg1"/>
              </a:solidFill>
              <a:effectLst/>
              <a:latin typeface="Arial" charset="0"/>
            </a:endParaRPr>
          </a:p>
        </p:txBody>
      </p:sp>
      <p:sp>
        <p:nvSpPr>
          <p:cNvPr id="8" name="Oval 7"/>
          <p:cNvSpPr/>
          <p:nvPr/>
        </p:nvSpPr>
        <p:spPr bwMode="auto">
          <a:xfrm>
            <a:off x="2161903" y="2286000"/>
            <a:ext cx="304800" cy="3810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1</a:t>
            </a:r>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804463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Content Definition</a:t>
            </a:r>
          </a:p>
        </p:txBody>
      </p:sp>
      <p:sp>
        <p:nvSpPr>
          <p:cNvPr id="8195" name="Rectangle 3"/>
          <p:cNvSpPr>
            <a:spLocks noGrp="1" noChangeArrowheads="1"/>
          </p:cNvSpPr>
          <p:nvPr>
            <p:ph idx="1"/>
          </p:nvPr>
        </p:nvSpPr>
        <p:spPr>
          <a:xfrm>
            <a:off x="495300" y="4495800"/>
            <a:ext cx="8267700" cy="1864947"/>
          </a:xfrm>
        </p:spPr>
        <p:txBody>
          <a:bodyPr>
            <a:normAutofit fontScale="70000" lnSpcReduction="20000"/>
          </a:bodyPr>
          <a:lstStyle/>
          <a:p>
            <a:r>
              <a:rPr lang="en-US" dirty="0"/>
              <a:t>The Content Definition of the value set indicates the method used to expand a value set definition into a set of codes</a:t>
            </a:r>
          </a:p>
          <a:p>
            <a:r>
              <a:rPr lang="en-US" dirty="0">
                <a:solidFill>
                  <a:srgbClr val="0070C0"/>
                </a:solidFill>
              </a:rPr>
              <a:t>Extensional: </a:t>
            </a:r>
            <a:r>
              <a:rPr lang="en-US" dirty="0"/>
              <a:t>value set expansion is an enumerated list</a:t>
            </a:r>
          </a:p>
          <a:p>
            <a:r>
              <a:rPr lang="en-US" dirty="0">
                <a:solidFill>
                  <a:srgbClr val="0070C0"/>
                </a:solidFill>
              </a:rPr>
              <a:t>Intensional: </a:t>
            </a:r>
            <a:r>
              <a:rPr lang="en-US" dirty="0"/>
              <a:t>value set expansion is derivable by the value set definition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116</a:t>
            </a:fld>
            <a:endParaRPr lang="en-US"/>
          </a:p>
        </p:txBody>
      </p:sp>
      <p:graphicFrame>
        <p:nvGraphicFramePr>
          <p:cNvPr id="10" name="Diagram 9"/>
          <p:cNvGraphicFramePr/>
          <p:nvPr>
            <p:extLst>
              <p:ext uri="{D42A27DB-BD31-4B8C-83A1-F6EECF244321}">
                <p14:modId xmlns:p14="http://schemas.microsoft.com/office/powerpoint/2010/main" val="3873763505"/>
              </p:ext>
            </p:extLst>
          </p:nvPr>
        </p:nvGraphicFramePr>
        <p:xfrm>
          <a:off x="381000" y="1752600"/>
          <a:ext cx="8229600" cy="2605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10206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Extensibility</a:t>
            </a:r>
          </a:p>
        </p:txBody>
      </p:sp>
      <p:sp>
        <p:nvSpPr>
          <p:cNvPr id="8195" name="Rectangle 3"/>
          <p:cNvSpPr>
            <a:spLocks noGrp="1" noChangeArrowheads="1"/>
          </p:cNvSpPr>
          <p:nvPr>
            <p:ph idx="1"/>
          </p:nvPr>
        </p:nvSpPr>
        <p:spPr>
          <a:xfrm>
            <a:off x="290648" y="4306661"/>
            <a:ext cx="8472351" cy="1789339"/>
          </a:xfrm>
        </p:spPr>
        <p:txBody>
          <a:bodyPr>
            <a:normAutofit fontScale="62500" lnSpcReduction="20000"/>
          </a:bodyPr>
          <a:lstStyle/>
          <a:p>
            <a:r>
              <a:rPr lang="en-US" dirty="0"/>
              <a:t>v2 Proposed*: Indicates whether the value set definition can be extended or not in a derived (profiled) version of the specification</a:t>
            </a:r>
          </a:p>
          <a:p>
            <a:r>
              <a:rPr lang="en-US" dirty="0"/>
              <a:t>V3 and FHIR: Indicates that if the concept that is trying to be conveyed is not available in the value set, another code can be used or free text</a:t>
            </a:r>
          </a:p>
          <a:p>
            <a:r>
              <a:rPr lang="en-US" dirty="0"/>
              <a:t>Interacts with data type definitions (code required or not)</a:t>
            </a:r>
          </a:p>
          <a:p>
            <a:r>
              <a:rPr lang="en-US" dirty="0">
                <a:solidFill>
                  <a:srgbClr val="0070C0"/>
                </a:solidFill>
              </a:rPr>
              <a:t>Issue: Generally NOT expressive enough to convey range of intent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117</a:t>
            </a:fld>
            <a:endParaRPr lang="en-US"/>
          </a:p>
        </p:txBody>
      </p:sp>
      <p:graphicFrame>
        <p:nvGraphicFramePr>
          <p:cNvPr id="10" name="Diagram 9"/>
          <p:cNvGraphicFramePr/>
          <p:nvPr>
            <p:extLst>
              <p:ext uri="{D42A27DB-BD31-4B8C-83A1-F6EECF244321}">
                <p14:modId xmlns:p14="http://schemas.microsoft.com/office/powerpoint/2010/main" val="1095821896"/>
              </p:ext>
            </p:extLst>
          </p:nvPr>
        </p:nvGraphicFramePr>
        <p:xfrm>
          <a:off x="419100" y="1676400"/>
          <a:ext cx="8229600" cy="2605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819400" y="6287929"/>
            <a:ext cx="5410200" cy="246221"/>
          </a:xfrm>
          <a:prstGeom prst="rect">
            <a:avLst/>
          </a:prstGeom>
          <a:noFill/>
        </p:spPr>
        <p:txBody>
          <a:bodyPr wrap="square" rtlCol="0">
            <a:spAutoFit/>
          </a:bodyPr>
          <a:lstStyle/>
          <a:p>
            <a:r>
              <a:rPr lang="en-US" sz="1000" dirty="0"/>
              <a:t>* Proposed (appearing in recent implementation guides). See hl7v2tools.nist.gov publications</a:t>
            </a:r>
          </a:p>
        </p:txBody>
      </p:sp>
    </p:spTree>
    <p:extLst>
      <p:ext uri="{BB962C8B-B14F-4D97-AF65-F5344CB8AC3E}">
        <p14:creationId xmlns:p14="http://schemas.microsoft.com/office/powerpoint/2010/main" val="42629848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4110641943"/>
              </p:ext>
            </p:extLst>
          </p:nvPr>
        </p:nvGraphicFramePr>
        <p:xfrm>
          <a:off x="381000" y="1718630"/>
          <a:ext cx="8229600" cy="2605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4" name="Rectangle 2"/>
          <p:cNvSpPr>
            <a:spLocks noGrp="1" noChangeArrowheads="1"/>
          </p:cNvSpPr>
          <p:nvPr>
            <p:ph type="title"/>
          </p:nvPr>
        </p:nvSpPr>
        <p:spPr>
          <a:xfrm>
            <a:off x="457200" y="482918"/>
            <a:ext cx="8153400" cy="822325"/>
          </a:xfrm>
        </p:spPr>
        <p:txBody>
          <a:bodyPr/>
          <a:lstStyle/>
          <a:p>
            <a:r>
              <a:rPr lang="en-US" dirty="0"/>
              <a:t>Stability</a:t>
            </a:r>
          </a:p>
        </p:txBody>
      </p:sp>
      <p:sp>
        <p:nvSpPr>
          <p:cNvPr id="8195" name="Rectangle 3"/>
          <p:cNvSpPr>
            <a:spLocks noGrp="1" noChangeArrowheads="1"/>
          </p:cNvSpPr>
          <p:nvPr>
            <p:ph idx="1"/>
          </p:nvPr>
        </p:nvSpPr>
        <p:spPr>
          <a:xfrm>
            <a:off x="495300" y="4191000"/>
            <a:ext cx="8267700" cy="2169747"/>
          </a:xfrm>
        </p:spPr>
        <p:txBody>
          <a:bodyPr>
            <a:normAutofit fontScale="85000" lnSpcReduction="20000"/>
          </a:bodyPr>
          <a:lstStyle/>
          <a:p>
            <a:r>
              <a:rPr lang="en-US" dirty="0"/>
              <a:t>Indicates whether the content of a value set  can change outside of the definition of the value set or the specification</a:t>
            </a:r>
          </a:p>
          <a:p>
            <a:r>
              <a:rPr lang="en-US" dirty="0" err="1"/>
              <a:t>Dynamic</a:t>
            </a:r>
            <a:r>
              <a:rPr lang="en-US" dirty="0" err="1">
                <a:sym typeface="Wingdings" panose="05000000000000000000" pitchFamily="2" charset="2"/>
              </a:rPr>
              <a:t>Clinicale.g</a:t>
            </a:r>
            <a:r>
              <a:rPr lang="en-US" dirty="0">
                <a:sym typeface="Wingdings" panose="05000000000000000000" pitchFamily="2" charset="2"/>
              </a:rPr>
              <a:t>., </a:t>
            </a:r>
            <a:r>
              <a:rPr lang="en-US" dirty="0"/>
              <a:t>CVX, LOINC, ICD-10</a:t>
            </a:r>
          </a:p>
          <a:p>
            <a:r>
              <a:rPr lang="en-US" dirty="0" err="1"/>
              <a:t>Static</a:t>
            </a:r>
            <a:r>
              <a:rPr lang="en-US" dirty="0" err="1">
                <a:sym typeface="Wingdings" panose="05000000000000000000" pitchFamily="2" charset="2"/>
              </a:rPr>
              <a:t>workflow</a:t>
            </a:r>
            <a:r>
              <a:rPr lang="en-US" dirty="0">
                <a:sym typeface="Wingdings" panose="05000000000000000000" pitchFamily="2" charset="2"/>
              </a:rPr>
              <a:t>/</a:t>
            </a:r>
            <a:r>
              <a:rPr lang="en-US" dirty="0" err="1">
                <a:sym typeface="Wingdings" panose="05000000000000000000" pitchFamily="2" charset="2"/>
              </a:rPr>
              <a:t>functionale.g</a:t>
            </a:r>
            <a:r>
              <a:rPr lang="en-US" dirty="0">
                <a:sym typeface="Wingdings" panose="05000000000000000000" pitchFamily="2" charset="2"/>
              </a:rPr>
              <a:t>., </a:t>
            </a:r>
            <a:r>
              <a:rPr lang="en-US" dirty="0"/>
              <a:t>Order status codes, Observation result status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118</a:t>
            </a:fld>
            <a:endParaRPr lang="en-US"/>
          </a:p>
        </p:txBody>
      </p:sp>
    </p:spTree>
    <p:extLst>
      <p:ext uri="{BB962C8B-B14F-4D97-AF65-F5344CB8AC3E}">
        <p14:creationId xmlns:p14="http://schemas.microsoft.com/office/powerpoint/2010/main" val="10464824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48997" y="473075"/>
            <a:ext cx="8490203" cy="822325"/>
          </a:xfrm>
        </p:spPr>
        <p:txBody>
          <a:bodyPr/>
          <a:lstStyle/>
          <a:p>
            <a:r>
              <a:rPr lang="en-US" dirty="0"/>
              <a:t>Vocabulary Mechanics</a:t>
            </a:r>
          </a:p>
        </p:txBody>
      </p:sp>
      <p:sp>
        <p:nvSpPr>
          <p:cNvPr id="4" name="Date Placeholder 3"/>
          <p:cNvSpPr>
            <a:spLocks noGrp="1"/>
          </p:cNvSpPr>
          <p:nvPr>
            <p:ph type="dt" sz="half" idx="10"/>
          </p:nvPr>
        </p:nvSpPr>
        <p:spPr>
          <a:xfrm>
            <a:off x="8305800" y="6705600"/>
            <a:ext cx="838200" cy="152400"/>
          </a:xfrm>
        </p:spPr>
        <p:txBody>
          <a:bodyPr/>
          <a:lstStyle/>
          <a:p>
            <a:fld id="{235313DE-39FF-4199-8686-1B682DE047CF}" type="datetime1">
              <a:rPr lang="en-US"/>
              <a:pPr/>
              <a:t>1/9/2018</a:t>
            </a:fld>
            <a:endParaRPr lang="en-US" dirty="0"/>
          </a:p>
        </p:txBody>
      </p:sp>
      <p:sp>
        <p:nvSpPr>
          <p:cNvPr id="30"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119</a:t>
            </a:fld>
            <a:endParaRPr lang="en-US" dirty="0"/>
          </a:p>
        </p:txBody>
      </p:sp>
      <p:pic>
        <p:nvPicPr>
          <p:cNvPr id="20" name="Picture 19"/>
          <p:cNvPicPr/>
          <p:nvPr/>
        </p:nvPicPr>
        <p:blipFill>
          <a:blip r:embed="rId3"/>
          <a:stretch>
            <a:fillRect/>
          </a:stretch>
        </p:blipFill>
        <p:spPr>
          <a:xfrm>
            <a:off x="352199" y="1676400"/>
            <a:ext cx="6477000" cy="4857750"/>
          </a:xfrm>
          <a:prstGeom prst="rect">
            <a:avLst/>
          </a:prstGeom>
        </p:spPr>
      </p:pic>
      <p:sp>
        <p:nvSpPr>
          <p:cNvPr id="21" name="Frame 20"/>
          <p:cNvSpPr/>
          <p:nvPr/>
        </p:nvSpPr>
        <p:spPr bwMode="auto">
          <a:xfrm>
            <a:off x="6858000" y="1784508"/>
            <a:ext cx="1981200" cy="1477328"/>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Representative methodology (most closely proposed v2.x approach)</a:t>
            </a:r>
            <a:endParaRPr kumimoji="0" lang="en-US" sz="1800" b="1" i="0" u="none" strike="noStrike" cap="none" normalizeH="0" baseline="0" dirty="0">
              <a:ln>
                <a:noFill/>
              </a:ln>
              <a:solidFill>
                <a:srgbClr val="0070C0"/>
              </a:solidFill>
              <a:effectLst/>
            </a:endParaRPr>
          </a:p>
        </p:txBody>
      </p:sp>
      <p:sp>
        <p:nvSpPr>
          <p:cNvPr id="22" name="Frame 21"/>
          <p:cNvSpPr/>
          <p:nvPr/>
        </p:nvSpPr>
        <p:spPr bwMode="auto">
          <a:xfrm>
            <a:off x="6858000" y="3505200"/>
            <a:ext cx="1981200" cy="22860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In general, concepts apply to all data exchange standards (although the terms differ)</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347676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Why do we need Standards?</a:t>
            </a:r>
          </a:p>
        </p:txBody>
      </p:sp>
      <p:sp>
        <p:nvSpPr>
          <p:cNvPr id="8195" name="Rectangle 3"/>
          <p:cNvSpPr>
            <a:spLocks noGrp="1" noChangeArrowheads="1"/>
          </p:cNvSpPr>
          <p:nvPr>
            <p:ph idx="1"/>
          </p:nvPr>
        </p:nvSpPr>
        <p:spPr>
          <a:xfrm>
            <a:off x="304800" y="4764660"/>
            <a:ext cx="7968343" cy="1595035"/>
          </a:xfrm>
        </p:spPr>
        <p:txBody>
          <a:bodyPr>
            <a:normAutofit fontScale="55000" lnSpcReduction="20000"/>
          </a:bodyPr>
          <a:lstStyle/>
          <a:p>
            <a:r>
              <a:rPr lang="en-US" dirty="0"/>
              <a:t>But can we really get a “one-size” fits all standard?</a:t>
            </a:r>
          </a:p>
          <a:p>
            <a:r>
              <a:rPr lang="en-US" dirty="0"/>
              <a:t>In most cases, NO, but we can significantly reduce the number of translations needed and site-specific details</a:t>
            </a:r>
          </a:p>
          <a:p>
            <a:r>
              <a:rPr lang="en-US" dirty="0"/>
              <a:t>If standards are underspecified or not specific, there can be multiple interpretations of the standard—which pushes us back to where we started</a:t>
            </a:r>
          </a:p>
          <a:p>
            <a:r>
              <a:rPr lang="en-US" dirty="0"/>
              <a:t>Conformance, profiling, and precise documentation puts us back on track </a:t>
            </a:r>
          </a:p>
          <a:p>
            <a:endParaRPr lang="en-US" dirty="0"/>
          </a:p>
          <a:p>
            <a:pPr lvl="1"/>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12</a:t>
            </a:fld>
            <a:endParaRPr lang="en-US" dirty="0"/>
          </a:p>
        </p:txBody>
      </p:sp>
      <p:sp>
        <p:nvSpPr>
          <p:cNvPr id="7" name="Frame 6"/>
          <p:cNvSpPr/>
          <p:nvPr/>
        </p:nvSpPr>
        <p:spPr bwMode="auto">
          <a:xfrm>
            <a:off x="5248994" y="1752972"/>
            <a:ext cx="2996795" cy="1245994"/>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Combinatorial explosion of the number of interfaces needed</a:t>
            </a:r>
            <a:endParaRPr kumimoji="0" lang="en-US" sz="1800" b="1" i="0" u="none" strike="noStrike" cap="none" normalizeH="0" baseline="0" dirty="0">
              <a:ln>
                <a:noFill/>
              </a:ln>
              <a:solidFill>
                <a:srgbClr val="0070C0"/>
              </a:solidFill>
              <a:effectLst/>
            </a:endParaRPr>
          </a:p>
        </p:txBody>
      </p:sp>
      <p:sp>
        <p:nvSpPr>
          <p:cNvPr id="3" name="TextBox 2"/>
          <p:cNvSpPr txBox="1"/>
          <p:nvPr/>
        </p:nvSpPr>
        <p:spPr>
          <a:xfrm>
            <a:off x="470327" y="3522794"/>
            <a:ext cx="1922948" cy="923330"/>
          </a:xfrm>
          <a:prstGeom prst="rect">
            <a:avLst/>
          </a:prstGeom>
          <a:noFill/>
        </p:spPr>
        <p:txBody>
          <a:bodyPr wrap="square" rtlCol="0">
            <a:spAutoFit/>
          </a:bodyPr>
          <a:lstStyle/>
          <a:p>
            <a:pPr algn="ctr"/>
            <a:r>
              <a:rPr lang="en-US" dirty="0"/>
              <a:t>Multiple point-to-point non-standard solution</a:t>
            </a:r>
          </a:p>
        </p:txBody>
      </p:sp>
      <p:sp>
        <p:nvSpPr>
          <p:cNvPr id="84" name="TextBox 83"/>
          <p:cNvSpPr txBox="1"/>
          <p:nvPr/>
        </p:nvSpPr>
        <p:spPr>
          <a:xfrm>
            <a:off x="2787456" y="3522794"/>
            <a:ext cx="1762133" cy="923330"/>
          </a:xfrm>
          <a:prstGeom prst="rect">
            <a:avLst/>
          </a:prstGeom>
          <a:noFill/>
        </p:spPr>
        <p:txBody>
          <a:bodyPr wrap="square" rtlCol="0">
            <a:spAutoFit/>
          </a:bodyPr>
          <a:lstStyle/>
          <a:p>
            <a:pPr algn="ctr"/>
            <a:r>
              <a:rPr lang="en-US" dirty="0"/>
              <a:t>Single standard solution</a:t>
            </a:r>
          </a:p>
        </p:txBody>
      </p:sp>
      <p:grpSp>
        <p:nvGrpSpPr>
          <p:cNvPr id="85" name="Group 84"/>
          <p:cNvGrpSpPr/>
          <p:nvPr/>
        </p:nvGrpSpPr>
        <p:grpSpPr>
          <a:xfrm>
            <a:off x="584738" y="1798934"/>
            <a:ext cx="3931800" cy="1510744"/>
            <a:chOff x="651329" y="2133600"/>
            <a:chExt cx="3931800" cy="1389042"/>
          </a:xfrm>
        </p:grpSpPr>
        <p:sp>
          <p:nvSpPr>
            <p:cNvPr id="86" name="6-Point Star 85"/>
            <p:cNvSpPr/>
            <p:nvPr/>
          </p:nvSpPr>
          <p:spPr bwMode="auto">
            <a:xfrm rot="1718010">
              <a:off x="3536876" y="2591303"/>
              <a:ext cx="396477" cy="480619"/>
            </a:xfrm>
            <a:prstGeom prst="star6">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87" name="Group 86"/>
            <p:cNvGrpSpPr/>
            <p:nvPr/>
          </p:nvGrpSpPr>
          <p:grpSpPr>
            <a:xfrm>
              <a:off x="1003092" y="2140975"/>
              <a:ext cx="304800" cy="304800"/>
              <a:chOff x="1003092" y="2140975"/>
              <a:chExt cx="304800" cy="304800"/>
            </a:xfrm>
          </p:grpSpPr>
          <p:sp>
            <p:nvSpPr>
              <p:cNvPr id="158" name="Oval 157"/>
              <p:cNvSpPr/>
              <p:nvPr/>
            </p:nvSpPr>
            <p:spPr bwMode="auto">
              <a:xfrm>
                <a:off x="1003092" y="2140975"/>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59"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18189" y="2142408"/>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8" name="Group 87"/>
            <p:cNvGrpSpPr/>
            <p:nvPr/>
          </p:nvGrpSpPr>
          <p:grpSpPr>
            <a:xfrm>
              <a:off x="1664654" y="2134579"/>
              <a:ext cx="310045" cy="327873"/>
              <a:chOff x="1671155" y="2142864"/>
              <a:chExt cx="310045" cy="327873"/>
            </a:xfrm>
          </p:grpSpPr>
          <p:sp>
            <p:nvSpPr>
              <p:cNvPr id="156" name="Oval 155"/>
              <p:cNvSpPr/>
              <p:nvPr/>
            </p:nvSpPr>
            <p:spPr bwMode="auto">
              <a:xfrm>
                <a:off x="1671155" y="2142864"/>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57"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691497" y="2167370"/>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9" name="Group 88"/>
            <p:cNvGrpSpPr/>
            <p:nvPr/>
          </p:nvGrpSpPr>
          <p:grpSpPr>
            <a:xfrm>
              <a:off x="1973641" y="2664994"/>
              <a:ext cx="304800" cy="304800"/>
              <a:chOff x="1973641" y="2664994"/>
              <a:chExt cx="304800" cy="304800"/>
            </a:xfrm>
          </p:grpSpPr>
          <p:sp>
            <p:nvSpPr>
              <p:cNvPr id="154" name="Oval 153"/>
              <p:cNvSpPr/>
              <p:nvPr/>
            </p:nvSpPr>
            <p:spPr bwMode="auto">
              <a:xfrm>
                <a:off x="1973641" y="2664994"/>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55"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88738" y="2666427"/>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0" name="Group 89"/>
            <p:cNvGrpSpPr/>
            <p:nvPr/>
          </p:nvGrpSpPr>
          <p:grpSpPr>
            <a:xfrm>
              <a:off x="651329" y="2664994"/>
              <a:ext cx="310023" cy="323133"/>
              <a:chOff x="651329" y="2664994"/>
              <a:chExt cx="310023" cy="323133"/>
            </a:xfrm>
          </p:grpSpPr>
          <p:sp>
            <p:nvSpPr>
              <p:cNvPr id="152" name="Oval 151"/>
              <p:cNvSpPr/>
              <p:nvPr/>
            </p:nvSpPr>
            <p:spPr bwMode="auto">
              <a:xfrm>
                <a:off x="651329" y="2664994"/>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53"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71649" y="2684760"/>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1" name="Group 90"/>
            <p:cNvGrpSpPr/>
            <p:nvPr/>
          </p:nvGrpSpPr>
          <p:grpSpPr>
            <a:xfrm>
              <a:off x="1003092" y="3200400"/>
              <a:ext cx="304800" cy="308740"/>
              <a:chOff x="1003092" y="3200400"/>
              <a:chExt cx="304800" cy="308740"/>
            </a:xfrm>
          </p:grpSpPr>
          <p:sp>
            <p:nvSpPr>
              <p:cNvPr id="150" name="Oval 149"/>
              <p:cNvSpPr/>
              <p:nvPr/>
            </p:nvSpPr>
            <p:spPr bwMode="auto">
              <a:xfrm>
                <a:off x="1003092" y="3200400"/>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51"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10640" y="3205773"/>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2" name="Group 91"/>
            <p:cNvGrpSpPr/>
            <p:nvPr/>
          </p:nvGrpSpPr>
          <p:grpSpPr>
            <a:xfrm>
              <a:off x="1669186" y="3200400"/>
              <a:ext cx="312014" cy="315191"/>
              <a:chOff x="1669186" y="3200400"/>
              <a:chExt cx="312014" cy="315191"/>
            </a:xfrm>
          </p:grpSpPr>
          <p:sp>
            <p:nvSpPr>
              <p:cNvPr id="148" name="Oval 147"/>
              <p:cNvSpPr/>
              <p:nvPr/>
            </p:nvSpPr>
            <p:spPr bwMode="auto">
              <a:xfrm>
                <a:off x="1669186" y="3200400"/>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49"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691497" y="3212224"/>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3" name="Group 92"/>
            <p:cNvGrpSpPr/>
            <p:nvPr/>
          </p:nvGrpSpPr>
          <p:grpSpPr>
            <a:xfrm>
              <a:off x="3258206" y="3212224"/>
              <a:ext cx="305674" cy="304800"/>
              <a:chOff x="3258206" y="3212224"/>
              <a:chExt cx="305674" cy="304800"/>
            </a:xfrm>
          </p:grpSpPr>
          <p:sp>
            <p:nvSpPr>
              <p:cNvPr id="146" name="Oval 145"/>
              <p:cNvSpPr/>
              <p:nvPr/>
            </p:nvSpPr>
            <p:spPr bwMode="auto">
              <a:xfrm>
                <a:off x="3258206" y="3212224"/>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47"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274177" y="3212224"/>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4" name="Group 93"/>
            <p:cNvGrpSpPr/>
            <p:nvPr/>
          </p:nvGrpSpPr>
          <p:grpSpPr>
            <a:xfrm>
              <a:off x="3905250" y="3217842"/>
              <a:ext cx="304800" cy="304800"/>
              <a:chOff x="3924300" y="3212224"/>
              <a:chExt cx="304800" cy="304800"/>
            </a:xfrm>
          </p:grpSpPr>
          <p:sp>
            <p:nvSpPr>
              <p:cNvPr id="144" name="Oval 143"/>
              <p:cNvSpPr/>
              <p:nvPr/>
            </p:nvSpPr>
            <p:spPr bwMode="auto">
              <a:xfrm>
                <a:off x="3924300" y="3212224"/>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45"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939396" y="3212224"/>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5" name="Group 94"/>
            <p:cNvGrpSpPr/>
            <p:nvPr/>
          </p:nvGrpSpPr>
          <p:grpSpPr>
            <a:xfrm>
              <a:off x="4267200" y="2669628"/>
              <a:ext cx="315929" cy="304800"/>
              <a:chOff x="4267200" y="2669628"/>
              <a:chExt cx="315929" cy="304800"/>
            </a:xfrm>
          </p:grpSpPr>
          <p:sp>
            <p:nvSpPr>
              <p:cNvPr id="142" name="Oval 141"/>
              <p:cNvSpPr/>
              <p:nvPr/>
            </p:nvSpPr>
            <p:spPr bwMode="auto">
              <a:xfrm>
                <a:off x="4267200" y="2669628"/>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43"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293426" y="2671061"/>
                <a:ext cx="289703" cy="3033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6" name="Group 95"/>
            <p:cNvGrpSpPr/>
            <p:nvPr/>
          </p:nvGrpSpPr>
          <p:grpSpPr>
            <a:xfrm>
              <a:off x="3940069" y="2135012"/>
              <a:ext cx="304800" cy="304800"/>
              <a:chOff x="3940069" y="2135012"/>
              <a:chExt cx="304800" cy="304800"/>
            </a:xfrm>
          </p:grpSpPr>
          <p:sp>
            <p:nvSpPr>
              <p:cNvPr id="140" name="Oval 139"/>
              <p:cNvSpPr/>
              <p:nvPr/>
            </p:nvSpPr>
            <p:spPr bwMode="auto">
              <a:xfrm>
                <a:off x="3940069" y="2135012"/>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41"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954181" y="2136445"/>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7" name="Group 96"/>
            <p:cNvGrpSpPr/>
            <p:nvPr/>
          </p:nvGrpSpPr>
          <p:grpSpPr>
            <a:xfrm>
              <a:off x="3263847" y="2133600"/>
              <a:ext cx="317553" cy="312175"/>
              <a:chOff x="3258268" y="2133600"/>
              <a:chExt cx="317553" cy="312175"/>
            </a:xfrm>
          </p:grpSpPr>
          <p:sp>
            <p:nvSpPr>
              <p:cNvPr id="138" name="Oval 137"/>
              <p:cNvSpPr/>
              <p:nvPr/>
            </p:nvSpPr>
            <p:spPr bwMode="auto">
              <a:xfrm>
                <a:off x="3258268" y="2140975"/>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39"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286118" y="2133600"/>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8" name="Group 97"/>
            <p:cNvGrpSpPr/>
            <p:nvPr/>
          </p:nvGrpSpPr>
          <p:grpSpPr>
            <a:xfrm>
              <a:off x="2898228" y="2667000"/>
              <a:ext cx="315236" cy="304800"/>
              <a:chOff x="2898228" y="2667000"/>
              <a:chExt cx="315236" cy="304800"/>
            </a:xfrm>
          </p:grpSpPr>
          <p:sp>
            <p:nvSpPr>
              <p:cNvPr id="136" name="Oval 135"/>
              <p:cNvSpPr/>
              <p:nvPr/>
            </p:nvSpPr>
            <p:spPr bwMode="auto">
              <a:xfrm>
                <a:off x="2898228" y="2667000"/>
                <a:ext cx="304800" cy="304800"/>
              </a:xfrm>
              <a:prstGeom prst="ellipse">
                <a:avLst/>
              </a:prstGeom>
              <a:solidFill>
                <a:schemeClr val="accent5">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37" name="Picture 4"/>
              <p:cNvPicPr>
                <a:picLocks noChangeAspect="1" noChangeArrowheads="1"/>
              </p:cNvPicPr>
              <p:nvPr/>
            </p:nvPicPr>
            <p:blipFill>
              <a:blip r:embed="rId3" cstate="print">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923761" y="2668433"/>
                <a:ext cx="289703" cy="3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9" name="Straight Arrow Connector 98"/>
            <p:cNvCxnSpPr/>
            <p:nvPr/>
          </p:nvCxnSpPr>
          <p:spPr bwMode="auto">
            <a:xfrm>
              <a:off x="1288186" y="2255275"/>
              <a:ext cx="381000" cy="0"/>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00" name="Straight Arrow Connector 99"/>
            <p:cNvCxnSpPr/>
            <p:nvPr/>
          </p:nvCxnSpPr>
          <p:spPr bwMode="auto">
            <a:xfrm flipV="1">
              <a:off x="826539" y="2390625"/>
              <a:ext cx="214023" cy="280828"/>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01" name="Straight Arrow Connector 100"/>
            <p:cNvCxnSpPr/>
            <p:nvPr/>
          </p:nvCxnSpPr>
          <p:spPr bwMode="auto">
            <a:xfrm>
              <a:off x="1307892" y="3365937"/>
              <a:ext cx="381000" cy="0"/>
            </a:xfrm>
            <a:prstGeom prst="straightConnector1">
              <a:avLst/>
            </a:prstGeom>
            <a:solidFill>
              <a:schemeClr val="accent1"/>
            </a:solidFill>
            <a:ln w="28575" cap="flat" cmpd="sng" algn="ctr">
              <a:solidFill>
                <a:schemeClr val="tx1"/>
              </a:solidFill>
              <a:prstDash val="solid"/>
              <a:round/>
              <a:headEnd type="triangle"/>
              <a:tailEnd type="triangle"/>
            </a:ln>
            <a:effectLst/>
          </p:spPr>
        </p:cxnSp>
        <p:sp>
          <p:nvSpPr>
            <p:cNvPr id="102" name="Rectangle 101"/>
            <p:cNvSpPr/>
            <p:nvPr/>
          </p:nvSpPr>
          <p:spPr bwMode="auto">
            <a:xfrm>
              <a:off x="1429354" y="2211627"/>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03" name="Straight Arrow Connector 102"/>
            <p:cNvCxnSpPr/>
            <p:nvPr/>
          </p:nvCxnSpPr>
          <p:spPr bwMode="auto">
            <a:xfrm>
              <a:off x="872199" y="2943647"/>
              <a:ext cx="185373" cy="311215"/>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04" name="Straight Arrow Connector 103"/>
            <p:cNvCxnSpPr/>
            <p:nvPr/>
          </p:nvCxnSpPr>
          <p:spPr bwMode="auto">
            <a:xfrm flipV="1">
              <a:off x="1904187" y="2956132"/>
              <a:ext cx="214023" cy="280828"/>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05" name="Straight Arrow Connector 104"/>
            <p:cNvCxnSpPr/>
            <p:nvPr/>
          </p:nvCxnSpPr>
          <p:spPr bwMode="auto">
            <a:xfrm>
              <a:off x="1926974" y="2367055"/>
              <a:ext cx="185373" cy="311215"/>
            </a:xfrm>
            <a:prstGeom prst="straightConnector1">
              <a:avLst/>
            </a:prstGeom>
            <a:solidFill>
              <a:schemeClr val="accent1"/>
            </a:solidFill>
            <a:ln w="28575" cap="flat" cmpd="sng" algn="ctr">
              <a:solidFill>
                <a:schemeClr val="tx1"/>
              </a:solidFill>
              <a:prstDash val="solid"/>
              <a:round/>
              <a:headEnd type="triangle"/>
              <a:tailEnd type="triangle"/>
            </a:ln>
            <a:effectLst/>
          </p:spPr>
        </p:cxnSp>
        <p:sp>
          <p:nvSpPr>
            <p:cNvPr id="106" name="Rectangle 105"/>
            <p:cNvSpPr/>
            <p:nvPr/>
          </p:nvSpPr>
          <p:spPr bwMode="auto">
            <a:xfrm>
              <a:off x="885140" y="2495149"/>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7" name="Rectangle 106"/>
            <p:cNvSpPr/>
            <p:nvPr/>
          </p:nvSpPr>
          <p:spPr bwMode="auto">
            <a:xfrm>
              <a:off x="923708" y="3059898"/>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8" name="Rectangle 107"/>
            <p:cNvSpPr/>
            <p:nvPr/>
          </p:nvSpPr>
          <p:spPr bwMode="auto">
            <a:xfrm>
              <a:off x="1972630" y="3059898"/>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9" name="Rectangle 108"/>
            <p:cNvSpPr/>
            <p:nvPr/>
          </p:nvSpPr>
          <p:spPr bwMode="auto">
            <a:xfrm>
              <a:off x="1981200" y="2482169"/>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10" name="Straight Arrow Connector 109"/>
            <p:cNvCxnSpPr>
              <a:endCxn id="148" idx="1"/>
            </p:cNvCxnSpPr>
            <p:nvPr/>
          </p:nvCxnSpPr>
          <p:spPr bwMode="auto">
            <a:xfrm>
              <a:off x="1220378" y="2418178"/>
              <a:ext cx="493445" cy="826859"/>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11" name="Straight Arrow Connector 110"/>
            <p:cNvCxnSpPr/>
            <p:nvPr/>
          </p:nvCxnSpPr>
          <p:spPr bwMode="auto">
            <a:xfrm flipH="1">
              <a:off x="1216701" y="2420592"/>
              <a:ext cx="514093" cy="808362"/>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12" name="Straight Arrow Connector 111"/>
            <p:cNvCxnSpPr>
              <a:stCxn id="153" idx="3"/>
              <a:endCxn id="155" idx="1"/>
            </p:cNvCxnSpPr>
            <p:nvPr/>
          </p:nvCxnSpPr>
          <p:spPr bwMode="auto">
            <a:xfrm flipV="1">
              <a:off x="961352" y="2818111"/>
              <a:ext cx="1027386" cy="18333"/>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13" name="Straight Arrow Connector 112"/>
            <p:cNvCxnSpPr>
              <a:stCxn id="159" idx="2"/>
              <a:endCxn id="151" idx="0"/>
            </p:cNvCxnSpPr>
            <p:nvPr/>
          </p:nvCxnSpPr>
          <p:spPr bwMode="auto">
            <a:xfrm flipH="1">
              <a:off x="1155492" y="2445775"/>
              <a:ext cx="7549" cy="759998"/>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14" name="Straight Arrow Connector 113"/>
            <p:cNvCxnSpPr/>
            <p:nvPr/>
          </p:nvCxnSpPr>
          <p:spPr bwMode="auto">
            <a:xfrm flipH="1">
              <a:off x="1820580" y="2434490"/>
              <a:ext cx="7549" cy="759998"/>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15" name="Straight Arrow Connector 114"/>
            <p:cNvCxnSpPr/>
            <p:nvPr/>
          </p:nvCxnSpPr>
          <p:spPr bwMode="auto">
            <a:xfrm>
              <a:off x="1295400" y="2345360"/>
              <a:ext cx="714412" cy="361083"/>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16" name="Straight Arrow Connector 115"/>
            <p:cNvCxnSpPr>
              <a:endCxn id="157" idx="1"/>
            </p:cNvCxnSpPr>
            <p:nvPr/>
          </p:nvCxnSpPr>
          <p:spPr bwMode="auto">
            <a:xfrm flipV="1">
              <a:off x="925323" y="2310769"/>
              <a:ext cx="759673" cy="400465"/>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17" name="Straight Arrow Connector 116"/>
            <p:cNvCxnSpPr/>
            <p:nvPr/>
          </p:nvCxnSpPr>
          <p:spPr bwMode="auto">
            <a:xfrm>
              <a:off x="934744" y="2889651"/>
              <a:ext cx="740812" cy="412575"/>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18" name="Straight Arrow Connector 117"/>
            <p:cNvCxnSpPr/>
            <p:nvPr/>
          </p:nvCxnSpPr>
          <p:spPr bwMode="auto">
            <a:xfrm flipH="1">
              <a:off x="1279316" y="2926474"/>
              <a:ext cx="742168" cy="350126"/>
            </a:xfrm>
            <a:prstGeom prst="straightConnector1">
              <a:avLst/>
            </a:prstGeom>
            <a:solidFill>
              <a:schemeClr val="accent1"/>
            </a:solidFill>
            <a:ln w="28575" cap="flat" cmpd="sng" algn="ctr">
              <a:solidFill>
                <a:schemeClr val="tx1"/>
              </a:solidFill>
              <a:prstDash val="solid"/>
              <a:round/>
              <a:headEnd type="triangle"/>
              <a:tailEnd type="triangle"/>
            </a:ln>
            <a:effectLst/>
          </p:spPr>
        </p:cxnSp>
        <p:sp>
          <p:nvSpPr>
            <p:cNvPr id="119" name="Rectangle 118"/>
            <p:cNvSpPr/>
            <p:nvPr/>
          </p:nvSpPr>
          <p:spPr bwMode="auto">
            <a:xfrm>
              <a:off x="1438816" y="3326027"/>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0" name="Rectangle 119"/>
            <p:cNvSpPr/>
            <p:nvPr/>
          </p:nvSpPr>
          <p:spPr bwMode="auto">
            <a:xfrm>
              <a:off x="1336434" y="2943647"/>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1" name="Rectangle 120"/>
            <p:cNvSpPr/>
            <p:nvPr/>
          </p:nvSpPr>
          <p:spPr bwMode="auto">
            <a:xfrm>
              <a:off x="1514769" y="2943647"/>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2" name="Rectangle 121"/>
            <p:cNvSpPr/>
            <p:nvPr/>
          </p:nvSpPr>
          <p:spPr bwMode="auto">
            <a:xfrm>
              <a:off x="1336041" y="2453658"/>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3" name="Rectangle 122"/>
            <p:cNvSpPr/>
            <p:nvPr/>
          </p:nvSpPr>
          <p:spPr bwMode="auto">
            <a:xfrm>
              <a:off x="1531438" y="2453658"/>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4" name="Rectangle 123"/>
            <p:cNvSpPr/>
            <p:nvPr/>
          </p:nvSpPr>
          <p:spPr bwMode="auto">
            <a:xfrm>
              <a:off x="1793456" y="2682483"/>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5" name="Rectangle 124"/>
            <p:cNvSpPr/>
            <p:nvPr/>
          </p:nvSpPr>
          <p:spPr bwMode="auto">
            <a:xfrm>
              <a:off x="1114470" y="2688536"/>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6" name="Rectangle 125"/>
            <p:cNvSpPr/>
            <p:nvPr/>
          </p:nvSpPr>
          <p:spPr bwMode="auto">
            <a:xfrm>
              <a:off x="1195161" y="3013878"/>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7" name="Rectangle 126"/>
            <p:cNvSpPr/>
            <p:nvPr/>
          </p:nvSpPr>
          <p:spPr bwMode="auto">
            <a:xfrm>
              <a:off x="1694431" y="3013878"/>
              <a:ext cx="77136" cy="87295"/>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8" name="Right Arrow 127"/>
            <p:cNvSpPr/>
            <p:nvPr/>
          </p:nvSpPr>
          <p:spPr bwMode="auto">
            <a:xfrm>
              <a:off x="2399715" y="2726130"/>
              <a:ext cx="381000" cy="217517"/>
            </a:xfrm>
            <a:prstGeom prst="rightArrow">
              <a:avLst/>
            </a:prstGeom>
            <a:solidFill>
              <a:schemeClr val="accent5">
                <a:lumMod val="60000"/>
                <a:lumOff val="4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9" name="Straight Arrow Connector 128"/>
            <p:cNvCxnSpPr/>
            <p:nvPr/>
          </p:nvCxnSpPr>
          <p:spPr bwMode="auto">
            <a:xfrm>
              <a:off x="3487945" y="2417379"/>
              <a:ext cx="135128" cy="242833"/>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30" name="Straight Arrow Connector 129"/>
            <p:cNvCxnSpPr/>
            <p:nvPr/>
          </p:nvCxnSpPr>
          <p:spPr bwMode="auto">
            <a:xfrm>
              <a:off x="3848911" y="3012029"/>
              <a:ext cx="135128" cy="242833"/>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31" name="Straight Arrow Connector 130"/>
            <p:cNvCxnSpPr>
              <a:stCxn id="86" idx="0"/>
              <a:endCxn id="142" idx="2"/>
            </p:cNvCxnSpPr>
            <p:nvPr/>
          </p:nvCxnSpPr>
          <p:spPr bwMode="auto">
            <a:xfrm>
              <a:off x="3966688" y="2821149"/>
              <a:ext cx="300512" cy="879"/>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32" name="Straight Arrow Connector 131"/>
            <p:cNvCxnSpPr/>
            <p:nvPr/>
          </p:nvCxnSpPr>
          <p:spPr bwMode="auto">
            <a:xfrm>
              <a:off x="3205873" y="2839266"/>
              <a:ext cx="300512" cy="879"/>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33" name="Straight Arrow Connector 132"/>
            <p:cNvCxnSpPr/>
            <p:nvPr/>
          </p:nvCxnSpPr>
          <p:spPr bwMode="auto">
            <a:xfrm flipV="1">
              <a:off x="3848292" y="2415463"/>
              <a:ext cx="169488" cy="207645"/>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134" name="Straight Arrow Connector 133"/>
            <p:cNvCxnSpPr/>
            <p:nvPr/>
          </p:nvCxnSpPr>
          <p:spPr bwMode="auto">
            <a:xfrm flipV="1">
              <a:off x="3461495" y="3030854"/>
              <a:ext cx="169488" cy="207645"/>
            </a:xfrm>
            <a:prstGeom prst="straightConnector1">
              <a:avLst/>
            </a:prstGeom>
            <a:solidFill>
              <a:schemeClr val="accent1"/>
            </a:solidFill>
            <a:ln w="28575" cap="flat" cmpd="sng" algn="ctr">
              <a:solidFill>
                <a:schemeClr val="tx1"/>
              </a:solidFill>
              <a:prstDash val="solid"/>
              <a:round/>
              <a:headEnd type="triangle"/>
              <a:tailEnd type="triangle"/>
            </a:ln>
            <a:effectLst/>
          </p:spPr>
        </p:cxnSp>
      </p:grpSp>
      <p:sp>
        <p:nvSpPr>
          <p:cNvPr id="160" name="Frame 159"/>
          <p:cNvSpPr/>
          <p:nvPr/>
        </p:nvSpPr>
        <p:spPr bwMode="auto">
          <a:xfrm>
            <a:off x="5261703" y="3275945"/>
            <a:ext cx="2996795" cy="1245994"/>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The more interconnected systems, the greater the benefit of using standards </a:t>
            </a:r>
            <a:endParaRPr kumimoji="0" lang="en-US" sz="1800" b="1" i="0" u="none" strike="noStrike" cap="none" normalizeH="0" baseline="0" dirty="0">
              <a:ln>
                <a:noFill/>
              </a:ln>
              <a:solidFill>
                <a:srgbClr val="0070C0"/>
              </a:solidFill>
              <a:effectLst/>
            </a:endParaRPr>
          </a:p>
        </p:txBody>
      </p:sp>
      <p:sp>
        <p:nvSpPr>
          <p:cNvPr id="161" name="Rectangle 160"/>
          <p:cNvSpPr/>
          <p:nvPr/>
        </p:nvSpPr>
        <p:spPr bwMode="auto">
          <a:xfrm>
            <a:off x="1561789" y="2496471"/>
            <a:ext cx="77136" cy="94943"/>
          </a:xfrm>
          <a:prstGeom prst="rect">
            <a:avLst/>
          </a:prstGeom>
          <a:solidFill>
            <a:schemeClr val="accent5">
              <a:lumMod val="20000"/>
              <a:lumOff val="8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p:cNvSpPr txBox="1"/>
          <p:nvPr/>
        </p:nvSpPr>
        <p:spPr>
          <a:xfrm>
            <a:off x="5029200" y="6281663"/>
            <a:ext cx="3352800" cy="246221"/>
          </a:xfrm>
          <a:prstGeom prst="rect">
            <a:avLst/>
          </a:prstGeom>
          <a:noFill/>
        </p:spPr>
        <p:txBody>
          <a:bodyPr wrap="square" rtlCol="0">
            <a:spAutoFit/>
          </a:bodyPr>
          <a:lstStyle/>
          <a:p>
            <a:r>
              <a:rPr lang="en-US" sz="1000" dirty="0"/>
              <a:t>Diagram Source: Numerous HL7 publications (adapted)</a:t>
            </a:r>
          </a:p>
        </p:txBody>
      </p:sp>
    </p:spTree>
    <p:extLst>
      <p:ext uri="{BB962C8B-B14F-4D97-AF65-F5344CB8AC3E}">
        <p14:creationId xmlns:p14="http://schemas.microsoft.com/office/powerpoint/2010/main" val="28685734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6794" y="457200"/>
            <a:ext cx="8153400" cy="838200"/>
          </a:xfrm>
        </p:spPr>
        <p:txBody>
          <a:bodyPr/>
          <a:lstStyle/>
          <a:p>
            <a:r>
              <a:rPr lang="en-US" dirty="0"/>
              <a:t>Coded Elements Structures</a:t>
            </a:r>
          </a:p>
        </p:txBody>
      </p:sp>
      <p:sp>
        <p:nvSpPr>
          <p:cNvPr id="8195" name="Rectangle 3"/>
          <p:cNvSpPr>
            <a:spLocks noGrp="1" noChangeArrowheads="1"/>
          </p:cNvSpPr>
          <p:nvPr>
            <p:ph idx="1"/>
          </p:nvPr>
        </p:nvSpPr>
        <p:spPr>
          <a:xfrm>
            <a:off x="5257800" y="1905000"/>
            <a:ext cx="3505200" cy="4114799"/>
          </a:xfrm>
        </p:spPr>
        <p:txBody>
          <a:bodyPr>
            <a:normAutofit fontScale="62500" lnSpcReduction="20000"/>
          </a:bodyPr>
          <a:lstStyle/>
          <a:p>
            <a:r>
              <a:rPr lang="en-US" dirty="0"/>
              <a:t>Value set may include codes from multiple codes systems</a:t>
            </a:r>
          </a:p>
          <a:p>
            <a:r>
              <a:rPr lang="en-US" dirty="0">
                <a:solidFill>
                  <a:srgbClr val="0070C0"/>
                </a:solidFill>
              </a:rPr>
              <a:t>It is essential that the association between the code and source code system is maintained</a:t>
            </a:r>
          </a:p>
          <a:p>
            <a:r>
              <a:rPr lang="en-US" dirty="0"/>
              <a:t>This connection is accomplished in two ways: directly in the object instance (e.g., message) or derived from the specification (i.e., the binding of the data element to the value set specified in the profile).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120</a:t>
            </a:fld>
            <a:endParaRPr lang="en-US"/>
          </a:p>
        </p:txBody>
      </p:sp>
      <p:pic>
        <p:nvPicPr>
          <p:cNvPr id="7" name="Picture 6"/>
          <p:cNvPicPr/>
          <p:nvPr/>
        </p:nvPicPr>
        <p:blipFill>
          <a:blip r:embed="rId3"/>
          <a:stretch>
            <a:fillRect/>
          </a:stretch>
        </p:blipFill>
        <p:spPr>
          <a:xfrm>
            <a:off x="381000" y="1757995"/>
            <a:ext cx="4598761" cy="278701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930395562"/>
              </p:ext>
            </p:extLst>
          </p:nvPr>
        </p:nvGraphicFramePr>
        <p:xfrm>
          <a:off x="461281" y="4800600"/>
          <a:ext cx="4430759" cy="1219200"/>
        </p:xfrm>
        <a:graphic>
          <a:graphicData uri="http://schemas.openxmlformats.org/drawingml/2006/table">
            <a:tbl>
              <a:tblPr/>
              <a:tblGrid>
                <a:gridCol w="830070">
                  <a:extLst>
                    <a:ext uri="{9D8B030D-6E8A-4147-A177-3AD203B41FA5}">
                      <a16:colId xmlns:a16="http://schemas.microsoft.com/office/drawing/2014/main" val="4160624599"/>
                    </a:ext>
                  </a:extLst>
                </a:gridCol>
                <a:gridCol w="1414921">
                  <a:extLst>
                    <a:ext uri="{9D8B030D-6E8A-4147-A177-3AD203B41FA5}">
                      <a16:colId xmlns:a16="http://schemas.microsoft.com/office/drawing/2014/main" val="1527445061"/>
                    </a:ext>
                  </a:extLst>
                </a:gridCol>
                <a:gridCol w="2185768">
                  <a:extLst>
                    <a:ext uri="{9D8B030D-6E8A-4147-A177-3AD203B41FA5}">
                      <a16:colId xmlns:a16="http://schemas.microsoft.com/office/drawing/2014/main" val="2369010812"/>
                    </a:ext>
                  </a:extLst>
                </a:gridCol>
              </a:tblGrid>
              <a:tr h="213360">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Code</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Description</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Code System</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860894409"/>
                  </a:ext>
                </a:extLst>
              </a:tr>
              <a:tr h="213360">
                <a:tc>
                  <a:txBody>
                    <a:bodyPr/>
                    <a:lstStyle/>
                    <a:p>
                      <a:pPr marL="0" marR="0" algn="just">
                        <a:spcBef>
                          <a:spcPts val="0"/>
                        </a:spcBef>
                        <a:spcAft>
                          <a:spcPts val="600"/>
                        </a:spcAft>
                      </a:pPr>
                      <a:r>
                        <a:rPr lang="de-DE" sz="1600" b="1">
                          <a:solidFill>
                            <a:schemeClr val="bg1"/>
                          </a:solidFill>
                          <a:effectLst/>
                          <a:latin typeface="+mn-lt"/>
                          <a:ea typeface="Times New Roman" panose="02020603050405020304" pitchFamily="18" charset="0"/>
                          <a:cs typeface="Times New Roman" panose="02020603050405020304" pitchFamily="18" charset="0"/>
                        </a:rPr>
                        <a:t>F</a:t>
                      </a:r>
                      <a:endParaRPr lang="en-US" sz="16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Female</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HL70001 v2.5.1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835476"/>
                  </a:ext>
                </a:extLst>
              </a:tr>
              <a:tr h="213360">
                <a:tc>
                  <a:txBody>
                    <a:bodyPr/>
                    <a:lstStyle/>
                    <a:p>
                      <a:pPr marL="0" marR="0" algn="just">
                        <a:spcBef>
                          <a:spcPts val="0"/>
                        </a:spcBef>
                        <a:spcAft>
                          <a:spcPts val="600"/>
                        </a:spcAft>
                      </a:pPr>
                      <a:r>
                        <a:rPr lang="de-DE" sz="1600" b="1" dirty="0">
                          <a:solidFill>
                            <a:schemeClr val="bg1"/>
                          </a:solidFill>
                          <a:effectLst/>
                          <a:latin typeface="+mn-lt"/>
                          <a:ea typeface="Times New Roman" panose="02020603050405020304" pitchFamily="18" charset="0"/>
                          <a:cs typeface="Times New Roman" panose="02020603050405020304" pitchFamily="18" charset="0"/>
                        </a:rPr>
                        <a:t>M</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Male</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HL70001 v2.5.1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785182234"/>
                  </a:ext>
                </a:extLst>
              </a:tr>
              <a:tr h="213360">
                <a:tc>
                  <a:txBody>
                    <a:bodyPr/>
                    <a:lstStyle/>
                    <a:p>
                      <a:pPr marL="0" marR="0" algn="just">
                        <a:spcBef>
                          <a:spcPts val="0"/>
                        </a:spcBef>
                        <a:spcAft>
                          <a:spcPts val="600"/>
                        </a:spcAft>
                      </a:pPr>
                      <a:r>
                        <a:rPr lang="de-DE" sz="1600" b="1">
                          <a:solidFill>
                            <a:schemeClr val="bg1"/>
                          </a:solidFill>
                          <a:effectLst/>
                          <a:latin typeface="+mn-lt"/>
                          <a:ea typeface="Times New Roman" panose="02020603050405020304" pitchFamily="18" charset="0"/>
                          <a:cs typeface="Times New Roman" panose="02020603050405020304" pitchFamily="18" charset="0"/>
                        </a:rPr>
                        <a:t>X</a:t>
                      </a:r>
                      <a:endParaRPr lang="en-US" sz="16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X-gender</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99_My_Code_System</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815688"/>
                  </a:ext>
                </a:extLst>
              </a:tr>
              <a:tr h="213360">
                <a:tc>
                  <a:txBody>
                    <a:bodyPr/>
                    <a:lstStyle/>
                    <a:p>
                      <a:pPr marL="0" marR="0" algn="just">
                        <a:spcBef>
                          <a:spcPts val="0"/>
                        </a:spcBef>
                        <a:spcAft>
                          <a:spcPts val="600"/>
                        </a:spcAft>
                      </a:pPr>
                      <a:r>
                        <a:rPr lang="de-DE" sz="1600" b="1" dirty="0">
                          <a:solidFill>
                            <a:schemeClr val="bg1"/>
                          </a:solidFill>
                          <a:effectLst/>
                          <a:latin typeface="+mn-lt"/>
                          <a:ea typeface="Times New Roman" panose="02020603050405020304" pitchFamily="18" charset="0"/>
                          <a:cs typeface="Times New Roman" panose="02020603050405020304" pitchFamily="18" charset="0"/>
                        </a:rPr>
                        <a:t>U</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Unknown</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just">
                        <a:spcBef>
                          <a:spcPts val="0"/>
                        </a:spcBef>
                        <a:spcAft>
                          <a:spcPts val="600"/>
                        </a:spcAft>
                      </a:pPr>
                      <a:r>
                        <a:rPr lang="de-DE" sz="1600" dirty="0">
                          <a:effectLst/>
                          <a:latin typeface="+mn-lt"/>
                          <a:ea typeface="Times New Roman" panose="02020603050405020304" pitchFamily="18" charset="0"/>
                          <a:cs typeface="Times New Roman" panose="02020603050405020304" pitchFamily="18" charset="0"/>
                        </a:rPr>
                        <a:t>HL70001 v2.5.1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371650638"/>
                  </a:ext>
                </a:extLst>
              </a:tr>
            </a:tbl>
          </a:graphicData>
        </a:graphic>
      </p:graphicFrame>
    </p:spTree>
    <p:extLst>
      <p:ext uri="{BB962C8B-B14F-4D97-AF65-F5344CB8AC3E}">
        <p14:creationId xmlns:p14="http://schemas.microsoft.com/office/powerpoint/2010/main" val="13000097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6794" y="457200"/>
            <a:ext cx="8153400" cy="838200"/>
          </a:xfrm>
        </p:spPr>
        <p:txBody>
          <a:bodyPr/>
          <a:lstStyle/>
          <a:p>
            <a:r>
              <a:rPr lang="en-US" dirty="0"/>
              <a:t>Example Instances</a:t>
            </a:r>
          </a:p>
        </p:txBody>
      </p:sp>
      <p:sp>
        <p:nvSpPr>
          <p:cNvPr id="8195" name="Rectangle 3"/>
          <p:cNvSpPr>
            <a:spLocks noGrp="1" noChangeArrowheads="1"/>
          </p:cNvSpPr>
          <p:nvPr>
            <p:ph idx="1"/>
          </p:nvPr>
        </p:nvSpPr>
        <p:spPr>
          <a:xfrm>
            <a:off x="5105400" y="1905000"/>
            <a:ext cx="3657600" cy="4114799"/>
          </a:xfrm>
        </p:spPr>
        <p:txBody>
          <a:bodyPr>
            <a:normAutofit fontScale="77500" lnSpcReduction="20000"/>
          </a:bodyPr>
          <a:lstStyle/>
          <a:p>
            <a:r>
              <a:rPr lang="en-US" dirty="0"/>
              <a:t>For simple coded element data types, additional information is necessary to understand the context</a:t>
            </a:r>
          </a:p>
          <a:p>
            <a:r>
              <a:rPr lang="en-US" dirty="0"/>
              <a:t>For complex coded elements, the context in which the code is defined is carried in the instance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121</a:t>
            </a:fld>
            <a:endParaRPr lang="en-US"/>
          </a:p>
        </p:txBody>
      </p:sp>
      <p:pic>
        <p:nvPicPr>
          <p:cNvPr id="8" name="Picture 7"/>
          <p:cNvPicPr/>
          <p:nvPr/>
        </p:nvPicPr>
        <p:blipFill>
          <a:blip r:embed="rId3"/>
          <a:stretch>
            <a:fillRect/>
          </a:stretch>
        </p:blipFill>
        <p:spPr>
          <a:xfrm>
            <a:off x="585587" y="1796376"/>
            <a:ext cx="4200366" cy="285384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239830033"/>
              </p:ext>
            </p:extLst>
          </p:nvPr>
        </p:nvGraphicFramePr>
        <p:xfrm>
          <a:off x="470390" y="4982585"/>
          <a:ext cx="4430759" cy="1219200"/>
        </p:xfrm>
        <a:graphic>
          <a:graphicData uri="http://schemas.openxmlformats.org/drawingml/2006/table">
            <a:tbl>
              <a:tblPr/>
              <a:tblGrid>
                <a:gridCol w="830070">
                  <a:extLst>
                    <a:ext uri="{9D8B030D-6E8A-4147-A177-3AD203B41FA5}">
                      <a16:colId xmlns:a16="http://schemas.microsoft.com/office/drawing/2014/main" val="4160624599"/>
                    </a:ext>
                  </a:extLst>
                </a:gridCol>
                <a:gridCol w="1414921">
                  <a:extLst>
                    <a:ext uri="{9D8B030D-6E8A-4147-A177-3AD203B41FA5}">
                      <a16:colId xmlns:a16="http://schemas.microsoft.com/office/drawing/2014/main" val="1527445061"/>
                    </a:ext>
                  </a:extLst>
                </a:gridCol>
                <a:gridCol w="2185768">
                  <a:extLst>
                    <a:ext uri="{9D8B030D-6E8A-4147-A177-3AD203B41FA5}">
                      <a16:colId xmlns:a16="http://schemas.microsoft.com/office/drawing/2014/main" val="2369010812"/>
                    </a:ext>
                  </a:extLst>
                </a:gridCol>
              </a:tblGrid>
              <a:tr h="213360">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Code</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Description</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Code System</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860894409"/>
                  </a:ext>
                </a:extLst>
              </a:tr>
              <a:tr h="213360">
                <a:tc>
                  <a:txBody>
                    <a:bodyPr/>
                    <a:lstStyle/>
                    <a:p>
                      <a:pPr marL="0" marR="0" algn="just">
                        <a:spcBef>
                          <a:spcPts val="0"/>
                        </a:spcBef>
                        <a:spcAft>
                          <a:spcPts val="600"/>
                        </a:spcAft>
                      </a:pPr>
                      <a:r>
                        <a:rPr lang="de-DE" sz="1600" b="1">
                          <a:solidFill>
                            <a:schemeClr val="bg1"/>
                          </a:solidFill>
                          <a:effectLst/>
                          <a:latin typeface="+mn-lt"/>
                          <a:ea typeface="Times New Roman" panose="02020603050405020304" pitchFamily="18" charset="0"/>
                          <a:cs typeface="Times New Roman" panose="02020603050405020304" pitchFamily="18" charset="0"/>
                        </a:rPr>
                        <a:t>F</a:t>
                      </a:r>
                      <a:endParaRPr lang="en-US" sz="16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dirty="0">
                          <a:effectLst/>
                          <a:latin typeface="+mn-lt"/>
                          <a:ea typeface="Times New Roman" panose="02020603050405020304" pitchFamily="18" charset="0"/>
                          <a:cs typeface="Times New Roman" panose="02020603050405020304" pitchFamily="18" charset="0"/>
                        </a:rPr>
                        <a:t>Female</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HL70001 v2.5.1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835476"/>
                  </a:ext>
                </a:extLst>
              </a:tr>
              <a:tr h="213360">
                <a:tc>
                  <a:txBody>
                    <a:bodyPr/>
                    <a:lstStyle/>
                    <a:p>
                      <a:pPr marL="0" marR="0" algn="just">
                        <a:spcBef>
                          <a:spcPts val="0"/>
                        </a:spcBef>
                        <a:spcAft>
                          <a:spcPts val="600"/>
                        </a:spcAft>
                      </a:pPr>
                      <a:r>
                        <a:rPr lang="de-DE" sz="1600" b="1">
                          <a:solidFill>
                            <a:schemeClr val="bg1"/>
                          </a:solidFill>
                          <a:effectLst/>
                          <a:latin typeface="+mn-lt"/>
                          <a:ea typeface="Times New Roman" panose="02020603050405020304" pitchFamily="18" charset="0"/>
                          <a:cs typeface="Times New Roman" panose="02020603050405020304" pitchFamily="18" charset="0"/>
                        </a:rPr>
                        <a:t>M</a:t>
                      </a:r>
                      <a:endParaRPr lang="en-US" sz="16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Male</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HL70001 v2.5.1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785182234"/>
                  </a:ext>
                </a:extLst>
              </a:tr>
              <a:tr h="213360">
                <a:tc>
                  <a:txBody>
                    <a:bodyPr/>
                    <a:lstStyle/>
                    <a:p>
                      <a:pPr marL="0" marR="0" algn="just">
                        <a:spcBef>
                          <a:spcPts val="0"/>
                        </a:spcBef>
                        <a:spcAft>
                          <a:spcPts val="600"/>
                        </a:spcAft>
                      </a:pPr>
                      <a:r>
                        <a:rPr lang="de-DE" sz="1600" b="1">
                          <a:solidFill>
                            <a:schemeClr val="bg1"/>
                          </a:solidFill>
                          <a:effectLst/>
                          <a:latin typeface="+mn-lt"/>
                          <a:ea typeface="Times New Roman" panose="02020603050405020304" pitchFamily="18" charset="0"/>
                          <a:cs typeface="Times New Roman" panose="02020603050405020304" pitchFamily="18" charset="0"/>
                        </a:rPr>
                        <a:t>X</a:t>
                      </a:r>
                      <a:endParaRPr lang="en-US" sz="16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X-gender</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99_My_Code_System</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815688"/>
                  </a:ext>
                </a:extLst>
              </a:tr>
              <a:tr h="213360">
                <a:tc>
                  <a:txBody>
                    <a:bodyPr/>
                    <a:lstStyle/>
                    <a:p>
                      <a:pPr marL="0" marR="0" algn="just">
                        <a:spcBef>
                          <a:spcPts val="0"/>
                        </a:spcBef>
                        <a:spcAft>
                          <a:spcPts val="600"/>
                        </a:spcAft>
                      </a:pPr>
                      <a:r>
                        <a:rPr lang="de-DE" sz="1600" b="1" dirty="0">
                          <a:solidFill>
                            <a:schemeClr val="bg1"/>
                          </a:solidFill>
                          <a:effectLst/>
                          <a:latin typeface="+mn-lt"/>
                          <a:ea typeface="Times New Roman" panose="02020603050405020304" pitchFamily="18" charset="0"/>
                          <a:cs typeface="Times New Roman" panose="02020603050405020304" pitchFamily="18" charset="0"/>
                        </a:rPr>
                        <a:t>U</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Unknown</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just">
                        <a:spcBef>
                          <a:spcPts val="0"/>
                        </a:spcBef>
                        <a:spcAft>
                          <a:spcPts val="600"/>
                        </a:spcAft>
                      </a:pPr>
                      <a:r>
                        <a:rPr lang="de-DE" sz="1600" dirty="0">
                          <a:effectLst/>
                          <a:latin typeface="+mn-lt"/>
                          <a:ea typeface="Times New Roman" panose="02020603050405020304" pitchFamily="18" charset="0"/>
                          <a:cs typeface="Times New Roman" panose="02020603050405020304" pitchFamily="18" charset="0"/>
                        </a:rPr>
                        <a:t>HL70001 v2.5.1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371650638"/>
                  </a:ext>
                </a:extLst>
              </a:tr>
            </a:tbl>
          </a:graphicData>
        </a:graphic>
      </p:graphicFrame>
    </p:spTree>
    <p:extLst>
      <p:ext uri="{BB962C8B-B14F-4D97-AF65-F5344CB8AC3E}">
        <p14:creationId xmlns:p14="http://schemas.microsoft.com/office/powerpoint/2010/main" val="3540697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6794" y="457200"/>
            <a:ext cx="8153400" cy="838200"/>
          </a:xfrm>
        </p:spPr>
        <p:txBody>
          <a:bodyPr/>
          <a:lstStyle/>
          <a:p>
            <a:r>
              <a:rPr lang="en-US" dirty="0"/>
              <a:t>Code and Code System Link</a:t>
            </a:r>
          </a:p>
        </p:txBody>
      </p:sp>
      <p:sp>
        <p:nvSpPr>
          <p:cNvPr id="8195" name="Rectangle 3"/>
          <p:cNvSpPr>
            <a:spLocks noGrp="1" noChangeArrowheads="1"/>
          </p:cNvSpPr>
          <p:nvPr>
            <p:ph idx="1"/>
          </p:nvPr>
        </p:nvSpPr>
        <p:spPr>
          <a:xfrm>
            <a:off x="4876800" y="1905000"/>
            <a:ext cx="3886200" cy="4415790"/>
          </a:xfrm>
        </p:spPr>
        <p:txBody>
          <a:bodyPr>
            <a:normAutofit fontScale="70000" lnSpcReduction="20000"/>
          </a:bodyPr>
          <a:lstStyle/>
          <a:p>
            <a:r>
              <a:rPr lang="en-US" dirty="0"/>
              <a:t>Code “1” is used to represent both “female” and “male”</a:t>
            </a:r>
          </a:p>
          <a:p>
            <a:r>
              <a:rPr lang="en-US" dirty="0"/>
              <a:t>Meaning still can be determined because of the association with a code system (code system must be conveyed in instance)</a:t>
            </a:r>
          </a:p>
          <a:p>
            <a:r>
              <a:rPr lang="en-US" dirty="0"/>
              <a:t>In some cases codes from different code systems are combined to create value sets</a:t>
            </a:r>
          </a:p>
          <a:p>
            <a:r>
              <a:rPr lang="en-US" dirty="0"/>
              <a:t>This approach is often more desirable than creating local codes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122</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348084055"/>
              </p:ext>
            </p:extLst>
          </p:nvPr>
        </p:nvGraphicFramePr>
        <p:xfrm>
          <a:off x="474873" y="2201942"/>
          <a:ext cx="3942805" cy="640080"/>
        </p:xfrm>
        <a:graphic>
          <a:graphicData uri="http://schemas.openxmlformats.org/drawingml/2006/table">
            <a:tbl>
              <a:tblPr/>
              <a:tblGrid>
                <a:gridCol w="969773">
                  <a:extLst>
                    <a:ext uri="{9D8B030D-6E8A-4147-A177-3AD203B41FA5}">
                      <a16:colId xmlns:a16="http://schemas.microsoft.com/office/drawing/2014/main" val="725826941"/>
                    </a:ext>
                  </a:extLst>
                </a:gridCol>
                <a:gridCol w="1546284">
                  <a:extLst>
                    <a:ext uri="{9D8B030D-6E8A-4147-A177-3AD203B41FA5}">
                      <a16:colId xmlns:a16="http://schemas.microsoft.com/office/drawing/2014/main" val="1943143410"/>
                    </a:ext>
                  </a:extLst>
                </a:gridCol>
                <a:gridCol w="1426748">
                  <a:extLst>
                    <a:ext uri="{9D8B030D-6E8A-4147-A177-3AD203B41FA5}">
                      <a16:colId xmlns:a16="http://schemas.microsoft.com/office/drawing/2014/main" val="3117708473"/>
                    </a:ext>
                  </a:extLst>
                </a:gridCol>
              </a:tblGrid>
              <a:tr h="6604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Concept</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Code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Code System</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240138124"/>
                  </a:ext>
                </a:extLst>
              </a:tr>
              <a:tr h="175498">
                <a:tc>
                  <a:txBody>
                    <a:bodyPr/>
                    <a:lstStyle/>
                    <a:p>
                      <a:pPr marL="0" marR="0" algn="just">
                        <a:spcBef>
                          <a:spcPts val="0"/>
                        </a:spcBef>
                        <a:spcAft>
                          <a:spcPts val="600"/>
                        </a:spcAft>
                      </a:pPr>
                      <a:r>
                        <a:rPr lang="de-DE" sz="1400" b="1" dirty="0">
                          <a:solidFill>
                            <a:schemeClr val="bg1"/>
                          </a:solidFill>
                          <a:effectLst/>
                          <a:latin typeface="+mn-lt"/>
                          <a:ea typeface="Times New Roman" panose="02020603050405020304" pitchFamily="18" charset="0"/>
                          <a:cs typeface="Times New Roman" panose="02020603050405020304" pitchFamily="18" charset="0"/>
                        </a:rPr>
                        <a:t>Female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de-DE" sz="1400">
                          <a:effectLst/>
                          <a:latin typeface="+mn-lt"/>
                          <a:ea typeface="Times New Roman" panose="02020603050405020304" pitchFamily="18" charset="0"/>
                          <a:cs typeface="Times New Roman" panose="02020603050405020304" pitchFamily="18" charset="0"/>
                        </a:rPr>
                        <a:t>1</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de-DE" sz="1400" dirty="0">
                          <a:effectLst/>
                          <a:latin typeface="+mn-lt"/>
                          <a:ea typeface="Times New Roman" panose="02020603050405020304" pitchFamily="18" charset="0"/>
                          <a:cs typeface="Times New Roman" panose="02020603050405020304" pitchFamily="18" charset="0"/>
                        </a:rPr>
                        <a:t>X</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2210427"/>
                  </a:ext>
                </a:extLst>
              </a:tr>
              <a:tr h="66040">
                <a:tc>
                  <a:txBody>
                    <a:bodyPr/>
                    <a:lstStyle/>
                    <a:p>
                      <a:pPr marL="0" marR="0" algn="just">
                        <a:spcBef>
                          <a:spcPts val="0"/>
                        </a:spcBef>
                        <a:spcAft>
                          <a:spcPts val="600"/>
                        </a:spcAft>
                      </a:pPr>
                      <a:r>
                        <a:rPr lang="de-DE" sz="1400" b="1" dirty="0">
                          <a:solidFill>
                            <a:schemeClr val="bg1"/>
                          </a:solidFill>
                          <a:effectLst/>
                          <a:latin typeface="+mn-lt"/>
                          <a:ea typeface="Times New Roman" panose="02020603050405020304" pitchFamily="18" charset="0"/>
                          <a:cs typeface="Times New Roman" panose="02020603050405020304" pitchFamily="18" charset="0"/>
                        </a:rPr>
                        <a:t>Male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de-DE" sz="1400">
                          <a:effectLst/>
                          <a:latin typeface="+mn-lt"/>
                          <a:ea typeface="Times New Roman" panose="02020603050405020304" pitchFamily="18" charset="0"/>
                          <a:cs typeface="Times New Roman" panose="02020603050405020304" pitchFamily="18" charset="0"/>
                        </a:rPr>
                        <a:t>2</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de-DE" sz="1400" dirty="0">
                          <a:effectLst/>
                          <a:latin typeface="+mn-lt"/>
                          <a:ea typeface="Times New Roman" panose="02020603050405020304" pitchFamily="18" charset="0"/>
                          <a:cs typeface="Times New Roman" panose="02020603050405020304" pitchFamily="18" charset="0"/>
                        </a:rPr>
                        <a:t>X</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44380353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63411698"/>
              </p:ext>
            </p:extLst>
          </p:nvPr>
        </p:nvGraphicFramePr>
        <p:xfrm>
          <a:off x="474873" y="4800600"/>
          <a:ext cx="3944727" cy="640080"/>
        </p:xfrm>
        <a:graphic>
          <a:graphicData uri="http://schemas.openxmlformats.org/drawingml/2006/table">
            <a:tbl>
              <a:tblPr/>
              <a:tblGrid>
                <a:gridCol w="972927">
                  <a:extLst>
                    <a:ext uri="{9D8B030D-6E8A-4147-A177-3AD203B41FA5}">
                      <a16:colId xmlns:a16="http://schemas.microsoft.com/office/drawing/2014/main" val="348410125"/>
                    </a:ext>
                  </a:extLst>
                </a:gridCol>
                <a:gridCol w="1524000">
                  <a:extLst>
                    <a:ext uri="{9D8B030D-6E8A-4147-A177-3AD203B41FA5}">
                      <a16:colId xmlns:a16="http://schemas.microsoft.com/office/drawing/2014/main" val="2092896552"/>
                    </a:ext>
                  </a:extLst>
                </a:gridCol>
                <a:gridCol w="1447800">
                  <a:extLst>
                    <a:ext uri="{9D8B030D-6E8A-4147-A177-3AD203B41FA5}">
                      <a16:colId xmlns:a16="http://schemas.microsoft.com/office/drawing/2014/main" val="949682966"/>
                    </a:ext>
                  </a:extLst>
                </a:gridCol>
              </a:tblGrid>
              <a:tr h="66040">
                <a:tc>
                  <a:txBody>
                    <a:bodyPr/>
                    <a:lstStyle/>
                    <a:p>
                      <a:pPr marL="0" marR="0" algn="ctr">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Concept</a:t>
                      </a:r>
                      <a:endParaRPr lang="en-US" sz="14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Code </a:t>
                      </a:r>
                      <a:endParaRPr lang="en-US" sz="14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Code System</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798639099"/>
                  </a:ext>
                </a:extLst>
              </a:tr>
              <a:tr h="60961">
                <a:tc>
                  <a:txBody>
                    <a:bodyPr/>
                    <a:lstStyle/>
                    <a:p>
                      <a:pPr marL="0" marR="0" algn="just">
                        <a:spcBef>
                          <a:spcPts val="0"/>
                        </a:spcBef>
                        <a:spcAft>
                          <a:spcPts val="600"/>
                        </a:spcAft>
                      </a:pPr>
                      <a:r>
                        <a:rPr lang="de-DE" sz="1400" b="1" dirty="0">
                          <a:solidFill>
                            <a:schemeClr val="bg1"/>
                          </a:solidFill>
                          <a:effectLst/>
                          <a:latin typeface="+mn-lt"/>
                          <a:ea typeface="Times New Roman" panose="02020603050405020304" pitchFamily="18" charset="0"/>
                          <a:cs typeface="Times New Roman" panose="02020603050405020304" pitchFamily="18" charset="0"/>
                        </a:rPr>
                        <a:t>Female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de-DE" sz="1400">
                          <a:effectLst/>
                          <a:latin typeface="+mn-lt"/>
                          <a:ea typeface="Times New Roman" panose="02020603050405020304" pitchFamily="18" charset="0"/>
                          <a:cs typeface="Times New Roman" panose="02020603050405020304" pitchFamily="18" charset="0"/>
                        </a:rPr>
                        <a:t>1</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de-DE"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234535"/>
                  </a:ext>
                </a:extLst>
              </a:tr>
              <a:tr h="66040">
                <a:tc>
                  <a:txBody>
                    <a:bodyPr/>
                    <a:lstStyle/>
                    <a:p>
                      <a:pPr marL="0" marR="0" algn="just">
                        <a:spcBef>
                          <a:spcPts val="0"/>
                        </a:spcBef>
                        <a:spcAft>
                          <a:spcPts val="600"/>
                        </a:spcAft>
                      </a:pPr>
                      <a:r>
                        <a:rPr lang="de-DE" sz="1400" b="1" dirty="0">
                          <a:solidFill>
                            <a:schemeClr val="bg1"/>
                          </a:solidFill>
                          <a:effectLst/>
                          <a:latin typeface="+mn-lt"/>
                          <a:ea typeface="Times New Roman" panose="02020603050405020304" pitchFamily="18" charset="0"/>
                          <a:cs typeface="Times New Roman" panose="02020603050405020304" pitchFamily="18" charset="0"/>
                        </a:rPr>
                        <a:t>Male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de-DE" sz="1400">
                          <a:effectLst/>
                          <a:latin typeface="+mn-lt"/>
                          <a:ea typeface="Times New Roman" panose="02020603050405020304" pitchFamily="18" charset="0"/>
                          <a:cs typeface="Times New Roman" panose="02020603050405020304" pitchFamily="18" charset="0"/>
                        </a:rPr>
                        <a:t>1</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de-DE" sz="1400" dirty="0">
                          <a:effectLst/>
                          <a:latin typeface="+mn-lt"/>
                          <a:ea typeface="Times New Roman" panose="02020603050405020304" pitchFamily="18" charset="0"/>
                          <a:cs typeface="Times New Roman" panose="02020603050405020304" pitchFamily="18" charset="0"/>
                        </a:rPr>
                        <a:t>Y</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3569851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05226260"/>
              </p:ext>
            </p:extLst>
          </p:nvPr>
        </p:nvGraphicFramePr>
        <p:xfrm>
          <a:off x="475833" y="3488055"/>
          <a:ext cx="3942805" cy="640080"/>
        </p:xfrm>
        <a:graphic>
          <a:graphicData uri="http://schemas.openxmlformats.org/drawingml/2006/table">
            <a:tbl>
              <a:tblPr/>
              <a:tblGrid>
                <a:gridCol w="969773">
                  <a:extLst>
                    <a:ext uri="{9D8B030D-6E8A-4147-A177-3AD203B41FA5}">
                      <a16:colId xmlns:a16="http://schemas.microsoft.com/office/drawing/2014/main" val="725826941"/>
                    </a:ext>
                  </a:extLst>
                </a:gridCol>
                <a:gridCol w="1546284">
                  <a:extLst>
                    <a:ext uri="{9D8B030D-6E8A-4147-A177-3AD203B41FA5}">
                      <a16:colId xmlns:a16="http://schemas.microsoft.com/office/drawing/2014/main" val="1943143410"/>
                    </a:ext>
                  </a:extLst>
                </a:gridCol>
                <a:gridCol w="1426748">
                  <a:extLst>
                    <a:ext uri="{9D8B030D-6E8A-4147-A177-3AD203B41FA5}">
                      <a16:colId xmlns:a16="http://schemas.microsoft.com/office/drawing/2014/main" val="3117708473"/>
                    </a:ext>
                  </a:extLst>
                </a:gridCol>
              </a:tblGrid>
              <a:tr h="6604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Concept</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Code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Code System</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240138124"/>
                  </a:ext>
                </a:extLst>
              </a:tr>
              <a:tr h="66040">
                <a:tc>
                  <a:txBody>
                    <a:bodyPr/>
                    <a:lstStyle/>
                    <a:p>
                      <a:pPr marL="0" marR="0" algn="just">
                        <a:spcBef>
                          <a:spcPts val="0"/>
                        </a:spcBef>
                        <a:spcAft>
                          <a:spcPts val="600"/>
                        </a:spcAft>
                      </a:pPr>
                      <a:r>
                        <a:rPr lang="de-DE" sz="1400" b="1">
                          <a:solidFill>
                            <a:schemeClr val="bg1"/>
                          </a:solidFill>
                          <a:effectLst/>
                          <a:latin typeface="+mn-lt"/>
                          <a:ea typeface="Times New Roman" panose="02020603050405020304" pitchFamily="18" charset="0"/>
                          <a:cs typeface="Times New Roman" panose="02020603050405020304" pitchFamily="18" charset="0"/>
                        </a:rPr>
                        <a:t>Female</a:t>
                      </a:r>
                      <a:endParaRPr lang="en-US" sz="14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de-DE" sz="1400" dirty="0">
                          <a:effectLst/>
                          <a:latin typeface="+mn-lt"/>
                          <a:ea typeface="Times New Roman" panose="02020603050405020304" pitchFamily="18" charset="0"/>
                          <a:cs typeface="Times New Roman" panose="02020603050405020304" pitchFamily="18" charset="0"/>
                        </a:rPr>
                        <a:t>0</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de-DE" sz="1400" dirty="0">
                          <a:effectLst/>
                          <a:latin typeface="+mn-lt"/>
                          <a:ea typeface="Times New Roman" panose="02020603050405020304" pitchFamily="18" charset="0"/>
                          <a:cs typeface="Times New Roman" panose="02020603050405020304" pitchFamily="18" charset="0"/>
                        </a:rPr>
                        <a:t>Y</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2210427"/>
                  </a:ext>
                </a:extLst>
              </a:tr>
              <a:tr h="66040">
                <a:tc>
                  <a:txBody>
                    <a:bodyPr/>
                    <a:lstStyle/>
                    <a:p>
                      <a:pPr marL="0" marR="0" algn="just">
                        <a:spcBef>
                          <a:spcPts val="0"/>
                        </a:spcBef>
                        <a:spcAft>
                          <a:spcPts val="600"/>
                        </a:spcAft>
                      </a:pPr>
                      <a:r>
                        <a:rPr lang="de-DE" sz="1400" b="1" dirty="0">
                          <a:solidFill>
                            <a:schemeClr val="bg1"/>
                          </a:solidFill>
                          <a:effectLst/>
                          <a:latin typeface="+mn-lt"/>
                          <a:ea typeface="Times New Roman" panose="02020603050405020304" pitchFamily="18" charset="0"/>
                          <a:cs typeface="Times New Roman" panose="02020603050405020304" pitchFamily="18" charset="0"/>
                        </a:rPr>
                        <a:t>Male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de-DE" sz="1400" dirty="0">
                          <a:effectLst/>
                          <a:latin typeface="+mn-lt"/>
                          <a:ea typeface="Times New Roman" panose="02020603050405020304" pitchFamily="18" charset="0"/>
                          <a:cs typeface="Times New Roman" panose="02020603050405020304" pitchFamily="18" charset="0"/>
                        </a:rPr>
                        <a:t>1</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de-DE" sz="1400" dirty="0">
                          <a:effectLst/>
                          <a:latin typeface="+mn-lt"/>
                          <a:ea typeface="Times New Roman" panose="02020603050405020304" pitchFamily="18" charset="0"/>
                          <a:cs typeface="Times New Roman" panose="02020603050405020304" pitchFamily="18" charset="0"/>
                        </a:rPr>
                        <a:t>Y</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443803538"/>
                  </a:ext>
                </a:extLst>
              </a:tr>
            </a:tbl>
          </a:graphicData>
        </a:graphic>
      </p:graphicFrame>
      <p:sp>
        <p:nvSpPr>
          <p:cNvPr id="7" name="TextBox 6"/>
          <p:cNvSpPr txBox="1"/>
          <p:nvPr/>
        </p:nvSpPr>
        <p:spPr>
          <a:xfrm>
            <a:off x="1553400" y="1800225"/>
            <a:ext cx="1864613" cy="369332"/>
          </a:xfrm>
          <a:prstGeom prst="rect">
            <a:avLst/>
          </a:prstGeom>
          <a:noFill/>
        </p:spPr>
        <p:txBody>
          <a:bodyPr wrap="none" rtlCol="0">
            <a:spAutoFit/>
          </a:bodyPr>
          <a:lstStyle/>
          <a:p>
            <a:r>
              <a:rPr lang="en-US" b="1" dirty="0">
                <a:solidFill>
                  <a:srgbClr val="0070C0"/>
                </a:solidFill>
              </a:rPr>
              <a:t>Code System X</a:t>
            </a:r>
          </a:p>
        </p:txBody>
      </p:sp>
      <p:sp>
        <p:nvSpPr>
          <p:cNvPr id="12" name="TextBox 11"/>
          <p:cNvSpPr txBox="1"/>
          <p:nvPr/>
        </p:nvSpPr>
        <p:spPr>
          <a:xfrm>
            <a:off x="1270279" y="4362212"/>
            <a:ext cx="2351991" cy="369332"/>
          </a:xfrm>
          <a:prstGeom prst="rect">
            <a:avLst/>
          </a:prstGeom>
          <a:noFill/>
        </p:spPr>
        <p:txBody>
          <a:bodyPr wrap="none" rtlCol="0">
            <a:spAutoFit/>
          </a:bodyPr>
          <a:lstStyle/>
          <a:p>
            <a:r>
              <a:rPr lang="en-US" b="1" dirty="0">
                <a:solidFill>
                  <a:srgbClr val="0070C0"/>
                </a:solidFill>
              </a:rPr>
              <a:t>Contrived Value Set</a:t>
            </a:r>
          </a:p>
        </p:txBody>
      </p:sp>
      <p:sp>
        <p:nvSpPr>
          <p:cNvPr id="13" name="TextBox 12"/>
          <p:cNvSpPr txBox="1"/>
          <p:nvPr/>
        </p:nvSpPr>
        <p:spPr>
          <a:xfrm>
            <a:off x="1516051" y="3069312"/>
            <a:ext cx="1860446" cy="369332"/>
          </a:xfrm>
          <a:prstGeom prst="rect">
            <a:avLst/>
          </a:prstGeom>
          <a:noFill/>
        </p:spPr>
        <p:txBody>
          <a:bodyPr wrap="none" rtlCol="0">
            <a:spAutoFit/>
          </a:bodyPr>
          <a:lstStyle/>
          <a:p>
            <a:r>
              <a:rPr lang="en-US" b="1" dirty="0">
                <a:solidFill>
                  <a:srgbClr val="0070C0"/>
                </a:solidFill>
              </a:rPr>
              <a:t>Code System Y</a:t>
            </a:r>
          </a:p>
        </p:txBody>
      </p:sp>
      <p:sp>
        <p:nvSpPr>
          <p:cNvPr id="14" name="Frame 13"/>
          <p:cNvSpPr/>
          <p:nvPr/>
        </p:nvSpPr>
        <p:spPr bwMode="auto">
          <a:xfrm>
            <a:off x="474873" y="5825014"/>
            <a:ext cx="3942805" cy="495776"/>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1" dirty="0">
                <a:solidFill>
                  <a:srgbClr val="0070C0"/>
                </a:solidFill>
              </a:rPr>
              <a:t>This is a valid value set definition, albeit a poor one (aesthetically). </a:t>
            </a:r>
            <a:endParaRPr kumimoji="0" lang="en-US" sz="16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7831088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6794" y="457200"/>
            <a:ext cx="8153400" cy="838200"/>
          </a:xfrm>
        </p:spPr>
        <p:txBody>
          <a:bodyPr/>
          <a:lstStyle/>
          <a:p>
            <a:r>
              <a:rPr lang="en-US" dirty="0"/>
              <a:t>Text Exceptions</a:t>
            </a:r>
          </a:p>
        </p:txBody>
      </p:sp>
      <p:sp>
        <p:nvSpPr>
          <p:cNvPr id="8195" name="Rectangle 3"/>
          <p:cNvSpPr>
            <a:spLocks noGrp="1" noChangeArrowheads="1"/>
          </p:cNvSpPr>
          <p:nvPr>
            <p:ph idx="1"/>
          </p:nvPr>
        </p:nvSpPr>
        <p:spPr>
          <a:xfrm>
            <a:off x="5257800" y="1905000"/>
            <a:ext cx="3505200" cy="4114799"/>
          </a:xfrm>
        </p:spPr>
        <p:txBody>
          <a:bodyPr>
            <a:normAutofit fontScale="62500" lnSpcReduction="20000"/>
          </a:bodyPr>
          <a:lstStyle/>
          <a:p>
            <a:r>
              <a:rPr lang="en-US" dirty="0"/>
              <a:t>Often standard conflate the binding and binding strength with allowing for text exceptions (see coding or binding strength)</a:t>
            </a:r>
          </a:p>
          <a:p>
            <a:r>
              <a:rPr lang="en-US" dirty="0"/>
              <a:t>Is more precise using the data type definition</a:t>
            </a:r>
          </a:p>
          <a:p>
            <a:r>
              <a:rPr lang="en-US" dirty="0"/>
              <a:t>Some standards provide predefined data type definitions—which are often too limited</a:t>
            </a:r>
          </a:p>
          <a:p>
            <a:r>
              <a:rPr lang="en-US" dirty="0"/>
              <a:t>Profiling can more precisely define requirements with the use of “data type flavors”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69780" y="6835107"/>
            <a:ext cx="533400" cy="476250"/>
          </a:xfrm>
        </p:spPr>
        <p:txBody>
          <a:bodyPr/>
          <a:lstStyle/>
          <a:p>
            <a:fld id="{64C44300-96F5-4E68-AEBC-759F83B9379E}" type="slidenum">
              <a:rPr lang="en-US"/>
              <a:pPr/>
              <a:t>123</a:t>
            </a:fld>
            <a:endParaRPr lang="en-US"/>
          </a:p>
        </p:txBody>
      </p:sp>
      <p:pic>
        <p:nvPicPr>
          <p:cNvPr id="10" name="Picture 9"/>
          <p:cNvPicPr/>
          <p:nvPr/>
        </p:nvPicPr>
        <p:blipFill>
          <a:blip r:embed="rId3" cstate="print"/>
          <a:stretch>
            <a:fillRect/>
          </a:stretch>
        </p:blipFill>
        <p:spPr>
          <a:xfrm>
            <a:off x="381000" y="2390774"/>
            <a:ext cx="4646930" cy="1571625"/>
          </a:xfrm>
          <a:prstGeom prst="rect">
            <a:avLst/>
          </a:prstGeom>
        </p:spPr>
      </p:pic>
      <p:pic>
        <p:nvPicPr>
          <p:cNvPr id="11" name="Picture 10"/>
          <p:cNvPicPr/>
          <p:nvPr/>
        </p:nvPicPr>
        <p:blipFill>
          <a:blip r:embed="rId4" cstate="print"/>
          <a:stretch>
            <a:fillRect/>
          </a:stretch>
        </p:blipFill>
        <p:spPr>
          <a:xfrm>
            <a:off x="349508" y="4491957"/>
            <a:ext cx="4678422" cy="1552575"/>
          </a:xfrm>
          <a:prstGeom prst="rect">
            <a:avLst/>
          </a:prstGeom>
        </p:spPr>
      </p:pic>
      <p:sp>
        <p:nvSpPr>
          <p:cNvPr id="12" name="TextBox 11"/>
          <p:cNvSpPr txBox="1"/>
          <p:nvPr/>
        </p:nvSpPr>
        <p:spPr>
          <a:xfrm>
            <a:off x="381000" y="1991645"/>
            <a:ext cx="4646930" cy="369332"/>
          </a:xfrm>
          <a:prstGeom prst="rect">
            <a:avLst/>
          </a:prstGeom>
          <a:noFill/>
        </p:spPr>
        <p:txBody>
          <a:bodyPr wrap="square" rtlCol="0">
            <a:spAutoFit/>
          </a:bodyPr>
          <a:lstStyle/>
          <a:p>
            <a:pPr algn="ctr"/>
            <a:r>
              <a:rPr lang="en-US" b="1" dirty="0">
                <a:solidFill>
                  <a:srgbClr val="0070C0"/>
                </a:solidFill>
              </a:rPr>
              <a:t>Coded with No Exceptions</a:t>
            </a:r>
          </a:p>
        </p:txBody>
      </p:sp>
      <p:sp>
        <p:nvSpPr>
          <p:cNvPr id="13" name="TextBox 12"/>
          <p:cNvSpPr txBox="1"/>
          <p:nvPr/>
        </p:nvSpPr>
        <p:spPr>
          <a:xfrm>
            <a:off x="365254" y="4078690"/>
            <a:ext cx="4646930" cy="369332"/>
          </a:xfrm>
          <a:prstGeom prst="rect">
            <a:avLst/>
          </a:prstGeom>
          <a:noFill/>
        </p:spPr>
        <p:txBody>
          <a:bodyPr wrap="square" rtlCol="0">
            <a:spAutoFit/>
          </a:bodyPr>
          <a:lstStyle/>
          <a:p>
            <a:pPr algn="ctr"/>
            <a:r>
              <a:rPr lang="en-US" b="1" dirty="0">
                <a:solidFill>
                  <a:srgbClr val="0070C0"/>
                </a:solidFill>
              </a:rPr>
              <a:t>Coded with Exceptions</a:t>
            </a:r>
          </a:p>
        </p:txBody>
      </p:sp>
    </p:spTree>
    <p:extLst>
      <p:ext uri="{BB962C8B-B14F-4D97-AF65-F5344CB8AC3E}">
        <p14:creationId xmlns:p14="http://schemas.microsoft.com/office/powerpoint/2010/main" val="19587017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6794" y="457200"/>
            <a:ext cx="8153400" cy="838200"/>
          </a:xfrm>
        </p:spPr>
        <p:txBody>
          <a:bodyPr/>
          <a:lstStyle/>
          <a:p>
            <a:r>
              <a:rPr lang="en-US" dirty="0"/>
              <a:t>Vocabulary Binding Strengths</a:t>
            </a:r>
          </a:p>
        </p:txBody>
      </p:sp>
      <p:sp>
        <p:nvSpPr>
          <p:cNvPr id="8195" name="Rectangle 3"/>
          <p:cNvSpPr>
            <a:spLocks noGrp="1" noChangeArrowheads="1"/>
          </p:cNvSpPr>
          <p:nvPr>
            <p:ph idx="1"/>
          </p:nvPr>
        </p:nvSpPr>
        <p:spPr>
          <a:xfrm>
            <a:off x="397456" y="5638800"/>
            <a:ext cx="8312076" cy="683978"/>
          </a:xfrm>
        </p:spPr>
        <p:txBody>
          <a:bodyPr>
            <a:normAutofit fontScale="62500" lnSpcReduction="20000"/>
          </a:bodyPr>
          <a:lstStyle/>
          <a:p>
            <a:r>
              <a:rPr lang="en-US" dirty="0"/>
              <a:t>Binding are either Normative or Informative</a:t>
            </a:r>
          </a:p>
          <a:p>
            <a:r>
              <a:rPr lang="en-US" dirty="0"/>
              <a:t>Various “flavors” of Informative are used in standards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124</a:t>
            </a:fld>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3282886166"/>
              </p:ext>
            </p:extLst>
          </p:nvPr>
        </p:nvGraphicFramePr>
        <p:xfrm>
          <a:off x="432290" y="1758756"/>
          <a:ext cx="8340378" cy="3727662"/>
        </p:xfrm>
        <a:graphic>
          <a:graphicData uri="http://schemas.openxmlformats.org/drawingml/2006/table">
            <a:tbl>
              <a:tblPr/>
              <a:tblGrid>
                <a:gridCol w="1835076">
                  <a:extLst>
                    <a:ext uri="{9D8B030D-6E8A-4147-A177-3AD203B41FA5}">
                      <a16:colId xmlns:a16="http://schemas.microsoft.com/office/drawing/2014/main" val="4175509232"/>
                    </a:ext>
                  </a:extLst>
                </a:gridCol>
                <a:gridCol w="4953000">
                  <a:extLst>
                    <a:ext uri="{9D8B030D-6E8A-4147-A177-3AD203B41FA5}">
                      <a16:colId xmlns:a16="http://schemas.microsoft.com/office/drawing/2014/main" val="1364021102"/>
                    </a:ext>
                  </a:extLst>
                </a:gridCol>
                <a:gridCol w="1552302">
                  <a:extLst>
                    <a:ext uri="{9D8B030D-6E8A-4147-A177-3AD203B41FA5}">
                      <a16:colId xmlns:a16="http://schemas.microsoft.com/office/drawing/2014/main" val="4222313546"/>
                    </a:ext>
                  </a:extLst>
                </a:gridCol>
              </a:tblGrid>
              <a:tr h="280988">
                <a:tc>
                  <a:txBody>
                    <a:bodyPr/>
                    <a:lstStyle/>
                    <a:p>
                      <a:pPr marL="0" marR="0" algn="ctr">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Binding</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Explanation</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137108947"/>
                  </a:ext>
                </a:extLst>
              </a:tr>
              <a:tr h="324379">
                <a:tc>
                  <a:txBody>
                    <a:bodyPr/>
                    <a:lstStyle/>
                    <a:p>
                      <a:pPr marL="0" marR="0" algn="just">
                        <a:spcBef>
                          <a:spcPts val="0"/>
                        </a:spcBef>
                        <a:spcAft>
                          <a:spcPts val="600"/>
                        </a:spcAft>
                      </a:pPr>
                      <a:r>
                        <a:rPr lang="it-IT" sz="1600" b="1" dirty="0">
                          <a:solidFill>
                            <a:schemeClr val="bg1"/>
                          </a:solidFill>
                          <a:effectLst/>
                          <a:latin typeface="+mn-lt"/>
                          <a:ea typeface="Times New Roman" panose="02020603050405020304" pitchFamily="18" charset="0"/>
                          <a:cs typeface="Times New Roman" panose="02020603050405020304" pitchFamily="18" charset="0"/>
                        </a:rPr>
                        <a:t>Implementable</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tabLst>
                          <a:tab pos="0" algn="l"/>
                        </a:tabLst>
                      </a:pPr>
                      <a:r>
                        <a:rPr lang="en-US" sz="1400" dirty="0">
                          <a:effectLst/>
                          <a:latin typeface="+mn-lt"/>
                          <a:ea typeface="Times New Roman" panose="02020603050405020304" pitchFamily="18" charset="0"/>
                          <a:cs typeface="Times New Roman" panose="02020603050405020304" pitchFamily="18" charset="0"/>
                        </a:rPr>
                        <a:t>Definitive requirement to use the value set as provided.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Not allowed</a:t>
                      </a:r>
                    </a:p>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(Required)</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991404"/>
                  </a:ext>
                </a:extLst>
              </a:tr>
              <a:tr h="324379">
                <a:tc>
                  <a:txBody>
                    <a:bodyPr/>
                    <a:lstStyle/>
                    <a:p>
                      <a:pPr marL="0" marR="0" algn="just">
                        <a:spcBef>
                          <a:spcPts val="0"/>
                        </a:spcBef>
                        <a:spcAft>
                          <a:spcPts val="600"/>
                        </a:spcAft>
                      </a:pPr>
                      <a:r>
                        <a:rPr lang="it-IT" sz="1600" b="1" dirty="0">
                          <a:solidFill>
                            <a:schemeClr val="bg1"/>
                          </a:solidFill>
                          <a:effectLst/>
                          <a:latin typeface="+mn-lt"/>
                          <a:ea typeface="Times New Roman" panose="02020603050405020304" pitchFamily="18" charset="0"/>
                          <a:cs typeface="Times New Roman" panose="02020603050405020304" pitchFamily="18" charset="0"/>
                        </a:rPr>
                        <a:t>   </a:t>
                      </a:r>
                      <a:r>
                        <a:rPr lang="it-IT" sz="1600" b="1" dirty="0">
                          <a:solidFill>
                            <a:schemeClr val="tx1"/>
                          </a:solidFill>
                          <a:effectLst/>
                          <a:latin typeface="+mn-lt"/>
                          <a:ea typeface="Times New Roman" panose="02020603050405020304" pitchFamily="18" charset="0"/>
                          <a:cs typeface="Times New Roman" panose="02020603050405020304" pitchFamily="18" charset="0"/>
                        </a:rPr>
                        <a:t>Universal</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tabLst>
                          <a:tab pos="0" algn="l"/>
                        </a:tabLst>
                      </a:pPr>
                      <a:r>
                        <a:rPr lang="en-US" sz="1400" dirty="0">
                          <a:effectLst/>
                          <a:latin typeface="+mn-lt"/>
                          <a:ea typeface="Times New Roman" panose="02020603050405020304" pitchFamily="18" charset="0"/>
                          <a:cs typeface="Times New Roman" panose="02020603050405020304" pitchFamily="18" charset="0"/>
                        </a:rPr>
                        <a:t>Term used with HL7 v2.x as a replacement for HL7-defined tables.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gn="just">
                        <a:spcBef>
                          <a:spcPts val="0"/>
                        </a:spcBef>
                        <a:spcAft>
                          <a:spcPts val="600"/>
                        </a:spcAft>
                        <a:tabLst>
                          <a:tab pos="0" algn="l"/>
                        </a:tabLst>
                      </a:pPr>
                      <a:endParaRPr lang="en-US" sz="1600" dirty="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19282773"/>
                  </a:ext>
                </a:extLst>
              </a:tr>
              <a:tr h="365654">
                <a:tc>
                  <a:txBody>
                    <a:bodyPr/>
                    <a:lstStyle/>
                    <a:p>
                      <a:pPr marL="0" marR="0" algn="just">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Illustrative</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tabLst>
                          <a:tab pos="0" algn="l"/>
                        </a:tabLst>
                      </a:pPr>
                      <a:r>
                        <a:rPr lang="en-US" sz="1400" dirty="0">
                          <a:effectLst/>
                          <a:latin typeface="+mn-lt"/>
                          <a:ea typeface="Times New Roman" panose="02020603050405020304" pitchFamily="18" charset="0"/>
                          <a:cs typeface="Times New Roman" panose="02020603050405020304" pitchFamily="18" charset="0"/>
                        </a:rPr>
                        <a:t>The value set is only a suggestion for this use case to illustrate how vocabulary may be chosen for implementation.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Allowed</a:t>
                      </a:r>
                    </a:p>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(Suggested)</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517081"/>
                  </a:ext>
                </a:extLst>
              </a:tr>
              <a:tr h="561975">
                <a:tc>
                  <a:txBody>
                    <a:bodyPr/>
                    <a:lstStyle/>
                    <a:p>
                      <a:pPr marL="0" marR="0" algn="just">
                        <a:spcBef>
                          <a:spcPts val="0"/>
                        </a:spcBef>
                        <a:spcAft>
                          <a:spcPts val="600"/>
                        </a:spcAft>
                      </a:pPr>
                      <a:r>
                        <a:rPr lang="en-US" sz="1600" b="1" dirty="0">
                          <a:solidFill>
                            <a:schemeClr val="tx1"/>
                          </a:solidFill>
                          <a:effectLst/>
                          <a:latin typeface="+mn-lt"/>
                          <a:ea typeface="Times New Roman" panose="02020603050405020304" pitchFamily="18" charset="0"/>
                          <a:cs typeface="Times New Roman" panose="02020603050405020304" pitchFamily="18" charset="0"/>
                        </a:rPr>
                        <a:t>   Preferred</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tabLst>
                          <a:tab pos="0" algn="l"/>
                        </a:tabLst>
                      </a:pPr>
                      <a:r>
                        <a:rPr lang="en-US" sz="1400" dirty="0">
                          <a:effectLst/>
                          <a:latin typeface="+mn-lt"/>
                          <a:ea typeface="Times New Roman" panose="02020603050405020304" pitchFamily="18" charset="0"/>
                          <a:cs typeface="Times New Roman" panose="02020603050405020304" pitchFamily="18" charset="0"/>
                        </a:rPr>
                        <a:t>Preferred (or recommended) is an indication that the authors strongly suggest use of this vocabulary. Although there is a strong preference to implement, the vocabulary is not a requirement unless the binding strength is explicitly made required in an implementable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gn="just">
                        <a:spcBef>
                          <a:spcPts val="0"/>
                        </a:spcBef>
                        <a:spcAft>
                          <a:spcPts val="600"/>
                        </a:spcAft>
                        <a:tabLst>
                          <a:tab pos="0" algn="l"/>
                        </a:tabLst>
                      </a:pPr>
                      <a:endParaRPr lang="en-US" sz="1600" dirty="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6666895"/>
                  </a:ext>
                </a:extLst>
              </a:tr>
              <a:tr h="561975">
                <a:tc>
                  <a:txBody>
                    <a:bodyPr/>
                    <a:lstStyle/>
                    <a:p>
                      <a:pPr marL="0" marR="0" algn="just">
                        <a:spcBef>
                          <a:spcPts val="0"/>
                        </a:spcBef>
                        <a:spcAft>
                          <a:spcPts val="600"/>
                        </a:spcAft>
                      </a:pPr>
                      <a:r>
                        <a:rPr lang="en-US" sz="1600" b="1" dirty="0">
                          <a:solidFill>
                            <a:schemeClr val="tx1"/>
                          </a:solidFill>
                          <a:effectLst/>
                          <a:latin typeface="+mn-lt"/>
                          <a:ea typeface="Times New Roman" panose="02020603050405020304" pitchFamily="18" charset="0"/>
                          <a:cs typeface="Times New Roman" panose="02020603050405020304" pitchFamily="18" charset="0"/>
                        </a:rPr>
                        <a:t>   Representative</a:t>
                      </a:r>
                      <a:r>
                        <a:rPr lang="en-US" sz="1600" dirty="0">
                          <a:solidFill>
                            <a:schemeClr val="tx1"/>
                          </a:solidFill>
                          <a:effectLst/>
                          <a:latin typeface="+mn-lt"/>
                          <a:ea typeface="Times New Roman" panose="02020603050405020304" pitchFamily="18" charset="0"/>
                          <a:cs typeface="Times New Roman" panose="02020603050405020304" pitchFamily="18" charset="0"/>
                        </a:rPr>
                        <a:t> </a:t>
                      </a:r>
                    </a:p>
                  </a:txBody>
                  <a:tcPr marL="28575" marR="28575" marT="28575" marB="285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tabLst>
                          <a:tab pos="0" algn="l"/>
                        </a:tabLst>
                      </a:pPr>
                      <a:r>
                        <a:rPr lang="en-US" sz="1400" dirty="0">
                          <a:effectLst/>
                          <a:latin typeface="+mn-lt"/>
                          <a:ea typeface="Times New Roman" panose="02020603050405020304" pitchFamily="18" charset="0"/>
                          <a:cs typeface="Times New Roman" panose="02020603050405020304" pitchFamily="18" charset="0"/>
                        </a:rPr>
                        <a:t>The value set has been used in at least one normative implementation in the past, and is available as a reusable component if desired.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just">
                        <a:spcBef>
                          <a:spcPts val="0"/>
                        </a:spcBef>
                        <a:spcAft>
                          <a:spcPts val="600"/>
                        </a:spcAft>
                        <a:tabLst>
                          <a:tab pos="0" algn="l"/>
                        </a:tabLst>
                      </a:pPr>
                      <a:endParaRPr lang="en-US" sz="1600" dirty="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385629"/>
                  </a:ext>
                </a:extLst>
              </a:tr>
              <a:tr h="561975">
                <a:tc>
                  <a:txBody>
                    <a:bodyPr/>
                    <a:lstStyle/>
                    <a:p>
                      <a:pPr marL="0" marR="0" algn="just">
                        <a:spcBef>
                          <a:spcPts val="0"/>
                        </a:spcBef>
                        <a:spcAft>
                          <a:spcPts val="600"/>
                        </a:spcAft>
                      </a:pPr>
                      <a:r>
                        <a:rPr lang="en-US" sz="1600" b="1" dirty="0">
                          <a:solidFill>
                            <a:schemeClr val="tx1"/>
                          </a:solidFill>
                          <a:effectLst/>
                          <a:latin typeface="+mn-lt"/>
                          <a:ea typeface="Times New Roman" panose="02020603050405020304" pitchFamily="18" charset="0"/>
                          <a:cs typeface="Times New Roman" panose="02020603050405020304" pitchFamily="18" charset="0"/>
                        </a:rPr>
                        <a:t>   Example</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tabLst>
                          <a:tab pos="0" algn="l"/>
                        </a:tabLst>
                      </a:pPr>
                      <a:r>
                        <a:rPr lang="en-US" sz="1400" dirty="0">
                          <a:effectLst/>
                          <a:latin typeface="+mn-lt"/>
                          <a:ea typeface="Times New Roman" panose="02020603050405020304" pitchFamily="18" charset="0"/>
                          <a:cs typeface="Times New Roman" panose="02020603050405020304" pitchFamily="18" charset="0"/>
                        </a:rPr>
                        <a:t>The value set contains only a few codes to explain the intent of the value set.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just">
                        <a:spcBef>
                          <a:spcPts val="0"/>
                        </a:spcBef>
                        <a:spcAft>
                          <a:spcPts val="600"/>
                        </a:spcAft>
                        <a:tabLst>
                          <a:tab pos="0" algn="l"/>
                        </a:tabLst>
                      </a:pPr>
                      <a:endParaRPr lang="en-US" sz="1600" dirty="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2854518"/>
                  </a:ext>
                </a:extLst>
              </a:tr>
            </a:tbl>
          </a:graphicData>
        </a:graphic>
      </p:graphicFrame>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188662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NULL Flavors (Values)</a:t>
            </a:r>
          </a:p>
        </p:txBody>
      </p:sp>
      <p:sp>
        <p:nvSpPr>
          <p:cNvPr id="8195" name="Rectangle 3"/>
          <p:cNvSpPr>
            <a:spLocks noGrp="1" noChangeArrowheads="1"/>
          </p:cNvSpPr>
          <p:nvPr>
            <p:ph idx="1"/>
          </p:nvPr>
        </p:nvSpPr>
        <p:spPr>
          <a:xfrm>
            <a:off x="381000" y="1819212"/>
            <a:ext cx="4724399" cy="2928956"/>
          </a:xfrm>
        </p:spPr>
        <p:txBody>
          <a:bodyPr>
            <a:normAutofit fontScale="92500" lnSpcReduction="10000"/>
          </a:bodyPr>
          <a:lstStyle/>
          <a:p>
            <a:r>
              <a:rPr lang="en-US" dirty="0"/>
              <a:t>Use to express why content is not available</a:t>
            </a:r>
          </a:p>
          <a:p>
            <a:r>
              <a:rPr lang="en-US" dirty="0"/>
              <a:t>Approaches</a:t>
            </a:r>
          </a:p>
          <a:p>
            <a:pPr lvl="1"/>
            <a:r>
              <a:rPr lang="en-US" dirty="0"/>
              <a:t>Part of a value set (HL7 v2)</a:t>
            </a:r>
          </a:p>
          <a:p>
            <a:pPr lvl="1"/>
            <a:r>
              <a:rPr lang="en-US" dirty="0"/>
              <a:t>Built-in to the standard framework (HL7 V3)</a:t>
            </a:r>
          </a:p>
          <a:p>
            <a:pPr lvl="1"/>
            <a:r>
              <a:rPr lang="en-US" dirty="0"/>
              <a:t>Not-supported</a:t>
            </a:r>
          </a:p>
          <a:p>
            <a:pPr lvl="1"/>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125</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186157342"/>
              </p:ext>
            </p:extLst>
          </p:nvPr>
        </p:nvGraphicFramePr>
        <p:xfrm>
          <a:off x="5410198" y="2191336"/>
          <a:ext cx="3200401" cy="3108960"/>
        </p:xfrm>
        <a:graphic>
          <a:graphicData uri="http://schemas.openxmlformats.org/drawingml/2006/table">
            <a:tbl>
              <a:tblPr firstRow="1" firstCol="1" lastRow="1" lastCol="1" bandRow="1" bandCol="1"/>
              <a:tblGrid>
                <a:gridCol w="838200">
                  <a:extLst>
                    <a:ext uri="{9D8B030D-6E8A-4147-A177-3AD203B41FA5}">
                      <a16:colId xmlns:a16="http://schemas.microsoft.com/office/drawing/2014/main" val="2614901416"/>
                    </a:ext>
                  </a:extLst>
                </a:gridCol>
                <a:gridCol w="1752600">
                  <a:extLst>
                    <a:ext uri="{9D8B030D-6E8A-4147-A177-3AD203B41FA5}">
                      <a16:colId xmlns:a16="http://schemas.microsoft.com/office/drawing/2014/main" val="1061576691"/>
                    </a:ext>
                  </a:extLst>
                </a:gridCol>
                <a:gridCol w="609601">
                  <a:extLst>
                    <a:ext uri="{9D8B030D-6E8A-4147-A177-3AD203B41FA5}">
                      <a16:colId xmlns:a16="http://schemas.microsoft.com/office/drawing/2014/main" val="2918571434"/>
                    </a:ext>
                  </a:extLst>
                </a:gridCol>
              </a:tblGrid>
              <a:tr h="0">
                <a:tc>
                  <a:txBody>
                    <a:bodyPr/>
                    <a:lstStyle/>
                    <a:p>
                      <a:pPr marL="0" marR="0" algn="just">
                        <a:spcBef>
                          <a:spcPts val="0"/>
                        </a:spcBef>
                        <a:spcAft>
                          <a:spcPts val="600"/>
                        </a:spcAft>
                      </a:pPr>
                      <a:r>
                        <a:rPr lang="en-US" sz="1200" b="1" dirty="0">
                          <a:solidFill>
                            <a:schemeClr val="bg1"/>
                          </a:solidFill>
                          <a:effectLst/>
                          <a:latin typeface="+mn-lt"/>
                          <a:ea typeface="Times New Roman" panose="02020603050405020304" pitchFamily="18" charset="0"/>
                          <a:cs typeface="Times New Roman" panose="02020603050405020304" pitchFamily="18" charset="0"/>
                        </a:rPr>
                        <a:t>Concept Code</a:t>
                      </a:r>
                      <a:endParaRPr lang="en-US" sz="12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200" b="1" dirty="0">
                          <a:solidFill>
                            <a:schemeClr val="bg1"/>
                          </a:solidFill>
                          <a:effectLst/>
                          <a:latin typeface="+mn-lt"/>
                          <a:ea typeface="Times New Roman" panose="02020603050405020304" pitchFamily="18" charset="0"/>
                          <a:cs typeface="Times New Roman" panose="02020603050405020304" pitchFamily="18" charset="0"/>
                        </a:rPr>
                        <a:t>Print Name</a:t>
                      </a:r>
                      <a:endParaRPr lang="en-US" sz="12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200" b="1" dirty="0">
                          <a:solidFill>
                            <a:schemeClr val="bg1"/>
                          </a:solidFill>
                          <a:effectLst/>
                          <a:latin typeface="+mn-lt"/>
                          <a:ea typeface="Times New Roman" panose="02020603050405020304" pitchFamily="18" charset="0"/>
                          <a:cs typeface="Times New Roman" panose="02020603050405020304" pitchFamily="18" charset="0"/>
                        </a:rPr>
                        <a:t>Level</a:t>
                      </a:r>
                      <a:endParaRPr lang="en-US" sz="12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699408732"/>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NI</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No Information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927030"/>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INV</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Invalid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36613195"/>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DER</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Derived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797331"/>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OTH</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Other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429640867"/>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NINF</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negative infinity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309329"/>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PINF</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positive infinity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340346377"/>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UNC</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un-encoded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78238"/>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MSK</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masked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681732807"/>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NA</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not applicable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075949"/>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UNK</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unknown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648959269"/>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ASKU</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Asked but unknown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984162"/>
                  </a:ext>
                </a:extLst>
              </a:tr>
              <a:tr h="0">
                <a:tc>
                  <a:txBody>
                    <a:bodyPr/>
                    <a:lstStyle/>
                    <a:p>
                      <a:pPr marL="0" marR="0" algn="just">
                        <a:spcBef>
                          <a:spcPts val="0"/>
                        </a:spcBef>
                        <a:spcAft>
                          <a:spcPts val="600"/>
                        </a:spcAft>
                      </a:pPr>
                      <a:r>
                        <a:rPr lang="en-US" sz="1200" b="1" dirty="0">
                          <a:solidFill>
                            <a:schemeClr val="bg1"/>
                          </a:solidFill>
                          <a:effectLst/>
                          <a:latin typeface="+mn-lt"/>
                          <a:ea typeface="Times New Roman" panose="02020603050405020304" pitchFamily="18" charset="0"/>
                          <a:cs typeface="Times New Roman" panose="02020603050405020304" pitchFamily="18" charset="0"/>
                        </a:rPr>
                        <a:t>   NAV</a:t>
                      </a:r>
                      <a:endParaRPr lang="en-US" sz="12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temporarily unavailable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799571393"/>
                  </a:ext>
                </a:extLst>
              </a:tr>
              <a:tr h="0">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NASK</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not asked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496673"/>
                  </a:ext>
                </a:extLst>
              </a:tr>
              <a:tr h="94664">
                <a:tc>
                  <a:txBody>
                    <a:bodyPr/>
                    <a:lstStyle/>
                    <a:p>
                      <a:pPr marL="0" marR="0" algn="just">
                        <a:spcBef>
                          <a:spcPts val="0"/>
                        </a:spcBef>
                        <a:spcAft>
                          <a:spcPts val="600"/>
                        </a:spcAft>
                      </a:pPr>
                      <a:r>
                        <a:rPr lang="en-US" sz="1200" b="1">
                          <a:solidFill>
                            <a:schemeClr val="bg1"/>
                          </a:solidFill>
                          <a:effectLst/>
                          <a:latin typeface="+mn-lt"/>
                          <a:ea typeface="Times New Roman" panose="02020603050405020304" pitchFamily="18" charset="0"/>
                          <a:cs typeface="Times New Roman" panose="02020603050405020304" pitchFamily="18" charset="0"/>
                        </a:rPr>
                        <a:t>  QS</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Sufficient Quantity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657671487"/>
                  </a:ext>
                </a:extLst>
              </a:tr>
              <a:tr h="0">
                <a:tc>
                  <a:txBody>
                    <a:bodyPr/>
                    <a:lstStyle/>
                    <a:p>
                      <a:pPr marL="0" marR="0" algn="just">
                        <a:spcBef>
                          <a:spcPts val="0"/>
                        </a:spcBef>
                        <a:spcAft>
                          <a:spcPts val="600"/>
                        </a:spcAft>
                      </a:pPr>
                      <a:r>
                        <a:rPr lang="en-US" sz="1200" b="1" dirty="0">
                          <a:solidFill>
                            <a:schemeClr val="bg1"/>
                          </a:solidFill>
                          <a:effectLst/>
                          <a:latin typeface="+mn-lt"/>
                          <a:ea typeface="Times New Roman" panose="02020603050405020304" pitchFamily="18" charset="0"/>
                          <a:cs typeface="Times New Roman" panose="02020603050405020304" pitchFamily="18" charset="0"/>
                        </a:rPr>
                        <a:t>  TRC</a:t>
                      </a:r>
                      <a:endParaRPr lang="en-US" sz="12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Trace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6706373"/>
                  </a:ext>
                </a:extLst>
              </a:tr>
            </a:tbl>
          </a:graphicData>
        </a:graphic>
      </p:graphicFrame>
      <p:sp>
        <p:nvSpPr>
          <p:cNvPr id="3" name="Rectangle 1"/>
          <p:cNvSpPr>
            <a:spLocks noChangeArrowheads="1"/>
          </p:cNvSpPr>
          <p:nvPr/>
        </p:nvSpPr>
        <p:spPr bwMode="auto">
          <a:xfrm>
            <a:off x="2057400" y="3099485"/>
            <a:ext cx="883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p:cNvSpPr txBox="1"/>
          <p:nvPr/>
        </p:nvSpPr>
        <p:spPr>
          <a:xfrm>
            <a:off x="5614248" y="1712714"/>
            <a:ext cx="2792303" cy="369332"/>
          </a:xfrm>
          <a:prstGeom prst="rect">
            <a:avLst/>
          </a:prstGeom>
          <a:noFill/>
        </p:spPr>
        <p:txBody>
          <a:bodyPr wrap="none" rtlCol="0">
            <a:spAutoFit/>
          </a:bodyPr>
          <a:lstStyle/>
          <a:p>
            <a:r>
              <a:rPr lang="en-US" b="1" dirty="0">
                <a:solidFill>
                  <a:srgbClr val="0070C0"/>
                </a:solidFill>
              </a:rPr>
              <a:t>HL7 V3 NULL FLAVORS</a:t>
            </a:r>
          </a:p>
        </p:txBody>
      </p:sp>
      <p:graphicFrame>
        <p:nvGraphicFramePr>
          <p:cNvPr id="11" name="Table 10"/>
          <p:cNvGraphicFramePr>
            <a:graphicFrameLocks noGrp="1"/>
          </p:cNvGraphicFramePr>
          <p:nvPr>
            <p:extLst>
              <p:ext uri="{D42A27DB-BD31-4B8C-83A1-F6EECF244321}">
                <p14:modId xmlns:p14="http://schemas.microsoft.com/office/powerpoint/2010/main" val="2986339914"/>
              </p:ext>
            </p:extLst>
          </p:nvPr>
        </p:nvGraphicFramePr>
        <p:xfrm>
          <a:off x="692395" y="5181600"/>
          <a:ext cx="4101610" cy="1219200"/>
        </p:xfrm>
        <a:graphic>
          <a:graphicData uri="http://schemas.openxmlformats.org/drawingml/2006/table">
            <a:tbl>
              <a:tblPr/>
              <a:tblGrid>
                <a:gridCol w="768406">
                  <a:extLst>
                    <a:ext uri="{9D8B030D-6E8A-4147-A177-3AD203B41FA5}">
                      <a16:colId xmlns:a16="http://schemas.microsoft.com/office/drawing/2014/main" val="4160624599"/>
                    </a:ext>
                  </a:extLst>
                </a:gridCol>
                <a:gridCol w="1504403">
                  <a:extLst>
                    <a:ext uri="{9D8B030D-6E8A-4147-A177-3AD203B41FA5}">
                      <a16:colId xmlns:a16="http://schemas.microsoft.com/office/drawing/2014/main" val="1527445061"/>
                    </a:ext>
                  </a:extLst>
                </a:gridCol>
                <a:gridCol w="1828801">
                  <a:extLst>
                    <a:ext uri="{9D8B030D-6E8A-4147-A177-3AD203B41FA5}">
                      <a16:colId xmlns:a16="http://schemas.microsoft.com/office/drawing/2014/main" val="2369010812"/>
                    </a:ext>
                  </a:extLst>
                </a:gridCol>
              </a:tblGrid>
              <a:tr h="213360">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Code</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Description</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Code System</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860894409"/>
                  </a:ext>
                </a:extLst>
              </a:tr>
              <a:tr h="213360">
                <a:tc>
                  <a:txBody>
                    <a:bodyPr/>
                    <a:lstStyle/>
                    <a:p>
                      <a:pPr marL="0" marR="0" algn="just">
                        <a:spcBef>
                          <a:spcPts val="0"/>
                        </a:spcBef>
                        <a:spcAft>
                          <a:spcPts val="600"/>
                        </a:spcAft>
                      </a:pPr>
                      <a:r>
                        <a:rPr lang="de-DE" sz="1600" b="1">
                          <a:solidFill>
                            <a:schemeClr val="bg1"/>
                          </a:solidFill>
                          <a:effectLst/>
                          <a:latin typeface="+mn-lt"/>
                          <a:ea typeface="Times New Roman" panose="02020603050405020304" pitchFamily="18" charset="0"/>
                          <a:cs typeface="Times New Roman" panose="02020603050405020304" pitchFamily="18" charset="0"/>
                        </a:rPr>
                        <a:t>F</a:t>
                      </a:r>
                      <a:endParaRPr lang="en-US" sz="16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dirty="0">
                          <a:effectLst/>
                          <a:latin typeface="+mn-lt"/>
                          <a:ea typeface="Times New Roman" panose="02020603050405020304" pitchFamily="18" charset="0"/>
                          <a:cs typeface="Times New Roman" panose="02020603050405020304" pitchFamily="18" charset="0"/>
                        </a:rPr>
                        <a:t>Female</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HL70001 v2.5.1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835476"/>
                  </a:ext>
                </a:extLst>
              </a:tr>
              <a:tr h="213360">
                <a:tc>
                  <a:txBody>
                    <a:bodyPr/>
                    <a:lstStyle/>
                    <a:p>
                      <a:pPr marL="0" marR="0" algn="just">
                        <a:spcBef>
                          <a:spcPts val="0"/>
                        </a:spcBef>
                        <a:spcAft>
                          <a:spcPts val="600"/>
                        </a:spcAft>
                      </a:pPr>
                      <a:r>
                        <a:rPr lang="de-DE" sz="1600" b="1">
                          <a:solidFill>
                            <a:schemeClr val="bg1"/>
                          </a:solidFill>
                          <a:effectLst/>
                          <a:latin typeface="+mn-lt"/>
                          <a:ea typeface="Times New Roman" panose="02020603050405020304" pitchFamily="18" charset="0"/>
                          <a:cs typeface="Times New Roman" panose="02020603050405020304" pitchFamily="18" charset="0"/>
                        </a:rPr>
                        <a:t>M</a:t>
                      </a:r>
                      <a:endParaRPr lang="en-US" sz="16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Male</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HL70001 v2.5.1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785182234"/>
                  </a:ext>
                </a:extLst>
              </a:tr>
              <a:tr h="213360">
                <a:tc>
                  <a:txBody>
                    <a:bodyPr/>
                    <a:lstStyle/>
                    <a:p>
                      <a:pPr marL="0" marR="0" algn="just">
                        <a:spcBef>
                          <a:spcPts val="0"/>
                        </a:spcBef>
                        <a:spcAft>
                          <a:spcPts val="600"/>
                        </a:spcAft>
                      </a:pPr>
                      <a:r>
                        <a:rPr lang="de-DE" sz="1600" b="1" dirty="0">
                          <a:solidFill>
                            <a:schemeClr val="bg1"/>
                          </a:solidFill>
                          <a:effectLst/>
                          <a:latin typeface="+mn-lt"/>
                          <a:ea typeface="Times New Roman" panose="02020603050405020304" pitchFamily="18" charset="0"/>
                          <a:cs typeface="Times New Roman" panose="02020603050405020304" pitchFamily="18" charset="0"/>
                        </a:rPr>
                        <a:t>N</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dirty="0">
                          <a:effectLst/>
                          <a:latin typeface="+mn-lt"/>
                          <a:ea typeface="Times New Roman" panose="02020603050405020304" pitchFamily="18" charset="0"/>
                          <a:cs typeface="Times New Roman" panose="02020603050405020304" pitchFamily="18" charset="0"/>
                        </a:rPr>
                        <a:t>Not</a:t>
                      </a:r>
                      <a:r>
                        <a:rPr lang="de-DE" sz="1600" baseline="0" dirty="0">
                          <a:effectLst/>
                          <a:latin typeface="+mn-lt"/>
                          <a:ea typeface="Times New Roman" panose="02020603050405020304" pitchFamily="18" charset="0"/>
                          <a:cs typeface="Times New Roman" panose="02020603050405020304" pitchFamily="18" charset="0"/>
                        </a:rPr>
                        <a:t> Applicable</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de-DE" sz="1600" dirty="0">
                          <a:effectLst/>
                          <a:latin typeface="+mn-lt"/>
                          <a:ea typeface="Times New Roman" panose="02020603050405020304" pitchFamily="18" charset="0"/>
                          <a:cs typeface="Times New Roman" panose="02020603050405020304" pitchFamily="18" charset="0"/>
                        </a:rPr>
                        <a:t>HL70001</a:t>
                      </a:r>
                      <a:r>
                        <a:rPr lang="de-DE" sz="1600" baseline="0" dirty="0">
                          <a:effectLst/>
                          <a:latin typeface="+mn-lt"/>
                          <a:ea typeface="Times New Roman" panose="02020603050405020304" pitchFamily="18" charset="0"/>
                          <a:cs typeface="Times New Roman" panose="02020603050405020304" pitchFamily="18" charset="0"/>
                        </a:rPr>
                        <a:t> v2.5.1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815688"/>
                  </a:ext>
                </a:extLst>
              </a:tr>
              <a:tr h="213360">
                <a:tc>
                  <a:txBody>
                    <a:bodyPr/>
                    <a:lstStyle/>
                    <a:p>
                      <a:pPr marL="0" marR="0" algn="just">
                        <a:spcBef>
                          <a:spcPts val="0"/>
                        </a:spcBef>
                        <a:spcAft>
                          <a:spcPts val="600"/>
                        </a:spcAft>
                      </a:pPr>
                      <a:r>
                        <a:rPr lang="de-DE" sz="1600" b="1" dirty="0">
                          <a:solidFill>
                            <a:schemeClr val="bg1"/>
                          </a:solidFill>
                          <a:effectLst/>
                          <a:latin typeface="+mn-lt"/>
                          <a:ea typeface="Times New Roman" panose="02020603050405020304" pitchFamily="18" charset="0"/>
                          <a:cs typeface="Times New Roman" panose="02020603050405020304" pitchFamily="18" charset="0"/>
                        </a:rPr>
                        <a:t>U</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pPr>
                      <a:r>
                        <a:rPr lang="de-DE" sz="1600">
                          <a:effectLst/>
                          <a:latin typeface="+mn-lt"/>
                          <a:ea typeface="Times New Roman" panose="02020603050405020304" pitchFamily="18" charset="0"/>
                          <a:cs typeface="Times New Roman" panose="02020603050405020304" pitchFamily="18" charset="0"/>
                        </a:rPr>
                        <a:t>Unknown</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just">
                        <a:spcBef>
                          <a:spcPts val="0"/>
                        </a:spcBef>
                        <a:spcAft>
                          <a:spcPts val="600"/>
                        </a:spcAft>
                      </a:pPr>
                      <a:r>
                        <a:rPr lang="de-DE" sz="1600" dirty="0">
                          <a:effectLst/>
                          <a:latin typeface="+mn-lt"/>
                          <a:ea typeface="Times New Roman" panose="02020603050405020304" pitchFamily="18" charset="0"/>
                          <a:cs typeface="Times New Roman" panose="02020603050405020304" pitchFamily="18" charset="0"/>
                        </a:rPr>
                        <a:t>HL70001 v2.5.1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371650638"/>
                  </a:ext>
                </a:extLst>
              </a:tr>
            </a:tbl>
          </a:graphicData>
        </a:graphic>
      </p:graphicFrame>
      <p:sp>
        <p:nvSpPr>
          <p:cNvPr id="12" name="TextBox 11"/>
          <p:cNvSpPr txBox="1"/>
          <p:nvPr/>
        </p:nvSpPr>
        <p:spPr>
          <a:xfrm>
            <a:off x="692396" y="4833956"/>
            <a:ext cx="4101610" cy="369332"/>
          </a:xfrm>
          <a:prstGeom prst="rect">
            <a:avLst/>
          </a:prstGeom>
          <a:noFill/>
        </p:spPr>
        <p:txBody>
          <a:bodyPr wrap="square" rtlCol="0">
            <a:spAutoFit/>
          </a:bodyPr>
          <a:lstStyle/>
          <a:p>
            <a:r>
              <a:rPr lang="en-US" b="1" dirty="0">
                <a:solidFill>
                  <a:srgbClr val="0070C0"/>
                </a:solidFill>
              </a:rPr>
              <a:t>HL7 v2 NULL FLAVORS in Value Set</a:t>
            </a:r>
          </a:p>
        </p:txBody>
      </p:sp>
      <p:sp>
        <p:nvSpPr>
          <p:cNvPr id="8" name="Right Arrow 7"/>
          <p:cNvSpPr/>
          <p:nvPr/>
        </p:nvSpPr>
        <p:spPr bwMode="auto">
          <a:xfrm rot="10800000">
            <a:off x="4876800" y="5959084"/>
            <a:ext cx="685800" cy="1524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ight Arrow 13"/>
          <p:cNvSpPr/>
          <p:nvPr/>
        </p:nvSpPr>
        <p:spPr bwMode="auto">
          <a:xfrm rot="10800000">
            <a:off x="4871785" y="6215283"/>
            <a:ext cx="685800" cy="1524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5570413" y="5998352"/>
            <a:ext cx="1945917" cy="369332"/>
          </a:xfrm>
          <a:prstGeom prst="rect">
            <a:avLst/>
          </a:prstGeom>
          <a:noFill/>
        </p:spPr>
        <p:txBody>
          <a:bodyPr wrap="none" rtlCol="0">
            <a:spAutoFit/>
          </a:bodyPr>
          <a:lstStyle/>
          <a:p>
            <a:r>
              <a:rPr lang="en-US" b="1" dirty="0">
                <a:solidFill>
                  <a:srgbClr val="0070C0"/>
                </a:solidFill>
              </a:rPr>
              <a:t>NULL FLAVORS</a:t>
            </a:r>
          </a:p>
        </p:txBody>
      </p:sp>
    </p:spTree>
    <p:extLst>
      <p:ext uri="{BB962C8B-B14F-4D97-AF65-F5344CB8AC3E}">
        <p14:creationId xmlns:p14="http://schemas.microsoft.com/office/powerpoint/2010/main" val="18756399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Fixed Values</a:t>
            </a:r>
          </a:p>
        </p:txBody>
      </p:sp>
      <p:sp>
        <p:nvSpPr>
          <p:cNvPr id="8195" name="Rectangle 3"/>
          <p:cNvSpPr>
            <a:spLocks noGrp="1" noChangeArrowheads="1"/>
          </p:cNvSpPr>
          <p:nvPr>
            <p:ph idx="1"/>
          </p:nvPr>
        </p:nvSpPr>
        <p:spPr>
          <a:xfrm>
            <a:off x="381000" y="1752600"/>
            <a:ext cx="8458200" cy="4572000"/>
          </a:xfrm>
        </p:spPr>
        <p:txBody>
          <a:bodyPr>
            <a:normAutofit/>
          </a:bodyPr>
          <a:lstStyle/>
          <a:p>
            <a:r>
              <a:rPr lang="en-US" dirty="0"/>
              <a:t>Denotes a constant value</a:t>
            </a:r>
          </a:p>
          <a:p>
            <a:r>
              <a:rPr lang="en-US" dirty="0"/>
              <a:t>Only makes sense in the context of profiling (applying constraints) where the use case reduces the possible data value to one</a:t>
            </a:r>
          </a:p>
          <a:p>
            <a:r>
              <a:rPr lang="en-US" dirty="0"/>
              <a:t>v2 Example: “A02” to indicate a patient transfer message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126</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225238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Default Values</a:t>
            </a:r>
          </a:p>
        </p:txBody>
      </p:sp>
      <p:sp>
        <p:nvSpPr>
          <p:cNvPr id="8195" name="Rectangle 3"/>
          <p:cNvSpPr>
            <a:spLocks noGrp="1" noChangeArrowheads="1"/>
          </p:cNvSpPr>
          <p:nvPr>
            <p:ph idx="1"/>
          </p:nvPr>
        </p:nvSpPr>
        <p:spPr>
          <a:xfrm>
            <a:off x="381000" y="1752600"/>
            <a:ext cx="8458200" cy="4572000"/>
          </a:xfrm>
        </p:spPr>
        <p:txBody>
          <a:bodyPr>
            <a:normAutofit fontScale="70000" lnSpcReduction="20000"/>
          </a:bodyPr>
          <a:lstStyle/>
          <a:p>
            <a:r>
              <a:rPr lang="en-US" dirty="0"/>
              <a:t>A pre-determined value that is assigned to an element</a:t>
            </a:r>
          </a:p>
          <a:p>
            <a:r>
              <a:rPr lang="en-US" dirty="0"/>
              <a:t>If a dynamic value is not provided for the element in the message or document, the recipient performs the processing of the element populated using the pre-determined value</a:t>
            </a:r>
          </a:p>
          <a:p>
            <a:r>
              <a:rPr lang="en-US" dirty="0"/>
              <a:t>Unlike with a fixed value (constant) element, the actual value populating an element that is assigned a default value can be different from the default value (i.e., the default is overridden if a value is present in the message or document).</a:t>
            </a:r>
          </a:p>
          <a:p>
            <a:r>
              <a:rPr lang="en-US" dirty="0"/>
              <a:t>Require either an additional negotiation in advance between sender and receiver in order to define those values, or stipulation of the default in a specification</a:t>
            </a:r>
          </a:p>
          <a:p>
            <a:r>
              <a:rPr lang="en-US" dirty="0">
                <a:solidFill>
                  <a:srgbClr val="0070C0"/>
                </a:solidFill>
              </a:rPr>
              <a:t>Default values are not recommended—there is uncertainty about the value itself, as there is no distinction between an element that is left out of the message intentionally or left out erroneously—ALWAYS BE EXPLICIT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127</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869623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Placeholder Values</a:t>
            </a:r>
          </a:p>
        </p:txBody>
      </p:sp>
      <p:sp>
        <p:nvSpPr>
          <p:cNvPr id="8195" name="Rectangle 3"/>
          <p:cNvSpPr>
            <a:spLocks noGrp="1" noChangeArrowheads="1"/>
          </p:cNvSpPr>
          <p:nvPr>
            <p:ph idx="1"/>
          </p:nvPr>
        </p:nvSpPr>
        <p:spPr>
          <a:xfrm>
            <a:off x="381000" y="1752600"/>
            <a:ext cx="8458200" cy="4572000"/>
          </a:xfrm>
        </p:spPr>
        <p:txBody>
          <a:bodyPr>
            <a:normAutofit fontScale="77500" lnSpcReduction="20000"/>
          </a:bodyPr>
          <a:lstStyle/>
          <a:p>
            <a:r>
              <a:rPr lang="en-US" dirty="0"/>
              <a:t>Used in cases where an element is Required but no valid data are available</a:t>
            </a:r>
          </a:p>
          <a:p>
            <a:r>
              <a:rPr lang="en-US" dirty="0"/>
              <a:t>An example is the sending of “John Doe” in the patient name elements when the name of the patient is unknown </a:t>
            </a:r>
          </a:p>
          <a:p>
            <a:r>
              <a:rPr lang="en-US" dirty="0"/>
              <a:t>HL7 V3 uses a null flavor, </a:t>
            </a:r>
          </a:p>
          <a:p>
            <a:r>
              <a:rPr lang="en-US" dirty="0"/>
              <a:t>HL7 v2.7 (and later) an empty name element should be sent with a tag (type code) denoting “temporarily unavailable”</a:t>
            </a:r>
          </a:p>
          <a:p>
            <a:r>
              <a:rPr lang="en-US" dirty="0"/>
              <a:t>In other standards, no mechanism exists for conveying the non-availability of data for an element (e.g., earlier versions of HL7 v2.x). </a:t>
            </a:r>
          </a:p>
          <a:p>
            <a:r>
              <a:rPr lang="en-US" dirty="0">
                <a:solidFill>
                  <a:srgbClr val="0070C0"/>
                </a:solidFill>
              </a:rPr>
              <a:t>Placeholder values are used in lieu of a null flavor or an element with the type code, which points to a deficiency of the standard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128</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Frame 6"/>
          <p:cNvSpPr/>
          <p:nvPr/>
        </p:nvSpPr>
        <p:spPr bwMode="auto">
          <a:xfrm>
            <a:off x="5410200" y="837687"/>
            <a:ext cx="2362200" cy="334405"/>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Should not be used</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40210935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4</a:t>
            </a:r>
            <a:br>
              <a:rPr lang="en-US" dirty="0"/>
            </a:br>
            <a:br>
              <a:rPr lang="en-US" dirty="0"/>
            </a:br>
            <a:r>
              <a:rPr lang="en-US" sz="3200" dirty="0"/>
              <a:t>Conformance Constructs</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fontScale="85000" lnSpcReduction="20000"/>
          </a:bodyPr>
          <a:lstStyle/>
          <a:p>
            <a:pPr algn="l"/>
            <a:r>
              <a:rPr lang="en-US" dirty="0"/>
              <a:t>Section 1: Usage</a:t>
            </a:r>
          </a:p>
          <a:p>
            <a:pPr algn="l"/>
            <a:r>
              <a:rPr lang="en-US" dirty="0"/>
              <a:t>Section 2: Cardinality</a:t>
            </a:r>
          </a:p>
          <a:p>
            <a:pPr algn="l"/>
            <a:r>
              <a:rPr lang="en-US" dirty="0"/>
              <a:t>Section 3: Structure</a:t>
            </a:r>
          </a:p>
          <a:p>
            <a:pPr algn="l"/>
            <a:r>
              <a:rPr lang="en-US" dirty="0"/>
              <a:t>Section 4: Content (Vocabulary)</a:t>
            </a:r>
          </a:p>
          <a:p>
            <a:pPr algn="l"/>
            <a:r>
              <a:rPr lang="en-US" dirty="0">
                <a:solidFill>
                  <a:srgbClr val="0070C0"/>
                </a:solidFill>
              </a:rPr>
              <a:t>Section 5: Length</a:t>
            </a:r>
          </a:p>
          <a:p>
            <a:pPr algn="l"/>
            <a:r>
              <a:rPr lang="en-US" dirty="0"/>
              <a:t>Section 6: Explicit Constraints</a:t>
            </a:r>
          </a:p>
        </p:txBody>
      </p:sp>
    </p:spTree>
    <p:extLst>
      <p:ext uri="{BB962C8B-B14F-4D97-AF65-F5344CB8AC3E}">
        <p14:creationId xmlns:p14="http://schemas.microsoft.com/office/powerpoint/2010/main" val="1720837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Challenges with Standards</a:t>
            </a:r>
          </a:p>
        </p:txBody>
      </p:sp>
      <p:sp>
        <p:nvSpPr>
          <p:cNvPr id="8195" name="Rectangle 3"/>
          <p:cNvSpPr>
            <a:spLocks noGrp="1" noChangeArrowheads="1"/>
          </p:cNvSpPr>
          <p:nvPr>
            <p:ph idx="1"/>
          </p:nvPr>
        </p:nvSpPr>
        <p:spPr>
          <a:xfrm>
            <a:off x="381000" y="1828800"/>
            <a:ext cx="8382000" cy="4156102"/>
          </a:xfrm>
        </p:spPr>
        <p:txBody>
          <a:bodyPr>
            <a:normAutofit fontScale="92500" lnSpcReduction="20000"/>
          </a:bodyPr>
          <a:lstStyle/>
          <a:p>
            <a:r>
              <a:rPr lang="en-US" dirty="0"/>
              <a:t>Standards can be non-existent for certain domains</a:t>
            </a:r>
          </a:p>
          <a:p>
            <a:r>
              <a:rPr lang="en-US" dirty="0"/>
              <a:t>Existing standards can be poorly defined</a:t>
            </a:r>
          </a:p>
          <a:p>
            <a:r>
              <a:rPr lang="en-US" dirty="0"/>
              <a:t>Poorly-defined standards can be poorly implemented</a:t>
            </a:r>
          </a:p>
          <a:p>
            <a:r>
              <a:rPr lang="en-US" dirty="0"/>
              <a:t>Well-defined standards can be poorly implemented</a:t>
            </a:r>
          </a:p>
          <a:p>
            <a:r>
              <a:rPr lang="en-US" dirty="0"/>
              <a:t>Well-defined standards can be ignored (i.e., not adopted)</a:t>
            </a:r>
          </a:p>
          <a:p>
            <a:r>
              <a:rPr lang="en-US" dirty="0"/>
              <a:t>Competing Standards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13</a:t>
            </a:fld>
            <a:endParaRPr lang="en-US" dirty="0"/>
          </a:p>
        </p:txBody>
      </p:sp>
      <p:sp>
        <p:nvSpPr>
          <p:cNvPr id="2" name="Frame 1"/>
          <p:cNvSpPr/>
          <p:nvPr/>
        </p:nvSpPr>
        <p:spPr bwMode="auto">
          <a:xfrm>
            <a:off x="990600" y="5984902"/>
            <a:ext cx="6705600" cy="368273"/>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70C0"/>
                </a:solidFill>
                <a:effectLst/>
                <a:latin typeface="Arial" charset="0"/>
              </a:rPr>
              <a:t>Use of Standards doesn’t guarantee Interoperability</a:t>
            </a:r>
          </a:p>
        </p:txBody>
      </p:sp>
      <p:sp>
        <p:nvSpPr>
          <p:cNvPr id="10"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393731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Length</a:t>
            </a:r>
          </a:p>
        </p:txBody>
      </p:sp>
      <p:sp>
        <p:nvSpPr>
          <p:cNvPr id="8195" name="Rectangle 3"/>
          <p:cNvSpPr>
            <a:spLocks noGrp="1" noChangeArrowheads="1"/>
          </p:cNvSpPr>
          <p:nvPr>
            <p:ph idx="1"/>
          </p:nvPr>
        </p:nvSpPr>
        <p:spPr>
          <a:xfrm>
            <a:off x="381000" y="1676400"/>
            <a:ext cx="8458200" cy="2267586"/>
          </a:xfrm>
        </p:spPr>
        <p:txBody>
          <a:bodyPr>
            <a:normAutofit fontScale="70000" lnSpcReduction="20000"/>
          </a:bodyPr>
          <a:lstStyle/>
          <a:p>
            <a:r>
              <a:rPr lang="en-US" dirty="0"/>
              <a:t>Defines a constraint on the number of characters that may be present in one occurrence of an element</a:t>
            </a:r>
          </a:p>
          <a:p>
            <a:r>
              <a:rPr lang="en-US" dirty="0"/>
              <a:t>Can specify a maximum or the minimum and maximum bounds</a:t>
            </a:r>
          </a:p>
          <a:p>
            <a:r>
              <a:rPr lang="en-US" dirty="0"/>
              <a:t>Only makes sense at the primitive data type level</a:t>
            </a:r>
          </a:p>
          <a:p>
            <a:r>
              <a:rPr lang="en-US" dirty="0"/>
              <a:t>Good practice for data exchange standards is to define a maximum length only for those elements where specific values must be enforced</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130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63340357"/>
              </p:ext>
            </p:extLst>
          </p:nvPr>
        </p:nvGraphicFramePr>
        <p:xfrm>
          <a:off x="381000" y="3895407"/>
          <a:ext cx="8258175" cy="2419350"/>
        </p:xfrm>
        <a:graphic>
          <a:graphicData uri="http://schemas.openxmlformats.org/drawingml/2006/table">
            <a:tbl>
              <a:tblPr/>
              <a:tblGrid>
                <a:gridCol w="1308226">
                  <a:extLst>
                    <a:ext uri="{9D8B030D-6E8A-4147-A177-3AD203B41FA5}">
                      <a16:colId xmlns:a16="http://schemas.microsoft.com/office/drawing/2014/main" val="4175509232"/>
                    </a:ext>
                  </a:extLst>
                </a:gridCol>
                <a:gridCol w="6949949">
                  <a:extLst>
                    <a:ext uri="{9D8B030D-6E8A-4147-A177-3AD203B41FA5}">
                      <a16:colId xmlns:a16="http://schemas.microsoft.com/office/drawing/2014/main" val="1364021102"/>
                    </a:ext>
                  </a:extLst>
                </a:gridCol>
              </a:tblGrid>
              <a:tr h="280988">
                <a:tc>
                  <a:txBody>
                    <a:bodyPr/>
                    <a:lstStyle/>
                    <a:p>
                      <a:pPr marL="0" marR="0" algn="ctr">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Min/Max</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Interpretation</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137108947"/>
                  </a:ext>
                </a:extLst>
              </a:tr>
              <a:tr h="324379">
                <a:tc>
                  <a:txBody>
                    <a:bodyPr/>
                    <a:lstStyle/>
                    <a:p>
                      <a:pPr marL="0" marR="0" algn="ctr">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[0..0]</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tabLst>
                          <a:tab pos="0" algn="l"/>
                        </a:tabLst>
                      </a:pPr>
                      <a:r>
                        <a:rPr lang="en-US" sz="1600">
                          <a:effectLst/>
                          <a:latin typeface="+mn-lt"/>
                          <a:ea typeface="Times New Roman" panose="02020603050405020304" pitchFamily="18" charset="0"/>
                          <a:cs typeface="Times New Roman" panose="02020603050405020304" pitchFamily="18" charset="0"/>
                        </a:rPr>
                        <a:t>element does not occur, i.e., it is forbidden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991404"/>
                  </a:ext>
                </a:extLst>
              </a:tr>
              <a:tr h="324379">
                <a:tc>
                  <a:txBody>
                    <a:bodyPr/>
                    <a:lstStyle/>
                    <a:p>
                      <a:pPr marL="0" marR="0" algn="ctr">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[1..n]</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an element has no minimal length but is limited to n characters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9282773"/>
                  </a:ext>
                </a:extLst>
              </a:tr>
              <a:tr h="365654">
                <a:tc>
                  <a:txBody>
                    <a:bodyPr/>
                    <a:lstStyle/>
                    <a:p>
                      <a:pPr marL="0" marR="0" algn="ctr">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an element has no minimal length and no (theoretical) limitation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517081"/>
                  </a:ext>
                </a:extLst>
              </a:tr>
              <a:tr h="561975">
                <a:tc>
                  <a:txBody>
                    <a:bodyPr/>
                    <a:lstStyle/>
                    <a:p>
                      <a:pPr marL="0" marR="0" algn="ctr">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en-US" sz="16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m..n</a:t>
                      </a: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an element must have between m and n characters (including), with m greater than one</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4126666895"/>
                  </a:ext>
                </a:extLst>
              </a:tr>
              <a:tr h="561975">
                <a:tc>
                  <a:txBody>
                    <a:bodyPr/>
                    <a:lstStyle/>
                    <a:p>
                      <a:pPr marL="0" marR="0" algn="ctr">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an element must have at least m characters, with m greater than one and no (theoretical) limitation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385629"/>
                  </a:ext>
                </a:extLst>
              </a:tr>
            </a:tbl>
          </a:graphicData>
        </a:graphic>
      </p:graphicFrame>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060227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sz="3600" dirty="0"/>
              <a:t>Length Implementation Scenarios</a:t>
            </a:r>
          </a:p>
        </p:txBody>
      </p:sp>
      <p:sp>
        <p:nvSpPr>
          <p:cNvPr id="8195" name="Rectangle 3"/>
          <p:cNvSpPr>
            <a:spLocks noGrp="1" noChangeArrowheads="1"/>
          </p:cNvSpPr>
          <p:nvPr>
            <p:ph idx="1"/>
          </p:nvPr>
        </p:nvSpPr>
        <p:spPr>
          <a:xfrm>
            <a:off x="381000" y="1676400"/>
            <a:ext cx="8458200" cy="616162"/>
          </a:xfrm>
        </p:spPr>
        <p:txBody>
          <a:bodyPr>
            <a:normAutofit fontScale="62500" lnSpcReduction="20000"/>
          </a:bodyPr>
          <a:lstStyle/>
          <a:p>
            <a:r>
              <a:rPr lang="en-US" dirty="0"/>
              <a:t>Analysis of length implementation of a sender and receiver pair and the consequence of a data exchange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131</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851994159"/>
              </p:ext>
            </p:extLst>
          </p:nvPr>
        </p:nvGraphicFramePr>
        <p:xfrm>
          <a:off x="457200" y="2438400"/>
          <a:ext cx="8305800" cy="4045162"/>
        </p:xfrm>
        <a:graphic>
          <a:graphicData uri="http://schemas.openxmlformats.org/drawingml/2006/table">
            <a:tbl>
              <a:tblPr/>
              <a:tblGrid>
                <a:gridCol w="838200">
                  <a:extLst>
                    <a:ext uri="{9D8B030D-6E8A-4147-A177-3AD203B41FA5}">
                      <a16:colId xmlns:a16="http://schemas.microsoft.com/office/drawing/2014/main" val="1364021102"/>
                    </a:ext>
                  </a:extLst>
                </a:gridCol>
                <a:gridCol w="990600">
                  <a:extLst>
                    <a:ext uri="{9D8B030D-6E8A-4147-A177-3AD203B41FA5}">
                      <a16:colId xmlns:a16="http://schemas.microsoft.com/office/drawing/2014/main" val="4060463694"/>
                    </a:ext>
                  </a:extLst>
                </a:gridCol>
                <a:gridCol w="6477000">
                  <a:extLst>
                    <a:ext uri="{9D8B030D-6E8A-4147-A177-3AD203B41FA5}">
                      <a16:colId xmlns:a16="http://schemas.microsoft.com/office/drawing/2014/main" val="3856001933"/>
                    </a:ext>
                  </a:extLst>
                </a:gridCol>
              </a:tblGrid>
              <a:tr h="280988">
                <a:tc>
                  <a:txBody>
                    <a:bodyPr/>
                    <a:lstStyle/>
                    <a:p>
                      <a:pPr marL="0" marR="0" algn="just">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Sender</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Receiver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Consequence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137108947"/>
                  </a:ext>
                </a:extLst>
              </a:tr>
              <a:tr h="324379">
                <a:tc>
                  <a:txBody>
                    <a:bodyPr/>
                    <a:lstStyle/>
                    <a:p>
                      <a:r>
                        <a:rPr lang="en-US" dirty="0"/>
                        <a:t>10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20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Normally, this combination is fine, because the receiver can always store the transmitted information.</a:t>
                      </a:r>
                    </a:p>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Note: if a user changes the information on the receiving side to something with a greater length, a problem will occur if these data are returned to the original sender.</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991404"/>
                  </a:ext>
                </a:extLst>
              </a:tr>
              <a:tr h="324379">
                <a:tc>
                  <a:txBody>
                    <a:bodyPr/>
                    <a:lstStyle/>
                    <a:p>
                      <a:r>
                        <a:rPr lang="en-US" dirty="0"/>
                        <a:t>20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10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The receiver can handle this situation in two ways: (1) evaluate the data and detect the invalid length and return an error, or (2) ignore the invalid length and store the information it can.</a:t>
                      </a:r>
                    </a:p>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The latter can only be done by truncation. Therefore, a loss of information is—most probably—unavoidable.</a:t>
                      </a:r>
                    </a:p>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From a testing perspective, this kind of problem can only be detected if a data exchange is performed with information of maximum length (for each element).</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9282773"/>
                  </a:ext>
                </a:extLst>
              </a:tr>
              <a:tr h="365654">
                <a:tc>
                  <a:txBody>
                    <a:bodyPr/>
                    <a:lstStyle/>
                    <a:p>
                      <a:r>
                        <a:rPr lang="en-US" dirty="0"/>
                        <a:t>10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10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tabLst>
                          <a:tab pos="0" algn="l"/>
                        </a:tabLst>
                      </a:pPr>
                      <a:r>
                        <a:rPr lang="en-US" sz="1600" dirty="0">
                          <a:effectLst/>
                          <a:latin typeface="+mn-lt"/>
                          <a:ea typeface="Times New Roman" panose="02020603050405020304" pitchFamily="18" charset="0"/>
                          <a:cs typeface="Times New Roman" panose="02020603050405020304" pitchFamily="18" charset="0"/>
                        </a:rPr>
                        <a:t>No Conflict</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517081"/>
                  </a:ext>
                </a:extLst>
              </a:tr>
            </a:tbl>
          </a:graphicData>
        </a:graphic>
      </p:graphicFrame>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715989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Truncation</a:t>
            </a:r>
          </a:p>
        </p:txBody>
      </p:sp>
      <p:sp>
        <p:nvSpPr>
          <p:cNvPr id="8195" name="Rectangle 3"/>
          <p:cNvSpPr>
            <a:spLocks noGrp="1" noChangeArrowheads="1"/>
          </p:cNvSpPr>
          <p:nvPr>
            <p:ph idx="1"/>
          </p:nvPr>
        </p:nvSpPr>
        <p:spPr>
          <a:xfrm>
            <a:off x="381000" y="1752600"/>
            <a:ext cx="8458200" cy="4648200"/>
          </a:xfrm>
        </p:spPr>
        <p:txBody>
          <a:bodyPr>
            <a:normAutofit fontScale="85000" lnSpcReduction="20000"/>
          </a:bodyPr>
          <a:lstStyle/>
          <a:p>
            <a:r>
              <a:rPr lang="en-US" dirty="0"/>
              <a:t>Is the process of substituting an indicator for data that exceed an application’s ability to process or store it</a:t>
            </a:r>
          </a:p>
          <a:p>
            <a:r>
              <a:rPr lang="en-US" dirty="0"/>
              <a:t>An interface has two choices for reacting to the receipt of data that exceed the application’s capability to store it: </a:t>
            </a:r>
          </a:p>
          <a:p>
            <a:pPr lvl="1"/>
            <a:r>
              <a:rPr lang="en-US" dirty="0"/>
              <a:t>rejecting the data (i.e., message or document) entirely with an appropriate error code, </a:t>
            </a:r>
          </a:p>
          <a:p>
            <a:pPr lvl="1"/>
            <a:r>
              <a:rPr lang="en-US" dirty="0"/>
              <a:t>or storing whatever is possible to store</a:t>
            </a:r>
          </a:p>
          <a:p>
            <a:r>
              <a:rPr lang="en-US" dirty="0"/>
              <a:t>Application’s should pre-process to determine if it is capable of storing the data—otherwise only partial data is consumed and stored</a:t>
            </a:r>
          </a:p>
          <a:p>
            <a:r>
              <a:rPr lang="en-US" dirty="0"/>
              <a:t>In cases where there is a known loss of data, the truncation indicator is used to identify this situation</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132</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883374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Padding</a:t>
            </a:r>
          </a:p>
        </p:txBody>
      </p:sp>
      <p:sp>
        <p:nvSpPr>
          <p:cNvPr id="8195" name="Rectangle 3"/>
          <p:cNvSpPr>
            <a:spLocks noGrp="1" noChangeArrowheads="1"/>
          </p:cNvSpPr>
          <p:nvPr>
            <p:ph idx="1"/>
          </p:nvPr>
        </p:nvSpPr>
        <p:spPr>
          <a:xfrm>
            <a:off x="381000" y="1752600"/>
            <a:ext cx="8458200" cy="4648200"/>
          </a:xfrm>
        </p:spPr>
        <p:txBody>
          <a:bodyPr>
            <a:normAutofit fontScale="92500" lnSpcReduction="20000"/>
          </a:bodyPr>
          <a:lstStyle/>
          <a:p>
            <a:r>
              <a:rPr lang="en-US" dirty="0"/>
              <a:t>Padding does the opposite of truncation</a:t>
            </a:r>
          </a:p>
          <a:p>
            <a:r>
              <a:rPr lang="en-US" dirty="0"/>
              <a:t>Padding expands data with artificial characters to a specified length</a:t>
            </a:r>
          </a:p>
          <a:p>
            <a:r>
              <a:rPr lang="en-US" dirty="0"/>
              <a:t>Good examples are numbers that are filled (</a:t>
            </a:r>
            <a:r>
              <a:rPr lang="en-US" i="1" dirty="0"/>
              <a:t>padded</a:t>
            </a:r>
            <a:r>
              <a:rPr lang="en-US" dirty="0"/>
              <a:t>) with zeros (to the left), or texts that are expanded with spaces (to the right)</a:t>
            </a:r>
          </a:p>
          <a:p>
            <a:r>
              <a:rPr lang="en-US" dirty="0"/>
              <a:t>Padding came about with fixed-format representations where an exchanged object is required to have a specific length</a:t>
            </a:r>
          </a:p>
          <a:p>
            <a:r>
              <a:rPr lang="en-US" dirty="0"/>
              <a:t>In modern systems, the use of padding is unusual</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133</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251553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Conformance Length</a:t>
            </a:r>
          </a:p>
        </p:txBody>
      </p:sp>
      <p:sp>
        <p:nvSpPr>
          <p:cNvPr id="8195" name="Rectangle 3"/>
          <p:cNvSpPr>
            <a:spLocks noGrp="1" noChangeArrowheads="1"/>
          </p:cNvSpPr>
          <p:nvPr>
            <p:ph idx="1"/>
          </p:nvPr>
        </p:nvSpPr>
        <p:spPr>
          <a:xfrm>
            <a:off x="381000" y="1752600"/>
            <a:ext cx="8458200" cy="4648200"/>
          </a:xfrm>
        </p:spPr>
        <p:txBody>
          <a:bodyPr>
            <a:normAutofit/>
          </a:bodyPr>
          <a:lstStyle/>
          <a:p>
            <a:r>
              <a:rPr lang="en-US" dirty="0"/>
              <a:t>Provides the minimum length for the maximum length</a:t>
            </a:r>
          </a:p>
          <a:p>
            <a:r>
              <a:rPr lang="en-US" dirty="0"/>
              <a:t>Introduced in HL7 v2.7</a:t>
            </a:r>
          </a:p>
          <a:p>
            <a:r>
              <a:rPr lang="en-US" dirty="0"/>
              <a:t>Used in the base standard and constrainable profiles</a:t>
            </a:r>
          </a:p>
          <a:p>
            <a:r>
              <a:rPr lang="en-US" dirty="0"/>
              <a:t>Implementable profiles have an explicit normative maximum length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134</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237619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4</a:t>
            </a:r>
            <a:br>
              <a:rPr lang="en-US" dirty="0"/>
            </a:br>
            <a:br>
              <a:rPr lang="en-US" dirty="0"/>
            </a:br>
            <a:r>
              <a:rPr lang="en-US" sz="3200" dirty="0"/>
              <a:t>Conformance Constructs</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fontScale="85000" lnSpcReduction="20000"/>
          </a:bodyPr>
          <a:lstStyle/>
          <a:p>
            <a:pPr algn="l"/>
            <a:r>
              <a:rPr lang="en-US" dirty="0"/>
              <a:t>Section 1: Usage</a:t>
            </a:r>
          </a:p>
          <a:p>
            <a:pPr algn="l"/>
            <a:r>
              <a:rPr lang="en-US" dirty="0"/>
              <a:t>Section 2: Cardinality</a:t>
            </a:r>
          </a:p>
          <a:p>
            <a:pPr algn="l"/>
            <a:r>
              <a:rPr lang="en-US" dirty="0"/>
              <a:t>Section 3: Structure</a:t>
            </a:r>
          </a:p>
          <a:p>
            <a:pPr algn="l"/>
            <a:r>
              <a:rPr lang="en-US" dirty="0"/>
              <a:t>Section 4: Content (Vocabulary)</a:t>
            </a:r>
          </a:p>
          <a:p>
            <a:pPr algn="l"/>
            <a:r>
              <a:rPr lang="en-US" dirty="0"/>
              <a:t>Section 5: Length</a:t>
            </a:r>
          </a:p>
          <a:p>
            <a:pPr algn="l"/>
            <a:r>
              <a:rPr lang="en-US" dirty="0">
                <a:solidFill>
                  <a:srgbClr val="0070C0"/>
                </a:solidFill>
              </a:rPr>
              <a:t>Section 6: Explicit Constraints</a:t>
            </a:r>
          </a:p>
        </p:txBody>
      </p:sp>
    </p:spTree>
    <p:extLst>
      <p:ext uri="{BB962C8B-B14F-4D97-AF65-F5344CB8AC3E}">
        <p14:creationId xmlns:p14="http://schemas.microsoft.com/office/powerpoint/2010/main" val="18324725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Explicit Constraints</a:t>
            </a:r>
          </a:p>
        </p:txBody>
      </p:sp>
      <p:sp>
        <p:nvSpPr>
          <p:cNvPr id="8195" name="Rectangle 3"/>
          <p:cNvSpPr>
            <a:spLocks noGrp="1" noChangeArrowheads="1"/>
          </p:cNvSpPr>
          <p:nvPr>
            <p:ph idx="1"/>
          </p:nvPr>
        </p:nvSpPr>
        <p:spPr>
          <a:xfrm>
            <a:off x="381000" y="1752600"/>
            <a:ext cx="8458200" cy="4648200"/>
          </a:xfrm>
        </p:spPr>
        <p:txBody>
          <a:bodyPr>
            <a:normAutofit fontScale="77500" lnSpcReduction="20000"/>
          </a:bodyPr>
          <a:lstStyle/>
          <a:p>
            <a:r>
              <a:rPr lang="en-US" dirty="0"/>
              <a:t>Also know as: Conformance Statement, Predicate, and Invariant</a:t>
            </a:r>
          </a:p>
          <a:p>
            <a:r>
              <a:rPr lang="en-US" dirty="0"/>
              <a:t>Are normative statements of requirements explicitly expressed in a natural language or formal language</a:t>
            </a:r>
          </a:p>
          <a:p>
            <a:r>
              <a:rPr lang="en-US" dirty="0"/>
              <a:t>Are a catch-all mechanism for specifying requirements that aren’t conveniently defined using the conformance constructs</a:t>
            </a:r>
          </a:p>
          <a:p>
            <a:r>
              <a:rPr lang="en-US" dirty="0"/>
              <a:t>Example:</a:t>
            </a:r>
          </a:p>
          <a:p>
            <a:pPr lvl="1"/>
            <a:r>
              <a:rPr lang="en-US" dirty="0"/>
              <a:t>EI.3 (Universal ID) SHALL be valued with an ISO-compliant OID</a:t>
            </a:r>
          </a:p>
          <a:p>
            <a:pPr lvl="1"/>
            <a:r>
              <a:rPr lang="en-US" dirty="0"/>
              <a:t>imm-1: If immunization was not </a:t>
            </a:r>
            <a:r>
              <a:rPr lang="en-US" dirty="0" err="1"/>
              <a:t>administred</a:t>
            </a:r>
            <a:r>
              <a:rPr lang="en-US" dirty="0"/>
              <a:t> (</a:t>
            </a:r>
            <a:r>
              <a:rPr lang="en-US" dirty="0" err="1"/>
              <a:t>wasNotGiven</a:t>
            </a:r>
            <a:r>
              <a:rPr lang="en-US" dirty="0"/>
              <a:t>=true) then there SHALL be no reaction nor </a:t>
            </a:r>
            <a:r>
              <a:rPr lang="en-US" dirty="0" err="1"/>
              <a:t>explanation.reason</a:t>
            </a:r>
            <a:r>
              <a:rPr lang="en-US" dirty="0"/>
              <a:t> present (</a:t>
            </a:r>
            <a:r>
              <a:rPr lang="en-US" dirty="0" err="1"/>
              <a:t>xpath</a:t>
            </a:r>
            <a:r>
              <a:rPr lang="en-US" dirty="0"/>
              <a:t>: not(</a:t>
            </a:r>
            <a:r>
              <a:rPr lang="en-US" dirty="0" err="1"/>
              <a:t>f:wasNotGiven</a:t>
            </a:r>
            <a:r>
              <a:rPr lang="en-US" dirty="0"/>
              <a:t>/@value=true() and (count(</a:t>
            </a:r>
            <a:r>
              <a:rPr lang="en-US" dirty="0" err="1"/>
              <a:t>f:reaction</a:t>
            </a:r>
            <a:r>
              <a:rPr lang="en-US" dirty="0"/>
              <a:t>) &gt; 0 or exists(</a:t>
            </a:r>
            <a:r>
              <a:rPr lang="en-US" dirty="0" err="1"/>
              <a:t>f:explanation</a:t>
            </a:r>
            <a:r>
              <a:rPr lang="en-US" dirty="0"/>
              <a:t>/</a:t>
            </a:r>
            <a:r>
              <a:rPr lang="en-US" dirty="0" err="1"/>
              <a:t>f:reason</a:t>
            </a:r>
            <a:r>
              <a:rPr lang="en-US" dirty="0"/>
              <a:t>))))</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136</a:t>
            </a:fld>
            <a:endParaRPr lang="en-US" dirty="0"/>
          </a:p>
        </p:txBody>
      </p:sp>
    </p:spTree>
    <p:extLst>
      <p:ext uri="{BB962C8B-B14F-4D97-AF65-F5344CB8AC3E}">
        <p14:creationId xmlns:p14="http://schemas.microsoft.com/office/powerpoint/2010/main" val="12873750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CDA Temple Example</a:t>
            </a:r>
          </a:p>
        </p:txBody>
      </p:sp>
      <p:sp>
        <p:nvSpPr>
          <p:cNvPr id="8195" name="Rectangle 3"/>
          <p:cNvSpPr>
            <a:spLocks noGrp="1" noChangeArrowheads="1"/>
          </p:cNvSpPr>
          <p:nvPr>
            <p:ph idx="1"/>
          </p:nvPr>
        </p:nvSpPr>
        <p:spPr>
          <a:xfrm>
            <a:off x="381000" y="1752600"/>
            <a:ext cx="8458200" cy="1066800"/>
          </a:xfrm>
        </p:spPr>
        <p:txBody>
          <a:bodyPr>
            <a:normAutofit fontScale="92500"/>
          </a:bodyPr>
          <a:lstStyle/>
          <a:p>
            <a:r>
              <a:rPr lang="en-US" dirty="0"/>
              <a:t>Some specifications, such as CDA templates, use explicit conformance statement extensively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137</a:t>
            </a:fld>
            <a:endParaRPr lang="en-US" dirty="0"/>
          </a:p>
        </p:txBody>
      </p:sp>
      <p:sp>
        <p:nvSpPr>
          <p:cNvPr id="6" name="Rectangle 3"/>
          <p:cNvSpPr txBox="1">
            <a:spLocks noChangeArrowheads="1"/>
          </p:cNvSpPr>
          <p:nvPr/>
        </p:nvSpPr>
        <p:spPr bwMode="auto">
          <a:xfrm>
            <a:off x="381000" y="2895600"/>
            <a:ext cx="8458200"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marL="0" indent="0" eaLnBrk="1" hangingPunct="1">
              <a:buNone/>
            </a:pPr>
            <a:r>
              <a:rPr lang="en-US" kern="0" dirty="0">
                <a:solidFill>
                  <a:srgbClr val="0070C0"/>
                </a:solidFill>
              </a:rPr>
              <a:t>SHALL contain [1..1] component/</a:t>
            </a:r>
            <a:r>
              <a:rPr lang="en-US" kern="0" dirty="0" err="1">
                <a:solidFill>
                  <a:srgbClr val="0070C0"/>
                </a:solidFill>
              </a:rPr>
              <a:t>structuredBody</a:t>
            </a:r>
            <a:r>
              <a:rPr lang="en-US" kern="0" dirty="0">
                <a:solidFill>
                  <a:srgbClr val="0070C0"/>
                </a:solidFill>
              </a:rPr>
              <a:t> (CONF:4082). </a:t>
            </a:r>
          </a:p>
          <a:p>
            <a:pPr marL="0" indent="0" eaLnBrk="1" hangingPunct="1">
              <a:buNone/>
            </a:pPr>
            <a:endParaRPr lang="en-US" kern="0" dirty="0">
              <a:solidFill>
                <a:srgbClr val="0070C0"/>
              </a:solidFill>
            </a:endParaRPr>
          </a:p>
          <a:p>
            <a:pPr marL="400050" lvl="1" indent="0" eaLnBrk="1" hangingPunct="1">
              <a:buNone/>
            </a:pPr>
            <a:r>
              <a:rPr lang="en-US" kern="0" dirty="0">
                <a:solidFill>
                  <a:srgbClr val="0070C0"/>
                </a:solidFill>
              </a:rPr>
              <a:t>a. This component/</a:t>
            </a:r>
            <a:r>
              <a:rPr lang="en-US" kern="0" dirty="0" err="1">
                <a:solidFill>
                  <a:srgbClr val="0070C0"/>
                </a:solidFill>
              </a:rPr>
              <a:t>structuredBody</a:t>
            </a:r>
            <a:r>
              <a:rPr lang="en-US" kern="0" dirty="0">
                <a:solidFill>
                  <a:srgbClr val="0070C0"/>
                </a:solidFill>
              </a:rPr>
              <a:t> SHOULD contain [0..1] component (CONF:4130) such that it a. SHALL contain [1..1] Reporting Parameters section (</a:t>
            </a:r>
            <a:r>
              <a:rPr lang="en-US" kern="0" dirty="0" err="1">
                <a:solidFill>
                  <a:srgbClr val="0070C0"/>
                </a:solidFill>
              </a:rPr>
              <a:t>templateId</a:t>
            </a:r>
            <a:r>
              <a:rPr lang="en-US" kern="0" dirty="0">
                <a:solidFill>
                  <a:srgbClr val="0070C0"/>
                </a:solidFill>
              </a:rPr>
              <a:t>: 2.16.840.1.113883.10.20.17.2.1) (CONF:4131). </a:t>
            </a:r>
          </a:p>
          <a:p>
            <a:pPr marL="400050" lvl="1" indent="0" eaLnBrk="1" hangingPunct="1">
              <a:buNone/>
            </a:pPr>
            <a:endParaRPr lang="en-US" kern="0" dirty="0">
              <a:solidFill>
                <a:srgbClr val="0070C0"/>
              </a:solidFill>
            </a:endParaRPr>
          </a:p>
          <a:p>
            <a:pPr marL="400050" lvl="1" indent="0" eaLnBrk="1" hangingPunct="1">
              <a:buNone/>
            </a:pPr>
            <a:r>
              <a:rPr lang="en-US" kern="0" dirty="0">
                <a:solidFill>
                  <a:srgbClr val="0070C0"/>
                </a:solidFill>
              </a:rPr>
              <a:t>b. This component/</a:t>
            </a:r>
            <a:r>
              <a:rPr lang="en-US" kern="0" dirty="0" err="1">
                <a:solidFill>
                  <a:srgbClr val="0070C0"/>
                </a:solidFill>
              </a:rPr>
              <a:t>structuredBody</a:t>
            </a:r>
            <a:r>
              <a:rPr lang="en-US" kern="0" dirty="0">
                <a:solidFill>
                  <a:srgbClr val="0070C0"/>
                </a:solidFill>
              </a:rPr>
              <a:t> SHALL contain [1..1] component (CONF:4132) such that it a. SHALL contain [1..1] Patient data section - NCR (</a:t>
            </a:r>
            <a:r>
              <a:rPr lang="en-US" kern="0" dirty="0" err="1">
                <a:solidFill>
                  <a:srgbClr val="0070C0"/>
                </a:solidFill>
              </a:rPr>
              <a:t>templateId</a:t>
            </a:r>
            <a:r>
              <a:rPr lang="en-US" kern="0" dirty="0">
                <a:solidFill>
                  <a:srgbClr val="0070C0"/>
                </a:solidFill>
              </a:rPr>
              <a:t>: 2.16.840.1.113883.10.20.17.2.5) (CONF:4133)</a:t>
            </a:r>
          </a:p>
        </p:txBody>
      </p:sp>
    </p:spTree>
    <p:extLst>
      <p:ext uri="{BB962C8B-B14F-4D97-AF65-F5344CB8AC3E}">
        <p14:creationId xmlns:p14="http://schemas.microsoft.com/office/powerpoint/2010/main" val="34463613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EHR Functional Model Example</a:t>
            </a:r>
          </a:p>
        </p:txBody>
      </p:sp>
      <p:sp>
        <p:nvSpPr>
          <p:cNvPr id="8195" name="Rectangle 3"/>
          <p:cNvSpPr>
            <a:spLocks noGrp="1" noChangeArrowheads="1"/>
          </p:cNvSpPr>
          <p:nvPr>
            <p:ph idx="1"/>
          </p:nvPr>
        </p:nvSpPr>
        <p:spPr>
          <a:xfrm>
            <a:off x="381000" y="1752600"/>
            <a:ext cx="8458200" cy="876300"/>
          </a:xfrm>
        </p:spPr>
        <p:txBody>
          <a:bodyPr>
            <a:normAutofit fontScale="77500" lnSpcReduction="20000"/>
          </a:bodyPr>
          <a:lstStyle/>
          <a:p>
            <a:r>
              <a:rPr lang="en-US" dirty="0"/>
              <a:t>Some specifications, such as HL7 EHR Functional Model, use explicit conformance statement extensively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138</a:t>
            </a:fld>
            <a:endParaRPr lang="en-US" dirty="0"/>
          </a:p>
        </p:txBody>
      </p:sp>
      <p:pic>
        <p:nvPicPr>
          <p:cNvPr id="2" name="Picture 1"/>
          <p:cNvPicPr>
            <a:picLocks noChangeAspect="1"/>
          </p:cNvPicPr>
          <p:nvPr/>
        </p:nvPicPr>
        <p:blipFill>
          <a:blip r:embed="rId3"/>
          <a:stretch>
            <a:fillRect/>
          </a:stretch>
        </p:blipFill>
        <p:spPr>
          <a:xfrm>
            <a:off x="436022" y="2606488"/>
            <a:ext cx="8348155" cy="3638550"/>
          </a:xfrm>
          <a:prstGeom prst="rect">
            <a:avLst/>
          </a:prstGeom>
          <a:ln w="12700">
            <a:solidFill>
              <a:srgbClr val="002060"/>
            </a:solidFill>
          </a:ln>
        </p:spPr>
      </p:pic>
    </p:spTree>
    <p:extLst>
      <p:ext uri="{BB962C8B-B14F-4D97-AF65-F5344CB8AC3E}">
        <p14:creationId xmlns:p14="http://schemas.microsoft.com/office/powerpoint/2010/main" val="3628117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Module 5</a:t>
            </a:r>
          </a:p>
        </p:txBody>
      </p:sp>
      <p:sp>
        <p:nvSpPr>
          <p:cNvPr id="2051" name="Rectangle 3"/>
          <p:cNvSpPr>
            <a:spLocks noGrp="1" noChangeArrowheads="1"/>
          </p:cNvSpPr>
          <p:nvPr>
            <p:ph type="subTitle" idx="1"/>
          </p:nvPr>
        </p:nvSpPr>
        <p:spPr/>
        <p:txBody>
          <a:bodyPr/>
          <a:lstStyle/>
          <a:p>
            <a:r>
              <a:rPr lang="en-US" dirty="0"/>
              <a:t>Principles of Effective Profiling</a:t>
            </a:r>
          </a:p>
        </p:txBody>
      </p:sp>
    </p:spTree>
    <p:extLst>
      <p:ext uri="{BB962C8B-B14F-4D97-AF65-F5344CB8AC3E}">
        <p14:creationId xmlns:p14="http://schemas.microsoft.com/office/powerpoint/2010/main" val="2624064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Standards</a:t>
            </a:r>
          </a:p>
        </p:txBody>
      </p:sp>
      <p:sp>
        <p:nvSpPr>
          <p:cNvPr id="3" name="Content Placeholder 2"/>
          <p:cNvSpPr>
            <a:spLocks noGrp="1"/>
          </p:cNvSpPr>
          <p:nvPr>
            <p:ph idx="1"/>
          </p:nvPr>
        </p:nvSpPr>
        <p:spPr/>
        <p:txBody>
          <a:bodyPr>
            <a:normAutofit fontScale="85000" lnSpcReduction="10000"/>
          </a:bodyPr>
          <a:lstStyle/>
          <a:p>
            <a:r>
              <a:rPr lang="en-US" dirty="0"/>
              <a:t>Ambiguous</a:t>
            </a:r>
          </a:p>
          <a:p>
            <a:r>
              <a:rPr lang="en-US" dirty="0"/>
              <a:t>Inadequate investment</a:t>
            </a:r>
          </a:p>
          <a:p>
            <a:r>
              <a:rPr lang="en-US" dirty="0"/>
              <a:t>Not specific enough for use cases</a:t>
            </a:r>
          </a:p>
          <a:p>
            <a:r>
              <a:rPr lang="en-US" dirty="0"/>
              <a:t>Lack of verification (Implementations and Testing)</a:t>
            </a:r>
          </a:p>
          <a:p>
            <a:r>
              <a:rPr lang="en-US" dirty="0"/>
              <a:t>Not written to a desired state</a:t>
            </a:r>
          </a:p>
          <a:p>
            <a:r>
              <a:rPr lang="en-US" dirty="0"/>
              <a:t>Complex</a:t>
            </a:r>
          </a:p>
          <a:p>
            <a:r>
              <a:rPr lang="en-US" dirty="0"/>
              <a:t>Evolving</a:t>
            </a:r>
          </a:p>
          <a:p>
            <a:r>
              <a:rPr lang="en-US" dirty="0"/>
              <a:t>Timeliness</a:t>
            </a:r>
          </a:p>
          <a:p>
            <a:r>
              <a:rPr lang="en-US" dirty="0"/>
              <a:t>Not complete</a:t>
            </a:r>
          </a:p>
          <a:p>
            <a:r>
              <a:rPr lang="en-US" dirty="0"/>
              <a:t>Too many</a:t>
            </a:r>
          </a:p>
          <a:p>
            <a:endParaRPr lang="en-US" dirty="0"/>
          </a:p>
        </p:txBody>
      </p:sp>
      <p:sp>
        <p:nvSpPr>
          <p:cNvPr id="4" name="Date Placeholder 3"/>
          <p:cNvSpPr>
            <a:spLocks noGrp="1"/>
          </p:cNvSpPr>
          <p:nvPr>
            <p:ph type="dt" sz="half" idx="10"/>
          </p:nvPr>
        </p:nvSpPr>
        <p:spPr/>
        <p:txBody>
          <a:bodyPr/>
          <a:lstStyle/>
          <a:p>
            <a:r>
              <a:rPr lang="en-US"/>
              <a:t>01/01/2011</a:t>
            </a:r>
            <a:endParaRPr lang="en-US" dirty="0"/>
          </a:p>
        </p:txBody>
      </p:sp>
      <p:sp>
        <p:nvSpPr>
          <p:cNvPr id="5" name="Slide Number Placeholder 4"/>
          <p:cNvSpPr>
            <a:spLocks noGrp="1"/>
          </p:cNvSpPr>
          <p:nvPr>
            <p:ph type="sldNum" sz="quarter" idx="11"/>
          </p:nvPr>
        </p:nvSpPr>
        <p:spPr/>
        <p:txBody>
          <a:bodyPr/>
          <a:lstStyle/>
          <a:p>
            <a:fld id="{2CD36790-EF9F-4521-A783-189BE19EEE4B}" type="slidenum">
              <a:rPr lang="en-US" smtClean="0"/>
              <a:pPr/>
              <a:t>14</a:t>
            </a:fld>
            <a:endParaRPr lang="en-US"/>
          </a:p>
        </p:txBody>
      </p:sp>
      <p:sp>
        <p:nvSpPr>
          <p:cNvPr id="9" name="Isosceles Triangle 8"/>
          <p:cNvSpPr/>
          <p:nvPr/>
        </p:nvSpPr>
        <p:spPr>
          <a:xfrm rot="10800000">
            <a:off x="4191000" y="2057400"/>
            <a:ext cx="510363" cy="503275"/>
          </a:xfrm>
          <a:prstGeom prst="triangle">
            <a:avLst/>
          </a:prstGeom>
          <a:gradFill rotWithShape="1">
            <a:gsLst>
              <a:gs pos="0">
                <a:srgbClr val="13547D">
                  <a:tint val="100000"/>
                  <a:shade val="100000"/>
                  <a:satMod val="130000"/>
                </a:srgbClr>
              </a:gs>
              <a:gs pos="100000">
                <a:srgbClr val="13547D">
                  <a:tint val="50000"/>
                  <a:shade val="100000"/>
                  <a:satMod val="350000"/>
                </a:srgbClr>
              </a:gs>
            </a:gsLst>
            <a:lin ang="16200000" scaled="0"/>
          </a:gradFill>
          <a:ln w="9525" cap="flat" cmpd="sng" algn="ctr">
            <a:solidFill>
              <a:srgbClr val="13547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0" name="TextBox 9"/>
          <p:cNvSpPr txBox="1"/>
          <p:nvPr/>
        </p:nvSpPr>
        <p:spPr>
          <a:xfrm>
            <a:off x="4446181" y="2415870"/>
            <a:ext cx="1453116" cy="246221"/>
          </a:xfrm>
          <a:prstGeom prst="rect">
            <a:avLst/>
          </a:prstGeom>
          <a:noFill/>
        </p:spPr>
        <p:txBody>
          <a:bodyPr wrap="square" rtlCol="0">
            <a:spAutoFit/>
          </a:bodyPr>
          <a:lstStyle/>
          <a:p>
            <a:pPr defTabSz="457200" eaLnBrk="1" fontAlgn="auto" hangingPunct="1">
              <a:spcBef>
                <a:spcPts val="0"/>
              </a:spcBef>
              <a:spcAft>
                <a:spcPts val="0"/>
              </a:spcAft>
            </a:pPr>
            <a:r>
              <a:rPr lang="en-US" sz="1000" dirty="0">
                <a:solidFill>
                  <a:srgbClr val="000000"/>
                </a:solidFill>
                <a:latin typeface="Helvetica Neue Light"/>
              </a:rPr>
              <a:t>Testing Investment</a:t>
            </a:r>
          </a:p>
        </p:txBody>
      </p:sp>
      <p:sp>
        <p:nvSpPr>
          <p:cNvPr id="11" name="TextBox 10"/>
          <p:cNvSpPr txBox="1"/>
          <p:nvPr/>
        </p:nvSpPr>
        <p:spPr>
          <a:xfrm>
            <a:off x="4634280" y="1973037"/>
            <a:ext cx="804531" cy="246221"/>
          </a:xfrm>
          <a:prstGeom prst="rect">
            <a:avLst/>
          </a:prstGeom>
          <a:noFill/>
        </p:spPr>
        <p:txBody>
          <a:bodyPr wrap="square" rtlCol="0">
            <a:spAutoFit/>
          </a:bodyPr>
          <a:lstStyle/>
          <a:p>
            <a:pPr defTabSz="457200" eaLnBrk="1" fontAlgn="auto" hangingPunct="1">
              <a:spcBef>
                <a:spcPts val="0"/>
              </a:spcBef>
              <a:spcAft>
                <a:spcPts val="0"/>
              </a:spcAft>
            </a:pPr>
            <a:r>
              <a:rPr lang="en-US" sz="1000" dirty="0">
                <a:solidFill>
                  <a:srgbClr val="000000"/>
                </a:solidFill>
                <a:latin typeface="Helvetica Neue Light"/>
              </a:rPr>
              <a:t>Impact</a:t>
            </a:r>
          </a:p>
        </p:txBody>
      </p:sp>
    </p:spTree>
    <p:extLst>
      <p:ext uri="{BB962C8B-B14F-4D97-AF65-F5344CB8AC3E}">
        <p14:creationId xmlns:p14="http://schemas.microsoft.com/office/powerpoint/2010/main" val="20889593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5</a:t>
            </a:r>
            <a:br>
              <a:rPr lang="en-US" dirty="0"/>
            </a:br>
            <a:br>
              <a:rPr lang="en-US" dirty="0"/>
            </a:br>
            <a:r>
              <a:rPr lang="en-US" sz="3200" dirty="0"/>
              <a:t>Principles of Effective Profiling</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a:bodyPr>
          <a:lstStyle/>
          <a:p>
            <a:pPr algn="l"/>
            <a:r>
              <a:rPr lang="en-US" dirty="0"/>
              <a:t>Section 1: </a:t>
            </a:r>
            <a:r>
              <a:rPr lang="en-US" dirty="0">
                <a:solidFill>
                  <a:srgbClr val="0070C0"/>
                </a:solidFill>
              </a:rPr>
              <a:t>Profiling and Constraints</a:t>
            </a:r>
          </a:p>
          <a:p>
            <a:pPr algn="l"/>
            <a:r>
              <a:rPr lang="en-US" dirty="0"/>
              <a:t>Section 2: Profile Management and Use</a:t>
            </a:r>
          </a:p>
          <a:p>
            <a:pPr algn="l"/>
            <a:r>
              <a:rPr lang="en-US" dirty="0"/>
              <a:t>Section 3: Profile Compatibility</a:t>
            </a:r>
          </a:p>
          <a:p>
            <a:pPr algn="l"/>
            <a:r>
              <a:rPr lang="en-US" dirty="0"/>
              <a:t>Section 4: Profiling Tools</a:t>
            </a:r>
          </a:p>
        </p:txBody>
      </p:sp>
    </p:spTree>
    <p:extLst>
      <p:ext uri="{BB962C8B-B14F-4D97-AF65-F5344CB8AC3E}">
        <p14:creationId xmlns:p14="http://schemas.microsoft.com/office/powerpoint/2010/main" val="33945711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Profiling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141</a:t>
            </a:fld>
            <a:endParaRPr lang="en-US"/>
          </a:p>
        </p:txBody>
      </p:sp>
      <p:sp>
        <p:nvSpPr>
          <p:cNvPr id="2" name="Content Placeholder 1"/>
          <p:cNvSpPr>
            <a:spLocks noGrp="1"/>
          </p:cNvSpPr>
          <p:nvPr>
            <p:ph idx="1"/>
          </p:nvPr>
        </p:nvSpPr>
        <p:spPr>
          <a:xfrm>
            <a:off x="4191000" y="1699663"/>
            <a:ext cx="4648201" cy="3661080"/>
          </a:xfrm>
        </p:spPr>
        <p:txBody>
          <a:bodyPr>
            <a:normAutofit fontScale="55000" lnSpcReduction="20000"/>
          </a:bodyPr>
          <a:lstStyle/>
          <a:p>
            <a:pPr marL="0" indent="0">
              <a:lnSpc>
                <a:spcPct val="120000"/>
              </a:lnSpc>
              <a:spcBef>
                <a:spcPts val="600"/>
              </a:spcBef>
              <a:buNone/>
            </a:pPr>
            <a:r>
              <a:rPr lang="en-US" b="1" dirty="0">
                <a:solidFill>
                  <a:srgbClr val="0070C0"/>
                </a:solidFill>
              </a:rPr>
              <a:t>Base standards typically provide a framework with many options </a:t>
            </a:r>
          </a:p>
          <a:p>
            <a:pPr>
              <a:lnSpc>
                <a:spcPct val="120000"/>
              </a:lnSpc>
              <a:spcBef>
                <a:spcPts val="600"/>
              </a:spcBef>
            </a:pPr>
            <a:r>
              <a:rPr lang="en-US" dirty="0"/>
              <a:t>Is the process of applying constraints to a base model to address a particular use case</a:t>
            </a:r>
          </a:p>
          <a:p>
            <a:pPr>
              <a:lnSpc>
                <a:spcPct val="120000"/>
              </a:lnSpc>
              <a:spcBef>
                <a:spcPts val="600"/>
              </a:spcBef>
            </a:pPr>
            <a:r>
              <a:rPr lang="en-US" dirty="0"/>
              <a:t>Is a refinement of the standard</a:t>
            </a:r>
          </a:p>
          <a:p>
            <a:pPr>
              <a:lnSpc>
                <a:spcPct val="120000"/>
              </a:lnSpc>
              <a:spcBef>
                <a:spcPts val="600"/>
              </a:spcBef>
            </a:pPr>
            <a:r>
              <a:rPr lang="en-US" dirty="0"/>
              <a:t>Reduces or eliminates the optionality of a base standard by constraining a general model for a specific use</a:t>
            </a:r>
          </a:p>
          <a:p>
            <a:pPr>
              <a:lnSpc>
                <a:spcPct val="120000"/>
              </a:lnSpc>
              <a:spcBef>
                <a:spcPts val="600"/>
              </a:spcBef>
            </a:pPr>
            <a:r>
              <a:rPr lang="en-US" dirty="0"/>
              <a:t>Allows implementers to document an agreed-upon subset of the standard, and thus arrive at a common interpretation</a:t>
            </a:r>
          </a:p>
          <a:p>
            <a:endParaRPr lang="en-US" dirty="0"/>
          </a:p>
        </p:txBody>
      </p:sp>
      <p:sp>
        <p:nvSpPr>
          <p:cNvPr id="25" name="Frame 24"/>
          <p:cNvSpPr/>
          <p:nvPr/>
        </p:nvSpPr>
        <p:spPr bwMode="auto">
          <a:xfrm>
            <a:off x="4231741" y="5325620"/>
            <a:ext cx="3855267" cy="1078157"/>
          </a:xfrm>
          <a:prstGeom prst="frame">
            <a:avLst>
              <a:gd name="adj1" fmla="val 3830"/>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r>
              <a:rPr lang="en-US" sz="1350" b="1" dirty="0">
                <a:solidFill>
                  <a:srgbClr val="0070C0"/>
                </a:solidFill>
              </a:rPr>
              <a:t>Use Case definition, profiling, and associated documentation are necessary for meaningful conformance and interoperability testing of implementations</a:t>
            </a:r>
          </a:p>
        </p:txBody>
      </p:sp>
      <p:pic>
        <p:nvPicPr>
          <p:cNvPr id="6" name="Picture 5"/>
          <p:cNvPicPr>
            <a:picLocks noChangeAspect="1"/>
          </p:cNvPicPr>
          <p:nvPr/>
        </p:nvPicPr>
        <p:blipFill>
          <a:blip r:embed="rId3"/>
          <a:stretch>
            <a:fillRect/>
          </a:stretch>
        </p:blipFill>
        <p:spPr>
          <a:xfrm>
            <a:off x="351576" y="2130899"/>
            <a:ext cx="3819525" cy="3733800"/>
          </a:xfrm>
          <a:prstGeom prst="rect">
            <a:avLst/>
          </a:prstGeom>
        </p:spPr>
      </p:pic>
    </p:spTree>
    <p:extLst>
      <p:ext uri="{BB962C8B-B14F-4D97-AF65-F5344CB8AC3E}">
        <p14:creationId xmlns:p14="http://schemas.microsoft.com/office/powerpoint/2010/main" val="38220081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Philosophies of Standards</a:t>
            </a:r>
          </a:p>
        </p:txBody>
      </p:sp>
      <p:sp>
        <p:nvSpPr>
          <p:cNvPr id="8195" name="Rectangle 3"/>
          <p:cNvSpPr>
            <a:spLocks noGrp="1" noChangeArrowheads="1"/>
          </p:cNvSpPr>
          <p:nvPr>
            <p:ph idx="1"/>
          </p:nvPr>
        </p:nvSpPr>
        <p:spPr>
          <a:xfrm>
            <a:off x="381000" y="1731708"/>
            <a:ext cx="8458200" cy="1719156"/>
          </a:xfrm>
        </p:spPr>
        <p:txBody>
          <a:bodyPr>
            <a:normAutofit fontScale="62500" lnSpcReduction="20000"/>
          </a:bodyPr>
          <a:lstStyle/>
          <a:p>
            <a:r>
              <a:rPr lang="en-US" dirty="0"/>
              <a:t>Comprehensive framework vs. essential core framework</a:t>
            </a:r>
          </a:p>
          <a:p>
            <a:r>
              <a:rPr lang="en-US" dirty="0"/>
              <a:t>Both approaches use constraints and extensions</a:t>
            </a:r>
          </a:p>
          <a:p>
            <a:r>
              <a:rPr lang="en-US" dirty="0"/>
              <a:t>HL7 v2 (&gt; 2500 data elements) and V3 (RIM) correlate more closely to the constraint approach</a:t>
            </a:r>
          </a:p>
          <a:p>
            <a:r>
              <a:rPr lang="en-US" dirty="0"/>
              <a:t>FHIR correlates more closely to the extension approach</a:t>
            </a:r>
          </a:p>
          <a:p>
            <a:r>
              <a:rPr lang="en-US" dirty="0"/>
              <a:t>Both have advantages and disadvantages</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142</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7932768"/>
              </p:ext>
            </p:extLst>
          </p:nvPr>
        </p:nvGraphicFramePr>
        <p:xfrm>
          <a:off x="381000" y="3557135"/>
          <a:ext cx="3745038" cy="2645800"/>
        </p:xfrm>
        <a:graphic>
          <a:graphicData uri="http://schemas.openxmlformats.org/presentationml/2006/ole">
            <mc:AlternateContent xmlns:mc="http://schemas.openxmlformats.org/markup-compatibility/2006">
              <mc:Choice xmlns:v="urn:schemas-microsoft-com:vml" Requires="v">
                <p:oleObj spid="_x0000_s17753" name="Slide" r:id="rId4" imgW="4570530" imgH="3427618" progId="PowerPoint.Slide.12">
                  <p:embed/>
                </p:oleObj>
              </mc:Choice>
              <mc:Fallback>
                <p:oleObj name="Slide" r:id="rId4" imgW="4570530" imgH="3427618" progId="PowerPoint.Slide.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6285" t="28403" r="6285" b="18936"/>
                      <a:stretch>
                        <a:fillRect/>
                      </a:stretch>
                    </p:blipFill>
                    <p:spPr bwMode="auto">
                      <a:xfrm>
                        <a:off x="381000" y="3557135"/>
                        <a:ext cx="3745038" cy="2645800"/>
                      </a:xfrm>
                      <a:prstGeom prst="rect">
                        <a:avLst/>
                      </a:prstGeom>
                      <a:noFill/>
                    </p:spPr>
                  </p:pic>
                </p:oleObj>
              </mc:Fallback>
            </mc:AlternateContent>
          </a:graphicData>
        </a:graphic>
      </p:graphicFrame>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523704652"/>
              </p:ext>
            </p:extLst>
          </p:nvPr>
        </p:nvGraphicFramePr>
        <p:xfrm>
          <a:off x="4501418" y="3559537"/>
          <a:ext cx="3733800" cy="2643398"/>
        </p:xfrm>
        <a:graphic>
          <a:graphicData uri="http://schemas.openxmlformats.org/presentationml/2006/ole">
            <mc:AlternateContent xmlns:mc="http://schemas.openxmlformats.org/markup-compatibility/2006">
              <mc:Choice xmlns:v="urn:schemas-microsoft-com:vml" Requires="v">
                <p:oleObj spid="_x0000_s17754" name="Slide" r:id="rId6" imgW="4570530" imgH="3427618" progId="PowerPoint.Slide.12">
                  <p:embed/>
                </p:oleObj>
              </mc:Choice>
              <mc:Fallback>
                <p:oleObj name="Slide" r:id="rId6" imgW="4570530" imgH="3427618" progId="PowerPoint.Slide.1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6285" t="28403" r="6285" b="18936"/>
                      <a:stretch>
                        <a:fillRect/>
                      </a:stretch>
                    </p:blipFill>
                    <p:spPr bwMode="auto">
                      <a:xfrm>
                        <a:off x="4501418" y="3559537"/>
                        <a:ext cx="3733800" cy="2643398"/>
                      </a:xfrm>
                      <a:prstGeom prst="rect">
                        <a:avLst/>
                      </a:prstGeom>
                      <a:noFill/>
                    </p:spPr>
                  </p:pic>
                </p:oleObj>
              </mc:Fallback>
            </mc:AlternateContent>
          </a:graphicData>
        </a:graphic>
      </p:graphicFrame>
      <p:sp>
        <p:nvSpPr>
          <p:cNvPr id="8" name="TextBox 7"/>
          <p:cNvSpPr txBox="1"/>
          <p:nvPr/>
        </p:nvSpPr>
        <p:spPr>
          <a:xfrm>
            <a:off x="805109" y="6148598"/>
            <a:ext cx="3128164" cy="338554"/>
          </a:xfrm>
          <a:prstGeom prst="rect">
            <a:avLst/>
          </a:prstGeom>
          <a:noFill/>
        </p:spPr>
        <p:txBody>
          <a:bodyPr wrap="none" rtlCol="0">
            <a:spAutoFit/>
          </a:bodyPr>
          <a:lstStyle/>
          <a:p>
            <a:r>
              <a:rPr lang="en-US" sz="1600" b="1" dirty="0">
                <a:solidFill>
                  <a:srgbClr val="0070C0"/>
                </a:solidFill>
              </a:rPr>
              <a:t>Constraint Flavored Approach</a:t>
            </a:r>
          </a:p>
        </p:txBody>
      </p:sp>
      <p:sp>
        <p:nvSpPr>
          <p:cNvPr id="11" name="TextBox 10"/>
          <p:cNvSpPr txBox="1"/>
          <p:nvPr/>
        </p:nvSpPr>
        <p:spPr>
          <a:xfrm>
            <a:off x="4919909" y="6148598"/>
            <a:ext cx="3081677" cy="338554"/>
          </a:xfrm>
          <a:prstGeom prst="rect">
            <a:avLst/>
          </a:prstGeom>
          <a:noFill/>
        </p:spPr>
        <p:txBody>
          <a:bodyPr wrap="none" rtlCol="0">
            <a:spAutoFit/>
          </a:bodyPr>
          <a:lstStyle/>
          <a:p>
            <a:r>
              <a:rPr lang="en-US" sz="1600" b="1" dirty="0">
                <a:solidFill>
                  <a:srgbClr val="0070C0"/>
                </a:solidFill>
              </a:rPr>
              <a:t>Extension Flavored Approach</a:t>
            </a:r>
          </a:p>
        </p:txBody>
      </p:sp>
    </p:spTree>
    <p:extLst>
      <p:ext uri="{BB962C8B-B14F-4D97-AF65-F5344CB8AC3E}">
        <p14:creationId xmlns:p14="http://schemas.microsoft.com/office/powerpoint/2010/main" val="31299950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HL7 v2 Profiling Overview</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143</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3"/>
          <a:stretch>
            <a:fillRect/>
          </a:stretch>
        </p:blipFill>
        <p:spPr>
          <a:xfrm>
            <a:off x="457200" y="1676400"/>
            <a:ext cx="7772400" cy="4844043"/>
          </a:xfrm>
          <a:prstGeom prst="rect">
            <a:avLst/>
          </a:prstGeom>
        </p:spPr>
      </p:pic>
    </p:spTree>
    <p:extLst>
      <p:ext uri="{BB962C8B-B14F-4D97-AF65-F5344CB8AC3E}">
        <p14:creationId xmlns:p14="http://schemas.microsoft.com/office/powerpoint/2010/main" val="17855826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HL7 v2 Profiling: Segment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144</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p:nvPr/>
        </p:nvPicPr>
        <p:blipFill>
          <a:blip r:embed="rId3"/>
          <a:stretch>
            <a:fillRect/>
          </a:stretch>
        </p:blipFill>
        <p:spPr>
          <a:xfrm>
            <a:off x="609600" y="1752600"/>
            <a:ext cx="7620000" cy="4724400"/>
          </a:xfrm>
          <a:prstGeom prst="rect">
            <a:avLst/>
          </a:prstGeom>
        </p:spPr>
      </p:pic>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95558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CDA Template Constraints</a:t>
            </a:r>
          </a:p>
        </p:txBody>
      </p:sp>
      <p:sp>
        <p:nvSpPr>
          <p:cNvPr id="8195" name="Rectangle 3"/>
          <p:cNvSpPr>
            <a:spLocks noGrp="1" noChangeArrowheads="1"/>
          </p:cNvSpPr>
          <p:nvPr>
            <p:ph idx="1"/>
          </p:nvPr>
        </p:nvSpPr>
        <p:spPr>
          <a:xfrm>
            <a:off x="419100" y="1704974"/>
            <a:ext cx="8039100" cy="2105026"/>
          </a:xfrm>
        </p:spPr>
        <p:txBody>
          <a:bodyPr>
            <a:normAutofit/>
          </a:bodyPr>
          <a:lstStyle/>
          <a:p>
            <a:r>
              <a:rPr lang="en-US" sz="2000" dirty="0"/>
              <a:t>Is an expression of a set of constraints on the RIM or a RIM-derived model that is used to apply additional constraints to a portion of an instance of data which is expressed in terms of some other Static Model</a:t>
            </a:r>
          </a:p>
          <a:p>
            <a:r>
              <a:rPr lang="en-US" sz="2000" dirty="0"/>
              <a:t>Templates are used to further define and refine these existing models to specify a narrower and more focused scope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145</a:t>
            </a:fld>
            <a:endParaRPr lang="en-US"/>
          </a:p>
        </p:txBody>
      </p:sp>
      <p:pic>
        <p:nvPicPr>
          <p:cNvPr id="2" name="Picture 1"/>
          <p:cNvPicPr>
            <a:picLocks noChangeAspect="1"/>
          </p:cNvPicPr>
          <p:nvPr/>
        </p:nvPicPr>
        <p:blipFill>
          <a:blip r:embed="rId3"/>
          <a:stretch>
            <a:fillRect/>
          </a:stretch>
        </p:blipFill>
        <p:spPr>
          <a:xfrm>
            <a:off x="4414837" y="3776703"/>
            <a:ext cx="3662363" cy="2501967"/>
          </a:xfrm>
          <a:prstGeom prst="rect">
            <a:avLst/>
          </a:prstGeom>
          <a:ln w="12700">
            <a:solidFill>
              <a:srgbClr val="002060"/>
            </a:solidFill>
          </a:ln>
        </p:spPr>
      </p:pic>
      <p:sp>
        <p:nvSpPr>
          <p:cNvPr id="8" name="Rectangle 3"/>
          <p:cNvSpPr txBox="1">
            <a:spLocks noChangeArrowheads="1"/>
          </p:cNvSpPr>
          <p:nvPr/>
        </p:nvSpPr>
        <p:spPr bwMode="auto">
          <a:xfrm>
            <a:off x="409330" y="3657600"/>
            <a:ext cx="3857869"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000" kern="0" dirty="0"/>
              <a:t>A template is a layer of constraints applied to a more generic model to narrow the scope of that model for a specific use case or implementation</a:t>
            </a:r>
          </a:p>
          <a:p>
            <a:pPr eaLnBrk="1" hangingPunct="1">
              <a:buClr>
                <a:srgbClr val="002060"/>
              </a:buClr>
            </a:pPr>
            <a:r>
              <a:rPr lang="en-US" sz="2000" kern="0" dirty="0"/>
              <a:t>Example: Observation to a diagnosis with a specific code system to be used</a:t>
            </a:r>
          </a:p>
        </p:txBody>
      </p:sp>
      <p:sp>
        <p:nvSpPr>
          <p:cNvPr id="3" name="TextBox 2"/>
          <p:cNvSpPr txBox="1"/>
          <p:nvPr/>
        </p:nvSpPr>
        <p:spPr>
          <a:xfrm>
            <a:off x="5132047" y="6305524"/>
            <a:ext cx="3310522" cy="246221"/>
          </a:xfrm>
          <a:prstGeom prst="rect">
            <a:avLst/>
          </a:prstGeom>
          <a:noFill/>
        </p:spPr>
        <p:txBody>
          <a:bodyPr wrap="none" rtlCol="0">
            <a:spAutoFit/>
          </a:bodyPr>
          <a:lstStyle/>
          <a:p>
            <a:r>
              <a:rPr lang="en-US" sz="1000" dirty="0"/>
              <a:t>Source: HL7 CDA Template Tutorial – September 2016</a:t>
            </a:r>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015449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What can Profiles be used for?</a:t>
            </a:r>
          </a:p>
        </p:txBody>
      </p:sp>
      <p:sp>
        <p:nvSpPr>
          <p:cNvPr id="8195" name="Rectangle 3"/>
          <p:cNvSpPr>
            <a:spLocks noGrp="1" noChangeArrowheads="1"/>
          </p:cNvSpPr>
          <p:nvPr>
            <p:ph idx="1"/>
          </p:nvPr>
        </p:nvSpPr>
        <p:spPr>
          <a:xfrm>
            <a:off x="419100" y="1704974"/>
            <a:ext cx="8267700" cy="4772025"/>
          </a:xfrm>
        </p:spPr>
        <p:txBody>
          <a:bodyPr>
            <a:normAutofit fontScale="77500" lnSpcReduction="20000"/>
          </a:bodyPr>
          <a:lstStyle/>
          <a:p>
            <a:r>
              <a:rPr lang="en-US" dirty="0"/>
              <a:t>Analysts perform these basic steps to design and implement an interface:</a:t>
            </a:r>
          </a:p>
          <a:p>
            <a:pPr lvl="1"/>
            <a:r>
              <a:rPr lang="en-US" dirty="0"/>
              <a:t>Analyze the needs of the interface to determine requirements, including the use case, the dynamic interactions, the static definition (content), and the vocabulary</a:t>
            </a:r>
          </a:p>
          <a:p>
            <a:pPr lvl="1"/>
            <a:r>
              <a:rPr lang="en-US" dirty="0"/>
              <a:t>Document the interface in a standard way, e.g., using a message profile</a:t>
            </a:r>
          </a:p>
          <a:p>
            <a:pPr lvl="1"/>
            <a:r>
              <a:rPr lang="en-US" dirty="0"/>
              <a:t>Implement the interface. Profiles support automated code generation and mapping of internal data to interfaces</a:t>
            </a:r>
          </a:p>
          <a:p>
            <a:pPr lvl="1"/>
            <a:r>
              <a:rPr lang="en-US" dirty="0"/>
              <a:t>Develop a test plan; include creation of the test cases, generation of test messages, and building of test tools; the test plan should account for syntactic, semantic, and use case scenario testing, and the handling of error conditions</a:t>
            </a:r>
          </a:p>
          <a:p>
            <a:pPr lvl="1"/>
            <a:r>
              <a:rPr lang="en-US" dirty="0"/>
              <a:t>Execute the test plan (to perform validation)</a:t>
            </a:r>
          </a:p>
          <a:p>
            <a:pPr lvl="1"/>
            <a:r>
              <a:rPr lang="en-US" dirty="0"/>
              <a:t>Refine and iterate as necessary</a:t>
            </a:r>
          </a:p>
          <a:p>
            <a:r>
              <a:rPr lang="en-US" dirty="0">
                <a:solidFill>
                  <a:srgbClr val="0070C0"/>
                </a:solidFill>
              </a:rPr>
              <a:t>Use of Profiles can help in every step</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146</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70058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Constraint Types</a:t>
            </a:r>
          </a:p>
        </p:txBody>
      </p:sp>
      <p:sp>
        <p:nvSpPr>
          <p:cNvPr id="8195" name="Rectangle 3"/>
          <p:cNvSpPr>
            <a:spLocks noGrp="1" noChangeArrowheads="1"/>
          </p:cNvSpPr>
          <p:nvPr>
            <p:ph idx="1"/>
          </p:nvPr>
        </p:nvSpPr>
        <p:spPr>
          <a:xfrm>
            <a:off x="307027" y="5211607"/>
            <a:ext cx="8472351" cy="1066800"/>
          </a:xfrm>
        </p:spPr>
        <p:txBody>
          <a:bodyPr>
            <a:normAutofit fontScale="77500" lnSpcReduction="20000"/>
          </a:bodyPr>
          <a:lstStyle/>
          <a:p>
            <a:r>
              <a:rPr lang="en-US" dirty="0"/>
              <a:t>Requirements defined by the conformance constructs in a </a:t>
            </a:r>
            <a:r>
              <a:rPr lang="en-US" i="1" dirty="0"/>
              <a:t>parent</a:t>
            </a:r>
            <a:r>
              <a:rPr lang="en-US" dirty="0"/>
              <a:t> specification are further constrained in accordance to the conformance model of those constructs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147</a:t>
            </a:fld>
            <a:endParaRPr lang="en-US"/>
          </a:p>
        </p:txBody>
      </p:sp>
      <p:grpSp>
        <p:nvGrpSpPr>
          <p:cNvPr id="3" name="Group 2"/>
          <p:cNvGrpSpPr/>
          <p:nvPr/>
        </p:nvGrpSpPr>
        <p:grpSpPr>
          <a:xfrm>
            <a:off x="409918" y="1828800"/>
            <a:ext cx="8391851" cy="3048000"/>
            <a:chOff x="409918" y="1828800"/>
            <a:chExt cx="8391851" cy="3048000"/>
          </a:xfrm>
        </p:grpSpPr>
        <p:cxnSp>
          <p:nvCxnSpPr>
            <p:cNvPr id="79" name="Straight Connector 78"/>
            <p:cNvCxnSpPr/>
            <p:nvPr/>
          </p:nvCxnSpPr>
          <p:spPr bwMode="auto">
            <a:xfrm>
              <a:off x="8229600" y="2895600"/>
              <a:ext cx="0" cy="103230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7010400" y="2895600"/>
              <a:ext cx="0" cy="103230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5791200" y="2895600"/>
              <a:ext cx="0" cy="103230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4572000" y="2895600"/>
              <a:ext cx="0" cy="103230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3429000" y="2895600"/>
              <a:ext cx="0" cy="103230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a:off x="2209800" y="2895600"/>
              <a:ext cx="0" cy="103230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992384" y="2895600"/>
              <a:ext cx="0" cy="103230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6" name="Rectangle 5"/>
            <p:cNvSpPr/>
            <p:nvPr/>
          </p:nvSpPr>
          <p:spPr>
            <a:xfrm>
              <a:off x="3904806" y="1900535"/>
              <a:ext cx="1276794" cy="461665"/>
            </a:xfrm>
            <a:prstGeom prst="rect">
              <a:avLst/>
            </a:prstGeom>
          </p:spPr>
          <p:txBody>
            <a:bodyPr wrap="square">
              <a:spAutoFit/>
            </a:bodyPr>
            <a:lstStyle/>
            <a:p>
              <a:pPr lvl="0" algn="ctr"/>
              <a:r>
                <a:rPr lang="en-US" sz="1200" b="1" dirty="0">
                  <a:solidFill>
                    <a:schemeClr val="bg1"/>
                  </a:solidFill>
                </a:rPr>
                <a:t>Constraint Types</a:t>
              </a:r>
            </a:p>
          </p:txBody>
        </p:sp>
        <p:sp>
          <p:nvSpPr>
            <p:cNvPr id="13" name="Rounded Rectangle 12"/>
            <p:cNvSpPr/>
            <p:nvPr/>
          </p:nvSpPr>
          <p:spPr bwMode="auto">
            <a:xfrm>
              <a:off x="3867149" y="1828800"/>
              <a:ext cx="1409701" cy="685800"/>
            </a:xfrm>
            <a:prstGeom prst="roundRect">
              <a:avLst/>
            </a:prstGeom>
            <a:solidFill>
              <a:srgbClr val="00206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a:xfrm>
              <a:off x="3933602" y="1940867"/>
              <a:ext cx="1276794" cy="523220"/>
            </a:xfrm>
            <a:prstGeom prst="rect">
              <a:avLst/>
            </a:prstGeom>
          </p:spPr>
          <p:txBody>
            <a:bodyPr wrap="square">
              <a:spAutoFit/>
            </a:bodyPr>
            <a:lstStyle/>
            <a:p>
              <a:pPr lvl="0" algn="ctr"/>
              <a:r>
                <a:rPr lang="en-US" sz="1400" b="1" dirty="0">
                  <a:solidFill>
                    <a:schemeClr val="bg1"/>
                  </a:solidFill>
                </a:rPr>
                <a:t>Constraint Types</a:t>
              </a:r>
            </a:p>
          </p:txBody>
        </p:sp>
        <p:grpSp>
          <p:nvGrpSpPr>
            <p:cNvPr id="86" name="Group 85"/>
            <p:cNvGrpSpPr/>
            <p:nvPr/>
          </p:nvGrpSpPr>
          <p:grpSpPr>
            <a:xfrm>
              <a:off x="4111258" y="3166413"/>
              <a:ext cx="943197" cy="392700"/>
              <a:chOff x="4111258" y="3166413"/>
              <a:chExt cx="943197" cy="392700"/>
            </a:xfrm>
          </p:grpSpPr>
          <p:sp>
            <p:nvSpPr>
              <p:cNvPr id="21" name="Rounded Rectangle 20"/>
              <p:cNvSpPr/>
              <p:nvPr/>
            </p:nvSpPr>
            <p:spPr bwMode="auto">
              <a:xfrm>
                <a:off x="4111258" y="3166413"/>
                <a:ext cx="914400" cy="392700"/>
              </a:xfrm>
              <a:prstGeom prst="round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Rectangle 21"/>
              <p:cNvSpPr/>
              <p:nvPr/>
            </p:nvSpPr>
            <p:spPr>
              <a:xfrm>
                <a:off x="4111258" y="3238148"/>
                <a:ext cx="943197" cy="276999"/>
              </a:xfrm>
              <a:prstGeom prst="rect">
                <a:avLst/>
              </a:prstGeom>
            </p:spPr>
            <p:txBody>
              <a:bodyPr wrap="square">
                <a:spAutoFit/>
              </a:bodyPr>
              <a:lstStyle/>
              <a:p>
                <a:pPr lvl="0" algn="ctr"/>
                <a:r>
                  <a:rPr lang="en-US" sz="1200" b="1" dirty="0"/>
                  <a:t>Length</a:t>
                </a:r>
              </a:p>
            </p:txBody>
          </p:sp>
        </p:grpSp>
        <p:grpSp>
          <p:nvGrpSpPr>
            <p:cNvPr id="85" name="Group 84"/>
            <p:cNvGrpSpPr/>
            <p:nvPr/>
          </p:nvGrpSpPr>
          <p:grpSpPr>
            <a:xfrm>
              <a:off x="5334000" y="3180314"/>
              <a:ext cx="943197" cy="392700"/>
              <a:chOff x="5334000" y="3180314"/>
              <a:chExt cx="943197" cy="392700"/>
            </a:xfrm>
          </p:grpSpPr>
          <p:sp>
            <p:nvSpPr>
              <p:cNvPr id="23" name="Rounded Rectangle 22"/>
              <p:cNvSpPr/>
              <p:nvPr/>
            </p:nvSpPr>
            <p:spPr bwMode="auto">
              <a:xfrm>
                <a:off x="5334000" y="3180314"/>
                <a:ext cx="914400" cy="392700"/>
              </a:xfrm>
              <a:prstGeom prst="round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a:xfrm>
                <a:off x="5334000" y="3252049"/>
                <a:ext cx="943197" cy="276999"/>
              </a:xfrm>
              <a:prstGeom prst="rect">
                <a:avLst/>
              </a:prstGeom>
            </p:spPr>
            <p:txBody>
              <a:bodyPr wrap="square">
                <a:spAutoFit/>
              </a:bodyPr>
              <a:lstStyle/>
              <a:p>
                <a:pPr lvl="0" algn="ctr"/>
                <a:r>
                  <a:rPr lang="en-US" sz="1200" b="1" dirty="0"/>
                  <a:t>Content</a:t>
                </a:r>
              </a:p>
            </p:txBody>
          </p:sp>
        </p:grpSp>
        <p:grpSp>
          <p:nvGrpSpPr>
            <p:cNvPr id="88" name="Group 87"/>
            <p:cNvGrpSpPr/>
            <p:nvPr/>
          </p:nvGrpSpPr>
          <p:grpSpPr>
            <a:xfrm>
              <a:off x="1752600" y="3180314"/>
              <a:ext cx="943197" cy="392700"/>
              <a:chOff x="1752600" y="3180314"/>
              <a:chExt cx="943197" cy="392700"/>
            </a:xfrm>
          </p:grpSpPr>
          <p:sp>
            <p:nvSpPr>
              <p:cNvPr id="31" name="Rounded Rectangle 30"/>
              <p:cNvSpPr/>
              <p:nvPr/>
            </p:nvSpPr>
            <p:spPr bwMode="auto">
              <a:xfrm>
                <a:off x="1752600" y="3180314"/>
                <a:ext cx="914400" cy="392700"/>
              </a:xfrm>
              <a:prstGeom prst="round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Rectangle 31"/>
              <p:cNvSpPr/>
              <p:nvPr/>
            </p:nvSpPr>
            <p:spPr>
              <a:xfrm>
                <a:off x="1752600" y="3252049"/>
                <a:ext cx="943197" cy="276999"/>
              </a:xfrm>
              <a:prstGeom prst="rect">
                <a:avLst/>
              </a:prstGeom>
            </p:spPr>
            <p:txBody>
              <a:bodyPr wrap="square">
                <a:spAutoFit/>
              </a:bodyPr>
              <a:lstStyle/>
              <a:p>
                <a:pPr lvl="0" algn="ctr"/>
                <a:r>
                  <a:rPr lang="en-US" sz="1200" b="1" dirty="0"/>
                  <a:t>Usage</a:t>
                </a:r>
              </a:p>
            </p:txBody>
          </p:sp>
        </p:grpSp>
        <p:grpSp>
          <p:nvGrpSpPr>
            <p:cNvPr id="89" name="Group 88"/>
            <p:cNvGrpSpPr/>
            <p:nvPr/>
          </p:nvGrpSpPr>
          <p:grpSpPr>
            <a:xfrm>
              <a:off x="611384" y="3192014"/>
              <a:ext cx="943197" cy="392700"/>
              <a:chOff x="533400" y="3192014"/>
              <a:chExt cx="943197" cy="392700"/>
            </a:xfrm>
          </p:grpSpPr>
          <p:sp>
            <p:nvSpPr>
              <p:cNvPr id="33" name="Rounded Rectangle 32"/>
              <p:cNvSpPr/>
              <p:nvPr/>
            </p:nvSpPr>
            <p:spPr bwMode="auto">
              <a:xfrm>
                <a:off x="533400" y="3192014"/>
                <a:ext cx="914400" cy="392700"/>
              </a:xfrm>
              <a:prstGeom prst="round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Rectangle 33"/>
              <p:cNvSpPr/>
              <p:nvPr/>
            </p:nvSpPr>
            <p:spPr>
              <a:xfrm>
                <a:off x="533400" y="3263749"/>
                <a:ext cx="943197" cy="276999"/>
              </a:xfrm>
              <a:prstGeom prst="rect">
                <a:avLst/>
              </a:prstGeom>
            </p:spPr>
            <p:txBody>
              <a:bodyPr wrap="square">
                <a:spAutoFit/>
              </a:bodyPr>
              <a:lstStyle/>
              <a:p>
                <a:pPr lvl="0" algn="ctr"/>
                <a:r>
                  <a:rPr lang="en-US" sz="1200" b="1" dirty="0"/>
                  <a:t>Structure</a:t>
                </a:r>
              </a:p>
            </p:txBody>
          </p:sp>
        </p:grpSp>
        <p:grpSp>
          <p:nvGrpSpPr>
            <p:cNvPr id="83" name="Group 82"/>
            <p:cNvGrpSpPr/>
            <p:nvPr/>
          </p:nvGrpSpPr>
          <p:grpSpPr>
            <a:xfrm>
              <a:off x="7623057" y="3150248"/>
              <a:ext cx="1114202" cy="421292"/>
              <a:chOff x="7623057" y="3150248"/>
              <a:chExt cx="1114202" cy="421292"/>
            </a:xfrm>
          </p:grpSpPr>
          <p:sp>
            <p:nvSpPr>
              <p:cNvPr id="27" name="Rounded Rectangle 26"/>
              <p:cNvSpPr/>
              <p:nvPr/>
            </p:nvSpPr>
            <p:spPr bwMode="auto">
              <a:xfrm>
                <a:off x="7710599" y="3150248"/>
                <a:ext cx="914400" cy="392700"/>
              </a:xfrm>
              <a:prstGeom prst="round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ectangle 25"/>
              <p:cNvSpPr/>
              <p:nvPr/>
            </p:nvSpPr>
            <p:spPr>
              <a:xfrm>
                <a:off x="7623057" y="3156042"/>
                <a:ext cx="1114202" cy="415498"/>
              </a:xfrm>
              <a:prstGeom prst="rect">
                <a:avLst/>
              </a:prstGeom>
            </p:spPr>
            <p:txBody>
              <a:bodyPr wrap="square">
                <a:spAutoFit/>
              </a:bodyPr>
              <a:lstStyle/>
              <a:p>
                <a:pPr lvl="0" algn="ctr"/>
                <a:r>
                  <a:rPr lang="en-US" sz="1050" b="1" dirty="0"/>
                  <a:t>Conformance Statement</a:t>
                </a:r>
              </a:p>
            </p:txBody>
          </p:sp>
        </p:grpSp>
        <p:grpSp>
          <p:nvGrpSpPr>
            <p:cNvPr id="87" name="Group 86"/>
            <p:cNvGrpSpPr/>
            <p:nvPr/>
          </p:nvGrpSpPr>
          <p:grpSpPr>
            <a:xfrm>
              <a:off x="2943003" y="3180314"/>
              <a:ext cx="946079" cy="392700"/>
              <a:chOff x="2943003" y="3180314"/>
              <a:chExt cx="946079" cy="392700"/>
            </a:xfrm>
          </p:grpSpPr>
          <p:sp>
            <p:nvSpPr>
              <p:cNvPr id="29" name="Rounded Rectangle 28"/>
              <p:cNvSpPr/>
              <p:nvPr/>
            </p:nvSpPr>
            <p:spPr bwMode="auto">
              <a:xfrm>
                <a:off x="2974682" y="3180314"/>
                <a:ext cx="914400" cy="392700"/>
              </a:xfrm>
              <a:prstGeom prst="round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Rectangle 29"/>
              <p:cNvSpPr/>
              <p:nvPr/>
            </p:nvSpPr>
            <p:spPr>
              <a:xfrm>
                <a:off x="2943003" y="3251697"/>
                <a:ext cx="943197" cy="261610"/>
              </a:xfrm>
              <a:prstGeom prst="rect">
                <a:avLst/>
              </a:prstGeom>
            </p:spPr>
            <p:txBody>
              <a:bodyPr wrap="square">
                <a:spAutoFit/>
              </a:bodyPr>
              <a:lstStyle/>
              <a:p>
                <a:pPr lvl="0" algn="ctr"/>
                <a:r>
                  <a:rPr lang="en-US" sz="1100" b="1" dirty="0"/>
                  <a:t>Cardinality</a:t>
                </a:r>
              </a:p>
            </p:txBody>
          </p:sp>
        </p:grpSp>
        <p:grpSp>
          <p:nvGrpSpPr>
            <p:cNvPr id="84" name="Group 83"/>
            <p:cNvGrpSpPr/>
            <p:nvPr/>
          </p:nvGrpSpPr>
          <p:grpSpPr>
            <a:xfrm>
              <a:off x="6538803" y="3150513"/>
              <a:ext cx="986392" cy="430887"/>
              <a:chOff x="6538803" y="3150513"/>
              <a:chExt cx="986392" cy="430887"/>
            </a:xfrm>
          </p:grpSpPr>
          <p:sp>
            <p:nvSpPr>
              <p:cNvPr id="25" name="Rounded Rectangle 24"/>
              <p:cNvSpPr/>
              <p:nvPr/>
            </p:nvSpPr>
            <p:spPr bwMode="auto">
              <a:xfrm>
                <a:off x="6553200" y="3162225"/>
                <a:ext cx="914400" cy="392700"/>
              </a:xfrm>
              <a:prstGeom prst="round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Rectangle 35"/>
              <p:cNvSpPr/>
              <p:nvPr/>
            </p:nvSpPr>
            <p:spPr>
              <a:xfrm>
                <a:off x="6538803" y="3150513"/>
                <a:ext cx="986392" cy="430887"/>
              </a:xfrm>
              <a:prstGeom prst="rect">
                <a:avLst/>
              </a:prstGeom>
            </p:spPr>
            <p:txBody>
              <a:bodyPr wrap="square">
                <a:spAutoFit/>
              </a:bodyPr>
              <a:lstStyle/>
              <a:p>
                <a:pPr lvl="0" algn="ctr"/>
                <a:r>
                  <a:rPr lang="en-US" sz="1100" b="1" dirty="0"/>
                  <a:t>Data Semantics</a:t>
                </a:r>
              </a:p>
            </p:txBody>
          </p:sp>
        </p:grpSp>
        <p:grpSp>
          <p:nvGrpSpPr>
            <p:cNvPr id="90" name="Group 89"/>
            <p:cNvGrpSpPr/>
            <p:nvPr/>
          </p:nvGrpSpPr>
          <p:grpSpPr>
            <a:xfrm>
              <a:off x="409918" y="3927907"/>
              <a:ext cx="1132875" cy="940507"/>
              <a:chOff x="409918" y="3927907"/>
              <a:chExt cx="1132875" cy="940507"/>
            </a:xfrm>
          </p:grpSpPr>
          <p:sp>
            <p:nvSpPr>
              <p:cNvPr id="11" name="Rounded Rectangle 10"/>
              <p:cNvSpPr/>
              <p:nvPr/>
            </p:nvSpPr>
            <p:spPr bwMode="auto">
              <a:xfrm>
                <a:off x="462965" y="3927907"/>
                <a:ext cx="1055270" cy="940507"/>
              </a:xfrm>
              <a:prstGeom prst="roundRect">
                <a:avLst>
                  <a:gd name="adj" fmla="val 13314"/>
                </a:avLst>
              </a:prstGeom>
              <a:solidFill>
                <a:srgbClr val="E1F4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Rectangle 42"/>
              <p:cNvSpPr/>
              <p:nvPr/>
            </p:nvSpPr>
            <p:spPr>
              <a:xfrm>
                <a:off x="409918" y="4028725"/>
                <a:ext cx="1132875" cy="769441"/>
              </a:xfrm>
              <a:prstGeom prst="rect">
                <a:avLst/>
              </a:prstGeom>
            </p:spPr>
            <p:txBody>
              <a:bodyPr wrap="square">
                <a:spAutoFit/>
              </a:bodyPr>
              <a:lstStyle/>
              <a:p>
                <a:pPr lvl="0" algn="ctr"/>
                <a:r>
                  <a:rPr lang="en-US" sz="1100" b="1" dirty="0"/>
                  <a:t>Type Substitution and Specialization </a:t>
                </a:r>
              </a:p>
            </p:txBody>
          </p:sp>
        </p:grpSp>
        <p:grpSp>
          <p:nvGrpSpPr>
            <p:cNvPr id="91" name="Group 90"/>
            <p:cNvGrpSpPr/>
            <p:nvPr/>
          </p:nvGrpSpPr>
          <p:grpSpPr>
            <a:xfrm>
              <a:off x="1539290" y="3933223"/>
              <a:ext cx="1369816" cy="940507"/>
              <a:chOff x="1539290" y="3933223"/>
              <a:chExt cx="1369816" cy="940507"/>
            </a:xfrm>
          </p:grpSpPr>
          <p:sp>
            <p:nvSpPr>
              <p:cNvPr id="51" name="Rounded Rectangle 50"/>
              <p:cNvSpPr/>
              <p:nvPr/>
            </p:nvSpPr>
            <p:spPr bwMode="auto">
              <a:xfrm>
                <a:off x="1696563" y="3933223"/>
                <a:ext cx="1055270" cy="940507"/>
              </a:xfrm>
              <a:prstGeom prst="roundRect">
                <a:avLst>
                  <a:gd name="adj" fmla="val 10800"/>
                </a:avLst>
              </a:prstGeom>
              <a:solidFill>
                <a:srgbClr val="E1F4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Rectangle 51"/>
              <p:cNvSpPr/>
              <p:nvPr/>
            </p:nvSpPr>
            <p:spPr>
              <a:xfrm>
                <a:off x="1539290" y="4259787"/>
                <a:ext cx="1369816" cy="276999"/>
              </a:xfrm>
              <a:prstGeom prst="rect">
                <a:avLst/>
              </a:prstGeom>
            </p:spPr>
            <p:txBody>
              <a:bodyPr wrap="square">
                <a:spAutoFit/>
              </a:bodyPr>
              <a:lstStyle/>
              <a:p>
                <a:pPr lvl="0" algn="ctr"/>
                <a:r>
                  <a:rPr lang="en-US" sz="1200" b="1" dirty="0"/>
                  <a:t>Restrict</a:t>
                </a:r>
              </a:p>
            </p:txBody>
          </p:sp>
        </p:grpSp>
        <p:grpSp>
          <p:nvGrpSpPr>
            <p:cNvPr id="92" name="Group 91"/>
            <p:cNvGrpSpPr/>
            <p:nvPr/>
          </p:nvGrpSpPr>
          <p:grpSpPr>
            <a:xfrm>
              <a:off x="2881456" y="3927907"/>
              <a:ext cx="1112418" cy="940507"/>
              <a:chOff x="2881456" y="3927907"/>
              <a:chExt cx="1112418" cy="940507"/>
            </a:xfrm>
          </p:grpSpPr>
          <p:sp>
            <p:nvSpPr>
              <p:cNvPr id="54" name="Rounded Rectangle 53"/>
              <p:cNvSpPr/>
              <p:nvPr/>
            </p:nvSpPr>
            <p:spPr bwMode="auto">
              <a:xfrm>
                <a:off x="2902257" y="3927907"/>
                <a:ext cx="1055270" cy="940507"/>
              </a:xfrm>
              <a:prstGeom prst="roundRect">
                <a:avLst>
                  <a:gd name="adj" fmla="val 11638"/>
                </a:avLst>
              </a:prstGeom>
              <a:solidFill>
                <a:srgbClr val="E1F4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Rectangle 54"/>
              <p:cNvSpPr/>
              <p:nvPr/>
            </p:nvSpPr>
            <p:spPr>
              <a:xfrm>
                <a:off x="2881456" y="4182614"/>
                <a:ext cx="1112418" cy="461665"/>
              </a:xfrm>
              <a:prstGeom prst="rect">
                <a:avLst/>
              </a:prstGeom>
            </p:spPr>
            <p:txBody>
              <a:bodyPr wrap="square">
                <a:spAutoFit/>
              </a:bodyPr>
              <a:lstStyle/>
              <a:p>
                <a:pPr lvl="0" algn="ctr"/>
                <a:r>
                  <a:rPr lang="en-US" sz="1200" b="1" dirty="0"/>
                  <a:t>Restrict Range</a:t>
                </a:r>
              </a:p>
            </p:txBody>
          </p:sp>
        </p:grpSp>
        <p:grpSp>
          <p:nvGrpSpPr>
            <p:cNvPr id="93" name="Group 92"/>
            <p:cNvGrpSpPr/>
            <p:nvPr/>
          </p:nvGrpSpPr>
          <p:grpSpPr>
            <a:xfrm>
              <a:off x="4037247" y="3927907"/>
              <a:ext cx="1112418" cy="940507"/>
              <a:chOff x="4037247" y="3927907"/>
              <a:chExt cx="1112418" cy="940507"/>
            </a:xfrm>
          </p:grpSpPr>
          <p:sp>
            <p:nvSpPr>
              <p:cNvPr id="60" name="Rounded Rectangle 59"/>
              <p:cNvSpPr/>
              <p:nvPr/>
            </p:nvSpPr>
            <p:spPr bwMode="auto">
              <a:xfrm>
                <a:off x="4075839" y="3927907"/>
                <a:ext cx="1055270" cy="940507"/>
              </a:xfrm>
              <a:prstGeom prst="roundRect">
                <a:avLst>
                  <a:gd name="adj" fmla="val 11638"/>
                </a:avLst>
              </a:prstGeom>
              <a:solidFill>
                <a:srgbClr val="E1F4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p:cNvSpPr/>
              <p:nvPr/>
            </p:nvSpPr>
            <p:spPr>
              <a:xfrm>
                <a:off x="4037247" y="4182614"/>
                <a:ext cx="1112418" cy="461665"/>
              </a:xfrm>
              <a:prstGeom prst="rect">
                <a:avLst/>
              </a:prstGeom>
            </p:spPr>
            <p:txBody>
              <a:bodyPr wrap="square">
                <a:spAutoFit/>
              </a:bodyPr>
              <a:lstStyle/>
              <a:p>
                <a:pPr lvl="0" algn="ctr"/>
                <a:r>
                  <a:rPr lang="en-US" sz="1200" b="1" dirty="0"/>
                  <a:t>Restrict Range</a:t>
                </a:r>
              </a:p>
            </p:txBody>
          </p:sp>
        </p:grpSp>
        <p:grpSp>
          <p:nvGrpSpPr>
            <p:cNvPr id="94" name="Group 93"/>
            <p:cNvGrpSpPr/>
            <p:nvPr/>
          </p:nvGrpSpPr>
          <p:grpSpPr>
            <a:xfrm>
              <a:off x="5095993" y="3927907"/>
              <a:ext cx="1357203" cy="940507"/>
              <a:chOff x="5095993" y="3927907"/>
              <a:chExt cx="1357203" cy="940507"/>
            </a:xfrm>
          </p:grpSpPr>
          <p:sp>
            <p:nvSpPr>
              <p:cNvPr id="57" name="Rounded Rectangle 56"/>
              <p:cNvSpPr/>
              <p:nvPr/>
            </p:nvSpPr>
            <p:spPr bwMode="auto">
              <a:xfrm>
                <a:off x="5242572" y="3927907"/>
                <a:ext cx="1055270" cy="940507"/>
              </a:xfrm>
              <a:prstGeom prst="roundRect">
                <a:avLst>
                  <a:gd name="adj" fmla="val 12476"/>
                </a:avLst>
              </a:prstGeom>
              <a:solidFill>
                <a:srgbClr val="E1F4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Rectangle 44"/>
              <p:cNvSpPr/>
              <p:nvPr/>
            </p:nvSpPr>
            <p:spPr>
              <a:xfrm>
                <a:off x="5095993" y="3948037"/>
                <a:ext cx="1357203" cy="900246"/>
              </a:xfrm>
              <a:prstGeom prst="rect">
                <a:avLst/>
              </a:prstGeom>
            </p:spPr>
            <p:txBody>
              <a:bodyPr wrap="square">
                <a:spAutoFit/>
              </a:bodyPr>
              <a:lstStyle/>
              <a:p>
                <a:pPr lvl="0" algn="ctr"/>
                <a:r>
                  <a:rPr lang="en-US" sz="1050" b="1" dirty="0"/>
                  <a:t>Value Set </a:t>
                </a:r>
              </a:p>
              <a:p>
                <a:pPr lvl="0" algn="ctr"/>
                <a:r>
                  <a:rPr lang="en-US" sz="1050" b="1" dirty="0"/>
                  <a:t>Fixed</a:t>
                </a:r>
              </a:p>
              <a:p>
                <a:pPr lvl="0" algn="ctr"/>
                <a:r>
                  <a:rPr lang="en-US" sz="1050" b="1" dirty="0"/>
                  <a:t>Null Flavors Format</a:t>
                </a:r>
              </a:p>
              <a:p>
                <a:pPr lvl="0" algn="ctr"/>
                <a:r>
                  <a:rPr lang="en-US" sz="1050" b="1" dirty="0"/>
                  <a:t>Co-constraints</a:t>
                </a:r>
              </a:p>
            </p:txBody>
          </p:sp>
        </p:grpSp>
        <p:grpSp>
          <p:nvGrpSpPr>
            <p:cNvPr id="95" name="Group 94"/>
            <p:cNvGrpSpPr/>
            <p:nvPr/>
          </p:nvGrpSpPr>
          <p:grpSpPr>
            <a:xfrm>
              <a:off x="6477102" y="3936293"/>
              <a:ext cx="1112418" cy="940507"/>
              <a:chOff x="6477102" y="3936293"/>
              <a:chExt cx="1112418" cy="940507"/>
            </a:xfrm>
          </p:grpSpPr>
          <p:sp>
            <p:nvSpPr>
              <p:cNvPr id="65" name="Rounded Rectangle 64"/>
              <p:cNvSpPr/>
              <p:nvPr/>
            </p:nvSpPr>
            <p:spPr bwMode="auto">
              <a:xfrm>
                <a:off x="6483657" y="3936293"/>
                <a:ext cx="1055270" cy="940507"/>
              </a:xfrm>
              <a:prstGeom prst="roundRect">
                <a:avLst>
                  <a:gd name="adj" fmla="val 10800"/>
                </a:avLst>
              </a:prstGeom>
              <a:solidFill>
                <a:srgbClr val="E1F4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6" name="Rectangle 65"/>
              <p:cNvSpPr/>
              <p:nvPr/>
            </p:nvSpPr>
            <p:spPr>
              <a:xfrm>
                <a:off x="6477102" y="4062157"/>
                <a:ext cx="1112418" cy="646331"/>
              </a:xfrm>
              <a:prstGeom prst="rect">
                <a:avLst/>
              </a:prstGeom>
            </p:spPr>
            <p:txBody>
              <a:bodyPr wrap="square">
                <a:spAutoFit/>
              </a:bodyPr>
              <a:lstStyle/>
              <a:p>
                <a:pPr lvl="0" algn="ctr"/>
                <a:r>
                  <a:rPr lang="en-US" sz="1200" b="1" dirty="0"/>
                  <a:t>Refine Narrative or Model</a:t>
                </a:r>
              </a:p>
            </p:txBody>
          </p:sp>
        </p:grpSp>
        <p:grpSp>
          <p:nvGrpSpPr>
            <p:cNvPr id="8192" name="Group 8191"/>
            <p:cNvGrpSpPr/>
            <p:nvPr/>
          </p:nvGrpSpPr>
          <p:grpSpPr>
            <a:xfrm>
              <a:off x="7689351" y="3899784"/>
              <a:ext cx="1112418" cy="940507"/>
              <a:chOff x="7689351" y="3899784"/>
              <a:chExt cx="1112418" cy="940507"/>
            </a:xfrm>
          </p:grpSpPr>
          <p:sp>
            <p:nvSpPr>
              <p:cNvPr id="68" name="Rounded Rectangle 67"/>
              <p:cNvSpPr/>
              <p:nvPr/>
            </p:nvSpPr>
            <p:spPr bwMode="auto">
              <a:xfrm>
                <a:off x="7702857" y="3899784"/>
                <a:ext cx="1055270" cy="940507"/>
              </a:xfrm>
              <a:prstGeom prst="roundRect">
                <a:avLst>
                  <a:gd name="adj" fmla="val 8286"/>
                </a:avLst>
              </a:prstGeom>
              <a:solidFill>
                <a:srgbClr val="E1F4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9" name="Rectangle 68"/>
              <p:cNvSpPr/>
              <p:nvPr/>
            </p:nvSpPr>
            <p:spPr>
              <a:xfrm>
                <a:off x="7689351" y="4153266"/>
                <a:ext cx="1112418" cy="461665"/>
              </a:xfrm>
              <a:prstGeom prst="rect">
                <a:avLst/>
              </a:prstGeom>
            </p:spPr>
            <p:txBody>
              <a:bodyPr wrap="square">
                <a:spAutoFit/>
              </a:bodyPr>
              <a:lstStyle/>
              <a:p>
                <a:pPr lvl="0" algn="ctr"/>
                <a:r>
                  <a:rPr lang="en-US" sz="1200" b="1" dirty="0"/>
                  <a:t>Restrict Keyword</a:t>
                </a:r>
              </a:p>
            </p:txBody>
          </p:sp>
        </p:grpSp>
        <p:cxnSp>
          <p:nvCxnSpPr>
            <p:cNvPr id="63" name="Straight Connector 62"/>
            <p:cNvCxnSpPr/>
            <p:nvPr/>
          </p:nvCxnSpPr>
          <p:spPr bwMode="auto">
            <a:xfrm>
              <a:off x="992384" y="2895600"/>
              <a:ext cx="723721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2" name="Straight Connector 81"/>
            <p:cNvCxnSpPr>
              <a:stCxn id="13" idx="2"/>
            </p:cNvCxnSpPr>
            <p:nvPr/>
          </p:nvCxnSpPr>
          <p:spPr bwMode="auto">
            <a:xfrm flipH="1">
              <a:off x="4568458" y="2514600"/>
              <a:ext cx="3542" cy="381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9959530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Applying Constraints</a:t>
            </a:r>
          </a:p>
        </p:txBody>
      </p:sp>
      <p:sp>
        <p:nvSpPr>
          <p:cNvPr id="8195" name="Rectangle 3"/>
          <p:cNvSpPr>
            <a:spLocks noGrp="1" noChangeArrowheads="1"/>
          </p:cNvSpPr>
          <p:nvPr>
            <p:ph idx="1"/>
          </p:nvPr>
        </p:nvSpPr>
        <p:spPr>
          <a:xfrm>
            <a:off x="419100" y="1704974"/>
            <a:ext cx="8267700" cy="1998345"/>
          </a:xfrm>
        </p:spPr>
        <p:txBody>
          <a:bodyPr>
            <a:normAutofit fontScale="85000" lnSpcReduction="20000"/>
          </a:bodyPr>
          <a:lstStyle/>
          <a:p>
            <a:r>
              <a:rPr lang="en-US" dirty="0">
                <a:solidFill>
                  <a:schemeClr val="accent4"/>
                </a:solidFill>
              </a:rPr>
              <a:t>Must follow Compliance rules</a:t>
            </a:r>
          </a:p>
          <a:p>
            <a:r>
              <a:rPr lang="en-US" dirty="0">
                <a:solidFill>
                  <a:schemeClr val="accent4"/>
                </a:solidFill>
              </a:rPr>
              <a:t>Constraints can only be “tightened”, not “loosened”</a:t>
            </a:r>
          </a:p>
          <a:p>
            <a:r>
              <a:rPr lang="en-US" dirty="0">
                <a:solidFill>
                  <a:schemeClr val="accent4"/>
                </a:solidFill>
              </a:rPr>
              <a:t>Constraints are applied requirements stated using the conformance constructs or explicit constraints</a:t>
            </a:r>
          </a:p>
          <a:p>
            <a:r>
              <a:rPr lang="en-US" dirty="0">
                <a:solidFill>
                  <a:schemeClr val="accent4"/>
                </a:solidFill>
              </a:rPr>
              <a:t>Also can apply to Data Semantics</a:t>
            </a:r>
          </a:p>
          <a:p>
            <a:pPr marL="0" indent="0">
              <a:buNone/>
            </a:pPr>
            <a:endParaRPr lang="en-US" dirty="0">
              <a:solidFill>
                <a:schemeClr val="accent4"/>
              </a:solidFill>
            </a:endParaRP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148</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469068931"/>
              </p:ext>
            </p:extLst>
          </p:nvPr>
        </p:nvGraphicFramePr>
        <p:xfrm>
          <a:off x="1371600" y="4495800"/>
          <a:ext cx="5943600" cy="1493520"/>
        </p:xfrm>
        <a:graphic>
          <a:graphicData uri="http://schemas.openxmlformats.org/drawingml/2006/table">
            <a:tbl>
              <a:tblPr firstRow="1" firstCol="1" bandRow="1"/>
              <a:tblGrid>
                <a:gridCol w="1143000">
                  <a:extLst>
                    <a:ext uri="{9D8B030D-6E8A-4147-A177-3AD203B41FA5}">
                      <a16:colId xmlns:a16="http://schemas.microsoft.com/office/drawing/2014/main" val="3520951525"/>
                    </a:ext>
                  </a:extLst>
                </a:gridCol>
                <a:gridCol w="1143000">
                  <a:extLst>
                    <a:ext uri="{9D8B030D-6E8A-4147-A177-3AD203B41FA5}">
                      <a16:colId xmlns:a16="http://schemas.microsoft.com/office/drawing/2014/main" val="3963294122"/>
                    </a:ext>
                  </a:extLst>
                </a:gridCol>
                <a:gridCol w="1752600">
                  <a:extLst>
                    <a:ext uri="{9D8B030D-6E8A-4147-A177-3AD203B41FA5}">
                      <a16:colId xmlns:a16="http://schemas.microsoft.com/office/drawing/2014/main" val="2255676628"/>
                    </a:ext>
                  </a:extLst>
                </a:gridCol>
                <a:gridCol w="1905000">
                  <a:extLst>
                    <a:ext uri="{9D8B030D-6E8A-4147-A177-3AD203B41FA5}">
                      <a16:colId xmlns:a16="http://schemas.microsoft.com/office/drawing/2014/main" val="2745854155"/>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Type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Compliant?</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Example</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1</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Example</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2</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622029706"/>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Usage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O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R</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RE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R</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452978"/>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Usage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X</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R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RE</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293906422"/>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Explicit</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MAY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SHALL</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SHOULD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SHALL</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159321"/>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Explicit</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SHALL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SHOULD</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SHALL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MAY</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4014885672"/>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Cardinality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[0..n]</a:t>
                      </a:r>
                      <a:r>
                        <a:rPr lang="en-US" sz="1400" baseline="0" dirty="0">
                          <a:effectLst/>
                          <a:latin typeface="+mn-lt"/>
                          <a:ea typeface="Times New Roman" panose="02020603050405020304" pitchFamily="18" charset="0"/>
                          <a:cs typeface="Times New Roman" panose="02020603050405020304" pitchFamily="18" charset="0"/>
                        </a:rPr>
                        <a:t> </a:t>
                      </a:r>
                      <a:r>
                        <a:rPr lang="en-US" sz="1400" baseline="0" dirty="0">
                          <a:effectLst/>
                          <a:latin typeface="+mn-lt"/>
                          <a:ea typeface="Times New Roman" panose="02020603050405020304" pitchFamily="18" charset="0"/>
                          <a:cs typeface="Times New Roman" panose="02020603050405020304" pitchFamily="18" charset="0"/>
                          <a:sym typeface="Wingdings" panose="05000000000000000000" pitchFamily="2" charset="2"/>
                        </a:rPr>
                        <a:t> [1..1]</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[0..*]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[0..5]</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1404926"/>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Cardinality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[1..1]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 [0..1]</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[1..5] </a:t>
                      </a:r>
                      <a:r>
                        <a:rPr lang="en-US" sz="1400" dirty="0">
                          <a:effectLst/>
                          <a:latin typeface="+mn-lt"/>
                          <a:ea typeface="Times New Roman" panose="02020603050405020304" pitchFamily="18" charset="0"/>
                          <a:cs typeface="Times New Roman" panose="02020603050405020304" pitchFamily="18" charset="0"/>
                          <a:sym typeface="Wingdings" panose="05000000000000000000" pitchFamily="2" charset="2"/>
                        </a:rPr>
                        <a:t></a:t>
                      </a:r>
                      <a:r>
                        <a:rPr lang="en-US" sz="1400" baseline="0" dirty="0">
                          <a:effectLst/>
                          <a:latin typeface="+mn-lt"/>
                          <a:ea typeface="Times New Roman" panose="02020603050405020304" pitchFamily="18" charset="0"/>
                          <a:cs typeface="Times New Roman" panose="02020603050405020304" pitchFamily="18" charset="0"/>
                          <a:sym typeface="Wingdings" panose="05000000000000000000" pitchFamily="2" charset="2"/>
                        </a:rPr>
                        <a:t> [0..5]</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53569855"/>
                  </a:ext>
                </a:extLst>
              </a:tr>
            </a:tbl>
          </a:graphicData>
        </a:graphic>
      </p:graphicFrame>
      <p:sp>
        <p:nvSpPr>
          <p:cNvPr id="2" name="TextBox 1"/>
          <p:cNvSpPr txBox="1"/>
          <p:nvPr/>
        </p:nvSpPr>
        <p:spPr>
          <a:xfrm>
            <a:off x="1371600" y="4126468"/>
            <a:ext cx="5943600" cy="369332"/>
          </a:xfrm>
          <a:prstGeom prst="rect">
            <a:avLst/>
          </a:prstGeom>
          <a:noFill/>
        </p:spPr>
        <p:txBody>
          <a:bodyPr wrap="square" rtlCol="0">
            <a:spAutoFit/>
          </a:bodyPr>
          <a:lstStyle/>
          <a:p>
            <a:r>
              <a:rPr lang="en-US" dirty="0"/>
              <a:t>Examples of Compliant and Non-compliant Constraints</a:t>
            </a:r>
          </a:p>
        </p:txBody>
      </p:sp>
    </p:spTree>
    <p:extLst>
      <p:ext uri="{BB962C8B-B14F-4D97-AF65-F5344CB8AC3E}">
        <p14:creationId xmlns:p14="http://schemas.microsoft.com/office/powerpoint/2010/main" val="27151581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General Usage Constraints</a:t>
            </a:r>
          </a:p>
        </p:txBody>
      </p:sp>
      <p:sp>
        <p:nvSpPr>
          <p:cNvPr id="8195" name="Rectangle 3"/>
          <p:cNvSpPr>
            <a:spLocks noGrp="1" noChangeArrowheads="1"/>
          </p:cNvSpPr>
          <p:nvPr>
            <p:ph idx="1"/>
          </p:nvPr>
        </p:nvSpPr>
        <p:spPr>
          <a:xfrm>
            <a:off x="3124200" y="1725505"/>
            <a:ext cx="5486400" cy="1600200"/>
          </a:xfrm>
        </p:spPr>
        <p:txBody>
          <a:bodyPr>
            <a:normAutofit fontScale="92500"/>
          </a:bodyPr>
          <a:lstStyle/>
          <a:p>
            <a:r>
              <a:rPr lang="en-US" dirty="0"/>
              <a:t>Allowable Usage constraints</a:t>
            </a:r>
          </a:p>
          <a:p>
            <a:r>
              <a:rPr lang="en-US" dirty="0"/>
              <a:t>Constraints can’t be relaxed and still be consider compliant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149</a:t>
            </a:fld>
            <a:endParaRPr lang="en-US"/>
          </a:p>
        </p:txBody>
      </p:sp>
      <p:graphicFrame>
        <p:nvGraphicFramePr>
          <p:cNvPr id="10" name="Diagram 9"/>
          <p:cNvGraphicFramePr/>
          <p:nvPr>
            <p:extLst>
              <p:ext uri="{D42A27DB-BD31-4B8C-83A1-F6EECF244321}">
                <p14:modId xmlns:p14="http://schemas.microsoft.com/office/powerpoint/2010/main" val="2837617901"/>
              </p:ext>
            </p:extLst>
          </p:nvPr>
        </p:nvGraphicFramePr>
        <p:xfrm>
          <a:off x="475449" y="2031979"/>
          <a:ext cx="2380450" cy="106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3868840212"/>
              </p:ext>
            </p:extLst>
          </p:nvPr>
        </p:nvGraphicFramePr>
        <p:xfrm>
          <a:off x="3276600" y="3731879"/>
          <a:ext cx="2286000" cy="228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1204687608"/>
              </p:ext>
            </p:extLst>
          </p:nvPr>
        </p:nvGraphicFramePr>
        <p:xfrm>
          <a:off x="457200" y="4775179"/>
          <a:ext cx="2398699" cy="12433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1142505396"/>
              </p:ext>
            </p:extLst>
          </p:nvPr>
        </p:nvGraphicFramePr>
        <p:xfrm>
          <a:off x="457200" y="3251179"/>
          <a:ext cx="2398699" cy="148178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1" name="Rectangle 3"/>
          <p:cNvSpPr txBox="1">
            <a:spLocks noChangeArrowheads="1"/>
          </p:cNvSpPr>
          <p:nvPr/>
        </p:nvSpPr>
        <p:spPr bwMode="auto">
          <a:xfrm>
            <a:off x="5715000" y="3831866"/>
            <a:ext cx="3048000" cy="20355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475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kern="0" dirty="0"/>
              <a:t>Conditional Usage can also be specified</a:t>
            </a:r>
          </a:p>
          <a:p>
            <a:pPr eaLnBrk="1" hangingPunct="1">
              <a:buClr>
                <a:srgbClr val="002060"/>
              </a:buClr>
            </a:pPr>
            <a:r>
              <a:rPr lang="en-US" kern="0" dirty="0"/>
              <a:t>The allowable constraints are the same for each the “true” and “false” outcomes</a:t>
            </a:r>
          </a:p>
          <a:p>
            <a:pPr eaLnBrk="1" hangingPunct="1">
              <a:buClr>
                <a:srgbClr val="002060"/>
              </a:buClr>
            </a:pPr>
            <a:r>
              <a:rPr lang="en-US" kern="0" dirty="0"/>
              <a:t>Optional can also be constrained to “Conditional” with a full definition including the Condition Predicate and “true” and “false” outcomes</a:t>
            </a:r>
          </a:p>
        </p:txBody>
      </p:sp>
      <p:sp>
        <p:nvSpPr>
          <p:cNvPr id="12" name="TextBox 11"/>
          <p:cNvSpPr txBox="1"/>
          <p:nvPr/>
        </p:nvSpPr>
        <p:spPr>
          <a:xfrm>
            <a:off x="5715000" y="3462534"/>
            <a:ext cx="3048000" cy="369332"/>
          </a:xfrm>
          <a:prstGeom prst="rect">
            <a:avLst/>
          </a:prstGeom>
          <a:noFill/>
        </p:spPr>
        <p:txBody>
          <a:bodyPr wrap="square" rtlCol="0">
            <a:spAutoFit/>
          </a:bodyPr>
          <a:lstStyle/>
          <a:p>
            <a:pPr algn="ctr"/>
            <a:r>
              <a:rPr lang="en-US" b="1" u="sng" dirty="0">
                <a:solidFill>
                  <a:srgbClr val="0070C0"/>
                </a:solidFill>
              </a:rPr>
              <a:t>Conditional Usage</a:t>
            </a:r>
          </a:p>
        </p:txBody>
      </p:sp>
    </p:spTree>
    <p:extLst>
      <p:ext uri="{BB962C8B-B14F-4D97-AF65-F5344CB8AC3E}">
        <p14:creationId xmlns:p14="http://schemas.microsoft.com/office/powerpoint/2010/main" val="3696531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Detailed Issues w/Standards</a:t>
            </a:r>
          </a:p>
        </p:txBody>
      </p:sp>
      <p:sp>
        <p:nvSpPr>
          <p:cNvPr id="8195" name="Rectangle 3"/>
          <p:cNvSpPr>
            <a:spLocks noGrp="1" noChangeArrowheads="1"/>
          </p:cNvSpPr>
          <p:nvPr>
            <p:ph idx="1"/>
          </p:nvPr>
        </p:nvSpPr>
        <p:spPr>
          <a:xfrm>
            <a:off x="381000" y="1752600"/>
            <a:ext cx="8382000" cy="4724400"/>
          </a:xfrm>
        </p:spPr>
        <p:txBody>
          <a:bodyPr>
            <a:normAutofit fontScale="70000" lnSpcReduction="20000"/>
          </a:bodyPr>
          <a:lstStyle/>
          <a:p>
            <a:r>
              <a:rPr lang="en-US" dirty="0"/>
              <a:t>Under specified</a:t>
            </a:r>
          </a:p>
          <a:p>
            <a:r>
              <a:rPr lang="en-US" dirty="0"/>
              <a:t>Multiple solutions (occurs at all levels)</a:t>
            </a:r>
          </a:p>
          <a:p>
            <a:r>
              <a:rPr lang="en-US" dirty="0"/>
              <a:t>Conflation of requirements (requirement scoping)</a:t>
            </a:r>
          </a:p>
          <a:p>
            <a:r>
              <a:rPr lang="en-US" dirty="0"/>
              <a:t>Document current state—not desired state</a:t>
            </a:r>
          </a:p>
          <a:p>
            <a:r>
              <a:rPr lang="en-US" dirty="0"/>
              <a:t>Not specific enough—e.g., code system binding</a:t>
            </a:r>
          </a:p>
          <a:p>
            <a:r>
              <a:rPr lang="en-US" dirty="0"/>
              <a:t>Too specific</a:t>
            </a:r>
          </a:p>
          <a:p>
            <a:r>
              <a:rPr lang="en-US" dirty="0"/>
              <a:t>Poor documentation and typos</a:t>
            </a:r>
          </a:p>
          <a:p>
            <a:r>
              <a:rPr lang="en-US" dirty="0"/>
              <a:t>Lack of a consistency</a:t>
            </a:r>
          </a:p>
          <a:p>
            <a:r>
              <a:rPr lang="en-US" dirty="0"/>
              <a:t>Conditions w/o Condition Predicates</a:t>
            </a:r>
          </a:p>
          <a:p>
            <a:r>
              <a:rPr lang="en-US" dirty="0"/>
              <a:t>Absence of harmonized requirement specification methodology</a:t>
            </a:r>
          </a:p>
          <a:p>
            <a:r>
              <a:rPr lang="en-US" dirty="0"/>
              <a:t>Insufficient requirement specification mechanisms</a:t>
            </a:r>
          </a:p>
          <a:p>
            <a:r>
              <a:rPr lang="en-US" dirty="0"/>
              <a:t>Lack of reference and pilot implementations</a:t>
            </a:r>
          </a:p>
          <a:p>
            <a:r>
              <a:rPr lang="en-US" dirty="0"/>
              <a:t>Lack of testing</a:t>
            </a:r>
          </a:p>
          <a:p>
            <a:r>
              <a:rPr lang="en-US" dirty="0"/>
              <a:t>Improper scoping</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15</a:t>
            </a:fld>
            <a:endParaRPr lang="en-US" dirty="0"/>
          </a:p>
        </p:txBody>
      </p:sp>
      <p:sp>
        <p:nvSpPr>
          <p:cNvPr id="6"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352768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HL7 v2 Usage Constraints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150</a:t>
            </a:fld>
            <a:endParaRPr lang="en-US"/>
          </a:p>
        </p:txBody>
      </p:sp>
      <p:sp>
        <p:nvSpPr>
          <p:cNvPr id="7" name="Rectangle 1"/>
          <p:cNvSpPr>
            <a:spLocks noChangeArrowheads="1"/>
          </p:cNvSpPr>
          <p:nvPr/>
        </p:nvSpPr>
        <p:spPr bwMode="auto">
          <a:xfrm>
            <a:off x="2590800" y="1822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p:cNvSpPr>
            <a:spLocks noGrp="1" noChangeArrowheads="1"/>
          </p:cNvSpPr>
          <p:nvPr>
            <p:ph idx="1"/>
          </p:nvPr>
        </p:nvSpPr>
        <p:spPr>
          <a:xfrm>
            <a:off x="381000" y="4191000"/>
            <a:ext cx="4791076" cy="2133600"/>
          </a:xfrm>
        </p:spPr>
        <p:txBody>
          <a:bodyPr>
            <a:normAutofit fontScale="62500" lnSpcReduction="20000"/>
          </a:bodyPr>
          <a:lstStyle/>
          <a:p>
            <a:r>
              <a:rPr lang="en-US" dirty="0"/>
              <a:t>Conditional usage (i.e., C(a/b)) is dependent on the respective true and false usage code specification</a:t>
            </a:r>
          </a:p>
          <a:p>
            <a:r>
              <a:rPr lang="en-US" dirty="0"/>
              <a:t>For C(RE/O)</a:t>
            </a:r>
          </a:p>
          <a:p>
            <a:pPr lvl="1"/>
            <a:r>
              <a:rPr lang="en-US" dirty="0"/>
              <a:t>true usage code “RE” can be profiled to “RE” or “R”</a:t>
            </a:r>
          </a:p>
          <a:p>
            <a:pPr lvl="1"/>
            <a:r>
              <a:rPr lang="en-US" dirty="0"/>
              <a:t>false usage code of “O” can be profiled to “R”, “RE”, “O” , or “X” </a:t>
            </a:r>
          </a:p>
          <a:p>
            <a:endParaRPr lang="en-US" dirty="0"/>
          </a:p>
        </p:txBody>
      </p:sp>
      <p:sp>
        <p:nvSpPr>
          <p:cNvPr id="2" name="Rectangle 2"/>
          <p:cNvSpPr>
            <a:spLocks noChangeArrowheads="1"/>
          </p:cNvSpPr>
          <p:nvPr/>
        </p:nvSpPr>
        <p:spPr bwMode="auto">
          <a:xfrm>
            <a:off x="1985962" y="18141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nvGraphicFramePr>
        <p:xfrm>
          <a:off x="457200" y="2146493"/>
          <a:ext cx="4714875" cy="1895475"/>
        </p:xfrm>
        <a:graphic>
          <a:graphicData uri="http://schemas.openxmlformats.org/presentationml/2006/ole">
            <mc:AlternateContent xmlns:mc="http://schemas.openxmlformats.org/markup-compatibility/2006">
              <mc:Choice xmlns:v="urn:schemas-microsoft-com:vml" Requires="v">
                <p:oleObj spid="_x0000_s5574" name="Slide" r:id="rId4" imgW="4570530" imgH="3427618" progId="PowerPoint.Slide.12">
                  <p:embed/>
                </p:oleObj>
              </mc:Choice>
              <mc:Fallback>
                <p:oleObj name="Slide" r:id="rId4" imgW="4570530" imgH="3427618" progId="PowerPoint.Slide.12">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l="2357" t="33662" r="2357" b="15779"/>
                      <a:stretch>
                        <a:fillRect/>
                      </a:stretch>
                    </p:blipFill>
                    <p:spPr bwMode="auto">
                      <a:xfrm>
                        <a:off x="457200" y="2146493"/>
                        <a:ext cx="4714875" cy="189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587757109"/>
              </p:ext>
            </p:extLst>
          </p:nvPr>
        </p:nvGraphicFramePr>
        <p:xfrm>
          <a:off x="5654485" y="1752600"/>
          <a:ext cx="3016630" cy="3840480"/>
        </p:xfrm>
        <a:graphic>
          <a:graphicData uri="http://schemas.openxmlformats.org/drawingml/2006/table">
            <a:tbl>
              <a:tblPr/>
              <a:tblGrid>
                <a:gridCol w="670115">
                  <a:extLst>
                    <a:ext uri="{9D8B030D-6E8A-4147-A177-3AD203B41FA5}">
                      <a16:colId xmlns:a16="http://schemas.microsoft.com/office/drawing/2014/main" val="632452873"/>
                    </a:ext>
                  </a:extLst>
                </a:gridCol>
                <a:gridCol w="838200">
                  <a:extLst>
                    <a:ext uri="{9D8B030D-6E8A-4147-A177-3AD203B41FA5}">
                      <a16:colId xmlns:a16="http://schemas.microsoft.com/office/drawing/2014/main" val="805725955"/>
                    </a:ext>
                  </a:extLst>
                </a:gridCol>
                <a:gridCol w="1508315">
                  <a:extLst>
                    <a:ext uri="{9D8B030D-6E8A-4147-A177-3AD203B41FA5}">
                      <a16:colId xmlns:a16="http://schemas.microsoft.com/office/drawing/2014/main" val="322633297"/>
                    </a:ext>
                  </a:extLst>
                </a:gridCol>
              </a:tblGrid>
              <a:tr h="0">
                <a:tc>
                  <a:txBody>
                    <a:bodyPr/>
                    <a:lstStyle/>
                    <a:p>
                      <a:pPr marL="0" marR="0" algn="ctr">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Base Profile</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Derived Profile</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Compliance Assessment</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551987760"/>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R</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R</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Yes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483927"/>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R</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RE</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28431381"/>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O</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969002"/>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77050575"/>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RE</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Yes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932209"/>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RE</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RE</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Yes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00246283"/>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RE</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O</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326109"/>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RE</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27944724"/>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O</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Yes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48394"/>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O</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RE</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Yes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59947882"/>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O</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O</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Yes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451658"/>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O</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Yes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00953457"/>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406854"/>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RE</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052340"/>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O</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12967"/>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26584002"/>
                  </a:ext>
                </a:extLst>
              </a:tr>
            </a:tbl>
          </a:graphicData>
        </a:graphic>
      </p:graphicFrame>
      <p:sp>
        <p:nvSpPr>
          <p:cNvPr id="11" name="TextBox 10"/>
          <p:cNvSpPr txBox="1"/>
          <p:nvPr/>
        </p:nvSpPr>
        <p:spPr>
          <a:xfrm>
            <a:off x="484982" y="1696811"/>
            <a:ext cx="4687093" cy="369332"/>
          </a:xfrm>
          <a:prstGeom prst="rect">
            <a:avLst/>
          </a:prstGeom>
          <a:noFill/>
        </p:spPr>
        <p:txBody>
          <a:bodyPr wrap="square" rtlCol="0">
            <a:spAutoFit/>
          </a:bodyPr>
          <a:lstStyle/>
          <a:p>
            <a:pPr algn="ctr"/>
            <a:r>
              <a:rPr lang="en-US" b="1" dirty="0">
                <a:solidFill>
                  <a:srgbClr val="0070C0"/>
                </a:solidFill>
              </a:rPr>
              <a:t>HL7 v2 Allowable Usage Constraints</a:t>
            </a:r>
          </a:p>
        </p:txBody>
      </p:sp>
      <p:sp>
        <p:nvSpPr>
          <p:cNvPr id="12" name="TextBox 11"/>
          <p:cNvSpPr txBox="1"/>
          <p:nvPr/>
        </p:nvSpPr>
        <p:spPr>
          <a:xfrm>
            <a:off x="5654485" y="5601403"/>
            <a:ext cx="3016629" cy="369332"/>
          </a:xfrm>
          <a:prstGeom prst="rect">
            <a:avLst/>
          </a:prstGeom>
          <a:noFill/>
        </p:spPr>
        <p:txBody>
          <a:bodyPr wrap="square" rtlCol="0">
            <a:spAutoFit/>
          </a:bodyPr>
          <a:lstStyle/>
          <a:p>
            <a:pPr algn="ctr"/>
            <a:r>
              <a:rPr lang="en-US" b="1" dirty="0">
                <a:solidFill>
                  <a:srgbClr val="0070C0"/>
                </a:solidFill>
              </a:rPr>
              <a:t>Compliance Assessment</a:t>
            </a:r>
          </a:p>
        </p:txBody>
      </p:sp>
    </p:spTree>
    <p:extLst>
      <p:ext uri="{BB962C8B-B14F-4D97-AF65-F5344CB8AC3E}">
        <p14:creationId xmlns:p14="http://schemas.microsoft.com/office/powerpoint/2010/main" val="42392087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Cardinality Constraints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151</a:t>
            </a:fld>
            <a:endParaRPr lang="en-US"/>
          </a:p>
        </p:txBody>
      </p:sp>
      <p:sp>
        <p:nvSpPr>
          <p:cNvPr id="7" name="Rectangle 1"/>
          <p:cNvSpPr>
            <a:spLocks noChangeArrowheads="1"/>
          </p:cNvSpPr>
          <p:nvPr/>
        </p:nvSpPr>
        <p:spPr bwMode="auto">
          <a:xfrm>
            <a:off x="2590800" y="1822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p:cNvSpPr>
            <a:spLocks noGrp="1" noChangeArrowheads="1"/>
          </p:cNvSpPr>
          <p:nvPr>
            <p:ph idx="1"/>
          </p:nvPr>
        </p:nvSpPr>
        <p:spPr>
          <a:xfrm>
            <a:off x="381000" y="1731708"/>
            <a:ext cx="8458200" cy="1953870"/>
          </a:xfrm>
        </p:spPr>
        <p:txBody>
          <a:bodyPr>
            <a:normAutofit/>
          </a:bodyPr>
          <a:lstStyle/>
          <a:p>
            <a:r>
              <a:rPr lang="en-US" dirty="0"/>
              <a:t>Restrict the occurrence range of the element</a:t>
            </a:r>
          </a:p>
          <a:p>
            <a:r>
              <a:rPr lang="en-US" dirty="0"/>
              <a:t>[0..1] to [1..1]</a:t>
            </a:r>
          </a:p>
          <a:p>
            <a:r>
              <a:rPr lang="en-US" dirty="0"/>
              <a:t>Interacts with Usage constraints</a:t>
            </a:r>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70594554"/>
              </p:ext>
            </p:extLst>
          </p:nvPr>
        </p:nvGraphicFramePr>
        <p:xfrm>
          <a:off x="457200" y="3776320"/>
          <a:ext cx="7772400" cy="2560320"/>
        </p:xfrm>
        <a:graphic>
          <a:graphicData uri="http://schemas.openxmlformats.org/drawingml/2006/table">
            <a:tbl>
              <a:tblPr/>
              <a:tblGrid>
                <a:gridCol w="762000">
                  <a:extLst>
                    <a:ext uri="{9D8B030D-6E8A-4147-A177-3AD203B41FA5}">
                      <a16:colId xmlns:a16="http://schemas.microsoft.com/office/drawing/2014/main" val="3292572881"/>
                    </a:ext>
                  </a:extLst>
                </a:gridCol>
                <a:gridCol w="990600">
                  <a:extLst>
                    <a:ext uri="{9D8B030D-6E8A-4147-A177-3AD203B41FA5}">
                      <a16:colId xmlns:a16="http://schemas.microsoft.com/office/drawing/2014/main" val="2809139300"/>
                    </a:ext>
                  </a:extLst>
                </a:gridCol>
                <a:gridCol w="1524000">
                  <a:extLst>
                    <a:ext uri="{9D8B030D-6E8A-4147-A177-3AD203B41FA5}">
                      <a16:colId xmlns:a16="http://schemas.microsoft.com/office/drawing/2014/main" val="3182677325"/>
                    </a:ext>
                  </a:extLst>
                </a:gridCol>
                <a:gridCol w="1582234">
                  <a:extLst>
                    <a:ext uri="{9D8B030D-6E8A-4147-A177-3AD203B41FA5}">
                      <a16:colId xmlns:a16="http://schemas.microsoft.com/office/drawing/2014/main" val="3523874666"/>
                    </a:ext>
                  </a:extLst>
                </a:gridCol>
                <a:gridCol w="1456783">
                  <a:extLst>
                    <a:ext uri="{9D8B030D-6E8A-4147-A177-3AD203B41FA5}">
                      <a16:colId xmlns:a16="http://schemas.microsoft.com/office/drawing/2014/main" val="1807953690"/>
                    </a:ext>
                  </a:extLst>
                </a:gridCol>
                <a:gridCol w="1456783">
                  <a:extLst>
                    <a:ext uri="{9D8B030D-6E8A-4147-A177-3AD203B41FA5}">
                      <a16:colId xmlns:a16="http://schemas.microsoft.com/office/drawing/2014/main" val="3834648091"/>
                    </a:ext>
                  </a:extLst>
                </a:gridCol>
              </a:tblGrid>
              <a:tr h="167005">
                <a:tc rowSpan="2">
                  <a:txBody>
                    <a:bodyPr/>
                    <a:lstStyle/>
                    <a:p>
                      <a:pPr marL="0" marR="0" algn="ctr">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Parent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rowSpan="2">
                  <a:txBody>
                    <a:bodyPr/>
                    <a:lstStyle/>
                    <a:p>
                      <a:pPr marL="0" marR="0" algn="ctr">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Derived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2">
                  <a:txBody>
                    <a:bodyPr/>
                    <a:lstStyle/>
                    <a:p>
                      <a:pPr marL="0" marR="0" algn="ctr">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Valid Compliance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gridSpan="2">
                  <a:txBody>
                    <a:bodyPr/>
                    <a:lstStyle/>
                    <a:p>
                      <a:pPr marL="0" marR="0" algn="ctr">
                        <a:spcBef>
                          <a:spcPts val="0"/>
                        </a:spcBef>
                        <a:spcAft>
                          <a:spcPts val="0"/>
                        </a:spcAft>
                      </a:pPr>
                      <a:r>
                        <a:rPr lang="en-US" sz="1400" b="1">
                          <a:solidFill>
                            <a:schemeClr val="bg1"/>
                          </a:solidFill>
                          <a:effectLst/>
                          <a:latin typeface="+mn-lt"/>
                          <a:ea typeface="Times New Roman" panose="02020603050405020304" pitchFamily="18" charset="0"/>
                          <a:cs typeface="Times New Roman" panose="02020603050405020304" pitchFamily="18" charset="0"/>
                        </a:rPr>
                        <a:t>Invalid Compliance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1373301594"/>
                  </a:ext>
                </a:extLst>
              </a:tr>
              <a:tr h="167005">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Rule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Example(s)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Rule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Example(s)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709709968"/>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m=0 and n=0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m≠0 or n≠0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[0..1], [1..4]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1662652"/>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m≤1 and n≤1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[0..0], [1..1]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m&gt;1 or n&gt;1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[0..3], [1..2]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44116177"/>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x=3, [0..0], [0..3]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m&gt;x or n&gt;x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x=3, [4..6], [0..4]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9747602"/>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[0..*]</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[m..n]</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[0..200], [2..40]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m&gt;n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[1..0], [5..1]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77468340"/>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[1..1]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m=1 and n=1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[1..1]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m≠1 or n≠1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[0..1], [1..2]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243927"/>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[1..x]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[m..n]</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m≥1 and n≤x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x=3, [1..3], [2..2]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m&lt;1 or n&gt;x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x=3, [0..3], [1..5]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1441276"/>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[1..*]</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[m..n]</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m≥1 and n≥1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[1..1], [2..200]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m&lt;1 or n&lt;1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[0..0], [0..200]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89861"/>
                  </a:ext>
                </a:extLst>
              </a:tr>
              <a:tr h="0">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[x..x]</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fr-FR" sz="1400">
                          <a:effectLst/>
                          <a:latin typeface="+mn-lt"/>
                          <a:ea typeface="Times New Roman" panose="02020603050405020304" pitchFamily="18" charset="0"/>
                          <a:cs typeface="Times New Roman" panose="02020603050405020304" pitchFamily="18" charset="0"/>
                        </a:rPr>
                        <a:t>[m..n]</a:t>
                      </a:r>
                      <a:endParaRPr lang="en-US" sz="1400">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m=x and n=x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x=3, [3..3]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m≠x or n≠x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x=3, [0..3], [3..4]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19763513"/>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[x..y]</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m≥x and n≤y</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x=3, y=5, [4..5]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m&lt;x or y&lt;n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x=3, y=5, [3..6]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5508503"/>
                  </a:ext>
                </a:extLst>
              </a:tr>
              <a:tr h="0">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m≥x and n≥x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x=3, [3..3], [4...5]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m&lt;x or n&lt;x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x=3, [2..2], [2..6]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51710916"/>
                  </a:ext>
                </a:extLst>
              </a:tr>
            </a:tbl>
          </a:graphicData>
        </a:graphic>
      </p:graphicFrame>
      <p:sp>
        <p:nvSpPr>
          <p:cNvPr id="6" name="Rectangle 1"/>
          <p:cNvSpPr>
            <a:spLocks noChangeArrowheads="1"/>
          </p:cNvSpPr>
          <p:nvPr/>
        </p:nvSpPr>
        <p:spPr bwMode="auto">
          <a:xfrm>
            <a:off x="1593850" y="2530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944059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Length Constraints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152</a:t>
            </a:fld>
            <a:endParaRPr lang="en-US"/>
          </a:p>
        </p:txBody>
      </p:sp>
      <p:sp>
        <p:nvSpPr>
          <p:cNvPr id="7" name="Rectangle 1"/>
          <p:cNvSpPr>
            <a:spLocks noChangeArrowheads="1"/>
          </p:cNvSpPr>
          <p:nvPr/>
        </p:nvSpPr>
        <p:spPr bwMode="auto">
          <a:xfrm>
            <a:off x="2590800" y="1822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p:cNvSpPr>
            <a:spLocks noGrp="1" noChangeArrowheads="1"/>
          </p:cNvSpPr>
          <p:nvPr>
            <p:ph idx="1"/>
          </p:nvPr>
        </p:nvSpPr>
        <p:spPr>
          <a:xfrm>
            <a:off x="381000" y="1731708"/>
            <a:ext cx="8458200" cy="1392492"/>
          </a:xfrm>
        </p:spPr>
        <p:txBody>
          <a:bodyPr>
            <a:normAutofit fontScale="55000" lnSpcReduction="20000"/>
          </a:bodyPr>
          <a:lstStyle/>
          <a:p>
            <a:r>
              <a:rPr lang="en-US" dirty="0"/>
              <a:t>Considered in 3 separate contexts:</a:t>
            </a:r>
          </a:p>
          <a:p>
            <a:pPr lvl="1"/>
            <a:r>
              <a:rPr lang="en-US" dirty="0"/>
              <a:t>Minimum Length—does not affect storage requirements, associated with formatting guidance</a:t>
            </a:r>
          </a:p>
          <a:p>
            <a:pPr lvl="1"/>
            <a:r>
              <a:rPr lang="en-US" dirty="0"/>
              <a:t>Maximum Length—largest number of characters that can be supported for a given element</a:t>
            </a:r>
          </a:p>
          <a:p>
            <a:pPr lvl="1"/>
            <a:r>
              <a:rPr lang="en-US" dirty="0"/>
              <a:t>Conformance Length—establishes the minimum number of characters that the application must support for a given element</a:t>
            </a:r>
          </a:p>
          <a:p>
            <a:endParaRPr lang="en-US" dirty="0"/>
          </a:p>
        </p:txBody>
      </p:sp>
      <p:sp>
        <p:nvSpPr>
          <p:cNvPr id="6" name="Rectangle 1"/>
          <p:cNvSpPr>
            <a:spLocks noChangeArrowheads="1"/>
          </p:cNvSpPr>
          <p:nvPr/>
        </p:nvSpPr>
        <p:spPr bwMode="auto">
          <a:xfrm>
            <a:off x="1593850" y="2530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41696501"/>
              </p:ext>
            </p:extLst>
          </p:nvPr>
        </p:nvGraphicFramePr>
        <p:xfrm>
          <a:off x="373380" y="3253422"/>
          <a:ext cx="2827020" cy="1280160"/>
        </p:xfrm>
        <a:graphic>
          <a:graphicData uri="http://schemas.openxmlformats.org/drawingml/2006/table">
            <a:tbl>
              <a:tblPr/>
              <a:tblGrid>
                <a:gridCol w="693420">
                  <a:extLst>
                    <a:ext uri="{9D8B030D-6E8A-4147-A177-3AD203B41FA5}">
                      <a16:colId xmlns:a16="http://schemas.microsoft.com/office/drawing/2014/main" val="3520935065"/>
                    </a:ext>
                  </a:extLst>
                </a:gridCol>
                <a:gridCol w="838200">
                  <a:extLst>
                    <a:ext uri="{9D8B030D-6E8A-4147-A177-3AD203B41FA5}">
                      <a16:colId xmlns:a16="http://schemas.microsoft.com/office/drawing/2014/main" val="2380087729"/>
                    </a:ext>
                  </a:extLst>
                </a:gridCol>
                <a:gridCol w="1295400">
                  <a:extLst>
                    <a:ext uri="{9D8B030D-6E8A-4147-A177-3AD203B41FA5}">
                      <a16:colId xmlns:a16="http://schemas.microsoft.com/office/drawing/2014/main" val="4268464109"/>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Base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Derived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Compliance Assessment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530031143"/>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OK</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287957"/>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OK</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91424620"/>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Error, if n&lt;m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2914061"/>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OK, if m&lt;n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053528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08868269"/>
              </p:ext>
            </p:extLst>
          </p:nvPr>
        </p:nvGraphicFramePr>
        <p:xfrm>
          <a:off x="373380" y="5072379"/>
          <a:ext cx="2827020" cy="1280160"/>
        </p:xfrm>
        <a:graphic>
          <a:graphicData uri="http://schemas.openxmlformats.org/drawingml/2006/table">
            <a:tbl>
              <a:tblPr/>
              <a:tblGrid>
                <a:gridCol w="693420">
                  <a:extLst>
                    <a:ext uri="{9D8B030D-6E8A-4147-A177-3AD203B41FA5}">
                      <a16:colId xmlns:a16="http://schemas.microsoft.com/office/drawing/2014/main" val="2031989887"/>
                    </a:ext>
                  </a:extLst>
                </a:gridCol>
                <a:gridCol w="838200">
                  <a:extLst>
                    <a:ext uri="{9D8B030D-6E8A-4147-A177-3AD203B41FA5}">
                      <a16:colId xmlns:a16="http://schemas.microsoft.com/office/drawing/2014/main" val="399426377"/>
                    </a:ext>
                  </a:extLst>
                </a:gridCol>
                <a:gridCol w="1295400">
                  <a:extLst>
                    <a:ext uri="{9D8B030D-6E8A-4147-A177-3AD203B41FA5}">
                      <a16:colId xmlns:a16="http://schemas.microsoft.com/office/drawing/2014/main" val="3624808195"/>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Base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Derived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Compliance Assessment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800088193"/>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OK</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7451480"/>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Error, if n&gt;0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82623389"/>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Error, if n&gt;m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077756"/>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OK, if m&gt;n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46174014"/>
                  </a:ext>
                </a:extLst>
              </a:tr>
            </a:tbl>
          </a:graphicData>
        </a:graphic>
      </p:graphicFrame>
      <p:sp>
        <p:nvSpPr>
          <p:cNvPr id="10" name="Rectangle 2"/>
          <p:cNvSpPr>
            <a:spLocks noChangeArrowheads="1"/>
          </p:cNvSpPr>
          <p:nvPr/>
        </p:nvSpPr>
        <p:spPr bwMode="auto">
          <a:xfrm>
            <a:off x="3581400" y="30247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499287739"/>
              </p:ext>
            </p:extLst>
          </p:nvPr>
        </p:nvGraphicFramePr>
        <p:xfrm>
          <a:off x="3651250" y="3206342"/>
          <a:ext cx="5029200" cy="1743075"/>
        </p:xfrm>
        <a:graphic>
          <a:graphicData uri="http://schemas.openxmlformats.org/presentationml/2006/ole">
            <mc:AlternateContent xmlns:mc="http://schemas.openxmlformats.org/markup-compatibility/2006">
              <mc:Choice xmlns:v="urn:schemas-microsoft-com:vml" Requires="v">
                <p:oleObj spid="_x0000_s8643" name="Slide" r:id="rId4" imgW="4570530" imgH="3427618" progId="PowerPoint.Slide.12">
                  <p:embed/>
                </p:oleObj>
              </mc:Choice>
              <mc:Fallback>
                <p:oleObj name="Slide" r:id="rId4" imgW="4570530" imgH="3427618" progId="PowerPoint.Slide.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2357" t="33662" r="2357" b="22092"/>
                      <a:stretch>
                        <a:fillRect/>
                      </a:stretch>
                    </p:blipFill>
                    <p:spPr bwMode="auto">
                      <a:xfrm>
                        <a:off x="3651250" y="3206342"/>
                        <a:ext cx="5029200" cy="174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73380" y="2840064"/>
            <a:ext cx="2833370" cy="369332"/>
          </a:xfrm>
          <a:prstGeom prst="rect">
            <a:avLst/>
          </a:prstGeom>
          <a:noFill/>
        </p:spPr>
        <p:txBody>
          <a:bodyPr wrap="square" rtlCol="0">
            <a:spAutoFit/>
          </a:bodyPr>
          <a:lstStyle/>
          <a:p>
            <a:pPr algn="ctr"/>
            <a:r>
              <a:rPr lang="en-US" b="1" dirty="0">
                <a:solidFill>
                  <a:srgbClr val="0070C0"/>
                </a:solidFill>
              </a:rPr>
              <a:t>Minimum Length</a:t>
            </a:r>
          </a:p>
        </p:txBody>
      </p:sp>
      <p:sp>
        <p:nvSpPr>
          <p:cNvPr id="14" name="TextBox 13"/>
          <p:cNvSpPr txBox="1"/>
          <p:nvPr/>
        </p:nvSpPr>
        <p:spPr>
          <a:xfrm>
            <a:off x="381000" y="4659021"/>
            <a:ext cx="2833370" cy="369332"/>
          </a:xfrm>
          <a:prstGeom prst="rect">
            <a:avLst/>
          </a:prstGeom>
          <a:noFill/>
        </p:spPr>
        <p:txBody>
          <a:bodyPr wrap="square" rtlCol="0">
            <a:spAutoFit/>
          </a:bodyPr>
          <a:lstStyle/>
          <a:p>
            <a:pPr algn="ctr"/>
            <a:r>
              <a:rPr lang="en-US" b="1" dirty="0">
                <a:solidFill>
                  <a:srgbClr val="0070C0"/>
                </a:solidFill>
              </a:rPr>
              <a:t>Maximum Length</a:t>
            </a:r>
          </a:p>
        </p:txBody>
      </p:sp>
      <p:graphicFrame>
        <p:nvGraphicFramePr>
          <p:cNvPr id="12" name="Table 11"/>
          <p:cNvGraphicFramePr>
            <a:graphicFrameLocks noGrp="1"/>
          </p:cNvGraphicFramePr>
          <p:nvPr>
            <p:extLst>
              <p:ext uri="{D42A27DB-BD31-4B8C-83A1-F6EECF244321}">
                <p14:modId xmlns:p14="http://schemas.microsoft.com/office/powerpoint/2010/main" val="1961277916"/>
              </p:ext>
            </p:extLst>
          </p:nvPr>
        </p:nvGraphicFramePr>
        <p:xfrm>
          <a:off x="4756150" y="5072379"/>
          <a:ext cx="2819400" cy="1280160"/>
        </p:xfrm>
        <a:graphic>
          <a:graphicData uri="http://schemas.openxmlformats.org/drawingml/2006/table">
            <a:tbl>
              <a:tblPr/>
              <a:tblGrid>
                <a:gridCol w="724631">
                  <a:extLst>
                    <a:ext uri="{9D8B030D-6E8A-4147-A177-3AD203B41FA5}">
                      <a16:colId xmlns:a16="http://schemas.microsoft.com/office/drawing/2014/main" val="1517737575"/>
                    </a:ext>
                  </a:extLst>
                </a:gridCol>
                <a:gridCol w="743201">
                  <a:extLst>
                    <a:ext uri="{9D8B030D-6E8A-4147-A177-3AD203B41FA5}">
                      <a16:colId xmlns:a16="http://schemas.microsoft.com/office/drawing/2014/main" val="3285019144"/>
                    </a:ext>
                  </a:extLst>
                </a:gridCol>
                <a:gridCol w="1351568">
                  <a:extLst>
                    <a:ext uri="{9D8B030D-6E8A-4147-A177-3AD203B41FA5}">
                      <a16:colId xmlns:a16="http://schemas.microsoft.com/office/drawing/2014/main" val="1591548730"/>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Base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Derived Profile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Compliance Assessment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193389454"/>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OK</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126086"/>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OK</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4251282"/>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OK, if n&lt;m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762622"/>
                  </a:ext>
                </a:extLst>
              </a:tr>
              <a:tr h="0">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Error, if m&lt;n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99082773"/>
                  </a:ext>
                </a:extLst>
              </a:tr>
            </a:tbl>
          </a:graphicData>
        </a:graphic>
      </p:graphicFrame>
      <p:sp>
        <p:nvSpPr>
          <p:cNvPr id="16" name="TextBox 15"/>
          <p:cNvSpPr txBox="1"/>
          <p:nvPr/>
        </p:nvSpPr>
        <p:spPr>
          <a:xfrm>
            <a:off x="4756150" y="2795939"/>
            <a:ext cx="2819399" cy="369332"/>
          </a:xfrm>
          <a:prstGeom prst="rect">
            <a:avLst/>
          </a:prstGeom>
          <a:noFill/>
        </p:spPr>
        <p:txBody>
          <a:bodyPr wrap="square" rtlCol="0">
            <a:spAutoFit/>
          </a:bodyPr>
          <a:lstStyle/>
          <a:p>
            <a:pPr algn="ctr"/>
            <a:r>
              <a:rPr lang="en-US" b="1" dirty="0">
                <a:solidFill>
                  <a:srgbClr val="0070C0"/>
                </a:solidFill>
              </a:rPr>
              <a:t>Conformance Length</a:t>
            </a:r>
          </a:p>
        </p:txBody>
      </p:sp>
      <p:sp>
        <p:nvSpPr>
          <p:cNvPr id="17" name="5-Point Star 1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467520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Structure: Specialization</a:t>
            </a:r>
          </a:p>
        </p:txBody>
      </p:sp>
      <p:sp>
        <p:nvSpPr>
          <p:cNvPr id="8195" name="Rectangle 3"/>
          <p:cNvSpPr>
            <a:spLocks noGrp="1" noChangeArrowheads="1"/>
          </p:cNvSpPr>
          <p:nvPr>
            <p:ph idx="1"/>
          </p:nvPr>
        </p:nvSpPr>
        <p:spPr>
          <a:xfrm>
            <a:off x="419100" y="1704973"/>
            <a:ext cx="8267700" cy="1981201"/>
          </a:xfrm>
        </p:spPr>
        <p:txBody>
          <a:bodyPr>
            <a:normAutofit fontScale="70000" lnSpcReduction="20000"/>
          </a:bodyPr>
          <a:lstStyle/>
          <a:p>
            <a:r>
              <a:rPr lang="en-US" dirty="0"/>
              <a:t>Data Type Specialization (Flavor)</a:t>
            </a:r>
          </a:p>
          <a:p>
            <a:r>
              <a:rPr lang="en-US" dirty="0"/>
              <a:t>A more specific definition of the data type’s constituent elements</a:t>
            </a:r>
          </a:p>
          <a:p>
            <a:r>
              <a:rPr lang="en-US" dirty="0"/>
              <a:t>The primitive elements are further constrained by applying constraints of the conformance constructs</a:t>
            </a:r>
          </a:p>
          <a:p>
            <a:r>
              <a:rPr lang="en-US" b="1" dirty="0">
                <a:solidFill>
                  <a:srgbClr val="0070C0"/>
                </a:solidFill>
              </a:rPr>
              <a:t>Useful for specifying and reusing common constraints</a:t>
            </a:r>
          </a:p>
          <a:p>
            <a:endParaRPr lang="en-US" dirty="0"/>
          </a:p>
        </p:txBody>
      </p:sp>
      <p:sp>
        <p:nvSpPr>
          <p:cNvPr id="4" name="Date Placeholder 3"/>
          <p:cNvSpPr>
            <a:spLocks noGrp="1"/>
          </p:cNvSpPr>
          <p:nvPr>
            <p:ph type="dt" sz="half" idx="10"/>
          </p:nvPr>
        </p:nvSpPr>
        <p:spPr>
          <a:xfrm>
            <a:off x="8276345" y="6811165"/>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153</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72497309"/>
              </p:ext>
            </p:extLst>
          </p:nvPr>
        </p:nvGraphicFramePr>
        <p:xfrm>
          <a:off x="763281" y="3810000"/>
          <a:ext cx="2895600" cy="1066800"/>
        </p:xfrm>
        <a:graphic>
          <a:graphicData uri="http://schemas.openxmlformats.org/drawingml/2006/table">
            <a:tbl>
              <a:tblPr firstRow="1" firstCol="1" bandRow="1"/>
              <a:tblGrid>
                <a:gridCol w="1066800">
                  <a:extLst>
                    <a:ext uri="{9D8B030D-6E8A-4147-A177-3AD203B41FA5}">
                      <a16:colId xmlns:a16="http://schemas.microsoft.com/office/drawing/2014/main" val="2840956868"/>
                    </a:ext>
                  </a:extLst>
                </a:gridCol>
                <a:gridCol w="770194">
                  <a:extLst>
                    <a:ext uri="{9D8B030D-6E8A-4147-A177-3AD203B41FA5}">
                      <a16:colId xmlns:a16="http://schemas.microsoft.com/office/drawing/2014/main" val="3564737777"/>
                    </a:ext>
                  </a:extLst>
                </a:gridCol>
                <a:gridCol w="1058606">
                  <a:extLst>
                    <a:ext uri="{9D8B030D-6E8A-4147-A177-3AD203B41FA5}">
                      <a16:colId xmlns:a16="http://schemas.microsoft.com/office/drawing/2014/main" val="3955985526"/>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DT_1</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Usage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Cardinality</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02483451"/>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1</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351843"/>
                  </a:ext>
                </a:extLst>
              </a:tr>
              <a:tr h="0">
                <a:tc>
                  <a:txBody>
                    <a:bodyPr/>
                    <a:lstStyle/>
                    <a:p>
                      <a:pPr marL="0" marR="0" algn="ctr">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Element 2</a:t>
                      </a:r>
                      <a:endParaRPr lang="en-US" sz="14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b="1" dirty="0">
                          <a:effectLst/>
                          <a:latin typeface="+mn-lt"/>
                          <a:ea typeface="Times New Roman" panose="02020603050405020304" pitchFamily="18" charset="0"/>
                          <a:cs typeface="Times New Roman" panose="02020603050405020304" pitchFamily="18" charset="0"/>
                        </a:rPr>
                        <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400" b="1" dirty="0">
                          <a:effectLst/>
                          <a:latin typeface="+mn-lt"/>
                          <a:ea typeface="Times New Roman" panose="02020603050405020304" pitchFamily="18"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669278311"/>
                  </a:ext>
                </a:extLst>
              </a:tr>
              <a:tr h="0">
                <a:tc>
                  <a:txBody>
                    <a:bodyPr/>
                    <a:lstStyle/>
                    <a:p>
                      <a:pPr marL="0" marR="0" algn="ctr">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Element 3</a:t>
                      </a:r>
                      <a:endParaRPr lang="en-US" sz="14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b="1" dirty="0">
                          <a:effectLst/>
                          <a:latin typeface="+mn-lt"/>
                          <a:ea typeface="Times New Roman" panose="02020603050405020304" pitchFamily="18" charset="0"/>
                          <a:cs typeface="Times New Roman" panose="02020603050405020304" pitchFamily="18" charset="0"/>
                        </a:rPr>
                        <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0..</a:t>
                      </a:r>
                      <a:r>
                        <a:rPr lang="en-US" sz="1400" b="1" dirty="0">
                          <a:effectLst/>
                          <a:latin typeface="+mn-lt"/>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233443"/>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4</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0..</a:t>
                      </a:r>
                      <a:r>
                        <a:rPr lang="en-US" sz="1400" b="1" dirty="0">
                          <a:effectLst/>
                          <a:latin typeface="+mn-lt"/>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3423295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75770750"/>
              </p:ext>
            </p:extLst>
          </p:nvPr>
        </p:nvGraphicFramePr>
        <p:xfrm>
          <a:off x="4999743" y="3810000"/>
          <a:ext cx="2895599" cy="1066800"/>
        </p:xfrm>
        <a:graphic>
          <a:graphicData uri="http://schemas.openxmlformats.org/drawingml/2006/table">
            <a:tbl>
              <a:tblPr firstRow="1" firstCol="1" bandRow="1"/>
              <a:tblGrid>
                <a:gridCol w="1066800">
                  <a:extLst>
                    <a:ext uri="{9D8B030D-6E8A-4147-A177-3AD203B41FA5}">
                      <a16:colId xmlns:a16="http://schemas.microsoft.com/office/drawing/2014/main" val="1108013388"/>
                    </a:ext>
                  </a:extLst>
                </a:gridCol>
                <a:gridCol w="770193">
                  <a:extLst>
                    <a:ext uri="{9D8B030D-6E8A-4147-A177-3AD203B41FA5}">
                      <a16:colId xmlns:a16="http://schemas.microsoft.com/office/drawing/2014/main" val="3546605926"/>
                    </a:ext>
                  </a:extLst>
                </a:gridCol>
                <a:gridCol w="1058606">
                  <a:extLst>
                    <a:ext uri="{9D8B030D-6E8A-4147-A177-3AD203B41FA5}">
                      <a16:colId xmlns:a16="http://schemas.microsoft.com/office/drawing/2014/main" val="4288246312"/>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DT_2</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Usage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Cardinality</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577946878"/>
                  </a:ext>
                </a:extLst>
              </a:tr>
              <a:tr h="0">
                <a:tc>
                  <a:txBody>
                    <a:bodyPr/>
                    <a:lstStyle/>
                    <a:p>
                      <a:pPr marL="0" marR="0" algn="ctr">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Element 1</a:t>
                      </a:r>
                      <a:endParaRPr lang="en-US" sz="14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808961"/>
                  </a:ext>
                </a:extLst>
              </a:tr>
              <a:tr h="0">
                <a:tc>
                  <a:txBody>
                    <a:bodyPr/>
                    <a:lstStyle/>
                    <a:p>
                      <a:pPr marL="0" marR="0" algn="ctr">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Element 2</a:t>
                      </a:r>
                      <a:endParaRPr lang="en-US" sz="14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b="1" dirty="0">
                          <a:solidFill>
                            <a:srgbClr val="FF0000"/>
                          </a:solidFill>
                          <a:effectLst/>
                          <a:latin typeface="+mn-lt"/>
                          <a:ea typeface="Times New Roman" panose="02020603050405020304" pitchFamily="18" charset="0"/>
                          <a:cs typeface="Times New Roman" panose="02020603050405020304" pitchFamily="18" charset="0"/>
                        </a:rPr>
                        <a:t>R</a:t>
                      </a:r>
                      <a:endParaRPr lang="en-US"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400" b="1" dirty="0">
                          <a:solidFill>
                            <a:srgbClr val="FF0000"/>
                          </a:solidFill>
                          <a:effectLst/>
                          <a:latin typeface="+mn-lt"/>
                          <a:ea typeface="Times New Roman" panose="02020603050405020304" pitchFamily="18" charset="0"/>
                          <a:cs typeface="Times New Roman" panose="02020603050405020304" pitchFamily="18" charset="0"/>
                        </a:rPr>
                        <a:t>1..5</a:t>
                      </a:r>
                      <a:endParaRPr lang="en-US"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137479121"/>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3</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b="1" dirty="0">
                          <a:solidFill>
                            <a:srgbClr val="FF0000"/>
                          </a:solidFill>
                          <a:effectLst/>
                          <a:latin typeface="+mn-lt"/>
                          <a:ea typeface="Times New Roman" panose="02020603050405020304" pitchFamily="18" charset="0"/>
                          <a:cs typeface="Times New Roman" panose="02020603050405020304" pitchFamily="18" charset="0"/>
                        </a:rPr>
                        <a:t>X</a:t>
                      </a:r>
                      <a:endParaRPr lang="en-US"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0..</a:t>
                      </a:r>
                      <a:r>
                        <a:rPr lang="en-US" sz="1400" b="1" dirty="0">
                          <a:solidFill>
                            <a:srgbClr val="FF0000"/>
                          </a:solidFill>
                          <a:effectLst/>
                          <a:latin typeface="+mn-lt"/>
                          <a:ea typeface="Times New Roman" panose="02020603050405020304" pitchFamily="18" charset="0"/>
                          <a:cs typeface="Times New Roman" panose="02020603050405020304" pitchFamily="18" charset="0"/>
                        </a:rPr>
                        <a:t>0</a:t>
                      </a:r>
                      <a:endParaRPr lang="en-US"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6715534"/>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4</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0..</a:t>
                      </a:r>
                      <a:r>
                        <a:rPr lang="en-US" sz="1400" b="1" dirty="0">
                          <a:solidFill>
                            <a:srgbClr val="FF0000"/>
                          </a:solidFill>
                          <a:effectLst/>
                          <a:latin typeface="+mn-lt"/>
                          <a:ea typeface="Times New Roman" panose="02020603050405020304" pitchFamily="18" charset="0"/>
                          <a:cs typeface="Times New Roman" panose="02020603050405020304" pitchFamily="18" charset="0"/>
                        </a:rPr>
                        <a:t>10</a:t>
                      </a:r>
                      <a:endParaRPr lang="en-US"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83417362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0681373"/>
              </p:ext>
            </p:extLst>
          </p:nvPr>
        </p:nvGraphicFramePr>
        <p:xfrm>
          <a:off x="639536" y="5287165"/>
          <a:ext cx="3143089" cy="1066800"/>
        </p:xfrm>
        <a:graphic>
          <a:graphicData uri="http://schemas.openxmlformats.org/drawingml/2006/table">
            <a:tbl>
              <a:tblPr firstRow="1" firstCol="1" bandRow="1"/>
              <a:tblGrid>
                <a:gridCol w="1085690">
                  <a:extLst>
                    <a:ext uri="{9D8B030D-6E8A-4147-A177-3AD203B41FA5}">
                      <a16:colId xmlns:a16="http://schemas.microsoft.com/office/drawing/2014/main" val="2840956868"/>
                    </a:ext>
                  </a:extLst>
                </a:gridCol>
                <a:gridCol w="1066800">
                  <a:extLst>
                    <a:ext uri="{9D8B030D-6E8A-4147-A177-3AD203B41FA5}">
                      <a16:colId xmlns:a16="http://schemas.microsoft.com/office/drawing/2014/main" val="3564737777"/>
                    </a:ext>
                  </a:extLst>
                </a:gridCol>
                <a:gridCol w="685800">
                  <a:extLst>
                    <a:ext uri="{9D8B030D-6E8A-4147-A177-3AD203B41FA5}">
                      <a16:colId xmlns:a16="http://schemas.microsoft.com/office/drawing/2014/main" val="3955985526"/>
                    </a:ext>
                  </a:extLst>
                </a:gridCol>
                <a:gridCol w="304799">
                  <a:extLst>
                    <a:ext uri="{9D8B030D-6E8A-4147-A177-3AD203B41FA5}">
                      <a16:colId xmlns:a16="http://schemas.microsoft.com/office/drawing/2014/main" val="1805771884"/>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Elements</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Data</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Type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0" dirty="0">
                          <a:solidFill>
                            <a:schemeClr val="bg1"/>
                          </a:solidFill>
                          <a:effectLst/>
                          <a:latin typeface="+mn-lt"/>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02483451"/>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A</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351843"/>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B</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b="1" dirty="0">
                          <a:effectLst/>
                          <a:latin typeface="+mn-lt"/>
                          <a:ea typeface="Times New Roman" panose="02020603050405020304" pitchFamily="18" charset="0"/>
                          <a:cs typeface="Times New Roman" panose="02020603050405020304" pitchFamily="18" charset="0"/>
                        </a:rPr>
                        <a:t>DT_1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669278311"/>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C</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233443"/>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D</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3423295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9127867"/>
              </p:ext>
            </p:extLst>
          </p:nvPr>
        </p:nvGraphicFramePr>
        <p:xfrm>
          <a:off x="4875999" y="5288056"/>
          <a:ext cx="3143089" cy="1066800"/>
        </p:xfrm>
        <a:graphic>
          <a:graphicData uri="http://schemas.openxmlformats.org/drawingml/2006/table">
            <a:tbl>
              <a:tblPr firstRow="1" firstCol="1" bandRow="1"/>
              <a:tblGrid>
                <a:gridCol w="1085690">
                  <a:extLst>
                    <a:ext uri="{9D8B030D-6E8A-4147-A177-3AD203B41FA5}">
                      <a16:colId xmlns:a16="http://schemas.microsoft.com/office/drawing/2014/main" val="2840956868"/>
                    </a:ext>
                  </a:extLst>
                </a:gridCol>
                <a:gridCol w="1066800">
                  <a:extLst>
                    <a:ext uri="{9D8B030D-6E8A-4147-A177-3AD203B41FA5}">
                      <a16:colId xmlns:a16="http://schemas.microsoft.com/office/drawing/2014/main" val="3564737777"/>
                    </a:ext>
                  </a:extLst>
                </a:gridCol>
                <a:gridCol w="685800">
                  <a:extLst>
                    <a:ext uri="{9D8B030D-6E8A-4147-A177-3AD203B41FA5}">
                      <a16:colId xmlns:a16="http://schemas.microsoft.com/office/drawing/2014/main" val="3955985526"/>
                    </a:ext>
                  </a:extLst>
                </a:gridCol>
                <a:gridCol w="304799">
                  <a:extLst>
                    <a:ext uri="{9D8B030D-6E8A-4147-A177-3AD203B41FA5}">
                      <a16:colId xmlns:a16="http://schemas.microsoft.com/office/drawing/2014/main" val="1805771884"/>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Elements</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Data</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Type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0" dirty="0">
                          <a:solidFill>
                            <a:schemeClr val="bg1"/>
                          </a:solidFill>
                          <a:effectLst/>
                          <a:latin typeface="+mn-lt"/>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02483451"/>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A</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351843"/>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B</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b="1" dirty="0">
                          <a:solidFill>
                            <a:srgbClr val="FF0000"/>
                          </a:solidFill>
                          <a:effectLst/>
                          <a:latin typeface="+mn-lt"/>
                          <a:ea typeface="Times New Roman" panose="02020603050405020304" pitchFamily="18" charset="0"/>
                          <a:cs typeface="Times New Roman" panose="02020603050405020304" pitchFamily="18" charset="0"/>
                        </a:rPr>
                        <a:t>DT_2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669278311"/>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C</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233443"/>
                  </a:ext>
                </a:extLst>
              </a:tr>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 D</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34232954"/>
                  </a:ext>
                </a:extLst>
              </a:tr>
            </a:tbl>
          </a:graphicData>
        </a:graphic>
      </p:graphicFrame>
      <p:sp>
        <p:nvSpPr>
          <p:cNvPr id="7" name="Right Arrow 6"/>
          <p:cNvSpPr/>
          <p:nvPr/>
        </p:nvSpPr>
        <p:spPr bwMode="auto">
          <a:xfrm>
            <a:off x="3868029" y="4261347"/>
            <a:ext cx="912320" cy="2286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ight Arrow 11"/>
          <p:cNvSpPr/>
          <p:nvPr/>
        </p:nvSpPr>
        <p:spPr bwMode="auto">
          <a:xfrm>
            <a:off x="3868029" y="5706265"/>
            <a:ext cx="912320" cy="2286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815228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Structure: Type Substitution</a:t>
            </a:r>
          </a:p>
        </p:txBody>
      </p:sp>
      <p:sp>
        <p:nvSpPr>
          <p:cNvPr id="8195" name="Rectangle 3"/>
          <p:cNvSpPr>
            <a:spLocks noGrp="1" noChangeArrowheads="1"/>
          </p:cNvSpPr>
          <p:nvPr>
            <p:ph idx="1"/>
          </p:nvPr>
        </p:nvSpPr>
        <p:spPr>
          <a:xfrm>
            <a:off x="419100" y="1704974"/>
            <a:ext cx="8267700" cy="4772025"/>
          </a:xfrm>
        </p:spPr>
        <p:txBody>
          <a:bodyPr>
            <a:normAutofit/>
          </a:bodyPr>
          <a:lstStyle/>
          <a:p>
            <a:r>
              <a:rPr lang="en-US" dirty="0"/>
              <a:t>CWE </a:t>
            </a:r>
            <a:r>
              <a:rPr lang="en-US" dirty="0">
                <a:sym typeface="Wingdings" panose="05000000000000000000" pitchFamily="2" charset="2"/>
              </a:rPr>
              <a:t> CNE (HL7 v2)</a:t>
            </a:r>
          </a:p>
          <a:p>
            <a:r>
              <a:rPr lang="en-US" dirty="0">
                <a:sym typeface="Wingdings" panose="05000000000000000000" pitchFamily="2" charset="2"/>
              </a:rPr>
              <a:t>ID  CE (HL7 v2)</a:t>
            </a:r>
          </a:p>
          <a:p>
            <a:r>
              <a:rPr lang="en-US" dirty="0">
                <a:sym typeface="Wingdings" panose="05000000000000000000" pitchFamily="2" charset="2"/>
              </a:rPr>
              <a:t>ED to String (CDA)</a:t>
            </a:r>
          </a:p>
          <a:p>
            <a:pPr lvl="1"/>
            <a:r>
              <a:rPr lang="en-US" dirty="0">
                <a:sym typeface="Wingdings" panose="05000000000000000000" pitchFamily="2" charset="2"/>
              </a:rPr>
              <a:t> promotion and demotion</a:t>
            </a:r>
          </a:p>
          <a:p>
            <a:r>
              <a:rPr lang="en-US" dirty="0">
                <a:sym typeface="Wingdings" panose="05000000000000000000" pitchFamily="2" charset="2"/>
              </a:rPr>
              <a:t>Interval to single time/date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154</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423274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Data Semantics Constraints</a:t>
            </a:r>
          </a:p>
        </p:txBody>
      </p:sp>
      <p:sp>
        <p:nvSpPr>
          <p:cNvPr id="8195" name="Rectangle 3"/>
          <p:cNvSpPr>
            <a:spLocks noGrp="1" noChangeArrowheads="1"/>
          </p:cNvSpPr>
          <p:nvPr>
            <p:ph idx="1"/>
          </p:nvPr>
        </p:nvSpPr>
        <p:spPr>
          <a:xfrm>
            <a:off x="419100" y="1704974"/>
            <a:ext cx="8267700" cy="4772025"/>
          </a:xfrm>
        </p:spPr>
        <p:txBody>
          <a:bodyPr>
            <a:normAutofit fontScale="92500" lnSpcReduction="10000"/>
          </a:bodyPr>
          <a:lstStyle/>
          <a:p>
            <a:r>
              <a:rPr lang="en-US" dirty="0"/>
              <a:t>Refinement on the narrative of the element definition—many elements have clear semantics that may not need refinement</a:t>
            </a:r>
          </a:p>
          <a:p>
            <a:r>
              <a:rPr lang="en-US" dirty="0"/>
              <a:t>Refinement of model</a:t>
            </a:r>
          </a:p>
          <a:p>
            <a:r>
              <a:rPr lang="en-US" dirty="0"/>
              <a:t>Model meaning binding </a:t>
            </a:r>
            <a:r>
              <a:rPr lang="en-US" dirty="0">
                <a:sym typeface="Wingdings" panose="05000000000000000000" pitchFamily="2" charset="2"/>
              </a:rPr>
              <a:t> </a:t>
            </a:r>
            <a:r>
              <a:rPr lang="en-US" dirty="0"/>
              <a:t>constraining the meaning of model element</a:t>
            </a:r>
          </a:p>
          <a:p>
            <a:pPr lvl="1"/>
            <a:r>
              <a:rPr lang="en-US" dirty="0"/>
              <a:t>Constraining observation can be to a procedure, diagnosis, or something else</a:t>
            </a:r>
          </a:p>
          <a:p>
            <a:r>
              <a:rPr lang="en-US" dirty="0"/>
              <a:t>Vocabulary binding: If diagnosis then use ICD10 (reduce options from ICD9, ICD10, and SNOMED for example)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155</a:t>
            </a:fld>
            <a:endParaRPr lang="en-US"/>
          </a:p>
        </p:txBody>
      </p:sp>
    </p:spTree>
    <p:extLst>
      <p:ext uri="{BB962C8B-B14F-4D97-AF65-F5344CB8AC3E}">
        <p14:creationId xmlns:p14="http://schemas.microsoft.com/office/powerpoint/2010/main" val="27961132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Conformance Statements</a:t>
            </a:r>
          </a:p>
        </p:txBody>
      </p:sp>
      <p:sp>
        <p:nvSpPr>
          <p:cNvPr id="8195" name="Rectangle 3"/>
          <p:cNvSpPr>
            <a:spLocks noGrp="1" noChangeArrowheads="1"/>
          </p:cNvSpPr>
          <p:nvPr>
            <p:ph idx="1"/>
          </p:nvPr>
        </p:nvSpPr>
        <p:spPr>
          <a:xfrm>
            <a:off x="419100" y="1704974"/>
            <a:ext cx="8267700" cy="4772025"/>
          </a:xfrm>
        </p:spPr>
        <p:txBody>
          <a:bodyPr>
            <a:normAutofit fontScale="92500" lnSpcReduction="10000"/>
          </a:bodyPr>
          <a:lstStyle/>
          <a:p>
            <a:r>
              <a:rPr lang="en-US" dirty="0">
                <a:solidFill>
                  <a:srgbClr val="0070C0"/>
                </a:solidFill>
                <a:sym typeface="Wingdings" panose="05000000000000000000" pitchFamily="2" charset="2"/>
              </a:rPr>
              <a:t>Explicit Constraints </a:t>
            </a:r>
            <a:r>
              <a:rPr lang="en-US" dirty="0">
                <a:sym typeface="Wingdings" panose="05000000000000000000" pitchFamily="2" charset="2"/>
              </a:rPr>
              <a:t>defined using the Conformance Keywords (or formal language)</a:t>
            </a:r>
          </a:p>
          <a:p>
            <a:r>
              <a:rPr lang="en-US" dirty="0">
                <a:sym typeface="Wingdings" panose="05000000000000000000" pitchFamily="2" charset="2"/>
              </a:rPr>
              <a:t>Examples:</a:t>
            </a:r>
          </a:p>
          <a:p>
            <a:pPr lvl="1"/>
            <a:r>
              <a:rPr lang="en-US" dirty="0">
                <a:sym typeface="Wingdings" panose="05000000000000000000" pitchFamily="2" charset="2"/>
              </a:rPr>
              <a:t>MAY to SHALL</a:t>
            </a:r>
          </a:p>
          <a:p>
            <a:pPr lvl="1"/>
            <a:r>
              <a:rPr lang="en-US" dirty="0">
                <a:sym typeface="Wingdings" panose="05000000000000000000" pitchFamily="2" charset="2"/>
              </a:rPr>
              <a:t>SHOULD to SHALL</a:t>
            </a:r>
          </a:p>
          <a:p>
            <a:r>
              <a:rPr lang="en-US" dirty="0">
                <a:sym typeface="Wingdings" panose="05000000000000000000" pitchFamily="2" charset="2"/>
              </a:rPr>
              <a:t>Example:</a:t>
            </a:r>
          </a:p>
          <a:p>
            <a:pPr lvl="1"/>
            <a:r>
              <a:rPr lang="en-US" dirty="0">
                <a:sym typeface="Wingdings" panose="05000000000000000000" pitchFamily="2" charset="2"/>
              </a:rPr>
              <a:t>EI.3 (Universal ID) SHOULD be valued with an ISO-compliant OID.</a:t>
            </a:r>
          </a:p>
          <a:p>
            <a:pPr marL="457200" lvl="1" indent="0">
              <a:buNone/>
            </a:pPr>
            <a:r>
              <a:rPr lang="en-US" dirty="0">
                <a:solidFill>
                  <a:srgbClr val="0070C0"/>
                </a:solidFill>
                <a:sym typeface="Wingdings" panose="05000000000000000000" pitchFamily="2" charset="2"/>
              </a:rPr>
              <a:t>CAN BE constrained to:</a:t>
            </a:r>
          </a:p>
          <a:p>
            <a:pPr lvl="1"/>
            <a:r>
              <a:rPr lang="en-US" dirty="0">
                <a:sym typeface="Wingdings" panose="05000000000000000000" pitchFamily="2" charset="2"/>
              </a:rPr>
              <a:t>EI.3 (Universal ID) SHALL be valued with an ISO-compliant OID.</a:t>
            </a:r>
          </a:p>
          <a:p>
            <a:endParaRPr lang="en-US" dirty="0">
              <a:sym typeface="Wingdings" panose="05000000000000000000" pitchFamily="2" charset="2"/>
            </a:endParaRPr>
          </a:p>
          <a:p>
            <a:endParaRPr lang="en-US" dirty="0">
              <a:sym typeface="Wingdings" panose="05000000000000000000" pitchFamily="2" charset="2"/>
            </a:endParaRP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156</a:t>
            </a:fld>
            <a:endParaRPr lang="en-US"/>
          </a:p>
        </p:txBody>
      </p:sp>
    </p:spTree>
    <p:extLst>
      <p:ext uri="{BB962C8B-B14F-4D97-AF65-F5344CB8AC3E}">
        <p14:creationId xmlns:p14="http://schemas.microsoft.com/office/powerpoint/2010/main" val="14271473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Content: Co-Constraints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157</a:t>
            </a:fld>
            <a:endParaRPr lang="en-US"/>
          </a:p>
        </p:txBody>
      </p:sp>
      <p:sp>
        <p:nvSpPr>
          <p:cNvPr id="7" name="Rectangle 1"/>
          <p:cNvSpPr>
            <a:spLocks noChangeArrowheads="1"/>
          </p:cNvSpPr>
          <p:nvPr/>
        </p:nvSpPr>
        <p:spPr bwMode="auto">
          <a:xfrm>
            <a:off x="2590800" y="1822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69140035"/>
              </p:ext>
            </p:extLst>
          </p:nvPr>
        </p:nvGraphicFramePr>
        <p:xfrm>
          <a:off x="476250" y="3857682"/>
          <a:ext cx="7734300" cy="2560320"/>
        </p:xfrm>
        <a:graphic>
          <a:graphicData uri="http://schemas.openxmlformats.org/drawingml/2006/table">
            <a:tbl>
              <a:tblPr firstRow="1" firstCol="1" bandRow="1"/>
              <a:tblGrid>
                <a:gridCol w="937040">
                  <a:extLst>
                    <a:ext uri="{9D8B030D-6E8A-4147-A177-3AD203B41FA5}">
                      <a16:colId xmlns:a16="http://schemas.microsoft.com/office/drawing/2014/main" val="3520951525"/>
                    </a:ext>
                  </a:extLst>
                </a:gridCol>
                <a:gridCol w="2317493">
                  <a:extLst>
                    <a:ext uri="{9D8B030D-6E8A-4147-A177-3AD203B41FA5}">
                      <a16:colId xmlns:a16="http://schemas.microsoft.com/office/drawing/2014/main" val="3963294122"/>
                    </a:ext>
                  </a:extLst>
                </a:gridCol>
                <a:gridCol w="1072081">
                  <a:extLst>
                    <a:ext uri="{9D8B030D-6E8A-4147-A177-3AD203B41FA5}">
                      <a16:colId xmlns:a16="http://schemas.microsoft.com/office/drawing/2014/main" val="2255676628"/>
                    </a:ext>
                  </a:extLst>
                </a:gridCol>
                <a:gridCol w="1914431">
                  <a:extLst>
                    <a:ext uri="{9D8B030D-6E8A-4147-A177-3AD203B41FA5}">
                      <a16:colId xmlns:a16="http://schemas.microsoft.com/office/drawing/2014/main" val="2745854155"/>
                    </a:ext>
                  </a:extLst>
                </a:gridCol>
                <a:gridCol w="1493255">
                  <a:extLst>
                    <a:ext uri="{9D8B030D-6E8A-4147-A177-3AD203B41FA5}">
                      <a16:colId xmlns:a16="http://schemas.microsoft.com/office/drawing/2014/main" val="2387020571"/>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LOINC</a:t>
                      </a:r>
                      <a:br>
                        <a:rPr lang="en-US" sz="1400" b="1" dirty="0">
                          <a:solidFill>
                            <a:schemeClr val="bg1"/>
                          </a:solidFill>
                          <a:effectLst/>
                          <a:latin typeface="+mn-lt"/>
                          <a:ea typeface="Times New Roman" panose="02020603050405020304" pitchFamily="18" charset="0"/>
                          <a:cs typeface="Times New Roman" panose="02020603050405020304" pitchFamily="18" charset="0"/>
                        </a:rPr>
                      </a:br>
                      <a:r>
                        <a:rPr lang="en-US" sz="1400" b="1" dirty="0">
                          <a:solidFill>
                            <a:schemeClr val="bg1"/>
                          </a:solidFill>
                          <a:effectLst/>
                          <a:latin typeface="+mn-lt"/>
                          <a:ea typeface="Times New Roman" panose="02020603050405020304" pitchFamily="18" charset="0"/>
                          <a:cs typeface="Times New Roman" panose="02020603050405020304" pitchFamily="18" charset="0"/>
                        </a:rPr>
                        <a:t>(OBX-3)</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Description</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Data Type</a:t>
                      </a:r>
                      <a:br>
                        <a:rPr lang="en-US" sz="1400" b="1" dirty="0">
                          <a:solidFill>
                            <a:schemeClr val="bg1"/>
                          </a:solidFill>
                          <a:effectLst/>
                          <a:latin typeface="+mn-lt"/>
                          <a:ea typeface="Times New Roman" panose="02020603050405020304" pitchFamily="18" charset="0"/>
                          <a:cs typeface="Times New Roman" panose="02020603050405020304" pitchFamily="18" charset="0"/>
                        </a:rPr>
                      </a:br>
                      <a:r>
                        <a:rPr lang="en-US" sz="1400" b="1" dirty="0">
                          <a:solidFill>
                            <a:schemeClr val="bg1"/>
                          </a:solidFill>
                          <a:effectLst/>
                          <a:latin typeface="+mn-lt"/>
                          <a:ea typeface="Times New Roman" panose="02020603050405020304" pitchFamily="18" charset="0"/>
                          <a:cs typeface="Times New Roman" panose="02020603050405020304" pitchFamily="18" charset="0"/>
                        </a:rPr>
                        <a:t>(OBX-2)</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Value Set</a:t>
                      </a:r>
                      <a:br>
                        <a:rPr lang="en-US" sz="1400" b="1" dirty="0">
                          <a:solidFill>
                            <a:schemeClr val="bg1"/>
                          </a:solidFill>
                          <a:effectLst/>
                          <a:latin typeface="+mn-lt"/>
                          <a:ea typeface="Times New Roman" panose="02020603050405020304" pitchFamily="18" charset="0"/>
                          <a:cs typeface="Times New Roman" panose="02020603050405020304" pitchFamily="18" charset="0"/>
                        </a:rPr>
                      </a:br>
                      <a:r>
                        <a:rPr lang="en-US" sz="1400" b="1" dirty="0">
                          <a:solidFill>
                            <a:schemeClr val="bg1"/>
                          </a:solidFill>
                          <a:effectLst/>
                          <a:latin typeface="+mn-lt"/>
                          <a:ea typeface="Times New Roman" panose="02020603050405020304" pitchFamily="18" charset="0"/>
                          <a:cs typeface="Times New Roman" panose="02020603050405020304" pitchFamily="18" charset="0"/>
                        </a:rPr>
                        <a:t>(OBX-5)</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Units (OBX-6)</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622029706"/>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30973-2</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Dose number in series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NM</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Not applicable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“NA” from HL70353</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452978"/>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59782-3</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Number of doses in series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NM</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Not applicable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“NA” from HL70353</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293906422"/>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59783-1</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Status in Immunization series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Local Value Set</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159321"/>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30956-7</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Vaccine Type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CVX - Vaccine Group</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4014885672"/>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30980-7</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Date next dose is due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DT_D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Not applicable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1404926"/>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59779-9</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Immunization Schedule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ScheduleIdentifier</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53569855"/>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30963-3</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Vaccine funding source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FundingSource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7862795"/>
                  </a:ext>
                </a:extLst>
              </a:tr>
            </a:tbl>
          </a:graphicData>
        </a:graphic>
      </p:graphicFrame>
      <p:sp>
        <p:nvSpPr>
          <p:cNvPr id="8" name="Rectangle 3"/>
          <p:cNvSpPr>
            <a:spLocks noGrp="1" noChangeArrowheads="1"/>
          </p:cNvSpPr>
          <p:nvPr>
            <p:ph idx="1"/>
          </p:nvPr>
        </p:nvSpPr>
        <p:spPr>
          <a:xfrm>
            <a:off x="381000" y="1731708"/>
            <a:ext cx="8458200" cy="2078292"/>
          </a:xfrm>
        </p:spPr>
        <p:txBody>
          <a:bodyPr>
            <a:normAutofit fontScale="77500" lnSpcReduction="20000"/>
          </a:bodyPr>
          <a:lstStyle/>
          <a:p>
            <a:r>
              <a:rPr lang="en-US" dirty="0"/>
              <a:t>Used to express dependencies among a set of data values</a:t>
            </a:r>
          </a:p>
          <a:p>
            <a:r>
              <a:rPr lang="en-US" dirty="0"/>
              <a:t>Observations typically have co-constraints</a:t>
            </a:r>
          </a:p>
          <a:p>
            <a:r>
              <a:rPr lang="en-US" dirty="0"/>
              <a:t>Co-constraints can be expressed in a table format, as shown below (preferred) or with explicit complex conformance statements</a:t>
            </a:r>
          </a:p>
        </p:txBody>
      </p:sp>
    </p:spTree>
    <p:extLst>
      <p:ext uri="{BB962C8B-B14F-4D97-AF65-F5344CB8AC3E}">
        <p14:creationId xmlns:p14="http://schemas.microsoft.com/office/powerpoint/2010/main" val="30778593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HL7 v2 XML Format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158</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431302" y="1752600"/>
            <a:ext cx="7824195" cy="4572000"/>
          </a:xfrm>
          <a:prstGeom prst="rect">
            <a:avLst/>
          </a:prstGeom>
          <a:ln w="12700">
            <a:solidFill>
              <a:schemeClr val="tx1"/>
            </a:solidFill>
          </a:ln>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802521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Extensions</a:t>
            </a:r>
          </a:p>
        </p:txBody>
      </p:sp>
      <p:sp>
        <p:nvSpPr>
          <p:cNvPr id="8195" name="Rectangle 3"/>
          <p:cNvSpPr>
            <a:spLocks noGrp="1" noChangeArrowheads="1"/>
          </p:cNvSpPr>
          <p:nvPr>
            <p:ph idx="1"/>
          </p:nvPr>
        </p:nvSpPr>
        <p:spPr>
          <a:xfrm>
            <a:off x="419100" y="1704974"/>
            <a:ext cx="8343900" cy="4695826"/>
          </a:xfrm>
        </p:spPr>
        <p:txBody>
          <a:bodyPr>
            <a:normAutofit fontScale="85000" lnSpcReduction="20000"/>
          </a:bodyPr>
          <a:lstStyle/>
          <a:p>
            <a:r>
              <a:rPr lang="en-US" dirty="0"/>
              <a:t>Provide a mechanism for specifying a concept (e.g., a data element) that is not expressed in the base standard but is needed for a particular use case</a:t>
            </a:r>
          </a:p>
          <a:p>
            <a:r>
              <a:rPr lang="en-US" dirty="0"/>
              <a:t>The extension should be described and document the data element(s) sufficiently in a profile such that trading partners can reach a common understanding</a:t>
            </a:r>
          </a:p>
          <a:p>
            <a:r>
              <a:rPr lang="en-US" dirty="0"/>
              <a:t>An issue with extensions is that the same concept can be extended in different ways</a:t>
            </a:r>
          </a:p>
          <a:p>
            <a:r>
              <a:rPr lang="en-US" dirty="0"/>
              <a:t>A registry can help to mitigate this issue</a:t>
            </a:r>
          </a:p>
          <a:p>
            <a:r>
              <a:rPr lang="en-US" dirty="0"/>
              <a:t>Extensions that are used a lot should be considered for inclusion into the base standard</a:t>
            </a:r>
          </a:p>
          <a:p>
            <a:r>
              <a:rPr lang="en-US" dirty="0"/>
              <a:t>Standards vary on how they handle extensions</a:t>
            </a:r>
          </a:p>
          <a:p>
            <a:r>
              <a:rPr lang="en-US" dirty="0"/>
              <a:t>FHIR by design, expects extensive use of extensions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159</a:t>
            </a:fld>
            <a:endParaRPr lang="en-US"/>
          </a:p>
        </p:txBody>
      </p:sp>
    </p:spTree>
    <p:extLst>
      <p:ext uri="{BB962C8B-B14F-4D97-AF65-F5344CB8AC3E}">
        <p14:creationId xmlns:p14="http://schemas.microsoft.com/office/powerpoint/2010/main" val="1321389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57200" y="1750425"/>
            <a:ext cx="6812143" cy="2305970"/>
            <a:chOff x="1265056" y="1696313"/>
            <a:chExt cx="6812143" cy="2305970"/>
          </a:xfrm>
        </p:grpSpPr>
        <p:pic>
          <p:nvPicPr>
            <p:cNvPr id="10" name="Picture 9"/>
            <p:cNvPicPr>
              <a:picLocks noChangeAspect="1"/>
            </p:cNvPicPr>
            <p:nvPr/>
          </p:nvPicPr>
          <p:blipFill>
            <a:blip r:embed="rId3"/>
            <a:stretch>
              <a:fillRect/>
            </a:stretch>
          </p:blipFill>
          <p:spPr>
            <a:xfrm>
              <a:off x="1265056" y="2679100"/>
              <a:ext cx="6812143" cy="1323183"/>
            </a:xfrm>
            <a:prstGeom prst="rect">
              <a:avLst/>
            </a:prstGeom>
          </p:spPr>
        </p:pic>
        <p:pic>
          <p:nvPicPr>
            <p:cNvPr id="14" name="Picture 13"/>
            <p:cNvPicPr>
              <a:picLocks noChangeAspect="1"/>
            </p:cNvPicPr>
            <p:nvPr/>
          </p:nvPicPr>
          <p:blipFill>
            <a:blip r:embed="rId4"/>
            <a:stretch>
              <a:fillRect/>
            </a:stretch>
          </p:blipFill>
          <p:spPr>
            <a:xfrm>
              <a:off x="1265057" y="1696313"/>
              <a:ext cx="6812142" cy="956835"/>
            </a:xfrm>
            <a:prstGeom prst="rect">
              <a:avLst/>
            </a:prstGeom>
          </p:spPr>
        </p:pic>
      </p:grpSp>
      <p:sp>
        <p:nvSpPr>
          <p:cNvPr id="8194" name="Rectangle 2"/>
          <p:cNvSpPr>
            <a:spLocks noGrp="1" noChangeArrowheads="1"/>
          </p:cNvSpPr>
          <p:nvPr>
            <p:ph type="title"/>
          </p:nvPr>
        </p:nvSpPr>
        <p:spPr/>
        <p:txBody>
          <a:bodyPr/>
          <a:lstStyle/>
          <a:p>
            <a:r>
              <a:rPr lang="en-US" sz="3600" dirty="0"/>
              <a:t>Ambiguous Specification 1</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16</a:t>
            </a:fld>
            <a:endParaRPr lang="en-US" dirty="0"/>
          </a:p>
        </p:txBody>
      </p:sp>
      <p:sp>
        <p:nvSpPr>
          <p:cNvPr id="9" name="Rectangle 3"/>
          <p:cNvSpPr>
            <a:spLocks noGrp="1" noChangeArrowheads="1"/>
          </p:cNvSpPr>
          <p:nvPr>
            <p:ph idx="1"/>
          </p:nvPr>
        </p:nvSpPr>
        <p:spPr>
          <a:xfrm>
            <a:off x="321168" y="5139337"/>
            <a:ext cx="8440978" cy="1368861"/>
          </a:xfrm>
          <a:ln w="12700">
            <a:solidFill>
              <a:schemeClr val="tx1"/>
            </a:solidFill>
          </a:ln>
        </p:spPr>
        <p:txBody>
          <a:bodyPr>
            <a:normAutofit fontScale="25000" lnSpcReduction="20000"/>
          </a:bodyPr>
          <a:lstStyle/>
          <a:p>
            <a:r>
              <a:rPr lang="en-US" sz="5600" dirty="0"/>
              <a:t>Always provide an explicit condition predicate for conditional usage</a:t>
            </a:r>
          </a:p>
          <a:p>
            <a:r>
              <a:rPr lang="en-US" sz="5600" dirty="0"/>
              <a:t>Provide consistent condition predicate specification</a:t>
            </a:r>
          </a:p>
          <a:p>
            <a:r>
              <a:rPr lang="en-US" sz="5600" dirty="0"/>
              <a:t>Provide explicit condition usage, e.g., C(R/X). Capability added in HL7 v2.7.1</a:t>
            </a:r>
          </a:p>
          <a:p>
            <a:r>
              <a:rPr lang="en-US" sz="5600" dirty="0"/>
              <a:t>Don’t conflate condition predicate with usage requirements e.g., “required if …” (i.e., be direct to what the condition predicate is)</a:t>
            </a:r>
          </a:p>
          <a:p>
            <a:r>
              <a:rPr lang="en-US" sz="5600" dirty="0"/>
              <a:t>Provide explicit value set binding and definition</a:t>
            </a:r>
          </a:p>
          <a:p>
            <a:pPr marL="0" indent="0">
              <a:buNone/>
            </a:pPr>
            <a:endParaRPr lang="en-US" dirty="0"/>
          </a:p>
        </p:txBody>
      </p:sp>
      <p:sp>
        <p:nvSpPr>
          <p:cNvPr id="7" name="Right Arrow 6"/>
          <p:cNvSpPr/>
          <p:nvPr/>
        </p:nvSpPr>
        <p:spPr bwMode="auto">
          <a:xfrm>
            <a:off x="3743387" y="3600932"/>
            <a:ext cx="381000" cy="204730"/>
          </a:xfrm>
          <a:prstGeom prst="right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183842" y="4731511"/>
            <a:ext cx="851515" cy="369332"/>
          </a:xfrm>
          <a:prstGeom prst="rect">
            <a:avLst/>
          </a:prstGeom>
          <a:noFill/>
        </p:spPr>
        <p:txBody>
          <a:bodyPr wrap="none" rtlCol="0">
            <a:spAutoFit/>
          </a:bodyPr>
          <a:lstStyle/>
          <a:p>
            <a:r>
              <a:rPr lang="en-US" b="1" dirty="0">
                <a:solidFill>
                  <a:srgbClr val="0070C0"/>
                </a:solidFill>
              </a:rPr>
              <a:t>Better</a:t>
            </a:r>
          </a:p>
        </p:txBody>
      </p:sp>
      <p:sp>
        <p:nvSpPr>
          <p:cNvPr id="16" name="TextBox 15"/>
          <p:cNvSpPr txBox="1"/>
          <p:nvPr/>
        </p:nvSpPr>
        <p:spPr>
          <a:xfrm>
            <a:off x="7328223" y="2890531"/>
            <a:ext cx="1515553" cy="646331"/>
          </a:xfrm>
          <a:prstGeom prst="rect">
            <a:avLst/>
          </a:prstGeom>
          <a:noFill/>
          <a:ln w="12700">
            <a:solidFill>
              <a:srgbClr val="002060"/>
            </a:solidFill>
          </a:ln>
        </p:spPr>
        <p:txBody>
          <a:bodyPr wrap="square" rtlCol="0">
            <a:spAutoFit/>
          </a:bodyPr>
          <a:lstStyle/>
          <a:p>
            <a:r>
              <a:rPr lang="en-US" sz="1200" dirty="0">
                <a:solidFill>
                  <a:srgbClr val="0070C0"/>
                </a:solidFill>
              </a:rPr>
              <a:t>If XON.10 (Organization Identifier) is valued.</a:t>
            </a:r>
          </a:p>
        </p:txBody>
      </p:sp>
      <p:sp>
        <p:nvSpPr>
          <p:cNvPr id="19" name="TextBox 18"/>
          <p:cNvSpPr txBox="1"/>
          <p:nvPr/>
        </p:nvSpPr>
        <p:spPr>
          <a:xfrm>
            <a:off x="457199" y="4183278"/>
            <a:ext cx="6812143" cy="461665"/>
          </a:xfrm>
          <a:prstGeom prst="rect">
            <a:avLst/>
          </a:prstGeom>
          <a:noFill/>
          <a:ln w="12700">
            <a:solidFill>
              <a:srgbClr val="002060"/>
            </a:solidFill>
          </a:ln>
        </p:spPr>
        <p:txBody>
          <a:bodyPr wrap="square" rtlCol="0">
            <a:spAutoFit/>
          </a:bodyPr>
          <a:lstStyle/>
          <a:p>
            <a:r>
              <a:rPr lang="en-US" sz="1200" dirty="0">
                <a:solidFill>
                  <a:srgbClr val="0070C0"/>
                </a:solidFill>
              </a:rPr>
              <a:t>Unconstrained value set, HL7 Table 0203 (which codes actually apply?). Most likely only a few of the 100+ given in table 0203. Can local codes be added? Is the table static or dynamic?</a:t>
            </a:r>
          </a:p>
        </p:txBody>
      </p:sp>
      <p:sp>
        <p:nvSpPr>
          <p:cNvPr id="22" name="TextBox 21"/>
          <p:cNvSpPr txBox="1"/>
          <p:nvPr/>
        </p:nvSpPr>
        <p:spPr>
          <a:xfrm>
            <a:off x="7328223" y="3658064"/>
            <a:ext cx="1513598" cy="646331"/>
          </a:xfrm>
          <a:prstGeom prst="rect">
            <a:avLst/>
          </a:prstGeom>
          <a:noFill/>
          <a:ln w="12700">
            <a:solidFill>
              <a:srgbClr val="002060"/>
            </a:solidFill>
          </a:ln>
        </p:spPr>
        <p:txBody>
          <a:bodyPr wrap="square" rtlCol="0">
            <a:spAutoFit/>
          </a:bodyPr>
          <a:lstStyle/>
          <a:p>
            <a:r>
              <a:rPr lang="en-US" sz="1200" dirty="0">
                <a:solidFill>
                  <a:srgbClr val="0070C0"/>
                </a:solidFill>
              </a:rPr>
              <a:t>If XON.10 (Organization Identifier) is valued.</a:t>
            </a:r>
          </a:p>
        </p:txBody>
      </p:sp>
      <p:sp>
        <p:nvSpPr>
          <p:cNvPr id="23" name="TextBox 22"/>
          <p:cNvSpPr txBox="1"/>
          <p:nvPr/>
        </p:nvSpPr>
        <p:spPr>
          <a:xfrm>
            <a:off x="609600" y="2944135"/>
            <a:ext cx="4953000" cy="276999"/>
          </a:xfrm>
          <a:prstGeom prst="rect">
            <a:avLst/>
          </a:prstGeom>
          <a:noFill/>
          <a:ln w="12700">
            <a:solidFill>
              <a:srgbClr val="002060"/>
            </a:solidFill>
          </a:ln>
        </p:spPr>
        <p:txBody>
          <a:bodyPr wrap="square" rtlCol="0">
            <a:spAutoFit/>
          </a:bodyPr>
          <a:lstStyle/>
          <a:p>
            <a:r>
              <a:rPr lang="en-US" sz="1200" dirty="0">
                <a:solidFill>
                  <a:srgbClr val="0070C0"/>
                </a:solidFill>
              </a:rPr>
              <a:t>Conflict: Condition Predicates “Required (R)” Usage, but usage is CE</a:t>
            </a:r>
            <a:r>
              <a:rPr lang="en-US" sz="1200" dirty="0">
                <a:solidFill>
                  <a:schemeClr val="accent5">
                    <a:lumMod val="75000"/>
                  </a:schemeClr>
                </a:solidFill>
              </a:rPr>
              <a:t>.</a:t>
            </a:r>
          </a:p>
        </p:txBody>
      </p:sp>
      <p:sp>
        <p:nvSpPr>
          <p:cNvPr id="24" name="TextBox 23"/>
          <p:cNvSpPr txBox="1"/>
          <p:nvPr/>
        </p:nvSpPr>
        <p:spPr>
          <a:xfrm>
            <a:off x="609600" y="3288946"/>
            <a:ext cx="4953000" cy="276999"/>
          </a:xfrm>
          <a:prstGeom prst="rect">
            <a:avLst/>
          </a:prstGeom>
          <a:noFill/>
          <a:ln w="12700">
            <a:solidFill>
              <a:srgbClr val="002060"/>
            </a:solidFill>
          </a:ln>
        </p:spPr>
        <p:txBody>
          <a:bodyPr wrap="square" rtlCol="0">
            <a:spAutoFit/>
          </a:bodyPr>
          <a:lstStyle/>
          <a:p>
            <a:r>
              <a:rPr lang="en-US" sz="1200" dirty="0">
                <a:solidFill>
                  <a:srgbClr val="0070C0"/>
                </a:solidFill>
              </a:rPr>
              <a:t>Missing Condition Predicate for “Lab Result Sender” Profile</a:t>
            </a:r>
          </a:p>
        </p:txBody>
      </p:sp>
      <p:sp>
        <p:nvSpPr>
          <p:cNvPr id="25" name="TextBox 24"/>
          <p:cNvSpPr txBox="1"/>
          <p:nvPr/>
        </p:nvSpPr>
        <p:spPr>
          <a:xfrm>
            <a:off x="7327245" y="1769800"/>
            <a:ext cx="1515553" cy="1015663"/>
          </a:xfrm>
          <a:prstGeom prst="rect">
            <a:avLst/>
          </a:prstGeom>
          <a:noFill/>
          <a:ln w="12700">
            <a:solidFill>
              <a:srgbClr val="002060"/>
            </a:solidFill>
          </a:ln>
        </p:spPr>
        <p:txBody>
          <a:bodyPr wrap="square" rtlCol="0">
            <a:spAutoFit/>
          </a:bodyPr>
          <a:lstStyle/>
          <a:p>
            <a:r>
              <a:rPr lang="en-US" sz="1200" dirty="0">
                <a:solidFill>
                  <a:srgbClr val="0070C0"/>
                </a:solidFill>
              </a:rPr>
              <a:t>Either the usage of ‘CE’ is incorrect or condition predicate of “required” is incorrect.</a:t>
            </a:r>
          </a:p>
        </p:txBody>
      </p:sp>
    </p:spTree>
    <p:extLst>
      <p:ext uri="{BB962C8B-B14F-4D97-AF65-F5344CB8AC3E}">
        <p14:creationId xmlns:p14="http://schemas.microsoft.com/office/powerpoint/2010/main" val="13138714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5</a:t>
            </a:r>
            <a:br>
              <a:rPr lang="en-US" dirty="0"/>
            </a:br>
            <a:br>
              <a:rPr lang="en-US" dirty="0"/>
            </a:br>
            <a:r>
              <a:rPr lang="en-US" sz="3200" dirty="0"/>
              <a:t>Principles of Effective Profiling</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a:bodyPr>
          <a:lstStyle/>
          <a:p>
            <a:pPr algn="l"/>
            <a:r>
              <a:rPr lang="en-US" dirty="0"/>
              <a:t>Section 1: Profiling and Constraints</a:t>
            </a:r>
          </a:p>
          <a:p>
            <a:pPr algn="l"/>
            <a:r>
              <a:rPr lang="en-US" dirty="0"/>
              <a:t>Section 2: </a:t>
            </a:r>
            <a:r>
              <a:rPr lang="en-US" dirty="0">
                <a:solidFill>
                  <a:srgbClr val="0070C0"/>
                </a:solidFill>
              </a:rPr>
              <a:t>Profile Management and Use</a:t>
            </a:r>
          </a:p>
          <a:p>
            <a:pPr algn="l"/>
            <a:r>
              <a:rPr lang="en-US" dirty="0"/>
              <a:t>Section 3: Profile Compatibility</a:t>
            </a:r>
          </a:p>
          <a:p>
            <a:pPr algn="l"/>
            <a:r>
              <a:rPr lang="en-US" dirty="0"/>
              <a:t>Section 4: Profiling Tools</a:t>
            </a:r>
          </a:p>
        </p:txBody>
      </p:sp>
    </p:spTree>
    <p:extLst>
      <p:ext uri="{BB962C8B-B14F-4D97-AF65-F5344CB8AC3E}">
        <p14:creationId xmlns:p14="http://schemas.microsoft.com/office/powerpoint/2010/main" val="3343115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Profile Hierarchy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161</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p:cNvPicPr/>
          <p:nvPr/>
        </p:nvPicPr>
        <p:blipFill>
          <a:blip r:embed="rId3"/>
          <a:stretch>
            <a:fillRect/>
          </a:stretch>
        </p:blipFill>
        <p:spPr>
          <a:xfrm>
            <a:off x="381000" y="1905000"/>
            <a:ext cx="4495800" cy="3276600"/>
          </a:xfrm>
          <a:prstGeom prst="rect">
            <a:avLst/>
          </a:prstGeom>
        </p:spPr>
      </p:pic>
      <p:sp>
        <p:nvSpPr>
          <p:cNvPr id="7" name="Rectangle 3"/>
          <p:cNvSpPr>
            <a:spLocks noGrp="1" noChangeArrowheads="1"/>
          </p:cNvSpPr>
          <p:nvPr>
            <p:ph idx="1"/>
          </p:nvPr>
        </p:nvSpPr>
        <p:spPr>
          <a:xfrm>
            <a:off x="4909242" y="1905000"/>
            <a:ext cx="3733800" cy="4038600"/>
          </a:xfrm>
        </p:spPr>
        <p:txBody>
          <a:bodyPr>
            <a:normAutofit fontScale="62500" lnSpcReduction="20000"/>
          </a:bodyPr>
          <a:lstStyle/>
          <a:p>
            <a:r>
              <a:rPr lang="en-US" dirty="0"/>
              <a:t>Multiple levels of profiling—all levels useful and important</a:t>
            </a:r>
          </a:p>
          <a:p>
            <a:endParaRPr lang="en-US" dirty="0"/>
          </a:p>
          <a:p>
            <a:r>
              <a:rPr lang="en-US" dirty="0"/>
              <a:t>Narrows focus to specific use cases</a:t>
            </a:r>
          </a:p>
          <a:p>
            <a:endParaRPr lang="en-US" dirty="0"/>
          </a:p>
          <a:p>
            <a:r>
              <a:rPr lang="en-US" dirty="0"/>
              <a:t>Provides explicit documentation</a:t>
            </a:r>
          </a:p>
          <a:p>
            <a:endParaRPr lang="en-US" dirty="0"/>
          </a:p>
          <a:p>
            <a:r>
              <a:rPr lang="en-US" dirty="0"/>
              <a:t>Computable representation</a:t>
            </a:r>
          </a:p>
          <a:p>
            <a:endParaRPr lang="en-US" dirty="0"/>
          </a:p>
          <a:p>
            <a:r>
              <a:rPr lang="en-US" dirty="0"/>
              <a:t>Profiling is performed one way or the other—why not document!</a:t>
            </a:r>
          </a:p>
        </p:txBody>
      </p:sp>
    </p:spTree>
    <p:extLst>
      <p:ext uri="{BB962C8B-B14F-4D97-AF65-F5344CB8AC3E}">
        <p14:creationId xmlns:p14="http://schemas.microsoft.com/office/powerpoint/2010/main" val="38743431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Profile Hierarchy Examples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162</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p:nvPr/>
        </p:nvPicPr>
        <p:blipFill>
          <a:blip r:embed="rId3"/>
          <a:stretch>
            <a:fillRect/>
          </a:stretch>
        </p:blipFill>
        <p:spPr>
          <a:xfrm>
            <a:off x="1213437" y="1676400"/>
            <a:ext cx="6259926" cy="4705350"/>
          </a:xfrm>
          <a:prstGeom prst="rect">
            <a:avLst/>
          </a:prstGeom>
        </p:spPr>
      </p:pic>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774884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Local Profiles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163</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p:nvPr/>
        </p:nvPicPr>
        <p:blipFill>
          <a:blip r:embed="rId3"/>
          <a:stretch>
            <a:fillRect/>
          </a:stretch>
        </p:blipFill>
        <p:spPr>
          <a:xfrm>
            <a:off x="457200" y="1905000"/>
            <a:ext cx="5943600" cy="4231181"/>
          </a:xfrm>
          <a:prstGeom prst="rect">
            <a:avLst/>
          </a:prstGeom>
        </p:spPr>
      </p:pic>
      <p:sp>
        <p:nvSpPr>
          <p:cNvPr id="7" name="TextBox 6"/>
          <p:cNvSpPr txBox="1"/>
          <p:nvPr/>
        </p:nvSpPr>
        <p:spPr>
          <a:xfrm>
            <a:off x="6400800" y="2326911"/>
            <a:ext cx="2362199" cy="369332"/>
          </a:xfrm>
          <a:prstGeom prst="rect">
            <a:avLst/>
          </a:prstGeom>
          <a:noFill/>
        </p:spPr>
        <p:txBody>
          <a:bodyPr wrap="square" rtlCol="0">
            <a:spAutoFit/>
          </a:bodyPr>
          <a:lstStyle/>
          <a:p>
            <a:pPr algn="ctr"/>
            <a:r>
              <a:rPr lang="en-US" b="1" dirty="0">
                <a:solidFill>
                  <a:srgbClr val="0070C0"/>
                </a:solidFill>
              </a:rPr>
              <a:t>Base Standard</a:t>
            </a:r>
          </a:p>
        </p:txBody>
      </p:sp>
      <p:sp>
        <p:nvSpPr>
          <p:cNvPr id="9" name="TextBox 8"/>
          <p:cNvSpPr txBox="1"/>
          <p:nvPr/>
        </p:nvSpPr>
        <p:spPr>
          <a:xfrm>
            <a:off x="6472519" y="3179947"/>
            <a:ext cx="2362200" cy="646331"/>
          </a:xfrm>
          <a:prstGeom prst="rect">
            <a:avLst/>
          </a:prstGeom>
          <a:noFill/>
        </p:spPr>
        <p:txBody>
          <a:bodyPr wrap="square" rtlCol="0">
            <a:spAutoFit/>
          </a:bodyPr>
          <a:lstStyle/>
          <a:p>
            <a:pPr algn="ctr"/>
            <a:r>
              <a:rPr lang="en-US" b="1" dirty="0">
                <a:solidFill>
                  <a:srgbClr val="0070C0"/>
                </a:solidFill>
              </a:rPr>
              <a:t>National Level</a:t>
            </a:r>
          </a:p>
          <a:p>
            <a:pPr algn="ctr"/>
            <a:r>
              <a:rPr lang="en-US" b="1" dirty="0">
                <a:solidFill>
                  <a:srgbClr val="0070C0"/>
                </a:solidFill>
              </a:rPr>
              <a:t>(ONC Certification)</a:t>
            </a:r>
          </a:p>
        </p:txBody>
      </p:sp>
      <p:sp>
        <p:nvSpPr>
          <p:cNvPr id="10" name="TextBox 9"/>
          <p:cNvSpPr txBox="1"/>
          <p:nvPr/>
        </p:nvSpPr>
        <p:spPr>
          <a:xfrm>
            <a:off x="6472519" y="4793686"/>
            <a:ext cx="2362198" cy="369332"/>
          </a:xfrm>
          <a:prstGeom prst="rect">
            <a:avLst/>
          </a:prstGeom>
          <a:noFill/>
        </p:spPr>
        <p:txBody>
          <a:bodyPr wrap="square" rtlCol="0">
            <a:spAutoFit/>
          </a:bodyPr>
          <a:lstStyle/>
          <a:p>
            <a:pPr algn="ctr"/>
            <a:r>
              <a:rPr lang="en-US" b="1" dirty="0">
                <a:solidFill>
                  <a:srgbClr val="0070C0"/>
                </a:solidFill>
              </a:rPr>
              <a:t>Local</a:t>
            </a:r>
          </a:p>
        </p:txBody>
      </p:sp>
      <p:cxnSp>
        <p:nvCxnSpPr>
          <p:cNvPr id="3" name="Straight Connector 2"/>
          <p:cNvCxnSpPr/>
          <p:nvPr/>
        </p:nvCxnSpPr>
        <p:spPr bwMode="auto">
          <a:xfrm flipV="1">
            <a:off x="308002" y="2869574"/>
            <a:ext cx="8458199" cy="76200"/>
          </a:xfrm>
          <a:prstGeom prst="line">
            <a:avLst/>
          </a:prstGeom>
          <a:solidFill>
            <a:schemeClr val="accent1"/>
          </a:solidFill>
          <a:ln w="38100" cap="flat" cmpd="sng" algn="ctr">
            <a:solidFill>
              <a:srgbClr val="002060"/>
            </a:solidFill>
            <a:prstDash val="dash"/>
            <a:round/>
            <a:headEnd type="none" w="med" len="med"/>
            <a:tailEnd type="none" w="med" len="med"/>
          </a:ln>
          <a:effectLst/>
        </p:spPr>
      </p:cxnSp>
      <p:cxnSp>
        <p:nvCxnSpPr>
          <p:cNvPr id="12" name="Straight Connector 11"/>
          <p:cNvCxnSpPr/>
          <p:nvPr/>
        </p:nvCxnSpPr>
        <p:spPr bwMode="auto">
          <a:xfrm flipV="1">
            <a:off x="304800" y="3910348"/>
            <a:ext cx="8458199" cy="76200"/>
          </a:xfrm>
          <a:prstGeom prst="line">
            <a:avLst/>
          </a:prstGeom>
          <a:solidFill>
            <a:schemeClr val="accent1"/>
          </a:solidFill>
          <a:ln w="38100" cap="flat" cmpd="sng" algn="ctr">
            <a:solidFill>
              <a:srgbClr val="002060"/>
            </a:solidFill>
            <a:prstDash val="dash"/>
            <a:round/>
            <a:headEnd type="none" w="med" len="med"/>
            <a:tailEnd type="none" w="med" len="med"/>
          </a:ln>
          <a:effectLst/>
        </p:spPr>
      </p:cxnSp>
    </p:spTree>
    <p:extLst>
      <p:ext uri="{BB962C8B-B14F-4D97-AF65-F5344CB8AC3E}">
        <p14:creationId xmlns:p14="http://schemas.microsoft.com/office/powerpoint/2010/main" val="229624982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Non-compliant Profiles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164</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419100" y="1704975"/>
            <a:ext cx="8267700" cy="1213680"/>
          </a:xfrm>
        </p:spPr>
        <p:txBody>
          <a:bodyPr>
            <a:normAutofit fontScale="47500" lnSpcReduction="20000"/>
          </a:bodyPr>
          <a:lstStyle/>
          <a:p>
            <a:r>
              <a:rPr lang="en-US" dirty="0"/>
              <a:t>Occurs when a profile relaxes (weakens) a constraint, </a:t>
            </a:r>
          </a:p>
          <a:p>
            <a:r>
              <a:rPr lang="en-US" dirty="0"/>
              <a:t>The resulting profile is deemed a non-compliant (conflicting) profile</a:t>
            </a:r>
          </a:p>
          <a:p>
            <a:r>
              <a:rPr lang="en-US" dirty="0"/>
              <a:t>Non-compliant profiles should be avoided if possible.</a:t>
            </a:r>
          </a:p>
          <a:p>
            <a:r>
              <a:rPr lang="en-US" dirty="0"/>
              <a:t>May be necessary when a standard is too restrictive for a given use case</a:t>
            </a:r>
          </a:p>
          <a:p>
            <a:r>
              <a:rPr lang="en-US" dirty="0"/>
              <a:t>However, the fact that the non-compliance is documented is a good thing</a:t>
            </a:r>
          </a:p>
        </p:txBody>
      </p:sp>
      <p:pic>
        <p:nvPicPr>
          <p:cNvPr id="8" name="Picture 7"/>
          <p:cNvPicPr/>
          <p:nvPr/>
        </p:nvPicPr>
        <p:blipFill>
          <a:blip r:embed="rId3"/>
          <a:stretch>
            <a:fillRect/>
          </a:stretch>
        </p:blipFill>
        <p:spPr>
          <a:xfrm>
            <a:off x="1885950" y="3013585"/>
            <a:ext cx="5334000" cy="3425635"/>
          </a:xfrm>
          <a:prstGeom prst="rect">
            <a:avLst/>
          </a:prstGeom>
        </p:spPr>
      </p:pic>
      <p:sp>
        <p:nvSpPr>
          <p:cNvPr id="10"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235639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Profile Component</a:t>
            </a:r>
          </a:p>
        </p:txBody>
      </p:sp>
      <p:sp>
        <p:nvSpPr>
          <p:cNvPr id="8195" name="Rectangle 3"/>
          <p:cNvSpPr>
            <a:spLocks noGrp="1" noChangeArrowheads="1"/>
          </p:cNvSpPr>
          <p:nvPr>
            <p:ph idx="1"/>
          </p:nvPr>
        </p:nvSpPr>
        <p:spPr>
          <a:xfrm>
            <a:off x="419100" y="1704974"/>
            <a:ext cx="8267700" cy="4772025"/>
          </a:xfrm>
        </p:spPr>
        <p:txBody>
          <a:bodyPr>
            <a:normAutofit fontScale="92500" lnSpcReduction="20000"/>
          </a:bodyPr>
          <a:lstStyle/>
          <a:p>
            <a:r>
              <a:rPr lang="en-US" dirty="0"/>
              <a:t>Defines a part of a profile and is used to differentiate requirements from another profile or profile component</a:t>
            </a:r>
          </a:p>
          <a:p>
            <a:r>
              <a:rPr lang="en-US" dirty="0"/>
              <a:t>Can be applied to any construct or section of a profile</a:t>
            </a:r>
          </a:p>
          <a:p>
            <a:r>
              <a:rPr lang="en-US" dirty="0"/>
              <a:t>A profile component in a family of profiles can be used to:</a:t>
            </a:r>
          </a:p>
          <a:p>
            <a:pPr lvl="1"/>
            <a:r>
              <a:rPr lang="en-US" dirty="0"/>
              <a:t>identify different levels of requirements for the same use case </a:t>
            </a:r>
          </a:p>
          <a:p>
            <a:pPr lvl="1"/>
            <a:r>
              <a:rPr lang="en-US" dirty="0"/>
              <a:t>or to identify the differences in requirements for different, but closely related, use cases</a:t>
            </a:r>
          </a:p>
          <a:p>
            <a:r>
              <a:rPr lang="en-US" dirty="0">
                <a:solidFill>
                  <a:srgbClr val="0070C0"/>
                </a:solidFill>
              </a:rPr>
              <a:t>Can be thought of as “building blocks”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165</a:t>
            </a:fld>
            <a:endParaRPr lang="en-US"/>
          </a:p>
        </p:txBody>
      </p:sp>
    </p:spTree>
    <p:extLst>
      <p:ext uri="{BB962C8B-B14F-4D97-AF65-F5344CB8AC3E}">
        <p14:creationId xmlns:p14="http://schemas.microsoft.com/office/powerpoint/2010/main" val="4437670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Profile Design and Management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166</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p:nvPr/>
        </p:nvPicPr>
        <p:blipFill>
          <a:blip r:embed="rId3"/>
          <a:stretch>
            <a:fillRect/>
          </a:stretch>
        </p:blipFill>
        <p:spPr>
          <a:xfrm>
            <a:off x="409174" y="1962545"/>
            <a:ext cx="4467625" cy="1237855"/>
          </a:xfrm>
          <a:prstGeom prst="rect">
            <a:avLst/>
          </a:prstGeom>
        </p:spPr>
      </p:pic>
      <p:sp>
        <p:nvSpPr>
          <p:cNvPr id="11" name="TextBox 10"/>
          <p:cNvSpPr txBox="1"/>
          <p:nvPr/>
        </p:nvSpPr>
        <p:spPr>
          <a:xfrm>
            <a:off x="457200" y="1655668"/>
            <a:ext cx="4343399" cy="369332"/>
          </a:xfrm>
          <a:prstGeom prst="rect">
            <a:avLst/>
          </a:prstGeom>
          <a:noFill/>
        </p:spPr>
        <p:txBody>
          <a:bodyPr wrap="square" rtlCol="0">
            <a:spAutoFit/>
          </a:bodyPr>
          <a:lstStyle/>
          <a:p>
            <a:pPr algn="ctr"/>
            <a:r>
              <a:rPr lang="en-US" b="1" dirty="0">
                <a:solidFill>
                  <a:srgbClr val="0070C0"/>
                </a:solidFill>
              </a:rPr>
              <a:t>Use as Building Blocks</a:t>
            </a:r>
          </a:p>
        </p:txBody>
      </p:sp>
      <p:pic>
        <p:nvPicPr>
          <p:cNvPr id="12" name="Picture 11"/>
          <p:cNvPicPr/>
          <p:nvPr/>
        </p:nvPicPr>
        <p:blipFill>
          <a:blip r:embed="rId4"/>
          <a:stretch>
            <a:fillRect/>
          </a:stretch>
        </p:blipFill>
        <p:spPr>
          <a:xfrm>
            <a:off x="380999" y="3594073"/>
            <a:ext cx="4495799" cy="1261767"/>
          </a:xfrm>
          <a:prstGeom prst="rect">
            <a:avLst/>
          </a:prstGeom>
        </p:spPr>
      </p:pic>
      <p:pic>
        <p:nvPicPr>
          <p:cNvPr id="13" name="Picture 12"/>
          <p:cNvPicPr/>
          <p:nvPr/>
        </p:nvPicPr>
        <p:blipFill>
          <a:blip r:embed="rId5"/>
          <a:stretch>
            <a:fillRect/>
          </a:stretch>
        </p:blipFill>
        <p:spPr>
          <a:xfrm>
            <a:off x="5223192" y="2667000"/>
            <a:ext cx="3422015" cy="2610584"/>
          </a:xfrm>
          <a:prstGeom prst="rect">
            <a:avLst/>
          </a:prstGeom>
        </p:spPr>
      </p:pic>
      <p:pic>
        <p:nvPicPr>
          <p:cNvPr id="14" name="Picture 13"/>
          <p:cNvPicPr/>
          <p:nvPr/>
        </p:nvPicPr>
        <p:blipFill>
          <a:blip r:embed="rId6"/>
          <a:stretch>
            <a:fillRect/>
          </a:stretch>
        </p:blipFill>
        <p:spPr>
          <a:xfrm>
            <a:off x="409174" y="5184097"/>
            <a:ext cx="4467624" cy="1216704"/>
          </a:xfrm>
          <a:prstGeom prst="rect">
            <a:avLst/>
          </a:prstGeom>
        </p:spPr>
      </p:pic>
      <p:sp>
        <p:nvSpPr>
          <p:cNvPr id="15" name="TextBox 14"/>
          <p:cNvSpPr txBox="1"/>
          <p:nvPr/>
        </p:nvSpPr>
        <p:spPr>
          <a:xfrm>
            <a:off x="457201" y="3276058"/>
            <a:ext cx="4343398" cy="369332"/>
          </a:xfrm>
          <a:prstGeom prst="rect">
            <a:avLst/>
          </a:prstGeom>
          <a:noFill/>
        </p:spPr>
        <p:txBody>
          <a:bodyPr wrap="square" rtlCol="0">
            <a:spAutoFit/>
          </a:bodyPr>
          <a:lstStyle/>
          <a:p>
            <a:pPr algn="ctr"/>
            <a:r>
              <a:rPr lang="en-US" b="1" dirty="0">
                <a:solidFill>
                  <a:srgbClr val="0070C0"/>
                </a:solidFill>
              </a:rPr>
              <a:t>Reuse and Replacement</a:t>
            </a:r>
          </a:p>
        </p:txBody>
      </p:sp>
      <p:sp>
        <p:nvSpPr>
          <p:cNvPr id="16" name="TextBox 15"/>
          <p:cNvSpPr txBox="1"/>
          <p:nvPr/>
        </p:nvSpPr>
        <p:spPr>
          <a:xfrm>
            <a:off x="409174" y="4882634"/>
            <a:ext cx="4391425" cy="369332"/>
          </a:xfrm>
          <a:prstGeom prst="rect">
            <a:avLst/>
          </a:prstGeom>
          <a:noFill/>
        </p:spPr>
        <p:txBody>
          <a:bodyPr wrap="square" rtlCol="0">
            <a:spAutoFit/>
          </a:bodyPr>
          <a:lstStyle/>
          <a:p>
            <a:pPr algn="ctr"/>
            <a:r>
              <a:rPr lang="en-US" b="1" dirty="0">
                <a:solidFill>
                  <a:srgbClr val="0070C0"/>
                </a:solidFill>
              </a:rPr>
              <a:t>Requirement Substitution</a:t>
            </a:r>
          </a:p>
        </p:txBody>
      </p:sp>
      <p:sp>
        <p:nvSpPr>
          <p:cNvPr id="17" name="TextBox 16"/>
          <p:cNvSpPr txBox="1"/>
          <p:nvPr/>
        </p:nvSpPr>
        <p:spPr>
          <a:xfrm>
            <a:off x="5223193" y="2313940"/>
            <a:ext cx="3422014" cy="369332"/>
          </a:xfrm>
          <a:prstGeom prst="rect">
            <a:avLst/>
          </a:prstGeom>
          <a:noFill/>
        </p:spPr>
        <p:txBody>
          <a:bodyPr wrap="square" rtlCol="0">
            <a:spAutoFit/>
          </a:bodyPr>
          <a:lstStyle/>
          <a:p>
            <a:pPr algn="ctr"/>
            <a:r>
              <a:rPr lang="en-US" b="1" dirty="0">
                <a:solidFill>
                  <a:srgbClr val="0070C0"/>
                </a:solidFill>
              </a:rPr>
              <a:t>Expanding a Use Case</a:t>
            </a:r>
          </a:p>
        </p:txBody>
      </p:sp>
    </p:spTree>
    <p:extLst>
      <p:ext uri="{BB962C8B-B14F-4D97-AF65-F5344CB8AC3E}">
        <p14:creationId xmlns:p14="http://schemas.microsoft.com/office/powerpoint/2010/main" val="20561562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Managing Localizations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167</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p:nvPr/>
        </p:nvPicPr>
        <p:blipFill>
          <a:blip r:embed="rId3"/>
          <a:stretch>
            <a:fillRect/>
          </a:stretch>
        </p:blipFill>
        <p:spPr>
          <a:xfrm>
            <a:off x="1409700" y="3048000"/>
            <a:ext cx="6400800" cy="3200400"/>
          </a:xfrm>
          <a:prstGeom prst="rect">
            <a:avLst/>
          </a:prstGeom>
        </p:spPr>
      </p:pic>
      <p:sp>
        <p:nvSpPr>
          <p:cNvPr id="9" name="Rectangle 3"/>
          <p:cNvSpPr>
            <a:spLocks noGrp="1" noChangeArrowheads="1"/>
          </p:cNvSpPr>
          <p:nvPr>
            <p:ph idx="1"/>
          </p:nvPr>
        </p:nvSpPr>
        <p:spPr>
          <a:xfrm>
            <a:off x="419100" y="1704974"/>
            <a:ext cx="8267700" cy="1251621"/>
          </a:xfrm>
        </p:spPr>
        <p:txBody>
          <a:bodyPr>
            <a:normAutofit fontScale="62500" lnSpcReduction="20000"/>
          </a:bodyPr>
          <a:lstStyle/>
          <a:p>
            <a:r>
              <a:rPr lang="en-US" dirty="0"/>
              <a:t>Profile Components can be used to manage localizations</a:t>
            </a:r>
          </a:p>
          <a:p>
            <a:r>
              <a:rPr lang="en-US" dirty="0"/>
              <a:t>Aids in making comparisons</a:t>
            </a:r>
          </a:p>
          <a:p>
            <a:r>
              <a:rPr lang="en-US" dirty="0"/>
              <a:t>Profiling and validation tools are helpful in profile management and validation</a:t>
            </a:r>
          </a:p>
        </p:txBody>
      </p:sp>
    </p:spTree>
    <p:extLst>
      <p:ext uri="{BB962C8B-B14F-4D97-AF65-F5344CB8AC3E}">
        <p14:creationId xmlns:p14="http://schemas.microsoft.com/office/powerpoint/2010/main" val="42534273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HL7 v2 Lab Profile Organization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168</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6477000" y="2075178"/>
            <a:ext cx="2286000" cy="2667000"/>
          </a:xfrm>
        </p:spPr>
        <p:txBody>
          <a:bodyPr>
            <a:normAutofit fontScale="62500" lnSpcReduction="20000"/>
          </a:bodyPr>
          <a:lstStyle/>
          <a:p>
            <a:r>
              <a:rPr lang="en-US" dirty="0"/>
              <a:t>Profile component reuse in a harmonized family of profiles</a:t>
            </a:r>
          </a:p>
          <a:p>
            <a:endParaRPr lang="en-US" dirty="0"/>
          </a:p>
          <a:p>
            <a:r>
              <a:rPr lang="en-US" dirty="0"/>
              <a:t>Reuse of data types, value sets, components</a:t>
            </a:r>
          </a:p>
        </p:txBody>
      </p:sp>
      <p:pic>
        <p:nvPicPr>
          <p:cNvPr id="8" name="Picture 7"/>
          <p:cNvPicPr/>
          <p:nvPr/>
        </p:nvPicPr>
        <p:blipFill>
          <a:blip r:embed="rId3"/>
          <a:stretch>
            <a:fillRect/>
          </a:stretch>
        </p:blipFill>
        <p:spPr>
          <a:xfrm>
            <a:off x="457200" y="1828800"/>
            <a:ext cx="5943600" cy="4419600"/>
          </a:xfrm>
          <a:prstGeom prst="rect">
            <a:avLst/>
          </a:prstGeom>
        </p:spPr>
      </p:pic>
    </p:spTree>
    <p:extLst>
      <p:ext uri="{BB962C8B-B14F-4D97-AF65-F5344CB8AC3E}">
        <p14:creationId xmlns:p14="http://schemas.microsoft.com/office/powerpoint/2010/main" val="7339999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sz="3200" dirty="0"/>
              <a:t>Profile &amp; Implementation Relationships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169</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p:nvPr/>
        </p:nvPicPr>
        <p:blipFill>
          <a:blip r:embed="rId3"/>
          <a:stretch>
            <a:fillRect/>
          </a:stretch>
        </p:blipFill>
        <p:spPr>
          <a:xfrm>
            <a:off x="457200" y="3986850"/>
            <a:ext cx="3657600" cy="2466657"/>
          </a:xfrm>
          <a:prstGeom prst="rect">
            <a:avLst/>
          </a:prstGeom>
        </p:spPr>
      </p:pic>
      <p:graphicFrame>
        <p:nvGraphicFramePr>
          <p:cNvPr id="3" name="Content Placeholder 2"/>
          <p:cNvGraphicFramePr>
            <a:graphicFrameLocks noGrp="1"/>
          </p:cNvGraphicFramePr>
          <p:nvPr>
            <p:ph idx="1"/>
            <p:extLst>
              <p:ext uri="{D42A27DB-BD31-4B8C-83A1-F6EECF244321}">
                <p14:modId xmlns:p14="http://schemas.microsoft.com/office/powerpoint/2010/main" val="3785325484"/>
              </p:ext>
            </p:extLst>
          </p:nvPr>
        </p:nvGraphicFramePr>
        <p:xfrm>
          <a:off x="457200" y="1718098"/>
          <a:ext cx="8305800" cy="2238057"/>
        </p:xfrm>
        <a:graphic>
          <a:graphicData uri="http://schemas.openxmlformats.org/drawingml/2006/table">
            <a:tbl>
              <a:tblPr firstRow="1" firstCol="1" bandRow="1">
                <a:tableStyleId>{5C22544A-7EE6-4342-B048-85BDC9FD1C3A}</a:tableStyleId>
              </a:tblPr>
              <a:tblGrid>
                <a:gridCol w="1143000">
                  <a:extLst>
                    <a:ext uri="{9D8B030D-6E8A-4147-A177-3AD203B41FA5}">
                      <a16:colId xmlns:a16="http://schemas.microsoft.com/office/drawing/2014/main" val="1631255294"/>
                    </a:ext>
                  </a:extLst>
                </a:gridCol>
                <a:gridCol w="762000">
                  <a:extLst>
                    <a:ext uri="{9D8B030D-6E8A-4147-A177-3AD203B41FA5}">
                      <a16:colId xmlns:a16="http://schemas.microsoft.com/office/drawing/2014/main" val="2429859801"/>
                    </a:ext>
                  </a:extLst>
                </a:gridCol>
                <a:gridCol w="990600">
                  <a:extLst>
                    <a:ext uri="{9D8B030D-6E8A-4147-A177-3AD203B41FA5}">
                      <a16:colId xmlns:a16="http://schemas.microsoft.com/office/drawing/2014/main" val="2543700401"/>
                    </a:ext>
                  </a:extLst>
                </a:gridCol>
                <a:gridCol w="5410200">
                  <a:extLst>
                    <a:ext uri="{9D8B030D-6E8A-4147-A177-3AD203B41FA5}">
                      <a16:colId xmlns:a16="http://schemas.microsoft.com/office/drawing/2014/main" val="2442358518"/>
                    </a:ext>
                  </a:extLst>
                </a:gridCol>
              </a:tblGrid>
              <a:tr h="204432">
                <a:tc>
                  <a:txBody>
                    <a:bodyPr/>
                    <a:lstStyle/>
                    <a:p>
                      <a:pPr marL="0" marR="0" algn="ctr">
                        <a:spcBef>
                          <a:spcPts val="0"/>
                        </a:spcBef>
                        <a:spcAft>
                          <a:spcPts val="600"/>
                        </a:spcAft>
                      </a:pPr>
                      <a:r>
                        <a:rPr lang="en-US" sz="900" dirty="0">
                          <a:effectLst/>
                        </a:rPr>
                        <a:t>Test Type</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rgbClr val="0070C0"/>
                    </a:solidFill>
                  </a:tcPr>
                </a:tc>
                <a:tc>
                  <a:txBody>
                    <a:bodyPr/>
                    <a:lstStyle/>
                    <a:p>
                      <a:pPr marL="0" marR="0" algn="ctr">
                        <a:spcBef>
                          <a:spcPts val="0"/>
                        </a:spcBef>
                        <a:spcAft>
                          <a:spcPts val="600"/>
                        </a:spcAft>
                      </a:pPr>
                      <a:r>
                        <a:rPr lang="en-US" sz="900" dirty="0">
                          <a:effectLst/>
                        </a:rPr>
                        <a:t>Dimension</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rgbClr val="002060"/>
                    </a:solidFill>
                  </a:tcPr>
                </a:tc>
                <a:tc>
                  <a:txBody>
                    <a:bodyPr/>
                    <a:lstStyle/>
                    <a:p>
                      <a:pPr marL="0" marR="0" algn="ctr">
                        <a:spcBef>
                          <a:spcPts val="0"/>
                        </a:spcBef>
                        <a:spcAft>
                          <a:spcPts val="600"/>
                        </a:spcAft>
                      </a:pPr>
                      <a:r>
                        <a:rPr lang="en-US" sz="900" dirty="0">
                          <a:effectLst/>
                        </a:rPr>
                        <a:t>Artifact</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rgbClr val="002060"/>
                    </a:solidFill>
                  </a:tcPr>
                </a:tc>
                <a:tc>
                  <a:txBody>
                    <a:bodyPr/>
                    <a:lstStyle/>
                    <a:p>
                      <a:pPr marL="0" marR="0" algn="ctr">
                        <a:spcBef>
                          <a:spcPts val="0"/>
                        </a:spcBef>
                        <a:spcAft>
                          <a:spcPts val="600"/>
                        </a:spcAft>
                      </a:pPr>
                      <a:r>
                        <a:rPr lang="en-US" sz="900" dirty="0">
                          <a:effectLst/>
                        </a:rPr>
                        <a:t>Description</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rgbClr val="002060"/>
                    </a:solidFill>
                  </a:tcPr>
                </a:tc>
                <a:extLst>
                  <a:ext uri="{0D108BD9-81ED-4DB2-BD59-A6C34878D82A}">
                    <a16:rowId xmlns:a16="http://schemas.microsoft.com/office/drawing/2014/main" val="1390525912"/>
                  </a:ext>
                </a:extLst>
              </a:tr>
              <a:tr h="585825">
                <a:tc>
                  <a:txBody>
                    <a:bodyPr/>
                    <a:lstStyle/>
                    <a:p>
                      <a:pPr marL="0" marR="0" algn="ctr">
                        <a:spcBef>
                          <a:spcPts val="0"/>
                        </a:spcBef>
                        <a:spcAft>
                          <a:spcPts val="600"/>
                        </a:spcAft>
                      </a:pPr>
                      <a:r>
                        <a:rPr lang="en-US" sz="900" dirty="0">
                          <a:effectLst/>
                        </a:rPr>
                        <a:t>Profile Compliance</a:t>
                      </a:r>
                      <a:r>
                        <a:rPr lang="en-US" sz="1000" baseline="0" dirty="0">
                          <a:effectLst/>
                        </a:rPr>
                        <a:t> </a:t>
                      </a:r>
                      <a:r>
                        <a:rPr lang="en-US" sz="900" dirty="0">
                          <a:effectLst/>
                        </a:rPr>
                        <a:t>(Points 0,2,4)</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rgbClr val="0070C0"/>
                    </a:solidFill>
                  </a:tcPr>
                </a:tc>
                <a:tc>
                  <a:txBody>
                    <a:bodyPr/>
                    <a:lstStyle/>
                    <a:p>
                      <a:pPr marL="0" marR="0" algn="l">
                        <a:spcBef>
                          <a:spcPts val="0"/>
                        </a:spcBef>
                        <a:spcAft>
                          <a:spcPts val="600"/>
                        </a:spcAft>
                      </a:pPr>
                      <a:r>
                        <a:rPr lang="en-US" sz="900" dirty="0">
                          <a:effectLst/>
                        </a:rPr>
                        <a:t>Hierarchical</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chemeClr val="bg1">
                        <a:lumMod val="85000"/>
                      </a:schemeClr>
                    </a:solidFill>
                  </a:tcPr>
                </a:tc>
                <a:tc>
                  <a:txBody>
                    <a:bodyPr/>
                    <a:lstStyle/>
                    <a:p>
                      <a:pPr marL="0" marR="0" algn="l">
                        <a:spcBef>
                          <a:spcPts val="0"/>
                        </a:spcBef>
                        <a:spcAft>
                          <a:spcPts val="600"/>
                        </a:spcAft>
                      </a:pPr>
                      <a:r>
                        <a:rPr lang="en-US" sz="900" dirty="0">
                          <a:effectLst/>
                        </a:rPr>
                        <a:t>Profile</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chemeClr val="bg1">
                        <a:lumMod val="85000"/>
                      </a:schemeClr>
                    </a:solidFill>
                  </a:tcPr>
                </a:tc>
                <a:tc>
                  <a:txBody>
                    <a:bodyPr/>
                    <a:lstStyle/>
                    <a:p>
                      <a:pPr marL="0" marR="0" algn="just">
                        <a:spcBef>
                          <a:spcPts val="0"/>
                        </a:spcBef>
                        <a:spcAft>
                          <a:spcPts val="600"/>
                        </a:spcAft>
                      </a:pPr>
                      <a:r>
                        <a:rPr lang="en-US" sz="900" dirty="0">
                          <a:effectLst/>
                        </a:rPr>
                        <a:t>Profiles are tested against each other to determine whether one is a constraint of (i.e., consistent with) the other. Profile compliance testing is appropriate when additional constraints are specified to successive profiles in the hierarchy (e.g., standard to a constrainable profile to an implementable profile).</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solidFill>
                      <a:schemeClr val="bg1">
                        <a:lumMod val="85000"/>
                      </a:schemeClr>
                    </a:solidFill>
                  </a:tcPr>
                </a:tc>
                <a:extLst>
                  <a:ext uri="{0D108BD9-81ED-4DB2-BD59-A6C34878D82A}">
                    <a16:rowId xmlns:a16="http://schemas.microsoft.com/office/drawing/2014/main" val="1956066022"/>
                  </a:ext>
                </a:extLst>
              </a:tr>
              <a:tr h="381000">
                <a:tc>
                  <a:txBody>
                    <a:bodyPr/>
                    <a:lstStyle/>
                    <a:p>
                      <a:pPr marL="0" marR="0" algn="ctr">
                        <a:spcBef>
                          <a:spcPts val="0"/>
                        </a:spcBef>
                        <a:spcAft>
                          <a:spcPts val="600"/>
                        </a:spcAft>
                      </a:pPr>
                      <a:r>
                        <a:rPr lang="en-US" sz="900" dirty="0">
                          <a:effectLst/>
                        </a:rPr>
                        <a:t>Implementation Conformance</a:t>
                      </a:r>
                      <a:r>
                        <a:rPr lang="en-US" sz="1000" baseline="0" dirty="0">
                          <a:effectLst/>
                        </a:rPr>
                        <a:t> </a:t>
                      </a:r>
                      <a:r>
                        <a:rPr lang="en-US" sz="900" dirty="0">
                          <a:effectLst/>
                        </a:rPr>
                        <a:t>(Points 1,3,7,8)</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rgbClr val="0070C0"/>
                    </a:solidFill>
                  </a:tcPr>
                </a:tc>
                <a:tc>
                  <a:txBody>
                    <a:bodyPr/>
                    <a:lstStyle/>
                    <a:p>
                      <a:pPr marL="0" marR="0" algn="l">
                        <a:spcBef>
                          <a:spcPts val="0"/>
                        </a:spcBef>
                        <a:spcAft>
                          <a:spcPts val="600"/>
                        </a:spcAft>
                      </a:pPr>
                      <a:r>
                        <a:rPr lang="en-US" sz="900" dirty="0">
                          <a:effectLst/>
                        </a:rPr>
                        <a:t>Hierarchical</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chemeClr val="bg1">
                        <a:lumMod val="95000"/>
                      </a:schemeClr>
                    </a:solidFill>
                  </a:tcPr>
                </a:tc>
                <a:tc>
                  <a:txBody>
                    <a:bodyPr/>
                    <a:lstStyle/>
                    <a:p>
                      <a:pPr marL="0" marR="0" algn="l">
                        <a:spcBef>
                          <a:spcPts val="0"/>
                        </a:spcBef>
                        <a:spcAft>
                          <a:spcPts val="600"/>
                        </a:spcAft>
                      </a:pPr>
                      <a:r>
                        <a:rPr lang="en-US" sz="900" dirty="0">
                          <a:effectLst/>
                        </a:rPr>
                        <a:t>Implementation</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chemeClr val="bg1">
                        <a:lumMod val="95000"/>
                      </a:schemeClr>
                    </a:solidFill>
                  </a:tcPr>
                </a:tc>
                <a:tc>
                  <a:txBody>
                    <a:bodyPr/>
                    <a:lstStyle/>
                    <a:p>
                      <a:pPr marL="0" marR="0" algn="just">
                        <a:spcBef>
                          <a:spcPts val="0"/>
                        </a:spcBef>
                        <a:spcAft>
                          <a:spcPts val="600"/>
                        </a:spcAft>
                      </a:pPr>
                      <a:r>
                        <a:rPr lang="en-US" sz="900" dirty="0">
                          <a:effectLst/>
                        </a:rPr>
                        <a:t>Provides an assessment of how well the application fulfills the requirements specified in a profile. This is conformance testing.</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solidFill>
                      <a:schemeClr val="bg1">
                        <a:lumMod val="95000"/>
                      </a:schemeClr>
                    </a:solidFill>
                  </a:tcPr>
                </a:tc>
                <a:extLst>
                  <a:ext uri="{0D108BD9-81ED-4DB2-BD59-A6C34878D82A}">
                    <a16:rowId xmlns:a16="http://schemas.microsoft.com/office/drawing/2014/main" val="2270338054"/>
                  </a:ext>
                </a:extLst>
              </a:tr>
              <a:tr h="563880">
                <a:tc>
                  <a:txBody>
                    <a:bodyPr/>
                    <a:lstStyle/>
                    <a:p>
                      <a:pPr marL="0" marR="0" algn="ctr">
                        <a:spcBef>
                          <a:spcPts val="0"/>
                        </a:spcBef>
                        <a:spcAft>
                          <a:spcPts val="600"/>
                        </a:spcAft>
                      </a:pPr>
                      <a:r>
                        <a:rPr lang="en-US" sz="900" dirty="0">
                          <a:effectLst/>
                        </a:rPr>
                        <a:t>Profile</a:t>
                      </a:r>
                      <a:r>
                        <a:rPr lang="en-US" sz="900" baseline="0" dirty="0">
                          <a:effectLst/>
                        </a:rPr>
                        <a:t> </a:t>
                      </a:r>
                      <a:r>
                        <a:rPr lang="en-US" sz="900" dirty="0">
                          <a:effectLst/>
                        </a:rPr>
                        <a:t>Compatibility</a:t>
                      </a:r>
                      <a:r>
                        <a:rPr lang="en-US" sz="1000" baseline="0" dirty="0">
                          <a:effectLst/>
                        </a:rPr>
                        <a:t> </a:t>
                      </a:r>
                      <a:r>
                        <a:rPr lang="en-US" sz="900" dirty="0">
                          <a:effectLst/>
                        </a:rPr>
                        <a:t>(Point 6)</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rgbClr val="0070C0"/>
                    </a:solidFill>
                  </a:tcPr>
                </a:tc>
                <a:tc>
                  <a:txBody>
                    <a:bodyPr/>
                    <a:lstStyle/>
                    <a:p>
                      <a:pPr marL="0" marR="0" algn="l">
                        <a:spcBef>
                          <a:spcPts val="0"/>
                        </a:spcBef>
                        <a:spcAft>
                          <a:spcPts val="600"/>
                        </a:spcAft>
                      </a:pPr>
                      <a:r>
                        <a:rPr lang="en-US" sz="900" dirty="0">
                          <a:effectLst/>
                        </a:rPr>
                        <a:t>Peer</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chemeClr val="bg1">
                        <a:lumMod val="85000"/>
                      </a:schemeClr>
                    </a:solidFill>
                  </a:tcPr>
                </a:tc>
                <a:tc>
                  <a:txBody>
                    <a:bodyPr/>
                    <a:lstStyle/>
                    <a:p>
                      <a:pPr marL="0" marR="0" algn="l">
                        <a:spcBef>
                          <a:spcPts val="0"/>
                        </a:spcBef>
                        <a:spcAft>
                          <a:spcPts val="600"/>
                        </a:spcAft>
                      </a:pPr>
                      <a:r>
                        <a:rPr lang="en-US" sz="900" dirty="0">
                          <a:effectLst/>
                        </a:rPr>
                        <a:t>Profile</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chemeClr val="bg1">
                        <a:lumMod val="85000"/>
                      </a:schemeClr>
                    </a:solidFill>
                  </a:tcPr>
                </a:tc>
                <a:tc>
                  <a:txBody>
                    <a:bodyPr/>
                    <a:lstStyle/>
                    <a:p>
                      <a:pPr marL="0" marR="0" algn="just">
                        <a:spcBef>
                          <a:spcPts val="0"/>
                        </a:spcBef>
                        <a:spcAft>
                          <a:spcPts val="600"/>
                        </a:spcAft>
                      </a:pPr>
                      <a:r>
                        <a:rPr lang="en-US" sz="900" dirty="0">
                          <a:effectLst/>
                        </a:rPr>
                        <a:t>Profiles are tested against each other to determine whether the pair can be used by applications to successfully exchange information (interoperate). If a profile pair that constrains the same underlying profile conflict with each other, chances of interoperability for applications that implement these profiles are diminished.</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solidFill>
                      <a:schemeClr val="bg1">
                        <a:lumMod val="85000"/>
                      </a:schemeClr>
                    </a:solidFill>
                  </a:tcPr>
                </a:tc>
                <a:extLst>
                  <a:ext uri="{0D108BD9-81ED-4DB2-BD59-A6C34878D82A}">
                    <a16:rowId xmlns:a16="http://schemas.microsoft.com/office/drawing/2014/main" val="2201165948"/>
                  </a:ext>
                </a:extLst>
              </a:tr>
              <a:tr h="457200">
                <a:tc>
                  <a:txBody>
                    <a:bodyPr/>
                    <a:lstStyle/>
                    <a:p>
                      <a:pPr marL="0" marR="0" algn="ctr">
                        <a:spcBef>
                          <a:spcPts val="0"/>
                        </a:spcBef>
                        <a:spcAft>
                          <a:spcPts val="600"/>
                        </a:spcAft>
                      </a:pPr>
                      <a:r>
                        <a:rPr lang="en-US" sz="900" dirty="0">
                          <a:effectLst/>
                        </a:rPr>
                        <a:t>Implementation Interoperability</a:t>
                      </a:r>
                      <a:r>
                        <a:rPr lang="en-US" sz="1000" baseline="0" dirty="0">
                          <a:effectLst/>
                        </a:rPr>
                        <a:t> </a:t>
                      </a:r>
                      <a:r>
                        <a:rPr lang="en-US" sz="900" dirty="0">
                          <a:effectLst/>
                        </a:rPr>
                        <a:t>(Point 5)</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rgbClr val="0070C0"/>
                    </a:solidFill>
                  </a:tcPr>
                </a:tc>
                <a:tc>
                  <a:txBody>
                    <a:bodyPr/>
                    <a:lstStyle/>
                    <a:p>
                      <a:pPr marL="0" marR="0" algn="l">
                        <a:spcBef>
                          <a:spcPts val="0"/>
                        </a:spcBef>
                        <a:spcAft>
                          <a:spcPts val="600"/>
                        </a:spcAft>
                      </a:pPr>
                      <a:r>
                        <a:rPr lang="en-US" sz="900" dirty="0">
                          <a:effectLst/>
                        </a:rPr>
                        <a:t>Peer</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chemeClr val="bg1">
                        <a:lumMod val="95000"/>
                      </a:schemeClr>
                    </a:solidFill>
                  </a:tcPr>
                </a:tc>
                <a:tc>
                  <a:txBody>
                    <a:bodyPr/>
                    <a:lstStyle/>
                    <a:p>
                      <a:pPr marL="0" marR="0" algn="l">
                        <a:spcBef>
                          <a:spcPts val="0"/>
                        </a:spcBef>
                        <a:spcAft>
                          <a:spcPts val="600"/>
                        </a:spcAft>
                      </a:pPr>
                      <a:r>
                        <a:rPr lang="en-US" sz="900" dirty="0">
                          <a:effectLst/>
                        </a:rPr>
                        <a:t>Implementation</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nchor="ctr">
                    <a:solidFill>
                      <a:schemeClr val="bg1">
                        <a:lumMod val="95000"/>
                      </a:schemeClr>
                    </a:solidFill>
                  </a:tcPr>
                </a:tc>
                <a:tc>
                  <a:txBody>
                    <a:bodyPr/>
                    <a:lstStyle/>
                    <a:p>
                      <a:pPr marL="0" marR="0" algn="just">
                        <a:spcBef>
                          <a:spcPts val="0"/>
                        </a:spcBef>
                        <a:spcAft>
                          <a:spcPts val="600"/>
                        </a:spcAft>
                      </a:pPr>
                      <a:r>
                        <a:rPr lang="en-US" sz="900" dirty="0">
                          <a:effectLst/>
                        </a:rPr>
                        <a:t>Applications are tested with each other to determine whether they can successfully exchange information (interoperate). Applications that implement the same profile or compatible profiles and have successfully passed conformance tests have increased likelihood of interoperating.</a:t>
                      </a:r>
                      <a:endParaRPr lang="en-US" sz="10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151" marR="62151" marT="0" marB="0">
                    <a:solidFill>
                      <a:schemeClr val="bg1">
                        <a:lumMod val="95000"/>
                      </a:schemeClr>
                    </a:solidFill>
                  </a:tcPr>
                </a:tc>
                <a:extLst>
                  <a:ext uri="{0D108BD9-81ED-4DB2-BD59-A6C34878D82A}">
                    <a16:rowId xmlns:a16="http://schemas.microsoft.com/office/drawing/2014/main" val="2123480195"/>
                  </a:ext>
                </a:extLst>
              </a:tr>
            </a:tbl>
          </a:graphicData>
        </a:graphic>
      </p:graphicFrame>
      <p:sp>
        <p:nvSpPr>
          <p:cNvPr id="11" name="Rectangle 3"/>
          <p:cNvSpPr txBox="1">
            <a:spLocks noChangeArrowheads="1"/>
          </p:cNvSpPr>
          <p:nvPr/>
        </p:nvSpPr>
        <p:spPr bwMode="auto">
          <a:xfrm>
            <a:off x="4267200" y="4155851"/>
            <a:ext cx="3962400" cy="22976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kern="0" dirty="0"/>
              <a:t>Shows profile and Implementation relationships and the types of testing that can be performed</a:t>
            </a:r>
          </a:p>
          <a:p>
            <a:pPr eaLnBrk="1" hangingPunct="1">
              <a:buClr>
                <a:srgbClr val="002060"/>
              </a:buClr>
            </a:pPr>
            <a:endParaRPr lang="en-US" kern="0" dirty="0"/>
          </a:p>
          <a:p>
            <a:pPr eaLnBrk="1" hangingPunct="1">
              <a:buClr>
                <a:srgbClr val="002060"/>
              </a:buClr>
            </a:pPr>
            <a:r>
              <a:rPr lang="en-US" kern="0" dirty="0"/>
              <a:t>Shows relationships between compliance, conformance, compatibility, and interoperability</a:t>
            </a:r>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02203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3600" dirty="0"/>
              <a:t>Ambiguous Specification 2</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17</a:t>
            </a:fld>
            <a:endParaRPr lang="en-US" dirty="0"/>
          </a:p>
        </p:txBody>
      </p:sp>
      <p:pic>
        <p:nvPicPr>
          <p:cNvPr id="3" name="Picture 2"/>
          <p:cNvPicPr>
            <a:picLocks noChangeAspect="1"/>
          </p:cNvPicPr>
          <p:nvPr/>
        </p:nvPicPr>
        <p:blipFill>
          <a:blip r:embed="rId3"/>
          <a:stretch>
            <a:fillRect/>
          </a:stretch>
        </p:blipFill>
        <p:spPr>
          <a:xfrm>
            <a:off x="665950" y="1775607"/>
            <a:ext cx="6276975" cy="781050"/>
          </a:xfrm>
          <a:prstGeom prst="rect">
            <a:avLst/>
          </a:prstGeom>
        </p:spPr>
      </p:pic>
      <p:sp>
        <p:nvSpPr>
          <p:cNvPr id="6" name="Rectangle 5"/>
          <p:cNvSpPr/>
          <p:nvPr/>
        </p:nvSpPr>
        <p:spPr>
          <a:xfrm>
            <a:off x="665950" y="2610965"/>
            <a:ext cx="7620000" cy="1600438"/>
          </a:xfrm>
          <a:prstGeom prst="rect">
            <a:avLst/>
          </a:prstGeom>
        </p:spPr>
        <p:txBody>
          <a:bodyPr wrap="square">
            <a:spAutoFit/>
          </a:bodyPr>
          <a:lstStyle/>
          <a:p>
            <a:r>
              <a:rPr lang="en-US" b="1" u="sng" dirty="0"/>
              <a:t>MSH-18</a:t>
            </a:r>
          </a:p>
          <a:p>
            <a:r>
              <a:rPr lang="en-US" sz="1600" b="1" dirty="0"/>
              <a:t>Condition predicate: </a:t>
            </a:r>
            <a:r>
              <a:rPr lang="en-US" sz="1600" dirty="0"/>
              <a:t>This field shall only be valued if the message uses a character set other than the 7-bit ASCII character set. Though the field is repeatable in HL7, IHE authorizes only one occurrence (i.e., one character set). The character set specified in this field is used for the encoding of all of the characters within the message.</a:t>
            </a:r>
          </a:p>
        </p:txBody>
      </p:sp>
      <p:sp>
        <p:nvSpPr>
          <p:cNvPr id="9" name="Rectangle 3"/>
          <p:cNvSpPr>
            <a:spLocks noGrp="1" noChangeArrowheads="1"/>
          </p:cNvSpPr>
          <p:nvPr>
            <p:ph idx="1"/>
          </p:nvPr>
        </p:nvSpPr>
        <p:spPr>
          <a:xfrm>
            <a:off x="364031" y="4265711"/>
            <a:ext cx="8094169" cy="2174609"/>
          </a:xfrm>
        </p:spPr>
        <p:txBody>
          <a:bodyPr>
            <a:normAutofit fontScale="47500" lnSpcReduction="20000"/>
          </a:bodyPr>
          <a:lstStyle/>
          <a:p>
            <a:r>
              <a:rPr lang="en-US" dirty="0"/>
              <a:t>Conditional must be computable from message, this is not (the conditional is on the use)</a:t>
            </a:r>
          </a:p>
          <a:p>
            <a:r>
              <a:rPr lang="en-US" dirty="0"/>
              <a:t>“This field”, be specific, use “MSH-18 (Character Set) …”</a:t>
            </a:r>
          </a:p>
          <a:p>
            <a:r>
              <a:rPr lang="en-US" dirty="0"/>
              <a:t>Should specify explicitly TRUE and FALSE conditional outcomes </a:t>
            </a:r>
          </a:p>
          <a:p>
            <a:pPr lvl="1"/>
            <a:r>
              <a:rPr lang="en-US" dirty="0"/>
              <a:t>assumed C(R/X), but could it be C(R/O)?</a:t>
            </a:r>
          </a:p>
          <a:p>
            <a:r>
              <a:rPr lang="en-US" dirty="0"/>
              <a:t>The second sentence has nothing to do with the condition predicate. It is just an informative statement on the cardinality—which is apparent in the specification.</a:t>
            </a:r>
          </a:p>
          <a:p>
            <a:r>
              <a:rPr lang="en-US" dirty="0"/>
              <a:t>The third sentence is informative and should not be included in the condition predicate, but as a usage note—it is describing data semantics</a:t>
            </a:r>
          </a:p>
          <a:p>
            <a:r>
              <a:rPr lang="en-US" dirty="0"/>
              <a:t>If it is important to know this element, it is best to make it required, or to create realm specific profiles in which it defaults to 7-bit ASCII or Required with a modified value set</a:t>
            </a:r>
          </a:p>
          <a:p>
            <a:endParaRPr lang="en-US" dirty="0"/>
          </a:p>
        </p:txBody>
      </p:sp>
      <p:sp>
        <p:nvSpPr>
          <p:cNvPr id="7" name="Right Arrow 6"/>
          <p:cNvSpPr/>
          <p:nvPr/>
        </p:nvSpPr>
        <p:spPr bwMode="auto">
          <a:xfrm>
            <a:off x="342900" y="2063767"/>
            <a:ext cx="381000" cy="204730"/>
          </a:xfrm>
          <a:prstGeom prst="right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656580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sz="3200" dirty="0"/>
              <a:t>Document Quality Hierarchy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170</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90263908"/>
              </p:ext>
            </p:extLst>
          </p:nvPr>
        </p:nvGraphicFramePr>
        <p:xfrm>
          <a:off x="495300" y="1676400"/>
          <a:ext cx="7696200" cy="4739236"/>
        </p:xfrm>
        <a:graphic>
          <a:graphicData uri="http://schemas.openxmlformats.org/drawingml/2006/table">
            <a:tbl>
              <a:tblPr firstRow="1" firstCol="1" bandRow="1">
                <a:tableStyleId>{5C22544A-7EE6-4342-B048-85BDC9FD1C3A}</a:tableStyleId>
              </a:tblPr>
              <a:tblGrid>
                <a:gridCol w="2108445">
                  <a:extLst>
                    <a:ext uri="{9D8B030D-6E8A-4147-A177-3AD203B41FA5}">
                      <a16:colId xmlns:a16="http://schemas.microsoft.com/office/drawing/2014/main" val="277797453"/>
                    </a:ext>
                  </a:extLst>
                </a:gridCol>
                <a:gridCol w="5587755">
                  <a:extLst>
                    <a:ext uri="{9D8B030D-6E8A-4147-A177-3AD203B41FA5}">
                      <a16:colId xmlns:a16="http://schemas.microsoft.com/office/drawing/2014/main" val="1569236099"/>
                    </a:ext>
                  </a:extLst>
                </a:gridCol>
              </a:tblGrid>
              <a:tr h="226868">
                <a:tc>
                  <a:txBody>
                    <a:bodyPr/>
                    <a:lstStyle/>
                    <a:p>
                      <a:pPr marL="0" marR="0" algn="just">
                        <a:spcBef>
                          <a:spcPts val="0"/>
                        </a:spcBef>
                        <a:spcAft>
                          <a:spcPts val="600"/>
                        </a:spcAft>
                      </a:pPr>
                      <a:r>
                        <a:rPr lang="en-US" sz="1200" dirty="0">
                          <a:effectLst/>
                        </a:rPr>
                        <a:t>Documentation Claim</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nchor="ctr">
                    <a:solidFill>
                      <a:srgbClr val="002060"/>
                    </a:solidFill>
                  </a:tcPr>
                </a:tc>
                <a:tc>
                  <a:txBody>
                    <a:bodyPr/>
                    <a:lstStyle/>
                    <a:p>
                      <a:pPr marL="0" marR="0" algn="ctr">
                        <a:spcBef>
                          <a:spcPts val="0"/>
                        </a:spcBef>
                        <a:spcAft>
                          <a:spcPts val="600"/>
                        </a:spcAft>
                      </a:pPr>
                      <a:r>
                        <a:rPr lang="en-US" sz="1200" dirty="0">
                          <a:effectLst/>
                        </a:rPr>
                        <a:t>Description</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nchor="ctr">
                    <a:solidFill>
                      <a:srgbClr val="002060"/>
                    </a:solidFill>
                  </a:tcPr>
                </a:tc>
                <a:extLst>
                  <a:ext uri="{0D108BD9-81ED-4DB2-BD59-A6C34878D82A}">
                    <a16:rowId xmlns:a16="http://schemas.microsoft.com/office/drawing/2014/main" val="3116489509"/>
                  </a:ext>
                </a:extLst>
              </a:tr>
              <a:tr h="428791">
                <a:tc>
                  <a:txBody>
                    <a:bodyPr/>
                    <a:lstStyle/>
                    <a:p>
                      <a:pPr marL="0" marR="0" algn="ctr">
                        <a:spcBef>
                          <a:spcPts val="0"/>
                        </a:spcBef>
                        <a:spcAft>
                          <a:spcPts val="600"/>
                        </a:spcAft>
                      </a:pPr>
                      <a:r>
                        <a:rPr lang="en-US" sz="1100" dirty="0">
                          <a:effectLst/>
                        </a:rPr>
                        <a:t>Undocumented Unsubstantiated Claim</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nchor="ctr">
                    <a:solidFill>
                      <a:srgbClr val="0070C0"/>
                    </a:solidFill>
                  </a:tcPr>
                </a:tc>
                <a:tc>
                  <a:txBody>
                    <a:bodyPr/>
                    <a:lstStyle/>
                    <a:p>
                      <a:pPr marL="0" marR="0" algn="just">
                        <a:spcBef>
                          <a:spcPts val="0"/>
                        </a:spcBef>
                        <a:spcAft>
                          <a:spcPts val="600"/>
                        </a:spcAft>
                      </a:pPr>
                      <a:r>
                        <a:rPr lang="en-US" sz="1100" dirty="0">
                          <a:effectLst/>
                        </a:rPr>
                        <a:t>A developer of an implementation claims conformance to a given standard; however, the claim is unsubstantiated.</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solidFill>
                      <a:schemeClr val="bg1">
                        <a:lumMod val="85000"/>
                      </a:schemeClr>
                    </a:solidFill>
                  </a:tcPr>
                </a:tc>
                <a:extLst>
                  <a:ext uri="{0D108BD9-81ED-4DB2-BD59-A6C34878D82A}">
                    <a16:rowId xmlns:a16="http://schemas.microsoft.com/office/drawing/2014/main" val="394783866"/>
                  </a:ext>
                </a:extLst>
              </a:tr>
              <a:tr h="1071978">
                <a:tc>
                  <a:txBody>
                    <a:bodyPr/>
                    <a:lstStyle/>
                    <a:p>
                      <a:pPr marL="0" marR="0" algn="ctr">
                        <a:spcBef>
                          <a:spcPts val="0"/>
                        </a:spcBef>
                        <a:spcAft>
                          <a:spcPts val="600"/>
                        </a:spcAft>
                      </a:pPr>
                      <a:r>
                        <a:rPr lang="en-US" sz="1100">
                          <a:effectLst/>
                        </a:rPr>
                        <a:t>Documented Unsubstantiated Claim</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nchor="ctr">
                    <a:solidFill>
                      <a:srgbClr val="0070C0"/>
                    </a:solidFill>
                  </a:tcPr>
                </a:tc>
                <a:tc>
                  <a:txBody>
                    <a:bodyPr/>
                    <a:lstStyle/>
                    <a:p>
                      <a:pPr marL="0" marR="0" algn="just">
                        <a:spcBef>
                          <a:spcPts val="0"/>
                        </a:spcBef>
                        <a:spcAft>
                          <a:spcPts val="600"/>
                        </a:spcAft>
                      </a:pPr>
                      <a:r>
                        <a:rPr lang="en-US" sz="1100" dirty="0">
                          <a:effectLst/>
                        </a:rPr>
                        <a:t>A developer of an implementation provides evidence of a claim with documentation of the interface. The documentation can be in any format (e.g., a text document) and the contents of the claim are not substantiated.</a:t>
                      </a:r>
                    </a:p>
                    <a:p>
                      <a:pPr marL="0" marR="0" algn="just">
                        <a:spcBef>
                          <a:spcPts val="0"/>
                        </a:spcBef>
                        <a:spcAft>
                          <a:spcPts val="600"/>
                        </a:spcAft>
                      </a:pPr>
                      <a:r>
                        <a:rPr lang="en-US" sz="1100" dirty="0">
                          <a:effectLst/>
                        </a:rPr>
                        <a:t>Note: For example, the provider of the documentation (e.g., a vendor) may copy paragraphs from the original standard; this approach represents the type of documentation at this level.</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solidFill>
                      <a:schemeClr val="bg1">
                        <a:lumMod val="95000"/>
                      </a:schemeClr>
                    </a:solidFill>
                  </a:tcPr>
                </a:tc>
                <a:extLst>
                  <a:ext uri="{0D108BD9-81ED-4DB2-BD59-A6C34878D82A}">
                    <a16:rowId xmlns:a16="http://schemas.microsoft.com/office/drawing/2014/main" val="1047207787"/>
                  </a:ext>
                </a:extLst>
              </a:tr>
              <a:tr h="571722">
                <a:tc>
                  <a:txBody>
                    <a:bodyPr/>
                    <a:lstStyle/>
                    <a:p>
                      <a:pPr marL="0" marR="0" algn="ctr">
                        <a:spcBef>
                          <a:spcPts val="0"/>
                        </a:spcBef>
                        <a:spcAft>
                          <a:spcPts val="600"/>
                        </a:spcAft>
                      </a:pPr>
                      <a:r>
                        <a:rPr lang="en-US" sz="1100">
                          <a:effectLst/>
                        </a:rPr>
                        <a:t>Documented Standard Unsubstantiated Claim</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nchor="ctr">
                    <a:solidFill>
                      <a:srgbClr val="0070C0"/>
                    </a:solidFill>
                  </a:tcPr>
                </a:tc>
                <a:tc>
                  <a:txBody>
                    <a:bodyPr/>
                    <a:lstStyle/>
                    <a:p>
                      <a:pPr marL="0" marR="0" algn="just">
                        <a:spcBef>
                          <a:spcPts val="0"/>
                        </a:spcBef>
                        <a:spcAft>
                          <a:spcPts val="600"/>
                        </a:spcAft>
                      </a:pPr>
                      <a:r>
                        <a:rPr lang="en-US" sz="1100" dirty="0">
                          <a:effectLst/>
                        </a:rPr>
                        <a:t>The documentation fulfills the requirements of the conformance profiling mechanism provided by the underlying standard. A text document of a state-level (e.g., guide for Immunization for Texas) profile is an example.</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solidFill>
                      <a:schemeClr val="bg1">
                        <a:lumMod val="85000"/>
                      </a:schemeClr>
                    </a:solidFill>
                  </a:tcPr>
                </a:tc>
                <a:extLst>
                  <a:ext uri="{0D108BD9-81ED-4DB2-BD59-A6C34878D82A}">
                    <a16:rowId xmlns:a16="http://schemas.microsoft.com/office/drawing/2014/main" val="4140531118"/>
                  </a:ext>
                </a:extLst>
              </a:tr>
              <a:tr h="857582">
                <a:tc>
                  <a:txBody>
                    <a:bodyPr/>
                    <a:lstStyle/>
                    <a:p>
                      <a:pPr marL="0" marR="0" algn="ctr">
                        <a:spcBef>
                          <a:spcPts val="0"/>
                        </a:spcBef>
                        <a:spcAft>
                          <a:spcPts val="600"/>
                        </a:spcAft>
                      </a:pPr>
                      <a:r>
                        <a:rPr lang="en-US" sz="1100">
                          <a:effectLst/>
                        </a:rPr>
                        <a:t>Documented Standard Machine Processable Unsubstantiated Claim</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nchor="ctr">
                    <a:solidFill>
                      <a:srgbClr val="0070C0"/>
                    </a:solidFill>
                  </a:tcPr>
                </a:tc>
                <a:tc>
                  <a:txBody>
                    <a:bodyPr/>
                    <a:lstStyle/>
                    <a:p>
                      <a:pPr marL="0" marR="0" algn="just">
                        <a:spcBef>
                          <a:spcPts val="0"/>
                        </a:spcBef>
                        <a:spcAft>
                          <a:spcPts val="600"/>
                        </a:spcAft>
                      </a:pPr>
                      <a:r>
                        <a:rPr lang="en-US" sz="1100" dirty="0">
                          <a:effectLst/>
                        </a:rPr>
                        <a:t>The documentation is machine process-able, such as HL7 v2.x XML conformance profiles or a HL7 CDA template. Tools can aid in the development of machine process-able documentation. The MWB and IGAMT are examples for HL7 v2.x, MDHT and ART-DECOR for CDA. Documentation at this level enables automated comparison of specifications and implementations.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solidFill>
                      <a:schemeClr val="bg1">
                        <a:lumMod val="95000"/>
                      </a:schemeClr>
                    </a:solidFill>
                  </a:tcPr>
                </a:tc>
                <a:extLst>
                  <a:ext uri="{0D108BD9-81ED-4DB2-BD59-A6C34878D82A}">
                    <a16:rowId xmlns:a16="http://schemas.microsoft.com/office/drawing/2014/main" val="3939595567"/>
                  </a:ext>
                </a:extLst>
              </a:tr>
              <a:tr h="857582">
                <a:tc>
                  <a:txBody>
                    <a:bodyPr/>
                    <a:lstStyle/>
                    <a:p>
                      <a:pPr marL="0" marR="0" algn="ctr">
                        <a:spcBef>
                          <a:spcPts val="0"/>
                        </a:spcBef>
                        <a:spcAft>
                          <a:spcPts val="600"/>
                        </a:spcAft>
                      </a:pPr>
                      <a:r>
                        <a:rPr lang="en-US" sz="1100">
                          <a:effectLst/>
                        </a:rPr>
                        <a:t>Documented Standard (Implementable Profile Level) Machine Process-able Unsubstantiated Claim</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nchor="ctr">
                    <a:solidFill>
                      <a:srgbClr val="0070C0"/>
                    </a:solidFill>
                  </a:tcPr>
                </a:tc>
                <a:tc>
                  <a:txBody>
                    <a:bodyPr/>
                    <a:lstStyle/>
                    <a:p>
                      <a:pPr marL="0" marR="0" algn="just">
                        <a:spcBef>
                          <a:spcPts val="0"/>
                        </a:spcBef>
                        <a:spcAft>
                          <a:spcPts val="600"/>
                        </a:spcAft>
                      </a:pPr>
                      <a:r>
                        <a:rPr lang="en-US" sz="1100" dirty="0">
                          <a:effectLst/>
                        </a:rPr>
                        <a:t>The documentation is a conformance profile fulfilling the criteria for implementable profiles in a machine process-able format. Such documentation defines precisely the capabilities of the implementation. Tooling, as mentioned previously, can provide the machine process-able documentation and also allows for verification that this claim is an implementable profile.</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solidFill>
                      <a:schemeClr val="bg1">
                        <a:lumMod val="85000"/>
                      </a:schemeClr>
                    </a:solidFill>
                  </a:tcPr>
                </a:tc>
                <a:extLst>
                  <a:ext uri="{0D108BD9-81ED-4DB2-BD59-A6C34878D82A}">
                    <a16:rowId xmlns:a16="http://schemas.microsoft.com/office/drawing/2014/main" val="1709290069"/>
                  </a:ext>
                </a:extLst>
              </a:tr>
              <a:tr h="714651">
                <a:tc>
                  <a:txBody>
                    <a:bodyPr/>
                    <a:lstStyle/>
                    <a:p>
                      <a:pPr marL="0" marR="0" algn="ctr">
                        <a:spcBef>
                          <a:spcPts val="0"/>
                        </a:spcBef>
                        <a:spcAft>
                          <a:spcPts val="600"/>
                        </a:spcAft>
                      </a:pPr>
                      <a:r>
                        <a:rPr lang="en-US" sz="1100" dirty="0">
                          <a:effectLst/>
                        </a:rPr>
                        <a:t>Substantiated Claim</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nchor="ctr">
                    <a:solidFill>
                      <a:srgbClr val="0070C0"/>
                    </a:solidFill>
                  </a:tcPr>
                </a:tc>
                <a:tc>
                  <a:txBody>
                    <a:bodyPr/>
                    <a:lstStyle/>
                    <a:p>
                      <a:pPr marL="0" marR="0" algn="just">
                        <a:spcBef>
                          <a:spcPts val="0"/>
                        </a:spcBef>
                        <a:spcAft>
                          <a:spcPts val="600"/>
                        </a:spcAft>
                      </a:pPr>
                      <a:r>
                        <a:rPr lang="en-US" sz="1100" dirty="0">
                          <a:effectLst/>
                        </a:rPr>
                        <a:t>The implementation is verified to a claim (i.e., a claim in this list) made in the documentation. The verification is performed in a testing or certification program. Different levels and types of programs exist (See Chapter 15, Testing and Certification Programs).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1194" marR="61194" marT="0" marB="0">
                    <a:solidFill>
                      <a:schemeClr val="bg1">
                        <a:lumMod val="95000"/>
                      </a:schemeClr>
                    </a:solidFill>
                  </a:tcPr>
                </a:tc>
                <a:extLst>
                  <a:ext uri="{0D108BD9-81ED-4DB2-BD59-A6C34878D82A}">
                    <a16:rowId xmlns:a16="http://schemas.microsoft.com/office/drawing/2014/main" val="3963434475"/>
                  </a:ext>
                </a:extLst>
              </a:tr>
            </a:tbl>
          </a:graphicData>
        </a:graphic>
      </p:graphicFrame>
      <p:sp>
        <p:nvSpPr>
          <p:cNvPr id="12" name="5-Point Star 11"/>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516881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5</a:t>
            </a:r>
            <a:br>
              <a:rPr lang="en-US" dirty="0"/>
            </a:br>
            <a:br>
              <a:rPr lang="en-US" dirty="0"/>
            </a:br>
            <a:r>
              <a:rPr lang="en-US" sz="3200" dirty="0"/>
              <a:t>Principles of Effective Profiling</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a:bodyPr>
          <a:lstStyle/>
          <a:p>
            <a:pPr algn="l"/>
            <a:r>
              <a:rPr lang="en-US" dirty="0"/>
              <a:t>Section 1: Profiling and Constraints</a:t>
            </a:r>
          </a:p>
          <a:p>
            <a:pPr algn="l"/>
            <a:r>
              <a:rPr lang="en-US" dirty="0"/>
              <a:t>Section 2: Profile Management and Use</a:t>
            </a:r>
          </a:p>
          <a:p>
            <a:pPr algn="l"/>
            <a:r>
              <a:rPr lang="en-US" dirty="0"/>
              <a:t>Section 3: </a:t>
            </a:r>
            <a:r>
              <a:rPr lang="en-US" dirty="0">
                <a:solidFill>
                  <a:srgbClr val="0070C0"/>
                </a:solidFill>
              </a:rPr>
              <a:t>Profile Compatibility</a:t>
            </a:r>
          </a:p>
          <a:p>
            <a:pPr algn="l"/>
            <a:r>
              <a:rPr lang="en-US" dirty="0"/>
              <a:t>Section 4: Profiling Tools</a:t>
            </a:r>
          </a:p>
        </p:txBody>
      </p:sp>
    </p:spTree>
    <p:extLst>
      <p:ext uri="{BB962C8B-B14F-4D97-AF65-F5344CB8AC3E}">
        <p14:creationId xmlns:p14="http://schemas.microsoft.com/office/powerpoint/2010/main" val="31504989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Compatibility</a:t>
            </a:r>
          </a:p>
        </p:txBody>
      </p:sp>
      <p:sp>
        <p:nvSpPr>
          <p:cNvPr id="8195" name="Rectangle 3"/>
          <p:cNvSpPr>
            <a:spLocks noGrp="1" noChangeArrowheads="1"/>
          </p:cNvSpPr>
          <p:nvPr>
            <p:ph idx="1"/>
          </p:nvPr>
        </p:nvSpPr>
        <p:spPr>
          <a:xfrm>
            <a:off x="419100" y="1704975"/>
            <a:ext cx="8267700" cy="1190625"/>
          </a:xfrm>
        </p:spPr>
        <p:txBody>
          <a:bodyPr>
            <a:normAutofit fontScale="62500" lnSpcReduction="20000"/>
          </a:bodyPr>
          <a:lstStyle/>
          <a:p>
            <a:r>
              <a:rPr lang="en-US" dirty="0"/>
              <a:t>Indicates a harmonized set of requirements between profile (exchange) pairs</a:t>
            </a:r>
          </a:p>
          <a:p>
            <a:r>
              <a:rPr lang="en-US" dirty="0"/>
              <a:t>Determined from the receiver perspective</a:t>
            </a:r>
          </a:p>
          <a:p>
            <a:r>
              <a:rPr lang="en-US" dirty="0">
                <a:solidFill>
                  <a:srgbClr val="0070C0"/>
                </a:solidFill>
              </a:rPr>
              <a:t>Predicated on sender/receiver expectations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172</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015391208"/>
              </p:ext>
            </p:extLst>
          </p:nvPr>
        </p:nvGraphicFramePr>
        <p:xfrm>
          <a:off x="438150" y="3222308"/>
          <a:ext cx="7810500" cy="2845434"/>
        </p:xfrm>
        <a:graphic>
          <a:graphicData uri="http://schemas.openxmlformats.org/drawingml/2006/table">
            <a:tbl>
              <a:tblPr firstRow="1" firstCol="1" bandRow="1">
                <a:tableStyleId>{5C22544A-7EE6-4342-B048-85BDC9FD1C3A}</a:tableStyleId>
              </a:tblPr>
              <a:tblGrid>
                <a:gridCol w="723900">
                  <a:extLst>
                    <a:ext uri="{9D8B030D-6E8A-4147-A177-3AD203B41FA5}">
                      <a16:colId xmlns:a16="http://schemas.microsoft.com/office/drawing/2014/main" val="1485660321"/>
                    </a:ext>
                  </a:extLst>
                </a:gridCol>
                <a:gridCol w="838200">
                  <a:extLst>
                    <a:ext uri="{9D8B030D-6E8A-4147-A177-3AD203B41FA5}">
                      <a16:colId xmlns:a16="http://schemas.microsoft.com/office/drawing/2014/main" val="607159268"/>
                    </a:ext>
                  </a:extLst>
                </a:gridCol>
                <a:gridCol w="990600">
                  <a:extLst>
                    <a:ext uri="{9D8B030D-6E8A-4147-A177-3AD203B41FA5}">
                      <a16:colId xmlns:a16="http://schemas.microsoft.com/office/drawing/2014/main" val="496669563"/>
                    </a:ext>
                  </a:extLst>
                </a:gridCol>
                <a:gridCol w="5257800">
                  <a:extLst>
                    <a:ext uri="{9D8B030D-6E8A-4147-A177-3AD203B41FA5}">
                      <a16:colId xmlns:a16="http://schemas.microsoft.com/office/drawing/2014/main" val="3780315165"/>
                    </a:ext>
                  </a:extLst>
                </a:gridCol>
              </a:tblGrid>
              <a:tr h="0">
                <a:tc>
                  <a:txBody>
                    <a:bodyPr/>
                    <a:lstStyle/>
                    <a:p>
                      <a:pPr marL="0" marR="0" algn="ctr">
                        <a:spcBef>
                          <a:spcPts val="0"/>
                        </a:spcBef>
                        <a:spcAft>
                          <a:spcPts val="600"/>
                        </a:spcAft>
                      </a:pPr>
                      <a:r>
                        <a:rPr lang="en-US" sz="1200" dirty="0">
                          <a:effectLst/>
                        </a:rPr>
                        <a:t>Sender</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tc>
                  <a:txBody>
                    <a:bodyPr/>
                    <a:lstStyle/>
                    <a:p>
                      <a:pPr marL="0" marR="0" algn="ctr">
                        <a:spcBef>
                          <a:spcPts val="0"/>
                        </a:spcBef>
                        <a:spcAft>
                          <a:spcPts val="600"/>
                        </a:spcAft>
                      </a:pPr>
                      <a:r>
                        <a:rPr lang="en-US" sz="1200" dirty="0">
                          <a:effectLst/>
                        </a:rPr>
                        <a:t>Receiver</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tc>
                  <a:txBody>
                    <a:bodyPr/>
                    <a:lstStyle/>
                    <a:p>
                      <a:pPr marL="0" marR="0" algn="ctr">
                        <a:spcBef>
                          <a:spcPts val="0"/>
                        </a:spcBef>
                        <a:spcAft>
                          <a:spcPts val="600"/>
                        </a:spcAft>
                      </a:pPr>
                      <a:r>
                        <a:rPr lang="en-US" sz="1200" dirty="0">
                          <a:effectLst/>
                        </a:rPr>
                        <a:t>Compatible</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tc>
                  <a:txBody>
                    <a:bodyPr/>
                    <a:lstStyle/>
                    <a:p>
                      <a:pPr marL="0" marR="0" algn="just">
                        <a:spcBef>
                          <a:spcPts val="0"/>
                        </a:spcBef>
                        <a:spcAft>
                          <a:spcPts val="600"/>
                        </a:spcAft>
                      </a:pPr>
                      <a:r>
                        <a:rPr lang="en-US" sz="1200" dirty="0">
                          <a:effectLst/>
                        </a:rPr>
                        <a:t>Comment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extLst>
                  <a:ext uri="{0D108BD9-81ED-4DB2-BD59-A6C34878D82A}">
                    <a16:rowId xmlns:a16="http://schemas.microsoft.com/office/drawing/2014/main" val="1483348775"/>
                  </a:ext>
                </a:extLst>
              </a:tr>
              <a:tr h="0">
                <a:tc>
                  <a:txBody>
                    <a:bodyPr/>
                    <a:lstStyle/>
                    <a:p>
                      <a:pPr marL="0" marR="0" algn="ctr">
                        <a:spcBef>
                          <a:spcPts val="0"/>
                        </a:spcBef>
                        <a:spcAft>
                          <a:spcPts val="600"/>
                        </a:spcAft>
                      </a:pPr>
                      <a:r>
                        <a:rPr lang="en-US" sz="1200">
                          <a:effectLst/>
                        </a:rPr>
                        <a:t>R</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200" dirty="0">
                          <a:effectLst/>
                        </a:rPr>
                        <a:t>R</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600"/>
                        </a:spcAft>
                      </a:pPr>
                      <a:r>
                        <a:rPr lang="en-US" sz="1200" dirty="0">
                          <a:effectLst/>
                        </a:rPr>
                        <a:t>Yes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just">
                        <a:spcBef>
                          <a:spcPts val="0"/>
                        </a:spcBef>
                        <a:spcAft>
                          <a:spcPts val="600"/>
                        </a:spcAft>
                      </a:pPr>
                      <a:r>
                        <a:rPr lang="en-US" sz="1200" dirty="0">
                          <a:effectLst/>
                        </a:rPr>
                        <a:t>Sender and Receiver have the same expectations.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85974496"/>
                  </a:ext>
                </a:extLst>
              </a:tr>
              <a:tr h="0">
                <a:tc>
                  <a:txBody>
                    <a:bodyPr/>
                    <a:lstStyle/>
                    <a:p>
                      <a:pPr marL="0" marR="0" algn="ctr">
                        <a:spcBef>
                          <a:spcPts val="0"/>
                        </a:spcBef>
                        <a:spcAft>
                          <a:spcPts val="600"/>
                        </a:spcAft>
                      </a:pPr>
                      <a:r>
                        <a:rPr lang="en-US" sz="1200">
                          <a:effectLst/>
                        </a:rPr>
                        <a:t>R</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200" dirty="0">
                          <a:effectLst/>
                        </a:rPr>
                        <a:t>RE</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spcBef>
                          <a:spcPts val="0"/>
                        </a:spcBef>
                        <a:spcAft>
                          <a:spcPts val="600"/>
                        </a:spcAft>
                      </a:pPr>
                      <a:r>
                        <a:rPr lang="en-US" sz="1200" dirty="0">
                          <a:effectLst/>
                        </a:rPr>
                        <a:t>Yes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just">
                        <a:spcBef>
                          <a:spcPts val="0"/>
                        </a:spcBef>
                        <a:spcAft>
                          <a:spcPts val="600"/>
                        </a:spcAft>
                      </a:pPr>
                      <a:r>
                        <a:rPr lang="en-US" sz="1200" dirty="0">
                          <a:effectLst/>
                        </a:rPr>
                        <a:t>Receiver supports this element but not always expecting it.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2860119051"/>
                  </a:ext>
                </a:extLst>
              </a:tr>
              <a:tr h="0">
                <a:tc>
                  <a:txBody>
                    <a:bodyPr/>
                    <a:lstStyle/>
                    <a:p>
                      <a:pPr marL="0" marR="0" algn="ctr">
                        <a:spcBef>
                          <a:spcPts val="0"/>
                        </a:spcBef>
                        <a:spcAft>
                          <a:spcPts val="600"/>
                        </a:spcAft>
                      </a:pPr>
                      <a:r>
                        <a:rPr lang="en-US" sz="1200">
                          <a:effectLst/>
                        </a:rPr>
                        <a:t>R</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200" dirty="0">
                          <a:effectLst/>
                        </a:rPr>
                        <a:t>X</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600"/>
                        </a:spcAft>
                      </a:pPr>
                      <a:r>
                        <a:rPr lang="en-US" sz="1200" dirty="0">
                          <a:effectLst/>
                        </a:rPr>
                        <a:t>Yes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just">
                        <a:spcBef>
                          <a:spcPts val="0"/>
                        </a:spcBef>
                        <a:spcAft>
                          <a:spcPts val="600"/>
                        </a:spcAft>
                      </a:pPr>
                      <a:r>
                        <a:rPr lang="en-US" sz="1200" dirty="0">
                          <a:effectLst/>
                        </a:rPr>
                        <a:t>Receiver doesn’t support this element.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641567693"/>
                  </a:ext>
                </a:extLst>
              </a:tr>
              <a:tr h="0">
                <a:tc>
                  <a:txBody>
                    <a:bodyPr/>
                    <a:lstStyle/>
                    <a:p>
                      <a:pPr marL="0" marR="0" algn="ctr">
                        <a:spcBef>
                          <a:spcPts val="0"/>
                        </a:spcBef>
                        <a:spcAft>
                          <a:spcPts val="600"/>
                        </a:spcAft>
                      </a:pPr>
                      <a:r>
                        <a:rPr lang="en-US" sz="1200">
                          <a:effectLst/>
                        </a:rPr>
                        <a:t>RE</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200" dirty="0">
                          <a:effectLst/>
                        </a:rPr>
                        <a:t>R</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spcBef>
                          <a:spcPts val="0"/>
                        </a:spcBef>
                        <a:spcAft>
                          <a:spcPts val="600"/>
                        </a:spcAft>
                      </a:pPr>
                      <a:r>
                        <a:rPr lang="en-US" sz="1200" dirty="0">
                          <a:effectLst/>
                        </a:rPr>
                        <a:t>No</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just">
                        <a:spcBef>
                          <a:spcPts val="0"/>
                        </a:spcBef>
                        <a:spcAft>
                          <a:spcPts val="600"/>
                        </a:spcAft>
                      </a:pPr>
                      <a:r>
                        <a:rPr lang="en-US" sz="1200" dirty="0">
                          <a:effectLst/>
                        </a:rPr>
                        <a:t>Receiver is not guaranteed to get required data.</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1910960245"/>
                  </a:ext>
                </a:extLst>
              </a:tr>
              <a:tr h="0">
                <a:tc>
                  <a:txBody>
                    <a:bodyPr/>
                    <a:lstStyle/>
                    <a:p>
                      <a:pPr marL="0" marR="0" algn="ctr">
                        <a:spcBef>
                          <a:spcPts val="0"/>
                        </a:spcBef>
                        <a:spcAft>
                          <a:spcPts val="600"/>
                        </a:spcAft>
                      </a:pPr>
                      <a:r>
                        <a:rPr lang="en-US" sz="1200" dirty="0">
                          <a:effectLst/>
                        </a:rPr>
                        <a:t>RE</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200" dirty="0">
                          <a:effectLst/>
                        </a:rPr>
                        <a:t>RE</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600"/>
                        </a:spcAft>
                      </a:pPr>
                      <a:r>
                        <a:rPr lang="en-US" sz="1200" dirty="0">
                          <a:effectLst/>
                        </a:rPr>
                        <a:t>Yes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just">
                        <a:spcBef>
                          <a:spcPts val="0"/>
                        </a:spcBef>
                        <a:spcAft>
                          <a:spcPts val="600"/>
                        </a:spcAft>
                      </a:pPr>
                      <a:r>
                        <a:rPr lang="en-US" sz="1200" dirty="0">
                          <a:effectLst/>
                        </a:rPr>
                        <a:t>Sender and Receiver have the same expectations.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3882967062"/>
                  </a:ext>
                </a:extLst>
              </a:tr>
              <a:tr h="0">
                <a:tc>
                  <a:txBody>
                    <a:bodyPr/>
                    <a:lstStyle/>
                    <a:p>
                      <a:pPr marL="0" marR="0" algn="ctr">
                        <a:spcBef>
                          <a:spcPts val="0"/>
                        </a:spcBef>
                        <a:spcAft>
                          <a:spcPts val="600"/>
                        </a:spcAft>
                      </a:pPr>
                      <a:r>
                        <a:rPr lang="en-US" sz="1200">
                          <a:effectLst/>
                        </a:rPr>
                        <a:t>RE</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200" dirty="0">
                          <a:effectLst/>
                        </a:rPr>
                        <a:t>X</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spcBef>
                          <a:spcPts val="0"/>
                        </a:spcBef>
                        <a:spcAft>
                          <a:spcPts val="600"/>
                        </a:spcAft>
                      </a:pPr>
                      <a:r>
                        <a:rPr lang="en-US" sz="1200" dirty="0">
                          <a:effectLst/>
                        </a:rPr>
                        <a:t>Yes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just">
                        <a:spcBef>
                          <a:spcPts val="0"/>
                        </a:spcBef>
                        <a:spcAft>
                          <a:spcPts val="600"/>
                        </a:spcAft>
                      </a:pPr>
                      <a:r>
                        <a:rPr lang="en-US" sz="1200" dirty="0">
                          <a:effectLst/>
                        </a:rPr>
                        <a:t>Receiver doesn’t support this element.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3205123018"/>
                  </a:ext>
                </a:extLst>
              </a:tr>
              <a:tr h="0">
                <a:tc>
                  <a:txBody>
                    <a:bodyPr/>
                    <a:lstStyle/>
                    <a:p>
                      <a:pPr marL="0" marR="0" algn="ctr">
                        <a:spcBef>
                          <a:spcPts val="0"/>
                        </a:spcBef>
                        <a:spcAft>
                          <a:spcPts val="600"/>
                        </a:spcAft>
                      </a:pPr>
                      <a:r>
                        <a:rPr lang="en-US" sz="1200" dirty="0">
                          <a:effectLst/>
                        </a:rPr>
                        <a:t>X</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200" dirty="0">
                          <a:effectLst/>
                        </a:rPr>
                        <a:t>R</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600"/>
                        </a:spcAft>
                      </a:pPr>
                      <a:r>
                        <a:rPr lang="en-US" sz="1200" dirty="0">
                          <a:effectLst/>
                        </a:rPr>
                        <a:t>No</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just">
                        <a:spcBef>
                          <a:spcPts val="0"/>
                        </a:spcBef>
                        <a:spcAft>
                          <a:spcPts val="600"/>
                        </a:spcAft>
                      </a:pPr>
                      <a:r>
                        <a:rPr lang="en-US" sz="1200" dirty="0">
                          <a:effectLst/>
                        </a:rPr>
                        <a:t>Receiver will not get required data.</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530436353"/>
                  </a:ext>
                </a:extLst>
              </a:tr>
              <a:tr h="1016634">
                <a:tc rowSpan="2">
                  <a:txBody>
                    <a:bodyPr/>
                    <a:lstStyle/>
                    <a:p>
                      <a:pPr marL="0" marR="0" algn="ctr">
                        <a:spcBef>
                          <a:spcPts val="0"/>
                        </a:spcBef>
                        <a:spcAft>
                          <a:spcPts val="600"/>
                        </a:spcAft>
                      </a:pPr>
                      <a:r>
                        <a:rPr lang="en-US" sz="1200" dirty="0">
                          <a:effectLst/>
                        </a:rPr>
                        <a:t>X</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p>
                      <a:pPr marL="0" marR="0" algn="ctr">
                        <a:spcBef>
                          <a:spcPts val="0"/>
                        </a:spcBef>
                        <a:spcAft>
                          <a:spcPts val="600"/>
                        </a:spcAft>
                      </a:pPr>
                      <a:r>
                        <a:rPr lang="en-US" sz="1200" dirty="0">
                          <a:effectLst/>
                        </a:rPr>
                        <a:t> </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rowSpan="2">
                  <a:txBody>
                    <a:bodyPr/>
                    <a:lstStyle/>
                    <a:p>
                      <a:pPr marL="0" marR="0" algn="ctr">
                        <a:spcBef>
                          <a:spcPts val="0"/>
                        </a:spcBef>
                        <a:spcAft>
                          <a:spcPts val="600"/>
                        </a:spcAft>
                      </a:pPr>
                      <a:r>
                        <a:rPr lang="en-US" sz="1200" dirty="0">
                          <a:effectLst/>
                        </a:rPr>
                        <a:t>RE*</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p>
                      <a:pPr marL="0" marR="0" algn="ctr">
                        <a:spcBef>
                          <a:spcPts val="0"/>
                        </a:spcBef>
                        <a:spcAft>
                          <a:spcPts val="600"/>
                        </a:spcAft>
                      </a:pPr>
                      <a:r>
                        <a:rPr lang="en-US" sz="1200" dirty="0">
                          <a:effectLst/>
                        </a:rPr>
                        <a:t> </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spcBef>
                          <a:spcPts val="0"/>
                        </a:spcBef>
                        <a:spcAft>
                          <a:spcPts val="600"/>
                        </a:spcAft>
                      </a:pPr>
                      <a:r>
                        <a:rPr lang="en-US" sz="1200" dirty="0">
                          <a:effectLst/>
                        </a:rPr>
                        <a:t>No</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just">
                        <a:spcBef>
                          <a:spcPts val="0"/>
                        </a:spcBef>
                        <a:spcAft>
                          <a:spcPts val="600"/>
                        </a:spcAft>
                      </a:pPr>
                      <a:r>
                        <a:rPr lang="en-US" sz="1200" dirty="0">
                          <a:effectLst/>
                        </a:rPr>
                        <a:t>Receiver will not get the data it needs for certain use cases.</a:t>
                      </a:r>
                    </a:p>
                    <a:p>
                      <a:pPr marL="0" marR="0" algn="just">
                        <a:spcBef>
                          <a:spcPts val="0"/>
                        </a:spcBef>
                        <a:spcAft>
                          <a:spcPts val="600"/>
                        </a:spcAft>
                      </a:pPr>
                      <a:r>
                        <a:rPr lang="en-US" sz="1200" dirty="0">
                          <a:effectLst/>
                        </a:rPr>
                        <a:t>Note there has to be at least one instance in which a data value is needed; otherwise, the element should not be profiled to RE. On the other hand, RE is the only construct to express the capability of the receiving system to handle data.</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3173495404"/>
                  </a:ext>
                </a:extLst>
              </a:tr>
              <a:tr h="0">
                <a:tc vMerge="1">
                  <a:txBody>
                    <a:bodyPr/>
                    <a:lstStyle/>
                    <a:p>
                      <a:pPr marL="0" marR="0" algn="ctr">
                        <a:spcBef>
                          <a:spcPts val="0"/>
                        </a:spcBef>
                        <a:spcAft>
                          <a:spcPts val="600"/>
                        </a:spcAft>
                      </a:pP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pPr marL="0" marR="0" algn="ctr">
                        <a:spcBef>
                          <a:spcPts val="0"/>
                        </a:spcBef>
                        <a:spcAft>
                          <a:spcPts val="600"/>
                        </a:spcAft>
                      </a:pP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200" dirty="0">
                          <a:effectLst/>
                        </a:rPr>
                        <a:t>Yes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just">
                        <a:spcBef>
                          <a:spcPts val="0"/>
                        </a:spcBef>
                        <a:spcAft>
                          <a:spcPts val="600"/>
                        </a:spcAft>
                      </a:pPr>
                      <a:r>
                        <a:rPr lang="en-US" sz="1200" dirty="0">
                          <a:effectLst/>
                        </a:rPr>
                        <a:t>The element is not necessary for operation. </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667315478"/>
                  </a:ext>
                </a:extLst>
              </a:tr>
              <a:tr h="0">
                <a:tc>
                  <a:txBody>
                    <a:bodyPr/>
                    <a:lstStyle/>
                    <a:p>
                      <a:pPr marL="0" marR="0" algn="ctr">
                        <a:spcBef>
                          <a:spcPts val="0"/>
                        </a:spcBef>
                        <a:spcAft>
                          <a:spcPts val="600"/>
                        </a:spcAft>
                      </a:pPr>
                      <a:r>
                        <a:rPr lang="en-US" sz="1200" dirty="0">
                          <a:effectLst/>
                        </a:rPr>
                        <a:t>X</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200" dirty="0">
                          <a:effectLst/>
                        </a:rPr>
                        <a:t>X</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600"/>
                        </a:spcAft>
                      </a:pPr>
                      <a:r>
                        <a:rPr lang="en-US" sz="1200" dirty="0">
                          <a:effectLst/>
                        </a:rPr>
                        <a:t>Yes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just">
                        <a:spcBef>
                          <a:spcPts val="0"/>
                        </a:spcBef>
                        <a:spcAft>
                          <a:spcPts val="600"/>
                        </a:spcAft>
                      </a:pPr>
                      <a:r>
                        <a:rPr lang="en-US" sz="1200" dirty="0">
                          <a:effectLst/>
                        </a:rPr>
                        <a:t>Sender and Receiver have the same expectations.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436995"/>
                  </a:ext>
                </a:extLst>
              </a:tr>
            </a:tbl>
          </a:graphicData>
        </a:graphic>
      </p:graphicFrame>
      <p:sp>
        <p:nvSpPr>
          <p:cNvPr id="3" name="Rectangle 1"/>
          <p:cNvSpPr>
            <a:spLocks noChangeArrowheads="1"/>
          </p:cNvSpPr>
          <p:nvPr/>
        </p:nvSpPr>
        <p:spPr bwMode="auto">
          <a:xfrm>
            <a:off x="1600200"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p:cNvSpPr txBox="1"/>
          <p:nvPr/>
        </p:nvSpPr>
        <p:spPr>
          <a:xfrm>
            <a:off x="419100" y="2857194"/>
            <a:ext cx="7810500" cy="369332"/>
          </a:xfrm>
          <a:prstGeom prst="rect">
            <a:avLst/>
          </a:prstGeom>
          <a:noFill/>
        </p:spPr>
        <p:txBody>
          <a:bodyPr wrap="square" rtlCol="0">
            <a:spAutoFit/>
          </a:bodyPr>
          <a:lstStyle/>
          <a:p>
            <a:pPr algn="ctr"/>
            <a:r>
              <a:rPr lang="en-US" b="1" dirty="0"/>
              <a:t>HL7 v2.x Sender/Receiver Pair Profile Compatibility Rules</a:t>
            </a:r>
          </a:p>
        </p:txBody>
      </p:sp>
      <p:sp>
        <p:nvSpPr>
          <p:cNvPr id="9" name="Rectangle 8"/>
          <p:cNvSpPr/>
          <p:nvPr/>
        </p:nvSpPr>
        <p:spPr>
          <a:xfrm>
            <a:off x="419100" y="6102509"/>
            <a:ext cx="7856483" cy="400110"/>
          </a:xfrm>
          <a:prstGeom prst="rect">
            <a:avLst/>
          </a:prstGeom>
        </p:spPr>
        <p:txBody>
          <a:bodyPr wrap="square">
            <a:spAutoFit/>
          </a:bodyPr>
          <a:lstStyle/>
          <a:p>
            <a:r>
              <a:rPr lang="en-US" sz="1000" dirty="0"/>
              <a:t>* In this combination, compatibility depends on the use case. If the data are important in order to perform the use case, then this combination is not compatible. But if RE only declares the capability of the system, then this pair is compatible.</a:t>
            </a:r>
          </a:p>
        </p:txBody>
      </p:sp>
    </p:spTree>
    <p:extLst>
      <p:ext uri="{BB962C8B-B14F-4D97-AF65-F5344CB8AC3E}">
        <p14:creationId xmlns:p14="http://schemas.microsoft.com/office/powerpoint/2010/main" val="298459797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Compatibility (Cardinality)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173</a:t>
            </a:fld>
            <a:endParaRPr lang="en-US"/>
          </a:p>
        </p:txBody>
      </p:sp>
      <p:sp>
        <p:nvSpPr>
          <p:cNvPr id="3" name="Rectangle 1"/>
          <p:cNvSpPr>
            <a:spLocks noChangeArrowheads="1"/>
          </p:cNvSpPr>
          <p:nvPr/>
        </p:nvSpPr>
        <p:spPr bwMode="auto">
          <a:xfrm>
            <a:off x="1600200"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p:cNvSpPr txBox="1"/>
          <p:nvPr/>
        </p:nvSpPr>
        <p:spPr>
          <a:xfrm>
            <a:off x="647700" y="1988039"/>
            <a:ext cx="7391400" cy="369332"/>
          </a:xfrm>
          <a:prstGeom prst="rect">
            <a:avLst/>
          </a:prstGeom>
          <a:noFill/>
        </p:spPr>
        <p:txBody>
          <a:bodyPr wrap="square" rtlCol="0">
            <a:spAutoFit/>
          </a:bodyPr>
          <a:lstStyle/>
          <a:p>
            <a:pPr algn="ctr"/>
            <a:r>
              <a:rPr lang="en-US" b="1" dirty="0"/>
              <a:t>Compatibility for Cardinality (HL7 v2)</a:t>
            </a:r>
          </a:p>
        </p:txBody>
      </p:sp>
      <p:graphicFrame>
        <p:nvGraphicFramePr>
          <p:cNvPr id="7" name="Table 6"/>
          <p:cNvGraphicFramePr>
            <a:graphicFrameLocks noGrp="1"/>
          </p:cNvGraphicFramePr>
          <p:nvPr>
            <p:extLst>
              <p:ext uri="{D42A27DB-BD31-4B8C-83A1-F6EECF244321}">
                <p14:modId xmlns:p14="http://schemas.microsoft.com/office/powerpoint/2010/main" val="2347524908"/>
              </p:ext>
            </p:extLst>
          </p:nvPr>
        </p:nvGraphicFramePr>
        <p:xfrm>
          <a:off x="647700" y="2410830"/>
          <a:ext cx="7391400" cy="3246960"/>
        </p:xfrm>
        <a:graphic>
          <a:graphicData uri="http://schemas.openxmlformats.org/drawingml/2006/table">
            <a:tbl>
              <a:tblPr firstRow="1" firstCol="1" bandRow="1">
                <a:tableStyleId>{5C22544A-7EE6-4342-B048-85BDC9FD1C3A}</a:tableStyleId>
              </a:tblPr>
              <a:tblGrid>
                <a:gridCol w="852854">
                  <a:extLst>
                    <a:ext uri="{9D8B030D-6E8A-4147-A177-3AD203B41FA5}">
                      <a16:colId xmlns:a16="http://schemas.microsoft.com/office/drawing/2014/main" val="1778489430"/>
                    </a:ext>
                  </a:extLst>
                </a:gridCol>
                <a:gridCol w="994996">
                  <a:extLst>
                    <a:ext uri="{9D8B030D-6E8A-4147-A177-3AD203B41FA5}">
                      <a16:colId xmlns:a16="http://schemas.microsoft.com/office/drawing/2014/main" val="2603550316"/>
                    </a:ext>
                  </a:extLst>
                </a:gridCol>
                <a:gridCol w="1137139">
                  <a:extLst>
                    <a:ext uri="{9D8B030D-6E8A-4147-A177-3AD203B41FA5}">
                      <a16:colId xmlns:a16="http://schemas.microsoft.com/office/drawing/2014/main" val="1682058647"/>
                    </a:ext>
                  </a:extLst>
                </a:gridCol>
                <a:gridCol w="4406411">
                  <a:extLst>
                    <a:ext uri="{9D8B030D-6E8A-4147-A177-3AD203B41FA5}">
                      <a16:colId xmlns:a16="http://schemas.microsoft.com/office/drawing/2014/main" val="3529734953"/>
                    </a:ext>
                  </a:extLst>
                </a:gridCol>
              </a:tblGrid>
              <a:tr h="216464">
                <a:tc>
                  <a:txBody>
                    <a:bodyPr/>
                    <a:lstStyle/>
                    <a:p>
                      <a:pPr marL="0" marR="0" algn="ctr">
                        <a:spcBef>
                          <a:spcPts val="0"/>
                        </a:spcBef>
                        <a:spcAft>
                          <a:spcPts val="600"/>
                        </a:spcAft>
                      </a:pPr>
                      <a:r>
                        <a:rPr lang="en-US" sz="1100" dirty="0">
                          <a:effectLst/>
                        </a:rPr>
                        <a:t>Sender</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tc>
                  <a:txBody>
                    <a:bodyPr/>
                    <a:lstStyle/>
                    <a:p>
                      <a:pPr marL="0" marR="0" algn="ctr">
                        <a:spcBef>
                          <a:spcPts val="0"/>
                        </a:spcBef>
                        <a:spcAft>
                          <a:spcPts val="600"/>
                        </a:spcAft>
                      </a:pPr>
                      <a:r>
                        <a:rPr lang="en-US" sz="1100" dirty="0">
                          <a:effectLst/>
                        </a:rPr>
                        <a:t>Receiver</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tc>
                  <a:txBody>
                    <a:bodyPr/>
                    <a:lstStyle/>
                    <a:p>
                      <a:pPr marL="0" marR="0" algn="ctr">
                        <a:spcBef>
                          <a:spcPts val="0"/>
                        </a:spcBef>
                        <a:spcAft>
                          <a:spcPts val="600"/>
                        </a:spcAft>
                      </a:pPr>
                      <a:r>
                        <a:rPr lang="en-US" sz="1100" dirty="0">
                          <a:effectLst/>
                        </a:rPr>
                        <a:t>Compatible</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tc>
                  <a:txBody>
                    <a:bodyPr/>
                    <a:lstStyle/>
                    <a:p>
                      <a:pPr marL="0" marR="0" algn="just">
                        <a:spcBef>
                          <a:spcPts val="0"/>
                        </a:spcBef>
                        <a:spcAft>
                          <a:spcPts val="600"/>
                        </a:spcAft>
                      </a:pPr>
                      <a:r>
                        <a:rPr lang="en-US" sz="1100" dirty="0">
                          <a:effectLst/>
                        </a:rPr>
                        <a:t>Comment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extLst>
                  <a:ext uri="{0D108BD9-81ED-4DB2-BD59-A6C34878D82A}">
                    <a16:rowId xmlns:a16="http://schemas.microsoft.com/office/drawing/2014/main" val="1636090044"/>
                  </a:ext>
                </a:extLst>
              </a:tr>
              <a:tr h="216464">
                <a:tc>
                  <a:txBody>
                    <a:bodyPr/>
                    <a:lstStyle/>
                    <a:p>
                      <a:pPr marL="0" marR="0" algn="ctr">
                        <a:spcBef>
                          <a:spcPts val="0"/>
                        </a:spcBef>
                        <a:spcAft>
                          <a:spcPts val="600"/>
                        </a:spcAft>
                      </a:pPr>
                      <a:r>
                        <a:rPr lang="en-US" sz="1100">
                          <a:effectLst/>
                        </a:rPr>
                        <a:t>[0..0]</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[0..0]</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just">
                        <a:spcBef>
                          <a:spcPts val="0"/>
                        </a:spcBef>
                        <a:spcAft>
                          <a:spcPts val="600"/>
                        </a:spcAft>
                      </a:pPr>
                      <a:r>
                        <a:rPr lang="en-US" sz="1100" dirty="0">
                          <a:effectLst/>
                        </a:rPr>
                        <a:t>Sender and Receiver have the same expectations.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575458097"/>
                  </a:ext>
                </a:extLst>
              </a:tr>
              <a:tr h="216464">
                <a:tc>
                  <a:txBody>
                    <a:bodyPr/>
                    <a:lstStyle/>
                    <a:p>
                      <a:pPr marL="0" marR="0" algn="ctr">
                        <a:spcBef>
                          <a:spcPts val="0"/>
                        </a:spcBef>
                        <a:spcAft>
                          <a:spcPts val="600"/>
                        </a:spcAft>
                      </a:pPr>
                      <a:r>
                        <a:rPr lang="en-US" sz="1100">
                          <a:effectLst/>
                        </a:rPr>
                        <a:t>[0..0]</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[0..n]</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just">
                        <a:spcBef>
                          <a:spcPts val="0"/>
                        </a:spcBef>
                        <a:spcAft>
                          <a:spcPts val="600"/>
                        </a:spcAft>
                      </a:pPr>
                      <a:r>
                        <a:rPr lang="en-US" sz="1100" dirty="0">
                          <a:effectLst/>
                        </a:rPr>
                        <a:t>Receiver can process data, but can also handle absence of data.</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583264778"/>
                  </a:ext>
                </a:extLst>
              </a:tr>
              <a:tr h="216464">
                <a:tc>
                  <a:txBody>
                    <a:bodyPr/>
                    <a:lstStyle/>
                    <a:p>
                      <a:pPr marL="0" marR="0" algn="ctr">
                        <a:spcBef>
                          <a:spcPts val="0"/>
                        </a:spcBef>
                        <a:spcAft>
                          <a:spcPts val="600"/>
                        </a:spcAft>
                      </a:pPr>
                      <a:r>
                        <a:rPr lang="en-US" sz="1100">
                          <a:effectLst/>
                        </a:rPr>
                        <a:t>[0..0]</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a:t>
                      </a:r>
                      <a:r>
                        <a:rPr lang="en-US" sz="1100" dirty="0" err="1">
                          <a:effectLst/>
                        </a:rPr>
                        <a:t>m..n</a:t>
                      </a: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spcBef>
                          <a:spcPts val="0"/>
                        </a:spcBef>
                        <a:spcAft>
                          <a:spcPts val="600"/>
                        </a:spcAft>
                      </a:pPr>
                      <a:r>
                        <a:rPr lang="en-US" sz="1100" dirty="0">
                          <a:effectLst/>
                        </a:rPr>
                        <a:t>No</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just">
                        <a:spcBef>
                          <a:spcPts val="0"/>
                        </a:spcBef>
                        <a:spcAft>
                          <a:spcPts val="600"/>
                        </a:spcAft>
                      </a:pPr>
                      <a:r>
                        <a:rPr lang="en-US" sz="1100" dirty="0">
                          <a:effectLst/>
                        </a:rPr>
                        <a:t>Receiver will not get required data, if m&gt;0.</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16273683"/>
                  </a:ext>
                </a:extLst>
              </a:tr>
              <a:tr h="216464">
                <a:tc>
                  <a:txBody>
                    <a:bodyPr/>
                    <a:lstStyle/>
                    <a:p>
                      <a:pPr marL="0" marR="0" algn="ctr">
                        <a:spcBef>
                          <a:spcPts val="0"/>
                        </a:spcBef>
                        <a:spcAft>
                          <a:spcPts val="600"/>
                        </a:spcAft>
                      </a:pPr>
                      <a:r>
                        <a:rPr lang="en-US" sz="1100">
                          <a:effectLst/>
                        </a:rPr>
                        <a:t>[0..1]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[0..0]</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just">
                        <a:spcBef>
                          <a:spcPts val="0"/>
                        </a:spcBef>
                        <a:spcAft>
                          <a:spcPts val="600"/>
                        </a:spcAft>
                      </a:pPr>
                      <a:r>
                        <a:rPr lang="en-US" sz="1100" dirty="0">
                          <a:effectLst/>
                        </a:rPr>
                        <a:t>Receiver has no expectations. </a:t>
                      </a:r>
                      <a:r>
                        <a:rPr lang="en-US" sz="1100" b="1" dirty="0">
                          <a:solidFill>
                            <a:schemeClr val="accent5">
                              <a:lumMod val="50000"/>
                            </a:schemeClr>
                          </a:solidFill>
                          <a:effectLst/>
                        </a:rPr>
                        <a:t>*</a:t>
                      </a:r>
                      <a:endParaRPr lang="en-US" sz="1100" b="1" dirty="0">
                        <a:solidFill>
                          <a:schemeClr val="accent5">
                            <a:lumMod val="50000"/>
                          </a:schemeClr>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023178702"/>
                  </a:ext>
                </a:extLst>
              </a:tr>
              <a:tr h="216464">
                <a:tc>
                  <a:txBody>
                    <a:bodyPr/>
                    <a:lstStyle/>
                    <a:p>
                      <a:pPr marL="0" marR="0" algn="ctr">
                        <a:spcBef>
                          <a:spcPts val="0"/>
                        </a:spcBef>
                        <a:spcAft>
                          <a:spcPts val="600"/>
                        </a:spcAft>
                      </a:pPr>
                      <a:r>
                        <a:rPr lang="en-US" sz="1100">
                          <a:effectLst/>
                        </a:rPr>
                        <a:t>[0..1]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[0..1]</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just">
                        <a:spcBef>
                          <a:spcPts val="0"/>
                        </a:spcBef>
                        <a:spcAft>
                          <a:spcPts val="600"/>
                        </a:spcAft>
                      </a:pPr>
                      <a:r>
                        <a:rPr lang="en-US" sz="1100" dirty="0">
                          <a:effectLst/>
                        </a:rPr>
                        <a:t>Sender and Receiver have the same expectations.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124696921"/>
                  </a:ext>
                </a:extLst>
              </a:tr>
              <a:tr h="216464">
                <a:tc>
                  <a:txBody>
                    <a:bodyPr/>
                    <a:lstStyle/>
                    <a:p>
                      <a:pPr marL="0" marR="0" algn="ctr">
                        <a:spcBef>
                          <a:spcPts val="0"/>
                        </a:spcBef>
                        <a:spcAft>
                          <a:spcPts val="600"/>
                        </a:spcAft>
                      </a:pPr>
                      <a:r>
                        <a:rPr lang="en-US" sz="1100">
                          <a:effectLst/>
                        </a:rPr>
                        <a:t>[0..1]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[0..n]</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just">
                        <a:spcBef>
                          <a:spcPts val="0"/>
                        </a:spcBef>
                        <a:spcAft>
                          <a:spcPts val="600"/>
                        </a:spcAft>
                      </a:pPr>
                      <a:r>
                        <a:rPr lang="en-US" sz="1100" dirty="0">
                          <a:effectLst/>
                        </a:rPr>
                        <a:t>Receiver supports more than the sender.</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069024887"/>
                  </a:ext>
                </a:extLst>
              </a:tr>
              <a:tr h="216464">
                <a:tc>
                  <a:txBody>
                    <a:bodyPr/>
                    <a:lstStyle/>
                    <a:p>
                      <a:pPr marL="0" marR="0" algn="ctr">
                        <a:spcBef>
                          <a:spcPts val="0"/>
                        </a:spcBef>
                        <a:spcAft>
                          <a:spcPts val="600"/>
                        </a:spcAft>
                      </a:pPr>
                      <a:r>
                        <a:rPr lang="en-US" sz="1100">
                          <a:effectLst/>
                        </a:rPr>
                        <a:t>[0..1]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a:t>
                      </a:r>
                      <a:r>
                        <a:rPr lang="en-US" sz="1100" dirty="0" err="1">
                          <a:effectLst/>
                        </a:rPr>
                        <a:t>m..n</a:t>
                      </a: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spcBef>
                          <a:spcPts val="0"/>
                        </a:spcBef>
                        <a:spcAft>
                          <a:spcPts val="600"/>
                        </a:spcAft>
                      </a:pPr>
                      <a:r>
                        <a:rPr lang="en-US" sz="1100" dirty="0">
                          <a:effectLst/>
                        </a:rPr>
                        <a:t>No</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just">
                        <a:spcBef>
                          <a:spcPts val="0"/>
                        </a:spcBef>
                        <a:spcAft>
                          <a:spcPts val="600"/>
                        </a:spcAft>
                      </a:pPr>
                      <a:r>
                        <a:rPr lang="en-US" sz="1100" dirty="0">
                          <a:effectLst/>
                        </a:rPr>
                        <a:t>Receiver will not get required data, if m&gt;0.</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081386225"/>
                  </a:ext>
                </a:extLst>
              </a:tr>
              <a:tr h="216464">
                <a:tc>
                  <a:txBody>
                    <a:bodyPr/>
                    <a:lstStyle/>
                    <a:p>
                      <a:pPr marL="0" marR="0" algn="ctr">
                        <a:spcBef>
                          <a:spcPts val="0"/>
                        </a:spcBef>
                        <a:spcAft>
                          <a:spcPts val="600"/>
                        </a:spcAft>
                      </a:pPr>
                      <a:r>
                        <a:rPr lang="en-US" sz="1100">
                          <a:effectLst/>
                        </a:rPr>
                        <a:t>[1..1]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[0..0]</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just">
                        <a:spcBef>
                          <a:spcPts val="0"/>
                        </a:spcBef>
                        <a:spcAft>
                          <a:spcPts val="600"/>
                        </a:spcAft>
                      </a:pPr>
                      <a:r>
                        <a:rPr lang="en-US" sz="1100" dirty="0">
                          <a:effectLst/>
                        </a:rPr>
                        <a:t>Receiver has no expectations.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97587599"/>
                  </a:ext>
                </a:extLst>
              </a:tr>
              <a:tr h="216464">
                <a:tc>
                  <a:txBody>
                    <a:bodyPr/>
                    <a:lstStyle/>
                    <a:p>
                      <a:pPr marL="0" marR="0" algn="ctr">
                        <a:spcBef>
                          <a:spcPts val="0"/>
                        </a:spcBef>
                        <a:spcAft>
                          <a:spcPts val="600"/>
                        </a:spcAft>
                      </a:pPr>
                      <a:r>
                        <a:rPr lang="en-US" sz="1100">
                          <a:effectLst/>
                        </a:rPr>
                        <a:t>[1..1]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[0..1]</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just">
                        <a:spcBef>
                          <a:spcPts val="0"/>
                        </a:spcBef>
                        <a:spcAft>
                          <a:spcPts val="600"/>
                        </a:spcAft>
                      </a:pPr>
                      <a:r>
                        <a:rPr lang="en-US" sz="1100" dirty="0">
                          <a:effectLst/>
                        </a:rPr>
                        <a:t>Receiver processes the data.</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900156348"/>
                  </a:ext>
                </a:extLst>
              </a:tr>
              <a:tr h="216464">
                <a:tc>
                  <a:txBody>
                    <a:bodyPr/>
                    <a:lstStyle/>
                    <a:p>
                      <a:pPr marL="0" marR="0" algn="ctr">
                        <a:spcBef>
                          <a:spcPts val="0"/>
                        </a:spcBef>
                        <a:spcAft>
                          <a:spcPts val="600"/>
                        </a:spcAft>
                      </a:pPr>
                      <a:r>
                        <a:rPr lang="en-US" sz="1100">
                          <a:effectLst/>
                        </a:rPr>
                        <a:t>[1..1]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[1..1]</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just">
                        <a:spcBef>
                          <a:spcPts val="0"/>
                        </a:spcBef>
                        <a:spcAft>
                          <a:spcPts val="600"/>
                        </a:spcAft>
                      </a:pPr>
                      <a:r>
                        <a:rPr lang="en-US" sz="1100" dirty="0">
                          <a:effectLst/>
                        </a:rPr>
                        <a:t>Sender and Receiver have the same expectations.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131398846"/>
                  </a:ext>
                </a:extLst>
              </a:tr>
              <a:tr h="216464">
                <a:tc>
                  <a:txBody>
                    <a:bodyPr/>
                    <a:lstStyle/>
                    <a:p>
                      <a:pPr marL="0" marR="0" algn="ctr">
                        <a:spcBef>
                          <a:spcPts val="0"/>
                        </a:spcBef>
                        <a:spcAft>
                          <a:spcPts val="600"/>
                        </a:spcAft>
                      </a:pPr>
                      <a:r>
                        <a:rPr lang="en-US" sz="1100">
                          <a:effectLst/>
                        </a:rPr>
                        <a:t>[1..1]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[1..n]</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just">
                        <a:spcBef>
                          <a:spcPts val="0"/>
                        </a:spcBef>
                        <a:spcAft>
                          <a:spcPts val="600"/>
                        </a:spcAft>
                      </a:pPr>
                      <a:r>
                        <a:rPr lang="en-US" sz="1100" dirty="0">
                          <a:effectLst/>
                        </a:rPr>
                        <a:t>Receiver supports more than the sender.</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393779190"/>
                  </a:ext>
                </a:extLst>
              </a:tr>
              <a:tr h="216464">
                <a:tc>
                  <a:txBody>
                    <a:bodyPr/>
                    <a:lstStyle/>
                    <a:p>
                      <a:pPr marL="0" marR="0" algn="ctr">
                        <a:spcBef>
                          <a:spcPts val="0"/>
                        </a:spcBef>
                        <a:spcAft>
                          <a:spcPts val="600"/>
                        </a:spcAft>
                      </a:pPr>
                      <a:r>
                        <a:rPr lang="en-US" sz="1100">
                          <a:effectLst/>
                        </a:rPr>
                        <a:t>[1..1]</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a:t>
                      </a:r>
                      <a:r>
                        <a:rPr lang="en-US" sz="1100" dirty="0" err="1">
                          <a:effectLst/>
                        </a:rPr>
                        <a:t>m..n</a:t>
                      </a: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spcBef>
                          <a:spcPts val="0"/>
                        </a:spcBef>
                        <a:spcAft>
                          <a:spcPts val="600"/>
                        </a:spcAft>
                      </a:pPr>
                      <a:r>
                        <a:rPr lang="en-US" sz="1100" dirty="0">
                          <a:effectLst/>
                        </a:rPr>
                        <a:t>No</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just">
                        <a:spcBef>
                          <a:spcPts val="0"/>
                        </a:spcBef>
                        <a:spcAft>
                          <a:spcPts val="600"/>
                        </a:spcAft>
                      </a:pPr>
                      <a:r>
                        <a:rPr lang="en-US" sz="1100" dirty="0">
                          <a:effectLst/>
                        </a:rPr>
                        <a:t>Receiver will not get required data, if m&gt;1.</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501692898"/>
                  </a:ext>
                </a:extLst>
              </a:tr>
              <a:tr h="216464">
                <a:tc>
                  <a:txBody>
                    <a:bodyPr/>
                    <a:lstStyle/>
                    <a:p>
                      <a:pPr marL="0" marR="0" algn="ctr">
                        <a:spcBef>
                          <a:spcPts val="0"/>
                        </a:spcBef>
                        <a:spcAft>
                          <a:spcPts val="600"/>
                        </a:spcAft>
                      </a:pPr>
                      <a:r>
                        <a:rPr lang="en-US" sz="1100">
                          <a:effectLst/>
                        </a:rPr>
                        <a:t>[x..y]</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a:t>
                      </a:r>
                      <a:r>
                        <a:rPr lang="en-US" sz="1100" dirty="0" err="1">
                          <a:effectLst/>
                        </a:rPr>
                        <a:t>m..n</a:t>
                      </a: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spcBef>
                          <a:spcPts val="0"/>
                        </a:spcBef>
                        <a:spcAft>
                          <a:spcPts val="600"/>
                        </a:spcAft>
                      </a:pPr>
                      <a:r>
                        <a:rPr lang="en-US" sz="1100" dirty="0">
                          <a:effectLst/>
                        </a:rPr>
                        <a:t>Yes</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just">
                        <a:spcBef>
                          <a:spcPts val="0"/>
                        </a:spcBef>
                        <a:spcAft>
                          <a:spcPts val="600"/>
                        </a:spcAft>
                      </a:pPr>
                      <a:r>
                        <a:rPr lang="en-US" sz="1100" dirty="0">
                          <a:effectLst/>
                        </a:rPr>
                        <a:t>If x</a:t>
                      </a:r>
                      <a:r>
                        <a:rPr lang="en-US" sz="1100" baseline="0" dirty="0">
                          <a:effectLst/>
                        </a:rPr>
                        <a:t> &gt;= m</a:t>
                      </a: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878963557"/>
                  </a:ext>
                </a:extLst>
              </a:tr>
              <a:tr h="216464">
                <a:tc>
                  <a:txBody>
                    <a:bodyPr/>
                    <a:lstStyle/>
                    <a:p>
                      <a:pPr marL="0" marR="0" algn="ctr">
                        <a:spcBef>
                          <a:spcPts val="0"/>
                        </a:spcBef>
                        <a:spcAft>
                          <a:spcPts val="600"/>
                        </a:spcAft>
                      </a:pPr>
                      <a:r>
                        <a:rPr lang="en-US" sz="1100" dirty="0">
                          <a:effectLst/>
                        </a:rPr>
                        <a:t>[</a:t>
                      </a:r>
                      <a:r>
                        <a:rPr lang="en-US" sz="1100" dirty="0" err="1">
                          <a:effectLst/>
                        </a:rPr>
                        <a:t>x..y</a:t>
                      </a: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marL="0" marR="0" algn="ctr">
                        <a:spcBef>
                          <a:spcPts val="0"/>
                        </a:spcBef>
                        <a:spcAft>
                          <a:spcPts val="600"/>
                        </a:spcAft>
                      </a:pPr>
                      <a:r>
                        <a:rPr lang="en-US" sz="1100" dirty="0">
                          <a:effectLst/>
                        </a:rPr>
                        <a:t>[</a:t>
                      </a:r>
                      <a:r>
                        <a:rPr lang="en-US" sz="1100" dirty="0" err="1">
                          <a:effectLst/>
                        </a:rPr>
                        <a:t>m..n</a:t>
                      </a: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spcBef>
                          <a:spcPts val="0"/>
                        </a:spcBef>
                        <a:spcAft>
                          <a:spcPts val="600"/>
                        </a:spcAft>
                      </a:pPr>
                      <a:r>
                        <a:rPr lang="en-US" sz="1100" dirty="0">
                          <a:effectLst/>
                        </a:rPr>
                        <a:t>No</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just">
                        <a:spcBef>
                          <a:spcPts val="0"/>
                        </a:spcBef>
                        <a:spcAft>
                          <a:spcPts val="600"/>
                        </a:spcAft>
                      </a:pPr>
                      <a:r>
                        <a:rPr lang="en-US" sz="1100" dirty="0">
                          <a:effectLst/>
                        </a:rPr>
                        <a:t>If x</a:t>
                      </a:r>
                      <a:r>
                        <a:rPr lang="en-US" sz="1100" baseline="0" dirty="0">
                          <a:effectLst/>
                        </a:rPr>
                        <a:t> &lt; m</a:t>
                      </a: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84060590"/>
                  </a:ext>
                </a:extLst>
              </a:tr>
            </a:tbl>
          </a:graphicData>
        </a:graphic>
      </p:graphicFrame>
      <p:sp>
        <p:nvSpPr>
          <p:cNvPr id="9" name="Rectangle 1"/>
          <p:cNvSpPr>
            <a:spLocks noChangeArrowheads="1"/>
          </p:cNvSpPr>
          <p:nvPr/>
        </p:nvSpPr>
        <p:spPr bwMode="auto">
          <a:xfrm>
            <a:off x="1295400" y="27725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5-Point Star 13"/>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p:cNvSpPr/>
          <p:nvPr/>
        </p:nvSpPr>
        <p:spPr>
          <a:xfrm>
            <a:off x="533400" y="6134040"/>
            <a:ext cx="7373007" cy="400110"/>
          </a:xfrm>
          <a:prstGeom prst="rect">
            <a:avLst/>
          </a:prstGeom>
        </p:spPr>
        <p:txBody>
          <a:bodyPr wrap="square">
            <a:spAutoFit/>
          </a:bodyPr>
          <a:lstStyle/>
          <a:p>
            <a:r>
              <a:rPr lang="en-US" sz="1000" b="1" dirty="0">
                <a:solidFill>
                  <a:schemeClr val="accent5">
                    <a:lumMod val="50000"/>
                  </a:schemeClr>
                </a:solidFill>
                <a:latin typeface="+mn-lt"/>
                <a:ea typeface="Times New Roman" panose="02020603050405020304" pitchFamily="18" charset="0"/>
                <a:cs typeface="Times New Roman" panose="02020603050405020304" pitchFamily="18" charset="0"/>
              </a:rPr>
              <a:t>*</a:t>
            </a:r>
            <a:r>
              <a:rPr lang="en-US" sz="1000" dirty="0">
                <a:latin typeface="+mn-lt"/>
                <a:ea typeface="Times New Roman" panose="02020603050405020304" pitchFamily="18" charset="0"/>
                <a:cs typeface="Times New Roman" panose="02020603050405020304" pitchFamily="18" charset="0"/>
              </a:rPr>
              <a:t> This case and similar cases are analogous to the sender usage of “R” and the receiver usage of “X”. If the use case dictates that the sender expects the element to be handled, then the element must be profiled as “R” for both the sender and the receiver.</a:t>
            </a:r>
            <a:endParaRPr lang="en-US" sz="1000" dirty="0">
              <a:latin typeface="+mn-lt"/>
            </a:endParaRPr>
          </a:p>
        </p:txBody>
      </p:sp>
    </p:spTree>
    <p:extLst>
      <p:ext uri="{BB962C8B-B14F-4D97-AF65-F5344CB8AC3E}">
        <p14:creationId xmlns:p14="http://schemas.microsoft.com/office/powerpoint/2010/main" val="18385804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Pairing Profile for Use</a:t>
            </a:r>
          </a:p>
        </p:txBody>
      </p:sp>
      <p:sp>
        <p:nvSpPr>
          <p:cNvPr id="8195" name="Rectangle 3"/>
          <p:cNvSpPr>
            <a:spLocks noGrp="1" noChangeArrowheads="1"/>
          </p:cNvSpPr>
          <p:nvPr>
            <p:ph idx="1"/>
          </p:nvPr>
        </p:nvSpPr>
        <p:spPr>
          <a:xfrm>
            <a:off x="419100" y="1704974"/>
            <a:ext cx="8267700" cy="4772025"/>
          </a:xfrm>
          <a:ln>
            <a:noFill/>
          </a:ln>
        </p:spPr>
        <p:txBody>
          <a:bodyPr>
            <a:normAutofit fontScale="92500" lnSpcReduction="20000"/>
          </a:bodyPr>
          <a:lstStyle/>
          <a:p>
            <a:r>
              <a:rPr lang="en-US" dirty="0"/>
              <a:t>Sender and receiver profiles can be paired in various ways to satisfy a targeted use:</a:t>
            </a:r>
          </a:p>
          <a:p>
            <a:pPr lvl="1"/>
            <a:r>
              <a:rPr lang="en-US" dirty="0"/>
              <a:t>One-to-one</a:t>
            </a:r>
          </a:p>
          <a:p>
            <a:pPr lvl="1"/>
            <a:r>
              <a:rPr lang="en-US" dirty="0"/>
              <a:t>One-to-many</a:t>
            </a:r>
          </a:p>
          <a:p>
            <a:pPr lvl="1"/>
            <a:r>
              <a:rPr lang="en-US" dirty="0"/>
              <a:t>Many-to-one</a:t>
            </a:r>
          </a:p>
          <a:p>
            <a:r>
              <a:rPr lang="en-US" dirty="0"/>
              <a:t>Any combination of the profile pairing patterns (and variations) and processing expectations is valid</a:t>
            </a:r>
          </a:p>
          <a:p>
            <a:r>
              <a:rPr lang="en-US" dirty="0"/>
              <a:t>The use case defines the expectations, because it describes how the sender and receiver are interpreting requirements for the same entity (e.g., message) </a:t>
            </a:r>
          </a:p>
          <a:p>
            <a:endParaRPr lang="en-US" dirty="0">
              <a:solidFill>
                <a:schemeClr val="accent5">
                  <a:lumMod val="50000"/>
                </a:schemeClr>
              </a:solidFill>
            </a:endParaRP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174</a:t>
            </a:fld>
            <a:endParaRPr lang="en-US"/>
          </a:p>
        </p:txBody>
      </p:sp>
    </p:spTree>
    <p:extLst>
      <p:ext uri="{BB962C8B-B14F-4D97-AF65-F5344CB8AC3E}">
        <p14:creationId xmlns:p14="http://schemas.microsoft.com/office/powerpoint/2010/main" val="26515592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1-to-1 Profile Pairing Pattern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175</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419100" y="1704974"/>
            <a:ext cx="8267700" cy="1251621"/>
          </a:xfrm>
        </p:spPr>
        <p:txBody>
          <a:bodyPr>
            <a:normAutofit fontScale="62500" lnSpcReduction="20000"/>
          </a:bodyPr>
          <a:lstStyle/>
          <a:p>
            <a:r>
              <a:rPr lang="en-US" dirty="0">
                <a:solidFill>
                  <a:srgbClr val="0070C0"/>
                </a:solidFill>
              </a:rPr>
              <a:t>Mutual Expectations</a:t>
            </a:r>
          </a:p>
          <a:p>
            <a:r>
              <a:rPr lang="en-US" dirty="0"/>
              <a:t>Sender and the receiver share the same (or nearly the same) profile and, therefore, implement a common set of requirements</a:t>
            </a:r>
          </a:p>
          <a:p>
            <a:r>
              <a:rPr lang="en-US" dirty="0"/>
              <a:t>Example: US Realm Laboratory Results Interface (LRI)</a:t>
            </a:r>
          </a:p>
        </p:txBody>
      </p:sp>
      <p:pic>
        <p:nvPicPr>
          <p:cNvPr id="8" name="Picture 7"/>
          <p:cNvPicPr/>
          <p:nvPr/>
        </p:nvPicPr>
        <p:blipFill>
          <a:blip r:embed="rId3"/>
          <a:stretch>
            <a:fillRect/>
          </a:stretch>
        </p:blipFill>
        <p:spPr>
          <a:xfrm>
            <a:off x="2555240" y="3048000"/>
            <a:ext cx="4109720" cy="3333750"/>
          </a:xfrm>
          <a:prstGeom prst="rect">
            <a:avLst/>
          </a:prstGeom>
        </p:spPr>
      </p:pic>
    </p:spTree>
    <p:extLst>
      <p:ext uri="{BB962C8B-B14F-4D97-AF65-F5344CB8AC3E}">
        <p14:creationId xmlns:p14="http://schemas.microsoft.com/office/powerpoint/2010/main" val="339583050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sz="3600" dirty="0"/>
              <a:t>1-to-many Profile Pairing Pattern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176</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419100" y="1704974"/>
            <a:ext cx="8267700" cy="1251621"/>
          </a:xfrm>
        </p:spPr>
        <p:txBody>
          <a:bodyPr>
            <a:normAutofit fontScale="55000" lnSpcReduction="20000"/>
          </a:bodyPr>
          <a:lstStyle/>
          <a:p>
            <a:r>
              <a:rPr lang="en-US" dirty="0">
                <a:solidFill>
                  <a:srgbClr val="0070C0"/>
                </a:solidFill>
              </a:rPr>
              <a:t>Typically is used for broadcast applications in which there is loose correlation of sender and receiver expectations</a:t>
            </a:r>
          </a:p>
          <a:p>
            <a:r>
              <a:rPr lang="en-US" dirty="0"/>
              <a:t>Sender has no or limited expectations about how the receiver processes and uses the data</a:t>
            </a:r>
          </a:p>
          <a:p>
            <a:r>
              <a:rPr lang="en-US" dirty="0"/>
              <a:t>Example: ADT (Admissions, Discharge, and Transfers) </a:t>
            </a:r>
          </a:p>
        </p:txBody>
      </p:sp>
      <p:pic>
        <p:nvPicPr>
          <p:cNvPr id="10" name="Picture 9"/>
          <p:cNvPicPr/>
          <p:nvPr/>
        </p:nvPicPr>
        <p:blipFill>
          <a:blip r:embed="rId3"/>
          <a:stretch>
            <a:fillRect/>
          </a:stretch>
        </p:blipFill>
        <p:spPr>
          <a:xfrm>
            <a:off x="2189956" y="3124200"/>
            <a:ext cx="4764087" cy="3236595"/>
          </a:xfrm>
          <a:prstGeom prst="rect">
            <a:avLst/>
          </a:prstGeom>
        </p:spPr>
      </p:pic>
    </p:spTree>
    <p:extLst>
      <p:ext uri="{BB962C8B-B14F-4D97-AF65-F5344CB8AC3E}">
        <p14:creationId xmlns:p14="http://schemas.microsoft.com/office/powerpoint/2010/main" val="12162833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sz="3600" dirty="0"/>
              <a:t>Many-to-1 Profile Pairing Pattern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177</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419100" y="1704974"/>
            <a:ext cx="8267700" cy="1419226"/>
          </a:xfrm>
        </p:spPr>
        <p:txBody>
          <a:bodyPr>
            <a:normAutofit fontScale="62500" lnSpcReduction="20000"/>
          </a:bodyPr>
          <a:lstStyle/>
          <a:p>
            <a:r>
              <a:rPr lang="en-US" dirty="0">
                <a:solidFill>
                  <a:srgbClr val="0070C0"/>
                </a:solidFill>
              </a:rPr>
              <a:t>Typically for use cases in which there is a single collection point for data.</a:t>
            </a:r>
          </a:p>
          <a:p>
            <a:r>
              <a:rPr lang="en-US" dirty="0"/>
              <a:t>Situation is common in the public health arena</a:t>
            </a:r>
          </a:p>
          <a:p>
            <a:r>
              <a:rPr lang="en-US" dirty="0"/>
              <a:t>Example: multiple providers send data to an Immunization Information System (IIS)</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76600"/>
            <a:ext cx="5486400" cy="3093085"/>
          </a:xfrm>
          <a:prstGeom prst="rect">
            <a:avLst/>
          </a:prstGeom>
          <a:noFill/>
          <a:ln>
            <a:noFill/>
          </a:ln>
        </p:spPr>
      </p:pic>
      <p:sp>
        <p:nvSpPr>
          <p:cNvPr id="10"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437670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sz="3600" dirty="0"/>
              <a:t>Many-to-1 Profile Pairing Pattern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178</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419100" y="1704973"/>
            <a:ext cx="8267700" cy="1266827"/>
          </a:xfrm>
        </p:spPr>
        <p:txBody>
          <a:bodyPr>
            <a:normAutofit fontScale="55000" lnSpcReduction="20000"/>
          </a:bodyPr>
          <a:lstStyle/>
          <a:p>
            <a:r>
              <a:rPr lang="en-US" dirty="0"/>
              <a:t>Same pattern, not all senders have the capabilities desired by the receiver</a:t>
            </a:r>
          </a:p>
          <a:p>
            <a:r>
              <a:rPr lang="en-US" dirty="0"/>
              <a:t>Sender 1 and Sender 3 are not capable of supporting a certain requirement. For example, a particular EHR-S may not be capable of reporting refused vaccines, however, other systems in the network support this capability, and the information is useful to the IIS </a:t>
            </a:r>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86" y="2895600"/>
            <a:ext cx="5030514" cy="3486783"/>
          </a:xfrm>
          <a:prstGeom prst="rect">
            <a:avLst/>
          </a:prstGeom>
          <a:noFill/>
          <a:ln>
            <a:noFill/>
          </a:ln>
        </p:spPr>
      </p:pic>
      <p:sp>
        <p:nvSpPr>
          <p:cNvPr id="12" name="Rectangle 3"/>
          <p:cNvSpPr txBox="1">
            <a:spLocks noChangeArrowheads="1"/>
          </p:cNvSpPr>
          <p:nvPr/>
        </p:nvSpPr>
        <p:spPr bwMode="auto">
          <a:xfrm>
            <a:off x="5486400" y="2858790"/>
            <a:ext cx="3332436"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550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kern="0" dirty="0"/>
              <a:t>The receiver publishes a profile that includes the superset of sender capabilities (or, more appropriately, the receiver’s wish list), but does not require support of all capabilities desired</a:t>
            </a:r>
          </a:p>
          <a:p>
            <a:pPr eaLnBrk="1" hangingPunct="1">
              <a:buClr>
                <a:srgbClr val="002060"/>
              </a:buClr>
            </a:pPr>
            <a:r>
              <a:rPr lang="en-US" kern="0" dirty="0"/>
              <a:t>This situation is indicated by the designation of “RE” usage for Element 2. If the data are provided, the receiver can process the information, but the receiver is not dependent on the data to operate. </a:t>
            </a:r>
          </a:p>
        </p:txBody>
      </p:sp>
      <p:sp>
        <p:nvSpPr>
          <p:cNvPr id="13" name="5-Point Star 12"/>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496557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5</a:t>
            </a:r>
            <a:br>
              <a:rPr lang="en-US" dirty="0"/>
            </a:br>
            <a:br>
              <a:rPr lang="en-US" dirty="0"/>
            </a:br>
            <a:r>
              <a:rPr lang="en-US" sz="3200" dirty="0"/>
              <a:t>Principles of Effective Profiling</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a:bodyPr>
          <a:lstStyle/>
          <a:p>
            <a:pPr algn="l"/>
            <a:r>
              <a:rPr lang="en-US" dirty="0"/>
              <a:t>Section 1: Profiling and Constraints</a:t>
            </a:r>
          </a:p>
          <a:p>
            <a:pPr algn="l"/>
            <a:r>
              <a:rPr lang="en-US" dirty="0"/>
              <a:t>Section 2: Profile Management and Use</a:t>
            </a:r>
          </a:p>
          <a:p>
            <a:pPr algn="l"/>
            <a:r>
              <a:rPr lang="en-US" dirty="0"/>
              <a:t>Section 3: Profile Compatibility</a:t>
            </a:r>
          </a:p>
          <a:p>
            <a:pPr algn="l"/>
            <a:r>
              <a:rPr lang="en-US" dirty="0"/>
              <a:t>Section 4: </a:t>
            </a:r>
            <a:r>
              <a:rPr lang="en-US" dirty="0">
                <a:solidFill>
                  <a:srgbClr val="0070C0"/>
                </a:solidFill>
              </a:rPr>
              <a:t>Profiling Tools</a:t>
            </a:r>
          </a:p>
        </p:txBody>
      </p:sp>
    </p:spTree>
    <p:extLst>
      <p:ext uri="{BB962C8B-B14F-4D97-AF65-F5344CB8AC3E}">
        <p14:creationId xmlns:p14="http://schemas.microsoft.com/office/powerpoint/2010/main" val="238230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3600" dirty="0"/>
              <a:t>Ambiguous Specification 3</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18</a:t>
            </a:fld>
            <a:endParaRPr lang="en-US" dirty="0"/>
          </a:p>
        </p:txBody>
      </p:sp>
      <p:sp>
        <p:nvSpPr>
          <p:cNvPr id="9" name="Rectangle 3"/>
          <p:cNvSpPr>
            <a:spLocks noGrp="1" noChangeArrowheads="1"/>
          </p:cNvSpPr>
          <p:nvPr>
            <p:ph idx="1"/>
          </p:nvPr>
        </p:nvSpPr>
        <p:spPr>
          <a:xfrm>
            <a:off x="364031" y="4243424"/>
            <a:ext cx="7897905" cy="2081176"/>
          </a:xfrm>
        </p:spPr>
        <p:txBody>
          <a:bodyPr>
            <a:normAutofit fontScale="77500" lnSpcReduction="20000"/>
          </a:bodyPr>
          <a:lstStyle/>
          <a:p>
            <a:r>
              <a:rPr lang="en-US" dirty="0"/>
              <a:t>This one is fairly obvious, but it actually made it through a </a:t>
            </a:r>
            <a:r>
              <a:rPr lang="en-US" u="sng" dirty="0"/>
              <a:t>balloted</a:t>
            </a:r>
            <a:r>
              <a:rPr lang="en-US" dirty="0"/>
              <a:t> specification!</a:t>
            </a:r>
          </a:p>
          <a:p>
            <a:r>
              <a:rPr lang="en-US" dirty="0"/>
              <a:t>Be specific, don’t make the implementer spend time on a search mission…</a:t>
            </a:r>
          </a:p>
          <a:p>
            <a:r>
              <a:rPr lang="en-US" dirty="0"/>
              <a:t>It is easy for implementers to come up with different interpretations of what “later” is referring to.</a:t>
            </a:r>
          </a:p>
          <a:p>
            <a:pPr marL="0" indent="0">
              <a:buNone/>
            </a:pPr>
            <a:endParaRPr lang="en-US" dirty="0"/>
          </a:p>
        </p:txBody>
      </p:sp>
      <p:sp>
        <p:nvSpPr>
          <p:cNvPr id="7" name="Right Arrow 6"/>
          <p:cNvSpPr/>
          <p:nvPr/>
        </p:nvSpPr>
        <p:spPr bwMode="auto">
          <a:xfrm>
            <a:off x="364031" y="2177467"/>
            <a:ext cx="381000" cy="204730"/>
          </a:xfrm>
          <a:prstGeom prst="right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8" name="Picture 7"/>
          <p:cNvPicPr>
            <a:picLocks noChangeAspect="1"/>
          </p:cNvPicPr>
          <p:nvPr/>
        </p:nvPicPr>
        <p:blipFill>
          <a:blip r:embed="rId3"/>
          <a:stretch>
            <a:fillRect/>
          </a:stretch>
        </p:blipFill>
        <p:spPr>
          <a:xfrm>
            <a:off x="800099" y="1829990"/>
            <a:ext cx="7620001" cy="685800"/>
          </a:xfrm>
          <a:prstGeom prst="rect">
            <a:avLst/>
          </a:prstGeom>
        </p:spPr>
      </p:pic>
      <p:sp>
        <p:nvSpPr>
          <p:cNvPr id="10" name="TextBox 9"/>
          <p:cNvSpPr txBox="1"/>
          <p:nvPr/>
        </p:nvSpPr>
        <p:spPr>
          <a:xfrm>
            <a:off x="364031" y="3004158"/>
            <a:ext cx="8229600" cy="923330"/>
          </a:xfrm>
          <a:prstGeom prst="rect">
            <a:avLst/>
          </a:prstGeom>
          <a:noFill/>
          <a:ln>
            <a:solidFill>
              <a:schemeClr val="tx1"/>
            </a:solidFill>
          </a:ln>
        </p:spPr>
        <p:txBody>
          <a:bodyPr wrap="square" rtlCol="0">
            <a:spAutoFit/>
          </a:bodyPr>
          <a:lstStyle/>
          <a:p>
            <a:r>
              <a:rPr lang="en-US" dirty="0"/>
              <a:t>LRI-EHR-S-FR-22: All CLDs SHALL support the display actions as defined in Section 8 of this document and the companion document “</a:t>
            </a:r>
            <a:r>
              <a:rPr lang="en-US" i="1" dirty="0"/>
              <a:t>LRI_FunctionalBehavioralRequirements_IG_V24.xlsx</a:t>
            </a:r>
            <a:r>
              <a:rPr lang="en-US" dirty="0"/>
              <a:t>”.</a:t>
            </a:r>
          </a:p>
        </p:txBody>
      </p:sp>
      <p:sp>
        <p:nvSpPr>
          <p:cNvPr id="11" name="TextBox 10"/>
          <p:cNvSpPr txBox="1"/>
          <p:nvPr/>
        </p:nvSpPr>
        <p:spPr>
          <a:xfrm>
            <a:off x="304800" y="2696180"/>
            <a:ext cx="851515" cy="369332"/>
          </a:xfrm>
          <a:prstGeom prst="rect">
            <a:avLst/>
          </a:prstGeom>
          <a:noFill/>
        </p:spPr>
        <p:txBody>
          <a:bodyPr wrap="none" rtlCol="0">
            <a:spAutoFit/>
          </a:bodyPr>
          <a:lstStyle/>
          <a:p>
            <a:r>
              <a:rPr lang="en-US" b="1" dirty="0">
                <a:solidFill>
                  <a:srgbClr val="0070C0"/>
                </a:solidFill>
              </a:rPr>
              <a:t>Better</a:t>
            </a:r>
          </a:p>
        </p:txBody>
      </p:sp>
    </p:spTree>
    <p:extLst>
      <p:ext uri="{BB962C8B-B14F-4D97-AF65-F5344CB8AC3E}">
        <p14:creationId xmlns:p14="http://schemas.microsoft.com/office/powerpoint/2010/main" val="4195720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Survey of Profiling Tools</a:t>
            </a:r>
          </a:p>
        </p:txBody>
      </p:sp>
      <p:sp>
        <p:nvSpPr>
          <p:cNvPr id="8195" name="Rectangle 3"/>
          <p:cNvSpPr>
            <a:spLocks noGrp="1" noChangeArrowheads="1"/>
          </p:cNvSpPr>
          <p:nvPr>
            <p:ph idx="1"/>
          </p:nvPr>
        </p:nvSpPr>
        <p:spPr/>
        <p:txBody>
          <a:bodyPr>
            <a:normAutofit fontScale="92500" lnSpcReduction="10000"/>
          </a:bodyPr>
          <a:lstStyle/>
          <a:p>
            <a:r>
              <a:rPr lang="en-US" dirty="0"/>
              <a:t>HL7 v2.x</a:t>
            </a:r>
          </a:p>
          <a:p>
            <a:pPr lvl="1"/>
            <a:r>
              <a:rPr lang="en-US" dirty="0"/>
              <a:t>MWB</a:t>
            </a:r>
          </a:p>
          <a:p>
            <a:pPr lvl="1"/>
            <a:r>
              <a:rPr lang="en-US" dirty="0"/>
              <a:t>NIST IGAMT</a:t>
            </a:r>
          </a:p>
          <a:p>
            <a:r>
              <a:rPr lang="en-US" dirty="0"/>
              <a:t>HL7 V3 CDA</a:t>
            </a:r>
          </a:p>
          <a:p>
            <a:pPr lvl="1"/>
            <a:r>
              <a:rPr lang="en-US" dirty="0"/>
              <a:t>ART-DECOR</a:t>
            </a:r>
          </a:p>
          <a:p>
            <a:pPr lvl="1"/>
            <a:r>
              <a:rPr lang="en-US" dirty="0"/>
              <a:t>MDHT</a:t>
            </a:r>
          </a:p>
          <a:p>
            <a:pPr lvl="1"/>
            <a:r>
              <a:rPr lang="en-US" dirty="0"/>
              <a:t>Trifolia</a:t>
            </a:r>
          </a:p>
          <a:p>
            <a:r>
              <a:rPr lang="en-US" dirty="0"/>
              <a:t>HL7 FHIR</a:t>
            </a:r>
          </a:p>
          <a:p>
            <a:pPr lvl="1"/>
            <a:r>
              <a:rPr lang="en-US" dirty="0"/>
              <a:t>Forge</a:t>
            </a:r>
          </a:p>
          <a:p>
            <a:pPr lvl="1"/>
            <a:r>
              <a:rPr lang="en-US" dirty="0"/>
              <a:t>Trifolia</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180</a:t>
            </a:fld>
            <a:endParaRPr lang="en-US"/>
          </a:p>
        </p:txBody>
      </p:sp>
    </p:spTree>
    <p:extLst>
      <p:ext uri="{BB962C8B-B14F-4D97-AF65-F5344CB8AC3E}">
        <p14:creationId xmlns:p14="http://schemas.microsoft.com/office/powerpoint/2010/main" val="14880778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MWB (v2)</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181</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p:nvPr/>
        </p:nvPicPr>
        <p:blipFill>
          <a:blip r:embed="rId3" cstate="print"/>
          <a:stretch>
            <a:fillRect/>
          </a:stretch>
        </p:blipFill>
        <p:spPr>
          <a:xfrm>
            <a:off x="457200" y="1828800"/>
            <a:ext cx="4876800" cy="4572000"/>
          </a:xfrm>
          <a:prstGeom prst="rect">
            <a:avLst/>
          </a:prstGeom>
          <a:ln w="12700">
            <a:solidFill>
              <a:schemeClr val="tx1"/>
            </a:solidFill>
          </a:ln>
        </p:spPr>
      </p:pic>
      <p:sp>
        <p:nvSpPr>
          <p:cNvPr id="9" name="Rectangle 3"/>
          <p:cNvSpPr>
            <a:spLocks noGrp="1" noChangeArrowheads="1"/>
          </p:cNvSpPr>
          <p:nvPr>
            <p:ph idx="1"/>
          </p:nvPr>
        </p:nvSpPr>
        <p:spPr>
          <a:xfrm>
            <a:off x="5486400" y="1822396"/>
            <a:ext cx="3276600" cy="4578404"/>
          </a:xfrm>
        </p:spPr>
        <p:txBody>
          <a:bodyPr>
            <a:normAutofit fontScale="70000" lnSpcReduction="20000"/>
          </a:bodyPr>
          <a:lstStyle/>
          <a:p>
            <a:r>
              <a:rPr lang="en-US" dirty="0"/>
              <a:t>MWB – Messaging Workbench</a:t>
            </a:r>
          </a:p>
          <a:p>
            <a:r>
              <a:rPr lang="en-US" dirty="0"/>
              <a:t>Initiated within the VA and the HL7 Conformance WG</a:t>
            </a:r>
          </a:p>
          <a:p>
            <a:r>
              <a:rPr lang="en-US" dirty="0"/>
              <a:t>Message Profiling</a:t>
            </a:r>
          </a:p>
          <a:p>
            <a:r>
              <a:rPr lang="en-US" dirty="0"/>
              <a:t>Message Validation</a:t>
            </a:r>
          </a:p>
          <a:p>
            <a:r>
              <a:rPr lang="en-US" dirty="0"/>
              <a:t>Message Generation</a:t>
            </a:r>
          </a:p>
          <a:p>
            <a:r>
              <a:rPr lang="en-US" dirty="0"/>
              <a:t>Documentation of interfaces</a:t>
            </a:r>
          </a:p>
          <a:p>
            <a:r>
              <a:rPr lang="en-US" dirty="0"/>
              <a:t>Supports up to  the v2.6 conformance model</a:t>
            </a:r>
          </a:p>
          <a:p>
            <a:r>
              <a:rPr lang="en-US" dirty="0"/>
              <a:t>Desktop Tool</a:t>
            </a:r>
          </a:p>
        </p:txBody>
      </p:sp>
    </p:spTree>
    <p:extLst>
      <p:ext uri="{BB962C8B-B14F-4D97-AF65-F5344CB8AC3E}">
        <p14:creationId xmlns:p14="http://schemas.microsoft.com/office/powerpoint/2010/main" val="22178608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NIST IGAMT (v2)</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182</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5486400" y="1822396"/>
            <a:ext cx="3276600" cy="4578404"/>
          </a:xfrm>
        </p:spPr>
        <p:txBody>
          <a:bodyPr>
            <a:normAutofit fontScale="70000" lnSpcReduction="20000"/>
          </a:bodyPr>
          <a:lstStyle/>
          <a:p>
            <a:r>
              <a:rPr lang="en-US" dirty="0"/>
              <a:t>Implementation Guide Authoring and Management  Tool (IGAMT)</a:t>
            </a:r>
          </a:p>
          <a:p>
            <a:r>
              <a:rPr lang="en-US" dirty="0"/>
              <a:t>Message Profiling and IG Authoring</a:t>
            </a:r>
          </a:p>
          <a:p>
            <a:r>
              <a:rPr lang="en-US" dirty="0"/>
              <a:t>Full authoring capabilities</a:t>
            </a:r>
          </a:p>
          <a:p>
            <a:r>
              <a:rPr lang="en-US" dirty="0"/>
              <a:t>Message Validation and Generation are handled in separate NIST Tools</a:t>
            </a:r>
          </a:p>
          <a:p>
            <a:r>
              <a:rPr lang="en-US" dirty="0"/>
              <a:t>Includes the latest HL7 v2.x conformance model </a:t>
            </a:r>
          </a:p>
        </p:txBody>
      </p:sp>
      <p:pic>
        <p:nvPicPr>
          <p:cNvPr id="2" name="Picture 1"/>
          <p:cNvPicPr>
            <a:picLocks noChangeAspect="1"/>
          </p:cNvPicPr>
          <p:nvPr/>
        </p:nvPicPr>
        <p:blipFill>
          <a:blip r:embed="rId3"/>
          <a:stretch>
            <a:fillRect/>
          </a:stretch>
        </p:blipFill>
        <p:spPr>
          <a:xfrm>
            <a:off x="457199" y="1752600"/>
            <a:ext cx="5029201" cy="4648200"/>
          </a:xfrm>
          <a:prstGeom prst="rect">
            <a:avLst/>
          </a:prstGeom>
          <a:ln w="12700">
            <a:solidFill>
              <a:schemeClr val="tx1"/>
            </a:solidFill>
          </a:ln>
        </p:spPr>
      </p:pic>
    </p:spTree>
    <p:extLst>
      <p:ext uri="{BB962C8B-B14F-4D97-AF65-F5344CB8AC3E}">
        <p14:creationId xmlns:p14="http://schemas.microsoft.com/office/powerpoint/2010/main" val="37579347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ART-DECOR (CDA)</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183</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5486400" y="1822396"/>
            <a:ext cx="3276600" cy="4578404"/>
          </a:xfrm>
        </p:spPr>
        <p:txBody>
          <a:bodyPr>
            <a:normAutofit fontScale="47500" lnSpcReduction="20000"/>
          </a:bodyPr>
          <a:lstStyle/>
          <a:p>
            <a:r>
              <a:rPr lang="en-US" b="1" dirty="0"/>
              <a:t>A</a:t>
            </a:r>
            <a:r>
              <a:rPr lang="en-US" dirty="0"/>
              <a:t>dvanced </a:t>
            </a:r>
            <a:r>
              <a:rPr lang="en-US" b="1" dirty="0"/>
              <a:t>R</a:t>
            </a:r>
            <a:r>
              <a:rPr lang="en-US" dirty="0"/>
              <a:t>equirement </a:t>
            </a:r>
            <a:r>
              <a:rPr lang="en-US" b="1" dirty="0"/>
              <a:t>T</a:t>
            </a:r>
            <a:r>
              <a:rPr lang="en-US" dirty="0"/>
              <a:t>ooling using </a:t>
            </a:r>
            <a:r>
              <a:rPr lang="en-US" b="1" dirty="0"/>
              <a:t>D</a:t>
            </a:r>
            <a:r>
              <a:rPr lang="en-US" dirty="0"/>
              <a:t>ata </a:t>
            </a:r>
            <a:r>
              <a:rPr lang="en-US" b="1" dirty="0"/>
              <a:t>E</a:t>
            </a:r>
            <a:r>
              <a:rPr lang="en-US" dirty="0"/>
              <a:t>lements, </a:t>
            </a:r>
            <a:r>
              <a:rPr lang="en-US" b="1" dirty="0"/>
              <a:t>C</a:t>
            </a:r>
            <a:r>
              <a:rPr lang="en-US" dirty="0"/>
              <a:t>odes, </a:t>
            </a:r>
            <a:r>
              <a:rPr lang="en-US" b="1" dirty="0"/>
              <a:t>O</a:t>
            </a:r>
            <a:r>
              <a:rPr lang="en-US" dirty="0"/>
              <a:t>IDs and </a:t>
            </a:r>
            <a:r>
              <a:rPr lang="en-US" b="1" dirty="0"/>
              <a:t>R</a:t>
            </a:r>
            <a:r>
              <a:rPr lang="en-US" dirty="0"/>
              <a:t>ules</a:t>
            </a:r>
          </a:p>
          <a:p>
            <a:r>
              <a:rPr lang="en-US" dirty="0"/>
              <a:t>Open source tool suite used for creating and maintaining HL7 CDA templates, value sets, and data sets</a:t>
            </a:r>
          </a:p>
          <a:p>
            <a:r>
              <a:rPr lang="en-US" dirty="0"/>
              <a:t>Is used as a registry and repository for CDA templates.</a:t>
            </a:r>
          </a:p>
          <a:p>
            <a:r>
              <a:rPr lang="en-US" dirty="0"/>
              <a:t>DECOR is a methodology used to model and document the information requirements of clinical users. </a:t>
            </a:r>
          </a:p>
          <a:p>
            <a:r>
              <a:rPr lang="en-US" dirty="0"/>
              <a:t>Model is then used to link various “artifacts” like terminologies and templates together and generate documentation (IGs), XML and test tools, etc. </a:t>
            </a:r>
          </a:p>
          <a:p>
            <a:r>
              <a:rPr lang="en-US" dirty="0"/>
              <a:t>ART is the user interface of DECOR for creating and adapting DECOR files and artifacts.</a:t>
            </a:r>
          </a:p>
        </p:txBody>
      </p:sp>
      <p:pic>
        <p:nvPicPr>
          <p:cNvPr id="8" name="Bild 7"/>
          <p:cNvPicPr/>
          <p:nvPr/>
        </p:nvPicPr>
        <p:blipFill>
          <a:blip r:embed="rId3" cstate="print"/>
          <a:srcRect/>
          <a:stretch>
            <a:fillRect/>
          </a:stretch>
        </p:blipFill>
        <p:spPr bwMode="auto">
          <a:xfrm>
            <a:off x="446405" y="1676400"/>
            <a:ext cx="5039995" cy="4648200"/>
          </a:xfrm>
          <a:prstGeom prst="rect">
            <a:avLst/>
          </a:prstGeom>
          <a:noFill/>
          <a:ln w="9525">
            <a:noFill/>
            <a:miter lim="800000"/>
            <a:headEnd/>
            <a:tailEnd/>
          </a:ln>
        </p:spPr>
      </p:pic>
    </p:spTree>
    <p:extLst>
      <p:ext uri="{BB962C8B-B14F-4D97-AF65-F5344CB8AC3E}">
        <p14:creationId xmlns:p14="http://schemas.microsoft.com/office/powerpoint/2010/main" val="10490658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FORGE (FHIR)</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184</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p:cNvSpPr>
            <a:spLocks noGrp="1" noChangeArrowheads="1"/>
          </p:cNvSpPr>
          <p:nvPr>
            <p:ph idx="1"/>
          </p:nvPr>
        </p:nvSpPr>
        <p:spPr>
          <a:xfrm>
            <a:off x="5334000" y="1822396"/>
            <a:ext cx="3429000" cy="4578404"/>
          </a:xfrm>
        </p:spPr>
        <p:txBody>
          <a:bodyPr>
            <a:normAutofit fontScale="47500" lnSpcReduction="20000"/>
          </a:bodyPr>
          <a:lstStyle/>
          <a:p>
            <a:r>
              <a:rPr lang="en-US" dirty="0"/>
              <a:t>Windows-based application to assist in the creation, maintenance, and publication of FHIR profiles</a:t>
            </a:r>
          </a:p>
          <a:p>
            <a:r>
              <a:rPr lang="en-US" dirty="0"/>
              <a:t>Provides profile validation against the constraints defined by the FHIR standard</a:t>
            </a:r>
          </a:p>
          <a:p>
            <a:r>
              <a:rPr lang="en-US" dirty="0"/>
              <a:t>Profile author can focus on the medical modeling process, while the application takes care of the XML serialization and validation</a:t>
            </a:r>
          </a:p>
          <a:p>
            <a:r>
              <a:rPr lang="en-US" dirty="0"/>
              <a:t>Supports:</a:t>
            </a:r>
          </a:p>
          <a:p>
            <a:pPr lvl="1"/>
            <a:r>
              <a:rPr lang="en-US" dirty="0"/>
              <a:t>the creation and maintenance of FHIR resource profiles and extension definitions</a:t>
            </a:r>
          </a:p>
          <a:p>
            <a:pPr lvl="1"/>
            <a:r>
              <a:rPr lang="en-US" dirty="0"/>
              <a:t>access to the individual profile elements and element properties</a:t>
            </a:r>
          </a:p>
          <a:p>
            <a:pPr lvl="1"/>
            <a:r>
              <a:rPr lang="en-US" dirty="0"/>
              <a:t>generates differential (constraints only) and snapshot (full) profile representations</a:t>
            </a:r>
          </a:p>
          <a:p>
            <a:pPr lvl="1"/>
            <a:r>
              <a:rPr lang="en-US" dirty="0"/>
              <a:t>authoring of implementation guides and conformance packages. </a:t>
            </a:r>
          </a:p>
        </p:txBody>
      </p:sp>
      <p:pic>
        <p:nvPicPr>
          <p:cNvPr id="10" name="Picture 9"/>
          <p:cNvPicPr/>
          <p:nvPr/>
        </p:nvPicPr>
        <p:blipFill>
          <a:blip r:embed="rId3" cstate="print"/>
          <a:srcRect/>
          <a:stretch>
            <a:fillRect/>
          </a:stretch>
        </p:blipFill>
        <p:spPr bwMode="auto">
          <a:xfrm>
            <a:off x="389964" y="4057967"/>
            <a:ext cx="4867836" cy="2443799"/>
          </a:xfrm>
          <a:prstGeom prst="rect">
            <a:avLst/>
          </a:prstGeom>
          <a:noFill/>
          <a:ln w="9525">
            <a:noFill/>
            <a:miter lim="800000"/>
            <a:headEnd/>
            <a:tailEnd/>
          </a:ln>
        </p:spPr>
      </p:pic>
      <p:pic>
        <p:nvPicPr>
          <p:cNvPr id="11" name="Bild 21"/>
          <p:cNvPicPr/>
          <p:nvPr/>
        </p:nvPicPr>
        <p:blipFill>
          <a:blip r:embed="rId4" cstate="print">
            <a:extLst>
              <a:ext uri="{28A0092B-C50C-407E-A947-70E740481C1C}">
                <a14:useLocalDpi xmlns:a14="http://schemas.microsoft.com/office/drawing/2010/main" val="0"/>
              </a:ext>
            </a:extLst>
          </a:blip>
          <a:stretch>
            <a:fillRect/>
          </a:stretch>
        </p:blipFill>
        <p:spPr bwMode="auto">
          <a:xfrm>
            <a:off x="389965" y="1705610"/>
            <a:ext cx="4791634" cy="2256790"/>
          </a:xfrm>
          <a:prstGeom prst="rect">
            <a:avLst/>
          </a:prstGeom>
          <a:noFill/>
          <a:ln w="9525">
            <a:noFill/>
            <a:miter lim="800000"/>
            <a:headEnd/>
            <a:tailEnd/>
          </a:ln>
        </p:spPr>
      </p:pic>
    </p:spTree>
    <p:extLst>
      <p:ext uri="{BB962C8B-B14F-4D97-AF65-F5344CB8AC3E}">
        <p14:creationId xmlns:p14="http://schemas.microsoft.com/office/powerpoint/2010/main" val="21696045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Module 6</a:t>
            </a:r>
          </a:p>
        </p:txBody>
      </p:sp>
      <p:sp>
        <p:nvSpPr>
          <p:cNvPr id="2051" name="Rectangle 3"/>
          <p:cNvSpPr>
            <a:spLocks noGrp="1" noChangeArrowheads="1"/>
          </p:cNvSpPr>
          <p:nvPr>
            <p:ph type="subTitle" idx="1"/>
          </p:nvPr>
        </p:nvSpPr>
        <p:spPr>
          <a:xfrm>
            <a:off x="1219200" y="3962400"/>
            <a:ext cx="6705600" cy="1873250"/>
          </a:xfrm>
        </p:spPr>
        <p:txBody>
          <a:bodyPr/>
          <a:lstStyle/>
          <a:p>
            <a:r>
              <a:rPr lang="en-US" dirty="0"/>
              <a:t>Vocabulary Profiling and Conformance</a:t>
            </a:r>
          </a:p>
        </p:txBody>
      </p:sp>
    </p:spTree>
    <p:extLst>
      <p:ext uri="{BB962C8B-B14F-4D97-AF65-F5344CB8AC3E}">
        <p14:creationId xmlns:p14="http://schemas.microsoft.com/office/powerpoint/2010/main" val="70054892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Vocabulary Profiling</a:t>
            </a:r>
          </a:p>
        </p:txBody>
      </p:sp>
      <p:sp>
        <p:nvSpPr>
          <p:cNvPr id="8195" name="Rectangle 3"/>
          <p:cNvSpPr>
            <a:spLocks noGrp="1" noChangeArrowheads="1"/>
          </p:cNvSpPr>
          <p:nvPr>
            <p:ph idx="1"/>
          </p:nvPr>
        </p:nvSpPr>
        <p:spPr>
          <a:xfrm>
            <a:off x="381000" y="1828800"/>
            <a:ext cx="8382000" cy="4572000"/>
          </a:xfrm>
        </p:spPr>
        <p:txBody>
          <a:bodyPr>
            <a:normAutofit fontScale="92500" lnSpcReduction="20000"/>
          </a:bodyPr>
          <a:lstStyle/>
          <a:p>
            <a:r>
              <a:rPr lang="en-US" dirty="0">
                <a:solidFill>
                  <a:srgbClr val="0070C0"/>
                </a:solidFill>
              </a:rPr>
              <a:t>Constrains the coded values allowed for use in a data element </a:t>
            </a:r>
          </a:p>
          <a:p>
            <a:r>
              <a:rPr lang="en-US" dirty="0"/>
              <a:t>Varies significantly across standards</a:t>
            </a:r>
          </a:p>
          <a:p>
            <a:r>
              <a:rPr lang="en-US" dirty="0"/>
              <a:t>Most standards don’t provide sufficient guidance on how to constraint and bind value sets</a:t>
            </a:r>
          </a:p>
          <a:p>
            <a:r>
              <a:rPr lang="en-US" dirty="0"/>
              <a:t>Most Implementation Guides are not specific enough</a:t>
            </a:r>
          </a:p>
          <a:p>
            <a:pPr lvl="1"/>
            <a:r>
              <a:rPr lang="en-US" dirty="0"/>
              <a:t>Specific value sets for each data element</a:t>
            </a:r>
          </a:p>
          <a:p>
            <a:pPr lvl="1"/>
            <a:r>
              <a:rPr lang="en-US" dirty="0"/>
              <a:t>For example, HL70203 Identifier Type (in HL7v2) is rarely constrained for use for each data element where it is used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186</a:t>
            </a:fld>
            <a:endParaRPr lang="en-US"/>
          </a:p>
        </p:txBody>
      </p:sp>
    </p:spTree>
    <p:extLst>
      <p:ext uri="{BB962C8B-B14F-4D97-AF65-F5344CB8AC3E}">
        <p14:creationId xmlns:p14="http://schemas.microsoft.com/office/powerpoint/2010/main" val="397841681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Common HL7v2 Specification</a:t>
            </a:r>
          </a:p>
        </p:txBody>
      </p:sp>
      <p:sp>
        <p:nvSpPr>
          <p:cNvPr id="8195" name="Rectangle 3"/>
          <p:cNvSpPr>
            <a:spLocks noGrp="1" noChangeArrowheads="1"/>
          </p:cNvSpPr>
          <p:nvPr>
            <p:ph idx="1"/>
          </p:nvPr>
        </p:nvSpPr>
        <p:spPr>
          <a:xfrm>
            <a:off x="332094" y="1676400"/>
            <a:ext cx="8382000" cy="1844040"/>
          </a:xfrm>
        </p:spPr>
        <p:txBody>
          <a:bodyPr>
            <a:normAutofit fontScale="55000" lnSpcReduction="20000"/>
          </a:bodyPr>
          <a:lstStyle/>
          <a:p>
            <a:r>
              <a:rPr lang="en-US" dirty="0"/>
              <a:t>Under specified</a:t>
            </a:r>
          </a:p>
          <a:p>
            <a:r>
              <a:rPr lang="en-US" dirty="0"/>
              <a:t>HL70001 (Administrative Sex)</a:t>
            </a:r>
          </a:p>
          <a:p>
            <a:pPr lvl="1"/>
            <a:r>
              <a:rPr lang="en-US" dirty="0"/>
              <a:t>User-defined table codes include (2.5.1): A, F, M, N, O, and U</a:t>
            </a:r>
          </a:p>
          <a:p>
            <a:pPr lvl="1"/>
            <a:r>
              <a:rPr lang="en-US" dirty="0"/>
              <a:t>Implementation guide </a:t>
            </a:r>
          </a:p>
          <a:p>
            <a:pPr lvl="2"/>
            <a:r>
              <a:rPr lang="en-US" dirty="0"/>
              <a:t>Defines constrainable conformance profile from base standard with table named HL70001 including codes F, M, and U</a:t>
            </a:r>
          </a:p>
          <a:p>
            <a:pPr lvl="2"/>
            <a:r>
              <a:rPr lang="en-US" dirty="0"/>
              <a:t>Indicates HL70001 for PID.8 with data type “IS” (User-defined table)</a:t>
            </a:r>
          </a:p>
          <a:p>
            <a:r>
              <a:rPr lang="en-US" dirty="0"/>
              <a:t>Possible interpretations by the user include: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187</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1628959751"/>
              </p:ext>
            </p:extLst>
          </p:nvPr>
        </p:nvGraphicFramePr>
        <p:xfrm>
          <a:off x="332094" y="3596640"/>
          <a:ext cx="8286750" cy="2346960"/>
        </p:xfrm>
        <a:graphic>
          <a:graphicData uri="http://schemas.openxmlformats.org/drawingml/2006/table">
            <a:tbl>
              <a:tblPr firstRow="1" firstCol="1" bandRow="1"/>
              <a:tblGrid>
                <a:gridCol w="361950">
                  <a:extLst>
                    <a:ext uri="{9D8B030D-6E8A-4147-A177-3AD203B41FA5}">
                      <a16:colId xmlns:a16="http://schemas.microsoft.com/office/drawing/2014/main" val="3520951525"/>
                    </a:ext>
                  </a:extLst>
                </a:gridCol>
                <a:gridCol w="7924800">
                  <a:extLst>
                    <a:ext uri="{9D8B030D-6E8A-4147-A177-3AD203B41FA5}">
                      <a16:colId xmlns:a16="http://schemas.microsoft.com/office/drawing/2014/main" val="3963294122"/>
                    </a:ext>
                  </a:extLst>
                </a:gridCol>
              </a:tblGrid>
              <a:tr h="0">
                <a:tc gridSpan="2">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Possible Requirement</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s Interpretations</a:t>
                      </a:r>
                      <a:endParaRPr lang="en-US" sz="1400" b="1"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marL="0" marR="0" algn="ctr">
                        <a:spcBef>
                          <a:spcPts val="0"/>
                        </a:spcBef>
                        <a:spcAft>
                          <a:spcPts val="600"/>
                        </a:spcAft>
                      </a:pP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622029706"/>
                  </a:ext>
                </a:extLst>
              </a:tr>
              <a:tr h="0">
                <a:tc>
                  <a:txBody>
                    <a:bodyPr/>
                    <a:lstStyle/>
                    <a:p>
                      <a:pPr marL="0" marR="0" algn="l">
                        <a:spcBef>
                          <a:spcPts val="0"/>
                        </a:spcBef>
                        <a:spcAft>
                          <a:spcPts val="600"/>
                        </a:spcAft>
                      </a:pPr>
                      <a:r>
                        <a:rPr lang="en-US" sz="1400" b="1">
                          <a:solidFill>
                            <a:schemeClr val="bg1"/>
                          </a:solidFill>
                          <a:effectLst/>
                          <a:latin typeface="+mn-lt"/>
                          <a:ea typeface="Times New Roman" panose="02020603050405020304" pitchFamily="18" charset="0"/>
                          <a:cs typeface="Times New Roman" panose="02020603050405020304" pitchFamily="18" charset="0"/>
                        </a:rPr>
                        <a:t>1</a:t>
                      </a:r>
                      <a:endParaRPr lang="en-US" sz="1400" b="1"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None. Since PID.8 has the data type of “IS” and table HL70001 is a User defined table, the values are “suggested” values and place no requirements on the implementation. An application could support and send the values of X, Y, and U and still would be considered conformant; i.e., the application would not violate any conformance rules since there weren’t any.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452978"/>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2</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An implementer supports F, M, U, and J. Following the same logic described in option 1 above, per the written standard this would be an acceptable interpretation. In this case, the implementer supports the three codes given in the implementation guide, but is it alright for them to add a code? Was this the intent of the IG authors or not (note that adding this code changes the semantics of the other codes)? There is no indication as to whether or not the value set can be extended.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293906422"/>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3</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An implementer supports F, M, and U and only these values.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159321"/>
                  </a:ext>
                </a:extLst>
              </a:tr>
            </a:tbl>
          </a:graphicData>
        </a:graphic>
      </p:graphicFrame>
      <p:sp>
        <p:nvSpPr>
          <p:cNvPr id="11" name="Rectangle 3"/>
          <p:cNvSpPr txBox="1">
            <a:spLocks noChangeArrowheads="1"/>
          </p:cNvSpPr>
          <p:nvPr/>
        </p:nvSpPr>
        <p:spPr bwMode="auto">
          <a:xfrm>
            <a:off x="332094" y="6048375"/>
            <a:ext cx="8382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550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kern="0" dirty="0"/>
              <a:t>What was the authors’ intent? Can this value be modified in a derived profile?</a:t>
            </a:r>
          </a:p>
          <a:p>
            <a:pPr marL="0" indent="0" eaLnBrk="1" hangingPunct="1">
              <a:buNone/>
            </a:pPr>
            <a:endParaRPr lang="en-US" kern="0" dirty="0"/>
          </a:p>
        </p:txBody>
      </p:sp>
    </p:spTree>
    <p:extLst>
      <p:ext uri="{BB962C8B-B14F-4D97-AF65-F5344CB8AC3E}">
        <p14:creationId xmlns:p14="http://schemas.microsoft.com/office/powerpoint/2010/main" val="215806627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Typical Vocabulary Bindings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188</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p:nvPr/>
        </p:nvPicPr>
        <p:blipFill>
          <a:blip r:embed="rId3"/>
          <a:stretch>
            <a:fillRect/>
          </a:stretch>
        </p:blipFill>
        <p:spPr>
          <a:xfrm>
            <a:off x="1219200" y="1752600"/>
            <a:ext cx="6553200" cy="4724400"/>
          </a:xfrm>
          <a:prstGeom prst="rect">
            <a:avLst/>
          </a:prstGeom>
        </p:spPr>
      </p:pic>
    </p:spTree>
    <p:extLst>
      <p:ext uri="{BB962C8B-B14F-4D97-AF65-F5344CB8AC3E}">
        <p14:creationId xmlns:p14="http://schemas.microsoft.com/office/powerpoint/2010/main" val="188326920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Typical Vocabulary Bindings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189</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a:picLocks noChangeAspect="1"/>
          </p:cNvPicPr>
          <p:nvPr/>
        </p:nvPicPr>
        <p:blipFill>
          <a:blip r:embed="rId3"/>
          <a:stretch>
            <a:fillRect/>
          </a:stretch>
        </p:blipFill>
        <p:spPr>
          <a:xfrm>
            <a:off x="381000" y="1828800"/>
            <a:ext cx="6324600" cy="4267199"/>
          </a:xfrm>
          <a:prstGeom prst="rect">
            <a:avLst/>
          </a:prstGeom>
        </p:spPr>
      </p:pic>
      <p:sp>
        <p:nvSpPr>
          <p:cNvPr id="11" name="TextBox 10"/>
          <p:cNvSpPr txBox="1"/>
          <p:nvPr/>
        </p:nvSpPr>
        <p:spPr>
          <a:xfrm>
            <a:off x="6934200" y="2294134"/>
            <a:ext cx="1752600" cy="369332"/>
          </a:xfrm>
          <a:prstGeom prst="rect">
            <a:avLst/>
          </a:prstGeom>
          <a:noFill/>
        </p:spPr>
        <p:txBody>
          <a:bodyPr wrap="square" rtlCol="0">
            <a:spAutoFit/>
          </a:bodyPr>
          <a:lstStyle/>
          <a:p>
            <a:pPr algn="ctr"/>
            <a:r>
              <a:rPr lang="en-US" dirty="0"/>
              <a:t>Base Standard</a:t>
            </a:r>
          </a:p>
        </p:txBody>
      </p:sp>
      <p:sp>
        <p:nvSpPr>
          <p:cNvPr id="13" name="TextBox 12"/>
          <p:cNvSpPr txBox="1"/>
          <p:nvPr/>
        </p:nvSpPr>
        <p:spPr>
          <a:xfrm>
            <a:off x="6934200" y="3505200"/>
            <a:ext cx="1752600" cy="369332"/>
          </a:xfrm>
          <a:prstGeom prst="rect">
            <a:avLst/>
          </a:prstGeom>
          <a:noFill/>
        </p:spPr>
        <p:txBody>
          <a:bodyPr wrap="square" rtlCol="0">
            <a:spAutoFit/>
          </a:bodyPr>
          <a:lstStyle/>
          <a:p>
            <a:pPr algn="ctr"/>
            <a:r>
              <a:rPr lang="en-US" dirty="0"/>
              <a:t>National IG</a:t>
            </a:r>
          </a:p>
        </p:txBody>
      </p:sp>
      <p:sp>
        <p:nvSpPr>
          <p:cNvPr id="14" name="TextBox 13"/>
          <p:cNvSpPr txBox="1"/>
          <p:nvPr/>
        </p:nvSpPr>
        <p:spPr>
          <a:xfrm>
            <a:off x="6934200" y="4826734"/>
            <a:ext cx="1752600" cy="369332"/>
          </a:xfrm>
          <a:prstGeom prst="rect">
            <a:avLst/>
          </a:prstGeom>
          <a:noFill/>
        </p:spPr>
        <p:txBody>
          <a:bodyPr wrap="square" rtlCol="0">
            <a:spAutoFit/>
          </a:bodyPr>
          <a:lstStyle/>
          <a:p>
            <a:pPr algn="ctr"/>
            <a:r>
              <a:rPr lang="en-US" dirty="0"/>
              <a:t>Local IG</a:t>
            </a:r>
          </a:p>
        </p:txBody>
      </p:sp>
    </p:spTree>
    <p:extLst>
      <p:ext uri="{BB962C8B-B14F-4D97-AF65-F5344CB8AC3E}">
        <p14:creationId xmlns:p14="http://schemas.microsoft.com/office/powerpoint/2010/main" val="2431527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3600" dirty="0"/>
              <a:t>Ambiguous Specification 4</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19</a:t>
            </a:fld>
            <a:endParaRPr lang="en-US" dirty="0"/>
          </a:p>
        </p:txBody>
      </p:sp>
      <p:sp>
        <p:nvSpPr>
          <p:cNvPr id="9" name="Rectangle 3"/>
          <p:cNvSpPr>
            <a:spLocks noGrp="1" noChangeArrowheads="1"/>
          </p:cNvSpPr>
          <p:nvPr>
            <p:ph idx="1"/>
          </p:nvPr>
        </p:nvSpPr>
        <p:spPr>
          <a:xfrm>
            <a:off x="321168" y="5320059"/>
            <a:ext cx="8440978" cy="1188139"/>
          </a:xfrm>
          <a:ln w="12700">
            <a:solidFill>
              <a:schemeClr val="tx1"/>
            </a:solidFill>
          </a:ln>
        </p:spPr>
        <p:txBody>
          <a:bodyPr>
            <a:normAutofit fontScale="25000" lnSpcReduction="20000"/>
          </a:bodyPr>
          <a:lstStyle/>
          <a:p>
            <a:r>
              <a:rPr lang="en-US" sz="5600" dirty="0"/>
              <a:t>Separate out requirements individually for each message type (profile)—this removes the conditional</a:t>
            </a:r>
          </a:p>
          <a:p>
            <a:r>
              <a:rPr lang="en-US" sz="5600" dirty="0"/>
              <a:t>In some message types the usage is R and in others it is O (express explicitly)</a:t>
            </a:r>
          </a:p>
          <a:p>
            <a:r>
              <a:rPr lang="en-US" sz="5600" dirty="0"/>
              <a:t>Don’t use a default (this makes it R instead of RE), explicitly indicate either “Y” or “N” in PID-31</a:t>
            </a:r>
          </a:p>
          <a:p>
            <a:r>
              <a:rPr lang="en-US" sz="5600" dirty="0"/>
              <a:t>Express condition predicate for PID-32 explicitly and define a co-constraint for PID-3, PID-31, and PID-32</a:t>
            </a:r>
          </a:p>
          <a:p>
            <a:pPr marL="0" indent="0">
              <a:buNone/>
            </a:pPr>
            <a:endParaRPr lang="en-US" dirty="0"/>
          </a:p>
        </p:txBody>
      </p:sp>
      <p:sp>
        <p:nvSpPr>
          <p:cNvPr id="7" name="Right Arrow 6"/>
          <p:cNvSpPr/>
          <p:nvPr/>
        </p:nvSpPr>
        <p:spPr bwMode="auto">
          <a:xfrm>
            <a:off x="657224" y="1799841"/>
            <a:ext cx="381000" cy="204730"/>
          </a:xfrm>
          <a:prstGeom prst="right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269136" y="4950727"/>
            <a:ext cx="851515" cy="369332"/>
          </a:xfrm>
          <a:prstGeom prst="rect">
            <a:avLst/>
          </a:prstGeom>
          <a:noFill/>
        </p:spPr>
        <p:txBody>
          <a:bodyPr wrap="none" rtlCol="0">
            <a:spAutoFit/>
          </a:bodyPr>
          <a:lstStyle/>
          <a:p>
            <a:r>
              <a:rPr lang="en-US" b="1" dirty="0">
                <a:solidFill>
                  <a:srgbClr val="0070C0"/>
                </a:solidFill>
              </a:rPr>
              <a:t>Better</a:t>
            </a:r>
          </a:p>
        </p:txBody>
      </p:sp>
      <p:grpSp>
        <p:nvGrpSpPr>
          <p:cNvPr id="12" name="Group 11"/>
          <p:cNvGrpSpPr/>
          <p:nvPr/>
        </p:nvGrpSpPr>
        <p:grpSpPr>
          <a:xfrm>
            <a:off x="1071521" y="2276009"/>
            <a:ext cx="6015078" cy="2181469"/>
            <a:chOff x="1287974" y="2303478"/>
            <a:chExt cx="6270113" cy="2574203"/>
          </a:xfrm>
        </p:grpSpPr>
        <p:pic>
          <p:nvPicPr>
            <p:cNvPr id="3" name="Picture 2"/>
            <p:cNvPicPr>
              <a:picLocks noChangeAspect="1"/>
            </p:cNvPicPr>
            <p:nvPr/>
          </p:nvPicPr>
          <p:blipFill>
            <a:blip r:embed="rId3"/>
            <a:stretch>
              <a:fillRect/>
            </a:stretch>
          </p:blipFill>
          <p:spPr>
            <a:xfrm>
              <a:off x="1376362" y="2303478"/>
              <a:ext cx="6181725" cy="1457325"/>
            </a:xfrm>
            <a:prstGeom prst="rect">
              <a:avLst/>
            </a:prstGeom>
          </p:spPr>
        </p:pic>
        <p:pic>
          <p:nvPicPr>
            <p:cNvPr id="6" name="Picture 5"/>
            <p:cNvPicPr>
              <a:picLocks noChangeAspect="1"/>
            </p:cNvPicPr>
            <p:nvPr/>
          </p:nvPicPr>
          <p:blipFill>
            <a:blip r:embed="rId4"/>
            <a:stretch>
              <a:fillRect/>
            </a:stretch>
          </p:blipFill>
          <p:spPr>
            <a:xfrm>
              <a:off x="1287974" y="3744206"/>
              <a:ext cx="6076950" cy="1133475"/>
            </a:xfrm>
            <a:prstGeom prst="rect">
              <a:avLst/>
            </a:prstGeom>
          </p:spPr>
        </p:pic>
      </p:grpSp>
      <p:sp>
        <p:nvSpPr>
          <p:cNvPr id="13" name="TextBox 12"/>
          <p:cNvSpPr txBox="1"/>
          <p:nvPr/>
        </p:nvSpPr>
        <p:spPr>
          <a:xfrm>
            <a:off x="7086599" y="1761801"/>
            <a:ext cx="1481098" cy="1015663"/>
          </a:xfrm>
          <a:prstGeom prst="rect">
            <a:avLst/>
          </a:prstGeom>
          <a:noFill/>
          <a:ln w="12700">
            <a:solidFill>
              <a:srgbClr val="002060"/>
            </a:solidFill>
          </a:ln>
        </p:spPr>
        <p:txBody>
          <a:bodyPr wrap="square" rtlCol="0">
            <a:spAutoFit/>
          </a:bodyPr>
          <a:lstStyle/>
          <a:p>
            <a:r>
              <a:rPr lang="en-US" sz="1200" dirty="0">
                <a:solidFill>
                  <a:srgbClr val="0070C0"/>
                </a:solidFill>
              </a:rPr>
              <a:t>The conditional usage (CE) is across many message types—use profiling</a:t>
            </a:r>
          </a:p>
        </p:txBody>
      </p:sp>
      <p:sp>
        <p:nvSpPr>
          <p:cNvPr id="15" name="TextBox 14"/>
          <p:cNvSpPr txBox="1"/>
          <p:nvPr/>
        </p:nvSpPr>
        <p:spPr>
          <a:xfrm>
            <a:off x="3854183" y="3393181"/>
            <a:ext cx="4681497" cy="276999"/>
          </a:xfrm>
          <a:prstGeom prst="rect">
            <a:avLst/>
          </a:prstGeom>
          <a:noFill/>
          <a:ln w="12700">
            <a:solidFill>
              <a:srgbClr val="002060"/>
            </a:solidFill>
          </a:ln>
        </p:spPr>
        <p:txBody>
          <a:bodyPr wrap="square" rtlCol="0">
            <a:spAutoFit/>
          </a:bodyPr>
          <a:lstStyle/>
          <a:p>
            <a:r>
              <a:rPr lang="en-US" sz="1200" dirty="0">
                <a:solidFill>
                  <a:srgbClr val="0070C0"/>
                </a:solidFill>
              </a:rPr>
              <a:t>What is “all other messages” and in which technical frameworks?</a:t>
            </a:r>
          </a:p>
        </p:txBody>
      </p:sp>
      <p:sp>
        <p:nvSpPr>
          <p:cNvPr id="16" name="TextBox 15"/>
          <p:cNvSpPr txBox="1"/>
          <p:nvPr/>
        </p:nvSpPr>
        <p:spPr>
          <a:xfrm>
            <a:off x="284368" y="2480945"/>
            <a:ext cx="871946" cy="1938992"/>
          </a:xfrm>
          <a:prstGeom prst="rect">
            <a:avLst/>
          </a:prstGeom>
          <a:noFill/>
          <a:ln w="12700">
            <a:solidFill>
              <a:srgbClr val="002060"/>
            </a:solidFill>
          </a:ln>
        </p:spPr>
        <p:txBody>
          <a:bodyPr wrap="square" rtlCol="0">
            <a:spAutoFit/>
          </a:bodyPr>
          <a:lstStyle/>
          <a:p>
            <a:r>
              <a:rPr lang="en-US" sz="1200" dirty="0">
                <a:solidFill>
                  <a:srgbClr val="0070C0"/>
                </a:solidFill>
              </a:rPr>
              <a:t>Usage is “RE” in A28, A01, A04, A31, and A08 if no condition and default allowed</a:t>
            </a:r>
          </a:p>
        </p:txBody>
      </p:sp>
      <p:sp>
        <p:nvSpPr>
          <p:cNvPr id="17" name="TextBox 16"/>
          <p:cNvSpPr txBox="1"/>
          <p:nvPr/>
        </p:nvSpPr>
        <p:spPr>
          <a:xfrm>
            <a:off x="4800600" y="3703593"/>
            <a:ext cx="3185031" cy="276999"/>
          </a:xfrm>
          <a:prstGeom prst="rect">
            <a:avLst/>
          </a:prstGeom>
          <a:noFill/>
          <a:ln w="12700">
            <a:solidFill>
              <a:srgbClr val="002060"/>
            </a:solidFill>
          </a:ln>
        </p:spPr>
        <p:txBody>
          <a:bodyPr wrap="square" rtlCol="0">
            <a:spAutoFit/>
          </a:bodyPr>
          <a:lstStyle/>
          <a:p>
            <a:r>
              <a:rPr lang="en-US" sz="1200" dirty="0">
                <a:solidFill>
                  <a:srgbClr val="0070C0"/>
                </a:solidFill>
              </a:rPr>
              <a:t>Assuming these are the values in table 0136</a:t>
            </a:r>
          </a:p>
        </p:txBody>
      </p:sp>
      <p:sp>
        <p:nvSpPr>
          <p:cNvPr id="18" name="TextBox 17"/>
          <p:cNvSpPr txBox="1"/>
          <p:nvPr/>
        </p:nvSpPr>
        <p:spPr>
          <a:xfrm>
            <a:off x="7255648" y="4022631"/>
            <a:ext cx="1481098" cy="646331"/>
          </a:xfrm>
          <a:prstGeom prst="rect">
            <a:avLst/>
          </a:prstGeom>
          <a:noFill/>
          <a:ln w="12700">
            <a:solidFill>
              <a:srgbClr val="002060"/>
            </a:solidFill>
          </a:ln>
        </p:spPr>
        <p:txBody>
          <a:bodyPr wrap="square" rtlCol="0">
            <a:spAutoFit/>
          </a:bodyPr>
          <a:lstStyle/>
          <a:p>
            <a:r>
              <a:rPr lang="en-US" sz="1200" dirty="0">
                <a:solidFill>
                  <a:srgbClr val="0070C0"/>
                </a:solidFill>
              </a:rPr>
              <a:t>Using a “default” of “N” means it is truly “N” </a:t>
            </a:r>
          </a:p>
        </p:txBody>
      </p:sp>
      <p:sp>
        <p:nvSpPr>
          <p:cNvPr id="19" name="TextBox 18"/>
          <p:cNvSpPr txBox="1"/>
          <p:nvPr/>
        </p:nvSpPr>
        <p:spPr>
          <a:xfrm>
            <a:off x="1186678" y="4511420"/>
            <a:ext cx="5869556" cy="461665"/>
          </a:xfrm>
          <a:prstGeom prst="rect">
            <a:avLst/>
          </a:prstGeom>
          <a:noFill/>
          <a:ln w="12700">
            <a:solidFill>
              <a:srgbClr val="002060"/>
            </a:solidFill>
          </a:ln>
        </p:spPr>
        <p:txBody>
          <a:bodyPr wrap="square" rtlCol="0">
            <a:spAutoFit/>
          </a:bodyPr>
          <a:lstStyle/>
          <a:p>
            <a:r>
              <a:rPr lang="en-US" sz="1200" dirty="0">
                <a:solidFill>
                  <a:srgbClr val="0070C0"/>
                </a:solidFill>
              </a:rPr>
              <a:t>Statement indicates a conditional (i.e., PID-32 is the conditional element) and a co-constraint exists between PID-3, PID-31, and PID-32 and should be written explicitly</a:t>
            </a:r>
          </a:p>
        </p:txBody>
      </p:sp>
      <p:pic>
        <p:nvPicPr>
          <p:cNvPr id="8" name="Picture 7"/>
          <p:cNvPicPr>
            <a:picLocks noChangeAspect="1"/>
          </p:cNvPicPr>
          <p:nvPr/>
        </p:nvPicPr>
        <p:blipFill>
          <a:blip r:embed="rId5"/>
          <a:stretch>
            <a:fillRect/>
          </a:stretch>
        </p:blipFill>
        <p:spPr>
          <a:xfrm>
            <a:off x="1038224" y="1723617"/>
            <a:ext cx="6000750" cy="495300"/>
          </a:xfrm>
          <a:prstGeom prst="rect">
            <a:avLst/>
          </a:prstGeom>
        </p:spPr>
      </p:pic>
      <p:sp>
        <p:nvSpPr>
          <p:cNvPr id="2" name="5-Point Star 1"/>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2146073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A High-level Perspective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190</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p:nvPr/>
        </p:nvPicPr>
        <p:blipFill>
          <a:blip r:embed="rId3"/>
          <a:stretch>
            <a:fillRect/>
          </a:stretch>
        </p:blipFill>
        <p:spPr>
          <a:xfrm>
            <a:off x="1428750" y="1676400"/>
            <a:ext cx="6286500" cy="4724400"/>
          </a:xfrm>
          <a:prstGeom prst="rect">
            <a:avLst/>
          </a:prstGeom>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122310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Extensibility and Stability Use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191</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p:nvPr/>
        </p:nvPicPr>
        <p:blipFill>
          <a:blip r:embed="rId3"/>
          <a:stretch>
            <a:fillRect/>
          </a:stretch>
        </p:blipFill>
        <p:spPr>
          <a:xfrm>
            <a:off x="1219200" y="1752600"/>
            <a:ext cx="6477000" cy="4705350"/>
          </a:xfrm>
          <a:prstGeom prst="rect">
            <a:avLst/>
          </a:prstGeom>
        </p:spPr>
      </p:pic>
    </p:spTree>
    <p:extLst>
      <p:ext uri="{BB962C8B-B14F-4D97-AF65-F5344CB8AC3E}">
        <p14:creationId xmlns:p14="http://schemas.microsoft.com/office/powerpoint/2010/main" val="311795184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Vocabulary Usage - v2 Proposal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192</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380361" y="1752600"/>
            <a:ext cx="4953639" cy="345801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436248955"/>
              </p:ext>
            </p:extLst>
          </p:nvPr>
        </p:nvGraphicFramePr>
        <p:xfrm>
          <a:off x="400852" y="5334000"/>
          <a:ext cx="6241045" cy="1066800"/>
        </p:xfrm>
        <a:graphic>
          <a:graphicData uri="http://schemas.openxmlformats.org/drawingml/2006/table">
            <a:tbl>
              <a:tblPr firstRow="1" firstCol="1" bandRow="1"/>
              <a:tblGrid>
                <a:gridCol w="685800">
                  <a:extLst>
                    <a:ext uri="{9D8B030D-6E8A-4147-A177-3AD203B41FA5}">
                      <a16:colId xmlns:a16="http://schemas.microsoft.com/office/drawing/2014/main" val="3520951525"/>
                    </a:ext>
                  </a:extLst>
                </a:gridCol>
                <a:gridCol w="914400">
                  <a:extLst>
                    <a:ext uri="{9D8B030D-6E8A-4147-A177-3AD203B41FA5}">
                      <a16:colId xmlns:a16="http://schemas.microsoft.com/office/drawing/2014/main" val="3963294122"/>
                    </a:ext>
                  </a:extLst>
                </a:gridCol>
                <a:gridCol w="2726414">
                  <a:extLst>
                    <a:ext uri="{9D8B030D-6E8A-4147-A177-3AD203B41FA5}">
                      <a16:colId xmlns:a16="http://schemas.microsoft.com/office/drawing/2014/main" val="2255676628"/>
                    </a:ext>
                  </a:extLst>
                </a:gridCol>
                <a:gridCol w="1914431">
                  <a:extLst>
                    <a:ext uri="{9D8B030D-6E8A-4147-A177-3AD203B41FA5}">
                      <a16:colId xmlns:a16="http://schemas.microsoft.com/office/drawing/2014/main" val="2745854155"/>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Usage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Name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Conformance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Allowable</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Usage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622029706"/>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R</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Required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The</a:t>
                      </a:r>
                      <a:r>
                        <a:rPr lang="en-US" sz="1400" baseline="0" dirty="0">
                          <a:effectLst/>
                          <a:latin typeface="+mn-lt"/>
                          <a:ea typeface="Times New Roman" panose="02020603050405020304" pitchFamily="18" charset="0"/>
                          <a:cs typeface="Times New Roman" panose="02020603050405020304" pitchFamily="18" charset="0"/>
                        </a:rPr>
                        <a:t> code SHALL be supported</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452978"/>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P</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Permitted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None;</a:t>
                      </a:r>
                      <a:r>
                        <a:rPr lang="en-US" sz="1400" baseline="0" dirty="0">
                          <a:effectLst/>
                          <a:latin typeface="+mn-lt"/>
                          <a:ea typeface="Times New Roman" panose="02020603050405020304" pitchFamily="18" charset="0"/>
                          <a:cs typeface="Times New Roman" panose="02020603050405020304" pitchFamily="18" charset="0"/>
                        </a:rPr>
                        <a:t> to be specified</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a:t>
                      </a:r>
                      <a:r>
                        <a:rPr lang="en-US" sz="1400" baseline="0" dirty="0">
                          <a:effectLst/>
                          <a:latin typeface="+mn-lt"/>
                          <a:ea typeface="Times New Roman" panose="02020603050405020304" pitchFamily="18" charset="0"/>
                          <a:cs typeface="Times New Roman" panose="02020603050405020304" pitchFamily="18" charset="0"/>
                        </a:rPr>
                        <a:t> P, E</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293906422"/>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Excluded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The</a:t>
                      </a:r>
                      <a:r>
                        <a:rPr lang="en-US" sz="1400" baseline="0" dirty="0">
                          <a:effectLst/>
                          <a:latin typeface="+mn-lt"/>
                          <a:ea typeface="Times New Roman" panose="02020603050405020304" pitchFamily="18" charset="0"/>
                          <a:cs typeface="Times New Roman" panose="02020603050405020304" pitchFamily="18" charset="0"/>
                        </a:rPr>
                        <a:t> code SHALL not be supported.</a:t>
                      </a:r>
                      <a:endParaRPr lang="en-US" sz="1400" dirty="0">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159321"/>
                  </a:ext>
                </a:extLst>
              </a:tr>
            </a:tbl>
          </a:graphicData>
        </a:graphic>
      </p:graphicFrame>
      <p:sp>
        <p:nvSpPr>
          <p:cNvPr id="8" name="Rectangle 3"/>
          <p:cNvSpPr>
            <a:spLocks noGrp="1" noChangeArrowheads="1"/>
          </p:cNvSpPr>
          <p:nvPr>
            <p:ph idx="1"/>
          </p:nvPr>
        </p:nvSpPr>
        <p:spPr>
          <a:xfrm>
            <a:off x="5486400" y="1752601"/>
            <a:ext cx="3276600" cy="3389938"/>
          </a:xfrm>
        </p:spPr>
        <p:txBody>
          <a:bodyPr>
            <a:normAutofit fontScale="85000" lnSpcReduction="10000"/>
          </a:bodyPr>
          <a:lstStyle/>
          <a:p>
            <a:r>
              <a:rPr lang="en-US" sz="2400" dirty="0"/>
              <a:t>Profiling to create value sets</a:t>
            </a:r>
          </a:p>
          <a:p>
            <a:r>
              <a:rPr lang="en-US" sz="2400" dirty="0"/>
              <a:t>Vocabulary usage indicators can be used to narrow code sets (i.e., create value sets)</a:t>
            </a:r>
          </a:p>
          <a:p>
            <a:r>
              <a:rPr lang="en-US" sz="2400" dirty="0"/>
              <a:t>V3 uses min/max/ignore</a:t>
            </a:r>
          </a:p>
          <a:p>
            <a:r>
              <a:rPr lang="en-US" sz="2400" dirty="0"/>
              <a:t>Value sets are defined for a particular use and data element</a:t>
            </a:r>
          </a:p>
        </p:txBody>
      </p:sp>
      <p:sp>
        <p:nvSpPr>
          <p:cNvPr id="9" name="Rectangle 3"/>
          <p:cNvSpPr txBox="1">
            <a:spLocks noChangeArrowheads="1"/>
          </p:cNvSpPr>
          <p:nvPr/>
        </p:nvSpPr>
        <p:spPr bwMode="auto">
          <a:xfrm>
            <a:off x="6641897" y="5399838"/>
            <a:ext cx="1740103" cy="657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475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marL="0" indent="0" eaLnBrk="1" hangingPunct="1">
              <a:buNone/>
            </a:pPr>
            <a:r>
              <a:rPr lang="en-US" sz="2400" kern="0" dirty="0"/>
              <a:t>Permitted (P) applicable to constrainable profiles only; not allowed in an implementation profile</a:t>
            </a:r>
          </a:p>
        </p:txBody>
      </p:sp>
    </p:spTree>
    <p:extLst>
      <p:ext uri="{BB962C8B-B14F-4D97-AF65-F5344CB8AC3E}">
        <p14:creationId xmlns:p14="http://schemas.microsoft.com/office/powerpoint/2010/main" val="12853428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Vocabulary Profiling: Example 1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193</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1052842" y="1686215"/>
            <a:ext cx="3056563" cy="1701408"/>
          </a:xfrm>
          <a:prstGeom prst="rect">
            <a:avLst/>
          </a:prstGeom>
        </p:spPr>
      </p:pic>
      <p:pic>
        <p:nvPicPr>
          <p:cNvPr id="3" name="Picture 2"/>
          <p:cNvPicPr>
            <a:picLocks noChangeAspect="1"/>
          </p:cNvPicPr>
          <p:nvPr/>
        </p:nvPicPr>
        <p:blipFill>
          <a:blip r:embed="rId4"/>
          <a:stretch>
            <a:fillRect/>
          </a:stretch>
        </p:blipFill>
        <p:spPr>
          <a:xfrm>
            <a:off x="490235" y="3429000"/>
            <a:ext cx="4386565" cy="3026389"/>
          </a:xfrm>
          <a:prstGeom prst="rect">
            <a:avLst/>
          </a:prstGeom>
        </p:spPr>
      </p:pic>
      <p:cxnSp>
        <p:nvCxnSpPr>
          <p:cNvPr id="16" name="Straight Arrow Connector 15"/>
          <p:cNvCxnSpPr/>
          <p:nvPr/>
        </p:nvCxnSpPr>
        <p:spPr bwMode="auto">
          <a:xfrm flipH="1">
            <a:off x="778518" y="3136610"/>
            <a:ext cx="381000" cy="9144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0" name="Rectangle 3"/>
          <p:cNvSpPr>
            <a:spLocks noGrp="1" noChangeArrowheads="1"/>
          </p:cNvSpPr>
          <p:nvPr>
            <p:ph idx="1"/>
          </p:nvPr>
        </p:nvSpPr>
        <p:spPr>
          <a:xfrm>
            <a:off x="5029200" y="1752601"/>
            <a:ext cx="3733800" cy="3200399"/>
          </a:xfrm>
        </p:spPr>
        <p:txBody>
          <a:bodyPr>
            <a:normAutofit fontScale="92500"/>
          </a:bodyPr>
          <a:lstStyle/>
          <a:p>
            <a:r>
              <a:rPr lang="en-US" sz="2400" dirty="0"/>
              <a:t>Initial code system (HL7 v2 table)</a:t>
            </a:r>
          </a:p>
          <a:p>
            <a:r>
              <a:rPr lang="en-US" sz="2400" dirty="0"/>
              <a:t>Profile for a specific use</a:t>
            </a:r>
          </a:p>
          <a:p>
            <a:r>
              <a:rPr lang="en-US" sz="2400" dirty="0"/>
              <a:t>IG Authors “Closed” the value set at constrainable level</a:t>
            </a:r>
          </a:p>
          <a:p>
            <a:r>
              <a:rPr lang="en-US" sz="2400" dirty="0"/>
              <a:t>Becomes fully specified at implementation level</a:t>
            </a:r>
          </a:p>
        </p:txBody>
      </p:sp>
    </p:spTree>
    <p:extLst>
      <p:ext uri="{BB962C8B-B14F-4D97-AF65-F5344CB8AC3E}">
        <p14:creationId xmlns:p14="http://schemas.microsoft.com/office/powerpoint/2010/main" val="2641665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33400" y="3505200"/>
            <a:ext cx="3980002" cy="2949956"/>
          </a:xfrm>
          <a:prstGeom prst="rect">
            <a:avLst/>
          </a:prstGeom>
        </p:spPr>
      </p:pic>
      <p:sp>
        <p:nvSpPr>
          <p:cNvPr id="8194" name="Rectangle 2"/>
          <p:cNvSpPr>
            <a:spLocks noGrp="1" noChangeArrowheads="1"/>
          </p:cNvSpPr>
          <p:nvPr>
            <p:ph type="title"/>
          </p:nvPr>
        </p:nvSpPr>
        <p:spPr>
          <a:xfrm>
            <a:off x="381000" y="482918"/>
            <a:ext cx="8382000" cy="822325"/>
          </a:xfrm>
        </p:spPr>
        <p:txBody>
          <a:bodyPr/>
          <a:lstStyle/>
          <a:p>
            <a:r>
              <a:rPr lang="en-US" dirty="0"/>
              <a:t>Vocabulary Profiling: Example 2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194</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4"/>
          <a:stretch>
            <a:fillRect/>
          </a:stretch>
        </p:blipFill>
        <p:spPr>
          <a:xfrm>
            <a:off x="1052842" y="1686215"/>
            <a:ext cx="3056563" cy="1701408"/>
          </a:xfrm>
          <a:prstGeom prst="rect">
            <a:avLst/>
          </a:prstGeom>
        </p:spPr>
      </p:pic>
      <p:cxnSp>
        <p:nvCxnSpPr>
          <p:cNvPr id="16" name="Straight Arrow Connector 15"/>
          <p:cNvCxnSpPr/>
          <p:nvPr/>
        </p:nvCxnSpPr>
        <p:spPr bwMode="auto">
          <a:xfrm flipH="1">
            <a:off x="778518" y="3136610"/>
            <a:ext cx="381000" cy="9144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0" name="Rectangle 3"/>
          <p:cNvSpPr>
            <a:spLocks noGrp="1" noChangeArrowheads="1"/>
          </p:cNvSpPr>
          <p:nvPr>
            <p:ph idx="1"/>
          </p:nvPr>
        </p:nvSpPr>
        <p:spPr>
          <a:xfrm>
            <a:off x="5029200" y="1752601"/>
            <a:ext cx="3733800" cy="3581399"/>
          </a:xfrm>
        </p:spPr>
        <p:txBody>
          <a:bodyPr>
            <a:normAutofit fontScale="92500"/>
          </a:bodyPr>
          <a:lstStyle/>
          <a:p>
            <a:r>
              <a:rPr lang="en-US" sz="2400" dirty="0"/>
              <a:t>Initial code system (HL7 v2 table)</a:t>
            </a:r>
          </a:p>
          <a:p>
            <a:r>
              <a:rPr lang="en-US" sz="2400" dirty="0"/>
              <a:t>Profile for a specific use</a:t>
            </a:r>
          </a:p>
          <a:p>
            <a:r>
              <a:rPr lang="en-US" sz="2400" dirty="0"/>
              <a:t>Value set is “open” at constrainable level</a:t>
            </a:r>
          </a:p>
          <a:p>
            <a:r>
              <a:rPr lang="en-US" sz="2400" dirty="0">
                <a:solidFill>
                  <a:srgbClr val="0070C0"/>
                </a:solidFill>
              </a:rPr>
              <a:t>Local code added at implementation level</a:t>
            </a:r>
          </a:p>
          <a:p>
            <a:r>
              <a:rPr lang="en-US" sz="2400" dirty="0"/>
              <a:t>Becomes fully specified at implementation level</a:t>
            </a:r>
          </a:p>
        </p:txBody>
      </p:sp>
    </p:spTree>
    <p:extLst>
      <p:ext uri="{BB962C8B-B14F-4D97-AF65-F5344CB8AC3E}">
        <p14:creationId xmlns:p14="http://schemas.microsoft.com/office/powerpoint/2010/main" val="27901447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Vocabulary Profiling: Example 3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195</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1052842" y="1686215"/>
            <a:ext cx="3056563" cy="1701408"/>
          </a:xfrm>
          <a:prstGeom prst="rect">
            <a:avLst/>
          </a:prstGeom>
        </p:spPr>
      </p:pic>
      <p:sp>
        <p:nvSpPr>
          <p:cNvPr id="20" name="Rectangle 3"/>
          <p:cNvSpPr>
            <a:spLocks noGrp="1" noChangeArrowheads="1"/>
          </p:cNvSpPr>
          <p:nvPr>
            <p:ph idx="1"/>
          </p:nvPr>
        </p:nvSpPr>
        <p:spPr>
          <a:xfrm>
            <a:off x="5029200" y="1752601"/>
            <a:ext cx="3733800" cy="3581399"/>
          </a:xfrm>
        </p:spPr>
        <p:txBody>
          <a:bodyPr>
            <a:normAutofit fontScale="92500" lnSpcReduction="20000"/>
          </a:bodyPr>
          <a:lstStyle/>
          <a:p>
            <a:r>
              <a:rPr lang="en-US" sz="2400" dirty="0"/>
              <a:t>Initial code system (HL7 v2 table)</a:t>
            </a:r>
          </a:p>
          <a:p>
            <a:r>
              <a:rPr lang="en-US" sz="2400" dirty="0"/>
              <a:t>Profile for a specific use</a:t>
            </a:r>
          </a:p>
          <a:p>
            <a:r>
              <a:rPr lang="en-US" sz="2400" dirty="0"/>
              <a:t>Value set is “open” at base and constrainable level</a:t>
            </a:r>
          </a:p>
          <a:p>
            <a:r>
              <a:rPr lang="en-US" sz="2400" dirty="0">
                <a:solidFill>
                  <a:srgbClr val="0070C0"/>
                </a:solidFill>
              </a:rPr>
              <a:t>Local code added at constrainable and implementation level</a:t>
            </a:r>
          </a:p>
          <a:p>
            <a:r>
              <a:rPr lang="en-US" sz="2400" dirty="0"/>
              <a:t>Becomes fully specified at implementation level</a:t>
            </a:r>
          </a:p>
        </p:txBody>
      </p:sp>
      <p:pic>
        <p:nvPicPr>
          <p:cNvPr id="11" name="Picture 10"/>
          <p:cNvPicPr/>
          <p:nvPr/>
        </p:nvPicPr>
        <p:blipFill>
          <a:blip r:embed="rId4"/>
          <a:stretch>
            <a:fillRect/>
          </a:stretch>
        </p:blipFill>
        <p:spPr>
          <a:xfrm>
            <a:off x="473392" y="3543300"/>
            <a:ext cx="3777615" cy="2946099"/>
          </a:xfrm>
          <a:prstGeom prst="rect">
            <a:avLst/>
          </a:prstGeom>
        </p:spPr>
      </p:pic>
      <p:cxnSp>
        <p:nvCxnSpPr>
          <p:cNvPr id="16" name="Straight Arrow Connector 15"/>
          <p:cNvCxnSpPr/>
          <p:nvPr/>
        </p:nvCxnSpPr>
        <p:spPr bwMode="auto">
          <a:xfrm flipH="1">
            <a:off x="778518" y="3136610"/>
            <a:ext cx="381000" cy="9144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65172111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Vocabulary Profiling: Example 4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196</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3"/>
          <p:cNvSpPr>
            <a:spLocks noGrp="1" noChangeArrowheads="1"/>
          </p:cNvSpPr>
          <p:nvPr>
            <p:ph idx="1"/>
          </p:nvPr>
        </p:nvSpPr>
        <p:spPr>
          <a:xfrm>
            <a:off x="457200" y="1752602"/>
            <a:ext cx="8305800" cy="1198182"/>
          </a:xfrm>
        </p:spPr>
        <p:txBody>
          <a:bodyPr>
            <a:normAutofit fontScale="77500" lnSpcReduction="20000"/>
          </a:bodyPr>
          <a:lstStyle/>
          <a:p>
            <a:r>
              <a:rPr lang="en-US" sz="2400" dirty="0"/>
              <a:t>Dynamic Value Set</a:t>
            </a:r>
          </a:p>
          <a:p>
            <a:r>
              <a:rPr lang="en-US" sz="2400" dirty="0"/>
              <a:t>Profiling adds codes at the constrainable and implementable levels</a:t>
            </a:r>
          </a:p>
          <a:p>
            <a:r>
              <a:rPr lang="en-US" sz="2400" dirty="0"/>
              <a:t>The code system steward adds a code post specification</a:t>
            </a:r>
          </a:p>
          <a:p>
            <a:r>
              <a:rPr lang="en-US" sz="2400" dirty="0">
                <a:solidFill>
                  <a:srgbClr val="0070C0"/>
                </a:solidFill>
              </a:rPr>
              <a:t>Implementers must be aware that such updates can be made </a:t>
            </a:r>
          </a:p>
        </p:txBody>
      </p:sp>
      <p:pic>
        <p:nvPicPr>
          <p:cNvPr id="12" name="Picture 11"/>
          <p:cNvPicPr/>
          <p:nvPr/>
        </p:nvPicPr>
        <p:blipFill>
          <a:blip r:embed="rId3"/>
          <a:stretch>
            <a:fillRect/>
          </a:stretch>
        </p:blipFill>
        <p:spPr>
          <a:xfrm>
            <a:off x="1938655" y="3116487"/>
            <a:ext cx="5266690" cy="3294380"/>
          </a:xfrm>
          <a:prstGeom prst="rect">
            <a:avLst/>
          </a:prstGeom>
        </p:spPr>
      </p:pic>
    </p:spTree>
    <p:extLst>
      <p:ext uri="{BB962C8B-B14F-4D97-AF65-F5344CB8AC3E}">
        <p14:creationId xmlns:p14="http://schemas.microsoft.com/office/powerpoint/2010/main" val="12776868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Value Set Collection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197</a:t>
            </a:fld>
            <a:endParaRPr lang="en-US"/>
          </a:p>
        </p:txBody>
      </p:sp>
      <p:sp>
        <p:nvSpPr>
          <p:cNvPr id="6" name="Rectangle 4"/>
          <p:cNvSpPr>
            <a:spLocks noChangeArrowheads="1"/>
          </p:cNvSpPr>
          <p:nvPr/>
        </p:nvSpPr>
        <p:spPr bwMode="auto">
          <a:xfrm>
            <a:off x="2362200" y="350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3"/>
          <p:cNvSpPr>
            <a:spLocks noGrp="1" noChangeArrowheads="1"/>
          </p:cNvSpPr>
          <p:nvPr>
            <p:ph idx="1"/>
          </p:nvPr>
        </p:nvSpPr>
        <p:spPr>
          <a:xfrm>
            <a:off x="5867400" y="1752602"/>
            <a:ext cx="2895600" cy="3505198"/>
          </a:xfrm>
        </p:spPr>
        <p:txBody>
          <a:bodyPr>
            <a:normAutofit fontScale="92500" lnSpcReduction="20000"/>
          </a:bodyPr>
          <a:lstStyle/>
          <a:p>
            <a:r>
              <a:rPr lang="en-US" sz="2400" dirty="0"/>
              <a:t>Most IGs assign the entire code system to the data element</a:t>
            </a:r>
          </a:p>
          <a:p>
            <a:r>
              <a:rPr lang="en-US" sz="2400" dirty="0"/>
              <a:t>This method indicates a precise value set definition and binding specification</a:t>
            </a:r>
          </a:p>
          <a:p>
            <a:r>
              <a:rPr lang="en-US" sz="2400" dirty="0"/>
              <a:t>Provides implementers the tools to be specific</a:t>
            </a:r>
          </a:p>
        </p:txBody>
      </p:sp>
      <p:pic>
        <p:nvPicPr>
          <p:cNvPr id="9" name="Picture 8"/>
          <p:cNvPicPr/>
          <p:nvPr/>
        </p:nvPicPr>
        <p:blipFill>
          <a:blip r:embed="rId3"/>
          <a:stretch>
            <a:fillRect/>
          </a:stretch>
        </p:blipFill>
        <p:spPr>
          <a:xfrm>
            <a:off x="457200" y="1676400"/>
            <a:ext cx="5285740" cy="4718050"/>
          </a:xfrm>
          <a:prstGeom prst="rect">
            <a:avLst/>
          </a:prstGeom>
        </p:spPr>
      </p:pic>
    </p:spTree>
    <p:extLst>
      <p:ext uri="{BB962C8B-B14F-4D97-AF65-F5344CB8AC3E}">
        <p14:creationId xmlns:p14="http://schemas.microsoft.com/office/powerpoint/2010/main" val="42333469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Compatibility (Vocabulary)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198</a:t>
            </a:fld>
            <a:endParaRPr lang="en-US"/>
          </a:p>
        </p:txBody>
      </p:sp>
      <p:sp>
        <p:nvSpPr>
          <p:cNvPr id="3" name="Rectangle 1"/>
          <p:cNvSpPr>
            <a:spLocks noChangeArrowheads="1"/>
          </p:cNvSpPr>
          <p:nvPr/>
        </p:nvSpPr>
        <p:spPr bwMode="auto">
          <a:xfrm>
            <a:off x="1600200"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
          <p:cNvSpPr>
            <a:spLocks noChangeArrowheads="1"/>
          </p:cNvSpPr>
          <p:nvPr/>
        </p:nvSpPr>
        <p:spPr bwMode="auto">
          <a:xfrm>
            <a:off x="1295400" y="27725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5-Point Star 13"/>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Rectangle 2"/>
          <p:cNvSpPr>
            <a:spLocks noChangeArrowheads="1"/>
          </p:cNvSpPr>
          <p:nvPr/>
        </p:nvSpPr>
        <p:spPr bwMode="auto">
          <a:xfrm>
            <a:off x="381000" y="16955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593800786"/>
              </p:ext>
            </p:extLst>
          </p:nvPr>
        </p:nvGraphicFramePr>
        <p:xfrm>
          <a:off x="381000" y="1695511"/>
          <a:ext cx="4495800" cy="2202180"/>
        </p:xfrm>
        <a:graphic>
          <a:graphicData uri="http://schemas.openxmlformats.org/presentationml/2006/ole">
            <mc:AlternateContent xmlns:mc="http://schemas.openxmlformats.org/markup-compatibility/2006">
              <mc:Choice xmlns:v="urn:schemas-microsoft-com:vml" Requires="v">
                <p:oleObj spid="_x0000_s16741" name="Slide" r:id="rId4" imgW="4570530" imgH="3427618" progId="PowerPoint.Slide.12">
                  <p:embed/>
                </p:oleObj>
              </mc:Choice>
              <mc:Fallback>
                <p:oleObj name="Slide" r:id="rId4" imgW="4570530" imgH="3427618" progId="PowerPoint.Slide.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4715" t="27351" r="3929" b="12624"/>
                      <a:stretch>
                        <a:fillRect/>
                      </a:stretch>
                    </p:blipFill>
                    <p:spPr bwMode="auto">
                      <a:xfrm>
                        <a:off x="381000" y="1695511"/>
                        <a:ext cx="4495800" cy="2202180"/>
                      </a:xfrm>
                      <a:prstGeom prst="rect">
                        <a:avLst/>
                      </a:prstGeom>
                      <a:noFill/>
                    </p:spPr>
                  </p:pic>
                </p:oleObj>
              </mc:Fallback>
            </mc:AlternateContent>
          </a:graphicData>
        </a:graphic>
      </p:graphicFrame>
      <p:sp>
        <p:nvSpPr>
          <p:cNvPr id="10" name="Rectangle 4"/>
          <p:cNvSpPr>
            <a:spLocks noChangeArrowheads="1"/>
          </p:cNvSpPr>
          <p:nvPr/>
        </p:nvSpPr>
        <p:spPr bwMode="auto">
          <a:xfrm>
            <a:off x="3810000" y="404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004202462"/>
              </p:ext>
            </p:extLst>
          </p:nvPr>
        </p:nvGraphicFramePr>
        <p:xfrm>
          <a:off x="341586" y="3975079"/>
          <a:ext cx="4555054" cy="2425722"/>
        </p:xfrm>
        <a:graphic>
          <a:graphicData uri="http://schemas.openxmlformats.org/presentationml/2006/ole">
            <mc:AlternateContent xmlns:mc="http://schemas.openxmlformats.org/markup-compatibility/2006">
              <mc:Choice xmlns:v="urn:schemas-microsoft-com:vml" Requires="v">
                <p:oleObj spid="_x0000_s16742" name="Slide" r:id="rId6" imgW="4570530" imgH="3427618" progId="PowerPoint.Slide.12">
                  <p:embed/>
                </p:oleObj>
              </mc:Choice>
              <mc:Fallback>
                <p:oleObj name="Slide" r:id="rId6" imgW="4570530" imgH="3427618" progId="PowerPoint.Slide.1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4715" t="25247" r="3929" b="9468"/>
                      <a:stretch>
                        <a:fillRect/>
                      </a:stretch>
                    </p:blipFill>
                    <p:spPr bwMode="auto">
                      <a:xfrm>
                        <a:off x="341586" y="3975079"/>
                        <a:ext cx="4555054" cy="2425722"/>
                      </a:xfrm>
                      <a:prstGeom prst="rect">
                        <a:avLst/>
                      </a:prstGeom>
                      <a:noFill/>
                    </p:spPr>
                  </p:pic>
                </p:oleObj>
              </mc:Fallback>
            </mc:AlternateContent>
          </a:graphicData>
        </a:graphic>
      </p:graphicFrame>
      <p:sp>
        <p:nvSpPr>
          <p:cNvPr id="15" name="Rectangle 3"/>
          <p:cNvSpPr>
            <a:spLocks noGrp="1" noChangeArrowheads="1"/>
          </p:cNvSpPr>
          <p:nvPr>
            <p:ph idx="1"/>
          </p:nvPr>
        </p:nvSpPr>
        <p:spPr>
          <a:xfrm>
            <a:off x="5029200" y="1752600"/>
            <a:ext cx="3733800" cy="4572000"/>
          </a:xfrm>
        </p:spPr>
        <p:txBody>
          <a:bodyPr>
            <a:normAutofit fontScale="40000" lnSpcReduction="20000"/>
          </a:bodyPr>
          <a:lstStyle/>
          <a:p>
            <a:r>
              <a:rPr lang="en-US" dirty="0"/>
              <a:t>Value sets can be created for senders and receivers independently. Since this is the case, under what circumstances are the value sets compatible?</a:t>
            </a:r>
          </a:p>
          <a:p>
            <a:r>
              <a:rPr lang="en-US" dirty="0"/>
              <a:t>In general, if the sender is only sending a subset of the codes that are supported by the receiving application (Top Figure), then the profiles are compatible. If the sender uses a code the receiver does not support, however (see element “D” in Bottom Figure), a compatibility issue occurs.</a:t>
            </a:r>
          </a:p>
          <a:p>
            <a:r>
              <a:rPr lang="en-US" dirty="0"/>
              <a:t>Both derived profiles are compliant, because they specify valid constraints.</a:t>
            </a:r>
          </a:p>
          <a:p>
            <a:r>
              <a:rPr lang="en-US" dirty="0"/>
              <a:t>The sender and receiver are not compatible, however, because the sender specifies code “D” as R-required while the receiver has specified code “H” as E-excluded. </a:t>
            </a:r>
          </a:p>
          <a:p>
            <a:r>
              <a:rPr lang="en-US" dirty="0"/>
              <a:t>Thus, even if both sender and receiver implement their specified profiles correctly (that is, they are conformant), they are not interoperable.</a:t>
            </a:r>
          </a:p>
          <a:p>
            <a:r>
              <a:rPr lang="en-US" dirty="0"/>
              <a:t>This example stresses the importance of trading partner agreements to address specific use case needs. In this case, the sender has an expectation about a code that is not supported by the receiver.</a:t>
            </a:r>
          </a:p>
        </p:txBody>
      </p:sp>
    </p:spTree>
    <p:extLst>
      <p:ext uri="{BB962C8B-B14F-4D97-AF65-F5344CB8AC3E}">
        <p14:creationId xmlns:p14="http://schemas.microsoft.com/office/powerpoint/2010/main" val="273927185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Module 7</a:t>
            </a:r>
          </a:p>
        </p:txBody>
      </p:sp>
      <p:sp>
        <p:nvSpPr>
          <p:cNvPr id="2051" name="Rectangle 3"/>
          <p:cNvSpPr>
            <a:spLocks noGrp="1" noChangeArrowheads="1"/>
          </p:cNvSpPr>
          <p:nvPr>
            <p:ph type="subTitle" idx="1"/>
          </p:nvPr>
        </p:nvSpPr>
        <p:spPr/>
        <p:txBody>
          <a:bodyPr/>
          <a:lstStyle/>
          <a:p>
            <a:r>
              <a:rPr lang="en-US" dirty="0"/>
              <a:t>Principles of Conformance Testing</a:t>
            </a:r>
          </a:p>
        </p:txBody>
      </p:sp>
    </p:spTree>
    <p:extLst>
      <p:ext uri="{BB962C8B-B14F-4D97-AF65-F5344CB8AC3E}">
        <p14:creationId xmlns:p14="http://schemas.microsoft.com/office/powerpoint/2010/main" val="394480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Tutorial Notes</a:t>
            </a:r>
          </a:p>
        </p:txBody>
      </p:sp>
      <p:sp>
        <p:nvSpPr>
          <p:cNvPr id="8195" name="Rectangle 3"/>
          <p:cNvSpPr>
            <a:spLocks noGrp="1" noChangeArrowheads="1"/>
          </p:cNvSpPr>
          <p:nvPr>
            <p:ph idx="1"/>
          </p:nvPr>
        </p:nvSpPr>
        <p:spPr>
          <a:xfrm>
            <a:off x="381000" y="1828800"/>
            <a:ext cx="8382000" cy="4572000"/>
          </a:xfrm>
        </p:spPr>
        <p:txBody>
          <a:bodyPr>
            <a:normAutofit fontScale="92500" lnSpcReduction="10000"/>
          </a:bodyPr>
          <a:lstStyle/>
          <a:p>
            <a:r>
              <a:rPr lang="en-US" dirty="0"/>
              <a:t>Developing and evolving tutorial</a:t>
            </a:r>
          </a:p>
          <a:p>
            <a:pPr lvl="1"/>
            <a:r>
              <a:rPr lang="en-US" dirty="0"/>
              <a:t>Seek feedback</a:t>
            </a:r>
          </a:p>
          <a:p>
            <a:pPr lvl="1"/>
            <a:r>
              <a:rPr lang="en-US" dirty="0"/>
              <a:t>Ideas for topics</a:t>
            </a:r>
          </a:p>
          <a:p>
            <a:pPr lvl="1"/>
            <a:r>
              <a:rPr lang="en-US" dirty="0"/>
              <a:t>What do you want to see in standards?</a:t>
            </a:r>
          </a:p>
          <a:p>
            <a:r>
              <a:rPr lang="en-US" dirty="0"/>
              <a:t>Intended for beginners/</a:t>
            </a:r>
            <a:r>
              <a:rPr lang="en-US"/>
              <a:t>intermediate skill </a:t>
            </a:r>
            <a:r>
              <a:rPr lang="en-US" dirty="0"/>
              <a:t>levels</a:t>
            </a:r>
          </a:p>
          <a:p>
            <a:r>
              <a:rPr lang="en-US" dirty="0"/>
              <a:t>Slides as a reference</a:t>
            </a:r>
          </a:p>
          <a:p>
            <a:pPr lvl="1"/>
            <a:r>
              <a:rPr lang="en-US" dirty="0"/>
              <a:t>Too many slides—will skip many (indicated with a    )</a:t>
            </a:r>
          </a:p>
          <a:p>
            <a:pPr lvl="1"/>
            <a:r>
              <a:rPr lang="en-US" dirty="0"/>
              <a:t>Will provide an on-going resource</a:t>
            </a:r>
          </a:p>
          <a:p>
            <a:r>
              <a:rPr lang="en-US" dirty="0"/>
              <a:t>HL7 v2 bias</a:t>
            </a:r>
          </a:p>
          <a:p>
            <a:r>
              <a:rPr lang="en-US" dirty="0"/>
              <a:t>Give a “Flavor” of concepts and issues</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a:t>
            </a:fld>
            <a:endParaRPr lang="en-US" dirty="0"/>
          </a:p>
        </p:txBody>
      </p:sp>
      <p:sp>
        <p:nvSpPr>
          <p:cNvPr id="6" name="5-Point Star 5"/>
          <p:cNvSpPr/>
          <p:nvPr/>
        </p:nvSpPr>
        <p:spPr bwMode="auto">
          <a:xfrm>
            <a:off x="7937927" y="449580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26009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3200" dirty="0"/>
              <a:t>How do we achieve Interoperability?</a:t>
            </a:r>
          </a:p>
        </p:txBody>
      </p:sp>
      <p:sp>
        <p:nvSpPr>
          <p:cNvPr id="8195" name="Rectangle 3"/>
          <p:cNvSpPr>
            <a:spLocks noGrp="1" noChangeArrowheads="1"/>
          </p:cNvSpPr>
          <p:nvPr>
            <p:ph idx="1"/>
          </p:nvPr>
        </p:nvSpPr>
        <p:spPr/>
        <p:txBody>
          <a:bodyPr>
            <a:normAutofit lnSpcReduction="10000"/>
          </a:bodyPr>
          <a:lstStyle/>
          <a:p>
            <a:pPr>
              <a:buFont typeface="Wingdings" panose="05000000000000000000" pitchFamily="2" charset="2"/>
              <a:buChar char="q"/>
            </a:pPr>
            <a:r>
              <a:rPr lang="en-US" dirty="0"/>
              <a:t>Standards must be created and adopted</a:t>
            </a:r>
          </a:p>
          <a:p>
            <a:pPr>
              <a:buFont typeface="Wingdings" panose="05000000000000000000" pitchFamily="2" charset="2"/>
              <a:buChar char="q"/>
            </a:pPr>
            <a:r>
              <a:rPr lang="en-US" dirty="0"/>
              <a:t>Not just standards, but well-defined standards (they must be understandable)</a:t>
            </a:r>
          </a:p>
          <a:p>
            <a:pPr>
              <a:buFont typeface="Wingdings" panose="05000000000000000000" pitchFamily="2" charset="2"/>
              <a:buChar char="q"/>
            </a:pPr>
            <a:r>
              <a:rPr lang="en-US" dirty="0"/>
              <a:t>Standards must be specific (profiled for use)</a:t>
            </a:r>
          </a:p>
          <a:p>
            <a:pPr>
              <a:buFont typeface="Wingdings" panose="05000000000000000000" pitchFamily="2" charset="2"/>
              <a:buChar char="q"/>
            </a:pPr>
            <a:r>
              <a:rPr lang="en-US" dirty="0"/>
              <a:t>Standards should/must be represented in a computable format </a:t>
            </a:r>
          </a:p>
          <a:p>
            <a:pPr>
              <a:buFont typeface="Wingdings" panose="05000000000000000000" pitchFamily="2" charset="2"/>
              <a:buChar char="q"/>
            </a:pPr>
            <a:r>
              <a:rPr lang="en-US" dirty="0"/>
              <a:t>Implementations must be tested for conformance</a:t>
            </a:r>
          </a:p>
          <a:p>
            <a:pPr>
              <a:buFont typeface="Wingdings" panose="05000000000000000000" pitchFamily="2" charset="2"/>
              <a:buChar char="q"/>
            </a:pPr>
            <a:r>
              <a:rPr lang="en-US" dirty="0"/>
              <a:t>Systems must be tested for interoperability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20</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8" y="1881307"/>
            <a:ext cx="304800" cy="304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8" y="2394217"/>
            <a:ext cx="304800" cy="304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8" y="3331028"/>
            <a:ext cx="304800" cy="3048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8" y="3886200"/>
            <a:ext cx="304800" cy="3048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8" y="4800600"/>
            <a:ext cx="304800" cy="3048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8" y="5715000"/>
            <a:ext cx="304800" cy="304800"/>
          </a:xfrm>
          <a:prstGeom prst="rect">
            <a:avLst/>
          </a:prstGeom>
        </p:spPr>
      </p:pic>
    </p:spTree>
    <p:extLst>
      <p:ext uri="{BB962C8B-B14F-4D97-AF65-F5344CB8AC3E}">
        <p14:creationId xmlns:p14="http://schemas.microsoft.com/office/powerpoint/2010/main" val="370804303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90600" y="838200"/>
            <a:ext cx="7239000" cy="2559050"/>
          </a:xfrm>
        </p:spPr>
        <p:txBody>
          <a:bodyPr anchor="t"/>
          <a:lstStyle/>
          <a:p>
            <a:r>
              <a:rPr lang="en-US" dirty="0"/>
              <a:t>Module 7</a:t>
            </a:r>
            <a:br>
              <a:rPr lang="en-US" dirty="0"/>
            </a:br>
            <a:br>
              <a:rPr lang="en-US" dirty="0"/>
            </a:br>
            <a:r>
              <a:rPr lang="en-US" sz="3200" dirty="0"/>
              <a:t>Principles of Conformance Testing</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a:bodyPr>
          <a:lstStyle/>
          <a:p>
            <a:pPr algn="l"/>
            <a:r>
              <a:rPr lang="en-US" dirty="0"/>
              <a:t>Section 1: </a:t>
            </a:r>
            <a:r>
              <a:rPr lang="en-US" dirty="0">
                <a:solidFill>
                  <a:srgbClr val="0070C0"/>
                </a:solidFill>
              </a:rPr>
              <a:t>Conformance Testing</a:t>
            </a:r>
          </a:p>
          <a:p>
            <a:pPr algn="l"/>
            <a:r>
              <a:rPr lang="en-US" dirty="0"/>
              <a:t>Section 2: Conformity Assessment Analysis</a:t>
            </a:r>
          </a:p>
        </p:txBody>
      </p:sp>
    </p:spTree>
    <p:extLst>
      <p:ext uri="{BB962C8B-B14F-4D97-AF65-F5344CB8AC3E}">
        <p14:creationId xmlns:p14="http://schemas.microsoft.com/office/powerpoint/2010/main" val="413025046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Testing Overview</a:t>
            </a:r>
          </a:p>
        </p:txBody>
      </p:sp>
      <p:sp>
        <p:nvSpPr>
          <p:cNvPr id="8195" name="Rectangle 3"/>
          <p:cNvSpPr>
            <a:spLocks noGrp="1" noChangeArrowheads="1"/>
          </p:cNvSpPr>
          <p:nvPr>
            <p:ph idx="1"/>
          </p:nvPr>
        </p:nvSpPr>
        <p:spPr>
          <a:xfrm>
            <a:off x="419100" y="1747458"/>
            <a:ext cx="8382000" cy="4610100"/>
          </a:xfrm>
        </p:spPr>
        <p:txBody>
          <a:bodyPr/>
          <a:lstStyle/>
          <a:p>
            <a:r>
              <a:rPr lang="en-US" dirty="0"/>
              <a:t>Conformance Testing</a:t>
            </a:r>
          </a:p>
          <a:p>
            <a:pPr lvl="1"/>
            <a:r>
              <a:rPr lang="en-US" dirty="0"/>
              <a:t>Data Instance Testing</a:t>
            </a:r>
          </a:p>
          <a:p>
            <a:pPr lvl="2"/>
            <a:r>
              <a:rPr lang="en-US" dirty="0">
                <a:solidFill>
                  <a:srgbClr val="002060"/>
                </a:solidFill>
              </a:rPr>
              <a:t>Object</a:t>
            </a:r>
            <a:r>
              <a:rPr lang="en-US" dirty="0"/>
              <a:t> ↔</a:t>
            </a:r>
            <a:r>
              <a:rPr lang="en-US" dirty="0">
                <a:sym typeface="Wingdings" panose="05000000000000000000" pitchFamily="2" charset="2"/>
              </a:rPr>
              <a:t> </a:t>
            </a:r>
            <a:r>
              <a:rPr lang="en-US" dirty="0">
                <a:solidFill>
                  <a:srgbClr val="0070C0"/>
                </a:solidFill>
                <a:sym typeface="Wingdings" panose="05000000000000000000" pitchFamily="2" charset="2"/>
              </a:rPr>
              <a:t>Requirements</a:t>
            </a:r>
            <a:endParaRPr lang="en-US" dirty="0">
              <a:solidFill>
                <a:srgbClr val="0070C0"/>
              </a:solidFill>
            </a:endParaRPr>
          </a:p>
          <a:p>
            <a:pPr lvl="1"/>
            <a:r>
              <a:rPr lang="en-US" dirty="0"/>
              <a:t>Isolated System Testing</a:t>
            </a:r>
          </a:p>
          <a:p>
            <a:pPr lvl="2"/>
            <a:r>
              <a:rPr lang="en-US" dirty="0">
                <a:solidFill>
                  <a:srgbClr val="002060"/>
                </a:solidFill>
              </a:rPr>
              <a:t>System</a:t>
            </a:r>
            <a:r>
              <a:rPr lang="en-US" dirty="0"/>
              <a:t> </a:t>
            </a:r>
            <a:r>
              <a:rPr lang="en-US" dirty="0">
                <a:sym typeface="Wingdings" panose="05000000000000000000" pitchFamily="2" charset="2"/>
              </a:rPr>
              <a:t>↔ </a:t>
            </a:r>
            <a:r>
              <a:rPr lang="en-US" dirty="0">
                <a:solidFill>
                  <a:srgbClr val="0070C0"/>
                </a:solidFill>
                <a:sym typeface="Wingdings" panose="05000000000000000000" pitchFamily="2" charset="2"/>
              </a:rPr>
              <a:t>Requirements</a:t>
            </a:r>
            <a:endParaRPr lang="en-US" dirty="0">
              <a:solidFill>
                <a:srgbClr val="0070C0"/>
              </a:solidFill>
            </a:endParaRPr>
          </a:p>
          <a:p>
            <a:r>
              <a:rPr lang="en-US" dirty="0"/>
              <a:t>Interoperability Testing</a:t>
            </a:r>
          </a:p>
          <a:p>
            <a:pPr lvl="1"/>
            <a:r>
              <a:rPr lang="en-US" dirty="0"/>
              <a:t>Peer-to-peer System Testing</a:t>
            </a:r>
          </a:p>
          <a:p>
            <a:pPr lvl="2"/>
            <a:r>
              <a:rPr lang="en-US" dirty="0">
                <a:solidFill>
                  <a:srgbClr val="002060"/>
                </a:solidFill>
              </a:rPr>
              <a:t>System</a:t>
            </a:r>
            <a:r>
              <a:rPr lang="en-US" dirty="0"/>
              <a:t> ↔</a:t>
            </a:r>
            <a:r>
              <a:rPr lang="en-US" dirty="0">
                <a:sym typeface="Wingdings" panose="05000000000000000000" pitchFamily="2" charset="2"/>
              </a:rPr>
              <a:t> </a:t>
            </a:r>
            <a:r>
              <a:rPr lang="en-US" dirty="0">
                <a:solidFill>
                  <a:srgbClr val="0070C0"/>
                </a:solidFill>
                <a:sym typeface="Wingdings" panose="05000000000000000000" pitchFamily="2" charset="2"/>
              </a:rPr>
              <a:t>Requirements</a:t>
            </a:r>
            <a:r>
              <a:rPr lang="en-US" dirty="0">
                <a:sym typeface="Wingdings" panose="05000000000000000000" pitchFamily="2" charset="2"/>
              </a:rPr>
              <a:t> ↔ </a:t>
            </a:r>
            <a:r>
              <a:rPr lang="en-US" dirty="0">
                <a:solidFill>
                  <a:srgbClr val="002060"/>
                </a:solidFill>
                <a:sym typeface="Wingdings" panose="05000000000000000000" pitchFamily="2" charset="2"/>
              </a:rPr>
              <a:t>System</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201</a:t>
            </a:fld>
            <a:endParaRPr lang="en-US" dirty="0"/>
          </a:p>
        </p:txBody>
      </p:sp>
      <p:sp>
        <p:nvSpPr>
          <p:cNvPr id="6" name="Rounded Rectangle 5"/>
          <p:cNvSpPr/>
          <p:nvPr/>
        </p:nvSpPr>
        <p:spPr bwMode="auto">
          <a:xfrm>
            <a:off x="6880515" y="2687723"/>
            <a:ext cx="1746649" cy="342499"/>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j-lt"/>
              </a:rPr>
              <a:t>Conformance</a:t>
            </a:r>
          </a:p>
        </p:txBody>
      </p:sp>
      <p:sp>
        <p:nvSpPr>
          <p:cNvPr id="7" name="AutoShape 27"/>
          <p:cNvSpPr>
            <a:spLocks noChangeArrowheads="1"/>
          </p:cNvSpPr>
          <p:nvPr/>
        </p:nvSpPr>
        <p:spPr bwMode="auto">
          <a:xfrm>
            <a:off x="5696440" y="3143251"/>
            <a:ext cx="2057400" cy="452056"/>
          </a:xfrm>
          <a:prstGeom prst="flowChartPredefinedProcess">
            <a:avLst/>
          </a:prstGeom>
          <a:solidFill>
            <a:srgbClr val="CCECFF"/>
          </a:solidFill>
          <a:ln w="19050">
            <a:solidFill>
              <a:srgbClr val="002060"/>
            </a:solidFill>
            <a:miter lim="800000"/>
            <a:headEnd/>
            <a:tailEnd/>
          </a:ln>
          <a:effectLst/>
          <a:extLst/>
        </p:spPr>
        <p:txBody>
          <a:bodyPr wrap="none" anchor="ctr"/>
          <a:lstStyle/>
          <a:p>
            <a:pPr algn="ctr" eaLnBrk="1" hangingPunct="1">
              <a:defRPr/>
            </a:pPr>
            <a:r>
              <a:rPr lang="de-DE" altLang="en-US" sz="1600" b="1" kern="0" dirty="0">
                <a:solidFill>
                  <a:srgbClr val="000000"/>
                </a:solidFill>
                <a:latin typeface="Arial"/>
                <a:cs typeface="Arial" pitchFamily="34" charset="0"/>
              </a:rPr>
              <a:t>Implementation</a:t>
            </a:r>
          </a:p>
        </p:txBody>
      </p:sp>
      <p:sp>
        <p:nvSpPr>
          <p:cNvPr id="8" name="AutoShape 4"/>
          <p:cNvSpPr>
            <a:spLocks noChangeArrowheads="1"/>
          </p:cNvSpPr>
          <p:nvPr/>
        </p:nvSpPr>
        <p:spPr bwMode="auto">
          <a:xfrm>
            <a:off x="5696440" y="2133600"/>
            <a:ext cx="2057400" cy="470310"/>
          </a:xfrm>
          <a:prstGeom prst="flowChartDocument">
            <a:avLst/>
          </a:prstGeom>
          <a:solidFill>
            <a:srgbClr val="CCE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1600" b="1" dirty="0">
                <a:ea typeface="ＭＳ Ｐゴシック" pitchFamily="34" charset="-128"/>
                <a:cs typeface="Arial" charset="0"/>
              </a:rPr>
              <a:t>Specification</a:t>
            </a:r>
          </a:p>
        </p:txBody>
      </p:sp>
      <p:sp>
        <p:nvSpPr>
          <p:cNvPr id="9" name="Down Arrow 8"/>
          <p:cNvSpPr/>
          <p:nvPr/>
        </p:nvSpPr>
        <p:spPr bwMode="auto">
          <a:xfrm rot="10800000">
            <a:off x="6458440" y="2596594"/>
            <a:ext cx="304800" cy="52760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sp>
        <p:nvSpPr>
          <p:cNvPr id="10" name="Rounded Rectangle 9"/>
          <p:cNvSpPr/>
          <p:nvPr/>
        </p:nvSpPr>
        <p:spPr bwMode="auto">
          <a:xfrm>
            <a:off x="3111591" y="5847287"/>
            <a:ext cx="2584849" cy="563751"/>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latin typeface="+mj-lt"/>
              </a:rPr>
              <a:t>Interoperability</a:t>
            </a:r>
            <a:endParaRPr kumimoji="0" lang="en-US" sz="1600" b="1" i="0" u="none" strike="noStrike" cap="none" normalizeH="0" baseline="0" dirty="0">
              <a:ln>
                <a:noFill/>
              </a:ln>
              <a:solidFill>
                <a:schemeClr val="tx1"/>
              </a:solidFill>
              <a:effectLst/>
              <a:latin typeface="+mj-lt"/>
            </a:endParaRPr>
          </a:p>
        </p:txBody>
      </p:sp>
      <p:sp>
        <p:nvSpPr>
          <p:cNvPr id="11" name="AutoShape 27"/>
          <p:cNvSpPr>
            <a:spLocks noChangeArrowheads="1"/>
          </p:cNvSpPr>
          <p:nvPr/>
        </p:nvSpPr>
        <p:spPr bwMode="auto">
          <a:xfrm>
            <a:off x="1676400" y="5709531"/>
            <a:ext cx="2178629" cy="363749"/>
          </a:xfrm>
          <a:prstGeom prst="flowChartPredefinedProcess">
            <a:avLst/>
          </a:prstGeom>
          <a:solidFill>
            <a:srgbClr val="CCECFF"/>
          </a:solidFill>
          <a:ln w="19050">
            <a:solidFill>
              <a:srgbClr val="002060"/>
            </a:solidFill>
            <a:miter lim="800000"/>
            <a:headEnd/>
            <a:tailEnd/>
          </a:ln>
          <a:effectLst/>
          <a:extLst/>
        </p:spPr>
        <p:txBody>
          <a:bodyPr wrap="none" anchor="ctr"/>
          <a:lstStyle/>
          <a:p>
            <a:pPr algn="ctr" eaLnBrk="1" hangingPunct="1">
              <a:defRPr/>
            </a:pPr>
            <a:r>
              <a:rPr lang="de-DE" altLang="en-US" sz="1600" b="1" kern="0" dirty="0">
                <a:solidFill>
                  <a:srgbClr val="000000"/>
                </a:solidFill>
                <a:latin typeface="Arial"/>
                <a:cs typeface="Arial" pitchFamily="34" charset="0"/>
              </a:rPr>
              <a:t>Implementation</a:t>
            </a:r>
          </a:p>
        </p:txBody>
      </p:sp>
      <p:sp>
        <p:nvSpPr>
          <p:cNvPr id="12" name="AutoShape 16"/>
          <p:cNvSpPr>
            <a:spLocks noChangeArrowheads="1"/>
          </p:cNvSpPr>
          <p:nvPr/>
        </p:nvSpPr>
        <p:spPr bwMode="auto">
          <a:xfrm>
            <a:off x="3882512" y="5893755"/>
            <a:ext cx="1048004" cy="179526"/>
          </a:xfrm>
          <a:prstGeom prst="leftRightArrow">
            <a:avLst>
              <a:gd name="adj1" fmla="val 50000"/>
              <a:gd name="adj2" fmla="val 60000"/>
            </a:avLst>
          </a:prstGeom>
          <a:solidFill>
            <a:schemeClr val="tx1"/>
          </a:solidFill>
          <a:ln w="9525">
            <a:solidFill>
              <a:schemeClr val="tx1"/>
            </a:solidFill>
            <a:miter lim="800000"/>
            <a:headEnd/>
            <a:tailEnd/>
          </a:ln>
          <a:effectLst/>
          <a:extLst/>
        </p:spPr>
        <p:txBody>
          <a:bodyPr wrap="none" anchor="ctr"/>
          <a:lstStyle/>
          <a:p>
            <a:pPr fontAlgn="base">
              <a:spcBef>
                <a:spcPct val="0"/>
              </a:spcBef>
              <a:spcAft>
                <a:spcPct val="0"/>
              </a:spcAft>
              <a:defRPr/>
            </a:pPr>
            <a:endParaRPr lang="en-US" sz="2400" kern="0" dirty="0">
              <a:solidFill>
                <a:srgbClr val="000000"/>
              </a:solidFill>
              <a:latin typeface="Times New Roman" panose="02020603050405020304" pitchFamily="18" charset="0"/>
              <a:cs typeface="Arial" charset="0"/>
            </a:endParaRPr>
          </a:p>
        </p:txBody>
      </p:sp>
      <p:sp>
        <p:nvSpPr>
          <p:cNvPr id="13" name="AutoShape 27"/>
          <p:cNvSpPr>
            <a:spLocks noChangeArrowheads="1"/>
          </p:cNvSpPr>
          <p:nvPr/>
        </p:nvSpPr>
        <p:spPr bwMode="auto">
          <a:xfrm>
            <a:off x="4953001" y="5721217"/>
            <a:ext cx="2186868" cy="352063"/>
          </a:xfrm>
          <a:prstGeom prst="flowChartPredefinedProcess">
            <a:avLst/>
          </a:prstGeom>
          <a:solidFill>
            <a:srgbClr val="CCECFF"/>
          </a:solidFill>
          <a:ln w="19050">
            <a:solidFill>
              <a:srgbClr val="002060"/>
            </a:solidFill>
            <a:miter lim="800000"/>
            <a:headEnd/>
            <a:tailEnd/>
          </a:ln>
          <a:effectLst/>
          <a:extLst/>
        </p:spPr>
        <p:txBody>
          <a:bodyPr wrap="none" anchor="ctr"/>
          <a:lstStyle/>
          <a:p>
            <a:pPr algn="ctr" eaLnBrk="1" hangingPunct="1">
              <a:defRPr/>
            </a:pPr>
            <a:r>
              <a:rPr lang="de-DE" altLang="en-US" sz="1600" b="1" kern="0" dirty="0">
                <a:solidFill>
                  <a:srgbClr val="000000"/>
                </a:solidFill>
                <a:latin typeface="Arial"/>
                <a:cs typeface="Arial" pitchFamily="34" charset="0"/>
              </a:rPr>
              <a:t>Implementation</a:t>
            </a:r>
          </a:p>
        </p:txBody>
      </p:sp>
    </p:spTree>
    <p:extLst>
      <p:ext uri="{BB962C8B-B14F-4D97-AF65-F5344CB8AC3E}">
        <p14:creationId xmlns:p14="http://schemas.microsoft.com/office/powerpoint/2010/main" val="24198622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419100" y="1704974"/>
            <a:ext cx="8382000" cy="4772025"/>
          </a:xfrm>
        </p:spPr>
        <p:txBody>
          <a:bodyPr>
            <a:normAutofit lnSpcReduction="10000"/>
          </a:bodyPr>
          <a:lstStyle/>
          <a:p>
            <a:r>
              <a:rPr lang="en-US" dirty="0"/>
              <a:t>Seeks to determine if an entity       (message, document, system,                 etc.) adheres to the requirements               as stated in the specification</a:t>
            </a:r>
          </a:p>
          <a:p>
            <a:endParaRPr lang="en-US" dirty="0"/>
          </a:p>
          <a:p>
            <a:r>
              <a:rPr lang="en-US" dirty="0">
                <a:solidFill>
                  <a:srgbClr val="0070C0"/>
                </a:solidFill>
              </a:rPr>
              <a:t>Only tests to documented requirements as stated—read the requirements “literally”</a:t>
            </a:r>
          </a:p>
          <a:p>
            <a:pPr lvl="1"/>
            <a:r>
              <a:rPr lang="en-US" dirty="0"/>
              <a:t>SHALL statements (Both Explicit and Implicit)</a:t>
            </a:r>
          </a:p>
          <a:p>
            <a:r>
              <a:rPr lang="en-US" dirty="0"/>
              <a:t>Predicated on comprehensive and unambiguous requirements</a:t>
            </a:r>
          </a:p>
        </p:txBody>
      </p:sp>
      <p:pic>
        <p:nvPicPr>
          <p:cNvPr id="2" name="Picture 1"/>
          <p:cNvPicPr>
            <a:picLocks noChangeAspect="1"/>
          </p:cNvPicPr>
          <p:nvPr/>
        </p:nvPicPr>
        <p:blipFill>
          <a:blip r:embed="rId3"/>
          <a:stretch>
            <a:fillRect/>
          </a:stretch>
        </p:blipFill>
        <p:spPr>
          <a:xfrm>
            <a:off x="6857999" y="1676400"/>
            <a:ext cx="1986151" cy="2393567"/>
          </a:xfrm>
          <a:prstGeom prst="rect">
            <a:avLst/>
          </a:prstGeom>
        </p:spPr>
      </p:pic>
      <p:sp>
        <p:nvSpPr>
          <p:cNvPr id="8194" name="Rectangle 2"/>
          <p:cNvSpPr>
            <a:spLocks noGrp="1" noChangeArrowheads="1"/>
          </p:cNvSpPr>
          <p:nvPr>
            <p:ph type="title"/>
          </p:nvPr>
        </p:nvSpPr>
        <p:spPr/>
        <p:txBody>
          <a:bodyPr/>
          <a:lstStyle/>
          <a:p>
            <a:r>
              <a:rPr lang="en-US" dirty="0"/>
              <a:t>Conformance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202</a:t>
            </a:fld>
            <a:endParaRPr lang="en-US"/>
          </a:p>
        </p:txBody>
      </p:sp>
    </p:spTree>
    <p:extLst>
      <p:ext uri="{BB962C8B-B14F-4D97-AF65-F5344CB8AC3E}">
        <p14:creationId xmlns:p14="http://schemas.microsoft.com/office/powerpoint/2010/main" val="15448644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Conformance Testing</a:t>
            </a:r>
          </a:p>
        </p:txBody>
      </p:sp>
      <p:sp>
        <p:nvSpPr>
          <p:cNvPr id="8195" name="Rectangle 3"/>
          <p:cNvSpPr>
            <a:spLocks noGrp="1" noChangeArrowheads="1"/>
          </p:cNvSpPr>
          <p:nvPr>
            <p:ph idx="1"/>
          </p:nvPr>
        </p:nvSpPr>
        <p:spPr/>
        <p:txBody>
          <a:bodyPr/>
          <a:lstStyle/>
          <a:p>
            <a:r>
              <a:rPr lang="en-US" dirty="0"/>
              <a:t>Testing the full range of requirements is not always realistic (but testing of specific requirements is feasible as well as useful)</a:t>
            </a:r>
          </a:p>
          <a:p>
            <a:r>
              <a:rPr lang="en-US" dirty="0">
                <a:solidFill>
                  <a:srgbClr val="0070C0"/>
                </a:solidFill>
              </a:rPr>
              <a:t>Conformance can not be proven, only non-conformance can be determined</a:t>
            </a:r>
          </a:p>
          <a:p>
            <a:r>
              <a:rPr lang="en-US" dirty="0"/>
              <a:t>Conformance testing seeks to provide a degree of confidence in the conformity of a given entity</a:t>
            </a:r>
            <a:r>
              <a:rPr lang="en-US" dirty="0">
                <a:solidFill>
                  <a:schemeClr val="accent5">
                    <a:lumMod val="50000"/>
                  </a:schemeClr>
                </a:solidFill>
              </a:rPr>
              <a:t>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203</a:t>
            </a:fld>
            <a:endParaRPr lang="en-US"/>
          </a:p>
        </p:txBody>
      </p:sp>
    </p:spTree>
    <p:extLst>
      <p:ext uri="{BB962C8B-B14F-4D97-AF65-F5344CB8AC3E}">
        <p14:creationId xmlns:p14="http://schemas.microsoft.com/office/powerpoint/2010/main" val="385105482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Conformance Testing</a:t>
            </a:r>
          </a:p>
        </p:txBody>
      </p:sp>
      <p:sp>
        <p:nvSpPr>
          <p:cNvPr id="8195" name="Rectangle 3"/>
          <p:cNvSpPr>
            <a:spLocks noGrp="1" noChangeArrowheads="1"/>
          </p:cNvSpPr>
          <p:nvPr>
            <p:ph idx="1"/>
          </p:nvPr>
        </p:nvSpPr>
        <p:spPr/>
        <p:txBody>
          <a:bodyPr/>
          <a:lstStyle/>
          <a:p>
            <a:r>
              <a:rPr lang="en-US" dirty="0"/>
              <a:t>Can range in purpose and complexity:</a:t>
            </a:r>
          </a:p>
          <a:p>
            <a:pPr lvl="1"/>
            <a:r>
              <a:rPr lang="en-US" dirty="0"/>
              <a:t>Simple (single) message validation</a:t>
            </a:r>
          </a:p>
          <a:p>
            <a:pPr lvl="1"/>
            <a:r>
              <a:rPr lang="en-US" dirty="0"/>
              <a:t>Application’s reaction to a sequence of events</a:t>
            </a:r>
          </a:p>
          <a:p>
            <a:pPr lvl="1"/>
            <a:endParaRPr lang="en-US" dirty="0"/>
          </a:p>
          <a:p>
            <a:r>
              <a:rPr lang="en-US" dirty="0"/>
              <a:t>Goals of Conformance Testing</a:t>
            </a:r>
          </a:p>
          <a:p>
            <a:pPr lvl="1"/>
            <a:r>
              <a:rPr lang="en-US" dirty="0"/>
              <a:t>Correct implementations</a:t>
            </a:r>
          </a:p>
          <a:p>
            <a:pPr lvl="1"/>
            <a:r>
              <a:rPr lang="en-US" dirty="0"/>
              <a:t>Provide confidence in products</a:t>
            </a:r>
          </a:p>
          <a:p>
            <a:pPr lvl="1"/>
            <a:r>
              <a:rPr lang="en-US" dirty="0"/>
              <a:t>In the context of distributed systems:                     </a:t>
            </a:r>
            <a:r>
              <a:rPr lang="en-US" dirty="0">
                <a:solidFill>
                  <a:srgbClr val="0070C0"/>
                </a:solidFill>
              </a:rPr>
              <a:t>a path towards INTEROPERABLITY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204</a:t>
            </a:fld>
            <a:endParaRPr lang="en-US"/>
          </a:p>
        </p:txBody>
      </p:sp>
    </p:spTree>
    <p:extLst>
      <p:ext uri="{BB962C8B-B14F-4D97-AF65-F5344CB8AC3E}">
        <p14:creationId xmlns:p14="http://schemas.microsoft.com/office/powerpoint/2010/main" val="27755414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58852" y="2514600"/>
            <a:ext cx="3352800" cy="3008186"/>
          </a:xfrm>
          <a:prstGeom prst="rect">
            <a:avLst/>
          </a:prstGeom>
        </p:spPr>
      </p:pic>
      <p:sp>
        <p:nvSpPr>
          <p:cNvPr id="8194" name="Rectangle 2"/>
          <p:cNvSpPr>
            <a:spLocks noGrp="1" noChangeArrowheads="1"/>
          </p:cNvSpPr>
          <p:nvPr>
            <p:ph type="title"/>
          </p:nvPr>
        </p:nvSpPr>
        <p:spPr/>
        <p:txBody>
          <a:bodyPr/>
          <a:lstStyle/>
          <a:p>
            <a:r>
              <a:rPr lang="en-US" dirty="0"/>
              <a:t>Interoperability Testing</a:t>
            </a:r>
          </a:p>
        </p:txBody>
      </p:sp>
      <p:sp>
        <p:nvSpPr>
          <p:cNvPr id="8195" name="Rectangle 3"/>
          <p:cNvSpPr>
            <a:spLocks noGrp="1" noChangeArrowheads="1"/>
          </p:cNvSpPr>
          <p:nvPr>
            <p:ph idx="1"/>
          </p:nvPr>
        </p:nvSpPr>
        <p:spPr>
          <a:xfrm>
            <a:off x="381000" y="1828800"/>
            <a:ext cx="5334000" cy="4419600"/>
          </a:xfrm>
        </p:spPr>
        <p:txBody>
          <a:bodyPr/>
          <a:lstStyle/>
          <a:p>
            <a:r>
              <a:rPr lang="en-US" dirty="0"/>
              <a:t>Assesses whether applications (or systems) can communicate with one another effectively and accurately, and whether they can provide the expected services in accordance with defined requirements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205</a:t>
            </a:fld>
            <a:endParaRPr lang="en-US"/>
          </a:p>
        </p:txBody>
      </p:sp>
    </p:spTree>
    <p:extLst>
      <p:ext uri="{BB962C8B-B14F-4D97-AF65-F5344CB8AC3E}">
        <p14:creationId xmlns:p14="http://schemas.microsoft.com/office/powerpoint/2010/main" val="29924400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86200" y="4029992"/>
            <a:ext cx="4448175" cy="2353591"/>
          </a:xfrm>
          <a:prstGeom prst="rect">
            <a:avLst/>
          </a:prstGeom>
        </p:spPr>
      </p:pic>
      <p:sp>
        <p:nvSpPr>
          <p:cNvPr id="8194" name="Rectangle 2"/>
          <p:cNvSpPr>
            <a:spLocks noGrp="1" noChangeArrowheads="1"/>
          </p:cNvSpPr>
          <p:nvPr>
            <p:ph type="title"/>
          </p:nvPr>
        </p:nvSpPr>
        <p:spPr>
          <a:xfrm>
            <a:off x="533400" y="304801"/>
            <a:ext cx="8153400" cy="1181100"/>
          </a:xfrm>
        </p:spPr>
        <p:txBody>
          <a:bodyPr/>
          <a:lstStyle/>
          <a:p>
            <a:r>
              <a:rPr lang="en-US" dirty="0"/>
              <a:t>Conformance and Interoperability Testing</a:t>
            </a:r>
          </a:p>
        </p:txBody>
      </p:sp>
      <p:sp>
        <p:nvSpPr>
          <p:cNvPr id="8195" name="Rectangle 3"/>
          <p:cNvSpPr>
            <a:spLocks noGrp="1" noChangeArrowheads="1"/>
          </p:cNvSpPr>
          <p:nvPr>
            <p:ph idx="1"/>
          </p:nvPr>
        </p:nvSpPr>
        <p:spPr>
          <a:xfrm>
            <a:off x="381000" y="1828800"/>
            <a:ext cx="8382000" cy="2256509"/>
          </a:xfrm>
        </p:spPr>
        <p:txBody>
          <a:bodyPr/>
          <a:lstStyle/>
          <a:p>
            <a:r>
              <a:rPr lang="en-US" dirty="0"/>
              <a:t>Are complementary testing activities</a:t>
            </a:r>
          </a:p>
          <a:p>
            <a:r>
              <a:rPr lang="en-US" dirty="0"/>
              <a:t>Perform conformance testing first</a:t>
            </a:r>
          </a:p>
          <a:p>
            <a:r>
              <a:rPr lang="en-US" dirty="0"/>
              <a:t>Do not compromise conformance during interoperability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206</a:t>
            </a:fld>
            <a:endParaRPr lang="en-US"/>
          </a:p>
        </p:txBody>
      </p:sp>
      <p:sp>
        <p:nvSpPr>
          <p:cNvPr id="8" name="Rectangle 3"/>
          <p:cNvSpPr txBox="1">
            <a:spLocks noChangeArrowheads="1"/>
          </p:cNvSpPr>
          <p:nvPr/>
        </p:nvSpPr>
        <p:spPr bwMode="auto">
          <a:xfrm>
            <a:off x="381000" y="3953833"/>
            <a:ext cx="3810000" cy="2468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fo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folHlink"/>
              </a:buClr>
              <a:buChar char="•"/>
              <a:defRPr sz="2000">
                <a:solidFill>
                  <a:schemeClr val="tx1"/>
                </a:solidFill>
                <a:latin typeface="+mn-lt"/>
              </a:defRPr>
            </a:lvl4pPr>
            <a:lvl5pPr marL="20574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kern="0" dirty="0"/>
              <a:t>Without conformance, two implementations can be made to interoperate, but…</a:t>
            </a:r>
          </a:p>
          <a:p>
            <a:pPr eaLnBrk="1" hangingPunct="1"/>
            <a:endParaRPr lang="en-US" kern="0" dirty="0"/>
          </a:p>
        </p:txBody>
      </p:sp>
    </p:spTree>
    <p:extLst>
      <p:ext uri="{BB962C8B-B14F-4D97-AF65-F5344CB8AC3E}">
        <p14:creationId xmlns:p14="http://schemas.microsoft.com/office/powerpoint/2010/main" val="8090713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Conformance &amp; Interoperability</a:t>
            </a:r>
          </a:p>
        </p:txBody>
      </p:sp>
      <p:sp>
        <p:nvSpPr>
          <p:cNvPr id="8195" name="Rectangle 3"/>
          <p:cNvSpPr>
            <a:spLocks noGrp="1" noChangeArrowheads="1"/>
          </p:cNvSpPr>
          <p:nvPr>
            <p:ph idx="1"/>
          </p:nvPr>
        </p:nvSpPr>
        <p:spPr>
          <a:xfrm>
            <a:off x="381000" y="1828800"/>
            <a:ext cx="8382000" cy="4419600"/>
          </a:xfrm>
        </p:spPr>
        <p:txBody>
          <a:bodyPr/>
          <a:lstStyle/>
          <a:p>
            <a:r>
              <a:rPr lang="en-US" dirty="0"/>
              <a:t>If two implementations pass the same (complementary) conformance tests, are they interoperable?</a:t>
            </a:r>
          </a:p>
          <a:p>
            <a:r>
              <a:rPr lang="en-US" dirty="0"/>
              <a:t>Why not?</a:t>
            </a:r>
          </a:p>
          <a:p>
            <a:pPr lvl="1"/>
            <a:r>
              <a:rPr lang="en-US" dirty="0"/>
              <a:t>Lack of precise and complete requirements</a:t>
            </a:r>
          </a:p>
          <a:p>
            <a:pPr lvl="1"/>
            <a:r>
              <a:rPr lang="en-US" dirty="0"/>
              <a:t>Exhaustive test set not practical or possible</a:t>
            </a:r>
          </a:p>
          <a:p>
            <a:pPr lvl="1"/>
            <a:r>
              <a:rPr lang="en-US" dirty="0"/>
              <a:t>Conformance testing does not prove conformance</a:t>
            </a:r>
          </a:p>
          <a:p>
            <a:pPr lvl="1"/>
            <a:r>
              <a:rPr lang="en-US" dirty="0"/>
              <a:t>Systems over time can be made to interoperate</a:t>
            </a:r>
          </a:p>
          <a:p>
            <a:pPr lvl="1"/>
            <a:r>
              <a:rPr lang="en-US" dirty="0"/>
              <a:t>Interoperability testing is needed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207</a:t>
            </a:fld>
            <a:endParaRPr lang="en-US"/>
          </a:p>
        </p:txBody>
      </p:sp>
      <p:sp>
        <p:nvSpPr>
          <p:cNvPr id="6" name="TextBox 5"/>
          <p:cNvSpPr txBox="1"/>
          <p:nvPr/>
        </p:nvSpPr>
        <p:spPr>
          <a:xfrm>
            <a:off x="5334000" y="6292242"/>
            <a:ext cx="3048000" cy="246221"/>
          </a:xfrm>
          <a:prstGeom prst="rect">
            <a:avLst/>
          </a:prstGeom>
          <a:noFill/>
        </p:spPr>
        <p:txBody>
          <a:bodyPr wrap="square" rtlCol="0">
            <a:spAutoFit/>
          </a:bodyPr>
          <a:lstStyle/>
          <a:p>
            <a:r>
              <a:rPr lang="en-US" sz="1000" dirty="0"/>
              <a:t>* That claim conformance to the same specification</a:t>
            </a:r>
          </a:p>
        </p:txBody>
      </p:sp>
    </p:spTree>
    <p:extLst>
      <p:ext uri="{BB962C8B-B14F-4D97-AF65-F5344CB8AC3E}">
        <p14:creationId xmlns:p14="http://schemas.microsoft.com/office/powerpoint/2010/main" val="245435836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Conformance &amp; Interoperability</a:t>
            </a:r>
          </a:p>
        </p:txBody>
      </p:sp>
      <p:sp>
        <p:nvSpPr>
          <p:cNvPr id="8195" name="Rectangle 3"/>
          <p:cNvSpPr>
            <a:spLocks noGrp="1" noChangeArrowheads="1"/>
          </p:cNvSpPr>
          <p:nvPr>
            <p:ph idx="1"/>
          </p:nvPr>
        </p:nvSpPr>
        <p:spPr>
          <a:xfrm>
            <a:off x="381000" y="1828800"/>
            <a:ext cx="8382000" cy="4419600"/>
          </a:xfrm>
        </p:spPr>
        <p:txBody>
          <a:bodyPr/>
          <a:lstStyle/>
          <a:p>
            <a:r>
              <a:rPr lang="en-US" dirty="0"/>
              <a:t>Can two non-conformant systems interoperate?</a:t>
            </a:r>
          </a:p>
          <a:p>
            <a:r>
              <a:rPr lang="en-US" dirty="0"/>
              <a:t>Why?</a:t>
            </a:r>
          </a:p>
          <a:p>
            <a:pPr lvl="1"/>
            <a:r>
              <a:rPr lang="en-US" dirty="0"/>
              <a:t>Systems may be able to exchange information to conduct business as desired</a:t>
            </a:r>
          </a:p>
          <a:p>
            <a:pPr lvl="1"/>
            <a:r>
              <a:rPr lang="en-US" dirty="0"/>
              <a:t>Non-conformities may be inconsequential</a:t>
            </a:r>
          </a:p>
          <a:p>
            <a:pPr lvl="1"/>
            <a:r>
              <a:rPr lang="en-US" dirty="0"/>
              <a:t>Trading partners may agree to diverge, however these systems limit (or prevent) their capability of interoperating with other trading partners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208</a:t>
            </a:fld>
            <a:endParaRPr lang="en-US"/>
          </a:p>
        </p:txBody>
      </p:sp>
    </p:spTree>
    <p:extLst>
      <p:ext uri="{BB962C8B-B14F-4D97-AF65-F5344CB8AC3E}">
        <p14:creationId xmlns:p14="http://schemas.microsoft.com/office/powerpoint/2010/main" val="22888116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Take-a-ways</a:t>
            </a:r>
          </a:p>
        </p:txBody>
      </p:sp>
      <p:sp>
        <p:nvSpPr>
          <p:cNvPr id="8195" name="Rectangle 3"/>
          <p:cNvSpPr>
            <a:spLocks noGrp="1" noChangeArrowheads="1"/>
          </p:cNvSpPr>
          <p:nvPr>
            <p:ph idx="1"/>
          </p:nvPr>
        </p:nvSpPr>
        <p:spPr>
          <a:xfrm>
            <a:off x="381000" y="1828800"/>
            <a:ext cx="8382000" cy="4705350"/>
          </a:xfrm>
        </p:spPr>
        <p:txBody>
          <a:bodyPr/>
          <a:lstStyle/>
          <a:p>
            <a:r>
              <a:rPr lang="en-US" dirty="0"/>
              <a:t>Standards promote seamless interoperating systems without point-to-point agreements </a:t>
            </a:r>
          </a:p>
          <a:p>
            <a:r>
              <a:rPr lang="en-US" dirty="0"/>
              <a:t>Conformance testing is necessary to provide confidence in the conformity of the system</a:t>
            </a:r>
          </a:p>
          <a:p>
            <a:r>
              <a:rPr lang="en-US" dirty="0"/>
              <a:t>Interoperability testing is necessary to ensure systems can exchange data as intended</a:t>
            </a:r>
          </a:p>
          <a:p>
            <a:r>
              <a:rPr lang="en-US" dirty="0"/>
              <a:t>End Result:</a:t>
            </a:r>
          </a:p>
          <a:p>
            <a:pPr lvl="1"/>
            <a:r>
              <a:rPr lang="en-US" dirty="0">
                <a:solidFill>
                  <a:srgbClr val="0070C0"/>
                </a:solidFill>
              </a:rPr>
              <a:t>Will reduce the need for local translation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209</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28083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Standards and Conformance</a:t>
            </a:r>
          </a:p>
        </p:txBody>
      </p:sp>
      <p:sp>
        <p:nvSpPr>
          <p:cNvPr id="8195" name="Rectangle 3"/>
          <p:cNvSpPr>
            <a:spLocks noGrp="1" noChangeArrowheads="1"/>
          </p:cNvSpPr>
          <p:nvPr>
            <p:ph idx="1"/>
          </p:nvPr>
        </p:nvSpPr>
        <p:spPr>
          <a:xfrm>
            <a:off x="381000" y="1752600"/>
            <a:ext cx="8382000" cy="4724400"/>
          </a:xfrm>
        </p:spPr>
        <p:txBody>
          <a:bodyPr>
            <a:normAutofit fontScale="85000" lnSpcReduction="20000"/>
          </a:bodyPr>
          <a:lstStyle/>
          <a:p>
            <a:r>
              <a:rPr lang="en-US" dirty="0"/>
              <a:t>The quality of a standard is dependent on how well (precise and complete) the requirements are conveyed</a:t>
            </a:r>
          </a:p>
          <a:p>
            <a:endParaRPr lang="en-US" dirty="0"/>
          </a:p>
          <a:p>
            <a:r>
              <a:rPr lang="en-US" dirty="0"/>
              <a:t>Conformance is the “language” that allows for a precise specification and  interpretation of requirements.</a:t>
            </a:r>
          </a:p>
          <a:p>
            <a:endParaRPr lang="en-US" dirty="0"/>
          </a:p>
          <a:p>
            <a:r>
              <a:rPr lang="en-US" dirty="0"/>
              <a:t>Allows for meaningful assertions of implementations through conformance testing</a:t>
            </a:r>
          </a:p>
          <a:p>
            <a:endParaRPr lang="en-US" dirty="0"/>
          </a:p>
          <a:p>
            <a:r>
              <a:rPr lang="en-US" dirty="0">
                <a:solidFill>
                  <a:srgbClr val="0070C0"/>
                </a:solidFill>
              </a:rPr>
              <a:t>Standards and Conformance to those standards </a:t>
            </a:r>
            <a:r>
              <a:rPr lang="en-US" dirty="0"/>
              <a:t>provide a path to interoperability</a:t>
            </a:r>
          </a:p>
          <a:p>
            <a:pPr marL="0" indent="0">
              <a:buNone/>
            </a:pPr>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21</a:t>
            </a:fld>
            <a:endParaRPr lang="en-US" dirty="0"/>
          </a:p>
        </p:txBody>
      </p:sp>
    </p:spTree>
    <p:extLst>
      <p:ext uri="{BB962C8B-B14F-4D97-AF65-F5344CB8AC3E}">
        <p14:creationId xmlns:p14="http://schemas.microsoft.com/office/powerpoint/2010/main" val="20673104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457199"/>
            <a:ext cx="8153400" cy="914401"/>
          </a:xfrm>
        </p:spPr>
        <p:txBody>
          <a:bodyPr/>
          <a:lstStyle/>
          <a:p>
            <a:r>
              <a:rPr lang="en-US" sz="3600" dirty="0"/>
              <a:t>Standards Development Life-Cycle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210</a:t>
            </a:fld>
            <a:endParaRPr lang="en-US"/>
          </a:p>
        </p:txBody>
      </p:sp>
      <p:pic>
        <p:nvPicPr>
          <p:cNvPr id="65" name="Picture 64"/>
          <p:cNvPicPr>
            <a:picLocks noChangeAspect="1"/>
          </p:cNvPicPr>
          <p:nvPr/>
        </p:nvPicPr>
        <p:blipFill>
          <a:blip r:embed="rId3"/>
          <a:stretch>
            <a:fillRect/>
          </a:stretch>
        </p:blipFill>
        <p:spPr>
          <a:xfrm>
            <a:off x="457200" y="1752600"/>
            <a:ext cx="5400675" cy="4648200"/>
          </a:xfrm>
          <a:prstGeom prst="rect">
            <a:avLst/>
          </a:prstGeom>
        </p:spPr>
      </p:pic>
      <p:sp>
        <p:nvSpPr>
          <p:cNvPr id="6" name="Rectangle 3"/>
          <p:cNvSpPr>
            <a:spLocks noGrp="1" noChangeArrowheads="1"/>
          </p:cNvSpPr>
          <p:nvPr>
            <p:ph idx="1"/>
          </p:nvPr>
        </p:nvSpPr>
        <p:spPr>
          <a:xfrm>
            <a:off x="5829300" y="1828800"/>
            <a:ext cx="2933700" cy="4495800"/>
          </a:xfrm>
        </p:spPr>
        <p:txBody>
          <a:bodyPr/>
          <a:lstStyle/>
          <a:p>
            <a:r>
              <a:rPr lang="en-US" sz="2400" dirty="0"/>
              <a:t>3 Key Phases</a:t>
            </a:r>
          </a:p>
          <a:p>
            <a:pPr lvl="1"/>
            <a:r>
              <a:rPr lang="en-US" sz="1900" dirty="0"/>
              <a:t>Standards</a:t>
            </a:r>
          </a:p>
          <a:p>
            <a:pPr lvl="1"/>
            <a:r>
              <a:rPr lang="en-US" sz="1900" dirty="0"/>
              <a:t>Testing</a:t>
            </a:r>
          </a:p>
          <a:p>
            <a:pPr lvl="1"/>
            <a:r>
              <a:rPr lang="en-US" sz="1900" dirty="0"/>
              <a:t>Implementation</a:t>
            </a:r>
          </a:p>
          <a:p>
            <a:r>
              <a:rPr lang="en-US" sz="2400" dirty="0"/>
              <a:t>Iterative Process</a:t>
            </a:r>
          </a:p>
          <a:p>
            <a:r>
              <a:rPr lang="en-US" sz="2400" dirty="0"/>
              <a:t>Feedback Loop</a:t>
            </a:r>
          </a:p>
          <a:p>
            <a:r>
              <a:rPr lang="en-US" sz="2400" dirty="0"/>
              <a:t>Pilot and Reference Implementations are often overlooked</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6858994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Reference Implementation</a:t>
            </a:r>
          </a:p>
        </p:txBody>
      </p:sp>
      <p:sp>
        <p:nvSpPr>
          <p:cNvPr id="8195" name="Rectangle 3"/>
          <p:cNvSpPr>
            <a:spLocks noGrp="1" noChangeArrowheads="1"/>
          </p:cNvSpPr>
          <p:nvPr>
            <p:ph idx="1"/>
          </p:nvPr>
        </p:nvSpPr>
        <p:spPr>
          <a:xfrm>
            <a:off x="419100" y="1747458"/>
            <a:ext cx="8382000" cy="4610100"/>
          </a:xfrm>
        </p:spPr>
        <p:txBody>
          <a:bodyPr>
            <a:normAutofit fontScale="85000" lnSpcReduction="10000"/>
          </a:bodyPr>
          <a:lstStyle/>
          <a:p>
            <a:pPr lvl="0"/>
            <a:r>
              <a:rPr lang="en-US" dirty="0"/>
              <a:t>To verify the specification is implementable </a:t>
            </a:r>
          </a:p>
          <a:p>
            <a:pPr lvl="0"/>
            <a:r>
              <a:rPr lang="en-US" dirty="0"/>
              <a:t>To provide a definitive interpretation of the specification</a:t>
            </a:r>
          </a:p>
          <a:p>
            <a:pPr lvl="0"/>
            <a:r>
              <a:rPr lang="en-US" dirty="0"/>
              <a:t>To uncover errors and ambiguities in the specification</a:t>
            </a:r>
          </a:p>
          <a:p>
            <a:pPr lvl="0"/>
            <a:r>
              <a:rPr lang="en-US" dirty="0"/>
              <a:t>To help clarify the intent of the specification when the specification and conformance tests are not adequate </a:t>
            </a:r>
          </a:p>
          <a:p>
            <a:pPr lvl="0"/>
            <a:r>
              <a:rPr lang="en-US" dirty="0"/>
              <a:t>To aid in validating a Test Suite</a:t>
            </a:r>
          </a:p>
          <a:p>
            <a:pPr lvl="0"/>
            <a:r>
              <a:rPr lang="en-US" dirty="0"/>
              <a:t>To serve as a benchmark to which other implementations can be compared</a:t>
            </a:r>
          </a:p>
          <a:p>
            <a:pPr lvl="0"/>
            <a:r>
              <a:rPr lang="en-US" dirty="0"/>
              <a:t>and to provide baseline source code that implementers can leverage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211</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332119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Testing: The Big Picture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212</a:t>
            </a:fld>
            <a:endParaRPr lang="en-US"/>
          </a:p>
        </p:txBody>
      </p:sp>
      <p:pic>
        <p:nvPicPr>
          <p:cNvPr id="2" name="Picture 1"/>
          <p:cNvPicPr>
            <a:picLocks noChangeAspect="1"/>
          </p:cNvPicPr>
          <p:nvPr/>
        </p:nvPicPr>
        <p:blipFill>
          <a:blip r:embed="rId3"/>
          <a:stretch>
            <a:fillRect/>
          </a:stretch>
        </p:blipFill>
        <p:spPr>
          <a:xfrm>
            <a:off x="497174" y="1752600"/>
            <a:ext cx="7844234" cy="4495800"/>
          </a:xfrm>
          <a:prstGeom prst="rect">
            <a:avLst/>
          </a:prstGeom>
        </p:spPr>
      </p:pic>
    </p:spTree>
    <p:extLst>
      <p:ext uri="{BB962C8B-B14F-4D97-AF65-F5344CB8AC3E}">
        <p14:creationId xmlns:p14="http://schemas.microsoft.com/office/powerpoint/2010/main" val="6349982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 Test Suite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213</a:t>
            </a:fld>
            <a:endParaRPr lang="en-US"/>
          </a:p>
        </p:txBody>
      </p:sp>
      <p:pic>
        <p:nvPicPr>
          <p:cNvPr id="2" name="Picture 1"/>
          <p:cNvPicPr>
            <a:picLocks noChangeAspect="1"/>
          </p:cNvPicPr>
          <p:nvPr/>
        </p:nvPicPr>
        <p:blipFill>
          <a:blip r:embed="rId3"/>
          <a:stretch>
            <a:fillRect/>
          </a:stretch>
        </p:blipFill>
        <p:spPr>
          <a:xfrm>
            <a:off x="899160" y="1676400"/>
            <a:ext cx="6888480" cy="4798915"/>
          </a:xfrm>
          <a:prstGeom prst="rect">
            <a:avLst/>
          </a:prstGeom>
        </p:spPr>
      </p:pic>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6549276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 Plan</a:t>
            </a:r>
          </a:p>
        </p:txBody>
      </p:sp>
      <p:sp>
        <p:nvSpPr>
          <p:cNvPr id="8195" name="Rectangle 3"/>
          <p:cNvSpPr>
            <a:spLocks noGrp="1" noChangeArrowheads="1"/>
          </p:cNvSpPr>
          <p:nvPr>
            <p:ph idx="1"/>
          </p:nvPr>
        </p:nvSpPr>
        <p:spPr>
          <a:xfrm>
            <a:off x="419100" y="1747458"/>
            <a:ext cx="8382000" cy="4610100"/>
          </a:xfrm>
        </p:spPr>
        <p:txBody>
          <a:bodyPr/>
          <a:lstStyle/>
          <a:p>
            <a:r>
              <a:rPr lang="en-US" dirty="0">
                <a:sym typeface="Wingdings" panose="05000000000000000000" pitchFamily="2" charset="2"/>
              </a:rPr>
              <a:t>Provides a documented plan for testing a system in order to ensure that it meets the requirements given in the specification</a:t>
            </a:r>
          </a:p>
          <a:p>
            <a:r>
              <a:rPr lang="en-US" dirty="0">
                <a:sym typeface="Wingdings" panose="05000000000000000000" pitchFamily="2" charset="2"/>
              </a:rPr>
              <a:t>Outlines strategy and systematic approach</a:t>
            </a:r>
          </a:p>
          <a:p>
            <a:r>
              <a:rPr lang="en-US" dirty="0">
                <a:sym typeface="Wingdings" panose="05000000000000000000" pitchFamily="2" charset="2"/>
              </a:rPr>
              <a:t>Typically includes:</a:t>
            </a:r>
          </a:p>
          <a:p>
            <a:pPr lvl="1"/>
            <a:r>
              <a:rPr lang="en-US" dirty="0">
                <a:sym typeface="Wingdings" panose="05000000000000000000" pitchFamily="2" charset="2"/>
              </a:rPr>
              <a:t>Test Scope</a:t>
            </a:r>
          </a:p>
          <a:p>
            <a:pPr lvl="1"/>
            <a:r>
              <a:rPr lang="en-US" dirty="0">
                <a:sym typeface="Wingdings" panose="05000000000000000000" pitchFamily="2" charset="2"/>
              </a:rPr>
              <a:t>Test Methods</a:t>
            </a:r>
          </a:p>
          <a:p>
            <a:pPr lvl="1"/>
            <a:r>
              <a:rPr lang="en-US" dirty="0">
                <a:sym typeface="Wingdings" panose="05000000000000000000" pitchFamily="2" charset="2"/>
              </a:rPr>
              <a:t>Test Responsibilities</a:t>
            </a:r>
          </a:p>
          <a:p>
            <a:r>
              <a:rPr lang="en-US" dirty="0">
                <a:sym typeface="Wingdings" panose="05000000000000000000" pitchFamily="2" charset="2"/>
              </a:rPr>
              <a:t>Contains multiple test scenarios and cases</a:t>
            </a:r>
          </a:p>
          <a:p>
            <a:pPr marL="0" indent="0">
              <a:buNone/>
            </a:pPr>
            <a:endParaRPr lang="en-US" dirty="0">
              <a:sym typeface="Wingdings" panose="05000000000000000000" pitchFamily="2" charset="2"/>
            </a:endParaRP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214</a:t>
            </a:fld>
            <a:endParaRPr lang="en-US"/>
          </a:p>
        </p:txBody>
      </p:sp>
    </p:spTree>
    <p:extLst>
      <p:ext uri="{BB962C8B-B14F-4D97-AF65-F5344CB8AC3E}">
        <p14:creationId xmlns:p14="http://schemas.microsoft.com/office/powerpoint/2010/main" val="220691246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 Coverage</a:t>
            </a:r>
          </a:p>
        </p:txBody>
      </p:sp>
      <p:sp>
        <p:nvSpPr>
          <p:cNvPr id="8195" name="Rectangle 3"/>
          <p:cNvSpPr>
            <a:spLocks noGrp="1" noChangeArrowheads="1"/>
          </p:cNvSpPr>
          <p:nvPr>
            <p:ph idx="1"/>
          </p:nvPr>
        </p:nvSpPr>
        <p:spPr>
          <a:xfrm>
            <a:off x="419100" y="1747458"/>
            <a:ext cx="8382000" cy="4610100"/>
          </a:xfrm>
        </p:spPr>
        <p:txBody>
          <a:bodyPr/>
          <a:lstStyle/>
          <a:p>
            <a:r>
              <a:rPr lang="en-US" dirty="0">
                <a:sym typeface="Wingdings" panose="05000000000000000000" pitchFamily="2" charset="2"/>
              </a:rPr>
              <a:t>Test Case requirements traceability matrix</a:t>
            </a:r>
          </a:p>
          <a:p>
            <a:r>
              <a:rPr lang="en-US" dirty="0">
                <a:sym typeface="Wingdings" panose="05000000000000000000" pitchFamily="2" charset="2"/>
              </a:rPr>
              <a:t>Consider all test dimensions</a:t>
            </a:r>
          </a:p>
          <a:p>
            <a:r>
              <a:rPr lang="en-US" dirty="0">
                <a:sym typeface="Wingdings" panose="05000000000000000000" pitchFamily="2" charset="2"/>
              </a:rPr>
              <a:t>Include negative test cases (if supported by the specification)</a:t>
            </a:r>
          </a:p>
          <a:p>
            <a:r>
              <a:rPr lang="en-US" dirty="0">
                <a:sym typeface="Wingdings" panose="05000000000000000000" pitchFamily="2" charset="2"/>
              </a:rPr>
              <a:t>Target troublesome issues </a:t>
            </a:r>
          </a:p>
          <a:p>
            <a:pPr marL="0" indent="0">
              <a:buNone/>
            </a:pPr>
            <a:endParaRPr lang="en-US" dirty="0">
              <a:sym typeface="Wingdings" panose="05000000000000000000" pitchFamily="2" charset="2"/>
            </a:endParaRP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215</a:t>
            </a:fld>
            <a:endParaRPr lang="en-US"/>
          </a:p>
        </p:txBody>
      </p:sp>
      <p:pic>
        <p:nvPicPr>
          <p:cNvPr id="6" name="Picture 5"/>
          <p:cNvPicPr/>
          <p:nvPr/>
        </p:nvPicPr>
        <p:blipFill>
          <a:blip r:embed="rId3"/>
          <a:stretch>
            <a:fillRect/>
          </a:stretch>
        </p:blipFill>
        <p:spPr>
          <a:xfrm>
            <a:off x="5778158" y="3581400"/>
            <a:ext cx="3045118" cy="215369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574218387"/>
              </p:ext>
            </p:extLst>
          </p:nvPr>
        </p:nvGraphicFramePr>
        <p:xfrm>
          <a:off x="426144" y="4876800"/>
          <a:ext cx="5130458" cy="1173480"/>
        </p:xfrm>
        <a:graphic>
          <a:graphicData uri="http://schemas.openxmlformats.org/drawingml/2006/table">
            <a:tbl>
              <a:tblPr firstRow="1" firstCol="1" bandRow="1">
                <a:tableStyleId>{5C22544A-7EE6-4342-B048-85BDC9FD1C3A}</a:tableStyleId>
              </a:tblPr>
              <a:tblGrid>
                <a:gridCol w="990600">
                  <a:extLst>
                    <a:ext uri="{9D8B030D-6E8A-4147-A177-3AD203B41FA5}">
                      <a16:colId xmlns:a16="http://schemas.microsoft.com/office/drawing/2014/main" val="587002011"/>
                    </a:ext>
                  </a:extLst>
                </a:gridCol>
                <a:gridCol w="685800">
                  <a:extLst>
                    <a:ext uri="{9D8B030D-6E8A-4147-A177-3AD203B41FA5}">
                      <a16:colId xmlns:a16="http://schemas.microsoft.com/office/drawing/2014/main" val="2589121209"/>
                    </a:ext>
                  </a:extLst>
                </a:gridCol>
                <a:gridCol w="609600">
                  <a:extLst>
                    <a:ext uri="{9D8B030D-6E8A-4147-A177-3AD203B41FA5}">
                      <a16:colId xmlns:a16="http://schemas.microsoft.com/office/drawing/2014/main" val="1761518091"/>
                    </a:ext>
                  </a:extLst>
                </a:gridCol>
                <a:gridCol w="838200">
                  <a:extLst>
                    <a:ext uri="{9D8B030D-6E8A-4147-A177-3AD203B41FA5}">
                      <a16:colId xmlns:a16="http://schemas.microsoft.com/office/drawing/2014/main" val="610036129"/>
                    </a:ext>
                  </a:extLst>
                </a:gridCol>
                <a:gridCol w="838200">
                  <a:extLst>
                    <a:ext uri="{9D8B030D-6E8A-4147-A177-3AD203B41FA5}">
                      <a16:colId xmlns:a16="http://schemas.microsoft.com/office/drawing/2014/main" val="477508716"/>
                    </a:ext>
                  </a:extLst>
                </a:gridCol>
                <a:gridCol w="381000">
                  <a:extLst>
                    <a:ext uri="{9D8B030D-6E8A-4147-A177-3AD203B41FA5}">
                      <a16:colId xmlns:a16="http://schemas.microsoft.com/office/drawing/2014/main" val="2157079898"/>
                    </a:ext>
                  </a:extLst>
                </a:gridCol>
                <a:gridCol w="787058">
                  <a:extLst>
                    <a:ext uri="{9D8B030D-6E8A-4147-A177-3AD203B41FA5}">
                      <a16:colId xmlns:a16="http://schemas.microsoft.com/office/drawing/2014/main" val="3865885081"/>
                    </a:ext>
                  </a:extLst>
                </a:gridCol>
              </a:tblGrid>
              <a:tr h="0">
                <a:tc>
                  <a:txBody>
                    <a:bodyPr/>
                    <a:lstStyle/>
                    <a:p>
                      <a:pPr marL="0" marR="0" algn="just">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100" dirty="0">
                          <a:effectLst/>
                        </a:rPr>
                        <a:t>Prem.</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100" dirty="0">
                          <a:effectLst/>
                        </a:rPr>
                        <a:t>Final</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100" dirty="0">
                          <a:effectLst/>
                        </a:rPr>
                        <a:t>Corrected</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100" dirty="0">
                          <a:effectLst/>
                        </a:rPr>
                        <a:t>Amended</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100" dirty="0">
                          <a:effectLst/>
                        </a:rPr>
                        <a:t>Req. N</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4037006863"/>
                  </a:ext>
                </a:extLst>
              </a:tr>
              <a:tr h="0">
                <a:tc>
                  <a:txBody>
                    <a:bodyPr/>
                    <a:lstStyle/>
                    <a:p>
                      <a:pPr marL="0" marR="0" algn="just">
                        <a:spcBef>
                          <a:spcPts val="0"/>
                        </a:spcBef>
                        <a:spcAft>
                          <a:spcPts val="600"/>
                        </a:spcAft>
                      </a:pPr>
                      <a:r>
                        <a:rPr lang="en-US" sz="1100" dirty="0">
                          <a:effectLst/>
                        </a:rPr>
                        <a:t>Test Case 1</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08975493"/>
                  </a:ext>
                </a:extLst>
              </a:tr>
              <a:tr h="0">
                <a:tc>
                  <a:txBody>
                    <a:bodyPr/>
                    <a:lstStyle/>
                    <a:p>
                      <a:pPr marL="0" marR="0" algn="just">
                        <a:spcBef>
                          <a:spcPts val="0"/>
                        </a:spcBef>
                        <a:spcAft>
                          <a:spcPts val="600"/>
                        </a:spcAft>
                      </a:pPr>
                      <a:r>
                        <a:rPr lang="en-US" sz="1100" dirty="0">
                          <a:effectLst/>
                        </a:rPr>
                        <a:t>Test Case 2</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1870844"/>
                  </a:ext>
                </a:extLst>
              </a:tr>
              <a:tr h="0">
                <a:tc>
                  <a:txBody>
                    <a:bodyPr/>
                    <a:lstStyle/>
                    <a:p>
                      <a:pPr marL="0" marR="0" algn="just">
                        <a:spcBef>
                          <a:spcPts val="0"/>
                        </a:spcBef>
                        <a:spcAft>
                          <a:spcPts val="600"/>
                        </a:spcAft>
                      </a:pPr>
                      <a:r>
                        <a:rPr lang="en-US" sz="1100" dirty="0">
                          <a:effectLst/>
                        </a:rPr>
                        <a:t>Test Case 3</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44655691"/>
                  </a:ext>
                </a:extLst>
              </a:tr>
              <a:tr h="0">
                <a:tc>
                  <a:txBody>
                    <a:bodyPr/>
                    <a:lstStyle/>
                    <a:p>
                      <a:pPr marL="0" marR="0" algn="just">
                        <a:spcBef>
                          <a:spcPts val="0"/>
                        </a:spcBef>
                        <a:spcAft>
                          <a:spcPts val="600"/>
                        </a:spcAft>
                      </a:pPr>
                      <a:r>
                        <a:rPr lang="en-US" sz="1100" dirty="0">
                          <a:effectLst/>
                        </a:rPr>
                        <a:t>Test Case 4</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052307"/>
                  </a:ext>
                </a:extLst>
              </a:tr>
              <a:tr h="0">
                <a:tc>
                  <a:txBody>
                    <a:bodyPr/>
                    <a:lstStyle/>
                    <a:p>
                      <a:pPr marL="0" marR="0" algn="just">
                        <a:spcBef>
                          <a:spcPts val="0"/>
                        </a:spcBef>
                        <a:spcAft>
                          <a:spcPts val="600"/>
                        </a:spcAft>
                      </a:pPr>
                      <a:r>
                        <a:rPr lang="en-US" sz="1100" dirty="0">
                          <a:effectLst/>
                        </a:rPr>
                        <a:t>…</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48108702"/>
                  </a:ext>
                </a:extLst>
              </a:tr>
              <a:tr h="0">
                <a:tc>
                  <a:txBody>
                    <a:bodyPr/>
                    <a:lstStyle/>
                    <a:p>
                      <a:pPr marL="0" marR="0" algn="just">
                        <a:spcBef>
                          <a:spcPts val="0"/>
                        </a:spcBef>
                        <a:spcAft>
                          <a:spcPts val="600"/>
                        </a:spcAft>
                      </a:pPr>
                      <a:r>
                        <a:rPr lang="en-US" sz="1100" dirty="0">
                          <a:effectLst/>
                        </a:rPr>
                        <a:t>Test Case N</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X</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a:effectLst/>
                        </a:rPr>
                        <a:t>X</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a:effectLst/>
                        </a:rPr>
                        <a:t> </a:t>
                      </a:r>
                      <a:endParaRPr lang="en-US" sz="11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100" dirty="0">
                          <a:effectLst/>
                        </a:rPr>
                        <a:t> </a:t>
                      </a:r>
                      <a:endParaRPr lang="en-US" sz="11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318564"/>
                  </a:ext>
                </a:extLst>
              </a:tr>
            </a:tbl>
          </a:graphicData>
        </a:graphic>
      </p:graphicFrame>
    </p:spTree>
    <p:extLst>
      <p:ext uri="{BB962C8B-B14F-4D97-AF65-F5344CB8AC3E}">
        <p14:creationId xmlns:p14="http://schemas.microsoft.com/office/powerpoint/2010/main" val="15311102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 Case</a:t>
            </a:r>
          </a:p>
        </p:txBody>
      </p:sp>
      <p:sp>
        <p:nvSpPr>
          <p:cNvPr id="8195" name="Rectangle 3"/>
          <p:cNvSpPr>
            <a:spLocks noGrp="1" noChangeArrowheads="1"/>
          </p:cNvSpPr>
          <p:nvPr>
            <p:ph idx="1"/>
          </p:nvPr>
        </p:nvSpPr>
        <p:spPr>
          <a:xfrm>
            <a:off x="419100" y="1747458"/>
            <a:ext cx="8382000" cy="4610100"/>
          </a:xfrm>
        </p:spPr>
        <p:txBody>
          <a:bodyPr>
            <a:normAutofit fontScale="92500" lnSpcReduction="20000"/>
          </a:bodyPr>
          <a:lstStyle/>
          <a:p>
            <a:r>
              <a:rPr lang="en-US" dirty="0">
                <a:sym typeface="Wingdings" panose="05000000000000000000" pitchFamily="2" charset="2"/>
              </a:rPr>
              <a:t>Purpose</a:t>
            </a:r>
          </a:p>
          <a:p>
            <a:r>
              <a:rPr lang="en-US" dirty="0">
                <a:sym typeface="Wingdings" panose="05000000000000000000" pitchFamily="2" charset="2"/>
              </a:rPr>
              <a:t>Test Story (Description)</a:t>
            </a:r>
          </a:p>
          <a:p>
            <a:r>
              <a:rPr lang="en-US" dirty="0">
                <a:sym typeface="Wingdings" panose="05000000000000000000" pitchFamily="2" charset="2"/>
              </a:rPr>
              <a:t>Pre-Condition</a:t>
            </a:r>
          </a:p>
          <a:p>
            <a:r>
              <a:rPr lang="en-US" dirty="0">
                <a:sym typeface="Wingdings" panose="05000000000000000000" pitchFamily="2" charset="2"/>
              </a:rPr>
              <a:t>Test Steps</a:t>
            </a:r>
          </a:p>
          <a:p>
            <a:r>
              <a:rPr lang="en-US" dirty="0">
                <a:sym typeface="Wingdings" panose="05000000000000000000" pitchFamily="2" charset="2"/>
              </a:rPr>
              <a:t>Test Data</a:t>
            </a:r>
          </a:p>
          <a:p>
            <a:r>
              <a:rPr lang="en-US" dirty="0">
                <a:sym typeface="Wingdings" panose="05000000000000000000" pitchFamily="2" charset="2"/>
              </a:rPr>
              <a:t>Post-Condition</a:t>
            </a:r>
          </a:p>
          <a:p>
            <a:r>
              <a:rPr lang="en-US" dirty="0">
                <a:sym typeface="Wingdings" panose="05000000000000000000" pitchFamily="2" charset="2"/>
              </a:rPr>
              <a:t>Test Objectives</a:t>
            </a:r>
          </a:p>
          <a:p>
            <a:r>
              <a:rPr lang="en-US" dirty="0">
                <a:sym typeface="Wingdings" panose="05000000000000000000" pitchFamily="2" charset="2"/>
              </a:rPr>
              <a:t>Evaluation Criteria</a:t>
            </a:r>
          </a:p>
          <a:p>
            <a:r>
              <a:rPr lang="en-US" dirty="0">
                <a:sym typeface="Wingdings" panose="05000000000000000000" pitchFamily="2" charset="2"/>
              </a:rPr>
              <a:t>Notes to the Test Administrators</a:t>
            </a:r>
          </a:p>
          <a:p>
            <a:r>
              <a:rPr lang="en-US" dirty="0">
                <a:sym typeface="Wingdings" panose="05000000000000000000" pitchFamily="2" charset="2"/>
              </a:rPr>
              <a:t>General Comments</a:t>
            </a:r>
          </a:p>
          <a:p>
            <a:endParaRPr lang="en-US" dirty="0">
              <a:sym typeface="Wingdings" panose="05000000000000000000" pitchFamily="2" charset="2"/>
            </a:endParaRPr>
          </a:p>
          <a:p>
            <a:pPr marL="0" indent="0">
              <a:buNone/>
            </a:pPr>
            <a:endParaRPr lang="en-US" dirty="0">
              <a:sym typeface="Wingdings" panose="05000000000000000000" pitchFamily="2" charset="2"/>
            </a:endParaRP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216</a:t>
            </a:fld>
            <a:endParaRPr lang="en-US"/>
          </a:p>
        </p:txBody>
      </p:sp>
    </p:spTree>
    <p:extLst>
      <p:ext uri="{BB962C8B-B14F-4D97-AF65-F5344CB8AC3E}">
        <p14:creationId xmlns:p14="http://schemas.microsoft.com/office/powerpoint/2010/main" val="317704668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r>
              <a:rPr lang="en-US" dirty="0"/>
              <a:t>Use Case, Scenario, &amp; Test Case</a:t>
            </a:r>
          </a:p>
        </p:txBody>
      </p:sp>
      <p:sp>
        <p:nvSpPr>
          <p:cNvPr id="3" name="Content Placeholder 2"/>
          <p:cNvSpPr>
            <a:spLocks noGrp="1"/>
          </p:cNvSpPr>
          <p:nvPr>
            <p:ph idx="1"/>
          </p:nvPr>
        </p:nvSpPr>
        <p:spPr>
          <a:xfrm>
            <a:off x="381000" y="1828800"/>
            <a:ext cx="8382000" cy="1752600"/>
          </a:xfrm>
        </p:spPr>
        <p:txBody>
          <a:bodyPr/>
          <a:lstStyle/>
          <a:p>
            <a:r>
              <a:rPr lang="en-US" dirty="0"/>
              <a:t>Relationship between a Use Case, Test Scenario, and Test Case</a:t>
            </a:r>
          </a:p>
          <a:p>
            <a:r>
              <a:rPr lang="en-US" dirty="0"/>
              <a:t>One view—others views exist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217</a:t>
            </a:fld>
            <a:endParaRPr lang="en-US"/>
          </a:p>
        </p:txBody>
      </p:sp>
      <p:pic>
        <p:nvPicPr>
          <p:cNvPr id="6" name="Picture 5"/>
          <p:cNvPicPr/>
          <p:nvPr/>
        </p:nvPicPr>
        <p:blipFill>
          <a:blip r:embed="rId3"/>
          <a:stretch>
            <a:fillRect/>
          </a:stretch>
        </p:blipFill>
        <p:spPr>
          <a:xfrm>
            <a:off x="2057400" y="3810000"/>
            <a:ext cx="5226685" cy="1855470"/>
          </a:xfrm>
          <a:prstGeom prst="rect">
            <a:avLst/>
          </a:prstGeom>
        </p:spPr>
      </p:pic>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40245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Testing Models</a:t>
            </a:r>
          </a:p>
        </p:txBody>
      </p:sp>
      <p:sp>
        <p:nvSpPr>
          <p:cNvPr id="8195" name="Rectangle 3"/>
          <p:cNvSpPr>
            <a:spLocks noGrp="1" noChangeArrowheads="1"/>
          </p:cNvSpPr>
          <p:nvPr>
            <p:ph idx="1"/>
          </p:nvPr>
        </p:nvSpPr>
        <p:spPr>
          <a:xfrm>
            <a:off x="419100" y="1747458"/>
            <a:ext cx="8382000" cy="4610100"/>
          </a:xfrm>
        </p:spPr>
        <p:txBody>
          <a:bodyPr/>
          <a:lstStyle/>
          <a:p>
            <a:r>
              <a:rPr lang="en-US" dirty="0"/>
              <a:t>Data Instance Testing</a:t>
            </a:r>
          </a:p>
          <a:p>
            <a:pPr lvl="1"/>
            <a:r>
              <a:rPr lang="en-US" dirty="0"/>
              <a:t>Object ↔</a:t>
            </a:r>
            <a:r>
              <a:rPr lang="en-US" dirty="0">
                <a:sym typeface="Wingdings" panose="05000000000000000000" pitchFamily="2" charset="2"/>
              </a:rPr>
              <a:t> Requirements</a:t>
            </a:r>
          </a:p>
          <a:p>
            <a:pPr lvl="1"/>
            <a:r>
              <a:rPr lang="en-US" dirty="0">
                <a:sym typeface="Wingdings" panose="05000000000000000000" pitchFamily="2" charset="2"/>
              </a:rPr>
              <a:t>Conformance Testing</a:t>
            </a:r>
            <a:endParaRPr lang="en-US" dirty="0"/>
          </a:p>
          <a:p>
            <a:r>
              <a:rPr lang="en-US" dirty="0"/>
              <a:t>Isolated System Testing</a:t>
            </a:r>
          </a:p>
          <a:p>
            <a:pPr lvl="1"/>
            <a:r>
              <a:rPr lang="en-US" dirty="0"/>
              <a:t>System </a:t>
            </a:r>
            <a:r>
              <a:rPr lang="en-US" dirty="0">
                <a:sym typeface="Wingdings" panose="05000000000000000000" pitchFamily="2" charset="2"/>
              </a:rPr>
              <a:t>↔ Requirements</a:t>
            </a:r>
          </a:p>
          <a:p>
            <a:pPr lvl="1"/>
            <a:r>
              <a:rPr lang="en-US" dirty="0">
                <a:sym typeface="Wingdings" panose="05000000000000000000" pitchFamily="2" charset="2"/>
              </a:rPr>
              <a:t>Conformance Testing</a:t>
            </a:r>
            <a:endParaRPr lang="en-US" dirty="0"/>
          </a:p>
          <a:p>
            <a:r>
              <a:rPr lang="en-US" dirty="0"/>
              <a:t>Peer-to-peer System Testing</a:t>
            </a:r>
          </a:p>
          <a:p>
            <a:pPr lvl="1"/>
            <a:r>
              <a:rPr lang="en-US" dirty="0"/>
              <a:t>System ↔</a:t>
            </a:r>
            <a:r>
              <a:rPr lang="en-US" dirty="0">
                <a:sym typeface="Wingdings" panose="05000000000000000000" pitchFamily="2" charset="2"/>
              </a:rPr>
              <a:t> Requirements ↔ System</a:t>
            </a:r>
          </a:p>
          <a:p>
            <a:pPr lvl="1"/>
            <a:r>
              <a:rPr lang="en-US" dirty="0">
                <a:sym typeface="Wingdings" panose="05000000000000000000" pitchFamily="2" charset="2"/>
              </a:rPr>
              <a:t>Interoperability Testing</a:t>
            </a:r>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218</a:t>
            </a:fld>
            <a:endParaRPr lang="en-US"/>
          </a:p>
        </p:txBody>
      </p:sp>
    </p:spTree>
    <p:extLst>
      <p:ext uri="{BB962C8B-B14F-4D97-AF65-F5344CB8AC3E}">
        <p14:creationId xmlns:p14="http://schemas.microsoft.com/office/powerpoint/2010/main" val="260648287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Data Instance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219</a:t>
            </a:fld>
            <a:endParaRPr lang="en-US"/>
          </a:p>
        </p:txBody>
      </p:sp>
      <p:sp>
        <p:nvSpPr>
          <p:cNvPr id="11" name="AutoShape 22"/>
          <p:cNvSpPr>
            <a:spLocks noChangeArrowheads="1"/>
          </p:cNvSpPr>
          <p:nvPr/>
        </p:nvSpPr>
        <p:spPr bwMode="auto">
          <a:xfrm>
            <a:off x="554636" y="1833653"/>
            <a:ext cx="7391400" cy="4343400"/>
          </a:xfrm>
          <a:prstGeom prst="roundRect">
            <a:avLst>
              <a:gd name="adj" fmla="val 3559"/>
            </a:avLst>
          </a:prstGeom>
          <a:gradFill rotWithShape="1">
            <a:gsLst>
              <a:gs pos="0">
                <a:srgbClr val="BAD6F0"/>
              </a:gs>
              <a:gs pos="100000">
                <a:srgbClr val="E8F1FA"/>
              </a:gs>
            </a:gsLst>
            <a:lin ang="5400000" scaled="1"/>
          </a:gradFill>
          <a:ln w="9525">
            <a:solidFill>
              <a:srgbClr val="000000"/>
            </a:solidFill>
            <a:round/>
            <a:headEnd/>
            <a:tailEnd/>
          </a:ln>
          <a:effectLst>
            <a:outerShdw dist="35921" dir="2700000" algn="ctr" rotWithShape="0">
              <a:srgbClr val="808080">
                <a:alpha val="50000"/>
              </a:srgbClr>
            </a:outerShdw>
          </a:effec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en-US" sz="2400" dirty="0">
              <a:solidFill>
                <a:srgbClr val="000000"/>
              </a:solidFill>
              <a:latin typeface="Times New Roman" pitchFamily="18" charset="0"/>
              <a:cs typeface="Arial" charset="0"/>
            </a:endParaRPr>
          </a:p>
        </p:txBody>
      </p:sp>
      <p:grpSp>
        <p:nvGrpSpPr>
          <p:cNvPr id="12" name="Group 23"/>
          <p:cNvGrpSpPr>
            <a:grpSpLocks/>
          </p:cNvGrpSpPr>
          <p:nvPr/>
        </p:nvGrpSpPr>
        <p:grpSpPr bwMode="auto">
          <a:xfrm>
            <a:off x="5728300" y="4254591"/>
            <a:ext cx="1785937" cy="1658937"/>
            <a:chOff x="2014453" y="4368975"/>
            <a:chExt cx="1835991" cy="1659270"/>
          </a:xfrm>
        </p:grpSpPr>
        <p:sp>
          <p:nvSpPr>
            <p:cNvPr id="13" name="Rounded Rectangle 12"/>
            <p:cNvSpPr/>
            <p:nvPr/>
          </p:nvSpPr>
          <p:spPr bwMode="auto">
            <a:xfrm>
              <a:off x="2014453" y="4368975"/>
              <a:ext cx="1835991" cy="1659270"/>
            </a:xfrm>
            <a:prstGeom prst="roundRect">
              <a:avLst>
                <a:gd name="adj" fmla="val 9438"/>
              </a:avLst>
            </a:prstGeom>
            <a:solidFill>
              <a:srgbClr val="9BBB59">
                <a:lumMod val="20000"/>
                <a:lumOff val="80000"/>
              </a:srgbClr>
            </a:solidFill>
            <a:ln w="9525" cap="flat" cmpd="sng" algn="ctr">
              <a:solidFill>
                <a:sysClr val="windowText" lastClr="000000"/>
              </a:solidFill>
              <a:prstDash val="solid"/>
              <a:round/>
              <a:headEnd type="none" w="med" len="med"/>
              <a:tailEnd type="none" w="med" len="med"/>
            </a:ln>
            <a:effectLst/>
          </p:spPr>
          <p:txBody>
            <a:bodyPr/>
            <a:lstStyle/>
            <a:p>
              <a:pPr>
                <a:defRPr/>
              </a:pPr>
              <a:endParaRPr lang="en-US" kern="0">
                <a:solidFill>
                  <a:prstClr val="black"/>
                </a:solidFill>
                <a:latin typeface="Calibri"/>
                <a:cs typeface="Arial" charset="0"/>
              </a:endParaRPr>
            </a:p>
          </p:txBody>
        </p:sp>
        <p:sp>
          <p:nvSpPr>
            <p:cNvPr id="14" name="TextBox 13"/>
            <p:cNvSpPr txBox="1"/>
            <p:nvPr/>
          </p:nvSpPr>
          <p:spPr>
            <a:xfrm>
              <a:off x="2058516" y="5553488"/>
              <a:ext cx="1715225" cy="338205"/>
            </a:xfrm>
            <a:prstGeom prst="rect">
              <a:avLst/>
            </a:prstGeom>
            <a:noFill/>
            <a:ln>
              <a:noFill/>
            </a:ln>
          </p:spPr>
          <p:txBody>
            <a:bodyPr>
              <a:spAutoFit/>
            </a:bodyPr>
            <a:lstStyle/>
            <a:p>
              <a:pPr algn="ctr" eaLnBrk="1" fontAlgn="auto" hangingPunct="1">
                <a:spcBef>
                  <a:spcPts val="0"/>
                </a:spcBef>
                <a:spcAft>
                  <a:spcPts val="0"/>
                </a:spcAft>
                <a:defRPr/>
              </a:pPr>
              <a:r>
                <a:rPr lang="en-US" sz="1600" kern="0" dirty="0">
                  <a:solidFill>
                    <a:prstClr val="black"/>
                  </a:solidFill>
                  <a:latin typeface="Verdana" panose="020B0604030504040204" pitchFamily="34" charset="0"/>
                  <a:ea typeface="Verdana" panose="020B0604030504040204" pitchFamily="34" charset="0"/>
                  <a:cs typeface="Verdana" panose="020B0604030504040204" pitchFamily="34" charset="0"/>
                </a:rPr>
                <a:t>Testing Tool</a:t>
              </a:r>
              <a:endParaRPr lang="en-US" sz="10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p:cNvPicPr>
              <a:picLocks noChangeAspect="1" noChangeArrowheads="1"/>
            </p:cNvPicPr>
            <p:nvPr/>
          </p:nvPicPr>
          <p:blipFill>
            <a:blip r:embed="rId3">
              <a:duotone>
                <a:srgbClr val="4F81BD">
                  <a:shade val="45000"/>
                  <a:satMod val="135000"/>
                </a:srgbClr>
                <a:prstClr val="white"/>
              </a:duotone>
              <a:extLst/>
            </a:blip>
            <a:srcRect/>
            <a:stretch>
              <a:fillRect/>
            </a:stretch>
          </p:blipFill>
          <p:spPr bwMode="auto">
            <a:xfrm>
              <a:off x="2320898" y="4377634"/>
              <a:ext cx="1251991" cy="1251991"/>
            </a:xfrm>
            <a:prstGeom prst="rect">
              <a:avLst/>
            </a:prstGeom>
            <a:noFill/>
            <a:ln>
              <a:noFill/>
            </a:ln>
            <a:effectLst/>
            <a:extLst/>
          </p:spPr>
        </p:pic>
      </p:grpSp>
      <p:sp>
        <p:nvSpPr>
          <p:cNvPr id="16" name="Rounded Rectangle 15"/>
          <p:cNvSpPr/>
          <p:nvPr/>
        </p:nvSpPr>
        <p:spPr bwMode="auto">
          <a:xfrm>
            <a:off x="5606061" y="2138454"/>
            <a:ext cx="2051050" cy="1535112"/>
          </a:xfrm>
          <a:prstGeom prst="roundRect">
            <a:avLst>
              <a:gd name="adj" fmla="val 9343"/>
            </a:avLst>
          </a:prstGeom>
          <a:solidFill>
            <a:srgbClr val="1F497D">
              <a:lumMod val="40000"/>
              <a:lumOff val="60000"/>
            </a:srgb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Arial" charset="0"/>
            </a:endParaRPr>
          </a:p>
        </p:txBody>
      </p:sp>
      <p:cxnSp>
        <p:nvCxnSpPr>
          <p:cNvPr id="17" name="Straight Arrow Connector 25"/>
          <p:cNvCxnSpPr>
            <a:cxnSpLocks noChangeShapeType="1"/>
          </p:cNvCxnSpPr>
          <p:nvPr/>
        </p:nvCxnSpPr>
        <p:spPr bwMode="auto">
          <a:xfrm>
            <a:off x="6605393" y="3396473"/>
            <a:ext cx="15875" cy="854943"/>
          </a:xfrm>
          <a:prstGeom prst="straightConnector1">
            <a:avLst/>
          </a:prstGeom>
          <a:noFill/>
          <a:ln w="38100" algn="ctr">
            <a:solidFill>
              <a:srgbClr val="000000"/>
            </a:solidFill>
            <a:round/>
            <a:headEnd/>
            <a:tailEnd type="triangle" w="med" len="med"/>
          </a:ln>
        </p:spPr>
      </p:cxnSp>
      <p:cxnSp>
        <p:nvCxnSpPr>
          <p:cNvPr id="18" name="Straight Arrow Connector 26"/>
          <p:cNvCxnSpPr>
            <a:cxnSpLocks noChangeShapeType="1"/>
          </p:cNvCxnSpPr>
          <p:nvPr/>
        </p:nvCxnSpPr>
        <p:spPr bwMode="auto">
          <a:xfrm>
            <a:off x="6612476" y="2660078"/>
            <a:ext cx="0" cy="392592"/>
          </a:xfrm>
          <a:prstGeom prst="straightConnector1">
            <a:avLst/>
          </a:prstGeom>
          <a:noFill/>
          <a:ln w="38100" algn="ctr">
            <a:solidFill>
              <a:srgbClr val="000000"/>
            </a:solidFill>
            <a:round/>
            <a:headEnd/>
            <a:tailEnd type="triangle" w="med" len="med"/>
          </a:ln>
        </p:spPr>
      </p:cxnSp>
      <p:sp>
        <p:nvSpPr>
          <p:cNvPr id="19" name="Flowchart: Document 18"/>
          <p:cNvSpPr/>
          <p:nvPr/>
        </p:nvSpPr>
        <p:spPr bwMode="auto">
          <a:xfrm>
            <a:off x="859436" y="4626066"/>
            <a:ext cx="1200150" cy="1150937"/>
          </a:xfrm>
          <a:prstGeom prst="flowChartDocument">
            <a:avLst/>
          </a:prstGeom>
          <a:solidFill>
            <a:srgbClr val="FFFFCC"/>
          </a:solidFill>
          <a:ln w="9525" cap="flat" cmpd="sng" algn="ctr">
            <a:solidFill>
              <a:sysClr val="windowText" lastClr="000000"/>
            </a:solidFill>
            <a:prstDash val="solid"/>
            <a:round/>
            <a:headEnd type="none" w="med" len="med"/>
            <a:tailEnd type="none" w="med" len="med"/>
          </a:ln>
          <a:effectLst/>
        </p:spPr>
        <p:txBody>
          <a:bodyPr anchor="ctr"/>
          <a:lstStyle/>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Report</a:t>
            </a:r>
          </a:p>
        </p:txBody>
      </p:sp>
      <p:sp>
        <p:nvSpPr>
          <p:cNvPr id="21" name="Rounded Rectangle 20"/>
          <p:cNvSpPr/>
          <p:nvPr/>
        </p:nvSpPr>
        <p:spPr bwMode="auto">
          <a:xfrm>
            <a:off x="5771161" y="2424203"/>
            <a:ext cx="1714500" cy="347663"/>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a:lstStyle/>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Specification</a:t>
            </a:r>
          </a:p>
        </p:txBody>
      </p:sp>
      <p:sp>
        <p:nvSpPr>
          <p:cNvPr id="22" name="Rounded Rectangle 21"/>
          <p:cNvSpPr/>
          <p:nvPr/>
        </p:nvSpPr>
        <p:spPr bwMode="auto">
          <a:xfrm>
            <a:off x="5771161" y="3040153"/>
            <a:ext cx="1714500" cy="347663"/>
          </a:xfrm>
          <a:prstGeom prst="roundRect">
            <a:avLst/>
          </a:prstGeom>
          <a:solidFill>
            <a:sysClr val="window" lastClr="FFFFFF"/>
          </a:solidFill>
          <a:ln w="9525" cap="flat" cmpd="sng" algn="ctr">
            <a:solidFill>
              <a:sysClr val="windowText" lastClr="000000"/>
            </a:solidFill>
            <a:prstDash val="dash"/>
            <a:round/>
            <a:headEnd type="none" w="med" len="med"/>
            <a:tailEnd type="none" w="med" len="med"/>
          </a:ln>
          <a:effectLst/>
        </p:spPr>
        <p:txBody>
          <a:bodyPr/>
          <a:lstStyle/>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Test Case</a:t>
            </a:r>
          </a:p>
        </p:txBody>
      </p:sp>
      <p:cxnSp>
        <p:nvCxnSpPr>
          <p:cNvPr id="23" name="Straight Connector 32"/>
          <p:cNvCxnSpPr>
            <a:cxnSpLocks noChangeShapeType="1"/>
            <a:endCxn id="19" idx="0"/>
          </p:cNvCxnSpPr>
          <p:nvPr/>
        </p:nvCxnSpPr>
        <p:spPr bwMode="auto">
          <a:xfrm flipH="1">
            <a:off x="1459511" y="3459830"/>
            <a:ext cx="370" cy="1166236"/>
          </a:xfrm>
          <a:prstGeom prst="line">
            <a:avLst/>
          </a:prstGeom>
          <a:noFill/>
          <a:ln w="38100" algn="ctr">
            <a:solidFill>
              <a:srgbClr val="1F497D"/>
            </a:solidFill>
            <a:prstDash val="dash"/>
            <a:round/>
            <a:headEnd/>
            <a:tailEnd type="triangle" w="med" len="med"/>
          </a:ln>
        </p:spPr>
      </p:cxnSp>
      <p:cxnSp>
        <p:nvCxnSpPr>
          <p:cNvPr id="24" name="Straight Arrow Connector 33"/>
          <p:cNvCxnSpPr>
            <a:cxnSpLocks noChangeShapeType="1"/>
            <a:stCxn id="13" idx="1"/>
          </p:cNvCxnSpPr>
          <p:nvPr/>
        </p:nvCxnSpPr>
        <p:spPr bwMode="auto">
          <a:xfrm flipH="1">
            <a:off x="2059586" y="5084060"/>
            <a:ext cx="3668714" cy="28496"/>
          </a:xfrm>
          <a:prstGeom prst="straightConnector1">
            <a:avLst/>
          </a:prstGeom>
          <a:noFill/>
          <a:ln w="38100" algn="ctr">
            <a:solidFill>
              <a:srgbClr val="000000"/>
            </a:solidFill>
            <a:round/>
            <a:headEnd/>
            <a:tailEnd type="triangle" w="med" len="med"/>
          </a:ln>
        </p:spPr>
      </p:cxnSp>
      <p:cxnSp>
        <p:nvCxnSpPr>
          <p:cNvPr id="25" name="Straight Connector 34"/>
          <p:cNvCxnSpPr>
            <a:cxnSpLocks noChangeShapeType="1"/>
          </p:cNvCxnSpPr>
          <p:nvPr/>
        </p:nvCxnSpPr>
        <p:spPr bwMode="auto">
          <a:xfrm>
            <a:off x="1818564" y="3018620"/>
            <a:ext cx="1260565" cy="482044"/>
          </a:xfrm>
          <a:prstGeom prst="line">
            <a:avLst/>
          </a:prstGeom>
          <a:noFill/>
          <a:ln w="38100" algn="ctr">
            <a:solidFill>
              <a:srgbClr val="1F497D"/>
            </a:solidFill>
            <a:prstDash val="dash"/>
            <a:round/>
            <a:headEnd/>
            <a:tailEnd type="triangle" w="med" len="med"/>
          </a:ln>
        </p:spPr>
      </p:cxnSp>
      <p:cxnSp>
        <p:nvCxnSpPr>
          <p:cNvPr id="26" name="Straight Arrow Connector 35"/>
          <p:cNvCxnSpPr>
            <a:cxnSpLocks noChangeShapeType="1"/>
          </p:cNvCxnSpPr>
          <p:nvPr/>
        </p:nvCxnSpPr>
        <p:spPr bwMode="auto">
          <a:xfrm>
            <a:off x="4403532" y="3967784"/>
            <a:ext cx="1269149" cy="421587"/>
          </a:xfrm>
          <a:prstGeom prst="straightConnector1">
            <a:avLst/>
          </a:prstGeom>
          <a:noFill/>
          <a:ln w="38100" algn="ctr">
            <a:solidFill>
              <a:srgbClr val="000000"/>
            </a:solidFill>
            <a:round/>
            <a:headEnd/>
            <a:tailEnd type="triangle" w="med" len="med"/>
          </a:ln>
        </p:spPr>
      </p:cxnSp>
      <p:sp>
        <p:nvSpPr>
          <p:cNvPr id="27" name="TextBox 41"/>
          <p:cNvSpPr txBox="1">
            <a:spLocks noChangeArrowheads="1"/>
          </p:cNvSpPr>
          <p:nvPr/>
        </p:nvSpPr>
        <p:spPr bwMode="auto">
          <a:xfrm>
            <a:off x="3165600" y="4014551"/>
            <a:ext cx="1447800" cy="646113"/>
          </a:xfrm>
          <a:prstGeom prst="rect">
            <a:avLst/>
          </a:prstGeom>
          <a:noFill/>
          <a:ln w="9525">
            <a:noFill/>
            <a:miter lim="800000"/>
            <a:headEnd/>
            <a:tailEnd/>
          </a:ln>
        </p:spPr>
        <p:txBody>
          <a:bodyPr>
            <a:spAutoFit/>
          </a:bodyPr>
          <a:lstStyle/>
          <a:p>
            <a:pPr algn="ctr" eaLnBrk="1" hangingPunct="1"/>
            <a:r>
              <a:rPr lang="en-US" sz="1200" i="1" dirty="0">
                <a:solidFill>
                  <a:srgbClr val="000000"/>
                </a:solidFill>
                <a:latin typeface="Verdana" pitchFamily="34" charset="0"/>
                <a:cs typeface="Arial" charset="0"/>
              </a:rPr>
              <a:t>Import </a:t>
            </a:r>
          </a:p>
          <a:p>
            <a:pPr algn="ctr" eaLnBrk="1" hangingPunct="1"/>
            <a:r>
              <a:rPr lang="en-US" sz="1200" i="1" dirty="0">
                <a:solidFill>
                  <a:srgbClr val="000000"/>
                </a:solidFill>
                <a:latin typeface="Verdana" pitchFamily="34" charset="0"/>
                <a:cs typeface="Arial" charset="0"/>
              </a:rPr>
              <a:t>(file upload, cut/paste, etc.)</a:t>
            </a:r>
          </a:p>
        </p:txBody>
      </p:sp>
      <p:grpSp>
        <p:nvGrpSpPr>
          <p:cNvPr id="28" name="Group 21"/>
          <p:cNvGrpSpPr>
            <a:grpSpLocks/>
          </p:cNvGrpSpPr>
          <p:nvPr/>
        </p:nvGrpSpPr>
        <p:grpSpPr bwMode="auto">
          <a:xfrm>
            <a:off x="745136" y="2313078"/>
            <a:ext cx="1428750" cy="1131888"/>
            <a:chOff x="7118309" y="4726460"/>
            <a:chExt cx="1428750" cy="1131606"/>
          </a:xfrm>
        </p:grpSpPr>
        <p:pic>
          <p:nvPicPr>
            <p:cNvPr id="29" name="Picture 5" descr="C:\Users\rob\Desktop\ICONS\iconex_v5\v_collection\v_collection_png\64x64\plain\user_generic_blue.png"/>
            <p:cNvPicPr>
              <a:picLocks noChangeAspect="1" noChangeArrowheads="1"/>
            </p:cNvPicPr>
            <p:nvPr/>
          </p:nvPicPr>
          <p:blipFill>
            <a:blip r:embed="rId4"/>
            <a:srcRect/>
            <a:stretch>
              <a:fillRect/>
            </a:stretch>
          </p:blipFill>
          <p:spPr bwMode="auto">
            <a:xfrm>
              <a:off x="7520849" y="4726460"/>
              <a:ext cx="808038" cy="808038"/>
            </a:xfrm>
            <a:prstGeom prst="rect">
              <a:avLst/>
            </a:prstGeom>
            <a:noFill/>
            <a:ln w="9525">
              <a:noFill/>
              <a:miter lim="800000"/>
              <a:headEnd/>
              <a:tailEnd/>
            </a:ln>
          </p:spPr>
        </p:pic>
        <p:sp>
          <p:nvSpPr>
            <p:cNvPr id="30" name="TextBox 128"/>
            <p:cNvSpPr txBox="1">
              <a:spLocks noChangeArrowheads="1"/>
            </p:cNvSpPr>
            <p:nvPr/>
          </p:nvSpPr>
          <p:spPr bwMode="auto">
            <a:xfrm>
              <a:off x="7118309" y="5550091"/>
              <a:ext cx="1428750" cy="307975"/>
            </a:xfrm>
            <a:prstGeom prst="rect">
              <a:avLst/>
            </a:prstGeom>
            <a:noFill/>
            <a:ln w="9525">
              <a:noFill/>
              <a:miter lim="800000"/>
              <a:headEnd/>
              <a:tailEnd/>
            </a:ln>
          </p:spPr>
          <p:txBody>
            <a:bodyPr>
              <a:spAutoFit/>
            </a:bodyPr>
            <a:lstStyle/>
            <a:p>
              <a:pPr algn="ctr" eaLnBrk="1" hangingPunct="1"/>
              <a:r>
                <a:rPr lang="en-US" altLang="en-US" sz="1400">
                  <a:solidFill>
                    <a:srgbClr val="000000"/>
                  </a:solidFill>
                  <a:latin typeface="Verdana" pitchFamily="34" charset="0"/>
                  <a:cs typeface="Arial" charset="0"/>
                </a:rPr>
                <a:t>Tester</a:t>
              </a:r>
            </a:p>
          </p:txBody>
        </p:sp>
      </p:grpSp>
      <p:sp>
        <p:nvSpPr>
          <p:cNvPr id="20" name="Rounded Rectangle 19"/>
          <p:cNvSpPr/>
          <p:nvPr/>
        </p:nvSpPr>
        <p:spPr bwMode="auto">
          <a:xfrm>
            <a:off x="3129562" y="3221084"/>
            <a:ext cx="1714500" cy="766070"/>
          </a:xfrm>
          <a:prstGeom prst="roundRect">
            <a:avLst>
              <a:gd name="adj" fmla="val 11775"/>
            </a:avLst>
          </a:prstGeom>
          <a:solidFill>
            <a:sysClr val="window" lastClr="FFFFFF">
              <a:lumMod val="95000"/>
            </a:sysClr>
          </a:solidFill>
          <a:ln w="9525" cap="flat" cmpd="sng" algn="ctr">
            <a:solidFill>
              <a:sysClr val="windowText" lastClr="000000"/>
            </a:solidFill>
            <a:prstDash val="solid"/>
            <a:round/>
            <a:headEnd type="none" w="med" len="med"/>
            <a:tailEnd type="none" w="med" len="med"/>
          </a:ln>
          <a:effectLst/>
        </p:spPr>
        <p:txBody>
          <a:bodyPr/>
          <a:lstStyle/>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Test Object</a:t>
            </a:r>
          </a:p>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(Message, Document, etc.)</a:t>
            </a:r>
          </a:p>
        </p:txBody>
      </p:sp>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837" y="5132543"/>
            <a:ext cx="563858" cy="54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8120" y="5201534"/>
            <a:ext cx="416023" cy="40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261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Foundation for Interoperability</a:t>
            </a:r>
          </a:p>
        </p:txBody>
      </p:sp>
      <p:sp>
        <p:nvSpPr>
          <p:cNvPr id="8195" name="Rectangle 3"/>
          <p:cNvSpPr>
            <a:spLocks noGrp="1" noChangeArrowheads="1"/>
          </p:cNvSpPr>
          <p:nvPr>
            <p:ph idx="1"/>
          </p:nvPr>
        </p:nvSpPr>
        <p:spPr>
          <a:xfrm>
            <a:off x="381000" y="1752600"/>
            <a:ext cx="8382000" cy="4724400"/>
          </a:xfrm>
        </p:spPr>
        <p:txBody>
          <a:bodyPr>
            <a:normAutofit/>
          </a:bodyPr>
          <a:lstStyle/>
          <a:p>
            <a:r>
              <a:rPr lang="en-US" dirty="0"/>
              <a:t>Well-defined Standards</a:t>
            </a:r>
          </a:p>
          <a:p>
            <a:r>
              <a:rPr lang="en-US" dirty="0"/>
              <a:t>Testing</a:t>
            </a:r>
          </a:p>
          <a:p>
            <a:r>
              <a:rPr lang="en-US" dirty="0"/>
              <a:t>Implementation</a:t>
            </a:r>
          </a:p>
          <a:p>
            <a:r>
              <a:rPr lang="en-US" dirty="0"/>
              <a:t>Standards Development Lifecycle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22</a:t>
            </a:fld>
            <a:endParaRPr lang="en-US" dirty="0"/>
          </a:p>
        </p:txBody>
      </p:sp>
      <p:graphicFrame>
        <p:nvGraphicFramePr>
          <p:cNvPr id="6" name="Diagram 5"/>
          <p:cNvGraphicFramePr/>
          <p:nvPr>
            <p:extLst>
              <p:ext uri="{D42A27DB-BD31-4B8C-83A1-F6EECF244321}">
                <p14:modId xmlns:p14="http://schemas.microsoft.com/office/powerpoint/2010/main" val="3531458112"/>
              </p:ext>
            </p:extLst>
          </p:nvPr>
        </p:nvGraphicFramePr>
        <p:xfrm>
          <a:off x="1013535" y="4114800"/>
          <a:ext cx="3122486" cy="2247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5257800" y="4061203"/>
            <a:ext cx="2675004" cy="2354592"/>
            <a:chOff x="304800" y="457200"/>
            <a:chExt cx="2667000" cy="2189747"/>
          </a:xfrm>
        </p:grpSpPr>
        <p:pic>
          <p:nvPicPr>
            <p:cNvPr id="9" name="Picture 8"/>
            <p:cNvPicPr>
              <a:picLocks noChangeAspect="1"/>
            </p:cNvPicPr>
            <p:nvPr/>
          </p:nvPicPr>
          <p:blipFill>
            <a:blip r:embed="rId8"/>
            <a:stretch>
              <a:fillRect/>
            </a:stretch>
          </p:blipFill>
          <p:spPr>
            <a:xfrm>
              <a:off x="304800" y="457200"/>
              <a:ext cx="2667000" cy="2189747"/>
            </a:xfrm>
            <a:prstGeom prst="rect">
              <a:avLst/>
            </a:prstGeom>
          </p:spPr>
        </p:pic>
        <p:sp>
          <p:nvSpPr>
            <p:cNvPr id="10" name="TextBox 9"/>
            <p:cNvSpPr txBox="1"/>
            <p:nvPr/>
          </p:nvSpPr>
          <p:spPr>
            <a:xfrm rot="17110011">
              <a:off x="202196" y="1793323"/>
              <a:ext cx="1333162"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rPr>
                <a:t>Implementation</a:t>
              </a:r>
            </a:p>
          </p:txBody>
        </p:sp>
        <p:sp>
          <p:nvSpPr>
            <p:cNvPr id="11" name="TextBox 10"/>
            <p:cNvSpPr txBox="1"/>
            <p:nvPr/>
          </p:nvSpPr>
          <p:spPr>
            <a:xfrm rot="16200000">
              <a:off x="1072979" y="1675513"/>
              <a:ext cx="1130642"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rPr>
                <a:t>Well-defined Standards</a:t>
              </a:r>
            </a:p>
          </p:txBody>
        </p:sp>
        <p:sp>
          <p:nvSpPr>
            <p:cNvPr id="12" name="TextBox 11"/>
            <p:cNvSpPr txBox="1"/>
            <p:nvPr/>
          </p:nvSpPr>
          <p:spPr>
            <a:xfrm rot="4423600">
              <a:off x="1899800" y="1678955"/>
              <a:ext cx="103078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rPr>
                <a:t>Conformance Testing</a:t>
              </a:r>
            </a:p>
          </p:txBody>
        </p:sp>
        <p:sp>
          <p:nvSpPr>
            <p:cNvPr id="13" name="TextBox 12"/>
            <p:cNvSpPr txBox="1"/>
            <p:nvPr/>
          </p:nvSpPr>
          <p:spPr>
            <a:xfrm>
              <a:off x="868777" y="552127"/>
              <a:ext cx="146575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rPr>
                <a:t>HIT Interoperability</a:t>
              </a:r>
            </a:p>
          </p:txBody>
        </p:sp>
      </p:grpSp>
    </p:spTree>
    <p:extLst>
      <p:ext uri="{BB962C8B-B14F-4D97-AF65-F5344CB8AC3E}">
        <p14:creationId xmlns:p14="http://schemas.microsoft.com/office/powerpoint/2010/main" val="38634426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2"/>
          <p:cNvSpPr>
            <a:spLocks noChangeArrowheads="1"/>
          </p:cNvSpPr>
          <p:nvPr/>
        </p:nvSpPr>
        <p:spPr bwMode="auto">
          <a:xfrm>
            <a:off x="457200" y="1909853"/>
            <a:ext cx="7467600" cy="4267200"/>
          </a:xfrm>
          <a:prstGeom prst="roundRect">
            <a:avLst>
              <a:gd name="adj" fmla="val 3281"/>
            </a:avLst>
          </a:prstGeom>
          <a:gradFill rotWithShape="1">
            <a:gsLst>
              <a:gs pos="0">
                <a:srgbClr val="BAD6F0"/>
              </a:gs>
              <a:gs pos="100000">
                <a:srgbClr val="E8F1FA"/>
              </a:gs>
            </a:gsLst>
            <a:lin ang="5400000" scaled="1"/>
          </a:gradFill>
          <a:ln w="9525">
            <a:solidFill>
              <a:srgbClr val="000000"/>
            </a:solidFill>
            <a:round/>
            <a:headEnd/>
            <a:tailEnd/>
          </a:ln>
          <a:effectLst>
            <a:outerShdw dist="35921" dir="2700000" algn="ctr" rotWithShape="0">
              <a:srgbClr val="808080">
                <a:alpha val="50000"/>
              </a:srgbClr>
            </a:outerShdw>
          </a:effec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en-US" sz="2400" dirty="0">
              <a:solidFill>
                <a:srgbClr val="000000"/>
              </a:solidFill>
              <a:latin typeface="Times New Roman" pitchFamily="18" charset="0"/>
              <a:cs typeface="Arial" charset="0"/>
            </a:endParaRPr>
          </a:p>
        </p:txBody>
      </p:sp>
      <p:cxnSp>
        <p:nvCxnSpPr>
          <p:cNvPr id="46" name="Straight Arrow Connector 47"/>
          <p:cNvCxnSpPr>
            <a:cxnSpLocks noChangeShapeType="1"/>
          </p:cNvCxnSpPr>
          <p:nvPr/>
        </p:nvCxnSpPr>
        <p:spPr bwMode="auto">
          <a:xfrm flipH="1" flipV="1">
            <a:off x="4657906" y="3746444"/>
            <a:ext cx="1251392" cy="462818"/>
          </a:xfrm>
          <a:prstGeom prst="straightConnector1">
            <a:avLst/>
          </a:prstGeom>
          <a:noFill/>
          <a:ln w="38100" algn="ctr">
            <a:solidFill>
              <a:srgbClr val="000000"/>
            </a:solidFill>
            <a:round/>
            <a:headEnd/>
            <a:tailEnd type="triangle" w="med" len="med"/>
          </a:ln>
        </p:spPr>
      </p:cxnSp>
      <p:sp>
        <p:nvSpPr>
          <p:cNvPr id="8194" name="Rectangle 2"/>
          <p:cNvSpPr>
            <a:spLocks noGrp="1" noChangeArrowheads="1"/>
          </p:cNvSpPr>
          <p:nvPr>
            <p:ph type="title"/>
          </p:nvPr>
        </p:nvSpPr>
        <p:spPr/>
        <p:txBody>
          <a:bodyPr/>
          <a:lstStyle/>
          <a:p>
            <a:r>
              <a:rPr lang="en-US" dirty="0"/>
              <a:t>Isolated System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220</a:t>
            </a:fld>
            <a:endParaRPr lang="en-US"/>
          </a:p>
        </p:txBody>
      </p:sp>
      <p:grpSp>
        <p:nvGrpSpPr>
          <p:cNvPr id="34" name="Group 37"/>
          <p:cNvGrpSpPr>
            <a:grpSpLocks/>
          </p:cNvGrpSpPr>
          <p:nvPr/>
        </p:nvGrpSpPr>
        <p:grpSpPr bwMode="auto">
          <a:xfrm>
            <a:off x="5789613" y="4179978"/>
            <a:ext cx="1928812" cy="1768475"/>
            <a:chOff x="2014526" y="4370137"/>
            <a:chExt cx="1982798" cy="1768475"/>
          </a:xfrm>
        </p:grpSpPr>
        <p:sp>
          <p:nvSpPr>
            <p:cNvPr id="35" name="Rounded Rectangle 34"/>
            <p:cNvSpPr/>
            <p:nvPr/>
          </p:nvSpPr>
          <p:spPr bwMode="auto">
            <a:xfrm>
              <a:off x="2014526" y="4370137"/>
              <a:ext cx="1982798" cy="1768475"/>
            </a:xfrm>
            <a:prstGeom prst="roundRect">
              <a:avLst>
                <a:gd name="adj" fmla="val 8191"/>
              </a:avLst>
            </a:prstGeom>
            <a:solidFill>
              <a:srgbClr val="9BBB59">
                <a:lumMod val="20000"/>
                <a:lumOff val="80000"/>
              </a:srgbClr>
            </a:solidFill>
            <a:ln w="9525" cap="flat" cmpd="sng" algn="ctr">
              <a:solidFill>
                <a:sysClr val="windowText" lastClr="000000"/>
              </a:solidFill>
              <a:prstDash val="solid"/>
              <a:round/>
              <a:headEnd type="none" w="med" len="med"/>
              <a:tailEnd type="none" w="med" len="med"/>
            </a:ln>
            <a:effectLst/>
          </p:spPr>
          <p:txBody>
            <a:bodyPr/>
            <a:lstStyle/>
            <a:p>
              <a:pPr>
                <a:defRPr/>
              </a:pPr>
              <a:endParaRPr lang="en-US" kern="0">
                <a:solidFill>
                  <a:prstClr val="black"/>
                </a:solidFill>
                <a:latin typeface="Calibri"/>
                <a:cs typeface="Arial" charset="0"/>
              </a:endParaRPr>
            </a:p>
          </p:txBody>
        </p:sp>
        <p:sp>
          <p:nvSpPr>
            <p:cNvPr id="36" name="TextBox 35"/>
            <p:cNvSpPr txBox="1"/>
            <p:nvPr/>
          </p:nvSpPr>
          <p:spPr>
            <a:xfrm>
              <a:off x="2014526" y="5598862"/>
              <a:ext cx="1982798" cy="338138"/>
            </a:xfrm>
            <a:prstGeom prst="rect">
              <a:avLst/>
            </a:prstGeom>
            <a:noFill/>
            <a:ln>
              <a:noFill/>
            </a:ln>
          </p:spPr>
          <p:txBody>
            <a:bodyPr>
              <a:spAutoFit/>
            </a:bodyPr>
            <a:lstStyle/>
            <a:p>
              <a:pPr algn="ctr" eaLnBrk="1" fontAlgn="auto" hangingPunct="1">
                <a:spcBef>
                  <a:spcPts val="0"/>
                </a:spcBef>
                <a:spcAft>
                  <a:spcPts val="0"/>
                </a:spcAft>
                <a:defRPr/>
              </a:pPr>
              <a:r>
                <a:rPr lang="en-US" sz="1600" kern="0" dirty="0">
                  <a:solidFill>
                    <a:prstClr val="black"/>
                  </a:solidFill>
                  <a:latin typeface="Verdana" panose="020B0604030504040204" pitchFamily="34" charset="0"/>
                  <a:ea typeface="Verdana" panose="020B0604030504040204" pitchFamily="34" charset="0"/>
                  <a:cs typeface="Verdana" panose="020B0604030504040204" pitchFamily="34" charset="0"/>
                </a:rPr>
                <a:t>Testing Tool</a:t>
              </a:r>
              <a:endParaRPr lang="en-US" sz="10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37" name="Picture 36"/>
            <p:cNvPicPr>
              <a:picLocks noChangeAspect="1" noChangeArrowheads="1"/>
            </p:cNvPicPr>
            <p:nvPr/>
          </p:nvPicPr>
          <p:blipFill>
            <a:blip r:embed="rId3">
              <a:duotone>
                <a:srgbClr val="4F81BD">
                  <a:shade val="45000"/>
                  <a:satMod val="135000"/>
                </a:srgbClr>
                <a:prstClr val="white"/>
              </a:duotone>
              <a:extLst/>
            </a:blip>
            <a:srcRect/>
            <a:stretch>
              <a:fillRect/>
            </a:stretch>
          </p:blipFill>
          <p:spPr bwMode="auto">
            <a:xfrm>
              <a:off x="2380147" y="4399421"/>
              <a:ext cx="1251991" cy="1251991"/>
            </a:xfrm>
            <a:prstGeom prst="rect">
              <a:avLst/>
            </a:prstGeom>
            <a:noFill/>
            <a:ln>
              <a:noFill/>
            </a:ln>
            <a:effectLst/>
            <a:extLst/>
          </p:spPr>
        </p:pic>
      </p:grpSp>
      <p:sp>
        <p:nvSpPr>
          <p:cNvPr id="38" name="Rounded Rectangle 37"/>
          <p:cNvSpPr/>
          <p:nvPr/>
        </p:nvSpPr>
        <p:spPr bwMode="auto">
          <a:xfrm>
            <a:off x="5667375" y="2062253"/>
            <a:ext cx="2051050" cy="1535113"/>
          </a:xfrm>
          <a:prstGeom prst="roundRect">
            <a:avLst>
              <a:gd name="adj" fmla="val 7879"/>
            </a:avLst>
          </a:prstGeom>
          <a:solidFill>
            <a:srgbClr val="1F497D">
              <a:lumMod val="40000"/>
              <a:lumOff val="60000"/>
            </a:srgb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Arial" charset="0"/>
            </a:endParaRPr>
          </a:p>
        </p:txBody>
      </p:sp>
      <p:cxnSp>
        <p:nvCxnSpPr>
          <p:cNvPr id="39" name="Straight Arrow Connector 39"/>
          <p:cNvCxnSpPr>
            <a:cxnSpLocks noChangeShapeType="1"/>
          </p:cNvCxnSpPr>
          <p:nvPr/>
        </p:nvCxnSpPr>
        <p:spPr bwMode="auto">
          <a:xfrm flipH="1">
            <a:off x="6689613" y="3312104"/>
            <a:ext cx="6982" cy="868680"/>
          </a:xfrm>
          <a:prstGeom prst="straightConnector1">
            <a:avLst/>
          </a:prstGeom>
          <a:noFill/>
          <a:ln w="38100" algn="ctr">
            <a:solidFill>
              <a:srgbClr val="000000"/>
            </a:solidFill>
            <a:round/>
            <a:headEnd/>
            <a:tailEnd type="triangle" w="med" len="med"/>
          </a:ln>
        </p:spPr>
      </p:cxnSp>
      <p:cxnSp>
        <p:nvCxnSpPr>
          <p:cNvPr id="40" name="Straight Arrow Connector 40"/>
          <p:cNvCxnSpPr>
            <a:cxnSpLocks noChangeShapeType="1"/>
          </p:cNvCxnSpPr>
          <p:nvPr/>
        </p:nvCxnSpPr>
        <p:spPr bwMode="auto">
          <a:xfrm>
            <a:off x="6673750" y="2583982"/>
            <a:ext cx="0" cy="392671"/>
          </a:xfrm>
          <a:prstGeom prst="straightConnector1">
            <a:avLst/>
          </a:prstGeom>
          <a:noFill/>
          <a:ln w="38100" algn="ctr">
            <a:solidFill>
              <a:srgbClr val="000000"/>
            </a:solidFill>
            <a:round/>
            <a:headEnd/>
            <a:tailEnd type="triangle" w="med" len="med"/>
          </a:ln>
        </p:spPr>
      </p:cxnSp>
      <p:sp>
        <p:nvSpPr>
          <p:cNvPr id="41" name="Flowchart: Document 40"/>
          <p:cNvSpPr/>
          <p:nvPr/>
        </p:nvSpPr>
        <p:spPr bwMode="auto">
          <a:xfrm>
            <a:off x="3457575" y="2976654"/>
            <a:ext cx="1200150" cy="1081088"/>
          </a:xfrm>
          <a:prstGeom prst="flowChartDocument">
            <a:avLst/>
          </a:prstGeom>
          <a:solidFill>
            <a:srgbClr val="FFFFCC"/>
          </a:solidFill>
          <a:ln w="9525" cap="flat" cmpd="sng" algn="ctr">
            <a:solidFill>
              <a:sysClr val="windowText" lastClr="000000"/>
            </a:solidFill>
            <a:prstDash val="solid"/>
            <a:round/>
            <a:headEnd type="none" w="med" len="med"/>
            <a:tailEnd type="none" w="med" len="med"/>
          </a:ln>
          <a:effectLst/>
        </p:spPr>
        <p:txBody>
          <a:bodyPr anchor="ctr"/>
          <a:lstStyle/>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Report</a:t>
            </a:r>
          </a:p>
        </p:txBody>
      </p:sp>
      <p:cxnSp>
        <p:nvCxnSpPr>
          <p:cNvPr id="42" name="Straight Arrow Connector 42"/>
          <p:cNvCxnSpPr>
            <a:cxnSpLocks noChangeShapeType="1"/>
            <a:endCxn id="43" idx="1"/>
          </p:cNvCxnSpPr>
          <p:nvPr/>
        </p:nvCxnSpPr>
        <p:spPr bwMode="auto">
          <a:xfrm>
            <a:off x="2438706" y="5026215"/>
            <a:ext cx="823752" cy="0"/>
          </a:xfrm>
          <a:prstGeom prst="straightConnector1">
            <a:avLst/>
          </a:prstGeom>
          <a:noFill/>
          <a:ln w="38100" algn="ctr">
            <a:solidFill>
              <a:srgbClr val="000000"/>
            </a:solidFill>
            <a:round/>
            <a:headEnd type="triangle" w="med" len="med"/>
            <a:tailEnd type="none" w="med" len="med"/>
          </a:ln>
        </p:spPr>
      </p:cxnSp>
      <p:sp>
        <p:nvSpPr>
          <p:cNvPr id="43" name="Rounded Rectangle 42"/>
          <p:cNvSpPr/>
          <p:nvPr/>
        </p:nvSpPr>
        <p:spPr bwMode="auto">
          <a:xfrm>
            <a:off x="3262346" y="4850995"/>
            <a:ext cx="1714500" cy="350837"/>
          </a:xfrm>
          <a:prstGeom prst="roundRect">
            <a:avLst/>
          </a:prstGeom>
          <a:solidFill>
            <a:sysClr val="window" lastClr="FFFFFF">
              <a:lumMod val="95000"/>
            </a:sysClr>
          </a:solidFill>
          <a:ln w="9525" cap="flat" cmpd="sng" algn="ctr">
            <a:solidFill>
              <a:sysClr val="windowText" lastClr="000000"/>
            </a:solidFill>
            <a:prstDash val="solid"/>
            <a:round/>
            <a:headEnd type="none" w="med" len="med"/>
            <a:tailEnd type="none" w="med" len="med"/>
          </a:ln>
          <a:effectLst/>
        </p:spPr>
        <p:txBody>
          <a:bodyPr/>
          <a:lstStyle/>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Test Object</a:t>
            </a:r>
          </a:p>
        </p:txBody>
      </p:sp>
      <p:sp>
        <p:nvSpPr>
          <p:cNvPr id="44" name="Rounded Rectangle 43"/>
          <p:cNvSpPr/>
          <p:nvPr/>
        </p:nvSpPr>
        <p:spPr bwMode="auto">
          <a:xfrm>
            <a:off x="5832475" y="2348003"/>
            <a:ext cx="1714500" cy="347663"/>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a:lstStyle/>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Specification</a:t>
            </a:r>
          </a:p>
        </p:txBody>
      </p:sp>
      <p:sp>
        <p:nvSpPr>
          <p:cNvPr id="45" name="Rounded Rectangle 44"/>
          <p:cNvSpPr/>
          <p:nvPr/>
        </p:nvSpPr>
        <p:spPr bwMode="auto">
          <a:xfrm>
            <a:off x="5832475" y="2963953"/>
            <a:ext cx="1714500" cy="347663"/>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a:lstStyle/>
          <a:p>
            <a:pPr algn="ctr">
              <a:defRPr/>
            </a:pPr>
            <a:r>
              <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rPr>
              <a:t>Test Case</a:t>
            </a:r>
          </a:p>
        </p:txBody>
      </p:sp>
      <p:cxnSp>
        <p:nvCxnSpPr>
          <p:cNvPr id="47" name="Straight Connector 48"/>
          <p:cNvCxnSpPr>
            <a:cxnSpLocks noChangeShapeType="1"/>
            <a:endCxn id="51" idx="0"/>
          </p:cNvCxnSpPr>
          <p:nvPr/>
        </p:nvCxnSpPr>
        <p:spPr bwMode="auto">
          <a:xfrm>
            <a:off x="1520963" y="3383895"/>
            <a:ext cx="6212" cy="1073896"/>
          </a:xfrm>
          <a:prstGeom prst="line">
            <a:avLst/>
          </a:prstGeom>
          <a:noFill/>
          <a:ln w="38100" algn="ctr">
            <a:solidFill>
              <a:srgbClr val="1F497D"/>
            </a:solidFill>
            <a:prstDash val="dash"/>
            <a:round/>
            <a:headEnd/>
            <a:tailEnd type="triangle" w="med" len="med"/>
          </a:ln>
        </p:spPr>
      </p:cxnSp>
      <p:cxnSp>
        <p:nvCxnSpPr>
          <p:cNvPr id="48" name="Straight Arrow Connector 49"/>
          <p:cNvCxnSpPr>
            <a:cxnSpLocks noChangeShapeType="1"/>
            <a:stCxn id="43" idx="3"/>
          </p:cNvCxnSpPr>
          <p:nvPr/>
        </p:nvCxnSpPr>
        <p:spPr bwMode="auto">
          <a:xfrm>
            <a:off x="4977167" y="5026215"/>
            <a:ext cx="806555" cy="0"/>
          </a:xfrm>
          <a:prstGeom prst="straightConnector1">
            <a:avLst/>
          </a:prstGeom>
          <a:noFill/>
          <a:ln w="38100" algn="ctr">
            <a:solidFill>
              <a:srgbClr val="000000"/>
            </a:solidFill>
            <a:round/>
            <a:headEnd/>
            <a:tailEnd type="triangle" w="med" len="med"/>
          </a:ln>
        </p:spPr>
      </p:cxnSp>
      <p:sp>
        <p:nvSpPr>
          <p:cNvPr id="49" name="TextBox 48"/>
          <p:cNvSpPr txBox="1"/>
          <p:nvPr/>
        </p:nvSpPr>
        <p:spPr bwMode="auto">
          <a:xfrm>
            <a:off x="3126581" y="5247150"/>
            <a:ext cx="1981200" cy="276225"/>
          </a:xfrm>
          <a:prstGeom prst="rect">
            <a:avLst/>
          </a:prstGeom>
          <a:noFill/>
        </p:spPr>
        <p:txBody>
          <a:bodyPr>
            <a:spAutoFit/>
          </a:bodyPr>
          <a:lstStyle/>
          <a:p>
            <a:pPr algn="ctr" eaLnBrk="1" fontAlgn="auto" hangingPunct="1">
              <a:spcBef>
                <a:spcPts val="0"/>
              </a:spcBef>
              <a:spcAft>
                <a:spcPts val="0"/>
              </a:spcAft>
              <a:defRPr/>
            </a:pPr>
            <a:r>
              <a:rPr lang="en-US" sz="1200" i="1" kern="0" dirty="0">
                <a:solidFill>
                  <a:prstClr val="black"/>
                </a:solidFill>
                <a:latin typeface="Verdana" panose="020B0604030504040204" pitchFamily="34" charset="0"/>
                <a:ea typeface="Verdana" panose="020B0604030504040204" pitchFamily="34" charset="0"/>
                <a:cs typeface="Verdana" panose="020B0604030504040204" pitchFamily="34" charset="0"/>
              </a:rPr>
              <a:t>Stimulus or Response</a:t>
            </a:r>
          </a:p>
        </p:txBody>
      </p:sp>
      <p:grpSp>
        <p:nvGrpSpPr>
          <p:cNvPr id="50" name="Group 53"/>
          <p:cNvGrpSpPr>
            <a:grpSpLocks/>
          </p:cNvGrpSpPr>
          <p:nvPr/>
        </p:nvGrpSpPr>
        <p:grpSpPr bwMode="auto">
          <a:xfrm>
            <a:off x="533400" y="4457791"/>
            <a:ext cx="2012950" cy="1490662"/>
            <a:chOff x="5890424" y="6553146"/>
            <a:chExt cx="2013001" cy="1490662"/>
          </a:xfrm>
        </p:grpSpPr>
        <p:sp>
          <p:nvSpPr>
            <p:cNvPr id="51" name="Rounded Rectangle 50"/>
            <p:cNvSpPr/>
            <p:nvPr/>
          </p:nvSpPr>
          <p:spPr bwMode="auto">
            <a:xfrm>
              <a:off x="5966626" y="6553146"/>
              <a:ext cx="1835196" cy="1490662"/>
            </a:xfrm>
            <a:prstGeom prst="roundRect">
              <a:avLst>
                <a:gd name="adj" fmla="val 10131"/>
              </a:avLst>
            </a:prstGeom>
            <a:solidFill>
              <a:srgbClr val="4F81BD">
                <a:lumMod val="40000"/>
                <a:lumOff val="60000"/>
              </a:srgbClr>
            </a:solidFill>
            <a:ln w="9525" cap="flat" cmpd="sng" algn="ctr">
              <a:solidFill>
                <a:sysClr val="windowText" lastClr="000000"/>
              </a:solidFill>
              <a:prstDash val="solid"/>
              <a:round/>
              <a:headEnd type="none" w="med" len="med"/>
              <a:tailEnd type="none" w="med" len="med"/>
            </a:ln>
            <a:effectLst/>
          </p:spPr>
          <p:txBody>
            <a:bodyPr/>
            <a:lstStyle/>
            <a:p>
              <a:pPr>
                <a:defRPr/>
              </a:pPr>
              <a:endParaRPr lang="en-US" kern="0">
                <a:solidFill>
                  <a:prstClr val="black"/>
                </a:solidFill>
                <a:latin typeface="Calibri"/>
                <a:cs typeface="Arial" charset="0"/>
              </a:endParaRPr>
            </a:p>
          </p:txBody>
        </p:sp>
        <p:grpSp>
          <p:nvGrpSpPr>
            <p:cNvPr id="52" name="Group 77"/>
            <p:cNvGrpSpPr>
              <a:grpSpLocks/>
            </p:cNvGrpSpPr>
            <p:nvPr/>
          </p:nvGrpSpPr>
          <p:grpSpPr bwMode="auto">
            <a:xfrm>
              <a:off x="6357352" y="6693935"/>
              <a:ext cx="1077682" cy="673100"/>
              <a:chOff x="158" y="1207"/>
              <a:chExt cx="1543" cy="1180"/>
            </a:xfrm>
          </p:grpSpPr>
          <p:sp>
            <p:nvSpPr>
              <p:cNvPr id="54" name="AutoShape 78"/>
              <p:cNvSpPr>
                <a:spLocks noChangeArrowheads="1"/>
              </p:cNvSpPr>
              <p:nvPr/>
            </p:nvSpPr>
            <p:spPr bwMode="auto">
              <a:xfrm>
                <a:off x="430" y="1208"/>
                <a:ext cx="998" cy="771"/>
              </a:xfrm>
              <a:prstGeom prst="roundRect">
                <a:avLst>
                  <a:gd name="adj" fmla="val 8519"/>
                </a:avLst>
              </a:prstGeom>
              <a:solidFill>
                <a:srgbClr val="969696"/>
              </a:solidFill>
              <a:ln w="9525">
                <a:solidFill>
                  <a:sysClr val="windowText" lastClr="000000"/>
                </a:solidFill>
                <a:round/>
                <a:headEnd/>
                <a:tailEnd/>
              </a:ln>
              <a:effectLst/>
              <a:extLst/>
            </p:spPr>
            <p:txBody>
              <a:bodyPr wrap="none" anchor="ctr"/>
              <a:lstStyle/>
              <a:p>
                <a:pPr eaLnBrk="1" hangingPunct="1">
                  <a:defRPr/>
                </a:pPr>
                <a:endParaRPr lang="en-US" sz="2400" kern="0">
                  <a:solidFill>
                    <a:srgbClr val="000000"/>
                  </a:solidFill>
                  <a:latin typeface="Times New Roman" pitchFamily="18" charset="0"/>
                  <a:cs typeface="Arial" charset="0"/>
                </a:endParaRPr>
              </a:p>
            </p:txBody>
          </p:sp>
          <p:sp>
            <p:nvSpPr>
              <p:cNvPr id="55" name="AutoShape 79"/>
              <p:cNvSpPr>
                <a:spLocks noChangeArrowheads="1"/>
              </p:cNvSpPr>
              <p:nvPr/>
            </p:nvSpPr>
            <p:spPr bwMode="auto">
              <a:xfrm>
                <a:off x="476" y="1255"/>
                <a:ext cx="907" cy="679"/>
              </a:xfrm>
              <a:prstGeom prst="roundRect">
                <a:avLst>
                  <a:gd name="adj" fmla="val 9560"/>
                </a:avLst>
              </a:prstGeom>
              <a:gradFill rotWithShape="1">
                <a:gsLst>
                  <a:gs pos="0">
                    <a:srgbClr val="99CCFF"/>
                  </a:gs>
                  <a:gs pos="100000">
                    <a:srgbClr val="5BADFF"/>
                  </a:gs>
                </a:gsLst>
                <a:lin ang="5400000" scaled="1"/>
              </a:gradFill>
              <a:ln w="9525">
                <a:solidFill>
                  <a:sysClr val="windowText" lastClr="000000"/>
                </a:solidFill>
                <a:round/>
                <a:headEnd/>
                <a:tailEnd/>
              </a:ln>
              <a:effectLst/>
              <a:extLst/>
            </p:spPr>
            <p:txBody>
              <a:bodyPr wrap="none" anchor="ctr"/>
              <a:lstStyle/>
              <a:p>
                <a:pPr eaLnBrk="1" hangingPunct="1">
                  <a:defRPr/>
                </a:pPr>
                <a:endParaRPr lang="en-US" sz="2400" kern="0">
                  <a:solidFill>
                    <a:srgbClr val="000000"/>
                  </a:solidFill>
                  <a:latin typeface="Times New Roman" pitchFamily="18" charset="0"/>
                  <a:cs typeface="Arial" charset="0"/>
                </a:endParaRPr>
              </a:p>
            </p:txBody>
          </p:sp>
          <p:grpSp>
            <p:nvGrpSpPr>
              <p:cNvPr id="56" name="Group 80"/>
              <p:cNvGrpSpPr>
                <a:grpSpLocks/>
              </p:cNvGrpSpPr>
              <p:nvPr/>
            </p:nvGrpSpPr>
            <p:grpSpPr bwMode="auto">
              <a:xfrm>
                <a:off x="158" y="1979"/>
                <a:ext cx="1543" cy="408"/>
                <a:chOff x="2018" y="3385"/>
                <a:chExt cx="1361" cy="544"/>
              </a:xfrm>
            </p:grpSpPr>
            <p:sp>
              <p:nvSpPr>
                <p:cNvPr id="57" name="AutoShape 81"/>
                <p:cNvSpPr>
                  <a:spLocks noChangeArrowheads="1"/>
                </p:cNvSpPr>
                <p:nvPr/>
              </p:nvSpPr>
              <p:spPr bwMode="auto">
                <a:xfrm flipV="1">
                  <a:off x="2018" y="3385"/>
                  <a:ext cx="1361" cy="501"/>
                </a:xfrm>
                <a:custGeom>
                  <a:avLst/>
                  <a:gdLst>
                    <a:gd name="G0" fmla="+- 4253 0 0"/>
                    <a:gd name="G1" fmla="+- 21600 0 4253"/>
                    <a:gd name="G2" fmla="*/ 4253 1 2"/>
                    <a:gd name="G3" fmla="+- 21600 0 G2"/>
                    <a:gd name="G4" fmla="+/ 4253 21600 2"/>
                    <a:gd name="G5" fmla="+/ G1 0 2"/>
                    <a:gd name="G6" fmla="*/ 21600 21600 4253"/>
                    <a:gd name="G7" fmla="*/ G6 1 2"/>
                    <a:gd name="G8" fmla="+- 21600 0 G7"/>
                    <a:gd name="G9" fmla="*/ 21600 1 2"/>
                    <a:gd name="G10" fmla="+- 4253 0 G9"/>
                    <a:gd name="G11" fmla="?: G10 G8 0"/>
                    <a:gd name="G12" fmla="?: G10 G7 21600"/>
                    <a:gd name="T0" fmla="*/ 19473 w 21600"/>
                    <a:gd name="T1" fmla="*/ 10800 h 21600"/>
                    <a:gd name="T2" fmla="*/ 10800 w 21600"/>
                    <a:gd name="T3" fmla="*/ 21600 h 21600"/>
                    <a:gd name="T4" fmla="*/ 2127 w 21600"/>
                    <a:gd name="T5" fmla="*/ 10800 h 21600"/>
                    <a:gd name="T6" fmla="*/ 10800 w 21600"/>
                    <a:gd name="T7" fmla="*/ 0 h 21600"/>
                    <a:gd name="T8" fmla="*/ 3927 w 21600"/>
                    <a:gd name="T9" fmla="*/ 3927 h 21600"/>
                    <a:gd name="T10" fmla="*/ 17673 w 21600"/>
                    <a:gd name="T11" fmla="*/ 17673 h 21600"/>
                  </a:gdLst>
                  <a:ahLst/>
                  <a:cxnLst>
                    <a:cxn ang="0">
                      <a:pos x="T0" y="T1"/>
                    </a:cxn>
                    <a:cxn ang="0">
                      <a:pos x="T2" y="T3"/>
                    </a:cxn>
                    <a:cxn ang="0">
                      <a:pos x="T4" y="T5"/>
                    </a:cxn>
                    <a:cxn ang="0">
                      <a:pos x="T6" y="T7"/>
                    </a:cxn>
                  </a:cxnLst>
                  <a:rect l="T8" t="T9" r="T10" b="T11"/>
                  <a:pathLst>
                    <a:path w="21600" h="21600">
                      <a:moveTo>
                        <a:pt x="0" y="0"/>
                      </a:moveTo>
                      <a:lnTo>
                        <a:pt x="4253" y="21600"/>
                      </a:lnTo>
                      <a:lnTo>
                        <a:pt x="17347" y="21600"/>
                      </a:lnTo>
                      <a:lnTo>
                        <a:pt x="21600" y="0"/>
                      </a:lnTo>
                      <a:close/>
                    </a:path>
                  </a:pathLst>
                </a:custGeom>
                <a:gradFill rotWithShape="1">
                  <a:gsLst>
                    <a:gs pos="0">
                      <a:srgbClr val="969696"/>
                    </a:gs>
                    <a:gs pos="100000">
                      <a:srgbClr val="C0C0C0"/>
                    </a:gs>
                  </a:gsLst>
                  <a:lin ang="5400000" scaled="1"/>
                </a:gradFill>
                <a:ln>
                  <a:noFill/>
                </a:ln>
                <a:effectLst/>
                <a:extLst/>
              </p:spPr>
              <p:txBody>
                <a:bodyPr wrap="none" anchor="ctr"/>
                <a:lstStyle/>
                <a:p>
                  <a:pPr eaLnBrk="1" hangingPunct="1">
                    <a:defRPr/>
                  </a:pPr>
                  <a:endParaRPr lang="en-US" sz="2400" kern="0">
                    <a:solidFill>
                      <a:srgbClr val="000000"/>
                    </a:solidFill>
                    <a:latin typeface="Times New Roman" pitchFamily="18" charset="0"/>
                    <a:cs typeface="Arial" charset="0"/>
                  </a:endParaRPr>
                </a:p>
              </p:txBody>
            </p:sp>
            <p:sp>
              <p:nvSpPr>
                <p:cNvPr id="58" name="AutoShape 82"/>
                <p:cNvSpPr>
                  <a:spLocks noChangeArrowheads="1"/>
                </p:cNvSpPr>
                <p:nvPr/>
              </p:nvSpPr>
              <p:spPr bwMode="auto">
                <a:xfrm flipV="1">
                  <a:off x="2154" y="3429"/>
                  <a:ext cx="1089" cy="275"/>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a:noFill/>
                </a:ln>
                <a:effectLst/>
                <a:extLst/>
              </p:spPr>
              <p:txBody>
                <a:bodyPr wrap="none" anchor="ctr"/>
                <a:lstStyle/>
                <a:p>
                  <a:pPr eaLnBrk="1" hangingPunct="1">
                    <a:defRPr/>
                  </a:pPr>
                  <a:endParaRPr lang="en-US" sz="2400" kern="0">
                    <a:solidFill>
                      <a:srgbClr val="000000"/>
                    </a:solidFill>
                    <a:latin typeface="Times New Roman" pitchFamily="18" charset="0"/>
                    <a:cs typeface="Arial" charset="0"/>
                  </a:endParaRPr>
                </a:p>
              </p:txBody>
            </p:sp>
            <p:sp>
              <p:nvSpPr>
                <p:cNvPr id="59" name="AutoShape 83"/>
                <p:cNvSpPr>
                  <a:spLocks noChangeArrowheads="1"/>
                </p:cNvSpPr>
                <p:nvPr/>
              </p:nvSpPr>
              <p:spPr bwMode="auto">
                <a:xfrm flipV="1">
                  <a:off x="2607" y="3748"/>
                  <a:ext cx="229" cy="89"/>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a:noFill/>
                </a:ln>
                <a:effectLst/>
                <a:extLst/>
              </p:spPr>
              <p:txBody>
                <a:bodyPr wrap="none" anchor="ctr"/>
                <a:lstStyle/>
                <a:p>
                  <a:pPr eaLnBrk="1" hangingPunct="1">
                    <a:defRPr/>
                  </a:pPr>
                  <a:endParaRPr lang="en-US" sz="2400" kern="0">
                    <a:solidFill>
                      <a:srgbClr val="000000"/>
                    </a:solidFill>
                    <a:latin typeface="Times New Roman" pitchFamily="18" charset="0"/>
                    <a:cs typeface="Arial" charset="0"/>
                  </a:endParaRPr>
                </a:p>
              </p:txBody>
            </p:sp>
            <p:sp>
              <p:nvSpPr>
                <p:cNvPr id="60" name="AutoShape 84"/>
                <p:cNvSpPr>
                  <a:spLocks noChangeArrowheads="1"/>
                </p:cNvSpPr>
                <p:nvPr/>
              </p:nvSpPr>
              <p:spPr bwMode="auto">
                <a:xfrm>
                  <a:off x="2018" y="3886"/>
                  <a:ext cx="1361" cy="45"/>
                </a:xfrm>
                <a:prstGeom prst="roundRect">
                  <a:avLst>
                    <a:gd name="adj" fmla="val 16667"/>
                  </a:avLst>
                </a:prstGeom>
                <a:gradFill rotWithShape="1">
                  <a:gsLst>
                    <a:gs pos="0">
                      <a:srgbClr val="808080"/>
                    </a:gs>
                    <a:gs pos="100000">
                      <a:srgbClr val="808080">
                        <a:gamma/>
                        <a:shade val="46275"/>
                        <a:invGamma/>
                      </a:srgbClr>
                    </a:gs>
                  </a:gsLst>
                  <a:lin ang="5400000" scaled="1"/>
                </a:gradFill>
                <a:ln>
                  <a:noFill/>
                </a:ln>
                <a:effectLst/>
                <a:extLst/>
              </p:spPr>
              <p:txBody>
                <a:bodyPr wrap="none" anchor="ctr"/>
                <a:lstStyle/>
                <a:p>
                  <a:pPr eaLnBrk="1" hangingPunct="1">
                    <a:defRPr/>
                  </a:pPr>
                  <a:endParaRPr lang="en-US" sz="2400" kern="0">
                    <a:solidFill>
                      <a:srgbClr val="000000"/>
                    </a:solidFill>
                    <a:latin typeface="Times New Roman" pitchFamily="18" charset="0"/>
                    <a:cs typeface="Arial" charset="0"/>
                  </a:endParaRPr>
                </a:p>
              </p:txBody>
            </p:sp>
          </p:grpSp>
        </p:grpSp>
        <p:sp>
          <p:nvSpPr>
            <p:cNvPr id="53" name="TextBox 52"/>
            <p:cNvSpPr txBox="1"/>
            <p:nvPr/>
          </p:nvSpPr>
          <p:spPr>
            <a:xfrm>
              <a:off x="5890424" y="7383408"/>
              <a:ext cx="2013001" cy="584200"/>
            </a:xfrm>
            <a:prstGeom prst="rect">
              <a:avLst/>
            </a:prstGeom>
            <a:noFill/>
          </p:spPr>
          <p:txBody>
            <a:bodyPr>
              <a:spAutoFit/>
            </a:bodyPr>
            <a:lstStyle/>
            <a:p>
              <a:pPr algn="ctr" eaLnBrk="1" fontAlgn="auto" hangingPunct="1">
                <a:spcBef>
                  <a:spcPts val="0"/>
                </a:spcBef>
                <a:spcAft>
                  <a:spcPts val="0"/>
                </a:spcAft>
                <a:defRPr/>
              </a:pPr>
              <a:r>
                <a:rPr lang="en-US" sz="1600" kern="0" dirty="0">
                  <a:solidFill>
                    <a:prstClr val="black"/>
                  </a:solidFill>
                  <a:latin typeface="Verdana" panose="020B0604030504040204" pitchFamily="34" charset="0"/>
                  <a:ea typeface="Verdana" panose="020B0604030504040204" pitchFamily="34" charset="0"/>
                  <a:cs typeface="Verdana" panose="020B0604030504040204" pitchFamily="34" charset="0"/>
                </a:rPr>
                <a:t>System Under Test</a:t>
              </a:r>
            </a:p>
          </p:txBody>
        </p:sp>
      </p:grpSp>
      <p:cxnSp>
        <p:nvCxnSpPr>
          <p:cNvPr id="61" name="Straight Connector 54"/>
          <p:cNvCxnSpPr>
            <a:cxnSpLocks noChangeShapeType="1"/>
          </p:cNvCxnSpPr>
          <p:nvPr/>
        </p:nvCxnSpPr>
        <p:spPr bwMode="auto">
          <a:xfrm flipH="1" flipV="1">
            <a:off x="1837423" y="2723074"/>
            <a:ext cx="1619553" cy="589030"/>
          </a:xfrm>
          <a:prstGeom prst="line">
            <a:avLst/>
          </a:prstGeom>
          <a:noFill/>
          <a:ln w="38100" algn="ctr">
            <a:solidFill>
              <a:srgbClr val="1F497D"/>
            </a:solidFill>
            <a:prstDash val="dash"/>
            <a:round/>
            <a:headEnd/>
            <a:tailEnd type="triangle" w="med" len="med"/>
          </a:ln>
        </p:spPr>
      </p:cxnSp>
      <p:grpSp>
        <p:nvGrpSpPr>
          <p:cNvPr id="62" name="Group 35"/>
          <p:cNvGrpSpPr>
            <a:grpSpLocks/>
          </p:cNvGrpSpPr>
          <p:nvPr/>
        </p:nvGrpSpPr>
        <p:grpSpPr bwMode="auto">
          <a:xfrm>
            <a:off x="815975" y="2252753"/>
            <a:ext cx="1428750" cy="1131888"/>
            <a:chOff x="7118309" y="4726460"/>
            <a:chExt cx="1428750" cy="1131606"/>
          </a:xfrm>
        </p:grpSpPr>
        <p:pic>
          <p:nvPicPr>
            <p:cNvPr id="63" name="Picture 5" descr="C:\Users\rob\Desktop\ICONS\iconex_v5\v_collection\v_collection_png\64x64\plain\user_generic_blue.png"/>
            <p:cNvPicPr>
              <a:picLocks noChangeAspect="1" noChangeArrowheads="1"/>
            </p:cNvPicPr>
            <p:nvPr/>
          </p:nvPicPr>
          <p:blipFill>
            <a:blip r:embed="rId4"/>
            <a:srcRect/>
            <a:stretch>
              <a:fillRect/>
            </a:stretch>
          </p:blipFill>
          <p:spPr bwMode="auto">
            <a:xfrm>
              <a:off x="7520849" y="4726460"/>
              <a:ext cx="808038" cy="808038"/>
            </a:xfrm>
            <a:prstGeom prst="rect">
              <a:avLst/>
            </a:prstGeom>
            <a:noFill/>
            <a:ln w="9525">
              <a:noFill/>
              <a:miter lim="800000"/>
              <a:headEnd/>
              <a:tailEnd/>
            </a:ln>
          </p:spPr>
        </p:pic>
        <p:sp>
          <p:nvSpPr>
            <p:cNvPr id="64" name="TextBox 128"/>
            <p:cNvSpPr txBox="1">
              <a:spLocks noChangeArrowheads="1"/>
            </p:cNvSpPr>
            <p:nvPr/>
          </p:nvSpPr>
          <p:spPr bwMode="auto">
            <a:xfrm>
              <a:off x="7118309" y="5550091"/>
              <a:ext cx="1428750" cy="307975"/>
            </a:xfrm>
            <a:prstGeom prst="rect">
              <a:avLst/>
            </a:prstGeom>
            <a:noFill/>
            <a:ln w="9525">
              <a:noFill/>
              <a:miter lim="800000"/>
              <a:headEnd/>
              <a:tailEnd/>
            </a:ln>
          </p:spPr>
          <p:txBody>
            <a:bodyPr>
              <a:spAutoFit/>
            </a:bodyPr>
            <a:lstStyle/>
            <a:p>
              <a:pPr algn="ctr" eaLnBrk="1" hangingPunct="1"/>
              <a:r>
                <a:rPr lang="en-US" altLang="en-US" sz="1400">
                  <a:solidFill>
                    <a:srgbClr val="000000"/>
                  </a:solidFill>
                  <a:latin typeface="Verdana" pitchFamily="34" charset="0"/>
                  <a:cs typeface="Arial" charset="0"/>
                </a:rPr>
                <a:t>Tester</a:t>
              </a:r>
            </a:p>
          </p:txBody>
        </p:sp>
      </p:grpSp>
      <p:pic>
        <p:nvPicPr>
          <p:cNvPr id="6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2043" y="3457020"/>
            <a:ext cx="563858" cy="54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1451" y="3527754"/>
            <a:ext cx="416023" cy="40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6096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Peer-to-peer System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221</a:t>
            </a:fld>
            <a:endParaRPr lang="en-US"/>
          </a:p>
        </p:txBody>
      </p:sp>
      <p:sp>
        <p:nvSpPr>
          <p:cNvPr id="128" name="AutoShape 22"/>
          <p:cNvSpPr>
            <a:spLocks noChangeArrowheads="1"/>
          </p:cNvSpPr>
          <p:nvPr/>
        </p:nvSpPr>
        <p:spPr bwMode="auto">
          <a:xfrm>
            <a:off x="533400" y="1752600"/>
            <a:ext cx="7391400" cy="4648200"/>
          </a:xfrm>
          <a:prstGeom prst="roundRect">
            <a:avLst>
              <a:gd name="adj" fmla="val 3485"/>
            </a:avLst>
          </a:prstGeom>
          <a:gradFill rotWithShape="1">
            <a:gsLst>
              <a:gs pos="0">
                <a:srgbClr val="BAD6F0"/>
              </a:gs>
              <a:gs pos="100000">
                <a:srgbClr val="E8F1FA"/>
              </a:gs>
            </a:gsLst>
            <a:lin ang="5400000" scaled="1"/>
          </a:gradFill>
          <a:ln w="9525">
            <a:solidFill>
              <a:srgbClr val="000000"/>
            </a:solidFill>
            <a:round/>
            <a:headEnd/>
            <a:tailEnd/>
          </a:ln>
          <a:effectLst>
            <a:outerShdw dist="35921" dir="2700000" algn="ctr" rotWithShape="0">
              <a:srgbClr val="808080">
                <a:alpha val="50000"/>
              </a:srgbClr>
            </a:outerShdw>
          </a:effec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en-US" altLang="en-US" sz="2400" dirty="0">
              <a:solidFill>
                <a:srgbClr val="000000"/>
              </a:solidFill>
              <a:latin typeface="Times New Roman" pitchFamily="18" charset="0"/>
              <a:cs typeface="Arial" charset="0"/>
            </a:endParaRPr>
          </a:p>
        </p:txBody>
      </p:sp>
      <p:grpSp>
        <p:nvGrpSpPr>
          <p:cNvPr id="129" name="Group 68"/>
          <p:cNvGrpSpPr>
            <a:grpSpLocks/>
          </p:cNvGrpSpPr>
          <p:nvPr/>
        </p:nvGrpSpPr>
        <p:grpSpPr bwMode="auto">
          <a:xfrm>
            <a:off x="982748" y="1937394"/>
            <a:ext cx="6764251" cy="4314181"/>
            <a:chOff x="705674" y="1371600"/>
            <a:chExt cx="7670157" cy="4880140"/>
          </a:xfrm>
        </p:grpSpPr>
        <p:grpSp>
          <p:nvGrpSpPr>
            <p:cNvPr id="130" name="Group 69"/>
            <p:cNvGrpSpPr>
              <a:grpSpLocks/>
            </p:cNvGrpSpPr>
            <p:nvPr/>
          </p:nvGrpSpPr>
          <p:grpSpPr bwMode="auto">
            <a:xfrm>
              <a:off x="6447181" y="3489397"/>
              <a:ext cx="1928650" cy="1657405"/>
              <a:chOff x="2014743" y="4370209"/>
              <a:chExt cx="1982581" cy="1657405"/>
            </a:xfrm>
          </p:grpSpPr>
          <p:sp>
            <p:nvSpPr>
              <p:cNvPr id="186" name="Rounded Rectangle 185"/>
              <p:cNvSpPr/>
              <p:nvPr/>
            </p:nvSpPr>
            <p:spPr bwMode="auto">
              <a:xfrm>
                <a:off x="2014743" y="4370209"/>
                <a:ext cx="1982581" cy="1657405"/>
              </a:xfrm>
              <a:prstGeom prst="roundRect">
                <a:avLst>
                  <a:gd name="adj" fmla="val 7459"/>
                </a:avLst>
              </a:prstGeom>
              <a:solidFill>
                <a:srgbClr val="9BBB59">
                  <a:lumMod val="20000"/>
                  <a:lumOff val="80000"/>
                </a:srgb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Arial" charset="0"/>
                </a:endParaRPr>
              </a:p>
            </p:txBody>
          </p:sp>
          <p:sp>
            <p:nvSpPr>
              <p:cNvPr id="187" name="TextBox 186"/>
              <p:cNvSpPr txBox="1"/>
              <p:nvPr/>
            </p:nvSpPr>
            <p:spPr>
              <a:xfrm>
                <a:off x="2014743" y="5594213"/>
                <a:ext cx="1982581" cy="338148"/>
              </a:xfrm>
              <a:prstGeom prst="rect">
                <a:avLst/>
              </a:prstGeom>
              <a:noFill/>
              <a:ln>
                <a:noFill/>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Testing Tool</a:t>
                </a:r>
                <a:endPar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88" name="Picture 187"/>
              <p:cNvPicPr>
                <a:picLocks noChangeAspect="1" noChangeArrowheads="1"/>
              </p:cNvPicPr>
              <p:nvPr/>
            </p:nvPicPr>
            <p:blipFill>
              <a:blip r:embed="rId3">
                <a:duotone>
                  <a:srgbClr val="4F81BD">
                    <a:shade val="45000"/>
                    <a:satMod val="135000"/>
                  </a:srgbClr>
                  <a:prstClr val="white"/>
                </a:duotone>
                <a:extLst/>
              </a:blip>
              <a:srcRect/>
              <a:stretch>
                <a:fillRect/>
              </a:stretch>
            </p:blipFill>
            <p:spPr bwMode="auto">
              <a:xfrm>
                <a:off x="2380148" y="4404207"/>
                <a:ext cx="1251991" cy="1251991"/>
              </a:xfrm>
              <a:prstGeom prst="rect">
                <a:avLst/>
              </a:prstGeom>
              <a:noFill/>
              <a:ln>
                <a:noFill/>
              </a:ln>
              <a:effectLst/>
              <a:extLst/>
            </p:spPr>
          </p:pic>
        </p:grpSp>
        <p:sp>
          <p:nvSpPr>
            <p:cNvPr id="131" name="Rounded Rectangle 130"/>
            <p:cNvSpPr/>
            <p:nvPr/>
          </p:nvSpPr>
          <p:spPr bwMode="auto">
            <a:xfrm>
              <a:off x="6324953" y="1371600"/>
              <a:ext cx="2050878" cy="1535165"/>
            </a:xfrm>
            <a:prstGeom prst="roundRect">
              <a:avLst>
                <a:gd name="adj" fmla="val 9487"/>
              </a:avLst>
            </a:prstGeom>
            <a:solidFill>
              <a:srgbClr val="1F497D">
                <a:lumMod val="40000"/>
                <a:lumOff val="60000"/>
              </a:srgb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Arial" charset="0"/>
              </a:endParaRPr>
            </a:p>
          </p:txBody>
        </p:sp>
        <p:cxnSp>
          <p:nvCxnSpPr>
            <p:cNvPr id="132" name="Straight Arrow Connector 71"/>
            <p:cNvCxnSpPr>
              <a:cxnSpLocks noChangeShapeType="1"/>
            </p:cNvCxnSpPr>
            <p:nvPr/>
          </p:nvCxnSpPr>
          <p:spPr bwMode="auto">
            <a:xfrm flipH="1">
              <a:off x="7346993" y="2621451"/>
              <a:ext cx="6982" cy="868680"/>
            </a:xfrm>
            <a:prstGeom prst="straightConnector1">
              <a:avLst/>
            </a:prstGeom>
            <a:noFill/>
            <a:ln w="38100" algn="ctr">
              <a:solidFill>
                <a:srgbClr val="000000"/>
              </a:solidFill>
              <a:round/>
              <a:headEnd/>
              <a:tailEnd type="triangle" w="med" len="med"/>
            </a:ln>
          </p:spPr>
        </p:cxnSp>
        <p:cxnSp>
          <p:nvCxnSpPr>
            <p:cNvPr id="133" name="Straight Arrow Connector 72"/>
            <p:cNvCxnSpPr>
              <a:cxnSpLocks noChangeShapeType="1"/>
            </p:cNvCxnSpPr>
            <p:nvPr/>
          </p:nvCxnSpPr>
          <p:spPr bwMode="auto">
            <a:xfrm>
              <a:off x="7331130" y="1893329"/>
              <a:ext cx="0" cy="392671"/>
            </a:xfrm>
            <a:prstGeom prst="straightConnector1">
              <a:avLst/>
            </a:prstGeom>
            <a:noFill/>
            <a:ln w="38100" algn="ctr">
              <a:solidFill>
                <a:srgbClr val="000000"/>
              </a:solidFill>
              <a:round/>
              <a:headEnd/>
              <a:tailEnd type="triangle" w="med" len="med"/>
            </a:ln>
          </p:spPr>
        </p:cxnSp>
        <p:sp>
          <p:nvSpPr>
            <p:cNvPr id="134" name="Flowchart: Document 133"/>
            <p:cNvSpPr/>
            <p:nvPr/>
          </p:nvSpPr>
          <p:spPr bwMode="auto">
            <a:xfrm>
              <a:off x="4667743" y="5121383"/>
              <a:ext cx="1200049" cy="1130357"/>
            </a:xfrm>
            <a:prstGeom prst="flowChartDocument">
              <a:avLst/>
            </a:prstGeom>
            <a:solidFill>
              <a:srgbClr val="FFFFCC"/>
            </a:solidFill>
            <a:ln w="9525" cap="flat" cmpd="sng" algn="ctr">
              <a:solidFill>
                <a:sysClr val="windowText" lastClr="000000"/>
              </a:solidFill>
              <a:prstDash val="solid"/>
              <a:round/>
              <a:headEnd type="none" w="med" len="med"/>
              <a:tailEnd type="none" w="med" len="me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a:t>
              </a:r>
            </a:p>
          </p:txBody>
        </p:sp>
        <p:cxnSp>
          <p:nvCxnSpPr>
            <p:cNvPr id="135" name="Straight Arrow Connector 76"/>
            <p:cNvCxnSpPr>
              <a:cxnSpLocks noChangeShapeType="1"/>
            </p:cNvCxnSpPr>
            <p:nvPr/>
          </p:nvCxnSpPr>
          <p:spPr bwMode="auto">
            <a:xfrm>
              <a:off x="5222100" y="4318111"/>
              <a:ext cx="1225296" cy="0"/>
            </a:xfrm>
            <a:prstGeom prst="straightConnector1">
              <a:avLst/>
            </a:prstGeom>
            <a:noFill/>
            <a:ln w="38100" algn="ctr">
              <a:solidFill>
                <a:srgbClr val="000000"/>
              </a:solidFill>
              <a:round/>
              <a:headEnd/>
              <a:tailEnd type="triangle" w="med" len="med"/>
            </a:ln>
          </p:spPr>
        </p:cxnSp>
        <p:cxnSp>
          <p:nvCxnSpPr>
            <p:cNvPr id="136" name="Straight Connector 77"/>
            <p:cNvCxnSpPr>
              <a:cxnSpLocks noChangeShapeType="1"/>
            </p:cNvCxnSpPr>
            <p:nvPr/>
          </p:nvCxnSpPr>
          <p:spPr bwMode="auto">
            <a:xfrm flipH="1">
              <a:off x="705674" y="5791200"/>
              <a:ext cx="3961576" cy="3340"/>
            </a:xfrm>
            <a:prstGeom prst="line">
              <a:avLst/>
            </a:prstGeom>
            <a:noFill/>
            <a:ln w="38100" algn="ctr">
              <a:solidFill>
                <a:srgbClr val="1F497D"/>
              </a:solidFill>
              <a:prstDash val="dash"/>
              <a:round/>
              <a:headEnd/>
              <a:tailEnd/>
            </a:ln>
          </p:spPr>
        </p:cxnSp>
        <p:grpSp>
          <p:nvGrpSpPr>
            <p:cNvPr id="137" name="Group 78"/>
            <p:cNvGrpSpPr>
              <a:grpSpLocks/>
            </p:cNvGrpSpPr>
            <p:nvPr/>
          </p:nvGrpSpPr>
          <p:grpSpPr bwMode="auto">
            <a:xfrm>
              <a:off x="1554916" y="4326037"/>
              <a:ext cx="1646099" cy="1185902"/>
              <a:chOff x="5890957" y="6552184"/>
              <a:chExt cx="2013181" cy="1528643"/>
            </a:xfrm>
          </p:grpSpPr>
          <p:sp>
            <p:nvSpPr>
              <p:cNvPr id="176" name="Rounded Rectangle 175"/>
              <p:cNvSpPr/>
              <p:nvPr/>
            </p:nvSpPr>
            <p:spPr bwMode="auto">
              <a:xfrm>
                <a:off x="5966668" y="6552184"/>
                <a:ext cx="1836519" cy="1528643"/>
              </a:xfrm>
              <a:prstGeom prst="roundRect">
                <a:avLst>
                  <a:gd name="adj" fmla="val 10233"/>
                </a:avLst>
              </a:prstGeom>
              <a:solidFill>
                <a:srgbClr val="4F81BD">
                  <a:lumMod val="40000"/>
                  <a:lumOff val="60000"/>
                </a:srgb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Arial" charset="0"/>
                </a:endParaRPr>
              </a:p>
            </p:txBody>
          </p:sp>
          <p:grpSp>
            <p:nvGrpSpPr>
              <p:cNvPr id="177" name="Group 77"/>
              <p:cNvGrpSpPr>
                <a:grpSpLocks/>
              </p:cNvGrpSpPr>
              <p:nvPr/>
            </p:nvGrpSpPr>
            <p:grpSpPr bwMode="auto">
              <a:xfrm>
                <a:off x="6357352" y="6693935"/>
                <a:ext cx="1077682" cy="673100"/>
                <a:chOff x="158" y="1207"/>
                <a:chExt cx="1543" cy="1180"/>
              </a:xfrm>
            </p:grpSpPr>
            <p:sp>
              <p:nvSpPr>
                <p:cNvPr id="179" name="AutoShape 78"/>
                <p:cNvSpPr>
                  <a:spLocks noChangeArrowheads="1"/>
                </p:cNvSpPr>
                <p:nvPr/>
              </p:nvSpPr>
              <p:spPr bwMode="auto">
                <a:xfrm>
                  <a:off x="433" y="1206"/>
                  <a:ext cx="998" cy="771"/>
                </a:xfrm>
                <a:prstGeom prst="roundRect">
                  <a:avLst>
                    <a:gd name="adj" fmla="val 8519"/>
                  </a:avLst>
                </a:prstGeom>
                <a:solidFill>
                  <a:srgbClr val="969696"/>
                </a:solidFill>
                <a:ln w="9525">
                  <a:solidFill>
                    <a:sysClr val="windowText" lastClr="000000"/>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80" name="AutoShape 79"/>
                <p:cNvSpPr>
                  <a:spLocks noChangeArrowheads="1"/>
                </p:cNvSpPr>
                <p:nvPr/>
              </p:nvSpPr>
              <p:spPr bwMode="auto">
                <a:xfrm>
                  <a:off x="477" y="1253"/>
                  <a:ext cx="909" cy="678"/>
                </a:xfrm>
                <a:prstGeom prst="roundRect">
                  <a:avLst>
                    <a:gd name="adj" fmla="val 9560"/>
                  </a:avLst>
                </a:prstGeom>
                <a:gradFill rotWithShape="1">
                  <a:gsLst>
                    <a:gs pos="0">
                      <a:srgbClr val="99CCFF"/>
                    </a:gs>
                    <a:gs pos="100000">
                      <a:srgbClr val="5BADFF"/>
                    </a:gs>
                  </a:gsLst>
                  <a:lin ang="5400000" scaled="1"/>
                </a:gradFill>
                <a:ln w="9525">
                  <a:solidFill>
                    <a:sysClr val="windowText" lastClr="000000"/>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grpSp>
              <p:nvGrpSpPr>
                <p:cNvPr id="181" name="Group 80"/>
                <p:cNvGrpSpPr>
                  <a:grpSpLocks/>
                </p:cNvGrpSpPr>
                <p:nvPr/>
              </p:nvGrpSpPr>
              <p:grpSpPr bwMode="auto">
                <a:xfrm>
                  <a:off x="158" y="1979"/>
                  <a:ext cx="1543" cy="408"/>
                  <a:chOff x="2018" y="3385"/>
                  <a:chExt cx="1361" cy="544"/>
                </a:xfrm>
              </p:grpSpPr>
              <p:sp>
                <p:nvSpPr>
                  <p:cNvPr id="182" name="AutoShape 81"/>
                  <p:cNvSpPr>
                    <a:spLocks noChangeArrowheads="1"/>
                  </p:cNvSpPr>
                  <p:nvPr/>
                </p:nvSpPr>
                <p:spPr bwMode="auto">
                  <a:xfrm flipV="1">
                    <a:off x="2020" y="3383"/>
                    <a:ext cx="1361" cy="502"/>
                  </a:xfrm>
                  <a:custGeom>
                    <a:avLst/>
                    <a:gdLst>
                      <a:gd name="G0" fmla="+- 4253 0 0"/>
                      <a:gd name="G1" fmla="+- 21600 0 4253"/>
                      <a:gd name="G2" fmla="*/ 4253 1 2"/>
                      <a:gd name="G3" fmla="+- 21600 0 G2"/>
                      <a:gd name="G4" fmla="+/ 4253 21600 2"/>
                      <a:gd name="G5" fmla="+/ G1 0 2"/>
                      <a:gd name="G6" fmla="*/ 21600 21600 4253"/>
                      <a:gd name="G7" fmla="*/ G6 1 2"/>
                      <a:gd name="G8" fmla="+- 21600 0 G7"/>
                      <a:gd name="G9" fmla="*/ 21600 1 2"/>
                      <a:gd name="G10" fmla="+- 4253 0 G9"/>
                      <a:gd name="G11" fmla="?: G10 G8 0"/>
                      <a:gd name="G12" fmla="?: G10 G7 21600"/>
                      <a:gd name="T0" fmla="*/ 19473 w 21600"/>
                      <a:gd name="T1" fmla="*/ 10800 h 21600"/>
                      <a:gd name="T2" fmla="*/ 10800 w 21600"/>
                      <a:gd name="T3" fmla="*/ 21600 h 21600"/>
                      <a:gd name="T4" fmla="*/ 2127 w 21600"/>
                      <a:gd name="T5" fmla="*/ 10800 h 21600"/>
                      <a:gd name="T6" fmla="*/ 10800 w 21600"/>
                      <a:gd name="T7" fmla="*/ 0 h 21600"/>
                      <a:gd name="T8" fmla="*/ 3927 w 21600"/>
                      <a:gd name="T9" fmla="*/ 3927 h 21600"/>
                      <a:gd name="T10" fmla="*/ 17673 w 21600"/>
                      <a:gd name="T11" fmla="*/ 17673 h 21600"/>
                    </a:gdLst>
                    <a:ahLst/>
                    <a:cxnLst>
                      <a:cxn ang="0">
                        <a:pos x="T0" y="T1"/>
                      </a:cxn>
                      <a:cxn ang="0">
                        <a:pos x="T2" y="T3"/>
                      </a:cxn>
                      <a:cxn ang="0">
                        <a:pos x="T4" y="T5"/>
                      </a:cxn>
                      <a:cxn ang="0">
                        <a:pos x="T6" y="T7"/>
                      </a:cxn>
                    </a:cxnLst>
                    <a:rect l="T8" t="T9" r="T10" b="T11"/>
                    <a:pathLst>
                      <a:path w="21600" h="21600">
                        <a:moveTo>
                          <a:pt x="0" y="0"/>
                        </a:moveTo>
                        <a:lnTo>
                          <a:pt x="4253" y="21600"/>
                        </a:lnTo>
                        <a:lnTo>
                          <a:pt x="17347" y="21600"/>
                        </a:lnTo>
                        <a:lnTo>
                          <a:pt x="21600" y="0"/>
                        </a:lnTo>
                        <a:close/>
                      </a:path>
                    </a:pathLst>
                  </a:custGeom>
                  <a:gradFill rotWithShape="1">
                    <a:gsLst>
                      <a:gs pos="0">
                        <a:srgbClr val="969696"/>
                      </a:gs>
                      <a:gs pos="100000">
                        <a:srgbClr val="C0C0C0"/>
                      </a:gs>
                    </a:gsLst>
                    <a:lin ang="54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83" name="AutoShape 82"/>
                  <p:cNvSpPr>
                    <a:spLocks noChangeArrowheads="1"/>
                  </p:cNvSpPr>
                  <p:nvPr/>
                </p:nvSpPr>
                <p:spPr bwMode="auto">
                  <a:xfrm flipV="1">
                    <a:off x="2155" y="3426"/>
                    <a:ext cx="1091" cy="273"/>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84" name="AutoShape 83"/>
                  <p:cNvSpPr>
                    <a:spLocks noChangeArrowheads="1"/>
                  </p:cNvSpPr>
                  <p:nvPr/>
                </p:nvSpPr>
                <p:spPr bwMode="auto">
                  <a:xfrm flipV="1">
                    <a:off x="2611" y="3746"/>
                    <a:ext cx="226" cy="91"/>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85" name="AutoShape 84"/>
                  <p:cNvSpPr>
                    <a:spLocks noChangeArrowheads="1"/>
                  </p:cNvSpPr>
                  <p:nvPr/>
                </p:nvSpPr>
                <p:spPr bwMode="auto">
                  <a:xfrm>
                    <a:off x="2020" y="3885"/>
                    <a:ext cx="1361" cy="43"/>
                  </a:xfrm>
                  <a:prstGeom prst="roundRect">
                    <a:avLst>
                      <a:gd name="adj" fmla="val 16667"/>
                    </a:avLst>
                  </a:prstGeom>
                  <a:gradFill rotWithShape="1">
                    <a:gsLst>
                      <a:gs pos="0">
                        <a:srgbClr val="808080"/>
                      </a:gs>
                      <a:gs pos="100000">
                        <a:srgbClr val="808080">
                          <a:gamma/>
                          <a:shade val="46275"/>
                          <a:invGamma/>
                        </a:srgbClr>
                      </a:gs>
                    </a:gsLst>
                    <a:lin ang="54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grpSp>
          </p:grpSp>
          <p:sp>
            <p:nvSpPr>
              <p:cNvPr id="178" name="TextBox 177"/>
              <p:cNvSpPr txBox="1"/>
              <p:nvPr/>
            </p:nvSpPr>
            <p:spPr>
              <a:xfrm>
                <a:off x="5890957" y="7380966"/>
                <a:ext cx="2013181" cy="675304"/>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System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Under Test</a:t>
                </a:r>
              </a:p>
            </p:txBody>
          </p:sp>
        </p:grpSp>
        <p:sp>
          <p:nvSpPr>
            <p:cNvPr id="138" name="Rounded Rectangle 137"/>
            <p:cNvSpPr/>
            <p:nvPr/>
          </p:nvSpPr>
          <p:spPr bwMode="auto">
            <a:xfrm>
              <a:off x="4382016" y="3710067"/>
              <a:ext cx="1714356" cy="350849"/>
            </a:xfrm>
            <a:prstGeom prst="roundRect">
              <a:avLst/>
            </a:prstGeom>
            <a:solidFill>
              <a:sysClr val="window" lastClr="FFFFFF">
                <a:lumMod val="9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Test Object</a:t>
              </a:r>
            </a:p>
          </p:txBody>
        </p:sp>
        <p:sp>
          <p:nvSpPr>
            <p:cNvPr id="139" name="Rounded Rectangle 138"/>
            <p:cNvSpPr/>
            <p:nvPr/>
          </p:nvSpPr>
          <p:spPr bwMode="auto">
            <a:xfrm>
              <a:off x="3691512" y="1493842"/>
              <a:ext cx="347633" cy="3930783"/>
            </a:xfrm>
            <a:prstGeom prst="roundRect">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Network</a:t>
              </a:r>
            </a:p>
          </p:txBody>
        </p:sp>
        <p:grpSp>
          <p:nvGrpSpPr>
            <p:cNvPr id="140" name="Group 81"/>
            <p:cNvGrpSpPr>
              <a:grpSpLocks/>
            </p:cNvGrpSpPr>
            <p:nvPr/>
          </p:nvGrpSpPr>
          <p:grpSpPr bwMode="auto">
            <a:xfrm>
              <a:off x="1554916" y="1493841"/>
              <a:ext cx="1646099" cy="1200191"/>
              <a:chOff x="5890957" y="6553616"/>
              <a:chExt cx="2013181" cy="1547062"/>
            </a:xfrm>
          </p:grpSpPr>
          <p:sp>
            <p:nvSpPr>
              <p:cNvPr id="166" name="Rounded Rectangle 165"/>
              <p:cNvSpPr/>
              <p:nvPr/>
            </p:nvSpPr>
            <p:spPr bwMode="auto">
              <a:xfrm>
                <a:off x="5966668" y="6553616"/>
                <a:ext cx="1836519" cy="1547062"/>
              </a:xfrm>
              <a:prstGeom prst="roundRect">
                <a:avLst>
                  <a:gd name="adj" fmla="val 11016"/>
                </a:avLst>
              </a:prstGeom>
              <a:solidFill>
                <a:srgbClr val="4F81BD">
                  <a:lumMod val="40000"/>
                  <a:lumOff val="60000"/>
                </a:srgb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Arial" charset="0"/>
                </a:endParaRPr>
              </a:p>
            </p:txBody>
          </p:sp>
          <p:grpSp>
            <p:nvGrpSpPr>
              <p:cNvPr id="167" name="Group 77"/>
              <p:cNvGrpSpPr>
                <a:grpSpLocks/>
              </p:cNvGrpSpPr>
              <p:nvPr/>
            </p:nvGrpSpPr>
            <p:grpSpPr bwMode="auto">
              <a:xfrm>
                <a:off x="6357352" y="6693935"/>
                <a:ext cx="1077682" cy="673100"/>
                <a:chOff x="158" y="1207"/>
                <a:chExt cx="1543" cy="1180"/>
              </a:xfrm>
            </p:grpSpPr>
            <p:sp>
              <p:nvSpPr>
                <p:cNvPr id="169" name="AutoShape 78"/>
                <p:cNvSpPr>
                  <a:spLocks noChangeArrowheads="1"/>
                </p:cNvSpPr>
                <p:nvPr/>
              </p:nvSpPr>
              <p:spPr bwMode="auto">
                <a:xfrm>
                  <a:off x="433" y="1209"/>
                  <a:ext cx="998" cy="771"/>
                </a:xfrm>
                <a:prstGeom prst="roundRect">
                  <a:avLst>
                    <a:gd name="adj" fmla="val 8519"/>
                  </a:avLst>
                </a:prstGeom>
                <a:solidFill>
                  <a:srgbClr val="969696"/>
                </a:solidFill>
                <a:ln w="9525">
                  <a:solidFill>
                    <a:sysClr val="windowText" lastClr="000000"/>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70" name="AutoShape 79"/>
                <p:cNvSpPr>
                  <a:spLocks noChangeArrowheads="1"/>
                </p:cNvSpPr>
                <p:nvPr/>
              </p:nvSpPr>
              <p:spPr bwMode="auto">
                <a:xfrm>
                  <a:off x="477" y="1255"/>
                  <a:ext cx="909" cy="678"/>
                </a:xfrm>
                <a:prstGeom prst="roundRect">
                  <a:avLst>
                    <a:gd name="adj" fmla="val 9560"/>
                  </a:avLst>
                </a:prstGeom>
                <a:gradFill rotWithShape="1">
                  <a:gsLst>
                    <a:gs pos="0">
                      <a:srgbClr val="99CCFF"/>
                    </a:gs>
                    <a:gs pos="100000">
                      <a:srgbClr val="5BADFF"/>
                    </a:gs>
                  </a:gsLst>
                  <a:lin ang="5400000" scaled="1"/>
                </a:gradFill>
                <a:ln w="9525">
                  <a:solidFill>
                    <a:sysClr val="windowText" lastClr="000000"/>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grpSp>
              <p:nvGrpSpPr>
                <p:cNvPr id="171" name="Group 80"/>
                <p:cNvGrpSpPr>
                  <a:grpSpLocks/>
                </p:cNvGrpSpPr>
                <p:nvPr/>
              </p:nvGrpSpPr>
              <p:grpSpPr bwMode="auto">
                <a:xfrm>
                  <a:off x="158" y="1979"/>
                  <a:ext cx="1543" cy="408"/>
                  <a:chOff x="2018" y="3385"/>
                  <a:chExt cx="1361" cy="544"/>
                </a:xfrm>
              </p:grpSpPr>
              <p:sp>
                <p:nvSpPr>
                  <p:cNvPr id="172" name="AutoShape 81"/>
                  <p:cNvSpPr>
                    <a:spLocks noChangeArrowheads="1"/>
                  </p:cNvSpPr>
                  <p:nvPr/>
                </p:nvSpPr>
                <p:spPr bwMode="auto">
                  <a:xfrm flipV="1">
                    <a:off x="2020" y="3386"/>
                    <a:ext cx="1361" cy="502"/>
                  </a:xfrm>
                  <a:custGeom>
                    <a:avLst/>
                    <a:gdLst>
                      <a:gd name="G0" fmla="+- 4253 0 0"/>
                      <a:gd name="G1" fmla="+- 21600 0 4253"/>
                      <a:gd name="G2" fmla="*/ 4253 1 2"/>
                      <a:gd name="G3" fmla="+- 21600 0 G2"/>
                      <a:gd name="G4" fmla="+/ 4253 21600 2"/>
                      <a:gd name="G5" fmla="+/ G1 0 2"/>
                      <a:gd name="G6" fmla="*/ 21600 21600 4253"/>
                      <a:gd name="G7" fmla="*/ G6 1 2"/>
                      <a:gd name="G8" fmla="+- 21600 0 G7"/>
                      <a:gd name="G9" fmla="*/ 21600 1 2"/>
                      <a:gd name="G10" fmla="+- 4253 0 G9"/>
                      <a:gd name="G11" fmla="?: G10 G8 0"/>
                      <a:gd name="G12" fmla="?: G10 G7 21600"/>
                      <a:gd name="T0" fmla="*/ 19473 w 21600"/>
                      <a:gd name="T1" fmla="*/ 10800 h 21600"/>
                      <a:gd name="T2" fmla="*/ 10800 w 21600"/>
                      <a:gd name="T3" fmla="*/ 21600 h 21600"/>
                      <a:gd name="T4" fmla="*/ 2127 w 21600"/>
                      <a:gd name="T5" fmla="*/ 10800 h 21600"/>
                      <a:gd name="T6" fmla="*/ 10800 w 21600"/>
                      <a:gd name="T7" fmla="*/ 0 h 21600"/>
                      <a:gd name="T8" fmla="*/ 3927 w 21600"/>
                      <a:gd name="T9" fmla="*/ 3927 h 21600"/>
                      <a:gd name="T10" fmla="*/ 17673 w 21600"/>
                      <a:gd name="T11" fmla="*/ 17673 h 21600"/>
                    </a:gdLst>
                    <a:ahLst/>
                    <a:cxnLst>
                      <a:cxn ang="0">
                        <a:pos x="T0" y="T1"/>
                      </a:cxn>
                      <a:cxn ang="0">
                        <a:pos x="T2" y="T3"/>
                      </a:cxn>
                      <a:cxn ang="0">
                        <a:pos x="T4" y="T5"/>
                      </a:cxn>
                      <a:cxn ang="0">
                        <a:pos x="T6" y="T7"/>
                      </a:cxn>
                    </a:cxnLst>
                    <a:rect l="T8" t="T9" r="T10" b="T11"/>
                    <a:pathLst>
                      <a:path w="21600" h="21600">
                        <a:moveTo>
                          <a:pt x="0" y="0"/>
                        </a:moveTo>
                        <a:lnTo>
                          <a:pt x="4253" y="21600"/>
                        </a:lnTo>
                        <a:lnTo>
                          <a:pt x="17347" y="21600"/>
                        </a:lnTo>
                        <a:lnTo>
                          <a:pt x="21600" y="0"/>
                        </a:lnTo>
                        <a:close/>
                      </a:path>
                    </a:pathLst>
                  </a:custGeom>
                  <a:gradFill rotWithShape="1">
                    <a:gsLst>
                      <a:gs pos="0">
                        <a:srgbClr val="969696"/>
                      </a:gs>
                      <a:gs pos="100000">
                        <a:srgbClr val="C0C0C0"/>
                      </a:gs>
                    </a:gsLst>
                    <a:lin ang="54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73" name="AutoShape 82"/>
                  <p:cNvSpPr>
                    <a:spLocks noChangeArrowheads="1"/>
                  </p:cNvSpPr>
                  <p:nvPr/>
                </p:nvSpPr>
                <p:spPr bwMode="auto">
                  <a:xfrm flipV="1">
                    <a:off x="2155" y="3429"/>
                    <a:ext cx="1091" cy="273"/>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74" name="AutoShape 83"/>
                  <p:cNvSpPr>
                    <a:spLocks noChangeArrowheads="1"/>
                  </p:cNvSpPr>
                  <p:nvPr/>
                </p:nvSpPr>
                <p:spPr bwMode="auto">
                  <a:xfrm flipV="1">
                    <a:off x="2611" y="3750"/>
                    <a:ext cx="226" cy="91"/>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75" name="AutoShape 84"/>
                  <p:cNvSpPr>
                    <a:spLocks noChangeArrowheads="1"/>
                  </p:cNvSpPr>
                  <p:nvPr/>
                </p:nvSpPr>
                <p:spPr bwMode="auto">
                  <a:xfrm>
                    <a:off x="2020" y="3888"/>
                    <a:ext cx="1361" cy="43"/>
                  </a:xfrm>
                  <a:prstGeom prst="roundRect">
                    <a:avLst>
                      <a:gd name="adj" fmla="val 16667"/>
                    </a:avLst>
                  </a:prstGeom>
                  <a:gradFill rotWithShape="1">
                    <a:gsLst>
                      <a:gs pos="0">
                        <a:srgbClr val="808080"/>
                      </a:gs>
                      <a:gs pos="100000">
                        <a:srgbClr val="808080">
                          <a:gamma/>
                          <a:shade val="46275"/>
                          <a:invGamma/>
                        </a:srgbClr>
                      </a:gs>
                    </a:gsLst>
                    <a:lin ang="54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grpSp>
          </p:grpSp>
          <p:sp>
            <p:nvSpPr>
              <p:cNvPr id="168" name="TextBox 167"/>
              <p:cNvSpPr txBox="1"/>
              <p:nvPr/>
            </p:nvSpPr>
            <p:spPr>
              <a:xfrm>
                <a:off x="5890957" y="7384444"/>
                <a:ext cx="2013181" cy="673258"/>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System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Under Test</a:t>
                </a:r>
              </a:p>
            </p:txBody>
          </p:sp>
        </p:grpSp>
        <p:grpSp>
          <p:nvGrpSpPr>
            <p:cNvPr id="141" name="Group 82"/>
            <p:cNvGrpSpPr>
              <a:grpSpLocks/>
            </p:cNvGrpSpPr>
            <p:nvPr/>
          </p:nvGrpSpPr>
          <p:grpSpPr bwMode="auto">
            <a:xfrm>
              <a:off x="1554916" y="2909938"/>
              <a:ext cx="1646099" cy="1201779"/>
              <a:chOff x="5890957" y="6553312"/>
              <a:chExt cx="2013181" cy="1549109"/>
            </a:xfrm>
          </p:grpSpPr>
          <p:sp>
            <p:nvSpPr>
              <p:cNvPr id="156" name="Rounded Rectangle 155"/>
              <p:cNvSpPr/>
              <p:nvPr/>
            </p:nvSpPr>
            <p:spPr bwMode="auto">
              <a:xfrm>
                <a:off x="5966668" y="6553312"/>
                <a:ext cx="1836519" cy="1549109"/>
              </a:xfrm>
              <a:prstGeom prst="roundRect">
                <a:avLst>
                  <a:gd name="adj" fmla="val 10318"/>
                </a:avLst>
              </a:prstGeom>
              <a:solidFill>
                <a:srgbClr val="4F81BD">
                  <a:lumMod val="40000"/>
                  <a:lumOff val="60000"/>
                </a:srgb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Arial" charset="0"/>
                </a:endParaRPr>
              </a:p>
            </p:txBody>
          </p:sp>
          <p:grpSp>
            <p:nvGrpSpPr>
              <p:cNvPr id="157" name="Group 77"/>
              <p:cNvGrpSpPr>
                <a:grpSpLocks/>
              </p:cNvGrpSpPr>
              <p:nvPr/>
            </p:nvGrpSpPr>
            <p:grpSpPr bwMode="auto">
              <a:xfrm>
                <a:off x="6357352" y="6693935"/>
                <a:ext cx="1077682" cy="673100"/>
                <a:chOff x="158" y="1207"/>
                <a:chExt cx="1543" cy="1180"/>
              </a:xfrm>
            </p:grpSpPr>
            <p:sp>
              <p:nvSpPr>
                <p:cNvPr id="159" name="AutoShape 78"/>
                <p:cNvSpPr>
                  <a:spLocks noChangeArrowheads="1"/>
                </p:cNvSpPr>
                <p:nvPr/>
              </p:nvSpPr>
              <p:spPr bwMode="auto">
                <a:xfrm>
                  <a:off x="433" y="1208"/>
                  <a:ext cx="998" cy="771"/>
                </a:xfrm>
                <a:prstGeom prst="roundRect">
                  <a:avLst>
                    <a:gd name="adj" fmla="val 8519"/>
                  </a:avLst>
                </a:prstGeom>
                <a:solidFill>
                  <a:srgbClr val="969696"/>
                </a:solidFill>
                <a:ln w="9525">
                  <a:solidFill>
                    <a:sysClr val="windowText" lastClr="000000"/>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60" name="AutoShape 79"/>
                <p:cNvSpPr>
                  <a:spLocks noChangeArrowheads="1"/>
                </p:cNvSpPr>
                <p:nvPr/>
              </p:nvSpPr>
              <p:spPr bwMode="auto">
                <a:xfrm>
                  <a:off x="477" y="1255"/>
                  <a:ext cx="909" cy="678"/>
                </a:xfrm>
                <a:prstGeom prst="roundRect">
                  <a:avLst>
                    <a:gd name="adj" fmla="val 9560"/>
                  </a:avLst>
                </a:prstGeom>
                <a:gradFill rotWithShape="1">
                  <a:gsLst>
                    <a:gs pos="0">
                      <a:srgbClr val="99CCFF"/>
                    </a:gs>
                    <a:gs pos="100000">
                      <a:srgbClr val="5BADFF"/>
                    </a:gs>
                  </a:gsLst>
                  <a:lin ang="5400000" scaled="1"/>
                </a:gradFill>
                <a:ln w="9525">
                  <a:solidFill>
                    <a:sysClr val="windowText" lastClr="000000"/>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grpSp>
              <p:nvGrpSpPr>
                <p:cNvPr id="161" name="Group 80"/>
                <p:cNvGrpSpPr>
                  <a:grpSpLocks/>
                </p:cNvGrpSpPr>
                <p:nvPr/>
              </p:nvGrpSpPr>
              <p:grpSpPr bwMode="auto">
                <a:xfrm>
                  <a:off x="158" y="1979"/>
                  <a:ext cx="1543" cy="408"/>
                  <a:chOff x="2018" y="3385"/>
                  <a:chExt cx="1361" cy="544"/>
                </a:xfrm>
              </p:grpSpPr>
              <p:sp>
                <p:nvSpPr>
                  <p:cNvPr id="162" name="AutoShape 81"/>
                  <p:cNvSpPr>
                    <a:spLocks noChangeArrowheads="1"/>
                  </p:cNvSpPr>
                  <p:nvPr/>
                </p:nvSpPr>
                <p:spPr bwMode="auto">
                  <a:xfrm flipV="1">
                    <a:off x="2020" y="3385"/>
                    <a:ext cx="1361" cy="502"/>
                  </a:xfrm>
                  <a:custGeom>
                    <a:avLst/>
                    <a:gdLst>
                      <a:gd name="G0" fmla="+- 4253 0 0"/>
                      <a:gd name="G1" fmla="+- 21600 0 4253"/>
                      <a:gd name="G2" fmla="*/ 4253 1 2"/>
                      <a:gd name="G3" fmla="+- 21600 0 G2"/>
                      <a:gd name="G4" fmla="+/ 4253 21600 2"/>
                      <a:gd name="G5" fmla="+/ G1 0 2"/>
                      <a:gd name="G6" fmla="*/ 21600 21600 4253"/>
                      <a:gd name="G7" fmla="*/ G6 1 2"/>
                      <a:gd name="G8" fmla="+- 21600 0 G7"/>
                      <a:gd name="G9" fmla="*/ 21600 1 2"/>
                      <a:gd name="G10" fmla="+- 4253 0 G9"/>
                      <a:gd name="G11" fmla="?: G10 G8 0"/>
                      <a:gd name="G12" fmla="?: G10 G7 21600"/>
                      <a:gd name="T0" fmla="*/ 19473 w 21600"/>
                      <a:gd name="T1" fmla="*/ 10800 h 21600"/>
                      <a:gd name="T2" fmla="*/ 10800 w 21600"/>
                      <a:gd name="T3" fmla="*/ 21600 h 21600"/>
                      <a:gd name="T4" fmla="*/ 2127 w 21600"/>
                      <a:gd name="T5" fmla="*/ 10800 h 21600"/>
                      <a:gd name="T6" fmla="*/ 10800 w 21600"/>
                      <a:gd name="T7" fmla="*/ 0 h 21600"/>
                      <a:gd name="T8" fmla="*/ 3927 w 21600"/>
                      <a:gd name="T9" fmla="*/ 3927 h 21600"/>
                      <a:gd name="T10" fmla="*/ 17673 w 21600"/>
                      <a:gd name="T11" fmla="*/ 17673 h 21600"/>
                    </a:gdLst>
                    <a:ahLst/>
                    <a:cxnLst>
                      <a:cxn ang="0">
                        <a:pos x="T0" y="T1"/>
                      </a:cxn>
                      <a:cxn ang="0">
                        <a:pos x="T2" y="T3"/>
                      </a:cxn>
                      <a:cxn ang="0">
                        <a:pos x="T4" y="T5"/>
                      </a:cxn>
                      <a:cxn ang="0">
                        <a:pos x="T6" y="T7"/>
                      </a:cxn>
                    </a:cxnLst>
                    <a:rect l="T8" t="T9" r="T10" b="T11"/>
                    <a:pathLst>
                      <a:path w="21600" h="21600">
                        <a:moveTo>
                          <a:pt x="0" y="0"/>
                        </a:moveTo>
                        <a:lnTo>
                          <a:pt x="4253" y="21600"/>
                        </a:lnTo>
                        <a:lnTo>
                          <a:pt x="17347" y="21600"/>
                        </a:lnTo>
                        <a:lnTo>
                          <a:pt x="21600" y="0"/>
                        </a:lnTo>
                        <a:close/>
                      </a:path>
                    </a:pathLst>
                  </a:custGeom>
                  <a:gradFill rotWithShape="1">
                    <a:gsLst>
                      <a:gs pos="0">
                        <a:srgbClr val="969696"/>
                      </a:gs>
                      <a:gs pos="100000">
                        <a:srgbClr val="C0C0C0"/>
                      </a:gs>
                    </a:gsLst>
                    <a:lin ang="54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63" name="AutoShape 82"/>
                  <p:cNvSpPr>
                    <a:spLocks noChangeArrowheads="1"/>
                  </p:cNvSpPr>
                  <p:nvPr/>
                </p:nvSpPr>
                <p:spPr bwMode="auto">
                  <a:xfrm flipV="1">
                    <a:off x="2155" y="3428"/>
                    <a:ext cx="1091" cy="273"/>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64" name="AutoShape 83"/>
                  <p:cNvSpPr>
                    <a:spLocks noChangeArrowheads="1"/>
                  </p:cNvSpPr>
                  <p:nvPr/>
                </p:nvSpPr>
                <p:spPr bwMode="auto">
                  <a:xfrm flipV="1">
                    <a:off x="2611" y="3749"/>
                    <a:ext cx="226" cy="91"/>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165" name="AutoShape 84"/>
                  <p:cNvSpPr>
                    <a:spLocks noChangeArrowheads="1"/>
                  </p:cNvSpPr>
                  <p:nvPr/>
                </p:nvSpPr>
                <p:spPr bwMode="auto">
                  <a:xfrm>
                    <a:off x="2020" y="3888"/>
                    <a:ext cx="1361" cy="43"/>
                  </a:xfrm>
                  <a:prstGeom prst="roundRect">
                    <a:avLst>
                      <a:gd name="adj" fmla="val 16667"/>
                    </a:avLst>
                  </a:prstGeom>
                  <a:gradFill rotWithShape="1">
                    <a:gsLst>
                      <a:gs pos="0">
                        <a:srgbClr val="808080"/>
                      </a:gs>
                      <a:gs pos="100000">
                        <a:srgbClr val="808080">
                          <a:gamma/>
                          <a:shade val="46275"/>
                          <a:invGamma/>
                        </a:srgbClr>
                      </a:gs>
                    </a:gsLst>
                    <a:lin ang="54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cs typeface="Arial" charset="0"/>
                    </a:endParaRPr>
                  </a:p>
                </p:txBody>
              </p:sp>
            </p:grpSp>
          </p:grpSp>
          <p:sp>
            <p:nvSpPr>
              <p:cNvPr id="158" name="TextBox 157"/>
              <p:cNvSpPr txBox="1"/>
              <p:nvPr/>
            </p:nvSpPr>
            <p:spPr>
              <a:xfrm>
                <a:off x="5890957" y="7382096"/>
                <a:ext cx="2013181" cy="67530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System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Under Test</a:t>
                </a:r>
              </a:p>
            </p:txBody>
          </p:sp>
        </p:grpSp>
        <p:cxnSp>
          <p:nvCxnSpPr>
            <p:cNvPr id="142" name="Straight Connector 87"/>
            <p:cNvCxnSpPr>
              <a:cxnSpLocks noChangeShapeType="1"/>
            </p:cNvCxnSpPr>
            <p:nvPr/>
          </p:nvCxnSpPr>
          <p:spPr bwMode="auto">
            <a:xfrm flipV="1">
              <a:off x="705674" y="5488072"/>
              <a:ext cx="0" cy="329184"/>
            </a:xfrm>
            <a:prstGeom prst="line">
              <a:avLst/>
            </a:prstGeom>
            <a:noFill/>
            <a:ln w="38100" algn="ctr">
              <a:solidFill>
                <a:srgbClr val="1F497D"/>
              </a:solidFill>
              <a:prstDash val="dash"/>
              <a:round/>
              <a:headEnd/>
              <a:tailEnd type="triangle" w="med" len="med"/>
            </a:ln>
          </p:spPr>
        </p:cxnSp>
        <p:cxnSp>
          <p:nvCxnSpPr>
            <p:cNvPr id="143" name="Straight Arrow Connector 88"/>
            <p:cNvCxnSpPr>
              <a:cxnSpLocks noChangeShapeType="1"/>
            </p:cNvCxnSpPr>
            <p:nvPr/>
          </p:nvCxnSpPr>
          <p:spPr bwMode="auto">
            <a:xfrm>
              <a:off x="3124200" y="3465877"/>
              <a:ext cx="575396" cy="0"/>
            </a:xfrm>
            <a:prstGeom prst="straightConnector1">
              <a:avLst/>
            </a:prstGeom>
            <a:noFill/>
            <a:ln w="38100" algn="ctr">
              <a:solidFill>
                <a:srgbClr val="000000"/>
              </a:solidFill>
              <a:round/>
              <a:headEnd type="triangle" w="med" len="med"/>
              <a:tailEnd type="triangle" w="med" len="med"/>
            </a:ln>
          </p:spPr>
        </p:cxnSp>
        <p:cxnSp>
          <p:nvCxnSpPr>
            <p:cNvPr id="144" name="Straight Connector 89"/>
            <p:cNvCxnSpPr>
              <a:cxnSpLocks noChangeShapeType="1"/>
            </p:cNvCxnSpPr>
            <p:nvPr/>
          </p:nvCxnSpPr>
          <p:spPr bwMode="auto">
            <a:xfrm flipV="1">
              <a:off x="1013822" y="2049543"/>
              <a:ext cx="578758" cy="1"/>
            </a:xfrm>
            <a:prstGeom prst="line">
              <a:avLst/>
            </a:prstGeom>
            <a:noFill/>
            <a:ln w="38100" algn="ctr">
              <a:solidFill>
                <a:srgbClr val="1F497D"/>
              </a:solidFill>
              <a:prstDash val="dash"/>
              <a:round/>
              <a:headEnd/>
              <a:tailEnd type="triangle" w="med" len="med"/>
            </a:ln>
          </p:spPr>
        </p:cxnSp>
        <p:cxnSp>
          <p:nvCxnSpPr>
            <p:cNvPr id="145" name="Straight Arrow Connector 90"/>
            <p:cNvCxnSpPr>
              <a:cxnSpLocks noChangeShapeType="1"/>
            </p:cNvCxnSpPr>
            <p:nvPr/>
          </p:nvCxnSpPr>
          <p:spPr bwMode="auto">
            <a:xfrm>
              <a:off x="3124200" y="2049542"/>
              <a:ext cx="575396" cy="2"/>
            </a:xfrm>
            <a:prstGeom prst="straightConnector1">
              <a:avLst/>
            </a:prstGeom>
            <a:noFill/>
            <a:ln w="38100" algn="ctr">
              <a:solidFill>
                <a:srgbClr val="000000"/>
              </a:solidFill>
              <a:round/>
              <a:headEnd type="triangle" w="med" len="med"/>
              <a:tailEnd type="triangle" w="med" len="med"/>
            </a:ln>
          </p:spPr>
        </p:cxnSp>
        <p:cxnSp>
          <p:nvCxnSpPr>
            <p:cNvPr id="146" name="Straight Arrow Connector 91"/>
            <p:cNvCxnSpPr>
              <a:cxnSpLocks noChangeShapeType="1"/>
            </p:cNvCxnSpPr>
            <p:nvPr/>
          </p:nvCxnSpPr>
          <p:spPr bwMode="auto">
            <a:xfrm>
              <a:off x="3124200" y="4876800"/>
              <a:ext cx="575396" cy="0"/>
            </a:xfrm>
            <a:prstGeom prst="straightConnector1">
              <a:avLst/>
            </a:prstGeom>
            <a:noFill/>
            <a:ln w="38100" algn="ctr">
              <a:solidFill>
                <a:srgbClr val="000000"/>
              </a:solidFill>
              <a:round/>
              <a:headEnd type="triangle" w="med" len="med"/>
              <a:tailEnd type="triangle" w="med" len="med"/>
            </a:ln>
          </p:spPr>
        </p:cxnSp>
        <p:cxnSp>
          <p:nvCxnSpPr>
            <p:cNvPr id="147" name="Straight Connector 92"/>
            <p:cNvCxnSpPr>
              <a:cxnSpLocks noChangeShapeType="1"/>
            </p:cNvCxnSpPr>
            <p:nvPr/>
          </p:nvCxnSpPr>
          <p:spPr bwMode="auto">
            <a:xfrm flipV="1">
              <a:off x="1038028" y="3465876"/>
              <a:ext cx="578758" cy="1"/>
            </a:xfrm>
            <a:prstGeom prst="line">
              <a:avLst/>
            </a:prstGeom>
            <a:noFill/>
            <a:ln w="38100" algn="ctr">
              <a:solidFill>
                <a:srgbClr val="1F497D"/>
              </a:solidFill>
              <a:prstDash val="dash"/>
              <a:round/>
              <a:headEnd/>
              <a:tailEnd type="triangle" w="med" len="med"/>
            </a:ln>
          </p:spPr>
        </p:cxnSp>
        <p:cxnSp>
          <p:nvCxnSpPr>
            <p:cNvPr id="148" name="Straight Connector 93"/>
            <p:cNvCxnSpPr>
              <a:cxnSpLocks noChangeShapeType="1"/>
            </p:cNvCxnSpPr>
            <p:nvPr/>
          </p:nvCxnSpPr>
          <p:spPr bwMode="auto">
            <a:xfrm flipV="1">
              <a:off x="1038028" y="4876799"/>
              <a:ext cx="578758" cy="1"/>
            </a:xfrm>
            <a:prstGeom prst="line">
              <a:avLst/>
            </a:prstGeom>
            <a:noFill/>
            <a:ln w="38100" algn="ctr">
              <a:solidFill>
                <a:srgbClr val="1F497D"/>
              </a:solidFill>
              <a:prstDash val="dash"/>
              <a:round/>
              <a:headEnd/>
              <a:tailEnd type="triangle" w="med" len="med"/>
            </a:ln>
          </p:spPr>
        </p:cxnSp>
        <p:sp>
          <p:nvSpPr>
            <p:cNvPr id="149" name="Rounded Rectangle 148"/>
            <p:cNvSpPr/>
            <p:nvPr/>
          </p:nvSpPr>
          <p:spPr bwMode="auto">
            <a:xfrm>
              <a:off x="6490039" y="1657360"/>
              <a:ext cx="1714356" cy="347675"/>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Specification</a:t>
              </a:r>
            </a:p>
          </p:txBody>
        </p:sp>
        <p:sp>
          <p:nvSpPr>
            <p:cNvPr id="150" name="Rounded Rectangle 149"/>
            <p:cNvSpPr/>
            <p:nvPr/>
          </p:nvSpPr>
          <p:spPr bwMode="auto">
            <a:xfrm>
              <a:off x="6490039" y="2273330"/>
              <a:ext cx="1714356" cy="347675"/>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Test Case</a:t>
              </a:r>
            </a:p>
          </p:txBody>
        </p:sp>
        <p:cxnSp>
          <p:nvCxnSpPr>
            <p:cNvPr id="151" name="Straight Arrow Connector 96"/>
            <p:cNvCxnSpPr>
              <a:cxnSpLocks noChangeShapeType="1"/>
              <a:endCxn id="139" idx="3"/>
            </p:cNvCxnSpPr>
            <p:nvPr/>
          </p:nvCxnSpPr>
          <p:spPr bwMode="auto">
            <a:xfrm flipH="1" flipV="1">
              <a:off x="4038600" y="3458676"/>
              <a:ext cx="1216152" cy="1"/>
            </a:xfrm>
            <a:prstGeom prst="straightConnector1">
              <a:avLst/>
            </a:prstGeom>
            <a:noFill/>
            <a:ln w="38100" algn="ctr">
              <a:solidFill>
                <a:srgbClr val="000000"/>
              </a:solidFill>
              <a:round/>
              <a:headEnd type="none" w="med" len="med"/>
              <a:tailEnd type="triangle" w="med" len="med"/>
            </a:ln>
          </p:spPr>
        </p:cxnSp>
        <p:cxnSp>
          <p:nvCxnSpPr>
            <p:cNvPr id="152" name="Straight Arrow Connector 97"/>
            <p:cNvCxnSpPr>
              <a:cxnSpLocks noChangeShapeType="1"/>
              <a:stCxn id="186" idx="2"/>
            </p:cNvCxnSpPr>
            <p:nvPr/>
          </p:nvCxnSpPr>
          <p:spPr bwMode="auto">
            <a:xfrm>
              <a:off x="7411507" y="5146802"/>
              <a:ext cx="107" cy="668142"/>
            </a:xfrm>
            <a:prstGeom prst="straightConnector1">
              <a:avLst/>
            </a:prstGeom>
            <a:noFill/>
            <a:ln w="38100" algn="ctr">
              <a:solidFill>
                <a:srgbClr val="000000"/>
              </a:solidFill>
              <a:round/>
              <a:headEnd/>
              <a:tailEnd/>
            </a:ln>
          </p:spPr>
        </p:cxnSp>
        <p:cxnSp>
          <p:nvCxnSpPr>
            <p:cNvPr id="153" name="Straight Arrow Connector 98"/>
            <p:cNvCxnSpPr>
              <a:cxnSpLocks noChangeShapeType="1"/>
              <a:stCxn id="138" idx="0"/>
            </p:cNvCxnSpPr>
            <p:nvPr/>
          </p:nvCxnSpPr>
          <p:spPr bwMode="auto">
            <a:xfrm flipV="1">
              <a:off x="5238624" y="3453979"/>
              <a:ext cx="0" cy="256057"/>
            </a:xfrm>
            <a:prstGeom prst="straightConnector1">
              <a:avLst/>
            </a:prstGeom>
            <a:noFill/>
            <a:ln w="38100" algn="ctr">
              <a:solidFill>
                <a:srgbClr val="000000"/>
              </a:solidFill>
              <a:round/>
              <a:headEnd/>
              <a:tailEnd/>
            </a:ln>
          </p:spPr>
        </p:cxnSp>
        <p:cxnSp>
          <p:nvCxnSpPr>
            <p:cNvPr id="154" name="Straight Arrow Connector 99"/>
            <p:cNvCxnSpPr>
              <a:cxnSpLocks noChangeShapeType="1"/>
              <a:endCxn id="138" idx="2"/>
            </p:cNvCxnSpPr>
            <p:nvPr/>
          </p:nvCxnSpPr>
          <p:spPr bwMode="auto">
            <a:xfrm flipV="1">
              <a:off x="5238624" y="4061434"/>
              <a:ext cx="0" cy="256677"/>
            </a:xfrm>
            <a:prstGeom prst="straightConnector1">
              <a:avLst/>
            </a:prstGeom>
            <a:noFill/>
            <a:ln w="38100" algn="ctr">
              <a:solidFill>
                <a:srgbClr val="000000"/>
              </a:solidFill>
              <a:round/>
              <a:headEnd/>
              <a:tailEnd/>
            </a:ln>
          </p:spPr>
        </p:cxnSp>
        <p:cxnSp>
          <p:nvCxnSpPr>
            <p:cNvPr id="155" name="Straight Arrow Connector 100"/>
            <p:cNvCxnSpPr>
              <a:cxnSpLocks noChangeShapeType="1"/>
            </p:cNvCxnSpPr>
            <p:nvPr/>
          </p:nvCxnSpPr>
          <p:spPr bwMode="auto">
            <a:xfrm flipH="1" flipV="1">
              <a:off x="5867792" y="5791200"/>
              <a:ext cx="1543824" cy="1"/>
            </a:xfrm>
            <a:prstGeom prst="straightConnector1">
              <a:avLst/>
            </a:prstGeom>
            <a:noFill/>
            <a:ln w="38100" algn="ctr">
              <a:solidFill>
                <a:srgbClr val="000000"/>
              </a:solidFill>
              <a:round/>
              <a:headEnd/>
              <a:tailEnd type="triangle" w="med" len="med"/>
            </a:ln>
          </p:spPr>
        </p:cxnSp>
      </p:grpSp>
      <p:grpSp>
        <p:nvGrpSpPr>
          <p:cNvPr id="198" name="Group 74"/>
          <p:cNvGrpSpPr>
            <a:grpSpLocks/>
          </p:cNvGrpSpPr>
          <p:nvPr/>
        </p:nvGrpSpPr>
        <p:grpSpPr bwMode="auto">
          <a:xfrm>
            <a:off x="484375" y="2142476"/>
            <a:ext cx="1085623" cy="987892"/>
            <a:chOff x="7118309" y="4726460"/>
            <a:chExt cx="1428750" cy="1131606"/>
          </a:xfrm>
        </p:grpSpPr>
        <p:pic>
          <p:nvPicPr>
            <p:cNvPr id="199" name="Picture 5" descr="C:\Users\rob\Desktop\ICONS\iconex_v5\v_collection\v_collection_png\64x64\plain\user_generic_blue.png"/>
            <p:cNvPicPr>
              <a:picLocks noChangeAspect="1" noChangeArrowheads="1"/>
            </p:cNvPicPr>
            <p:nvPr/>
          </p:nvPicPr>
          <p:blipFill>
            <a:blip r:embed="rId4"/>
            <a:srcRect/>
            <a:stretch>
              <a:fillRect/>
            </a:stretch>
          </p:blipFill>
          <p:spPr bwMode="auto">
            <a:xfrm>
              <a:off x="7520849" y="4726460"/>
              <a:ext cx="808038" cy="808038"/>
            </a:xfrm>
            <a:prstGeom prst="rect">
              <a:avLst/>
            </a:prstGeom>
            <a:noFill/>
            <a:ln w="9525">
              <a:noFill/>
              <a:miter lim="800000"/>
              <a:headEnd/>
              <a:tailEnd/>
            </a:ln>
          </p:spPr>
        </p:pic>
        <p:sp>
          <p:nvSpPr>
            <p:cNvPr id="200" name="TextBox 128"/>
            <p:cNvSpPr txBox="1">
              <a:spLocks noChangeArrowheads="1"/>
            </p:cNvSpPr>
            <p:nvPr/>
          </p:nvSpPr>
          <p:spPr bwMode="auto">
            <a:xfrm>
              <a:off x="7118309" y="5550091"/>
              <a:ext cx="1428750" cy="307975"/>
            </a:xfrm>
            <a:prstGeom prst="rect">
              <a:avLst/>
            </a:prstGeom>
            <a:noFill/>
            <a:ln w="9525">
              <a:noFill/>
              <a:miter lim="800000"/>
              <a:headEnd/>
              <a:tailEnd/>
            </a:ln>
          </p:spPr>
          <p:txBody>
            <a:bodyPr>
              <a:spAutoFit/>
            </a:bodyPr>
            <a:lstStyle/>
            <a:p>
              <a:pPr algn="ctr" eaLnBrk="1" hangingPunct="1"/>
              <a:r>
                <a:rPr lang="en-US" altLang="en-US" sz="1400">
                  <a:solidFill>
                    <a:srgbClr val="000000"/>
                  </a:solidFill>
                  <a:latin typeface="Verdana" pitchFamily="34" charset="0"/>
                  <a:cs typeface="Arial" charset="0"/>
                </a:rPr>
                <a:t>Tester</a:t>
              </a:r>
            </a:p>
          </p:txBody>
        </p:sp>
      </p:grpSp>
      <p:grpSp>
        <p:nvGrpSpPr>
          <p:cNvPr id="201" name="Group 74"/>
          <p:cNvGrpSpPr>
            <a:grpSpLocks/>
          </p:cNvGrpSpPr>
          <p:nvPr/>
        </p:nvGrpSpPr>
        <p:grpSpPr bwMode="auto">
          <a:xfrm>
            <a:off x="440151" y="3357161"/>
            <a:ext cx="1085623" cy="987892"/>
            <a:chOff x="7118309" y="4726460"/>
            <a:chExt cx="1428750" cy="1131606"/>
          </a:xfrm>
        </p:grpSpPr>
        <p:pic>
          <p:nvPicPr>
            <p:cNvPr id="202" name="Picture 5" descr="C:\Users\rob\Desktop\ICONS\iconex_v5\v_collection\v_collection_png\64x64\plain\user_generic_blue.png"/>
            <p:cNvPicPr>
              <a:picLocks noChangeAspect="1" noChangeArrowheads="1"/>
            </p:cNvPicPr>
            <p:nvPr/>
          </p:nvPicPr>
          <p:blipFill>
            <a:blip r:embed="rId4"/>
            <a:srcRect/>
            <a:stretch>
              <a:fillRect/>
            </a:stretch>
          </p:blipFill>
          <p:spPr bwMode="auto">
            <a:xfrm>
              <a:off x="7520849" y="4726460"/>
              <a:ext cx="808038" cy="808038"/>
            </a:xfrm>
            <a:prstGeom prst="rect">
              <a:avLst/>
            </a:prstGeom>
            <a:noFill/>
            <a:ln w="9525">
              <a:noFill/>
              <a:miter lim="800000"/>
              <a:headEnd/>
              <a:tailEnd/>
            </a:ln>
          </p:spPr>
        </p:pic>
        <p:sp>
          <p:nvSpPr>
            <p:cNvPr id="203" name="TextBox 128"/>
            <p:cNvSpPr txBox="1">
              <a:spLocks noChangeArrowheads="1"/>
            </p:cNvSpPr>
            <p:nvPr/>
          </p:nvSpPr>
          <p:spPr bwMode="auto">
            <a:xfrm>
              <a:off x="7118309" y="5550091"/>
              <a:ext cx="1428750" cy="307975"/>
            </a:xfrm>
            <a:prstGeom prst="rect">
              <a:avLst/>
            </a:prstGeom>
            <a:noFill/>
            <a:ln w="9525">
              <a:noFill/>
              <a:miter lim="800000"/>
              <a:headEnd/>
              <a:tailEnd/>
            </a:ln>
          </p:spPr>
          <p:txBody>
            <a:bodyPr>
              <a:spAutoFit/>
            </a:bodyPr>
            <a:lstStyle/>
            <a:p>
              <a:pPr algn="ctr" eaLnBrk="1" hangingPunct="1"/>
              <a:r>
                <a:rPr lang="en-US" altLang="en-US" sz="1400">
                  <a:solidFill>
                    <a:srgbClr val="000000"/>
                  </a:solidFill>
                  <a:latin typeface="Verdana" pitchFamily="34" charset="0"/>
                  <a:cs typeface="Arial" charset="0"/>
                </a:rPr>
                <a:t>Tester</a:t>
              </a:r>
            </a:p>
          </p:txBody>
        </p:sp>
      </p:grpSp>
      <p:grpSp>
        <p:nvGrpSpPr>
          <p:cNvPr id="204" name="Group 74"/>
          <p:cNvGrpSpPr>
            <a:grpSpLocks/>
          </p:cNvGrpSpPr>
          <p:nvPr/>
        </p:nvGrpSpPr>
        <p:grpSpPr bwMode="auto">
          <a:xfrm>
            <a:off x="422423" y="4567649"/>
            <a:ext cx="1085623" cy="987892"/>
            <a:chOff x="7118309" y="4726460"/>
            <a:chExt cx="1428750" cy="1131606"/>
          </a:xfrm>
        </p:grpSpPr>
        <p:pic>
          <p:nvPicPr>
            <p:cNvPr id="205" name="Picture 5" descr="C:\Users\rob\Desktop\ICONS\iconex_v5\v_collection\v_collection_png\64x64\plain\user_generic_blue.png"/>
            <p:cNvPicPr>
              <a:picLocks noChangeAspect="1" noChangeArrowheads="1"/>
            </p:cNvPicPr>
            <p:nvPr/>
          </p:nvPicPr>
          <p:blipFill>
            <a:blip r:embed="rId4"/>
            <a:srcRect/>
            <a:stretch>
              <a:fillRect/>
            </a:stretch>
          </p:blipFill>
          <p:spPr bwMode="auto">
            <a:xfrm>
              <a:off x="7520849" y="4726460"/>
              <a:ext cx="808038" cy="808038"/>
            </a:xfrm>
            <a:prstGeom prst="rect">
              <a:avLst/>
            </a:prstGeom>
            <a:noFill/>
            <a:ln w="9525">
              <a:noFill/>
              <a:miter lim="800000"/>
              <a:headEnd/>
              <a:tailEnd/>
            </a:ln>
          </p:spPr>
        </p:pic>
        <p:sp>
          <p:nvSpPr>
            <p:cNvPr id="206" name="TextBox 128"/>
            <p:cNvSpPr txBox="1">
              <a:spLocks noChangeArrowheads="1"/>
            </p:cNvSpPr>
            <p:nvPr/>
          </p:nvSpPr>
          <p:spPr bwMode="auto">
            <a:xfrm>
              <a:off x="7118309" y="5550091"/>
              <a:ext cx="1428750" cy="307975"/>
            </a:xfrm>
            <a:prstGeom prst="rect">
              <a:avLst/>
            </a:prstGeom>
            <a:noFill/>
            <a:ln w="9525">
              <a:noFill/>
              <a:miter lim="800000"/>
              <a:headEnd/>
              <a:tailEnd/>
            </a:ln>
          </p:spPr>
          <p:txBody>
            <a:bodyPr>
              <a:spAutoFit/>
            </a:bodyPr>
            <a:lstStyle/>
            <a:p>
              <a:pPr algn="ctr" eaLnBrk="1" hangingPunct="1"/>
              <a:r>
                <a:rPr lang="en-US" altLang="en-US" sz="1400">
                  <a:solidFill>
                    <a:srgbClr val="000000"/>
                  </a:solidFill>
                  <a:latin typeface="Verdana" pitchFamily="34" charset="0"/>
                  <a:cs typeface="Arial" charset="0"/>
                </a:rPr>
                <a:t>Tester</a:t>
              </a:r>
            </a:p>
          </p:txBody>
        </p:sp>
      </p:grpSp>
      <p:pic>
        <p:nvPicPr>
          <p:cNvPr id="20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2431" y="5672591"/>
            <a:ext cx="563858" cy="54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7058" y="5744343"/>
            <a:ext cx="416023" cy="40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92015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 Context-free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222</a:t>
            </a:fld>
            <a:endParaRPr lang="en-US"/>
          </a:p>
        </p:txBody>
      </p:sp>
      <p:pic>
        <p:nvPicPr>
          <p:cNvPr id="8" name="Picture 7"/>
          <p:cNvPicPr/>
          <p:nvPr/>
        </p:nvPicPr>
        <p:blipFill>
          <a:blip r:embed="rId3"/>
          <a:stretch>
            <a:fillRect/>
          </a:stretch>
        </p:blipFill>
        <p:spPr>
          <a:xfrm>
            <a:off x="457200" y="1752600"/>
            <a:ext cx="5226685" cy="2306320"/>
          </a:xfrm>
          <a:prstGeom prst="rect">
            <a:avLst/>
          </a:prstGeom>
        </p:spPr>
      </p:pic>
      <p:sp>
        <p:nvSpPr>
          <p:cNvPr id="9" name="Rectangle 3"/>
          <p:cNvSpPr>
            <a:spLocks noGrp="1" noChangeArrowheads="1"/>
          </p:cNvSpPr>
          <p:nvPr>
            <p:ph idx="1"/>
          </p:nvPr>
        </p:nvSpPr>
        <p:spPr>
          <a:xfrm>
            <a:off x="419100" y="4267200"/>
            <a:ext cx="8382000" cy="2090358"/>
          </a:xfrm>
        </p:spPr>
        <p:txBody>
          <a:bodyPr>
            <a:normAutofit fontScale="70000" lnSpcReduction="20000"/>
          </a:bodyPr>
          <a:lstStyle/>
          <a:p>
            <a:r>
              <a:rPr lang="en-US" dirty="0"/>
              <a:t>Sender-oriented testing</a:t>
            </a:r>
          </a:p>
          <a:p>
            <a:r>
              <a:rPr lang="en-US" dirty="0"/>
              <a:t>No Test Cases provided </a:t>
            </a:r>
          </a:p>
          <a:p>
            <a:r>
              <a:rPr lang="en-US" dirty="0"/>
              <a:t>Context (Test Scenario, etc.) is unknown to validation tool</a:t>
            </a:r>
          </a:p>
          <a:p>
            <a:r>
              <a:rPr lang="en-US" dirty="0"/>
              <a:t>May be used to test any message created by a system</a:t>
            </a:r>
          </a:p>
          <a:p>
            <a:r>
              <a:rPr lang="en-US" dirty="0"/>
              <a:t>Provides a simple and convenient method for testing message structure and most vocabulary</a:t>
            </a:r>
          </a:p>
        </p:txBody>
      </p:sp>
      <p:sp>
        <p:nvSpPr>
          <p:cNvPr id="10" name="Rectangle 3"/>
          <p:cNvSpPr txBox="1">
            <a:spLocks noChangeArrowheads="1"/>
          </p:cNvSpPr>
          <p:nvPr/>
        </p:nvSpPr>
        <p:spPr bwMode="auto">
          <a:xfrm>
            <a:off x="5943599" y="1860581"/>
            <a:ext cx="1676401" cy="20903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000" kern="0" dirty="0"/>
              <a:t>HL7 v2 message validation example</a:t>
            </a:r>
          </a:p>
        </p:txBody>
      </p:sp>
    </p:spTree>
    <p:extLst>
      <p:ext uri="{BB962C8B-B14F-4D97-AF65-F5344CB8AC3E}">
        <p14:creationId xmlns:p14="http://schemas.microsoft.com/office/powerpoint/2010/main" val="368482394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Context-based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223</a:t>
            </a:fld>
            <a:endParaRPr lang="en-US"/>
          </a:p>
        </p:txBody>
      </p:sp>
      <p:sp>
        <p:nvSpPr>
          <p:cNvPr id="10" name="Rectangle 3"/>
          <p:cNvSpPr txBox="1">
            <a:spLocks noChangeArrowheads="1"/>
          </p:cNvSpPr>
          <p:nvPr/>
        </p:nvSpPr>
        <p:spPr bwMode="auto">
          <a:xfrm>
            <a:off x="6705600" y="1884678"/>
            <a:ext cx="2209799" cy="42103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000" kern="0" dirty="0"/>
              <a:t>Test scenario and data given</a:t>
            </a:r>
          </a:p>
          <a:p>
            <a:pPr eaLnBrk="1" hangingPunct="1">
              <a:buClr>
                <a:srgbClr val="002060"/>
              </a:buClr>
            </a:pPr>
            <a:r>
              <a:rPr lang="en-US" sz="2000" kern="0" dirty="0"/>
              <a:t>Expands the scope of testing</a:t>
            </a:r>
          </a:p>
          <a:p>
            <a:pPr eaLnBrk="1" hangingPunct="1">
              <a:buClr>
                <a:srgbClr val="002060"/>
              </a:buClr>
            </a:pPr>
            <a:r>
              <a:rPr lang="en-US" sz="2000" kern="0" dirty="0"/>
              <a:t>Type of testing used in ONC EHR-S certification testing</a:t>
            </a:r>
          </a:p>
          <a:p>
            <a:pPr eaLnBrk="1" hangingPunct="1">
              <a:buClr>
                <a:srgbClr val="002060"/>
              </a:buClr>
            </a:pPr>
            <a:r>
              <a:rPr lang="en-US" sz="2000" kern="0" dirty="0"/>
              <a:t>Capability Testing</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19" y="1860581"/>
            <a:ext cx="6096000" cy="423448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55332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Context-based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224</a:t>
            </a:fld>
            <a:endParaRPr lang="en-US"/>
          </a:p>
        </p:txBody>
      </p:sp>
      <p:sp>
        <p:nvSpPr>
          <p:cNvPr id="10" name="Rectangle 3"/>
          <p:cNvSpPr txBox="1">
            <a:spLocks noChangeArrowheads="1"/>
          </p:cNvSpPr>
          <p:nvPr/>
        </p:nvSpPr>
        <p:spPr bwMode="auto">
          <a:xfrm>
            <a:off x="457200" y="5257799"/>
            <a:ext cx="8458199" cy="1236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000" kern="0" dirty="0"/>
              <a:t>Test Story gives the test scenario</a:t>
            </a:r>
          </a:p>
          <a:p>
            <a:pPr eaLnBrk="1" hangingPunct="1">
              <a:buClr>
                <a:srgbClr val="002060"/>
              </a:buClr>
            </a:pPr>
            <a:r>
              <a:rPr lang="en-US" sz="2000" kern="0" dirty="0"/>
              <a:t>Test Data indicates the real-world data</a:t>
            </a:r>
          </a:p>
          <a:p>
            <a:pPr eaLnBrk="1" hangingPunct="1">
              <a:buClr>
                <a:srgbClr val="002060"/>
              </a:buClr>
            </a:pPr>
            <a:r>
              <a:rPr lang="en-US" sz="2000" kern="0" dirty="0"/>
              <a:t>Content Assertions indicates how content will be validated</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95815"/>
            <a:ext cx="21336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95815"/>
            <a:ext cx="21336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99017"/>
            <a:ext cx="2133600" cy="28923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066800" y="4739096"/>
            <a:ext cx="2133600" cy="369332"/>
          </a:xfrm>
          <a:prstGeom prst="rect">
            <a:avLst/>
          </a:prstGeom>
          <a:noFill/>
        </p:spPr>
        <p:txBody>
          <a:bodyPr wrap="square" rtlCol="0">
            <a:spAutoFit/>
          </a:bodyPr>
          <a:lstStyle/>
          <a:p>
            <a:pPr algn="ctr"/>
            <a:r>
              <a:rPr lang="en-US" dirty="0"/>
              <a:t>Test Story</a:t>
            </a:r>
          </a:p>
        </p:txBody>
      </p:sp>
      <p:sp>
        <p:nvSpPr>
          <p:cNvPr id="12" name="TextBox 11"/>
          <p:cNvSpPr txBox="1"/>
          <p:nvPr/>
        </p:nvSpPr>
        <p:spPr>
          <a:xfrm>
            <a:off x="3423877" y="4779283"/>
            <a:ext cx="2133600" cy="369332"/>
          </a:xfrm>
          <a:prstGeom prst="rect">
            <a:avLst/>
          </a:prstGeom>
          <a:noFill/>
        </p:spPr>
        <p:txBody>
          <a:bodyPr wrap="square" rtlCol="0">
            <a:spAutoFit/>
          </a:bodyPr>
          <a:lstStyle/>
          <a:p>
            <a:pPr algn="ctr"/>
            <a:r>
              <a:rPr lang="en-US" dirty="0"/>
              <a:t>Test Data</a:t>
            </a:r>
          </a:p>
        </p:txBody>
      </p:sp>
      <p:sp>
        <p:nvSpPr>
          <p:cNvPr id="13" name="TextBox 12"/>
          <p:cNvSpPr txBox="1"/>
          <p:nvPr/>
        </p:nvSpPr>
        <p:spPr>
          <a:xfrm>
            <a:off x="5791200" y="4766685"/>
            <a:ext cx="2133600" cy="369332"/>
          </a:xfrm>
          <a:prstGeom prst="rect">
            <a:avLst/>
          </a:prstGeom>
          <a:noFill/>
        </p:spPr>
        <p:txBody>
          <a:bodyPr wrap="square" rtlCol="0">
            <a:spAutoFit/>
          </a:bodyPr>
          <a:lstStyle/>
          <a:p>
            <a:pPr algn="ctr"/>
            <a:r>
              <a:rPr lang="en-US" dirty="0"/>
              <a:t>Content Assertions</a:t>
            </a:r>
          </a:p>
        </p:txBody>
      </p:sp>
    </p:spTree>
    <p:extLst>
      <p:ext uri="{BB962C8B-B14F-4D97-AF65-F5344CB8AC3E}">
        <p14:creationId xmlns:p14="http://schemas.microsoft.com/office/powerpoint/2010/main" val="91335161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Context-based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225</a:t>
            </a:fld>
            <a:endParaRPr lang="en-US"/>
          </a:p>
        </p:txBody>
      </p:sp>
      <p:sp>
        <p:nvSpPr>
          <p:cNvPr id="10" name="Rectangle 3"/>
          <p:cNvSpPr txBox="1">
            <a:spLocks noChangeArrowheads="1"/>
          </p:cNvSpPr>
          <p:nvPr/>
        </p:nvSpPr>
        <p:spPr bwMode="auto">
          <a:xfrm>
            <a:off x="419100" y="1884678"/>
            <a:ext cx="8496299" cy="12395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85000" lnSpcReduction="1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000" kern="0" dirty="0"/>
              <a:t>Defines the criteria that are used by the test tool to assess the test data that populate each element in a message</a:t>
            </a:r>
          </a:p>
          <a:p>
            <a:pPr eaLnBrk="1" hangingPunct="1">
              <a:buClr>
                <a:srgbClr val="002060"/>
              </a:buClr>
            </a:pPr>
            <a:r>
              <a:rPr lang="en-US" sz="2000" kern="0" dirty="0"/>
              <a:t>Tells the Tester if the test data in a specific field can be changed, the source of the test data, and to what level of precision the validation tool will assess the data</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224770"/>
            <a:ext cx="7848600" cy="3137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523897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Context-based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226</a:t>
            </a:fld>
            <a:endParaRPr lang="en-US"/>
          </a:p>
        </p:txBody>
      </p:sp>
      <p:sp>
        <p:nvSpPr>
          <p:cNvPr id="10" name="Rectangle 3"/>
          <p:cNvSpPr txBox="1">
            <a:spLocks noChangeArrowheads="1"/>
          </p:cNvSpPr>
          <p:nvPr/>
        </p:nvSpPr>
        <p:spPr bwMode="auto">
          <a:xfrm>
            <a:off x="419101" y="1722117"/>
            <a:ext cx="8496299" cy="4013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000" kern="0" dirty="0"/>
              <a:t>Example: Conformity Assessment for Context-based Testing</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559089287"/>
              </p:ext>
            </p:extLst>
          </p:nvPr>
        </p:nvGraphicFramePr>
        <p:xfrm>
          <a:off x="419101" y="2259110"/>
          <a:ext cx="8305800" cy="4114800"/>
        </p:xfrm>
        <a:graphic>
          <a:graphicData uri="http://schemas.openxmlformats.org/drawingml/2006/table">
            <a:tbl>
              <a:tblPr firstRow="1" bandRow="1">
                <a:tableStyleId>{9DCAF9ED-07DC-4A11-8D7F-57B35C25682E}</a:tableStyleId>
              </a:tblPr>
              <a:tblGrid>
                <a:gridCol w="1367802">
                  <a:extLst>
                    <a:ext uri="{9D8B030D-6E8A-4147-A177-3AD203B41FA5}">
                      <a16:colId xmlns:a16="http://schemas.microsoft.com/office/drawing/2014/main" val="20000"/>
                    </a:ext>
                  </a:extLst>
                </a:gridCol>
                <a:gridCol w="719896">
                  <a:extLst>
                    <a:ext uri="{9D8B030D-6E8A-4147-A177-3AD203B41FA5}">
                      <a16:colId xmlns:a16="http://schemas.microsoft.com/office/drawing/2014/main" val="20001"/>
                    </a:ext>
                  </a:extLst>
                </a:gridCol>
                <a:gridCol w="719896">
                  <a:extLst>
                    <a:ext uri="{9D8B030D-6E8A-4147-A177-3AD203B41FA5}">
                      <a16:colId xmlns:a16="http://schemas.microsoft.com/office/drawing/2014/main" val="20002"/>
                    </a:ext>
                  </a:extLst>
                </a:gridCol>
                <a:gridCol w="2159688">
                  <a:extLst>
                    <a:ext uri="{9D8B030D-6E8A-4147-A177-3AD203B41FA5}">
                      <a16:colId xmlns:a16="http://schemas.microsoft.com/office/drawing/2014/main" val="20003"/>
                    </a:ext>
                  </a:extLst>
                </a:gridCol>
                <a:gridCol w="1367802">
                  <a:extLst>
                    <a:ext uri="{9D8B030D-6E8A-4147-A177-3AD203B41FA5}">
                      <a16:colId xmlns:a16="http://schemas.microsoft.com/office/drawing/2014/main" val="20004"/>
                    </a:ext>
                  </a:extLst>
                </a:gridCol>
                <a:gridCol w="935865">
                  <a:extLst>
                    <a:ext uri="{9D8B030D-6E8A-4147-A177-3AD203B41FA5}">
                      <a16:colId xmlns:a16="http://schemas.microsoft.com/office/drawing/2014/main" val="20005"/>
                    </a:ext>
                  </a:extLst>
                </a:gridCol>
                <a:gridCol w="1034851">
                  <a:extLst>
                    <a:ext uri="{9D8B030D-6E8A-4147-A177-3AD203B41FA5}">
                      <a16:colId xmlns:a16="http://schemas.microsoft.com/office/drawing/2014/main" val="20006"/>
                    </a:ext>
                  </a:extLst>
                </a:gridCol>
              </a:tblGrid>
              <a:tr h="457200">
                <a:tc>
                  <a:txBody>
                    <a:bodyPr/>
                    <a:lstStyle/>
                    <a:p>
                      <a:pPr algn="l"/>
                      <a:r>
                        <a:rPr lang="en-US" sz="1200" dirty="0"/>
                        <a:t>Element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r>
                        <a:rPr lang="en-US" sz="1200" dirty="0"/>
                        <a:t>Usage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r>
                        <a:rPr lang="en-US" sz="1200" dirty="0"/>
                        <a:t>Test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r>
                        <a:rPr lang="en-US" sz="1200" dirty="0"/>
                        <a:t>Test</a:t>
                      </a:r>
                      <a:r>
                        <a:rPr lang="en-US" sz="1200" baseline="0" dirty="0"/>
                        <a:t> Category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r>
                        <a:rPr lang="en-US" sz="1200" dirty="0"/>
                        <a:t>Conformity 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r>
                        <a:rPr lang="en-US" sz="1200" dirty="0"/>
                        <a:t>Data in</a:t>
                      </a:r>
                      <a:r>
                        <a:rPr lang="en-US" sz="1200" baseline="0" dirty="0"/>
                        <a:t> Message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a:r>
                        <a:rPr lang="en-US" sz="1200" dirty="0"/>
                        <a:t>Validation 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457200">
                <a:tc>
                  <a:txBody>
                    <a:bodyPr/>
                    <a:lstStyle/>
                    <a:p>
                      <a:pPr algn="l"/>
                      <a:r>
                        <a:rPr lang="en-US" sz="1200" b="1" dirty="0">
                          <a:solidFill>
                            <a:schemeClr val="bg1"/>
                          </a:solidFill>
                        </a:rPr>
                        <a:t>PID-5.3</a:t>
                      </a:r>
                    </a:p>
                    <a:p>
                      <a:pPr algn="l"/>
                      <a:r>
                        <a:rPr lang="en-US" sz="1200" b="1" dirty="0">
                          <a:solidFill>
                            <a:schemeClr val="bg1"/>
                          </a:solidFill>
                        </a:rPr>
                        <a:t>(Middle</a:t>
                      </a:r>
                      <a:r>
                        <a:rPr lang="en-US" sz="1200" b="1" baseline="0" dirty="0">
                          <a:solidFill>
                            <a:schemeClr val="bg1"/>
                          </a:solidFill>
                        </a:rPr>
                        <a:t> </a:t>
                      </a:r>
                      <a:r>
                        <a:rPr lang="en-US" sz="1200" b="1" dirty="0">
                          <a:solidFill>
                            <a:schemeClr val="bg1"/>
                          </a:solidFill>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l">
                        <a:buClr>
                          <a:srgbClr val="0070C0"/>
                        </a:buClr>
                        <a:buFont typeface="Wingdings" panose="05000000000000000000" pitchFamily="2" charset="2"/>
                        <a:buNone/>
                        <a:defRPr/>
                      </a:pPr>
                      <a:r>
                        <a:rPr lang="en-US" sz="1200" dirty="0"/>
                        <a: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Clr>
                          <a:srgbClr val="0070C0"/>
                        </a:buClr>
                        <a:buFont typeface="Wingdings" panose="05000000000000000000" pitchFamily="2" charset="2"/>
                        <a:buNone/>
                        <a:defRPr/>
                      </a:pPr>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Presence</a:t>
                      </a:r>
                      <a:r>
                        <a:rPr lang="en-US" sz="1200" baseline="0" dirty="0"/>
                        <a:t>-Content-Indifferent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solidFill>
                            <a:srgbClr val="0070C0"/>
                          </a:solidFill>
                        </a:rPr>
                        <a:t>&lt;Empty&gt;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Fail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7200">
                <a:tc>
                  <a:txBody>
                    <a:bodyPr/>
                    <a:lstStyle/>
                    <a:p>
                      <a:pPr algn="l"/>
                      <a:r>
                        <a:rPr lang="en-US" sz="1200" b="1" dirty="0">
                          <a:solidFill>
                            <a:schemeClr val="bg1"/>
                          </a:solidFill>
                        </a:rPr>
                        <a:t>PID-5.3</a:t>
                      </a:r>
                    </a:p>
                    <a:p>
                      <a:pPr algn="l"/>
                      <a:r>
                        <a:rPr lang="en-US" sz="1200" b="1" dirty="0">
                          <a:solidFill>
                            <a:schemeClr val="bg1"/>
                          </a:solidFill>
                        </a:rPr>
                        <a:t>(Middle</a:t>
                      </a:r>
                      <a:r>
                        <a:rPr lang="en-US" sz="1200" b="1" baseline="0" dirty="0">
                          <a:solidFill>
                            <a:schemeClr val="bg1"/>
                          </a:solidFill>
                        </a:rPr>
                        <a:t> </a:t>
                      </a:r>
                      <a:r>
                        <a:rPr lang="en-US" sz="1200" b="1" dirty="0">
                          <a:solidFill>
                            <a:schemeClr val="bg1"/>
                          </a:solidFill>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l">
                        <a:buClr>
                          <a:srgbClr val="0070C0"/>
                        </a:buClr>
                        <a:buFont typeface="Wingdings" panose="05000000000000000000" pitchFamily="2" charset="2"/>
                        <a:buNone/>
                        <a:defRPr/>
                      </a:pPr>
                      <a:r>
                        <a:rPr lang="en-US" sz="1200" dirty="0"/>
                        <a: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Clr>
                          <a:srgbClr val="0070C0"/>
                        </a:buClr>
                        <a:buFont typeface="Wingdings" panose="05000000000000000000" pitchFamily="2" charset="2"/>
                        <a:buNone/>
                        <a:defRPr/>
                      </a:pPr>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Presence</a:t>
                      </a:r>
                      <a:r>
                        <a:rPr lang="en-US" sz="1200" baseline="0" dirty="0"/>
                        <a:t>-Content-Indifferent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1000">
                <a:tc>
                  <a:txBody>
                    <a:bodyPr/>
                    <a:lstStyle/>
                    <a:p>
                      <a:pPr algn="l"/>
                      <a:r>
                        <a:rPr lang="en-US" sz="1200" b="1" dirty="0">
                          <a:solidFill>
                            <a:schemeClr val="bg1"/>
                          </a:solidFill>
                        </a:rPr>
                        <a:t>PID-5.3</a:t>
                      </a:r>
                    </a:p>
                    <a:p>
                      <a:pPr algn="l"/>
                      <a:r>
                        <a:rPr lang="en-US" sz="1200" b="1" dirty="0">
                          <a:solidFill>
                            <a:schemeClr val="bg1"/>
                          </a:solidFill>
                        </a:rPr>
                        <a:t>(Middle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l">
                        <a:buClr>
                          <a:srgbClr val="0070C0"/>
                        </a:buClr>
                        <a:buFont typeface="Wingdings" panose="05000000000000000000" pitchFamily="2" charset="2"/>
                        <a:buNone/>
                        <a:defRPr/>
                      </a:pPr>
                      <a:r>
                        <a:rPr lang="en-US" sz="1200" dirty="0"/>
                        <a: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Clr>
                          <a:srgbClr val="0070C0"/>
                        </a:buClr>
                        <a:buFont typeface="Wingdings" panose="05000000000000000000" pitchFamily="2" charset="2"/>
                        <a:buNone/>
                        <a:defRPr/>
                      </a:pPr>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Presence</a:t>
                      </a:r>
                      <a:r>
                        <a:rPr lang="en-US" sz="1200" baseline="0" dirty="0"/>
                        <a:t>-Content-Indifferent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Sue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1000">
                <a:tc>
                  <a:txBody>
                    <a:bodyPr/>
                    <a:lstStyle/>
                    <a:p>
                      <a:pPr algn="l"/>
                      <a:r>
                        <a:rPr lang="en-US" sz="1200" b="1" dirty="0">
                          <a:solidFill>
                            <a:schemeClr val="bg1"/>
                          </a:solidFill>
                        </a:rPr>
                        <a:t>PID-5.3</a:t>
                      </a:r>
                    </a:p>
                    <a:p>
                      <a:pPr algn="l"/>
                      <a:r>
                        <a:rPr lang="en-US" sz="1200" b="1" dirty="0">
                          <a:solidFill>
                            <a:schemeClr val="bg1"/>
                          </a:solidFill>
                        </a:rPr>
                        <a:t>(Middle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l">
                        <a:buClr>
                          <a:srgbClr val="0070C0"/>
                        </a:buClr>
                        <a:buFont typeface="Wingdings" panose="05000000000000000000" pitchFamily="2" charset="2"/>
                        <a:buNone/>
                        <a:defRPr/>
                      </a:pPr>
                      <a:r>
                        <a:rPr lang="en-US" sz="1200" dirty="0"/>
                        <a: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Clr>
                          <a:srgbClr val="0070C0"/>
                        </a:buClr>
                        <a:buFont typeface="Wingdings" panose="05000000000000000000" pitchFamily="2" charset="2"/>
                        <a:buNone/>
                        <a:defRPr/>
                      </a:pPr>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Presence</a:t>
                      </a:r>
                      <a:r>
                        <a:rPr lang="en-US" sz="1200" baseline="0" dirty="0"/>
                        <a:t>-Length-Content-Indifferent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Required</a:t>
                      </a:r>
                    </a:p>
                    <a:p>
                      <a:pPr algn="l"/>
                      <a:r>
                        <a:rPr lang="en-US" sz="1200" dirty="0"/>
                        <a:t>Min</a:t>
                      </a:r>
                      <a:r>
                        <a:rPr lang="en-US" sz="1200" baseline="0" dirty="0"/>
                        <a:t> Length = 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Victoria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1000">
                <a:tc>
                  <a:txBody>
                    <a:bodyPr/>
                    <a:lstStyle/>
                    <a:p>
                      <a:pPr algn="l"/>
                      <a:r>
                        <a:rPr lang="en-US" sz="1200" b="1" dirty="0">
                          <a:solidFill>
                            <a:schemeClr val="bg1"/>
                          </a:solidFill>
                        </a:rPr>
                        <a:t>PID-5.3</a:t>
                      </a:r>
                    </a:p>
                    <a:p>
                      <a:pPr algn="l"/>
                      <a:r>
                        <a:rPr lang="en-US" sz="1200" b="1" dirty="0">
                          <a:solidFill>
                            <a:schemeClr val="bg1"/>
                          </a:solidFill>
                        </a:rPr>
                        <a:t>(Middle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l">
                        <a:buClr>
                          <a:srgbClr val="0070C0"/>
                        </a:buClr>
                        <a:buFont typeface="Wingdings" panose="05000000000000000000" pitchFamily="2" charset="2"/>
                        <a:buNone/>
                        <a:defRPr/>
                      </a:pPr>
                      <a:r>
                        <a:rPr lang="en-US" sz="1200" dirty="0"/>
                        <a: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Clr>
                          <a:srgbClr val="0070C0"/>
                        </a:buClr>
                        <a:buFont typeface="Wingdings" panose="05000000000000000000" pitchFamily="2" charset="2"/>
                        <a:buNone/>
                        <a:defRPr/>
                      </a:pPr>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Presence</a:t>
                      </a:r>
                      <a:r>
                        <a:rPr lang="en-US" sz="1200" baseline="0" dirty="0"/>
                        <a:t>-Length-Content-Indifferent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Required</a:t>
                      </a:r>
                    </a:p>
                    <a:p>
                      <a:pPr algn="l"/>
                      <a:r>
                        <a:rPr lang="en-US" sz="1200" dirty="0"/>
                        <a:t>Min</a:t>
                      </a:r>
                      <a:r>
                        <a:rPr lang="en-US" sz="1200" baseline="0" dirty="0"/>
                        <a:t> Length = 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Sue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Fail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4800">
                <a:tc>
                  <a:txBody>
                    <a:bodyPr/>
                    <a:lstStyle/>
                    <a:p>
                      <a:pPr algn="l"/>
                      <a:r>
                        <a:rPr lang="en-US" sz="1200" b="1" dirty="0">
                          <a:solidFill>
                            <a:schemeClr val="bg1"/>
                          </a:solidFill>
                        </a:rPr>
                        <a:t>PID-5.3</a:t>
                      </a:r>
                    </a:p>
                    <a:p>
                      <a:pPr algn="l"/>
                      <a:r>
                        <a:rPr lang="en-US" sz="1200" b="1" dirty="0">
                          <a:solidFill>
                            <a:schemeClr val="bg1"/>
                          </a:solidFill>
                        </a:rPr>
                        <a:t>(Middle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l">
                        <a:buClr>
                          <a:srgbClr val="0070C0"/>
                        </a:buClr>
                        <a:buFont typeface="Wingdings" panose="05000000000000000000" pitchFamily="2" charset="2"/>
                        <a:buNone/>
                        <a:defRPr/>
                      </a:pPr>
                      <a:r>
                        <a:rPr lang="en-US" sz="1200" dirty="0"/>
                        <a: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Clr>
                          <a:srgbClr val="0070C0"/>
                        </a:buClr>
                        <a:buFont typeface="Wingdings" panose="05000000000000000000" pitchFamily="2" charset="2"/>
                        <a:buNone/>
                        <a:defRPr/>
                      </a:pPr>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aseline="0" dirty="0"/>
                        <a:t>Value-Test Case Fixed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Required</a:t>
                      </a:r>
                    </a:p>
                    <a:p>
                      <a:pPr algn="l"/>
                      <a:r>
                        <a:rPr lang="en-US" sz="1200" dirty="0"/>
                        <a:t>Value</a:t>
                      </a:r>
                      <a:r>
                        <a:rPr lang="en-US" sz="1200" baseline="0" dirty="0"/>
                        <a:t> = Donna</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81000">
                <a:tc>
                  <a:txBody>
                    <a:bodyPr/>
                    <a:lstStyle/>
                    <a:p>
                      <a:pPr algn="l"/>
                      <a:r>
                        <a:rPr lang="en-US" sz="1200" b="1" dirty="0">
                          <a:solidFill>
                            <a:schemeClr val="bg1"/>
                          </a:solidFill>
                        </a:rPr>
                        <a:t>PID-5.3</a:t>
                      </a:r>
                    </a:p>
                    <a:p>
                      <a:pPr algn="l"/>
                      <a:r>
                        <a:rPr lang="en-US" sz="1200" b="1" dirty="0">
                          <a:solidFill>
                            <a:schemeClr val="bg1"/>
                          </a:solidFill>
                        </a:rPr>
                        <a:t>(Middle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l">
                        <a:buClr>
                          <a:srgbClr val="0070C0"/>
                        </a:buClr>
                        <a:buFont typeface="Wingdings" panose="05000000000000000000" pitchFamily="2" charset="2"/>
                        <a:buNone/>
                        <a:defRPr/>
                      </a:pPr>
                      <a:r>
                        <a:rPr lang="en-US" sz="1200" dirty="0"/>
                        <a: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Clr>
                          <a:srgbClr val="0070C0"/>
                        </a:buClr>
                        <a:buFont typeface="Wingdings" panose="05000000000000000000" pitchFamily="2" charset="2"/>
                        <a:buNone/>
                        <a:defRPr/>
                      </a:pPr>
                      <a:r>
                        <a:rPr lang="en-US" sz="1200" dirty="0"/>
                        <a:t>Donna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aseline="0" dirty="0"/>
                        <a:t>Value-Test Case Fixed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Required</a:t>
                      </a:r>
                    </a:p>
                    <a:p>
                      <a:pPr algn="l"/>
                      <a:r>
                        <a:rPr lang="en-US" sz="1200" dirty="0"/>
                        <a:t>Value</a:t>
                      </a:r>
                      <a:r>
                        <a:rPr lang="en-US" sz="1200" baseline="0" dirty="0"/>
                        <a:t> = Donna</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Sue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t>Fail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81000">
                <a:tc>
                  <a:txBody>
                    <a:bodyPr/>
                    <a:lstStyle/>
                    <a:p>
                      <a:pPr algn="l"/>
                      <a:r>
                        <a:rPr lang="en-US" sz="1200" b="1" dirty="0">
                          <a:solidFill>
                            <a:schemeClr val="bg1"/>
                          </a:solidFill>
                        </a:rPr>
                        <a:t>MSH-9.2</a:t>
                      </a:r>
                    </a:p>
                    <a:p>
                      <a:pPr algn="l"/>
                      <a:r>
                        <a:rPr lang="en-US" sz="1200" b="1" dirty="0">
                          <a:solidFill>
                            <a:schemeClr val="bg1"/>
                          </a:solidFill>
                        </a:rPr>
                        <a:t>(Trigger Event)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l">
                        <a:buClr>
                          <a:srgbClr val="0070C0"/>
                        </a:buClr>
                        <a:buFont typeface="Wingdings" panose="05000000000000000000" pitchFamily="2" charset="2"/>
                        <a:buNone/>
                        <a:defRPr/>
                      </a:pPr>
                      <a:r>
                        <a:rPr lang="en-US" sz="1200" dirty="0"/>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Clr>
                          <a:srgbClr val="0070C0"/>
                        </a:buClr>
                        <a:buFont typeface="Wingdings" panose="05000000000000000000" pitchFamily="2" charset="2"/>
                        <a:buNone/>
                        <a:defRPr/>
                      </a:pPr>
                      <a:r>
                        <a:rPr lang="en-US" sz="1200" dirty="0"/>
                        <a:t>V04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None/>
                        <a:tabLst/>
                        <a:defRPr/>
                      </a:pPr>
                      <a:r>
                        <a:rPr lang="en-US" sz="1200" dirty="0"/>
                        <a:t>Value-Profile</a:t>
                      </a:r>
                      <a:r>
                        <a:rPr lang="en-US" sz="1200" baseline="0" dirty="0"/>
                        <a:t> Fixed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None/>
                        <a:tabLst/>
                        <a:defRPr/>
                      </a:pPr>
                      <a:r>
                        <a:rPr lang="en-US" sz="1200" dirty="0"/>
                        <a:t>Required</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None/>
                        <a:tabLst/>
                        <a:defRPr/>
                      </a:pPr>
                      <a:r>
                        <a:rPr lang="en-US" sz="1200" dirty="0"/>
                        <a:t>Value = V04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None/>
                        <a:tabLst/>
                        <a:defRPr/>
                      </a:pPr>
                      <a:r>
                        <a:rPr lang="en-US" sz="1200" dirty="0"/>
                        <a:t>V04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None/>
                        <a:tabLst/>
                        <a:defRPr/>
                      </a:pPr>
                      <a:r>
                        <a:rPr lang="en-US" sz="12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7331533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Inspection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227</a:t>
            </a:fld>
            <a:endParaRPr lang="en-US"/>
          </a:p>
        </p:txBody>
      </p:sp>
      <p:sp>
        <p:nvSpPr>
          <p:cNvPr id="10" name="Rectangle 3"/>
          <p:cNvSpPr txBox="1">
            <a:spLocks noChangeArrowheads="1"/>
          </p:cNvSpPr>
          <p:nvPr/>
        </p:nvSpPr>
        <p:spPr bwMode="auto">
          <a:xfrm>
            <a:off x="5334000" y="1856418"/>
            <a:ext cx="3429000" cy="39347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000" kern="0" dirty="0"/>
              <a:t>Receiver-oriented Testing</a:t>
            </a:r>
          </a:p>
          <a:p>
            <a:pPr eaLnBrk="1" hangingPunct="1">
              <a:buClr>
                <a:srgbClr val="002060"/>
              </a:buClr>
            </a:pPr>
            <a:r>
              <a:rPr lang="en-US" sz="2000" kern="0" dirty="0"/>
              <a:t>Use of an inspection (Juror) Document</a:t>
            </a:r>
          </a:p>
          <a:p>
            <a:pPr eaLnBrk="1" hangingPunct="1">
              <a:buClr>
                <a:srgbClr val="002060"/>
              </a:buClr>
            </a:pPr>
            <a:r>
              <a:rPr lang="en-US" sz="2000" kern="0" dirty="0"/>
              <a:t>Can be used for Incorporation and Display Testing</a:t>
            </a:r>
          </a:p>
          <a:p>
            <a:pPr eaLnBrk="1" hangingPunct="1">
              <a:buClr>
                <a:srgbClr val="002060"/>
              </a:buClr>
            </a:pPr>
            <a:r>
              <a:rPr lang="en-US" sz="2000" kern="0" dirty="0"/>
              <a:t>Test Tool provides the stimulus</a:t>
            </a:r>
          </a:p>
          <a:p>
            <a:pPr eaLnBrk="1" hangingPunct="1">
              <a:buClr>
                <a:srgbClr val="002060"/>
              </a:buClr>
            </a:pPr>
            <a:r>
              <a:rPr lang="en-US" sz="2000" kern="0" dirty="0"/>
              <a:t>Can have levels of storage requirements</a:t>
            </a:r>
          </a:p>
        </p:txBody>
      </p:sp>
      <p:pic>
        <p:nvPicPr>
          <p:cNvPr id="8" name="Picture 7"/>
          <p:cNvPicPr/>
          <p:nvPr/>
        </p:nvPicPr>
        <p:blipFill>
          <a:blip r:embed="rId3"/>
          <a:stretch>
            <a:fillRect/>
          </a:stretch>
        </p:blipFill>
        <p:spPr>
          <a:xfrm>
            <a:off x="533401" y="1752601"/>
            <a:ext cx="4648200" cy="1752600"/>
          </a:xfrm>
          <a:prstGeom prst="rect">
            <a:avLst/>
          </a:prstGeom>
        </p:spPr>
      </p:pic>
      <p:pic>
        <p:nvPicPr>
          <p:cNvPr id="2" name="Picture 1"/>
          <p:cNvPicPr>
            <a:picLocks noChangeAspect="1"/>
          </p:cNvPicPr>
          <p:nvPr/>
        </p:nvPicPr>
        <p:blipFill>
          <a:blip r:embed="rId4"/>
          <a:stretch>
            <a:fillRect/>
          </a:stretch>
        </p:blipFill>
        <p:spPr>
          <a:xfrm>
            <a:off x="533400" y="3581400"/>
            <a:ext cx="4572000" cy="2895600"/>
          </a:xfrm>
          <a:prstGeom prst="rect">
            <a:avLst/>
          </a:prstGeom>
          <a:ln>
            <a:solidFill>
              <a:schemeClr val="tx1"/>
            </a:solidFill>
          </a:ln>
        </p:spPr>
      </p:pic>
    </p:spTree>
    <p:extLst>
      <p:ext uri="{BB962C8B-B14F-4D97-AF65-F5344CB8AC3E}">
        <p14:creationId xmlns:p14="http://schemas.microsoft.com/office/powerpoint/2010/main" val="1078624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Extended Workflow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228</a:t>
            </a:fld>
            <a:endParaRPr lang="en-US"/>
          </a:p>
        </p:txBody>
      </p:sp>
      <p:sp>
        <p:nvSpPr>
          <p:cNvPr id="10" name="Rectangle 3"/>
          <p:cNvSpPr txBox="1">
            <a:spLocks noChangeArrowheads="1"/>
          </p:cNvSpPr>
          <p:nvPr/>
        </p:nvSpPr>
        <p:spPr bwMode="auto">
          <a:xfrm>
            <a:off x="419100" y="1884678"/>
            <a:ext cx="8496299" cy="13157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000" kern="0" dirty="0"/>
              <a:t>Defines the criteria that are used by the test tool to assess the test data that populate each element in a message</a:t>
            </a:r>
          </a:p>
          <a:p>
            <a:pPr eaLnBrk="1" hangingPunct="1">
              <a:buClr>
                <a:srgbClr val="002060"/>
              </a:buClr>
            </a:pPr>
            <a:r>
              <a:rPr lang="en-US" sz="2000" kern="0" dirty="0"/>
              <a:t>Tells the Tester if the test data in a specific field can be changed, the source of the test data, and to what level of precision the validation tool will assess the data</a:t>
            </a:r>
          </a:p>
        </p:txBody>
      </p:sp>
      <p:pic>
        <p:nvPicPr>
          <p:cNvPr id="8" name="Picture 7"/>
          <p:cNvPicPr/>
          <p:nvPr/>
        </p:nvPicPr>
        <p:blipFill>
          <a:blip r:embed="rId3"/>
          <a:stretch>
            <a:fillRect/>
          </a:stretch>
        </p:blipFill>
        <p:spPr>
          <a:xfrm>
            <a:off x="1371600" y="3267075"/>
            <a:ext cx="6477000" cy="3200400"/>
          </a:xfrm>
          <a:prstGeom prst="rect">
            <a:avLst/>
          </a:prstGeom>
        </p:spPr>
      </p:pic>
    </p:spTree>
    <p:extLst>
      <p:ext uri="{BB962C8B-B14F-4D97-AF65-F5344CB8AC3E}">
        <p14:creationId xmlns:p14="http://schemas.microsoft.com/office/powerpoint/2010/main" val="415357016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noAutofit/>
          </a:bodyPr>
          <a:lstStyle/>
          <a:p>
            <a:r>
              <a:rPr lang="en-US" sz="3600" dirty="0"/>
              <a:t>Profile Level &amp; Testing Relationship</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229</a:t>
            </a:fld>
            <a:endParaRPr lang="en-US"/>
          </a:p>
        </p:txBody>
      </p:sp>
      <p:pic>
        <p:nvPicPr>
          <p:cNvPr id="6" name="Picture 5"/>
          <p:cNvPicPr/>
          <p:nvPr/>
        </p:nvPicPr>
        <p:blipFill>
          <a:blip r:embed="rId3" cstate="print"/>
          <a:stretch>
            <a:fillRect/>
          </a:stretch>
        </p:blipFill>
        <p:spPr>
          <a:xfrm>
            <a:off x="457200" y="2276475"/>
            <a:ext cx="5334000" cy="3276600"/>
          </a:xfrm>
          <a:prstGeom prst="rect">
            <a:avLst/>
          </a:prstGeom>
        </p:spPr>
      </p:pic>
      <p:sp>
        <p:nvSpPr>
          <p:cNvPr id="7" name="Rectangle 3"/>
          <p:cNvSpPr>
            <a:spLocks noGrp="1" noChangeArrowheads="1"/>
          </p:cNvSpPr>
          <p:nvPr>
            <p:ph idx="1"/>
          </p:nvPr>
        </p:nvSpPr>
        <p:spPr>
          <a:xfrm>
            <a:off x="5829300" y="1828800"/>
            <a:ext cx="2933700" cy="4495800"/>
          </a:xfrm>
        </p:spPr>
        <p:txBody>
          <a:bodyPr>
            <a:normAutofit fontScale="70000" lnSpcReduction="20000"/>
          </a:bodyPr>
          <a:lstStyle/>
          <a:p>
            <a:r>
              <a:rPr lang="en-US" sz="2400" dirty="0"/>
              <a:t>A relationship can be drawn between the profile level and the type of testing that can be performed</a:t>
            </a:r>
          </a:p>
          <a:p>
            <a:r>
              <a:rPr lang="en-US" sz="2400" dirty="0"/>
              <a:t>SDOs that create implementation guides often do so at the national (realm) level</a:t>
            </a:r>
          </a:p>
          <a:p>
            <a:r>
              <a:rPr lang="en-US" sz="2400" dirty="0"/>
              <a:t>Constrainable profiles  express a minimum core set of capabilities that each implementer must meet</a:t>
            </a:r>
          </a:p>
          <a:p>
            <a:r>
              <a:rPr lang="en-US" sz="2400" dirty="0"/>
              <a:t>Beyond this core functionality definition, flexibility still exists for data elements not fully qualified (and specified locally)</a:t>
            </a:r>
          </a:p>
        </p:txBody>
      </p:sp>
    </p:spTree>
    <p:extLst>
      <p:ext uri="{BB962C8B-B14F-4D97-AF65-F5344CB8AC3E}">
        <p14:creationId xmlns:p14="http://schemas.microsoft.com/office/powerpoint/2010/main" val="1846728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Success depends on:</a:t>
            </a:r>
          </a:p>
        </p:txBody>
      </p:sp>
      <p:sp>
        <p:nvSpPr>
          <p:cNvPr id="8195" name="Rectangle 3"/>
          <p:cNvSpPr>
            <a:spLocks noGrp="1" noChangeArrowheads="1"/>
          </p:cNvSpPr>
          <p:nvPr>
            <p:ph idx="1"/>
          </p:nvPr>
        </p:nvSpPr>
        <p:spPr>
          <a:xfrm>
            <a:off x="381000" y="1752600"/>
            <a:ext cx="8382000" cy="4724400"/>
          </a:xfrm>
        </p:spPr>
        <p:txBody>
          <a:bodyPr>
            <a:normAutofit fontScale="85000" lnSpcReduction="20000"/>
          </a:bodyPr>
          <a:lstStyle/>
          <a:p>
            <a:r>
              <a:rPr lang="en-US" dirty="0"/>
              <a:t>Well-defined Standards – precise and complete requirement specification</a:t>
            </a:r>
          </a:p>
          <a:p>
            <a:pPr lvl="1"/>
            <a:r>
              <a:rPr lang="en-US" dirty="0"/>
              <a:t>Conformance constructs – some standards have sophisticated constructs, others do not</a:t>
            </a:r>
          </a:p>
          <a:p>
            <a:pPr lvl="1"/>
            <a:r>
              <a:rPr lang="en-US" dirty="0"/>
              <a:t>Profiling (Management and Use)</a:t>
            </a:r>
          </a:p>
          <a:p>
            <a:r>
              <a:rPr lang="en-US" dirty="0"/>
              <a:t>Testing standards and trial implementations</a:t>
            </a:r>
          </a:p>
          <a:p>
            <a:pPr lvl="1"/>
            <a:r>
              <a:rPr lang="en-US" dirty="0"/>
              <a:t>Conformance Test tools</a:t>
            </a:r>
          </a:p>
          <a:p>
            <a:pPr lvl="1"/>
            <a:r>
              <a:rPr lang="en-US" dirty="0"/>
              <a:t>Initial test implementations</a:t>
            </a:r>
          </a:p>
          <a:p>
            <a:pPr lvl="2"/>
            <a:r>
              <a:rPr lang="en-US" dirty="0"/>
              <a:t>Reference</a:t>
            </a:r>
          </a:p>
          <a:p>
            <a:pPr lvl="2"/>
            <a:r>
              <a:rPr lang="en-US" dirty="0"/>
              <a:t>Pilot</a:t>
            </a:r>
          </a:p>
          <a:p>
            <a:r>
              <a:rPr lang="en-US" dirty="0"/>
              <a:t>Standards Development Lifecycle</a:t>
            </a:r>
          </a:p>
          <a:p>
            <a:pPr lvl="1"/>
            <a:r>
              <a:rPr lang="en-US" dirty="0"/>
              <a:t>Feedback to authors, tool developers, and implementers</a:t>
            </a:r>
          </a:p>
          <a:p>
            <a:r>
              <a:rPr lang="en-US" dirty="0"/>
              <a:t>Interoperability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23</a:t>
            </a:fld>
            <a:endParaRPr lang="en-US" dirty="0"/>
          </a:p>
        </p:txBody>
      </p:sp>
      <p:pic>
        <p:nvPicPr>
          <p:cNvPr id="14" name="Picture 13"/>
          <p:cNvPicPr>
            <a:picLocks noChangeAspect="1"/>
          </p:cNvPicPr>
          <p:nvPr/>
        </p:nvPicPr>
        <p:blipFill>
          <a:blip r:embed="rId3"/>
          <a:stretch>
            <a:fillRect/>
          </a:stretch>
        </p:blipFill>
        <p:spPr>
          <a:xfrm>
            <a:off x="7849018" y="1828800"/>
            <a:ext cx="456363" cy="381000"/>
          </a:xfrm>
          <a:prstGeom prst="rect">
            <a:avLst/>
          </a:prstGeom>
        </p:spPr>
      </p:pic>
      <p:pic>
        <p:nvPicPr>
          <p:cNvPr id="15" name="Picture 14"/>
          <p:cNvPicPr>
            <a:picLocks noChangeAspect="1"/>
          </p:cNvPicPr>
          <p:nvPr/>
        </p:nvPicPr>
        <p:blipFill>
          <a:blip r:embed="rId3"/>
          <a:stretch>
            <a:fillRect/>
          </a:stretch>
        </p:blipFill>
        <p:spPr>
          <a:xfrm>
            <a:off x="4539916" y="3796965"/>
            <a:ext cx="456363" cy="381000"/>
          </a:xfrm>
          <a:prstGeom prst="rect">
            <a:avLst/>
          </a:prstGeom>
        </p:spPr>
      </p:pic>
      <p:pic>
        <p:nvPicPr>
          <p:cNvPr id="16" name="Picture 15"/>
          <p:cNvPicPr>
            <a:picLocks noChangeAspect="1"/>
          </p:cNvPicPr>
          <p:nvPr/>
        </p:nvPicPr>
        <p:blipFill>
          <a:blip r:embed="rId3"/>
          <a:stretch>
            <a:fillRect/>
          </a:stretch>
        </p:blipFill>
        <p:spPr>
          <a:xfrm>
            <a:off x="4648618" y="4254165"/>
            <a:ext cx="456363" cy="381000"/>
          </a:xfrm>
          <a:prstGeom prst="rect">
            <a:avLst/>
          </a:prstGeom>
        </p:spPr>
      </p:pic>
    </p:spTree>
    <p:extLst>
      <p:ext uri="{BB962C8B-B14F-4D97-AF65-F5344CB8AC3E}">
        <p14:creationId xmlns:p14="http://schemas.microsoft.com/office/powerpoint/2010/main" val="38522174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229600" cy="822325"/>
          </a:xfrm>
        </p:spPr>
        <p:txBody>
          <a:bodyPr/>
          <a:lstStyle/>
          <a:p>
            <a:r>
              <a:rPr lang="en-US" dirty="0"/>
              <a:t>Types of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230</a:t>
            </a:fld>
            <a:endParaRPr lang="en-US"/>
          </a:p>
        </p:txBody>
      </p:sp>
      <p:sp>
        <p:nvSpPr>
          <p:cNvPr id="7" name="Rectangle 3"/>
          <p:cNvSpPr>
            <a:spLocks noGrp="1" noChangeArrowheads="1"/>
          </p:cNvSpPr>
          <p:nvPr>
            <p:ph idx="1"/>
          </p:nvPr>
        </p:nvSpPr>
        <p:spPr>
          <a:xfrm>
            <a:off x="5791200" y="1905000"/>
            <a:ext cx="2971800" cy="4629150"/>
          </a:xfrm>
        </p:spPr>
        <p:txBody>
          <a:bodyPr>
            <a:normAutofit fontScale="70000" lnSpcReduction="20000"/>
          </a:bodyPr>
          <a:lstStyle/>
          <a:p>
            <a:r>
              <a:rPr lang="en-US" sz="2400" dirty="0"/>
              <a:t>Do vendors meet national level capabilities? This is vendor capability testing for EHR and IIS.</a:t>
            </a:r>
          </a:p>
          <a:p>
            <a:pPr marL="0" indent="0">
              <a:buNone/>
            </a:pPr>
            <a:endParaRPr lang="en-US" sz="2400" dirty="0"/>
          </a:p>
          <a:p>
            <a:r>
              <a:rPr lang="en-US" sz="2400" dirty="0"/>
              <a:t>Local requirements must be accounted for and tested. This is site specific (capability) conformance testing.</a:t>
            </a:r>
          </a:p>
          <a:p>
            <a:endParaRPr lang="en-US" sz="2400" dirty="0"/>
          </a:p>
          <a:p>
            <a:pPr marL="0" indent="0">
              <a:buNone/>
            </a:pPr>
            <a:endParaRPr lang="en-US" sz="2400" dirty="0"/>
          </a:p>
          <a:p>
            <a:r>
              <a:rPr lang="en-US" sz="2400" dirty="0"/>
              <a:t>Can we interoperate? Rigorous conformance testing shortens path to achieving interoperability and reduces costs in the long run. </a:t>
            </a:r>
          </a:p>
        </p:txBody>
      </p:sp>
      <p:pic>
        <p:nvPicPr>
          <p:cNvPr id="8" name="Picture 7"/>
          <p:cNvPicPr>
            <a:picLocks noChangeAspect="1"/>
          </p:cNvPicPr>
          <p:nvPr/>
        </p:nvPicPr>
        <p:blipFill>
          <a:blip r:embed="rId3"/>
          <a:stretch>
            <a:fillRect/>
          </a:stretch>
        </p:blipFill>
        <p:spPr>
          <a:xfrm>
            <a:off x="5885687" y="4419600"/>
            <a:ext cx="2782826" cy="339887"/>
          </a:xfrm>
          <a:prstGeom prst="rect">
            <a:avLst/>
          </a:prstGeom>
        </p:spPr>
      </p:pic>
      <p:pic>
        <p:nvPicPr>
          <p:cNvPr id="9" name="Picture 8"/>
          <p:cNvPicPr>
            <a:picLocks noChangeAspect="1"/>
          </p:cNvPicPr>
          <p:nvPr/>
        </p:nvPicPr>
        <p:blipFill>
          <a:blip r:embed="rId4"/>
          <a:stretch>
            <a:fillRect/>
          </a:stretch>
        </p:blipFill>
        <p:spPr>
          <a:xfrm>
            <a:off x="381000" y="1828800"/>
            <a:ext cx="5330092" cy="4495800"/>
          </a:xfrm>
          <a:prstGeom prst="rect">
            <a:avLst/>
          </a:prstGeom>
        </p:spPr>
      </p:pic>
    </p:spTree>
    <p:extLst>
      <p:ext uri="{BB962C8B-B14F-4D97-AF65-F5344CB8AC3E}">
        <p14:creationId xmlns:p14="http://schemas.microsoft.com/office/powerpoint/2010/main" val="82282754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229600" cy="822325"/>
          </a:xfrm>
        </p:spPr>
        <p:txBody>
          <a:bodyPr/>
          <a:lstStyle/>
          <a:p>
            <a:r>
              <a:rPr lang="en-US" dirty="0"/>
              <a:t>Types of Testing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231</a:t>
            </a:fld>
            <a:endParaRPr lang="en-US"/>
          </a:p>
        </p:txBody>
      </p:sp>
      <p:sp>
        <p:nvSpPr>
          <p:cNvPr id="10"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1" name="Picture 10"/>
          <p:cNvPicPr>
            <a:picLocks noChangeAspect="1"/>
          </p:cNvPicPr>
          <p:nvPr/>
        </p:nvPicPr>
        <p:blipFill>
          <a:blip r:embed="rId3"/>
          <a:stretch>
            <a:fillRect/>
          </a:stretch>
        </p:blipFill>
        <p:spPr>
          <a:xfrm>
            <a:off x="462963" y="2385712"/>
            <a:ext cx="5080143" cy="3461295"/>
          </a:xfrm>
          <a:prstGeom prst="rect">
            <a:avLst/>
          </a:prstGeom>
        </p:spPr>
      </p:pic>
      <p:sp>
        <p:nvSpPr>
          <p:cNvPr id="12" name="Rectangle 11"/>
          <p:cNvSpPr/>
          <p:nvPr/>
        </p:nvSpPr>
        <p:spPr>
          <a:xfrm>
            <a:off x="7261173" y="2492932"/>
            <a:ext cx="1460204" cy="574158"/>
          </a:xfrm>
          <a:prstGeom prst="rect">
            <a:avLst/>
          </a:prstGeom>
          <a:solidFill>
            <a:srgbClr val="CCECFF"/>
          </a:solidFill>
          <a:ln w="9525"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Helvetica Neue Light"/>
                <a:ea typeface="+mn-ea"/>
                <a:cs typeface="+mn-cs"/>
              </a:rPr>
              <a:t>Constrainable Profile</a:t>
            </a:r>
          </a:p>
        </p:txBody>
      </p:sp>
      <p:sp>
        <p:nvSpPr>
          <p:cNvPr id="13" name="Down Arrow 12"/>
          <p:cNvSpPr/>
          <p:nvPr/>
        </p:nvSpPr>
        <p:spPr>
          <a:xfrm>
            <a:off x="7877861" y="3116938"/>
            <a:ext cx="226828" cy="368595"/>
          </a:xfrm>
          <a:prstGeom prst="downArrow">
            <a:avLst/>
          </a:prstGeom>
          <a:solidFill>
            <a:srgbClr val="000000"/>
          </a:solidFill>
          <a:ln w="9525" cap="flat" cmpd="sng" algn="ctr">
            <a:solidFill>
              <a:srgbClr val="13547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4" name="Rectangle 13"/>
          <p:cNvSpPr/>
          <p:nvPr/>
        </p:nvSpPr>
        <p:spPr>
          <a:xfrm>
            <a:off x="7261173" y="3535382"/>
            <a:ext cx="1460205" cy="574158"/>
          </a:xfrm>
          <a:prstGeom prst="rect">
            <a:avLst/>
          </a:prstGeom>
          <a:solidFill>
            <a:srgbClr val="CCECFF"/>
          </a:solidFill>
          <a:ln w="9525"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Helvetica Neue Light"/>
                <a:ea typeface="+mn-ea"/>
                <a:cs typeface="+mn-cs"/>
              </a:rPr>
              <a:t>Implementable Profile</a:t>
            </a:r>
          </a:p>
        </p:txBody>
      </p:sp>
      <p:sp>
        <p:nvSpPr>
          <p:cNvPr id="15" name="TextBox 14"/>
          <p:cNvSpPr txBox="1"/>
          <p:nvPr/>
        </p:nvSpPr>
        <p:spPr>
          <a:xfrm>
            <a:off x="5744261" y="2605425"/>
            <a:ext cx="1148316" cy="461665"/>
          </a:xfrm>
          <a:prstGeom prst="rect">
            <a:avLst/>
          </a:prstGeom>
          <a:noFill/>
          <a:ln w="19050">
            <a:solidFill>
              <a:srgbClr val="002060"/>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Helvetica Neue Light"/>
              </a:rPr>
              <a:t>National Requirements</a:t>
            </a:r>
          </a:p>
        </p:txBody>
      </p:sp>
      <p:sp>
        <p:nvSpPr>
          <p:cNvPr id="16" name="TextBox 15"/>
          <p:cNvSpPr txBox="1"/>
          <p:nvPr/>
        </p:nvSpPr>
        <p:spPr>
          <a:xfrm>
            <a:off x="5744261" y="3584540"/>
            <a:ext cx="1148316" cy="461665"/>
          </a:xfrm>
          <a:prstGeom prst="rect">
            <a:avLst/>
          </a:prstGeom>
          <a:noFill/>
          <a:ln w="19050">
            <a:solidFill>
              <a:srgbClr val="002060"/>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Helvetica Neue Light"/>
              </a:rPr>
              <a:t>Local Requirements</a:t>
            </a:r>
          </a:p>
        </p:txBody>
      </p:sp>
      <p:sp>
        <p:nvSpPr>
          <p:cNvPr id="17" name="Down Arrow 16"/>
          <p:cNvSpPr/>
          <p:nvPr/>
        </p:nvSpPr>
        <p:spPr>
          <a:xfrm>
            <a:off x="7877860" y="4251767"/>
            <a:ext cx="226828" cy="368595"/>
          </a:xfrm>
          <a:prstGeom prst="downArrow">
            <a:avLst/>
          </a:prstGeom>
          <a:solidFill>
            <a:srgbClr val="000000"/>
          </a:solidFill>
          <a:ln w="9525" cap="flat" cmpd="sng" algn="ctr">
            <a:solidFill>
              <a:srgbClr val="13547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8" name="Down Arrow 17"/>
          <p:cNvSpPr/>
          <p:nvPr/>
        </p:nvSpPr>
        <p:spPr>
          <a:xfrm rot="16200000">
            <a:off x="6963461" y="2651959"/>
            <a:ext cx="226828" cy="368595"/>
          </a:xfrm>
          <a:prstGeom prst="downArrow">
            <a:avLst/>
          </a:prstGeom>
          <a:solidFill>
            <a:srgbClr val="000000"/>
          </a:solidFill>
          <a:ln w="9525" cap="flat" cmpd="sng" algn="ctr">
            <a:solidFill>
              <a:srgbClr val="13547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9" name="Down Arrow 18"/>
          <p:cNvSpPr/>
          <p:nvPr/>
        </p:nvSpPr>
        <p:spPr>
          <a:xfrm rot="16200000">
            <a:off x="6963461" y="3638164"/>
            <a:ext cx="226828" cy="368595"/>
          </a:xfrm>
          <a:prstGeom prst="downArrow">
            <a:avLst/>
          </a:prstGeom>
          <a:solidFill>
            <a:srgbClr val="000000"/>
          </a:solidFill>
          <a:ln w="9525" cap="flat" cmpd="sng" algn="ctr">
            <a:solidFill>
              <a:srgbClr val="13547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20" name="Rectangle 19"/>
          <p:cNvSpPr/>
          <p:nvPr/>
        </p:nvSpPr>
        <p:spPr>
          <a:xfrm>
            <a:off x="7261172" y="4854920"/>
            <a:ext cx="1460205" cy="574158"/>
          </a:xfrm>
          <a:prstGeom prst="rect">
            <a:avLst/>
          </a:prstGeom>
          <a:solidFill>
            <a:srgbClr val="CCECFF"/>
          </a:solidFill>
          <a:ln w="9525"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Helvetica Neue Light"/>
                <a:ea typeface="+mn-ea"/>
                <a:cs typeface="+mn-cs"/>
              </a:rPr>
              <a:t>Implementable Profiles</a:t>
            </a:r>
          </a:p>
        </p:txBody>
      </p:sp>
      <p:sp>
        <p:nvSpPr>
          <p:cNvPr id="21" name="TextBox 20"/>
          <p:cNvSpPr txBox="1"/>
          <p:nvPr/>
        </p:nvSpPr>
        <p:spPr>
          <a:xfrm>
            <a:off x="5744261" y="4818835"/>
            <a:ext cx="1148316" cy="646331"/>
          </a:xfrm>
          <a:prstGeom prst="rect">
            <a:avLst/>
          </a:prstGeom>
          <a:noFill/>
          <a:ln w="19050">
            <a:solidFill>
              <a:srgbClr val="002060"/>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Helvetica Neue Light"/>
              </a:rPr>
              <a:t>Compatible Local Requirements</a:t>
            </a:r>
          </a:p>
        </p:txBody>
      </p:sp>
      <p:sp>
        <p:nvSpPr>
          <p:cNvPr id="22" name="Down Arrow 21"/>
          <p:cNvSpPr/>
          <p:nvPr/>
        </p:nvSpPr>
        <p:spPr>
          <a:xfrm>
            <a:off x="6205005" y="3141517"/>
            <a:ext cx="226828" cy="368595"/>
          </a:xfrm>
          <a:prstGeom prst="downArrow">
            <a:avLst/>
          </a:prstGeom>
          <a:solidFill>
            <a:srgbClr val="000000"/>
          </a:solidFill>
          <a:ln w="9525" cap="flat" cmpd="sng" algn="ctr">
            <a:solidFill>
              <a:srgbClr val="13547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23" name="Down Arrow 22"/>
          <p:cNvSpPr/>
          <p:nvPr/>
        </p:nvSpPr>
        <p:spPr>
          <a:xfrm rot="16200000">
            <a:off x="6963462" y="4957702"/>
            <a:ext cx="226828" cy="368595"/>
          </a:xfrm>
          <a:prstGeom prst="downArrow">
            <a:avLst/>
          </a:prstGeom>
          <a:solidFill>
            <a:srgbClr val="000000"/>
          </a:solidFill>
          <a:ln w="9525" cap="flat" cmpd="sng" algn="ctr">
            <a:solidFill>
              <a:srgbClr val="13547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Tree>
    <p:extLst>
      <p:ext uri="{BB962C8B-B14F-4D97-AF65-F5344CB8AC3E}">
        <p14:creationId xmlns:p14="http://schemas.microsoft.com/office/powerpoint/2010/main" val="150534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229600" cy="822325"/>
          </a:xfrm>
        </p:spPr>
        <p:txBody>
          <a:bodyPr/>
          <a:lstStyle/>
          <a:p>
            <a:r>
              <a:rPr lang="en-US" dirty="0"/>
              <a:t>What Should We Test?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232</a:t>
            </a:fld>
            <a:endParaRPr lang="en-US"/>
          </a:p>
        </p:txBody>
      </p:sp>
      <p:pic>
        <p:nvPicPr>
          <p:cNvPr id="10" name="Picture 9"/>
          <p:cNvPicPr>
            <a:picLocks noChangeAspect="1"/>
          </p:cNvPicPr>
          <p:nvPr/>
        </p:nvPicPr>
        <p:blipFill>
          <a:blip r:embed="rId3"/>
          <a:stretch>
            <a:fillRect/>
          </a:stretch>
        </p:blipFill>
        <p:spPr>
          <a:xfrm>
            <a:off x="457200" y="1905000"/>
            <a:ext cx="4967236" cy="4562291"/>
          </a:xfrm>
          <a:prstGeom prst="rect">
            <a:avLst/>
          </a:prstGeom>
        </p:spPr>
      </p:pic>
      <p:sp>
        <p:nvSpPr>
          <p:cNvPr id="11" name="TextBox 10"/>
          <p:cNvSpPr txBox="1"/>
          <p:nvPr/>
        </p:nvSpPr>
        <p:spPr>
          <a:xfrm>
            <a:off x="5370946" y="2056954"/>
            <a:ext cx="3313546" cy="584775"/>
          </a:xfrm>
          <a:prstGeom prst="rect">
            <a:avLst/>
          </a:prstGeom>
          <a:noFill/>
        </p:spPr>
        <p:txBody>
          <a:bodyPr wrap="square" rtlCol="0">
            <a:spAutoFit/>
          </a:bodyPr>
          <a:lstStyle/>
          <a:p>
            <a:pPr defTabSz="457200" eaLnBrk="1" fontAlgn="auto" hangingPunct="1">
              <a:spcBef>
                <a:spcPts val="0"/>
              </a:spcBef>
              <a:spcAft>
                <a:spcPts val="0"/>
              </a:spcAft>
            </a:pPr>
            <a:r>
              <a:rPr lang="en-US" sz="1600" dirty="0">
                <a:solidFill>
                  <a:prstClr val="black"/>
                </a:solidFill>
                <a:latin typeface="+mn-lt"/>
              </a:rPr>
              <a:t>Can I connect seamlessly with partners in a standardized way?</a:t>
            </a:r>
          </a:p>
        </p:txBody>
      </p:sp>
      <p:sp>
        <p:nvSpPr>
          <p:cNvPr id="12" name="TextBox 11"/>
          <p:cNvSpPr txBox="1"/>
          <p:nvPr/>
        </p:nvSpPr>
        <p:spPr>
          <a:xfrm>
            <a:off x="5370946" y="2869615"/>
            <a:ext cx="3313546" cy="584775"/>
          </a:xfrm>
          <a:prstGeom prst="rect">
            <a:avLst/>
          </a:prstGeom>
          <a:noFill/>
        </p:spPr>
        <p:txBody>
          <a:bodyPr wrap="square" rtlCol="0">
            <a:spAutoFit/>
          </a:bodyPr>
          <a:lstStyle/>
          <a:p>
            <a:pPr defTabSz="457200" eaLnBrk="1" fontAlgn="auto" hangingPunct="1">
              <a:spcBef>
                <a:spcPts val="0"/>
              </a:spcBef>
              <a:spcAft>
                <a:spcPts val="0"/>
              </a:spcAft>
            </a:pPr>
            <a:r>
              <a:rPr lang="en-US" sz="1600" dirty="0">
                <a:solidFill>
                  <a:prstClr val="black"/>
                </a:solidFill>
                <a:latin typeface="+mn-lt"/>
              </a:rPr>
              <a:t>Can I exchange data in a standardized way?</a:t>
            </a:r>
          </a:p>
        </p:txBody>
      </p:sp>
      <p:sp>
        <p:nvSpPr>
          <p:cNvPr id="13" name="TextBox 12"/>
          <p:cNvSpPr txBox="1"/>
          <p:nvPr/>
        </p:nvSpPr>
        <p:spPr>
          <a:xfrm>
            <a:off x="5379121" y="3859650"/>
            <a:ext cx="3313546" cy="584775"/>
          </a:xfrm>
          <a:prstGeom prst="rect">
            <a:avLst/>
          </a:prstGeom>
          <a:noFill/>
        </p:spPr>
        <p:txBody>
          <a:bodyPr wrap="square" rtlCol="0">
            <a:spAutoFit/>
          </a:bodyPr>
          <a:lstStyle/>
          <a:p>
            <a:pPr defTabSz="457200" eaLnBrk="1" fontAlgn="auto" hangingPunct="1">
              <a:spcBef>
                <a:spcPts val="0"/>
              </a:spcBef>
              <a:spcAft>
                <a:spcPts val="0"/>
              </a:spcAft>
            </a:pPr>
            <a:r>
              <a:rPr lang="en-US" sz="1600" dirty="0">
                <a:solidFill>
                  <a:prstClr val="black"/>
                </a:solidFill>
                <a:latin typeface="+mn-lt"/>
              </a:rPr>
              <a:t>Is this data suitable for my operational needs?</a:t>
            </a:r>
          </a:p>
        </p:txBody>
      </p:sp>
      <p:sp>
        <p:nvSpPr>
          <p:cNvPr id="14" name="TextBox 13"/>
          <p:cNvSpPr txBox="1"/>
          <p:nvPr/>
        </p:nvSpPr>
        <p:spPr>
          <a:xfrm>
            <a:off x="5370946" y="4587116"/>
            <a:ext cx="3313546" cy="830997"/>
          </a:xfrm>
          <a:prstGeom prst="rect">
            <a:avLst/>
          </a:prstGeom>
          <a:noFill/>
        </p:spPr>
        <p:txBody>
          <a:bodyPr wrap="square" rtlCol="0">
            <a:spAutoFit/>
          </a:bodyPr>
          <a:lstStyle/>
          <a:p>
            <a:pPr defTabSz="457200" eaLnBrk="1" fontAlgn="auto" hangingPunct="1">
              <a:spcBef>
                <a:spcPts val="0"/>
              </a:spcBef>
              <a:spcAft>
                <a:spcPts val="0"/>
              </a:spcAft>
            </a:pPr>
            <a:r>
              <a:rPr lang="en-US" sz="1600" dirty="0">
                <a:solidFill>
                  <a:prstClr val="black"/>
                </a:solidFill>
                <a:latin typeface="+mn-lt"/>
              </a:rPr>
              <a:t>Does my system support expected capabilities? Can I deliver the services to my trading partners?</a:t>
            </a:r>
          </a:p>
        </p:txBody>
      </p:sp>
      <p:sp>
        <p:nvSpPr>
          <p:cNvPr id="15" name="TextBox 14"/>
          <p:cNvSpPr txBox="1"/>
          <p:nvPr/>
        </p:nvSpPr>
        <p:spPr>
          <a:xfrm>
            <a:off x="5370946" y="5484972"/>
            <a:ext cx="3429000" cy="830997"/>
          </a:xfrm>
          <a:prstGeom prst="rect">
            <a:avLst/>
          </a:prstGeom>
          <a:noFill/>
        </p:spPr>
        <p:txBody>
          <a:bodyPr wrap="square" rtlCol="0">
            <a:spAutoFit/>
          </a:bodyPr>
          <a:lstStyle/>
          <a:p>
            <a:pPr defTabSz="457200" eaLnBrk="1" fontAlgn="auto" hangingPunct="1">
              <a:spcBef>
                <a:spcPts val="0"/>
              </a:spcBef>
              <a:spcAft>
                <a:spcPts val="0"/>
              </a:spcAft>
            </a:pPr>
            <a:r>
              <a:rPr lang="en-US" sz="1600" dirty="0">
                <a:solidFill>
                  <a:prstClr val="black"/>
                </a:solidFill>
                <a:latin typeface="+mn-lt"/>
              </a:rPr>
              <a:t>In the end, how is my data? Where can improvements be made? What changes need to  be made?</a:t>
            </a:r>
          </a:p>
        </p:txBody>
      </p:sp>
      <p:sp>
        <p:nvSpPr>
          <p:cNvPr id="3" name="TextBox 2"/>
          <p:cNvSpPr txBox="1"/>
          <p:nvPr/>
        </p:nvSpPr>
        <p:spPr>
          <a:xfrm>
            <a:off x="457200" y="1600200"/>
            <a:ext cx="4913746" cy="369332"/>
          </a:xfrm>
          <a:prstGeom prst="rect">
            <a:avLst/>
          </a:prstGeom>
          <a:noFill/>
        </p:spPr>
        <p:txBody>
          <a:bodyPr wrap="square" rtlCol="0">
            <a:spAutoFit/>
          </a:bodyPr>
          <a:lstStyle/>
          <a:p>
            <a:pPr algn="ctr"/>
            <a:r>
              <a:rPr lang="en-US" dirty="0"/>
              <a:t>Immunization Domain Example</a:t>
            </a:r>
          </a:p>
        </p:txBody>
      </p:sp>
    </p:spTree>
    <p:extLst>
      <p:ext uri="{BB962C8B-B14F-4D97-AF65-F5344CB8AC3E}">
        <p14:creationId xmlns:p14="http://schemas.microsoft.com/office/powerpoint/2010/main" val="352896450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90600" y="838200"/>
            <a:ext cx="7239000" cy="2559050"/>
          </a:xfrm>
        </p:spPr>
        <p:txBody>
          <a:bodyPr anchor="t"/>
          <a:lstStyle/>
          <a:p>
            <a:r>
              <a:rPr lang="en-US" dirty="0"/>
              <a:t>Module 7</a:t>
            </a:r>
            <a:br>
              <a:rPr lang="en-US" dirty="0"/>
            </a:br>
            <a:br>
              <a:rPr lang="en-US" dirty="0"/>
            </a:br>
            <a:r>
              <a:rPr lang="en-US" sz="3200" dirty="0"/>
              <a:t>Principles of Conformance Testing</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a:bodyPr>
          <a:lstStyle/>
          <a:p>
            <a:pPr algn="l"/>
            <a:r>
              <a:rPr lang="en-US" dirty="0"/>
              <a:t>Section 1: Conformance Testing</a:t>
            </a:r>
          </a:p>
          <a:p>
            <a:pPr algn="l"/>
            <a:r>
              <a:rPr lang="en-US" dirty="0"/>
              <a:t>Section 2: </a:t>
            </a:r>
            <a:r>
              <a:rPr lang="en-US" dirty="0">
                <a:solidFill>
                  <a:srgbClr val="0070C0"/>
                </a:solidFill>
              </a:rPr>
              <a:t>Conformity Assessment Analysis</a:t>
            </a:r>
          </a:p>
        </p:txBody>
      </p:sp>
    </p:spTree>
    <p:extLst>
      <p:ext uri="{BB962C8B-B14F-4D97-AF65-F5344CB8AC3E}">
        <p14:creationId xmlns:p14="http://schemas.microsoft.com/office/powerpoint/2010/main" val="205182018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sz="3600" dirty="0"/>
              <a:t>Conformity Assessment: Usage</a:t>
            </a:r>
          </a:p>
        </p:txBody>
      </p:sp>
      <p:sp>
        <p:nvSpPr>
          <p:cNvPr id="8195" name="Rectangle 3"/>
          <p:cNvSpPr>
            <a:spLocks noGrp="1" noChangeArrowheads="1"/>
          </p:cNvSpPr>
          <p:nvPr>
            <p:ph idx="1"/>
          </p:nvPr>
        </p:nvSpPr>
        <p:spPr>
          <a:xfrm>
            <a:off x="381000" y="1676401"/>
            <a:ext cx="8458200" cy="2145654"/>
          </a:xfrm>
        </p:spPr>
        <p:txBody>
          <a:bodyPr>
            <a:normAutofit fontScale="92500"/>
          </a:bodyPr>
          <a:lstStyle/>
          <a:p>
            <a:r>
              <a:rPr lang="en-US" dirty="0"/>
              <a:t>Provides a definitive interpretation of requirements</a:t>
            </a:r>
          </a:p>
          <a:p>
            <a:r>
              <a:rPr lang="en-US" dirty="0"/>
              <a:t>Result are truth tables that will aid in interpreting the meaning of the conformance constructs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234</a:t>
            </a:fld>
            <a:endParaRPr lang="en-US"/>
          </a:p>
        </p:txBody>
      </p:sp>
      <p:sp>
        <p:nvSpPr>
          <p:cNvPr id="6" name="Rounded Rectangle 5"/>
          <p:cNvSpPr/>
          <p:nvPr/>
        </p:nvSpPr>
        <p:spPr bwMode="auto">
          <a:xfrm>
            <a:off x="365760" y="4860449"/>
            <a:ext cx="1432560" cy="718503"/>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rPr>
              <a:t>Conformance Indicator</a:t>
            </a:r>
            <a:endParaRPr kumimoji="0" lang="en-US" sz="1400" b="1" i="0" u="none" strike="noStrike" cap="none" normalizeH="0" baseline="0" dirty="0">
              <a:ln>
                <a:noFill/>
              </a:ln>
              <a:solidFill>
                <a:schemeClr val="bg1"/>
              </a:solidFill>
              <a:effectLst/>
            </a:endParaRPr>
          </a:p>
        </p:txBody>
      </p:sp>
      <p:sp>
        <p:nvSpPr>
          <p:cNvPr id="7" name="Rounded Rectangle 6"/>
          <p:cNvSpPr/>
          <p:nvPr/>
        </p:nvSpPr>
        <p:spPr bwMode="auto">
          <a:xfrm>
            <a:off x="2118360" y="4860449"/>
            <a:ext cx="1432560" cy="718503"/>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rPr>
              <a:t>Data Provided</a:t>
            </a:r>
            <a:endParaRPr kumimoji="0" lang="en-US" sz="1400" b="1" i="0" u="none" strike="noStrike" cap="none" normalizeH="0" baseline="0" dirty="0">
              <a:ln>
                <a:noFill/>
              </a:ln>
              <a:solidFill>
                <a:schemeClr val="bg1"/>
              </a:solidFill>
              <a:effectLst/>
            </a:endParaRPr>
          </a:p>
        </p:txBody>
      </p:sp>
      <p:sp>
        <p:nvSpPr>
          <p:cNvPr id="8" name="Rounded Rectangle 7"/>
          <p:cNvSpPr/>
          <p:nvPr/>
        </p:nvSpPr>
        <p:spPr bwMode="auto">
          <a:xfrm>
            <a:off x="3840480" y="4865845"/>
            <a:ext cx="1432560" cy="718503"/>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rPr>
              <a:t>Conformance Indicator Assessment</a:t>
            </a:r>
            <a:endParaRPr kumimoji="0" lang="en-US" sz="1400" b="1" i="0" u="none" strike="noStrike" cap="none" normalizeH="0" baseline="0" dirty="0">
              <a:ln>
                <a:noFill/>
              </a:ln>
              <a:solidFill>
                <a:schemeClr val="bg1"/>
              </a:solidFill>
              <a:effectLst/>
            </a:endParaRPr>
          </a:p>
        </p:txBody>
      </p:sp>
      <p:sp>
        <p:nvSpPr>
          <p:cNvPr id="9" name="Rounded Rectangle 8"/>
          <p:cNvSpPr/>
          <p:nvPr/>
        </p:nvSpPr>
        <p:spPr bwMode="auto">
          <a:xfrm>
            <a:off x="5562600" y="4865845"/>
            <a:ext cx="1432560" cy="718503"/>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rPr>
              <a:t>Actual Action</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rPr>
              <a:t>(e.g. data sent)</a:t>
            </a:r>
          </a:p>
        </p:txBody>
      </p:sp>
      <p:sp>
        <p:nvSpPr>
          <p:cNvPr id="10" name="Rounded Rectangle 9"/>
          <p:cNvSpPr/>
          <p:nvPr/>
        </p:nvSpPr>
        <p:spPr bwMode="auto">
          <a:xfrm>
            <a:off x="7315200" y="4860449"/>
            <a:ext cx="1432560" cy="718503"/>
          </a:xfrm>
          <a:prstGeom prst="roundRect">
            <a:avLst/>
          </a:prstGeom>
          <a:solidFill>
            <a:srgbClr val="CCECFF"/>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Conformity Assessment</a:t>
            </a:r>
            <a:endParaRPr kumimoji="0" lang="en-US" sz="1400" b="1" i="0" u="none" strike="noStrike" cap="none" normalizeH="0" baseline="0" dirty="0">
              <a:ln>
                <a:noFill/>
              </a:ln>
              <a:effectLst/>
            </a:endParaRPr>
          </a:p>
        </p:txBody>
      </p:sp>
      <p:sp>
        <p:nvSpPr>
          <p:cNvPr id="2" name="TextBox 1"/>
          <p:cNvSpPr txBox="1"/>
          <p:nvPr/>
        </p:nvSpPr>
        <p:spPr>
          <a:xfrm>
            <a:off x="1754158" y="4976783"/>
            <a:ext cx="364202" cy="461665"/>
          </a:xfrm>
          <a:prstGeom prst="rect">
            <a:avLst/>
          </a:prstGeom>
          <a:noFill/>
        </p:spPr>
        <p:txBody>
          <a:bodyPr wrap="none" rtlCol="0">
            <a:spAutoFit/>
          </a:bodyPr>
          <a:lstStyle/>
          <a:p>
            <a:r>
              <a:rPr lang="en-US" sz="2400" dirty="0">
                <a:solidFill>
                  <a:srgbClr val="002060"/>
                </a:solidFill>
              </a:rPr>
              <a:t>+</a:t>
            </a:r>
          </a:p>
        </p:txBody>
      </p:sp>
      <p:sp>
        <p:nvSpPr>
          <p:cNvPr id="12" name="TextBox 11"/>
          <p:cNvSpPr txBox="1"/>
          <p:nvPr/>
        </p:nvSpPr>
        <p:spPr>
          <a:xfrm>
            <a:off x="5228878" y="4992022"/>
            <a:ext cx="364202" cy="461665"/>
          </a:xfrm>
          <a:prstGeom prst="rect">
            <a:avLst/>
          </a:prstGeom>
          <a:noFill/>
        </p:spPr>
        <p:txBody>
          <a:bodyPr wrap="none" rtlCol="0">
            <a:spAutoFit/>
          </a:bodyPr>
          <a:lstStyle/>
          <a:p>
            <a:r>
              <a:rPr lang="en-US" sz="2400" dirty="0">
                <a:solidFill>
                  <a:srgbClr val="002060"/>
                </a:solidFill>
              </a:rPr>
              <a:t>+</a:t>
            </a:r>
          </a:p>
        </p:txBody>
      </p:sp>
      <p:grpSp>
        <p:nvGrpSpPr>
          <p:cNvPr id="20" name="Group 19"/>
          <p:cNvGrpSpPr/>
          <p:nvPr/>
        </p:nvGrpSpPr>
        <p:grpSpPr>
          <a:xfrm>
            <a:off x="365760" y="4572000"/>
            <a:ext cx="3185160" cy="213912"/>
            <a:chOff x="365760" y="4572000"/>
            <a:chExt cx="4847878" cy="213912"/>
          </a:xfrm>
        </p:grpSpPr>
        <p:cxnSp>
          <p:nvCxnSpPr>
            <p:cNvPr id="11" name="Straight Connector 10"/>
            <p:cNvCxnSpPr/>
            <p:nvPr/>
          </p:nvCxnSpPr>
          <p:spPr bwMode="auto">
            <a:xfrm>
              <a:off x="365760" y="4579620"/>
              <a:ext cx="4847878" cy="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16" name="Straight Connector 15"/>
            <p:cNvCxnSpPr/>
            <p:nvPr/>
          </p:nvCxnSpPr>
          <p:spPr bwMode="auto">
            <a:xfrm>
              <a:off x="381000" y="4572000"/>
              <a:ext cx="0" cy="213912"/>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19" name="Straight Connector 18"/>
            <p:cNvCxnSpPr/>
            <p:nvPr/>
          </p:nvCxnSpPr>
          <p:spPr bwMode="auto">
            <a:xfrm>
              <a:off x="5205303" y="4572000"/>
              <a:ext cx="0" cy="213912"/>
            </a:xfrm>
            <a:prstGeom prst="line">
              <a:avLst/>
            </a:prstGeom>
            <a:solidFill>
              <a:schemeClr val="accent1"/>
            </a:solidFill>
            <a:ln w="38100" cap="flat" cmpd="sng" algn="ctr">
              <a:solidFill>
                <a:srgbClr val="002060"/>
              </a:solidFill>
              <a:prstDash val="solid"/>
              <a:round/>
              <a:headEnd type="none" w="med" len="med"/>
              <a:tailEnd type="none" w="med" len="med"/>
            </a:ln>
            <a:effectLst/>
          </p:spPr>
        </p:cxnSp>
      </p:grpSp>
      <p:sp>
        <p:nvSpPr>
          <p:cNvPr id="18" name="TextBox 17"/>
          <p:cNvSpPr txBox="1"/>
          <p:nvPr/>
        </p:nvSpPr>
        <p:spPr>
          <a:xfrm>
            <a:off x="388620" y="5901401"/>
            <a:ext cx="7924800" cy="646331"/>
          </a:xfrm>
          <a:prstGeom prst="rect">
            <a:avLst/>
          </a:prstGeom>
          <a:noFill/>
        </p:spPr>
        <p:txBody>
          <a:bodyPr wrap="square" rtlCol="0">
            <a:spAutoFit/>
          </a:bodyPr>
          <a:lstStyle/>
          <a:p>
            <a:r>
              <a:rPr lang="en-US" dirty="0"/>
              <a:t>Example 1: RE + “DOB of 11/13/1992” = R + “19921113” = Conformant</a:t>
            </a:r>
          </a:p>
          <a:p>
            <a:r>
              <a:rPr lang="pt-BR" dirty="0"/>
              <a:t>Example 2: RE + “DOB of 11/13/1992” = R + “</a:t>
            </a:r>
            <a:r>
              <a:rPr lang="pt-BR" i="1" dirty="0">
                <a:solidFill>
                  <a:srgbClr val="0070C0"/>
                </a:solidFill>
              </a:rPr>
              <a:t>Empty</a:t>
            </a:r>
            <a:r>
              <a:rPr lang="pt-BR" dirty="0"/>
              <a:t>” = Non-conformant</a:t>
            </a:r>
          </a:p>
        </p:txBody>
      </p:sp>
      <p:sp>
        <p:nvSpPr>
          <p:cNvPr id="3" name="TextBox 2"/>
          <p:cNvSpPr txBox="1"/>
          <p:nvPr/>
        </p:nvSpPr>
        <p:spPr>
          <a:xfrm>
            <a:off x="2915213" y="3874890"/>
            <a:ext cx="3313574" cy="369332"/>
          </a:xfrm>
          <a:prstGeom prst="rect">
            <a:avLst/>
          </a:prstGeom>
          <a:solidFill>
            <a:schemeClr val="bg1">
              <a:lumMod val="85000"/>
            </a:schemeClr>
          </a:solidFill>
          <a:ln w="12700">
            <a:solidFill>
              <a:schemeClr val="tx1"/>
            </a:solidFill>
          </a:ln>
        </p:spPr>
        <p:txBody>
          <a:bodyPr wrap="square" rtlCol="0">
            <a:spAutoFit/>
          </a:bodyPr>
          <a:lstStyle/>
          <a:p>
            <a:pPr algn="ctr"/>
            <a:r>
              <a:rPr lang="en-US" dirty="0"/>
              <a:t>Process for Sending System</a:t>
            </a:r>
          </a:p>
        </p:txBody>
      </p:sp>
      <p:sp>
        <p:nvSpPr>
          <p:cNvPr id="15" name="Right Arrow 14"/>
          <p:cNvSpPr/>
          <p:nvPr/>
        </p:nvSpPr>
        <p:spPr bwMode="auto">
          <a:xfrm>
            <a:off x="3619500" y="5139034"/>
            <a:ext cx="152400" cy="1524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ight Arrow 25"/>
          <p:cNvSpPr/>
          <p:nvPr/>
        </p:nvSpPr>
        <p:spPr bwMode="auto">
          <a:xfrm>
            <a:off x="7078980" y="5152517"/>
            <a:ext cx="152400" cy="1524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p:cNvGrpSpPr/>
          <p:nvPr/>
        </p:nvGrpSpPr>
        <p:grpSpPr>
          <a:xfrm>
            <a:off x="3810000" y="4584356"/>
            <a:ext cx="3185160" cy="213912"/>
            <a:chOff x="365760" y="4572000"/>
            <a:chExt cx="4847878" cy="213912"/>
          </a:xfrm>
        </p:grpSpPr>
        <p:cxnSp>
          <p:nvCxnSpPr>
            <p:cNvPr id="28" name="Straight Connector 27"/>
            <p:cNvCxnSpPr/>
            <p:nvPr/>
          </p:nvCxnSpPr>
          <p:spPr bwMode="auto">
            <a:xfrm>
              <a:off x="365760" y="4579620"/>
              <a:ext cx="4847878" cy="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29" name="Straight Connector 28"/>
            <p:cNvCxnSpPr/>
            <p:nvPr/>
          </p:nvCxnSpPr>
          <p:spPr bwMode="auto">
            <a:xfrm>
              <a:off x="381000" y="4572000"/>
              <a:ext cx="0" cy="213912"/>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30" name="Straight Connector 29"/>
            <p:cNvCxnSpPr/>
            <p:nvPr/>
          </p:nvCxnSpPr>
          <p:spPr bwMode="auto">
            <a:xfrm>
              <a:off x="5205303" y="4572000"/>
              <a:ext cx="0" cy="213912"/>
            </a:xfrm>
            <a:prstGeom prst="line">
              <a:avLst/>
            </a:prstGeom>
            <a:solidFill>
              <a:schemeClr val="accent1"/>
            </a:solidFill>
            <a:ln w="38100" cap="flat" cmpd="sng" algn="ctr">
              <a:solidFill>
                <a:srgbClr val="002060"/>
              </a:solidFill>
              <a:prstDash val="solid"/>
              <a:round/>
              <a:headEnd type="none" w="med" len="med"/>
              <a:tailEnd type="none" w="med" len="med"/>
            </a:ln>
            <a:effectLst/>
          </p:spPr>
        </p:cxnSp>
      </p:grpSp>
    </p:spTree>
    <p:extLst>
      <p:ext uri="{BB962C8B-B14F-4D97-AF65-F5344CB8AC3E}">
        <p14:creationId xmlns:p14="http://schemas.microsoft.com/office/powerpoint/2010/main" val="371331759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8195" name="Rectangle 3"/>
          <p:cNvSpPr>
            <a:spLocks noGrp="1" noChangeArrowheads="1"/>
          </p:cNvSpPr>
          <p:nvPr>
            <p:ph idx="1"/>
          </p:nvPr>
        </p:nvSpPr>
        <p:spPr>
          <a:xfrm>
            <a:off x="380999" y="2776301"/>
            <a:ext cx="8458200" cy="336979"/>
          </a:xfrm>
        </p:spPr>
        <p:txBody>
          <a:bodyPr>
            <a:normAutofit fontScale="62500" lnSpcReduction="20000"/>
          </a:bodyPr>
          <a:lstStyle/>
          <a:p>
            <a:r>
              <a:rPr lang="en-US" dirty="0"/>
              <a:t>The element SHALL be supported and SHALL be present in the instance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235</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777163819"/>
              </p:ext>
            </p:extLst>
          </p:nvPr>
        </p:nvGraphicFramePr>
        <p:xfrm>
          <a:off x="456655" y="3131009"/>
          <a:ext cx="8306887" cy="2768945"/>
        </p:xfrm>
        <a:graphic>
          <a:graphicData uri="http://schemas.openxmlformats.org/drawingml/2006/table">
            <a:tbl>
              <a:tblPr/>
              <a:tblGrid>
                <a:gridCol w="901853">
                  <a:extLst>
                    <a:ext uri="{9D8B030D-6E8A-4147-A177-3AD203B41FA5}">
                      <a16:colId xmlns:a16="http://schemas.microsoft.com/office/drawing/2014/main" val="892414354"/>
                    </a:ext>
                  </a:extLst>
                </a:gridCol>
                <a:gridCol w="822782">
                  <a:extLst>
                    <a:ext uri="{9D8B030D-6E8A-4147-A177-3AD203B41FA5}">
                      <a16:colId xmlns:a16="http://schemas.microsoft.com/office/drawing/2014/main" val="2082449996"/>
                    </a:ext>
                  </a:extLst>
                </a:gridCol>
                <a:gridCol w="1121975">
                  <a:extLst>
                    <a:ext uri="{9D8B030D-6E8A-4147-A177-3AD203B41FA5}">
                      <a16:colId xmlns:a16="http://schemas.microsoft.com/office/drawing/2014/main" val="3914491190"/>
                    </a:ext>
                  </a:extLst>
                </a:gridCol>
                <a:gridCol w="1115271">
                  <a:extLst>
                    <a:ext uri="{9D8B030D-6E8A-4147-A177-3AD203B41FA5}">
                      <a16:colId xmlns:a16="http://schemas.microsoft.com/office/drawing/2014/main" val="742794423"/>
                    </a:ext>
                  </a:extLst>
                </a:gridCol>
                <a:gridCol w="1523800">
                  <a:extLst>
                    <a:ext uri="{9D8B030D-6E8A-4147-A177-3AD203B41FA5}">
                      <a16:colId xmlns:a16="http://schemas.microsoft.com/office/drawing/2014/main" val="3251906244"/>
                    </a:ext>
                  </a:extLst>
                </a:gridCol>
                <a:gridCol w="2821206">
                  <a:extLst>
                    <a:ext uri="{9D8B030D-6E8A-4147-A177-3AD203B41FA5}">
                      <a16:colId xmlns:a16="http://schemas.microsoft.com/office/drawing/2014/main" val="1685928128"/>
                    </a:ext>
                  </a:extLst>
                </a:gridCol>
              </a:tblGrid>
              <a:tr h="2667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Usage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054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a:t>
                      </a:r>
                      <a:r>
                        <a:rPr lang="en-US" sz="1200" b="1" kern="1000" baseline="0" dirty="0">
                          <a:effectLst/>
                          <a:latin typeface="+mn-lt"/>
                          <a:ea typeface="Times New Roman" panose="02020603050405020304" pitchFamily="18" charset="0"/>
                          <a:cs typeface="Times New Roman" panose="02020603050405020304" pitchFamily="18" charset="0"/>
                        </a:rPr>
                        <a:t>t and Presence</a:t>
                      </a: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Valued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Affirmative.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1365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does not send the required element when a value is provided.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75565">
                <a:tc rowSpan="3">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r>
                        <a:rPr lang="en-US" sz="1200" b="1" kern="1000" baseline="0" dirty="0">
                          <a:effectLst/>
                          <a:latin typeface="+mn-lt"/>
                          <a:ea typeface="Times New Roman" panose="02020603050405020304" pitchFamily="18" charset="0"/>
                          <a:cs typeface="Times New Roman" panose="02020603050405020304" pitchFamily="18" charset="0"/>
                        </a:rPr>
                        <a:t> and Presence</a:t>
                      </a: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3">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Not-Valued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3">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None—expected behavior is that no message part is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sends a value even though it does not have a valid value to send</a:t>
                      </a:r>
                      <a:r>
                        <a:rPr lang="en-US" sz="1600" kern="1000" dirty="0">
                          <a:solidFill>
                            <a:schemeClr val="accent5">
                              <a:lumMod val="50000"/>
                            </a:schemeClr>
                          </a:solidFill>
                          <a:effectLst/>
                          <a:latin typeface="+mn-lt"/>
                          <a:ea typeface="Times New Roman" panose="02020603050405020304" pitchFamily="18" charset="0"/>
                          <a:cs typeface="Times New Roman" panose="02020603050405020304" pitchFamily="18" charset="0"/>
                        </a:rPr>
                        <a:t>*</a:t>
                      </a:r>
                      <a:r>
                        <a:rPr lang="en-US" sz="1200" kern="1000" dirty="0">
                          <a:effectLst/>
                          <a:latin typeface="+mn-lt"/>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00169272"/>
                  </a:ext>
                </a:extLst>
              </a:tr>
              <a:tr h="7556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sends a message with a required element not populated.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7556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 message part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correctly detects that it does not have data for a required value and doesn’t send the message part. See note below table.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042906324"/>
                  </a:ext>
                </a:extLst>
              </a:tr>
            </a:tbl>
          </a:graphicData>
        </a:graphic>
      </p:graphicFrame>
      <p:sp>
        <p:nvSpPr>
          <p:cNvPr id="8" name="Rectangle 3"/>
          <p:cNvSpPr>
            <a:spLocks noChangeArrowheads="1"/>
          </p:cNvSpPr>
          <p:nvPr/>
        </p:nvSpPr>
        <p:spPr bwMode="auto">
          <a:xfrm>
            <a:off x="249090" y="6247830"/>
            <a:ext cx="79348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70C0"/>
                </a:solidFill>
                <a:effectLst/>
                <a:latin typeface="+mn-lt"/>
                <a:ea typeface="Times New Roman" panose="02020603050405020304" pitchFamily="18" charset="0"/>
                <a:cs typeface="Times New Roman" panose="02020603050405020304" pitchFamily="18" charset="0"/>
              </a:rPr>
              <a:t>*</a:t>
            </a:r>
            <a:r>
              <a:rPr kumimoji="0" lang="en-GB" altLang="en-US" sz="10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Such “negative” testing is necessary. For example, an application may incorrectly populate an element with a default value.</a:t>
            </a:r>
            <a:endParaRPr kumimoji="0" lang="en-GB" altLang="en-US" sz="1000" b="0" i="0" u="none" strike="noStrike" cap="none" normalizeH="0" baseline="0" dirty="0">
              <a:ln>
                <a:noFill/>
              </a:ln>
              <a:solidFill>
                <a:schemeClr val="tx1"/>
              </a:solidFill>
              <a:effectLst/>
              <a:latin typeface="+mn-lt"/>
            </a:endParaRPr>
          </a:p>
        </p:txBody>
      </p:sp>
      <p:sp>
        <p:nvSpPr>
          <p:cNvPr id="9" name="Rectangle 8"/>
          <p:cNvSpPr/>
          <p:nvPr/>
        </p:nvSpPr>
        <p:spPr bwMode="auto">
          <a:xfrm>
            <a:off x="456656" y="1998430"/>
            <a:ext cx="6553744"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Usage: Support and Presence – Sending System</a:t>
            </a:r>
          </a:p>
        </p:txBody>
      </p:sp>
      <p:graphicFrame>
        <p:nvGraphicFramePr>
          <p:cNvPr id="12" name="Table 11"/>
          <p:cNvGraphicFramePr>
            <a:graphicFrameLocks noGrp="1"/>
          </p:cNvGraphicFramePr>
          <p:nvPr>
            <p:extLst>
              <p:ext uri="{D42A27DB-BD31-4B8C-83A1-F6EECF244321}">
                <p14:modId xmlns:p14="http://schemas.microsoft.com/office/powerpoint/2010/main" val="2710285175"/>
              </p:ext>
            </p:extLst>
          </p:nvPr>
        </p:nvGraphicFramePr>
        <p:xfrm>
          <a:off x="7162798" y="1755714"/>
          <a:ext cx="1600745" cy="942632"/>
        </p:xfrm>
        <a:graphic>
          <a:graphicData uri="http://schemas.openxmlformats.org/drawingml/2006/table">
            <a:tbl>
              <a:tblPr/>
              <a:tblGrid>
                <a:gridCol w="914945">
                  <a:extLst>
                    <a:ext uri="{9D8B030D-6E8A-4147-A177-3AD203B41FA5}">
                      <a16:colId xmlns:a16="http://schemas.microsoft.com/office/drawing/2014/main" val="892414354"/>
                    </a:ext>
                  </a:extLst>
                </a:gridCol>
                <a:gridCol w="685800">
                  <a:extLst>
                    <a:ext uri="{9D8B030D-6E8A-4147-A177-3AD203B41FA5}">
                      <a16:colId xmlns:a16="http://schemas.microsoft.com/office/drawing/2014/main" val="2082449996"/>
                    </a:ext>
                  </a:extLst>
                </a:gridCol>
              </a:tblGrid>
              <a:tr h="266700">
                <a:tc>
                  <a:txBody>
                    <a:bodyPr/>
                    <a:lstStyle/>
                    <a:p>
                      <a:pPr marL="0" marR="0" algn="ctr">
                        <a:spcBef>
                          <a:spcPts val="100"/>
                        </a:spcBef>
                        <a:spcAft>
                          <a:spcPts val="600"/>
                        </a:spcAft>
                      </a:pPr>
                      <a:r>
                        <a:rPr lang="en-US" sz="1000" b="1" kern="1000" dirty="0">
                          <a:solidFill>
                            <a:schemeClr val="bg1"/>
                          </a:solidFill>
                          <a:effectLst/>
                          <a:latin typeface="+mn-lt"/>
                          <a:ea typeface="Times New Roman" panose="02020603050405020304" pitchFamily="18" charset="0"/>
                          <a:cs typeface="Times New Roman" panose="02020603050405020304" pitchFamily="18" charset="0"/>
                        </a:rPr>
                        <a:t>Standard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000" b="1" kern="1000" noProof="0" dirty="0">
                          <a:solidFill>
                            <a:schemeClr val="bg1"/>
                          </a:solidFill>
                          <a:effectLst/>
                          <a:latin typeface="+mn-lt"/>
                          <a:ea typeface="Times New Roman" panose="02020603050405020304" pitchFamily="18" charset="0"/>
                          <a:cs typeface="Times New Roman" panose="02020603050405020304" pitchFamily="18" charset="0"/>
                        </a:rPr>
                        <a:t>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222542">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a:t>
                      </a:r>
                      <a:r>
                        <a:rPr lang="en-US" sz="1000" b="1" kern="1000" baseline="0" dirty="0">
                          <a:effectLst/>
                          <a:latin typeface="+mn-lt"/>
                          <a:ea typeface="Times New Roman" panose="02020603050405020304" pitchFamily="18" charset="0"/>
                          <a:cs typeface="Times New Roman" panose="02020603050405020304" pitchFamily="18" charset="0"/>
                        </a:rPr>
                        <a:t> v2</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5069968"/>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V3,</a:t>
                      </a:r>
                      <a:r>
                        <a:rPr lang="en-US" sz="1000" b="1" kern="1000" baseline="0" dirty="0">
                          <a:effectLst/>
                          <a:latin typeface="+mn-lt"/>
                          <a:ea typeface="Times New Roman" panose="02020603050405020304" pitchFamily="18" charset="0"/>
                          <a:cs typeface="Times New Roman" panose="02020603050405020304" pitchFamily="18" charset="0"/>
                        </a:rPr>
                        <a:t> CDA</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0169272"/>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FHIR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1..n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4925429"/>
                  </a:ext>
                </a:extLst>
              </a:tr>
            </a:tbl>
          </a:graphicData>
        </a:graphic>
      </p:graphicFrame>
      <p:sp>
        <p:nvSpPr>
          <p:cNvPr id="10" name="Rectangle 9"/>
          <p:cNvSpPr/>
          <p:nvPr/>
        </p:nvSpPr>
        <p:spPr>
          <a:xfrm>
            <a:off x="249090" y="5899954"/>
            <a:ext cx="8056709" cy="400110"/>
          </a:xfrm>
          <a:prstGeom prst="rect">
            <a:avLst/>
          </a:prstGeom>
        </p:spPr>
        <p:txBody>
          <a:bodyPr wrap="square">
            <a:spAutoFit/>
          </a:bodyPr>
          <a:lstStyle/>
          <a:p>
            <a:r>
              <a:rPr lang="en-US" sz="1000" dirty="0"/>
              <a:t>The “No message part sent” could result in the entire message not being sent. The message part is referring to a coherent group of data, for example, a message containing three sets of laboratory results in the form of three segment groups.</a:t>
            </a:r>
          </a:p>
        </p:txBody>
      </p:sp>
      <p:sp>
        <p:nvSpPr>
          <p:cNvPr id="11" name="5-Point Star 10"/>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2997387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8195" name="Rectangle 3"/>
          <p:cNvSpPr>
            <a:spLocks noGrp="1" noChangeArrowheads="1"/>
          </p:cNvSpPr>
          <p:nvPr>
            <p:ph idx="1"/>
          </p:nvPr>
        </p:nvSpPr>
        <p:spPr>
          <a:xfrm>
            <a:off x="304800" y="3066818"/>
            <a:ext cx="8458200" cy="336979"/>
          </a:xfrm>
        </p:spPr>
        <p:txBody>
          <a:bodyPr>
            <a:normAutofit fontScale="62500" lnSpcReduction="20000"/>
          </a:bodyPr>
          <a:lstStyle/>
          <a:p>
            <a:r>
              <a:rPr lang="en-US" dirty="0"/>
              <a:t>The element SHALL be supported and MAY be present in the instance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236</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456267346"/>
              </p:ext>
            </p:extLst>
          </p:nvPr>
        </p:nvGraphicFramePr>
        <p:xfrm>
          <a:off x="456113" y="3719267"/>
          <a:ext cx="8306887" cy="2010973"/>
        </p:xfrm>
        <a:graphic>
          <a:graphicData uri="http://schemas.openxmlformats.org/drawingml/2006/table">
            <a:tbl>
              <a:tblPr/>
              <a:tblGrid>
                <a:gridCol w="901853">
                  <a:extLst>
                    <a:ext uri="{9D8B030D-6E8A-4147-A177-3AD203B41FA5}">
                      <a16:colId xmlns:a16="http://schemas.microsoft.com/office/drawing/2014/main" val="892414354"/>
                    </a:ext>
                  </a:extLst>
                </a:gridCol>
                <a:gridCol w="822782">
                  <a:extLst>
                    <a:ext uri="{9D8B030D-6E8A-4147-A177-3AD203B41FA5}">
                      <a16:colId xmlns:a16="http://schemas.microsoft.com/office/drawing/2014/main" val="2082449996"/>
                    </a:ext>
                  </a:extLst>
                </a:gridCol>
                <a:gridCol w="1121975">
                  <a:extLst>
                    <a:ext uri="{9D8B030D-6E8A-4147-A177-3AD203B41FA5}">
                      <a16:colId xmlns:a16="http://schemas.microsoft.com/office/drawing/2014/main" val="3914491190"/>
                    </a:ext>
                  </a:extLst>
                </a:gridCol>
                <a:gridCol w="1115271">
                  <a:extLst>
                    <a:ext uri="{9D8B030D-6E8A-4147-A177-3AD203B41FA5}">
                      <a16:colId xmlns:a16="http://schemas.microsoft.com/office/drawing/2014/main" val="742794423"/>
                    </a:ext>
                  </a:extLst>
                </a:gridCol>
                <a:gridCol w="1523800">
                  <a:extLst>
                    <a:ext uri="{9D8B030D-6E8A-4147-A177-3AD203B41FA5}">
                      <a16:colId xmlns:a16="http://schemas.microsoft.com/office/drawing/2014/main" val="3251906244"/>
                    </a:ext>
                  </a:extLst>
                </a:gridCol>
                <a:gridCol w="2821206">
                  <a:extLst>
                    <a:ext uri="{9D8B030D-6E8A-4147-A177-3AD203B41FA5}">
                      <a16:colId xmlns:a16="http://schemas.microsoft.com/office/drawing/2014/main" val="1685928128"/>
                    </a:ext>
                  </a:extLst>
                </a:gridCol>
              </a:tblGrid>
              <a:tr h="2667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Usage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04093">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a:t>
                      </a:r>
                      <a:r>
                        <a:rPr lang="en-US" sz="1200" b="1" kern="1000" baseline="0" dirty="0">
                          <a:effectLst/>
                          <a:latin typeface="+mn-lt"/>
                          <a:ea typeface="Times New Roman" panose="02020603050405020304" pitchFamily="18" charset="0"/>
                          <a:cs typeface="Times New Roman" panose="02020603050405020304" pitchFamily="18" charset="0"/>
                        </a:rPr>
                        <a:t>t</a:t>
                      </a: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Valued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Affirmative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1365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does not send the required element when a value is provided.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7556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Not-Valued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sends a value even though it does not have a valid value to send</a:t>
                      </a:r>
                      <a:r>
                        <a:rPr lang="en-US" sz="1600" kern="1000" dirty="0">
                          <a:solidFill>
                            <a:schemeClr val="accent5">
                              <a:lumMod val="50000"/>
                            </a:schemeClr>
                          </a:solidFill>
                          <a:effectLst/>
                          <a:latin typeface="+mn-lt"/>
                          <a:ea typeface="Times New Roman" panose="02020603050405020304" pitchFamily="18" charset="0"/>
                          <a:cs typeface="Times New Roman" panose="02020603050405020304" pitchFamily="18" charset="0"/>
                        </a:rPr>
                        <a:t>*</a:t>
                      </a:r>
                      <a:r>
                        <a:rPr lang="en-US" sz="1200" kern="1000" dirty="0">
                          <a:effectLst/>
                          <a:latin typeface="+mn-lt"/>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00169272"/>
                  </a:ext>
                </a:extLst>
              </a:tr>
              <a:tr h="7556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sends a message without the element populated.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bl>
          </a:graphicData>
        </a:graphic>
      </p:graphicFrame>
      <p:sp>
        <p:nvSpPr>
          <p:cNvPr id="8" name="Rectangle 3"/>
          <p:cNvSpPr>
            <a:spLocks noChangeArrowheads="1"/>
          </p:cNvSpPr>
          <p:nvPr/>
        </p:nvSpPr>
        <p:spPr bwMode="auto">
          <a:xfrm>
            <a:off x="228600" y="6167421"/>
            <a:ext cx="80861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70C0"/>
                </a:solidFill>
                <a:effectLst/>
                <a:latin typeface="+mn-lt"/>
                <a:ea typeface="Times New Roman" panose="02020603050405020304" pitchFamily="18" charset="0"/>
                <a:cs typeface="Times New Roman" panose="02020603050405020304" pitchFamily="18" charset="0"/>
              </a:rPr>
              <a:t>*</a:t>
            </a:r>
            <a:r>
              <a:rPr kumimoji="0" lang="en-GB" altLang="en-US" sz="11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Such “negative” testing is necessary. For example, an application may incorrectly populate an element with a default value.</a:t>
            </a:r>
            <a:endParaRPr kumimoji="0" lang="en-GB" altLang="en-US" sz="1100" b="0" i="0" u="none" strike="noStrike" cap="none" normalizeH="0" baseline="0" dirty="0">
              <a:ln>
                <a:noFill/>
              </a:ln>
              <a:solidFill>
                <a:schemeClr val="tx1"/>
              </a:solidFill>
              <a:effectLst/>
              <a:latin typeface="+mn-lt"/>
            </a:endParaRPr>
          </a:p>
        </p:txBody>
      </p:sp>
      <p:sp>
        <p:nvSpPr>
          <p:cNvPr id="9" name="Rectangle 8"/>
          <p:cNvSpPr/>
          <p:nvPr/>
        </p:nvSpPr>
        <p:spPr bwMode="auto">
          <a:xfrm>
            <a:off x="468182" y="2032276"/>
            <a:ext cx="5562600"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Usage: Support – Sending System</a:t>
            </a:r>
          </a:p>
        </p:txBody>
      </p:sp>
      <p:graphicFrame>
        <p:nvGraphicFramePr>
          <p:cNvPr id="10" name="Table 9"/>
          <p:cNvGraphicFramePr>
            <a:graphicFrameLocks noGrp="1"/>
          </p:cNvGraphicFramePr>
          <p:nvPr>
            <p:extLst>
              <p:ext uri="{D42A27DB-BD31-4B8C-83A1-F6EECF244321}">
                <p14:modId xmlns:p14="http://schemas.microsoft.com/office/powerpoint/2010/main" val="787214532"/>
              </p:ext>
            </p:extLst>
          </p:nvPr>
        </p:nvGraphicFramePr>
        <p:xfrm>
          <a:off x="6172200" y="1789560"/>
          <a:ext cx="2591343" cy="942632"/>
        </p:xfrm>
        <a:graphic>
          <a:graphicData uri="http://schemas.openxmlformats.org/drawingml/2006/table">
            <a:tbl>
              <a:tblPr/>
              <a:tblGrid>
                <a:gridCol w="990600">
                  <a:extLst>
                    <a:ext uri="{9D8B030D-6E8A-4147-A177-3AD203B41FA5}">
                      <a16:colId xmlns:a16="http://schemas.microsoft.com/office/drawing/2014/main" val="892414354"/>
                    </a:ext>
                  </a:extLst>
                </a:gridCol>
                <a:gridCol w="1600743">
                  <a:extLst>
                    <a:ext uri="{9D8B030D-6E8A-4147-A177-3AD203B41FA5}">
                      <a16:colId xmlns:a16="http://schemas.microsoft.com/office/drawing/2014/main" val="2082449996"/>
                    </a:ext>
                  </a:extLst>
                </a:gridCol>
              </a:tblGrid>
              <a:tr h="266700">
                <a:tc>
                  <a:txBody>
                    <a:bodyPr/>
                    <a:lstStyle/>
                    <a:p>
                      <a:pPr marL="0" marR="0" algn="ctr">
                        <a:spcBef>
                          <a:spcPts val="100"/>
                        </a:spcBef>
                        <a:spcAft>
                          <a:spcPts val="600"/>
                        </a:spcAft>
                      </a:pPr>
                      <a:r>
                        <a:rPr lang="en-US" sz="1000" b="1" kern="1000" dirty="0">
                          <a:solidFill>
                            <a:schemeClr val="bg1"/>
                          </a:solidFill>
                          <a:effectLst/>
                          <a:latin typeface="+mn-lt"/>
                          <a:ea typeface="Times New Roman" panose="02020603050405020304" pitchFamily="18" charset="0"/>
                          <a:cs typeface="Times New Roman" panose="02020603050405020304" pitchFamily="18" charset="0"/>
                        </a:rPr>
                        <a:t>Standard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000" b="1" kern="1000" noProof="0" dirty="0">
                          <a:solidFill>
                            <a:schemeClr val="bg1"/>
                          </a:solidFill>
                          <a:effectLst/>
                          <a:latin typeface="+mn-lt"/>
                          <a:ea typeface="Times New Roman" panose="02020603050405020304" pitchFamily="18" charset="0"/>
                          <a:cs typeface="Times New Roman" panose="02020603050405020304" pitchFamily="18" charset="0"/>
                        </a:rPr>
                        <a:t>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222542">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a:t>
                      </a:r>
                      <a:r>
                        <a:rPr lang="en-US" sz="1000" b="1" kern="1000" baseline="0" dirty="0">
                          <a:effectLst/>
                          <a:latin typeface="+mn-lt"/>
                          <a:ea typeface="Times New Roman" panose="02020603050405020304" pitchFamily="18" charset="0"/>
                          <a:cs typeface="Times New Roman" panose="02020603050405020304" pitchFamily="18" charset="0"/>
                        </a:rPr>
                        <a:t> v2</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5069968"/>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V3,</a:t>
                      </a:r>
                      <a:r>
                        <a:rPr lang="en-US" sz="1000" b="1" kern="1000" baseline="0" dirty="0">
                          <a:effectLst/>
                          <a:latin typeface="+mn-lt"/>
                          <a:ea typeface="Times New Roman" panose="02020603050405020304" pitchFamily="18" charset="0"/>
                          <a:cs typeface="Times New Roman" panose="02020603050405020304" pitchFamily="18" charset="0"/>
                        </a:rPr>
                        <a:t> CDA</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0169272"/>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FHIR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0..n + “</a:t>
                      </a:r>
                      <a:r>
                        <a:rPr lang="en-US" sz="1000" b="1" dirty="0" err="1"/>
                        <a:t>mustSupport</a:t>
                      </a:r>
                      <a:r>
                        <a:rPr lang="en-US" sz="1000" b="1" dirty="0"/>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4925429"/>
                  </a:ext>
                </a:extLst>
              </a:tr>
            </a:tbl>
          </a:graphicData>
        </a:graphic>
      </p:graphicFrame>
    </p:spTree>
    <p:extLst>
      <p:ext uri="{BB962C8B-B14F-4D97-AF65-F5344CB8AC3E}">
        <p14:creationId xmlns:p14="http://schemas.microsoft.com/office/powerpoint/2010/main" val="74268156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8195" name="Rectangle 3"/>
          <p:cNvSpPr>
            <a:spLocks noGrp="1" noChangeArrowheads="1"/>
          </p:cNvSpPr>
          <p:nvPr>
            <p:ph idx="1"/>
          </p:nvPr>
        </p:nvSpPr>
        <p:spPr>
          <a:xfrm>
            <a:off x="304800" y="3025776"/>
            <a:ext cx="8458200" cy="336979"/>
          </a:xfrm>
        </p:spPr>
        <p:txBody>
          <a:bodyPr>
            <a:normAutofit fontScale="62500" lnSpcReduction="20000"/>
          </a:bodyPr>
          <a:lstStyle/>
          <a:p>
            <a:r>
              <a:rPr lang="en-US" dirty="0"/>
              <a:t>The element SHALL NOT be present in the instance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237</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573610619"/>
              </p:ext>
            </p:extLst>
          </p:nvPr>
        </p:nvGraphicFramePr>
        <p:xfrm>
          <a:off x="456113" y="3605471"/>
          <a:ext cx="8306887" cy="2285646"/>
        </p:xfrm>
        <a:graphic>
          <a:graphicData uri="http://schemas.openxmlformats.org/drawingml/2006/table">
            <a:tbl>
              <a:tblPr/>
              <a:tblGrid>
                <a:gridCol w="901853">
                  <a:extLst>
                    <a:ext uri="{9D8B030D-6E8A-4147-A177-3AD203B41FA5}">
                      <a16:colId xmlns:a16="http://schemas.microsoft.com/office/drawing/2014/main" val="892414354"/>
                    </a:ext>
                  </a:extLst>
                </a:gridCol>
                <a:gridCol w="822782">
                  <a:extLst>
                    <a:ext uri="{9D8B030D-6E8A-4147-A177-3AD203B41FA5}">
                      <a16:colId xmlns:a16="http://schemas.microsoft.com/office/drawing/2014/main" val="2082449996"/>
                    </a:ext>
                  </a:extLst>
                </a:gridCol>
                <a:gridCol w="1121975">
                  <a:extLst>
                    <a:ext uri="{9D8B030D-6E8A-4147-A177-3AD203B41FA5}">
                      <a16:colId xmlns:a16="http://schemas.microsoft.com/office/drawing/2014/main" val="3914491190"/>
                    </a:ext>
                  </a:extLst>
                </a:gridCol>
                <a:gridCol w="1115271">
                  <a:extLst>
                    <a:ext uri="{9D8B030D-6E8A-4147-A177-3AD203B41FA5}">
                      <a16:colId xmlns:a16="http://schemas.microsoft.com/office/drawing/2014/main" val="742794423"/>
                    </a:ext>
                  </a:extLst>
                </a:gridCol>
                <a:gridCol w="1523800">
                  <a:extLst>
                    <a:ext uri="{9D8B030D-6E8A-4147-A177-3AD203B41FA5}">
                      <a16:colId xmlns:a16="http://schemas.microsoft.com/office/drawing/2014/main" val="3251906244"/>
                    </a:ext>
                  </a:extLst>
                </a:gridCol>
                <a:gridCol w="2821206">
                  <a:extLst>
                    <a:ext uri="{9D8B030D-6E8A-4147-A177-3AD203B41FA5}">
                      <a16:colId xmlns:a16="http://schemas.microsoft.com/office/drawing/2014/main" val="1685928128"/>
                    </a:ext>
                  </a:extLst>
                </a:gridCol>
              </a:tblGrid>
              <a:tr h="594183">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Usage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487150">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Prohibited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Valued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Non-conformant because value was sent for a not-supported or forbidden element.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47191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Confirms correct usage of a</a:t>
                      </a:r>
                      <a:r>
                        <a:rPr lang="en-US" sz="1200" kern="1000" baseline="0" dirty="0">
                          <a:effectLst/>
                          <a:latin typeface="+mn-lt"/>
                          <a:ea typeface="Times New Roman" panose="02020603050405020304" pitchFamily="18" charset="0"/>
                          <a:cs typeface="Times New Roman" panose="02020603050405020304" pitchFamily="18" charset="0"/>
                        </a:rPr>
                        <a:t> prohibited</a:t>
                      </a:r>
                      <a:r>
                        <a:rPr lang="en-US" sz="1200" kern="1000" dirty="0">
                          <a:effectLst/>
                          <a:latin typeface="+mn-lt"/>
                          <a:ea typeface="Times New Roman" panose="02020603050405020304" pitchFamily="18" charset="0"/>
                          <a:cs typeface="Times New Roman" panose="02020603050405020304" pitchFamily="18" charset="0"/>
                        </a:rPr>
                        <a:t> element by providing data and the application did not send a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396122">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Prohibited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Not-Valued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 because value was sent for a not-supported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00169272"/>
                  </a:ext>
                </a:extLst>
              </a:tr>
              <a:tr h="19806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Confirms expected behavior.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bl>
          </a:graphicData>
        </a:graphic>
      </p:graphicFrame>
      <p:sp>
        <p:nvSpPr>
          <p:cNvPr id="9" name="Rectangle 8"/>
          <p:cNvSpPr/>
          <p:nvPr/>
        </p:nvSpPr>
        <p:spPr bwMode="auto">
          <a:xfrm>
            <a:off x="468182" y="2032276"/>
            <a:ext cx="5562600"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Usage: Prohibited – Sending System</a:t>
            </a:r>
          </a:p>
        </p:txBody>
      </p:sp>
      <p:graphicFrame>
        <p:nvGraphicFramePr>
          <p:cNvPr id="10" name="Table 9"/>
          <p:cNvGraphicFramePr>
            <a:graphicFrameLocks noGrp="1"/>
          </p:cNvGraphicFramePr>
          <p:nvPr>
            <p:extLst>
              <p:ext uri="{D42A27DB-BD31-4B8C-83A1-F6EECF244321}">
                <p14:modId xmlns:p14="http://schemas.microsoft.com/office/powerpoint/2010/main" val="765261846"/>
              </p:ext>
            </p:extLst>
          </p:nvPr>
        </p:nvGraphicFramePr>
        <p:xfrm>
          <a:off x="6172200" y="1789560"/>
          <a:ext cx="2591343" cy="942632"/>
        </p:xfrm>
        <a:graphic>
          <a:graphicData uri="http://schemas.openxmlformats.org/drawingml/2006/table">
            <a:tbl>
              <a:tblPr/>
              <a:tblGrid>
                <a:gridCol w="990600">
                  <a:extLst>
                    <a:ext uri="{9D8B030D-6E8A-4147-A177-3AD203B41FA5}">
                      <a16:colId xmlns:a16="http://schemas.microsoft.com/office/drawing/2014/main" val="892414354"/>
                    </a:ext>
                  </a:extLst>
                </a:gridCol>
                <a:gridCol w="1600743">
                  <a:extLst>
                    <a:ext uri="{9D8B030D-6E8A-4147-A177-3AD203B41FA5}">
                      <a16:colId xmlns:a16="http://schemas.microsoft.com/office/drawing/2014/main" val="2082449996"/>
                    </a:ext>
                  </a:extLst>
                </a:gridCol>
              </a:tblGrid>
              <a:tr h="266700">
                <a:tc>
                  <a:txBody>
                    <a:bodyPr/>
                    <a:lstStyle/>
                    <a:p>
                      <a:pPr marL="0" marR="0" algn="ctr">
                        <a:spcBef>
                          <a:spcPts val="100"/>
                        </a:spcBef>
                        <a:spcAft>
                          <a:spcPts val="600"/>
                        </a:spcAft>
                      </a:pPr>
                      <a:r>
                        <a:rPr lang="en-US" sz="1000" b="1" kern="1000" dirty="0">
                          <a:solidFill>
                            <a:schemeClr val="bg1"/>
                          </a:solidFill>
                          <a:effectLst/>
                          <a:latin typeface="+mn-lt"/>
                          <a:ea typeface="Times New Roman" panose="02020603050405020304" pitchFamily="18" charset="0"/>
                          <a:cs typeface="Times New Roman" panose="02020603050405020304" pitchFamily="18" charset="0"/>
                        </a:rPr>
                        <a:t>Standard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000" b="1" kern="1000" noProof="0" dirty="0">
                          <a:solidFill>
                            <a:schemeClr val="bg1"/>
                          </a:solidFill>
                          <a:effectLst/>
                          <a:latin typeface="+mn-lt"/>
                          <a:ea typeface="Times New Roman" panose="02020603050405020304" pitchFamily="18" charset="0"/>
                          <a:cs typeface="Times New Roman" panose="02020603050405020304" pitchFamily="18" charset="0"/>
                        </a:rPr>
                        <a:t>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222542">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a:t>
                      </a:r>
                      <a:r>
                        <a:rPr lang="en-US" sz="1000" b="1" kern="1000" baseline="0" dirty="0">
                          <a:effectLst/>
                          <a:latin typeface="+mn-lt"/>
                          <a:ea typeface="Times New Roman" panose="02020603050405020304" pitchFamily="18" charset="0"/>
                          <a:cs typeface="Times New Roman" panose="02020603050405020304" pitchFamily="18" charset="0"/>
                        </a:rPr>
                        <a:t> v2</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5069968"/>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V3,</a:t>
                      </a:r>
                      <a:r>
                        <a:rPr lang="en-US" sz="1000" b="1" kern="1000" baseline="0" dirty="0">
                          <a:effectLst/>
                          <a:latin typeface="+mn-lt"/>
                          <a:ea typeface="Times New Roman" panose="02020603050405020304" pitchFamily="18" charset="0"/>
                          <a:cs typeface="Times New Roman" panose="02020603050405020304" pitchFamily="18" charset="0"/>
                        </a:rPr>
                        <a:t> CDA</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NP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0169272"/>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FHIR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4925429"/>
                  </a:ext>
                </a:extLst>
              </a:tr>
            </a:tbl>
          </a:graphicData>
        </a:graphic>
      </p:graphicFrame>
      <p:sp>
        <p:nvSpPr>
          <p:cNvPr id="11" name="5-Point Star 10"/>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5441587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8195" name="Rectangle 3"/>
          <p:cNvSpPr>
            <a:spLocks noGrp="1" noChangeArrowheads="1"/>
          </p:cNvSpPr>
          <p:nvPr>
            <p:ph idx="1"/>
          </p:nvPr>
        </p:nvSpPr>
        <p:spPr>
          <a:xfrm>
            <a:off x="342355" y="2689125"/>
            <a:ext cx="8383090" cy="492605"/>
          </a:xfrm>
        </p:spPr>
        <p:txBody>
          <a:bodyPr>
            <a:normAutofit/>
          </a:bodyPr>
          <a:lstStyle/>
          <a:p>
            <a:r>
              <a:rPr lang="en-US" sz="2000" dirty="0"/>
              <a:t>The element SHALL be supported and SHALL be “processed”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238</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42948838"/>
              </p:ext>
            </p:extLst>
          </p:nvPr>
        </p:nvGraphicFramePr>
        <p:xfrm>
          <a:off x="457200" y="3172509"/>
          <a:ext cx="8306887" cy="3256625"/>
        </p:xfrm>
        <a:graphic>
          <a:graphicData uri="http://schemas.openxmlformats.org/drawingml/2006/table">
            <a:tbl>
              <a:tblPr/>
              <a:tblGrid>
                <a:gridCol w="901853">
                  <a:extLst>
                    <a:ext uri="{9D8B030D-6E8A-4147-A177-3AD203B41FA5}">
                      <a16:colId xmlns:a16="http://schemas.microsoft.com/office/drawing/2014/main" val="892414354"/>
                    </a:ext>
                  </a:extLst>
                </a:gridCol>
                <a:gridCol w="822782">
                  <a:extLst>
                    <a:ext uri="{9D8B030D-6E8A-4147-A177-3AD203B41FA5}">
                      <a16:colId xmlns:a16="http://schemas.microsoft.com/office/drawing/2014/main" val="2082449996"/>
                    </a:ext>
                  </a:extLst>
                </a:gridCol>
                <a:gridCol w="1121975">
                  <a:extLst>
                    <a:ext uri="{9D8B030D-6E8A-4147-A177-3AD203B41FA5}">
                      <a16:colId xmlns:a16="http://schemas.microsoft.com/office/drawing/2014/main" val="3914491190"/>
                    </a:ext>
                  </a:extLst>
                </a:gridCol>
                <a:gridCol w="1115271">
                  <a:extLst>
                    <a:ext uri="{9D8B030D-6E8A-4147-A177-3AD203B41FA5}">
                      <a16:colId xmlns:a16="http://schemas.microsoft.com/office/drawing/2014/main" val="742794423"/>
                    </a:ext>
                  </a:extLst>
                </a:gridCol>
                <a:gridCol w="1523800">
                  <a:extLst>
                    <a:ext uri="{9D8B030D-6E8A-4147-A177-3AD203B41FA5}">
                      <a16:colId xmlns:a16="http://schemas.microsoft.com/office/drawing/2014/main" val="3251906244"/>
                    </a:ext>
                  </a:extLst>
                </a:gridCol>
                <a:gridCol w="2821206">
                  <a:extLst>
                    <a:ext uri="{9D8B030D-6E8A-4147-A177-3AD203B41FA5}">
                      <a16:colId xmlns:a16="http://schemas.microsoft.com/office/drawing/2014/main" val="1685928128"/>
                    </a:ext>
                  </a:extLst>
                </a:gridCol>
              </a:tblGrid>
              <a:tr h="2667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Usage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054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a:t>
                      </a:r>
                      <a:r>
                        <a:rPr lang="en-US" sz="1200" b="1" kern="1000" baseline="0" dirty="0">
                          <a:effectLst/>
                          <a:latin typeface="+mn-lt"/>
                          <a:ea typeface="Times New Roman" panose="02020603050405020304" pitchFamily="18" charset="0"/>
                          <a:cs typeface="Times New Roman" panose="02020603050405020304" pitchFamily="18" charset="0"/>
                        </a:rPr>
                        <a:t>t and Presence</a:t>
                      </a: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Valued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Process Element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Processed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1365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Not-Processed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does not process the required element received.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7556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r>
                        <a:rPr lang="en-US" sz="1200" b="1" kern="1000" baseline="0" dirty="0">
                          <a:effectLst/>
                          <a:latin typeface="+mn-lt"/>
                          <a:ea typeface="Times New Roman" panose="02020603050405020304" pitchFamily="18" charset="0"/>
                          <a:cs typeface="Times New Roman" panose="02020603050405020304" pitchFamily="18" charset="0"/>
                        </a:rPr>
                        <a:t> and Presence</a:t>
                      </a: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Not-Valued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Raise Exception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Processed or Not-Processed; Application raises an exception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The application shall raise an exception when a required element is not sent. The application makes a determination of what parts of the message, if any, are processed.</a:t>
                      </a:r>
                    </a:p>
                    <a:p>
                      <a:pPr marL="0" marR="0">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In all cases the application should acknowledge the non-conformity*.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00169272"/>
                  </a:ext>
                </a:extLst>
              </a:tr>
              <a:tr h="75565">
                <a:tc vMerge="1">
                  <a:txBody>
                    <a:bodyPr/>
                    <a:lstStyle/>
                    <a:p>
                      <a:endParaRPr lang="en-US"/>
                    </a:p>
                  </a:txBody>
                  <a:tcPr/>
                </a:tc>
                <a:tc vMerge="1">
                  <a:txBody>
                    <a:bodyPr/>
                    <a:lstStyle/>
                    <a:p>
                      <a:endParaRPr lang="en-US" dirty="0"/>
                    </a:p>
                  </a:txBody>
                  <a:tcPr marL="68580" marR="68580" marT="0" marB="0">
                    <a:lnT w="12700" cap="flat" cmpd="sng" algn="ctr">
                      <a:solidFill>
                        <a:srgbClr val="000000"/>
                      </a:solidFill>
                      <a:prstDash val="solid"/>
                      <a:round/>
                      <a:headEnd type="none" w="med" len="med"/>
                      <a:tailEnd type="none" w="med" len="med"/>
                    </a:lnT>
                  </a:tcPr>
                </a:tc>
                <a:tc vMerge="1">
                  <a:txBody>
                    <a:bodyPr/>
                    <a:lstStyle/>
                    <a:p>
                      <a:endParaRPr lang="en-US" dirty="0"/>
                    </a:p>
                  </a:txBody>
                  <a:tcPr marL="68580" marR="68580" marT="0" marB="0">
                    <a:lnT w="12700" cap="flat" cmpd="sng" algn="ctr">
                      <a:solidFill>
                        <a:srgbClr val="000000"/>
                      </a:solidFill>
                      <a:prstDash val="solid"/>
                      <a:round/>
                      <a:headEnd type="none" w="med" len="med"/>
                      <a:tailEnd type="none" w="med" len="med"/>
                    </a:lnT>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Processed or Not processed; no exception raised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bl>
          </a:graphicData>
        </a:graphic>
      </p:graphicFrame>
      <p:sp>
        <p:nvSpPr>
          <p:cNvPr id="9" name="Rectangle 8"/>
          <p:cNvSpPr/>
          <p:nvPr/>
        </p:nvSpPr>
        <p:spPr bwMode="auto">
          <a:xfrm>
            <a:off x="494754" y="1945544"/>
            <a:ext cx="6553744"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Usage: Support and Presence – Receiving System</a:t>
            </a:r>
          </a:p>
        </p:txBody>
      </p:sp>
      <p:graphicFrame>
        <p:nvGraphicFramePr>
          <p:cNvPr id="12" name="Table 11"/>
          <p:cNvGraphicFramePr>
            <a:graphicFrameLocks noGrp="1"/>
          </p:cNvGraphicFramePr>
          <p:nvPr>
            <p:extLst>
              <p:ext uri="{D42A27DB-BD31-4B8C-83A1-F6EECF244321}">
                <p14:modId xmlns:p14="http://schemas.microsoft.com/office/powerpoint/2010/main" val="2083551898"/>
              </p:ext>
            </p:extLst>
          </p:nvPr>
        </p:nvGraphicFramePr>
        <p:xfrm>
          <a:off x="7162798" y="1755714"/>
          <a:ext cx="1600745" cy="942632"/>
        </p:xfrm>
        <a:graphic>
          <a:graphicData uri="http://schemas.openxmlformats.org/drawingml/2006/table">
            <a:tbl>
              <a:tblPr/>
              <a:tblGrid>
                <a:gridCol w="914945">
                  <a:extLst>
                    <a:ext uri="{9D8B030D-6E8A-4147-A177-3AD203B41FA5}">
                      <a16:colId xmlns:a16="http://schemas.microsoft.com/office/drawing/2014/main" val="892414354"/>
                    </a:ext>
                  </a:extLst>
                </a:gridCol>
                <a:gridCol w="685800">
                  <a:extLst>
                    <a:ext uri="{9D8B030D-6E8A-4147-A177-3AD203B41FA5}">
                      <a16:colId xmlns:a16="http://schemas.microsoft.com/office/drawing/2014/main" val="2082449996"/>
                    </a:ext>
                  </a:extLst>
                </a:gridCol>
              </a:tblGrid>
              <a:tr h="266700">
                <a:tc>
                  <a:txBody>
                    <a:bodyPr/>
                    <a:lstStyle/>
                    <a:p>
                      <a:pPr marL="0" marR="0" algn="ctr">
                        <a:spcBef>
                          <a:spcPts val="100"/>
                        </a:spcBef>
                        <a:spcAft>
                          <a:spcPts val="600"/>
                        </a:spcAft>
                      </a:pPr>
                      <a:r>
                        <a:rPr lang="en-US" sz="1000" b="1" kern="1000" dirty="0">
                          <a:solidFill>
                            <a:schemeClr val="bg1"/>
                          </a:solidFill>
                          <a:effectLst/>
                          <a:latin typeface="+mn-lt"/>
                          <a:ea typeface="Times New Roman" panose="02020603050405020304" pitchFamily="18" charset="0"/>
                          <a:cs typeface="Times New Roman" panose="02020603050405020304" pitchFamily="18" charset="0"/>
                        </a:rPr>
                        <a:t>Standard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000" b="1" kern="1000" noProof="0" dirty="0">
                          <a:solidFill>
                            <a:schemeClr val="bg1"/>
                          </a:solidFill>
                          <a:effectLst/>
                          <a:latin typeface="+mn-lt"/>
                          <a:ea typeface="Times New Roman" panose="02020603050405020304" pitchFamily="18" charset="0"/>
                          <a:cs typeface="Times New Roman" panose="02020603050405020304" pitchFamily="18" charset="0"/>
                        </a:rPr>
                        <a:t>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222542">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a:t>
                      </a:r>
                      <a:r>
                        <a:rPr lang="en-US" sz="1000" b="1" kern="1000" baseline="0" dirty="0">
                          <a:effectLst/>
                          <a:latin typeface="+mn-lt"/>
                          <a:ea typeface="Times New Roman" panose="02020603050405020304" pitchFamily="18" charset="0"/>
                          <a:cs typeface="Times New Roman" panose="02020603050405020304" pitchFamily="18" charset="0"/>
                        </a:rPr>
                        <a:t> v2</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5069968"/>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V3,</a:t>
                      </a:r>
                      <a:r>
                        <a:rPr lang="en-US" sz="1000" b="1" kern="1000" baseline="0" dirty="0">
                          <a:effectLst/>
                          <a:latin typeface="+mn-lt"/>
                          <a:ea typeface="Times New Roman" panose="02020603050405020304" pitchFamily="18" charset="0"/>
                          <a:cs typeface="Times New Roman" panose="02020603050405020304" pitchFamily="18" charset="0"/>
                        </a:rPr>
                        <a:t> CDA</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0169272"/>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FHIR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1..n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4925429"/>
                  </a:ext>
                </a:extLst>
              </a:tr>
            </a:tbl>
          </a:graphicData>
        </a:graphic>
      </p:graphicFrame>
      <p:sp>
        <p:nvSpPr>
          <p:cNvPr id="10"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9965061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8195" name="Rectangle 3"/>
          <p:cNvSpPr>
            <a:spLocks noGrp="1" noChangeArrowheads="1"/>
          </p:cNvSpPr>
          <p:nvPr>
            <p:ph idx="1"/>
          </p:nvPr>
        </p:nvSpPr>
        <p:spPr>
          <a:xfrm>
            <a:off x="380453" y="2728510"/>
            <a:ext cx="8383090" cy="492605"/>
          </a:xfrm>
        </p:spPr>
        <p:txBody>
          <a:bodyPr>
            <a:normAutofit fontScale="47500" lnSpcReduction="20000"/>
          </a:bodyPr>
          <a:lstStyle/>
          <a:p>
            <a:r>
              <a:rPr lang="en-US" dirty="0"/>
              <a:t>The element SHALL be supported and SHALL be “processed” if present in the instance, AND SHALL NOT fail if not present in the instance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239</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247102205"/>
              </p:ext>
            </p:extLst>
          </p:nvPr>
        </p:nvGraphicFramePr>
        <p:xfrm>
          <a:off x="457200" y="3243973"/>
          <a:ext cx="8306887" cy="3073745"/>
        </p:xfrm>
        <a:graphic>
          <a:graphicData uri="http://schemas.openxmlformats.org/drawingml/2006/table">
            <a:tbl>
              <a:tblPr/>
              <a:tblGrid>
                <a:gridCol w="901853">
                  <a:extLst>
                    <a:ext uri="{9D8B030D-6E8A-4147-A177-3AD203B41FA5}">
                      <a16:colId xmlns:a16="http://schemas.microsoft.com/office/drawing/2014/main" val="892414354"/>
                    </a:ext>
                  </a:extLst>
                </a:gridCol>
                <a:gridCol w="822782">
                  <a:extLst>
                    <a:ext uri="{9D8B030D-6E8A-4147-A177-3AD203B41FA5}">
                      <a16:colId xmlns:a16="http://schemas.microsoft.com/office/drawing/2014/main" val="2082449996"/>
                    </a:ext>
                  </a:extLst>
                </a:gridCol>
                <a:gridCol w="1121975">
                  <a:extLst>
                    <a:ext uri="{9D8B030D-6E8A-4147-A177-3AD203B41FA5}">
                      <a16:colId xmlns:a16="http://schemas.microsoft.com/office/drawing/2014/main" val="3914491190"/>
                    </a:ext>
                  </a:extLst>
                </a:gridCol>
                <a:gridCol w="1115271">
                  <a:extLst>
                    <a:ext uri="{9D8B030D-6E8A-4147-A177-3AD203B41FA5}">
                      <a16:colId xmlns:a16="http://schemas.microsoft.com/office/drawing/2014/main" val="742794423"/>
                    </a:ext>
                  </a:extLst>
                </a:gridCol>
                <a:gridCol w="1523800">
                  <a:extLst>
                    <a:ext uri="{9D8B030D-6E8A-4147-A177-3AD203B41FA5}">
                      <a16:colId xmlns:a16="http://schemas.microsoft.com/office/drawing/2014/main" val="3251906244"/>
                    </a:ext>
                  </a:extLst>
                </a:gridCol>
                <a:gridCol w="2821206">
                  <a:extLst>
                    <a:ext uri="{9D8B030D-6E8A-4147-A177-3AD203B41FA5}">
                      <a16:colId xmlns:a16="http://schemas.microsoft.com/office/drawing/2014/main" val="1685928128"/>
                    </a:ext>
                  </a:extLst>
                </a:gridCol>
              </a:tblGrid>
              <a:tr h="2667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Usage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054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Process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Affirmative test result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1365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does not process the required element received.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7556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E6E6E6"/>
                    </a:solidFill>
                  </a:tcPr>
                </a:tc>
                <a:tc rowSpan="2">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Process Message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Not-Processed and/or the application raises an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should process the message when this element is omitted. In this case the application did not process the message and/or raised an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00169272"/>
                  </a:ext>
                </a:extLst>
              </a:tr>
              <a:tr h="75565">
                <a:tc vMerge="1">
                  <a:txBody>
                    <a:bodyPr/>
                    <a:lstStyle/>
                    <a:p>
                      <a:endParaRPr lang="en-US"/>
                    </a:p>
                  </a:txBody>
                  <a:tcPr/>
                </a:tc>
                <a:tc vMerge="1">
                  <a:txBody>
                    <a:bodyPr/>
                    <a:lstStyle/>
                    <a:p>
                      <a:endParaRPr lang="en-US"/>
                    </a:p>
                  </a:txBody>
                  <a:tcPr>
                    <a:lnT w="12700" cap="flat" cmpd="sng" algn="ctr">
                      <a:solidFill>
                        <a:srgbClr val="000000"/>
                      </a:solidFill>
                      <a:prstDash val="solid"/>
                      <a:round/>
                      <a:headEnd type="none" w="med" len="med"/>
                      <a:tailEnd type="none" w="med" len="med"/>
                    </a:lnT>
                  </a:tcPr>
                </a:tc>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Processed; Application does not raise an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processes the message.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bl>
          </a:graphicData>
        </a:graphic>
      </p:graphicFrame>
      <p:sp>
        <p:nvSpPr>
          <p:cNvPr id="9" name="Rectangle 8"/>
          <p:cNvSpPr/>
          <p:nvPr/>
        </p:nvSpPr>
        <p:spPr bwMode="auto">
          <a:xfrm>
            <a:off x="494754" y="1945544"/>
            <a:ext cx="544884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Usage: Support  – Receiving System</a:t>
            </a:r>
          </a:p>
        </p:txBody>
      </p:sp>
      <p:graphicFrame>
        <p:nvGraphicFramePr>
          <p:cNvPr id="10" name="Table 9"/>
          <p:cNvGraphicFramePr>
            <a:graphicFrameLocks noGrp="1"/>
          </p:cNvGraphicFramePr>
          <p:nvPr>
            <p:extLst>
              <p:ext uri="{D42A27DB-BD31-4B8C-83A1-F6EECF244321}">
                <p14:modId xmlns:p14="http://schemas.microsoft.com/office/powerpoint/2010/main" val="1217330054"/>
              </p:ext>
            </p:extLst>
          </p:nvPr>
        </p:nvGraphicFramePr>
        <p:xfrm>
          <a:off x="6172200" y="1702828"/>
          <a:ext cx="2591343" cy="942632"/>
        </p:xfrm>
        <a:graphic>
          <a:graphicData uri="http://schemas.openxmlformats.org/drawingml/2006/table">
            <a:tbl>
              <a:tblPr/>
              <a:tblGrid>
                <a:gridCol w="990600">
                  <a:extLst>
                    <a:ext uri="{9D8B030D-6E8A-4147-A177-3AD203B41FA5}">
                      <a16:colId xmlns:a16="http://schemas.microsoft.com/office/drawing/2014/main" val="892414354"/>
                    </a:ext>
                  </a:extLst>
                </a:gridCol>
                <a:gridCol w="1600743">
                  <a:extLst>
                    <a:ext uri="{9D8B030D-6E8A-4147-A177-3AD203B41FA5}">
                      <a16:colId xmlns:a16="http://schemas.microsoft.com/office/drawing/2014/main" val="2082449996"/>
                    </a:ext>
                  </a:extLst>
                </a:gridCol>
              </a:tblGrid>
              <a:tr h="266700">
                <a:tc>
                  <a:txBody>
                    <a:bodyPr/>
                    <a:lstStyle/>
                    <a:p>
                      <a:pPr marL="0" marR="0" algn="ctr">
                        <a:spcBef>
                          <a:spcPts val="100"/>
                        </a:spcBef>
                        <a:spcAft>
                          <a:spcPts val="600"/>
                        </a:spcAft>
                      </a:pPr>
                      <a:r>
                        <a:rPr lang="en-US" sz="1000" b="1" kern="1000" dirty="0">
                          <a:solidFill>
                            <a:schemeClr val="bg1"/>
                          </a:solidFill>
                          <a:effectLst/>
                          <a:latin typeface="+mn-lt"/>
                          <a:ea typeface="Times New Roman" panose="02020603050405020304" pitchFamily="18" charset="0"/>
                          <a:cs typeface="Times New Roman" panose="02020603050405020304" pitchFamily="18" charset="0"/>
                        </a:rPr>
                        <a:t>Standard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000" b="1" kern="1000" noProof="0" dirty="0">
                          <a:solidFill>
                            <a:schemeClr val="bg1"/>
                          </a:solidFill>
                          <a:effectLst/>
                          <a:latin typeface="+mn-lt"/>
                          <a:ea typeface="Times New Roman" panose="02020603050405020304" pitchFamily="18" charset="0"/>
                          <a:cs typeface="Times New Roman" panose="02020603050405020304" pitchFamily="18" charset="0"/>
                        </a:rPr>
                        <a:t>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222542">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a:t>
                      </a:r>
                      <a:r>
                        <a:rPr lang="en-US" sz="1000" b="1" kern="1000" baseline="0" dirty="0">
                          <a:effectLst/>
                          <a:latin typeface="+mn-lt"/>
                          <a:ea typeface="Times New Roman" panose="02020603050405020304" pitchFamily="18" charset="0"/>
                          <a:cs typeface="Times New Roman" panose="02020603050405020304" pitchFamily="18" charset="0"/>
                        </a:rPr>
                        <a:t> v2</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5069968"/>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V3,</a:t>
                      </a:r>
                      <a:r>
                        <a:rPr lang="en-US" sz="1000" b="1" kern="1000" baseline="0" dirty="0">
                          <a:effectLst/>
                          <a:latin typeface="+mn-lt"/>
                          <a:ea typeface="Times New Roman" panose="02020603050405020304" pitchFamily="18" charset="0"/>
                          <a:cs typeface="Times New Roman" panose="02020603050405020304" pitchFamily="18" charset="0"/>
                        </a:rPr>
                        <a:t> CDA</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0169272"/>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FHIR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0..n + “</a:t>
                      </a:r>
                      <a:r>
                        <a:rPr lang="en-US" sz="1000" b="1" dirty="0" err="1"/>
                        <a:t>mustSupport</a:t>
                      </a:r>
                      <a:r>
                        <a:rPr lang="en-US" sz="1000" b="1" dirty="0"/>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4925429"/>
                  </a:ext>
                </a:extLst>
              </a:tr>
            </a:tbl>
          </a:graphicData>
        </a:graphic>
      </p:graphicFrame>
      <p:sp>
        <p:nvSpPr>
          <p:cNvPr id="11" name="5-Point Star 10"/>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71489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Failure happens when:</a:t>
            </a:r>
          </a:p>
        </p:txBody>
      </p:sp>
      <p:sp>
        <p:nvSpPr>
          <p:cNvPr id="8195" name="Rectangle 3"/>
          <p:cNvSpPr>
            <a:spLocks noGrp="1" noChangeArrowheads="1"/>
          </p:cNvSpPr>
          <p:nvPr>
            <p:ph idx="1"/>
          </p:nvPr>
        </p:nvSpPr>
        <p:spPr>
          <a:xfrm>
            <a:off x="381000" y="1752600"/>
            <a:ext cx="8382000" cy="4724400"/>
          </a:xfrm>
        </p:spPr>
        <p:txBody>
          <a:bodyPr>
            <a:normAutofit/>
          </a:bodyPr>
          <a:lstStyle/>
          <a:p>
            <a:r>
              <a:rPr lang="en-US" dirty="0"/>
              <a:t>One or more components are omitted or are not sufficient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24</a:t>
            </a:fld>
            <a:endParaRPr lang="en-US" dirty="0"/>
          </a:p>
        </p:txBody>
      </p:sp>
      <p:graphicFrame>
        <p:nvGraphicFramePr>
          <p:cNvPr id="6" name="Diagram 5"/>
          <p:cNvGraphicFramePr/>
          <p:nvPr>
            <p:extLst>
              <p:ext uri="{D42A27DB-BD31-4B8C-83A1-F6EECF244321}">
                <p14:modId xmlns:p14="http://schemas.microsoft.com/office/powerpoint/2010/main" val="2575814618"/>
              </p:ext>
            </p:extLst>
          </p:nvPr>
        </p:nvGraphicFramePr>
        <p:xfrm>
          <a:off x="683866" y="3123650"/>
          <a:ext cx="3278533" cy="2678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p:cNvGrpSpPr/>
          <p:nvPr/>
        </p:nvGrpSpPr>
        <p:grpSpPr>
          <a:xfrm>
            <a:off x="5136097" y="3123651"/>
            <a:ext cx="2560103" cy="2591350"/>
            <a:chOff x="6005134" y="3733800"/>
            <a:chExt cx="1969236" cy="2071141"/>
          </a:xfrm>
        </p:grpSpPr>
        <p:grpSp>
          <p:nvGrpSpPr>
            <p:cNvPr id="15" name="Group 14"/>
            <p:cNvGrpSpPr/>
            <p:nvPr/>
          </p:nvGrpSpPr>
          <p:grpSpPr>
            <a:xfrm rot="3688557">
              <a:off x="5962455" y="3793027"/>
              <a:ext cx="2071141" cy="1952688"/>
              <a:chOff x="4253459" y="886190"/>
              <a:chExt cx="2071141" cy="1952688"/>
            </a:xfrm>
          </p:grpSpPr>
          <p:pic>
            <p:nvPicPr>
              <p:cNvPr id="17" name="Picture 16"/>
              <p:cNvPicPr>
                <a:picLocks noChangeAspect="1"/>
              </p:cNvPicPr>
              <p:nvPr/>
            </p:nvPicPr>
            <p:blipFill>
              <a:blip r:embed="rId8"/>
              <a:stretch>
                <a:fillRect/>
              </a:stretch>
            </p:blipFill>
            <p:spPr>
              <a:xfrm rot="958501">
                <a:off x="4253459" y="886190"/>
                <a:ext cx="2071141" cy="1700515"/>
              </a:xfrm>
              <a:prstGeom prst="rect">
                <a:avLst/>
              </a:prstGeom>
            </p:spPr>
          </p:pic>
          <p:sp>
            <p:nvSpPr>
              <p:cNvPr id="18" name="TextBox 17"/>
              <p:cNvSpPr txBox="1"/>
              <p:nvPr/>
            </p:nvSpPr>
            <p:spPr>
              <a:xfrm rot="18068512">
                <a:off x="4080471" y="1755391"/>
                <a:ext cx="1038552"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rPr>
                  <a:t>Implementation</a:t>
                </a:r>
              </a:p>
            </p:txBody>
          </p:sp>
          <p:sp>
            <p:nvSpPr>
              <p:cNvPr id="19" name="TextBox 18"/>
              <p:cNvSpPr txBox="1"/>
              <p:nvPr/>
            </p:nvSpPr>
            <p:spPr>
              <a:xfrm rot="17158501">
                <a:off x="4810517" y="1783095"/>
                <a:ext cx="842208"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ysClr val="windowText" lastClr="000000"/>
                    </a:solidFill>
                    <a:effectLst/>
                    <a:uLnTx/>
                    <a:uFillTx/>
                  </a:rPr>
                  <a:t>Well-defined Standards</a:t>
                </a:r>
              </a:p>
            </p:txBody>
          </p:sp>
          <p:sp>
            <p:nvSpPr>
              <p:cNvPr id="20" name="TextBox 19"/>
              <p:cNvSpPr txBox="1"/>
              <p:nvPr/>
            </p:nvSpPr>
            <p:spPr>
              <a:xfrm rot="5382101">
                <a:off x="5363197" y="1957707"/>
                <a:ext cx="87824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rPr>
                  <a:t>Conformance Testing</a:t>
                </a:r>
              </a:p>
            </p:txBody>
          </p:sp>
          <p:sp>
            <p:nvSpPr>
              <p:cNvPr id="21" name="TextBox 20"/>
              <p:cNvSpPr txBox="1"/>
              <p:nvPr/>
            </p:nvSpPr>
            <p:spPr>
              <a:xfrm>
                <a:off x="4694856" y="899620"/>
                <a:ext cx="53823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HIT</a:t>
                </a:r>
              </a:p>
            </p:txBody>
          </p:sp>
          <p:sp>
            <p:nvSpPr>
              <p:cNvPr id="22" name="Rectangle 21"/>
              <p:cNvSpPr/>
              <p:nvPr/>
            </p:nvSpPr>
            <p:spPr>
              <a:xfrm>
                <a:off x="5630756" y="1708452"/>
                <a:ext cx="343123" cy="1130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TextBox 22"/>
              <p:cNvSpPr txBox="1"/>
              <p:nvPr/>
            </p:nvSpPr>
            <p:spPr>
              <a:xfrm rot="958501">
                <a:off x="4967643" y="1103466"/>
                <a:ext cx="52795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Inter</a:t>
                </a:r>
              </a:p>
            </p:txBody>
          </p:sp>
          <p:sp>
            <p:nvSpPr>
              <p:cNvPr id="24" name="TextBox 23"/>
              <p:cNvSpPr txBox="1"/>
              <p:nvPr/>
            </p:nvSpPr>
            <p:spPr>
              <a:xfrm rot="168903">
                <a:off x="5487036" y="1215860"/>
                <a:ext cx="53419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oper</a:t>
                </a:r>
              </a:p>
            </p:txBody>
          </p:sp>
          <p:sp>
            <p:nvSpPr>
              <p:cNvPr id="25" name="TextBox 24"/>
              <p:cNvSpPr txBox="1"/>
              <p:nvPr/>
            </p:nvSpPr>
            <p:spPr>
              <a:xfrm rot="958501">
                <a:off x="5191394" y="978466"/>
                <a:ext cx="65157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ability</a:t>
                </a:r>
              </a:p>
            </p:txBody>
          </p:sp>
        </p:grpSp>
        <p:pic>
          <p:nvPicPr>
            <p:cNvPr id="16" name="Picture 15"/>
            <p:cNvPicPr>
              <a:picLocks noChangeAspect="1"/>
            </p:cNvPicPr>
            <p:nvPr/>
          </p:nvPicPr>
          <p:blipFill>
            <a:blip r:embed="rId9"/>
            <a:stretch>
              <a:fillRect/>
            </a:stretch>
          </p:blipFill>
          <p:spPr>
            <a:xfrm rot="17375679">
              <a:off x="6390896" y="4739067"/>
              <a:ext cx="295275" cy="1066800"/>
            </a:xfrm>
            <a:prstGeom prst="rect">
              <a:avLst/>
            </a:prstGeom>
          </p:spPr>
        </p:pic>
      </p:grpSp>
      <p:sp>
        <p:nvSpPr>
          <p:cNvPr id="2" name="TextBox 1"/>
          <p:cNvSpPr txBox="1"/>
          <p:nvPr/>
        </p:nvSpPr>
        <p:spPr>
          <a:xfrm>
            <a:off x="2819400" y="4528185"/>
            <a:ext cx="1005403" cy="1569660"/>
          </a:xfrm>
          <a:prstGeom prst="rect">
            <a:avLst/>
          </a:prstGeom>
          <a:noFill/>
        </p:spPr>
        <p:txBody>
          <a:bodyPr wrap="none" rtlCol="0">
            <a:spAutoFit/>
          </a:bodyPr>
          <a:lstStyle/>
          <a:p>
            <a:r>
              <a:rPr lang="en-US" sz="9600" dirty="0">
                <a:solidFill>
                  <a:srgbClr val="FF0000"/>
                </a:solidFill>
              </a:rPr>
              <a:t>X</a:t>
            </a:r>
          </a:p>
        </p:txBody>
      </p:sp>
    </p:spTree>
    <p:extLst>
      <p:ext uri="{BB962C8B-B14F-4D97-AF65-F5344CB8AC3E}">
        <p14:creationId xmlns:p14="http://schemas.microsoft.com/office/powerpoint/2010/main" val="267202151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8195" name="Rectangle 3"/>
          <p:cNvSpPr>
            <a:spLocks noGrp="1" noChangeArrowheads="1"/>
          </p:cNvSpPr>
          <p:nvPr>
            <p:ph idx="1"/>
          </p:nvPr>
        </p:nvSpPr>
        <p:spPr>
          <a:xfrm>
            <a:off x="353656" y="2625075"/>
            <a:ext cx="8383090" cy="560283"/>
          </a:xfrm>
        </p:spPr>
        <p:txBody>
          <a:bodyPr>
            <a:noAutofit/>
          </a:bodyPr>
          <a:lstStyle/>
          <a:p>
            <a:r>
              <a:rPr lang="en-US" sz="1800" dirty="0"/>
              <a:t>The element SHALL NOT be supported and SHALL NOT be “processed” if present in the instance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240</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628184186"/>
              </p:ext>
            </p:extLst>
          </p:nvPr>
        </p:nvGraphicFramePr>
        <p:xfrm>
          <a:off x="494754" y="3365753"/>
          <a:ext cx="8306887" cy="2377440"/>
        </p:xfrm>
        <a:graphic>
          <a:graphicData uri="http://schemas.openxmlformats.org/drawingml/2006/table">
            <a:tbl>
              <a:tblPr/>
              <a:tblGrid>
                <a:gridCol w="901853">
                  <a:extLst>
                    <a:ext uri="{9D8B030D-6E8A-4147-A177-3AD203B41FA5}">
                      <a16:colId xmlns:a16="http://schemas.microsoft.com/office/drawing/2014/main" val="892414354"/>
                    </a:ext>
                  </a:extLst>
                </a:gridCol>
                <a:gridCol w="822782">
                  <a:extLst>
                    <a:ext uri="{9D8B030D-6E8A-4147-A177-3AD203B41FA5}">
                      <a16:colId xmlns:a16="http://schemas.microsoft.com/office/drawing/2014/main" val="2082449996"/>
                    </a:ext>
                  </a:extLst>
                </a:gridCol>
                <a:gridCol w="1121975">
                  <a:extLst>
                    <a:ext uri="{9D8B030D-6E8A-4147-A177-3AD203B41FA5}">
                      <a16:colId xmlns:a16="http://schemas.microsoft.com/office/drawing/2014/main" val="3914491190"/>
                    </a:ext>
                  </a:extLst>
                </a:gridCol>
                <a:gridCol w="1115271">
                  <a:extLst>
                    <a:ext uri="{9D8B030D-6E8A-4147-A177-3AD203B41FA5}">
                      <a16:colId xmlns:a16="http://schemas.microsoft.com/office/drawing/2014/main" val="742794423"/>
                    </a:ext>
                  </a:extLst>
                </a:gridCol>
                <a:gridCol w="1523800">
                  <a:extLst>
                    <a:ext uri="{9D8B030D-6E8A-4147-A177-3AD203B41FA5}">
                      <a16:colId xmlns:a16="http://schemas.microsoft.com/office/drawing/2014/main" val="3251906244"/>
                    </a:ext>
                  </a:extLst>
                </a:gridCol>
                <a:gridCol w="2821206">
                  <a:extLst>
                    <a:ext uri="{9D8B030D-6E8A-4147-A177-3AD203B41FA5}">
                      <a16:colId xmlns:a16="http://schemas.microsoft.com/office/drawing/2014/main" val="1685928128"/>
                    </a:ext>
                  </a:extLst>
                </a:gridCol>
              </a:tblGrid>
              <a:tr h="2667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Usage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054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Prohibited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Don’t process the element; Raise exception</a:t>
                      </a:r>
                      <a:r>
                        <a:rPr lang="en-US" sz="1200" b="1" kern="1000" dirty="0">
                          <a:solidFill>
                            <a:srgbClr val="0070C0"/>
                          </a:solidFill>
                          <a:effectLst/>
                          <a:latin typeface="+mn-lt"/>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 because data was processed for a not-supported element; correct behavior is to not process the element</a:t>
                      </a:r>
                      <a:r>
                        <a:rPr lang="en-US" sz="1200" kern="1000" dirty="0">
                          <a:solidFill>
                            <a:srgbClr val="0070C0"/>
                          </a:solidFill>
                          <a:effectLst/>
                          <a:latin typeface="+mn-lt"/>
                          <a:ea typeface="Times New Roman" panose="02020603050405020304" pitchFamily="18" charset="0"/>
                          <a:cs typeface="Times New Roman" panose="02020603050405020304" pitchFamily="18" charset="0"/>
                        </a:rPr>
                        <a:t>.</a:t>
                      </a:r>
                      <a:r>
                        <a:rPr lang="en-US" sz="1200" b="1" kern="1000" dirty="0">
                          <a:solidFill>
                            <a:srgbClr val="0070C0"/>
                          </a:solidFill>
                          <a:effectLst/>
                          <a:latin typeface="+mn-lt"/>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1365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Element 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did not process not-supported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7556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Prohibited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E6E6E6"/>
                    </a:solidFill>
                  </a:tcPr>
                </a:tc>
                <a:tc rowSpan="2">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Process Message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raises an error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should process the message without raising an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800169272"/>
                  </a:ext>
                </a:extLst>
              </a:tr>
              <a:tr h="75565">
                <a:tc vMerge="1">
                  <a:txBody>
                    <a:bodyPr/>
                    <a:lstStyle/>
                    <a:p>
                      <a:endParaRPr lang="en-US"/>
                    </a:p>
                  </a:txBody>
                  <a:tcPr/>
                </a:tc>
                <a:tc vMerge="1">
                  <a:txBody>
                    <a:bodyPr/>
                    <a:lstStyle/>
                    <a:p>
                      <a:endParaRPr lang="en-US"/>
                    </a:p>
                  </a:txBody>
                  <a:tcPr>
                    <a:lnT w="12700" cap="flat" cmpd="sng" algn="ctr">
                      <a:solidFill>
                        <a:srgbClr val="000000"/>
                      </a:solidFill>
                      <a:prstDash val="solid"/>
                      <a:round/>
                      <a:headEnd type="none" w="med" len="med"/>
                      <a:tailEnd type="none" w="med" len="med"/>
                    </a:lnT>
                  </a:tcPr>
                </a:tc>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Confirms expected behavior.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bl>
          </a:graphicData>
        </a:graphic>
      </p:graphicFrame>
      <p:sp>
        <p:nvSpPr>
          <p:cNvPr id="9" name="Rectangle 8"/>
          <p:cNvSpPr/>
          <p:nvPr/>
        </p:nvSpPr>
        <p:spPr bwMode="auto">
          <a:xfrm>
            <a:off x="494754" y="1945544"/>
            <a:ext cx="544884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Usage: Prohibited  – Receiving System</a:t>
            </a:r>
          </a:p>
        </p:txBody>
      </p:sp>
      <p:graphicFrame>
        <p:nvGraphicFramePr>
          <p:cNvPr id="11" name="Table 10"/>
          <p:cNvGraphicFramePr>
            <a:graphicFrameLocks noGrp="1"/>
          </p:cNvGraphicFramePr>
          <p:nvPr>
            <p:extLst>
              <p:ext uri="{D42A27DB-BD31-4B8C-83A1-F6EECF244321}">
                <p14:modId xmlns:p14="http://schemas.microsoft.com/office/powerpoint/2010/main" val="534317069"/>
              </p:ext>
            </p:extLst>
          </p:nvPr>
        </p:nvGraphicFramePr>
        <p:xfrm>
          <a:off x="6172200" y="1702828"/>
          <a:ext cx="2591343" cy="942632"/>
        </p:xfrm>
        <a:graphic>
          <a:graphicData uri="http://schemas.openxmlformats.org/drawingml/2006/table">
            <a:tbl>
              <a:tblPr/>
              <a:tblGrid>
                <a:gridCol w="990600">
                  <a:extLst>
                    <a:ext uri="{9D8B030D-6E8A-4147-A177-3AD203B41FA5}">
                      <a16:colId xmlns:a16="http://schemas.microsoft.com/office/drawing/2014/main" val="892414354"/>
                    </a:ext>
                  </a:extLst>
                </a:gridCol>
                <a:gridCol w="1600743">
                  <a:extLst>
                    <a:ext uri="{9D8B030D-6E8A-4147-A177-3AD203B41FA5}">
                      <a16:colId xmlns:a16="http://schemas.microsoft.com/office/drawing/2014/main" val="2082449996"/>
                    </a:ext>
                  </a:extLst>
                </a:gridCol>
              </a:tblGrid>
              <a:tr h="266700">
                <a:tc>
                  <a:txBody>
                    <a:bodyPr/>
                    <a:lstStyle/>
                    <a:p>
                      <a:pPr marL="0" marR="0" algn="ctr">
                        <a:spcBef>
                          <a:spcPts val="100"/>
                        </a:spcBef>
                        <a:spcAft>
                          <a:spcPts val="600"/>
                        </a:spcAft>
                      </a:pPr>
                      <a:r>
                        <a:rPr lang="en-US" sz="1000" b="1" kern="1000" dirty="0">
                          <a:solidFill>
                            <a:schemeClr val="bg1"/>
                          </a:solidFill>
                          <a:effectLst/>
                          <a:latin typeface="+mn-lt"/>
                          <a:ea typeface="Times New Roman" panose="02020603050405020304" pitchFamily="18" charset="0"/>
                          <a:cs typeface="Times New Roman" panose="02020603050405020304" pitchFamily="18" charset="0"/>
                        </a:rPr>
                        <a:t>Standard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000" b="1" kern="1000" noProof="0" dirty="0">
                          <a:solidFill>
                            <a:schemeClr val="bg1"/>
                          </a:solidFill>
                          <a:effectLst/>
                          <a:latin typeface="+mn-lt"/>
                          <a:ea typeface="Times New Roman" panose="02020603050405020304" pitchFamily="18" charset="0"/>
                          <a:cs typeface="Times New Roman" panose="02020603050405020304" pitchFamily="18" charset="0"/>
                        </a:rPr>
                        <a:t>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222542">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a:t>
                      </a:r>
                      <a:r>
                        <a:rPr lang="en-US" sz="1000" b="1" kern="1000" baseline="0" dirty="0">
                          <a:effectLst/>
                          <a:latin typeface="+mn-lt"/>
                          <a:ea typeface="Times New Roman" panose="02020603050405020304" pitchFamily="18" charset="0"/>
                          <a:cs typeface="Times New Roman" panose="02020603050405020304" pitchFamily="18" charset="0"/>
                        </a:rPr>
                        <a:t> v2</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5069968"/>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V3,</a:t>
                      </a:r>
                      <a:r>
                        <a:rPr lang="en-US" sz="1000" b="1" kern="1000" baseline="0" dirty="0">
                          <a:effectLst/>
                          <a:latin typeface="+mn-lt"/>
                          <a:ea typeface="Times New Roman" panose="02020603050405020304" pitchFamily="18" charset="0"/>
                          <a:cs typeface="Times New Roman" panose="02020603050405020304" pitchFamily="18" charset="0"/>
                        </a:rPr>
                        <a:t> CDA</a:t>
                      </a:r>
                      <a:endParaRPr lang="en-US" sz="10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NP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0169272"/>
                  </a:ext>
                </a:extLst>
              </a:tr>
              <a:tr h="226695">
                <a:tc>
                  <a:txBody>
                    <a:bodyPr/>
                    <a:lstStyle/>
                    <a:p>
                      <a:pPr marL="0" marR="0" algn="ctr">
                        <a:spcBef>
                          <a:spcPts val="300"/>
                        </a:spcBef>
                        <a:spcAft>
                          <a:spcPts val="300"/>
                        </a:spcAft>
                      </a:pPr>
                      <a:r>
                        <a:rPr lang="en-US" sz="1000" b="1" kern="1000" dirty="0">
                          <a:effectLst/>
                          <a:latin typeface="+mn-lt"/>
                          <a:ea typeface="Times New Roman" panose="02020603050405020304" pitchFamily="18" charset="0"/>
                          <a:cs typeface="Times New Roman" panose="02020603050405020304" pitchFamily="18" charset="0"/>
                        </a:rPr>
                        <a:t>HL7 FHIR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r>
                        <a:rPr lang="en-US" sz="1000" b="1" dirty="0"/>
                        <a:t>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4925429"/>
                  </a:ext>
                </a:extLst>
              </a:tr>
            </a:tbl>
          </a:graphicData>
        </a:graphic>
      </p:graphicFrame>
      <p:sp>
        <p:nvSpPr>
          <p:cNvPr id="10"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p:cNvSpPr txBox="1"/>
          <p:nvPr/>
        </p:nvSpPr>
        <p:spPr>
          <a:xfrm>
            <a:off x="353656" y="5861672"/>
            <a:ext cx="7799744" cy="615553"/>
          </a:xfrm>
          <a:prstGeom prst="rect">
            <a:avLst/>
          </a:prstGeom>
          <a:noFill/>
        </p:spPr>
        <p:txBody>
          <a:bodyPr wrap="square" rtlCol="0">
            <a:spAutoFit/>
          </a:bodyPr>
          <a:lstStyle/>
          <a:p>
            <a:r>
              <a:rPr lang="en-US" sz="1200" b="1" dirty="0">
                <a:solidFill>
                  <a:srgbClr val="0070C0"/>
                </a:solidFill>
              </a:rPr>
              <a:t>*</a:t>
            </a:r>
            <a:r>
              <a:rPr lang="en-US" sz="1000" dirty="0"/>
              <a:t>Note: stricter conformance may apply based on business rules associated with the element.</a:t>
            </a:r>
          </a:p>
          <a:p>
            <a:r>
              <a:rPr lang="en-US" sz="1200" b="1" dirty="0">
                <a:solidFill>
                  <a:srgbClr val="0070C0"/>
                </a:solidFill>
              </a:rPr>
              <a:t>**</a:t>
            </a:r>
            <a:r>
              <a:rPr lang="en-US" sz="1000" dirty="0"/>
              <a:t>It is often the case in practice that when this situation occurs it turns out to be an error in the interface documentation. This assessment is based on what is documented.</a:t>
            </a:r>
          </a:p>
        </p:txBody>
      </p:sp>
    </p:spTree>
    <p:extLst>
      <p:ext uri="{BB962C8B-B14F-4D97-AF65-F5344CB8AC3E}">
        <p14:creationId xmlns:p14="http://schemas.microsoft.com/office/powerpoint/2010/main" val="355702108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305800" cy="822325"/>
          </a:xfrm>
        </p:spPr>
        <p:txBody>
          <a:bodyPr/>
          <a:lstStyle/>
          <a:p>
            <a:r>
              <a:rPr lang="en-US" sz="3600" dirty="0"/>
              <a:t>Impact of “Non-conformity”</a:t>
            </a:r>
          </a:p>
        </p:txBody>
      </p:sp>
      <p:sp>
        <p:nvSpPr>
          <p:cNvPr id="8195" name="Rectangle 3"/>
          <p:cNvSpPr>
            <a:spLocks noGrp="1" noChangeArrowheads="1"/>
          </p:cNvSpPr>
          <p:nvPr>
            <p:ph idx="1"/>
          </p:nvPr>
        </p:nvSpPr>
        <p:spPr>
          <a:xfrm>
            <a:off x="381000" y="1676400"/>
            <a:ext cx="8458200" cy="4800600"/>
          </a:xfrm>
        </p:spPr>
        <p:txBody>
          <a:bodyPr>
            <a:normAutofit fontScale="92500" lnSpcReduction="20000"/>
          </a:bodyPr>
          <a:lstStyle/>
          <a:p>
            <a:r>
              <a:rPr lang="en-US" dirty="0"/>
              <a:t>Should a receiver process a message, document, resource, etc., if a non-conformity is found? </a:t>
            </a:r>
            <a:r>
              <a:rPr lang="en-US" dirty="0">
                <a:solidFill>
                  <a:srgbClr val="0070C0"/>
                </a:solidFill>
              </a:rPr>
              <a:t>“It depends”</a:t>
            </a:r>
          </a:p>
          <a:p>
            <a:r>
              <a:rPr lang="en-US" dirty="0"/>
              <a:t>Non-conformity with valid data is better than no data at all</a:t>
            </a:r>
          </a:p>
          <a:p>
            <a:r>
              <a:rPr lang="en-US" dirty="0"/>
              <a:t>Partial data is most cases is better than no data at all</a:t>
            </a:r>
          </a:p>
          <a:p>
            <a:r>
              <a:rPr lang="en-US" dirty="0"/>
              <a:t>The severity of the non-conformity must be considered</a:t>
            </a:r>
          </a:p>
          <a:p>
            <a:r>
              <a:rPr lang="en-US" dirty="0"/>
              <a:t>Conformity assessment is not an end-all, it is a useful tool for initial assessment of data quality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241</a:t>
            </a:fld>
            <a:endParaRPr lang="en-US"/>
          </a:p>
        </p:txBody>
      </p:sp>
    </p:spTree>
    <p:extLst>
      <p:ext uri="{BB962C8B-B14F-4D97-AF65-F5344CB8AC3E}">
        <p14:creationId xmlns:p14="http://schemas.microsoft.com/office/powerpoint/2010/main" val="180373912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sz="3600" dirty="0"/>
              <a:t>Non-conformity Case Studies</a:t>
            </a:r>
          </a:p>
        </p:txBody>
      </p:sp>
      <p:sp>
        <p:nvSpPr>
          <p:cNvPr id="8195" name="Rectangle 3"/>
          <p:cNvSpPr>
            <a:spLocks noGrp="1" noChangeArrowheads="1"/>
          </p:cNvSpPr>
          <p:nvPr>
            <p:ph idx="1"/>
          </p:nvPr>
        </p:nvSpPr>
        <p:spPr>
          <a:xfrm>
            <a:off x="381000" y="1676400"/>
            <a:ext cx="8458200" cy="4800600"/>
          </a:xfrm>
        </p:spPr>
        <p:txBody>
          <a:bodyPr>
            <a:normAutofit fontScale="92500" lnSpcReduction="20000"/>
          </a:bodyPr>
          <a:lstStyle/>
          <a:p>
            <a:r>
              <a:rPr lang="en-US" dirty="0"/>
              <a:t>Case 1: Missing Set ID in the PID segment</a:t>
            </a:r>
          </a:p>
          <a:p>
            <a:pPr lvl="1"/>
            <a:r>
              <a:rPr lang="en-US" dirty="0"/>
              <a:t>Process entirely, report informational exception</a:t>
            </a:r>
          </a:p>
          <a:p>
            <a:r>
              <a:rPr lang="en-US" dirty="0"/>
              <a:t>Case 2: Missing vaccine code (in the RXA segment) in the 2</a:t>
            </a:r>
            <a:r>
              <a:rPr lang="en-US" baseline="30000" dirty="0"/>
              <a:t>nd</a:t>
            </a:r>
            <a:r>
              <a:rPr lang="en-US" dirty="0"/>
              <a:t> of 3 vaccine groups</a:t>
            </a:r>
          </a:p>
          <a:p>
            <a:pPr lvl="1"/>
            <a:r>
              <a:rPr lang="en-US" dirty="0"/>
              <a:t>Process the 2 other valid groups, report error exception</a:t>
            </a:r>
          </a:p>
          <a:p>
            <a:r>
              <a:rPr lang="en-US" dirty="0"/>
              <a:t>Case 3: Missing patient name and identifier in the PID segment (and any other ID information)</a:t>
            </a:r>
          </a:p>
          <a:p>
            <a:pPr lvl="1"/>
            <a:r>
              <a:rPr lang="en-US" dirty="0"/>
              <a:t>Don’t process message, report error/reject exception</a:t>
            </a:r>
          </a:p>
          <a:p>
            <a:r>
              <a:rPr lang="en-US" dirty="0">
                <a:solidFill>
                  <a:srgbClr val="0070C0"/>
                </a:solidFill>
              </a:rPr>
              <a:t>Non-conformity should not prevent the exchange and processing of useful information, in fact, not processing in many cases is the wrong response to non-conformities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242</a:t>
            </a:fld>
            <a:endParaRPr lang="en-US"/>
          </a:p>
        </p:txBody>
      </p:sp>
    </p:spTree>
    <p:extLst>
      <p:ext uri="{BB962C8B-B14F-4D97-AF65-F5344CB8AC3E}">
        <p14:creationId xmlns:p14="http://schemas.microsoft.com/office/powerpoint/2010/main" val="293514633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305800" cy="822325"/>
          </a:xfrm>
        </p:spPr>
        <p:txBody>
          <a:bodyPr/>
          <a:lstStyle/>
          <a:p>
            <a:r>
              <a:rPr lang="en-US" sz="3600" dirty="0"/>
              <a:t>Conformity Assessment for Conditional Elements</a:t>
            </a:r>
          </a:p>
        </p:txBody>
      </p:sp>
      <p:sp>
        <p:nvSpPr>
          <p:cNvPr id="8195" name="Rectangle 3"/>
          <p:cNvSpPr>
            <a:spLocks noGrp="1" noChangeArrowheads="1"/>
          </p:cNvSpPr>
          <p:nvPr>
            <p:ph idx="1"/>
          </p:nvPr>
        </p:nvSpPr>
        <p:spPr>
          <a:xfrm>
            <a:off x="381000" y="1676400"/>
            <a:ext cx="8458200" cy="4800600"/>
          </a:xfrm>
        </p:spPr>
        <p:txBody>
          <a:bodyPr>
            <a:normAutofit/>
          </a:bodyPr>
          <a:lstStyle/>
          <a:p>
            <a:r>
              <a:rPr lang="en-US" dirty="0"/>
              <a:t>Conformance assessment is dependent on the result of the condition predicate</a:t>
            </a:r>
          </a:p>
          <a:p>
            <a:r>
              <a:rPr lang="en-US" dirty="0"/>
              <a:t>For example, for C(R/X) and the result of the condition evaluation: </a:t>
            </a:r>
          </a:p>
          <a:p>
            <a:pPr lvl="1"/>
            <a:r>
              <a:rPr lang="en-US" dirty="0"/>
              <a:t>is true, then the usage for the element is R and the conformity assessment table for R-required applies</a:t>
            </a:r>
          </a:p>
          <a:p>
            <a:pPr lvl="1"/>
            <a:r>
              <a:rPr lang="en-US" dirty="0"/>
              <a:t>is false, then the usage for the element is X and the conformity assessment table for X-not supported applies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243</a:t>
            </a:fld>
            <a:endParaRPr lang="en-US"/>
          </a:p>
        </p:txBody>
      </p:sp>
    </p:spTree>
    <p:extLst>
      <p:ext uri="{BB962C8B-B14F-4D97-AF65-F5344CB8AC3E}">
        <p14:creationId xmlns:p14="http://schemas.microsoft.com/office/powerpoint/2010/main" val="307170329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305800" cy="822325"/>
          </a:xfrm>
        </p:spPr>
        <p:txBody>
          <a:bodyPr/>
          <a:lstStyle/>
          <a:p>
            <a:r>
              <a:rPr lang="en-US" sz="3600" dirty="0"/>
              <a:t>Conformity Assessment for Optional Elements</a:t>
            </a:r>
          </a:p>
        </p:txBody>
      </p:sp>
      <p:sp>
        <p:nvSpPr>
          <p:cNvPr id="8195" name="Rectangle 3"/>
          <p:cNvSpPr>
            <a:spLocks noGrp="1" noChangeArrowheads="1"/>
          </p:cNvSpPr>
          <p:nvPr>
            <p:ph idx="1"/>
          </p:nvPr>
        </p:nvSpPr>
        <p:spPr>
          <a:xfrm>
            <a:off x="381000" y="1676400"/>
            <a:ext cx="8458200" cy="4800600"/>
          </a:xfrm>
        </p:spPr>
        <p:txBody>
          <a:bodyPr>
            <a:normAutofit fontScale="85000" lnSpcReduction="10000"/>
          </a:bodyPr>
          <a:lstStyle/>
          <a:p>
            <a:r>
              <a:rPr lang="en-US" dirty="0"/>
              <a:t>Conformance assessment for “Optional” usage is not considered in conformity assessment</a:t>
            </a:r>
          </a:p>
          <a:p>
            <a:pPr lvl="1"/>
            <a:r>
              <a:rPr lang="en-US" dirty="0"/>
              <a:t>“optional” is a placeholder that is to be replaced ultimately with other usage indicators</a:t>
            </a:r>
          </a:p>
          <a:p>
            <a:r>
              <a:rPr lang="en-US" dirty="0"/>
              <a:t>The “Optional” usage indicator is not testable directly</a:t>
            </a:r>
          </a:p>
          <a:p>
            <a:r>
              <a:rPr lang="en-US" dirty="0"/>
              <a:t>Often test tools will test implementations (where optional usage does not exist) with requirements obtained from a constrainable (e.g., National Level) profile</a:t>
            </a:r>
          </a:p>
          <a:p>
            <a:pPr lvl="1"/>
            <a:r>
              <a:rPr lang="en-US" dirty="0"/>
              <a:t>in such cases, the assessment is non-deterministic at a discrete level</a:t>
            </a:r>
          </a:p>
          <a:p>
            <a:pPr lvl="1"/>
            <a:r>
              <a:rPr lang="en-US" dirty="0"/>
              <a:t>requirements at the primitive level can be tested when “optional” parent constructs appear in the instance </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244</a:t>
            </a:fld>
            <a:endParaRPr lang="en-US"/>
          </a:p>
        </p:txBody>
      </p:sp>
    </p:spTree>
    <p:extLst>
      <p:ext uri="{BB962C8B-B14F-4D97-AF65-F5344CB8AC3E}">
        <p14:creationId xmlns:p14="http://schemas.microsoft.com/office/powerpoint/2010/main" val="99051461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482918"/>
            <a:ext cx="8534400" cy="822325"/>
          </a:xfrm>
        </p:spPr>
        <p:txBody>
          <a:bodyPr/>
          <a:lstStyle/>
          <a:p>
            <a:r>
              <a:rPr lang="en-US" sz="3600" dirty="0"/>
              <a:t>Conformity Assessment: Cardinality</a:t>
            </a:r>
          </a:p>
        </p:txBody>
      </p:sp>
      <p:sp>
        <p:nvSpPr>
          <p:cNvPr id="8195" name="Rectangle 3"/>
          <p:cNvSpPr>
            <a:spLocks noGrp="1" noChangeArrowheads="1"/>
          </p:cNvSpPr>
          <p:nvPr>
            <p:ph idx="1"/>
          </p:nvPr>
        </p:nvSpPr>
        <p:spPr>
          <a:xfrm>
            <a:off x="381000" y="1676401"/>
            <a:ext cx="8458200" cy="2780196"/>
          </a:xfrm>
        </p:spPr>
        <p:txBody>
          <a:bodyPr>
            <a:normAutofit/>
          </a:bodyPr>
          <a:lstStyle/>
          <a:p>
            <a:r>
              <a:rPr lang="en-US" dirty="0"/>
              <a:t>Provides a definitive interpretation of requirements</a:t>
            </a:r>
          </a:p>
          <a:p>
            <a:r>
              <a:rPr lang="en-US" dirty="0"/>
              <a:t>Result are truth tables that will aid in interpreting the meaning of the conformance constructs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245</a:t>
            </a:fld>
            <a:endParaRPr lang="en-US"/>
          </a:p>
        </p:txBody>
      </p:sp>
      <p:sp>
        <p:nvSpPr>
          <p:cNvPr id="6" name="Rounded Rectangle 5"/>
          <p:cNvSpPr/>
          <p:nvPr/>
        </p:nvSpPr>
        <p:spPr bwMode="auto">
          <a:xfrm>
            <a:off x="365760" y="4860449"/>
            <a:ext cx="1432560" cy="718503"/>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rPr>
              <a:t>Conformance Indicator</a:t>
            </a:r>
            <a:endParaRPr kumimoji="0" lang="en-US" sz="1400" b="1" i="0" u="none" strike="noStrike" cap="none" normalizeH="0" baseline="0" dirty="0">
              <a:ln>
                <a:noFill/>
              </a:ln>
              <a:solidFill>
                <a:schemeClr val="bg1"/>
              </a:solidFill>
              <a:effectLst/>
            </a:endParaRPr>
          </a:p>
        </p:txBody>
      </p:sp>
      <p:sp>
        <p:nvSpPr>
          <p:cNvPr id="7" name="Rounded Rectangle 6"/>
          <p:cNvSpPr/>
          <p:nvPr/>
        </p:nvSpPr>
        <p:spPr bwMode="auto">
          <a:xfrm>
            <a:off x="2118360" y="4860449"/>
            <a:ext cx="1432560" cy="718503"/>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rPr>
              <a:t>Data Provided</a:t>
            </a:r>
            <a:endParaRPr kumimoji="0" lang="en-US" sz="1400" b="1" i="0" u="none" strike="noStrike" cap="none" normalizeH="0" baseline="0" dirty="0">
              <a:ln>
                <a:noFill/>
              </a:ln>
              <a:solidFill>
                <a:schemeClr val="bg1"/>
              </a:solidFill>
              <a:effectLst/>
            </a:endParaRPr>
          </a:p>
        </p:txBody>
      </p:sp>
      <p:sp>
        <p:nvSpPr>
          <p:cNvPr id="8" name="Rounded Rectangle 7"/>
          <p:cNvSpPr/>
          <p:nvPr/>
        </p:nvSpPr>
        <p:spPr bwMode="auto">
          <a:xfrm>
            <a:off x="3840480" y="4865845"/>
            <a:ext cx="1432560" cy="718503"/>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rPr>
              <a:t>Conformance Indicator Assessment</a:t>
            </a:r>
            <a:endParaRPr kumimoji="0" lang="en-US" sz="1400" b="1" i="0" u="none" strike="noStrike" cap="none" normalizeH="0" baseline="0" dirty="0">
              <a:ln>
                <a:noFill/>
              </a:ln>
              <a:solidFill>
                <a:schemeClr val="bg1"/>
              </a:solidFill>
              <a:effectLst/>
            </a:endParaRPr>
          </a:p>
        </p:txBody>
      </p:sp>
      <p:sp>
        <p:nvSpPr>
          <p:cNvPr id="9" name="Rounded Rectangle 8"/>
          <p:cNvSpPr/>
          <p:nvPr/>
        </p:nvSpPr>
        <p:spPr bwMode="auto">
          <a:xfrm>
            <a:off x="5562600" y="4865845"/>
            <a:ext cx="1432560" cy="718503"/>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solidFill>
                  <a:schemeClr val="bg1"/>
                </a:solidFill>
              </a:rPr>
              <a:t>Actual Action</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rPr>
              <a:t>(e.g. data sent)</a:t>
            </a:r>
          </a:p>
        </p:txBody>
      </p:sp>
      <p:sp>
        <p:nvSpPr>
          <p:cNvPr id="10" name="Rounded Rectangle 9"/>
          <p:cNvSpPr/>
          <p:nvPr/>
        </p:nvSpPr>
        <p:spPr bwMode="auto">
          <a:xfrm>
            <a:off x="7315200" y="4860449"/>
            <a:ext cx="1432560" cy="718503"/>
          </a:xfrm>
          <a:prstGeom prst="roundRect">
            <a:avLst/>
          </a:prstGeom>
          <a:solidFill>
            <a:srgbClr val="CCECFF"/>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Conformity Assessment</a:t>
            </a:r>
            <a:endParaRPr kumimoji="0" lang="en-US" sz="1400" b="1" i="0" u="none" strike="noStrike" cap="none" normalizeH="0" baseline="0" dirty="0">
              <a:ln>
                <a:noFill/>
              </a:ln>
              <a:effectLst/>
            </a:endParaRPr>
          </a:p>
        </p:txBody>
      </p:sp>
      <p:sp>
        <p:nvSpPr>
          <p:cNvPr id="2" name="TextBox 1"/>
          <p:cNvSpPr txBox="1"/>
          <p:nvPr/>
        </p:nvSpPr>
        <p:spPr>
          <a:xfrm>
            <a:off x="1754158" y="4976783"/>
            <a:ext cx="364202" cy="461665"/>
          </a:xfrm>
          <a:prstGeom prst="rect">
            <a:avLst/>
          </a:prstGeom>
          <a:noFill/>
        </p:spPr>
        <p:txBody>
          <a:bodyPr wrap="none" rtlCol="0">
            <a:spAutoFit/>
          </a:bodyPr>
          <a:lstStyle/>
          <a:p>
            <a:r>
              <a:rPr lang="en-US" sz="2400" dirty="0">
                <a:solidFill>
                  <a:srgbClr val="002060"/>
                </a:solidFill>
              </a:rPr>
              <a:t>+</a:t>
            </a:r>
          </a:p>
        </p:txBody>
      </p:sp>
      <p:sp>
        <p:nvSpPr>
          <p:cNvPr id="12" name="TextBox 11"/>
          <p:cNvSpPr txBox="1"/>
          <p:nvPr/>
        </p:nvSpPr>
        <p:spPr>
          <a:xfrm>
            <a:off x="5228878" y="4992022"/>
            <a:ext cx="364202" cy="461665"/>
          </a:xfrm>
          <a:prstGeom prst="rect">
            <a:avLst/>
          </a:prstGeom>
          <a:noFill/>
        </p:spPr>
        <p:txBody>
          <a:bodyPr wrap="none" rtlCol="0">
            <a:spAutoFit/>
          </a:bodyPr>
          <a:lstStyle/>
          <a:p>
            <a:r>
              <a:rPr lang="en-US" sz="2400" dirty="0">
                <a:solidFill>
                  <a:srgbClr val="002060"/>
                </a:solidFill>
              </a:rPr>
              <a:t>+</a:t>
            </a:r>
          </a:p>
        </p:txBody>
      </p:sp>
      <p:grpSp>
        <p:nvGrpSpPr>
          <p:cNvPr id="20" name="Group 19"/>
          <p:cNvGrpSpPr/>
          <p:nvPr/>
        </p:nvGrpSpPr>
        <p:grpSpPr>
          <a:xfrm>
            <a:off x="365760" y="4572000"/>
            <a:ext cx="3185160" cy="213912"/>
            <a:chOff x="365760" y="4572000"/>
            <a:chExt cx="4847878" cy="213912"/>
          </a:xfrm>
        </p:grpSpPr>
        <p:cxnSp>
          <p:nvCxnSpPr>
            <p:cNvPr id="11" name="Straight Connector 10"/>
            <p:cNvCxnSpPr/>
            <p:nvPr/>
          </p:nvCxnSpPr>
          <p:spPr bwMode="auto">
            <a:xfrm>
              <a:off x="365760" y="4579620"/>
              <a:ext cx="4847878" cy="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16" name="Straight Connector 15"/>
            <p:cNvCxnSpPr/>
            <p:nvPr/>
          </p:nvCxnSpPr>
          <p:spPr bwMode="auto">
            <a:xfrm>
              <a:off x="381000" y="4572000"/>
              <a:ext cx="0" cy="213912"/>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19" name="Straight Connector 18"/>
            <p:cNvCxnSpPr/>
            <p:nvPr/>
          </p:nvCxnSpPr>
          <p:spPr bwMode="auto">
            <a:xfrm>
              <a:off x="5205303" y="4572000"/>
              <a:ext cx="0" cy="213912"/>
            </a:xfrm>
            <a:prstGeom prst="line">
              <a:avLst/>
            </a:prstGeom>
            <a:solidFill>
              <a:schemeClr val="accent1"/>
            </a:solidFill>
            <a:ln w="38100" cap="flat" cmpd="sng" algn="ctr">
              <a:solidFill>
                <a:srgbClr val="002060"/>
              </a:solidFill>
              <a:prstDash val="solid"/>
              <a:round/>
              <a:headEnd type="none" w="med" len="med"/>
              <a:tailEnd type="none" w="med" len="med"/>
            </a:ln>
            <a:effectLst/>
          </p:spPr>
        </p:cxnSp>
      </p:grpSp>
      <p:sp>
        <p:nvSpPr>
          <p:cNvPr id="18" name="TextBox 17"/>
          <p:cNvSpPr txBox="1"/>
          <p:nvPr/>
        </p:nvSpPr>
        <p:spPr>
          <a:xfrm>
            <a:off x="388620" y="5901401"/>
            <a:ext cx="7924800" cy="646331"/>
          </a:xfrm>
          <a:prstGeom prst="rect">
            <a:avLst/>
          </a:prstGeom>
          <a:noFill/>
        </p:spPr>
        <p:txBody>
          <a:bodyPr wrap="square" rtlCol="0">
            <a:spAutoFit/>
          </a:bodyPr>
          <a:lstStyle/>
          <a:p>
            <a:r>
              <a:rPr lang="en-US" dirty="0"/>
              <a:t>Example 1: [0..0] + “a value” = Not Present + “</a:t>
            </a:r>
            <a:r>
              <a:rPr lang="en-US" i="1" dirty="0">
                <a:solidFill>
                  <a:srgbClr val="0070C0"/>
                </a:solidFill>
              </a:rPr>
              <a:t>Empty</a:t>
            </a:r>
            <a:r>
              <a:rPr lang="en-US" dirty="0"/>
              <a:t>” = Conformant</a:t>
            </a:r>
          </a:p>
          <a:p>
            <a:r>
              <a:rPr lang="pt-BR" dirty="0"/>
              <a:t>Example 2: [0..0] + “a value” = Not Present + “a value” = Non-conformant</a:t>
            </a:r>
          </a:p>
        </p:txBody>
      </p:sp>
      <p:sp>
        <p:nvSpPr>
          <p:cNvPr id="26" name="Right Arrow 25"/>
          <p:cNvSpPr/>
          <p:nvPr/>
        </p:nvSpPr>
        <p:spPr bwMode="auto">
          <a:xfrm>
            <a:off x="3634740" y="5131415"/>
            <a:ext cx="152400" cy="1524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Right Arrow 27"/>
          <p:cNvSpPr/>
          <p:nvPr/>
        </p:nvSpPr>
        <p:spPr bwMode="auto">
          <a:xfrm>
            <a:off x="7078980" y="5143500"/>
            <a:ext cx="152400" cy="1524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9" name="Group 28"/>
          <p:cNvGrpSpPr/>
          <p:nvPr/>
        </p:nvGrpSpPr>
        <p:grpSpPr>
          <a:xfrm>
            <a:off x="3818399" y="4568692"/>
            <a:ext cx="3185160" cy="213912"/>
            <a:chOff x="365760" y="4572000"/>
            <a:chExt cx="4847878" cy="213912"/>
          </a:xfrm>
        </p:grpSpPr>
        <p:cxnSp>
          <p:nvCxnSpPr>
            <p:cNvPr id="30" name="Straight Connector 29"/>
            <p:cNvCxnSpPr/>
            <p:nvPr/>
          </p:nvCxnSpPr>
          <p:spPr bwMode="auto">
            <a:xfrm>
              <a:off x="365760" y="4579620"/>
              <a:ext cx="4847878" cy="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31" name="Straight Connector 30"/>
            <p:cNvCxnSpPr/>
            <p:nvPr/>
          </p:nvCxnSpPr>
          <p:spPr bwMode="auto">
            <a:xfrm>
              <a:off x="381000" y="4572000"/>
              <a:ext cx="0" cy="213912"/>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32" name="Straight Connector 31"/>
            <p:cNvCxnSpPr/>
            <p:nvPr/>
          </p:nvCxnSpPr>
          <p:spPr bwMode="auto">
            <a:xfrm>
              <a:off x="5205303" y="4572000"/>
              <a:ext cx="0" cy="213912"/>
            </a:xfrm>
            <a:prstGeom prst="line">
              <a:avLst/>
            </a:prstGeom>
            <a:solidFill>
              <a:schemeClr val="accent1"/>
            </a:solidFill>
            <a:ln w="38100" cap="flat" cmpd="sng" algn="ctr">
              <a:solidFill>
                <a:srgbClr val="002060"/>
              </a:solidFill>
              <a:prstDash val="solid"/>
              <a:round/>
              <a:headEnd type="none" w="med" len="med"/>
              <a:tailEnd type="none" w="med" len="med"/>
            </a:ln>
            <a:effectLst/>
          </p:spPr>
        </p:cxnSp>
      </p:grpSp>
    </p:spTree>
    <p:extLst>
      <p:ext uri="{BB962C8B-B14F-4D97-AF65-F5344CB8AC3E}">
        <p14:creationId xmlns:p14="http://schemas.microsoft.com/office/powerpoint/2010/main" val="43319289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246</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018251745"/>
              </p:ext>
            </p:extLst>
          </p:nvPr>
        </p:nvGraphicFramePr>
        <p:xfrm>
          <a:off x="456655" y="3131009"/>
          <a:ext cx="8306887" cy="219456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2667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054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0..0</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Prohibited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Application sends the message with the value(s).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1365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Application sends a message without the element populated.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7556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0..0</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Prohibited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Not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Application sends a value when it is required to be empty. It may be the case where the application incorrectly applies a default value for this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7556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042906324"/>
                  </a:ext>
                </a:extLst>
              </a:tr>
            </a:tbl>
          </a:graphicData>
        </a:graphic>
      </p:graphicFrame>
      <p:sp>
        <p:nvSpPr>
          <p:cNvPr id="9" name="Rectangle 8"/>
          <p:cNvSpPr/>
          <p:nvPr/>
        </p:nvSpPr>
        <p:spPr bwMode="auto">
          <a:xfrm>
            <a:off x="456656" y="199843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[0..0] – Sending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5012530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247</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645069070"/>
              </p:ext>
            </p:extLst>
          </p:nvPr>
        </p:nvGraphicFramePr>
        <p:xfrm>
          <a:off x="456655" y="2359339"/>
          <a:ext cx="8306887" cy="4041461"/>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495436">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0290">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0..1</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Application sends the message with a value.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4954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Application sends a message without the element populated although it is requested to send it.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495436">
                <a:tc rowSpan="3">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0..1</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3">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3">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One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Application sends the message with a value. Any value out of this set is fine if there is no additional guidance.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4954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Present</a:t>
                      </a: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more than one value whereas maximum cardinality is 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4954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 </a:t>
                      </a:r>
                      <a:r>
                        <a:rPr lang="en-US" sz="1100" kern="1200" dirty="0">
                          <a:solidFill>
                            <a:schemeClr val="tx1"/>
                          </a:solidFill>
                          <a:effectLst/>
                          <a:latin typeface="+mn-lt"/>
                          <a:ea typeface="+mn-ea"/>
                          <a:cs typeface="+mn-cs"/>
                        </a:rPr>
                        <a:t>Application sends a message without the element populated although it is requested to send it. </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042906324"/>
                  </a:ext>
                </a:extLst>
              </a:tr>
              <a:tr h="660581">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0..1</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200" dirty="0">
                          <a:solidFill>
                            <a:schemeClr val="tx1"/>
                          </a:solidFill>
                          <a:effectLst/>
                          <a:latin typeface="+mn-lt"/>
                          <a:ea typeface="+mn-ea"/>
                          <a:cs typeface="+mn-cs"/>
                        </a:rPr>
                        <a:t>Application sends a value when it is required to be empty. It may be the case where the application incorrectly applies a default value for this element.</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05711191"/>
                  </a:ext>
                </a:extLst>
              </a:tr>
              <a:tr h="39910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171129"/>
                  </a:ext>
                </a:extLst>
              </a:tr>
            </a:tbl>
          </a:graphicData>
        </a:graphic>
      </p:graphicFrame>
      <p:sp>
        <p:nvSpPr>
          <p:cNvPr id="9" name="Rectangle 8"/>
          <p:cNvSpPr/>
          <p:nvPr/>
        </p:nvSpPr>
        <p:spPr bwMode="auto">
          <a:xfrm>
            <a:off x="456656" y="17526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[0..1] – Sending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639680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248</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51450287"/>
              </p:ext>
            </p:extLst>
          </p:nvPr>
        </p:nvGraphicFramePr>
        <p:xfrm>
          <a:off x="456655" y="2286001"/>
          <a:ext cx="8306887" cy="382358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7195">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4796">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0..n</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200" dirty="0">
                          <a:solidFill>
                            <a:schemeClr val="tx1"/>
                          </a:solidFill>
                          <a:effectLst/>
                          <a:latin typeface="+mn-lt"/>
                          <a:ea typeface="+mn-ea"/>
                          <a:cs typeface="+mn-cs"/>
                        </a:rPr>
                        <a:t>Application sends the message with a single value to match data provided. </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5171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200" dirty="0">
                          <a:solidFill>
                            <a:schemeClr val="tx1"/>
                          </a:solidFill>
                          <a:effectLst/>
                          <a:latin typeface="+mn-lt"/>
                          <a:ea typeface="+mn-ea"/>
                          <a:cs typeface="+mn-cs"/>
                        </a:rPr>
                        <a:t>Application sends a message without the element populated although it is requested to send it. </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689593">
                <a:tc rowSpan="4">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0..n</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4">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Values, but less than or equal to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4">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One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200" dirty="0">
                          <a:solidFill>
                            <a:schemeClr val="tx1"/>
                          </a:solidFill>
                          <a:effectLst/>
                          <a:latin typeface="+mn-lt"/>
                          <a:ea typeface="+mn-ea"/>
                          <a:cs typeface="+mn-cs"/>
                        </a:rPr>
                        <a:t>Application sends the message with a single value populated for this element although it is requested to send all values provided.</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5171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Some Values</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Present </a:t>
                      </a:r>
                      <a:r>
                        <a:rPr lang="en-US" sz="1200" kern="1000" baseline="30000" dirty="0">
                          <a:effectLst/>
                          <a:latin typeface="Arial" panose="020B0604020202020204" pitchFamily="34" charset="0"/>
                          <a:ea typeface="Times New Roman" panose="02020603050405020304" pitchFamily="18" charset="0"/>
                          <a:cs typeface="Arial" panose="020B0604020202020204" pitchFamily="34"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200" dirty="0">
                          <a:solidFill>
                            <a:schemeClr val="tx1"/>
                          </a:solidFill>
                          <a:effectLst/>
                          <a:latin typeface="+mn-lt"/>
                          <a:ea typeface="+mn-ea"/>
                          <a:cs typeface="+mn-cs"/>
                        </a:rPr>
                        <a:t>Application sends more than one value but not all of the values provided. </a:t>
                      </a: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34479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All</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Values </a:t>
                      </a:r>
                      <a:r>
                        <a:rPr lang="en-US" sz="12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042906324"/>
                  </a:ext>
                </a:extLst>
              </a:tr>
              <a:tr h="71462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200" dirty="0">
                          <a:solidFill>
                            <a:schemeClr val="tx1"/>
                          </a:solidFill>
                          <a:effectLst/>
                          <a:latin typeface="+mn-lt"/>
                          <a:ea typeface="+mn-ea"/>
                          <a:cs typeface="+mn-cs"/>
                        </a:rPr>
                        <a:t>Application sends a message without the element although all values should be sent.</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31975225"/>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[0..n] for n &gt; 1 – Sending System</a:t>
            </a:r>
          </a:p>
        </p:txBody>
      </p:sp>
      <p:sp>
        <p:nvSpPr>
          <p:cNvPr id="3" name="TextBox 2"/>
          <p:cNvSpPr txBox="1"/>
          <p:nvPr/>
        </p:nvSpPr>
        <p:spPr>
          <a:xfrm>
            <a:off x="456655" y="6212120"/>
            <a:ext cx="7696745" cy="230832"/>
          </a:xfrm>
          <a:prstGeom prst="rect">
            <a:avLst/>
          </a:prstGeom>
          <a:noFill/>
        </p:spPr>
        <p:txBody>
          <a:bodyPr wrap="square" rtlCol="0">
            <a:spAutoFit/>
          </a:bodyPr>
          <a:lstStyle/>
          <a:p>
            <a:r>
              <a:rPr lang="en-US" sz="1100" baseline="30000" dirty="0"/>
              <a:t>a</a:t>
            </a:r>
            <a:r>
              <a:rPr lang="en-US" sz="900" dirty="0"/>
              <a:t> “Some” in this context means that multiple instances provided (available) are sent, but not all are sent (as indicated by the test data provided).</a:t>
            </a:r>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8496568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249</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575312894"/>
              </p:ext>
            </p:extLst>
          </p:nvPr>
        </p:nvGraphicFramePr>
        <p:xfrm>
          <a:off x="456655" y="2286000"/>
          <a:ext cx="8306887" cy="3980501"/>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495436">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660581">
                <a:tc rowSpan="5">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0..n</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5">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Values, but more than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5">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 Values </a:t>
                      </a:r>
                      <a:r>
                        <a:rPr lang="en-US" sz="1200" kern="1000" baseline="30000" dirty="0">
                          <a:effectLst/>
                          <a:latin typeface="Arial" panose="020B0604020202020204" pitchFamily="34" charset="0"/>
                          <a:ea typeface="Times New Roman" panose="02020603050405020304" pitchFamily="18" charset="0"/>
                          <a:cs typeface="Arial" panose="020B0604020202020204" pitchFamily="34"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200" dirty="0">
                          <a:solidFill>
                            <a:schemeClr val="tx1"/>
                          </a:solidFill>
                          <a:effectLst/>
                          <a:latin typeface="+mn-lt"/>
                          <a:ea typeface="+mn-ea"/>
                          <a:cs typeface="+mn-cs"/>
                        </a:rPr>
                        <a:t>Application sends a value when it is required to be empty. It may be the case where the application incorrectly applies a default value for this element.</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05711191"/>
                  </a:ext>
                </a:extLst>
              </a:tr>
              <a:tr h="624840">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Some Values</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Present</a:t>
                      </a: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the message with more than one value although “n” values should be sent.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171129"/>
                  </a:ext>
                </a:extLst>
              </a:tr>
              <a:tr h="39910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Values</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Present</a:t>
                      </a: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The application has selected n values out of the given set.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8746146"/>
                  </a:ext>
                </a:extLst>
              </a:tr>
              <a:tr h="39910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All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The application sends more than n values whereas maximum cardinality is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8217528"/>
                  </a:ext>
                </a:extLst>
              </a:tr>
              <a:tr h="39910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a message without the element populated although it is requested to send “n” 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4189654"/>
                  </a:ext>
                </a:extLst>
              </a:tr>
              <a:tr h="350520">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0..n</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a:t>
                      </a:r>
                    </a:p>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100" kern="1200" dirty="0">
                          <a:solidFill>
                            <a:schemeClr val="tx1"/>
                          </a:solidFill>
                          <a:effectLst/>
                          <a:latin typeface="+mn-lt"/>
                          <a:ea typeface="+mn-ea"/>
                          <a:cs typeface="+mn-cs"/>
                        </a:rPr>
                        <a:t>Application sends a value although the element should stay empty.</a:t>
                      </a:r>
                      <a:endParaRPr lang="en-US" sz="11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548691416"/>
                  </a:ext>
                </a:extLst>
              </a:tr>
              <a:tr h="35052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endParaRPr lang="en-US"/>
                    </a:p>
                  </a:txBody>
                  <a:tcPr/>
                </a:tc>
                <a:extLst>
                  <a:ext uri="{0D108BD9-81ED-4DB2-BD59-A6C34878D82A}">
                    <a16:rowId xmlns:a16="http://schemas.microsoft.com/office/drawing/2014/main" val="4173877881"/>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[0..n] for n &gt; 1 – Sending System (cont’d)</a:t>
            </a:r>
          </a:p>
        </p:txBody>
      </p:sp>
      <p:sp>
        <p:nvSpPr>
          <p:cNvPr id="10" name="TextBox 9"/>
          <p:cNvSpPr txBox="1"/>
          <p:nvPr/>
        </p:nvSpPr>
        <p:spPr>
          <a:xfrm>
            <a:off x="456655" y="6322368"/>
            <a:ext cx="7696745" cy="369332"/>
          </a:xfrm>
          <a:prstGeom prst="rect">
            <a:avLst/>
          </a:prstGeom>
          <a:noFill/>
        </p:spPr>
        <p:txBody>
          <a:bodyPr wrap="square" rtlCol="0">
            <a:spAutoFit/>
          </a:bodyPr>
          <a:lstStyle/>
          <a:p>
            <a:r>
              <a:rPr lang="en-US" sz="900" baseline="30000" dirty="0"/>
              <a:t>b</a:t>
            </a:r>
            <a:r>
              <a:rPr lang="en-US" sz="900" dirty="0"/>
              <a:t> </a:t>
            </a:r>
            <a:r>
              <a:rPr lang="en-GB" sz="900" dirty="0"/>
              <a:t>Guidance as to which subset the sender selects should be provided.</a:t>
            </a:r>
            <a:endParaRPr lang="en-US" sz="900" dirty="0"/>
          </a:p>
          <a:p>
            <a:endParaRPr lang="en-US" sz="900" dirty="0"/>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66397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00000"/>
                </a:solidFill>
              </a:rPr>
              <a:t>Lessons Learned: Realities of Testing</a:t>
            </a:r>
            <a:endParaRPr lang="en-US" dirty="0"/>
          </a:p>
        </p:txBody>
      </p:sp>
      <p:sp>
        <p:nvSpPr>
          <p:cNvPr id="3" name="Content Placeholder 2"/>
          <p:cNvSpPr>
            <a:spLocks noGrp="1"/>
          </p:cNvSpPr>
          <p:nvPr>
            <p:ph idx="1"/>
          </p:nvPr>
        </p:nvSpPr>
        <p:spPr/>
        <p:txBody>
          <a:bodyPr>
            <a:normAutofit fontScale="77500" lnSpcReduction="20000"/>
          </a:bodyPr>
          <a:lstStyle/>
          <a:p>
            <a:r>
              <a:rPr lang="en-US" dirty="0"/>
              <a:t>Bound to the quality of the standards</a:t>
            </a:r>
          </a:p>
          <a:p>
            <a:r>
              <a:rPr lang="en-US" dirty="0"/>
              <a:t>Tolerance for comprehensiveness</a:t>
            </a:r>
          </a:p>
          <a:p>
            <a:r>
              <a:rPr lang="en-US" dirty="0"/>
              <a:t>Time</a:t>
            </a:r>
          </a:p>
          <a:p>
            <a:r>
              <a:rPr lang="en-US" dirty="0"/>
              <a:t>Budgets</a:t>
            </a:r>
          </a:p>
          <a:p>
            <a:r>
              <a:rPr lang="en-US" dirty="0"/>
              <a:t>Inadequate Investments</a:t>
            </a:r>
          </a:p>
          <a:p>
            <a:r>
              <a:rPr lang="en-US" dirty="0"/>
              <a:t>What to Test?</a:t>
            </a:r>
          </a:p>
          <a:p>
            <a:pPr lvl="1"/>
            <a:r>
              <a:rPr lang="en-US" dirty="0"/>
              <a:t>Boundless instances</a:t>
            </a:r>
          </a:p>
          <a:p>
            <a:pPr lvl="1"/>
            <a:r>
              <a:rPr lang="en-US" dirty="0"/>
              <a:t>Adequate test coverage</a:t>
            </a:r>
          </a:p>
          <a:p>
            <a:pPr lvl="1"/>
            <a:r>
              <a:rPr lang="en-US" dirty="0"/>
              <a:t>What are the priorities?</a:t>
            </a:r>
          </a:p>
          <a:p>
            <a:r>
              <a:rPr lang="en-US" dirty="0"/>
              <a:t>Test Cases</a:t>
            </a:r>
          </a:p>
          <a:p>
            <a:pPr lvl="1"/>
            <a:r>
              <a:rPr lang="en-US" dirty="0"/>
              <a:t>Realistic</a:t>
            </a:r>
          </a:p>
          <a:p>
            <a:pPr lvl="1"/>
            <a:r>
              <a:rPr lang="en-US" dirty="0"/>
              <a:t>Data</a:t>
            </a:r>
          </a:p>
          <a:p>
            <a:pPr lvl="1"/>
            <a:r>
              <a:rPr lang="en-US" dirty="0"/>
              <a:t>“Getting it right”</a:t>
            </a:r>
          </a:p>
          <a:p>
            <a:pPr marL="0" indent="0">
              <a:buNone/>
            </a:pPr>
            <a:endParaRPr lang="en-US" dirty="0"/>
          </a:p>
        </p:txBody>
      </p:sp>
      <p:sp>
        <p:nvSpPr>
          <p:cNvPr id="4" name="Date Placeholder 3"/>
          <p:cNvSpPr>
            <a:spLocks noGrp="1"/>
          </p:cNvSpPr>
          <p:nvPr>
            <p:ph type="dt" sz="half" idx="10"/>
          </p:nvPr>
        </p:nvSpPr>
        <p:spPr/>
        <p:txBody>
          <a:bodyPr/>
          <a:lstStyle/>
          <a:p>
            <a:r>
              <a:rPr lang="en-US"/>
              <a:t>01/01/2011</a:t>
            </a:r>
            <a:endParaRPr lang="en-US" dirty="0"/>
          </a:p>
        </p:txBody>
      </p:sp>
      <p:sp>
        <p:nvSpPr>
          <p:cNvPr id="5" name="Slide Number Placeholder 4"/>
          <p:cNvSpPr>
            <a:spLocks noGrp="1"/>
          </p:cNvSpPr>
          <p:nvPr>
            <p:ph type="sldNum" sz="quarter" idx="11"/>
          </p:nvPr>
        </p:nvSpPr>
        <p:spPr/>
        <p:txBody>
          <a:bodyPr/>
          <a:lstStyle/>
          <a:p>
            <a:fld id="{2CD36790-EF9F-4521-A783-189BE19EEE4B}" type="slidenum">
              <a:rPr lang="en-US" smtClean="0"/>
              <a:pPr/>
              <a:t>25</a:t>
            </a:fld>
            <a:endParaRPr lang="en-US"/>
          </a:p>
        </p:txBody>
      </p:sp>
      <p:sp>
        <p:nvSpPr>
          <p:cNvPr id="6" name="Isosceles Triangle 5"/>
          <p:cNvSpPr/>
          <p:nvPr/>
        </p:nvSpPr>
        <p:spPr>
          <a:xfrm rot="10800000">
            <a:off x="4191000" y="3352800"/>
            <a:ext cx="510363" cy="503275"/>
          </a:xfrm>
          <a:prstGeom prst="triangle">
            <a:avLst/>
          </a:prstGeom>
          <a:gradFill rotWithShape="1">
            <a:gsLst>
              <a:gs pos="0">
                <a:srgbClr val="13547D">
                  <a:tint val="100000"/>
                  <a:shade val="100000"/>
                  <a:satMod val="130000"/>
                </a:srgbClr>
              </a:gs>
              <a:gs pos="100000">
                <a:srgbClr val="13547D">
                  <a:tint val="50000"/>
                  <a:shade val="100000"/>
                  <a:satMod val="350000"/>
                </a:srgbClr>
              </a:gs>
            </a:gsLst>
            <a:lin ang="16200000" scaled="0"/>
          </a:gradFill>
          <a:ln w="9525" cap="flat" cmpd="sng" algn="ctr">
            <a:solidFill>
              <a:srgbClr val="13547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7" name="TextBox 6"/>
          <p:cNvSpPr txBox="1"/>
          <p:nvPr/>
        </p:nvSpPr>
        <p:spPr>
          <a:xfrm>
            <a:off x="4446181" y="3711270"/>
            <a:ext cx="1453116" cy="246221"/>
          </a:xfrm>
          <a:prstGeom prst="rect">
            <a:avLst/>
          </a:prstGeom>
          <a:noFill/>
        </p:spPr>
        <p:txBody>
          <a:bodyPr wrap="square" rtlCol="0">
            <a:spAutoFit/>
          </a:bodyPr>
          <a:lstStyle/>
          <a:p>
            <a:pPr defTabSz="457200" eaLnBrk="1" fontAlgn="auto" hangingPunct="1">
              <a:spcBef>
                <a:spcPts val="0"/>
              </a:spcBef>
              <a:spcAft>
                <a:spcPts val="0"/>
              </a:spcAft>
            </a:pPr>
            <a:r>
              <a:rPr lang="en-US" sz="1000" dirty="0">
                <a:solidFill>
                  <a:srgbClr val="000000"/>
                </a:solidFill>
                <a:latin typeface="Helvetica Neue Light"/>
              </a:rPr>
              <a:t>Testing Investment</a:t>
            </a:r>
          </a:p>
        </p:txBody>
      </p:sp>
      <p:sp>
        <p:nvSpPr>
          <p:cNvPr id="8" name="TextBox 7"/>
          <p:cNvSpPr txBox="1"/>
          <p:nvPr/>
        </p:nvSpPr>
        <p:spPr>
          <a:xfrm>
            <a:off x="4634280" y="3268437"/>
            <a:ext cx="804531" cy="246221"/>
          </a:xfrm>
          <a:prstGeom prst="rect">
            <a:avLst/>
          </a:prstGeom>
          <a:noFill/>
        </p:spPr>
        <p:txBody>
          <a:bodyPr wrap="square" rtlCol="0">
            <a:spAutoFit/>
          </a:bodyPr>
          <a:lstStyle/>
          <a:p>
            <a:pPr defTabSz="457200" eaLnBrk="1" fontAlgn="auto" hangingPunct="1">
              <a:spcBef>
                <a:spcPts val="0"/>
              </a:spcBef>
              <a:spcAft>
                <a:spcPts val="0"/>
              </a:spcAft>
            </a:pPr>
            <a:r>
              <a:rPr lang="en-US" sz="1000" dirty="0">
                <a:solidFill>
                  <a:srgbClr val="000000"/>
                </a:solidFill>
                <a:latin typeface="Helvetica Neue Light"/>
              </a:rPr>
              <a:t>Impact</a:t>
            </a:r>
          </a:p>
        </p:txBody>
      </p:sp>
    </p:spTree>
    <p:extLst>
      <p:ext uri="{BB962C8B-B14F-4D97-AF65-F5344CB8AC3E}">
        <p14:creationId xmlns:p14="http://schemas.microsoft.com/office/powerpoint/2010/main" val="350984013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250</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49792205"/>
              </p:ext>
            </p:extLst>
          </p:nvPr>
        </p:nvGraphicFramePr>
        <p:xfrm>
          <a:off x="456655" y="2362200"/>
          <a:ext cx="8306887" cy="3622564"/>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7195">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4796">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1..1</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40196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does not send the required element when a value is provided.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689593">
                <a:tc rowSpan="3">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1..1</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3">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3">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None – expected behavior is that no message is sent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sends a value although no value is available to send.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5171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105941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 message part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042906324"/>
                  </a:ext>
                </a:extLst>
              </a:tr>
            </a:tbl>
          </a:graphicData>
        </a:graphic>
      </p:graphicFrame>
      <p:sp>
        <p:nvSpPr>
          <p:cNvPr id="9" name="Rectangle 8"/>
          <p:cNvSpPr/>
          <p:nvPr/>
        </p:nvSpPr>
        <p:spPr bwMode="auto">
          <a:xfrm>
            <a:off x="456656" y="17526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[1..1] – Sending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0471049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251</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35841311"/>
              </p:ext>
            </p:extLst>
          </p:nvPr>
        </p:nvGraphicFramePr>
        <p:xfrm>
          <a:off x="456655" y="2362200"/>
          <a:ext cx="8306887" cy="3779621"/>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7195">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4796">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1..n</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sends the message with a value.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40196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sends a message without the element populated although it is requested to send it.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689593">
                <a:tc rowSpan="4">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1..n</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4">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Values, but less than or equal to 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4">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sends the message with a single value although all values provided should be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5171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Some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sends more than one value but not all of the values provided.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5297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All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042906324"/>
                  </a:ext>
                </a:extLst>
              </a:tr>
              <a:tr h="5297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sends a message without the element although all values should be sent.</a:t>
                      </a:r>
                    </a:p>
                  </a:txBody>
                  <a:tcPr marL="68580" marR="68580" marT="0" marB="0">
                    <a:lnT w="12700" cap="flat" cmpd="sng" algn="ctr">
                      <a:solidFill>
                        <a:srgbClr val="000000"/>
                      </a:solidFill>
                      <a:prstDash val="solid"/>
                      <a:round/>
                      <a:headEnd type="none" w="med" len="med"/>
                      <a:tailEnd type="none" w="med" len="med"/>
                    </a:lnT>
                    <a:solidFill>
                      <a:schemeClr val="bg2">
                        <a:lumMod val="40000"/>
                        <a:lumOff val="60000"/>
                      </a:schemeClr>
                    </a:solidFill>
                  </a:tcPr>
                </a:tc>
                <a:extLst>
                  <a:ext uri="{0D108BD9-81ED-4DB2-BD59-A6C34878D82A}">
                    <a16:rowId xmlns:a16="http://schemas.microsoft.com/office/drawing/2014/main" val="2937750012"/>
                  </a:ext>
                </a:extLst>
              </a:tr>
            </a:tbl>
          </a:graphicData>
        </a:graphic>
      </p:graphicFrame>
      <p:sp>
        <p:nvSpPr>
          <p:cNvPr id="9" name="Rectangle 8"/>
          <p:cNvSpPr/>
          <p:nvPr/>
        </p:nvSpPr>
        <p:spPr bwMode="auto">
          <a:xfrm>
            <a:off x="456656" y="17526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one to many – Sending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8120289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2311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135920"/>
            <a:ext cx="533400" cy="476250"/>
          </a:xfrm>
        </p:spPr>
        <p:txBody>
          <a:bodyPr/>
          <a:lstStyle/>
          <a:p>
            <a:fld id="{64C44300-96F5-4E68-AEBC-759F83B9379E}" type="slidenum">
              <a:rPr lang="en-US"/>
              <a:pPr/>
              <a:t>252</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56049737"/>
              </p:ext>
            </p:extLst>
          </p:nvPr>
        </p:nvGraphicFramePr>
        <p:xfrm>
          <a:off x="456655" y="2209800"/>
          <a:ext cx="8306887" cy="4128974"/>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07481">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8321">
                <a:tc rowSpan="6">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1..n</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6">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Values, but more than 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 Values </a:t>
                      </a:r>
                      <a:r>
                        <a:rPr lang="en-US" sz="1200" kern="1000" baseline="30000" dirty="0">
                          <a:effectLst/>
                          <a:latin typeface="Arial" panose="020B0604020202020204" pitchFamily="34" charset="0"/>
                          <a:ea typeface="Times New Roman" panose="02020603050405020304" pitchFamily="18" charset="0"/>
                          <a:cs typeface="Arial" panose="020B0604020202020204" pitchFamily="34"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One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200" dirty="0">
                          <a:solidFill>
                            <a:schemeClr val="tx1"/>
                          </a:solidFill>
                          <a:effectLst/>
                          <a:latin typeface="+mn-lt"/>
                          <a:ea typeface="+mn-ea"/>
                          <a:cs typeface="+mn-cs"/>
                        </a:rPr>
                        <a:t>Application sends the message with one value although “n” values should be sent.</a:t>
                      </a:r>
                      <a:endParaRPr lang="en-US" sz="105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5074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Some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Application sends the message with more than one value although “n” values should be sent.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40880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The application has selected n values out of the given set.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211295"/>
                  </a:ext>
                </a:extLst>
              </a:tr>
              <a:tr h="315216">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All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The application sends more than n values whereas maximum cardinality is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2828855"/>
                  </a:ext>
                </a:extLst>
              </a:tr>
              <a:tr h="47282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Application sends a message without the element populated although it is requested to send “n” values.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559590"/>
                  </a:ext>
                </a:extLst>
              </a:tr>
              <a:tr h="29603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Application sends the message with more than one value although “n” values should be sent. </a:t>
                      </a:r>
                    </a:p>
                  </a:txBody>
                  <a:tcPr marL="68580" marR="68580" marT="0" marB="0">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56085545"/>
                  </a:ext>
                </a:extLst>
              </a:tr>
              <a:tr h="315216">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1..n</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None – expected behavior</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is that no message part is sent</a:t>
                      </a: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200" dirty="0">
                          <a:solidFill>
                            <a:schemeClr val="tx1"/>
                          </a:solidFill>
                          <a:effectLst/>
                          <a:latin typeface="+mn-lt"/>
                          <a:ea typeface="+mn-ea"/>
                          <a:cs typeface="+mn-cs"/>
                        </a:rPr>
                        <a:t>Application sends a value although there is no value to send.</a:t>
                      </a:r>
                      <a:endParaRPr lang="en-US" sz="105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78379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 message part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E6E6E6"/>
                    </a:solidFill>
                  </a:tcPr>
                </a:tc>
                <a:extLst>
                  <a:ext uri="{0D108BD9-81ED-4DB2-BD59-A6C34878D82A}">
                    <a16:rowId xmlns:a16="http://schemas.microsoft.com/office/drawing/2014/main" val="1092275241"/>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one to many – Sending System (cont’d)</a:t>
            </a:r>
          </a:p>
        </p:txBody>
      </p:sp>
      <p:sp>
        <p:nvSpPr>
          <p:cNvPr id="10" name="TextBox 9"/>
          <p:cNvSpPr txBox="1"/>
          <p:nvPr/>
        </p:nvSpPr>
        <p:spPr>
          <a:xfrm>
            <a:off x="456655" y="6324600"/>
            <a:ext cx="7696745" cy="230832"/>
          </a:xfrm>
          <a:prstGeom prst="rect">
            <a:avLst/>
          </a:prstGeom>
          <a:noFill/>
        </p:spPr>
        <p:txBody>
          <a:bodyPr wrap="square" rtlCol="0">
            <a:spAutoFit/>
          </a:bodyPr>
          <a:lstStyle/>
          <a:p>
            <a:r>
              <a:rPr lang="en-US" sz="900" baseline="30000" dirty="0"/>
              <a:t>c</a:t>
            </a:r>
            <a:r>
              <a:rPr lang="en-US" sz="900" dirty="0"/>
              <a:t> </a:t>
            </a:r>
            <a:r>
              <a:rPr lang="en-GB" sz="900" dirty="0"/>
              <a:t>Guidance as to which subset the sender selects should be provided.</a:t>
            </a:r>
            <a:endParaRPr lang="en-US" sz="900" dirty="0"/>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9009990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253</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438061696"/>
              </p:ext>
            </p:extLst>
          </p:nvPr>
        </p:nvGraphicFramePr>
        <p:xfrm>
          <a:off x="456655" y="2249602"/>
          <a:ext cx="8306887" cy="4268461"/>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6096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4796">
                <a:tc rowSpan="3">
                  <a:txBody>
                    <a:bodyPr/>
                    <a:lstStyle/>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3">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None – expected behavior</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is that no message part is sent</a:t>
                      </a: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should not send the message because less than “m” values are available to send.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3657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should not send the message because less than “m” values are available to send.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37167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 message part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38589"/>
                  </a:ext>
                </a:extLst>
              </a:tr>
              <a:tr h="396240">
                <a:tc rowSpan="5">
                  <a:txBody>
                    <a:bodyPr/>
                    <a:lstStyle/>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5">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Multiple</a:t>
                      </a:r>
                      <a:r>
                        <a:rPr lang="en-US" sz="11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100" kern="1000" dirty="0">
                          <a:effectLst/>
                          <a:latin typeface="Arial" panose="020B0604020202020204" pitchFamily="34" charset="0"/>
                          <a:ea typeface="Times New Roman" panose="02020603050405020304" pitchFamily="18" charset="0"/>
                          <a:cs typeface="Arial" panose="020B0604020202020204" pitchFamily="34" charset="0"/>
                        </a:rPr>
                        <a:t>Values, but more than or equal to m and less than or equal to n</a:t>
                      </a:r>
                    </a:p>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Call it x where m&lt;=x&lt;=n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5">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Values, 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Single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the message with a single value although “x” values should be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5171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Less than m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1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less than “m” values although “x” values should be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5297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More than m but not 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more than “m” values, but not “x” values (“x” values should be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042906324"/>
                  </a:ext>
                </a:extLst>
              </a:tr>
              <a:tr h="32004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x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 </a:t>
                      </a:r>
                    </a:p>
                  </a:txBody>
                  <a:tcPr marL="68580" marR="68580" marT="0" marB="0">
                    <a:lnT w="12700" cap="flat" cmpd="sng" algn="ctr">
                      <a:solidFill>
                        <a:srgbClr val="000000"/>
                      </a:solidFill>
                      <a:prstDash val="solid"/>
                      <a:round/>
                      <a:headEnd type="none" w="med" len="med"/>
                      <a:tailEnd type="none" w="med" len="med"/>
                    </a:lnT>
                    <a:solidFill>
                      <a:schemeClr val="bg2">
                        <a:lumMod val="40000"/>
                        <a:lumOff val="60000"/>
                      </a:schemeClr>
                    </a:solidFill>
                  </a:tcPr>
                </a:tc>
                <a:extLst>
                  <a:ext uri="{0D108BD9-81ED-4DB2-BD59-A6C34878D82A}">
                    <a16:rowId xmlns:a16="http://schemas.microsoft.com/office/drawing/2014/main" val="2937750012"/>
                  </a:ext>
                </a:extLst>
              </a:tr>
              <a:tr h="4419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a message without the element populated although it is requested to send “x” values.</a:t>
                      </a:r>
                    </a:p>
                  </a:txBody>
                  <a:tcPr marL="68580" marR="68580" marT="0" marB="0">
                    <a:solidFill>
                      <a:schemeClr val="bg2">
                        <a:lumMod val="40000"/>
                        <a:lumOff val="60000"/>
                      </a:schemeClr>
                    </a:solidFill>
                  </a:tcPr>
                </a:tc>
                <a:extLst>
                  <a:ext uri="{0D108BD9-81ED-4DB2-BD59-A6C34878D82A}">
                    <a16:rowId xmlns:a16="http://schemas.microsoft.com/office/drawing/2014/main" val="3014966288"/>
                  </a:ext>
                </a:extLst>
              </a:tr>
            </a:tbl>
          </a:graphicData>
        </a:graphic>
      </p:graphicFrame>
      <p:sp>
        <p:nvSpPr>
          <p:cNvPr id="9" name="Rectangle 8"/>
          <p:cNvSpPr/>
          <p:nvPr/>
        </p:nvSpPr>
        <p:spPr bwMode="auto">
          <a:xfrm>
            <a:off x="456656" y="1681489"/>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many to many (1 &lt; m &lt;= n) – Sending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17143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254</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483459353"/>
              </p:ext>
            </p:extLst>
          </p:nvPr>
        </p:nvGraphicFramePr>
        <p:xfrm>
          <a:off x="456655" y="2405600"/>
          <a:ext cx="8306887" cy="338560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6096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4796">
                <a:tc rowSpan="6">
                  <a:txBody>
                    <a:bodyPr/>
                    <a:lstStyle/>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6">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Values, but more</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than n</a:t>
                      </a: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Values, </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n</a:t>
                      </a: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One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the message with a value although n values shall be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3657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m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should send n values.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6705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More than m, but less than n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should send n values.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38589"/>
                  </a:ext>
                </a:extLst>
              </a:tr>
              <a:tr h="55668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a:t>
                      </a:r>
                      <a:r>
                        <a:rPr lang="en-US" sz="11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100" kern="1000" dirty="0">
                          <a:effectLst/>
                          <a:latin typeface="Arial" panose="020B0604020202020204" pitchFamily="34" charset="0"/>
                          <a:ea typeface="Times New Roman" panose="02020603050405020304" pitchFamily="18" charset="0"/>
                          <a:cs typeface="Arial" panose="020B0604020202020204" pitchFamily="34" charset="0"/>
                        </a:rPr>
                        <a:t>Values Present </a:t>
                      </a:r>
                      <a:r>
                        <a:rPr lang="en-US" sz="1100" kern="1000" baseline="30000" dirty="0">
                          <a:effectLst/>
                          <a:latin typeface="Arial" panose="020B0604020202020204" pitchFamily="34" charset="0"/>
                          <a:ea typeface="Times New Roman" panose="02020603050405020304" pitchFamily="18" charset="0"/>
                          <a:cs typeface="Arial" panose="020B0604020202020204" pitchFamily="34"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The application has selected n values out of the set that is greater than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900096"/>
                  </a:ext>
                </a:extLst>
              </a:tr>
              <a:tr h="30839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All</a:t>
                      </a:r>
                      <a:r>
                        <a:rPr lang="en-US" sz="11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100" kern="1000" dirty="0">
                          <a:effectLst/>
                          <a:latin typeface="Arial" panose="020B0604020202020204" pitchFamily="34" charset="0"/>
                          <a:ea typeface="Times New Roman" panose="02020603050405020304" pitchFamily="18" charset="0"/>
                          <a:cs typeface="Arial" panose="020B0604020202020204" pitchFamily="34" charset="0"/>
                        </a:rPr>
                        <a:t>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The application sends more instances than the number that is allowed to be sent.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627385"/>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Application sends a message without the element populated although it is requested to send it.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6188233"/>
                  </a:ext>
                </a:extLst>
              </a:tr>
            </a:tbl>
          </a:graphicData>
        </a:graphic>
      </p:graphicFrame>
      <p:sp>
        <p:nvSpPr>
          <p:cNvPr id="9" name="Rectangle 8"/>
          <p:cNvSpPr/>
          <p:nvPr/>
        </p:nvSpPr>
        <p:spPr bwMode="auto">
          <a:xfrm>
            <a:off x="456656" y="1681489"/>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many to many (1 &lt; m &lt;= n) – Sending System (cont’d)</a:t>
            </a:r>
          </a:p>
        </p:txBody>
      </p:sp>
      <p:sp>
        <p:nvSpPr>
          <p:cNvPr id="10" name="TextBox 9"/>
          <p:cNvSpPr txBox="1"/>
          <p:nvPr/>
        </p:nvSpPr>
        <p:spPr>
          <a:xfrm>
            <a:off x="456655" y="6324600"/>
            <a:ext cx="7696745" cy="230832"/>
          </a:xfrm>
          <a:prstGeom prst="rect">
            <a:avLst/>
          </a:prstGeom>
          <a:noFill/>
        </p:spPr>
        <p:txBody>
          <a:bodyPr wrap="square" rtlCol="0">
            <a:spAutoFit/>
          </a:bodyPr>
          <a:lstStyle/>
          <a:p>
            <a:r>
              <a:rPr lang="en-US" sz="900" baseline="30000" dirty="0"/>
              <a:t>d</a:t>
            </a:r>
            <a:r>
              <a:rPr lang="en-US" sz="900" dirty="0"/>
              <a:t> </a:t>
            </a:r>
            <a:r>
              <a:rPr lang="en-GB" sz="900" dirty="0"/>
              <a:t>Guidance as to which subset the sender selects should be provided.</a:t>
            </a:r>
            <a:endParaRPr lang="en-US" sz="900" dirty="0"/>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109458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255</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415035073"/>
              </p:ext>
            </p:extLst>
          </p:nvPr>
        </p:nvGraphicFramePr>
        <p:xfrm>
          <a:off x="456655" y="2668679"/>
          <a:ext cx="8306887" cy="2741521"/>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6479">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688639">
                <a:tc rowSpan="3">
                  <a:txBody>
                    <a:bodyPr/>
                    <a:lstStyle/>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3">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rowSpan="3">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None – expected behavior</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is that no message part is sent</a:t>
                      </a: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One or more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sends a value when it is required to be empty. It may be the case where the application incorrectly applies a default value for this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645069968"/>
                  </a:ext>
                </a:extLst>
              </a:tr>
              <a:tr h="68863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Element not valued but message part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430709700"/>
                  </a:ext>
                </a:extLst>
              </a:tr>
              <a:tr h="72984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 message part</a:t>
                      </a:r>
                      <a:r>
                        <a:rPr lang="en-US" sz="1200" kern="1000" baseline="0" dirty="0">
                          <a:effectLst/>
                          <a:latin typeface="+mn-lt"/>
                          <a:ea typeface="Times New Roman" panose="02020603050405020304" pitchFamily="18" charset="0"/>
                          <a:cs typeface="Arial" panose="020B0604020202020204" pitchFamily="34" charset="0"/>
                        </a:rPr>
                        <a:t> sent</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should not send the message part because not enough values are available to send.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71138589"/>
                  </a:ext>
                </a:extLst>
              </a:tr>
            </a:tbl>
          </a:graphicData>
        </a:graphic>
      </p:graphicFrame>
      <p:sp>
        <p:nvSpPr>
          <p:cNvPr id="9" name="Rectangle 8"/>
          <p:cNvSpPr/>
          <p:nvPr/>
        </p:nvSpPr>
        <p:spPr bwMode="auto">
          <a:xfrm>
            <a:off x="456656" y="19050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many to many (1 &lt; m &lt;= n) – Sending System (cont’d)</a:t>
            </a:r>
          </a:p>
        </p:txBody>
      </p:sp>
      <p:sp>
        <p:nvSpPr>
          <p:cNvPr id="10" name="TextBox 9"/>
          <p:cNvSpPr txBox="1"/>
          <p:nvPr/>
        </p:nvSpPr>
        <p:spPr>
          <a:xfrm>
            <a:off x="456655" y="6324600"/>
            <a:ext cx="7696745" cy="230832"/>
          </a:xfrm>
          <a:prstGeom prst="rect">
            <a:avLst/>
          </a:prstGeom>
          <a:noFill/>
        </p:spPr>
        <p:txBody>
          <a:bodyPr wrap="square" rtlCol="0">
            <a:spAutoFit/>
          </a:bodyPr>
          <a:lstStyle/>
          <a:p>
            <a:r>
              <a:rPr lang="en-US" sz="900" baseline="30000" dirty="0"/>
              <a:t>d</a:t>
            </a:r>
            <a:r>
              <a:rPr lang="en-US" sz="900" dirty="0"/>
              <a:t> </a:t>
            </a:r>
            <a:r>
              <a:rPr lang="en-GB" sz="900" dirty="0"/>
              <a:t>Guidance as to which subset the sender selects should be provided.</a:t>
            </a:r>
            <a:endParaRPr lang="en-US" sz="900" dirty="0"/>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7494292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256</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542432285"/>
              </p:ext>
            </p:extLst>
          </p:nvPr>
        </p:nvGraphicFramePr>
        <p:xfrm>
          <a:off x="456655" y="2286000"/>
          <a:ext cx="8306887" cy="4070112"/>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7195">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4796">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05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40196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200" dirty="0">
                          <a:solidFill>
                            <a:schemeClr val="tx1"/>
                          </a:solidFill>
                          <a:effectLst/>
                          <a:latin typeface="+mn-lt"/>
                          <a:ea typeface="+mn-ea"/>
                          <a:cs typeface="+mn-cs"/>
                        </a:rPr>
                        <a:t>Application sends a message without the element populated although it is requested to send it. </a:t>
                      </a:r>
                      <a:endParaRPr lang="en-US" sz="105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689593">
                <a:tc rowSpan="5">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5">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5">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a:t>
                      </a:r>
                      <a:r>
                        <a:rPr lang="en-US" sz="1200" kern="1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One Value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Application sends the message with a single value although all values should be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5171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Some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05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Application sends more than one value, but not all.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5297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All Values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042906324"/>
                  </a:ext>
                </a:extLst>
              </a:tr>
              <a:tr h="26485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More than the number of values given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mn-lt"/>
                          <a:ea typeface="Times New Roman" panose="02020603050405020304" pitchFamily="18" charset="0"/>
                          <a:cs typeface="Times New Roman" panose="02020603050405020304" pitchFamily="18" charset="0"/>
                        </a:rPr>
                        <a:t>The application sends instances more than the what was provided. </a:t>
                      </a:r>
                    </a:p>
                  </a:txBody>
                  <a:tcPr marL="68580" marR="68580" marT="0" marB="0">
                    <a:lnT w="12700" cap="flat" cmpd="sng" algn="ctr">
                      <a:solidFill>
                        <a:srgbClr val="000000"/>
                      </a:solidFill>
                      <a:prstDash val="solid"/>
                      <a:round/>
                      <a:headEnd type="none" w="med" len="med"/>
                      <a:tailEnd type="none" w="med" len="med"/>
                    </a:lnT>
                    <a:solidFill>
                      <a:schemeClr val="bg2">
                        <a:lumMod val="40000"/>
                        <a:lumOff val="60000"/>
                      </a:schemeClr>
                    </a:solidFill>
                  </a:tcPr>
                </a:tc>
                <a:extLst>
                  <a:ext uri="{0D108BD9-81ED-4DB2-BD59-A6C34878D82A}">
                    <a16:rowId xmlns:a16="http://schemas.microsoft.com/office/drawing/2014/main" val="2937750012"/>
                  </a:ext>
                </a:extLst>
              </a:tr>
              <a:tr h="26485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Not-Present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200" dirty="0">
                          <a:solidFill>
                            <a:schemeClr val="tx1"/>
                          </a:solidFill>
                          <a:effectLst/>
                          <a:latin typeface="+mn-lt"/>
                          <a:ea typeface="+mn-ea"/>
                          <a:cs typeface="+mn-cs"/>
                        </a:rPr>
                        <a:t>Application sends a message without the element populated although it is requested to send it. </a:t>
                      </a:r>
                      <a:endParaRPr lang="en-US" sz="1050" kern="100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bg2">
                        <a:lumMod val="40000"/>
                        <a:lumOff val="60000"/>
                      </a:schemeClr>
                    </a:solidFill>
                  </a:tcPr>
                </a:tc>
                <a:extLst>
                  <a:ext uri="{0D108BD9-81ED-4DB2-BD59-A6C34878D82A}">
                    <a16:rowId xmlns:a16="http://schemas.microsoft.com/office/drawing/2014/main" val="2774681463"/>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one to unlimited – Sending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7709762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257</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41985943"/>
              </p:ext>
            </p:extLst>
          </p:nvPr>
        </p:nvGraphicFramePr>
        <p:xfrm>
          <a:off x="456655" y="2438400"/>
          <a:ext cx="8306887" cy="182880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7195">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Provided</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Actual Data 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4796">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a:t>
                      </a: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Support and Presence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 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None – expected behavior</a:t>
                      </a:r>
                      <a:r>
                        <a:rPr lang="en-US" sz="1200" kern="1000" baseline="0" dirty="0">
                          <a:effectLst/>
                          <a:latin typeface="+mn-lt"/>
                          <a:ea typeface="Times New Roman" panose="02020603050405020304" pitchFamily="18" charset="0"/>
                          <a:cs typeface="Arial" panose="020B0604020202020204" pitchFamily="34" charset="0"/>
                        </a:rPr>
                        <a:t> is that no message part is sent</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Application sends a value when it is required to be empty. It may be the case where the application incorrectly applies a default value for this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40196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 message part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should not send the message part because not enough values are available to send.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bl>
          </a:graphicData>
        </a:graphic>
      </p:graphicFrame>
      <p:sp>
        <p:nvSpPr>
          <p:cNvPr id="9" name="Rectangle 8"/>
          <p:cNvSpPr/>
          <p:nvPr/>
        </p:nvSpPr>
        <p:spPr bwMode="auto">
          <a:xfrm>
            <a:off x="456656" y="18288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one to unlimited – Sending System (cont’d)</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0624088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258</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244729118"/>
              </p:ext>
            </p:extLst>
          </p:nvPr>
        </p:nvGraphicFramePr>
        <p:xfrm>
          <a:off x="456655" y="2819400"/>
          <a:ext cx="8306887" cy="256032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26670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054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Process Message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should process the message when this element is omitted. In this case the application did not process the message and/or raised an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645069968"/>
                  </a:ext>
                </a:extLst>
              </a:tr>
              <a:tr h="1365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processes the message.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430709700"/>
                  </a:ext>
                </a:extLst>
              </a:tr>
              <a:tr h="75565">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Don’t process the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Non-conformant because data was processed for a not-supported element; correct behavior is to not process the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6128935"/>
                  </a:ext>
                </a:extLst>
              </a:tr>
              <a:tr h="7556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Application does not process the provided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42906324"/>
                  </a:ext>
                </a:extLst>
              </a:tr>
            </a:tbl>
          </a:graphicData>
        </a:graphic>
      </p:graphicFrame>
      <p:sp>
        <p:nvSpPr>
          <p:cNvPr id="9" name="Rectangle 8"/>
          <p:cNvSpPr/>
          <p:nvPr/>
        </p:nvSpPr>
        <p:spPr bwMode="auto">
          <a:xfrm>
            <a:off x="456656" y="199843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[0..0] – Receiving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3394796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259</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896727319"/>
              </p:ext>
            </p:extLst>
          </p:nvPr>
        </p:nvGraphicFramePr>
        <p:xfrm>
          <a:off x="456655" y="2275791"/>
          <a:ext cx="8306887" cy="4048809"/>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495436">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30290">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 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Process Message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Message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00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3402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Message Not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225834">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Process the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26379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Not</a:t>
                      </a:r>
                      <a:r>
                        <a:rPr lang="en-US" sz="1050" kern="1000" baseline="0" dirty="0">
                          <a:effectLst/>
                          <a:latin typeface="Arial" panose="020B0604020202020204" pitchFamily="34" charset="0"/>
                          <a:ea typeface="Times New Roman" panose="02020603050405020304" pitchFamily="18" charset="0"/>
                          <a:cs typeface="Arial" panose="020B0604020202020204" pitchFamily="34" charset="0"/>
                        </a:rPr>
                        <a:t> Processed</a:t>
                      </a:r>
                      <a:endParaRPr lang="en-US" sz="105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05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383589">
                <a:tc rowSpan="4">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4">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More than 1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Process an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First 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spcBef>
                          <a:spcPts val="300"/>
                        </a:spcBef>
                        <a:spcAft>
                          <a:spcPts val="300"/>
                        </a:spcAft>
                      </a:pPr>
                      <a:r>
                        <a:rPr lang="en-US" sz="1000" kern="1200" dirty="0">
                          <a:solidFill>
                            <a:schemeClr val="tx1"/>
                          </a:solidFill>
                          <a:effectLst/>
                          <a:latin typeface="+mn-lt"/>
                          <a:ea typeface="+mn-ea"/>
                          <a:cs typeface="+mn-cs"/>
                        </a:rPr>
                        <a:t>Without specific requirements, this situation is non-deterministic. The assessment made here is based on common expectation. However, explicit requirements should be documented based on the particular use case analysis. </a:t>
                      </a:r>
                      <a:endParaRPr lang="en-US" sz="10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05711191"/>
                  </a:ext>
                </a:extLst>
              </a:tr>
              <a:tr h="39910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One element processed, but not the first 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68171129"/>
                  </a:ext>
                </a:extLst>
              </a:tr>
              <a:tr h="39910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More than one 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0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8093878"/>
                  </a:ext>
                </a:extLst>
              </a:tr>
              <a:tr h="39910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050" kern="1000" dirty="0">
                          <a:effectLst/>
                          <a:latin typeface="Arial" panose="020B0604020202020204" pitchFamily="34" charset="0"/>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05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000" kern="1200" dirty="0">
                          <a:solidFill>
                            <a:schemeClr val="tx1"/>
                          </a:solidFill>
                          <a:effectLst/>
                          <a:latin typeface="+mn-lt"/>
                          <a:ea typeface="+mn-ea"/>
                          <a:cs typeface="+mn-cs"/>
                        </a:rPr>
                        <a:t>Without specific requirements, this situation is non-deterministic. It is conceivable that a specification could request such processing and therefore this could be conformant. </a:t>
                      </a:r>
                      <a:endParaRPr lang="en-US" sz="10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7308788"/>
                  </a:ext>
                </a:extLst>
              </a:tr>
            </a:tbl>
          </a:graphicData>
        </a:graphic>
      </p:graphicFrame>
      <p:sp>
        <p:nvSpPr>
          <p:cNvPr id="9" name="Rectangle 8"/>
          <p:cNvSpPr/>
          <p:nvPr/>
        </p:nvSpPr>
        <p:spPr bwMode="auto">
          <a:xfrm>
            <a:off x="456656" y="17526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[0..1] – Receiving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4335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General Observations</a:t>
            </a:r>
          </a:p>
        </p:txBody>
      </p:sp>
      <p:sp>
        <p:nvSpPr>
          <p:cNvPr id="8195" name="Rectangle 3"/>
          <p:cNvSpPr>
            <a:spLocks noGrp="1" noChangeArrowheads="1"/>
          </p:cNvSpPr>
          <p:nvPr>
            <p:ph idx="1"/>
          </p:nvPr>
        </p:nvSpPr>
        <p:spPr>
          <a:xfrm>
            <a:off x="381000" y="1752600"/>
            <a:ext cx="8382000" cy="4724400"/>
          </a:xfrm>
        </p:spPr>
        <p:txBody>
          <a:bodyPr>
            <a:normAutofit fontScale="85000" lnSpcReduction="20000"/>
          </a:bodyPr>
          <a:lstStyle/>
          <a:p>
            <a:r>
              <a:rPr lang="en-US" dirty="0"/>
              <a:t>The principles of conformance, profiling, and testing are generally universal across the various standard products and standards development organizations (SDOs)</a:t>
            </a:r>
          </a:p>
          <a:p>
            <a:r>
              <a:rPr lang="en-US" dirty="0"/>
              <a:t>The mechanics differ</a:t>
            </a:r>
          </a:p>
          <a:p>
            <a:r>
              <a:rPr lang="en-US" dirty="0"/>
              <a:t>The terminology differs</a:t>
            </a:r>
          </a:p>
          <a:p>
            <a:r>
              <a:rPr lang="en-US" dirty="0"/>
              <a:t>Source of much confusion—the same words are being said but with different interpretations</a:t>
            </a:r>
          </a:p>
          <a:p>
            <a:r>
              <a:rPr lang="en-US" dirty="0"/>
              <a:t>Some conformance models are better than others</a:t>
            </a:r>
          </a:p>
          <a:p>
            <a:r>
              <a:rPr lang="en-US" dirty="0"/>
              <a:t>Authors, readers, implementers often don’t understand the concepts and their implications; therefore conformance concepts are applied and interpreted incorrectly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26</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8479856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260</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788064072"/>
              </p:ext>
            </p:extLst>
          </p:nvPr>
        </p:nvGraphicFramePr>
        <p:xfrm>
          <a:off x="456655" y="2286001"/>
          <a:ext cx="8306887" cy="2463331"/>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472580">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15054">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 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Message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Message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47258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Message Not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315054">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the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63453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Element</a:t>
                      </a:r>
                      <a:r>
                        <a:rPr lang="en-US" sz="1200" kern="1000" baseline="0" dirty="0">
                          <a:effectLst/>
                          <a:latin typeface="+mn-lt"/>
                          <a:ea typeface="Times New Roman" panose="02020603050405020304" pitchFamily="18" charset="0"/>
                          <a:cs typeface="Arial" panose="020B0604020202020204" pitchFamily="34" charset="0"/>
                        </a:rPr>
                        <a:t> Not-</a:t>
                      </a:r>
                      <a:r>
                        <a:rPr lang="en-US" sz="1200" kern="1000" dirty="0">
                          <a:effectLst/>
                          <a:latin typeface="+mn-lt"/>
                          <a:ea typeface="Times New Roman" panose="02020603050405020304" pitchFamily="18" charset="0"/>
                          <a:cs typeface="Arial" panose="020B0604020202020204" pitchFamily="34" charset="0"/>
                        </a:rPr>
                        <a: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[0..n] – Receiving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9676127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261</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14625464"/>
              </p:ext>
            </p:extLst>
          </p:nvPr>
        </p:nvGraphicFramePr>
        <p:xfrm>
          <a:off x="456655" y="2286001"/>
          <a:ext cx="8306887" cy="263652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32211">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532211">
                <a:tc rowSpan="4">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4">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Values, but less than or equal to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Process all elements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One 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53221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Some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200" dirty="0">
                          <a:solidFill>
                            <a:schemeClr val="tx1"/>
                          </a:solidFill>
                          <a:effectLst/>
                          <a:latin typeface="+mn-lt"/>
                          <a:ea typeface="+mn-ea"/>
                          <a:cs typeface="+mn-cs"/>
                        </a:rPr>
                        <a:t>The common expectation is that the all elements are processed.</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60613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All elements processed</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090580"/>
                  </a:ext>
                </a:extLst>
              </a:tr>
              <a:tr h="3548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p>
                      <a:endParaRPr lang="en-US" sz="12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6764035"/>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[0..n] – Receiving System (cont’d)</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4115510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262</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718038289"/>
              </p:ext>
            </p:extLst>
          </p:nvPr>
        </p:nvGraphicFramePr>
        <p:xfrm>
          <a:off x="456655" y="2286001"/>
          <a:ext cx="8306887" cy="3238382"/>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32211">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532211">
                <a:tc rowSpan="5">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5">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Multiple Values, but more than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5">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Process n elements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First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200" dirty="0">
                          <a:solidFill>
                            <a:schemeClr val="tx1"/>
                          </a:solidFill>
                          <a:effectLst/>
                          <a:latin typeface="+mn-lt"/>
                          <a:ea typeface="+mn-ea"/>
                          <a:cs typeface="+mn-cs"/>
                        </a:rPr>
                        <a:t>The common expectation is that the application processes the first n elements if more than n elements are present. However, other rules may determine which elements are selected.</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53221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Any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53221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More than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874231573"/>
                  </a:ext>
                </a:extLst>
              </a:tr>
              <a:tr h="532211">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Less than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097635896"/>
                  </a:ext>
                </a:extLst>
              </a:tr>
              <a:tr h="495182">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Arial" panose="020B0604020202020204" pitchFamily="34" charset="0"/>
                          <a:ea typeface="Times New Roman" panose="02020603050405020304" pitchFamily="18" charset="0"/>
                          <a:cs typeface="Arial" panose="020B0604020202020204" pitchFamily="34" charset="0"/>
                        </a:rPr>
                        <a:t>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p>
                      <a:pPr marL="0" marR="0">
                        <a:spcBef>
                          <a:spcPts val="300"/>
                        </a:spcBef>
                        <a:spcAft>
                          <a:spcPts val="300"/>
                        </a:spcAft>
                      </a:pPr>
                      <a:endParaRPr lang="en-US" sz="1200" kern="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1554990"/>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[0..n] – Receiving System (cont’d)</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2329514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263</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553172887"/>
              </p:ext>
            </p:extLst>
          </p:nvPr>
        </p:nvGraphicFramePr>
        <p:xfrm>
          <a:off x="456655" y="2286001"/>
          <a:ext cx="8306887" cy="3338293"/>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0568">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0379">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 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Message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Message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3800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253373">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the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34037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baseline="0" dirty="0">
                          <a:effectLst/>
                          <a:latin typeface="+mn-lt"/>
                          <a:ea typeface="Times New Roman" panose="02020603050405020304" pitchFamily="18" charset="0"/>
                          <a:cs typeface="Arial" panose="020B0604020202020204" pitchFamily="34" charset="0"/>
                        </a:rPr>
                        <a:t>Not-</a:t>
                      </a:r>
                      <a:r>
                        <a:rPr lang="en-US" sz="1200" kern="1000" dirty="0">
                          <a:effectLst/>
                          <a:latin typeface="+mn-lt"/>
                          <a:ea typeface="Times New Roman" panose="02020603050405020304" pitchFamily="18" charset="0"/>
                          <a:cs typeface="Arial" panose="020B0604020202020204" pitchFamily="34" charset="0"/>
                        </a:rPr>
                        <a: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517574">
                <a:tc rowSpan="3">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0..*</a:t>
                      </a:r>
                    </a:p>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3">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Multiple values, with a “high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all elements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Some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8133316"/>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All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6878934"/>
                  </a:ext>
                </a:extLst>
              </a:tr>
              <a:tr h="510302">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8755173"/>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[0..*] – Receiving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393267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264</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967193606"/>
              </p:ext>
            </p:extLst>
          </p:nvPr>
        </p:nvGraphicFramePr>
        <p:xfrm>
          <a:off x="456655" y="2286001"/>
          <a:ext cx="8306887" cy="1913591"/>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0568">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0379">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 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Raise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Exception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3800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Exception</a:t>
                      </a:r>
                      <a:r>
                        <a:rPr lang="en-US" sz="1200" kern="1000" baseline="0" dirty="0">
                          <a:effectLst/>
                          <a:latin typeface="+mn-lt"/>
                          <a:ea typeface="Times New Roman" panose="02020603050405020304" pitchFamily="18" charset="0"/>
                          <a:cs typeface="Arial" panose="020B0604020202020204" pitchFamily="34" charset="0"/>
                        </a:rPr>
                        <a:t> </a:t>
                      </a:r>
                      <a:r>
                        <a:rPr lang="en-US" sz="1200" kern="1000" dirty="0">
                          <a:effectLst/>
                          <a:latin typeface="+mn-lt"/>
                          <a:ea typeface="Times New Roman" panose="02020603050405020304" pitchFamily="18" charset="0"/>
                          <a:cs typeface="Arial" panose="020B0604020202020204" pitchFamily="34" charset="0"/>
                        </a:rPr>
                        <a:t>Not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253373">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the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34037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baseline="0" dirty="0">
                          <a:effectLst/>
                          <a:latin typeface="+mn-lt"/>
                          <a:ea typeface="Times New Roman" panose="02020603050405020304" pitchFamily="18" charset="0"/>
                          <a:cs typeface="Arial" panose="020B0604020202020204" pitchFamily="34" charset="0"/>
                        </a:rPr>
                        <a:t>Not-</a:t>
                      </a:r>
                      <a:r>
                        <a:rPr lang="en-US" sz="1200" kern="1000" dirty="0">
                          <a:effectLst/>
                          <a:latin typeface="+mn-lt"/>
                          <a:ea typeface="Times New Roman" panose="02020603050405020304" pitchFamily="18" charset="0"/>
                          <a:cs typeface="Arial" panose="020B0604020202020204" pitchFamily="34" charset="0"/>
                        </a:rPr>
                        <a: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[1..1] – Receiving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2226881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265</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674805815"/>
              </p:ext>
            </p:extLst>
          </p:nvPr>
        </p:nvGraphicFramePr>
        <p:xfrm>
          <a:off x="456655" y="2286001"/>
          <a:ext cx="8306887" cy="329184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0568">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517574">
                <a:tc rowSpan="4">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1..1</a:t>
                      </a:r>
                    </a:p>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4">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Multiple 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the first element </a:t>
                      </a:r>
                      <a:r>
                        <a:rPr lang="en-US" sz="1200" kern="1000" baseline="30000" dirty="0">
                          <a:effectLst/>
                          <a:latin typeface="+mn-lt"/>
                          <a:ea typeface="Times New Roman" panose="02020603050405020304" pitchFamily="18" charset="0"/>
                          <a:cs typeface="Arial" panose="020B0604020202020204" pitchFamily="34"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First 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Technically non-deterministic.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8133316"/>
                  </a:ext>
                </a:extLst>
              </a:tr>
              <a:tr h="914400">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One element processed, but not the first 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Technically non-deterministic. The selection of this element may be controlled by business requirements so that this behavior is 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6878934"/>
                  </a:ext>
                </a:extLst>
              </a:tr>
              <a:tr h="4572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More</a:t>
                      </a:r>
                      <a:r>
                        <a:rPr lang="en-US" sz="1200" kern="1000" baseline="0" dirty="0">
                          <a:effectLst/>
                          <a:latin typeface="+mn-lt"/>
                          <a:ea typeface="Times New Roman" panose="02020603050405020304" pitchFamily="18" charset="0"/>
                          <a:cs typeface="Arial" panose="020B0604020202020204" pitchFamily="34" charset="0"/>
                        </a:rPr>
                        <a:t> than one element processed</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6688225"/>
                  </a:ext>
                </a:extLst>
              </a:tr>
              <a:tr h="510302">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Not-Processed, exception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Times New Roman" panose="02020603050405020304" pitchFamily="18" charset="0"/>
                        </a:rPr>
                        <a:t>Technically non-deterministic.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8755173"/>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[1..1] – Receiving System (cont’d)</a:t>
            </a:r>
          </a:p>
        </p:txBody>
      </p:sp>
      <p:sp>
        <p:nvSpPr>
          <p:cNvPr id="3" name="TextBox 2"/>
          <p:cNvSpPr txBox="1"/>
          <p:nvPr/>
        </p:nvSpPr>
        <p:spPr>
          <a:xfrm>
            <a:off x="533400" y="5715000"/>
            <a:ext cx="7543800" cy="646331"/>
          </a:xfrm>
          <a:prstGeom prst="rect">
            <a:avLst/>
          </a:prstGeom>
          <a:noFill/>
        </p:spPr>
        <p:txBody>
          <a:bodyPr wrap="square" rtlCol="0">
            <a:spAutoFit/>
          </a:bodyPr>
          <a:lstStyle/>
          <a:p>
            <a:r>
              <a:rPr lang="en-US" sz="900" baseline="30000" dirty="0"/>
              <a:t>e</a:t>
            </a:r>
            <a:r>
              <a:rPr lang="en-US" sz="900" dirty="0"/>
              <a:t> Most (if not all) base standards are silent on the expectations under these circumstances. The expectation might be to process the first element, any element, or perhaps no elements. This situation is technically non-deterministic without having further requirements in a derived specification. For the purpose of this analysis, processing the first or any element is considered conformant; however, without specific requirements, a receiver that does not process any element and issues an exception could argue (or claim) to be conformant as well.</a:t>
            </a:r>
            <a:endParaRPr lang="en-US" dirty="0"/>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9479435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266</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93894676"/>
              </p:ext>
            </p:extLst>
          </p:nvPr>
        </p:nvGraphicFramePr>
        <p:xfrm>
          <a:off x="456655" y="2286001"/>
          <a:ext cx="8306887" cy="391103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0568">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0379">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 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Raise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3800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a:t>
                      </a:r>
                      <a:r>
                        <a:rPr lang="en-US" sz="1100" kern="1000" baseline="0" dirty="0">
                          <a:effectLst/>
                          <a:latin typeface="+mn-lt"/>
                          <a:ea typeface="Times New Roman" panose="02020603050405020304" pitchFamily="18" charset="0"/>
                          <a:cs typeface="Arial" panose="020B0604020202020204" pitchFamily="34" charset="0"/>
                        </a:rPr>
                        <a:t> </a:t>
                      </a:r>
                      <a:r>
                        <a:rPr lang="en-US" sz="1100" kern="1000" dirty="0">
                          <a:effectLst/>
                          <a:latin typeface="+mn-lt"/>
                          <a:ea typeface="Times New Roman" panose="02020603050405020304" pitchFamily="18" charset="0"/>
                          <a:cs typeface="Arial" panose="020B0604020202020204" pitchFamily="34" charset="0"/>
                        </a:rPr>
                        <a:t>Not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200" dirty="0">
                          <a:solidFill>
                            <a:schemeClr val="tx1"/>
                          </a:solidFill>
                          <a:effectLst/>
                          <a:latin typeface="+mn-lt"/>
                          <a:ea typeface="+mn-ea"/>
                          <a:cs typeface="+mn-cs"/>
                        </a:rPr>
                        <a:t>The receiver should indicate in some fashion the non-conformity, however, the indication may be informational, a warning, an error, or result in a rejection of the message entirely.</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253373">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the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34037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baseline="0" dirty="0">
                          <a:effectLst/>
                          <a:latin typeface="+mn-lt"/>
                          <a:ea typeface="Times New Roman" panose="02020603050405020304" pitchFamily="18" charset="0"/>
                          <a:cs typeface="Arial" panose="020B0604020202020204" pitchFamily="34" charset="0"/>
                        </a:rPr>
                        <a:t>Not-</a:t>
                      </a:r>
                      <a:r>
                        <a:rPr lang="en-US" sz="1100" kern="1000" dirty="0">
                          <a:effectLst/>
                          <a:latin typeface="+mn-lt"/>
                          <a:ea typeface="Times New Roman" panose="02020603050405020304" pitchFamily="18" charset="0"/>
                          <a:cs typeface="Arial" panose="020B0604020202020204" pitchFamily="34" charset="0"/>
                        </a:rPr>
                        <a: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340379">
                <a:tc rowSpan="4">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1..n</a:t>
                      </a:r>
                    </a:p>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4">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Multiple values (x), but less than or equal to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Process x elements</a:t>
                      </a:r>
                    </a:p>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First 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6173247"/>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Some (&lt;x)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28209078"/>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Multiple Elements</a:t>
                      </a:r>
                      <a:r>
                        <a:rPr lang="en-US" sz="1100" kern="1000" baseline="0" dirty="0">
                          <a:effectLst/>
                          <a:latin typeface="+mn-lt"/>
                          <a:ea typeface="Times New Roman" panose="02020603050405020304" pitchFamily="18" charset="0"/>
                          <a:cs typeface="Arial" panose="020B0604020202020204" pitchFamily="34" charset="0"/>
                        </a:rPr>
                        <a:t> (x) Processed</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806499"/>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Not</a:t>
                      </a:r>
                      <a:r>
                        <a:rPr lang="en-US" sz="1100" kern="1000" baseline="0" dirty="0">
                          <a:effectLst/>
                          <a:latin typeface="+mn-lt"/>
                          <a:ea typeface="Times New Roman" panose="02020603050405020304" pitchFamily="18" charset="0"/>
                          <a:cs typeface="Arial" panose="020B0604020202020204" pitchFamily="34" charset="0"/>
                        </a:rPr>
                        <a:t> Processed</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6559570"/>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[1..n] – Receiving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1991201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267</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834593981"/>
              </p:ext>
            </p:extLst>
          </p:nvPr>
        </p:nvGraphicFramePr>
        <p:xfrm>
          <a:off x="456655" y="2286001"/>
          <a:ext cx="8306887" cy="318516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0568">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253373">
                <a:tc rowSpan="5">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5">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Multiple values, but more than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5">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n elements </a:t>
                      </a:r>
                      <a:r>
                        <a:rPr lang="en-US" sz="1200" kern="1000" baseline="30000" dirty="0">
                          <a:effectLst/>
                          <a:latin typeface="+mn-lt"/>
                          <a:ea typeface="Times New Roman" panose="02020603050405020304" pitchFamily="18" charset="0"/>
                          <a:cs typeface="Arial" panose="020B0604020202020204" pitchFamily="34"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First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34037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Any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More than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216126207"/>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Less</a:t>
                      </a:r>
                      <a:r>
                        <a:rPr lang="en-US" sz="1200" kern="1000" baseline="0" dirty="0">
                          <a:effectLst/>
                          <a:latin typeface="+mn-lt"/>
                          <a:ea typeface="Times New Roman" panose="02020603050405020304" pitchFamily="18" charset="0"/>
                          <a:cs typeface="Arial" panose="020B0604020202020204" pitchFamily="34" charset="0"/>
                        </a:rPr>
                        <a:t> than n elements processed</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401532179"/>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2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463434002"/>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[1..n] – Receiving System (cont’d)</a:t>
            </a:r>
          </a:p>
        </p:txBody>
      </p:sp>
      <p:sp>
        <p:nvSpPr>
          <p:cNvPr id="10" name="TextBox 9"/>
          <p:cNvSpPr txBox="1"/>
          <p:nvPr/>
        </p:nvSpPr>
        <p:spPr>
          <a:xfrm>
            <a:off x="533400" y="5562600"/>
            <a:ext cx="7543800" cy="784830"/>
          </a:xfrm>
          <a:prstGeom prst="rect">
            <a:avLst/>
          </a:prstGeom>
          <a:noFill/>
        </p:spPr>
        <p:txBody>
          <a:bodyPr wrap="square" rtlCol="0">
            <a:spAutoFit/>
          </a:bodyPr>
          <a:lstStyle/>
          <a:p>
            <a:r>
              <a:rPr lang="en-US" sz="900" baseline="30000" dirty="0"/>
              <a:t>f</a:t>
            </a:r>
            <a:r>
              <a:rPr lang="en-US" sz="900" dirty="0"/>
              <a:t> Most (if not all) base standards are silent on the expectations under these circumstances. The expectation might be to process the first “n” elements, any “n” elements, or perhaps no elements. This situation is technically non-deterministic without having further requirements in a derived specification. For the purpose of this analysis, processing the first “n” elements or any “n” elements are considered conformant; however, without specific requirements a receiver that does not process any element and issues an exception could argue (or claim) to be conformant as well.</a:t>
            </a:r>
          </a:p>
        </p:txBody>
      </p:sp>
    </p:spTree>
    <p:extLst>
      <p:ext uri="{BB962C8B-B14F-4D97-AF65-F5344CB8AC3E}">
        <p14:creationId xmlns:p14="http://schemas.microsoft.com/office/powerpoint/2010/main" val="38832631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268</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722606204"/>
              </p:ext>
            </p:extLst>
          </p:nvPr>
        </p:nvGraphicFramePr>
        <p:xfrm>
          <a:off x="456655" y="2286001"/>
          <a:ext cx="8306887" cy="391103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0568">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0379">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 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Raise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3800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a:t>
                      </a:r>
                      <a:r>
                        <a:rPr lang="en-US" sz="1100" kern="1000" baseline="0" dirty="0">
                          <a:effectLst/>
                          <a:latin typeface="+mn-lt"/>
                          <a:ea typeface="Times New Roman" panose="02020603050405020304" pitchFamily="18" charset="0"/>
                          <a:cs typeface="Arial" panose="020B0604020202020204" pitchFamily="34" charset="0"/>
                        </a:rPr>
                        <a:t> </a:t>
                      </a:r>
                      <a:r>
                        <a:rPr lang="en-US" sz="1100" kern="1000" dirty="0">
                          <a:effectLst/>
                          <a:latin typeface="+mn-lt"/>
                          <a:ea typeface="Times New Roman" panose="02020603050405020304" pitchFamily="18" charset="0"/>
                          <a:cs typeface="Arial" panose="020B0604020202020204" pitchFamily="34" charset="0"/>
                        </a:rPr>
                        <a:t>Not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200" dirty="0">
                          <a:solidFill>
                            <a:schemeClr val="tx1"/>
                          </a:solidFill>
                          <a:effectLst/>
                          <a:latin typeface="+mn-lt"/>
                          <a:ea typeface="+mn-ea"/>
                          <a:cs typeface="+mn-cs"/>
                        </a:rPr>
                        <a:t>The receiver should indicate in some fashion the non-conformity, however, the indication may be informational, a warning, an error, or result in a rejection of the message entirely.</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253373">
                <a:tc rowSpan="2">
                  <a:txBody>
                    <a:bodyPr/>
                    <a:lstStyle/>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the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34037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baseline="0" dirty="0">
                          <a:effectLst/>
                          <a:latin typeface="+mn-lt"/>
                          <a:ea typeface="Times New Roman" panose="02020603050405020304" pitchFamily="18" charset="0"/>
                          <a:cs typeface="Arial" panose="020B0604020202020204" pitchFamily="34" charset="0"/>
                        </a:rPr>
                        <a:t>Not-</a:t>
                      </a:r>
                      <a:r>
                        <a:rPr lang="en-US" sz="1100" kern="1000" dirty="0">
                          <a:effectLst/>
                          <a:latin typeface="+mn-lt"/>
                          <a:ea typeface="Times New Roman" panose="02020603050405020304" pitchFamily="18" charset="0"/>
                          <a:cs typeface="Arial" panose="020B0604020202020204" pitchFamily="34" charset="0"/>
                        </a:rPr>
                        <a: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340379">
                <a:tc rowSpan="4">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a:effectLst/>
                          <a:latin typeface="+mn-lt"/>
                          <a:ea typeface="Times New Roman" panose="02020603050405020304" pitchFamily="18" charset="0"/>
                          <a:cs typeface="Times New Roman" panose="02020603050405020304" pitchFamily="18" charset="0"/>
                        </a:rPr>
                        <a:t>1..*</a:t>
                      </a:r>
                    </a:p>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4">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Multiple values, with a high value (x)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kern="1000" dirty="0">
                          <a:effectLst/>
                          <a:latin typeface="+mn-lt"/>
                          <a:ea typeface="Times New Roman" panose="02020603050405020304" pitchFamily="18" charset="0"/>
                          <a:cs typeface="Arial" panose="020B0604020202020204" pitchFamily="34" charset="0"/>
                        </a:rPr>
                        <a:t>Process (x) elements</a:t>
                      </a:r>
                    </a:p>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One Element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6173247"/>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Some (&lt;x)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28209078"/>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All (x)  Elements</a:t>
                      </a:r>
                      <a:r>
                        <a:rPr lang="en-US" sz="1100" kern="1000" baseline="0" dirty="0">
                          <a:effectLst/>
                          <a:latin typeface="+mn-lt"/>
                          <a:ea typeface="Times New Roman" panose="02020603050405020304" pitchFamily="18" charset="0"/>
                          <a:cs typeface="Arial" panose="020B0604020202020204" pitchFamily="34" charset="0"/>
                        </a:rPr>
                        <a:t> Processed</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806499"/>
                  </a:ext>
                </a:extLst>
              </a:tr>
              <a:tr h="340379">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Not</a:t>
                      </a:r>
                      <a:r>
                        <a:rPr lang="en-US" sz="1100" kern="1000" baseline="0" dirty="0">
                          <a:effectLst/>
                          <a:latin typeface="+mn-lt"/>
                          <a:ea typeface="Times New Roman" panose="02020603050405020304" pitchFamily="18" charset="0"/>
                          <a:cs typeface="Arial" panose="020B0604020202020204" pitchFamily="34" charset="0"/>
                        </a:rPr>
                        <a:t> Processed</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6559570"/>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[1..*] – Receiving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6303772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269</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583487644"/>
              </p:ext>
            </p:extLst>
          </p:nvPr>
        </p:nvGraphicFramePr>
        <p:xfrm>
          <a:off x="456655" y="2286001"/>
          <a:ext cx="8306887" cy="3998036"/>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510568">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40379">
                <a:tc rowSpan="2">
                  <a:txBody>
                    <a:bodyPr/>
                    <a:lstStyle/>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Not Valued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Raise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5069968"/>
                  </a:ext>
                </a:extLst>
              </a:tr>
              <a:tr h="38005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a:t>
                      </a:r>
                      <a:r>
                        <a:rPr lang="en-US" sz="1100" kern="1000" baseline="0" dirty="0">
                          <a:effectLst/>
                          <a:latin typeface="+mn-lt"/>
                          <a:ea typeface="Times New Roman" panose="02020603050405020304" pitchFamily="18" charset="0"/>
                          <a:cs typeface="Arial" panose="020B0604020202020204" pitchFamily="34" charset="0"/>
                        </a:rPr>
                        <a:t> </a:t>
                      </a:r>
                      <a:r>
                        <a:rPr lang="en-US" sz="1100" kern="1000" dirty="0">
                          <a:effectLst/>
                          <a:latin typeface="+mn-lt"/>
                          <a:ea typeface="Times New Roman" panose="02020603050405020304" pitchFamily="18" charset="0"/>
                          <a:cs typeface="Arial" panose="020B0604020202020204" pitchFamily="34" charset="0"/>
                        </a:rPr>
                        <a:t>Not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100" kern="1200" dirty="0">
                          <a:solidFill>
                            <a:schemeClr val="tx1"/>
                          </a:solidFill>
                          <a:effectLst/>
                          <a:latin typeface="+mn-lt"/>
                          <a:ea typeface="+mn-ea"/>
                          <a:cs typeface="+mn-cs"/>
                        </a:rPr>
                        <a:t>The receiver should indicate in some fashion the non-conformity, however, the indication may be informational, a warning, an error, or result in a rejection of the message entirely.</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09700"/>
                  </a:ext>
                </a:extLst>
              </a:tr>
              <a:tr h="253373">
                <a:tc rowSpan="2">
                  <a:txBody>
                    <a:bodyPr/>
                    <a:lstStyle/>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Single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Raise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86128935"/>
                  </a:ext>
                </a:extLst>
              </a:tr>
              <a:tr h="34037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a:t>
                      </a:r>
                      <a:r>
                        <a:rPr lang="en-US" sz="1100" kern="1000" baseline="0" dirty="0">
                          <a:effectLst/>
                          <a:latin typeface="+mn-lt"/>
                          <a:ea typeface="Times New Roman" panose="02020603050405020304" pitchFamily="18" charset="0"/>
                          <a:cs typeface="Arial" panose="020B0604020202020204" pitchFamily="34" charset="0"/>
                        </a:rPr>
                        <a:t> </a:t>
                      </a:r>
                      <a:r>
                        <a:rPr lang="en-US" sz="1100" kern="1000" dirty="0">
                          <a:effectLst/>
                          <a:latin typeface="+mn-lt"/>
                          <a:ea typeface="Times New Roman" panose="02020603050405020304" pitchFamily="18" charset="0"/>
                          <a:cs typeface="Arial" panose="020B0604020202020204" pitchFamily="34" charset="0"/>
                        </a:rPr>
                        <a:t>Not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spcBef>
                          <a:spcPts val="300"/>
                        </a:spcBef>
                        <a:spcAft>
                          <a:spcPts val="300"/>
                        </a:spcAft>
                      </a:pPr>
                      <a:r>
                        <a:rPr lang="en-US" sz="1100" kern="1200" dirty="0">
                          <a:solidFill>
                            <a:schemeClr val="tx1"/>
                          </a:solidFill>
                          <a:effectLst/>
                          <a:latin typeface="+mn-lt"/>
                          <a:ea typeface="+mn-ea"/>
                          <a:cs typeface="+mn-cs"/>
                        </a:rPr>
                        <a:t>The receiver should indicate in some fashion the non-conformity, however, the indication may be informational, a warning, an error, or result in a rejection of the message entirely.</a:t>
                      </a: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92275241"/>
                  </a:ext>
                </a:extLst>
              </a:tr>
              <a:tr h="340379">
                <a:tc rowSpan="2">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Multiple values (x), but less than or equal to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Raise exception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Exception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6173247"/>
                  </a:ext>
                </a:extLst>
              </a:tr>
              <a:tr h="1021137">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Some (&lt;x) elements processed and/or Exception Not Raised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28209078"/>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a:t>
            </a:r>
            <a:r>
              <a:rPr lang="en-US" b="1" dirty="0" err="1">
                <a:solidFill>
                  <a:srgbClr val="0070C0"/>
                </a:solidFill>
              </a:rPr>
              <a:t>m..n</a:t>
            </a:r>
            <a:r>
              <a:rPr lang="en-US" b="1" dirty="0">
                <a:solidFill>
                  <a:srgbClr val="0070C0"/>
                </a:solidFill>
              </a:rPr>
              <a:t>] with m &gt; 1 – Receiving System</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79651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What will we learn today?</a:t>
            </a:r>
          </a:p>
        </p:txBody>
      </p:sp>
      <p:sp>
        <p:nvSpPr>
          <p:cNvPr id="8195" name="Rectangle 3"/>
          <p:cNvSpPr>
            <a:spLocks noGrp="1" noChangeArrowheads="1"/>
          </p:cNvSpPr>
          <p:nvPr>
            <p:ph idx="1"/>
          </p:nvPr>
        </p:nvSpPr>
        <p:spPr>
          <a:xfrm>
            <a:off x="381000" y="1752600"/>
            <a:ext cx="8382000" cy="4724400"/>
          </a:xfrm>
        </p:spPr>
        <p:txBody>
          <a:bodyPr>
            <a:normAutofit lnSpcReduction="10000"/>
          </a:bodyPr>
          <a:lstStyle/>
          <a:p>
            <a:r>
              <a:rPr lang="en-US" dirty="0"/>
              <a:t>An understanding of conformance and the application of conformance</a:t>
            </a:r>
          </a:p>
          <a:p>
            <a:r>
              <a:rPr lang="en-US" dirty="0"/>
              <a:t>The mechanisms to specify requirements precisely and consistently—</a:t>
            </a:r>
            <a:r>
              <a:rPr lang="en-US" dirty="0">
                <a:solidFill>
                  <a:srgbClr val="0070C0"/>
                </a:solidFill>
              </a:rPr>
              <a:t>the constructs</a:t>
            </a:r>
          </a:p>
          <a:p>
            <a:r>
              <a:rPr lang="en-US" dirty="0"/>
              <a:t>The tools that aid in the specification of requirements</a:t>
            </a:r>
          </a:p>
          <a:p>
            <a:r>
              <a:rPr lang="en-US" dirty="0"/>
              <a:t>An understanding of how to read, interpret, and apply requirement specifications (within and across HL7 standard product lines)</a:t>
            </a:r>
          </a:p>
          <a:p>
            <a:r>
              <a:rPr lang="en-US" dirty="0"/>
              <a:t>How to test for conformance</a:t>
            </a:r>
          </a:p>
          <a:p>
            <a:endParaRPr lang="en-US" dirty="0"/>
          </a:p>
          <a:p>
            <a:endParaRPr lang="en-US" dirty="0"/>
          </a:p>
          <a:p>
            <a:endParaRPr lang="en-US" dirty="0"/>
          </a:p>
          <a:p>
            <a:endParaRPr lang="en-US" dirty="0"/>
          </a:p>
          <a:p>
            <a:pPr marL="0" indent="0">
              <a:buNone/>
            </a:pPr>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27</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8984892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270</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668232533"/>
              </p:ext>
            </p:extLst>
          </p:nvPr>
        </p:nvGraphicFramePr>
        <p:xfrm>
          <a:off x="456655" y="2286003"/>
          <a:ext cx="8306887" cy="2194560"/>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489613">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367210">
                <a:tc rowSpan="2">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Multiple values (x), but more than or equal to m and less than</a:t>
                      </a:r>
                      <a:r>
                        <a:rPr lang="en-US" sz="1200" kern="1000" baseline="0" dirty="0">
                          <a:effectLst/>
                          <a:latin typeface="+mn-lt"/>
                          <a:ea typeface="Times New Roman" panose="02020603050405020304" pitchFamily="18" charset="0"/>
                          <a:cs typeface="Arial" panose="020B0604020202020204" pitchFamily="34" charset="0"/>
                        </a:rPr>
                        <a:t> or equal to n</a:t>
                      </a: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rowSpan="2">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(x) elements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(x)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66173247"/>
                  </a:ext>
                </a:extLst>
              </a:tr>
              <a:tr h="1101630">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The number of elements</a:t>
                      </a:r>
                      <a:r>
                        <a:rPr lang="en-US" sz="1100" kern="1000" baseline="0" dirty="0">
                          <a:effectLst/>
                          <a:latin typeface="+mn-lt"/>
                          <a:ea typeface="Times New Roman" panose="02020603050405020304" pitchFamily="18" charset="0"/>
                          <a:cs typeface="Arial" panose="020B0604020202020204" pitchFamily="34" charset="0"/>
                        </a:rPr>
                        <a:t> processed is other than (x)</a:t>
                      </a: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spcBef>
                          <a:spcPts val="300"/>
                        </a:spcBef>
                        <a:spcAft>
                          <a:spcPts val="300"/>
                        </a:spcAft>
                      </a:pPr>
                      <a:endParaRPr lang="en-US" sz="1100" kern="1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528209078"/>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a:t>
            </a:r>
            <a:r>
              <a:rPr lang="en-US" b="1" dirty="0" err="1">
                <a:solidFill>
                  <a:srgbClr val="0070C0"/>
                </a:solidFill>
              </a:rPr>
              <a:t>m..n</a:t>
            </a:r>
            <a:r>
              <a:rPr lang="en-US" b="1" dirty="0">
                <a:solidFill>
                  <a:srgbClr val="0070C0"/>
                </a:solidFill>
              </a:rPr>
              <a:t>] with m &gt; 1 – Receiving System (cont’d)</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0688160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Conformity Assessment</a:t>
            </a:r>
          </a:p>
        </p:txBody>
      </p:sp>
      <p:sp>
        <p:nvSpPr>
          <p:cNvPr id="4" name="Date Placeholder 3"/>
          <p:cNvSpPr>
            <a:spLocks noGrp="1"/>
          </p:cNvSpPr>
          <p:nvPr>
            <p:ph type="dt" sz="half" idx="10"/>
          </p:nvPr>
        </p:nvSpPr>
        <p:spPr>
          <a:xfrm>
            <a:off x="8077200" y="6307370"/>
            <a:ext cx="838200" cy="152400"/>
          </a:xfrm>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43400" y="6212120"/>
            <a:ext cx="533400" cy="476250"/>
          </a:xfrm>
        </p:spPr>
        <p:txBody>
          <a:bodyPr/>
          <a:lstStyle/>
          <a:p>
            <a:fld id="{64C44300-96F5-4E68-AEBC-759F83B9379E}" type="slidenum">
              <a:rPr lang="en-US"/>
              <a:pPr/>
              <a:t>271</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959704710"/>
              </p:ext>
            </p:extLst>
          </p:nvPr>
        </p:nvGraphicFramePr>
        <p:xfrm>
          <a:off x="456655" y="2286003"/>
          <a:ext cx="8306887" cy="2980386"/>
        </p:xfrm>
        <a:graphic>
          <a:graphicData uri="http://schemas.openxmlformats.org/drawingml/2006/table">
            <a:tbl>
              <a:tblPr/>
              <a:tblGrid>
                <a:gridCol w="991145">
                  <a:extLst>
                    <a:ext uri="{9D8B030D-6E8A-4147-A177-3AD203B41FA5}">
                      <a16:colId xmlns:a16="http://schemas.microsoft.com/office/drawing/2014/main" val="892414354"/>
                    </a:ext>
                  </a:extLst>
                </a:gridCol>
                <a:gridCol w="838200">
                  <a:extLst>
                    <a:ext uri="{9D8B030D-6E8A-4147-A177-3AD203B41FA5}">
                      <a16:colId xmlns:a16="http://schemas.microsoft.com/office/drawing/2014/main" val="2082449996"/>
                    </a:ext>
                  </a:extLst>
                </a:gridCol>
                <a:gridCol w="1143000">
                  <a:extLst>
                    <a:ext uri="{9D8B030D-6E8A-4147-A177-3AD203B41FA5}">
                      <a16:colId xmlns:a16="http://schemas.microsoft.com/office/drawing/2014/main" val="3914491190"/>
                    </a:ext>
                  </a:extLst>
                </a:gridCol>
                <a:gridCol w="989536">
                  <a:extLst>
                    <a:ext uri="{9D8B030D-6E8A-4147-A177-3AD203B41FA5}">
                      <a16:colId xmlns:a16="http://schemas.microsoft.com/office/drawing/2014/main" val="742794423"/>
                    </a:ext>
                  </a:extLst>
                </a:gridCol>
                <a:gridCol w="1372664">
                  <a:extLst>
                    <a:ext uri="{9D8B030D-6E8A-4147-A177-3AD203B41FA5}">
                      <a16:colId xmlns:a16="http://schemas.microsoft.com/office/drawing/2014/main" val="3251906244"/>
                    </a:ext>
                  </a:extLst>
                </a:gridCol>
                <a:gridCol w="2972342">
                  <a:extLst>
                    <a:ext uri="{9D8B030D-6E8A-4147-A177-3AD203B41FA5}">
                      <a16:colId xmlns:a16="http://schemas.microsoft.com/office/drawing/2014/main" val="1685928128"/>
                    </a:ext>
                  </a:extLst>
                </a:gridCol>
              </a:tblGrid>
              <a:tr h="489613">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Cardinality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fr-FR" sz="1200" b="1" kern="1000" dirty="0">
                          <a:solidFill>
                            <a:schemeClr val="bg1"/>
                          </a:solidFill>
                          <a:effectLst/>
                          <a:latin typeface="+mn-lt"/>
                          <a:ea typeface="Times New Roman" panose="02020603050405020304" pitchFamily="18" charset="0"/>
                          <a:cs typeface="Times New Roman" panose="02020603050405020304" pitchFamily="18" charset="0"/>
                        </a:rPr>
                        <a:t>Test</a:t>
                      </a:r>
                      <a:r>
                        <a:rPr lang="fr-FR" sz="1200" b="1" kern="1000" baseline="0" dirty="0">
                          <a:solidFill>
                            <a:schemeClr val="bg1"/>
                          </a:solidFill>
                          <a:effectLst/>
                          <a:latin typeface="+mn-lt"/>
                          <a:ea typeface="Times New Roman" panose="02020603050405020304" pitchFamily="18" charset="0"/>
                          <a:cs typeface="Times New Roman" panose="02020603050405020304" pitchFamily="18" charset="0"/>
                        </a:rPr>
                        <a:t> Data Sent</a:t>
                      </a:r>
                      <a:endParaRPr lang="en-US" sz="1200" b="1" kern="10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 Indicator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Receiver Action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Conformity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100"/>
                        </a:spcBef>
                        <a:spcAft>
                          <a:spcPts val="600"/>
                        </a:spcAft>
                      </a:pPr>
                      <a:r>
                        <a:rPr lang="en-US" sz="1200" b="1" kern="1000" dirty="0">
                          <a:solidFill>
                            <a:schemeClr val="bg1"/>
                          </a:solidFill>
                          <a:effectLst/>
                          <a:latin typeface="+mn-lt"/>
                          <a:ea typeface="Times New Roman" panose="02020603050405020304" pitchFamily="18" charset="0"/>
                          <a:cs typeface="Times New Roman" panose="02020603050405020304" pitchFamily="18" charset="0"/>
                        </a:rPr>
                        <a:t>Comments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86304203"/>
                  </a:ext>
                </a:extLst>
              </a:tr>
              <a:tr h="448812">
                <a:tc rowSpan="5">
                  <a:txBody>
                    <a:bodyPr/>
                    <a:lstStyle/>
                    <a:p>
                      <a:pPr marL="0" marR="0" algn="ctr">
                        <a:spcBef>
                          <a:spcPts val="300"/>
                        </a:spcBef>
                        <a:spcAft>
                          <a:spcPts val="300"/>
                        </a:spcAft>
                      </a:pPr>
                      <a:r>
                        <a:rPr lang="en-US" sz="1200" b="1" kern="1000" dirty="0" err="1">
                          <a:effectLst/>
                          <a:latin typeface="+mn-lt"/>
                          <a:ea typeface="Times New Roman" panose="02020603050405020304" pitchFamily="18" charset="0"/>
                          <a:cs typeface="Times New Roman" panose="02020603050405020304" pitchFamily="18" charset="0"/>
                        </a:rPr>
                        <a:t>m..n</a:t>
                      </a:r>
                      <a:endParaRPr lang="en-US" sz="1200" b="1" kern="1000" dirty="0">
                        <a:effectLst/>
                        <a:latin typeface="+mn-lt"/>
                        <a:ea typeface="Times New Roman" panose="02020603050405020304" pitchFamily="18" charset="0"/>
                        <a:cs typeface="Times New Roman" panose="02020603050405020304" pitchFamily="18" charset="0"/>
                      </a:endParaRPr>
                    </a:p>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rowSpan="5">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Multiple values, but more than 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5">
                  <a:txBody>
                    <a:bodyPr/>
                    <a:lstStyle/>
                    <a:p>
                      <a:pPr marL="0" marR="0">
                        <a:spcBef>
                          <a:spcPts val="300"/>
                        </a:spcBef>
                        <a:spcAft>
                          <a:spcPts val="300"/>
                        </a:spcAft>
                      </a:pPr>
                      <a:r>
                        <a:rPr lang="en-US" sz="1200" kern="1000" dirty="0">
                          <a:effectLst/>
                          <a:latin typeface="+mn-lt"/>
                          <a:ea typeface="Times New Roman" panose="02020603050405020304" pitchFamily="18" charset="0"/>
                          <a:cs typeface="Arial" panose="020B0604020202020204" pitchFamily="34" charset="0"/>
                        </a:rPr>
                        <a:t>Process n elements </a:t>
                      </a:r>
                      <a:r>
                        <a:rPr lang="en-US" sz="1200" kern="1000" baseline="30000" dirty="0">
                          <a:effectLst/>
                          <a:latin typeface="+mn-lt"/>
                          <a:ea typeface="Times New Roman" panose="02020603050405020304" pitchFamily="18" charset="0"/>
                          <a:cs typeface="Arial" panose="020B0604020202020204" pitchFamily="34"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First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Technically non-deterministic.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1511563"/>
                  </a:ext>
                </a:extLst>
              </a:tr>
              <a:tr h="448812">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Any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Technically non-deterministic.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16258850"/>
                  </a:ext>
                </a:extLst>
              </a:tr>
              <a:tr h="448812">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More than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0397119"/>
                  </a:ext>
                </a:extLst>
              </a:tr>
              <a:tr h="448812">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Less than n elements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sz="11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8152361"/>
                  </a:ext>
                </a:extLst>
              </a:tr>
              <a:tr h="420066">
                <a:tc vMerge="1">
                  <a:txBody>
                    <a:bodyPr/>
                    <a:lstStyle/>
                    <a:p>
                      <a:pPr marL="0" marR="0" algn="ctr">
                        <a:spcBef>
                          <a:spcPts val="300"/>
                        </a:spcBef>
                        <a:spcAft>
                          <a:spcPts val="300"/>
                        </a:spcAft>
                      </a:pPr>
                      <a:endParaRPr lang="en-US" sz="1200" b="1" kern="1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spcBef>
                          <a:spcPts val="300"/>
                        </a:spcBef>
                        <a:spcAft>
                          <a:spcPts val="300"/>
                        </a:spcAft>
                      </a:pPr>
                      <a:endParaRPr lang="en-US" sz="1200" kern="1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Arial" panose="020B0604020202020204" pitchFamily="34" charset="0"/>
                        </a:rPr>
                        <a:t>Not Processed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100" kern="1000" dirty="0">
                          <a:effectLst/>
                          <a:latin typeface="+mn-lt"/>
                          <a:ea typeface="Times New Roman" panose="02020603050405020304" pitchFamily="18" charset="0"/>
                          <a:cs typeface="Arial" panose="020B0604020202020204" pitchFamily="34" charset="0"/>
                        </a:rPr>
                        <a:t>Non-Conformant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300"/>
                        </a:spcBef>
                        <a:spcAft>
                          <a:spcPts val="300"/>
                        </a:spcAft>
                      </a:pPr>
                      <a:r>
                        <a:rPr lang="en-US" sz="1100" kern="1000" dirty="0">
                          <a:effectLst/>
                          <a:latin typeface="+mn-lt"/>
                          <a:ea typeface="Times New Roman" panose="02020603050405020304" pitchFamily="18" charset="0"/>
                          <a:cs typeface="Times New Roman" panose="02020603050405020304" pitchFamily="18" charset="0"/>
                        </a:rPr>
                        <a:t>Technically non-deterministic.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5595224"/>
                  </a:ext>
                </a:extLst>
              </a:tr>
            </a:tbl>
          </a:graphicData>
        </a:graphic>
      </p:graphicFrame>
      <p:sp>
        <p:nvSpPr>
          <p:cNvPr id="9" name="Rectangle 8"/>
          <p:cNvSpPr/>
          <p:nvPr/>
        </p:nvSpPr>
        <p:spPr bwMode="auto">
          <a:xfrm>
            <a:off x="456656" y="1676400"/>
            <a:ext cx="8306886" cy="4572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Cardinality: [</a:t>
            </a:r>
            <a:r>
              <a:rPr lang="en-US" b="1" dirty="0" err="1">
                <a:solidFill>
                  <a:srgbClr val="0070C0"/>
                </a:solidFill>
              </a:rPr>
              <a:t>m..n</a:t>
            </a:r>
            <a:r>
              <a:rPr lang="en-US" b="1" dirty="0">
                <a:solidFill>
                  <a:srgbClr val="0070C0"/>
                </a:solidFill>
              </a:rPr>
              <a:t>] with m &gt; 1 – Receiving System (cont’d)</a:t>
            </a:r>
          </a:p>
        </p:txBody>
      </p:sp>
      <p:sp>
        <p:nvSpPr>
          <p:cNvPr id="3" name="TextBox 2"/>
          <p:cNvSpPr txBox="1"/>
          <p:nvPr/>
        </p:nvSpPr>
        <p:spPr>
          <a:xfrm>
            <a:off x="456655" y="5410200"/>
            <a:ext cx="7544345" cy="784830"/>
          </a:xfrm>
          <a:prstGeom prst="rect">
            <a:avLst/>
          </a:prstGeom>
          <a:noFill/>
        </p:spPr>
        <p:txBody>
          <a:bodyPr wrap="square" rtlCol="0">
            <a:spAutoFit/>
          </a:bodyPr>
          <a:lstStyle/>
          <a:p>
            <a:r>
              <a:rPr lang="en-US" sz="900" baseline="30000" dirty="0"/>
              <a:t>g</a:t>
            </a:r>
            <a:r>
              <a:rPr lang="en-US" sz="900" dirty="0"/>
              <a:t> Most (if not all) base standards are silent on the expectations under these circumstances. The expectation might be to process the first “n” elements, any “n” elements, or perhaps no elements. This situation is technically non-deterministic without having further requirements in a derived specification. For the purpose of this analysis, processing the first “n” elements or any “n” elements are considered conformant; however, without specific requirements, a receiver that does not process any element and issues an exception could argue (or claim) to be conformant as well.</a:t>
            </a:r>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3864663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Vocabulary Conformance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272</a:t>
            </a:fld>
            <a:endParaRPr lang="en-US"/>
          </a:p>
        </p:txBody>
      </p:sp>
      <p:pic>
        <p:nvPicPr>
          <p:cNvPr id="6" name="Picture 5"/>
          <p:cNvPicPr/>
          <p:nvPr/>
        </p:nvPicPr>
        <p:blipFill>
          <a:blip r:embed="rId3"/>
          <a:stretch>
            <a:fillRect/>
          </a:stretch>
        </p:blipFill>
        <p:spPr>
          <a:xfrm>
            <a:off x="1114096" y="2743200"/>
            <a:ext cx="6992007" cy="3124200"/>
          </a:xfrm>
          <a:prstGeom prst="rect">
            <a:avLst/>
          </a:prstGeom>
        </p:spPr>
      </p:pic>
      <p:sp>
        <p:nvSpPr>
          <p:cNvPr id="2" name="Rectangle 1"/>
          <p:cNvSpPr/>
          <p:nvPr/>
        </p:nvSpPr>
        <p:spPr>
          <a:xfrm>
            <a:off x="1114096" y="2373868"/>
            <a:ext cx="6963104" cy="369332"/>
          </a:xfrm>
          <a:prstGeom prst="rect">
            <a:avLst/>
          </a:prstGeom>
        </p:spPr>
        <p:txBody>
          <a:bodyPr wrap="square">
            <a:spAutoFit/>
          </a:bodyPr>
          <a:lstStyle/>
          <a:p>
            <a:pPr algn="ctr"/>
            <a:r>
              <a:rPr lang="en-US" b="1" dirty="0">
                <a:latin typeface="+mn-lt"/>
                <a:ea typeface="Times New Roman" panose="02020603050405020304" pitchFamily="18" charset="0"/>
                <a:cs typeface="Times New Roman" panose="02020603050405020304" pitchFamily="18" charset="0"/>
              </a:rPr>
              <a:t>Vocabulary Specification Implications – Example 1</a:t>
            </a:r>
            <a:endParaRPr lang="en-US" b="1" dirty="0">
              <a:latin typeface="+mn-lt"/>
            </a:endParaRPr>
          </a:p>
        </p:txBody>
      </p:sp>
    </p:spTree>
    <p:extLst>
      <p:ext uri="{BB962C8B-B14F-4D97-AF65-F5344CB8AC3E}">
        <p14:creationId xmlns:p14="http://schemas.microsoft.com/office/powerpoint/2010/main" val="12576130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Vocabulary Conformance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273</a:t>
            </a:fld>
            <a:endParaRPr lang="en-US"/>
          </a:p>
        </p:txBody>
      </p:sp>
      <p:sp>
        <p:nvSpPr>
          <p:cNvPr id="2" name="Rectangle 1"/>
          <p:cNvSpPr/>
          <p:nvPr/>
        </p:nvSpPr>
        <p:spPr>
          <a:xfrm>
            <a:off x="1114096" y="2373868"/>
            <a:ext cx="6963104" cy="369332"/>
          </a:xfrm>
          <a:prstGeom prst="rect">
            <a:avLst/>
          </a:prstGeom>
        </p:spPr>
        <p:txBody>
          <a:bodyPr wrap="square">
            <a:spAutoFit/>
          </a:bodyPr>
          <a:lstStyle/>
          <a:p>
            <a:pPr algn="ctr"/>
            <a:r>
              <a:rPr lang="en-US" b="1" dirty="0">
                <a:latin typeface="+mn-lt"/>
                <a:ea typeface="Times New Roman" panose="02020603050405020304" pitchFamily="18" charset="0"/>
                <a:cs typeface="Times New Roman" panose="02020603050405020304" pitchFamily="18" charset="0"/>
              </a:rPr>
              <a:t>Vocabulary Specification Implications – Example 2</a:t>
            </a:r>
            <a:endParaRPr lang="en-US" b="1" dirty="0">
              <a:latin typeface="+mn-lt"/>
            </a:endParaRPr>
          </a:p>
        </p:txBody>
      </p:sp>
      <p:pic>
        <p:nvPicPr>
          <p:cNvPr id="7" name="Picture 6"/>
          <p:cNvPicPr/>
          <p:nvPr/>
        </p:nvPicPr>
        <p:blipFill>
          <a:blip r:embed="rId3"/>
          <a:stretch>
            <a:fillRect/>
          </a:stretch>
        </p:blipFill>
        <p:spPr>
          <a:xfrm>
            <a:off x="1114096" y="2743200"/>
            <a:ext cx="6963104" cy="3200400"/>
          </a:xfrm>
          <a:prstGeom prst="rect">
            <a:avLst/>
          </a:prstGeom>
        </p:spPr>
      </p:pic>
    </p:spTree>
    <p:extLst>
      <p:ext uri="{BB962C8B-B14F-4D97-AF65-F5344CB8AC3E}">
        <p14:creationId xmlns:p14="http://schemas.microsoft.com/office/powerpoint/2010/main" val="22087100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Vocabulary Conformance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274</a:t>
            </a:fld>
            <a:endParaRPr lang="en-US"/>
          </a:p>
        </p:txBody>
      </p:sp>
      <p:sp>
        <p:nvSpPr>
          <p:cNvPr id="2" name="Rectangle 1"/>
          <p:cNvSpPr/>
          <p:nvPr/>
        </p:nvSpPr>
        <p:spPr>
          <a:xfrm>
            <a:off x="1114096" y="2373868"/>
            <a:ext cx="6963104" cy="369332"/>
          </a:xfrm>
          <a:prstGeom prst="rect">
            <a:avLst/>
          </a:prstGeom>
        </p:spPr>
        <p:txBody>
          <a:bodyPr wrap="square">
            <a:spAutoFit/>
          </a:bodyPr>
          <a:lstStyle/>
          <a:p>
            <a:pPr algn="ctr"/>
            <a:r>
              <a:rPr lang="en-US" b="1" dirty="0">
                <a:latin typeface="+mn-lt"/>
                <a:ea typeface="Times New Roman" panose="02020603050405020304" pitchFamily="18" charset="0"/>
                <a:cs typeface="Times New Roman" panose="02020603050405020304" pitchFamily="18" charset="0"/>
              </a:rPr>
              <a:t>Vocabulary Specification Implications – Example 3</a:t>
            </a:r>
            <a:endParaRPr lang="en-US" b="1" dirty="0">
              <a:latin typeface="+mn-lt"/>
            </a:endParaRPr>
          </a:p>
        </p:txBody>
      </p:sp>
      <p:pic>
        <p:nvPicPr>
          <p:cNvPr id="7" name="Picture 6"/>
          <p:cNvPicPr/>
          <p:nvPr/>
        </p:nvPicPr>
        <p:blipFill>
          <a:blip r:embed="rId3"/>
          <a:stretch>
            <a:fillRect/>
          </a:stretch>
        </p:blipFill>
        <p:spPr>
          <a:xfrm>
            <a:off x="1114096" y="2819400"/>
            <a:ext cx="6963104" cy="3124200"/>
          </a:xfrm>
          <a:prstGeom prst="rect">
            <a:avLst/>
          </a:prstGeom>
        </p:spPr>
      </p:pic>
    </p:spTree>
    <p:extLst>
      <p:ext uri="{BB962C8B-B14F-4D97-AF65-F5344CB8AC3E}">
        <p14:creationId xmlns:p14="http://schemas.microsoft.com/office/powerpoint/2010/main" val="388986104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Vocabulary Conformance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275</a:t>
            </a:fld>
            <a:endParaRPr lang="en-US"/>
          </a:p>
        </p:txBody>
      </p:sp>
      <p:sp>
        <p:nvSpPr>
          <p:cNvPr id="2" name="Rectangle 1"/>
          <p:cNvSpPr/>
          <p:nvPr/>
        </p:nvSpPr>
        <p:spPr>
          <a:xfrm>
            <a:off x="828159" y="2068274"/>
            <a:ext cx="7401442" cy="369332"/>
          </a:xfrm>
          <a:prstGeom prst="rect">
            <a:avLst/>
          </a:prstGeom>
        </p:spPr>
        <p:txBody>
          <a:bodyPr wrap="square">
            <a:spAutoFit/>
          </a:bodyPr>
          <a:lstStyle/>
          <a:p>
            <a:pPr algn="ctr"/>
            <a:r>
              <a:rPr lang="en-US" b="1" dirty="0">
                <a:latin typeface="+mn-lt"/>
                <a:ea typeface="Times New Roman" panose="02020603050405020304" pitchFamily="18" charset="0"/>
                <a:cs typeface="Times New Roman" panose="02020603050405020304" pitchFamily="18" charset="0"/>
              </a:rPr>
              <a:t>Vocabulary Conformity Assessment – Sender </a:t>
            </a:r>
            <a:endParaRPr lang="en-US" b="1" dirty="0">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228183693"/>
              </p:ext>
            </p:extLst>
          </p:nvPr>
        </p:nvGraphicFramePr>
        <p:xfrm>
          <a:off x="828159" y="2549126"/>
          <a:ext cx="7401442" cy="1536655"/>
        </p:xfrm>
        <a:graphic>
          <a:graphicData uri="http://schemas.openxmlformats.org/drawingml/2006/table">
            <a:tbl>
              <a:tblPr>
                <a:tableStyleId>{5C22544A-7EE6-4342-B048-85BDC9FD1C3A}</a:tableStyleId>
              </a:tblPr>
              <a:tblGrid>
                <a:gridCol w="982133">
                  <a:extLst>
                    <a:ext uri="{9D8B030D-6E8A-4147-A177-3AD203B41FA5}">
                      <a16:colId xmlns:a16="http://schemas.microsoft.com/office/drawing/2014/main" val="371325943"/>
                    </a:ext>
                  </a:extLst>
                </a:gridCol>
                <a:gridCol w="1361185">
                  <a:extLst>
                    <a:ext uri="{9D8B030D-6E8A-4147-A177-3AD203B41FA5}">
                      <a16:colId xmlns:a16="http://schemas.microsoft.com/office/drawing/2014/main" val="2065755009"/>
                    </a:ext>
                  </a:extLst>
                </a:gridCol>
                <a:gridCol w="1685410">
                  <a:extLst>
                    <a:ext uri="{9D8B030D-6E8A-4147-A177-3AD203B41FA5}">
                      <a16:colId xmlns:a16="http://schemas.microsoft.com/office/drawing/2014/main" val="3713548344"/>
                    </a:ext>
                  </a:extLst>
                </a:gridCol>
                <a:gridCol w="1686357">
                  <a:extLst>
                    <a:ext uri="{9D8B030D-6E8A-4147-A177-3AD203B41FA5}">
                      <a16:colId xmlns:a16="http://schemas.microsoft.com/office/drawing/2014/main" val="2369757400"/>
                    </a:ext>
                  </a:extLst>
                </a:gridCol>
                <a:gridCol w="1686357">
                  <a:extLst>
                    <a:ext uri="{9D8B030D-6E8A-4147-A177-3AD203B41FA5}">
                      <a16:colId xmlns:a16="http://schemas.microsoft.com/office/drawing/2014/main" val="695565313"/>
                    </a:ext>
                  </a:extLst>
                </a:gridCol>
              </a:tblGrid>
              <a:tr h="443209">
                <a:tc>
                  <a:txBody>
                    <a:bodyPr/>
                    <a:lstStyle/>
                    <a:p>
                      <a:pPr marL="0" marR="0" algn="ctr">
                        <a:spcBef>
                          <a:spcPts val="100"/>
                        </a:spcBef>
                        <a:spcAft>
                          <a:spcPts val="600"/>
                        </a:spcAft>
                      </a:pPr>
                      <a:r>
                        <a:rPr lang="en-US" sz="1400" b="1" kern="1000">
                          <a:solidFill>
                            <a:schemeClr val="bg1"/>
                          </a:solidFill>
                          <a:effectLst/>
                        </a:rPr>
                        <a:t>Usage Indicator</a:t>
                      </a:r>
                      <a:endParaRPr lang="en-US" sz="1400" b="1">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fr-FR" sz="1400" b="1" kern="1000">
                          <a:solidFill>
                            <a:schemeClr val="bg1"/>
                          </a:solidFill>
                          <a:effectLst/>
                        </a:rPr>
                        <a:t>Data In Message</a:t>
                      </a:r>
                      <a:endParaRPr lang="en-US" sz="1400" b="1">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en-US" sz="1400" b="1" kern="1000">
                          <a:solidFill>
                            <a:schemeClr val="bg1"/>
                          </a:solidFill>
                          <a:effectLst/>
                        </a:rPr>
                        <a:t>Constrainable Open</a:t>
                      </a:r>
                      <a:endParaRPr lang="en-US" sz="1400" b="1">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en-US" sz="1400" b="1" kern="1000" dirty="0">
                          <a:solidFill>
                            <a:schemeClr val="bg1"/>
                          </a:solidFill>
                          <a:effectLst/>
                        </a:rPr>
                        <a:t>Constrainable Closed</a:t>
                      </a:r>
                      <a:endParaRPr lang="en-US" sz="14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en-US" sz="1400" b="1" kern="1000" dirty="0">
                          <a:solidFill>
                            <a:schemeClr val="bg1"/>
                          </a:solidFill>
                          <a:effectLst/>
                        </a:rPr>
                        <a:t>Implementation Closed </a:t>
                      </a:r>
                      <a:endParaRPr lang="en-US" sz="14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3407056285"/>
                  </a:ext>
                </a:extLst>
              </a:tr>
              <a:tr h="274367">
                <a:tc>
                  <a:txBody>
                    <a:bodyPr/>
                    <a:lstStyle/>
                    <a:p>
                      <a:pPr marL="0" marR="0" algn="ctr">
                        <a:spcBef>
                          <a:spcPts val="300"/>
                        </a:spcBef>
                        <a:spcAft>
                          <a:spcPts val="300"/>
                        </a:spcAft>
                      </a:pPr>
                      <a:r>
                        <a:rPr lang="en-US" sz="1400" b="1" kern="1000" dirty="0">
                          <a:solidFill>
                            <a:schemeClr val="bg1"/>
                          </a:solidFill>
                          <a:effectLst/>
                        </a:rPr>
                        <a:t>R</a:t>
                      </a:r>
                      <a:endParaRPr lang="en-US" sz="14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marL="0" marR="0" algn="l">
                        <a:spcBef>
                          <a:spcPts val="300"/>
                        </a:spcBef>
                        <a:spcAft>
                          <a:spcPts val="300"/>
                        </a:spcAft>
                      </a:pPr>
                      <a:r>
                        <a:rPr lang="en-US" sz="1400" kern="1000">
                          <a:effectLst/>
                        </a:rPr>
                        <a:t>F, M</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400" kern="1000">
                          <a:effectLst/>
                        </a:rPr>
                        <a:t>Conformant</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400" kern="1000">
                          <a:effectLst/>
                        </a:rPr>
                        <a:t>Conformant</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400" kern="1000" dirty="0">
                          <a:effectLst/>
                        </a:rPr>
                        <a:t>Conformant</a:t>
                      </a:r>
                      <a:endParaRPr lang="en-US" sz="14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56414659"/>
                  </a:ext>
                </a:extLst>
              </a:tr>
              <a:tr h="202610">
                <a:tc>
                  <a:txBody>
                    <a:bodyPr/>
                    <a:lstStyle/>
                    <a:p>
                      <a:pPr marL="0" marR="0" algn="ctr">
                        <a:spcBef>
                          <a:spcPts val="300"/>
                        </a:spcBef>
                        <a:spcAft>
                          <a:spcPts val="300"/>
                        </a:spcAft>
                      </a:pPr>
                      <a:r>
                        <a:rPr lang="en-US" sz="1400" b="1" kern="1000" dirty="0">
                          <a:solidFill>
                            <a:schemeClr val="bg1"/>
                          </a:solidFill>
                          <a:effectLst/>
                        </a:rPr>
                        <a:t>E</a:t>
                      </a:r>
                      <a:endParaRPr lang="en-US" sz="14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marL="0" marR="0" algn="l">
                        <a:spcBef>
                          <a:spcPts val="300"/>
                        </a:spcBef>
                        <a:spcAft>
                          <a:spcPts val="300"/>
                        </a:spcAft>
                      </a:pPr>
                      <a:r>
                        <a:rPr lang="en-US" sz="1400" kern="1000">
                          <a:effectLst/>
                        </a:rPr>
                        <a:t>A, N, O</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400" kern="1000">
                          <a:effectLst/>
                        </a:rPr>
                        <a:t>Non-Conformant</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400" kern="1000">
                          <a:effectLst/>
                        </a:rPr>
                        <a:t>Non-Conformant</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400" kern="1000" dirty="0">
                          <a:effectLst/>
                        </a:rPr>
                        <a:t>Non-Conformant</a:t>
                      </a:r>
                      <a:endParaRPr lang="en-US" sz="14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275057884"/>
                  </a:ext>
                </a:extLst>
              </a:tr>
              <a:tr h="283865">
                <a:tc>
                  <a:txBody>
                    <a:bodyPr/>
                    <a:lstStyle/>
                    <a:p>
                      <a:pPr marL="0" marR="0" algn="ctr">
                        <a:spcBef>
                          <a:spcPts val="300"/>
                        </a:spcBef>
                        <a:spcAft>
                          <a:spcPts val="300"/>
                        </a:spcAft>
                      </a:pPr>
                      <a:r>
                        <a:rPr lang="en-US" sz="1400" b="1" kern="1000" dirty="0">
                          <a:solidFill>
                            <a:schemeClr val="bg1"/>
                          </a:solidFill>
                          <a:effectLst/>
                        </a:rPr>
                        <a:t>P</a:t>
                      </a:r>
                      <a:endParaRPr lang="en-US" sz="14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marL="0" marR="0" algn="l">
                        <a:spcBef>
                          <a:spcPts val="300"/>
                        </a:spcBef>
                        <a:spcAft>
                          <a:spcPts val="300"/>
                        </a:spcAft>
                      </a:pPr>
                      <a:r>
                        <a:rPr lang="en-US" sz="1400" kern="1000">
                          <a:effectLst/>
                        </a:rPr>
                        <a:t>U</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400" kern="1000">
                          <a:effectLst/>
                        </a:rPr>
                        <a:t>Non-deterministic</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400" kern="1000">
                          <a:effectLst/>
                        </a:rPr>
                        <a:t>Non-deterministic</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400" kern="1000" dirty="0">
                          <a:effectLst/>
                        </a:rPr>
                        <a:t>Not-Possible</a:t>
                      </a:r>
                      <a:endParaRPr lang="en-US" sz="14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789944036"/>
                  </a:ext>
                </a:extLst>
              </a:tr>
              <a:tr h="321854">
                <a:tc>
                  <a:txBody>
                    <a:bodyPr/>
                    <a:lstStyle/>
                    <a:p>
                      <a:pPr marL="0" marR="0" algn="ctr">
                        <a:spcBef>
                          <a:spcPts val="300"/>
                        </a:spcBef>
                        <a:spcAft>
                          <a:spcPts val="300"/>
                        </a:spcAft>
                      </a:pPr>
                      <a:r>
                        <a:rPr lang="en-US" sz="1400" b="1" kern="1000" dirty="0">
                          <a:solidFill>
                            <a:schemeClr val="bg1"/>
                          </a:solidFill>
                          <a:effectLst/>
                        </a:rPr>
                        <a:t>? *</a:t>
                      </a:r>
                      <a:endParaRPr lang="en-US" sz="14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marL="0" marR="0" algn="l">
                        <a:spcBef>
                          <a:spcPts val="300"/>
                        </a:spcBef>
                        <a:spcAft>
                          <a:spcPts val="300"/>
                        </a:spcAft>
                      </a:pPr>
                      <a:r>
                        <a:rPr lang="en-US" sz="1400" kern="1000">
                          <a:effectLst/>
                        </a:rPr>
                        <a:t>Any other code</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400" kern="1000" dirty="0">
                          <a:effectLst/>
                        </a:rPr>
                        <a:t>Non-deterministic</a:t>
                      </a:r>
                      <a:endParaRPr lang="en-US" sz="14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400" kern="1000">
                          <a:effectLst/>
                        </a:rPr>
                        <a:t>Non-Conformant</a:t>
                      </a:r>
                      <a:endParaRPr lang="en-US" sz="14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400" kern="1000" dirty="0">
                          <a:effectLst/>
                        </a:rPr>
                        <a:t>Non-Conformant</a:t>
                      </a:r>
                      <a:endParaRPr lang="en-US" sz="14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745461199"/>
                  </a:ext>
                </a:extLst>
              </a:tr>
            </a:tbl>
          </a:graphicData>
        </a:graphic>
      </p:graphicFrame>
      <p:sp>
        <p:nvSpPr>
          <p:cNvPr id="6" name="Rectangle 1"/>
          <p:cNvSpPr>
            <a:spLocks noChangeArrowheads="1"/>
          </p:cNvSpPr>
          <p:nvPr/>
        </p:nvSpPr>
        <p:spPr bwMode="auto">
          <a:xfrm>
            <a:off x="2085975" y="3579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825531" y="4101547"/>
            <a:ext cx="59683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altLang="en-US" sz="1000" baseline="30000" dirty="0">
                <a:latin typeface="+mn-lt"/>
                <a:ea typeface="Times New Roman" panose="02020603050405020304" pitchFamily="18" charset="0"/>
                <a:cs typeface="Times New Roman" panose="02020603050405020304" pitchFamily="18" charset="0"/>
              </a:rPr>
              <a:t>*</a:t>
            </a:r>
            <a:r>
              <a:rPr lang="en-GB" altLang="en-US" sz="1000" dirty="0">
                <a:latin typeface="+mn-lt"/>
                <a:ea typeface="Times New Roman" panose="02020603050405020304" pitchFamily="18" charset="0"/>
                <a:cs typeface="Times New Roman" panose="02020603050405020304" pitchFamily="18" charset="0"/>
              </a:rPr>
              <a:t> </a:t>
            </a:r>
            <a:r>
              <a:rPr kumimoji="0" lang="en-GB" altLang="en-US" sz="10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indicates that the usage indicator is unknown for any other code in the case of “open” extensibility.</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414361867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Vocabulary Conformance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276</a:t>
            </a:fld>
            <a:endParaRPr lang="en-US"/>
          </a:p>
        </p:txBody>
      </p:sp>
      <p:sp>
        <p:nvSpPr>
          <p:cNvPr id="2" name="Rectangle 1"/>
          <p:cNvSpPr/>
          <p:nvPr/>
        </p:nvSpPr>
        <p:spPr>
          <a:xfrm>
            <a:off x="457200" y="1743542"/>
            <a:ext cx="8153401" cy="369332"/>
          </a:xfrm>
          <a:prstGeom prst="rect">
            <a:avLst/>
          </a:prstGeom>
        </p:spPr>
        <p:txBody>
          <a:bodyPr wrap="square">
            <a:spAutoFit/>
          </a:bodyPr>
          <a:lstStyle/>
          <a:p>
            <a:pPr algn="ctr"/>
            <a:r>
              <a:rPr lang="en-US" b="1" dirty="0">
                <a:latin typeface="+mn-lt"/>
                <a:ea typeface="Times New Roman" panose="02020603050405020304" pitchFamily="18" charset="0"/>
                <a:cs typeface="Times New Roman" panose="02020603050405020304" pitchFamily="18" charset="0"/>
              </a:rPr>
              <a:t>Vocabulary Conformity Assessment – Receiver – Open Extensibility</a:t>
            </a:r>
            <a:endParaRPr lang="en-US" b="1" dirty="0">
              <a:latin typeface="+mn-lt"/>
            </a:endParaRPr>
          </a:p>
        </p:txBody>
      </p:sp>
      <p:sp>
        <p:nvSpPr>
          <p:cNvPr id="6" name="Rectangle 1"/>
          <p:cNvSpPr>
            <a:spLocks noChangeArrowheads="1"/>
          </p:cNvSpPr>
          <p:nvPr/>
        </p:nvSpPr>
        <p:spPr bwMode="auto">
          <a:xfrm>
            <a:off x="2085975" y="3579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2415858" y="6240202"/>
            <a:ext cx="59683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altLang="en-US" sz="1000" baseline="30000" dirty="0">
                <a:latin typeface="+mn-lt"/>
                <a:ea typeface="Times New Roman" panose="02020603050405020304" pitchFamily="18" charset="0"/>
                <a:cs typeface="Times New Roman" panose="02020603050405020304" pitchFamily="18" charset="0"/>
              </a:rPr>
              <a:t>*</a:t>
            </a:r>
            <a:r>
              <a:rPr lang="en-GB" altLang="en-US" sz="1000" dirty="0">
                <a:latin typeface="+mn-lt"/>
                <a:ea typeface="Times New Roman" panose="02020603050405020304" pitchFamily="18" charset="0"/>
                <a:cs typeface="Times New Roman" panose="02020603050405020304" pitchFamily="18" charset="0"/>
              </a:rPr>
              <a:t> </a:t>
            </a:r>
            <a:r>
              <a:rPr kumimoji="0" lang="en-GB" altLang="en-US" sz="10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 indicates that the usage indicator is unknown for any other code in the case of “open” extensibility.</a:t>
            </a:r>
            <a:endParaRPr kumimoji="0" lang="en-GB" altLang="en-US" sz="1800" b="0" i="0" u="none" strike="noStrike" cap="none" normalizeH="0" baseline="0" dirty="0">
              <a:ln>
                <a:noFill/>
              </a:ln>
              <a:solidFill>
                <a:schemeClr val="tx1"/>
              </a:solidFill>
              <a:effectLst/>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4068902292"/>
              </p:ext>
            </p:extLst>
          </p:nvPr>
        </p:nvGraphicFramePr>
        <p:xfrm>
          <a:off x="457200" y="2160601"/>
          <a:ext cx="8153401" cy="3885565"/>
        </p:xfrm>
        <a:graphic>
          <a:graphicData uri="http://schemas.openxmlformats.org/drawingml/2006/table">
            <a:tbl>
              <a:tblPr>
                <a:tableStyleId>{5C22544A-7EE6-4342-B048-85BDC9FD1C3A}</a:tableStyleId>
              </a:tblPr>
              <a:tblGrid>
                <a:gridCol w="1188145">
                  <a:extLst>
                    <a:ext uri="{9D8B030D-6E8A-4147-A177-3AD203B41FA5}">
                      <a16:colId xmlns:a16="http://schemas.microsoft.com/office/drawing/2014/main" val="16909006"/>
                    </a:ext>
                  </a:extLst>
                </a:gridCol>
                <a:gridCol w="793055">
                  <a:extLst>
                    <a:ext uri="{9D8B030D-6E8A-4147-A177-3AD203B41FA5}">
                      <a16:colId xmlns:a16="http://schemas.microsoft.com/office/drawing/2014/main" val="2047734650"/>
                    </a:ext>
                  </a:extLst>
                </a:gridCol>
                <a:gridCol w="1143000">
                  <a:extLst>
                    <a:ext uri="{9D8B030D-6E8A-4147-A177-3AD203B41FA5}">
                      <a16:colId xmlns:a16="http://schemas.microsoft.com/office/drawing/2014/main" val="3837645362"/>
                    </a:ext>
                  </a:extLst>
                </a:gridCol>
                <a:gridCol w="938867">
                  <a:extLst>
                    <a:ext uri="{9D8B030D-6E8A-4147-A177-3AD203B41FA5}">
                      <a16:colId xmlns:a16="http://schemas.microsoft.com/office/drawing/2014/main" val="3517785701"/>
                    </a:ext>
                  </a:extLst>
                </a:gridCol>
                <a:gridCol w="2261533">
                  <a:extLst>
                    <a:ext uri="{9D8B030D-6E8A-4147-A177-3AD203B41FA5}">
                      <a16:colId xmlns:a16="http://schemas.microsoft.com/office/drawing/2014/main" val="605195325"/>
                    </a:ext>
                  </a:extLst>
                </a:gridCol>
                <a:gridCol w="1828801">
                  <a:extLst>
                    <a:ext uri="{9D8B030D-6E8A-4147-A177-3AD203B41FA5}">
                      <a16:colId xmlns:a16="http://schemas.microsoft.com/office/drawing/2014/main" val="4197712395"/>
                    </a:ext>
                  </a:extLst>
                </a:gridCol>
              </a:tblGrid>
              <a:tr h="266700">
                <a:tc>
                  <a:txBody>
                    <a:bodyPr/>
                    <a:lstStyle/>
                    <a:p>
                      <a:pPr marL="0" marR="0" algn="ctr">
                        <a:spcBef>
                          <a:spcPts val="100"/>
                        </a:spcBef>
                        <a:spcAft>
                          <a:spcPts val="600"/>
                        </a:spcAft>
                      </a:pPr>
                      <a:r>
                        <a:rPr lang="en-US" sz="1200" b="1" kern="1000" dirty="0">
                          <a:solidFill>
                            <a:schemeClr val="bg1"/>
                          </a:solidFill>
                          <a:effectLst/>
                        </a:rPr>
                        <a:t>Usage Indicator</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fr-FR" sz="1200" b="1" kern="1000" dirty="0">
                          <a:solidFill>
                            <a:schemeClr val="bg1"/>
                          </a:solidFill>
                          <a:effectLst/>
                        </a:rPr>
                        <a:t>Test Data Sent</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en-US" sz="1200" b="1" kern="1000" dirty="0">
                          <a:solidFill>
                            <a:schemeClr val="bg1"/>
                          </a:solidFill>
                          <a:effectLst/>
                        </a:rPr>
                        <a:t>Conformity Assessment Indicator</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en-US" sz="1200" b="1" kern="1000" dirty="0">
                          <a:solidFill>
                            <a:schemeClr val="bg1"/>
                          </a:solidFill>
                          <a:effectLst/>
                        </a:rPr>
                        <a:t>Receiver Action</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en-US" sz="1200" b="1" kern="1000" dirty="0">
                          <a:solidFill>
                            <a:schemeClr val="bg1"/>
                          </a:solidFill>
                          <a:effectLst/>
                        </a:rPr>
                        <a:t>Conformity Assessment</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ctr">
                        <a:spcBef>
                          <a:spcPts val="100"/>
                        </a:spcBef>
                        <a:spcAft>
                          <a:spcPts val="600"/>
                        </a:spcAft>
                      </a:pPr>
                      <a:r>
                        <a:rPr lang="en-US" sz="1200" b="1" kern="1000" dirty="0">
                          <a:solidFill>
                            <a:schemeClr val="bg1"/>
                          </a:solidFill>
                          <a:effectLst/>
                        </a:rPr>
                        <a:t>Comments</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4024021015"/>
                  </a:ext>
                </a:extLst>
              </a:tr>
              <a:tr h="76835">
                <a:tc rowSpan="2">
                  <a:txBody>
                    <a:bodyPr/>
                    <a:lstStyle/>
                    <a:p>
                      <a:pPr marL="0" marR="0" algn="ctr">
                        <a:spcBef>
                          <a:spcPts val="300"/>
                        </a:spcBef>
                        <a:spcAft>
                          <a:spcPts val="300"/>
                        </a:spcAft>
                      </a:pPr>
                      <a:r>
                        <a:rPr lang="en-US" sz="1200" b="1" kern="1000" dirty="0">
                          <a:solidFill>
                            <a:schemeClr val="bg1"/>
                          </a:solidFill>
                          <a:effectLst/>
                        </a:rPr>
                        <a:t>R</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rowSpan="2">
                  <a:txBody>
                    <a:bodyPr/>
                    <a:lstStyle/>
                    <a:p>
                      <a:pPr marL="0" marR="0" algn="l">
                        <a:spcBef>
                          <a:spcPts val="300"/>
                        </a:spcBef>
                        <a:spcAft>
                          <a:spcPts val="300"/>
                        </a:spcAft>
                      </a:pPr>
                      <a:r>
                        <a:rPr lang="en-US" sz="1200" kern="1000" dirty="0">
                          <a:effectLst/>
                        </a:rPr>
                        <a:t>F, M</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rowSpan="2">
                  <a:txBody>
                    <a:bodyPr/>
                    <a:lstStyle/>
                    <a:p>
                      <a:pPr marL="0" marR="0" algn="l">
                        <a:spcBef>
                          <a:spcPts val="300"/>
                        </a:spcBef>
                        <a:spcAft>
                          <a:spcPts val="300"/>
                        </a:spcAft>
                      </a:pPr>
                      <a:r>
                        <a:rPr lang="en-US" sz="1200" kern="1000" dirty="0">
                          <a:effectLst/>
                        </a:rPr>
                        <a:t>Process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a:effectLst/>
                        </a:rPr>
                        <a:t>Processed</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a:effectLst/>
                        </a:rPr>
                        <a:t>Conformant</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a:effectLst/>
                        </a:rPr>
                        <a:t> </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679294898"/>
                  </a:ext>
                </a:extLst>
              </a:tr>
              <a:tr h="7683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200" kern="1000" dirty="0">
                          <a:effectLst/>
                        </a:rPr>
                        <a:t>Not-processed</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dirty="0">
                          <a:effectLst/>
                        </a:rPr>
                        <a:t>Non-Conformant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dirty="0">
                          <a:effectLst/>
                        </a:rPr>
                        <a:t>Should raise an exception</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833562715"/>
                  </a:ext>
                </a:extLst>
              </a:tr>
              <a:tr h="76835">
                <a:tc rowSpan="2">
                  <a:txBody>
                    <a:bodyPr/>
                    <a:lstStyle/>
                    <a:p>
                      <a:pPr marL="0" marR="0" algn="ctr">
                        <a:spcBef>
                          <a:spcPts val="300"/>
                        </a:spcBef>
                        <a:spcAft>
                          <a:spcPts val="300"/>
                        </a:spcAft>
                      </a:pPr>
                      <a:r>
                        <a:rPr lang="en-US" sz="1200" b="1" kern="1000" dirty="0">
                          <a:solidFill>
                            <a:schemeClr val="bg1"/>
                          </a:solidFill>
                          <a:effectLst/>
                        </a:rPr>
                        <a:t>E</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rowSpan="2">
                  <a:txBody>
                    <a:bodyPr/>
                    <a:lstStyle/>
                    <a:p>
                      <a:pPr marL="0" marR="0" algn="l">
                        <a:spcBef>
                          <a:spcPts val="300"/>
                        </a:spcBef>
                        <a:spcAft>
                          <a:spcPts val="300"/>
                        </a:spcAft>
                      </a:pPr>
                      <a:r>
                        <a:rPr lang="en-US" sz="1200" kern="1000" dirty="0">
                          <a:effectLst/>
                        </a:rPr>
                        <a:t>A, N, O</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rowSpan="2">
                  <a:txBody>
                    <a:bodyPr/>
                    <a:lstStyle/>
                    <a:p>
                      <a:pPr marL="0" marR="0" algn="l">
                        <a:spcBef>
                          <a:spcPts val="300"/>
                        </a:spcBef>
                        <a:spcAft>
                          <a:spcPts val="300"/>
                        </a:spcAft>
                      </a:pPr>
                      <a:r>
                        <a:rPr lang="en-US" sz="1200" kern="1000" dirty="0">
                          <a:effectLst/>
                        </a:rPr>
                        <a:t>Don’t Process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a:effectLst/>
                        </a:rPr>
                        <a:t>Processed</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a:effectLst/>
                        </a:rPr>
                        <a:t>Non-Conformant</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a:effectLst/>
                        </a:rPr>
                        <a:t>Processed or no exception raised</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656999494"/>
                  </a:ext>
                </a:extLst>
              </a:tr>
              <a:tr h="7683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200" kern="1000" dirty="0">
                          <a:effectLst/>
                        </a:rPr>
                        <a:t>Not-processed</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dirty="0">
                          <a:effectLst/>
                        </a:rPr>
                        <a:t>Conformant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dirty="0">
                          <a:effectLst/>
                        </a:rPr>
                        <a:t>Should raise an exception</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079393317"/>
                  </a:ext>
                </a:extLst>
              </a:tr>
              <a:tr h="227965">
                <a:tc>
                  <a:txBody>
                    <a:bodyPr/>
                    <a:lstStyle/>
                    <a:p>
                      <a:pPr marL="0" marR="0" algn="ctr">
                        <a:spcBef>
                          <a:spcPts val="300"/>
                        </a:spcBef>
                        <a:spcAft>
                          <a:spcPts val="300"/>
                        </a:spcAft>
                      </a:pPr>
                      <a:r>
                        <a:rPr lang="en-US" sz="1200" b="1" kern="1000" dirty="0">
                          <a:solidFill>
                            <a:schemeClr val="bg1"/>
                          </a:solidFill>
                          <a:effectLst/>
                        </a:rPr>
                        <a:t>P</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marL="0" marR="0" algn="l">
                        <a:spcBef>
                          <a:spcPts val="300"/>
                        </a:spcBef>
                        <a:spcAft>
                          <a:spcPts val="300"/>
                        </a:spcAft>
                      </a:pPr>
                      <a:r>
                        <a:rPr lang="en-US" sz="1200" kern="1000" dirty="0">
                          <a:effectLst/>
                        </a:rPr>
                        <a:t>U</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dirty="0">
                          <a:effectLst/>
                          <a:highlight>
                            <a:srgbClr val="FFFF00"/>
                          </a:highlight>
                        </a:rPr>
                        <a:t> </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dirty="0">
                          <a:effectLst/>
                        </a:rPr>
                        <a:t> </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dirty="0">
                          <a:effectLst/>
                        </a:rPr>
                        <a:t> </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dirty="0">
                          <a:effectLst/>
                        </a:rPr>
                        <a:t>Not meaningful to test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513901335"/>
                  </a:ext>
                </a:extLst>
              </a:tr>
              <a:tr h="168275">
                <a:tc rowSpan="2">
                  <a:txBody>
                    <a:bodyPr/>
                    <a:lstStyle/>
                    <a:p>
                      <a:pPr marL="0" marR="0" algn="ctr">
                        <a:spcBef>
                          <a:spcPts val="300"/>
                        </a:spcBef>
                        <a:spcAft>
                          <a:spcPts val="300"/>
                        </a:spcAft>
                      </a:pPr>
                      <a:r>
                        <a:rPr lang="en-US" sz="1200" b="1" kern="1000" dirty="0">
                          <a:solidFill>
                            <a:schemeClr val="bg1"/>
                          </a:solidFill>
                          <a:effectLst/>
                        </a:rPr>
                        <a:t>?</a:t>
                      </a:r>
                      <a:endParaRPr lang="en-US" sz="1200" b="1" dirty="0">
                        <a:solidFill>
                          <a:schemeClr val="bg1"/>
                        </a:solidFill>
                        <a:effectLst/>
                      </a:endParaRPr>
                    </a:p>
                    <a:p>
                      <a:pPr marL="0" marR="0" algn="ctr">
                        <a:spcBef>
                          <a:spcPts val="300"/>
                        </a:spcBef>
                        <a:spcAft>
                          <a:spcPts val="300"/>
                        </a:spcAft>
                      </a:pPr>
                      <a:r>
                        <a:rPr lang="en-US" sz="1200" b="1" kern="1000" dirty="0">
                          <a:solidFill>
                            <a:schemeClr val="bg1"/>
                          </a:solidFill>
                          <a:effectLst/>
                        </a:rPr>
                        <a:t>Static</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rowSpan="2">
                  <a:txBody>
                    <a:bodyPr/>
                    <a:lstStyle/>
                    <a:p>
                      <a:pPr marL="0" marR="0" algn="l">
                        <a:spcBef>
                          <a:spcPts val="300"/>
                        </a:spcBef>
                        <a:spcAft>
                          <a:spcPts val="300"/>
                        </a:spcAft>
                      </a:pPr>
                      <a:r>
                        <a:rPr lang="en-US" sz="1200" kern="1000" dirty="0">
                          <a:effectLst/>
                        </a:rPr>
                        <a:t>Any other code</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rowSpan="2">
                  <a:txBody>
                    <a:bodyPr/>
                    <a:lstStyle/>
                    <a:p>
                      <a:pPr marL="0" marR="0" algn="l">
                        <a:spcBef>
                          <a:spcPts val="300"/>
                        </a:spcBef>
                        <a:spcAft>
                          <a:spcPts val="300"/>
                        </a:spcAft>
                      </a:pPr>
                      <a:r>
                        <a:rPr lang="en-US" sz="1200" kern="1000" dirty="0">
                          <a:effectLst/>
                        </a:rPr>
                        <a:t>Don’t Process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dirty="0">
                          <a:effectLst/>
                        </a:rPr>
                        <a:t>Processed</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dirty="0">
                          <a:effectLst/>
                        </a:rPr>
                        <a:t>Non-conformant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a:effectLst/>
                        </a:rPr>
                        <a:t>Processed or no exception raised</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071499511"/>
                  </a:ext>
                </a:extLst>
              </a:tr>
              <a:tr h="1682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200" kern="1000">
                          <a:effectLst/>
                        </a:rPr>
                        <a:t>Not-processed</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dirty="0">
                          <a:effectLst/>
                        </a:rPr>
                        <a:t>Conformant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dirty="0">
                          <a:effectLst/>
                        </a:rPr>
                        <a:t>Should raise an exception</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084439225"/>
                  </a:ext>
                </a:extLst>
              </a:tr>
              <a:tr h="168275">
                <a:tc rowSpan="2">
                  <a:txBody>
                    <a:bodyPr/>
                    <a:lstStyle/>
                    <a:p>
                      <a:pPr marL="0" marR="0" algn="ctr">
                        <a:spcBef>
                          <a:spcPts val="300"/>
                        </a:spcBef>
                        <a:spcAft>
                          <a:spcPts val="300"/>
                        </a:spcAft>
                      </a:pPr>
                      <a:r>
                        <a:rPr lang="en-US" sz="1200" b="1" kern="1000" dirty="0">
                          <a:solidFill>
                            <a:schemeClr val="bg1"/>
                          </a:solidFill>
                          <a:effectLst/>
                        </a:rPr>
                        <a:t>?</a:t>
                      </a:r>
                      <a:endParaRPr lang="en-US" sz="1200" b="1" dirty="0">
                        <a:solidFill>
                          <a:schemeClr val="bg1"/>
                        </a:solidFill>
                        <a:effectLst/>
                      </a:endParaRPr>
                    </a:p>
                    <a:p>
                      <a:pPr marL="0" marR="0" algn="ctr">
                        <a:spcBef>
                          <a:spcPts val="300"/>
                        </a:spcBef>
                        <a:spcAft>
                          <a:spcPts val="300"/>
                        </a:spcAft>
                      </a:pPr>
                      <a:r>
                        <a:rPr lang="en-US" sz="1200" b="1" kern="1000" dirty="0">
                          <a:solidFill>
                            <a:schemeClr val="bg1"/>
                          </a:solidFill>
                          <a:effectLst/>
                        </a:rPr>
                        <a:t>Dynamic</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rowSpan="2">
                  <a:txBody>
                    <a:bodyPr/>
                    <a:lstStyle/>
                    <a:p>
                      <a:pPr marL="0" marR="0" algn="l">
                        <a:spcBef>
                          <a:spcPts val="300"/>
                        </a:spcBef>
                        <a:spcAft>
                          <a:spcPts val="300"/>
                        </a:spcAft>
                      </a:pPr>
                      <a:r>
                        <a:rPr lang="en-US" sz="1200" kern="1000" dirty="0">
                          <a:effectLst/>
                        </a:rPr>
                        <a:t>Any other code</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rowSpan="2">
                  <a:txBody>
                    <a:bodyPr/>
                    <a:lstStyle/>
                    <a:p>
                      <a:pPr marL="0" marR="0" algn="l">
                        <a:spcBef>
                          <a:spcPts val="300"/>
                        </a:spcBef>
                        <a:spcAft>
                          <a:spcPts val="300"/>
                        </a:spcAft>
                      </a:pPr>
                      <a:r>
                        <a:rPr lang="en-US" sz="1200" kern="1000" dirty="0">
                          <a:effectLst/>
                        </a:rPr>
                        <a:t>Don’t Process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a:effectLst/>
                        </a:rPr>
                        <a:t>Processed</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a:effectLst/>
                        </a:rPr>
                        <a:t>Non-Conformant</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a:effectLst/>
                        </a:rPr>
                        <a:t> </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935414615"/>
                  </a:ext>
                </a:extLst>
              </a:tr>
              <a:tr h="1682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200" kern="1000" dirty="0">
                          <a:effectLst/>
                        </a:rPr>
                        <a:t>Not-processed</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dirty="0">
                          <a:effectLst/>
                        </a:rPr>
                        <a:t>Conformant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l">
                        <a:spcBef>
                          <a:spcPts val="300"/>
                        </a:spcBef>
                        <a:spcAft>
                          <a:spcPts val="300"/>
                        </a:spcAft>
                      </a:pPr>
                      <a:r>
                        <a:rPr lang="en-US" sz="1200" kern="1000" dirty="0">
                          <a:effectLst/>
                        </a:rPr>
                        <a:t>Should raise an exception</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705831026"/>
                  </a:ext>
                </a:extLst>
              </a:tr>
              <a:tr h="168275">
                <a:tc rowSpan="2">
                  <a:txBody>
                    <a:bodyPr/>
                    <a:lstStyle/>
                    <a:p>
                      <a:pPr marL="0" marR="0" algn="ctr">
                        <a:spcBef>
                          <a:spcPts val="300"/>
                        </a:spcBef>
                        <a:spcAft>
                          <a:spcPts val="300"/>
                        </a:spcAft>
                      </a:pPr>
                      <a:r>
                        <a:rPr lang="en-US" sz="1200" b="1" kern="1000" dirty="0">
                          <a:solidFill>
                            <a:schemeClr val="bg1"/>
                          </a:solidFill>
                          <a:effectLst/>
                        </a:rPr>
                        <a:t>Unexpected Code (Documented)</a:t>
                      </a:r>
                      <a:endParaRPr lang="en-US" sz="1200" b="1" dirty="0">
                        <a:solidFill>
                          <a:schemeClr val="bg1"/>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rowSpan="2">
                  <a:txBody>
                    <a:bodyPr/>
                    <a:lstStyle/>
                    <a:p>
                      <a:pPr marL="0" marR="0" algn="l">
                        <a:spcBef>
                          <a:spcPts val="300"/>
                        </a:spcBef>
                        <a:spcAft>
                          <a:spcPts val="300"/>
                        </a:spcAft>
                      </a:pPr>
                      <a:r>
                        <a:rPr lang="en-US" sz="1200" kern="1000" dirty="0">
                          <a:effectLst/>
                        </a:rPr>
                        <a:t>Any other code</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rowSpan="2">
                  <a:txBody>
                    <a:bodyPr/>
                    <a:lstStyle/>
                    <a:p>
                      <a:pPr marL="0" marR="0" algn="l">
                        <a:spcBef>
                          <a:spcPts val="300"/>
                        </a:spcBef>
                        <a:spcAft>
                          <a:spcPts val="300"/>
                        </a:spcAft>
                      </a:pPr>
                      <a:r>
                        <a:rPr lang="en-US" sz="1200" kern="1000" dirty="0">
                          <a:effectLst/>
                        </a:rPr>
                        <a:t>Process</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a:effectLst/>
                        </a:rPr>
                        <a:t>Processed</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a:effectLst/>
                        </a:rPr>
                        <a:t>Conformant</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a:effectLst/>
                        </a:rPr>
                        <a:t> </a:t>
                      </a:r>
                      <a:endParaRPr lang="en-US" sz="120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862493506"/>
                  </a:ext>
                </a:extLst>
              </a:tr>
              <a:tr h="1682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300"/>
                        </a:spcBef>
                        <a:spcAft>
                          <a:spcPts val="300"/>
                        </a:spcAft>
                      </a:pPr>
                      <a:r>
                        <a:rPr lang="en-US" sz="1200" kern="1000" dirty="0">
                          <a:effectLst/>
                        </a:rPr>
                        <a:t>Not-processed</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dirty="0">
                          <a:effectLst/>
                        </a:rPr>
                        <a:t>Non-conformant</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spcBef>
                          <a:spcPts val="300"/>
                        </a:spcBef>
                        <a:spcAft>
                          <a:spcPts val="300"/>
                        </a:spcAft>
                      </a:pPr>
                      <a:r>
                        <a:rPr lang="en-US" sz="1200" kern="1000" dirty="0">
                          <a:effectLst/>
                        </a:rPr>
                        <a:t> </a:t>
                      </a:r>
                      <a:endParaRPr lang="en-US" sz="12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23893689"/>
                  </a:ext>
                </a:extLst>
              </a:tr>
            </a:tbl>
          </a:graphicData>
        </a:graphic>
      </p:graphicFrame>
    </p:spTree>
    <p:extLst>
      <p:ext uri="{BB962C8B-B14F-4D97-AF65-F5344CB8AC3E}">
        <p14:creationId xmlns:p14="http://schemas.microsoft.com/office/powerpoint/2010/main" val="405087191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Module 8</a:t>
            </a:r>
          </a:p>
        </p:txBody>
      </p:sp>
      <p:sp>
        <p:nvSpPr>
          <p:cNvPr id="2051" name="Rectangle 3"/>
          <p:cNvSpPr>
            <a:spLocks noGrp="1" noChangeArrowheads="1"/>
          </p:cNvSpPr>
          <p:nvPr>
            <p:ph type="subTitle" idx="1"/>
          </p:nvPr>
        </p:nvSpPr>
        <p:spPr/>
        <p:txBody>
          <a:bodyPr/>
          <a:lstStyle/>
          <a:p>
            <a:r>
              <a:rPr lang="en-US" dirty="0"/>
              <a:t>Testing Architecture, Tools, </a:t>
            </a:r>
          </a:p>
          <a:p>
            <a:r>
              <a:rPr lang="en-US" dirty="0"/>
              <a:t>and Programs</a:t>
            </a:r>
          </a:p>
        </p:txBody>
      </p:sp>
    </p:spTree>
    <p:extLst>
      <p:ext uri="{BB962C8B-B14F-4D97-AF65-F5344CB8AC3E}">
        <p14:creationId xmlns:p14="http://schemas.microsoft.com/office/powerpoint/2010/main" val="74493684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8</a:t>
            </a:r>
            <a:br>
              <a:rPr lang="en-US" dirty="0"/>
            </a:br>
            <a:br>
              <a:rPr lang="en-US" dirty="0"/>
            </a:br>
            <a:r>
              <a:rPr lang="en-US" sz="3200" dirty="0"/>
              <a:t>Testing Architecture, Tools, </a:t>
            </a:r>
            <a:br>
              <a:rPr lang="en-US" sz="3200" dirty="0"/>
            </a:br>
            <a:r>
              <a:rPr lang="en-US" sz="3200" dirty="0"/>
              <a:t>and Programs</a:t>
            </a:r>
            <a:br>
              <a:rPr lang="en-US" dirty="0"/>
            </a:br>
            <a:endParaRPr lang="en-US" dirty="0"/>
          </a:p>
        </p:txBody>
      </p:sp>
      <p:sp>
        <p:nvSpPr>
          <p:cNvPr id="2051" name="Rectangle 3"/>
          <p:cNvSpPr>
            <a:spLocks noGrp="1" noChangeArrowheads="1"/>
          </p:cNvSpPr>
          <p:nvPr>
            <p:ph type="subTitle" idx="1"/>
          </p:nvPr>
        </p:nvSpPr>
        <p:spPr>
          <a:xfrm>
            <a:off x="685800" y="3962400"/>
            <a:ext cx="7848600" cy="1873250"/>
          </a:xfrm>
        </p:spPr>
        <p:txBody>
          <a:bodyPr/>
          <a:lstStyle/>
          <a:p>
            <a:pPr algn="l"/>
            <a:r>
              <a:rPr lang="en-US" dirty="0">
                <a:solidFill>
                  <a:srgbClr val="0070C0"/>
                </a:solidFill>
              </a:rPr>
              <a:t>Section 1: Testing Architecture</a:t>
            </a:r>
          </a:p>
          <a:p>
            <a:pPr algn="l"/>
            <a:r>
              <a:rPr lang="en-US" dirty="0"/>
              <a:t>Section 2: Testing Tools</a:t>
            </a:r>
          </a:p>
          <a:p>
            <a:pPr algn="l"/>
            <a:r>
              <a:rPr lang="en-US" dirty="0"/>
              <a:t>Section 3: Testing and Certification Programs</a:t>
            </a:r>
          </a:p>
        </p:txBody>
      </p:sp>
    </p:spTree>
    <p:extLst>
      <p:ext uri="{BB962C8B-B14F-4D97-AF65-F5344CB8AC3E}">
        <p14:creationId xmlns:p14="http://schemas.microsoft.com/office/powerpoint/2010/main" val="53762356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Tool Development Process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279</a:t>
            </a:fld>
            <a:endParaRPr lang="en-US"/>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905000"/>
            <a:ext cx="7086600" cy="4191000"/>
          </a:xfrm>
          <a:prstGeom prst="rect">
            <a:avLst/>
          </a:prstGeom>
          <a:noFill/>
          <a:ln>
            <a:noFill/>
          </a:ln>
        </p:spPr>
      </p:pic>
    </p:spTree>
    <p:extLst>
      <p:ext uri="{BB962C8B-B14F-4D97-AF65-F5344CB8AC3E}">
        <p14:creationId xmlns:p14="http://schemas.microsoft.com/office/powerpoint/2010/main" val="171837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Conformance Constructs</a:t>
            </a:r>
          </a:p>
        </p:txBody>
      </p:sp>
      <p:sp>
        <p:nvSpPr>
          <p:cNvPr id="8195" name="Rectangle 3"/>
          <p:cNvSpPr>
            <a:spLocks noGrp="1" noChangeArrowheads="1"/>
          </p:cNvSpPr>
          <p:nvPr>
            <p:ph idx="1"/>
          </p:nvPr>
        </p:nvSpPr>
        <p:spPr>
          <a:xfrm>
            <a:off x="381000" y="1752600"/>
            <a:ext cx="8382000" cy="3352800"/>
          </a:xfrm>
        </p:spPr>
        <p:txBody>
          <a:bodyPr>
            <a:normAutofit fontScale="77500" lnSpcReduction="20000"/>
          </a:bodyPr>
          <a:lstStyle/>
          <a:p>
            <a:r>
              <a:rPr lang="en-US" dirty="0">
                <a:solidFill>
                  <a:srgbClr val="0070C0"/>
                </a:solidFill>
              </a:rPr>
              <a:t>Are the mechanisms to specify requirements precisely and consistently</a:t>
            </a:r>
          </a:p>
          <a:p>
            <a:r>
              <a:rPr lang="en-US" dirty="0"/>
              <a:t>Are generally universal across SDOs and product families within SDOs</a:t>
            </a:r>
          </a:p>
          <a:p>
            <a:r>
              <a:rPr lang="en-US" dirty="0"/>
              <a:t>Unfortunately each standard uses different terms, definitions, and mechanisms for representation</a:t>
            </a:r>
          </a:p>
          <a:p>
            <a:r>
              <a:rPr lang="en-US" dirty="0"/>
              <a:t>We will explain the concept and relate to a given standard</a:t>
            </a:r>
          </a:p>
          <a:p>
            <a:r>
              <a:rPr lang="en-US" dirty="0"/>
              <a:t>We will explain the impact of each construct on implementations and conformance testing</a:t>
            </a:r>
          </a:p>
          <a:p>
            <a:endParaRPr lang="en-US" dirty="0"/>
          </a:p>
          <a:p>
            <a:endParaRPr lang="en-US" dirty="0"/>
          </a:p>
          <a:p>
            <a:endParaRPr lang="en-US" dirty="0"/>
          </a:p>
          <a:p>
            <a:endParaRPr lang="en-US" dirty="0"/>
          </a:p>
          <a:p>
            <a:endParaRPr lang="en-US" dirty="0"/>
          </a:p>
          <a:p>
            <a:pPr marL="0" indent="0">
              <a:buNone/>
            </a:pPr>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28</a:t>
            </a:fld>
            <a:endParaRPr lang="en-US" dirty="0"/>
          </a:p>
        </p:txBody>
      </p:sp>
      <p:graphicFrame>
        <p:nvGraphicFramePr>
          <p:cNvPr id="6" name="Diagram 5"/>
          <p:cNvGraphicFramePr/>
          <p:nvPr>
            <p:extLst>
              <p:ext uri="{D42A27DB-BD31-4B8C-83A1-F6EECF244321}">
                <p14:modId xmlns:p14="http://schemas.microsoft.com/office/powerpoint/2010/main" val="861266594"/>
              </p:ext>
            </p:extLst>
          </p:nvPr>
        </p:nvGraphicFramePr>
        <p:xfrm>
          <a:off x="647700" y="4876800"/>
          <a:ext cx="7391400" cy="149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175711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Testing Infrastructure Services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280</a:t>
            </a:fld>
            <a:endParaRPr lang="en-US"/>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752600"/>
            <a:ext cx="6400800" cy="4633449"/>
          </a:xfrm>
          <a:prstGeom prst="rect">
            <a:avLst/>
          </a:prstGeom>
          <a:noFill/>
          <a:ln>
            <a:noFill/>
          </a:ln>
        </p:spPr>
      </p:pic>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460476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Data Instance Test Framework</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281</a:t>
            </a:fld>
            <a:endParaRPr lang="en-US"/>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133600"/>
            <a:ext cx="6858000" cy="3886200"/>
          </a:xfrm>
          <a:prstGeom prst="rect">
            <a:avLst/>
          </a:prstGeom>
          <a:noFill/>
          <a:ln>
            <a:noFill/>
          </a:ln>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0523974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normAutofit fontScale="90000"/>
          </a:bodyPr>
          <a:lstStyle/>
          <a:p>
            <a:r>
              <a:rPr lang="en-US" dirty="0"/>
              <a:t>Isolated-System Test Framework</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282</a:t>
            </a:fld>
            <a:endParaRPr lang="en-US"/>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752600"/>
            <a:ext cx="6781800" cy="4625290"/>
          </a:xfrm>
          <a:prstGeom prst="rect">
            <a:avLst/>
          </a:prstGeom>
          <a:noFill/>
          <a:ln>
            <a:noFill/>
          </a:ln>
        </p:spPr>
      </p:pic>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2003395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normAutofit/>
          </a:bodyPr>
          <a:lstStyle/>
          <a:p>
            <a:r>
              <a:rPr lang="en-US" dirty="0"/>
              <a:t>Peer-to-Peer Test Framework</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283</a:t>
            </a:fld>
            <a:endParaRPr lang="en-US"/>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752600"/>
            <a:ext cx="6553200" cy="4601469"/>
          </a:xfrm>
          <a:prstGeom prst="rect">
            <a:avLst/>
          </a:prstGeom>
          <a:noFill/>
          <a:ln>
            <a:noFill/>
          </a:ln>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6017678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normAutofit/>
          </a:bodyPr>
          <a:lstStyle/>
          <a:p>
            <a:r>
              <a:rPr lang="en-US" dirty="0"/>
              <a:t>Context-free Test Tool</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284</a:t>
            </a:fld>
            <a:endParaRPr lang="en-US"/>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438400"/>
            <a:ext cx="6400800" cy="3962400"/>
          </a:xfrm>
          <a:prstGeom prst="rect">
            <a:avLst/>
          </a:prstGeom>
          <a:noFill/>
          <a:ln>
            <a:noFill/>
          </a:ln>
        </p:spPr>
      </p:pic>
      <p:sp>
        <p:nvSpPr>
          <p:cNvPr id="3" name="Rectangle 2"/>
          <p:cNvSpPr/>
          <p:nvPr/>
        </p:nvSpPr>
        <p:spPr>
          <a:xfrm>
            <a:off x="1143000" y="1828800"/>
            <a:ext cx="6400800" cy="400110"/>
          </a:xfrm>
          <a:prstGeom prst="rect">
            <a:avLst/>
          </a:prstGeom>
        </p:spPr>
        <p:txBody>
          <a:bodyPr wrap="square">
            <a:spAutoFit/>
          </a:bodyPr>
          <a:lstStyle/>
          <a:p>
            <a:r>
              <a:rPr lang="en-US" sz="2000" b="1" dirty="0"/>
              <a:t>Generic Context-free HL7 v2 Test Tool Instantiation</a:t>
            </a:r>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2215618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normAutofit/>
          </a:bodyPr>
          <a:lstStyle/>
          <a:p>
            <a:r>
              <a:rPr lang="en-US" dirty="0"/>
              <a:t>Context-based Test Tool</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285</a:t>
            </a:fld>
            <a:endParaRPr lang="en-US"/>
          </a:p>
        </p:txBody>
      </p:sp>
      <p:sp>
        <p:nvSpPr>
          <p:cNvPr id="3" name="Rectangle 2"/>
          <p:cNvSpPr/>
          <p:nvPr/>
        </p:nvSpPr>
        <p:spPr>
          <a:xfrm>
            <a:off x="914399" y="1741986"/>
            <a:ext cx="6858000" cy="400110"/>
          </a:xfrm>
          <a:prstGeom prst="rect">
            <a:avLst/>
          </a:prstGeom>
        </p:spPr>
        <p:txBody>
          <a:bodyPr wrap="square">
            <a:spAutoFit/>
          </a:bodyPr>
          <a:lstStyle/>
          <a:p>
            <a:r>
              <a:rPr lang="en-US" sz="2000" b="1" dirty="0"/>
              <a:t>Generic Context-based HL7 v2.x Test Tool Instantiation</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346" y="2256949"/>
            <a:ext cx="5412105" cy="4131612"/>
          </a:xfrm>
          <a:prstGeom prst="rect">
            <a:avLst/>
          </a:prstGeom>
          <a:noFill/>
          <a:ln>
            <a:noFill/>
          </a:ln>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1244696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normAutofit/>
          </a:bodyPr>
          <a:lstStyle/>
          <a:p>
            <a:r>
              <a:rPr lang="en-US" dirty="0"/>
              <a:t>Isolated-System Test Tool</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286</a:t>
            </a:fld>
            <a:endParaRPr lang="en-US"/>
          </a:p>
        </p:txBody>
      </p:sp>
      <p:sp>
        <p:nvSpPr>
          <p:cNvPr id="3" name="Rectangle 2"/>
          <p:cNvSpPr/>
          <p:nvPr/>
        </p:nvSpPr>
        <p:spPr>
          <a:xfrm>
            <a:off x="1295400" y="1895415"/>
            <a:ext cx="6096000" cy="400110"/>
          </a:xfrm>
          <a:prstGeom prst="rect">
            <a:avLst/>
          </a:prstGeom>
        </p:spPr>
        <p:txBody>
          <a:bodyPr wrap="square">
            <a:spAutoFit/>
          </a:bodyPr>
          <a:lstStyle/>
          <a:p>
            <a:pPr algn="ctr"/>
            <a:r>
              <a:rPr lang="en-US" sz="2000" b="1" dirty="0"/>
              <a:t>PIX/PDQ Pre-Connect-a-thon Testing Tool</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362200"/>
            <a:ext cx="6096000" cy="4038600"/>
          </a:xfrm>
          <a:prstGeom prst="rect">
            <a:avLst/>
          </a:prstGeom>
          <a:noFill/>
          <a:ln>
            <a:noFill/>
          </a:ln>
        </p:spPr>
      </p:pic>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3893356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normAutofit/>
          </a:bodyPr>
          <a:lstStyle/>
          <a:p>
            <a:r>
              <a:rPr lang="en-US" dirty="0"/>
              <a:t>Interoperability Test Bed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287</a:t>
            </a:fld>
            <a:endParaRPr lang="en-US"/>
          </a:p>
        </p:txBody>
      </p:sp>
      <p:sp>
        <p:nvSpPr>
          <p:cNvPr id="3" name="Rectangle 2"/>
          <p:cNvSpPr/>
          <p:nvPr/>
        </p:nvSpPr>
        <p:spPr>
          <a:xfrm>
            <a:off x="1640205" y="1895415"/>
            <a:ext cx="5939789" cy="400110"/>
          </a:xfrm>
          <a:prstGeom prst="rect">
            <a:avLst/>
          </a:prstGeom>
        </p:spPr>
        <p:txBody>
          <a:bodyPr wrap="square">
            <a:spAutoFit/>
          </a:bodyPr>
          <a:lstStyle/>
          <a:p>
            <a:pPr algn="ctr"/>
            <a:r>
              <a:rPr lang="en-US" sz="2000" b="1" dirty="0"/>
              <a:t>Interoperability Test Bed Architecture</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0205" y="2428130"/>
            <a:ext cx="5939790" cy="4023360"/>
          </a:xfrm>
          <a:prstGeom prst="rect">
            <a:avLst/>
          </a:prstGeom>
          <a:noFill/>
          <a:ln>
            <a:noFill/>
          </a:ln>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9532799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NIST HL7v2 Testing Process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288</a:t>
            </a:fld>
            <a:endParaRPr lang="en-US"/>
          </a:p>
        </p:txBody>
      </p:sp>
      <p:pic>
        <p:nvPicPr>
          <p:cNvPr id="7" name="Picture 6"/>
          <p:cNvPicPr/>
          <p:nvPr/>
        </p:nvPicPr>
        <p:blipFill>
          <a:blip r:embed="rId3" cstate="print"/>
          <a:stretch>
            <a:fillRect/>
          </a:stretch>
        </p:blipFill>
        <p:spPr>
          <a:xfrm>
            <a:off x="685800" y="1676400"/>
            <a:ext cx="7543800" cy="4800600"/>
          </a:xfrm>
          <a:prstGeom prst="rect">
            <a:avLst/>
          </a:prstGeom>
        </p:spPr>
      </p:pic>
    </p:spTree>
    <p:extLst>
      <p:ext uri="{BB962C8B-B14F-4D97-AF65-F5344CB8AC3E}">
        <p14:creationId xmlns:p14="http://schemas.microsoft.com/office/powerpoint/2010/main" val="392556404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8</a:t>
            </a:r>
            <a:br>
              <a:rPr lang="en-US" dirty="0"/>
            </a:br>
            <a:br>
              <a:rPr lang="en-US" dirty="0"/>
            </a:br>
            <a:r>
              <a:rPr lang="en-US" sz="3200" dirty="0"/>
              <a:t>Testing Architecture, Tools, </a:t>
            </a:r>
            <a:br>
              <a:rPr lang="en-US" sz="3200" dirty="0"/>
            </a:br>
            <a:r>
              <a:rPr lang="en-US" sz="3200" dirty="0"/>
              <a:t>and Programs</a:t>
            </a:r>
            <a:br>
              <a:rPr lang="en-US" dirty="0"/>
            </a:br>
            <a:endParaRPr lang="en-US" dirty="0"/>
          </a:p>
        </p:txBody>
      </p:sp>
      <p:sp>
        <p:nvSpPr>
          <p:cNvPr id="2051" name="Rectangle 3"/>
          <p:cNvSpPr>
            <a:spLocks noGrp="1" noChangeArrowheads="1"/>
          </p:cNvSpPr>
          <p:nvPr>
            <p:ph type="subTitle" idx="1"/>
          </p:nvPr>
        </p:nvSpPr>
        <p:spPr>
          <a:xfrm>
            <a:off x="685800" y="3962400"/>
            <a:ext cx="7848600" cy="1873250"/>
          </a:xfrm>
        </p:spPr>
        <p:txBody>
          <a:bodyPr/>
          <a:lstStyle/>
          <a:p>
            <a:pPr algn="l"/>
            <a:r>
              <a:rPr lang="en-US" dirty="0"/>
              <a:t>Section 1: Testing Architecture</a:t>
            </a:r>
          </a:p>
          <a:p>
            <a:pPr algn="l"/>
            <a:r>
              <a:rPr lang="en-US" dirty="0">
                <a:solidFill>
                  <a:srgbClr val="0070C0"/>
                </a:solidFill>
              </a:rPr>
              <a:t>Section 2: Testing Tools</a:t>
            </a:r>
          </a:p>
          <a:p>
            <a:pPr algn="l"/>
            <a:r>
              <a:rPr lang="en-US" dirty="0"/>
              <a:t>Section 3: Testing and Certification Programs</a:t>
            </a:r>
          </a:p>
        </p:txBody>
      </p:sp>
    </p:spTree>
    <p:extLst>
      <p:ext uri="{BB962C8B-B14F-4D97-AF65-F5344CB8AC3E}">
        <p14:creationId xmlns:p14="http://schemas.microsoft.com/office/powerpoint/2010/main" val="2464674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3600" dirty="0"/>
              <a:t>Common Conformance Constructs</a:t>
            </a:r>
          </a:p>
        </p:txBody>
      </p:sp>
      <p:sp>
        <p:nvSpPr>
          <p:cNvPr id="8195" name="Rectangle 3"/>
          <p:cNvSpPr>
            <a:spLocks noGrp="1" noChangeArrowheads="1"/>
          </p:cNvSpPr>
          <p:nvPr>
            <p:ph idx="1"/>
          </p:nvPr>
        </p:nvSpPr>
        <p:spPr>
          <a:xfrm>
            <a:off x="381000" y="1752600"/>
            <a:ext cx="8382000" cy="4648200"/>
          </a:xfrm>
        </p:spPr>
        <p:txBody>
          <a:bodyPr>
            <a:normAutofit/>
          </a:bodyPr>
          <a:lstStyle/>
          <a:p>
            <a:r>
              <a:rPr lang="en-US" dirty="0"/>
              <a:t>Structure and Data Types</a:t>
            </a:r>
          </a:p>
          <a:p>
            <a:r>
              <a:rPr lang="en-US" dirty="0"/>
              <a:t>Usage (Optionality)</a:t>
            </a:r>
          </a:p>
          <a:p>
            <a:r>
              <a:rPr lang="en-US" dirty="0"/>
              <a:t>Cardinality (Occurrence, Repetition)</a:t>
            </a:r>
          </a:p>
          <a:p>
            <a:r>
              <a:rPr lang="en-US" dirty="0"/>
              <a:t>Length</a:t>
            </a:r>
          </a:p>
          <a:p>
            <a:r>
              <a:rPr lang="en-US" dirty="0"/>
              <a:t>Content (Vocabulary)</a:t>
            </a:r>
          </a:p>
          <a:p>
            <a:r>
              <a:rPr lang="en-US" dirty="0"/>
              <a:t>Conformance Statements (Explicit Constraints)</a:t>
            </a:r>
          </a:p>
          <a:p>
            <a:endParaRPr lang="en-US" dirty="0"/>
          </a:p>
          <a:p>
            <a:endParaRPr lang="en-US" dirty="0"/>
          </a:p>
          <a:p>
            <a:endParaRPr lang="en-US" dirty="0"/>
          </a:p>
          <a:p>
            <a:pPr marL="0" indent="0">
              <a:buNone/>
            </a:pPr>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29</a:t>
            </a:fld>
            <a:endParaRPr lang="en-US" dirty="0"/>
          </a:p>
        </p:txBody>
      </p:sp>
    </p:spTree>
    <p:extLst>
      <p:ext uri="{BB962C8B-B14F-4D97-AF65-F5344CB8AC3E}">
        <p14:creationId xmlns:p14="http://schemas.microsoft.com/office/powerpoint/2010/main" val="95025356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Testing Tools</a:t>
            </a:r>
          </a:p>
        </p:txBody>
      </p:sp>
      <p:sp>
        <p:nvSpPr>
          <p:cNvPr id="8195" name="Rectangle 3"/>
          <p:cNvSpPr>
            <a:spLocks noGrp="1" noChangeArrowheads="1"/>
          </p:cNvSpPr>
          <p:nvPr>
            <p:ph idx="1"/>
          </p:nvPr>
        </p:nvSpPr>
        <p:spPr>
          <a:xfrm>
            <a:off x="419100" y="1747458"/>
            <a:ext cx="8382000" cy="4610100"/>
          </a:xfrm>
        </p:spPr>
        <p:txBody>
          <a:bodyPr>
            <a:normAutofit lnSpcReduction="10000"/>
          </a:bodyPr>
          <a:lstStyle/>
          <a:p>
            <a:r>
              <a:rPr lang="en-US" dirty="0"/>
              <a:t>HL7 v2</a:t>
            </a:r>
          </a:p>
          <a:p>
            <a:pPr lvl="1"/>
            <a:r>
              <a:rPr lang="en-US" dirty="0"/>
              <a:t>NIST, MWB</a:t>
            </a:r>
          </a:p>
          <a:p>
            <a:r>
              <a:rPr lang="en-US" dirty="0"/>
              <a:t>CDA</a:t>
            </a:r>
          </a:p>
          <a:p>
            <a:pPr lvl="1"/>
            <a:r>
              <a:rPr lang="en-US" dirty="0"/>
              <a:t>ART-DECOR, Trifolia, MDHT, NIST</a:t>
            </a:r>
          </a:p>
          <a:p>
            <a:r>
              <a:rPr lang="en-US" dirty="0"/>
              <a:t>FHIR</a:t>
            </a:r>
          </a:p>
          <a:p>
            <a:pPr lvl="1"/>
            <a:r>
              <a:rPr lang="en-US" dirty="0"/>
              <a:t>Test Tools are emerging </a:t>
            </a:r>
          </a:p>
          <a:p>
            <a:r>
              <a:rPr lang="en-US" dirty="0"/>
              <a:t>IHE Gazelle Testing Suite</a:t>
            </a:r>
          </a:p>
          <a:p>
            <a:r>
              <a:rPr lang="en-US" dirty="0"/>
              <a:t>NIST e-Prescribing</a:t>
            </a:r>
          </a:p>
          <a:p>
            <a:r>
              <a:rPr lang="en-US" dirty="0" err="1"/>
              <a:t>DVTk</a:t>
            </a:r>
            <a:r>
              <a:rPr lang="en-US" dirty="0"/>
              <a:t> – DICOM Validation Toolkit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290</a:t>
            </a:fld>
            <a:endParaRPr lang="en-US"/>
          </a:p>
        </p:txBody>
      </p:sp>
    </p:spTree>
    <p:extLst>
      <p:ext uri="{BB962C8B-B14F-4D97-AF65-F5344CB8AC3E}">
        <p14:creationId xmlns:p14="http://schemas.microsoft.com/office/powerpoint/2010/main" val="305789123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NIST HL7 v2 Testing Tools</a:t>
            </a:r>
          </a:p>
        </p:txBody>
      </p:sp>
      <p:sp>
        <p:nvSpPr>
          <p:cNvPr id="8195" name="Rectangle 3"/>
          <p:cNvSpPr>
            <a:spLocks noGrp="1" noChangeArrowheads="1"/>
          </p:cNvSpPr>
          <p:nvPr>
            <p:ph idx="1"/>
          </p:nvPr>
        </p:nvSpPr>
        <p:spPr>
          <a:xfrm>
            <a:off x="419100" y="1747458"/>
            <a:ext cx="8382000" cy="4653342"/>
          </a:xfrm>
        </p:spPr>
        <p:txBody>
          <a:bodyPr>
            <a:normAutofit fontScale="55000" lnSpcReduction="20000"/>
          </a:bodyPr>
          <a:lstStyle/>
          <a:p>
            <a:r>
              <a:rPr lang="en-US" dirty="0"/>
              <a:t>Immunization </a:t>
            </a:r>
            <a:r>
              <a:rPr lang="en-US" dirty="0">
                <a:solidFill>
                  <a:srgbClr val="0070C0"/>
                </a:solidFill>
              </a:rPr>
              <a:t>(2014 and 2015 Edition ONC Health IT Certification)</a:t>
            </a:r>
          </a:p>
          <a:p>
            <a:r>
              <a:rPr lang="en-US" dirty="0"/>
              <a:t>Syndromic Surveillance </a:t>
            </a:r>
            <a:r>
              <a:rPr lang="en-US" dirty="0">
                <a:solidFill>
                  <a:srgbClr val="0070C0"/>
                </a:solidFill>
              </a:rPr>
              <a:t>(2014 and 2015 Edition ONC Health IT Certification)</a:t>
            </a:r>
          </a:p>
          <a:p>
            <a:r>
              <a:rPr lang="en-US" dirty="0"/>
              <a:t>Reportable Labs – ELR </a:t>
            </a:r>
            <a:r>
              <a:rPr lang="en-US" dirty="0">
                <a:solidFill>
                  <a:srgbClr val="0070C0"/>
                </a:solidFill>
              </a:rPr>
              <a:t>(2014 and 2015 Edition ONC Health IT Certification)</a:t>
            </a:r>
          </a:p>
          <a:p>
            <a:r>
              <a:rPr lang="en-US" dirty="0"/>
              <a:t>Reportable Labs Release 2 – ELR R2</a:t>
            </a:r>
          </a:p>
          <a:p>
            <a:r>
              <a:rPr lang="en-US" dirty="0"/>
              <a:t>Lab Results Interface – LRI </a:t>
            </a:r>
            <a:r>
              <a:rPr lang="en-US" dirty="0">
                <a:solidFill>
                  <a:srgbClr val="0070C0"/>
                </a:solidFill>
              </a:rPr>
              <a:t>(2014 ONC Health IT Certification)</a:t>
            </a:r>
          </a:p>
          <a:p>
            <a:r>
              <a:rPr lang="en-US" dirty="0"/>
              <a:t>Lab Results Interface Release 2 – LRI R2</a:t>
            </a:r>
          </a:p>
          <a:p>
            <a:r>
              <a:rPr lang="en-US" dirty="0"/>
              <a:t>Lab Orders Interface – LOI</a:t>
            </a:r>
          </a:p>
          <a:p>
            <a:r>
              <a:rPr lang="en-US" dirty="0"/>
              <a:t>Lab Compendium – </a:t>
            </a:r>
            <a:r>
              <a:rPr lang="en-US" dirty="0" err="1"/>
              <a:t>eDOS</a:t>
            </a:r>
            <a:endParaRPr lang="en-US" dirty="0"/>
          </a:p>
          <a:p>
            <a:r>
              <a:rPr lang="en-US" dirty="0"/>
              <a:t>Vital Records Death Reporting</a:t>
            </a:r>
          </a:p>
          <a:p>
            <a:r>
              <a:rPr lang="en-US" dirty="0"/>
              <a:t>Height and Weight Reporting</a:t>
            </a:r>
          </a:p>
          <a:p>
            <a:r>
              <a:rPr lang="en-US" dirty="0"/>
              <a:t>Patient Identification Management – PIX (IHE Technical Framework)</a:t>
            </a:r>
          </a:p>
          <a:p>
            <a:r>
              <a:rPr lang="en-US" dirty="0"/>
              <a:t>Patient Demographics – PDQ (IHE Technical Framework)</a:t>
            </a:r>
          </a:p>
          <a:p>
            <a:r>
              <a:rPr lang="en-US" dirty="0"/>
              <a:t>Patient Care Devices – PCD (IHE Technical Framework)</a:t>
            </a:r>
          </a:p>
          <a:p>
            <a:r>
              <a:rPr lang="en-US" dirty="0"/>
              <a:t>Generic HL7 v2.x Message Validation</a:t>
            </a:r>
          </a:p>
          <a:p>
            <a:r>
              <a:rPr lang="en-US" dirty="0"/>
              <a:t>Web Service Validation (EVS – External Validation Service)</a:t>
            </a:r>
          </a:p>
          <a:p>
            <a:r>
              <a:rPr lang="en-US" dirty="0"/>
              <a:t>Support for creation and testing of local implementation guides</a:t>
            </a:r>
          </a:p>
          <a:p>
            <a:r>
              <a:rPr lang="en-US" dirty="0"/>
              <a:t>Support for creating test cases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291</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6780203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NIST HL7 v2 Testing Suite</a:t>
            </a:r>
          </a:p>
        </p:txBody>
      </p:sp>
      <p:sp>
        <p:nvSpPr>
          <p:cNvPr id="8195" name="Rectangle 3"/>
          <p:cNvSpPr>
            <a:spLocks noGrp="1" noChangeArrowheads="1"/>
          </p:cNvSpPr>
          <p:nvPr>
            <p:ph idx="1"/>
          </p:nvPr>
        </p:nvSpPr>
        <p:spPr>
          <a:xfrm>
            <a:off x="457200" y="1747458"/>
            <a:ext cx="8343900" cy="4653342"/>
          </a:xfrm>
        </p:spPr>
        <p:txBody>
          <a:bodyPr>
            <a:normAutofit fontScale="92500" lnSpcReduction="20000"/>
          </a:bodyPr>
          <a:lstStyle/>
          <a:p>
            <a:r>
              <a:rPr lang="en-US" dirty="0"/>
              <a:t>Web Application and Web Service Validation</a:t>
            </a:r>
          </a:p>
          <a:p>
            <a:r>
              <a:rPr lang="en-US" dirty="0"/>
              <a:t>Context-free and Context-based Testing</a:t>
            </a:r>
          </a:p>
          <a:p>
            <a:r>
              <a:rPr lang="en-US" dirty="0"/>
              <a:t>Provides on-line requirements</a:t>
            </a:r>
          </a:p>
          <a:p>
            <a:r>
              <a:rPr lang="en-US" dirty="0"/>
              <a:t>Communication Framework to support transport</a:t>
            </a:r>
          </a:p>
          <a:p>
            <a:r>
              <a:rPr lang="en-US" dirty="0"/>
              <a:t>IGAMT provides an Implementation Guide and Profiling Tool</a:t>
            </a:r>
          </a:p>
          <a:p>
            <a:pPr lvl="1"/>
            <a:r>
              <a:rPr lang="en-US" dirty="0"/>
              <a:t>Supports customized and local profiles</a:t>
            </a:r>
          </a:p>
          <a:p>
            <a:pPr lvl="1"/>
            <a:r>
              <a:rPr lang="en-US" dirty="0"/>
              <a:t>Exports XML</a:t>
            </a:r>
          </a:p>
          <a:p>
            <a:r>
              <a:rPr lang="en-US" dirty="0"/>
              <a:t>TCAMT provides SMEs the capabilities to create context-based test cases</a:t>
            </a:r>
          </a:p>
          <a:p>
            <a:r>
              <a:rPr lang="en-US" dirty="0"/>
              <a:t>Integrated Productivity Tools and Framework</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292</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9028893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Context-free Validation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293</a:t>
            </a:fld>
            <a:endParaRPr lang="en-US"/>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1676400"/>
            <a:ext cx="7810500" cy="4800600"/>
          </a:xfrm>
          <a:prstGeom prst="rect">
            <a:avLst/>
          </a:prstGeom>
          <a:noFill/>
          <a:ln>
            <a:noFill/>
          </a:ln>
        </p:spPr>
      </p:pic>
    </p:spTree>
    <p:extLst>
      <p:ext uri="{BB962C8B-B14F-4D97-AF65-F5344CB8AC3E}">
        <p14:creationId xmlns:p14="http://schemas.microsoft.com/office/powerpoint/2010/main" val="32552594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Context-based Validation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294</a:t>
            </a:fld>
            <a:endParaRPr lang="en-US"/>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7848600" cy="4724400"/>
          </a:xfrm>
          <a:prstGeom prst="rect">
            <a:avLst/>
          </a:prstGeom>
          <a:noFill/>
          <a:ln>
            <a:noFill/>
          </a:ln>
        </p:spPr>
      </p:pic>
    </p:spTree>
    <p:extLst>
      <p:ext uri="{BB962C8B-B14F-4D97-AF65-F5344CB8AC3E}">
        <p14:creationId xmlns:p14="http://schemas.microsoft.com/office/powerpoint/2010/main" val="405501520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Context-based Validation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295</a:t>
            </a:fld>
            <a:endParaRPr lang="en-US"/>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7848600" cy="4724400"/>
          </a:xfrm>
          <a:prstGeom prst="rect">
            <a:avLst/>
          </a:prstGeom>
          <a:noFill/>
          <a:ln>
            <a:noFill/>
          </a:ln>
        </p:spPr>
      </p:pic>
    </p:spTree>
    <p:extLst>
      <p:ext uri="{BB962C8B-B14F-4D97-AF65-F5344CB8AC3E}">
        <p14:creationId xmlns:p14="http://schemas.microsoft.com/office/powerpoint/2010/main" val="377964488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Context-based Validation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296</a:t>
            </a:fld>
            <a:endParaRPr lang="en-US"/>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14600"/>
            <a:ext cx="8458200" cy="3276600"/>
          </a:xfrm>
          <a:prstGeom prst="rect">
            <a:avLst/>
          </a:prstGeom>
          <a:noFill/>
          <a:ln>
            <a:noFill/>
          </a:ln>
        </p:spPr>
      </p:pic>
      <p:sp>
        <p:nvSpPr>
          <p:cNvPr id="8" name="Rectangle 3"/>
          <p:cNvSpPr>
            <a:spLocks noGrp="1" noChangeArrowheads="1"/>
          </p:cNvSpPr>
          <p:nvPr>
            <p:ph idx="1"/>
          </p:nvPr>
        </p:nvSpPr>
        <p:spPr>
          <a:xfrm>
            <a:off x="457200" y="1747458"/>
            <a:ext cx="8343900" cy="690942"/>
          </a:xfrm>
        </p:spPr>
        <p:txBody>
          <a:bodyPr>
            <a:normAutofit/>
          </a:bodyPr>
          <a:lstStyle/>
          <a:p>
            <a:r>
              <a:rPr lang="en-US" sz="3200" dirty="0"/>
              <a:t>Validation Results with Content Violations</a:t>
            </a:r>
          </a:p>
        </p:txBody>
      </p:sp>
    </p:spTree>
    <p:extLst>
      <p:ext uri="{BB962C8B-B14F-4D97-AF65-F5344CB8AC3E}">
        <p14:creationId xmlns:p14="http://schemas.microsoft.com/office/powerpoint/2010/main" val="157232349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 Receiving Applications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297</a:t>
            </a:fld>
            <a:endParaRPr lang="en-US"/>
          </a:p>
        </p:txBody>
      </p:sp>
      <p:sp>
        <p:nvSpPr>
          <p:cNvPr id="8" name="Rectangle 3"/>
          <p:cNvSpPr>
            <a:spLocks noGrp="1" noChangeArrowheads="1"/>
          </p:cNvSpPr>
          <p:nvPr>
            <p:ph idx="1"/>
          </p:nvPr>
        </p:nvSpPr>
        <p:spPr>
          <a:xfrm>
            <a:off x="457200" y="1747458"/>
            <a:ext cx="8343900" cy="995742"/>
          </a:xfrm>
        </p:spPr>
        <p:txBody>
          <a:bodyPr>
            <a:normAutofit fontScale="77500" lnSpcReduction="20000"/>
          </a:bodyPr>
          <a:lstStyle/>
          <a:p>
            <a:r>
              <a:rPr lang="en-US" sz="3200" dirty="0"/>
              <a:t>Can be used to test incorporation and display</a:t>
            </a:r>
          </a:p>
          <a:p>
            <a:r>
              <a:rPr lang="en-US" sz="3200" dirty="0"/>
              <a:t>Proctor uses Inspection Check List (Juror Document)</a:t>
            </a:r>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590800"/>
            <a:ext cx="6553200" cy="3943350"/>
          </a:xfrm>
          <a:prstGeom prst="rect">
            <a:avLst/>
          </a:prstGeom>
          <a:noFill/>
          <a:ln>
            <a:noFill/>
          </a:ln>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378211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 Receiving Applications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298</a:t>
            </a:fld>
            <a:endParaRPr lang="en-US"/>
          </a:p>
        </p:txBody>
      </p:sp>
      <p:sp>
        <p:nvSpPr>
          <p:cNvPr id="8" name="Rectangle 3"/>
          <p:cNvSpPr>
            <a:spLocks noGrp="1" noChangeArrowheads="1"/>
          </p:cNvSpPr>
          <p:nvPr>
            <p:ph idx="1"/>
          </p:nvPr>
        </p:nvSpPr>
        <p:spPr>
          <a:xfrm>
            <a:off x="457200" y="1747458"/>
            <a:ext cx="8343900" cy="709992"/>
          </a:xfrm>
        </p:spPr>
        <p:txBody>
          <a:bodyPr>
            <a:normAutofit fontScale="70000" lnSpcReduction="20000"/>
          </a:bodyPr>
          <a:lstStyle/>
          <a:p>
            <a:r>
              <a:rPr lang="en-US" sz="3200" dirty="0"/>
              <a:t>Import Test Message</a:t>
            </a:r>
          </a:p>
          <a:p>
            <a:r>
              <a:rPr lang="en-US" sz="3200" dirty="0"/>
              <a:t>Tool provides Inspection Check List</a:t>
            </a: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34" y="2590800"/>
            <a:ext cx="7397931" cy="3810000"/>
          </a:xfrm>
          <a:prstGeom prst="rect">
            <a:avLst/>
          </a:prstGeom>
          <a:noFill/>
          <a:ln>
            <a:noFill/>
          </a:ln>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1454757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 Functional Requirements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299</a:t>
            </a:fld>
            <a:endParaRPr lang="en-US"/>
          </a:p>
        </p:txBody>
      </p:sp>
      <p:sp>
        <p:nvSpPr>
          <p:cNvPr id="8" name="Rectangle 3"/>
          <p:cNvSpPr>
            <a:spLocks noGrp="1" noChangeArrowheads="1"/>
          </p:cNvSpPr>
          <p:nvPr>
            <p:ph idx="1"/>
          </p:nvPr>
        </p:nvSpPr>
        <p:spPr>
          <a:xfrm>
            <a:off x="457200" y="1747458"/>
            <a:ext cx="8343900" cy="995742"/>
          </a:xfrm>
        </p:spPr>
        <p:txBody>
          <a:bodyPr>
            <a:normAutofit fontScale="70000" lnSpcReduction="20000"/>
          </a:bodyPr>
          <a:lstStyle/>
          <a:p>
            <a:r>
              <a:rPr lang="en-US" sz="3200" dirty="0"/>
              <a:t>Create scenarios to invoke a capability of the SUT</a:t>
            </a:r>
          </a:p>
          <a:p>
            <a:r>
              <a:rPr lang="en-US" sz="3200" dirty="0"/>
              <a:t>Use context-based testing to validate expected content in the response message</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86" y="2743200"/>
            <a:ext cx="7837714" cy="3790950"/>
          </a:xfrm>
          <a:prstGeom prst="rect">
            <a:avLst/>
          </a:prstGeom>
          <a:noFill/>
          <a:ln>
            <a:noFill/>
          </a:ln>
        </p:spPr>
      </p:pic>
    </p:spTree>
    <p:extLst>
      <p:ext uri="{BB962C8B-B14F-4D97-AF65-F5344CB8AC3E}">
        <p14:creationId xmlns:p14="http://schemas.microsoft.com/office/powerpoint/2010/main" val="295226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Tutorial Content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a:xfrm>
            <a:off x="3953350" y="6438970"/>
            <a:ext cx="533400" cy="476250"/>
          </a:xfrm>
        </p:spPr>
        <p:txBody>
          <a:bodyPr/>
          <a:lstStyle/>
          <a:p>
            <a:fld id="{64C44300-96F5-4E68-AEBC-759F83B9379E}" type="slidenum">
              <a:rPr lang="en-US"/>
              <a:pPr/>
              <a:t>3</a:t>
            </a:fld>
            <a:endParaRPr lang="en-US" dirty="0"/>
          </a:p>
        </p:txBody>
      </p:sp>
      <p:grpSp>
        <p:nvGrpSpPr>
          <p:cNvPr id="3" name="Group 2"/>
          <p:cNvGrpSpPr/>
          <p:nvPr/>
        </p:nvGrpSpPr>
        <p:grpSpPr>
          <a:xfrm>
            <a:off x="533400" y="2362200"/>
            <a:ext cx="8153400" cy="3051141"/>
            <a:chOff x="609600" y="2341614"/>
            <a:chExt cx="8153400" cy="3051141"/>
          </a:xfrm>
        </p:grpSpPr>
        <p:grpSp>
          <p:nvGrpSpPr>
            <p:cNvPr id="2" name="Group 1"/>
            <p:cNvGrpSpPr/>
            <p:nvPr/>
          </p:nvGrpSpPr>
          <p:grpSpPr>
            <a:xfrm>
              <a:off x="609600" y="2341614"/>
              <a:ext cx="6858002" cy="3051141"/>
              <a:chOff x="676749" y="2286000"/>
              <a:chExt cx="6858002" cy="3051141"/>
            </a:xfrm>
          </p:grpSpPr>
          <p:sp>
            <p:nvSpPr>
              <p:cNvPr id="11" name="Rectangle 10"/>
              <p:cNvSpPr/>
              <p:nvPr/>
            </p:nvSpPr>
            <p:spPr>
              <a:xfrm>
                <a:off x="676749" y="2286000"/>
                <a:ext cx="1524000" cy="735579"/>
              </a:xfrm>
              <a:prstGeom prst="rect">
                <a:avLst/>
              </a:prstGeom>
              <a:solidFill>
                <a:srgbClr val="99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Part 1</a:t>
                </a:r>
              </a:p>
              <a:p>
                <a:pPr algn="ctr"/>
                <a:r>
                  <a:rPr lang="en-US" sz="1600" dirty="0">
                    <a:solidFill>
                      <a:schemeClr val="tx1"/>
                    </a:solidFill>
                  </a:rPr>
                  <a:t>Overview</a:t>
                </a:r>
              </a:p>
            </p:txBody>
          </p:sp>
          <p:sp>
            <p:nvSpPr>
              <p:cNvPr id="12" name="Rectangle 11"/>
              <p:cNvSpPr/>
              <p:nvPr/>
            </p:nvSpPr>
            <p:spPr>
              <a:xfrm>
                <a:off x="676749" y="3027028"/>
                <a:ext cx="1524000" cy="826322"/>
              </a:xfrm>
              <a:prstGeom prst="rect">
                <a:avLst/>
              </a:prstGeom>
              <a:solidFill>
                <a:srgbClr val="99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Part 2</a:t>
                </a:r>
              </a:p>
              <a:p>
                <a:pPr algn="ctr"/>
                <a:r>
                  <a:rPr lang="en-US" sz="1600" dirty="0">
                    <a:solidFill>
                      <a:schemeClr val="tx1"/>
                    </a:solidFill>
                  </a:rPr>
                  <a:t>Requirements Specification</a:t>
                </a:r>
              </a:p>
            </p:txBody>
          </p:sp>
          <p:sp>
            <p:nvSpPr>
              <p:cNvPr id="13" name="Rectangle 12"/>
              <p:cNvSpPr/>
              <p:nvPr/>
            </p:nvSpPr>
            <p:spPr>
              <a:xfrm>
                <a:off x="676749" y="4514801"/>
                <a:ext cx="1523999" cy="822340"/>
              </a:xfrm>
              <a:prstGeom prst="rect">
                <a:avLst/>
              </a:prstGeom>
              <a:solidFill>
                <a:srgbClr val="99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Part 4</a:t>
                </a:r>
              </a:p>
              <a:p>
                <a:pPr algn="ctr"/>
                <a:r>
                  <a:rPr lang="en-US" sz="1600" dirty="0">
                    <a:solidFill>
                      <a:schemeClr val="tx1"/>
                    </a:solidFill>
                  </a:rPr>
                  <a:t>Conformance Testing</a:t>
                </a:r>
              </a:p>
            </p:txBody>
          </p:sp>
          <p:sp>
            <p:nvSpPr>
              <p:cNvPr id="14" name="Rectangle 13"/>
              <p:cNvSpPr/>
              <p:nvPr/>
            </p:nvSpPr>
            <p:spPr>
              <a:xfrm>
                <a:off x="676749" y="3860804"/>
                <a:ext cx="1524000" cy="659380"/>
              </a:xfrm>
              <a:prstGeom prst="rect">
                <a:avLst/>
              </a:prstGeom>
              <a:solidFill>
                <a:srgbClr val="99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Part 3</a:t>
                </a:r>
              </a:p>
              <a:p>
                <a:pPr algn="ctr"/>
                <a:r>
                  <a:rPr lang="en-US" sz="1600" dirty="0">
                    <a:solidFill>
                      <a:schemeClr val="tx1"/>
                    </a:solidFill>
                  </a:rPr>
                  <a:t>Profiling</a:t>
                </a:r>
              </a:p>
            </p:txBody>
          </p:sp>
          <p:sp>
            <p:nvSpPr>
              <p:cNvPr id="16" name="Rectangle 15"/>
              <p:cNvSpPr/>
              <p:nvPr/>
            </p:nvSpPr>
            <p:spPr>
              <a:xfrm>
                <a:off x="2209800" y="2286000"/>
                <a:ext cx="5324951" cy="733312"/>
              </a:xfrm>
              <a:prstGeom prst="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Module 01: </a:t>
                </a:r>
                <a:r>
                  <a:rPr lang="en-US" sz="1600" dirty="0">
                    <a:solidFill>
                      <a:schemeClr val="tx1"/>
                    </a:solidFill>
                  </a:rPr>
                  <a:t>Introduction, Purpose, and Goals</a:t>
                </a:r>
              </a:p>
              <a:p>
                <a:r>
                  <a:rPr lang="en-US" sz="1600" b="1" dirty="0">
                    <a:solidFill>
                      <a:schemeClr val="tx1"/>
                    </a:solidFill>
                  </a:rPr>
                  <a:t>Module 02: </a:t>
                </a:r>
                <a:r>
                  <a:rPr lang="en-US" sz="1600" dirty="0">
                    <a:solidFill>
                      <a:schemeClr val="tx1"/>
                    </a:solidFill>
                  </a:rPr>
                  <a:t>Definitions and Concepts</a:t>
                </a:r>
              </a:p>
            </p:txBody>
          </p:sp>
          <p:sp>
            <p:nvSpPr>
              <p:cNvPr id="17" name="Rectangle 16"/>
              <p:cNvSpPr/>
              <p:nvPr/>
            </p:nvSpPr>
            <p:spPr>
              <a:xfrm>
                <a:off x="2209800" y="3027027"/>
                <a:ext cx="5324951" cy="826323"/>
              </a:xfrm>
              <a:prstGeom prst="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Module 03: </a:t>
                </a:r>
                <a:r>
                  <a:rPr lang="en-US" sz="1600" dirty="0">
                    <a:solidFill>
                      <a:schemeClr val="tx1"/>
                    </a:solidFill>
                  </a:rPr>
                  <a:t>Principles of Requirements Specification</a:t>
                </a:r>
              </a:p>
              <a:p>
                <a:r>
                  <a:rPr lang="en-US" sz="1600" b="1" dirty="0">
                    <a:solidFill>
                      <a:schemeClr val="tx1"/>
                    </a:solidFill>
                  </a:rPr>
                  <a:t>Module 04: </a:t>
                </a:r>
                <a:r>
                  <a:rPr lang="en-US" sz="1600" dirty="0">
                    <a:solidFill>
                      <a:schemeClr val="tx1"/>
                    </a:solidFill>
                  </a:rPr>
                  <a:t>Conformance Constructs</a:t>
                </a:r>
              </a:p>
            </p:txBody>
          </p:sp>
          <p:sp>
            <p:nvSpPr>
              <p:cNvPr id="18" name="Rectangle 17"/>
              <p:cNvSpPr/>
              <p:nvPr/>
            </p:nvSpPr>
            <p:spPr>
              <a:xfrm>
                <a:off x="2209800" y="3860804"/>
                <a:ext cx="5324951" cy="652965"/>
              </a:xfrm>
              <a:prstGeom prst="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Module 05: </a:t>
                </a:r>
                <a:r>
                  <a:rPr lang="en-US" sz="1600" dirty="0">
                    <a:solidFill>
                      <a:schemeClr val="tx1"/>
                    </a:solidFill>
                  </a:rPr>
                  <a:t>Principles of Effective Profiling</a:t>
                </a:r>
              </a:p>
              <a:p>
                <a:r>
                  <a:rPr lang="en-US" sz="1600" b="1" dirty="0">
                    <a:solidFill>
                      <a:schemeClr val="tx1"/>
                    </a:solidFill>
                  </a:rPr>
                  <a:t>Module 06: </a:t>
                </a:r>
                <a:r>
                  <a:rPr lang="en-US" sz="1600" dirty="0">
                    <a:solidFill>
                      <a:schemeClr val="tx1"/>
                    </a:solidFill>
                  </a:rPr>
                  <a:t>Vocabulary Profiling and Conformance</a:t>
                </a:r>
              </a:p>
            </p:txBody>
          </p:sp>
          <p:sp>
            <p:nvSpPr>
              <p:cNvPr id="20" name="Rectangle 19"/>
              <p:cNvSpPr/>
              <p:nvPr/>
            </p:nvSpPr>
            <p:spPr>
              <a:xfrm>
                <a:off x="2209800" y="4514800"/>
                <a:ext cx="5324951" cy="822341"/>
              </a:xfrm>
              <a:prstGeom prst="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Module 07: </a:t>
                </a:r>
                <a:r>
                  <a:rPr lang="en-US" sz="1600" dirty="0">
                    <a:solidFill>
                      <a:schemeClr val="tx1"/>
                    </a:solidFill>
                  </a:rPr>
                  <a:t>Principles of Conformance Testing</a:t>
                </a:r>
              </a:p>
              <a:p>
                <a:r>
                  <a:rPr lang="en-US" sz="1600" b="1" dirty="0">
                    <a:solidFill>
                      <a:schemeClr val="tx1"/>
                    </a:solidFill>
                  </a:rPr>
                  <a:t>Module 08: </a:t>
                </a:r>
                <a:r>
                  <a:rPr lang="en-US" sz="1600" dirty="0">
                    <a:solidFill>
                      <a:schemeClr val="tx1"/>
                    </a:solidFill>
                  </a:rPr>
                  <a:t>Testing Architecture, Tools, and Programs</a:t>
                </a:r>
              </a:p>
            </p:txBody>
          </p:sp>
        </p:grpSp>
        <p:sp>
          <p:nvSpPr>
            <p:cNvPr id="15" name="Rectangle 14"/>
            <p:cNvSpPr/>
            <p:nvPr/>
          </p:nvSpPr>
          <p:spPr>
            <a:xfrm>
              <a:off x="7476653" y="2341614"/>
              <a:ext cx="1286347" cy="741517"/>
            </a:xfrm>
            <a:prstGeom prst="rect">
              <a:avLst/>
            </a:prstGeom>
            <a:solidFill>
              <a:srgbClr val="99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15 Minutes</a:t>
              </a:r>
            </a:p>
            <a:p>
              <a:pPr algn="ctr"/>
              <a:r>
                <a:rPr lang="en-US" sz="1600" b="1" dirty="0">
                  <a:solidFill>
                    <a:schemeClr val="tx1"/>
                  </a:solidFill>
                </a:rPr>
                <a:t>15 Minutes</a:t>
              </a:r>
            </a:p>
          </p:txBody>
        </p:sp>
        <p:sp>
          <p:nvSpPr>
            <p:cNvPr id="21" name="Rectangle 20"/>
            <p:cNvSpPr/>
            <p:nvPr/>
          </p:nvSpPr>
          <p:spPr>
            <a:xfrm>
              <a:off x="7476653" y="3091554"/>
              <a:ext cx="1286347" cy="837397"/>
            </a:xfrm>
            <a:prstGeom prst="rect">
              <a:avLst/>
            </a:prstGeom>
            <a:solidFill>
              <a:srgbClr val="99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10 Minutes</a:t>
              </a:r>
            </a:p>
            <a:p>
              <a:pPr algn="ctr"/>
              <a:r>
                <a:rPr lang="en-US" sz="1600" b="1" dirty="0">
                  <a:solidFill>
                    <a:schemeClr val="tx1"/>
                  </a:solidFill>
                </a:rPr>
                <a:t>50 Minutes</a:t>
              </a:r>
            </a:p>
          </p:txBody>
        </p:sp>
        <p:sp>
          <p:nvSpPr>
            <p:cNvPr id="22" name="Rectangle 21"/>
            <p:cNvSpPr/>
            <p:nvPr/>
          </p:nvSpPr>
          <p:spPr>
            <a:xfrm>
              <a:off x="7476653" y="3908964"/>
              <a:ext cx="1286347" cy="658411"/>
            </a:xfrm>
            <a:prstGeom prst="rect">
              <a:avLst/>
            </a:prstGeom>
            <a:solidFill>
              <a:srgbClr val="99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25 Minutes</a:t>
              </a:r>
            </a:p>
            <a:p>
              <a:pPr algn="ctr"/>
              <a:r>
                <a:rPr lang="en-US" sz="1600" b="1" dirty="0">
                  <a:solidFill>
                    <a:schemeClr val="tx1"/>
                  </a:solidFill>
                </a:rPr>
                <a:t>15 Minutes</a:t>
              </a:r>
            </a:p>
          </p:txBody>
        </p:sp>
        <p:sp>
          <p:nvSpPr>
            <p:cNvPr id="23" name="Rectangle 22"/>
            <p:cNvSpPr/>
            <p:nvPr/>
          </p:nvSpPr>
          <p:spPr>
            <a:xfrm>
              <a:off x="7476653" y="4575798"/>
              <a:ext cx="1286347" cy="816957"/>
            </a:xfrm>
            <a:prstGeom prst="rect">
              <a:avLst/>
            </a:prstGeom>
            <a:solidFill>
              <a:srgbClr val="99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30 Minutes</a:t>
              </a:r>
            </a:p>
            <a:p>
              <a:pPr algn="ctr"/>
              <a:r>
                <a:rPr lang="en-US" sz="1600" b="1" dirty="0">
                  <a:solidFill>
                    <a:schemeClr val="tx1"/>
                  </a:solidFill>
                </a:rPr>
                <a:t>10 Minutes</a:t>
              </a:r>
            </a:p>
          </p:txBody>
        </p:sp>
      </p:grpSp>
    </p:spTree>
    <p:extLst>
      <p:ext uri="{BB962C8B-B14F-4D97-AF65-F5344CB8AC3E}">
        <p14:creationId xmlns:p14="http://schemas.microsoft.com/office/powerpoint/2010/main" val="692836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Scope: Conformance of what?</a:t>
            </a:r>
          </a:p>
        </p:txBody>
      </p:sp>
      <p:sp>
        <p:nvSpPr>
          <p:cNvPr id="8195" name="Rectangle 3"/>
          <p:cNvSpPr>
            <a:spLocks noGrp="1" noChangeArrowheads="1"/>
          </p:cNvSpPr>
          <p:nvPr>
            <p:ph idx="1"/>
          </p:nvPr>
        </p:nvSpPr>
        <p:spPr>
          <a:xfrm>
            <a:off x="381000" y="1752600"/>
            <a:ext cx="8382000" cy="4724400"/>
          </a:xfrm>
        </p:spPr>
        <p:txBody>
          <a:bodyPr>
            <a:normAutofit/>
          </a:bodyPr>
          <a:lstStyle/>
          <a:p>
            <a:r>
              <a:rPr lang="en-US" dirty="0"/>
              <a:t>Interface Specifications (messages)</a:t>
            </a:r>
          </a:p>
          <a:p>
            <a:r>
              <a:rPr lang="en-US" dirty="0"/>
              <a:t>Information (content) Models</a:t>
            </a:r>
          </a:p>
          <a:p>
            <a:r>
              <a:rPr lang="en-US" dirty="0"/>
              <a:t>Documents</a:t>
            </a:r>
          </a:p>
          <a:p>
            <a:r>
              <a:rPr lang="en-US" dirty="0"/>
              <a:t>Resources</a:t>
            </a:r>
          </a:p>
          <a:p>
            <a:r>
              <a:rPr lang="en-US" dirty="0"/>
              <a:t>Services</a:t>
            </a:r>
          </a:p>
          <a:p>
            <a:r>
              <a:rPr lang="en-US" dirty="0"/>
              <a:t>Vocabulary</a:t>
            </a:r>
          </a:p>
          <a:p>
            <a:r>
              <a:rPr lang="en-US" dirty="0"/>
              <a:t>Transport</a:t>
            </a:r>
          </a:p>
          <a:p>
            <a:r>
              <a:rPr lang="en-US" dirty="0"/>
              <a:t>Functional Requirements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30</a:t>
            </a:fld>
            <a:endParaRPr lang="en-US" dirty="0"/>
          </a:p>
        </p:txBody>
      </p:sp>
      <p:sp>
        <p:nvSpPr>
          <p:cNvPr id="6" name="Frame 5"/>
          <p:cNvSpPr/>
          <p:nvPr/>
        </p:nvSpPr>
        <p:spPr bwMode="auto">
          <a:xfrm>
            <a:off x="5410200" y="3048000"/>
            <a:ext cx="2819400" cy="15240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Conformance applies to static and dynamic behavior, but we concentrate on static</a:t>
            </a:r>
            <a:endParaRPr kumimoji="0" lang="en-US" sz="1800" b="1" i="0" u="none" strike="noStrike" cap="none" normalizeH="0" baseline="0" dirty="0">
              <a:ln>
                <a:noFill/>
              </a:ln>
              <a:solidFill>
                <a:srgbClr val="0070C0"/>
              </a:solidFill>
              <a:effectLst/>
            </a:endParaRPr>
          </a:p>
        </p:txBody>
      </p:sp>
      <p:sp>
        <p:nvSpPr>
          <p:cNvPr id="8" name="Frame 7"/>
          <p:cNvSpPr/>
          <p:nvPr/>
        </p:nvSpPr>
        <p:spPr bwMode="auto">
          <a:xfrm>
            <a:off x="5410200" y="4762500"/>
            <a:ext cx="2819400" cy="15240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Focus is on messages, documents, resources and vocabulary</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163489878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View Messaging Requirements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300</a:t>
            </a:fld>
            <a:endParaRPr lang="en-US"/>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52600"/>
            <a:ext cx="7924800" cy="4648200"/>
          </a:xfrm>
          <a:prstGeom prst="rect">
            <a:avLst/>
          </a:prstGeom>
          <a:noFill/>
          <a:ln>
            <a:noFill/>
          </a:ln>
        </p:spPr>
      </p:pic>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0422888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View Vocabulary Requirements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301</a:t>
            </a:fld>
            <a:endParaRPr lang="en-US"/>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52600"/>
            <a:ext cx="7848600" cy="4572000"/>
          </a:xfrm>
          <a:prstGeom prst="rect">
            <a:avLst/>
          </a:prstGeom>
          <a:noFill/>
          <a:ln>
            <a:noFill/>
          </a:ln>
        </p:spPr>
      </p:pic>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0300454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Testing Tools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302</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524057663"/>
              </p:ext>
            </p:extLst>
          </p:nvPr>
        </p:nvGraphicFramePr>
        <p:xfrm>
          <a:off x="457200" y="1732280"/>
          <a:ext cx="7772400" cy="4450080"/>
        </p:xfrm>
        <a:graphic>
          <a:graphicData uri="http://schemas.openxmlformats.org/drawingml/2006/table">
            <a:tbl>
              <a:tblPr firstRow="1" firstCol="1" bandRow="1"/>
              <a:tblGrid>
                <a:gridCol w="1066800">
                  <a:extLst>
                    <a:ext uri="{9D8B030D-6E8A-4147-A177-3AD203B41FA5}">
                      <a16:colId xmlns:a16="http://schemas.microsoft.com/office/drawing/2014/main" val="3019369"/>
                    </a:ext>
                  </a:extLst>
                </a:gridCol>
                <a:gridCol w="2438612">
                  <a:extLst>
                    <a:ext uri="{9D8B030D-6E8A-4147-A177-3AD203B41FA5}">
                      <a16:colId xmlns:a16="http://schemas.microsoft.com/office/drawing/2014/main" val="2711966299"/>
                    </a:ext>
                  </a:extLst>
                </a:gridCol>
                <a:gridCol w="4266988">
                  <a:extLst>
                    <a:ext uri="{9D8B030D-6E8A-4147-A177-3AD203B41FA5}">
                      <a16:colId xmlns:a16="http://schemas.microsoft.com/office/drawing/2014/main" val="191705479"/>
                    </a:ext>
                  </a:extLst>
                </a:gridCol>
              </a:tblGrid>
              <a:tr h="147320">
                <a:tc>
                  <a:txBody>
                    <a:bodyPr/>
                    <a:lstStyle/>
                    <a:p>
                      <a:pPr marL="0" marR="0" algn="just">
                        <a:spcBef>
                          <a:spcPts val="0"/>
                        </a:spcBef>
                        <a:spcAft>
                          <a:spcPts val="600"/>
                        </a:spcAft>
                      </a:pPr>
                      <a:r>
                        <a:rPr lang="en-US" sz="1200" b="1" dirty="0">
                          <a:solidFill>
                            <a:schemeClr val="bg1"/>
                          </a:solidFill>
                          <a:effectLst/>
                          <a:latin typeface="+mn-lt"/>
                          <a:ea typeface="Times New Roman" panose="02020603050405020304" pitchFamily="18" charset="0"/>
                          <a:cs typeface="Times New Roman" panose="02020603050405020304" pitchFamily="18" charset="0"/>
                        </a:rPr>
                        <a:t>Tool(s)</a:t>
                      </a:r>
                    </a:p>
                  </a:txBody>
                  <a:tcPr marL="60267" marR="60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200" b="1" dirty="0">
                          <a:solidFill>
                            <a:schemeClr val="bg1"/>
                          </a:solidFill>
                          <a:effectLst/>
                          <a:latin typeface="+mn-lt"/>
                          <a:ea typeface="Times New Roman" panose="02020603050405020304" pitchFamily="18" charset="0"/>
                          <a:cs typeface="Times New Roman" panose="02020603050405020304" pitchFamily="18" charset="0"/>
                        </a:rPr>
                        <a:t>Access Point (URL)</a:t>
                      </a:r>
                    </a:p>
                  </a:txBody>
                  <a:tcPr marL="60267" marR="60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200" b="1" dirty="0">
                          <a:solidFill>
                            <a:schemeClr val="bg1"/>
                          </a:solidFill>
                          <a:effectLst/>
                          <a:latin typeface="+mn-lt"/>
                          <a:ea typeface="Times New Roman" panose="02020603050405020304" pitchFamily="18" charset="0"/>
                          <a:cs typeface="Times New Roman" panose="02020603050405020304" pitchFamily="18" charset="0"/>
                        </a:rPr>
                        <a:t>Description</a:t>
                      </a:r>
                    </a:p>
                  </a:txBody>
                  <a:tcPr marL="60267" marR="60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85148451"/>
                  </a:ext>
                </a:extLst>
              </a:tr>
              <a:tr h="58928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NIST</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http://healthcare.nist.gov/NIST-TOOLS/</a:t>
                      </a:r>
                      <a:endParaRPr lang="en-US" sz="1200" dirty="0">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Tool Portal for all of the NIST related Healthcare conformance and interoperability test tools. Tools for HL7 v2.x, HL7 V3, CDA, e-Prescribing, IHE profiles, &amp; transport.</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3879635"/>
                  </a:ext>
                </a:extLst>
              </a:tr>
              <a:tr h="44196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MWB</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4"/>
                        </a:rPr>
                        <a:t>http://www.hl7.org/</a:t>
                      </a:r>
                      <a:r>
                        <a:rPr lang="en-US" sz="1200" dirty="0">
                          <a:effectLst/>
                          <a:latin typeface="+mn-lt"/>
                          <a:ea typeface="Times New Roman" panose="02020603050405020304" pitchFamily="18" charset="0"/>
                          <a:cs typeface="Times New Roman" panose="02020603050405020304" pitchFamily="18" charset="0"/>
                        </a:rPr>
                        <a:t> (download)</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tc>
                  <a:txBody>
                    <a:bodyPr/>
                    <a:lstStyle/>
                    <a:p>
                      <a:pPr marL="0" marR="0" algn="just">
                        <a:spcBef>
                          <a:spcPts val="0"/>
                        </a:spcBef>
                        <a:spcAft>
                          <a:spcPts val="600"/>
                        </a:spcAft>
                      </a:pPr>
                      <a:r>
                        <a:rPr lang="en-US" sz="1200">
                          <a:effectLst/>
                          <a:latin typeface="+mn-lt"/>
                          <a:ea typeface="Times New Roman" panose="02020603050405020304" pitchFamily="18" charset="0"/>
                          <a:cs typeface="Times New Roman" panose="02020603050405020304" pitchFamily="18" charset="0"/>
                        </a:rPr>
                        <a:t>Messaging Workbench (MWB); general tool to support HL7 v2.x profiling and conformance testing.</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extLst>
                  <a:ext uri="{0D108BD9-81ED-4DB2-BD59-A6C34878D82A}">
                    <a16:rowId xmlns:a16="http://schemas.microsoft.com/office/drawing/2014/main" val="2297273892"/>
                  </a:ext>
                </a:extLst>
              </a:tr>
              <a:tr h="29464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AHML</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5"/>
                        </a:rPr>
                        <a:t>http://www.ahml.com.au</a:t>
                      </a:r>
                      <a:endParaRPr lang="en-US" sz="1200" dirty="0">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Australian Healthcare Messaging Laboratory tools for HL7 v2.x message validation.</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792999"/>
                  </a:ext>
                </a:extLst>
              </a:tr>
              <a:tr h="58928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IHE Gazelle</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a:solidFill>
                            <a:srgbClr val="0000FF"/>
                          </a:solidFill>
                          <a:effectLst/>
                          <a:latin typeface="+mn-lt"/>
                          <a:ea typeface="Times New Roman" panose="02020603050405020304" pitchFamily="18" charset="0"/>
                          <a:cs typeface="Times New Roman" panose="02020603050405020304" pitchFamily="18" charset="0"/>
                          <a:hlinkClick r:id="rId6"/>
                        </a:rPr>
                        <a:t>http://gazelle.ihe.net/</a:t>
                      </a:r>
                      <a:endParaRPr lang="en-US" sz="1200">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tc>
                  <a:txBody>
                    <a:bodyPr/>
                    <a:lstStyle/>
                    <a:p>
                      <a:pPr marL="0" marR="0" algn="just">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Test management and conformance tools from IHE to support testing of the IHE technical frameworks.</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extLst>
                  <a:ext uri="{0D108BD9-81ED-4DB2-BD59-A6C34878D82A}">
                    <a16:rowId xmlns:a16="http://schemas.microsoft.com/office/drawing/2014/main" val="2767755651"/>
                  </a:ext>
                </a:extLst>
              </a:tr>
              <a:tr h="29464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ART-DECOR</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a:solidFill>
                            <a:srgbClr val="0000FF"/>
                          </a:solidFill>
                          <a:effectLst/>
                          <a:latin typeface="+mn-lt"/>
                          <a:ea typeface="Times New Roman" panose="02020603050405020304" pitchFamily="18" charset="0"/>
                          <a:cs typeface="Times New Roman" panose="02020603050405020304" pitchFamily="18" charset="0"/>
                          <a:hlinkClick r:id="rId7"/>
                        </a:rPr>
                        <a:t>http://art-decor.org</a:t>
                      </a:r>
                      <a:endParaRPr lang="en-US" sz="1200">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CDA. Main project website</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505332"/>
                  </a:ext>
                </a:extLst>
              </a:tr>
              <a:tr h="29464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Trifolia</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a:solidFill>
                            <a:srgbClr val="0000FF"/>
                          </a:solidFill>
                          <a:effectLst/>
                          <a:latin typeface="+mn-lt"/>
                          <a:ea typeface="Times New Roman" panose="02020603050405020304" pitchFamily="18" charset="0"/>
                          <a:cs typeface="Times New Roman" panose="02020603050405020304" pitchFamily="18" charset="0"/>
                          <a:hlinkClick r:id="rId8"/>
                        </a:rPr>
                        <a:t>https://trifolia.lantanagroup.com/</a:t>
                      </a:r>
                      <a:r>
                        <a:rPr lang="en-US" sz="1200">
                          <a:effectLst/>
                          <a:latin typeface="+mn-lt"/>
                          <a:ea typeface="Times New Roman" panose="02020603050405020304" pitchFamily="18" charset="0"/>
                          <a:cs typeface="Times New Roman" panose="02020603050405020304" pitchFamily="18" charset="0"/>
                        </a:rPr>
                        <a:t> </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tc>
                  <a:txBody>
                    <a:bodyPr/>
                    <a:lstStyle/>
                    <a:p>
                      <a:pPr marL="0" marR="0" algn="just">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Lantana’s web-based workbench to create Implementation Guides for CDA</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extLst>
                  <a:ext uri="{0D108BD9-81ED-4DB2-BD59-A6C34878D82A}">
                    <a16:rowId xmlns:a16="http://schemas.microsoft.com/office/drawing/2014/main" val="1890131960"/>
                  </a:ext>
                </a:extLst>
              </a:tr>
              <a:tr h="44196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MDHT</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a:solidFill>
                            <a:srgbClr val="0000FF"/>
                          </a:solidFill>
                          <a:effectLst/>
                          <a:latin typeface="+mn-lt"/>
                          <a:ea typeface="Times New Roman" panose="02020603050405020304" pitchFamily="18" charset="0"/>
                          <a:cs typeface="Times New Roman" panose="02020603050405020304" pitchFamily="18" charset="0"/>
                          <a:hlinkClick r:id="rId9"/>
                        </a:rPr>
                        <a:t>https://projects.eclipse.org/proposals/model-driven-health-tools</a:t>
                      </a:r>
                      <a:r>
                        <a:rPr lang="en-US" sz="1200">
                          <a:effectLst/>
                          <a:latin typeface="+mn-lt"/>
                          <a:ea typeface="Times New Roman" panose="02020603050405020304" pitchFamily="18" charset="0"/>
                          <a:cs typeface="Times New Roman" panose="02020603050405020304" pitchFamily="18" charset="0"/>
                        </a:rPr>
                        <a:t> </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Plug-ins for Eclipse using UML, EMF and OCL as foundation.</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852005"/>
                  </a:ext>
                </a:extLst>
              </a:tr>
              <a:tr h="58928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eHealth Suisse</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a:solidFill>
                            <a:srgbClr val="0000FF"/>
                          </a:solidFill>
                          <a:effectLst/>
                          <a:latin typeface="+mn-lt"/>
                          <a:ea typeface="Times New Roman" panose="02020603050405020304" pitchFamily="18" charset="0"/>
                          <a:cs typeface="Times New Roman" panose="02020603050405020304" pitchFamily="18" charset="0"/>
                          <a:hlinkClick r:id="rId10"/>
                        </a:rPr>
                        <a:t>http://www.e-health-cda-validator.ch/validation.xhtml</a:t>
                      </a:r>
                      <a:endParaRPr lang="en-US" sz="1200">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tc>
                  <a:txBody>
                    <a:bodyPr/>
                    <a:lstStyle/>
                    <a:p>
                      <a:pPr marL="0" marR="0" algn="just">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A webpage provided by eHealth Suisse to validate uploaded CDA documents against the base CDA XML schema and specific </a:t>
                      </a:r>
                      <a:r>
                        <a:rPr lang="en-US" sz="1200" dirty="0" err="1">
                          <a:effectLst/>
                          <a:latin typeface="+mn-lt"/>
                          <a:ea typeface="Times New Roman" panose="02020603050405020304" pitchFamily="18" charset="0"/>
                          <a:cs typeface="Times New Roman" panose="02020603050405020304" pitchFamily="18" charset="0"/>
                        </a:rPr>
                        <a:t>Schematron</a:t>
                      </a:r>
                      <a:r>
                        <a:rPr lang="en-US" sz="1200" dirty="0">
                          <a:effectLst/>
                          <a:latin typeface="+mn-lt"/>
                          <a:ea typeface="Times New Roman" panose="02020603050405020304" pitchFamily="18" charset="0"/>
                          <a:cs typeface="Times New Roman" panose="02020603050405020304" pitchFamily="18" charset="0"/>
                        </a:rPr>
                        <a:t> rules.</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extLst>
                  <a:ext uri="{0D108BD9-81ED-4DB2-BD59-A6C34878D82A}">
                    <a16:rowId xmlns:a16="http://schemas.microsoft.com/office/drawing/2014/main" val="3815287629"/>
                  </a:ext>
                </a:extLst>
              </a:tr>
              <a:tr h="294640">
                <a:tc>
                  <a:txBody>
                    <a:bodyPr/>
                    <a:lstStyle/>
                    <a:p>
                      <a:pPr marL="0" marR="0" algn="ctr">
                        <a:spcBef>
                          <a:spcPts val="0"/>
                        </a:spcBef>
                        <a:spcAft>
                          <a:spcPts val="600"/>
                        </a:spcAft>
                      </a:pPr>
                      <a:r>
                        <a:rPr lang="en-US" sz="1200" b="1" dirty="0" err="1">
                          <a:solidFill>
                            <a:schemeClr val="tx1"/>
                          </a:solidFill>
                          <a:effectLst/>
                          <a:latin typeface="+mn-lt"/>
                          <a:ea typeface="Times New Roman" panose="02020603050405020304" pitchFamily="18" charset="0"/>
                          <a:cs typeface="Times New Roman" panose="02020603050405020304" pitchFamily="18" charset="0"/>
                        </a:rPr>
                        <a:t>DVTk</a:t>
                      </a:r>
                      <a:endParaRPr lang="en-US" sz="1200" b="1" dirty="0">
                        <a:solidFill>
                          <a:schemeClr val="tx1"/>
                        </a:solidFill>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11"/>
                        </a:rPr>
                        <a:t>http://www.dvtk.org/</a:t>
                      </a:r>
                      <a:endParaRPr lang="en-US" sz="1200" dirty="0">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tc>
                  <a:txBody>
                    <a:bodyPr/>
                    <a:lstStyle/>
                    <a:p>
                      <a:pPr marL="0" marR="0" algn="just">
                        <a:spcBef>
                          <a:spcPts val="0"/>
                        </a:spcBef>
                        <a:spcAft>
                          <a:spcPts val="600"/>
                        </a:spcAft>
                      </a:pPr>
                      <a:r>
                        <a:rPr lang="en-US" sz="1200" dirty="0">
                          <a:effectLst/>
                          <a:latin typeface="+mn-lt"/>
                          <a:ea typeface="Times New Roman" panose="02020603050405020304" pitchFamily="18" charset="0"/>
                          <a:cs typeface="Times New Roman" panose="02020603050405020304" pitchFamily="18" charset="0"/>
                        </a:rPr>
                        <a:t>A tool suite to support DICOM data exchange testing</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AEA"/>
                    </a:solidFill>
                  </a:tcPr>
                </a:tc>
                <a:extLst>
                  <a:ext uri="{0D108BD9-81ED-4DB2-BD59-A6C34878D82A}">
                    <a16:rowId xmlns:a16="http://schemas.microsoft.com/office/drawing/2014/main" val="2607465466"/>
                  </a:ext>
                </a:extLst>
              </a:tr>
              <a:tr h="294640">
                <a:tc>
                  <a:txBody>
                    <a:bodyPr/>
                    <a:lstStyle/>
                    <a:p>
                      <a:pPr marL="0" marR="0" algn="ctr">
                        <a:spcBef>
                          <a:spcPts val="0"/>
                        </a:spcBef>
                        <a:spcAft>
                          <a:spcPts val="60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FHIR</a:t>
                      </a: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endParaRPr lang="en-US" sz="1200" dirty="0">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spcBef>
                          <a:spcPts val="0"/>
                        </a:spcBef>
                        <a:spcAft>
                          <a:spcPts val="600"/>
                        </a:spcAft>
                      </a:pPr>
                      <a:r>
                        <a:rPr lang="en-US" sz="1200" dirty="0">
                          <a:solidFill>
                            <a:schemeClr val="tx1"/>
                          </a:solidFill>
                          <a:effectLst/>
                          <a:latin typeface="+mn-lt"/>
                          <a:ea typeface="Times New Roman" panose="02020603050405020304" pitchFamily="18" charset="0"/>
                          <a:cs typeface="Times New Roman" panose="02020603050405020304" pitchFamily="18" charset="0"/>
                        </a:rPr>
                        <a:t>Test</a:t>
                      </a:r>
                      <a:r>
                        <a:rPr lang="en-US" sz="1200" baseline="0" dirty="0">
                          <a:solidFill>
                            <a:schemeClr val="tx1"/>
                          </a:solidFill>
                          <a:effectLst/>
                          <a:latin typeface="+mn-lt"/>
                          <a:ea typeface="Times New Roman" panose="02020603050405020304" pitchFamily="18" charset="0"/>
                          <a:cs typeface="Times New Roman" panose="02020603050405020304" pitchFamily="18" charset="0"/>
                        </a:rPr>
                        <a:t> tools are beginning to emerge</a:t>
                      </a:r>
                      <a:endParaRPr lang="en-US" sz="1200" dirty="0">
                        <a:solidFill>
                          <a:schemeClr val="tx1"/>
                        </a:solidFill>
                        <a:effectLst/>
                        <a:latin typeface="+mn-lt"/>
                        <a:ea typeface="Times New Roman" panose="02020603050405020304" pitchFamily="18" charset="0"/>
                        <a:cs typeface="Times New Roman" panose="02020603050405020304" pitchFamily="18" charset="0"/>
                      </a:endParaRPr>
                    </a:p>
                  </a:txBody>
                  <a:tcPr marL="60267" marR="60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7445689"/>
                  </a:ext>
                </a:extLst>
              </a:tr>
            </a:tbl>
          </a:graphicData>
        </a:graphic>
      </p:graphicFrame>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1985874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8</a:t>
            </a:r>
            <a:br>
              <a:rPr lang="en-US" dirty="0"/>
            </a:br>
            <a:br>
              <a:rPr lang="en-US" dirty="0"/>
            </a:br>
            <a:r>
              <a:rPr lang="en-US" sz="3200" dirty="0"/>
              <a:t>Testing Architecture, Tools, </a:t>
            </a:r>
            <a:br>
              <a:rPr lang="en-US" sz="3200" dirty="0"/>
            </a:br>
            <a:r>
              <a:rPr lang="en-US" sz="3200" dirty="0"/>
              <a:t>and Programs</a:t>
            </a:r>
            <a:br>
              <a:rPr lang="en-US" dirty="0"/>
            </a:br>
            <a:endParaRPr lang="en-US" dirty="0"/>
          </a:p>
        </p:txBody>
      </p:sp>
      <p:sp>
        <p:nvSpPr>
          <p:cNvPr id="2051" name="Rectangle 3"/>
          <p:cNvSpPr>
            <a:spLocks noGrp="1" noChangeArrowheads="1"/>
          </p:cNvSpPr>
          <p:nvPr>
            <p:ph type="subTitle" idx="1"/>
          </p:nvPr>
        </p:nvSpPr>
        <p:spPr>
          <a:xfrm>
            <a:off x="685800" y="3962400"/>
            <a:ext cx="7848600" cy="1873250"/>
          </a:xfrm>
        </p:spPr>
        <p:txBody>
          <a:bodyPr/>
          <a:lstStyle/>
          <a:p>
            <a:pPr algn="l"/>
            <a:r>
              <a:rPr lang="en-US" dirty="0"/>
              <a:t>Section 1: Testing Architecture</a:t>
            </a:r>
          </a:p>
          <a:p>
            <a:pPr algn="l"/>
            <a:r>
              <a:rPr lang="en-US" dirty="0"/>
              <a:t>Section 2: Testing Tools</a:t>
            </a:r>
          </a:p>
          <a:p>
            <a:pPr algn="l"/>
            <a:r>
              <a:rPr lang="en-US" dirty="0">
                <a:solidFill>
                  <a:srgbClr val="0070C0"/>
                </a:solidFill>
              </a:rPr>
              <a:t>Section 3: Testing and Certification Programs</a:t>
            </a:r>
          </a:p>
        </p:txBody>
      </p:sp>
    </p:spTree>
    <p:extLst>
      <p:ext uri="{BB962C8B-B14F-4D97-AF65-F5344CB8AC3E}">
        <p14:creationId xmlns:p14="http://schemas.microsoft.com/office/powerpoint/2010/main" val="399081219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457199"/>
            <a:ext cx="8153400" cy="914401"/>
          </a:xfrm>
        </p:spPr>
        <p:txBody>
          <a:bodyPr/>
          <a:lstStyle/>
          <a:p>
            <a:r>
              <a:rPr lang="en-US" dirty="0"/>
              <a:t>Certification Building Blocks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304</a:t>
            </a:fld>
            <a:endParaRPr lang="en-US"/>
          </a:p>
        </p:txBody>
      </p:sp>
      <p:sp>
        <p:nvSpPr>
          <p:cNvPr id="6" name="Rectangle 3"/>
          <p:cNvSpPr>
            <a:spLocks noGrp="1" noChangeArrowheads="1"/>
          </p:cNvSpPr>
          <p:nvPr>
            <p:ph idx="1"/>
          </p:nvPr>
        </p:nvSpPr>
        <p:spPr>
          <a:xfrm>
            <a:off x="5029200" y="1828800"/>
            <a:ext cx="3733800" cy="4495800"/>
          </a:xfrm>
        </p:spPr>
        <p:txBody>
          <a:bodyPr>
            <a:normAutofit fontScale="62500" lnSpcReduction="20000"/>
          </a:bodyPr>
          <a:lstStyle/>
          <a:p>
            <a:r>
              <a:rPr lang="en-US" sz="2400" dirty="0"/>
              <a:t>Certification can be thought of as the final step in the life-cycle of standards development and implementation</a:t>
            </a:r>
          </a:p>
          <a:p>
            <a:r>
              <a:rPr lang="en-US" sz="2400" dirty="0"/>
              <a:t>Relationship exists among the standard, conformance testing, conformity assessment, and certification </a:t>
            </a:r>
          </a:p>
          <a:p>
            <a:r>
              <a:rPr lang="en-US" sz="2400" dirty="0"/>
              <a:t>None of the outer-layers of blocks can be performed unless the inner-layers of blocks have been completed</a:t>
            </a:r>
          </a:p>
          <a:p>
            <a:r>
              <a:rPr lang="en-US" sz="2400" dirty="0"/>
              <a:t>Certification can only be accomplished when all of the three lower-level building blocks are in place; you can stop anywhere along this spectrum</a:t>
            </a:r>
          </a:p>
          <a:p>
            <a:r>
              <a:rPr lang="en-US" sz="2400" dirty="0"/>
              <a:t>Many standards exist without conformance testing or certification. Some standards have associated conformance tests but no certification regimen, while some standards incorporate all the components up to and including certification</a:t>
            </a:r>
          </a:p>
          <a:p>
            <a:endParaRPr lang="en-US" sz="2400"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1" y="2076450"/>
            <a:ext cx="4495799" cy="3409950"/>
          </a:xfrm>
          <a:prstGeom prst="rect">
            <a:avLst/>
          </a:prstGeom>
          <a:noFill/>
          <a:ln>
            <a:noFill/>
          </a:ln>
        </p:spPr>
      </p:pic>
    </p:spTree>
    <p:extLst>
      <p:ext uri="{BB962C8B-B14F-4D97-AF65-F5344CB8AC3E}">
        <p14:creationId xmlns:p14="http://schemas.microsoft.com/office/powerpoint/2010/main" val="156261939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Certification</a:t>
            </a:r>
          </a:p>
        </p:txBody>
      </p:sp>
      <p:sp>
        <p:nvSpPr>
          <p:cNvPr id="8195" name="Rectangle 3"/>
          <p:cNvSpPr>
            <a:spLocks noGrp="1" noChangeArrowheads="1"/>
          </p:cNvSpPr>
          <p:nvPr>
            <p:ph idx="1"/>
          </p:nvPr>
        </p:nvSpPr>
        <p:spPr>
          <a:xfrm>
            <a:off x="419100" y="1747458"/>
            <a:ext cx="8496300" cy="4610100"/>
          </a:xfrm>
        </p:spPr>
        <p:txBody>
          <a:bodyPr>
            <a:normAutofit fontScale="77500" lnSpcReduction="20000"/>
          </a:bodyPr>
          <a:lstStyle/>
          <a:p>
            <a:r>
              <a:rPr lang="en-US" dirty="0"/>
              <a:t>Is a method that formally verifies conformance claims made by a vendor</a:t>
            </a:r>
          </a:p>
          <a:p>
            <a:r>
              <a:rPr lang="en-US" dirty="0"/>
              <a:t>Requires that a </a:t>
            </a:r>
            <a:r>
              <a:rPr lang="en-US" i="1" dirty="0">
                <a:solidFill>
                  <a:srgbClr val="0070C0"/>
                </a:solidFill>
              </a:rPr>
              <a:t>sufficient</a:t>
            </a:r>
            <a:r>
              <a:rPr lang="en-US" dirty="0"/>
              <a:t> amount of testing has been conducted to provide meaningful product assessment</a:t>
            </a:r>
          </a:p>
          <a:p>
            <a:r>
              <a:rPr lang="en-US" dirty="0"/>
              <a:t>Provides a level of assurance to stakeholders that a HIT software product meets the requirements indicated in the specification</a:t>
            </a:r>
          </a:p>
          <a:p>
            <a:r>
              <a:rPr lang="en-US" dirty="0"/>
              <a:t>Can be advantageous to the vendor, as it offers a certain degree of confidence to the purchasers</a:t>
            </a:r>
          </a:p>
          <a:p>
            <a:r>
              <a:rPr lang="en-US" dirty="0"/>
              <a:t>In some cases, use of certified HIT may be required in order for a health care organization or provider to participate in federal programs, such as qualifying to receive Meaningful Use incentive payments (in the US)</a:t>
            </a:r>
          </a:p>
          <a:p>
            <a:r>
              <a:rPr lang="en-US" dirty="0"/>
              <a:t>Ideally Certification is conducted by a third party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305</a:t>
            </a:fld>
            <a:endParaRPr lang="en-US"/>
          </a:p>
        </p:txBody>
      </p:sp>
    </p:spTree>
    <p:extLst>
      <p:ext uri="{BB962C8B-B14F-4D97-AF65-F5344CB8AC3E}">
        <p14:creationId xmlns:p14="http://schemas.microsoft.com/office/powerpoint/2010/main" val="31082186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Assessment and Certification</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pic>
        <p:nvPicPr>
          <p:cNvPr id="6" name="Picture 5"/>
          <p:cNvPicPr>
            <a:picLocks noChangeAspect="1"/>
          </p:cNvPicPr>
          <p:nvPr/>
        </p:nvPicPr>
        <p:blipFill>
          <a:blip r:embed="rId3"/>
          <a:stretch>
            <a:fillRect/>
          </a:stretch>
        </p:blipFill>
        <p:spPr>
          <a:xfrm>
            <a:off x="457200" y="1676400"/>
            <a:ext cx="7867508" cy="4593353"/>
          </a:xfrm>
          <a:prstGeom prst="rect">
            <a:avLst/>
          </a:prstGeom>
        </p:spPr>
      </p:pic>
    </p:spTree>
    <p:extLst>
      <p:ext uri="{BB962C8B-B14F-4D97-AF65-F5344CB8AC3E}">
        <p14:creationId xmlns:p14="http://schemas.microsoft.com/office/powerpoint/2010/main" val="309771754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Types of Testers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083690336"/>
              </p:ext>
            </p:extLst>
          </p:nvPr>
        </p:nvGraphicFramePr>
        <p:xfrm>
          <a:off x="1409700" y="1828800"/>
          <a:ext cx="6400800" cy="3309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307</a:t>
            </a:fld>
            <a:endParaRPr lang="en-US"/>
          </a:p>
        </p:txBody>
      </p:sp>
      <p:sp>
        <p:nvSpPr>
          <p:cNvPr id="7" name="Rounded Rectangle 6"/>
          <p:cNvSpPr/>
          <p:nvPr/>
        </p:nvSpPr>
        <p:spPr bwMode="auto">
          <a:xfrm>
            <a:off x="2057400" y="5522087"/>
            <a:ext cx="5105400" cy="628334"/>
          </a:xfrm>
          <a:prstGeom prst="roundRect">
            <a:avLst/>
          </a:prstGeom>
          <a:solidFill>
            <a:schemeClr val="bg1"/>
          </a:solid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algn="ctr">
              <a:spcBef>
                <a:spcPts val="0"/>
              </a:spcBef>
              <a:spcAft>
                <a:spcPts val="0"/>
              </a:spcAft>
              <a:tabLst>
                <a:tab pos="228600" algn="l"/>
              </a:tabLst>
            </a:pPr>
            <a:r>
              <a:rPr lang="en-US" b="1" dirty="0">
                <a:solidFill>
                  <a:srgbClr val="0070C0"/>
                </a:solidFill>
                <a:ea typeface="Times New Roman" panose="02020603050405020304" pitchFamily="18" charset="0"/>
                <a:cs typeface="Times New Roman" panose="02020603050405020304" pitchFamily="18" charset="0"/>
              </a:rPr>
              <a:t>Certification testing is mostly (but not always) performed by third-party testers.</a:t>
            </a:r>
          </a:p>
        </p:txBody>
      </p:sp>
    </p:spTree>
    <p:extLst>
      <p:ext uri="{BB962C8B-B14F-4D97-AF65-F5344CB8AC3E}">
        <p14:creationId xmlns:p14="http://schemas.microsoft.com/office/powerpoint/2010/main" val="137285749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457199"/>
            <a:ext cx="8153400" cy="914401"/>
          </a:xfrm>
        </p:spPr>
        <p:txBody>
          <a:bodyPr/>
          <a:lstStyle/>
          <a:p>
            <a:r>
              <a:rPr lang="en-US" dirty="0"/>
              <a:t>IHE Testing Program</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308</a:t>
            </a:fld>
            <a:endParaRPr lang="en-US"/>
          </a:p>
        </p:txBody>
      </p:sp>
      <p:sp>
        <p:nvSpPr>
          <p:cNvPr id="6" name="Rectangle 3"/>
          <p:cNvSpPr>
            <a:spLocks noGrp="1" noChangeArrowheads="1"/>
          </p:cNvSpPr>
          <p:nvPr>
            <p:ph idx="1"/>
          </p:nvPr>
        </p:nvSpPr>
        <p:spPr>
          <a:xfrm>
            <a:off x="381000" y="1828800"/>
            <a:ext cx="8382000" cy="2590800"/>
          </a:xfrm>
        </p:spPr>
        <p:txBody>
          <a:bodyPr>
            <a:normAutofit fontScale="92500" lnSpcReduction="10000"/>
          </a:bodyPr>
          <a:lstStyle/>
          <a:p>
            <a:r>
              <a:rPr lang="en-US" sz="2400" dirty="0"/>
              <a:t>IHE is a Profiling Development Organization</a:t>
            </a:r>
          </a:p>
          <a:p>
            <a:r>
              <a:rPr lang="en-US" sz="2400" dirty="0"/>
              <a:t>Develops Integration Profiles and Technical Frameworks for various workflows to help with system integrations</a:t>
            </a:r>
          </a:p>
          <a:p>
            <a:r>
              <a:rPr lang="en-US" sz="2400" dirty="0"/>
              <a:t>Technical frameworks leverages existing standards</a:t>
            </a:r>
          </a:p>
          <a:p>
            <a:r>
              <a:rPr lang="en-US" sz="2400" dirty="0"/>
              <a:t>Example: Patient Identification Cross-Referencing (PIX)</a:t>
            </a:r>
          </a:p>
          <a:p>
            <a:r>
              <a:rPr lang="en-US" sz="2400" dirty="0"/>
              <a:t>Multi-phase Testing</a:t>
            </a:r>
          </a:p>
          <a:p>
            <a:r>
              <a:rPr lang="en-US" sz="2400" dirty="0"/>
              <a:t>Yearly cycles</a:t>
            </a:r>
          </a:p>
        </p:txBody>
      </p:sp>
      <p:graphicFrame>
        <p:nvGraphicFramePr>
          <p:cNvPr id="8" name="Table 7"/>
          <p:cNvGraphicFramePr>
            <a:graphicFrameLocks noGrp="1"/>
          </p:cNvGraphicFramePr>
          <p:nvPr>
            <p:extLst>
              <p:ext uri="{D42A27DB-BD31-4B8C-83A1-F6EECF244321}">
                <p14:modId xmlns:p14="http://schemas.microsoft.com/office/powerpoint/2010/main" val="366266228"/>
              </p:ext>
            </p:extLst>
          </p:nvPr>
        </p:nvGraphicFramePr>
        <p:xfrm>
          <a:off x="609602" y="4800600"/>
          <a:ext cx="7543798" cy="1569720"/>
        </p:xfrm>
        <a:graphic>
          <a:graphicData uri="http://schemas.openxmlformats.org/drawingml/2006/table">
            <a:tbl>
              <a:tblPr firstRow="1" firstCol="1" bandRow="1"/>
              <a:tblGrid>
                <a:gridCol w="2057399">
                  <a:extLst>
                    <a:ext uri="{9D8B030D-6E8A-4147-A177-3AD203B41FA5}">
                      <a16:colId xmlns:a16="http://schemas.microsoft.com/office/drawing/2014/main" val="3520951525"/>
                    </a:ext>
                  </a:extLst>
                </a:gridCol>
                <a:gridCol w="1447799">
                  <a:extLst>
                    <a:ext uri="{9D8B030D-6E8A-4147-A177-3AD203B41FA5}">
                      <a16:colId xmlns:a16="http://schemas.microsoft.com/office/drawing/2014/main" val="3963294122"/>
                    </a:ext>
                  </a:extLst>
                </a:gridCol>
                <a:gridCol w="1676400">
                  <a:extLst>
                    <a:ext uri="{9D8B030D-6E8A-4147-A177-3AD203B41FA5}">
                      <a16:colId xmlns:a16="http://schemas.microsoft.com/office/drawing/2014/main" val="2255676628"/>
                    </a:ext>
                  </a:extLst>
                </a:gridCol>
                <a:gridCol w="2362200">
                  <a:extLst>
                    <a:ext uri="{9D8B030D-6E8A-4147-A177-3AD203B41FA5}">
                      <a16:colId xmlns:a16="http://schemas.microsoft.com/office/drawing/2014/main" val="2745854155"/>
                    </a:ext>
                  </a:extLst>
                </a:gridCol>
              </a:tblGrid>
              <a:tr h="0">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Testing</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Method</a:t>
                      </a:r>
                      <a:endParaRPr lang="en-US" sz="1400" b="1"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When</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Testing</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Type</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Test</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Environment</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622029706"/>
                  </a:ext>
                </a:extLst>
              </a:tr>
              <a:tr h="0">
                <a:tc>
                  <a:txBody>
                    <a:bodyPr/>
                    <a:lstStyle/>
                    <a:p>
                      <a:pPr marL="0" marR="0" algn="just">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Pre-connect-a-thon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October-December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Conformance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Data Instance Testing</a:t>
                      </a:r>
                    </a:p>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Isolated-System Testing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452978"/>
                  </a:ext>
                </a:extLst>
              </a:tr>
              <a:tr h="0">
                <a:tc>
                  <a:txBody>
                    <a:bodyPr/>
                    <a:lstStyle/>
                    <a:p>
                      <a:pPr marL="0" marR="0" algn="l">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Virtual Connect-a-thon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December-January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Conformance &amp; Interoperability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Peer-to-peer Testing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293906422"/>
                  </a:ext>
                </a:extLst>
              </a:tr>
              <a:tr h="0">
                <a:tc>
                  <a:txBody>
                    <a:bodyPr/>
                    <a:lstStyle/>
                    <a:p>
                      <a:pPr marL="0" marR="0" algn="just">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Connect-a-thon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January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Conformance &amp; Interoperability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Peer-to-peer Testing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159321"/>
                  </a:ext>
                </a:extLst>
              </a:tr>
            </a:tbl>
          </a:graphicData>
        </a:graphic>
      </p:graphicFrame>
      <p:sp>
        <p:nvSpPr>
          <p:cNvPr id="2" name="TextBox 1"/>
          <p:cNvSpPr txBox="1"/>
          <p:nvPr/>
        </p:nvSpPr>
        <p:spPr>
          <a:xfrm>
            <a:off x="609602" y="4482881"/>
            <a:ext cx="7543798" cy="307777"/>
          </a:xfrm>
          <a:prstGeom prst="rect">
            <a:avLst/>
          </a:prstGeom>
          <a:noFill/>
        </p:spPr>
        <p:txBody>
          <a:bodyPr wrap="square" rtlCol="0">
            <a:spAutoFit/>
          </a:bodyPr>
          <a:lstStyle/>
          <a:p>
            <a:pPr algn="ctr"/>
            <a:r>
              <a:rPr lang="en-US" sz="1400" dirty="0"/>
              <a:t>North American Connect-a-thon Testing Cycle Summary</a:t>
            </a:r>
          </a:p>
        </p:txBody>
      </p:sp>
    </p:spTree>
    <p:extLst>
      <p:ext uri="{BB962C8B-B14F-4D97-AF65-F5344CB8AC3E}">
        <p14:creationId xmlns:p14="http://schemas.microsoft.com/office/powerpoint/2010/main" val="53200075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IHE Testing Models</a:t>
            </a:r>
          </a:p>
        </p:txBody>
      </p:sp>
      <p:sp>
        <p:nvSpPr>
          <p:cNvPr id="4" name="Date Placeholder 3"/>
          <p:cNvSpPr>
            <a:spLocks noGrp="1"/>
          </p:cNvSpPr>
          <p:nvPr>
            <p:ph type="dt" sz="half" idx="10"/>
          </p:nvPr>
        </p:nvSpPr>
        <p:spPr>
          <a:xfrm>
            <a:off x="8077200" y="6619875"/>
            <a:ext cx="838200" cy="152400"/>
          </a:xfrm>
        </p:spPr>
        <p:txBody>
          <a:bodyPr/>
          <a:lstStyle/>
          <a:p>
            <a:fld id="{235313DE-39FF-4199-8686-1B682DE047CF}" type="datetime1">
              <a:rPr lang="en-US"/>
              <a:pPr/>
              <a:t>1/9/2018</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76400"/>
            <a:ext cx="6934201" cy="4724400"/>
          </a:xfrm>
          <a:prstGeom prst="rect">
            <a:avLst/>
          </a:prstGeom>
          <a:noFill/>
          <a:ln>
            <a:noFill/>
          </a:ln>
        </p:spPr>
      </p:pic>
      <p:sp>
        <p:nvSpPr>
          <p:cNvPr id="7"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309</a:t>
            </a:fld>
            <a:endParaRPr lang="en-US" dirty="0"/>
          </a:p>
        </p:txBody>
      </p:sp>
    </p:spTree>
    <p:extLst>
      <p:ext uri="{BB962C8B-B14F-4D97-AF65-F5344CB8AC3E}">
        <p14:creationId xmlns:p14="http://schemas.microsoft.com/office/powerpoint/2010/main" val="2302823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Interoperability Standards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31</a:t>
            </a:fld>
            <a:endParaRPr lang="en-US" dirty="0"/>
          </a:p>
        </p:txBody>
      </p:sp>
      <p:pic>
        <p:nvPicPr>
          <p:cNvPr id="12" name="Picture 11"/>
          <p:cNvPicPr>
            <a:picLocks noChangeAspect="1"/>
          </p:cNvPicPr>
          <p:nvPr/>
        </p:nvPicPr>
        <p:blipFill>
          <a:blip r:embed="rId3"/>
          <a:stretch>
            <a:fillRect/>
          </a:stretch>
        </p:blipFill>
        <p:spPr>
          <a:xfrm>
            <a:off x="549639" y="1905000"/>
            <a:ext cx="3419027" cy="4415236"/>
          </a:xfrm>
          <a:prstGeom prst="rect">
            <a:avLst/>
          </a:prstGeom>
        </p:spPr>
      </p:pic>
      <p:sp>
        <p:nvSpPr>
          <p:cNvPr id="13" name="Rectangle 3"/>
          <p:cNvSpPr>
            <a:spLocks noGrp="1" noChangeArrowheads="1"/>
          </p:cNvSpPr>
          <p:nvPr>
            <p:ph idx="1"/>
          </p:nvPr>
        </p:nvSpPr>
        <p:spPr>
          <a:xfrm>
            <a:off x="4367134" y="1902502"/>
            <a:ext cx="3886200" cy="3583898"/>
          </a:xfrm>
        </p:spPr>
        <p:txBody>
          <a:bodyPr>
            <a:normAutofit fontScale="70000" lnSpcReduction="20000"/>
          </a:bodyPr>
          <a:lstStyle/>
          <a:p>
            <a:r>
              <a:rPr lang="en-US" dirty="0"/>
              <a:t>The ONC Interoperability Standards Advisory (ISA) </a:t>
            </a:r>
          </a:p>
          <a:p>
            <a:r>
              <a:rPr lang="en-US" dirty="0"/>
              <a:t>A list of and assessment for “best available” interoperability standards for specific clinical health IT needs</a:t>
            </a:r>
          </a:p>
          <a:p>
            <a:r>
              <a:rPr lang="en-US" dirty="0"/>
              <a:t>Vocabulary/Code Systems</a:t>
            </a:r>
          </a:p>
          <a:p>
            <a:r>
              <a:rPr lang="en-US" dirty="0"/>
              <a:t>Implementation Guides</a:t>
            </a:r>
          </a:p>
          <a:p>
            <a:r>
              <a:rPr lang="en-US" dirty="0"/>
              <a:t>Interoperability Services</a:t>
            </a:r>
          </a:p>
          <a:p>
            <a:endParaRPr lang="en-US" dirty="0"/>
          </a:p>
          <a:p>
            <a:endParaRPr lang="en-US" dirty="0"/>
          </a:p>
          <a:p>
            <a:endParaRPr lang="en-US" dirty="0"/>
          </a:p>
          <a:p>
            <a:pPr marL="0" indent="0">
              <a:buNone/>
            </a:pPr>
            <a:endParaRPr lang="en-US" dirty="0"/>
          </a:p>
        </p:txBody>
      </p:sp>
      <p:sp>
        <p:nvSpPr>
          <p:cNvPr id="14" name="TextBox 13"/>
          <p:cNvSpPr txBox="1"/>
          <p:nvPr/>
        </p:nvSpPr>
        <p:spPr>
          <a:xfrm>
            <a:off x="3986134" y="5515131"/>
            <a:ext cx="4648200" cy="338554"/>
          </a:xfrm>
          <a:prstGeom prst="rect">
            <a:avLst/>
          </a:prstGeom>
          <a:noFill/>
        </p:spPr>
        <p:txBody>
          <a:bodyPr wrap="square" rtlCol="0">
            <a:spAutoFit/>
          </a:bodyPr>
          <a:lstStyle/>
          <a:p>
            <a:pPr algn="ctr" eaLnBrk="1" fontAlgn="auto" hangingPunct="1">
              <a:spcBef>
                <a:spcPts val="0"/>
              </a:spcBef>
              <a:spcAft>
                <a:spcPts val="0"/>
              </a:spcAft>
              <a:defRPr/>
            </a:pPr>
            <a:r>
              <a:rPr lang="en-US" sz="1600" kern="0" dirty="0">
                <a:solidFill>
                  <a:sysClr val="windowText" lastClr="000000"/>
                </a:solidFill>
                <a:latin typeface="Arial"/>
                <a:hlinkClick r:id="rId4"/>
              </a:rPr>
              <a:t>https://www.healthit.gov/standards-advisory/2016</a:t>
            </a:r>
            <a:r>
              <a:rPr lang="en-US" sz="1600" kern="0" dirty="0">
                <a:solidFill>
                  <a:sysClr val="windowText" lastClr="000000"/>
                </a:solidFill>
                <a:latin typeface="Arial"/>
              </a:rPr>
              <a:t> </a:t>
            </a:r>
          </a:p>
        </p:txBody>
      </p:sp>
      <p:sp>
        <p:nvSpPr>
          <p:cNvPr id="8" name="TextBox 7"/>
          <p:cNvSpPr txBox="1"/>
          <p:nvPr/>
        </p:nvSpPr>
        <p:spPr>
          <a:xfrm>
            <a:off x="6412962" y="6310331"/>
            <a:ext cx="1664238" cy="215444"/>
          </a:xfrm>
          <a:prstGeom prst="rect">
            <a:avLst/>
          </a:prstGeom>
          <a:noFill/>
        </p:spPr>
        <p:txBody>
          <a:bodyPr wrap="none" rtlCol="0">
            <a:spAutoFit/>
          </a:bodyPr>
          <a:lstStyle/>
          <a:p>
            <a:r>
              <a:rPr lang="en-US" sz="800" i="1" dirty="0"/>
              <a:t>Courtesy of S. Taylor (Adapted) </a:t>
            </a:r>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4915751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IHE Testing Availability</a:t>
            </a:r>
          </a:p>
        </p:txBody>
      </p:sp>
      <p:sp>
        <p:nvSpPr>
          <p:cNvPr id="4" name="Date Placeholder 3"/>
          <p:cNvSpPr>
            <a:spLocks noGrp="1"/>
          </p:cNvSpPr>
          <p:nvPr>
            <p:ph type="dt" sz="half" idx="10"/>
          </p:nvPr>
        </p:nvSpPr>
        <p:spPr>
          <a:xfrm>
            <a:off x="8077200" y="6619875"/>
            <a:ext cx="838200" cy="152400"/>
          </a:xfrm>
        </p:spPr>
        <p:txBody>
          <a:bodyPr/>
          <a:lstStyle/>
          <a:p>
            <a:fld id="{235313DE-39FF-4199-8686-1B682DE047CF}" type="datetime1">
              <a:rPr lang="en-US"/>
              <a:pPr/>
              <a:t>1/9/2018</a:t>
            </a:fld>
            <a:endParaRPr lang="en-US" dirty="0"/>
          </a:p>
        </p:txBody>
      </p:sp>
      <p:sp>
        <p:nvSpPr>
          <p:cNvPr id="7"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310</a:t>
            </a:fld>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05" y="2057400"/>
            <a:ext cx="5171995" cy="3733800"/>
          </a:xfrm>
          <a:prstGeom prst="rect">
            <a:avLst/>
          </a:prstGeom>
          <a:noFill/>
          <a:ln>
            <a:noFill/>
          </a:ln>
        </p:spPr>
      </p:pic>
      <p:sp>
        <p:nvSpPr>
          <p:cNvPr id="8" name="Rectangle 3"/>
          <p:cNvSpPr>
            <a:spLocks noGrp="1" noChangeArrowheads="1"/>
          </p:cNvSpPr>
          <p:nvPr>
            <p:ph idx="1"/>
          </p:nvPr>
        </p:nvSpPr>
        <p:spPr>
          <a:xfrm>
            <a:off x="5715000" y="2057400"/>
            <a:ext cx="3048000" cy="4267200"/>
          </a:xfrm>
        </p:spPr>
        <p:txBody>
          <a:bodyPr>
            <a:normAutofit fontScale="70000" lnSpcReduction="20000"/>
          </a:bodyPr>
          <a:lstStyle/>
          <a:p>
            <a:r>
              <a:rPr lang="en-US" sz="2400" dirty="0"/>
              <a:t>Pre-connect-a-thon testing is a prerequisite for Connect-a-thon</a:t>
            </a:r>
          </a:p>
          <a:p>
            <a:r>
              <a:rPr lang="en-US" sz="2400" dirty="0"/>
              <a:t>Is self-testing using available tools</a:t>
            </a:r>
          </a:p>
          <a:p>
            <a:r>
              <a:rPr lang="en-US" sz="2400" dirty="0"/>
              <a:t>Connect-a-thon testing consists of live-monitored tests performed over a period of a week and held at a particular geographic site</a:t>
            </a:r>
          </a:p>
          <a:p>
            <a:r>
              <a:rPr lang="en-US" sz="2400" dirty="0"/>
              <a:t>Connect-a-thon participation is a prerequisite for the IHE showcase demonstration at the annual conferences of the HIMSS or </a:t>
            </a:r>
            <a:r>
              <a:rPr lang="en-US" sz="2400" dirty="0" err="1"/>
              <a:t>WoHIT</a:t>
            </a:r>
            <a:endParaRPr lang="en-US" sz="2400" dirty="0"/>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5164847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457199"/>
            <a:ext cx="8153400" cy="914401"/>
          </a:xfrm>
        </p:spPr>
        <p:txBody>
          <a:bodyPr/>
          <a:lstStyle/>
          <a:p>
            <a:r>
              <a:rPr lang="en-US" dirty="0"/>
              <a:t>IHE Product Registry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311</a:t>
            </a:fld>
            <a:endParaRPr lang="en-US" dirty="0"/>
          </a:p>
        </p:txBody>
      </p:sp>
      <p:sp>
        <p:nvSpPr>
          <p:cNvPr id="6" name="Rectangle 3"/>
          <p:cNvSpPr>
            <a:spLocks noGrp="1" noChangeArrowheads="1"/>
          </p:cNvSpPr>
          <p:nvPr>
            <p:ph idx="1"/>
          </p:nvPr>
        </p:nvSpPr>
        <p:spPr>
          <a:xfrm>
            <a:off x="5849893" y="1828799"/>
            <a:ext cx="2989307" cy="3998899"/>
          </a:xfrm>
        </p:spPr>
        <p:txBody>
          <a:bodyPr>
            <a:normAutofit fontScale="85000" lnSpcReduction="20000"/>
          </a:bodyPr>
          <a:lstStyle/>
          <a:p>
            <a:r>
              <a:rPr lang="en-US" sz="2400" dirty="0"/>
              <a:t>Upon completion of testing, a list of Integration Statements is published in the IHE Product Registry</a:t>
            </a:r>
          </a:p>
          <a:p>
            <a:r>
              <a:rPr lang="en-US" sz="2400" dirty="0"/>
              <a:t>Integration Statements, as defined by IHE, are documents published by vendors indicating their conformance claim for their products to specific integration profiles </a:t>
            </a:r>
          </a:p>
        </p:txBody>
      </p:sp>
      <p:sp>
        <p:nvSpPr>
          <p:cNvPr id="2" name="TextBox 1"/>
          <p:cNvSpPr txBox="1"/>
          <p:nvPr/>
        </p:nvSpPr>
        <p:spPr>
          <a:xfrm>
            <a:off x="427080" y="5873147"/>
            <a:ext cx="5422813" cy="307777"/>
          </a:xfrm>
          <a:prstGeom prst="rect">
            <a:avLst/>
          </a:prstGeom>
          <a:noFill/>
        </p:spPr>
        <p:txBody>
          <a:bodyPr wrap="square" rtlCol="0">
            <a:spAutoFit/>
          </a:bodyPr>
          <a:lstStyle/>
          <a:p>
            <a:pPr algn="ctr"/>
            <a:r>
              <a:rPr lang="en-US" sz="1400" dirty="0"/>
              <a:t>IHE Integration Statement Example (Excerpt)</a:t>
            </a:r>
          </a:p>
        </p:txBody>
      </p:sp>
      <p:pic>
        <p:nvPicPr>
          <p:cNvPr id="7" name="Picture 6"/>
          <p:cNvPicPr>
            <a:picLocks noChangeAspect="1"/>
          </p:cNvPicPr>
          <p:nvPr/>
        </p:nvPicPr>
        <p:blipFill>
          <a:blip r:embed="rId3"/>
          <a:stretch>
            <a:fillRect/>
          </a:stretch>
        </p:blipFill>
        <p:spPr>
          <a:xfrm>
            <a:off x="427080" y="1828800"/>
            <a:ext cx="5422813" cy="3998899"/>
          </a:xfrm>
          <a:prstGeom prst="rect">
            <a:avLst/>
          </a:prstGeom>
        </p:spPr>
      </p:pic>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2037841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457199"/>
            <a:ext cx="8153400" cy="914401"/>
          </a:xfrm>
        </p:spPr>
        <p:txBody>
          <a:bodyPr/>
          <a:lstStyle/>
          <a:p>
            <a:r>
              <a:rPr lang="en-US" dirty="0"/>
              <a:t>Gazelle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312</a:t>
            </a:fld>
            <a:endParaRPr lang="en-US"/>
          </a:p>
        </p:txBody>
      </p:sp>
      <p:sp>
        <p:nvSpPr>
          <p:cNvPr id="6" name="Rectangle 3"/>
          <p:cNvSpPr>
            <a:spLocks noGrp="1" noChangeArrowheads="1"/>
          </p:cNvSpPr>
          <p:nvPr>
            <p:ph idx="1"/>
          </p:nvPr>
        </p:nvSpPr>
        <p:spPr>
          <a:xfrm>
            <a:off x="419100" y="1714500"/>
            <a:ext cx="8382000" cy="4572000"/>
          </a:xfrm>
        </p:spPr>
        <p:txBody>
          <a:bodyPr>
            <a:normAutofit/>
          </a:bodyPr>
          <a:lstStyle/>
          <a:p>
            <a:r>
              <a:rPr lang="en-US" sz="2400" dirty="0"/>
              <a:t>Is a multi-purpose tool that facilitates the operation of the IHE testing program</a:t>
            </a:r>
          </a:p>
          <a:p>
            <a:r>
              <a:rPr lang="en-US" sz="2400" dirty="0"/>
              <a:t>Management tool</a:t>
            </a:r>
          </a:p>
          <a:p>
            <a:pPr lvl="1"/>
            <a:r>
              <a:rPr lang="en-US" sz="1900" dirty="0"/>
              <a:t>that maintains all the integration profiles (actors and transactions), </a:t>
            </a:r>
          </a:p>
          <a:p>
            <a:pPr lvl="1"/>
            <a:r>
              <a:rPr lang="en-US" sz="1900" dirty="0"/>
              <a:t>vendor declarations and configurations, </a:t>
            </a:r>
          </a:p>
          <a:p>
            <a:pPr lvl="1"/>
            <a:r>
              <a:rPr lang="en-US" sz="1900" dirty="0"/>
              <a:t>test cases, </a:t>
            </a:r>
          </a:p>
          <a:p>
            <a:pPr lvl="1"/>
            <a:r>
              <a:rPr lang="en-US" sz="1900" dirty="0"/>
              <a:t>orchestration of tests (including test views to vendors and monitors),</a:t>
            </a:r>
          </a:p>
          <a:p>
            <a:pPr lvl="1"/>
            <a:r>
              <a:rPr lang="en-US" sz="1900" dirty="0"/>
              <a:t>and test results</a:t>
            </a:r>
          </a:p>
          <a:p>
            <a:r>
              <a:rPr lang="en-US" sz="2400" dirty="0"/>
              <a:t>Validation Tool</a:t>
            </a:r>
          </a:p>
          <a:p>
            <a:pPr lvl="1"/>
            <a:r>
              <a:rPr lang="en-US" sz="1900" dirty="0"/>
              <a:t>“built-in” validation tools (e.g., HL7 v2, CDA, etc.)</a:t>
            </a:r>
          </a:p>
          <a:p>
            <a:r>
              <a:rPr lang="en-US" sz="2400" dirty="0"/>
              <a:t>Links to “external” validations services</a:t>
            </a:r>
          </a:p>
          <a:p>
            <a:pPr lvl="1"/>
            <a:r>
              <a:rPr lang="en-US" sz="1900" dirty="0"/>
              <a:t>E.g., test tools provided by NIST</a:t>
            </a:r>
          </a:p>
        </p:txBody>
      </p:sp>
      <p:sp>
        <p:nvSpPr>
          <p:cNvPr id="7" name="5-Point Star 6"/>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6721252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457199"/>
            <a:ext cx="8153400" cy="914401"/>
          </a:xfrm>
        </p:spPr>
        <p:txBody>
          <a:bodyPr/>
          <a:lstStyle/>
          <a:p>
            <a:r>
              <a:rPr lang="en-US" dirty="0"/>
              <a:t>ONC EHR Certification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313</a:t>
            </a:fld>
            <a:endParaRPr lang="en-US"/>
          </a:p>
        </p:txBody>
      </p:sp>
      <p:sp>
        <p:nvSpPr>
          <p:cNvPr id="6" name="Rectangle 3"/>
          <p:cNvSpPr>
            <a:spLocks noGrp="1" noChangeArrowheads="1"/>
          </p:cNvSpPr>
          <p:nvPr>
            <p:ph idx="1"/>
          </p:nvPr>
        </p:nvSpPr>
        <p:spPr>
          <a:xfrm>
            <a:off x="381000" y="1752600"/>
            <a:ext cx="8382000" cy="1126816"/>
          </a:xfrm>
        </p:spPr>
        <p:txBody>
          <a:bodyPr>
            <a:normAutofit fontScale="77500" lnSpcReduction="20000"/>
          </a:bodyPr>
          <a:lstStyle/>
          <a:p>
            <a:r>
              <a:rPr lang="en-US" sz="2400" dirty="0"/>
              <a:t>US Congress authorized creation and funding of federal programs to promote meaningful use of federally approved EHR technologies </a:t>
            </a:r>
          </a:p>
          <a:p>
            <a:r>
              <a:rPr lang="en-US" sz="2400" dirty="0"/>
              <a:t>aimed at achieving interoperability between information systems used in the health care setting</a:t>
            </a:r>
            <a:endParaRPr lang="en-US" sz="1900"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001808"/>
            <a:ext cx="5676900" cy="3409950"/>
          </a:xfrm>
          <a:prstGeom prst="rect">
            <a:avLst/>
          </a:prstGeom>
          <a:noFill/>
          <a:ln>
            <a:noFill/>
          </a:ln>
        </p:spPr>
      </p:pic>
      <p:sp>
        <p:nvSpPr>
          <p:cNvPr id="8" name="Rectangle 3"/>
          <p:cNvSpPr txBox="1">
            <a:spLocks noChangeArrowheads="1"/>
          </p:cNvSpPr>
          <p:nvPr/>
        </p:nvSpPr>
        <p:spPr bwMode="auto">
          <a:xfrm>
            <a:off x="6248400" y="2977194"/>
            <a:ext cx="2552700" cy="343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85000" lnSpcReduction="1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2400" kern="0" dirty="0"/>
              <a:t>Certification criteria</a:t>
            </a:r>
          </a:p>
          <a:p>
            <a:pPr eaLnBrk="1" hangingPunct="1">
              <a:buClr>
                <a:srgbClr val="002060"/>
              </a:buClr>
            </a:pPr>
            <a:r>
              <a:rPr lang="en-US" sz="2400" kern="0" dirty="0"/>
              <a:t>Standards</a:t>
            </a:r>
          </a:p>
          <a:p>
            <a:pPr eaLnBrk="1" hangingPunct="1">
              <a:buClr>
                <a:srgbClr val="002060"/>
              </a:buClr>
            </a:pPr>
            <a:r>
              <a:rPr lang="en-US" sz="2400" kern="0" dirty="0"/>
              <a:t>Test Procedures</a:t>
            </a:r>
          </a:p>
          <a:p>
            <a:pPr eaLnBrk="1" hangingPunct="1">
              <a:buClr>
                <a:srgbClr val="002060"/>
              </a:buClr>
            </a:pPr>
            <a:r>
              <a:rPr lang="en-US" sz="2400" kern="0" dirty="0"/>
              <a:t>Testing Tools</a:t>
            </a:r>
          </a:p>
          <a:p>
            <a:pPr eaLnBrk="1" hangingPunct="1">
              <a:buClr>
                <a:srgbClr val="002060"/>
              </a:buClr>
            </a:pPr>
            <a:r>
              <a:rPr lang="en-US" sz="2400" kern="0" dirty="0"/>
              <a:t>Testing</a:t>
            </a:r>
          </a:p>
          <a:p>
            <a:pPr eaLnBrk="1" hangingPunct="1">
              <a:buClr>
                <a:srgbClr val="002060"/>
              </a:buClr>
            </a:pPr>
            <a:r>
              <a:rPr lang="en-US" sz="2400" kern="0" dirty="0"/>
              <a:t>Certification</a:t>
            </a:r>
          </a:p>
          <a:p>
            <a:pPr eaLnBrk="1" hangingPunct="1">
              <a:buClr>
                <a:srgbClr val="002060"/>
              </a:buClr>
            </a:pPr>
            <a:r>
              <a:rPr lang="en-US" sz="2400" kern="0" dirty="0"/>
              <a:t>Posting of certified technologies</a:t>
            </a:r>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9069900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ONC CHPL</a:t>
            </a:r>
          </a:p>
        </p:txBody>
      </p:sp>
      <p:sp>
        <p:nvSpPr>
          <p:cNvPr id="4" name="Date Placeholder 3"/>
          <p:cNvSpPr>
            <a:spLocks noGrp="1"/>
          </p:cNvSpPr>
          <p:nvPr>
            <p:ph type="dt" sz="half" idx="10"/>
          </p:nvPr>
        </p:nvSpPr>
        <p:spPr>
          <a:xfrm>
            <a:off x="8077200" y="6619875"/>
            <a:ext cx="838200" cy="152400"/>
          </a:xfrm>
        </p:spPr>
        <p:txBody>
          <a:bodyPr/>
          <a:lstStyle/>
          <a:p>
            <a:fld id="{235313DE-39FF-4199-8686-1B682DE047CF}" type="datetime1">
              <a:rPr lang="en-US"/>
              <a:pPr/>
              <a:t>1/9/2018</a:t>
            </a:fld>
            <a:endParaRPr lang="en-US" dirty="0"/>
          </a:p>
        </p:txBody>
      </p:sp>
      <p:sp>
        <p:nvSpPr>
          <p:cNvPr id="7"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314</a:t>
            </a:fld>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38293"/>
            <a:ext cx="6245028" cy="3776707"/>
          </a:xfrm>
          <a:prstGeom prst="rect">
            <a:avLst/>
          </a:prstGeom>
          <a:noFill/>
          <a:ln>
            <a:noFill/>
          </a:ln>
        </p:spPr>
      </p:pic>
      <p:sp>
        <p:nvSpPr>
          <p:cNvPr id="2" name="Rectangle 1"/>
          <p:cNvSpPr/>
          <p:nvPr/>
        </p:nvSpPr>
        <p:spPr>
          <a:xfrm>
            <a:off x="6842153" y="5061963"/>
            <a:ext cx="2082013" cy="861774"/>
          </a:xfrm>
          <a:prstGeom prst="rect">
            <a:avLst/>
          </a:prstGeom>
        </p:spPr>
        <p:txBody>
          <a:bodyPr wrap="square">
            <a:spAutoFit/>
          </a:bodyPr>
          <a:lstStyle/>
          <a:p>
            <a:r>
              <a:rPr lang="en-US" sz="1000" dirty="0">
                <a:latin typeface="+mn-lt"/>
                <a:ea typeface="Times New Roman" panose="02020603050405020304" pitchFamily="18" charset="0"/>
                <a:cs typeface="Times New Roman" panose="02020603050405020304" pitchFamily="18" charset="0"/>
              </a:rPr>
              <a:t>* Inclusion of information about a specific vendor is merely an arbitrary example and in no way implies an endorsement of this vendor or this vendor’s products</a:t>
            </a:r>
            <a:endParaRPr lang="en-US" sz="1000" dirty="0">
              <a:latin typeface="+mn-lt"/>
            </a:endParaRPr>
          </a:p>
        </p:txBody>
      </p:sp>
      <p:sp>
        <p:nvSpPr>
          <p:cNvPr id="8" name="Rectangle 3"/>
          <p:cNvSpPr txBox="1">
            <a:spLocks noChangeArrowheads="1"/>
          </p:cNvSpPr>
          <p:nvPr/>
        </p:nvSpPr>
        <p:spPr bwMode="auto">
          <a:xfrm>
            <a:off x="6781800" y="1905000"/>
            <a:ext cx="19812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sz="1600" kern="0" dirty="0"/>
              <a:t>Product listing of certified technology</a:t>
            </a:r>
          </a:p>
          <a:p>
            <a:pPr eaLnBrk="1" hangingPunct="1">
              <a:buClr>
                <a:srgbClr val="002060"/>
              </a:buClr>
            </a:pPr>
            <a:r>
              <a:rPr lang="en-US" sz="1600" kern="0" dirty="0"/>
              <a:t>Can be used for MU incentive payments</a:t>
            </a:r>
          </a:p>
        </p:txBody>
      </p:sp>
      <p:sp>
        <p:nvSpPr>
          <p:cNvPr id="3" name="Rectangle 2"/>
          <p:cNvSpPr/>
          <p:nvPr/>
        </p:nvSpPr>
        <p:spPr>
          <a:xfrm>
            <a:off x="457200" y="5751890"/>
            <a:ext cx="6245028" cy="523220"/>
          </a:xfrm>
          <a:prstGeom prst="rect">
            <a:avLst/>
          </a:prstGeom>
        </p:spPr>
        <p:txBody>
          <a:bodyPr wrap="square">
            <a:spAutoFit/>
          </a:bodyPr>
          <a:lstStyle/>
          <a:p>
            <a:pPr algn="ctr"/>
            <a:r>
              <a:rPr lang="en-US" sz="1400" dirty="0">
                <a:latin typeface="+mn-lt"/>
                <a:ea typeface="Times New Roman" panose="02020603050405020304" pitchFamily="18" charset="0"/>
                <a:cs typeface="Arial" panose="020B0604020202020204" pitchFamily="34" charset="0"/>
              </a:rPr>
              <a:t>ONC Certified HIT Products List (ONC-CHPL) </a:t>
            </a:r>
          </a:p>
          <a:p>
            <a:pPr algn="ctr"/>
            <a:r>
              <a:rPr lang="en-US" sz="1400" u="sng" dirty="0">
                <a:solidFill>
                  <a:srgbClr val="0000FF"/>
                </a:solidFill>
                <a:latin typeface="+mn-lt"/>
                <a:ea typeface="Times New Roman" panose="02020603050405020304" pitchFamily="18" charset="0"/>
                <a:cs typeface="Arial" panose="020B0604020202020204" pitchFamily="34" charset="0"/>
                <a:hlinkClick r:id="rId4"/>
              </a:rPr>
              <a:t>http://oncchpl.force.com/ehrcert?q=chpl</a:t>
            </a:r>
            <a:endParaRPr lang="en-US" sz="1400" dirty="0">
              <a:latin typeface="+mn-lt"/>
            </a:endParaRPr>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0966635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sz="3200" dirty="0"/>
              <a:t>MU and Certification Testing Process</a:t>
            </a:r>
          </a:p>
        </p:txBody>
      </p:sp>
      <p:sp>
        <p:nvSpPr>
          <p:cNvPr id="4" name="Date Placeholder 3"/>
          <p:cNvSpPr>
            <a:spLocks noGrp="1"/>
          </p:cNvSpPr>
          <p:nvPr>
            <p:ph type="dt" sz="half" idx="10"/>
          </p:nvPr>
        </p:nvSpPr>
        <p:spPr>
          <a:xfrm>
            <a:off x="8077200" y="6619875"/>
            <a:ext cx="838200" cy="152400"/>
          </a:xfrm>
        </p:spPr>
        <p:txBody>
          <a:bodyPr/>
          <a:lstStyle/>
          <a:p>
            <a:fld id="{235313DE-39FF-4199-8686-1B682DE047CF}" type="datetime1">
              <a:rPr lang="en-US"/>
              <a:pPr/>
              <a:t>1/9/2018</a:t>
            </a:fld>
            <a:endParaRPr lang="en-US" dirty="0"/>
          </a:p>
        </p:txBody>
      </p:sp>
      <p:sp>
        <p:nvSpPr>
          <p:cNvPr id="7"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315</a:t>
            </a:fld>
            <a:endParaRPr lang="en-US" dirty="0"/>
          </a:p>
        </p:txBody>
      </p:sp>
      <p:sp>
        <p:nvSpPr>
          <p:cNvPr id="8" name="Rectangle 3"/>
          <p:cNvSpPr txBox="1">
            <a:spLocks noChangeArrowheads="1"/>
          </p:cNvSpPr>
          <p:nvPr/>
        </p:nvSpPr>
        <p:spPr bwMode="auto">
          <a:xfrm>
            <a:off x="6599055" y="1905000"/>
            <a:ext cx="2163945"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r>
              <a:rPr lang="en-US" sz="1600" kern="0" dirty="0"/>
              <a:t>Process when a conformance test tool is part of the criteria</a:t>
            </a:r>
          </a:p>
          <a:p>
            <a:pPr eaLnBrk="1" hangingPunct="1"/>
            <a:r>
              <a:rPr lang="en-US" sz="1600" kern="0" dirty="0"/>
              <a:t>Specifically for NIST HL7v2 tools</a:t>
            </a:r>
          </a:p>
          <a:p>
            <a:pPr eaLnBrk="1" hangingPunct="1"/>
            <a:r>
              <a:rPr lang="en-US" sz="1600" kern="0" dirty="0"/>
              <a:t>Indicates the multiphase and iterative process</a:t>
            </a:r>
          </a:p>
          <a:p>
            <a:pPr eaLnBrk="1" hangingPunct="1"/>
            <a:r>
              <a:rPr lang="en-US" sz="1600" kern="0" dirty="0"/>
              <a:t>Often requires clarification of requirements and addendums to the standards </a:t>
            </a: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55" y="1899605"/>
            <a:ext cx="6172200" cy="3716322"/>
          </a:xfrm>
          <a:prstGeom prst="rect">
            <a:avLst/>
          </a:prstGeom>
          <a:noFill/>
          <a:ln>
            <a:noFill/>
          </a:ln>
        </p:spPr>
      </p:pic>
    </p:spTree>
    <p:extLst>
      <p:ext uri="{BB962C8B-B14F-4D97-AF65-F5344CB8AC3E}">
        <p14:creationId xmlns:p14="http://schemas.microsoft.com/office/powerpoint/2010/main" val="422617421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Summary</a:t>
            </a:r>
          </a:p>
        </p:txBody>
      </p:sp>
      <p:sp>
        <p:nvSpPr>
          <p:cNvPr id="2051" name="Rectangle 3"/>
          <p:cNvSpPr>
            <a:spLocks noGrp="1" noChangeArrowheads="1"/>
          </p:cNvSpPr>
          <p:nvPr>
            <p:ph type="subTitle" idx="1"/>
          </p:nvPr>
        </p:nvSpPr>
        <p:spPr/>
        <p:txBody>
          <a:bodyPr/>
          <a:lstStyle/>
          <a:p>
            <a:r>
              <a:rPr lang="en-US" dirty="0"/>
              <a:t>Wrap-up and Take-a-ways</a:t>
            </a:r>
          </a:p>
        </p:txBody>
      </p:sp>
    </p:spTree>
    <p:extLst>
      <p:ext uri="{BB962C8B-B14F-4D97-AF65-F5344CB8AC3E}">
        <p14:creationId xmlns:p14="http://schemas.microsoft.com/office/powerpoint/2010/main" val="49025272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Towards Interoperability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317</a:t>
            </a:fld>
            <a:endParaRPr lang="en-US"/>
          </a:p>
        </p:txBody>
      </p:sp>
      <p:sp>
        <p:nvSpPr>
          <p:cNvPr id="7" name="Isosceles Triangle 6"/>
          <p:cNvSpPr/>
          <p:nvPr/>
        </p:nvSpPr>
        <p:spPr>
          <a:xfrm rot="5400000">
            <a:off x="1671784" y="2138216"/>
            <a:ext cx="2823082" cy="3271050"/>
          </a:xfrm>
          <a:prstGeom prst="triangle">
            <a:avLst/>
          </a:prstGeom>
          <a:solidFill>
            <a:srgbClr val="CCEC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8" name="Rectangle 7"/>
          <p:cNvSpPr/>
          <p:nvPr/>
        </p:nvSpPr>
        <p:spPr>
          <a:xfrm>
            <a:off x="3695966" y="3511461"/>
            <a:ext cx="1418095" cy="495946"/>
          </a:xfrm>
          <a:prstGeom prst="rect">
            <a:avLst/>
          </a:prstGeom>
          <a:solidFill>
            <a:srgbClr val="CCEC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9" name="Isosceles Triangle 8"/>
          <p:cNvSpPr/>
          <p:nvPr/>
        </p:nvSpPr>
        <p:spPr>
          <a:xfrm rot="16200000">
            <a:off x="4296167" y="2127887"/>
            <a:ext cx="2823082" cy="3271050"/>
          </a:xfrm>
          <a:prstGeom prst="triangle">
            <a:avLst/>
          </a:prstGeom>
          <a:solidFill>
            <a:srgbClr val="CCEC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0" name="TextBox 9"/>
          <p:cNvSpPr txBox="1"/>
          <p:nvPr/>
        </p:nvSpPr>
        <p:spPr>
          <a:xfrm>
            <a:off x="1392888" y="3325025"/>
            <a:ext cx="1006117" cy="923330"/>
          </a:xfrm>
          <a:prstGeom prst="rect">
            <a:avLst/>
          </a:prstGeom>
          <a:noFill/>
        </p:spPr>
        <p:txBody>
          <a:bodyPr wrap="square" rtlCol="0">
            <a:spAutoFit/>
          </a:bodyPr>
          <a:lstStyle/>
          <a:p>
            <a:pPr algn="ctr" defTabSz="457200" eaLnBrk="1" fontAlgn="auto" hangingPunct="1">
              <a:spcBef>
                <a:spcPts val="0"/>
              </a:spcBef>
              <a:spcAft>
                <a:spcPts val="0"/>
              </a:spcAft>
            </a:pPr>
            <a:r>
              <a:rPr lang="en-US" dirty="0">
                <a:solidFill>
                  <a:srgbClr val="000000"/>
                </a:solidFill>
                <a:latin typeface="Helvetica Neue Light"/>
              </a:rPr>
              <a:t>Trading Partner A</a:t>
            </a:r>
          </a:p>
        </p:txBody>
      </p:sp>
      <p:sp>
        <p:nvSpPr>
          <p:cNvPr id="11" name="TextBox 10"/>
          <p:cNvSpPr txBox="1"/>
          <p:nvPr/>
        </p:nvSpPr>
        <p:spPr>
          <a:xfrm>
            <a:off x="6368819" y="3301738"/>
            <a:ext cx="1006117" cy="923330"/>
          </a:xfrm>
          <a:prstGeom prst="rect">
            <a:avLst/>
          </a:prstGeom>
          <a:noFill/>
        </p:spPr>
        <p:txBody>
          <a:bodyPr wrap="square" rtlCol="0">
            <a:spAutoFit/>
          </a:bodyPr>
          <a:lstStyle/>
          <a:p>
            <a:pPr algn="ctr" defTabSz="457200" eaLnBrk="1" fontAlgn="auto" hangingPunct="1">
              <a:spcBef>
                <a:spcPts val="0"/>
              </a:spcBef>
              <a:spcAft>
                <a:spcPts val="0"/>
              </a:spcAft>
            </a:pPr>
            <a:r>
              <a:rPr lang="en-US" dirty="0">
                <a:solidFill>
                  <a:srgbClr val="000000"/>
                </a:solidFill>
                <a:latin typeface="Helvetica Neue Light"/>
              </a:rPr>
              <a:t>Trading Partner B</a:t>
            </a:r>
          </a:p>
        </p:txBody>
      </p:sp>
      <p:sp>
        <p:nvSpPr>
          <p:cNvPr id="12" name="TextBox 11"/>
          <p:cNvSpPr txBox="1"/>
          <p:nvPr/>
        </p:nvSpPr>
        <p:spPr>
          <a:xfrm rot="16200000">
            <a:off x="165885" y="3622926"/>
            <a:ext cx="2300415"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a:solidFill>
                  <a:srgbClr val="0070C0"/>
                </a:solidFill>
                <a:latin typeface="Helvetica Neue Light"/>
              </a:rPr>
              <a:t>Requirements</a:t>
            </a:r>
          </a:p>
        </p:txBody>
      </p:sp>
      <p:sp>
        <p:nvSpPr>
          <p:cNvPr id="13" name="TextBox 12"/>
          <p:cNvSpPr txBox="1"/>
          <p:nvPr/>
        </p:nvSpPr>
        <p:spPr>
          <a:xfrm rot="5400000">
            <a:off x="6317646" y="3628317"/>
            <a:ext cx="2300415"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a:solidFill>
                  <a:srgbClr val="0070C0"/>
                </a:solidFill>
                <a:latin typeface="Helvetica Neue Light"/>
              </a:rPr>
              <a:t>Requirements</a:t>
            </a:r>
          </a:p>
        </p:txBody>
      </p:sp>
      <p:sp>
        <p:nvSpPr>
          <p:cNvPr id="14" name="Right Arrow 13"/>
          <p:cNvSpPr/>
          <p:nvPr/>
        </p:nvSpPr>
        <p:spPr>
          <a:xfrm rot="16200000">
            <a:off x="1212271" y="2413888"/>
            <a:ext cx="261610" cy="163826"/>
          </a:xfrm>
          <a:prstGeom prst="rightArrow">
            <a:avLst/>
          </a:prstGeom>
          <a:solidFill>
            <a:srgbClr val="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5" name="Right Arrow 14"/>
          <p:cNvSpPr/>
          <p:nvPr/>
        </p:nvSpPr>
        <p:spPr>
          <a:xfrm rot="5400000">
            <a:off x="1189817" y="4975914"/>
            <a:ext cx="261610" cy="163826"/>
          </a:xfrm>
          <a:prstGeom prst="rightArrow">
            <a:avLst/>
          </a:prstGeom>
          <a:solidFill>
            <a:srgbClr val="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6" name="Right Arrow 15"/>
          <p:cNvSpPr/>
          <p:nvPr/>
        </p:nvSpPr>
        <p:spPr>
          <a:xfrm rot="16200000">
            <a:off x="7330180" y="2411092"/>
            <a:ext cx="261610" cy="163826"/>
          </a:xfrm>
          <a:prstGeom prst="rightArrow">
            <a:avLst/>
          </a:prstGeom>
          <a:solidFill>
            <a:srgbClr val="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7" name="Right Arrow 16"/>
          <p:cNvSpPr/>
          <p:nvPr/>
        </p:nvSpPr>
        <p:spPr>
          <a:xfrm rot="5400000">
            <a:off x="7339964" y="4956815"/>
            <a:ext cx="261610" cy="163826"/>
          </a:xfrm>
          <a:prstGeom prst="rightArrow">
            <a:avLst/>
          </a:prstGeom>
          <a:solidFill>
            <a:srgbClr val="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18" name="TextBox 17"/>
          <p:cNvSpPr txBox="1"/>
          <p:nvPr/>
        </p:nvSpPr>
        <p:spPr>
          <a:xfrm>
            <a:off x="3811741" y="3457878"/>
            <a:ext cx="1186543" cy="600164"/>
          </a:xfrm>
          <a:prstGeom prst="rect">
            <a:avLst/>
          </a:prstGeom>
          <a:solidFill>
            <a:srgbClr val="CCECFF"/>
          </a:solidFill>
        </p:spPr>
        <p:txBody>
          <a:bodyPr wrap="square" rtlCol="0">
            <a:spAutoFit/>
          </a:bodyPr>
          <a:lstStyle/>
          <a:p>
            <a:pPr algn="ctr" defTabSz="457200" eaLnBrk="1" fontAlgn="auto" hangingPunct="1">
              <a:spcBef>
                <a:spcPts val="0"/>
              </a:spcBef>
              <a:spcAft>
                <a:spcPts val="0"/>
              </a:spcAft>
            </a:pPr>
            <a:r>
              <a:rPr lang="en-US" sz="1100" b="1" dirty="0">
                <a:solidFill>
                  <a:srgbClr val="0070C0"/>
                </a:solidFill>
                <a:latin typeface="Helvetica Neue Light"/>
              </a:rPr>
              <a:t>Reduced</a:t>
            </a:r>
            <a:r>
              <a:rPr lang="en-US" sz="1100" b="1" dirty="0">
                <a:solidFill>
                  <a:schemeClr val="accent5">
                    <a:lumMod val="50000"/>
                  </a:schemeClr>
                </a:solidFill>
                <a:latin typeface="Helvetica Neue Light"/>
              </a:rPr>
              <a:t> </a:t>
            </a:r>
            <a:r>
              <a:rPr lang="en-US" sz="1100" b="1" dirty="0">
                <a:solidFill>
                  <a:srgbClr val="0070C0"/>
                </a:solidFill>
                <a:latin typeface="Helvetica Neue Light"/>
              </a:rPr>
              <a:t>Negotiations</a:t>
            </a:r>
            <a:r>
              <a:rPr lang="en-US" sz="1100" b="1" dirty="0">
                <a:solidFill>
                  <a:schemeClr val="accent5">
                    <a:lumMod val="50000"/>
                  </a:schemeClr>
                </a:solidFill>
                <a:latin typeface="Helvetica Neue Light"/>
              </a:rPr>
              <a:t> </a:t>
            </a:r>
            <a:r>
              <a:rPr lang="en-US" sz="1100" b="1" dirty="0">
                <a:solidFill>
                  <a:srgbClr val="0070C0"/>
                </a:solidFill>
                <a:latin typeface="Helvetica Neue Light"/>
              </a:rPr>
              <a:t>&amp;</a:t>
            </a:r>
          </a:p>
          <a:p>
            <a:pPr algn="ctr" defTabSz="457200" eaLnBrk="1" fontAlgn="auto" hangingPunct="1">
              <a:spcBef>
                <a:spcPts val="0"/>
              </a:spcBef>
              <a:spcAft>
                <a:spcPts val="0"/>
              </a:spcAft>
            </a:pPr>
            <a:r>
              <a:rPr lang="en-US" sz="1100" b="1" dirty="0">
                <a:solidFill>
                  <a:schemeClr val="accent5">
                    <a:lumMod val="50000"/>
                  </a:schemeClr>
                </a:solidFill>
                <a:latin typeface="Helvetica Neue Light"/>
              </a:rPr>
              <a:t> </a:t>
            </a:r>
            <a:r>
              <a:rPr lang="en-US" sz="1100" b="1" dirty="0">
                <a:solidFill>
                  <a:srgbClr val="0070C0"/>
                </a:solidFill>
                <a:latin typeface="Helvetica Neue Light"/>
              </a:rPr>
              <a:t>Translations</a:t>
            </a:r>
          </a:p>
        </p:txBody>
      </p:sp>
      <p:sp>
        <p:nvSpPr>
          <p:cNvPr id="19" name="Right Arrow 18"/>
          <p:cNvSpPr/>
          <p:nvPr/>
        </p:nvSpPr>
        <p:spPr>
          <a:xfrm rot="9376868">
            <a:off x="4736971" y="2916696"/>
            <a:ext cx="2628852" cy="124460"/>
          </a:xfrm>
          <a:prstGeom prst="rightArrow">
            <a:avLst/>
          </a:prstGeom>
          <a:solidFill>
            <a:srgbClr val="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20" name="Right Arrow 19"/>
          <p:cNvSpPr/>
          <p:nvPr/>
        </p:nvSpPr>
        <p:spPr>
          <a:xfrm rot="12192940">
            <a:off x="4694171" y="4475277"/>
            <a:ext cx="2628852" cy="124460"/>
          </a:xfrm>
          <a:prstGeom prst="rightArrow">
            <a:avLst/>
          </a:prstGeom>
          <a:solidFill>
            <a:srgbClr val="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21" name="Right Arrow 20"/>
          <p:cNvSpPr/>
          <p:nvPr/>
        </p:nvSpPr>
        <p:spPr>
          <a:xfrm rot="1379567">
            <a:off x="1403957" y="2930019"/>
            <a:ext cx="2628852" cy="124460"/>
          </a:xfrm>
          <a:prstGeom prst="rightArrow">
            <a:avLst/>
          </a:prstGeom>
          <a:solidFill>
            <a:srgbClr val="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22" name="Right Arrow 21"/>
          <p:cNvSpPr/>
          <p:nvPr/>
        </p:nvSpPr>
        <p:spPr>
          <a:xfrm rot="20212787">
            <a:off x="1434447" y="4482533"/>
            <a:ext cx="2628852" cy="124460"/>
          </a:xfrm>
          <a:prstGeom prst="rightArrow">
            <a:avLst/>
          </a:prstGeom>
          <a:solidFill>
            <a:srgbClr val="0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23" name="Isosceles Triangle 22"/>
          <p:cNvSpPr/>
          <p:nvPr/>
        </p:nvSpPr>
        <p:spPr>
          <a:xfrm>
            <a:off x="1623300" y="4057172"/>
            <a:ext cx="5539454" cy="1131460"/>
          </a:xfrm>
          <a:prstGeom prst="triangle">
            <a:avLst>
              <a:gd name="adj" fmla="val 50095"/>
            </a:avLst>
          </a:prstGeom>
          <a:solidFill>
            <a:srgbClr val="002060"/>
          </a:solidFill>
          <a:ln w="9525"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24" name="TextBox 23"/>
          <p:cNvSpPr txBox="1"/>
          <p:nvPr/>
        </p:nvSpPr>
        <p:spPr>
          <a:xfrm>
            <a:off x="3886295" y="4349933"/>
            <a:ext cx="1186543" cy="338554"/>
          </a:xfrm>
          <a:prstGeom prst="rect">
            <a:avLst/>
          </a:prstGeom>
          <a:noFill/>
        </p:spPr>
        <p:txBody>
          <a:bodyPr wrap="none" rtlCol="0">
            <a:spAutoFit/>
          </a:bodyPr>
          <a:lstStyle/>
          <a:p>
            <a:pPr defTabSz="457200" eaLnBrk="1" fontAlgn="auto" hangingPunct="1">
              <a:spcBef>
                <a:spcPts val="0"/>
              </a:spcBef>
              <a:spcAft>
                <a:spcPts val="0"/>
              </a:spcAft>
            </a:pPr>
            <a:r>
              <a:rPr lang="en-US" sz="1600" b="1" dirty="0">
                <a:solidFill>
                  <a:prstClr val="white"/>
                </a:solidFill>
                <a:latin typeface="Helvetica Neue Light"/>
              </a:rPr>
              <a:t>Standards</a:t>
            </a:r>
          </a:p>
        </p:txBody>
      </p:sp>
      <p:sp>
        <p:nvSpPr>
          <p:cNvPr id="25" name="TextBox 24"/>
          <p:cNvSpPr txBox="1"/>
          <p:nvPr/>
        </p:nvSpPr>
        <p:spPr>
          <a:xfrm>
            <a:off x="5353167" y="4784612"/>
            <a:ext cx="898772" cy="338554"/>
          </a:xfrm>
          <a:prstGeom prst="rect">
            <a:avLst/>
          </a:prstGeom>
          <a:noFill/>
        </p:spPr>
        <p:txBody>
          <a:bodyPr wrap="none" rtlCol="0">
            <a:spAutoFit/>
          </a:bodyPr>
          <a:lstStyle/>
          <a:p>
            <a:pPr defTabSz="457200" eaLnBrk="1" fontAlgn="auto" hangingPunct="1">
              <a:spcBef>
                <a:spcPts val="0"/>
              </a:spcBef>
              <a:spcAft>
                <a:spcPts val="0"/>
              </a:spcAft>
            </a:pPr>
            <a:r>
              <a:rPr lang="en-US" sz="1600" b="1" dirty="0">
                <a:solidFill>
                  <a:prstClr val="white"/>
                </a:solidFill>
                <a:latin typeface="Helvetica Neue Light"/>
              </a:rPr>
              <a:t>Testing</a:t>
            </a:r>
          </a:p>
        </p:txBody>
      </p:sp>
      <p:sp>
        <p:nvSpPr>
          <p:cNvPr id="26" name="TextBox 25"/>
          <p:cNvSpPr txBox="1"/>
          <p:nvPr/>
        </p:nvSpPr>
        <p:spPr>
          <a:xfrm>
            <a:off x="2644300" y="4779546"/>
            <a:ext cx="1018227" cy="338554"/>
          </a:xfrm>
          <a:prstGeom prst="rect">
            <a:avLst/>
          </a:prstGeom>
          <a:noFill/>
        </p:spPr>
        <p:txBody>
          <a:bodyPr wrap="none" rtlCol="0">
            <a:spAutoFit/>
          </a:bodyPr>
          <a:lstStyle/>
          <a:p>
            <a:pPr defTabSz="457200" eaLnBrk="1" fontAlgn="auto" hangingPunct="1">
              <a:spcBef>
                <a:spcPts val="0"/>
              </a:spcBef>
              <a:spcAft>
                <a:spcPts val="0"/>
              </a:spcAft>
            </a:pPr>
            <a:r>
              <a:rPr lang="en-US" sz="1600" b="1" dirty="0">
                <a:solidFill>
                  <a:prstClr val="white"/>
                </a:solidFill>
                <a:latin typeface="Helvetica Neue Light"/>
              </a:rPr>
              <a:t>Profiling</a:t>
            </a:r>
          </a:p>
        </p:txBody>
      </p:sp>
      <p:sp>
        <p:nvSpPr>
          <p:cNvPr id="27" name="Isosceles Triangle 26"/>
          <p:cNvSpPr/>
          <p:nvPr/>
        </p:nvSpPr>
        <p:spPr>
          <a:xfrm rot="10800000">
            <a:off x="1635285" y="2364994"/>
            <a:ext cx="5539454" cy="1097573"/>
          </a:xfrm>
          <a:prstGeom prst="triangle">
            <a:avLst>
              <a:gd name="adj" fmla="val 50095"/>
            </a:avLst>
          </a:prstGeom>
          <a:solidFill>
            <a:srgbClr val="002060"/>
          </a:solidFill>
          <a:ln w="9525"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Neue Light"/>
              <a:ea typeface="+mn-ea"/>
              <a:cs typeface="+mn-cs"/>
            </a:endParaRPr>
          </a:p>
        </p:txBody>
      </p:sp>
      <p:sp>
        <p:nvSpPr>
          <p:cNvPr id="28" name="TextBox 27"/>
          <p:cNvSpPr txBox="1"/>
          <p:nvPr/>
        </p:nvSpPr>
        <p:spPr>
          <a:xfrm>
            <a:off x="3823585" y="2597207"/>
            <a:ext cx="1220206" cy="338554"/>
          </a:xfrm>
          <a:prstGeom prst="rect">
            <a:avLst/>
          </a:prstGeom>
          <a:noFill/>
        </p:spPr>
        <p:txBody>
          <a:bodyPr wrap="none" rtlCol="0">
            <a:spAutoFit/>
          </a:bodyPr>
          <a:lstStyle/>
          <a:p>
            <a:pPr defTabSz="457200" eaLnBrk="1" fontAlgn="auto" hangingPunct="1">
              <a:spcBef>
                <a:spcPts val="0"/>
              </a:spcBef>
              <a:spcAft>
                <a:spcPts val="0"/>
              </a:spcAft>
            </a:pPr>
            <a:r>
              <a:rPr lang="en-US" sz="1600" b="1" dirty="0">
                <a:solidFill>
                  <a:prstClr val="white"/>
                </a:solidFill>
                <a:latin typeface="Helvetica Neue Light"/>
              </a:rPr>
              <a:t>Use Cases</a:t>
            </a:r>
          </a:p>
        </p:txBody>
      </p:sp>
      <p:sp>
        <p:nvSpPr>
          <p:cNvPr id="29" name="TextBox 28"/>
          <p:cNvSpPr txBox="1"/>
          <p:nvPr/>
        </p:nvSpPr>
        <p:spPr>
          <a:xfrm>
            <a:off x="3668058" y="4784612"/>
            <a:ext cx="1555811" cy="338554"/>
          </a:xfrm>
          <a:prstGeom prst="rect">
            <a:avLst/>
          </a:prstGeom>
          <a:noFill/>
        </p:spPr>
        <p:txBody>
          <a:bodyPr wrap="none" rtlCol="0">
            <a:spAutoFit/>
          </a:bodyPr>
          <a:lstStyle/>
          <a:p>
            <a:pPr defTabSz="457200" eaLnBrk="1" fontAlgn="auto" hangingPunct="1">
              <a:spcBef>
                <a:spcPts val="0"/>
              </a:spcBef>
              <a:spcAft>
                <a:spcPts val="0"/>
              </a:spcAft>
            </a:pPr>
            <a:r>
              <a:rPr lang="en-US" sz="1600" b="1" dirty="0">
                <a:solidFill>
                  <a:prstClr val="white"/>
                </a:solidFill>
                <a:latin typeface="Helvetica Neue Light"/>
              </a:rPr>
              <a:t>Implementation</a:t>
            </a:r>
          </a:p>
        </p:txBody>
      </p:sp>
    </p:spTree>
    <p:extLst>
      <p:ext uri="{BB962C8B-B14F-4D97-AF65-F5344CB8AC3E}">
        <p14:creationId xmlns:p14="http://schemas.microsoft.com/office/powerpoint/2010/main" val="147338683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Tips and Recommendations</a:t>
            </a:r>
          </a:p>
        </p:txBody>
      </p:sp>
      <p:sp>
        <p:nvSpPr>
          <p:cNvPr id="8195" name="Rectangle 3"/>
          <p:cNvSpPr>
            <a:spLocks noGrp="1" noChangeArrowheads="1"/>
          </p:cNvSpPr>
          <p:nvPr>
            <p:ph idx="1"/>
          </p:nvPr>
        </p:nvSpPr>
        <p:spPr>
          <a:xfrm>
            <a:off x="419100" y="1747458"/>
            <a:ext cx="8382000" cy="4610100"/>
          </a:xfrm>
        </p:spPr>
        <p:txBody>
          <a:bodyPr/>
          <a:lstStyle/>
          <a:p>
            <a:r>
              <a:rPr lang="en-US" dirty="0"/>
              <a:t>Need quality data exchange standards</a:t>
            </a:r>
          </a:p>
          <a:p>
            <a:r>
              <a:rPr lang="en-US" dirty="0"/>
              <a:t>Be precise, and demand it from SDOs</a:t>
            </a:r>
          </a:p>
          <a:p>
            <a:r>
              <a:rPr lang="en-US" dirty="0"/>
              <a:t>Profile and modularize</a:t>
            </a:r>
          </a:p>
          <a:p>
            <a:r>
              <a:rPr lang="en-US" dirty="0"/>
              <a:t>Use existing tools (profiling and testing)</a:t>
            </a:r>
          </a:p>
          <a:p>
            <a:r>
              <a:rPr lang="en-US" dirty="0"/>
              <a:t>Document, document, document…</a:t>
            </a:r>
          </a:p>
          <a:p>
            <a:r>
              <a:rPr lang="en-US" dirty="0"/>
              <a:t>Plan for testing, and test (at all layers)</a:t>
            </a:r>
          </a:p>
          <a:p>
            <a:r>
              <a:rPr lang="en-US" dirty="0"/>
              <a:t>Non-conformance should not prevent useful exchange of data—but should be addressed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318</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5800104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Disclaimer, Use, Copyright</a:t>
            </a:r>
          </a:p>
        </p:txBody>
      </p:sp>
      <p:sp>
        <p:nvSpPr>
          <p:cNvPr id="8195" name="Rectangle 3"/>
          <p:cNvSpPr>
            <a:spLocks noGrp="1" noChangeArrowheads="1"/>
          </p:cNvSpPr>
          <p:nvPr>
            <p:ph idx="1"/>
          </p:nvPr>
        </p:nvSpPr>
        <p:spPr>
          <a:xfrm>
            <a:off x="381000" y="1828800"/>
            <a:ext cx="8382000" cy="4572000"/>
          </a:xfrm>
        </p:spPr>
        <p:txBody>
          <a:bodyPr>
            <a:normAutofit fontScale="70000" lnSpcReduction="20000"/>
          </a:bodyPr>
          <a:lstStyle/>
          <a:p>
            <a:r>
              <a:rPr lang="en-US" dirty="0"/>
              <a:t>These slides were created by Rob Snelick (unless noted) as part of his official duties as an US government employee at NIST. US Copyright does not apply.</a:t>
            </a:r>
          </a:p>
          <a:p>
            <a:r>
              <a:rPr lang="en-US" dirty="0"/>
              <a:t>NIST assumes no responsibility whatsoever for the use of the slides by other parties, and makes no guarantees, expressed or implied, about its quality, reliability, or any other characteristic. We would appreciate acknowledgment if the slides are used. This slide deck can be redistributed and/or modified freely provided that any derivative works bear some notice that they are derived from it, and any modified versions bear some notice that they have been modified.</a:t>
            </a:r>
          </a:p>
          <a:p>
            <a:r>
              <a:rPr lang="en-US" dirty="0"/>
              <a:t>Updated slides can be accessed at the NIST tooling portal under the publications tab</a:t>
            </a:r>
          </a:p>
          <a:p>
            <a:pPr lvl="1"/>
            <a:r>
              <a:rPr lang="en-US" dirty="0"/>
              <a:t>hl7v2tools.nist.gov</a:t>
            </a:r>
          </a:p>
          <a:p>
            <a:r>
              <a:rPr lang="en-US" dirty="0"/>
              <a:t>Slides will be updated periodically</a:t>
            </a:r>
          </a:p>
          <a:p>
            <a:endParaRPr lang="en-US" dirty="0"/>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319</a:t>
            </a:fld>
            <a:endParaRPr lang="en-US" dirty="0"/>
          </a:p>
        </p:txBody>
      </p:sp>
    </p:spTree>
    <p:extLst>
      <p:ext uri="{BB962C8B-B14F-4D97-AF65-F5344CB8AC3E}">
        <p14:creationId xmlns:p14="http://schemas.microsoft.com/office/powerpoint/2010/main" val="2244430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Interoperability Standards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32</a:t>
            </a:fld>
            <a:endParaRPr lang="en-US" dirty="0"/>
          </a:p>
        </p:txBody>
      </p:sp>
      <p:sp>
        <p:nvSpPr>
          <p:cNvPr id="13" name="Rectangle 3"/>
          <p:cNvSpPr>
            <a:spLocks noGrp="1" noChangeArrowheads="1"/>
          </p:cNvSpPr>
          <p:nvPr>
            <p:ph idx="1"/>
          </p:nvPr>
        </p:nvSpPr>
        <p:spPr>
          <a:xfrm>
            <a:off x="457200" y="1737306"/>
            <a:ext cx="8305800" cy="1069298"/>
          </a:xfrm>
        </p:spPr>
        <p:txBody>
          <a:bodyPr>
            <a:normAutofit fontScale="55000" lnSpcReduction="20000"/>
          </a:bodyPr>
          <a:lstStyle/>
          <a:p>
            <a:r>
              <a:rPr lang="en-US" dirty="0"/>
              <a:t>Uses six informative characteristics as context for the standard</a:t>
            </a:r>
          </a:p>
          <a:p>
            <a:r>
              <a:rPr lang="en-US" dirty="0"/>
              <a:t>Lists an “emerging alternative” to a standard or implementation specification when known</a:t>
            </a:r>
          </a:p>
          <a:p>
            <a:r>
              <a:rPr lang="en-US" dirty="0"/>
              <a:t>Indicates available conformance tools</a:t>
            </a:r>
          </a:p>
          <a:p>
            <a:endParaRPr lang="en-US" dirty="0"/>
          </a:p>
          <a:p>
            <a:endParaRPr lang="en-US" dirty="0"/>
          </a:p>
          <a:p>
            <a:pPr marL="0" indent="0">
              <a:buNone/>
            </a:pPr>
            <a:endParaRPr lang="en-US" dirty="0"/>
          </a:p>
        </p:txBody>
      </p:sp>
      <p:pic>
        <p:nvPicPr>
          <p:cNvPr id="8" name="Picture 7"/>
          <p:cNvPicPr>
            <a:picLocks noChangeAspect="1"/>
          </p:cNvPicPr>
          <p:nvPr/>
        </p:nvPicPr>
        <p:blipFill>
          <a:blip r:embed="rId3"/>
          <a:stretch>
            <a:fillRect/>
          </a:stretch>
        </p:blipFill>
        <p:spPr>
          <a:xfrm>
            <a:off x="910221" y="2735526"/>
            <a:ext cx="7309340" cy="2192802"/>
          </a:xfrm>
          <a:prstGeom prst="rect">
            <a:avLst/>
          </a:prstGeom>
        </p:spPr>
      </p:pic>
      <p:grpSp>
        <p:nvGrpSpPr>
          <p:cNvPr id="9" name="Group 8"/>
          <p:cNvGrpSpPr/>
          <p:nvPr/>
        </p:nvGrpSpPr>
        <p:grpSpPr>
          <a:xfrm>
            <a:off x="1447800" y="5029200"/>
            <a:ext cx="6248400" cy="1371600"/>
            <a:chOff x="246613" y="4495800"/>
            <a:chExt cx="6543675" cy="1604923"/>
          </a:xfrm>
        </p:grpSpPr>
        <p:pic>
          <p:nvPicPr>
            <p:cNvPr id="10" name="Picture 9"/>
            <p:cNvPicPr>
              <a:picLocks noChangeAspect="1"/>
            </p:cNvPicPr>
            <p:nvPr/>
          </p:nvPicPr>
          <p:blipFill>
            <a:blip r:embed="rId4"/>
            <a:stretch>
              <a:fillRect/>
            </a:stretch>
          </p:blipFill>
          <p:spPr>
            <a:xfrm>
              <a:off x="246613" y="4805323"/>
              <a:ext cx="6543675" cy="1295400"/>
            </a:xfrm>
            <a:prstGeom prst="rect">
              <a:avLst/>
            </a:prstGeom>
          </p:spPr>
        </p:pic>
        <p:sp>
          <p:nvSpPr>
            <p:cNvPr id="11" name="TextBox 10"/>
            <p:cNvSpPr txBox="1"/>
            <p:nvPr/>
          </p:nvSpPr>
          <p:spPr>
            <a:xfrm>
              <a:off x="276225" y="4495800"/>
              <a:ext cx="277177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Adoption Level Legend</a:t>
              </a:r>
            </a:p>
          </p:txBody>
        </p:sp>
      </p:grpSp>
      <p:sp>
        <p:nvSpPr>
          <p:cNvPr id="12" name="TextBox 11"/>
          <p:cNvSpPr txBox="1"/>
          <p:nvPr/>
        </p:nvSpPr>
        <p:spPr>
          <a:xfrm>
            <a:off x="6412962" y="6318706"/>
            <a:ext cx="1664238" cy="215444"/>
          </a:xfrm>
          <a:prstGeom prst="rect">
            <a:avLst/>
          </a:prstGeom>
          <a:noFill/>
        </p:spPr>
        <p:txBody>
          <a:bodyPr wrap="none" rtlCol="0">
            <a:spAutoFit/>
          </a:bodyPr>
          <a:lstStyle/>
          <a:p>
            <a:r>
              <a:rPr lang="en-US" sz="800" i="1" dirty="0"/>
              <a:t>Courtesy of S. Taylor (Adapted) </a:t>
            </a:r>
          </a:p>
        </p:txBody>
      </p:sp>
      <p:sp>
        <p:nvSpPr>
          <p:cNvPr id="14" name="5-Point Star 13"/>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69657195"/>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Thank You</a:t>
            </a:r>
            <a:br>
              <a:rPr lang="en-US" dirty="0"/>
            </a:br>
            <a:br>
              <a:rPr lang="en-US" dirty="0"/>
            </a:br>
            <a:br>
              <a:rPr lang="en-US" dirty="0"/>
            </a:br>
            <a:br>
              <a:rPr lang="en-US" dirty="0"/>
            </a:br>
            <a:r>
              <a:rPr lang="en-US" dirty="0"/>
              <a:t>Questions</a:t>
            </a:r>
          </a:p>
        </p:txBody>
      </p:sp>
      <p:sp>
        <p:nvSpPr>
          <p:cNvPr id="2051" name="Rectangle 3"/>
          <p:cNvSpPr>
            <a:spLocks noGrp="1" noChangeArrowheads="1"/>
          </p:cNvSpPr>
          <p:nvPr>
            <p:ph type="subTitle" idx="1"/>
          </p:nvPr>
        </p:nvSpPr>
        <p:spPr/>
        <p:txBody>
          <a:bodyPr/>
          <a:lstStyle/>
          <a:p>
            <a:r>
              <a:rPr lang="en-US" dirty="0"/>
              <a:t>Contact: </a:t>
            </a:r>
            <a:r>
              <a:rPr lang="en-US" dirty="0">
                <a:hlinkClick r:id="rId3"/>
              </a:rPr>
              <a:t>robert.snelick@nist.gov</a:t>
            </a:r>
            <a:endParaRPr lang="en-US" dirty="0"/>
          </a:p>
          <a:p>
            <a:endParaRPr lang="en-US" dirty="0"/>
          </a:p>
        </p:txBody>
      </p:sp>
    </p:spTree>
    <p:extLst>
      <p:ext uri="{BB962C8B-B14F-4D97-AF65-F5344CB8AC3E}">
        <p14:creationId xmlns:p14="http://schemas.microsoft.com/office/powerpoint/2010/main" val="2763372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Module 1 – Take-a-ways</a:t>
            </a:r>
          </a:p>
        </p:txBody>
      </p:sp>
      <p:sp>
        <p:nvSpPr>
          <p:cNvPr id="8195" name="Rectangle 3"/>
          <p:cNvSpPr>
            <a:spLocks noGrp="1" noChangeArrowheads="1"/>
          </p:cNvSpPr>
          <p:nvPr>
            <p:ph idx="1"/>
          </p:nvPr>
        </p:nvSpPr>
        <p:spPr>
          <a:xfrm>
            <a:off x="381000" y="1752600"/>
            <a:ext cx="8382000" cy="4724400"/>
          </a:xfrm>
        </p:spPr>
        <p:txBody>
          <a:bodyPr>
            <a:normAutofit/>
          </a:bodyPr>
          <a:lstStyle/>
          <a:p>
            <a:r>
              <a:rPr lang="en-US" dirty="0"/>
              <a:t>Standards are needed for achieving interoperability</a:t>
            </a:r>
          </a:p>
          <a:p>
            <a:r>
              <a:rPr lang="en-US" dirty="0"/>
              <a:t>Standards must be well written</a:t>
            </a:r>
          </a:p>
          <a:p>
            <a:pPr lvl="1"/>
            <a:r>
              <a:rPr lang="en-US" dirty="0"/>
              <a:t>an understanding of conformance and how to apply and interpret conformance constructs are necessary</a:t>
            </a:r>
          </a:p>
          <a:p>
            <a:r>
              <a:rPr lang="en-US" dirty="0"/>
              <a:t>Standards must be verified</a:t>
            </a:r>
          </a:p>
          <a:p>
            <a:pPr lvl="1"/>
            <a:r>
              <a:rPr lang="en-US" dirty="0"/>
              <a:t>implementations must be built to verify </a:t>
            </a:r>
          </a:p>
          <a:p>
            <a:r>
              <a:rPr lang="en-US" dirty="0"/>
              <a:t>Standards (Implementations) must be tested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33</a:t>
            </a:fld>
            <a:endParaRPr lang="en-US" dirty="0"/>
          </a:p>
        </p:txBody>
      </p:sp>
    </p:spTree>
    <p:extLst>
      <p:ext uri="{BB962C8B-B14F-4D97-AF65-F5344CB8AC3E}">
        <p14:creationId xmlns:p14="http://schemas.microsoft.com/office/powerpoint/2010/main" val="2197991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Module 2</a:t>
            </a:r>
          </a:p>
        </p:txBody>
      </p:sp>
      <p:sp>
        <p:nvSpPr>
          <p:cNvPr id="2051" name="Rectangle 3"/>
          <p:cNvSpPr>
            <a:spLocks noGrp="1" noChangeArrowheads="1"/>
          </p:cNvSpPr>
          <p:nvPr>
            <p:ph type="subTitle" idx="1"/>
          </p:nvPr>
        </p:nvSpPr>
        <p:spPr/>
        <p:txBody>
          <a:bodyPr/>
          <a:lstStyle/>
          <a:p>
            <a:r>
              <a:rPr lang="en-US" dirty="0"/>
              <a:t>Definitions and Concepts</a:t>
            </a:r>
          </a:p>
        </p:txBody>
      </p:sp>
    </p:spTree>
    <p:extLst>
      <p:ext uri="{BB962C8B-B14F-4D97-AF65-F5344CB8AC3E}">
        <p14:creationId xmlns:p14="http://schemas.microsoft.com/office/powerpoint/2010/main" val="1969754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Fundamental Terms</a:t>
            </a:r>
          </a:p>
        </p:txBody>
      </p:sp>
      <p:sp>
        <p:nvSpPr>
          <p:cNvPr id="8195" name="Rectangle 3"/>
          <p:cNvSpPr>
            <a:spLocks noGrp="1" noChangeArrowheads="1"/>
          </p:cNvSpPr>
          <p:nvPr>
            <p:ph idx="1"/>
          </p:nvPr>
        </p:nvSpPr>
        <p:spPr>
          <a:xfrm>
            <a:off x="381000" y="1752600"/>
            <a:ext cx="8382000" cy="4724400"/>
          </a:xfrm>
        </p:spPr>
        <p:txBody>
          <a:bodyPr>
            <a:normAutofit/>
          </a:bodyPr>
          <a:lstStyle/>
          <a:p>
            <a:r>
              <a:rPr lang="en-US" dirty="0"/>
              <a:t>Conformance</a:t>
            </a:r>
          </a:p>
          <a:p>
            <a:r>
              <a:rPr lang="en-US" dirty="0"/>
              <a:t>Interoperability</a:t>
            </a:r>
          </a:p>
          <a:p>
            <a:r>
              <a:rPr lang="en-US" dirty="0"/>
              <a:t>Compliance</a:t>
            </a:r>
          </a:p>
          <a:p>
            <a:r>
              <a:rPr lang="en-US" dirty="0"/>
              <a:t>Compatibility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35</a:t>
            </a:fld>
            <a:endParaRPr lang="en-US" dirty="0"/>
          </a:p>
        </p:txBody>
      </p:sp>
      <p:sp>
        <p:nvSpPr>
          <p:cNvPr id="6" name="Frame 5"/>
          <p:cNvSpPr/>
          <p:nvPr/>
        </p:nvSpPr>
        <p:spPr bwMode="auto">
          <a:xfrm>
            <a:off x="5562600" y="1981200"/>
            <a:ext cx="2667000" cy="18288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Alert: Not everyone will agree on these definitions</a:t>
            </a:r>
            <a:endParaRPr kumimoji="0" lang="en-US" sz="1800" b="1" i="0" u="none" strike="noStrike" cap="none" normalizeH="0" baseline="0" dirty="0">
              <a:ln>
                <a:noFill/>
              </a:ln>
              <a:solidFill>
                <a:srgbClr val="0070C0"/>
              </a:solidFill>
              <a:effectLst/>
            </a:endParaRPr>
          </a:p>
        </p:txBody>
      </p:sp>
      <p:sp>
        <p:nvSpPr>
          <p:cNvPr id="7" name="Frame 6"/>
          <p:cNvSpPr/>
          <p:nvPr/>
        </p:nvSpPr>
        <p:spPr bwMode="auto">
          <a:xfrm>
            <a:off x="5562600" y="4390869"/>
            <a:ext cx="2667000" cy="18288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Alert: Terms are overloaded in use</a:t>
            </a:r>
            <a:endParaRPr kumimoji="0" lang="en-US" sz="1800" b="1" i="0" u="none" strike="noStrike" cap="none" normalizeH="0" baseline="0" dirty="0">
              <a:ln>
                <a:noFill/>
              </a:ln>
              <a:solidFill>
                <a:srgbClr val="0070C0"/>
              </a:solidFill>
              <a:effectLst/>
            </a:endParaRPr>
          </a:p>
        </p:txBody>
      </p:sp>
      <p:sp>
        <p:nvSpPr>
          <p:cNvPr id="8" name="Frame 7"/>
          <p:cNvSpPr/>
          <p:nvPr/>
        </p:nvSpPr>
        <p:spPr bwMode="auto">
          <a:xfrm>
            <a:off x="2590800" y="4390869"/>
            <a:ext cx="2667000" cy="18288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Alert: Some use these terms interchangeably</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98599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130151" y="4725418"/>
            <a:ext cx="2127649" cy="457200"/>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rPr>
              <a:t>Conformance</a:t>
            </a:r>
          </a:p>
        </p:txBody>
      </p:sp>
      <p:sp>
        <p:nvSpPr>
          <p:cNvPr id="8194" name="Rectangle 2"/>
          <p:cNvSpPr>
            <a:spLocks noGrp="1" noChangeArrowheads="1"/>
          </p:cNvSpPr>
          <p:nvPr>
            <p:ph type="title"/>
          </p:nvPr>
        </p:nvSpPr>
        <p:spPr/>
        <p:txBody>
          <a:bodyPr/>
          <a:lstStyle/>
          <a:p>
            <a:r>
              <a:rPr lang="en-US" dirty="0"/>
              <a:t>Conformance</a:t>
            </a:r>
          </a:p>
        </p:txBody>
      </p:sp>
      <p:sp>
        <p:nvSpPr>
          <p:cNvPr id="8195" name="Rectangle 3"/>
          <p:cNvSpPr>
            <a:spLocks noGrp="1" noChangeArrowheads="1"/>
          </p:cNvSpPr>
          <p:nvPr>
            <p:ph idx="1"/>
          </p:nvPr>
        </p:nvSpPr>
        <p:spPr>
          <a:xfrm>
            <a:off x="337279" y="1723769"/>
            <a:ext cx="8382000" cy="2012068"/>
          </a:xfrm>
        </p:spPr>
        <p:txBody>
          <a:bodyPr>
            <a:normAutofit fontScale="77500" lnSpcReduction="20000"/>
          </a:bodyPr>
          <a:lstStyle/>
          <a:p>
            <a:r>
              <a:rPr lang="en-US" dirty="0"/>
              <a:t>Defined as the fulfillment of a product, process, or service of specified requirements [1,2].</a:t>
            </a:r>
          </a:p>
          <a:p>
            <a:r>
              <a:rPr lang="en-US" dirty="0"/>
              <a:t>The concept of conformance is essential to any standard for providing an objective measure of how closely implementations satisfy the requirements defined in the standard [1,2].</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36</a:t>
            </a:fld>
            <a:endParaRPr lang="en-US" dirty="0"/>
          </a:p>
        </p:txBody>
      </p:sp>
      <p:sp>
        <p:nvSpPr>
          <p:cNvPr id="8" name="AutoShape 27"/>
          <p:cNvSpPr>
            <a:spLocks noChangeArrowheads="1"/>
          </p:cNvSpPr>
          <p:nvPr/>
        </p:nvSpPr>
        <p:spPr bwMode="auto">
          <a:xfrm>
            <a:off x="1600200" y="5386628"/>
            <a:ext cx="2519362" cy="719137"/>
          </a:xfrm>
          <a:prstGeom prst="flowChartPredefinedProcess">
            <a:avLst/>
          </a:prstGeom>
          <a:solidFill>
            <a:srgbClr val="99CCFF"/>
          </a:solidFill>
          <a:ln w="19050">
            <a:solidFill>
              <a:srgbClr val="002060"/>
            </a:solidFill>
            <a:miter lim="800000"/>
            <a:headEnd/>
            <a:tailEnd/>
          </a:ln>
          <a:effectLst/>
          <a:extLst/>
        </p:spPr>
        <p:txBody>
          <a:bodyPr wrap="none" anchor="ctr"/>
          <a:lstStyle/>
          <a:p>
            <a:pPr algn="ctr" eaLnBrk="1" hangingPunct="1">
              <a:defRPr/>
            </a:pPr>
            <a:r>
              <a:rPr lang="de-DE" altLang="en-US" sz="2000" b="1" kern="0" dirty="0">
                <a:solidFill>
                  <a:srgbClr val="000000"/>
                </a:solidFill>
                <a:latin typeface="Arial"/>
                <a:cs typeface="Arial" pitchFamily="34" charset="0"/>
              </a:rPr>
              <a:t>Implementation</a:t>
            </a:r>
          </a:p>
        </p:txBody>
      </p:sp>
      <p:sp>
        <p:nvSpPr>
          <p:cNvPr id="9" name="AutoShape 4"/>
          <p:cNvSpPr>
            <a:spLocks noChangeArrowheads="1"/>
          </p:cNvSpPr>
          <p:nvPr/>
        </p:nvSpPr>
        <p:spPr bwMode="auto">
          <a:xfrm>
            <a:off x="1600200" y="3803050"/>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10" name="Down Arrow 9"/>
          <p:cNvSpPr/>
          <p:nvPr/>
        </p:nvSpPr>
        <p:spPr bwMode="auto">
          <a:xfrm rot="10800000">
            <a:off x="2669381" y="4492071"/>
            <a:ext cx="381000" cy="89455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sp>
        <p:nvSpPr>
          <p:cNvPr id="11" name="Frame 10"/>
          <p:cNvSpPr/>
          <p:nvPr/>
        </p:nvSpPr>
        <p:spPr bwMode="auto">
          <a:xfrm>
            <a:off x="5486400" y="3792166"/>
            <a:ext cx="2667000" cy="18288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Does the system implement the requirements as stated in the specification?</a:t>
            </a:r>
            <a:endParaRPr kumimoji="0" lang="en-US" sz="1800" b="1" i="0" u="none" strike="noStrike" cap="none" normalizeH="0" baseline="0" dirty="0">
              <a:ln>
                <a:noFill/>
              </a:ln>
              <a:solidFill>
                <a:srgbClr val="0070C0"/>
              </a:solidFill>
              <a:effectLst/>
            </a:endParaRPr>
          </a:p>
        </p:txBody>
      </p:sp>
      <p:sp>
        <p:nvSpPr>
          <p:cNvPr id="12" name="Rectangle 11"/>
          <p:cNvSpPr/>
          <p:nvPr/>
        </p:nvSpPr>
        <p:spPr>
          <a:xfrm>
            <a:off x="142875" y="6215075"/>
            <a:ext cx="8401050" cy="338554"/>
          </a:xfrm>
          <a:prstGeom prst="rect">
            <a:avLst/>
          </a:prstGeom>
        </p:spPr>
        <p:txBody>
          <a:bodyPr wrap="square">
            <a:spAutoFit/>
          </a:bodyPr>
          <a:lstStyle/>
          <a:p>
            <a:r>
              <a:rPr lang="en-US" sz="800" dirty="0"/>
              <a:t>[1] ISO Reference - ISO/IEC 17000 Conformity assessment - Vocabulary and general principles, first edition 2004-11-02.</a:t>
            </a:r>
          </a:p>
          <a:p>
            <a:r>
              <a:rPr lang="en-US" sz="800" dirty="0"/>
              <a:t>[2] Glossary of Conformance Terminology, Interoperability and Conformance Technical Committee, OASIS. http://www.oasis-open.org/committees/ioc/glossary.htm</a:t>
            </a:r>
          </a:p>
        </p:txBody>
      </p:sp>
    </p:spTree>
    <p:extLst>
      <p:ext uri="{BB962C8B-B14F-4D97-AF65-F5344CB8AC3E}">
        <p14:creationId xmlns:p14="http://schemas.microsoft.com/office/powerpoint/2010/main" val="1787070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075442" y="4163937"/>
            <a:ext cx="2584849" cy="1062090"/>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a:latin typeface="+mj-lt"/>
              </a:rPr>
              <a:t>Interoperability</a:t>
            </a:r>
            <a:endParaRPr kumimoji="0" lang="en-US" sz="2000" b="1" i="0" u="none" strike="noStrike" cap="none" normalizeH="0" baseline="0" dirty="0">
              <a:ln>
                <a:noFill/>
              </a:ln>
              <a:solidFill>
                <a:schemeClr val="tx1"/>
              </a:solidFill>
              <a:effectLst/>
              <a:latin typeface="+mj-lt"/>
            </a:endParaRPr>
          </a:p>
        </p:txBody>
      </p:sp>
      <p:sp>
        <p:nvSpPr>
          <p:cNvPr id="8194" name="Rectangle 2"/>
          <p:cNvSpPr>
            <a:spLocks noGrp="1" noChangeArrowheads="1"/>
          </p:cNvSpPr>
          <p:nvPr>
            <p:ph type="title"/>
          </p:nvPr>
        </p:nvSpPr>
        <p:spPr/>
        <p:txBody>
          <a:bodyPr/>
          <a:lstStyle/>
          <a:p>
            <a:r>
              <a:rPr lang="en-US" dirty="0"/>
              <a:t>Interoperability</a:t>
            </a:r>
          </a:p>
        </p:txBody>
      </p:sp>
      <p:sp>
        <p:nvSpPr>
          <p:cNvPr id="8195" name="Rectangle 3"/>
          <p:cNvSpPr>
            <a:spLocks noGrp="1" noChangeArrowheads="1"/>
          </p:cNvSpPr>
          <p:nvPr>
            <p:ph idx="1"/>
          </p:nvPr>
        </p:nvSpPr>
        <p:spPr>
          <a:xfrm>
            <a:off x="337279" y="1723769"/>
            <a:ext cx="8382000" cy="2264462"/>
          </a:xfrm>
        </p:spPr>
        <p:txBody>
          <a:bodyPr>
            <a:normAutofit fontScale="70000" lnSpcReduction="20000"/>
          </a:bodyPr>
          <a:lstStyle/>
          <a:p>
            <a:r>
              <a:rPr lang="en-US" dirty="0"/>
              <a:t>“is the ability of two or more systems or components to exchange information and to use the information that has been exchanged.” [1]</a:t>
            </a:r>
          </a:p>
          <a:p>
            <a:r>
              <a:rPr lang="en-US" dirty="0"/>
              <a:t>Two Key Parts:</a:t>
            </a:r>
          </a:p>
          <a:p>
            <a:pPr marL="457200" lvl="1" indent="0">
              <a:buNone/>
            </a:pPr>
            <a:r>
              <a:rPr lang="en-US" dirty="0">
                <a:solidFill>
                  <a:schemeClr val="accent5">
                    <a:lumMod val="50000"/>
                  </a:schemeClr>
                </a:solidFill>
              </a:rPr>
              <a:t>1) </a:t>
            </a:r>
            <a:r>
              <a:rPr lang="en-US" dirty="0"/>
              <a:t>information must be exchanged, which refers to the technical/functional/syntactical characteristic; </a:t>
            </a:r>
          </a:p>
          <a:p>
            <a:pPr marL="457200" lvl="1" indent="0">
              <a:buNone/>
            </a:pPr>
            <a:r>
              <a:rPr lang="en-US" dirty="0">
                <a:solidFill>
                  <a:schemeClr val="accent5">
                    <a:lumMod val="50000"/>
                  </a:schemeClr>
                </a:solidFill>
              </a:rPr>
              <a:t>2) </a:t>
            </a:r>
            <a:r>
              <a:rPr lang="en-US" dirty="0"/>
              <a:t>but the more important part is the correct semantic interpretation allowing for use of the exchanged information [2].</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37</a:t>
            </a:fld>
            <a:endParaRPr lang="en-US" dirty="0"/>
          </a:p>
        </p:txBody>
      </p:sp>
      <p:sp>
        <p:nvSpPr>
          <p:cNvPr id="8" name="AutoShape 27"/>
          <p:cNvSpPr>
            <a:spLocks noChangeArrowheads="1"/>
          </p:cNvSpPr>
          <p:nvPr/>
        </p:nvSpPr>
        <p:spPr bwMode="auto">
          <a:xfrm>
            <a:off x="1295400" y="4026181"/>
            <a:ext cx="2519362" cy="719137"/>
          </a:xfrm>
          <a:prstGeom prst="flowChartPredefinedProcess">
            <a:avLst/>
          </a:prstGeom>
          <a:solidFill>
            <a:srgbClr val="99CCFF"/>
          </a:solidFill>
          <a:ln w="19050">
            <a:solidFill>
              <a:srgbClr val="002060"/>
            </a:solidFill>
            <a:miter lim="800000"/>
            <a:headEnd/>
            <a:tailEnd/>
          </a:ln>
          <a:effectLst/>
          <a:extLst/>
        </p:spPr>
        <p:txBody>
          <a:bodyPr wrap="none" anchor="ctr"/>
          <a:lstStyle/>
          <a:p>
            <a:pPr algn="ctr" eaLnBrk="1" hangingPunct="1">
              <a:defRPr/>
            </a:pPr>
            <a:r>
              <a:rPr lang="de-DE" altLang="en-US" sz="2000" b="1" kern="0" dirty="0">
                <a:solidFill>
                  <a:srgbClr val="000000"/>
                </a:solidFill>
                <a:latin typeface="Arial"/>
                <a:cs typeface="Arial" pitchFamily="34" charset="0"/>
              </a:rPr>
              <a:t>Implementation</a:t>
            </a:r>
          </a:p>
        </p:txBody>
      </p:sp>
      <p:sp>
        <p:nvSpPr>
          <p:cNvPr id="11" name="Frame 10"/>
          <p:cNvSpPr/>
          <p:nvPr/>
        </p:nvSpPr>
        <p:spPr bwMode="auto">
          <a:xfrm>
            <a:off x="990600" y="5339536"/>
            <a:ext cx="6758954" cy="793931"/>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Can two interconnected systems exchange data and use that data to perform a business function as both intended? </a:t>
            </a:r>
          </a:p>
        </p:txBody>
      </p:sp>
      <p:sp>
        <p:nvSpPr>
          <p:cNvPr id="13" name="AutoShape 16"/>
          <p:cNvSpPr>
            <a:spLocks noChangeArrowheads="1"/>
          </p:cNvSpPr>
          <p:nvPr/>
        </p:nvSpPr>
        <p:spPr bwMode="auto">
          <a:xfrm>
            <a:off x="3842244" y="4210404"/>
            <a:ext cx="1048004" cy="381001"/>
          </a:xfrm>
          <a:prstGeom prst="leftRightArrow">
            <a:avLst>
              <a:gd name="adj1" fmla="val 50000"/>
              <a:gd name="adj2" fmla="val 60000"/>
            </a:avLst>
          </a:prstGeom>
          <a:solidFill>
            <a:schemeClr val="tx1"/>
          </a:solidFill>
          <a:ln w="9525">
            <a:solidFill>
              <a:schemeClr val="tx1"/>
            </a:solidFill>
            <a:miter lim="800000"/>
            <a:headEnd/>
            <a:tailEnd/>
          </a:ln>
          <a:effectLst/>
          <a:extLst/>
        </p:spPr>
        <p:txBody>
          <a:bodyPr wrap="none" anchor="ctr"/>
          <a:lstStyle/>
          <a:p>
            <a:pPr fontAlgn="base">
              <a:spcBef>
                <a:spcPct val="0"/>
              </a:spcBef>
              <a:spcAft>
                <a:spcPct val="0"/>
              </a:spcAft>
              <a:defRPr/>
            </a:pPr>
            <a:endParaRPr lang="en-US" sz="2400" kern="0" dirty="0">
              <a:solidFill>
                <a:srgbClr val="000000"/>
              </a:solidFill>
              <a:latin typeface="Times New Roman" panose="02020603050405020304" pitchFamily="18" charset="0"/>
              <a:cs typeface="Arial" charset="0"/>
            </a:endParaRPr>
          </a:p>
        </p:txBody>
      </p:sp>
      <p:sp>
        <p:nvSpPr>
          <p:cNvPr id="14" name="AutoShape 27"/>
          <p:cNvSpPr>
            <a:spLocks noChangeArrowheads="1"/>
          </p:cNvSpPr>
          <p:nvPr/>
        </p:nvSpPr>
        <p:spPr bwMode="auto">
          <a:xfrm>
            <a:off x="4912733" y="4037867"/>
            <a:ext cx="2519362" cy="719137"/>
          </a:xfrm>
          <a:prstGeom prst="flowChartPredefinedProcess">
            <a:avLst/>
          </a:prstGeom>
          <a:solidFill>
            <a:srgbClr val="99CCFF"/>
          </a:solidFill>
          <a:ln w="19050">
            <a:solidFill>
              <a:srgbClr val="002060"/>
            </a:solidFill>
            <a:miter lim="800000"/>
            <a:headEnd/>
            <a:tailEnd/>
          </a:ln>
          <a:effectLst/>
          <a:extLst/>
        </p:spPr>
        <p:txBody>
          <a:bodyPr wrap="none" anchor="ctr"/>
          <a:lstStyle/>
          <a:p>
            <a:pPr algn="ctr" eaLnBrk="1" hangingPunct="1">
              <a:defRPr/>
            </a:pPr>
            <a:r>
              <a:rPr lang="de-DE" altLang="en-US" sz="2000" b="1" kern="0" dirty="0">
                <a:solidFill>
                  <a:srgbClr val="000000"/>
                </a:solidFill>
                <a:latin typeface="Arial"/>
                <a:cs typeface="Arial" pitchFamily="34" charset="0"/>
              </a:rPr>
              <a:t>Implementation</a:t>
            </a:r>
          </a:p>
        </p:txBody>
      </p:sp>
      <p:sp>
        <p:nvSpPr>
          <p:cNvPr id="15" name="Rectangle 14"/>
          <p:cNvSpPr/>
          <p:nvPr/>
        </p:nvSpPr>
        <p:spPr>
          <a:xfrm>
            <a:off x="165721" y="6195596"/>
            <a:ext cx="8401050" cy="338554"/>
          </a:xfrm>
          <a:prstGeom prst="rect">
            <a:avLst/>
          </a:prstGeom>
        </p:spPr>
        <p:txBody>
          <a:bodyPr wrap="square">
            <a:spAutoFit/>
          </a:bodyPr>
          <a:lstStyle/>
          <a:p>
            <a:r>
              <a:rPr lang="en-US" sz="800" dirty="0"/>
              <a:t>[1] [IEEE-1990] Institute of Electrical and Electronics Engineers. IEEE Standard Computer Dictionary: A Compilation of IEEE Standard Computer Glossaries. New York, NY: 1990.</a:t>
            </a:r>
          </a:p>
          <a:p>
            <a:r>
              <a:rPr lang="en-US" sz="800" dirty="0"/>
              <a:t>[2] Benson T. Principles of Health Interoperability HL7 and SNOMED. Health Informatics Series, Springer-</a:t>
            </a:r>
            <a:r>
              <a:rPr lang="en-US" sz="800" dirty="0" err="1"/>
              <a:t>Verlag</a:t>
            </a:r>
            <a:r>
              <a:rPr lang="en-US" sz="800" dirty="0"/>
              <a:t>, London Limited 2010.</a:t>
            </a:r>
          </a:p>
        </p:txBody>
      </p:sp>
    </p:spTree>
    <p:extLst>
      <p:ext uri="{BB962C8B-B14F-4D97-AF65-F5344CB8AC3E}">
        <p14:creationId xmlns:p14="http://schemas.microsoft.com/office/powerpoint/2010/main" val="623351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023971" y="4900951"/>
            <a:ext cx="2127649" cy="457200"/>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rPr>
              <a:t>Compliance</a:t>
            </a:r>
          </a:p>
        </p:txBody>
      </p:sp>
      <p:sp>
        <p:nvSpPr>
          <p:cNvPr id="8194" name="Rectangle 2"/>
          <p:cNvSpPr>
            <a:spLocks noGrp="1" noChangeArrowheads="1"/>
          </p:cNvSpPr>
          <p:nvPr>
            <p:ph type="title"/>
          </p:nvPr>
        </p:nvSpPr>
        <p:spPr/>
        <p:txBody>
          <a:bodyPr/>
          <a:lstStyle/>
          <a:p>
            <a:r>
              <a:rPr lang="en-US" dirty="0"/>
              <a:t>Compliance</a:t>
            </a:r>
          </a:p>
        </p:txBody>
      </p:sp>
      <p:sp>
        <p:nvSpPr>
          <p:cNvPr id="8195" name="Rectangle 3"/>
          <p:cNvSpPr>
            <a:spLocks noGrp="1" noChangeArrowheads="1"/>
          </p:cNvSpPr>
          <p:nvPr>
            <p:ph idx="1"/>
          </p:nvPr>
        </p:nvSpPr>
        <p:spPr>
          <a:xfrm>
            <a:off x="337279" y="1723769"/>
            <a:ext cx="8382000" cy="2012068"/>
          </a:xfrm>
        </p:spPr>
        <p:txBody>
          <a:bodyPr>
            <a:normAutofit fontScale="85000" lnSpcReduction="10000"/>
          </a:bodyPr>
          <a:lstStyle/>
          <a:p>
            <a:r>
              <a:rPr lang="en-US" dirty="0"/>
              <a:t>Is the degree to which a derived specification adheres to the requirements defined in the foundational specification (standard)</a:t>
            </a:r>
          </a:p>
          <a:p>
            <a:r>
              <a:rPr lang="en-US" dirty="0"/>
              <a:t>In other words, are the rules for adding constraints or extending the specification faithfully followed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38</a:t>
            </a:fld>
            <a:endParaRPr lang="en-US"/>
          </a:p>
        </p:txBody>
      </p:sp>
      <p:sp>
        <p:nvSpPr>
          <p:cNvPr id="9" name="AutoShape 4"/>
          <p:cNvSpPr>
            <a:spLocks noChangeArrowheads="1"/>
          </p:cNvSpPr>
          <p:nvPr/>
        </p:nvSpPr>
        <p:spPr bwMode="auto">
          <a:xfrm>
            <a:off x="1494020" y="3978583"/>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10" name="Down Arrow 9"/>
          <p:cNvSpPr/>
          <p:nvPr/>
        </p:nvSpPr>
        <p:spPr bwMode="auto">
          <a:xfrm rot="10800000">
            <a:off x="2563201" y="4667604"/>
            <a:ext cx="381000" cy="89455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11" name="Frame 10"/>
          <p:cNvSpPr/>
          <p:nvPr/>
        </p:nvSpPr>
        <p:spPr bwMode="auto">
          <a:xfrm>
            <a:off x="5380220" y="3967699"/>
            <a:ext cx="2667000" cy="18288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Does a derived specification apply constraints to a base specification in accordance to the constraint model? </a:t>
            </a:r>
          </a:p>
        </p:txBody>
      </p:sp>
      <p:sp>
        <p:nvSpPr>
          <p:cNvPr id="13" name="AutoShape 4"/>
          <p:cNvSpPr>
            <a:spLocks noChangeArrowheads="1"/>
          </p:cNvSpPr>
          <p:nvPr/>
        </p:nvSpPr>
        <p:spPr bwMode="auto">
          <a:xfrm>
            <a:off x="1494020" y="5558207"/>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Derived Specification</a:t>
            </a:r>
          </a:p>
        </p:txBody>
      </p:sp>
    </p:spTree>
    <p:extLst>
      <p:ext uri="{BB962C8B-B14F-4D97-AF65-F5344CB8AC3E}">
        <p14:creationId xmlns:p14="http://schemas.microsoft.com/office/powerpoint/2010/main" val="1615456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075442" y="4163937"/>
            <a:ext cx="2584849" cy="980029"/>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a:latin typeface="+mj-lt"/>
              </a:rPr>
              <a:t>Compatibility</a:t>
            </a:r>
            <a:endParaRPr kumimoji="0" lang="en-US" sz="2000" b="1" i="0" u="none" strike="noStrike" cap="none" normalizeH="0" baseline="0" dirty="0">
              <a:ln>
                <a:noFill/>
              </a:ln>
              <a:solidFill>
                <a:schemeClr val="tx1"/>
              </a:solidFill>
              <a:effectLst/>
              <a:latin typeface="+mj-lt"/>
            </a:endParaRPr>
          </a:p>
        </p:txBody>
      </p:sp>
      <p:sp>
        <p:nvSpPr>
          <p:cNvPr id="8194" name="Rectangle 2"/>
          <p:cNvSpPr>
            <a:spLocks noGrp="1" noChangeArrowheads="1"/>
          </p:cNvSpPr>
          <p:nvPr>
            <p:ph type="title"/>
          </p:nvPr>
        </p:nvSpPr>
        <p:spPr/>
        <p:txBody>
          <a:bodyPr/>
          <a:lstStyle/>
          <a:p>
            <a:r>
              <a:rPr lang="en-US" dirty="0"/>
              <a:t>Compatibility</a:t>
            </a:r>
          </a:p>
        </p:txBody>
      </p:sp>
      <p:sp>
        <p:nvSpPr>
          <p:cNvPr id="8195" name="Rectangle 3"/>
          <p:cNvSpPr>
            <a:spLocks noGrp="1" noChangeArrowheads="1"/>
          </p:cNvSpPr>
          <p:nvPr>
            <p:ph idx="1"/>
          </p:nvPr>
        </p:nvSpPr>
        <p:spPr>
          <a:xfrm>
            <a:off x="337279" y="1723769"/>
            <a:ext cx="8382000" cy="2010393"/>
          </a:xfrm>
        </p:spPr>
        <p:txBody>
          <a:bodyPr>
            <a:normAutofit fontScale="92500" lnSpcReduction="20000"/>
          </a:bodyPr>
          <a:lstStyle/>
          <a:p>
            <a:r>
              <a:rPr lang="en-US" dirty="0"/>
              <a:t>Declares whether two specifications define sets of requirements that are harmonized with each other, allowing systems that implement them to work together, i.e., interoperate</a:t>
            </a:r>
          </a:p>
          <a:p>
            <a:r>
              <a:rPr lang="en-US" dirty="0"/>
              <a:t>Compatibility is a prerequisite for interoperability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39</a:t>
            </a:fld>
            <a:endParaRPr lang="en-US" dirty="0"/>
          </a:p>
        </p:txBody>
      </p:sp>
      <p:sp>
        <p:nvSpPr>
          <p:cNvPr id="11" name="Frame 10"/>
          <p:cNvSpPr/>
          <p:nvPr/>
        </p:nvSpPr>
        <p:spPr bwMode="auto">
          <a:xfrm>
            <a:off x="1828800" y="5442092"/>
            <a:ext cx="4953000" cy="793931"/>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Do the specifications define a set of harmonized requirements?</a:t>
            </a:r>
          </a:p>
        </p:txBody>
      </p:sp>
      <p:sp>
        <p:nvSpPr>
          <p:cNvPr id="13" name="AutoShape 16"/>
          <p:cNvSpPr>
            <a:spLocks noChangeArrowheads="1"/>
          </p:cNvSpPr>
          <p:nvPr/>
        </p:nvSpPr>
        <p:spPr bwMode="auto">
          <a:xfrm>
            <a:off x="3842244" y="4210404"/>
            <a:ext cx="1048004" cy="381001"/>
          </a:xfrm>
          <a:prstGeom prst="leftRightArrow">
            <a:avLst>
              <a:gd name="adj1" fmla="val 50000"/>
              <a:gd name="adj2" fmla="val 60000"/>
            </a:avLst>
          </a:prstGeom>
          <a:solidFill>
            <a:schemeClr val="tx1"/>
          </a:solidFill>
          <a:ln w="9525">
            <a:solidFill>
              <a:schemeClr val="tx1"/>
            </a:solidFill>
            <a:miter lim="800000"/>
            <a:headEnd/>
            <a:tailEnd/>
          </a:ln>
          <a:effectLst/>
          <a:extLst/>
        </p:spPr>
        <p:txBody>
          <a:bodyPr wrap="none" anchor="ctr"/>
          <a:lstStyle/>
          <a:p>
            <a:pPr fontAlgn="base">
              <a:spcBef>
                <a:spcPct val="0"/>
              </a:spcBef>
              <a:spcAft>
                <a:spcPct val="0"/>
              </a:spcAft>
              <a:defRPr/>
            </a:pPr>
            <a:endParaRPr lang="en-US" sz="2400" kern="0">
              <a:solidFill>
                <a:srgbClr val="000000"/>
              </a:solidFill>
              <a:latin typeface="Times New Roman" panose="02020603050405020304" pitchFamily="18" charset="0"/>
              <a:cs typeface="Arial" charset="0"/>
            </a:endParaRPr>
          </a:p>
        </p:txBody>
      </p:sp>
      <p:sp>
        <p:nvSpPr>
          <p:cNvPr id="12" name="AutoShape 4"/>
          <p:cNvSpPr>
            <a:spLocks noChangeArrowheads="1"/>
          </p:cNvSpPr>
          <p:nvPr/>
        </p:nvSpPr>
        <p:spPr bwMode="auto">
          <a:xfrm>
            <a:off x="1315048" y="4037942"/>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16" name="AutoShape 4"/>
          <p:cNvSpPr>
            <a:spLocks noChangeArrowheads="1"/>
          </p:cNvSpPr>
          <p:nvPr/>
        </p:nvSpPr>
        <p:spPr bwMode="auto">
          <a:xfrm>
            <a:off x="4899735" y="4037942"/>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Tree>
    <p:extLst>
      <p:ext uri="{BB962C8B-B14F-4D97-AF65-F5344CB8AC3E}">
        <p14:creationId xmlns:p14="http://schemas.microsoft.com/office/powerpoint/2010/main" val="51444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Tutorial Content</a:t>
            </a:r>
          </a:p>
        </p:txBody>
      </p:sp>
      <p:sp>
        <p:nvSpPr>
          <p:cNvPr id="8195" name="Rectangle 3"/>
          <p:cNvSpPr>
            <a:spLocks noGrp="1" noChangeArrowheads="1"/>
          </p:cNvSpPr>
          <p:nvPr>
            <p:ph idx="1"/>
          </p:nvPr>
        </p:nvSpPr>
        <p:spPr>
          <a:xfrm>
            <a:off x="381000" y="1828800"/>
            <a:ext cx="8382000" cy="4572000"/>
          </a:xfrm>
        </p:spPr>
        <p:txBody>
          <a:bodyPr>
            <a:normAutofit/>
          </a:bodyPr>
          <a:lstStyle/>
          <a:p>
            <a:r>
              <a:rPr lang="en-US" dirty="0"/>
              <a:t>What are we going to cover?</a:t>
            </a:r>
          </a:p>
          <a:p>
            <a:pPr lvl="1"/>
            <a:r>
              <a:rPr lang="en-US" dirty="0"/>
              <a:t>Understanding conformance</a:t>
            </a:r>
          </a:p>
          <a:p>
            <a:pPr lvl="1"/>
            <a:r>
              <a:rPr lang="en-US" dirty="0"/>
              <a:t>How to specify and interpret requirements</a:t>
            </a:r>
          </a:p>
          <a:p>
            <a:pPr lvl="1"/>
            <a:r>
              <a:rPr lang="en-US" dirty="0"/>
              <a:t>What it means to implementers</a:t>
            </a:r>
          </a:p>
          <a:p>
            <a:pPr lvl="1"/>
            <a:r>
              <a:rPr lang="en-US" dirty="0"/>
              <a:t>What is profiling and how to profile standards</a:t>
            </a:r>
          </a:p>
          <a:p>
            <a:pPr lvl="1"/>
            <a:r>
              <a:rPr lang="en-US" dirty="0"/>
              <a:t>Effective strategies for implementation </a:t>
            </a:r>
          </a:p>
          <a:p>
            <a:pPr lvl="1"/>
            <a:r>
              <a:rPr lang="en-US" dirty="0"/>
              <a:t>Effective strategies for testing</a:t>
            </a:r>
          </a:p>
          <a:p>
            <a:pPr lvl="1"/>
            <a:endParaRPr lang="en-US" dirty="0"/>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4</a:t>
            </a:fld>
            <a:endParaRPr lang="en-US" dirty="0"/>
          </a:p>
        </p:txBody>
      </p:sp>
    </p:spTree>
    <p:extLst>
      <p:ext uri="{BB962C8B-B14F-4D97-AF65-F5344CB8AC3E}">
        <p14:creationId xmlns:p14="http://schemas.microsoft.com/office/powerpoint/2010/main" val="4077020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9600" y="1752600"/>
            <a:ext cx="7696200" cy="449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ounded Rectangle 25"/>
          <p:cNvSpPr/>
          <p:nvPr/>
        </p:nvSpPr>
        <p:spPr bwMode="auto">
          <a:xfrm>
            <a:off x="752691" y="3977287"/>
            <a:ext cx="7391401" cy="1000885"/>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rPr>
              <a:t>Conformance</a:t>
            </a:r>
          </a:p>
        </p:txBody>
      </p:sp>
      <p:sp>
        <p:nvSpPr>
          <p:cNvPr id="25" name="Rounded Rectangle 24"/>
          <p:cNvSpPr/>
          <p:nvPr/>
        </p:nvSpPr>
        <p:spPr bwMode="auto">
          <a:xfrm>
            <a:off x="752690" y="2590768"/>
            <a:ext cx="7391401" cy="797052"/>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rPr>
              <a:t>Compliance</a:t>
            </a:r>
          </a:p>
        </p:txBody>
      </p:sp>
      <p:sp>
        <p:nvSpPr>
          <p:cNvPr id="2" name="Rounded Rectangle 1"/>
          <p:cNvSpPr/>
          <p:nvPr/>
        </p:nvSpPr>
        <p:spPr bwMode="auto">
          <a:xfrm>
            <a:off x="2738398" y="3458733"/>
            <a:ext cx="2584849" cy="980029"/>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a:latin typeface="+mj-lt"/>
              </a:rPr>
              <a:t>Compatibility</a:t>
            </a:r>
            <a:endParaRPr kumimoji="0" lang="en-US" sz="2000" b="1" i="0" u="none" strike="noStrike" cap="none" normalizeH="0" baseline="0" dirty="0">
              <a:ln>
                <a:noFill/>
              </a:ln>
              <a:solidFill>
                <a:schemeClr val="tx1"/>
              </a:solidFill>
              <a:effectLst/>
              <a:latin typeface="+mj-lt"/>
            </a:endParaRPr>
          </a:p>
        </p:txBody>
      </p:sp>
      <p:sp>
        <p:nvSpPr>
          <p:cNvPr id="8194" name="Rectangle 2"/>
          <p:cNvSpPr>
            <a:spLocks noGrp="1" noChangeArrowheads="1"/>
          </p:cNvSpPr>
          <p:nvPr>
            <p:ph type="title"/>
          </p:nvPr>
        </p:nvSpPr>
        <p:spPr/>
        <p:txBody>
          <a:bodyPr/>
          <a:lstStyle/>
          <a:p>
            <a:r>
              <a:rPr lang="en-US" dirty="0"/>
              <a:t>Relationships</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13" name="AutoShape 16"/>
          <p:cNvSpPr>
            <a:spLocks noChangeArrowheads="1"/>
          </p:cNvSpPr>
          <p:nvPr/>
        </p:nvSpPr>
        <p:spPr bwMode="auto">
          <a:xfrm>
            <a:off x="3505200" y="3505200"/>
            <a:ext cx="1048004" cy="381001"/>
          </a:xfrm>
          <a:prstGeom prst="leftRightArrow">
            <a:avLst>
              <a:gd name="adj1" fmla="val 50000"/>
              <a:gd name="adj2" fmla="val 60000"/>
            </a:avLst>
          </a:prstGeom>
          <a:solidFill>
            <a:schemeClr val="tx1"/>
          </a:solidFill>
          <a:ln w="9525">
            <a:solidFill>
              <a:schemeClr val="tx1"/>
            </a:solidFill>
            <a:miter lim="800000"/>
            <a:headEnd/>
            <a:tailEnd/>
          </a:ln>
          <a:effectLst/>
          <a:extLst/>
        </p:spPr>
        <p:txBody>
          <a:bodyPr wrap="none" anchor="ctr"/>
          <a:lstStyle/>
          <a:p>
            <a:pPr fontAlgn="base">
              <a:spcBef>
                <a:spcPct val="0"/>
              </a:spcBef>
              <a:spcAft>
                <a:spcPct val="0"/>
              </a:spcAft>
              <a:defRPr/>
            </a:pPr>
            <a:endParaRPr lang="en-US" sz="2400" kern="0">
              <a:solidFill>
                <a:srgbClr val="000000"/>
              </a:solidFill>
              <a:latin typeface="Times New Roman" panose="02020603050405020304" pitchFamily="18" charset="0"/>
              <a:cs typeface="Arial" charset="0"/>
            </a:endParaRPr>
          </a:p>
        </p:txBody>
      </p:sp>
      <p:sp>
        <p:nvSpPr>
          <p:cNvPr id="12" name="AutoShape 4"/>
          <p:cNvSpPr>
            <a:spLocks noChangeArrowheads="1"/>
          </p:cNvSpPr>
          <p:nvPr/>
        </p:nvSpPr>
        <p:spPr bwMode="auto">
          <a:xfrm>
            <a:off x="978004" y="3332738"/>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Derived</a:t>
            </a:r>
          </a:p>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16" name="AutoShape 4"/>
          <p:cNvSpPr>
            <a:spLocks noChangeArrowheads="1"/>
          </p:cNvSpPr>
          <p:nvPr/>
        </p:nvSpPr>
        <p:spPr bwMode="auto">
          <a:xfrm>
            <a:off x="4562691" y="3332738"/>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Derived</a:t>
            </a:r>
          </a:p>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14" name="Rounded Rectangle 13"/>
          <p:cNvSpPr/>
          <p:nvPr/>
        </p:nvSpPr>
        <p:spPr bwMode="auto">
          <a:xfrm>
            <a:off x="2759634" y="5060771"/>
            <a:ext cx="2584849" cy="1038581"/>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a:latin typeface="+mj-lt"/>
              </a:rPr>
              <a:t>Interoperability</a:t>
            </a:r>
            <a:endParaRPr kumimoji="0" lang="en-US" sz="2000" b="1" i="0" u="none" strike="noStrike" cap="none" normalizeH="0" baseline="0" dirty="0">
              <a:ln>
                <a:noFill/>
              </a:ln>
              <a:solidFill>
                <a:schemeClr val="tx1"/>
              </a:solidFill>
              <a:effectLst/>
              <a:latin typeface="+mj-lt"/>
            </a:endParaRPr>
          </a:p>
        </p:txBody>
      </p:sp>
      <p:sp>
        <p:nvSpPr>
          <p:cNvPr id="15" name="AutoShape 27"/>
          <p:cNvSpPr>
            <a:spLocks noChangeArrowheads="1"/>
          </p:cNvSpPr>
          <p:nvPr/>
        </p:nvSpPr>
        <p:spPr bwMode="auto">
          <a:xfrm>
            <a:off x="979592" y="4923015"/>
            <a:ext cx="2519362" cy="719137"/>
          </a:xfrm>
          <a:prstGeom prst="flowChartPredefinedProcess">
            <a:avLst/>
          </a:prstGeom>
          <a:solidFill>
            <a:srgbClr val="99CCFF"/>
          </a:solidFill>
          <a:ln w="19050">
            <a:solidFill>
              <a:srgbClr val="002060"/>
            </a:solidFill>
            <a:miter lim="800000"/>
            <a:headEnd/>
            <a:tailEnd/>
          </a:ln>
          <a:effectLst/>
          <a:extLst/>
        </p:spPr>
        <p:txBody>
          <a:bodyPr wrap="none" anchor="ctr"/>
          <a:lstStyle/>
          <a:p>
            <a:pPr algn="ctr" eaLnBrk="1" hangingPunct="1">
              <a:defRPr/>
            </a:pPr>
            <a:r>
              <a:rPr lang="de-DE" altLang="en-US" sz="2000" b="1" kern="0" dirty="0">
                <a:solidFill>
                  <a:srgbClr val="000000"/>
                </a:solidFill>
                <a:latin typeface="Arial"/>
                <a:cs typeface="Arial" pitchFamily="34" charset="0"/>
              </a:rPr>
              <a:t>Implementation</a:t>
            </a:r>
          </a:p>
        </p:txBody>
      </p:sp>
      <p:sp>
        <p:nvSpPr>
          <p:cNvPr id="17" name="AutoShape 16"/>
          <p:cNvSpPr>
            <a:spLocks noChangeArrowheads="1"/>
          </p:cNvSpPr>
          <p:nvPr/>
        </p:nvSpPr>
        <p:spPr bwMode="auto">
          <a:xfrm>
            <a:off x="3526436" y="5107238"/>
            <a:ext cx="1048004" cy="381001"/>
          </a:xfrm>
          <a:prstGeom prst="leftRightArrow">
            <a:avLst>
              <a:gd name="adj1" fmla="val 50000"/>
              <a:gd name="adj2" fmla="val 60000"/>
            </a:avLst>
          </a:prstGeom>
          <a:solidFill>
            <a:schemeClr val="tx1"/>
          </a:solidFill>
          <a:ln w="9525">
            <a:solidFill>
              <a:schemeClr val="tx1"/>
            </a:solidFill>
            <a:miter lim="800000"/>
            <a:headEnd/>
            <a:tailEnd/>
          </a:ln>
          <a:effectLst/>
          <a:extLst/>
        </p:spPr>
        <p:txBody>
          <a:bodyPr wrap="none" anchor="ctr"/>
          <a:lstStyle/>
          <a:p>
            <a:pPr fontAlgn="base">
              <a:spcBef>
                <a:spcPct val="0"/>
              </a:spcBef>
              <a:spcAft>
                <a:spcPct val="0"/>
              </a:spcAft>
              <a:defRPr/>
            </a:pPr>
            <a:endParaRPr lang="en-US" sz="2400" kern="0">
              <a:solidFill>
                <a:srgbClr val="000000"/>
              </a:solidFill>
              <a:latin typeface="Times New Roman" panose="02020603050405020304" pitchFamily="18" charset="0"/>
              <a:cs typeface="Arial" charset="0"/>
            </a:endParaRPr>
          </a:p>
        </p:txBody>
      </p:sp>
      <p:sp>
        <p:nvSpPr>
          <p:cNvPr id="18" name="AutoShape 27"/>
          <p:cNvSpPr>
            <a:spLocks noChangeArrowheads="1"/>
          </p:cNvSpPr>
          <p:nvPr/>
        </p:nvSpPr>
        <p:spPr bwMode="auto">
          <a:xfrm>
            <a:off x="4596925" y="4934701"/>
            <a:ext cx="2519362" cy="719137"/>
          </a:xfrm>
          <a:prstGeom prst="flowChartPredefinedProcess">
            <a:avLst/>
          </a:prstGeom>
          <a:solidFill>
            <a:srgbClr val="99CCFF"/>
          </a:solidFill>
          <a:ln w="19050">
            <a:solidFill>
              <a:srgbClr val="002060"/>
            </a:solidFill>
            <a:miter lim="800000"/>
            <a:headEnd/>
            <a:tailEnd/>
          </a:ln>
          <a:effectLst/>
          <a:extLst/>
        </p:spPr>
        <p:txBody>
          <a:bodyPr wrap="none" anchor="ctr"/>
          <a:lstStyle/>
          <a:p>
            <a:pPr algn="ctr" eaLnBrk="1" hangingPunct="1">
              <a:defRPr/>
            </a:pPr>
            <a:r>
              <a:rPr lang="de-DE" altLang="en-US" sz="2000" b="1" kern="0" dirty="0">
                <a:solidFill>
                  <a:srgbClr val="000000"/>
                </a:solidFill>
                <a:latin typeface="Arial"/>
                <a:cs typeface="Arial" pitchFamily="34" charset="0"/>
              </a:rPr>
              <a:t>Implementation</a:t>
            </a:r>
          </a:p>
        </p:txBody>
      </p:sp>
      <p:sp>
        <p:nvSpPr>
          <p:cNvPr id="19" name="Down Arrow 18"/>
          <p:cNvSpPr/>
          <p:nvPr/>
        </p:nvSpPr>
        <p:spPr bwMode="auto">
          <a:xfrm rot="10800000">
            <a:off x="2013806" y="4028460"/>
            <a:ext cx="381000" cy="89455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20" name="Down Arrow 19"/>
          <p:cNvSpPr/>
          <p:nvPr/>
        </p:nvSpPr>
        <p:spPr bwMode="auto">
          <a:xfrm rot="10800000">
            <a:off x="5673432" y="4028460"/>
            <a:ext cx="381000" cy="89455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21" name="TextBox 20"/>
          <p:cNvSpPr txBox="1"/>
          <p:nvPr/>
        </p:nvSpPr>
        <p:spPr>
          <a:xfrm>
            <a:off x="6261836" y="6301272"/>
            <a:ext cx="1859805" cy="215444"/>
          </a:xfrm>
          <a:prstGeom prst="rect">
            <a:avLst/>
          </a:prstGeom>
          <a:noFill/>
        </p:spPr>
        <p:txBody>
          <a:bodyPr wrap="none" rtlCol="0">
            <a:spAutoFit/>
          </a:bodyPr>
          <a:lstStyle/>
          <a:p>
            <a:r>
              <a:rPr lang="en-US" sz="800" i="1" dirty="0"/>
              <a:t>Source: F. Oemig, R. Snelick [2016] </a:t>
            </a:r>
          </a:p>
        </p:txBody>
      </p:sp>
      <p:sp>
        <p:nvSpPr>
          <p:cNvPr id="22" name="AutoShape 4"/>
          <p:cNvSpPr>
            <a:spLocks noChangeArrowheads="1"/>
          </p:cNvSpPr>
          <p:nvPr/>
        </p:nvSpPr>
        <p:spPr bwMode="auto">
          <a:xfrm>
            <a:off x="2789963" y="2001301"/>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23" name="Down Arrow 22"/>
          <p:cNvSpPr/>
          <p:nvPr/>
        </p:nvSpPr>
        <p:spPr bwMode="auto">
          <a:xfrm rot="10800000">
            <a:off x="2964516" y="2723612"/>
            <a:ext cx="381000" cy="60912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24" name="Down Arrow 23"/>
          <p:cNvSpPr/>
          <p:nvPr/>
        </p:nvSpPr>
        <p:spPr bwMode="auto">
          <a:xfrm rot="10800000">
            <a:off x="4715091" y="2646938"/>
            <a:ext cx="381000" cy="685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27"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40</a:t>
            </a:fld>
            <a:endParaRPr lang="en-US" dirty="0"/>
          </a:p>
        </p:txBody>
      </p:sp>
      <p:sp>
        <p:nvSpPr>
          <p:cNvPr id="28" name="Date Placeholder 3"/>
          <p:cNvSpPr txBox="1">
            <a:spLocks/>
          </p:cNvSpPr>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6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35313DE-39FF-4199-8686-1B682DE047CF}" type="datetime1">
              <a:rPr lang="en-US" smtClean="0"/>
              <a:pPr/>
              <a:t>1/9/2018</a:t>
            </a:fld>
            <a:endParaRPr lang="en-US" dirty="0"/>
          </a:p>
        </p:txBody>
      </p:sp>
    </p:spTree>
    <p:extLst>
      <p:ext uri="{BB962C8B-B14F-4D97-AF65-F5344CB8AC3E}">
        <p14:creationId xmlns:p14="http://schemas.microsoft.com/office/powerpoint/2010/main" val="214769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9600" y="1752600"/>
            <a:ext cx="7696200" cy="449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ounded Rectangle 25"/>
          <p:cNvSpPr/>
          <p:nvPr/>
        </p:nvSpPr>
        <p:spPr bwMode="auto">
          <a:xfrm>
            <a:off x="752691" y="3977287"/>
            <a:ext cx="7391401" cy="1000885"/>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rPr>
              <a:t>Conformance</a:t>
            </a:r>
          </a:p>
        </p:txBody>
      </p:sp>
      <p:sp>
        <p:nvSpPr>
          <p:cNvPr id="25" name="Rounded Rectangle 24"/>
          <p:cNvSpPr/>
          <p:nvPr/>
        </p:nvSpPr>
        <p:spPr bwMode="auto">
          <a:xfrm>
            <a:off x="752690" y="2590768"/>
            <a:ext cx="7391401" cy="797052"/>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rPr>
              <a:t>Compliance</a:t>
            </a:r>
          </a:p>
        </p:txBody>
      </p:sp>
      <p:sp>
        <p:nvSpPr>
          <p:cNvPr id="2" name="Rounded Rectangle 1"/>
          <p:cNvSpPr/>
          <p:nvPr/>
        </p:nvSpPr>
        <p:spPr bwMode="auto">
          <a:xfrm>
            <a:off x="2738398" y="3458733"/>
            <a:ext cx="2584849" cy="980029"/>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a:latin typeface="+mj-lt"/>
              </a:rPr>
              <a:t>Compatibility</a:t>
            </a:r>
            <a:endParaRPr kumimoji="0" lang="en-US" sz="2000" b="1" i="0" u="none" strike="noStrike" cap="none" normalizeH="0" baseline="0" dirty="0">
              <a:ln>
                <a:noFill/>
              </a:ln>
              <a:solidFill>
                <a:schemeClr val="tx1"/>
              </a:solidFill>
              <a:effectLst/>
              <a:latin typeface="+mj-lt"/>
            </a:endParaRPr>
          </a:p>
        </p:txBody>
      </p:sp>
      <p:sp>
        <p:nvSpPr>
          <p:cNvPr id="8194" name="Rectangle 2"/>
          <p:cNvSpPr>
            <a:spLocks noGrp="1" noChangeArrowheads="1"/>
          </p:cNvSpPr>
          <p:nvPr>
            <p:ph type="title"/>
          </p:nvPr>
        </p:nvSpPr>
        <p:spPr/>
        <p:txBody>
          <a:bodyPr/>
          <a:lstStyle/>
          <a:p>
            <a:r>
              <a:rPr lang="en-US" dirty="0"/>
              <a:t>How is Profiling Related?</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13" name="AutoShape 16"/>
          <p:cNvSpPr>
            <a:spLocks noChangeArrowheads="1"/>
          </p:cNvSpPr>
          <p:nvPr/>
        </p:nvSpPr>
        <p:spPr bwMode="auto">
          <a:xfrm>
            <a:off x="3505200" y="3505200"/>
            <a:ext cx="1048004" cy="381001"/>
          </a:xfrm>
          <a:prstGeom prst="leftRightArrow">
            <a:avLst>
              <a:gd name="adj1" fmla="val 50000"/>
              <a:gd name="adj2" fmla="val 60000"/>
            </a:avLst>
          </a:prstGeom>
          <a:solidFill>
            <a:schemeClr val="tx1"/>
          </a:solidFill>
          <a:ln w="9525">
            <a:solidFill>
              <a:schemeClr val="tx1"/>
            </a:solidFill>
            <a:miter lim="800000"/>
            <a:headEnd/>
            <a:tailEnd/>
          </a:ln>
          <a:effectLst/>
          <a:extLst/>
        </p:spPr>
        <p:txBody>
          <a:bodyPr wrap="none" anchor="ctr"/>
          <a:lstStyle/>
          <a:p>
            <a:pPr fontAlgn="base">
              <a:spcBef>
                <a:spcPct val="0"/>
              </a:spcBef>
              <a:spcAft>
                <a:spcPct val="0"/>
              </a:spcAft>
              <a:defRPr/>
            </a:pPr>
            <a:endParaRPr lang="en-US" sz="2400" kern="0">
              <a:solidFill>
                <a:srgbClr val="000000"/>
              </a:solidFill>
              <a:latin typeface="Times New Roman" panose="02020603050405020304" pitchFamily="18" charset="0"/>
              <a:cs typeface="Arial" charset="0"/>
            </a:endParaRPr>
          </a:p>
        </p:txBody>
      </p:sp>
      <p:sp>
        <p:nvSpPr>
          <p:cNvPr id="12" name="AutoShape 4"/>
          <p:cNvSpPr>
            <a:spLocks noChangeArrowheads="1"/>
          </p:cNvSpPr>
          <p:nvPr/>
        </p:nvSpPr>
        <p:spPr bwMode="auto">
          <a:xfrm>
            <a:off x="978004" y="3332738"/>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Derived</a:t>
            </a:r>
          </a:p>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16" name="AutoShape 4"/>
          <p:cNvSpPr>
            <a:spLocks noChangeArrowheads="1"/>
          </p:cNvSpPr>
          <p:nvPr/>
        </p:nvSpPr>
        <p:spPr bwMode="auto">
          <a:xfrm>
            <a:off x="4562691" y="3332738"/>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Derived</a:t>
            </a:r>
          </a:p>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14" name="Rounded Rectangle 13"/>
          <p:cNvSpPr/>
          <p:nvPr/>
        </p:nvSpPr>
        <p:spPr bwMode="auto">
          <a:xfrm>
            <a:off x="2759634" y="5060771"/>
            <a:ext cx="2584849" cy="1038581"/>
          </a:xfrm>
          <a:prstGeom prst="round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a:latin typeface="+mj-lt"/>
              </a:rPr>
              <a:t>Interoperability</a:t>
            </a:r>
            <a:endParaRPr kumimoji="0" lang="en-US" sz="2000" b="1" i="0" u="none" strike="noStrike" cap="none" normalizeH="0" baseline="0" dirty="0">
              <a:ln>
                <a:noFill/>
              </a:ln>
              <a:solidFill>
                <a:schemeClr val="tx1"/>
              </a:solidFill>
              <a:effectLst/>
              <a:latin typeface="+mj-lt"/>
            </a:endParaRPr>
          </a:p>
        </p:txBody>
      </p:sp>
      <p:sp>
        <p:nvSpPr>
          <p:cNvPr id="15" name="AutoShape 27"/>
          <p:cNvSpPr>
            <a:spLocks noChangeArrowheads="1"/>
          </p:cNvSpPr>
          <p:nvPr/>
        </p:nvSpPr>
        <p:spPr bwMode="auto">
          <a:xfrm>
            <a:off x="979592" y="4923015"/>
            <a:ext cx="2519362" cy="719137"/>
          </a:xfrm>
          <a:prstGeom prst="flowChartPredefinedProcess">
            <a:avLst/>
          </a:prstGeom>
          <a:solidFill>
            <a:srgbClr val="99CCFF"/>
          </a:solidFill>
          <a:ln w="19050">
            <a:solidFill>
              <a:srgbClr val="002060"/>
            </a:solidFill>
            <a:miter lim="800000"/>
            <a:headEnd/>
            <a:tailEnd/>
          </a:ln>
          <a:effectLst/>
          <a:extLst/>
        </p:spPr>
        <p:txBody>
          <a:bodyPr wrap="none" anchor="ctr"/>
          <a:lstStyle/>
          <a:p>
            <a:pPr algn="ctr" eaLnBrk="1" hangingPunct="1">
              <a:defRPr/>
            </a:pPr>
            <a:r>
              <a:rPr lang="de-DE" altLang="en-US" sz="2000" b="1" kern="0" dirty="0">
                <a:solidFill>
                  <a:srgbClr val="000000"/>
                </a:solidFill>
                <a:latin typeface="Arial"/>
                <a:cs typeface="Arial" pitchFamily="34" charset="0"/>
              </a:rPr>
              <a:t>Implementation</a:t>
            </a:r>
          </a:p>
        </p:txBody>
      </p:sp>
      <p:sp>
        <p:nvSpPr>
          <p:cNvPr id="17" name="AutoShape 16"/>
          <p:cNvSpPr>
            <a:spLocks noChangeArrowheads="1"/>
          </p:cNvSpPr>
          <p:nvPr/>
        </p:nvSpPr>
        <p:spPr bwMode="auto">
          <a:xfrm>
            <a:off x="3526436" y="5107238"/>
            <a:ext cx="1048004" cy="381001"/>
          </a:xfrm>
          <a:prstGeom prst="leftRightArrow">
            <a:avLst>
              <a:gd name="adj1" fmla="val 50000"/>
              <a:gd name="adj2" fmla="val 60000"/>
            </a:avLst>
          </a:prstGeom>
          <a:solidFill>
            <a:schemeClr val="tx1"/>
          </a:solidFill>
          <a:ln w="9525">
            <a:solidFill>
              <a:schemeClr val="tx1"/>
            </a:solidFill>
            <a:miter lim="800000"/>
            <a:headEnd/>
            <a:tailEnd/>
          </a:ln>
          <a:effectLst/>
          <a:extLst/>
        </p:spPr>
        <p:txBody>
          <a:bodyPr wrap="none" anchor="ctr"/>
          <a:lstStyle/>
          <a:p>
            <a:pPr fontAlgn="base">
              <a:spcBef>
                <a:spcPct val="0"/>
              </a:spcBef>
              <a:spcAft>
                <a:spcPct val="0"/>
              </a:spcAft>
              <a:defRPr/>
            </a:pPr>
            <a:endParaRPr lang="en-US" sz="2400" kern="0">
              <a:solidFill>
                <a:srgbClr val="000000"/>
              </a:solidFill>
              <a:latin typeface="Times New Roman" panose="02020603050405020304" pitchFamily="18" charset="0"/>
              <a:cs typeface="Arial" charset="0"/>
            </a:endParaRPr>
          </a:p>
        </p:txBody>
      </p:sp>
      <p:sp>
        <p:nvSpPr>
          <p:cNvPr id="18" name="AutoShape 27"/>
          <p:cNvSpPr>
            <a:spLocks noChangeArrowheads="1"/>
          </p:cNvSpPr>
          <p:nvPr/>
        </p:nvSpPr>
        <p:spPr bwMode="auto">
          <a:xfrm>
            <a:off x="4596925" y="4934701"/>
            <a:ext cx="2519362" cy="719137"/>
          </a:xfrm>
          <a:prstGeom prst="flowChartPredefinedProcess">
            <a:avLst/>
          </a:prstGeom>
          <a:solidFill>
            <a:srgbClr val="99CCFF"/>
          </a:solidFill>
          <a:ln w="19050">
            <a:solidFill>
              <a:srgbClr val="002060"/>
            </a:solidFill>
            <a:miter lim="800000"/>
            <a:headEnd/>
            <a:tailEnd/>
          </a:ln>
          <a:effectLst/>
          <a:extLst/>
        </p:spPr>
        <p:txBody>
          <a:bodyPr wrap="none" anchor="ctr"/>
          <a:lstStyle/>
          <a:p>
            <a:pPr algn="ctr" eaLnBrk="1" hangingPunct="1">
              <a:defRPr/>
            </a:pPr>
            <a:r>
              <a:rPr lang="de-DE" altLang="en-US" sz="2000" b="1" kern="0" dirty="0">
                <a:solidFill>
                  <a:srgbClr val="000000"/>
                </a:solidFill>
                <a:latin typeface="Arial"/>
                <a:cs typeface="Arial" pitchFamily="34" charset="0"/>
              </a:rPr>
              <a:t>Implementation</a:t>
            </a:r>
          </a:p>
        </p:txBody>
      </p:sp>
      <p:sp>
        <p:nvSpPr>
          <p:cNvPr id="19" name="Down Arrow 18"/>
          <p:cNvSpPr/>
          <p:nvPr/>
        </p:nvSpPr>
        <p:spPr bwMode="auto">
          <a:xfrm rot="10800000">
            <a:off x="2013806" y="4028460"/>
            <a:ext cx="381000" cy="89455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20" name="Down Arrow 19"/>
          <p:cNvSpPr/>
          <p:nvPr/>
        </p:nvSpPr>
        <p:spPr bwMode="auto">
          <a:xfrm rot="10800000">
            <a:off x="5673432" y="4028460"/>
            <a:ext cx="381000" cy="89455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21" name="TextBox 20"/>
          <p:cNvSpPr txBox="1"/>
          <p:nvPr/>
        </p:nvSpPr>
        <p:spPr>
          <a:xfrm>
            <a:off x="6215696" y="6327454"/>
            <a:ext cx="1859805" cy="215444"/>
          </a:xfrm>
          <a:prstGeom prst="rect">
            <a:avLst/>
          </a:prstGeom>
          <a:noFill/>
        </p:spPr>
        <p:txBody>
          <a:bodyPr wrap="none" rtlCol="0">
            <a:spAutoFit/>
          </a:bodyPr>
          <a:lstStyle/>
          <a:p>
            <a:r>
              <a:rPr lang="en-US" sz="800" i="1" dirty="0"/>
              <a:t>Source: F. Oemig, R. Snelick [2016] </a:t>
            </a:r>
          </a:p>
        </p:txBody>
      </p:sp>
      <p:sp>
        <p:nvSpPr>
          <p:cNvPr id="22" name="AutoShape 4"/>
          <p:cNvSpPr>
            <a:spLocks noChangeArrowheads="1"/>
          </p:cNvSpPr>
          <p:nvPr/>
        </p:nvSpPr>
        <p:spPr bwMode="auto">
          <a:xfrm>
            <a:off x="2789963" y="2001301"/>
            <a:ext cx="2520950" cy="722312"/>
          </a:xfrm>
          <a:prstGeom prst="flowChartDocument">
            <a:avLst/>
          </a:prstGeom>
          <a:solidFill>
            <a:srgbClr val="99CCFF"/>
          </a:solidFill>
          <a:ln w="19050">
            <a:solidFill>
              <a:srgbClr val="002060"/>
            </a:solidFill>
            <a:miter lim="800000"/>
            <a:headEnd/>
            <a:tailEnd/>
          </a:ln>
        </p:spPr>
        <p:txBody>
          <a:bodyPr lIns="82945" tIns="41473" rIns="82945" bIns="41473" anchor="ctr"/>
          <a:lstStyle>
            <a:lvl1pPr algn="l" defTabSz="828675" eaLnBrk="0" hangingPunct="0">
              <a:spcBef>
                <a:spcPct val="20000"/>
              </a:spcBef>
              <a:buChar char="•"/>
              <a:defRPr sz="3200">
                <a:solidFill>
                  <a:schemeClr val="tx1"/>
                </a:solidFill>
                <a:latin typeface="Arial" charset="0"/>
              </a:defRPr>
            </a:lvl1pPr>
            <a:lvl2pPr marL="742950" indent="-285750" algn="l" defTabSz="828675" eaLnBrk="0" hangingPunct="0">
              <a:spcBef>
                <a:spcPct val="20000"/>
              </a:spcBef>
              <a:buChar char="–"/>
              <a:defRPr sz="2800">
                <a:solidFill>
                  <a:schemeClr val="tx1"/>
                </a:solidFill>
                <a:latin typeface="Arial" charset="0"/>
              </a:defRPr>
            </a:lvl2pPr>
            <a:lvl3pPr marL="1143000" indent="-228600" algn="l" defTabSz="828675" eaLnBrk="0" hangingPunct="0">
              <a:spcBef>
                <a:spcPct val="20000"/>
              </a:spcBef>
              <a:buChar char="•"/>
              <a:defRPr sz="2400">
                <a:solidFill>
                  <a:schemeClr val="tx1"/>
                </a:solidFill>
                <a:latin typeface="Arial" charset="0"/>
              </a:defRPr>
            </a:lvl3pPr>
            <a:lvl4pPr marL="1600200" indent="-228600" algn="l" defTabSz="828675" eaLnBrk="0" hangingPunct="0">
              <a:spcBef>
                <a:spcPct val="20000"/>
              </a:spcBef>
              <a:buChar char="–"/>
              <a:defRPr sz="2000">
                <a:solidFill>
                  <a:schemeClr val="tx1"/>
                </a:solidFill>
                <a:latin typeface="Arial" charset="0"/>
              </a:defRPr>
            </a:lvl4pPr>
            <a:lvl5pPr marL="2057400" indent="-228600" algn="l" defTabSz="828675" eaLnBrk="0" hangingPunct="0">
              <a:spcBef>
                <a:spcPct val="20000"/>
              </a:spcBef>
              <a:buChar char="»"/>
              <a:defRPr sz="2000">
                <a:solidFill>
                  <a:schemeClr val="tx1"/>
                </a:solidFill>
                <a:latin typeface="Arial" charset="0"/>
              </a:defRPr>
            </a:lvl5pPr>
            <a:lvl6pPr marL="2514600" indent="-228600" defTabSz="828675" eaLnBrk="0" fontAlgn="base" hangingPunct="0">
              <a:spcBef>
                <a:spcPct val="20000"/>
              </a:spcBef>
              <a:spcAft>
                <a:spcPct val="0"/>
              </a:spcAft>
              <a:buChar char="»"/>
              <a:defRPr sz="2000">
                <a:solidFill>
                  <a:schemeClr val="tx1"/>
                </a:solidFill>
                <a:latin typeface="Arial" charset="0"/>
              </a:defRPr>
            </a:lvl6pPr>
            <a:lvl7pPr marL="2971800" indent="-228600" defTabSz="828675" eaLnBrk="0" fontAlgn="base" hangingPunct="0">
              <a:spcBef>
                <a:spcPct val="20000"/>
              </a:spcBef>
              <a:spcAft>
                <a:spcPct val="0"/>
              </a:spcAft>
              <a:buChar char="»"/>
              <a:defRPr sz="2000">
                <a:solidFill>
                  <a:schemeClr val="tx1"/>
                </a:solidFill>
                <a:latin typeface="Arial" charset="0"/>
              </a:defRPr>
            </a:lvl7pPr>
            <a:lvl8pPr marL="3429000" indent="-228600" defTabSz="828675" eaLnBrk="0" fontAlgn="base" hangingPunct="0">
              <a:spcBef>
                <a:spcPct val="20000"/>
              </a:spcBef>
              <a:spcAft>
                <a:spcPct val="0"/>
              </a:spcAft>
              <a:buChar char="»"/>
              <a:defRPr sz="2000">
                <a:solidFill>
                  <a:schemeClr val="tx1"/>
                </a:solidFill>
                <a:latin typeface="Arial" charset="0"/>
              </a:defRPr>
            </a:lvl8pPr>
            <a:lvl9pPr marL="3886200" indent="-228600" defTabSz="828675" eaLnBrk="0" fontAlgn="base" hangingPunct="0">
              <a:spcBef>
                <a:spcPct val="20000"/>
              </a:spcBef>
              <a:spcAft>
                <a:spcPct val="0"/>
              </a:spcAft>
              <a:buChar char="»"/>
              <a:defRPr sz="2000">
                <a:solidFill>
                  <a:schemeClr val="tx1"/>
                </a:solidFill>
                <a:latin typeface="Arial" charset="0"/>
              </a:defRPr>
            </a:lvl9pPr>
          </a:lstStyle>
          <a:p>
            <a:pPr algn="ctr">
              <a:lnSpc>
                <a:spcPct val="93000"/>
              </a:lnSpc>
              <a:spcBef>
                <a:spcPct val="0"/>
              </a:spcBef>
              <a:buClr>
                <a:srgbClr val="000000"/>
              </a:buClr>
              <a:buFont typeface="Times New Roman" pitchFamily="18" charset="0"/>
              <a:buNone/>
            </a:pPr>
            <a:r>
              <a:rPr lang="de-DE" altLang="en-US" sz="2000" b="1" dirty="0">
                <a:ea typeface="ＭＳ Ｐゴシック" pitchFamily="34" charset="-128"/>
                <a:cs typeface="Arial" charset="0"/>
              </a:rPr>
              <a:t>Specification</a:t>
            </a:r>
          </a:p>
        </p:txBody>
      </p:sp>
      <p:sp>
        <p:nvSpPr>
          <p:cNvPr id="23" name="Down Arrow 22"/>
          <p:cNvSpPr/>
          <p:nvPr/>
        </p:nvSpPr>
        <p:spPr bwMode="auto">
          <a:xfrm rot="10800000">
            <a:off x="2964516" y="2723612"/>
            <a:ext cx="381000" cy="60912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24" name="Down Arrow 23"/>
          <p:cNvSpPr/>
          <p:nvPr/>
        </p:nvSpPr>
        <p:spPr bwMode="auto">
          <a:xfrm rot="10800000">
            <a:off x="4715091" y="2646938"/>
            <a:ext cx="381000" cy="685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p:txBody>
      </p:sp>
      <p:sp>
        <p:nvSpPr>
          <p:cNvPr id="28" name="Rounded Rectangle 27"/>
          <p:cNvSpPr/>
          <p:nvPr/>
        </p:nvSpPr>
        <p:spPr bwMode="auto">
          <a:xfrm>
            <a:off x="5733909" y="1825663"/>
            <a:ext cx="1752600" cy="838200"/>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Profiling</a:t>
            </a:r>
            <a:endParaRPr kumimoji="0" lang="en-US" sz="1800" b="1" i="0" u="none" strike="noStrike" cap="none" normalizeH="0" baseline="0" dirty="0">
              <a:ln>
                <a:noFill/>
              </a:ln>
              <a:solidFill>
                <a:schemeClr val="bg1"/>
              </a:solidFill>
              <a:effectLst/>
              <a:latin typeface="Arial" charset="0"/>
            </a:endParaRPr>
          </a:p>
        </p:txBody>
      </p:sp>
      <p:sp>
        <p:nvSpPr>
          <p:cNvPr id="31" name="Rounded Rectangle 30"/>
          <p:cNvSpPr/>
          <p:nvPr/>
        </p:nvSpPr>
        <p:spPr bwMode="auto">
          <a:xfrm>
            <a:off x="439287" y="1966099"/>
            <a:ext cx="1752600" cy="838201"/>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Profiling</a:t>
            </a:r>
            <a:endParaRPr kumimoji="0" lang="en-US" sz="1800" b="1" i="0" u="none" strike="noStrike" cap="none" normalizeH="0" baseline="0" dirty="0">
              <a:ln>
                <a:noFill/>
              </a:ln>
              <a:solidFill>
                <a:schemeClr val="bg1"/>
              </a:solidFill>
              <a:effectLst/>
              <a:latin typeface="Arial" charset="0"/>
            </a:endParaRPr>
          </a:p>
        </p:txBody>
      </p:sp>
      <p:sp>
        <p:nvSpPr>
          <p:cNvPr id="5" name="Right Arrow 4"/>
          <p:cNvSpPr/>
          <p:nvPr/>
        </p:nvSpPr>
        <p:spPr bwMode="auto">
          <a:xfrm rot="1615832">
            <a:off x="2047238" y="2777847"/>
            <a:ext cx="975214" cy="282953"/>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Right Arrow 36"/>
          <p:cNvSpPr/>
          <p:nvPr/>
        </p:nvSpPr>
        <p:spPr bwMode="auto">
          <a:xfrm rot="8698889">
            <a:off x="4951373" y="2692983"/>
            <a:ext cx="975214" cy="282953"/>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41</a:t>
            </a:fld>
            <a:endParaRPr lang="en-US" dirty="0"/>
          </a:p>
        </p:txBody>
      </p:sp>
      <p:sp>
        <p:nvSpPr>
          <p:cNvPr id="39" name="Date Placeholder 3"/>
          <p:cNvSpPr txBox="1">
            <a:spLocks/>
          </p:cNvSpPr>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6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35313DE-39FF-4199-8686-1B682DE047CF}" type="datetime1">
              <a:rPr lang="en-US" smtClean="0"/>
              <a:pPr/>
              <a:t>1/9/2018</a:t>
            </a:fld>
            <a:endParaRPr lang="en-US" dirty="0"/>
          </a:p>
        </p:txBody>
      </p:sp>
    </p:spTree>
    <p:extLst>
      <p:ext uri="{BB962C8B-B14F-4D97-AF65-F5344CB8AC3E}">
        <p14:creationId xmlns:p14="http://schemas.microsoft.com/office/powerpoint/2010/main" val="2765764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Layers of Interoperability</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27"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42</a:t>
            </a:fld>
            <a:endParaRPr lang="en-US" dirty="0"/>
          </a:p>
        </p:txBody>
      </p:sp>
      <p:sp>
        <p:nvSpPr>
          <p:cNvPr id="28" name="Date Placeholder 3"/>
          <p:cNvSpPr txBox="1">
            <a:spLocks/>
          </p:cNvSpPr>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6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35313DE-39FF-4199-8686-1B682DE047CF}" type="datetime1">
              <a:rPr lang="en-US" smtClean="0"/>
              <a:pPr/>
              <a:t>1/9/2018</a:t>
            </a:fld>
            <a:endParaRPr lang="en-US" dirty="0"/>
          </a:p>
        </p:txBody>
      </p:sp>
      <p:sp>
        <p:nvSpPr>
          <p:cNvPr id="3" name="Rectangle 2"/>
          <p:cNvSpPr/>
          <p:nvPr/>
        </p:nvSpPr>
        <p:spPr bwMode="auto">
          <a:xfrm>
            <a:off x="457200" y="1759758"/>
            <a:ext cx="5791200" cy="609600"/>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Organizational</a:t>
            </a:r>
            <a:r>
              <a:rPr kumimoji="0" lang="en-US" sz="1800" b="1" i="0" u="none" strike="noStrike" cap="none" normalizeH="0" dirty="0">
                <a:ln>
                  <a:noFill/>
                </a:ln>
                <a:solidFill>
                  <a:schemeClr val="bg1"/>
                </a:solidFill>
                <a:effectLst/>
                <a:latin typeface="Arial" charset="0"/>
              </a:rPr>
              <a:t> Interoperability</a:t>
            </a:r>
          </a:p>
          <a:p>
            <a:pPr algn="ctr"/>
            <a:r>
              <a:rPr lang="en-US" sz="1100" b="1" dirty="0">
                <a:solidFill>
                  <a:schemeClr val="bg1"/>
                </a:solidFill>
              </a:rPr>
              <a:t>Standardized process (workflow) elements using business process modeling tools</a:t>
            </a:r>
          </a:p>
        </p:txBody>
      </p:sp>
      <p:sp>
        <p:nvSpPr>
          <p:cNvPr id="29" name="Rectangle 28"/>
          <p:cNvSpPr/>
          <p:nvPr/>
        </p:nvSpPr>
        <p:spPr bwMode="auto">
          <a:xfrm>
            <a:off x="457200" y="2369358"/>
            <a:ext cx="5791200" cy="60960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Semantic</a:t>
            </a:r>
            <a:r>
              <a:rPr kumimoji="0" lang="en-US" sz="1800" b="1" i="0" u="none" strike="noStrike" cap="none" normalizeH="0" dirty="0">
                <a:ln>
                  <a:noFill/>
                </a:ln>
                <a:solidFill>
                  <a:schemeClr val="bg1"/>
                </a:solidFill>
                <a:effectLst/>
                <a:latin typeface="Arial" charset="0"/>
              </a:rPr>
              <a:t> Interoperability</a:t>
            </a:r>
          </a:p>
          <a:p>
            <a:pPr algn="ctr"/>
            <a:r>
              <a:rPr lang="en-US" sz="1100" b="1" dirty="0">
                <a:solidFill>
                  <a:schemeClr val="bg1"/>
                </a:solidFill>
              </a:rPr>
              <a:t>Standardized meaning (model elements) and terms/vocabulary for data interpretation, e.g., LOINC, ICD-10CM</a:t>
            </a:r>
          </a:p>
        </p:txBody>
      </p:sp>
      <p:sp>
        <p:nvSpPr>
          <p:cNvPr id="30" name="Rectangle 29"/>
          <p:cNvSpPr/>
          <p:nvPr/>
        </p:nvSpPr>
        <p:spPr bwMode="auto">
          <a:xfrm>
            <a:off x="462323" y="2978958"/>
            <a:ext cx="5791200" cy="609600"/>
          </a:xfrm>
          <a:prstGeom prst="rect">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Syntactic</a:t>
            </a:r>
            <a:r>
              <a:rPr kumimoji="0" lang="en-US" sz="1800" b="1" i="0" u="none" strike="noStrike" cap="none" normalizeH="0" dirty="0">
                <a:ln>
                  <a:noFill/>
                </a:ln>
                <a:effectLst/>
                <a:latin typeface="Arial" charset="0"/>
              </a:rPr>
              <a:t> Interoperability</a:t>
            </a:r>
          </a:p>
          <a:p>
            <a:pPr algn="ctr"/>
            <a:r>
              <a:rPr lang="en-US" sz="1100" b="1" dirty="0"/>
              <a:t>Standardized data exchange formats, e.g., HL7 v2, CDA, XML</a:t>
            </a:r>
          </a:p>
        </p:txBody>
      </p:sp>
      <p:sp>
        <p:nvSpPr>
          <p:cNvPr id="31" name="Rectangle 30"/>
          <p:cNvSpPr/>
          <p:nvPr/>
        </p:nvSpPr>
        <p:spPr bwMode="auto">
          <a:xfrm>
            <a:off x="457200" y="3588558"/>
            <a:ext cx="5791200" cy="60960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Structural</a:t>
            </a:r>
            <a:r>
              <a:rPr kumimoji="0" lang="en-US" sz="1800" b="1" i="0" u="none" strike="noStrike" cap="none" normalizeH="0" dirty="0">
                <a:ln>
                  <a:noFill/>
                </a:ln>
                <a:effectLst/>
                <a:latin typeface="Arial" charset="0"/>
              </a:rPr>
              <a:t> Interoperability</a:t>
            </a:r>
          </a:p>
          <a:p>
            <a:pPr algn="ctr"/>
            <a:r>
              <a:rPr lang="en-US" sz="1100" b="1" dirty="0"/>
              <a:t>Simple EDI, envelopes</a:t>
            </a:r>
          </a:p>
        </p:txBody>
      </p:sp>
      <p:sp>
        <p:nvSpPr>
          <p:cNvPr id="32" name="Rectangle 31"/>
          <p:cNvSpPr/>
          <p:nvPr/>
        </p:nvSpPr>
        <p:spPr bwMode="auto">
          <a:xfrm>
            <a:off x="461683" y="4807758"/>
            <a:ext cx="5791200" cy="6096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Standards</a:t>
            </a:r>
            <a:endParaRPr kumimoji="0" lang="en-US" sz="1800" b="1" i="0" u="none" strike="noStrike" cap="none" normalizeH="0" dirty="0">
              <a:ln>
                <a:noFill/>
              </a:ln>
              <a:solidFill>
                <a:schemeClr val="bg1"/>
              </a:solidFill>
              <a:effectLst/>
            </a:endParaRPr>
          </a:p>
        </p:txBody>
      </p:sp>
      <p:sp>
        <p:nvSpPr>
          <p:cNvPr id="12" name="Rectangle 11"/>
          <p:cNvSpPr/>
          <p:nvPr/>
        </p:nvSpPr>
        <p:spPr bwMode="auto">
          <a:xfrm>
            <a:off x="462323" y="4199129"/>
            <a:ext cx="5791200" cy="609600"/>
          </a:xfrm>
          <a:prstGeom prst="rect">
            <a:avLst/>
          </a:prstGeom>
          <a:solidFill>
            <a:srgbClr val="E1F4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Technical</a:t>
            </a:r>
            <a:r>
              <a:rPr kumimoji="0" lang="en-US" sz="1800" b="1" i="0" u="none" strike="noStrike" cap="none" normalizeH="0" dirty="0">
                <a:ln>
                  <a:noFill/>
                </a:ln>
                <a:effectLst/>
                <a:latin typeface="Arial" charset="0"/>
              </a:rPr>
              <a:t> Interoperability</a:t>
            </a:r>
          </a:p>
          <a:p>
            <a:pPr algn="ctr"/>
            <a:r>
              <a:rPr lang="en-US" sz="1100" b="1" dirty="0"/>
              <a:t>Signals using standard protocols for technically secure data transfer, e.g., TCP/IP</a:t>
            </a:r>
          </a:p>
        </p:txBody>
      </p:sp>
      <p:sp>
        <p:nvSpPr>
          <p:cNvPr id="2" name="Rectangle 1"/>
          <p:cNvSpPr/>
          <p:nvPr/>
        </p:nvSpPr>
        <p:spPr>
          <a:xfrm>
            <a:off x="2730184" y="6307219"/>
            <a:ext cx="5334000" cy="215444"/>
          </a:xfrm>
          <a:prstGeom prst="rect">
            <a:avLst/>
          </a:prstGeom>
        </p:spPr>
        <p:txBody>
          <a:bodyPr wrap="square">
            <a:spAutoFit/>
          </a:bodyPr>
          <a:lstStyle/>
          <a:p>
            <a:r>
              <a:rPr lang="en-US" sz="800" dirty="0">
                <a:latin typeface="+mn-lt"/>
                <a:ea typeface="Times New Roman" panose="02020603050405020304" pitchFamily="18" charset="0"/>
                <a:cs typeface="Times New Roman" panose="02020603050405020304" pitchFamily="18" charset="0"/>
              </a:rPr>
              <a:t>Interoperability Levels: </a:t>
            </a:r>
            <a:r>
              <a:rPr lang="en-US" sz="800" dirty="0" err="1">
                <a:latin typeface="+mn-lt"/>
                <a:ea typeface="Times New Roman" panose="02020603050405020304" pitchFamily="18" charset="0"/>
                <a:cs typeface="Times New Roman" panose="02020603050405020304" pitchFamily="18" charset="0"/>
              </a:rPr>
              <a:t>Blobel</a:t>
            </a:r>
            <a:r>
              <a:rPr lang="en-US" sz="800" dirty="0">
                <a:latin typeface="+mn-lt"/>
                <a:ea typeface="Times New Roman" panose="02020603050405020304" pitchFamily="18" charset="0"/>
                <a:cs typeface="Times New Roman" panose="02020603050405020304" pitchFamily="18" charset="0"/>
              </a:rPr>
              <a:t> B. Introduction into Advanced eHealth – The Personal Health Challenge (Adapted). </a:t>
            </a:r>
            <a:endParaRPr lang="en-US" sz="800" dirty="0">
              <a:latin typeface="+mn-lt"/>
            </a:endParaRPr>
          </a:p>
        </p:txBody>
      </p:sp>
      <p:sp>
        <p:nvSpPr>
          <p:cNvPr id="6" name="TextBox 5"/>
          <p:cNvSpPr txBox="1"/>
          <p:nvPr/>
        </p:nvSpPr>
        <p:spPr>
          <a:xfrm>
            <a:off x="6344672" y="1794078"/>
            <a:ext cx="2418328" cy="523220"/>
          </a:xfrm>
          <a:prstGeom prst="rect">
            <a:avLst/>
          </a:prstGeom>
          <a:noFill/>
          <a:ln>
            <a:solidFill>
              <a:schemeClr val="tx1"/>
            </a:solidFill>
          </a:ln>
        </p:spPr>
        <p:txBody>
          <a:bodyPr wrap="square" rtlCol="0">
            <a:spAutoFit/>
          </a:bodyPr>
          <a:lstStyle/>
          <a:p>
            <a:r>
              <a:rPr lang="en-US" sz="1400" dirty="0"/>
              <a:t>Can we accomplish the clinical task? </a:t>
            </a:r>
            <a:r>
              <a:rPr lang="en-US" sz="1400" dirty="0">
                <a:solidFill>
                  <a:srgbClr val="0070C0"/>
                </a:solidFill>
              </a:rPr>
              <a:t>What we want!</a:t>
            </a:r>
          </a:p>
        </p:txBody>
      </p:sp>
      <p:sp>
        <p:nvSpPr>
          <p:cNvPr id="15" name="TextBox 14"/>
          <p:cNvSpPr txBox="1"/>
          <p:nvPr/>
        </p:nvSpPr>
        <p:spPr>
          <a:xfrm>
            <a:off x="6344672" y="2383672"/>
            <a:ext cx="2418328" cy="523220"/>
          </a:xfrm>
          <a:prstGeom prst="rect">
            <a:avLst/>
          </a:prstGeom>
          <a:noFill/>
          <a:ln>
            <a:solidFill>
              <a:schemeClr val="tx1"/>
            </a:solidFill>
          </a:ln>
        </p:spPr>
        <p:txBody>
          <a:bodyPr wrap="square" rtlCol="0">
            <a:spAutoFit/>
          </a:bodyPr>
          <a:lstStyle/>
          <a:p>
            <a:r>
              <a:rPr lang="en-US" sz="1400" dirty="0"/>
              <a:t>Common information model—an understanding</a:t>
            </a:r>
          </a:p>
        </p:txBody>
      </p:sp>
      <p:sp>
        <p:nvSpPr>
          <p:cNvPr id="16" name="TextBox 15"/>
          <p:cNvSpPr txBox="1"/>
          <p:nvPr/>
        </p:nvSpPr>
        <p:spPr>
          <a:xfrm>
            <a:off x="6344672" y="3069333"/>
            <a:ext cx="2418328" cy="1600438"/>
          </a:xfrm>
          <a:prstGeom prst="rect">
            <a:avLst/>
          </a:prstGeom>
          <a:noFill/>
          <a:ln>
            <a:solidFill>
              <a:schemeClr val="tx1"/>
            </a:solidFill>
          </a:ln>
        </p:spPr>
        <p:txBody>
          <a:bodyPr wrap="square" rtlCol="0">
            <a:spAutoFit/>
          </a:bodyPr>
          <a:lstStyle/>
          <a:p>
            <a:endParaRPr lang="en-US" sz="1400" dirty="0"/>
          </a:p>
          <a:p>
            <a:r>
              <a:rPr lang="en-US" sz="1400" dirty="0"/>
              <a:t>Domain independent data exchange—processing of the data at these level is agnostic to the meaning of the data</a:t>
            </a:r>
          </a:p>
          <a:p>
            <a:endParaRPr lang="en-US" sz="1400" dirty="0"/>
          </a:p>
        </p:txBody>
      </p:sp>
      <p:sp>
        <p:nvSpPr>
          <p:cNvPr id="18" name="TextBox 17"/>
          <p:cNvSpPr txBox="1"/>
          <p:nvPr/>
        </p:nvSpPr>
        <p:spPr>
          <a:xfrm>
            <a:off x="6344672" y="4841439"/>
            <a:ext cx="2418328" cy="523220"/>
          </a:xfrm>
          <a:prstGeom prst="rect">
            <a:avLst/>
          </a:prstGeom>
          <a:solidFill>
            <a:srgbClr val="99CCFF"/>
          </a:solidFill>
          <a:ln>
            <a:solidFill>
              <a:schemeClr val="tx1"/>
            </a:solidFill>
          </a:ln>
        </p:spPr>
        <p:txBody>
          <a:bodyPr wrap="square" rtlCol="0">
            <a:spAutoFit/>
          </a:bodyPr>
          <a:lstStyle/>
          <a:p>
            <a:pPr algn="ctr"/>
            <a:r>
              <a:rPr lang="en-US" sz="1400" dirty="0"/>
              <a:t>Standards provide the foundation for each layer</a:t>
            </a:r>
          </a:p>
        </p:txBody>
      </p:sp>
      <p:sp>
        <p:nvSpPr>
          <p:cNvPr id="19" name="Frame 18"/>
          <p:cNvSpPr/>
          <p:nvPr/>
        </p:nvSpPr>
        <p:spPr bwMode="auto">
          <a:xfrm>
            <a:off x="1257300" y="5479638"/>
            <a:ext cx="6705600" cy="528932"/>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rPr>
              <a:t>What’s important about the data exchange is how it is used in the clinical setting to affect care, change and automate processing workflow. </a:t>
            </a:r>
          </a:p>
        </p:txBody>
      </p:sp>
    </p:spTree>
    <p:extLst>
      <p:ext uri="{BB962C8B-B14F-4D97-AF65-F5344CB8AC3E}">
        <p14:creationId xmlns:p14="http://schemas.microsoft.com/office/powerpoint/2010/main" val="61915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Profile Related Terms</a:t>
            </a:r>
          </a:p>
        </p:txBody>
      </p:sp>
      <p:sp>
        <p:nvSpPr>
          <p:cNvPr id="8195" name="Rectangle 3"/>
          <p:cNvSpPr>
            <a:spLocks noGrp="1" noChangeArrowheads="1"/>
          </p:cNvSpPr>
          <p:nvPr>
            <p:ph idx="1"/>
          </p:nvPr>
        </p:nvSpPr>
        <p:spPr>
          <a:xfrm>
            <a:off x="381000" y="1752600"/>
            <a:ext cx="8382000" cy="4724400"/>
          </a:xfrm>
        </p:spPr>
        <p:txBody>
          <a:bodyPr>
            <a:normAutofit/>
          </a:bodyPr>
          <a:lstStyle/>
          <a:p>
            <a:r>
              <a:rPr lang="en-US" dirty="0"/>
              <a:t>Standard</a:t>
            </a:r>
          </a:p>
          <a:p>
            <a:r>
              <a:rPr lang="en-US" dirty="0"/>
              <a:t>Specification</a:t>
            </a:r>
          </a:p>
          <a:p>
            <a:r>
              <a:rPr lang="en-US" dirty="0"/>
              <a:t>Profile</a:t>
            </a:r>
          </a:p>
          <a:p>
            <a:pPr lvl="1"/>
            <a:r>
              <a:rPr lang="en-US" dirty="0"/>
              <a:t>Conformance Profile</a:t>
            </a:r>
          </a:p>
          <a:p>
            <a:pPr lvl="1"/>
            <a:r>
              <a:rPr lang="en-US" dirty="0"/>
              <a:t>Message Profile</a:t>
            </a:r>
          </a:p>
          <a:p>
            <a:r>
              <a:rPr lang="en-US" dirty="0"/>
              <a:t>Template</a:t>
            </a:r>
          </a:p>
          <a:p>
            <a:r>
              <a:rPr lang="en-US" dirty="0"/>
              <a:t>Implementation Guide</a:t>
            </a:r>
          </a:p>
          <a:p>
            <a:r>
              <a:rPr lang="en-US" dirty="0"/>
              <a:t>Integration Profile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43</a:t>
            </a:fld>
            <a:endParaRPr lang="en-US"/>
          </a:p>
        </p:txBody>
      </p:sp>
      <p:sp>
        <p:nvSpPr>
          <p:cNvPr id="6" name="Frame 5"/>
          <p:cNvSpPr/>
          <p:nvPr/>
        </p:nvSpPr>
        <p:spPr bwMode="auto">
          <a:xfrm>
            <a:off x="5410200" y="1981200"/>
            <a:ext cx="2667000" cy="18288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Alert: Not everyone will agree on these definitions</a:t>
            </a:r>
            <a:endParaRPr kumimoji="0" lang="en-US" sz="1800" b="1" i="0" u="none" strike="noStrike" cap="none" normalizeH="0" baseline="0" dirty="0">
              <a:ln>
                <a:noFill/>
              </a:ln>
              <a:solidFill>
                <a:srgbClr val="0070C0"/>
              </a:solidFill>
              <a:effectLst/>
            </a:endParaRPr>
          </a:p>
        </p:txBody>
      </p:sp>
      <p:sp>
        <p:nvSpPr>
          <p:cNvPr id="7" name="Frame 6"/>
          <p:cNvSpPr/>
          <p:nvPr/>
        </p:nvSpPr>
        <p:spPr bwMode="auto">
          <a:xfrm>
            <a:off x="5410200" y="4343400"/>
            <a:ext cx="2667000" cy="18288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Alert: Some use these terms interchangeably</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3336188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Profile Related Terms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3962400" y="6467475"/>
            <a:ext cx="533400" cy="476250"/>
          </a:xfrm>
        </p:spPr>
        <p:txBody>
          <a:bodyPr/>
          <a:lstStyle/>
          <a:p>
            <a:fld id="{64C44300-96F5-4E68-AEBC-759F83B9379E}" type="slidenum">
              <a:rPr lang="en-US"/>
              <a:pPr/>
              <a:t>44</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739075462"/>
              </p:ext>
            </p:extLst>
          </p:nvPr>
        </p:nvGraphicFramePr>
        <p:xfrm>
          <a:off x="457200" y="1676402"/>
          <a:ext cx="8229600" cy="464322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603074847"/>
                    </a:ext>
                  </a:extLst>
                </a:gridCol>
                <a:gridCol w="5562600">
                  <a:extLst>
                    <a:ext uri="{9D8B030D-6E8A-4147-A177-3AD203B41FA5}">
                      <a16:colId xmlns:a16="http://schemas.microsoft.com/office/drawing/2014/main" val="3301682325"/>
                    </a:ext>
                  </a:extLst>
                </a:gridCol>
              </a:tblGrid>
              <a:tr h="618100">
                <a:tc>
                  <a:txBody>
                    <a:bodyPr/>
                    <a:lstStyle/>
                    <a:p>
                      <a:r>
                        <a:rPr lang="en-US" dirty="0"/>
                        <a:t>Term</a:t>
                      </a:r>
                    </a:p>
                  </a:txBody>
                  <a:tcPr>
                    <a:solidFill>
                      <a:srgbClr val="002060"/>
                    </a:solidFill>
                  </a:tcPr>
                </a:tc>
                <a:tc>
                  <a:txBody>
                    <a:bodyPr/>
                    <a:lstStyle/>
                    <a:p>
                      <a:r>
                        <a:rPr lang="en-US"/>
                        <a:t>Description</a:t>
                      </a:r>
                      <a:endParaRPr lang="en-US" dirty="0"/>
                    </a:p>
                  </a:txBody>
                  <a:tcPr>
                    <a:solidFill>
                      <a:srgbClr val="002060"/>
                    </a:solidFill>
                  </a:tcPr>
                </a:tc>
                <a:extLst>
                  <a:ext uri="{0D108BD9-81ED-4DB2-BD59-A6C34878D82A}">
                    <a16:rowId xmlns:a16="http://schemas.microsoft.com/office/drawing/2014/main" val="2668299697"/>
                  </a:ext>
                </a:extLst>
              </a:tr>
              <a:tr h="448698">
                <a:tc>
                  <a:txBody>
                    <a:bodyPr/>
                    <a:lstStyle/>
                    <a:p>
                      <a:r>
                        <a:rPr lang="en-US" b="1" dirty="0"/>
                        <a:t>Standard</a:t>
                      </a:r>
                    </a:p>
                  </a:txBody>
                  <a:tcPr>
                    <a:solidFill>
                      <a:srgbClr val="CCECFF"/>
                    </a:solidFill>
                  </a:tcPr>
                </a:tc>
                <a:tc>
                  <a:txBody>
                    <a:bodyPr/>
                    <a:lstStyle/>
                    <a:p>
                      <a:r>
                        <a:rPr lang="en-US" dirty="0"/>
                        <a:t>Generally refers to the base standard</a:t>
                      </a:r>
                    </a:p>
                  </a:txBody>
                  <a:tcPr>
                    <a:solidFill>
                      <a:schemeClr val="bg1">
                        <a:lumMod val="85000"/>
                      </a:schemeClr>
                    </a:solidFill>
                  </a:tcPr>
                </a:tc>
                <a:extLst>
                  <a:ext uri="{0D108BD9-81ED-4DB2-BD59-A6C34878D82A}">
                    <a16:rowId xmlns:a16="http://schemas.microsoft.com/office/drawing/2014/main" val="4197599568"/>
                  </a:ext>
                </a:extLst>
              </a:tr>
              <a:tr h="685800">
                <a:tc>
                  <a:txBody>
                    <a:bodyPr/>
                    <a:lstStyle/>
                    <a:p>
                      <a:r>
                        <a:rPr lang="en-US" b="1" dirty="0"/>
                        <a:t>Specification</a:t>
                      </a:r>
                    </a:p>
                  </a:txBody>
                  <a:tcPr>
                    <a:solidFill>
                      <a:srgbClr val="CCECFF"/>
                    </a:solidFill>
                  </a:tcPr>
                </a:tc>
                <a:tc>
                  <a:txBody>
                    <a:bodyPr/>
                    <a:lstStyle/>
                    <a:p>
                      <a:r>
                        <a:rPr lang="en-US" dirty="0"/>
                        <a:t>Generic term to indicate any standard related document (standard, IG, profile, etc.)</a:t>
                      </a:r>
                    </a:p>
                  </a:txBody>
                  <a:tcPr>
                    <a:solidFill>
                      <a:schemeClr val="bg1">
                        <a:lumMod val="95000"/>
                      </a:schemeClr>
                    </a:solidFill>
                  </a:tcPr>
                </a:tc>
                <a:extLst>
                  <a:ext uri="{0D108BD9-81ED-4DB2-BD59-A6C34878D82A}">
                    <a16:rowId xmlns:a16="http://schemas.microsoft.com/office/drawing/2014/main" val="257714145"/>
                  </a:ext>
                </a:extLst>
              </a:tr>
              <a:tr h="618100">
                <a:tc>
                  <a:txBody>
                    <a:bodyPr/>
                    <a:lstStyle/>
                    <a:p>
                      <a:r>
                        <a:rPr lang="en-US" b="1" dirty="0"/>
                        <a:t>Profile</a:t>
                      </a:r>
                    </a:p>
                  </a:txBody>
                  <a:tcPr>
                    <a:solidFill>
                      <a:srgbClr val="CCECFF"/>
                    </a:solidFill>
                  </a:tcPr>
                </a:tc>
                <a:tc>
                  <a:txBody>
                    <a:bodyPr/>
                    <a:lstStyle/>
                    <a:p>
                      <a:r>
                        <a:rPr lang="en-US" dirty="0"/>
                        <a:t>Specification that is a constraint on the standard for a single integration. Also referred to as Conformance Profile, Message Profile, Template</a:t>
                      </a:r>
                    </a:p>
                  </a:txBody>
                  <a:tcPr>
                    <a:solidFill>
                      <a:schemeClr val="bg1">
                        <a:lumMod val="85000"/>
                      </a:schemeClr>
                    </a:solidFill>
                  </a:tcPr>
                </a:tc>
                <a:extLst>
                  <a:ext uri="{0D108BD9-81ED-4DB2-BD59-A6C34878D82A}">
                    <a16:rowId xmlns:a16="http://schemas.microsoft.com/office/drawing/2014/main" val="3895363890"/>
                  </a:ext>
                </a:extLst>
              </a:tr>
              <a:tr h="457200">
                <a:tc>
                  <a:txBody>
                    <a:bodyPr/>
                    <a:lstStyle/>
                    <a:p>
                      <a:r>
                        <a:rPr lang="en-US" b="1" dirty="0"/>
                        <a:t>Template</a:t>
                      </a:r>
                    </a:p>
                  </a:txBody>
                  <a:tcPr>
                    <a:solidFill>
                      <a:srgbClr val="CCECFF"/>
                    </a:solidFill>
                  </a:tcPr>
                </a:tc>
                <a:tc>
                  <a:txBody>
                    <a:bodyPr/>
                    <a:lstStyle/>
                    <a:p>
                      <a:r>
                        <a:rPr lang="en-US" dirty="0"/>
                        <a:t>Is HL7 CDA term for a profile</a:t>
                      </a:r>
                    </a:p>
                  </a:txBody>
                  <a:tcPr>
                    <a:solidFill>
                      <a:schemeClr val="bg1">
                        <a:lumMod val="95000"/>
                      </a:schemeClr>
                    </a:solidFill>
                  </a:tcPr>
                </a:tc>
                <a:extLst>
                  <a:ext uri="{0D108BD9-81ED-4DB2-BD59-A6C34878D82A}">
                    <a16:rowId xmlns:a16="http://schemas.microsoft.com/office/drawing/2014/main" val="3423819325"/>
                  </a:ext>
                </a:extLst>
              </a:tr>
              <a:tr h="759511">
                <a:tc>
                  <a:txBody>
                    <a:bodyPr/>
                    <a:lstStyle/>
                    <a:p>
                      <a:r>
                        <a:rPr lang="en-US" b="1" dirty="0"/>
                        <a:t>Implementation</a:t>
                      </a:r>
                      <a:r>
                        <a:rPr lang="en-US" b="1" baseline="0" dirty="0"/>
                        <a:t> Guide</a:t>
                      </a:r>
                      <a:endParaRPr lang="en-US" b="1" dirty="0"/>
                    </a:p>
                  </a:txBody>
                  <a:tcPr>
                    <a:solidFill>
                      <a:srgbClr val="CCECFF"/>
                    </a:solidFill>
                  </a:tcPr>
                </a:tc>
                <a:tc>
                  <a:txBody>
                    <a:bodyPr/>
                    <a:lstStyle/>
                    <a:p>
                      <a:r>
                        <a:rPr lang="en-US" dirty="0"/>
                        <a:t>Collection of profiles or templates to document use case requirements</a:t>
                      </a:r>
                    </a:p>
                  </a:txBody>
                  <a:tcPr>
                    <a:solidFill>
                      <a:schemeClr val="bg1">
                        <a:lumMod val="85000"/>
                      </a:schemeClr>
                    </a:solidFill>
                  </a:tcPr>
                </a:tc>
                <a:extLst>
                  <a:ext uri="{0D108BD9-81ED-4DB2-BD59-A6C34878D82A}">
                    <a16:rowId xmlns:a16="http://schemas.microsoft.com/office/drawing/2014/main" val="229335023"/>
                  </a:ext>
                </a:extLst>
              </a:tr>
              <a:tr h="759511">
                <a:tc>
                  <a:txBody>
                    <a:bodyPr/>
                    <a:lstStyle/>
                    <a:p>
                      <a:r>
                        <a:rPr lang="en-US" b="1" dirty="0"/>
                        <a:t>Integration Profile</a:t>
                      </a:r>
                    </a:p>
                  </a:txBody>
                  <a:tcPr>
                    <a:solidFill>
                      <a:srgbClr val="CCECFF"/>
                    </a:solidFill>
                  </a:tcPr>
                </a:tc>
                <a:tc>
                  <a:txBody>
                    <a:bodyPr/>
                    <a:lstStyle/>
                    <a:p>
                      <a:r>
                        <a:rPr lang="en-US" dirty="0"/>
                        <a:t>Same as IG, but it is an IHE term (includes actors, functional requirements, and transactions)</a:t>
                      </a:r>
                    </a:p>
                  </a:txBody>
                  <a:tcPr>
                    <a:solidFill>
                      <a:schemeClr val="bg1">
                        <a:lumMod val="95000"/>
                      </a:schemeClr>
                    </a:solidFill>
                  </a:tcPr>
                </a:tc>
                <a:extLst>
                  <a:ext uri="{0D108BD9-81ED-4DB2-BD59-A6C34878D82A}">
                    <a16:rowId xmlns:a16="http://schemas.microsoft.com/office/drawing/2014/main" val="1571854956"/>
                  </a:ext>
                </a:extLst>
              </a:tr>
            </a:tbl>
          </a:graphicData>
        </a:graphic>
      </p:graphicFrame>
    </p:spTree>
    <p:extLst>
      <p:ext uri="{BB962C8B-B14F-4D97-AF65-F5344CB8AC3E}">
        <p14:creationId xmlns:p14="http://schemas.microsoft.com/office/powerpoint/2010/main" val="3899714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57200" y="2209800"/>
            <a:ext cx="4295711" cy="373380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94" name="Rectangle 2"/>
          <p:cNvSpPr>
            <a:spLocks noGrp="1" noChangeArrowheads="1"/>
          </p:cNvSpPr>
          <p:nvPr>
            <p:ph type="title"/>
          </p:nvPr>
        </p:nvSpPr>
        <p:spPr/>
        <p:txBody>
          <a:bodyPr/>
          <a:lstStyle/>
          <a:p>
            <a:r>
              <a:rPr lang="en-US" dirty="0"/>
              <a:t>Use Case Terms</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21" name="TextBox 20"/>
          <p:cNvSpPr txBox="1"/>
          <p:nvPr/>
        </p:nvSpPr>
        <p:spPr>
          <a:xfrm>
            <a:off x="343272" y="5930334"/>
            <a:ext cx="1859805" cy="215444"/>
          </a:xfrm>
          <a:prstGeom prst="rect">
            <a:avLst/>
          </a:prstGeom>
          <a:noFill/>
        </p:spPr>
        <p:txBody>
          <a:bodyPr wrap="none" rtlCol="0">
            <a:spAutoFit/>
          </a:bodyPr>
          <a:lstStyle/>
          <a:p>
            <a:r>
              <a:rPr lang="en-US" sz="800" i="1" dirty="0"/>
              <a:t>Source: F. Oemig, R. Snelick [2016] </a:t>
            </a:r>
          </a:p>
        </p:txBody>
      </p:sp>
      <p:sp>
        <p:nvSpPr>
          <p:cNvPr id="140" name="Rounded Rectangle 139"/>
          <p:cNvSpPr/>
          <p:nvPr/>
        </p:nvSpPr>
        <p:spPr bwMode="auto">
          <a:xfrm>
            <a:off x="1810544" y="4191000"/>
            <a:ext cx="1574800" cy="1100137"/>
          </a:xfrm>
          <a:prstGeom prst="roundRect">
            <a:avLst/>
          </a:prstGeom>
          <a:solidFill>
            <a:srgbClr val="C3D69B"/>
          </a:solidFill>
          <a:ln w="9525" cap="flat" cmpd="sng" algn="ctr">
            <a:noFill/>
            <a:prstDash val="solid"/>
            <a:round/>
            <a:headEnd type="none" w="med" len="med"/>
            <a:tailEnd type="none" w="med" len="med"/>
          </a:ln>
          <a:effectLst/>
        </p:spPr>
        <p:txBody>
          <a:bodyPr/>
          <a:lstStyle/>
          <a:p>
            <a:pPr algn="ctr" eaLnBrk="0" fontAlgn="base" hangingPunct="0">
              <a:spcBef>
                <a:spcPct val="0"/>
              </a:spcBef>
              <a:spcAft>
                <a:spcPct val="0"/>
              </a:spcAft>
              <a:defRPr/>
            </a:pPr>
            <a:endParaRPr lang="en-US" sz="1200" b="1" kern="0">
              <a:solidFill>
                <a:prstClr val="black"/>
              </a:solidFill>
              <a:cs typeface="Arial" charset="0"/>
            </a:endParaRPr>
          </a:p>
        </p:txBody>
      </p:sp>
      <p:sp>
        <p:nvSpPr>
          <p:cNvPr id="141" name="Rounded Rectangle 140"/>
          <p:cNvSpPr/>
          <p:nvPr/>
        </p:nvSpPr>
        <p:spPr bwMode="auto">
          <a:xfrm>
            <a:off x="1775619" y="2600325"/>
            <a:ext cx="1574800" cy="1084262"/>
          </a:xfrm>
          <a:prstGeom prst="roundRect">
            <a:avLst/>
          </a:prstGeom>
          <a:solidFill>
            <a:srgbClr val="C3D69B"/>
          </a:solidFill>
          <a:ln w="9525" cap="flat" cmpd="sng" algn="ctr">
            <a:noFill/>
            <a:prstDash val="solid"/>
            <a:round/>
            <a:headEnd type="none" w="med" len="med"/>
            <a:tailEnd type="none" w="med" len="med"/>
          </a:ln>
          <a:effectLst/>
        </p:spPr>
        <p:txBody>
          <a:bodyPr/>
          <a:lstStyle/>
          <a:p>
            <a:pPr algn="ctr" eaLnBrk="0" fontAlgn="base" hangingPunct="0">
              <a:spcBef>
                <a:spcPct val="0"/>
              </a:spcBef>
              <a:spcAft>
                <a:spcPct val="0"/>
              </a:spcAft>
              <a:defRPr/>
            </a:pPr>
            <a:endParaRPr lang="en-US" sz="1200" b="1" kern="0">
              <a:solidFill>
                <a:prstClr val="black"/>
              </a:solidFill>
              <a:cs typeface="Arial" charset="0"/>
            </a:endParaRPr>
          </a:p>
        </p:txBody>
      </p:sp>
      <p:sp>
        <p:nvSpPr>
          <p:cNvPr id="142" name="Rounded Rectangle 141"/>
          <p:cNvSpPr/>
          <p:nvPr/>
        </p:nvSpPr>
        <p:spPr bwMode="auto">
          <a:xfrm>
            <a:off x="529432" y="2540000"/>
            <a:ext cx="1446212" cy="3005137"/>
          </a:xfrm>
          <a:prstGeom prst="roundRect">
            <a:avLst/>
          </a:prstGeom>
          <a:solidFill>
            <a:srgbClr val="FFFFFF">
              <a:lumMod val="65000"/>
            </a:srgbClr>
          </a:solidFill>
          <a:ln w="9525" cap="flat" cmpd="sng" algn="ctr">
            <a:noFill/>
            <a:prstDash val="solid"/>
            <a:round/>
            <a:headEnd type="none" w="med" len="med"/>
            <a:tailEnd type="none" w="med" len="med"/>
          </a:ln>
          <a:effec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prstClr val="black"/>
              </a:solidFill>
              <a:effectLst/>
              <a:uLnTx/>
              <a:uFillTx/>
              <a:cs typeface="Arial" charset="0"/>
            </a:endParaRPr>
          </a:p>
        </p:txBody>
      </p:sp>
      <p:sp>
        <p:nvSpPr>
          <p:cNvPr id="143" name="Rounded Rectangle 142"/>
          <p:cNvSpPr/>
          <p:nvPr/>
        </p:nvSpPr>
        <p:spPr bwMode="auto">
          <a:xfrm>
            <a:off x="711994" y="3765550"/>
            <a:ext cx="1122363" cy="34131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lIns="36000" rIns="36000" anchor="ctr"/>
          <a:lstStyle/>
          <a:p>
            <a:pPr algn="ctr" eaLnBrk="0" fontAlgn="base" hangingPunct="0">
              <a:spcBef>
                <a:spcPct val="0"/>
              </a:spcBef>
              <a:spcAft>
                <a:spcPct val="0"/>
              </a:spcAft>
              <a:defRPr/>
            </a:pPr>
            <a:r>
              <a:rPr lang="en-US" sz="1000" b="1" kern="0" dirty="0">
                <a:solidFill>
                  <a:prstClr val="black"/>
                </a:solidFill>
                <a:latin typeface="Verdana" panose="020B0604030504040204" pitchFamily="34" charset="0"/>
                <a:ea typeface="Verdana" panose="020B0604030504040204" pitchFamily="34" charset="0"/>
                <a:cs typeface="Verdana" panose="020B0604030504040204" pitchFamily="34" charset="0"/>
              </a:rPr>
              <a:t>Functional Requirements</a:t>
            </a:r>
          </a:p>
        </p:txBody>
      </p:sp>
      <p:sp>
        <p:nvSpPr>
          <p:cNvPr id="144" name="Rounded Rectangle 143"/>
          <p:cNvSpPr/>
          <p:nvPr/>
        </p:nvSpPr>
        <p:spPr bwMode="auto">
          <a:xfrm>
            <a:off x="3223419" y="2541587"/>
            <a:ext cx="1444625" cy="3003550"/>
          </a:xfrm>
          <a:prstGeom prst="roundRect">
            <a:avLst/>
          </a:prstGeom>
          <a:solidFill>
            <a:srgbClr val="FFFFFF">
              <a:lumMod val="65000"/>
            </a:srgbClr>
          </a:solidFill>
          <a:ln w="9525" cap="flat" cmpd="sng" algn="ctr">
            <a:noFill/>
            <a:prstDash val="solid"/>
            <a:round/>
            <a:headEnd type="none" w="med" len="med"/>
            <a:tailEnd type="none" w="med" len="med"/>
          </a:ln>
          <a:effec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prstClr val="black"/>
              </a:solidFill>
              <a:effectLst/>
              <a:uLnTx/>
              <a:uFillTx/>
              <a:cs typeface="Arial" charset="0"/>
            </a:endParaRPr>
          </a:p>
        </p:txBody>
      </p:sp>
      <p:sp>
        <p:nvSpPr>
          <p:cNvPr id="145" name="TextBox 144"/>
          <p:cNvSpPr txBox="1"/>
          <p:nvPr/>
        </p:nvSpPr>
        <p:spPr>
          <a:xfrm>
            <a:off x="616744" y="3190875"/>
            <a:ext cx="1295400" cy="277812"/>
          </a:xfrm>
          <a:prstGeom prst="rect">
            <a:avLst/>
          </a:prstGeom>
          <a:noFill/>
          <a:ln>
            <a:noFill/>
          </a:ln>
        </p:spPr>
        <p:txBody>
          <a:bodyPr>
            <a:spAutoFit/>
          </a:bodyPr>
          <a:lstStyle/>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Actor 1</a:t>
            </a:r>
          </a:p>
        </p:txBody>
      </p:sp>
      <p:pic>
        <p:nvPicPr>
          <p:cNvPr id="146" name="Picture 2"/>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651669" y="2700337"/>
            <a:ext cx="547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7" name="Group 77"/>
          <p:cNvGrpSpPr>
            <a:grpSpLocks/>
          </p:cNvGrpSpPr>
          <p:nvPr/>
        </p:nvGrpSpPr>
        <p:grpSpPr bwMode="auto">
          <a:xfrm>
            <a:off x="1129507" y="2728912"/>
            <a:ext cx="619125" cy="463550"/>
            <a:chOff x="431" y="1207"/>
            <a:chExt cx="863" cy="871"/>
          </a:xfrm>
        </p:grpSpPr>
        <p:sp>
          <p:nvSpPr>
            <p:cNvPr id="148" name="AutoShape 78"/>
            <p:cNvSpPr>
              <a:spLocks noChangeArrowheads="1"/>
            </p:cNvSpPr>
            <p:nvPr/>
          </p:nvSpPr>
          <p:spPr bwMode="auto">
            <a:xfrm>
              <a:off x="431" y="1207"/>
              <a:ext cx="863" cy="773"/>
            </a:xfrm>
            <a:prstGeom prst="roundRect">
              <a:avLst>
                <a:gd name="adj" fmla="val 8519"/>
              </a:avLst>
            </a:prstGeom>
            <a:solidFill>
              <a:srgbClr val="969696"/>
            </a:solidFill>
            <a:ln w="9525">
              <a:solidFill>
                <a:sysClr val="windowText" lastClr="000000"/>
              </a:solidFill>
              <a:round/>
              <a:headEnd/>
              <a:tailEnd/>
            </a:ln>
            <a:effectLst/>
            <a:extLst/>
          </p:spPr>
          <p:txBody>
            <a:bodyPr wrap="none" anchor="ctr"/>
            <a:lstStyle/>
            <a:p>
              <a:pPr algn="ctr" fontAlgn="base">
                <a:spcBef>
                  <a:spcPct val="0"/>
                </a:spcBef>
                <a:spcAft>
                  <a:spcPct val="0"/>
                </a:spcAft>
                <a:defRPr/>
              </a:pPr>
              <a:endParaRPr lang="en-US" sz="2400" b="1" kern="0">
                <a:solidFill>
                  <a:srgbClr val="000000"/>
                </a:solidFill>
                <a:latin typeface="Times New Roman" pitchFamily="18" charset="0"/>
                <a:cs typeface="Arial" charset="0"/>
              </a:endParaRPr>
            </a:p>
          </p:txBody>
        </p:sp>
        <p:sp>
          <p:nvSpPr>
            <p:cNvPr id="149" name="AutoShape 83"/>
            <p:cNvSpPr>
              <a:spLocks noChangeArrowheads="1"/>
            </p:cNvSpPr>
            <p:nvPr/>
          </p:nvSpPr>
          <p:spPr bwMode="auto">
            <a:xfrm flipV="1">
              <a:off x="739" y="2012"/>
              <a:ext cx="257" cy="66"/>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w="9525">
              <a:solidFill>
                <a:sysClr val="windowText" lastClr="000000"/>
              </a:solidFill>
              <a:miter lim="800000"/>
              <a:headEnd/>
              <a:tailEnd/>
            </a:ln>
            <a:effectLst/>
            <a:extLst/>
          </p:spPr>
          <p:txBody>
            <a:bodyPr wrap="none" anchor="ctr"/>
            <a:lstStyle/>
            <a:p>
              <a:pPr algn="ctr" fontAlgn="base">
                <a:spcBef>
                  <a:spcPct val="0"/>
                </a:spcBef>
                <a:spcAft>
                  <a:spcPct val="0"/>
                </a:spcAft>
                <a:defRPr/>
              </a:pPr>
              <a:endParaRPr lang="en-US" sz="2400" b="1" kern="0">
                <a:solidFill>
                  <a:srgbClr val="000000"/>
                </a:solidFill>
                <a:latin typeface="Times New Roman" pitchFamily="18" charset="0"/>
                <a:cs typeface="Arial" charset="0"/>
              </a:endParaRPr>
            </a:p>
          </p:txBody>
        </p:sp>
        <p:sp>
          <p:nvSpPr>
            <p:cNvPr id="150" name="AutoShape 79"/>
            <p:cNvSpPr>
              <a:spLocks noChangeArrowheads="1"/>
            </p:cNvSpPr>
            <p:nvPr/>
          </p:nvSpPr>
          <p:spPr bwMode="auto">
            <a:xfrm>
              <a:off x="477" y="1255"/>
              <a:ext cx="768" cy="677"/>
            </a:xfrm>
            <a:prstGeom prst="roundRect">
              <a:avLst>
                <a:gd name="adj" fmla="val 9560"/>
              </a:avLst>
            </a:prstGeom>
            <a:gradFill rotWithShape="1">
              <a:gsLst>
                <a:gs pos="0">
                  <a:srgbClr val="99CCFF"/>
                </a:gs>
                <a:gs pos="100000">
                  <a:srgbClr val="5BADFF"/>
                </a:gs>
              </a:gsLst>
              <a:lin ang="5400000" scaled="1"/>
            </a:gradFill>
            <a:ln w="9525">
              <a:solidFill>
                <a:sysClr val="windowText" lastClr="000000"/>
              </a:solidFill>
              <a:round/>
              <a:headEnd/>
              <a:tailEnd/>
            </a:ln>
            <a:effectLst/>
            <a:extLst/>
          </p:spPr>
          <p:txBody>
            <a:bodyPr wrap="none" anchor="ctr"/>
            <a:lstStyle/>
            <a:p>
              <a:pPr algn="ctr" fontAlgn="base">
                <a:spcBef>
                  <a:spcPct val="0"/>
                </a:spcBef>
                <a:spcAft>
                  <a:spcPct val="0"/>
                </a:spcAft>
                <a:defRPr/>
              </a:pPr>
              <a:endParaRPr lang="en-US" sz="2400" b="1" kern="0">
                <a:solidFill>
                  <a:srgbClr val="000000"/>
                </a:solidFill>
                <a:latin typeface="Times New Roman" pitchFamily="18" charset="0"/>
                <a:cs typeface="Arial" charset="0"/>
              </a:endParaRPr>
            </a:p>
          </p:txBody>
        </p:sp>
      </p:grpSp>
      <p:sp>
        <p:nvSpPr>
          <p:cNvPr id="151" name="Rounded Rectangle 150"/>
          <p:cNvSpPr/>
          <p:nvPr/>
        </p:nvSpPr>
        <p:spPr bwMode="auto">
          <a:xfrm>
            <a:off x="3394869" y="3760787"/>
            <a:ext cx="1157288" cy="341313"/>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lIns="36000" rIns="36000" anchor="ctr"/>
          <a:lstStyle/>
          <a:p>
            <a:pPr algn="ctr" eaLnBrk="0" fontAlgn="base" hangingPunct="0">
              <a:spcBef>
                <a:spcPct val="0"/>
              </a:spcBef>
              <a:spcAft>
                <a:spcPct val="0"/>
              </a:spcAft>
              <a:defRPr/>
            </a:pPr>
            <a:r>
              <a:rPr lang="en-US" sz="1000" b="1" kern="0" dirty="0">
                <a:solidFill>
                  <a:prstClr val="black"/>
                </a:solidFill>
                <a:latin typeface="Verdana" panose="020B0604030504040204" pitchFamily="34" charset="0"/>
                <a:ea typeface="Verdana" panose="020B0604030504040204" pitchFamily="34" charset="0"/>
                <a:cs typeface="Verdana" panose="020B0604030504040204" pitchFamily="34" charset="0"/>
              </a:rPr>
              <a:t>Functional Requirements</a:t>
            </a:r>
          </a:p>
        </p:txBody>
      </p:sp>
      <p:sp>
        <p:nvSpPr>
          <p:cNvPr id="152" name="TextBox 151"/>
          <p:cNvSpPr txBox="1"/>
          <p:nvPr/>
        </p:nvSpPr>
        <p:spPr bwMode="auto">
          <a:xfrm>
            <a:off x="3325019" y="3171825"/>
            <a:ext cx="1295400" cy="277812"/>
          </a:xfrm>
          <a:prstGeom prst="rect">
            <a:avLst/>
          </a:prstGeom>
          <a:noFill/>
          <a:ln>
            <a:noFill/>
          </a:ln>
        </p:spPr>
        <p:txBody>
          <a:bodyPr>
            <a:spAutoFit/>
          </a:bodyPr>
          <a:lstStyle/>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Actor 2</a:t>
            </a:r>
          </a:p>
        </p:txBody>
      </p:sp>
      <p:pic>
        <p:nvPicPr>
          <p:cNvPr id="153" name="Picture 2"/>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3456782" y="2703512"/>
            <a:ext cx="5476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 name="Straight Arrow Connector 121"/>
          <p:cNvCxnSpPr>
            <a:cxnSpLocks noChangeShapeType="1"/>
            <a:stCxn id="160" idx="2"/>
          </p:cNvCxnSpPr>
          <p:nvPr/>
        </p:nvCxnSpPr>
        <p:spPr bwMode="auto">
          <a:xfrm flipH="1">
            <a:off x="2018507" y="3035300"/>
            <a:ext cx="1123950" cy="15875"/>
          </a:xfrm>
          <a:prstGeom prst="straightConnector1">
            <a:avLst/>
          </a:prstGeom>
          <a:noFill/>
          <a:ln w="38100" algn="ctr">
            <a:solidFill>
              <a:srgbClr val="000000"/>
            </a:solidFill>
            <a:round/>
            <a:headEnd type="triangle" w="med" len="med"/>
            <a:tailEnd/>
          </a:ln>
          <a:extLst>
            <a:ext uri="{909E8E84-426E-40DD-AFC4-6F175D3DCCD1}">
              <a14:hiddenFill xmlns:a14="http://schemas.microsoft.com/office/drawing/2010/main">
                <a:noFill/>
              </a14:hiddenFill>
            </a:ext>
          </a:extLst>
        </p:spPr>
      </p:cxnSp>
      <p:sp>
        <p:nvSpPr>
          <p:cNvPr id="155" name="TextBox 154"/>
          <p:cNvSpPr txBox="1"/>
          <p:nvPr/>
        </p:nvSpPr>
        <p:spPr>
          <a:xfrm>
            <a:off x="1805782" y="2587625"/>
            <a:ext cx="1554162" cy="276225"/>
          </a:xfrm>
          <a:prstGeom prst="rect">
            <a:avLst/>
          </a:prstGeom>
          <a:noFill/>
          <a:ln>
            <a:noFill/>
          </a:ln>
        </p:spPr>
        <p:txBody>
          <a:bodyPr>
            <a:spAutoFit/>
          </a:bodyPr>
          <a:lstStyle/>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Transaction</a:t>
            </a:r>
          </a:p>
        </p:txBody>
      </p:sp>
      <p:cxnSp>
        <p:nvCxnSpPr>
          <p:cNvPr id="156" name="Straight Arrow Connector 136"/>
          <p:cNvCxnSpPr>
            <a:cxnSpLocks noChangeShapeType="1"/>
          </p:cNvCxnSpPr>
          <p:nvPr/>
        </p:nvCxnSpPr>
        <p:spPr bwMode="auto">
          <a:xfrm flipH="1">
            <a:off x="2075657" y="3462337"/>
            <a:ext cx="1106487" cy="0"/>
          </a:xfrm>
          <a:prstGeom prst="straightConnector1">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57" name="TextBox 156"/>
          <p:cNvSpPr txBox="1"/>
          <p:nvPr/>
        </p:nvSpPr>
        <p:spPr>
          <a:xfrm>
            <a:off x="2031207" y="3222625"/>
            <a:ext cx="1179512" cy="246062"/>
          </a:xfrm>
          <a:prstGeom prst="rect">
            <a:avLst/>
          </a:prstGeom>
          <a:noFill/>
          <a:ln>
            <a:noFill/>
          </a:ln>
        </p:spPr>
        <p:txBody>
          <a:bodyPr>
            <a:spAutoFit/>
          </a:bodyPr>
          <a:lstStyle/>
          <a:p>
            <a:pPr algn="ctr">
              <a:defRPr/>
            </a:pPr>
            <a:r>
              <a:rPr lang="en-US" sz="1000" b="1" i="1" kern="0" dirty="0">
                <a:solidFill>
                  <a:prstClr val="black"/>
                </a:solidFill>
                <a:latin typeface="Verdana" panose="020B0604030504040204" pitchFamily="34" charset="0"/>
                <a:ea typeface="Verdana" panose="020B0604030504040204" pitchFamily="34" charset="0"/>
                <a:cs typeface="Verdana" panose="020B0604030504040204" pitchFamily="34" charset="0"/>
              </a:rPr>
              <a:t>Interaction</a:t>
            </a:r>
          </a:p>
        </p:txBody>
      </p:sp>
      <p:sp>
        <p:nvSpPr>
          <p:cNvPr id="158" name="TextBox 157"/>
          <p:cNvSpPr txBox="1"/>
          <p:nvPr/>
        </p:nvSpPr>
        <p:spPr>
          <a:xfrm>
            <a:off x="1989932" y="2803525"/>
            <a:ext cx="1179512" cy="246062"/>
          </a:xfrm>
          <a:prstGeom prst="rect">
            <a:avLst/>
          </a:prstGeom>
          <a:noFill/>
          <a:ln>
            <a:noFill/>
          </a:ln>
        </p:spPr>
        <p:txBody>
          <a:bodyPr>
            <a:spAutoFit/>
          </a:bodyPr>
          <a:lstStyle/>
          <a:p>
            <a:pPr algn="ctr">
              <a:defRPr/>
            </a:pPr>
            <a:r>
              <a:rPr lang="en-US" sz="1000" b="1" i="1" kern="0" dirty="0">
                <a:solidFill>
                  <a:prstClr val="black"/>
                </a:solidFill>
                <a:latin typeface="Verdana" panose="020B0604030504040204" pitchFamily="34" charset="0"/>
                <a:ea typeface="Verdana" panose="020B0604030504040204" pitchFamily="34" charset="0"/>
                <a:cs typeface="Verdana" panose="020B0604030504040204" pitchFamily="34" charset="0"/>
              </a:rPr>
              <a:t>Interaction</a:t>
            </a:r>
          </a:p>
        </p:txBody>
      </p:sp>
      <p:sp>
        <p:nvSpPr>
          <p:cNvPr id="159" name="Oval 158"/>
          <p:cNvSpPr/>
          <p:nvPr/>
        </p:nvSpPr>
        <p:spPr>
          <a:xfrm>
            <a:off x="1839119" y="2921000"/>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sp>
        <p:nvSpPr>
          <p:cNvPr id="160" name="Oval 159"/>
          <p:cNvSpPr/>
          <p:nvPr/>
        </p:nvSpPr>
        <p:spPr>
          <a:xfrm>
            <a:off x="3142457" y="2921000"/>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sp>
        <p:nvSpPr>
          <p:cNvPr id="161" name="Oval 160"/>
          <p:cNvSpPr/>
          <p:nvPr/>
        </p:nvSpPr>
        <p:spPr>
          <a:xfrm>
            <a:off x="3151982" y="3332162"/>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sp>
        <p:nvSpPr>
          <p:cNvPr id="162" name="Oval 161"/>
          <p:cNvSpPr/>
          <p:nvPr/>
        </p:nvSpPr>
        <p:spPr>
          <a:xfrm>
            <a:off x="1842294" y="3332162"/>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grpSp>
        <p:nvGrpSpPr>
          <p:cNvPr id="163" name="Group 77"/>
          <p:cNvGrpSpPr>
            <a:grpSpLocks/>
          </p:cNvGrpSpPr>
          <p:nvPr/>
        </p:nvGrpSpPr>
        <p:grpSpPr bwMode="auto">
          <a:xfrm>
            <a:off x="3939382" y="2727325"/>
            <a:ext cx="620712" cy="463550"/>
            <a:chOff x="431" y="1207"/>
            <a:chExt cx="863" cy="871"/>
          </a:xfrm>
        </p:grpSpPr>
        <p:sp>
          <p:nvSpPr>
            <p:cNvPr id="164" name="AutoShape 78"/>
            <p:cNvSpPr>
              <a:spLocks noChangeArrowheads="1"/>
            </p:cNvSpPr>
            <p:nvPr/>
          </p:nvSpPr>
          <p:spPr bwMode="auto">
            <a:xfrm>
              <a:off x="431" y="1207"/>
              <a:ext cx="863" cy="773"/>
            </a:xfrm>
            <a:prstGeom prst="roundRect">
              <a:avLst>
                <a:gd name="adj" fmla="val 8519"/>
              </a:avLst>
            </a:prstGeom>
            <a:solidFill>
              <a:srgbClr val="969696"/>
            </a:solidFill>
            <a:ln w="9525">
              <a:solidFill>
                <a:sysClr val="windowText" lastClr="000000"/>
              </a:solidFill>
              <a:round/>
              <a:headEnd/>
              <a:tailEnd/>
            </a:ln>
            <a:effectLst/>
            <a:extLst/>
          </p:spPr>
          <p:txBody>
            <a:bodyPr wrap="none" anchor="ctr"/>
            <a:lstStyle/>
            <a:p>
              <a:pPr algn="ctr" fontAlgn="base">
                <a:spcBef>
                  <a:spcPct val="0"/>
                </a:spcBef>
                <a:spcAft>
                  <a:spcPct val="0"/>
                </a:spcAft>
                <a:defRPr/>
              </a:pPr>
              <a:endParaRPr lang="en-US" sz="2400" b="1" kern="0">
                <a:solidFill>
                  <a:srgbClr val="000000"/>
                </a:solidFill>
                <a:latin typeface="Times New Roman" pitchFamily="18" charset="0"/>
                <a:cs typeface="Arial" charset="0"/>
              </a:endParaRPr>
            </a:p>
          </p:txBody>
        </p:sp>
        <p:sp>
          <p:nvSpPr>
            <p:cNvPr id="165" name="AutoShape 83"/>
            <p:cNvSpPr>
              <a:spLocks noChangeArrowheads="1"/>
            </p:cNvSpPr>
            <p:nvPr/>
          </p:nvSpPr>
          <p:spPr bwMode="auto">
            <a:xfrm flipV="1">
              <a:off x="740" y="2012"/>
              <a:ext cx="256" cy="66"/>
            </a:xfrm>
            <a:custGeom>
              <a:avLst/>
              <a:gdLst>
                <a:gd name="G0" fmla="+- 2876 0 0"/>
                <a:gd name="G1" fmla="+- 21600 0 2876"/>
                <a:gd name="G2" fmla="*/ 2876 1 2"/>
                <a:gd name="G3" fmla="+- 21600 0 G2"/>
                <a:gd name="G4" fmla="+/ 2876 21600 2"/>
                <a:gd name="G5" fmla="+/ G1 0 2"/>
                <a:gd name="G6" fmla="*/ 21600 21600 2876"/>
                <a:gd name="G7" fmla="*/ G6 1 2"/>
                <a:gd name="G8" fmla="+- 21600 0 G7"/>
                <a:gd name="G9" fmla="*/ 21600 1 2"/>
                <a:gd name="G10" fmla="+- 2876 0 G9"/>
                <a:gd name="G11" fmla="?: G10 G8 0"/>
                <a:gd name="G12" fmla="?: G10 G7 21600"/>
                <a:gd name="T0" fmla="*/ 20162 w 21600"/>
                <a:gd name="T1" fmla="*/ 10800 h 21600"/>
                <a:gd name="T2" fmla="*/ 10800 w 21600"/>
                <a:gd name="T3" fmla="*/ 21600 h 21600"/>
                <a:gd name="T4" fmla="*/ 1438 w 21600"/>
                <a:gd name="T5" fmla="*/ 10800 h 21600"/>
                <a:gd name="T6" fmla="*/ 10800 w 21600"/>
                <a:gd name="T7" fmla="*/ 0 h 21600"/>
                <a:gd name="T8" fmla="*/ 3238 w 21600"/>
                <a:gd name="T9" fmla="*/ 3238 h 21600"/>
                <a:gd name="T10" fmla="*/ 18362 w 21600"/>
                <a:gd name="T11" fmla="*/ 18362 h 21600"/>
              </a:gdLst>
              <a:ahLst/>
              <a:cxnLst>
                <a:cxn ang="0">
                  <a:pos x="T0" y="T1"/>
                </a:cxn>
                <a:cxn ang="0">
                  <a:pos x="T2" y="T3"/>
                </a:cxn>
                <a:cxn ang="0">
                  <a:pos x="T4" y="T5"/>
                </a:cxn>
                <a:cxn ang="0">
                  <a:pos x="T6" y="T7"/>
                </a:cxn>
              </a:cxnLst>
              <a:rect l="T8" t="T9" r="T10" b="T11"/>
              <a:pathLst>
                <a:path w="21600" h="21600">
                  <a:moveTo>
                    <a:pt x="0" y="0"/>
                  </a:moveTo>
                  <a:lnTo>
                    <a:pt x="2876" y="21600"/>
                  </a:lnTo>
                  <a:lnTo>
                    <a:pt x="18724" y="21600"/>
                  </a:lnTo>
                  <a:lnTo>
                    <a:pt x="21600" y="0"/>
                  </a:lnTo>
                  <a:close/>
                </a:path>
              </a:pathLst>
            </a:custGeom>
            <a:solidFill>
              <a:srgbClr val="808080"/>
            </a:solidFill>
            <a:ln w="9525">
              <a:solidFill>
                <a:sysClr val="windowText" lastClr="000000"/>
              </a:solidFill>
              <a:miter lim="800000"/>
              <a:headEnd/>
              <a:tailEnd/>
            </a:ln>
            <a:effectLst/>
            <a:extLst/>
          </p:spPr>
          <p:txBody>
            <a:bodyPr wrap="none" anchor="ctr"/>
            <a:lstStyle/>
            <a:p>
              <a:pPr algn="ctr" fontAlgn="base">
                <a:spcBef>
                  <a:spcPct val="0"/>
                </a:spcBef>
                <a:spcAft>
                  <a:spcPct val="0"/>
                </a:spcAft>
                <a:defRPr/>
              </a:pPr>
              <a:endParaRPr lang="en-US" sz="2400" b="1" kern="0">
                <a:solidFill>
                  <a:srgbClr val="000000"/>
                </a:solidFill>
                <a:latin typeface="Times New Roman" pitchFamily="18" charset="0"/>
                <a:cs typeface="Arial" charset="0"/>
              </a:endParaRPr>
            </a:p>
          </p:txBody>
        </p:sp>
        <p:sp>
          <p:nvSpPr>
            <p:cNvPr id="166" name="AutoShape 79"/>
            <p:cNvSpPr>
              <a:spLocks noChangeArrowheads="1"/>
            </p:cNvSpPr>
            <p:nvPr/>
          </p:nvSpPr>
          <p:spPr bwMode="auto">
            <a:xfrm>
              <a:off x="477" y="1255"/>
              <a:ext cx="768" cy="677"/>
            </a:xfrm>
            <a:prstGeom prst="roundRect">
              <a:avLst>
                <a:gd name="adj" fmla="val 9560"/>
              </a:avLst>
            </a:prstGeom>
            <a:gradFill rotWithShape="1">
              <a:gsLst>
                <a:gs pos="0">
                  <a:srgbClr val="99CCFF"/>
                </a:gs>
                <a:gs pos="100000">
                  <a:srgbClr val="5BADFF"/>
                </a:gs>
              </a:gsLst>
              <a:lin ang="5400000" scaled="1"/>
            </a:gradFill>
            <a:ln w="9525">
              <a:solidFill>
                <a:sysClr val="windowText" lastClr="000000"/>
              </a:solidFill>
              <a:round/>
              <a:headEnd/>
              <a:tailEnd/>
            </a:ln>
            <a:effectLst/>
            <a:extLst/>
          </p:spPr>
          <p:txBody>
            <a:bodyPr wrap="none" anchor="ctr"/>
            <a:lstStyle/>
            <a:p>
              <a:pPr algn="ctr" fontAlgn="base">
                <a:spcBef>
                  <a:spcPct val="0"/>
                </a:spcBef>
                <a:spcAft>
                  <a:spcPct val="0"/>
                </a:spcAft>
                <a:defRPr/>
              </a:pPr>
              <a:endParaRPr lang="en-US" sz="2400" b="1" kern="0">
                <a:solidFill>
                  <a:srgbClr val="000000"/>
                </a:solidFill>
                <a:latin typeface="Times New Roman" pitchFamily="18" charset="0"/>
                <a:cs typeface="Arial" charset="0"/>
              </a:endParaRPr>
            </a:p>
          </p:txBody>
        </p:sp>
      </p:grpSp>
      <p:sp>
        <p:nvSpPr>
          <p:cNvPr id="167" name="TextBox 166"/>
          <p:cNvSpPr txBox="1"/>
          <p:nvPr/>
        </p:nvSpPr>
        <p:spPr>
          <a:xfrm>
            <a:off x="540544" y="4276725"/>
            <a:ext cx="1422400" cy="1016000"/>
          </a:xfrm>
          <a:prstGeom prst="rect">
            <a:avLst/>
          </a:prstGeom>
          <a:noFill/>
          <a:ln>
            <a:noFill/>
          </a:ln>
        </p:spPr>
        <p:txBody>
          <a:bodyPr>
            <a:spAutoFit/>
          </a:bodyPr>
          <a:lstStyle/>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Initiator</a:t>
            </a:r>
          </a:p>
          <a:p>
            <a:pPr algn="ctr">
              <a:defRPr/>
            </a:pPr>
            <a:endPar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Sender</a:t>
            </a:r>
          </a:p>
          <a:p>
            <a:pPr algn="ctr">
              <a:defRPr/>
            </a:pPr>
            <a:endPar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Client</a:t>
            </a:r>
          </a:p>
        </p:txBody>
      </p:sp>
      <p:sp>
        <p:nvSpPr>
          <p:cNvPr id="168" name="TextBox 167"/>
          <p:cNvSpPr txBox="1"/>
          <p:nvPr/>
        </p:nvSpPr>
        <p:spPr>
          <a:xfrm>
            <a:off x="3250407" y="4275137"/>
            <a:ext cx="1423987" cy="1016000"/>
          </a:xfrm>
          <a:prstGeom prst="rect">
            <a:avLst/>
          </a:prstGeom>
          <a:noFill/>
          <a:ln>
            <a:noFill/>
          </a:ln>
        </p:spPr>
        <p:txBody>
          <a:bodyPr>
            <a:spAutoFit/>
          </a:bodyPr>
          <a:lstStyle/>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Responder</a:t>
            </a:r>
          </a:p>
          <a:p>
            <a:pPr algn="ctr">
              <a:defRPr/>
            </a:pPr>
            <a:endPar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Receiver</a:t>
            </a:r>
          </a:p>
          <a:p>
            <a:pPr algn="ctr">
              <a:defRPr/>
            </a:pPr>
            <a:endPar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Server</a:t>
            </a:r>
          </a:p>
        </p:txBody>
      </p:sp>
      <p:sp>
        <p:nvSpPr>
          <p:cNvPr id="169" name="TextBox 91"/>
          <p:cNvSpPr txBox="1">
            <a:spLocks noChangeArrowheads="1"/>
          </p:cNvSpPr>
          <p:nvPr/>
        </p:nvSpPr>
        <p:spPr bwMode="auto">
          <a:xfrm>
            <a:off x="540544" y="5568950"/>
            <a:ext cx="412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b="1">
                <a:solidFill>
                  <a:srgbClr val="000000"/>
                </a:solidFill>
                <a:latin typeface="Verdana" pitchFamily="34" charset="0"/>
                <a:cs typeface="Arial" charset="0"/>
              </a:rPr>
              <a:t>Interaction Diagram</a:t>
            </a:r>
          </a:p>
        </p:txBody>
      </p:sp>
      <p:sp>
        <p:nvSpPr>
          <p:cNvPr id="170" name="TextBox 169"/>
          <p:cNvSpPr txBox="1"/>
          <p:nvPr/>
        </p:nvSpPr>
        <p:spPr>
          <a:xfrm>
            <a:off x="604044" y="2309812"/>
            <a:ext cx="1295400" cy="277813"/>
          </a:xfrm>
          <a:prstGeom prst="rect">
            <a:avLst/>
          </a:prstGeom>
          <a:noFill/>
          <a:ln>
            <a:noFill/>
          </a:ln>
        </p:spPr>
        <p:txBody>
          <a:bodyPr>
            <a:spAutoFit/>
          </a:bodyPr>
          <a:lstStyle/>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Application</a:t>
            </a:r>
          </a:p>
        </p:txBody>
      </p:sp>
      <p:sp>
        <p:nvSpPr>
          <p:cNvPr id="171" name="TextBox 170"/>
          <p:cNvSpPr txBox="1"/>
          <p:nvPr/>
        </p:nvSpPr>
        <p:spPr>
          <a:xfrm>
            <a:off x="3266282" y="2316162"/>
            <a:ext cx="1295400" cy="277813"/>
          </a:xfrm>
          <a:prstGeom prst="rect">
            <a:avLst/>
          </a:prstGeom>
          <a:noFill/>
          <a:ln>
            <a:noFill/>
          </a:ln>
        </p:spPr>
        <p:txBody>
          <a:bodyPr>
            <a:spAutoFit/>
          </a:bodyPr>
          <a:lstStyle/>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Application</a:t>
            </a:r>
          </a:p>
        </p:txBody>
      </p:sp>
      <p:cxnSp>
        <p:nvCxnSpPr>
          <p:cNvPr id="172" name="Straight Arrow Connector 121"/>
          <p:cNvCxnSpPr>
            <a:cxnSpLocks noChangeShapeType="1"/>
            <a:stCxn id="178" idx="2"/>
          </p:cNvCxnSpPr>
          <p:nvPr/>
        </p:nvCxnSpPr>
        <p:spPr bwMode="auto">
          <a:xfrm flipH="1">
            <a:off x="2016919" y="4660900"/>
            <a:ext cx="1125538" cy="15875"/>
          </a:xfrm>
          <a:prstGeom prst="straightConnector1">
            <a:avLst/>
          </a:prstGeom>
          <a:noFill/>
          <a:ln w="38100" algn="ctr">
            <a:solidFill>
              <a:srgbClr val="000000"/>
            </a:solidFill>
            <a:round/>
            <a:headEnd type="triangle" w="med" len="med"/>
            <a:tailEnd/>
          </a:ln>
          <a:extLst>
            <a:ext uri="{909E8E84-426E-40DD-AFC4-6F175D3DCCD1}">
              <a14:hiddenFill xmlns:a14="http://schemas.microsoft.com/office/drawing/2010/main">
                <a:noFill/>
              </a14:hiddenFill>
            </a:ext>
          </a:extLst>
        </p:spPr>
      </p:cxnSp>
      <p:sp>
        <p:nvSpPr>
          <p:cNvPr id="173" name="TextBox 172"/>
          <p:cNvSpPr txBox="1"/>
          <p:nvPr/>
        </p:nvSpPr>
        <p:spPr>
          <a:xfrm>
            <a:off x="1805782" y="4213225"/>
            <a:ext cx="1554162" cy="276225"/>
          </a:xfrm>
          <a:prstGeom prst="rect">
            <a:avLst/>
          </a:prstGeom>
          <a:noFill/>
          <a:ln>
            <a:noFill/>
          </a:ln>
        </p:spPr>
        <p:txBody>
          <a:bodyPr>
            <a:spAutoFit/>
          </a:bodyPr>
          <a:lstStyle/>
          <a:p>
            <a:pPr algn="ctr">
              <a:defRPr/>
            </a:pPr>
            <a:r>
              <a:rPr lang="en-US" sz="1200" b="1" kern="0" dirty="0">
                <a:solidFill>
                  <a:prstClr val="black"/>
                </a:solidFill>
                <a:latin typeface="Verdana" panose="020B0604030504040204" pitchFamily="34" charset="0"/>
                <a:ea typeface="Verdana" panose="020B0604030504040204" pitchFamily="34" charset="0"/>
                <a:cs typeface="Verdana" panose="020B0604030504040204" pitchFamily="34" charset="0"/>
              </a:rPr>
              <a:t>Transaction</a:t>
            </a:r>
          </a:p>
        </p:txBody>
      </p:sp>
      <p:cxnSp>
        <p:nvCxnSpPr>
          <p:cNvPr id="174" name="Straight Arrow Connector 136"/>
          <p:cNvCxnSpPr>
            <a:cxnSpLocks noChangeShapeType="1"/>
          </p:cNvCxnSpPr>
          <p:nvPr/>
        </p:nvCxnSpPr>
        <p:spPr bwMode="auto">
          <a:xfrm flipH="1">
            <a:off x="2075657" y="5087937"/>
            <a:ext cx="1106487" cy="0"/>
          </a:xfrm>
          <a:prstGeom prst="straightConnector1">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5" name="TextBox 174"/>
          <p:cNvSpPr txBox="1"/>
          <p:nvPr/>
        </p:nvSpPr>
        <p:spPr>
          <a:xfrm>
            <a:off x="2031207" y="4848225"/>
            <a:ext cx="1179512" cy="246062"/>
          </a:xfrm>
          <a:prstGeom prst="rect">
            <a:avLst/>
          </a:prstGeom>
          <a:noFill/>
          <a:ln>
            <a:noFill/>
          </a:ln>
        </p:spPr>
        <p:txBody>
          <a:bodyPr>
            <a:spAutoFit/>
          </a:bodyPr>
          <a:lstStyle/>
          <a:p>
            <a:pPr algn="ctr">
              <a:defRPr/>
            </a:pPr>
            <a:r>
              <a:rPr lang="en-US" sz="1000" b="1" i="1" kern="0" dirty="0">
                <a:solidFill>
                  <a:prstClr val="black"/>
                </a:solidFill>
                <a:latin typeface="Verdana" panose="020B0604030504040204" pitchFamily="34" charset="0"/>
                <a:ea typeface="Verdana" panose="020B0604030504040204" pitchFamily="34" charset="0"/>
                <a:cs typeface="Verdana" panose="020B0604030504040204" pitchFamily="34" charset="0"/>
              </a:rPr>
              <a:t>Interaction</a:t>
            </a:r>
          </a:p>
        </p:txBody>
      </p:sp>
      <p:sp>
        <p:nvSpPr>
          <p:cNvPr id="176" name="TextBox 175"/>
          <p:cNvSpPr txBox="1"/>
          <p:nvPr/>
        </p:nvSpPr>
        <p:spPr>
          <a:xfrm>
            <a:off x="1989932" y="4429125"/>
            <a:ext cx="1179512" cy="246062"/>
          </a:xfrm>
          <a:prstGeom prst="rect">
            <a:avLst/>
          </a:prstGeom>
          <a:noFill/>
          <a:ln>
            <a:noFill/>
          </a:ln>
        </p:spPr>
        <p:txBody>
          <a:bodyPr>
            <a:spAutoFit/>
          </a:bodyPr>
          <a:lstStyle/>
          <a:p>
            <a:pPr algn="ctr">
              <a:defRPr/>
            </a:pPr>
            <a:r>
              <a:rPr lang="en-US" sz="1000" b="1" i="1" kern="0" dirty="0">
                <a:solidFill>
                  <a:prstClr val="black"/>
                </a:solidFill>
                <a:latin typeface="Verdana" panose="020B0604030504040204" pitchFamily="34" charset="0"/>
                <a:ea typeface="Verdana" panose="020B0604030504040204" pitchFamily="34" charset="0"/>
                <a:cs typeface="Verdana" panose="020B0604030504040204" pitchFamily="34" charset="0"/>
              </a:rPr>
              <a:t>Interaction</a:t>
            </a:r>
          </a:p>
        </p:txBody>
      </p:sp>
      <p:sp>
        <p:nvSpPr>
          <p:cNvPr id="177" name="Oval 176"/>
          <p:cNvSpPr/>
          <p:nvPr/>
        </p:nvSpPr>
        <p:spPr>
          <a:xfrm>
            <a:off x="1837532" y="4546600"/>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sp>
        <p:nvSpPr>
          <p:cNvPr id="178" name="Oval 177"/>
          <p:cNvSpPr/>
          <p:nvPr/>
        </p:nvSpPr>
        <p:spPr>
          <a:xfrm>
            <a:off x="3142457" y="4546600"/>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sp>
        <p:nvSpPr>
          <p:cNvPr id="179" name="Oval 178"/>
          <p:cNvSpPr/>
          <p:nvPr/>
        </p:nvSpPr>
        <p:spPr>
          <a:xfrm>
            <a:off x="3151982" y="4957762"/>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sp>
        <p:nvSpPr>
          <p:cNvPr id="180" name="Oval 179"/>
          <p:cNvSpPr/>
          <p:nvPr/>
        </p:nvSpPr>
        <p:spPr>
          <a:xfrm>
            <a:off x="1842294" y="4957762"/>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sp>
        <p:nvSpPr>
          <p:cNvPr id="181" name="Rectangle 3"/>
          <p:cNvSpPr>
            <a:spLocks noGrp="1" noChangeArrowheads="1"/>
          </p:cNvSpPr>
          <p:nvPr>
            <p:ph idx="1"/>
          </p:nvPr>
        </p:nvSpPr>
        <p:spPr>
          <a:xfrm>
            <a:off x="4838636" y="1676400"/>
            <a:ext cx="3947319" cy="4724400"/>
          </a:xfrm>
        </p:spPr>
        <p:txBody>
          <a:bodyPr>
            <a:normAutofit fontScale="55000" lnSpcReduction="20000"/>
          </a:bodyPr>
          <a:lstStyle/>
          <a:p>
            <a:r>
              <a:rPr lang="en-US" b="1" dirty="0">
                <a:solidFill>
                  <a:srgbClr val="0070C0"/>
                </a:solidFill>
              </a:rPr>
              <a:t>Actor</a:t>
            </a:r>
            <a:r>
              <a:rPr lang="en-US" dirty="0"/>
              <a:t> – has a specific role, performs a specific function, and is defined in an abstract manner</a:t>
            </a:r>
          </a:p>
          <a:p>
            <a:r>
              <a:rPr lang="en-US" b="1" dirty="0">
                <a:solidFill>
                  <a:srgbClr val="0070C0"/>
                </a:solidFill>
              </a:rPr>
              <a:t>Functional Requirements </a:t>
            </a:r>
            <a:r>
              <a:rPr lang="en-US" dirty="0"/>
              <a:t>– a specification of desired capabilities.</a:t>
            </a:r>
          </a:p>
          <a:p>
            <a:r>
              <a:rPr lang="en-US" b="1" dirty="0">
                <a:solidFill>
                  <a:srgbClr val="0070C0"/>
                </a:solidFill>
              </a:rPr>
              <a:t>Initiator (Sender, Client) </a:t>
            </a:r>
            <a:r>
              <a:rPr lang="en-US" dirty="0"/>
              <a:t>– entity that starts an action</a:t>
            </a:r>
          </a:p>
          <a:p>
            <a:r>
              <a:rPr lang="en-US" b="1" dirty="0">
                <a:solidFill>
                  <a:srgbClr val="0070C0"/>
                </a:solidFill>
              </a:rPr>
              <a:t>Responder (Receiver, Server) </a:t>
            </a:r>
            <a:r>
              <a:rPr lang="en-US" dirty="0"/>
              <a:t>– entity that is reacting to the action of the Initiator</a:t>
            </a:r>
          </a:p>
          <a:p>
            <a:r>
              <a:rPr lang="en-US" b="1" dirty="0">
                <a:solidFill>
                  <a:srgbClr val="0070C0"/>
                </a:solidFill>
              </a:rPr>
              <a:t>Interaction</a:t>
            </a:r>
            <a:r>
              <a:rPr lang="en-US" dirty="0"/>
              <a:t> – single exchange of data between the two applications</a:t>
            </a:r>
          </a:p>
          <a:p>
            <a:r>
              <a:rPr lang="en-US" b="1" dirty="0">
                <a:solidFill>
                  <a:srgbClr val="0070C0"/>
                </a:solidFill>
              </a:rPr>
              <a:t>Transaction</a:t>
            </a:r>
            <a:r>
              <a:rPr lang="en-US" dirty="0"/>
              <a:t> – is an exchange of data (usually roundtrip) between two applications consisting of one, two (typical), or more interactions</a:t>
            </a:r>
          </a:p>
          <a:p>
            <a:r>
              <a:rPr lang="en-US" b="1" dirty="0">
                <a:solidFill>
                  <a:srgbClr val="0070C0"/>
                </a:solidFill>
              </a:rPr>
              <a:t>Interface</a:t>
            </a:r>
            <a:r>
              <a:rPr lang="en-US" dirty="0"/>
              <a:t> – is a mechanism by which data are imported and exported (i.e., exchanged) between two applications (shown as     )</a:t>
            </a:r>
          </a:p>
          <a:p>
            <a:endParaRPr lang="en-US" dirty="0"/>
          </a:p>
          <a:p>
            <a:pPr marL="0" indent="0">
              <a:buNone/>
            </a:pPr>
            <a:endParaRPr lang="en-US" dirty="0"/>
          </a:p>
        </p:txBody>
      </p:sp>
      <p:sp>
        <p:nvSpPr>
          <p:cNvPr id="182" name="Oval 181"/>
          <p:cNvSpPr/>
          <p:nvPr/>
        </p:nvSpPr>
        <p:spPr>
          <a:xfrm>
            <a:off x="7924800" y="5962898"/>
            <a:ext cx="228600" cy="228600"/>
          </a:xfrm>
          <a:prstGeom prst="ellipse">
            <a:avLst/>
          </a:prstGeom>
          <a:solidFill>
            <a:srgbClr val="4F81BD"/>
          </a:solidFill>
          <a:ln w="9525" cap="flat" cmpd="sng" algn="ctr">
            <a:solidFill>
              <a:srgbClr val="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a:t>
            </a:r>
          </a:p>
        </p:txBody>
      </p:sp>
      <p:sp>
        <p:nvSpPr>
          <p:cNvPr id="7" name="TextBox 6"/>
          <p:cNvSpPr txBox="1"/>
          <p:nvPr/>
        </p:nvSpPr>
        <p:spPr>
          <a:xfrm>
            <a:off x="457201" y="1804670"/>
            <a:ext cx="4295710" cy="369332"/>
          </a:xfrm>
          <a:prstGeom prst="rect">
            <a:avLst/>
          </a:prstGeom>
          <a:noFill/>
        </p:spPr>
        <p:txBody>
          <a:bodyPr wrap="square" rtlCol="0">
            <a:spAutoFit/>
          </a:bodyPr>
          <a:lstStyle/>
          <a:p>
            <a:pPr algn="ctr"/>
            <a:r>
              <a:rPr lang="en-US" dirty="0">
                <a:solidFill>
                  <a:srgbClr val="0070C0"/>
                </a:solidFill>
              </a:rPr>
              <a:t>Defined for a Use Case or Workflow</a:t>
            </a:r>
          </a:p>
        </p:txBody>
      </p:sp>
      <p:sp>
        <p:nvSpPr>
          <p:cNvPr id="50"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45</a:t>
            </a:fld>
            <a:endParaRPr lang="en-US" dirty="0"/>
          </a:p>
        </p:txBody>
      </p:sp>
      <p:sp>
        <p:nvSpPr>
          <p:cNvPr id="51" name="Date Placeholder 3"/>
          <p:cNvSpPr txBox="1">
            <a:spLocks/>
          </p:cNvSpPr>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6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35313DE-39FF-4199-8686-1B682DE047CF}" type="datetime1">
              <a:rPr lang="en-US" smtClean="0"/>
              <a:pPr/>
              <a:t>1/9/2018</a:t>
            </a:fld>
            <a:endParaRPr lang="en-US" dirty="0"/>
          </a:p>
        </p:txBody>
      </p:sp>
    </p:spTree>
    <p:extLst>
      <p:ext uri="{BB962C8B-B14F-4D97-AF65-F5344CB8AC3E}">
        <p14:creationId xmlns:p14="http://schemas.microsoft.com/office/powerpoint/2010/main" val="2492139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Implementation Guide (IG)</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21" name="TextBox 20"/>
          <p:cNvSpPr txBox="1"/>
          <p:nvPr/>
        </p:nvSpPr>
        <p:spPr>
          <a:xfrm>
            <a:off x="6553200" y="6318045"/>
            <a:ext cx="1859805" cy="215444"/>
          </a:xfrm>
          <a:prstGeom prst="rect">
            <a:avLst/>
          </a:prstGeom>
          <a:noFill/>
        </p:spPr>
        <p:txBody>
          <a:bodyPr wrap="none" rtlCol="0">
            <a:spAutoFit/>
          </a:bodyPr>
          <a:lstStyle/>
          <a:p>
            <a:r>
              <a:rPr lang="en-US" sz="800" i="1" dirty="0"/>
              <a:t>Source: F. Oemig, R. Snelick [2016] </a:t>
            </a:r>
          </a:p>
        </p:txBody>
      </p:sp>
      <p:pic>
        <p:nvPicPr>
          <p:cNvPr id="3" name="Picture 2"/>
          <p:cNvPicPr>
            <a:picLocks noChangeAspect="1"/>
          </p:cNvPicPr>
          <p:nvPr/>
        </p:nvPicPr>
        <p:blipFill>
          <a:blip r:embed="rId3"/>
          <a:stretch>
            <a:fillRect/>
          </a:stretch>
        </p:blipFill>
        <p:spPr>
          <a:xfrm>
            <a:off x="535898" y="1788621"/>
            <a:ext cx="7820025" cy="4438650"/>
          </a:xfrm>
          <a:prstGeom prst="rect">
            <a:avLst/>
          </a:prstGeom>
        </p:spPr>
      </p:pic>
      <p:sp>
        <p:nvSpPr>
          <p:cNvPr id="6"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46</a:t>
            </a:fld>
            <a:endParaRPr lang="en-US" dirty="0"/>
          </a:p>
        </p:txBody>
      </p:sp>
      <p:sp>
        <p:nvSpPr>
          <p:cNvPr id="7" name="Date Placeholder 3"/>
          <p:cNvSpPr txBox="1">
            <a:spLocks/>
          </p:cNvSpPr>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6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35313DE-39FF-4199-8686-1B682DE047CF}" type="datetime1">
              <a:rPr lang="en-US" smtClean="0"/>
              <a:pPr/>
              <a:t>1/9/2018</a:t>
            </a:fld>
            <a:endParaRPr lang="en-US" dirty="0"/>
          </a:p>
        </p:txBody>
      </p:sp>
      <p:sp>
        <p:nvSpPr>
          <p:cNvPr id="2" name="Oval 1"/>
          <p:cNvSpPr/>
          <p:nvPr/>
        </p:nvSpPr>
        <p:spPr bwMode="auto">
          <a:xfrm>
            <a:off x="3962400" y="2057400"/>
            <a:ext cx="228600" cy="304800"/>
          </a:xfrm>
          <a:prstGeom prst="ellipse">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1</a:t>
            </a:r>
            <a:endParaRPr kumimoji="0" lang="en-US" sz="1800" b="1" i="0" u="none" strike="noStrike" cap="none" normalizeH="0" baseline="0" dirty="0">
              <a:ln>
                <a:noFill/>
              </a:ln>
              <a:solidFill>
                <a:schemeClr val="bg1"/>
              </a:solidFill>
              <a:effectLst/>
            </a:endParaRPr>
          </a:p>
        </p:txBody>
      </p:sp>
      <p:sp>
        <p:nvSpPr>
          <p:cNvPr id="9" name="Oval 8"/>
          <p:cNvSpPr/>
          <p:nvPr/>
        </p:nvSpPr>
        <p:spPr bwMode="auto">
          <a:xfrm>
            <a:off x="7808002" y="4108320"/>
            <a:ext cx="228600" cy="304800"/>
          </a:xfrm>
          <a:prstGeom prst="ellipse">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4</a:t>
            </a:r>
            <a:endParaRPr kumimoji="0" lang="en-US" sz="1800" b="1" i="0" u="none" strike="noStrike" cap="none" normalizeH="0" baseline="0" dirty="0">
              <a:ln>
                <a:noFill/>
              </a:ln>
              <a:solidFill>
                <a:schemeClr val="bg1"/>
              </a:solidFill>
              <a:effectLst/>
            </a:endParaRPr>
          </a:p>
        </p:txBody>
      </p:sp>
      <p:sp>
        <p:nvSpPr>
          <p:cNvPr id="10" name="Oval 9"/>
          <p:cNvSpPr/>
          <p:nvPr/>
        </p:nvSpPr>
        <p:spPr bwMode="auto">
          <a:xfrm>
            <a:off x="3962400" y="4108320"/>
            <a:ext cx="228600" cy="304800"/>
          </a:xfrm>
          <a:prstGeom prst="ellipse">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3</a:t>
            </a:r>
            <a:endParaRPr kumimoji="0" lang="en-US" sz="1800" b="1" i="0" u="none" strike="noStrike" cap="none" normalizeH="0" baseline="0" dirty="0">
              <a:ln>
                <a:noFill/>
              </a:ln>
              <a:solidFill>
                <a:schemeClr val="bg1"/>
              </a:solidFill>
              <a:effectLst/>
            </a:endParaRPr>
          </a:p>
        </p:txBody>
      </p:sp>
      <p:sp>
        <p:nvSpPr>
          <p:cNvPr id="11" name="Oval 10"/>
          <p:cNvSpPr/>
          <p:nvPr/>
        </p:nvSpPr>
        <p:spPr bwMode="auto">
          <a:xfrm>
            <a:off x="7808002" y="2057400"/>
            <a:ext cx="228600" cy="304800"/>
          </a:xfrm>
          <a:prstGeom prst="ellipse">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2</a:t>
            </a:r>
            <a:endParaRPr kumimoji="0" lang="en-US" sz="1800" b="1"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2314756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Implementation Guide (IG)</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21" name="TextBox 20"/>
          <p:cNvSpPr txBox="1"/>
          <p:nvPr/>
        </p:nvSpPr>
        <p:spPr>
          <a:xfrm>
            <a:off x="6215696" y="6318706"/>
            <a:ext cx="1859805" cy="215444"/>
          </a:xfrm>
          <a:prstGeom prst="rect">
            <a:avLst/>
          </a:prstGeom>
          <a:noFill/>
        </p:spPr>
        <p:txBody>
          <a:bodyPr wrap="none" rtlCol="0">
            <a:spAutoFit/>
          </a:bodyPr>
          <a:lstStyle/>
          <a:p>
            <a:r>
              <a:rPr lang="en-US" sz="800" i="1" dirty="0"/>
              <a:t>Source: F. Oemig, R. Snelick [2016] </a:t>
            </a:r>
          </a:p>
        </p:txBody>
      </p:sp>
      <p:pic>
        <p:nvPicPr>
          <p:cNvPr id="3" name="Picture 2"/>
          <p:cNvPicPr>
            <a:picLocks noChangeAspect="1"/>
          </p:cNvPicPr>
          <p:nvPr/>
        </p:nvPicPr>
        <p:blipFill>
          <a:blip r:embed="rId3"/>
          <a:stretch>
            <a:fillRect/>
          </a:stretch>
        </p:blipFill>
        <p:spPr>
          <a:xfrm>
            <a:off x="535898" y="1788621"/>
            <a:ext cx="7820025" cy="4438650"/>
          </a:xfrm>
          <a:prstGeom prst="rect">
            <a:avLst/>
          </a:prstGeom>
        </p:spPr>
      </p:pic>
      <p:grpSp>
        <p:nvGrpSpPr>
          <p:cNvPr id="8" name="Group 7"/>
          <p:cNvGrpSpPr/>
          <p:nvPr/>
        </p:nvGrpSpPr>
        <p:grpSpPr>
          <a:xfrm>
            <a:off x="6073515" y="381000"/>
            <a:ext cx="2365948" cy="1050925"/>
            <a:chOff x="6073515" y="381000"/>
            <a:chExt cx="2365948" cy="1050925"/>
          </a:xfrm>
          <a:solidFill>
            <a:srgbClr val="CCECFF"/>
          </a:solidFill>
        </p:grpSpPr>
        <p:sp>
          <p:nvSpPr>
            <p:cNvPr id="2" name="Rectangle 1"/>
            <p:cNvSpPr/>
            <p:nvPr/>
          </p:nvSpPr>
          <p:spPr bwMode="auto">
            <a:xfrm>
              <a:off x="6530715" y="381000"/>
              <a:ext cx="1908748" cy="1050925"/>
            </a:xfrm>
            <a:prstGeom prst="rect">
              <a:avLst/>
            </a:prstGeom>
            <a:grp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70C0"/>
                  </a:solidFill>
                  <a:effectLst/>
                  <a:latin typeface="Arial" charset="0"/>
                </a:rPr>
                <a:t>Referred to as an Integration Profile</a:t>
              </a:r>
              <a:r>
                <a:rPr kumimoji="0" lang="en-US" sz="1800" b="1" i="0" u="none" strike="noStrike" cap="none" normalizeH="0" dirty="0">
                  <a:ln>
                    <a:noFill/>
                  </a:ln>
                  <a:solidFill>
                    <a:srgbClr val="0070C0"/>
                  </a:solidFill>
                  <a:effectLst/>
                  <a:latin typeface="Arial" charset="0"/>
                </a:rPr>
                <a:t> in IHE</a:t>
              </a:r>
              <a:endParaRPr kumimoji="0" lang="en-US" sz="1800" b="1" i="0" u="none" strike="noStrike" cap="none" normalizeH="0" baseline="0" dirty="0">
                <a:ln>
                  <a:noFill/>
                </a:ln>
                <a:solidFill>
                  <a:srgbClr val="0070C0"/>
                </a:solidFill>
                <a:effectLst/>
                <a:latin typeface="Arial" charset="0"/>
              </a:endParaRPr>
            </a:p>
          </p:txBody>
        </p:sp>
        <p:cxnSp>
          <p:nvCxnSpPr>
            <p:cNvPr id="7" name="Straight Connector 6"/>
            <p:cNvCxnSpPr/>
            <p:nvPr/>
          </p:nvCxnSpPr>
          <p:spPr bwMode="auto">
            <a:xfrm flipH="1">
              <a:off x="6073515" y="473075"/>
              <a:ext cx="457200" cy="288925"/>
            </a:xfrm>
            <a:prstGeom prst="line">
              <a:avLst/>
            </a:prstGeom>
            <a:grpFill/>
            <a:ln w="38100" cap="flat" cmpd="sng" algn="ctr">
              <a:solidFill>
                <a:srgbClr val="002060"/>
              </a:solidFill>
              <a:prstDash val="solid"/>
              <a:round/>
              <a:headEnd type="none" w="med" len="med"/>
              <a:tailEnd type="none" w="med" len="med"/>
            </a:ln>
            <a:effectLst/>
          </p:spPr>
        </p:cxnSp>
      </p:grpSp>
      <p:grpSp>
        <p:nvGrpSpPr>
          <p:cNvPr id="11" name="Group 10"/>
          <p:cNvGrpSpPr/>
          <p:nvPr/>
        </p:nvGrpSpPr>
        <p:grpSpPr>
          <a:xfrm>
            <a:off x="355962" y="1387475"/>
            <a:ext cx="2246569" cy="1281877"/>
            <a:chOff x="6557471" y="442864"/>
            <a:chExt cx="2246569" cy="1281877"/>
          </a:xfrm>
        </p:grpSpPr>
        <p:sp>
          <p:nvSpPr>
            <p:cNvPr id="12" name="Rectangle 11"/>
            <p:cNvSpPr/>
            <p:nvPr/>
          </p:nvSpPr>
          <p:spPr bwMode="auto">
            <a:xfrm>
              <a:off x="6557471" y="442864"/>
              <a:ext cx="2057400" cy="1050925"/>
            </a:xfrm>
            <a:prstGeom prst="rect">
              <a:avLst/>
            </a:prstGeom>
            <a:solidFill>
              <a:srgbClr val="CCECFF"/>
            </a:solid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Profile in HL7 v2</a:t>
              </a:r>
            </a:p>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Template in CDA</a:t>
              </a:r>
            </a:p>
          </p:txBody>
        </p:sp>
        <p:cxnSp>
          <p:nvCxnSpPr>
            <p:cNvPr id="13" name="Straight Connector 12"/>
            <p:cNvCxnSpPr/>
            <p:nvPr/>
          </p:nvCxnSpPr>
          <p:spPr bwMode="auto">
            <a:xfrm>
              <a:off x="8607841" y="1262837"/>
              <a:ext cx="196199" cy="461904"/>
            </a:xfrm>
            <a:prstGeom prst="line">
              <a:avLst/>
            </a:prstGeom>
            <a:solidFill>
              <a:schemeClr val="accent1"/>
            </a:solidFill>
            <a:ln w="38100" cap="flat" cmpd="sng" algn="ctr">
              <a:solidFill>
                <a:srgbClr val="002060"/>
              </a:solidFill>
              <a:prstDash val="solid"/>
              <a:round/>
              <a:headEnd type="none" w="med" len="med"/>
              <a:tailEnd type="none" w="med" len="med"/>
            </a:ln>
            <a:effectLst/>
          </p:spPr>
        </p:cxnSp>
      </p:grpSp>
      <p:grpSp>
        <p:nvGrpSpPr>
          <p:cNvPr id="22" name="Group 21"/>
          <p:cNvGrpSpPr/>
          <p:nvPr/>
        </p:nvGrpSpPr>
        <p:grpSpPr>
          <a:xfrm>
            <a:off x="3020456" y="4007946"/>
            <a:ext cx="2332060" cy="1173654"/>
            <a:chOff x="2172590" y="-4088"/>
            <a:chExt cx="2332060" cy="1173654"/>
          </a:xfrm>
        </p:grpSpPr>
        <p:sp>
          <p:nvSpPr>
            <p:cNvPr id="23" name="Rectangle 22"/>
            <p:cNvSpPr/>
            <p:nvPr/>
          </p:nvSpPr>
          <p:spPr bwMode="auto">
            <a:xfrm>
              <a:off x="2447250" y="-4088"/>
              <a:ext cx="2057400" cy="1173654"/>
            </a:xfrm>
            <a:prstGeom prst="rect">
              <a:avLst/>
            </a:prstGeom>
            <a:solidFill>
              <a:srgbClr val="CCECFF"/>
            </a:solid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sym typeface="Wingdings" panose="05000000000000000000" pitchFamily="2" charset="2"/>
                </a:rPr>
                <a:t>Dynamic Definition –</a:t>
              </a:r>
            </a:p>
            <a:p>
              <a:pPr algn="ctr"/>
              <a:r>
                <a:rPr lang="en-US" sz="1400" b="1" dirty="0">
                  <a:solidFill>
                    <a:srgbClr val="0070C0"/>
                  </a:solidFill>
                  <a:sym typeface="Wingdings" panose="05000000000000000000" pitchFamily="2" charset="2"/>
                </a:rPr>
                <a:t>interaction specification for a conversation between two or more systems</a:t>
              </a:r>
              <a:endParaRPr lang="en-US" sz="1400" b="1" dirty="0">
                <a:solidFill>
                  <a:srgbClr val="0070C0"/>
                </a:solidFill>
              </a:endParaRPr>
            </a:p>
          </p:txBody>
        </p:sp>
        <p:cxnSp>
          <p:nvCxnSpPr>
            <p:cNvPr id="24" name="Straight Connector 23"/>
            <p:cNvCxnSpPr/>
            <p:nvPr/>
          </p:nvCxnSpPr>
          <p:spPr bwMode="auto">
            <a:xfrm flipV="1">
              <a:off x="2172590" y="102766"/>
              <a:ext cx="274660" cy="380509"/>
            </a:xfrm>
            <a:prstGeom prst="line">
              <a:avLst/>
            </a:prstGeom>
            <a:solidFill>
              <a:schemeClr val="accent1"/>
            </a:solidFill>
            <a:ln w="38100" cap="flat" cmpd="sng" algn="ctr">
              <a:solidFill>
                <a:srgbClr val="002060"/>
              </a:solidFill>
              <a:prstDash val="solid"/>
              <a:round/>
              <a:headEnd type="none" w="med" len="med"/>
              <a:tailEnd type="none" w="med" len="med"/>
            </a:ln>
            <a:effectLst/>
          </p:spPr>
        </p:cxnSp>
      </p:grpSp>
      <p:grpSp>
        <p:nvGrpSpPr>
          <p:cNvPr id="25" name="Group 24"/>
          <p:cNvGrpSpPr/>
          <p:nvPr/>
        </p:nvGrpSpPr>
        <p:grpSpPr>
          <a:xfrm>
            <a:off x="2710799" y="1326784"/>
            <a:ext cx="3050387" cy="1443280"/>
            <a:chOff x="6129839" y="126400"/>
            <a:chExt cx="3050387" cy="1443280"/>
          </a:xfrm>
          <a:solidFill>
            <a:srgbClr val="CCECFF"/>
          </a:solidFill>
        </p:grpSpPr>
        <p:sp>
          <p:nvSpPr>
            <p:cNvPr id="26" name="Rectangle 25"/>
            <p:cNvSpPr/>
            <p:nvPr/>
          </p:nvSpPr>
          <p:spPr bwMode="auto">
            <a:xfrm>
              <a:off x="6494244" y="126400"/>
              <a:ext cx="2685982" cy="1443280"/>
            </a:xfrm>
            <a:prstGeom prst="rect">
              <a:avLst/>
            </a:prstGeom>
            <a:grp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rPr>
                <a:t>Profile – set of constraints applied to a base standard that describes the requirements for a single interaction of a use case</a:t>
              </a:r>
            </a:p>
          </p:txBody>
        </p:sp>
        <p:cxnSp>
          <p:nvCxnSpPr>
            <p:cNvPr id="27" name="Straight Connector 26"/>
            <p:cNvCxnSpPr/>
            <p:nvPr/>
          </p:nvCxnSpPr>
          <p:spPr bwMode="auto">
            <a:xfrm flipV="1">
              <a:off x="6129839" y="1106579"/>
              <a:ext cx="364405" cy="346783"/>
            </a:xfrm>
            <a:prstGeom prst="line">
              <a:avLst/>
            </a:prstGeom>
            <a:grpFill/>
            <a:ln w="38100" cap="flat" cmpd="sng" algn="ctr">
              <a:solidFill>
                <a:srgbClr val="002060"/>
              </a:solidFill>
              <a:prstDash val="solid"/>
              <a:round/>
              <a:headEnd type="none" w="med" len="med"/>
              <a:tailEnd type="none" w="med" len="med"/>
            </a:ln>
            <a:effectLst/>
          </p:spPr>
        </p:cxnSp>
      </p:grpSp>
      <p:sp>
        <p:nvSpPr>
          <p:cNvPr id="18"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47</a:t>
            </a:fld>
            <a:endParaRPr lang="en-US" dirty="0"/>
          </a:p>
        </p:txBody>
      </p:sp>
      <p:sp>
        <p:nvSpPr>
          <p:cNvPr id="19" name="Date Placeholder 3"/>
          <p:cNvSpPr txBox="1">
            <a:spLocks/>
          </p:cNvSpPr>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6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35313DE-39FF-4199-8686-1B682DE047CF}" type="datetime1">
              <a:rPr lang="en-US" smtClean="0"/>
              <a:pPr/>
              <a:t>1/9/2018</a:t>
            </a:fld>
            <a:endParaRPr lang="en-US" dirty="0"/>
          </a:p>
        </p:txBody>
      </p:sp>
    </p:spTree>
    <p:extLst>
      <p:ext uri="{BB962C8B-B14F-4D97-AF65-F5344CB8AC3E}">
        <p14:creationId xmlns:p14="http://schemas.microsoft.com/office/powerpoint/2010/main" val="787499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Immunization IG Example (v2)</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21" name="TextBox 20"/>
          <p:cNvSpPr txBox="1"/>
          <p:nvPr/>
        </p:nvSpPr>
        <p:spPr>
          <a:xfrm>
            <a:off x="6220819" y="6326000"/>
            <a:ext cx="1859805" cy="215444"/>
          </a:xfrm>
          <a:prstGeom prst="rect">
            <a:avLst/>
          </a:prstGeom>
          <a:noFill/>
        </p:spPr>
        <p:txBody>
          <a:bodyPr wrap="none" rtlCol="0">
            <a:spAutoFit/>
          </a:bodyPr>
          <a:lstStyle/>
          <a:p>
            <a:r>
              <a:rPr lang="en-US" sz="800" i="1" dirty="0"/>
              <a:t>Source: F. Oemig, R. Snelick [2016] </a:t>
            </a:r>
          </a:p>
        </p:txBody>
      </p:sp>
      <p:pic>
        <p:nvPicPr>
          <p:cNvPr id="2" name="Picture 1"/>
          <p:cNvPicPr>
            <a:picLocks noChangeAspect="1"/>
          </p:cNvPicPr>
          <p:nvPr/>
        </p:nvPicPr>
        <p:blipFill>
          <a:blip r:embed="rId3"/>
          <a:stretch>
            <a:fillRect/>
          </a:stretch>
        </p:blipFill>
        <p:spPr>
          <a:xfrm>
            <a:off x="381000" y="1676400"/>
            <a:ext cx="7896225" cy="4572000"/>
          </a:xfrm>
          <a:prstGeom prst="rect">
            <a:avLst/>
          </a:prstGeom>
        </p:spPr>
      </p:pic>
      <p:sp>
        <p:nvSpPr>
          <p:cNvPr id="6" name="Slide Number Placeholder 4"/>
          <p:cNvSpPr>
            <a:spLocks noGrp="1"/>
          </p:cNvSpPr>
          <p:nvPr>
            <p:ph type="sldNum" sz="quarter" idx="11"/>
          </p:nvPr>
        </p:nvSpPr>
        <p:spPr>
          <a:xfrm>
            <a:off x="4343400" y="6534150"/>
            <a:ext cx="533400" cy="476250"/>
          </a:xfrm>
        </p:spPr>
        <p:txBody>
          <a:bodyPr/>
          <a:lstStyle/>
          <a:p>
            <a:fld id="{64C44300-96F5-4E68-AEBC-759F83B9379E}" type="slidenum">
              <a:rPr lang="en-US"/>
              <a:pPr/>
              <a:t>48</a:t>
            </a:fld>
            <a:endParaRPr lang="en-US" dirty="0"/>
          </a:p>
        </p:txBody>
      </p:sp>
      <p:sp>
        <p:nvSpPr>
          <p:cNvPr id="7" name="Date Placeholder 3"/>
          <p:cNvSpPr txBox="1">
            <a:spLocks/>
          </p:cNvSpPr>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6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35313DE-39FF-4199-8686-1B682DE047CF}" type="datetime1">
              <a:rPr lang="en-US" smtClean="0"/>
              <a:pPr/>
              <a:t>1/9/2018</a:t>
            </a:fld>
            <a:endParaRPr lang="en-US" dirty="0"/>
          </a:p>
        </p:txBody>
      </p:sp>
      <p:sp>
        <p:nvSpPr>
          <p:cNvPr id="8" name="Oval 7"/>
          <p:cNvSpPr/>
          <p:nvPr/>
        </p:nvSpPr>
        <p:spPr bwMode="auto">
          <a:xfrm>
            <a:off x="3962400" y="4108320"/>
            <a:ext cx="228600" cy="304800"/>
          </a:xfrm>
          <a:prstGeom prst="ellipse">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3</a:t>
            </a:r>
            <a:endParaRPr kumimoji="0" lang="en-US" sz="1800" b="1" i="0" u="none" strike="noStrike" cap="none" normalizeH="0" baseline="0" dirty="0">
              <a:ln>
                <a:noFill/>
              </a:ln>
              <a:solidFill>
                <a:schemeClr val="bg1"/>
              </a:solidFill>
              <a:effectLst/>
            </a:endParaRPr>
          </a:p>
        </p:txBody>
      </p:sp>
      <p:sp>
        <p:nvSpPr>
          <p:cNvPr id="9" name="Oval 8"/>
          <p:cNvSpPr/>
          <p:nvPr/>
        </p:nvSpPr>
        <p:spPr bwMode="auto">
          <a:xfrm>
            <a:off x="7692798" y="4108320"/>
            <a:ext cx="228600" cy="304800"/>
          </a:xfrm>
          <a:prstGeom prst="ellipse">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4</a:t>
            </a:r>
            <a:endParaRPr kumimoji="0" lang="en-US" sz="1800" b="1" i="0" u="none" strike="noStrike" cap="none" normalizeH="0" baseline="0" dirty="0">
              <a:ln>
                <a:noFill/>
              </a:ln>
              <a:solidFill>
                <a:schemeClr val="bg1"/>
              </a:solidFill>
              <a:effectLst/>
            </a:endParaRPr>
          </a:p>
        </p:txBody>
      </p:sp>
      <p:sp>
        <p:nvSpPr>
          <p:cNvPr id="10" name="Oval 9"/>
          <p:cNvSpPr/>
          <p:nvPr/>
        </p:nvSpPr>
        <p:spPr bwMode="auto">
          <a:xfrm>
            <a:off x="7692798" y="1969444"/>
            <a:ext cx="228600" cy="304800"/>
          </a:xfrm>
          <a:prstGeom prst="ellipse">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2</a:t>
            </a:r>
            <a:endParaRPr kumimoji="0" lang="en-US" sz="1800" b="1" i="0" u="none" strike="noStrike" cap="none" normalizeH="0" baseline="0" dirty="0">
              <a:ln>
                <a:noFill/>
              </a:ln>
              <a:solidFill>
                <a:schemeClr val="bg1"/>
              </a:solidFill>
              <a:effectLst/>
            </a:endParaRPr>
          </a:p>
        </p:txBody>
      </p:sp>
      <p:sp>
        <p:nvSpPr>
          <p:cNvPr id="11" name="Oval 10"/>
          <p:cNvSpPr/>
          <p:nvPr/>
        </p:nvSpPr>
        <p:spPr bwMode="auto">
          <a:xfrm>
            <a:off x="3886200" y="1969444"/>
            <a:ext cx="228600" cy="304800"/>
          </a:xfrm>
          <a:prstGeom prst="ellipse">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1</a:t>
            </a:r>
            <a:endParaRPr kumimoji="0" lang="en-US" sz="1800" b="1"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2938578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Interoperability Solution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6" name="Slide Number Placeholder 4"/>
          <p:cNvSpPr>
            <a:spLocks noGrp="1"/>
          </p:cNvSpPr>
          <p:nvPr>
            <p:ph type="sldNum" sz="quarter" idx="11"/>
          </p:nvPr>
        </p:nvSpPr>
        <p:spPr/>
        <p:txBody>
          <a:bodyPr/>
          <a:lstStyle/>
          <a:p>
            <a:fld id="{64C44300-96F5-4E68-AEBC-759F83B9379E}" type="slidenum">
              <a:rPr lang="en-US"/>
              <a:pPr/>
              <a:t>49</a:t>
            </a:fld>
            <a:endParaRPr lang="en-US" dirty="0"/>
          </a:p>
        </p:txBody>
      </p:sp>
      <p:sp>
        <p:nvSpPr>
          <p:cNvPr id="21" name="TextBox 20"/>
          <p:cNvSpPr txBox="1"/>
          <p:nvPr/>
        </p:nvSpPr>
        <p:spPr>
          <a:xfrm>
            <a:off x="6217395" y="6318706"/>
            <a:ext cx="1859805" cy="215444"/>
          </a:xfrm>
          <a:prstGeom prst="rect">
            <a:avLst/>
          </a:prstGeom>
          <a:noFill/>
        </p:spPr>
        <p:txBody>
          <a:bodyPr wrap="none" rtlCol="0">
            <a:spAutoFit/>
          </a:bodyPr>
          <a:lstStyle/>
          <a:p>
            <a:r>
              <a:rPr lang="en-US" sz="800" i="1" dirty="0"/>
              <a:t>Source: F. Oemig, R. Snelick [2016] </a:t>
            </a:r>
          </a:p>
        </p:txBody>
      </p:sp>
      <p:sp>
        <p:nvSpPr>
          <p:cNvPr id="7" name="Date Placeholder 3"/>
          <p:cNvSpPr txBox="1">
            <a:spLocks/>
          </p:cNvSpPr>
          <p:nvPr/>
        </p:nvSpPr>
        <p:spPr bwMode="auto">
          <a:xfrm>
            <a:off x="8077200" y="6629400"/>
            <a:ext cx="8382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6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35313DE-39FF-4199-8686-1B682DE047CF}" type="datetime1">
              <a:rPr lang="en-US" smtClean="0"/>
              <a:pPr/>
              <a:t>1/9/2018</a:t>
            </a:fld>
            <a:endParaRPr lang="en-US" dirty="0"/>
          </a:p>
        </p:txBody>
      </p:sp>
      <p:pic>
        <p:nvPicPr>
          <p:cNvPr id="5" name="Picture 4"/>
          <p:cNvPicPr>
            <a:picLocks noChangeAspect="1"/>
          </p:cNvPicPr>
          <p:nvPr/>
        </p:nvPicPr>
        <p:blipFill>
          <a:blip r:embed="rId3"/>
          <a:stretch>
            <a:fillRect/>
          </a:stretch>
        </p:blipFill>
        <p:spPr>
          <a:xfrm>
            <a:off x="2288175" y="1687210"/>
            <a:ext cx="6402979" cy="4582880"/>
          </a:xfrm>
          <a:prstGeom prst="rect">
            <a:avLst/>
          </a:prstGeom>
        </p:spPr>
      </p:pic>
      <p:grpSp>
        <p:nvGrpSpPr>
          <p:cNvPr id="2" name="Group 1"/>
          <p:cNvGrpSpPr/>
          <p:nvPr/>
        </p:nvGrpSpPr>
        <p:grpSpPr>
          <a:xfrm>
            <a:off x="457200" y="1752600"/>
            <a:ext cx="1830975" cy="4517490"/>
            <a:chOff x="457200" y="1752600"/>
            <a:chExt cx="1830975" cy="4517490"/>
          </a:xfrm>
        </p:grpSpPr>
        <p:sp>
          <p:nvSpPr>
            <p:cNvPr id="3" name="Rectangle 2"/>
            <p:cNvSpPr/>
            <p:nvPr/>
          </p:nvSpPr>
          <p:spPr bwMode="auto">
            <a:xfrm>
              <a:off x="457200" y="1752600"/>
              <a:ext cx="1752600" cy="451749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Oval 7"/>
            <p:cNvSpPr/>
            <p:nvPr/>
          </p:nvSpPr>
          <p:spPr bwMode="auto">
            <a:xfrm>
              <a:off x="530199" y="1861777"/>
              <a:ext cx="990600" cy="685800"/>
            </a:xfrm>
            <a:prstGeom prst="ellipse">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Use Cases</a:t>
              </a:r>
            </a:p>
          </p:txBody>
        </p:sp>
        <p:sp>
          <p:nvSpPr>
            <p:cNvPr id="11" name="Oval 10"/>
            <p:cNvSpPr/>
            <p:nvPr/>
          </p:nvSpPr>
          <p:spPr bwMode="auto">
            <a:xfrm>
              <a:off x="781402" y="4486051"/>
              <a:ext cx="1405346" cy="457200"/>
            </a:xfrm>
            <a:prstGeom prst="ellipse">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Standards</a:t>
              </a:r>
              <a:endParaRPr kumimoji="0" lang="en-US" sz="1400" b="0" i="0" u="none" strike="noStrike" cap="none" normalizeH="0" baseline="0" dirty="0">
                <a:ln>
                  <a:noFill/>
                </a:ln>
                <a:solidFill>
                  <a:schemeClr val="tx1"/>
                </a:solidFill>
                <a:effectLst/>
                <a:latin typeface="Arial" charset="0"/>
              </a:endParaRPr>
            </a:p>
          </p:txBody>
        </p:sp>
        <p:sp>
          <p:nvSpPr>
            <p:cNvPr id="12" name="Oval 11"/>
            <p:cNvSpPr/>
            <p:nvPr/>
          </p:nvSpPr>
          <p:spPr bwMode="auto">
            <a:xfrm>
              <a:off x="1186543" y="2547897"/>
              <a:ext cx="990600" cy="685800"/>
            </a:xfrm>
            <a:prstGeom prst="ellipse">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Actors</a:t>
              </a:r>
              <a:endParaRPr kumimoji="0" lang="en-US" sz="1400" b="0" i="0" u="none" strike="noStrike" cap="none" normalizeH="0" baseline="0" dirty="0">
                <a:ln>
                  <a:noFill/>
                </a:ln>
                <a:solidFill>
                  <a:schemeClr val="tx1"/>
                </a:solidFill>
                <a:effectLst/>
                <a:latin typeface="Arial" charset="0"/>
              </a:endParaRPr>
            </a:p>
          </p:txBody>
        </p:sp>
        <p:sp>
          <p:nvSpPr>
            <p:cNvPr id="13" name="Oval 12"/>
            <p:cNvSpPr/>
            <p:nvPr/>
          </p:nvSpPr>
          <p:spPr bwMode="auto">
            <a:xfrm>
              <a:off x="489410" y="5095032"/>
              <a:ext cx="1405346" cy="457200"/>
            </a:xfrm>
            <a:prstGeom prst="ellipse">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Profiling</a:t>
              </a:r>
              <a:endParaRPr kumimoji="0" lang="en-US" sz="1400" b="0" i="0" u="none" strike="noStrike" cap="none" normalizeH="0" baseline="0" dirty="0">
                <a:ln>
                  <a:noFill/>
                </a:ln>
                <a:solidFill>
                  <a:schemeClr val="tx1"/>
                </a:solidFill>
                <a:effectLst/>
                <a:latin typeface="Arial" charset="0"/>
              </a:endParaRPr>
            </a:p>
          </p:txBody>
        </p:sp>
        <p:sp>
          <p:nvSpPr>
            <p:cNvPr id="14" name="Oval 13"/>
            <p:cNvSpPr/>
            <p:nvPr/>
          </p:nvSpPr>
          <p:spPr bwMode="auto">
            <a:xfrm>
              <a:off x="510541" y="3301572"/>
              <a:ext cx="1524640" cy="457200"/>
            </a:xfrm>
            <a:prstGeom prst="ellipse">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Interaction Model</a:t>
              </a:r>
              <a:endParaRPr kumimoji="0" lang="en-US" sz="1400" b="0" i="0" u="none" strike="noStrike" cap="none" normalizeH="0" baseline="0" dirty="0">
                <a:ln>
                  <a:noFill/>
                </a:ln>
                <a:solidFill>
                  <a:schemeClr val="tx1"/>
                </a:solidFill>
                <a:effectLst/>
                <a:latin typeface="Arial" charset="0"/>
              </a:endParaRPr>
            </a:p>
          </p:txBody>
        </p:sp>
        <p:sp>
          <p:nvSpPr>
            <p:cNvPr id="15" name="Oval 14"/>
            <p:cNvSpPr/>
            <p:nvPr/>
          </p:nvSpPr>
          <p:spPr bwMode="auto">
            <a:xfrm>
              <a:off x="530199" y="5704013"/>
              <a:ext cx="1569720" cy="457200"/>
            </a:xfrm>
            <a:prstGeom prst="ellipse">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t>Functional Requirements</a:t>
              </a:r>
              <a:endParaRPr kumimoji="0" lang="en-US" sz="1100" b="0" i="0" u="none" strike="noStrike" cap="none" normalizeH="0" baseline="0" dirty="0">
                <a:ln>
                  <a:noFill/>
                </a:ln>
                <a:solidFill>
                  <a:schemeClr val="tx1"/>
                </a:solidFill>
                <a:effectLst/>
              </a:endParaRPr>
            </a:p>
          </p:txBody>
        </p:sp>
        <p:sp>
          <p:nvSpPr>
            <p:cNvPr id="16" name="Oval 15"/>
            <p:cNvSpPr/>
            <p:nvPr/>
          </p:nvSpPr>
          <p:spPr bwMode="auto">
            <a:xfrm>
              <a:off x="575279" y="3855939"/>
              <a:ext cx="1524640" cy="457200"/>
            </a:xfrm>
            <a:prstGeom prst="ellipse">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t>Dynamic Definition</a:t>
              </a:r>
              <a:endParaRPr kumimoji="0" lang="en-US" sz="1400" b="0" i="0" u="none" strike="noStrike" cap="none" normalizeH="0" baseline="0" dirty="0">
                <a:ln>
                  <a:noFill/>
                </a:ln>
                <a:solidFill>
                  <a:schemeClr val="tx1"/>
                </a:solidFill>
                <a:effectLst/>
                <a:latin typeface="Arial" charset="0"/>
              </a:endParaRPr>
            </a:p>
          </p:txBody>
        </p:sp>
        <p:sp>
          <p:nvSpPr>
            <p:cNvPr id="9" name="Right Arrow 8"/>
            <p:cNvSpPr/>
            <p:nvPr/>
          </p:nvSpPr>
          <p:spPr bwMode="auto">
            <a:xfrm>
              <a:off x="1894756" y="2204677"/>
              <a:ext cx="393419" cy="275345"/>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Right Arrow 17"/>
            <p:cNvSpPr/>
            <p:nvPr/>
          </p:nvSpPr>
          <p:spPr bwMode="auto">
            <a:xfrm>
              <a:off x="1891684" y="3648424"/>
              <a:ext cx="393419" cy="275345"/>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Right Arrow 18"/>
            <p:cNvSpPr/>
            <p:nvPr/>
          </p:nvSpPr>
          <p:spPr bwMode="auto">
            <a:xfrm>
              <a:off x="1891683" y="5380713"/>
              <a:ext cx="393419" cy="275345"/>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20" name="5-Point Star 1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04484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Tutorial Content</a:t>
            </a:r>
          </a:p>
        </p:txBody>
      </p:sp>
      <p:sp>
        <p:nvSpPr>
          <p:cNvPr id="8195" name="Rectangle 3"/>
          <p:cNvSpPr>
            <a:spLocks noGrp="1" noChangeArrowheads="1"/>
          </p:cNvSpPr>
          <p:nvPr>
            <p:ph idx="1"/>
          </p:nvPr>
        </p:nvSpPr>
        <p:spPr>
          <a:xfrm>
            <a:off x="381000" y="1828800"/>
            <a:ext cx="8382000" cy="4572000"/>
          </a:xfrm>
        </p:spPr>
        <p:txBody>
          <a:bodyPr>
            <a:normAutofit fontScale="85000" lnSpcReduction="10000"/>
          </a:bodyPr>
          <a:lstStyle/>
          <a:p>
            <a:r>
              <a:rPr lang="en-US" dirty="0"/>
              <a:t>What we won’t cover:</a:t>
            </a:r>
            <a:endParaRPr lang="en-US" dirty="0">
              <a:solidFill>
                <a:schemeClr val="accent5">
                  <a:lumMod val="50000"/>
                </a:schemeClr>
              </a:solidFill>
            </a:endParaRPr>
          </a:p>
          <a:p>
            <a:pPr lvl="1"/>
            <a:r>
              <a:rPr lang="en-US" dirty="0"/>
              <a:t>HL7 v2 in detail</a:t>
            </a:r>
          </a:p>
          <a:p>
            <a:pPr lvl="1"/>
            <a:r>
              <a:rPr lang="en-US" dirty="0"/>
              <a:t>HL7 V3 and CDA in detail</a:t>
            </a:r>
          </a:p>
          <a:p>
            <a:pPr lvl="1"/>
            <a:r>
              <a:rPr lang="en-US" dirty="0"/>
              <a:t>HL7 FHIR in detail</a:t>
            </a:r>
          </a:p>
          <a:p>
            <a:pPr lvl="1"/>
            <a:r>
              <a:rPr lang="en-US" dirty="0"/>
              <a:t>Any other standard</a:t>
            </a:r>
          </a:p>
          <a:p>
            <a:r>
              <a:rPr lang="en-US" dirty="0"/>
              <a:t>However, certain aspects of these standards will be:</a:t>
            </a:r>
          </a:p>
          <a:p>
            <a:pPr lvl="1"/>
            <a:r>
              <a:rPr lang="en-US" dirty="0"/>
              <a:t>How conformance methods:</a:t>
            </a:r>
          </a:p>
          <a:p>
            <a:pPr lvl="2"/>
            <a:r>
              <a:rPr lang="en-US" dirty="0"/>
              <a:t>Relate and map among the various standards</a:t>
            </a:r>
          </a:p>
          <a:p>
            <a:pPr lvl="2"/>
            <a:r>
              <a:rPr lang="en-US" dirty="0"/>
              <a:t>Conceptually apply to other standards (X12, DICOM, etc.)</a:t>
            </a:r>
          </a:p>
          <a:p>
            <a:pPr lvl="1"/>
            <a:r>
              <a:rPr lang="en-US" dirty="0"/>
              <a:t>How profiling is accomplished</a:t>
            </a:r>
          </a:p>
          <a:p>
            <a:pPr lvl="1"/>
            <a:r>
              <a:rPr lang="en-US" dirty="0"/>
              <a:t>Available Tools</a:t>
            </a:r>
          </a:p>
          <a:p>
            <a:pPr lvl="1"/>
            <a:endParaRPr lang="en-US" dirty="0"/>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5</a:t>
            </a:fld>
            <a:endParaRPr lang="en-US" dirty="0"/>
          </a:p>
        </p:txBody>
      </p:sp>
    </p:spTree>
    <p:extLst>
      <p:ext uri="{BB962C8B-B14F-4D97-AF65-F5344CB8AC3E}">
        <p14:creationId xmlns:p14="http://schemas.microsoft.com/office/powerpoint/2010/main" val="2023400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Requirement Boundaries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50</a:t>
            </a:fld>
            <a:endParaRPr lang="en-US" dirty="0"/>
          </a:p>
        </p:txBody>
      </p:sp>
      <p:graphicFrame>
        <p:nvGraphicFramePr>
          <p:cNvPr id="6" name="Diagram 5"/>
          <p:cNvGraphicFramePr/>
          <p:nvPr>
            <p:extLst>
              <p:ext uri="{D42A27DB-BD31-4B8C-83A1-F6EECF244321}">
                <p14:modId xmlns:p14="http://schemas.microsoft.com/office/powerpoint/2010/main" val="3394905054"/>
              </p:ext>
            </p:extLst>
          </p:nvPr>
        </p:nvGraphicFramePr>
        <p:xfrm>
          <a:off x="1790700" y="1676400"/>
          <a:ext cx="56388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895600" y="5225534"/>
            <a:ext cx="49530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Grey area</a:t>
            </a:r>
          </a:p>
          <a:p>
            <a:pPr marL="285750" indent="-285750">
              <a:buFont typeface="Arial" panose="020B0604020202020204" pitchFamily="34" charset="0"/>
              <a:buChar char="•"/>
            </a:pPr>
            <a:r>
              <a:rPr lang="en-US" sz="1600" dirty="0"/>
              <a:t>Interoperability Business Requirements</a:t>
            </a:r>
          </a:p>
          <a:p>
            <a:pPr marL="285750" indent="-285750">
              <a:buFont typeface="Arial" panose="020B0604020202020204" pitchFamily="34" charset="0"/>
              <a:buChar char="•"/>
            </a:pPr>
            <a:r>
              <a:rPr lang="en-US" sz="1600" dirty="0"/>
              <a:t>Data Quality</a:t>
            </a:r>
          </a:p>
        </p:txBody>
      </p:sp>
      <p:sp>
        <p:nvSpPr>
          <p:cNvPr id="2" name="Right Arrow 1"/>
          <p:cNvSpPr/>
          <p:nvPr/>
        </p:nvSpPr>
        <p:spPr bwMode="auto">
          <a:xfrm rot="16200000">
            <a:off x="4210050" y="4711184"/>
            <a:ext cx="800100" cy="228600"/>
          </a:xfrm>
          <a:prstGeom prst="rightArrow">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p:cNvSpPr txBox="1"/>
          <p:nvPr/>
        </p:nvSpPr>
        <p:spPr>
          <a:xfrm>
            <a:off x="7200900" y="2514600"/>
            <a:ext cx="17526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Should be protocol independent</a:t>
            </a:r>
          </a:p>
        </p:txBody>
      </p:sp>
      <p:sp>
        <p:nvSpPr>
          <p:cNvPr id="10" name="5-Point Star 9"/>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00538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90538"/>
            <a:ext cx="8153400" cy="822325"/>
          </a:xfrm>
        </p:spPr>
        <p:txBody>
          <a:bodyPr/>
          <a:lstStyle/>
          <a:p>
            <a:r>
              <a:rPr lang="en-US" dirty="0"/>
              <a:t>Data Quality</a:t>
            </a:r>
          </a:p>
        </p:txBody>
      </p:sp>
      <p:sp>
        <p:nvSpPr>
          <p:cNvPr id="8195" name="Rectangle 3"/>
          <p:cNvSpPr>
            <a:spLocks noGrp="1" noChangeArrowheads="1"/>
          </p:cNvSpPr>
          <p:nvPr>
            <p:ph idx="1"/>
          </p:nvPr>
        </p:nvSpPr>
        <p:spPr>
          <a:xfrm>
            <a:off x="381000" y="1752600"/>
            <a:ext cx="8458200" cy="4724400"/>
          </a:xfrm>
        </p:spPr>
        <p:txBody>
          <a:bodyPr>
            <a:normAutofit fontScale="77500" lnSpcReduction="20000"/>
          </a:bodyPr>
          <a:lstStyle/>
          <a:p>
            <a:r>
              <a:rPr lang="en-US" dirty="0"/>
              <a:t>Interoperability specifications provide syntactic requirements and some semantics</a:t>
            </a:r>
          </a:p>
          <a:p>
            <a:pPr lvl="1"/>
            <a:r>
              <a:rPr lang="en-US" dirty="0"/>
              <a:t>Gets data in the right place and form</a:t>
            </a:r>
          </a:p>
          <a:p>
            <a:pPr lvl="1"/>
            <a:r>
              <a:rPr lang="en-US" dirty="0"/>
              <a:t>Use of the specified vocabulary</a:t>
            </a:r>
          </a:p>
          <a:p>
            <a:pPr lvl="1"/>
            <a:r>
              <a:rPr lang="en-US" dirty="0"/>
              <a:t>Conformance to the specification “buys” you this</a:t>
            </a:r>
          </a:p>
          <a:p>
            <a:r>
              <a:rPr lang="en-US" dirty="0"/>
              <a:t>Is this enough?</a:t>
            </a:r>
          </a:p>
          <a:p>
            <a:r>
              <a:rPr lang="en-US" dirty="0"/>
              <a:t>Need to go beyond the interoperability specification</a:t>
            </a:r>
          </a:p>
          <a:p>
            <a:r>
              <a:rPr lang="en-US" dirty="0"/>
              <a:t>4 characterizes of Data Quality</a:t>
            </a:r>
          </a:p>
          <a:p>
            <a:pPr lvl="1"/>
            <a:r>
              <a:rPr lang="en-US" dirty="0"/>
              <a:t>Accuracy</a:t>
            </a:r>
          </a:p>
          <a:p>
            <a:pPr lvl="1"/>
            <a:r>
              <a:rPr lang="en-US" dirty="0"/>
              <a:t>Completeness</a:t>
            </a:r>
          </a:p>
          <a:p>
            <a:pPr lvl="1"/>
            <a:r>
              <a:rPr lang="en-US" dirty="0"/>
              <a:t>Consistently </a:t>
            </a:r>
          </a:p>
          <a:p>
            <a:pPr lvl="1"/>
            <a:r>
              <a:rPr lang="en-US" dirty="0"/>
              <a:t>Timeliness</a:t>
            </a:r>
          </a:p>
          <a:p>
            <a:r>
              <a:rPr lang="en-US" dirty="0"/>
              <a:t>Is the immunization event after the DOB?</a:t>
            </a:r>
          </a:p>
          <a:p>
            <a:r>
              <a:rPr lang="en-US" dirty="0"/>
              <a:t>Is the lot number and manufacture code consistent?</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51</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29910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Module 3 </a:t>
            </a:r>
          </a:p>
        </p:txBody>
      </p:sp>
      <p:sp>
        <p:nvSpPr>
          <p:cNvPr id="2051" name="Rectangle 3"/>
          <p:cNvSpPr>
            <a:spLocks noGrp="1" noChangeArrowheads="1"/>
          </p:cNvSpPr>
          <p:nvPr>
            <p:ph type="subTitle" idx="1"/>
          </p:nvPr>
        </p:nvSpPr>
        <p:spPr/>
        <p:txBody>
          <a:bodyPr/>
          <a:lstStyle/>
          <a:p>
            <a:r>
              <a:rPr lang="en-US" dirty="0"/>
              <a:t>Principles of </a:t>
            </a:r>
          </a:p>
          <a:p>
            <a:r>
              <a:rPr lang="en-US" dirty="0"/>
              <a:t>Requirements Specification</a:t>
            </a:r>
          </a:p>
        </p:txBody>
      </p:sp>
    </p:spTree>
    <p:extLst>
      <p:ext uri="{BB962C8B-B14F-4D97-AF65-F5344CB8AC3E}">
        <p14:creationId xmlns:p14="http://schemas.microsoft.com/office/powerpoint/2010/main" val="2525581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Specifications should include:</a:t>
            </a:r>
          </a:p>
        </p:txBody>
      </p:sp>
      <p:sp>
        <p:nvSpPr>
          <p:cNvPr id="8195" name="Rectangle 3"/>
          <p:cNvSpPr>
            <a:spLocks noGrp="1" noChangeArrowheads="1"/>
          </p:cNvSpPr>
          <p:nvPr>
            <p:ph idx="1"/>
          </p:nvPr>
        </p:nvSpPr>
        <p:spPr>
          <a:xfrm>
            <a:off x="381000" y="1752600"/>
            <a:ext cx="8458200" cy="4724400"/>
          </a:xfrm>
        </p:spPr>
        <p:txBody>
          <a:bodyPr>
            <a:normAutofit/>
          </a:bodyPr>
          <a:lstStyle/>
          <a:p>
            <a:pPr marL="0" indent="0">
              <a:buNone/>
            </a:pPr>
            <a:r>
              <a:rPr lang="en-US" dirty="0">
                <a:solidFill>
                  <a:srgbClr val="002060"/>
                </a:solidFill>
              </a:rPr>
              <a:t>1) </a:t>
            </a:r>
            <a:r>
              <a:rPr lang="en-US" dirty="0"/>
              <a:t>Definition of Conformance Keywords</a:t>
            </a:r>
          </a:p>
          <a:p>
            <a:pPr marL="457200" lvl="1" indent="0">
              <a:buNone/>
            </a:pPr>
            <a:r>
              <a:rPr lang="en-US" dirty="0"/>
              <a:t>Also referred to as “Conformance Verbs”</a:t>
            </a:r>
          </a:p>
          <a:p>
            <a:pPr marL="0" indent="0">
              <a:buNone/>
            </a:pPr>
            <a:endParaRPr lang="en-US" dirty="0"/>
          </a:p>
          <a:p>
            <a:pPr marL="0" indent="0">
              <a:buNone/>
            </a:pPr>
            <a:r>
              <a:rPr lang="en-US" dirty="0">
                <a:solidFill>
                  <a:srgbClr val="002060"/>
                </a:solidFill>
              </a:rPr>
              <a:t>2) </a:t>
            </a:r>
            <a:r>
              <a:rPr lang="en-US" dirty="0"/>
              <a:t>Conformance Clause</a:t>
            </a:r>
          </a:p>
          <a:p>
            <a:pPr marL="0" indent="0">
              <a:buNone/>
            </a:pPr>
            <a:endParaRPr lang="en-US" dirty="0"/>
          </a:p>
          <a:p>
            <a:pPr marL="0" indent="0">
              <a:buNone/>
            </a:pPr>
            <a:r>
              <a:rPr lang="en-US" dirty="0">
                <a:solidFill>
                  <a:srgbClr val="002060"/>
                </a:solidFill>
              </a:rPr>
              <a:t>3) </a:t>
            </a:r>
            <a:r>
              <a:rPr lang="en-US" dirty="0"/>
              <a:t>Definition and mechanisms for specifying Requirements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53</a:t>
            </a:fld>
            <a:endParaRPr lang="en-US"/>
          </a:p>
        </p:txBody>
      </p:sp>
    </p:spTree>
    <p:extLst>
      <p:ext uri="{BB962C8B-B14F-4D97-AF65-F5344CB8AC3E}">
        <p14:creationId xmlns:p14="http://schemas.microsoft.com/office/powerpoint/2010/main" val="958348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90538"/>
            <a:ext cx="8153400" cy="822325"/>
          </a:xfrm>
        </p:spPr>
        <p:txBody>
          <a:bodyPr/>
          <a:lstStyle/>
          <a:p>
            <a:r>
              <a:rPr lang="en-US" dirty="0"/>
              <a:t>1) Conformance Keywords</a:t>
            </a:r>
          </a:p>
        </p:txBody>
      </p:sp>
      <p:sp>
        <p:nvSpPr>
          <p:cNvPr id="8195" name="Rectangle 3"/>
          <p:cNvSpPr>
            <a:spLocks noGrp="1" noChangeArrowheads="1"/>
          </p:cNvSpPr>
          <p:nvPr>
            <p:ph idx="1"/>
          </p:nvPr>
        </p:nvSpPr>
        <p:spPr>
          <a:xfrm>
            <a:off x="381000" y="1752600"/>
            <a:ext cx="8458200" cy="4724400"/>
          </a:xfrm>
        </p:spPr>
        <p:txBody>
          <a:bodyPr>
            <a:normAutofit fontScale="92500" lnSpcReduction="10000"/>
          </a:bodyPr>
          <a:lstStyle/>
          <a:p>
            <a:r>
              <a:rPr lang="en-US" dirty="0"/>
              <a:t>Need a “common language and understanding of concepts”</a:t>
            </a:r>
          </a:p>
          <a:p>
            <a:endParaRPr lang="en-US" dirty="0"/>
          </a:p>
          <a:p>
            <a:r>
              <a:rPr lang="en-US" dirty="0"/>
              <a:t>SHALL, SHALL NOT, SHOULD, SHOULD NOT and MAY</a:t>
            </a:r>
          </a:p>
          <a:p>
            <a:endParaRPr lang="en-US" dirty="0"/>
          </a:p>
          <a:p>
            <a:r>
              <a:rPr lang="en-US" dirty="0"/>
              <a:t>See RFC 2119 for definitions</a:t>
            </a:r>
          </a:p>
          <a:p>
            <a:endParaRPr lang="en-US" dirty="0"/>
          </a:p>
          <a:p>
            <a:r>
              <a:rPr lang="en-US" dirty="0"/>
              <a:t>Keywords have a direct impact on level of conformance  (e.g., “recommended”)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54</a:t>
            </a:fld>
            <a:endParaRPr lang="en-US"/>
          </a:p>
        </p:txBody>
      </p:sp>
    </p:spTree>
    <p:extLst>
      <p:ext uri="{BB962C8B-B14F-4D97-AF65-F5344CB8AC3E}">
        <p14:creationId xmlns:p14="http://schemas.microsoft.com/office/powerpoint/2010/main" val="1457475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Example Keywords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55</a:t>
            </a:fld>
            <a:endParaRPr lang="en-US"/>
          </a:p>
        </p:txBody>
      </p:sp>
      <p:pic>
        <p:nvPicPr>
          <p:cNvPr id="3" name="Picture 2"/>
          <p:cNvPicPr>
            <a:picLocks noChangeAspect="1"/>
          </p:cNvPicPr>
          <p:nvPr/>
        </p:nvPicPr>
        <p:blipFill>
          <a:blip r:embed="rId3"/>
          <a:stretch>
            <a:fillRect/>
          </a:stretch>
        </p:blipFill>
        <p:spPr>
          <a:xfrm>
            <a:off x="533400" y="1752600"/>
            <a:ext cx="4830509" cy="4557712"/>
          </a:xfrm>
          <a:prstGeom prst="rect">
            <a:avLst/>
          </a:prstGeom>
        </p:spPr>
      </p:pic>
      <p:sp>
        <p:nvSpPr>
          <p:cNvPr id="8" name="Rectangle 3"/>
          <p:cNvSpPr>
            <a:spLocks noGrp="1" noChangeArrowheads="1"/>
          </p:cNvSpPr>
          <p:nvPr>
            <p:ph idx="1"/>
          </p:nvPr>
        </p:nvSpPr>
        <p:spPr>
          <a:xfrm>
            <a:off x="5478685" y="1828800"/>
            <a:ext cx="3223355" cy="3810000"/>
          </a:xfrm>
        </p:spPr>
        <p:txBody>
          <a:bodyPr>
            <a:normAutofit fontScale="62500" lnSpcReduction="20000"/>
          </a:bodyPr>
          <a:lstStyle/>
          <a:p>
            <a:r>
              <a:rPr lang="en-US" dirty="0"/>
              <a:t>Include in the specification so there are unambiguous terms for defining requirements</a:t>
            </a:r>
          </a:p>
          <a:p>
            <a:endParaRPr lang="en-US" dirty="0"/>
          </a:p>
          <a:p>
            <a:r>
              <a:rPr lang="en-US" dirty="0"/>
              <a:t>Select a set of keywords, e.g., SHALL, SHOULD</a:t>
            </a:r>
          </a:p>
          <a:p>
            <a:endParaRPr lang="en-US" dirty="0"/>
          </a:p>
          <a:p>
            <a:r>
              <a:rPr lang="en-US" dirty="0"/>
              <a:t>Use consistently and don’t substitute</a:t>
            </a:r>
          </a:p>
          <a:p>
            <a:endParaRPr lang="en-US" dirty="0"/>
          </a:p>
          <a:p>
            <a:r>
              <a:rPr lang="en-US" dirty="0"/>
              <a:t>Capitalize</a:t>
            </a:r>
          </a:p>
          <a:p>
            <a:pPr marL="0" indent="0">
              <a:buNone/>
            </a:pPr>
            <a:endParaRPr lang="en-US" dirty="0"/>
          </a:p>
        </p:txBody>
      </p:sp>
    </p:spTree>
    <p:extLst>
      <p:ext uri="{BB962C8B-B14F-4D97-AF65-F5344CB8AC3E}">
        <p14:creationId xmlns:p14="http://schemas.microsoft.com/office/powerpoint/2010/main" val="2563676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90538"/>
            <a:ext cx="8153400" cy="822325"/>
          </a:xfrm>
        </p:spPr>
        <p:txBody>
          <a:bodyPr/>
          <a:lstStyle/>
          <a:p>
            <a:r>
              <a:rPr lang="en-US" dirty="0"/>
              <a:t>Impact of Keywords</a:t>
            </a:r>
          </a:p>
        </p:txBody>
      </p:sp>
      <p:sp>
        <p:nvSpPr>
          <p:cNvPr id="8195" name="Rectangle 3"/>
          <p:cNvSpPr>
            <a:spLocks noGrp="1" noChangeArrowheads="1"/>
          </p:cNvSpPr>
          <p:nvPr>
            <p:ph idx="1"/>
          </p:nvPr>
        </p:nvSpPr>
        <p:spPr>
          <a:xfrm>
            <a:off x="304800" y="1752600"/>
            <a:ext cx="8534400" cy="4724400"/>
          </a:xfrm>
        </p:spPr>
        <p:txBody>
          <a:bodyPr>
            <a:normAutofit fontScale="77500" lnSpcReduction="20000"/>
          </a:bodyPr>
          <a:lstStyle/>
          <a:p>
            <a:r>
              <a:rPr lang="en-US" dirty="0"/>
              <a:t>Consider these 3 statements:</a:t>
            </a:r>
          </a:p>
          <a:p>
            <a:pPr marL="457200" lvl="1" indent="0">
              <a:buNone/>
            </a:pPr>
            <a:r>
              <a:rPr lang="en-US" dirty="0">
                <a:solidFill>
                  <a:srgbClr val="0070C0"/>
                </a:solidFill>
              </a:rPr>
              <a:t>1) </a:t>
            </a:r>
            <a:r>
              <a:rPr lang="en-US" dirty="0"/>
              <a:t>EI.3 (Universal ID) </a:t>
            </a:r>
            <a:r>
              <a:rPr lang="en-US" b="1" dirty="0"/>
              <a:t>SHALL </a:t>
            </a:r>
            <a:r>
              <a:rPr lang="en-US" dirty="0"/>
              <a:t>be valued with an ISO-compliant OID.</a:t>
            </a:r>
          </a:p>
          <a:p>
            <a:pPr marL="457200" lvl="1" indent="0">
              <a:buNone/>
            </a:pPr>
            <a:r>
              <a:rPr lang="en-US" dirty="0">
                <a:solidFill>
                  <a:srgbClr val="0070C0"/>
                </a:solidFill>
              </a:rPr>
              <a:t>2) </a:t>
            </a:r>
            <a:r>
              <a:rPr lang="en-US" dirty="0"/>
              <a:t>EI.3 (Universal ID) </a:t>
            </a:r>
            <a:r>
              <a:rPr lang="en-US" b="1" dirty="0"/>
              <a:t>SHOULD </a:t>
            </a:r>
            <a:r>
              <a:rPr lang="en-US" dirty="0"/>
              <a:t>be valued with an ISO-compliant OID.</a:t>
            </a:r>
          </a:p>
          <a:p>
            <a:pPr marL="457200" lvl="1" indent="0">
              <a:buNone/>
            </a:pPr>
            <a:r>
              <a:rPr lang="en-US" dirty="0">
                <a:solidFill>
                  <a:srgbClr val="0070C0"/>
                </a:solidFill>
              </a:rPr>
              <a:t>3) </a:t>
            </a:r>
            <a:r>
              <a:rPr lang="en-US" dirty="0"/>
              <a:t>EI.3 (Universal ID) </a:t>
            </a:r>
            <a:r>
              <a:rPr lang="en-US" b="1" dirty="0"/>
              <a:t>MAY </a:t>
            </a:r>
            <a:r>
              <a:rPr lang="en-US" dirty="0"/>
              <a:t>be valued with an ISO-compliant OID.</a:t>
            </a:r>
          </a:p>
          <a:p>
            <a:pPr marL="457200" lvl="1" indent="0">
              <a:buNone/>
            </a:pPr>
            <a:endParaRPr lang="en-US" dirty="0"/>
          </a:p>
          <a:p>
            <a:pPr marL="514350" indent="-457200"/>
            <a:r>
              <a:rPr lang="en-US" dirty="0"/>
              <a:t>Implications</a:t>
            </a:r>
          </a:p>
          <a:p>
            <a:pPr marL="457200" lvl="1" indent="0">
              <a:buNone/>
            </a:pPr>
            <a:r>
              <a:rPr lang="en-US" dirty="0">
                <a:solidFill>
                  <a:srgbClr val="0070C0"/>
                </a:solidFill>
              </a:rPr>
              <a:t>1) SHALL </a:t>
            </a:r>
            <a:r>
              <a:rPr lang="en-US" dirty="0">
                <a:solidFill>
                  <a:srgbClr val="0070C0"/>
                </a:solidFill>
                <a:sym typeface="Wingdings" panose="05000000000000000000" pitchFamily="2" charset="2"/>
              </a:rPr>
              <a:t> </a:t>
            </a:r>
            <a:r>
              <a:rPr lang="en-US" dirty="0"/>
              <a:t>Absolute Requirement </a:t>
            </a:r>
            <a:r>
              <a:rPr lang="en-US" dirty="0">
                <a:sym typeface="Wingdings" panose="05000000000000000000" pitchFamily="2" charset="2"/>
              </a:rPr>
              <a:t> </a:t>
            </a:r>
            <a:r>
              <a:rPr lang="en-US" dirty="0">
                <a:solidFill>
                  <a:srgbClr val="0070C0"/>
                </a:solidFill>
                <a:sym typeface="Wingdings" panose="05000000000000000000" pitchFamily="2" charset="2"/>
              </a:rPr>
              <a:t>ERROR</a:t>
            </a:r>
            <a:endParaRPr lang="en-US" dirty="0">
              <a:solidFill>
                <a:srgbClr val="0070C0"/>
              </a:solidFill>
            </a:endParaRPr>
          </a:p>
          <a:p>
            <a:pPr marL="857250" lvl="2" indent="0">
              <a:buNone/>
            </a:pPr>
            <a:r>
              <a:rPr lang="en-US" dirty="0"/>
              <a:t>- Will fail conformity assessment if not implemented correctly.</a:t>
            </a:r>
          </a:p>
          <a:p>
            <a:pPr marL="457200" lvl="1" indent="0">
              <a:buNone/>
            </a:pPr>
            <a:r>
              <a:rPr lang="en-US" dirty="0">
                <a:solidFill>
                  <a:srgbClr val="0070C0"/>
                </a:solidFill>
              </a:rPr>
              <a:t>2) SHOULD </a:t>
            </a:r>
            <a:r>
              <a:rPr lang="en-US" dirty="0">
                <a:solidFill>
                  <a:srgbClr val="0070C0"/>
                </a:solidFill>
                <a:sym typeface="Wingdings" panose="05000000000000000000" pitchFamily="2" charset="2"/>
              </a:rPr>
              <a:t> </a:t>
            </a:r>
            <a:r>
              <a:rPr lang="en-US" dirty="0"/>
              <a:t>Recommendation </a:t>
            </a:r>
            <a:r>
              <a:rPr lang="en-US" dirty="0">
                <a:sym typeface="Wingdings" panose="05000000000000000000" pitchFamily="2" charset="2"/>
              </a:rPr>
              <a:t> </a:t>
            </a:r>
            <a:r>
              <a:rPr lang="en-US" dirty="0">
                <a:solidFill>
                  <a:srgbClr val="0070C0"/>
                </a:solidFill>
                <a:sym typeface="Wingdings" panose="05000000000000000000" pitchFamily="2" charset="2"/>
              </a:rPr>
              <a:t>WARNING</a:t>
            </a:r>
          </a:p>
          <a:p>
            <a:pPr marL="857250" lvl="2" indent="0">
              <a:buNone/>
            </a:pPr>
            <a:r>
              <a:rPr lang="en-US" dirty="0">
                <a:sym typeface="Wingdings" panose="05000000000000000000" pitchFamily="2" charset="2"/>
              </a:rPr>
              <a:t>- Is best practice, not a requirement. Has no conformance standing, will pass conformity assessment if not implemented.</a:t>
            </a:r>
          </a:p>
          <a:p>
            <a:pPr marL="457200" lvl="1" indent="0">
              <a:buNone/>
            </a:pPr>
            <a:r>
              <a:rPr lang="en-US" dirty="0">
                <a:solidFill>
                  <a:srgbClr val="0070C0"/>
                </a:solidFill>
              </a:rPr>
              <a:t>3) MAY </a:t>
            </a:r>
            <a:r>
              <a:rPr lang="en-US" dirty="0">
                <a:solidFill>
                  <a:srgbClr val="0070C0"/>
                </a:solidFill>
                <a:sym typeface="Wingdings" panose="05000000000000000000" pitchFamily="2" charset="2"/>
              </a:rPr>
              <a:t> </a:t>
            </a:r>
            <a:r>
              <a:rPr lang="en-US" dirty="0"/>
              <a:t>Optional </a:t>
            </a:r>
            <a:r>
              <a:rPr lang="en-US" dirty="0">
                <a:sym typeface="Wingdings" panose="05000000000000000000" pitchFamily="2" charset="2"/>
              </a:rPr>
              <a:t> </a:t>
            </a:r>
            <a:r>
              <a:rPr lang="en-US" dirty="0">
                <a:solidFill>
                  <a:srgbClr val="0070C0"/>
                </a:solidFill>
                <a:sym typeface="Wingdings" panose="05000000000000000000" pitchFamily="2" charset="2"/>
              </a:rPr>
              <a:t>Generally, not indicated</a:t>
            </a:r>
          </a:p>
          <a:p>
            <a:pPr marL="857250" lvl="2" indent="0">
              <a:buNone/>
            </a:pPr>
            <a:r>
              <a:rPr lang="en-US" dirty="0">
                <a:sym typeface="Wingdings" panose="05000000000000000000" pitchFamily="2" charset="2"/>
              </a:rPr>
              <a:t>- Indicates permission to implement. Has no conformance standing, will pass conformity assessment if not implemented.</a:t>
            </a:r>
          </a:p>
          <a:p>
            <a:pPr marL="857250" lvl="2" indent="0">
              <a:buNone/>
            </a:pPr>
            <a:endParaRPr lang="en-US" dirty="0"/>
          </a:p>
          <a:p>
            <a:pPr marL="514350" indent="-457200"/>
            <a:endParaRPr lang="en-US" dirty="0"/>
          </a:p>
          <a:p>
            <a:pPr marL="514350" indent="-457200"/>
            <a:endParaRPr lang="en-US" dirty="0"/>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56</a:t>
            </a:fld>
            <a:endParaRPr lang="en-US"/>
          </a:p>
        </p:txBody>
      </p:sp>
    </p:spTree>
    <p:extLst>
      <p:ext uri="{BB962C8B-B14F-4D97-AF65-F5344CB8AC3E}">
        <p14:creationId xmlns:p14="http://schemas.microsoft.com/office/powerpoint/2010/main" val="412060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2) Conformance Clause</a:t>
            </a:r>
          </a:p>
        </p:txBody>
      </p:sp>
      <p:sp>
        <p:nvSpPr>
          <p:cNvPr id="8195" name="Rectangle 3"/>
          <p:cNvSpPr>
            <a:spLocks noGrp="1" noChangeArrowheads="1"/>
          </p:cNvSpPr>
          <p:nvPr>
            <p:ph idx="1"/>
          </p:nvPr>
        </p:nvSpPr>
        <p:spPr>
          <a:xfrm>
            <a:off x="381000" y="1752600"/>
            <a:ext cx="8458200" cy="4724400"/>
          </a:xfrm>
        </p:spPr>
        <p:txBody>
          <a:bodyPr>
            <a:normAutofit fontScale="85000" lnSpcReduction="20000"/>
          </a:bodyPr>
          <a:lstStyle/>
          <a:p>
            <a:r>
              <a:rPr lang="en-US" dirty="0"/>
              <a:t>Defines the requirements, criteria, or conditions that must be satisfied by the implementation to claim conformance</a:t>
            </a:r>
          </a:p>
          <a:p>
            <a:pPr lvl="1"/>
            <a:r>
              <a:rPr lang="en-US" dirty="0"/>
              <a:t>The conformance clause is included in the specification</a:t>
            </a:r>
          </a:p>
          <a:p>
            <a:endParaRPr lang="en-US" dirty="0"/>
          </a:p>
          <a:p>
            <a:r>
              <a:rPr lang="en-US" dirty="0"/>
              <a:t>Identifies what must conform and how conformance can be met</a:t>
            </a:r>
          </a:p>
          <a:p>
            <a:endParaRPr lang="en-US" dirty="0"/>
          </a:p>
          <a:p>
            <a:r>
              <a:rPr lang="en-US" dirty="0"/>
              <a:t>Typically will be specified at a high level and can references profiles, options, and levels</a:t>
            </a:r>
          </a:p>
          <a:p>
            <a:endParaRPr lang="en-US" dirty="0"/>
          </a:p>
          <a:p>
            <a:r>
              <a:rPr lang="en-US" dirty="0"/>
              <a:t>Can include Normative and Informative sections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57</a:t>
            </a:fld>
            <a:endParaRPr lang="en-US"/>
          </a:p>
        </p:txBody>
      </p:sp>
    </p:spTree>
    <p:extLst>
      <p:ext uri="{BB962C8B-B14F-4D97-AF65-F5344CB8AC3E}">
        <p14:creationId xmlns:p14="http://schemas.microsoft.com/office/powerpoint/2010/main" val="630992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Conformance Claim</a:t>
            </a:r>
          </a:p>
        </p:txBody>
      </p:sp>
      <p:sp>
        <p:nvSpPr>
          <p:cNvPr id="8195" name="Rectangle 3"/>
          <p:cNvSpPr>
            <a:spLocks noGrp="1" noChangeArrowheads="1"/>
          </p:cNvSpPr>
          <p:nvPr>
            <p:ph idx="1"/>
          </p:nvPr>
        </p:nvSpPr>
        <p:spPr>
          <a:xfrm>
            <a:off x="381000" y="1752600"/>
            <a:ext cx="8458200" cy="4724400"/>
          </a:xfrm>
        </p:spPr>
        <p:txBody>
          <a:bodyPr>
            <a:normAutofit fontScale="85000" lnSpcReduction="20000"/>
          </a:bodyPr>
          <a:lstStyle/>
          <a:p>
            <a:r>
              <a:rPr lang="en-US" dirty="0"/>
              <a:t>Is a declaration by an implementer of the requirements in the conformance clause that their implementation satisfies</a:t>
            </a:r>
          </a:p>
          <a:p>
            <a:endParaRPr lang="en-US" dirty="0"/>
          </a:p>
          <a:p>
            <a:r>
              <a:rPr lang="en-US" dirty="0"/>
              <a:t>Is a self-declaration made by the implementers stating the capabilities of their application</a:t>
            </a:r>
          </a:p>
          <a:p>
            <a:endParaRPr lang="en-US" dirty="0"/>
          </a:p>
          <a:p>
            <a:r>
              <a:rPr lang="en-US" dirty="0"/>
              <a:t>Conformance testing can verify the claim</a:t>
            </a:r>
          </a:p>
          <a:p>
            <a:endParaRPr lang="en-US" dirty="0"/>
          </a:p>
          <a:p>
            <a:r>
              <a:rPr lang="en-US" dirty="0"/>
              <a:t>Can consist of the date of the claim, what is being claimed (e.g., a profile or a level), application components, and versioning information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58</a:t>
            </a:fld>
            <a:endParaRPr lang="en-US"/>
          </a:p>
        </p:txBody>
      </p:sp>
    </p:spTree>
    <p:extLst>
      <p:ext uri="{BB962C8B-B14F-4D97-AF65-F5344CB8AC3E}">
        <p14:creationId xmlns:p14="http://schemas.microsoft.com/office/powerpoint/2010/main" val="3987325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73075"/>
            <a:ext cx="8305800" cy="822325"/>
          </a:xfrm>
        </p:spPr>
        <p:txBody>
          <a:bodyPr/>
          <a:lstStyle/>
          <a:p>
            <a:r>
              <a:rPr lang="en-US" dirty="0"/>
              <a:t>Conformance Clause and Claim</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2" name="TextBox 1"/>
          <p:cNvSpPr txBox="1"/>
          <p:nvPr/>
        </p:nvSpPr>
        <p:spPr>
          <a:xfrm>
            <a:off x="381000" y="5942130"/>
            <a:ext cx="7543800" cy="523220"/>
          </a:xfrm>
          <a:prstGeom prst="rect">
            <a:avLst/>
          </a:prstGeom>
          <a:noFill/>
        </p:spPr>
        <p:txBody>
          <a:bodyPr wrap="square" rtlCol="0">
            <a:spAutoFit/>
          </a:bodyPr>
          <a:lstStyle/>
          <a:p>
            <a:r>
              <a:rPr lang="en-US" sz="1400" dirty="0"/>
              <a:t>The term </a:t>
            </a:r>
            <a:r>
              <a:rPr lang="en-US" sz="1400" dirty="0">
                <a:solidFill>
                  <a:srgbClr val="0070C0"/>
                </a:solidFill>
              </a:rPr>
              <a:t>Conformance Statement </a:t>
            </a:r>
            <a:r>
              <a:rPr lang="en-US" sz="1400" dirty="0"/>
              <a:t>is a declaration of implementation capabilities and is used to make a Conformance Claim. The Claim refers to items in the Conformance Clause.</a:t>
            </a:r>
          </a:p>
        </p:txBody>
      </p:sp>
      <p:pic>
        <p:nvPicPr>
          <p:cNvPr id="6" name="Picture 5"/>
          <p:cNvPicPr>
            <a:picLocks noChangeAspect="1"/>
          </p:cNvPicPr>
          <p:nvPr/>
        </p:nvPicPr>
        <p:blipFill>
          <a:blip r:embed="rId3"/>
          <a:stretch>
            <a:fillRect/>
          </a:stretch>
        </p:blipFill>
        <p:spPr>
          <a:xfrm>
            <a:off x="621447" y="1659467"/>
            <a:ext cx="7977306" cy="4269837"/>
          </a:xfrm>
          <a:prstGeom prst="rect">
            <a:avLst/>
          </a:prstGeom>
        </p:spPr>
      </p:pic>
    </p:spTree>
    <p:extLst>
      <p:ext uri="{BB962C8B-B14F-4D97-AF65-F5344CB8AC3E}">
        <p14:creationId xmlns:p14="http://schemas.microsoft.com/office/powerpoint/2010/main" val="353207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Instructor</a:t>
            </a:r>
          </a:p>
        </p:txBody>
      </p:sp>
      <p:sp>
        <p:nvSpPr>
          <p:cNvPr id="8195" name="Rectangle 3"/>
          <p:cNvSpPr>
            <a:spLocks noGrp="1" noChangeArrowheads="1"/>
          </p:cNvSpPr>
          <p:nvPr>
            <p:ph idx="1"/>
          </p:nvPr>
        </p:nvSpPr>
        <p:spPr/>
        <p:txBody>
          <a:bodyPr/>
          <a:lstStyle/>
          <a:p>
            <a:r>
              <a:rPr lang="en-US" dirty="0"/>
              <a:t>Robert Snelick</a:t>
            </a:r>
          </a:p>
          <a:p>
            <a:pPr lvl="1"/>
            <a:r>
              <a:rPr lang="en-US" dirty="0"/>
              <a:t>Project Manager and System Architect - National Institute of Standards and Technology (NIST)</a:t>
            </a:r>
          </a:p>
          <a:p>
            <a:pPr lvl="1"/>
            <a:r>
              <a:rPr lang="en-US" dirty="0"/>
              <a:t>Co-chair – HL7 Conformance Working Group</a:t>
            </a:r>
          </a:p>
          <a:p>
            <a:pPr lvl="1"/>
            <a:r>
              <a:rPr lang="en-US" dirty="0"/>
              <a:t>Architect and lead of the NIST Testing Infrastructure for conformance test tools including those for IHE and ONC Certification for MU</a:t>
            </a:r>
          </a:p>
          <a:p>
            <a:pPr lvl="1"/>
            <a:r>
              <a:rPr lang="en-US" dirty="0"/>
              <a:t>Co-author – </a:t>
            </a:r>
            <a:r>
              <a:rPr lang="en-US" i="1" dirty="0"/>
              <a:t>Healthcare Interoperability Standards Compliance Handbook</a:t>
            </a:r>
            <a:r>
              <a:rPr lang="en-US" dirty="0"/>
              <a:t>, Springer 2016</a:t>
            </a:r>
          </a:p>
          <a:p>
            <a:pPr lvl="1"/>
            <a:r>
              <a:rPr lang="en-US" dirty="0"/>
              <a:t>robert.snelick@nist.gov</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3) Specifying Requirements</a:t>
            </a:r>
          </a:p>
        </p:txBody>
      </p:sp>
      <p:sp>
        <p:nvSpPr>
          <p:cNvPr id="8195" name="Rectangle 3"/>
          <p:cNvSpPr>
            <a:spLocks noGrp="1" noChangeArrowheads="1"/>
          </p:cNvSpPr>
          <p:nvPr>
            <p:ph idx="1"/>
          </p:nvPr>
        </p:nvSpPr>
        <p:spPr>
          <a:xfrm>
            <a:off x="381000" y="1752600"/>
            <a:ext cx="8458200" cy="4724400"/>
          </a:xfrm>
        </p:spPr>
        <p:txBody>
          <a:bodyPr>
            <a:normAutofit fontScale="70000" lnSpcReduction="20000"/>
          </a:bodyPr>
          <a:lstStyle/>
          <a:p>
            <a:r>
              <a:rPr lang="en-US" dirty="0"/>
              <a:t>Most critical aspect of a standard is the precise specification of the requirements</a:t>
            </a:r>
          </a:p>
          <a:p>
            <a:r>
              <a:rPr lang="en-US" dirty="0"/>
              <a:t>Must be stated in a clear and concise manner if there is to be any chance of a consistent interpretation and implementation</a:t>
            </a:r>
          </a:p>
          <a:p>
            <a:r>
              <a:rPr lang="en-US" dirty="0"/>
              <a:t>Articulated in the form of a normative statement</a:t>
            </a:r>
          </a:p>
          <a:p>
            <a:r>
              <a:rPr lang="en-US" dirty="0"/>
              <a:t>A normative statement is a formal method of expressing a requirement and can be expressed in a natural written language or a formal definition language</a:t>
            </a:r>
          </a:p>
          <a:p>
            <a:r>
              <a:rPr lang="en-US" dirty="0"/>
              <a:t>A formal definition language is preferred, but not always obtainable, and can be cryptic at times</a:t>
            </a:r>
          </a:p>
          <a:p>
            <a:r>
              <a:rPr lang="en-US" dirty="0"/>
              <a:t>Often the normative statement is expressed in the natural written language for the reading of the specification and codified as machine process-able for use in associated tooling</a:t>
            </a:r>
          </a:p>
          <a:p>
            <a:r>
              <a:rPr lang="en-US" dirty="0">
                <a:solidFill>
                  <a:srgbClr val="0070C0"/>
                </a:solidFill>
              </a:rPr>
              <a:t>Can a testable assertion be written (with respect to the testable object)? Either “as is” or derived.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60</a:t>
            </a:fld>
            <a:endParaRPr lang="en-US"/>
          </a:p>
        </p:txBody>
      </p:sp>
    </p:spTree>
    <p:extLst>
      <p:ext uri="{BB962C8B-B14F-4D97-AF65-F5344CB8AC3E}">
        <p14:creationId xmlns:p14="http://schemas.microsoft.com/office/powerpoint/2010/main" val="768734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458200" cy="822325"/>
          </a:xfrm>
        </p:spPr>
        <p:txBody>
          <a:bodyPr/>
          <a:lstStyle/>
          <a:p>
            <a:r>
              <a:rPr lang="en-US" dirty="0"/>
              <a:t>Explicit &amp; Implicit Requirements</a:t>
            </a:r>
          </a:p>
        </p:txBody>
      </p:sp>
      <p:sp>
        <p:nvSpPr>
          <p:cNvPr id="8195" name="Rectangle 3"/>
          <p:cNvSpPr>
            <a:spLocks noGrp="1" noChangeArrowheads="1"/>
          </p:cNvSpPr>
          <p:nvPr>
            <p:ph idx="1"/>
          </p:nvPr>
        </p:nvSpPr>
        <p:spPr>
          <a:xfrm>
            <a:off x="381000" y="1676400"/>
            <a:ext cx="8458200" cy="4800600"/>
          </a:xfrm>
        </p:spPr>
        <p:txBody>
          <a:bodyPr>
            <a:normAutofit/>
          </a:bodyPr>
          <a:lstStyle/>
          <a:p>
            <a:r>
              <a:rPr lang="en-US" dirty="0"/>
              <a:t>Explicit Requirement Statements</a:t>
            </a:r>
          </a:p>
          <a:p>
            <a:pPr lvl="1"/>
            <a:r>
              <a:rPr lang="en-US" dirty="0"/>
              <a:t>Explicit normative statements expressing a requirement</a:t>
            </a:r>
          </a:p>
          <a:p>
            <a:pPr lvl="1"/>
            <a:r>
              <a:rPr lang="en-US" dirty="0"/>
              <a:t>E.g., “PID-5 (Patient Name) SHALL be valued”.</a:t>
            </a:r>
          </a:p>
          <a:p>
            <a:pPr lvl="1"/>
            <a:r>
              <a:rPr lang="en-US" dirty="0"/>
              <a:t>All requirements could be specified in this manner</a:t>
            </a:r>
          </a:p>
          <a:p>
            <a:r>
              <a:rPr lang="en-US" dirty="0"/>
              <a:t>Implicit Requirement Statements</a:t>
            </a:r>
          </a:p>
          <a:p>
            <a:pPr lvl="1"/>
            <a:r>
              <a:rPr lang="en-US" dirty="0"/>
              <a:t>Defined using Conformance Constructs</a:t>
            </a:r>
          </a:p>
          <a:p>
            <a:pPr lvl="1"/>
            <a:r>
              <a:rPr lang="en-US" dirty="0"/>
              <a:t>IG Author’s toolbox for defining requirements</a:t>
            </a:r>
          </a:p>
          <a:p>
            <a:pPr lvl="1"/>
            <a:r>
              <a:rPr lang="en-US" dirty="0"/>
              <a:t>Improves the quality, consistency, and readability of standards and the resulting implementations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61</a:t>
            </a:fld>
            <a:endParaRPr lang="en-US"/>
          </a:p>
        </p:txBody>
      </p:sp>
    </p:spTree>
    <p:extLst>
      <p:ext uri="{BB962C8B-B14F-4D97-AF65-F5344CB8AC3E}">
        <p14:creationId xmlns:p14="http://schemas.microsoft.com/office/powerpoint/2010/main" val="2825434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Conformance Constructs</a:t>
            </a:r>
          </a:p>
        </p:txBody>
      </p:sp>
      <p:sp>
        <p:nvSpPr>
          <p:cNvPr id="8195" name="Rectangle 3"/>
          <p:cNvSpPr>
            <a:spLocks noGrp="1" noChangeArrowheads="1"/>
          </p:cNvSpPr>
          <p:nvPr>
            <p:ph idx="1"/>
          </p:nvPr>
        </p:nvSpPr>
        <p:spPr>
          <a:xfrm>
            <a:off x="304800" y="1676400"/>
            <a:ext cx="8534400" cy="2679062"/>
          </a:xfrm>
        </p:spPr>
        <p:txBody>
          <a:bodyPr>
            <a:normAutofit fontScale="92500" lnSpcReduction="20000"/>
          </a:bodyPr>
          <a:lstStyle/>
          <a:p>
            <a:r>
              <a:rPr lang="en-US" dirty="0"/>
              <a:t>Structure, Usage, Cardinality, Vocabulary, …</a:t>
            </a:r>
          </a:p>
          <a:p>
            <a:r>
              <a:rPr lang="en-US" dirty="0"/>
              <a:t>Concepts are universal, terms are not</a:t>
            </a:r>
          </a:p>
          <a:p>
            <a:r>
              <a:rPr lang="en-US" dirty="0"/>
              <a:t>Clear and concise understanding is necessary</a:t>
            </a:r>
          </a:p>
          <a:p>
            <a:r>
              <a:rPr lang="en-US" dirty="0"/>
              <a:t>Standards should use keywords to define</a:t>
            </a:r>
          </a:p>
          <a:p>
            <a:r>
              <a:rPr lang="en-US" dirty="0"/>
              <a:t>Conformity assessment tables aid in providing a precise understanding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62</a:t>
            </a:fld>
            <a:endParaRPr lang="en-US"/>
          </a:p>
        </p:txBody>
      </p:sp>
      <p:graphicFrame>
        <p:nvGraphicFramePr>
          <p:cNvPr id="6" name="Diagram 5"/>
          <p:cNvGraphicFramePr/>
          <p:nvPr>
            <p:extLst>
              <p:ext uri="{D42A27DB-BD31-4B8C-83A1-F6EECF244321}">
                <p14:modId xmlns:p14="http://schemas.microsoft.com/office/powerpoint/2010/main" val="590463648"/>
              </p:ext>
            </p:extLst>
          </p:nvPr>
        </p:nvGraphicFramePr>
        <p:xfrm>
          <a:off x="1181100" y="5247956"/>
          <a:ext cx="6705600" cy="111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rame 6"/>
          <p:cNvSpPr/>
          <p:nvPr/>
        </p:nvSpPr>
        <p:spPr bwMode="auto">
          <a:xfrm>
            <a:off x="6438900" y="4524056"/>
            <a:ext cx="2362200" cy="1158874"/>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Different terms will have same meaning</a:t>
            </a:r>
            <a:endParaRPr kumimoji="0" lang="en-US" sz="1800" b="1" i="0" u="none" strike="noStrike" cap="none" normalizeH="0" baseline="0" dirty="0">
              <a:ln>
                <a:noFill/>
              </a:ln>
              <a:solidFill>
                <a:srgbClr val="0070C0"/>
              </a:solidFill>
              <a:effectLst/>
            </a:endParaRPr>
          </a:p>
        </p:txBody>
      </p:sp>
      <p:sp>
        <p:nvSpPr>
          <p:cNvPr id="8" name="Frame 7"/>
          <p:cNvSpPr/>
          <p:nvPr/>
        </p:nvSpPr>
        <p:spPr bwMode="auto">
          <a:xfrm>
            <a:off x="304800" y="4524056"/>
            <a:ext cx="2362200" cy="1158874"/>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Same terms will have different meaning</a:t>
            </a:r>
            <a:endParaRPr kumimoji="0" lang="en-US" sz="1800" b="1" i="0" u="none" strike="noStrike" cap="none" normalizeH="0" baseline="0" dirty="0">
              <a:ln>
                <a:noFill/>
              </a:ln>
              <a:solidFill>
                <a:srgbClr val="0070C0"/>
              </a:solidFill>
              <a:effectLst/>
            </a:endParaRPr>
          </a:p>
        </p:txBody>
      </p:sp>
      <p:sp>
        <p:nvSpPr>
          <p:cNvPr id="9" name="Frame 8"/>
          <p:cNvSpPr/>
          <p:nvPr/>
        </p:nvSpPr>
        <p:spPr bwMode="auto">
          <a:xfrm>
            <a:off x="2781300" y="4524056"/>
            <a:ext cx="3505200" cy="657544"/>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Concepts in are the same</a:t>
            </a:r>
            <a:endParaRPr kumimoji="0" lang="en-US" sz="1800" b="1" i="0" u="none" strike="noStrike" cap="none" normalizeH="0" baseline="0" dirty="0">
              <a:ln>
                <a:noFill/>
              </a:ln>
              <a:solidFill>
                <a:srgbClr val="0070C0"/>
              </a:solidFill>
              <a:effectLst/>
            </a:endParaRPr>
          </a:p>
        </p:txBody>
      </p:sp>
      <p:cxnSp>
        <p:nvCxnSpPr>
          <p:cNvPr id="10" name="Straight Connector 9"/>
          <p:cNvCxnSpPr/>
          <p:nvPr/>
        </p:nvCxnSpPr>
        <p:spPr bwMode="auto">
          <a:xfrm flipH="1">
            <a:off x="7391400" y="5654674"/>
            <a:ext cx="266700" cy="490160"/>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11" name="Straight Connector 10"/>
          <p:cNvCxnSpPr/>
          <p:nvPr/>
        </p:nvCxnSpPr>
        <p:spPr bwMode="auto">
          <a:xfrm>
            <a:off x="1485900" y="5682930"/>
            <a:ext cx="196199" cy="461904"/>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extLst>
      <p:ext uri="{BB962C8B-B14F-4D97-AF65-F5344CB8AC3E}">
        <p14:creationId xmlns:p14="http://schemas.microsoft.com/office/powerpoint/2010/main" val="769090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Terms used for Requirements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63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069908657"/>
              </p:ext>
            </p:extLst>
          </p:nvPr>
        </p:nvGraphicFramePr>
        <p:xfrm>
          <a:off x="342900" y="1828800"/>
          <a:ext cx="8382000" cy="4649461"/>
        </p:xfrm>
        <a:graphic>
          <a:graphicData uri="http://schemas.openxmlformats.org/drawingml/2006/table">
            <a:tbl>
              <a:tblPr firstRow="1" firstCol="1" bandRow="1"/>
              <a:tblGrid>
                <a:gridCol w="1444132">
                  <a:extLst>
                    <a:ext uri="{9D8B030D-6E8A-4147-A177-3AD203B41FA5}">
                      <a16:colId xmlns:a16="http://schemas.microsoft.com/office/drawing/2014/main" val="1534530844"/>
                    </a:ext>
                  </a:extLst>
                </a:gridCol>
                <a:gridCol w="1307504">
                  <a:extLst>
                    <a:ext uri="{9D8B030D-6E8A-4147-A177-3AD203B41FA5}">
                      <a16:colId xmlns:a16="http://schemas.microsoft.com/office/drawing/2014/main" val="1642269481"/>
                    </a:ext>
                  </a:extLst>
                </a:gridCol>
                <a:gridCol w="1347682">
                  <a:extLst>
                    <a:ext uri="{9D8B030D-6E8A-4147-A177-3AD203B41FA5}">
                      <a16:colId xmlns:a16="http://schemas.microsoft.com/office/drawing/2014/main" val="3936012681"/>
                    </a:ext>
                  </a:extLst>
                </a:gridCol>
                <a:gridCol w="4282682">
                  <a:extLst>
                    <a:ext uri="{9D8B030D-6E8A-4147-A177-3AD203B41FA5}">
                      <a16:colId xmlns:a16="http://schemas.microsoft.com/office/drawing/2014/main" val="633879569"/>
                    </a:ext>
                  </a:extLst>
                </a:gridCol>
              </a:tblGrid>
              <a:tr h="152260">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Notion</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Term</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Known Uses</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Definition(s)</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840965747"/>
                  </a:ext>
                </a:extLst>
              </a:tr>
              <a:tr h="456780">
                <a:tc rowSpan="4">
                  <a:txBody>
                    <a:bodyPr/>
                    <a:lstStyle/>
                    <a:p>
                      <a:pPr marL="0" marR="0" algn="just">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Individual Requirement</a:t>
                      </a:r>
                    </a:p>
                    <a:p>
                      <a:pPr marL="0" marR="0" algn="just">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(low level)</a:t>
                      </a: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Predicate Constraint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HL7 V3</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l">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Provides an explicit normative statement (requirement) expressed in text or a testable expression that defines a constraint. Conformance constructs provide an efficient mechanism to state and categorize requirements; these are implicit statements that can replace explicit statements. </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260054"/>
                  </a:ext>
                </a:extLst>
              </a:tr>
              <a:tr h="609040">
                <a:tc vMerge="1">
                  <a:txBody>
                    <a:bodyPr/>
                    <a:lstStyle/>
                    <a:p>
                      <a:endParaRPr lang="en-US"/>
                    </a:p>
                  </a:txBody>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Conformance Statement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HL7 CDA</a:t>
                      </a:r>
                    </a:p>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HL7 v2.x</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95451145"/>
                  </a:ext>
                </a:extLst>
              </a:tr>
              <a:tr h="152260">
                <a:tc vMerge="1">
                  <a:txBody>
                    <a:bodyPr/>
                    <a:lstStyle/>
                    <a:p>
                      <a:endParaRPr lang="en-US"/>
                    </a:p>
                  </a:txBody>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Invariant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FHIR</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95724747"/>
                  </a:ext>
                </a:extLst>
              </a:tr>
              <a:tr h="564860">
                <a:tc vMerge="1">
                  <a:txBody>
                    <a:bodyPr/>
                    <a:lstStyle/>
                    <a:p>
                      <a:endParaRPr lang="en-US"/>
                    </a:p>
                  </a:txBody>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Conformance Requirement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a:effectLst/>
                          <a:latin typeface="+mn-lt"/>
                          <a:ea typeface="Times New Roman" panose="02020603050405020304" pitchFamily="18" charset="0"/>
                          <a:cs typeface="Times New Roman" panose="02020603050405020304" pitchFamily="18" charset="0"/>
                        </a:rPr>
                        <a:t>Many; generic term</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510674711"/>
                  </a:ext>
                </a:extLst>
              </a:tr>
              <a:tr h="1370339">
                <a:tc rowSpan="2">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Set of Requirements</a:t>
                      </a:r>
                    </a:p>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(high level)</a:t>
                      </a: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Conformance Statement</a:t>
                      </a:r>
                    </a:p>
                    <a:p>
                      <a:pPr marL="0" marR="0" algn="just">
                        <a:spcBef>
                          <a:spcPts val="0"/>
                        </a:spcBef>
                        <a:spcAft>
                          <a:spcPts val="600"/>
                        </a:spcAft>
                      </a:pPr>
                      <a:r>
                        <a:rPr lang="en-US" sz="1400" dirty="0">
                          <a:solidFill>
                            <a:srgbClr val="0070C0"/>
                          </a:solidFill>
                          <a:effectLst/>
                          <a:latin typeface="+mn-lt"/>
                          <a:ea typeface="Times New Roman" panose="02020603050405020304" pitchFamily="18" charset="0"/>
                          <a:cs typeface="Times New Roman" panose="02020603050405020304" pitchFamily="18" charset="0"/>
                        </a:rPr>
                        <a:t>Capability Statement (FHIR STU-3)</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mn-lt"/>
                          <a:ea typeface="Times New Roman" panose="02020603050405020304" pitchFamily="18" charset="0"/>
                          <a:cs typeface="Times New Roman" panose="02020603050405020304" pitchFamily="18" charset="0"/>
                        </a:rPr>
                        <a:t>*Vendor Declaration*</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DICOM</a:t>
                      </a:r>
                    </a:p>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FHIR</a:t>
                      </a:r>
                    </a:p>
                    <a:p>
                      <a:pPr marL="0" marR="0" algn="l">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HL7 v2.x (for query)</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a:t>
                      </a:r>
                      <a:r>
                        <a:rPr lang="en-US" sz="1400" i="1" dirty="0">
                          <a:effectLst/>
                          <a:latin typeface="+mn-lt"/>
                          <a:ea typeface="Times New Roman" panose="02020603050405020304" pitchFamily="18" charset="0"/>
                          <a:cs typeface="Times New Roman" panose="02020603050405020304" pitchFamily="18" charset="0"/>
                        </a:rPr>
                        <a:t>is a set of requirements for a desired implementation or a description of how a target application fulfills those requirements in a particular implementation.</a:t>
                      </a:r>
                      <a:r>
                        <a:rPr lang="en-US" sz="1400" dirty="0">
                          <a:effectLst/>
                          <a:latin typeface="+mn-lt"/>
                          <a:ea typeface="Times New Roman" panose="02020603050405020304" pitchFamily="18" charset="0"/>
                          <a:cs typeface="Times New Roman" panose="02020603050405020304" pitchFamily="18" charset="0"/>
                        </a:rPr>
                        <a:t>” [FHIR]</a:t>
                      </a:r>
                    </a:p>
                    <a:p>
                      <a:pPr marL="0" marR="0" algn="l">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“…a conformance</a:t>
                      </a:r>
                      <a:r>
                        <a:rPr lang="en-US" sz="1400" baseline="0" dirty="0">
                          <a:effectLst/>
                          <a:latin typeface="+mn-lt"/>
                          <a:ea typeface="Times New Roman" panose="02020603050405020304" pitchFamily="18" charset="0"/>
                          <a:cs typeface="Times New Roman" panose="02020603050405020304" pitchFamily="18" charset="0"/>
                        </a:rPr>
                        <a:t> statement is a set of capabilities of a FHIR Server that may be used as a statement of actual server functionality…” [FHIR]</a:t>
                      </a: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9946216"/>
                  </a:ext>
                </a:extLst>
              </a:tr>
              <a:tr h="1068061">
                <a:tc vMerge="1">
                  <a:txBody>
                    <a:bodyPr/>
                    <a:lstStyle/>
                    <a:p>
                      <a:endParaRPr lang="en-US"/>
                    </a:p>
                  </a:txBody>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Conformance Clause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mn-lt"/>
                          <a:ea typeface="Times New Roman" panose="02020603050405020304" pitchFamily="18" charset="0"/>
                          <a:cs typeface="Times New Roman" panose="02020603050405020304" pitchFamily="18" charset="0"/>
                        </a:rPr>
                        <a:t>*Stated in the specification*</a:t>
                      </a:r>
                      <a:endParaRPr kumimoji="0" lang="en-US" sz="1400" b="1" i="1" u="none" strike="noStrike" kern="1200" cap="none" spc="0" normalizeH="0" baseline="0" noProof="0" dirty="0">
                        <a:ln>
                          <a:noFill/>
                        </a:ln>
                        <a:solidFill>
                          <a:srgbClr val="000000"/>
                        </a:solidFill>
                        <a:effectLst/>
                        <a:uLnTx/>
                        <a:uFillTx/>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Many</a:t>
                      </a:r>
                    </a:p>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W3C</a:t>
                      </a:r>
                    </a:p>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NIST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a:t>
                      </a:r>
                      <a:r>
                        <a:rPr lang="en-US" sz="1400" i="1" dirty="0">
                          <a:effectLst/>
                          <a:latin typeface="+mn-lt"/>
                          <a:ea typeface="Times New Roman" panose="02020603050405020304" pitchFamily="18" charset="0"/>
                          <a:cs typeface="Times New Roman" panose="02020603050405020304" pitchFamily="18" charset="0"/>
                        </a:rPr>
                        <a:t>The conformance clause of a specification is a high-level description of what is required of implementations. It, in turn, refers to other parts of the specification for details.</a:t>
                      </a:r>
                      <a:r>
                        <a:rPr lang="en-US" sz="1400" dirty="0">
                          <a:effectLst/>
                          <a:latin typeface="+mn-lt"/>
                          <a:ea typeface="Times New Roman" panose="02020603050405020304" pitchFamily="18" charset="0"/>
                          <a:cs typeface="Times New Roman" panose="02020603050405020304" pitchFamily="18" charset="0"/>
                        </a:rPr>
                        <a:t>” [W3C]</a:t>
                      </a:r>
                    </a:p>
                    <a:p>
                      <a:pPr marL="0" marR="0" algn="l">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Can contain “profiles” and</a:t>
                      </a:r>
                      <a:r>
                        <a:rPr lang="en-US" sz="1400" baseline="0" dirty="0">
                          <a:effectLst/>
                          <a:latin typeface="+mn-lt"/>
                          <a:ea typeface="Times New Roman" panose="02020603050405020304" pitchFamily="18" charset="0"/>
                          <a:cs typeface="Times New Roman" panose="02020603050405020304" pitchFamily="18" charset="0"/>
                        </a:rPr>
                        <a:t> “levels”.</a:t>
                      </a: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0135489"/>
                  </a:ext>
                </a:extLst>
              </a:tr>
            </a:tbl>
          </a:graphicData>
        </a:graphic>
      </p:graphicFrame>
      <p:sp>
        <p:nvSpPr>
          <p:cNvPr id="3" name="5-Point Star 2"/>
          <p:cNvSpPr/>
          <p:nvPr/>
        </p:nvSpPr>
        <p:spPr bwMode="auto">
          <a:xfrm>
            <a:off x="2743200" y="2743200"/>
            <a:ext cx="152400" cy="152400"/>
          </a:xfrm>
          <a:prstGeom prst="star5">
            <a:avLst/>
          </a:prstGeom>
          <a:solidFill>
            <a:schemeClr val="bg1">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5-Point Star 8"/>
          <p:cNvSpPr/>
          <p:nvPr/>
        </p:nvSpPr>
        <p:spPr bwMode="auto">
          <a:xfrm>
            <a:off x="2438400" y="5638800"/>
            <a:ext cx="152400" cy="152400"/>
          </a:xfrm>
          <a:prstGeom prst="star5">
            <a:avLst/>
          </a:prstGeom>
          <a:solidFill>
            <a:schemeClr val="bg1">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64012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Module 3 – Take-a-ways</a:t>
            </a:r>
          </a:p>
        </p:txBody>
      </p:sp>
      <p:sp>
        <p:nvSpPr>
          <p:cNvPr id="8195" name="Rectangle 3"/>
          <p:cNvSpPr>
            <a:spLocks noGrp="1" noChangeArrowheads="1"/>
          </p:cNvSpPr>
          <p:nvPr>
            <p:ph idx="1"/>
          </p:nvPr>
        </p:nvSpPr>
        <p:spPr>
          <a:xfrm>
            <a:off x="381000" y="1752600"/>
            <a:ext cx="8382000" cy="4724400"/>
          </a:xfrm>
        </p:spPr>
        <p:txBody>
          <a:bodyPr>
            <a:normAutofit fontScale="62500" lnSpcReduction="20000"/>
          </a:bodyPr>
          <a:lstStyle/>
          <a:p>
            <a:r>
              <a:rPr lang="en-US" dirty="0"/>
              <a:t>Use keywords only to express normative statements</a:t>
            </a:r>
          </a:p>
          <a:p>
            <a:r>
              <a:rPr lang="en-US" dirty="0"/>
              <a:t>Use other words in the descriptive narrative parts of the specification—e.g., SHALL in the normative and “must” in the narrative (informative) parts</a:t>
            </a:r>
          </a:p>
          <a:p>
            <a:r>
              <a:rPr lang="en-US" dirty="0"/>
              <a:t>Include a conformance clause in the standard</a:t>
            </a:r>
          </a:p>
          <a:p>
            <a:r>
              <a:rPr lang="en-US" dirty="0"/>
              <a:t>Distinguish the normative and informative parts of the standard</a:t>
            </a:r>
          </a:p>
          <a:p>
            <a:r>
              <a:rPr lang="en-US" dirty="0"/>
              <a:t>SDOs should create and use “well-defined” conformance constructs</a:t>
            </a:r>
          </a:p>
          <a:p>
            <a:r>
              <a:rPr lang="en-US" dirty="0"/>
              <a:t>Don’t conflate requirements for convenience</a:t>
            </a:r>
          </a:p>
          <a:p>
            <a:r>
              <a:rPr lang="en-US" dirty="0"/>
              <a:t>Write standards to where you want to bring the industry—just don’t document the current state</a:t>
            </a:r>
          </a:p>
          <a:p>
            <a:r>
              <a:rPr lang="en-US" dirty="0"/>
              <a:t>Document fully production interfaces</a:t>
            </a:r>
          </a:p>
          <a:p>
            <a:r>
              <a:rPr lang="en-US" dirty="0"/>
              <a:t>Use machine processable requirements—many uses including creating code</a:t>
            </a:r>
          </a:p>
          <a:p>
            <a:r>
              <a:rPr lang="en-US" dirty="0"/>
              <a:t>If standards are underspecified or not specific enough, then there can be multiple interpretations that will hinder interoperability</a:t>
            </a:r>
          </a:p>
          <a:p>
            <a:r>
              <a:rPr lang="en-US" dirty="0"/>
              <a:t>Conformance testing can and should be used to verify claims of conformance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64</a:t>
            </a:fld>
            <a:endParaRPr lang="en-US" dirty="0"/>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069505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Module 4</a:t>
            </a:r>
          </a:p>
        </p:txBody>
      </p:sp>
      <p:sp>
        <p:nvSpPr>
          <p:cNvPr id="2051" name="Rectangle 3"/>
          <p:cNvSpPr>
            <a:spLocks noGrp="1" noChangeArrowheads="1"/>
          </p:cNvSpPr>
          <p:nvPr>
            <p:ph type="subTitle" idx="1"/>
          </p:nvPr>
        </p:nvSpPr>
        <p:spPr/>
        <p:txBody>
          <a:bodyPr/>
          <a:lstStyle/>
          <a:p>
            <a:r>
              <a:rPr lang="en-US" dirty="0"/>
              <a:t>Conformance Constructs</a:t>
            </a:r>
          </a:p>
        </p:txBody>
      </p:sp>
    </p:spTree>
    <p:extLst>
      <p:ext uri="{BB962C8B-B14F-4D97-AF65-F5344CB8AC3E}">
        <p14:creationId xmlns:p14="http://schemas.microsoft.com/office/powerpoint/2010/main" val="3178426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Conformance Constructs</a:t>
            </a:r>
          </a:p>
        </p:txBody>
      </p:sp>
      <p:sp>
        <p:nvSpPr>
          <p:cNvPr id="8195" name="Rectangle 3"/>
          <p:cNvSpPr>
            <a:spLocks noGrp="1" noChangeArrowheads="1"/>
          </p:cNvSpPr>
          <p:nvPr>
            <p:ph idx="1"/>
          </p:nvPr>
        </p:nvSpPr>
        <p:spPr>
          <a:xfrm>
            <a:off x="381000" y="1676400"/>
            <a:ext cx="8458200" cy="4800600"/>
          </a:xfrm>
        </p:spPr>
        <p:txBody>
          <a:bodyPr>
            <a:normAutofit fontScale="92500" lnSpcReduction="10000"/>
          </a:bodyPr>
          <a:lstStyle/>
          <a:p>
            <a:r>
              <a:rPr lang="en-US" dirty="0">
                <a:solidFill>
                  <a:srgbClr val="0070C0"/>
                </a:solidFill>
              </a:rPr>
              <a:t>A means in which to formally, unambiguously, and consistently define requirements</a:t>
            </a:r>
          </a:p>
          <a:p>
            <a:r>
              <a:rPr lang="en-US" dirty="0"/>
              <a:t>Constructs provide a formal (“structured”) mechanism for specifying requirements</a:t>
            </a:r>
          </a:p>
          <a:p>
            <a:r>
              <a:rPr lang="en-US" dirty="0"/>
              <a:t>Provides a shorthand notation for expressing explicit statements of requirements</a:t>
            </a:r>
          </a:p>
          <a:p>
            <a:r>
              <a:rPr lang="en-US" dirty="0"/>
              <a:t>Key mechanism used for constraining a standard for a specific use case (= profiling)</a:t>
            </a:r>
          </a:p>
          <a:p>
            <a:r>
              <a:rPr lang="en-US" dirty="0"/>
              <a:t>The “richness” of conformance constructs varies across standards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66</a:t>
            </a:fld>
            <a:endParaRPr lang="en-US"/>
          </a:p>
        </p:txBody>
      </p:sp>
    </p:spTree>
    <p:extLst>
      <p:ext uri="{BB962C8B-B14F-4D97-AF65-F5344CB8AC3E}">
        <p14:creationId xmlns:p14="http://schemas.microsoft.com/office/powerpoint/2010/main" val="1448534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457200" y="1692609"/>
            <a:ext cx="6172200" cy="48006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7" name="Line 35"/>
          <p:cNvSpPr>
            <a:spLocks noChangeShapeType="1"/>
          </p:cNvSpPr>
          <p:nvPr/>
        </p:nvSpPr>
        <p:spPr bwMode="auto">
          <a:xfrm flipV="1">
            <a:off x="3968095" y="3754539"/>
            <a:ext cx="418286"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4" name="Line 35"/>
          <p:cNvSpPr>
            <a:spLocks noChangeShapeType="1"/>
          </p:cNvSpPr>
          <p:nvPr/>
        </p:nvSpPr>
        <p:spPr bwMode="auto">
          <a:xfrm flipV="1">
            <a:off x="3976487" y="6028941"/>
            <a:ext cx="418286"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3" name="Line 36"/>
          <p:cNvSpPr>
            <a:spLocks noChangeShapeType="1"/>
          </p:cNvSpPr>
          <p:nvPr/>
        </p:nvSpPr>
        <p:spPr bwMode="auto">
          <a:xfrm flipV="1">
            <a:off x="3972264" y="5437468"/>
            <a:ext cx="956776" cy="8524"/>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9" name="Line 36"/>
          <p:cNvSpPr>
            <a:spLocks noChangeShapeType="1"/>
          </p:cNvSpPr>
          <p:nvPr/>
        </p:nvSpPr>
        <p:spPr bwMode="auto">
          <a:xfrm flipV="1">
            <a:off x="6029087" y="3555326"/>
            <a:ext cx="472367" cy="2"/>
          </a:xfrm>
          <a:prstGeom prst="line">
            <a:avLst/>
          </a:prstGeom>
          <a:noFill/>
          <a:ln w="25400">
            <a:solidFill>
              <a:sysClr val="windowText" lastClr="000000"/>
            </a:solidFill>
            <a:prstDash val="dash"/>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90" name="Line 36"/>
          <p:cNvSpPr>
            <a:spLocks noChangeShapeType="1"/>
          </p:cNvSpPr>
          <p:nvPr/>
        </p:nvSpPr>
        <p:spPr bwMode="auto">
          <a:xfrm flipV="1">
            <a:off x="6044649" y="4712551"/>
            <a:ext cx="472367" cy="2"/>
          </a:xfrm>
          <a:prstGeom prst="line">
            <a:avLst/>
          </a:prstGeom>
          <a:noFill/>
          <a:ln w="25400">
            <a:solidFill>
              <a:sysClr val="windowText" lastClr="000000"/>
            </a:solidFill>
            <a:prstDash val="dash"/>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8" name="Line 36"/>
          <p:cNvSpPr>
            <a:spLocks noChangeShapeType="1"/>
          </p:cNvSpPr>
          <p:nvPr/>
        </p:nvSpPr>
        <p:spPr bwMode="auto">
          <a:xfrm flipV="1">
            <a:off x="6042172" y="5056726"/>
            <a:ext cx="472367" cy="2"/>
          </a:xfrm>
          <a:prstGeom prst="line">
            <a:avLst/>
          </a:prstGeom>
          <a:noFill/>
          <a:ln w="25400">
            <a:solidFill>
              <a:sysClr val="windowText" lastClr="000000"/>
            </a:solidFill>
            <a:prstDash val="dash"/>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57" name="Line 36"/>
          <p:cNvSpPr>
            <a:spLocks noChangeShapeType="1"/>
          </p:cNvSpPr>
          <p:nvPr/>
        </p:nvSpPr>
        <p:spPr bwMode="auto">
          <a:xfrm flipV="1">
            <a:off x="6019067" y="6253211"/>
            <a:ext cx="472367" cy="2"/>
          </a:xfrm>
          <a:prstGeom prst="line">
            <a:avLst/>
          </a:prstGeom>
          <a:noFill/>
          <a:ln w="25400">
            <a:solidFill>
              <a:sysClr val="windowText" lastClr="000000"/>
            </a:solidFill>
            <a:prstDash val="dash"/>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73" name="Line 35"/>
          <p:cNvSpPr>
            <a:spLocks noChangeShapeType="1"/>
          </p:cNvSpPr>
          <p:nvPr/>
        </p:nvSpPr>
        <p:spPr bwMode="auto">
          <a:xfrm flipV="1">
            <a:off x="2928951" y="3281320"/>
            <a:ext cx="1465822" cy="8951"/>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94" name="Rectangle 93"/>
          <p:cNvSpPr/>
          <p:nvPr/>
        </p:nvSpPr>
        <p:spPr bwMode="auto">
          <a:xfrm>
            <a:off x="6893923" y="1692609"/>
            <a:ext cx="1588629" cy="166019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Line 36"/>
          <p:cNvSpPr>
            <a:spLocks noChangeShapeType="1"/>
          </p:cNvSpPr>
          <p:nvPr/>
        </p:nvSpPr>
        <p:spPr bwMode="auto">
          <a:xfrm>
            <a:off x="4402299" y="6253211"/>
            <a:ext cx="828233"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7" name="Line 36"/>
          <p:cNvSpPr>
            <a:spLocks noChangeShapeType="1"/>
          </p:cNvSpPr>
          <p:nvPr/>
        </p:nvSpPr>
        <p:spPr bwMode="auto">
          <a:xfrm>
            <a:off x="4402299" y="5813784"/>
            <a:ext cx="828233"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79" name="Line 36"/>
          <p:cNvSpPr>
            <a:spLocks noChangeShapeType="1"/>
          </p:cNvSpPr>
          <p:nvPr/>
        </p:nvSpPr>
        <p:spPr bwMode="auto">
          <a:xfrm>
            <a:off x="4407147" y="3949060"/>
            <a:ext cx="828233"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1" name="Line 36"/>
          <p:cNvSpPr>
            <a:spLocks noChangeShapeType="1"/>
          </p:cNvSpPr>
          <p:nvPr/>
        </p:nvSpPr>
        <p:spPr bwMode="auto">
          <a:xfrm>
            <a:off x="4394773" y="4712823"/>
            <a:ext cx="828233"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5" name="Line 36"/>
          <p:cNvSpPr>
            <a:spLocks noChangeShapeType="1"/>
          </p:cNvSpPr>
          <p:nvPr/>
        </p:nvSpPr>
        <p:spPr bwMode="auto">
          <a:xfrm>
            <a:off x="4393229" y="5057258"/>
            <a:ext cx="740400" cy="1293"/>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0" name="Line 36"/>
          <p:cNvSpPr>
            <a:spLocks noChangeShapeType="1"/>
          </p:cNvSpPr>
          <p:nvPr/>
        </p:nvSpPr>
        <p:spPr bwMode="auto">
          <a:xfrm>
            <a:off x="4393742" y="3555324"/>
            <a:ext cx="829264" cy="119"/>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20" name="Line 36"/>
          <p:cNvSpPr>
            <a:spLocks noChangeShapeType="1"/>
          </p:cNvSpPr>
          <p:nvPr/>
        </p:nvSpPr>
        <p:spPr bwMode="auto">
          <a:xfrm>
            <a:off x="3959734" y="1955036"/>
            <a:ext cx="2070411" cy="15376"/>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74" name="Line 36"/>
          <p:cNvSpPr>
            <a:spLocks noChangeShapeType="1"/>
          </p:cNvSpPr>
          <p:nvPr/>
        </p:nvSpPr>
        <p:spPr bwMode="auto">
          <a:xfrm>
            <a:off x="4394773" y="3126917"/>
            <a:ext cx="828233"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75" name="Line 36"/>
          <p:cNvSpPr>
            <a:spLocks noChangeShapeType="1"/>
          </p:cNvSpPr>
          <p:nvPr/>
        </p:nvSpPr>
        <p:spPr bwMode="auto">
          <a:xfrm>
            <a:off x="4385350" y="2739360"/>
            <a:ext cx="828233"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194" name="Rectangle 2"/>
          <p:cNvSpPr>
            <a:spLocks noGrp="1" noChangeArrowheads="1"/>
          </p:cNvSpPr>
          <p:nvPr>
            <p:ph type="title"/>
          </p:nvPr>
        </p:nvSpPr>
        <p:spPr>
          <a:xfrm>
            <a:off x="457200" y="473075"/>
            <a:ext cx="8305800" cy="822325"/>
          </a:xfrm>
        </p:spPr>
        <p:txBody>
          <a:bodyPr/>
          <a:lstStyle/>
          <a:p>
            <a:r>
              <a:rPr lang="en-US" dirty="0"/>
              <a:t>Conformance Constructs</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5" name="Rectangle 4"/>
          <p:cNvSpPr>
            <a:spLocks noChangeArrowheads="1"/>
          </p:cNvSpPr>
          <p:nvPr/>
        </p:nvSpPr>
        <p:spPr bwMode="auto">
          <a:xfrm>
            <a:off x="609600" y="3472358"/>
            <a:ext cx="1476164" cy="545200"/>
          </a:xfrm>
          <a:prstGeom prst="rect">
            <a:avLst/>
          </a:prstGeom>
          <a:solidFill>
            <a:srgbClr val="002060"/>
          </a:solidFill>
          <a:ln w="12700" algn="ctr">
            <a:solidFill>
              <a:srgbClr val="000000"/>
            </a:solidFill>
            <a:round/>
            <a:headEnd/>
            <a:tailEnd/>
          </a:ln>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cs typeface="Arial" charset="0"/>
              </a:rPr>
              <a:t>Conformance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cs typeface="Arial" charset="0"/>
              </a:rPr>
              <a:t>Constructs</a:t>
            </a:r>
          </a:p>
        </p:txBody>
      </p:sp>
      <p:sp>
        <p:nvSpPr>
          <p:cNvPr id="6" name="AutoShape 29"/>
          <p:cNvSpPr>
            <a:spLocks noChangeArrowheads="1"/>
          </p:cNvSpPr>
          <p:nvPr/>
        </p:nvSpPr>
        <p:spPr bwMode="auto">
          <a:xfrm>
            <a:off x="2892150" y="2680726"/>
            <a:ext cx="1146449" cy="280990"/>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Cardinality</a:t>
            </a:r>
          </a:p>
        </p:txBody>
      </p:sp>
      <p:sp>
        <p:nvSpPr>
          <p:cNvPr id="7" name="Line 35"/>
          <p:cNvSpPr>
            <a:spLocks noChangeShapeType="1"/>
          </p:cNvSpPr>
          <p:nvPr/>
        </p:nvSpPr>
        <p:spPr bwMode="auto">
          <a:xfrm flipV="1">
            <a:off x="2074806" y="3850182"/>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0" i="0" u="none" strike="noStrike" kern="0" cap="none" spc="0" normalizeH="0" baseline="0" noProof="0">
              <a:ln>
                <a:noFill/>
              </a:ln>
              <a:solidFill>
                <a:prstClr val="black"/>
              </a:solidFill>
              <a:effectLst/>
              <a:uLnTx/>
              <a:uFillTx/>
              <a:latin typeface="+mj-lt"/>
              <a:cs typeface="Arial" charset="0"/>
            </a:endParaRPr>
          </a:p>
        </p:txBody>
      </p:sp>
      <p:sp>
        <p:nvSpPr>
          <p:cNvPr id="8" name="Line 43"/>
          <p:cNvSpPr>
            <a:spLocks noChangeShapeType="1"/>
          </p:cNvSpPr>
          <p:nvPr/>
        </p:nvSpPr>
        <p:spPr bwMode="auto">
          <a:xfrm flipH="1" flipV="1">
            <a:off x="2480447" y="1953740"/>
            <a:ext cx="4765" cy="4075201"/>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10" name="Line 33"/>
          <p:cNvSpPr>
            <a:spLocks noChangeShapeType="1"/>
          </p:cNvSpPr>
          <p:nvPr/>
        </p:nvSpPr>
        <p:spPr bwMode="auto">
          <a:xfrm flipV="1">
            <a:off x="4394200" y="3555325"/>
            <a:ext cx="573" cy="1493322"/>
          </a:xfrm>
          <a:prstGeom prst="line">
            <a:avLst/>
          </a:prstGeom>
          <a:noFill/>
          <a:ln w="25400" cap="rnd">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11" name="AutoShape 31"/>
          <p:cNvSpPr>
            <a:spLocks noChangeArrowheads="1"/>
          </p:cNvSpPr>
          <p:nvPr/>
        </p:nvSpPr>
        <p:spPr bwMode="auto">
          <a:xfrm>
            <a:off x="4917644" y="3825781"/>
            <a:ext cx="1173496" cy="267128"/>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Fixed</a:t>
            </a:r>
          </a:p>
        </p:txBody>
      </p:sp>
      <p:sp>
        <p:nvSpPr>
          <p:cNvPr id="12" name="AutoShape 26"/>
          <p:cNvSpPr>
            <a:spLocks noChangeArrowheads="1"/>
          </p:cNvSpPr>
          <p:nvPr/>
        </p:nvSpPr>
        <p:spPr bwMode="auto">
          <a:xfrm>
            <a:off x="4917644" y="1813783"/>
            <a:ext cx="1178356" cy="275134"/>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Data Type</a:t>
            </a:r>
          </a:p>
        </p:txBody>
      </p:sp>
      <p:sp>
        <p:nvSpPr>
          <p:cNvPr id="23" name="AutoShape 31"/>
          <p:cNvSpPr>
            <a:spLocks noChangeArrowheads="1"/>
          </p:cNvSpPr>
          <p:nvPr/>
        </p:nvSpPr>
        <p:spPr bwMode="auto">
          <a:xfrm>
            <a:off x="2901937" y="3606425"/>
            <a:ext cx="1136662" cy="300864"/>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Content</a:t>
            </a:r>
          </a:p>
        </p:txBody>
      </p:sp>
      <p:sp>
        <p:nvSpPr>
          <p:cNvPr id="24" name="AutoShape 27"/>
          <p:cNvSpPr>
            <a:spLocks noChangeArrowheads="1"/>
          </p:cNvSpPr>
          <p:nvPr/>
        </p:nvSpPr>
        <p:spPr bwMode="auto">
          <a:xfrm>
            <a:off x="2890654" y="5225696"/>
            <a:ext cx="1147945" cy="472738"/>
          </a:xfrm>
          <a:prstGeom prst="roundRect">
            <a:avLst>
              <a:gd name="adj" fmla="val 10623"/>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Data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Semantics</a:t>
            </a:r>
          </a:p>
        </p:txBody>
      </p:sp>
      <p:sp>
        <p:nvSpPr>
          <p:cNvPr id="25" name="AutoShape 26"/>
          <p:cNvSpPr>
            <a:spLocks noChangeArrowheads="1"/>
          </p:cNvSpPr>
          <p:nvPr/>
        </p:nvSpPr>
        <p:spPr bwMode="auto">
          <a:xfrm>
            <a:off x="2880686" y="1810165"/>
            <a:ext cx="1157912" cy="275801"/>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Structure</a:t>
            </a:r>
          </a:p>
        </p:txBody>
      </p:sp>
      <p:sp>
        <p:nvSpPr>
          <p:cNvPr id="26" name="AutoShape 26"/>
          <p:cNvSpPr>
            <a:spLocks noChangeArrowheads="1"/>
          </p:cNvSpPr>
          <p:nvPr/>
        </p:nvSpPr>
        <p:spPr bwMode="auto">
          <a:xfrm>
            <a:off x="4917644" y="4582464"/>
            <a:ext cx="1173496" cy="266623"/>
          </a:xfrm>
          <a:prstGeom prst="roundRect">
            <a:avLst>
              <a:gd name="adj" fmla="val 16667"/>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Null Values</a:t>
            </a:r>
          </a:p>
        </p:txBody>
      </p:sp>
      <p:sp>
        <p:nvSpPr>
          <p:cNvPr id="27" name="AutoShape 28"/>
          <p:cNvSpPr>
            <a:spLocks noChangeArrowheads="1"/>
          </p:cNvSpPr>
          <p:nvPr/>
        </p:nvSpPr>
        <p:spPr bwMode="auto">
          <a:xfrm>
            <a:off x="2887309" y="2227985"/>
            <a:ext cx="1151289" cy="280657"/>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Usage</a:t>
            </a:r>
          </a:p>
        </p:txBody>
      </p:sp>
      <p:sp>
        <p:nvSpPr>
          <p:cNvPr id="29" name="AutoShape 27"/>
          <p:cNvSpPr>
            <a:spLocks noChangeArrowheads="1"/>
          </p:cNvSpPr>
          <p:nvPr/>
        </p:nvSpPr>
        <p:spPr bwMode="auto">
          <a:xfrm>
            <a:off x="2899476" y="4197226"/>
            <a:ext cx="1139124" cy="515597"/>
          </a:xfrm>
          <a:prstGeom prst="roundRect">
            <a:avLst>
              <a:gd name="adj" fmla="val 9414"/>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Conformance</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Statements</a:t>
            </a:r>
          </a:p>
        </p:txBody>
      </p:sp>
      <p:sp>
        <p:nvSpPr>
          <p:cNvPr id="30" name="Line 36"/>
          <p:cNvSpPr>
            <a:spLocks noChangeShapeType="1"/>
          </p:cNvSpPr>
          <p:nvPr/>
        </p:nvSpPr>
        <p:spPr bwMode="auto">
          <a:xfrm flipH="1">
            <a:off x="4402299" y="5804671"/>
            <a:ext cx="0" cy="44854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31" name="AutoShape 26"/>
          <p:cNvSpPr>
            <a:spLocks noChangeArrowheads="1"/>
          </p:cNvSpPr>
          <p:nvPr/>
        </p:nvSpPr>
        <p:spPr bwMode="auto">
          <a:xfrm>
            <a:off x="4917644" y="3444306"/>
            <a:ext cx="1173496" cy="264214"/>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Vocabulary</a:t>
            </a:r>
          </a:p>
        </p:txBody>
      </p:sp>
      <p:sp>
        <p:nvSpPr>
          <p:cNvPr id="33" name="AutoShape 31"/>
          <p:cNvSpPr>
            <a:spLocks noChangeArrowheads="1"/>
          </p:cNvSpPr>
          <p:nvPr/>
        </p:nvSpPr>
        <p:spPr bwMode="auto">
          <a:xfrm>
            <a:off x="4917644" y="4933194"/>
            <a:ext cx="1173496" cy="257061"/>
          </a:xfrm>
          <a:prstGeom prst="roundRect">
            <a:avLst>
              <a:gd name="adj" fmla="val 16667"/>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Default</a:t>
            </a:r>
          </a:p>
        </p:txBody>
      </p:sp>
      <p:sp>
        <p:nvSpPr>
          <p:cNvPr id="35" name="AutoShape 26"/>
          <p:cNvSpPr>
            <a:spLocks noChangeArrowheads="1"/>
          </p:cNvSpPr>
          <p:nvPr/>
        </p:nvSpPr>
        <p:spPr bwMode="auto">
          <a:xfrm>
            <a:off x="4917644" y="2998023"/>
            <a:ext cx="1178356" cy="273227"/>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Truncation</a:t>
            </a:r>
          </a:p>
        </p:txBody>
      </p:sp>
      <p:sp>
        <p:nvSpPr>
          <p:cNvPr id="37" name="Line 33"/>
          <p:cNvSpPr>
            <a:spLocks noChangeShapeType="1"/>
          </p:cNvSpPr>
          <p:nvPr/>
        </p:nvSpPr>
        <p:spPr bwMode="auto">
          <a:xfrm flipH="1" flipV="1">
            <a:off x="4400979" y="2375006"/>
            <a:ext cx="6746" cy="917634"/>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38" name="Line 36"/>
          <p:cNvSpPr>
            <a:spLocks noChangeShapeType="1"/>
          </p:cNvSpPr>
          <p:nvPr/>
        </p:nvSpPr>
        <p:spPr bwMode="auto">
          <a:xfrm>
            <a:off x="4385350" y="2366407"/>
            <a:ext cx="828233"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39" name="AutoShape 30"/>
          <p:cNvSpPr>
            <a:spLocks noChangeArrowheads="1"/>
          </p:cNvSpPr>
          <p:nvPr/>
        </p:nvSpPr>
        <p:spPr bwMode="auto">
          <a:xfrm>
            <a:off x="2895197" y="3133338"/>
            <a:ext cx="1143402" cy="295967"/>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Length</a:t>
            </a:r>
          </a:p>
        </p:txBody>
      </p:sp>
      <p:sp>
        <p:nvSpPr>
          <p:cNvPr id="40" name="AutoShape 26"/>
          <p:cNvSpPr>
            <a:spLocks noChangeArrowheads="1"/>
          </p:cNvSpPr>
          <p:nvPr/>
        </p:nvSpPr>
        <p:spPr bwMode="auto">
          <a:xfrm>
            <a:off x="4917644" y="2227985"/>
            <a:ext cx="1178356" cy="286249"/>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Padding</a:t>
            </a:r>
          </a:p>
        </p:txBody>
      </p:sp>
      <p:sp>
        <p:nvSpPr>
          <p:cNvPr id="42" name="AutoShape 26"/>
          <p:cNvSpPr>
            <a:spLocks noChangeArrowheads="1"/>
          </p:cNvSpPr>
          <p:nvPr/>
        </p:nvSpPr>
        <p:spPr bwMode="auto">
          <a:xfrm>
            <a:off x="4917644" y="5685968"/>
            <a:ext cx="1173496" cy="265292"/>
          </a:xfrm>
          <a:prstGeom prst="roundRect">
            <a:avLst>
              <a:gd name="adj" fmla="val 16667"/>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Presence</a:t>
            </a:r>
          </a:p>
        </p:txBody>
      </p:sp>
      <p:sp>
        <p:nvSpPr>
          <p:cNvPr id="44" name="AutoShape 26"/>
          <p:cNvSpPr>
            <a:spLocks noChangeArrowheads="1"/>
          </p:cNvSpPr>
          <p:nvPr/>
        </p:nvSpPr>
        <p:spPr bwMode="auto">
          <a:xfrm>
            <a:off x="4917643" y="6135452"/>
            <a:ext cx="1173497" cy="266957"/>
          </a:xfrm>
          <a:prstGeom prst="roundRect">
            <a:avLst>
              <a:gd name="adj" fmla="val 16667"/>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Parsing</a:t>
            </a:r>
          </a:p>
        </p:txBody>
      </p:sp>
      <p:sp>
        <p:nvSpPr>
          <p:cNvPr id="45" name="Line 36"/>
          <p:cNvSpPr>
            <a:spLocks noChangeShapeType="1"/>
          </p:cNvSpPr>
          <p:nvPr/>
        </p:nvSpPr>
        <p:spPr bwMode="auto">
          <a:xfrm>
            <a:off x="4385350" y="4345057"/>
            <a:ext cx="740400" cy="1293"/>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46" name="AutoShape 26"/>
          <p:cNvSpPr>
            <a:spLocks noChangeArrowheads="1"/>
          </p:cNvSpPr>
          <p:nvPr/>
        </p:nvSpPr>
        <p:spPr bwMode="auto">
          <a:xfrm>
            <a:off x="4917644" y="5315639"/>
            <a:ext cx="1173496" cy="251658"/>
          </a:xfrm>
          <a:prstGeom prst="roundRect">
            <a:avLst>
              <a:gd name="adj" fmla="val 16667"/>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Model</a:t>
            </a:r>
          </a:p>
        </p:txBody>
      </p:sp>
      <p:sp>
        <p:nvSpPr>
          <p:cNvPr id="48" name="AutoShape 31"/>
          <p:cNvSpPr>
            <a:spLocks noChangeArrowheads="1"/>
          </p:cNvSpPr>
          <p:nvPr/>
        </p:nvSpPr>
        <p:spPr bwMode="auto">
          <a:xfrm>
            <a:off x="2884108" y="5902895"/>
            <a:ext cx="1154491" cy="252094"/>
          </a:xfrm>
          <a:prstGeom prst="roundRect">
            <a:avLst>
              <a:gd name="adj" fmla="val 16667"/>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Encoding</a:t>
            </a:r>
          </a:p>
        </p:txBody>
      </p:sp>
      <p:sp>
        <p:nvSpPr>
          <p:cNvPr id="49" name="AutoShape 28"/>
          <p:cNvSpPr>
            <a:spLocks noChangeArrowheads="1"/>
          </p:cNvSpPr>
          <p:nvPr/>
        </p:nvSpPr>
        <p:spPr bwMode="auto">
          <a:xfrm>
            <a:off x="7062994" y="1887467"/>
            <a:ext cx="1277660" cy="342900"/>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mj-lt"/>
                <a:cs typeface="Arial" charset="0"/>
              </a:rPr>
              <a:t>Conformance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mj-lt"/>
                <a:cs typeface="Arial" charset="0"/>
              </a:rPr>
              <a:t>Constructs</a:t>
            </a:r>
          </a:p>
        </p:txBody>
      </p:sp>
      <p:sp>
        <p:nvSpPr>
          <p:cNvPr id="50" name="AutoShape 28"/>
          <p:cNvSpPr>
            <a:spLocks noChangeArrowheads="1"/>
          </p:cNvSpPr>
          <p:nvPr/>
        </p:nvSpPr>
        <p:spPr bwMode="auto">
          <a:xfrm>
            <a:off x="7062994" y="2375006"/>
            <a:ext cx="1277660" cy="342900"/>
          </a:xfrm>
          <a:prstGeom prst="roundRect">
            <a:avLst>
              <a:gd name="adj" fmla="val 16667"/>
            </a:avLst>
          </a:prstGeom>
          <a:solidFill>
            <a:srgbClr val="E1F4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mj-lt"/>
                <a:cs typeface="Arial" charset="0"/>
              </a:rPr>
              <a:t>Related</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mj-lt"/>
                <a:cs typeface="Arial" charset="0"/>
              </a:rPr>
              <a:t>Concepts</a:t>
            </a:r>
          </a:p>
        </p:txBody>
      </p:sp>
      <p:sp>
        <p:nvSpPr>
          <p:cNvPr id="53" name="Textfeld 1"/>
          <p:cNvSpPr txBox="1"/>
          <p:nvPr/>
        </p:nvSpPr>
        <p:spPr>
          <a:xfrm>
            <a:off x="7500359" y="2739360"/>
            <a:ext cx="643125" cy="276999"/>
          </a:xfrm>
          <a:prstGeom prst="rect">
            <a:avLst/>
          </a:prstGeom>
          <a:noFill/>
        </p:spPr>
        <p:txBody>
          <a:bodyPr wrap="none" rtlCol="0">
            <a:spAutoFit/>
          </a:bodyPr>
          <a:lstStyle/>
          <a:p>
            <a:pPr fontAlgn="base">
              <a:spcBef>
                <a:spcPct val="0"/>
              </a:spcBef>
              <a:spcAft>
                <a:spcPct val="0"/>
              </a:spcAft>
            </a:pPr>
            <a:r>
              <a:rPr lang="de-DE" sz="1200" dirty="0">
                <a:solidFill>
                  <a:prstClr val="black"/>
                </a:solidFill>
                <a:latin typeface="+mj-lt"/>
                <a:ea typeface="Verdana" panose="020B0604030504040204" pitchFamily="34" charset="0"/>
                <a:cs typeface="Verdana" panose="020B0604030504040204" pitchFamily="34" charset="0"/>
              </a:rPr>
              <a:t>Direct</a:t>
            </a:r>
          </a:p>
        </p:txBody>
      </p:sp>
      <p:sp>
        <p:nvSpPr>
          <p:cNvPr id="54" name="Textfeld 62"/>
          <p:cNvSpPr txBox="1"/>
          <p:nvPr/>
        </p:nvSpPr>
        <p:spPr>
          <a:xfrm>
            <a:off x="7506565" y="3011194"/>
            <a:ext cx="762773" cy="276999"/>
          </a:xfrm>
          <a:prstGeom prst="rect">
            <a:avLst/>
          </a:prstGeom>
          <a:noFill/>
        </p:spPr>
        <p:txBody>
          <a:bodyPr wrap="none" rtlCol="0">
            <a:spAutoFit/>
          </a:bodyPr>
          <a:lstStyle/>
          <a:p>
            <a:pPr fontAlgn="base">
              <a:spcBef>
                <a:spcPct val="0"/>
              </a:spcBef>
              <a:spcAft>
                <a:spcPct val="0"/>
              </a:spcAft>
            </a:pPr>
            <a:r>
              <a:rPr lang="de-DE" sz="1200" dirty="0">
                <a:solidFill>
                  <a:prstClr val="black"/>
                </a:solidFill>
                <a:latin typeface="+mj-lt"/>
                <a:ea typeface="Verdana" panose="020B0604030504040204" pitchFamily="34" charset="0"/>
                <a:cs typeface="Verdana" panose="020B0604030504040204" pitchFamily="34" charset="0"/>
              </a:rPr>
              <a:t>Related</a:t>
            </a:r>
          </a:p>
        </p:txBody>
      </p:sp>
      <p:sp>
        <p:nvSpPr>
          <p:cNvPr id="58" name="Line 36"/>
          <p:cNvSpPr>
            <a:spLocks noChangeShapeType="1"/>
          </p:cNvSpPr>
          <p:nvPr/>
        </p:nvSpPr>
        <p:spPr bwMode="auto">
          <a:xfrm flipH="1">
            <a:off x="6497126" y="5048647"/>
            <a:ext cx="17413" cy="1220283"/>
          </a:xfrm>
          <a:prstGeom prst="line">
            <a:avLst/>
          </a:prstGeom>
          <a:noFill/>
          <a:ln w="25400">
            <a:solidFill>
              <a:sysClr val="windowText" lastClr="000000"/>
            </a:solidFill>
            <a:prstDash val="dash"/>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61" name="Line 36"/>
          <p:cNvSpPr>
            <a:spLocks noChangeShapeType="1"/>
          </p:cNvSpPr>
          <p:nvPr/>
        </p:nvSpPr>
        <p:spPr bwMode="auto">
          <a:xfrm>
            <a:off x="6490588" y="3548966"/>
            <a:ext cx="6537" cy="1163585"/>
          </a:xfrm>
          <a:prstGeom prst="line">
            <a:avLst/>
          </a:prstGeom>
          <a:noFill/>
          <a:ln w="25400">
            <a:solidFill>
              <a:sysClr val="windowText" lastClr="000000"/>
            </a:solidFill>
            <a:prstDash val="dash"/>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62" name="AutoShape 26"/>
          <p:cNvSpPr>
            <a:spLocks noChangeArrowheads="1"/>
          </p:cNvSpPr>
          <p:nvPr/>
        </p:nvSpPr>
        <p:spPr bwMode="auto">
          <a:xfrm>
            <a:off x="4917644" y="2603910"/>
            <a:ext cx="1178356" cy="294772"/>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dirty="0">
                <a:ln>
                  <a:noFill/>
                </a:ln>
                <a:solidFill>
                  <a:prstClr val="black"/>
                </a:solidFill>
                <a:effectLst/>
                <a:uLnTx/>
                <a:uFillTx/>
                <a:latin typeface="+mj-lt"/>
                <a:cs typeface="Arial" charset="0"/>
              </a:rPr>
              <a:t>Conf.  Length</a:t>
            </a:r>
          </a:p>
        </p:txBody>
      </p:sp>
      <p:sp>
        <p:nvSpPr>
          <p:cNvPr id="65" name="Line 35"/>
          <p:cNvSpPr>
            <a:spLocks noChangeShapeType="1"/>
          </p:cNvSpPr>
          <p:nvPr/>
        </p:nvSpPr>
        <p:spPr bwMode="auto">
          <a:xfrm flipV="1">
            <a:off x="2484370" y="1953743"/>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66" name="Line 35"/>
          <p:cNvSpPr>
            <a:spLocks noChangeShapeType="1"/>
          </p:cNvSpPr>
          <p:nvPr/>
        </p:nvSpPr>
        <p:spPr bwMode="auto">
          <a:xfrm flipV="1">
            <a:off x="2492061" y="2368313"/>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67" name="Line 35"/>
          <p:cNvSpPr>
            <a:spLocks noChangeShapeType="1"/>
          </p:cNvSpPr>
          <p:nvPr/>
        </p:nvSpPr>
        <p:spPr bwMode="auto">
          <a:xfrm flipV="1">
            <a:off x="2492061" y="2821221"/>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68" name="Line 35"/>
          <p:cNvSpPr>
            <a:spLocks noChangeShapeType="1"/>
          </p:cNvSpPr>
          <p:nvPr/>
        </p:nvSpPr>
        <p:spPr bwMode="auto">
          <a:xfrm flipV="1">
            <a:off x="2492061" y="3281321"/>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69" name="Line 35"/>
          <p:cNvSpPr>
            <a:spLocks noChangeShapeType="1"/>
          </p:cNvSpPr>
          <p:nvPr/>
        </p:nvSpPr>
        <p:spPr bwMode="auto">
          <a:xfrm flipV="1">
            <a:off x="2498997" y="3754539"/>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70" name="Line 35"/>
          <p:cNvSpPr>
            <a:spLocks noChangeShapeType="1"/>
          </p:cNvSpPr>
          <p:nvPr/>
        </p:nvSpPr>
        <p:spPr bwMode="auto">
          <a:xfrm flipV="1">
            <a:off x="2492061" y="4455024"/>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71" name="Line 35"/>
          <p:cNvSpPr>
            <a:spLocks noChangeShapeType="1"/>
          </p:cNvSpPr>
          <p:nvPr/>
        </p:nvSpPr>
        <p:spPr bwMode="auto">
          <a:xfrm flipV="1">
            <a:off x="2477746" y="5462065"/>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72" name="Line 35"/>
          <p:cNvSpPr>
            <a:spLocks noChangeShapeType="1"/>
          </p:cNvSpPr>
          <p:nvPr/>
        </p:nvSpPr>
        <p:spPr bwMode="auto">
          <a:xfrm flipV="1">
            <a:off x="2477746" y="6028942"/>
            <a:ext cx="402940"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1" i="0" u="none" strike="noStrike" kern="0" cap="none" spc="0" normalizeH="0" baseline="0" noProof="0">
              <a:ln>
                <a:noFill/>
              </a:ln>
              <a:solidFill>
                <a:prstClr val="black"/>
              </a:solidFill>
              <a:effectLst/>
              <a:uLnTx/>
              <a:uFillTx/>
              <a:latin typeface="+mj-lt"/>
              <a:cs typeface="Arial" charset="0"/>
            </a:endParaRPr>
          </a:p>
        </p:txBody>
      </p:sp>
      <p:sp>
        <p:nvSpPr>
          <p:cNvPr id="82" name="AutoShape 31"/>
          <p:cNvSpPr>
            <a:spLocks noChangeArrowheads="1"/>
          </p:cNvSpPr>
          <p:nvPr/>
        </p:nvSpPr>
        <p:spPr bwMode="auto">
          <a:xfrm>
            <a:off x="4917644" y="4212150"/>
            <a:ext cx="1173496" cy="267128"/>
          </a:xfrm>
          <a:prstGeom prst="roundRect">
            <a:avLst>
              <a:gd name="adj" fmla="val 16667"/>
            </a:avLst>
          </a:prstGeom>
          <a:solidFill>
            <a:srgbClr val="99CCFF"/>
          </a:solidFill>
          <a:ln w="9525">
            <a:solidFill>
              <a:sysClr val="windowText" lastClr="000000"/>
            </a:solidFill>
            <a:round/>
            <a:headEnd/>
            <a:tailEnd/>
          </a:ln>
          <a:effectLst/>
        </p:spPr>
        <p:txBody>
          <a:bodyPr wrap="none"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lang="de-DE" sz="1200" b="1" kern="0" dirty="0">
                <a:solidFill>
                  <a:prstClr val="black"/>
                </a:solidFill>
                <a:latin typeface="+mj-lt"/>
                <a:cs typeface="Arial" charset="0"/>
              </a:rPr>
              <a:t>Format</a:t>
            </a:r>
            <a:endParaRPr kumimoji="0" lang="de-DE" sz="1200" b="1" i="0" u="none" strike="noStrike" kern="0" cap="none" spc="0" normalizeH="0" baseline="0" noProof="0" dirty="0">
              <a:ln>
                <a:noFill/>
              </a:ln>
              <a:solidFill>
                <a:prstClr val="black"/>
              </a:solidFill>
              <a:effectLst/>
              <a:uLnTx/>
              <a:uFillTx/>
              <a:latin typeface="+mj-lt"/>
              <a:cs typeface="Arial" charset="0"/>
            </a:endParaRPr>
          </a:p>
        </p:txBody>
      </p:sp>
      <p:sp>
        <p:nvSpPr>
          <p:cNvPr id="91" name="Line 36"/>
          <p:cNvSpPr>
            <a:spLocks noChangeShapeType="1"/>
          </p:cNvSpPr>
          <p:nvPr/>
        </p:nvSpPr>
        <p:spPr bwMode="auto">
          <a:xfrm flipV="1">
            <a:off x="7062826" y="2872694"/>
            <a:ext cx="456594" cy="0"/>
          </a:xfrm>
          <a:prstGeom prst="line">
            <a:avLst/>
          </a:prstGeom>
          <a:noFill/>
          <a:ln w="25400">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0" i="0" u="none" strike="noStrike" kern="0" cap="none" spc="0" normalizeH="0" baseline="0" noProof="0">
              <a:ln>
                <a:noFill/>
              </a:ln>
              <a:solidFill>
                <a:prstClr val="black"/>
              </a:solidFill>
              <a:effectLst/>
              <a:uLnTx/>
              <a:uFillTx/>
              <a:latin typeface="+mj-lt"/>
              <a:cs typeface="Arial" charset="0"/>
            </a:endParaRPr>
          </a:p>
        </p:txBody>
      </p:sp>
      <p:sp>
        <p:nvSpPr>
          <p:cNvPr id="92" name="Line 36"/>
          <p:cNvSpPr>
            <a:spLocks noChangeShapeType="1"/>
          </p:cNvSpPr>
          <p:nvPr/>
        </p:nvSpPr>
        <p:spPr bwMode="auto">
          <a:xfrm flipV="1">
            <a:off x="7062826" y="3149691"/>
            <a:ext cx="472367" cy="2"/>
          </a:xfrm>
          <a:prstGeom prst="line">
            <a:avLst/>
          </a:prstGeom>
          <a:noFill/>
          <a:ln w="25400">
            <a:solidFill>
              <a:sysClr val="windowText" lastClr="000000"/>
            </a:solidFill>
            <a:prstDash val="dash"/>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200" b="0" i="0" u="none" strike="noStrike" kern="0" cap="none" spc="0" normalizeH="0" baseline="0" noProof="0">
              <a:ln>
                <a:noFill/>
              </a:ln>
              <a:solidFill>
                <a:prstClr val="black"/>
              </a:solidFill>
              <a:effectLst/>
              <a:uLnTx/>
              <a:uFillTx/>
              <a:latin typeface="+mj-lt"/>
              <a:cs typeface="Arial" charset="0"/>
            </a:endParaRPr>
          </a:p>
        </p:txBody>
      </p:sp>
      <p:sp>
        <p:nvSpPr>
          <p:cNvPr id="76" name="Rectangle 3"/>
          <p:cNvSpPr>
            <a:spLocks noGrp="1" noChangeArrowheads="1"/>
          </p:cNvSpPr>
          <p:nvPr>
            <p:ph idx="1"/>
          </p:nvPr>
        </p:nvSpPr>
        <p:spPr>
          <a:xfrm>
            <a:off x="6694332" y="3547657"/>
            <a:ext cx="2002452" cy="2854752"/>
          </a:xfrm>
        </p:spPr>
        <p:txBody>
          <a:bodyPr>
            <a:normAutofit fontScale="47500" lnSpcReduction="20000"/>
          </a:bodyPr>
          <a:lstStyle/>
          <a:p>
            <a:r>
              <a:rPr lang="en-US" dirty="0"/>
              <a:t>Not all standards support all concepts</a:t>
            </a:r>
          </a:p>
          <a:p>
            <a:r>
              <a:rPr lang="en-US" dirty="0"/>
              <a:t>Standards will use different terms to convey these concepts</a:t>
            </a:r>
          </a:p>
          <a:p>
            <a:r>
              <a:rPr lang="en-US" dirty="0"/>
              <a:t>Generally a 1-to-1 mapping among standards but not always</a:t>
            </a:r>
          </a:p>
          <a:p>
            <a:r>
              <a:rPr lang="en-US" b="1" dirty="0">
                <a:solidFill>
                  <a:srgbClr val="0070C0"/>
                </a:solidFill>
              </a:rPr>
              <a:t>If we had to start all over     again…</a:t>
            </a:r>
          </a:p>
        </p:txBody>
      </p:sp>
    </p:spTree>
    <p:extLst>
      <p:ext uri="{BB962C8B-B14F-4D97-AF65-F5344CB8AC3E}">
        <p14:creationId xmlns:p14="http://schemas.microsoft.com/office/powerpoint/2010/main" val="3186677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Conformance Constructs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3962400" y="6467475"/>
            <a:ext cx="533400" cy="476250"/>
          </a:xfrm>
        </p:spPr>
        <p:txBody>
          <a:bodyPr/>
          <a:lstStyle/>
          <a:p>
            <a:fld id="{64C44300-96F5-4E68-AEBC-759F83B9379E}" type="slidenum">
              <a:rPr lang="en-US"/>
              <a:pPr/>
              <a:t>68</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151440907"/>
              </p:ext>
            </p:extLst>
          </p:nvPr>
        </p:nvGraphicFramePr>
        <p:xfrm>
          <a:off x="457200" y="1676401"/>
          <a:ext cx="7848600" cy="4740927"/>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603074847"/>
                    </a:ext>
                  </a:extLst>
                </a:gridCol>
                <a:gridCol w="4114800">
                  <a:extLst>
                    <a:ext uri="{9D8B030D-6E8A-4147-A177-3AD203B41FA5}">
                      <a16:colId xmlns:a16="http://schemas.microsoft.com/office/drawing/2014/main" val="3301682325"/>
                    </a:ext>
                  </a:extLst>
                </a:gridCol>
                <a:gridCol w="2362200">
                  <a:extLst>
                    <a:ext uri="{9D8B030D-6E8A-4147-A177-3AD203B41FA5}">
                      <a16:colId xmlns:a16="http://schemas.microsoft.com/office/drawing/2014/main" val="2583276561"/>
                    </a:ext>
                  </a:extLst>
                </a:gridCol>
              </a:tblGrid>
              <a:tr h="665909">
                <a:tc>
                  <a:txBody>
                    <a:bodyPr/>
                    <a:lstStyle/>
                    <a:p>
                      <a:r>
                        <a:rPr lang="en-US" dirty="0"/>
                        <a:t>Construct</a:t>
                      </a:r>
                    </a:p>
                  </a:txBody>
                  <a:tcPr>
                    <a:solidFill>
                      <a:srgbClr val="002060"/>
                    </a:solidFill>
                  </a:tcPr>
                </a:tc>
                <a:tc>
                  <a:txBody>
                    <a:bodyPr/>
                    <a:lstStyle/>
                    <a:p>
                      <a:r>
                        <a:rPr lang="en-US" dirty="0"/>
                        <a:t>Definition</a:t>
                      </a:r>
                    </a:p>
                  </a:txBody>
                  <a:tcPr>
                    <a:solidFill>
                      <a:srgbClr val="002060"/>
                    </a:solidFill>
                  </a:tcPr>
                </a:tc>
                <a:tc>
                  <a:txBody>
                    <a:bodyPr/>
                    <a:lstStyle/>
                    <a:p>
                      <a:r>
                        <a:rPr lang="en-US" dirty="0"/>
                        <a:t>Examples</a:t>
                      </a:r>
                    </a:p>
                  </a:txBody>
                  <a:tcPr>
                    <a:solidFill>
                      <a:srgbClr val="002060"/>
                    </a:solidFill>
                  </a:tcPr>
                </a:tc>
                <a:extLst>
                  <a:ext uri="{0D108BD9-81ED-4DB2-BD59-A6C34878D82A}">
                    <a16:rowId xmlns:a16="http://schemas.microsoft.com/office/drawing/2014/main" val="2668299697"/>
                  </a:ext>
                </a:extLst>
              </a:tr>
              <a:tr h="665909">
                <a:tc>
                  <a:txBody>
                    <a:bodyPr/>
                    <a:lstStyle/>
                    <a:p>
                      <a:r>
                        <a:rPr lang="en-US" b="1" dirty="0"/>
                        <a:t>Usage</a:t>
                      </a:r>
                    </a:p>
                  </a:txBody>
                  <a:tcPr>
                    <a:solidFill>
                      <a:srgbClr val="CCECFF"/>
                    </a:solidFill>
                  </a:tcPr>
                </a:tc>
                <a:tc>
                  <a:txBody>
                    <a:bodyPr/>
                    <a:lstStyle/>
                    <a:p>
                      <a:r>
                        <a:rPr lang="en-US" dirty="0"/>
                        <a:t>Indicates requirements for element support and presence</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Mandatory (M)</a:t>
                      </a:r>
                    </a:p>
                    <a:p>
                      <a:r>
                        <a:rPr lang="en-US" dirty="0"/>
                        <a:t>Required (R)</a:t>
                      </a:r>
                    </a:p>
                  </a:txBody>
                  <a:tcPr>
                    <a:solidFill>
                      <a:schemeClr val="bg1">
                        <a:lumMod val="85000"/>
                      </a:schemeClr>
                    </a:solidFill>
                  </a:tcPr>
                </a:tc>
                <a:extLst>
                  <a:ext uri="{0D108BD9-81ED-4DB2-BD59-A6C34878D82A}">
                    <a16:rowId xmlns:a16="http://schemas.microsoft.com/office/drawing/2014/main" val="4197599568"/>
                  </a:ext>
                </a:extLst>
              </a:tr>
              <a:tr h="861503">
                <a:tc>
                  <a:txBody>
                    <a:bodyPr/>
                    <a:lstStyle/>
                    <a:p>
                      <a:r>
                        <a:rPr lang="en-US" b="1" dirty="0"/>
                        <a:t>Cardinality</a:t>
                      </a:r>
                    </a:p>
                  </a:txBody>
                  <a:tcPr>
                    <a:solidFill>
                      <a:srgbClr val="CCECFF"/>
                    </a:solidFill>
                  </a:tcPr>
                </a:tc>
                <a:tc>
                  <a:txBody>
                    <a:bodyPr/>
                    <a:lstStyle/>
                    <a:p>
                      <a:r>
                        <a:rPr lang="en-US" dirty="0"/>
                        <a:t>Indicates the number of occurrences for an element by specifying the minimum and maximum bounds</a:t>
                      </a:r>
                    </a:p>
                  </a:txBody>
                  <a:tcPr>
                    <a:solidFill>
                      <a:schemeClr val="bg1">
                        <a:lumMod val="95000"/>
                      </a:schemeClr>
                    </a:solidFill>
                  </a:tcPr>
                </a:tc>
                <a:tc>
                  <a:txBody>
                    <a:bodyPr/>
                    <a:lstStyle/>
                    <a:p>
                      <a:r>
                        <a:rPr lang="en-US" dirty="0"/>
                        <a:t>[0..1]</a:t>
                      </a:r>
                    </a:p>
                    <a:p>
                      <a:r>
                        <a:rPr lang="en-US" dirty="0"/>
                        <a:t>[1..1]</a:t>
                      </a:r>
                    </a:p>
                    <a:p>
                      <a:r>
                        <a:rPr lang="en-US" dirty="0"/>
                        <a:t>[1..*]</a:t>
                      </a:r>
                    </a:p>
                  </a:txBody>
                  <a:tcPr>
                    <a:solidFill>
                      <a:schemeClr val="bg1">
                        <a:lumMod val="95000"/>
                      </a:schemeClr>
                    </a:solidFill>
                  </a:tcPr>
                </a:tc>
                <a:extLst>
                  <a:ext uri="{0D108BD9-81ED-4DB2-BD59-A6C34878D82A}">
                    <a16:rowId xmlns:a16="http://schemas.microsoft.com/office/drawing/2014/main" val="257714145"/>
                  </a:ext>
                </a:extLst>
              </a:tr>
              <a:tr h="665909">
                <a:tc>
                  <a:txBody>
                    <a:bodyPr/>
                    <a:lstStyle/>
                    <a:p>
                      <a:r>
                        <a:rPr lang="en-US" b="1" dirty="0"/>
                        <a:t>Structure</a:t>
                      </a:r>
                    </a:p>
                  </a:txBody>
                  <a:tcPr>
                    <a:solidFill>
                      <a:srgbClr val="CCECFF"/>
                    </a:solidFill>
                  </a:tcPr>
                </a:tc>
                <a:tc>
                  <a:txBody>
                    <a:bodyPr/>
                    <a:lstStyle/>
                    <a:p>
                      <a:r>
                        <a:rPr lang="en-US" dirty="0"/>
                        <a:t>Indicates the element structure and, at the primitive level, the type of data it may contain </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NM-Numeric (v2)</a:t>
                      </a:r>
                    </a:p>
                    <a:p>
                      <a:r>
                        <a:rPr lang="en-US" dirty="0"/>
                        <a:t>AD-Address (CDA)</a:t>
                      </a:r>
                    </a:p>
                    <a:p>
                      <a:r>
                        <a:rPr lang="en-US" dirty="0" err="1"/>
                        <a:t>HumanName</a:t>
                      </a:r>
                      <a:r>
                        <a:rPr lang="en-US" dirty="0"/>
                        <a:t> (FHIR)</a:t>
                      </a:r>
                    </a:p>
                  </a:txBody>
                  <a:tcPr>
                    <a:solidFill>
                      <a:schemeClr val="bg1">
                        <a:lumMod val="85000"/>
                      </a:schemeClr>
                    </a:solidFill>
                  </a:tcPr>
                </a:tc>
                <a:extLst>
                  <a:ext uri="{0D108BD9-81ED-4DB2-BD59-A6C34878D82A}">
                    <a16:rowId xmlns:a16="http://schemas.microsoft.com/office/drawing/2014/main" val="3895363890"/>
                  </a:ext>
                </a:extLst>
              </a:tr>
              <a:tr h="665909">
                <a:tc>
                  <a:txBody>
                    <a:bodyPr/>
                    <a:lstStyle/>
                    <a:p>
                      <a:r>
                        <a:rPr lang="en-US" b="1" dirty="0"/>
                        <a:t>Content</a:t>
                      </a:r>
                    </a:p>
                  </a:txBody>
                  <a:tcPr>
                    <a:solidFill>
                      <a:srgbClr val="CCECFF"/>
                    </a:solidFill>
                  </a:tcPr>
                </a:tc>
                <a:tc>
                  <a:txBody>
                    <a:bodyPr/>
                    <a:lstStyle/>
                    <a:p>
                      <a:r>
                        <a:rPr lang="en-US" dirty="0"/>
                        <a:t>Indicates allowable values</a:t>
                      </a:r>
                      <a:r>
                        <a:rPr lang="en-US" baseline="0" dirty="0"/>
                        <a:t> of an element</a:t>
                      </a:r>
                      <a:endParaRPr lang="en-US" dirty="0"/>
                    </a:p>
                  </a:txBody>
                  <a:tcPr>
                    <a:solidFill>
                      <a:schemeClr val="bg1">
                        <a:lumMod val="95000"/>
                      </a:schemeClr>
                    </a:solidFill>
                  </a:tcPr>
                </a:tc>
                <a:tc>
                  <a:txBody>
                    <a:bodyPr/>
                    <a:lstStyle/>
                    <a:p>
                      <a:r>
                        <a:rPr lang="en-US" dirty="0"/>
                        <a:t>Value Set</a:t>
                      </a:r>
                    </a:p>
                    <a:p>
                      <a:r>
                        <a:rPr lang="en-US" dirty="0"/>
                        <a:t>Fixed</a:t>
                      </a:r>
                    </a:p>
                  </a:txBody>
                  <a:tcPr>
                    <a:solidFill>
                      <a:schemeClr val="bg1">
                        <a:lumMod val="95000"/>
                      </a:schemeClr>
                    </a:solidFill>
                  </a:tcPr>
                </a:tc>
                <a:extLst>
                  <a:ext uri="{0D108BD9-81ED-4DB2-BD59-A6C34878D82A}">
                    <a16:rowId xmlns:a16="http://schemas.microsoft.com/office/drawing/2014/main" val="3423819325"/>
                  </a:ext>
                </a:extLst>
              </a:tr>
              <a:tr h="818258">
                <a:tc>
                  <a:txBody>
                    <a:bodyPr/>
                    <a:lstStyle/>
                    <a:p>
                      <a:r>
                        <a:rPr lang="en-US" b="1" dirty="0"/>
                        <a:t>Length</a:t>
                      </a:r>
                    </a:p>
                  </a:txBody>
                  <a:tcPr>
                    <a:solidFill>
                      <a:srgbClr val="CCECFF"/>
                    </a:solidFill>
                  </a:tcPr>
                </a:tc>
                <a:tc>
                  <a:txBody>
                    <a:bodyPr/>
                    <a:lstStyle/>
                    <a:p>
                      <a:r>
                        <a:rPr lang="en-US" dirty="0"/>
                        <a:t>Indicates the number of characters(not bytes) that may be present in one occurrence of an element</a:t>
                      </a:r>
                    </a:p>
                  </a:txBody>
                  <a:tcPr>
                    <a:solidFill>
                      <a:schemeClr val="bg1">
                        <a:lumMod val="85000"/>
                      </a:schemeClr>
                    </a:solidFill>
                  </a:tcPr>
                </a:tc>
                <a:tc>
                  <a:txBody>
                    <a:bodyPr/>
                    <a:lstStyle/>
                    <a:p>
                      <a:r>
                        <a:rPr lang="en-US" dirty="0"/>
                        <a:t>[40]</a:t>
                      </a:r>
                    </a:p>
                    <a:p>
                      <a:r>
                        <a:rPr lang="en-US" dirty="0"/>
                        <a:t>[3..5]</a:t>
                      </a:r>
                    </a:p>
                    <a:p>
                      <a:r>
                        <a:rPr lang="en-US" dirty="0"/>
                        <a:t>[1..256]</a:t>
                      </a:r>
                    </a:p>
                  </a:txBody>
                  <a:tcPr>
                    <a:solidFill>
                      <a:schemeClr val="bg1">
                        <a:lumMod val="85000"/>
                      </a:schemeClr>
                    </a:solidFill>
                  </a:tcPr>
                </a:tc>
                <a:extLst>
                  <a:ext uri="{0D108BD9-81ED-4DB2-BD59-A6C34878D82A}">
                    <a16:rowId xmlns:a16="http://schemas.microsoft.com/office/drawing/2014/main" val="229335023"/>
                  </a:ext>
                </a:extLst>
              </a:tr>
            </a:tbl>
          </a:graphicData>
        </a:graphic>
      </p:graphicFrame>
    </p:spTree>
    <p:extLst>
      <p:ext uri="{BB962C8B-B14F-4D97-AF65-F5344CB8AC3E}">
        <p14:creationId xmlns:p14="http://schemas.microsoft.com/office/powerpoint/2010/main" val="3302622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Related Concepts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3953350" y="6438970"/>
            <a:ext cx="533400" cy="476250"/>
          </a:xfrm>
        </p:spPr>
        <p:txBody>
          <a:bodyPr/>
          <a:lstStyle/>
          <a:p>
            <a:fld id="{64C44300-96F5-4E68-AEBC-759F83B9379E}" type="slidenum">
              <a:rPr lang="en-US"/>
              <a:pPr/>
              <a:t>69</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717276713"/>
              </p:ext>
            </p:extLst>
          </p:nvPr>
        </p:nvGraphicFramePr>
        <p:xfrm>
          <a:off x="457200" y="1676401"/>
          <a:ext cx="7848600" cy="4780709"/>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603074847"/>
                    </a:ext>
                  </a:extLst>
                </a:gridCol>
                <a:gridCol w="3810000">
                  <a:extLst>
                    <a:ext uri="{9D8B030D-6E8A-4147-A177-3AD203B41FA5}">
                      <a16:colId xmlns:a16="http://schemas.microsoft.com/office/drawing/2014/main" val="3301682325"/>
                    </a:ext>
                  </a:extLst>
                </a:gridCol>
                <a:gridCol w="2362200">
                  <a:extLst>
                    <a:ext uri="{9D8B030D-6E8A-4147-A177-3AD203B41FA5}">
                      <a16:colId xmlns:a16="http://schemas.microsoft.com/office/drawing/2014/main" val="2583276561"/>
                    </a:ext>
                  </a:extLst>
                </a:gridCol>
              </a:tblGrid>
              <a:tr h="665909">
                <a:tc>
                  <a:txBody>
                    <a:bodyPr/>
                    <a:lstStyle/>
                    <a:p>
                      <a:r>
                        <a:rPr lang="en-US" dirty="0"/>
                        <a:t>Construct</a:t>
                      </a:r>
                    </a:p>
                  </a:txBody>
                  <a:tcPr>
                    <a:solidFill>
                      <a:srgbClr val="002060"/>
                    </a:solidFill>
                  </a:tcPr>
                </a:tc>
                <a:tc>
                  <a:txBody>
                    <a:bodyPr/>
                    <a:lstStyle/>
                    <a:p>
                      <a:r>
                        <a:rPr lang="en-US" dirty="0"/>
                        <a:t>Definition</a:t>
                      </a:r>
                    </a:p>
                  </a:txBody>
                  <a:tcPr>
                    <a:solidFill>
                      <a:srgbClr val="002060"/>
                    </a:solidFill>
                  </a:tcPr>
                </a:tc>
                <a:tc>
                  <a:txBody>
                    <a:bodyPr/>
                    <a:lstStyle/>
                    <a:p>
                      <a:r>
                        <a:rPr lang="en-US" dirty="0"/>
                        <a:t>Examples</a:t>
                      </a:r>
                    </a:p>
                  </a:txBody>
                  <a:tcPr>
                    <a:solidFill>
                      <a:srgbClr val="002060"/>
                    </a:solidFill>
                  </a:tcPr>
                </a:tc>
                <a:extLst>
                  <a:ext uri="{0D108BD9-81ED-4DB2-BD59-A6C34878D82A}">
                    <a16:rowId xmlns:a16="http://schemas.microsoft.com/office/drawing/2014/main" val="2668299697"/>
                  </a:ext>
                </a:extLst>
              </a:tr>
              <a:tr h="665909">
                <a:tc>
                  <a:txBody>
                    <a:bodyPr/>
                    <a:lstStyle/>
                    <a:p>
                      <a:r>
                        <a:rPr lang="en-US" b="1" dirty="0"/>
                        <a:t>Conformance</a:t>
                      </a:r>
                      <a:r>
                        <a:rPr lang="en-US" b="1" baseline="0" dirty="0"/>
                        <a:t> Statement</a:t>
                      </a:r>
                      <a:endParaRPr lang="en-US" b="1" dirty="0"/>
                    </a:p>
                  </a:txBody>
                  <a:tcPr>
                    <a:solidFill>
                      <a:srgbClr val="CCECFF"/>
                    </a:solidFill>
                  </a:tcPr>
                </a:tc>
                <a:tc>
                  <a:txBody>
                    <a:bodyPr/>
                    <a:lstStyle/>
                    <a:p>
                      <a:r>
                        <a:rPr lang="en-US" dirty="0"/>
                        <a:t>Indicates an explicit normative statement expressed in text or a testable expression that defines a constraint</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Receiving</a:t>
                      </a:r>
                      <a:r>
                        <a:rPr lang="en-US" baseline="0" dirty="0"/>
                        <a:t> system SHALL display the laboratory test results.</a:t>
                      </a:r>
                      <a:endParaRPr lang="en-US" dirty="0"/>
                    </a:p>
                  </a:txBody>
                  <a:tcPr>
                    <a:solidFill>
                      <a:schemeClr val="bg1">
                        <a:lumMod val="85000"/>
                      </a:schemeClr>
                    </a:solidFill>
                  </a:tcPr>
                </a:tc>
                <a:extLst>
                  <a:ext uri="{0D108BD9-81ED-4DB2-BD59-A6C34878D82A}">
                    <a16:rowId xmlns:a16="http://schemas.microsoft.com/office/drawing/2014/main" val="4197599568"/>
                  </a:ext>
                </a:extLst>
              </a:tr>
              <a:tr h="861503">
                <a:tc>
                  <a:txBody>
                    <a:bodyPr/>
                    <a:lstStyle/>
                    <a:p>
                      <a:r>
                        <a:rPr lang="en-US" b="1" dirty="0"/>
                        <a:t>Data</a:t>
                      </a:r>
                      <a:r>
                        <a:rPr lang="en-US" b="1" baseline="0" dirty="0"/>
                        <a:t> Semantics</a:t>
                      </a:r>
                      <a:endParaRPr lang="en-US" b="1" dirty="0"/>
                    </a:p>
                  </a:txBody>
                  <a:tcPr>
                    <a:solidFill>
                      <a:srgbClr val="CCECFF"/>
                    </a:solidFill>
                  </a:tcPr>
                </a:tc>
                <a:tc>
                  <a:txBody>
                    <a:bodyPr/>
                    <a:lstStyle/>
                    <a:p>
                      <a:r>
                        <a:rPr lang="en-US" dirty="0"/>
                        <a:t>Indicates a concept (semantic) binding to a data element</a:t>
                      </a:r>
                      <a:r>
                        <a:rPr lang="en-US" baseline="0" dirty="0"/>
                        <a:t> (</a:t>
                      </a:r>
                      <a:r>
                        <a:rPr lang="en-US" dirty="0"/>
                        <a:t>the sort of data the element can</a:t>
                      </a:r>
                      <a:r>
                        <a:rPr lang="en-US" baseline="0" dirty="0"/>
                        <a:t> contain)</a:t>
                      </a:r>
                      <a:endParaRPr lang="en-US" dirty="0"/>
                    </a:p>
                  </a:txBody>
                  <a:tcPr>
                    <a:solidFill>
                      <a:schemeClr val="bg1">
                        <a:lumMod val="95000"/>
                      </a:schemeClr>
                    </a:solidFill>
                  </a:tcPr>
                </a:tc>
                <a:tc>
                  <a:txBody>
                    <a:bodyPr/>
                    <a:lstStyle/>
                    <a:p>
                      <a:r>
                        <a:rPr lang="en-US" dirty="0"/>
                        <a:t>A name of a human with text, parts and usage information. </a:t>
                      </a:r>
                    </a:p>
                  </a:txBody>
                  <a:tcPr>
                    <a:solidFill>
                      <a:schemeClr val="bg1">
                        <a:lumMod val="95000"/>
                      </a:schemeClr>
                    </a:solidFill>
                  </a:tcPr>
                </a:tc>
                <a:extLst>
                  <a:ext uri="{0D108BD9-81ED-4DB2-BD59-A6C34878D82A}">
                    <a16:rowId xmlns:a16="http://schemas.microsoft.com/office/drawing/2014/main" val="257714145"/>
                  </a:ext>
                </a:extLst>
              </a:tr>
              <a:tr h="665909">
                <a:tc>
                  <a:txBody>
                    <a:bodyPr/>
                    <a:lstStyle/>
                    <a:p>
                      <a:r>
                        <a:rPr lang="en-US" b="1" dirty="0"/>
                        <a:t>Encoding</a:t>
                      </a:r>
                    </a:p>
                  </a:txBody>
                  <a:tcPr>
                    <a:solidFill>
                      <a:srgbClr val="CCECFF"/>
                    </a:solidFill>
                  </a:tcPr>
                </a:tc>
                <a:tc>
                  <a:txBody>
                    <a:bodyPr/>
                    <a:lstStyle/>
                    <a:p>
                      <a:r>
                        <a:rPr lang="en-US" dirty="0"/>
                        <a:t>Encoding is a set of rules specifying how these data must be serialized and represented in a bijective fashion (i.e., in a one-to-one correspondence), so the recipient can decode this encoding to gather the original data.</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xDT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ASN1*</a:t>
                      </a:r>
                    </a:p>
                  </a:txBody>
                  <a:tcPr>
                    <a:solidFill>
                      <a:schemeClr val="bg1">
                        <a:lumMod val="85000"/>
                      </a:schemeClr>
                    </a:solidFill>
                  </a:tcPr>
                </a:tc>
                <a:extLst>
                  <a:ext uri="{0D108BD9-81ED-4DB2-BD59-A6C34878D82A}">
                    <a16:rowId xmlns:a16="http://schemas.microsoft.com/office/drawing/2014/main" val="3895363890"/>
                  </a:ext>
                </a:extLst>
              </a:tr>
            </a:tbl>
          </a:graphicData>
        </a:graphic>
      </p:graphicFrame>
      <p:sp>
        <p:nvSpPr>
          <p:cNvPr id="21" name="5-Point Star 20"/>
          <p:cNvSpPr/>
          <p:nvPr/>
        </p:nvSpPr>
        <p:spPr bwMode="auto">
          <a:xfrm>
            <a:off x="1676400" y="2743200"/>
            <a:ext cx="152400" cy="152400"/>
          </a:xfrm>
          <a:prstGeom prst="star5">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91450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Acknowledgments</a:t>
            </a:r>
          </a:p>
        </p:txBody>
      </p:sp>
      <p:sp>
        <p:nvSpPr>
          <p:cNvPr id="8195" name="Rectangle 3"/>
          <p:cNvSpPr>
            <a:spLocks noGrp="1" noChangeArrowheads="1"/>
          </p:cNvSpPr>
          <p:nvPr>
            <p:ph idx="1"/>
          </p:nvPr>
        </p:nvSpPr>
        <p:spPr>
          <a:xfrm>
            <a:off x="381000" y="1828800"/>
            <a:ext cx="8382000" cy="4572000"/>
          </a:xfrm>
        </p:spPr>
        <p:txBody>
          <a:bodyPr>
            <a:normAutofit fontScale="85000" lnSpcReduction="10000"/>
          </a:bodyPr>
          <a:lstStyle/>
          <a:p>
            <a:r>
              <a:rPr lang="en-US" dirty="0"/>
              <a:t>Primary source of material is from the book:</a:t>
            </a:r>
          </a:p>
          <a:p>
            <a:pPr lvl="1"/>
            <a:r>
              <a:rPr lang="en-US" i="1" dirty="0">
                <a:solidFill>
                  <a:srgbClr val="0070C0"/>
                </a:solidFill>
              </a:rPr>
              <a:t>Healthcare Interoperability Standards Compliance Handbook: Conformance and Testing of Healthcare Data Exchange Standards </a:t>
            </a:r>
            <a:r>
              <a:rPr lang="en-US" dirty="0">
                <a:solidFill>
                  <a:srgbClr val="0070C0"/>
                </a:solidFill>
              </a:rPr>
              <a:t>(F. Oemig, R. Snelick [Springer 2016])</a:t>
            </a:r>
          </a:p>
          <a:p>
            <a:pPr lvl="1"/>
            <a:r>
              <a:rPr lang="en-US" dirty="0"/>
              <a:t>NIST Healthcare Standards and Testing Projects</a:t>
            </a:r>
          </a:p>
          <a:p>
            <a:r>
              <a:rPr lang="en-US" dirty="0"/>
              <a:t>HL7 Conformance Working Group Co-chairs</a:t>
            </a:r>
          </a:p>
          <a:p>
            <a:pPr lvl="1"/>
            <a:r>
              <a:rPr lang="en-US" dirty="0"/>
              <a:t>Nathan Bunker</a:t>
            </a:r>
          </a:p>
          <a:p>
            <a:pPr lvl="1"/>
            <a:r>
              <a:rPr lang="en-US" dirty="0"/>
              <a:t>Frank Oemig</a:t>
            </a:r>
          </a:p>
          <a:p>
            <a:pPr lvl="1"/>
            <a:r>
              <a:rPr lang="en-US" dirty="0"/>
              <a:t>Ioana Singureanu</a:t>
            </a:r>
          </a:p>
          <a:p>
            <a:pPr lvl="1"/>
            <a:r>
              <a:rPr lang="en-US" dirty="0"/>
              <a:t>Rob Snelick</a:t>
            </a:r>
          </a:p>
          <a:p>
            <a:r>
              <a:rPr lang="en-US" dirty="0"/>
              <a:t>HL7 Conformance Working Group Members</a:t>
            </a:r>
          </a:p>
          <a:p>
            <a:r>
              <a:rPr lang="en-US" dirty="0"/>
              <a:t>HL7 and other SDO Contributors</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7</a:t>
            </a:fld>
            <a:endParaRPr lang="en-US" dirty="0"/>
          </a:p>
        </p:txBody>
      </p:sp>
    </p:spTree>
    <p:extLst>
      <p:ext uri="{BB962C8B-B14F-4D97-AF65-F5344CB8AC3E}">
        <p14:creationId xmlns:p14="http://schemas.microsoft.com/office/powerpoint/2010/main" val="3601146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Content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3953350" y="6438970"/>
            <a:ext cx="533400" cy="476250"/>
          </a:xfrm>
        </p:spPr>
        <p:txBody>
          <a:bodyPr/>
          <a:lstStyle/>
          <a:p>
            <a:fld id="{64C44300-96F5-4E68-AEBC-759F83B9379E}" type="slidenum">
              <a:rPr lang="en-US"/>
              <a:pPr/>
              <a:t>70</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607668781"/>
              </p:ext>
            </p:extLst>
          </p:nvPr>
        </p:nvGraphicFramePr>
        <p:xfrm>
          <a:off x="457200" y="1676401"/>
          <a:ext cx="7848600" cy="4644785"/>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603074847"/>
                    </a:ext>
                  </a:extLst>
                </a:gridCol>
                <a:gridCol w="4038600">
                  <a:extLst>
                    <a:ext uri="{9D8B030D-6E8A-4147-A177-3AD203B41FA5}">
                      <a16:colId xmlns:a16="http://schemas.microsoft.com/office/drawing/2014/main" val="3301682325"/>
                    </a:ext>
                  </a:extLst>
                </a:gridCol>
                <a:gridCol w="2362200">
                  <a:extLst>
                    <a:ext uri="{9D8B030D-6E8A-4147-A177-3AD203B41FA5}">
                      <a16:colId xmlns:a16="http://schemas.microsoft.com/office/drawing/2014/main" val="2583276561"/>
                    </a:ext>
                  </a:extLst>
                </a:gridCol>
              </a:tblGrid>
              <a:tr h="665909">
                <a:tc>
                  <a:txBody>
                    <a:bodyPr/>
                    <a:lstStyle/>
                    <a:p>
                      <a:r>
                        <a:rPr lang="en-US" dirty="0"/>
                        <a:t>Refined</a:t>
                      </a:r>
                    </a:p>
                    <a:p>
                      <a:r>
                        <a:rPr lang="en-US" dirty="0"/>
                        <a:t>Construct</a:t>
                      </a:r>
                    </a:p>
                  </a:txBody>
                  <a:tcPr>
                    <a:solidFill>
                      <a:srgbClr val="002060"/>
                    </a:solidFill>
                  </a:tcPr>
                </a:tc>
                <a:tc>
                  <a:txBody>
                    <a:bodyPr/>
                    <a:lstStyle/>
                    <a:p>
                      <a:r>
                        <a:rPr lang="en-US" dirty="0"/>
                        <a:t>Definition</a:t>
                      </a:r>
                    </a:p>
                  </a:txBody>
                  <a:tcPr>
                    <a:solidFill>
                      <a:srgbClr val="002060"/>
                    </a:solidFill>
                  </a:tcPr>
                </a:tc>
                <a:tc>
                  <a:txBody>
                    <a:bodyPr/>
                    <a:lstStyle/>
                    <a:p>
                      <a:r>
                        <a:rPr lang="en-US" dirty="0"/>
                        <a:t>Examples</a:t>
                      </a:r>
                    </a:p>
                  </a:txBody>
                  <a:tcPr>
                    <a:solidFill>
                      <a:srgbClr val="002060"/>
                    </a:solidFill>
                  </a:tcPr>
                </a:tc>
                <a:extLst>
                  <a:ext uri="{0D108BD9-81ED-4DB2-BD59-A6C34878D82A}">
                    <a16:rowId xmlns:a16="http://schemas.microsoft.com/office/drawing/2014/main" val="2668299697"/>
                  </a:ext>
                </a:extLst>
              </a:tr>
              <a:tr h="665909">
                <a:tc>
                  <a:txBody>
                    <a:bodyPr/>
                    <a:lstStyle/>
                    <a:p>
                      <a:r>
                        <a:rPr lang="en-US" b="1" dirty="0"/>
                        <a:t>Vocabulary</a:t>
                      </a:r>
                    </a:p>
                  </a:txBody>
                  <a:tcPr>
                    <a:solidFill>
                      <a:srgbClr val="CCECFF"/>
                    </a:solidFill>
                  </a:tcPr>
                </a:tc>
                <a:tc>
                  <a:txBody>
                    <a:bodyPr/>
                    <a:lstStyle/>
                    <a:p>
                      <a:r>
                        <a:rPr lang="en-US" dirty="0"/>
                        <a:t>Expresses the idea of defining and using codes to constrain the content of an element.</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aseline="0" dirty="0"/>
                        <a:t> M, F, O, 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LOINC</a:t>
                      </a:r>
                      <a:endParaRPr lang="en-US" dirty="0"/>
                    </a:p>
                  </a:txBody>
                  <a:tcPr>
                    <a:solidFill>
                      <a:schemeClr val="bg1">
                        <a:lumMod val="85000"/>
                      </a:schemeClr>
                    </a:solidFill>
                  </a:tcPr>
                </a:tc>
                <a:extLst>
                  <a:ext uri="{0D108BD9-81ED-4DB2-BD59-A6C34878D82A}">
                    <a16:rowId xmlns:a16="http://schemas.microsoft.com/office/drawing/2014/main" val="4197599568"/>
                  </a:ext>
                </a:extLst>
              </a:tr>
              <a:tr h="861503">
                <a:tc>
                  <a:txBody>
                    <a:bodyPr/>
                    <a:lstStyle/>
                    <a:p>
                      <a:r>
                        <a:rPr lang="en-US" b="1" dirty="0"/>
                        <a:t>Fixed</a:t>
                      </a:r>
                    </a:p>
                  </a:txBody>
                  <a:tcPr>
                    <a:solidFill>
                      <a:srgbClr val="CCECFF"/>
                    </a:solidFill>
                  </a:tcPr>
                </a:tc>
                <a:tc>
                  <a:txBody>
                    <a:bodyPr/>
                    <a:lstStyle/>
                    <a:p>
                      <a:r>
                        <a:rPr lang="en-US" dirty="0"/>
                        <a:t>Constrain</a:t>
                      </a:r>
                      <a:r>
                        <a:rPr lang="en-US" baseline="0" dirty="0"/>
                        <a:t>s the content of an element to a constant value—can not be overridden</a:t>
                      </a:r>
                      <a:endParaRPr lang="en-US" dirty="0"/>
                    </a:p>
                  </a:txBody>
                  <a:tcPr>
                    <a:solidFill>
                      <a:schemeClr val="bg1">
                        <a:lumMod val="95000"/>
                      </a:schemeClr>
                    </a:solidFill>
                  </a:tcPr>
                </a:tc>
                <a:tc>
                  <a:txBody>
                    <a:bodyPr/>
                    <a:lstStyle/>
                    <a:p>
                      <a:r>
                        <a:rPr lang="en-US" dirty="0"/>
                        <a:t>MSH-9.2</a:t>
                      </a:r>
                      <a:r>
                        <a:rPr lang="en-US" baseline="0" dirty="0"/>
                        <a:t> fixed to ‘V04’</a:t>
                      </a:r>
                      <a:endParaRPr lang="en-US" dirty="0"/>
                    </a:p>
                  </a:txBody>
                  <a:tcPr>
                    <a:solidFill>
                      <a:schemeClr val="bg1">
                        <a:lumMod val="95000"/>
                      </a:schemeClr>
                    </a:solidFill>
                  </a:tcPr>
                </a:tc>
                <a:extLst>
                  <a:ext uri="{0D108BD9-81ED-4DB2-BD59-A6C34878D82A}">
                    <a16:rowId xmlns:a16="http://schemas.microsoft.com/office/drawing/2014/main" val="257714145"/>
                  </a:ext>
                </a:extLst>
              </a:tr>
              <a:tr h="665909">
                <a:tc>
                  <a:txBody>
                    <a:bodyPr/>
                    <a:lstStyle/>
                    <a:p>
                      <a:r>
                        <a:rPr lang="en-US" b="1" dirty="0"/>
                        <a:t>Format</a:t>
                      </a:r>
                    </a:p>
                  </a:txBody>
                  <a:tcPr>
                    <a:solidFill>
                      <a:srgbClr val="CCECFF"/>
                    </a:solidFill>
                  </a:tcPr>
                </a:tc>
                <a:tc>
                  <a:txBody>
                    <a:bodyPr/>
                    <a:lstStyle/>
                    <a:p>
                      <a:r>
                        <a:rPr lang="en-US" dirty="0"/>
                        <a:t>Constrains</a:t>
                      </a:r>
                      <a:r>
                        <a:rPr lang="en-US" baseline="0" dirty="0"/>
                        <a:t> the content of an element to a specific format </a:t>
                      </a:r>
                      <a:endParaRPr lang="en-US"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‘regex’ 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OID format</a:t>
                      </a:r>
                    </a:p>
                  </a:txBody>
                  <a:tcPr>
                    <a:solidFill>
                      <a:schemeClr val="bg1">
                        <a:lumMod val="85000"/>
                      </a:schemeClr>
                    </a:solidFill>
                  </a:tcPr>
                </a:tc>
                <a:extLst>
                  <a:ext uri="{0D108BD9-81ED-4DB2-BD59-A6C34878D82A}">
                    <a16:rowId xmlns:a16="http://schemas.microsoft.com/office/drawing/2014/main" val="3895363890"/>
                  </a:ext>
                </a:extLst>
              </a:tr>
              <a:tr h="665909">
                <a:tc>
                  <a:txBody>
                    <a:bodyPr/>
                    <a:lstStyle/>
                    <a:p>
                      <a:r>
                        <a:rPr lang="en-US" b="1" dirty="0"/>
                        <a:t>Null Value</a:t>
                      </a:r>
                    </a:p>
                  </a:txBody>
                  <a:tcPr>
                    <a:solidFill>
                      <a:srgbClr val="CCECFF"/>
                    </a:solidFill>
                  </a:tcPr>
                </a:tc>
                <a:tc>
                  <a:txBody>
                    <a:bodyPr/>
                    <a:lstStyle/>
                    <a:p>
                      <a:r>
                        <a:rPr lang="en-US" dirty="0"/>
                        <a:t>Is a concept for representing “unknown” content</a:t>
                      </a:r>
                    </a:p>
                  </a:txBody>
                  <a:tcPr>
                    <a:solidFill>
                      <a:schemeClr val="bg1">
                        <a:lumMod val="95000"/>
                      </a:schemeClr>
                    </a:solidFill>
                  </a:tcPr>
                </a:tc>
                <a:tc>
                  <a:txBody>
                    <a:bodyPr/>
                    <a:lstStyle/>
                    <a:p>
                      <a:r>
                        <a:rPr lang="en-US" dirty="0"/>
                        <a:t>UNK-unknown</a:t>
                      </a:r>
                    </a:p>
                    <a:p>
                      <a:r>
                        <a:rPr lang="en-US" dirty="0"/>
                        <a:t>NA-not</a:t>
                      </a:r>
                      <a:r>
                        <a:rPr lang="en-US" baseline="0" dirty="0"/>
                        <a:t> applicable</a:t>
                      </a:r>
                      <a:endParaRPr lang="en-US" dirty="0"/>
                    </a:p>
                  </a:txBody>
                  <a:tcPr>
                    <a:solidFill>
                      <a:schemeClr val="bg1">
                        <a:lumMod val="95000"/>
                      </a:schemeClr>
                    </a:solidFill>
                  </a:tcPr>
                </a:tc>
                <a:extLst>
                  <a:ext uri="{0D108BD9-81ED-4DB2-BD59-A6C34878D82A}">
                    <a16:rowId xmlns:a16="http://schemas.microsoft.com/office/drawing/2014/main" val="3423819325"/>
                  </a:ext>
                </a:extLst>
              </a:tr>
              <a:tr h="818258">
                <a:tc>
                  <a:txBody>
                    <a:bodyPr/>
                    <a:lstStyle/>
                    <a:p>
                      <a:r>
                        <a:rPr lang="en-US" b="1" dirty="0"/>
                        <a:t>Default</a:t>
                      </a:r>
                    </a:p>
                  </a:txBody>
                  <a:tcPr>
                    <a:solidFill>
                      <a:srgbClr val="CCECFF"/>
                    </a:solidFill>
                  </a:tcPr>
                </a:tc>
                <a:tc>
                  <a:txBody>
                    <a:bodyPr/>
                    <a:lstStyle/>
                    <a:p>
                      <a:r>
                        <a:rPr lang="en-US" dirty="0"/>
                        <a:t>Is a pre-determined value assigned to an element—can be overridden</a:t>
                      </a:r>
                    </a:p>
                  </a:txBody>
                  <a:tcPr>
                    <a:solidFill>
                      <a:schemeClr val="bg1">
                        <a:lumMod val="85000"/>
                      </a:schemeClr>
                    </a:solidFill>
                  </a:tcPr>
                </a:tc>
                <a:tc>
                  <a:txBody>
                    <a:bodyPr/>
                    <a:lstStyle/>
                    <a:p>
                      <a:r>
                        <a:rPr lang="en-US" dirty="0"/>
                        <a:t>‘N’ -</a:t>
                      </a:r>
                      <a:r>
                        <a:rPr lang="en-US" baseline="0" dirty="0"/>
                        <a:t> </a:t>
                      </a:r>
                      <a:r>
                        <a:rPr lang="en-US" dirty="0"/>
                        <a:t>“new”</a:t>
                      </a:r>
                    </a:p>
                    <a:p>
                      <a:r>
                        <a:rPr lang="en-US" dirty="0"/>
                        <a:t>“I” - Immediate</a:t>
                      </a:r>
                    </a:p>
                  </a:txBody>
                  <a:tcPr>
                    <a:solidFill>
                      <a:schemeClr val="bg1">
                        <a:lumMod val="85000"/>
                      </a:schemeClr>
                    </a:solidFill>
                  </a:tcPr>
                </a:tc>
                <a:extLst>
                  <a:ext uri="{0D108BD9-81ED-4DB2-BD59-A6C34878D82A}">
                    <a16:rowId xmlns:a16="http://schemas.microsoft.com/office/drawing/2014/main" val="229335023"/>
                  </a:ext>
                </a:extLst>
              </a:tr>
            </a:tbl>
          </a:graphicData>
        </a:graphic>
      </p:graphicFrame>
    </p:spTree>
    <p:extLst>
      <p:ext uri="{BB962C8B-B14F-4D97-AF65-F5344CB8AC3E}">
        <p14:creationId xmlns:p14="http://schemas.microsoft.com/office/powerpoint/2010/main" val="3586528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6354" cy="822325"/>
          </a:xfrm>
        </p:spPr>
        <p:txBody>
          <a:bodyPr/>
          <a:lstStyle/>
          <a:p>
            <a:r>
              <a:rPr lang="en-US" sz="3600" dirty="0"/>
              <a:t>Conformance Constructs Unraveled</a:t>
            </a:r>
          </a:p>
        </p:txBody>
      </p:sp>
      <p:sp>
        <p:nvSpPr>
          <p:cNvPr id="8195" name="Rectangle 3"/>
          <p:cNvSpPr>
            <a:spLocks noGrp="1" noChangeArrowheads="1"/>
          </p:cNvSpPr>
          <p:nvPr>
            <p:ph idx="1"/>
          </p:nvPr>
        </p:nvSpPr>
        <p:spPr>
          <a:xfrm>
            <a:off x="345013" y="4352350"/>
            <a:ext cx="8458200" cy="2032642"/>
          </a:xfrm>
        </p:spPr>
        <p:txBody>
          <a:bodyPr>
            <a:normAutofit lnSpcReduction="10000"/>
          </a:bodyPr>
          <a:lstStyle/>
          <a:p>
            <a:pPr marL="274320" lvl="0" indent="-274320" eaLnBrk="0" hangingPunct="0">
              <a:buClrTx/>
              <a:buSzTx/>
              <a:buFont typeface="+mj-lt"/>
              <a:buAutoNum type="arabicParenR"/>
            </a:pPr>
            <a:r>
              <a:rPr lang="en-US" sz="1200" dirty="0">
                <a:solidFill>
                  <a:srgbClr val="000000"/>
                </a:solidFill>
              </a:rPr>
              <a:t>PID-8 (Administrative Sex) SHALL be used to communicate information about the administrative gender of the patient. </a:t>
            </a:r>
            <a:r>
              <a:rPr lang="en-US" sz="1200" dirty="0">
                <a:solidFill>
                  <a:srgbClr val="0070C0"/>
                </a:solidFill>
              </a:rPr>
              <a:t>[Data Semantics]</a:t>
            </a:r>
          </a:p>
          <a:p>
            <a:pPr marL="274320" lvl="0" indent="-274320" eaLnBrk="0" hangingPunct="0">
              <a:buClrTx/>
              <a:buSzTx/>
              <a:buFont typeface="+mj-lt"/>
              <a:buAutoNum type="arabicParenR"/>
            </a:pPr>
            <a:r>
              <a:rPr lang="en-US" sz="1200" dirty="0">
                <a:solidFill>
                  <a:srgbClr val="000000"/>
                </a:solidFill>
              </a:rPr>
              <a:t>PID-8 (Administrative Sex) SHALL use the data type IS. </a:t>
            </a:r>
            <a:r>
              <a:rPr lang="en-US" sz="1200" dirty="0">
                <a:solidFill>
                  <a:srgbClr val="0070C0"/>
                </a:solidFill>
              </a:rPr>
              <a:t>[Structure] (i.e., a simple coded element)</a:t>
            </a:r>
          </a:p>
          <a:p>
            <a:pPr marL="274320" lvl="0" indent="-274320" eaLnBrk="0" hangingPunct="0">
              <a:buClrTx/>
              <a:buSzTx/>
              <a:buFont typeface="+mj-lt"/>
              <a:buAutoNum type="arabicParenR"/>
            </a:pPr>
            <a:r>
              <a:rPr lang="en-US" sz="1200" dirty="0">
                <a:solidFill>
                  <a:srgbClr val="000000"/>
                </a:solidFill>
              </a:rPr>
              <a:t>PID-8 (Administrative Sex) SHALL be implemented (supported). </a:t>
            </a:r>
            <a:r>
              <a:rPr lang="en-US" sz="1200" dirty="0">
                <a:solidFill>
                  <a:srgbClr val="0070C0"/>
                </a:solidFill>
              </a:rPr>
              <a:t>[Usage]</a:t>
            </a:r>
          </a:p>
          <a:p>
            <a:pPr marL="274320" lvl="0" indent="-274320" eaLnBrk="0" hangingPunct="0">
              <a:buClrTx/>
              <a:buSzTx/>
              <a:buFont typeface="+mj-lt"/>
              <a:buAutoNum type="arabicParenR"/>
            </a:pPr>
            <a:r>
              <a:rPr lang="en-US" sz="1200" dirty="0">
                <a:solidFill>
                  <a:srgbClr val="000000"/>
                </a:solidFill>
              </a:rPr>
              <a:t>A value for PID-8 (Administrative Sex) SHALL be present. </a:t>
            </a:r>
            <a:r>
              <a:rPr lang="en-US" sz="1200" dirty="0">
                <a:solidFill>
                  <a:srgbClr val="0070C0"/>
                </a:solidFill>
              </a:rPr>
              <a:t>[Usage]</a:t>
            </a:r>
          </a:p>
          <a:p>
            <a:pPr marL="274320" lvl="0" indent="-274320" eaLnBrk="0" hangingPunct="0">
              <a:buClrTx/>
              <a:buSzTx/>
              <a:buFont typeface="+mj-lt"/>
              <a:buAutoNum type="arabicParenR"/>
            </a:pPr>
            <a:r>
              <a:rPr lang="en-US" sz="1200" dirty="0">
                <a:solidFill>
                  <a:srgbClr val="000000"/>
                </a:solidFill>
              </a:rPr>
              <a:t>One and only one instance of PID-8 (Administrative Sex) SHALL be supported. </a:t>
            </a:r>
            <a:r>
              <a:rPr lang="en-US" sz="1200" dirty="0">
                <a:solidFill>
                  <a:srgbClr val="0070C0"/>
                </a:solidFill>
              </a:rPr>
              <a:t>[Cardinality]</a:t>
            </a:r>
          </a:p>
          <a:p>
            <a:pPr marL="274320" lvl="0" indent="-274320" eaLnBrk="0" hangingPunct="0">
              <a:buClrTx/>
              <a:buSzTx/>
              <a:buFont typeface="+mj-lt"/>
              <a:buAutoNum type="arabicParenR"/>
            </a:pPr>
            <a:r>
              <a:rPr lang="en-US" sz="1200" dirty="0">
                <a:solidFill>
                  <a:srgbClr val="000000"/>
                </a:solidFill>
              </a:rPr>
              <a:t>One and only one instance of PID-8 (Administrative Sex) SHALL be present. </a:t>
            </a:r>
            <a:r>
              <a:rPr lang="en-US" sz="1200" dirty="0">
                <a:solidFill>
                  <a:srgbClr val="0070C0"/>
                </a:solidFill>
              </a:rPr>
              <a:t>[Cardinality]</a:t>
            </a:r>
          </a:p>
          <a:p>
            <a:pPr marL="274320" lvl="0" indent="-274320" eaLnBrk="0" hangingPunct="0">
              <a:buClrTx/>
              <a:buSzTx/>
              <a:buFont typeface="+mj-lt"/>
              <a:buAutoNum type="arabicParenR"/>
            </a:pPr>
            <a:r>
              <a:rPr lang="en-US" sz="1200" dirty="0">
                <a:solidFill>
                  <a:srgbClr val="000000"/>
                </a:solidFill>
              </a:rPr>
              <a:t>The implementation SHALL support all codes (concepts) in the HL70001 value set specification. </a:t>
            </a:r>
            <a:r>
              <a:rPr lang="en-US" sz="1200" dirty="0">
                <a:solidFill>
                  <a:srgbClr val="0070C0"/>
                </a:solidFill>
              </a:rPr>
              <a:t>[Value Set]</a:t>
            </a:r>
          </a:p>
          <a:p>
            <a:pPr marL="274320" lvl="0" indent="-274320" eaLnBrk="0" hangingPunct="0">
              <a:buClrTx/>
              <a:buSzTx/>
              <a:buFont typeface="+mj-lt"/>
              <a:buAutoNum type="arabicParenR"/>
            </a:pPr>
            <a:r>
              <a:rPr lang="en-US" sz="1200" dirty="0">
                <a:solidFill>
                  <a:srgbClr val="000000"/>
                </a:solidFill>
              </a:rPr>
              <a:t>The implementation SHALL support only the codes (concepts) in the HL70001 value set specification</a:t>
            </a:r>
            <a:r>
              <a:rPr lang="en-US" sz="1200" dirty="0">
                <a:solidFill>
                  <a:srgbClr val="0070C0"/>
                </a:solidFill>
              </a:rPr>
              <a:t>*</a:t>
            </a:r>
            <a:r>
              <a:rPr lang="en-US" sz="1200" dirty="0">
                <a:solidFill>
                  <a:srgbClr val="000000"/>
                </a:solidFill>
              </a:rPr>
              <a:t>. </a:t>
            </a:r>
            <a:r>
              <a:rPr lang="en-US" sz="1200" dirty="0">
                <a:solidFill>
                  <a:srgbClr val="0070C0"/>
                </a:solidFill>
              </a:rPr>
              <a:t>[Value Set]</a:t>
            </a:r>
          </a:p>
          <a:p>
            <a:pPr marL="274320" lvl="0" indent="-274320" eaLnBrk="0" hangingPunct="0">
              <a:buClrTx/>
              <a:buSzTx/>
              <a:buFont typeface="+mj-lt"/>
              <a:buAutoNum type="arabicParenR"/>
            </a:pPr>
            <a:r>
              <a:rPr lang="en-US" sz="1200" dirty="0">
                <a:solidFill>
                  <a:srgbClr val="000000"/>
                </a:solidFill>
              </a:rPr>
              <a:t>PID-8 (Administrative Sex) SHALL be valued with a code in the HL70001 value set. </a:t>
            </a:r>
            <a:r>
              <a:rPr lang="en-US" sz="1200" dirty="0">
                <a:solidFill>
                  <a:srgbClr val="0070C0"/>
                </a:solidFill>
              </a:rPr>
              <a:t>[Value Set]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71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111115636"/>
              </p:ext>
            </p:extLst>
          </p:nvPr>
        </p:nvGraphicFramePr>
        <p:xfrm>
          <a:off x="457200" y="1754973"/>
          <a:ext cx="8310154" cy="1881665"/>
        </p:xfrm>
        <a:graphic>
          <a:graphicData uri="http://schemas.openxmlformats.org/drawingml/2006/table">
            <a:tbl>
              <a:tblPr firstRow="1" firstCol="1" bandRow="1"/>
              <a:tblGrid>
                <a:gridCol w="762000">
                  <a:extLst>
                    <a:ext uri="{9D8B030D-6E8A-4147-A177-3AD203B41FA5}">
                      <a16:colId xmlns:a16="http://schemas.microsoft.com/office/drawing/2014/main" val="1534530844"/>
                    </a:ext>
                  </a:extLst>
                </a:gridCol>
                <a:gridCol w="1676400">
                  <a:extLst>
                    <a:ext uri="{9D8B030D-6E8A-4147-A177-3AD203B41FA5}">
                      <a16:colId xmlns:a16="http://schemas.microsoft.com/office/drawing/2014/main" val="1642269481"/>
                    </a:ext>
                  </a:extLst>
                </a:gridCol>
                <a:gridCol w="685800">
                  <a:extLst>
                    <a:ext uri="{9D8B030D-6E8A-4147-A177-3AD203B41FA5}">
                      <a16:colId xmlns:a16="http://schemas.microsoft.com/office/drawing/2014/main" val="1950559298"/>
                    </a:ext>
                  </a:extLst>
                </a:gridCol>
                <a:gridCol w="838200">
                  <a:extLst>
                    <a:ext uri="{9D8B030D-6E8A-4147-A177-3AD203B41FA5}">
                      <a16:colId xmlns:a16="http://schemas.microsoft.com/office/drawing/2014/main" val="3229532652"/>
                    </a:ext>
                  </a:extLst>
                </a:gridCol>
                <a:gridCol w="685800">
                  <a:extLst>
                    <a:ext uri="{9D8B030D-6E8A-4147-A177-3AD203B41FA5}">
                      <a16:colId xmlns:a16="http://schemas.microsoft.com/office/drawing/2014/main" val="196597383"/>
                    </a:ext>
                  </a:extLst>
                </a:gridCol>
                <a:gridCol w="914400">
                  <a:extLst>
                    <a:ext uri="{9D8B030D-6E8A-4147-A177-3AD203B41FA5}">
                      <a16:colId xmlns:a16="http://schemas.microsoft.com/office/drawing/2014/main" val="1099423932"/>
                    </a:ext>
                  </a:extLst>
                </a:gridCol>
                <a:gridCol w="990600">
                  <a:extLst>
                    <a:ext uri="{9D8B030D-6E8A-4147-A177-3AD203B41FA5}">
                      <a16:colId xmlns:a16="http://schemas.microsoft.com/office/drawing/2014/main" val="3220018639"/>
                    </a:ext>
                  </a:extLst>
                </a:gridCol>
                <a:gridCol w="1756954">
                  <a:extLst>
                    <a:ext uri="{9D8B030D-6E8A-4147-A177-3AD203B41FA5}">
                      <a16:colId xmlns:a16="http://schemas.microsoft.com/office/drawing/2014/main" val="787331592"/>
                    </a:ext>
                  </a:extLst>
                </a:gridCol>
              </a:tblGrid>
              <a:tr h="269561">
                <a:tc>
                  <a:txBody>
                    <a:bodyPr/>
                    <a:lstStyle/>
                    <a:p>
                      <a:pPr marL="0" marR="0" algn="just">
                        <a:spcBef>
                          <a:spcPts val="0"/>
                        </a:spcBef>
                        <a:spcAft>
                          <a:spcPts val="0"/>
                        </a:spcAft>
                      </a:pP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SEQ</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Element</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Data Type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Usage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Card.</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Value </a:t>
                      </a:r>
                    </a:p>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Set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Binding</a:t>
                      </a:r>
                    </a:p>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Strength</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Comment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840965747"/>
                  </a:ext>
                </a:extLst>
              </a:tr>
              <a:tr h="290989">
                <a:tc>
                  <a:txBody>
                    <a:bodyPr/>
                    <a:lstStyle/>
                    <a:p>
                      <a:pPr marL="0" marR="0" algn="just">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5724747"/>
                  </a:ext>
                </a:extLst>
              </a:tr>
              <a:tr h="290989">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PID-8</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Adminis­trative Sex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HL70001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Required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US" sz="1400" dirty="0">
                          <a:effectLst/>
                          <a:latin typeface="+mn-lt"/>
                          <a:ea typeface="Times New Roman" panose="02020603050405020304" pitchFamily="18" charset="0"/>
                          <a:cs typeface="Times New Roman" panose="02020603050405020304" pitchFamily="18" charset="0"/>
                        </a:rPr>
                        <a:t>Patient’s Gender</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2439775861"/>
                  </a:ext>
                </a:extLst>
              </a:tr>
              <a:tr h="290989">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PID-9</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Patient Alias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2136337"/>
                  </a:ext>
                </a:extLst>
              </a:tr>
              <a:tr h="290989">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PID-10</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Race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CWE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HL70005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Required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Patient’s Race</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9946216"/>
                  </a:ext>
                </a:extLst>
              </a:tr>
              <a:tr h="290989">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40990"/>
                  </a:ext>
                </a:extLst>
              </a:tr>
            </a:tbl>
          </a:graphicData>
        </a:graphic>
      </p:graphicFrame>
      <p:sp>
        <p:nvSpPr>
          <p:cNvPr id="2" name="TextBox 1"/>
          <p:cNvSpPr txBox="1"/>
          <p:nvPr/>
        </p:nvSpPr>
        <p:spPr>
          <a:xfrm>
            <a:off x="457200" y="3833860"/>
            <a:ext cx="4572001" cy="369332"/>
          </a:xfrm>
          <a:prstGeom prst="rect">
            <a:avLst/>
          </a:prstGeom>
          <a:solidFill>
            <a:srgbClr val="002060"/>
          </a:solidFill>
        </p:spPr>
        <p:txBody>
          <a:bodyPr wrap="square" rtlCol="0">
            <a:spAutoFit/>
          </a:bodyPr>
          <a:lstStyle/>
          <a:p>
            <a:r>
              <a:rPr lang="en-US" b="1" u="sng" dirty="0">
                <a:solidFill>
                  <a:schemeClr val="bg1"/>
                </a:solidFill>
              </a:rPr>
              <a:t>PID-8 Row Explicit List of Requirements</a:t>
            </a:r>
          </a:p>
        </p:txBody>
      </p:sp>
      <p:sp>
        <p:nvSpPr>
          <p:cNvPr id="8" name="TextBox 7"/>
          <p:cNvSpPr txBox="1"/>
          <p:nvPr/>
        </p:nvSpPr>
        <p:spPr>
          <a:xfrm>
            <a:off x="5181600" y="3833860"/>
            <a:ext cx="3585754" cy="369332"/>
          </a:xfrm>
          <a:prstGeom prst="rect">
            <a:avLst/>
          </a:prstGeom>
          <a:solidFill>
            <a:srgbClr val="002060"/>
          </a:solidFill>
        </p:spPr>
        <p:txBody>
          <a:bodyPr wrap="square" rtlCol="0">
            <a:spAutoFit/>
          </a:bodyPr>
          <a:lstStyle/>
          <a:p>
            <a:pPr algn="ctr"/>
            <a:r>
              <a:rPr lang="en-US" b="1" u="sng" dirty="0">
                <a:solidFill>
                  <a:schemeClr val="bg1"/>
                </a:solidFill>
              </a:rPr>
              <a:t>HL7 v2 Example for Sender</a:t>
            </a:r>
          </a:p>
        </p:txBody>
      </p:sp>
      <p:sp>
        <p:nvSpPr>
          <p:cNvPr id="3" name="TextBox 2"/>
          <p:cNvSpPr txBox="1"/>
          <p:nvPr/>
        </p:nvSpPr>
        <p:spPr>
          <a:xfrm>
            <a:off x="5331440" y="6344785"/>
            <a:ext cx="2743199" cy="246221"/>
          </a:xfrm>
          <a:prstGeom prst="rect">
            <a:avLst/>
          </a:prstGeom>
          <a:noFill/>
        </p:spPr>
        <p:txBody>
          <a:bodyPr wrap="square" rtlCol="0">
            <a:spAutoFit/>
          </a:bodyPr>
          <a:lstStyle/>
          <a:p>
            <a:r>
              <a:rPr lang="en-US" sz="1000" dirty="0">
                <a:solidFill>
                  <a:srgbClr val="0070C0"/>
                </a:solidFill>
              </a:rPr>
              <a:t>* </a:t>
            </a:r>
            <a:r>
              <a:rPr lang="en-US" sz="1000" dirty="0"/>
              <a:t>Value Set assumed to be Closed and Static</a:t>
            </a:r>
          </a:p>
        </p:txBody>
      </p:sp>
      <p:sp>
        <p:nvSpPr>
          <p:cNvPr id="10" name="Frame 9"/>
          <p:cNvSpPr/>
          <p:nvPr/>
        </p:nvSpPr>
        <p:spPr bwMode="auto">
          <a:xfrm>
            <a:off x="7277100" y="4742289"/>
            <a:ext cx="1600200" cy="886144"/>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Which do you prefer?</a:t>
            </a:r>
            <a:endParaRPr kumimoji="0" lang="en-US" sz="1800" b="1"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3084230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4</a:t>
            </a:r>
            <a:br>
              <a:rPr lang="en-US" dirty="0"/>
            </a:br>
            <a:br>
              <a:rPr lang="en-US" dirty="0"/>
            </a:br>
            <a:r>
              <a:rPr lang="en-US" sz="3200" dirty="0"/>
              <a:t>Conformance Constructs</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fontScale="85000" lnSpcReduction="20000"/>
          </a:bodyPr>
          <a:lstStyle/>
          <a:p>
            <a:pPr algn="l"/>
            <a:r>
              <a:rPr lang="en-US" dirty="0">
                <a:solidFill>
                  <a:srgbClr val="0070C0"/>
                </a:solidFill>
              </a:rPr>
              <a:t>Section 1: Usage</a:t>
            </a:r>
          </a:p>
          <a:p>
            <a:pPr algn="l"/>
            <a:r>
              <a:rPr lang="en-US" dirty="0"/>
              <a:t>Section 2: Cardinality</a:t>
            </a:r>
          </a:p>
          <a:p>
            <a:pPr algn="l"/>
            <a:r>
              <a:rPr lang="en-US" dirty="0"/>
              <a:t>Section 3: Structure</a:t>
            </a:r>
          </a:p>
          <a:p>
            <a:pPr algn="l"/>
            <a:r>
              <a:rPr lang="en-US" dirty="0"/>
              <a:t>Section 4: Content (Vocabulary)</a:t>
            </a:r>
          </a:p>
          <a:p>
            <a:pPr algn="l"/>
            <a:r>
              <a:rPr lang="en-US" dirty="0"/>
              <a:t>Section 5: Length</a:t>
            </a:r>
          </a:p>
          <a:p>
            <a:pPr algn="l"/>
            <a:r>
              <a:rPr lang="en-US" dirty="0"/>
              <a:t>Section 6: Explicit Constraints</a:t>
            </a:r>
          </a:p>
        </p:txBody>
      </p:sp>
    </p:spTree>
    <p:extLst>
      <p:ext uri="{BB962C8B-B14F-4D97-AF65-F5344CB8AC3E}">
        <p14:creationId xmlns:p14="http://schemas.microsoft.com/office/powerpoint/2010/main" val="3510592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Usage (Sender Perspective)</a:t>
            </a:r>
          </a:p>
        </p:txBody>
      </p:sp>
      <p:sp>
        <p:nvSpPr>
          <p:cNvPr id="8195" name="Rectangle 3"/>
          <p:cNvSpPr>
            <a:spLocks noGrp="1" noChangeArrowheads="1"/>
          </p:cNvSpPr>
          <p:nvPr>
            <p:ph idx="1"/>
          </p:nvPr>
        </p:nvSpPr>
        <p:spPr>
          <a:xfrm>
            <a:off x="381000" y="1676400"/>
            <a:ext cx="8458200" cy="2127892"/>
          </a:xfrm>
        </p:spPr>
        <p:txBody>
          <a:bodyPr>
            <a:normAutofit fontScale="85000" lnSpcReduction="20000"/>
          </a:bodyPr>
          <a:lstStyle/>
          <a:p>
            <a:r>
              <a:rPr lang="en-US" dirty="0"/>
              <a:t>Indicates the </a:t>
            </a:r>
            <a:r>
              <a:rPr lang="en-US" dirty="0">
                <a:solidFill>
                  <a:srgbClr val="0070C0"/>
                </a:solidFill>
              </a:rPr>
              <a:t>support</a:t>
            </a:r>
            <a:r>
              <a:rPr lang="en-US" dirty="0"/>
              <a:t> and </a:t>
            </a:r>
            <a:r>
              <a:rPr lang="en-US" dirty="0">
                <a:solidFill>
                  <a:srgbClr val="0070C0"/>
                </a:solidFill>
              </a:rPr>
              <a:t>presence (or non-presence) </a:t>
            </a:r>
            <a:r>
              <a:rPr lang="en-US" dirty="0"/>
              <a:t>of an element</a:t>
            </a:r>
          </a:p>
          <a:p>
            <a:pPr lvl="1"/>
            <a:r>
              <a:rPr lang="en-US" dirty="0">
                <a:solidFill>
                  <a:srgbClr val="0070C0"/>
                </a:solidFill>
              </a:rPr>
              <a:t>Support</a:t>
            </a:r>
            <a:r>
              <a:rPr lang="en-US" dirty="0">
                <a:solidFill>
                  <a:schemeClr val="accent5">
                    <a:lumMod val="50000"/>
                  </a:schemeClr>
                </a:solidFill>
              </a:rPr>
              <a:t> </a:t>
            </a:r>
            <a:r>
              <a:rPr lang="en-US" dirty="0">
                <a:sym typeface="Wingdings" panose="05000000000000000000" pitchFamily="2" charset="2"/>
              </a:rPr>
              <a:t></a:t>
            </a:r>
            <a:r>
              <a:rPr lang="en-US" dirty="0"/>
              <a:t> Implementation Requirement</a:t>
            </a:r>
          </a:p>
          <a:p>
            <a:pPr lvl="1"/>
            <a:r>
              <a:rPr lang="en-US" dirty="0">
                <a:solidFill>
                  <a:srgbClr val="0070C0"/>
                </a:solidFill>
              </a:rPr>
              <a:t>Presence</a:t>
            </a:r>
            <a:r>
              <a:rPr lang="en-US" dirty="0"/>
              <a:t> </a:t>
            </a:r>
            <a:r>
              <a:rPr lang="en-US" dirty="0">
                <a:sym typeface="Wingdings" panose="05000000000000000000" pitchFamily="2" charset="2"/>
              </a:rPr>
              <a:t> </a:t>
            </a:r>
            <a:r>
              <a:rPr lang="en-US" dirty="0"/>
              <a:t>Operational Requirement</a:t>
            </a:r>
          </a:p>
          <a:p>
            <a:r>
              <a:rPr lang="en-US" dirty="0"/>
              <a:t>Also referred to as Appearance or Optionality indicator and Requirement Designation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73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13414495"/>
              </p:ext>
            </p:extLst>
          </p:nvPr>
        </p:nvGraphicFramePr>
        <p:xfrm>
          <a:off x="452846" y="3962400"/>
          <a:ext cx="8310154" cy="2413642"/>
        </p:xfrm>
        <a:graphic>
          <a:graphicData uri="http://schemas.openxmlformats.org/drawingml/2006/table">
            <a:tbl>
              <a:tblPr firstRow="1" firstCol="1" bandRow="1"/>
              <a:tblGrid>
                <a:gridCol w="1420299">
                  <a:extLst>
                    <a:ext uri="{9D8B030D-6E8A-4147-A177-3AD203B41FA5}">
                      <a16:colId xmlns:a16="http://schemas.microsoft.com/office/drawing/2014/main" val="1534530844"/>
                    </a:ext>
                  </a:extLst>
                </a:gridCol>
                <a:gridCol w="6889855">
                  <a:extLst>
                    <a:ext uri="{9D8B030D-6E8A-4147-A177-3AD203B41FA5}">
                      <a16:colId xmlns:a16="http://schemas.microsoft.com/office/drawing/2014/main" val="1642269481"/>
                    </a:ext>
                  </a:extLst>
                </a:gridCol>
              </a:tblGrid>
              <a:tr h="269561">
                <a:tc>
                  <a:txBody>
                    <a:bodyPr/>
                    <a:lstStyle/>
                    <a:p>
                      <a:pPr marL="0" marR="0" algn="just">
                        <a:spcBef>
                          <a:spcPts val="0"/>
                        </a:spcBef>
                        <a:spcAft>
                          <a:spcPts val="0"/>
                        </a:spcAft>
                      </a:pPr>
                      <a:r>
                        <a:rPr lang="en-US" sz="1600" b="1" baseline="0" dirty="0">
                          <a:solidFill>
                            <a:schemeClr val="bg1"/>
                          </a:solidFill>
                          <a:effectLst/>
                          <a:latin typeface="+mn-lt"/>
                          <a:ea typeface="Times New Roman" panose="02020603050405020304" pitchFamily="18" charset="0"/>
                          <a:cs typeface="Times New Roman" panose="02020603050405020304" pitchFamily="18" charset="0"/>
                        </a:rPr>
                        <a:t>Concept</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Definition</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840965747"/>
                  </a:ext>
                </a:extLst>
              </a:tr>
              <a:tr h="455145">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Support and Presence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600" dirty="0">
                          <a:latin typeface="+mn-lt"/>
                        </a:rPr>
                        <a:t>The element SHALL be supported and SHALL be present in the instance </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5724747"/>
                  </a:ext>
                </a:extLst>
              </a:tr>
              <a:tr h="310524">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Support</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The element SHALL be supported and </a:t>
                      </a:r>
                      <a:r>
                        <a:rPr lang="en-US" sz="1600" i="1" dirty="0">
                          <a:solidFill>
                            <a:srgbClr val="0070C0"/>
                          </a:solidFill>
                          <a:effectLst/>
                          <a:latin typeface="+mn-lt"/>
                          <a:ea typeface="Times New Roman" panose="02020603050405020304" pitchFamily="18" charset="0"/>
                          <a:cs typeface="Times New Roman" panose="02020603050405020304" pitchFamily="18" charset="0"/>
                        </a:rPr>
                        <a:t>MAY</a:t>
                      </a:r>
                      <a:r>
                        <a:rPr lang="en-US" sz="1600" dirty="0">
                          <a:effectLst/>
                          <a:latin typeface="+mn-lt"/>
                          <a:ea typeface="Times New Roman" panose="02020603050405020304" pitchFamily="18" charset="0"/>
                          <a:cs typeface="Times New Roman" panose="02020603050405020304" pitchFamily="18" charset="0"/>
                        </a:rPr>
                        <a:t> be present in the instance </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9946216"/>
                  </a:ext>
                </a:extLst>
              </a:tr>
              <a:tr h="279077">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Prohibited</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The element SHALL</a:t>
                      </a:r>
                      <a:r>
                        <a:rPr lang="en-US" sz="1600" baseline="0" dirty="0">
                          <a:effectLst/>
                          <a:latin typeface="+mn-lt"/>
                          <a:ea typeface="Times New Roman" panose="02020603050405020304" pitchFamily="18" charset="0"/>
                          <a:cs typeface="Times New Roman" panose="02020603050405020304" pitchFamily="18" charset="0"/>
                        </a:rPr>
                        <a:t> NOT</a:t>
                      </a:r>
                      <a:r>
                        <a:rPr lang="en-US" sz="1600" dirty="0">
                          <a:effectLst/>
                          <a:latin typeface="+mn-lt"/>
                          <a:ea typeface="Times New Roman" panose="02020603050405020304" pitchFamily="18" charset="0"/>
                          <a:cs typeface="Times New Roman" panose="02020603050405020304" pitchFamily="18" charset="0"/>
                        </a:rPr>
                        <a:t> be present in the instance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40990"/>
                  </a:ext>
                </a:extLst>
              </a:tr>
              <a:tr h="227573">
                <a:tc gridSpan="2">
                  <a:txBody>
                    <a:bodyPr/>
                    <a:lstStyle/>
                    <a:p>
                      <a:pPr marL="0" marR="0" algn="l">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Related Concepts</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marL="0" marR="0" algn="just">
                        <a:spcBef>
                          <a:spcPts val="0"/>
                        </a:spcBef>
                        <a:spcAft>
                          <a:spcPts val="600"/>
                        </a:spcAft>
                      </a:pPr>
                      <a:endParaRPr lang="en-US" sz="14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2387835072"/>
                  </a:ext>
                </a:extLst>
              </a:tr>
              <a:tr h="288399">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Conditional</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The element is conditionally</a:t>
                      </a:r>
                      <a:r>
                        <a:rPr lang="en-US" sz="1600" baseline="0" dirty="0">
                          <a:effectLst/>
                          <a:latin typeface="+mn-lt"/>
                          <a:ea typeface="Times New Roman" panose="02020603050405020304" pitchFamily="18" charset="0"/>
                          <a:cs typeface="Times New Roman" panose="02020603050405020304" pitchFamily="18" charset="0"/>
                        </a:rPr>
                        <a:t> Supported, Present, or Prohibited</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693347"/>
                  </a:ext>
                </a:extLst>
              </a:tr>
              <a:tr h="534561">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Optional</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The usage of the element</a:t>
                      </a:r>
                      <a:r>
                        <a:rPr lang="en-US" sz="1600" baseline="0" dirty="0">
                          <a:effectLst/>
                          <a:latin typeface="+mn-lt"/>
                          <a:ea typeface="Times New Roman" panose="02020603050405020304" pitchFamily="18" charset="0"/>
                          <a:cs typeface="Times New Roman" panose="02020603050405020304" pitchFamily="18" charset="0"/>
                        </a:rPr>
                        <a:t> is subsequently determined in a derived specification (profile)—is a placeholder Usage indicator</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5353465"/>
                  </a:ext>
                </a:extLst>
              </a:tr>
            </a:tbl>
          </a:graphicData>
        </a:graphic>
      </p:graphicFrame>
    </p:spTree>
    <p:extLst>
      <p:ext uri="{BB962C8B-B14F-4D97-AF65-F5344CB8AC3E}">
        <p14:creationId xmlns:p14="http://schemas.microsoft.com/office/powerpoint/2010/main" val="3765588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Support and must be Present</a:t>
            </a:r>
          </a:p>
        </p:txBody>
      </p:sp>
      <p:sp>
        <p:nvSpPr>
          <p:cNvPr id="8195" name="Rectangle 3"/>
          <p:cNvSpPr>
            <a:spLocks noGrp="1" noChangeArrowheads="1"/>
          </p:cNvSpPr>
          <p:nvPr>
            <p:ph idx="1"/>
          </p:nvPr>
        </p:nvSpPr>
        <p:spPr>
          <a:xfrm>
            <a:off x="381000" y="1676400"/>
            <a:ext cx="8458200" cy="1828800"/>
          </a:xfrm>
        </p:spPr>
        <p:txBody>
          <a:bodyPr>
            <a:normAutofit fontScale="92500" lnSpcReduction="20000"/>
          </a:bodyPr>
          <a:lstStyle/>
          <a:p>
            <a:r>
              <a:rPr lang="en-US" dirty="0"/>
              <a:t>Implementation must support the element</a:t>
            </a:r>
          </a:p>
          <a:p>
            <a:r>
              <a:rPr lang="en-US" dirty="0"/>
              <a:t>Element must be present in the instance</a:t>
            </a:r>
          </a:p>
          <a:p>
            <a:r>
              <a:rPr lang="en-US" dirty="0"/>
              <a:t>Allowance for null-flavors depends on the standard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74</a:t>
            </a:fld>
            <a:endParaRPr lang="en-US"/>
          </a:p>
        </p:txBody>
      </p:sp>
      <p:graphicFrame>
        <p:nvGraphicFramePr>
          <p:cNvPr id="10" name="Diagram 9"/>
          <p:cNvGraphicFramePr/>
          <p:nvPr>
            <p:extLst>
              <p:ext uri="{D42A27DB-BD31-4B8C-83A1-F6EECF244321}">
                <p14:modId xmlns:p14="http://schemas.microsoft.com/office/powerpoint/2010/main" val="507805922"/>
              </p:ext>
            </p:extLst>
          </p:nvPr>
        </p:nvGraphicFramePr>
        <p:xfrm>
          <a:off x="381000" y="3733800"/>
          <a:ext cx="79248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5939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Support and may be Present</a:t>
            </a:r>
          </a:p>
        </p:txBody>
      </p:sp>
      <p:sp>
        <p:nvSpPr>
          <p:cNvPr id="8195" name="Rectangle 3"/>
          <p:cNvSpPr>
            <a:spLocks noGrp="1" noChangeArrowheads="1"/>
          </p:cNvSpPr>
          <p:nvPr>
            <p:ph idx="1"/>
          </p:nvPr>
        </p:nvSpPr>
        <p:spPr>
          <a:xfrm>
            <a:off x="381000" y="1676400"/>
            <a:ext cx="8458200" cy="1924050"/>
          </a:xfrm>
        </p:spPr>
        <p:txBody>
          <a:bodyPr>
            <a:normAutofit fontScale="92500" lnSpcReduction="10000"/>
          </a:bodyPr>
          <a:lstStyle/>
          <a:p>
            <a:r>
              <a:rPr lang="en-US" dirty="0"/>
              <a:t>Implementation must support the element</a:t>
            </a:r>
          </a:p>
          <a:p>
            <a:r>
              <a:rPr lang="en-US" dirty="0"/>
              <a:t>Element may be present in the instance depending on the availability of data</a:t>
            </a:r>
          </a:p>
          <a:p>
            <a:r>
              <a:rPr lang="en-US" dirty="0"/>
              <a:t>Use of null-flavors is dependent on the standard</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75</a:t>
            </a:fld>
            <a:endParaRPr lang="en-US"/>
          </a:p>
        </p:txBody>
      </p:sp>
      <p:graphicFrame>
        <p:nvGraphicFramePr>
          <p:cNvPr id="10" name="Diagram 9"/>
          <p:cNvGraphicFramePr/>
          <p:nvPr>
            <p:extLst>
              <p:ext uri="{D42A27DB-BD31-4B8C-83A1-F6EECF244321}">
                <p14:modId xmlns:p14="http://schemas.microsoft.com/office/powerpoint/2010/main" val="2460704215"/>
              </p:ext>
            </p:extLst>
          </p:nvPr>
        </p:nvGraphicFramePr>
        <p:xfrm>
          <a:off x="381000" y="3733800"/>
          <a:ext cx="79248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34323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Prohibited</a:t>
            </a:r>
          </a:p>
        </p:txBody>
      </p:sp>
      <p:sp>
        <p:nvSpPr>
          <p:cNvPr id="8195" name="Rectangle 3"/>
          <p:cNvSpPr>
            <a:spLocks noGrp="1" noChangeArrowheads="1"/>
          </p:cNvSpPr>
          <p:nvPr>
            <p:ph idx="1"/>
          </p:nvPr>
        </p:nvSpPr>
        <p:spPr>
          <a:xfrm>
            <a:off x="381000" y="1676400"/>
            <a:ext cx="8458200" cy="1924050"/>
          </a:xfrm>
        </p:spPr>
        <p:txBody>
          <a:bodyPr>
            <a:normAutofit/>
          </a:bodyPr>
          <a:lstStyle/>
          <a:p>
            <a:r>
              <a:rPr lang="en-US" dirty="0"/>
              <a:t>Element must not be present in the instance</a:t>
            </a:r>
          </a:p>
          <a:p>
            <a:r>
              <a:rPr lang="en-US" dirty="0"/>
              <a:t>Implementation (as configured) must not support the element</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76</a:t>
            </a:fld>
            <a:endParaRPr lang="en-US"/>
          </a:p>
        </p:txBody>
      </p:sp>
      <p:graphicFrame>
        <p:nvGraphicFramePr>
          <p:cNvPr id="10" name="Diagram 9"/>
          <p:cNvGraphicFramePr/>
          <p:nvPr>
            <p:extLst>
              <p:ext uri="{D42A27DB-BD31-4B8C-83A1-F6EECF244321}">
                <p14:modId xmlns:p14="http://schemas.microsoft.com/office/powerpoint/2010/main" val="3115559646"/>
              </p:ext>
            </p:extLst>
          </p:nvPr>
        </p:nvGraphicFramePr>
        <p:xfrm>
          <a:off x="381000" y="3733800"/>
          <a:ext cx="79248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90560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Usage Indicator Comparison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77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08167099"/>
              </p:ext>
            </p:extLst>
          </p:nvPr>
        </p:nvGraphicFramePr>
        <p:xfrm>
          <a:off x="457200" y="1679298"/>
          <a:ext cx="7924801" cy="4517136"/>
        </p:xfrm>
        <a:graphic>
          <a:graphicData uri="http://schemas.openxmlformats.org/drawingml/2006/table">
            <a:tbl>
              <a:tblPr firstRow="1" firstCol="1" bandRow="1"/>
              <a:tblGrid>
                <a:gridCol w="1322977">
                  <a:extLst>
                    <a:ext uri="{9D8B030D-6E8A-4147-A177-3AD203B41FA5}">
                      <a16:colId xmlns:a16="http://schemas.microsoft.com/office/drawing/2014/main" val="1534530844"/>
                    </a:ext>
                  </a:extLst>
                </a:gridCol>
                <a:gridCol w="1052663">
                  <a:extLst>
                    <a:ext uri="{9D8B030D-6E8A-4147-A177-3AD203B41FA5}">
                      <a16:colId xmlns:a16="http://schemas.microsoft.com/office/drawing/2014/main" val="1937136400"/>
                    </a:ext>
                  </a:extLst>
                </a:gridCol>
                <a:gridCol w="888313">
                  <a:extLst>
                    <a:ext uri="{9D8B030D-6E8A-4147-A177-3AD203B41FA5}">
                      <a16:colId xmlns:a16="http://schemas.microsoft.com/office/drawing/2014/main" val="2214485532"/>
                    </a:ext>
                  </a:extLst>
                </a:gridCol>
                <a:gridCol w="854845">
                  <a:extLst>
                    <a:ext uri="{9D8B030D-6E8A-4147-A177-3AD203B41FA5}">
                      <a16:colId xmlns:a16="http://schemas.microsoft.com/office/drawing/2014/main" val="3914516483"/>
                    </a:ext>
                  </a:extLst>
                </a:gridCol>
                <a:gridCol w="854845">
                  <a:extLst>
                    <a:ext uri="{9D8B030D-6E8A-4147-A177-3AD203B41FA5}">
                      <a16:colId xmlns:a16="http://schemas.microsoft.com/office/drawing/2014/main" val="436304643"/>
                    </a:ext>
                  </a:extLst>
                </a:gridCol>
                <a:gridCol w="2951158">
                  <a:extLst>
                    <a:ext uri="{9D8B030D-6E8A-4147-A177-3AD203B41FA5}">
                      <a16:colId xmlns:a16="http://schemas.microsoft.com/office/drawing/2014/main" val="1718561484"/>
                    </a:ext>
                  </a:extLst>
                </a:gridCol>
              </a:tblGrid>
              <a:tr h="237744">
                <a:tc>
                  <a:txBody>
                    <a:bodyPr/>
                    <a:lstStyle/>
                    <a:p>
                      <a:pPr marL="0" marR="0" algn="just">
                        <a:spcBef>
                          <a:spcPts val="0"/>
                        </a:spcBef>
                        <a:spcAft>
                          <a:spcPts val="0"/>
                        </a:spcAft>
                      </a:pP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Indicator</a:t>
                      </a: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Standard</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err="1">
                          <a:solidFill>
                            <a:schemeClr val="bg1"/>
                          </a:solidFill>
                          <a:effectLst/>
                          <a:latin typeface="+mn-lt"/>
                          <a:ea typeface="Times New Roman" panose="02020603050405020304" pitchFamily="18" charset="0"/>
                          <a:cs typeface="Times New Roman" panose="02020603050405020304" pitchFamily="18" charset="0"/>
                        </a:rPr>
                        <a:t>Impl</a:t>
                      </a: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 </a:t>
                      </a:r>
                      <a:r>
                        <a:rPr lang="en-US" sz="1400" b="1" baseline="0" dirty="0" err="1">
                          <a:solidFill>
                            <a:schemeClr val="bg1"/>
                          </a:solidFill>
                          <a:effectLst/>
                          <a:latin typeface="+mn-lt"/>
                          <a:ea typeface="Times New Roman" panose="02020603050405020304" pitchFamily="18" charset="0"/>
                          <a:cs typeface="Times New Roman" panose="02020603050405020304" pitchFamily="18" charset="0"/>
                        </a:rPr>
                        <a:t>Req</a:t>
                      </a:r>
                      <a:endParaRPr lang="en-US" sz="1400" b="1"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err="1">
                          <a:solidFill>
                            <a:schemeClr val="bg1"/>
                          </a:solidFill>
                          <a:effectLst/>
                          <a:latin typeface="+mn-lt"/>
                          <a:ea typeface="Times New Roman" panose="02020603050405020304" pitchFamily="18" charset="0"/>
                          <a:cs typeface="Times New Roman" panose="02020603050405020304" pitchFamily="18" charset="0"/>
                        </a:rPr>
                        <a:t>Opr</a:t>
                      </a:r>
                      <a:r>
                        <a:rPr lang="en-US" sz="1400" b="1" dirty="0">
                          <a:solidFill>
                            <a:schemeClr val="bg1"/>
                          </a:solidFill>
                          <a:effectLst/>
                          <a:latin typeface="+mn-lt"/>
                          <a:ea typeface="Times New Roman" panose="02020603050405020304" pitchFamily="18" charset="0"/>
                          <a:cs typeface="Times New Roman" panose="02020603050405020304" pitchFamily="18" charset="0"/>
                        </a:rPr>
                        <a:t> </a:t>
                      </a:r>
                      <a:r>
                        <a:rPr lang="en-US" sz="1400" b="1" dirty="0" err="1">
                          <a:solidFill>
                            <a:schemeClr val="bg1"/>
                          </a:solidFill>
                          <a:effectLst/>
                          <a:latin typeface="+mn-lt"/>
                          <a:ea typeface="Times New Roman" panose="02020603050405020304" pitchFamily="18" charset="0"/>
                          <a:cs typeface="Times New Roman" panose="02020603050405020304" pitchFamily="18" charset="0"/>
                        </a:rPr>
                        <a:t>Req</a:t>
                      </a:r>
                      <a:endParaRPr lang="en-US" sz="1400" b="1"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NULL</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Comments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265317728"/>
                  </a:ext>
                </a:extLst>
              </a:tr>
              <a:tr h="237744">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Support and MUST be present</a:t>
                      </a:r>
                      <a:endParaRPr lang="en-US" sz="1400" b="1"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pPr marL="0" marR="0" algn="just">
                        <a:spcBef>
                          <a:spcPts val="0"/>
                        </a:spcBef>
                        <a:spcAft>
                          <a:spcPts val="0"/>
                        </a:spcAft>
                      </a:pPr>
                      <a:endParaRPr lang="en-US" sz="14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0965747"/>
                  </a:ext>
                </a:extLst>
              </a:tr>
              <a:tr h="237744">
                <a:tc>
                  <a:txBody>
                    <a:bodyPr/>
                    <a:lstStyle/>
                    <a:p>
                      <a:pPr marL="0" marR="0" algn="just">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R</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baseline="0" dirty="0"/>
                        <a:t>v2</a:t>
                      </a:r>
                      <a:endParaRPr lang="en-US" sz="1400" dirty="0"/>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en-US" sz="1400" dirty="0">
                          <a:latin typeface="+mn-lt"/>
                        </a:rPr>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latin typeface="+mn-lt"/>
                        </a:rPr>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t>N/A</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US" sz="1400" dirty="0"/>
                        <a:t>Some Value Sets w/</a:t>
                      </a:r>
                      <a:r>
                        <a:rPr lang="en-US" sz="1400" baseline="0" dirty="0"/>
                        <a:t>Null Values</a:t>
                      </a:r>
                      <a:endParaRPr lang="en-US" sz="1400" dirty="0"/>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5724747"/>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M</a:t>
                      </a: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V3/CDA</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t>No</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9946216"/>
                  </a:ext>
                </a:extLst>
              </a:tr>
              <a:tr h="237744">
                <a:tc>
                  <a:txBody>
                    <a:bodyPr/>
                    <a:lstStyle/>
                    <a:p>
                      <a:pPr marL="0" marR="0" algn="l">
                        <a:spcBef>
                          <a:spcPts val="0"/>
                        </a:spcBef>
                        <a:spcAft>
                          <a:spcPts val="0"/>
                        </a:spcAft>
                      </a:pPr>
                      <a:r>
                        <a:rPr lang="en-US" sz="1400" b="1" baseline="0" dirty="0">
                          <a:effectLst/>
                          <a:latin typeface="+mn-lt"/>
                          <a:ea typeface="Times New Roman" panose="02020603050405020304" pitchFamily="18" charset="0"/>
                          <a:cs typeface="Times New Roman" panose="02020603050405020304" pitchFamily="18" charset="0"/>
                        </a:rPr>
                        <a:t>1..n</a:t>
                      </a:r>
                      <a:endParaRPr lang="en-US" sz="1400" b="1" dirty="0">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FHIR</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B050"/>
                          </a:solidFill>
                        </a:rPr>
                        <a:t>*</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US" sz="1400" dirty="0" err="1"/>
                        <a:t>MinCard</a:t>
                      </a:r>
                      <a:r>
                        <a:rPr lang="en-US" sz="1400" dirty="0"/>
                        <a:t> &gt;= 1</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40990"/>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M</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SCRIPT</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t>N/A</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US" sz="1400" dirty="0"/>
                        <a:t>Some Value Sets w/Null Values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7002521"/>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Req.=“yes”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err="1"/>
                        <a:t>ebXML</a:t>
                      </a:r>
                      <a:endParaRPr lang="en-US" sz="1400" dirty="0"/>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t>Yes</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400" dirty="0"/>
                        <a:t>N/A</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7191830"/>
                  </a:ext>
                </a:extLst>
              </a:tr>
              <a:tr h="237744">
                <a:tc gridSpan="6">
                  <a:txBody>
                    <a:bodyPr/>
                    <a:lstStyle/>
                    <a:p>
                      <a:pPr marL="0" marR="0" algn="ctr">
                        <a:spcBef>
                          <a:spcPts val="0"/>
                        </a:spcBef>
                        <a:spcAft>
                          <a:spcPts val="0"/>
                        </a:spcAft>
                      </a:pPr>
                      <a:r>
                        <a:rPr lang="en-US" sz="1400" b="1" baseline="0" dirty="0">
                          <a:solidFill>
                            <a:schemeClr val="bg1"/>
                          </a:solidFill>
                          <a:effectLst/>
                          <a:latin typeface="+mn-lt"/>
                          <a:ea typeface="Times New Roman" panose="02020603050405020304" pitchFamily="18" charset="0"/>
                          <a:cs typeface="Times New Roman" panose="02020603050405020304" pitchFamily="18" charset="0"/>
                        </a:rPr>
                        <a:t>Support and MAY be present</a:t>
                      </a:r>
                      <a:endParaRPr lang="en-US" sz="1400" b="1"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7835072"/>
                  </a:ext>
                </a:extLst>
              </a:tr>
              <a:tr h="237744">
                <a:tc>
                  <a:txBody>
                    <a:bodyPr/>
                    <a:lstStyle/>
                    <a:p>
                      <a:pPr marL="0" marR="0" algn="just">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RE</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baseline="0" dirty="0"/>
                        <a:t>v2</a:t>
                      </a:r>
                      <a:endParaRPr lang="en-US" sz="1400" dirty="0"/>
                    </a:p>
                  </a:txBody>
                  <a:tcPr marL="62288" marR="62288"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rgbClr val="FFFFCC"/>
                    </a:solidFill>
                  </a:tcPr>
                </a:tc>
                <a:tc>
                  <a:txBody>
                    <a:bodyPr/>
                    <a:lstStyle/>
                    <a:p>
                      <a:pPr algn="ctr"/>
                      <a:r>
                        <a:rPr lang="en-US" sz="1400" dirty="0">
                          <a:latin typeface="+mn-lt"/>
                        </a:rPr>
                        <a:t>Yes</a:t>
                      </a:r>
                    </a:p>
                  </a:txBody>
                  <a:tcPr marL="62288" marR="62288" marT="0" marB="0" anchor="ctr"/>
                </a:tc>
                <a:tc>
                  <a:txBody>
                    <a:bodyPr/>
                    <a:lstStyle/>
                    <a:p>
                      <a:pPr algn="ctr"/>
                      <a:r>
                        <a:rPr lang="en-US" sz="1400" dirty="0"/>
                        <a:t>Depends</a:t>
                      </a:r>
                    </a:p>
                  </a:txBody>
                  <a:tcPr marL="62288" marR="62288" marT="0" marB="0" anchor="ctr"/>
                </a:tc>
                <a:tc>
                  <a:txBody>
                    <a:bodyPr/>
                    <a:lstStyle/>
                    <a:p>
                      <a:pPr algn="ctr"/>
                      <a:r>
                        <a:rPr lang="en-US" sz="1400" dirty="0">
                          <a:solidFill>
                            <a:schemeClr val="tx1"/>
                          </a:solidFill>
                        </a:rPr>
                        <a:t>N/A</a:t>
                      </a:r>
                    </a:p>
                  </a:txBody>
                  <a:tcPr marL="62288" marR="62288" marT="0" marB="0" anchor="ctr"/>
                </a:tc>
                <a:tc>
                  <a:txBody>
                    <a:bodyPr/>
                    <a:lstStyle/>
                    <a:p>
                      <a:r>
                        <a:rPr lang="en-US" sz="1400" dirty="0"/>
                        <a:t>Some Value Sets w/Null Values</a:t>
                      </a:r>
                    </a:p>
                  </a:txBody>
                  <a:tcPr marL="62288" marR="62288" marT="0" marB="0" anchor="ctr"/>
                </a:tc>
                <a:extLst>
                  <a:ext uri="{0D108BD9-81ED-4DB2-BD59-A6C34878D82A}">
                    <a16:rowId xmlns:a16="http://schemas.microsoft.com/office/drawing/2014/main" val="244693347"/>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R</a:t>
                      </a: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V3/CDA</a:t>
                      </a:r>
                    </a:p>
                  </a:txBody>
                  <a:tcPr marL="62288" marR="62288" marT="0" marB="0" anchor="ctr">
                    <a:lnL w="12700" cap="flat" cmpd="sng" algn="ctr">
                      <a:solidFill>
                        <a:srgbClr val="000000"/>
                      </a:solidFill>
                      <a:prstDash val="solid"/>
                      <a:round/>
                      <a:headEnd type="none" w="med" len="med"/>
                      <a:tailEnd type="none" w="med" len="med"/>
                    </a:lnL>
                    <a:solidFill>
                      <a:srgbClr val="CCFFCC"/>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62288" marR="62288" marT="0" marB="0" anchor="ctr"/>
                </a:tc>
                <a:tc>
                  <a:txBody>
                    <a:bodyPr/>
                    <a:lstStyle/>
                    <a:p>
                      <a:pPr algn="ctr"/>
                      <a:r>
                        <a:rPr lang="en-US" sz="1400" dirty="0"/>
                        <a:t>Depends</a:t>
                      </a:r>
                    </a:p>
                  </a:txBody>
                  <a:tcPr marL="62288" marR="62288" marT="0" marB="0" anchor="ctr"/>
                </a:tc>
                <a:tc>
                  <a:txBody>
                    <a:bodyPr/>
                    <a:lstStyle/>
                    <a:p>
                      <a:pPr algn="ctr"/>
                      <a:r>
                        <a:rPr lang="en-US" sz="1400" dirty="0"/>
                        <a:t>Allowed*</a:t>
                      </a:r>
                    </a:p>
                  </a:txBody>
                  <a:tcPr marL="62288" marR="62288" marT="0" marB="0" anchor="ctr"/>
                </a:tc>
                <a:tc>
                  <a:txBody>
                    <a:bodyPr/>
                    <a:lstStyle/>
                    <a:p>
                      <a:r>
                        <a:rPr lang="en-US" sz="1400" dirty="0"/>
                        <a:t>* Card=0</a:t>
                      </a:r>
                      <a:r>
                        <a:rPr lang="en-US" sz="1400" baseline="0" dirty="0"/>
                        <a:t> </a:t>
                      </a:r>
                      <a:r>
                        <a:rPr lang="en-US" sz="1400" baseline="0" dirty="0">
                          <a:sym typeface="Wingdings" panose="05000000000000000000" pitchFamily="2" charset="2"/>
                        </a:rPr>
                        <a:t> May, </a:t>
                      </a:r>
                      <a:r>
                        <a:rPr lang="en-US" sz="1400" dirty="0"/>
                        <a:t>Card=1 </a:t>
                      </a:r>
                      <a:r>
                        <a:rPr lang="en-US" sz="1400" dirty="0">
                          <a:sym typeface="Wingdings" panose="05000000000000000000" pitchFamily="2" charset="2"/>
                        </a:rPr>
                        <a:t></a:t>
                      </a:r>
                      <a:r>
                        <a:rPr lang="en-US" sz="1400" baseline="0" dirty="0">
                          <a:sym typeface="Wingdings" panose="05000000000000000000" pitchFamily="2" charset="2"/>
                        </a:rPr>
                        <a:t> Must</a:t>
                      </a:r>
                      <a:endParaRPr lang="en-US" sz="1400" dirty="0"/>
                    </a:p>
                  </a:txBody>
                  <a:tcPr marL="62288" marR="62288" marT="0" marB="0" anchor="ctr"/>
                </a:tc>
                <a:extLst>
                  <a:ext uri="{0D108BD9-81ED-4DB2-BD59-A6C34878D82A}">
                    <a16:rowId xmlns:a16="http://schemas.microsoft.com/office/drawing/2014/main" val="1355353465"/>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Must</a:t>
                      </a:r>
                      <a:r>
                        <a:rPr lang="en-US" sz="1400" b="1" baseline="0" dirty="0">
                          <a:effectLst/>
                          <a:latin typeface="+mn-lt"/>
                          <a:ea typeface="Times New Roman" panose="02020603050405020304" pitchFamily="18" charset="0"/>
                          <a:cs typeface="Times New Roman" panose="02020603050405020304" pitchFamily="18" charset="0"/>
                        </a:rPr>
                        <a:t> Support</a:t>
                      </a:r>
                      <a:endParaRPr lang="en-US" sz="1400" b="1" dirty="0">
                        <a:effectLst/>
                        <a:latin typeface="+mn-lt"/>
                        <a:ea typeface="Times New Roman" panose="02020603050405020304" pitchFamily="18" charset="0"/>
                        <a:cs typeface="Times New Roman" panose="02020603050405020304" pitchFamily="18" charset="0"/>
                      </a:endParaRP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FHIR</a:t>
                      </a:r>
                    </a:p>
                  </a:txBody>
                  <a:tcPr marL="62288" marR="62288" marT="0" marB="0" anchor="ctr">
                    <a:lnL w="12700" cap="flat" cmpd="sng" algn="ctr">
                      <a:solidFill>
                        <a:srgbClr val="000000"/>
                      </a:solidFill>
                      <a:prstDash val="solid"/>
                      <a:round/>
                      <a:headEnd type="none" w="med" len="med"/>
                      <a:tailEnd type="none" w="med" len="med"/>
                    </a:lnL>
                    <a:solidFill>
                      <a:schemeClr val="accent1">
                        <a:lumMod val="20000"/>
                        <a:lumOff val="80000"/>
                      </a:schemeClr>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Yes</a:t>
                      </a:r>
                    </a:p>
                  </a:txBody>
                  <a:tcPr marL="62288" marR="62288" marT="0" marB="0" anchor="ctr"/>
                </a:tc>
                <a:tc>
                  <a:txBody>
                    <a:bodyPr/>
                    <a:lstStyle/>
                    <a:p>
                      <a:pPr algn="ctr"/>
                      <a:r>
                        <a:rPr lang="en-US" sz="1400" dirty="0"/>
                        <a:t>Depends</a:t>
                      </a:r>
                    </a:p>
                  </a:txBody>
                  <a:tcPr marL="62288" marR="62288" marT="0" marB="0" anchor="ctr"/>
                </a:tc>
                <a:tc>
                  <a:txBody>
                    <a:bodyPr/>
                    <a:lstStyle/>
                    <a:p>
                      <a:pPr algn="ctr"/>
                      <a:r>
                        <a:rPr lang="en-US" sz="1400" dirty="0">
                          <a:solidFill>
                            <a:srgbClr val="00B050"/>
                          </a:solidFill>
                        </a:rPr>
                        <a:t>*</a:t>
                      </a:r>
                    </a:p>
                  </a:txBody>
                  <a:tcPr marL="62288" marR="62288" marT="0" marB="0" anchor="ctr"/>
                </a:tc>
                <a:tc>
                  <a:txBody>
                    <a:bodyPr/>
                    <a:lstStyle/>
                    <a:p>
                      <a:r>
                        <a:rPr lang="en-US" sz="1400" dirty="0" err="1"/>
                        <a:t>MinCard</a:t>
                      </a:r>
                      <a:r>
                        <a:rPr lang="en-US" sz="1400" dirty="0"/>
                        <a:t>=0,</a:t>
                      </a:r>
                      <a:r>
                        <a:rPr lang="en-US" sz="1400" baseline="0" dirty="0"/>
                        <a:t> Set “</a:t>
                      </a:r>
                      <a:r>
                        <a:rPr lang="en-US" sz="1400" baseline="0" dirty="0" err="1"/>
                        <a:t>mustSupport</a:t>
                      </a:r>
                      <a:r>
                        <a:rPr lang="en-US" sz="1400" baseline="0" dirty="0"/>
                        <a:t>” Flag</a:t>
                      </a:r>
                      <a:endParaRPr lang="en-US" sz="1400" dirty="0"/>
                    </a:p>
                  </a:txBody>
                  <a:tcPr marL="62288" marR="62288" marT="0" marB="0" anchor="ctr"/>
                </a:tc>
                <a:extLst>
                  <a:ext uri="{0D108BD9-81ED-4DB2-BD59-A6C34878D82A}">
                    <a16:rowId xmlns:a16="http://schemas.microsoft.com/office/drawing/2014/main" val="3848764515"/>
                  </a:ext>
                </a:extLst>
              </a:tr>
              <a:tr h="237744">
                <a:tc>
                  <a:txBody>
                    <a:bodyPr/>
                    <a:lstStyle/>
                    <a:p>
                      <a:pPr marL="0" marR="0" algn="ctr">
                        <a:spcBef>
                          <a:spcPts val="0"/>
                        </a:spcBef>
                        <a:spcAft>
                          <a:spcPts val="0"/>
                        </a:spcAft>
                      </a:pPr>
                      <a:r>
                        <a:rPr lang="en-US" sz="1400" b="0" i="1" dirty="0">
                          <a:solidFill>
                            <a:schemeClr val="accent5">
                              <a:lumMod val="50000"/>
                            </a:schemeClr>
                          </a:solidFill>
                          <a:effectLst/>
                          <a:latin typeface="+mn-lt"/>
                          <a:ea typeface="Times New Roman" panose="02020603050405020304" pitchFamily="18" charset="0"/>
                          <a:cs typeface="Times New Roman" panose="02020603050405020304" pitchFamily="18" charset="0"/>
                        </a:rPr>
                        <a:t>No Concept</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SCRIPT</a:t>
                      </a:r>
                    </a:p>
                  </a:txBody>
                  <a:tcPr marL="62288" marR="62288" marT="0" marB="0" anchor="ctr">
                    <a:lnL w="12700" cap="flat" cmpd="sng" algn="ctr">
                      <a:solidFill>
                        <a:srgbClr val="000000"/>
                      </a:solidFill>
                      <a:prstDash val="solid"/>
                      <a:round/>
                      <a:headEnd type="none" w="med" len="med"/>
                      <a:tailEnd type="none" w="med" len="med"/>
                    </a:lnL>
                    <a:solidFill>
                      <a:srgbClr val="CCECFF"/>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N/A</a:t>
                      </a:r>
                    </a:p>
                  </a:txBody>
                  <a:tcPr marL="62288" marR="62288" marT="0" marB="0" anchor="ctr"/>
                </a:tc>
                <a:tc>
                  <a:txBody>
                    <a:bodyPr/>
                    <a:lstStyle/>
                    <a:p>
                      <a:pPr algn="ctr"/>
                      <a:r>
                        <a:rPr lang="en-US" sz="1400" dirty="0"/>
                        <a:t>N/A</a:t>
                      </a:r>
                    </a:p>
                  </a:txBody>
                  <a:tcPr marL="62288" marR="62288" marT="0" marB="0" anchor="ctr"/>
                </a:tc>
                <a:tc>
                  <a:txBody>
                    <a:bodyPr/>
                    <a:lstStyle/>
                    <a:p>
                      <a:pPr algn="ctr"/>
                      <a:r>
                        <a:rPr lang="en-US" sz="1400" dirty="0"/>
                        <a:t>N/A</a:t>
                      </a:r>
                    </a:p>
                  </a:txBody>
                  <a:tcPr marL="62288" marR="62288" marT="0" marB="0" anchor="ctr"/>
                </a:tc>
                <a:tc>
                  <a:txBody>
                    <a:bodyPr/>
                    <a:lstStyle/>
                    <a:p>
                      <a:r>
                        <a:rPr lang="en-US" sz="1400" dirty="0"/>
                        <a:t>Does not have concept</a:t>
                      </a:r>
                    </a:p>
                  </a:txBody>
                  <a:tcPr marL="62288" marR="62288" marT="0" marB="0" anchor="ctr"/>
                </a:tc>
                <a:extLst>
                  <a:ext uri="{0D108BD9-81ED-4DB2-BD59-A6C34878D82A}">
                    <a16:rowId xmlns:a16="http://schemas.microsoft.com/office/drawing/2014/main" val="1579439909"/>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Req.=“no”</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err="1"/>
                        <a:t>ebXML</a:t>
                      </a:r>
                      <a:endParaRPr lang="en-US" sz="1400" dirty="0"/>
                    </a:p>
                  </a:txBody>
                  <a:tcPr marL="62288" marR="62288" marT="0" marB="0" anchor="ct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dirty="0">
                          <a:solidFill>
                            <a:srgbClr val="00B050"/>
                          </a:solidFill>
                        </a:rPr>
                        <a:t>???</a:t>
                      </a:r>
                    </a:p>
                  </a:txBody>
                  <a:tcPr marL="62288" marR="62288" marT="0" marB="0" anchor="ctr"/>
                </a:tc>
                <a:tc>
                  <a:txBody>
                    <a:bodyPr/>
                    <a:lstStyle/>
                    <a:p>
                      <a:r>
                        <a:rPr lang="en-US" sz="1400" dirty="0"/>
                        <a:t>Depends</a:t>
                      </a:r>
                    </a:p>
                  </a:txBody>
                  <a:tcPr marL="62288" marR="62288"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B050"/>
                          </a:solidFill>
                        </a:rPr>
                        <a:t>???</a:t>
                      </a:r>
                    </a:p>
                  </a:txBody>
                  <a:tcPr marL="62288" marR="62288" marT="0" marB="0" anchor="ctr"/>
                </a:tc>
                <a:tc>
                  <a:txBody>
                    <a:bodyPr/>
                    <a:lstStyle/>
                    <a:p>
                      <a:endParaRPr lang="en-US" sz="1400" dirty="0"/>
                    </a:p>
                  </a:txBody>
                  <a:tcPr marL="62288" marR="62288" marT="0" marB="0" anchor="ctr"/>
                </a:tc>
                <a:extLst>
                  <a:ext uri="{0D108BD9-81ED-4DB2-BD59-A6C34878D82A}">
                    <a16:rowId xmlns:a16="http://schemas.microsoft.com/office/drawing/2014/main" val="3704378866"/>
                  </a:ext>
                </a:extLst>
              </a:tr>
              <a:tr h="237744">
                <a:tc gridSpan="6">
                  <a:txBody>
                    <a:bodyPr/>
                    <a:lstStyle/>
                    <a:p>
                      <a:pPr marL="0" marR="0" algn="ctr">
                        <a:spcBef>
                          <a:spcPts val="0"/>
                        </a:spcBef>
                        <a:spcAft>
                          <a:spcPts val="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Prohibited</a:t>
                      </a:r>
                    </a:p>
                  </a:txBody>
                  <a:tcPr marL="62288" marR="62288"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5818309"/>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X</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baseline="0" dirty="0"/>
                        <a:t>v2</a:t>
                      </a:r>
                      <a:endParaRPr lang="en-US" sz="1400" dirty="0"/>
                    </a:p>
                  </a:txBody>
                  <a:tcPr marL="62288" marR="62288" marT="0" marB="0" anchor="ctr">
                    <a:lnL w="12700" cap="flat" cmpd="sng" algn="ctr">
                      <a:solidFill>
                        <a:srgbClr val="000000"/>
                      </a:solidFill>
                      <a:prstDash val="solid"/>
                      <a:round/>
                      <a:headEnd type="none" w="med" len="med"/>
                      <a:tailEnd type="none" w="med" len="med"/>
                    </a:lnL>
                    <a:solidFill>
                      <a:srgbClr val="FFFFCC"/>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a:t>
                      </a:r>
                    </a:p>
                  </a:txBody>
                  <a:tcPr marL="62288" marR="62288" marT="0" marB="0" anchor="ctr"/>
                </a:tc>
                <a:tc>
                  <a:txBody>
                    <a:bodyPr/>
                    <a:lstStyle/>
                    <a:p>
                      <a:pPr algn="ctr"/>
                      <a:r>
                        <a:rPr lang="en-US" sz="1400" dirty="0"/>
                        <a:t>No</a:t>
                      </a:r>
                    </a:p>
                  </a:txBody>
                  <a:tcPr marL="62288" marR="62288" marT="0" marB="0" anchor="ctr"/>
                </a:tc>
                <a:tc>
                  <a:txBody>
                    <a:bodyPr/>
                    <a:lstStyle/>
                    <a:p>
                      <a:pPr algn="ctr"/>
                      <a:r>
                        <a:rPr lang="en-US" sz="1400" dirty="0"/>
                        <a:t>N/A</a:t>
                      </a:r>
                    </a:p>
                  </a:txBody>
                  <a:tcPr marL="62288" marR="62288" marT="0" marB="0" anchor="ctr"/>
                </a:tc>
                <a:tc>
                  <a:txBody>
                    <a:bodyPr/>
                    <a:lstStyle/>
                    <a:p>
                      <a:endParaRPr lang="en-US" sz="1400" dirty="0"/>
                    </a:p>
                  </a:txBody>
                  <a:tcPr marL="62288" marR="62288" marT="0" marB="0" anchor="ctr"/>
                </a:tc>
                <a:extLst>
                  <a:ext uri="{0D108BD9-81ED-4DB2-BD59-A6C34878D82A}">
                    <a16:rowId xmlns:a16="http://schemas.microsoft.com/office/drawing/2014/main" val="3396283394"/>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NP</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V3/CDA</a:t>
                      </a:r>
                    </a:p>
                  </a:txBody>
                  <a:tcPr marL="62288" marR="62288" marT="0" marB="0" anchor="ctr">
                    <a:lnL w="12700" cap="flat" cmpd="sng" algn="ctr">
                      <a:solidFill>
                        <a:srgbClr val="000000"/>
                      </a:solidFill>
                      <a:prstDash val="solid"/>
                      <a:round/>
                      <a:headEnd type="none" w="med" len="med"/>
                      <a:tailEnd type="none" w="med" len="med"/>
                    </a:lnL>
                    <a:solidFill>
                      <a:srgbClr val="CCFFCC"/>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a:t>
                      </a:r>
                    </a:p>
                  </a:txBody>
                  <a:tcPr marL="62288" marR="62288" marT="0" marB="0" anchor="ctr"/>
                </a:tc>
                <a:tc>
                  <a:txBody>
                    <a:bodyPr/>
                    <a:lstStyle/>
                    <a:p>
                      <a:pPr algn="ctr"/>
                      <a:r>
                        <a:rPr lang="en-US" sz="1400" dirty="0"/>
                        <a:t>No</a:t>
                      </a:r>
                    </a:p>
                  </a:txBody>
                  <a:tcPr marL="62288" marR="62288" marT="0" marB="0" anchor="ctr"/>
                </a:tc>
                <a:tc>
                  <a:txBody>
                    <a:bodyPr/>
                    <a:lstStyle/>
                    <a:p>
                      <a:pPr algn="ctr"/>
                      <a:r>
                        <a:rPr lang="en-US" sz="1400" dirty="0"/>
                        <a:t>N/A</a:t>
                      </a:r>
                    </a:p>
                  </a:txBody>
                  <a:tcPr marL="62288" marR="62288" marT="0" marB="0" anchor="ctr"/>
                </a:tc>
                <a:tc>
                  <a:txBody>
                    <a:bodyPr/>
                    <a:lstStyle/>
                    <a:p>
                      <a:endParaRPr lang="en-US" sz="1400" dirty="0"/>
                    </a:p>
                  </a:txBody>
                  <a:tcPr marL="62288" marR="62288" marT="0" marB="0" anchor="ctr"/>
                </a:tc>
                <a:extLst>
                  <a:ext uri="{0D108BD9-81ED-4DB2-BD59-A6C34878D82A}">
                    <a16:rowId xmlns:a16="http://schemas.microsoft.com/office/drawing/2014/main" val="3746539103"/>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0..0</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FHIR</a:t>
                      </a:r>
                    </a:p>
                  </a:txBody>
                  <a:tcPr marL="62288" marR="62288" marT="0" marB="0" anchor="ctr">
                    <a:lnL w="12700" cap="flat" cmpd="sng" algn="ctr">
                      <a:solidFill>
                        <a:srgbClr val="000000"/>
                      </a:solidFill>
                      <a:prstDash val="solid"/>
                      <a:round/>
                      <a:headEnd type="none" w="med" len="med"/>
                      <a:tailEnd type="none" w="med" len="med"/>
                    </a:lnL>
                    <a:solidFill>
                      <a:schemeClr val="accent1">
                        <a:lumMod val="20000"/>
                        <a:lumOff val="80000"/>
                      </a:schemeClr>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a:t>
                      </a:r>
                    </a:p>
                  </a:txBody>
                  <a:tcPr marL="62288" marR="62288" marT="0" marB="0" anchor="ctr"/>
                </a:tc>
                <a:tc>
                  <a:txBody>
                    <a:bodyPr/>
                    <a:lstStyle/>
                    <a:p>
                      <a:pPr algn="ctr"/>
                      <a:r>
                        <a:rPr lang="en-US" sz="1400" dirty="0"/>
                        <a:t>No</a:t>
                      </a:r>
                    </a:p>
                  </a:txBody>
                  <a:tcPr marL="62288" marR="62288" marT="0" marB="0" anchor="ctr"/>
                </a:tc>
                <a:tc>
                  <a:txBody>
                    <a:bodyPr/>
                    <a:lstStyle/>
                    <a:p>
                      <a:pPr algn="ctr"/>
                      <a:r>
                        <a:rPr lang="en-US" sz="1400" dirty="0"/>
                        <a:t>N/A</a:t>
                      </a:r>
                    </a:p>
                  </a:txBody>
                  <a:tcPr marL="62288" marR="62288" marT="0" marB="0" anchor="ctr"/>
                </a:tc>
                <a:tc>
                  <a:txBody>
                    <a:bodyPr/>
                    <a:lstStyle/>
                    <a:p>
                      <a:r>
                        <a:rPr lang="en-US" sz="1400" dirty="0"/>
                        <a:t>Set </a:t>
                      </a:r>
                      <a:r>
                        <a:rPr lang="en-US" sz="1400" dirty="0" err="1"/>
                        <a:t>MaxCard</a:t>
                      </a:r>
                      <a:r>
                        <a:rPr lang="en-US" sz="1400" baseline="0" dirty="0"/>
                        <a:t> to 0 in refinement</a:t>
                      </a:r>
                      <a:endParaRPr lang="en-US" sz="1400" dirty="0"/>
                    </a:p>
                  </a:txBody>
                  <a:tcPr marL="62288" marR="62288" marT="0" marB="0" anchor="ctr"/>
                </a:tc>
                <a:extLst>
                  <a:ext uri="{0D108BD9-81ED-4DB2-BD59-A6C34878D82A}">
                    <a16:rowId xmlns:a16="http://schemas.microsoft.com/office/drawing/2014/main" val="1571639445"/>
                  </a:ext>
                </a:extLst>
              </a:tr>
              <a:tr h="237744">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N</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t>SCRIPT</a:t>
                      </a:r>
                    </a:p>
                  </a:txBody>
                  <a:tcPr marL="62288" marR="62288" marT="0" marB="0" anchor="ctr">
                    <a:lnL w="12700" cap="flat" cmpd="sng" algn="ctr">
                      <a:solidFill>
                        <a:srgbClr val="000000"/>
                      </a:solidFill>
                      <a:prstDash val="solid"/>
                      <a:round/>
                      <a:headEnd type="none" w="med" len="med"/>
                      <a:tailEnd type="none" w="med" len="med"/>
                    </a:lnL>
                    <a:solidFill>
                      <a:srgbClr val="CCECFF"/>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No</a:t>
                      </a:r>
                    </a:p>
                  </a:txBody>
                  <a:tcPr marL="62288" marR="62288" marT="0" marB="0" anchor="ctr"/>
                </a:tc>
                <a:tc>
                  <a:txBody>
                    <a:bodyPr/>
                    <a:lstStyle/>
                    <a:p>
                      <a:pPr algn="ctr"/>
                      <a:r>
                        <a:rPr lang="en-US" sz="1400" dirty="0"/>
                        <a:t>No</a:t>
                      </a:r>
                    </a:p>
                  </a:txBody>
                  <a:tcPr marL="62288" marR="62288" marT="0" marB="0" anchor="ctr"/>
                </a:tc>
                <a:tc>
                  <a:txBody>
                    <a:bodyPr/>
                    <a:lstStyle/>
                    <a:p>
                      <a:pPr algn="ctr"/>
                      <a:r>
                        <a:rPr lang="en-US" sz="1400" dirty="0"/>
                        <a:t>N/A</a:t>
                      </a:r>
                    </a:p>
                  </a:txBody>
                  <a:tcPr marL="62288" marR="62288" marT="0" marB="0" anchor="ctr"/>
                </a:tc>
                <a:tc>
                  <a:txBody>
                    <a:bodyPr/>
                    <a:lstStyle/>
                    <a:p>
                      <a:endParaRPr lang="en-US" sz="1400" dirty="0"/>
                    </a:p>
                  </a:txBody>
                  <a:tcPr marL="62288" marR="62288" marT="0" marB="0" anchor="ctr"/>
                </a:tc>
                <a:extLst>
                  <a:ext uri="{0D108BD9-81ED-4DB2-BD59-A6C34878D82A}">
                    <a16:rowId xmlns:a16="http://schemas.microsoft.com/office/drawing/2014/main" val="209114034"/>
                  </a:ext>
                </a:extLst>
              </a:tr>
              <a:tr h="2377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2ADAA">
                              <a:lumMod val="50000"/>
                            </a:srgbClr>
                          </a:solidFill>
                          <a:effectLst/>
                          <a:uLnTx/>
                          <a:uFillTx/>
                          <a:latin typeface="+mn-lt"/>
                          <a:ea typeface="Times New Roman" panose="02020603050405020304" pitchFamily="18" charset="0"/>
                          <a:cs typeface="Times New Roman" panose="02020603050405020304" pitchFamily="18" charset="0"/>
                        </a:rPr>
                        <a:t>No Concept</a:t>
                      </a:r>
                    </a:p>
                  </a:txBody>
                  <a:tcPr marL="62288" marR="62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err="1"/>
                        <a:t>ebXML</a:t>
                      </a:r>
                      <a:endParaRPr lang="en-US" sz="1400" dirty="0"/>
                    </a:p>
                  </a:txBody>
                  <a:tcPr marL="62288" marR="62288" marT="0" marB="0" anchor="ctr">
                    <a:lnL w="12700" cap="flat" cmpd="sng" algn="ctr">
                      <a:solidFill>
                        <a:srgbClr val="000000"/>
                      </a:solidFill>
                      <a:prstDash val="solid"/>
                      <a:round/>
                      <a:headEnd type="none" w="med" len="med"/>
                      <a:tailEnd type="none" w="med" len="med"/>
                    </a:lnL>
                    <a:solidFill>
                      <a:schemeClr val="accent6">
                        <a:lumMod val="20000"/>
                        <a:lumOff val="80000"/>
                      </a:schemeClr>
                    </a:solidFill>
                  </a:tcPr>
                </a:tc>
                <a:tc>
                  <a:txBody>
                    <a:bodyPr/>
                    <a:lstStyle/>
                    <a:p>
                      <a:pPr marL="0" marR="0" algn="ctr">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N/A</a:t>
                      </a:r>
                    </a:p>
                  </a:txBody>
                  <a:tcPr marL="62288" marR="62288" marT="0" marB="0" anchor="ctr"/>
                </a:tc>
                <a:tc>
                  <a:txBody>
                    <a:bodyPr/>
                    <a:lstStyle/>
                    <a:p>
                      <a:pPr algn="ctr"/>
                      <a:r>
                        <a:rPr lang="en-US" sz="1400" dirty="0"/>
                        <a:t>N/A</a:t>
                      </a:r>
                    </a:p>
                  </a:txBody>
                  <a:tcPr marL="62288" marR="62288" marT="0" marB="0" anchor="ctr"/>
                </a:tc>
                <a:tc>
                  <a:txBody>
                    <a:bodyPr/>
                    <a:lstStyle/>
                    <a:p>
                      <a:pPr algn="ctr"/>
                      <a:r>
                        <a:rPr lang="en-US" sz="1400" dirty="0"/>
                        <a:t>N/A</a:t>
                      </a:r>
                    </a:p>
                  </a:txBody>
                  <a:tcPr marL="62288" marR="62288" marT="0" marB="0" anchor="ctr"/>
                </a:tc>
                <a:tc>
                  <a:txBody>
                    <a:bodyPr/>
                    <a:lstStyle/>
                    <a:p>
                      <a:r>
                        <a:rPr lang="en-US" sz="1400" dirty="0"/>
                        <a:t>Does not have the concept</a:t>
                      </a:r>
                    </a:p>
                  </a:txBody>
                  <a:tcPr marL="62288" marR="62288" marT="0" marB="0" anchor="ctr"/>
                </a:tc>
                <a:extLst>
                  <a:ext uri="{0D108BD9-81ED-4DB2-BD59-A6C34878D82A}">
                    <a16:rowId xmlns:a16="http://schemas.microsoft.com/office/drawing/2014/main" val="1762570671"/>
                  </a:ext>
                </a:extLst>
              </a:tr>
            </a:tbl>
          </a:graphicData>
        </a:graphic>
      </p:graphicFrame>
      <p:sp>
        <p:nvSpPr>
          <p:cNvPr id="3" name="TextBox 2"/>
          <p:cNvSpPr txBox="1"/>
          <p:nvPr/>
        </p:nvSpPr>
        <p:spPr>
          <a:xfrm>
            <a:off x="381000" y="6170379"/>
            <a:ext cx="4724400" cy="400110"/>
          </a:xfrm>
          <a:prstGeom prst="rect">
            <a:avLst/>
          </a:prstGeom>
          <a:noFill/>
        </p:spPr>
        <p:txBody>
          <a:bodyPr wrap="square" rtlCol="0">
            <a:spAutoFit/>
          </a:bodyPr>
          <a:lstStyle/>
          <a:p>
            <a:r>
              <a:rPr lang="en-US" sz="1000" dirty="0" err="1">
                <a:solidFill>
                  <a:srgbClr val="0070C0"/>
                </a:solidFill>
              </a:rPr>
              <a:t>Impl</a:t>
            </a:r>
            <a:r>
              <a:rPr lang="en-US" sz="1000" dirty="0">
                <a:solidFill>
                  <a:srgbClr val="0070C0"/>
                </a:solidFill>
              </a:rPr>
              <a:t> </a:t>
            </a:r>
            <a:r>
              <a:rPr lang="en-US" sz="1000" dirty="0" err="1">
                <a:solidFill>
                  <a:srgbClr val="0070C0"/>
                </a:solidFill>
              </a:rPr>
              <a:t>Req</a:t>
            </a:r>
            <a:r>
              <a:rPr lang="en-US" sz="1000" dirty="0">
                <a:solidFill>
                  <a:srgbClr val="0070C0"/>
                </a:solidFill>
              </a:rPr>
              <a:t> </a:t>
            </a:r>
            <a:r>
              <a:rPr lang="en-US" sz="1000" dirty="0"/>
              <a:t>= Implementation </a:t>
            </a:r>
            <a:r>
              <a:rPr lang="en-US" sz="1000" dirty="0" err="1"/>
              <a:t>Requiremnt</a:t>
            </a:r>
            <a:r>
              <a:rPr lang="en-US" sz="1000" dirty="0"/>
              <a:t>, </a:t>
            </a:r>
            <a:r>
              <a:rPr lang="en-US" sz="1000" dirty="0" err="1">
                <a:solidFill>
                  <a:srgbClr val="0070C0"/>
                </a:solidFill>
              </a:rPr>
              <a:t>Opr</a:t>
            </a:r>
            <a:r>
              <a:rPr lang="en-US" sz="1000" dirty="0">
                <a:solidFill>
                  <a:srgbClr val="0070C0"/>
                </a:solidFill>
              </a:rPr>
              <a:t> </a:t>
            </a:r>
            <a:r>
              <a:rPr lang="en-US" sz="1000" dirty="0" err="1">
                <a:solidFill>
                  <a:srgbClr val="0070C0"/>
                </a:solidFill>
              </a:rPr>
              <a:t>Req</a:t>
            </a:r>
            <a:r>
              <a:rPr lang="en-US" sz="1000" dirty="0">
                <a:solidFill>
                  <a:srgbClr val="0070C0"/>
                </a:solidFill>
              </a:rPr>
              <a:t> </a:t>
            </a:r>
            <a:r>
              <a:rPr lang="en-US" sz="1000" dirty="0"/>
              <a:t>= Operational Requirement,</a:t>
            </a:r>
          </a:p>
          <a:p>
            <a:r>
              <a:rPr lang="en-US" sz="1000" dirty="0">
                <a:solidFill>
                  <a:srgbClr val="0070C0"/>
                </a:solidFill>
              </a:rPr>
              <a:t>Depends</a:t>
            </a:r>
            <a:r>
              <a:rPr lang="en-US" sz="1000" dirty="0"/>
              <a:t> = depends on data available (more discussion on the next slide)</a:t>
            </a:r>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extBox 1"/>
          <p:cNvSpPr txBox="1"/>
          <p:nvPr/>
        </p:nvSpPr>
        <p:spPr>
          <a:xfrm>
            <a:off x="5105400" y="6191544"/>
            <a:ext cx="1688283" cy="276999"/>
          </a:xfrm>
          <a:prstGeom prst="rect">
            <a:avLst/>
          </a:prstGeom>
          <a:noFill/>
        </p:spPr>
        <p:txBody>
          <a:bodyPr wrap="none" rtlCol="0">
            <a:spAutoFit/>
          </a:bodyPr>
          <a:lstStyle/>
          <a:p>
            <a:r>
              <a:rPr lang="en-US" sz="1200" b="1" dirty="0">
                <a:solidFill>
                  <a:srgbClr val="00B050"/>
                </a:solidFill>
              </a:rPr>
              <a:t>*</a:t>
            </a:r>
            <a:r>
              <a:rPr lang="en-US" sz="1000" dirty="0"/>
              <a:t>Special case on value set</a:t>
            </a:r>
          </a:p>
        </p:txBody>
      </p:sp>
    </p:spTree>
    <p:extLst>
      <p:ext uri="{BB962C8B-B14F-4D97-AF65-F5344CB8AC3E}">
        <p14:creationId xmlns:p14="http://schemas.microsoft.com/office/powerpoint/2010/main" val="1812223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Must Support: Data Availability</a:t>
            </a:r>
          </a:p>
        </p:txBody>
      </p:sp>
      <p:sp>
        <p:nvSpPr>
          <p:cNvPr id="8195" name="Rectangle 3"/>
          <p:cNvSpPr>
            <a:spLocks noGrp="1" noChangeArrowheads="1"/>
          </p:cNvSpPr>
          <p:nvPr>
            <p:ph idx="1"/>
          </p:nvPr>
        </p:nvSpPr>
        <p:spPr>
          <a:xfrm>
            <a:off x="381000" y="1676400"/>
            <a:ext cx="8458200" cy="4800600"/>
          </a:xfrm>
        </p:spPr>
        <p:txBody>
          <a:bodyPr>
            <a:normAutofit lnSpcReduction="10000"/>
          </a:bodyPr>
          <a:lstStyle/>
          <a:p>
            <a:r>
              <a:rPr lang="en-US" dirty="0"/>
              <a:t>When data is known, there are multiple interpretations:</a:t>
            </a:r>
          </a:p>
          <a:p>
            <a:pPr lvl="1"/>
            <a:r>
              <a:rPr lang="en-US" dirty="0"/>
              <a:t>“the capability must always be supported and a value is sent if known”</a:t>
            </a:r>
          </a:p>
          <a:p>
            <a:pPr lvl="1"/>
            <a:r>
              <a:rPr lang="en-US" dirty="0"/>
              <a:t>“the capability must always be supported and a value may or may not be sent even when known based on a condition external to the profile specification”</a:t>
            </a:r>
          </a:p>
          <a:p>
            <a:r>
              <a:rPr lang="en-US" dirty="0"/>
              <a:t>Remedies:</a:t>
            </a:r>
          </a:p>
          <a:p>
            <a:pPr lvl="1"/>
            <a:r>
              <a:rPr lang="en-US" dirty="0"/>
              <a:t>Null-values</a:t>
            </a:r>
          </a:p>
          <a:p>
            <a:pPr lvl="1"/>
            <a:r>
              <a:rPr lang="en-US" dirty="0"/>
              <a:t>Profiling</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78</a:t>
            </a:fld>
            <a:endParaRPr lang="en-US"/>
          </a:p>
        </p:txBody>
      </p:sp>
      <p:sp>
        <p:nvSpPr>
          <p:cNvPr id="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410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Usage (Receiver Perspective)</a:t>
            </a:r>
          </a:p>
        </p:txBody>
      </p:sp>
      <p:sp>
        <p:nvSpPr>
          <p:cNvPr id="8195" name="Rectangle 3"/>
          <p:cNvSpPr>
            <a:spLocks noGrp="1" noChangeArrowheads="1"/>
          </p:cNvSpPr>
          <p:nvPr>
            <p:ph idx="1"/>
          </p:nvPr>
        </p:nvSpPr>
        <p:spPr>
          <a:xfrm>
            <a:off x="389466" y="1676400"/>
            <a:ext cx="8449733" cy="1904051"/>
          </a:xfrm>
        </p:spPr>
        <p:txBody>
          <a:bodyPr>
            <a:normAutofit lnSpcReduction="10000"/>
          </a:bodyPr>
          <a:lstStyle/>
          <a:p>
            <a:r>
              <a:rPr lang="en-US" dirty="0"/>
              <a:t>Indicates the </a:t>
            </a:r>
            <a:r>
              <a:rPr lang="en-US" dirty="0">
                <a:solidFill>
                  <a:srgbClr val="0070C0"/>
                </a:solidFill>
              </a:rPr>
              <a:t>capability to process </a:t>
            </a:r>
            <a:r>
              <a:rPr lang="en-US" dirty="0"/>
              <a:t>an element</a:t>
            </a:r>
          </a:p>
          <a:p>
            <a:r>
              <a:rPr lang="en-US" dirty="0"/>
              <a:t>What </a:t>
            </a:r>
            <a:r>
              <a:rPr lang="en-US" dirty="0">
                <a:solidFill>
                  <a:srgbClr val="0070C0"/>
                </a:solidFill>
              </a:rPr>
              <a:t>“process” </a:t>
            </a:r>
            <a:r>
              <a:rPr lang="en-US" dirty="0"/>
              <a:t>means is determined by other requirements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79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479932584"/>
              </p:ext>
            </p:extLst>
          </p:nvPr>
        </p:nvGraphicFramePr>
        <p:xfrm>
          <a:off x="389467" y="3657600"/>
          <a:ext cx="8310154" cy="2799401"/>
        </p:xfrm>
        <a:graphic>
          <a:graphicData uri="http://schemas.openxmlformats.org/drawingml/2006/table">
            <a:tbl>
              <a:tblPr firstRow="1" firstCol="1" bandRow="1"/>
              <a:tblGrid>
                <a:gridCol w="1420299">
                  <a:extLst>
                    <a:ext uri="{9D8B030D-6E8A-4147-A177-3AD203B41FA5}">
                      <a16:colId xmlns:a16="http://schemas.microsoft.com/office/drawing/2014/main" val="1534530844"/>
                    </a:ext>
                  </a:extLst>
                </a:gridCol>
                <a:gridCol w="6889855">
                  <a:extLst>
                    <a:ext uri="{9D8B030D-6E8A-4147-A177-3AD203B41FA5}">
                      <a16:colId xmlns:a16="http://schemas.microsoft.com/office/drawing/2014/main" val="1642269481"/>
                    </a:ext>
                  </a:extLst>
                </a:gridCol>
              </a:tblGrid>
              <a:tr h="269561">
                <a:tc>
                  <a:txBody>
                    <a:bodyPr/>
                    <a:lstStyle/>
                    <a:p>
                      <a:pPr marL="0" marR="0" algn="just">
                        <a:spcBef>
                          <a:spcPts val="0"/>
                        </a:spcBef>
                        <a:spcAft>
                          <a:spcPts val="0"/>
                        </a:spcAft>
                      </a:pPr>
                      <a:r>
                        <a:rPr lang="en-US" sz="1600" b="1" baseline="0" dirty="0">
                          <a:solidFill>
                            <a:schemeClr val="bg1"/>
                          </a:solidFill>
                          <a:effectLst/>
                          <a:latin typeface="+mn-lt"/>
                          <a:ea typeface="Times New Roman" panose="02020603050405020304" pitchFamily="18" charset="0"/>
                          <a:cs typeface="Times New Roman" panose="02020603050405020304" pitchFamily="18" charset="0"/>
                        </a:rPr>
                        <a:t>Concept</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Definition</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840965747"/>
                  </a:ext>
                </a:extLst>
              </a:tr>
              <a:tr h="455145">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Support and Presence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600" dirty="0">
                          <a:latin typeface="+mn-lt"/>
                        </a:rPr>
                        <a:t>The element SHALL be supported and SHALL be</a:t>
                      </a:r>
                      <a:r>
                        <a:rPr lang="en-US" sz="1600" baseline="0" dirty="0">
                          <a:latin typeface="+mn-lt"/>
                        </a:rPr>
                        <a:t> “processed”</a:t>
                      </a:r>
                      <a:r>
                        <a:rPr lang="en-US" sz="1600" dirty="0">
                          <a:latin typeface="+mn-lt"/>
                        </a:rPr>
                        <a:t> </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5724747"/>
                  </a:ext>
                </a:extLst>
              </a:tr>
              <a:tr h="310524">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Support</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The element SHALL be supported and SHALL be “processed” if present in the instance,</a:t>
                      </a:r>
                      <a:r>
                        <a:rPr lang="en-US" sz="1600" baseline="0" dirty="0">
                          <a:effectLst/>
                          <a:latin typeface="+mn-lt"/>
                          <a:ea typeface="Times New Roman" panose="02020603050405020304" pitchFamily="18" charset="0"/>
                          <a:cs typeface="Times New Roman" panose="02020603050405020304" pitchFamily="18" charset="0"/>
                        </a:rPr>
                        <a:t> AND SHALL NOT fail if not present in the instance</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9946216"/>
                  </a:ext>
                </a:extLst>
              </a:tr>
              <a:tr h="279077">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Prohibited</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The element SHALL</a:t>
                      </a:r>
                      <a:r>
                        <a:rPr lang="en-US" sz="1600" baseline="0" dirty="0">
                          <a:effectLst/>
                          <a:latin typeface="+mn-lt"/>
                          <a:ea typeface="Times New Roman" panose="02020603050405020304" pitchFamily="18" charset="0"/>
                          <a:cs typeface="Times New Roman" panose="02020603050405020304" pitchFamily="18" charset="0"/>
                        </a:rPr>
                        <a:t> NOT</a:t>
                      </a:r>
                      <a:r>
                        <a:rPr lang="en-US" sz="1600" dirty="0">
                          <a:effectLst/>
                          <a:latin typeface="+mn-lt"/>
                          <a:ea typeface="Times New Roman" panose="02020603050405020304" pitchFamily="18" charset="0"/>
                          <a:cs typeface="Times New Roman" panose="02020603050405020304" pitchFamily="18" charset="0"/>
                        </a:rPr>
                        <a:t> be supported and SHALL NOT be “processed” if present in the instance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40990"/>
                  </a:ext>
                </a:extLst>
              </a:tr>
              <a:tr h="227573">
                <a:tc gridSpan="2">
                  <a:txBody>
                    <a:bodyPr/>
                    <a:lstStyle/>
                    <a:p>
                      <a:pPr marL="0" marR="0" algn="l">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Related Concepts</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marL="0" marR="0" algn="just">
                        <a:spcBef>
                          <a:spcPts val="0"/>
                        </a:spcBef>
                        <a:spcAft>
                          <a:spcPts val="600"/>
                        </a:spcAft>
                      </a:pPr>
                      <a:endParaRPr lang="en-US" sz="14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2387835072"/>
                  </a:ext>
                </a:extLst>
              </a:tr>
              <a:tr h="288399">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Conditional</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The element is conditionally</a:t>
                      </a:r>
                      <a:r>
                        <a:rPr lang="en-US" sz="1600" baseline="0" dirty="0">
                          <a:effectLst/>
                          <a:latin typeface="+mn-lt"/>
                          <a:ea typeface="Times New Roman" panose="02020603050405020304" pitchFamily="18" charset="0"/>
                          <a:cs typeface="Times New Roman" panose="02020603050405020304" pitchFamily="18" charset="0"/>
                        </a:rPr>
                        <a:t> Supported, Present, or Prohibited</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693347"/>
                  </a:ext>
                </a:extLst>
              </a:tr>
              <a:tr h="534561">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Optional</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The usage of the element</a:t>
                      </a:r>
                      <a:r>
                        <a:rPr lang="en-US" sz="1600" baseline="0" dirty="0">
                          <a:effectLst/>
                          <a:latin typeface="+mn-lt"/>
                          <a:ea typeface="Times New Roman" panose="02020603050405020304" pitchFamily="18" charset="0"/>
                          <a:cs typeface="Times New Roman" panose="02020603050405020304" pitchFamily="18" charset="0"/>
                        </a:rPr>
                        <a:t> is subsequently determined in a derived specification (profile)</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5353465"/>
                  </a:ext>
                </a:extLst>
              </a:tr>
            </a:tbl>
          </a:graphicData>
        </a:graphic>
      </p:graphicFrame>
    </p:spTree>
    <p:extLst>
      <p:ext uri="{BB962C8B-B14F-4D97-AF65-F5344CB8AC3E}">
        <p14:creationId xmlns:p14="http://schemas.microsoft.com/office/powerpoint/2010/main" val="327588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My Personal Take</a:t>
            </a:r>
          </a:p>
        </p:txBody>
      </p:sp>
      <p:sp>
        <p:nvSpPr>
          <p:cNvPr id="8195" name="Rectangle 3"/>
          <p:cNvSpPr>
            <a:spLocks noGrp="1" noChangeArrowheads="1"/>
          </p:cNvSpPr>
          <p:nvPr>
            <p:ph idx="1"/>
          </p:nvPr>
        </p:nvSpPr>
        <p:spPr>
          <a:xfrm>
            <a:off x="381000" y="1676400"/>
            <a:ext cx="8458200" cy="4857750"/>
          </a:xfrm>
        </p:spPr>
        <p:txBody>
          <a:bodyPr>
            <a:normAutofit fontScale="62500" lnSpcReduction="20000"/>
          </a:bodyPr>
          <a:lstStyle/>
          <a:p>
            <a:r>
              <a:rPr lang="en-US" dirty="0"/>
              <a:t>Standards are not well-defined </a:t>
            </a:r>
            <a:r>
              <a:rPr lang="en-US" dirty="0">
                <a:sym typeface="Wingdings" panose="05000000000000000000" pitchFamily="2" charset="2"/>
              </a:rPr>
              <a:t> big reason it is hard to implement</a:t>
            </a:r>
            <a:endParaRPr lang="en-US" dirty="0"/>
          </a:p>
          <a:p>
            <a:r>
              <a:rPr lang="en-US" dirty="0"/>
              <a:t>ONC Certification for MU Experience</a:t>
            </a:r>
          </a:p>
          <a:p>
            <a:pPr lvl="1"/>
            <a:r>
              <a:rPr lang="en-US" dirty="0"/>
              <a:t>Difficult to decipher requirements</a:t>
            </a:r>
          </a:p>
          <a:p>
            <a:pPr lvl="1"/>
            <a:r>
              <a:rPr lang="en-US" dirty="0"/>
              <a:t>Many mistakes</a:t>
            </a:r>
          </a:p>
          <a:p>
            <a:pPr lvl="1"/>
            <a:r>
              <a:rPr lang="en-US" dirty="0"/>
              <a:t>Many requirements left to interpretation</a:t>
            </a:r>
          </a:p>
          <a:p>
            <a:pPr lvl="1"/>
            <a:r>
              <a:rPr lang="en-US" dirty="0"/>
              <a:t>Gaps in requirements</a:t>
            </a:r>
          </a:p>
          <a:p>
            <a:pPr lvl="1"/>
            <a:r>
              <a:rPr lang="en-US" dirty="0">
                <a:solidFill>
                  <a:srgbClr val="0070C0"/>
                </a:solidFill>
              </a:rPr>
              <a:t>In some cases, 50 pages of clarifications were needed for a 200 page implementation guide reference in the ONC rule!</a:t>
            </a:r>
          </a:p>
          <a:p>
            <a:r>
              <a:rPr lang="en-US" dirty="0"/>
              <a:t>SDOs need to build better conformance models and methodologies</a:t>
            </a:r>
          </a:p>
          <a:p>
            <a:r>
              <a:rPr lang="en-US" dirty="0"/>
              <a:t>Conformance/Requirements are not black and white (but they should be)!</a:t>
            </a:r>
          </a:p>
          <a:p>
            <a:r>
              <a:rPr lang="en-US" dirty="0"/>
              <a:t>Use tools to develop implementation guides</a:t>
            </a:r>
          </a:p>
          <a:p>
            <a:r>
              <a:rPr lang="en-US" dirty="0"/>
              <a:t>Education is key—much misunderstanding by HIT implementers</a:t>
            </a:r>
          </a:p>
          <a:p>
            <a:r>
              <a:rPr lang="en-US" dirty="0"/>
              <a:t>Documentation is key</a:t>
            </a:r>
          </a:p>
          <a:p>
            <a:r>
              <a:rPr lang="en-US" dirty="0"/>
              <a:t>Profiling is key</a:t>
            </a:r>
          </a:p>
          <a:p>
            <a:r>
              <a:rPr lang="en-US" dirty="0"/>
              <a:t>Testing is key</a:t>
            </a:r>
          </a:p>
          <a:p>
            <a:r>
              <a:rPr lang="en-US" dirty="0"/>
              <a:t>More investment is needed to support standards development</a:t>
            </a:r>
          </a:p>
          <a:p>
            <a:r>
              <a:rPr lang="en-US" dirty="0">
                <a:solidFill>
                  <a:srgbClr val="0070C0"/>
                </a:solidFill>
              </a:rPr>
              <a:t>What I would have wanted to know when I started in HIT</a:t>
            </a:r>
          </a:p>
          <a:p>
            <a:endParaRPr lang="en-US" dirty="0"/>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8</a:t>
            </a:fld>
            <a:endParaRPr lang="en-US" dirty="0"/>
          </a:p>
        </p:txBody>
      </p:sp>
    </p:spTree>
    <p:extLst>
      <p:ext uri="{BB962C8B-B14F-4D97-AF65-F5344CB8AC3E}">
        <p14:creationId xmlns:p14="http://schemas.microsoft.com/office/powerpoint/2010/main" val="8105925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Optional Usage</a:t>
            </a:r>
          </a:p>
        </p:txBody>
      </p:sp>
      <p:sp>
        <p:nvSpPr>
          <p:cNvPr id="8195" name="Rectangle 3"/>
          <p:cNvSpPr>
            <a:spLocks noGrp="1" noChangeArrowheads="1"/>
          </p:cNvSpPr>
          <p:nvPr>
            <p:ph idx="1"/>
          </p:nvPr>
        </p:nvSpPr>
        <p:spPr>
          <a:xfrm>
            <a:off x="381000" y="1676400"/>
            <a:ext cx="8458200" cy="1924050"/>
          </a:xfrm>
        </p:spPr>
        <p:txBody>
          <a:bodyPr>
            <a:normAutofit fontScale="85000" lnSpcReduction="10000"/>
          </a:bodyPr>
          <a:lstStyle/>
          <a:p>
            <a:r>
              <a:rPr lang="en-US" dirty="0"/>
              <a:t>Is a placeholder indicating that the usage for this element is yet to be defined</a:t>
            </a:r>
          </a:p>
          <a:p>
            <a:r>
              <a:rPr lang="en-US" dirty="0"/>
              <a:t>Ultimately will be defined in a derived specification</a:t>
            </a:r>
          </a:p>
          <a:p>
            <a:r>
              <a:rPr lang="en-US" dirty="0"/>
              <a:t>Not to be confused with “RE” in v2</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80</a:t>
            </a:fld>
            <a:endParaRPr lang="en-US"/>
          </a:p>
        </p:txBody>
      </p:sp>
      <p:graphicFrame>
        <p:nvGraphicFramePr>
          <p:cNvPr id="10" name="Diagram 9"/>
          <p:cNvGraphicFramePr/>
          <p:nvPr>
            <p:extLst>
              <p:ext uri="{D42A27DB-BD31-4B8C-83A1-F6EECF244321}">
                <p14:modId xmlns:p14="http://schemas.microsoft.com/office/powerpoint/2010/main" val="2504043098"/>
              </p:ext>
            </p:extLst>
          </p:nvPr>
        </p:nvGraphicFramePr>
        <p:xfrm>
          <a:off x="381000" y="3733800"/>
          <a:ext cx="79248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79289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Conditional Usage</a:t>
            </a:r>
            <a:endParaRPr lang="en-US" dirty="0">
              <a:solidFill>
                <a:srgbClr val="00B050"/>
              </a:solidFill>
            </a:endParaRPr>
          </a:p>
        </p:txBody>
      </p:sp>
      <p:sp>
        <p:nvSpPr>
          <p:cNvPr id="8195" name="Rectangle 3"/>
          <p:cNvSpPr>
            <a:spLocks noGrp="1" noChangeArrowheads="1"/>
          </p:cNvSpPr>
          <p:nvPr>
            <p:ph idx="1"/>
          </p:nvPr>
        </p:nvSpPr>
        <p:spPr>
          <a:xfrm>
            <a:off x="381000" y="1676400"/>
            <a:ext cx="8458200" cy="2057400"/>
          </a:xfrm>
        </p:spPr>
        <p:txBody>
          <a:bodyPr>
            <a:normAutofit fontScale="55000" lnSpcReduction="20000"/>
          </a:bodyPr>
          <a:lstStyle/>
          <a:p>
            <a:r>
              <a:rPr lang="en-US" dirty="0"/>
              <a:t>The usage of the data element is determined by the outcome of a condition</a:t>
            </a:r>
          </a:p>
          <a:p>
            <a:r>
              <a:rPr lang="en-US" dirty="0"/>
              <a:t>The usage indicator for “true” and “false” outcomes are provided</a:t>
            </a:r>
          </a:p>
          <a:p>
            <a:r>
              <a:rPr lang="en-US" dirty="0"/>
              <a:t>The usage indicator resolves to “Support and Presence”, “Support”, or “Prohibited” and can also be “Optional” in non-implementable profiles</a:t>
            </a:r>
          </a:p>
          <a:p>
            <a:r>
              <a:rPr lang="en-US" dirty="0"/>
              <a:t>Explicit Condition Predicates should be defined (but are often not in standard specification)</a:t>
            </a:r>
          </a:p>
          <a:p>
            <a:r>
              <a:rPr lang="en-US" dirty="0"/>
              <a:t>The Condition Predicate must be computable using the content in the object the Conditional Usage is defined</a:t>
            </a:r>
            <a:endParaRPr lang="en-US" dirty="0">
              <a:solidFill>
                <a:srgbClr val="00B050"/>
              </a:solidFill>
            </a:endParaRP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81</a:t>
            </a:fld>
            <a:endParaRPr lang="en-US"/>
          </a:p>
        </p:txBody>
      </p:sp>
      <p:graphicFrame>
        <p:nvGraphicFramePr>
          <p:cNvPr id="10" name="Diagram 9"/>
          <p:cNvGraphicFramePr/>
          <p:nvPr>
            <p:extLst>
              <p:ext uri="{D42A27DB-BD31-4B8C-83A1-F6EECF244321}">
                <p14:modId xmlns:p14="http://schemas.microsoft.com/office/powerpoint/2010/main" val="3119792599"/>
              </p:ext>
            </p:extLst>
          </p:nvPr>
        </p:nvGraphicFramePr>
        <p:xfrm>
          <a:off x="381000" y="3733800"/>
          <a:ext cx="79248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19605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bwMode="auto">
          <a:xfrm>
            <a:off x="348997" y="4199739"/>
            <a:ext cx="4985003" cy="2192200"/>
          </a:xfrm>
          <a:prstGeom prst="rect">
            <a:avLst/>
          </a:prstGeom>
          <a:solidFill>
            <a:schemeClr val="bg1">
              <a:lumMod val="9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3" name="Rectangle 92"/>
          <p:cNvSpPr/>
          <p:nvPr/>
        </p:nvSpPr>
        <p:spPr bwMode="auto">
          <a:xfrm>
            <a:off x="348997" y="1846448"/>
            <a:ext cx="4985003" cy="21922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94" name="Rectangle 2"/>
          <p:cNvSpPr>
            <a:spLocks noGrp="1" noChangeArrowheads="1"/>
          </p:cNvSpPr>
          <p:nvPr>
            <p:ph type="title"/>
          </p:nvPr>
        </p:nvSpPr>
        <p:spPr>
          <a:xfrm>
            <a:off x="457200" y="473075"/>
            <a:ext cx="8305800" cy="822325"/>
          </a:xfrm>
        </p:spPr>
        <p:txBody>
          <a:bodyPr/>
          <a:lstStyle/>
          <a:p>
            <a:r>
              <a:rPr lang="en-US" dirty="0"/>
              <a:t>Conditional Usage</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78" name="Rounded Rectangle 77"/>
          <p:cNvSpPr/>
          <p:nvPr/>
        </p:nvSpPr>
        <p:spPr bwMode="auto">
          <a:xfrm>
            <a:off x="457200" y="2904854"/>
            <a:ext cx="1752600" cy="838200"/>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Multiple Birth Indicator</a:t>
            </a:r>
            <a:endParaRPr kumimoji="0" lang="en-US" sz="1800" b="1" i="0" u="none" strike="noStrike" cap="none" normalizeH="0" baseline="0" dirty="0">
              <a:ln>
                <a:noFill/>
              </a:ln>
              <a:solidFill>
                <a:schemeClr val="bg1"/>
              </a:solidFill>
              <a:effectLst/>
              <a:latin typeface="Arial" charset="0"/>
            </a:endParaRPr>
          </a:p>
        </p:txBody>
      </p:sp>
      <p:cxnSp>
        <p:nvCxnSpPr>
          <p:cNvPr id="95" name="Straight Connector 94"/>
          <p:cNvCxnSpPr>
            <a:stCxn id="78" idx="3"/>
            <a:endCxn id="99" idx="1"/>
          </p:cNvCxnSpPr>
          <p:nvPr/>
        </p:nvCxnSpPr>
        <p:spPr bwMode="auto">
          <a:xfrm>
            <a:off x="2209800" y="3323954"/>
            <a:ext cx="1257300" cy="5138"/>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97" name="Rounded Rectangle 96"/>
          <p:cNvSpPr/>
          <p:nvPr/>
        </p:nvSpPr>
        <p:spPr bwMode="auto">
          <a:xfrm>
            <a:off x="457200" y="1920382"/>
            <a:ext cx="4762500" cy="295594"/>
          </a:xfrm>
          <a:prstGeom prst="roundRect">
            <a:avLst/>
          </a:prstGeom>
          <a:solidFill>
            <a:schemeClr val="bg1"/>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If a “Multiple Birth”</a:t>
            </a:r>
            <a:endParaRPr kumimoji="0" lang="en-US" sz="1800" b="1" i="0" u="none" strike="noStrike" cap="none" normalizeH="0" baseline="0" dirty="0">
              <a:ln>
                <a:noFill/>
              </a:ln>
              <a:solidFill>
                <a:srgbClr val="0070C0"/>
              </a:solidFill>
              <a:effectLst/>
            </a:endParaRPr>
          </a:p>
        </p:txBody>
      </p:sp>
      <p:sp>
        <p:nvSpPr>
          <p:cNvPr id="99" name="Rounded Rectangle 98"/>
          <p:cNvSpPr/>
          <p:nvPr/>
        </p:nvSpPr>
        <p:spPr bwMode="auto">
          <a:xfrm>
            <a:off x="3467100" y="2909991"/>
            <a:ext cx="1752600" cy="838201"/>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Birth Order</a:t>
            </a:r>
            <a:endParaRPr kumimoji="0" lang="en-US" sz="1800" b="1" i="0" u="none" strike="noStrike" cap="none" normalizeH="0" baseline="0" dirty="0">
              <a:ln>
                <a:noFill/>
              </a:ln>
              <a:solidFill>
                <a:schemeClr val="bg1"/>
              </a:solidFill>
              <a:effectLst/>
              <a:latin typeface="Arial" charset="0"/>
            </a:endParaRPr>
          </a:p>
        </p:txBody>
      </p:sp>
      <p:sp>
        <p:nvSpPr>
          <p:cNvPr id="100" name="TextBox 99"/>
          <p:cNvSpPr txBox="1"/>
          <p:nvPr/>
        </p:nvSpPr>
        <p:spPr>
          <a:xfrm>
            <a:off x="2076450" y="2535522"/>
            <a:ext cx="1524000" cy="738664"/>
          </a:xfrm>
          <a:prstGeom prst="rect">
            <a:avLst/>
          </a:prstGeom>
          <a:noFill/>
        </p:spPr>
        <p:txBody>
          <a:bodyPr wrap="square" rtlCol="0">
            <a:spAutoFit/>
          </a:bodyPr>
          <a:lstStyle/>
          <a:p>
            <a:pPr algn="ctr"/>
            <a:r>
              <a:rPr lang="en-US" sz="1400" b="1" dirty="0"/>
              <a:t>Must Support and </a:t>
            </a:r>
            <a:r>
              <a:rPr lang="en-US" sz="1400" b="1" dirty="0">
                <a:solidFill>
                  <a:srgbClr val="0070C0"/>
                </a:solidFill>
              </a:rPr>
              <a:t>may</a:t>
            </a:r>
            <a:r>
              <a:rPr lang="en-US" sz="1400" b="1" dirty="0"/>
              <a:t> be Present</a:t>
            </a:r>
          </a:p>
        </p:txBody>
      </p:sp>
      <p:sp>
        <p:nvSpPr>
          <p:cNvPr id="2" name="TextBox 1"/>
          <p:cNvSpPr txBox="1"/>
          <p:nvPr/>
        </p:nvSpPr>
        <p:spPr>
          <a:xfrm>
            <a:off x="3467098" y="3718525"/>
            <a:ext cx="1752601" cy="307777"/>
          </a:xfrm>
          <a:prstGeom prst="rect">
            <a:avLst/>
          </a:prstGeom>
          <a:noFill/>
        </p:spPr>
        <p:txBody>
          <a:bodyPr wrap="square" rtlCol="0">
            <a:spAutoFit/>
          </a:bodyPr>
          <a:lstStyle/>
          <a:p>
            <a:pPr algn="ctr"/>
            <a:r>
              <a:rPr lang="en-US" sz="1400" dirty="0"/>
              <a:t>Dependent Element</a:t>
            </a:r>
          </a:p>
        </p:txBody>
      </p:sp>
      <p:cxnSp>
        <p:nvCxnSpPr>
          <p:cNvPr id="104" name="Straight Connector 103"/>
          <p:cNvCxnSpPr>
            <a:stCxn id="78" idx="0"/>
          </p:cNvCxnSpPr>
          <p:nvPr/>
        </p:nvCxnSpPr>
        <p:spPr bwMode="auto">
          <a:xfrm flipV="1">
            <a:off x="1333500" y="2215976"/>
            <a:ext cx="0" cy="688878"/>
          </a:xfrm>
          <a:prstGeom prst="line">
            <a:avLst/>
          </a:prstGeom>
          <a:solidFill>
            <a:schemeClr val="accent1"/>
          </a:solidFill>
          <a:ln w="38100" cap="flat" cmpd="sng" algn="ctr">
            <a:solidFill>
              <a:schemeClr val="tx1"/>
            </a:solidFill>
            <a:prstDash val="solid"/>
            <a:round/>
            <a:headEnd type="triangle" w="med" len="med"/>
            <a:tailEnd type="none" w="med" len="med"/>
          </a:ln>
          <a:effectLst/>
        </p:spPr>
      </p:cxnSp>
      <p:cxnSp>
        <p:nvCxnSpPr>
          <p:cNvPr id="106" name="Straight Connector 105"/>
          <p:cNvCxnSpPr>
            <a:endCxn id="99" idx="0"/>
          </p:cNvCxnSpPr>
          <p:nvPr/>
        </p:nvCxnSpPr>
        <p:spPr bwMode="auto">
          <a:xfrm>
            <a:off x="4343399" y="2215976"/>
            <a:ext cx="1" cy="694015"/>
          </a:xfrm>
          <a:prstGeom prst="line">
            <a:avLst/>
          </a:prstGeom>
          <a:solidFill>
            <a:schemeClr val="accent1"/>
          </a:solidFill>
          <a:ln w="38100" cap="flat" cmpd="sng" algn="ctr">
            <a:solidFill>
              <a:schemeClr val="tx1"/>
            </a:solidFill>
            <a:prstDash val="solid"/>
            <a:round/>
            <a:headEnd type="triangle" w="med" len="med"/>
            <a:tailEnd type="none" w="med" len="med"/>
          </a:ln>
          <a:effectLst/>
        </p:spPr>
      </p:cxnSp>
      <p:sp>
        <p:nvSpPr>
          <p:cNvPr id="107" name="Rounded Rectangle 106"/>
          <p:cNvSpPr/>
          <p:nvPr/>
        </p:nvSpPr>
        <p:spPr bwMode="auto">
          <a:xfrm>
            <a:off x="457200" y="5278882"/>
            <a:ext cx="1752600" cy="838200"/>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Multiple Birth Indicator</a:t>
            </a:r>
            <a:endParaRPr kumimoji="0" lang="en-US" sz="1800" b="1" i="0" u="none" strike="noStrike" cap="none" normalizeH="0" baseline="0" dirty="0">
              <a:ln>
                <a:noFill/>
              </a:ln>
              <a:solidFill>
                <a:schemeClr val="bg1"/>
              </a:solidFill>
              <a:effectLst/>
              <a:latin typeface="Arial" charset="0"/>
            </a:endParaRPr>
          </a:p>
        </p:txBody>
      </p:sp>
      <p:cxnSp>
        <p:nvCxnSpPr>
          <p:cNvPr id="108" name="Straight Connector 107"/>
          <p:cNvCxnSpPr>
            <a:stCxn id="107" idx="3"/>
            <a:endCxn id="110" idx="1"/>
          </p:cNvCxnSpPr>
          <p:nvPr/>
        </p:nvCxnSpPr>
        <p:spPr bwMode="auto">
          <a:xfrm>
            <a:off x="2209800" y="5697982"/>
            <a:ext cx="1257300" cy="5138"/>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109" name="Rounded Rectangle 108"/>
          <p:cNvSpPr/>
          <p:nvPr/>
        </p:nvSpPr>
        <p:spPr bwMode="auto">
          <a:xfrm>
            <a:off x="457200" y="4294410"/>
            <a:ext cx="4762500" cy="295594"/>
          </a:xfrm>
          <a:prstGeom prst="roundRect">
            <a:avLst/>
          </a:prstGeom>
          <a:solidFill>
            <a:schemeClr val="bg1"/>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If NOT a “Multiple Birth”</a:t>
            </a:r>
            <a:endParaRPr kumimoji="0" lang="en-US" sz="1800" b="1" i="0" u="none" strike="noStrike" cap="none" normalizeH="0" baseline="0" dirty="0">
              <a:ln>
                <a:noFill/>
              </a:ln>
              <a:solidFill>
                <a:srgbClr val="0070C0"/>
              </a:solidFill>
              <a:effectLst/>
            </a:endParaRPr>
          </a:p>
        </p:txBody>
      </p:sp>
      <p:sp>
        <p:nvSpPr>
          <p:cNvPr id="110" name="Rounded Rectangle 109"/>
          <p:cNvSpPr/>
          <p:nvPr/>
        </p:nvSpPr>
        <p:spPr bwMode="auto">
          <a:xfrm>
            <a:off x="3467100" y="5284019"/>
            <a:ext cx="1752600" cy="838201"/>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Birth Order</a:t>
            </a:r>
            <a:endParaRPr kumimoji="0" lang="en-US" sz="1800" b="1" i="0" u="none" strike="noStrike" cap="none" normalizeH="0" baseline="0" dirty="0">
              <a:ln>
                <a:noFill/>
              </a:ln>
              <a:solidFill>
                <a:schemeClr val="bg1"/>
              </a:solidFill>
              <a:effectLst/>
              <a:latin typeface="Arial" charset="0"/>
            </a:endParaRPr>
          </a:p>
        </p:txBody>
      </p:sp>
      <p:sp>
        <p:nvSpPr>
          <p:cNvPr id="111" name="TextBox 110"/>
          <p:cNvSpPr txBox="1"/>
          <p:nvPr/>
        </p:nvSpPr>
        <p:spPr>
          <a:xfrm>
            <a:off x="2076450" y="5334544"/>
            <a:ext cx="1524000" cy="307777"/>
          </a:xfrm>
          <a:prstGeom prst="rect">
            <a:avLst/>
          </a:prstGeom>
          <a:noFill/>
        </p:spPr>
        <p:txBody>
          <a:bodyPr wrap="square" rtlCol="0">
            <a:spAutoFit/>
          </a:bodyPr>
          <a:lstStyle/>
          <a:p>
            <a:pPr algn="ctr"/>
            <a:r>
              <a:rPr lang="en-US" sz="1400" b="1" dirty="0"/>
              <a:t>Prohibited</a:t>
            </a:r>
          </a:p>
        </p:txBody>
      </p:sp>
      <p:cxnSp>
        <p:nvCxnSpPr>
          <p:cNvPr id="112" name="Straight Connector 111"/>
          <p:cNvCxnSpPr>
            <a:stCxn id="107" idx="0"/>
          </p:cNvCxnSpPr>
          <p:nvPr/>
        </p:nvCxnSpPr>
        <p:spPr bwMode="auto">
          <a:xfrm flipV="1">
            <a:off x="1333500" y="4590004"/>
            <a:ext cx="0" cy="688878"/>
          </a:xfrm>
          <a:prstGeom prst="line">
            <a:avLst/>
          </a:prstGeom>
          <a:solidFill>
            <a:schemeClr val="accent1"/>
          </a:solidFill>
          <a:ln w="38100" cap="flat" cmpd="sng" algn="ctr">
            <a:solidFill>
              <a:schemeClr val="tx1"/>
            </a:solidFill>
            <a:prstDash val="solid"/>
            <a:round/>
            <a:headEnd type="triangle" w="med" len="med"/>
            <a:tailEnd type="none" w="med" len="med"/>
          </a:ln>
          <a:effectLst/>
        </p:spPr>
      </p:cxnSp>
      <p:cxnSp>
        <p:nvCxnSpPr>
          <p:cNvPr id="113" name="Straight Connector 112"/>
          <p:cNvCxnSpPr>
            <a:endCxn id="110" idx="0"/>
          </p:cNvCxnSpPr>
          <p:nvPr/>
        </p:nvCxnSpPr>
        <p:spPr bwMode="auto">
          <a:xfrm>
            <a:off x="4343399" y="4590004"/>
            <a:ext cx="1" cy="694015"/>
          </a:xfrm>
          <a:prstGeom prst="line">
            <a:avLst/>
          </a:prstGeom>
          <a:solidFill>
            <a:schemeClr val="accent1"/>
          </a:solidFill>
          <a:ln w="38100" cap="flat" cmpd="sng" algn="ctr">
            <a:solidFill>
              <a:schemeClr val="tx1"/>
            </a:solidFill>
            <a:prstDash val="solid"/>
            <a:round/>
            <a:headEnd type="triangle" w="med" len="med"/>
            <a:tailEnd type="none" w="med" len="med"/>
          </a:ln>
          <a:effectLst/>
        </p:spPr>
      </p:cxnSp>
      <p:sp>
        <p:nvSpPr>
          <p:cNvPr id="114" name="TextBox 113"/>
          <p:cNvSpPr txBox="1"/>
          <p:nvPr/>
        </p:nvSpPr>
        <p:spPr>
          <a:xfrm>
            <a:off x="457199" y="3730871"/>
            <a:ext cx="1752601" cy="307777"/>
          </a:xfrm>
          <a:prstGeom prst="rect">
            <a:avLst/>
          </a:prstGeom>
          <a:noFill/>
        </p:spPr>
        <p:txBody>
          <a:bodyPr wrap="square" rtlCol="0">
            <a:spAutoFit/>
          </a:bodyPr>
          <a:lstStyle/>
          <a:p>
            <a:pPr algn="ctr"/>
            <a:r>
              <a:rPr lang="en-US" sz="1400" dirty="0"/>
              <a:t>Base Element</a:t>
            </a:r>
          </a:p>
        </p:txBody>
      </p:sp>
      <p:sp>
        <p:nvSpPr>
          <p:cNvPr id="115" name="TextBox 114"/>
          <p:cNvSpPr txBox="1"/>
          <p:nvPr/>
        </p:nvSpPr>
        <p:spPr>
          <a:xfrm>
            <a:off x="3467098" y="6117082"/>
            <a:ext cx="1752601" cy="307777"/>
          </a:xfrm>
          <a:prstGeom prst="rect">
            <a:avLst/>
          </a:prstGeom>
          <a:noFill/>
        </p:spPr>
        <p:txBody>
          <a:bodyPr wrap="square" rtlCol="0">
            <a:spAutoFit/>
          </a:bodyPr>
          <a:lstStyle/>
          <a:p>
            <a:pPr algn="ctr"/>
            <a:r>
              <a:rPr lang="en-US" sz="1400" dirty="0"/>
              <a:t>Dependent Element</a:t>
            </a:r>
          </a:p>
        </p:txBody>
      </p:sp>
      <p:sp>
        <p:nvSpPr>
          <p:cNvPr id="116" name="TextBox 115"/>
          <p:cNvSpPr txBox="1"/>
          <p:nvPr/>
        </p:nvSpPr>
        <p:spPr>
          <a:xfrm>
            <a:off x="457198" y="6091630"/>
            <a:ext cx="1752601" cy="307777"/>
          </a:xfrm>
          <a:prstGeom prst="rect">
            <a:avLst/>
          </a:prstGeom>
          <a:noFill/>
        </p:spPr>
        <p:txBody>
          <a:bodyPr wrap="square" rtlCol="0">
            <a:spAutoFit/>
          </a:bodyPr>
          <a:lstStyle/>
          <a:p>
            <a:pPr algn="ctr"/>
            <a:r>
              <a:rPr lang="en-US" sz="1400" dirty="0"/>
              <a:t>Base Element</a:t>
            </a:r>
          </a:p>
        </p:txBody>
      </p:sp>
      <p:sp>
        <p:nvSpPr>
          <p:cNvPr id="121" name="Frame 120"/>
          <p:cNvSpPr/>
          <p:nvPr/>
        </p:nvSpPr>
        <p:spPr bwMode="auto">
          <a:xfrm>
            <a:off x="5486400" y="2215976"/>
            <a:ext cx="3276600" cy="1321467"/>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rPr>
              <a:t>IF a (“Multiple Birth”) THEN (“Birth Order”) SHALL BE “Supported” and MAY BE “Present”</a:t>
            </a:r>
          </a:p>
          <a:p>
            <a:pPr algn="ctr"/>
            <a:r>
              <a:rPr lang="en-US" sz="1400" b="1" dirty="0">
                <a:solidFill>
                  <a:srgbClr val="0070C0"/>
                </a:solidFill>
              </a:rPr>
              <a:t>(i.e., SHALL BE present if known)</a:t>
            </a:r>
          </a:p>
        </p:txBody>
      </p:sp>
      <p:sp>
        <p:nvSpPr>
          <p:cNvPr id="122" name="Frame 121"/>
          <p:cNvSpPr/>
          <p:nvPr/>
        </p:nvSpPr>
        <p:spPr bwMode="auto">
          <a:xfrm>
            <a:off x="5486400" y="4590003"/>
            <a:ext cx="3276602" cy="1329531"/>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rPr>
              <a:t>IF (“NOT a Multiple Birth”) THEN (“Birth Order”) SHALL NOT BE “Present”</a:t>
            </a:r>
          </a:p>
        </p:txBody>
      </p:sp>
      <p:sp>
        <p:nvSpPr>
          <p:cNvPr id="26" name="5-Point Star 5"/>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147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Conditional Usage (HL7 v2)</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83</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548092115"/>
              </p:ext>
            </p:extLst>
          </p:nvPr>
        </p:nvGraphicFramePr>
        <p:xfrm>
          <a:off x="455022" y="1828800"/>
          <a:ext cx="8310155" cy="1108363"/>
        </p:xfrm>
        <a:graphic>
          <a:graphicData uri="http://schemas.openxmlformats.org/drawingml/2006/table">
            <a:tbl>
              <a:tblPr firstRow="1" firstCol="1" bandRow="1"/>
              <a:tblGrid>
                <a:gridCol w="1983378">
                  <a:extLst>
                    <a:ext uri="{9D8B030D-6E8A-4147-A177-3AD203B41FA5}">
                      <a16:colId xmlns:a16="http://schemas.microsoft.com/office/drawing/2014/main" val="1534530844"/>
                    </a:ext>
                  </a:extLst>
                </a:gridCol>
                <a:gridCol w="838200">
                  <a:extLst>
                    <a:ext uri="{9D8B030D-6E8A-4147-A177-3AD203B41FA5}">
                      <a16:colId xmlns:a16="http://schemas.microsoft.com/office/drawing/2014/main" val="4047020743"/>
                    </a:ext>
                  </a:extLst>
                </a:gridCol>
                <a:gridCol w="1066800">
                  <a:extLst>
                    <a:ext uri="{9D8B030D-6E8A-4147-A177-3AD203B41FA5}">
                      <a16:colId xmlns:a16="http://schemas.microsoft.com/office/drawing/2014/main" val="1388510099"/>
                    </a:ext>
                  </a:extLst>
                </a:gridCol>
                <a:gridCol w="4421777">
                  <a:extLst>
                    <a:ext uri="{9D8B030D-6E8A-4147-A177-3AD203B41FA5}">
                      <a16:colId xmlns:a16="http://schemas.microsoft.com/office/drawing/2014/main" val="3854021684"/>
                    </a:ext>
                  </a:extLst>
                </a:gridCol>
              </a:tblGrid>
              <a:tr h="311727">
                <a:tc>
                  <a:txBody>
                    <a:bodyPr/>
                    <a:lstStyle/>
                    <a:p>
                      <a:pPr marL="0" marR="0" algn="just">
                        <a:spcBef>
                          <a:spcPts val="0"/>
                        </a:spcBef>
                        <a:spcAft>
                          <a:spcPts val="0"/>
                        </a:spcAft>
                      </a:pPr>
                      <a:r>
                        <a:rPr lang="en-US" sz="1600" b="1" baseline="0" dirty="0">
                          <a:solidFill>
                            <a:schemeClr val="bg1"/>
                          </a:solidFill>
                          <a:effectLst/>
                          <a:latin typeface="+mn-lt"/>
                          <a:ea typeface="Times New Roman" panose="02020603050405020304" pitchFamily="18" charset="0"/>
                          <a:cs typeface="Times New Roman" panose="02020603050405020304" pitchFamily="18" charset="0"/>
                        </a:rPr>
                        <a:t>Element</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Usage</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Value Set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Condition Predicate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840965747"/>
                  </a:ext>
                </a:extLst>
              </a:tr>
              <a:tr h="484909">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PID-24: Multiple Birth Indicator</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400" dirty="0">
                          <a:latin typeface="+mn-lt"/>
                        </a:rPr>
                        <a:t>R</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US" sz="1400" dirty="0">
                          <a:latin typeface="+mn-lt"/>
                        </a:rPr>
                        <a:t>HL70136</a:t>
                      </a:r>
                    </a:p>
                    <a:p>
                      <a:pPr algn="ctr"/>
                      <a:r>
                        <a:rPr lang="en-US" sz="1400" dirty="0">
                          <a:latin typeface="+mn-lt"/>
                        </a:rPr>
                        <a:t>{Y,</a:t>
                      </a:r>
                      <a:r>
                        <a:rPr lang="en-US" sz="1400" baseline="0" dirty="0">
                          <a:latin typeface="+mn-lt"/>
                        </a:rPr>
                        <a:t> N, U}</a:t>
                      </a:r>
                      <a:endParaRPr lang="en-US" sz="14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US" sz="1400" dirty="0"/>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5724747"/>
                  </a:ext>
                </a:extLst>
              </a:tr>
              <a:tr h="311727">
                <a:tc>
                  <a:txBody>
                    <a:bodyPr/>
                    <a:lstStyle/>
                    <a:p>
                      <a:pPr marL="0" marR="0" algn="l">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PID-25: Birth Order</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400" dirty="0">
                          <a:effectLst/>
                          <a:latin typeface="+mn-lt"/>
                          <a:ea typeface="Times New Roman" panose="02020603050405020304" pitchFamily="18" charset="0"/>
                          <a:cs typeface="Times New Roman" panose="02020603050405020304" pitchFamily="18" charset="0"/>
                        </a:rPr>
                        <a:t>C(RE/X)</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0"/>
                        </a:spcBef>
                        <a:spcAft>
                          <a:spcPts val="600"/>
                        </a:spcAft>
                      </a:pPr>
                      <a:endParaRPr lang="en-US" sz="14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US" sz="1400" dirty="0"/>
                        <a:t>If PID-24 (Multiple Birth Indicator) is valued 'Y'.</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9946216"/>
                  </a:ext>
                </a:extLst>
              </a:tr>
            </a:tbl>
          </a:graphicData>
        </a:graphic>
      </p:graphicFrame>
      <p:sp>
        <p:nvSpPr>
          <p:cNvPr id="2" name="TextBox 1"/>
          <p:cNvSpPr txBox="1"/>
          <p:nvPr/>
        </p:nvSpPr>
        <p:spPr>
          <a:xfrm>
            <a:off x="455022" y="3181598"/>
            <a:ext cx="8310155" cy="3046988"/>
          </a:xfrm>
          <a:prstGeom prst="rect">
            <a:avLst/>
          </a:prstGeom>
          <a:solidFill>
            <a:schemeClr val="bg1">
              <a:lumMod val="95000"/>
            </a:schemeClr>
          </a:solidFill>
        </p:spPr>
        <p:txBody>
          <a:bodyPr wrap="square" rtlCol="0">
            <a:spAutoFit/>
          </a:bodyPr>
          <a:lstStyle/>
          <a:p>
            <a:pPr marL="388620" marR="0" indent="-285750" algn="just">
              <a:spcBef>
                <a:spcPts val="0"/>
              </a:spcBef>
              <a:spcAft>
                <a:spcPts val="0"/>
              </a:spcAft>
              <a:buClr>
                <a:srgbClr val="002060"/>
              </a:buClr>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“Multiple Birth Indicator”, must be valued (as designated by R usage)</a:t>
            </a:r>
          </a:p>
          <a:p>
            <a:pPr marL="388620" marR="0" indent="-285750" algn="just">
              <a:spcBef>
                <a:spcPts val="0"/>
              </a:spcBef>
              <a:spcAft>
                <a:spcPts val="0"/>
              </a:spcAft>
              <a:buClr>
                <a:srgbClr val="002060"/>
              </a:buClr>
              <a:buFont typeface="Wingdings" panose="05000000000000000000" pitchFamily="2" charset="2"/>
              <a:buChar char="§"/>
            </a:pPr>
            <a:endParaRPr lang="en-US" dirty="0">
              <a:ea typeface="Times New Roman" panose="02020603050405020304" pitchFamily="18" charset="0"/>
              <a:cs typeface="Times New Roman" panose="02020603050405020304" pitchFamily="18" charset="0"/>
            </a:endParaRPr>
          </a:p>
          <a:p>
            <a:pPr marL="388620" marR="0" indent="-285750" algn="just">
              <a:spcBef>
                <a:spcPts val="0"/>
              </a:spcBef>
              <a:spcAft>
                <a:spcPts val="0"/>
              </a:spcAft>
              <a:buClr>
                <a:srgbClr val="002060"/>
              </a:buClr>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If it is valued as “Y” for yes, then the “Birth Order”, if known, must be valued </a:t>
            </a:r>
          </a:p>
          <a:p>
            <a:pPr marL="845820" lvl="1" indent="-285750" algn="just">
              <a:spcBef>
                <a:spcPts val="0"/>
              </a:spcBef>
              <a:spcAft>
                <a:spcPts val="0"/>
              </a:spcAft>
              <a:buClr>
                <a:srgbClr val="002060"/>
              </a:buClr>
              <a:buFont typeface="Wingdings" panose="05000000000000000000" pitchFamily="2" charset="2"/>
              <a:buChar char="§"/>
            </a:pPr>
            <a:r>
              <a:rPr lang="en-US" sz="1600" dirty="0">
                <a:solidFill>
                  <a:srgbClr val="0070C0"/>
                </a:solidFill>
                <a:ea typeface="Times New Roman" panose="02020603050405020304" pitchFamily="18" charset="0"/>
                <a:cs typeface="Times New Roman" panose="02020603050405020304" pitchFamily="18" charset="0"/>
              </a:rPr>
              <a:t>true outcome </a:t>
            </a:r>
            <a:r>
              <a:rPr lang="en-US" sz="1600" dirty="0">
                <a:solidFill>
                  <a:srgbClr val="0070C0"/>
                </a:solidFill>
                <a:ea typeface="Times New Roman" panose="02020603050405020304" pitchFamily="18" charset="0"/>
                <a:cs typeface="Times New Roman" panose="02020603050405020304" pitchFamily="18" charset="0"/>
                <a:sym typeface="Wingdings" panose="05000000000000000000" pitchFamily="2" charset="2"/>
              </a:rPr>
              <a:t> usage RE</a:t>
            </a:r>
            <a:r>
              <a:rPr lang="en-US" sz="1600" dirty="0">
                <a:solidFill>
                  <a:srgbClr val="0070C0"/>
                </a:solidFill>
                <a:ea typeface="Times New Roman" panose="02020603050405020304" pitchFamily="18" charset="0"/>
                <a:cs typeface="Times New Roman" panose="02020603050405020304" pitchFamily="18" charset="0"/>
              </a:rPr>
              <a:t> </a:t>
            </a:r>
          </a:p>
          <a:p>
            <a:pPr marL="388620" indent="-285750" algn="just">
              <a:spcBef>
                <a:spcPts val="0"/>
              </a:spcBef>
              <a:spcAft>
                <a:spcPts val="0"/>
              </a:spcAft>
              <a:buClr>
                <a:srgbClr val="002060"/>
              </a:buClr>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If “Multiple Birth Indicator” is valued “N” (for No) or “U” (for Unknown), then “Birth Order” is not to be valued </a:t>
            </a:r>
          </a:p>
          <a:p>
            <a:pPr marL="845820" marR="0" lvl="1" indent="-285750" algn="just">
              <a:spcBef>
                <a:spcPts val="0"/>
              </a:spcBef>
              <a:spcAft>
                <a:spcPts val="0"/>
              </a:spcAft>
              <a:buClr>
                <a:srgbClr val="002060"/>
              </a:buClr>
              <a:buFont typeface="Wingdings" panose="05000000000000000000" pitchFamily="2" charset="2"/>
              <a:buChar char="§"/>
            </a:pPr>
            <a:r>
              <a:rPr lang="en-US" sz="1600" dirty="0">
                <a:solidFill>
                  <a:srgbClr val="0070C0"/>
                </a:solidFill>
                <a:ea typeface="Times New Roman" panose="02020603050405020304" pitchFamily="18" charset="0"/>
                <a:cs typeface="Times New Roman" panose="02020603050405020304" pitchFamily="18" charset="0"/>
              </a:rPr>
              <a:t>false outcome </a:t>
            </a:r>
            <a:r>
              <a:rPr lang="en-US" sz="1600" dirty="0">
                <a:solidFill>
                  <a:srgbClr val="0070C0"/>
                </a:solidFill>
                <a:ea typeface="Times New Roman" panose="02020603050405020304" pitchFamily="18" charset="0"/>
                <a:cs typeface="Times New Roman" panose="02020603050405020304" pitchFamily="18" charset="0"/>
                <a:sym typeface="Wingdings" panose="05000000000000000000" pitchFamily="2" charset="2"/>
              </a:rPr>
              <a:t> usage X</a:t>
            </a:r>
            <a:r>
              <a:rPr lang="en-US" sz="1600" dirty="0">
                <a:solidFill>
                  <a:srgbClr val="0070C0"/>
                </a:solidFill>
                <a:ea typeface="Times New Roman" panose="02020603050405020304" pitchFamily="18" charset="0"/>
                <a:cs typeface="Times New Roman" panose="02020603050405020304" pitchFamily="18" charset="0"/>
              </a:rPr>
              <a:t> </a:t>
            </a:r>
          </a:p>
          <a:p>
            <a:pPr marL="845820" marR="0" lvl="1" indent="-285750" algn="just">
              <a:spcBef>
                <a:spcPts val="0"/>
              </a:spcBef>
              <a:spcAft>
                <a:spcPts val="0"/>
              </a:spcAft>
              <a:buClr>
                <a:srgbClr val="002060"/>
              </a:buClr>
              <a:buFont typeface="Wingdings" panose="05000000000000000000" pitchFamily="2" charset="2"/>
              <a:buChar char="§"/>
            </a:pPr>
            <a:endParaRPr lang="en-US" sz="1600" dirty="0">
              <a:ea typeface="Times New Roman" panose="02020603050405020304" pitchFamily="18" charset="0"/>
              <a:cs typeface="Times New Roman" panose="02020603050405020304" pitchFamily="18" charset="0"/>
            </a:endParaRPr>
          </a:p>
          <a:p>
            <a:pPr marL="388620" marR="0" indent="-285750" algn="just">
              <a:spcBef>
                <a:spcPts val="0"/>
              </a:spcBef>
              <a:spcAft>
                <a:spcPts val="0"/>
              </a:spcAft>
              <a:buClr>
                <a:srgbClr val="002060"/>
              </a:buClr>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The outcome of the condition predicate determines the runtime requirement</a:t>
            </a:r>
          </a:p>
          <a:p>
            <a:pPr marL="388620" marR="0" indent="-285750" algn="just">
              <a:spcBef>
                <a:spcPts val="0"/>
              </a:spcBef>
              <a:spcAft>
                <a:spcPts val="0"/>
              </a:spcAft>
              <a:buClr>
                <a:srgbClr val="002060"/>
              </a:buClr>
              <a:buFont typeface="Wingdings" panose="05000000000000000000" pitchFamily="2" charset="2"/>
              <a:buChar char="§"/>
            </a:pPr>
            <a:endParaRPr lang="en-US" dirty="0">
              <a:ea typeface="Times New Roman" panose="02020603050405020304" pitchFamily="18" charset="0"/>
              <a:cs typeface="Times New Roman" panose="02020603050405020304" pitchFamily="18" charset="0"/>
            </a:endParaRPr>
          </a:p>
          <a:p>
            <a:pPr marL="388620" marR="0" indent="-285750" algn="just">
              <a:spcBef>
                <a:spcPts val="0"/>
              </a:spcBef>
              <a:spcAft>
                <a:spcPts val="0"/>
              </a:spcAft>
              <a:buClr>
                <a:srgbClr val="002060"/>
              </a:buClr>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Both PID-24 and PID-25 are implementation requirements</a:t>
            </a:r>
          </a:p>
        </p:txBody>
      </p:sp>
    </p:spTree>
    <p:extLst>
      <p:ext uri="{BB962C8B-B14F-4D97-AF65-F5344CB8AC3E}">
        <p14:creationId xmlns:p14="http://schemas.microsoft.com/office/powerpoint/2010/main" val="33032965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348997" y="1846447"/>
            <a:ext cx="7880603" cy="457841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b="1" dirty="0"/>
              <a:t>Usage Construct: C(a/b)</a:t>
            </a:r>
          </a:p>
          <a:p>
            <a:endParaRPr lang="en-US" b="1" dirty="0"/>
          </a:p>
          <a:p>
            <a:r>
              <a:rPr lang="en-US" b="1" dirty="0"/>
              <a:t>C: Usage indicator</a:t>
            </a:r>
          </a:p>
          <a:p>
            <a:r>
              <a:rPr lang="en-US" b="1" dirty="0"/>
              <a:t>a: Usage for TRUE outcome</a:t>
            </a:r>
          </a:p>
          <a:p>
            <a:r>
              <a:rPr lang="en-US" b="1" dirty="0"/>
              <a:t>b: Usage for FALSE outcome</a:t>
            </a:r>
          </a:p>
          <a:p>
            <a:endParaRPr lang="en-US" b="1" dirty="0"/>
          </a:p>
          <a:p>
            <a:r>
              <a:rPr lang="en-US" b="1" dirty="0"/>
              <a:t>Condition Predicate: Condition statement that determines TRUE or FALSE Outcome (Must be computable from within the object it applies)</a:t>
            </a:r>
          </a:p>
          <a:p>
            <a:endParaRPr lang="en-US" b="1" dirty="0"/>
          </a:p>
          <a:p>
            <a:r>
              <a:rPr lang="en-US" b="1" dirty="0"/>
              <a:t>Examples:</a:t>
            </a:r>
          </a:p>
          <a:p>
            <a:endParaRPr lang="en-US" b="1" dirty="0"/>
          </a:p>
          <a:p>
            <a:r>
              <a:rPr lang="en-US" b="1" dirty="0"/>
              <a:t>C(R/X)</a:t>
            </a:r>
          </a:p>
          <a:p>
            <a:r>
              <a:rPr lang="en-US" b="1" dirty="0"/>
              <a:t>C(RE/X)</a:t>
            </a:r>
          </a:p>
          <a:p>
            <a:r>
              <a:rPr lang="en-US" b="1" dirty="0"/>
              <a:t>C(R/RE)</a:t>
            </a:r>
          </a:p>
          <a:p>
            <a:r>
              <a:rPr lang="en-US" b="1" dirty="0"/>
              <a:t>C(O/X)</a:t>
            </a:r>
          </a:p>
          <a:p>
            <a:endParaRPr lang="en-US" dirty="0"/>
          </a:p>
        </p:txBody>
      </p:sp>
      <p:sp>
        <p:nvSpPr>
          <p:cNvPr id="8194" name="Rectangle 2"/>
          <p:cNvSpPr>
            <a:spLocks noGrp="1" noChangeArrowheads="1"/>
          </p:cNvSpPr>
          <p:nvPr>
            <p:ph type="title"/>
          </p:nvPr>
        </p:nvSpPr>
        <p:spPr>
          <a:xfrm>
            <a:off x="457200" y="473075"/>
            <a:ext cx="8305800" cy="822325"/>
          </a:xfrm>
        </p:spPr>
        <p:txBody>
          <a:bodyPr/>
          <a:lstStyle/>
          <a:p>
            <a:r>
              <a:rPr lang="en-US" dirty="0"/>
              <a:t>Conditional Usage (HL7 v2)</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121" name="Frame 120"/>
          <p:cNvSpPr/>
          <p:nvPr/>
        </p:nvSpPr>
        <p:spPr bwMode="auto">
          <a:xfrm>
            <a:off x="4391296" y="2057400"/>
            <a:ext cx="3581400" cy="1321467"/>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Conditionals should not be used to distinguish message types (e.g., If MSH-9.2 is valued A04…) </a:t>
            </a:r>
            <a:r>
              <a:rPr lang="en-US" b="1" dirty="0">
                <a:solidFill>
                  <a:srgbClr val="0070C0"/>
                </a:solidFill>
                <a:sym typeface="Wingdings" panose="05000000000000000000" pitchFamily="2" charset="2"/>
              </a:rPr>
              <a:t> Use Profiling</a:t>
            </a:r>
            <a:endParaRPr lang="en-US" b="1" dirty="0">
              <a:solidFill>
                <a:srgbClr val="0070C0"/>
              </a:solidFill>
            </a:endParaRPr>
          </a:p>
        </p:txBody>
      </p:sp>
      <p:sp>
        <p:nvSpPr>
          <p:cNvPr id="122" name="Frame 121"/>
          <p:cNvSpPr/>
          <p:nvPr/>
        </p:nvSpPr>
        <p:spPr bwMode="auto">
          <a:xfrm>
            <a:off x="1905000" y="4570439"/>
            <a:ext cx="2286000" cy="1329531"/>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u="sng" dirty="0">
                <a:solidFill>
                  <a:srgbClr val="0070C0"/>
                </a:solidFill>
              </a:rPr>
              <a:t>HL7 V2.x</a:t>
            </a:r>
          </a:p>
          <a:p>
            <a:pPr algn="ctr"/>
            <a:r>
              <a:rPr lang="en-US" b="1" dirty="0">
                <a:solidFill>
                  <a:srgbClr val="0070C0"/>
                </a:solidFill>
              </a:rPr>
              <a:t>C(R/X) </a:t>
            </a:r>
            <a:r>
              <a:rPr lang="en-US" b="1" dirty="0">
                <a:solidFill>
                  <a:srgbClr val="0070C0"/>
                </a:solidFill>
                <a:sym typeface="Wingdings" panose="05000000000000000000" pitchFamily="2" charset="2"/>
              </a:rPr>
              <a:t> C</a:t>
            </a:r>
          </a:p>
          <a:p>
            <a:pPr algn="ctr"/>
            <a:r>
              <a:rPr lang="en-US" b="1" dirty="0">
                <a:solidFill>
                  <a:srgbClr val="0070C0"/>
                </a:solidFill>
                <a:sym typeface="Wingdings" panose="05000000000000000000" pitchFamily="2" charset="2"/>
              </a:rPr>
              <a:t>C(RE/X)  CE</a:t>
            </a:r>
            <a:endParaRPr lang="en-US" b="1" dirty="0">
              <a:solidFill>
                <a:srgbClr val="0070C0"/>
              </a:solidFill>
            </a:endParaRPr>
          </a:p>
        </p:txBody>
      </p:sp>
      <p:sp>
        <p:nvSpPr>
          <p:cNvPr id="31" name="Frame 30"/>
          <p:cNvSpPr/>
          <p:nvPr/>
        </p:nvSpPr>
        <p:spPr bwMode="auto">
          <a:xfrm>
            <a:off x="4610100" y="4190998"/>
            <a:ext cx="3362596" cy="2088411"/>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b="1" dirty="0">
                <a:solidFill>
                  <a:srgbClr val="0070C0"/>
                </a:solidFill>
              </a:rPr>
              <a:t>Very few standards support the detailed specificity of conditionals described here—nor are condition predicates explicitly stated</a:t>
            </a:r>
          </a:p>
        </p:txBody>
      </p:sp>
    </p:spTree>
    <p:extLst>
      <p:ext uri="{BB962C8B-B14F-4D97-AF65-F5344CB8AC3E}">
        <p14:creationId xmlns:p14="http://schemas.microsoft.com/office/powerpoint/2010/main" val="14323194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bwMode="auto">
          <a:xfrm>
            <a:off x="348997" y="4199739"/>
            <a:ext cx="4985003" cy="21922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3" name="Rectangle 92"/>
          <p:cNvSpPr/>
          <p:nvPr/>
        </p:nvSpPr>
        <p:spPr bwMode="auto">
          <a:xfrm>
            <a:off x="348997" y="1846448"/>
            <a:ext cx="4985003" cy="21922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94" name="Rectangle 2"/>
          <p:cNvSpPr>
            <a:spLocks noGrp="1" noChangeArrowheads="1"/>
          </p:cNvSpPr>
          <p:nvPr>
            <p:ph type="title"/>
          </p:nvPr>
        </p:nvSpPr>
        <p:spPr>
          <a:xfrm>
            <a:off x="348997" y="473075"/>
            <a:ext cx="8490203" cy="822325"/>
          </a:xfrm>
        </p:spPr>
        <p:txBody>
          <a:bodyPr/>
          <a:lstStyle/>
          <a:p>
            <a:r>
              <a:rPr lang="en-US" sz="3600" dirty="0"/>
              <a:t>C(R/RE) Conditional Usage Example</a:t>
            </a:r>
          </a:p>
        </p:txBody>
      </p:sp>
      <p:sp>
        <p:nvSpPr>
          <p:cNvPr id="4" name="Date Placeholder 3"/>
          <p:cNvSpPr>
            <a:spLocks noGrp="1"/>
          </p:cNvSpPr>
          <p:nvPr>
            <p:ph type="dt" sz="half" idx="10"/>
          </p:nvPr>
        </p:nvSpPr>
        <p:spPr>
          <a:xfrm>
            <a:off x="8075501" y="7000477"/>
            <a:ext cx="838200" cy="152400"/>
          </a:xfrm>
        </p:spPr>
        <p:txBody>
          <a:bodyPr/>
          <a:lstStyle/>
          <a:p>
            <a:fld id="{235313DE-39FF-4199-8686-1B682DE047CF}" type="datetime1">
              <a:rPr lang="en-US"/>
              <a:pPr/>
              <a:t>1/9/2018</a:t>
            </a:fld>
            <a:endParaRPr lang="en-US"/>
          </a:p>
        </p:txBody>
      </p:sp>
      <p:sp>
        <p:nvSpPr>
          <p:cNvPr id="78" name="Rounded Rectangle 77"/>
          <p:cNvSpPr/>
          <p:nvPr/>
        </p:nvSpPr>
        <p:spPr bwMode="auto">
          <a:xfrm>
            <a:off x="457200" y="2904854"/>
            <a:ext cx="1752600" cy="838200"/>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New Immunization</a:t>
            </a:r>
          </a:p>
        </p:txBody>
      </p:sp>
      <p:cxnSp>
        <p:nvCxnSpPr>
          <p:cNvPr id="95" name="Straight Connector 94"/>
          <p:cNvCxnSpPr>
            <a:stCxn id="78" idx="3"/>
            <a:endCxn id="99" idx="1"/>
          </p:cNvCxnSpPr>
          <p:nvPr/>
        </p:nvCxnSpPr>
        <p:spPr bwMode="auto">
          <a:xfrm>
            <a:off x="2209800" y="3323954"/>
            <a:ext cx="1257300" cy="5138"/>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97" name="Rounded Rectangle 96"/>
          <p:cNvSpPr/>
          <p:nvPr/>
        </p:nvSpPr>
        <p:spPr bwMode="auto">
          <a:xfrm>
            <a:off x="457200" y="1920382"/>
            <a:ext cx="4762500" cy="295594"/>
          </a:xfrm>
          <a:prstGeom prst="roundRect">
            <a:avLst/>
          </a:prstGeom>
          <a:solidFill>
            <a:schemeClr val="bg1"/>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If New </a:t>
            </a:r>
            <a:r>
              <a:rPr kumimoji="0" lang="en-US" sz="1800" b="1" i="0" u="none" strike="noStrike" cap="none" normalizeH="0" baseline="0" dirty="0">
                <a:ln>
                  <a:noFill/>
                </a:ln>
                <a:solidFill>
                  <a:srgbClr val="0070C0"/>
                </a:solidFill>
                <a:effectLst/>
                <a:latin typeface="Arial" charset="0"/>
              </a:rPr>
              <a:t>Immunization</a:t>
            </a:r>
          </a:p>
        </p:txBody>
      </p:sp>
      <p:sp>
        <p:nvSpPr>
          <p:cNvPr id="99" name="Rounded Rectangle 98"/>
          <p:cNvSpPr/>
          <p:nvPr/>
        </p:nvSpPr>
        <p:spPr bwMode="auto">
          <a:xfrm>
            <a:off x="3467100" y="2909991"/>
            <a:ext cx="1752600" cy="838201"/>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Lot Number</a:t>
            </a:r>
            <a:endParaRPr kumimoji="0" lang="en-US" sz="1800" b="1" i="0" u="none" strike="noStrike" cap="none" normalizeH="0" baseline="0" dirty="0">
              <a:ln>
                <a:noFill/>
              </a:ln>
              <a:solidFill>
                <a:schemeClr val="bg1"/>
              </a:solidFill>
              <a:effectLst/>
              <a:latin typeface="Arial" charset="0"/>
            </a:endParaRPr>
          </a:p>
        </p:txBody>
      </p:sp>
      <p:sp>
        <p:nvSpPr>
          <p:cNvPr id="100" name="TextBox 99"/>
          <p:cNvSpPr txBox="1"/>
          <p:nvPr/>
        </p:nvSpPr>
        <p:spPr>
          <a:xfrm>
            <a:off x="2076450" y="2535522"/>
            <a:ext cx="1524000" cy="738664"/>
          </a:xfrm>
          <a:prstGeom prst="rect">
            <a:avLst/>
          </a:prstGeom>
          <a:noFill/>
          <a:ln>
            <a:noFill/>
          </a:ln>
        </p:spPr>
        <p:txBody>
          <a:bodyPr wrap="square" rtlCol="0">
            <a:spAutoFit/>
          </a:bodyPr>
          <a:lstStyle/>
          <a:p>
            <a:pPr algn="ctr"/>
            <a:r>
              <a:rPr lang="en-US" sz="1400" b="1" dirty="0"/>
              <a:t>Must Support and </a:t>
            </a:r>
            <a:r>
              <a:rPr lang="en-US" sz="1400" b="1" dirty="0">
                <a:solidFill>
                  <a:srgbClr val="0070C0"/>
                </a:solidFill>
              </a:rPr>
              <a:t>must</a:t>
            </a:r>
            <a:r>
              <a:rPr lang="en-US" sz="1400" b="1" dirty="0"/>
              <a:t> be Present</a:t>
            </a:r>
          </a:p>
        </p:txBody>
      </p:sp>
      <p:sp>
        <p:nvSpPr>
          <p:cNvPr id="2" name="TextBox 1"/>
          <p:cNvSpPr txBox="1"/>
          <p:nvPr/>
        </p:nvSpPr>
        <p:spPr>
          <a:xfrm>
            <a:off x="3467098" y="3718525"/>
            <a:ext cx="1752601" cy="307777"/>
          </a:xfrm>
          <a:prstGeom prst="rect">
            <a:avLst/>
          </a:prstGeom>
          <a:noFill/>
        </p:spPr>
        <p:txBody>
          <a:bodyPr wrap="square" rtlCol="0">
            <a:spAutoFit/>
          </a:bodyPr>
          <a:lstStyle/>
          <a:p>
            <a:pPr algn="ctr"/>
            <a:r>
              <a:rPr lang="en-US" sz="1400" dirty="0"/>
              <a:t>Dependent Element</a:t>
            </a:r>
          </a:p>
        </p:txBody>
      </p:sp>
      <p:cxnSp>
        <p:nvCxnSpPr>
          <p:cNvPr id="104" name="Straight Connector 103"/>
          <p:cNvCxnSpPr>
            <a:stCxn id="78" idx="0"/>
          </p:cNvCxnSpPr>
          <p:nvPr/>
        </p:nvCxnSpPr>
        <p:spPr bwMode="auto">
          <a:xfrm flipV="1">
            <a:off x="1333500" y="2215976"/>
            <a:ext cx="0" cy="688878"/>
          </a:xfrm>
          <a:prstGeom prst="line">
            <a:avLst/>
          </a:prstGeom>
          <a:solidFill>
            <a:schemeClr val="accent1"/>
          </a:solidFill>
          <a:ln w="38100" cap="flat" cmpd="sng" algn="ctr">
            <a:solidFill>
              <a:schemeClr val="tx1"/>
            </a:solidFill>
            <a:prstDash val="solid"/>
            <a:round/>
            <a:headEnd type="triangle" w="med" len="med"/>
            <a:tailEnd type="none" w="med" len="med"/>
          </a:ln>
          <a:effectLst/>
        </p:spPr>
      </p:cxnSp>
      <p:cxnSp>
        <p:nvCxnSpPr>
          <p:cNvPr id="106" name="Straight Connector 105"/>
          <p:cNvCxnSpPr>
            <a:endCxn id="99" idx="0"/>
          </p:cNvCxnSpPr>
          <p:nvPr/>
        </p:nvCxnSpPr>
        <p:spPr bwMode="auto">
          <a:xfrm>
            <a:off x="4343399" y="2215976"/>
            <a:ext cx="1" cy="694015"/>
          </a:xfrm>
          <a:prstGeom prst="line">
            <a:avLst/>
          </a:prstGeom>
          <a:solidFill>
            <a:schemeClr val="accent1"/>
          </a:solidFill>
          <a:ln w="38100" cap="flat" cmpd="sng" algn="ctr">
            <a:solidFill>
              <a:schemeClr val="tx1"/>
            </a:solidFill>
            <a:prstDash val="solid"/>
            <a:round/>
            <a:headEnd type="triangle" w="med" len="med"/>
            <a:tailEnd type="none" w="med" len="med"/>
          </a:ln>
          <a:effectLst/>
        </p:spPr>
      </p:cxnSp>
      <p:sp>
        <p:nvSpPr>
          <p:cNvPr id="107" name="Rounded Rectangle 106"/>
          <p:cNvSpPr/>
          <p:nvPr/>
        </p:nvSpPr>
        <p:spPr bwMode="auto">
          <a:xfrm>
            <a:off x="457200" y="5278882"/>
            <a:ext cx="1752600" cy="838200"/>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Historical</a:t>
            </a:r>
            <a:r>
              <a:rPr kumimoji="0" lang="en-US" sz="1800" b="1" i="0" u="none" strike="noStrike" cap="none" normalizeH="0" baseline="0" dirty="0">
                <a:ln>
                  <a:noFill/>
                </a:ln>
                <a:solidFill>
                  <a:schemeClr val="bg1"/>
                </a:solidFill>
                <a:effectLst/>
                <a:latin typeface="Arial" charset="0"/>
              </a:rPr>
              <a:t> Immunization</a:t>
            </a:r>
          </a:p>
        </p:txBody>
      </p:sp>
      <p:cxnSp>
        <p:nvCxnSpPr>
          <p:cNvPr id="108" name="Straight Connector 107"/>
          <p:cNvCxnSpPr>
            <a:stCxn id="107" idx="3"/>
            <a:endCxn id="110" idx="1"/>
          </p:cNvCxnSpPr>
          <p:nvPr/>
        </p:nvCxnSpPr>
        <p:spPr bwMode="auto">
          <a:xfrm>
            <a:off x="2209800" y="5697982"/>
            <a:ext cx="1257300" cy="5138"/>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109" name="Rounded Rectangle 108"/>
          <p:cNvSpPr/>
          <p:nvPr/>
        </p:nvSpPr>
        <p:spPr bwMode="auto">
          <a:xfrm>
            <a:off x="457200" y="4294410"/>
            <a:ext cx="4762500" cy="295594"/>
          </a:xfrm>
          <a:prstGeom prst="roundRect">
            <a:avLst/>
          </a:prstGeom>
          <a:solidFill>
            <a:schemeClr val="bg1"/>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If Historical </a:t>
            </a:r>
            <a:r>
              <a:rPr kumimoji="0" lang="en-US" sz="1800" b="1" i="0" u="none" strike="noStrike" cap="none" normalizeH="0" baseline="0" dirty="0">
                <a:ln>
                  <a:noFill/>
                </a:ln>
                <a:solidFill>
                  <a:srgbClr val="0070C0"/>
                </a:solidFill>
                <a:effectLst/>
                <a:latin typeface="Arial" charset="0"/>
              </a:rPr>
              <a:t>Immunization</a:t>
            </a:r>
          </a:p>
        </p:txBody>
      </p:sp>
      <p:sp>
        <p:nvSpPr>
          <p:cNvPr id="110" name="Rounded Rectangle 109"/>
          <p:cNvSpPr/>
          <p:nvPr/>
        </p:nvSpPr>
        <p:spPr bwMode="auto">
          <a:xfrm>
            <a:off x="3467100" y="5284019"/>
            <a:ext cx="1752600" cy="838201"/>
          </a:xfrm>
          <a:prstGeom prst="roundRect">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Lot Number</a:t>
            </a:r>
            <a:endParaRPr kumimoji="0" lang="en-US" sz="1800" b="1" i="0" u="none" strike="noStrike" cap="none" normalizeH="0" baseline="0" dirty="0">
              <a:ln>
                <a:noFill/>
              </a:ln>
              <a:solidFill>
                <a:schemeClr val="bg1"/>
              </a:solidFill>
              <a:effectLst/>
              <a:latin typeface="Arial" charset="0"/>
            </a:endParaRPr>
          </a:p>
        </p:txBody>
      </p:sp>
      <p:sp>
        <p:nvSpPr>
          <p:cNvPr id="111" name="TextBox 110"/>
          <p:cNvSpPr txBox="1"/>
          <p:nvPr/>
        </p:nvSpPr>
        <p:spPr>
          <a:xfrm>
            <a:off x="2076450" y="4909550"/>
            <a:ext cx="1524000" cy="738664"/>
          </a:xfrm>
          <a:prstGeom prst="rect">
            <a:avLst/>
          </a:prstGeom>
          <a:noFill/>
        </p:spPr>
        <p:txBody>
          <a:bodyPr wrap="square" rtlCol="0">
            <a:spAutoFit/>
          </a:bodyPr>
          <a:lstStyle/>
          <a:p>
            <a:pPr algn="ctr"/>
            <a:r>
              <a:rPr lang="en-US" sz="1400" b="1" dirty="0"/>
              <a:t>Must Support and </a:t>
            </a:r>
            <a:r>
              <a:rPr lang="en-US" sz="1400" b="1" dirty="0">
                <a:solidFill>
                  <a:srgbClr val="0070C0"/>
                </a:solidFill>
              </a:rPr>
              <a:t>may</a:t>
            </a:r>
            <a:r>
              <a:rPr lang="en-US" sz="1400" b="1" dirty="0"/>
              <a:t> be Present</a:t>
            </a:r>
          </a:p>
        </p:txBody>
      </p:sp>
      <p:cxnSp>
        <p:nvCxnSpPr>
          <p:cNvPr id="112" name="Straight Connector 111"/>
          <p:cNvCxnSpPr>
            <a:stCxn id="107" idx="0"/>
          </p:cNvCxnSpPr>
          <p:nvPr/>
        </p:nvCxnSpPr>
        <p:spPr bwMode="auto">
          <a:xfrm flipV="1">
            <a:off x="1333500" y="4590004"/>
            <a:ext cx="0" cy="688878"/>
          </a:xfrm>
          <a:prstGeom prst="line">
            <a:avLst/>
          </a:prstGeom>
          <a:solidFill>
            <a:schemeClr val="accent1"/>
          </a:solidFill>
          <a:ln w="38100" cap="flat" cmpd="sng" algn="ctr">
            <a:solidFill>
              <a:schemeClr val="tx1"/>
            </a:solidFill>
            <a:prstDash val="solid"/>
            <a:round/>
            <a:headEnd type="triangle" w="med" len="med"/>
            <a:tailEnd type="none" w="med" len="med"/>
          </a:ln>
          <a:effectLst/>
        </p:spPr>
      </p:cxnSp>
      <p:cxnSp>
        <p:nvCxnSpPr>
          <p:cNvPr id="113" name="Straight Connector 112"/>
          <p:cNvCxnSpPr>
            <a:endCxn id="110" idx="0"/>
          </p:cNvCxnSpPr>
          <p:nvPr/>
        </p:nvCxnSpPr>
        <p:spPr bwMode="auto">
          <a:xfrm>
            <a:off x="4343399" y="4590004"/>
            <a:ext cx="1" cy="694015"/>
          </a:xfrm>
          <a:prstGeom prst="line">
            <a:avLst/>
          </a:prstGeom>
          <a:solidFill>
            <a:schemeClr val="accent1"/>
          </a:solidFill>
          <a:ln w="38100" cap="flat" cmpd="sng" algn="ctr">
            <a:solidFill>
              <a:schemeClr val="tx1"/>
            </a:solidFill>
            <a:prstDash val="solid"/>
            <a:round/>
            <a:headEnd type="triangle" w="med" len="med"/>
            <a:tailEnd type="none" w="med" len="med"/>
          </a:ln>
          <a:effectLst/>
        </p:spPr>
      </p:cxnSp>
      <p:sp>
        <p:nvSpPr>
          <p:cNvPr id="114" name="TextBox 113"/>
          <p:cNvSpPr txBox="1"/>
          <p:nvPr/>
        </p:nvSpPr>
        <p:spPr>
          <a:xfrm>
            <a:off x="457199" y="3730871"/>
            <a:ext cx="1752601" cy="307777"/>
          </a:xfrm>
          <a:prstGeom prst="rect">
            <a:avLst/>
          </a:prstGeom>
          <a:noFill/>
        </p:spPr>
        <p:txBody>
          <a:bodyPr wrap="square" rtlCol="0">
            <a:spAutoFit/>
          </a:bodyPr>
          <a:lstStyle/>
          <a:p>
            <a:pPr algn="ctr"/>
            <a:r>
              <a:rPr lang="en-US" sz="1400" dirty="0"/>
              <a:t>Base Element</a:t>
            </a:r>
          </a:p>
        </p:txBody>
      </p:sp>
      <p:sp>
        <p:nvSpPr>
          <p:cNvPr id="115" name="TextBox 114"/>
          <p:cNvSpPr txBox="1"/>
          <p:nvPr/>
        </p:nvSpPr>
        <p:spPr>
          <a:xfrm>
            <a:off x="3467098" y="6117082"/>
            <a:ext cx="1752601" cy="307777"/>
          </a:xfrm>
          <a:prstGeom prst="rect">
            <a:avLst/>
          </a:prstGeom>
          <a:noFill/>
        </p:spPr>
        <p:txBody>
          <a:bodyPr wrap="square" rtlCol="0">
            <a:spAutoFit/>
          </a:bodyPr>
          <a:lstStyle/>
          <a:p>
            <a:pPr algn="ctr"/>
            <a:r>
              <a:rPr lang="en-US" sz="1400" dirty="0"/>
              <a:t>Dependent Element</a:t>
            </a:r>
          </a:p>
        </p:txBody>
      </p:sp>
      <p:sp>
        <p:nvSpPr>
          <p:cNvPr id="116" name="TextBox 115"/>
          <p:cNvSpPr txBox="1"/>
          <p:nvPr/>
        </p:nvSpPr>
        <p:spPr>
          <a:xfrm>
            <a:off x="457198" y="6091630"/>
            <a:ext cx="1752601" cy="307777"/>
          </a:xfrm>
          <a:prstGeom prst="rect">
            <a:avLst/>
          </a:prstGeom>
          <a:noFill/>
        </p:spPr>
        <p:txBody>
          <a:bodyPr wrap="square" rtlCol="0">
            <a:spAutoFit/>
          </a:bodyPr>
          <a:lstStyle/>
          <a:p>
            <a:pPr algn="ctr"/>
            <a:r>
              <a:rPr lang="en-US" sz="1400" dirty="0"/>
              <a:t>Base Element</a:t>
            </a:r>
          </a:p>
        </p:txBody>
      </p:sp>
      <p:sp>
        <p:nvSpPr>
          <p:cNvPr id="26" name="Frame 25"/>
          <p:cNvSpPr/>
          <p:nvPr/>
        </p:nvSpPr>
        <p:spPr bwMode="auto">
          <a:xfrm>
            <a:off x="5491843" y="2281814"/>
            <a:ext cx="3276600" cy="1321467"/>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rPr>
              <a:t>IF (“New Immunization”) THEN (“Lot Number”) SHALL BE “Supported” and SHALL BE “Present”</a:t>
            </a:r>
          </a:p>
        </p:txBody>
      </p:sp>
      <p:sp>
        <p:nvSpPr>
          <p:cNvPr id="27" name="Frame 26"/>
          <p:cNvSpPr/>
          <p:nvPr/>
        </p:nvSpPr>
        <p:spPr bwMode="auto">
          <a:xfrm>
            <a:off x="5484223" y="4554742"/>
            <a:ext cx="3276600" cy="1321467"/>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b="1" dirty="0">
                <a:solidFill>
                  <a:srgbClr val="0070C0"/>
                </a:solidFill>
              </a:rPr>
              <a:t>IF (“Historical Immunization”) THEN (“Lot Number”) SHALL BE “Supported” and MAY BE “Present”</a:t>
            </a:r>
          </a:p>
        </p:txBody>
      </p:sp>
      <p:sp>
        <p:nvSpPr>
          <p:cNvPr id="3" name="TextBox 2"/>
          <p:cNvSpPr txBox="1"/>
          <p:nvPr/>
        </p:nvSpPr>
        <p:spPr>
          <a:xfrm>
            <a:off x="5484223" y="3894345"/>
            <a:ext cx="3276600" cy="369332"/>
          </a:xfrm>
          <a:prstGeom prst="rect">
            <a:avLst/>
          </a:prstGeom>
          <a:noFill/>
        </p:spPr>
        <p:txBody>
          <a:bodyPr wrap="square" rtlCol="0">
            <a:spAutoFit/>
          </a:bodyPr>
          <a:lstStyle/>
          <a:p>
            <a:pPr algn="ctr"/>
            <a:r>
              <a:rPr lang="en-US" b="1" dirty="0"/>
              <a:t>C(R/RE)</a:t>
            </a:r>
          </a:p>
        </p:txBody>
      </p:sp>
      <p:sp>
        <p:nvSpPr>
          <p:cNvPr id="28" name="5-Point Star 2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506675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FHIR Usage</a:t>
            </a:r>
          </a:p>
        </p:txBody>
      </p:sp>
      <p:sp>
        <p:nvSpPr>
          <p:cNvPr id="8195" name="Rectangle 3"/>
          <p:cNvSpPr>
            <a:spLocks noGrp="1" noChangeArrowheads="1"/>
          </p:cNvSpPr>
          <p:nvPr>
            <p:ph idx="1"/>
          </p:nvPr>
        </p:nvSpPr>
        <p:spPr>
          <a:xfrm>
            <a:off x="381000" y="1676400"/>
            <a:ext cx="8458200" cy="1371600"/>
          </a:xfrm>
        </p:spPr>
        <p:txBody>
          <a:bodyPr>
            <a:normAutofit fontScale="92500" lnSpcReduction="20000"/>
          </a:bodyPr>
          <a:lstStyle/>
          <a:p>
            <a:r>
              <a:rPr lang="en-US" dirty="0"/>
              <a:t>Do not have explicit Usage indicators in base</a:t>
            </a:r>
          </a:p>
          <a:p>
            <a:r>
              <a:rPr lang="en-US" dirty="0"/>
              <a:t>Expressed with Cardinality and “</a:t>
            </a:r>
            <a:r>
              <a:rPr lang="en-US" dirty="0" err="1"/>
              <a:t>mustSupport</a:t>
            </a:r>
            <a:r>
              <a:rPr lang="en-US" dirty="0"/>
              <a:t>” (in profiles)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86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586432012"/>
              </p:ext>
            </p:extLst>
          </p:nvPr>
        </p:nvGraphicFramePr>
        <p:xfrm>
          <a:off x="455022" y="3276600"/>
          <a:ext cx="8310155" cy="2270760"/>
        </p:xfrm>
        <a:graphic>
          <a:graphicData uri="http://schemas.openxmlformats.org/drawingml/2006/table">
            <a:tbl>
              <a:tblPr firstRow="1" firstCol="1" bandRow="1"/>
              <a:tblGrid>
                <a:gridCol w="1221377">
                  <a:extLst>
                    <a:ext uri="{9D8B030D-6E8A-4147-A177-3AD203B41FA5}">
                      <a16:colId xmlns:a16="http://schemas.microsoft.com/office/drawing/2014/main" val="1534530844"/>
                    </a:ext>
                  </a:extLst>
                </a:gridCol>
                <a:gridCol w="1524000">
                  <a:extLst>
                    <a:ext uri="{9D8B030D-6E8A-4147-A177-3AD203B41FA5}">
                      <a16:colId xmlns:a16="http://schemas.microsoft.com/office/drawing/2014/main" val="1642269481"/>
                    </a:ext>
                  </a:extLst>
                </a:gridCol>
                <a:gridCol w="5564778">
                  <a:extLst>
                    <a:ext uri="{9D8B030D-6E8A-4147-A177-3AD203B41FA5}">
                      <a16:colId xmlns:a16="http://schemas.microsoft.com/office/drawing/2014/main" val="3885614526"/>
                    </a:ext>
                  </a:extLst>
                </a:gridCol>
              </a:tblGrid>
              <a:tr h="0">
                <a:tc>
                  <a:txBody>
                    <a:bodyPr/>
                    <a:lstStyle/>
                    <a:p>
                      <a:pPr marL="0" marR="0" algn="just">
                        <a:spcBef>
                          <a:spcPts val="0"/>
                        </a:spcBef>
                        <a:spcAft>
                          <a:spcPts val="0"/>
                        </a:spcAft>
                      </a:pPr>
                      <a:r>
                        <a:rPr lang="en-US" sz="1600" b="1" baseline="0" dirty="0">
                          <a:solidFill>
                            <a:schemeClr val="bg1"/>
                          </a:solidFill>
                          <a:effectLst/>
                          <a:latin typeface="+mn-lt"/>
                          <a:ea typeface="Times New Roman" panose="02020603050405020304" pitchFamily="18" charset="0"/>
                          <a:cs typeface="Times New Roman" panose="02020603050405020304" pitchFamily="18" charset="0"/>
                        </a:rPr>
                        <a:t>Cardinality</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Must</a:t>
                      </a:r>
                      <a:r>
                        <a:rPr lang="en-US" sz="1600" b="1" baseline="0" dirty="0">
                          <a:solidFill>
                            <a:schemeClr val="bg1"/>
                          </a:solidFill>
                          <a:effectLst/>
                          <a:latin typeface="+mn-lt"/>
                          <a:ea typeface="Times New Roman" panose="02020603050405020304" pitchFamily="18" charset="0"/>
                          <a:cs typeface="Times New Roman" panose="02020603050405020304" pitchFamily="18" charset="0"/>
                        </a:rPr>
                        <a:t> Support</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Comments</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840965747"/>
                  </a:ext>
                </a:extLst>
              </a:tr>
              <a:tr h="0">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0..1</a:t>
                      </a:r>
                    </a:p>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0..*</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endParaRPr lang="en-US" sz="1600" dirty="0">
                        <a:latin typeface="+mn-lt"/>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1600" dirty="0">
                          <a:latin typeface="+mn-lt"/>
                        </a:rPr>
                        <a:t>Optional</a:t>
                      </a:r>
                    </a:p>
                    <a:p>
                      <a:pPr algn="l"/>
                      <a:r>
                        <a:rPr lang="en-US" sz="1600" dirty="0">
                          <a:latin typeface="+mn-lt"/>
                        </a:rPr>
                        <a:t>Most elements are “Optional” in the base FHIR specification</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5724747"/>
                  </a:ext>
                </a:extLst>
              </a:tr>
              <a:tr h="0">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0..1</a:t>
                      </a:r>
                    </a:p>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0..*</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“true”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Must</a:t>
                      </a:r>
                      <a:r>
                        <a:rPr lang="en-US" sz="1600" baseline="0" dirty="0">
                          <a:effectLst/>
                          <a:latin typeface="+mn-lt"/>
                          <a:ea typeface="Times New Roman" panose="02020603050405020304" pitchFamily="18" charset="0"/>
                          <a:cs typeface="Times New Roman" panose="02020603050405020304" pitchFamily="18" charset="0"/>
                        </a:rPr>
                        <a:t> Support/May be Present</a:t>
                      </a:r>
                    </a:p>
                    <a:p>
                      <a:pPr marL="0" marR="0" algn="l">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Add “</a:t>
                      </a:r>
                      <a:r>
                        <a:rPr lang="en-US" sz="1600" dirty="0" err="1">
                          <a:effectLst/>
                          <a:latin typeface="+mn-lt"/>
                          <a:ea typeface="Times New Roman" panose="02020603050405020304" pitchFamily="18" charset="0"/>
                          <a:cs typeface="Times New Roman" panose="02020603050405020304" pitchFamily="18" charset="0"/>
                        </a:rPr>
                        <a:t>mustSupport</a:t>
                      </a:r>
                      <a:r>
                        <a:rPr lang="en-US" sz="1600" dirty="0">
                          <a:effectLst/>
                          <a:latin typeface="+mn-lt"/>
                          <a:ea typeface="Times New Roman" panose="02020603050405020304" pitchFamily="18" charset="0"/>
                          <a:cs typeface="Times New Roman" panose="02020603050405020304" pitchFamily="18" charset="0"/>
                        </a:rPr>
                        <a:t>” flag in</a:t>
                      </a:r>
                      <a:r>
                        <a:rPr lang="en-US" sz="1600" baseline="0" dirty="0">
                          <a:effectLst/>
                          <a:latin typeface="+mn-lt"/>
                          <a:ea typeface="Times New Roman" panose="02020603050405020304" pitchFamily="18" charset="0"/>
                          <a:cs typeface="Times New Roman" panose="02020603050405020304" pitchFamily="18" charset="0"/>
                        </a:rPr>
                        <a:t> FHIR profiles if needed</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9946216"/>
                  </a:ext>
                </a:extLst>
              </a:tr>
              <a:tr h="0">
                <a:tc>
                  <a:txBody>
                    <a:bodyPr/>
                    <a:lstStyle/>
                    <a:p>
                      <a:pPr marL="0" marR="0" algn="just">
                        <a:spcBef>
                          <a:spcPts val="0"/>
                        </a:spcBef>
                        <a:spcAft>
                          <a:spcPts val="0"/>
                        </a:spcAft>
                      </a:pPr>
                      <a:r>
                        <a:rPr lang="pt-BR" sz="1600" b="1" dirty="0">
                          <a:effectLst/>
                          <a:latin typeface="+mn-lt"/>
                          <a:ea typeface="Times New Roman" panose="02020603050405020304" pitchFamily="18" charset="0"/>
                          <a:cs typeface="Times New Roman" panose="02020603050405020304" pitchFamily="18" charset="0"/>
                        </a:rPr>
                        <a:t>1..1</a:t>
                      </a:r>
                    </a:p>
                    <a:p>
                      <a:pPr marL="0" marR="0" algn="just">
                        <a:spcBef>
                          <a:spcPts val="0"/>
                        </a:spcBef>
                        <a:spcAft>
                          <a:spcPts val="0"/>
                        </a:spcAft>
                      </a:pPr>
                      <a:r>
                        <a:rPr lang="pt-BR" sz="1600" b="1" dirty="0">
                          <a:effectLst/>
                          <a:latin typeface="+mn-lt"/>
                          <a:ea typeface="Times New Roman" panose="02020603050405020304" pitchFamily="18" charset="0"/>
                          <a:cs typeface="Times New Roman" panose="02020603050405020304" pitchFamily="18" charset="0"/>
                        </a:rPr>
                        <a:t>1..*</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Required</a:t>
                      </a:r>
                    </a:p>
                    <a:p>
                      <a:pPr marL="0" marR="0" algn="l">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Needed</a:t>
                      </a:r>
                      <a:r>
                        <a:rPr lang="en-US" sz="1600" baseline="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elements are made “Required” in FHIR profiles</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693347"/>
                  </a:ext>
                </a:extLst>
              </a:tr>
              <a:tr h="0">
                <a:tc>
                  <a:txBody>
                    <a:bodyPr/>
                    <a:lstStyle/>
                    <a:p>
                      <a:pPr marL="0" marR="0" algn="just">
                        <a:spcBef>
                          <a:spcPts val="0"/>
                        </a:spcBef>
                        <a:spcAft>
                          <a:spcPts val="0"/>
                        </a:spcAft>
                      </a:pPr>
                      <a:r>
                        <a:rPr lang="pt-BR" sz="1600" b="1" dirty="0">
                          <a:effectLst/>
                          <a:latin typeface="+mn-lt"/>
                          <a:ea typeface="Times New Roman" panose="02020603050405020304" pitchFamily="18" charset="0"/>
                          <a:cs typeface="Times New Roman" panose="02020603050405020304" pitchFamily="18" charset="0"/>
                        </a:rPr>
                        <a:t>0..0</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Not Supported</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5353465"/>
                  </a:ext>
                </a:extLst>
              </a:tr>
              <a:tr h="0">
                <a:tc>
                  <a:txBody>
                    <a:bodyPr/>
                    <a:lstStyle/>
                    <a:p>
                      <a:pPr marL="0" marR="0" algn="just">
                        <a:spcBef>
                          <a:spcPts val="0"/>
                        </a:spcBef>
                        <a:spcAft>
                          <a:spcPts val="0"/>
                        </a:spcAft>
                      </a:pPr>
                      <a:endParaRPr lang="en-US" sz="1600" b="1"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l">
                        <a:spcBef>
                          <a:spcPts val="0"/>
                        </a:spcBef>
                        <a:spcAft>
                          <a:spcPts val="600"/>
                        </a:spcAft>
                      </a:pPr>
                      <a:r>
                        <a:rPr lang="en-US" sz="1600" dirty="0">
                          <a:solidFill>
                            <a:srgbClr val="00B050"/>
                          </a:solidFill>
                          <a:effectLst/>
                          <a:latin typeface="+mn-lt"/>
                          <a:ea typeface="Times New Roman" panose="02020603050405020304" pitchFamily="18" charset="0"/>
                          <a:cs typeface="Times New Roman" panose="02020603050405020304" pitchFamily="18" charset="0"/>
                        </a:rPr>
                        <a:t>Expressed</a:t>
                      </a:r>
                      <a:r>
                        <a:rPr lang="en-US" sz="1600" baseline="0" dirty="0">
                          <a:solidFill>
                            <a:srgbClr val="00B050"/>
                          </a:solidFill>
                          <a:effectLst/>
                          <a:latin typeface="+mn-lt"/>
                          <a:ea typeface="Times New Roman" panose="02020603050405020304" pitchFamily="18" charset="0"/>
                          <a:cs typeface="Times New Roman" panose="02020603050405020304" pitchFamily="18" charset="0"/>
                        </a:rPr>
                        <a:t> as explicit conditional constraints???</a:t>
                      </a:r>
                      <a:endParaRPr lang="en-US" sz="1600" dirty="0">
                        <a:solidFill>
                          <a:srgbClr val="00B050"/>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8919646"/>
                  </a:ext>
                </a:extLst>
              </a:tr>
            </a:tbl>
          </a:graphicData>
        </a:graphic>
      </p:graphicFrame>
    </p:spTree>
    <p:extLst>
      <p:ext uri="{BB962C8B-B14F-4D97-AF65-F5344CB8AC3E}">
        <p14:creationId xmlns:p14="http://schemas.microsoft.com/office/powerpoint/2010/main" val="3944965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482918"/>
            <a:ext cx="8153400" cy="822325"/>
          </a:xfrm>
        </p:spPr>
        <p:txBody>
          <a:bodyPr/>
          <a:lstStyle/>
          <a:p>
            <a:r>
              <a:rPr lang="en-US" dirty="0"/>
              <a:t>HL7v2 Usage Differences</a:t>
            </a:r>
          </a:p>
        </p:txBody>
      </p:sp>
      <p:sp>
        <p:nvSpPr>
          <p:cNvPr id="8195" name="Rectangle 3"/>
          <p:cNvSpPr>
            <a:spLocks noGrp="1" noChangeArrowheads="1"/>
          </p:cNvSpPr>
          <p:nvPr>
            <p:ph idx="1"/>
          </p:nvPr>
        </p:nvSpPr>
        <p:spPr>
          <a:xfrm>
            <a:off x="381000" y="1676400"/>
            <a:ext cx="8458200" cy="609600"/>
          </a:xfrm>
        </p:spPr>
        <p:txBody>
          <a:bodyPr>
            <a:normAutofit/>
          </a:bodyPr>
          <a:lstStyle/>
          <a:p>
            <a:r>
              <a:rPr lang="en-US" dirty="0"/>
              <a:t>IHE Technical Framework – Appendix C</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87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045034757"/>
              </p:ext>
            </p:extLst>
          </p:nvPr>
        </p:nvGraphicFramePr>
        <p:xfrm>
          <a:off x="454572" y="2286000"/>
          <a:ext cx="8310154" cy="3169920"/>
        </p:xfrm>
        <a:graphic>
          <a:graphicData uri="http://schemas.openxmlformats.org/drawingml/2006/table">
            <a:tbl>
              <a:tblPr firstRow="1" firstCol="1" bandRow="1"/>
              <a:tblGrid>
                <a:gridCol w="1420299">
                  <a:extLst>
                    <a:ext uri="{9D8B030D-6E8A-4147-A177-3AD203B41FA5}">
                      <a16:colId xmlns:a16="http://schemas.microsoft.com/office/drawing/2014/main" val="1534530844"/>
                    </a:ext>
                  </a:extLst>
                </a:gridCol>
                <a:gridCol w="6889855">
                  <a:extLst>
                    <a:ext uri="{9D8B030D-6E8A-4147-A177-3AD203B41FA5}">
                      <a16:colId xmlns:a16="http://schemas.microsoft.com/office/drawing/2014/main" val="1642269481"/>
                    </a:ext>
                  </a:extLst>
                </a:gridCol>
              </a:tblGrid>
              <a:tr h="0">
                <a:tc>
                  <a:txBody>
                    <a:bodyPr/>
                    <a:lstStyle/>
                    <a:p>
                      <a:pPr marL="0" marR="0" algn="just">
                        <a:spcBef>
                          <a:spcPts val="0"/>
                        </a:spcBef>
                        <a:spcAft>
                          <a:spcPts val="0"/>
                        </a:spcAft>
                      </a:pPr>
                      <a:r>
                        <a:rPr lang="en-US" sz="1600" b="1" baseline="0" dirty="0">
                          <a:solidFill>
                            <a:schemeClr val="bg1"/>
                          </a:solidFill>
                          <a:effectLst/>
                          <a:latin typeface="+mn-lt"/>
                          <a:ea typeface="Times New Roman" panose="02020603050405020304" pitchFamily="18" charset="0"/>
                          <a:cs typeface="Times New Roman" panose="02020603050405020304" pitchFamily="18" charset="0"/>
                        </a:rPr>
                        <a:t>Concept</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Definition</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840965747"/>
                  </a:ext>
                </a:extLst>
              </a:tr>
              <a:tr h="0">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R2</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r>
                        <a:rPr lang="en-US" sz="1600" dirty="0">
                          <a:latin typeface="+mn-lt"/>
                        </a:rPr>
                        <a:t>This is an IHE extension.</a:t>
                      </a:r>
                      <a:r>
                        <a:rPr lang="en-US" sz="1600" baseline="0" dirty="0">
                          <a:latin typeface="+mn-lt"/>
                        </a:rPr>
                        <a:t> </a:t>
                      </a:r>
                      <a:r>
                        <a:rPr lang="en-US" sz="1600" dirty="0">
                          <a:latin typeface="+mn-lt"/>
                        </a:rPr>
                        <a:t>If the sending application has</a:t>
                      </a:r>
                      <a:r>
                        <a:rPr lang="en-US" sz="1600" baseline="0" dirty="0">
                          <a:latin typeface="+mn-lt"/>
                        </a:rPr>
                        <a:t> </a:t>
                      </a:r>
                      <a:r>
                        <a:rPr lang="en-US" sz="1600" dirty="0">
                          <a:latin typeface="+mn-lt"/>
                        </a:rPr>
                        <a:t>data for</a:t>
                      </a:r>
                      <a:r>
                        <a:rPr lang="en-US" sz="1600" baseline="0" dirty="0">
                          <a:latin typeface="+mn-lt"/>
                        </a:rPr>
                        <a:t> </a:t>
                      </a:r>
                      <a:r>
                        <a:rPr lang="en-US" sz="1600" dirty="0">
                          <a:latin typeface="+mn-lt"/>
                        </a:rPr>
                        <a:t>the field, it  is required to populate the field.</a:t>
                      </a:r>
                      <a:r>
                        <a:rPr lang="en-US" sz="1600" baseline="0" dirty="0">
                          <a:latin typeface="+mn-lt"/>
                        </a:rPr>
                        <a:t> </a:t>
                      </a:r>
                      <a:r>
                        <a:rPr lang="en-US" sz="1600" dirty="0">
                          <a:latin typeface="+mn-lt"/>
                        </a:rPr>
                        <a:t>If the value is not known,</a:t>
                      </a:r>
                      <a:r>
                        <a:rPr lang="en-US" sz="1600" baseline="0" dirty="0">
                          <a:latin typeface="+mn-lt"/>
                        </a:rPr>
                        <a:t> </a:t>
                      </a:r>
                      <a:r>
                        <a:rPr lang="en-US" sz="1600" dirty="0">
                          <a:latin typeface="+mn-lt"/>
                        </a:rPr>
                        <a:t>the field may not be sent. </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5724747"/>
                  </a:ext>
                </a:extLst>
              </a:tr>
              <a:tr h="0">
                <a:tc>
                  <a:txBody>
                    <a:bodyPr/>
                    <a:lstStyle/>
                    <a:p>
                      <a:pPr marL="0" marR="0" algn="l">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R+</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This is an IHE extension.</a:t>
                      </a:r>
                      <a:r>
                        <a:rPr lang="en-US" sz="1600" baseline="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This</a:t>
                      </a:r>
                      <a:r>
                        <a:rPr lang="en-US" sz="1600" baseline="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is a field</a:t>
                      </a:r>
                      <a:r>
                        <a:rPr lang="en-US" sz="1600" baseline="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that</a:t>
                      </a:r>
                      <a:r>
                        <a:rPr lang="en-US" sz="1600" baseline="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IHE requires</a:t>
                      </a:r>
                      <a:r>
                        <a:rPr lang="en-US" sz="1600" baseline="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that was listed as optional within</a:t>
                      </a:r>
                      <a:r>
                        <a:rPr lang="en-US" sz="1600" baseline="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the HL7 standard</a:t>
                      </a:r>
                      <a:r>
                        <a:rPr lang="en-US" sz="1600" baseline="0" dirty="0">
                          <a:effectLst/>
                          <a:latin typeface="+mn-lt"/>
                          <a:ea typeface="Times New Roman" panose="02020603050405020304" pitchFamily="18" charset="0"/>
                          <a:cs typeface="Times New Roman" panose="02020603050405020304" pitchFamily="18" charset="0"/>
                        </a:rPr>
                        <a:t> (i.e., O in HL7 are profiled to R in IHE).</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9946216"/>
                  </a:ext>
                </a:extLst>
              </a:tr>
              <a:tr h="0">
                <a:tc>
                  <a:txBody>
                    <a:bodyPr/>
                    <a:lstStyle/>
                    <a:p>
                      <a:pPr marL="0" marR="0" algn="l">
                        <a:spcBef>
                          <a:spcPts val="0"/>
                        </a:spcBef>
                        <a:spcAft>
                          <a:spcPts val="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Concept</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endParaRPr lang="en-US" sz="1400" dirty="0">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387835072"/>
                  </a:ext>
                </a:extLst>
              </a:tr>
              <a:tr h="0">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R</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Required</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693347"/>
                  </a:ext>
                </a:extLst>
              </a:tr>
              <a:tr h="0">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RE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Required,</a:t>
                      </a:r>
                      <a:r>
                        <a:rPr lang="en-US" sz="1600" baseline="0" dirty="0">
                          <a:effectLst/>
                          <a:latin typeface="+mn-lt"/>
                          <a:ea typeface="Times New Roman" panose="02020603050405020304" pitchFamily="18" charset="0"/>
                          <a:cs typeface="Times New Roman" panose="02020603050405020304" pitchFamily="18" charset="0"/>
                        </a:rPr>
                        <a:t> but may be empty</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5353465"/>
                  </a:ext>
                </a:extLst>
              </a:tr>
              <a:tr h="0">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C</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Conditional</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8919646"/>
                  </a:ext>
                </a:extLst>
              </a:tr>
              <a:tr h="0">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CE</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Conditional,</a:t>
                      </a:r>
                      <a:r>
                        <a:rPr lang="en-US" sz="1600" baseline="0" dirty="0">
                          <a:effectLst/>
                          <a:latin typeface="+mn-lt"/>
                          <a:ea typeface="Times New Roman" panose="02020603050405020304" pitchFamily="18" charset="0"/>
                          <a:cs typeface="Times New Roman" panose="02020603050405020304" pitchFamily="18" charset="0"/>
                        </a:rPr>
                        <a:t> but may be empty</a:t>
                      </a:r>
                      <a:endParaRPr lang="en-US" sz="1600" dirty="0">
                        <a:effectLst/>
                        <a:latin typeface="+mn-lt"/>
                        <a:ea typeface="Times New Roman" panose="02020603050405020304" pitchFamily="18" charset="0"/>
                        <a:cs typeface="Times New Roman" panose="02020603050405020304" pitchFamily="18" charset="0"/>
                      </a:endParaRP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1298585"/>
                  </a:ext>
                </a:extLst>
              </a:tr>
              <a:tr h="0">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O</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Optional</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38718827"/>
                  </a:ext>
                </a:extLst>
              </a:tr>
              <a:tr h="0">
                <a:tc>
                  <a:txBody>
                    <a:bodyPr/>
                    <a:lstStyle/>
                    <a:p>
                      <a:pPr marL="0" marR="0" algn="just">
                        <a:spcBef>
                          <a:spcPts val="0"/>
                        </a:spcBef>
                        <a:spcAft>
                          <a:spcPts val="0"/>
                        </a:spcAft>
                      </a:pPr>
                      <a:r>
                        <a:rPr lang="en-US" sz="1600" b="1" dirty="0">
                          <a:effectLst/>
                          <a:latin typeface="+mn-lt"/>
                          <a:ea typeface="Times New Roman" panose="02020603050405020304" pitchFamily="18" charset="0"/>
                          <a:cs typeface="Times New Roman" panose="02020603050405020304" pitchFamily="18" charset="0"/>
                        </a:rPr>
                        <a:t>X</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mn-lt"/>
                          <a:ea typeface="Times New Roman" panose="02020603050405020304" pitchFamily="18" charset="0"/>
                          <a:cs typeface="Times New Roman" panose="02020603050405020304" pitchFamily="18" charset="0"/>
                        </a:rPr>
                        <a:t>Not Supported</a:t>
                      </a:r>
                    </a:p>
                  </a:txBody>
                  <a:tcPr marL="62288" marR="62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23573437"/>
                  </a:ext>
                </a:extLst>
              </a:tr>
            </a:tbl>
          </a:graphicData>
        </a:graphic>
      </p:graphicFrame>
      <p:sp>
        <p:nvSpPr>
          <p:cNvPr id="8" name="Rectangle 3"/>
          <p:cNvSpPr txBox="1">
            <a:spLocks noChangeArrowheads="1"/>
          </p:cNvSpPr>
          <p:nvPr/>
        </p:nvSpPr>
        <p:spPr bwMode="auto">
          <a:xfrm>
            <a:off x="380549" y="5662448"/>
            <a:ext cx="8458200" cy="6621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fontAlgn="base">
              <a:spcBef>
                <a:spcPct val="20000"/>
              </a:spcBef>
              <a:spcAft>
                <a:spcPct val="0"/>
              </a:spcAft>
              <a:buClr>
                <a:schemeClr val="accent1"/>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Ø"/>
              <a:defRPr sz="2600">
                <a:solidFill>
                  <a:schemeClr val="tx1"/>
                </a:solidFill>
                <a:latin typeface="+mn-lt"/>
              </a:defRPr>
            </a:lvl2pPr>
            <a:lvl3pPr marL="1143000" indent="-228600" algn="l" rtl="0" fontAlgn="base">
              <a:spcBef>
                <a:spcPct val="20000"/>
              </a:spcBef>
              <a:spcAft>
                <a:spcPct val="0"/>
              </a:spcAft>
              <a:buClr>
                <a:schemeClr val="accent1"/>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SzPct val="85000"/>
              <a:buFont typeface="Wingdings" pitchFamily="2" charset="2"/>
              <a:buChar char="ü"/>
              <a:defRPr sz="2000">
                <a:solidFill>
                  <a:schemeClr val="tx1"/>
                </a:solidFill>
                <a:latin typeface="+mn-lt"/>
              </a:defRPr>
            </a:lvl5pPr>
            <a:lvl6pPr marL="25146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6pPr>
            <a:lvl7pPr marL="29718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7pPr>
            <a:lvl8pPr marL="34290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8pPr>
            <a:lvl9pPr marL="3886200" indent="-228600" algn="l" rtl="0" fontAlgn="base">
              <a:spcBef>
                <a:spcPct val="20000"/>
              </a:spcBef>
              <a:spcAft>
                <a:spcPct val="0"/>
              </a:spcAft>
              <a:buClr>
                <a:schemeClr val="folHlink"/>
              </a:buClr>
              <a:buSzPct val="85000"/>
              <a:buFont typeface="Wingdings" pitchFamily="2" charset="2"/>
              <a:buChar char="ü"/>
              <a:defRPr sz="2000">
                <a:solidFill>
                  <a:schemeClr val="tx1"/>
                </a:solidFill>
                <a:latin typeface="+mn-lt"/>
              </a:defRPr>
            </a:lvl9pPr>
          </a:lstStyle>
          <a:p>
            <a:pPr eaLnBrk="1" hangingPunct="1">
              <a:buClr>
                <a:srgbClr val="002060"/>
              </a:buClr>
            </a:pPr>
            <a:r>
              <a:rPr lang="en-US" kern="0" dirty="0"/>
              <a:t>HL7 v2 IGs sometimes will change the definitions and meaning of the usage indicators</a:t>
            </a:r>
          </a:p>
        </p:txBody>
      </p:sp>
      <p:sp>
        <p:nvSpPr>
          <p:cNvPr id="9" name="5-Point Star 8"/>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947056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482918"/>
            <a:ext cx="8534400" cy="822325"/>
          </a:xfrm>
        </p:spPr>
        <p:txBody>
          <a:bodyPr/>
          <a:lstStyle/>
          <a:p>
            <a:r>
              <a:rPr lang="en-US" dirty="0"/>
              <a:t>Provisional Usage Requirements</a:t>
            </a:r>
          </a:p>
        </p:txBody>
      </p:sp>
      <p:sp>
        <p:nvSpPr>
          <p:cNvPr id="8195" name="Rectangle 3"/>
          <p:cNvSpPr>
            <a:spLocks noGrp="1" noChangeArrowheads="1"/>
          </p:cNvSpPr>
          <p:nvPr>
            <p:ph idx="1"/>
          </p:nvPr>
        </p:nvSpPr>
        <p:spPr>
          <a:xfrm>
            <a:off x="304800" y="1676400"/>
            <a:ext cx="8534400" cy="2819400"/>
          </a:xfrm>
        </p:spPr>
        <p:txBody>
          <a:bodyPr>
            <a:normAutofit fontScale="85000" lnSpcReduction="10000"/>
          </a:bodyPr>
          <a:lstStyle/>
          <a:p>
            <a:r>
              <a:rPr lang="en-US" dirty="0"/>
              <a:t>Required to be implemented as stated if a higher level Optional element is “invoked”—either declared explicitly via refinement or by instance</a:t>
            </a:r>
          </a:p>
          <a:p>
            <a:r>
              <a:rPr lang="en-US" dirty="0"/>
              <a:t>Element is Optional, but if implemented, it SHALL be implemented as specified</a:t>
            </a:r>
          </a:p>
          <a:p>
            <a:r>
              <a:rPr lang="en-US" dirty="0"/>
              <a:t>Profiling can aid in managing provisional requirements by creating “optional” profile components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88</a:t>
            </a:fld>
            <a:endParaRPr lang="en-US"/>
          </a:p>
        </p:txBody>
      </p:sp>
      <p:sp>
        <p:nvSpPr>
          <p:cNvPr id="2" name="TextBox 1"/>
          <p:cNvSpPr txBox="1"/>
          <p:nvPr/>
        </p:nvSpPr>
        <p:spPr>
          <a:xfrm>
            <a:off x="762000" y="4648200"/>
            <a:ext cx="3429000" cy="1477328"/>
          </a:xfrm>
          <a:prstGeom prst="rect">
            <a:avLst/>
          </a:prstGeom>
          <a:noFill/>
          <a:ln w="28575">
            <a:solidFill>
              <a:schemeClr val="tx1"/>
            </a:solidFill>
          </a:ln>
        </p:spPr>
        <p:txBody>
          <a:bodyPr wrap="square" rtlCol="0">
            <a:spAutoFit/>
          </a:bodyPr>
          <a:lstStyle/>
          <a:p>
            <a:r>
              <a:rPr lang="en-US" dirty="0"/>
              <a:t>SEG-1: Optional</a:t>
            </a:r>
          </a:p>
          <a:p>
            <a:r>
              <a:rPr lang="en-US" dirty="0"/>
              <a:t>    FLD-1: Required</a:t>
            </a:r>
          </a:p>
          <a:p>
            <a:r>
              <a:rPr lang="en-US" dirty="0"/>
              <a:t>    FLD-2: Optional</a:t>
            </a:r>
          </a:p>
          <a:p>
            <a:r>
              <a:rPr lang="en-US" dirty="0"/>
              <a:t>    FLD-3: Required</a:t>
            </a:r>
          </a:p>
          <a:p>
            <a:r>
              <a:rPr lang="en-US" dirty="0"/>
              <a:t>    FLD-4: Not-supported</a:t>
            </a:r>
          </a:p>
        </p:txBody>
      </p:sp>
      <p:sp>
        <p:nvSpPr>
          <p:cNvPr id="7" name="Frame 6"/>
          <p:cNvSpPr/>
          <p:nvPr/>
        </p:nvSpPr>
        <p:spPr bwMode="auto">
          <a:xfrm>
            <a:off x="4495800" y="4648200"/>
            <a:ext cx="3505200" cy="1477328"/>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If SEG-1 is present, then FLD-1 and FLD-3 are required. FLD-4 is not supported. SEG-1 does not need to be present at all.</a:t>
            </a:r>
            <a:endParaRPr kumimoji="0" lang="en-US" sz="1800" b="1" i="0" u="none" strike="noStrike" cap="none" normalizeH="0" baseline="0" dirty="0">
              <a:ln>
                <a:noFill/>
              </a:ln>
              <a:solidFill>
                <a:srgbClr val="0070C0"/>
              </a:solidFill>
              <a:effectLst/>
            </a:endParaRPr>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459508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482918"/>
            <a:ext cx="8534400" cy="822325"/>
          </a:xfrm>
        </p:spPr>
        <p:txBody>
          <a:bodyPr/>
          <a:lstStyle/>
          <a:p>
            <a:r>
              <a:rPr lang="en-US" dirty="0"/>
              <a:t>CDA Nested Requirements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89</a:t>
            </a:fld>
            <a:endParaRPr lang="en-US"/>
          </a:p>
        </p:txBody>
      </p:sp>
      <p:sp>
        <p:nvSpPr>
          <p:cNvPr id="2" name="TextBox 1"/>
          <p:cNvSpPr txBox="1"/>
          <p:nvPr/>
        </p:nvSpPr>
        <p:spPr>
          <a:xfrm>
            <a:off x="461042" y="1676400"/>
            <a:ext cx="8305800" cy="1200329"/>
          </a:xfrm>
          <a:prstGeom prst="rect">
            <a:avLst/>
          </a:prstGeom>
          <a:noFill/>
          <a:ln w="28575">
            <a:solidFill>
              <a:schemeClr val="tx1"/>
            </a:solidFill>
          </a:ln>
        </p:spPr>
        <p:txBody>
          <a:bodyPr wrap="square" rtlCol="0">
            <a:spAutoFit/>
          </a:bodyPr>
          <a:lstStyle/>
          <a:p>
            <a:r>
              <a:rPr lang="en-US" dirty="0"/>
              <a:t>This structured Body </a:t>
            </a:r>
            <a:r>
              <a:rPr lang="en-US" b="1" dirty="0">
                <a:solidFill>
                  <a:srgbClr val="0070C0"/>
                </a:solidFill>
              </a:rPr>
              <a:t>SHOULD</a:t>
            </a:r>
            <a:r>
              <a:rPr lang="en-US" dirty="0"/>
              <a:t> contain zero or one [0..1] component (CONF:1098-29066) such that it:</a:t>
            </a:r>
          </a:p>
          <a:p>
            <a:r>
              <a:rPr lang="en-US" dirty="0"/>
              <a:t>     i.  SHALL contain exactly one [1..1] Plan of Treatment Section (V2) (identifier: urn:hl7ii:2.16.840.1.113883.10.20.22.2.10:2014-06-09) (CONF:1098-29067). </a:t>
            </a:r>
          </a:p>
        </p:txBody>
      </p:sp>
      <p:sp>
        <p:nvSpPr>
          <p:cNvPr id="7" name="Frame 6"/>
          <p:cNvSpPr/>
          <p:nvPr/>
        </p:nvSpPr>
        <p:spPr bwMode="auto">
          <a:xfrm>
            <a:off x="419100" y="2971800"/>
            <a:ext cx="8347742" cy="1752600"/>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dirty="0">
                <a:solidFill>
                  <a:srgbClr val="0070C0"/>
                </a:solidFill>
              </a:rPr>
              <a:t>Can be interpreted as:</a:t>
            </a:r>
          </a:p>
          <a:p>
            <a:r>
              <a:rPr lang="en-US" dirty="0"/>
              <a:t>It is recommended (SHOULD) that the </a:t>
            </a:r>
            <a:r>
              <a:rPr lang="en-US" dirty="0" err="1"/>
              <a:t>structuredBody</a:t>
            </a:r>
            <a:r>
              <a:rPr lang="en-US" dirty="0"/>
              <a:t> contains a component.  </a:t>
            </a:r>
          </a:p>
          <a:p>
            <a:r>
              <a:rPr lang="en-US" dirty="0"/>
              <a:t>     i.  </a:t>
            </a:r>
            <a:r>
              <a:rPr lang="en-US" b="1" dirty="0">
                <a:solidFill>
                  <a:srgbClr val="0070C0"/>
                </a:solidFill>
              </a:rPr>
              <a:t>If</a:t>
            </a:r>
            <a:r>
              <a:rPr lang="en-US" dirty="0">
                <a:solidFill>
                  <a:srgbClr val="0070C0"/>
                </a:solidFill>
              </a:rPr>
              <a:t> </a:t>
            </a:r>
            <a:r>
              <a:rPr lang="en-US" dirty="0"/>
              <a:t>the component exists, then it must contain a Plan of Treatment Section (V2), </a:t>
            </a:r>
          </a:p>
          <a:p>
            <a:r>
              <a:rPr lang="en-US" dirty="0"/>
              <a:t>    ii.  </a:t>
            </a:r>
            <a:r>
              <a:rPr lang="en-US" b="1" dirty="0">
                <a:solidFill>
                  <a:srgbClr val="0070C0"/>
                </a:solidFill>
              </a:rPr>
              <a:t>else</a:t>
            </a:r>
            <a:r>
              <a:rPr lang="en-US" dirty="0"/>
              <a:t> the component does not exist, and the conformance statement about the Plan of Treatment Section (V2) should be skipped. </a:t>
            </a:r>
            <a:endParaRPr kumimoji="0" lang="en-US" sz="1800" i="0" u="none" strike="noStrike" cap="none" normalizeH="0" baseline="0" dirty="0">
              <a:ln>
                <a:noFill/>
              </a:ln>
              <a:effectLst/>
            </a:endParaRPr>
          </a:p>
        </p:txBody>
      </p:sp>
      <p:sp>
        <p:nvSpPr>
          <p:cNvPr id="10" name="TextBox 9"/>
          <p:cNvSpPr txBox="1"/>
          <p:nvPr/>
        </p:nvSpPr>
        <p:spPr>
          <a:xfrm>
            <a:off x="440071" y="4838785"/>
            <a:ext cx="8305800" cy="1477328"/>
          </a:xfrm>
          <a:prstGeom prst="rect">
            <a:avLst/>
          </a:prstGeom>
          <a:noFill/>
          <a:ln w="28575">
            <a:solidFill>
              <a:schemeClr val="tx1"/>
            </a:solidFill>
          </a:ln>
        </p:spPr>
        <p:txBody>
          <a:bodyPr wrap="square" rtlCol="0">
            <a:spAutoFit/>
          </a:bodyPr>
          <a:lstStyle/>
          <a:p>
            <a:r>
              <a:rPr lang="en-US" dirty="0"/>
              <a:t>This structured Body </a:t>
            </a:r>
            <a:r>
              <a:rPr lang="en-US" b="1" dirty="0">
                <a:solidFill>
                  <a:srgbClr val="0070C0"/>
                </a:solidFill>
              </a:rPr>
              <a:t>SHALL</a:t>
            </a:r>
            <a:r>
              <a:rPr lang="en-US" dirty="0"/>
              <a:t> contain exactly one [1..1] component (CONF:1098-29086) such that it:</a:t>
            </a:r>
          </a:p>
          <a:p>
            <a:r>
              <a:rPr lang="en-US" dirty="0"/>
              <a:t>     i.  SHALL contain exactly one [1..1] Problem Section (entries required) (V2) (identifier: urn:hl7ii:2.16.840.1.113883.10.20.22.2.5.1:2014-06-09) (CONF:1098-29087). </a:t>
            </a:r>
          </a:p>
        </p:txBody>
      </p:sp>
      <p:sp>
        <p:nvSpPr>
          <p:cNvPr id="8" name="TextBox 7"/>
          <p:cNvSpPr txBox="1"/>
          <p:nvPr/>
        </p:nvSpPr>
        <p:spPr>
          <a:xfrm rot="20340564">
            <a:off x="7422468" y="1787175"/>
            <a:ext cx="1223412" cy="400110"/>
          </a:xfrm>
          <a:prstGeom prst="rect">
            <a:avLst/>
          </a:prstGeom>
          <a:noFill/>
          <a:ln w="12700">
            <a:solidFill>
              <a:srgbClr val="0070C0"/>
            </a:solidFill>
          </a:ln>
        </p:spPr>
        <p:txBody>
          <a:bodyPr wrap="none" rtlCol="0">
            <a:spAutoFit/>
          </a:bodyPr>
          <a:lstStyle/>
          <a:p>
            <a:r>
              <a:rPr lang="en-US" sz="2000" b="1" dirty="0">
                <a:solidFill>
                  <a:srgbClr val="0070C0"/>
                </a:solidFill>
              </a:rPr>
              <a:t>Optional</a:t>
            </a:r>
          </a:p>
        </p:txBody>
      </p:sp>
      <p:sp>
        <p:nvSpPr>
          <p:cNvPr id="12" name="TextBox 11"/>
          <p:cNvSpPr txBox="1"/>
          <p:nvPr/>
        </p:nvSpPr>
        <p:spPr>
          <a:xfrm rot="20340564">
            <a:off x="7351177" y="4931134"/>
            <a:ext cx="1297150" cy="400110"/>
          </a:xfrm>
          <a:prstGeom prst="rect">
            <a:avLst/>
          </a:prstGeom>
          <a:noFill/>
          <a:ln w="12700">
            <a:solidFill>
              <a:srgbClr val="0070C0"/>
            </a:solidFill>
          </a:ln>
        </p:spPr>
        <p:txBody>
          <a:bodyPr wrap="none" rtlCol="0">
            <a:spAutoFit/>
          </a:bodyPr>
          <a:lstStyle/>
          <a:p>
            <a:r>
              <a:rPr lang="en-US" sz="2000" b="1" dirty="0">
                <a:solidFill>
                  <a:srgbClr val="0070C0"/>
                </a:solidFill>
              </a:rPr>
              <a:t>Required</a:t>
            </a:r>
          </a:p>
        </p:txBody>
      </p:sp>
      <p:sp>
        <p:nvSpPr>
          <p:cNvPr id="13" name="TextBox 12"/>
          <p:cNvSpPr txBox="1"/>
          <p:nvPr/>
        </p:nvSpPr>
        <p:spPr>
          <a:xfrm rot="20278379">
            <a:off x="7519774" y="4097157"/>
            <a:ext cx="1223412" cy="400110"/>
          </a:xfrm>
          <a:prstGeom prst="rect">
            <a:avLst/>
          </a:prstGeom>
          <a:noFill/>
          <a:ln w="12700">
            <a:solidFill>
              <a:srgbClr val="0070C0"/>
            </a:solidFill>
          </a:ln>
        </p:spPr>
        <p:txBody>
          <a:bodyPr wrap="none" rtlCol="0">
            <a:spAutoFit/>
          </a:bodyPr>
          <a:lstStyle/>
          <a:p>
            <a:r>
              <a:rPr lang="en-US" sz="2000" b="1" dirty="0">
                <a:solidFill>
                  <a:srgbClr val="0070C0"/>
                </a:solidFill>
              </a:rPr>
              <a:t>Optional</a:t>
            </a:r>
          </a:p>
        </p:txBody>
      </p:sp>
      <p:sp>
        <p:nvSpPr>
          <p:cNvPr id="14" name="TextBox 13"/>
          <p:cNvSpPr txBox="1"/>
          <p:nvPr/>
        </p:nvSpPr>
        <p:spPr>
          <a:xfrm rot="20190232">
            <a:off x="7326370" y="3314463"/>
            <a:ext cx="1297150" cy="400110"/>
          </a:xfrm>
          <a:prstGeom prst="rect">
            <a:avLst/>
          </a:prstGeom>
          <a:noFill/>
          <a:ln w="12700">
            <a:solidFill>
              <a:srgbClr val="0070C0"/>
            </a:solidFill>
          </a:ln>
        </p:spPr>
        <p:txBody>
          <a:bodyPr wrap="none" rtlCol="0">
            <a:spAutoFit/>
          </a:bodyPr>
          <a:lstStyle/>
          <a:p>
            <a:r>
              <a:rPr lang="en-US" sz="2000" b="1" dirty="0">
                <a:solidFill>
                  <a:srgbClr val="0070C0"/>
                </a:solidFill>
              </a:rPr>
              <a:t>Required</a:t>
            </a:r>
          </a:p>
        </p:txBody>
      </p:sp>
      <p:sp>
        <p:nvSpPr>
          <p:cNvPr id="15" name="5-Point Star 14"/>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59626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lstStyle/>
          <a:p>
            <a:r>
              <a:rPr lang="en-US" dirty="0"/>
              <a:t>Module 1</a:t>
            </a:r>
          </a:p>
        </p:txBody>
      </p:sp>
      <p:sp>
        <p:nvSpPr>
          <p:cNvPr id="2051" name="Rectangle 3"/>
          <p:cNvSpPr>
            <a:spLocks noGrp="1" noChangeArrowheads="1"/>
          </p:cNvSpPr>
          <p:nvPr>
            <p:ph type="subTitle" idx="1"/>
          </p:nvPr>
        </p:nvSpPr>
        <p:spPr/>
        <p:txBody>
          <a:bodyPr/>
          <a:lstStyle/>
          <a:p>
            <a:r>
              <a:rPr lang="en-US" dirty="0"/>
              <a:t>Introduction, Purpose, and Goals</a:t>
            </a:r>
          </a:p>
        </p:txBody>
      </p:sp>
    </p:spTree>
    <p:extLst>
      <p:ext uri="{BB962C8B-B14F-4D97-AF65-F5344CB8AC3E}">
        <p14:creationId xmlns:p14="http://schemas.microsoft.com/office/powerpoint/2010/main" val="39321449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4</a:t>
            </a:r>
            <a:br>
              <a:rPr lang="en-US" dirty="0"/>
            </a:br>
            <a:br>
              <a:rPr lang="en-US" dirty="0"/>
            </a:br>
            <a:r>
              <a:rPr lang="en-US" sz="3200" dirty="0"/>
              <a:t>Conformance Constructs</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fontScale="85000" lnSpcReduction="20000"/>
          </a:bodyPr>
          <a:lstStyle/>
          <a:p>
            <a:pPr algn="l"/>
            <a:r>
              <a:rPr lang="en-US" dirty="0"/>
              <a:t>Section 1: Usage</a:t>
            </a:r>
          </a:p>
          <a:p>
            <a:pPr algn="l"/>
            <a:r>
              <a:rPr lang="en-US" dirty="0">
                <a:solidFill>
                  <a:srgbClr val="0070C0"/>
                </a:solidFill>
              </a:rPr>
              <a:t>Section 2: Cardinality</a:t>
            </a:r>
          </a:p>
          <a:p>
            <a:pPr algn="l"/>
            <a:r>
              <a:rPr lang="en-US" dirty="0"/>
              <a:t>Section 3: Structure</a:t>
            </a:r>
          </a:p>
          <a:p>
            <a:pPr algn="l"/>
            <a:r>
              <a:rPr lang="en-US" dirty="0"/>
              <a:t>Section 4: Content (Vocabulary)</a:t>
            </a:r>
          </a:p>
          <a:p>
            <a:pPr algn="l"/>
            <a:r>
              <a:rPr lang="en-US" dirty="0"/>
              <a:t>Section 5: Length</a:t>
            </a:r>
          </a:p>
          <a:p>
            <a:pPr algn="l"/>
            <a:r>
              <a:rPr lang="en-US" dirty="0"/>
              <a:t>Section 6: Explicit Constraints</a:t>
            </a:r>
          </a:p>
        </p:txBody>
      </p:sp>
    </p:spTree>
    <p:extLst>
      <p:ext uri="{BB962C8B-B14F-4D97-AF65-F5344CB8AC3E}">
        <p14:creationId xmlns:p14="http://schemas.microsoft.com/office/powerpoint/2010/main" val="27183552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575" y="457200"/>
            <a:ext cx="8153400" cy="822325"/>
          </a:xfrm>
        </p:spPr>
        <p:txBody>
          <a:bodyPr/>
          <a:lstStyle/>
          <a:p>
            <a:r>
              <a:rPr lang="en-US" dirty="0"/>
              <a:t>Cardinality</a:t>
            </a:r>
          </a:p>
        </p:txBody>
      </p:sp>
      <p:sp>
        <p:nvSpPr>
          <p:cNvPr id="8195" name="Rectangle 3"/>
          <p:cNvSpPr>
            <a:spLocks noGrp="1" noChangeArrowheads="1"/>
          </p:cNvSpPr>
          <p:nvPr>
            <p:ph idx="1"/>
          </p:nvPr>
        </p:nvSpPr>
        <p:spPr>
          <a:xfrm>
            <a:off x="381000" y="1676400"/>
            <a:ext cx="8458200" cy="2228850"/>
          </a:xfrm>
        </p:spPr>
        <p:txBody>
          <a:bodyPr>
            <a:normAutofit fontScale="77500" lnSpcReduction="20000"/>
          </a:bodyPr>
          <a:lstStyle/>
          <a:p>
            <a:r>
              <a:rPr lang="en-US" dirty="0"/>
              <a:t>Identifies the minimum and maximum number of occurrences that must be supported for an element and the number of instances of an element that can appear</a:t>
            </a:r>
          </a:p>
          <a:p>
            <a:r>
              <a:rPr lang="en-US" dirty="0"/>
              <a:t>Cardinalities are expressed as a minimum-maximum pair of non-negative integers </a:t>
            </a:r>
          </a:p>
          <a:p>
            <a:r>
              <a:rPr lang="en-US" dirty="0"/>
              <a:t>Cardinality is also referred to as repetition and occurrence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dirty="0"/>
          </a:p>
        </p:txBody>
      </p:sp>
      <p:sp>
        <p:nvSpPr>
          <p:cNvPr id="5" name="Slide Number Placeholder 4"/>
          <p:cNvSpPr>
            <a:spLocks noGrp="1"/>
          </p:cNvSpPr>
          <p:nvPr>
            <p:ph type="sldNum" sz="quarter" idx="11"/>
          </p:nvPr>
        </p:nvSpPr>
        <p:spPr/>
        <p:txBody>
          <a:bodyPr/>
          <a:lstStyle/>
          <a:p>
            <a:fld id="{64C44300-96F5-4E68-AEBC-759F83B9379E}" type="slidenum">
              <a:rPr lang="en-US"/>
              <a:pPr/>
              <a:t>91</a:t>
            </a:fld>
            <a:endParaRPr lang="en-US" dirty="0"/>
          </a:p>
        </p:txBody>
      </p:sp>
      <p:sp>
        <p:nvSpPr>
          <p:cNvPr id="8" name="Rectangle 7"/>
          <p:cNvSpPr/>
          <p:nvPr/>
        </p:nvSpPr>
        <p:spPr bwMode="auto">
          <a:xfrm>
            <a:off x="418011" y="4038600"/>
            <a:ext cx="7887789" cy="23622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b="1" dirty="0"/>
              <a:t>Cardinality Construct: [</a:t>
            </a:r>
            <a:r>
              <a:rPr lang="en-US" b="1" dirty="0" err="1"/>
              <a:t>x..y</a:t>
            </a:r>
            <a:r>
              <a:rPr lang="en-US" b="1" dirty="0"/>
              <a:t>]</a:t>
            </a:r>
          </a:p>
          <a:p>
            <a:endParaRPr lang="en-US" b="1" dirty="0"/>
          </a:p>
          <a:p>
            <a:r>
              <a:rPr lang="en-US" b="1" dirty="0"/>
              <a:t>[ ]: defined as a range</a:t>
            </a:r>
          </a:p>
          <a:p>
            <a:r>
              <a:rPr lang="en-US" b="1" dirty="0"/>
              <a:t>x: minimum number of occurrences</a:t>
            </a:r>
          </a:p>
          <a:p>
            <a:r>
              <a:rPr lang="en-US" b="1" dirty="0"/>
              <a:t>y: maximum number of occurrences</a:t>
            </a:r>
          </a:p>
          <a:p>
            <a:endParaRPr lang="en-US" b="1" dirty="0"/>
          </a:p>
          <a:p>
            <a:r>
              <a:rPr lang="en-US" b="1" dirty="0"/>
              <a:t>* </a:t>
            </a:r>
            <a:r>
              <a:rPr lang="en-US" b="1" dirty="0">
                <a:sym typeface="Wingdings" panose="05000000000000000000" pitchFamily="2" charset="2"/>
              </a:rPr>
              <a:t></a:t>
            </a:r>
            <a:r>
              <a:rPr lang="en-US" b="1" dirty="0"/>
              <a:t> indicates that the maximum cardinality is yet to be defined or unlimited </a:t>
            </a:r>
          </a:p>
          <a:p>
            <a:endParaRPr lang="en-US" dirty="0"/>
          </a:p>
        </p:txBody>
      </p:sp>
    </p:spTree>
    <p:extLst>
      <p:ext uri="{BB962C8B-B14F-4D97-AF65-F5344CB8AC3E}">
        <p14:creationId xmlns:p14="http://schemas.microsoft.com/office/powerpoint/2010/main" val="31145880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575" y="457200"/>
            <a:ext cx="8153400" cy="822325"/>
          </a:xfrm>
        </p:spPr>
        <p:txBody>
          <a:bodyPr/>
          <a:lstStyle/>
          <a:p>
            <a:r>
              <a:rPr lang="en-US" dirty="0"/>
              <a:t>Cardinality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92</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619429881"/>
              </p:ext>
            </p:extLst>
          </p:nvPr>
        </p:nvGraphicFramePr>
        <p:xfrm>
          <a:off x="504825" y="1811337"/>
          <a:ext cx="8258175" cy="3913187"/>
        </p:xfrm>
        <a:graphic>
          <a:graphicData uri="http://schemas.openxmlformats.org/drawingml/2006/table">
            <a:tbl>
              <a:tblPr/>
              <a:tblGrid>
                <a:gridCol w="1308226">
                  <a:extLst>
                    <a:ext uri="{9D8B030D-6E8A-4147-A177-3AD203B41FA5}">
                      <a16:colId xmlns:a16="http://schemas.microsoft.com/office/drawing/2014/main" val="4175509232"/>
                    </a:ext>
                  </a:extLst>
                </a:gridCol>
                <a:gridCol w="6949949">
                  <a:extLst>
                    <a:ext uri="{9D8B030D-6E8A-4147-A177-3AD203B41FA5}">
                      <a16:colId xmlns:a16="http://schemas.microsoft.com/office/drawing/2014/main" val="1364021102"/>
                    </a:ext>
                  </a:extLst>
                </a:gridCol>
              </a:tblGrid>
              <a:tr h="280988">
                <a:tc>
                  <a:txBody>
                    <a:bodyPr/>
                    <a:lstStyle/>
                    <a:p>
                      <a:pPr marL="0" marR="0" algn="ctr">
                        <a:spcBef>
                          <a:spcPts val="0"/>
                        </a:spcBef>
                        <a:spcAft>
                          <a:spcPts val="600"/>
                        </a:spcAft>
                      </a:pPr>
                      <a:r>
                        <a:rPr lang="en-US" sz="16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Cardinality</a:t>
                      </a:r>
                      <a:endParaRPr lang="en-US" sz="1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just">
                        <a:spcBef>
                          <a:spcPts val="0"/>
                        </a:spcBef>
                        <a:spcAft>
                          <a:spcPts val="600"/>
                        </a:spcAft>
                      </a:pPr>
                      <a:r>
                        <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Interpretation [HL7 2.8 2B]</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137108947"/>
                  </a:ext>
                </a:extLst>
              </a:tr>
              <a:tr h="324379">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Element never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991404"/>
                  </a:ext>
                </a:extLst>
              </a:tr>
              <a:tr h="324379">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Element may be omitted, and it can have at most one occurrence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273655804"/>
                  </a:ext>
                </a:extLst>
              </a:tr>
              <a:tr h="324379">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[1..1]</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Element must have exactly one occurrence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3277224"/>
                  </a:ext>
                </a:extLst>
              </a:tr>
              <a:tr h="324379">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[0..n]</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Element may be omitted or may have up to n occurrences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326583546"/>
                  </a:ext>
                </a:extLst>
              </a:tr>
              <a:tr h="324379">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[1..n]</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Element must appear at least once and may have up to n occurrences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282773"/>
                  </a:ext>
                </a:extLst>
              </a:tr>
              <a:tr h="324379">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Element may be omitted or may have an unlimited number of occurrences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2705329311"/>
                  </a:ext>
                </a:extLst>
              </a:tr>
              <a:tr h="561975">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Element must appear at least once and may have an unlimited number of occurrences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517081"/>
                  </a:ext>
                </a:extLst>
              </a:tr>
              <a:tr h="561975">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16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m..n</a:t>
                      </a: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Element must have at least "m" occurrences and may have at most "n" occurrences.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4126666895"/>
                  </a:ext>
                </a:extLst>
              </a:tr>
              <a:tr h="561975">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just">
                        <a:spcBef>
                          <a:spcPts val="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Element must have at least "m" occurrences and may have an unlimited number of occurrences.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385629"/>
                  </a:ext>
                </a:extLst>
              </a:tr>
            </a:tbl>
          </a:graphicData>
        </a:graphic>
      </p:graphicFrame>
    </p:spTree>
    <p:extLst>
      <p:ext uri="{BB962C8B-B14F-4D97-AF65-F5344CB8AC3E}">
        <p14:creationId xmlns:p14="http://schemas.microsoft.com/office/powerpoint/2010/main" val="35562955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575" y="457200"/>
            <a:ext cx="8153400" cy="822325"/>
          </a:xfrm>
        </p:spPr>
        <p:txBody>
          <a:bodyPr/>
          <a:lstStyle/>
          <a:p>
            <a:r>
              <a:rPr lang="en-US" dirty="0"/>
              <a:t>Cardinality</a:t>
            </a:r>
          </a:p>
        </p:txBody>
      </p:sp>
      <p:sp>
        <p:nvSpPr>
          <p:cNvPr id="8195" name="Rectangle 3"/>
          <p:cNvSpPr>
            <a:spLocks noGrp="1" noChangeArrowheads="1"/>
          </p:cNvSpPr>
          <p:nvPr>
            <p:ph idx="1"/>
          </p:nvPr>
        </p:nvSpPr>
        <p:spPr>
          <a:xfrm>
            <a:off x="381000" y="1676400"/>
            <a:ext cx="8458200" cy="2209800"/>
          </a:xfrm>
        </p:spPr>
        <p:txBody>
          <a:bodyPr>
            <a:normAutofit fontScale="70000" lnSpcReduction="20000"/>
          </a:bodyPr>
          <a:lstStyle/>
          <a:p>
            <a:r>
              <a:rPr lang="en-US" dirty="0"/>
              <a:t>Can apply to complex and primitive elements</a:t>
            </a:r>
          </a:p>
          <a:p>
            <a:r>
              <a:rPr lang="en-US" dirty="0"/>
              <a:t>Standards may not allow multiple occurrences on all levels (e.g., HL7 v2)</a:t>
            </a:r>
          </a:p>
          <a:p>
            <a:r>
              <a:rPr lang="en-US" dirty="0"/>
              <a:t>The encoding mechanism can influence the level in which multiple occurrences are allowed</a:t>
            </a:r>
          </a:p>
          <a:p>
            <a:r>
              <a:rPr lang="en-US" dirty="0"/>
              <a:t>A delimiter is used to delineate an individual occurrence in some cases (e.g., HL7 v2 to specify repeating fields)</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93</a:t>
            </a:fld>
            <a:endParaRPr lang="en-US"/>
          </a:p>
        </p:txBody>
      </p:sp>
      <p:grpSp>
        <p:nvGrpSpPr>
          <p:cNvPr id="6" name="Group 5"/>
          <p:cNvGrpSpPr/>
          <p:nvPr/>
        </p:nvGrpSpPr>
        <p:grpSpPr>
          <a:xfrm>
            <a:off x="1323975" y="4495800"/>
            <a:ext cx="6324600" cy="1863725"/>
            <a:chOff x="533401" y="4572000"/>
            <a:chExt cx="6324600" cy="1863725"/>
          </a:xfrm>
        </p:grpSpPr>
        <p:sp>
          <p:nvSpPr>
            <p:cNvPr id="7" name="Rectangle 6"/>
            <p:cNvSpPr/>
            <p:nvPr/>
          </p:nvSpPr>
          <p:spPr bwMode="auto">
            <a:xfrm>
              <a:off x="533401" y="4572000"/>
              <a:ext cx="6324600" cy="186372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p>
            <a:p>
              <a:r>
                <a:rPr lang="en-US" b="1" dirty="0">
                  <a:solidFill>
                    <a:srgbClr val="FF0000"/>
                  </a:solidFill>
                </a:rPr>
                <a:t>~</a:t>
              </a:r>
              <a:r>
                <a:rPr lang="en-US" b="1" dirty="0"/>
                <a:t> </a:t>
              </a:r>
              <a:r>
                <a:rPr lang="en-US" b="1" dirty="0">
                  <a:sym typeface="Wingdings" panose="05000000000000000000" pitchFamily="2" charset="2"/>
                </a:rPr>
                <a:t> repeat delimiter in HL7 v2</a:t>
              </a:r>
              <a:endParaRPr lang="en-US" b="1" dirty="0"/>
            </a:p>
            <a:p>
              <a:endParaRPr lang="en-US" b="1" dirty="0"/>
            </a:p>
            <a:p>
              <a:r>
                <a:rPr lang="en-US" b="1" dirty="0"/>
                <a:t>|</a:t>
              </a:r>
              <a:r>
                <a:rPr lang="en-US" b="1" dirty="0">
                  <a:solidFill>
                    <a:srgbClr val="00B050"/>
                  </a:solidFill>
                </a:rPr>
                <a:t>^PRN^PH^^^406^5557896</a:t>
              </a:r>
              <a:r>
                <a:rPr lang="en-US" b="1" dirty="0">
                  <a:solidFill>
                    <a:srgbClr val="FF0000"/>
                  </a:solidFill>
                </a:rPr>
                <a:t>~</a:t>
              </a:r>
              <a:r>
                <a:rPr lang="en-US" b="1" dirty="0">
                  <a:solidFill>
                    <a:srgbClr val="0070C0"/>
                  </a:solidFill>
                </a:rPr>
                <a:t>^WPN^PH^^^406^5551234</a:t>
              </a:r>
              <a:r>
                <a:rPr lang="en-US" b="1" dirty="0"/>
                <a:t>|</a:t>
              </a:r>
              <a:endParaRPr lang="en-US" dirty="0"/>
            </a:p>
          </p:txBody>
        </p:sp>
        <p:sp>
          <p:nvSpPr>
            <p:cNvPr id="2" name="Rectangle 1"/>
            <p:cNvSpPr/>
            <p:nvPr/>
          </p:nvSpPr>
          <p:spPr bwMode="auto">
            <a:xfrm>
              <a:off x="685800" y="5773964"/>
              <a:ext cx="2819400" cy="3048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First Occurrence</a:t>
              </a:r>
            </a:p>
          </p:txBody>
        </p:sp>
        <p:sp>
          <p:nvSpPr>
            <p:cNvPr id="9" name="Rectangle 8"/>
            <p:cNvSpPr/>
            <p:nvPr/>
          </p:nvSpPr>
          <p:spPr bwMode="auto">
            <a:xfrm>
              <a:off x="3733800" y="5773964"/>
              <a:ext cx="2895600" cy="30480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rPr>
                <a:t>Second</a:t>
              </a:r>
              <a:r>
                <a:rPr kumimoji="0" lang="en-US" sz="1800" b="1" i="0" u="none" strike="noStrike" cap="none" normalizeH="0" baseline="0" dirty="0">
                  <a:ln>
                    <a:noFill/>
                  </a:ln>
                  <a:solidFill>
                    <a:schemeClr val="bg1"/>
                  </a:solidFill>
                  <a:effectLst/>
                  <a:latin typeface="Arial" charset="0"/>
                </a:rPr>
                <a:t> Occurrence</a:t>
              </a:r>
            </a:p>
          </p:txBody>
        </p:sp>
      </p:grpSp>
    </p:spTree>
    <p:extLst>
      <p:ext uri="{BB962C8B-B14F-4D97-AF65-F5344CB8AC3E}">
        <p14:creationId xmlns:p14="http://schemas.microsoft.com/office/powerpoint/2010/main" val="3641239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575" y="457200"/>
            <a:ext cx="8153400" cy="822325"/>
          </a:xfrm>
        </p:spPr>
        <p:txBody>
          <a:bodyPr/>
          <a:lstStyle/>
          <a:p>
            <a:r>
              <a:rPr lang="en-US" dirty="0"/>
              <a:t>Usage and Cardinality</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94</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196025549"/>
              </p:ext>
            </p:extLst>
          </p:nvPr>
        </p:nvGraphicFramePr>
        <p:xfrm>
          <a:off x="457202" y="1828800"/>
          <a:ext cx="8305798" cy="1750484"/>
        </p:xfrm>
        <a:graphic>
          <a:graphicData uri="http://schemas.openxmlformats.org/drawingml/2006/table">
            <a:tbl>
              <a:tblPr/>
              <a:tblGrid>
                <a:gridCol w="1447798">
                  <a:extLst>
                    <a:ext uri="{9D8B030D-6E8A-4147-A177-3AD203B41FA5}">
                      <a16:colId xmlns:a16="http://schemas.microsoft.com/office/drawing/2014/main" val="4175509232"/>
                    </a:ext>
                  </a:extLst>
                </a:gridCol>
                <a:gridCol w="762000">
                  <a:extLst>
                    <a:ext uri="{9D8B030D-6E8A-4147-A177-3AD203B41FA5}">
                      <a16:colId xmlns:a16="http://schemas.microsoft.com/office/drawing/2014/main" val="1783035431"/>
                    </a:ext>
                  </a:extLst>
                </a:gridCol>
                <a:gridCol w="762000">
                  <a:extLst>
                    <a:ext uri="{9D8B030D-6E8A-4147-A177-3AD203B41FA5}">
                      <a16:colId xmlns:a16="http://schemas.microsoft.com/office/drawing/2014/main" val="889746890"/>
                    </a:ext>
                  </a:extLst>
                </a:gridCol>
                <a:gridCol w="762000">
                  <a:extLst>
                    <a:ext uri="{9D8B030D-6E8A-4147-A177-3AD203B41FA5}">
                      <a16:colId xmlns:a16="http://schemas.microsoft.com/office/drawing/2014/main" val="2398151646"/>
                    </a:ext>
                  </a:extLst>
                </a:gridCol>
                <a:gridCol w="762000">
                  <a:extLst>
                    <a:ext uri="{9D8B030D-6E8A-4147-A177-3AD203B41FA5}">
                      <a16:colId xmlns:a16="http://schemas.microsoft.com/office/drawing/2014/main" val="2637515041"/>
                    </a:ext>
                  </a:extLst>
                </a:gridCol>
                <a:gridCol w="762000">
                  <a:extLst>
                    <a:ext uri="{9D8B030D-6E8A-4147-A177-3AD203B41FA5}">
                      <a16:colId xmlns:a16="http://schemas.microsoft.com/office/drawing/2014/main" val="2600086376"/>
                    </a:ext>
                  </a:extLst>
                </a:gridCol>
                <a:gridCol w="762000">
                  <a:extLst>
                    <a:ext uri="{9D8B030D-6E8A-4147-A177-3AD203B41FA5}">
                      <a16:colId xmlns:a16="http://schemas.microsoft.com/office/drawing/2014/main" val="3267793353"/>
                    </a:ext>
                  </a:extLst>
                </a:gridCol>
                <a:gridCol w="762000">
                  <a:extLst>
                    <a:ext uri="{9D8B030D-6E8A-4147-A177-3AD203B41FA5}">
                      <a16:colId xmlns:a16="http://schemas.microsoft.com/office/drawing/2014/main" val="1495926473"/>
                    </a:ext>
                  </a:extLst>
                </a:gridCol>
                <a:gridCol w="762000">
                  <a:extLst>
                    <a:ext uri="{9D8B030D-6E8A-4147-A177-3AD203B41FA5}">
                      <a16:colId xmlns:a16="http://schemas.microsoft.com/office/drawing/2014/main" val="1187884310"/>
                    </a:ext>
                  </a:extLst>
                </a:gridCol>
                <a:gridCol w="762000">
                  <a:extLst>
                    <a:ext uri="{9D8B030D-6E8A-4147-A177-3AD203B41FA5}">
                      <a16:colId xmlns:a16="http://schemas.microsoft.com/office/drawing/2014/main" val="3050035782"/>
                    </a:ext>
                  </a:extLst>
                </a:gridCol>
              </a:tblGrid>
              <a:tr h="315701">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Usage</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[0..0]</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[0..1]</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[1..1]</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[0..y]</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[1..y]</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[0..*]</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[1..*]</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[x..*]</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spcBef>
                          <a:spcPts val="0"/>
                        </a:spcBef>
                        <a:spcAft>
                          <a:spcPts val="600"/>
                        </a:spcAft>
                      </a:pPr>
                      <a:r>
                        <a:rPr lang="en-US" sz="1600" b="1" dirty="0">
                          <a:solidFill>
                            <a:schemeClr val="bg1"/>
                          </a:solidFill>
                          <a:effectLst/>
                          <a:latin typeface="+mn-lt"/>
                          <a:ea typeface="Times New Roman" panose="02020603050405020304" pitchFamily="18" charset="0"/>
                          <a:cs typeface="Times New Roman" panose="02020603050405020304" pitchFamily="18" charset="0"/>
                        </a:rPr>
                        <a:t>[</a:t>
                      </a:r>
                      <a:r>
                        <a:rPr lang="en-US" sz="1600" b="1" dirty="0" err="1">
                          <a:solidFill>
                            <a:schemeClr val="bg1"/>
                          </a:solidFill>
                          <a:effectLst/>
                          <a:latin typeface="+mn-lt"/>
                          <a:ea typeface="Times New Roman" panose="02020603050405020304" pitchFamily="18" charset="0"/>
                          <a:cs typeface="Times New Roman" panose="02020603050405020304" pitchFamily="18" charset="0"/>
                        </a:rPr>
                        <a:t>x..y</a:t>
                      </a:r>
                      <a:r>
                        <a:rPr lang="en-US" sz="1600" b="1" dirty="0">
                          <a:solidFill>
                            <a:schemeClr val="bg1"/>
                          </a:solidFill>
                          <a:effectLst/>
                          <a:latin typeface="+mn-lt"/>
                          <a:ea typeface="Times New Roman" panose="02020603050405020304" pitchFamily="18" charset="0"/>
                          <a:cs typeface="Times New Roman" panose="02020603050405020304" pitchFamily="18" charset="0"/>
                        </a:rPr>
                        <a:t>]</a:t>
                      </a:r>
                      <a:endParaRPr lang="en-US" sz="1600" dirty="0">
                        <a:solidFill>
                          <a:schemeClr val="bg1"/>
                        </a:solidFill>
                        <a:effectLst/>
                        <a:latin typeface="+mn-lt"/>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137108947"/>
                  </a:ext>
                </a:extLst>
              </a:tr>
              <a:tr h="315701">
                <a:tc>
                  <a:txBody>
                    <a:bodyPr/>
                    <a:lstStyle/>
                    <a:p>
                      <a:pPr marL="0" marR="0" algn="ctr">
                        <a:spcBef>
                          <a:spcPts val="0"/>
                        </a:spcBef>
                        <a:spcAft>
                          <a:spcPts val="600"/>
                        </a:spcAft>
                      </a:pPr>
                      <a:r>
                        <a:rPr lang="en-US" sz="1600" b="1"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Support &amp; Presence</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8991404"/>
                  </a:ext>
                </a:extLst>
              </a:tr>
              <a:tr h="315701">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Optional</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3655804"/>
                  </a:ext>
                </a:extLst>
              </a:tr>
              <a:tr h="315701">
                <a:tc>
                  <a:txBody>
                    <a:bodyPr/>
                    <a:lstStyle/>
                    <a:p>
                      <a:pPr marL="0" marR="0" algn="ctr">
                        <a:spcBef>
                          <a:spcPts val="0"/>
                        </a:spcBef>
                        <a:spcAft>
                          <a:spcPts val="600"/>
                        </a:spcAft>
                      </a:pPr>
                      <a:r>
                        <a:rPr lang="en-US" sz="1600" b="1"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Support</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3277224"/>
                  </a:ext>
                </a:extLst>
              </a:tr>
              <a:tr h="315701">
                <a:tc>
                  <a:txBody>
                    <a:bodyPr/>
                    <a:lstStyle/>
                    <a:p>
                      <a:pPr marL="0" marR="0" algn="ctr">
                        <a:spcBef>
                          <a:spcPts val="0"/>
                        </a:spcBef>
                        <a:spcAft>
                          <a:spcPts val="600"/>
                        </a:spcAft>
                      </a:pPr>
                      <a:r>
                        <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Prohibited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marL="0" marR="0" algn="ctr">
                        <a:spcBef>
                          <a:spcPts val="0"/>
                        </a:spcBef>
                        <a:spcAft>
                          <a:spcPts val="600"/>
                        </a:spcAft>
                      </a:pPr>
                      <a:r>
                        <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endParaRPr lang="en-US" sz="1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6583546"/>
                  </a:ext>
                </a:extLst>
              </a:tr>
            </a:tbl>
          </a:graphicData>
        </a:graphic>
      </p:graphicFrame>
      <p:sp>
        <p:nvSpPr>
          <p:cNvPr id="6" name="Rectangle 3"/>
          <p:cNvSpPr>
            <a:spLocks noGrp="1" noChangeArrowheads="1"/>
          </p:cNvSpPr>
          <p:nvPr>
            <p:ph idx="1"/>
          </p:nvPr>
        </p:nvSpPr>
        <p:spPr>
          <a:xfrm>
            <a:off x="409575" y="3858230"/>
            <a:ext cx="7362825" cy="2492223"/>
          </a:xfrm>
        </p:spPr>
        <p:txBody>
          <a:bodyPr>
            <a:normAutofit fontScale="85000" lnSpcReduction="10000"/>
          </a:bodyPr>
          <a:lstStyle/>
          <a:p>
            <a:r>
              <a:rPr lang="en-US" dirty="0"/>
              <a:t>A natural relationship exists between the usage and cardinality</a:t>
            </a:r>
          </a:p>
          <a:p>
            <a:r>
              <a:rPr lang="en-US" dirty="0"/>
              <a:t>A “Support” indicator must be specified and designates an implementation requirement</a:t>
            </a:r>
          </a:p>
          <a:p>
            <a:r>
              <a:rPr lang="en-US" dirty="0"/>
              <a:t>An “Optional” indicator designates further specification is required</a:t>
            </a:r>
          </a:p>
        </p:txBody>
      </p:sp>
      <p:sp>
        <p:nvSpPr>
          <p:cNvPr id="7" name="TextBox 6"/>
          <p:cNvSpPr txBox="1"/>
          <p:nvPr/>
        </p:nvSpPr>
        <p:spPr>
          <a:xfrm>
            <a:off x="7848600" y="3711335"/>
            <a:ext cx="914400" cy="923330"/>
          </a:xfrm>
          <a:prstGeom prst="rect">
            <a:avLst/>
          </a:prstGeom>
          <a:solidFill>
            <a:schemeClr val="bg1">
              <a:lumMod val="85000"/>
            </a:schemeClr>
          </a:solidFill>
          <a:ln w="12700">
            <a:solidFill>
              <a:schemeClr val="tx1"/>
            </a:solidFill>
          </a:ln>
        </p:spPr>
        <p:txBody>
          <a:bodyPr wrap="square" rtlCol="0">
            <a:spAutoFit/>
          </a:bodyPr>
          <a:lstStyle/>
          <a:p>
            <a:pPr algn="ctr"/>
            <a:r>
              <a:rPr lang="en-US" dirty="0"/>
              <a:t>x &gt;= 1</a:t>
            </a:r>
          </a:p>
          <a:p>
            <a:pPr algn="ctr"/>
            <a:r>
              <a:rPr lang="en-US" dirty="0"/>
              <a:t>y &gt;= 1</a:t>
            </a:r>
          </a:p>
          <a:p>
            <a:pPr algn="ctr"/>
            <a:r>
              <a:rPr lang="en-US" dirty="0"/>
              <a:t>x &lt; y</a:t>
            </a:r>
          </a:p>
        </p:txBody>
      </p:sp>
      <p:sp>
        <p:nvSpPr>
          <p:cNvPr id="8" name="5-Point Star 7"/>
          <p:cNvSpPr/>
          <p:nvPr/>
        </p:nvSpPr>
        <p:spPr bwMode="auto">
          <a:xfrm>
            <a:off x="8597473" y="302660"/>
            <a:ext cx="278546" cy="288925"/>
          </a:xfrm>
          <a:prstGeom prst="star5">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618123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838200"/>
            <a:ext cx="6781800" cy="2559050"/>
          </a:xfrm>
        </p:spPr>
        <p:txBody>
          <a:bodyPr anchor="t"/>
          <a:lstStyle/>
          <a:p>
            <a:r>
              <a:rPr lang="en-US" dirty="0"/>
              <a:t>Module 4</a:t>
            </a:r>
            <a:br>
              <a:rPr lang="en-US" dirty="0"/>
            </a:br>
            <a:br>
              <a:rPr lang="en-US" dirty="0"/>
            </a:br>
            <a:r>
              <a:rPr lang="en-US" sz="3200" dirty="0"/>
              <a:t>Conformance Constructs</a:t>
            </a:r>
            <a:br>
              <a:rPr lang="en-US" dirty="0"/>
            </a:br>
            <a:endParaRPr lang="en-US" dirty="0"/>
          </a:p>
        </p:txBody>
      </p:sp>
      <p:sp>
        <p:nvSpPr>
          <p:cNvPr id="2051" name="Rectangle 3"/>
          <p:cNvSpPr>
            <a:spLocks noGrp="1" noChangeArrowheads="1"/>
          </p:cNvSpPr>
          <p:nvPr>
            <p:ph type="subTitle" idx="1"/>
          </p:nvPr>
        </p:nvSpPr>
        <p:spPr>
          <a:xfrm>
            <a:off x="685800" y="3962400"/>
            <a:ext cx="7848600" cy="2514600"/>
          </a:xfrm>
        </p:spPr>
        <p:txBody>
          <a:bodyPr>
            <a:normAutofit fontScale="85000" lnSpcReduction="20000"/>
          </a:bodyPr>
          <a:lstStyle/>
          <a:p>
            <a:pPr algn="l"/>
            <a:r>
              <a:rPr lang="en-US" dirty="0"/>
              <a:t>Section 1: Usage</a:t>
            </a:r>
          </a:p>
          <a:p>
            <a:pPr algn="l"/>
            <a:r>
              <a:rPr lang="en-US" dirty="0"/>
              <a:t>Section 2: Cardinality</a:t>
            </a:r>
          </a:p>
          <a:p>
            <a:pPr algn="l"/>
            <a:r>
              <a:rPr lang="en-US" dirty="0">
                <a:solidFill>
                  <a:srgbClr val="0070C0"/>
                </a:solidFill>
              </a:rPr>
              <a:t>Section 3: Structure</a:t>
            </a:r>
          </a:p>
          <a:p>
            <a:pPr algn="l"/>
            <a:r>
              <a:rPr lang="en-US" dirty="0"/>
              <a:t>Section 4: Content (Vocabulary)</a:t>
            </a:r>
          </a:p>
          <a:p>
            <a:pPr algn="l"/>
            <a:r>
              <a:rPr lang="en-US" dirty="0"/>
              <a:t>Section 5: Length</a:t>
            </a:r>
          </a:p>
          <a:p>
            <a:pPr algn="l"/>
            <a:r>
              <a:rPr lang="en-US" dirty="0"/>
              <a:t>Section 6: Explicit Constraints</a:t>
            </a:r>
          </a:p>
        </p:txBody>
      </p:sp>
    </p:spTree>
    <p:extLst>
      <p:ext uri="{BB962C8B-B14F-4D97-AF65-F5344CB8AC3E}">
        <p14:creationId xmlns:p14="http://schemas.microsoft.com/office/powerpoint/2010/main" val="23949618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Structure</a:t>
            </a:r>
          </a:p>
        </p:txBody>
      </p:sp>
      <p:sp>
        <p:nvSpPr>
          <p:cNvPr id="8195" name="Rectangle 3"/>
          <p:cNvSpPr>
            <a:spLocks noGrp="1" noChangeArrowheads="1"/>
          </p:cNvSpPr>
          <p:nvPr>
            <p:ph idx="1"/>
          </p:nvPr>
        </p:nvSpPr>
        <p:spPr>
          <a:xfrm>
            <a:off x="381000" y="1676400"/>
            <a:ext cx="8458200" cy="4800600"/>
          </a:xfrm>
        </p:spPr>
        <p:txBody>
          <a:bodyPr>
            <a:normAutofit/>
          </a:bodyPr>
          <a:lstStyle/>
          <a:p>
            <a:r>
              <a:rPr lang="en-US" dirty="0"/>
              <a:t>Defines a predefined sequence of elements</a:t>
            </a:r>
          </a:p>
          <a:p>
            <a:r>
              <a:rPr lang="en-US" dirty="0"/>
              <a:t>Can be hierarchical structure (typical)</a:t>
            </a:r>
          </a:p>
          <a:p>
            <a:r>
              <a:rPr lang="en-US" dirty="0"/>
              <a:t>Examples include document, resource, or message structure</a:t>
            </a:r>
          </a:p>
          <a:p>
            <a:r>
              <a:rPr lang="en-US" dirty="0"/>
              <a:t>Data Type is a common sub-structure</a:t>
            </a:r>
          </a:p>
          <a:p>
            <a:pPr lvl="1"/>
            <a:r>
              <a:rPr lang="en-US" dirty="0"/>
              <a:t>Data element structure (Complex)</a:t>
            </a:r>
          </a:p>
          <a:p>
            <a:pPr lvl="1"/>
            <a:r>
              <a:rPr lang="en-US" dirty="0"/>
              <a:t>Type of data an element may contain (Primitive)</a:t>
            </a:r>
          </a:p>
          <a:p>
            <a:r>
              <a:rPr lang="en-US" dirty="0"/>
              <a:t>Constraints include type substitution and specialization</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96</a:t>
            </a:fld>
            <a:endParaRPr lang="en-US"/>
          </a:p>
        </p:txBody>
      </p:sp>
    </p:spTree>
    <p:extLst>
      <p:ext uri="{BB962C8B-B14F-4D97-AF65-F5344CB8AC3E}">
        <p14:creationId xmlns:p14="http://schemas.microsoft.com/office/powerpoint/2010/main" val="26013715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HL7 v2 Structure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97</a:t>
            </a:fld>
            <a:endParaRPr lang="en-US"/>
          </a:p>
        </p:txBody>
      </p:sp>
      <p:pic>
        <p:nvPicPr>
          <p:cNvPr id="2" name="Picture 1"/>
          <p:cNvPicPr>
            <a:picLocks noChangeAspect="1"/>
          </p:cNvPicPr>
          <p:nvPr/>
        </p:nvPicPr>
        <p:blipFill>
          <a:blip r:embed="rId3"/>
          <a:stretch>
            <a:fillRect/>
          </a:stretch>
        </p:blipFill>
        <p:spPr>
          <a:xfrm>
            <a:off x="6453572" y="2051212"/>
            <a:ext cx="2304746" cy="4400888"/>
          </a:xfrm>
          <a:prstGeom prst="rect">
            <a:avLst/>
          </a:prstGeom>
          <a:ln w="12700">
            <a:solidFill>
              <a:schemeClr val="tx1"/>
            </a:solidFill>
          </a:ln>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8281" y="1829580"/>
            <a:ext cx="3220250" cy="24219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stretch>
            <a:fillRect/>
          </a:stretch>
        </p:blipFill>
        <p:spPr>
          <a:xfrm>
            <a:off x="381000" y="2051212"/>
            <a:ext cx="2693138" cy="2333165"/>
          </a:xfrm>
          <a:prstGeom prst="rect">
            <a:avLst/>
          </a:prstGeom>
          <a:ln w="12700">
            <a:solidFill>
              <a:schemeClr val="tx1"/>
            </a:solidFill>
          </a:ln>
        </p:spPr>
      </p:pic>
      <p:pic>
        <p:nvPicPr>
          <p:cNvPr id="9" name="Picture 8"/>
          <p:cNvPicPr>
            <a:picLocks noChangeAspect="1"/>
          </p:cNvPicPr>
          <p:nvPr/>
        </p:nvPicPr>
        <p:blipFill>
          <a:blip r:embed="rId6"/>
          <a:stretch>
            <a:fillRect/>
          </a:stretch>
        </p:blipFill>
        <p:spPr>
          <a:xfrm>
            <a:off x="381001" y="4527680"/>
            <a:ext cx="2693138" cy="1568319"/>
          </a:xfrm>
          <a:prstGeom prst="rect">
            <a:avLst/>
          </a:prstGeom>
          <a:ln w="12700">
            <a:solidFill>
              <a:schemeClr val="tx1"/>
            </a:solidFill>
          </a:ln>
        </p:spPr>
      </p:pic>
      <p:pic>
        <p:nvPicPr>
          <p:cNvPr id="10" name="Picture 9"/>
          <p:cNvPicPr>
            <a:picLocks noChangeAspect="1"/>
          </p:cNvPicPr>
          <p:nvPr/>
        </p:nvPicPr>
        <p:blipFill>
          <a:blip r:embed="rId7"/>
          <a:stretch>
            <a:fillRect/>
          </a:stretch>
        </p:blipFill>
        <p:spPr>
          <a:xfrm>
            <a:off x="3272292" y="4470621"/>
            <a:ext cx="2996792" cy="1625379"/>
          </a:xfrm>
          <a:prstGeom prst="rect">
            <a:avLst/>
          </a:prstGeom>
          <a:ln w="12700">
            <a:solidFill>
              <a:schemeClr val="tx1"/>
            </a:solidFill>
          </a:ln>
        </p:spPr>
      </p:pic>
      <p:sp>
        <p:nvSpPr>
          <p:cNvPr id="15" name="Frame 14"/>
          <p:cNvSpPr/>
          <p:nvPr/>
        </p:nvSpPr>
        <p:spPr bwMode="auto">
          <a:xfrm>
            <a:off x="3569234" y="6207422"/>
            <a:ext cx="2402907" cy="271451"/>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Primitive Data Type</a:t>
            </a:r>
            <a:endParaRPr kumimoji="0" lang="en-US" sz="1800" b="1" i="0" u="none" strike="noStrike" cap="none" normalizeH="0" baseline="0" dirty="0">
              <a:ln>
                <a:noFill/>
              </a:ln>
              <a:solidFill>
                <a:srgbClr val="0070C0"/>
              </a:solidFill>
              <a:effectLst/>
            </a:endParaRPr>
          </a:p>
        </p:txBody>
      </p:sp>
      <p:sp>
        <p:nvSpPr>
          <p:cNvPr id="16" name="Frame 15"/>
          <p:cNvSpPr/>
          <p:nvPr/>
        </p:nvSpPr>
        <p:spPr bwMode="auto">
          <a:xfrm>
            <a:off x="1069142" y="1675745"/>
            <a:ext cx="1371600" cy="309551"/>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Segment</a:t>
            </a:r>
            <a:endParaRPr kumimoji="0" lang="en-US" sz="1800" b="1" i="0" u="none" strike="noStrike" cap="none" normalizeH="0" baseline="0" dirty="0">
              <a:ln>
                <a:noFill/>
              </a:ln>
              <a:solidFill>
                <a:srgbClr val="0070C0"/>
              </a:solidFill>
              <a:effectLst/>
            </a:endParaRPr>
          </a:p>
        </p:txBody>
      </p:sp>
      <p:sp>
        <p:nvSpPr>
          <p:cNvPr id="17" name="Frame 16"/>
          <p:cNvSpPr/>
          <p:nvPr/>
        </p:nvSpPr>
        <p:spPr bwMode="auto">
          <a:xfrm>
            <a:off x="534233" y="6207423"/>
            <a:ext cx="2386672" cy="271451"/>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Complex Data Type</a:t>
            </a:r>
            <a:endParaRPr kumimoji="0" lang="en-US" sz="1800" b="1" i="0" u="none" strike="noStrike" cap="none" normalizeH="0" baseline="0" dirty="0">
              <a:ln>
                <a:noFill/>
              </a:ln>
              <a:solidFill>
                <a:srgbClr val="0070C0"/>
              </a:solidFill>
              <a:effectLst/>
            </a:endParaRPr>
          </a:p>
        </p:txBody>
      </p:sp>
      <p:sp>
        <p:nvSpPr>
          <p:cNvPr id="18" name="Frame 17"/>
          <p:cNvSpPr/>
          <p:nvPr/>
        </p:nvSpPr>
        <p:spPr bwMode="auto">
          <a:xfrm>
            <a:off x="6920145" y="1675524"/>
            <a:ext cx="1371600" cy="309772"/>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Message</a:t>
            </a:r>
            <a:endParaRPr kumimoji="0" lang="en-US" sz="1800" b="1" i="0" u="none" strike="noStrike" cap="none" normalizeH="0" baseline="0" dirty="0">
              <a:ln>
                <a:noFill/>
              </a:ln>
              <a:solidFill>
                <a:srgbClr val="0070C0"/>
              </a:solidFill>
              <a:effectLst/>
            </a:endParaRPr>
          </a:p>
        </p:txBody>
      </p:sp>
      <p:sp>
        <p:nvSpPr>
          <p:cNvPr id="19" name="Frame 18"/>
          <p:cNvSpPr/>
          <p:nvPr/>
        </p:nvSpPr>
        <p:spPr bwMode="auto">
          <a:xfrm>
            <a:off x="4876800" y="3811874"/>
            <a:ext cx="1371600" cy="300291"/>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Group</a:t>
            </a:r>
            <a:endParaRPr kumimoji="0" lang="en-US" sz="1800" b="1" i="0" u="none" strike="noStrike" cap="none" normalizeH="0" baseline="0" dirty="0">
              <a:ln>
                <a:noFill/>
              </a:ln>
              <a:solidFill>
                <a:srgbClr val="0070C0"/>
              </a:solidFill>
              <a:effectLst/>
            </a:endParaRPr>
          </a:p>
        </p:txBody>
      </p:sp>
      <p:cxnSp>
        <p:nvCxnSpPr>
          <p:cNvPr id="20" name="Straight Connector 19"/>
          <p:cNvCxnSpPr/>
          <p:nvPr/>
        </p:nvCxnSpPr>
        <p:spPr bwMode="auto">
          <a:xfrm>
            <a:off x="6139844" y="4112165"/>
            <a:ext cx="343447" cy="402085"/>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7" name="Straight Connector 6"/>
          <p:cNvCxnSpPr/>
          <p:nvPr/>
        </p:nvCxnSpPr>
        <p:spPr bwMode="auto">
          <a:xfrm>
            <a:off x="4876800" y="3276600"/>
            <a:ext cx="0" cy="15240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5974318" y="3276600"/>
            <a:ext cx="0" cy="152400"/>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11" name="5-Point Star 10"/>
          <p:cNvSpPr/>
          <p:nvPr/>
        </p:nvSpPr>
        <p:spPr bwMode="auto">
          <a:xfrm>
            <a:off x="4800600" y="3477732"/>
            <a:ext cx="152400" cy="142875"/>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5-Point Star 21"/>
          <p:cNvSpPr/>
          <p:nvPr/>
        </p:nvSpPr>
        <p:spPr bwMode="auto">
          <a:xfrm>
            <a:off x="5895941" y="3488914"/>
            <a:ext cx="152400" cy="142875"/>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840689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81000" y="2133600"/>
            <a:ext cx="4929809" cy="4163593"/>
          </a:xfrm>
          <a:prstGeom prst="rect">
            <a:avLst/>
          </a:prstGeom>
          <a:ln w="12700">
            <a:solidFill>
              <a:srgbClr val="002060"/>
            </a:solidFill>
          </a:ln>
        </p:spPr>
      </p:pic>
      <p:sp>
        <p:nvSpPr>
          <p:cNvPr id="8194" name="Rectangle 2"/>
          <p:cNvSpPr>
            <a:spLocks noGrp="1" noChangeArrowheads="1"/>
          </p:cNvSpPr>
          <p:nvPr>
            <p:ph type="title"/>
          </p:nvPr>
        </p:nvSpPr>
        <p:spPr>
          <a:xfrm>
            <a:off x="381000" y="482918"/>
            <a:ext cx="8382000" cy="822325"/>
          </a:xfrm>
        </p:spPr>
        <p:txBody>
          <a:bodyPr/>
          <a:lstStyle/>
          <a:p>
            <a:r>
              <a:rPr lang="en-US" dirty="0"/>
              <a:t>HL7 FHIR Structure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p:txBody>
          <a:bodyPr/>
          <a:lstStyle/>
          <a:p>
            <a:fld id="{64C44300-96F5-4E68-AEBC-759F83B9379E}" type="slidenum">
              <a:rPr lang="en-US"/>
              <a:pPr/>
              <a:t>98</a:t>
            </a:fld>
            <a:endParaRPr lang="en-US"/>
          </a:p>
        </p:txBody>
      </p:sp>
      <p:sp>
        <p:nvSpPr>
          <p:cNvPr id="15" name="Frame 14"/>
          <p:cNvSpPr/>
          <p:nvPr/>
        </p:nvSpPr>
        <p:spPr bwMode="auto">
          <a:xfrm>
            <a:off x="2309442" y="4745143"/>
            <a:ext cx="2385017" cy="271451"/>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Primitive Data Type</a:t>
            </a:r>
            <a:endParaRPr kumimoji="0" lang="en-US" sz="1800" b="1" i="0" u="none" strike="noStrike" cap="none" normalizeH="0" baseline="0" dirty="0">
              <a:ln>
                <a:noFill/>
              </a:ln>
              <a:solidFill>
                <a:srgbClr val="0070C0"/>
              </a:solidFill>
              <a:effectLst/>
            </a:endParaRPr>
          </a:p>
        </p:txBody>
      </p:sp>
      <p:sp>
        <p:nvSpPr>
          <p:cNvPr id="16" name="Frame 15"/>
          <p:cNvSpPr/>
          <p:nvPr/>
        </p:nvSpPr>
        <p:spPr bwMode="auto">
          <a:xfrm>
            <a:off x="5638800" y="2118872"/>
            <a:ext cx="2743200" cy="963193"/>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An HL7 v2 Segment and FHIR Resource in many ways are similar</a:t>
            </a:r>
            <a:endParaRPr kumimoji="0" lang="en-US" sz="1800" b="1" i="0" u="none" strike="noStrike" cap="none" normalizeH="0" baseline="0" dirty="0">
              <a:ln>
                <a:noFill/>
              </a:ln>
              <a:solidFill>
                <a:srgbClr val="0070C0"/>
              </a:solidFill>
              <a:effectLst/>
            </a:endParaRPr>
          </a:p>
        </p:txBody>
      </p:sp>
      <p:sp>
        <p:nvSpPr>
          <p:cNvPr id="17" name="Frame 16"/>
          <p:cNvSpPr/>
          <p:nvPr/>
        </p:nvSpPr>
        <p:spPr bwMode="auto">
          <a:xfrm>
            <a:off x="2057400" y="3237237"/>
            <a:ext cx="2386672" cy="271451"/>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Complex Data Type</a:t>
            </a:r>
            <a:endParaRPr kumimoji="0" lang="en-US" sz="1800" b="1" i="0" u="none" strike="noStrike" cap="none" normalizeH="0" baseline="0" dirty="0">
              <a:ln>
                <a:noFill/>
              </a:ln>
              <a:solidFill>
                <a:srgbClr val="0070C0"/>
              </a:solidFill>
              <a:effectLst/>
            </a:endParaRPr>
          </a:p>
        </p:txBody>
      </p:sp>
      <p:sp>
        <p:nvSpPr>
          <p:cNvPr id="18" name="Frame 17"/>
          <p:cNvSpPr/>
          <p:nvPr/>
        </p:nvSpPr>
        <p:spPr bwMode="auto">
          <a:xfrm>
            <a:off x="2183295" y="1741757"/>
            <a:ext cx="1371600" cy="309772"/>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Resource</a:t>
            </a:r>
            <a:endParaRPr kumimoji="0" lang="en-US" sz="1800" b="1" i="0" u="none" strike="noStrike" cap="none" normalizeH="0" baseline="0" dirty="0">
              <a:ln>
                <a:noFill/>
              </a:ln>
              <a:solidFill>
                <a:srgbClr val="0070C0"/>
              </a:solidFill>
              <a:effectLst/>
            </a:endParaRPr>
          </a:p>
        </p:txBody>
      </p:sp>
      <p:cxnSp>
        <p:nvCxnSpPr>
          <p:cNvPr id="20" name="Straight Connector 19"/>
          <p:cNvCxnSpPr>
            <a:stCxn id="17" idx="1"/>
          </p:cNvCxnSpPr>
          <p:nvPr/>
        </p:nvCxnSpPr>
        <p:spPr bwMode="auto">
          <a:xfrm flipH="1">
            <a:off x="1558167" y="3372963"/>
            <a:ext cx="499233" cy="392753"/>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21" name="Straight Connector 20"/>
          <p:cNvCxnSpPr/>
          <p:nvPr/>
        </p:nvCxnSpPr>
        <p:spPr bwMode="auto">
          <a:xfrm flipH="1">
            <a:off x="1784641" y="4880869"/>
            <a:ext cx="501359" cy="425380"/>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35764474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482918"/>
            <a:ext cx="8382000" cy="822325"/>
          </a:xfrm>
        </p:spPr>
        <p:txBody>
          <a:bodyPr/>
          <a:lstStyle/>
          <a:p>
            <a:r>
              <a:rPr lang="en-US" dirty="0"/>
              <a:t>NCPDP SCRIPT Structure</a:t>
            </a:r>
          </a:p>
        </p:txBody>
      </p:sp>
      <p:sp>
        <p:nvSpPr>
          <p:cNvPr id="4" name="Date Placeholder 3"/>
          <p:cNvSpPr>
            <a:spLocks noGrp="1"/>
          </p:cNvSpPr>
          <p:nvPr>
            <p:ph type="dt" sz="half" idx="10"/>
          </p:nvPr>
        </p:nvSpPr>
        <p:spPr/>
        <p:txBody>
          <a:bodyPr/>
          <a:lstStyle/>
          <a:p>
            <a:fld id="{235313DE-39FF-4199-8686-1B682DE047CF}" type="datetime1">
              <a:rPr lang="en-US"/>
              <a:pPr/>
              <a:t>1/9/2018</a:t>
            </a:fld>
            <a:endParaRPr lang="en-US"/>
          </a:p>
        </p:txBody>
      </p:sp>
      <p:sp>
        <p:nvSpPr>
          <p:cNvPr id="5" name="Slide Number Placeholder 4"/>
          <p:cNvSpPr>
            <a:spLocks noGrp="1"/>
          </p:cNvSpPr>
          <p:nvPr>
            <p:ph type="sldNum" sz="quarter" idx="11"/>
          </p:nvPr>
        </p:nvSpPr>
        <p:spPr>
          <a:xfrm>
            <a:off x="4303793" y="6695238"/>
            <a:ext cx="533400" cy="476250"/>
          </a:xfrm>
        </p:spPr>
        <p:txBody>
          <a:bodyPr/>
          <a:lstStyle/>
          <a:p>
            <a:fld id="{64C44300-96F5-4E68-AEBC-759F83B9379E}" type="slidenum">
              <a:rPr lang="en-US"/>
              <a:pPr/>
              <a:t>99</a:t>
            </a:fld>
            <a:endParaRPr lang="en-US"/>
          </a:p>
        </p:txBody>
      </p:sp>
      <p:sp>
        <p:nvSpPr>
          <p:cNvPr id="15" name="Frame 14"/>
          <p:cNvSpPr/>
          <p:nvPr/>
        </p:nvSpPr>
        <p:spPr bwMode="auto">
          <a:xfrm>
            <a:off x="3641698" y="3551043"/>
            <a:ext cx="1696476" cy="687673"/>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Primitive Data Type</a:t>
            </a:r>
            <a:endParaRPr kumimoji="0" lang="en-US" sz="1800" b="1" i="0" u="none" strike="noStrike" cap="none" normalizeH="0" baseline="0" dirty="0">
              <a:ln>
                <a:noFill/>
              </a:ln>
              <a:solidFill>
                <a:srgbClr val="0070C0"/>
              </a:solidFill>
              <a:effectLst/>
            </a:endParaRPr>
          </a:p>
        </p:txBody>
      </p:sp>
      <p:sp>
        <p:nvSpPr>
          <p:cNvPr id="16" name="Frame 15"/>
          <p:cNvSpPr/>
          <p:nvPr/>
        </p:nvSpPr>
        <p:spPr bwMode="auto">
          <a:xfrm>
            <a:off x="1235264" y="1851052"/>
            <a:ext cx="1371600" cy="309551"/>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Segment</a:t>
            </a:r>
            <a:endParaRPr kumimoji="0" lang="en-US" sz="1800" b="1" i="0" u="none" strike="noStrike" cap="none" normalizeH="0" baseline="0" dirty="0">
              <a:ln>
                <a:noFill/>
              </a:ln>
              <a:solidFill>
                <a:srgbClr val="0070C0"/>
              </a:solidFill>
              <a:effectLst/>
            </a:endParaRPr>
          </a:p>
        </p:txBody>
      </p:sp>
      <p:sp>
        <p:nvSpPr>
          <p:cNvPr id="17" name="Frame 16"/>
          <p:cNvSpPr/>
          <p:nvPr/>
        </p:nvSpPr>
        <p:spPr bwMode="auto">
          <a:xfrm>
            <a:off x="3642650" y="2566286"/>
            <a:ext cx="1695523" cy="660398"/>
          </a:xfrm>
          <a:prstGeom prst="frame">
            <a:avLst>
              <a:gd name="adj1" fmla="val 383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Complex Data Type</a:t>
            </a:r>
            <a:endParaRPr kumimoji="0" lang="en-US" sz="1800" b="1" i="0" u="none" strike="noStrike" cap="none" normalizeH="0" baseline="0" dirty="0">
              <a:ln>
                <a:noFill/>
              </a:ln>
              <a:solidFill>
                <a:srgbClr val="0070C0"/>
              </a:solidFill>
              <a:effectLst/>
            </a:endParaRPr>
          </a:p>
        </p:txBody>
      </p:sp>
      <p:sp>
        <p:nvSpPr>
          <p:cNvPr id="18" name="Frame 17"/>
          <p:cNvSpPr/>
          <p:nvPr/>
        </p:nvSpPr>
        <p:spPr bwMode="auto">
          <a:xfrm>
            <a:off x="6223286" y="1878219"/>
            <a:ext cx="1371600" cy="309772"/>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Message</a:t>
            </a:r>
            <a:endParaRPr kumimoji="0" lang="en-US" sz="1800" b="1" i="0" u="none" strike="noStrike" cap="none" normalizeH="0" baseline="0" dirty="0">
              <a:ln>
                <a:noFill/>
              </a:ln>
              <a:solidFill>
                <a:srgbClr val="0070C0"/>
              </a:solidFill>
              <a:effectLst/>
            </a:endParaRPr>
          </a:p>
        </p:txBody>
      </p:sp>
      <p:grpSp>
        <p:nvGrpSpPr>
          <p:cNvPr id="24" name="Group 23"/>
          <p:cNvGrpSpPr/>
          <p:nvPr/>
        </p:nvGrpSpPr>
        <p:grpSpPr>
          <a:xfrm>
            <a:off x="5531878" y="2710218"/>
            <a:ext cx="3230524" cy="2951634"/>
            <a:chOff x="4775185" y="2747503"/>
            <a:chExt cx="3412741" cy="2951634"/>
          </a:xfrm>
        </p:grpSpPr>
        <p:cxnSp>
          <p:nvCxnSpPr>
            <p:cNvPr id="20" name="Straight Connector 19"/>
            <p:cNvCxnSpPr/>
            <p:nvPr/>
          </p:nvCxnSpPr>
          <p:spPr bwMode="auto">
            <a:xfrm>
              <a:off x="6229441" y="4086297"/>
              <a:ext cx="357243" cy="525409"/>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pic>
          <p:nvPicPr>
            <p:cNvPr id="22" name="Picture 21"/>
            <p:cNvPicPr>
              <a:picLocks noChangeAspect="1"/>
            </p:cNvPicPr>
            <p:nvPr/>
          </p:nvPicPr>
          <p:blipFill>
            <a:blip r:embed="rId3"/>
            <a:stretch>
              <a:fillRect/>
            </a:stretch>
          </p:blipFill>
          <p:spPr>
            <a:xfrm>
              <a:off x="4777976" y="3476394"/>
              <a:ext cx="3409950" cy="2222743"/>
            </a:xfrm>
            <a:prstGeom prst="rect">
              <a:avLst/>
            </a:prstGeom>
          </p:spPr>
        </p:pic>
        <p:pic>
          <p:nvPicPr>
            <p:cNvPr id="23" name="Picture 22"/>
            <p:cNvPicPr>
              <a:picLocks noChangeAspect="1"/>
            </p:cNvPicPr>
            <p:nvPr/>
          </p:nvPicPr>
          <p:blipFill>
            <a:blip r:embed="rId4"/>
            <a:stretch>
              <a:fillRect/>
            </a:stretch>
          </p:blipFill>
          <p:spPr>
            <a:xfrm>
              <a:off x="4775185" y="2747503"/>
              <a:ext cx="3149615" cy="871871"/>
            </a:xfrm>
            <a:prstGeom prst="rect">
              <a:avLst/>
            </a:prstGeom>
            <a:ln>
              <a:solidFill>
                <a:schemeClr val="tx1"/>
              </a:solidFill>
            </a:ln>
          </p:spPr>
        </p:pic>
      </p:grpSp>
      <p:pic>
        <p:nvPicPr>
          <p:cNvPr id="25" name="Picture 24"/>
          <p:cNvPicPr>
            <a:picLocks noChangeAspect="1"/>
          </p:cNvPicPr>
          <p:nvPr/>
        </p:nvPicPr>
        <p:blipFill>
          <a:blip r:embed="rId5"/>
          <a:stretch>
            <a:fillRect/>
          </a:stretch>
        </p:blipFill>
        <p:spPr>
          <a:xfrm>
            <a:off x="417593" y="2295031"/>
            <a:ext cx="3006942" cy="3752850"/>
          </a:xfrm>
          <a:prstGeom prst="rect">
            <a:avLst/>
          </a:prstGeom>
          <a:ln w="12700">
            <a:solidFill>
              <a:schemeClr val="tx1"/>
            </a:solidFill>
          </a:ln>
        </p:spPr>
      </p:pic>
      <p:cxnSp>
        <p:nvCxnSpPr>
          <p:cNvPr id="28" name="Straight Connector 27"/>
          <p:cNvCxnSpPr>
            <a:stCxn id="17" idx="1"/>
          </p:cNvCxnSpPr>
          <p:nvPr/>
        </p:nvCxnSpPr>
        <p:spPr bwMode="auto">
          <a:xfrm flipH="1">
            <a:off x="1331993" y="2896485"/>
            <a:ext cx="2310657" cy="369720"/>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33" name="Straight Connector 32"/>
          <p:cNvCxnSpPr>
            <a:stCxn id="15" idx="1"/>
          </p:cNvCxnSpPr>
          <p:nvPr/>
        </p:nvCxnSpPr>
        <p:spPr bwMode="auto">
          <a:xfrm flipH="1" flipV="1">
            <a:off x="1820904" y="3582492"/>
            <a:ext cx="1820794" cy="312388"/>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pic>
        <p:nvPicPr>
          <p:cNvPr id="35" name="Picture 34"/>
          <p:cNvPicPr>
            <a:picLocks noChangeAspect="1"/>
          </p:cNvPicPr>
          <p:nvPr/>
        </p:nvPicPr>
        <p:blipFill>
          <a:blip r:embed="rId6"/>
          <a:stretch>
            <a:fillRect/>
          </a:stretch>
        </p:blipFill>
        <p:spPr>
          <a:xfrm>
            <a:off x="5871407" y="2472437"/>
            <a:ext cx="2074160" cy="182477"/>
          </a:xfrm>
          <a:prstGeom prst="rect">
            <a:avLst/>
          </a:prstGeom>
          <a:ln>
            <a:solidFill>
              <a:schemeClr val="tx1"/>
            </a:solidFill>
          </a:ln>
        </p:spPr>
      </p:pic>
      <p:sp>
        <p:nvSpPr>
          <p:cNvPr id="19" name="Frame 18"/>
          <p:cNvSpPr/>
          <p:nvPr/>
        </p:nvSpPr>
        <p:spPr bwMode="auto">
          <a:xfrm>
            <a:off x="3884693" y="4724400"/>
            <a:ext cx="1371600" cy="300291"/>
          </a:xfrm>
          <a:prstGeom prst="frame">
            <a:avLst>
              <a:gd name="adj1" fmla="val 3830"/>
            </a:avLst>
          </a:prstGeom>
          <a:solidFill>
            <a:schemeClr val="accent5">
              <a:lumMod val="75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0070C0"/>
                </a:solidFill>
              </a:rPr>
              <a:t>Group</a:t>
            </a:r>
            <a:endParaRPr kumimoji="0" lang="en-US" sz="1800" b="1" i="0" u="none" strike="noStrike" cap="none" normalizeH="0" baseline="0" dirty="0">
              <a:ln>
                <a:noFill/>
              </a:ln>
              <a:solidFill>
                <a:srgbClr val="0070C0"/>
              </a:solidFill>
              <a:effectLst/>
            </a:endParaRPr>
          </a:p>
        </p:txBody>
      </p:sp>
      <p:cxnSp>
        <p:nvCxnSpPr>
          <p:cNvPr id="21" name="Straight Connector 20"/>
          <p:cNvCxnSpPr>
            <a:stCxn id="19" idx="3"/>
          </p:cNvCxnSpPr>
          <p:nvPr/>
        </p:nvCxnSpPr>
        <p:spPr bwMode="auto">
          <a:xfrm flipV="1">
            <a:off x="5256293" y="4724400"/>
            <a:ext cx="460158" cy="150146"/>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3381640667"/>
      </p:ext>
    </p:extLst>
  </p:cSld>
  <p:clrMapOvr>
    <a:masterClrMapping/>
  </p:clrMapOvr>
</p:sld>
</file>

<file path=ppt/theme/theme1.xml><?xml version="1.0" encoding="utf-8"?>
<a:theme xmlns:a="http://schemas.openxmlformats.org/drawingml/2006/main" name="Refined">
  <a:themeElements>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fontScheme name="Refined">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solidFill>
          <a:schemeClr val="accent1"/>
        </a:solidFill>
        <a:ln w="38100" cap="flat" cmpd="sng" algn="ctr">
          <a:solidFill>
            <a:schemeClr val="tx1"/>
          </a:solidFill>
          <a:prstDash val="solid"/>
          <a:round/>
          <a:headEnd type="none" w="med" len="med"/>
          <a:tailEnd type="none" w="med" len="med"/>
        </a:ln>
        <a:effectLst/>
      </a:spPr>
      <a:body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38070</TotalTime>
  <Words>36533</Words>
  <Application>Microsoft Office PowerPoint</Application>
  <PresentationFormat>On-screen Show (4:3)</PresentationFormat>
  <Paragraphs>5731</Paragraphs>
  <Slides>320</Slides>
  <Notes>319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320</vt:i4>
      </vt:variant>
    </vt:vector>
  </HeadingPairs>
  <TitlesOfParts>
    <vt:vector size="330" baseType="lpstr">
      <vt:lpstr>ＭＳ Ｐゴシック</vt:lpstr>
      <vt:lpstr>Arial</vt:lpstr>
      <vt:lpstr>Bookman Old Style</vt:lpstr>
      <vt:lpstr>Calibri</vt:lpstr>
      <vt:lpstr>Helvetica Neue Light</vt:lpstr>
      <vt:lpstr>Times New Roman</vt:lpstr>
      <vt:lpstr>Verdana</vt:lpstr>
      <vt:lpstr>Wingdings</vt:lpstr>
      <vt:lpstr>Refined</vt:lpstr>
      <vt:lpstr>Slide</vt:lpstr>
      <vt:lpstr>Foundations of Interoperability:  Conformance and Testing of Healthcare Data Exchange Standards</vt:lpstr>
      <vt:lpstr>Tutorial Notes</vt:lpstr>
      <vt:lpstr>Tutorial Content</vt:lpstr>
      <vt:lpstr>Tutorial Content</vt:lpstr>
      <vt:lpstr>Tutorial Content</vt:lpstr>
      <vt:lpstr>Instructor</vt:lpstr>
      <vt:lpstr>Acknowledgments</vt:lpstr>
      <vt:lpstr>My Personal Take</vt:lpstr>
      <vt:lpstr>Module 1</vt:lpstr>
      <vt:lpstr>Perception of Interoperability</vt:lpstr>
      <vt:lpstr>Why do we need Standards?</vt:lpstr>
      <vt:lpstr>Why do we need Standards?</vt:lpstr>
      <vt:lpstr>Challenges with Standards</vt:lpstr>
      <vt:lpstr>Lessons Learned: Standards</vt:lpstr>
      <vt:lpstr>Detailed Issues w/Standards</vt:lpstr>
      <vt:lpstr>Ambiguous Specification 1</vt:lpstr>
      <vt:lpstr>Ambiguous Specification 2</vt:lpstr>
      <vt:lpstr>Ambiguous Specification 3</vt:lpstr>
      <vt:lpstr>Ambiguous Specification 4</vt:lpstr>
      <vt:lpstr>How do we achieve Interoperability?</vt:lpstr>
      <vt:lpstr>Standards and Conformance</vt:lpstr>
      <vt:lpstr>Foundation for Interoperability</vt:lpstr>
      <vt:lpstr>Success depends on:</vt:lpstr>
      <vt:lpstr>Failure happens when:</vt:lpstr>
      <vt:lpstr>Lessons Learned: Realities of Testing</vt:lpstr>
      <vt:lpstr>General Observations</vt:lpstr>
      <vt:lpstr>What will we learn today?</vt:lpstr>
      <vt:lpstr>Conformance Constructs</vt:lpstr>
      <vt:lpstr>Common Conformance Constructs</vt:lpstr>
      <vt:lpstr>Scope: Conformance of what?</vt:lpstr>
      <vt:lpstr>Interoperability Standards</vt:lpstr>
      <vt:lpstr>Interoperability Standards</vt:lpstr>
      <vt:lpstr>Module 1 – Take-a-ways</vt:lpstr>
      <vt:lpstr>Module 2</vt:lpstr>
      <vt:lpstr>Fundamental Terms</vt:lpstr>
      <vt:lpstr>Conformance</vt:lpstr>
      <vt:lpstr>Interoperability</vt:lpstr>
      <vt:lpstr>Compliance</vt:lpstr>
      <vt:lpstr>Compatibility</vt:lpstr>
      <vt:lpstr>Relationships</vt:lpstr>
      <vt:lpstr>How is Profiling Related?</vt:lpstr>
      <vt:lpstr>Layers of Interoperability</vt:lpstr>
      <vt:lpstr>Profile Related Terms</vt:lpstr>
      <vt:lpstr>Profile Related Terms</vt:lpstr>
      <vt:lpstr>Use Case Terms</vt:lpstr>
      <vt:lpstr>Implementation Guide (IG)</vt:lpstr>
      <vt:lpstr>Implementation Guide (IG)</vt:lpstr>
      <vt:lpstr>Immunization IG Example (v2)</vt:lpstr>
      <vt:lpstr>Interoperability Solution</vt:lpstr>
      <vt:lpstr>Requirement Boundaries</vt:lpstr>
      <vt:lpstr>Data Quality</vt:lpstr>
      <vt:lpstr>Module 3 </vt:lpstr>
      <vt:lpstr>Specifications should include:</vt:lpstr>
      <vt:lpstr>1) Conformance Keywords</vt:lpstr>
      <vt:lpstr>Example Keywords</vt:lpstr>
      <vt:lpstr>Impact of Keywords</vt:lpstr>
      <vt:lpstr>2) Conformance Clause</vt:lpstr>
      <vt:lpstr>Conformance Claim</vt:lpstr>
      <vt:lpstr>Conformance Clause and Claim</vt:lpstr>
      <vt:lpstr>3) Specifying Requirements</vt:lpstr>
      <vt:lpstr>Explicit &amp; Implicit Requirements</vt:lpstr>
      <vt:lpstr>Conformance Constructs</vt:lpstr>
      <vt:lpstr>Terms used for Requirements</vt:lpstr>
      <vt:lpstr>Module 3 – Take-a-ways</vt:lpstr>
      <vt:lpstr>Module 4</vt:lpstr>
      <vt:lpstr>Conformance Constructs</vt:lpstr>
      <vt:lpstr>Conformance Constructs</vt:lpstr>
      <vt:lpstr>Conformance Constructs</vt:lpstr>
      <vt:lpstr>Related Concepts</vt:lpstr>
      <vt:lpstr>Content</vt:lpstr>
      <vt:lpstr>Conformance Constructs Unraveled</vt:lpstr>
      <vt:lpstr>Module 4  Conformance Constructs </vt:lpstr>
      <vt:lpstr>Usage (Sender Perspective)</vt:lpstr>
      <vt:lpstr>Support and must be Present</vt:lpstr>
      <vt:lpstr>Support and may be Present</vt:lpstr>
      <vt:lpstr>Prohibited</vt:lpstr>
      <vt:lpstr>Usage Indicator Comparison</vt:lpstr>
      <vt:lpstr>Must Support: Data Availability</vt:lpstr>
      <vt:lpstr>Usage (Receiver Perspective)</vt:lpstr>
      <vt:lpstr>Optional Usage</vt:lpstr>
      <vt:lpstr>Conditional Usage</vt:lpstr>
      <vt:lpstr>Conditional Usage</vt:lpstr>
      <vt:lpstr>Conditional Usage (HL7 v2)</vt:lpstr>
      <vt:lpstr>Conditional Usage (HL7 v2)</vt:lpstr>
      <vt:lpstr>C(R/RE) Conditional Usage Example</vt:lpstr>
      <vt:lpstr>FHIR Usage</vt:lpstr>
      <vt:lpstr>HL7v2 Usage Differences</vt:lpstr>
      <vt:lpstr>Provisional Usage Requirements</vt:lpstr>
      <vt:lpstr>CDA Nested Requirements</vt:lpstr>
      <vt:lpstr>Module 4  Conformance Constructs </vt:lpstr>
      <vt:lpstr>Cardinality</vt:lpstr>
      <vt:lpstr>Cardinality</vt:lpstr>
      <vt:lpstr>Cardinality</vt:lpstr>
      <vt:lpstr>Usage and Cardinality</vt:lpstr>
      <vt:lpstr>Module 4  Conformance Constructs </vt:lpstr>
      <vt:lpstr>Structure</vt:lpstr>
      <vt:lpstr>HL7 v2 Structure</vt:lpstr>
      <vt:lpstr>HL7 FHIR Structure</vt:lpstr>
      <vt:lpstr>NCPDP SCRIPT Structure</vt:lpstr>
      <vt:lpstr>Data Types</vt:lpstr>
      <vt:lpstr>HL7 FHIR Data Types</vt:lpstr>
      <vt:lpstr>Example Data Types</vt:lpstr>
      <vt:lpstr>Data Semantics</vt:lpstr>
      <vt:lpstr>Example Data Semantics</vt:lpstr>
      <vt:lpstr>Data Semantics and Models</vt:lpstr>
      <vt:lpstr>Encoding</vt:lpstr>
      <vt:lpstr>Module 4  Conformance Constructs </vt:lpstr>
      <vt:lpstr>Content: Two Broad Categories</vt:lpstr>
      <vt:lpstr>Vocabulary</vt:lpstr>
      <vt:lpstr>Vocabulary Concepts</vt:lpstr>
      <vt:lpstr>Vocabulary Relationships</vt:lpstr>
      <vt:lpstr>Creating Value Sets</vt:lpstr>
      <vt:lpstr>More Vocabulary Terms</vt:lpstr>
      <vt:lpstr>Vocabulary Binding</vt:lpstr>
      <vt:lpstr>Multiple Views (Definitions)</vt:lpstr>
      <vt:lpstr>Content Definition</vt:lpstr>
      <vt:lpstr>Extensibility</vt:lpstr>
      <vt:lpstr>Stability</vt:lpstr>
      <vt:lpstr>Vocabulary Mechanics</vt:lpstr>
      <vt:lpstr>Coded Elements Structures</vt:lpstr>
      <vt:lpstr>Example Instances</vt:lpstr>
      <vt:lpstr>Code and Code System Link</vt:lpstr>
      <vt:lpstr>Text Exceptions</vt:lpstr>
      <vt:lpstr>Vocabulary Binding Strengths</vt:lpstr>
      <vt:lpstr>NULL Flavors (Values)</vt:lpstr>
      <vt:lpstr>Fixed Values</vt:lpstr>
      <vt:lpstr>Default Values</vt:lpstr>
      <vt:lpstr>Placeholder Values</vt:lpstr>
      <vt:lpstr>Module 4  Conformance Constructs </vt:lpstr>
      <vt:lpstr>Length</vt:lpstr>
      <vt:lpstr>Length Implementation Scenarios</vt:lpstr>
      <vt:lpstr>Truncation</vt:lpstr>
      <vt:lpstr>Padding</vt:lpstr>
      <vt:lpstr>Conformance Length</vt:lpstr>
      <vt:lpstr>Module 4  Conformance Constructs </vt:lpstr>
      <vt:lpstr>Explicit Constraints</vt:lpstr>
      <vt:lpstr>CDA Temple Example</vt:lpstr>
      <vt:lpstr>EHR Functional Model Example</vt:lpstr>
      <vt:lpstr>Module 5</vt:lpstr>
      <vt:lpstr>Module 5  Principles of Effective Profiling </vt:lpstr>
      <vt:lpstr>Profiling</vt:lpstr>
      <vt:lpstr>Philosophies of Standards</vt:lpstr>
      <vt:lpstr>HL7 v2 Profiling Overview</vt:lpstr>
      <vt:lpstr>HL7 v2 Profiling: Segment</vt:lpstr>
      <vt:lpstr>CDA Template Constraints</vt:lpstr>
      <vt:lpstr>What can Profiles be used for?</vt:lpstr>
      <vt:lpstr>Constraint Types</vt:lpstr>
      <vt:lpstr>Applying Constraints</vt:lpstr>
      <vt:lpstr>General Usage Constraints</vt:lpstr>
      <vt:lpstr>HL7 v2 Usage Constraints</vt:lpstr>
      <vt:lpstr>Cardinality Constraints</vt:lpstr>
      <vt:lpstr>Length Constraints</vt:lpstr>
      <vt:lpstr>Structure: Specialization</vt:lpstr>
      <vt:lpstr>Structure: Type Substitution</vt:lpstr>
      <vt:lpstr>Data Semantics Constraints</vt:lpstr>
      <vt:lpstr>Conformance Statements</vt:lpstr>
      <vt:lpstr>Content: Co-Constraints</vt:lpstr>
      <vt:lpstr>HL7 v2 XML Format</vt:lpstr>
      <vt:lpstr>Extensions</vt:lpstr>
      <vt:lpstr>Module 5  Principles of Effective Profiling </vt:lpstr>
      <vt:lpstr>Profile Hierarchy</vt:lpstr>
      <vt:lpstr>Profile Hierarchy Examples</vt:lpstr>
      <vt:lpstr>Local Profiles</vt:lpstr>
      <vt:lpstr>Non-compliant Profiles</vt:lpstr>
      <vt:lpstr>Profile Component</vt:lpstr>
      <vt:lpstr>Profile Design and Management</vt:lpstr>
      <vt:lpstr>Managing Localizations</vt:lpstr>
      <vt:lpstr>HL7 v2 Lab Profile Organization</vt:lpstr>
      <vt:lpstr>Profile &amp; Implementation Relationships</vt:lpstr>
      <vt:lpstr>Document Quality Hierarchy</vt:lpstr>
      <vt:lpstr>Module 5  Principles of Effective Profiling </vt:lpstr>
      <vt:lpstr>Compatibility</vt:lpstr>
      <vt:lpstr>Compatibility (Cardinality)</vt:lpstr>
      <vt:lpstr>Pairing Profile for Use</vt:lpstr>
      <vt:lpstr>1-to-1 Profile Pairing Pattern</vt:lpstr>
      <vt:lpstr>1-to-many Profile Pairing Pattern</vt:lpstr>
      <vt:lpstr>Many-to-1 Profile Pairing Pattern</vt:lpstr>
      <vt:lpstr>Many-to-1 Profile Pairing Pattern</vt:lpstr>
      <vt:lpstr>Module 5  Principles of Effective Profiling </vt:lpstr>
      <vt:lpstr>Survey of Profiling Tools</vt:lpstr>
      <vt:lpstr>MWB (v2)</vt:lpstr>
      <vt:lpstr>NIST IGAMT (v2)</vt:lpstr>
      <vt:lpstr>ART-DECOR (CDA)</vt:lpstr>
      <vt:lpstr>FORGE (FHIR)</vt:lpstr>
      <vt:lpstr>Module 6</vt:lpstr>
      <vt:lpstr>Vocabulary Profiling</vt:lpstr>
      <vt:lpstr>Common HL7v2 Specification</vt:lpstr>
      <vt:lpstr>Typical Vocabulary Bindings</vt:lpstr>
      <vt:lpstr>Typical Vocabulary Bindings</vt:lpstr>
      <vt:lpstr>A High-level Perspective</vt:lpstr>
      <vt:lpstr>Extensibility and Stability Use </vt:lpstr>
      <vt:lpstr>Vocabulary Usage - v2 Proposal </vt:lpstr>
      <vt:lpstr>Vocabulary Profiling: Example 1 </vt:lpstr>
      <vt:lpstr>Vocabulary Profiling: Example 2 </vt:lpstr>
      <vt:lpstr>Vocabulary Profiling: Example 3 </vt:lpstr>
      <vt:lpstr>Vocabulary Profiling: Example 4 </vt:lpstr>
      <vt:lpstr>Value Set Collection </vt:lpstr>
      <vt:lpstr>Compatibility (Vocabulary)</vt:lpstr>
      <vt:lpstr>Module 7</vt:lpstr>
      <vt:lpstr>Module 7  Principles of Conformance Testing </vt:lpstr>
      <vt:lpstr>Testing Overview</vt:lpstr>
      <vt:lpstr>Conformance Testing</vt:lpstr>
      <vt:lpstr>Conformance Testing</vt:lpstr>
      <vt:lpstr>Conformance Testing</vt:lpstr>
      <vt:lpstr>Interoperability Testing</vt:lpstr>
      <vt:lpstr>Conformance and Interoperability Testing</vt:lpstr>
      <vt:lpstr>Conformance &amp; Interoperability</vt:lpstr>
      <vt:lpstr>Conformance &amp; Interoperability</vt:lpstr>
      <vt:lpstr>Take-a-ways</vt:lpstr>
      <vt:lpstr>Standards Development Life-Cycle</vt:lpstr>
      <vt:lpstr>Reference Implementation</vt:lpstr>
      <vt:lpstr>Testing: The Big Picture</vt:lpstr>
      <vt:lpstr> Test Suite</vt:lpstr>
      <vt:lpstr>Test Plan</vt:lpstr>
      <vt:lpstr>Test Coverage</vt:lpstr>
      <vt:lpstr>Test Case</vt:lpstr>
      <vt:lpstr>Use Case, Scenario, &amp; Test Case</vt:lpstr>
      <vt:lpstr>Testing Models</vt:lpstr>
      <vt:lpstr>Data Instance Testing</vt:lpstr>
      <vt:lpstr>Isolated System Testing</vt:lpstr>
      <vt:lpstr>Peer-to-peer System Testing</vt:lpstr>
      <vt:lpstr> Context-free Testing</vt:lpstr>
      <vt:lpstr>Context-based Testing</vt:lpstr>
      <vt:lpstr>Context-based Testing</vt:lpstr>
      <vt:lpstr>Context-based Testing</vt:lpstr>
      <vt:lpstr>Context-based Testing</vt:lpstr>
      <vt:lpstr>Inspection Testing</vt:lpstr>
      <vt:lpstr>Extended Workflow Testing</vt:lpstr>
      <vt:lpstr>Profile Level &amp; Testing Relationship</vt:lpstr>
      <vt:lpstr>Types of Testing</vt:lpstr>
      <vt:lpstr>Types of Testing</vt:lpstr>
      <vt:lpstr>What Should We Test?</vt:lpstr>
      <vt:lpstr>Module 7  Principles of Conformance Testing </vt:lpstr>
      <vt:lpstr>Conformity Assessment: Usage</vt:lpstr>
      <vt:lpstr>Conformity Assessment</vt:lpstr>
      <vt:lpstr>Conformity Assessment</vt:lpstr>
      <vt:lpstr>Conformity Assessment</vt:lpstr>
      <vt:lpstr>Conformity Assessment</vt:lpstr>
      <vt:lpstr>Conformity Assessment</vt:lpstr>
      <vt:lpstr>Conformity Assessment</vt:lpstr>
      <vt:lpstr>Impact of “Non-conformity”</vt:lpstr>
      <vt:lpstr>Non-conformity Case Studies</vt:lpstr>
      <vt:lpstr>Conformity Assessment for Conditional Elements</vt:lpstr>
      <vt:lpstr>Conformity Assessment for Optional Elements</vt:lpstr>
      <vt:lpstr>Conformity Assessment: Cardinality</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Conformity Assessment</vt:lpstr>
      <vt:lpstr>Vocabulary Conformance</vt:lpstr>
      <vt:lpstr>Vocabulary Conformance</vt:lpstr>
      <vt:lpstr>Vocabulary Conformance</vt:lpstr>
      <vt:lpstr>Vocabulary Conformance</vt:lpstr>
      <vt:lpstr>Vocabulary Conformance</vt:lpstr>
      <vt:lpstr>Module 8</vt:lpstr>
      <vt:lpstr>Module 8  Testing Architecture, Tools,  and Programs </vt:lpstr>
      <vt:lpstr>Tool Development Process</vt:lpstr>
      <vt:lpstr>Testing Infrastructure Services</vt:lpstr>
      <vt:lpstr>Data Instance Test Framework</vt:lpstr>
      <vt:lpstr>Isolated-System Test Framework</vt:lpstr>
      <vt:lpstr>Peer-to-Peer Test Framework</vt:lpstr>
      <vt:lpstr>Context-free Test Tool</vt:lpstr>
      <vt:lpstr>Context-based Test Tool</vt:lpstr>
      <vt:lpstr>Isolated-System Test Tool</vt:lpstr>
      <vt:lpstr>Interoperability Test Bed</vt:lpstr>
      <vt:lpstr>NIST HL7v2 Testing Process</vt:lpstr>
      <vt:lpstr>Module 8  Testing Architecture, Tools,  and Programs </vt:lpstr>
      <vt:lpstr>Testing Tools</vt:lpstr>
      <vt:lpstr>NIST HL7 v2 Testing Tools</vt:lpstr>
      <vt:lpstr>NIST HL7 v2 Testing Suite</vt:lpstr>
      <vt:lpstr>Context-free Validation</vt:lpstr>
      <vt:lpstr>Context-based Validation</vt:lpstr>
      <vt:lpstr>Context-based Validation</vt:lpstr>
      <vt:lpstr>Context-based Validation</vt:lpstr>
      <vt:lpstr>Test Receiving Applications</vt:lpstr>
      <vt:lpstr>Test Receiving Applications</vt:lpstr>
      <vt:lpstr>Test Functional Requirements</vt:lpstr>
      <vt:lpstr>View Messaging Requirements</vt:lpstr>
      <vt:lpstr>View Vocabulary Requirements</vt:lpstr>
      <vt:lpstr>Testing Tools</vt:lpstr>
      <vt:lpstr>Module 8  Testing Architecture, Tools,  and Programs </vt:lpstr>
      <vt:lpstr>Certification Building Blocks</vt:lpstr>
      <vt:lpstr>Certification</vt:lpstr>
      <vt:lpstr>Assessment and Certification</vt:lpstr>
      <vt:lpstr>Types of Testers</vt:lpstr>
      <vt:lpstr>IHE Testing Program</vt:lpstr>
      <vt:lpstr>IHE Testing Models</vt:lpstr>
      <vt:lpstr>IHE Testing Availability</vt:lpstr>
      <vt:lpstr>IHE Product Registry</vt:lpstr>
      <vt:lpstr>Gazelle</vt:lpstr>
      <vt:lpstr>ONC EHR Certification</vt:lpstr>
      <vt:lpstr>ONC CHPL</vt:lpstr>
      <vt:lpstr>MU and Certification Testing Process</vt:lpstr>
      <vt:lpstr>Summary</vt:lpstr>
      <vt:lpstr>Towards Interoperability</vt:lpstr>
      <vt:lpstr>Tips and Recommendations</vt:lpstr>
      <vt:lpstr>Disclaimer, Use, Copyright</vt:lpstr>
      <vt:lpstr>Thank You    Questions</vt:lpstr>
    </vt:vector>
  </TitlesOfParts>
  <Company>Stewardshop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Snelick, Robert D. (Fed)</dc:creator>
  <cp:lastModifiedBy>Snelick, Robert D. (Fed)</cp:lastModifiedBy>
  <cp:revision>1108</cp:revision>
  <cp:lastPrinted>2017-01-06T20:31:30Z</cp:lastPrinted>
  <dcterms:created xsi:type="dcterms:W3CDTF">2008-01-21T06:12:12Z</dcterms:created>
  <dcterms:modified xsi:type="dcterms:W3CDTF">2018-01-09T22:07:39Z</dcterms:modified>
</cp:coreProperties>
</file>