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56" r:id="rId2"/>
  </p:sldMasterIdLst>
  <p:notesMasterIdLst>
    <p:notesMasterId r:id="rId36"/>
  </p:notesMasterIdLst>
  <p:sldIdLst>
    <p:sldId id="314" r:id="rId3"/>
    <p:sldId id="315" r:id="rId4"/>
    <p:sldId id="316" r:id="rId5"/>
    <p:sldId id="317" r:id="rId6"/>
    <p:sldId id="320" r:id="rId7"/>
    <p:sldId id="318" r:id="rId8"/>
    <p:sldId id="306" r:id="rId9"/>
    <p:sldId id="323" r:id="rId10"/>
    <p:sldId id="324" r:id="rId11"/>
    <p:sldId id="325" r:id="rId12"/>
    <p:sldId id="326" r:id="rId13"/>
    <p:sldId id="328" r:id="rId14"/>
    <p:sldId id="329" r:id="rId15"/>
    <p:sldId id="331" r:id="rId16"/>
    <p:sldId id="332" r:id="rId17"/>
    <p:sldId id="333" r:id="rId18"/>
    <p:sldId id="334" r:id="rId19"/>
    <p:sldId id="338" r:id="rId20"/>
    <p:sldId id="339" r:id="rId21"/>
    <p:sldId id="340" r:id="rId22"/>
    <p:sldId id="344" r:id="rId23"/>
    <p:sldId id="345" r:id="rId24"/>
    <p:sldId id="346" r:id="rId25"/>
    <p:sldId id="347" r:id="rId26"/>
    <p:sldId id="348" r:id="rId27"/>
    <p:sldId id="349" r:id="rId28"/>
    <p:sldId id="350" r:id="rId29"/>
    <p:sldId id="352" r:id="rId30"/>
    <p:sldId id="296" r:id="rId31"/>
    <p:sldId id="291" r:id="rId32"/>
    <p:sldId id="353" r:id="rId33"/>
    <p:sldId id="319" r:id="rId34"/>
    <p:sldId id="311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32" autoAdjust="0"/>
    <p:restoredTop sz="95712" autoAdjust="0"/>
  </p:normalViewPr>
  <p:slideViewPr>
    <p:cSldViewPr snapToGrid="0">
      <p:cViewPr varScale="1">
        <p:scale>
          <a:sx n="83" d="100"/>
          <a:sy n="83" d="100"/>
        </p:scale>
        <p:origin x="102" y="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968FB-6A8E-490B-96F7-F94821EF7824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75D4B5-821F-4F0E-B451-546E63EB09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5D4B5-821F-4F0E-B451-546E63EB099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81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5D4B5-821F-4F0E-B451-546E63EB0993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81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9721-290F-448F-9532-FD203A90F1DE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062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CAE26-AD36-43DB-8B5D-CF650303D2CF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5D2-352A-48FE-9355-62285D06C7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6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52AA9-333E-4A3A-A97B-3820F0C85A9A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5D2-352A-48FE-9355-62285D06C7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462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DECC3-CD4C-42DD-A221-9B81B0BCCA94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41F-E75A-4C43-8285-43AAA61E93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1369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8F482-2E15-4AE6-9F3D-4E25F34378D6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41F-E75A-4C43-8285-43AAA61E93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084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DB82-D4F6-40A5-8CEB-BD49488B8D86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41F-E75A-4C43-8285-43AAA61E93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692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349C3-7D9F-47A0-B9FF-113A715E3C59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41F-E75A-4C43-8285-43AAA61E93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4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0D31-4A14-4A3B-8E52-F8B4EC02A77A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41F-E75A-4C43-8285-43AAA61E93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0485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07203-C6B4-4605-BA31-E3071C7CFCE5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41F-E75A-4C43-8285-43AAA61E93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7367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6F7DE-BBFB-43A4-A09D-C633531C4BE0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41F-E75A-4C43-8285-43AAA61E93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7205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95553-F7F3-4F88-9E3C-813554E3D381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41F-E75A-4C43-8285-43AAA61E93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324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627" y="499405"/>
            <a:ext cx="7886700" cy="1325563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627" y="1986170"/>
            <a:ext cx="7886700" cy="353833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F698-4F3E-48E9-B01D-6A779E6C2D28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1083" y="6443655"/>
            <a:ext cx="2057400" cy="365125"/>
          </a:xfrm>
        </p:spPr>
        <p:txBody>
          <a:bodyPr/>
          <a:lstStyle>
            <a:lvl1pPr algn="ctr">
              <a:defRPr sz="1200"/>
            </a:lvl1pPr>
          </a:lstStyle>
          <a:p>
            <a:fld id="{8A6BD0B9-3465-4E0F-AE7F-2EBD7D9D065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5629" y="146008"/>
            <a:ext cx="1077396" cy="11529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" y="5877897"/>
            <a:ext cx="2041083" cy="9372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7722023" y="6529379"/>
            <a:ext cx="1371600" cy="28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88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6C21-249C-4EA5-9CCD-FD0467696AED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41F-E75A-4C43-8285-43AAA61E93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4525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04505-F5F8-4740-A5C3-A3B341FA3DC0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41F-E75A-4C43-8285-43AAA61E93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9805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7CED4-4477-4EF2-8F58-94D728EFF4FD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41F-E75A-4C43-8285-43AAA61E93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192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D90-AF70-4F9D-BCC0-6D7EA6D0D84F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5D2-352A-48FE-9355-62285D06C7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947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D696-AF75-408D-8CB0-7CD6E7EDACE0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5D2-352A-48FE-9355-62285D06C7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88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B4A57-3E4C-48C0-B16B-FFAF990251D7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5D2-352A-48FE-9355-62285D06C7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002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47B6E-87D7-407B-9E3F-2812A31F680B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5D2-352A-48FE-9355-62285D06C7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631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CF1CF-A603-4526-A39A-1749BF910AEE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5D2-352A-48FE-9355-62285D06C7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09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479CA-42F2-4F11-934F-859DC3F42E15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5D2-352A-48FE-9355-62285D06C7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59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FF609-EEC0-498D-AAE4-823A08368FC6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5D2-352A-48FE-9355-62285D06C7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22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53C72-3206-4BDB-9F43-87319871A008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4C5D2-352A-48FE-9355-62285D06C7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578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11344-DBD8-4D2C-9F77-FECC3FE5F63F}" type="datetime1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1341F-E75A-4C43-8285-43AAA61E93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080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sarahebohne@gmail.co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Jacqueline.Speir@mail.wvu.edu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jlemay@weldgov.com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david.kanaris@alaska.gov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rodney.a.schenck2.civ@mail.mil" TargetMode="External"/><Relationship Id="rId2" Type="http://schemas.openxmlformats.org/officeDocument/2006/relationships/hyperlink" Target="mailto:gmj@occl.ocgov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gorn@scgov.net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mgorn@scgov.net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akainuma@honolulu.gov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mailto:brian.mcvicker@ic.fbi.gov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amanda.lane@dfs.virginia.gov" TargetMode="External"/><Relationship Id="rId3" Type="http://schemas.openxmlformats.org/officeDocument/2006/relationships/hyperlink" Target="mailto:aurora.dumitra@yahoo.com" TargetMode="External"/><Relationship Id="rId7" Type="http://schemas.openxmlformats.org/officeDocument/2006/relationships/hyperlink" Target="mailto:chris.hamburg@state.or.us" TargetMode="External"/><Relationship Id="rId2" Type="http://schemas.openxmlformats.org/officeDocument/2006/relationships/hyperlink" Target="mailto:bohnesa@ci.colospgs.co.u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stephen.d.greene@icloud.com" TargetMode="External"/><Relationship Id="rId11" Type="http://schemas.openxmlformats.org/officeDocument/2006/relationships/hyperlink" Target="mailto:cindy.homer@gmail.com" TargetMode="External"/><Relationship Id="rId5" Type="http://schemas.openxmlformats.org/officeDocument/2006/relationships/hyperlink" Target="mailto:mgorn@scgov.net" TargetMode="External"/><Relationship Id="rId10" Type="http://schemas.openxmlformats.org/officeDocument/2006/relationships/hyperlink" Target="mailto:dwane@forensicitc.com" TargetMode="External"/><Relationship Id="rId4" Type="http://schemas.openxmlformats.org/officeDocument/2006/relationships/hyperlink" Target="mailto:Ronald.Mueller@ccso.org" TargetMode="External"/><Relationship Id="rId9" Type="http://schemas.openxmlformats.org/officeDocument/2006/relationships/hyperlink" Target="mailto:ghauptmann@baltimorecountymd.com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jpe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mailto:jacqueline.speir@mail.wvu.edu" TargetMode="External"/><Relationship Id="rId3" Type="http://schemas.openxmlformats.org/officeDocument/2006/relationships/hyperlink" Target="mailto:David.kanaris@alaska.gov" TargetMode="External"/><Relationship Id="rId7" Type="http://schemas.openxmlformats.org/officeDocument/2006/relationships/hyperlink" Target="mailto:rodney.a.schenck2.civ@mail.mil" TargetMode="External"/><Relationship Id="rId2" Type="http://schemas.openxmlformats.org/officeDocument/2006/relationships/hyperlink" Target="mailto:akainuma@honolulu.go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brian.mcvicker@ic.fbi.gov" TargetMode="External"/><Relationship Id="rId11" Type="http://schemas.openxmlformats.org/officeDocument/2006/relationships/hyperlink" Target="mailto:melissa.valadez@dps.texas.gov" TargetMode="External"/><Relationship Id="rId5" Type="http://schemas.openxmlformats.org/officeDocument/2006/relationships/hyperlink" Target="mailto:jlemay@weldgov.com" TargetMode="External"/><Relationship Id="rId10" Type="http://schemas.openxmlformats.org/officeDocument/2006/relationships/hyperlink" Target="mailto:steven.lund@nist.gov" TargetMode="External"/><Relationship Id="rId4" Type="http://schemas.openxmlformats.org/officeDocument/2006/relationships/hyperlink" Target="mailto:gmj@occl.ocgov.com" TargetMode="External"/><Relationship Id="rId9" Type="http://schemas.openxmlformats.org/officeDocument/2006/relationships/hyperlink" Target="mailto:csnyder@seminolesheriff.or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brian.yamashita@rcmp-grc.gc.ca" TargetMode="External"/><Relationship Id="rId2" Type="http://schemas.openxmlformats.org/officeDocument/2006/relationships/hyperlink" Target="mailto:hammer.lesley@gmail.co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sarahebohne@gmail.co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3357270"/>
            <a:ext cx="6858000" cy="92635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Priority Action Report</a:t>
            </a: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79481"/>
            <a:ext cx="6858000" cy="1655762"/>
          </a:xfrm>
        </p:spPr>
        <p:txBody>
          <a:bodyPr/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Footwear and Tire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Physics/Pattern SAC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G. Matt Johnson, Chair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February 23, 2016</a:t>
            </a: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4205" y="503598"/>
            <a:ext cx="2615590" cy="27990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5243"/>
            <a:ext cx="1493520" cy="685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02950" y="6535293"/>
            <a:ext cx="1371600" cy="28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03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Committee Action Plan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2262427"/>
              </p:ext>
            </p:extLst>
          </p:nvPr>
        </p:nvGraphicFramePr>
        <p:xfrm>
          <a:off x="712788" y="2024063"/>
          <a:ext cx="7389811" cy="308228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04912"/>
                <a:gridCol w="2819400"/>
                <a:gridCol w="1397000"/>
                <a:gridCol w="1968499"/>
              </a:tblGrid>
              <a:tr h="61119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Priority (high/med/low/)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Planned Actions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Approx. Deadline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Assignee</a:t>
                      </a:r>
                      <a:endParaRPr lang="en-US" sz="1600" dirty="0"/>
                    </a:p>
                  </a:txBody>
                  <a:tcPr anchor="ctr"/>
                </a:tc>
              </a:tr>
              <a:tr h="36702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High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Create KAVI</a:t>
                      </a:r>
                      <a:r>
                        <a:rPr lang="en-US" sz="1600" baseline="0" dirty="0" smtClean="0"/>
                        <a:t> project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Address final comments</a:t>
                      </a:r>
                      <a:r>
                        <a:rPr lang="en-US" sz="1600" baseline="0" dirty="0" smtClean="0"/>
                        <a:t> from FW/TT Subcommittee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Final Subcommittee vote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Seek SAC approval for SDO process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April 1, 2016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Sarah Bohne</a:t>
                      </a:r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7627" y="342900"/>
            <a:ext cx="6802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Topic 1: </a:t>
            </a:r>
            <a:r>
              <a:rPr lang="en-US" sz="2000" dirty="0" smtClean="0"/>
              <a:t>Footwear/Tires Test Impression Guide</a:t>
            </a:r>
            <a:endParaRPr lang="en-US" sz="2000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24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2: Footwear and Tire 	          	              			Comparison 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626" y="1986170"/>
            <a:ext cx="8106043" cy="28906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Priority Level: High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Action pending finalization of Physics/Pattern SAC harmonized source conclusion scale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92555" y="5155095"/>
            <a:ext cx="5751445" cy="147732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Task Group Name: Footwear &amp; Tire 			                                          		Examination/Comparison Methods</a:t>
            </a:r>
            <a:endParaRPr lang="en-US" dirty="0" smtClean="0"/>
          </a:p>
          <a:p>
            <a:r>
              <a:rPr lang="en-US" b="1" dirty="0" smtClean="0"/>
              <a:t>Task Group Chair Name: </a:t>
            </a:r>
            <a:r>
              <a:rPr lang="en-US" dirty="0" smtClean="0"/>
              <a:t>Sarah Bohne</a:t>
            </a:r>
            <a:endParaRPr lang="en-US" b="1" dirty="0" smtClean="0"/>
          </a:p>
          <a:p>
            <a:r>
              <a:rPr lang="en-US" b="1" dirty="0" smtClean="0"/>
              <a:t>Task Group Chair Contact Information: </a:t>
            </a:r>
            <a:r>
              <a:rPr lang="en-US" b="1" dirty="0" smtClean="0">
                <a:hlinkClick r:id="rId2"/>
              </a:rPr>
              <a:t>sarahebohne@gmail.com</a:t>
            </a:r>
            <a:r>
              <a:rPr lang="en-US" b="1" dirty="0" smtClean="0"/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74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Committee Action Plan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2494102"/>
              </p:ext>
            </p:extLst>
          </p:nvPr>
        </p:nvGraphicFramePr>
        <p:xfrm>
          <a:off x="712788" y="2024063"/>
          <a:ext cx="7389811" cy="287019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04912"/>
                <a:gridCol w="2819400"/>
                <a:gridCol w="1397000"/>
                <a:gridCol w="1968499"/>
              </a:tblGrid>
              <a:tr h="61119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Priority (high/med/low/)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Planned Actions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Approx. Deadline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Assignee</a:t>
                      </a:r>
                      <a:endParaRPr lang="en-US" sz="1600" dirty="0"/>
                    </a:p>
                  </a:txBody>
                  <a:tcPr anchor="ctr"/>
                </a:tc>
              </a:tr>
              <a:tr h="36702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High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Create FW/TT conclusion scale?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TBD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Sarah Bohne</a:t>
                      </a:r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Create FW/TT report writing</a:t>
                      </a:r>
                      <a:r>
                        <a:rPr lang="en-US" sz="1600" baseline="0" dirty="0" smtClean="0"/>
                        <a:t>/Testimony Guide?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TBD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Sarah Bohne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7627" y="342900"/>
            <a:ext cx="66122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Topic 2: </a:t>
            </a:r>
            <a:r>
              <a:rPr lang="en-US" sz="2000" dirty="0" smtClean="0"/>
              <a:t>Footwear and Tire Comparison Conclusions</a:t>
            </a:r>
            <a:endParaRPr lang="en-US" sz="2000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01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3: Research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626" y="1986170"/>
            <a:ext cx="8106043" cy="28906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Priority Level: High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Production of Research Needs documents for OSAC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92555" y="5155095"/>
            <a:ext cx="5751445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Task Group Name: Footwear &amp; Tire Research/Technology</a:t>
            </a:r>
            <a:endParaRPr lang="en-US" dirty="0" smtClean="0"/>
          </a:p>
          <a:p>
            <a:r>
              <a:rPr lang="en-US" b="1" dirty="0" smtClean="0"/>
              <a:t>Task Group Chair Name: </a:t>
            </a:r>
            <a:r>
              <a:rPr lang="en-US" dirty="0" smtClean="0"/>
              <a:t>Jacqueline Speir, Ph.D</a:t>
            </a:r>
            <a:endParaRPr lang="en-US" b="1" dirty="0" smtClean="0"/>
          </a:p>
          <a:p>
            <a:r>
              <a:rPr lang="en-US" b="1" dirty="0" smtClean="0"/>
              <a:t>Task Group Chair Contact </a:t>
            </a:r>
            <a:r>
              <a:rPr lang="en-US" b="1" dirty="0" err="1" smtClean="0"/>
              <a:t>Information:mailto</a:t>
            </a:r>
            <a:r>
              <a:rPr lang="en-US" b="1" dirty="0" smtClean="0"/>
              <a:t>: </a:t>
            </a:r>
            <a:r>
              <a:rPr lang="en-US" b="1" dirty="0" smtClean="0">
                <a:hlinkClick r:id="rId2"/>
              </a:rPr>
              <a:t>Jacqueline.Speir@mail.wvu.edu</a:t>
            </a:r>
            <a:endParaRPr lang="en-US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74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Committee Action Plan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2494102"/>
              </p:ext>
            </p:extLst>
          </p:nvPr>
        </p:nvGraphicFramePr>
        <p:xfrm>
          <a:off x="712788" y="2024063"/>
          <a:ext cx="7389811" cy="332612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04912"/>
                <a:gridCol w="2819400"/>
                <a:gridCol w="1397000"/>
                <a:gridCol w="1968499"/>
              </a:tblGrid>
              <a:tr h="61119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Priority (high/med/low/)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Planned Actions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Approx. Deadline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Assignee</a:t>
                      </a:r>
                      <a:endParaRPr lang="en-US" sz="1600" dirty="0"/>
                    </a:p>
                  </a:txBody>
                  <a:tcPr anchor="ctr"/>
                </a:tc>
              </a:tr>
              <a:tr h="36702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High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PCAST Response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Completed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Jacqueline Speir, Ph.D</a:t>
                      </a:r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High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Submit 5 OSAC Research</a:t>
                      </a:r>
                      <a:r>
                        <a:rPr lang="en-US" sz="1600" baseline="0" dirty="0" smtClean="0"/>
                        <a:t> Needs Assessment forms for SAC approval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April 1, 2016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Jacqueline Speir, Ph.D</a:t>
                      </a:r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7627" y="342900"/>
            <a:ext cx="39862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Topic 3: Research Needs</a:t>
            </a:r>
            <a:endParaRPr lang="en-US" sz="2000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01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4: 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626" y="1986170"/>
            <a:ext cx="8106043" cy="28906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Priority Level: Medium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 FW/TT Terminology document is pending Physics/Pattern SAC Terminology Task Group action</a:t>
            </a:r>
          </a:p>
          <a:p>
            <a:r>
              <a:rPr lang="en-US" dirty="0" smtClean="0"/>
              <a:t>The harmonized source identification conclusion scale and pending FW/TT report writing/testimony documents may delay submission to SDO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92555" y="5155095"/>
            <a:ext cx="5751445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Task Group Name: Footwear &amp; Tire Terminology</a:t>
            </a:r>
            <a:endParaRPr lang="en-US" dirty="0" smtClean="0"/>
          </a:p>
          <a:p>
            <a:r>
              <a:rPr lang="en-US" b="1" dirty="0" smtClean="0"/>
              <a:t>Task Group Chair Name: </a:t>
            </a:r>
            <a:r>
              <a:rPr lang="en-US" dirty="0" smtClean="0"/>
              <a:t>Jan </a:t>
            </a:r>
            <a:r>
              <a:rPr lang="en-US" dirty="0" err="1" smtClean="0"/>
              <a:t>LeMay</a:t>
            </a:r>
            <a:endParaRPr lang="en-US" b="1" dirty="0" smtClean="0"/>
          </a:p>
          <a:p>
            <a:r>
              <a:rPr lang="en-US" b="1" dirty="0" smtClean="0"/>
              <a:t>Task Group Chair Contact Information: </a:t>
            </a:r>
            <a:r>
              <a:rPr lang="en-US" b="1" dirty="0" smtClean="0">
                <a:hlinkClick r:id="rId2"/>
              </a:rPr>
              <a:t>jlemay@weldgov.com</a:t>
            </a:r>
            <a:r>
              <a:rPr lang="en-US" b="1" dirty="0" smtClean="0"/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74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Standards/Guidelines to Move Forward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1276383"/>
              </p:ext>
            </p:extLst>
          </p:nvPr>
        </p:nvGraphicFramePr>
        <p:xfrm>
          <a:off x="248478" y="1977887"/>
          <a:ext cx="8756374" cy="247981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679061"/>
                <a:gridCol w="1720357"/>
                <a:gridCol w="2356956"/>
              </a:tblGrid>
              <a:tr h="62561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Title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Organization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Suggested OSAC Process:</a:t>
                      </a:r>
                      <a:r>
                        <a:rPr lang="en-US" sz="1600" baseline="0" dirty="0" smtClean="0"/>
                        <a:t> (Registry, SDO, Canvass)</a:t>
                      </a:r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Footwear/Tire Terminology Guide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AAFS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SDO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47627" y="342900"/>
            <a:ext cx="39862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Topic 4: Terminology</a:t>
            </a:r>
            <a:endParaRPr lang="en-US" sz="2000" i="1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60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Committee Action Plan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2494102"/>
              </p:ext>
            </p:extLst>
          </p:nvPr>
        </p:nvGraphicFramePr>
        <p:xfrm>
          <a:off x="712788" y="2024063"/>
          <a:ext cx="7389811" cy="332612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04912"/>
                <a:gridCol w="2819400"/>
                <a:gridCol w="1397000"/>
                <a:gridCol w="1968499"/>
              </a:tblGrid>
              <a:tr h="61119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Priority (high/med/low/)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Planned Actions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Approx. Deadline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Assignee</a:t>
                      </a:r>
                      <a:endParaRPr lang="en-US" sz="1600" dirty="0"/>
                    </a:p>
                  </a:txBody>
                  <a:tcPr anchor="ctr"/>
                </a:tc>
              </a:tr>
              <a:tr h="36702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Medium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Continue to review/revise terminology</a:t>
                      </a:r>
                      <a:r>
                        <a:rPr lang="en-US" sz="1600" baseline="0" dirty="0" smtClean="0"/>
                        <a:t> document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TBD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Jan </a:t>
                      </a:r>
                      <a:r>
                        <a:rPr lang="en-US" sz="1600" dirty="0" err="1" smtClean="0"/>
                        <a:t>LeMay</a:t>
                      </a:r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Adjust and refine terms based</a:t>
                      </a:r>
                      <a:r>
                        <a:rPr lang="en-US" sz="1600" baseline="0" dirty="0" smtClean="0"/>
                        <a:t> on pending conclusion/report writing/testimony documents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TBD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Submit for SDO process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TBD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7627" y="342900"/>
            <a:ext cx="39862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Topic 4: Terminology</a:t>
            </a:r>
            <a:endParaRPr lang="en-US" sz="2000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01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5: Training/Competency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626" y="1986170"/>
            <a:ext cx="8106043" cy="28906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Priority Level: High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Produce a standard for training footwear and tire comparison examiners</a:t>
            </a:r>
          </a:p>
          <a:p>
            <a:r>
              <a:rPr lang="en-US" dirty="0" smtClean="0"/>
              <a:t>Collaborate with IAI on the updating of the Recommended Course of Study for Footwear/Tire Track Examiners training manual in an effort to harmonize an OSAC FW/TT training standard with the IAI training manual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92555" y="5155095"/>
            <a:ext cx="5751445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Task Group Name: </a:t>
            </a:r>
            <a:r>
              <a:rPr lang="en-US" dirty="0" smtClean="0"/>
              <a:t>Training and Competency</a:t>
            </a:r>
          </a:p>
          <a:p>
            <a:r>
              <a:rPr lang="en-US" b="1" dirty="0" smtClean="0"/>
              <a:t>Task Group Chair Name: </a:t>
            </a:r>
            <a:r>
              <a:rPr lang="en-US" dirty="0" smtClean="0"/>
              <a:t>David Kanaris</a:t>
            </a:r>
          </a:p>
          <a:p>
            <a:r>
              <a:rPr lang="en-US" b="1" dirty="0" smtClean="0"/>
              <a:t>Task Group Chair Contact Information: </a:t>
            </a:r>
            <a:r>
              <a:rPr lang="en-US" dirty="0" smtClean="0">
                <a:hlinkClick r:id="rId2"/>
              </a:rPr>
              <a:t>david.kanaris@alaska.gov</a:t>
            </a:r>
            <a:r>
              <a:rPr lang="en-US" dirty="0" smtClean="0"/>
              <a:t> </a:t>
            </a:r>
            <a:endParaRPr lang="en-US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74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Standards/Guidelines to Move Forward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1276383"/>
              </p:ext>
            </p:extLst>
          </p:nvPr>
        </p:nvGraphicFramePr>
        <p:xfrm>
          <a:off x="248478" y="1977887"/>
          <a:ext cx="8756374" cy="26880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679061"/>
                <a:gridCol w="1720357"/>
                <a:gridCol w="2356956"/>
              </a:tblGrid>
              <a:tr h="62561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Title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Organization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Suggested OSAC Process:</a:t>
                      </a:r>
                      <a:r>
                        <a:rPr lang="en-US" sz="1600" baseline="0" dirty="0" smtClean="0"/>
                        <a:t> (Registry, SDO, Canvass)</a:t>
                      </a:r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Footwear</a:t>
                      </a:r>
                      <a:r>
                        <a:rPr lang="en-US" sz="1600" baseline="0" dirty="0" smtClean="0"/>
                        <a:t> and Tire Examiner Scope of Work, Minimum Requirements, and Training Standard (title ?)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AAFS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SDO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47627" y="342900"/>
            <a:ext cx="39862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Topic 5: Training/Competency</a:t>
            </a:r>
            <a:endParaRPr lang="en-US" sz="2000" i="1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60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752" y="214397"/>
            <a:ext cx="7886700" cy="1325563"/>
          </a:xfrm>
        </p:spPr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Subcommittee Leadership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4620623"/>
              </p:ext>
            </p:extLst>
          </p:nvPr>
        </p:nvGraphicFramePr>
        <p:xfrm>
          <a:off x="0" y="1307790"/>
          <a:ext cx="9144000" cy="439376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11283"/>
                <a:gridCol w="1508166"/>
                <a:gridCol w="2220686"/>
                <a:gridCol w="788312"/>
                <a:gridCol w="3415553"/>
              </a:tblGrid>
              <a:tr h="43272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Position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Name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Organization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Term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Email</a:t>
                      </a:r>
                    </a:p>
                  </a:txBody>
                  <a:tcPr/>
                </a:tc>
              </a:tr>
              <a:tr h="143130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Chair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Matt Johnson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Orange County (California) Sheriff’s</a:t>
                      </a:r>
                      <a:r>
                        <a:rPr lang="en-US" sz="2000" baseline="0" dirty="0" smtClean="0"/>
                        <a:t> Department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hlinkClick r:id="rId2"/>
                        </a:rPr>
                        <a:t>gmj@occl.ocgov.com</a:t>
                      </a:r>
                      <a:endParaRPr lang="en-US" sz="2000" dirty="0" smtClean="0"/>
                    </a:p>
                    <a:p>
                      <a:endParaRPr lang="en-US" sz="2000" dirty="0"/>
                    </a:p>
                  </a:txBody>
                  <a:tcPr/>
                </a:tc>
              </a:tr>
              <a:tr h="143130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Vice Chair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Rodney </a:t>
                      </a:r>
                      <a:r>
                        <a:rPr lang="en-US" sz="2000" dirty="0" err="1" smtClean="0"/>
                        <a:t>Schenck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U.S. Department of Defense, Defense Forensic Science Center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hlinkClick r:id="rId3"/>
                        </a:rPr>
                        <a:t>rodney.a.schenck2.civ@mail.</a:t>
                      </a:r>
                    </a:p>
                    <a:p>
                      <a:r>
                        <a:rPr lang="en-US" sz="2000" dirty="0" smtClean="0">
                          <a:hlinkClick r:id="rId3"/>
                        </a:rPr>
                        <a:t>mil</a:t>
                      </a:r>
                      <a:endParaRPr lang="en-US" sz="2000" dirty="0" smtClean="0"/>
                    </a:p>
                    <a:p>
                      <a:endParaRPr lang="en-US" sz="2000" dirty="0" smtClean="0"/>
                    </a:p>
                    <a:p>
                      <a:endParaRPr lang="en-US" sz="2000" dirty="0"/>
                    </a:p>
                  </a:txBody>
                  <a:tcPr/>
                </a:tc>
              </a:tr>
              <a:tr h="109844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Executive Secretary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Mike </a:t>
                      </a:r>
                      <a:r>
                        <a:rPr lang="en-US" sz="2000" dirty="0" err="1" smtClean="0"/>
                        <a:t>Gorn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Sarasota County (Florida) Sheriff's Office</a:t>
                      </a:r>
                      <a:endParaRPr lang="en-US" sz="20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hlinkClick r:id="rId4"/>
                        </a:rPr>
                        <a:t>mgorn@scgov.net</a:t>
                      </a:r>
                      <a:endParaRPr lang="en-US" sz="2000" dirty="0" smtClean="0"/>
                    </a:p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17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Committee Action Plan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2494102"/>
              </p:ext>
            </p:extLst>
          </p:nvPr>
        </p:nvGraphicFramePr>
        <p:xfrm>
          <a:off x="712788" y="2024063"/>
          <a:ext cx="7389811" cy="311403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04912"/>
                <a:gridCol w="2819400"/>
                <a:gridCol w="1397000"/>
                <a:gridCol w="1968499"/>
              </a:tblGrid>
              <a:tr h="61119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Priority (high/med/low/)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Planned Actions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Approx. Deadline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Assignee</a:t>
                      </a:r>
                      <a:endParaRPr lang="en-US" sz="1600" dirty="0"/>
                    </a:p>
                  </a:txBody>
                  <a:tcPr anchor="ctr"/>
                </a:tc>
              </a:tr>
              <a:tr h="36702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Medium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Collaborate</a:t>
                      </a:r>
                      <a:r>
                        <a:rPr lang="en-US" sz="1600" baseline="0" dirty="0" smtClean="0"/>
                        <a:t> with IAI on RCOS and create training standard accordingly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TBD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David Kanaris/Lesley Hammer</a:t>
                      </a:r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7627" y="342900"/>
            <a:ext cx="39862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Topic 5: Training/Competency</a:t>
            </a:r>
            <a:endParaRPr lang="en-US" sz="2000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01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6: Footwear &amp; Tire Processing/Enhancement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626" y="1986170"/>
            <a:ext cx="8106043" cy="28906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Priority Level: Medium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Documents having to do with the processing and enhancement of evidence impressions at crime scenes or on evidence in a laboratory environment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92555" y="5155095"/>
            <a:ext cx="5751445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Task Group Name: </a:t>
            </a:r>
            <a:r>
              <a:rPr lang="en-US" dirty="0" smtClean="0"/>
              <a:t>Footwear &amp; Tire 		Processing/Enhancement Methods</a:t>
            </a:r>
          </a:p>
          <a:p>
            <a:r>
              <a:rPr lang="en-US" b="1" dirty="0" smtClean="0"/>
              <a:t>Task Group Chair Name: </a:t>
            </a:r>
            <a:r>
              <a:rPr lang="en-US" dirty="0" smtClean="0"/>
              <a:t>Michael Gorn</a:t>
            </a:r>
            <a:endParaRPr lang="en-US" b="1" dirty="0" smtClean="0"/>
          </a:p>
          <a:p>
            <a:r>
              <a:rPr lang="en-US" b="1" dirty="0" smtClean="0"/>
              <a:t>Task Group Chair Contact Information: </a:t>
            </a:r>
            <a:r>
              <a:rPr lang="en-US" dirty="0" smtClean="0">
                <a:hlinkClick r:id="rId2"/>
              </a:rPr>
              <a:t>mgorn@scgov.net</a:t>
            </a:r>
            <a:endParaRPr lang="en-US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74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Standards/Guidelines to Move Forward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1276383"/>
              </p:ext>
            </p:extLst>
          </p:nvPr>
        </p:nvGraphicFramePr>
        <p:xfrm>
          <a:off x="248478" y="1977887"/>
          <a:ext cx="8756374" cy="26880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679061"/>
                <a:gridCol w="1720357"/>
                <a:gridCol w="2356956"/>
              </a:tblGrid>
              <a:tr h="62561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Title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Organization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Suggested OSAC Process:</a:t>
                      </a:r>
                      <a:r>
                        <a:rPr lang="en-US" sz="1600" baseline="0" dirty="0" smtClean="0"/>
                        <a:t> (Registry, SDO, Canvass)</a:t>
                      </a:r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Footwear</a:t>
                      </a:r>
                      <a:r>
                        <a:rPr lang="en-US" sz="1600" baseline="0" dirty="0" smtClean="0"/>
                        <a:t> and Tire Impression Chemical Enhancement Guide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AAFS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SDO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47627" y="342900"/>
            <a:ext cx="7000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Topic 6: </a:t>
            </a:r>
            <a:r>
              <a:rPr lang="en-US" sz="2000" dirty="0" smtClean="0"/>
              <a:t>Footwear &amp; Tire Processing/Enhancement Methods</a:t>
            </a:r>
            <a:endParaRPr lang="en-US" sz="2000" i="1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60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Committee Action Plan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2494102"/>
              </p:ext>
            </p:extLst>
          </p:nvPr>
        </p:nvGraphicFramePr>
        <p:xfrm>
          <a:off x="712788" y="2024063"/>
          <a:ext cx="7389811" cy="343451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04912"/>
                <a:gridCol w="2819400"/>
                <a:gridCol w="1397000"/>
                <a:gridCol w="1968499"/>
              </a:tblGrid>
              <a:tr h="61119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Priority (high/med/low/)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Planned Actions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Approx. Deadline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Assignee</a:t>
                      </a:r>
                      <a:endParaRPr lang="en-US" sz="1600" dirty="0"/>
                    </a:p>
                  </a:txBody>
                  <a:tcPr anchor="ctr"/>
                </a:tc>
              </a:tr>
              <a:tr h="93134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Medium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Poling of examiners use of various chemicals for enhancement purposes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April 1, 2016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Michael Gorn</a:t>
                      </a:r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Develop draft</a:t>
                      </a:r>
                      <a:r>
                        <a:rPr lang="en-US" sz="1600" baseline="0" dirty="0" smtClean="0"/>
                        <a:t> for SC input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July 1, 2016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Michael Gorn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7627" y="342900"/>
            <a:ext cx="6577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Topic 6: </a:t>
            </a:r>
            <a:r>
              <a:rPr lang="en-US" sz="2000" dirty="0" smtClean="0"/>
              <a:t>Footwear &amp; Tire Processing/Enhancement Methods</a:t>
            </a:r>
            <a:endParaRPr lang="en-US" sz="2000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01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7: Footwear &amp; Tire 		   	Detection/Collection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626" y="1986170"/>
            <a:ext cx="8106043" cy="28906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Priority Level: Medium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Several guideline documents to be developed including photography, casting, and lifting of impression evidence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92555" y="5155095"/>
            <a:ext cx="5751445" cy="147732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Task Group Name: Footwear &amp; Tire Detection/Collection Methods</a:t>
            </a:r>
            <a:endParaRPr lang="en-US" dirty="0" smtClean="0"/>
          </a:p>
          <a:p>
            <a:r>
              <a:rPr lang="en-US" b="1" dirty="0" smtClean="0"/>
              <a:t>Task Group Chair Name: </a:t>
            </a:r>
            <a:r>
              <a:rPr lang="en-US" dirty="0" smtClean="0"/>
              <a:t>Alan </a:t>
            </a:r>
            <a:r>
              <a:rPr lang="en-US" dirty="0" err="1" smtClean="0"/>
              <a:t>Kainuma</a:t>
            </a:r>
            <a:endParaRPr lang="en-US" b="1" dirty="0" smtClean="0"/>
          </a:p>
          <a:p>
            <a:r>
              <a:rPr lang="en-US" b="1" dirty="0" smtClean="0"/>
              <a:t>Task Group Chair Contact Information: </a:t>
            </a:r>
            <a:r>
              <a:rPr lang="en-US" dirty="0" smtClean="0">
                <a:hlinkClick r:id="rId2"/>
              </a:rPr>
              <a:t>akainuma@honolulu.gov</a:t>
            </a:r>
            <a:endParaRPr lang="en-US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74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Standards/Guidelines to Move Forward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1276383"/>
              </p:ext>
            </p:extLst>
          </p:nvPr>
        </p:nvGraphicFramePr>
        <p:xfrm>
          <a:off x="248478" y="1977887"/>
          <a:ext cx="8756374" cy="33484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679061"/>
                <a:gridCol w="1720357"/>
                <a:gridCol w="2356956"/>
              </a:tblGrid>
              <a:tr h="62561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Title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Organization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Suggested OSAC Process:</a:t>
                      </a:r>
                      <a:r>
                        <a:rPr lang="en-US" sz="1600" baseline="0" dirty="0" smtClean="0"/>
                        <a:t> (Registry, SDO, Canvass)</a:t>
                      </a:r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Guide for Casting Footwear and Tire Impression Evidence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AAFS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SDO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Guide for Lifting Footwear and Tire Impression Evidence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AAFS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SDO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Guide for the Forensic Documentation and Photography of Footwear and Tire Impressions at the Crime Scene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AAFS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SDO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47627" y="342900"/>
            <a:ext cx="6206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Topic 7: </a:t>
            </a:r>
            <a:r>
              <a:rPr lang="en-US" sz="2000" dirty="0" smtClean="0"/>
              <a:t>Footwear &amp; Tire Detection/Collection Methods</a:t>
            </a:r>
            <a:endParaRPr lang="en-US" sz="2000" i="1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60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Committee Action Plan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2494102"/>
              </p:ext>
            </p:extLst>
          </p:nvPr>
        </p:nvGraphicFramePr>
        <p:xfrm>
          <a:off x="712788" y="2024063"/>
          <a:ext cx="7389811" cy="287019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04912"/>
                <a:gridCol w="2819400"/>
                <a:gridCol w="1397000"/>
                <a:gridCol w="1968499"/>
              </a:tblGrid>
              <a:tr h="61119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Priority (high/med/low/)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Planned Actions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Approx. Deadline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Assignee</a:t>
                      </a:r>
                      <a:endParaRPr lang="en-US" sz="1600" dirty="0"/>
                    </a:p>
                  </a:txBody>
                  <a:tcPr anchor="ctr"/>
                </a:tc>
              </a:tr>
              <a:tr h="36702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Medium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Develop drafts</a:t>
                      </a:r>
                      <a:r>
                        <a:rPr lang="en-US" sz="1600" baseline="0" dirty="0" smtClean="0"/>
                        <a:t> for SC approval and submission to SDO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July 1,2016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Alan </a:t>
                      </a:r>
                      <a:r>
                        <a:rPr lang="en-US" sz="1600" dirty="0" err="1" smtClean="0"/>
                        <a:t>Kainuma</a:t>
                      </a:r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7627" y="342900"/>
            <a:ext cx="68365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Topic 7: </a:t>
            </a:r>
            <a:r>
              <a:rPr lang="en-US" sz="2000" dirty="0" smtClean="0"/>
              <a:t>Footwear &amp; Tire Detection/Collection Methods</a:t>
            </a:r>
            <a:endParaRPr lang="en-US" sz="2000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01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8: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626" y="1986170"/>
            <a:ext cx="8106043" cy="28906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Priority Level: High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Develop document management workflows and identify features within KAVI to enable effective subcommittee and task group collaboration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92555" y="5155095"/>
            <a:ext cx="5751445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Task Group Name: </a:t>
            </a:r>
            <a:r>
              <a:rPr lang="en-US" dirty="0" smtClean="0"/>
              <a:t>Resources </a:t>
            </a:r>
          </a:p>
          <a:p>
            <a:r>
              <a:rPr lang="en-US" b="1" dirty="0" smtClean="0"/>
              <a:t>Task Group Chair Name: </a:t>
            </a:r>
            <a:r>
              <a:rPr lang="en-US" dirty="0" smtClean="0"/>
              <a:t>Brian McVicker</a:t>
            </a:r>
            <a:endParaRPr lang="en-US" b="1" dirty="0" smtClean="0"/>
          </a:p>
          <a:p>
            <a:r>
              <a:rPr lang="en-US" b="1" dirty="0" smtClean="0"/>
              <a:t>Task Group Chair Contact Information: </a:t>
            </a:r>
            <a:r>
              <a:rPr lang="en-US" dirty="0" smtClean="0">
                <a:hlinkClick r:id="rId2"/>
              </a:rPr>
              <a:t>brian.mcvicker@ic.fbi.gov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74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Committee Action Plan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2494102"/>
              </p:ext>
            </p:extLst>
          </p:nvPr>
        </p:nvGraphicFramePr>
        <p:xfrm>
          <a:off x="712788" y="2024063"/>
          <a:ext cx="7389811" cy="287019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04912"/>
                <a:gridCol w="2819400"/>
                <a:gridCol w="1397000"/>
                <a:gridCol w="1968499"/>
              </a:tblGrid>
              <a:tr h="61119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Priority (high/med/low/)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Planned Actions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Approx. Deadline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Assignee</a:t>
                      </a:r>
                      <a:endParaRPr lang="en-US" sz="1600" dirty="0"/>
                    </a:p>
                  </a:txBody>
                  <a:tcPr anchor="ctr"/>
                </a:tc>
              </a:tr>
              <a:tr h="36702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High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Create “projects” in KAVI for all documents and TG assignments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April 1, 2016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Brian McVicker</a:t>
                      </a:r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7627" y="342900"/>
            <a:ext cx="68365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Topic 8: </a:t>
            </a:r>
            <a:r>
              <a:rPr lang="en-US" sz="2000" dirty="0" smtClean="0"/>
              <a:t>Resources</a:t>
            </a:r>
            <a:endParaRPr lang="en-US" sz="2000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01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627" y="254613"/>
            <a:ext cx="7886700" cy="892849"/>
          </a:xfrm>
        </p:spPr>
        <p:txBody>
          <a:bodyPr/>
          <a:lstStyle/>
          <a:p>
            <a:r>
              <a:rPr lang="en-US" dirty="0" smtClean="0"/>
              <a:t>Research Gaps Identified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770" y="1137988"/>
            <a:ext cx="8078092" cy="4980817"/>
          </a:xfrm>
        </p:spPr>
        <p:txBody>
          <a:bodyPr>
            <a:normAutofit/>
          </a:bodyPr>
          <a:lstStyle/>
          <a:p>
            <a:r>
              <a:rPr lang="en-US" sz="2400" dirty="0"/>
              <a:t>1. </a:t>
            </a:r>
            <a:r>
              <a:rPr lang="en-US" sz="2400" dirty="0" smtClean="0"/>
              <a:t>Examiner reliability- black box/white box studies for footwear and tires</a:t>
            </a:r>
          </a:p>
          <a:p>
            <a:r>
              <a:rPr lang="en-US" sz="2400" dirty="0" smtClean="0"/>
              <a:t>2</a:t>
            </a:r>
            <a:r>
              <a:rPr lang="en-US" sz="2400" dirty="0"/>
              <a:t>. </a:t>
            </a:r>
            <a:r>
              <a:rPr lang="en-US" sz="2400" dirty="0" smtClean="0"/>
              <a:t>Development of a national footwear/tire reference collections</a:t>
            </a:r>
          </a:p>
          <a:p>
            <a:r>
              <a:rPr lang="en-US" sz="2400" dirty="0" smtClean="0"/>
              <a:t>3</a:t>
            </a:r>
            <a:r>
              <a:rPr lang="en-US" sz="2400" dirty="0"/>
              <a:t>. </a:t>
            </a:r>
            <a:r>
              <a:rPr lang="en-US" sz="2400" dirty="0" smtClean="0"/>
              <a:t>Studies on the frequency of class characteristics such as outsole design pattern and size of footwear</a:t>
            </a:r>
          </a:p>
          <a:p>
            <a:r>
              <a:rPr lang="en-US" sz="2400" dirty="0" smtClean="0"/>
              <a:t>4</a:t>
            </a:r>
            <a:r>
              <a:rPr lang="en-US" sz="2400" dirty="0"/>
              <a:t>. </a:t>
            </a:r>
            <a:r>
              <a:rPr lang="en-US" sz="2400" dirty="0" smtClean="0"/>
              <a:t>Laser scanning of 3D (footwear/tire) impressions to include necessary resolution, depth of field, focus and printing of images into a hard copy format for comparison </a:t>
            </a:r>
          </a:p>
          <a:p>
            <a:pPr>
              <a:buNone/>
            </a:pPr>
            <a:r>
              <a:rPr lang="en-US" sz="2400" dirty="0" smtClean="0"/>
              <a:t>		(includes comparative studies to existing techniques)</a:t>
            </a:r>
            <a:endParaRPr lang="en-US" sz="2400" dirty="0"/>
          </a:p>
          <a:p>
            <a:r>
              <a:rPr lang="en-US" sz="2400" dirty="0" smtClean="0"/>
              <a:t>5</a:t>
            </a:r>
            <a:r>
              <a:rPr lang="en-US" sz="2400" dirty="0"/>
              <a:t>. </a:t>
            </a:r>
            <a:r>
              <a:rPr lang="en-US" sz="2400" dirty="0" smtClean="0"/>
              <a:t>Probability of randomly acquired characteristics in footwear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514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479" y="139147"/>
            <a:ext cx="7165138" cy="745435"/>
          </a:xfrm>
        </p:spPr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Subcommittee Members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4340474"/>
              </p:ext>
            </p:extLst>
          </p:nvPr>
        </p:nvGraphicFramePr>
        <p:xfrm>
          <a:off x="100486" y="1303566"/>
          <a:ext cx="8973178" cy="48234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35972"/>
                <a:gridCol w="2317741"/>
                <a:gridCol w="2747993"/>
                <a:gridCol w="623314"/>
                <a:gridCol w="2648158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Name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Organization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Term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Email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Sarah E. Bohne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Colorado Springs</a:t>
                      </a:r>
                      <a:r>
                        <a:rPr lang="en-US" sz="135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Police Department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2"/>
                        </a:rPr>
                        <a:t>bohnesa@ci.colospgs.co.us</a:t>
                      </a:r>
                      <a:endParaRPr lang="en-US" sz="1400" dirty="0" smtClean="0"/>
                    </a:p>
                    <a:p>
                      <a:endParaRPr lang="en-US" sz="1400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Aurora </a:t>
                      </a:r>
                      <a:r>
                        <a:rPr lang="en-US" sz="135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Dumitra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 York City Police Department Police Laboratory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3"/>
                        </a:rPr>
                        <a:t>aurora.dumitra@yahoo.com</a:t>
                      </a:r>
                      <a:endParaRPr lang="en-US" sz="1400" dirty="0"/>
                    </a:p>
                    <a:p>
                      <a:endParaRPr lang="en-US" sz="1400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Ron Mueller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Charlotte County Sheriff's Office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4"/>
                        </a:rPr>
                        <a:t>Ronald.Mueller@ccso.org</a:t>
                      </a:r>
                      <a:r>
                        <a:rPr lang="en-US" sz="1400" baseline="0" dirty="0"/>
                        <a:t> </a:t>
                      </a:r>
                      <a:endParaRPr lang="en-US" sz="1400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Michael </a:t>
                      </a:r>
                      <a:r>
                        <a:rPr lang="en-US" sz="135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Gorn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Sarasota County (Florida) Sheriff's Office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5"/>
                        </a:rPr>
                        <a:t>mgorn@scgov.net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Stephen Greene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U.S. Customs and Border Protection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6"/>
                        </a:rPr>
                        <a:t>stephen.d.greene@icloud.com</a:t>
                      </a:r>
                      <a:endParaRPr lang="en-US" sz="1400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Christopher Hamburg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Oregon State Police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7"/>
                        </a:rPr>
                        <a:t>chris.hamburg@state.or.us</a:t>
                      </a:r>
                      <a:endParaRPr lang="en-US" sz="1400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Amanda </a:t>
                      </a:r>
                      <a:r>
                        <a:rPr lang="en-US" sz="135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Hanshaw</a:t>
                      </a:r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Virginia Department of Forensic Service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8"/>
                        </a:rPr>
                        <a:t>amanda.lane@dfs.virginia.gov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Gerhard Dean Hauptmann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Baltimore County (Maryland) Police </a:t>
                      </a:r>
                      <a:endParaRPr lang="en-US" sz="135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Department Forensic Services Section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hlinkClick r:id="rId9"/>
                        </a:rPr>
                        <a:t>ghauptmann@baltimorecountymd.com</a:t>
                      </a:r>
                      <a:endParaRPr lang="en-US" sz="1200" dirty="0"/>
                    </a:p>
                  </a:txBody>
                  <a:tcPr/>
                </a:tc>
              </a:tr>
              <a:tr h="14141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Dwane</a:t>
                      </a:r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35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Hilderbrand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Self Employed, Forensic ITC Services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10"/>
                        </a:rPr>
                        <a:t>dwane@forensicitc.com</a:t>
                      </a:r>
                      <a:endParaRPr 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Cindy Homer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Maine State Police Crime Laboratory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11"/>
                        </a:rPr>
                        <a:t>cindy.homer@gmail.com</a:t>
                      </a:r>
                      <a:endParaRPr lang="en-US" sz="1400" dirty="0" smtClean="0"/>
                    </a:p>
                    <a:p>
                      <a:endParaRPr lang="en-US" sz="14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81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627" y="254613"/>
            <a:ext cx="7886700" cy="892849"/>
          </a:xfrm>
        </p:spPr>
        <p:txBody>
          <a:bodyPr/>
          <a:lstStyle/>
          <a:p>
            <a:r>
              <a:rPr lang="en-US" dirty="0" smtClean="0"/>
              <a:t>Additional Items of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139" y="1229337"/>
            <a:ext cx="7886700" cy="4543120"/>
          </a:xfrm>
        </p:spPr>
        <p:txBody>
          <a:bodyPr>
            <a:normAutofit/>
          </a:bodyPr>
          <a:lstStyle/>
          <a:p>
            <a:r>
              <a:rPr lang="en-US" dirty="0" smtClean="0"/>
              <a:t>Created a task group for NIST research on footwear/tire evidence to communicate research between subcommittee and NIST </a:t>
            </a:r>
          </a:p>
          <a:p>
            <a:r>
              <a:rPr lang="en-US" dirty="0" smtClean="0"/>
              <a:t>Considering whether we are going to come out with a report writing/testimony document to compliment the conclusions scale document</a:t>
            </a:r>
          </a:p>
          <a:p>
            <a:r>
              <a:rPr lang="en-US" dirty="0" smtClean="0"/>
              <a:t>Project to carry over material on SWGTREAD website to an OSAC webpage</a:t>
            </a:r>
          </a:p>
          <a:p>
            <a:r>
              <a:rPr lang="en-US" dirty="0" smtClean="0"/>
              <a:t>Project to develop standards for printing/imaging/scanning relevant to FW/TT evidence</a:t>
            </a:r>
          </a:p>
          <a:p>
            <a:r>
              <a:rPr lang="en-US" dirty="0" smtClean="0"/>
              <a:t>Populating AAFS canvassing body for FW/TT documents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1786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0134907"/>
              </p:ext>
            </p:extLst>
          </p:nvPr>
        </p:nvGraphicFramePr>
        <p:xfrm>
          <a:off x="4941827" y="1824968"/>
          <a:ext cx="3492500" cy="330562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36673"/>
                <a:gridCol w="2655827"/>
              </a:tblGrid>
              <a:tr h="651532">
                <a:tc>
                  <a:txBody>
                    <a:bodyPr/>
                    <a:lstStyle/>
                    <a:p>
                      <a:r>
                        <a:rPr lang="en-US" sz="2000" baseline="0" dirty="0" smtClean="0"/>
                        <a:t>Rank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Topic Area</a:t>
                      </a:r>
                      <a:endParaRPr lang="en-US" sz="2000" dirty="0"/>
                    </a:p>
                  </a:txBody>
                  <a:tcPr anchor="ctr"/>
                </a:tc>
              </a:tr>
              <a:tr h="663523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SDO process</a:t>
                      </a:r>
                      <a:endParaRPr lang="en-US" dirty="0"/>
                    </a:p>
                  </a:txBody>
                  <a:tcPr/>
                </a:tc>
              </a:tr>
              <a:tr h="663523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Conclusions and related documents</a:t>
                      </a:r>
                      <a:r>
                        <a:rPr lang="en-US" baseline="0" dirty="0" smtClean="0"/>
                        <a:t> to move forward</a:t>
                      </a:r>
                      <a:endParaRPr lang="en-US" dirty="0"/>
                    </a:p>
                  </a:txBody>
                  <a:tcPr/>
                </a:tc>
              </a:tr>
              <a:tr h="663523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Research needs</a:t>
                      </a:r>
                      <a:endParaRPr lang="en-US" dirty="0"/>
                    </a:p>
                  </a:txBody>
                  <a:tcPr/>
                </a:tc>
              </a:tr>
              <a:tr h="663523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Populating the Registry</a:t>
                      </a:r>
                      <a:r>
                        <a:rPr lang="en-US" baseline="0" dirty="0" smtClean="0"/>
                        <a:t> with comprehensive discipline topics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266701" y="1944053"/>
            <a:ext cx="4343400" cy="35383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Sending our first documents through the new AAFS SDO process</a:t>
            </a:r>
          </a:p>
          <a:p>
            <a:r>
              <a:rPr lang="en-US" dirty="0" smtClean="0"/>
              <a:t>Conclusion consensus amongst disciplines</a:t>
            </a:r>
          </a:p>
          <a:p>
            <a:r>
              <a:rPr lang="en-US" dirty="0" smtClean="0"/>
              <a:t>Research needs-National Footwear Database</a:t>
            </a:r>
          </a:p>
          <a:p>
            <a:r>
              <a:rPr lang="en-US" dirty="0" smtClean="0"/>
              <a:t>Populating the Registry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17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3357270"/>
            <a:ext cx="6858000" cy="92635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Priority Action Report</a:t>
            </a: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79481"/>
            <a:ext cx="6858000" cy="1655762"/>
          </a:xfrm>
        </p:spPr>
        <p:txBody>
          <a:bodyPr/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Footwear and Tire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Physics/Pattern SAC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G. Matt Johnson, Chair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February 23, 2016</a:t>
            </a: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4205" y="503598"/>
            <a:ext cx="2615590" cy="27990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5243"/>
            <a:ext cx="1493520" cy="685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02950" y="6535293"/>
            <a:ext cx="1371600" cy="28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03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33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765" y="428262"/>
            <a:ext cx="5340035" cy="507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065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479" y="139147"/>
            <a:ext cx="7165138" cy="745435"/>
          </a:xfrm>
        </p:spPr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Subcommittee Members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6057458"/>
              </p:ext>
            </p:extLst>
          </p:nvPr>
        </p:nvGraphicFramePr>
        <p:xfrm>
          <a:off x="0" y="1405624"/>
          <a:ext cx="8973178" cy="4846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35972"/>
                <a:gridCol w="2317741"/>
                <a:gridCol w="2747993"/>
                <a:gridCol w="623314"/>
                <a:gridCol w="2648158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Name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Organization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Term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Email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Alan </a:t>
                      </a:r>
                      <a:r>
                        <a:rPr lang="en-US" sz="135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Kainuma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Honolulu (Hawaii) Police Department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2"/>
                        </a:rPr>
                        <a:t>akainuma@honolulu.gov</a:t>
                      </a:r>
                      <a:endParaRPr lang="en-US" sz="1400" dirty="0"/>
                    </a:p>
                    <a:p>
                      <a:endParaRPr lang="en-US" sz="1400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David </a:t>
                      </a:r>
                      <a:r>
                        <a:rPr lang="en-US" sz="135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Kanaris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Alaska Scientific Crime Detection Laboratory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3"/>
                        </a:rPr>
                        <a:t>david.kanaris@alaska.gov</a:t>
                      </a:r>
                      <a:endParaRPr lang="en-US" sz="1400" dirty="0"/>
                    </a:p>
                    <a:p>
                      <a:endParaRPr lang="en-US" sz="1400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Matt Johnson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Orange County</a:t>
                      </a:r>
                      <a:r>
                        <a:rPr lang="en-US" sz="1400" b="1" baseline="0" dirty="0" smtClean="0"/>
                        <a:t> (California)</a:t>
                      </a:r>
                      <a:r>
                        <a:rPr lang="en-US" sz="1400" b="1" dirty="0" smtClean="0"/>
                        <a:t> Sheriff’s</a:t>
                      </a:r>
                      <a:r>
                        <a:rPr lang="en-US" sz="1400" b="1" baseline="0" dirty="0" smtClean="0"/>
                        <a:t> Department</a:t>
                      </a:r>
                      <a:endParaRPr lang="en-US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4"/>
                        </a:rPr>
                        <a:t>gmj@occl.ocgov.com</a:t>
                      </a:r>
                      <a:endParaRPr 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 </a:t>
                      </a:r>
                      <a:r>
                        <a:rPr lang="en-US" sz="135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LeMay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Northern Colorado Regional Forensic Laboratory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5"/>
                        </a:rPr>
                        <a:t>jlemay@weldgov.com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Brian </a:t>
                      </a:r>
                      <a:r>
                        <a:rPr lang="en-US" sz="135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McVicker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U.S. Federal Bureau of Investigation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6"/>
                        </a:rPr>
                        <a:t>brian.mcvicker@ic.fbi.gov</a:t>
                      </a:r>
                      <a:endParaRPr lang="en-US" sz="1400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Rodney </a:t>
                      </a:r>
                      <a:r>
                        <a:rPr lang="en-US" sz="135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Schenck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U.S. Department of Defense, Defense Forensic Science Center</a:t>
                      </a:r>
                      <a:endParaRPr lang="en-US" sz="135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7"/>
                        </a:rPr>
                        <a:t>rodney.a.schenck2.civ@mail.</a:t>
                      </a:r>
                    </a:p>
                    <a:p>
                      <a:r>
                        <a:rPr lang="en-US" sz="1400" dirty="0" smtClean="0">
                          <a:hlinkClick r:id="rId7"/>
                        </a:rPr>
                        <a:t>mil</a:t>
                      </a:r>
                      <a:endParaRPr lang="en-US" sz="1400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Jacqueline Speir, Ph.D.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West Virginia University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8"/>
                        </a:rPr>
                        <a:t>jacqueline.speir@mail.wvu.edu</a:t>
                      </a:r>
                      <a:endParaRPr lang="en-US" sz="1400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Christine Snyder, Ph.D.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Seminole County (Florida) Sheriff's Office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9"/>
                        </a:rPr>
                        <a:t>csnyder@seminolesheriff.org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Steven Lund,</a:t>
                      </a:r>
                      <a:r>
                        <a:rPr lang="en-US" sz="135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Ph.D.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NIST</a:t>
                      </a:r>
                      <a:endParaRPr lang="en-US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10"/>
                        </a:rPr>
                        <a:t>steven.lund@nist.gov</a:t>
                      </a:r>
                      <a:r>
                        <a:rPr lang="en-US" sz="1400" dirty="0" smtClean="0"/>
                        <a:t> </a:t>
                      </a:r>
                    </a:p>
                  </a:txBody>
                  <a:tcPr/>
                </a:tc>
              </a:tr>
              <a:tr h="3055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Melissa Valadez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Texas Department of Public Safety Crime Laboratory</a:t>
                      </a:r>
                      <a:endParaRPr lang="en-US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11"/>
                        </a:rPr>
                        <a:t>melissa.valadez@dps.texas.gov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84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479" y="139147"/>
            <a:ext cx="7165138" cy="745435"/>
          </a:xfrm>
        </p:spPr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Subcommittee Affiliate Members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2347489"/>
              </p:ext>
            </p:extLst>
          </p:nvPr>
        </p:nvGraphicFramePr>
        <p:xfrm>
          <a:off x="100486" y="1336436"/>
          <a:ext cx="8973178" cy="570511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35972"/>
                <a:gridCol w="2317741"/>
                <a:gridCol w="2747993"/>
                <a:gridCol w="623314"/>
                <a:gridCol w="2648158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Name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Organization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Term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Email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Lesley</a:t>
                      </a:r>
                      <a:r>
                        <a:rPr lang="en-US" sz="1400" baseline="0" dirty="0" smtClean="0"/>
                        <a:t> Hammer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Hammer Forensics, Alaska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N/A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2"/>
                        </a:rPr>
                        <a:t>hammer.lesley@gmail.com</a:t>
                      </a:r>
                      <a:r>
                        <a:rPr lang="en-US" sz="1400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Brian Yamashita, Ph.D.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Royal</a:t>
                      </a:r>
                      <a:r>
                        <a:rPr lang="en-US" sz="1400" baseline="0" dirty="0" smtClean="0"/>
                        <a:t> Canadian Mounted Police</a:t>
                      </a:r>
                      <a:r>
                        <a:rPr lang="en-US" sz="1400" dirty="0" smtClean="0"/>
                        <a:t>, Canada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N/A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3"/>
                        </a:rPr>
                        <a:t>brian.yamashita@rcmp-grc.gc.ca</a:t>
                      </a:r>
                      <a:r>
                        <a:rPr lang="en-US" sz="1400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141416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145233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208684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206643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10154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8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Discipline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9600" y="2045653"/>
            <a:ext cx="5284727" cy="353833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Footwear and Tire</a:t>
            </a:r>
            <a:r>
              <a:rPr lang="en-US" dirty="0"/>
              <a:t>: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Detection</a:t>
            </a:r>
            <a:r>
              <a:rPr lang="en-US" dirty="0"/>
              <a:t>, documentation, recovery, examination and comparison of footwear and tire evidence.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627" y="1824968"/>
            <a:ext cx="2181225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79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110" y="315510"/>
            <a:ext cx="7886700" cy="1325563"/>
          </a:xfrm>
        </p:spPr>
        <p:txBody>
          <a:bodyPr/>
          <a:lstStyle/>
          <a:p>
            <a:r>
              <a:rPr lang="en-US" dirty="0" smtClean="0"/>
              <a:t>Summary of Standards/Guidelines  Priority Actions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6738462"/>
              </p:ext>
            </p:extLst>
          </p:nvPr>
        </p:nvGraphicFramePr>
        <p:xfrm>
          <a:off x="132522" y="1600505"/>
          <a:ext cx="8301805" cy="405942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88803"/>
                <a:gridCol w="6313002"/>
              </a:tblGrid>
              <a:tr h="651532">
                <a:tc>
                  <a:txBody>
                    <a:bodyPr/>
                    <a:lstStyle/>
                    <a:p>
                      <a:r>
                        <a:rPr lang="en-US" sz="2000" baseline="0" dirty="0" smtClean="0"/>
                        <a:t>Priority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Working</a:t>
                      </a:r>
                      <a:r>
                        <a:rPr lang="en-US" sz="2000" baseline="0" dirty="0" smtClean="0"/>
                        <a:t> Title of Document</a:t>
                      </a:r>
                      <a:endParaRPr lang="en-US" sz="2000" dirty="0"/>
                    </a:p>
                  </a:txBody>
                  <a:tcPr anchor="ctr"/>
                </a:tc>
              </a:tr>
              <a:tr h="663523"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Footwear/Tires</a:t>
                      </a:r>
                      <a:r>
                        <a:rPr lang="en-US" baseline="0" dirty="0" smtClean="0"/>
                        <a:t> Test Impression Guide</a:t>
                      </a:r>
                      <a:endParaRPr lang="en-US" dirty="0"/>
                    </a:p>
                  </a:txBody>
                  <a:tcPr/>
                </a:tc>
              </a:tr>
              <a:tr h="663523"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Research needs for footwear</a:t>
                      </a:r>
                      <a:r>
                        <a:rPr lang="en-US" baseline="0" dirty="0" smtClean="0"/>
                        <a:t> and tire track evidence</a:t>
                      </a:r>
                      <a:endParaRPr lang="en-US" dirty="0"/>
                    </a:p>
                  </a:txBody>
                  <a:tcPr/>
                </a:tc>
              </a:tr>
              <a:tr h="663523"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Terminology and Training/Competency documents developed</a:t>
                      </a:r>
                      <a:r>
                        <a:rPr lang="en-US" baseline="0" dirty="0" smtClean="0"/>
                        <a:t> from the SWGTREAD standards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663523"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Source</a:t>
                      </a:r>
                      <a:r>
                        <a:rPr lang="en-US" baseline="0" dirty="0" smtClean="0"/>
                        <a:t> identification conclusion scale and what documents to create or modify for standards or guidelines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663523"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Revise the</a:t>
                      </a:r>
                      <a:r>
                        <a:rPr lang="en-US" baseline="0" dirty="0" smtClean="0"/>
                        <a:t> remaining </a:t>
                      </a:r>
                      <a:r>
                        <a:rPr lang="en-US" dirty="0" smtClean="0"/>
                        <a:t>SWGTREAD documents to conform with OSAC SDO requirements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27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1: Footwear/Tires Test 				                Impression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626" y="1986170"/>
            <a:ext cx="8106043" cy="28906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Priority Level: High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 guideline for examiners in the creation and collection of test impressions made from footwear and tires for comparison purposes.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92555" y="5155095"/>
            <a:ext cx="5751445" cy="14773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Task Group Name: Footwear &amp; Tire 			                                          		Examination/Comparison Methods</a:t>
            </a:r>
            <a:endParaRPr lang="en-US" dirty="0" smtClean="0"/>
          </a:p>
          <a:p>
            <a:r>
              <a:rPr lang="en-US" b="1" dirty="0" smtClean="0"/>
              <a:t>Task Group Chair Name: </a:t>
            </a:r>
            <a:r>
              <a:rPr lang="en-US" dirty="0" smtClean="0"/>
              <a:t>Sarah Bohne</a:t>
            </a:r>
            <a:endParaRPr lang="en-US" b="1" dirty="0" smtClean="0"/>
          </a:p>
          <a:p>
            <a:r>
              <a:rPr lang="en-US" b="1" dirty="0" smtClean="0"/>
              <a:t>Task Group Chair Contact Information: </a:t>
            </a:r>
            <a:r>
              <a:rPr lang="en-US" b="1" dirty="0" smtClean="0">
                <a:hlinkClick r:id="rId2"/>
              </a:rPr>
              <a:t>mailto:sarahebohne@gmail.com</a:t>
            </a:r>
            <a:r>
              <a:rPr lang="en-US" b="1" dirty="0" smtClean="0"/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83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Standards/Guidelines to Move Forward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0690762"/>
              </p:ext>
            </p:extLst>
          </p:nvPr>
        </p:nvGraphicFramePr>
        <p:xfrm>
          <a:off x="248478" y="1977887"/>
          <a:ext cx="8756374" cy="247981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679061"/>
                <a:gridCol w="1720357"/>
                <a:gridCol w="2356956"/>
              </a:tblGrid>
              <a:tr h="62561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Title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Organization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Suggested OSAC Process:</a:t>
                      </a:r>
                      <a:r>
                        <a:rPr lang="en-US" sz="1600" baseline="0" dirty="0" smtClean="0"/>
                        <a:t> (Registry, SDO, Canvass)</a:t>
                      </a:r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Footwear/Tires Test  Impression Guide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AAFS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SDO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47627" y="342900"/>
            <a:ext cx="51716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Topic 1: </a:t>
            </a:r>
            <a:r>
              <a:rPr lang="en-US" sz="2000" dirty="0" smtClean="0"/>
              <a:t>Footwear/Tires Test Impression Guide</a:t>
            </a:r>
            <a:endParaRPr lang="en-US" sz="2000" i="1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97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3466</TotalTime>
  <Words>1549</Words>
  <Application>Microsoft Office PowerPoint</Application>
  <PresentationFormat>On-screen Show (4:3)</PresentationFormat>
  <Paragraphs>489</Paragraphs>
  <Slides>33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Office Theme</vt:lpstr>
      <vt:lpstr>Custom Design</vt:lpstr>
      <vt:lpstr>Priority Action Report</vt:lpstr>
      <vt:lpstr>Subcommittee Leadership</vt:lpstr>
      <vt:lpstr>Subcommittee Members</vt:lpstr>
      <vt:lpstr>Subcommittee Members</vt:lpstr>
      <vt:lpstr>Subcommittee Affiliate Members</vt:lpstr>
      <vt:lpstr>Discipline Description</vt:lpstr>
      <vt:lpstr>Summary of Standards/Guidelines  Priority Actions</vt:lpstr>
      <vt:lpstr>Topic 1: Footwear/Tires Test                     Impression Guide</vt:lpstr>
      <vt:lpstr>Standards/Guidelines to Move Forward</vt:lpstr>
      <vt:lpstr>Committee Action Plan</vt:lpstr>
      <vt:lpstr>Topic 2: Footwear and Tire                              Comparison Conclusions</vt:lpstr>
      <vt:lpstr>Committee Action Plan</vt:lpstr>
      <vt:lpstr>Topic 3: Research Needs</vt:lpstr>
      <vt:lpstr>Committee Action Plan</vt:lpstr>
      <vt:lpstr>Topic 4: Terminology</vt:lpstr>
      <vt:lpstr>Standards/Guidelines to Move Forward</vt:lpstr>
      <vt:lpstr>Committee Action Plan</vt:lpstr>
      <vt:lpstr>Topic 5: Training/Competency</vt:lpstr>
      <vt:lpstr>Standards/Guidelines to Move Forward</vt:lpstr>
      <vt:lpstr>Committee Action Plan</vt:lpstr>
      <vt:lpstr>Topic 6: Footwear &amp; Tire Processing/Enhancement Methods</vt:lpstr>
      <vt:lpstr>Standards/Guidelines to Move Forward</vt:lpstr>
      <vt:lpstr>Committee Action Plan</vt:lpstr>
      <vt:lpstr>Topic 7: Footwear &amp; Tire       Detection/Collection Methods</vt:lpstr>
      <vt:lpstr>Standards/Guidelines to Move Forward</vt:lpstr>
      <vt:lpstr>Committee Action Plan</vt:lpstr>
      <vt:lpstr>Topic 8: Resources</vt:lpstr>
      <vt:lpstr>Committee Action Plan</vt:lpstr>
      <vt:lpstr>Research Gaps Identified </vt:lpstr>
      <vt:lpstr>Additional Items of Interest</vt:lpstr>
      <vt:lpstr>Summary</vt:lpstr>
      <vt:lpstr>Priority Action Report</vt:lpstr>
      <vt:lpstr>PowerPoint Presentation</vt:lpstr>
    </vt:vector>
  </TitlesOfParts>
  <Company>NIST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Subcommittee Name</dc:title>
  <dc:creator>Williams, Shannan</dc:creator>
  <cp:lastModifiedBy>Nakich, Sharon</cp:lastModifiedBy>
  <cp:revision>322</cp:revision>
  <dcterms:created xsi:type="dcterms:W3CDTF">2015-01-08T21:26:20Z</dcterms:created>
  <dcterms:modified xsi:type="dcterms:W3CDTF">2016-02-18T18:29:50Z</dcterms:modified>
</cp:coreProperties>
</file>