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63" r:id="rId2"/>
    <p:sldMasterId id="2147483686" r:id="rId3"/>
  </p:sldMasterIdLst>
  <p:notesMasterIdLst>
    <p:notesMasterId r:id="rId56"/>
  </p:notesMasterIdLst>
  <p:handoutMasterIdLst>
    <p:handoutMasterId r:id="rId57"/>
  </p:handoutMasterIdLst>
  <p:sldIdLst>
    <p:sldId id="382" r:id="rId4"/>
    <p:sldId id="403" r:id="rId5"/>
    <p:sldId id="413" r:id="rId6"/>
    <p:sldId id="414" r:id="rId7"/>
    <p:sldId id="415" r:id="rId8"/>
    <p:sldId id="416" r:id="rId9"/>
    <p:sldId id="260" r:id="rId10"/>
    <p:sldId id="417" r:id="rId11"/>
    <p:sldId id="418" r:id="rId12"/>
    <p:sldId id="419" r:id="rId13"/>
    <p:sldId id="420" r:id="rId14"/>
    <p:sldId id="421" r:id="rId15"/>
    <p:sldId id="265" r:id="rId16"/>
    <p:sldId id="267" r:id="rId17"/>
    <p:sldId id="422" r:id="rId18"/>
    <p:sldId id="423" r:id="rId19"/>
    <p:sldId id="424" r:id="rId20"/>
    <p:sldId id="379" r:id="rId21"/>
    <p:sldId id="425" r:id="rId22"/>
    <p:sldId id="373" r:id="rId23"/>
    <p:sldId id="436" r:id="rId24"/>
    <p:sldId id="426" r:id="rId25"/>
    <p:sldId id="427" r:id="rId26"/>
    <p:sldId id="385" r:id="rId27"/>
    <p:sldId id="386" r:id="rId28"/>
    <p:sldId id="387" r:id="rId29"/>
    <p:sldId id="434" r:id="rId30"/>
    <p:sldId id="428" r:id="rId31"/>
    <p:sldId id="393" r:id="rId32"/>
    <p:sldId id="429" r:id="rId33"/>
    <p:sldId id="407" r:id="rId34"/>
    <p:sldId id="409" r:id="rId35"/>
    <p:sldId id="410" r:id="rId36"/>
    <p:sldId id="411" r:id="rId37"/>
    <p:sldId id="430" r:id="rId38"/>
    <p:sldId id="397" r:id="rId39"/>
    <p:sldId id="398" r:id="rId40"/>
    <p:sldId id="431" r:id="rId41"/>
    <p:sldId id="396" r:id="rId42"/>
    <p:sldId id="432" r:id="rId43"/>
    <p:sldId id="389" r:id="rId44"/>
    <p:sldId id="390" r:id="rId45"/>
    <p:sldId id="392" r:id="rId46"/>
    <p:sldId id="395" r:id="rId47"/>
    <p:sldId id="399" r:id="rId48"/>
    <p:sldId id="433" r:id="rId49"/>
    <p:sldId id="400" r:id="rId50"/>
    <p:sldId id="401" r:id="rId51"/>
    <p:sldId id="435" r:id="rId52"/>
    <p:sldId id="402" r:id="rId53"/>
    <p:sldId id="405" r:id="rId54"/>
    <p:sldId id="338"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33">
          <p15:clr>
            <a:srgbClr val="A4A3A4"/>
          </p15:clr>
        </p15:guide>
        <p15:guide id="2" pos="3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323" autoAdjust="0"/>
    <p:restoredTop sz="94602" autoAdjust="0"/>
  </p:normalViewPr>
  <p:slideViewPr>
    <p:cSldViewPr snapToGrid="0" snapToObjects="1">
      <p:cViewPr>
        <p:scale>
          <a:sx n="114" d="100"/>
          <a:sy n="114" d="100"/>
        </p:scale>
        <p:origin x="-72" y="1308"/>
      </p:cViewPr>
      <p:guideLst>
        <p:guide orient="horz" pos="1133"/>
        <p:guide pos="3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9092970521499"/>
          <c:y val="5.8064516129032399E-2"/>
          <c:w val="0.80725623582766104"/>
          <c:h val="0.82365591397850002"/>
        </c:manualLayout>
      </c:layout>
      <c:lineChart>
        <c:grouping val="stacked"/>
        <c:varyColors val="0"/>
        <c:ser>
          <c:idx val="1"/>
          <c:order val="0"/>
          <c:tx>
            <c:strRef>
              <c:f>Sheet1!$A$2</c:f>
              <c:strCache>
                <c:ptCount val="1"/>
                <c:pt idx="0">
                  <c:v>Small Manufacturers (less than 500 employees)</c:v>
                </c:pt>
              </c:strCache>
            </c:strRef>
          </c:tx>
          <c:spPr>
            <a:ln w="20160">
              <a:solidFill>
                <a:srgbClr val="00B050"/>
              </a:solidFill>
              <a:prstDash val="solid"/>
            </a:ln>
          </c:spPr>
          <c:marker>
            <c:symbol val="none"/>
          </c:marker>
          <c:cat>
            <c:numRef>
              <c:f>Sheet1!$B$1:$J$1</c:f>
              <c:numCache>
                <c:formatCode>General</c:formatCode>
                <c:ptCount val="9"/>
                <c:pt idx="0">
                  <c:v>1967</c:v>
                </c:pt>
                <c:pt idx="1">
                  <c:v>1972</c:v>
                </c:pt>
                <c:pt idx="2">
                  <c:v>1977</c:v>
                </c:pt>
                <c:pt idx="3">
                  <c:v>1982</c:v>
                </c:pt>
                <c:pt idx="4">
                  <c:v>1987</c:v>
                </c:pt>
                <c:pt idx="5">
                  <c:v>1992</c:v>
                </c:pt>
                <c:pt idx="6">
                  <c:v>1997</c:v>
                </c:pt>
                <c:pt idx="7">
                  <c:v>2002</c:v>
                </c:pt>
                <c:pt idx="8">
                  <c:v>2007</c:v>
                </c:pt>
              </c:numCache>
            </c:numRef>
          </c:cat>
          <c:val>
            <c:numRef>
              <c:f>Sheet1!$B$2:$J$2</c:f>
              <c:numCache>
                <c:formatCode>General</c:formatCode>
                <c:ptCount val="9"/>
                <c:pt idx="0">
                  <c:v>29767</c:v>
                </c:pt>
                <c:pt idx="1">
                  <c:v>42901</c:v>
                </c:pt>
                <c:pt idx="2">
                  <c:v>40944</c:v>
                </c:pt>
                <c:pt idx="3">
                  <c:v>43371</c:v>
                </c:pt>
                <c:pt idx="4">
                  <c:v>58440</c:v>
                </c:pt>
                <c:pt idx="5">
                  <c:v>64285</c:v>
                </c:pt>
                <c:pt idx="6">
                  <c:v>81520</c:v>
                </c:pt>
                <c:pt idx="7">
                  <c:v>106879</c:v>
                </c:pt>
                <c:pt idx="8">
                  <c:v>147835</c:v>
                </c:pt>
              </c:numCache>
            </c:numRef>
          </c:val>
          <c:smooth val="0"/>
        </c:ser>
        <c:ser>
          <c:idx val="2"/>
          <c:order val="1"/>
          <c:tx>
            <c:strRef>
              <c:f>Sheet1!$A$3</c:f>
              <c:strCache>
                <c:ptCount val="1"/>
                <c:pt idx="0">
                  <c:v>Large Manufacturers (500 or more employees)</c:v>
                </c:pt>
              </c:strCache>
            </c:strRef>
          </c:tx>
          <c:spPr>
            <a:ln>
              <a:solidFill>
                <a:srgbClr val="C00000"/>
              </a:solidFill>
            </a:ln>
          </c:spPr>
          <c:marker>
            <c:symbol val="none"/>
          </c:marker>
          <c:cat>
            <c:numRef>
              <c:f>Sheet1!$B$1:$J$1</c:f>
              <c:numCache>
                <c:formatCode>General</c:formatCode>
                <c:ptCount val="9"/>
                <c:pt idx="0">
                  <c:v>1967</c:v>
                </c:pt>
                <c:pt idx="1">
                  <c:v>1972</c:v>
                </c:pt>
                <c:pt idx="2">
                  <c:v>1977</c:v>
                </c:pt>
                <c:pt idx="3">
                  <c:v>1982</c:v>
                </c:pt>
                <c:pt idx="4">
                  <c:v>1987</c:v>
                </c:pt>
                <c:pt idx="5">
                  <c:v>1992</c:v>
                </c:pt>
                <c:pt idx="6">
                  <c:v>1997</c:v>
                </c:pt>
                <c:pt idx="7">
                  <c:v>2002</c:v>
                </c:pt>
                <c:pt idx="8">
                  <c:v>2007</c:v>
                </c:pt>
              </c:numCache>
            </c:numRef>
          </c:cat>
          <c:val>
            <c:numRef>
              <c:f>Sheet1!$B$3:$J$3</c:f>
              <c:numCache>
                <c:formatCode>General</c:formatCode>
                <c:ptCount val="9"/>
                <c:pt idx="0">
                  <c:v>37475</c:v>
                </c:pt>
                <c:pt idx="1">
                  <c:v>51327</c:v>
                </c:pt>
                <c:pt idx="2">
                  <c:v>56698</c:v>
                </c:pt>
                <c:pt idx="3">
                  <c:v>61826</c:v>
                </c:pt>
                <c:pt idx="4">
                  <c:v>87946</c:v>
                </c:pt>
                <c:pt idx="5">
                  <c:v>103825</c:v>
                </c:pt>
                <c:pt idx="6">
                  <c:v>140986</c:v>
                </c:pt>
                <c:pt idx="7">
                  <c:v>180621</c:v>
                </c:pt>
                <c:pt idx="8">
                  <c:v>255243</c:v>
                </c:pt>
              </c:numCache>
            </c:numRef>
          </c:val>
          <c:smooth val="0"/>
        </c:ser>
        <c:dLbls>
          <c:showLegendKey val="0"/>
          <c:showVal val="0"/>
          <c:showCatName val="0"/>
          <c:showSerName val="0"/>
          <c:showPercent val="0"/>
          <c:showBubbleSize val="0"/>
        </c:dLbls>
        <c:marker val="1"/>
        <c:smooth val="0"/>
        <c:axId val="35655680"/>
        <c:axId val="35657216"/>
      </c:lineChart>
      <c:catAx>
        <c:axId val="35655680"/>
        <c:scaling>
          <c:orientation val="minMax"/>
        </c:scaling>
        <c:delete val="0"/>
        <c:axPos val="b"/>
        <c:numFmt formatCode="General" sourceLinked="1"/>
        <c:majorTickMark val="out"/>
        <c:minorTickMark val="none"/>
        <c:tickLblPos val="nextTo"/>
        <c:spPr>
          <a:ln w="1680">
            <a:solidFill>
              <a:schemeClr val="tx1"/>
            </a:solidFill>
            <a:prstDash val="solid"/>
          </a:ln>
        </c:spPr>
        <c:txPr>
          <a:bodyPr rot="0" vert="horz"/>
          <a:lstStyle/>
          <a:p>
            <a:pPr>
              <a:defRPr sz="741" b="1" i="0" u="none" strike="noStrike" baseline="0">
                <a:solidFill>
                  <a:schemeClr val="tx1"/>
                </a:solidFill>
                <a:latin typeface="Arial"/>
                <a:ea typeface="Arial"/>
                <a:cs typeface="Arial"/>
              </a:defRPr>
            </a:pPr>
            <a:endParaRPr lang="en-US"/>
          </a:p>
        </c:txPr>
        <c:crossAx val="35657216"/>
        <c:crosses val="autoZero"/>
        <c:auto val="1"/>
        <c:lblAlgn val="ctr"/>
        <c:lblOffset val="100"/>
        <c:tickLblSkip val="1"/>
        <c:tickMarkSkip val="1"/>
        <c:noMultiLvlLbl val="0"/>
      </c:catAx>
      <c:valAx>
        <c:axId val="35657216"/>
        <c:scaling>
          <c:orientation val="minMax"/>
          <c:min val="20000"/>
        </c:scaling>
        <c:delete val="0"/>
        <c:axPos val="l"/>
        <c:majorGridlines>
          <c:spPr>
            <a:ln w="1680">
              <a:solidFill>
                <a:schemeClr val="tx1"/>
              </a:solidFill>
              <a:prstDash val="solid"/>
            </a:ln>
          </c:spPr>
        </c:majorGridlines>
        <c:numFmt formatCode="\$#,##0" sourceLinked="0"/>
        <c:majorTickMark val="out"/>
        <c:minorTickMark val="none"/>
        <c:tickLblPos val="nextTo"/>
        <c:spPr>
          <a:ln w="1680">
            <a:solidFill>
              <a:schemeClr val="tx1"/>
            </a:solidFill>
            <a:prstDash val="solid"/>
          </a:ln>
        </c:spPr>
        <c:txPr>
          <a:bodyPr rot="0" vert="horz"/>
          <a:lstStyle/>
          <a:p>
            <a:pPr>
              <a:defRPr sz="847" b="1" i="0" u="none" strike="noStrike" baseline="0">
                <a:solidFill>
                  <a:schemeClr val="tx1"/>
                </a:solidFill>
                <a:latin typeface="Arial"/>
                <a:ea typeface="Arial"/>
                <a:cs typeface="Arial"/>
              </a:defRPr>
            </a:pPr>
            <a:endParaRPr lang="en-US"/>
          </a:p>
        </c:txPr>
        <c:crossAx val="35655680"/>
        <c:crosses val="autoZero"/>
        <c:crossBetween val="between"/>
      </c:valAx>
      <c:spPr>
        <a:noFill/>
        <a:ln w="6720">
          <a:solidFill>
            <a:schemeClr val="tx1"/>
          </a:solidFill>
          <a:prstDash val="solid"/>
        </a:ln>
      </c:spPr>
    </c:plotArea>
    <c:legend>
      <c:legendPos val="r"/>
      <c:layout>
        <c:manualLayout>
          <c:xMode val="edge"/>
          <c:yMode val="edge"/>
          <c:x val="0.17573696145124801"/>
          <c:y val="6.7652230971129004E-2"/>
          <c:w val="0.53386615607475296"/>
          <c:h val="0.25419067207444701"/>
        </c:manualLayout>
      </c:layout>
      <c:overlay val="0"/>
      <c:spPr>
        <a:noFill/>
        <a:ln w="1680">
          <a:solidFill>
            <a:schemeClr val="tx1"/>
          </a:solidFill>
          <a:prstDash val="solid"/>
        </a:ln>
      </c:spPr>
      <c:txPr>
        <a:bodyPr/>
        <a:lstStyle/>
        <a:p>
          <a:pPr>
            <a:defRPr sz="680" b="1" i="0" u="none" strike="noStrike" baseline="0">
              <a:solidFill>
                <a:schemeClr val="tx1"/>
              </a:solidFill>
              <a:latin typeface="Arial"/>
              <a:ea typeface="Arial"/>
              <a:cs typeface="Arial"/>
            </a:defRPr>
          </a:pPr>
          <a:endParaRPr lang="en-US"/>
        </a:p>
      </c:txPr>
    </c:legend>
    <c:plotVisOnly val="1"/>
    <c:dispBlanksAs val="zero"/>
    <c:showDLblsOverMax val="0"/>
  </c:chart>
  <c:spPr>
    <a:noFill/>
    <a:ln>
      <a:noFill/>
    </a:ln>
  </c:spPr>
  <c:txPr>
    <a:bodyPr/>
    <a:lstStyle/>
    <a:p>
      <a:pPr>
        <a:defRPr sz="952"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cat>
            <c:strRef>
              <c:f>Sheet1!$A$2:$A$10</c:f>
              <c:strCache>
                <c:ptCount val="9"/>
                <c:pt idx="0">
                  <c:v>Exporting/Global engagement</c:v>
                </c:pt>
                <c:pt idx="1">
                  <c:v>Technology needs</c:v>
                </c:pt>
                <c:pt idx="2">
                  <c:v>Managing partners and suppliers</c:v>
                </c:pt>
                <c:pt idx="3">
                  <c:v>Financing</c:v>
                </c:pt>
                <c:pt idx="4">
                  <c:v>Sustainability in products and processes</c:v>
                </c:pt>
                <c:pt idx="5">
                  <c:v>Employee recruitment and retention</c:v>
                </c:pt>
                <c:pt idx="6">
                  <c:v>Product innovation/development</c:v>
                </c:pt>
                <c:pt idx="7">
                  <c:v>Identifying growth opportunities</c:v>
                </c:pt>
                <c:pt idx="8">
                  <c:v>Ongoing continuous improvement/cost reduction strategies</c:v>
                </c:pt>
              </c:strCache>
            </c:strRef>
          </c:cat>
          <c:val>
            <c:numRef>
              <c:f>Sheet1!$B$2:$B$10</c:f>
              <c:numCache>
                <c:formatCode>General</c:formatCode>
                <c:ptCount val="9"/>
                <c:pt idx="0">
                  <c:v>7.9</c:v>
                </c:pt>
                <c:pt idx="1">
                  <c:v>11.8</c:v>
                </c:pt>
                <c:pt idx="2">
                  <c:v>12.7</c:v>
                </c:pt>
                <c:pt idx="3">
                  <c:v>14.2</c:v>
                </c:pt>
                <c:pt idx="4">
                  <c:v>24.5</c:v>
                </c:pt>
                <c:pt idx="5">
                  <c:v>33.6</c:v>
                </c:pt>
                <c:pt idx="6">
                  <c:v>48.8</c:v>
                </c:pt>
                <c:pt idx="7">
                  <c:v>54.1</c:v>
                </c:pt>
                <c:pt idx="8">
                  <c:v>72.5</c:v>
                </c:pt>
              </c:numCache>
            </c:numRef>
          </c:val>
        </c:ser>
        <c:dLbls>
          <c:showLegendKey val="0"/>
          <c:showVal val="0"/>
          <c:showCatName val="0"/>
          <c:showSerName val="0"/>
          <c:showPercent val="0"/>
          <c:showBubbleSize val="0"/>
        </c:dLbls>
        <c:gapWidth val="150"/>
        <c:axId val="35681024"/>
        <c:axId val="35683712"/>
      </c:barChart>
      <c:catAx>
        <c:axId val="35681024"/>
        <c:scaling>
          <c:orientation val="minMax"/>
        </c:scaling>
        <c:delete val="0"/>
        <c:axPos val="l"/>
        <c:numFmt formatCode="General" sourceLinked="0"/>
        <c:majorTickMark val="out"/>
        <c:minorTickMark val="none"/>
        <c:tickLblPos val="nextTo"/>
        <c:txPr>
          <a:bodyPr/>
          <a:lstStyle/>
          <a:p>
            <a:pPr>
              <a:defRPr sz="1100" baseline="0"/>
            </a:pPr>
            <a:endParaRPr lang="en-US"/>
          </a:p>
        </c:txPr>
        <c:crossAx val="35683712"/>
        <c:crosses val="autoZero"/>
        <c:auto val="1"/>
        <c:lblAlgn val="ctr"/>
        <c:lblOffset val="100"/>
        <c:noMultiLvlLbl val="0"/>
      </c:catAx>
      <c:valAx>
        <c:axId val="35683712"/>
        <c:scaling>
          <c:orientation val="minMax"/>
          <c:max val="80"/>
        </c:scaling>
        <c:delete val="0"/>
        <c:axPos val="b"/>
        <c:majorGridlines/>
        <c:numFmt formatCode="General" sourceLinked="1"/>
        <c:majorTickMark val="out"/>
        <c:minorTickMark val="none"/>
        <c:tickLblPos val="nextTo"/>
        <c:crossAx val="35681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9.9011298286509397E-2"/>
          <c:y val="4.82755285510569E-2"/>
          <c:w val="0.894104020130014"/>
          <c:h val="0.78463314526629002"/>
        </c:manualLayout>
      </c:layout>
      <c:bar3DChart>
        <c:barDir val="col"/>
        <c:grouping val="stacked"/>
        <c:varyColors val="0"/>
        <c:ser>
          <c:idx val="0"/>
          <c:order val="0"/>
          <c:tx>
            <c:strRef>
              <c:f>Sheet1!$B$1</c:f>
              <c:strCache>
                <c:ptCount val="1"/>
                <c:pt idx="0">
                  <c:v>Column3</c:v>
                </c:pt>
              </c:strCache>
            </c:strRef>
          </c:tx>
          <c:invertIfNegative val="0"/>
          <c:dPt>
            <c:idx val="1"/>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Pt>
          <c:dPt>
            <c:idx val="2"/>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Lbls>
            <c:dLbl>
              <c:idx val="0"/>
              <c:layout>
                <c:manualLayout>
                  <c:x val="0"/>
                  <c:y val="-0.23075392666752001"/>
                </c:manualLayout>
              </c:layout>
              <c:tx>
                <c:rich>
                  <a:bodyPr/>
                  <a:lstStyle/>
                  <a:p>
                    <a:r>
                      <a:rPr lang="en-US" dirty="0" smtClean="0"/>
                      <a:t>37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226174748418650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3"/>
                <c:pt idx="0">
                  <c:v>Nonprofit</c:v>
                </c:pt>
                <c:pt idx="1">
                  <c:v>University</c:v>
                </c:pt>
                <c:pt idx="2">
                  <c:v>State Gov't</c:v>
                </c:pt>
              </c:strCache>
            </c:strRef>
          </c:cat>
          <c:val>
            <c:numRef>
              <c:f>Sheet1!$B$2:$B$5</c:f>
              <c:numCache>
                <c:formatCode>General</c:formatCode>
                <c:ptCount val="4"/>
                <c:pt idx="0">
                  <c:v>39</c:v>
                </c:pt>
                <c:pt idx="1">
                  <c:v>16</c:v>
                </c:pt>
                <c:pt idx="2">
                  <c:v>7</c:v>
                </c:pt>
              </c:numCache>
            </c:numRef>
          </c:val>
        </c:ser>
        <c:dLbls>
          <c:showLegendKey val="0"/>
          <c:showVal val="1"/>
          <c:showCatName val="0"/>
          <c:showSerName val="0"/>
          <c:showPercent val="0"/>
          <c:showBubbleSize val="0"/>
        </c:dLbls>
        <c:gapWidth val="66"/>
        <c:gapDepth val="42"/>
        <c:shape val="box"/>
        <c:axId val="123715968"/>
        <c:axId val="123723776"/>
        <c:axId val="0"/>
      </c:bar3DChart>
      <c:catAx>
        <c:axId val="123715968"/>
        <c:scaling>
          <c:orientation val="minMax"/>
        </c:scaling>
        <c:delete val="0"/>
        <c:axPos val="b"/>
        <c:numFmt formatCode="General" sourceLinked="0"/>
        <c:majorTickMark val="out"/>
        <c:minorTickMark val="none"/>
        <c:tickLblPos val="nextTo"/>
        <c:txPr>
          <a:bodyPr/>
          <a:lstStyle/>
          <a:p>
            <a:pPr>
              <a:defRPr sz="1500" b="1" baseline="0">
                <a:latin typeface="Arial Narrow" pitchFamily="34" charset="0"/>
              </a:defRPr>
            </a:pPr>
            <a:endParaRPr lang="en-US"/>
          </a:p>
        </c:txPr>
        <c:crossAx val="123723776"/>
        <c:crosses val="autoZero"/>
        <c:auto val="1"/>
        <c:lblAlgn val="ctr"/>
        <c:lblOffset val="100"/>
        <c:noMultiLvlLbl val="0"/>
      </c:catAx>
      <c:valAx>
        <c:axId val="123723776"/>
        <c:scaling>
          <c:orientation val="minMax"/>
        </c:scaling>
        <c:delete val="1"/>
        <c:axPos val="l"/>
        <c:numFmt formatCode="General" sourceLinked="1"/>
        <c:majorTickMark val="out"/>
        <c:minorTickMark val="none"/>
        <c:tickLblPos val="none"/>
        <c:crossAx val="123715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53698401336204E-2"/>
          <c:y val="4.6046616265989999E-2"/>
          <c:w val="0.89235008459686305"/>
          <c:h val="0.52653402045674502"/>
        </c:manualLayout>
      </c:layout>
      <c:barChart>
        <c:barDir val="col"/>
        <c:grouping val="clustered"/>
        <c:varyColors val="0"/>
        <c:ser>
          <c:idx val="0"/>
          <c:order val="0"/>
          <c:tx>
            <c:strRef>
              <c:f>Sheet1!$B$1</c:f>
              <c:strCache>
                <c:ptCount val="1"/>
                <c:pt idx="0">
                  <c:v>Column1</c:v>
                </c:pt>
              </c:strCache>
            </c:strRef>
          </c:tx>
          <c:invertIfNegative val="0"/>
          <c:cat>
            <c:strRef>
              <c:f>Sheet1!$A$2:$A$8</c:f>
              <c:strCache>
                <c:ptCount val="7"/>
                <c:pt idx="0">
                  <c:v>Center/Staff Expertise</c:v>
                </c:pt>
                <c:pt idx="1">
                  <c:v>Cost/price of services</c:v>
                </c:pt>
                <c:pt idx="2">
                  <c:v>Advice/Services</c:v>
                </c:pt>
                <c:pt idx="3">
                  <c:v>Reputation for results</c:v>
                </c:pt>
                <c:pt idx="4">
                  <c:v>Knowledge of Industry</c:v>
                </c:pt>
                <c:pt idx="5">
                  <c:v>Services not available </c:v>
                </c:pt>
                <c:pt idx="6">
                  <c:v>Lack of providers</c:v>
                </c:pt>
              </c:strCache>
            </c:strRef>
          </c:cat>
          <c:val>
            <c:numRef>
              <c:f>Sheet1!$B$2:$B$8</c:f>
              <c:numCache>
                <c:formatCode>General</c:formatCode>
                <c:ptCount val="7"/>
                <c:pt idx="0">
                  <c:v>61</c:v>
                </c:pt>
                <c:pt idx="1">
                  <c:v>43</c:v>
                </c:pt>
                <c:pt idx="2">
                  <c:v>24</c:v>
                </c:pt>
                <c:pt idx="3">
                  <c:v>23</c:v>
                </c:pt>
                <c:pt idx="4">
                  <c:v>18</c:v>
                </c:pt>
                <c:pt idx="5">
                  <c:v>11</c:v>
                </c:pt>
                <c:pt idx="6">
                  <c:v>4</c:v>
                </c:pt>
              </c:numCache>
            </c:numRef>
          </c:val>
        </c:ser>
        <c:dLbls>
          <c:showLegendKey val="0"/>
          <c:showVal val="0"/>
          <c:showCatName val="0"/>
          <c:showSerName val="0"/>
          <c:showPercent val="0"/>
          <c:showBubbleSize val="0"/>
        </c:dLbls>
        <c:gapWidth val="75"/>
        <c:overlap val="-25"/>
        <c:axId val="123650048"/>
        <c:axId val="123644160"/>
      </c:barChart>
      <c:valAx>
        <c:axId val="123644160"/>
        <c:scaling>
          <c:orientation val="minMax"/>
        </c:scaling>
        <c:delete val="0"/>
        <c:axPos val="l"/>
        <c:majorGridlines/>
        <c:numFmt formatCode="General" sourceLinked="1"/>
        <c:majorTickMark val="none"/>
        <c:minorTickMark val="none"/>
        <c:tickLblPos val="nextTo"/>
        <c:spPr>
          <a:ln w="9525">
            <a:noFill/>
          </a:ln>
        </c:spPr>
        <c:txPr>
          <a:bodyPr/>
          <a:lstStyle/>
          <a:p>
            <a:pPr>
              <a:defRPr sz="1200" baseline="0"/>
            </a:pPr>
            <a:endParaRPr lang="en-US"/>
          </a:p>
        </c:txPr>
        <c:crossAx val="123650048"/>
        <c:crosses val="autoZero"/>
        <c:crossBetween val="between"/>
      </c:valAx>
      <c:catAx>
        <c:axId val="123650048"/>
        <c:scaling>
          <c:orientation val="minMax"/>
        </c:scaling>
        <c:delete val="0"/>
        <c:axPos val="b"/>
        <c:numFmt formatCode="General" sourceLinked="0"/>
        <c:majorTickMark val="none"/>
        <c:minorTickMark val="none"/>
        <c:tickLblPos val="nextTo"/>
        <c:txPr>
          <a:bodyPr/>
          <a:lstStyle/>
          <a:p>
            <a:pPr>
              <a:defRPr sz="1200" baseline="0"/>
            </a:pPr>
            <a:endParaRPr lang="en-US"/>
          </a:p>
        </c:txPr>
        <c:crossAx val="12364416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1415A-1B05-448A-9A5B-7ADFDDFB7A76}" type="doc">
      <dgm:prSet loTypeId="urn:microsoft.com/office/officeart/2005/8/layout/pyramid3" loCatId="pyramid" qsTypeId="urn:microsoft.com/office/officeart/2005/8/quickstyle/3d2" qsCatId="3D" csTypeId="urn:microsoft.com/office/officeart/2005/8/colors/colorful2" csCatId="colorful" phldr="1"/>
      <dgm:spPr/>
    </dgm:pt>
    <dgm:pt modelId="{778CF097-8768-4DB2-93B0-FF56018FCABB}">
      <dgm:prSet phldrT="[Text]" custT="1"/>
      <dgm:spPr/>
      <dgm:t>
        <a:bodyPr/>
        <a:lstStyle/>
        <a:p>
          <a:r>
            <a:rPr lang="en-US" sz="2000" b="1" dirty="0" smtClean="0">
              <a:latin typeface="Arial Narrow"/>
              <a:cs typeface="Arial Narrow"/>
            </a:rPr>
            <a:t>Customers</a:t>
          </a:r>
          <a:endParaRPr lang="en-US" sz="2000" b="1" dirty="0">
            <a:latin typeface="Arial Narrow"/>
            <a:cs typeface="Arial Narrow"/>
          </a:endParaRPr>
        </a:p>
      </dgm:t>
    </dgm:pt>
    <dgm:pt modelId="{F81032A7-5A68-4F84-98DB-947099F02C49}" type="parTrans" cxnId="{5425D002-609C-4975-9244-D07BF4D6A205}">
      <dgm:prSet/>
      <dgm:spPr/>
      <dgm:t>
        <a:bodyPr/>
        <a:lstStyle/>
        <a:p>
          <a:endParaRPr lang="en-US"/>
        </a:p>
      </dgm:t>
    </dgm:pt>
    <dgm:pt modelId="{C825B176-87E8-4273-9968-98E70FD3197B}" type="sibTrans" cxnId="{5425D002-609C-4975-9244-D07BF4D6A205}">
      <dgm:prSet/>
      <dgm:spPr/>
      <dgm:t>
        <a:bodyPr/>
        <a:lstStyle/>
        <a:p>
          <a:endParaRPr lang="en-US"/>
        </a:p>
      </dgm:t>
    </dgm:pt>
    <dgm:pt modelId="{8A6597C6-D0A4-4B2C-BF25-79AA4A5B91BA}">
      <dgm:prSet phldrT="[Text]" custT="1"/>
      <dgm:spPr>
        <a:solidFill>
          <a:schemeClr val="accent1">
            <a:lumMod val="20000"/>
            <a:lumOff val="80000"/>
          </a:schemeClr>
        </a:solidFill>
      </dgm:spPr>
      <dgm:t>
        <a:bodyPr/>
        <a:lstStyle/>
        <a:p>
          <a:r>
            <a:rPr lang="en-US" sz="2000" b="1" dirty="0" smtClean="0">
              <a:latin typeface="Arial Narrow"/>
              <a:cs typeface="Arial Narrow"/>
            </a:rPr>
            <a:t>60 MEP Centers</a:t>
          </a:r>
          <a:endParaRPr lang="en-US" sz="2000" b="1" dirty="0">
            <a:latin typeface="Arial Narrow"/>
            <a:cs typeface="Arial Narrow"/>
          </a:endParaRPr>
        </a:p>
      </dgm:t>
    </dgm:pt>
    <dgm:pt modelId="{E88A9C9B-2163-41B7-B66E-B20DD666305C}" type="parTrans" cxnId="{90B07F62-74F2-41D2-9923-7F8D6912F9B1}">
      <dgm:prSet/>
      <dgm:spPr/>
      <dgm:t>
        <a:bodyPr/>
        <a:lstStyle/>
        <a:p>
          <a:endParaRPr lang="en-US"/>
        </a:p>
      </dgm:t>
    </dgm:pt>
    <dgm:pt modelId="{57B50BFD-BA05-4535-AF3D-DDF1C8A04E29}" type="sibTrans" cxnId="{90B07F62-74F2-41D2-9923-7F8D6912F9B1}">
      <dgm:prSet/>
      <dgm:spPr/>
      <dgm:t>
        <a:bodyPr/>
        <a:lstStyle/>
        <a:p>
          <a:endParaRPr lang="en-US"/>
        </a:p>
      </dgm:t>
    </dgm:pt>
    <dgm:pt modelId="{415307A2-EF6C-4AAE-9F62-DE3A07F05EE4}">
      <dgm:prSet phldrT="[Text]" custT="1"/>
      <dgm:spPr>
        <a:solidFill>
          <a:schemeClr val="bg1"/>
        </a:solidFill>
      </dgm:spPr>
      <dgm:t>
        <a:bodyPr/>
        <a:lstStyle/>
        <a:p>
          <a:r>
            <a:rPr lang="en-US" sz="2000" b="1" dirty="0" smtClean="0">
              <a:latin typeface="Arial Narrow"/>
              <a:cs typeface="Arial Narrow"/>
            </a:rPr>
            <a:t>NIST</a:t>
          </a:r>
          <a:endParaRPr lang="en-US" sz="2000" b="1" dirty="0">
            <a:latin typeface="Arial Narrow"/>
            <a:cs typeface="Arial Narrow"/>
          </a:endParaRPr>
        </a:p>
      </dgm:t>
    </dgm:pt>
    <dgm:pt modelId="{4F3F9BDE-5FAF-4C3C-9EBF-E589CA20BB27}" type="parTrans" cxnId="{8A5E52A5-11B2-42AB-9F62-1ED722B76029}">
      <dgm:prSet/>
      <dgm:spPr/>
      <dgm:t>
        <a:bodyPr/>
        <a:lstStyle/>
        <a:p>
          <a:endParaRPr lang="en-US"/>
        </a:p>
      </dgm:t>
    </dgm:pt>
    <dgm:pt modelId="{2ADA1303-87B5-45FA-B14D-08C8B8FEEFC3}" type="sibTrans" cxnId="{8A5E52A5-11B2-42AB-9F62-1ED722B76029}">
      <dgm:prSet/>
      <dgm:spPr/>
      <dgm:t>
        <a:bodyPr/>
        <a:lstStyle/>
        <a:p>
          <a:endParaRPr lang="en-US"/>
        </a:p>
      </dgm:t>
    </dgm:pt>
    <dgm:pt modelId="{88541A07-F16E-4F6E-8484-1FE85E56BDE9}">
      <dgm:prSet custT="1"/>
      <dgm:spPr>
        <a:solidFill>
          <a:schemeClr val="tx2">
            <a:lumMod val="20000"/>
            <a:lumOff val="80000"/>
          </a:schemeClr>
        </a:solidFill>
      </dgm:spPr>
      <dgm:t>
        <a:bodyPr/>
        <a:lstStyle/>
        <a:p>
          <a:r>
            <a:rPr lang="en-US" sz="2000" b="1" dirty="0" smtClean="0">
              <a:latin typeface="Arial Narrow"/>
              <a:cs typeface="Arial Narrow"/>
            </a:rPr>
            <a:t>440 Service Locations</a:t>
          </a:r>
          <a:endParaRPr lang="en-US" sz="2000" b="1" dirty="0">
            <a:latin typeface="Arial Narrow"/>
            <a:cs typeface="Arial Narrow"/>
          </a:endParaRPr>
        </a:p>
      </dgm:t>
    </dgm:pt>
    <dgm:pt modelId="{4F2A1A0A-0C32-41CE-B931-44E05FB7F9ED}" type="parTrans" cxnId="{BFE231A0-C659-44A6-811C-7CDF0A99B033}">
      <dgm:prSet/>
      <dgm:spPr/>
      <dgm:t>
        <a:bodyPr/>
        <a:lstStyle/>
        <a:p>
          <a:endParaRPr lang="en-US"/>
        </a:p>
      </dgm:t>
    </dgm:pt>
    <dgm:pt modelId="{E9592997-2940-4AEA-B9A1-90C112262FB0}" type="sibTrans" cxnId="{BFE231A0-C659-44A6-811C-7CDF0A99B033}">
      <dgm:prSet/>
      <dgm:spPr/>
      <dgm:t>
        <a:bodyPr/>
        <a:lstStyle/>
        <a:p>
          <a:endParaRPr lang="en-US"/>
        </a:p>
      </dgm:t>
    </dgm:pt>
    <dgm:pt modelId="{B11FCC4C-56E3-4BCE-A171-36024B94CD78}">
      <dgm:prSet/>
      <dgm:spPr/>
      <dgm:t>
        <a:bodyPr/>
        <a:lstStyle/>
        <a:p>
          <a:endParaRPr lang="en-US" dirty="0"/>
        </a:p>
      </dgm:t>
    </dgm:pt>
    <dgm:pt modelId="{DA27467D-1C4E-400D-8278-6960E3554775}" type="parTrans" cxnId="{CD483E05-5435-4745-9567-835170EA3448}">
      <dgm:prSet/>
      <dgm:spPr/>
      <dgm:t>
        <a:bodyPr/>
        <a:lstStyle/>
        <a:p>
          <a:endParaRPr lang="en-US"/>
        </a:p>
      </dgm:t>
    </dgm:pt>
    <dgm:pt modelId="{9FDFA21B-F33C-4F7E-A390-282D17B2FB59}" type="sibTrans" cxnId="{CD483E05-5435-4745-9567-835170EA3448}">
      <dgm:prSet/>
      <dgm:spPr/>
      <dgm:t>
        <a:bodyPr/>
        <a:lstStyle/>
        <a:p>
          <a:endParaRPr lang="en-US"/>
        </a:p>
      </dgm:t>
    </dgm:pt>
    <dgm:pt modelId="{BF7FEE0C-42AD-4D43-848B-DADA1418C9E2}">
      <dgm:prSet/>
      <dgm:spPr/>
      <dgm:t>
        <a:bodyPr/>
        <a:lstStyle/>
        <a:p>
          <a:endParaRPr lang="en-US" b="1" dirty="0"/>
        </a:p>
      </dgm:t>
    </dgm:pt>
    <dgm:pt modelId="{A57B3F22-0743-4734-9B7B-F49ADF66D4AB}" type="parTrans" cxnId="{912461B3-2A33-428D-95EF-22D3DDFCC353}">
      <dgm:prSet/>
      <dgm:spPr/>
      <dgm:t>
        <a:bodyPr/>
        <a:lstStyle/>
        <a:p>
          <a:endParaRPr lang="en-US"/>
        </a:p>
      </dgm:t>
    </dgm:pt>
    <dgm:pt modelId="{11A08D00-4E31-4103-9C4C-208BA7A27191}" type="sibTrans" cxnId="{912461B3-2A33-428D-95EF-22D3DDFCC353}">
      <dgm:prSet/>
      <dgm:spPr/>
      <dgm:t>
        <a:bodyPr/>
        <a:lstStyle/>
        <a:p>
          <a:endParaRPr lang="en-US"/>
        </a:p>
      </dgm:t>
    </dgm:pt>
    <dgm:pt modelId="{A9E0923B-0716-4F04-AA40-628FE9D39148}">
      <dgm:prSet custT="1"/>
      <dgm:spPr/>
      <dgm:t>
        <a:bodyPr/>
        <a:lstStyle/>
        <a:p>
          <a:r>
            <a:rPr lang="en-US" sz="2000" b="1" dirty="0" smtClean="0">
              <a:latin typeface="Arial Narrow"/>
              <a:cs typeface="Arial Narrow"/>
            </a:rPr>
            <a:t>Integration, Knowledge Sharing, &amp; Evaluation</a:t>
          </a:r>
          <a:endParaRPr lang="en-US" sz="2000" b="1" dirty="0">
            <a:latin typeface="Arial Narrow"/>
            <a:cs typeface="Arial Narrow"/>
          </a:endParaRPr>
        </a:p>
      </dgm:t>
    </dgm:pt>
    <dgm:pt modelId="{21AC3F4E-AEDD-4759-86B6-2DB670B3C111}" type="parTrans" cxnId="{B8ABF75C-37EC-47C3-B442-3B2856E9FDC8}">
      <dgm:prSet/>
      <dgm:spPr/>
      <dgm:t>
        <a:bodyPr/>
        <a:lstStyle/>
        <a:p>
          <a:endParaRPr lang="en-US"/>
        </a:p>
      </dgm:t>
    </dgm:pt>
    <dgm:pt modelId="{5D20769C-B394-44AB-B899-08D335C72775}" type="sibTrans" cxnId="{B8ABF75C-37EC-47C3-B442-3B2856E9FDC8}">
      <dgm:prSet/>
      <dgm:spPr/>
      <dgm:t>
        <a:bodyPr/>
        <a:lstStyle/>
        <a:p>
          <a:endParaRPr lang="en-US"/>
        </a:p>
      </dgm:t>
    </dgm:pt>
    <dgm:pt modelId="{D6555642-3FAE-4355-9BF2-33F3282C4F8A}">
      <dgm:prSet custT="1"/>
      <dgm:spPr>
        <a:solidFill>
          <a:schemeClr val="tx2">
            <a:lumMod val="60000"/>
            <a:lumOff val="40000"/>
          </a:schemeClr>
        </a:solidFill>
      </dgm:spPr>
      <dgm:t>
        <a:bodyPr/>
        <a:lstStyle/>
        <a:p>
          <a:r>
            <a:rPr lang="en-US" sz="2000" b="1" dirty="0" smtClean="0">
              <a:latin typeface="Arial Narrow"/>
              <a:cs typeface="Arial Narrow"/>
            </a:rPr>
            <a:t>Over 2,100 Affiliated Services Providers</a:t>
          </a:r>
          <a:endParaRPr lang="en-US" sz="2000" b="1" dirty="0">
            <a:latin typeface="Arial Narrow"/>
            <a:cs typeface="Arial Narrow"/>
          </a:endParaRPr>
        </a:p>
      </dgm:t>
    </dgm:pt>
    <dgm:pt modelId="{710E3B48-1C89-4388-A1BF-6A2CE33383A6}" type="parTrans" cxnId="{09E375B2-3791-473F-B05F-632162AA072A}">
      <dgm:prSet/>
      <dgm:spPr/>
      <dgm:t>
        <a:bodyPr/>
        <a:lstStyle/>
        <a:p>
          <a:endParaRPr lang="en-US"/>
        </a:p>
      </dgm:t>
    </dgm:pt>
    <dgm:pt modelId="{31CE18CE-C090-4077-B4DF-8FAC58D920ED}" type="sibTrans" cxnId="{09E375B2-3791-473F-B05F-632162AA072A}">
      <dgm:prSet/>
      <dgm:spPr/>
      <dgm:t>
        <a:bodyPr/>
        <a:lstStyle/>
        <a:p>
          <a:endParaRPr lang="en-US"/>
        </a:p>
      </dgm:t>
    </dgm:pt>
    <dgm:pt modelId="{802AE8B3-32E9-46BE-9EC5-EF3273B91C9C}">
      <dgm:prSet custT="1"/>
      <dgm:spPr>
        <a:solidFill>
          <a:schemeClr val="tx2">
            <a:lumMod val="75000"/>
            <a:alpha val="50000"/>
          </a:schemeClr>
        </a:solidFill>
      </dgm:spPr>
      <dgm:t>
        <a:bodyPr/>
        <a:lstStyle/>
        <a:p>
          <a:r>
            <a:rPr lang="en-US" sz="2000" b="1" dirty="0" smtClean="0">
              <a:latin typeface="Arial Narrow"/>
              <a:cs typeface="Arial Narrow"/>
            </a:rPr>
            <a:t>&gt; 306,000 Small&amp; Medium Sized Manufacturers</a:t>
          </a:r>
          <a:endParaRPr lang="en-US" sz="2000" b="1" dirty="0">
            <a:latin typeface="Arial Narrow"/>
            <a:cs typeface="Arial Narrow"/>
          </a:endParaRPr>
        </a:p>
      </dgm:t>
    </dgm:pt>
    <dgm:pt modelId="{3B9F6C6F-816B-4C32-A279-95D8F711D1CC}" type="parTrans" cxnId="{11FB909A-3D82-40C8-AA03-E0A2B8C6FA5D}">
      <dgm:prSet/>
      <dgm:spPr/>
      <dgm:t>
        <a:bodyPr/>
        <a:lstStyle/>
        <a:p>
          <a:endParaRPr lang="en-US"/>
        </a:p>
      </dgm:t>
    </dgm:pt>
    <dgm:pt modelId="{E40E6266-F3F7-43B0-939E-3D8857E3F252}" type="sibTrans" cxnId="{11FB909A-3D82-40C8-AA03-E0A2B8C6FA5D}">
      <dgm:prSet/>
      <dgm:spPr/>
      <dgm:t>
        <a:bodyPr/>
        <a:lstStyle/>
        <a:p>
          <a:endParaRPr lang="en-US"/>
        </a:p>
      </dgm:t>
    </dgm:pt>
    <dgm:pt modelId="{20023B74-73AF-4B74-BD39-6736103F3F56}">
      <dgm:prSet custT="1"/>
      <dgm:spPr>
        <a:solidFill>
          <a:schemeClr val="tx2">
            <a:lumMod val="40000"/>
            <a:lumOff val="60000"/>
          </a:schemeClr>
        </a:solidFill>
      </dgm:spPr>
      <dgm:t>
        <a:bodyPr/>
        <a:lstStyle/>
        <a:p>
          <a:r>
            <a:rPr lang="en-US" sz="2000" b="1" dirty="0" smtClean="0">
              <a:latin typeface="Arial Narrow"/>
              <a:cs typeface="Arial Narrow"/>
            </a:rPr>
            <a:t>Over 1,300 Center Staff</a:t>
          </a:r>
          <a:endParaRPr lang="en-US" sz="2000" b="1" dirty="0">
            <a:latin typeface="Arial Narrow"/>
            <a:cs typeface="Arial Narrow"/>
          </a:endParaRPr>
        </a:p>
      </dgm:t>
    </dgm:pt>
    <dgm:pt modelId="{EC937449-3A5F-42C8-80DE-65705ADC24AE}" type="parTrans" cxnId="{BBB67DEF-695D-4E0E-9684-6402345CE87C}">
      <dgm:prSet/>
      <dgm:spPr/>
      <dgm:t>
        <a:bodyPr/>
        <a:lstStyle/>
        <a:p>
          <a:endParaRPr lang="en-US"/>
        </a:p>
      </dgm:t>
    </dgm:pt>
    <dgm:pt modelId="{A2AD78F3-176D-4B29-9828-145897FCBBF1}" type="sibTrans" cxnId="{BBB67DEF-695D-4E0E-9684-6402345CE87C}">
      <dgm:prSet/>
      <dgm:spPr/>
      <dgm:t>
        <a:bodyPr/>
        <a:lstStyle/>
        <a:p>
          <a:endParaRPr lang="en-US"/>
        </a:p>
      </dgm:t>
    </dgm:pt>
    <dgm:pt modelId="{9A52EF0F-D7A2-4F63-8AC9-E90CCEBBA8A9}">
      <dgm:prSet/>
      <dgm:spPr/>
      <dgm:t>
        <a:bodyPr/>
        <a:lstStyle/>
        <a:p>
          <a:endParaRPr lang="en-US" dirty="0"/>
        </a:p>
      </dgm:t>
    </dgm:pt>
    <dgm:pt modelId="{65F5A3BC-0383-46B1-A3D0-0565E0047403}" type="parTrans" cxnId="{3957B9A6-8326-4B60-8282-F0B17CE474E9}">
      <dgm:prSet/>
      <dgm:spPr/>
      <dgm:t>
        <a:bodyPr/>
        <a:lstStyle/>
        <a:p>
          <a:endParaRPr lang="en-US"/>
        </a:p>
      </dgm:t>
    </dgm:pt>
    <dgm:pt modelId="{A6E5B5F9-276F-4B9D-8347-1FFD111BB3B1}" type="sibTrans" cxnId="{3957B9A6-8326-4B60-8282-F0B17CE474E9}">
      <dgm:prSet/>
      <dgm:spPr/>
      <dgm:t>
        <a:bodyPr/>
        <a:lstStyle/>
        <a:p>
          <a:endParaRPr lang="en-US"/>
        </a:p>
      </dgm:t>
    </dgm:pt>
    <dgm:pt modelId="{F4F32F03-C2AF-4B02-8D6A-D5C9A7065F04}">
      <dgm:prSet/>
      <dgm:spPr/>
      <dgm:t>
        <a:bodyPr/>
        <a:lstStyle/>
        <a:p>
          <a:endParaRPr lang="en-US" b="1" dirty="0"/>
        </a:p>
      </dgm:t>
    </dgm:pt>
    <dgm:pt modelId="{8B3BC580-2E81-4443-A30E-9A16ED1E3545}" type="parTrans" cxnId="{D35D1313-25F5-437A-B07E-87D527F08EF6}">
      <dgm:prSet/>
      <dgm:spPr/>
      <dgm:t>
        <a:bodyPr/>
        <a:lstStyle/>
        <a:p>
          <a:endParaRPr lang="en-US"/>
        </a:p>
      </dgm:t>
    </dgm:pt>
    <dgm:pt modelId="{71E88B37-053C-4DBB-AE3E-FE8418FBC2AB}" type="sibTrans" cxnId="{D35D1313-25F5-437A-B07E-87D527F08EF6}">
      <dgm:prSet/>
      <dgm:spPr/>
      <dgm:t>
        <a:bodyPr/>
        <a:lstStyle/>
        <a:p>
          <a:endParaRPr lang="en-US"/>
        </a:p>
      </dgm:t>
    </dgm:pt>
    <dgm:pt modelId="{44C1EA04-A136-4936-AB46-84B7286C16B7}" type="pres">
      <dgm:prSet presAssocID="{0511415A-1B05-448A-9A5B-7ADFDDFB7A76}" presName="Name0" presStyleCnt="0">
        <dgm:presLayoutVars>
          <dgm:dir/>
          <dgm:animLvl val="lvl"/>
          <dgm:resizeHandles val="exact"/>
        </dgm:presLayoutVars>
      </dgm:prSet>
      <dgm:spPr/>
    </dgm:pt>
    <dgm:pt modelId="{C87AA2DB-B5B0-4D1F-9898-670B6438390C}" type="pres">
      <dgm:prSet presAssocID="{802AE8B3-32E9-46BE-9EC5-EF3273B91C9C}" presName="Name8" presStyleCnt="0"/>
      <dgm:spPr/>
    </dgm:pt>
    <dgm:pt modelId="{1BC8E8EC-0BEA-4624-A578-E375750AAAFA}" type="pres">
      <dgm:prSet presAssocID="{802AE8B3-32E9-46BE-9EC5-EF3273B91C9C}" presName="acctBkgd" presStyleLbl="alignAcc1" presStyleIdx="0" presStyleCnt="6"/>
      <dgm:spPr/>
      <dgm:t>
        <a:bodyPr/>
        <a:lstStyle/>
        <a:p>
          <a:endParaRPr lang="en-US"/>
        </a:p>
      </dgm:t>
    </dgm:pt>
    <dgm:pt modelId="{9DBE5917-A5A3-4C98-A01B-4E21F16C03B9}" type="pres">
      <dgm:prSet presAssocID="{802AE8B3-32E9-46BE-9EC5-EF3273B91C9C}" presName="acctTx" presStyleLbl="alignAcc1" presStyleIdx="0" presStyleCnt="6">
        <dgm:presLayoutVars>
          <dgm:bulletEnabled val="1"/>
        </dgm:presLayoutVars>
      </dgm:prSet>
      <dgm:spPr/>
      <dgm:t>
        <a:bodyPr/>
        <a:lstStyle/>
        <a:p>
          <a:endParaRPr lang="en-US"/>
        </a:p>
      </dgm:t>
    </dgm:pt>
    <dgm:pt modelId="{975ECE38-8F19-4005-B399-D376E9863B2A}" type="pres">
      <dgm:prSet presAssocID="{802AE8B3-32E9-46BE-9EC5-EF3273B91C9C}" presName="level" presStyleLbl="node1" presStyleIdx="0" presStyleCnt="6" custLinFactNeighborY="-9040">
        <dgm:presLayoutVars>
          <dgm:chMax val="1"/>
          <dgm:bulletEnabled val="1"/>
        </dgm:presLayoutVars>
      </dgm:prSet>
      <dgm:spPr/>
      <dgm:t>
        <a:bodyPr/>
        <a:lstStyle/>
        <a:p>
          <a:endParaRPr lang="en-US"/>
        </a:p>
      </dgm:t>
    </dgm:pt>
    <dgm:pt modelId="{9282DD9C-89D5-4D83-AA6F-B4508A48F4E4}" type="pres">
      <dgm:prSet presAssocID="{802AE8B3-32E9-46BE-9EC5-EF3273B91C9C}" presName="levelTx" presStyleLbl="revTx" presStyleIdx="0" presStyleCnt="0">
        <dgm:presLayoutVars>
          <dgm:chMax val="1"/>
          <dgm:bulletEnabled val="1"/>
        </dgm:presLayoutVars>
      </dgm:prSet>
      <dgm:spPr/>
      <dgm:t>
        <a:bodyPr/>
        <a:lstStyle/>
        <a:p>
          <a:endParaRPr lang="en-US"/>
        </a:p>
      </dgm:t>
    </dgm:pt>
    <dgm:pt modelId="{FE79D8F5-A6A2-470B-972B-206DE67A7F17}" type="pres">
      <dgm:prSet presAssocID="{D6555642-3FAE-4355-9BF2-33F3282C4F8A}" presName="Name8" presStyleCnt="0"/>
      <dgm:spPr/>
    </dgm:pt>
    <dgm:pt modelId="{E10C2D91-6653-466A-A051-7D17D03DAFDF}" type="pres">
      <dgm:prSet presAssocID="{D6555642-3FAE-4355-9BF2-33F3282C4F8A}" presName="acctBkgd" presStyleLbl="alignAcc1" presStyleIdx="1" presStyleCnt="6"/>
      <dgm:spPr/>
      <dgm:t>
        <a:bodyPr/>
        <a:lstStyle/>
        <a:p>
          <a:endParaRPr lang="en-US"/>
        </a:p>
      </dgm:t>
    </dgm:pt>
    <dgm:pt modelId="{D586C28F-1632-41C1-B958-A8516919ADE7}" type="pres">
      <dgm:prSet presAssocID="{D6555642-3FAE-4355-9BF2-33F3282C4F8A}" presName="acctTx" presStyleLbl="alignAcc1" presStyleIdx="1" presStyleCnt="6">
        <dgm:presLayoutVars>
          <dgm:bulletEnabled val="1"/>
        </dgm:presLayoutVars>
      </dgm:prSet>
      <dgm:spPr/>
      <dgm:t>
        <a:bodyPr/>
        <a:lstStyle/>
        <a:p>
          <a:endParaRPr lang="en-US"/>
        </a:p>
      </dgm:t>
    </dgm:pt>
    <dgm:pt modelId="{E9B879B4-8FA1-42A2-A4C2-299DD3BB45A3}" type="pres">
      <dgm:prSet presAssocID="{D6555642-3FAE-4355-9BF2-33F3282C4F8A}" presName="level" presStyleLbl="node1" presStyleIdx="1" presStyleCnt="6">
        <dgm:presLayoutVars>
          <dgm:chMax val="1"/>
          <dgm:bulletEnabled val="1"/>
        </dgm:presLayoutVars>
      </dgm:prSet>
      <dgm:spPr/>
      <dgm:t>
        <a:bodyPr/>
        <a:lstStyle/>
        <a:p>
          <a:endParaRPr lang="en-US"/>
        </a:p>
      </dgm:t>
    </dgm:pt>
    <dgm:pt modelId="{891CBDF5-7332-42A4-BB72-62D092CC707D}" type="pres">
      <dgm:prSet presAssocID="{D6555642-3FAE-4355-9BF2-33F3282C4F8A}" presName="levelTx" presStyleLbl="revTx" presStyleIdx="0" presStyleCnt="0">
        <dgm:presLayoutVars>
          <dgm:chMax val="1"/>
          <dgm:bulletEnabled val="1"/>
        </dgm:presLayoutVars>
      </dgm:prSet>
      <dgm:spPr/>
      <dgm:t>
        <a:bodyPr/>
        <a:lstStyle/>
        <a:p>
          <a:endParaRPr lang="en-US"/>
        </a:p>
      </dgm:t>
    </dgm:pt>
    <dgm:pt modelId="{4D32FA21-FF59-4E1B-9E91-C99DB8BB6C56}" type="pres">
      <dgm:prSet presAssocID="{20023B74-73AF-4B74-BD39-6736103F3F56}" presName="Name8" presStyleCnt="0"/>
      <dgm:spPr/>
    </dgm:pt>
    <dgm:pt modelId="{A6F1466E-A0C9-48CA-ABF8-27D99B0A6CC7}" type="pres">
      <dgm:prSet presAssocID="{20023B74-73AF-4B74-BD39-6736103F3F56}" presName="acctBkgd" presStyleLbl="alignAcc1" presStyleIdx="2" presStyleCnt="6"/>
      <dgm:spPr/>
      <dgm:t>
        <a:bodyPr/>
        <a:lstStyle/>
        <a:p>
          <a:endParaRPr lang="en-US"/>
        </a:p>
      </dgm:t>
    </dgm:pt>
    <dgm:pt modelId="{6F2C41A5-95A6-4F9F-92DC-08DBC0872C2A}" type="pres">
      <dgm:prSet presAssocID="{20023B74-73AF-4B74-BD39-6736103F3F56}" presName="acctTx" presStyleLbl="alignAcc1" presStyleIdx="2" presStyleCnt="6">
        <dgm:presLayoutVars>
          <dgm:bulletEnabled val="1"/>
        </dgm:presLayoutVars>
      </dgm:prSet>
      <dgm:spPr/>
      <dgm:t>
        <a:bodyPr/>
        <a:lstStyle/>
        <a:p>
          <a:endParaRPr lang="en-US"/>
        </a:p>
      </dgm:t>
    </dgm:pt>
    <dgm:pt modelId="{4855D552-CA60-4742-8B00-DA013B2F41CF}" type="pres">
      <dgm:prSet presAssocID="{20023B74-73AF-4B74-BD39-6736103F3F56}" presName="level" presStyleLbl="node1" presStyleIdx="2" presStyleCnt="6">
        <dgm:presLayoutVars>
          <dgm:chMax val="1"/>
          <dgm:bulletEnabled val="1"/>
        </dgm:presLayoutVars>
      </dgm:prSet>
      <dgm:spPr/>
      <dgm:t>
        <a:bodyPr/>
        <a:lstStyle/>
        <a:p>
          <a:endParaRPr lang="en-US"/>
        </a:p>
      </dgm:t>
    </dgm:pt>
    <dgm:pt modelId="{01BEC1BE-FF94-4F68-95AA-2EA5EBFF1E09}" type="pres">
      <dgm:prSet presAssocID="{20023B74-73AF-4B74-BD39-6736103F3F56}" presName="levelTx" presStyleLbl="revTx" presStyleIdx="0" presStyleCnt="0">
        <dgm:presLayoutVars>
          <dgm:chMax val="1"/>
          <dgm:bulletEnabled val="1"/>
        </dgm:presLayoutVars>
      </dgm:prSet>
      <dgm:spPr/>
      <dgm:t>
        <a:bodyPr/>
        <a:lstStyle/>
        <a:p>
          <a:endParaRPr lang="en-US"/>
        </a:p>
      </dgm:t>
    </dgm:pt>
    <dgm:pt modelId="{548963F2-1A12-46B5-92B7-6ED5DEF85777}" type="pres">
      <dgm:prSet presAssocID="{88541A07-F16E-4F6E-8484-1FE85E56BDE9}" presName="Name8" presStyleCnt="0"/>
      <dgm:spPr/>
    </dgm:pt>
    <dgm:pt modelId="{64FF5197-A4DC-4002-BA7F-7213CC9384B3}" type="pres">
      <dgm:prSet presAssocID="{88541A07-F16E-4F6E-8484-1FE85E56BDE9}" presName="acctBkgd" presStyleLbl="alignAcc1" presStyleIdx="3" presStyleCnt="6"/>
      <dgm:spPr/>
      <dgm:t>
        <a:bodyPr/>
        <a:lstStyle/>
        <a:p>
          <a:endParaRPr lang="en-US"/>
        </a:p>
      </dgm:t>
    </dgm:pt>
    <dgm:pt modelId="{5D3DD7BB-24E6-4778-B30E-BD878FC5D8DA}" type="pres">
      <dgm:prSet presAssocID="{88541A07-F16E-4F6E-8484-1FE85E56BDE9}" presName="acctTx" presStyleLbl="alignAcc1" presStyleIdx="3" presStyleCnt="6">
        <dgm:presLayoutVars>
          <dgm:bulletEnabled val="1"/>
        </dgm:presLayoutVars>
      </dgm:prSet>
      <dgm:spPr/>
      <dgm:t>
        <a:bodyPr/>
        <a:lstStyle/>
        <a:p>
          <a:endParaRPr lang="en-US"/>
        </a:p>
      </dgm:t>
    </dgm:pt>
    <dgm:pt modelId="{0A7A2836-8889-4840-86CC-BD4F1E36937D}" type="pres">
      <dgm:prSet presAssocID="{88541A07-F16E-4F6E-8484-1FE85E56BDE9}" presName="level" presStyleLbl="node1" presStyleIdx="3" presStyleCnt="6">
        <dgm:presLayoutVars>
          <dgm:chMax val="1"/>
          <dgm:bulletEnabled val="1"/>
        </dgm:presLayoutVars>
      </dgm:prSet>
      <dgm:spPr/>
      <dgm:t>
        <a:bodyPr/>
        <a:lstStyle/>
        <a:p>
          <a:endParaRPr lang="en-US"/>
        </a:p>
      </dgm:t>
    </dgm:pt>
    <dgm:pt modelId="{C1F19AC8-8AD2-45B1-AC6F-BDBBB8943B80}" type="pres">
      <dgm:prSet presAssocID="{88541A07-F16E-4F6E-8484-1FE85E56BDE9}" presName="levelTx" presStyleLbl="revTx" presStyleIdx="0" presStyleCnt="0">
        <dgm:presLayoutVars>
          <dgm:chMax val="1"/>
          <dgm:bulletEnabled val="1"/>
        </dgm:presLayoutVars>
      </dgm:prSet>
      <dgm:spPr/>
      <dgm:t>
        <a:bodyPr/>
        <a:lstStyle/>
        <a:p>
          <a:endParaRPr lang="en-US"/>
        </a:p>
      </dgm:t>
    </dgm:pt>
    <dgm:pt modelId="{38DE13A5-CDCF-49A9-86B3-F2AE1B575C1F}" type="pres">
      <dgm:prSet presAssocID="{8A6597C6-D0A4-4B2C-BF25-79AA4A5B91BA}" presName="Name8" presStyleCnt="0"/>
      <dgm:spPr/>
    </dgm:pt>
    <dgm:pt modelId="{883890E9-DA30-4E20-A3CE-F8239DBF759C}" type="pres">
      <dgm:prSet presAssocID="{8A6597C6-D0A4-4B2C-BF25-79AA4A5B91BA}" presName="acctBkgd" presStyleLbl="alignAcc1" presStyleIdx="4" presStyleCnt="6"/>
      <dgm:spPr/>
      <dgm:t>
        <a:bodyPr/>
        <a:lstStyle/>
        <a:p>
          <a:endParaRPr lang="en-US"/>
        </a:p>
      </dgm:t>
    </dgm:pt>
    <dgm:pt modelId="{7014960B-BC5E-4251-B619-BF41C6DCB328}" type="pres">
      <dgm:prSet presAssocID="{8A6597C6-D0A4-4B2C-BF25-79AA4A5B91BA}" presName="acctTx" presStyleLbl="alignAcc1" presStyleIdx="4" presStyleCnt="6">
        <dgm:presLayoutVars>
          <dgm:bulletEnabled val="1"/>
        </dgm:presLayoutVars>
      </dgm:prSet>
      <dgm:spPr/>
      <dgm:t>
        <a:bodyPr/>
        <a:lstStyle/>
        <a:p>
          <a:endParaRPr lang="en-US"/>
        </a:p>
      </dgm:t>
    </dgm:pt>
    <dgm:pt modelId="{CC876CE1-49E6-4FB3-BBBC-A97842579295}" type="pres">
      <dgm:prSet presAssocID="{8A6597C6-D0A4-4B2C-BF25-79AA4A5B91BA}" presName="level" presStyleLbl="node1" presStyleIdx="4" presStyleCnt="6" custLinFactNeighborX="1534" custLinFactNeighborY="1078">
        <dgm:presLayoutVars>
          <dgm:chMax val="1"/>
          <dgm:bulletEnabled val="1"/>
        </dgm:presLayoutVars>
      </dgm:prSet>
      <dgm:spPr/>
      <dgm:t>
        <a:bodyPr/>
        <a:lstStyle/>
        <a:p>
          <a:endParaRPr lang="en-US"/>
        </a:p>
      </dgm:t>
    </dgm:pt>
    <dgm:pt modelId="{3289D5A5-3558-4961-8C2B-4E9F5D4D1CEC}" type="pres">
      <dgm:prSet presAssocID="{8A6597C6-D0A4-4B2C-BF25-79AA4A5B91BA}" presName="levelTx" presStyleLbl="revTx" presStyleIdx="0" presStyleCnt="0">
        <dgm:presLayoutVars>
          <dgm:chMax val="1"/>
          <dgm:bulletEnabled val="1"/>
        </dgm:presLayoutVars>
      </dgm:prSet>
      <dgm:spPr/>
      <dgm:t>
        <a:bodyPr/>
        <a:lstStyle/>
        <a:p>
          <a:endParaRPr lang="en-US"/>
        </a:p>
      </dgm:t>
    </dgm:pt>
    <dgm:pt modelId="{598E5C4F-8830-4F9E-B367-BCC80D167771}" type="pres">
      <dgm:prSet presAssocID="{415307A2-EF6C-4AAE-9F62-DE3A07F05EE4}" presName="Name8" presStyleCnt="0"/>
      <dgm:spPr/>
    </dgm:pt>
    <dgm:pt modelId="{E83579FA-CCA1-4DCC-831E-AAFF0E1EF040}" type="pres">
      <dgm:prSet presAssocID="{415307A2-EF6C-4AAE-9F62-DE3A07F05EE4}" presName="acctBkgd" presStyleLbl="alignAcc1" presStyleIdx="5" presStyleCnt="6"/>
      <dgm:spPr/>
      <dgm:t>
        <a:bodyPr/>
        <a:lstStyle/>
        <a:p>
          <a:endParaRPr lang="en-US"/>
        </a:p>
      </dgm:t>
    </dgm:pt>
    <dgm:pt modelId="{C4B7B518-223D-4C75-8DBB-8D6A60A5CE9F}" type="pres">
      <dgm:prSet presAssocID="{415307A2-EF6C-4AAE-9F62-DE3A07F05EE4}" presName="acctTx" presStyleLbl="alignAcc1" presStyleIdx="5" presStyleCnt="6">
        <dgm:presLayoutVars>
          <dgm:bulletEnabled val="1"/>
        </dgm:presLayoutVars>
      </dgm:prSet>
      <dgm:spPr/>
      <dgm:t>
        <a:bodyPr/>
        <a:lstStyle/>
        <a:p>
          <a:endParaRPr lang="en-US"/>
        </a:p>
      </dgm:t>
    </dgm:pt>
    <dgm:pt modelId="{AFDA4F0F-B5B8-4F05-A06C-62508C9889E7}" type="pres">
      <dgm:prSet presAssocID="{415307A2-EF6C-4AAE-9F62-DE3A07F05EE4}" presName="level" presStyleLbl="node1" presStyleIdx="5" presStyleCnt="6">
        <dgm:presLayoutVars>
          <dgm:chMax val="1"/>
          <dgm:bulletEnabled val="1"/>
        </dgm:presLayoutVars>
      </dgm:prSet>
      <dgm:spPr/>
      <dgm:t>
        <a:bodyPr/>
        <a:lstStyle/>
        <a:p>
          <a:endParaRPr lang="en-US"/>
        </a:p>
      </dgm:t>
    </dgm:pt>
    <dgm:pt modelId="{12DD7516-86B2-432D-846D-C025B4916A90}" type="pres">
      <dgm:prSet presAssocID="{415307A2-EF6C-4AAE-9F62-DE3A07F05EE4}" presName="levelTx" presStyleLbl="revTx" presStyleIdx="0" presStyleCnt="0">
        <dgm:presLayoutVars>
          <dgm:chMax val="1"/>
          <dgm:bulletEnabled val="1"/>
        </dgm:presLayoutVars>
      </dgm:prSet>
      <dgm:spPr/>
      <dgm:t>
        <a:bodyPr/>
        <a:lstStyle/>
        <a:p>
          <a:endParaRPr lang="en-US"/>
        </a:p>
      </dgm:t>
    </dgm:pt>
  </dgm:ptLst>
  <dgm:cxnLst>
    <dgm:cxn modelId="{804DF987-CB70-461A-B141-12D4F8B9615C}" type="presOf" srcId="{20023B74-73AF-4B74-BD39-6736103F3F56}" destId="{01BEC1BE-FF94-4F68-95AA-2EA5EBFF1E09}" srcOrd="1" destOrd="0" presId="urn:microsoft.com/office/officeart/2005/8/layout/pyramid3"/>
    <dgm:cxn modelId="{BFE231A0-C659-44A6-811C-7CDF0A99B033}" srcId="{0511415A-1B05-448A-9A5B-7ADFDDFB7A76}" destId="{88541A07-F16E-4F6E-8484-1FE85E56BDE9}" srcOrd="3" destOrd="0" parTransId="{4F2A1A0A-0C32-41CE-B931-44E05FB7F9ED}" sibTransId="{E9592997-2940-4AEA-B9A1-90C112262FB0}"/>
    <dgm:cxn modelId="{8A5E52A5-11B2-42AB-9F62-1ED722B76029}" srcId="{0511415A-1B05-448A-9A5B-7ADFDDFB7A76}" destId="{415307A2-EF6C-4AAE-9F62-DE3A07F05EE4}" srcOrd="5" destOrd="0" parTransId="{4F3F9BDE-5FAF-4C3C-9EBF-E589CA20BB27}" sibTransId="{2ADA1303-87B5-45FA-B14D-08C8B8FEEFC3}"/>
    <dgm:cxn modelId="{5425D002-609C-4975-9244-D07BF4D6A205}" srcId="{802AE8B3-32E9-46BE-9EC5-EF3273B91C9C}" destId="{778CF097-8768-4DB2-93B0-FF56018FCABB}" srcOrd="0" destOrd="0" parTransId="{F81032A7-5A68-4F84-98DB-947099F02C49}" sibTransId="{C825B176-87E8-4273-9968-98E70FD3197B}"/>
    <dgm:cxn modelId="{02FAE99B-81B9-49B0-952A-6B3231AB26D3}" type="presOf" srcId="{8A6597C6-D0A4-4B2C-BF25-79AA4A5B91BA}" destId="{3289D5A5-3558-4961-8C2B-4E9F5D4D1CEC}" srcOrd="1" destOrd="0" presId="urn:microsoft.com/office/officeart/2005/8/layout/pyramid3"/>
    <dgm:cxn modelId="{78F67C46-DBDE-43B2-8F68-8A986067F27F}" type="presOf" srcId="{778CF097-8768-4DB2-93B0-FF56018FCABB}" destId="{1BC8E8EC-0BEA-4624-A578-E375750AAAFA}" srcOrd="0" destOrd="0" presId="urn:microsoft.com/office/officeart/2005/8/layout/pyramid3"/>
    <dgm:cxn modelId="{EBA52B3C-F1E1-46E2-8034-769C4B3E5DC9}" type="presOf" srcId="{802AE8B3-32E9-46BE-9EC5-EF3273B91C9C}" destId="{9282DD9C-89D5-4D83-AA6F-B4508A48F4E4}" srcOrd="1" destOrd="0" presId="urn:microsoft.com/office/officeart/2005/8/layout/pyramid3"/>
    <dgm:cxn modelId="{93061DA4-16C0-4279-869A-EAA0E59B7A54}" type="presOf" srcId="{0511415A-1B05-448A-9A5B-7ADFDDFB7A76}" destId="{44C1EA04-A136-4936-AB46-84B7286C16B7}" srcOrd="0" destOrd="0" presId="urn:microsoft.com/office/officeart/2005/8/layout/pyramid3"/>
    <dgm:cxn modelId="{74D9C5C3-D01A-4E5B-943E-5C9C1FF09F8B}" type="presOf" srcId="{88541A07-F16E-4F6E-8484-1FE85E56BDE9}" destId="{0A7A2836-8889-4840-86CC-BD4F1E36937D}" srcOrd="0" destOrd="0" presId="urn:microsoft.com/office/officeart/2005/8/layout/pyramid3"/>
    <dgm:cxn modelId="{5C2221E5-28B7-46DD-BEDC-2BE942D2D91C}" type="presOf" srcId="{88541A07-F16E-4F6E-8484-1FE85E56BDE9}" destId="{C1F19AC8-8AD2-45B1-AC6F-BDBBB8943B80}" srcOrd="1" destOrd="0" presId="urn:microsoft.com/office/officeart/2005/8/layout/pyramid3"/>
    <dgm:cxn modelId="{6DE4AB4C-3807-45B2-B97F-BAC9749935FA}" type="presOf" srcId="{BF7FEE0C-42AD-4D43-848B-DADA1418C9E2}" destId="{E10C2D91-6653-466A-A051-7D17D03DAFDF}" srcOrd="0" destOrd="0" presId="urn:microsoft.com/office/officeart/2005/8/layout/pyramid3"/>
    <dgm:cxn modelId="{8B8E2412-408E-4C5B-8FC2-CB9D64B851D3}" type="presOf" srcId="{F4F32F03-C2AF-4B02-8D6A-D5C9A7065F04}" destId="{7014960B-BC5E-4251-B619-BF41C6DCB328}" srcOrd="1" destOrd="0" presId="urn:microsoft.com/office/officeart/2005/8/layout/pyramid3"/>
    <dgm:cxn modelId="{9E30F2ED-53D1-49FB-A115-815F7BBE06EF}" type="presOf" srcId="{9A52EF0F-D7A2-4F63-8AC9-E90CCEBBA8A9}" destId="{64FF5197-A4DC-4002-BA7F-7213CC9384B3}" srcOrd="0" destOrd="0" presId="urn:microsoft.com/office/officeart/2005/8/layout/pyramid3"/>
    <dgm:cxn modelId="{90B07F62-74F2-41D2-9923-7F8D6912F9B1}" srcId="{0511415A-1B05-448A-9A5B-7ADFDDFB7A76}" destId="{8A6597C6-D0A4-4B2C-BF25-79AA4A5B91BA}" srcOrd="4" destOrd="0" parTransId="{E88A9C9B-2163-41B7-B66E-B20DD666305C}" sibTransId="{57B50BFD-BA05-4535-AF3D-DDF1C8A04E29}"/>
    <dgm:cxn modelId="{74EF797D-241F-4C4F-96BD-B30554648C86}" type="presOf" srcId="{802AE8B3-32E9-46BE-9EC5-EF3273B91C9C}" destId="{975ECE38-8F19-4005-B399-D376E9863B2A}" srcOrd="0" destOrd="0" presId="urn:microsoft.com/office/officeart/2005/8/layout/pyramid3"/>
    <dgm:cxn modelId="{B8ABF75C-37EC-47C3-B442-3B2856E9FDC8}" srcId="{415307A2-EF6C-4AAE-9F62-DE3A07F05EE4}" destId="{A9E0923B-0716-4F04-AA40-628FE9D39148}" srcOrd="0" destOrd="0" parTransId="{21AC3F4E-AEDD-4759-86B6-2DB670B3C111}" sibTransId="{5D20769C-B394-44AB-B899-08D335C72775}"/>
    <dgm:cxn modelId="{D35D1313-25F5-437A-B07E-87D527F08EF6}" srcId="{8A6597C6-D0A4-4B2C-BF25-79AA4A5B91BA}" destId="{F4F32F03-C2AF-4B02-8D6A-D5C9A7065F04}" srcOrd="0" destOrd="0" parTransId="{8B3BC580-2E81-4443-A30E-9A16ED1E3545}" sibTransId="{71E88B37-053C-4DBB-AE3E-FE8418FBC2AB}"/>
    <dgm:cxn modelId="{09E375B2-3791-473F-B05F-632162AA072A}" srcId="{0511415A-1B05-448A-9A5B-7ADFDDFB7A76}" destId="{D6555642-3FAE-4355-9BF2-33F3282C4F8A}" srcOrd="1" destOrd="0" parTransId="{710E3B48-1C89-4388-A1BF-6A2CE33383A6}" sibTransId="{31CE18CE-C090-4077-B4DF-8FAC58D920ED}"/>
    <dgm:cxn modelId="{BBB67DEF-695D-4E0E-9684-6402345CE87C}" srcId="{0511415A-1B05-448A-9A5B-7ADFDDFB7A76}" destId="{20023B74-73AF-4B74-BD39-6736103F3F56}" srcOrd="2" destOrd="0" parTransId="{EC937449-3A5F-42C8-80DE-65705ADC24AE}" sibTransId="{A2AD78F3-176D-4B29-9828-145897FCBBF1}"/>
    <dgm:cxn modelId="{CBB76E72-5E1F-4695-97DC-6F475B001010}" type="presOf" srcId="{778CF097-8768-4DB2-93B0-FF56018FCABB}" destId="{9DBE5917-A5A3-4C98-A01B-4E21F16C03B9}" srcOrd="1" destOrd="0" presId="urn:microsoft.com/office/officeart/2005/8/layout/pyramid3"/>
    <dgm:cxn modelId="{CD483E05-5435-4745-9567-835170EA3448}" srcId="{20023B74-73AF-4B74-BD39-6736103F3F56}" destId="{B11FCC4C-56E3-4BCE-A171-36024B94CD78}" srcOrd="0" destOrd="0" parTransId="{DA27467D-1C4E-400D-8278-6960E3554775}" sibTransId="{9FDFA21B-F33C-4F7E-A390-282D17B2FB59}"/>
    <dgm:cxn modelId="{0C2BCBE8-FF6C-49CE-981E-3C1B1765C7D2}" type="presOf" srcId="{F4F32F03-C2AF-4B02-8D6A-D5C9A7065F04}" destId="{883890E9-DA30-4E20-A3CE-F8239DBF759C}" srcOrd="0" destOrd="0" presId="urn:microsoft.com/office/officeart/2005/8/layout/pyramid3"/>
    <dgm:cxn modelId="{EF54A055-529D-4E35-8F13-60895EC25004}" type="presOf" srcId="{D6555642-3FAE-4355-9BF2-33F3282C4F8A}" destId="{891CBDF5-7332-42A4-BB72-62D092CC707D}" srcOrd="1" destOrd="0" presId="urn:microsoft.com/office/officeart/2005/8/layout/pyramid3"/>
    <dgm:cxn modelId="{E754BB9F-C278-497E-A289-117D8B53F78C}" type="presOf" srcId="{B11FCC4C-56E3-4BCE-A171-36024B94CD78}" destId="{6F2C41A5-95A6-4F9F-92DC-08DBC0872C2A}" srcOrd="1" destOrd="0" presId="urn:microsoft.com/office/officeart/2005/8/layout/pyramid3"/>
    <dgm:cxn modelId="{E10BFAB6-0B6F-4714-AA51-603B8B91FE5D}" type="presOf" srcId="{A9E0923B-0716-4F04-AA40-628FE9D39148}" destId="{C4B7B518-223D-4C75-8DBB-8D6A60A5CE9F}" srcOrd="1" destOrd="0" presId="urn:microsoft.com/office/officeart/2005/8/layout/pyramid3"/>
    <dgm:cxn modelId="{3DFE1FDA-7B0D-4A1C-8907-35F51EE2026E}" type="presOf" srcId="{415307A2-EF6C-4AAE-9F62-DE3A07F05EE4}" destId="{12DD7516-86B2-432D-846D-C025B4916A90}" srcOrd="1" destOrd="0" presId="urn:microsoft.com/office/officeart/2005/8/layout/pyramid3"/>
    <dgm:cxn modelId="{5C1E9FD1-ED73-4258-BF97-8B1F6CE71F24}" type="presOf" srcId="{BF7FEE0C-42AD-4D43-848B-DADA1418C9E2}" destId="{D586C28F-1632-41C1-B958-A8516919ADE7}" srcOrd="1" destOrd="0" presId="urn:microsoft.com/office/officeart/2005/8/layout/pyramid3"/>
    <dgm:cxn modelId="{CF70C992-CFB5-4032-8C41-6AE5B5B2027B}" type="presOf" srcId="{A9E0923B-0716-4F04-AA40-628FE9D39148}" destId="{E83579FA-CCA1-4DCC-831E-AAFF0E1EF040}" srcOrd="0" destOrd="0" presId="urn:microsoft.com/office/officeart/2005/8/layout/pyramid3"/>
    <dgm:cxn modelId="{6AFE96CE-29BC-4E9C-ACF3-DBED909F7B2A}" type="presOf" srcId="{8A6597C6-D0A4-4B2C-BF25-79AA4A5B91BA}" destId="{CC876CE1-49E6-4FB3-BBBC-A97842579295}" srcOrd="0" destOrd="0" presId="urn:microsoft.com/office/officeart/2005/8/layout/pyramid3"/>
    <dgm:cxn modelId="{C0088F5D-54E5-4B82-B282-5427A19DF4A0}" type="presOf" srcId="{415307A2-EF6C-4AAE-9F62-DE3A07F05EE4}" destId="{AFDA4F0F-B5B8-4F05-A06C-62508C9889E7}" srcOrd="0" destOrd="0" presId="urn:microsoft.com/office/officeart/2005/8/layout/pyramid3"/>
    <dgm:cxn modelId="{BF3F797F-1F53-4B5A-B82B-79AA3D4483F6}" type="presOf" srcId="{20023B74-73AF-4B74-BD39-6736103F3F56}" destId="{4855D552-CA60-4742-8B00-DA013B2F41CF}" srcOrd="0" destOrd="0" presId="urn:microsoft.com/office/officeart/2005/8/layout/pyramid3"/>
    <dgm:cxn modelId="{912461B3-2A33-428D-95EF-22D3DDFCC353}" srcId="{D6555642-3FAE-4355-9BF2-33F3282C4F8A}" destId="{BF7FEE0C-42AD-4D43-848B-DADA1418C9E2}" srcOrd="0" destOrd="0" parTransId="{A57B3F22-0743-4734-9B7B-F49ADF66D4AB}" sibTransId="{11A08D00-4E31-4103-9C4C-208BA7A27191}"/>
    <dgm:cxn modelId="{3957B9A6-8326-4B60-8282-F0B17CE474E9}" srcId="{88541A07-F16E-4F6E-8484-1FE85E56BDE9}" destId="{9A52EF0F-D7A2-4F63-8AC9-E90CCEBBA8A9}" srcOrd="0" destOrd="0" parTransId="{65F5A3BC-0383-46B1-A3D0-0565E0047403}" sibTransId="{A6E5B5F9-276F-4B9D-8347-1FFD111BB3B1}"/>
    <dgm:cxn modelId="{A403B63F-7AAB-4EE8-9565-3BB56593E3BD}" type="presOf" srcId="{9A52EF0F-D7A2-4F63-8AC9-E90CCEBBA8A9}" destId="{5D3DD7BB-24E6-4778-B30E-BD878FC5D8DA}" srcOrd="1" destOrd="0" presId="urn:microsoft.com/office/officeart/2005/8/layout/pyramid3"/>
    <dgm:cxn modelId="{1E99ACB8-EF2E-497A-BFF3-05096111E5D8}" type="presOf" srcId="{B11FCC4C-56E3-4BCE-A171-36024B94CD78}" destId="{A6F1466E-A0C9-48CA-ABF8-27D99B0A6CC7}" srcOrd="0" destOrd="0" presId="urn:microsoft.com/office/officeart/2005/8/layout/pyramid3"/>
    <dgm:cxn modelId="{11FB909A-3D82-40C8-AA03-E0A2B8C6FA5D}" srcId="{0511415A-1B05-448A-9A5B-7ADFDDFB7A76}" destId="{802AE8B3-32E9-46BE-9EC5-EF3273B91C9C}" srcOrd="0" destOrd="0" parTransId="{3B9F6C6F-816B-4C32-A279-95D8F711D1CC}" sibTransId="{E40E6266-F3F7-43B0-939E-3D8857E3F252}"/>
    <dgm:cxn modelId="{3BED999C-F9CD-48E5-A6F0-B86BF64830E7}" type="presOf" srcId="{D6555642-3FAE-4355-9BF2-33F3282C4F8A}" destId="{E9B879B4-8FA1-42A2-A4C2-299DD3BB45A3}" srcOrd="0" destOrd="0" presId="urn:microsoft.com/office/officeart/2005/8/layout/pyramid3"/>
    <dgm:cxn modelId="{22413B03-44CD-4F86-8A59-889BE8160CEB}" type="presParOf" srcId="{44C1EA04-A136-4936-AB46-84B7286C16B7}" destId="{C87AA2DB-B5B0-4D1F-9898-670B6438390C}" srcOrd="0" destOrd="0" presId="urn:microsoft.com/office/officeart/2005/8/layout/pyramid3"/>
    <dgm:cxn modelId="{1533C76D-E05E-4880-8F44-466459529F06}" type="presParOf" srcId="{C87AA2DB-B5B0-4D1F-9898-670B6438390C}" destId="{1BC8E8EC-0BEA-4624-A578-E375750AAAFA}" srcOrd="0" destOrd="0" presId="urn:microsoft.com/office/officeart/2005/8/layout/pyramid3"/>
    <dgm:cxn modelId="{9463787D-909D-4059-B835-7466131CCFE3}" type="presParOf" srcId="{C87AA2DB-B5B0-4D1F-9898-670B6438390C}" destId="{9DBE5917-A5A3-4C98-A01B-4E21F16C03B9}" srcOrd="1" destOrd="0" presId="urn:microsoft.com/office/officeart/2005/8/layout/pyramid3"/>
    <dgm:cxn modelId="{626A008B-FCB8-4F21-82D2-B5719D7C551B}" type="presParOf" srcId="{C87AA2DB-B5B0-4D1F-9898-670B6438390C}" destId="{975ECE38-8F19-4005-B399-D376E9863B2A}" srcOrd="2" destOrd="0" presId="urn:microsoft.com/office/officeart/2005/8/layout/pyramid3"/>
    <dgm:cxn modelId="{AE70F8E8-3A76-44F1-8768-969E9F06D12B}" type="presParOf" srcId="{C87AA2DB-B5B0-4D1F-9898-670B6438390C}" destId="{9282DD9C-89D5-4D83-AA6F-B4508A48F4E4}" srcOrd="3" destOrd="0" presId="urn:microsoft.com/office/officeart/2005/8/layout/pyramid3"/>
    <dgm:cxn modelId="{D2C6E3A5-4F0E-411B-AFF5-F107D7413F66}" type="presParOf" srcId="{44C1EA04-A136-4936-AB46-84B7286C16B7}" destId="{FE79D8F5-A6A2-470B-972B-206DE67A7F17}" srcOrd="1" destOrd="0" presId="urn:microsoft.com/office/officeart/2005/8/layout/pyramid3"/>
    <dgm:cxn modelId="{C5807CC2-571F-4645-88E5-F51C10EBB9CA}" type="presParOf" srcId="{FE79D8F5-A6A2-470B-972B-206DE67A7F17}" destId="{E10C2D91-6653-466A-A051-7D17D03DAFDF}" srcOrd="0" destOrd="0" presId="urn:microsoft.com/office/officeart/2005/8/layout/pyramid3"/>
    <dgm:cxn modelId="{D0E79C51-66B5-4982-AC4A-6664F9F79F25}" type="presParOf" srcId="{FE79D8F5-A6A2-470B-972B-206DE67A7F17}" destId="{D586C28F-1632-41C1-B958-A8516919ADE7}" srcOrd="1" destOrd="0" presId="urn:microsoft.com/office/officeart/2005/8/layout/pyramid3"/>
    <dgm:cxn modelId="{81A8C66C-6649-42DB-AB45-1D26EA91BF66}" type="presParOf" srcId="{FE79D8F5-A6A2-470B-972B-206DE67A7F17}" destId="{E9B879B4-8FA1-42A2-A4C2-299DD3BB45A3}" srcOrd="2" destOrd="0" presId="urn:microsoft.com/office/officeart/2005/8/layout/pyramid3"/>
    <dgm:cxn modelId="{3F257CB2-A22F-4942-BDBD-DE2B11D86999}" type="presParOf" srcId="{FE79D8F5-A6A2-470B-972B-206DE67A7F17}" destId="{891CBDF5-7332-42A4-BB72-62D092CC707D}" srcOrd="3" destOrd="0" presId="urn:microsoft.com/office/officeart/2005/8/layout/pyramid3"/>
    <dgm:cxn modelId="{5FEAF4DE-AC12-4E8E-A723-7578DD18F419}" type="presParOf" srcId="{44C1EA04-A136-4936-AB46-84B7286C16B7}" destId="{4D32FA21-FF59-4E1B-9E91-C99DB8BB6C56}" srcOrd="2" destOrd="0" presId="urn:microsoft.com/office/officeart/2005/8/layout/pyramid3"/>
    <dgm:cxn modelId="{88B1FD79-485D-4D07-90B6-6DAD2C683668}" type="presParOf" srcId="{4D32FA21-FF59-4E1B-9E91-C99DB8BB6C56}" destId="{A6F1466E-A0C9-48CA-ABF8-27D99B0A6CC7}" srcOrd="0" destOrd="0" presId="urn:microsoft.com/office/officeart/2005/8/layout/pyramid3"/>
    <dgm:cxn modelId="{C7C03595-C9A4-4F13-90D7-4BB522495239}" type="presParOf" srcId="{4D32FA21-FF59-4E1B-9E91-C99DB8BB6C56}" destId="{6F2C41A5-95A6-4F9F-92DC-08DBC0872C2A}" srcOrd="1" destOrd="0" presId="urn:microsoft.com/office/officeart/2005/8/layout/pyramid3"/>
    <dgm:cxn modelId="{E7C29CC3-96A5-485F-8B9C-C2084D6E7D79}" type="presParOf" srcId="{4D32FA21-FF59-4E1B-9E91-C99DB8BB6C56}" destId="{4855D552-CA60-4742-8B00-DA013B2F41CF}" srcOrd="2" destOrd="0" presId="urn:microsoft.com/office/officeart/2005/8/layout/pyramid3"/>
    <dgm:cxn modelId="{281697F7-D057-4B87-B23E-65863FBB8756}" type="presParOf" srcId="{4D32FA21-FF59-4E1B-9E91-C99DB8BB6C56}" destId="{01BEC1BE-FF94-4F68-95AA-2EA5EBFF1E09}" srcOrd="3" destOrd="0" presId="urn:microsoft.com/office/officeart/2005/8/layout/pyramid3"/>
    <dgm:cxn modelId="{198BA219-81B8-44C1-AC9D-6A5E61014647}" type="presParOf" srcId="{44C1EA04-A136-4936-AB46-84B7286C16B7}" destId="{548963F2-1A12-46B5-92B7-6ED5DEF85777}" srcOrd="3" destOrd="0" presId="urn:microsoft.com/office/officeart/2005/8/layout/pyramid3"/>
    <dgm:cxn modelId="{9A62B6A3-E9AE-449C-AED1-969E38B8232F}" type="presParOf" srcId="{548963F2-1A12-46B5-92B7-6ED5DEF85777}" destId="{64FF5197-A4DC-4002-BA7F-7213CC9384B3}" srcOrd="0" destOrd="0" presId="urn:microsoft.com/office/officeart/2005/8/layout/pyramid3"/>
    <dgm:cxn modelId="{0533244F-02FE-45DC-85E9-C4CB84F04ABB}" type="presParOf" srcId="{548963F2-1A12-46B5-92B7-6ED5DEF85777}" destId="{5D3DD7BB-24E6-4778-B30E-BD878FC5D8DA}" srcOrd="1" destOrd="0" presId="urn:microsoft.com/office/officeart/2005/8/layout/pyramid3"/>
    <dgm:cxn modelId="{91AA688D-D4A7-4023-BC98-80FCDF8B32F6}" type="presParOf" srcId="{548963F2-1A12-46B5-92B7-6ED5DEF85777}" destId="{0A7A2836-8889-4840-86CC-BD4F1E36937D}" srcOrd="2" destOrd="0" presId="urn:microsoft.com/office/officeart/2005/8/layout/pyramid3"/>
    <dgm:cxn modelId="{FADEDA3C-61C2-4E48-85B7-2BF8C9C677FF}" type="presParOf" srcId="{548963F2-1A12-46B5-92B7-6ED5DEF85777}" destId="{C1F19AC8-8AD2-45B1-AC6F-BDBBB8943B80}" srcOrd="3" destOrd="0" presId="urn:microsoft.com/office/officeart/2005/8/layout/pyramid3"/>
    <dgm:cxn modelId="{47986222-108C-4F29-85E6-1FDA648C1868}" type="presParOf" srcId="{44C1EA04-A136-4936-AB46-84B7286C16B7}" destId="{38DE13A5-CDCF-49A9-86B3-F2AE1B575C1F}" srcOrd="4" destOrd="0" presId="urn:microsoft.com/office/officeart/2005/8/layout/pyramid3"/>
    <dgm:cxn modelId="{6EFBCFB5-EC99-4678-BBE8-2E9816A18FAD}" type="presParOf" srcId="{38DE13A5-CDCF-49A9-86B3-F2AE1B575C1F}" destId="{883890E9-DA30-4E20-A3CE-F8239DBF759C}" srcOrd="0" destOrd="0" presId="urn:microsoft.com/office/officeart/2005/8/layout/pyramid3"/>
    <dgm:cxn modelId="{2367F307-9910-4E1C-8E31-4059F54A475A}" type="presParOf" srcId="{38DE13A5-CDCF-49A9-86B3-F2AE1B575C1F}" destId="{7014960B-BC5E-4251-B619-BF41C6DCB328}" srcOrd="1" destOrd="0" presId="urn:microsoft.com/office/officeart/2005/8/layout/pyramid3"/>
    <dgm:cxn modelId="{84FB6F97-9593-4CB0-913E-78A0F5ABBFEA}" type="presParOf" srcId="{38DE13A5-CDCF-49A9-86B3-F2AE1B575C1F}" destId="{CC876CE1-49E6-4FB3-BBBC-A97842579295}" srcOrd="2" destOrd="0" presId="urn:microsoft.com/office/officeart/2005/8/layout/pyramid3"/>
    <dgm:cxn modelId="{BB84E0EA-E57A-443B-B922-73E997C4C0E0}" type="presParOf" srcId="{38DE13A5-CDCF-49A9-86B3-F2AE1B575C1F}" destId="{3289D5A5-3558-4961-8C2B-4E9F5D4D1CEC}" srcOrd="3" destOrd="0" presId="urn:microsoft.com/office/officeart/2005/8/layout/pyramid3"/>
    <dgm:cxn modelId="{B833C847-C5A4-46F8-8B50-6541E26D0CEE}" type="presParOf" srcId="{44C1EA04-A136-4936-AB46-84B7286C16B7}" destId="{598E5C4F-8830-4F9E-B367-BCC80D167771}" srcOrd="5" destOrd="0" presId="urn:microsoft.com/office/officeart/2005/8/layout/pyramid3"/>
    <dgm:cxn modelId="{19235ED0-6CCE-456C-88A2-B12B4812349B}" type="presParOf" srcId="{598E5C4F-8830-4F9E-B367-BCC80D167771}" destId="{E83579FA-CCA1-4DCC-831E-AAFF0E1EF040}" srcOrd="0" destOrd="0" presId="urn:microsoft.com/office/officeart/2005/8/layout/pyramid3"/>
    <dgm:cxn modelId="{A59A6995-16D7-4C1F-87A3-3530C87279A3}" type="presParOf" srcId="{598E5C4F-8830-4F9E-B367-BCC80D167771}" destId="{C4B7B518-223D-4C75-8DBB-8D6A60A5CE9F}" srcOrd="1" destOrd="0" presId="urn:microsoft.com/office/officeart/2005/8/layout/pyramid3"/>
    <dgm:cxn modelId="{3DC21627-722D-4E91-89A5-B0B2F6B2B16C}" type="presParOf" srcId="{598E5C4F-8830-4F9E-B367-BCC80D167771}" destId="{AFDA4F0F-B5B8-4F05-A06C-62508C9889E7}" srcOrd="2" destOrd="0" presId="urn:microsoft.com/office/officeart/2005/8/layout/pyramid3"/>
    <dgm:cxn modelId="{61672408-D3AB-4C68-A9E5-C2223C418BCA}" type="presParOf" srcId="{598E5C4F-8830-4F9E-B367-BCC80D167771}" destId="{12DD7516-86B2-432D-846D-C025B4916A90}" srcOrd="3"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8E8EC-0BEA-4624-A578-E375750AAAFA}">
      <dsp:nvSpPr>
        <dsp:cNvPr id="0" name=""/>
        <dsp:cNvSpPr/>
      </dsp:nvSpPr>
      <dsp:spPr>
        <a:xfrm>
          <a:off x="4617248" y="0"/>
          <a:ext cx="2790101" cy="823334"/>
        </a:xfrm>
        <a:prstGeom prst="nonIsoscelesTrapezoid">
          <a:avLst>
            <a:gd name="adj1" fmla="val 50982"/>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Arial Narrow"/>
              <a:cs typeface="Arial Narrow"/>
            </a:rPr>
            <a:t>Customers</a:t>
          </a:r>
          <a:endParaRPr lang="en-US" sz="2000" b="1" kern="1200" dirty="0">
            <a:latin typeface="Arial Narrow"/>
            <a:cs typeface="Arial Narrow"/>
          </a:endParaRPr>
        </a:p>
      </dsp:txBody>
      <dsp:txXfrm>
        <a:off x="5036997" y="0"/>
        <a:ext cx="2370352" cy="823334"/>
      </dsp:txXfrm>
    </dsp:sp>
    <dsp:sp modelId="{975ECE38-8F19-4005-B399-D376E9863B2A}">
      <dsp:nvSpPr>
        <dsp:cNvPr id="0" name=""/>
        <dsp:cNvSpPr/>
      </dsp:nvSpPr>
      <dsp:spPr>
        <a:xfrm rot="10800000">
          <a:off x="0" y="0"/>
          <a:ext cx="5036997" cy="823334"/>
        </a:xfrm>
        <a:prstGeom prst="trapezoid">
          <a:avLst>
            <a:gd name="adj" fmla="val 50982"/>
          </a:avLst>
        </a:prstGeom>
        <a:solidFill>
          <a:schemeClr val="tx2">
            <a:lumMod val="75000"/>
            <a:alpha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a:cs typeface="Arial Narrow"/>
            </a:rPr>
            <a:t>&gt; 306,000 Small&amp; Medium Sized Manufacturers</a:t>
          </a:r>
          <a:endParaRPr lang="en-US" sz="2000" b="1" kern="1200" dirty="0">
            <a:latin typeface="Arial Narrow"/>
            <a:cs typeface="Arial Narrow"/>
          </a:endParaRPr>
        </a:p>
      </dsp:txBody>
      <dsp:txXfrm rot="-10800000">
        <a:off x="881474" y="0"/>
        <a:ext cx="3274048" cy="823334"/>
      </dsp:txXfrm>
    </dsp:sp>
    <dsp:sp modelId="{E10C2D91-6653-466A-A051-7D17D03DAFDF}">
      <dsp:nvSpPr>
        <dsp:cNvPr id="0" name=""/>
        <dsp:cNvSpPr/>
      </dsp:nvSpPr>
      <dsp:spPr>
        <a:xfrm>
          <a:off x="4197498" y="823334"/>
          <a:ext cx="3209851" cy="823334"/>
        </a:xfrm>
        <a:prstGeom prst="nonIsoscelesTrapezoid">
          <a:avLst>
            <a:gd name="adj1" fmla="val 50982"/>
            <a:gd name="adj2" fmla="val 0"/>
          </a:avLst>
        </a:prstGeom>
        <a:solidFill>
          <a:schemeClr val="lt1">
            <a:alpha val="90000"/>
            <a:hueOff val="0"/>
            <a:satOff val="0"/>
            <a:lumOff val="0"/>
            <a:alphaOff val="0"/>
          </a:schemeClr>
        </a:solidFill>
        <a:ln w="9525" cap="flat" cmpd="sng" algn="ctr">
          <a:solidFill>
            <a:schemeClr val="accent2">
              <a:hueOff val="936304"/>
              <a:satOff val="-1168"/>
              <a:lumOff val="2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t" anchorCtr="0">
          <a:noAutofit/>
        </a:bodyPr>
        <a:lstStyle/>
        <a:p>
          <a:pPr marL="285750" lvl="1" indent="-285750" algn="l" defTabSz="1689100">
            <a:lnSpc>
              <a:spcPct val="90000"/>
            </a:lnSpc>
            <a:spcBef>
              <a:spcPct val="0"/>
            </a:spcBef>
            <a:spcAft>
              <a:spcPct val="15000"/>
            </a:spcAft>
            <a:buChar char="••"/>
          </a:pPr>
          <a:endParaRPr lang="en-US" sz="3800" b="1" kern="1200" dirty="0"/>
        </a:p>
      </dsp:txBody>
      <dsp:txXfrm>
        <a:off x="4617248" y="823334"/>
        <a:ext cx="2790101" cy="823334"/>
      </dsp:txXfrm>
    </dsp:sp>
    <dsp:sp modelId="{E9B879B4-8FA1-42A2-A4C2-299DD3BB45A3}">
      <dsp:nvSpPr>
        <dsp:cNvPr id="0" name=""/>
        <dsp:cNvSpPr/>
      </dsp:nvSpPr>
      <dsp:spPr>
        <a:xfrm rot="10800000">
          <a:off x="419749" y="823334"/>
          <a:ext cx="4197498" cy="823334"/>
        </a:xfrm>
        <a:prstGeom prst="trapezoid">
          <a:avLst>
            <a:gd name="adj" fmla="val 50982"/>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a:cs typeface="Arial Narrow"/>
            </a:rPr>
            <a:t>Over 2,100 Affiliated Services Providers</a:t>
          </a:r>
          <a:endParaRPr lang="en-US" sz="2000" b="1" kern="1200" dirty="0">
            <a:latin typeface="Arial Narrow"/>
            <a:cs typeface="Arial Narrow"/>
          </a:endParaRPr>
        </a:p>
      </dsp:txBody>
      <dsp:txXfrm rot="-10800000">
        <a:off x="1154312" y="823334"/>
        <a:ext cx="2728373" cy="823334"/>
      </dsp:txXfrm>
    </dsp:sp>
    <dsp:sp modelId="{A6F1466E-A0C9-48CA-ABF8-27D99B0A6CC7}">
      <dsp:nvSpPr>
        <dsp:cNvPr id="0" name=""/>
        <dsp:cNvSpPr/>
      </dsp:nvSpPr>
      <dsp:spPr>
        <a:xfrm>
          <a:off x="3777748" y="1646668"/>
          <a:ext cx="3629601" cy="823334"/>
        </a:xfrm>
        <a:prstGeom prst="nonIsoscelesTrapezoid">
          <a:avLst>
            <a:gd name="adj1" fmla="val 50982"/>
            <a:gd name="adj2" fmla="val 0"/>
          </a:avLst>
        </a:prstGeom>
        <a:solidFill>
          <a:schemeClr val="lt1">
            <a:alpha val="90000"/>
            <a:hueOff val="0"/>
            <a:satOff val="0"/>
            <a:lumOff val="0"/>
            <a:alphaOff val="0"/>
          </a:schemeClr>
        </a:solidFill>
        <a:ln w="9525" cap="flat" cmpd="sng" algn="ctr">
          <a:solidFill>
            <a:schemeClr val="accent2">
              <a:hueOff val="1872608"/>
              <a:satOff val="-2336"/>
              <a:lumOff val="54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t" anchorCtr="0">
          <a:noAutofit/>
        </a:bodyPr>
        <a:lstStyle/>
        <a:p>
          <a:pPr marL="285750" lvl="1" indent="-285750" algn="l" defTabSz="1689100">
            <a:lnSpc>
              <a:spcPct val="90000"/>
            </a:lnSpc>
            <a:spcBef>
              <a:spcPct val="0"/>
            </a:spcBef>
            <a:spcAft>
              <a:spcPct val="15000"/>
            </a:spcAft>
            <a:buChar char="••"/>
          </a:pPr>
          <a:endParaRPr lang="en-US" sz="3800" kern="1200" dirty="0"/>
        </a:p>
      </dsp:txBody>
      <dsp:txXfrm>
        <a:off x="4197498" y="1646668"/>
        <a:ext cx="3209851" cy="823334"/>
      </dsp:txXfrm>
    </dsp:sp>
    <dsp:sp modelId="{4855D552-CA60-4742-8B00-DA013B2F41CF}">
      <dsp:nvSpPr>
        <dsp:cNvPr id="0" name=""/>
        <dsp:cNvSpPr/>
      </dsp:nvSpPr>
      <dsp:spPr>
        <a:xfrm rot="10800000">
          <a:off x="839499" y="1646668"/>
          <a:ext cx="3357998" cy="823334"/>
        </a:xfrm>
        <a:prstGeom prst="trapezoid">
          <a:avLst>
            <a:gd name="adj" fmla="val 50982"/>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a:cs typeface="Arial Narrow"/>
            </a:rPr>
            <a:t>Over 1,300 Center Staff</a:t>
          </a:r>
          <a:endParaRPr lang="en-US" sz="2000" b="1" kern="1200" dirty="0">
            <a:latin typeface="Arial Narrow"/>
            <a:cs typeface="Arial Narrow"/>
          </a:endParaRPr>
        </a:p>
      </dsp:txBody>
      <dsp:txXfrm rot="-10800000">
        <a:off x="1427149" y="1646668"/>
        <a:ext cx="2182699" cy="823334"/>
      </dsp:txXfrm>
    </dsp:sp>
    <dsp:sp modelId="{64FF5197-A4DC-4002-BA7F-7213CC9384B3}">
      <dsp:nvSpPr>
        <dsp:cNvPr id="0" name=""/>
        <dsp:cNvSpPr/>
      </dsp:nvSpPr>
      <dsp:spPr>
        <a:xfrm>
          <a:off x="3357998" y="2470001"/>
          <a:ext cx="4049351" cy="823334"/>
        </a:xfrm>
        <a:prstGeom prst="nonIsoscelesTrapezoid">
          <a:avLst>
            <a:gd name="adj1" fmla="val 50982"/>
            <a:gd name="adj2" fmla="val 0"/>
          </a:avLst>
        </a:prstGeom>
        <a:solidFill>
          <a:schemeClr val="lt1">
            <a:alpha val="90000"/>
            <a:hueOff val="0"/>
            <a:satOff val="0"/>
            <a:lumOff val="0"/>
            <a:alphaOff val="0"/>
          </a:schemeClr>
        </a:solidFill>
        <a:ln w="9525" cap="flat" cmpd="sng" algn="ctr">
          <a:solidFill>
            <a:schemeClr val="accent2">
              <a:hueOff val="2808911"/>
              <a:satOff val="-3503"/>
              <a:lumOff val="82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t" anchorCtr="0">
          <a:noAutofit/>
        </a:bodyPr>
        <a:lstStyle/>
        <a:p>
          <a:pPr marL="285750" lvl="1" indent="-285750" algn="l" defTabSz="1689100">
            <a:lnSpc>
              <a:spcPct val="90000"/>
            </a:lnSpc>
            <a:spcBef>
              <a:spcPct val="0"/>
            </a:spcBef>
            <a:spcAft>
              <a:spcPct val="15000"/>
            </a:spcAft>
            <a:buChar char="••"/>
          </a:pPr>
          <a:endParaRPr lang="en-US" sz="3800" kern="1200" dirty="0"/>
        </a:p>
      </dsp:txBody>
      <dsp:txXfrm>
        <a:off x="3777748" y="2470001"/>
        <a:ext cx="3629601" cy="823334"/>
      </dsp:txXfrm>
    </dsp:sp>
    <dsp:sp modelId="{0A7A2836-8889-4840-86CC-BD4F1E36937D}">
      <dsp:nvSpPr>
        <dsp:cNvPr id="0" name=""/>
        <dsp:cNvSpPr/>
      </dsp:nvSpPr>
      <dsp:spPr>
        <a:xfrm rot="10800000">
          <a:off x="1259249" y="2470001"/>
          <a:ext cx="2518498" cy="823334"/>
        </a:xfrm>
        <a:prstGeom prst="trapezoid">
          <a:avLst>
            <a:gd name="adj" fmla="val 50982"/>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a:cs typeface="Arial Narrow"/>
            </a:rPr>
            <a:t>440 Service Locations</a:t>
          </a:r>
          <a:endParaRPr lang="en-US" sz="2000" b="1" kern="1200" dirty="0">
            <a:latin typeface="Arial Narrow"/>
            <a:cs typeface="Arial Narrow"/>
          </a:endParaRPr>
        </a:p>
      </dsp:txBody>
      <dsp:txXfrm rot="-10800000">
        <a:off x="1699986" y="2470001"/>
        <a:ext cx="1637024" cy="823334"/>
      </dsp:txXfrm>
    </dsp:sp>
    <dsp:sp modelId="{883890E9-DA30-4E20-A3CE-F8239DBF759C}">
      <dsp:nvSpPr>
        <dsp:cNvPr id="0" name=""/>
        <dsp:cNvSpPr/>
      </dsp:nvSpPr>
      <dsp:spPr>
        <a:xfrm>
          <a:off x="2938248" y="3293335"/>
          <a:ext cx="4469101" cy="823334"/>
        </a:xfrm>
        <a:prstGeom prst="nonIsoscelesTrapezoid">
          <a:avLst>
            <a:gd name="adj1" fmla="val 50982"/>
            <a:gd name="adj2" fmla="val 0"/>
          </a:avLst>
        </a:prstGeom>
        <a:solidFill>
          <a:schemeClr val="lt1">
            <a:alpha val="90000"/>
            <a:hueOff val="0"/>
            <a:satOff val="0"/>
            <a:lumOff val="0"/>
            <a:alphaOff val="0"/>
          </a:schemeClr>
        </a:solidFill>
        <a:ln w="9525" cap="flat" cmpd="sng" algn="ctr">
          <a:solidFill>
            <a:schemeClr val="accent2">
              <a:hueOff val="3745215"/>
              <a:satOff val="-4671"/>
              <a:lumOff val="109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t" anchorCtr="0">
          <a:noAutofit/>
        </a:bodyPr>
        <a:lstStyle/>
        <a:p>
          <a:pPr marL="285750" lvl="1" indent="-285750" algn="l" defTabSz="1689100">
            <a:lnSpc>
              <a:spcPct val="90000"/>
            </a:lnSpc>
            <a:spcBef>
              <a:spcPct val="0"/>
            </a:spcBef>
            <a:spcAft>
              <a:spcPct val="15000"/>
            </a:spcAft>
            <a:buChar char="••"/>
          </a:pPr>
          <a:endParaRPr lang="en-US" sz="3800" b="1" kern="1200" dirty="0"/>
        </a:p>
      </dsp:txBody>
      <dsp:txXfrm>
        <a:off x="3357998" y="3293335"/>
        <a:ext cx="4049351" cy="823334"/>
      </dsp:txXfrm>
    </dsp:sp>
    <dsp:sp modelId="{CC876CE1-49E6-4FB3-BBBC-A97842579295}">
      <dsp:nvSpPr>
        <dsp:cNvPr id="0" name=""/>
        <dsp:cNvSpPr/>
      </dsp:nvSpPr>
      <dsp:spPr>
        <a:xfrm rot="10800000">
          <a:off x="1704755" y="3302211"/>
          <a:ext cx="1678999" cy="823334"/>
        </a:xfrm>
        <a:prstGeom prst="trapezoid">
          <a:avLst>
            <a:gd name="adj" fmla="val 50982"/>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a:cs typeface="Arial Narrow"/>
            </a:rPr>
            <a:t>60 MEP Centers</a:t>
          </a:r>
          <a:endParaRPr lang="en-US" sz="2000" b="1" kern="1200" dirty="0">
            <a:latin typeface="Arial Narrow"/>
            <a:cs typeface="Arial Narrow"/>
          </a:endParaRPr>
        </a:p>
      </dsp:txBody>
      <dsp:txXfrm rot="-10800000">
        <a:off x="1998580" y="3302211"/>
        <a:ext cx="1091349" cy="823334"/>
      </dsp:txXfrm>
    </dsp:sp>
    <dsp:sp modelId="{E83579FA-CCA1-4DCC-831E-AAFF0E1EF040}">
      <dsp:nvSpPr>
        <dsp:cNvPr id="0" name=""/>
        <dsp:cNvSpPr/>
      </dsp:nvSpPr>
      <dsp:spPr>
        <a:xfrm>
          <a:off x="2518498" y="4116669"/>
          <a:ext cx="4888851" cy="823334"/>
        </a:xfrm>
        <a:prstGeom prst="nonIsoscelesTrapezoid">
          <a:avLst>
            <a:gd name="adj1" fmla="val 50982"/>
            <a:gd name="adj2" fmla="val 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Arial Narrow"/>
              <a:cs typeface="Arial Narrow"/>
            </a:rPr>
            <a:t>Integration, Knowledge Sharing, &amp; Evaluation</a:t>
          </a:r>
          <a:endParaRPr lang="en-US" sz="2000" b="1" kern="1200" dirty="0">
            <a:latin typeface="Arial Narrow"/>
            <a:cs typeface="Arial Narrow"/>
          </a:endParaRPr>
        </a:p>
      </dsp:txBody>
      <dsp:txXfrm>
        <a:off x="2938248" y="4116669"/>
        <a:ext cx="4469101" cy="823334"/>
      </dsp:txXfrm>
    </dsp:sp>
    <dsp:sp modelId="{AFDA4F0F-B5B8-4F05-A06C-62508C9889E7}">
      <dsp:nvSpPr>
        <dsp:cNvPr id="0" name=""/>
        <dsp:cNvSpPr/>
      </dsp:nvSpPr>
      <dsp:spPr>
        <a:xfrm rot="10800000">
          <a:off x="2098749" y="4116669"/>
          <a:ext cx="839499" cy="823334"/>
        </a:xfrm>
        <a:prstGeom prst="trapezoid">
          <a:avLst>
            <a:gd name="adj" fmla="val 50982"/>
          </a:avLst>
        </a:prstGeom>
        <a:solidFill>
          <a:schemeClr val="bg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a:cs typeface="Arial Narrow"/>
            </a:rPr>
            <a:t>NIST</a:t>
          </a:r>
          <a:endParaRPr lang="en-US" sz="2000" b="1" kern="1200" dirty="0">
            <a:latin typeface="Arial Narrow"/>
            <a:cs typeface="Arial Narrow"/>
          </a:endParaRPr>
        </a:p>
      </dsp:txBody>
      <dsp:txXfrm rot="-10800000">
        <a:off x="2098749" y="4116669"/>
        <a:ext cx="839499" cy="8233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2DC14B7-D79C-F54E-ADE3-2E9C43FAE332}" type="datetimeFigureOut">
              <a:rPr lang="en-US" smtClean="0"/>
              <a:pPr/>
              <a:t>3/19/2014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56BFF56-74E3-444D-AE33-0B98A4718189}" type="slidenum">
              <a:rPr lang="en-US" smtClean="0"/>
              <a:pPr/>
              <a:t>‹#›</a:t>
            </a:fld>
            <a:endParaRPr lang="en-US" dirty="0"/>
          </a:p>
        </p:txBody>
      </p:sp>
    </p:spTree>
    <p:extLst>
      <p:ext uri="{BB962C8B-B14F-4D97-AF65-F5344CB8AC3E}">
        <p14:creationId xmlns:p14="http://schemas.microsoft.com/office/powerpoint/2010/main" val="14903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E62EA7-2F73-4360-94FC-11890D9EACD5}" type="datetimeFigureOut">
              <a:rPr lang="en-US" smtClean="0"/>
              <a:pPr/>
              <a:t>3/19/2014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31F3FC-A521-433E-B23C-C3C4F1397B37}" type="slidenum">
              <a:rPr lang="en-US" smtClean="0"/>
              <a:pPr/>
              <a:t>‹#›</a:t>
            </a:fld>
            <a:endParaRPr lang="en-US" dirty="0"/>
          </a:p>
        </p:txBody>
      </p:sp>
    </p:spTree>
    <p:extLst>
      <p:ext uri="{BB962C8B-B14F-4D97-AF65-F5344CB8AC3E}">
        <p14:creationId xmlns:p14="http://schemas.microsoft.com/office/powerpoint/2010/main" val="24188884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290481" lvl="2" indent="-179368">
              <a:lnSpc>
                <a:spcPct val="90000"/>
              </a:lnSpc>
              <a:spcBef>
                <a:spcPct val="20000"/>
              </a:spcBef>
              <a:spcAft>
                <a:spcPts val="400"/>
              </a:spcAft>
            </a:pPr>
            <a:r>
              <a:rPr lang="en-US" sz="1600" dirty="0">
                <a:latin typeface="Arial Narrow" pitchFamily="34" charset="0"/>
                <a:ea typeface="ＭＳ Ｐゴシック" pitchFamily="-109" charset="-128"/>
              </a:rPr>
              <a:t>In 1967: productivity per employee in large establishments was 26 percent higher than productivity in small establishments</a:t>
            </a:r>
          </a:p>
          <a:p>
            <a:pPr marL="290481" lvl="2" indent="-179368">
              <a:lnSpc>
                <a:spcPct val="90000"/>
              </a:lnSpc>
              <a:spcBef>
                <a:spcPct val="20000"/>
              </a:spcBef>
              <a:spcAft>
                <a:spcPts val="400"/>
              </a:spcAft>
            </a:pPr>
            <a:r>
              <a:rPr lang="en-US" sz="1600" dirty="0">
                <a:latin typeface="Arial Narrow" pitchFamily="34" charset="0"/>
                <a:ea typeface="ＭＳ Ｐゴシック" pitchFamily="-109" charset="-128"/>
              </a:rPr>
              <a:t>In 2002: productivity per employee increased to 69 percent higher</a:t>
            </a:r>
          </a:p>
          <a:p>
            <a:endParaRPr lang="en-US" dirty="0" smtClean="0">
              <a:ea typeface="ＭＳ Ｐゴシック" pitchFamily="-109"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3724BCE4-990A-4565-9714-473B6CAED089}" type="slidenum">
              <a:rPr lang="en-US" smtClean="0"/>
              <a:pPr/>
              <a:t>4</a:t>
            </a:fld>
            <a:endParaRPr lang="en-US" dirty="0" smtClean="0"/>
          </a:p>
        </p:txBody>
      </p:sp>
    </p:spTree>
    <p:extLst>
      <p:ext uri="{BB962C8B-B14F-4D97-AF65-F5344CB8AC3E}">
        <p14:creationId xmlns:p14="http://schemas.microsoft.com/office/powerpoint/2010/main" val="344709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7</a:t>
            </a:fld>
            <a:endParaRPr lang="en-US" dirty="0"/>
          </a:p>
        </p:txBody>
      </p:sp>
    </p:spTree>
    <p:extLst>
      <p:ext uri="{BB962C8B-B14F-4D97-AF65-F5344CB8AC3E}">
        <p14:creationId xmlns:p14="http://schemas.microsoft.com/office/powerpoint/2010/main" val="160028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3E06E1A6-C560-46F5-936A-C0EBF94510C2}"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0694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8BE0C96-0467-4AC1-A3E1-5D0CC835B5D0}" type="slidenum">
              <a:rPr lang="en-US" smtClean="0"/>
              <a:pPr/>
              <a:t>14</a:t>
            </a:fld>
            <a:endParaRPr lang="en-US" dirty="0" smtClean="0"/>
          </a:p>
        </p:txBody>
      </p:sp>
      <p:sp>
        <p:nvSpPr>
          <p:cNvPr id="58371" name="Rectangle 2"/>
          <p:cNvSpPr>
            <a:spLocks noGrp="1" noRot="1" noChangeAspect="1" noChangeArrowheads="1" noTextEdit="1"/>
          </p:cNvSpPr>
          <p:nvPr>
            <p:ph type="sldImg"/>
          </p:nvPr>
        </p:nvSpPr>
        <p:spPr>
          <a:xfrm>
            <a:off x="1184275" y="698500"/>
            <a:ext cx="4646613" cy="3484563"/>
          </a:xfrm>
          <a:ln/>
        </p:spPr>
      </p:sp>
      <p:sp>
        <p:nvSpPr>
          <p:cNvPr id="58372" name="Rectangle 3"/>
          <p:cNvSpPr>
            <a:spLocks noGrp="1" noChangeArrowheads="1"/>
          </p:cNvSpPr>
          <p:nvPr>
            <p:ph type="body" idx="1"/>
          </p:nvPr>
        </p:nvSpPr>
        <p:spPr>
          <a:xfrm>
            <a:off x="701675" y="4416425"/>
            <a:ext cx="5607050" cy="4181475"/>
          </a:xfrm>
          <a:noFill/>
          <a:ln/>
        </p:spPr>
        <p:txBody>
          <a:bodyPr/>
          <a:lstStyle/>
          <a:p>
            <a:pPr eaLnBrk="1" hangingPunct="1"/>
            <a:endParaRPr lang="en-US" dirty="0" smtClean="0"/>
          </a:p>
        </p:txBody>
      </p:sp>
    </p:spTree>
    <p:extLst>
      <p:ext uri="{BB962C8B-B14F-4D97-AF65-F5344CB8AC3E}">
        <p14:creationId xmlns:p14="http://schemas.microsoft.com/office/powerpoint/2010/main" val="6552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416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044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386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0264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32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519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79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lang="en-US"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54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2"/>
          </p:nvPr>
        </p:nvSpPr>
        <p:spPr/>
        <p:txBody>
          <a:bodyPr/>
          <a:lstStyle/>
          <a:p>
            <a:r>
              <a:rPr smtClean="0">
                <a:solidFill>
                  <a:prstClr val="black">
                    <a:tint val="75000"/>
                  </a:prstClr>
                </a:solidFill>
              </a:rPr>
              <a:t>Nebraska Information Webinar</a:t>
            </a:r>
            <a:endParaRPr>
              <a:solidFill>
                <a:prstClr val="black">
                  <a:tint val="75000"/>
                </a:prstClr>
              </a:solidFill>
            </a:endParaRPr>
          </a:p>
        </p:txBody>
      </p:sp>
    </p:spTree>
    <p:extLst>
      <p:ext uri="{BB962C8B-B14F-4D97-AF65-F5344CB8AC3E}">
        <p14:creationId xmlns:p14="http://schemas.microsoft.com/office/powerpoint/2010/main" val="5954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rPr>
              <a:t>Nebraska Information Webinar</a:t>
            </a:r>
            <a:endParaRPr>
              <a:solidFill>
                <a:prstClr val="black">
                  <a:tint val="75000"/>
                </a:prstClr>
              </a:solidFill>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400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rPr>
              <a:t>Nebraska Information Webinar</a:t>
            </a:r>
            <a:endParaRPr>
              <a:solidFill>
                <a:prstClr val="black">
                  <a:tint val="75000"/>
                </a:prstClr>
              </a:solidFill>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6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01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5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8.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rotWithShape="1">
          <a:blip r:embed="rId4"/>
          <a:srcRect b="32145"/>
          <a:stretch/>
        </p:blipFill>
        <p:spPr>
          <a:xfrm>
            <a:off x="788276" y="723900"/>
            <a:ext cx="3819526" cy="857455"/>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1" name="Picture 10" descr="MEP-NEW-LOOK-LEFT-SIDE.png"/>
          <p:cNvPicPr>
            <a:picLocks noChangeAspect="1"/>
          </p:cNvPicPr>
          <p:nvPr/>
        </p:nvPicPr>
        <p:blipFill>
          <a:blip r:embed="rId6"/>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7"/>
          <a:stretch>
            <a:fillRect/>
          </a:stretch>
        </p:blipFill>
        <p:spPr>
          <a:xfrm>
            <a:off x="1930813" y="1585626"/>
            <a:ext cx="1317475" cy="581742"/>
          </a:xfrm>
          <a:prstGeom prst="rect">
            <a:avLst/>
          </a:prstGeom>
        </p:spPr>
      </p:pic>
      <p:pic>
        <p:nvPicPr>
          <p:cNvPr id="3" name="Picture 2"/>
          <p:cNvPicPr>
            <a:picLocks noChangeAspect="1"/>
          </p:cNvPicPr>
          <p:nvPr userDrawn="1"/>
        </p:nvPicPr>
        <p:blipFill>
          <a:blip r:embed="rId8"/>
          <a:stretch>
            <a:fillRect/>
          </a:stretch>
        </p:blipFill>
        <p:spPr>
          <a:xfrm>
            <a:off x="8623232" y="6324282"/>
            <a:ext cx="441132" cy="465394"/>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endParaRPr lang="en-US" dirty="0">
              <a:solidFill>
                <a:prstClr val="black"/>
              </a:solidFill>
            </a:endParaRPr>
          </a:p>
        </p:txBody>
      </p:sp>
      <p:cxnSp>
        <p:nvCxnSpPr>
          <p:cNvPr id="7" name="Straight Connector 6"/>
          <p:cNvCxnSpPr/>
          <p:nvPr/>
        </p:nvCxnSpPr>
        <p:spPr>
          <a:xfrm>
            <a:off x="0" y="637762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223250" y="6377625"/>
            <a:ext cx="1588" cy="481963"/>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5"/>
          <a:srcRect/>
          <a:stretch>
            <a:fillRect/>
          </a:stretch>
        </p:blipFill>
        <p:spPr bwMode="auto">
          <a:xfrm>
            <a:off x="788988" y="263525"/>
            <a:ext cx="7215187" cy="158750"/>
          </a:xfrm>
          <a:prstGeom prst="rect">
            <a:avLst/>
          </a:prstGeom>
          <a:noFill/>
          <a:ln w="9525">
            <a:noFill/>
            <a:miter lim="800000"/>
            <a:headEnd/>
            <a:tailEnd/>
          </a:ln>
        </p:spPr>
      </p:pic>
      <p:pic>
        <p:nvPicPr>
          <p:cNvPr id="4105" name="Picture 10" descr="MEP-NEW-LOOK-LEFT-SIDE.png"/>
          <p:cNvPicPr>
            <a:picLocks noChangeAspect="1"/>
          </p:cNvPicPr>
          <p:nvPr/>
        </p:nvPicPr>
        <p:blipFill>
          <a:blip r:embed="rId6"/>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400" b="1" kern="1200">
                <a:solidFill>
                  <a:schemeClr val="tx1"/>
                </a:solidFill>
                <a:latin typeface="Arial Narrow" pitchFamily="34" charset="0"/>
                <a:ea typeface="+mn-ea"/>
                <a:cs typeface="+mn-cs"/>
              </a:defRPr>
            </a:lvl1pPr>
          </a:lstStyle>
          <a:p>
            <a:pPr fontAlgn="base">
              <a:spcBef>
                <a:spcPct val="0"/>
              </a:spcBef>
              <a:spcAft>
                <a:spcPct val="0"/>
              </a:spcAft>
              <a:defRPr/>
            </a:pPr>
            <a:r>
              <a:rPr lang="en-US" smtClean="0">
                <a:solidFill>
                  <a:prstClr val="black"/>
                </a:solidFill>
              </a:rPr>
              <a:t>MEP Overview</a:t>
            </a:r>
            <a:endParaRPr lang="en-US"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pic>
        <p:nvPicPr>
          <p:cNvPr id="12" name="Picture 11"/>
          <p:cNvPicPr>
            <a:picLocks noChangeAspect="1"/>
          </p:cNvPicPr>
          <p:nvPr userDrawn="1"/>
        </p:nvPicPr>
        <p:blipFill>
          <a:blip r:embed="rId7"/>
          <a:stretch>
            <a:fillRect/>
          </a:stretch>
        </p:blipFill>
        <p:spPr>
          <a:xfrm>
            <a:off x="8686800" y="6428166"/>
            <a:ext cx="373126" cy="39364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99" r:id="rId3"/>
  </p:sldLayoutIdLst>
  <p:hf sldNum="0" hdr="0" dt="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solidFill>
                  <a:prstClr val="black">
                    <a:tint val="75000"/>
                  </a:prstClr>
                </a:solidFill>
              </a:rPr>
              <a:t>April 25, 2013</a:t>
            </a:r>
            <a:endParaRPr lang="en-US" dirty="0">
              <a:solidFill>
                <a:prstClr val="black">
                  <a:tint val="75000"/>
                </a:prstClr>
              </a:solidFill>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smtClean="0">
                <a:solidFill>
                  <a:prstClr val="black">
                    <a:tint val="75000"/>
                  </a:prstClr>
                </a:solidFill>
              </a:rPr>
              <a:t>Nebraska Information Webinar</a:t>
            </a:r>
            <a:endParaRPr>
              <a:solidFill>
                <a:prstClr val="black">
                  <a:tint val="75000"/>
                </a:prstClr>
              </a:solidFill>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7174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sam.go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fms.treas.gov/asap/index.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mailto:christopher.hunton@nist.gov"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 Id="rId4" Type="http://schemas.openxmlformats.org/officeDocument/2006/relationships/hyperlink" Target="mailto:calvin.mitchell@nist.go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nist.gov/mep/"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www.youtube.com/usnistgov" TargetMode="External"/><Relationship Id="rId3" Type="http://schemas.openxmlformats.org/officeDocument/2006/relationships/hyperlink" Target="http://www.nist.gov/mep" TargetMode="External"/><Relationship Id="rId7" Type="http://schemas.openxmlformats.org/officeDocument/2006/relationships/image" Target="../media/image17.png"/><Relationship Id="rId2" Type="http://schemas.openxmlformats.org/officeDocument/2006/relationships/hyperlink" Target="http://nistmep.blogs.govdelivery.com/" TargetMode="External"/><Relationship Id="rId1" Type="http://schemas.openxmlformats.org/officeDocument/2006/relationships/slideLayout" Target="../slideLayouts/slideLayout1.xml"/><Relationship Id="rId6" Type="http://schemas.openxmlformats.org/officeDocument/2006/relationships/hyperlink" Target="http://www.twitter.com/NIST_MEP" TargetMode="Externa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hyperlink" Target="https://www.facebook.com/NISTMEP" TargetMode="External"/><Relationship Id="rId4" Type="http://schemas.openxmlformats.org/officeDocument/2006/relationships/hyperlink" Target="http://lnkd.in/77n8E6" TargetMode="Externa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066800"/>
            <a:ext cx="6781800" cy="2133600"/>
          </a:xfrm>
          <a:prstGeom prst="rect">
            <a:avLst/>
          </a:prstGeom>
        </p:spPr>
        <p:txBody>
          <a:bodyPr wrap="square">
            <a:normAutofit fontScale="97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endParaRPr lang="en-US" sz="2000" dirty="0"/>
          </a:p>
        </p:txBody>
      </p:sp>
      <p:sp>
        <p:nvSpPr>
          <p:cNvPr id="2" name="Title 1"/>
          <p:cNvSpPr>
            <a:spLocks noGrp="1"/>
          </p:cNvSpPr>
          <p:nvPr>
            <p:ph type="ctrTitle"/>
          </p:nvPr>
        </p:nvSpPr>
        <p:spPr>
          <a:xfrm>
            <a:off x="1285148" y="2362234"/>
            <a:ext cx="6921591" cy="4107146"/>
          </a:xfrm>
        </p:spPr>
        <p:txBody>
          <a:bodyPr/>
          <a:lstStyle/>
          <a:p>
            <a:pPr algn="ctr"/>
            <a:r>
              <a:rPr lang="en-US" sz="2000" dirty="0">
                <a:latin typeface="Arial Narrow" pitchFamily="34" charset="0"/>
              </a:rPr>
              <a:t>WELCOME </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Informational Webinar – </a:t>
            </a:r>
            <a:r>
              <a:rPr lang="en-US" sz="2000" dirty="0" smtClean="0">
                <a:latin typeface="Arial Narrow" pitchFamily="34" charset="0"/>
              </a:rPr>
              <a:t>March 19, 2014</a:t>
            </a:r>
            <a:br>
              <a:rPr lang="en-US" sz="2000" dirty="0" smtClean="0">
                <a:latin typeface="Arial Narrow" pitchFamily="34" charset="0"/>
              </a:rPr>
            </a:br>
            <a:r>
              <a:rPr lang="en-US" sz="2000" dirty="0" smtClean="0">
                <a:latin typeface="Arial Narrow" pitchFamily="34" charset="0"/>
              </a:rPr>
              <a:t>1 p.m. (EDT)</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Federal Funding Opportunity: </a:t>
            </a:r>
            <a:r>
              <a:rPr lang="en-US" sz="2000" dirty="0" smtClean="0"/>
              <a:t>2014-NIST-MEP-FL-01</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National Institute of Standards and Technology (NIST)</a:t>
            </a:r>
            <a:br>
              <a:rPr lang="en-US" sz="2000" dirty="0">
                <a:latin typeface="Arial Narrow" pitchFamily="34" charset="0"/>
              </a:rPr>
            </a:br>
            <a:r>
              <a:rPr lang="en-US" sz="2000" dirty="0">
                <a:latin typeface="Arial Narrow" pitchFamily="34" charset="0"/>
              </a:rPr>
              <a:t>Manufacturing Extension Partnership (MEP)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1800" dirty="0" smtClean="0">
                <a:latin typeface="Arial Narrow" pitchFamily="34" charset="0"/>
              </a:rPr>
              <a:t>Mark Troppe, </a:t>
            </a:r>
            <a:r>
              <a:rPr lang="en-US" sz="1800" dirty="0">
                <a:latin typeface="Arial Narrow" panose="020B0606020202030204" pitchFamily="34" charset="0"/>
              </a:rPr>
              <a:t>Manager of Strategic Partnerships and State </a:t>
            </a:r>
            <a:r>
              <a:rPr lang="en-US" sz="1800" dirty="0" smtClean="0">
                <a:latin typeface="Arial Narrow" panose="020B0606020202030204" pitchFamily="34" charset="0"/>
              </a:rPr>
              <a:t>Relations, NIST MEP</a:t>
            </a:r>
            <a:br>
              <a:rPr lang="en-US" sz="1800" dirty="0" smtClean="0">
                <a:latin typeface="Arial Narrow" panose="020B0606020202030204" pitchFamily="34" charset="0"/>
              </a:rPr>
            </a:br>
            <a:r>
              <a:rPr lang="en-US" sz="1800" dirty="0" smtClean="0">
                <a:latin typeface="Arial Narrow" panose="020B0606020202030204" pitchFamily="34" charset="0"/>
              </a:rPr>
              <a:t>Mike Simpson, Director of System Operations, NIST MEP</a:t>
            </a:r>
            <a:br>
              <a:rPr lang="en-US" sz="1800" dirty="0" smtClean="0">
                <a:latin typeface="Arial Narrow" panose="020B0606020202030204" pitchFamily="34" charset="0"/>
              </a:rPr>
            </a:br>
            <a:r>
              <a:rPr lang="en-US" sz="1800" dirty="0" smtClean="0">
                <a:latin typeface="Arial Narrow" panose="020B0606020202030204" pitchFamily="34" charset="0"/>
              </a:rPr>
              <a:t>Diane </a:t>
            </a:r>
            <a:r>
              <a:rPr lang="en-US" sz="1800" dirty="0">
                <a:latin typeface="Arial Narrow" pitchFamily="34" charset="0"/>
              </a:rPr>
              <a:t>Henderson, Federal Program Officer, NIST MEP</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endParaRPr lang="en-US" sz="2000" dirty="0">
              <a:latin typeface="Arial Narrow" pitchFamily="34" charset="0"/>
            </a:endParaRPr>
          </a:p>
        </p:txBody>
      </p:sp>
      <p:sp>
        <p:nvSpPr>
          <p:cNvPr id="6" name="Title 1"/>
          <p:cNvSpPr txBox="1">
            <a:spLocks/>
          </p:cNvSpPr>
          <p:nvPr/>
        </p:nvSpPr>
        <p:spPr>
          <a:xfrm>
            <a:off x="1427076" y="4280639"/>
            <a:ext cx="6172112" cy="1765876"/>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eaLnBrk="0" hangingPunct="0">
              <a:lnSpc>
                <a:spcPct val="90000"/>
              </a:lnSpc>
              <a:spcBef>
                <a:spcPct val="30000"/>
              </a:spcBef>
              <a:spcAft>
                <a:spcPct val="0"/>
              </a:spcAft>
              <a:defRPr/>
            </a:pPr>
            <a:endParaRPr lang="en-US" sz="2000" dirty="0"/>
          </a:p>
        </p:txBody>
      </p:sp>
    </p:spTree>
    <p:extLst>
      <p:ext uri="{BB962C8B-B14F-4D97-AF65-F5344CB8AC3E}">
        <p14:creationId xmlns:p14="http://schemas.microsoft.com/office/powerpoint/2010/main" val="2616358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MEP_bridge_projection_v4.jpg"/>
          <p:cNvPicPr>
            <a:picLocks noChangeAspect="1"/>
          </p:cNvPicPr>
          <p:nvPr/>
        </p:nvPicPr>
        <p:blipFill rotWithShape="1">
          <a:blip r:embed="rId2"/>
          <a:srcRect l="323" t="2272"/>
          <a:stretch/>
        </p:blipFill>
        <p:spPr bwMode="auto">
          <a:xfrm>
            <a:off x="484188" y="2159000"/>
            <a:ext cx="8328025" cy="3824288"/>
          </a:xfrm>
          <a:prstGeom prst="snip2SameRect">
            <a:avLst/>
          </a:prstGeom>
          <a:noFill/>
          <a:ln w="9525">
            <a:noFill/>
            <a:miter lim="800000"/>
            <a:headEnd/>
            <a:tailEnd/>
          </a:ln>
        </p:spPr>
      </p:pic>
      <p:sp>
        <p:nvSpPr>
          <p:cNvPr id="27651" name="Title 1"/>
          <p:cNvSpPr>
            <a:spLocks noGrp="1"/>
          </p:cNvSpPr>
          <p:nvPr>
            <p:ph type="title"/>
          </p:nvPr>
        </p:nvSpPr>
        <p:spPr/>
        <p:txBody>
          <a:bodyPr/>
          <a:lstStyle/>
          <a:p>
            <a:r>
              <a:rPr lang="pt-BR" smtClean="0"/>
              <a:t>Technology Acceleration Framework</a:t>
            </a:r>
            <a:endParaRPr lang="en-US" dirty="0" smtClean="0"/>
          </a:p>
        </p:txBody>
      </p:sp>
      <p:sp>
        <p:nvSpPr>
          <p:cNvPr id="7" name="Rectangle 6"/>
          <p:cNvSpPr/>
          <p:nvPr/>
        </p:nvSpPr>
        <p:spPr>
          <a:xfrm>
            <a:off x="484188" y="1417638"/>
            <a:ext cx="3783012" cy="2215991"/>
          </a:xfrm>
          <a:prstGeom prst="rect">
            <a:avLst/>
          </a:prstGeom>
        </p:spPr>
        <p:txBody>
          <a:bodyPr wrap="square">
            <a:spAutoFit/>
          </a:bodyPr>
          <a:lstStyle/>
          <a:p>
            <a:pPr algn="r"/>
            <a:r>
              <a:rPr lang="en-US" dirty="0" smtClean="0">
                <a:solidFill>
                  <a:srgbClr val="0073B1"/>
                </a:solidFill>
                <a:latin typeface="Arial Bold"/>
                <a:cs typeface="Arial Bold"/>
              </a:rPr>
              <a:t>Systematically identifying, and capitalizing on, opportunities to leverage technology into the processes, products, and services of manufacturers</a:t>
            </a:r>
          </a:p>
          <a:p>
            <a:pPr algn="r"/>
            <a:endParaRPr lang="en-US" sz="1600" dirty="0" smtClean="0">
              <a:solidFill>
                <a:srgbClr val="0073B1"/>
              </a:solidFill>
              <a:latin typeface="Arial Bold"/>
              <a:cs typeface="Arial Bold"/>
            </a:endParaRPr>
          </a:p>
          <a:p>
            <a:pPr algn="r"/>
            <a:endParaRPr lang="en-US" sz="1600" dirty="0" smtClean="0">
              <a:solidFill>
                <a:srgbClr val="0073B1"/>
              </a:solidFill>
              <a:latin typeface="Arial Bold"/>
              <a:cs typeface="Arial Bold"/>
            </a:endParaRPr>
          </a:p>
          <a:p>
            <a:pPr algn="r"/>
            <a:endParaRPr lang="en-US" sz="1600" dirty="0" smtClean="0">
              <a:solidFill>
                <a:srgbClr val="0073B1"/>
              </a:solidFill>
              <a:latin typeface="Arial Bold"/>
              <a:cs typeface="Arial Bold"/>
            </a:endParaRPr>
          </a:p>
        </p:txBody>
      </p:sp>
      <p:sp>
        <p:nvSpPr>
          <p:cNvPr id="6"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10</a:t>
            </a:fld>
            <a:endParaRPr lang="en-US" sz="1800" dirty="0" smtClean="0">
              <a:solidFill>
                <a:prstClr val="black"/>
              </a:solidFill>
            </a:endParaRPr>
          </a:p>
        </p:txBody>
      </p:sp>
    </p:spTree>
    <p:extLst>
      <p:ext uri="{BB962C8B-B14F-4D97-AF65-F5344CB8AC3E}">
        <p14:creationId xmlns:p14="http://schemas.microsoft.com/office/powerpoint/2010/main" val="137430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08009" y="6513760"/>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11</a:t>
            </a:fld>
            <a:endParaRPr lang="en-US" sz="1800" dirty="0" smtClean="0">
              <a:solidFill>
                <a:prstClr val="black"/>
              </a:solidFill>
            </a:endParaRPr>
          </a:p>
        </p:txBody>
      </p:sp>
      <p:sp>
        <p:nvSpPr>
          <p:cNvPr id="2" name="Rectangle 1"/>
          <p:cNvSpPr/>
          <p:nvPr/>
        </p:nvSpPr>
        <p:spPr>
          <a:xfrm>
            <a:off x="1086928" y="2349228"/>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069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558" y="678480"/>
            <a:ext cx="7148361" cy="541538"/>
          </a:xfrm>
        </p:spPr>
        <p:txBody>
          <a:bodyPr/>
          <a:lstStyle/>
          <a:p>
            <a:pPr algn="l"/>
            <a:r>
              <a:rPr lang="en-US" sz="3600" b="1" dirty="0" smtClean="0">
                <a:latin typeface="Arial Narrow" pitchFamily="34" charset="0"/>
              </a:rPr>
              <a:t>The MEP Program in Short . . .</a:t>
            </a:r>
            <a:endParaRPr lang="en-US" sz="3600" b="1" dirty="0">
              <a:latin typeface="Arial Narrow" pitchFamily="34" charset="0"/>
            </a:endParaRPr>
          </a:p>
        </p:txBody>
      </p:sp>
      <p:sp>
        <p:nvSpPr>
          <p:cNvPr id="3" name="Content Placeholder 2"/>
          <p:cNvSpPr>
            <a:spLocks noGrp="1"/>
          </p:cNvSpPr>
          <p:nvPr>
            <p:ph idx="1"/>
          </p:nvPr>
        </p:nvSpPr>
        <p:spPr>
          <a:xfrm>
            <a:off x="788276" y="1368672"/>
            <a:ext cx="7898524" cy="5069088"/>
          </a:xfrm>
        </p:spPr>
        <p:txBody>
          <a:bodyPr>
            <a:normAutofit fontScale="77500" lnSpcReduction="20000"/>
          </a:bodyPr>
          <a:lstStyle/>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Program started in 1988, with at least one center in all 50 states by 1996</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60 centers with </a:t>
            </a:r>
            <a:r>
              <a:rPr lang="en-US" sz="2600" kern="0" dirty="0" smtClean="0">
                <a:solidFill>
                  <a:prstClr val="black"/>
                </a:solidFill>
              </a:rPr>
              <a:t>440</a:t>
            </a:r>
            <a:r>
              <a:rPr lang="en-US" sz="2600" kern="0" dirty="0" smtClean="0">
                <a:solidFill>
                  <a:prstClr val="black"/>
                </a:solidFill>
                <a:latin typeface="Arial Narrow" pitchFamily="34" charset="0"/>
              </a:rPr>
              <a:t> field locations</a:t>
            </a:r>
          </a:p>
          <a:p>
            <a:pPr marL="571500" lvl="1" indent="-228600" defTabSz="914400" fontAlgn="base">
              <a:lnSpc>
                <a:spcPct val="110000"/>
              </a:lnSpc>
              <a:spcBef>
                <a:spcPct val="0"/>
              </a:spcBef>
              <a:spcAft>
                <a:spcPct val="50000"/>
              </a:spcAft>
              <a:buClr>
                <a:schemeClr val="tx1"/>
              </a:buClr>
              <a:buFont typeface="Times" pitchFamily="18" charset="0"/>
              <a:buChar char="-"/>
            </a:pPr>
            <a:r>
              <a:rPr lang="en-US" sz="2600" kern="0" dirty="0" smtClean="0">
                <a:solidFill>
                  <a:prstClr val="black"/>
                </a:solidFill>
                <a:latin typeface="Arial Narrow" pitchFamily="34" charset="0"/>
              </a:rPr>
              <a:t>System wide, Non-Federal staff is over 1,200</a:t>
            </a:r>
          </a:p>
          <a:p>
            <a:pPr marL="571500" lvl="1" indent="-228600" defTabSz="914400" fontAlgn="base">
              <a:lnSpc>
                <a:spcPct val="110000"/>
              </a:lnSpc>
              <a:spcBef>
                <a:spcPct val="0"/>
              </a:spcBef>
              <a:spcAft>
                <a:spcPct val="50000"/>
              </a:spcAft>
              <a:buClr>
                <a:schemeClr val="tx1"/>
              </a:buClr>
              <a:buFont typeface="Times" pitchFamily="18" charset="0"/>
              <a:buChar char="-"/>
            </a:pPr>
            <a:r>
              <a:rPr lang="en-US" sz="2600" kern="0" dirty="0" smtClean="0">
                <a:solidFill>
                  <a:prstClr val="black"/>
                </a:solidFill>
                <a:latin typeface="Arial Narrow" pitchFamily="34" charset="0"/>
              </a:rPr>
              <a:t>Contracting with over 2,100 third party service providers</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Partnership Model – Federal/State/Industry </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MEP System budget ~ $300M</a:t>
            </a:r>
          </a:p>
          <a:p>
            <a:pPr marL="571500" lvl="1" indent="-228600" defTabSz="914400" fontAlgn="base">
              <a:lnSpc>
                <a:spcPct val="110000"/>
              </a:lnSpc>
              <a:spcBef>
                <a:spcPct val="0"/>
              </a:spcBef>
              <a:spcAft>
                <a:spcPct val="50000"/>
              </a:spcAft>
              <a:buClr>
                <a:schemeClr val="tx1"/>
              </a:buClr>
              <a:buFont typeface="Times" pitchFamily="18" charset="0"/>
              <a:buChar char="-"/>
            </a:pPr>
            <a:r>
              <a:rPr lang="en-US" sz="2600" kern="0" dirty="0" smtClean="0">
                <a:solidFill>
                  <a:prstClr val="black"/>
                </a:solidFill>
                <a:latin typeface="Arial Narrow" pitchFamily="34" charset="0"/>
              </a:rPr>
              <a:t>1/3 Federal, 2/3 State and Industry (fees for services)</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Program started because of “market failures” in terms of access to information, technical expertise and cost.  Subsequent study in 2003 by NAPA reconfirmed the continued existence of these market failures.</a:t>
            </a:r>
          </a:p>
          <a:p>
            <a:pPr marL="228600" lvl="0" indent="-228600" defTabSz="914400" fontAlgn="base">
              <a:lnSpc>
                <a:spcPct val="110000"/>
              </a:lnSpc>
              <a:spcBef>
                <a:spcPct val="0"/>
              </a:spcBef>
              <a:spcAft>
                <a:spcPct val="50000"/>
              </a:spcAft>
              <a:buClr>
                <a:schemeClr val="tx1"/>
              </a:buClr>
              <a:buFont typeface="Wingdings" pitchFamily="2" charset="2"/>
              <a:buChar char="§"/>
            </a:pPr>
            <a:r>
              <a:rPr lang="en-US" sz="2600" kern="0" dirty="0" smtClean="0">
                <a:solidFill>
                  <a:prstClr val="black"/>
                </a:solidFill>
                <a:latin typeface="Arial Narrow" pitchFamily="34" charset="0"/>
              </a:rPr>
              <a:t>Emphasis on performance – program and center – measured based upon impact of center services on client firms.</a:t>
            </a:r>
          </a:p>
          <a:p>
            <a:endParaRPr lang="en-US" dirty="0"/>
          </a:p>
        </p:txBody>
      </p:sp>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12</a:t>
            </a:fld>
            <a:endParaRPr lang="en-US" sz="1800" dirty="0" smtClean="0">
              <a:solidFill>
                <a:prstClr val="black"/>
              </a:solidFill>
            </a:endParaRPr>
          </a:p>
        </p:txBody>
      </p:sp>
    </p:spTree>
    <p:extLst>
      <p:ext uri="{BB962C8B-B14F-4D97-AF65-F5344CB8AC3E}">
        <p14:creationId xmlns:p14="http://schemas.microsoft.com/office/powerpoint/2010/main" val="239551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to Drive a National Program</a:t>
            </a:r>
            <a:endParaRPr lang="en-US" dirty="0"/>
          </a:p>
        </p:txBody>
      </p:sp>
      <p:graphicFrame>
        <p:nvGraphicFramePr>
          <p:cNvPr id="6" name="Diagram 5"/>
          <p:cNvGraphicFramePr/>
          <p:nvPr>
            <p:extLst>
              <p:ext uri="{D42A27DB-BD31-4B8C-83A1-F6EECF244321}">
                <p14:modId xmlns:p14="http://schemas.microsoft.com/office/powerpoint/2010/main" val="766150721"/>
              </p:ext>
            </p:extLst>
          </p:nvPr>
        </p:nvGraphicFramePr>
        <p:xfrm>
          <a:off x="886045" y="1382232"/>
          <a:ext cx="7407350" cy="4940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rot="17831919">
            <a:off x="4173453" y="3379966"/>
            <a:ext cx="3497306" cy="584775"/>
          </a:xfrm>
          <a:prstGeom prst="rect">
            <a:avLst/>
          </a:prstGeom>
          <a:noFill/>
        </p:spPr>
        <p:txBody>
          <a:bodyPr wrap="square" rtlCol="0">
            <a:spAutoFit/>
          </a:bodyPr>
          <a:lstStyle/>
          <a:p>
            <a:pPr eaLnBrk="0" fontAlgn="base" hangingPunct="0">
              <a:spcBef>
                <a:spcPct val="0"/>
              </a:spcBef>
              <a:spcAft>
                <a:spcPct val="0"/>
              </a:spcAft>
            </a:pPr>
            <a:r>
              <a:rPr lang="en-US" sz="3200" b="1" spc="300" dirty="0">
                <a:solidFill>
                  <a:prstClr val="black"/>
                </a:solidFill>
              </a:rPr>
              <a:t>Service </a:t>
            </a:r>
            <a:r>
              <a:rPr lang="en-US" sz="3200" b="1" spc="300" dirty="0">
                <a:solidFill>
                  <a:prstClr val="black"/>
                </a:solidFill>
                <a:latin typeface="Arial Narrow"/>
                <a:cs typeface="Arial Narrow"/>
              </a:rPr>
              <a:t>Delivery</a:t>
            </a:r>
          </a:p>
        </p:txBody>
      </p:sp>
      <p:sp>
        <p:nvSpPr>
          <p:cNvPr id="7"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13</a:t>
            </a:fld>
            <a:endParaRPr lang="en-US" sz="1800" dirty="0" smtClean="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P_MAP2014_CS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98" y="975878"/>
            <a:ext cx="9144000" cy="5286894"/>
          </a:xfrm>
          <a:prstGeom prst="rect">
            <a:avLst/>
          </a:prstGeom>
        </p:spPr>
      </p:pic>
      <p:sp>
        <p:nvSpPr>
          <p:cNvPr id="18438" name="Rectangle 3"/>
          <p:cNvSpPr>
            <a:spLocks noGrp="1" noChangeArrowheads="1"/>
          </p:cNvSpPr>
          <p:nvPr>
            <p:ph type="title"/>
          </p:nvPr>
        </p:nvSpPr>
        <p:spPr>
          <a:xfrm>
            <a:off x="2425643" y="518566"/>
            <a:ext cx="4843130" cy="496186"/>
          </a:xfrm>
        </p:spPr>
        <p:txBody>
          <a:bodyPr>
            <a:normAutofit fontScale="90000"/>
          </a:bodyPr>
          <a:lstStyle/>
          <a:p>
            <a:pPr algn="r" eaLnBrk="1" hangingPunct="1"/>
            <a:r>
              <a:rPr lang="en-US" dirty="0" smtClean="0">
                <a:solidFill>
                  <a:srgbClr val="0073B1"/>
                </a:solidFill>
              </a:rPr>
              <a:t>MEP Centers Across the U.S.</a:t>
            </a:r>
            <a:endParaRPr lang="en-US" sz="2400" dirty="0" smtClean="0">
              <a:solidFill>
                <a:srgbClr val="0073B1"/>
              </a:solidFill>
              <a:latin typeface="Arial Narrow" pitchFamily="34" charset="0"/>
            </a:endParaRPr>
          </a:p>
        </p:txBody>
      </p:sp>
      <p:sp>
        <p:nvSpPr>
          <p:cNvPr id="9" name="TextBox 8"/>
          <p:cNvSpPr txBox="1"/>
          <p:nvPr/>
        </p:nvSpPr>
        <p:spPr>
          <a:xfrm>
            <a:off x="77754" y="5742065"/>
            <a:ext cx="2647507" cy="646331"/>
          </a:xfrm>
          <a:prstGeom prst="rect">
            <a:avLst/>
          </a:prstGeom>
          <a:noFill/>
        </p:spPr>
        <p:txBody>
          <a:bodyPr wrap="square" rtlCol="0">
            <a:spAutoFit/>
          </a:bodyPr>
          <a:lstStyle/>
          <a:p>
            <a:r>
              <a:rPr lang="en-US" b="1" dirty="0" smtClean="0">
                <a:latin typeface="+mn-lt"/>
              </a:rPr>
              <a:t>800.MEP.4MFG</a:t>
            </a:r>
          </a:p>
          <a:p>
            <a:r>
              <a:rPr lang="en-US" b="1" dirty="0" smtClean="0">
                <a:latin typeface="+mn-lt"/>
              </a:rPr>
              <a:t>www.mep.nist.gov</a:t>
            </a:r>
            <a:endParaRPr lang="en-US" b="1" dirty="0">
              <a:latin typeface="+mn-lt"/>
            </a:endParaRPr>
          </a:p>
        </p:txBody>
      </p:sp>
      <p:cxnSp>
        <p:nvCxnSpPr>
          <p:cNvPr id="11" name="Straight Connector 10"/>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9" descr="MEP-LOGO-MEP.png"/>
          <p:cNvPicPr>
            <a:picLocks noChangeAspect="1"/>
          </p:cNvPicPr>
          <p:nvPr/>
        </p:nvPicPr>
        <p:blipFill>
          <a:blip r:embed="rId4"/>
          <a:srcRect/>
          <a:stretch>
            <a:fillRect/>
          </a:stretch>
        </p:blipFill>
        <p:spPr bwMode="auto">
          <a:xfrm>
            <a:off x="8686800" y="6446838"/>
            <a:ext cx="273050" cy="385762"/>
          </a:xfrm>
          <a:prstGeom prst="rect">
            <a:avLst/>
          </a:prstGeom>
          <a:noFill/>
          <a:ln w="9525">
            <a:noFill/>
            <a:miter lim="800000"/>
            <a:headEnd/>
            <a:tailEnd/>
          </a:ln>
        </p:spPr>
      </p:pic>
      <p:sp>
        <p:nvSpPr>
          <p:cNvPr id="10"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14</a:t>
            </a:fld>
            <a:endParaRPr lang="en-US" sz="1800" dirty="0" smtClean="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16398"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15</a:t>
            </a:fld>
            <a:endParaRPr lang="en-US" sz="1800" dirty="0" smtClean="0">
              <a:solidFill>
                <a:prstClr val="black"/>
              </a:solidFill>
            </a:endParaRPr>
          </a:p>
        </p:txBody>
      </p:sp>
      <p:sp>
        <p:nvSpPr>
          <p:cNvPr id="2" name="Rectangle 1"/>
          <p:cNvSpPr/>
          <p:nvPr/>
        </p:nvSpPr>
        <p:spPr>
          <a:xfrm>
            <a:off x="1086928" y="2677016"/>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541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1848" y="675725"/>
            <a:ext cx="6768199" cy="646331"/>
          </a:xfrm>
          <a:prstGeom prst="rect">
            <a:avLst/>
          </a:prstGeom>
        </p:spPr>
        <p:txBody>
          <a:bodyPr wrap="none">
            <a:spAutoFit/>
          </a:bodyPr>
          <a:lstStyle/>
          <a:p>
            <a:r>
              <a:rPr lang="en-US" sz="3600" b="1" dirty="0" smtClean="0">
                <a:latin typeface="Arial Narrow" pitchFamily="34" charset="0"/>
              </a:rPr>
              <a:t>Center Operating Structure Diversity</a:t>
            </a:r>
            <a:endParaRPr lang="en-US" sz="3600" b="1" dirty="0">
              <a:latin typeface="Arial Narrow" pitchFamily="34" charset="0"/>
            </a:endParaRPr>
          </a:p>
        </p:txBody>
      </p:sp>
      <p:sp>
        <p:nvSpPr>
          <p:cNvPr id="8" name="Rectangle 7"/>
          <p:cNvSpPr/>
          <p:nvPr/>
        </p:nvSpPr>
        <p:spPr>
          <a:xfrm>
            <a:off x="855110" y="1392246"/>
            <a:ext cx="7961115" cy="4570482"/>
          </a:xfrm>
          <a:prstGeom prst="rect">
            <a:avLst/>
          </a:prstGeom>
        </p:spPr>
        <p:txBody>
          <a:bodyPr wrap="square">
            <a:spAutoFit/>
          </a:bodyPr>
          <a:lstStyle/>
          <a:p>
            <a:pPr>
              <a:spcAft>
                <a:spcPts val="600"/>
              </a:spcAft>
              <a:buClr>
                <a:schemeClr val="tx1"/>
              </a:buClr>
              <a:buFont typeface="Arial" pitchFamily="34" charset="0"/>
              <a:buChar char="•"/>
            </a:pPr>
            <a:r>
              <a:rPr lang="en-US" sz="2200" dirty="0" smtClean="0">
                <a:latin typeface="Arial Narrow" pitchFamily="34" charset="0"/>
              </a:rPr>
              <a:t> 	Utilizes existing local resources to provide manufacturing extension 	services </a:t>
            </a:r>
            <a:r>
              <a:rPr lang="en-US" sz="2200" b="1" i="1" dirty="0" smtClean="0">
                <a:latin typeface="Arial Narrow" pitchFamily="34" charset="0"/>
              </a:rPr>
              <a:t>relies heavily on partnerships</a:t>
            </a:r>
          </a:p>
          <a:p>
            <a:pPr>
              <a:buClr>
                <a:schemeClr val="tx1"/>
              </a:buClr>
              <a:buFont typeface="Arial" pitchFamily="34" charset="0"/>
              <a:buChar char="•"/>
            </a:pPr>
            <a:r>
              <a:rPr lang="en-US" sz="2200" dirty="0" smtClean="0">
                <a:latin typeface="Arial Narrow" pitchFamily="34" charset="0"/>
              </a:rPr>
              <a:t> 	Staff are employees of the Center and its partners – </a:t>
            </a:r>
            <a:r>
              <a:rPr lang="en-US" sz="2200" b="1" i="1" dirty="0" smtClean="0">
                <a:latin typeface="Arial Narrow" pitchFamily="34" charset="0"/>
              </a:rPr>
              <a:t>not</a:t>
            </a:r>
            <a:r>
              <a:rPr lang="en-US" sz="2200" dirty="0" smtClean="0">
                <a:latin typeface="Arial Narrow" pitchFamily="34" charset="0"/>
              </a:rPr>
              <a:t> the  Federal 	Government</a:t>
            </a:r>
          </a:p>
          <a:p>
            <a:pPr>
              <a:buClr>
                <a:schemeClr val="tx1"/>
              </a:buClr>
              <a:buFont typeface="Arial" pitchFamily="34" charset="0"/>
              <a:buChar char="•"/>
            </a:pPr>
            <a:r>
              <a:rPr lang="en-US" sz="2200" dirty="0" smtClean="0">
                <a:latin typeface="Arial Narrow" pitchFamily="34" charset="0"/>
              </a:rPr>
              <a:t> 	Geography: urban → rural – </a:t>
            </a:r>
            <a:r>
              <a:rPr lang="en-US" sz="2200" b="1" i="1" dirty="0" smtClean="0">
                <a:latin typeface="Arial Narrow" pitchFamily="34" charset="0"/>
              </a:rPr>
              <a:t>never more than 2 hours away!</a:t>
            </a:r>
          </a:p>
          <a:p>
            <a:pPr>
              <a:buClr>
                <a:schemeClr val="tx1"/>
              </a:buClr>
              <a:buFont typeface="Arial" pitchFamily="34" charset="0"/>
              <a:buChar char="•"/>
            </a:pPr>
            <a:r>
              <a:rPr lang="en-US" sz="2200" dirty="0" smtClean="0">
                <a:latin typeface="Arial Narrow" pitchFamily="34" charset="0"/>
              </a:rPr>
              <a:t> 	Organization Type: Nonprofit, university, state government </a:t>
            </a:r>
          </a:p>
          <a:p>
            <a:pPr>
              <a:buClr>
                <a:schemeClr val="tx1"/>
              </a:buClr>
              <a:buFont typeface="Arial" pitchFamily="34" charset="0"/>
              <a:buChar char="•"/>
            </a:pPr>
            <a:r>
              <a:rPr lang="en-US" sz="2200" dirty="0" smtClean="0">
                <a:latin typeface="Arial Narrow" pitchFamily="34" charset="0"/>
              </a:rPr>
              <a:t> 	Organizational Structure:</a:t>
            </a:r>
          </a:p>
          <a:p>
            <a:pPr lvl="1">
              <a:buClr>
                <a:schemeClr val="tx1"/>
              </a:buClr>
              <a:buFont typeface="Wingdings" pitchFamily="2" charset="2"/>
              <a:buChar char="§"/>
            </a:pPr>
            <a:r>
              <a:rPr lang="en-US" sz="2200" dirty="0" smtClean="0">
                <a:latin typeface="Arial Narrow" pitchFamily="34" charset="0"/>
              </a:rPr>
              <a:t> 	Single location</a:t>
            </a:r>
          </a:p>
          <a:p>
            <a:pPr lvl="1">
              <a:buClr>
                <a:schemeClr val="tx1"/>
              </a:buClr>
              <a:buFont typeface="Wingdings" pitchFamily="2" charset="2"/>
              <a:buChar char="§"/>
            </a:pPr>
            <a:r>
              <a:rPr lang="en-US" sz="2200" dirty="0" smtClean="0">
                <a:latin typeface="Arial Narrow" pitchFamily="34" charset="0"/>
              </a:rPr>
              <a:t> 	Principal organization with independent </a:t>
            </a:r>
          </a:p>
          <a:p>
            <a:pPr lvl="1">
              <a:buClr>
                <a:srgbClr val="0070C0"/>
              </a:buClr>
            </a:pPr>
            <a:r>
              <a:rPr lang="en-US" sz="2200" dirty="0" smtClean="0">
                <a:latin typeface="Arial Narrow" pitchFamily="34" charset="0"/>
              </a:rPr>
              <a:t>	partner organizations</a:t>
            </a:r>
          </a:p>
          <a:p>
            <a:pPr lvl="1">
              <a:buClr>
                <a:schemeClr val="tx1"/>
              </a:buClr>
              <a:buFont typeface="Wingdings" pitchFamily="2" charset="2"/>
              <a:buChar char="§"/>
            </a:pPr>
            <a:r>
              <a:rPr lang="en-US" sz="2200" dirty="0" smtClean="0">
                <a:latin typeface="Arial Narrow" pitchFamily="34" charset="0"/>
              </a:rPr>
              <a:t> 	Central office with regional offices</a:t>
            </a:r>
          </a:p>
          <a:p>
            <a:pPr lvl="1">
              <a:buClr>
                <a:schemeClr val="tx1"/>
              </a:buClr>
              <a:buFont typeface="Wingdings" pitchFamily="2" charset="2"/>
              <a:buChar char="§"/>
            </a:pPr>
            <a:r>
              <a:rPr lang="en-US" sz="2200" dirty="0" smtClean="0">
                <a:latin typeface="Arial Narrow" pitchFamily="34" charset="0"/>
              </a:rPr>
              <a:t> 	Headquarters operation with multiple </a:t>
            </a:r>
          </a:p>
          <a:p>
            <a:pPr lvl="1">
              <a:buClr>
                <a:srgbClr val="0070C0"/>
              </a:buClr>
            </a:pPr>
            <a:r>
              <a:rPr lang="en-US" sz="2200" dirty="0" smtClean="0">
                <a:latin typeface="Arial Narrow" pitchFamily="34" charset="0"/>
              </a:rPr>
              <a:t>	field offices</a:t>
            </a:r>
          </a:p>
        </p:txBody>
      </p:sp>
      <p:graphicFrame>
        <p:nvGraphicFramePr>
          <p:cNvPr id="9" name="Chart 8"/>
          <p:cNvGraphicFramePr/>
          <p:nvPr>
            <p:extLst>
              <p:ext uri="{D42A27DB-BD31-4B8C-83A1-F6EECF244321}">
                <p14:modId xmlns:p14="http://schemas.microsoft.com/office/powerpoint/2010/main" val="376158039"/>
              </p:ext>
            </p:extLst>
          </p:nvPr>
        </p:nvGraphicFramePr>
        <p:xfrm>
          <a:off x="5313367" y="3508869"/>
          <a:ext cx="4684152" cy="306387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16</a:t>
            </a:fld>
            <a:endParaRPr lang="en-US" sz="1800" dirty="0" smtClean="0">
              <a:solidFill>
                <a:prstClr val="black"/>
              </a:solidFill>
            </a:endParaRPr>
          </a:p>
        </p:txBody>
      </p:sp>
    </p:spTree>
    <p:extLst>
      <p:ext uri="{BB962C8B-B14F-4D97-AF65-F5344CB8AC3E}">
        <p14:creationId xmlns:p14="http://schemas.microsoft.com/office/powerpoint/2010/main" val="444168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Centers Work With Manufacturers</a:t>
            </a:r>
            <a:endParaRPr lang="en-US" dirty="0"/>
          </a:p>
        </p:txBody>
      </p:sp>
      <p:sp>
        <p:nvSpPr>
          <p:cNvPr id="6" name="Rectangle 3"/>
          <p:cNvSpPr txBox="1">
            <a:spLocks noChangeArrowheads="1"/>
          </p:cNvSpPr>
          <p:nvPr/>
        </p:nvSpPr>
        <p:spPr>
          <a:xfrm>
            <a:off x="803939" y="1472485"/>
            <a:ext cx="8012399" cy="4770474"/>
          </a:xfrm>
          <a:prstGeom prst="rect">
            <a:avLst/>
          </a:prstGeom>
          <a:ln cmpd="dbl">
            <a:noFill/>
          </a:ln>
        </p:spPr>
        <p:txBody>
          <a:bodyPr>
            <a:normAutofit/>
          </a:bodyPr>
          <a:lstStyle/>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Initial contact </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group sessions, referral</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Assessment</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 informal walk-through, detailed company analysis</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Identify</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potential issues, define proposed project and approach for solving it</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Negotiate</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with company and sign project contract with fee paid to center</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Project execution </a:t>
            </a: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 center staff, partner organization, and/or third party consultants</a:t>
            </a:r>
          </a:p>
          <a:p>
            <a:pPr marL="342900" marR="0" lvl="0" indent="-342900" algn="l" defTabSz="4572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After completion, project follow-up by center to assure customer satisfaction and explore further project opportunities</a:t>
            </a:r>
          </a:p>
          <a:p>
            <a:pPr marL="342900" marR="0" lvl="0" indent="-342900" algn="ctr" defTabSz="457200" rtl="0" eaLnBrk="1" fontAlgn="base" latinLnBrk="0" hangingPunct="1">
              <a:lnSpc>
                <a:spcPct val="100000"/>
              </a:lnSpc>
              <a:spcBef>
                <a:spcPct val="20000"/>
              </a:spcBef>
              <a:spcAft>
                <a:spcPts val="600"/>
              </a:spcAft>
              <a:buClr>
                <a:srgbClr val="0070C0"/>
              </a:buClr>
              <a:buSzTx/>
              <a:buFont typeface="Arial" charset="0"/>
              <a:buNone/>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_____________________________</a:t>
            </a:r>
          </a:p>
          <a:p>
            <a:pPr marL="342900" marR="0" lvl="0" indent="-342900" algn="l" defTabSz="457200" rtl="0" eaLnBrk="1" fontAlgn="base" latinLnBrk="0" hangingPunct="1">
              <a:lnSpc>
                <a:spcPct val="100000"/>
              </a:lnSpc>
              <a:spcBef>
                <a:spcPts val="1200"/>
              </a:spcBef>
              <a:spcAft>
                <a:spcPct val="0"/>
              </a:spcAft>
              <a:buClr>
                <a:schemeClr val="tx1"/>
              </a:buClr>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2" charset="-128"/>
              </a:rPr>
              <a:t>Project impact data collected by contractor for NIST approximately 6 months after project completion</a:t>
            </a:r>
          </a:p>
        </p:txBody>
      </p:sp>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17</a:t>
            </a:fld>
            <a:endParaRPr lang="en-US" sz="1800" dirty="0" smtClean="0">
              <a:solidFill>
                <a:prstClr val="black"/>
              </a:solidFill>
            </a:endParaRPr>
          </a:p>
        </p:txBody>
      </p:sp>
    </p:spTree>
    <p:extLst>
      <p:ext uri="{BB962C8B-B14F-4D97-AF65-F5344CB8AC3E}">
        <p14:creationId xmlns:p14="http://schemas.microsoft.com/office/powerpoint/2010/main" val="1649773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MEP	</a:t>
            </a:r>
            <a:br>
              <a:rPr lang="en-US" sz="2800" dirty="0" smtClean="0"/>
            </a:br>
            <a:r>
              <a:rPr lang="en-US" sz="2800" b="0" i="1" dirty="0" smtClean="0"/>
              <a:t>Top Reasons Manufacturers choose MEP</a:t>
            </a:r>
            <a:r>
              <a:rPr lang="en-US" sz="2800" i="1" dirty="0" smtClean="0"/>
              <a:t>	</a:t>
            </a:r>
            <a:endParaRPr lang="en-US" sz="2800" dirty="0"/>
          </a:p>
        </p:txBody>
      </p:sp>
      <p:graphicFrame>
        <p:nvGraphicFramePr>
          <p:cNvPr id="6" name="Chart 5"/>
          <p:cNvGraphicFramePr/>
          <p:nvPr>
            <p:extLst>
              <p:ext uri="{D42A27DB-BD31-4B8C-83A1-F6EECF244321}">
                <p14:modId xmlns:p14="http://schemas.microsoft.com/office/powerpoint/2010/main" val="2873792681"/>
              </p:ext>
            </p:extLst>
          </p:nvPr>
        </p:nvGraphicFramePr>
        <p:xfrm>
          <a:off x="948609" y="1699660"/>
          <a:ext cx="7613904" cy="4545866"/>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18</a:t>
            </a:fld>
            <a:endParaRPr lang="en-US" sz="1800" dirty="0" smtClean="0">
              <a:solidFill>
                <a:prstClr val="black"/>
              </a:solidFill>
            </a:endParaRPr>
          </a:p>
        </p:txBody>
      </p:sp>
    </p:spTree>
    <p:extLst>
      <p:ext uri="{BB962C8B-B14F-4D97-AF65-F5344CB8AC3E}">
        <p14:creationId xmlns:p14="http://schemas.microsoft.com/office/powerpoint/2010/main" val="78661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691231"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19</a:t>
            </a:fld>
            <a:endParaRPr lang="en-US" sz="1800" dirty="0" smtClean="0">
              <a:solidFill>
                <a:prstClr val="black"/>
              </a:solidFill>
            </a:endParaRPr>
          </a:p>
        </p:txBody>
      </p:sp>
      <p:sp>
        <p:nvSpPr>
          <p:cNvPr id="2" name="Rectangle 1"/>
          <p:cNvSpPr/>
          <p:nvPr/>
        </p:nvSpPr>
        <p:spPr>
          <a:xfrm>
            <a:off x="1086928" y="3030682"/>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04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C690F11-132E-E54B-AD6C-C5C68F5B319F}" type="slidenum">
              <a:rPr lang="en-US" sz="1800" b="1" smtClean="0">
                <a:solidFill>
                  <a:prstClr val="black"/>
                </a:solidFill>
                <a:latin typeface="Arial Narrow" pitchFamily="34" charset="0"/>
              </a:rPr>
              <a:pPr/>
              <a:t>2</a:t>
            </a:fld>
            <a:endParaRPr lang="en-US" sz="1800" b="1" dirty="0">
              <a:solidFill>
                <a:prstClr val="black"/>
              </a:solidFill>
              <a:latin typeface="Arial Narrow" pitchFamily="34" charset="0"/>
            </a:endParaRPr>
          </a:p>
        </p:txBody>
      </p:sp>
      <p:sp>
        <p:nvSpPr>
          <p:cNvPr id="6" name="Title 1"/>
          <p:cNvSpPr txBox="1">
            <a:spLocks/>
          </p:cNvSpPr>
          <p:nvPr/>
        </p:nvSpPr>
        <p:spPr>
          <a:xfrm>
            <a:off x="735306" y="685801"/>
            <a:ext cx="8229600" cy="533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Arial Narrow" pitchFamily="34" charset="0"/>
              </a:rPr>
              <a:t>Information Webinar and Communication Protocols</a:t>
            </a:r>
          </a:p>
        </p:txBody>
      </p:sp>
      <p:sp>
        <p:nvSpPr>
          <p:cNvPr id="12" name="Content Placeholder 2"/>
          <p:cNvSpPr>
            <a:spLocks noGrp="1"/>
          </p:cNvSpPr>
          <p:nvPr>
            <p:ph idx="1"/>
          </p:nvPr>
        </p:nvSpPr>
        <p:spPr>
          <a:xfrm>
            <a:off x="952140" y="1740024"/>
            <a:ext cx="7241949" cy="4279036"/>
          </a:xfrm>
        </p:spPr>
        <p:txBody>
          <a:bodyPr wrap="square">
            <a:normAutofit/>
          </a:bodyPr>
          <a:lstStyle/>
          <a:p>
            <a:pPr>
              <a:lnSpc>
                <a:spcPct val="100000"/>
              </a:lnSpc>
            </a:pPr>
            <a:r>
              <a:rPr lang="en-US" sz="2000" dirty="0" smtClean="0">
                <a:effectLst/>
                <a:latin typeface="Arial Narrow" pitchFamily="34" charset="0"/>
              </a:rPr>
              <a:t>Webinar serves as a communication vehicle to provide an overview of the funding opportunity.</a:t>
            </a:r>
          </a:p>
          <a:p>
            <a:pPr>
              <a:lnSpc>
                <a:spcPct val="100000"/>
              </a:lnSpc>
            </a:pPr>
            <a:r>
              <a:rPr lang="en-US" sz="2000" dirty="0">
                <a:latin typeface="Arial Narrow" pitchFamily="34" charset="0"/>
              </a:rPr>
              <a:t>During the webinar, proprietary technical discussions about specific project ideas will not be permitted. </a:t>
            </a:r>
            <a:endParaRPr lang="en-US" sz="2000" dirty="0" smtClean="0">
              <a:latin typeface="Arial Narrow" pitchFamily="34" charset="0"/>
            </a:endParaRPr>
          </a:p>
          <a:p>
            <a:pPr>
              <a:lnSpc>
                <a:spcPct val="100000"/>
              </a:lnSpc>
            </a:pPr>
            <a:r>
              <a:rPr lang="en-US" sz="2000" dirty="0">
                <a:latin typeface="Arial Narrow" pitchFamily="34" charset="0"/>
              </a:rPr>
              <a:t>NIST/MEP staff will not critique or provide feedback on any project ideas during the webinar or at any time before submission of a proposal to MEP</a:t>
            </a:r>
            <a:r>
              <a:rPr lang="en-US" sz="2000" dirty="0" smtClean="0">
                <a:latin typeface="Arial Narrow" pitchFamily="34" charset="0"/>
              </a:rPr>
              <a:t>.</a:t>
            </a:r>
          </a:p>
          <a:p>
            <a:pPr lvl="1"/>
            <a:r>
              <a:rPr lang="en-US" sz="1600" dirty="0">
                <a:latin typeface="Arial Narrow" pitchFamily="34" charset="0"/>
              </a:rPr>
              <a:t>W</a:t>
            </a:r>
            <a:r>
              <a:rPr lang="en-US" sz="1600" dirty="0" smtClean="0">
                <a:latin typeface="Arial Narrow" pitchFamily="34" charset="0"/>
              </a:rPr>
              <a:t>e will consider </a:t>
            </a:r>
            <a:r>
              <a:rPr lang="en-US" sz="1600" dirty="0">
                <a:latin typeface="Arial Narrow" pitchFamily="34" charset="0"/>
              </a:rPr>
              <a:t>questions of a clarifying nature that </a:t>
            </a:r>
            <a:r>
              <a:rPr lang="en-US" sz="1600" u="sng" dirty="0">
                <a:latin typeface="Arial Narrow" pitchFamily="34" charset="0"/>
              </a:rPr>
              <a:t>are not </a:t>
            </a:r>
            <a:r>
              <a:rPr lang="en-US" sz="1600" dirty="0">
                <a:latin typeface="Arial Narrow" pitchFamily="34" charset="0"/>
              </a:rPr>
              <a:t>specific to an individual </a:t>
            </a:r>
            <a:r>
              <a:rPr lang="en-US" sz="1600" dirty="0" smtClean="0">
                <a:latin typeface="Arial Narrow" pitchFamily="34" charset="0"/>
              </a:rPr>
              <a:t>proposal.</a:t>
            </a:r>
          </a:p>
          <a:p>
            <a:pPr lvl="1"/>
            <a:r>
              <a:rPr lang="en-US" sz="1600" dirty="0" smtClean="0">
                <a:latin typeface="Arial Narrow" pitchFamily="34" charset="0"/>
              </a:rPr>
              <a:t>If you want to submit questions following the webinar, please email them to Diane Henderson at diane.henderson@nist.gov.</a:t>
            </a:r>
            <a:endParaRPr lang="en-US" sz="1600" dirty="0">
              <a:latin typeface="Arial Narrow" pitchFamily="34" charset="0"/>
            </a:endParaRPr>
          </a:p>
        </p:txBody>
      </p:sp>
    </p:spTree>
    <p:extLst>
      <p:ext uri="{BB962C8B-B14F-4D97-AF65-F5344CB8AC3E}">
        <p14:creationId xmlns:p14="http://schemas.microsoft.com/office/powerpoint/2010/main" val="399258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88988" y="502357"/>
            <a:ext cx="7897812" cy="735013"/>
          </a:xfrm>
        </p:spPr>
        <p:txBody>
          <a:bodyPr/>
          <a:lstStyle/>
          <a:p>
            <a:r>
              <a:rPr lang="en-US" sz="2800" dirty="0" smtClean="0"/>
              <a:t>Client Impacts Resulting </a:t>
            </a:r>
            <a:br>
              <a:rPr lang="en-US" sz="2800" dirty="0" smtClean="0"/>
            </a:br>
            <a:r>
              <a:rPr lang="en-US" sz="2800" dirty="0" smtClean="0"/>
              <a:t>from MEP Services – FY 2013</a:t>
            </a:r>
          </a:p>
        </p:txBody>
      </p:sp>
      <p:pic>
        <p:nvPicPr>
          <p:cNvPr id="4" name="Picture 3"/>
          <p:cNvPicPr>
            <a:picLocks noChangeAspect="1"/>
          </p:cNvPicPr>
          <p:nvPr/>
        </p:nvPicPr>
        <p:blipFill>
          <a:blip r:embed="rId2"/>
          <a:stretch>
            <a:fillRect/>
          </a:stretch>
        </p:blipFill>
        <p:spPr>
          <a:xfrm>
            <a:off x="6443829" y="506875"/>
            <a:ext cx="2506624" cy="5721397"/>
          </a:xfrm>
          <a:prstGeom prst="rect">
            <a:avLst/>
          </a:prstGeom>
        </p:spPr>
      </p:pic>
      <p:pic>
        <p:nvPicPr>
          <p:cNvPr id="6" name="Picture 5"/>
          <p:cNvPicPr>
            <a:picLocks noChangeAspect="1"/>
          </p:cNvPicPr>
          <p:nvPr/>
        </p:nvPicPr>
        <p:blipFill>
          <a:blip r:embed="rId3"/>
          <a:stretch>
            <a:fillRect/>
          </a:stretch>
        </p:blipFill>
        <p:spPr>
          <a:xfrm>
            <a:off x="788988" y="1396293"/>
            <a:ext cx="4025900" cy="1193800"/>
          </a:xfrm>
          <a:prstGeom prst="rect">
            <a:avLst/>
          </a:prstGeom>
        </p:spPr>
      </p:pic>
      <p:pic>
        <p:nvPicPr>
          <p:cNvPr id="7" name="Picture 6"/>
          <p:cNvPicPr>
            <a:picLocks noChangeAspect="1"/>
          </p:cNvPicPr>
          <p:nvPr/>
        </p:nvPicPr>
        <p:blipFill rotWithShape="1">
          <a:blip r:embed="rId4"/>
          <a:srcRect r="66780" b="43918"/>
          <a:stretch/>
        </p:blipFill>
        <p:spPr>
          <a:xfrm>
            <a:off x="788988" y="2805495"/>
            <a:ext cx="1434458" cy="2336158"/>
          </a:xfrm>
          <a:prstGeom prst="rect">
            <a:avLst/>
          </a:prstGeom>
        </p:spPr>
      </p:pic>
      <p:pic>
        <p:nvPicPr>
          <p:cNvPr id="13" name="Picture 12"/>
          <p:cNvPicPr>
            <a:picLocks noChangeAspect="1"/>
          </p:cNvPicPr>
          <p:nvPr/>
        </p:nvPicPr>
        <p:blipFill rotWithShape="1">
          <a:blip r:embed="rId4"/>
          <a:srcRect l="69017" t="53108" b="27616"/>
          <a:stretch/>
        </p:blipFill>
        <p:spPr>
          <a:xfrm>
            <a:off x="4681950" y="5090785"/>
            <a:ext cx="1337850" cy="802969"/>
          </a:xfrm>
          <a:prstGeom prst="rect">
            <a:avLst/>
          </a:prstGeom>
        </p:spPr>
      </p:pic>
      <p:pic>
        <p:nvPicPr>
          <p:cNvPr id="14" name="Picture 13"/>
          <p:cNvPicPr>
            <a:picLocks noChangeAspect="1"/>
          </p:cNvPicPr>
          <p:nvPr/>
        </p:nvPicPr>
        <p:blipFill rotWithShape="1">
          <a:blip r:embed="rId4"/>
          <a:srcRect l="67580" b="47696"/>
          <a:stretch/>
        </p:blipFill>
        <p:spPr>
          <a:xfrm>
            <a:off x="4621152" y="2805495"/>
            <a:ext cx="1399882" cy="2178776"/>
          </a:xfrm>
          <a:prstGeom prst="rect">
            <a:avLst/>
          </a:prstGeom>
        </p:spPr>
      </p:pic>
      <p:pic>
        <p:nvPicPr>
          <p:cNvPr id="15" name="Picture 14"/>
          <p:cNvPicPr>
            <a:picLocks noChangeAspect="1"/>
          </p:cNvPicPr>
          <p:nvPr/>
        </p:nvPicPr>
        <p:blipFill rotWithShape="1">
          <a:blip r:embed="rId4"/>
          <a:srcRect l="31765" t="1" r="33293" b="45728"/>
          <a:stretch/>
        </p:blipFill>
        <p:spPr>
          <a:xfrm>
            <a:off x="2665702" y="2805495"/>
            <a:ext cx="1508807" cy="2260708"/>
          </a:xfrm>
          <a:prstGeom prst="rect">
            <a:avLst/>
          </a:prstGeom>
        </p:spPr>
      </p:pic>
      <p:pic>
        <p:nvPicPr>
          <p:cNvPr id="16" name="Picture 15"/>
          <p:cNvPicPr>
            <a:picLocks noChangeAspect="1"/>
          </p:cNvPicPr>
          <p:nvPr/>
        </p:nvPicPr>
        <p:blipFill rotWithShape="1">
          <a:blip r:embed="rId4"/>
          <a:srcRect l="34807" t="55189" r="30981" b="12415"/>
          <a:stretch/>
        </p:blipFill>
        <p:spPr>
          <a:xfrm>
            <a:off x="2787342" y="5090785"/>
            <a:ext cx="1477296" cy="1349468"/>
          </a:xfrm>
          <a:prstGeom prst="rect">
            <a:avLst/>
          </a:prstGeom>
        </p:spPr>
      </p:pic>
      <p:pic>
        <p:nvPicPr>
          <p:cNvPr id="17" name="Picture 16"/>
          <p:cNvPicPr>
            <a:picLocks noChangeAspect="1"/>
          </p:cNvPicPr>
          <p:nvPr/>
        </p:nvPicPr>
        <p:blipFill rotWithShape="1">
          <a:blip r:embed="rId4"/>
          <a:srcRect t="55434" r="64893" b="23010"/>
          <a:stretch/>
        </p:blipFill>
        <p:spPr>
          <a:xfrm>
            <a:off x="756212" y="5090785"/>
            <a:ext cx="1515923" cy="897895"/>
          </a:xfrm>
          <a:prstGeom prst="rect">
            <a:avLst/>
          </a:prstGeom>
        </p:spPr>
      </p:pic>
      <p:sp>
        <p:nvSpPr>
          <p:cNvPr id="12"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20</a:t>
            </a:fld>
            <a:endParaRPr lang="en-US" sz="1800" dirty="0" smtClean="0">
              <a:solidFill>
                <a:prstClr val="black"/>
              </a:solidFill>
            </a:endParaRPr>
          </a:p>
        </p:txBody>
      </p:sp>
    </p:spTree>
    <p:extLst>
      <p:ext uri="{BB962C8B-B14F-4D97-AF65-F5344CB8AC3E}">
        <p14:creationId xmlns:p14="http://schemas.microsoft.com/office/powerpoint/2010/main" val="3737205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Evaluating Center Performance:  CORE</a:t>
            </a:r>
            <a:endParaRPr lang="en-US" sz="2800" dirty="0">
              <a:latin typeface="+mj-lt"/>
            </a:endParaRPr>
          </a:p>
        </p:txBody>
      </p:sp>
      <p:sp>
        <p:nvSpPr>
          <p:cNvPr id="3" name="Footer Placeholder 2"/>
          <p:cNvSpPr>
            <a:spLocks noGrp="1"/>
          </p:cNvSpPr>
          <p:nvPr>
            <p:ph type="ftr" sz="quarter" idx="11"/>
          </p:nvPr>
        </p:nvSpPr>
        <p:spPr/>
        <p:txBody>
          <a:bodyPr/>
          <a:lstStyle/>
          <a:p>
            <a:pPr>
              <a:defRPr/>
            </a:pPr>
            <a:r>
              <a:rPr lang="en-US" smtClean="0">
                <a:solidFill>
                  <a:prstClr val="black"/>
                </a:solidFill>
              </a:rPr>
              <a:t>MEP Overview</a:t>
            </a:r>
            <a:endParaRPr lang="en-US" dirty="0">
              <a:solidFill>
                <a:prstClr val="black"/>
              </a:solidFill>
            </a:endParaRPr>
          </a:p>
        </p:txBody>
      </p:sp>
      <p:sp>
        <p:nvSpPr>
          <p:cNvPr id="4" name="Rectangle 3"/>
          <p:cNvSpPr/>
          <p:nvPr/>
        </p:nvSpPr>
        <p:spPr>
          <a:xfrm>
            <a:off x="895349" y="1581149"/>
            <a:ext cx="7915275" cy="4339650"/>
          </a:xfrm>
          <a:prstGeom prst="rect">
            <a:avLst/>
          </a:prstGeom>
        </p:spPr>
        <p:txBody>
          <a:bodyPr wrap="square">
            <a:spAutoFit/>
          </a:bodyPr>
          <a:lstStyle/>
          <a:p>
            <a:pPr marL="342900" indent="-342900">
              <a:lnSpc>
                <a:spcPct val="100000"/>
              </a:lnSpc>
              <a:buFont typeface="Arial" panose="020B0604020202020204" pitchFamily="34" charset="0"/>
              <a:buChar char="•"/>
            </a:pPr>
            <a:r>
              <a:rPr lang="en-US" sz="2400" b="1" dirty="0" smtClean="0">
                <a:latin typeface="Arial Narrow" panose="020B0606020202030204" pitchFamily="34" charset="0"/>
              </a:rPr>
              <a:t>C</a:t>
            </a:r>
            <a:r>
              <a:rPr lang="en-US" sz="2400" dirty="0" smtClean="0">
                <a:latin typeface="Arial Narrow" panose="020B0606020202030204" pitchFamily="34" charset="0"/>
              </a:rPr>
              <a:t>enter </a:t>
            </a:r>
            <a:r>
              <a:rPr lang="en-US" sz="2400" b="1" dirty="0" smtClean="0">
                <a:latin typeface="Arial Narrow" panose="020B0606020202030204" pitchFamily="34" charset="0"/>
              </a:rPr>
              <a:t>O</a:t>
            </a:r>
            <a:r>
              <a:rPr lang="en-US" sz="2400" dirty="0" smtClean="0">
                <a:latin typeface="Arial Narrow" panose="020B0606020202030204" pitchFamily="34" charset="0"/>
              </a:rPr>
              <a:t>perations </a:t>
            </a:r>
            <a:r>
              <a:rPr lang="en-US" sz="2400" b="1" dirty="0" smtClean="0">
                <a:latin typeface="Arial Narrow" panose="020B0606020202030204" pitchFamily="34" charset="0"/>
              </a:rPr>
              <a:t>R</a:t>
            </a:r>
            <a:r>
              <a:rPr lang="en-US" sz="2400" dirty="0" smtClean="0">
                <a:latin typeface="Arial Narrow" panose="020B0606020202030204" pitchFamily="34" charset="0"/>
              </a:rPr>
              <a:t>eporting and </a:t>
            </a:r>
            <a:r>
              <a:rPr lang="en-US" sz="2400" b="1" dirty="0" smtClean="0">
                <a:latin typeface="Arial Narrow" panose="020B0606020202030204" pitchFamily="34" charset="0"/>
              </a:rPr>
              <a:t>E</a:t>
            </a:r>
            <a:r>
              <a:rPr lang="en-US" sz="2400" dirty="0" smtClean="0">
                <a:latin typeface="Arial Narrow" panose="020B0606020202030204" pitchFamily="34" charset="0"/>
              </a:rPr>
              <a:t>valuation</a:t>
            </a:r>
          </a:p>
          <a:p>
            <a:pPr marL="342900" indent="-342900">
              <a:lnSpc>
                <a:spcPct val="100000"/>
              </a:lnSpc>
              <a:buFont typeface="Arial" panose="020B0604020202020204" pitchFamily="34" charset="0"/>
              <a:buChar char="•"/>
            </a:pPr>
            <a:r>
              <a:rPr lang="en-US" sz="2400" dirty="0" smtClean="0">
                <a:latin typeface="Arial Narrow" panose="020B0606020202030204" pitchFamily="34" charset="0"/>
              </a:rPr>
              <a:t>50% based on client responses to third-party survey conducted 6 months post-project</a:t>
            </a:r>
          </a:p>
          <a:p>
            <a:pPr marL="342900" indent="-342900">
              <a:lnSpc>
                <a:spcPct val="100000"/>
              </a:lnSpc>
              <a:buFont typeface="Arial" panose="020B0604020202020204" pitchFamily="34" charset="0"/>
              <a:buChar char="•"/>
            </a:pPr>
            <a:r>
              <a:rPr lang="en-US" sz="2400" dirty="0" smtClean="0">
                <a:latin typeface="Arial Narrow" panose="020B0606020202030204" pitchFamily="34" charset="0"/>
              </a:rPr>
              <a:t>Collects client reported data on sales, jobs, cost savings and investments (Impacts) as a result of work with MEP center</a:t>
            </a:r>
          </a:p>
          <a:p>
            <a:pPr marL="342900" indent="-342900">
              <a:lnSpc>
                <a:spcPct val="100000"/>
              </a:lnSpc>
              <a:buFont typeface="Arial" panose="020B0604020202020204" pitchFamily="34" charset="0"/>
              <a:buChar char="•"/>
            </a:pPr>
            <a:r>
              <a:rPr lang="en-US" sz="2400" dirty="0" smtClean="0">
                <a:latin typeface="Arial Narrow" panose="020B0606020202030204" pitchFamily="34" charset="0"/>
              </a:rPr>
              <a:t>Includes market penetration as measured by number of clients and new clients</a:t>
            </a:r>
          </a:p>
          <a:p>
            <a:pPr marL="342900" indent="-342900">
              <a:lnSpc>
                <a:spcPct val="100000"/>
              </a:lnSpc>
              <a:buFont typeface="Arial" panose="020B0604020202020204" pitchFamily="34" charset="0"/>
              <a:buChar char="•"/>
            </a:pPr>
            <a:r>
              <a:rPr lang="en-US" sz="2400" dirty="0" smtClean="0">
                <a:latin typeface="Arial Narrow" panose="020B0606020202030204" pitchFamily="34" charset="0"/>
              </a:rPr>
              <a:t>Numbers on next slide represent targets for full year of reported impacts</a:t>
            </a:r>
          </a:p>
          <a:p>
            <a:r>
              <a:rPr lang="en-US" sz="2000" dirty="0">
                <a:latin typeface="Arial Narrow" pitchFamily="34" charset="0"/>
              </a:rPr>
              <a:t>	</a:t>
            </a:r>
            <a:endParaRPr lang="en-US" sz="2000" dirty="0" smtClean="0">
              <a:latin typeface="Arial Narrow" pitchFamily="34" charset="0"/>
            </a:endParaRPr>
          </a:p>
          <a:p>
            <a:pPr lvl="1"/>
            <a:endParaRPr lang="en-US" sz="2000" dirty="0">
              <a:latin typeface="Arial Narrow" pitchFamily="34" charset="0"/>
            </a:endParaRPr>
          </a:p>
          <a:p>
            <a:pPr>
              <a:lnSpc>
                <a:spcPct val="100000"/>
              </a:lnSpc>
            </a:pPr>
            <a:endParaRPr lang="en-US" sz="2000" dirty="0">
              <a:latin typeface="Arial Narrow" pitchFamily="34" charset="0"/>
            </a:endParaRPr>
          </a:p>
        </p:txBody>
      </p:sp>
    </p:spTree>
    <p:extLst>
      <p:ext uri="{BB962C8B-B14F-4D97-AF65-F5344CB8AC3E}">
        <p14:creationId xmlns:p14="http://schemas.microsoft.com/office/powerpoint/2010/main" val="909790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8276" y="812562"/>
            <a:ext cx="7898524" cy="734466"/>
          </a:xfrm>
        </p:spPr>
        <p:txBody>
          <a:bodyPr>
            <a:noAutofit/>
          </a:bodyPr>
          <a:lstStyle/>
          <a:p>
            <a:r>
              <a:rPr lang="en-US" sz="2800" b="1" dirty="0" smtClean="0"/>
              <a:t>MEP Center Quantitative Performance Measures at a Federal Funding Level of $3.5 Million</a:t>
            </a:r>
            <a:endParaRPr lang="en-US" sz="2800" b="1" dirty="0"/>
          </a:p>
        </p:txBody>
      </p:sp>
      <p:sp>
        <p:nvSpPr>
          <p:cNvPr id="5" name="Text Placeholder 4"/>
          <p:cNvSpPr>
            <a:spLocks noGrp="1"/>
          </p:cNvSpPr>
          <p:nvPr>
            <p:ph type="body" idx="1"/>
          </p:nvPr>
        </p:nvSpPr>
        <p:spPr>
          <a:xfrm>
            <a:off x="710642" y="1750763"/>
            <a:ext cx="4053468" cy="639762"/>
          </a:xfrm>
        </p:spPr>
        <p:txBody>
          <a:bodyPr/>
          <a:lstStyle/>
          <a:p>
            <a:pPr algn="ctr"/>
            <a:r>
              <a:rPr lang="en-US" dirty="0" smtClean="0"/>
              <a:t>Average Performance</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199663367"/>
              </p:ext>
            </p:extLst>
          </p:nvPr>
        </p:nvGraphicFramePr>
        <p:xfrm>
          <a:off x="702728" y="2390525"/>
          <a:ext cx="4052888" cy="3337560"/>
        </p:xfrm>
        <a:graphic>
          <a:graphicData uri="http://schemas.openxmlformats.org/drawingml/2006/table">
            <a:tbl>
              <a:tblPr firstRow="1" bandRow="1">
                <a:tableStyleId>{5C22544A-7EE6-4342-B048-85BDC9FD1C3A}</a:tableStyleId>
              </a:tblPr>
              <a:tblGrid>
                <a:gridCol w="2026444"/>
                <a:gridCol w="2026444"/>
              </a:tblGrid>
              <a:tr h="370840">
                <a:tc>
                  <a:txBody>
                    <a:bodyPr/>
                    <a:lstStyle/>
                    <a:p>
                      <a:r>
                        <a:rPr lang="en-US" dirty="0" smtClean="0"/>
                        <a:t>Measure</a:t>
                      </a:r>
                      <a:endParaRPr lang="en-US" dirty="0"/>
                    </a:p>
                  </a:txBody>
                  <a:tcPr/>
                </a:tc>
                <a:tc>
                  <a:txBody>
                    <a:bodyPr/>
                    <a:lstStyle/>
                    <a:p>
                      <a:r>
                        <a:rPr lang="en-US" dirty="0" smtClean="0"/>
                        <a:t>Expected</a:t>
                      </a:r>
                      <a:endParaRPr lang="en-US" dirty="0"/>
                    </a:p>
                  </a:txBody>
                  <a:tcPr/>
                </a:tc>
              </a:tr>
              <a:tr h="370840">
                <a:tc>
                  <a:txBody>
                    <a:bodyPr/>
                    <a:lstStyle/>
                    <a:p>
                      <a:r>
                        <a:rPr lang="en-US" dirty="0" smtClean="0"/>
                        <a:t>New Sales</a:t>
                      </a:r>
                      <a:endParaRPr lang="en-US" dirty="0"/>
                    </a:p>
                  </a:txBody>
                  <a:tcPr/>
                </a:tc>
                <a:tc>
                  <a:txBody>
                    <a:bodyPr/>
                    <a:lstStyle/>
                    <a:p>
                      <a:r>
                        <a:rPr lang="en-US" dirty="0" smtClean="0"/>
                        <a:t>$71,750,000</a:t>
                      </a:r>
                      <a:endParaRPr lang="en-US" dirty="0"/>
                    </a:p>
                  </a:txBody>
                  <a:tcPr/>
                </a:tc>
              </a:tr>
              <a:tr h="370840">
                <a:tc>
                  <a:txBody>
                    <a:bodyPr/>
                    <a:lstStyle/>
                    <a:p>
                      <a:r>
                        <a:rPr lang="en-US" dirty="0" smtClean="0"/>
                        <a:t>Retained Sales</a:t>
                      </a:r>
                      <a:endParaRPr lang="en-US" dirty="0"/>
                    </a:p>
                  </a:txBody>
                  <a:tcPr/>
                </a:tc>
                <a:tc>
                  <a:txBody>
                    <a:bodyPr/>
                    <a:lstStyle/>
                    <a:p>
                      <a:r>
                        <a:rPr lang="en-US" dirty="0" smtClean="0"/>
                        <a:t>$149,240,000</a:t>
                      </a:r>
                      <a:endParaRPr lang="en-US" dirty="0"/>
                    </a:p>
                  </a:txBody>
                  <a:tcPr/>
                </a:tc>
              </a:tr>
              <a:tr h="370840">
                <a:tc>
                  <a:txBody>
                    <a:bodyPr/>
                    <a:lstStyle/>
                    <a:p>
                      <a:r>
                        <a:rPr lang="en-US" dirty="0" smtClean="0"/>
                        <a:t>New Jobs</a:t>
                      </a:r>
                      <a:endParaRPr lang="en-US" dirty="0"/>
                    </a:p>
                  </a:txBody>
                  <a:tcPr/>
                </a:tc>
                <a:tc>
                  <a:txBody>
                    <a:bodyPr/>
                    <a:lstStyle/>
                    <a:p>
                      <a:r>
                        <a:rPr lang="en-US" dirty="0" smtClean="0"/>
                        <a:t>515 Jobs</a:t>
                      </a:r>
                      <a:endParaRPr lang="en-US" dirty="0"/>
                    </a:p>
                  </a:txBody>
                  <a:tcPr/>
                </a:tc>
              </a:tr>
              <a:tr h="370840">
                <a:tc>
                  <a:txBody>
                    <a:bodyPr/>
                    <a:lstStyle/>
                    <a:p>
                      <a:r>
                        <a:rPr lang="en-US" dirty="0" smtClean="0"/>
                        <a:t>Investment</a:t>
                      </a:r>
                      <a:endParaRPr lang="en-US" dirty="0"/>
                    </a:p>
                  </a:txBody>
                  <a:tcPr/>
                </a:tc>
                <a:tc>
                  <a:txBody>
                    <a:bodyPr/>
                    <a:lstStyle/>
                    <a:p>
                      <a:r>
                        <a:rPr lang="en-US" dirty="0" smtClean="0"/>
                        <a:t>$71,750,000</a:t>
                      </a:r>
                      <a:endParaRPr lang="en-US" dirty="0"/>
                    </a:p>
                  </a:txBody>
                  <a:tcPr/>
                </a:tc>
              </a:tr>
              <a:tr h="370840">
                <a:tc>
                  <a:txBody>
                    <a:bodyPr/>
                    <a:lstStyle/>
                    <a:p>
                      <a:r>
                        <a:rPr lang="en-US" dirty="0" smtClean="0"/>
                        <a:t>Cost Savings</a:t>
                      </a:r>
                      <a:endParaRPr lang="en-US" dirty="0"/>
                    </a:p>
                  </a:txBody>
                  <a:tcPr/>
                </a:tc>
                <a:tc>
                  <a:txBody>
                    <a:bodyPr/>
                    <a:lstStyle/>
                    <a:p>
                      <a:r>
                        <a:rPr lang="en-US" dirty="0" smtClean="0"/>
                        <a:t>$15,785,000</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r>
                        <a:rPr lang="en-US" dirty="0" smtClean="0"/>
                        <a:t>Mfg. Clients</a:t>
                      </a:r>
                      <a:endParaRPr lang="en-US" dirty="0"/>
                    </a:p>
                  </a:txBody>
                  <a:tcPr/>
                </a:tc>
                <a:tc>
                  <a:txBody>
                    <a:bodyPr/>
                    <a:lstStyle/>
                    <a:p>
                      <a:r>
                        <a:rPr lang="en-US" dirty="0" smtClean="0"/>
                        <a:t>175 Manufacturers</a:t>
                      </a:r>
                      <a:endParaRPr lang="en-US" dirty="0"/>
                    </a:p>
                  </a:txBody>
                  <a:tcPr/>
                </a:tc>
              </a:tr>
              <a:tr h="370840">
                <a:tc>
                  <a:txBody>
                    <a:bodyPr/>
                    <a:lstStyle/>
                    <a:p>
                      <a:r>
                        <a:rPr lang="en-US" dirty="0" smtClean="0"/>
                        <a:t>New Mfg. Clients</a:t>
                      </a:r>
                      <a:endParaRPr lang="en-US" dirty="0"/>
                    </a:p>
                  </a:txBody>
                  <a:tcPr/>
                </a:tc>
                <a:tc>
                  <a:txBody>
                    <a:bodyPr/>
                    <a:lstStyle/>
                    <a:p>
                      <a:r>
                        <a:rPr lang="en-US" dirty="0" smtClean="0"/>
                        <a:t>63 Manufacturers</a:t>
                      </a:r>
                      <a:endParaRPr lang="en-US" dirty="0"/>
                    </a:p>
                  </a:txBody>
                  <a:tcPr/>
                </a:tc>
              </a:tr>
            </a:tbl>
          </a:graphicData>
        </a:graphic>
      </p:graphicFrame>
      <p:sp>
        <p:nvSpPr>
          <p:cNvPr id="7" name="Text Placeholder 6"/>
          <p:cNvSpPr>
            <a:spLocks noGrp="1"/>
          </p:cNvSpPr>
          <p:nvPr>
            <p:ph type="body" sz="quarter" idx="3"/>
          </p:nvPr>
        </p:nvSpPr>
        <p:spPr>
          <a:xfrm>
            <a:off x="4928004" y="1750763"/>
            <a:ext cx="4028172" cy="639762"/>
          </a:xfrm>
        </p:spPr>
        <p:txBody>
          <a:bodyPr/>
          <a:lstStyle/>
          <a:p>
            <a:pPr algn="ctr"/>
            <a:r>
              <a:rPr lang="en-US" dirty="0" smtClean="0"/>
              <a:t>Good Performance</a:t>
            </a:r>
            <a:endParaRPr lang="en-US" dirty="0"/>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2803877443"/>
              </p:ext>
            </p:extLst>
          </p:nvPr>
        </p:nvGraphicFramePr>
        <p:xfrm>
          <a:off x="4936761" y="2390525"/>
          <a:ext cx="4027488" cy="3337560"/>
        </p:xfrm>
        <a:graphic>
          <a:graphicData uri="http://schemas.openxmlformats.org/drawingml/2006/table">
            <a:tbl>
              <a:tblPr firstRow="1" bandRow="1">
                <a:tableStyleId>{5C22544A-7EE6-4342-B048-85BDC9FD1C3A}</a:tableStyleId>
              </a:tblPr>
              <a:tblGrid>
                <a:gridCol w="2013744"/>
                <a:gridCol w="2013744"/>
              </a:tblGrid>
              <a:tr h="370840">
                <a:tc>
                  <a:txBody>
                    <a:bodyPr/>
                    <a:lstStyle/>
                    <a:p>
                      <a:r>
                        <a:rPr lang="en-US" dirty="0" smtClean="0"/>
                        <a:t>Measure</a:t>
                      </a:r>
                      <a:endParaRPr lang="en-US" dirty="0"/>
                    </a:p>
                  </a:txBody>
                  <a:tcPr/>
                </a:tc>
                <a:tc>
                  <a:txBody>
                    <a:bodyPr/>
                    <a:lstStyle/>
                    <a:p>
                      <a:r>
                        <a:rPr lang="en-US" dirty="0" smtClean="0"/>
                        <a:t>Expected</a:t>
                      </a:r>
                      <a:endParaRPr lang="en-US" dirty="0"/>
                    </a:p>
                  </a:txBody>
                  <a:tcPr/>
                </a:tc>
              </a:tr>
              <a:tr h="370840">
                <a:tc>
                  <a:txBody>
                    <a:bodyPr/>
                    <a:lstStyle/>
                    <a:p>
                      <a:r>
                        <a:rPr lang="en-US" dirty="0" smtClean="0"/>
                        <a:t>New Sales</a:t>
                      </a:r>
                      <a:endParaRPr lang="en-US" dirty="0"/>
                    </a:p>
                  </a:txBody>
                  <a:tcPr/>
                </a:tc>
                <a:tc>
                  <a:txBody>
                    <a:bodyPr/>
                    <a:lstStyle/>
                    <a:p>
                      <a:r>
                        <a:rPr lang="en-US" dirty="0" smtClean="0"/>
                        <a:t>$106,750,000</a:t>
                      </a:r>
                      <a:endParaRPr lang="en-US" dirty="0"/>
                    </a:p>
                  </a:txBody>
                  <a:tcPr/>
                </a:tc>
              </a:tr>
              <a:tr h="370840">
                <a:tc>
                  <a:txBody>
                    <a:bodyPr/>
                    <a:lstStyle/>
                    <a:p>
                      <a:r>
                        <a:rPr lang="en-US" dirty="0" smtClean="0"/>
                        <a:t>Retained Sales</a:t>
                      </a:r>
                      <a:endParaRPr lang="en-US" dirty="0"/>
                    </a:p>
                  </a:txBody>
                  <a:tcPr/>
                </a:tc>
                <a:tc>
                  <a:txBody>
                    <a:bodyPr/>
                    <a:lstStyle/>
                    <a:p>
                      <a:r>
                        <a:rPr lang="en-US" dirty="0" smtClean="0"/>
                        <a:t>$222,040,000</a:t>
                      </a:r>
                      <a:endParaRPr lang="en-US" dirty="0"/>
                    </a:p>
                  </a:txBody>
                  <a:tcPr/>
                </a:tc>
              </a:tr>
              <a:tr h="370840">
                <a:tc>
                  <a:txBody>
                    <a:bodyPr/>
                    <a:lstStyle/>
                    <a:p>
                      <a:r>
                        <a:rPr lang="en-US" dirty="0" smtClean="0"/>
                        <a:t>New Jobs</a:t>
                      </a:r>
                      <a:endParaRPr lang="en-US" dirty="0"/>
                    </a:p>
                  </a:txBody>
                  <a:tcPr/>
                </a:tc>
                <a:tc>
                  <a:txBody>
                    <a:bodyPr/>
                    <a:lstStyle/>
                    <a:p>
                      <a:r>
                        <a:rPr lang="en-US" dirty="0" smtClean="0"/>
                        <a:t>766 Jobs</a:t>
                      </a:r>
                      <a:endParaRPr lang="en-US" dirty="0"/>
                    </a:p>
                  </a:txBody>
                  <a:tcPr/>
                </a:tc>
              </a:tr>
              <a:tr h="370840">
                <a:tc>
                  <a:txBody>
                    <a:bodyPr/>
                    <a:lstStyle/>
                    <a:p>
                      <a:r>
                        <a:rPr lang="en-US" dirty="0" smtClean="0"/>
                        <a:t>Investment</a:t>
                      </a:r>
                      <a:endParaRPr lang="en-US" dirty="0"/>
                    </a:p>
                  </a:txBody>
                  <a:tcPr/>
                </a:tc>
                <a:tc>
                  <a:txBody>
                    <a:bodyPr/>
                    <a:lstStyle/>
                    <a:p>
                      <a:r>
                        <a:rPr lang="en-US" dirty="0" smtClean="0"/>
                        <a:t>$106,750,000</a:t>
                      </a:r>
                      <a:endParaRPr lang="en-US" dirty="0"/>
                    </a:p>
                  </a:txBody>
                  <a:tcPr/>
                </a:tc>
              </a:tr>
              <a:tr h="370840">
                <a:tc>
                  <a:txBody>
                    <a:bodyPr/>
                    <a:lstStyle/>
                    <a:p>
                      <a:r>
                        <a:rPr lang="en-US" dirty="0" smtClean="0"/>
                        <a:t>Cost Savings</a:t>
                      </a:r>
                      <a:endParaRPr lang="en-US" dirty="0"/>
                    </a:p>
                  </a:txBody>
                  <a:tcPr/>
                </a:tc>
                <a:tc>
                  <a:txBody>
                    <a:bodyPr/>
                    <a:lstStyle/>
                    <a:p>
                      <a:r>
                        <a:rPr lang="en-US" dirty="0" smtClean="0"/>
                        <a:t>$23,485,000</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r>
                        <a:rPr lang="en-US" dirty="0" smtClean="0"/>
                        <a:t>Mfg. Clients</a:t>
                      </a:r>
                      <a:endParaRPr lang="en-US" dirty="0"/>
                    </a:p>
                  </a:txBody>
                  <a:tcPr/>
                </a:tc>
                <a:tc>
                  <a:txBody>
                    <a:bodyPr/>
                    <a:lstStyle/>
                    <a:p>
                      <a:r>
                        <a:rPr lang="en-US" dirty="0" smtClean="0"/>
                        <a:t>260 Manufacturers</a:t>
                      </a:r>
                      <a:endParaRPr lang="en-US" dirty="0"/>
                    </a:p>
                  </a:txBody>
                  <a:tcPr/>
                </a:tc>
              </a:tr>
              <a:tr h="370840">
                <a:tc>
                  <a:txBody>
                    <a:bodyPr/>
                    <a:lstStyle/>
                    <a:p>
                      <a:r>
                        <a:rPr lang="en-US" dirty="0" smtClean="0"/>
                        <a:t>New Mfg. Clients</a:t>
                      </a:r>
                      <a:endParaRPr lang="en-US" dirty="0"/>
                    </a:p>
                  </a:txBody>
                  <a:tcPr/>
                </a:tc>
                <a:tc>
                  <a:txBody>
                    <a:bodyPr/>
                    <a:lstStyle/>
                    <a:p>
                      <a:r>
                        <a:rPr lang="en-US" dirty="0" smtClean="0"/>
                        <a:t>94 Manufacturers</a:t>
                      </a:r>
                      <a:endParaRPr lang="en-US" dirty="0"/>
                    </a:p>
                  </a:txBody>
                  <a:tcPr/>
                </a:tc>
              </a:tr>
            </a:tbl>
          </a:graphicData>
        </a:graphic>
      </p:graphicFrame>
      <p:sp>
        <p:nvSpPr>
          <p:cNvPr id="8"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22</a:t>
            </a:fld>
            <a:endParaRPr lang="en-US" sz="1800" dirty="0" smtClean="0">
              <a:solidFill>
                <a:prstClr val="black"/>
              </a:solidFill>
            </a:endParaRPr>
          </a:p>
        </p:txBody>
      </p:sp>
    </p:spTree>
    <p:extLst>
      <p:ext uri="{BB962C8B-B14F-4D97-AF65-F5344CB8AC3E}">
        <p14:creationId xmlns:p14="http://schemas.microsoft.com/office/powerpoint/2010/main" val="826416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16398"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23</a:t>
            </a:fld>
            <a:endParaRPr lang="en-US" sz="1800" dirty="0" smtClean="0">
              <a:solidFill>
                <a:prstClr val="black"/>
              </a:solidFill>
            </a:endParaRPr>
          </a:p>
        </p:txBody>
      </p:sp>
      <p:sp>
        <p:nvSpPr>
          <p:cNvPr id="2" name="Rectangle 1"/>
          <p:cNvSpPr/>
          <p:nvPr/>
        </p:nvSpPr>
        <p:spPr>
          <a:xfrm>
            <a:off x="1181818" y="3272203"/>
            <a:ext cx="6633714" cy="402650"/>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895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8077200" cy="685800"/>
          </a:xfrm>
        </p:spPr>
        <p:txBody>
          <a:bodyPr>
            <a:normAutofit fontScale="90000"/>
          </a:bodyPr>
          <a:lstStyle/>
          <a:p>
            <a:r>
              <a:rPr lang="en-US" sz="2800" dirty="0" smtClean="0">
                <a:effectLst/>
                <a:latin typeface="Arial Narrow" pitchFamily="34" charset="0"/>
              </a:rPr>
              <a:t>Funding Opportunity Overview (1)</a:t>
            </a:r>
            <a:br>
              <a:rPr lang="en-US" sz="2800" dirty="0" smtClean="0">
                <a:effectLst/>
                <a:latin typeface="Arial Narrow" pitchFamily="34" charset="0"/>
              </a:rPr>
            </a:br>
            <a:endParaRPr lang="en-US" sz="2800" dirty="0" smtClean="0">
              <a:effectLst/>
              <a:latin typeface="Arial Narrow" pitchFamily="34" charset="0"/>
            </a:endParaRPr>
          </a:p>
        </p:txBody>
      </p:sp>
      <p:sp>
        <p:nvSpPr>
          <p:cNvPr id="7171" name="Content Placeholder 2"/>
          <p:cNvSpPr>
            <a:spLocks noGrp="1"/>
          </p:cNvSpPr>
          <p:nvPr>
            <p:ph idx="1"/>
          </p:nvPr>
        </p:nvSpPr>
        <p:spPr>
          <a:xfrm>
            <a:off x="707258" y="1447800"/>
            <a:ext cx="7088002" cy="4671060"/>
          </a:xfrm>
        </p:spPr>
        <p:txBody>
          <a:bodyPr wrap="square">
            <a:normAutofit/>
          </a:bodyPr>
          <a:lstStyle/>
          <a:p>
            <a:r>
              <a:rPr lang="en-US" sz="1600" b="1" dirty="0" smtClean="0">
                <a:effectLst/>
                <a:latin typeface="Arial Narrow" pitchFamily="34" charset="0"/>
                <a:cs typeface="Calibri" pitchFamily="34" charset="0"/>
              </a:rPr>
              <a:t>Funding Opportunity Title</a:t>
            </a:r>
            <a:r>
              <a:rPr lang="en-US" sz="1600" b="1" dirty="0">
                <a:latin typeface="Arial Narrow" pitchFamily="34" charset="0"/>
                <a:cs typeface="Calibri" pitchFamily="34" charset="0"/>
              </a:rPr>
              <a:t>:</a:t>
            </a:r>
            <a:r>
              <a:rPr lang="en-US" sz="1600" dirty="0">
                <a:latin typeface="Arial Narrow" pitchFamily="34" charset="0"/>
                <a:cs typeface="Calibri" pitchFamily="34" charset="0"/>
              </a:rPr>
              <a:t>  </a:t>
            </a:r>
            <a:r>
              <a:rPr lang="en-US" sz="1600" dirty="0">
                <a:ea typeface="Times New Roman"/>
              </a:rPr>
              <a:t>Manufacturing Extension Partnership (MEP) Center for </a:t>
            </a:r>
            <a:r>
              <a:rPr lang="en-US" sz="1600" dirty="0" smtClean="0">
                <a:ea typeface="Times New Roman"/>
              </a:rPr>
              <a:t>Florida</a:t>
            </a:r>
          </a:p>
          <a:p>
            <a:pPr marL="0" indent="0">
              <a:buNone/>
            </a:pPr>
            <a:endParaRPr lang="en-US" sz="1600" dirty="0" smtClean="0">
              <a:effectLst/>
              <a:latin typeface="Arial Narrow" pitchFamily="34" charset="0"/>
              <a:cs typeface="Calibri" pitchFamily="34" charset="0"/>
            </a:endParaRPr>
          </a:p>
          <a:p>
            <a:r>
              <a:rPr lang="en-US" sz="1600" b="1" dirty="0" smtClean="0">
                <a:effectLst/>
                <a:latin typeface="Arial Narrow" pitchFamily="34" charset="0"/>
                <a:cs typeface="Calibri" pitchFamily="34" charset="0"/>
              </a:rPr>
              <a:t>Funding Opportunity Description:  </a:t>
            </a:r>
          </a:p>
          <a:p>
            <a:pPr marL="0" indent="0">
              <a:buNone/>
            </a:pPr>
            <a:endParaRPr lang="en-US" sz="1600" b="1" dirty="0" smtClean="0">
              <a:effectLst/>
              <a:latin typeface="Arial Narrow" pitchFamily="34" charset="0"/>
              <a:cs typeface="Calibri" pitchFamily="34" charset="0"/>
            </a:endParaRPr>
          </a:p>
          <a:p>
            <a:pPr lvl="1"/>
            <a:r>
              <a:rPr lang="en-US" sz="1200" dirty="0"/>
              <a:t>NIST invites applications from eligible applicants </a:t>
            </a:r>
            <a:r>
              <a:rPr lang="en-US" sz="1200" b="1" i="1" dirty="0"/>
              <a:t>for funding one (1) MEP center to provide manufacturing extension services to primarily small- and medium-sized manufacturers in the state of Florida</a:t>
            </a:r>
            <a:r>
              <a:rPr lang="en-US" sz="1200" dirty="0"/>
              <a:t>.  The MEP center will become part of the MEP national system of extension service providers, currently comprised of more than 400 centers and field offices located throughout the United States and Puerto Rico.   </a:t>
            </a:r>
          </a:p>
          <a:p>
            <a:endParaRPr lang="en-US" sz="1600" dirty="0"/>
          </a:p>
          <a:p>
            <a:pPr lvl="1"/>
            <a:r>
              <a:rPr lang="en-US" sz="1200" dirty="0"/>
              <a:t>The objective of an MEP center is to </a:t>
            </a:r>
            <a:r>
              <a:rPr lang="en-US" sz="1200" b="1" i="1" dirty="0"/>
              <a:t>provide manufacturing extension services that enhance productivity, innovative capacity, and technological performance, and strengthen the global competitiveness of primarily small- and medium-sized U.S.-based manufacturing firms in its service region</a:t>
            </a:r>
            <a:r>
              <a:rPr lang="en-US" sz="1200" dirty="0"/>
              <a:t>.  Manufacturing extension services are provided by utilizing the most cost effective, local, leveraged resources for those services through the coordinated efforts of a regionally-based MEP center and local technology resources.  The management and operational structure of an MEP center is not prescribed, but should be based upon the characteristics of the manufacturers in the region and locally available resources with demonstrated experience working with manufacturers.  </a:t>
            </a:r>
          </a:p>
          <a:p>
            <a:endParaRPr lang="en-US" sz="1600" dirty="0" smtClean="0">
              <a:latin typeface="Arial Narrow" pitchFamily="34" charset="0"/>
            </a:endParaRPr>
          </a:p>
        </p:txBody>
      </p:sp>
      <p:sp>
        <p:nvSpPr>
          <p:cNvPr id="7173" name="Slide Number Placeholder 4"/>
          <p:cNvSpPr>
            <a:spLocks noGrp="1"/>
          </p:cNvSpPr>
          <p:nvPr>
            <p:ph type="sldNum" sz="quarter" idx="11"/>
          </p:nvPr>
        </p:nvSpPr>
        <p:spPr>
          <a:xfrm>
            <a:off x="5729377" y="6485507"/>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64488BD7-82B2-4614-AE6D-CDDA5492E8C1}" type="slidenum">
              <a:rPr lang="en-US" sz="1800" smtClean="0"/>
              <a:pPr algn="r"/>
              <a:t>24</a:t>
            </a:fld>
            <a:endParaRPr lang="en-US" sz="1800" dirty="0" smtClean="0"/>
          </a:p>
        </p:txBody>
      </p:sp>
    </p:spTree>
    <p:extLst>
      <p:ext uri="{BB962C8B-B14F-4D97-AF65-F5344CB8AC3E}">
        <p14:creationId xmlns:p14="http://schemas.microsoft.com/office/powerpoint/2010/main" val="2192480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8077200" cy="838200"/>
          </a:xfrm>
        </p:spPr>
        <p:txBody>
          <a:bodyPr>
            <a:normAutofit fontScale="90000"/>
          </a:bodyPr>
          <a:lstStyle/>
          <a:p>
            <a:r>
              <a:rPr lang="en-US" sz="2800" dirty="0" smtClean="0">
                <a:effectLst/>
              </a:rPr>
              <a:t>Funding Opportunity Overview (2)</a:t>
            </a:r>
            <a:br>
              <a:rPr lang="en-US" sz="2800" dirty="0" smtClean="0">
                <a:effectLst/>
              </a:rPr>
            </a:br>
            <a:endParaRPr lang="en-US" sz="2800" dirty="0" smtClean="0">
              <a:effectLst/>
            </a:endParaRPr>
          </a:p>
        </p:txBody>
      </p:sp>
      <p:sp>
        <p:nvSpPr>
          <p:cNvPr id="7171" name="Content Placeholder 2"/>
          <p:cNvSpPr>
            <a:spLocks noGrp="1"/>
          </p:cNvSpPr>
          <p:nvPr>
            <p:ph idx="1"/>
          </p:nvPr>
        </p:nvSpPr>
        <p:spPr>
          <a:xfrm>
            <a:off x="825622" y="1225296"/>
            <a:ext cx="7504562" cy="4946904"/>
          </a:xfrm>
        </p:spPr>
        <p:txBody>
          <a:bodyPr wrap="square">
            <a:normAutofit/>
          </a:bodyPr>
          <a:lstStyle/>
          <a:p>
            <a:pPr>
              <a:lnSpc>
                <a:spcPct val="150000"/>
              </a:lnSpc>
              <a:defRPr/>
            </a:pPr>
            <a:r>
              <a:rPr lang="en-US" sz="1600" b="1" dirty="0" smtClean="0">
                <a:effectLst/>
                <a:latin typeface="Arial Narrow" pitchFamily="34" charset="0"/>
              </a:rPr>
              <a:t>Authority:  </a:t>
            </a:r>
            <a:r>
              <a:rPr lang="en-US" sz="1600" dirty="0">
                <a:latin typeface="Arial Narrow" pitchFamily="34" charset="0"/>
              </a:rPr>
              <a:t>The statutory authority for this program is </a:t>
            </a:r>
            <a:r>
              <a:rPr lang="en-US" sz="1600" dirty="0"/>
              <a:t>15 U.S.C. 278k, as implemented in 15 CFR part 290</a:t>
            </a:r>
            <a:endParaRPr lang="en-US" sz="1600" dirty="0">
              <a:effectLst/>
              <a:latin typeface="Arial Narrow" pitchFamily="34" charset="0"/>
            </a:endParaRPr>
          </a:p>
          <a:p>
            <a:pPr>
              <a:lnSpc>
                <a:spcPct val="150000"/>
              </a:lnSpc>
              <a:defRPr/>
            </a:pPr>
            <a:r>
              <a:rPr lang="en-US" sz="1600" b="1" dirty="0" smtClean="0">
                <a:effectLst/>
                <a:latin typeface="Arial Narrow" pitchFamily="34" charset="0"/>
              </a:rPr>
              <a:t>Funding Instrument:  </a:t>
            </a:r>
            <a:r>
              <a:rPr lang="en-US" sz="1600" dirty="0" smtClean="0">
                <a:effectLst/>
                <a:latin typeface="Arial Narrow" pitchFamily="34" charset="0"/>
              </a:rPr>
              <a:t>Cooperative Agreement</a:t>
            </a:r>
          </a:p>
          <a:p>
            <a:pPr lvl="1">
              <a:lnSpc>
                <a:spcPct val="150000"/>
              </a:lnSpc>
              <a:defRPr/>
            </a:pPr>
            <a:r>
              <a:rPr lang="en-US" sz="1600" dirty="0">
                <a:latin typeface="Arial Narrow" pitchFamily="34" charset="0"/>
              </a:rPr>
              <a:t>The funding instrument that will be used for each award is a cooperative agreement. The nature of NIST’s “substantial involvement” will generally be </a:t>
            </a:r>
            <a:r>
              <a:rPr lang="en-US" sz="1600" i="1" u="sng" dirty="0">
                <a:latin typeface="Arial Narrow" pitchFamily="34" charset="0"/>
              </a:rPr>
              <a:t>collaboration between MEP and the recipient </a:t>
            </a:r>
            <a:r>
              <a:rPr lang="en-US" sz="1600" i="1" u="sng" dirty="0" smtClean="0">
                <a:latin typeface="Arial Narrow" pitchFamily="34" charset="0"/>
              </a:rPr>
              <a:t>organization(s)</a:t>
            </a:r>
            <a:r>
              <a:rPr lang="en-US" sz="1600" dirty="0" smtClean="0">
                <a:latin typeface="Arial Narrow" pitchFamily="34" charset="0"/>
              </a:rPr>
              <a:t>. </a:t>
            </a:r>
            <a:r>
              <a:rPr lang="en-US" sz="1600" dirty="0">
                <a:latin typeface="Arial Narrow" pitchFamily="34" charset="0"/>
              </a:rPr>
              <a:t>This includes MEP collaboration with a recipient on its progress and approving changes in the statement of work</a:t>
            </a:r>
            <a:r>
              <a:rPr lang="en-US" sz="1600" dirty="0" smtClean="0">
                <a:latin typeface="Arial Narrow" pitchFamily="34" charset="0"/>
              </a:rPr>
              <a:t>. </a:t>
            </a:r>
          </a:p>
          <a:p>
            <a:pPr marL="457200" lvl="1" indent="0">
              <a:lnSpc>
                <a:spcPct val="150000"/>
              </a:lnSpc>
              <a:buNone/>
              <a:defRPr/>
            </a:pPr>
            <a:endParaRPr lang="en-US" sz="1200" u="sng" dirty="0">
              <a:latin typeface="Arial Narrow" pitchFamily="34" charset="0"/>
            </a:endParaRPr>
          </a:p>
          <a:p>
            <a:pPr>
              <a:lnSpc>
                <a:spcPct val="150000"/>
              </a:lnSpc>
              <a:defRPr/>
            </a:pPr>
            <a:r>
              <a:rPr lang="en-US" sz="1600" dirty="0">
                <a:latin typeface="Arial Narrow" pitchFamily="34" charset="0"/>
              </a:rPr>
              <a:t>In addition to financial support once the award is made NIST MEP will be available to engage in assisting the planning effort.  This could include working on-site with the planning team, offering insight, advice and technical assistance regarding the experience of others across the MEP system.</a:t>
            </a:r>
          </a:p>
          <a:p>
            <a:pPr>
              <a:lnSpc>
                <a:spcPct val="150000"/>
              </a:lnSpc>
              <a:defRPr/>
            </a:pPr>
            <a:endParaRPr lang="en-US" sz="1600" dirty="0" smtClean="0">
              <a:latin typeface="Arial Narrow" pitchFamily="34" charset="0"/>
            </a:endParaRPr>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25</a:t>
            </a:fld>
            <a:endParaRPr lang="en-US" sz="1800" dirty="0" smtClean="0">
              <a:solidFill>
                <a:prstClr val="black"/>
              </a:solidFill>
            </a:endParaRPr>
          </a:p>
        </p:txBody>
      </p:sp>
    </p:spTree>
    <p:extLst>
      <p:ext uri="{BB962C8B-B14F-4D97-AF65-F5344CB8AC3E}">
        <p14:creationId xmlns:p14="http://schemas.microsoft.com/office/powerpoint/2010/main" val="1682196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smtClean="0">
                <a:effectLst/>
                <a:latin typeface="Arial Narrow" pitchFamily="34" charset="0"/>
              </a:rPr>
              <a:t>Cost Share, Funding &amp; Eligibility (1)</a:t>
            </a:r>
          </a:p>
        </p:txBody>
      </p:sp>
      <p:sp>
        <p:nvSpPr>
          <p:cNvPr id="10243" name="Content Placeholder 2"/>
          <p:cNvSpPr>
            <a:spLocks noGrp="1"/>
          </p:cNvSpPr>
          <p:nvPr>
            <p:ph idx="1"/>
          </p:nvPr>
        </p:nvSpPr>
        <p:spPr>
          <a:xfrm>
            <a:off x="728471" y="1264920"/>
            <a:ext cx="7540101" cy="5021580"/>
          </a:xfrm>
        </p:spPr>
        <p:txBody>
          <a:bodyPr wrap="square">
            <a:noAutofit/>
          </a:bodyPr>
          <a:lstStyle/>
          <a:p>
            <a:pPr>
              <a:spcBef>
                <a:spcPts val="0"/>
              </a:spcBef>
            </a:pPr>
            <a:r>
              <a:rPr lang="en-US" sz="1400" b="1" dirty="0" smtClean="0">
                <a:effectLst/>
                <a:latin typeface="Arial Narrow" pitchFamily="34" charset="0"/>
              </a:rPr>
              <a:t>Cost Share</a:t>
            </a:r>
            <a:r>
              <a:rPr lang="en-US" sz="1400" b="1" dirty="0" smtClean="0">
                <a:latin typeface="Arial Narrow" pitchFamily="34" charset="0"/>
              </a:rPr>
              <a:t>:</a:t>
            </a:r>
          </a:p>
          <a:p>
            <a:pPr lvl="1">
              <a:spcBef>
                <a:spcPts val="0"/>
              </a:spcBef>
            </a:pPr>
            <a:endParaRPr lang="en-US" sz="1200" b="1" dirty="0" smtClean="0">
              <a:latin typeface="Arial Narrow" pitchFamily="34" charset="0"/>
            </a:endParaRPr>
          </a:p>
          <a:p>
            <a:pPr marL="457200" lvl="1" indent="0">
              <a:spcBef>
                <a:spcPts val="0"/>
              </a:spcBef>
              <a:buNone/>
            </a:pPr>
            <a:r>
              <a:rPr lang="en-US" sz="1200" dirty="0"/>
              <a:t>Non-Federal cost sharing of at least 50 percent of the total project costs is required for the first year of operation.  Any renewal funding of an award will require non-Federal cost sharing as </a:t>
            </a:r>
            <a:r>
              <a:rPr lang="en-US" sz="1200" dirty="0" smtClean="0"/>
              <a:t>follows</a:t>
            </a:r>
          </a:p>
          <a:p>
            <a:pPr marL="457200" lvl="1" indent="0">
              <a:spcBef>
                <a:spcPts val="0"/>
              </a:spcBef>
              <a:buNone/>
            </a:pPr>
            <a:endParaRPr lang="en-US" sz="1600" dirty="0">
              <a:effectLst/>
              <a:latin typeface="Arial Narrow" pitchFamily="34" charset="0"/>
            </a:endParaRPr>
          </a:p>
          <a:p>
            <a:pPr marL="457200" lvl="1" indent="0">
              <a:spcBef>
                <a:spcPts val="0"/>
              </a:spcBef>
              <a:buNone/>
            </a:pPr>
            <a:endParaRPr lang="en-US" sz="1600" dirty="0" smtClean="0">
              <a:effectLst/>
              <a:latin typeface="Arial Narrow" pitchFamily="34" charset="0"/>
            </a:endParaRPr>
          </a:p>
          <a:p>
            <a:pPr>
              <a:spcBef>
                <a:spcPts val="0"/>
              </a:spcBef>
            </a:pPr>
            <a:endParaRPr lang="en-US" sz="1600" b="1" dirty="0" smtClean="0">
              <a:effectLst/>
              <a:latin typeface="Arial Narrow" pitchFamily="34" charset="0"/>
            </a:endParaRPr>
          </a:p>
          <a:p>
            <a:pPr>
              <a:spcBef>
                <a:spcPts val="0"/>
              </a:spcBef>
            </a:pPr>
            <a:endParaRPr lang="en-US" sz="1600" b="1" dirty="0"/>
          </a:p>
          <a:p>
            <a:r>
              <a:rPr lang="en-US" sz="1200" dirty="0"/>
              <a:t>Non-Federal cost sharing is that portion of the project costs not borne by the Federal Government.  The applicant’s share of the MEP center expenses may include cash, services, and third party in-kind contributions, as described at 15 CFR § 14.23 or § 24.24, as applicable, and the MEP program rule, 15 CFR § 290.4(c).  No more than 50% of the applicant’s total non-Federal cost share may be third party in-kind contributions of part-time personnel, equipment, software, rental value of centrally located space, and related contributions, per 15 CFR § 290.4(c)(5).   The source and detailed rationale of the cost share, including cash, full- and part-time personnel, and in-kind donations, must be documented in the budget submitted with the application and will be considered as part of the evaluation review under Section V.1(c) of </a:t>
            </a:r>
            <a:r>
              <a:rPr lang="en-US" sz="1200" dirty="0" smtClean="0"/>
              <a:t>the </a:t>
            </a:r>
            <a:r>
              <a:rPr lang="en-US" sz="1200" dirty="0"/>
              <a:t>FFO</a:t>
            </a:r>
            <a:r>
              <a:rPr lang="en-US" sz="1200" dirty="0" smtClean="0"/>
              <a:t>.</a:t>
            </a:r>
          </a:p>
          <a:p>
            <a:endParaRPr lang="en-US" sz="1200" dirty="0" smtClean="0"/>
          </a:p>
          <a:p>
            <a:r>
              <a:rPr lang="en-US" sz="1200" dirty="0" smtClean="0"/>
              <a:t>All </a:t>
            </a:r>
            <a:r>
              <a:rPr lang="en-US" sz="1200" dirty="0"/>
              <a:t>non-Federal cost share contributions require a letter of commitment signed by an authorized official from each source.</a:t>
            </a:r>
          </a:p>
          <a:p>
            <a:endParaRPr lang="en-US" sz="1200" dirty="0"/>
          </a:p>
          <a:p>
            <a:pPr marL="0" indent="0">
              <a:buNone/>
            </a:pPr>
            <a:endParaRPr lang="en-US" sz="1200" dirty="0" smtClean="0"/>
          </a:p>
        </p:txBody>
      </p:sp>
      <p:sp>
        <p:nvSpPr>
          <p:cNvPr id="10245"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F738FBE6-A06D-43F0-A871-A464ECF8B991}" type="slidenum">
              <a:rPr lang="en-US" sz="1800" smtClean="0"/>
              <a:pPr algn="r"/>
              <a:t>26</a:t>
            </a:fld>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1923468661"/>
              </p:ext>
            </p:extLst>
          </p:nvPr>
        </p:nvGraphicFramePr>
        <p:xfrm>
          <a:off x="1491774" y="2244169"/>
          <a:ext cx="5852160" cy="647541"/>
        </p:xfrm>
        <a:graphic>
          <a:graphicData uri="http://schemas.openxmlformats.org/drawingml/2006/table">
            <a:tbl>
              <a:tblPr firstRow="1" firstCol="1" bandRow="1">
                <a:tableStyleId>{5C22544A-7EE6-4342-B048-85BDC9FD1C3A}</a:tableStyleId>
              </a:tblPr>
              <a:tblGrid>
                <a:gridCol w="1950720"/>
                <a:gridCol w="1950720"/>
                <a:gridCol w="1950720"/>
              </a:tblGrid>
              <a:tr h="190341">
                <a:tc>
                  <a:txBody>
                    <a:bodyPr/>
                    <a:lstStyle/>
                    <a:p>
                      <a:pPr marL="0" marR="0" algn="ctr">
                        <a:spcBef>
                          <a:spcPts val="0"/>
                        </a:spcBef>
                        <a:spcAft>
                          <a:spcPts val="0"/>
                        </a:spcAft>
                        <a:tabLst>
                          <a:tab pos="228600" algn="l"/>
                        </a:tabLst>
                      </a:pPr>
                      <a:r>
                        <a:rPr lang="en-US" sz="1000" dirty="0">
                          <a:effectLst/>
                        </a:rPr>
                        <a:t>Year of Center Operation</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Maximum NIST Share</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 Minimum Non-Federal Share</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dirty="0">
                          <a:effectLst/>
                        </a:rPr>
                        <a:t>1-3</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1/2</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1/2</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a:effectLst/>
                        </a:rPr>
                        <a:t>4</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2/5</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3/5</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dirty="0">
                          <a:effectLst/>
                        </a:rPr>
                        <a:t>5 and beyond</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1/3</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2/3</a:t>
                      </a:r>
                      <a:endParaRPr lang="en-US" sz="1000" dirty="0">
                        <a:effectLst/>
                        <a:latin typeface="Times"/>
                        <a:ea typeface="Times New Roman"/>
                      </a:endParaRPr>
                    </a:p>
                  </a:txBody>
                  <a:tcPr marL="68580" marR="68580" marT="0" marB="0"/>
                </a:tc>
              </a:tr>
            </a:tbl>
          </a:graphicData>
        </a:graphic>
      </p:graphicFrame>
    </p:spTree>
    <p:extLst>
      <p:ext uri="{BB962C8B-B14F-4D97-AF65-F5344CB8AC3E}">
        <p14:creationId xmlns:p14="http://schemas.microsoft.com/office/powerpoint/2010/main" val="3438583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smtClean="0">
                <a:effectLst/>
                <a:latin typeface="Arial Narrow" pitchFamily="34" charset="0"/>
              </a:rPr>
              <a:t>Cost Share, Funding &amp; Eligibility (</a:t>
            </a:r>
            <a:r>
              <a:rPr lang="en-US" sz="2800" dirty="0"/>
              <a:t>2</a:t>
            </a:r>
            <a:r>
              <a:rPr lang="en-US" sz="2800" dirty="0" smtClean="0">
                <a:effectLst/>
                <a:latin typeface="Arial Narrow" pitchFamily="34" charset="0"/>
              </a:rPr>
              <a:t>)</a:t>
            </a:r>
          </a:p>
        </p:txBody>
      </p:sp>
      <p:sp>
        <p:nvSpPr>
          <p:cNvPr id="10243" name="Content Placeholder 2"/>
          <p:cNvSpPr>
            <a:spLocks noGrp="1"/>
          </p:cNvSpPr>
          <p:nvPr>
            <p:ph idx="1"/>
          </p:nvPr>
        </p:nvSpPr>
        <p:spPr>
          <a:xfrm>
            <a:off x="728471" y="1264920"/>
            <a:ext cx="7294095" cy="5021580"/>
          </a:xfrm>
        </p:spPr>
        <p:txBody>
          <a:bodyPr wrap="square">
            <a:noAutofit/>
          </a:bodyPr>
          <a:lstStyle/>
          <a:p>
            <a:pPr>
              <a:spcBef>
                <a:spcPts val="0"/>
              </a:spcBef>
            </a:pPr>
            <a:r>
              <a:rPr lang="en-US" sz="1300" b="1" dirty="0" smtClean="0">
                <a:effectLst/>
              </a:rPr>
              <a:t>Funding </a:t>
            </a:r>
            <a:r>
              <a:rPr lang="en-US" sz="1300" b="1" dirty="0" smtClean="0">
                <a:effectLst/>
              </a:rPr>
              <a:t>Available:</a:t>
            </a:r>
          </a:p>
          <a:p>
            <a:pPr lvl="1">
              <a:spcBef>
                <a:spcPts val="0"/>
              </a:spcBef>
            </a:pPr>
            <a:endParaRPr lang="en-US" sz="1300" b="1" dirty="0" smtClean="0"/>
          </a:p>
          <a:p>
            <a:pPr lvl="1">
              <a:spcBef>
                <a:spcPts val="0"/>
              </a:spcBef>
            </a:pPr>
            <a:r>
              <a:rPr lang="en-US" sz="1300" dirty="0"/>
              <a:t>NIST anticipates funding one (1) application at the level of approximately $3,500,000 for an initial award for an MEP Center in the state of Florida</a:t>
            </a:r>
            <a:r>
              <a:rPr lang="en-US" sz="1300" dirty="0" smtClean="0"/>
              <a:t>.</a:t>
            </a:r>
          </a:p>
          <a:p>
            <a:pPr marL="457200" lvl="1" indent="0">
              <a:spcBef>
                <a:spcPts val="0"/>
              </a:spcBef>
              <a:buNone/>
            </a:pPr>
            <a:endParaRPr lang="en-US" sz="1300" dirty="0"/>
          </a:p>
          <a:p>
            <a:pPr lvl="1">
              <a:spcBef>
                <a:spcPts val="0"/>
              </a:spcBef>
            </a:pPr>
            <a:r>
              <a:rPr lang="en-US" sz="1300" dirty="0"/>
              <a:t>The project awarded under this FFO will have a budget and performance period of one (1) year</a:t>
            </a:r>
            <a:r>
              <a:rPr lang="en-US" sz="1300" dirty="0" smtClean="0"/>
              <a:t>.</a:t>
            </a:r>
          </a:p>
          <a:p>
            <a:pPr>
              <a:spcBef>
                <a:spcPts val="0"/>
              </a:spcBef>
            </a:pPr>
            <a:r>
              <a:rPr lang="en-US" sz="1300" b="1" dirty="0" smtClean="0"/>
              <a:t>Due Date:</a:t>
            </a:r>
          </a:p>
          <a:p>
            <a:pPr lvl="1">
              <a:spcBef>
                <a:spcPts val="0"/>
              </a:spcBef>
            </a:pPr>
            <a:r>
              <a:rPr lang="en-US" sz="1300" dirty="0" smtClean="0"/>
              <a:t>Wednesday, May 14, 2014</a:t>
            </a:r>
            <a:endParaRPr lang="en-US" sz="1300" dirty="0" smtClean="0"/>
          </a:p>
          <a:p>
            <a:pPr>
              <a:lnSpc>
                <a:spcPct val="100000"/>
              </a:lnSpc>
              <a:spcBef>
                <a:spcPts val="600"/>
              </a:spcBef>
            </a:pPr>
            <a:r>
              <a:rPr lang="en-US" sz="1300" b="1" dirty="0"/>
              <a:t>Anticipated Announcement and Award date   </a:t>
            </a:r>
          </a:p>
          <a:p>
            <a:pPr lvl="1">
              <a:lnSpc>
                <a:spcPct val="100000"/>
              </a:lnSpc>
              <a:spcBef>
                <a:spcPts val="600"/>
              </a:spcBef>
            </a:pPr>
            <a:r>
              <a:rPr lang="en-US" sz="1300" dirty="0"/>
              <a:t>Review, selection, and award processing is expected to be completed in September 2014.  The earliest anticipated start date for awards made under this FFO is expected to be approximately October 2014</a:t>
            </a:r>
            <a:r>
              <a:rPr lang="en-US" sz="1300" b="1" dirty="0" smtClean="0"/>
              <a:t>.</a:t>
            </a:r>
          </a:p>
          <a:p>
            <a:pPr lvl="0">
              <a:spcBef>
                <a:spcPts val="0"/>
              </a:spcBef>
              <a:buFont typeface="Arial"/>
              <a:buChar char="•"/>
            </a:pPr>
            <a:endParaRPr lang="en-US" sz="1300" b="1" dirty="0" smtClean="0">
              <a:solidFill>
                <a:prstClr val="black"/>
              </a:solidFill>
            </a:endParaRPr>
          </a:p>
          <a:p>
            <a:pPr lvl="0">
              <a:spcBef>
                <a:spcPts val="0"/>
              </a:spcBef>
              <a:buFont typeface="Arial"/>
              <a:buChar char="•"/>
            </a:pPr>
            <a:r>
              <a:rPr lang="en-US" sz="1300" b="1" dirty="0" smtClean="0">
                <a:solidFill>
                  <a:prstClr val="black"/>
                </a:solidFill>
              </a:rPr>
              <a:t>Eligible </a:t>
            </a:r>
            <a:r>
              <a:rPr lang="en-US" sz="1300" b="1" dirty="0">
                <a:solidFill>
                  <a:prstClr val="black"/>
                </a:solidFill>
              </a:rPr>
              <a:t>Applicants:  </a:t>
            </a:r>
          </a:p>
          <a:p>
            <a:pPr marL="0" lvl="0" indent="0">
              <a:spcBef>
                <a:spcPts val="0"/>
              </a:spcBef>
              <a:buNone/>
            </a:pPr>
            <a:endParaRPr lang="en-US" sz="1300" b="1" dirty="0">
              <a:solidFill>
                <a:prstClr val="black"/>
              </a:solidFill>
            </a:endParaRPr>
          </a:p>
          <a:p>
            <a:pPr lvl="1">
              <a:spcBef>
                <a:spcPts val="0"/>
              </a:spcBef>
              <a:buFont typeface="Arial"/>
              <a:buChar char="–"/>
            </a:pPr>
            <a:r>
              <a:rPr lang="en-US" sz="1300" dirty="0">
                <a:solidFill>
                  <a:prstClr val="black"/>
                </a:solidFill>
              </a:rPr>
              <a:t>Each award recipient </a:t>
            </a:r>
            <a:r>
              <a:rPr lang="en-US" sz="1300" i="1" u="sng" dirty="0">
                <a:solidFill>
                  <a:prstClr val="black"/>
                </a:solidFill>
              </a:rPr>
              <a:t>must be a U.S.-based nonprofit institution or organization</a:t>
            </a:r>
            <a:r>
              <a:rPr lang="en-US" sz="1300" dirty="0">
                <a:solidFill>
                  <a:prstClr val="black"/>
                </a:solidFill>
              </a:rPr>
              <a:t>.  For the purpose of this funding opportunity, </a:t>
            </a:r>
            <a:r>
              <a:rPr lang="en-US" sz="1300" i="1" u="sng" dirty="0">
                <a:solidFill>
                  <a:prstClr val="black"/>
                </a:solidFill>
              </a:rPr>
              <a:t>nonprofit organizations include universities and state and local governments</a:t>
            </a:r>
            <a:r>
              <a:rPr lang="en-US" sz="1300" dirty="0">
                <a:solidFill>
                  <a:prstClr val="black"/>
                </a:solidFill>
              </a:rPr>
              <a:t>.  An eligible organization may work individually or include proposed </a:t>
            </a:r>
            <a:r>
              <a:rPr lang="en-US" sz="1300" dirty="0" err="1">
                <a:solidFill>
                  <a:prstClr val="black"/>
                </a:solidFill>
              </a:rPr>
              <a:t>subawards</a:t>
            </a:r>
            <a:r>
              <a:rPr lang="en-US" sz="1300" dirty="0">
                <a:solidFill>
                  <a:prstClr val="black"/>
                </a:solidFill>
              </a:rPr>
              <a:t> or contracts with others in a project application, effectively forming a team.  </a:t>
            </a:r>
            <a:r>
              <a:rPr lang="en-US" sz="1300" i="1" u="sng" dirty="0">
                <a:solidFill>
                  <a:prstClr val="black"/>
                </a:solidFill>
              </a:rPr>
              <a:t>Existing MEP awardees who meet the eligibility criteria set forth in this section may apply</a:t>
            </a:r>
            <a:r>
              <a:rPr lang="en-US" sz="1300" dirty="0">
                <a:solidFill>
                  <a:prstClr val="black"/>
                </a:solidFill>
              </a:rPr>
              <a:t>.  However, as discussed in Section III.3.b. below, NIST will generally not fund applications that propose an organizational or operational structure that, in whole or in part, delegates or transfers to another person, institution, or organization the applicant’s responsibility for core MEP management and oversight functions. </a:t>
            </a:r>
          </a:p>
          <a:p>
            <a:pPr lvl="1">
              <a:lnSpc>
                <a:spcPct val="100000"/>
              </a:lnSpc>
              <a:spcBef>
                <a:spcPts val="600"/>
              </a:spcBef>
            </a:pPr>
            <a:endParaRPr lang="en-US" sz="1300" b="1" dirty="0" smtClean="0"/>
          </a:p>
          <a:p>
            <a:pPr lvl="1">
              <a:spcBef>
                <a:spcPts val="0"/>
              </a:spcBef>
            </a:pPr>
            <a:endParaRPr lang="en-US" sz="1300" dirty="0"/>
          </a:p>
        </p:txBody>
      </p:sp>
      <p:sp>
        <p:nvSpPr>
          <p:cNvPr id="10245"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F738FBE6-A06D-43F0-A871-A464ECF8B991}" type="slidenum">
              <a:rPr lang="en-US" sz="1800" smtClean="0"/>
              <a:pPr algn="r"/>
              <a:t>27</a:t>
            </a:fld>
            <a:endParaRPr lang="en-US" sz="1800" dirty="0" smtClean="0"/>
          </a:p>
        </p:txBody>
      </p:sp>
    </p:spTree>
    <p:extLst>
      <p:ext uri="{BB962C8B-B14F-4D97-AF65-F5344CB8AC3E}">
        <p14:creationId xmlns:p14="http://schemas.microsoft.com/office/powerpoint/2010/main" val="3438583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49954"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28</a:t>
            </a:fld>
            <a:endParaRPr lang="en-US" sz="1800" dirty="0" smtClean="0">
              <a:solidFill>
                <a:prstClr val="black"/>
              </a:solidFill>
            </a:endParaRPr>
          </a:p>
        </p:txBody>
      </p:sp>
      <p:sp>
        <p:nvSpPr>
          <p:cNvPr id="2" name="Rectangle 1"/>
          <p:cNvSpPr/>
          <p:nvPr/>
        </p:nvSpPr>
        <p:spPr>
          <a:xfrm>
            <a:off x="1181818" y="3574127"/>
            <a:ext cx="1500997" cy="402650"/>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940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effectLst/>
                <a:latin typeface="Arial Narrow" pitchFamily="34" charset="0"/>
              </a:rPr>
              <a:t>Evaluation </a:t>
            </a:r>
            <a:r>
              <a:rPr lang="en-US" sz="2800" b="1" dirty="0" smtClean="0">
                <a:latin typeface="Arial Narrow" pitchFamily="34" charset="0"/>
              </a:rPr>
              <a:t>Review Criteria:</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858327" y="1285336"/>
            <a:ext cx="7267755" cy="4934309"/>
          </a:xfrm>
        </p:spPr>
        <p:txBody>
          <a:bodyPr wrap="square">
            <a:noAutofit/>
          </a:bodyPr>
          <a:lstStyle/>
          <a:p>
            <a:pPr marL="0" indent="0">
              <a:lnSpc>
                <a:spcPct val="120000"/>
              </a:lnSpc>
              <a:buNone/>
              <a:defRPr/>
            </a:pPr>
            <a:r>
              <a:rPr lang="en-US" sz="1500" dirty="0"/>
              <a:t>The applications will be evaluated based on the evaluation criteria described below</a:t>
            </a:r>
            <a:r>
              <a:rPr lang="en-US" sz="1500" dirty="0" smtClean="0"/>
              <a:t>.</a:t>
            </a:r>
          </a:p>
          <a:p>
            <a:pPr>
              <a:lnSpc>
                <a:spcPct val="120000"/>
              </a:lnSpc>
              <a:buAutoNum type="arabicPeriod"/>
              <a:defRPr/>
            </a:pPr>
            <a:r>
              <a:rPr lang="en-US" sz="1500" dirty="0" smtClean="0"/>
              <a:t>Project Narrative (60)</a:t>
            </a:r>
          </a:p>
          <a:p>
            <a:pPr lvl="1">
              <a:lnSpc>
                <a:spcPct val="120000"/>
              </a:lnSpc>
              <a:buAutoNum type="arabicPeriod"/>
              <a:defRPr/>
            </a:pPr>
            <a:r>
              <a:rPr lang="en-US" sz="1500" dirty="0" smtClean="0"/>
              <a:t>Market Understanding</a:t>
            </a:r>
          </a:p>
          <a:p>
            <a:pPr lvl="1">
              <a:lnSpc>
                <a:spcPct val="120000"/>
              </a:lnSpc>
              <a:buAutoNum type="arabicPeriod"/>
              <a:defRPr/>
            </a:pPr>
            <a:r>
              <a:rPr lang="en-US" sz="1500" dirty="0" smtClean="0"/>
              <a:t>Center Strategy</a:t>
            </a:r>
          </a:p>
          <a:p>
            <a:pPr lvl="1">
              <a:lnSpc>
                <a:spcPct val="120000"/>
              </a:lnSpc>
              <a:buAutoNum type="arabicPeriod"/>
              <a:defRPr/>
            </a:pPr>
            <a:r>
              <a:rPr lang="en-US" sz="1500" dirty="0" smtClean="0"/>
              <a:t>Business Model</a:t>
            </a:r>
          </a:p>
          <a:p>
            <a:pPr>
              <a:lnSpc>
                <a:spcPct val="120000"/>
              </a:lnSpc>
              <a:buAutoNum type="arabicPeriod"/>
              <a:defRPr/>
            </a:pPr>
            <a:r>
              <a:rPr lang="en-US" sz="1500" dirty="0" smtClean="0"/>
              <a:t>Qualifications of the Applicant and Program Management (20)</a:t>
            </a:r>
          </a:p>
          <a:p>
            <a:pPr lvl="1">
              <a:lnSpc>
                <a:spcPct val="120000"/>
              </a:lnSpc>
              <a:buAutoNum type="arabicPeriod"/>
              <a:defRPr/>
            </a:pPr>
            <a:r>
              <a:rPr lang="en-US" sz="1500" dirty="0"/>
              <a:t>Key Personnel and Organizational </a:t>
            </a:r>
            <a:r>
              <a:rPr lang="en-US" sz="1500" dirty="0" smtClean="0"/>
              <a:t>Structure</a:t>
            </a:r>
          </a:p>
          <a:p>
            <a:pPr lvl="1">
              <a:lnSpc>
                <a:spcPct val="120000"/>
              </a:lnSpc>
              <a:buAutoNum type="arabicPeriod"/>
              <a:defRPr/>
            </a:pPr>
            <a:r>
              <a:rPr lang="en-US" sz="1500" dirty="0" smtClean="0"/>
              <a:t>Program Management</a:t>
            </a:r>
          </a:p>
          <a:p>
            <a:pPr>
              <a:lnSpc>
                <a:spcPct val="120000"/>
              </a:lnSpc>
              <a:buAutoNum type="arabicPeriod"/>
              <a:defRPr/>
            </a:pPr>
            <a:r>
              <a:rPr lang="en-US" sz="1500" dirty="0" smtClean="0"/>
              <a:t>Budget Narrative and Financial Plan (20)</a:t>
            </a:r>
          </a:p>
          <a:p>
            <a:pPr lvl="1">
              <a:lnSpc>
                <a:spcPct val="120000"/>
              </a:lnSpc>
              <a:buAutoNum type="arabicPeriod"/>
              <a:defRPr/>
            </a:pPr>
            <a:r>
              <a:rPr lang="en-US" sz="1500" dirty="0" smtClean="0"/>
              <a:t>Plans for Financial Cost Share</a:t>
            </a:r>
          </a:p>
          <a:p>
            <a:pPr lvl="1">
              <a:lnSpc>
                <a:spcPct val="120000"/>
              </a:lnSpc>
              <a:buAutoNum type="arabicPeriod"/>
              <a:defRPr/>
            </a:pPr>
            <a:r>
              <a:rPr lang="en-US" sz="1500" dirty="0" smtClean="0"/>
              <a:t>Financial Viability </a:t>
            </a:r>
          </a:p>
          <a:p>
            <a:pPr lvl="1">
              <a:lnSpc>
                <a:spcPct val="120000"/>
              </a:lnSpc>
              <a:buAutoNum type="arabicPeriod"/>
              <a:defRPr/>
            </a:pPr>
            <a:endParaRPr lang="en-US" sz="1500" dirty="0" smtClean="0"/>
          </a:p>
          <a:p>
            <a:pPr lvl="1">
              <a:lnSpc>
                <a:spcPct val="120000"/>
              </a:lnSpc>
              <a:buAutoNum type="arabicPeriod"/>
              <a:defRPr/>
            </a:pPr>
            <a:endParaRPr lang="en-US" sz="1500" dirty="0" smtClean="0"/>
          </a:p>
          <a:p>
            <a:pPr marL="0" indent="0">
              <a:lnSpc>
                <a:spcPct val="120000"/>
              </a:lnSpc>
              <a:buNone/>
              <a:defRPr/>
            </a:pPr>
            <a:endParaRPr lang="en-US" sz="1500" dirty="0" smtClean="0"/>
          </a:p>
        </p:txBody>
      </p:sp>
      <p:sp>
        <p:nvSpPr>
          <p:cNvPr id="18437"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29</a:t>
            </a:fld>
            <a:endParaRPr lang="en-US" sz="1800" dirty="0" smtClean="0"/>
          </a:p>
        </p:txBody>
      </p:sp>
    </p:spTree>
    <p:extLst>
      <p:ext uri="{BB962C8B-B14F-4D97-AF65-F5344CB8AC3E}">
        <p14:creationId xmlns:p14="http://schemas.microsoft.com/office/powerpoint/2010/main" val="2673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3</a:t>
            </a:fld>
            <a:endParaRPr lang="en-US" sz="1800" dirty="0" smtClean="0">
              <a:solidFill>
                <a:prstClr val="black"/>
              </a:solidFill>
            </a:endParaRPr>
          </a:p>
        </p:txBody>
      </p:sp>
      <p:sp>
        <p:nvSpPr>
          <p:cNvPr id="2" name="Rectangle 1"/>
          <p:cNvSpPr/>
          <p:nvPr/>
        </p:nvSpPr>
        <p:spPr>
          <a:xfrm>
            <a:off x="1086928" y="1676400"/>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03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768159"/>
          </a:xfrm>
        </p:spPr>
        <p:txBody>
          <a:bodyPr>
            <a:noAutofit/>
          </a:bodyPr>
          <a:lstStyle/>
          <a:p>
            <a:pPr>
              <a:defRPr/>
            </a:pPr>
            <a:r>
              <a:rPr lang="en-US" sz="2400" dirty="0" smtClean="0">
                <a:effectLst/>
                <a:latin typeface="Arial Narrow" pitchFamily="34" charset="0"/>
              </a:rPr>
              <a:t/>
            </a:r>
            <a:br>
              <a:rPr lang="en-US" sz="2400" dirty="0" smtClean="0">
                <a:effectLst/>
                <a:latin typeface="Arial Narrow" pitchFamily="34" charset="0"/>
              </a:rPr>
            </a:br>
            <a:r>
              <a:rPr lang="en-US" sz="2400" b="1" dirty="0">
                <a:latin typeface="Arial Narrow" pitchFamily="34" charset="0"/>
              </a:rPr>
              <a:t>Review </a:t>
            </a:r>
            <a:r>
              <a:rPr lang="en-US" sz="2400" b="1" dirty="0" smtClean="0">
                <a:latin typeface="Arial Narrow" pitchFamily="34" charset="0"/>
              </a:rPr>
              <a:t>Criteria #1- Project Narrative (</a:t>
            </a:r>
            <a:r>
              <a:rPr lang="en-US" sz="2400" b="1" dirty="0" smtClean="0">
                <a:latin typeface="Arial Narrow" pitchFamily="34" charset="0"/>
              </a:rPr>
              <a:t>Market </a:t>
            </a:r>
            <a:r>
              <a:rPr lang="en-US" sz="2400" b="1" dirty="0" smtClean="0">
                <a:latin typeface="Arial Narrow" pitchFamily="34" charset="0"/>
              </a:rPr>
              <a:t>Understanding, Center Strategy and Business Model):</a:t>
            </a:r>
            <a:r>
              <a:rPr lang="en-US" sz="2400" dirty="0" smtClean="0">
                <a:latin typeface="Arial Narrow" pitchFamily="34" charset="0"/>
              </a:rPr>
              <a:t/>
            </a:r>
            <a:br>
              <a:rPr lang="en-US" sz="2400" dirty="0" smtClean="0">
                <a:latin typeface="Arial Narrow" pitchFamily="34" charset="0"/>
              </a:rPr>
            </a:br>
            <a:endParaRPr lang="en-US" sz="1400" dirty="0">
              <a:effectLst/>
              <a:latin typeface="Arial Narrow" pitchFamily="34" charset="0"/>
            </a:endParaRPr>
          </a:p>
        </p:txBody>
      </p:sp>
      <p:sp>
        <p:nvSpPr>
          <p:cNvPr id="3" name="Content Placeholder 2"/>
          <p:cNvSpPr>
            <a:spLocks noGrp="1"/>
          </p:cNvSpPr>
          <p:nvPr>
            <p:ph idx="1"/>
          </p:nvPr>
        </p:nvSpPr>
        <p:spPr>
          <a:xfrm>
            <a:off x="793630" y="1539240"/>
            <a:ext cx="7664570" cy="4747260"/>
          </a:xfrm>
        </p:spPr>
        <p:txBody>
          <a:bodyPr wrap="square">
            <a:noAutofit/>
          </a:bodyPr>
          <a:lstStyle/>
          <a:p>
            <a:pPr marL="0" lvl="0" indent="0">
              <a:lnSpc>
                <a:spcPct val="120000"/>
              </a:lnSpc>
              <a:buNone/>
              <a:defRPr/>
            </a:pPr>
            <a:r>
              <a:rPr lang="en-US" sz="1400" b="1" dirty="0">
                <a:solidFill>
                  <a:prstClr val="black"/>
                </a:solidFill>
              </a:rPr>
              <a:t>(Review Criteria #1 – Project Narrative)</a:t>
            </a:r>
          </a:p>
          <a:p>
            <a:pPr marL="228600" lvl="0" indent="-228600">
              <a:lnSpc>
                <a:spcPct val="120000"/>
              </a:lnSpc>
              <a:buFont typeface="+mj-lt"/>
              <a:buAutoNum type="alphaLcPeriod"/>
              <a:defRPr/>
            </a:pPr>
            <a:r>
              <a:rPr lang="en-US" sz="1100" b="1" u="sng" dirty="0">
                <a:solidFill>
                  <a:prstClr val="black"/>
                </a:solidFill>
              </a:rPr>
              <a:t>Project Narrative.  (60 points; Sub-criteria i– iii will be weighted equally) </a:t>
            </a:r>
            <a:r>
              <a:rPr lang="en-US" sz="1100" dirty="0">
                <a:solidFill>
                  <a:prstClr val="black"/>
                </a:solidFill>
              </a:rPr>
              <a:t>The extent to which the applicant’s proposal demonstrates how the applicant will efficiently and effectively establish an MEP center to provide manufacturing extension services to primarily small- and medium-sized manufacturers in the state of Florida will be evaluated.  Reviewers will consider the following topics when evaluating the Project Narrative</a:t>
            </a:r>
            <a:r>
              <a:rPr lang="en-US" sz="1100" b="1" dirty="0">
                <a:solidFill>
                  <a:prstClr val="black"/>
                </a:solidFill>
              </a:rPr>
              <a:t>:</a:t>
            </a:r>
          </a:p>
          <a:p>
            <a:pPr lvl="1">
              <a:buFont typeface="+mj-lt"/>
              <a:buAutoNum type="romanLcPeriod"/>
            </a:pPr>
            <a:r>
              <a:rPr lang="en-US" sz="1200" b="1" dirty="0">
                <a:solidFill>
                  <a:prstClr val="black"/>
                </a:solidFill>
              </a:rPr>
              <a:t>Market Understanding (20).  </a:t>
            </a:r>
            <a:r>
              <a:rPr lang="en-US" sz="1100" dirty="0">
                <a:solidFill>
                  <a:prstClr val="black"/>
                </a:solidFill>
              </a:rPr>
              <a:t>Reviewers will assess the strategy proposed for the Center to define the target market, understand the needs of manufacturers, with an emphasis on the small- and medium-sized manufacturers, and determine appropriate services to meet identified needs. The following sub-topics will be evaluated:  </a:t>
            </a:r>
          </a:p>
          <a:p>
            <a:pPr marL="0" lvl="0" indent="0">
              <a:buNone/>
            </a:pPr>
            <a:endParaRPr lang="en-US" sz="1100" dirty="0">
              <a:solidFill>
                <a:prstClr val="black"/>
              </a:solidFill>
            </a:endParaRPr>
          </a:p>
          <a:p>
            <a:pPr marL="1028700" lvl="2">
              <a:buFont typeface="+mj-lt"/>
              <a:buAutoNum type="arabicPeriod"/>
            </a:pPr>
            <a:r>
              <a:rPr lang="en-US" sz="1100" b="1" dirty="0">
                <a:solidFill>
                  <a:prstClr val="black"/>
                </a:solidFill>
              </a:rPr>
              <a:t>Geographic Scope and Targeting.</a:t>
            </a:r>
            <a:r>
              <a:rPr lang="en-US" sz="1100" dirty="0">
                <a:solidFill>
                  <a:prstClr val="black"/>
                </a:solidFill>
              </a:rPr>
              <a:t>  Reviewers will assess the extent to which the applicant:</a:t>
            </a:r>
          </a:p>
          <a:p>
            <a:pPr marL="1257300" lvl="2"/>
            <a:r>
              <a:rPr lang="en-US" sz="1100" dirty="0">
                <a:solidFill>
                  <a:prstClr val="black"/>
                </a:solidFill>
              </a:rPr>
              <a:t>delineates target service regions and manufacturers; </a:t>
            </a:r>
          </a:p>
          <a:p>
            <a:pPr marL="1257300" lvl="2"/>
            <a:r>
              <a:rPr lang="en-US" sz="1100" dirty="0">
                <a:solidFill>
                  <a:prstClr val="black"/>
                </a:solidFill>
              </a:rPr>
              <a:t>makes use of appropriate quantitative and qualitative data sources and market intelligence to support proposed strategies and approaches to defining and segmenting the market; </a:t>
            </a:r>
          </a:p>
          <a:p>
            <a:pPr marL="1257300" lvl="2"/>
            <a:r>
              <a:rPr lang="en-US" sz="1100" dirty="0">
                <a:solidFill>
                  <a:prstClr val="black"/>
                </a:solidFill>
              </a:rPr>
              <a:t>and aligns priority industries and regions with other state and regional priorities and investments.</a:t>
            </a:r>
          </a:p>
          <a:p>
            <a:pPr marL="800100" lvl="2" indent="0">
              <a:buNone/>
            </a:pPr>
            <a:endParaRPr lang="en-US" sz="1100" dirty="0">
              <a:solidFill>
                <a:prstClr val="black"/>
              </a:solidFill>
            </a:endParaRPr>
          </a:p>
          <a:p>
            <a:pPr marL="1028700" lvl="1" indent="-228600">
              <a:buFont typeface="+mj-lt"/>
              <a:buAutoNum type="arabicPeriod" startAt="2"/>
            </a:pPr>
            <a:r>
              <a:rPr lang="en-US" sz="1100" b="1" dirty="0">
                <a:solidFill>
                  <a:prstClr val="black"/>
                </a:solidFill>
              </a:rPr>
              <a:t>Needs Identification and Service Offerings.  </a:t>
            </a:r>
            <a:r>
              <a:rPr lang="en-US" sz="1100" dirty="0">
                <a:solidFill>
                  <a:prstClr val="black"/>
                </a:solidFill>
              </a:rPr>
              <a:t>Reviewers will assess the extent to which the applicant’s proposed Center</a:t>
            </a:r>
          </a:p>
          <a:p>
            <a:pPr marL="1257300" lvl="1" indent="-228600">
              <a:buFont typeface="Arial" panose="020B0604020202020204" pitchFamily="34" charset="0"/>
              <a:buChar char="•"/>
            </a:pPr>
            <a:r>
              <a:rPr lang="en-US" sz="1100" dirty="0">
                <a:solidFill>
                  <a:prstClr val="black"/>
                </a:solidFill>
              </a:rPr>
              <a:t>serves the region’s manufacturing base, industry types, and technology requirements;</a:t>
            </a:r>
          </a:p>
          <a:p>
            <a:pPr marL="1257300" lvl="1" indent="-228600">
              <a:buFont typeface="Arial" panose="020B0604020202020204" pitchFamily="34" charset="0"/>
              <a:buChar char="•"/>
            </a:pPr>
            <a:r>
              <a:rPr lang="en-US" sz="1100" dirty="0">
                <a:solidFill>
                  <a:prstClr val="black"/>
                </a:solidFill>
              </a:rPr>
              <a:t>meets existing and emerging needs of  manufacturers in the service region;</a:t>
            </a:r>
          </a:p>
          <a:p>
            <a:pPr marL="1257300" lvl="1" indent="-228600">
              <a:buFont typeface="Arial" panose="020B0604020202020204" pitchFamily="34" charset="0"/>
              <a:buChar char="•"/>
            </a:pPr>
            <a:r>
              <a:rPr lang="en-US" sz="1100" dirty="0">
                <a:solidFill>
                  <a:prstClr val="black"/>
                </a:solidFill>
              </a:rPr>
              <a:t>makes use of multiple sources of qualitative and quantitative information to determine manufacturers’ needs and how to address them;</a:t>
            </a:r>
          </a:p>
          <a:p>
            <a:pPr marL="1257300" lvl="1" indent="-228600">
              <a:buFont typeface="Arial" panose="020B0604020202020204" pitchFamily="34" charset="0"/>
              <a:buChar char="•"/>
            </a:pPr>
            <a:r>
              <a:rPr lang="en-US" sz="1100" dirty="0">
                <a:solidFill>
                  <a:prstClr val="black"/>
                </a:solidFill>
              </a:rPr>
              <a:t>makes use of resources, tools and services appropriate for the targeted small- and medium-sized manufacturers to meet identified needs of the region; and</a:t>
            </a:r>
          </a:p>
          <a:p>
            <a:pPr marL="1257300" lvl="1" indent="-228600">
              <a:buFont typeface="Arial" panose="020B0604020202020204" pitchFamily="34" charset="0"/>
              <a:buChar char="•"/>
            </a:pPr>
            <a:r>
              <a:rPr lang="en-US" sz="1100" dirty="0">
                <a:solidFill>
                  <a:prstClr val="black"/>
                </a:solidFill>
              </a:rPr>
              <a:t>incorporates a range of complementary service providers and partners to deliver broad expertise and maximum value to manufacturing clients.</a:t>
            </a:r>
          </a:p>
          <a:p>
            <a:pPr marL="280988" lvl="1" indent="0">
              <a:lnSpc>
                <a:spcPct val="120000"/>
              </a:lnSpc>
              <a:buNone/>
              <a:defRPr/>
            </a:pPr>
            <a:endParaRPr lang="en-US" sz="1300" dirty="0">
              <a:solidFill>
                <a:prstClr val="black"/>
              </a:solidFill>
            </a:endParaRPr>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30</a:t>
            </a:fld>
            <a:endParaRPr lang="en-US" sz="1800" dirty="0" smtClean="0"/>
          </a:p>
        </p:txBody>
      </p:sp>
    </p:spTree>
    <p:extLst>
      <p:ext uri="{BB962C8B-B14F-4D97-AF65-F5344CB8AC3E}">
        <p14:creationId xmlns:p14="http://schemas.microsoft.com/office/powerpoint/2010/main" val="1801249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b="1" dirty="0">
                <a:latin typeface="Arial Narrow" pitchFamily="34" charset="0"/>
              </a:rPr>
              <a:t>Review </a:t>
            </a:r>
            <a:r>
              <a:rPr lang="en-US" sz="2800" b="1" dirty="0" smtClean="0">
                <a:latin typeface="Arial Narrow" pitchFamily="34" charset="0"/>
              </a:rPr>
              <a:t>Criteria #1 continued:</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998220" y="1539240"/>
            <a:ext cx="6987540" cy="4747260"/>
          </a:xfrm>
        </p:spPr>
        <p:txBody>
          <a:bodyPr wrap="square">
            <a:noAutofit/>
          </a:bodyPr>
          <a:lstStyle/>
          <a:p>
            <a:pPr marL="454025" lvl="1" indent="-288925">
              <a:buFont typeface="+mj-lt"/>
              <a:buAutoNum type="romanLcPeriod" startAt="2"/>
            </a:pPr>
            <a:r>
              <a:rPr lang="en-US" sz="1200" b="1" dirty="0" smtClean="0"/>
              <a:t>Center Strategy (20).  </a:t>
            </a:r>
            <a:r>
              <a:rPr lang="en-US" sz="1200" dirty="0"/>
              <a:t>Reviewers will assess the strategy proposed for the Center to deliver services that meet manufacturers’ needs and generate impact.  Reviewers will assess the extent to which the proposed Center</a:t>
            </a:r>
            <a:r>
              <a:rPr lang="en-US" sz="1200" dirty="0" smtClean="0"/>
              <a:t>:</a:t>
            </a:r>
          </a:p>
          <a:p>
            <a:pPr marL="0" lvl="1" indent="0">
              <a:buNone/>
            </a:pPr>
            <a:r>
              <a:rPr lang="en-US" sz="1200" dirty="0" smtClean="0"/>
              <a:t> </a:t>
            </a:r>
            <a:endParaRPr lang="en-US" sz="1200" dirty="0"/>
          </a:p>
          <a:p>
            <a:pPr marL="915988" lvl="1">
              <a:buFont typeface="Arial" panose="020B0604020202020204" pitchFamily="34" charset="0"/>
              <a:buChar char="•"/>
            </a:pPr>
            <a:r>
              <a:rPr lang="en-US" sz="1200" dirty="0"/>
              <a:t>incorporates the market analysis described in criterion (i) above to inform strategies, products and services; </a:t>
            </a:r>
          </a:p>
          <a:p>
            <a:pPr marL="915988" lvl="1">
              <a:buFont typeface="Arial" panose="020B0604020202020204" pitchFamily="34" charset="0"/>
              <a:buChar char="•"/>
            </a:pPr>
            <a:r>
              <a:rPr lang="en-US" sz="1200" dirty="0"/>
              <a:t>defines a strategy for delivering services that balances market penetration with impact and revenue generation, addressing the needs of manufacturers, with an emphasis on the small- and medium-sized manufacturers;</a:t>
            </a:r>
          </a:p>
          <a:p>
            <a:pPr marL="915988" lvl="1">
              <a:buFont typeface="Arial" panose="020B0604020202020204" pitchFamily="34" charset="0"/>
              <a:buChar char="•"/>
            </a:pPr>
            <a:r>
              <a:rPr lang="en-US" sz="1200" dirty="0"/>
              <a:t>defines a state or regional ecosystem in which the Center will operate, including universities, community colleges, technology-based economic developers, and others; and</a:t>
            </a:r>
          </a:p>
          <a:p>
            <a:pPr marL="915988" lvl="1">
              <a:buFont typeface="Arial" panose="020B0604020202020204" pitchFamily="34" charset="0"/>
              <a:buChar char="•"/>
            </a:pPr>
            <a:r>
              <a:rPr lang="en-US" sz="1200" dirty="0"/>
              <a:t>supports achievements of the MEP mission and objectives while also satisfying the interests of other stakeholders, investors, and partners.</a:t>
            </a:r>
            <a:r>
              <a:rPr lang="en-US" sz="1200" dirty="0" smtClean="0"/>
              <a:t>  </a:t>
            </a:r>
            <a:endParaRPr lang="en-US" sz="1200" dirty="0"/>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31</a:t>
            </a:fld>
            <a:endParaRPr lang="en-US" sz="1800" dirty="0" smtClean="0"/>
          </a:p>
        </p:txBody>
      </p:sp>
    </p:spTree>
    <p:extLst>
      <p:ext uri="{BB962C8B-B14F-4D97-AF65-F5344CB8AC3E}">
        <p14:creationId xmlns:p14="http://schemas.microsoft.com/office/powerpoint/2010/main" val="795801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b="1" dirty="0">
                <a:latin typeface="Arial Narrow" pitchFamily="34" charset="0"/>
              </a:rPr>
              <a:t>Review </a:t>
            </a:r>
            <a:r>
              <a:rPr lang="en-US" sz="2800" b="1" dirty="0" smtClean="0">
                <a:latin typeface="Arial Narrow" pitchFamily="34" charset="0"/>
              </a:rPr>
              <a:t>Criteria #1 continued:</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998220" y="1295400"/>
            <a:ext cx="7048500" cy="5036820"/>
          </a:xfrm>
        </p:spPr>
        <p:txBody>
          <a:bodyPr wrap="square">
            <a:noAutofit/>
          </a:bodyPr>
          <a:lstStyle/>
          <a:p>
            <a:pPr marL="228600" lvl="1" indent="-228600">
              <a:buNone/>
            </a:pPr>
            <a:r>
              <a:rPr lang="en-US" sz="1100" dirty="0"/>
              <a:t>iii.	</a:t>
            </a:r>
            <a:r>
              <a:rPr lang="en-US" sz="1100" b="1" u="sng" dirty="0"/>
              <a:t>Business </a:t>
            </a:r>
            <a:r>
              <a:rPr lang="en-US" sz="1100" b="1" u="sng" dirty="0" smtClean="0"/>
              <a:t>Model (20).  </a:t>
            </a:r>
            <a:r>
              <a:rPr lang="en-US" sz="1100" dirty="0"/>
              <a:t>Reviewers will assess the proposed business model of the Center and its ability to execute the strategy proposed in criterion (ii) based on the market understanding described in Section V.1.a.i. above. The following sub-topics will be evaluated:  </a:t>
            </a:r>
          </a:p>
          <a:p>
            <a:pPr marL="288925" lvl="1" indent="-288925">
              <a:buFont typeface="+mj-lt"/>
              <a:buAutoNum type="romanLcPeriod" startAt="2"/>
            </a:pPr>
            <a:endParaRPr lang="en-US" sz="1100" dirty="0"/>
          </a:p>
          <a:p>
            <a:pPr marL="631825" lvl="2" indent="-231775">
              <a:buNone/>
            </a:pPr>
            <a:r>
              <a:rPr lang="en-US" sz="1100" dirty="0"/>
              <a:t>(1)</a:t>
            </a:r>
            <a:r>
              <a:rPr lang="en-US" sz="700" dirty="0"/>
              <a:t>	</a:t>
            </a:r>
            <a:r>
              <a:rPr lang="en-US" sz="1100" dirty="0"/>
              <a:t>Approach to the Market.  Reviewers will assess the extent to which the proposed Center</a:t>
            </a:r>
          </a:p>
          <a:p>
            <a:pPr marL="860425" lvl="3" indent="-171450">
              <a:buFont typeface="Arial" panose="020B0604020202020204" pitchFamily="34" charset="0"/>
              <a:buChar char="•"/>
            </a:pPr>
            <a:r>
              <a:rPr lang="en-US" sz="1100" dirty="0" smtClean="0"/>
              <a:t>reaches </a:t>
            </a:r>
            <a:r>
              <a:rPr lang="en-US" sz="1100" dirty="0"/>
              <a:t>area manufacturers;</a:t>
            </a:r>
          </a:p>
          <a:p>
            <a:pPr marL="860425" lvl="3" indent="-171450">
              <a:buFont typeface="Arial" panose="020B0604020202020204" pitchFamily="34" charset="0"/>
              <a:buChar char="•"/>
            </a:pPr>
            <a:r>
              <a:rPr lang="en-US" sz="1100" dirty="0" smtClean="0"/>
              <a:t>enables </a:t>
            </a:r>
            <a:r>
              <a:rPr lang="en-US" sz="1100" dirty="0"/>
              <a:t>the use of delivery methods (direct delivery, third party, account management); and</a:t>
            </a:r>
          </a:p>
          <a:p>
            <a:pPr marL="860425" lvl="3" indent="-171450">
              <a:buFont typeface="Arial" panose="020B0604020202020204" pitchFamily="34" charset="0"/>
              <a:buChar char="•"/>
            </a:pPr>
            <a:r>
              <a:rPr lang="en-US" sz="1100" dirty="0" smtClean="0"/>
              <a:t>facilitates </a:t>
            </a:r>
            <a:r>
              <a:rPr lang="en-US" sz="1100" dirty="0"/>
              <a:t>the engagement of manufacturers’ leadership in strategic discussions related to new technologies, </a:t>
            </a:r>
            <a:r>
              <a:rPr lang="en-US" sz="1100" dirty="0" smtClean="0"/>
              <a:t>new products</a:t>
            </a:r>
            <a:r>
              <a:rPr lang="en-US" sz="1100" dirty="0"/>
              <a:t>, and new markets.</a:t>
            </a:r>
          </a:p>
          <a:p>
            <a:pPr marL="288925" lvl="1" indent="-288925">
              <a:buFont typeface="+mj-lt"/>
              <a:buAutoNum type="romanLcPeriod" startAt="2"/>
            </a:pPr>
            <a:endParaRPr lang="en-US" sz="1100" dirty="0"/>
          </a:p>
          <a:p>
            <a:pPr marL="631825" lvl="1" indent="-228600">
              <a:buNone/>
            </a:pPr>
            <a:r>
              <a:rPr lang="en-US" sz="1100" dirty="0"/>
              <a:t>(2)	Products and Services.  Reviewers will assess the extent to which the proposed Center:</a:t>
            </a:r>
          </a:p>
          <a:p>
            <a:pPr marL="860425" lvl="3" indent="-174625">
              <a:buFont typeface="Arial" panose="020B0604020202020204" pitchFamily="34" charset="0"/>
              <a:buChar char="•"/>
            </a:pPr>
            <a:r>
              <a:rPr lang="en-US" sz="1100" dirty="0" smtClean="0"/>
              <a:t>engages </a:t>
            </a:r>
            <a:r>
              <a:rPr lang="en-US" sz="1100" dirty="0"/>
              <a:t>expertise both from within the Center and from other sub-recipients and partners to make available a wide range of experts and services to </a:t>
            </a:r>
            <a:r>
              <a:rPr lang="en-US" sz="1100" dirty="0" smtClean="0"/>
              <a:t>manufacturers;</a:t>
            </a:r>
          </a:p>
          <a:p>
            <a:pPr marL="860425" lvl="3" indent="-174625">
              <a:buFont typeface="Arial" panose="020B0604020202020204" pitchFamily="34" charset="0"/>
              <a:buChar char="•"/>
            </a:pPr>
            <a:r>
              <a:rPr lang="en-US" sz="1100" dirty="0" smtClean="0"/>
              <a:t>delivers </a:t>
            </a:r>
            <a:r>
              <a:rPr lang="en-US" sz="1100" dirty="0"/>
              <a:t>services to small- and medium-sized manufacturers to encourage adoption of new technologies, developing new products, and selling products in new markets;</a:t>
            </a:r>
          </a:p>
          <a:p>
            <a:pPr marL="860425" lvl="3" indent="-174625">
              <a:buFont typeface="Arial" panose="020B0604020202020204" pitchFamily="34" charset="0"/>
              <a:buChar char="•"/>
            </a:pPr>
            <a:r>
              <a:rPr lang="en-US" sz="1100" dirty="0" smtClean="0"/>
              <a:t>balances </a:t>
            </a:r>
            <a:r>
              <a:rPr lang="en-US" sz="1100" dirty="0"/>
              <a:t>delivering process improvement services with services that will transform and grow manufacturers; and</a:t>
            </a:r>
          </a:p>
          <a:p>
            <a:pPr marL="860425" lvl="3" indent="-174625">
              <a:buFont typeface="Arial" panose="020B0604020202020204" pitchFamily="34" charset="0"/>
              <a:buChar char="•"/>
            </a:pPr>
            <a:r>
              <a:rPr lang="en-US" sz="1100" dirty="0" smtClean="0"/>
              <a:t>delivers </a:t>
            </a:r>
            <a:r>
              <a:rPr lang="en-US" sz="1100" dirty="0"/>
              <a:t>advanced manufacturing technology to small- and medium-sized manufacturers and mechanisms for accelerating the adoption of technologies for both process improvement and new product adoption.</a:t>
            </a:r>
          </a:p>
          <a:p>
            <a:pPr marL="288925" lvl="1" indent="-288925">
              <a:buFont typeface="+mj-lt"/>
              <a:buAutoNum type="romanLcPeriod" startAt="2"/>
            </a:pPr>
            <a:endParaRPr lang="en-US" sz="1100" dirty="0"/>
          </a:p>
          <a:p>
            <a:pPr marL="631825" lvl="1" indent="-228600">
              <a:buNone/>
            </a:pPr>
            <a:r>
              <a:rPr lang="en-US" sz="1100" dirty="0"/>
              <a:t>(3)	Partnership Leverage and Linkages.  Reviewers will assess the extent to which the proposed Center:</a:t>
            </a:r>
          </a:p>
          <a:p>
            <a:pPr marL="860425" lvl="3" indent="-174625">
              <a:buFont typeface="Arial" panose="020B0604020202020204" pitchFamily="34" charset="0"/>
              <a:buChar char="•"/>
            </a:pPr>
            <a:r>
              <a:rPr lang="en-US" sz="1100" dirty="0" smtClean="0"/>
              <a:t>establishes </a:t>
            </a:r>
            <a:r>
              <a:rPr lang="en-US" sz="1100" dirty="0"/>
              <a:t>a sustainable business model, incorporating investment from NIST, other public investors (federal, state, and local), small- and medium-sized manufacturing clients, and other sources; </a:t>
            </a:r>
            <a:r>
              <a:rPr lang="en-US" sz="1100" dirty="0" smtClean="0"/>
              <a:t>and</a:t>
            </a:r>
          </a:p>
          <a:p>
            <a:pPr marL="860425" lvl="3" indent="-174625">
              <a:buFont typeface="Arial" panose="020B0604020202020204" pitchFamily="34" charset="0"/>
              <a:buChar char="•"/>
            </a:pPr>
            <a:r>
              <a:rPr lang="en-US" sz="1100" dirty="0" smtClean="0"/>
              <a:t>makes </a:t>
            </a:r>
            <a:r>
              <a:rPr lang="en-US" sz="1100" dirty="0"/>
              <a:t>use of effective resources or partnerships with third parties such as industry, universities, </a:t>
            </a:r>
            <a:r>
              <a:rPr lang="en-US" sz="1100"/>
              <a:t>nonprofit </a:t>
            </a:r>
            <a:r>
              <a:rPr lang="en-US" sz="1100" smtClean="0"/>
              <a:t>economic development </a:t>
            </a:r>
            <a:r>
              <a:rPr lang="en-US" sz="1100" dirty="0"/>
              <a:t>organizations, and state governments likely to amplify the Center’s capabilities for delivering growth services</a:t>
            </a:r>
            <a:r>
              <a:rPr lang="en-US" sz="1100" dirty="0" smtClean="0"/>
              <a:t>..  </a:t>
            </a:r>
            <a:endParaRPr lang="en-US" sz="1100" dirty="0"/>
          </a:p>
          <a:p>
            <a:pPr marL="0" indent="0">
              <a:buNone/>
            </a:pPr>
            <a:r>
              <a:rPr lang="en-US" sz="1100" dirty="0"/>
              <a:t>	</a:t>
            </a:r>
            <a:endParaRPr lang="en-US" sz="1050" dirty="0"/>
          </a:p>
        </p:txBody>
      </p:sp>
      <p:sp>
        <p:nvSpPr>
          <p:cNvPr id="18437"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32</a:t>
            </a:fld>
            <a:endParaRPr lang="en-US" sz="1800" dirty="0" smtClean="0"/>
          </a:p>
        </p:txBody>
      </p:sp>
    </p:spTree>
    <p:extLst>
      <p:ext uri="{BB962C8B-B14F-4D97-AF65-F5344CB8AC3E}">
        <p14:creationId xmlns:p14="http://schemas.microsoft.com/office/powerpoint/2010/main" val="1658804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8199408" cy="483487"/>
          </a:xfrm>
        </p:spPr>
        <p:txBody>
          <a:bodyPr>
            <a:noAutofit/>
          </a:bodyPr>
          <a:lstStyle/>
          <a:p>
            <a:pPr>
              <a:defRPr/>
            </a:pPr>
            <a:r>
              <a:rPr lang="en-US" sz="2000" dirty="0" smtClean="0">
                <a:effectLst/>
              </a:rPr>
              <a:t/>
            </a:r>
            <a:br>
              <a:rPr lang="en-US" sz="2000" dirty="0" smtClean="0">
                <a:effectLst/>
              </a:rPr>
            </a:br>
            <a:r>
              <a:rPr lang="en-US" sz="2000" b="1" dirty="0"/>
              <a:t>Review </a:t>
            </a:r>
            <a:r>
              <a:rPr lang="en-US" sz="2000" b="1" dirty="0" smtClean="0"/>
              <a:t>Criteria #</a:t>
            </a:r>
            <a:r>
              <a:rPr lang="en-US" sz="2000" dirty="0"/>
              <a:t>2 - Qualifications of the Applicant and Program Management:</a:t>
            </a:r>
            <a:r>
              <a:rPr lang="en-US" sz="2000" dirty="0" smtClean="0"/>
              <a:t/>
            </a:r>
            <a:br>
              <a:rPr lang="en-US" sz="2000" dirty="0" smtClean="0"/>
            </a:br>
            <a:endParaRPr lang="en-US" sz="1200" dirty="0">
              <a:effectLst/>
              <a:latin typeface="Arial Narrow" pitchFamily="34" charset="0"/>
            </a:endParaRPr>
          </a:p>
        </p:txBody>
      </p:sp>
      <p:sp>
        <p:nvSpPr>
          <p:cNvPr id="3" name="Content Placeholder 2"/>
          <p:cNvSpPr>
            <a:spLocks noGrp="1"/>
          </p:cNvSpPr>
          <p:nvPr>
            <p:ph idx="1"/>
          </p:nvPr>
        </p:nvSpPr>
        <p:spPr>
          <a:xfrm>
            <a:off x="998220" y="1539240"/>
            <a:ext cx="6987540" cy="4747260"/>
          </a:xfrm>
        </p:spPr>
        <p:txBody>
          <a:bodyPr wrap="square">
            <a:noAutofit/>
          </a:bodyPr>
          <a:lstStyle/>
          <a:p>
            <a:pPr marL="233363" lvl="1" indent="-233363">
              <a:buNone/>
            </a:pPr>
            <a:r>
              <a:rPr lang="en-US" sz="1000" b="1" dirty="0"/>
              <a:t>b.	</a:t>
            </a:r>
            <a:r>
              <a:rPr lang="en-US" sz="1100" b="1" u="sng" dirty="0"/>
              <a:t>Qualifications of the Applicant and Program Management (20 points; Sub-criteria i and ii will be weighted equally)</a:t>
            </a:r>
            <a:r>
              <a:rPr lang="en-US" sz="1100" b="1" dirty="0"/>
              <a:t>.  </a:t>
            </a:r>
            <a:r>
              <a:rPr lang="en-US" sz="1100" dirty="0"/>
              <a:t>Reviewers will assess the ability of the key personnel and the management structure proposed to deliver the program and services envisioned for the Center. Reviewers will consider the following topics when evaluating the Qualifications of the Applicant and Program Management</a:t>
            </a:r>
          </a:p>
          <a:p>
            <a:pPr marL="288925" lvl="1" indent="-288925">
              <a:buFont typeface="+mj-lt"/>
              <a:buAutoNum type="romanLcPeriod" startAt="2"/>
            </a:pPr>
            <a:endParaRPr lang="en-US" sz="1000" dirty="0"/>
          </a:p>
          <a:p>
            <a:pPr marL="690563" lvl="1" indent="-293688">
              <a:buNone/>
            </a:pPr>
            <a:r>
              <a:rPr lang="en-US" sz="1000" dirty="0"/>
              <a:t>i.	</a:t>
            </a:r>
            <a:r>
              <a:rPr lang="en-US" sz="1000" b="1" dirty="0"/>
              <a:t>Key Personnel and Organizational Structure.  Reviewers will assess the extent to </a:t>
            </a:r>
            <a:r>
              <a:rPr lang="en-US" sz="1000" b="1" dirty="0" smtClean="0"/>
              <a:t>which (10):</a:t>
            </a:r>
            <a:endParaRPr lang="en-US" sz="1000" b="1" dirty="0"/>
          </a:p>
          <a:p>
            <a:pPr marL="288925" lvl="1" indent="-288925">
              <a:buFont typeface="+mj-lt"/>
              <a:buAutoNum type="romanLcPeriod" startAt="2"/>
            </a:pPr>
            <a:endParaRPr lang="en-US" sz="1000" dirty="0"/>
          </a:p>
          <a:p>
            <a:pPr marL="914400" lvl="1" indent="-173038">
              <a:buNone/>
            </a:pPr>
            <a:r>
              <a:rPr lang="en-US" sz="1000" dirty="0"/>
              <a:t>•	proposed key personnel have the appropriate experience and education in manufacturing, outreach and partnership development to support achievements of the MEP mission and objectives;</a:t>
            </a:r>
          </a:p>
          <a:p>
            <a:pPr marL="914400" lvl="1" indent="-173038">
              <a:buNone/>
            </a:pPr>
            <a:r>
              <a:rPr lang="en-US" sz="1000" dirty="0"/>
              <a:t>•	proposed key personnel have the appropriate experience and education to plan, direct, monitor, organize and control the monetary resources of the proposed Center to achieve its business objectives and maximize its value;</a:t>
            </a:r>
          </a:p>
          <a:p>
            <a:pPr marL="914400" lvl="1" indent="-173038">
              <a:buNone/>
            </a:pPr>
            <a:r>
              <a:rPr lang="en-US" sz="1000" dirty="0"/>
              <a:t>•	the proposed management structure (leadership and governance) is aligned to support the execution of the strategy, products and services;</a:t>
            </a:r>
          </a:p>
          <a:p>
            <a:pPr marL="914400" lvl="1" indent="-173038">
              <a:buNone/>
            </a:pPr>
            <a:r>
              <a:rPr lang="en-US" sz="1000" dirty="0"/>
              <a:t>•	the proposed staffing plan flows logically from the specified approach to the market and products and service offerings.</a:t>
            </a:r>
          </a:p>
          <a:p>
            <a:pPr marL="914400" lvl="1" indent="-173038">
              <a:buNone/>
            </a:pPr>
            <a:r>
              <a:rPr lang="en-US" sz="1000" dirty="0"/>
              <a:t>•	the organizational roles and responsibilities of key personnel and staff are clearly delineated;</a:t>
            </a:r>
          </a:p>
          <a:p>
            <a:pPr marL="914400" lvl="1" indent="-173038">
              <a:buNone/>
            </a:pPr>
            <a:r>
              <a:rPr lang="en-US" sz="1000" dirty="0"/>
              <a:t>•	the proposed field staff structure sufficiently supports the geographic concentrations and industry targets for the region; and</a:t>
            </a:r>
          </a:p>
          <a:p>
            <a:pPr marL="914400" lvl="1" indent="-173038">
              <a:buNone/>
            </a:pPr>
            <a:r>
              <a:rPr lang="en-US" sz="1000" dirty="0"/>
              <a:t>•	a workable governance structure is delineated, including an oversight Board with a membership representing small- and medium-sized manufacturers in the region. </a:t>
            </a:r>
          </a:p>
          <a:p>
            <a:pPr marL="288925" lvl="1" indent="-288925">
              <a:buFont typeface="+mj-lt"/>
              <a:buAutoNum type="romanLcPeriod" startAt="2"/>
            </a:pPr>
            <a:endParaRPr lang="en-US" sz="1000" dirty="0"/>
          </a:p>
          <a:p>
            <a:pPr marL="690563" lvl="1" indent="-293688">
              <a:buNone/>
            </a:pPr>
            <a:r>
              <a:rPr lang="en-US" sz="1000" dirty="0"/>
              <a:t>ii.	</a:t>
            </a:r>
            <a:r>
              <a:rPr lang="en-US" sz="1000" b="1" dirty="0"/>
              <a:t>Program Management.  Reviewers will assess the extent to </a:t>
            </a:r>
            <a:r>
              <a:rPr lang="en-US" sz="1000" b="1" dirty="0" smtClean="0"/>
              <a:t>which (10): </a:t>
            </a:r>
            <a:endParaRPr lang="en-US" sz="1000" b="1" dirty="0"/>
          </a:p>
          <a:p>
            <a:pPr marL="288925" lvl="1" indent="-288925">
              <a:buFont typeface="+mj-lt"/>
              <a:buAutoNum type="romanLcPeriod" startAt="2"/>
            </a:pPr>
            <a:endParaRPr lang="en-US" sz="1000" dirty="0"/>
          </a:p>
          <a:p>
            <a:pPr marL="914400" lvl="1" indent="-173038">
              <a:buNone/>
            </a:pPr>
            <a:r>
              <a:rPr lang="en-US" sz="1000" dirty="0"/>
              <a:t>•	the proposed methodology of program management and internal evaluation is likely to ensure effective operations and oversight and meet program and service delivery objectives;</a:t>
            </a:r>
          </a:p>
          <a:p>
            <a:pPr marL="914400" lvl="1" indent="-173038">
              <a:buNone/>
            </a:pPr>
            <a:r>
              <a:rPr lang="en-US" sz="1000" dirty="0"/>
              <a:t>•	the proposed evaluation plan is aligned to support the execution of the proposed Center’s strategy and business model; and</a:t>
            </a:r>
          </a:p>
          <a:p>
            <a:pPr marL="914400" lvl="1" indent="-173038">
              <a:buNone/>
            </a:pPr>
            <a:r>
              <a:rPr lang="en-US" sz="1000" dirty="0"/>
              <a:t>•	the proposed approach aligns effectively with the proposed key personnel, staff and organizational structure</a:t>
            </a:r>
            <a:r>
              <a:rPr lang="en-US" sz="1000" dirty="0" smtClean="0"/>
              <a:t>.</a:t>
            </a:r>
            <a:endParaRPr lang="en-US" sz="1000" dirty="0"/>
          </a:p>
        </p:txBody>
      </p:sp>
      <p:sp>
        <p:nvSpPr>
          <p:cNvPr id="18437"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33</a:t>
            </a:fld>
            <a:endParaRPr lang="en-US" sz="1800" dirty="0" smtClean="0"/>
          </a:p>
        </p:txBody>
      </p:sp>
    </p:spTree>
    <p:extLst>
      <p:ext uri="{BB962C8B-B14F-4D97-AF65-F5344CB8AC3E}">
        <p14:creationId xmlns:p14="http://schemas.microsoft.com/office/powerpoint/2010/main" val="1420231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Autofit/>
          </a:bodyPr>
          <a:lstStyle/>
          <a:p>
            <a:pPr>
              <a:defRPr/>
            </a:pPr>
            <a:r>
              <a:rPr lang="en-US" sz="2300" dirty="0" smtClean="0">
                <a:effectLst/>
                <a:latin typeface="Arial Narrow" pitchFamily="34" charset="0"/>
              </a:rPr>
              <a:t/>
            </a:r>
            <a:br>
              <a:rPr lang="en-US" sz="2300" dirty="0" smtClean="0">
                <a:effectLst/>
                <a:latin typeface="Arial Narrow" pitchFamily="34" charset="0"/>
              </a:rPr>
            </a:br>
            <a:r>
              <a:rPr lang="en-US" sz="2300" b="1" dirty="0">
                <a:latin typeface="Arial Narrow" pitchFamily="34" charset="0"/>
              </a:rPr>
              <a:t>Review </a:t>
            </a:r>
            <a:r>
              <a:rPr lang="en-US" sz="2300" b="1" dirty="0" smtClean="0">
                <a:latin typeface="Arial Narrow" pitchFamily="34" charset="0"/>
              </a:rPr>
              <a:t>Criteria #3 – Budget Narrative and Financial Plan:</a:t>
            </a:r>
            <a:r>
              <a:rPr lang="en-US" sz="2300" dirty="0" smtClean="0">
                <a:latin typeface="Arial Narrow" pitchFamily="34" charset="0"/>
              </a:rPr>
              <a:t/>
            </a:r>
            <a:br>
              <a:rPr lang="en-US" sz="2300" dirty="0" smtClean="0">
                <a:latin typeface="Arial Narrow" pitchFamily="34" charset="0"/>
              </a:rPr>
            </a:br>
            <a:endParaRPr lang="en-US" sz="2300" dirty="0">
              <a:effectLst/>
              <a:latin typeface="Arial Narrow" pitchFamily="34" charset="0"/>
            </a:endParaRPr>
          </a:p>
        </p:txBody>
      </p:sp>
      <p:sp>
        <p:nvSpPr>
          <p:cNvPr id="3" name="Content Placeholder 2"/>
          <p:cNvSpPr>
            <a:spLocks noGrp="1"/>
          </p:cNvSpPr>
          <p:nvPr>
            <p:ph idx="1"/>
          </p:nvPr>
        </p:nvSpPr>
        <p:spPr>
          <a:xfrm>
            <a:off x="998220" y="1362974"/>
            <a:ext cx="6791433" cy="4923526"/>
          </a:xfrm>
        </p:spPr>
        <p:txBody>
          <a:bodyPr wrap="square">
            <a:noAutofit/>
          </a:bodyPr>
          <a:lstStyle/>
          <a:p>
            <a:pPr marL="233363" lvl="1" indent="-233363">
              <a:buNone/>
            </a:pPr>
            <a:r>
              <a:rPr lang="en-US" sz="1100" b="1" dirty="0" smtClean="0"/>
              <a:t>c</a:t>
            </a:r>
            <a:r>
              <a:rPr lang="en-US" sz="1100" b="1" dirty="0"/>
              <a:t>.	</a:t>
            </a:r>
            <a:r>
              <a:rPr lang="en-US" sz="1200" b="1" dirty="0"/>
              <a:t>Budget Narrative and Financial Plan. (20 points; Sub-criteria i and ii will be weighted equally)   </a:t>
            </a:r>
            <a:r>
              <a:rPr lang="en-US" sz="1200" dirty="0"/>
              <a:t>Reviewers will assess the suitability and focus of the applicant’s detailed one-year budget.  The application will be assessed in the following areas:</a:t>
            </a:r>
          </a:p>
          <a:p>
            <a:pPr marL="233363" lvl="1" indent="-233363">
              <a:buNone/>
            </a:pPr>
            <a:endParaRPr lang="en-US" sz="1100" dirty="0"/>
          </a:p>
          <a:p>
            <a:pPr marL="630238" lvl="1" indent="-233363">
              <a:buNone/>
            </a:pPr>
            <a:r>
              <a:rPr lang="en-US" sz="1100" b="1" dirty="0"/>
              <a:t>i.	Plans for Financial Cost Share.  Reviewers will assess the extent to </a:t>
            </a:r>
            <a:r>
              <a:rPr lang="en-US" sz="1100" b="1" dirty="0" smtClean="0"/>
              <a:t>which (10):</a:t>
            </a:r>
            <a:endParaRPr lang="en-US" sz="1100" b="1" dirty="0"/>
          </a:p>
          <a:p>
            <a:pPr marL="233363" lvl="1" indent="-233363">
              <a:buNone/>
            </a:pPr>
            <a:endParaRPr lang="en-US" sz="1100" dirty="0"/>
          </a:p>
          <a:p>
            <a:pPr marL="854075" lvl="1" indent="-163513">
              <a:buNone/>
            </a:pPr>
            <a:r>
              <a:rPr lang="en-US" sz="1100" dirty="0"/>
              <a:t>•	the applicant’s funding commitments for cost share are identified and demonstrate stability and duration; and</a:t>
            </a:r>
          </a:p>
          <a:p>
            <a:pPr marL="854075" lvl="1" indent="-163513">
              <a:buNone/>
            </a:pPr>
            <a:r>
              <a:rPr lang="en-US" sz="1100" dirty="0"/>
              <a:t>•	the applicant clearly describes the total level of cost share and detailed rationale of the cost share, including cash and in-kind, within the proposed budget.</a:t>
            </a:r>
          </a:p>
          <a:p>
            <a:pPr marL="233363" lvl="1" indent="-233363">
              <a:buNone/>
            </a:pPr>
            <a:endParaRPr lang="en-US" sz="1100" dirty="0"/>
          </a:p>
          <a:p>
            <a:pPr marL="630238" lvl="1" indent="-233363">
              <a:buNone/>
            </a:pPr>
            <a:r>
              <a:rPr lang="en-US" sz="1100" b="1" dirty="0" smtClean="0"/>
              <a:t>ii.	Financial Viability.  Reviewers will assess the extent to which (10):</a:t>
            </a:r>
          </a:p>
          <a:p>
            <a:pPr marL="233363" lvl="1" indent="-233363">
              <a:buNone/>
            </a:pPr>
            <a:endParaRPr lang="en-US" sz="1100" dirty="0" smtClean="0"/>
          </a:p>
          <a:p>
            <a:pPr marL="854075" lvl="1" indent="-163513">
              <a:buNone/>
            </a:pPr>
            <a:r>
              <a:rPr lang="en-US" sz="1100" dirty="0" smtClean="0"/>
              <a:t>•</a:t>
            </a:r>
            <a:r>
              <a:rPr lang="en-US" sz="1100" dirty="0"/>
              <a:t>	the proposed projections for income and expenditures are appropriate for the scale of services that are to be delivered by the proposed Center and the service delivery model envisioned; </a:t>
            </a:r>
          </a:p>
          <a:p>
            <a:pPr marL="854075" lvl="1" indent="-163513">
              <a:buNone/>
            </a:pPr>
            <a:r>
              <a:rPr lang="en-US" sz="1100" dirty="0"/>
              <a:t>•	the proposal’s narrative of each of the budgeted items explains the rationale for each of the budgeted items, including assumptions the applicant used in budgeting for the Center; </a:t>
            </a:r>
          </a:p>
          <a:p>
            <a:pPr marL="854075" lvl="1" indent="-163513">
              <a:buNone/>
            </a:pPr>
            <a:r>
              <a:rPr lang="en-US" sz="1100" dirty="0"/>
              <a:t>•	the overall financial plan is sufficiently robust and diversified so as to support the long term sustainability of the Center; and</a:t>
            </a:r>
          </a:p>
          <a:p>
            <a:pPr marL="854075" lvl="1" indent="-163513">
              <a:buNone/>
            </a:pPr>
            <a:r>
              <a:rPr lang="en-US" sz="1100" dirty="0"/>
              <a:t>•	the proposed financial plan is aligned to support the execution of the proposed Center’s strategy and business model.</a:t>
            </a:r>
          </a:p>
        </p:txBody>
      </p:sp>
      <p:sp>
        <p:nvSpPr>
          <p:cNvPr id="18437" name="Slide Number Placeholder 4"/>
          <p:cNvSpPr>
            <a:spLocks noGrp="1"/>
          </p:cNvSpPr>
          <p:nvPr>
            <p:ph type="sldNum" sz="quarter" idx="11"/>
          </p:nvPr>
        </p:nvSpPr>
        <p:spPr>
          <a:xfrm>
            <a:off x="3124200" y="6499225"/>
            <a:ext cx="551084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34</a:t>
            </a:fld>
            <a:endParaRPr lang="en-US" sz="1800" dirty="0" smtClean="0"/>
          </a:p>
        </p:txBody>
      </p:sp>
    </p:spTree>
    <p:extLst>
      <p:ext uri="{BB962C8B-B14F-4D97-AF65-F5344CB8AC3E}">
        <p14:creationId xmlns:p14="http://schemas.microsoft.com/office/powerpoint/2010/main" val="3008978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699620" y="6505371"/>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35</a:t>
            </a:fld>
            <a:endParaRPr lang="en-US" sz="1800" dirty="0" smtClean="0">
              <a:solidFill>
                <a:prstClr val="black"/>
              </a:solidFill>
            </a:endParaRPr>
          </a:p>
        </p:txBody>
      </p:sp>
      <p:sp>
        <p:nvSpPr>
          <p:cNvPr id="2" name="Rectangle 1"/>
          <p:cNvSpPr/>
          <p:nvPr/>
        </p:nvSpPr>
        <p:spPr>
          <a:xfrm>
            <a:off x="1199070" y="3876050"/>
            <a:ext cx="2794960" cy="402650"/>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129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506083"/>
            <a:ext cx="7543800" cy="609600"/>
          </a:xfrm>
        </p:spPr>
        <p:txBody>
          <a:bodyPr/>
          <a:lstStyle/>
          <a:p>
            <a:r>
              <a:rPr lang="en-US" sz="2800" dirty="0" smtClean="0">
                <a:effectLst/>
                <a:latin typeface="Arial Narrow" pitchFamily="34" charset="0"/>
              </a:rPr>
              <a:t>Review and Selection Process (1)</a:t>
            </a:r>
            <a:endParaRPr lang="en-US" sz="2000" dirty="0" smtClean="0">
              <a:effectLst/>
              <a:latin typeface="Arial Narrow" pitchFamily="34" charset="0"/>
            </a:endParaRPr>
          </a:p>
        </p:txBody>
      </p:sp>
      <p:sp>
        <p:nvSpPr>
          <p:cNvPr id="3" name="Content Placeholder 2"/>
          <p:cNvSpPr>
            <a:spLocks noGrp="1"/>
          </p:cNvSpPr>
          <p:nvPr>
            <p:ph idx="1"/>
          </p:nvPr>
        </p:nvSpPr>
        <p:spPr>
          <a:xfrm>
            <a:off x="762000" y="1293962"/>
            <a:ext cx="7467600" cy="5030638"/>
          </a:xfrm>
        </p:spPr>
        <p:txBody>
          <a:bodyPr wrap="square">
            <a:noAutofit/>
          </a:bodyPr>
          <a:lstStyle/>
          <a:p>
            <a:pPr lvl="0"/>
            <a:r>
              <a:rPr lang="en-US" sz="1300" b="1" dirty="0"/>
              <a:t>Initial Administrative Review of Applications.  </a:t>
            </a:r>
            <a:r>
              <a:rPr lang="en-US" sz="1300" dirty="0"/>
              <a:t>An initial review of timely received applications will be conducted to determine eligibility, completeness, and responsiveness to this FFO and the scope of the stated program objectives.  Applications determined to be ineligible, incomplete, and/or non-responsive may be eliminated from further review. However, NIST, in its sole discretion, may continue the review process for an application that is missing non-substantive information that can easily be rectified or cured</a:t>
            </a:r>
          </a:p>
          <a:p>
            <a:pPr marL="0" indent="0">
              <a:buNone/>
            </a:pPr>
            <a:r>
              <a:rPr lang="en-US" sz="1300" dirty="0"/>
              <a:t> </a:t>
            </a:r>
          </a:p>
          <a:p>
            <a:pPr lvl="0"/>
            <a:r>
              <a:rPr lang="en-US" sz="1300" b="1" dirty="0"/>
              <a:t>Full Review of Eligible, Complete, and Responsive Applications.  </a:t>
            </a:r>
            <a:r>
              <a:rPr lang="en-US" sz="1300" dirty="0"/>
              <a:t>Applications that are determined to be eligible, complete, and responsive will proceed for full reviews in accordance with the review and selection processes below: </a:t>
            </a:r>
          </a:p>
          <a:p>
            <a:pPr marL="0" indent="0">
              <a:buNone/>
            </a:pPr>
            <a:endParaRPr lang="en-US" sz="1400" dirty="0"/>
          </a:p>
          <a:p>
            <a:pPr marL="744538" lvl="2"/>
            <a:r>
              <a:rPr lang="en-US" sz="1200" b="1" dirty="0"/>
              <a:t>Evaluation and Review.  </a:t>
            </a:r>
            <a:r>
              <a:rPr lang="en-US" sz="1200" dirty="0"/>
              <a:t>Each application will be reviewed by at least three technically qualified reviewers, who will evaluate each application based on the evaluation criteria (</a:t>
            </a:r>
            <a:r>
              <a:rPr lang="en-US" sz="1200" i="1" dirty="0"/>
              <a:t>see</a:t>
            </a:r>
            <a:r>
              <a:rPr lang="en-US" sz="1200" dirty="0"/>
              <a:t> Section V.1. of </a:t>
            </a:r>
            <a:r>
              <a:rPr lang="en-US" sz="1200" dirty="0" smtClean="0"/>
              <a:t>the FFO).   </a:t>
            </a:r>
            <a:r>
              <a:rPr lang="en-US" sz="1200" dirty="0"/>
              <a:t>Each reviewer will assign each application a numeric score for each application.  If a non-Federal employee reviewer is used, the reviewers may discuss the applications with each other, but scores will be determined on an individual basis, not as a consensus.  Reviewers will assign each application a score, based on the application’s responsiveness to the criteria above, with a maximum score of 100.  Applicants whose applications receive an average score of 70 or higher out of 100 will be deemed finalists.</a:t>
            </a:r>
            <a:r>
              <a:rPr lang="en-US" sz="1200" b="1" dirty="0"/>
              <a:t> </a:t>
            </a:r>
            <a:endParaRPr lang="en-US" sz="1200" dirty="0"/>
          </a:p>
          <a:p>
            <a:pPr marL="744538" indent="-228600">
              <a:buNone/>
            </a:pPr>
            <a:r>
              <a:rPr lang="en-US" sz="1200" b="1" dirty="0"/>
              <a:t> </a:t>
            </a:r>
            <a:endParaRPr lang="en-US" sz="1200" dirty="0"/>
          </a:p>
          <a:p>
            <a:pPr marL="744538" lvl="2"/>
            <a:r>
              <a:rPr lang="en-US" sz="1200" dirty="0"/>
              <a:t>Finalists may receive written follow-up questions in order for the reviewers to gain a better understanding of the applicant’s proposal.  Once the reviewers have completed their review of the applicant’s responses, a conference call or site visit may be deemed necessary.  If deemed necessary, either all finalists will participate one-on-one with reviewers in a conference call or all finalists will receive site visits that will be conducted by the reviewers referenced in the preceding paragraph.  Finalists will be reviewed and evaluated, and reviewers may revise their assigned numeric scores based on the evaluation criteria (</a:t>
            </a:r>
            <a:r>
              <a:rPr lang="en-US" sz="1200" i="1" dirty="0"/>
              <a:t>see</a:t>
            </a:r>
            <a:r>
              <a:rPr lang="en-US" sz="1200" dirty="0"/>
              <a:t> Section V.1. of </a:t>
            </a:r>
            <a:r>
              <a:rPr lang="en-US" sz="1200" dirty="0" smtClean="0"/>
              <a:t>the FFO) </a:t>
            </a:r>
            <a:r>
              <a:rPr lang="en-US" sz="1200" dirty="0"/>
              <a:t>as a result of the conference call or site visit.</a:t>
            </a:r>
            <a:r>
              <a:rPr lang="en-US" sz="1200" dirty="0" smtClean="0"/>
              <a:t> </a:t>
            </a:r>
            <a:endParaRPr lang="en-US" sz="1200" dirty="0"/>
          </a:p>
          <a:p>
            <a:pPr marL="0" indent="0">
              <a:buNone/>
            </a:pPr>
            <a:endParaRPr lang="en-US" sz="1400" dirty="0"/>
          </a:p>
        </p:txBody>
      </p:sp>
      <p:sp>
        <p:nvSpPr>
          <p:cNvPr id="26629"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E3787F2A-1E95-4ED5-B8FC-A670ACF711D4}" type="slidenum">
              <a:rPr lang="en-US" sz="1800" smtClean="0"/>
              <a:pPr algn="r"/>
              <a:t>36</a:t>
            </a:fld>
            <a:endParaRPr lang="en-US" sz="1800" dirty="0" smtClean="0"/>
          </a:p>
        </p:txBody>
      </p:sp>
    </p:spTree>
    <p:extLst>
      <p:ext uri="{BB962C8B-B14F-4D97-AF65-F5344CB8AC3E}">
        <p14:creationId xmlns:p14="http://schemas.microsoft.com/office/powerpoint/2010/main" val="1372825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7543800" cy="609600"/>
          </a:xfrm>
        </p:spPr>
        <p:txBody>
          <a:bodyPr/>
          <a:lstStyle/>
          <a:p>
            <a:r>
              <a:rPr lang="en-US" sz="2800" dirty="0" smtClean="0">
                <a:effectLst/>
                <a:latin typeface="Arial Narrow" pitchFamily="34" charset="0"/>
              </a:rPr>
              <a:t>Review and Selection Process (2)</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600"/>
            <a:ext cx="7403592" cy="4953000"/>
          </a:xfrm>
        </p:spPr>
        <p:txBody>
          <a:bodyPr wrap="square">
            <a:noAutofit/>
          </a:bodyPr>
          <a:lstStyle/>
          <a:p>
            <a:pPr marL="568325" lvl="2" indent="-171450"/>
            <a:r>
              <a:rPr lang="en-US" sz="1200" b="1" dirty="0" smtClean="0"/>
              <a:t>Ranking </a:t>
            </a:r>
            <a:r>
              <a:rPr lang="en-US" sz="1200" b="1" dirty="0"/>
              <a:t>and Selection.  </a:t>
            </a:r>
            <a:r>
              <a:rPr lang="en-US" sz="1200" dirty="0"/>
              <a:t>Based on the reviewers’ final numeric scores, a rank order will be prepared and provided to the Selecting Official for further consideration.  The Selecting Official, who is the Director of the NIST MEP Program, will then select funding recipients based upon the rank order and the selection factors (see Section V.2. of </a:t>
            </a:r>
            <a:r>
              <a:rPr lang="en-US" sz="1200" dirty="0" smtClean="0"/>
              <a:t>the FFO).</a:t>
            </a:r>
            <a:r>
              <a:rPr lang="en-US" sz="1400" dirty="0"/>
              <a:t> </a:t>
            </a:r>
          </a:p>
          <a:p>
            <a:endParaRPr lang="en-US" sz="1400" dirty="0" smtClean="0">
              <a:latin typeface="Arial Narrow" pitchFamily="34" charset="0"/>
            </a:endParaRPr>
          </a:p>
          <a:p>
            <a:pPr marL="914400" lvl="1" indent="-223838"/>
            <a:r>
              <a:rPr lang="en-US" sz="1200" dirty="0" smtClean="0">
                <a:latin typeface="Arial Narrow" pitchFamily="34" charset="0"/>
              </a:rPr>
              <a:t>NIST </a:t>
            </a:r>
            <a:r>
              <a:rPr lang="en-US" sz="1200" dirty="0">
                <a:latin typeface="Arial Narrow" pitchFamily="34" charset="0"/>
              </a:rPr>
              <a:t>reserves the right to negotiate the budget costs with the applicants that have been selected to receive awards, which may include requesting that the applicant remove certain costs.  </a:t>
            </a:r>
            <a:endParaRPr lang="en-US" sz="1200" dirty="0" smtClean="0">
              <a:latin typeface="Arial Narrow" pitchFamily="34" charset="0"/>
            </a:endParaRPr>
          </a:p>
          <a:p>
            <a:pPr marL="914400" lvl="1" indent="-223838"/>
            <a:r>
              <a:rPr lang="en-US" sz="1200" dirty="0" smtClean="0">
                <a:latin typeface="Arial Narrow" pitchFamily="34" charset="0"/>
              </a:rPr>
              <a:t>Additionally</a:t>
            </a:r>
            <a:r>
              <a:rPr lang="en-US" sz="1200" dirty="0">
                <a:latin typeface="Arial Narrow" pitchFamily="34" charset="0"/>
              </a:rPr>
              <a:t>, NIST may request that the applicant modify </a:t>
            </a:r>
            <a:r>
              <a:rPr lang="en-US" sz="1200" dirty="0" smtClean="0">
                <a:latin typeface="Arial Narrow" pitchFamily="34" charset="0"/>
              </a:rPr>
              <a:t>objectives </a:t>
            </a:r>
            <a:r>
              <a:rPr lang="en-US" sz="1200" dirty="0">
                <a:latin typeface="Arial Narrow" pitchFamily="34" charset="0"/>
              </a:rPr>
              <a:t>or work plans and provide supplemental information required by the agency prior to award.  </a:t>
            </a:r>
            <a:endParaRPr lang="en-US" sz="1200" dirty="0" smtClean="0">
              <a:latin typeface="Arial Narrow" pitchFamily="34" charset="0"/>
            </a:endParaRPr>
          </a:p>
          <a:p>
            <a:pPr marL="914400" lvl="1" indent="-223838"/>
            <a:r>
              <a:rPr lang="en-US" sz="1200" dirty="0" smtClean="0">
                <a:latin typeface="Arial Narrow" pitchFamily="34" charset="0"/>
              </a:rPr>
              <a:t>NIST </a:t>
            </a:r>
            <a:r>
              <a:rPr lang="en-US" sz="1200" dirty="0">
                <a:latin typeface="Arial Narrow" pitchFamily="34" charset="0"/>
              </a:rPr>
              <a:t>also reserves the right to reject an application where information is uncovered that raises a reasonable doubt as to the responsibility of the applicant.  </a:t>
            </a:r>
            <a:endParaRPr lang="en-US" sz="1200" dirty="0" smtClean="0">
              <a:latin typeface="Arial Narrow" pitchFamily="34" charset="0"/>
            </a:endParaRPr>
          </a:p>
          <a:p>
            <a:pPr marL="914400" lvl="1" indent="-223838"/>
            <a:r>
              <a:rPr lang="en-US" sz="1200" dirty="0" smtClean="0">
                <a:latin typeface="Arial Narrow" pitchFamily="34" charset="0"/>
              </a:rPr>
              <a:t>NIST </a:t>
            </a:r>
            <a:r>
              <a:rPr lang="en-US" sz="1200" dirty="0">
                <a:latin typeface="Arial Narrow" pitchFamily="34" charset="0"/>
              </a:rPr>
              <a:t>may select part, some, all, or none of the applications.  </a:t>
            </a:r>
            <a:endParaRPr lang="en-US" sz="1200" dirty="0" smtClean="0">
              <a:latin typeface="Arial Narrow" pitchFamily="34" charset="0"/>
            </a:endParaRPr>
          </a:p>
          <a:p>
            <a:pPr marL="914400" lvl="1" indent="-223838"/>
            <a:r>
              <a:rPr lang="en-US" sz="1200" dirty="0" smtClean="0">
                <a:latin typeface="Arial Narrow" pitchFamily="34" charset="0"/>
              </a:rPr>
              <a:t>The </a:t>
            </a:r>
            <a:r>
              <a:rPr lang="en-US" sz="1200" dirty="0">
                <a:latin typeface="Arial Narrow" pitchFamily="34" charset="0"/>
              </a:rPr>
              <a:t>final approval of selected applications and issuance of awards will be by the NIST Grants Officer.  The award decisions of the NIST Grants Officer are final.</a:t>
            </a:r>
          </a:p>
          <a:p>
            <a:pPr marL="914400" lvl="2" indent="-223838">
              <a:spcBef>
                <a:spcPts val="600"/>
              </a:spcBef>
              <a:buNone/>
              <a:defRPr/>
            </a:pPr>
            <a:r>
              <a:rPr lang="en-US" sz="1200" dirty="0" smtClean="0">
                <a:latin typeface="Arial Narrow" pitchFamily="34" charset="0"/>
              </a:rPr>
              <a:t>. </a:t>
            </a:r>
            <a:endParaRPr lang="en-US" sz="1200" dirty="0" smtClean="0">
              <a:effectLst/>
              <a:latin typeface="Arial Narrow" pitchFamily="34" charset="0"/>
            </a:endParaRPr>
          </a:p>
        </p:txBody>
      </p:sp>
      <p:sp>
        <p:nvSpPr>
          <p:cNvPr id="26629"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E3787F2A-1E95-4ED5-B8FC-A670ACF711D4}" type="slidenum">
              <a:rPr lang="en-US" sz="1800" smtClean="0"/>
              <a:pPr algn="r"/>
              <a:t>37</a:t>
            </a:fld>
            <a:endParaRPr lang="en-US" sz="1800" dirty="0" smtClean="0"/>
          </a:p>
        </p:txBody>
      </p:sp>
    </p:spTree>
    <p:extLst>
      <p:ext uri="{BB962C8B-B14F-4D97-AF65-F5344CB8AC3E}">
        <p14:creationId xmlns:p14="http://schemas.microsoft.com/office/powerpoint/2010/main" val="3018811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41565" y="6513760"/>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38</a:t>
            </a:fld>
            <a:endParaRPr lang="en-US" sz="1800" dirty="0" smtClean="0">
              <a:solidFill>
                <a:prstClr val="black"/>
              </a:solidFill>
            </a:endParaRPr>
          </a:p>
        </p:txBody>
      </p:sp>
      <p:sp>
        <p:nvSpPr>
          <p:cNvPr id="2" name="Rectangle 1"/>
          <p:cNvSpPr/>
          <p:nvPr/>
        </p:nvSpPr>
        <p:spPr>
          <a:xfrm>
            <a:off x="1199070" y="4261449"/>
            <a:ext cx="1708032" cy="310549"/>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573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5715000" cy="533400"/>
          </a:xfrm>
        </p:spPr>
        <p:txBody>
          <a:bodyPr/>
          <a:lstStyle/>
          <a:p>
            <a:r>
              <a:rPr lang="en-US" sz="2800" dirty="0" smtClean="0">
                <a:effectLst/>
                <a:latin typeface="Arial Narrow" pitchFamily="34" charset="0"/>
              </a:rPr>
              <a:t>Selection Factors</a:t>
            </a:r>
          </a:p>
        </p:txBody>
      </p:sp>
      <p:sp>
        <p:nvSpPr>
          <p:cNvPr id="3" name="Content Placeholder 2"/>
          <p:cNvSpPr>
            <a:spLocks noGrp="1"/>
          </p:cNvSpPr>
          <p:nvPr>
            <p:ph idx="1"/>
          </p:nvPr>
        </p:nvSpPr>
        <p:spPr>
          <a:xfrm>
            <a:off x="780686" y="1447800"/>
            <a:ext cx="7371272" cy="4633823"/>
          </a:xfrm>
        </p:spPr>
        <p:txBody>
          <a:bodyPr wrap="square">
            <a:normAutofit/>
          </a:bodyPr>
          <a:lstStyle/>
          <a:p>
            <a:pPr marL="0" indent="0">
              <a:buNone/>
            </a:pPr>
            <a:r>
              <a:rPr lang="en-US" sz="1400" b="1" dirty="0"/>
              <a:t>Selection Factors.  </a:t>
            </a:r>
            <a:r>
              <a:rPr lang="en-US" sz="1400" dirty="0"/>
              <a:t>The Selecting Official shall select applications for award based upon the rank order of the applications and may select an application out of rank based on one or more of the following selection factors: </a:t>
            </a:r>
          </a:p>
          <a:p>
            <a:pPr marL="0" indent="0">
              <a:buNone/>
            </a:pPr>
            <a:r>
              <a:rPr lang="en-US" sz="1400" dirty="0"/>
              <a:t> </a:t>
            </a:r>
          </a:p>
          <a:p>
            <a:pPr lvl="1"/>
            <a:r>
              <a:rPr lang="en-US" sz="1400" dirty="0"/>
              <a:t>The availability of Federal funds</a:t>
            </a:r>
            <a:r>
              <a:rPr lang="en-US" sz="1400" dirty="0" smtClean="0"/>
              <a:t>.</a:t>
            </a:r>
            <a:endParaRPr lang="en-US" sz="1400" dirty="0"/>
          </a:p>
          <a:p>
            <a:pPr lvl="1"/>
            <a:r>
              <a:rPr lang="en-US" sz="1400" dirty="0"/>
              <a:t>Relevance of the proposed project to MEP program goals and policy objectives</a:t>
            </a:r>
            <a:r>
              <a:rPr lang="en-US" sz="1400" dirty="0" smtClean="0"/>
              <a:t>.</a:t>
            </a:r>
            <a:endParaRPr lang="en-US" sz="1400" dirty="0"/>
          </a:p>
          <a:p>
            <a:pPr lvl="1"/>
            <a:r>
              <a:rPr lang="en-US" sz="1400" dirty="0"/>
              <a:t>Reviewers' evaluations, including technical comments</a:t>
            </a:r>
            <a:r>
              <a:rPr lang="en-US" sz="1400" dirty="0" smtClean="0"/>
              <a:t>.</a:t>
            </a:r>
            <a:endParaRPr lang="en-US" sz="1400" dirty="0"/>
          </a:p>
          <a:p>
            <a:pPr lvl="1"/>
            <a:r>
              <a:rPr lang="en-US" sz="1400" dirty="0"/>
              <a:t>The need to assure appropriate distribution within Florida and the surrounding </a:t>
            </a:r>
            <a:r>
              <a:rPr lang="en-US" sz="1400" dirty="0" smtClean="0"/>
              <a:t>region.</a:t>
            </a:r>
          </a:p>
          <a:p>
            <a:pPr lvl="1"/>
            <a:r>
              <a:rPr lang="en-US" sz="1400" dirty="0" smtClean="0"/>
              <a:t>Whether </a:t>
            </a:r>
            <a:r>
              <a:rPr lang="en-US" sz="1400" dirty="0"/>
              <a:t>the project duplicates other projects funded by </a:t>
            </a:r>
            <a:r>
              <a:rPr lang="en-US" sz="1400" dirty="0" err="1"/>
              <a:t>DoC</a:t>
            </a:r>
            <a:r>
              <a:rPr lang="en-US" sz="1400" dirty="0"/>
              <a:t> or by other Federal agencies.</a:t>
            </a:r>
          </a:p>
        </p:txBody>
      </p:sp>
      <p:sp>
        <p:nvSpPr>
          <p:cNvPr id="25605"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DCE77A92-E558-4CF5-AEB7-C760B50D0A40}" type="slidenum">
              <a:rPr lang="en-US" sz="1800" smtClean="0"/>
              <a:pPr algn="r"/>
              <a:t>39</a:t>
            </a:fld>
            <a:endParaRPr lang="en-US" sz="1800" dirty="0" smtClean="0"/>
          </a:p>
        </p:txBody>
      </p:sp>
    </p:spTree>
    <p:extLst>
      <p:ext uri="{BB962C8B-B14F-4D97-AF65-F5344CB8AC3E}">
        <p14:creationId xmlns:p14="http://schemas.microsoft.com/office/powerpoint/2010/main" val="415964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776796" y="656948"/>
            <a:ext cx="5611813" cy="887413"/>
          </a:xfrm>
        </p:spPr>
        <p:txBody>
          <a:bodyPr>
            <a:noAutofit/>
          </a:bodyPr>
          <a:lstStyle/>
          <a:p>
            <a:r>
              <a:rPr lang="en-US" sz="2800" dirty="0" smtClean="0">
                <a:ea typeface="ＭＳ Ｐゴシック" pitchFamily="-109" charset="-128"/>
              </a:rPr>
              <a:t>The Changing Face of Manufacturing: </a:t>
            </a:r>
            <a:br>
              <a:rPr lang="en-US" sz="2800" dirty="0" smtClean="0">
                <a:ea typeface="ＭＳ Ｐゴシック" pitchFamily="-109" charset="-128"/>
              </a:rPr>
            </a:br>
            <a:r>
              <a:rPr lang="en-US" sz="2800" dirty="0" smtClean="0">
                <a:ea typeface="ＭＳ Ｐゴシック" pitchFamily="-109" charset="-128"/>
              </a:rPr>
              <a:t>Getting Smaller – Need to Get Smarter</a:t>
            </a:r>
          </a:p>
        </p:txBody>
      </p:sp>
      <p:sp>
        <p:nvSpPr>
          <p:cNvPr id="1029"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A6A6A6"/>
                </a:solidFill>
                <a:ea typeface="ヒラギノ角ゴ Pro W3" pitchFamily="-109" charset="-128"/>
              </a:rPr>
              <a:t>MEP Overview</a:t>
            </a:r>
            <a:endParaRPr dirty="0" smtClean="0">
              <a:solidFill>
                <a:srgbClr val="A6A6A6"/>
              </a:solidFill>
              <a:ea typeface="ヒラギノ角ゴ Pro W3" pitchFamily="-109" charset="-128"/>
            </a:endParaRPr>
          </a:p>
        </p:txBody>
      </p:sp>
      <p:sp>
        <p:nvSpPr>
          <p:cNvPr id="6" name="Rectangle 3"/>
          <p:cNvSpPr txBox="1">
            <a:spLocks noChangeArrowheads="1"/>
          </p:cNvSpPr>
          <p:nvPr/>
        </p:nvSpPr>
        <p:spPr>
          <a:xfrm>
            <a:off x="745392" y="1738313"/>
            <a:ext cx="3886200" cy="4191000"/>
          </a:xfrm>
          <a:prstGeom prst="rect">
            <a:avLst/>
          </a:prstGeom>
        </p:spPr>
        <p:txBody>
          <a:bodyPr/>
          <a:lstStyle/>
          <a:p>
            <a:pPr marL="234950" lvl="1" indent="-234950">
              <a:lnSpc>
                <a:spcPct val="90000"/>
              </a:lnSpc>
              <a:spcBef>
                <a:spcPct val="20000"/>
              </a:spcBef>
              <a:spcAft>
                <a:spcPts val="400"/>
              </a:spcAft>
              <a:defRPr/>
            </a:pPr>
            <a:r>
              <a:rPr lang="en-US" b="1" dirty="0">
                <a:latin typeface="Arial Narrow" pitchFamily="-109" charset="0"/>
              </a:rPr>
              <a:t>Facts about small manufacturers:</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99 percent of all manufacturing establishments</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Employ 10.2 million people -- 70 percent of all manufacturing employment</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~57 percent of the total value-added by all U.S. manufacturers </a:t>
            </a:r>
          </a:p>
          <a:p>
            <a:pPr marL="0" lvl="1">
              <a:lnSpc>
                <a:spcPct val="90000"/>
              </a:lnSpc>
              <a:spcBef>
                <a:spcPct val="20000"/>
              </a:spcBef>
              <a:spcAft>
                <a:spcPts val="400"/>
              </a:spcAft>
              <a:defRPr/>
            </a:pPr>
            <a:r>
              <a:rPr lang="en-US" b="1" dirty="0">
                <a:latin typeface="Arial Narrow" pitchFamily="-109" charset="0"/>
              </a:rPr>
              <a:t>The Challenges for Small Manufacturers:</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Productivity among large firms continues to increase at a faster rate than small firms</a:t>
            </a:r>
          </a:p>
          <a:p>
            <a:pPr marL="290513" lvl="2" indent="-179388">
              <a:lnSpc>
                <a:spcPct val="90000"/>
              </a:lnSpc>
              <a:spcBef>
                <a:spcPct val="20000"/>
              </a:spcBef>
              <a:spcAft>
                <a:spcPts val="400"/>
              </a:spcAft>
              <a:buFont typeface="Arial" charset="0"/>
              <a:buChar char="•"/>
              <a:defRPr/>
            </a:pPr>
            <a:r>
              <a:rPr lang="en-US" dirty="0">
                <a:latin typeface="Arial Narrow" pitchFamily="-109" charset="0"/>
              </a:rPr>
              <a:t>Market Failures in several dimensions:  firm, inter-firm, consulting/services, public failure.</a:t>
            </a:r>
            <a:endParaRPr lang="en-US" dirty="0">
              <a:effectLst>
                <a:outerShdw blurRad="38100" dist="38100" dir="2700000" algn="tl">
                  <a:srgbClr val="C0C0C0"/>
                </a:outerShdw>
              </a:effectLst>
              <a:latin typeface="Arial Narrow" pitchFamily="-109" charset="0"/>
            </a:endParaRPr>
          </a:p>
        </p:txBody>
      </p:sp>
      <p:graphicFrame>
        <p:nvGraphicFramePr>
          <p:cNvPr id="9" name="Chart 8"/>
          <p:cNvGraphicFramePr/>
          <p:nvPr>
            <p:extLst>
              <p:ext uri="{D42A27DB-BD31-4B8C-83A1-F6EECF244321}">
                <p14:modId xmlns:p14="http://schemas.microsoft.com/office/powerpoint/2010/main" val="4073232013"/>
              </p:ext>
            </p:extLst>
          </p:nvPr>
        </p:nvGraphicFramePr>
        <p:xfrm>
          <a:off x="4710545" y="2189017"/>
          <a:ext cx="4488873" cy="3754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325479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674453"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40</a:t>
            </a:fld>
            <a:endParaRPr lang="en-US" sz="1800" dirty="0" smtClean="0">
              <a:solidFill>
                <a:prstClr val="black"/>
              </a:solidFill>
            </a:endParaRPr>
          </a:p>
        </p:txBody>
      </p:sp>
      <p:sp>
        <p:nvSpPr>
          <p:cNvPr id="2" name="Rectangle 1"/>
          <p:cNvSpPr/>
          <p:nvPr/>
        </p:nvSpPr>
        <p:spPr>
          <a:xfrm>
            <a:off x="1199069" y="4571998"/>
            <a:ext cx="2613805" cy="310549"/>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80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011662" cy="533400"/>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effectLst/>
                <a:latin typeface="Arial Narrow" pitchFamily="34" charset="0"/>
              </a:rPr>
              <a:t>Administrative Requirements of </a:t>
            </a:r>
            <a:r>
              <a:rPr lang="en-US" sz="2800" dirty="0" smtClean="0">
                <a:latin typeface="Arial Narrow" pitchFamily="34" charset="0"/>
              </a:rPr>
              <a:t>Application (</a:t>
            </a:r>
            <a:r>
              <a:rPr lang="en-US" sz="2800" dirty="0">
                <a:latin typeface="Arial Narrow" pitchFamily="34" charset="0"/>
              </a:rPr>
              <a:t>1</a:t>
            </a:r>
            <a:r>
              <a:rPr lang="en-US" sz="2800" dirty="0" smtClean="0">
                <a:latin typeface="Arial Narrow" pitchFamily="34" charset="0"/>
              </a:rPr>
              <a:t>)</a:t>
            </a:r>
            <a:r>
              <a:rPr lang="en-US" sz="2800" dirty="0" smtClean="0">
                <a:effectLst/>
                <a:latin typeface="Arial Narrow" pitchFamily="34" charset="0"/>
              </a:rPr>
              <a:t/>
            </a:r>
            <a:br>
              <a:rPr lang="en-US" sz="2800" dirty="0" smtClean="0">
                <a:effectLst/>
                <a:latin typeface="Arial Narrow" pitchFamily="34" charset="0"/>
              </a:rPr>
            </a:br>
            <a:endParaRPr lang="en-US" sz="2800" dirty="0">
              <a:latin typeface="Arial Narrow" pitchFamily="34" charset="0"/>
            </a:endParaRPr>
          </a:p>
        </p:txBody>
      </p:sp>
      <p:sp>
        <p:nvSpPr>
          <p:cNvPr id="14339" name="Content Placeholder 2"/>
          <p:cNvSpPr>
            <a:spLocks noGrp="1"/>
          </p:cNvSpPr>
          <p:nvPr>
            <p:ph idx="1"/>
          </p:nvPr>
        </p:nvSpPr>
        <p:spPr>
          <a:xfrm>
            <a:off x="664346" y="1245833"/>
            <a:ext cx="7538621" cy="5128334"/>
          </a:xfrm>
        </p:spPr>
        <p:txBody>
          <a:bodyPr wrap="square">
            <a:noAutofit/>
          </a:bodyPr>
          <a:lstStyle/>
          <a:p>
            <a:r>
              <a:rPr lang="en-US" sz="1600" dirty="0" smtClean="0">
                <a:effectLst/>
                <a:latin typeface="Arial Narrow" pitchFamily="34" charset="0"/>
              </a:rPr>
              <a:t>Complete applications/proposals must, at a minimum, include the following forms and documents and meet the following requirements identified in the FFO which are:</a:t>
            </a:r>
          </a:p>
          <a:p>
            <a:pPr marL="0" indent="0">
              <a:buNone/>
            </a:pPr>
            <a:endParaRPr lang="en-US" sz="1600" b="1" dirty="0" smtClean="0">
              <a:effectLst/>
              <a:latin typeface="Arial Narrow" pitchFamily="34" charset="0"/>
            </a:endParaRPr>
          </a:p>
          <a:p>
            <a:r>
              <a:rPr lang="en-US" sz="1600" b="1" dirty="0" smtClean="0">
                <a:effectLst/>
                <a:latin typeface="Arial Narrow" pitchFamily="34" charset="0"/>
              </a:rPr>
              <a:t>Required Forms*:</a:t>
            </a:r>
          </a:p>
          <a:p>
            <a:pPr lvl="1">
              <a:buFont typeface="Arial" pitchFamily="34" charset="0"/>
              <a:buChar char="•"/>
            </a:pPr>
            <a:r>
              <a:rPr lang="en-US" sz="1600" dirty="0" smtClean="0">
                <a:effectLst/>
                <a:latin typeface="Arial Narrow" pitchFamily="34" charset="0"/>
              </a:rPr>
              <a:t>SF-424 	          Application for Federal Assistance</a:t>
            </a:r>
          </a:p>
          <a:p>
            <a:pPr lvl="1">
              <a:buFont typeface="Arial" pitchFamily="34" charset="0"/>
              <a:buChar char="•"/>
            </a:pPr>
            <a:r>
              <a:rPr lang="en-US" sz="1600" dirty="0" smtClean="0">
                <a:effectLst/>
                <a:latin typeface="Arial Narrow" pitchFamily="34" charset="0"/>
              </a:rPr>
              <a:t>SF-424A	Budget Information Non-Constructions</a:t>
            </a:r>
          </a:p>
          <a:p>
            <a:pPr lvl="1">
              <a:buFont typeface="Arial" pitchFamily="34" charset="0"/>
              <a:buChar char="•"/>
            </a:pPr>
            <a:r>
              <a:rPr lang="en-US" sz="1600" dirty="0" smtClean="0">
                <a:effectLst/>
                <a:latin typeface="Arial Narrow" pitchFamily="34" charset="0"/>
              </a:rPr>
              <a:t>SF-424B	Assurances Non-construction</a:t>
            </a:r>
          </a:p>
          <a:p>
            <a:pPr lvl="1">
              <a:buFont typeface="Arial" pitchFamily="34" charset="0"/>
              <a:buChar char="•"/>
            </a:pPr>
            <a:r>
              <a:rPr lang="en-US" sz="1600" dirty="0" smtClean="0">
                <a:effectLst/>
                <a:latin typeface="Arial Narrow" pitchFamily="34" charset="0"/>
              </a:rPr>
              <a:t>CD-511	          Certification Regarding Lobbying</a:t>
            </a:r>
          </a:p>
          <a:p>
            <a:pPr lvl="1">
              <a:buFont typeface="Arial" pitchFamily="34" charset="0"/>
              <a:buChar char="•"/>
            </a:pPr>
            <a:r>
              <a:rPr lang="en-US" sz="1600" dirty="0" smtClean="0">
                <a:effectLst/>
                <a:latin typeface="Arial Narrow" pitchFamily="34" charset="0"/>
              </a:rPr>
              <a:t>SF-LLL	          Disclosure of Lobbying Activities (if applicable)</a:t>
            </a:r>
          </a:p>
          <a:p>
            <a:pPr marL="457200" lvl="1" indent="0">
              <a:buNone/>
            </a:pPr>
            <a:r>
              <a:rPr lang="en-US" sz="1600" b="1" dirty="0">
                <a:latin typeface="Arial Narrow" pitchFamily="34" charset="0"/>
              </a:rPr>
              <a:t>*Forms are available as part of the Grants.gov application kit</a:t>
            </a:r>
          </a:p>
          <a:p>
            <a:pPr lvl="1">
              <a:buFont typeface="Arial" pitchFamily="34" charset="0"/>
              <a:buChar char="•"/>
            </a:pPr>
            <a:endParaRPr lang="en-US" sz="1600" dirty="0" smtClean="0">
              <a:effectLst/>
              <a:latin typeface="Arial Narrow" pitchFamily="34" charset="0"/>
            </a:endParaRPr>
          </a:p>
          <a:p>
            <a:pPr marL="0" indent="0">
              <a:buNone/>
            </a:pPr>
            <a:endParaRPr lang="en-US" sz="1600" dirty="0" smtClean="0">
              <a:effectLst/>
              <a:latin typeface="Arial Narrow" pitchFamily="34" charset="0"/>
            </a:endParaRPr>
          </a:p>
          <a:p>
            <a:pPr lvl="1"/>
            <a:endParaRPr lang="en-US" sz="1600" dirty="0" smtClean="0">
              <a:effectLst/>
              <a:latin typeface="Arial Narrow" pitchFamily="34" charset="0"/>
            </a:endParaRPr>
          </a:p>
        </p:txBody>
      </p:sp>
      <p:sp>
        <p:nvSpPr>
          <p:cNvPr id="14341" name="Slide Number Placeholder 4"/>
          <p:cNvSpPr>
            <a:spLocks noGrp="1"/>
          </p:cNvSpPr>
          <p:nvPr>
            <p:ph type="sldNum" sz="quarter" idx="11"/>
          </p:nvPr>
        </p:nvSpPr>
        <p:spPr>
          <a:xfrm>
            <a:off x="3124200" y="6499225"/>
            <a:ext cx="5476336"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2B000A66-27CF-43EA-AB5D-8BF2EF5F4104}" type="slidenum">
              <a:rPr lang="en-US" sz="1800" smtClean="0"/>
              <a:pPr algn="r"/>
              <a:t>41</a:t>
            </a:fld>
            <a:endParaRPr lang="en-US" sz="1800" dirty="0" smtClean="0"/>
          </a:p>
        </p:txBody>
      </p:sp>
    </p:spTree>
    <p:extLst>
      <p:ext uri="{BB962C8B-B14F-4D97-AF65-F5344CB8AC3E}">
        <p14:creationId xmlns:p14="http://schemas.microsoft.com/office/powerpoint/2010/main" val="3401660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(2)</a:t>
            </a:r>
            <a:r>
              <a:rPr lang="en-US" sz="2500" dirty="0"/>
              <a:t/>
            </a:r>
            <a:br>
              <a:rPr lang="en-US" sz="2500" dirty="0"/>
            </a:br>
            <a:endParaRPr lang="en-US" sz="2500" dirty="0" smtClean="0">
              <a:effectLst/>
            </a:endParaRPr>
          </a:p>
        </p:txBody>
      </p:sp>
      <p:sp>
        <p:nvSpPr>
          <p:cNvPr id="3" name="Content Placeholder 2"/>
          <p:cNvSpPr>
            <a:spLocks noGrp="1"/>
          </p:cNvSpPr>
          <p:nvPr>
            <p:ph idx="1"/>
          </p:nvPr>
        </p:nvSpPr>
        <p:spPr>
          <a:xfrm>
            <a:off x="689502" y="1371600"/>
            <a:ext cx="7543800" cy="4876800"/>
          </a:xfrm>
        </p:spPr>
        <p:txBody>
          <a:bodyPr wrap="square">
            <a:noAutofit/>
          </a:bodyPr>
          <a:lstStyle/>
          <a:p>
            <a:pPr>
              <a:buFont typeface="Wingdings" pitchFamily="2" charset="2"/>
              <a:buNone/>
              <a:defRPr/>
            </a:pPr>
            <a:r>
              <a:rPr lang="en-US" sz="1400" b="1" dirty="0" smtClean="0">
                <a:effectLst/>
                <a:latin typeface="Arial Narrow" pitchFamily="34" charset="0"/>
              </a:rPr>
              <a:t>Proposal Requirements (Section IV.2(a)(6)):  </a:t>
            </a:r>
          </a:p>
          <a:p>
            <a:pPr>
              <a:buFont typeface="Wingdings" pitchFamily="2" charset="2"/>
              <a:buNone/>
              <a:defRPr/>
            </a:pPr>
            <a:endParaRPr lang="en-US" sz="1400" b="1" dirty="0" smtClean="0">
              <a:effectLst/>
              <a:latin typeface="Arial Narrow" pitchFamily="34" charset="0"/>
            </a:endParaRPr>
          </a:p>
          <a:p>
            <a:pPr lvl="0"/>
            <a:r>
              <a:rPr lang="en-US" sz="1400" b="1" dirty="0">
                <a:latin typeface="Arial Narrow" pitchFamily="34" charset="0"/>
              </a:rPr>
              <a:t>Technical Proposal</a:t>
            </a:r>
            <a:r>
              <a:rPr lang="en-US" sz="1400" dirty="0">
                <a:latin typeface="Arial Narrow" pitchFamily="34" charset="0"/>
              </a:rPr>
              <a:t>. </a:t>
            </a:r>
            <a:r>
              <a:rPr lang="en-US" sz="1400" dirty="0"/>
              <a:t>.  The Technical Proposal is a word-processed document not exceeding 40 pages responsive to the program description (see Section I. of </a:t>
            </a:r>
            <a:r>
              <a:rPr lang="en-US" sz="1400" dirty="0" smtClean="0"/>
              <a:t>the </a:t>
            </a:r>
            <a:r>
              <a:rPr lang="en-US" sz="1400" dirty="0"/>
              <a:t>FFO) and the evaluation criteria (see Section V.1. of </a:t>
            </a:r>
            <a:r>
              <a:rPr lang="en-US" sz="1400" dirty="0" smtClean="0"/>
              <a:t>the </a:t>
            </a:r>
            <a:r>
              <a:rPr lang="en-US" sz="1400" dirty="0"/>
              <a:t>FFO).  It should contain the following sections:</a:t>
            </a:r>
            <a:endParaRPr lang="en-US" sz="1400" dirty="0">
              <a:latin typeface="Arial Narrow" pitchFamily="34" charset="0"/>
            </a:endParaRPr>
          </a:p>
          <a:p>
            <a:pPr marL="0" indent="0">
              <a:buNone/>
            </a:pPr>
            <a:r>
              <a:rPr lang="en-US" sz="1400" dirty="0">
                <a:latin typeface="Arial Narrow" pitchFamily="34" charset="0"/>
              </a:rPr>
              <a:t> </a:t>
            </a:r>
          </a:p>
          <a:p>
            <a:pPr lvl="1"/>
            <a:r>
              <a:rPr lang="en-US" sz="1400" b="1" dirty="0">
                <a:latin typeface="Arial Narrow" pitchFamily="34" charset="0"/>
              </a:rPr>
              <a:t>Executive </a:t>
            </a:r>
            <a:r>
              <a:rPr lang="en-US" sz="1400" b="1" dirty="0" smtClean="0">
                <a:latin typeface="Arial Narrow" pitchFamily="34" charset="0"/>
              </a:rPr>
              <a:t>Summary </a:t>
            </a:r>
            <a:r>
              <a:rPr lang="en-US" sz="1400" dirty="0">
                <a:latin typeface="Arial Narrow" pitchFamily="34" charset="0"/>
              </a:rPr>
              <a:t> </a:t>
            </a:r>
          </a:p>
          <a:p>
            <a:pPr lvl="1"/>
            <a:r>
              <a:rPr lang="en-US" sz="1400" b="1" dirty="0">
                <a:latin typeface="Arial Narrow" pitchFamily="34" charset="0"/>
              </a:rPr>
              <a:t>Project </a:t>
            </a:r>
            <a:r>
              <a:rPr lang="en-US" sz="1400" b="1" dirty="0" smtClean="0">
                <a:latin typeface="Arial Narrow" pitchFamily="34" charset="0"/>
              </a:rPr>
              <a:t>Narrative</a:t>
            </a:r>
          </a:p>
          <a:p>
            <a:pPr lvl="1"/>
            <a:r>
              <a:rPr lang="en-US" sz="1400" b="1" dirty="0"/>
              <a:t>Qualifications of the Applicant and Program Management</a:t>
            </a:r>
          </a:p>
          <a:p>
            <a:pPr lvl="1"/>
            <a:r>
              <a:rPr lang="en-US" sz="1400" b="1" dirty="0"/>
              <a:t>Additional Information (</a:t>
            </a:r>
            <a:r>
              <a:rPr lang="en-US" sz="1400" dirty="0"/>
              <a:t>i.e., </a:t>
            </a:r>
            <a:r>
              <a:rPr lang="en-US" sz="1400" dirty="0" smtClean="0"/>
              <a:t>a plan </a:t>
            </a:r>
            <a:r>
              <a:rPr lang="en-US" sz="1400" dirty="0"/>
              <a:t>for the allocation of intellectual property rights associated with any invention, </a:t>
            </a:r>
            <a:r>
              <a:rPr lang="en-US" sz="1400" dirty="0" smtClean="0"/>
              <a:t>a </a:t>
            </a:r>
            <a:r>
              <a:rPr lang="en-US" sz="1400" dirty="0"/>
              <a:t>statement that provides adequate assurances that the host organization will contribute the required cost </a:t>
            </a:r>
            <a:r>
              <a:rPr lang="en-US" sz="1400" dirty="0" smtClean="0"/>
              <a:t>share, a </a:t>
            </a:r>
            <a:r>
              <a:rPr lang="en-US" sz="1400" dirty="0"/>
              <a:t>statement describing linkages to industry, government, and educational organizations within its service </a:t>
            </a:r>
            <a:r>
              <a:rPr lang="en-US" sz="1400" dirty="0" smtClean="0"/>
              <a:t>region, etc.)</a:t>
            </a:r>
            <a:endParaRPr lang="en-US" sz="1400" dirty="0"/>
          </a:p>
          <a:p>
            <a:pPr lvl="1"/>
            <a:r>
              <a:rPr lang="en-US" sz="1400" b="1" dirty="0" smtClean="0"/>
              <a:t>Budget </a:t>
            </a:r>
            <a:r>
              <a:rPr lang="en-US" sz="1400" b="1" dirty="0"/>
              <a:t>Narrative and Financial Plan</a:t>
            </a:r>
          </a:p>
          <a:p>
            <a:pPr lvl="1"/>
            <a:r>
              <a:rPr lang="en-US" sz="1400" b="1" dirty="0"/>
              <a:t>Letters of Commitment for Non-Federal Cost Sharing</a:t>
            </a:r>
            <a:endParaRPr lang="en-US" sz="1400" dirty="0"/>
          </a:p>
          <a:p>
            <a:pPr lvl="1"/>
            <a:r>
              <a:rPr lang="en-US" sz="1400" b="1" dirty="0"/>
              <a:t>Indirect Cost Rate Agreement</a:t>
            </a:r>
            <a:endParaRPr lang="en-US" sz="1400" dirty="0">
              <a:latin typeface="Arial Narrow" pitchFamily="34" charset="0"/>
            </a:endParaRPr>
          </a:p>
        </p:txBody>
      </p:sp>
      <p:sp>
        <p:nvSpPr>
          <p:cNvPr id="15365" name="Slide Number Placeholder 4"/>
          <p:cNvSpPr>
            <a:spLocks noGrp="1"/>
          </p:cNvSpPr>
          <p:nvPr>
            <p:ph type="sldNum" sz="quarter" idx="11"/>
          </p:nvPr>
        </p:nvSpPr>
        <p:spPr>
          <a:xfrm>
            <a:off x="3124199" y="6499225"/>
            <a:ext cx="5459084"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2299E56-E593-4998-A5F9-160C7B134D8C}" type="slidenum">
              <a:rPr lang="en-US" sz="1800" smtClean="0"/>
              <a:pPr algn="r"/>
              <a:t>42</a:t>
            </a:fld>
            <a:endParaRPr lang="en-US" sz="1800" dirty="0" smtClean="0"/>
          </a:p>
        </p:txBody>
      </p:sp>
    </p:spTree>
    <p:extLst>
      <p:ext uri="{BB962C8B-B14F-4D97-AF65-F5344CB8AC3E}">
        <p14:creationId xmlns:p14="http://schemas.microsoft.com/office/powerpoint/2010/main" val="4011194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162800" cy="533400"/>
          </a:xfrm>
        </p:spPr>
        <p:txBody>
          <a:bodyPr/>
          <a:lstStyle/>
          <a:p>
            <a:r>
              <a:rPr lang="en-US" sz="2800" dirty="0" smtClean="0"/>
              <a:t/>
            </a:r>
            <a:br>
              <a:rPr lang="en-US" sz="2800" dirty="0" smtClean="0"/>
            </a:br>
            <a:r>
              <a:rPr lang="en-US" sz="2500" dirty="0" smtClean="0"/>
              <a:t>Administrative </a:t>
            </a:r>
            <a:r>
              <a:rPr lang="en-US" sz="2500" dirty="0"/>
              <a:t>Requirements of Application </a:t>
            </a:r>
            <a:r>
              <a:rPr lang="en-US" sz="2500" dirty="0" smtClean="0"/>
              <a:t>(3)</a:t>
            </a:r>
            <a:r>
              <a:rPr lang="en-US" sz="2800" dirty="0"/>
              <a:t/>
            </a:r>
            <a:br>
              <a:rPr lang="en-US" sz="2800" dirty="0"/>
            </a:br>
            <a:endParaRPr lang="en-US" sz="2800" dirty="0" smtClean="0">
              <a:effectLst/>
              <a:latin typeface="Arial Narrow" pitchFamily="34" charset="0"/>
            </a:endParaRPr>
          </a:p>
        </p:txBody>
      </p:sp>
      <p:sp>
        <p:nvSpPr>
          <p:cNvPr id="17411" name="Content Placeholder 2"/>
          <p:cNvSpPr>
            <a:spLocks noGrp="1"/>
          </p:cNvSpPr>
          <p:nvPr>
            <p:ph idx="1"/>
          </p:nvPr>
        </p:nvSpPr>
        <p:spPr>
          <a:xfrm>
            <a:off x="685800" y="1447800"/>
            <a:ext cx="7626096" cy="4876800"/>
          </a:xfrm>
        </p:spPr>
        <p:txBody>
          <a:bodyPr wrap="square">
            <a:normAutofit/>
          </a:bodyPr>
          <a:lstStyle/>
          <a:p>
            <a:pPr>
              <a:lnSpc>
                <a:spcPct val="100000"/>
              </a:lnSpc>
            </a:pPr>
            <a:r>
              <a:rPr lang="en-US" sz="1600" b="1" dirty="0" smtClean="0">
                <a:effectLst/>
                <a:latin typeface="Arial Narrow" pitchFamily="34" charset="0"/>
              </a:rPr>
              <a:t>Application Format (Section IV 2(b)):</a:t>
            </a:r>
          </a:p>
          <a:p>
            <a:pPr>
              <a:lnSpc>
                <a:spcPct val="100000"/>
              </a:lnSpc>
            </a:pPr>
            <a:endParaRPr lang="en-US" sz="1600" b="1" dirty="0" smtClean="0">
              <a:effectLst/>
              <a:latin typeface="Arial Narrow" pitchFamily="34" charset="0"/>
            </a:endParaRPr>
          </a:p>
          <a:p>
            <a:pPr lvl="1">
              <a:lnSpc>
                <a:spcPct val="100000"/>
              </a:lnSpc>
            </a:pPr>
            <a:r>
              <a:rPr lang="en-US" sz="1600" dirty="0" smtClean="0">
                <a:latin typeface="Arial Narrow" pitchFamily="34" charset="0"/>
              </a:rPr>
              <a:t>Page </a:t>
            </a:r>
            <a:r>
              <a:rPr lang="en-US" sz="1600" dirty="0">
                <a:latin typeface="Arial Narrow" pitchFamily="34" charset="0"/>
              </a:rPr>
              <a:t>Limit.  The Technical Proposals are limited to </a:t>
            </a:r>
            <a:r>
              <a:rPr lang="en-US" sz="1600" dirty="0" smtClean="0">
                <a:latin typeface="Arial Narrow" pitchFamily="34" charset="0"/>
              </a:rPr>
              <a:t>forty (40) </a:t>
            </a:r>
            <a:r>
              <a:rPr lang="en-US" sz="1600" dirty="0">
                <a:latin typeface="Arial Narrow" pitchFamily="34" charset="0"/>
              </a:rPr>
              <a:t>pages.  Information on pages beyond the page limit will not be considered.  </a:t>
            </a:r>
          </a:p>
          <a:p>
            <a:pPr lvl="1">
              <a:lnSpc>
                <a:spcPct val="100000"/>
              </a:lnSpc>
            </a:pPr>
            <a:endParaRPr lang="en-US" sz="1600" dirty="0">
              <a:latin typeface="Arial Narrow" pitchFamily="34" charset="0"/>
            </a:endParaRPr>
          </a:p>
          <a:p>
            <a:pPr lvl="1">
              <a:lnSpc>
                <a:spcPct val="100000"/>
              </a:lnSpc>
            </a:pPr>
            <a:r>
              <a:rPr lang="en-US" sz="1600" dirty="0">
                <a:latin typeface="Arial Narrow" pitchFamily="34" charset="0"/>
              </a:rPr>
              <a:t>Page limit </a:t>
            </a:r>
            <a:r>
              <a:rPr lang="en-US" sz="1600" b="1" u="sng" dirty="0">
                <a:latin typeface="Arial Narrow" pitchFamily="34" charset="0"/>
              </a:rPr>
              <a:t>includes:</a:t>
            </a:r>
            <a:r>
              <a:rPr lang="en-US" sz="1600" dirty="0">
                <a:latin typeface="Arial Narrow" pitchFamily="34" charset="0"/>
              </a:rPr>
              <a:t> </a:t>
            </a:r>
            <a:r>
              <a:rPr lang="en-US" sz="1600" dirty="0"/>
              <a:t>Table of contents (if included), Technical Proposal with all required sections, budget narrative, resumes, figures, graphs, tables, images, and pictures, general letters of support or summaries thereof, if included. </a:t>
            </a:r>
            <a:endParaRPr lang="en-US" sz="1600" dirty="0">
              <a:latin typeface="Arial Narrow" pitchFamily="34" charset="0"/>
            </a:endParaRPr>
          </a:p>
          <a:p>
            <a:pPr lvl="1">
              <a:lnSpc>
                <a:spcPct val="100000"/>
              </a:lnSpc>
            </a:pPr>
            <a:endParaRPr lang="en-US" sz="1600" dirty="0">
              <a:latin typeface="Arial Narrow" pitchFamily="34" charset="0"/>
            </a:endParaRPr>
          </a:p>
          <a:p>
            <a:pPr lvl="1">
              <a:lnSpc>
                <a:spcPct val="100000"/>
              </a:lnSpc>
            </a:pPr>
            <a:r>
              <a:rPr lang="en-US" sz="1600" dirty="0">
                <a:latin typeface="Arial Narrow" pitchFamily="34" charset="0"/>
              </a:rPr>
              <a:t>Page limit </a:t>
            </a:r>
            <a:r>
              <a:rPr lang="en-US" sz="1600" b="1" u="sng" dirty="0">
                <a:latin typeface="Arial Narrow" pitchFamily="34" charset="0"/>
              </a:rPr>
              <a:t>excludes:</a:t>
            </a:r>
            <a:r>
              <a:rPr lang="en-US" sz="1600" dirty="0">
                <a:latin typeface="Arial Narrow" pitchFamily="34" charset="0"/>
              </a:rPr>
              <a:t> </a:t>
            </a:r>
            <a:r>
              <a:rPr lang="en-US" sz="1600" dirty="0"/>
              <a:t>SF-424, Application for Federal Assistance; SF-424A, Budget Information – Non-Construction Programs; SF-424B, Assurances – Non-Construction Programs; SF-LLL, Disclosure of Lobbying Activities; CD-511, Certification Regarding Lobbying; Letters of Commitment for Non-Federal Cost Sharing; and Indirect Cost Rate Agreement. </a:t>
            </a:r>
            <a:endParaRPr lang="en-US" sz="1600" dirty="0" smtClean="0">
              <a:effectLst/>
              <a:latin typeface="Arial Narrow" pitchFamily="34" charset="0"/>
            </a:endParaRPr>
          </a:p>
        </p:txBody>
      </p:sp>
      <p:sp>
        <p:nvSpPr>
          <p:cNvPr id="17413"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4054990-6990-46A0-B45D-B5A76AF6BCC4}" type="slidenum">
              <a:rPr lang="en-US" sz="1800" smtClean="0"/>
              <a:pPr algn="r"/>
              <a:t>43</a:t>
            </a:fld>
            <a:endParaRPr lang="en-US" sz="1800" dirty="0" smtClean="0"/>
          </a:p>
        </p:txBody>
      </p:sp>
    </p:spTree>
    <p:extLst>
      <p:ext uri="{BB962C8B-B14F-4D97-AF65-F5344CB8AC3E}">
        <p14:creationId xmlns:p14="http://schemas.microsoft.com/office/powerpoint/2010/main" val="12046855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20000" cy="457200"/>
          </a:xfrm>
        </p:spPr>
        <p:txBody>
          <a:bodyPr>
            <a:noAutofit/>
          </a:bodyPr>
          <a:lstStyle/>
          <a:p>
            <a:pPr>
              <a:defRPr/>
            </a:pPr>
            <a:r>
              <a:rPr lang="en-US" sz="2500" dirty="0" smtClean="0"/>
              <a:t/>
            </a:r>
            <a:br>
              <a:rPr lang="en-US" sz="2500" dirty="0" smtClean="0"/>
            </a:br>
            <a:r>
              <a:rPr lang="en-US" sz="2500" dirty="0" smtClean="0"/>
              <a:t>Administrative </a:t>
            </a:r>
            <a:r>
              <a:rPr lang="en-US" sz="2500" dirty="0"/>
              <a:t>Requirements of Application </a:t>
            </a:r>
            <a:r>
              <a:rPr lang="en-US" sz="2500" dirty="0" smtClean="0"/>
              <a:t>(4)</a:t>
            </a:r>
            <a:r>
              <a:rPr lang="en-US" sz="2500" dirty="0"/>
              <a:t/>
            </a:r>
            <a:br>
              <a:rPr lang="en-US" sz="2500" dirty="0"/>
            </a:br>
            <a:endParaRPr lang="en-US" sz="2500" dirty="0">
              <a:effectLst/>
            </a:endParaRPr>
          </a:p>
        </p:txBody>
      </p:sp>
      <p:sp>
        <p:nvSpPr>
          <p:cNvPr id="3" name="Content Placeholder 2"/>
          <p:cNvSpPr>
            <a:spLocks noGrp="1"/>
          </p:cNvSpPr>
          <p:nvPr>
            <p:ph idx="1"/>
          </p:nvPr>
        </p:nvSpPr>
        <p:spPr>
          <a:xfrm>
            <a:off x="813786" y="1447800"/>
            <a:ext cx="7593367" cy="4855346"/>
          </a:xfrm>
        </p:spPr>
        <p:txBody>
          <a:bodyPr>
            <a:noAutofit/>
          </a:bodyPr>
          <a:lstStyle/>
          <a:p>
            <a:pPr>
              <a:lnSpc>
                <a:spcPct val="100000"/>
              </a:lnSpc>
              <a:spcAft>
                <a:spcPts val="600"/>
              </a:spcAft>
              <a:defRPr/>
            </a:pPr>
            <a:r>
              <a:rPr lang="en-US" sz="1500" b="1" dirty="0" smtClean="0">
                <a:effectLst/>
                <a:latin typeface="Arial Narrow" pitchFamily="34" charset="0"/>
              </a:rPr>
              <a:t>Dates: </a:t>
            </a:r>
          </a:p>
          <a:p>
            <a:pPr lvl="1">
              <a:spcAft>
                <a:spcPts val="600"/>
              </a:spcAft>
              <a:defRPr/>
            </a:pPr>
            <a:r>
              <a:rPr lang="en-US" sz="1500" b="1" u="sng" dirty="0">
                <a:solidFill>
                  <a:srgbClr val="00B050"/>
                </a:solidFill>
                <a:latin typeface="Arial Narrow" pitchFamily="34" charset="0"/>
              </a:rPr>
              <a:t>Electronic</a:t>
            </a:r>
            <a:r>
              <a:rPr lang="en-US" sz="1500" dirty="0">
                <a:latin typeface="Arial Narrow" pitchFamily="34" charset="0"/>
              </a:rPr>
              <a:t> </a:t>
            </a:r>
            <a:r>
              <a:rPr lang="en-US" sz="1500" b="1" u="sng" dirty="0">
                <a:latin typeface="Arial Narrow" pitchFamily="34" charset="0"/>
              </a:rPr>
              <a:t>applications must be received no later than 11:59 p.m. Eastern Time, </a:t>
            </a:r>
            <a:r>
              <a:rPr lang="en-US" sz="1500" b="1" u="sng" dirty="0" smtClean="0">
                <a:latin typeface="Arial Narrow" pitchFamily="34" charset="0"/>
              </a:rPr>
              <a:t>Wednesday, May 14, 2014. </a:t>
            </a:r>
          </a:p>
          <a:p>
            <a:pPr lvl="1">
              <a:spcAft>
                <a:spcPts val="600"/>
              </a:spcAft>
              <a:defRPr/>
            </a:pPr>
            <a:r>
              <a:rPr lang="en-US" sz="1500" b="1" u="sng" dirty="0">
                <a:solidFill>
                  <a:srgbClr val="C00000"/>
                </a:solidFill>
                <a:latin typeface="Arial Narrow" pitchFamily="34" charset="0"/>
              </a:rPr>
              <a:t>Paper </a:t>
            </a:r>
            <a:r>
              <a:rPr lang="en-US" sz="1500" b="1" u="sng" dirty="0">
                <a:latin typeface="Arial Narrow" pitchFamily="34" charset="0"/>
              </a:rPr>
              <a:t>applications must be received by NIST by 5:00 p.m. Eastern Time on </a:t>
            </a:r>
            <a:r>
              <a:rPr lang="en-US" sz="1500" b="1" u="sng" dirty="0" smtClean="0">
                <a:latin typeface="Arial Narrow" pitchFamily="34" charset="0"/>
              </a:rPr>
              <a:t>Wednesday, May 14, 2014.</a:t>
            </a:r>
          </a:p>
          <a:p>
            <a:pPr lvl="1">
              <a:spcAft>
                <a:spcPts val="600"/>
              </a:spcAft>
              <a:defRPr/>
            </a:pPr>
            <a:r>
              <a:rPr lang="en-US" sz="1500" dirty="0">
                <a:latin typeface="Arial Narrow" pitchFamily="34" charset="0"/>
              </a:rPr>
              <a:t>Applications received after the respective deadline will not be reviewed or considered</a:t>
            </a:r>
            <a:r>
              <a:rPr lang="en-US" sz="1500" dirty="0" smtClean="0">
                <a:latin typeface="Arial Narrow" pitchFamily="34" charset="0"/>
              </a:rPr>
              <a:t>.</a:t>
            </a:r>
          </a:p>
          <a:p>
            <a:pPr>
              <a:spcAft>
                <a:spcPts val="600"/>
              </a:spcAft>
              <a:defRPr/>
            </a:pPr>
            <a:r>
              <a:rPr lang="en-US" sz="1500" b="1" dirty="0" smtClean="0">
                <a:effectLst/>
                <a:latin typeface="Arial Narrow" pitchFamily="34" charset="0"/>
              </a:rPr>
              <a:t>Proposal Submission:</a:t>
            </a:r>
          </a:p>
          <a:p>
            <a:pPr lvl="1">
              <a:lnSpc>
                <a:spcPct val="100000"/>
              </a:lnSpc>
              <a:spcAft>
                <a:spcPts val="0"/>
              </a:spcAft>
              <a:defRPr/>
            </a:pPr>
            <a:r>
              <a:rPr lang="en-US" sz="1500" dirty="0" smtClean="0">
                <a:latin typeface="Arial Narrow" pitchFamily="34" charset="0"/>
              </a:rPr>
              <a:t>Electronic </a:t>
            </a:r>
            <a:r>
              <a:rPr lang="en-US" sz="1500" dirty="0">
                <a:latin typeface="Arial Narrow" pitchFamily="34" charset="0"/>
              </a:rPr>
              <a:t>applications must be submitted via Grants.gov at </a:t>
            </a:r>
            <a:r>
              <a:rPr lang="en-US" sz="1500" dirty="0">
                <a:latin typeface="Arial Narrow" pitchFamily="34" charset="0"/>
                <a:hlinkClick r:id="rId2"/>
              </a:rPr>
              <a:t>www.grants.gov </a:t>
            </a:r>
            <a:r>
              <a:rPr lang="en-US" sz="1500" dirty="0">
                <a:latin typeface="Arial Narrow" pitchFamily="34" charset="0"/>
              </a:rPr>
              <a:t>under announcement </a:t>
            </a:r>
            <a:r>
              <a:rPr lang="en-US" sz="1500" dirty="0" smtClean="0">
                <a:latin typeface="Arial Narrow" pitchFamily="34" charset="0"/>
              </a:rPr>
              <a:t> 2014-NIST-MEP-FL-01.</a:t>
            </a:r>
          </a:p>
          <a:p>
            <a:pPr marL="457200" lvl="1" indent="0">
              <a:lnSpc>
                <a:spcPct val="100000"/>
              </a:lnSpc>
              <a:spcAft>
                <a:spcPts val="0"/>
              </a:spcAft>
              <a:buNone/>
              <a:defRPr/>
            </a:pPr>
            <a:endParaRPr lang="en-US" sz="1500" dirty="0" smtClean="0">
              <a:latin typeface="Arial Narrow" pitchFamily="34" charset="0"/>
            </a:endParaRPr>
          </a:p>
          <a:p>
            <a:pPr lvl="1">
              <a:lnSpc>
                <a:spcPct val="100000"/>
              </a:lnSpc>
              <a:spcAft>
                <a:spcPts val="0"/>
              </a:spcAft>
              <a:defRPr/>
            </a:pPr>
            <a:r>
              <a:rPr lang="en-US" sz="1500" dirty="0" smtClean="0">
                <a:latin typeface="Arial Narrow" pitchFamily="34" charset="0"/>
              </a:rPr>
              <a:t>Paper </a:t>
            </a:r>
            <a:r>
              <a:rPr lang="en-US" sz="1500" dirty="0">
                <a:latin typeface="Arial Narrow" pitchFamily="34" charset="0"/>
              </a:rPr>
              <a:t>applications must be submitted in triplicate (an original and two copies) and sent to the NIST personnel listed </a:t>
            </a:r>
            <a:r>
              <a:rPr lang="en-US" sz="1500" dirty="0" smtClean="0">
                <a:latin typeface="Arial Narrow" pitchFamily="34" charset="0"/>
              </a:rPr>
              <a:t>below:</a:t>
            </a:r>
            <a:r>
              <a:rPr lang="en-US" sz="1500" dirty="0" smtClean="0">
                <a:effectLst/>
                <a:latin typeface="Arial Narrow" pitchFamily="34" charset="0"/>
              </a:rPr>
              <a:t> </a:t>
            </a:r>
          </a:p>
          <a:p>
            <a:pPr lvl="3" indent="-91440">
              <a:lnSpc>
                <a:spcPct val="100000"/>
              </a:lnSpc>
              <a:spcBef>
                <a:spcPts val="0"/>
              </a:spcBef>
              <a:spcAft>
                <a:spcPts val="0"/>
              </a:spcAft>
              <a:buFontTx/>
              <a:buNone/>
              <a:defRPr/>
            </a:pPr>
            <a:r>
              <a:rPr lang="en-US" sz="1500" dirty="0" smtClean="0">
                <a:effectLst/>
                <a:latin typeface="Arial Narrow" pitchFamily="34" charset="0"/>
              </a:rPr>
              <a:t>		National Institute of Standards and Technology</a:t>
            </a:r>
          </a:p>
          <a:p>
            <a:pPr lvl="3" indent="-91440">
              <a:lnSpc>
                <a:spcPct val="100000"/>
              </a:lnSpc>
              <a:spcBef>
                <a:spcPts val="0"/>
              </a:spcBef>
              <a:spcAft>
                <a:spcPts val="0"/>
              </a:spcAft>
              <a:buFontTx/>
              <a:buNone/>
              <a:defRPr/>
            </a:pPr>
            <a:r>
              <a:rPr lang="en-US" sz="1500" dirty="0" smtClean="0">
                <a:effectLst/>
                <a:latin typeface="Arial Narrow" pitchFamily="34" charset="0"/>
              </a:rPr>
              <a:t>		Manufacturing Extension Partnership</a:t>
            </a:r>
          </a:p>
          <a:p>
            <a:pPr lvl="3" indent="-91440">
              <a:lnSpc>
                <a:spcPct val="100000"/>
              </a:lnSpc>
              <a:spcBef>
                <a:spcPts val="0"/>
              </a:spcBef>
              <a:spcAft>
                <a:spcPts val="0"/>
              </a:spcAft>
              <a:buFontTx/>
              <a:buNone/>
              <a:defRPr/>
            </a:pPr>
            <a:r>
              <a:rPr lang="en-US" sz="1500" dirty="0" smtClean="0">
                <a:effectLst/>
                <a:latin typeface="Arial Narrow" pitchFamily="34" charset="0"/>
              </a:rPr>
              <a:t>		c/o </a:t>
            </a:r>
            <a:r>
              <a:rPr lang="en-US" sz="1500" b="1" dirty="0" smtClean="0">
                <a:effectLst/>
                <a:latin typeface="Arial Narrow" pitchFamily="34" charset="0"/>
              </a:rPr>
              <a:t>Diane Henderson</a:t>
            </a:r>
          </a:p>
          <a:p>
            <a:pPr lvl="3" indent="-91440">
              <a:lnSpc>
                <a:spcPct val="100000"/>
              </a:lnSpc>
              <a:spcBef>
                <a:spcPts val="0"/>
              </a:spcBef>
              <a:spcAft>
                <a:spcPts val="0"/>
              </a:spcAft>
              <a:buFontTx/>
              <a:buNone/>
              <a:defRPr/>
            </a:pPr>
            <a:r>
              <a:rPr lang="en-US" sz="1500" dirty="0" smtClean="0">
                <a:effectLst/>
                <a:latin typeface="Arial Narrow" pitchFamily="34" charset="0"/>
              </a:rPr>
              <a:t>		100 Bureau Drive, MS 4800</a:t>
            </a:r>
          </a:p>
          <a:p>
            <a:pPr lvl="3" indent="-91440">
              <a:lnSpc>
                <a:spcPct val="100000"/>
              </a:lnSpc>
              <a:spcBef>
                <a:spcPts val="0"/>
              </a:spcBef>
              <a:spcAft>
                <a:spcPts val="0"/>
              </a:spcAft>
              <a:buFontTx/>
              <a:buNone/>
              <a:defRPr/>
            </a:pPr>
            <a:r>
              <a:rPr lang="en-US" sz="1500" dirty="0" smtClean="0">
                <a:effectLst/>
                <a:latin typeface="Arial Narrow" pitchFamily="34" charset="0"/>
              </a:rPr>
              <a:t>		Gaithersburg, MD 20899-4800</a:t>
            </a:r>
          </a:p>
          <a:p>
            <a:pPr lvl="1">
              <a:lnSpc>
                <a:spcPct val="100000"/>
              </a:lnSpc>
              <a:spcAft>
                <a:spcPts val="0"/>
              </a:spcAft>
              <a:defRPr/>
            </a:pPr>
            <a:endParaRPr lang="en-US" sz="1500" dirty="0" smtClean="0">
              <a:latin typeface="Arial Narrow" pitchFamily="34" charset="0"/>
            </a:endParaRPr>
          </a:p>
          <a:p>
            <a:pPr lvl="3" indent="-91440">
              <a:lnSpc>
                <a:spcPct val="100000"/>
              </a:lnSpc>
              <a:spcBef>
                <a:spcPts val="0"/>
              </a:spcBef>
              <a:spcAft>
                <a:spcPts val="0"/>
              </a:spcAft>
              <a:buFontTx/>
              <a:buNone/>
              <a:defRPr/>
            </a:pPr>
            <a:endParaRPr lang="en-US" sz="1500" dirty="0" smtClean="0">
              <a:latin typeface="Arial Narrow" pitchFamily="34" charset="0"/>
            </a:endParaRPr>
          </a:p>
          <a:p>
            <a:pPr lvl="4">
              <a:defRPr/>
            </a:pPr>
            <a:endParaRPr lang="en-US" sz="1500" dirty="0">
              <a:latin typeface="Arial Narrow" pitchFamily="34" charset="0"/>
            </a:endParaRPr>
          </a:p>
        </p:txBody>
      </p:sp>
      <p:sp>
        <p:nvSpPr>
          <p:cNvPr id="13317"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68BCE705-83E3-45A6-8E20-C7E6AAD99FC2}" type="slidenum">
              <a:rPr lang="en-US" sz="1800" smtClean="0"/>
              <a:pPr algn="r"/>
              <a:t>44</a:t>
            </a:fld>
            <a:endParaRPr lang="en-US" sz="1800" dirty="0" smtClean="0"/>
          </a:p>
        </p:txBody>
      </p:sp>
    </p:spTree>
    <p:extLst>
      <p:ext uri="{BB962C8B-B14F-4D97-AF65-F5344CB8AC3E}">
        <p14:creationId xmlns:p14="http://schemas.microsoft.com/office/powerpoint/2010/main" val="3571304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582288"/>
            <a:ext cx="64770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(5)</a:t>
            </a:r>
            <a:r>
              <a:rPr lang="en-US" sz="2500" dirty="0"/>
              <a:t/>
            </a:r>
            <a:br>
              <a:rPr lang="en-US" sz="2500" dirty="0"/>
            </a:br>
            <a:endParaRPr lang="en-US" sz="2500" dirty="0" smtClean="0">
              <a:effectLst/>
            </a:endParaRPr>
          </a:p>
        </p:txBody>
      </p:sp>
      <p:sp>
        <p:nvSpPr>
          <p:cNvPr id="28675" name="Content Placeholder 2"/>
          <p:cNvSpPr>
            <a:spLocks noGrp="1"/>
          </p:cNvSpPr>
          <p:nvPr>
            <p:ph idx="1"/>
          </p:nvPr>
        </p:nvSpPr>
        <p:spPr>
          <a:xfrm>
            <a:off x="685799" y="1447800"/>
            <a:ext cx="7680961" cy="4899734"/>
          </a:xfrm>
        </p:spPr>
        <p:txBody>
          <a:bodyPr wrap="square">
            <a:normAutofit/>
          </a:bodyPr>
          <a:lstStyle/>
          <a:p>
            <a:pPr marL="0" indent="0">
              <a:spcBef>
                <a:spcPts val="600"/>
              </a:spcBef>
              <a:buNone/>
            </a:pPr>
            <a:r>
              <a:rPr lang="en-US" sz="1100" dirty="0" smtClean="0">
                <a:effectLst/>
              </a:rPr>
              <a:t>.</a:t>
            </a:r>
          </a:p>
          <a:p>
            <a:pPr>
              <a:lnSpc>
                <a:spcPct val="100000"/>
              </a:lnSpc>
              <a:spcBef>
                <a:spcPts val="600"/>
              </a:spcBef>
            </a:pPr>
            <a:r>
              <a:rPr lang="en-US" sz="1100" b="1" dirty="0" smtClean="0"/>
              <a:t>Employer/Taxpayer </a:t>
            </a:r>
            <a:r>
              <a:rPr lang="en-US" sz="1100" b="1" dirty="0"/>
              <a:t>Identification Number (EIN/TIN), Dun and Bradstreet Data Universal Numbering System (DUNS), and System for Award Management (SAM</a:t>
            </a:r>
            <a:r>
              <a:rPr lang="en-US" sz="1100" b="1" dirty="0" smtClean="0"/>
              <a:t>).</a:t>
            </a:r>
          </a:p>
          <a:p>
            <a:pPr lvl="1">
              <a:spcBef>
                <a:spcPts val="600"/>
              </a:spcBef>
            </a:pPr>
            <a:r>
              <a:rPr lang="en-US" sz="1100" dirty="0"/>
              <a:t>All applicants for Federal financial assistance are required to obtain a universal identifier in the form of DUNS number and maintain a current registration in the Federal government’s primary registrant database, </a:t>
            </a:r>
            <a:r>
              <a:rPr lang="en-US" sz="1100" dirty="0" smtClean="0"/>
              <a:t>SAM</a:t>
            </a:r>
            <a:r>
              <a:rPr lang="en-US" sz="1100" dirty="0"/>
              <a:t> </a:t>
            </a:r>
            <a:r>
              <a:rPr lang="en-US" sz="1100" dirty="0" smtClean="0"/>
              <a:t>(</a:t>
            </a:r>
            <a:r>
              <a:rPr lang="en-US" sz="1100" u="sng" dirty="0">
                <a:hlinkClick r:id="rId2"/>
              </a:rPr>
              <a:t>https://www.sam.gov</a:t>
            </a:r>
            <a:r>
              <a:rPr lang="en-US" sz="1100" u="sng" dirty="0" smtClean="0">
                <a:hlinkClick r:id="rId2"/>
              </a:rPr>
              <a:t>/</a:t>
            </a:r>
            <a:r>
              <a:rPr lang="en-US" sz="1100" u="sng" dirty="0" smtClean="0"/>
              <a:t>).</a:t>
            </a:r>
          </a:p>
          <a:p>
            <a:pPr lvl="1">
              <a:spcBef>
                <a:spcPts val="600"/>
              </a:spcBef>
            </a:pPr>
            <a:r>
              <a:rPr lang="en-US" sz="1100" u="sng" dirty="0"/>
              <a:t>On the form SF-424 items 8.b. and 8.c., the applicant’s 9-digit EIN/TIN and 9-digit DUNS number must be consistent with the information in SAM (https://www.sam.gov/ ) and the Automated Standard Application for Payment System (ASAP).</a:t>
            </a:r>
            <a:endParaRPr lang="en-US" sz="1100" u="sng" dirty="0" smtClean="0"/>
          </a:p>
          <a:p>
            <a:pPr lvl="1">
              <a:spcBef>
                <a:spcPts val="600"/>
              </a:spcBef>
            </a:pPr>
            <a:r>
              <a:rPr lang="en-US" sz="1100" b="1" dirty="0"/>
              <a:t>Per 2 C.F.R. Part 25, each applicant must:</a:t>
            </a:r>
          </a:p>
          <a:p>
            <a:pPr lvl="2">
              <a:spcBef>
                <a:spcPts val="600"/>
              </a:spcBef>
            </a:pPr>
            <a:r>
              <a:rPr lang="en-US" sz="1100" dirty="0" smtClean="0"/>
              <a:t>Be </a:t>
            </a:r>
            <a:r>
              <a:rPr lang="en-US" sz="1100" dirty="0"/>
              <a:t>registered in the Central Contractor Registry (CCR) before submitting an application noting the CCR now resides in SAM;</a:t>
            </a:r>
          </a:p>
          <a:p>
            <a:pPr lvl="2">
              <a:spcBef>
                <a:spcPts val="600"/>
              </a:spcBef>
            </a:pPr>
            <a:r>
              <a:rPr lang="en-US" sz="1100" dirty="0" smtClean="0"/>
              <a:t>Maintain </a:t>
            </a:r>
            <a:r>
              <a:rPr lang="en-US" sz="1100" dirty="0"/>
              <a:t>an active CCR registration, noting the CCR now resides in SAM, with current information at all times during which it has an active Federal award or an application under consideration by an agency; </a:t>
            </a:r>
            <a:r>
              <a:rPr lang="en-US" sz="1100" dirty="0" smtClean="0"/>
              <a:t>and</a:t>
            </a:r>
          </a:p>
          <a:p>
            <a:pPr lvl="2">
              <a:spcBef>
                <a:spcPts val="600"/>
              </a:spcBef>
            </a:pPr>
            <a:r>
              <a:rPr lang="en-US" sz="1100" dirty="0" smtClean="0"/>
              <a:t>Provide </a:t>
            </a:r>
            <a:r>
              <a:rPr lang="en-US" sz="1100" dirty="0"/>
              <a:t>its DUNS number in each application or application it submits to the agency.</a:t>
            </a:r>
          </a:p>
          <a:p>
            <a:pPr lvl="1">
              <a:spcBef>
                <a:spcPts val="600"/>
              </a:spcBef>
            </a:pPr>
            <a:endParaRPr lang="en-US" sz="1100" dirty="0" smtClean="0"/>
          </a:p>
          <a:p>
            <a:pPr>
              <a:lnSpc>
                <a:spcPct val="100000"/>
              </a:lnSpc>
              <a:spcBef>
                <a:spcPts val="600"/>
              </a:spcBef>
            </a:pPr>
            <a:r>
              <a:rPr lang="en-US" sz="1100" b="1" dirty="0" smtClean="0">
                <a:effectLst/>
              </a:rPr>
              <a:t>Funding Availability and Limitation of Liability </a:t>
            </a:r>
          </a:p>
          <a:p>
            <a:pPr lvl="1">
              <a:spcBef>
                <a:spcPts val="600"/>
              </a:spcBef>
            </a:pPr>
            <a:r>
              <a:rPr lang="en-US" sz="1100" dirty="0"/>
              <a:t>Funding for the program listed in this FFO is contingent upon the availability of appropriations.  </a:t>
            </a:r>
            <a:endParaRPr lang="en-US" sz="1100" dirty="0" smtClean="0"/>
          </a:p>
          <a:p>
            <a:pPr lvl="1">
              <a:spcBef>
                <a:spcPts val="600"/>
              </a:spcBef>
            </a:pPr>
            <a:r>
              <a:rPr lang="en-US" sz="1100" dirty="0" smtClean="0"/>
              <a:t>In </a:t>
            </a:r>
            <a:r>
              <a:rPr lang="en-US" sz="1100" dirty="0"/>
              <a:t>no event will NIST or </a:t>
            </a:r>
            <a:r>
              <a:rPr lang="en-US" sz="1100" dirty="0" err="1"/>
              <a:t>DoC</a:t>
            </a:r>
            <a:r>
              <a:rPr lang="en-US" sz="1100" dirty="0"/>
              <a:t> be responsible for application preparation costs if this program fails to receive funding or is cancelled because of agency priorities.  </a:t>
            </a:r>
            <a:endParaRPr lang="en-US" sz="1100" dirty="0" smtClean="0"/>
          </a:p>
          <a:p>
            <a:pPr lvl="1">
              <a:spcBef>
                <a:spcPts val="600"/>
              </a:spcBef>
            </a:pPr>
            <a:r>
              <a:rPr lang="en-US" sz="1100" dirty="0" smtClean="0"/>
              <a:t>Publication </a:t>
            </a:r>
            <a:r>
              <a:rPr lang="en-US" sz="1100" dirty="0"/>
              <a:t>of this FFO does not oblige NIST or </a:t>
            </a:r>
            <a:r>
              <a:rPr lang="en-US" sz="1100" dirty="0" err="1"/>
              <a:t>DoC</a:t>
            </a:r>
            <a:r>
              <a:rPr lang="en-US" sz="1100" dirty="0"/>
              <a:t> to award any specific project or to obligate any available funds.</a:t>
            </a:r>
            <a:endParaRPr lang="en-US" sz="1100" dirty="0" smtClean="0">
              <a:effectLst/>
            </a:endParaRPr>
          </a:p>
        </p:txBody>
      </p:sp>
      <p:sp>
        <p:nvSpPr>
          <p:cNvPr id="28676"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7DB574DA-5A7F-44D4-B892-765574AF1986}" type="slidenum">
              <a:rPr lang="en-US" sz="1800" smtClean="0"/>
              <a:pPr algn="r"/>
              <a:t>45</a:t>
            </a:fld>
            <a:endParaRPr lang="en-US" sz="1800" dirty="0" smtClean="0"/>
          </a:p>
        </p:txBody>
      </p:sp>
    </p:spTree>
    <p:extLst>
      <p:ext uri="{BB962C8B-B14F-4D97-AF65-F5344CB8AC3E}">
        <p14:creationId xmlns:p14="http://schemas.microsoft.com/office/powerpoint/2010/main" val="504187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fontScale="92500"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p>
          <a:p>
            <a:pPr>
              <a:defRPr/>
            </a:pPr>
            <a:r>
              <a:rPr lang="en-US" sz="2000" dirty="0" smtClean="0"/>
              <a:t>Social Media Links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41565" y="6513760"/>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46</a:t>
            </a:fld>
            <a:endParaRPr lang="en-US" sz="1800" dirty="0" smtClean="0">
              <a:solidFill>
                <a:prstClr val="black"/>
              </a:solidFill>
            </a:endParaRPr>
          </a:p>
        </p:txBody>
      </p:sp>
      <p:sp>
        <p:nvSpPr>
          <p:cNvPr id="2" name="Rectangle 1"/>
          <p:cNvSpPr/>
          <p:nvPr/>
        </p:nvSpPr>
        <p:spPr>
          <a:xfrm>
            <a:off x="1199068" y="4882547"/>
            <a:ext cx="2924358" cy="310549"/>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843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48640"/>
            <a:ext cx="7467600" cy="533400"/>
          </a:xfrm>
        </p:spPr>
        <p:txBody>
          <a:bodyPr/>
          <a:lstStyle/>
          <a:p>
            <a:r>
              <a:rPr lang="en-US" sz="2400" b="1" dirty="0" smtClean="0">
                <a:effectLst/>
                <a:latin typeface="Arial Narrow" pitchFamily="34" charset="0"/>
              </a:rPr>
              <a:t>Reporting &amp; Audit Requirements (1)</a:t>
            </a:r>
          </a:p>
        </p:txBody>
      </p:sp>
      <p:sp>
        <p:nvSpPr>
          <p:cNvPr id="3" name="Content Placeholder 2"/>
          <p:cNvSpPr>
            <a:spLocks noGrp="1"/>
          </p:cNvSpPr>
          <p:nvPr>
            <p:ph idx="1"/>
          </p:nvPr>
        </p:nvSpPr>
        <p:spPr>
          <a:xfrm>
            <a:off x="832104" y="1317296"/>
            <a:ext cx="7321296" cy="4945481"/>
          </a:xfrm>
        </p:spPr>
        <p:txBody>
          <a:bodyPr wrap="square">
            <a:normAutofit/>
          </a:bodyPr>
          <a:lstStyle/>
          <a:p>
            <a:pPr>
              <a:lnSpc>
                <a:spcPct val="100000"/>
              </a:lnSpc>
              <a:defRPr/>
            </a:pPr>
            <a:r>
              <a:rPr lang="en-US" sz="1200" dirty="0"/>
              <a:t>In lieu of the reporting requirements described in sections A.01 Financial Reports and B.01 Performance (Technical) Reports of the </a:t>
            </a:r>
            <a:r>
              <a:rPr lang="en-US" sz="1200" dirty="0" err="1"/>
              <a:t>DoC</a:t>
            </a:r>
            <a:r>
              <a:rPr lang="en-US" sz="1200" dirty="0"/>
              <a:t> Financial Assistance Standard Terms and Conditions dated January 2013 (http://www.osec.doc.gov/oam/grants_management/policy/documents/DOC_Standard_Terms_and_Conditions_01_10_2013.pdf)  the following reporting requirements shall apply</a:t>
            </a:r>
            <a:r>
              <a:rPr lang="en-US" sz="1200" dirty="0" smtClean="0"/>
              <a:t>:</a:t>
            </a:r>
          </a:p>
          <a:p>
            <a:pPr marL="0" indent="0">
              <a:lnSpc>
                <a:spcPct val="100000"/>
              </a:lnSpc>
              <a:buNone/>
              <a:defRPr/>
            </a:pPr>
            <a:endParaRPr lang="en-US" sz="1200" dirty="0"/>
          </a:p>
          <a:p>
            <a:pPr lvl="1"/>
            <a:r>
              <a:rPr lang="en-US" sz="1200" b="1" dirty="0"/>
              <a:t>Financial Reports.  </a:t>
            </a:r>
            <a:r>
              <a:rPr lang="en-US" sz="1200" dirty="0"/>
              <a:t>Each award recipient will be required to submit an SF-425, Federal Financial Report in triplicate (an original and two (2) copies), on a quarterly basis for the periods ending March 31, June 30, September 30, and December 31 of each year.  Reports will be due within 30 days after the end of the reporting period.</a:t>
            </a:r>
          </a:p>
          <a:p>
            <a:pPr marL="292100" lvl="1" indent="0">
              <a:lnSpc>
                <a:spcPct val="100000"/>
              </a:lnSpc>
              <a:buFont typeface="Times" pitchFamily="18" charset="0"/>
              <a:buNone/>
              <a:defRPr/>
            </a:pPr>
            <a:endParaRPr lang="en-US" sz="1200" b="1" dirty="0" smtClean="0">
              <a:effectLst/>
            </a:endParaRPr>
          </a:p>
          <a:p>
            <a:pPr lvl="1"/>
            <a:r>
              <a:rPr lang="en-US" sz="1200" b="1" dirty="0" smtClean="0">
                <a:effectLst/>
              </a:rPr>
              <a:t>Performance (Technical ) Reports- </a:t>
            </a:r>
            <a:r>
              <a:rPr lang="en-US" sz="1200" dirty="0"/>
              <a:t>Each award recipient will be required to submit a technical progress report into the MEP's Enterprise Information System (MEIS) on a quarterly basis for the periods ending March 31, June 30, September 30, and December 31 of each year.  Reports will be due within 30 days after the end of the reporting period.  A final technical progress report shall be submitted within 90 days after the expiration date of the award.    Technical progress reports shall contain information as prescribed in the NIST MEP Reporting Guidelines (OMB Control Number 0693-0032).  The NIST MEP Reporting Guidelines may be requested by contacting the NIST personnel listed below:</a:t>
            </a:r>
          </a:p>
          <a:p>
            <a:endParaRPr lang="en-US" sz="1200" dirty="0"/>
          </a:p>
          <a:p>
            <a:pPr lvl="2"/>
            <a:r>
              <a:rPr lang="en-US" sz="1200" dirty="0"/>
              <a:t>Diane Henderson, National Institute of Standards and Technology, Manufacturing Extension Partnership, 100 Bureau Drive, Mail Stop 4800, Gaithersburg, MD 20899-4800 (Phone:  301-975-5105, email:  </a:t>
            </a:r>
            <a:r>
              <a:rPr lang="en-US" sz="1200" u="sng" dirty="0">
                <a:hlinkClick r:id="rId2"/>
              </a:rPr>
              <a:t>diane.henderson@nist.gov</a:t>
            </a:r>
            <a:r>
              <a:rPr lang="en-US" sz="1200" dirty="0"/>
              <a:t>).</a:t>
            </a:r>
            <a:endParaRPr lang="en-US" sz="1200" dirty="0" smtClean="0">
              <a:effectLst/>
            </a:endParaRPr>
          </a:p>
          <a:p>
            <a:pPr marL="457200" lvl="1" indent="0">
              <a:lnSpc>
                <a:spcPct val="100000"/>
              </a:lnSpc>
              <a:buNone/>
              <a:defRPr/>
            </a:pPr>
            <a:endParaRPr lang="en-US" sz="1200" b="1" dirty="0" smtClean="0">
              <a:effectLst/>
            </a:endParaRPr>
          </a:p>
        </p:txBody>
      </p:sp>
      <p:sp>
        <p:nvSpPr>
          <p:cNvPr id="29701"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4ACF6C4-B950-4D4C-B779-70071EED9794}" type="slidenum">
              <a:rPr lang="en-US" sz="1800" smtClean="0"/>
              <a:pPr algn="r"/>
              <a:t>47</a:t>
            </a:fld>
            <a:endParaRPr lang="en-US" sz="1800" dirty="0" smtClean="0"/>
          </a:p>
        </p:txBody>
      </p:sp>
    </p:spTree>
    <p:extLst>
      <p:ext uri="{BB962C8B-B14F-4D97-AF65-F5344CB8AC3E}">
        <p14:creationId xmlns:p14="http://schemas.microsoft.com/office/powerpoint/2010/main" val="1122123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48640"/>
            <a:ext cx="7467600" cy="533400"/>
          </a:xfrm>
        </p:spPr>
        <p:txBody>
          <a:bodyPr/>
          <a:lstStyle/>
          <a:p>
            <a:r>
              <a:rPr lang="en-US" sz="2400" b="1" dirty="0" smtClean="0">
                <a:effectLst/>
                <a:latin typeface="Arial Narrow" pitchFamily="34" charset="0"/>
              </a:rPr>
              <a:t>Reporting </a:t>
            </a:r>
            <a:r>
              <a:rPr lang="en-US" sz="2400" b="1" dirty="0" smtClean="0">
                <a:latin typeface="Arial Narrow" pitchFamily="34" charset="0"/>
              </a:rPr>
              <a:t>&amp; </a:t>
            </a:r>
            <a:r>
              <a:rPr lang="en-US" sz="2400" b="1" dirty="0" smtClean="0">
                <a:effectLst/>
                <a:latin typeface="Arial Narrow" pitchFamily="34" charset="0"/>
              </a:rPr>
              <a:t>Audit Requirements (2)</a:t>
            </a:r>
          </a:p>
        </p:txBody>
      </p:sp>
      <p:sp>
        <p:nvSpPr>
          <p:cNvPr id="3" name="Content Placeholder 2"/>
          <p:cNvSpPr>
            <a:spLocks noGrp="1"/>
          </p:cNvSpPr>
          <p:nvPr>
            <p:ph idx="1"/>
          </p:nvPr>
        </p:nvSpPr>
        <p:spPr>
          <a:xfrm>
            <a:off x="832104" y="1317297"/>
            <a:ext cx="7181836" cy="4954107"/>
          </a:xfrm>
        </p:spPr>
        <p:txBody>
          <a:bodyPr wrap="square">
            <a:noAutofit/>
          </a:bodyPr>
          <a:lstStyle/>
          <a:p>
            <a:pPr>
              <a:defRPr/>
            </a:pPr>
            <a:r>
              <a:rPr lang="en-US" sz="1200" b="1" dirty="0" smtClean="0"/>
              <a:t>Federal </a:t>
            </a:r>
            <a:r>
              <a:rPr lang="en-US" sz="1200" b="1" dirty="0"/>
              <a:t>Funding Accountability and Transparency Act of 2006.  </a:t>
            </a:r>
            <a:endParaRPr lang="en-US" sz="1200" b="1" dirty="0" smtClean="0"/>
          </a:p>
          <a:p>
            <a:pPr lvl="1">
              <a:defRPr/>
            </a:pPr>
            <a:r>
              <a:rPr lang="en-US" sz="1100" dirty="0" smtClean="0"/>
              <a:t>In </a:t>
            </a:r>
            <a:r>
              <a:rPr lang="en-US" sz="1100" dirty="0"/>
              <a:t>accordance with 2 C.F.R. Part 170, </a:t>
            </a:r>
            <a:r>
              <a:rPr lang="en-US" sz="1100" b="1" i="1" u="sng" dirty="0"/>
              <a:t>all recipients of a Federal award made on or after October 1, 2010, are required to comply with reporting requirements under the Federal Funding Accountability and Transparency Act of 2006</a:t>
            </a:r>
            <a:r>
              <a:rPr lang="en-US" sz="1100" b="1" u="sng" dirty="0"/>
              <a:t> (</a:t>
            </a:r>
            <a:r>
              <a:rPr lang="en-US" sz="1100" dirty="0"/>
              <a:t>Pub. L. No. 109-282).  I</a:t>
            </a:r>
            <a:r>
              <a:rPr lang="en-US" sz="1100" b="1" i="1" u="sng" dirty="0"/>
              <a:t>n general, all recipients are responsible for reporting sub-awards of $25,000 or more.  In addition, recipients that meet certain criteria are responsible for reporting executive compensation</a:t>
            </a:r>
            <a:r>
              <a:rPr lang="en-US" sz="1100" dirty="0"/>
              <a:t>.  Applicants must ensure they have the necessary processes and systems in place to comply with the reporting requirements should they receive funding</a:t>
            </a:r>
            <a:r>
              <a:rPr lang="en-US" sz="1100" dirty="0" smtClean="0"/>
              <a:t>.</a:t>
            </a:r>
          </a:p>
          <a:p>
            <a:pPr>
              <a:defRPr/>
            </a:pPr>
            <a:endParaRPr lang="en-US" sz="1200" dirty="0" smtClean="0"/>
          </a:p>
          <a:p>
            <a:pPr>
              <a:defRPr/>
            </a:pPr>
            <a:r>
              <a:rPr lang="en-US" sz="1200" b="1" dirty="0" smtClean="0"/>
              <a:t>OMB </a:t>
            </a:r>
            <a:r>
              <a:rPr lang="en-US" sz="1200" b="1" dirty="0"/>
              <a:t>Circular A-133 Audit Requirements.  </a:t>
            </a:r>
            <a:endParaRPr lang="en-US" sz="1200" b="1" dirty="0" smtClean="0"/>
          </a:p>
          <a:p>
            <a:pPr lvl="1">
              <a:defRPr/>
            </a:pPr>
            <a:r>
              <a:rPr lang="en-US" sz="1100" dirty="0" smtClean="0"/>
              <a:t>Single </a:t>
            </a:r>
            <a:r>
              <a:rPr lang="en-US" sz="1100" dirty="0"/>
              <a:t>or program-specific audits shall be performed in accordance with the requirements contained in OMB Circular A-133, “Audits of States, Local Governments, and Non-Profit Organizations,” and the related Compliance Supplement.  OMB Circular A-133 requires any non-Federal entity (i.e., including non-profit institutions of higher education and other non-profit organizations) that expends Federal awards of $500,000 or more in the recipient’s fiscal year to conduct a single or program-specific audit in accordance with the requirements set out in the Circular. </a:t>
            </a:r>
            <a:endParaRPr lang="en-US" sz="1100" dirty="0" smtClean="0"/>
          </a:p>
          <a:p>
            <a:pPr marL="0" indent="0">
              <a:buNone/>
              <a:defRPr/>
            </a:pPr>
            <a:endParaRPr lang="en-US" sz="1200" dirty="0"/>
          </a:p>
          <a:p>
            <a:pPr lvl="0">
              <a:defRPr/>
            </a:pPr>
            <a:r>
              <a:rPr lang="en-US" sz="1200" b="1" dirty="0">
                <a:solidFill>
                  <a:prstClr val="black"/>
                </a:solidFill>
              </a:rPr>
              <a:t>Automated Standardized Application for Payment System (ASAP</a:t>
            </a:r>
            <a:r>
              <a:rPr lang="en-US" sz="1200" dirty="0">
                <a:solidFill>
                  <a:prstClr val="black"/>
                </a:solidFill>
              </a:rPr>
              <a:t>) </a:t>
            </a:r>
          </a:p>
          <a:p>
            <a:pPr lvl="1">
              <a:defRPr/>
            </a:pPr>
            <a:r>
              <a:rPr lang="en-US" sz="1100" dirty="0">
                <a:solidFill>
                  <a:prstClr val="black"/>
                </a:solidFill>
              </a:rPr>
              <a:t>(For those awarded) In order to receive payments for services, recipients will be required to register to the </a:t>
            </a:r>
            <a:r>
              <a:rPr lang="en-US" sz="1100" dirty="0" err="1">
                <a:solidFill>
                  <a:prstClr val="black"/>
                </a:solidFill>
              </a:rPr>
              <a:t>Dept</a:t>
            </a:r>
            <a:r>
              <a:rPr lang="en-US" sz="1100" dirty="0">
                <a:solidFill>
                  <a:prstClr val="black"/>
                </a:solidFill>
              </a:rPr>
              <a:t> of Treasury. More information regarding ASAP can be found on-line at </a:t>
            </a:r>
            <a:r>
              <a:rPr lang="en-US" sz="1100" u="sng" dirty="0">
                <a:solidFill>
                  <a:prstClr val="black"/>
                </a:solidFill>
                <a:hlinkClick r:id="rId2"/>
              </a:rPr>
              <a:t>www.fms.treas.gov/asap/index.html</a:t>
            </a:r>
            <a:r>
              <a:rPr lang="en-US" sz="1100" dirty="0">
                <a:solidFill>
                  <a:prstClr val="black"/>
                </a:solidFill>
              </a:rPr>
              <a:t>.</a:t>
            </a:r>
          </a:p>
          <a:p>
            <a:pPr marL="0" indent="0">
              <a:buNone/>
              <a:defRPr/>
            </a:pPr>
            <a:endParaRPr lang="en-US" sz="1200" dirty="0"/>
          </a:p>
        </p:txBody>
      </p:sp>
      <p:sp>
        <p:nvSpPr>
          <p:cNvPr id="29701" name="Slide Number Placeholder 4"/>
          <p:cNvSpPr>
            <a:spLocks noGrp="1"/>
          </p:cNvSpPr>
          <p:nvPr>
            <p:ph type="sldNum" sz="quarter" idx="11"/>
          </p:nvPr>
        </p:nvSpPr>
        <p:spPr>
          <a:xfrm>
            <a:off x="3132589" y="6499225"/>
            <a:ext cx="544183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4ACF6C4-B950-4D4C-B779-70071EED9794}" type="slidenum">
              <a:rPr lang="en-US" sz="1800" smtClean="0"/>
              <a:pPr algn="r"/>
              <a:t>48</a:t>
            </a:fld>
            <a:endParaRPr lang="en-US" sz="1800" dirty="0" smtClean="0"/>
          </a:p>
        </p:txBody>
      </p:sp>
    </p:spTree>
    <p:extLst>
      <p:ext uri="{BB962C8B-B14F-4D97-AF65-F5344CB8AC3E}">
        <p14:creationId xmlns:p14="http://schemas.microsoft.com/office/powerpoint/2010/main" val="1695114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 (Purpose, Cost Share, Eligibility, Funding)</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t>Review </a:t>
            </a:r>
            <a:r>
              <a:rPr lang="en-US" sz="2000" dirty="0"/>
              <a:t>and Selection </a:t>
            </a:r>
            <a:r>
              <a:rPr lang="en-US" sz="2000" dirty="0" smtClean="0"/>
              <a:t>Process</a:t>
            </a:r>
          </a:p>
          <a:p>
            <a:pPr>
              <a:defRPr/>
            </a:pPr>
            <a:r>
              <a:rPr lang="en-US" sz="2000" dirty="0"/>
              <a:t>Selection Factors</a:t>
            </a:r>
          </a:p>
          <a:p>
            <a:pPr>
              <a:defRPr/>
            </a:pPr>
            <a:r>
              <a:rPr lang="en-US" sz="2000" dirty="0" smtClean="0">
                <a:latin typeface="Arial Narrow" pitchFamily="34" charset="0"/>
              </a:rPr>
              <a:t>Administrative Requirements</a:t>
            </a:r>
            <a:endParaRPr lang="en-US" sz="2000" dirty="0" smtClean="0">
              <a:effectLst/>
              <a:latin typeface="Arial Narrow" pitchFamily="34" charset="0"/>
            </a:endParaRP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 and Social Media Links</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xfrm>
            <a:off x="5708010"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49</a:t>
            </a:fld>
            <a:endParaRPr lang="en-US" sz="1800" dirty="0" smtClean="0">
              <a:solidFill>
                <a:prstClr val="black"/>
              </a:solidFill>
            </a:endParaRPr>
          </a:p>
        </p:txBody>
      </p:sp>
      <p:sp>
        <p:nvSpPr>
          <p:cNvPr id="2" name="Rectangle 1"/>
          <p:cNvSpPr/>
          <p:nvPr/>
        </p:nvSpPr>
        <p:spPr>
          <a:xfrm>
            <a:off x="1199067" y="5641669"/>
            <a:ext cx="3847386" cy="310549"/>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ChangeArrowheads="1"/>
          </p:cNvSpPr>
          <p:nvPr/>
        </p:nvSpPr>
        <p:spPr bwMode="auto">
          <a:xfrm>
            <a:off x="236571" y="4300496"/>
            <a:ext cx="2354229" cy="1754326"/>
          </a:xfrm>
          <a:prstGeom prst="rect">
            <a:avLst/>
          </a:prstGeom>
          <a:noFill/>
          <a:ln w="9525">
            <a:noFill/>
            <a:miter lim="800000"/>
            <a:headEnd/>
            <a:tailEnd/>
          </a:ln>
        </p:spPr>
        <p:txBody>
          <a:bodyPr wrap="square">
            <a:spAutoFit/>
          </a:bodyPr>
          <a:lstStyle/>
          <a:p>
            <a:pPr algn="r"/>
            <a:r>
              <a:rPr lang="en-US" b="1" i="1" dirty="0">
                <a:solidFill>
                  <a:srgbClr val="0073B1"/>
                </a:solidFill>
                <a:latin typeface="Arial Narrow" pitchFamily="34" charset="0"/>
              </a:rPr>
              <a:t>As you look forward over the next 3 years, what do you see as your company’s three most important strategic challenges?</a:t>
            </a:r>
          </a:p>
        </p:txBody>
      </p:sp>
      <p:sp>
        <p:nvSpPr>
          <p:cNvPr id="22530" name="Title 1"/>
          <p:cNvSpPr>
            <a:spLocks noGrp="1"/>
          </p:cNvSpPr>
          <p:nvPr>
            <p:ph type="title"/>
          </p:nvPr>
        </p:nvSpPr>
        <p:spPr>
          <a:xfrm>
            <a:off x="788988" y="619577"/>
            <a:ext cx="7897812" cy="533372"/>
          </a:xfrm>
        </p:spPr>
        <p:txBody>
          <a:bodyPr/>
          <a:lstStyle/>
          <a:p>
            <a:r>
              <a:rPr lang="en-US" sz="2800" dirty="0" smtClean="0">
                <a:latin typeface="Arial Narrow"/>
                <a:cs typeface="Arial Narrow"/>
              </a:rPr>
              <a:t>Client Challenges</a:t>
            </a:r>
          </a:p>
        </p:txBody>
      </p:sp>
      <p:graphicFrame>
        <p:nvGraphicFramePr>
          <p:cNvPr id="2" name="Chart 1"/>
          <p:cNvGraphicFramePr/>
          <p:nvPr>
            <p:extLst>
              <p:ext uri="{D42A27DB-BD31-4B8C-83A1-F6EECF244321}">
                <p14:modId xmlns:p14="http://schemas.microsoft.com/office/powerpoint/2010/main" val="3651383991"/>
              </p:ext>
            </p:extLst>
          </p:nvPr>
        </p:nvGraphicFramePr>
        <p:xfrm>
          <a:off x="1304544" y="1707576"/>
          <a:ext cx="7693152" cy="45834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378452" y="1274040"/>
            <a:ext cx="4349496" cy="313932"/>
          </a:xfrm>
          <a:prstGeom prst="rect">
            <a:avLst/>
          </a:prstGeom>
        </p:spPr>
        <p:txBody>
          <a:bodyPr wrap="square" rtlCol="0">
            <a:spAutoFit/>
          </a:bodyPr>
          <a:lstStyle/>
          <a:p>
            <a:pPr marR="0" algn="l" defTabSz="457200" rtl="0" eaLnBrk="1" fontAlgn="base" latinLnBrk="0" hangingPunct="1">
              <a:lnSpc>
                <a:spcPct val="90000"/>
              </a:lnSpc>
              <a:spcBef>
                <a:spcPct val="15000"/>
              </a:spcBef>
              <a:spcAft>
                <a:spcPct val="20000"/>
              </a:spcAft>
              <a:buClrTx/>
              <a:buSzTx/>
              <a:tabLst>
                <a:tab pos="5716588" algn="r"/>
              </a:tabLst>
            </a:pPr>
            <a:r>
              <a:rPr lang="en-US" sz="1600" b="1" dirty="0" smtClean="0">
                <a:latin typeface="Arial Narrow" pitchFamily="34" charset="0"/>
              </a:rPr>
              <a:t>Percent of Clients Identifying Specific Changes</a:t>
            </a:r>
            <a:endParaRPr kumimoji="0" lang="en-US" sz="1600" b="1" i="0" u="none" strike="noStrike" kern="1200" cap="none" spc="0" normalizeH="0" baseline="0" noProof="0" dirty="0" smtClean="0">
              <a:ln>
                <a:noFill/>
              </a:ln>
              <a:solidFill>
                <a:schemeClr val="tx1"/>
              </a:solidFill>
              <a:effectLst/>
              <a:uLnTx/>
              <a:uFillTx/>
              <a:latin typeface="Arial Narrow" pitchFamily="34" charset="0"/>
            </a:endParaRPr>
          </a:p>
        </p:txBody>
      </p:sp>
      <p:sp>
        <p:nvSpPr>
          <p:cNvPr id="7"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a:t>
            </a:fld>
            <a:endParaRPr lang="en-US" sz="1800" dirty="0" smtClean="0">
              <a:solidFill>
                <a:prstClr val="black"/>
              </a:solidFill>
            </a:endParaRPr>
          </a:p>
        </p:txBody>
      </p:sp>
    </p:spTree>
    <p:extLst>
      <p:ext uri="{BB962C8B-B14F-4D97-AF65-F5344CB8AC3E}">
        <p14:creationId xmlns:p14="http://schemas.microsoft.com/office/powerpoint/2010/main" val="12609267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09600"/>
            <a:ext cx="8305800" cy="838200"/>
          </a:xfrm>
        </p:spPr>
        <p:txBody>
          <a:bodyPr>
            <a:normAutofit/>
          </a:bodyPr>
          <a:lstStyle/>
          <a:p>
            <a:r>
              <a:rPr lang="en-US" sz="2500" dirty="0" smtClean="0">
                <a:effectLst/>
                <a:latin typeface="Arial Narrow" pitchFamily="34" charset="0"/>
              </a:rPr>
              <a:t>Agency Contacts</a:t>
            </a:r>
          </a:p>
        </p:txBody>
      </p:sp>
      <p:sp>
        <p:nvSpPr>
          <p:cNvPr id="31748"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2099E70-B99F-4967-AB80-5F8F25FF41E2}" type="slidenum">
              <a:rPr lang="en-US" sz="1800" smtClean="0"/>
              <a:pPr algn="r"/>
              <a:t>50</a:t>
            </a:fld>
            <a:endParaRPr lang="en-US" sz="1800" dirty="0" smtClean="0"/>
          </a:p>
        </p:txBody>
      </p:sp>
      <p:graphicFrame>
        <p:nvGraphicFramePr>
          <p:cNvPr id="3" name="Table 2"/>
          <p:cNvGraphicFramePr>
            <a:graphicFrameLocks noGrp="1"/>
          </p:cNvGraphicFramePr>
          <p:nvPr/>
        </p:nvGraphicFramePr>
        <p:xfrm>
          <a:off x="1961039" y="2110581"/>
          <a:ext cx="5553710" cy="3505200"/>
        </p:xfrm>
        <a:graphic>
          <a:graphicData uri="http://schemas.openxmlformats.org/drawingml/2006/table">
            <a:tbl>
              <a:tblPr/>
              <a:tblGrid>
                <a:gridCol w="2639060"/>
                <a:gridCol w="2914650"/>
              </a:tblGrid>
              <a:tr h="0">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000" b="0" i="0">
                          <a:solidFill>
                            <a:srgbClr val="FFFFFF"/>
                          </a:solidFill>
                          <a:effectLst/>
                          <a:latin typeface="Arial"/>
                          <a:cs typeface="Times New Roman"/>
                        </a:rPr>
                        <a:t>Subject Area</a:t>
                      </a:r>
                      <a:endParaRPr lang="en-US" sz="1000" b="1" i="1">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000" b="0" i="0">
                          <a:solidFill>
                            <a:srgbClr val="FFFFFF"/>
                          </a:solidFill>
                          <a:effectLst/>
                          <a:latin typeface="Arial"/>
                          <a:cs typeface="Times New Roman"/>
                        </a:rPr>
                        <a:t>Point of Contact</a:t>
                      </a:r>
                      <a:endParaRPr lang="en-US" sz="1000" b="1" i="1">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spcBef>
                          <a:spcPts val="0"/>
                        </a:spcBef>
                        <a:spcAft>
                          <a:spcPts val="0"/>
                        </a:spcAft>
                      </a:pPr>
                      <a:r>
                        <a:rPr lang="en-US" sz="1000">
                          <a:effectLst/>
                          <a:latin typeface="Arial"/>
                          <a:ea typeface="Times New Roman"/>
                          <a:cs typeface="Times New Roman"/>
                        </a:rPr>
                        <a:t>Administrative, budget, cost-sharing, eligibility questions and other programmatic questions.</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Arial"/>
                          <a:ea typeface="Times New Roman"/>
                          <a:cs typeface="Times New Roman"/>
                        </a:rPr>
                        <a:t>Diane Henderson</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Manufacturing Extension Partnership</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NIST</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Phone:  301-975-5105</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Fax:  301-963-6556</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E-mail:  </a:t>
                      </a:r>
                      <a:r>
                        <a:rPr lang="en-US" sz="1000" u="sng">
                          <a:solidFill>
                            <a:srgbClr val="0000FF"/>
                          </a:solidFill>
                          <a:effectLst/>
                          <a:latin typeface="Arial"/>
                          <a:ea typeface="Times New Roman"/>
                          <a:cs typeface="Times New Roman"/>
                          <a:hlinkClick r:id="rId2"/>
                        </a:rPr>
                        <a:t>diane.henderson@nist.gov</a:t>
                      </a:r>
                      <a:r>
                        <a:rPr lang="en-US" sz="1000">
                          <a:effectLst/>
                          <a:latin typeface="Arial"/>
                          <a:ea typeface="Times New Roman"/>
                          <a:cs typeface="Times New Roman"/>
                        </a:rPr>
                        <a:t> </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000">
                          <a:effectLst/>
                          <a:latin typeface="Arial"/>
                          <a:ea typeface="Times New Roman"/>
                          <a:cs typeface="Times New Roman"/>
                        </a:rPr>
                        <a:t>Grants.gov - application submission</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Arial"/>
                          <a:ea typeface="Times New Roman"/>
                          <a:cs typeface="Times New Roman"/>
                        </a:rPr>
                        <a:t>Christopher Hunton</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Administrative Support &amp; Document Control Office</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NIST</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Phone: 301-975-5718</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Fax:  301-975-8884</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E-mail: </a:t>
                      </a:r>
                      <a:r>
                        <a:rPr lang="en-US" sz="1000" u="sng">
                          <a:solidFill>
                            <a:srgbClr val="0000FF"/>
                          </a:solidFill>
                          <a:effectLst/>
                          <a:latin typeface="Arial"/>
                          <a:ea typeface="Times New Roman"/>
                          <a:cs typeface="Times New Roman"/>
                          <a:hlinkClick r:id="rId3"/>
                        </a:rPr>
                        <a:t>christopher.hunton@nist.gov</a:t>
                      </a:r>
                      <a:endParaRPr lang="en-US" sz="1000">
                        <a:effectLst/>
                        <a:latin typeface="Times"/>
                        <a:ea typeface="Times New Roman"/>
                        <a:cs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000">
                          <a:effectLst/>
                          <a:latin typeface="Arial"/>
                          <a:ea typeface="Times New Roman"/>
                          <a:cs typeface="Times New Roman"/>
                        </a:rPr>
                        <a:t>Grant rules and regulations</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a:ea typeface="Times New Roman"/>
                          <a:cs typeface="Times New Roman"/>
                        </a:rPr>
                        <a:t>Jannet Cancino</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Grants Management Division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Phone: 301-975-6544</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Fax:  301-975-6319</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E-mail: </a:t>
                      </a:r>
                      <a:r>
                        <a:rPr lang="en-US" sz="1000" u="sng" dirty="0">
                          <a:solidFill>
                            <a:srgbClr val="0000FF"/>
                          </a:solidFill>
                          <a:effectLst/>
                          <a:latin typeface="Arial"/>
                          <a:ea typeface="Times New Roman"/>
                          <a:cs typeface="Times New Roman"/>
                          <a:hlinkClick r:id="rId4"/>
                        </a:rPr>
                        <a:t>jannet.cancino@nist.gov</a:t>
                      </a:r>
                      <a:r>
                        <a:rPr lang="en-US" sz="1000" dirty="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2344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additional questions…..</a:t>
            </a:r>
            <a:endParaRPr lang="en-US" dirty="0"/>
          </a:p>
        </p:txBody>
      </p:sp>
      <p:sp>
        <p:nvSpPr>
          <p:cNvPr id="4" name="Rectangle 3"/>
          <p:cNvSpPr/>
          <p:nvPr/>
        </p:nvSpPr>
        <p:spPr>
          <a:xfrm>
            <a:off x="1996440" y="2532995"/>
            <a:ext cx="5554980" cy="1938992"/>
          </a:xfrm>
          <a:prstGeom prst="rect">
            <a:avLst/>
          </a:prstGeom>
        </p:spPr>
        <p:txBody>
          <a:bodyPr wrap="square">
            <a:spAutoFit/>
          </a:bodyPr>
          <a:lstStyle/>
          <a:p>
            <a:pPr>
              <a:lnSpc>
                <a:spcPct val="100000"/>
              </a:lnSpc>
            </a:pPr>
            <a:r>
              <a:rPr lang="en-US" sz="2000" dirty="0" smtClean="0">
                <a:latin typeface="Arial Narrow" pitchFamily="34" charset="0"/>
              </a:rPr>
              <a:t>Please submit all </a:t>
            </a:r>
            <a:r>
              <a:rPr lang="en-US" sz="2000" dirty="0">
                <a:latin typeface="Arial Narrow" pitchFamily="34" charset="0"/>
              </a:rPr>
              <a:t>questions </a:t>
            </a:r>
            <a:r>
              <a:rPr lang="en-US" sz="2000" dirty="0" smtClean="0">
                <a:latin typeface="Arial Narrow" pitchFamily="34" charset="0"/>
              </a:rPr>
              <a:t>in </a:t>
            </a:r>
            <a:r>
              <a:rPr lang="en-US" sz="2000" dirty="0">
                <a:latin typeface="Arial Narrow" pitchFamily="34" charset="0"/>
              </a:rPr>
              <a:t>writing </a:t>
            </a:r>
            <a:r>
              <a:rPr lang="en-US" sz="2000" dirty="0" smtClean="0">
                <a:latin typeface="Arial Narrow" pitchFamily="34" charset="0"/>
              </a:rPr>
              <a:t>to </a:t>
            </a:r>
            <a:r>
              <a:rPr lang="en-US" sz="2000" dirty="0">
                <a:latin typeface="Arial Narrow" pitchFamily="34" charset="0"/>
              </a:rPr>
              <a:t>Diane Henderson at NIST MEP, </a:t>
            </a:r>
            <a:r>
              <a:rPr lang="en-US" sz="2000" dirty="0" smtClean="0">
                <a:latin typeface="Arial Narrow" pitchFamily="34" charset="0"/>
                <a:hlinkClick r:id="rId2"/>
              </a:rPr>
              <a:t>diane.henderson@nist.gov</a:t>
            </a:r>
            <a:endParaRPr lang="en-US" sz="2000" dirty="0" smtClean="0">
              <a:latin typeface="Arial Narrow" pitchFamily="34" charset="0"/>
            </a:endParaRPr>
          </a:p>
          <a:p>
            <a:pPr>
              <a:lnSpc>
                <a:spcPct val="100000"/>
              </a:lnSpc>
            </a:pPr>
            <a:endParaRPr lang="en-US" sz="2000" dirty="0">
              <a:latin typeface="Arial Narrow" pitchFamily="34" charset="0"/>
            </a:endParaRPr>
          </a:p>
          <a:p>
            <a:r>
              <a:rPr lang="en-US" sz="2000" dirty="0">
                <a:latin typeface="Arial Narrow" pitchFamily="34" charset="0"/>
              </a:rPr>
              <a:t>Questions and Answers will be posted regularly on the NIST MEP Public Site, </a:t>
            </a:r>
            <a:r>
              <a:rPr lang="en-US" sz="2000" dirty="0">
                <a:latin typeface="Arial Narrow" pitchFamily="34" charset="0"/>
                <a:hlinkClick r:id="rId3"/>
              </a:rPr>
              <a:t>www.nist.gov/mep/</a:t>
            </a:r>
            <a:endParaRPr lang="en-US" sz="2000" dirty="0">
              <a:latin typeface="Arial Narrow" pitchFamily="34" charset="0"/>
            </a:endParaRPr>
          </a:p>
          <a:p>
            <a:pPr>
              <a:lnSpc>
                <a:spcPct val="100000"/>
              </a:lnSpc>
            </a:pPr>
            <a:endParaRPr lang="en-US" sz="2000" dirty="0">
              <a:latin typeface="Arial Narrow" pitchFamily="34" charset="0"/>
            </a:endParaRPr>
          </a:p>
        </p:txBody>
      </p:sp>
      <p:sp>
        <p:nvSpPr>
          <p:cNvPr id="5"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2099E70-B99F-4967-AB80-5F8F25FF41E2}" type="slidenum">
              <a:rPr lang="en-US" sz="1800" smtClean="0"/>
              <a:pPr algn="r"/>
              <a:t>51</a:t>
            </a:fld>
            <a:endParaRPr lang="en-US" sz="1800" dirty="0" smtClean="0"/>
          </a:p>
        </p:txBody>
      </p:sp>
    </p:spTree>
    <p:extLst>
      <p:ext uri="{BB962C8B-B14F-4D97-AF65-F5344CB8AC3E}">
        <p14:creationId xmlns:p14="http://schemas.microsoft.com/office/powerpoint/2010/main" val="1700186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743" y="2114214"/>
            <a:ext cx="8188222" cy="3321465"/>
          </a:xfrm>
        </p:spPr>
        <p:txBody>
          <a:bodyPr/>
          <a:lstStyle/>
          <a:p>
            <a:pPr algn="ctr"/>
            <a:r>
              <a:rPr lang="en-US" b="1" dirty="0" smtClean="0">
                <a:latin typeface="Arial Narrow" pitchFamily="34" charset="0"/>
              </a:rPr>
              <a:t>Stay Connected</a:t>
            </a:r>
            <a:br>
              <a:rPr lang="en-US" b="1" dirty="0" smtClean="0">
                <a:latin typeface="Arial Narrow" pitchFamily="34" charset="0"/>
              </a:rPr>
            </a:br>
            <a:r>
              <a:rPr lang="en-US" sz="800" b="1" dirty="0" smtClean="0">
                <a:latin typeface="Arial Narrow" pitchFamily="34" charset="0"/>
              </a:rPr>
              <a:t/>
            </a:r>
            <a:br>
              <a:rPr lang="en-US" sz="800" b="1" dirty="0" smtClean="0">
                <a:latin typeface="Arial Narrow" pitchFamily="34" charset="0"/>
              </a:rPr>
            </a:br>
            <a:r>
              <a:rPr lang="en-US" sz="2800" i="1" dirty="0">
                <a:latin typeface="Arial Narrow" pitchFamily="34" charset="0"/>
              </a:rPr>
              <a:t>Search</a:t>
            </a:r>
            <a:r>
              <a:rPr lang="en-US" sz="2800" dirty="0">
                <a:latin typeface="Arial Narrow" pitchFamily="34" charset="0"/>
              </a:rPr>
              <a:t> NISTMEP or NIST_MEP</a:t>
            </a:r>
            <a:r>
              <a:rPr lang="en-US" b="1" dirty="0" smtClean="0">
                <a:latin typeface="Arial Narrow" pitchFamily="34" charset="0"/>
              </a:rPr>
              <a:t/>
            </a:r>
            <a:br>
              <a:rPr lang="en-US" b="1" dirty="0" smtClean="0">
                <a:latin typeface="Arial Narrow" pitchFamily="34" charset="0"/>
              </a:rPr>
            </a:br>
            <a:r>
              <a:rPr lang="en-US" sz="3600" b="1" dirty="0" smtClean="0">
                <a:latin typeface="Arial Narrow" pitchFamily="34" charset="0"/>
              </a:rPr>
              <a:t/>
            </a:r>
            <a:br>
              <a:rPr lang="en-US" sz="3600" b="1" dirty="0" smtClean="0">
                <a:latin typeface="Arial Narrow" pitchFamily="34" charset="0"/>
              </a:rPr>
            </a:br>
            <a:r>
              <a:rPr lang="en-US" sz="3600" b="1" dirty="0" smtClean="0">
                <a:latin typeface="Arial Narrow" pitchFamily="34" charset="0"/>
              </a:rPr>
              <a:t/>
            </a:r>
            <a:br>
              <a:rPr lang="en-US" sz="3600" b="1" dirty="0" smtClean="0">
                <a:latin typeface="Arial Narrow" pitchFamily="34" charset="0"/>
              </a:rPr>
            </a:br>
            <a:r>
              <a:rPr lang="en-US" sz="2000" b="1" dirty="0" smtClean="0">
                <a:latin typeface="Arial Narrow" pitchFamily="34" charset="0"/>
              </a:rPr>
              <a:t/>
            </a:r>
            <a:br>
              <a:rPr lang="en-US" sz="2000" b="1" dirty="0" smtClean="0">
                <a:latin typeface="Arial Narrow" pitchFamily="34" charset="0"/>
              </a:rPr>
            </a:br>
            <a:r>
              <a:rPr lang="en-US" sz="2000" dirty="0" smtClean="0">
                <a:latin typeface="Arial Narrow" pitchFamily="34" charset="0"/>
              </a:rPr>
              <a:t>VISIT OUR BLOG</a:t>
            </a:r>
            <a:r>
              <a:rPr lang="en-US" sz="2000" dirty="0">
                <a:latin typeface="Arial Narrow" pitchFamily="34" charset="0"/>
              </a:rPr>
              <a:t>!   </a:t>
            </a:r>
            <a:r>
              <a:rPr lang="en-US" sz="2000" dirty="0" smtClean="0">
                <a:latin typeface="Arial Narrow" pitchFamily="34" charset="0"/>
              </a:rPr>
              <a:t/>
            </a:r>
            <a:br>
              <a:rPr lang="en-US" sz="2000" dirty="0" smtClean="0">
                <a:latin typeface="Arial Narrow" pitchFamily="34" charset="0"/>
              </a:rPr>
            </a:br>
            <a:r>
              <a:rPr lang="en-US" sz="2000" u="sng" dirty="0" smtClean="0">
                <a:latin typeface="Arial Narrow" pitchFamily="34" charset="0"/>
                <a:hlinkClick r:id="rId2"/>
              </a:rPr>
              <a:t>http</a:t>
            </a:r>
            <a:r>
              <a:rPr lang="en-US" sz="2000" u="sng" dirty="0">
                <a:latin typeface="Arial Narrow" pitchFamily="34" charset="0"/>
                <a:hlinkClick r:id="rId2"/>
              </a:rPr>
              <a:t>://</a:t>
            </a:r>
            <a:r>
              <a:rPr lang="en-US" sz="2000" u="sng" dirty="0" smtClean="0">
                <a:latin typeface="Arial Narrow" pitchFamily="34" charset="0"/>
                <a:hlinkClick r:id="rId2"/>
              </a:rPr>
              <a:t>nistmep.blogs.govdelivery.com</a:t>
            </a:r>
            <a:r>
              <a:rPr lang="en-US" sz="2000" u="sng" dirty="0" smtClean="0">
                <a:latin typeface="Arial Narrow" pitchFamily="34" charset="0"/>
              </a:rPr>
              <a:t/>
            </a:r>
            <a:br>
              <a:rPr lang="en-US" sz="2000" u="sng" dirty="0" smtClean="0">
                <a:latin typeface="Arial Narrow" pitchFamily="34" charset="0"/>
              </a:rPr>
            </a:br>
            <a:r>
              <a:rPr lang="en-US" sz="2000" u="sng" dirty="0" smtClean="0">
                <a:latin typeface="Arial Narrow" pitchFamily="34" charset="0"/>
              </a:rPr>
              <a:t/>
            </a:r>
            <a:br>
              <a:rPr lang="en-US" sz="2000" u="sng" dirty="0" smtClean="0">
                <a:latin typeface="Arial Narrow" pitchFamily="34" charset="0"/>
              </a:rPr>
            </a:br>
            <a:r>
              <a:rPr lang="en-US" sz="2000" dirty="0" smtClean="0">
                <a:latin typeface="Arial Narrow" pitchFamily="34" charset="0"/>
              </a:rPr>
              <a:t>Get the latest NISTMEP news at:</a:t>
            </a:r>
            <a:br>
              <a:rPr lang="en-US" sz="2000" dirty="0" smtClean="0">
                <a:latin typeface="Arial Narrow" pitchFamily="34" charset="0"/>
              </a:rPr>
            </a:br>
            <a:r>
              <a:rPr lang="en-US" sz="2000" dirty="0" smtClean="0">
                <a:latin typeface="Arial Narrow" pitchFamily="34" charset="0"/>
                <a:hlinkClick r:id="rId3"/>
              </a:rPr>
              <a:t>www.nist.gov/mep</a:t>
            </a:r>
            <a:r>
              <a:rPr lang="en-US" sz="2800" dirty="0" smtClean="0">
                <a:latin typeface="Arial Narrow" pitchFamily="34" charset="0"/>
              </a:rPr>
              <a:t/>
            </a:r>
            <a:br>
              <a:rPr lang="en-US" sz="2800" dirty="0" smtClean="0">
                <a:latin typeface="Arial Narrow" pitchFamily="34" charset="0"/>
              </a:rPr>
            </a:br>
            <a:r>
              <a:rPr lang="en-US" sz="2800" dirty="0">
                <a:latin typeface="Arial Narrow" pitchFamily="34" charset="0"/>
              </a:rPr>
              <a:t/>
            </a:r>
            <a:br>
              <a:rPr lang="en-US" sz="2800" dirty="0">
                <a:latin typeface="Arial Narrow" pitchFamily="34" charset="0"/>
              </a:rPr>
            </a:br>
            <a:endParaRPr lang="en-US" sz="2800" dirty="0">
              <a:latin typeface="Arial Narrow" pitchFamily="34" charset="0"/>
            </a:endParaRPr>
          </a:p>
        </p:txBody>
      </p:sp>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8808" y="3453963"/>
            <a:ext cx="929471" cy="965684"/>
          </a:xfrm>
          <a:prstGeom prst="rect">
            <a:avLst/>
          </a:prstGeom>
        </p:spPr>
      </p:pic>
      <p:pic>
        <p:nvPicPr>
          <p:cNvPr id="4" name="Picture 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482" y="3443621"/>
            <a:ext cx="994411" cy="994411"/>
          </a:xfrm>
          <a:prstGeom prst="rect">
            <a:avLst/>
          </a:prstGeom>
        </p:spPr>
      </p:pic>
      <p:pic>
        <p:nvPicPr>
          <p:cNvPr id="5" name="Picture 4">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9653" y="3391865"/>
            <a:ext cx="1099456" cy="1099456"/>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9137" y="3458092"/>
            <a:ext cx="981473" cy="98147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lnSpcReduction="10000"/>
          </a:bodyPr>
          <a:lstStyle/>
          <a:p>
            <a:pPr>
              <a:defRPr/>
            </a:pPr>
            <a:r>
              <a:rPr lang="en-US" sz="2000" dirty="0" smtClean="0">
                <a:latin typeface="Arial Narrow" pitchFamily="34" charset="0"/>
              </a:rPr>
              <a:t>Manufacturing Environment</a:t>
            </a:r>
          </a:p>
          <a:p>
            <a:pPr>
              <a:defRPr/>
            </a:pPr>
            <a:r>
              <a:rPr lang="en-US" sz="2000" dirty="0" smtClean="0">
                <a:effectLst/>
                <a:latin typeface="Arial Narrow" pitchFamily="34" charset="0"/>
              </a:rPr>
              <a:t>NIST MEP Strategy and Approach</a:t>
            </a:r>
          </a:p>
          <a:p>
            <a:pPr>
              <a:defRPr/>
            </a:pPr>
            <a:r>
              <a:rPr lang="en-US" sz="2000" dirty="0" smtClean="0">
                <a:effectLst/>
                <a:latin typeface="Arial Narrow" pitchFamily="34" charset="0"/>
              </a:rPr>
              <a:t>MEP System Model</a:t>
            </a:r>
          </a:p>
          <a:p>
            <a:pPr>
              <a:defRPr/>
            </a:pPr>
            <a:r>
              <a:rPr lang="en-US" sz="2000" dirty="0" smtClean="0">
                <a:effectLst/>
                <a:latin typeface="Arial Narrow" pitchFamily="34" charset="0"/>
              </a:rPr>
              <a:t>MEP Center Model</a:t>
            </a:r>
          </a:p>
          <a:p>
            <a:pPr>
              <a:defRPr/>
            </a:pPr>
            <a:r>
              <a:rPr lang="en-US" sz="2000" dirty="0" smtClean="0">
                <a:latin typeface="Arial Narrow" pitchFamily="34" charset="0"/>
              </a:rPr>
              <a:t>MEP Performance and Expected Impacts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Review </a:t>
            </a:r>
            <a:r>
              <a:rPr lang="en-US" sz="2000" dirty="0">
                <a:latin typeface="Arial Narrow" pitchFamily="34" charset="0"/>
              </a:rPr>
              <a:t>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6</a:t>
            </a:fld>
            <a:endParaRPr lang="en-US" sz="1800" dirty="0" smtClean="0">
              <a:solidFill>
                <a:prstClr val="black"/>
              </a:solidFill>
            </a:endParaRPr>
          </a:p>
        </p:txBody>
      </p:sp>
      <p:sp>
        <p:nvSpPr>
          <p:cNvPr id="2" name="Rectangle 1"/>
          <p:cNvSpPr/>
          <p:nvPr/>
        </p:nvSpPr>
        <p:spPr>
          <a:xfrm>
            <a:off x="1086928" y="2021440"/>
            <a:ext cx="4045789" cy="33355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430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4"/>
          <p:cNvSpPr txBox="1">
            <a:spLocks noChangeArrowheads="1"/>
          </p:cNvSpPr>
          <p:nvPr/>
        </p:nvSpPr>
        <p:spPr bwMode="auto">
          <a:xfrm>
            <a:off x="901700" y="1090930"/>
            <a:ext cx="7772400" cy="1723549"/>
          </a:xfrm>
          <a:prstGeom prst="rect">
            <a:avLst/>
          </a:prstGeom>
          <a:noFill/>
          <a:ln w="0" cap="flat" cmpd="dbl" algn="ctr">
            <a:noFill/>
            <a:prstDash val="solid"/>
            <a:miter lim="800000"/>
            <a:headEnd type="none" w="med" len="med"/>
            <a:tailEnd type="none" w="med" len="med"/>
          </a:ln>
        </p:spPr>
        <p:txBody>
          <a:bodyPr>
            <a:spAutoFit/>
          </a:bodyPr>
          <a:lstStyle/>
          <a:p>
            <a:pPr fontAlgn="base">
              <a:spcBef>
                <a:spcPct val="0"/>
              </a:spcBef>
              <a:spcAft>
                <a:spcPct val="0"/>
              </a:spcAft>
            </a:pPr>
            <a:r>
              <a:rPr lang="en-US" sz="4000" b="1" i="1" dirty="0" smtClean="0">
                <a:solidFill>
                  <a:srgbClr val="0073B1"/>
                </a:solidFill>
                <a:latin typeface="Arial Narrow" pitchFamily="34" charset="0"/>
              </a:rPr>
              <a:t>Vision</a:t>
            </a:r>
            <a:endParaRPr lang="en-US" sz="4000" i="1" dirty="0" smtClean="0">
              <a:solidFill>
                <a:srgbClr val="0073B1"/>
              </a:solidFill>
              <a:latin typeface="Arial Narrow" pitchFamily="34" charset="0"/>
            </a:endParaRPr>
          </a:p>
          <a:p>
            <a:pPr fontAlgn="base">
              <a:spcBef>
                <a:spcPct val="0"/>
              </a:spcBef>
              <a:spcAft>
                <a:spcPct val="0"/>
              </a:spcAft>
            </a:pPr>
            <a:r>
              <a:rPr lang="en-US" sz="2200" dirty="0" smtClean="0">
                <a:solidFill>
                  <a:prstClr val="black"/>
                </a:solidFill>
                <a:latin typeface="Arial Narrow" pitchFamily="34" charset="0"/>
              </a:rPr>
              <a:t>MEP is a catalyst for strengthening American manufacturing – accelerating its ongoing transformation into a more efficient and powerful engine of innovation driving economic growth and job creation.</a:t>
            </a:r>
          </a:p>
        </p:txBody>
      </p:sp>
      <p:sp>
        <p:nvSpPr>
          <p:cNvPr id="10246" name="Text Box 5"/>
          <p:cNvSpPr txBox="1">
            <a:spLocks noChangeArrowheads="1"/>
          </p:cNvSpPr>
          <p:nvPr/>
        </p:nvSpPr>
        <p:spPr bwMode="auto">
          <a:xfrm>
            <a:off x="901700" y="3248366"/>
            <a:ext cx="7759700" cy="1723549"/>
          </a:xfrm>
          <a:prstGeom prst="rect">
            <a:avLst/>
          </a:prstGeom>
          <a:noFill/>
          <a:ln w="38100" cmpd="dbl">
            <a:noFill/>
            <a:miter lim="800000"/>
            <a:headEnd/>
            <a:tailEnd/>
          </a:ln>
        </p:spPr>
        <p:txBody>
          <a:bodyPr>
            <a:spAutoFit/>
          </a:bodyPr>
          <a:lstStyle/>
          <a:p>
            <a:pPr fontAlgn="base">
              <a:spcBef>
                <a:spcPct val="0"/>
              </a:spcBef>
              <a:spcAft>
                <a:spcPct val="0"/>
              </a:spcAft>
            </a:pPr>
            <a:r>
              <a:rPr lang="en-US" sz="4000" b="1" i="1" dirty="0" smtClean="0">
                <a:solidFill>
                  <a:srgbClr val="0073B1"/>
                </a:solidFill>
                <a:latin typeface="Arial Narrow" pitchFamily="34" charset="0"/>
              </a:rPr>
              <a:t>MEP Drives Innovation </a:t>
            </a:r>
            <a:endParaRPr lang="en-US" sz="4000" i="1" dirty="0" smtClean="0">
              <a:solidFill>
                <a:srgbClr val="0073B1"/>
              </a:solidFill>
              <a:latin typeface="Arial Narrow" pitchFamily="34" charset="0"/>
            </a:endParaRPr>
          </a:p>
          <a:p>
            <a:pPr fontAlgn="base">
              <a:spcBef>
                <a:spcPct val="0"/>
              </a:spcBef>
              <a:spcAft>
                <a:spcPct val="0"/>
              </a:spcAft>
            </a:pPr>
            <a:r>
              <a:rPr lang="en-US" sz="2200" dirty="0">
                <a:solidFill>
                  <a:prstClr val="black"/>
                </a:solidFill>
                <a:latin typeface="Arial Narrow" pitchFamily="34" charset="0"/>
              </a:rPr>
              <a:t>b</a:t>
            </a:r>
            <a:r>
              <a:rPr lang="en-US" sz="2200" dirty="0" smtClean="0">
                <a:solidFill>
                  <a:prstClr val="black"/>
                </a:solidFill>
                <a:latin typeface="Arial Narrow" pitchFamily="34" charset="0"/>
              </a:rPr>
              <a:t>y serving as a strategic advisor to promote business growth and connect manufacturers to public and private resources essential for increased competitiveness and profitability. </a:t>
            </a:r>
          </a:p>
        </p:txBody>
      </p:sp>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7</a:t>
            </a:fld>
            <a:endParaRPr lang="en-US" sz="1800" dirty="0" smtClean="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Content Placeholder 2"/>
          <p:cNvSpPr>
            <a:spLocks noGrp="1"/>
          </p:cNvSpPr>
          <p:nvPr>
            <p:ph idx="1"/>
          </p:nvPr>
        </p:nvSpPr>
        <p:spPr>
          <a:xfrm>
            <a:off x="788988" y="1371600"/>
            <a:ext cx="7821613" cy="4869180"/>
          </a:xfrm>
        </p:spPr>
        <p:txBody>
          <a:bodyPr/>
          <a:lstStyle/>
          <a:p>
            <a:pPr eaLnBrk="1" hangingPunct="1">
              <a:lnSpc>
                <a:spcPct val="85000"/>
              </a:lnSpc>
            </a:pPr>
            <a:r>
              <a:rPr lang="en-US" sz="2200" dirty="0" smtClean="0">
                <a:solidFill>
                  <a:prstClr val="black"/>
                </a:solidFill>
              </a:rPr>
              <a:t>To be strategic advisors </a:t>
            </a:r>
            <a:r>
              <a:rPr lang="en-US" sz="2200" dirty="0">
                <a:solidFill>
                  <a:prstClr val="black"/>
                </a:solidFill>
              </a:rPr>
              <a:t>to promote business growth and connect manufacturers to public and private resources essential for increased competitiveness and profitability</a:t>
            </a:r>
            <a:r>
              <a:rPr lang="en-US" sz="2200" dirty="0" smtClean="0"/>
              <a:t>.</a:t>
            </a:r>
          </a:p>
          <a:p>
            <a:pPr eaLnBrk="1" hangingPunct="1">
              <a:lnSpc>
                <a:spcPct val="85000"/>
              </a:lnSpc>
              <a:buFont typeface="Arial" charset="0"/>
              <a:buNone/>
            </a:pPr>
            <a:endParaRPr lang="en-US" sz="2200" dirty="0" smtClean="0"/>
          </a:p>
          <a:p>
            <a:pPr eaLnBrk="1" hangingPunct="1">
              <a:lnSpc>
                <a:spcPct val="85000"/>
              </a:lnSpc>
            </a:pPr>
            <a:r>
              <a:rPr lang="en-US" sz="2200" dirty="0" smtClean="0"/>
              <a:t>The approach is to provide a framework for manufacturers that:</a:t>
            </a:r>
          </a:p>
          <a:p>
            <a:pPr lvl="1" eaLnBrk="1" hangingPunct="1">
              <a:lnSpc>
                <a:spcPct val="95000"/>
              </a:lnSpc>
              <a:spcBef>
                <a:spcPct val="15000"/>
              </a:spcBef>
              <a:buFont typeface="Courier New" pitchFamily="49" charset="0"/>
              <a:buChar char="­"/>
            </a:pPr>
            <a:r>
              <a:rPr lang="en-US" sz="1800" u="sng" dirty="0" smtClean="0"/>
              <a:t>Reduces bottom line expenses </a:t>
            </a:r>
            <a:r>
              <a:rPr lang="en-US" sz="1800" dirty="0" smtClean="0"/>
              <a:t>through lean, quality, &amp; other programs targeting plant efficiencies – which frees up capacity for business growth.</a:t>
            </a:r>
          </a:p>
          <a:p>
            <a:pPr lvl="1" eaLnBrk="1" hangingPunct="1">
              <a:lnSpc>
                <a:spcPct val="95000"/>
              </a:lnSpc>
              <a:spcBef>
                <a:spcPct val="15000"/>
              </a:spcBef>
              <a:buFont typeface="Courier New" pitchFamily="49" charset="0"/>
              <a:buChar char="­"/>
            </a:pPr>
            <a:r>
              <a:rPr lang="en-US" sz="1800" u="sng" dirty="0" smtClean="0"/>
              <a:t>Adds to top line sales </a:t>
            </a:r>
            <a:r>
              <a:rPr lang="en-US" sz="1800" dirty="0" smtClean="0"/>
              <a:t>through business growth services focused on the development of new sales, new markets, and new products.</a:t>
            </a:r>
          </a:p>
          <a:p>
            <a:pPr lvl="1" eaLnBrk="1" hangingPunct="1">
              <a:lnSpc>
                <a:spcPct val="95000"/>
              </a:lnSpc>
              <a:spcBef>
                <a:spcPct val="15000"/>
              </a:spcBef>
              <a:buFont typeface="Arial" charset="0"/>
              <a:buNone/>
            </a:pPr>
            <a:endParaRPr lang="en-US" sz="1800" dirty="0" smtClean="0"/>
          </a:p>
          <a:p>
            <a:pPr marL="228600" indent="-228600">
              <a:lnSpc>
                <a:spcPct val="80000"/>
              </a:lnSpc>
              <a:spcAft>
                <a:spcPct val="25000"/>
              </a:spcAft>
              <a:buClr>
                <a:schemeClr val="tx1"/>
              </a:buClr>
              <a:buFont typeface="Wingdings" pitchFamily="2" charset="2"/>
              <a:buChar char="§"/>
              <a:defRPr/>
            </a:pPr>
            <a:r>
              <a:rPr lang="en-US" sz="2000" dirty="0"/>
              <a:t>Focus on meeting </a:t>
            </a:r>
            <a:r>
              <a:rPr lang="en-US" sz="2000" dirty="0" smtClean="0"/>
              <a:t>manufacturers’ </a:t>
            </a:r>
            <a:r>
              <a:rPr lang="en-US" sz="2000" dirty="0"/>
              <a:t>short term needs, but in context of overall company strategy</a:t>
            </a:r>
          </a:p>
        </p:txBody>
      </p:sp>
      <p:pic>
        <p:nvPicPr>
          <p:cNvPr id="11" name="Picture 10" descr="MEP_next_gen_graphic_2011_CS4.png"/>
          <p:cNvPicPr>
            <a:picLocks noChangeAspect="1"/>
          </p:cNvPicPr>
          <p:nvPr/>
        </p:nvPicPr>
        <p:blipFill>
          <a:blip r:embed="rId3"/>
          <a:stretch>
            <a:fillRect/>
          </a:stretch>
        </p:blipFill>
        <p:spPr>
          <a:xfrm>
            <a:off x="5869419" y="4382121"/>
            <a:ext cx="2032377" cy="2630279"/>
          </a:xfrm>
          <a:prstGeom prst="rect">
            <a:avLst/>
          </a:prstGeom>
        </p:spPr>
      </p:pic>
      <p:sp>
        <p:nvSpPr>
          <p:cNvPr id="25603" name="Title 1"/>
          <p:cNvSpPr>
            <a:spLocks noGrp="1"/>
          </p:cNvSpPr>
          <p:nvPr>
            <p:ph type="title"/>
          </p:nvPr>
        </p:nvSpPr>
        <p:spPr>
          <a:xfrm>
            <a:off x="788988" y="636588"/>
            <a:ext cx="7897812" cy="735012"/>
          </a:xfrm>
        </p:spPr>
        <p:txBody>
          <a:bodyPr/>
          <a:lstStyle/>
          <a:p>
            <a:r>
              <a:rPr lang="en-US" dirty="0" smtClean="0">
                <a:cs typeface="Arial" charset="0"/>
              </a:rPr>
              <a:t>MEP Strategy</a:t>
            </a:r>
            <a:endParaRPr lang="en-US" dirty="0" smtClean="0"/>
          </a:p>
        </p:txBody>
      </p:sp>
      <p:sp>
        <p:nvSpPr>
          <p:cNvPr id="6"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8</a:t>
            </a:fld>
            <a:endParaRPr lang="en-US" sz="1800" dirty="0" smtClean="0">
              <a:solidFill>
                <a:prstClr val="black"/>
              </a:solidFill>
            </a:endParaRPr>
          </a:p>
        </p:txBody>
      </p:sp>
    </p:spTree>
    <p:extLst>
      <p:ext uri="{BB962C8B-B14F-4D97-AF65-F5344CB8AC3E}">
        <p14:creationId xmlns:p14="http://schemas.microsoft.com/office/powerpoint/2010/main" val="1295573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Framework</a:t>
            </a:r>
            <a:endParaRPr lang="en-US" dirty="0"/>
          </a:p>
        </p:txBody>
      </p:sp>
      <p:pic>
        <p:nvPicPr>
          <p:cNvPr id="4" name="Picture 3" descr="C:\Users\gyakimov\AppData\Local\Microsoft\Windows\Temporary Internet Files\Content.Outlook\6PDLP2QX\GaryLearningLabv1.png"/>
          <p:cNvPicPr/>
          <p:nvPr/>
        </p:nvPicPr>
        <p:blipFill>
          <a:blip r:embed="rId2">
            <a:extLst>
              <a:ext uri="{28A0092B-C50C-407E-A947-70E740481C1C}">
                <a14:useLocalDpi xmlns:a14="http://schemas.microsoft.com/office/drawing/2010/main" val="0"/>
              </a:ext>
            </a:extLst>
          </a:blip>
          <a:srcRect/>
          <a:stretch>
            <a:fillRect/>
          </a:stretch>
        </p:blipFill>
        <p:spPr bwMode="auto">
          <a:xfrm>
            <a:off x="1097141" y="1924288"/>
            <a:ext cx="7383917" cy="4156471"/>
          </a:xfrm>
          <a:prstGeom prst="rect">
            <a:avLst/>
          </a:prstGeom>
          <a:ln/>
        </p:spPr>
        <p:style>
          <a:lnRef idx="2">
            <a:schemeClr val="dk1"/>
          </a:lnRef>
          <a:fillRef idx="1">
            <a:schemeClr val="lt1"/>
          </a:fillRef>
          <a:effectRef idx="0">
            <a:schemeClr val="dk1"/>
          </a:effectRef>
          <a:fontRef idx="minor">
            <a:schemeClr val="dk1"/>
          </a:fontRef>
        </p:style>
      </p:pic>
      <p:sp>
        <p:nvSpPr>
          <p:cNvPr id="5" name="Rounded Rectangle 4"/>
          <p:cNvSpPr/>
          <p:nvPr/>
        </p:nvSpPr>
        <p:spPr>
          <a:xfrm>
            <a:off x="1097141" y="1924288"/>
            <a:ext cx="7383917" cy="10086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800" b="1" dirty="0" smtClean="0">
                <a:solidFill>
                  <a:schemeClr val="tx1"/>
                </a:solidFill>
              </a:rPr>
              <a:t>MEP Growth Approach</a:t>
            </a:r>
            <a:endParaRPr lang="en-US" sz="2800" b="1" dirty="0">
              <a:solidFill>
                <a:schemeClr val="tx1"/>
              </a:solidFill>
            </a:endParaRPr>
          </a:p>
        </p:txBody>
      </p:sp>
      <p:sp>
        <p:nvSpPr>
          <p:cNvPr id="6"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9</a:t>
            </a:fld>
            <a:endParaRPr lang="en-US" sz="1800" dirty="0" smtClean="0">
              <a:solidFill>
                <a:prstClr val="black"/>
              </a:solidFill>
            </a:endParaRPr>
          </a:p>
        </p:txBody>
      </p:sp>
    </p:spTree>
    <p:extLst>
      <p:ext uri="{BB962C8B-B14F-4D97-AF65-F5344CB8AC3E}">
        <p14:creationId xmlns:p14="http://schemas.microsoft.com/office/powerpoint/2010/main" val="2590298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7907</TotalTime>
  <Words>4231</Words>
  <Application>Microsoft Office PowerPoint</Application>
  <PresentationFormat>On-screen Show (4:3)</PresentationFormat>
  <Paragraphs>620</Paragraphs>
  <Slides>52</Slides>
  <Notes>4</Notes>
  <HiddenSlides>0</HiddenSlides>
  <MMClips>0</MMClip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NEW-MEP-Slide-Template-v3</vt:lpstr>
      <vt:lpstr>2_Office Theme</vt:lpstr>
      <vt:lpstr>Office Theme</vt:lpstr>
      <vt:lpstr>WELCOME   Informational Webinar – March 19, 2014 1 p.m. (EDT)  Federal Funding Opportunity: 2014-NIST-MEP-FL-01  National Institute of Standards and Technology (NIST) Manufacturing Extension Partnership (MEP)   Mark Troppe, Manager of Strategic Partnerships and State Relations, NIST MEP Mike Simpson, Director of System Operations, NIST MEP Diane Henderson, Federal Program Officer, NIST MEP  </vt:lpstr>
      <vt:lpstr>PowerPoint Presentation</vt:lpstr>
      <vt:lpstr>Information Webinar Agenda</vt:lpstr>
      <vt:lpstr>The Changing Face of Manufacturing:  Getting Smaller – Need to Get Smarter</vt:lpstr>
      <vt:lpstr>Client Challenges</vt:lpstr>
      <vt:lpstr>Information Webinar Agenda</vt:lpstr>
      <vt:lpstr>PowerPoint Presentation</vt:lpstr>
      <vt:lpstr>MEP Strategy</vt:lpstr>
      <vt:lpstr>Growth Framework</vt:lpstr>
      <vt:lpstr>Technology Acceleration Framework</vt:lpstr>
      <vt:lpstr>Information Webinar Agenda</vt:lpstr>
      <vt:lpstr>The MEP Program in Short . . .</vt:lpstr>
      <vt:lpstr>Partnering to Drive a National Program</vt:lpstr>
      <vt:lpstr>MEP Centers Across the U.S.</vt:lpstr>
      <vt:lpstr>Information Webinar Agenda</vt:lpstr>
      <vt:lpstr>PowerPoint Presentation</vt:lpstr>
      <vt:lpstr>How Centers Work With Manufacturers</vt:lpstr>
      <vt:lpstr>Why MEP  Top Reasons Manufacturers choose MEP </vt:lpstr>
      <vt:lpstr>Information Webinar Agenda</vt:lpstr>
      <vt:lpstr>Client Impacts Resulting  from MEP Services – FY 2013</vt:lpstr>
      <vt:lpstr>Evaluating Center Performance:  CORE</vt:lpstr>
      <vt:lpstr>MEP Center Quantitative Performance Measures at a Federal Funding Level of $3.5 Million</vt:lpstr>
      <vt:lpstr>Information Webinar Agenda</vt:lpstr>
      <vt:lpstr>Funding Opportunity Overview (1) </vt:lpstr>
      <vt:lpstr>Funding Opportunity Overview (2) </vt:lpstr>
      <vt:lpstr>Cost Share, Funding &amp; Eligibility (1)</vt:lpstr>
      <vt:lpstr>Cost Share, Funding &amp; Eligibility (2)</vt:lpstr>
      <vt:lpstr>Information Webinar Agenda</vt:lpstr>
      <vt:lpstr> Evaluation Review Criteria: </vt:lpstr>
      <vt:lpstr> Review Criteria #1- Project Narrative (Market Understanding, Center Strategy and Business Model): </vt:lpstr>
      <vt:lpstr> Review Criteria #1 continued: </vt:lpstr>
      <vt:lpstr> Review Criteria #1 continued: </vt:lpstr>
      <vt:lpstr> Review Criteria #2 - Qualifications of the Applicant and Program Management: </vt:lpstr>
      <vt:lpstr> Review Criteria #3 – Budget Narrative and Financial Plan: </vt:lpstr>
      <vt:lpstr>Information Webinar Agenda</vt:lpstr>
      <vt:lpstr>Review and Selection Process (1)</vt:lpstr>
      <vt:lpstr>Review and Selection Process (2)</vt:lpstr>
      <vt:lpstr>Information Webinar Agenda</vt:lpstr>
      <vt:lpstr>Selection Factors</vt:lpstr>
      <vt:lpstr>Information Webinar Agenda</vt:lpstr>
      <vt:lpstr> Administrative Requirements of Application (1) </vt:lpstr>
      <vt:lpstr> Administrative Requirements of Application (2) </vt:lpstr>
      <vt:lpstr> Administrative Requirements of Application (3) </vt:lpstr>
      <vt:lpstr> Administrative Requirements of Application (4) </vt:lpstr>
      <vt:lpstr> Administrative Requirements of Application (5) </vt:lpstr>
      <vt:lpstr>Information Webinar Agenda</vt:lpstr>
      <vt:lpstr>Reporting &amp; Audit Requirements (1)</vt:lpstr>
      <vt:lpstr>Reporting &amp; Audit Requirements (2)</vt:lpstr>
      <vt:lpstr>Information Webinar Agenda</vt:lpstr>
      <vt:lpstr>Agency Contacts</vt:lpstr>
      <vt:lpstr>Have additional questions…..</vt:lpstr>
      <vt:lpstr>Stay Connected  Search NISTMEP or NIST_MEP    VISIT OUR BLOG!    http://nistmep.blogs.govdelivery.com  Get the latest NISTMEP news at: www.nist.gov/mep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Jaclyn Gardner;cindy.orellana@nist.gov</dc:creator>
  <cp:lastModifiedBy>Diane Henderson</cp:lastModifiedBy>
  <cp:revision>225</cp:revision>
  <cp:lastPrinted>2014-03-18T13:43:07Z</cp:lastPrinted>
  <dcterms:created xsi:type="dcterms:W3CDTF">2011-07-07T15:12:54Z</dcterms:created>
  <dcterms:modified xsi:type="dcterms:W3CDTF">2014-03-19T16:51:12Z</dcterms:modified>
</cp:coreProperties>
</file>