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41" autoAdjust="0"/>
  </p:normalViewPr>
  <p:slideViewPr>
    <p:cSldViewPr>
      <p:cViewPr varScale="1">
        <p:scale>
          <a:sx n="64" d="100"/>
          <a:sy n="64" d="100"/>
        </p:scale>
        <p:origin x="44" y="4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EEEE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EEE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EEEE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EEEE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482" y="505248"/>
            <a:ext cx="7871035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EEEE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865" y="1479014"/>
            <a:ext cx="8254269" cy="319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EEE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065001" y="2876669"/>
            <a:ext cx="7007225" cy="93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CyberEscape</a:t>
            </a:r>
            <a:r>
              <a:rPr kumimoji="0" lang="en-US" sz="60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Online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65404"/>
              <a:ext cx="9143999" cy="2478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779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2703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1325" marR="5080" indent="-904240">
              <a:lnSpc>
                <a:spcPct val="100800"/>
              </a:lnSpc>
              <a:spcBef>
                <a:spcPts val="95"/>
              </a:spcBef>
            </a:pPr>
            <a:r>
              <a:rPr spc="5" dirty="0"/>
              <a:t>The </a:t>
            </a:r>
            <a:r>
              <a:rPr dirty="0"/>
              <a:t>First </a:t>
            </a:r>
            <a:r>
              <a:rPr spc="5" dirty="0"/>
              <a:t>Completely Remote, </a:t>
            </a:r>
            <a:r>
              <a:rPr spc="-10" dirty="0"/>
              <a:t>Teams-Based </a:t>
            </a:r>
            <a:r>
              <a:rPr spc="-680" dirty="0"/>
              <a:t> </a:t>
            </a:r>
            <a:r>
              <a:rPr spc="5" dirty="0"/>
              <a:t>Cybersecurity</a:t>
            </a:r>
            <a:r>
              <a:rPr spc="-10" dirty="0"/>
              <a:t> </a:t>
            </a:r>
            <a:r>
              <a:rPr spc="-15" dirty="0"/>
              <a:t>Training</a:t>
            </a:r>
            <a:r>
              <a:rPr spc="-5" dirty="0"/>
              <a:t> </a:t>
            </a:r>
            <a:r>
              <a:rPr spc="5" dirty="0"/>
              <a:t>Platform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 marR="111760" indent="-367030">
              <a:lnSpc>
                <a:spcPct val="1050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pc="-5" dirty="0"/>
              <a:t>Developed during Covid-19 </a:t>
            </a:r>
            <a:r>
              <a:rPr dirty="0"/>
              <a:t>to </a:t>
            </a:r>
            <a:r>
              <a:rPr spc="-5" dirty="0"/>
              <a:t>offer gamified </a:t>
            </a:r>
            <a:r>
              <a:rPr dirty="0"/>
              <a:t>training </a:t>
            </a:r>
            <a:r>
              <a:rPr spc="-5" dirty="0"/>
              <a:t>and cybersecurity </a:t>
            </a:r>
            <a:r>
              <a:rPr spc="-490" dirty="0"/>
              <a:t> </a:t>
            </a:r>
            <a:r>
              <a:rPr spc="-5" dirty="0"/>
              <a:t>escape</a:t>
            </a:r>
            <a:r>
              <a:rPr spc="-10" dirty="0"/>
              <a:t> </a:t>
            </a:r>
            <a:r>
              <a:rPr spc="-5" dirty="0"/>
              <a:t>rooms </a:t>
            </a:r>
            <a:r>
              <a:rPr spc="-20" dirty="0"/>
              <a:t>remotely.</a:t>
            </a:r>
          </a:p>
          <a:p>
            <a:pPr marL="408940" marR="5080" indent="-367030">
              <a:lnSpc>
                <a:spcPct val="105000"/>
              </a:lnSpc>
              <a:buChar char="●"/>
              <a:tabLst>
                <a:tab pos="409575" algn="l"/>
                <a:tab pos="410209" algn="l"/>
              </a:tabLst>
            </a:pPr>
            <a:r>
              <a:rPr spc="-5" dirty="0"/>
              <a:t>Utilizes</a:t>
            </a:r>
            <a:r>
              <a:rPr spc="10" dirty="0"/>
              <a:t> </a:t>
            </a:r>
            <a:r>
              <a:rPr dirty="0"/>
              <a:t>the</a:t>
            </a:r>
            <a:r>
              <a:rPr spc="15" dirty="0"/>
              <a:t> </a:t>
            </a:r>
            <a:r>
              <a:rPr spc="-5" dirty="0"/>
              <a:t>strongest</a:t>
            </a:r>
            <a:r>
              <a:rPr spc="10" dirty="0"/>
              <a:t> </a:t>
            </a:r>
            <a:r>
              <a:rPr spc="-5" dirty="0"/>
              <a:t>gamification</a:t>
            </a:r>
            <a:r>
              <a:rPr spc="15" dirty="0"/>
              <a:t> </a:t>
            </a:r>
            <a:r>
              <a:rPr spc="-5" dirty="0"/>
              <a:t>principles</a:t>
            </a:r>
            <a:r>
              <a:rPr spc="10" dirty="0"/>
              <a:t> </a:t>
            </a:r>
            <a:r>
              <a:rPr spc="-5" dirty="0"/>
              <a:t>with</a:t>
            </a:r>
            <a:r>
              <a:rPr spc="15" dirty="0"/>
              <a:t> </a:t>
            </a:r>
            <a:r>
              <a:rPr spc="-5" dirty="0"/>
              <a:t>exciting</a:t>
            </a:r>
            <a:r>
              <a:rPr spc="10" dirty="0"/>
              <a:t> </a:t>
            </a:r>
            <a:r>
              <a:rPr spc="-5" dirty="0"/>
              <a:t>storylines </a:t>
            </a:r>
            <a:r>
              <a:rPr dirty="0"/>
              <a:t> </a:t>
            </a:r>
            <a:r>
              <a:rPr spc="-5" dirty="0"/>
              <a:t>and engaging puzzles combined with </a:t>
            </a:r>
            <a:r>
              <a:rPr dirty="0"/>
              <a:t>a </a:t>
            </a:r>
            <a:r>
              <a:rPr spc="-5" dirty="0"/>
              <a:t>company-wide leaderboard </a:t>
            </a:r>
            <a:r>
              <a:rPr dirty="0"/>
              <a:t>that </a:t>
            </a:r>
            <a:r>
              <a:rPr spc="5" dirty="0"/>
              <a:t> </a:t>
            </a:r>
            <a:r>
              <a:rPr spc="-5" dirty="0"/>
              <a:t>engages employees and brings </a:t>
            </a:r>
            <a:r>
              <a:rPr dirty="0"/>
              <a:t>them together to </a:t>
            </a:r>
            <a:r>
              <a:rPr spc="-5" dirty="0"/>
              <a:t>make enterprises more </a:t>
            </a:r>
            <a:r>
              <a:rPr spc="-490" dirty="0"/>
              <a:t> </a:t>
            </a:r>
            <a:r>
              <a:rPr spc="-5" dirty="0"/>
              <a:t>secure.</a:t>
            </a:r>
          </a:p>
          <a:p>
            <a:pPr marL="408940" marR="220345" indent="-367030">
              <a:lnSpc>
                <a:spcPct val="105000"/>
              </a:lnSpc>
              <a:buChar char="●"/>
              <a:tabLst>
                <a:tab pos="409575" algn="l"/>
                <a:tab pos="410209" algn="l"/>
              </a:tabLst>
            </a:pPr>
            <a:r>
              <a:rPr spc="-5" dirty="0"/>
              <a:t>Proven 16x more effective </a:t>
            </a:r>
            <a:r>
              <a:rPr dirty="0"/>
              <a:t>than traditional </a:t>
            </a:r>
            <a:r>
              <a:rPr spc="-5" dirty="0"/>
              <a:t>security awareness </a:t>
            </a:r>
            <a:r>
              <a:rPr dirty="0"/>
              <a:t>training </a:t>
            </a:r>
            <a:r>
              <a:rPr spc="-490" dirty="0"/>
              <a:t> </a:t>
            </a:r>
            <a:r>
              <a:rPr spc="-5" dirty="0"/>
              <a:t>programs.</a:t>
            </a:r>
          </a:p>
          <a:p>
            <a:pPr marL="408940" indent="-367030">
              <a:lnSpc>
                <a:spcPct val="100000"/>
              </a:lnSpc>
              <a:spcBef>
                <a:spcPts val="105"/>
              </a:spcBef>
              <a:buChar char="●"/>
              <a:tabLst>
                <a:tab pos="409575" algn="l"/>
                <a:tab pos="410209" algn="l"/>
              </a:tabLst>
            </a:pPr>
            <a:r>
              <a:rPr spc="-5" dirty="0"/>
              <a:t>80%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U.S.</a:t>
            </a:r>
            <a:r>
              <a:rPr spc="-10" dirty="0"/>
              <a:t> </a:t>
            </a:r>
            <a:r>
              <a:rPr spc="-5" dirty="0"/>
              <a:t>employees</a:t>
            </a:r>
            <a:r>
              <a:rPr spc="-10" dirty="0"/>
              <a:t> </a:t>
            </a:r>
            <a:r>
              <a:rPr spc="-5" dirty="0"/>
              <a:t>believe</a:t>
            </a:r>
            <a:r>
              <a:rPr spc="-10" dirty="0"/>
              <a:t> </a:t>
            </a:r>
            <a:r>
              <a:rPr spc="-5" dirty="0"/>
              <a:t>game-based</a:t>
            </a:r>
            <a:r>
              <a:rPr spc="-10" dirty="0"/>
              <a:t> </a:t>
            </a:r>
            <a:r>
              <a:rPr spc="-5" dirty="0"/>
              <a:t>learning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more</a:t>
            </a:r>
            <a:r>
              <a:rPr spc="-10" dirty="0"/>
              <a:t> </a:t>
            </a:r>
            <a:r>
              <a:rPr spc="-5" dirty="0"/>
              <a:t>engaging.</a:t>
            </a:r>
          </a:p>
          <a:p>
            <a:pPr marL="408940" marR="252095" indent="-367030">
              <a:lnSpc>
                <a:spcPct val="105000"/>
              </a:lnSpc>
              <a:buChar char="●"/>
              <a:tabLst>
                <a:tab pos="409575" algn="l"/>
                <a:tab pos="410209" algn="l"/>
              </a:tabLst>
            </a:pPr>
            <a:r>
              <a:rPr spc="-15" dirty="0"/>
              <a:t>CISO’s </a:t>
            </a:r>
            <a:r>
              <a:rPr spc="-5" dirty="0"/>
              <a:t>utilizing </a:t>
            </a:r>
            <a:r>
              <a:rPr dirty="0"/>
              <a:t>the </a:t>
            </a:r>
            <a:r>
              <a:rPr spc="-5" dirty="0"/>
              <a:t>platform are given </a:t>
            </a:r>
            <a:r>
              <a:rPr dirty="0"/>
              <a:t>the </a:t>
            </a:r>
            <a:r>
              <a:rPr spc="-5" dirty="0"/>
              <a:t>data </a:t>
            </a:r>
            <a:r>
              <a:rPr dirty="0"/>
              <a:t>they </a:t>
            </a:r>
            <a:r>
              <a:rPr spc="-5" dirty="0"/>
              <a:t>need </a:t>
            </a:r>
            <a:r>
              <a:rPr dirty="0"/>
              <a:t>to </a:t>
            </a:r>
            <a:r>
              <a:rPr spc="-5" dirty="0"/>
              <a:t>know </a:t>
            </a:r>
            <a:r>
              <a:rPr dirty="0"/>
              <a:t>that </a:t>
            </a:r>
            <a:r>
              <a:rPr spc="-490" dirty="0"/>
              <a:t> </a:t>
            </a:r>
            <a:r>
              <a:rPr dirty="0"/>
              <a:t>training</a:t>
            </a:r>
            <a:r>
              <a:rPr spc="-1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dirty="0"/>
              <a:t>truly</a:t>
            </a:r>
            <a:r>
              <a:rPr spc="-10" dirty="0"/>
              <a:t> </a:t>
            </a:r>
            <a:r>
              <a:rPr spc="-5" dirty="0"/>
              <a:t>having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measurable</a:t>
            </a:r>
            <a:r>
              <a:rPr spc="-15" dirty="0"/>
              <a:t> </a:t>
            </a:r>
            <a:r>
              <a:rPr spc="-5" dirty="0"/>
              <a:t>impact</a:t>
            </a:r>
            <a:r>
              <a:rPr spc="-10" dirty="0"/>
              <a:t> </a:t>
            </a:r>
            <a:r>
              <a:rPr spc="-5" dirty="0"/>
              <a:t>on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</a:t>
            </a:r>
            <a:r>
              <a:rPr spc="-5" dirty="0"/>
              <a:t>security</a:t>
            </a:r>
            <a:r>
              <a:rPr spc="-10" dirty="0"/>
              <a:t> </a:t>
            </a:r>
            <a:r>
              <a:rPr spc="-5" dirty="0"/>
              <a:t>culture.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6425" marR="5080" indent="-2839085">
              <a:lnSpc>
                <a:spcPct val="100800"/>
              </a:lnSpc>
              <a:spcBef>
                <a:spcPts val="95"/>
              </a:spcBef>
            </a:pPr>
            <a:r>
              <a:rPr spc="10" dirty="0"/>
              <a:t>A</a:t>
            </a:r>
            <a:r>
              <a:rPr spc="-100" dirty="0"/>
              <a:t> </a:t>
            </a:r>
            <a:r>
              <a:rPr spc="-40" dirty="0"/>
              <a:t>Team</a:t>
            </a:r>
            <a:r>
              <a:rPr spc="-5" dirty="0"/>
              <a:t> </a:t>
            </a:r>
            <a:r>
              <a:rPr spc="-15" dirty="0"/>
              <a:t>Training</a:t>
            </a:r>
            <a:r>
              <a:rPr spc="-10" dirty="0"/>
              <a:t> </a:t>
            </a:r>
            <a:r>
              <a:rPr spc="5" dirty="0"/>
              <a:t>Experience</a:t>
            </a:r>
            <a:r>
              <a:rPr spc="-10" dirty="0"/>
              <a:t> </a:t>
            </a:r>
            <a:r>
              <a:rPr spc="5" dirty="0"/>
              <a:t>For</a:t>
            </a:r>
            <a:r>
              <a:rPr spc="-10" dirty="0"/>
              <a:t> </a:t>
            </a:r>
            <a:r>
              <a:rPr spc="10" dirty="0"/>
              <a:t>the</a:t>
            </a:r>
            <a:r>
              <a:rPr spc="-5" dirty="0"/>
              <a:t> </a:t>
            </a:r>
            <a:r>
              <a:rPr spc="10" dirty="0"/>
              <a:t>New</a:t>
            </a:r>
            <a:r>
              <a:rPr spc="-5" dirty="0"/>
              <a:t> </a:t>
            </a:r>
            <a:r>
              <a:rPr spc="5" dirty="0"/>
              <a:t>Global </a:t>
            </a:r>
            <a:r>
              <a:rPr spc="-680" dirty="0"/>
              <a:t> </a:t>
            </a:r>
            <a:r>
              <a:rPr dirty="0"/>
              <a:t>Workforce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649" y="1350832"/>
            <a:ext cx="3824604" cy="286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Imagine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security escape room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that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you can experience with your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team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no matter where you’re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working. </a:t>
            </a:r>
            <a:r>
              <a:rPr sz="1800" b="1" spc="-20" dirty="0">
                <a:solidFill>
                  <a:srgbClr val="D9D9D9"/>
                </a:solidFill>
                <a:latin typeface="Arial"/>
                <a:cs typeface="Arial"/>
              </a:rPr>
              <a:t>It’s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interactive and works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with video conferencing software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already in use including Zoom,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D9D9D9"/>
                </a:solidFill>
                <a:latin typeface="Arial"/>
                <a:cs typeface="Arial"/>
              </a:rPr>
              <a:t>Webex,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Google Hangouts,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D9D9D9"/>
                </a:solidFill>
                <a:latin typeface="Arial"/>
                <a:cs typeface="Arial"/>
              </a:rPr>
              <a:t>GoToMeeting, </a:t>
            </a:r>
            <a:r>
              <a:rPr sz="1800" b="1" spc="-5" dirty="0">
                <a:solidFill>
                  <a:srgbClr val="D9D9D9"/>
                </a:solidFill>
                <a:latin typeface="Arial"/>
                <a:cs typeface="Arial"/>
              </a:rPr>
              <a:t>Skype and </a:t>
            </a:r>
            <a:r>
              <a:rPr sz="1800" b="1" dirty="0">
                <a:solidFill>
                  <a:srgbClr val="D9D9D9"/>
                </a:solidFill>
                <a:latin typeface="Arial"/>
                <a:cs typeface="Arial"/>
              </a:rPr>
              <a:t>Microsoft </a:t>
            </a:r>
            <a:r>
              <a:rPr sz="1800" b="1" spc="-49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D9D9D9"/>
                </a:solidFill>
                <a:latin typeface="Arial"/>
                <a:cs typeface="Arial"/>
              </a:rPr>
              <a:t>Teams.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9878" y="1551774"/>
            <a:ext cx="4188497" cy="26177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9395" marR="5080" indent="-2466975">
              <a:lnSpc>
                <a:spcPct val="1008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Traditional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Security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Training</a:t>
            </a:r>
            <a:r>
              <a:rPr b="0" spc="65" dirty="0">
                <a:latin typeface="Arial"/>
                <a:cs typeface="Arial"/>
              </a:rPr>
              <a:t> </a:t>
            </a:r>
            <a:r>
              <a:rPr i="1" spc="-15" dirty="0">
                <a:latin typeface="Arial"/>
                <a:cs typeface="Arial"/>
              </a:rPr>
              <a:t>Tells</a:t>
            </a:r>
            <a:r>
              <a:rPr b="0" spc="-15" dirty="0">
                <a:latin typeface="Arial"/>
                <a:cs typeface="Arial"/>
              </a:rPr>
              <a:t>,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Living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Security’s </a:t>
            </a:r>
            <a:r>
              <a:rPr b="0" spc="-6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Platform</a:t>
            </a:r>
            <a:r>
              <a:rPr b="0" spc="30" dirty="0">
                <a:latin typeface="Arial"/>
                <a:cs typeface="Arial"/>
              </a:rPr>
              <a:t> </a:t>
            </a:r>
            <a:r>
              <a:rPr i="1" spc="5" dirty="0">
                <a:latin typeface="Arial"/>
                <a:cs typeface="Arial"/>
              </a:rPr>
              <a:t>Shows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825" y="1455833"/>
            <a:ext cx="4370070" cy="2905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Unlike traditional training programs that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simply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tell users how to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security,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Living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Security’s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platform employs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experiential learning to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users how to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make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security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decisions. The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company’s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computer-based security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awareness programs deliver interactive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via videos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 puzzles to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reinforce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concepts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engaged.</a:t>
            </a:r>
            <a:endParaRPr sz="1800">
              <a:latin typeface="Arial"/>
              <a:cs typeface="Arial"/>
            </a:endParaRPr>
          </a:p>
          <a:p>
            <a:pPr marL="12700" marR="473709">
              <a:lnSpc>
                <a:spcPts val="2050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Living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Security’s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training truly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behavior.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1600" y="1555325"/>
            <a:ext cx="3650001" cy="2157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9190" marR="5080" indent="-2367280">
              <a:lnSpc>
                <a:spcPct val="100800"/>
              </a:lnSpc>
              <a:spcBef>
                <a:spcPts val="95"/>
              </a:spcBef>
            </a:pPr>
            <a:r>
              <a:rPr spc="5" dirty="0"/>
              <a:t>Rapidly</a:t>
            </a:r>
            <a:r>
              <a:rPr spc="-100" dirty="0"/>
              <a:t> </a:t>
            </a:r>
            <a:r>
              <a:rPr spc="5" dirty="0"/>
              <a:t>Adapting</a:t>
            </a:r>
            <a:r>
              <a:rPr spc="-5" dirty="0"/>
              <a:t> </a:t>
            </a:r>
            <a:r>
              <a:rPr spc="5" dirty="0"/>
              <a:t>to</a:t>
            </a:r>
            <a:r>
              <a:rPr spc="-5" dirty="0"/>
              <a:t> </a:t>
            </a:r>
            <a:r>
              <a:rPr spc="10" dirty="0"/>
              <a:t>the</a:t>
            </a:r>
            <a:r>
              <a:rPr spc="-5" dirty="0"/>
              <a:t> </a:t>
            </a:r>
            <a:r>
              <a:rPr spc="5" dirty="0"/>
              <a:t>Latest</a:t>
            </a:r>
            <a:r>
              <a:rPr spc="-10" dirty="0"/>
              <a:t> </a:t>
            </a:r>
            <a:r>
              <a:rPr spc="5" dirty="0"/>
              <a:t>Threat</a:t>
            </a:r>
            <a:r>
              <a:rPr spc="-10" dirty="0"/>
              <a:t> </a:t>
            </a:r>
            <a:r>
              <a:rPr spc="5" dirty="0"/>
              <a:t>Landscape</a:t>
            </a:r>
            <a:r>
              <a:rPr spc="-10" dirty="0"/>
              <a:t> </a:t>
            </a:r>
            <a:r>
              <a:rPr spc="5" dirty="0"/>
              <a:t>to </a:t>
            </a:r>
            <a:r>
              <a:rPr spc="-680" dirty="0"/>
              <a:t> </a:t>
            </a:r>
            <a:r>
              <a:rPr spc="5" dirty="0"/>
              <a:t>Reduce</a:t>
            </a:r>
            <a:r>
              <a:rPr spc="-5" dirty="0"/>
              <a:t> </a:t>
            </a:r>
            <a:r>
              <a:rPr spc="5" dirty="0"/>
              <a:t>Human</a:t>
            </a:r>
            <a:r>
              <a:rPr dirty="0"/>
              <a:t> </a:t>
            </a:r>
            <a:r>
              <a:rPr spc="5"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337941"/>
            <a:ext cx="3162300" cy="293116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44"/>
              </a:spcBef>
            </a:pP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New cybersecurity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threats are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emerging all the time,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employee has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security </a:t>
            </a:r>
            <a:r>
              <a:rPr sz="165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aptitude. Living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Security’s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 platform is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constantly changing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5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create new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content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addresses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new risks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phishing to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malware.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It also helps </a:t>
            </a:r>
            <a:r>
              <a:rPr sz="165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organizations understand what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 knowledge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employees are having </a:t>
            </a:r>
            <a:r>
              <a:rPr sz="165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trouble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retaining, so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that they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650" spc="-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650" spc="-5" dirty="0">
                <a:solidFill>
                  <a:srgbClr val="FFFFFF"/>
                </a:solidFill>
                <a:latin typeface="Arial"/>
                <a:cs typeface="Arial"/>
              </a:rPr>
              <a:t>fill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those gaps.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5500" y="1567799"/>
            <a:ext cx="4876574" cy="2577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800" y="320900"/>
            <a:ext cx="8149723" cy="45842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D3F34A2-BB93-4D0A-96C6-DE66F2A91E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482" y="-384721"/>
            <a:ext cx="7871035" cy="384721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Imagine a Security Awareness Escape Room 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FC4001FE5CA4680386C3FB325C1BD" ma:contentTypeVersion="16" ma:contentTypeDescription="Create a new document." ma:contentTypeScope="" ma:versionID="6ce5c54f142f77168526ce208390b83f">
  <xsd:schema xmlns:xsd="http://www.w3.org/2001/XMLSchema" xmlns:xs="http://www.w3.org/2001/XMLSchema" xmlns:p="http://schemas.microsoft.com/office/2006/metadata/properties" xmlns:ns1="http://schemas.microsoft.com/sharepoint/v3" xmlns:ns2="b6be93ec-c8eb-408e-bda9-98e85ed96629" xmlns:ns3="b0af2475-d320-42a9-846e-935ddcd3534b" targetNamespace="http://schemas.microsoft.com/office/2006/metadata/properties" ma:root="true" ma:fieldsID="b3c3157aaefb90fd0a42134cd4cedada" ns1:_="" ns2:_="" ns3:_="">
    <xsd:import namespace="http://schemas.microsoft.com/sharepoint/v3"/>
    <xsd:import namespace="b6be93ec-c8eb-408e-bda9-98e85ed96629"/>
    <xsd:import namespace="b0af2475-d320-42a9-846e-935ddcd353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FileDescription" minOccurs="0"/>
                <xsd:element ref="ns2:FileKeywords" minOccurs="0"/>
                <xsd:element ref="ns2:Comme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Pro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e93ec-c8eb-408e-bda9-98e85ed96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ileDescription" ma:index="15" nillable="true" ma:displayName="File Description" ma:format="Dropdown" ma:internalName="FileDescription">
      <xsd:simpleType>
        <xsd:restriction base="dms:Note">
          <xsd:maxLength value="255"/>
        </xsd:restriction>
      </xsd:simpleType>
    </xsd:element>
    <xsd:element name="FileKeywords" ma:index="16" nillable="true" ma:displayName="File Keywords" ma:format="Dropdown" ma:internalName="FileKeywords">
      <xsd:simpleType>
        <xsd:restriction base="dms:Note">
          <xsd:maxLength value="255"/>
        </xsd:restriction>
      </xsd:simpleType>
    </xsd:element>
    <xsd:element name="Comments" ma:index="17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Progress" ma:index="23" nillable="true" ma:displayName="Progress" ma:description="Working on it" ma:format="Dropdown" ma:internalName="Progres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f2475-d320-42a9-846e-935ddcd35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ileKeywords xmlns="b6be93ec-c8eb-408e-bda9-98e85ed96629" xsi:nil="true"/>
    <_ip_UnifiedCompliancePolicyProperties xmlns="http://schemas.microsoft.com/sharepoint/v3" xsi:nil="true"/>
    <Progress xmlns="b6be93ec-c8eb-408e-bda9-98e85ed96629" xsi:nil="true"/>
    <Comments xmlns="b6be93ec-c8eb-408e-bda9-98e85ed96629" xsi:nil="true"/>
    <FileDescription xmlns="b6be93ec-c8eb-408e-bda9-98e85ed966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AEC93-12DF-4C4A-96D8-E9C56501B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be93ec-c8eb-408e-bda9-98e85ed96629"/>
    <ds:schemaRef ds:uri="b0af2475-d320-42a9-846e-935ddcd35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D792F3-F55B-4D0C-9B6D-B9C457277C3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b6be93ec-c8eb-408e-bda9-98e85ed96629"/>
  </ds:schemaRefs>
</ds:datastoreItem>
</file>

<file path=customXml/itemProps3.xml><?xml version="1.0" encoding="utf-8"?>
<ds:datastoreItem xmlns:ds="http://schemas.openxmlformats.org/officeDocument/2006/customXml" ds:itemID="{54DE15C0-0188-4F57-A7EE-61F823259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306</Words>
  <Application>Microsoft Office PowerPoint</Application>
  <PresentationFormat>On-screen Show (16:9)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CyberEscape Online</vt:lpstr>
      <vt:lpstr>The First Completely Remote, Teams-Based  Cybersecurity Training Platform</vt:lpstr>
      <vt:lpstr>A Team Training Experience For the New Global  Workforce</vt:lpstr>
      <vt:lpstr>Traditional Security Training Tells, Living Security’s  Platform Shows</vt:lpstr>
      <vt:lpstr>Rapidly Adapting to the Latest Threat Landscape to  Reduce Human Risk</vt:lpstr>
      <vt:lpstr>Imagine a Security Awareness Escape Room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CyberEscape Online</dc:title>
  <cp:lastModifiedBy>Watson, Calvin L. (Fed)</cp:lastModifiedBy>
  <cp:revision>3</cp:revision>
  <dcterms:created xsi:type="dcterms:W3CDTF">2021-09-14T16:51:46Z</dcterms:created>
  <dcterms:modified xsi:type="dcterms:W3CDTF">2021-09-14T17:06:15Z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0x01010017CFC4001FE5CA4680386C3FB325C1BD</vt:lpwstr>
  </property>
</Properties>
</file>