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28"/>
  </p:notesMasterIdLst>
  <p:sldIdLst>
    <p:sldId id="256" r:id="rId3"/>
    <p:sldId id="257" r:id="rId4"/>
    <p:sldId id="274" r:id="rId5"/>
    <p:sldId id="314" r:id="rId6"/>
    <p:sldId id="258" r:id="rId7"/>
    <p:sldId id="306" r:id="rId8"/>
    <p:sldId id="259" r:id="rId9"/>
    <p:sldId id="308" r:id="rId10"/>
    <p:sldId id="261" r:id="rId11"/>
    <p:sldId id="298" r:id="rId12"/>
    <p:sldId id="309" r:id="rId13"/>
    <p:sldId id="299" r:id="rId14"/>
    <p:sldId id="300" r:id="rId15"/>
    <p:sldId id="310" r:id="rId16"/>
    <p:sldId id="301" r:id="rId17"/>
    <p:sldId id="304" r:id="rId18"/>
    <p:sldId id="313" r:id="rId19"/>
    <p:sldId id="305" r:id="rId20"/>
    <p:sldId id="302" r:id="rId21"/>
    <p:sldId id="312" r:id="rId22"/>
    <p:sldId id="303" r:id="rId23"/>
    <p:sldId id="315" r:id="rId24"/>
    <p:sldId id="297" r:id="rId25"/>
    <p:sldId id="296" r:id="rId26"/>
    <p:sldId id="2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32" autoAdjust="0"/>
    <p:restoredTop sz="77385" autoAdjust="0"/>
  </p:normalViewPr>
  <p:slideViewPr>
    <p:cSldViewPr snapToGrid="0">
      <p:cViewPr varScale="1">
        <p:scale>
          <a:sx n="76" d="100"/>
          <a:sy n="76" d="100"/>
        </p:scale>
        <p:origin x="31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968FB-6A8E-490B-96F7-F94821EF7824}" type="datetimeFigureOut">
              <a:rPr lang="en-US" smtClean="0"/>
              <a:t>2/18/2016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75D4B5-821F-4F0E-B451-546E63EB0993}" type="slidenum">
              <a:rPr lang="en-US" smtClean="0"/>
              <a:t>‹#›</a:t>
            </a:fld>
            <a:endParaRPr lang="en-US"/>
          </a:p>
        </p:txBody>
      </p:sp>
    </p:spTree>
    <p:extLst>
      <p:ext uri="{BB962C8B-B14F-4D97-AF65-F5344CB8AC3E}">
        <p14:creationId xmlns:p14="http://schemas.microsoft.com/office/powerpoint/2010/main" val="403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t>1</a:t>
            </a:fld>
            <a:endParaRPr lang="en-US"/>
          </a:p>
        </p:txBody>
      </p:sp>
    </p:spTree>
    <p:extLst>
      <p:ext uri="{BB962C8B-B14F-4D97-AF65-F5344CB8AC3E}">
        <p14:creationId xmlns:p14="http://schemas.microsoft.com/office/powerpoint/2010/main" val="174138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21 active affiliates (national</a:t>
            </a:r>
            <a:r>
              <a:rPr lang="en-US" baseline="0" dirty="0" smtClean="0"/>
              <a:t> &amp; international)</a:t>
            </a:r>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t>4</a:t>
            </a:fld>
            <a:endParaRPr lang="en-US"/>
          </a:p>
        </p:txBody>
      </p:sp>
    </p:spTree>
    <p:extLst>
      <p:ext uri="{BB962C8B-B14F-4D97-AF65-F5344CB8AC3E}">
        <p14:creationId xmlns:p14="http://schemas.microsoft.com/office/powerpoint/2010/main" val="3404716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t>17</a:t>
            </a:fld>
            <a:endParaRPr lang="en-US"/>
          </a:p>
        </p:txBody>
      </p:sp>
    </p:spTree>
    <p:extLst>
      <p:ext uri="{BB962C8B-B14F-4D97-AF65-F5344CB8AC3E}">
        <p14:creationId xmlns:p14="http://schemas.microsoft.com/office/powerpoint/2010/main" val="1655545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 long</a:t>
            </a:r>
            <a:r>
              <a:rPr lang="en-US" baseline="0" dirty="0" smtClean="0"/>
              <a:t> list of additional research needs. </a:t>
            </a:r>
          </a:p>
          <a:p>
            <a:endParaRPr lang="en-US" baseline="0" dirty="0" smtClean="0"/>
          </a:p>
          <a:p>
            <a:r>
              <a:rPr lang="en-US" baseline="0" dirty="0" smtClean="0"/>
              <a:t>E.g. </a:t>
            </a:r>
            <a:r>
              <a:rPr lang="en-US" sz="1200" kern="1200" dirty="0" smtClean="0">
                <a:solidFill>
                  <a:schemeClr val="tx1"/>
                </a:solidFill>
                <a:effectLst/>
                <a:latin typeface="+mn-lt"/>
                <a:ea typeface="+mn-ea"/>
                <a:cs typeface="+mn-cs"/>
              </a:rPr>
              <a:t>Development research needed on classification levels in Facial details similar to classifications used in latent prints (</a:t>
            </a:r>
            <a:r>
              <a:rPr lang="en-US" sz="1200" kern="1200" dirty="0" err="1" smtClean="0">
                <a:solidFill>
                  <a:schemeClr val="tx1"/>
                </a:solidFill>
                <a:effectLst/>
                <a:latin typeface="+mn-lt"/>
                <a:ea typeface="+mn-ea"/>
                <a:cs typeface="+mn-cs"/>
              </a:rPr>
              <a:t>ie</a:t>
            </a:r>
            <a:r>
              <a:rPr lang="en-US" sz="1200" kern="1200" dirty="0" smtClean="0">
                <a:solidFill>
                  <a:schemeClr val="tx1"/>
                </a:solidFill>
                <a:effectLst/>
                <a:latin typeface="+mn-lt"/>
                <a:ea typeface="+mn-ea"/>
                <a:cs typeface="+mn-cs"/>
              </a:rPr>
              <a:t>, Level 1, 2, 3 )</a:t>
            </a:r>
            <a:endParaRPr lang="en-US" dirty="0"/>
          </a:p>
        </p:txBody>
      </p:sp>
      <p:sp>
        <p:nvSpPr>
          <p:cNvPr id="4" name="Slide Number Placeholder 3"/>
          <p:cNvSpPr>
            <a:spLocks noGrp="1"/>
          </p:cNvSpPr>
          <p:nvPr>
            <p:ph type="sldNum" sz="quarter" idx="10"/>
          </p:nvPr>
        </p:nvSpPr>
        <p:spPr/>
        <p:txBody>
          <a:bodyPr/>
          <a:lstStyle/>
          <a:p>
            <a:fld id="{9B75D4B5-821F-4F0E-B451-546E63EB0993}" type="slidenum">
              <a:rPr lang="en-US" smtClean="0"/>
              <a:t>24</a:t>
            </a:fld>
            <a:endParaRPr lang="en-US"/>
          </a:p>
        </p:txBody>
      </p:sp>
    </p:spTree>
    <p:extLst>
      <p:ext uri="{BB962C8B-B14F-4D97-AF65-F5344CB8AC3E}">
        <p14:creationId xmlns:p14="http://schemas.microsoft.com/office/powerpoint/2010/main" val="22355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99721-290F-448F-9532-FD203A90F1DE}"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750627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CAE26-AD36-43DB-8B5D-CF650303D2CF}"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0169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52AA9-333E-4A3A-A97B-3820F0C85A9A}"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316462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DECC3-CD4C-42DD-A221-9B81B0BCCA94}"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3235136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8F482-2E15-4AE6-9F3D-4E25F34378D6}"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4042084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7DB82-D4F6-40A5-8CEB-BD49488B8D86}"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9936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349C3-7D9F-47A0-B9FF-113A715E3C59}"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4154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D0D31-4A14-4A3B-8E52-F8B4EC02A77A}" type="datetime1">
              <a:rPr lang="en-US" smtClean="0"/>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3739048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07203-C6B4-4605-BA31-E3071C7CFCE5}" type="datetime1">
              <a:rPr lang="en-US" smtClean="0"/>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76573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6F7DE-BBFB-43A4-A09D-C633531C4BE0}" type="datetime1">
              <a:rPr lang="en-US" smtClean="0"/>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798720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5553-F7F3-4F88-9E3C-813554E3D381}"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8403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627" y="499405"/>
            <a:ext cx="7886700" cy="1325563"/>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7627" y="1986170"/>
            <a:ext cx="7886700" cy="353833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7DFF698-4F3E-48E9-B01D-6A779E6C2D28}" type="datetime1">
              <a:rPr lang="en-US" smtClean="0"/>
              <a:t>2/18/2016</a:t>
            </a:fld>
            <a:endParaRPr lang="en-US"/>
          </a:p>
        </p:txBody>
      </p:sp>
      <p:sp>
        <p:nvSpPr>
          <p:cNvPr id="6" name="Slide Number Placeholder 5"/>
          <p:cNvSpPr>
            <a:spLocks noGrp="1"/>
          </p:cNvSpPr>
          <p:nvPr>
            <p:ph type="sldNum" sz="quarter" idx="12"/>
          </p:nvPr>
        </p:nvSpPr>
        <p:spPr>
          <a:xfrm>
            <a:off x="3311083" y="6443655"/>
            <a:ext cx="2057400" cy="365125"/>
          </a:xfrm>
        </p:spPr>
        <p:txBody>
          <a:bodyPr/>
          <a:lstStyle>
            <a:lvl1pPr algn="ctr">
              <a:defRPr sz="1200"/>
            </a:lvl1pPr>
          </a:lstStyle>
          <a:p>
            <a:fld id="{8A6BD0B9-3465-4E0F-AE7F-2EBD7D9D0656}"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95629" y="146008"/>
            <a:ext cx="1077396" cy="115297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17" y="5877897"/>
            <a:ext cx="2041083" cy="937232"/>
          </a:xfrm>
          <a:prstGeom prst="rect">
            <a:avLst/>
          </a:prstGeom>
        </p:spPr>
      </p:pic>
      <p:pic>
        <p:nvPicPr>
          <p:cNvPr id="9" name="Picture 8"/>
          <p:cNvPicPr>
            <a:picLocks noChangeAspect="1"/>
          </p:cNvPicPr>
          <p:nvPr userDrawn="1"/>
        </p:nvPicPr>
        <p:blipFill>
          <a:blip r:embed="rId4"/>
          <a:stretch>
            <a:fillRect/>
          </a:stretch>
        </p:blipFill>
        <p:spPr>
          <a:xfrm>
            <a:off x="7722023" y="6529379"/>
            <a:ext cx="1371600" cy="285750"/>
          </a:xfrm>
          <a:prstGeom prst="rect">
            <a:avLst/>
          </a:prstGeom>
        </p:spPr>
      </p:pic>
    </p:spTree>
    <p:extLst>
      <p:ext uri="{BB962C8B-B14F-4D97-AF65-F5344CB8AC3E}">
        <p14:creationId xmlns:p14="http://schemas.microsoft.com/office/powerpoint/2010/main" val="3545884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96C21-249C-4EA5-9CCD-FD0467696AED}"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576452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04505-F5F8-4740-A5C3-A3B341FA3DC0}"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1449980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7CED4-4477-4EF2-8F58-94D728EFF4FD}"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t>‹#›</a:t>
            </a:fld>
            <a:endParaRPr lang="en-US"/>
          </a:p>
        </p:txBody>
      </p:sp>
    </p:spTree>
    <p:extLst>
      <p:ext uri="{BB962C8B-B14F-4D97-AF65-F5344CB8AC3E}">
        <p14:creationId xmlns:p14="http://schemas.microsoft.com/office/powerpoint/2010/main" val="257019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13D90-AF70-4F9D-BCC0-6D7EA6D0D84F}"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6999477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FD696-AF75-408D-8CB0-7CD6E7EDACE0}"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9297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CB4A57-3E4C-48C0-B16B-FFAF990251D7}" type="datetime1">
              <a:rPr lang="en-US" smtClean="0"/>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320500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F47B6E-87D7-407B-9E3F-2812A31F680B}" type="datetime1">
              <a:rPr lang="en-US" smtClean="0"/>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7886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F1CF-A603-4526-A39A-1749BF910AEE}" type="datetime1">
              <a:rPr lang="en-US" smtClean="0"/>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6520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79CA-42F2-4F11-934F-859DC3F42E15}"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16495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F609-EEC0-498D-AAE4-823A08368FC6}"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t>‹#›</a:t>
            </a:fld>
            <a:endParaRPr lang="en-US"/>
          </a:p>
        </p:txBody>
      </p:sp>
    </p:spTree>
    <p:extLst>
      <p:ext uri="{BB962C8B-B14F-4D97-AF65-F5344CB8AC3E}">
        <p14:creationId xmlns:p14="http://schemas.microsoft.com/office/powerpoint/2010/main" val="296522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053C72-3206-4BDB-9F43-87319871A008}" type="datetime1">
              <a:rPr lang="en-US" smtClean="0"/>
              <a:t>2/18/2016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44C5D2-352A-48FE-9355-62285D06C76A}" type="slidenum">
              <a:rPr lang="en-US" smtClean="0"/>
              <a:t>‹#›</a:t>
            </a:fld>
            <a:endParaRPr lang="en-US"/>
          </a:p>
        </p:txBody>
      </p:sp>
    </p:spTree>
    <p:extLst>
      <p:ext uri="{BB962C8B-B14F-4D97-AF65-F5344CB8AC3E}">
        <p14:creationId xmlns:p14="http://schemas.microsoft.com/office/powerpoint/2010/main" val="192757858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1344-DBD8-4D2C-9F77-FECC3FE5F63F}" type="datetime1">
              <a:rPr lang="en-US" smtClean="0"/>
              <a:t>2/18/2016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1341F-E75A-4C43-8285-43AAA61E932C}" type="slidenum">
              <a:rPr lang="en-US" smtClean="0"/>
              <a:t>‹#›</a:t>
            </a:fld>
            <a:endParaRPr lang="en-US"/>
          </a:p>
        </p:txBody>
      </p:sp>
    </p:spTree>
    <p:extLst>
      <p:ext uri="{BB962C8B-B14F-4D97-AF65-F5344CB8AC3E}">
        <p14:creationId xmlns:p14="http://schemas.microsoft.com/office/powerpoint/2010/main" val="409008046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hyperlink" Target="mailto:Neal.gieselman@gmai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Neal.gieselman@gmail.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nist.gov/forensics/osac-application.cf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r>
              <a:rPr lang="en-US" sz="3200" b="1" dirty="0" smtClean="0">
                <a:latin typeface="Arial" panose="020B0604020202020204" pitchFamily="34" charset="0"/>
                <a:cs typeface="Arial" panose="020B0604020202020204" pitchFamily="34" charset="0"/>
              </a:rPr>
              <a:t>Facial Identification</a:t>
            </a:r>
          </a:p>
          <a:p>
            <a:r>
              <a:rPr lang="en-US" dirty="0" smtClean="0">
                <a:latin typeface="Arial" panose="020B0604020202020204" pitchFamily="34" charset="0"/>
                <a:cs typeface="Arial" panose="020B0604020202020204" pitchFamily="34" charset="0"/>
              </a:rPr>
              <a:t>Digital Multimedia SAC</a:t>
            </a:r>
          </a:p>
          <a:p>
            <a:r>
              <a:rPr lang="en-US" dirty="0" smtClean="0">
                <a:latin typeface="Arial" panose="020B0604020202020204" pitchFamily="34" charset="0"/>
                <a:cs typeface="Arial" panose="020B0604020202020204" pitchFamily="34" charset="0"/>
              </a:rPr>
              <a:t>Lora S. Sims</a:t>
            </a:r>
          </a:p>
          <a:p>
            <a:r>
              <a:rPr lang="en-US" dirty="0" smtClean="0">
                <a:latin typeface="Arial" panose="020B0604020202020204" pitchFamily="34" charset="0"/>
                <a:cs typeface="Arial" panose="020B0604020202020204" pitchFamily="34" charset="0"/>
              </a:rPr>
              <a:t>22 Feb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a:stretch>
            <a:fillRect/>
          </a:stretch>
        </p:blipFill>
        <p:spPr>
          <a:xfrm>
            <a:off x="7702950" y="6535293"/>
            <a:ext cx="1371600" cy="285750"/>
          </a:xfrm>
          <a:prstGeom prst="rect">
            <a:avLst/>
          </a:prstGeom>
        </p:spPr>
      </p:pic>
    </p:spTree>
    <p:extLst>
      <p:ext uri="{BB962C8B-B14F-4D97-AF65-F5344CB8AC3E}">
        <p14:creationId xmlns:p14="http://schemas.microsoft.com/office/powerpoint/2010/main" val="1841035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Document Title</a:t>
            </a:r>
            <a:r>
              <a:rPr lang="en-US" dirty="0"/>
              <a:t>: </a:t>
            </a:r>
            <a:r>
              <a:rPr lang="en-US" b="1" dirty="0"/>
              <a:t>Capture And Equipment Assessment For </a:t>
            </a:r>
            <a:r>
              <a:rPr lang="en-US" b="1" dirty="0" smtClean="0"/>
              <a:t>Face Recognition </a:t>
            </a:r>
            <a:r>
              <a:rPr lang="en-US" b="1" dirty="0"/>
              <a:t>Systems </a:t>
            </a:r>
            <a:endParaRPr lang="en-US" b="1" dirty="0" smtClean="0"/>
          </a:p>
          <a:p>
            <a:pPr marL="0" indent="0">
              <a:buNone/>
            </a:pPr>
            <a:r>
              <a:rPr lang="en-US" dirty="0" smtClean="0"/>
              <a:t>Scope: Provide best practices for collection to ensure the images captured are suitable for Face Recognition (FR) system use</a:t>
            </a:r>
          </a:p>
          <a:p>
            <a:pPr marL="0" indent="0">
              <a:buNone/>
            </a:pPr>
            <a:r>
              <a:rPr lang="en-US" dirty="0" smtClean="0"/>
              <a:t>Objective/rationale: Provides an overview of the considerations a practitioner should take when making decisions for the capture of facial images.</a:t>
            </a:r>
          </a:p>
          <a:p>
            <a:pPr marL="0" indent="0">
              <a:buNone/>
            </a:pPr>
            <a:r>
              <a:rPr lang="en-US" dirty="0" smtClean="0"/>
              <a:t>Issues/Concerns: none</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0788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Systems &amp; Capture</a:t>
            </a:r>
          </a:p>
          <a:p>
            <a:r>
              <a:rPr lang="en-US" b="1" dirty="0" smtClean="0"/>
              <a:t>Task Group Chair Name:</a:t>
            </a:r>
            <a:r>
              <a:rPr lang="en-US" dirty="0" smtClean="0"/>
              <a:t> Neal </a:t>
            </a:r>
            <a:r>
              <a:rPr lang="en-US" dirty="0" err="1" smtClean="0"/>
              <a:t>Gieselman</a:t>
            </a:r>
            <a:endParaRPr lang="en-US" b="1" dirty="0" smtClean="0"/>
          </a:p>
          <a:p>
            <a:r>
              <a:rPr lang="en-US" b="1" dirty="0" smtClean="0"/>
              <a:t>Task Group Chair Contact Information:</a:t>
            </a:r>
            <a:r>
              <a:rPr lang="en-US" dirty="0" smtClean="0"/>
              <a:t> </a:t>
            </a:r>
            <a:r>
              <a:rPr lang="en-US" dirty="0">
                <a:hlinkClick r:id="rId2"/>
              </a:rPr>
              <a:t>Neal.gieselman@</a:t>
            </a:r>
            <a:r>
              <a:rPr lang="en-US" dirty="0" smtClean="0">
                <a:hlinkClick r:id="rId2"/>
              </a:rPr>
              <a:t>gmail.com</a:t>
            </a:r>
            <a:endParaRPr lang="en-US" b="1" dirty="0" smtClean="0"/>
          </a:p>
          <a:p>
            <a:r>
              <a:rPr lang="en-US" b="1" dirty="0" smtClean="0"/>
              <a:t>Date of Last Task Group Meeting:</a:t>
            </a:r>
            <a:r>
              <a:rPr lang="en-US" dirty="0" smtClean="0"/>
              <a:t> Jan 26-29, 2016</a:t>
            </a:r>
            <a:endParaRPr lang="en-US" b="1" dirty="0" smtClean="0"/>
          </a:p>
        </p:txBody>
      </p:sp>
      <p:sp>
        <p:nvSpPr>
          <p:cNvPr id="5" name="Slide Number Placeholder 4"/>
          <p:cNvSpPr>
            <a:spLocks noGrp="1"/>
          </p:cNvSpPr>
          <p:nvPr>
            <p:ph type="sldNum" sz="quarter" idx="12"/>
          </p:nvPr>
        </p:nvSpPr>
        <p:spPr/>
        <p:txBody>
          <a:bodyPr/>
          <a:lstStyle/>
          <a:p>
            <a:fld id="{8A6BD0B9-3465-4E0F-AE7F-2EBD7D9D0656}" type="slidenum">
              <a:rPr lang="en-US" smtClean="0"/>
              <a:pPr/>
              <a:t>10</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a:t>
            </a:r>
          </a:p>
          <a:p>
            <a:r>
              <a:rPr lang="en-US" dirty="0" smtClean="0"/>
              <a:t>Image capture process as it relates to the following:</a:t>
            </a:r>
          </a:p>
          <a:p>
            <a:pPr lvl="1"/>
            <a:r>
              <a:rPr lang="en-US" dirty="0" smtClean="0"/>
              <a:t>Controlled acquisition (when all imaging parameters can be adjusted as needed to optimize the resulting image, e.g. passport offices)</a:t>
            </a:r>
          </a:p>
          <a:p>
            <a:pPr lvl="1"/>
            <a:r>
              <a:rPr lang="en-US" dirty="0" smtClean="0"/>
              <a:t>Semi-controlled acquisition (when some aspects of the environment or subject can be controlled, but not all aspects of both)</a:t>
            </a:r>
          </a:p>
          <a:p>
            <a:pPr lvl="1"/>
            <a:r>
              <a:rPr lang="en-US" dirty="0" smtClean="0"/>
              <a:t>Ad-hoc acquisition (when neither the environment nor the subject can be controlled, e.g. surveillance, cell phones, and third party imagery).</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11</a:t>
            </a:fld>
            <a:endParaRPr lang="en-US" dirty="0"/>
          </a:p>
        </p:txBody>
      </p:sp>
    </p:spTree>
    <p:extLst>
      <p:ext uri="{BB962C8B-B14F-4D97-AF65-F5344CB8AC3E}">
        <p14:creationId xmlns:p14="http://schemas.microsoft.com/office/powerpoint/2010/main" val="609219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417090824"/>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Seek</a:t>
                      </a:r>
                      <a:r>
                        <a:rPr lang="en-US" sz="1600" baseline="0" dirty="0" smtClean="0"/>
                        <a:t> approval from DM SAC to send to SDO (ASB)</a:t>
                      </a:r>
                      <a:endParaRPr lang="en-US" sz="1600" dirty="0"/>
                    </a:p>
                  </a:txBody>
                  <a:tcPr/>
                </a:tc>
                <a:tc>
                  <a:txBody>
                    <a:bodyPr/>
                    <a:lstStyle/>
                    <a:p>
                      <a:r>
                        <a:rPr lang="en-US" sz="1600" dirty="0" smtClean="0"/>
                        <a:t>SDO 400</a:t>
                      </a:r>
                      <a:endParaRPr lang="en-US" sz="1600" dirty="0"/>
                    </a:p>
                  </a:txBody>
                  <a:tcPr/>
                </a:tc>
                <a:tc>
                  <a:txBody>
                    <a:bodyPr/>
                    <a:lstStyle/>
                    <a:p>
                      <a:r>
                        <a:rPr lang="en-US" sz="1600" dirty="0" smtClean="0"/>
                        <a:t>Neal </a:t>
                      </a:r>
                      <a:r>
                        <a:rPr lang="en-US" sz="1600" dirty="0" err="1" smtClean="0"/>
                        <a:t>Gieselman</a:t>
                      </a:r>
                      <a:endParaRPr lang="en-US" sz="1600" dirty="0"/>
                    </a:p>
                  </a:txBody>
                  <a:tcPr/>
                </a:tc>
                <a:tc>
                  <a:txBody>
                    <a:bodyPr/>
                    <a:lstStyle/>
                    <a:p>
                      <a:r>
                        <a:rPr lang="en-US" sz="1600" dirty="0" smtClean="0"/>
                        <a:t>01</a:t>
                      </a:r>
                      <a:r>
                        <a:rPr lang="en-US" sz="1600" baseline="0" dirty="0" smtClean="0"/>
                        <a:t> Mar 2016</a:t>
                      </a:r>
                      <a:endParaRPr lang="en-US" sz="1600" dirty="0"/>
                    </a:p>
                  </a:txBody>
                  <a:tcPr/>
                </a:tc>
              </a:tr>
              <a:tr h="367029">
                <a:tc>
                  <a:txBody>
                    <a:bodyPr/>
                    <a:lstStyle/>
                    <a:p>
                      <a:r>
                        <a:rPr lang="en-US" sz="1600" dirty="0" smtClean="0"/>
                        <a:t>Send to SDO (ASB)</a:t>
                      </a:r>
                      <a:endParaRPr lang="en-US" sz="1600" dirty="0"/>
                    </a:p>
                  </a:txBody>
                  <a:tcPr/>
                </a:tc>
                <a:tc>
                  <a:txBody>
                    <a:bodyPr/>
                    <a:lstStyle/>
                    <a:p>
                      <a:r>
                        <a:rPr lang="en-US" sz="1600" dirty="0" smtClean="0"/>
                        <a:t>SDO</a:t>
                      </a:r>
                      <a:r>
                        <a:rPr lang="en-US" sz="1600" baseline="0" dirty="0" smtClean="0"/>
                        <a:t> 500</a:t>
                      </a:r>
                      <a:endParaRPr lang="en-US" sz="1600" dirty="0"/>
                    </a:p>
                  </a:txBody>
                  <a:tcPr/>
                </a:tc>
                <a:tc>
                  <a:txBody>
                    <a:bodyPr/>
                    <a:lstStyle/>
                    <a:p>
                      <a:r>
                        <a:rPr lang="en-US" sz="1600" dirty="0" smtClean="0"/>
                        <a:t>Neal </a:t>
                      </a:r>
                      <a:r>
                        <a:rPr lang="en-US" sz="1600" dirty="0" err="1" smtClean="0"/>
                        <a:t>Gieselman</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06030" y="317550"/>
            <a:ext cx="3986273" cy="523220"/>
          </a:xfrm>
          <a:prstGeom prst="rect">
            <a:avLst/>
          </a:prstGeom>
          <a:noFill/>
        </p:spPr>
        <p:txBody>
          <a:bodyPr wrap="square" rtlCol="0">
            <a:spAutoFit/>
          </a:bodyPr>
          <a:lstStyle/>
          <a:p>
            <a:r>
              <a:rPr lang="en-US" sz="2800" i="1" dirty="0" smtClean="0"/>
              <a:t>Priority 2: Document Title</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12</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lnSpcReduction="20000"/>
          </a:bodyPr>
          <a:lstStyle/>
          <a:p>
            <a:pPr marL="0" indent="0">
              <a:buNone/>
            </a:pPr>
            <a:r>
              <a:rPr lang="en-US" dirty="0" smtClean="0"/>
              <a:t>Document Title: </a:t>
            </a:r>
            <a:r>
              <a:rPr lang="en-US" b="1" dirty="0" smtClean="0"/>
              <a:t>Guidelines for Post Mortem Facial Image Capture</a:t>
            </a:r>
          </a:p>
          <a:p>
            <a:pPr marL="0" indent="0">
              <a:buNone/>
            </a:pPr>
            <a:r>
              <a:rPr lang="en-US" dirty="0" smtClean="0"/>
              <a:t>Scope: Provide guidelines for capturing postmortem facial images of unidentified human remains in a controlled (morgue) and semi-controlled (field) settings to facilitate Facial Recognition (FR) searches or facial comparison that may contribute to determining the identity of the unidentified person.</a:t>
            </a:r>
          </a:p>
          <a:p>
            <a:pPr marL="0" indent="0">
              <a:buNone/>
            </a:pPr>
            <a:r>
              <a:rPr lang="en-US" dirty="0" smtClean="0"/>
              <a:t>Objective/rationale: Provides an overview of the optimal processes and techniques for the capture of postmortem facial images of human remains in order to maximize their utility in FR searches and facial image comparisons. </a:t>
            </a:r>
            <a:endParaRPr lang="en-US" dirty="0"/>
          </a:p>
          <a:p>
            <a:pPr marL="0" indent="0">
              <a:buNone/>
            </a:pPr>
            <a:r>
              <a:rPr lang="en-US" dirty="0" smtClean="0"/>
              <a:t>Issues/Concerns: May have some time and financial implications on morgues.</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078895"/>
            <a:ext cx="5751445" cy="1477328"/>
          </a:xfrm>
          <a:prstGeom prst="rect">
            <a:avLst/>
          </a:prstGeom>
          <a:solidFill>
            <a:schemeClr val="bg2">
              <a:lumMod val="90000"/>
            </a:schemeClr>
          </a:solidFill>
        </p:spPr>
        <p:txBody>
          <a:bodyPr wrap="square" rtlCol="0">
            <a:spAutoFit/>
          </a:bodyPr>
          <a:lstStyle/>
          <a:p>
            <a:r>
              <a:rPr lang="en-US" b="1" dirty="0"/>
              <a:t>Task Group Name: </a:t>
            </a:r>
            <a:r>
              <a:rPr lang="en-US" dirty="0"/>
              <a:t>Systems &amp; Capture</a:t>
            </a:r>
          </a:p>
          <a:p>
            <a:r>
              <a:rPr lang="en-US" b="1" dirty="0"/>
              <a:t>Task Group Chair Name:</a:t>
            </a:r>
            <a:r>
              <a:rPr lang="en-US" dirty="0"/>
              <a:t> Neal </a:t>
            </a:r>
            <a:r>
              <a:rPr lang="en-US" dirty="0" err="1"/>
              <a:t>Gieselman</a:t>
            </a:r>
            <a:endParaRPr lang="en-US" b="1" dirty="0"/>
          </a:p>
          <a:p>
            <a:r>
              <a:rPr lang="en-US" b="1" dirty="0"/>
              <a:t>Task Group Chair Contact Information:</a:t>
            </a:r>
            <a:r>
              <a:rPr lang="en-US" dirty="0"/>
              <a:t> </a:t>
            </a:r>
            <a:r>
              <a:rPr lang="en-US" dirty="0">
                <a:hlinkClick r:id="rId2"/>
              </a:rPr>
              <a:t>Neal.gieselman@gmail.com</a:t>
            </a:r>
            <a:endParaRPr lang="en-US" b="1" dirty="0"/>
          </a:p>
          <a:p>
            <a:r>
              <a:rPr lang="en-US" b="1" dirty="0"/>
              <a:t>Date of Last Task Group Meeting:</a:t>
            </a:r>
            <a:r>
              <a:rPr lang="en-US" dirty="0"/>
              <a:t> Jan 26-29, 2016</a:t>
            </a:r>
            <a:endParaRPr lang="en-US" b="1"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13</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3734146"/>
          </a:xfrm>
        </p:spPr>
        <p:txBody>
          <a:bodyPr>
            <a:normAutofit/>
          </a:bodyPr>
          <a:lstStyle/>
          <a:p>
            <a:pPr marL="0" indent="0">
              <a:buNone/>
            </a:pPr>
            <a:r>
              <a:rPr lang="en-US" dirty="0" smtClean="0"/>
              <a:t>Key Components of Standard: </a:t>
            </a:r>
          </a:p>
          <a:p>
            <a:r>
              <a:rPr lang="en-US" dirty="0" smtClean="0"/>
              <a:t>Image capture environment (lighting, camera position, and background)</a:t>
            </a:r>
          </a:p>
          <a:p>
            <a:r>
              <a:rPr lang="en-US" dirty="0" smtClean="0"/>
              <a:t>Preparation of the subject body (head position, head coverings and accessories, shoulder position)</a:t>
            </a:r>
          </a:p>
          <a:p>
            <a:r>
              <a:rPr lang="en-US" dirty="0" smtClean="0"/>
              <a:t>Preparation of the subject face (obscuring matter, hair, wounds or fragments, mouth, eyes, eyeglasses, prosthetics)</a:t>
            </a:r>
          </a:p>
          <a:p>
            <a:r>
              <a:rPr lang="en-US" dirty="0" smtClean="0"/>
              <a:t>Use of video</a:t>
            </a:r>
          </a:p>
          <a:p>
            <a:r>
              <a:rPr lang="en-US" dirty="0" smtClean="0"/>
              <a:t>Documenting scars, marks, tattoos (SMT). </a:t>
            </a:r>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14</a:t>
            </a:fld>
            <a:endParaRPr lang="en-US" dirty="0"/>
          </a:p>
        </p:txBody>
      </p:sp>
    </p:spTree>
    <p:extLst>
      <p:ext uri="{BB962C8B-B14F-4D97-AF65-F5344CB8AC3E}">
        <p14:creationId xmlns:p14="http://schemas.microsoft.com/office/powerpoint/2010/main" val="4006258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Seek</a:t>
                      </a:r>
                      <a:r>
                        <a:rPr lang="en-US" sz="1600" baseline="0" dirty="0" smtClean="0"/>
                        <a:t> approval from DM SAC to send to SDO (ASB)</a:t>
                      </a:r>
                      <a:endParaRPr lang="en-US" sz="1600" dirty="0"/>
                    </a:p>
                  </a:txBody>
                  <a:tcPr/>
                </a:tc>
                <a:tc>
                  <a:txBody>
                    <a:bodyPr/>
                    <a:lstStyle/>
                    <a:p>
                      <a:r>
                        <a:rPr lang="en-US" sz="1600" dirty="0" smtClean="0"/>
                        <a:t>SDO 400</a:t>
                      </a:r>
                      <a:endParaRPr lang="en-US" sz="1600" dirty="0"/>
                    </a:p>
                  </a:txBody>
                  <a:tcPr/>
                </a:tc>
                <a:tc>
                  <a:txBody>
                    <a:bodyPr/>
                    <a:lstStyle/>
                    <a:p>
                      <a:r>
                        <a:rPr lang="en-US" sz="1600" dirty="0" smtClean="0"/>
                        <a:t>Neal </a:t>
                      </a:r>
                      <a:r>
                        <a:rPr lang="en-US" sz="1600" dirty="0" err="1" smtClean="0"/>
                        <a:t>Gieselman</a:t>
                      </a:r>
                      <a:endParaRPr lang="en-US" sz="1600" dirty="0"/>
                    </a:p>
                  </a:txBody>
                  <a:tcPr/>
                </a:tc>
                <a:tc>
                  <a:txBody>
                    <a:bodyPr/>
                    <a:lstStyle/>
                    <a:p>
                      <a:r>
                        <a:rPr lang="en-US" sz="1600" dirty="0" smtClean="0"/>
                        <a:t>01</a:t>
                      </a:r>
                      <a:r>
                        <a:rPr lang="en-US" sz="1600" baseline="0" dirty="0" smtClean="0"/>
                        <a:t> Mar 2016</a:t>
                      </a:r>
                      <a:endParaRPr lang="en-US" sz="1600" dirty="0"/>
                    </a:p>
                  </a:txBody>
                  <a:tcPr/>
                </a:tc>
              </a:tr>
              <a:tr h="367029">
                <a:tc>
                  <a:txBody>
                    <a:bodyPr/>
                    <a:lstStyle/>
                    <a:p>
                      <a:r>
                        <a:rPr lang="en-US" sz="1600" dirty="0" smtClean="0"/>
                        <a:t>Send to SDO (ASB)</a:t>
                      </a:r>
                      <a:endParaRPr lang="en-US" sz="1600" dirty="0"/>
                    </a:p>
                  </a:txBody>
                  <a:tcPr/>
                </a:tc>
                <a:tc>
                  <a:txBody>
                    <a:bodyPr/>
                    <a:lstStyle/>
                    <a:p>
                      <a:r>
                        <a:rPr lang="en-US" sz="1600" dirty="0" smtClean="0"/>
                        <a:t>SDO</a:t>
                      </a:r>
                      <a:r>
                        <a:rPr lang="en-US" sz="1600" baseline="0" dirty="0" smtClean="0"/>
                        <a:t> 500</a:t>
                      </a:r>
                      <a:endParaRPr lang="en-US" sz="1600" dirty="0"/>
                    </a:p>
                  </a:txBody>
                  <a:tcPr/>
                </a:tc>
                <a:tc>
                  <a:txBody>
                    <a:bodyPr/>
                    <a:lstStyle/>
                    <a:p>
                      <a:r>
                        <a:rPr lang="en-US" sz="1600" dirty="0" smtClean="0"/>
                        <a:t>Neal </a:t>
                      </a:r>
                      <a:r>
                        <a:rPr lang="en-US" sz="1600" dirty="0" err="1" smtClean="0"/>
                        <a:t>Gieselman</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69241" y="317550"/>
            <a:ext cx="3986273" cy="523220"/>
          </a:xfrm>
          <a:prstGeom prst="rect">
            <a:avLst/>
          </a:prstGeom>
          <a:noFill/>
        </p:spPr>
        <p:txBody>
          <a:bodyPr wrap="square" rtlCol="0">
            <a:spAutoFit/>
          </a:bodyPr>
          <a:lstStyle/>
          <a:p>
            <a:r>
              <a:rPr lang="en-US" sz="2800" i="1" dirty="0" smtClean="0"/>
              <a:t>Priority 3: Document Title</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15</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4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Document Title: </a:t>
            </a:r>
            <a:r>
              <a:rPr lang="en-US" b="1" dirty="0" smtClean="0"/>
              <a:t>Facial Comparison Overview</a:t>
            </a:r>
          </a:p>
          <a:p>
            <a:pPr marL="0" indent="0">
              <a:buNone/>
            </a:pPr>
            <a:r>
              <a:rPr lang="en-US" dirty="0" smtClean="0"/>
              <a:t>Scope: Provides Overview of how facial comparisons are used in the security, intelligence, law enforcement, and forensic communities.</a:t>
            </a:r>
          </a:p>
          <a:p>
            <a:pPr marL="0" indent="0">
              <a:buNone/>
            </a:pPr>
            <a:r>
              <a:rPr lang="en-US" dirty="0" smtClean="0"/>
              <a:t>Objective/rationale: The methods used to compare faces will often depend on the purpose of the comparison.</a:t>
            </a:r>
            <a:endParaRPr lang="en-US" dirty="0"/>
          </a:p>
          <a:p>
            <a:pPr marL="0" indent="0">
              <a:buNone/>
            </a:pPr>
            <a:r>
              <a:rPr lang="en-US" dirty="0" smtClean="0"/>
              <a:t>Issues/Concerns: none</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091595"/>
            <a:ext cx="5751445" cy="1477328"/>
          </a:xfrm>
          <a:prstGeom prst="rect">
            <a:avLst/>
          </a:prstGeom>
          <a:solidFill>
            <a:schemeClr val="bg2">
              <a:lumMod val="90000"/>
            </a:schemeClr>
          </a:solidFill>
        </p:spPr>
        <p:txBody>
          <a:bodyPr wrap="square" rtlCol="0">
            <a:spAutoFit/>
          </a:bodyPr>
          <a:lstStyle/>
          <a:p>
            <a:r>
              <a:rPr lang="en-US" b="1" dirty="0"/>
              <a:t>Task Group Name: </a:t>
            </a:r>
            <a:r>
              <a:rPr lang="en-US" dirty="0"/>
              <a:t>One-to-one</a:t>
            </a:r>
          </a:p>
          <a:p>
            <a:r>
              <a:rPr lang="en-US" b="1" dirty="0"/>
              <a:t>Task Group Chair Name: </a:t>
            </a:r>
            <a:r>
              <a:rPr lang="en-US" dirty="0"/>
              <a:t>Matthew Graves</a:t>
            </a:r>
            <a:endParaRPr lang="en-US" b="1" dirty="0"/>
          </a:p>
          <a:p>
            <a:r>
              <a:rPr lang="en-US" b="1" dirty="0"/>
              <a:t>Task Group Chair Contact Information:</a:t>
            </a:r>
            <a:r>
              <a:rPr lang="en-US" dirty="0"/>
              <a:t> mgraves9@gmail.com</a:t>
            </a:r>
          </a:p>
          <a:p>
            <a:r>
              <a:rPr lang="en-US" b="1" dirty="0"/>
              <a:t>Date of Last Task Group Meeting:</a:t>
            </a:r>
            <a:r>
              <a:rPr lang="en-US" dirty="0"/>
              <a:t> Jan26-29, 2016</a:t>
            </a:r>
            <a:endParaRPr lang="en-US" b="1"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16</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a:t>
            </a:r>
            <a:r>
              <a:rPr lang="en-US" dirty="0"/>
              <a:t>4</a:t>
            </a:r>
            <a:r>
              <a:rPr lang="en-US" dirty="0" smtClean="0"/>
              <a:t> Document</a:t>
            </a:r>
            <a:endParaRPr lang="en-US" dirty="0"/>
          </a:p>
        </p:txBody>
      </p:sp>
      <p:sp>
        <p:nvSpPr>
          <p:cNvPr id="3" name="Content Placeholder 2"/>
          <p:cNvSpPr>
            <a:spLocks noGrp="1"/>
          </p:cNvSpPr>
          <p:nvPr>
            <p:ph idx="1"/>
          </p:nvPr>
        </p:nvSpPr>
        <p:spPr>
          <a:xfrm>
            <a:off x="547626" y="1986170"/>
            <a:ext cx="8106043" cy="2890630"/>
          </a:xfrm>
        </p:spPr>
        <p:txBody>
          <a:bodyPr>
            <a:normAutofit lnSpcReduction="10000"/>
          </a:bodyPr>
          <a:lstStyle/>
          <a:p>
            <a:pPr marL="0" indent="0">
              <a:buNone/>
            </a:pPr>
            <a:r>
              <a:rPr lang="en-US" dirty="0" smtClean="0"/>
              <a:t>Key Components of Standard: </a:t>
            </a:r>
          </a:p>
          <a:p>
            <a:r>
              <a:rPr lang="en-US" dirty="0" smtClean="0"/>
              <a:t>Overview of applications (intelligence gathering for identity management, screening and access control, investigative and operational tool, and forensic identification)</a:t>
            </a:r>
          </a:p>
          <a:p>
            <a:r>
              <a:rPr lang="en-US" dirty="0" smtClean="0"/>
              <a:t>General procedures for assessment, examination, evaluation, conclusions, and quality management</a:t>
            </a:r>
          </a:p>
          <a:p>
            <a:r>
              <a:rPr lang="en-US" dirty="0" smtClean="0"/>
              <a:t>Current methods (holistic comparison, morphological analysis, photo-anthropometry, and superimposition) for facial image comparison.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17</a:t>
            </a:fld>
            <a:endParaRPr lang="en-US" dirty="0"/>
          </a:p>
        </p:txBody>
      </p:sp>
    </p:spTree>
    <p:extLst>
      <p:ext uri="{BB962C8B-B14F-4D97-AF65-F5344CB8AC3E}">
        <p14:creationId xmlns:p14="http://schemas.microsoft.com/office/powerpoint/2010/main" val="2431358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Seek</a:t>
                      </a:r>
                      <a:r>
                        <a:rPr lang="en-US" sz="1600" baseline="0" dirty="0" smtClean="0"/>
                        <a:t> approval from DM SAC to send to SDO (ASB)</a:t>
                      </a:r>
                      <a:endParaRPr lang="en-US" sz="1600" dirty="0"/>
                    </a:p>
                  </a:txBody>
                  <a:tcPr/>
                </a:tc>
                <a:tc>
                  <a:txBody>
                    <a:bodyPr/>
                    <a:lstStyle/>
                    <a:p>
                      <a:r>
                        <a:rPr lang="en-US" sz="1600" dirty="0" smtClean="0"/>
                        <a:t>SDO 400</a:t>
                      </a:r>
                      <a:endParaRPr lang="en-US" sz="1600" dirty="0"/>
                    </a:p>
                  </a:txBody>
                  <a:tcPr/>
                </a:tc>
                <a:tc>
                  <a:txBody>
                    <a:bodyPr/>
                    <a:lstStyle/>
                    <a:p>
                      <a:r>
                        <a:rPr lang="en-US" sz="1600" dirty="0" smtClean="0"/>
                        <a:t>Matthew</a:t>
                      </a:r>
                      <a:r>
                        <a:rPr lang="en-US" sz="1600" baseline="0" dirty="0" smtClean="0"/>
                        <a:t> Graves</a:t>
                      </a:r>
                      <a:endParaRPr lang="en-US" sz="1600" dirty="0"/>
                    </a:p>
                  </a:txBody>
                  <a:tcPr/>
                </a:tc>
                <a:tc>
                  <a:txBody>
                    <a:bodyPr/>
                    <a:lstStyle/>
                    <a:p>
                      <a:r>
                        <a:rPr lang="en-US" sz="1600" dirty="0" smtClean="0"/>
                        <a:t>01</a:t>
                      </a:r>
                      <a:r>
                        <a:rPr lang="en-US" sz="1600" baseline="0" dirty="0" smtClean="0"/>
                        <a:t> Mar 2016</a:t>
                      </a:r>
                      <a:endParaRPr lang="en-US" sz="1600" dirty="0"/>
                    </a:p>
                  </a:txBody>
                  <a:tcPr/>
                </a:tc>
              </a:tr>
              <a:tr h="367029">
                <a:tc>
                  <a:txBody>
                    <a:bodyPr/>
                    <a:lstStyle/>
                    <a:p>
                      <a:r>
                        <a:rPr lang="en-US" sz="1600" dirty="0" smtClean="0"/>
                        <a:t>Send to SDO (ASB)</a:t>
                      </a:r>
                      <a:endParaRPr lang="en-US" sz="1600" dirty="0"/>
                    </a:p>
                  </a:txBody>
                  <a:tcPr/>
                </a:tc>
                <a:tc>
                  <a:txBody>
                    <a:bodyPr/>
                    <a:lstStyle/>
                    <a:p>
                      <a:r>
                        <a:rPr lang="en-US" sz="1600" dirty="0" smtClean="0"/>
                        <a:t>SDO</a:t>
                      </a:r>
                      <a:r>
                        <a:rPr lang="en-US" sz="1600" baseline="0" dirty="0" smtClean="0"/>
                        <a:t> 500</a:t>
                      </a:r>
                      <a:endParaRPr lang="en-US" sz="1600" dirty="0"/>
                    </a:p>
                  </a:txBody>
                  <a:tcPr/>
                </a:tc>
                <a:tc>
                  <a:txBody>
                    <a:bodyPr/>
                    <a:lstStyle/>
                    <a:p>
                      <a:r>
                        <a:rPr lang="en-US" sz="1600" dirty="0" smtClean="0"/>
                        <a:t>Matthew Graves</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83044" y="306057"/>
            <a:ext cx="3986273" cy="523220"/>
          </a:xfrm>
          <a:prstGeom prst="rect">
            <a:avLst/>
          </a:prstGeom>
          <a:noFill/>
        </p:spPr>
        <p:txBody>
          <a:bodyPr wrap="square" rtlCol="0">
            <a:spAutoFit/>
          </a:bodyPr>
          <a:lstStyle/>
          <a:p>
            <a:r>
              <a:rPr lang="en-US" sz="2800" i="1" dirty="0" smtClean="0"/>
              <a:t>Priority 4: Document Title</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18</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lnSpcReduction="10000"/>
          </a:bodyPr>
          <a:lstStyle/>
          <a:p>
            <a:pPr marL="0" indent="0">
              <a:buNone/>
            </a:pPr>
            <a:r>
              <a:rPr lang="en-US" dirty="0" smtClean="0"/>
              <a:t>Document Title: </a:t>
            </a:r>
            <a:r>
              <a:rPr lang="en-US" b="1" dirty="0" smtClean="0"/>
              <a:t>Guidelines for Facial Comparison Methods</a:t>
            </a:r>
          </a:p>
          <a:p>
            <a:pPr marL="0" indent="0">
              <a:buNone/>
            </a:pPr>
            <a:r>
              <a:rPr lang="en-US" dirty="0" smtClean="0"/>
              <a:t>Scope: Describes current methods for facial comparison and to provide guidelines for their appropriate use. </a:t>
            </a:r>
          </a:p>
          <a:p>
            <a:pPr marL="0" indent="0">
              <a:buNone/>
            </a:pPr>
            <a:r>
              <a:rPr lang="en-US" dirty="0" smtClean="0"/>
              <a:t>Objective/rationale</a:t>
            </a:r>
            <a:r>
              <a:rPr lang="en-US" dirty="0"/>
              <a:t>: Selection of the appropriate method to use for a facial comparison depends on the image quality, the training and experience of the practitioner, and the purpose of the examination</a:t>
            </a:r>
          </a:p>
          <a:p>
            <a:pPr marL="0" indent="0">
              <a:buNone/>
            </a:pPr>
            <a:r>
              <a:rPr lang="en-US" dirty="0" smtClean="0"/>
              <a:t>Issues/Concerns: The best method to utilize based on operational conditions must be understood and if the time or effort to do a full examination cannot be conducted, there are associated risks (i.e., greater chance of error).</a:t>
            </a:r>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078895"/>
            <a:ext cx="5751445" cy="1477328"/>
          </a:xfrm>
          <a:prstGeom prst="rect">
            <a:avLst/>
          </a:prstGeom>
          <a:solidFill>
            <a:schemeClr val="bg2">
              <a:lumMod val="90000"/>
            </a:schemeClr>
          </a:solidFill>
        </p:spPr>
        <p:txBody>
          <a:bodyPr wrap="square" rtlCol="0">
            <a:spAutoFit/>
          </a:bodyPr>
          <a:lstStyle/>
          <a:p>
            <a:r>
              <a:rPr lang="en-US" b="1" dirty="0"/>
              <a:t>Task Group Name: </a:t>
            </a:r>
            <a:r>
              <a:rPr lang="en-US" dirty="0"/>
              <a:t>One-to-one</a:t>
            </a:r>
          </a:p>
          <a:p>
            <a:r>
              <a:rPr lang="en-US" b="1" dirty="0"/>
              <a:t>Task Group Chair Name: </a:t>
            </a:r>
            <a:r>
              <a:rPr lang="en-US" dirty="0"/>
              <a:t>Matthew Graves</a:t>
            </a:r>
            <a:endParaRPr lang="en-US" b="1" dirty="0"/>
          </a:p>
          <a:p>
            <a:r>
              <a:rPr lang="en-US" b="1" dirty="0"/>
              <a:t>Task Group Chair Contact Information:</a:t>
            </a:r>
            <a:r>
              <a:rPr lang="en-US" dirty="0"/>
              <a:t> mgraves9@gmail.com</a:t>
            </a:r>
          </a:p>
          <a:p>
            <a:r>
              <a:rPr lang="en-US" b="1" dirty="0"/>
              <a:t>Date of Last Task Group Meeting:</a:t>
            </a:r>
            <a:r>
              <a:rPr lang="en-US" dirty="0"/>
              <a:t> Jan26-29, 2016</a:t>
            </a:r>
            <a:endParaRPr lang="en-US" b="1"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19</a:t>
            </a:fld>
            <a:endParaRPr lang="en-US" dirty="0"/>
          </a:p>
        </p:txBody>
      </p:sp>
    </p:spTree>
    <p:extLst>
      <p:ext uri="{BB962C8B-B14F-4D97-AF65-F5344CB8AC3E}">
        <p14:creationId xmlns:p14="http://schemas.microsoft.com/office/powerpoint/2010/main" val="941626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Subcommittee Leadership</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60691858"/>
              </p:ext>
            </p:extLst>
          </p:nvPr>
        </p:nvGraphicFramePr>
        <p:xfrm>
          <a:off x="157993" y="2105233"/>
          <a:ext cx="8795096" cy="2499360"/>
        </p:xfrm>
        <a:graphic>
          <a:graphicData uri="http://schemas.openxmlformats.org/drawingml/2006/table">
            <a:tbl>
              <a:tblPr firstRow="1" bandRow="1">
                <a:tableStyleId>{073A0DAA-6AF3-43AB-8588-CEC1D06C72B9}</a:tableStyleId>
              </a:tblPr>
              <a:tblGrid>
                <a:gridCol w="1431820"/>
                <a:gridCol w="2008166"/>
                <a:gridCol w="1938439"/>
                <a:gridCol w="878573"/>
                <a:gridCol w="2538098"/>
              </a:tblGrid>
              <a:tr h="370840">
                <a:tc>
                  <a:txBody>
                    <a:bodyPr/>
                    <a:lstStyle/>
                    <a:p>
                      <a:r>
                        <a:rPr lang="en-US" sz="2000" dirty="0" smtClean="0"/>
                        <a:t>Position</a:t>
                      </a:r>
                      <a:endParaRPr lang="en-US" sz="2000" dirty="0"/>
                    </a:p>
                  </a:txBody>
                  <a:tcPr/>
                </a:tc>
                <a:tc>
                  <a:txBody>
                    <a:bodyPr/>
                    <a:lstStyle/>
                    <a:p>
                      <a:r>
                        <a:rPr lang="en-US" sz="2000" dirty="0" smtClean="0"/>
                        <a:t>Name</a:t>
                      </a:r>
                      <a:endParaRPr lang="en-US" sz="2000" dirty="0"/>
                    </a:p>
                  </a:txBody>
                  <a:tcPr/>
                </a:tc>
                <a:tc>
                  <a:txBody>
                    <a:bodyPr/>
                    <a:lstStyle/>
                    <a:p>
                      <a:r>
                        <a:rPr lang="en-US" sz="2000" dirty="0" smtClean="0"/>
                        <a:t>Organization</a:t>
                      </a:r>
                      <a:endParaRPr lang="en-US" sz="2000" dirty="0"/>
                    </a:p>
                  </a:txBody>
                  <a:tcPr/>
                </a:tc>
                <a:tc>
                  <a:txBody>
                    <a:bodyPr/>
                    <a:lstStyle/>
                    <a:p>
                      <a:r>
                        <a:rPr lang="en-US" sz="2000" dirty="0" smtClean="0"/>
                        <a:t>Term</a:t>
                      </a:r>
                      <a:endParaRPr lang="en-US" sz="20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Email</a:t>
                      </a:r>
                    </a:p>
                  </a:txBody>
                  <a:tcPr/>
                </a:tc>
              </a:tr>
              <a:tr h="370840">
                <a:tc>
                  <a:txBody>
                    <a:bodyPr/>
                    <a:lstStyle/>
                    <a:p>
                      <a:r>
                        <a:rPr lang="en-US" sz="2000" dirty="0" smtClean="0"/>
                        <a:t>Chair</a:t>
                      </a:r>
                      <a:endParaRPr lang="en-US" sz="2000" dirty="0"/>
                    </a:p>
                  </a:txBody>
                  <a:tcPr/>
                </a:tc>
                <a:tc>
                  <a:txBody>
                    <a:bodyPr/>
                    <a:lstStyle/>
                    <a:p>
                      <a:r>
                        <a:rPr lang="en-US" sz="2000" dirty="0" smtClean="0"/>
                        <a:t>Lora Sims</a:t>
                      </a:r>
                      <a:endParaRPr lang="en-US" sz="2000" dirty="0"/>
                    </a:p>
                  </a:txBody>
                  <a:tcPr/>
                </a:tc>
                <a:tc>
                  <a:txBody>
                    <a:bodyPr/>
                    <a:lstStyle/>
                    <a:p>
                      <a:r>
                        <a:rPr lang="en-US" sz="2000" dirty="0" smtClean="0"/>
                        <a:t>Ideal</a:t>
                      </a:r>
                      <a:r>
                        <a:rPr lang="en-US" sz="2000" baseline="0" dirty="0" smtClean="0"/>
                        <a:t> Innovations, Inc.</a:t>
                      </a:r>
                      <a:endParaRPr lang="en-US" sz="2000" dirty="0"/>
                    </a:p>
                  </a:txBody>
                  <a:tcPr/>
                </a:tc>
                <a:tc>
                  <a:txBody>
                    <a:bodyPr/>
                    <a:lstStyle/>
                    <a:p>
                      <a:r>
                        <a:rPr lang="en-US" sz="2000" dirty="0" smtClean="0"/>
                        <a:t>4 </a:t>
                      </a:r>
                      <a:r>
                        <a:rPr lang="en-US" sz="2000" dirty="0" err="1" smtClean="0"/>
                        <a:t>yr</a:t>
                      </a:r>
                      <a:endParaRPr lang="en-US" sz="2000" dirty="0"/>
                    </a:p>
                  </a:txBody>
                  <a:tcPr/>
                </a:tc>
                <a:tc>
                  <a:txBody>
                    <a:bodyPr/>
                    <a:lstStyle/>
                    <a:p>
                      <a:r>
                        <a:rPr lang="en-US" sz="2000" dirty="0" err="1" smtClean="0"/>
                        <a:t>Lora.sims@idealinnovations.com</a:t>
                      </a:r>
                      <a:endParaRPr lang="en-US" sz="2000" dirty="0"/>
                    </a:p>
                  </a:txBody>
                  <a:tcPr/>
                </a:tc>
              </a:tr>
              <a:tr h="370840">
                <a:tc>
                  <a:txBody>
                    <a:bodyPr/>
                    <a:lstStyle/>
                    <a:p>
                      <a:r>
                        <a:rPr lang="en-US" sz="2000" dirty="0" smtClean="0"/>
                        <a:t>Vice Chair</a:t>
                      </a:r>
                    </a:p>
                  </a:txBody>
                  <a:tcPr/>
                </a:tc>
                <a:tc>
                  <a:txBody>
                    <a:bodyPr/>
                    <a:lstStyle/>
                    <a:p>
                      <a:r>
                        <a:rPr lang="en-US" sz="2000" dirty="0" smtClean="0"/>
                        <a:t>Britt </a:t>
                      </a:r>
                      <a:r>
                        <a:rPr lang="en-US" sz="2000" dirty="0" err="1" smtClean="0"/>
                        <a:t>Toalson</a:t>
                      </a:r>
                      <a:endParaRPr lang="en-US" sz="2000" dirty="0"/>
                    </a:p>
                  </a:txBody>
                  <a:tcPr/>
                </a:tc>
                <a:tc>
                  <a:txBody>
                    <a:bodyPr/>
                    <a:lstStyle/>
                    <a:p>
                      <a:r>
                        <a:rPr lang="en-US" sz="2000" dirty="0" smtClean="0"/>
                        <a:t>Seattle Police </a:t>
                      </a:r>
                      <a:r>
                        <a:rPr lang="en-US" sz="2000" dirty="0" err="1" smtClean="0"/>
                        <a:t>Dept</a:t>
                      </a:r>
                      <a:endParaRPr lang="en-US" sz="2000" dirty="0"/>
                    </a:p>
                  </a:txBody>
                  <a:tcPr/>
                </a:tc>
                <a:tc>
                  <a:txBody>
                    <a:bodyPr/>
                    <a:lstStyle/>
                    <a:p>
                      <a:r>
                        <a:rPr lang="en-US" sz="2000" dirty="0" smtClean="0"/>
                        <a:t>2 </a:t>
                      </a:r>
                      <a:r>
                        <a:rPr lang="en-US" sz="2000" dirty="0" err="1" smtClean="0"/>
                        <a:t>yr</a:t>
                      </a:r>
                      <a:endParaRPr lang="en-US" sz="2000" dirty="0"/>
                    </a:p>
                  </a:txBody>
                  <a:tcPr/>
                </a:tc>
                <a:tc>
                  <a:txBody>
                    <a:bodyPr/>
                    <a:lstStyle/>
                    <a:p>
                      <a:r>
                        <a:rPr lang="en-US" sz="2000" dirty="0" err="1" smtClean="0"/>
                        <a:t>Britt.toalson@seattle.gov</a:t>
                      </a:r>
                      <a:endParaRPr lang="en-US" sz="2000" dirty="0"/>
                    </a:p>
                  </a:txBody>
                  <a:tcPr/>
                </a:tc>
              </a:tr>
              <a:tr h="370840">
                <a:tc>
                  <a:txBody>
                    <a:bodyPr/>
                    <a:lstStyle/>
                    <a:p>
                      <a:r>
                        <a:rPr lang="en-US" sz="2000" dirty="0" smtClean="0"/>
                        <a:t>Executive Secretary</a:t>
                      </a:r>
                      <a:endParaRPr lang="en-US" sz="2000" dirty="0"/>
                    </a:p>
                  </a:txBody>
                  <a:tcPr/>
                </a:tc>
                <a:tc>
                  <a:txBody>
                    <a:bodyPr/>
                    <a:lstStyle/>
                    <a:p>
                      <a:r>
                        <a:rPr lang="en-US" sz="2000" dirty="0" smtClean="0"/>
                        <a:t>Cary Rodrigues</a:t>
                      </a:r>
                      <a:endParaRPr lang="en-US" sz="2000" dirty="0"/>
                    </a:p>
                  </a:txBody>
                  <a:tcPr/>
                </a:tc>
                <a:tc>
                  <a:txBody>
                    <a:bodyPr/>
                    <a:lstStyle/>
                    <a:p>
                      <a:r>
                        <a:rPr lang="en-US" sz="2000" dirty="0" smtClean="0"/>
                        <a:t>NCTC</a:t>
                      </a:r>
                      <a:endParaRPr lang="en-US" sz="2000" dirty="0"/>
                    </a:p>
                  </a:txBody>
                  <a:tcPr/>
                </a:tc>
                <a:tc>
                  <a:txBody>
                    <a:bodyPr/>
                    <a:lstStyle/>
                    <a:p>
                      <a:r>
                        <a:rPr lang="en-US" sz="2000" dirty="0" smtClean="0"/>
                        <a:t>2 </a:t>
                      </a:r>
                      <a:r>
                        <a:rPr lang="en-US" sz="2000" dirty="0" err="1" smtClean="0"/>
                        <a:t>yr</a:t>
                      </a:r>
                      <a:endParaRPr lang="en-US" sz="2000" dirty="0"/>
                    </a:p>
                  </a:txBody>
                  <a:tcPr/>
                </a:tc>
                <a:tc>
                  <a:txBody>
                    <a:bodyPr/>
                    <a:lstStyle/>
                    <a:p>
                      <a:r>
                        <a:rPr lang="en-US" sz="2000" dirty="0" err="1" smtClean="0"/>
                        <a:t>Cary_rodrigues@yahoo.com</a:t>
                      </a:r>
                      <a:endParaRPr lang="en-US" sz="20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a:t>
            </a:fld>
            <a:endParaRPr lang="en-US" dirty="0"/>
          </a:p>
        </p:txBody>
      </p:sp>
    </p:spTree>
    <p:extLst>
      <p:ext uri="{BB962C8B-B14F-4D97-AF65-F5344CB8AC3E}">
        <p14:creationId xmlns:p14="http://schemas.microsoft.com/office/powerpoint/2010/main" val="634170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a:t>
            </a:r>
            <a:r>
              <a:rPr lang="en-US" dirty="0"/>
              <a:t>5</a:t>
            </a:r>
            <a:r>
              <a:rPr lang="en-US" dirty="0" smtClean="0"/>
              <a:t>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a:t>
            </a:r>
          </a:p>
          <a:p>
            <a:r>
              <a:rPr lang="en-US" dirty="0" smtClean="0"/>
              <a:t>Pros and cons of each type of facial comparison methodology (holistic comparison, morphological analysis, photo-anthropometry, and superimposition)</a:t>
            </a:r>
          </a:p>
          <a:p>
            <a:r>
              <a:rPr lang="en-US" dirty="0" smtClean="0"/>
              <a:t>Recommended practice to address different type of comparisons (facial review versus facial examination).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20</a:t>
            </a:fld>
            <a:endParaRPr lang="en-US" dirty="0"/>
          </a:p>
        </p:txBody>
      </p:sp>
    </p:spTree>
    <p:extLst>
      <p:ext uri="{BB962C8B-B14F-4D97-AF65-F5344CB8AC3E}">
        <p14:creationId xmlns:p14="http://schemas.microsoft.com/office/powerpoint/2010/main" val="12511485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215943002"/>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Seek</a:t>
                      </a:r>
                      <a:r>
                        <a:rPr lang="en-US" sz="1600" baseline="0" dirty="0" smtClean="0"/>
                        <a:t> approval from DM SAC to send to SDO (ASB)</a:t>
                      </a:r>
                      <a:endParaRPr lang="en-US" sz="1600" dirty="0"/>
                    </a:p>
                  </a:txBody>
                  <a:tcPr/>
                </a:tc>
                <a:tc>
                  <a:txBody>
                    <a:bodyPr/>
                    <a:lstStyle/>
                    <a:p>
                      <a:r>
                        <a:rPr lang="en-US" sz="1600" dirty="0" smtClean="0"/>
                        <a:t>SDO 400</a:t>
                      </a:r>
                      <a:endParaRPr lang="en-US" sz="1600" dirty="0"/>
                    </a:p>
                  </a:txBody>
                  <a:tcPr/>
                </a:tc>
                <a:tc>
                  <a:txBody>
                    <a:bodyPr/>
                    <a:lstStyle/>
                    <a:p>
                      <a:r>
                        <a:rPr lang="en-US" sz="1600" dirty="0" smtClean="0"/>
                        <a:t>Matthew</a:t>
                      </a:r>
                      <a:r>
                        <a:rPr lang="en-US" sz="1600" baseline="0" dirty="0" smtClean="0"/>
                        <a:t> Graves</a:t>
                      </a:r>
                      <a:endParaRPr lang="en-US" sz="1600" dirty="0"/>
                    </a:p>
                  </a:txBody>
                  <a:tcPr/>
                </a:tc>
                <a:tc>
                  <a:txBody>
                    <a:bodyPr/>
                    <a:lstStyle/>
                    <a:p>
                      <a:r>
                        <a:rPr lang="en-US" sz="1600" dirty="0" smtClean="0"/>
                        <a:t>01</a:t>
                      </a:r>
                      <a:r>
                        <a:rPr lang="en-US" sz="1600" baseline="0" dirty="0" smtClean="0"/>
                        <a:t> Mar 2016</a:t>
                      </a:r>
                      <a:endParaRPr lang="en-US" sz="1600" dirty="0"/>
                    </a:p>
                  </a:txBody>
                  <a:tcPr/>
                </a:tc>
              </a:tr>
              <a:tr h="367029">
                <a:tc>
                  <a:txBody>
                    <a:bodyPr/>
                    <a:lstStyle/>
                    <a:p>
                      <a:r>
                        <a:rPr lang="en-US" sz="1600" dirty="0" smtClean="0"/>
                        <a:t>Send to SDO (ASB)</a:t>
                      </a:r>
                      <a:endParaRPr lang="en-US" sz="1600" dirty="0"/>
                    </a:p>
                  </a:txBody>
                  <a:tcPr/>
                </a:tc>
                <a:tc>
                  <a:txBody>
                    <a:bodyPr/>
                    <a:lstStyle/>
                    <a:p>
                      <a:r>
                        <a:rPr lang="en-US" sz="1600" dirty="0" smtClean="0"/>
                        <a:t>SDO</a:t>
                      </a:r>
                      <a:r>
                        <a:rPr lang="en-US" sz="1600" baseline="0" dirty="0" smtClean="0"/>
                        <a:t> 500</a:t>
                      </a:r>
                      <a:endParaRPr lang="en-US" sz="1600" dirty="0"/>
                    </a:p>
                  </a:txBody>
                  <a:tcPr/>
                </a:tc>
                <a:tc>
                  <a:txBody>
                    <a:bodyPr/>
                    <a:lstStyle/>
                    <a:p>
                      <a:r>
                        <a:rPr lang="en-US" sz="1600" dirty="0" smtClean="0"/>
                        <a:t>Matthew Graves</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11776" y="300310"/>
            <a:ext cx="3986273" cy="523220"/>
          </a:xfrm>
          <a:prstGeom prst="rect">
            <a:avLst/>
          </a:prstGeom>
          <a:noFill/>
        </p:spPr>
        <p:txBody>
          <a:bodyPr wrap="square" rtlCol="0">
            <a:spAutoFit/>
          </a:bodyPr>
          <a:lstStyle/>
          <a:p>
            <a:r>
              <a:rPr lang="en-US" sz="2800" i="1" dirty="0" smtClean="0"/>
              <a:t>Priority 5: Document Title</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21</a:t>
            </a:fld>
            <a:endParaRPr lang="en-US" dirty="0"/>
          </a:p>
        </p:txBody>
      </p:sp>
    </p:spTree>
    <p:extLst>
      <p:ext uri="{BB962C8B-B14F-4D97-AF65-F5344CB8AC3E}">
        <p14:creationId xmlns:p14="http://schemas.microsoft.com/office/powerpoint/2010/main" val="2058756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453854708"/>
              </p:ext>
            </p:extLst>
          </p:nvPr>
        </p:nvGraphicFramePr>
        <p:xfrm>
          <a:off x="475422" y="16894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1</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effectLst/>
                          <a:latin typeface="+mn-lt"/>
                          <a:ea typeface="+mn-ea"/>
                          <a:cs typeface="+mn-cs"/>
                        </a:rPr>
                        <a:t>Facial Image Comparison Feature List for Morphological Analysis</a:t>
                      </a:r>
                      <a:r>
                        <a:rPr lang="en-US" sz="1400" i="0" dirty="0" smtClean="0">
                          <a:effectLst/>
                        </a:rPr>
                        <a:t> </a:t>
                      </a:r>
                      <a:endParaRPr lang="en-US" sz="1400" i="0" dirty="0" smtClean="0"/>
                    </a:p>
                  </a:txBody>
                  <a:tcPr/>
                </a:tc>
              </a:tr>
              <a:tr h="663523">
                <a:tc>
                  <a:txBody>
                    <a:bodyPr/>
                    <a:lstStyle/>
                    <a:p>
                      <a:r>
                        <a:rPr lang="en-US" dirty="0" smtClean="0"/>
                        <a:t>2</a:t>
                      </a:r>
                      <a:endParaRPr lang="en-US" dirty="0"/>
                    </a:p>
                  </a:txBody>
                  <a:tcPr/>
                </a:tc>
                <a:tc>
                  <a:txBody>
                    <a:bodyPr/>
                    <a:lstStyle/>
                    <a:p>
                      <a:r>
                        <a:rPr lang="en-US" sz="1400" kern="1200" dirty="0" smtClean="0">
                          <a:solidFill>
                            <a:schemeClr val="dk1"/>
                          </a:solidFill>
                          <a:effectLst/>
                          <a:latin typeface="+mn-lt"/>
                          <a:ea typeface="+mn-ea"/>
                          <a:cs typeface="+mn-cs"/>
                        </a:rPr>
                        <a:t>Capture And Equipment Assessment For Face Recognition Systems</a:t>
                      </a:r>
                      <a:r>
                        <a:rPr lang="en-US" sz="1400" dirty="0" smtClean="0">
                          <a:effectLst/>
                        </a:rPr>
                        <a:t> </a:t>
                      </a:r>
                      <a:endParaRPr lang="en-US" sz="1400" dirty="0"/>
                    </a:p>
                  </a:txBody>
                  <a:tcPr/>
                </a:tc>
              </a:tr>
              <a:tr h="663523">
                <a:tc>
                  <a:txBody>
                    <a:bodyPr/>
                    <a:lstStyle/>
                    <a:p>
                      <a:r>
                        <a:rPr lang="en-US" dirty="0" smtClean="0"/>
                        <a:t>3</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effectLst/>
                          <a:latin typeface="+mn-lt"/>
                          <a:ea typeface="Calibri"/>
                          <a:cs typeface="Helvetica Neue"/>
                        </a:rPr>
                        <a:t>Guidelines for Postmortem Facial Image Capture</a:t>
                      </a:r>
                      <a:endParaRPr lang="en-US" sz="1400" dirty="0" smtClean="0">
                        <a:effectLst/>
                        <a:latin typeface="+mn-lt"/>
                        <a:ea typeface="Calibri"/>
                        <a:cs typeface="Times New Roman"/>
                      </a:endParaRPr>
                    </a:p>
                  </a:txBody>
                  <a:tcPr/>
                </a:tc>
              </a:tr>
              <a:tr h="663523">
                <a:tc>
                  <a:txBody>
                    <a:bodyPr/>
                    <a:lstStyle/>
                    <a:p>
                      <a:r>
                        <a:rPr lang="en-US" dirty="0" smtClean="0"/>
                        <a:t>4</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effectLst/>
                          <a:latin typeface="+mn-lt"/>
                          <a:ea typeface="+mn-ea"/>
                          <a:cs typeface="+mn-cs"/>
                        </a:rPr>
                        <a:t>Guidelines for Facial Comparison  Methods</a:t>
                      </a:r>
                      <a:r>
                        <a:rPr lang="en-US" sz="1400" i="0" dirty="0" smtClean="0">
                          <a:effectLst/>
                        </a:rPr>
                        <a:t> </a:t>
                      </a:r>
                      <a:endParaRPr lang="en-US" sz="1400" i="0" dirty="0" smtClean="0"/>
                    </a:p>
                    <a:p>
                      <a:endParaRPr lang="en-US" dirty="0"/>
                    </a:p>
                  </a:txBody>
                  <a:tcPr/>
                </a:tc>
              </a:tr>
              <a:tr h="663523">
                <a:tc>
                  <a:txBody>
                    <a:bodyPr/>
                    <a:lstStyle/>
                    <a:p>
                      <a:r>
                        <a:rPr lang="en-US" dirty="0" smtClean="0"/>
                        <a:t>5</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Facial Comparison Overview</a:t>
                      </a:r>
                      <a:endParaRPr lang="en-US" sz="1400" i="0" dirty="0" smtClean="0"/>
                    </a:p>
                    <a:p>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22</a:t>
            </a:fld>
            <a:endParaRPr lang="en-US" dirty="0"/>
          </a:p>
        </p:txBody>
      </p:sp>
    </p:spTree>
    <p:extLst>
      <p:ext uri="{BB962C8B-B14F-4D97-AF65-F5344CB8AC3E}">
        <p14:creationId xmlns:p14="http://schemas.microsoft.com/office/powerpoint/2010/main" val="1644411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827" y="539633"/>
            <a:ext cx="7886700" cy="1325563"/>
          </a:xfrm>
        </p:spPr>
        <p:txBody>
          <a:bodyPr/>
          <a:lstStyle/>
          <a:p>
            <a:r>
              <a:rPr lang="en-US" dirty="0" smtClean="0"/>
              <a:t>Standards/Guidelines Reviewed For Technical Merit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1185613"/>
              </p:ext>
            </p:extLst>
          </p:nvPr>
        </p:nvGraphicFramePr>
        <p:xfrm>
          <a:off x="248477" y="1761987"/>
          <a:ext cx="8303852" cy="4043680"/>
        </p:xfrm>
        <a:graphic>
          <a:graphicData uri="http://schemas.openxmlformats.org/drawingml/2006/table">
            <a:tbl>
              <a:tblPr firstRow="1" bandRow="1">
                <a:tableStyleId>{073A0DAA-6AF3-43AB-8588-CEC1D06C72B9}</a:tableStyleId>
              </a:tblPr>
              <a:tblGrid>
                <a:gridCol w="3948548"/>
                <a:gridCol w="1451768"/>
                <a:gridCol w="1451768"/>
                <a:gridCol w="1451768"/>
              </a:tblGrid>
              <a:tr h="625613">
                <a:tc>
                  <a:txBody>
                    <a:bodyPr/>
                    <a:lstStyle/>
                    <a:p>
                      <a:r>
                        <a:rPr lang="en-US" sz="1600" dirty="0" smtClean="0"/>
                        <a:t>Title</a:t>
                      </a:r>
                      <a:endParaRPr lang="en-US" sz="1600" dirty="0"/>
                    </a:p>
                  </a:txBody>
                  <a:tcPr anchor="ctr"/>
                </a:tc>
                <a:tc>
                  <a:txBody>
                    <a:bodyPr/>
                    <a:lstStyle/>
                    <a:p>
                      <a:r>
                        <a:rPr lang="en-US" sz="1600" dirty="0" smtClean="0"/>
                        <a:t>Developing Organization</a:t>
                      </a:r>
                      <a:endParaRPr lang="en-US" sz="1600" dirty="0"/>
                    </a:p>
                  </a:txBody>
                  <a:tcPr anchor="ctr"/>
                </a:tc>
                <a:tc>
                  <a:txBody>
                    <a:bodyPr/>
                    <a:lstStyle/>
                    <a:p>
                      <a:r>
                        <a:rPr lang="en-US" sz="1600" dirty="0" smtClean="0"/>
                        <a:t>Status*</a:t>
                      </a:r>
                      <a:endParaRPr lang="en-US" sz="1600" dirty="0"/>
                    </a:p>
                  </a:txBody>
                  <a:tcPr anchor="ctr"/>
                </a:tc>
                <a:tc>
                  <a:txBody>
                    <a:bodyPr/>
                    <a:lstStyle/>
                    <a:p>
                      <a:r>
                        <a:rPr lang="en-US" sz="1600" dirty="0" smtClean="0"/>
                        <a:t>OSAC</a:t>
                      </a:r>
                      <a:r>
                        <a:rPr lang="en-US" sz="1600" baseline="0" dirty="0" smtClean="0"/>
                        <a:t> Process Stage (e.g., RA 100)</a:t>
                      </a:r>
                      <a:endParaRPr lang="en-US" sz="1600" dirty="0"/>
                    </a:p>
                  </a:txBody>
                  <a:tcPr anchor="ctr"/>
                </a:tc>
              </a:tr>
              <a:tr h="370840">
                <a:tc>
                  <a:txBody>
                    <a:bodyPr/>
                    <a:lstStyle/>
                    <a:p>
                      <a:r>
                        <a:rPr lang="en-US" sz="1600" dirty="0" smtClean="0"/>
                        <a:t>Recommendations for a Training</a:t>
                      </a:r>
                      <a:r>
                        <a:rPr lang="en-US" sz="1600" baseline="0" dirty="0" smtClean="0"/>
                        <a:t> Program in Facial Comparison</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Reformatting</a:t>
                      </a:r>
                      <a:endParaRPr lang="en-US" sz="1600" dirty="0"/>
                    </a:p>
                  </a:txBody>
                  <a:tcPr/>
                </a:tc>
                <a:tc>
                  <a:txBody>
                    <a:bodyPr/>
                    <a:lstStyle/>
                    <a:p>
                      <a:r>
                        <a:rPr lang="en-US" sz="1600" dirty="0" smtClean="0"/>
                        <a:t>SDO 200</a:t>
                      </a:r>
                      <a:endParaRPr lang="en-US" sz="1600"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Guidelines and</a:t>
                      </a:r>
                      <a:r>
                        <a:rPr lang="en-US" sz="1600" baseline="0" dirty="0" smtClean="0"/>
                        <a:t> Recommendations for Facial Comparison Training to Competency</a:t>
                      </a:r>
                      <a:endParaRPr lang="en-US" sz="1600" dirty="0" smtClean="0"/>
                    </a:p>
                  </a:txBody>
                  <a:tcPr/>
                </a:tc>
                <a:tc>
                  <a:txBody>
                    <a:bodyPr/>
                    <a:lstStyle/>
                    <a:p>
                      <a:r>
                        <a:rPr lang="en-US" sz="1600" dirty="0" smtClean="0"/>
                        <a:t>FISWG</a:t>
                      </a:r>
                      <a:endParaRPr lang="en-US" sz="1600" dirty="0"/>
                    </a:p>
                  </a:txBody>
                  <a:tcPr/>
                </a:tc>
                <a:tc>
                  <a:txBody>
                    <a:bodyPr/>
                    <a:lstStyle/>
                    <a:p>
                      <a:r>
                        <a:rPr lang="en-US" sz="1600" dirty="0" smtClean="0"/>
                        <a:t>Reformatting</a:t>
                      </a:r>
                      <a:endParaRPr lang="en-US"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600" dirty="0" smtClean="0"/>
                        <a:t>SDO 200</a:t>
                      </a:r>
                    </a:p>
                    <a:p>
                      <a:endParaRPr lang="en-US" sz="1600" dirty="0"/>
                    </a:p>
                  </a:txBody>
                  <a:tcPr/>
                </a:tc>
              </a:tr>
              <a:tr h="370840">
                <a:tc>
                  <a:txBody>
                    <a:bodyPr/>
                    <a:lstStyle/>
                    <a:p>
                      <a:r>
                        <a:rPr lang="en-US" sz="1600" dirty="0" smtClean="0"/>
                        <a:t>Physical Stability of Facial Features of Adults</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In draft at SWG</a:t>
                      </a:r>
                      <a:endParaRPr lang="en-US" sz="1600" dirty="0"/>
                    </a:p>
                  </a:txBody>
                  <a:tcPr/>
                </a:tc>
                <a:tc>
                  <a:txBody>
                    <a:bodyPr/>
                    <a:lstStyle/>
                    <a:p>
                      <a:endParaRPr lang="en-US" sz="1600" dirty="0"/>
                    </a:p>
                  </a:txBody>
                  <a:tcPr/>
                </a:tc>
              </a:tr>
              <a:tr h="370840">
                <a:tc>
                  <a:txBody>
                    <a:bodyPr/>
                    <a:lstStyle/>
                    <a:p>
                      <a:r>
                        <a:rPr lang="en-US" sz="1600" dirty="0" smtClean="0"/>
                        <a:t>Facial Imaging</a:t>
                      </a:r>
                      <a:r>
                        <a:rPr lang="en-US" sz="1600" baseline="0" dirty="0" smtClean="0"/>
                        <a:t> Conditions</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In draft</a:t>
                      </a:r>
                      <a:r>
                        <a:rPr lang="en-US" sz="1600" baseline="0" dirty="0" smtClean="0"/>
                        <a:t> at SWG</a:t>
                      </a:r>
                      <a:endParaRPr lang="en-US" sz="1600" dirty="0"/>
                    </a:p>
                  </a:txBody>
                  <a:tcPr/>
                </a:tc>
                <a:tc>
                  <a:txBody>
                    <a:bodyPr/>
                    <a:lstStyle/>
                    <a:p>
                      <a:endParaRPr lang="en-US" sz="1600" dirty="0"/>
                    </a:p>
                  </a:txBody>
                  <a:tcPr/>
                </a:tc>
              </a:tr>
              <a:tr h="370840">
                <a:tc>
                  <a:txBody>
                    <a:bodyPr/>
                    <a:lstStyle/>
                    <a:p>
                      <a:r>
                        <a:rPr lang="en-US" sz="1600" dirty="0" smtClean="0"/>
                        <a:t>Metadata</a:t>
                      </a:r>
                      <a:r>
                        <a:rPr lang="en-US" sz="1600" baseline="0" dirty="0" smtClean="0"/>
                        <a:t> Usage</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Reformatting</a:t>
                      </a:r>
                      <a:endParaRPr lang="en-US" sz="1600" dirty="0"/>
                    </a:p>
                  </a:txBody>
                  <a:tcPr/>
                </a:tc>
                <a:tc>
                  <a:txBody>
                    <a:bodyPr/>
                    <a:lstStyle/>
                    <a:p>
                      <a:r>
                        <a:rPr lang="en-US" sz="1600" dirty="0" smtClean="0"/>
                        <a:t>SDO 200</a:t>
                      </a:r>
                      <a:endParaRPr lang="en-US" sz="1600" dirty="0"/>
                    </a:p>
                  </a:txBody>
                  <a:tcPr/>
                </a:tc>
              </a:tr>
              <a:tr h="370840">
                <a:tc>
                  <a:txBody>
                    <a:bodyPr/>
                    <a:lstStyle/>
                    <a:p>
                      <a:r>
                        <a:rPr lang="en-US" sz="1600" dirty="0" smtClean="0"/>
                        <a:t>Facial</a:t>
                      </a:r>
                      <a:r>
                        <a:rPr lang="en-US" sz="1600" baseline="0" dirty="0" smtClean="0"/>
                        <a:t> Recognition System Methods and Techniques</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Reformatting</a:t>
                      </a:r>
                      <a:endParaRPr lang="en-US" sz="1600" dirty="0"/>
                    </a:p>
                  </a:txBody>
                  <a:tcPr/>
                </a:tc>
                <a:tc>
                  <a:txBody>
                    <a:bodyPr/>
                    <a:lstStyle/>
                    <a:p>
                      <a:r>
                        <a:rPr lang="en-US" sz="1600" dirty="0" smtClean="0"/>
                        <a:t>SDO 200</a:t>
                      </a:r>
                      <a:endParaRPr lang="en-US" sz="1600" dirty="0"/>
                    </a:p>
                  </a:txBody>
                  <a:tcPr/>
                </a:tc>
              </a:tr>
              <a:tr h="370840">
                <a:tc>
                  <a:txBody>
                    <a:bodyPr/>
                    <a:lstStyle/>
                    <a:p>
                      <a:r>
                        <a:rPr lang="en-US" sz="1600" dirty="0" smtClean="0"/>
                        <a:t>Facial Recognition System</a:t>
                      </a:r>
                      <a:r>
                        <a:rPr lang="en-US" sz="1600" baseline="0" dirty="0" smtClean="0"/>
                        <a:t> Bulk Data Transfer</a:t>
                      </a:r>
                      <a:endParaRPr lang="en-US" sz="1600" dirty="0"/>
                    </a:p>
                  </a:txBody>
                  <a:tcPr/>
                </a:tc>
                <a:tc>
                  <a:txBody>
                    <a:bodyPr/>
                    <a:lstStyle/>
                    <a:p>
                      <a:r>
                        <a:rPr lang="en-US" sz="1600" dirty="0" smtClean="0"/>
                        <a:t>FISWG</a:t>
                      </a:r>
                      <a:endParaRPr lang="en-US" sz="1600" dirty="0"/>
                    </a:p>
                  </a:txBody>
                  <a:tcPr/>
                </a:tc>
                <a:tc>
                  <a:txBody>
                    <a:bodyPr/>
                    <a:lstStyle/>
                    <a:p>
                      <a:r>
                        <a:rPr lang="en-US" sz="1600" dirty="0" smtClean="0"/>
                        <a:t>Reformatting</a:t>
                      </a:r>
                      <a:endParaRPr lang="en-US" sz="1600" dirty="0"/>
                    </a:p>
                  </a:txBody>
                  <a:tcPr/>
                </a:tc>
                <a:tc>
                  <a:txBody>
                    <a:bodyPr/>
                    <a:lstStyle/>
                    <a:p>
                      <a:r>
                        <a:rPr lang="en-US" sz="1600" dirty="0" smtClean="0"/>
                        <a:t>SDO</a:t>
                      </a:r>
                      <a:r>
                        <a:rPr lang="en-US" sz="1600" baseline="0" dirty="0" smtClean="0"/>
                        <a:t> 200</a:t>
                      </a:r>
                      <a:endParaRPr lang="en-US" sz="16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23</a:t>
            </a:fld>
            <a:endParaRPr lang="en-US" dirty="0"/>
          </a:p>
        </p:txBody>
      </p:sp>
    </p:spTree>
    <p:extLst>
      <p:ext uri="{BB962C8B-B14F-4D97-AF65-F5344CB8AC3E}">
        <p14:creationId xmlns:p14="http://schemas.microsoft.com/office/powerpoint/2010/main" val="22306768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Research Gaps Identified</a:t>
            </a:r>
            <a:endParaRPr lang="en-US" dirty="0"/>
          </a:p>
        </p:txBody>
      </p:sp>
      <p:sp>
        <p:nvSpPr>
          <p:cNvPr id="3" name="Content Placeholder 2"/>
          <p:cNvSpPr>
            <a:spLocks noGrp="1"/>
          </p:cNvSpPr>
          <p:nvPr>
            <p:ph idx="1"/>
          </p:nvPr>
        </p:nvSpPr>
        <p:spPr>
          <a:xfrm>
            <a:off x="547627" y="1244600"/>
            <a:ext cx="7886700" cy="4648200"/>
          </a:xfrm>
        </p:spPr>
        <p:txBody>
          <a:bodyPr>
            <a:normAutofit fontScale="92500" lnSpcReduction="20000"/>
          </a:bodyPr>
          <a:lstStyle/>
          <a:p>
            <a:r>
              <a:rPr lang="en-US" dirty="0" smtClean="0"/>
              <a:t>Validation of Physical Stability</a:t>
            </a:r>
          </a:p>
          <a:p>
            <a:pPr lvl="1"/>
            <a:r>
              <a:rPr lang="en-US" dirty="0" smtClean="0"/>
              <a:t>Literature review of relevant studies [scientific, medical, academic, and professional] regarding the physical stability of the facial features of adults detailed within the current Physical Stability of Facial Features of Adults document.</a:t>
            </a:r>
          </a:p>
          <a:p>
            <a:pPr lvl="1"/>
            <a:r>
              <a:rPr lang="en-US" dirty="0" smtClean="0"/>
              <a:t>In addition to the literature review, the conclusions reached based on relevant research should be presented to the subcommittee in layman’s terms for incorporation into the document.</a:t>
            </a:r>
          </a:p>
          <a:p>
            <a:r>
              <a:rPr lang="en-US" dirty="0" smtClean="0"/>
              <a:t>Post Capture Imaging Processing</a:t>
            </a:r>
          </a:p>
          <a:p>
            <a:pPr lvl="1"/>
            <a:r>
              <a:rPr lang="en-US" dirty="0" smtClean="0"/>
              <a:t>Best practices and scientifically validated techniques to improve facial image quality for biometrics and forensics</a:t>
            </a:r>
          </a:p>
          <a:p>
            <a:r>
              <a:rPr lang="en-US" dirty="0" smtClean="0"/>
              <a:t>Human Factors in Facial Image Comparison</a:t>
            </a:r>
          </a:p>
          <a:p>
            <a:pPr lvl="1"/>
            <a:r>
              <a:rPr lang="en-US" dirty="0" smtClean="0"/>
              <a:t>Research to determine effective strategies for training in facial comparison and to develop testing material.</a:t>
            </a:r>
          </a:p>
          <a:p>
            <a:pPr lvl="1"/>
            <a:r>
              <a:rPr lang="en-US" dirty="0" smtClean="0"/>
              <a:t>Research to validate the methods used by trained examiners to compare faces and establish effective case management and bias mitigation strategies.</a:t>
            </a:r>
          </a:p>
          <a:p>
            <a:r>
              <a:rPr lang="en-US" dirty="0" smtClean="0"/>
              <a:t>Assessment of the accuracy of getting Facial Images from DNA</a:t>
            </a:r>
          </a:p>
          <a:p>
            <a:pPr lvl="1"/>
            <a:r>
              <a:rPr lang="en-US" dirty="0" smtClean="0"/>
              <a:t>Research to perform an objective evaluation of the performance of claimed techniques by vendor(s) who are selling technology that purports to create an accurate adolescent facial image from DNA.</a:t>
            </a:r>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24</a:t>
            </a:fld>
            <a:endParaRPr lang="en-US" dirty="0"/>
          </a:p>
        </p:txBody>
      </p:sp>
    </p:spTree>
    <p:extLst>
      <p:ext uri="{BB962C8B-B14F-4D97-AF65-F5344CB8AC3E}">
        <p14:creationId xmlns:p14="http://schemas.microsoft.com/office/powerpoint/2010/main" val="3621514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Additional Items of Interest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Future standards/guidelines by Facial Identification Subcommittee</a:t>
            </a:r>
          </a:p>
          <a:p>
            <a:pPr lvl="1"/>
            <a:r>
              <a:rPr lang="en-US" dirty="0" smtClean="0"/>
              <a:t>Post Capture Factors Affecting Facial Image</a:t>
            </a:r>
          </a:p>
          <a:p>
            <a:pPr lvl="1"/>
            <a:r>
              <a:rPr lang="en-US" dirty="0" smtClean="0"/>
              <a:t>Factors Affecting Visualization of Facial Images</a:t>
            </a:r>
          </a:p>
          <a:p>
            <a:pPr lvl="1"/>
            <a:r>
              <a:rPr lang="en-US" dirty="0" smtClean="0"/>
              <a:t>Facial Image Enhancement Techniques</a:t>
            </a:r>
          </a:p>
          <a:p>
            <a:pPr lvl="1"/>
            <a:r>
              <a:rPr lang="en-US" dirty="0" smtClean="0"/>
              <a:t>Reporting and Presenting Facial Identification Results</a:t>
            </a:r>
          </a:p>
          <a:p>
            <a:r>
              <a:rPr lang="en-US" dirty="0" smtClean="0"/>
              <a:t>Future </a:t>
            </a:r>
            <a:r>
              <a:rPr lang="en-US" dirty="0"/>
              <a:t>multi-subcommittee </a:t>
            </a:r>
            <a:r>
              <a:rPr lang="en-US" dirty="0" smtClean="0"/>
              <a:t>standards/guidelines</a:t>
            </a:r>
          </a:p>
          <a:p>
            <a:pPr lvl="1"/>
            <a:r>
              <a:rPr lang="en-US" dirty="0" smtClean="0"/>
              <a:t>Presenting Evidence in Court (e.g. how to use visual aids)</a:t>
            </a:r>
          </a:p>
          <a:p>
            <a:pPr lvl="1"/>
            <a:r>
              <a:rPr lang="en-US" dirty="0" smtClean="0"/>
              <a:t>Reporting findings</a:t>
            </a:r>
          </a:p>
          <a:p>
            <a:pPr lvl="1"/>
            <a:r>
              <a:rPr lang="en-US" dirty="0" smtClean="0"/>
              <a:t>Training </a:t>
            </a:r>
          </a:p>
          <a:p>
            <a:r>
              <a:rPr lang="en-US" dirty="0"/>
              <a:t>Leverage those already on the affiliate list and encourage others within the community to join OSAC to assist with document development, research, etc.  </a:t>
            </a:r>
          </a:p>
          <a:p>
            <a:pPr lvl="1"/>
            <a:r>
              <a:rPr lang="en-US" dirty="0"/>
              <a:t>Complete the OSAC membership application form found at:  </a:t>
            </a:r>
            <a:r>
              <a:rPr lang="en-US" u="sng" dirty="0">
                <a:hlinkClick r:id="rId2"/>
              </a:rPr>
              <a:t>https://www.nist.gov/forensics/osac-application.cfm</a:t>
            </a:r>
            <a:endParaRPr lang="en-US" dirty="0"/>
          </a:p>
          <a:p>
            <a:pPr lvl="1"/>
            <a:r>
              <a:rPr lang="en-US" dirty="0"/>
              <a:t>Please be sure to specify your interest in the Facial Identification Subcommittee</a:t>
            </a:r>
          </a:p>
          <a:p>
            <a:pPr lvl="1"/>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25</a:t>
            </a:fld>
            <a:endParaRPr lang="en-US" dirty="0"/>
          </a:p>
        </p:txBody>
      </p:sp>
    </p:spTree>
    <p:extLst>
      <p:ext uri="{BB962C8B-B14F-4D97-AF65-F5344CB8AC3E}">
        <p14:creationId xmlns:p14="http://schemas.microsoft.com/office/powerpoint/2010/main" val="228217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79" y="139147"/>
            <a:ext cx="7165138" cy="745435"/>
          </a:xfrm>
        </p:spPr>
        <p:txBody>
          <a:bodyPr/>
          <a:lstStyle/>
          <a:p>
            <a:r>
              <a:rPr lang="en-US" b="1" dirty="0" smtClean="0">
                <a:latin typeface="Arial" panose="020B0604020202020204" pitchFamily="34" charset="0"/>
                <a:cs typeface="Arial" panose="020B0604020202020204" pitchFamily="34" charset="0"/>
              </a:rPr>
              <a:t>Subcommittee Members</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21435516"/>
              </p:ext>
            </p:extLst>
          </p:nvPr>
        </p:nvGraphicFramePr>
        <p:xfrm>
          <a:off x="100486" y="1323736"/>
          <a:ext cx="8973178" cy="4572000"/>
        </p:xfrm>
        <a:graphic>
          <a:graphicData uri="http://schemas.openxmlformats.org/drawingml/2006/table">
            <a:tbl>
              <a:tblPr firstRow="1" bandRow="1">
                <a:tableStyleId>{073A0DAA-6AF3-43AB-8588-CEC1D06C72B9}</a:tableStyleId>
              </a:tblPr>
              <a:tblGrid>
                <a:gridCol w="635972"/>
                <a:gridCol w="2317741"/>
                <a:gridCol w="2747993"/>
                <a:gridCol w="623314"/>
                <a:gridCol w="2648158"/>
              </a:tblGrid>
              <a:tr h="295682">
                <a:tc>
                  <a:txBody>
                    <a:bodyPr/>
                    <a:lstStyle/>
                    <a:p>
                      <a:pPr algn="ctr"/>
                      <a:r>
                        <a:rPr lang="en-US" sz="1400" dirty="0" smtClean="0"/>
                        <a:t>#</a:t>
                      </a:r>
                      <a:endParaRPr lang="en-US" sz="1400" dirty="0"/>
                    </a:p>
                  </a:txBody>
                  <a:tcPr/>
                </a:tc>
                <a:tc>
                  <a:txBody>
                    <a:bodyPr/>
                    <a:lstStyle/>
                    <a:p>
                      <a:r>
                        <a:rPr lang="en-US" sz="1400" dirty="0" smtClean="0"/>
                        <a:t>Name</a:t>
                      </a:r>
                      <a:endParaRPr lang="en-US" sz="1400" dirty="0"/>
                    </a:p>
                  </a:txBody>
                  <a:tcPr/>
                </a:tc>
                <a:tc>
                  <a:txBody>
                    <a:bodyPr/>
                    <a:lstStyle/>
                    <a:p>
                      <a:r>
                        <a:rPr lang="en-US" sz="1400" dirty="0" smtClean="0"/>
                        <a:t>Organization</a:t>
                      </a:r>
                      <a:endParaRPr lang="en-US" sz="1400" dirty="0"/>
                    </a:p>
                  </a:txBody>
                  <a:tcPr/>
                </a:tc>
                <a:tc>
                  <a:txBody>
                    <a:bodyPr/>
                    <a:lstStyle/>
                    <a:p>
                      <a:r>
                        <a:rPr lang="en-US" sz="1400" dirty="0" smtClean="0"/>
                        <a:t>Term</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Email</a:t>
                      </a:r>
                    </a:p>
                  </a:txBody>
                  <a:tcPr/>
                </a:tc>
              </a:tr>
              <a:tr h="295682">
                <a:tc>
                  <a:txBody>
                    <a:bodyPr/>
                    <a:lstStyle/>
                    <a:p>
                      <a:pPr algn="ctr"/>
                      <a:r>
                        <a:rPr lang="en-US" sz="1400" dirty="0" smtClean="0"/>
                        <a:t>1</a:t>
                      </a:r>
                      <a:endParaRPr lang="en-US" sz="1400" dirty="0"/>
                    </a:p>
                  </a:txBody>
                  <a:tcPr/>
                </a:tc>
                <a:tc>
                  <a:txBody>
                    <a:bodyPr/>
                    <a:lstStyle/>
                    <a:p>
                      <a:r>
                        <a:rPr lang="en-US" sz="1400" dirty="0" smtClean="0"/>
                        <a:t>Walt </a:t>
                      </a:r>
                      <a:r>
                        <a:rPr lang="en-US" sz="1400" dirty="0" err="1" smtClean="0"/>
                        <a:t>Bruehs</a:t>
                      </a:r>
                      <a:endParaRPr lang="en-US" sz="1400" dirty="0"/>
                    </a:p>
                  </a:txBody>
                  <a:tcPr/>
                </a:tc>
                <a:tc>
                  <a:txBody>
                    <a:bodyPr/>
                    <a:lstStyle/>
                    <a:p>
                      <a:r>
                        <a:rPr lang="en-US" sz="1400" dirty="0" smtClean="0"/>
                        <a:t>FBI</a:t>
                      </a:r>
                      <a:endParaRPr lang="en-US" sz="1400" dirty="0"/>
                    </a:p>
                  </a:txBody>
                  <a:tcPr/>
                </a:tc>
                <a:tc>
                  <a:txBody>
                    <a:bodyPr/>
                    <a:lstStyle/>
                    <a:p>
                      <a:r>
                        <a:rPr lang="en-US" sz="1400" dirty="0" smtClean="0"/>
                        <a:t>2 </a:t>
                      </a:r>
                      <a:r>
                        <a:rPr lang="en-US" sz="1400" dirty="0" err="1" smtClean="0"/>
                        <a:t>yr</a:t>
                      </a:r>
                      <a:endParaRPr lang="en-US" sz="1400" dirty="0"/>
                    </a:p>
                  </a:txBody>
                  <a:tcPr/>
                </a:tc>
                <a:tc>
                  <a:txBody>
                    <a:bodyPr/>
                    <a:lstStyle/>
                    <a:p>
                      <a:r>
                        <a:rPr lang="en-US" sz="1400" dirty="0" err="1" smtClean="0"/>
                        <a:t>Walter.bruehs@ic.fbi.gov</a:t>
                      </a:r>
                      <a:endParaRPr lang="en-US" sz="1400" dirty="0"/>
                    </a:p>
                  </a:txBody>
                  <a:tcPr/>
                </a:tc>
              </a:tr>
              <a:tr h="295682">
                <a:tc>
                  <a:txBody>
                    <a:bodyPr/>
                    <a:lstStyle/>
                    <a:p>
                      <a:pPr algn="ctr"/>
                      <a:r>
                        <a:rPr lang="en-US" sz="1400" dirty="0" smtClean="0"/>
                        <a:t>2</a:t>
                      </a:r>
                      <a:endParaRPr lang="en-US" sz="1400" dirty="0"/>
                    </a:p>
                  </a:txBody>
                  <a:tcPr/>
                </a:tc>
                <a:tc>
                  <a:txBody>
                    <a:bodyPr/>
                    <a:lstStyle/>
                    <a:p>
                      <a:r>
                        <a:rPr lang="en-US" sz="1400" dirty="0" smtClean="0"/>
                        <a:t>Mark </a:t>
                      </a:r>
                      <a:r>
                        <a:rPr lang="en-US" sz="1400" dirty="0" err="1" smtClean="0"/>
                        <a:t>Dolfi</a:t>
                      </a:r>
                      <a:endParaRPr lang="en-US" sz="1400" dirty="0"/>
                    </a:p>
                  </a:txBody>
                  <a:tcPr/>
                </a:tc>
                <a:tc>
                  <a:txBody>
                    <a:bodyPr/>
                    <a:lstStyle/>
                    <a:p>
                      <a:r>
                        <a:rPr lang="en-US" sz="1400" dirty="0" smtClean="0"/>
                        <a:t>LA Co Sheriff</a:t>
                      </a:r>
                      <a:r>
                        <a:rPr lang="en-US" sz="1400" baseline="0" dirty="0" smtClean="0"/>
                        <a:t> </a:t>
                      </a:r>
                      <a:r>
                        <a:rPr lang="en-US" sz="1400" baseline="0" dirty="0" err="1" smtClean="0"/>
                        <a:t>Dept</a:t>
                      </a:r>
                      <a:endParaRPr lang="en-US" sz="1400" baseline="0" dirty="0" smtClean="0"/>
                    </a:p>
                  </a:txBody>
                  <a:tcPr/>
                </a:tc>
                <a:tc>
                  <a:txBody>
                    <a:bodyPr/>
                    <a:lstStyle/>
                    <a:p>
                      <a:r>
                        <a:rPr lang="en-US" sz="1400" dirty="0" smtClean="0"/>
                        <a:t>4 </a:t>
                      </a:r>
                      <a:r>
                        <a:rPr lang="en-US" sz="1400" dirty="0" err="1" smtClean="0"/>
                        <a:t>yr</a:t>
                      </a:r>
                      <a:endParaRPr lang="en-US" sz="1400" dirty="0"/>
                    </a:p>
                  </a:txBody>
                  <a:tcPr/>
                </a:tc>
                <a:tc>
                  <a:txBody>
                    <a:bodyPr/>
                    <a:lstStyle/>
                    <a:p>
                      <a:r>
                        <a:rPr lang="en-US" sz="1400" dirty="0" err="1" smtClean="0"/>
                        <a:t>madolfi@lasd.org</a:t>
                      </a:r>
                      <a:endParaRPr lang="en-US" sz="1400" dirty="0"/>
                    </a:p>
                  </a:txBody>
                  <a:tcPr/>
                </a:tc>
              </a:tr>
              <a:tr h="295682">
                <a:tc>
                  <a:txBody>
                    <a:bodyPr/>
                    <a:lstStyle/>
                    <a:p>
                      <a:pPr algn="ctr"/>
                      <a:r>
                        <a:rPr lang="en-US" sz="1400" dirty="0" smtClean="0"/>
                        <a:t>3</a:t>
                      </a:r>
                      <a:endParaRPr lang="en-US" sz="1400" dirty="0"/>
                    </a:p>
                  </a:txBody>
                  <a:tcPr/>
                </a:tc>
                <a:tc>
                  <a:txBody>
                    <a:bodyPr/>
                    <a:lstStyle/>
                    <a:p>
                      <a:r>
                        <a:rPr lang="en-US" sz="1400" dirty="0" smtClean="0"/>
                        <a:t>Patrick Flynn</a:t>
                      </a:r>
                      <a:endParaRPr lang="en-US" sz="1400" dirty="0"/>
                    </a:p>
                  </a:txBody>
                  <a:tcPr/>
                </a:tc>
                <a:tc>
                  <a:txBody>
                    <a:bodyPr/>
                    <a:lstStyle/>
                    <a:p>
                      <a:r>
                        <a:rPr lang="en-US" sz="1400" dirty="0" smtClean="0"/>
                        <a:t>U of Notre Dame</a:t>
                      </a:r>
                      <a:endParaRPr lang="en-US" sz="1400" dirty="0"/>
                    </a:p>
                  </a:txBody>
                  <a:tcPr/>
                </a:tc>
                <a:tc>
                  <a:txBody>
                    <a:bodyPr/>
                    <a:lstStyle/>
                    <a:p>
                      <a:r>
                        <a:rPr lang="en-US" sz="1400" dirty="0" smtClean="0"/>
                        <a:t>4 </a:t>
                      </a:r>
                      <a:r>
                        <a:rPr lang="en-US" sz="1400" dirty="0" err="1" smtClean="0"/>
                        <a:t>yr</a:t>
                      </a:r>
                      <a:endParaRPr lang="en-US" sz="1400" dirty="0"/>
                    </a:p>
                  </a:txBody>
                  <a:tcPr/>
                </a:tc>
                <a:tc>
                  <a:txBody>
                    <a:bodyPr/>
                    <a:lstStyle/>
                    <a:p>
                      <a:r>
                        <a:rPr lang="en-US" sz="1400" dirty="0" err="1" smtClean="0"/>
                        <a:t>flynn@nd.edu</a:t>
                      </a:r>
                      <a:endParaRPr lang="en-US" sz="1400" dirty="0"/>
                    </a:p>
                  </a:txBody>
                  <a:tcPr/>
                </a:tc>
              </a:tr>
              <a:tr h="295682">
                <a:tc>
                  <a:txBody>
                    <a:bodyPr/>
                    <a:lstStyle/>
                    <a:p>
                      <a:pPr algn="ctr"/>
                      <a:r>
                        <a:rPr lang="en-US" sz="1400" dirty="0" smtClean="0"/>
                        <a:t>4</a:t>
                      </a:r>
                      <a:endParaRPr lang="en-US" sz="1400" dirty="0"/>
                    </a:p>
                  </a:txBody>
                  <a:tcPr/>
                </a:tc>
                <a:tc>
                  <a:txBody>
                    <a:bodyPr/>
                    <a:lstStyle/>
                    <a:p>
                      <a:r>
                        <a:rPr lang="en-US" sz="1400" dirty="0" smtClean="0"/>
                        <a:t>Neal</a:t>
                      </a:r>
                      <a:r>
                        <a:rPr lang="en-US" sz="1400" baseline="0" dirty="0" smtClean="0"/>
                        <a:t> </a:t>
                      </a:r>
                      <a:r>
                        <a:rPr lang="en-US" sz="1400" baseline="0" dirty="0" err="1" smtClean="0"/>
                        <a:t>Gieselman</a:t>
                      </a:r>
                      <a:endParaRPr lang="en-US" sz="1400" dirty="0"/>
                    </a:p>
                  </a:txBody>
                  <a:tcPr/>
                </a:tc>
                <a:tc>
                  <a:txBody>
                    <a:bodyPr/>
                    <a:lstStyle/>
                    <a:p>
                      <a:r>
                        <a:rPr lang="en-US" sz="1400" dirty="0" smtClean="0"/>
                        <a:t>AWARE, </a:t>
                      </a:r>
                      <a:r>
                        <a:rPr lang="en-US" sz="1400" dirty="0" err="1" smtClean="0"/>
                        <a:t>Inc</a:t>
                      </a:r>
                      <a:endParaRPr lang="en-US" sz="1400" dirty="0"/>
                    </a:p>
                  </a:txBody>
                  <a:tcPr/>
                </a:tc>
                <a:tc>
                  <a:txBody>
                    <a:bodyPr/>
                    <a:lstStyle/>
                    <a:p>
                      <a:r>
                        <a:rPr lang="en-US" sz="1400" dirty="0" smtClean="0"/>
                        <a:t>2 </a:t>
                      </a:r>
                      <a:r>
                        <a:rPr lang="en-US" sz="1400" dirty="0" err="1" smtClean="0"/>
                        <a:t>yr</a:t>
                      </a:r>
                      <a:endParaRPr lang="en-US" sz="1400" dirty="0"/>
                    </a:p>
                  </a:txBody>
                  <a:tcPr/>
                </a:tc>
                <a:tc>
                  <a:txBody>
                    <a:bodyPr/>
                    <a:lstStyle/>
                    <a:p>
                      <a:r>
                        <a:rPr lang="en-US" sz="1400" dirty="0" err="1" smtClean="0"/>
                        <a:t>Neal.gieselman@gmail.com</a:t>
                      </a:r>
                      <a:endParaRPr lang="en-US" sz="1400" dirty="0"/>
                    </a:p>
                  </a:txBody>
                  <a:tcPr/>
                </a:tc>
              </a:tr>
              <a:tr h="295682">
                <a:tc>
                  <a:txBody>
                    <a:bodyPr/>
                    <a:lstStyle/>
                    <a:p>
                      <a:pPr algn="ctr"/>
                      <a:r>
                        <a:rPr lang="en-US" sz="1400" dirty="0" smtClean="0"/>
                        <a:t>5</a:t>
                      </a:r>
                      <a:endParaRPr lang="en-US" sz="1400" dirty="0"/>
                    </a:p>
                  </a:txBody>
                  <a:tcPr/>
                </a:tc>
                <a:tc>
                  <a:txBody>
                    <a:bodyPr/>
                    <a:lstStyle/>
                    <a:p>
                      <a:r>
                        <a:rPr lang="en-US" sz="1400" dirty="0" smtClean="0"/>
                        <a:t>Matthew Graves</a:t>
                      </a:r>
                      <a:endParaRPr lang="en-US" sz="1400" dirty="0"/>
                    </a:p>
                  </a:txBody>
                  <a:tcPr/>
                </a:tc>
                <a:tc>
                  <a:txBody>
                    <a:bodyPr/>
                    <a:lstStyle/>
                    <a:p>
                      <a:r>
                        <a:rPr lang="en-US" sz="1400" dirty="0" smtClean="0"/>
                        <a:t>US Army Criminal Investigation</a:t>
                      </a:r>
                      <a:r>
                        <a:rPr lang="en-US" sz="1400" baseline="0" dirty="0" smtClean="0"/>
                        <a:t> Lab</a:t>
                      </a:r>
                      <a:endParaRPr lang="en-US" sz="1400" dirty="0"/>
                    </a:p>
                  </a:txBody>
                  <a:tcPr/>
                </a:tc>
                <a:tc>
                  <a:txBody>
                    <a:bodyPr/>
                    <a:lstStyle/>
                    <a:p>
                      <a:r>
                        <a:rPr lang="en-US" sz="1400" dirty="0" smtClean="0"/>
                        <a:t>3 </a:t>
                      </a:r>
                      <a:r>
                        <a:rPr lang="en-US" sz="1400" dirty="0" err="1" smtClean="0"/>
                        <a:t>yr</a:t>
                      </a:r>
                      <a:endParaRPr lang="en-US" sz="1400" dirty="0"/>
                    </a:p>
                  </a:txBody>
                  <a:tcPr/>
                </a:tc>
                <a:tc>
                  <a:txBody>
                    <a:bodyPr/>
                    <a:lstStyle/>
                    <a:p>
                      <a:r>
                        <a:rPr lang="en-US" sz="1400" dirty="0" smtClean="0"/>
                        <a:t>mgraves9@gmail.com</a:t>
                      </a:r>
                      <a:endParaRPr lang="en-US" sz="1400" dirty="0"/>
                    </a:p>
                  </a:txBody>
                  <a:tcPr/>
                </a:tc>
              </a:tr>
              <a:tr h="295682">
                <a:tc>
                  <a:txBody>
                    <a:bodyPr/>
                    <a:lstStyle/>
                    <a:p>
                      <a:pPr algn="ctr"/>
                      <a:r>
                        <a:rPr lang="en-US" sz="1400" dirty="0" smtClean="0"/>
                        <a:t>6</a:t>
                      </a:r>
                      <a:endParaRPr lang="en-US" sz="1400" dirty="0"/>
                    </a:p>
                  </a:txBody>
                  <a:tcPr/>
                </a:tc>
                <a:tc>
                  <a:txBody>
                    <a:bodyPr/>
                    <a:lstStyle/>
                    <a:p>
                      <a:r>
                        <a:rPr lang="en-US" sz="1400" dirty="0" smtClean="0"/>
                        <a:t>Scott McCallum</a:t>
                      </a:r>
                      <a:endParaRPr lang="en-US" sz="1400" dirty="0"/>
                    </a:p>
                  </a:txBody>
                  <a:tcPr/>
                </a:tc>
                <a:tc>
                  <a:txBody>
                    <a:bodyPr/>
                    <a:lstStyle/>
                    <a:p>
                      <a:r>
                        <a:rPr lang="en-US" sz="1400" dirty="0" smtClean="0"/>
                        <a:t>US Government</a:t>
                      </a:r>
                      <a:endParaRPr lang="en-US" sz="1400" dirty="0"/>
                    </a:p>
                  </a:txBody>
                  <a:tcPr/>
                </a:tc>
                <a:tc>
                  <a:txBody>
                    <a:bodyPr/>
                    <a:lstStyle/>
                    <a:p>
                      <a:r>
                        <a:rPr lang="en-US" sz="1400" dirty="0" smtClean="0"/>
                        <a:t>3</a:t>
                      </a:r>
                      <a:r>
                        <a:rPr lang="en-US" sz="1400" baseline="0" dirty="0" smtClean="0"/>
                        <a:t> </a:t>
                      </a:r>
                      <a:r>
                        <a:rPr lang="en-US" sz="1400" baseline="0" dirty="0" err="1" smtClean="0"/>
                        <a:t>yr</a:t>
                      </a:r>
                      <a:endParaRPr lang="en-US" sz="1400" dirty="0"/>
                    </a:p>
                  </a:txBody>
                  <a:tcPr/>
                </a:tc>
                <a:tc>
                  <a:txBody>
                    <a:bodyPr/>
                    <a:lstStyle/>
                    <a:p>
                      <a:r>
                        <a:rPr lang="en-US" sz="1400" dirty="0" err="1" smtClean="0"/>
                        <a:t>sxottsrq@gmail.com</a:t>
                      </a:r>
                      <a:endParaRPr lang="en-US" sz="1400" dirty="0"/>
                    </a:p>
                  </a:txBody>
                  <a:tcPr/>
                </a:tc>
              </a:tr>
              <a:tr h="295682">
                <a:tc>
                  <a:txBody>
                    <a:bodyPr/>
                    <a:lstStyle/>
                    <a:p>
                      <a:pPr algn="ctr"/>
                      <a:r>
                        <a:rPr lang="en-US" sz="1400" dirty="0" smtClean="0"/>
                        <a:t>7</a:t>
                      </a:r>
                      <a:endParaRPr lang="en-US" sz="1400" dirty="0"/>
                    </a:p>
                  </a:txBody>
                  <a:tcPr/>
                </a:tc>
                <a:tc>
                  <a:txBody>
                    <a:bodyPr/>
                    <a:lstStyle/>
                    <a:p>
                      <a:r>
                        <a:rPr lang="en-US" sz="1400" dirty="0" smtClean="0"/>
                        <a:t>Trish</a:t>
                      </a:r>
                      <a:r>
                        <a:rPr lang="en-US" sz="1400" baseline="0" dirty="0" smtClean="0"/>
                        <a:t> Murphy</a:t>
                      </a:r>
                      <a:endParaRPr lang="en-US" sz="1400" dirty="0"/>
                    </a:p>
                  </a:txBody>
                  <a:tcPr/>
                </a:tc>
                <a:tc>
                  <a:txBody>
                    <a:bodyPr/>
                    <a:lstStyle/>
                    <a:p>
                      <a:r>
                        <a:rPr lang="en-US" sz="1400" dirty="0" err="1" smtClean="0"/>
                        <a:t>Dept</a:t>
                      </a:r>
                      <a:r>
                        <a:rPr lang="en-US" sz="1400" dirty="0" smtClean="0"/>
                        <a:t> of Defense</a:t>
                      </a:r>
                      <a:endParaRPr lang="en-US" sz="1400" dirty="0"/>
                    </a:p>
                  </a:txBody>
                  <a:tcPr/>
                </a:tc>
                <a:tc>
                  <a:txBody>
                    <a:bodyPr/>
                    <a:lstStyle/>
                    <a:p>
                      <a:r>
                        <a:rPr lang="en-US" sz="1400" dirty="0" smtClean="0"/>
                        <a:t>4 </a:t>
                      </a:r>
                      <a:r>
                        <a:rPr lang="en-US" sz="1400" dirty="0" err="1" smtClean="0"/>
                        <a:t>yr</a:t>
                      </a:r>
                      <a:endParaRPr lang="en-US" sz="1400" dirty="0"/>
                    </a:p>
                  </a:txBody>
                  <a:tcPr/>
                </a:tc>
                <a:tc>
                  <a:txBody>
                    <a:bodyPr/>
                    <a:lstStyle/>
                    <a:p>
                      <a:r>
                        <a:rPr lang="en-US" sz="1400" dirty="0" err="1" smtClean="0"/>
                        <a:t>patramu@nctc.gov</a:t>
                      </a:r>
                      <a:endParaRPr lang="en-US" sz="1400" dirty="0"/>
                    </a:p>
                  </a:txBody>
                  <a:tcPr/>
                </a:tc>
              </a:tr>
              <a:tr h="295682">
                <a:tc>
                  <a:txBody>
                    <a:bodyPr/>
                    <a:lstStyle/>
                    <a:p>
                      <a:pPr algn="ctr"/>
                      <a:r>
                        <a:rPr lang="en-US" sz="1400" dirty="0" smtClean="0"/>
                        <a:t>8</a:t>
                      </a:r>
                      <a:endParaRPr lang="en-US" sz="1400" dirty="0"/>
                    </a:p>
                  </a:txBody>
                  <a:tcPr/>
                </a:tc>
                <a:tc>
                  <a:txBody>
                    <a:bodyPr/>
                    <a:lstStyle/>
                    <a:p>
                      <a:r>
                        <a:rPr lang="en-US" sz="1400" dirty="0" smtClean="0"/>
                        <a:t>P. Jonathan Phillips</a:t>
                      </a:r>
                      <a:endParaRPr lang="en-US" sz="1400" dirty="0"/>
                    </a:p>
                  </a:txBody>
                  <a:tcPr/>
                </a:tc>
                <a:tc>
                  <a:txBody>
                    <a:bodyPr/>
                    <a:lstStyle/>
                    <a:p>
                      <a:r>
                        <a:rPr lang="en-US" sz="1400" dirty="0" smtClean="0"/>
                        <a:t>NIST</a:t>
                      </a:r>
                      <a:endParaRPr lang="en-US" sz="1400" dirty="0"/>
                    </a:p>
                  </a:txBody>
                  <a:tcPr/>
                </a:tc>
                <a:tc>
                  <a:txBody>
                    <a:bodyPr/>
                    <a:lstStyle/>
                    <a:p>
                      <a:r>
                        <a:rPr lang="en-US" sz="1400" dirty="0" smtClean="0"/>
                        <a:t>3 </a:t>
                      </a:r>
                      <a:r>
                        <a:rPr lang="en-US" sz="1400" dirty="0" err="1" smtClean="0"/>
                        <a:t>yr</a:t>
                      </a:r>
                      <a:endParaRPr lang="en-US" sz="1400" dirty="0"/>
                    </a:p>
                  </a:txBody>
                  <a:tcPr/>
                </a:tc>
                <a:tc>
                  <a:txBody>
                    <a:bodyPr/>
                    <a:lstStyle/>
                    <a:p>
                      <a:r>
                        <a:rPr lang="en-US" sz="1400" dirty="0" err="1" smtClean="0"/>
                        <a:t>jonathon@nist.gov</a:t>
                      </a:r>
                      <a:endParaRPr lang="en-US" sz="1400" dirty="0"/>
                    </a:p>
                  </a:txBody>
                  <a:tcPr/>
                </a:tc>
              </a:tr>
              <a:tr h="295682">
                <a:tc>
                  <a:txBody>
                    <a:bodyPr/>
                    <a:lstStyle/>
                    <a:p>
                      <a:pPr algn="ctr"/>
                      <a:r>
                        <a:rPr lang="en-US" sz="1400" dirty="0" smtClean="0"/>
                        <a:t>9</a:t>
                      </a:r>
                      <a:endParaRPr lang="en-US" sz="1400" dirty="0"/>
                    </a:p>
                  </a:txBody>
                  <a:tcPr/>
                </a:tc>
                <a:tc>
                  <a:txBody>
                    <a:bodyPr/>
                    <a:lstStyle/>
                    <a:p>
                      <a:r>
                        <a:rPr lang="en-US" sz="1400" dirty="0" err="1" smtClean="0"/>
                        <a:t>Kirt</a:t>
                      </a:r>
                      <a:r>
                        <a:rPr lang="en-US" sz="1400" dirty="0" smtClean="0"/>
                        <a:t> Simmons</a:t>
                      </a:r>
                      <a:endParaRPr lang="en-US" sz="1400" dirty="0"/>
                    </a:p>
                  </a:txBody>
                  <a:tcPr/>
                </a:tc>
                <a:tc>
                  <a:txBody>
                    <a:bodyPr/>
                    <a:lstStyle/>
                    <a:p>
                      <a:r>
                        <a:rPr lang="en-US" sz="1400" dirty="0" smtClean="0"/>
                        <a:t>AR Children’s Hospital</a:t>
                      </a:r>
                      <a:endParaRPr lang="en-US" sz="1400" dirty="0"/>
                    </a:p>
                  </a:txBody>
                  <a:tcPr/>
                </a:tc>
                <a:tc>
                  <a:txBody>
                    <a:bodyPr/>
                    <a:lstStyle/>
                    <a:p>
                      <a:r>
                        <a:rPr lang="en-US" sz="1400" dirty="0" smtClean="0"/>
                        <a:t>4 </a:t>
                      </a:r>
                      <a:r>
                        <a:rPr lang="en-US" sz="1400" dirty="0" err="1" smtClean="0"/>
                        <a:t>yr</a:t>
                      </a:r>
                      <a:endParaRPr lang="en-US" sz="1400" dirty="0"/>
                    </a:p>
                  </a:txBody>
                  <a:tcPr/>
                </a:tc>
                <a:tc>
                  <a:txBody>
                    <a:bodyPr/>
                    <a:lstStyle/>
                    <a:p>
                      <a:r>
                        <a:rPr lang="en-US" sz="1400" dirty="0" err="1" smtClean="0"/>
                        <a:t>simmonske@archildresn.org</a:t>
                      </a:r>
                      <a:endParaRPr lang="en-US" sz="1400" dirty="0"/>
                    </a:p>
                  </a:txBody>
                  <a:tcPr/>
                </a:tc>
              </a:tr>
              <a:tr h="295682">
                <a:tc>
                  <a:txBody>
                    <a:bodyPr/>
                    <a:lstStyle/>
                    <a:p>
                      <a:pPr algn="ctr"/>
                      <a:r>
                        <a:rPr lang="en-US" sz="1400" dirty="0" smtClean="0"/>
                        <a:t>10</a:t>
                      </a:r>
                      <a:endParaRPr lang="en-US" sz="1400" dirty="0"/>
                    </a:p>
                  </a:txBody>
                  <a:tcPr/>
                </a:tc>
                <a:tc>
                  <a:txBody>
                    <a:bodyPr/>
                    <a:lstStyle/>
                    <a:p>
                      <a:r>
                        <a:rPr lang="en-US" sz="1400" dirty="0" smtClean="0"/>
                        <a:t>Antonio </a:t>
                      </a:r>
                      <a:r>
                        <a:rPr lang="en-US" sz="1400" dirty="0" err="1" smtClean="0"/>
                        <a:t>Trindade</a:t>
                      </a:r>
                      <a:endParaRPr lang="en-US" sz="1400" dirty="0"/>
                    </a:p>
                  </a:txBody>
                  <a:tcPr/>
                </a:tc>
                <a:tc>
                  <a:txBody>
                    <a:bodyPr/>
                    <a:lstStyle/>
                    <a:p>
                      <a:r>
                        <a:rPr lang="en-US" sz="1400" dirty="0" smtClean="0"/>
                        <a:t>US Border Patrol</a:t>
                      </a:r>
                      <a:endParaRPr lang="en-US" sz="1400" dirty="0"/>
                    </a:p>
                  </a:txBody>
                  <a:tcPr/>
                </a:tc>
                <a:tc>
                  <a:txBody>
                    <a:bodyPr/>
                    <a:lstStyle/>
                    <a:p>
                      <a:r>
                        <a:rPr lang="en-US" sz="1400" dirty="0" smtClean="0"/>
                        <a:t>3 </a:t>
                      </a:r>
                      <a:r>
                        <a:rPr lang="en-US" sz="1400" dirty="0" err="1" smtClean="0"/>
                        <a:t>yr</a:t>
                      </a:r>
                      <a:endParaRPr lang="en-US" sz="1400" dirty="0"/>
                    </a:p>
                  </a:txBody>
                  <a:tcPr/>
                </a:tc>
                <a:tc>
                  <a:txBody>
                    <a:bodyPr/>
                    <a:lstStyle/>
                    <a:p>
                      <a:r>
                        <a:rPr lang="en-US" sz="1400" dirty="0" err="1" smtClean="0"/>
                        <a:t>Antonio.trindade@dhs.gov</a:t>
                      </a:r>
                      <a:endParaRPr lang="en-US" sz="1400" dirty="0"/>
                    </a:p>
                  </a:txBody>
                  <a:tcPr/>
                </a:tc>
              </a:tr>
              <a:tr h="295682">
                <a:tc>
                  <a:txBody>
                    <a:bodyPr/>
                    <a:lstStyle/>
                    <a:p>
                      <a:pPr algn="ctr"/>
                      <a:r>
                        <a:rPr lang="en-US" sz="1400" dirty="0" smtClean="0"/>
                        <a:t>11</a:t>
                      </a:r>
                      <a:endParaRPr lang="en-US" sz="1400" dirty="0"/>
                    </a:p>
                  </a:txBody>
                  <a:tcPr/>
                </a:tc>
                <a:tc>
                  <a:txBody>
                    <a:bodyPr/>
                    <a:lstStyle/>
                    <a:p>
                      <a:r>
                        <a:rPr lang="en-US" sz="1400" dirty="0" smtClean="0"/>
                        <a:t>Jane </a:t>
                      </a:r>
                      <a:r>
                        <a:rPr lang="en-US" sz="1400" dirty="0" err="1" smtClean="0"/>
                        <a:t>Wankmiller</a:t>
                      </a:r>
                      <a:endParaRPr lang="en-US" sz="1400" dirty="0"/>
                    </a:p>
                  </a:txBody>
                  <a:tcPr/>
                </a:tc>
                <a:tc>
                  <a:txBody>
                    <a:bodyPr/>
                    <a:lstStyle/>
                    <a:p>
                      <a:r>
                        <a:rPr lang="en-US" sz="1400" dirty="0" smtClean="0"/>
                        <a:t>MI State Police</a:t>
                      </a:r>
                      <a:endParaRPr lang="en-US" sz="1400" dirty="0"/>
                    </a:p>
                  </a:txBody>
                  <a:tcPr/>
                </a:tc>
                <a:tc>
                  <a:txBody>
                    <a:bodyPr/>
                    <a:lstStyle/>
                    <a:p>
                      <a:r>
                        <a:rPr lang="en-US" sz="1400" dirty="0" smtClean="0"/>
                        <a:t>4 </a:t>
                      </a:r>
                      <a:r>
                        <a:rPr lang="en-US" sz="1400" dirty="0" err="1" smtClean="0"/>
                        <a:t>yr</a:t>
                      </a:r>
                      <a:endParaRPr lang="en-US" sz="1400" dirty="0"/>
                    </a:p>
                  </a:txBody>
                  <a:tcPr/>
                </a:tc>
                <a:tc>
                  <a:txBody>
                    <a:bodyPr/>
                    <a:lstStyle/>
                    <a:p>
                      <a:r>
                        <a:rPr lang="en-US" sz="1400" dirty="0" err="1" smtClean="0"/>
                        <a:t>wankmillerj@michigan.gov</a:t>
                      </a:r>
                      <a:endParaRPr lang="en-US" sz="1400" dirty="0"/>
                    </a:p>
                  </a:txBody>
                  <a:tcPr/>
                </a:tc>
              </a:tr>
              <a:tr h="295682">
                <a:tc>
                  <a:txBody>
                    <a:bodyPr/>
                    <a:lstStyle/>
                    <a:p>
                      <a:pPr algn="ctr"/>
                      <a:r>
                        <a:rPr lang="en-US" sz="1400" dirty="0" smtClean="0"/>
                        <a:t>12</a:t>
                      </a:r>
                      <a:endParaRPr lang="en-US" sz="1400" dirty="0"/>
                    </a:p>
                  </a:txBody>
                  <a:tcPr/>
                </a:tc>
                <a:tc>
                  <a:txBody>
                    <a:bodyPr/>
                    <a:lstStyle/>
                    <a:p>
                      <a:r>
                        <a:rPr lang="en-US" sz="1400" dirty="0" smtClean="0"/>
                        <a:t>Steve Wilkins</a:t>
                      </a:r>
                      <a:endParaRPr lang="en-US" sz="1400" dirty="0"/>
                    </a:p>
                  </a:txBody>
                  <a:tcPr/>
                </a:tc>
                <a:tc>
                  <a:txBody>
                    <a:bodyPr/>
                    <a:lstStyle/>
                    <a:p>
                      <a:r>
                        <a:rPr lang="en-US" sz="1400" dirty="0" smtClean="0"/>
                        <a:t>Pierce Co Sheriff’s </a:t>
                      </a:r>
                      <a:r>
                        <a:rPr lang="en-US" sz="1400" dirty="0" err="1" smtClean="0"/>
                        <a:t>Dept</a:t>
                      </a:r>
                      <a:endParaRPr lang="en-US" sz="1400" dirty="0"/>
                    </a:p>
                  </a:txBody>
                  <a:tcPr/>
                </a:tc>
                <a:tc>
                  <a:txBody>
                    <a:bodyPr/>
                    <a:lstStyle/>
                    <a:p>
                      <a:r>
                        <a:rPr lang="en-US" sz="1400" dirty="0" smtClean="0"/>
                        <a:t>2 </a:t>
                      </a:r>
                      <a:r>
                        <a:rPr lang="en-US" sz="1400" dirty="0" err="1" smtClean="0"/>
                        <a:t>yr</a:t>
                      </a:r>
                      <a:endParaRPr lang="en-US" sz="1400" dirty="0"/>
                    </a:p>
                  </a:txBody>
                  <a:tcPr/>
                </a:tc>
                <a:tc>
                  <a:txBody>
                    <a:bodyPr/>
                    <a:lstStyle/>
                    <a:p>
                      <a:r>
                        <a:rPr lang="en-US" sz="1400" dirty="0" err="1" smtClean="0"/>
                        <a:t>swilkin@co.pierce.wa.us</a:t>
                      </a:r>
                      <a:endParaRPr lang="en-US" sz="1400" dirty="0"/>
                    </a:p>
                  </a:txBody>
                  <a:tcPr/>
                </a:tc>
              </a:tr>
              <a:tr h="295682">
                <a:tc>
                  <a:txBody>
                    <a:bodyPr/>
                    <a:lstStyle/>
                    <a:p>
                      <a:pPr algn="ctr"/>
                      <a:r>
                        <a:rPr lang="en-US" sz="1400" dirty="0" smtClean="0"/>
                        <a:t>13</a:t>
                      </a:r>
                      <a:endParaRPr lang="en-US" sz="1400" dirty="0"/>
                    </a:p>
                  </a:txBody>
                  <a:tcPr/>
                </a:tc>
                <a:tc>
                  <a:txBody>
                    <a:bodyPr/>
                    <a:lstStyle/>
                    <a:p>
                      <a:r>
                        <a:rPr lang="en-US" sz="1400" dirty="0" smtClean="0"/>
                        <a:t>Position open</a:t>
                      </a:r>
                    </a:p>
                  </a:txBody>
                  <a:tcPr/>
                </a:tc>
                <a:tc>
                  <a:txBody>
                    <a:bodyPr/>
                    <a:lstStyle/>
                    <a:p>
                      <a:endParaRPr lang="en-US" dirty="0"/>
                    </a:p>
                  </a:txBody>
                  <a:tcPr/>
                </a:tc>
                <a:tc>
                  <a:txBody>
                    <a:bodyPr/>
                    <a:lstStyle/>
                    <a:p>
                      <a:r>
                        <a:rPr lang="en-US" sz="1400" dirty="0" smtClean="0"/>
                        <a:t>3 </a:t>
                      </a:r>
                      <a:r>
                        <a:rPr lang="en-US" sz="1400" dirty="0" err="1" smtClean="0"/>
                        <a:t>yr</a:t>
                      </a:r>
                      <a:endParaRPr lang="en-US" sz="1400" dirty="0"/>
                    </a:p>
                  </a:txBody>
                  <a:tcPr/>
                </a:tc>
                <a:tc>
                  <a:txBody>
                    <a:bodyPr/>
                    <a:lstStyle/>
                    <a:p>
                      <a:endParaRPr lang="en-US" sz="1400" dirty="0"/>
                    </a:p>
                  </a:txBody>
                  <a:tcPr/>
                </a:tc>
              </a:tr>
              <a:tr h="295682">
                <a:tc>
                  <a:txBody>
                    <a:bodyPr/>
                    <a:lstStyle/>
                    <a:p>
                      <a:pPr algn="ctr"/>
                      <a:r>
                        <a:rPr lang="en-US" sz="1400" dirty="0" smtClean="0"/>
                        <a:t>14</a:t>
                      </a:r>
                      <a:endParaRPr lang="en-US" sz="1400" dirty="0"/>
                    </a:p>
                  </a:txBody>
                  <a:tcPr/>
                </a:tc>
                <a:tc>
                  <a:txBody>
                    <a:bodyPr/>
                    <a:lstStyle/>
                    <a:p>
                      <a:r>
                        <a:rPr lang="en-US" sz="1400" dirty="0" smtClean="0"/>
                        <a:t>Position open</a:t>
                      </a:r>
                      <a:endParaRPr lang="en-US" sz="1400" dirty="0"/>
                    </a:p>
                  </a:txBody>
                  <a:tcPr/>
                </a:tc>
                <a:tc>
                  <a:txBody>
                    <a:bodyPr/>
                    <a:lstStyle/>
                    <a:p>
                      <a:endParaRPr lang="en-US" dirty="0"/>
                    </a:p>
                  </a:txBody>
                  <a:tcPr/>
                </a:tc>
                <a:tc>
                  <a:txBody>
                    <a:bodyPr/>
                    <a:lstStyle/>
                    <a:p>
                      <a:r>
                        <a:rPr lang="en-US" sz="1400" dirty="0" smtClean="0"/>
                        <a:t>3 </a:t>
                      </a:r>
                      <a:r>
                        <a:rPr lang="en-US" sz="1400" dirty="0" err="1" smtClean="0"/>
                        <a:t>yr</a:t>
                      </a:r>
                      <a:endParaRPr lang="en-US" sz="1400" dirty="0"/>
                    </a:p>
                  </a:txBody>
                  <a:tcPr/>
                </a:tc>
                <a:tc>
                  <a:txBody>
                    <a:bodyPr/>
                    <a:lstStyle/>
                    <a:p>
                      <a:endParaRPr lang="en-US" sz="14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3</a:t>
            </a:fld>
            <a:endParaRPr lang="en-US" dirty="0"/>
          </a:p>
        </p:txBody>
      </p:sp>
    </p:spTree>
    <p:extLst>
      <p:ext uri="{BB962C8B-B14F-4D97-AF65-F5344CB8AC3E}">
        <p14:creationId xmlns:p14="http://schemas.microsoft.com/office/powerpoint/2010/main" val="58581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79" y="139147"/>
            <a:ext cx="7165138" cy="745435"/>
          </a:xfrm>
        </p:spPr>
        <p:txBody>
          <a:bodyPr/>
          <a:lstStyle/>
          <a:p>
            <a:r>
              <a:rPr lang="en-US" b="1" dirty="0" smtClean="0">
                <a:latin typeface="Arial" panose="020B0604020202020204" pitchFamily="34" charset="0"/>
                <a:cs typeface="Arial" panose="020B0604020202020204" pitchFamily="34" charset="0"/>
              </a:rPr>
              <a:t>International Invited Guests</a:t>
            </a:r>
            <a:endParaRPr lang="en-US" b="1" dirty="0">
              <a:latin typeface="Arial" panose="020B0604020202020204" pitchFamily="34" charset="0"/>
              <a:cs typeface="Arial" panose="020B0604020202020204" pitchFamily="34" charset="0"/>
            </a:endParaRPr>
          </a:p>
        </p:txBody>
      </p:sp>
      <p:sp>
        <p:nvSpPr>
          <p:cNvPr id="10" name="Slide Number Placeholder 9"/>
          <p:cNvSpPr>
            <a:spLocks noGrp="1"/>
          </p:cNvSpPr>
          <p:nvPr>
            <p:ph type="sldNum" sz="quarter" idx="12"/>
          </p:nvPr>
        </p:nvSpPr>
        <p:spPr/>
        <p:txBody>
          <a:bodyPr/>
          <a:lstStyle/>
          <a:p>
            <a:fld id="{8A6BD0B9-3465-4E0F-AE7F-2EBD7D9D0656}" type="slidenum">
              <a:rPr lang="en-US" smtClean="0"/>
              <a:pPr/>
              <a:t>4</a:t>
            </a:fld>
            <a:endParaRPr lang="en-US" dirty="0"/>
          </a:p>
        </p:txBody>
      </p:sp>
      <p:graphicFrame>
        <p:nvGraphicFramePr>
          <p:cNvPr id="12" name="Content Placeholder 7"/>
          <p:cNvGraphicFramePr>
            <a:graphicFrameLocks/>
          </p:cNvGraphicFramePr>
          <p:nvPr>
            <p:extLst>
              <p:ext uri="{D42A27DB-BD31-4B8C-83A1-F6EECF244321}">
                <p14:modId xmlns:p14="http://schemas.microsoft.com/office/powerpoint/2010/main" val="155781657"/>
              </p:ext>
            </p:extLst>
          </p:nvPr>
        </p:nvGraphicFramePr>
        <p:xfrm>
          <a:off x="2088856" y="1897719"/>
          <a:ext cx="5109419" cy="2743200"/>
        </p:xfrm>
        <a:graphic>
          <a:graphicData uri="http://schemas.openxmlformats.org/drawingml/2006/table">
            <a:tbl>
              <a:tblPr firstRow="1" bandRow="1">
                <a:tableStyleId>{073A0DAA-6AF3-43AB-8588-CEC1D06C72B9}</a:tableStyleId>
              </a:tblPr>
              <a:tblGrid>
                <a:gridCol w="1433154"/>
                <a:gridCol w="3676265"/>
              </a:tblGrid>
              <a:tr h="0">
                <a:tc>
                  <a:txBody>
                    <a:bodyPr/>
                    <a:lstStyle/>
                    <a:p>
                      <a:pPr algn="l"/>
                      <a:r>
                        <a:rPr lang="en-US" sz="1400" dirty="0" smtClean="0"/>
                        <a:t>Country</a:t>
                      </a:r>
                      <a:endParaRPr lang="en-US" sz="1400" dirty="0"/>
                    </a:p>
                  </a:txBody>
                  <a:tcPr/>
                </a:tc>
                <a:tc>
                  <a:txBody>
                    <a:bodyPr/>
                    <a:lstStyle/>
                    <a:p>
                      <a:pPr algn="l"/>
                      <a:r>
                        <a:rPr lang="en-US" sz="1400" dirty="0" smtClean="0"/>
                        <a:t>Organization</a:t>
                      </a:r>
                      <a:endParaRPr lang="en-US" sz="1400" dirty="0"/>
                    </a:p>
                  </a:txBody>
                  <a:tcPr/>
                </a:tc>
              </a:tr>
              <a:tr h="0">
                <a:tc>
                  <a:txBody>
                    <a:bodyPr/>
                    <a:lstStyle/>
                    <a:p>
                      <a:pPr algn="l"/>
                      <a:r>
                        <a:rPr lang="en-US" sz="1400" dirty="0" smtClean="0"/>
                        <a:t>Australia</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Australian Federal Police</a:t>
                      </a:r>
                    </a:p>
                  </a:txBody>
                  <a:tcPr/>
                </a:tc>
              </a:tr>
              <a:tr h="0">
                <a:tc>
                  <a:txBody>
                    <a:bodyPr/>
                    <a:lstStyle/>
                    <a:p>
                      <a:pPr algn="l"/>
                      <a:r>
                        <a:rPr lang="en-US" sz="1400" dirty="0" smtClean="0"/>
                        <a:t>Australia</a:t>
                      </a:r>
                      <a:endParaRPr lang="en-US" sz="1400" dirty="0"/>
                    </a:p>
                  </a:txBody>
                  <a:tcPr/>
                </a:tc>
                <a:tc>
                  <a:txBody>
                    <a:bodyPr/>
                    <a:lstStyle/>
                    <a:p>
                      <a:pPr algn="l"/>
                      <a:r>
                        <a:rPr lang="en-US" sz="1400" smtClean="0"/>
                        <a:t>Department of Foreign Affairs</a:t>
                      </a:r>
                      <a:r>
                        <a:rPr lang="en-US" sz="1400" baseline="0" smtClean="0"/>
                        <a:t> and Trade</a:t>
                      </a:r>
                      <a:endParaRPr lang="en-US" sz="1400" dirty="0"/>
                    </a:p>
                  </a:txBody>
                  <a:tcPr/>
                </a:tc>
              </a:tr>
              <a:tr h="0">
                <a:tc>
                  <a:txBody>
                    <a:bodyPr/>
                    <a:lstStyle/>
                    <a:p>
                      <a:pPr algn="l"/>
                      <a:r>
                        <a:rPr lang="en-US" sz="1400" dirty="0" smtClean="0"/>
                        <a:t>England</a:t>
                      </a:r>
                      <a:endParaRPr lang="en-US" sz="1400" dirty="0"/>
                    </a:p>
                  </a:txBody>
                  <a:tcPr/>
                </a:tc>
                <a:tc>
                  <a:txBody>
                    <a:bodyPr/>
                    <a:lstStyle/>
                    <a:p>
                      <a:pPr algn="l"/>
                      <a:r>
                        <a:rPr lang="en-US" sz="1400" dirty="0" smtClean="0"/>
                        <a:t>Liverpool</a:t>
                      </a:r>
                      <a:r>
                        <a:rPr lang="en-US" sz="1400" baseline="0" dirty="0" smtClean="0"/>
                        <a:t> John </a:t>
                      </a:r>
                      <a:r>
                        <a:rPr lang="en-US" sz="1400" baseline="0" dirty="0" err="1" smtClean="0"/>
                        <a:t>Moores</a:t>
                      </a:r>
                      <a:r>
                        <a:rPr lang="en-US" sz="1400" baseline="0" dirty="0" smtClean="0"/>
                        <a:t> University</a:t>
                      </a:r>
                      <a:endParaRPr lang="en-US" sz="1400" dirty="0"/>
                    </a:p>
                  </a:txBody>
                  <a:tcPr/>
                </a:tc>
              </a:tr>
              <a:tr h="0">
                <a:tc>
                  <a:txBody>
                    <a:bodyPr/>
                    <a:lstStyle/>
                    <a:p>
                      <a:pPr algn="l"/>
                      <a:r>
                        <a:rPr lang="en-US" sz="1400" dirty="0" smtClean="0"/>
                        <a:t>England</a:t>
                      </a:r>
                      <a:endParaRPr lang="en-US" sz="1400" dirty="0"/>
                    </a:p>
                  </a:txBody>
                  <a:tcPr/>
                </a:tc>
                <a:tc>
                  <a:txBody>
                    <a:bodyPr/>
                    <a:lstStyle/>
                    <a:p>
                      <a:pPr algn="l"/>
                      <a:r>
                        <a:rPr lang="en-US" sz="1400" dirty="0" smtClean="0"/>
                        <a:t>Metropolitan</a:t>
                      </a:r>
                      <a:r>
                        <a:rPr lang="en-US" sz="1400" baseline="0" dirty="0" smtClean="0"/>
                        <a:t> Police Service</a:t>
                      </a:r>
                      <a:endParaRPr lang="en-US" sz="1400" dirty="0"/>
                    </a:p>
                  </a:txBody>
                  <a:tcPr/>
                </a:tc>
              </a:tr>
              <a:tr h="0">
                <a:tc>
                  <a:txBody>
                    <a:bodyPr/>
                    <a:lstStyle/>
                    <a:p>
                      <a:pPr algn="l"/>
                      <a:r>
                        <a:rPr lang="en-US" sz="1400" dirty="0" smtClean="0"/>
                        <a:t>England</a:t>
                      </a:r>
                      <a:endParaRPr lang="en-US" sz="1400" dirty="0"/>
                    </a:p>
                  </a:txBody>
                  <a:tcPr/>
                </a:tc>
                <a:tc>
                  <a:txBody>
                    <a:bodyPr/>
                    <a:lstStyle/>
                    <a:p>
                      <a:pPr algn="l"/>
                      <a:r>
                        <a:rPr lang="en-US" sz="1400" dirty="0" smtClean="0"/>
                        <a:t>UK Home Office</a:t>
                      </a:r>
                      <a:endParaRPr lang="en-US" sz="1400" dirty="0"/>
                    </a:p>
                  </a:txBody>
                  <a:tcPr/>
                </a:tc>
              </a:tr>
              <a:tr h="0">
                <a:tc>
                  <a:txBody>
                    <a:bodyPr/>
                    <a:lstStyle/>
                    <a:p>
                      <a:pPr algn="l"/>
                      <a:r>
                        <a:rPr lang="en-US" sz="1400" dirty="0" smtClean="0"/>
                        <a:t>France</a:t>
                      </a:r>
                      <a:endParaRPr lang="en-US" sz="1400" dirty="0"/>
                    </a:p>
                  </a:txBody>
                  <a:tcPr/>
                </a:tc>
                <a:tc>
                  <a:txBody>
                    <a:bodyPr/>
                    <a:lstStyle/>
                    <a:p>
                      <a:pPr algn="l"/>
                      <a:r>
                        <a:rPr lang="en-US" sz="1400" dirty="0" smtClean="0"/>
                        <a:t>Interpol</a:t>
                      </a:r>
                      <a:endParaRPr lang="en-US" sz="1400" dirty="0"/>
                    </a:p>
                  </a:txBody>
                  <a:tcPr/>
                </a:tc>
              </a:tr>
              <a:tr h="0">
                <a:tc>
                  <a:txBody>
                    <a:bodyPr/>
                    <a:lstStyle/>
                    <a:p>
                      <a:pPr algn="l"/>
                      <a:r>
                        <a:rPr lang="en-US" sz="1400" dirty="0" smtClean="0"/>
                        <a:t>Israel</a:t>
                      </a:r>
                      <a:endParaRPr lang="en-US" sz="1400" dirty="0"/>
                    </a:p>
                  </a:txBody>
                  <a:tcPr/>
                </a:tc>
                <a:tc>
                  <a:txBody>
                    <a:bodyPr/>
                    <a:lstStyle/>
                    <a:p>
                      <a:pPr algn="l"/>
                      <a:r>
                        <a:rPr lang="en-US" sz="1400" dirty="0" smtClean="0"/>
                        <a:t>Israel Police </a:t>
                      </a:r>
                      <a:r>
                        <a:rPr lang="en-US" sz="1400" dirty="0" err="1" smtClean="0"/>
                        <a:t>Div</a:t>
                      </a:r>
                      <a:r>
                        <a:rPr lang="en-US" sz="1400" dirty="0" smtClean="0"/>
                        <a:t> of ID and Forensic</a:t>
                      </a:r>
                      <a:r>
                        <a:rPr lang="en-US" sz="1400" baseline="0" dirty="0" smtClean="0"/>
                        <a:t> Science</a:t>
                      </a:r>
                      <a:endParaRPr lang="en-US" sz="1400" dirty="0"/>
                    </a:p>
                  </a:txBody>
                  <a:tcPr/>
                </a:tc>
              </a:tr>
              <a:tr h="0">
                <a:tc>
                  <a:txBody>
                    <a:bodyPr/>
                    <a:lstStyle/>
                    <a:p>
                      <a:pPr algn="l"/>
                      <a:r>
                        <a:rPr lang="en-US" sz="1400" dirty="0" smtClean="0"/>
                        <a:t>Netherlands</a:t>
                      </a:r>
                      <a:endParaRPr lang="en-US" sz="1400" dirty="0"/>
                    </a:p>
                  </a:txBody>
                  <a:tcPr/>
                </a:tc>
                <a:tc>
                  <a:txBody>
                    <a:bodyPr/>
                    <a:lstStyle/>
                    <a:p>
                      <a:pPr algn="l"/>
                      <a:r>
                        <a:rPr lang="en-US" sz="1400" dirty="0" smtClean="0"/>
                        <a:t>Netherlands Forensic Institute</a:t>
                      </a:r>
                      <a:endParaRPr lang="en-US" sz="1400" dirty="0"/>
                    </a:p>
                  </a:txBody>
                  <a:tcPr/>
                </a:tc>
              </a:tr>
            </a:tbl>
          </a:graphicData>
        </a:graphic>
      </p:graphicFrame>
    </p:spTree>
    <p:extLst>
      <p:ext uri="{BB962C8B-B14F-4D97-AF65-F5344CB8AC3E}">
        <p14:creationId xmlns:p14="http://schemas.microsoft.com/office/powerpoint/2010/main" val="45837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Description</a:t>
            </a:r>
            <a:endParaRPr lang="en-US" dirty="0"/>
          </a:p>
        </p:txBody>
      </p:sp>
      <p:sp>
        <p:nvSpPr>
          <p:cNvPr id="3" name="Content Placeholder 2"/>
          <p:cNvSpPr>
            <a:spLocks noGrp="1"/>
          </p:cNvSpPr>
          <p:nvPr>
            <p:ph idx="1"/>
          </p:nvPr>
        </p:nvSpPr>
        <p:spPr>
          <a:xfrm>
            <a:off x="3149600" y="2045653"/>
            <a:ext cx="5284727" cy="3538330"/>
          </a:xfrm>
        </p:spPr>
        <p:txBody>
          <a:bodyPr/>
          <a:lstStyle/>
          <a:p>
            <a:pPr marL="0" indent="0" algn="ctr">
              <a:buNone/>
            </a:pPr>
            <a:r>
              <a:rPr lang="en-US" dirty="0"/>
              <a:t>The Mission of the OSAC Facial Identification Subcommittee is to develop consensus standards and guidelines for the image-based comparisons of human facial features and to provide recommendations for the research and development necessary to advance the state of the science.</a:t>
            </a:r>
          </a:p>
        </p:txBody>
      </p:sp>
      <p:sp>
        <p:nvSpPr>
          <p:cNvPr id="4" name="Slide Number Placeholder 3"/>
          <p:cNvSpPr>
            <a:spLocks noGrp="1"/>
          </p:cNvSpPr>
          <p:nvPr>
            <p:ph type="sldNum" sz="quarter" idx="12"/>
          </p:nvPr>
        </p:nvSpPr>
        <p:spPr/>
        <p:txBody>
          <a:bodyPr/>
          <a:lstStyle/>
          <a:p>
            <a:fld id="{8A6BD0B9-3465-4E0F-AE7F-2EBD7D9D0656}" type="slidenum">
              <a:rPr lang="en-US" smtClean="0"/>
              <a:pPr/>
              <a:t>5</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300" y="1824968"/>
            <a:ext cx="2400300" cy="2767914"/>
          </a:xfrm>
          <a:prstGeom prst="rect">
            <a:avLst/>
          </a:prstGeom>
        </p:spPr>
      </p:pic>
    </p:spTree>
    <p:extLst>
      <p:ext uri="{BB962C8B-B14F-4D97-AF65-F5344CB8AC3E}">
        <p14:creationId xmlns:p14="http://schemas.microsoft.com/office/powerpoint/2010/main" val="1467797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798484949"/>
              </p:ext>
            </p:extLst>
          </p:nvPr>
        </p:nvGraphicFramePr>
        <p:xfrm>
          <a:off x="475422" y="16894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1</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effectLst/>
                          <a:latin typeface="+mn-lt"/>
                          <a:ea typeface="+mn-ea"/>
                          <a:cs typeface="+mn-cs"/>
                        </a:rPr>
                        <a:t>Facial Image Comparison Feature List for Morphological Analysis</a:t>
                      </a:r>
                      <a:r>
                        <a:rPr lang="en-US" sz="1400" i="0" dirty="0" smtClean="0">
                          <a:effectLst/>
                        </a:rPr>
                        <a:t> </a:t>
                      </a:r>
                      <a:endParaRPr lang="en-US" sz="1400" i="0" dirty="0" smtClean="0"/>
                    </a:p>
                  </a:txBody>
                  <a:tcPr/>
                </a:tc>
              </a:tr>
              <a:tr h="663523">
                <a:tc>
                  <a:txBody>
                    <a:bodyPr/>
                    <a:lstStyle/>
                    <a:p>
                      <a:r>
                        <a:rPr lang="en-US" dirty="0" smtClean="0"/>
                        <a:t>2</a:t>
                      </a:r>
                      <a:endParaRPr lang="en-US" dirty="0"/>
                    </a:p>
                  </a:txBody>
                  <a:tcPr/>
                </a:tc>
                <a:tc>
                  <a:txBody>
                    <a:bodyPr/>
                    <a:lstStyle/>
                    <a:p>
                      <a:r>
                        <a:rPr lang="en-US" sz="1400" kern="1200" dirty="0" smtClean="0">
                          <a:solidFill>
                            <a:schemeClr val="dk1"/>
                          </a:solidFill>
                          <a:effectLst/>
                          <a:latin typeface="+mn-lt"/>
                          <a:ea typeface="+mn-ea"/>
                          <a:cs typeface="+mn-cs"/>
                        </a:rPr>
                        <a:t>Capture And Equipment Assessment For Face Recognition Systems</a:t>
                      </a:r>
                      <a:r>
                        <a:rPr lang="en-US" sz="1400" dirty="0" smtClean="0">
                          <a:effectLst/>
                        </a:rPr>
                        <a:t> </a:t>
                      </a:r>
                      <a:endParaRPr lang="en-US" sz="1400" dirty="0"/>
                    </a:p>
                  </a:txBody>
                  <a:tcPr/>
                </a:tc>
              </a:tr>
              <a:tr h="663523">
                <a:tc>
                  <a:txBody>
                    <a:bodyPr/>
                    <a:lstStyle/>
                    <a:p>
                      <a:r>
                        <a:rPr lang="en-US" dirty="0" smtClean="0"/>
                        <a:t>3</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effectLst/>
                          <a:latin typeface="+mn-lt"/>
                          <a:ea typeface="Calibri"/>
                          <a:cs typeface="Helvetica Neue"/>
                        </a:rPr>
                        <a:t>Guidelines for Postmortem Facial Image Capture</a:t>
                      </a:r>
                      <a:endParaRPr lang="en-US" sz="1400" dirty="0" smtClean="0">
                        <a:effectLst/>
                        <a:latin typeface="+mn-lt"/>
                        <a:ea typeface="Calibri"/>
                        <a:cs typeface="Times New Roman"/>
                      </a:endParaRPr>
                    </a:p>
                  </a:txBody>
                  <a:tcPr/>
                </a:tc>
              </a:tr>
              <a:tr h="663523">
                <a:tc>
                  <a:txBody>
                    <a:bodyPr/>
                    <a:lstStyle/>
                    <a:p>
                      <a:r>
                        <a:rPr lang="en-US" dirty="0" smtClean="0"/>
                        <a:t>4</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effectLst/>
                          <a:latin typeface="+mn-lt"/>
                          <a:ea typeface="+mn-ea"/>
                          <a:cs typeface="+mn-cs"/>
                        </a:rPr>
                        <a:t>Guidelines for Facial Comparison  Methods</a:t>
                      </a:r>
                      <a:r>
                        <a:rPr lang="en-US" sz="1400" i="0" dirty="0" smtClean="0">
                          <a:effectLst/>
                        </a:rPr>
                        <a:t> </a:t>
                      </a:r>
                      <a:endParaRPr lang="en-US" sz="1400" i="0" dirty="0" smtClean="0"/>
                    </a:p>
                    <a:p>
                      <a:endParaRPr lang="en-US" dirty="0"/>
                    </a:p>
                  </a:txBody>
                  <a:tcPr/>
                </a:tc>
              </a:tr>
              <a:tr h="663523">
                <a:tc>
                  <a:txBody>
                    <a:bodyPr/>
                    <a:lstStyle/>
                    <a:p>
                      <a:r>
                        <a:rPr lang="en-US" dirty="0" smtClean="0"/>
                        <a:t>5</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Facial Comparison Overview</a:t>
                      </a:r>
                      <a:endParaRPr lang="en-US" sz="1400" i="0" dirty="0" smtClean="0"/>
                    </a:p>
                    <a:p>
                      <a:endParaRPr lang="en-US"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6</a:t>
            </a:fld>
            <a:endParaRPr lang="en-US" dirty="0"/>
          </a:p>
        </p:txBody>
      </p:sp>
    </p:spTree>
    <p:extLst>
      <p:ext uri="{BB962C8B-B14F-4D97-AF65-F5344CB8AC3E}">
        <p14:creationId xmlns:p14="http://schemas.microsoft.com/office/powerpoint/2010/main" val="1259278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Document Title</a:t>
            </a:r>
            <a:r>
              <a:rPr lang="en-US" dirty="0"/>
              <a:t>: </a:t>
            </a:r>
            <a:r>
              <a:rPr lang="en-US" b="1" dirty="0"/>
              <a:t>Facial Image Comparison Feature List for Morphological Analysis </a:t>
            </a:r>
            <a:endParaRPr lang="en-US" b="1" dirty="0" smtClean="0"/>
          </a:p>
          <a:p>
            <a:pPr marL="0" indent="0">
              <a:buNone/>
            </a:pPr>
            <a:r>
              <a:rPr lang="en-US" dirty="0" smtClean="0"/>
              <a:t>Scope: To provide a standardized list to be considered when conducting morphological analysis</a:t>
            </a:r>
          </a:p>
          <a:p>
            <a:pPr marL="0" indent="0">
              <a:buNone/>
            </a:pPr>
            <a:r>
              <a:rPr lang="en-US" dirty="0" smtClean="0"/>
              <a:t>Objective/rationale: Aids in providing a systematic way of comparing features of the face/head</a:t>
            </a:r>
          </a:p>
          <a:p>
            <a:pPr marL="0" indent="0">
              <a:buNone/>
            </a:pPr>
            <a:r>
              <a:rPr lang="en-US" dirty="0" smtClean="0"/>
              <a:t>Issues/Concerns: Does not cover the entire comparison process</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11083" y="4921563"/>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One-to-one</a:t>
            </a:r>
          </a:p>
          <a:p>
            <a:r>
              <a:rPr lang="en-US" b="1" dirty="0" smtClean="0"/>
              <a:t>Task Group Chair Name: </a:t>
            </a:r>
            <a:r>
              <a:rPr lang="en-US" dirty="0" smtClean="0"/>
              <a:t>Matthew Graves</a:t>
            </a:r>
            <a:endParaRPr lang="en-US" b="1" dirty="0" smtClean="0"/>
          </a:p>
          <a:p>
            <a:r>
              <a:rPr lang="en-US" b="1" dirty="0" smtClean="0"/>
              <a:t>Task Group Chair Contact Information:</a:t>
            </a:r>
            <a:r>
              <a:rPr lang="en-US" dirty="0" smtClean="0"/>
              <a:t> mgraves9</a:t>
            </a:r>
            <a:r>
              <a:rPr lang="en-US" dirty="0"/>
              <a:t>@gmail.com</a:t>
            </a:r>
          </a:p>
          <a:p>
            <a:r>
              <a:rPr lang="en-US" b="1" dirty="0" smtClean="0"/>
              <a:t>Date of Last Task Group Meeting:</a:t>
            </a:r>
            <a:r>
              <a:rPr lang="en-US" dirty="0" smtClean="0"/>
              <a:t> Jan26-29, 2016</a:t>
            </a:r>
            <a:endParaRPr lang="en-US" b="1" dirty="0" smtClean="0"/>
          </a:p>
        </p:txBody>
      </p:sp>
      <p:sp>
        <p:nvSpPr>
          <p:cNvPr id="5" name="Slide Number Placeholder 4"/>
          <p:cNvSpPr>
            <a:spLocks noGrp="1"/>
          </p:cNvSpPr>
          <p:nvPr>
            <p:ph type="sldNum" sz="quarter" idx="12"/>
          </p:nvPr>
        </p:nvSpPr>
        <p:spPr/>
        <p:txBody>
          <a:bodyPr/>
          <a:lstStyle/>
          <a:p>
            <a:fld id="{8A6BD0B9-3465-4E0F-AE7F-2EBD7D9D0656}" type="slidenum">
              <a:rPr lang="en-US" smtClean="0"/>
              <a:pPr/>
              <a:t>7</a:t>
            </a:fld>
            <a:endParaRPr lang="en-US" dirty="0"/>
          </a:p>
        </p:txBody>
      </p:sp>
    </p:spTree>
    <p:extLst>
      <p:ext uri="{BB962C8B-B14F-4D97-AF65-F5344CB8AC3E}">
        <p14:creationId xmlns:p14="http://schemas.microsoft.com/office/powerpoint/2010/main" val="3928832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dirty="0" smtClean="0"/>
              <a:t>Key Components of Standard: </a:t>
            </a:r>
          </a:p>
          <a:p>
            <a:r>
              <a:rPr lang="en-US" dirty="0" smtClean="0"/>
              <a:t>List of Facial Components (gross features considered in virtually all comparisons, e.g. Nose) </a:t>
            </a:r>
          </a:p>
          <a:p>
            <a:r>
              <a:rPr lang="en-US" dirty="0" smtClean="0"/>
              <a:t>List of Component Characteristics (details about the Facial Components, e.g. Root, Bridge, Tip, Nostrils, </a:t>
            </a:r>
            <a:r>
              <a:rPr lang="en-US" dirty="0" err="1" smtClean="0"/>
              <a:t>Columella</a:t>
            </a:r>
            <a:r>
              <a:rPr lang="en-US" dirty="0" smtClean="0"/>
              <a:t>, </a:t>
            </a:r>
            <a:r>
              <a:rPr lang="en-US" dirty="0" err="1" smtClean="0"/>
              <a:t>Alae</a:t>
            </a:r>
            <a:r>
              <a:rPr lang="en-US" dirty="0" smtClean="0"/>
              <a:t>)</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8</a:t>
            </a:fld>
            <a:endParaRPr lang="en-US" dirty="0"/>
          </a:p>
        </p:txBody>
      </p:sp>
    </p:spTree>
    <p:extLst>
      <p:ext uri="{BB962C8B-B14F-4D97-AF65-F5344CB8AC3E}">
        <p14:creationId xmlns:p14="http://schemas.microsoft.com/office/powerpoint/2010/main" val="4009884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90850305"/>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Seek</a:t>
                      </a:r>
                      <a:r>
                        <a:rPr lang="en-US" sz="1600" baseline="0" dirty="0" smtClean="0"/>
                        <a:t> approval from DM SAC to send to SDO (ASB)</a:t>
                      </a:r>
                      <a:endParaRPr lang="en-US" sz="1600" dirty="0"/>
                    </a:p>
                  </a:txBody>
                  <a:tcPr/>
                </a:tc>
                <a:tc>
                  <a:txBody>
                    <a:bodyPr/>
                    <a:lstStyle/>
                    <a:p>
                      <a:r>
                        <a:rPr lang="en-US" sz="1600" dirty="0" smtClean="0"/>
                        <a:t>SDO 400</a:t>
                      </a:r>
                      <a:endParaRPr lang="en-US" sz="1600" dirty="0"/>
                    </a:p>
                  </a:txBody>
                  <a:tcPr/>
                </a:tc>
                <a:tc>
                  <a:txBody>
                    <a:bodyPr/>
                    <a:lstStyle/>
                    <a:p>
                      <a:r>
                        <a:rPr lang="en-US" sz="1600" dirty="0" smtClean="0"/>
                        <a:t>Matthew</a:t>
                      </a:r>
                      <a:r>
                        <a:rPr lang="en-US" sz="1600" baseline="0" dirty="0" smtClean="0"/>
                        <a:t> Graves</a:t>
                      </a:r>
                      <a:endParaRPr lang="en-US" sz="1600" dirty="0"/>
                    </a:p>
                  </a:txBody>
                  <a:tcPr/>
                </a:tc>
                <a:tc>
                  <a:txBody>
                    <a:bodyPr/>
                    <a:lstStyle/>
                    <a:p>
                      <a:r>
                        <a:rPr lang="en-US" sz="1600" dirty="0" smtClean="0"/>
                        <a:t>01</a:t>
                      </a:r>
                      <a:r>
                        <a:rPr lang="en-US" sz="1600" baseline="0" dirty="0" smtClean="0"/>
                        <a:t> Mar 2016</a:t>
                      </a:r>
                      <a:endParaRPr lang="en-US" sz="1600" dirty="0"/>
                    </a:p>
                  </a:txBody>
                  <a:tcPr/>
                </a:tc>
              </a:tr>
              <a:tr h="367029">
                <a:tc>
                  <a:txBody>
                    <a:bodyPr/>
                    <a:lstStyle/>
                    <a:p>
                      <a:r>
                        <a:rPr lang="en-US" sz="1600" dirty="0" smtClean="0"/>
                        <a:t>Send to SDO (ASB)</a:t>
                      </a:r>
                      <a:endParaRPr lang="en-US" sz="1600" dirty="0"/>
                    </a:p>
                  </a:txBody>
                  <a:tcPr/>
                </a:tc>
                <a:tc>
                  <a:txBody>
                    <a:bodyPr/>
                    <a:lstStyle/>
                    <a:p>
                      <a:r>
                        <a:rPr lang="en-US" sz="1600" dirty="0" smtClean="0"/>
                        <a:t>SDO</a:t>
                      </a:r>
                      <a:r>
                        <a:rPr lang="en-US" sz="1600" baseline="0" dirty="0" smtClean="0"/>
                        <a:t> 500</a:t>
                      </a:r>
                      <a:endParaRPr lang="en-US" sz="1600" dirty="0"/>
                    </a:p>
                  </a:txBody>
                  <a:tcPr/>
                </a:tc>
                <a:tc>
                  <a:txBody>
                    <a:bodyPr/>
                    <a:lstStyle/>
                    <a:p>
                      <a:r>
                        <a:rPr lang="en-US" sz="1600" dirty="0" smtClean="0"/>
                        <a:t>Matthew Graves</a:t>
                      </a:r>
                      <a:endParaRPr lang="en-US" sz="1600" dirty="0"/>
                    </a:p>
                  </a:txBody>
                  <a:tcPr/>
                </a:tc>
                <a:tc>
                  <a:txBody>
                    <a:bodyPr/>
                    <a:lstStyle/>
                    <a:p>
                      <a:r>
                        <a:rPr lang="en-US" sz="1600" dirty="0" smtClean="0"/>
                        <a:t>TBD</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88791" y="300310"/>
            <a:ext cx="3986273" cy="523220"/>
          </a:xfrm>
          <a:prstGeom prst="rect">
            <a:avLst/>
          </a:prstGeom>
          <a:noFill/>
        </p:spPr>
        <p:txBody>
          <a:bodyPr wrap="square" rtlCol="0">
            <a:spAutoFit/>
          </a:bodyPr>
          <a:lstStyle/>
          <a:p>
            <a:r>
              <a:rPr lang="en-US" sz="2800" i="1" dirty="0" smtClean="0"/>
              <a:t>Priority 1: Document Title</a:t>
            </a:r>
            <a:endParaRPr lang="en-US" sz="28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9</a:t>
            </a:fld>
            <a:endParaRPr lang="en-US" dirty="0"/>
          </a:p>
        </p:txBody>
      </p:sp>
    </p:spTree>
    <p:extLst>
      <p:ext uri="{BB962C8B-B14F-4D97-AF65-F5344CB8AC3E}">
        <p14:creationId xmlns:p14="http://schemas.microsoft.com/office/powerpoint/2010/main" val="4194240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5740</TotalTime>
  <Words>1888</Words>
  <Application>Microsoft Office PowerPoint</Application>
  <PresentationFormat>On-screen Show (4:3)</PresentationFormat>
  <Paragraphs>410</Paragraphs>
  <Slides>25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Calibri Light</vt:lpstr>
      <vt:lpstr>Helvetica Neue</vt:lpstr>
      <vt:lpstr>Times New Roman</vt:lpstr>
      <vt:lpstr>Office Theme</vt:lpstr>
      <vt:lpstr>Custom Design</vt:lpstr>
      <vt:lpstr>Priority Action Report</vt:lpstr>
      <vt:lpstr>Subcommittee Leadership</vt:lpstr>
      <vt:lpstr>Subcommittee Members</vt:lpstr>
      <vt:lpstr>International Invited Guests</vt:lpstr>
      <vt:lpstr>Discipline Description</vt:lpstr>
      <vt:lpstr>Summary of Standards/Guidelines  Priority Actions</vt:lpstr>
      <vt:lpstr>Standards/Guidelines Development Priority 1 Document</vt:lpstr>
      <vt:lpstr>Standards/Guidelines Development Priority 1 Document</vt:lpstr>
      <vt:lpstr>Task Group/Subcommittee Action Plan</vt:lpstr>
      <vt:lpstr>Standards/Guidelines Development Priority 2 Document</vt:lpstr>
      <vt:lpstr>Standards/Guidelines Development Priority 2 Document</vt:lpstr>
      <vt:lpstr>Task Group/Subcommittee Action Plan</vt:lpstr>
      <vt:lpstr>Standards/Guidelines Development Priority 3 Document</vt:lpstr>
      <vt:lpstr>Standards/Guidelines Development Priority 3 Document</vt:lpstr>
      <vt:lpstr>Task Group/Subcommittee Action Plan</vt:lpstr>
      <vt:lpstr>Standards/Guidelines Development Priority 4 Document</vt:lpstr>
      <vt:lpstr>Standards/Guidelines Development Priority 4 Document</vt:lpstr>
      <vt:lpstr>Task Group/Subcommittee Action Plan</vt:lpstr>
      <vt:lpstr>Standards/Guidelines Development Priority 5 Document</vt:lpstr>
      <vt:lpstr>Standards/Guidelines Development Priority 5 Document</vt:lpstr>
      <vt:lpstr>Task Group/Subcommittee Action Plan</vt:lpstr>
      <vt:lpstr>Summary of Standards/Guidelines  Priority Actions</vt:lpstr>
      <vt:lpstr>Standards/Guidelines Reviewed For Technical Merit</vt:lpstr>
      <vt:lpstr>Research Gaps Identified</vt:lpstr>
      <vt:lpstr>Additional Items of Interest</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Name</dc:title>
  <dc:creator>Williams, Shannan</dc:creator>
  <cp:lastModifiedBy>Nakich, Sharon</cp:lastModifiedBy>
  <cp:revision>100</cp:revision>
  <dcterms:created xsi:type="dcterms:W3CDTF">2015-01-08T21:26:20Z</dcterms:created>
  <dcterms:modified xsi:type="dcterms:W3CDTF">2016-02-18T18:36:32Z</dcterms:modified>
</cp:coreProperties>
</file>