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6" r:id="rId3"/>
    <p:sldId id="277" r:id="rId4"/>
    <p:sldId id="309" r:id="rId5"/>
    <p:sldId id="257" r:id="rId6"/>
    <p:sldId id="259" r:id="rId7"/>
    <p:sldId id="260" r:id="rId8"/>
    <p:sldId id="262" r:id="rId9"/>
    <p:sldId id="274" r:id="rId10"/>
    <p:sldId id="283" r:id="rId11"/>
    <p:sldId id="263" r:id="rId12"/>
    <p:sldId id="292" r:id="rId13"/>
    <p:sldId id="294" r:id="rId14"/>
    <p:sldId id="296" r:id="rId15"/>
    <p:sldId id="297" r:id="rId16"/>
    <p:sldId id="298" r:id="rId17"/>
    <p:sldId id="300" r:id="rId18"/>
    <p:sldId id="301" r:id="rId19"/>
    <p:sldId id="302" r:id="rId20"/>
    <p:sldId id="303" r:id="rId21"/>
    <p:sldId id="304" r:id="rId22"/>
    <p:sldId id="265" r:id="rId23"/>
    <p:sldId id="295" r:id="rId24"/>
    <p:sldId id="284" r:id="rId25"/>
    <p:sldId id="299" r:id="rId26"/>
    <p:sldId id="285" r:id="rId27"/>
    <p:sldId id="287" r:id="rId28"/>
    <p:sldId id="288" r:id="rId29"/>
    <p:sldId id="269" r:id="rId30"/>
    <p:sldId id="270" r:id="rId31"/>
    <p:sldId id="271" r:id="rId32"/>
    <p:sldId id="272" r:id="rId33"/>
    <p:sldId id="289" r:id="rId34"/>
    <p:sldId id="290" r:id="rId35"/>
    <p:sldId id="291" r:id="rId36"/>
    <p:sldId id="276" r:id="rId37"/>
    <p:sldId id="281" r:id="rId38"/>
    <p:sldId id="282" r:id="rId39"/>
    <p:sldId id="305" r:id="rId40"/>
    <p:sldId id="306" r:id="rId41"/>
    <p:sldId id="311" r:id="rId42"/>
    <p:sldId id="266" r:id="rId43"/>
    <p:sldId id="293" r:id="rId44"/>
    <p:sldId id="267" r:id="rId45"/>
    <p:sldId id="280" r:id="rId46"/>
    <p:sldId id="312" r:id="rId47"/>
    <p:sldId id="307" r:id="rId48"/>
    <p:sldId id="315" r:id="rId49"/>
    <p:sldId id="313" r:id="rId50"/>
    <p:sldId id="314" r:id="rId5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5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9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9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6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9787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80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034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26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16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99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50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9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67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25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37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18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9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30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11FCFE9-13AC-4D4E-B476-65DEE01585D9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20523-A594-40C3-A997-0F2E92EDF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0663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F21B5EDC-5485-4264-891C-5B291E539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36">
            <a:extLst>
              <a:ext uri="{FF2B5EF4-FFF2-40B4-BE49-F238E27FC236}">
                <a16:creationId xmlns:a16="http://schemas.microsoft.com/office/drawing/2014/main" id="{E7ADA758-6D6A-4E4E-88F7-1B5038A0E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45156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6D7C53C-B0E3-427C-B58C-BBF279079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400000" flipH="1">
            <a:off x="68958" y="-68957"/>
            <a:ext cx="6858001" cy="6995918"/>
          </a:xfrm>
          <a:custGeom>
            <a:avLst/>
            <a:gdLst>
              <a:gd name="connsiteX0" fmla="*/ 6858001 w 6858001"/>
              <a:gd name="connsiteY0" fmla="*/ 1344715 h 6995918"/>
              <a:gd name="connsiteX1" fmla="*/ 6858001 w 6858001"/>
              <a:gd name="connsiteY1" fmla="*/ 1177 h 6995918"/>
              <a:gd name="connsiteX2" fmla="*/ 6702324 w 6858001"/>
              <a:gd name="connsiteY2" fmla="*/ 26222 h 6995918"/>
              <a:gd name="connsiteX3" fmla="*/ 6547333 w 6858001"/>
              <a:gd name="connsiteY3" fmla="*/ 50091 h 6995918"/>
              <a:gd name="connsiteX4" fmla="*/ 6391657 w 6858001"/>
              <a:gd name="connsiteY4" fmla="*/ 73455 h 6995918"/>
              <a:gd name="connsiteX5" fmla="*/ 6235294 w 6858001"/>
              <a:gd name="connsiteY5" fmla="*/ 93458 h 6995918"/>
              <a:gd name="connsiteX6" fmla="*/ 6079618 w 6858001"/>
              <a:gd name="connsiteY6" fmla="*/ 113629 h 6995918"/>
              <a:gd name="connsiteX7" fmla="*/ 5923255 w 6858001"/>
              <a:gd name="connsiteY7" fmla="*/ 132455 h 6995918"/>
              <a:gd name="connsiteX8" fmla="*/ 5768950 w 6858001"/>
              <a:gd name="connsiteY8" fmla="*/ 148591 h 6995918"/>
              <a:gd name="connsiteX9" fmla="*/ 5612588 w 6858001"/>
              <a:gd name="connsiteY9" fmla="*/ 163887 h 6995918"/>
              <a:gd name="connsiteX10" fmla="*/ 5456911 w 6858001"/>
              <a:gd name="connsiteY10" fmla="*/ 177839 h 6995918"/>
              <a:gd name="connsiteX11" fmla="*/ 5303978 w 6858001"/>
              <a:gd name="connsiteY11" fmla="*/ 189941 h 6995918"/>
              <a:gd name="connsiteX12" fmla="*/ 5148987 w 6858001"/>
              <a:gd name="connsiteY12" fmla="*/ 202044 h 6995918"/>
              <a:gd name="connsiteX13" fmla="*/ 4996054 w 6858001"/>
              <a:gd name="connsiteY13" fmla="*/ 212129 h 6995918"/>
              <a:gd name="connsiteX14" fmla="*/ 4843120 w 6858001"/>
              <a:gd name="connsiteY14" fmla="*/ 220029 h 6995918"/>
              <a:gd name="connsiteX15" fmla="*/ 4690873 w 6858001"/>
              <a:gd name="connsiteY15" fmla="*/ 228266 h 6995918"/>
              <a:gd name="connsiteX16" fmla="*/ 4539997 w 6858001"/>
              <a:gd name="connsiteY16" fmla="*/ 235157 h 6995918"/>
              <a:gd name="connsiteX17" fmla="*/ 4390492 w 6858001"/>
              <a:gd name="connsiteY17" fmla="*/ 240032 h 6995918"/>
              <a:gd name="connsiteX18" fmla="*/ 4240988 w 6858001"/>
              <a:gd name="connsiteY18" fmla="*/ 244234 h 6995918"/>
              <a:gd name="connsiteX19" fmla="*/ 4092855 w 6858001"/>
              <a:gd name="connsiteY19" fmla="*/ 248268 h 6995918"/>
              <a:gd name="connsiteX20" fmla="*/ 3946780 w 6858001"/>
              <a:gd name="connsiteY20" fmla="*/ 250117 h 6995918"/>
              <a:gd name="connsiteX21" fmla="*/ 3800704 w 6858001"/>
              <a:gd name="connsiteY21" fmla="*/ 252134 h 6995918"/>
              <a:gd name="connsiteX22" fmla="*/ 3656686 w 6858001"/>
              <a:gd name="connsiteY22" fmla="*/ 253143 h 6995918"/>
              <a:gd name="connsiteX23" fmla="*/ 3514040 w 6858001"/>
              <a:gd name="connsiteY23" fmla="*/ 252134 h 6995918"/>
              <a:gd name="connsiteX24" fmla="*/ 3372765 w 6858001"/>
              <a:gd name="connsiteY24" fmla="*/ 252134 h 6995918"/>
              <a:gd name="connsiteX25" fmla="*/ 3232862 w 6858001"/>
              <a:gd name="connsiteY25" fmla="*/ 250117 h 6995918"/>
              <a:gd name="connsiteX26" fmla="*/ 3095702 w 6858001"/>
              <a:gd name="connsiteY26" fmla="*/ 247092 h 6995918"/>
              <a:gd name="connsiteX27" fmla="*/ 2959914 w 6858001"/>
              <a:gd name="connsiteY27" fmla="*/ 244234 h 6995918"/>
              <a:gd name="connsiteX28" fmla="*/ 2826868 w 6858001"/>
              <a:gd name="connsiteY28" fmla="*/ 241040 h 6995918"/>
              <a:gd name="connsiteX29" fmla="*/ 2694509 w 6858001"/>
              <a:gd name="connsiteY29" fmla="*/ 236166 h 6995918"/>
              <a:gd name="connsiteX30" fmla="*/ 2564208 w 6858001"/>
              <a:gd name="connsiteY30" fmla="*/ 230955 h 6995918"/>
              <a:gd name="connsiteX31" fmla="*/ 2436649 w 6858001"/>
              <a:gd name="connsiteY31" fmla="*/ 226249 h 6995918"/>
              <a:gd name="connsiteX32" fmla="*/ 2187703 w 6858001"/>
              <a:gd name="connsiteY32" fmla="*/ 212969 h 6995918"/>
              <a:gd name="connsiteX33" fmla="*/ 1949045 w 6858001"/>
              <a:gd name="connsiteY33" fmla="*/ 198850 h 6995918"/>
              <a:gd name="connsiteX34" fmla="*/ 1719988 w 6858001"/>
              <a:gd name="connsiteY34" fmla="*/ 184058 h 6995918"/>
              <a:gd name="connsiteX35" fmla="*/ 1503275 w 6858001"/>
              <a:gd name="connsiteY35" fmla="*/ 167753 h 6995918"/>
              <a:gd name="connsiteX36" fmla="*/ 1296163 w 6858001"/>
              <a:gd name="connsiteY36" fmla="*/ 150776 h 6995918"/>
              <a:gd name="connsiteX37" fmla="*/ 1104139 w 6858001"/>
              <a:gd name="connsiteY37" fmla="*/ 132455 h 6995918"/>
              <a:gd name="connsiteX38" fmla="*/ 923774 w 6858001"/>
              <a:gd name="connsiteY38" fmla="*/ 114469 h 6995918"/>
              <a:gd name="connsiteX39" fmla="*/ 757810 w 6858001"/>
              <a:gd name="connsiteY39" fmla="*/ 96484 h 6995918"/>
              <a:gd name="connsiteX40" fmla="*/ 605563 w 6858001"/>
              <a:gd name="connsiteY40" fmla="*/ 79507 h 6995918"/>
              <a:gd name="connsiteX41" fmla="*/ 470460 w 6858001"/>
              <a:gd name="connsiteY41" fmla="*/ 63370 h 6995918"/>
              <a:gd name="connsiteX42" fmla="*/ 348388 w 6858001"/>
              <a:gd name="connsiteY42" fmla="*/ 48074 h 6995918"/>
              <a:gd name="connsiteX43" fmla="*/ 245518 w 6858001"/>
              <a:gd name="connsiteY43" fmla="*/ 35299 h 6995918"/>
              <a:gd name="connsiteX44" fmla="*/ 159107 w 6858001"/>
              <a:gd name="connsiteY44" fmla="*/ 23197 h 6995918"/>
              <a:gd name="connsiteX45" fmla="*/ 40463 w 6858001"/>
              <a:gd name="connsiteY45" fmla="*/ 5883 h 6995918"/>
              <a:gd name="connsiteX46" fmla="*/ 1 w 6858001"/>
              <a:gd name="connsiteY46" fmla="*/ 0 h 6995918"/>
              <a:gd name="connsiteX47" fmla="*/ 1 w 6858001"/>
              <a:gd name="connsiteY47" fmla="*/ 905354 h 6995918"/>
              <a:gd name="connsiteX48" fmla="*/ 0 w 6858001"/>
              <a:gd name="connsiteY48" fmla="*/ 905354 h 6995918"/>
              <a:gd name="connsiteX49" fmla="*/ 0 w 6858001"/>
              <a:gd name="connsiteY49" fmla="*/ 6995918 h 6995918"/>
              <a:gd name="connsiteX50" fmla="*/ 6858000 w 6858001"/>
              <a:gd name="connsiteY50" fmla="*/ 6995918 h 6995918"/>
              <a:gd name="connsiteX51" fmla="*/ 6858000 w 6858001"/>
              <a:gd name="connsiteY51" fmla="*/ 1344715 h 699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95918">
                <a:moveTo>
                  <a:pt x="6858001" y="1344715"/>
                </a:moveTo>
                <a:lnTo>
                  <a:pt x="6858001" y="1177"/>
                </a:lnTo>
                <a:lnTo>
                  <a:pt x="6702324" y="26222"/>
                </a:lnTo>
                <a:lnTo>
                  <a:pt x="6547333" y="50091"/>
                </a:lnTo>
                <a:lnTo>
                  <a:pt x="6391657" y="73455"/>
                </a:lnTo>
                <a:lnTo>
                  <a:pt x="6235294" y="93458"/>
                </a:lnTo>
                <a:lnTo>
                  <a:pt x="6079618" y="113629"/>
                </a:lnTo>
                <a:lnTo>
                  <a:pt x="5923255" y="132455"/>
                </a:lnTo>
                <a:lnTo>
                  <a:pt x="5768950" y="148591"/>
                </a:lnTo>
                <a:lnTo>
                  <a:pt x="5612588" y="163887"/>
                </a:lnTo>
                <a:lnTo>
                  <a:pt x="5456911" y="177839"/>
                </a:lnTo>
                <a:lnTo>
                  <a:pt x="5303978" y="189941"/>
                </a:lnTo>
                <a:lnTo>
                  <a:pt x="5148987" y="202044"/>
                </a:lnTo>
                <a:lnTo>
                  <a:pt x="4996054" y="212129"/>
                </a:lnTo>
                <a:lnTo>
                  <a:pt x="4843120" y="220029"/>
                </a:lnTo>
                <a:lnTo>
                  <a:pt x="4690873" y="228266"/>
                </a:lnTo>
                <a:lnTo>
                  <a:pt x="4539997" y="235157"/>
                </a:lnTo>
                <a:lnTo>
                  <a:pt x="4390492" y="240032"/>
                </a:lnTo>
                <a:lnTo>
                  <a:pt x="4240988" y="244234"/>
                </a:lnTo>
                <a:lnTo>
                  <a:pt x="4092855" y="248268"/>
                </a:lnTo>
                <a:lnTo>
                  <a:pt x="3946780" y="250117"/>
                </a:lnTo>
                <a:lnTo>
                  <a:pt x="3800704" y="252134"/>
                </a:lnTo>
                <a:lnTo>
                  <a:pt x="3656686" y="253143"/>
                </a:lnTo>
                <a:lnTo>
                  <a:pt x="3514040" y="252134"/>
                </a:lnTo>
                <a:lnTo>
                  <a:pt x="3372765" y="252134"/>
                </a:lnTo>
                <a:lnTo>
                  <a:pt x="3232862" y="250117"/>
                </a:lnTo>
                <a:lnTo>
                  <a:pt x="3095702" y="247092"/>
                </a:lnTo>
                <a:lnTo>
                  <a:pt x="2959914" y="244234"/>
                </a:lnTo>
                <a:lnTo>
                  <a:pt x="2826868" y="241040"/>
                </a:lnTo>
                <a:lnTo>
                  <a:pt x="2694509" y="236166"/>
                </a:lnTo>
                <a:lnTo>
                  <a:pt x="2564208" y="230955"/>
                </a:lnTo>
                <a:lnTo>
                  <a:pt x="2436649" y="226249"/>
                </a:lnTo>
                <a:lnTo>
                  <a:pt x="2187703" y="212969"/>
                </a:lnTo>
                <a:lnTo>
                  <a:pt x="1949045" y="198850"/>
                </a:lnTo>
                <a:lnTo>
                  <a:pt x="1719988" y="184058"/>
                </a:lnTo>
                <a:lnTo>
                  <a:pt x="1503275" y="167753"/>
                </a:lnTo>
                <a:lnTo>
                  <a:pt x="1296163" y="150776"/>
                </a:lnTo>
                <a:lnTo>
                  <a:pt x="1104139" y="132455"/>
                </a:lnTo>
                <a:lnTo>
                  <a:pt x="923774" y="114469"/>
                </a:lnTo>
                <a:lnTo>
                  <a:pt x="757810" y="96484"/>
                </a:lnTo>
                <a:lnTo>
                  <a:pt x="605563" y="79507"/>
                </a:lnTo>
                <a:lnTo>
                  <a:pt x="470460" y="63370"/>
                </a:lnTo>
                <a:lnTo>
                  <a:pt x="348388" y="48074"/>
                </a:lnTo>
                <a:lnTo>
                  <a:pt x="245518" y="35299"/>
                </a:lnTo>
                <a:lnTo>
                  <a:pt x="159107" y="23197"/>
                </a:lnTo>
                <a:lnTo>
                  <a:pt x="40463" y="5883"/>
                </a:lnTo>
                <a:lnTo>
                  <a:pt x="1" y="0"/>
                </a:lnTo>
                <a:lnTo>
                  <a:pt x="1" y="905354"/>
                </a:lnTo>
                <a:lnTo>
                  <a:pt x="0" y="905354"/>
                </a:lnTo>
                <a:lnTo>
                  <a:pt x="0" y="6995918"/>
                </a:lnTo>
                <a:lnTo>
                  <a:pt x="6858000" y="6995918"/>
                </a:lnTo>
                <a:lnTo>
                  <a:pt x="6858000" y="13447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6B1711-2584-4552-B3A9-E8A34E5CC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18555" y="1248697"/>
            <a:ext cx="4208206" cy="4360606"/>
          </a:xfrm>
        </p:spPr>
        <p:txBody>
          <a:bodyPr anchor="ctr">
            <a:normAutofit lnSpcReduction="10000"/>
          </a:bodyPr>
          <a:lstStyle/>
          <a:p>
            <a:r>
              <a:rPr lang="en-US" sz="3000" b="1" dirty="0">
                <a:solidFill>
                  <a:schemeClr val="tx1"/>
                </a:solidFill>
              </a:rPr>
              <a:t>Turning Crisis into Opportunity – the Journey Towards Improving the Management of Physical Evidence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Kerstin Hammarberg, </a:t>
            </a:r>
            <a:r>
              <a:rPr lang="en-US" b="1">
                <a:solidFill>
                  <a:schemeClr val="tx1"/>
                </a:solidFill>
              </a:rPr>
              <a:t>supervisor - Minneapolis </a:t>
            </a:r>
            <a:r>
              <a:rPr lang="en-US" b="1" dirty="0">
                <a:solidFill>
                  <a:schemeClr val="tx1"/>
                </a:solidFill>
              </a:rPr>
              <a:t>police property and evidence unit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4727A9-E27F-4F32-BF6B-227181F43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419" y="1248696"/>
            <a:ext cx="5621584" cy="4360606"/>
          </a:xfrm>
        </p:spPr>
        <p:txBody>
          <a:bodyPr anchor="ctr">
            <a:normAutofit/>
          </a:bodyPr>
          <a:lstStyle/>
          <a:p>
            <a:r>
              <a:rPr lang="en-US" sz="6100" dirty="0">
                <a:solidFill>
                  <a:schemeClr val="bg1"/>
                </a:solidFill>
              </a:rPr>
              <a:t>Addressing the Evidence Management Problem</a:t>
            </a:r>
          </a:p>
        </p:txBody>
      </p:sp>
    </p:spTree>
    <p:extLst>
      <p:ext uri="{BB962C8B-B14F-4D97-AF65-F5344CB8AC3E}">
        <p14:creationId xmlns:p14="http://schemas.microsoft.com/office/powerpoint/2010/main" val="2893463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4050" y="1625600"/>
            <a:ext cx="7486650" cy="3784600"/>
          </a:xfrm>
        </p:spPr>
        <p:txBody>
          <a:bodyPr/>
          <a:lstStyle/>
          <a:p>
            <a:r>
              <a:rPr lang="en-US" dirty="0"/>
              <a:t>Phone call with dispatcher saying: “FIRE AT CITY HALL EVIDENCE UNIT!”</a:t>
            </a:r>
          </a:p>
          <a:p>
            <a:r>
              <a:rPr lang="en-US" dirty="0"/>
              <a:t>Arrived at City Hall at 0130 hours (beat the Watch Commander to the scene)</a:t>
            </a:r>
          </a:p>
          <a:p>
            <a:r>
              <a:rPr lang="en-US" dirty="0"/>
              <a:t>Fire department had scene under control by 0200 hours</a:t>
            </a:r>
          </a:p>
          <a:p>
            <a:r>
              <a:rPr lang="en-US" dirty="0"/>
              <a:t>Assistant Chief on scene by 0230 hours</a:t>
            </a:r>
          </a:p>
          <a:p>
            <a:r>
              <a:rPr lang="en-US" dirty="0"/>
              <a:t>First view of the damage at 0230 hours</a:t>
            </a:r>
          </a:p>
        </p:txBody>
      </p:sp>
    </p:spTree>
    <p:extLst>
      <p:ext uri="{BB962C8B-B14F-4D97-AF65-F5344CB8AC3E}">
        <p14:creationId xmlns:p14="http://schemas.microsoft.com/office/powerpoint/2010/main" val="1422105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uilding&#10;&#10;Description generated with very high confidence">
            <a:extLst>
              <a:ext uri="{FF2B5EF4-FFF2-40B4-BE49-F238E27FC236}">
                <a16:creationId xmlns:a16="http://schemas.microsoft.com/office/drawing/2014/main" id="{B06DAEEE-45F5-4DCA-8F85-F85E88EA9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44449"/>
            <a:ext cx="9017000" cy="6762751"/>
          </a:xfrm>
        </p:spPr>
      </p:pic>
    </p:spTree>
    <p:extLst>
      <p:ext uri="{BB962C8B-B14F-4D97-AF65-F5344CB8AC3E}">
        <p14:creationId xmlns:p14="http://schemas.microsoft.com/office/powerpoint/2010/main" val="284680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rty old room&#10;&#10;Description generated with high confidence">
            <a:extLst>
              <a:ext uri="{FF2B5EF4-FFF2-40B4-BE49-F238E27FC236}">
                <a16:creationId xmlns:a16="http://schemas.microsoft.com/office/drawing/2014/main" id="{F002C14A-106B-4721-9310-F5AF914CB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70644"/>
            <a:ext cx="4460346" cy="6690519"/>
          </a:xfrm>
        </p:spPr>
      </p:pic>
    </p:spTree>
    <p:extLst>
      <p:ext uri="{BB962C8B-B14F-4D97-AF65-F5344CB8AC3E}">
        <p14:creationId xmlns:p14="http://schemas.microsoft.com/office/powerpoint/2010/main" val="2547505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ooden door&#10;&#10;Description generated with high confidence">
            <a:extLst>
              <a:ext uri="{FF2B5EF4-FFF2-40B4-BE49-F238E27FC236}">
                <a16:creationId xmlns:a16="http://schemas.microsoft.com/office/drawing/2014/main" id="{42CB9481-C2E3-4BEB-B886-E547CBB221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98" y="0"/>
            <a:ext cx="10210404" cy="6806936"/>
          </a:xfrm>
        </p:spPr>
      </p:pic>
    </p:spTree>
    <p:extLst>
      <p:ext uri="{BB962C8B-B14F-4D97-AF65-F5344CB8AC3E}">
        <p14:creationId xmlns:p14="http://schemas.microsoft.com/office/powerpoint/2010/main" val="4248385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building, floor&#10;&#10;Description generated with very high confidence">
            <a:extLst>
              <a:ext uri="{FF2B5EF4-FFF2-40B4-BE49-F238E27FC236}">
                <a16:creationId xmlns:a16="http://schemas.microsoft.com/office/drawing/2014/main" id="{B0527E96-05DF-49AC-BDAD-D3B6FF33C9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20" y="49080"/>
            <a:ext cx="10139759" cy="6759839"/>
          </a:xfrm>
        </p:spPr>
      </p:pic>
    </p:spTree>
    <p:extLst>
      <p:ext uri="{BB962C8B-B14F-4D97-AF65-F5344CB8AC3E}">
        <p14:creationId xmlns:p14="http://schemas.microsoft.com/office/powerpoint/2010/main" val="1141324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uilding, ground&#10;&#10;Description generated with very high confidence">
            <a:extLst>
              <a:ext uri="{FF2B5EF4-FFF2-40B4-BE49-F238E27FC236}">
                <a16:creationId xmlns:a16="http://schemas.microsoft.com/office/drawing/2014/main" id="{408153C7-50D1-411C-A994-13AB2674DD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8466"/>
            <a:ext cx="10236200" cy="6824134"/>
          </a:xfrm>
        </p:spPr>
      </p:pic>
    </p:spTree>
    <p:extLst>
      <p:ext uri="{BB962C8B-B14F-4D97-AF65-F5344CB8AC3E}">
        <p14:creationId xmlns:p14="http://schemas.microsoft.com/office/powerpoint/2010/main" val="1459652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rty old room&#10;&#10;Description generated with very high confidence">
            <a:extLst>
              <a:ext uri="{FF2B5EF4-FFF2-40B4-BE49-F238E27FC236}">
                <a16:creationId xmlns:a16="http://schemas.microsoft.com/office/drawing/2014/main" id="{8EFFF84B-3264-4659-9877-35C9525151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-37306"/>
            <a:ext cx="10337800" cy="6891867"/>
          </a:xfrm>
        </p:spPr>
      </p:pic>
    </p:spTree>
    <p:extLst>
      <p:ext uri="{BB962C8B-B14F-4D97-AF65-F5344CB8AC3E}">
        <p14:creationId xmlns:p14="http://schemas.microsoft.com/office/powerpoint/2010/main" val="1493895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cabinet, oven, food&#10;&#10;Description generated with very high confidence">
            <a:extLst>
              <a:ext uri="{FF2B5EF4-FFF2-40B4-BE49-F238E27FC236}">
                <a16:creationId xmlns:a16="http://schemas.microsoft.com/office/drawing/2014/main" id="{7A871C9D-BE8C-4565-8BDE-2479B94C1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58" y="63500"/>
            <a:ext cx="10153650" cy="6769100"/>
          </a:xfrm>
        </p:spPr>
      </p:pic>
    </p:spTree>
    <p:extLst>
      <p:ext uri="{BB962C8B-B14F-4D97-AF65-F5344CB8AC3E}">
        <p14:creationId xmlns:p14="http://schemas.microsoft.com/office/powerpoint/2010/main" val="3915962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fungus&#10;&#10;Description generated with high confidence">
            <a:extLst>
              <a:ext uri="{FF2B5EF4-FFF2-40B4-BE49-F238E27FC236}">
                <a16:creationId xmlns:a16="http://schemas.microsoft.com/office/drawing/2014/main" id="{4418BD46-A2F8-40F7-8EBA-0CA092DAA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29" y="0"/>
            <a:ext cx="10269142" cy="6846094"/>
          </a:xfrm>
        </p:spPr>
      </p:pic>
    </p:spTree>
    <p:extLst>
      <p:ext uri="{BB962C8B-B14F-4D97-AF65-F5344CB8AC3E}">
        <p14:creationId xmlns:p14="http://schemas.microsoft.com/office/powerpoint/2010/main" val="1443312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grill&#10;&#10;Description generated with high confidence">
            <a:extLst>
              <a:ext uri="{FF2B5EF4-FFF2-40B4-BE49-F238E27FC236}">
                <a16:creationId xmlns:a16="http://schemas.microsoft.com/office/drawing/2014/main" id="{334FD46E-45B5-4F75-B32D-1D2B0AF4B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79" y="54239"/>
            <a:ext cx="10205642" cy="6803761"/>
          </a:xfrm>
        </p:spPr>
      </p:pic>
    </p:spTree>
    <p:extLst>
      <p:ext uri="{BB962C8B-B14F-4D97-AF65-F5344CB8AC3E}">
        <p14:creationId xmlns:p14="http://schemas.microsoft.com/office/powerpoint/2010/main" val="75578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8D0172-F2E0-4763-9C35-F02266495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9F2851FB-E841-4509-8A6D-A416376EA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DF6FB2B2-CE21-407F-B22E-302DADC2C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BD8CEFF-313B-4DCD-BEFF-828B48F57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505" y="623571"/>
            <a:ext cx="10260990" cy="352388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8000" b="0" i="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Fire at the Minneapolis Police Department</a:t>
            </a:r>
          </a:p>
        </p:txBody>
      </p:sp>
    </p:spTree>
    <p:extLst>
      <p:ext uri="{BB962C8B-B14F-4D97-AF65-F5344CB8AC3E}">
        <p14:creationId xmlns:p14="http://schemas.microsoft.com/office/powerpoint/2010/main" val="679208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4E1036B3-16ED-46DA-A756-36D7AEEA15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79" y="10186"/>
            <a:ext cx="10256442" cy="6837628"/>
          </a:xfrm>
        </p:spPr>
      </p:pic>
    </p:spTree>
    <p:extLst>
      <p:ext uri="{BB962C8B-B14F-4D97-AF65-F5344CB8AC3E}">
        <p14:creationId xmlns:p14="http://schemas.microsoft.com/office/powerpoint/2010/main" val="2629481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A292A0-D078-4297-9820-FB71C4E789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04" y="0"/>
            <a:ext cx="10186592" cy="6791061"/>
          </a:xfrm>
        </p:spPr>
      </p:pic>
    </p:spTree>
    <p:extLst>
      <p:ext uri="{BB962C8B-B14F-4D97-AF65-F5344CB8AC3E}">
        <p14:creationId xmlns:p14="http://schemas.microsoft.com/office/powerpoint/2010/main" val="264482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picture containing indoor&#10;&#10;Description generated with high confidence">
            <a:extLst>
              <a:ext uri="{FF2B5EF4-FFF2-40B4-BE49-F238E27FC236}">
                <a16:creationId xmlns:a16="http://schemas.microsoft.com/office/drawing/2014/main" id="{DDB6EC45-C54E-4FE9-AE47-641BD2131A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58" y="0"/>
            <a:ext cx="10256442" cy="6837628"/>
          </a:xfrm>
        </p:spPr>
      </p:pic>
    </p:spTree>
    <p:extLst>
      <p:ext uri="{BB962C8B-B14F-4D97-AF65-F5344CB8AC3E}">
        <p14:creationId xmlns:p14="http://schemas.microsoft.com/office/powerpoint/2010/main" val="1818468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picture containing raft, watercraft, indoor&#10;&#10;Description generated with very high confidence">
            <a:extLst>
              <a:ext uri="{FF2B5EF4-FFF2-40B4-BE49-F238E27FC236}">
                <a16:creationId xmlns:a16="http://schemas.microsoft.com/office/drawing/2014/main" id="{C85DA28A-4E2C-44FA-B86A-02987B485B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29" y="28839"/>
            <a:ext cx="10243742" cy="6829161"/>
          </a:xfrm>
        </p:spPr>
      </p:pic>
    </p:spTree>
    <p:extLst>
      <p:ext uri="{BB962C8B-B14F-4D97-AF65-F5344CB8AC3E}">
        <p14:creationId xmlns:p14="http://schemas.microsoft.com/office/powerpoint/2010/main" val="3988239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67A8F-1F5A-41C9-AD3F-319D822A2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 what is stored in an Evidence Unit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472" y="2348140"/>
            <a:ext cx="8890000" cy="3179128"/>
          </a:xfrm>
        </p:spPr>
        <p:txBody>
          <a:bodyPr>
            <a:normAutofit/>
          </a:bodyPr>
          <a:lstStyle/>
          <a:p>
            <a:r>
              <a:rPr lang="en-US" u="sng" dirty="0"/>
              <a:t>Ammunition</a:t>
            </a:r>
            <a:r>
              <a:rPr lang="en-US" dirty="0"/>
              <a:t> that was exploding while the fire was being fought</a:t>
            </a:r>
          </a:p>
          <a:p>
            <a:r>
              <a:rPr lang="en-US" dirty="0"/>
              <a:t>Firearms were in the debris </a:t>
            </a:r>
            <a:r>
              <a:rPr lang="mr-IN" dirty="0"/>
              <a:t>–</a:t>
            </a:r>
            <a:r>
              <a:rPr lang="en-US" dirty="0"/>
              <a:t> these were actually </a:t>
            </a:r>
            <a:r>
              <a:rPr lang="en-US" u="sng" dirty="0"/>
              <a:t>replica</a:t>
            </a:r>
            <a:r>
              <a:rPr lang="en-US" dirty="0"/>
              <a:t> firearms</a:t>
            </a:r>
          </a:p>
          <a:p>
            <a:r>
              <a:rPr lang="en-US" dirty="0"/>
              <a:t>Photos</a:t>
            </a:r>
          </a:p>
          <a:p>
            <a:r>
              <a:rPr lang="en-US" dirty="0"/>
              <a:t>Wallets</a:t>
            </a:r>
          </a:p>
          <a:p>
            <a:r>
              <a:rPr lang="en-US" dirty="0"/>
              <a:t>Sump pumps were needed to clear 2” of standing water </a:t>
            </a:r>
          </a:p>
          <a:p>
            <a:r>
              <a:rPr lang="en-US" dirty="0"/>
              <a:t>Fire contained to 30’ length of space</a:t>
            </a:r>
          </a:p>
        </p:txBody>
      </p:sp>
    </p:spTree>
    <p:extLst>
      <p:ext uri="{BB962C8B-B14F-4D97-AF65-F5344CB8AC3E}">
        <p14:creationId xmlns:p14="http://schemas.microsoft.com/office/powerpoint/2010/main" val="2015513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dog&#10;&#10;Description generated with high confidence">
            <a:extLst>
              <a:ext uri="{FF2B5EF4-FFF2-40B4-BE49-F238E27FC236}">
                <a16:creationId xmlns:a16="http://schemas.microsoft.com/office/drawing/2014/main" id="{BE7909FD-9078-46FC-ADE2-0A424BE047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80" y="37307"/>
            <a:ext cx="10231040" cy="6820693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0FD964F-19A3-4346-BA72-C44FB59E49F3}"/>
              </a:ext>
            </a:extLst>
          </p:cNvPr>
          <p:cNvCxnSpPr>
            <a:cxnSpLocks/>
          </p:cNvCxnSpPr>
          <p:nvPr/>
        </p:nvCxnSpPr>
        <p:spPr>
          <a:xfrm flipH="1">
            <a:off x="7737475" y="2476500"/>
            <a:ext cx="1736725" cy="88265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BCDF88E-9D30-43A9-AB6C-CD4088E6CD4B}"/>
              </a:ext>
            </a:extLst>
          </p:cNvPr>
          <p:cNvCxnSpPr>
            <a:cxnSpLocks/>
          </p:cNvCxnSpPr>
          <p:nvPr/>
        </p:nvCxnSpPr>
        <p:spPr>
          <a:xfrm flipH="1">
            <a:off x="6502403" y="1219200"/>
            <a:ext cx="1993897" cy="187325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443BF42-8E76-4C36-B415-F333460ED237}"/>
              </a:ext>
            </a:extLst>
          </p:cNvPr>
          <p:cNvCxnSpPr>
            <a:cxnSpLocks/>
          </p:cNvCxnSpPr>
          <p:nvPr/>
        </p:nvCxnSpPr>
        <p:spPr>
          <a:xfrm flipH="1">
            <a:off x="5765800" y="927100"/>
            <a:ext cx="736602" cy="19907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884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572" y="1553255"/>
            <a:ext cx="7797800" cy="3751490"/>
          </a:xfrm>
        </p:spPr>
        <p:txBody>
          <a:bodyPr/>
          <a:lstStyle/>
          <a:p>
            <a:r>
              <a:rPr lang="en-US" dirty="0"/>
              <a:t>No damage to the main office area</a:t>
            </a:r>
          </a:p>
          <a:p>
            <a:r>
              <a:rPr lang="en-US" dirty="0"/>
              <a:t>Immediately officers used temporary lockers at precincts</a:t>
            </a:r>
          </a:p>
          <a:p>
            <a:r>
              <a:rPr lang="en-US" dirty="0"/>
              <a:t>Staff were notified of the fire and where they should report for work</a:t>
            </a:r>
          </a:p>
          <a:p>
            <a:r>
              <a:rPr lang="en-US" dirty="0"/>
              <a:t>Staff used trucks to collect all evidence</a:t>
            </a:r>
          </a:p>
          <a:p>
            <a:r>
              <a:rPr lang="en-US" dirty="0"/>
              <a:t>Beginning at 0700 hours officers were directed to bring all physical evidence or property to another warehouse location</a:t>
            </a:r>
          </a:p>
        </p:txBody>
      </p:sp>
    </p:spTree>
    <p:extLst>
      <p:ext uri="{BB962C8B-B14F-4D97-AF65-F5344CB8AC3E}">
        <p14:creationId xmlns:p14="http://schemas.microsoft.com/office/powerpoint/2010/main" val="1672130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8743" y="1340615"/>
            <a:ext cx="7366000" cy="4209427"/>
          </a:xfrm>
        </p:spPr>
        <p:txBody>
          <a:bodyPr>
            <a:normAutofit/>
          </a:bodyPr>
          <a:lstStyle/>
          <a:p>
            <a:r>
              <a:rPr lang="en-US" dirty="0"/>
              <a:t>The department PIO was briefed and he provided information to the media</a:t>
            </a:r>
          </a:p>
          <a:p>
            <a:r>
              <a:rPr lang="en-US" dirty="0"/>
              <a:t>Notices were posted on the office door</a:t>
            </a:r>
          </a:p>
          <a:p>
            <a:r>
              <a:rPr lang="en-US" dirty="0"/>
              <a:t>Website was updated to indicate that the Property and Evidence Unit was temporarily closed</a:t>
            </a:r>
          </a:p>
          <a:p>
            <a:r>
              <a:rPr lang="en-US" dirty="0"/>
              <a:t>Phone calls were answered by staff </a:t>
            </a:r>
          </a:p>
          <a:p>
            <a:pPr lvl="1"/>
            <a:r>
              <a:rPr lang="en-US" dirty="0"/>
              <a:t>Inquiries about the status of property</a:t>
            </a:r>
          </a:p>
          <a:p>
            <a:pPr lvl="1"/>
            <a:r>
              <a:rPr lang="en-US" dirty="0"/>
              <a:t>How to make claims of damage or destruction</a:t>
            </a:r>
          </a:p>
          <a:p>
            <a:pPr lvl="1"/>
            <a:r>
              <a:rPr lang="en-US" dirty="0"/>
              <a:t>General questions about case status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514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002D0-A8A0-41AF-A2A2-B36AA7FE9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Community Service Officers (CSOs) were sent</a:t>
            </a:r>
          </a:p>
          <a:p>
            <a:r>
              <a:rPr lang="en-US" dirty="0"/>
              <a:t>PE staff and CSOs shoveled debris into bins, boxes, and containers </a:t>
            </a:r>
          </a:p>
          <a:p>
            <a:r>
              <a:rPr lang="en-US" dirty="0"/>
              <a:t>All items were moved out of the basement storage area to waiting trucks </a:t>
            </a:r>
          </a:p>
          <a:p>
            <a:r>
              <a:rPr lang="en-US" dirty="0"/>
              <a:t>Brought to the NE warehouse</a:t>
            </a:r>
          </a:p>
          <a:p>
            <a:r>
              <a:rPr lang="en-US" dirty="0"/>
              <a:t>Items were laid out on paper</a:t>
            </a:r>
          </a:p>
          <a:p>
            <a:r>
              <a:rPr lang="en-US" dirty="0"/>
              <a:t>Items that were beyond recognition were spread out to dry</a:t>
            </a:r>
          </a:p>
          <a:p>
            <a:r>
              <a:rPr lang="en-US" dirty="0"/>
              <a:t>Kept things in numerical order</a:t>
            </a:r>
          </a:p>
        </p:txBody>
      </p:sp>
    </p:spTree>
    <p:extLst>
      <p:ext uri="{BB962C8B-B14F-4D97-AF65-F5344CB8AC3E}">
        <p14:creationId xmlns:p14="http://schemas.microsoft.com/office/powerpoint/2010/main" val="1560047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ound, outdoor, building&#10;&#10;Description generated with very high confidence">
            <a:extLst>
              <a:ext uri="{FF2B5EF4-FFF2-40B4-BE49-F238E27FC236}">
                <a16:creationId xmlns:a16="http://schemas.microsoft.com/office/drawing/2014/main" id="{D1CCE84D-433C-49C0-A9AB-8E11E890C3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0"/>
            <a:ext cx="9042400" cy="6781801"/>
          </a:xfrm>
        </p:spPr>
      </p:pic>
    </p:spTree>
    <p:extLst>
      <p:ext uri="{BB962C8B-B14F-4D97-AF65-F5344CB8AC3E}">
        <p14:creationId xmlns:p14="http://schemas.microsoft.com/office/powerpoint/2010/main" val="2902650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27AA5-9166-4933-9A8F-E92A8A18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1447800"/>
            <a:ext cx="6974915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Before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2A19A-1B9F-4689-8265-2FCEF02C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4955" y="4777380"/>
            <a:ext cx="6974911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400" b="0" i="0" kern="1200" cap="all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Minneapolis Police Department</a:t>
            </a:r>
          </a:p>
          <a:p>
            <a:pPr>
              <a:lnSpc>
                <a:spcPct val="90000"/>
              </a:lnSpc>
            </a:pPr>
            <a:r>
              <a:rPr lang="en-US" sz="1400" b="0" i="0" kern="1200" cap="all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City Hall (Basement) – Property and Evidence Unit main intake facility</a:t>
            </a:r>
          </a:p>
        </p:txBody>
      </p:sp>
    </p:spTree>
    <p:extLst>
      <p:ext uri="{BB962C8B-B14F-4D97-AF65-F5344CB8AC3E}">
        <p14:creationId xmlns:p14="http://schemas.microsoft.com/office/powerpoint/2010/main" val="2433833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294E65-2EC8-472F-91F5-4668244ED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-19051"/>
            <a:ext cx="9169400" cy="6877051"/>
          </a:xfrm>
        </p:spPr>
      </p:pic>
    </p:spTree>
    <p:extLst>
      <p:ext uri="{BB962C8B-B14F-4D97-AF65-F5344CB8AC3E}">
        <p14:creationId xmlns:p14="http://schemas.microsoft.com/office/powerpoint/2010/main" val="1135909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ound, building, piece, food&#10;&#10;Description generated with very high confidence">
            <a:extLst>
              <a:ext uri="{FF2B5EF4-FFF2-40B4-BE49-F238E27FC236}">
                <a16:creationId xmlns:a16="http://schemas.microsoft.com/office/drawing/2014/main" id="{75EBFF60-CDAF-479C-B08F-B02FD4619F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0" y="0"/>
            <a:ext cx="9017000" cy="6762751"/>
          </a:xfrm>
        </p:spPr>
      </p:pic>
    </p:spTree>
    <p:extLst>
      <p:ext uri="{BB962C8B-B14F-4D97-AF65-F5344CB8AC3E}">
        <p14:creationId xmlns:p14="http://schemas.microsoft.com/office/powerpoint/2010/main" val="36810965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empty room&#10;&#10;Description generated with high confidence">
            <a:extLst>
              <a:ext uri="{FF2B5EF4-FFF2-40B4-BE49-F238E27FC236}">
                <a16:creationId xmlns:a16="http://schemas.microsoft.com/office/drawing/2014/main" id="{D82683A5-FADA-4C0C-9764-165B30CFC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66674"/>
            <a:ext cx="8966200" cy="6724651"/>
          </a:xfrm>
        </p:spPr>
      </p:pic>
    </p:spTree>
    <p:extLst>
      <p:ext uri="{BB962C8B-B14F-4D97-AF65-F5344CB8AC3E}">
        <p14:creationId xmlns:p14="http://schemas.microsoft.com/office/powerpoint/2010/main" val="2374346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458912"/>
            <a:ext cx="8216900" cy="3940176"/>
          </a:xfrm>
        </p:spPr>
        <p:txBody>
          <a:bodyPr>
            <a:normAutofit/>
          </a:bodyPr>
          <a:lstStyle/>
          <a:p>
            <a:r>
              <a:rPr lang="en-US" dirty="0"/>
              <a:t>After all burned or soaked evidence was moved the extent of the damage was determined</a:t>
            </a:r>
          </a:p>
          <a:p>
            <a:r>
              <a:rPr lang="en-US" dirty="0"/>
              <a:t>Paper chain of custody forms were reviewed </a:t>
            </a:r>
          </a:p>
          <a:p>
            <a:r>
              <a:rPr lang="en-US" dirty="0"/>
              <a:t>Standard statement was developed </a:t>
            </a:r>
          </a:p>
          <a:p>
            <a:r>
              <a:rPr lang="en-US" dirty="0"/>
              <a:t>Supplement was added to each affected case</a:t>
            </a:r>
          </a:p>
          <a:p>
            <a:r>
              <a:rPr lang="en-US" dirty="0"/>
              <a:t>Paperwork and RMS updated to reflect if something was damaged or destroyed</a:t>
            </a:r>
          </a:p>
          <a:p>
            <a:r>
              <a:rPr lang="en-US" dirty="0"/>
              <a:t>Binders were set up to contain all paperwork from affected cases</a:t>
            </a:r>
          </a:p>
        </p:txBody>
      </p:sp>
    </p:spTree>
    <p:extLst>
      <p:ext uri="{BB962C8B-B14F-4D97-AF65-F5344CB8AC3E}">
        <p14:creationId xmlns:p14="http://schemas.microsoft.com/office/powerpoint/2010/main" val="9800042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100" y="1555751"/>
            <a:ext cx="8077200" cy="3524250"/>
          </a:xfrm>
        </p:spPr>
        <p:txBody>
          <a:bodyPr/>
          <a:lstStyle/>
          <a:p>
            <a:r>
              <a:rPr lang="en-US" dirty="0"/>
              <a:t>Service to department personnel restarted at 1600 hours on the day of the fire</a:t>
            </a:r>
          </a:p>
          <a:p>
            <a:r>
              <a:rPr lang="en-US" dirty="0"/>
              <a:t>Service to the City and County Attorney’s Office began the next business day</a:t>
            </a:r>
          </a:p>
          <a:p>
            <a:r>
              <a:rPr lang="en-US" dirty="0"/>
              <a:t>Service to the public began again the next business day</a:t>
            </a:r>
          </a:p>
          <a:p>
            <a:r>
              <a:rPr lang="en-US" dirty="0"/>
              <a:t>Subpoenas started to be sent within 48-hours </a:t>
            </a:r>
          </a:p>
          <a:p>
            <a:r>
              <a:rPr lang="en-US" dirty="0"/>
              <a:t>After six to eight subpoenas further subpoenas to testify were received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8533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100" y="1744662"/>
            <a:ext cx="7912100" cy="3627438"/>
          </a:xfrm>
        </p:spPr>
        <p:txBody>
          <a:bodyPr>
            <a:normAutofit/>
          </a:bodyPr>
          <a:lstStyle/>
          <a:p>
            <a:r>
              <a:rPr lang="en-US" dirty="0"/>
              <a:t>Final tally of items destroyed was nearly 25,000 items</a:t>
            </a:r>
          </a:p>
          <a:p>
            <a:r>
              <a:rPr lang="en-US" dirty="0"/>
              <a:t>Some items were able to be recreated because they were copies </a:t>
            </a:r>
          </a:p>
          <a:p>
            <a:r>
              <a:rPr lang="en-US" dirty="0"/>
              <a:t>Many other items were unique and were lost</a:t>
            </a:r>
          </a:p>
          <a:p>
            <a:r>
              <a:rPr lang="en-US" dirty="0"/>
              <a:t>Cases impacted were any type from petty misdemeanor to felony </a:t>
            </a:r>
            <a:r>
              <a:rPr lang="mr-IN" dirty="0"/>
              <a:t>–</a:t>
            </a:r>
            <a:r>
              <a:rPr lang="en-US" dirty="0"/>
              <a:t> damage to property to sexual assault</a:t>
            </a:r>
          </a:p>
        </p:txBody>
      </p:sp>
    </p:spTree>
    <p:extLst>
      <p:ext uri="{BB962C8B-B14F-4D97-AF65-F5344CB8AC3E}">
        <p14:creationId xmlns:p14="http://schemas.microsoft.com/office/powerpoint/2010/main" val="20433748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FD847-F315-4E2A-BEBF-41957C1C3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of 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0ED57-901A-4B54-9CDA-0708C05B11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Putting the disaster plan to work</a:t>
            </a:r>
          </a:p>
        </p:txBody>
      </p:sp>
    </p:spTree>
    <p:extLst>
      <p:ext uri="{BB962C8B-B14F-4D97-AF65-F5344CB8AC3E}">
        <p14:creationId xmlns:p14="http://schemas.microsoft.com/office/powerpoint/2010/main" val="14632988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00D9F3-9685-7947-A7CD-34F883B28B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37100" cy="2860675"/>
          </a:xfrm>
        </p:spPr>
        <p:txBody>
          <a:bodyPr>
            <a:normAutofit/>
          </a:bodyPr>
          <a:lstStyle/>
          <a:p>
            <a:r>
              <a:rPr lang="en-US" dirty="0"/>
              <a:t>Diversion of all incoming evidence and property</a:t>
            </a:r>
          </a:p>
          <a:p>
            <a:r>
              <a:rPr lang="en-US" dirty="0"/>
              <a:t>Diversion of all phone calls</a:t>
            </a:r>
          </a:p>
          <a:p>
            <a:r>
              <a:rPr lang="en-US" dirty="0"/>
              <a:t>Staff designated for intake</a:t>
            </a:r>
          </a:p>
          <a:p>
            <a:r>
              <a:rPr lang="en-US" dirty="0"/>
              <a:t>Staff designated for cleaning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2EB06A-BAED-AC42-B6D1-258D95EE1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394075"/>
          </a:xfrm>
        </p:spPr>
        <p:txBody>
          <a:bodyPr>
            <a:normAutofit/>
          </a:bodyPr>
          <a:lstStyle/>
          <a:p>
            <a:r>
              <a:rPr lang="en-US" dirty="0"/>
              <a:t>Request departmental support- personnel, vehicles, etc.</a:t>
            </a:r>
          </a:p>
          <a:p>
            <a:r>
              <a:rPr lang="en-US" dirty="0"/>
              <a:t> Request other resources for clean up and maintenance</a:t>
            </a:r>
          </a:p>
          <a:p>
            <a:r>
              <a:rPr lang="en-US" dirty="0"/>
              <a:t>Move all damaged evidence to secure location</a:t>
            </a:r>
          </a:p>
          <a:p>
            <a:r>
              <a:rPr lang="en-US" dirty="0"/>
              <a:t>Dry all evidence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8499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0" y="1939925"/>
            <a:ext cx="5181600" cy="3355975"/>
          </a:xfrm>
        </p:spPr>
        <p:txBody>
          <a:bodyPr>
            <a:normAutofit/>
          </a:bodyPr>
          <a:lstStyle/>
          <a:p>
            <a:r>
              <a:rPr lang="en-US" dirty="0"/>
              <a:t>Determine items lost</a:t>
            </a:r>
          </a:p>
          <a:p>
            <a:r>
              <a:rPr lang="en-US" dirty="0"/>
              <a:t>Run report by storage location</a:t>
            </a:r>
          </a:p>
          <a:p>
            <a:r>
              <a:rPr lang="en-US" dirty="0"/>
              <a:t>Staff involvement in documentation</a:t>
            </a:r>
          </a:p>
          <a:p>
            <a:r>
              <a:rPr lang="en-US" dirty="0"/>
              <a:t>Pull all paperwork for damaged items/update computer RMS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dispositions for all evidence and property (destroyed or OK)</a:t>
            </a:r>
          </a:p>
          <a:p>
            <a:r>
              <a:rPr lang="en-US" dirty="0"/>
              <a:t>Contact City and County Attorney’s Offices with status updates</a:t>
            </a:r>
          </a:p>
          <a:p>
            <a:r>
              <a:rPr lang="en-US" dirty="0"/>
              <a:t>Handle public inquiries about property (not media)</a:t>
            </a:r>
          </a:p>
          <a:p>
            <a:r>
              <a:rPr lang="en-US" dirty="0"/>
              <a:t>Provide direction on how to file claims  </a:t>
            </a:r>
          </a:p>
        </p:txBody>
      </p:sp>
    </p:spTree>
    <p:extLst>
      <p:ext uri="{BB962C8B-B14F-4D97-AF65-F5344CB8AC3E}">
        <p14:creationId xmlns:p14="http://schemas.microsoft.com/office/powerpoint/2010/main" val="30825553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DAE3410-0E2D-4D83-9736-612A36BC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7800" y="822325"/>
            <a:ext cx="2832100" cy="1527175"/>
          </a:xfrm>
        </p:spPr>
        <p:txBody>
          <a:bodyPr>
            <a:normAutofit fontScale="90000"/>
          </a:bodyPr>
          <a:lstStyle/>
          <a:p>
            <a:r>
              <a:rPr lang="en-US" dirty="0"/>
              <a:t>Look what’s here!</a:t>
            </a:r>
          </a:p>
        </p:txBody>
      </p:sp>
      <p:pic>
        <p:nvPicPr>
          <p:cNvPr id="5" name="Content Placeholder 4" descr="A picture containing building&#10;&#10;Description generated with high confidence">
            <a:extLst>
              <a:ext uri="{FF2B5EF4-FFF2-40B4-BE49-F238E27FC236}">
                <a16:creationId xmlns:a16="http://schemas.microsoft.com/office/drawing/2014/main" id="{078F34B7-29EC-49FA-804A-7E061F4EB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2" y="38896"/>
            <a:ext cx="5038128" cy="6717504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638BDEC-BA9C-4FCD-BF29-0E01E853E99C}"/>
              </a:ext>
            </a:extLst>
          </p:cNvPr>
          <p:cNvCxnSpPr>
            <a:cxnSpLocks/>
          </p:cNvCxnSpPr>
          <p:nvPr/>
        </p:nvCxnSpPr>
        <p:spPr>
          <a:xfrm flipH="1">
            <a:off x="6108700" y="1635125"/>
            <a:ext cx="2933700" cy="1397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913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CC841FA-DC4D-4E17-8277-D136C0E4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evidence was processed: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8E8EB1-F926-42AF-B8EB-78A8CEEF87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571875"/>
          </a:xfrm>
        </p:spPr>
        <p:txBody>
          <a:bodyPr>
            <a:normAutofit/>
          </a:bodyPr>
          <a:lstStyle/>
          <a:p>
            <a:r>
              <a:rPr lang="en-US" dirty="0"/>
              <a:t>Officers brought items of property or evidence to the Unit</a:t>
            </a:r>
          </a:p>
          <a:p>
            <a:r>
              <a:rPr lang="en-US" dirty="0"/>
              <a:t>Evidence Technicians (ET) entered all items into computer</a:t>
            </a:r>
          </a:p>
          <a:p>
            <a:r>
              <a:rPr lang="en-US" dirty="0"/>
              <a:t>ETs printed a paper chain of custody (COC)</a:t>
            </a:r>
          </a:p>
          <a:p>
            <a:r>
              <a:rPr lang="en-US" dirty="0"/>
              <a:t>Officers signed paper COC acknowledging submission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E30E65-FF6B-4188-9758-0A2166DB46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27274"/>
            <a:ext cx="5181600" cy="2568575"/>
          </a:xfrm>
        </p:spPr>
        <p:txBody>
          <a:bodyPr>
            <a:normAutofit/>
          </a:bodyPr>
          <a:lstStyle/>
          <a:p>
            <a:r>
              <a:rPr lang="en-US" dirty="0"/>
              <a:t>ETs packaged, labeled and stored all items</a:t>
            </a:r>
          </a:p>
          <a:p>
            <a:r>
              <a:rPr lang="en-US" dirty="0"/>
              <a:t>No bar codes</a:t>
            </a:r>
          </a:p>
          <a:p>
            <a:r>
              <a:rPr lang="en-US" dirty="0"/>
              <a:t>Partially computerized/manual system for documentation</a:t>
            </a:r>
          </a:p>
        </p:txBody>
      </p:sp>
    </p:spTree>
    <p:extLst>
      <p:ext uri="{BB962C8B-B14F-4D97-AF65-F5344CB8AC3E}">
        <p14:creationId xmlns:p14="http://schemas.microsoft.com/office/powerpoint/2010/main" val="20131688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uilding, indoor, floor&#10;&#10;Description generated with high confidence">
            <a:extLst>
              <a:ext uri="{FF2B5EF4-FFF2-40B4-BE49-F238E27FC236}">
                <a16:creationId xmlns:a16="http://schemas.microsoft.com/office/drawing/2014/main" id="{86C52BF5-BD7D-4DC6-B277-7F2A72349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00" y="98160"/>
            <a:ext cx="4965104" cy="6620139"/>
          </a:xfrm>
        </p:spPr>
      </p:pic>
    </p:spTree>
    <p:extLst>
      <p:ext uri="{BB962C8B-B14F-4D97-AF65-F5344CB8AC3E}">
        <p14:creationId xmlns:p14="http://schemas.microsoft.com/office/powerpoint/2010/main" val="17275765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8DFC-C7ED-419C-914C-563230483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Determination of the fire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1AAC1-DC63-433D-8F0A-0E5E63CC5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2185988"/>
            <a:ext cx="9550400" cy="3224212"/>
          </a:xfrm>
        </p:spPr>
        <p:txBody>
          <a:bodyPr/>
          <a:lstStyle/>
          <a:p>
            <a:r>
              <a:rPr lang="en-US" dirty="0"/>
              <a:t>Fire was determined to be electrical</a:t>
            </a:r>
          </a:p>
          <a:p>
            <a:r>
              <a:rPr lang="en-US" dirty="0"/>
              <a:t>Water ran down the wall and impacted a light fixture and electrical outlet</a:t>
            </a:r>
          </a:p>
          <a:p>
            <a:r>
              <a:rPr lang="en-US" dirty="0"/>
              <a:t>Sparks hit the paper envelopes (fuel)</a:t>
            </a:r>
          </a:p>
          <a:p>
            <a:r>
              <a:rPr lang="en-US" dirty="0"/>
              <a:t>A gentle breeze provided more encouragement</a:t>
            </a:r>
          </a:p>
          <a:p>
            <a:r>
              <a:rPr lang="en-US" dirty="0"/>
              <a:t>No one was present to notice a problem</a:t>
            </a:r>
          </a:p>
          <a:p>
            <a:r>
              <a:rPr lang="en-US" dirty="0"/>
              <a:t>Fire was fully engulfed by the time heat caused the sprinklers to go off</a:t>
            </a:r>
          </a:p>
        </p:txBody>
      </p:sp>
    </p:spTree>
    <p:extLst>
      <p:ext uri="{BB962C8B-B14F-4D97-AF65-F5344CB8AC3E}">
        <p14:creationId xmlns:p14="http://schemas.microsoft.com/office/powerpoint/2010/main" val="32278218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empty room&#10;&#10;Description generated with high confidence">
            <a:extLst>
              <a:ext uri="{FF2B5EF4-FFF2-40B4-BE49-F238E27FC236}">
                <a16:creationId xmlns:a16="http://schemas.microsoft.com/office/drawing/2014/main" id="{3932E3DE-07B4-4B1A-A02F-DEBE0A007F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0" y="72760"/>
            <a:ext cx="5029200" cy="6705601"/>
          </a:xfr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78CE19C-1E7D-4AD3-A396-F53B4745F763}"/>
              </a:ext>
            </a:extLst>
          </p:cNvPr>
          <p:cNvCxnSpPr>
            <a:cxnSpLocks/>
          </p:cNvCxnSpPr>
          <p:nvPr/>
        </p:nvCxnSpPr>
        <p:spPr>
          <a:xfrm flipH="1">
            <a:off x="6856413" y="647700"/>
            <a:ext cx="3290887" cy="70313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FEF5458-0536-46CD-AF21-D18F75CC63D8}"/>
              </a:ext>
            </a:extLst>
          </p:cNvPr>
          <p:cNvCxnSpPr>
            <a:cxnSpLocks/>
          </p:cNvCxnSpPr>
          <p:nvPr/>
        </p:nvCxnSpPr>
        <p:spPr>
          <a:xfrm flipH="1">
            <a:off x="7102476" y="2679700"/>
            <a:ext cx="3705224" cy="12872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931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indoor, sitting&#10;&#10;Description generated with high confidence">
            <a:extLst>
              <a:ext uri="{FF2B5EF4-FFF2-40B4-BE49-F238E27FC236}">
                <a16:creationId xmlns:a16="http://schemas.microsoft.com/office/drawing/2014/main" id="{B5F95F61-91E8-4479-9E5B-110FFE844B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29" y="50005"/>
            <a:ext cx="10116742" cy="6744495"/>
          </a:xfrm>
        </p:spPr>
      </p:pic>
    </p:spTree>
    <p:extLst>
      <p:ext uri="{BB962C8B-B14F-4D97-AF65-F5344CB8AC3E}">
        <p14:creationId xmlns:p14="http://schemas.microsoft.com/office/powerpoint/2010/main" val="41541914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n old building&#10;&#10;Description generated with high confidence">
            <a:extLst>
              <a:ext uri="{FF2B5EF4-FFF2-40B4-BE49-F238E27FC236}">
                <a16:creationId xmlns:a16="http://schemas.microsoft.com/office/drawing/2014/main" id="{8A57B8DA-1FF0-49CC-8292-6486D3070F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0" y="106626"/>
            <a:ext cx="5029200" cy="6705601"/>
          </a:xfrm>
        </p:spPr>
      </p:pic>
    </p:spTree>
    <p:extLst>
      <p:ext uri="{BB962C8B-B14F-4D97-AF65-F5344CB8AC3E}">
        <p14:creationId xmlns:p14="http://schemas.microsoft.com/office/powerpoint/2010/main" val="9313335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9AF48-321F-45D1-955B-EEBBCAE73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</p:spTree>
    <p:extLst>
      <p:ext uri="{BB962C8B-B14F-4D97-AF65-F5344CB8AC3E}">
        <p14:creationId xmlns:p14="http://schemas.microsoft.com/office/powerpoint/2010/main" val="27774179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843017-981A-4960-8638-007555F50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700" y="1662112"/>
            <a:ext cx="6515100" cy="3533775"/>
          </a:xfrm>
        </p:spPr>
        <p:txBody>
          <a:bodyPr/>
          <a:lstStyle/>
          <a:p>
            <a:r>
              <a:rPr lang="en-US" dirty="0"/>
              <a:t>Electrical outlet has been removed</a:t>
            </a:r>
          </a:p>
          <a:p>
            <a:r>
              <a:rPr lang="en-US" dirty="0"/>
              <a:t>Lighting in the area is enclosed and designed for moisture</a:t>
            </a:r>
          </a:p>
          <a:p>
            <a:r>
              <a:rPr lang="en-US" dirty="0"/>
              <a:t>Tarps cover the envelopes to protect from water that still comes in!</a:t>
            </a:r>
          </a:p>
          <a:p>
            <a:r>
              <a:rPr lang="en-US" dirty="0"/>
              <a:t>The storage space will be moved before the end of 2019</a:t>
            </a:r>
          </a:p>
        </p:txBody>
      </p:sp>
    </p:spTree>
    <p:extLst>
      <p:ext uri="{BB962C8B-B14F-4D97-AF65-F5344CB8AC3E}">
        <p14:creationId xmlns:p14="http://schemas.microsoft.com/office/powerpoint/2010/main" val="1398735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floor, indoor, wall&#10;&#10;Description generated with very high confidence">
            <a:extLst>
              <a:ext uri="{FF2B5EF4-FFF2-40B4-BE49-F238E27FC236}">
                <a16:creationId xmlns:a16="http://schemas.microsoft.com/office/drawing/2014/main" id="{8CA540E7-8DF4-4965-BBF7-4D239EA1EB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54900"/>
            <a:ext cx="5016500" cy="6688668"/>
          </a:xfrm>
        </p:spPr>
      </p:pic>
    </p:spTree>
    <p:extLst>
      <p:ext uri="{BB962C8B-B14F-4D97-AF65-F5344CB8AC3E}">
        <p14:creationId xmlns:p14="http://schemas.microsoft.com/office/powerpoint/2010/main" val="19213989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CEED05-2362-452E-94D8-7BB39EB66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Have a plan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C11BFE-DB48-4215-A187-A5CCA3E603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Develop a disaster PREVENTION plan</a:t>
            </a:r>
          </a:p>
          <a:p>
            <a:r>
              <a:rPr lang="en-US" dirty="0"/>
              <a:t>Develop a disaster plan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E26026-8A23-44FB-895A-999525AF391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Establish chain of command on site</a:t>
            </a:r>
          </a:p>
          <a:p>
            <a:r>
              <a:rPr lang="en-US" dirty="0"/>
              <a:t>Task organization</a:t>
            </a:r>
          </a:p>
          <a:p>
            <a:r>
              <a:rPr lang="en-US" dirty="0"/>
              <a:t>Recovery team</a:t>
            </a:r>
          </a:p>
          <a:p>
            <a:r>
              <a:rPr lang="en-US" dirty="0"/>
              <a:t>Information distribution process</a:t>
            </a:r>
          </a:p>
          <a:p>
            <a:r>
              <a:rPr lang="en-US" dirty="0"/>
              <a:t>On-going review of the plan</a:t>
            </a:r>
          </a:p>
          <a:p>
            <a:r>
              <a:rPr lang="en-US" dirty="0"/>
              <a:t>Media relations</a:t>
            </a:r>
          </a:p>
          <a:p>
            <a:r>
              <a:rPr lang="en-US" dirty="0"/>
              <a:t>What are your back-ups</a:t>
            </a:r>
          </a:p>
        </p:txBody>
      </p:sp>
    </p:spTree>
    <p:extLst>
      <p:ext uri="{BB962C8B-B14F-4D97-AF65-F5344CB8AC3E}">
        <p14:creationId xmlns:p14="http://schemas.microsoft.com/office/powerpoint/2010/main" val="33616519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91691-403C-4D46-8152-E24C0861E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7450" y="1253330"/>
            <a:ext cx="7277100" cy="4588669"/>
          </a:xfrm>
        </p:spPr>
        <p:txBody>
          <a:bodyPr/>
          <a:lstStyle/>
          <a:p>
            <a:r>
              <a:rPr lang="en-US" dirty="0"/>
              <a:t>Nothing’s a problem until it’s a problem</a:t>
            </a:r>
          </a:p>
          <a:p>
            <a:r>
              <a:rPr lang="en-US" dirty="0"/>
              <a:t>Evidence should not be in the basement </a:t>
            </a:r>
          </a:p>
          <a:p>
            <a:r>
              <a:rPr lang="en-US" dirty="0"/>
              <a:t>Water problems should be a warning of other potential issues</a:t>
            </a:r>
          </a:p>
          <a:p>
            <a:r>
              <a:rPr lang="en-US" dirty="0"/>
              <a:t>Water/electricity are not the only risks – vaping pens and lithium batteries can be more problematic!</a:t>
            </a:r>
          </a:p>
          <a:p>
            <a:r>
              <a:rPr lang="en-US" dirty="0"/>
              <a:t>Know what you have and mitigate the risk as much as possible</a:t>
            </a:r>
          </a:p>
        </p:txBody>
      </p:sp>
    </p:spTree>
    <p:extLst>
      <p:ext uri="{BB962C8B-B14F-4D97-AF65-F5344CB8AC3E}">
        <p14:creationId xmlns:p14="http://schemas.microsoft.com/office/powerpoint/2010/main" val="110184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uilding&#10;&#10;Description generated with very high confidence">
            <a:extLst>
              <a:ext uri="{FF2B5EF4-FFF2-40B4-BE49-F238E27FC236}">
                <a16:creationId xmlns:a16="http://schemas.microsoft.com/office/drawing/2014/main" id="{8C769104-4611-436C-AC89-0CB6E21085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33" y="184150"/>
            <a:ext cx="8652934" cy="6489700"/>
          </a:xfrm>
        </p:spPr>
      </p:pic>
    </p:spTree>
    <p:extLst>
      <p:ext uri="{BB962C8B-B14F-4D97-AF65-F5344CB8AC3E}">
        <p14:creationId xmlns:p14="http://schemas.microsoft.com/office/powerpoint/2010/main" val="38359159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EC1859-72C8-4A49-82FE-06A6DD7BB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2273300"/>
            <a:ext cx="4279900" cy="1854200"/>
          </a:xfrm>
        </p:spPr>
        <p:txBody>
          <a:bodyPr/>
          <a:lstStyle/>
          <a:p>
            <a:pPr algn="ctr"/>
            <a:r>
              <a:rPr lang="en-US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30801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building&#10;&#10;Description generated with very high confidence">
            <a:extLst>
              <a:ext uri="{FF2B5EF4-FFF2-40B4-BE49-F238E27FC236}">
                <a16:creationId xmlns:a16="http://schemas.microsoft.com/office/drawing/2014/main" id="{091A7089-F6B0-4319-B551-5D8FD69BEF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0"/>
            <a:ext cx="901700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6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indoor&#10;&#10;Description generated with high confidence">
            <a:extLst>
              <a:ext uri="{FF2B5EF4-FFF2-40B4-BE49-F238E27FC236}">
                <a16:creationId xmlns:a16="http://schemas.microsoft.com/office/drawing/2014/main" id="{84D492F3-734A-4751-98E9-4A264A1956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67732"/>
            <a:ext cx="5041900" cy="672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14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wall, floor, indoor&#10;&#10;Description generated with very high confidence">
            <a:extLst>
              <a:ext uri="{FF2B5EF4-FFF2-40B4-BE49-F238E27FC236}">
                <a16:creationId xmlns:a16="http://schemas.microsoft.com/office/drawing/2014/main" id="{34AE2D2C-07AA-443E-A173-A9F4081380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0" y="50799"/>
            <a:ext cx="8991600" cy="6756401"/>
          </a:xfrm>
        </p:spPr>
      </p:pic>
    </p:spTree>
    <p:extLst>
      <p:ext uri="{BB962C8B-B14F-4D97-AF65-F5344CB8AC3E}">
        <p14:creationId xmlns:p14="http://schemas.microsoft.com/office/powerpoint/2010/main" val="2203560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4C7EB-B49D-4917-B115-3B3BF6D11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Monday morning 0055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1FE7B-3C3A-4B45-B209-543E86BF43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April 13, 2015</a:t>
            </a:r>
          </a:p>
        </p:txBody>
      </p:sp>
    </p:spTree>
    <p:extLst>
      <p:ext uri="{BB962C8B-B14F-4D97-AF65-F5344CB8AC3E}">
        <p14:creationId xmlns:p14="http://schemas.microsoft.com/office/powerpoint/2010/main" val="37202544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593</TotalTime>
  <Words>864</Words>
  <Application>Microsoft Office PowerPoint</Application>
  <PresentationFormat>Widescreen</PresentationFormat>
  <Paragraphs>112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Century Gothic</vt:lpstr>
      <vt:lpstr>Mangal</vt:lpstr>
      <vt:lpstr>Wingdings 3</vt:lpstr>
      <vt:lpstr>Ion</vt:lpstr>
      <vt:lpstr>Addressing the Evidence Management Problem</vt:lpstr>
      <vt:lpstr>Fire at the Minneapolis Police Department</vt:lpstr>
      <vt:lpstr>Before</vt:lpstr>
      <vt:lpstr>How evidence was processed:</vt:lpstr>
      <vt:lpstr>PowerPoint Presentation</vt:lpstr>
      <vt:lpstr>PowerPoint Presentation</vt:lpstr>
      <vt:lpstr>PowerPoint Presentation</vt:lpstr>
      <vt:lpstr>PowerPoint Presentation</vt:lpstr>
      <vt:lpstr>Monday morning 0055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Consider what is stored in an Evidence Unit</vt:lpstr>
      <vt:lpstr>PowerPoint Presentation</vt:lpstr>
      <vt:lpstr>PowerPoint Presentation</vt:lpstr>
      <vt:lpstr>PowerPoint Presentation</vt:lpstr>
      <vt:lpstr>Clean 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 of Action</vt:lpstr>
      <vt:lpstr>PowerPoint Presentation</vt:lpstr>
      <vt:lpstr>PowerPoint Presentation</vt:lpstr>
      <vt:lpstr>Look what’s here!</vt:lpstr>
      <vt:lpstr>PowerPoint Presentation</vt:lpstr>
      <vt:lpstr>Determination of the fire</vt:lpstr>
      <vt:lpstr>PowerPoint Presentation</vt:lpstr>
      <vt:lpstr>PowerPoint Presentation</vt:lpstr>
      <vt:lpstr>PowerPoint Presentation</vt:lpstr>
      <vt:lpstr>Today</vt:lpstr>
      <vt:lpstr>PowerPoint Presentation</vt:lpstr>
      <vt:lpstr>PowerPoint Presentation</vt:lpstr>
      <vt:lpstr>Have a plan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Addressing the Evidence Management Problem</dc:title>
  <dc:creator>Hammarberg, Kerstin</dc:creator>
  <cp:lastModifiedBy>Hammarberg, Kerstin</cp:lastModifiedBy>
  <cp:revision>43</cp:revision>
  <cp:lastPrinted>2019-10-01T14:18:35Z</cp:lastPrinted>
  <dcterms:created xsi:type="dcterms:W3CDTF">2019-09-26T16:34:05Z</dcterms:created>
  <dcterms:modified xsi:type="dcterms:W3CDTF">2019-10-01T15:14:41Z</dcterms:modified>
</cp:coreProperties>
</file>