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2"/>
    <a:srgbClr val="FF0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F246E-0C74-4CA9-9E14-7A2ABE91258E}" v="17" dt="2024-03-25T18:24:43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80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3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'Malley, Cara A. Mrs. (Fed)" userId="8df46c58-f71a-4a3f-a193-0b0f16a93c94" providerId="ADAL" clId="{2A1F246E-0C74-4CA9-9E14-7A2ABE91258E}"/>
    <pc:docChg chg="undo redo custSel delSld modSld">
      <pc:chgData name="O'Malley, Cara A. Mrs. (Fed)" userId="8df46c58-f71a-4a3f-a193-0b0f16a93c94" providerId="ADAL" clId="{2A1F246E-0C74-4CA9-9E14-7A2ABE91258E}" dt="2024-03-25T18:25:37.926" v="404" actId="20577"/>
      <pc:docMkLst>
        <pc:docMk/>
      </pc:docMkLst>
      <pc:sldChg chg="del">
        <pc:chgData name="O'Malley, Cara A. Mrs. (Fed)" userId="8df46c58-f71a-4a3f-a193-0b0f16a93c94" providerId="ADAL" clId="{2A1F246E-0C74-4CA9-9E14-7A2ABE91258E}" dt="2024-03-25T17:20:35.681" v="0" actId="2696"/>
        <pc:sldMkLst>
          <pc:docMk/>
          <pc:sldMk cId="1879447924" sldId="256"/>
        </pc:sldMkLst>
      </pc:sldChg>
      <pc:sldChg chg="del">
        <pc:chgData name="O'Malley, Cara A. Mrs. (Fed)" userId="8df46c58-f71a-4a3f-a193-0b0f16a93c94" providerId="ADAL" clId="{2A1F246E-0C74-4CA9-9E14-7A2ABE91258E}" dt="2024-03-25T17:20:53.970" v="1" actId="2696"/>
        <pc:sldMkLst>
          <pc:docMk/>
          <pc:sldMk cId="625966654" sldId="257"/>
        </pc:sldMkLst>
      </pc:sldChg>
      <pc:sldChg chg="del">
        <pc:chgData name="O'Malley, Cara A. Mrs. (Fed)" userId="8df46c58-f71a-4a3f-a193-0b0f16a93c94" providerId="ADAL" clId="{2A1F246E-0C74-4CA9-9E14-7A2ABE91258E}" dt="2024-03-25T17:20:58.440" v="2" actId="2696"/>
        <pc:sldMkLst>
          <pc:docMk/>
          <pc:sldMk cId="1869648878" sldId="258"/>
        </pc:sldMkLst>
      </pc:sldChg>
      <pc:sldChg chg="addSp delSp modSp mod">
        <pc:chgData name="O'Malley, Cara A. Mrs. (Fed)" userId="8df46c58-f71a-4a3f-a193-0b0f16a93c94" providerId="ADAL" clId="{2A1F246E-0C74-4CA9-9E14-7A2ABE91258E}" dt="2024-03-25T18:25:37.926" v="404" actId="20577"/>
        <pc:sldMkLst>
          <pc:docMk/>
          <pc:sldMk cId="4174045585" sldId="259"/>
        </pc:sldMkLst>
        <pc:spChg chg="mod">
          <ac:chgData name="O'Malley, Cara A. Mrs. (Fed)" userId="8df46c58-f71a-4a3f-a193-0b0f16a93c94" providerId="ADAL" clId="{2A1F246E-0C74-4CA9-9E14-7A2ABE91258E}" dt="2024-03-25T18:25:37.926" v="404" actId="20577"/>
          <ac:spMkLst>
            <pc:docMk/>
            <pc:sldMk cId="4174045585" sldId="259"/>
            <ac:spMk id="23" creationId="{15D9CE65-74BD-F2DD-7EEC-5B3455F9C555}"/>
          </ac:spMkLst>
        </pc:spChg>
        <pc:spChg chg="mod">
          <ac:chgData name="O'Malley, Cara A. Mrs. (Fed)" userId="8df46c58-f71a-4a3f-a193-0b0f16a93c94" providerId="ADAL" clId="{2A1F246E-0C74-4CA9-9E14-7A2ABE91258E}" dt="2024-03-25T17:56:34.524" v="183" actId="207"/>
          <ac:spMkLst>
            <pc:docMk/>
            <pc:sldMk cId="4174045585" sldId="259"/>
            <ac:spMk id="26" creationId="{0A58F1B5-704F-318C-3812-BC185046C090}"/>
          </ac:spMkLst>
        </pc:spChg>
        <pc:spChg chg="mod">
          <ac:chgData name="O'Malley, Cara A. Mrs. (Fed)" userId="8df46c58-f71a-4a3f-a193-0b0f16a93c94" providerId="ADAL" clId="{2A1F246E-0C74-4CA9-9E14-7A2ABE91258E}" dt="2024-03-25T18:01:43.966" v="291" actId="20577"/>
          <ac:spMkLst>
            <pc:docMk/>
            <pc:sldMk cId="4174045585" sldId="259"/>
            <ac:spMk id="28" creationId="{98A1ADFC-B2D0-3080-68A3-587B43A506B5}"/>
          </ac:spMkLst>
        </pc:spChg>
        <pc:picChg chg="add mod">
          <ac:chgData name="O'Malley, Cara A. Mrs. (Fed)" userId="8df46c58-f71a-4a3f-a193-0b0f16a93c94" providerId="ADAL" clId="{2A1F246E-0C74-4CA9-9E14-7A2ABE91258E}" dt="2024-03-25T18:02:25.140" v="299" actId="14100"/>
          <ac:picMkLst>
            <pc:docMk/>
            <pc:sldMk cId="4174045585" sldId="259"/>
            <ac:picMk id="4" creationId="{38FC0251-3FA4-574F-4EF0-AA32B47A5971}"/>
          </ac:picMkLst>
        </pc:picChg>
        <pc:picChg chg="add del">
          <ac:chgData name="O'Malley, Cara A. Mrs. (Fed)" userId="8df46c58-f71a-4a3f-a193-0b0f16a93c94" providerId="ADAL" clId="{2A1F246E-0C74-4CA9-9E14-7A2ABE91258E}" dt="2024-03-25T18:01:44.254" v="292" actId="478"/>
          <ac:picMkLst>
            <pc:docMk/>
            <pc:sldMk cId="4174045585" sldId="259"/>
            <ac:picMk id="5" creationId="{3F3EC243-4428-BBCA-787A-FDDCB21DCE2E}"/>
          </ac:picMkLst>
        </pc:picChg>
        <pc:picChg chg="mod">
          <ac:chgData name="O'Malley, Cara A. Mrs. (Fed)" userId="8df46c58-f71a-4a3f-a193-0b0f16a93c94" providerId="ADAL" clId="{2A1F246E-0C74-4CA9-9E14-7A2ABE91258E}" dt="2024-03-25T17:30:43.523" v="38" actId="1076"/>
          <ac:picMkLst>
            <pc:docMk/>
            <pc:sldMk cId="4174045585" sldId="259"/>
            <ac:picMk id="15" creationId="{12F4B268-5DF9-5E62-C1BE-A26230F4A0DD}"/>
          </ac:picMkLst>
        </pc:picChg>
        <pc:picChg chg="mod">
          <ac:chgData name="O'Malley, Cara A. Mrs. (Fed)" userId="8df46c58-f71a-4a3f-a193-0b0f16a93c94" providerId="ADAL" clId="{2A1F246E-0C74-4CA9-9E14-7A2ABE91258E}" dt="2024-03-25T17:31:00.540" v="39" actId="1035"/>
          <ac:picMkLst>
            <pc:docMk/>
            <pc:sldMk cId="4174045585" sldId="259"/>
            <ac:picMk id="20" creationId="{302C9852-9AE1-17C8-4771-6D1E6318874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6BD77-0756-5929-4B67-4F13E8267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209F5F-C37F-EA5D-C34B-98710FCE2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A96A1-FFB2-D3C9-7B45-C34D3E06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B47C-A357-4065-9F3D-FB7A7955ABD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B3F37-B935-2E80-F093-A2C6AFE55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A8AE8-ECA9-9925-DBEB-8D074149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D7-CE60-4D03-8144-0111F76D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4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514E0-FDA3-A128-0BFB-8400EC0FB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5D437-E397-FC00-E719-7BEEF00E6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AD9D4-C977-D793-7CAE-F6D949D7F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B47C-A357-4065-9F3D-FB7A7955ABD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3B89C-1342-3C1D-5F0B-591495C8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F86C7-53E3-6D29-DDF1-26D6F8964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D7-CE60-4D03-8144-0111F76D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DF0405-3F53-DC95-001F-27994EB57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838C56-4A3E-4847-B94C-E704D9BCE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9A88A-FAD3-7F43-C3BA-632B8D6CA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B47C-A357-4065-9F3D-FB7A7955ABD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861D4-E543-0976-EA64-5AE95957E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B3658-6FBB-01BE-8DC0-E7CDC8A6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D7-CE60-4D03-8144-0111F76D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3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786A-A0E6-E6FF-A688-FEC292D17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95BD5-4F47-4431-D49C-04AAB0012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1F342-F39F-402E-EF3B-D46E522D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B47C-A357-4065-9F3D-FB7A7955ABD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0806-E3FC-AF11-E6C2-63503CAD5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81AB0-5F3F-5F4B-D40F-CF7BAE4A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D7-CE60-4D03-8144-0111F76D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6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04834-2982-8FE7-3AA7-E69A432FB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C4335-481A-DE37-6C0C-B4C812F4E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884F7-6746-AF0D-CD04-F0BDAD30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B47C-A357-4065-9F3D-FB7A7955ABD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1E5F8-4276-09A7-2A38-21D4416E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D9465-6DC8-84D0-0D84-8F8B16B0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D7-CE60-4D03-8144-0111F76D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7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14F9E-DD6F-3971-EC13-27B371F17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A7575-5697-330E-0E41-B7C64454B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5439D-A114-A665-0A9C-41DBAEBD9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C6B08-FC7A-143E-3FF5-4D7E5567C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B47C-A357-4065-9F3D-FB7A7955ABD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99255-CEEE-4977-1E71-03857BD9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A419F-AEFD-B6E7-D19F-5FE930E07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D7-CE60-4D03-8144-0111F76D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1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507B7-D81E-6190-72F6-CD549D08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B5C26-D740-6DF2-5C04-705214B43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9B6AE-0B91-E7CB-E2D2-02CB38915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034199-13D7-CAF0-D53C-FD284C1E7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EF9FD-80E6-7C90-2275-BF586F8D3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B7EB55-B4E8-BFB9-C74A-54A549545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B47C-A357-4065-9F3D-FB7A7955ABD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E5D132-C57B-3F58-EEA1-16EDF39E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68D55F-BE92-3653-0214-37DEEF60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D7-CE60-4D03-8144-0111F76D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9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F0E10-8CD2-7271-525C-6BAB666FD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084C2C-9A9A-C81A-1ECA-62D7A0F85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B47C-A357-4065-9F3D-FB7A7955ABD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CE7D08-EE39-B239-8143-21B61F551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7A478D-7A10-8678-E92A-8F5975EC0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D7-CE60-4D03-8144-0111F76D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0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A857B-BC49-A02D-C02D-264C5052D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B47C-A357-4065-9F3D-FB7A7955ABD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4B2280-ADC7-782C-2BF6-7DEBC2BC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BD6BF-CF03-1668-3EC2-148D3AE4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D7-CE60-4D03-8144-0111F76D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4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21A2C-FD56-6F7D-8603-832C131DC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FE2D5-4302-0588-9E3B-0A5639F3B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603DA-0310-3C4A-94B7-55AC4B19C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DC173-A77C-B43D-580F-5E2FAFEA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B47C-A357-4065-9F3D-FB7A7955ABD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75E5A-7F10-5F7C-4572-B9279C99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911C5-8179-4D9A-8B06-97D76412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D7-CE60-4D03-8144-0111F76D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7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E2B7-736D-3C43-6E8F-EAC4753EE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0C9E8A-81DA-EC6D-E5E3-66FD12B003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EDB89-1150-6F3D-3082-B135953C8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91482-DE6F-B8F1-C787-1C382A872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B47C-A357-4065-9F3D-FB7A7955ABD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4BF32-6146-0498-5FAC-B38E9F5C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4286B-89C9-FEA3-DDC2-554F14D3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D7-CE60-4D03-8144-0111F76D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5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FF6189-CE28-FDBD-A67A-68F46D99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AEC7B-09EF-4028-5CA8-7CF32098D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FB6E2-FD65-20C7-49F9-A4812A2E2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3B47C-A357-4065-9F3D-FB7A7955ABD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2A7BD-3D6F-6AD2-13A2-42502C9AB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59F87-C796-1761-099B-241CC5D49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D4ED7-CE60-4D03-8144-0111F76DF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9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cara.omalley@nist.gov" TargetMode="External"/><Relationship Id="rId13" Type="http://schemas.openxmlformats.org/officeDocument/2006/relationships/hyperlink" Target="https://sos.noaa.gov/sos/showcase/fiske-planetarium/" TargetMode="External"/><Relationship Id="rId18" Type="http://schemas.openxmlformats.org/officeDocument/2006/relationships/image" Target="../media/image2.png"/><Relationship Id="rId3" Type="http://schemas.openxmlformats.org/officeDocument/2006/relationships/hyperlink" Target="https://www.publicdomainpictures.net/en/view-image.php?image=67167&amp;picture=stars-in-the-night-sky" TargetMode="External"/><Relationship Id="rId21" Type="http://schemas.openxmlformats.org/officeDocument/2006/relationships/image" Target="../media/image5.png"/><Relationship Id="rId7" Type="http://schemas.openxmlformats.org/officeDocument/2006/relationships/hyperlink" Target="https://drive.google.com/file/d/1lueTrKBUvVEPqSFER7nxXJYBkO1w-H9E/view?usp=drive_link" TargetMode="External"/><Relationship Id="rId12" Type="http://schemas.openxmlformats.org/officeDocument/2006/relationships/hyperlink" Target="https://docs.google.com/forms/d/e/1FAIpQLScvVaOGXUF3UtE_mzHbdtBwe7LwXzFBTy2nLvO0kUVEwMjJeg/viewform?usp=sf_link" TargetMode="External"/><Relationship Id="rId17" Type="http://schemas.openxmlformats.org/officeDocument/2006/relationships/hyperlink" Target="https://www.colorado.edu/sbo/open-houses" TargetMode="External"/><Relationship Id="rId2" Type="http://schemas.openxmlformats.org/officeDocument/2006/relationships/image" Target="../media/image1.jpg"/><Relationship Id="rId16" Type="http://schemas.openxmlformats.org/officeDocument/2006/relationships/hyperlink" Target="https://ticketswestmtn.evenue.net/event/KFPS24/KCPF0412A" TargetMode="Externa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lorado.edu/fiske/plan-your-visit" TargetMode="External"/><Relationship Id="rId11" Type="http://schemas.openxmlformats.org/officeDocument/2006/relationships/hyperlink" Target="https://www.colorado.edu/fiske/colorado-scale-model-solar-system" TargetMode="External"/><Relationship Id="rId5" Type="http://schemas.openxmlformats.org/officeDocument/2006/relationships/hyperlink" Target="https://www.colorado.edu/sbo/" TargetMode="External"/><Relationship Id="rId15" Type="http://schemas.openxmlformats.org/officeDocument/2006/relationships/hyperlink" Target="https://docs.google.com/forms/d/e/1FAIpQLScsRwCys2pbQEpzZqyR7LwKFuS6wfi13JBZyFTuMM9nUhYnYg/viewform?usp=sf_link" TargetMode="External"/><Relationship Id="rId23" Type="http://schemas.openxmlformats.org/officeDocument/2006/relationships/image" Target="../media/image7.png"/><Relationship Id="rId10" Type="http://schemas.openxmlformats.org/officeDocument/2006/relationships/hyperlink" Target="https://www.jeffreybennett.com/about/" TargetMode="External"/><Relationship Id="rId19" Type="http://schemas.openxmlformats.org/officeDocument/2006/relationships/image" Target="../media/image3.png"/><Relationship Id="rId4" Type="http://schemas.openxmlformats.org/officeDocument/2006/relationships/hyperlink" Target="https://www.colorado.edu/fiske/" TargetMode="External"/><Relationship Id="rId9" Type="http://schemas.openxmlformats.org/officeDocument/2006/relationships/hyperlink" Target="https://www.nasa.gov/spaceweek/" TargetMode="External"/><Relationship Id="rId14" Type="http://schemas.openxmlformats.org/officeDocument/2006/relationships/hyperlink" Target="https://www.colorado.edu/fiske/showtimes/concerts-special-events/pathway-post-global-warming-future" TargetMode="External"/><Relationship Id="rId2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tarry night sky">
            <a:extLst>
              <a:ext uri="{FF2B5EF4-FFF2-40B4-BE49-F238E27FC236}">
                <a16:creationId xmlns:a16="http://schemas.microsoft.com/office/drawing/2014/main" id="{EF540EF2-AA8B-B73B-2F91-68F0DDC7D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90019" y="521756"/>
            <a:ext cx="9211962" cy="5661713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DBF871-FB7B-8FC9-845D-17BDB49CDA85}"/>
              </a:ext>
            </a:extLst>
          </p:cNvPr>
          <p:cNvSpPr txBox="1"/>
          <p:nvPr/>
        </p:nvSpPr>
        <p:spPr>
          <a:xfrm>
            <a:off x="1811239" y="750179"/>
            <a:ext cx="4106917" cy="992577"/>
          </a:xfrm>
          <a:prstGeom prst="rect">
            <a:avLst/>
          </a:prstGeom>
          <a:solidFill>
            <a:schemeClr val="tx1"/>
          </a:solidFill>
          <a:ln w="19050" cap="flat">
            <a:solidFill>
              <a:srgbClr val="FFC000"/>
            </a:solidFill>
            <a:miter lim="400000"/>
          </a:ln>
          <a:effectLst>
            <a:outerShdw blurRad="447476" sx="102000" sy="102000" algn="ctr" rotWithShape="0">
              <a:prstClr val="black">
                <a:alpha val="54801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hangingPunct="0"/>
            <a:r>
              <a:rPr lang="en-US" sz="2400" b="1" dirty="0">
                <a:solidFill>
                  <a:schemeClr val="bg1"/>
                </a:solidFill>
                <a:effectLst>
                  <a:outerShdw blurRad="355600" algn="ctr" rotWithShape="0">
                    <a:srgbClr val="1A130C">
                      <a:alpha val="46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Find Your Place in Space</a:t>
            </a:r>
          </a:p>
          <a:p>
            <a:pPr hangingPunct="0"/>
            <a:r>
              <a:rPr lang="en-US" b="1" dirty="0">
                <a:solidFill>
                  <a:schemeClr val="bg1"/>
                </a:solidFill>
                <a:effectLst>
                  <a:outerShdw blurRad="355600" algn="ctr" rotWithShape="0">
                    <a:srgbClr val="1A130C">
                      <a:alpha val="46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University of Colorado Boulder</a:t>
            </a:r>
          </a:p>
          <a:p>
            <a:pPr hangingPunct="0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Friday, April 12, 4:00-9:00 pm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D9CE65-74BD-F2DD-7EEC-5B3455F9C555}"/>
              </a:ext>
            </a:extLst>
          </p:cNvPr>
          <p:cNvSpPr txBox="1"/>
          <p:nvPr/>
        </p:nvSpPr>
        <p:spPr>
          <a:xfrm>
            <a:off x="1828326" y="1768889"/>
            <a:ext cx="5867770" cy="4160689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447476" sx="102000" sy="102000" algn="ctr" rotWithShape="0">
              <a:prstClr val="black">
                <a:alpha val="56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hangingPunct="0"/>
            <a:r>
              <a:rPr lang="en-US" b="1" dirty="0">
                <a:solidFill>
                  <a:schemeClr val="accent4"/>
                </a:solidFill>
                <a:latin typeface="Arial"/>
                <a:cs typeface="Arial"/>
              </a:rPr>
              <a:t>FREE Activities! Open to the Public!</a:t>
            </a:r>
          </a:p>
          <a:p>
            <a:pPr hangingPunct="0"/>
            <a:r>
              <a:rPr lang="en-US" sz="15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 all or part of the program.</a:t>
            </a:r>
          </a:p>
          <a:p>
            <a:pPr hangingPunct="0"/>
            <a:r>
              <a:rPr lang="en-US" sz="1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Telescope Observations, Exhibits, Demos, a Live Talk </a:t>
            </a:r>
            <a:r>
              <a:rPr lang="en-US" sz="15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&amp; a Telescope Raffle!</a:t>
            </a:r>
          </a:p>
          <a:p>
            <a:pPr hangingPunct="0"/>
            <a:r>
              <a:rPr lang="en-US" sz="1600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Where? </a:t>
            </a:r>
            <a:r>
              <a:rPr lang="en-US" sz="1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Fiske Planetarium </a:t>
            </a:r>
            <a:r>
              <a:rPr lang="en-US" sz="1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Sommers-Bausch Observatory  </a:t>
            </a:r>
            <a:r>
              <a:rPr lang="en-US" sz="1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2414 Regent Dr, Boulder, CO </a:t>
            </a:r>
          </a:p>
          <a:p>
            <a:pPr hangingPunct="0"/>
            <a:endParaRPr lang="en-US" sz="1500" b="1" i="1" dirty="0">
              <a:solidFill>
                <a:srgbClr val="F5BD47"/>
              </a:solidFill>
              <a:latin typeface="Arial" panose="020B0604020202020204" pitchFamily="34" charset="0"/>
              <a:cs typeface="Arial" panose="020B0604020202020204" pitchFamily="34" charset="0"/>
              <a:sym typeface="Times"/>
            </a:endParaRPr>
          </a:p>
          <a:p>
            <a:pPr hangingPunct="0"/>
            <a:endParaRPr lang="en-US" sz="1500" b="1" i="1" dirty="0">
              <a:solidFill>
                <a:srgbClr val="F5BD47"/>
              </a:solidFill>
              <a:latin typeface="Arial" panose="020B0604020202020204" pitchFamily="34" charset="0"/>
              <a:cs typeface="Arial" panose="020B0604020202020204" pitchFamily="34" charset="0"/>
              <a:sym typeface="Times"/>
            </a:endParaRPr>
          </a:p>
          <a:p>
            <a:pPr hangingPunct="0"/>
            <a:endParaRPr lang="en-US" sz="1500" b="1" i="1" dirty="0">
              <a:solidFill>
                <a:srgbClr val="F5BD47"/>
              </a:solidFill>
              <a:latin typeface="Arial" panose="020B0604020202020204" pitchFamily="34" charset="0"/>
              <a:cs typeface="Arial" panose="020B0604020202020204" pitchFamily="34" charset="0"/>
              <a:sym typeface="Times"/>
            </a:endParaRPr>
          </a:p>
          <a:p>
            <a:pPr hangingPunct="0"/>
            <a:endParaRPr lang="en-US" sz="1500" b="1" i="1" dirty="0">
              <a:solidFill>
                <a:srgbClr val="F5BD47"/>
              </a:solidFill>
              <a:latin typeface="Arial" panose="020B0604020202020204" pitchFamily="34" charset="0"/>
              <a:cs typeface="Arial" panose="020B0604020202020204" pitchFamily="34" charset="0"/>
              <a:sym typeface="Times"/>
            </a:endParaRPr>
          </a:p>
          <a:p>
            <a:pPr hangingPunct="0"/>
            <a:endParaRPr lang="en-US" sz="1500" b="1" i="1" dirty="0">
              <a:solidFill>
                <a:srgbClr val="F5BD47"/>
              </a:solidFill>
              <a:latin typeface="Arial" panose="020B0604020202020204" pitchFamily="34" charset="0"/>
              <a:cs typeface="Arial" panose="020B0604020202020204" pitchFamily="34" charset="0"/>
              <a:sym typeface="Times"/>
            </a:endParaRPr>
          </a:p>
          <a:p>
            <a:pPr hangingPunct="0"/>
            <a:endParaRPr lang="en-US" sz="1500" b="1" i="1" dirty="0">
              <a:solidFill>
                <a:srgbClr val="F5BD47"/>
              </a:solidFill>
              <a:latin typeface="Arial" panose="020B0604020202020204" pitchFamily="34" charset="0"/>
              <a:cs typeface="Arial" panose="020B0604020202020204" pitchFamily="34" charset="0"/>
              <a:sym typeface="Times"/>
            </a:endParaRPr>
          </a:p>
          <a:p>
            <a:pPr hangingPunct="0"/>
            <a:endParaRPr lang="en-US" sz="15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endParaRPr lang="en-US" sz="15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endParaRPr lang="en-US" sz="15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8000"/>
              </a:lnSpc>
              <a:spcBef>
                <a:spcPts val="450"/>
              </a:spcBef>
            </a:pPr>
            <a:r>
              <a:rPr lang="en-US" sz="1350" dirty="0">
                <a:solidFill>
                  <a:schemeClr val="accent6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Parking &amp; Public Transportation Info</a:t>
            </a:r>
            <a:r>
              <a:rPr lang="en-US" sz="1350" dirty="0">
                <a:solidFill>
                  <a:schemeClr val="accent6"/>
                </a:solidFill>
              </a:rPr>
              <a:t> </a:t>
            </a:r>
            <a:r>
              <a:rPr lang="en-US" sz="1350" dirty="0">
                <a:solidFill>
                  <a:schemeClr val="bg1"/>
                </a:solidFill>
              </a:rPr>
              <a:t>and nearby </a:t>
            </a:r>
            <a:r>
              <a:rPr lang="en-US" sz="1350" dirty="0">
                <a:solidFill>
                  <a:schemeClr val="accent6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Dining Options</a:t>
            </a:r>
            <a:endParaRPr lang="en-US" sz="1350" dirty="0">
              <a:solidFill>
                <a:schemeClr val="accent6"/>
              </a:solidFill>
            </a:endParaRPr>
          </a:p>
          <a:p>
            <a:pPr>
              <a:lnSpc>
                <a:spcPct val="108000"/>
              </a:lnSpc>
              <a:spcBef>
                <a:spcPts val="450"/>
              </a:spcBef>
            </a:pPr>
            <a:r>
              <a:rPr lang="en-US" sz="1200" i="1" dirty="0">
                <a:solidFill>
                  <a:srgbClr val="F5BD47"/>
                </a:solidFill>
                <a:latin typeface="Arial"/>
                <a:cs typeface="Arial"/>
              </a:rPr>
              <a:t>Questions? </a:t>
            </a:r>
            <a:r>
              <a:rPr lang="en-US" sz="1200" i="1" dirty="0">
                <a:solidFill>
                  <a:schemeClr val="bg1"/>
                </a:solidFill>
                <a:latin typeface="Arial"/>
                <a:cs typeface="Arial"/>
              </a:rPr>
              <a:t>Email </a:t>
            </a:r>
            <a:r>
              <a:rPr lang="en-US" sz="1200" i="1" dirty="0">
                <a:solidFill>
                  <a:srgbClr val="00B0F0"/>
                </a:solidFill>
                <a:latin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cara.omalley@nist.gov</a:t>
            </a:r>
            <a:r>
              <a:rPr lang="en-US" sz="1200" i="1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i="1">
                <a:solidFill>
                  <a:schemeClr val="bg1"/>
                </a:solidFill>
                <a:latin typeface="Arial"/>
                <a:cs typeface="Arial"/>
              </a:rPr>
              <a:t>Also visit </a:t>
            </a:r>
            <a:r>
              <a:rPr lang="en-US" sz="1200" i="1" dirty="0">
                <a:solidFill>
                  <a:srgbClr val="00B0F0"/>
                </a:solidFill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Space Open </a:t>
            </a:r>
            <a:r>
              <a:rPr lang="en-US" sz="1200" i="1">
                <a:solidFill>
                  <a:srgbClr val="00B0F0"/>
                </a:solidFill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House Week</a:t>
            </a:r>
            <a:r>
              <a:rPr lang="en-US" sz="1200" i="1">
                <a:solidFill>
                  <a:srgbClr val="00B0F0"/>
                </a:solidFill>
                <a:latin typeface="Arial"/>
                <a:cs typeface="Arial"/>
              </a:rPr>
              <a:t>!</a:t>
            </a:r>
            <a:endParaRPr lang="en-US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58F1B5-704F-318C-3812-BC185046C090}"/>
              </a:ext>
            </a:extLst>
          </p:cNvPr>
          <p:cNvSpPr txBox="1"/>
          <p:nvPr/>
        </p:nvSpPr>
        <p:spPr>
          <a:xfrm>
            <a:off x="1857067" y="3312951"/>
            <a:ext cx="556019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/>
              <a:t>4 pm - Welcome </a:t>
            </a:r>
            <a:r>
              <a:rPr lang="en-US" sz="1050" dirty="0"/>
              <a:t>by </a:t>
            </a:r>
            <a:r>
              <a:rPr lang="en-US" sz="1050" dirty="0">
                <a:hlinkClick r:id="rId10"/>
              </a:rPr>
              <a:t>Dr. Jeffrey Bennett</a:t>
            </a:r>
            <a:r>
              <a:rPr lang="en-US" sz="1050" dirty="0"/>
              <a:t> at Fiske Planetarium Theater</a:t>
            </a:r>
            <a:endParaRPr lang="en-US" sz="1050" b="1" i="1" dirty="0">
              <a:solidFill>
                <a:srgbClr val="00B050"/>
              </a:solidFill>
            </a:endParaRPr>
          </a:p>
          <a:p>
            <a:r>
              <a:rPr lang="en-US" sz="1050" b="1" dirty="0"/>
              <a:t>4 – 6:30 pm - Open House Activities </a:t>
            </a:r>
            <a:r>
              <a:rPr lang="en-US" sz="1050" dirty="0"/>
              <a:t>at Sommers-Bausch Observatory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Space-themed exhibits and demos by NIST and NOAA scientists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Solar Observations with a  sun-shielded telescope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Explore the </a:t>
            </a:r>
            <a:r>
              <a:rPr lang="it-IT" sz="1050" dirty="0">
                <a:hlinkClick r:id="rId11"/>
              </a:rPr>
              <a:t>Colorado Scale Model Solar System</a:t>
            </a:r>
            <a:endParaRPr lang="it-IT" sz="1050" dirty="0"/>
          </a:p>
          <a:p>
            <a:r>
              <a:rPr lang="en-US" sz="1050" b="1" dirty="0"/>
              <a:t>6:30 pm – Telescope Raffle </a:t>
            </a:r>
            <a:r>
              <a:rPr lang="en-US" sz="1050" dirty="0"/>
              <a:t>a $200 value! </a:t>
            </a:r>
            <a:r>
              <a:rPr lang="en-US" sz="1050" b="1" i="1" dirty="0">
                <a:solidFill>
                  <a:schemeClr val="accent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</a:t>
            </a:r>
            <a:r>
              <a:rPr lang="en-US" sz="1050" i="1" dirty="0">
                <a:solidFill>
                  <a:schemeClr val="accent1"/>
                </a:solidFill>
              </a:rPr>
              <a:t> </a:t>
            </a:r>
            <a:r>
              <a:rPr lang="en-US" sz="1050" i="1" dirty="0"/>
              <a:t>to enter the raffle. Must be present to win; for students and teachers. Donated by Dr. Jeffrey Bennett.</a:t>
            </a:r>
          </a:p>
          <a:p>
            <a:r>
              <a:rPr lang="en-US" sz="1050" b="1" dirty="0"/>
              <a:t>6:30 – 7 pm – Explore </a:t>
            </a:r>
            <a:r>
              <a:rPr lang="en-US" sz="1050" dirty="0">
                <a:hlinkClick r:id="rId13"/>
              </a:rPr>
              <a:t>Science on a Sphere</a:t>
            </a:r>
            <a:r>
              <a:rPr lang="en-US" sz="1050" dirty="0"/>
              <a:t> in the Fiske Planetarium Lobby, and/or enjoy a break</a:t>
            </a:r>
          </a:p>
          <a:p>
            <a:r>
              <a:rPr lang="en-US" sz="1050" b="1" dirty="0"/>
              <a:t>7 – 8 pm – *Live Talk: </a:t>
            </a:r>
            <a:r>
              <a:rPr lang="en-US" sz="1050" dirty="0">
                <a:hlinkClick r:id="rId14"/>
              </a:rPr>
              <a:t>Pathway to a Post-Global Warming Future</a:t>
            </a:r>
            <a:r>
              <a:rPr lang="en-US" sz="1050" dirty="0"/>
              <a:t> by </a:t>
            </a:r>
            <a:r>
              <a:rPr lang="en-US" sz="1050" dirty="0">
                <a:hlinkClick r:id="rId10"/>
              </a:rPr>
              <a:t>Dr. Jeffrey Bennett</a:t>
            </a:r>
            <a:r>
              <a:rPr lang="en-US" sz="1050" dirty="0"/>
              <a:t> at Fiske Planetarium. </a:t>
            </a:r>
            <a:r>
              <a:rPr lang="en-US" sz="1050" b="1" i="1" dirty="0">
                <a:solidFill>
                  <a:schemeClr val="accent2"/>
                </a:solidFill>
              </a:rPr>
              <a:t>Free tickets </a:t>
            </a:r>
            <a:r>
              <a:rPr lang="en-US" sz="1050" i="1" dirty="0"/>
              <a:t>available to </a:t>
            </a:r>
            <a:r>
              <a:rPr lang="en-US" sz="1050" b="1" i="1" dirty="0">
                <a:solidFill>
                  <a:schemeClr val="accent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REGISTERED</a:t>
            </a:r>
            <a:r>
              <a:rPr lang="en-US" sz="1050" i="1" dirty="0">
                <a:solidFill>
                  <a:schemeClr val="accent1"/>
                </a:solidFill>
              </a:rPr>
              <a:t> </a:t>
            </a:r>
            <a:r>
              <a:rPr lang="en-US" sz="1050" i="1" dirty="0"/>
              <a:t>students while supplies last</a:t>
            </a:r>
            <a:r>
              <a:rPr lang="en-US" sz="1050" i="1" dirty="0">
                <a:solidFill>
                  <a:schemeClr val="accent1"/>
                </a:solidFill>
              </a:rPr>
              <a:t>. </a:t>
            </a:r>
            <a:r>
              <a:rPr lang="en-US" sz="1050" b="1" i="1" dirty="0">
                <a:solidFill>
                  <a:schemeClr val="accent2"/>
                </a:solidFill>
              </a:rPr>
              <a:t>Free tickets</a:t>
            </a:r>
            <a:r>
              <a:rPr lang="en-US" sz="1050" b="1" i="1" dirty="0">
                <a:solidFill>
                  <a:srgbClr val="FFC000"/>
                </a:solidFill>
              </a:rPr>
              <a:t> </a:t>
            </a:r>
            <a:r>
              <a:rPr lang="en-US" sz="1050" i="1" dirty="0"/>
              <a:t>sponsored by NIST Sigma Xi and Fiske Planetarium. Tickets are also available for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b="1" i="1" dirty="0">
                <a:solidFill>
                  <a:schemeClr val="bg1"/>
                </a:solidFill>
                <a:hlinkClick r:id="rId16"/>
              </a:rPr>
              <a:t>purchase</a:t>
            </a:r>
            <a:r>
              <a:rPr lang="en-US" sz="1050" i="1" dirty="0"/>
              <a:t>.) </a:t>
            </a:r>
          </a:p>
          <a:p>
            <a:r>
              <a:rPr lang="en-US" sz="1050" b="1" dirty="0"/>
              <a:t>8 – 10 pm – </a:t>
            </a:r>
            <a:r>
              <a:rPr lang="en-US" sz="1050" dirty="0">
                <a:hlinkClick r:id="rId17"/>
              </a:rPr>
              <a:t>Night Sky Telescope Observations </a:t>
            </a:r>
            <a:r>
              <a:rPr lang="en-US" sz="1050" dirty="0"/>
              <a:t>at SBO, (weather-dependent)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F4B268-5DF9-5E62-C1BE-A26230F4A0D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67973" y="674531"/>
            <a:ext cx="2062130" cy="221367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8A1ADFC-B2D0-3080-68A3-587B43A506B5}"/>
              </a:ext>
            </a:extLst>
          </p:cNvPr>
          <p:cNvSpPr txBox="1"/>
          <p:nvPr/>
        </p:nvSpPr>
        <p:spPr>
          <a:xfrm>
            <a:off x="7151553" y="720742"/>
            <a:ext cx="880601" cy="71558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350" b="1" i="1" dirty="0">
                <a:solidFill>
                  <a:schemeClr val="bg1"/>
                </a:solidFill>
              </a:rPr>
              <a:t>Scan or </a:t>
            </a:r>
          </a:p>
          <a:p>
            <a:r>
              <a:rPr lang="en-US" sz="1350" b="1" i="1" dirty="0">
                <a:solidFill>
                  <a:schemeClr val="bg1"/>
                </a:solidFill>
              </a:rPr>
              <a:t>Click to</a:t>
            </a:r>
          </a:p>
          <a:p>
            <a:r>
              <a:rPr lang="en-US" sz="1350" b="1" i="1" dirty="0">
                <a:solidFill>
                  <a:srgbClr val="00B0F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</a:t>
            </a:r>
            <a:r>
              <a:rPr lang="en-US" sz="1350" b="1" i="1" dirty="0">
                <a:solidFill>
                  <a:srgbClr val="00B0F0"/>
                </a:solidFill>
              </a:rPr>
              <a:t> </a:t>
            </a:r>
            <a:endParaRPr lang="en-US" sz="135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DC20F-81DF-5715-2EEF-EBF2D9E0E14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13938" y="4211566"/>
            <a:ext cx="970200" cy="97810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A65A672-1919-3391-2E73-1D24E8ABE24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19" y="2962392"/>
            <a:ext cx="1082144" cy="108214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FDFF36B-7F2C-BD09-7985-0B08AA664CD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299" y="2962392"/>
            <a:ext cx="1082936" cy="10829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02C9852-9AE1-17C8-4771-6D1E6318874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80419" y="5405001"/>
            <a:ext cx="2720816" cy="363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FC0251-3FA4-574F-4EF0-AA32B47A597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135133" y="720742"/>
            <a:ext cx="992576" cy="99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45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210B078F74F143846040D7E131A931" ma:contentTypeVersion="18" ma:contentTypeDescription="Create a new document." ma:contentTypeScope="" ma:versionID="62e5dfee12112f84e27423f95b39c330">
  <xsd:schema xmlns:xsd="http://www.w3.org/2001/XMLSchema" xmlns:xs="http://www.w3.org/2001/XMLSchema" xmlns:p="http://schemas.microsoft.com/office/2006/metadata/properties" xmlns:ns1="http://schemas.microsoft.com/sharepoint/v3" xmlns:ns3="f3160b98-27da-442a-a34e-51563c587027" xmlns:ns4="67ed26dd-876e-462b-b3f8-ae31c532ffe4" targetNamespace="http://schemas.microsoft.com/office/2006/metadata/properties" ma:root="true" ma:fieldsID="1946cb2e98f5ef3379f5b19ad7666d8a" ns1:_="" ns3:_="" ns4:_="">
    <xsd:import namespace="http://schemas.microsoft.com/sharepoint/v3"/>
    <xsd:import namespace="f3160b98-27da-442a-a34e-51563c587027"/>
    <xsd:import namespace="67ed26dd-876e-462b-b3f8-ae31c532ffe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1:_ip_UnifiedCompliancePolicyProperties" minOccurs="0"/>
                <xsd:element ref="ns1:_ip_UnifiedCompliancePolicyUIAction" minOccurs="0"/>
                <xsd:element ref="ns4:_activity" minOccurs="0"/>
                <xsd:element ref="ns4:MediaServiceObjectDetectorVersions" minOccurs="0"/>
                <xsd:element ref="ns4:MediaServiceLocation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60b98-27da-442a-a34e-51563c5870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d26dd-876e-462b-b3f8-ae31c532ff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67ed26dd-876e-462b-b3f8-ae31c532ffe4" xsi:nil="true"/>
  </documentManagement>
</p:properties>
</file>

<file path=customXml/itemProps1.xml><?xml version="1.0" encoding="utf-8"?>
<ds:datastoreItem xmlns:ds="http://schemas.openxmlformats.org/officeDocument/2006/customXml" ds:itemID="{4E46BA2A-68C8-4C32-A178-869A7DEFAF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6791E9-DBFB-4EC3-A3CA-49CE8265C7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3160b98-27da-442a-a34e-51563c587027"/>
    <ds:schemaRef ds:uri="67ed26dd-876e-462b-b3f8-ae31c532ff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061550-8836-4380-B134-8AB5F09230B5}">
  <ds:schemaRefs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67ed26dd-876e-462b-b3f8-ae31c532ffe4"/>
    <ds:schemaRef ds:uri="f3160b98-27da-442a-a34e-51563c587027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261</Words>
  <Application>Microsoft Office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O'Malley, Cara A. Mrs. (Fed)</dc:creator>
  <cp:lastModifiedBy>O'Malley, Cara A. Mrs. (Fed)</cp:lastModifiedBy>
  <cp:revision>9</cp:revision>
  <dcterms:created xsi:type="dcterms:W3CDTF">2024-03-21T16:40:21Z</dcterms:created>
  <dcterms:modified xsi:type="dcterms:W3CDTF">2024-03-25T18:25:39Z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0x010100AA210B078F74F143846040D7E131A931</vt:lpwstr>
  </property>
</Properties>
</file>