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5"/>
  </p:sldMasterIdLst>
  <p:notesMasterIdLst>
    <p:notesMasterId r:id="rId18"/>
  </p:notesMasterIdLst>
  <p:sldIdLst>
    <p:sldId id="266" r:id="rId6"/>
    <p:sldId id="284" r:id="rId7"/>
    <p:sldId id="492" r:id="rId8"/>
    <p:sldId id="491" r:id="rId9"/>
    <p:sldId id="617" r:id="rId10"/>
    <p:sldId id="411" r:id="rId11"/>
    <p:sldId id="618" r:id="rId12"/>
    <p:sldId id="619" r:id="rId13"/>
    <p:sldId id="620" r:id="rId14"/>
    <p:sldId id="621" r:id="rId15"/>
    <p:sldId id="623" r:id="rId16"/>
    <p:sldId id="624" r:id="rId17"/>
  </p:sldIdLst>
  <p:sldSz cx="9144000" cy="6858000" type="screen4x3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B000"/>
    <a:srgbClr val="5BA7DD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581" autoAdjust="0"/>
    <p:restoredTop sz="69714" autoAdjust="0"/>
  </p:normalViewPr>
  <p:slideViewPr>
    <p:cSldViewPr snapToGrid="0" snapToObjects="1">
      <p:cViewPr varScale="1">
        <p:scale>
          <a:sx n="57" d="100"/>
          <a:sy n="57" d="100"/>
        </p:scale>
        <p:origin x="-1973" y="-86"/>
      </p:cViewPr>
      <p:guideLst>
        <p:guide orient="horz" pos="895"/>
        <p:guide pos="256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9AA88FD6-CB82-AB4D-86E8-529A2EEFFCA5}" type="datetimeFigureOut">
              <a:rPr lang="en-US" smtClean="0"/>
              <a:t>2/8/2016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E0F0C0D-3660-9241-B541-0C080B227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400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49E947-259C-44D5-B3E0-FC562AEA7218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7152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0F0C0D-3660-9241-B541-0C080B22713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014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0F0C0D-3660-9241-B541-0C080B22713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735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0F0C0D-3660-9241-B541-0C080B22713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6872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Greyed out Programs are not to be reviewed. They</a:t>
            </a:r>
            <a:r>
              <a:rPr lang="en-US" baseline="0" dirty="0" smtClean="0"/>
              <a:t> are brand new and/or reviewed by a FACA committee.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0F0C0D-3660-9241-B541-0C080B22713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763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0F0C0D-3660-9241-B541-0C080B22713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985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3126">
              <a:defRPr/>
            </a:pPr>
            <a:r>
              <a:rPr lang="en-US" sz="1600" dirty="0" smtClean="0"/>
              <a:t>These basically map to Divisions</a:t>
            </a:r>
            <a:r>
              <a:rPr lang="en-US" sz="1600" baseline="0" dirty="0" smtClean="0"/>
              <a:t> with some overlap and with 731 mapping strongly to both the structural analysis and materials boxes. 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34511-69E2-4B90-A456-AF7DC5359C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2285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0F0C0D-3660-9241-B541-0C080B22713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9872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0F0C0D-3660-9241-B541-0C080B22713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3818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0F0C0D-3660-9241-B541-0C080B22713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9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95098" y="1129997"/>
            <a:ext cx="3540828" cy="2470454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95098" y="4047628"/>
            <a:ext cx="3391702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A58A6D-4808-124C-B1AF-D7BA699CE2DD}" type="datetimeFigureOut">
              <a:rPr lang="en-US" smtClean="0">
                <a:solidFill>
                  <a:srgbClr val="000000">
                    <a:tint val="75000"/>
                  </a:srgbClr>
                </a:solidFill>
                <a:latin typeface="Arial"/>
              </a:rPr>
              <a:pPr/>
              <a:t>2/8/2016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568E07-2716-FD4D-AB21-A0DE304AE9A0}" type="slidenum">
              <a:rPr lang="en-US" smtClean="0">
                <a:solidFill>
                  <a:srgbClr val="000000">
                    <a:tint val="75000"/>
                  </a:srgbClr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7348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A58A6D-4808-124C-B1AF-D7BA699CE2DD}" type="datetimeFigureOut">
              <a:rPr lang="en-US" smtClean="0">
                <a:solidFill>
                  <a:srgbClr val="000000">
                    <a:tint val="75000"/>
                  </a:srgbClr>
                </a:solidFill>
                <a:latin typeface="Arial"/>
              </a:rPr>
              <a:pPr/>
              <a:t>2/8/2016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568E07-2716-FD4D-AB21-A0DE304AE9A0}" type="slidenum">
              <a:rPr lang="en-US" smtClean="0">
                <a:solidFill>
                  <a:srgbClr val="000000">
                    <a:tint val="75000"/>
                  </a:srgbClr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4157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A58A6D-4808-124C-B1AF-D7BA699CE2DD}" type="datetimeFigureOut">
              <a:rPr lang="en-US" smtClean="0">
                <a:solidFill>
                  <a:srgbClr val="000000">
                    <a:tint val="75000"/>
                  </a:srgbClr>
                </a:solidFill>
                <a:latin typeface="Arial"/>
              </a:rPr>
              <a:pPr/>
              <a:t>2/8/2016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568E07-2716-FD4D-AB21-A0DE304AE9A0}" type="slidenum">
              <a:rPr lang="en-US" smtClean="0">
                <a:solidFill>
                  <a:srgbClr val="000000">
                    <a:tint val="75000"/>
                  </a:srgbClr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53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A58A6D-4808-124C-B1AF-D7BA699CE2DD}" type="datetimeFigureOut">
              <a:rPr lang="en-US" smtClean="0">
                <a:solidFill>
                  <a:srgbClr val="000000">
                    <a:tint val="75000"/>
                  </a:srgbClr>
                </a:solidFill>
                <a:latin typeface="Arial"/>
              </a:rPr>
              <a:pPr/>
              <a:t>2/8/2016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568E07-2716-FD4D-AB21-A0DE304AE9A0}" type="slidenum">
              <a:rPr lang="en-US" smtClean="0">
                <a:solidFill>
                  <a:srgbClr val="000000">
                    <a:tint val="75000"/>
                  </a:srgbClr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4759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A58A6D-4808-124C-B1AF-D7BA699CE2DD}" type="datetimeFigureOut">
              <a:rPr lang="en-US" smtClean="0">
                <a:solidFill>
                  <a:srgbClr val="000000">
                    <a:tint val="75000"/>
                  </a:srgbClr>
                </a:solidFill>
                <a:latin typeface="Arial"/>
              </a:rPr>
              <a:pPr/>
              <a:t>2/8/2016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568E07-2716-FD4D-AB21-A0DE304AE9A0}" type="slidenum">
              <a:rPr lang="en-US" smtClean="0">
                <a:solidFill>
                  <a:srgbClr val="000000">
                    <a:tint val="75000"/>
                  </a:srgbClr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4585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A58A6D-4808-124C-B1AF-D7BA699CE2DD}" type="datetimeFigureOut">
              <a:rPr lang="en-US" smtClean="0">
                <a:solidFill>
                  <a:srgbClr val="000000">
                    <a:tint val="75000"/>
                  </a:srgbClr>
                </a:solidFill>
                <a:latin typeface="Arial"/>
              </a:rPr>
              <a:pPr/>
              <a:t>2/8/2016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568E07-2716-FD4D-AB21-A0DE304AE9A0}" type="slidenum">
              <a:rPr lang="en-US" smtClean="0">
                <a:solidFill>
                  <a:srgbClr val="000000">
                    <a:tint val="75000"/>
                  </a:srgbClr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01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A58A6D-4808-124C-B1AF-D7BA699CE2DD}" type="datetimeFigureOut">
              <a:rPr lang="en-US" smtClean="0">
                <a:solidFill>
                  <a:srgbClr val="000000">
                    <a:tint val="75000"/>
                  </a:srgbClr>
                </a:solidFill>
                <a:latin typeface="Arial"/>
              </a:rPr>
              <a:pPr/>
              <a:t>2/8/2016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568E07-2716-FD4D-AB21-A0DE304AE9A0}" type="slidenum">
              <a:rPr lang="en-US" smtClean="0">
                <a:solidFill>
                  <a:srgbClr val="000000">
                    <a:tint val="75000"/>
                  </a:srgbClr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16009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A58A6D-4808-124C-B1AF-D7BA699CE2DD}" type="datetimeFigureOut">
              <a:rPr lang="en-US" smtClean="0">
                <a:solidFill>
                  <a:srgbClr val="000000">
                    <a:tint val="75000"/>
                  </a:srgbClr>
                </a:solidFill>
                <a:latin typeface="Arial"/>
              </a:rPr>
              <a:pPr/>
              <a:t>2/8/2016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568E07-2716-FD4D-AB21-A0DE304AE9A0}" type="slidenum">
              <a:rPr lang="en-US" smtClean="0">
                <a:solidFill>
                  <a:srgbClr val="000000">
                    <a:tint val="75000"/>
                  </a:srgbClr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6554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A58A6D-4808-124C-B1AF-D7BA699CE2DD}" type="datetimeFigureOut">
              <a:rPr lang="en-US" smtClean="0">
                <a:solidFill>
                  <a:srgbClr val="000000">
                    <a:tint val="75000"/>
                  </a:srgbClr>
                </a:solidFill>
                <a:latin typeface="Arial"/>
              </a:rPr>
              <a:pPr/>
              <a:t>2/8/2016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568E07-2716-FD4D-AB21-A0DE304AE9A0}" type="slidenum">
              <a:rPr lang="en-US" smtClean="0">
                <a:solidFill>
                  <a:srgbClr val="000000">
                    <a:tint val="75000"/>
                  </a:srgbClr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698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A58A6D-4808-124C-B1AF-D7BA699CE2DD}" type="datetimeFigureOut">
              <a:rPr lang="en-US" smtClean="0">
                <a:solidFill>
                  <a:srgbClr val="000000">
                    <a:tint val="75000"/>
                  </a:srgbClr>
                </a:solidFill>
                <a:latin typeface="Arial"/>
              </a:rPr>
              <a:pPr/>
              <a:t>2/8/2016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568E07-2716-FD4D-AB21-A0DE304AE9A0}" type="slidenum">
              <a:rPr lang="en-US" smtClean="0">
                <a:solidFill>
                  <a:srgbClr val="000000">
                    <a:tint val="75000"/>
                  </a:srgbClr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1402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A58A6D-4808-124C-B1AF-D7BA699CE2DD}" type="datetimeFigureOut">
              <a:rPr lang="en-US" smtClean="0">
                <a:solidFill>
                  <a:srgbClr val="000000">
                    <a:tint val="75000"/>
                  </a:srgbClr>
                </a:solidFill>
                <a:latin typeface="Arial"/>
              </a:rPr>
              <a:pPr/>
              <a:t>2/8/2016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568E07-2716-FD4D-AB21-A0DE304AE9A0}" type="slidenum">
              <a:rPr lang="en-US" smtClean="0">
                <a:solidFill>
                  <a:srgbClr val="000000">
                    <a:tint val="75000"/>
                  </a:srgbClr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622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785813" y="220333"/>
            <a:ext cx="7685087" cy="103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470025"/>
            <a:ext cx="8216900" cy="465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28A58A6D-4808-124C-B1AF-D7BA699CE2DD}" type="datetimeFigureOut">
              <a:rPr lang="en-US" smtClean="0">
                <a:solidFill>
                  <a:srgbClr val="000000">
                    <a:tint val="75000"/>
                  </a:srgbClr>
                </a:solidFill>
                <a:latin typeface="Arial"/>
              </a:rPr>
              <a:pPr/>
              <a:t>2/8/2016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AC568E07-2716-FD4D-AB21-A0DE304AE9A0}" type="slidenum">
              <a:rPr lang="en-US" smtClean="0">
                <a:solidFill>
                  <a:srgbClr val="000000">
                    <a:tint val="75000"/>
                  </a:srgbClr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55877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300" b="1" kern="1200">
          <a:solidFill>
            <a:srgbClr val="FFB800"/>
          </a:solidFill>
          <a:latin typeface="Arial"/>
          <a:ea typeface="+mj-ea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B800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B800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B800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B800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B800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B800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B800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B800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1" fontAlgn="base" hangingPunct="1">
        <a:spcBef>
          <a:spcPts val="800"/>
        </a:spcBef>
        <a:spcAft>
          <a:spcPts val="200"/>
        </a:spcAft>
        <a:buClr>
          <a:srgbClr val="FFC836"/>
        </a:buClr>
        <a:buFont typeface="Arial" charset="0"/>
        <a:buChar char="•"/>
        <a:defRPr sz="2800" kern="1200">
          <a:solidFill>
            <a:schemeClr val="bg1"/>
          </a:solidFill>
          <a:latin typeface="Arial"/>
          <a:ea typeface="+mn-ea"/>
          <a:cs typeface="Arial"/>
        </a:defRPr>
      </a:lvl1pPr>
      <a:lvl2pPr marL="742950" indent="-285750" algn="l" defTabSz="457200" rtl="0" eaLnBrk="1" fontAlgn="base" hangingPunct="1">
        <a:spcBef>
          <a:spcPts val="800"/>
        </a:spcBef>
        <a:spcAft>
          <a:spcPts val="400"/>
        </a:spcAft>
        <a:buClr>
          <a:srgbClr val="B9CDE5"/>
        </a:buClr>
        <a:buFont typeface="Arial" charset="0"/>
        <a:buChar char="–"/>
        <a:defRPr sz="2400" kern="1200">
          <a:solidFill>
            <a:schemeClr val="bg1"/>
          </a:solidFill>
          <a:latin typeface="Arial"/>
          <a:ea typeface="+mn-ea"/>
          <a:cs typeface="Arial"/>
        </a:defRPr>
      </a:lvl2pPr>
      <a:lvl3pPr marL="1143000" indent="-228600" algn="l" defTabSz="457200" rtl="0" eaLnBrk="1" fontAlgn="base" hangingPunct="1">
        <a:spcBef>
          <a:spcPts val="800"/>
        </a:spcBef>
        <a:spcAft>
          <a:spcPts val="400"/>
        </a:spcAft>
        <a:buClr>
          <a:srgbClr val="FDEADA"/>
        </a:buClr>
        <a:buFont typeface="Arial" charset="0"/>
        <a:buChar char="•"/>
        <a:defRPr sz="2000" kern="1200">
          <a:solidFill>
            <a:schemeClr val="bg1"/>
          </a:solidFill>
          <a:latin typeface="Arial"/>
          <a:ea typeface="+mn-ea"/>
          <a:cs typeface="Arial"/>
        </a:defRPr>
      </a:lvl3pPr>
      <a:lvl4pPr marL="1600200" indent="-228600" algn="l" defTabSz="457200" rtl="0" eaLnBrk="1" fontAlgn="base" hangingPunct="1">
        <a:spcBef>
          <a:spcPts val="800"/>
        </a:spcBef>
        <a:spcAft>
          <a:spcPts val="400"/>
        </a:spcAft>
        <a:buFont typeface="Arial" charset="0"/>
        <a:buChar char="–"/>
        <a:defRPr kern="1200">
          <a:solidFill>
            <a:schemeClr val="bg1"/>
          </a:solidFill>
          <a:latin typeface="Arial"/>
          <a:ea typeface="+mn-ea"/>
          <a:cs typeface="Arial"/>
        </a:defRPr>
      </a:lvl4pPr>
      <a:lvl5pPr marL="2057400" indent="-228600" algn="l" defTabSz="457200" rtl="0" eaLnBrk="1" fontAlgn="base" hangingPunct="1">
        <a:spcBef>
          <a:spcPts val="800"/>
        </a:spcBef>
        <a:spcAft>
          <a:spcPts val="400"/>
        </a:spcAft>
        <a:buFont typeface="Arial" charset="0"/>
        <a:buChar char="»"/>
        <a:defRPr kern="1200">
          <a:solidFill>
            <a:schemeClr val="bg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4.jpeg"/><Relationship Id="rId4" Type="http://schemas.openxmlformats.org/officeDocument/2006/relationships/image" Target="../media/image9.jpeg"/><Relationship Id="rId9" Type="http://schemas.openxmlformats.org/officeDocument/2006/relationships/hyperlink" Target="http://www.google.com/url?sa=i&amp;rct=j&amp;q=&amp;esrc=s&amp;frm=1&amp;source=images&amp;cd=&amp;cad=rja&amp;uact=8&amp;docid=vEgrkI1bI4E4AM&amp;tbnid=MgKCvRvbQtXosM:&amp;ved=0CAUQjRw&amp;url=http://www.forbes.com/sites/jenniferhicks/2012/09/18/part-1-future-of-robotics-manufacturing-gets-a-makeover-with-baxter/&amp;ei=0tJNU6iZHovQsQS584HIBA&amp;bvm=bv.64764171,d.dmQ&amp;psig=AFQjCNE2JtGCiMyIJqiI-6peDIV5zw7Wdg&amp;ust=139769549777359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295098" y="1033139"/>
            <a:ext cx="3540828" cy="2362836"/>
          </a:xfrm>
        </p:spPr>
        <p:txBody>
          <a:bodyPr/>
          <a:lstStyle/>
          <a:p>
            <a:r>
              <a:rPr lang="en-US" dirty="0" smtClean="0"/>
              <a:t>Overview of the NIST </a:t>
            </a:r>
            <a:br>
              <a:rPr lang="en-US" dirty="0" smtClean="0"/>
            </a:br>
            <a:r>
              <a:rPr lang="en-US" dirty="0" smtClean="0"/>
              <a:t>Engineering Laboratory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295098" y="3724772"/>
            <a:ext cx="3391702" cy="1752600"/>
          </a:xfrm>
        </p:spPr>
        <p:txBody>
          <a:bodyPr/>
          <a:lstStyle/>
          <a:p>
            <a:r>
              <a:rPr lang="en-US" sz="2000" dirty="0" smtClean="0">
                <a:solidFill>
                  <a:schemeClr val="bg1"/>
                </a:solidFill>
              </a:rPr>
              <a:t>Dr. </a:t>
            </a:r>
            <a:r>
              <a:rPr lang="en-US" sz="2000" dirty="0" err="1" smtClean="0">
                <a:solidFill>
                  <a:schemeClr val="bg1"/>
                </a:solidFill>
              </a:rPr>
              <a:t>Joannie</a:t>
            </a:r>
            <a:r>
              <a:rPr lang="en-US" sz="2000" dirty="0" smtClean="0">
                <a:solidFill>
                  <a:schemeClr val="bg1"/>
                </a:solidFill>
              </a:rPr>
              <a:t> Chin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 smtClean="0">
                <a:solidFill>
                  <a:schemeClr val="bg1"/>
                </a:solidFill>
              </a:rPr>
              <a:t>Acting Deputy Director</a:t>
            </a:r>
            <a:r>
              <a:rPr lang="en-US" sz="2000" dirty="0" smtClean="0">
                <a:solidFill>
                  <a:schemeClr val="bg1"/>
                </a:solidFill>
              </a:rPr>
              <a:t/>
            </a:r>
            <a:br>
              <a:rPr lang="en-US" sz="2000" dirty="0" smtClean="0">
                <a:solidFill>
                  <a:schemeClr val="bg1"/>
                </a:solidFill>
              </a:rPr>
            </a:br>
            <a:r>
              <a:rPr lang="en-US" sz="2000" dirty="0" smtClean="0">
                <a:solidFill>
                  <a:schemeClr val="bg1"/>
                </a:solidFill>
              </a:rPr>
              <a:t>Engineering </a:t>
            </a:r>
            <a:r>
              <a:rPr lang="en-US" sz="2000" dirty="0">
                <a:solidFill>
                  <a:schemeClr val="bg1"/>
                </a:solidFill>
              </a:rPr>
              <a:t>Laboratory</a:t>
            </a:r>
          </a:p>
          <a:p>
            <a:r>
              <a:rPr lang="en-US" sz="2000" dirty="0">
                <a:solidFill>
                  <a:schemeClr val="bg1"/>
                </a:solidFill>
              </a:rPr>
              <a:t>National Institute of Standards and Technology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6096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868" y="0"/>
            <a:ext cx="8198167" cy="1030287"/>
          </a:xfrm>
        </p:spPr>
        <p:txBody>
          <a:bodyPr/>
          <a:lstStyle/>
          <a:p>
            <a:r>
              <a:rPr lang="en-US" dirty="0" smtClean="0"/>
              <a:t>Additional World-Class </a:t>
            </a:r>
            <a:r>
              <a:rPr lang="en-US" dirty="0"/>
              <a:t>Facilities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117" y="1231952"/>
            <a:ext cx="5261330" cy="4983163"/>
          </a:xfrm>
        </p:spPr>
        <p:txBody>
          <a:bodyPr/>
          <a:lstStyle/>
          <a:p>
            <a:pPr marL="228600" lvl="0" indent="-228600"/>
            <a:r>
              <a:rPr lang="en-US" sz="2000" dirty="0" smtClean="0"/>
              <a:t>Industrial Control System </a:t>
            </a:r>
            <a:br>
              <a:rPr lang="en-US" sz="2000" dirty="0" smtClean="0"/>
            </a:br>
            <a:r>
              <a:rPr lang="en-US" sz="2000" dirty="0" smtClean="0"/>
              <a:t>Networking and Security </a:t>
            </a:r>
          </a:p>
          <a:p>
            <a:pPr marL="228600" lvl="0" indent="-228600"/>
            <a:r>
              <a:rPr lang="en-US" sz="2000" dirty="0" smtClean="0"/>
              <a:t>Smart and Wireless Sensors Laboratory </a:t>
            </a:r>
          </a:p>
          <a:p>
            <a:pPr marL="228600" lvl="0" indent="-228600"/>
            <a:r>
              <a:rPr lang="en-US" sz="2000" dirty="0" smtClean="0"/>
              <a:t>Robotics in Manufacturing and Safety</a:t>
            </a:r>
          </a:p>
          <a:p>
            <a:pPr marL="228600" lvl="0" indent="-228600"/>
            <a:r>
              <a:rPr lang="en-US" sz="2000" dirty="0" smtClean="0"/>
              <a:t>Robot Performance Characterization	</a:t>
            </a:r>
          </a:p>
          <a:p>
            <a:pPr marL="236538" indent="-236538"/>
            <a:r>
              <a:rPr lang="en-US" sz="2000" dirty="0" smtClean="0"/>
              <a:t>Integrating </a:t>
            </a:r>
            <a:r>
              <a:rPr lang="en-US" sz="2000" dirty="0"/>
              <a:t>Sphere for Service Life Prediction of Materials</a:t>
            </a:r>
          </a:p>
          <a:p>
            <a:pPr marL="236538" indent="-236538"/>
            <a:r>
              <a:rPr lang="en-US" sz="2000" dirty="0"/>
              <a:t>High Temperature Guarded Hot Plate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for </a:t>
            </a:r>
            <a:r>
              <a:rPr lang="en-US" sz="2000" dirty="0"/>
              <a:t>Advanced Thermal  Insulation Measurements </a:t>
            </a:r>
          </a:p>
          <a:p>
            <a:pPr marL="236538" indent="-236538"/>
            <a:r>
              <a:rPr lang="en-US" sz="2000" dirty="0"/>
              <a:t>Cone </a:t>
            </a:r>
            <a:r>
              <a:rPr lang="en-US" sz="2000" dirty="0" smtClean="0"/>
              <a:t>Calorimeter</a:t>
            </a:r>
          </a:p>
          <a:p>
            <a:pPr marL="236538" indent="-236538"/>
            <a:r>
              <a:rPr lang="en-US" sz="2000" dirty="0"/>
              <a:t>Virtual Cybernetic Building </a:t>
            </a:r>
            <a:r>
              <a:rPr lang="en-US" sz="2000" dirty="0" err="1" smtClean="0"/>
              <a:t>Testbed</a:t>
            </a:r>
            <a:endParaRPr lang="en-US" sz="1800" dirty="0" smtClean="0">
              <a:solidFill>
                <a:srgbClr val="FFFF00"/>
              </a:solidFill>
            </a:endParaRPr>
          </a:p>
          <a:p>
            <a:pPr marL="228600" indent="-228600">
              <a:buNone/>
            </a:pPr>
            <a:endParaRPr lang="en-US" sz="1800" dirty="0"/>
          </a:p>
        </p:txBody>
      </p:sp>
      <p:pic>
        <p:nvPicPr>
          <p:cNvPr id="4" name="Picture 3" descr="NMP_20110419_0251-Vrework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6045" y="869444"/>
            <a:ext cx="1720425" cy="2585539"/>
          </a:xfrm>
          <a:prstGeom prst="rect">
            <a:avLst/>
          </a:prstGeom>
          <a:ln>
            <a:solidFill>
              <a:srgbClr val="F3B000"/>
            </a:solidFill>
          </a:ln>
        </p:spPr>
      </p:pic>
      <p:pic>
        <p:nvPicPr>
          <p:cNvPr id="8" name="Picture 7" descr="MVC-768X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46595" y="2523389"/>
            <a:ext cx="2377440" cy="1783080"/>
          </a:xfrm>
          <a:prstGeom prst="rect">
            <a:avLst/>
          </a:prstGeom>
          <a:noFill/>
          <a:ln w="9525">
            <a:solidFill>
              <a:srgbClr val="F3B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6662" y="3969148"/>
            <a:ext cx="2319866" cy="1540134"/>
          </a:xfrm>
          <a:prstGeom prst="rect">
            <a:avLst/>
          </a:prstGeom>
          <a:solidFill>
            <a:srgbClr val="FFC836"/>
          </a:solidFill>
          <a:ln>
            <a:solidFill>
              <a:srgbClr val="F3B000"/>
            </a:solidFill>
          </a:ln>
        </p:spPr>
      </p:pic>
      <p:pic>
        <p:nvPicPr>
          <p:cNvPr id="5" name="Picture 4" descr="robotppt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470" y="4509223"/>
            <a:ext cx="1647565" cy="2158382"/>
          </a:xfrm>
          <a:prstGeom prst="rect">
            <a:avLst/>
          </a:prstGeom>
          <a:ln>
            <a:solidFill>
              <a:srgbClr val="F3B000"/>
            </a:solidFill>
          </a:ln>
        </p:spPr>
      </p:pic>
    </p:spTree>
    <p:extLst>
      <p:ext uri="{BB962C8B-B14F-4D97-AF65-F5344CB8AC3E}">
        <p14:creationId xmlns:p14="http://schemas.microsoft.com/office/powerpoint/2010/main" val="35297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Acquisitions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047" y="1250620"/>
            <a:ext cx="8713694" cy="4656138"/>
          </a:xfrm>
        </p:spPr>
        <p:txBody>
          <a:bodyPr/>
          <a:lstStyle/>
          <a:p>
            <a:r>
              <a:rPr lang="en-US" sz="2400" dirty="0" smtClean="0">
                <a:solidFill>
                  <a:srgbClr val="FFFF00"/>
                </a:solidFill>
              </a:rPr>
              <a:t>Smart Grid and CPS </a:t>
            </a:r>
            <a:r>
              <a:rPr lang="en-US" sz="2400" dirty="0" err="1" smtClean="0">
                <a:solidFill>
                  <a:srgbClr val="FFFF00"/>
                </a:solidFill>
              </a:rPr>
              <a:t>testbeds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smtClean="0"/>
              <a:t>– storage devices, oscilloscopes, meters,  PMUs, network switches, power supplies, power transformers.</a:t>
            </a:r>
          </a:p>
          <a:p>
            <a:r>
              <a:rPr lang="en-US" sz="2400" dirty="0" smtClean="0">
                <a:solidFill>
                  <a:srgbClr val="FFFF00"/>
                </a:solidFill>
              </a:rPr>
              <a:t>Structures</a:t>
            </a:r>
            <a:r>
              <a:rPr lang="en-US" sz="2400" dirty="0" smtClean="0"/>
              <a:t> – force actuators, coordinate measurement </a:t>
            </a:r>
          </a:p>
          <a:p>
            <a:r>
              <a:rPr lang="en-US" sz="2400" dirty="0" smtClean="0">
                <a:solidFill>
                  <a:srgbClr val="FFFF00"/>
                </a:solidFill>
              </a:rPr>
              <a:t>Materials Characterization </a:t>
            </a:r>
            <a:r>
              <a:rPr lang="en-US" sz="2400" dirty="0" smtClean="0"/>
              <a:t>– hyperspectral camera, electron backscatter diffraction for SEM, </a:t>
            </a:r>
            <a:r>
              <a:rPr lang="en-US" sz="2400" dirty="0" err="1" smtClean="0"/>
              <a:t>nano-indentor</a:t>
            </a:r>
            <a:r>
              <a:rPr lang="en-US" sz="2400" dirty="0" smtClean="0"/>
              <a:t>, surface area measurement, metal powder </a:t>
            </a:r>
            <a:r>
              <a:rPr lang="en-US" sz="2400" dirty="0" err="1" smtClean="0"/>
              <a:t>rheometer</a:t>
            </a:r>
            <a:endParaRPr lang="en-US" sz="2400" dirty="0" smtClean="0"/>
          </a:p>
          <a:p>
            <a:r>
              <a:rPr lang="en-US" sz="2400" dirty="0" smtClean="0">
                <a:solidFill>
                  <a:srgbClr val="FFFF00"/>
                </a:solidFill>
              </a:rPr>
              <a:t>Energy and Environment </a:t>
            </a:r>
            <a:r>
              <a:rPr lang="en-US" sz="2400" dirty="0" smtClean="0"/>
              <a:t>– chillers, tracer gas measurement systems</a:t>
            </a:r>
          </a:p>
          <a:p>
            <a:r>
              <a:rPr lang="en-US" sz="2400" dirty="0" smtClean="0">
                <a:solidFill>
                  <a:srgbClr val="FFFF00"/>
                </a:solidFill>
              </a:rPr>
              <a:t>Robotics </a:t>
            </a:r>
            <a:r>
              <a:rPr lang="en-US" sz="2400" dirty="0" smtClean="0"/>
              <a:t>– robots and robot components, </a:t>
            </a:r>
          </a:p>
          <a:p>
            <a:r>
              <a:rPr lang="en-US" sz="2400" dirty="0" smtClean="0">
                <a:solidFill>
                  <a:srgbClr val="FFFF00"/>
                </a:solidFill>
              </a:rPr>
              <a:t>General</a:t>
            </a:r>
            <a:r>
              <a:rPr lang="en-US" sz="2400" dirty="0" smtClean="0"/>
              <a:t> – data acquisitions systems, scientific and engineering services</a:t>
            </a:r>
          </a:p>
          <a:p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895400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16121" y="1936376"/>
            <a:ext cx="3540828" cy="806379"/>
          </a:xfrm>
        </p:spPr>
        <p:txBody>
          <a:bodyPr/>
          <a:lstStyle/>
          <a:p>
            <a:r>
              <a:rPr lang="en-US" dirty="0" smtClean="0"/>
              <a:t>CONTACT: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16121" y="2608283"/>
            <a:ext cx="3848903" cy="1390037"/>
          </a:xfrm>
        </p:spPr>
        <p:txBody>
          <a:bodyPr/>
          <a:lstStyle/>
          <a:p>
            <a:r>
              <a:rPr lang="en-US" dirty="0" err="1" smtClean="0"/>
              <a:t>Joannie</a:t>
            </a:r>
            <a:r>
              <a:rPr lang="en-US" dirty="0" smtClean="0"/>
              <a:t> Chin</a:t>
            </a:r>
          </a:p>
          <a:p>
            <a:r>
              <a:rPr lang="en-US" dirty="0" smtClean="0"/>
              <a:t>Engineering Laboratory</a:t>
            </a:r>
          </a:p>
          <a:p>
            <a:r>
              <a:rPr lang="en-US" dirty="0" smtClean="0"/>
              <a:t>Joannie.chin@nist.gov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132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614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187" y="2860290"/>
            <a:ext cx="221615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3590" y="4340553"/>
            <a:ext cx="2344737" cy="234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777" y="894709"/>
            <a:ext cx="2241550" cy="224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041" y="220333"/>
            <a:ext cx="7566859" cy="1030287"/>
          </a:xfrm>
        </p:spPr>
        <p:txBody>
          <a:bodyPr/>
          <a:lstStyle/>
          <a:p>
            <a:r>
              <a:rPr lang="en-US" dirty="0" smtClean="0"/>
              <a:t>Strategic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149" y="1399043"/>
            <a:ext cx="5919113" cy="4735806"/>
          </a:xfrm>
        </p:spPr>
        <p:txBody>
          <a:bodyPr/>
          <a:lstStyle/>
          <a:p>
            <a:r>
              <a:rPr lang="en-US" dirty="0"/>
              <a:t>Sustainable and Energy-Efficient Manufacturing, Materials, and Infrastructure</a:t>
            </a:r>
          </a:p>
          <a:p>
            <a:pPr marL="457200" indent="-457200">
              <a:buFont typeface="+mj-ea"/>
              <a:buAutoNum type="circleNumDbPlain"/>
            </a:pPr>
            <a:endParaRPr lang="en-US" dirty="0" smtClean="0"/>
          </a:p>
          <a:p>
            <a:r>
              <a:rPr lang="en-US" dirty="0" smtClean="0"/>
              <a:t>Smart </a:t>
            </a:r>
            <a:r>
              <a:rPr lang="en-US" dirty="0"/>
              <a:t>Manufacturing, Construction, </a:t>
            </a:r>
            <a:r>
              <a:rPr lang="en-US" dirty="0" smtClean="0"/>
              <a:t>and </a:t>
            </a:r>
            <a:br>
              <a:rPr lang="en-US" dirty="0" smtClean="0"/>
            </a:br>
            <a:r>
              <a:rPr lang="en-US" dirty="0" smtClean="0"/>
              <a:t>Cyber</a:t>
            </a:r>
            <a:r>
              <a:rPr lang="en-US" dirty="0"/>
              <a:t>-Physical </a:t>
            </a:r>
            <a:r>
              <a:rPr lang="en-US" dirty="0" smtClean="0"/>
              <a:t>Systems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Disaster</a:t>
            </a:r>
            <a:r>
              <a:rPr lang="en-US" dirty="0"/>
              <a:t>-Resilient Buildings</a:t>
            </a:r>
            <a:r>
              <a:rPr lang="en-US" dirty="0" smtClean="0"/>
              <a:t>, Infrastructure</a:t>
            </a:r>
            <a:r>
              <a:rPr lang="en-US" dirty="0"/>
              <a:t>, and Communities</a:t>
            </a:r>
          </a:p>
          <a:p>
            <a:pPr marL="457200" indent="-457200">
              <a:buFont typeface="+mj-ea"/>
              <a:buAutoNum type="circleNumDbPlain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7519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4" name="Group 3"/>
          <p:cNvGrpSpPr/>
          <p:nvPr/>
        </p:nvGrpSpPr>
        <p:grpSpPr>
          <a:xfrm>
            <a:off x="6324600" y="0"/>
            <a:ext cx="2349500" cy="2351087"/>
            <a:chOff x="5229324" y="2066029"/>
            <a:chExt cx="2349500" cy="2351087"/>
          </a:xfrm>
        </p:grpSpPr>
        <p:pic>
          <p:nvPicPr>
            <p:cNvPr id="6151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9324" y="2066029"/>
              <a:ext cx="2349500" cy="2351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2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46487" y="2145373"/>
              <a:ext cx="2241550" cy="2243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021" y="1003204"/>
            <a:ext cx="7685087" cy="798727"/>
          </a:xfrm>
        </p:spPr>
        <p:txBody>
          <a:bodyPr/>
          <a:lstStyle/>
          <a:p>
            <a:r>
              <a:rPr lang="en-US" dirty="0" smtClean="0"/>
              <a:t>Sustainable and </a:t>
            </a:r>
            <a:br>
              <a:rPr lang="en-US" dirty="0" smtClean="0"/>
            </a:br>
            <a:r>
              <a:rPr lang="en-US" dirty="0" smtClean="0"/>
              <a:t>Energy-Efficient </a:t>
            </a:r>
            <a:br>
              <a:rPr lang="en-US" dirty="0" smtClean="0"/>
            </a:br>
            <a:r>
              <a:rPr lang="en-US" dirty="0" smtClean="0"/>
              <a:t>Manufacturing, Materials, </a:t>
            </a:r>
            <a:br>
              <a:rPr lang="en-US" dirty="0" smtClean="0"/>
            </a:br>
            <a:r>
              <a:rPr lang="en-US" dirty="0" smtClean="0"/>
              <a:t>and Infrastructure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4371"/>
            <a:ext cx="8216900" cy="3801599"/>
          </a:xfrm>
        </p:spPr>
        <p:txBody>
          <a:bodyPr/>
          <a:lstStyle/>
          <a:p>
            <a:r>
              <a:rPr lang="en-US" dirty="0" smtClean="0"/>
              <a:t>Net-Zero Energy, High-Performance Buildings</a:t>
            </a:r>
          </a:p>
          <a:p>
            <a:r>
              <a:rPr lang="en-US" dirty="0" smtClean="0"/>
              <a:t>Embedded Intelligence in Buildings</a:t>
            </a:r>
          </a:p>
          <a:p>
            <a:r>
              <a:rPr lang="en-US" dirty="0" smtClean="0"/>
              <a:t>Sustainable Engineered Materials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9021" y="150096"/>
            <a:ext cx="50580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5BA7DD"/>
                </a:solidFill>
              </a:rPr>
              <a:t>S  T  R  A  T  E  G  I  C   G  O  A  L</a:t>
            </a:r>
            <a:endParaRPr lang="en-US" sz="1200" dirty="0">
              <a:solidFill>
                <a:srgbClr val="5BA7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9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614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010" y="4944069"/>
            <a:ext cx="2021991" cy="2021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813" y="427095"/>
            <a:ext cx="7685087" cy="1030287"/>
          </a:xfrm>
        </p:spPr>
        <p:txBody>
          <a:bodyPr/>
          <a:lstStyle/>
          <a:p>
            <a:r>
              <a:rPr lang="en-US" dirty="0" smtClean="0"/>
              <a:t>Smart Manufacturing, Construction, and Cyber-Physical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519" y="1739072"/>
            <a:ext cx="7336708" cy="4656138"/>
          </a:xfrm>
        </p:spPr>
        <p:txBody>
          <a:bodyPr/>
          <a:lstStyle/>
          <a:p>
            <a:r>
              <a:rPr lang="en-US" dirty="0" smtClean="0"/>
              <a:t>Smart Manufacturing Operations Planning and Control</a:t>
            </a:r>
          </a:p>
          <a:p>
            <a:r>
              <a:rPr lang="en-US" dirty="0" smtClean="0"/>
              <a:t>Smart Manufacturing Systems Design and Analysis</a:t>
            </a:r>
          </a:p>
          <a:p>
            <a:r>
              <a:rPr lang="en-US" dirty="0" smtClean="0"/>
              <a:t>Measurement Science for Additive Manufacturing</a:t>
            </a:r>
          </a:p>
          <a:p>
            <a:r>
              <a:rPr lang="en-US" dirty="0" smtClean="0"/>
              <a:t>Robotic Systems for Smart Manufacturing</a:t>
            </a:r>
          </a:p>
          <a:p>
            <a:r>
              <a:rPr lang="en-US" dirty="0" smtClean="0"/>
              <a:t>Smart Grid</a:t>
            </a:r>
          </a:p>
          <a:p>
            <a:r>
              <a:rPr lang="en-US" dirty="0" smtClean="0"/>
              <a:t>Cyber-Physical Systems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29021" y="150096"/>
            <a:ext cx="50580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5BA7DD"/>
                </a:solidFill>
              </a:rPr>
              <a:t>S  T  R  A  T  E  G  I  C   G  O  A  L</a:t>
            </a:r>
            <a:endParaRPr lang="en-US" sz="1200" dirty="0">
              <a:solidFill>
                <a:srgbClr val="5BA7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06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4" name="Group 3"/>
          <p:cNvGrpSpPr/>
          <p:nvPr/>
        </p:nvGrpSpPr>
        <p:grpSpPr>
          <a:xfrm>
            <a:off x="7283195" y="150096"/>
            <a:ext cx="1860805" cy="1977011"/>
            <a:chOff x="5303044" y="4208732"/>
            <a:chExt cx="2473323" cy="2451100"/>
          </a:xfrm>
        </p:grpSpPr>
        <p:pic>
          <p:nvPicPr>
            <p:cNvPr id="6149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25267" y="4208732"/>
              <a:ext cx="2451100" cy="2451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0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3044" y="4254500"/>
              <a:ext cx="2344737" cy="2344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813" y="596999"/>
            <a:ext cx="7685087" cy="1030287"/>
          </a:xfrm>
        </p:spPr>
        <p:txBody>
          <a:bodyPr/>
          <a:lstStyle/>
          <a:p>
            <a:r>
              <a:rPr lang="en-US" dirty="0" smtClean="0"/>
              <a:t>Disaster-Resilient Buildings, Infrastructure, </a:t>
            </a:r>
            <a:br>
              <a:rPr lang="en-US" dirty="0" smtClean="0"/>
            </a:br>
            <a:r>
              <a:rPr lang="en-US" dirty="0" smtClean="0"/>
              <a:t>and Communities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099" y="2238469"/>
            <a:ext cx="8216900" cy="4242836"/>
          </a:xfrm>
        </p:spPr>
        <p:txBody>
          <a:bodyPr/>
          <a:lstStyle/>
          <a:p>
            <a:r>
              <a:rPr lang="en-US" dirty="0" smtClean="0"/>
              <a:t>Fire Risk Reduction in Communities</a:t>
            </a:r>
          </a:p>
          <a:p>
            <a:r>
              <a:rPr lang="en-US" dirty="0" smtClean="0"/>
              <a:t>Fire Risk Reduction in Buildings</a:t>
            </a:r>
          </a:p>
          <a:p>
            <a:r>
              <a:rPr lang="en-US" dirty="0" smtClean="0"/>
              <a:t>Structural Performance Under Multi-Hazards</a:t>
            </a:r>
          </a:p>
          <a:p>
            <a:r>
              <a:rPr lang="en-US" dirty="0" smtClean="0"/>
              <a:t>Earthquake Risk Reduction in Buildings and Infrastructure</a:t>
            </a:r>
          </a:p>
          <a:p>
            <a:r>
              <a:rPr lang="en-US" dirty="0" smtClean="0"/>
              <a:t>Community Resilience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29021" y="150096"/>
            <a:ext cx="50580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5BA7DD"/>
                </a:solidFill>
              </a:rPr>
              <a:t>S  T  R  A  T  E  G  I  C   G  O  A  L</a:t>
            </a:r>
            <a:endParaRPr lang="en-US" sz="1200" dirty="0">
              <a:solidFill>
                <a:srgbClr val="5BA7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53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56" y="42864"/>
            <a:ext cx="8262144" cy="1030287"/>
          </a:xfrm>
        </p:spPr>
        <p:txBody>
          <a:bodyPr/>
          <a:lstStyle/>
          <a:p>
            <a:r>
              <a:rPr lang="en-US" sz="4000" dirty="0" smtClean="0"/>
              <a:t>Core Areas of Expertise</a:t>
            </a:r>
            <a:endParaRPr lang="en-US" sz="4000" dirty="0"/>
          </a:p>
        </p:txBody>
      </p:sp>
      <p:grpSp>
        <p:nvGrpSpPr>
          <p:cNvPr id="4" name="Group 20"/>
          <p:cNvGrpSpPr/>
          <p:nvPr/>
        </p:nvGrpSpPr>
        <p:grpSpPr>
          <a:xfrm>
            <a:off x="2593257" y="4753071"/>
            <a:ext cx="2057400" cy="1604002"/>
            <a:chOff x="5284615" y="1166869"/>
            <a:chExt cx="2453724" cy="1902790"/>
          </a:xfrm>
          <a:effectLst>
            <a:outerShdw blurRad="50800" dist="38100" dir="2700000">
              <a:srgbClr val="000000">
                <a:alpha val="43000"/>
              </a:srgbClr>
            </a:outerShdw>
          </a:effectLst>
        </p:grpSpPr>
        <p:pic>
          <p:nvPicPr>
            <p:cNvPr id="5" name="Picture 4" descr="shutterstock_3059603cementpryzmatsm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84616" y="1166869"/>
              <a:ext cx="2453723" cy="1840293"/>
            </a:xfrm>
            <a:prstGeom prst="rect">
              <a:avLst/>
            </a:prstGeom>
            <a:ln w="12700" cmpd="sng">
              <a:solidFill>
                <a:schemeClr val="bg1"/>
              </a:solidFill>
            </a:ln>
          </p:spPr>
        </p:pic>
        <p:sp>
          <p:nvSpPr>
            <p:cNvPr id="6" name="TextBox 5"/>
            <p:cNvSpPr txBox="1"/>
            <p:nvPr/>
          </p:nvSpPr>
          <p:spPr>
            <a:xfrm>
              <a:off x="5284615" y="2728705"/>
              <a:ext cx="1950051" cy="3409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dirty="0" err="1" smtClean="0">
                  <a:solidFill>
                    <a:schemeClr val="bg1">
                      <a:lumMod val="85000"/>
                    </a:schemeClr>
                  </a:solidFill>
                  <a:latin typeface="Arial"/>
                  <a:cs typeface="Arial"/>
                </a:rPr>
                <a:t>Pryzmat/Shutterstock</a:t>
              </a:r>
              <a:endParaRPr lang="en-US" sz="6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endParaRPr>
            </a:p>
          </p:txBody>
        </p:sp>
      </p:grpSp>
      <p:pic>
        <p:nvPicPr>
          <p:cNvPr id="8" name="Picture 7" descr="shutterstock_94815853firefighter Four Oakssm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1125381"/>
            <a:ext cx="1856086" cy="1393916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1037504" y="2337889"/>
            <a:ext cx="1019896" cy="1103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600" dirty="0" smtClean="0">
                <a:solidFill>
                  <a:srgbClr val="D9D9D9"/>
                </a:solidFill>
                <a:latin typeface="Arial"/>
                <a:cs typeface="Arial"/>
              </a:rPr>
              <a:t>Four Oaks/</a:t>
            </a:r>
            <a:r>
              <a:rPr lang="en-US" sz="600" dirty="0" err="1" smtClean="0">
                <a:solidFill>
                  <a:srgbClr val="D9D9D9"/>
                </a:solidFill>
                <a:latin typeface="Arial"/>
                <a:cs typeface="Arial"/>
              </a:rPr>
              <a:t>Shutterstock</a:t>
            </a:r>
            <a:r>
              <a:rPr lang="en-US" sz="600" dirty="0" smtClean="0">
                <a:latin typeface="Arial"/>
                <a:cs typeface="Arial"/>
              </a:rPr>
              <a:t> </a:t>
            </a:r>
            <a:endParaRPr lang="en-US" sz="600" dirty="0">
              <a:latin typeface="Arial"/>
              <a:cs typeface="Arial"/>
            </a:endParaRPr>
          </a:p>
        </p:txBody>
      </p:sp>
      <p:grpSp>
        <p:nvGrpSpPr>
          <p:cNvPr id="10" name="Group 33"/>
          <p:cNvGrpSpPr/>
          <p:nvPr/>
        </p:nvGrpSpPr>
        <p:grpSpPr>
          <a:xfrm>
            <a:off x="6553200" y="3133610"/>
            <a:ext cx="2362200" cy="1724750"/>
            <a:chOff x="2990488" y="4544506"/>
            <a:chExt cx="2949443" cy="2153520"/>
          </a:xfrm>
          <a:effectLst>
            <a:outerShdw blurRad="50800" dist="38100" dir="2700000">
              <a:srgbClr val="000000">
                <a:alpha val="43000"/>
              </a:srgbClr>
            </a:outerShdw>
          </a:effectLst>
        </p:grpSpPr>
        <p:pic>
          <p:nvPicPr>
            <p:cNvPr id="11" name="Picture 10" descr="shutterstock_83011513automanuNataliya Horasm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90488" y="4544506"/>
              <a:ext cx="2949443" cy="215352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 cmpd="sng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2" name="TextBox 11"/>
            <p:cNvSpPr txBox="1"/>
            <p:nvPr/>
          </p:nvSpPr>
          <p:spPr>
            <a:xfrm>
              <a:off x="2990488" y="6161941"/>
              <a:ext cx="1510039" cy="536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dirty="0" err="1" smtClean="0">
                  <a:latin typeface="Arial"/>
                  <a:cs typeface="Arial"/>
                </a:rPr>
                <a:t>Nataliya</a:t>
              </a:r>
              <a:r>
                <a:rPr lang="en-US" sz="600" dirty="0" smtClean="0">
                  <a:latin typeface="Arial"/>
                  <a:cs typeface="Arial"/>
                </a:rPr>
                <a:t> </a:t>
              </a:r>
              <a:r>
                <a:rPr lang="en-US" sz="600" dirty="0" err="1" smtClean="0">
                  <a:latin typeface="Arial"/>
                  <a:cs typeface="Arial"/>
                </a:rPr>
                <a:t>Hora/Shutterstock</a:t>
              </a:r>
              <a:endParaRPr lang="en-US" sz="600" dirty="0">
                <a:latin typeface="Arial"/>
                <a:cs typeface="Arial"/>
              </a:endParaRPr>
            </a:p>
          </p:txBody>
        </p:sp>
      </p:grpSp>
      <p:grpSp>
        <p:nvGrpSpPr>
          <p:cNvPr id="13" name="Group 43"/>
          <p:cNvGrpSpPr/>
          <p:nvPr/>
        </p:nvGrpSpPr>
        <p:grpSpPr>
          <a:xfrm>
            <a:off x="4648200" y="1073150"/>
            <a:ext cx="2118852" cy="1631949"/>
            <a:chOff x="6321887" y="3951304"/>
            <a:chExt cx="2511985" cy="2024660"/>
          </a:xfrm>
        </p:grpSpPr>
        <p:pic>
          <p:nvPicPr>
            <p:cNvPr id="14" name="Picture 13" descr="shutterstock_60885064buildingsoloarpanelssuaphotossm .jp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21887" y="3951304"/>
              <a:ext cx="2511985" cy="2024660"/>
            </a:xfrm>
            <a:prstGeom prst="rect">
              <a:avLst/>
            </a:prstGeom>
            <a:ln w="12700" cmpd="sng">
              <a:solidFill>
                <a:schemeClr val="bg1"/>
              </a:solidFill>
            </a:ln>
          </p:spPr>
        </p:pic>
        <p:sp>
          <p:nvSpPr>
            <p:cNvPr id="15" name="TextBox 14"/>
            <p:cNvSpPr txBox="1"/>
            <p:nvPr/>
          </p:nvSpPr>
          <p:spPr>
            <a:xfrm>
              <a:off x="6321887" y="5668927"/>
              <a:ext cx="1664521" cy="2725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dirty="0" err="1" smtClean="0">
                  <a:solidFill>
                    <a:srgbClr val="376092"/>
                  </a:solidFill>
                  <a:latin typeface="Arial"/>
                  <a:cs typeface="Arial"/>
                </a:rPr>
                <a:t>ssuaphotos/Shutterstock</a:t>
              </a:r>
              <a:endParaRPr lang="en-US" sz="600" dirty="0">
                <a:solidFill>
                  <a:srgbClr val="376092"/>
                </a:solidFill>
                <a:latin typeface="Arial"/>
                <a:cs typeface="Arial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214957" y="5354951"/>
            <a:ext cx="182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Intelligent sensing, control, robotics and automation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53200" y="5036403"/>
            <a:ext cx="2362200" cy="1077218"/>
          </a:xfrm>
          <a:prstGeom prst="rect">
            <a:avLst/>
          </a:prstGeom>
          <a:noFill/>
          <a:ln w="12700" cmpd="sng"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Systems integration,  information modeling, model-based engineering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43252" y="1075609"/>
            <a:ext cx="2148348" cy="1569660"/>
          </a:xfrm>
          <a:prstGeom prst="rect">
            <a:avLst/>
          </a:prstGeom>
          <a:noFill/>
          <a:ln w="12700" cmpd="sng"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Building and renewable energy, indoor environment, and building systems performance measurement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800599" y="4790182"/>
            <a:ext cx="15240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Sustainability, durability, and service life prediction of engineered materials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8600" y="2565390"/>
            <a:ext cx="1676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Fire protection, fire physics, materials flammability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24" name="Content Placeholder 3" descr="Torre O'Higgins - 0002 - JLH.JPG"/>
          <p:cNvPicPr preferRelativeResize="0"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64404" y="1125381"/>
            <a:ext cx="1652992" cy="2355606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 cmpd="sng">
            <a:solidFill>
              <a:schemeClr val="bg1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8" name="TextBox 27"/>
          <p:cNvSpPr txBox="1"/>
          <p:nvPr/>
        </p:nvSpPr>
        <p:spPr>
          <a:xfrm>
            <a:off x="2457450" y="3549448"/>
            <a:ext cx="1866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cs typeface="Arial" charset="0"/>
              </a:rPr>
              <a:t>S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tructural analysis, disaster and failure studies </a:t>
            </a:r>
            <a:endParaRPr lang="en-US" sz="1600" dirty="0"/>
          </a:p>
        </p:txBody>
      </p:sp>
      <p:sp>
        <p:nvSpPr>
          <p:cNvPr id="39" name="Rectangle 38"/>
          <p:cNvSpPr/>
          <p:nvPr/>
        </p:nvSpPr>
        <p:spPr>
          <a:xfrm>
            <a:off x="96888" y="3891409"/>
            <a:ext cx="2119261" cy="254749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438400" y="990600"/>
            <a:ext cx="1905000" cy="3429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2434602" y="4602316"/>
            <a:ext cx="3889998" cy="1778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477000" y="3007617"/>
            <a:ext cx="2514600" cy="334945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4572000" y="990600"/>
            <a:ext cx="4419600" cy="182634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96887" y="987082"/>
            <a:ext cx="2119261" cy="265552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noFill/>
            </a:endParaRPr>
          </a:p>
        </p:txBody>
      </p:sp>
      <p:pic>
        <p:nvPicPr>
          <p:cNvPr id="30" name="Picture 4" descr="EL log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395" y="3007617"/>
            <a:ext cx="1365345" cy="1319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blogs-images.forbes.com/jenniferhicks/files/2012/09/rethink_544.jpg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976337"/>
            <a:ext cx="1828800" cy="128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17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Net Zero Energy Residential Testbed Facility</a:t>
            </a:r>
            <a:endParaRPr lang="en-US" dirty="0"/>
          </a:p>
        </p:txBody>
      </p:sp>
      <p:pic>
        <p:nvPicPr>
          <p:cNvPr id="6" name="Picture 5" descr="netzeropptbanner-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91" t="17622" r="25716" b="5509"/>
          <a:stretch/>
        </p:blipFill>
        <p:spPr>
          <a:xfrm>
            <a:off x="5817060" y="3740882"/>
            <a:ext cx="2954292" cy="2217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12764" y="1394968"/>
            <a:ext cx="4728522" cy="4656138"/>
          </a:xfrm>
        </p:spPr>
        <p:txBody>
          <a:bodyPr/>
          <a:lstStyle/>
          <a:p>
            <a:pPr>
              <a:buFont typeface="Arial"/>
              <a:buChar char="•"/>
            </a:pPr>
            <a:r>
              <a:rPr lang="en-US" sz="2600" dirty="0">
                <a:solidFill>
                  <a:srgbClr val="FFFFFF"/>
                </a:solidFill>
              </a:rPr>
              <a:t>Test high-efficiency </a:t>
            </a:r>
            <a:r>
              <a:rPr lang="en-US" sz="2600" dirty="0" smtClean="0">
                <a:solidFill>
                  <a:srgbClr val="FFFFFF"/>
                </a:solidFill>
              </a:rPr>
              <a:t/>
            </a:r>
            <a:br>
              <a:rPr lang="en-US" sz="2600" dirty="0" smtClean="0">
                <a:solidFill>
                  <a:srgbClr val="FFFFFF"/>
                </a:solidFill>
              </a:rPr>
            </a:br>
            <a:r>
              <a:rPr lang="en-US" sz="2600" dirty="0" smtClean="0">
                <a:solidFill>
                  <a:srgbClr val="FFFFFF"/>
                </a:solidFill>
              </a:rPr>
              <a:t>and </a:t>
            </a:r>
            <a:r>
              <a:rPr lang="en-US" sz="2600" dirty="0">
                <a:solidFill>
                  <a:srgbClr val="F3B000"/>
                </a:solidFill>
              </a:rPr>
              <a:t>alternative energy </a:t>
            </a:r>
            <a:r>
              <a:rPr lang="en-US" sz="2600" dirty="0" smtClean="0">
                <a:solidFill>
                  <a:srgbClr val="F3B000"/>
                </a:solidFill>
              </a:rPr>
              <a:t/>
            </a:r>
            <a:br>
              <a:rPr lang="en-US" sz="2600" dirty="0" smtClean="0">
                <a:solidFill>
                  <a:srgbClr val="F3B000"/>
                </a:solidFill>
              </a:rPr>
            </a:br>
            <a:r>
              <a:rPr lang="en-US" sz="2600" dirty="0" smtClean="0">
                <a:solidFill>
                  <a:srgbClr val="F3B000"/>
                </a:solidFill>
              </a:rPr>
              <a:t>systems</a:t>
            </a:r>
            <a:r>
              <a:rPr lang="en-US" sz="2600" dirty="0">
                <a:solidFill>
                  <a:srgbClr val="F3B000"/>
                </a:solidFill>
              </a:rPr>
              <a:t>, materials, </a:t>
            </a:r>
            <a:r>
              <a:rPr lang="en-US" sz="2600" dirty="0" smtClean="0">
                <a:solidFill>
                  <a:srgbClr val="F3B000"/>
                </a:solidFill>
              </a:rPr>
              <a:t/>
            </a:r>
            <a:br>
              <a:rPr lang="en-US" sz="2600" dirty="0" smtClean="0">
                <a:solidFill>
                  <a:srgbClr val="F3B000"/>
                </a:solidFill>
              </a:rPr>
            </a:br>
            <a:r>
              <a:rPr lang="en-US" sz="2600" dirty="0" smtClean="0">
                <a:solidFill>
                  <a:srgbClr val="F3B000"/>
                </a:solidFill>
              </a:rPr>
              <a:t>and </a:t>
            </a:r>
            <a:r>
              <a:rPr lang="en-US" sz="2600" dirty="0">
                <a:solidFill>
                  <a:srgbClr val="F3B000"/>
                </a:solidFill>
              </a:rPr>
              <a:t>designs</a:t>
            </a:r>
            <a:r>
              <a:rPr lang="en-US" sz="2600" dirty="0">
                <a:solidFill>
                  <a:srgbClr val="FFFFFF"/>
                </a:solidFill>
              </a:rPr>
              <a:t> in a </a:t>
            </a:r>
            <a:r>
              <a:rPr lang="en-US" sz="2600" dirty="0">
                <a:solidFill>
                  <a:srgbClr val="F3B000"/>
                </a:solidFill>
              </a:rPr>
              <a:t>low </a:t>
            </a:r>
            <a:r>
              <a:rPr lang="en-US" sz="2600" dirty="0" smtClean="0">
                <a:solidFill>
                  <a:srgbClr val="F3B000"/>
                </a:solidFill>
              </a:rPr>
              <a:t/>
            </a:r>
            <a:br>
              <a:rPr lang="en-US" sz="2600" dirty="0" smtClean="0">
                <a:solidFill>
                  <a:srgbClr val="F3B000"/>
                </a:solidFill>
              </a:rPr>
            </a:br>
            <a:r>
              <a:rPr lang="en-US" sz="2600" dirty="0" smtClean="0">
                <a:solidFill>
                  <a:srgbClr val="F3B000"/>
                </a:solidFill>
              </a:rPr>
              <a:t>energy environment</a:t>
            </a:r>
            <a:endParaRPr lang="en-US" sz="2600" dirty="0">
              <a:solidFill>
                <a:srgbClr val="F3B000"/>
              </a:solidFill>
            </a:endParaRPr>
          </a:p>
          <a:p>
            <a:pPr>
              <a:buFont typeface="Arial"/>
              <a:buChar char="•"/>
            </a:pPr>
            <a:r>
              <a:rPr lang="en-US" sz="2600" dirty="0">
                <a:solidFill>
                  <a:srgbClr val="F3B000"/>
                </a:solidFill>
              </a:rPr>
              <a:t>Test existing and new energy efficient technologies </a:t>
            </a:r>
            <a:r>
              <a:rPr lang="en-US" sz="2600" dirty="0">
                <a:solidFill>
                  <a:srgbClr val="FFFFFF"/>
                </a:solidFill>
              </a:rPr>
              <a:t>and develop methods of test that better reflect how those technologies will perform </a:t>
            </a:r>
            <a:r>
              <a:rPr lang="en-US" sz="2600" dirty="0" smtClean="0">
                <a:solidFill>
                  <a:srgbClr val="FFFFFF"/>
                </a:solidFill>
              </a:rPr>
              <a:t/>
            </a:r>
            <a:br>
              <a:rPr lang="en-US" sz="2600" dirty="0" smtClean="0">
                <a:solidFill>
                  <a:srgbClr val="FFFFFF"/>
                </a:solidFill>
              </a:rPr>
            </a:br>
            <a:r>
              <a:rPr lang="en-US" sz="2600" dirty="0" smtClean="0">
                <a:solidFill>
                  <a:srgbClr val="FFFFFF"/>
                </a:solidFill>
              </a:rPr>
              <a:t>in </a:t>
            </a:r>
            <a:r>
              <a:rPr lang="en-US" sz="2600" dirty="0">
                <a:solidFill>
                  <a:srgbClr val="FFFFFF"/>
                </a:solidFill>
              </a:rPr>
              <a:t>a </a:t>
            </a:r>
            <a:r>
              <a:rPr lang="en-US" sz="2600" dirty="0">
                <a:solidFill>
                  <a:srgbClr val="F3B000"/>
                </a:solidFill>
              </a:rPr>
              <a:t>real home, rather than </a:t>
            </a:r>
            <a:r>
              <a:rPr lang="en-US" sz="2600" dirty="0" smtClean="0">
                <a:solidFill>
                  <a:srgbClr val="F3B000"/>
                </a:solidFill>
              </a:rPr>
              <a:t/>
            </a:r>
            <a:br>
              <a:rPr lang="en-US" sz="2600" dirty="0" smtClean="0">
                <a:solidFill>
                  <a:srgbClr val="F3B000"/>
                </a:solidFill>
              </a:rPr>
            </a:br>
            <a:r>
              <a:rPr lang="en-US" sz="2600" dirty="0" smtClean="0">
                <a:solidFill>
                  <a:srgbClr val="F3B000"/>
                </a:solidFill>
              </a:rPr>
              <a:t>a laboratory</a:t>
            </a:r>
            <a:endParaRPr lang="en-US" sz="2600" dirty="0">
              <a:solidFill>
                <a:srgbClr val="F3B000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pic>
        <p:nvPicPr>
          <p:cNvPr id="9" name="Picture 8" descr="netzero-82pp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931" y="1054903"/>
            <a:ext cx="4249973" cy="262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56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884238" y="225631"/>
            <a:ext cx="809536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300" b="1" dirty="0" smtClean="0">
                <a:solidFill>
                  <a:srgbClr val="FFC000"/>
                </a:solidFill>
                <a:cs typeface="Arial" charset="0"/>
              </a:rPr>
              <a:t>National Fire </a:t>
            </a:r>
            <a:br>
              <a:rPr lang="en-US" sz="3300" b="1" dirty="0" smtClean="0">
                <a:solidFill>
                  <a:srgbClr val="FFC000"/>
                </a:solidFill>
                <a:cs typeface="Arial" charset="0"/>
              </a:rPr>
            </a:br>
            <a:r>
              <a:rPr lang="en-US" sz="3300" b="1" dirty="0" smtClean="0">
                <a:solidFill>
                  <a:srgbClr val="FFC000"/>
                </a:solidFill>
                <a:cs typeface="Arial" charset="0"/>
              </a:rPr>
              <a:t>Research Laboratory</a:t>
            </a:r>
            <a:endParaRPr lang="en-US" sz="4000" b="1" dirty="0">
              <a:solidFill>
                <a:srgbClr val="FFC000"/>
              </a:solidFill>
              <a:cs typeface="Arial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571499" y="1673322"/>
            <a:ext cx="4927023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28600" indent="-228600">
              <a:spcBef>
                <a:spcPts val="600"/>
              </a:spcBef>
              <a:spcAft>
                <a:spcPts val="1200"/>
              </a:spcAft>
              <a:buClr>
                <a:srgbClr val="FFC836"/>
              </a:buClr>
              <a:buFontTx/>
              <a:buChar char="•"/>
            </a:pPr>
            <a:r>
              <a:rPr lang="en-US" sz="2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Develop capability </a:t>
            </a:r>
            <a:r>
              <a:rPr lang="en-US" sz="2300" dirty="0" smtClean="0">
                <a:solidFill>
                  <a:srgbClr val="F3B000"/>
                </a:solidFill>
                <a:latin typeface="Arial" pitchFamily="34" charset="0"/>
                <a:cs typeface="Arial" pitchFamily="34" charset="0"/>
              </a:rPr>
              <a:t>to test performance</a:t>
            </a:r>
            <a:r>
              <a:rPr lang="en-US" sz="2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 real-scale</a:t>
            </a:r>
            <a:r>
              <a:rPr lang="en-US" sz="2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structures, fires &amp; loading </a:t>
            </a:r>
            <a:endParaRPr lang="en-US" sz="2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>
              <a:spcBef>
                <a:spcPts val="600"/>
              </a:spcBef>
              <a:spcAft>
                <a:spcPts val="1200"/>
              </a:spcAft>
              <a:buClr>
                <a:srgbClr val="FFC836"/>
              </a:buClr>
              <a:buFontTx/>
              <a:buChar char="•"/>
            </a:pPr>
            <a:r>
              <a:rPr lang="en-US" sz="2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Develop </a:t>
            </a:r>
            <a:r>
              <a:rPr lang="en-US" sz="2300" dirty="0" smtClean="0">
                <a:solidFill>
                  <a:srgbClr val="F3B000"/>
                </a:solidFill>
                <a:latin typeface="Arial" pitchFamily="34" charset="0"/>
                <a:cs typeface="Arial" pitchFamily="34" charset="0"/>
              </a:rPr>
              <a:t>performance database </a:t>
            </a:r>
            <a:r>
              <a:rPr lang="en-US" sz="2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 </a:t>
            </a:r>
            <a:r>
              <a:rPr lang="en-US" sz="2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large-scale structural </a:t>
            </a:r>
            <a:r>
              <a:rPr lang="en-US" sz="2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entities</a:t>
            </a:r>
            <a:endParaRPr lang="en-US" sz="2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>
              <a:spcBef>
                <a:spcPts val="600"/>
              </a:spcBef>
              <a:spcAft>
                <a:spcPts val="1200"/>
              </a:spcAft>
              <a:buClr>
                <a:srgbClr val="FFC836"/>
              </a:buClr>
              <a:buFontTx/>
              <a:buChar char="•"/>
            </a:pPr>
            <a:r>
              <a:rPr lang="en-US" sz="2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Develop validated </a:t>
            </a:r>
            <a:r>
              <a:rPr lang="en-US" sz="2300" dirty="0">
                <a:solidFill>
                  <a:srgbClr val="F3B000"/>
                </a:solidFill>
                <a:latin typeface="Arial" pitchFamily="34" charset="0"/>
                <a:cs typeface="Arial" pitchFamily="34" charset="0"/>
              </a:rPr>
              <a:t>physics-based models </a:t>
            </a:r>
            <a:r>
              <a:rPr lang="en-US" sz="2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predict </a:t>
            </a:r>
            <a:r>
              <a:rPr lang="en-US" sz="2300" dirty="0">
                <a:solidFill>
                  <a:srgbClr val="F3B000"/>
                </a:solidFill>
                <a:latin typeface="Arial" pitchFamily="34" charset="0"/>
                <a:cs typeface="Arial" pitchFamily="34" charset="0"/>
              </a:rPr>
              <a:t>fire resistance </a:t>
            </a:r>
            <a:r>
              <a:rPr lang="en-US" sz="2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performance </a:t>
            </a:r>
            <a:r>
              <a:rPr lang="en-US" sz="2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>
              <a:spcBef>
                <a:spcPts val="600"/>
              </a:spcBef>
              <a:spcAft>
                <a:spcPts val="1200"/>
              </a:spcAft>
              <a:buClr>
                <a:srgbClr val="FFC836"/>
              </a:buClr>
              <a:buFontTx/>
              <a:buChar char="•"/>
            </a:pPr>
            <a:r>
              <a:rPr lang="en-US" sz="2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Enable </a:t>
            </a:r>
            <a:r>
              <a:rPr lang="en-US" sz="2300" dirty="0">
                <a:solidFill>
                  <a:srgbClr val="F3B000"/>
                </a:solidFill>
                <a:latin typeface="Arial" pitchFamily="34" charset="0"/>
                <a:cs typeface="Arial" pitchFamily="34" charset="0"/>
              </a:rPr>
              <a:t>performance-based</a:t>
            </a:r>
            <a:r>
              <a:rPr lang="en-US" sz="2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standards for </a:t>
            </a:r>
            <a:r>
              <a:rPr lang="en-US" sz="2300" dirty="0">
                <a:solidFill>
                  <a:srgbClr val="F3B000"/>
                </a:solidFill>
                <a:latin typeface="Arial" pitchFamily="34" charset="0"/>
                <a:cs typeface="Arial" pitchFamily="34" charset="0"/>
              </a:rPr>
              <a:t>fire resistance</a:t>
            </a:r>
            <a:r>
              <a:rPr lang="en-US" sz="2300" dirty="0" smtClean="0">
                <a:solidFill>
                  <a:srgbClr val="F3B00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en-US" sz="2300" dirty="0" smtClean="0">
                <a:solidFill>
                  <a:srgbClr val="F3B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300" dirty="0" smtClean="0">
                <a:solidFill>
                  <a:srgbClr val="F3B000"/>
                </a:solidFill>
                <a:latin typeface="Arial" pitchFamily="34" charset="0"/>
                <a:cs typeface="Arial" pitchFamily="34" charset="0"/>
              </a:rPr>
              <a:t>design </a:t>
            </a:r>
            <a:r>
              <a:rPr lang="en-US" sz="2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 </a:t>
            </a:r>
            <a:r>
              <a:rPr lang="en-US" sz="2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structures</a:t>
            </a:r>
            <a:endParaRPr lang="en-US" sz="2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nfrl-54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116" y="1611155"/>
            <a:ext cx="3759024" cy="2301443"/>
          </a:xfrm>
          <a:prstGeom prst="rect">
            <a:avLst/>
          </a:prstGeom>
        </p:spPr>
      </p:pic>
      <p:pic>
        <p:nvPicPr>
          <p:cNvPr id="5" name="Picture 4" descr="nfrl-41pp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576" y="4078747"/>
            <a:ext cx="3759024" cy="2469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52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916161" y="190005"/>
            <a:ext cx="8169395" cy="63976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Robotics Test Facility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077" name="TextBox 11"/>
          <p:cNvSpPr txBox="1">
            <a:spLocks noChangeArrowheads="1"/>
          </p:cNvSpPr>
          <p:nvPr/>
        </p:nvSpPr>
        <p:spPr bwMode="auto">
          <a:xfrm>
            <a:off x="4428214" y="5845976"/>
            <a:ext cx="237566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25425" indent="-225425">
              <a:spcAft>
                <a:spcPts val="600"/>
              </a:spcAft>
            </a:pPr>
            <a:r>
              <a:rPr lang="en-US" sz="1500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sz="15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579626" y="1393708"/>
            <a:ext cx="3848588" cy="477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5425" marR="0" lvl="0" indent="-225425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800"/>
              </a:spcAft>
              <a:buClr>
                <a:srgbClr val="FFC836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Arial" charset="0"/>
                <a:cs typeface="Arial" charset="0"/>
              </a:rPr>
              <a:t>Characterize and </a:t>
            </a:r>
            <a:b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Arial" charset="0"/>
                <a:cs typeface="Arial" charset="0"/>
              </a:rPr>
            </a:b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Arial" charset="0"/>
                <a:cs typeface="Arial" charset="0"/>
              </a:rPr>
              <a:t>enhance </a:t>
            </a: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3B000"/>
                </a:solidFill>
                <a:effectLst/>
                <a:uLnTx/>
                <a:uFillTx/>
                <a:latin typeface="Arial"/>
                <a:ea typeface="Arial" charset="0"/>
                <a:cs typeface="Arial" charset="0"/>
              </a:rPr>
              <a:t>performance </a:t>
            </a:r>
            <a:b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3B000"/>
                </a:solidFill>
                <a:effectLst/>
                <a:uLnTx/>
                <a:uFillTx/>
                <a:latin typeface="Arial"/>
                <a:ea typeface="Arial" charset="0"/>
                <a:cs typeface="Arial" charset="0"/>
              </a:rPr>
            </a:b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3B000"/>
                </a:solidFill>
                <a:effectLst/>
                <a:uLnTx/>
                <a:uFillTx/>
                <a:latin typeface="Arial"/>
                <a:ea typeface="Arial" charset="0"/>
                <a:cs typeface="Arial" charset="0"/>
              </a:rPr>
              <a:t>of robot systems</a:t>
            </a:r>
            <a:r>
              <a:rPr kumimoji="0" lang="en-US" sz="2300" b="0" i="0" u="none" strike="noStrike" kern="1200" cap="none" spc="0" normalizeH="0" noProof="0" dirty="0" smtClean="0">
                <a:ln>
                  <a:noFill/>
                </a:ln>
                <a:solidFill>
                  <a:srgbClr val="F3B000"/>
                </a:solidFill>
                <a:effectLst/>
                <a:uLnTx/>
                <a:uFillTx/>
                <a:latin typeface="Arial"/>
                <a:ea typeface="Arial" charset="0"/>
                <a:cs typeface="Arial" charset="0"/>
              </a:rPr>
              <a:t> </a:t>
            </a:r>
            <a:endParaRPr kumimoji="0" lang="en-US" sz="2300" b="0" i="0" u="none" strike="noStrike" kern="1200" cap="none" spc="0" normalizeH="0" baseline="0" noProof="0" dirty="0" smtClean="0">
              <a:ln>
                <a:noFill/>
              </a:ln>
              <a:solidFill>
                <a:srgbClr val="F3B000"/>
              </a:solidFill>
              <a:effectLst/>
              <a:uLnTx/>
              <a:uFillTx/>
              <a:cs typeface="Arial" charset="0"/>
            </a:endParaRPr>
          </a:p>
          <a:p>
            <a:pPr marL="225425" marR="0" lvl="0" indent="-225425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800"/>
              </a:spcAft>
              <a:buClr>
                <a:srgbClr val="FFC836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 charset="0"/>
              </a:rPr>
              <a:t>Develop </a:t>
            </a: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3B000"/>
                </a:solidFill>
                <a:effectLst/>
                <a:uLnTx/>
                <a:uFillTx/>
                <a:cs typeface="Arial" charset="0"/>
              </a:rPr>
              <a:t>safety,  performance standards </a:t>
            </a: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 charset="0"/>
              </a:rPr>
              <a:t/>
            </a:r>
            <a:b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 charset="0"/>
              </a:rPr>
            </a:b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 charset="0"/>
              </a:rPr>
              <a:t>and test artifacts  </a:t>
            </a:r>
          </a:p>
          <a:p>
            <a:pPr marL="225425" marR="0" lvl="0" indent="-225425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800"/>
              </a:spcAft>
              <a:buClr>
                <a:srgbClr val="FFC836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 charset="0"/>
              </a:rPr>
              <a:t>Support applications </a:t>
            </a:r>
            <a:b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 charset="0"/>
              </a:rPr>
            </a:b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 charset="0"/>
              </a:rPr>
              <a:t>in a number of EL </a:t>
            </a:r>
            <a:b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 charset="0"/>
              </a:rPr>
            </a:b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 charset="0"/>
              </a:rPr>
              <a:t>related domains – primary </a:t>
            </a: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3B000"/>
                </a:solidFill>
                <a:effectLst/>
                <a:uLnTx/>
                <a:uFillTx/>
                <a:cs typeface="Arial" charset="0"/>
              </a:rPr>
              <a:t>focus </a:t>
            </a: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 charset="0"/>
              </a:rPr>
              <a:t>is </a:t>
            </a: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3B000"/>
                </a:solidFill>
                <a:effectLst/>
                <a:uLnTx/>
                <a:uFillTx/>
                <a:cs typeface="Arial" charset="0"/>
              </a:rPr>
              <a:t>emergency response</a:t>
            </a:r>
            <a:r>
              <a:rPr kumimoji="0" lang="en-US" sz="2300" b="0" i="0" u="none" strike="noStrike" kern="1200" cap="none" spc="0" normalizeH="0" noProof="0" dirty="0" smtClean="0">
                <a:ln>
                  <a:noFill/>
                </a:ln>
                <a:solidFill>
                  <a:srgbClr val="F3B000"/>
                </a:solidFill>
                <a:effectLst/>
                <a:uLnTx/>
                <a:uFillTx/>
                <a:cs typeface="Arial" charset="0"/>
              </a:rPr>
              <a:t> robotics</a:t>
            </a: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3B000"/>
                </a:solidFill>
                <a:effectLst/>
                <a:uLnTx/>
                <a:uFillTx/>
                <a:cs typeface="Arial" charset="0"/>
              </a:rPr>
              <a:t> </a:t>
            </a:r>
          </a:p>
        </p:txBody>
      </p:sp>
      <p:pic>
        <p:nvPicPr>
          <p:cNvPr id="2" name="Picture 1" descr="robot building--3sm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5780" y="1187721"/>
            <a:ext cx="4037070" cy="270387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455" y="3748873"/>
            <a:ext cx="4129145" cy="2730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973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l">
  <a:themeElements>
    <a:clrScheme name="Custom 5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00"/>
      </a:hlink>
      <a:folHlink>
        <a:srgbClr val="FFC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resenter xmlns="ec0526f4-8ba9-40d0-9b6d-c3ab99e32660">
      <UserInfo>
        <DisplayName/>
        <AccountId xsi:nil="true"/>
        <AccountType/>
      </UserInfo>
    </Presenter>
    <PROGRAM_x003a_ xmlns="ec0526f4-8ba9-40d0-9b6d-c3ab99e32660" xsi:nil="true"/>
    <Presentation_x0020_Type xmlns="59f7321f-e775-4a13-9bbe-8ccd2dadbdaa" xsi:nil="true"/>
    <Description0 xmlns="ec0526f4-8ba9-40d0-9b6d-c3ab99e32660">EL Overview</Description0>
    <GOAL_x003a_ xmlns="ec0526f4-8ba9-40d0-9b6d-c3ab99e32660" xsi:nil="true"/>
    <FY xmlns="ec0526f4-8ba9-40d0-9b6d-c3ab99e32660" xsi:nil="true"/>
    <Date xmlns="ec0526f4-8ba9-40d0-9b6d-c3ab99e32660">2015-06-26T04:00:00+00:00</Date>
    <_dlc_DocId xmlns="4c39bcd0-6ae1-423d-99a1-78eb4fe3b5ff">EY3SSK4RH6VH-222-291</_dlc_DocId>
    <_dlc_DocIdUrl xmlns="4c39bcd0-6ae1-423d-99a1-78eb4fe3b5ff">
      <Url>https://eli.nist.gov/management/_layouts/DocIdRedir.aspx?ID=EY3SSK4RH6VH-222-291</Url>
      <Description>EY3SSK4RH6VH-222-291</Description>
    </_dlc_DocIdUrl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F7D2323110D14CB1568CE3428ACA1A" ma:contentTypeVersion="3" ma:contentTypeDescription="Create a new document." ma:contentTypeScope="" ma:versionID="c1a6b3c98967a554728a06b82e5445dd">
  <xsd:schema xmlns:xsd="http://www.w3.org/2001/XMLSchema" xmlns:xs="http://www.w3.org/2001/XMLSchema" xmlns:p="http://schemas.microsoft.com/office/2006/metadata/properties" xmlns:ns2="ec0526f4-8ba9-40d0-9b6d-c3ab99e32660" xmlns:ns3="59f7321f-e775-4a13-9bbe-8ccd2dadbdaa" xmlns:ns4="4c39bcd0-6ae1-423d-99a1-78eb4fe3b5ff" targetNamespace="http://schemas.microsoft.com/office/2006/metadata/properties" ma:root="true" ma:fieldsID="e27467111243c07a67c5fce34a8096d4" ns2:_="" ns3:_="" ns4:_="">
    <xsd:import namespace="ec0526f4-8ba9-40d0-9b6d-c3ab99e32660"/>
    <xsd:import namespace="59f7321f-e775-4a13-9bbe-8ccd2dadbdaa"/>
    <xsd:import namespace="4c39bcd0-6ae1-423d-99a1-78eb4fe3b5ff"/>
    <xsd:element name="properties">
      <xsd:complexType>
        <xsd:sequence>
          <xsd:element name="documentManagement">
            <xsd:complexType>
              <xsd:all>
                <xsd:element ref="ns2:Description0" minOccurs="0"/>
                <xsd:element ref="ns2:Date" minOccurs="0"/>
                <xsd:element ref="ns2:Presenter" minOccurs="0"/>
                <xsd:element ref="ns2:FY" minOccurs="0"/>
                <xsd:element ref="ns2:GOAL_x003a_" minOccurs="0"/>
                <xsd:element ref="ns2:PROGRAM_x003a_" minOccurs="0"/>
                <xsd:element ref="ns3:Presentation_x0020_Type" minOccurs="0"/>
                <xsd:element ref="ns4:_dlc_DocId" minOccurs="0"/>
                <xsd:element ref="ns4:_dlc_DocIdUrl" minOccurs="0"/>
                <xsd:element ref="ns4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0526f4-8ba9-40d0-9b6d-c3ab99e32660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internalName="Description0" ma:readOnly="false">
      <xsd:simpleType>
        <xsd:restriction base="dms:Note">
          <xsd:maxLength value="255"/>
        </xsd:restriction>
      </xsd:simpleType>
    </xsd:element>
    <xsd:element name="Date" ma:index="9" nillable="true" ma:displayName="Date" ma:format="DateOnly" ma:internalName="Date" ma:readOnly="false">
      <xsd:simpleType>
        <xsd:restriction base="dms:DateTime"/>
      </xsd:simpleType>
    </xsd:element>
    <xsd:element name="Presenter" ma:index="10" nillable="true" ma:displayName="Presenter or Author" ma:list="UserInfo" ma:SharePointGroup="0" ma:internalName="Present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FY" ma:index="11" nillable="true" ma:displayName="FY" ma:description="For Program Presentations Only" ma:format="RadioButtons" ma:internalName="FY">
      <xsd:simpleType>
        <xsd:restriction base="dms:Choice">
          <xsd:enumeration value="11"/>
          <xsd:enumeration value="12"/>
          <xsd:enumeration value="13"/>
          <xsd:enumeration value="14"/>
          <xsd:enumeration value="15"/>
          <xsd:enumeration value="16"/>
        </xsd:restriction>
      </xsd:simpleType>
    </xsd:element>
    <xsd:element name="GOAL_x003a_" ma:index="12" nillable="true" ma:displayName="GOAL:" ma:description="For Program Presentations Only" ma:format="Dropdown" ma:internalName="GOAL_x003a_">
      <xsd:simpleType>
        <xsd:restriction base="dms:Choice">
          <xsd:enumeration value="DISASTER-RESILIENT Buildings, Infrastructure, and Communities"/>
          <xsd:enumeration value="SMART Manufacturing, Construction, and Cyber-Physical Systems"/>
          <xsd:enumeration value="SUSTAINABLE and ENERGY-EFFICIENT Manufacturing, Materials, and Infrastructure"/>
          <xsd:enumeration value="Laboratory Support"/>
        </xsd:restriction>
      </xsd:simpleType>
    </xsd:element>
    <xsd:element name="PROGRAM_x003a_" ma:index="13" nillable="true" ma:displayName="PROGRAM:" ma:description="For Program Presentations Only" ma:format="Dropdown" ma:internalName="PROGRAM_x003a_">
      <xsd:simpleType>
        <xsd:restriction base="dms:Choice">
          <xsd:enumeration value="Earthquake Risk Reduction in Buildings and Infrastructure"/>
          <xsd:enumeration value="Embedded Intelligence in Buildings"/>
          <xsd:enumeration value="Fire Risk Reduction in Buildings"/>
          <xsd:enumeration value="Fire Risk Reduction in Communities"/>
          <xsd:enumeration value="Net-Zero Energy, High-Performance Buildings"/>
          <xsd:enumeration value="Next-Generation Robotics and Automation"/>
          <xsd:enumeration value="Smart Grid"/>
          <xsd:enumeration value="Smart Manufacturing and Construction Control Systems"/>
          <xsd:enumeration value="Smart Manufacturing Processes and Equipment"/>
          <xsd:enumeration value="Structural Performance Under Multi-Hazards"/>
          <xsd:enumeration value="Sustainable Manufacturing"/>
          <xsd:enumeration value="Sustainable, High-Performance Infrastructure Materials"/>
          <xsd:enumeration value="Systems Integration for Manufacturing and Construction Applications"/>
          <xsd:enumeration value="Laboratory Support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f7321f-e775-4a13-9bbe-8ccd2dadbdaa" elementFormDefault="qualified">
    <xsd:import namespace="http://schemas.microsoft.com/office/2006/documentManagement/types"/>
    <xsd:import namespace="http://schemas.microsoft.com/office/infopath/2007/PartnerControls"/>
    <xsd:element name="Presentation_x0020_Type" ma:index="14" nillable="true" ma:displayName="Presentation Type" ma:description="Type of presentation" ma:format="Dropdown" ma:internalName="Presentation_x0020_Type">
      <xsd:simpleType>
        <xsd:union memberTypes="dms:Text">
          <xsd:simpleType>
            <xsd:restriction base="dms:Choice">
              <xsd:enumeration value="Program Overview"/>
              <xsd:enumeration value="Goal Overview"/>
              <xsd:enumeration value="Project Specific"/>
              <xsd:enumeration value="Exploratory Project"/>
              <xsd:enumeration value="Shyam Overview"/>
              <xsd:enumeration value="Staff Meetings"/>
              <xsd:enumeration value="Safety Related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39bcd0-6ae1-423d-99a1-78eb4fe3b5ff" elementFormDefault="qualified">
    <xsd:import namespace="http://schemas.microsoft.com/office/2006/documentManagement/types"/>
    <xsd:import namespace="http://schemas.microsoft.com/office/infopath/2007/PartnerControls"/>
    <xsd:element name="_dlc_DocId" ma:index="15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6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7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Presentation 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8D18F77-82A6-4E90-B9FA-0B266B83BD63}">
  <ds:schemaRefs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59f7321f-e775-4a13-9bbe-8ccd2dadbdaa"/>
    <ds:schemaRef ds:uri="http://schemas.microsoft.com/office/2006/metadata/properties"/>
    <ds:schemaRef ds:uri="4c39bcd0-6ae1-423d-99a1-78eb4fe3b5ff"/>
    <ds:schemaRef ds:uri="ec0526f4-8ba9-40d0-9b6d-c3ab99e32660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9F8CB13-DB1D-4E9D-B8EC-1AF5B49B6563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0197BEC0-15E2-4A6D-8FC2-B36FC2AD186D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F2D754F8-065C-4CF6-A455-7257E4705F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0526f4-8ba9-40d0-9b6d-c3ab99e32660"/>
    <ds:schemaRef ds:uri="59f7321f-e775-4a13-9bbe-8ccd2dadbdaa"/>
    <ds:schemaRef ds:uri="4c39bcd0-6ae1-423d-99a1-78eb4fe3b5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36886</TotalTime>
  <Words>385</Words>
  <Application>Microsoft Office PowerPoint</Application>
  <PresentationFormat>On-screen Show (4:3)</PresentationFormat>
  <Paragraphs>86</Paragraphs>
  <Slides>12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el</vt:lpstr>
      <vt:lpstr>Overview of the NIST  Engineering Laboratory</vt:lpstr>
      <vt:lpstr>Strategic Goals</vt:lpstr>
      <vt:lpstr>Sustainable and  Energy-Efficient  Manufacturing, Materials,  and Infrastructure</vt:lpstr>
      <vt:lpstr>Smart Manufacturing, Construction, and Cyber-Physical Systems</vt:lpstr>
      <vt:lpstr>Disaster-Resilient Buildings, Infrastructure,  and Communities</vt:lpstr>
      <vt:lpstr>Core Areas of Expertise</vt:lpstr>
      <vt:lpstr>Net Zero Energy Residential Testbed Facility</vt:lpstr>
      <vt:lpstr>PowerPoint Presentation</vt:lpstr>
      <vt:lpstr>Robotics Test Facility </vt:lpstr>
      <vt:lpstr>Additional World-Class Facilities</vt:lpstr>
      <vt:lpstr>Potential Acquisitions</vt:lpstr>
      <vt:lpstr>CONTACT: 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Overview</dc:title>
  <dc:creator>Chin, Joannie</dc:creator>
  <cp:lastModifiedBy>Chin, Joannie</cp:lastModifiedBy>
  <cp:revision>355</cp:revision>
  <cp:lastPrinted>2014-07-02T14:18:54Z</cp:lastPrinted>
  <dcterms:created xsi:type="dcterms:W3CDTF">2013-04-25T14:41:00Z</dcterms:created>
  <dcterms:modified xsi:type="dcterms:W3CDTF">2016-02-08T21:10:58Z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0x010100C8F7D2323110D14CB1568CE3428ACA1A</vt:lpwstr>
  </property>
  <property fmtid="{D5CDD505-2E9C-101B-9397-08002B2CF9AE}" pid="3" name="_dlc_DocIdItemGuid">
    <vt:lpwstr>a5107b47-65a0-4ae1-b7dc-ee89802efee0</vt:lpwstr>
  </property>
</Properties>
</file>