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8"/>
  </p:notesMasterIdLst>
  <p:sldIdLst>
    <p:sldId id="266" r:id="rId6"/>
    <p:sldId id="284" r:id="rId7"/>
    <p:sldId id="492" r:id="rId8"/>
    <p:sldId id="491" r:id="rId9"/>
    <p:sldId id="617" r:id="rId10"/>
    <p:sldId id="411" r:id="rId11"/>
    <p:sldId id="618" r:id="rId12"/>
    <p:sldId id="619" r:id="rId13"/>
    <p:sldId id="620" r:id="rId14"/>
    <p:sldId id="621" r:id="rId15"/>
    <p:sldId id="623" r:id="rId16"/>
    <p:sldId id="624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000"/>
    <a:srgbClr val="5BA7D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1" autoAdjust="0"/>
    <p:restoredTop sz="69714" autoAdjust="0"/>
  </p:normalViewPr>
  <p:slideViewPr>
    <p:cSldViewPr snapToGrid="0" snapToObjects="1">
      <p:cViewPr varScale="1">
        <p:scale>
          <a:sx n="57" d="100"/>
          <a:sy n="57" d="100"/>
        </p:scale>
        <p:origin x="-1973" y="-86"/>
      </p:cViewPr>
      <p:guideLst>
        <p:guide orient="horz" pos="895"/>
        <p:guide pos="2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A88FD6-CB82-AB4D-86E8-529A2EEFFCA5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0F0C0D-3660-9241-B541-0C080B22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0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9E947-259C-44D5-B3E0-FC562AEA721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1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Greyed out Programs are not to be reviewed. They</a:t>
            </a:r>
            <a:r>
              <a:rPr lang="en-US" baseline="0" dirty="0" smtClean="0"/>
              <a:t> are brand new and/or reviewed by a FACA committee.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en-US" sz="1600" dirty="0" smtClean="0"/>
              <a:t>These basically map to Divisions</a:t>
            </a:r>
            <a:r>
              <a:rPr lang="en-US" sz="1600" baseline="0" dirty="0" smtClean="0"/>
              <a:t> with some overlap and with 731 mapping strongly to both the structural analysis and materials boxes.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34511-69E2-4B90-A456-AF7DC5359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8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8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0C0D-3660-9241-B541-0C080B2271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5098" y="1129997"/>
            <a:ext cx="3540828" cy="24704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5098" y="4047628"/>
            <a:ext cx="339170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34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15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3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75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58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1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0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5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98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4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220333"/>
            <a:ext cx="76850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169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8A58A6D-4808-124C-B1AF-D7BA699CE2DD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2/8/2016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568E07-2716-FD4D-AB21-A0DE304AE9A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87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FFB800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ts val="200"/>
        </a:spcAft>
        <a:buClr>
          <a:srgbClr val="FFC836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ts val="800"/>
        </a:spcBef>
        <a:spcAft>
          <a:spcPts val="400"/>
        </a:spcAft>
        <a:buClr>
          <a:srgbClr val="B9CDE5"/>
        </a:buClr>
        <a:buFont typeface="Arial" charset="0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ts val="800"/>
        </a:spcBef>
        <a:spcAft>
          <a:spcPts val="400"/>
        </a:spcAft>
        <a:buClr>
          <a:srgbClr val="FDEADA"/>
        </a:buClr>
        <a:buFont typeface="Arial" charset="0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ts val="800"/>
        </a:spcBef>
        <a:spcAft>
          <a:spcPts val="40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ts val="800"/>
        </a:spcBef>
        <a:spcAft>
          <a:spcPts val="400"/>
        </a:spcAft>
        <a:buFont typeface="Arial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hyperlink" Target="http://www.google.com/url?sa=i&amp;rct=j&amp;q=&amp;esrc=s&amp;frm=1&amp;source=images&amp;cd=&amp;cad=rja&amp;uact=8&amp;docid=vEgrkI1bI4E4AM&amp;tbnid=MgKCvRvbQtXosM:&amp;ved=0CAUQjRw&amp;url=http://www.forbes.com/sites/jenniferhicks/2012/09/18/part-1-future-of-robotics-manufacturing-gets-a-makeover-with-baxter/&amp;ei=0tJNU6iZHovQsQS584HIBA&amp;bvm=bv.64764171,d.dmQ&amp;psig=AFQjCNE2JtGCiMyIJqiI-6peDIV5zw7Wdg&amp;ust=139769549777359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5098" y="1033139"/>
            <a:ext cx="3540828" cy="2362836"/>
          </a:xfrm>
        </p:spPr>
        <p:txBody>
          <a:bodyPr/>
          <a:lstStyle/>
          <a:p>
            <a:r>
              <a:rPr lang="en-US" dirty="0" smtClean="0"/>
              <a:t>Overview of the NIST </a:t>
            </a:r>
            <a:br>
              <a:rPr lang="en-US" dirty="0" smtClean="0"/>
            </a:br>
            <a:r>
              <a:rPr lang="en-US" dirty="0" smtClean="0"/>
              <a:t>Engineering Laboratory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95098" y="3724772"/>
            <a:ext cx="3391702" cy="17526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Dr. </a:t>
            </a:r>
            <a:r>
              <a:rPr lang="en-US" sz="2000" dirty="0" err="1" smtClean="0">
                <a:solidFill>
                  <a:schemeClr val="bg1"/>
                </a:solidFill>
              </a:rPr>
              <a:t>Joannie</a:t>
            </a:r>
            <a:r>
              <a:rPr lang="en-US" sz="2000" dirty="0" smtClean="0">
                <a:solidFill>
                  <a:schemeClr val="bg1"/>
                </a:solidFill>
              </a:rPr>
              <a:t> Chin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Acting Deputy Director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Engineering </a:t>
            </a:r>
            <a:r>
              <a:rPr lang="en-US" sz="2000" dirty="0">
                <a:solidFill>
                  <a:schemeClr val="bg1"/>
                </a:solidFill>
              </a:rPr>
              <a:t>Laboratory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National Institute of Standards and Technology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09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68" y="0"/>
            <a:ext cx="8198167" cy="1030287"/>
          </a:xfrm>
        </p:spPr>
        <p:txBody>
          <a:bodyPr/>
          <a:lstStyle/>
          <a:p>
            <a:r>
              <a:rPr lang="en-US" dirty="0" smtClean="0"/>
              <a:t>Additional World-Class </a:t>
            </a:r>
            <a:r>
              <a:rPr lang="en-US" dirty="0"/>
              <a:t>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17" y="1231952"/>
            <a:ext cx="5261330" cy="4983163"/>
          </a:xfrm>
        </p:spPr>
        <p:txBody>
          <a:bodyPr/>
          <a:lstStyle/>
          <a:p>
            <a:pPr marL="228600" lvl="0" indent="-228600"/>
            <a:r>
              <a:rPr lang="en-US" sz="2000" dirty="0" smtClean="0"/>
              <a:t>Industrial Control System </a:t>
            </a:r>
            <a:br>
              <a:rPr lang="en-US" sz="2000" dirty="0" smtClean="0"/>
            </a:br>
            <a:r>
              <a:rPr lang="en-US" sz="2000" dirty="0" smtClean="0"/>
              <a:t>Networking and Security </a:t>
            </a:r>
          </a:p>
          <a:p>
            <a:pPr marL="228600" lvl="0" indent="-228600"/>
            <a:r>
              <a:rPr lang="en-US" sz="2000" dirty="0" smtClean="0"/>
              <a:t>Smart and Wireless Sensors Laboratory </a:t>
            </a:r>
          </a:p>
          <a:p>
            <a:pPr marL="228600" lvl="0" indent="-228600"/>
            <a:r>
              <a:rPr lang="en-US" sz="2000" dirty="0" smtClean="0"/>
              <a:t>Robotics in Manufacturing and Safety</a:t>
            </a:r>
          </a:p>
          <a:p>
            <a:pPr marL="228600" lvl="0" indent="-228600"/>
            <a:r>
              <a:rPr lang="en-US" sz="2000" dirty="0" smtClean="0"/>
              <a:t>Robot Performance Characterization	</a:t>
            </a:r>
          </a:p>
          <a:p>
            <a:pPr marL="236538" indent="-236538"/>
            <a:r>
              <a:rPr lang="en-US" sz="2000" dirty="0" smtClean="0"/>
              <a:t>Integrating </a:t>
            </a:r>
            <a:r>
              <a:rPr lang="en-US" sz="2000" dirty="0"/>
              <a:t>Sphere for Service Life Prediction of Materials</a:t>
            </a:r>
          </a:p>
          <a:p>
            <a:pPr marL="236538" indent="-236538"/>
            <a:r>
              <a:rPr lang="en-US" sz="2000" dirty="0"/>
              <a:t>High Temperature Guarded Hot Plate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Advanced Thermal  Insulation Measurements </a:t>
            </a:r>
          </a:p>
          <a:p>
            <a:pPr marL="236538" indent="-236538"/>
            <a:r>
              <a:rPr lang="en-US" sz="2000" dirty="0"/>
              <a:t>Cone </a:t>
            </a:r>
            <a:r>
              <a:rPr lang="en-US" sz="2000" dirty="0" smtClean="0"/>
              <a:t>Calorimeter</a:t>
            </a:r>
          </a:p>
          <a:p>
            <a:pPr marL="236538" indent="-236538"/>
            <a:r>
              <a:rPr lang="en-US" sz="2000" dirty="0"/>
              <a:t>Virtual Cybernetic Building </a:t>
            </a:r>
            <a:r>
              <a:rPr lang="en-US" sz="2000" dirty="0" err="1" smtClean="0"/>
              <a:t>Testbed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228600" indent="-228600">
              <a:buNone/>
            </a:pPr>
            <a:endParaRPr lang="en-US" sz="1800" dirty="0"/>
          </a:p>
        </p:txBody>
      </p:sp>
      <p:pic>
        <p:nvPicPr>
          <p:cNvPr id="4" name="Picture 3" descr="NMP_20110419_0251-Vre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45" y="869444"/>
            <a:ext cx="1720425" cy="2585539"/>
          </a:xfrm>
          <a:prstGeom prst="rect">
            <a:avLst/>
          </a:prstGeom>
          <a:ln>
            <a:solidFill>
              <a:srgbClr val="F3B000"/>
            </a:solidFill>
          </a:ln>
        </p:spPr>
      </p:pic>
      <p:pic>
        <p:nvPicPr>
          <p:cNvPr id="8" name="Picture 7" descr="MVC-768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6595" y="2523389"/>
            <a:ext cx="2377440" cy="1783080"/>
          </a:xfrm>
          <a:prstGeom prst="rect">
            <a:avLst/>
          </a:prstGeom>
          <a:noFill/>
          <a:ln w="9525">
            <a:solidFill>
              <a:srgbClr val="F3B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662" y="3969148"/>
            <a:ext cx="2319866" cy="1540134"/>
          </a:xfrm>
          <a:prstGeom prst="rect">
            <a:avLst/>
          </a:prstGeom>
          <a:solidFill>
            <a:srgbClr val="FFC836"/>
          </a:solidFill>
          <a:ln>
            <a:solidFill>
              <a:srgbClr val="F3B000"/>
            </a:solidFill>
          </a:ln>
        </p:spPr>
      </p:pic>
      <p:pic>
        <p:nvPicPr>
          <p:cNvPr id="5" name="Picture 4" descr="robotp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70" y="4509223"/>
            <a:ext cx="1647565" cy="2158382"/>
          </a:xfrm>
          <a:prstGeom prst="rect">
            <a:avLst/>
          </a:prstGeom>
          <a:ln>
            <a:solidFill>
              <a:srgbClr val="F3B000"/>
            </a:solidFill>
          </a:ln>
        </p:spPr>
      </p:pic>
    </p:spTree>
    <p:extLst>
      <p:ext uri="{BB962C8B-B14F-4D97-AF65-F5344CB8AC3E}">
        <p14:creationId xmlns:p14="http://schemas.microsoft.com/office/powerpoint/2010/main" val="3529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Acquisitions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250620"/>
            <a:ext cx="8713694" cy="4656138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Smart Grid and CPS </a:t>
            </a:r>
            <a:r>
              <a:rPr lang="en-US" sz="2400" dirty="0" err="1" smtClean="0">
                <a:solidFill>
                  <a:srgbClr val="FFFF00"/>
                </a:solidFill>
              </a:rPr>
              <a:t>testbeds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– storage devices, oscilloscopes, meters,  PMUs, network switches, power supplies, power transformers.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Structures</a:t>
            </a:r>
            <a:r>
              <a:rPr lang="en-US" sz="2400" dirty="0" smtClean="0"/>
              <a:t> – force actuators, coordinate measurement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Materials Characterization </a:t>
            </a:r>
            <a:r>
              <a:rPr lang="en-US" sz="2400" dirty="0" smtClean="0"/>
              <a:t>– hyperspectral camera, electron backscatter diffraction for SEM, </a:t>
            </a:r>
            <a:r>
              <a:rPr lang="en-US" sz="2400" dirty="0" err="1" smtClean="0"/>
              <a:t>nano-indentor</a:t>
            </a:r>
            <a:r>
              <a:rPr lang="en-US" sz="2400" dirty="0" smtClean="0"/>
              <a:t>, surface area measurement, metal powder </a:t>
            </a:r>
            <a:r>
              <a:rPr lang="en-US" sz="2400" dirty="0" err="1" smtClean="0"/>
              <a:t>rheometer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Energy and Environment </a:t>
            </a:r>
            <a:r>
              <a:rPr lang="en-US" sz="2400" dirty="0" smtClean="0"/>
              <a:t>– chillers, tracer gas measurement systems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Robotics </a:t>
            </a:r>
            <a:r>
              <a:rPr lang="en-US" sz="2400" dirty="0" smtClean="0"/>
              <a:t>– robots and robot components,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General</a:t>
            </a:r>
            <a:r>
              <a:rPr lang="en-US" sz="2400" dirty="0" smtClean="0"/>
              <a:t> – data acquisitions systems, scientific and engineering services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54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6121" y="1936376"/>
            <a:ext cx="3540828" cy="806379"/>
          </a:xfrm>
        </p:spPr>
        <p:txBody>
          <a:bodyPr/>
          <a:lstStyle/>
          <a:p>
            <a:r>
              <a:rPr lang="en-US" dirty="0" smtClean="0"/>
              <a:t>CONTACT: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6121" y="2608283"/>
            <a:ext cx="3848903" cy="1390037"/>
          </a:xfrm>
        </p:spPr>
        <p:txBody>
          <a:bodyPr/>
          <a:lstStyle/>
          <a:p>
            <a:r>
              <a:rPr lang="en-US" dirty="0" err="1" smtClean="0"/>
              <a:t>Joannie</a:t>
            </a:r>
            <a:r>
              <a:rPr lang="en-US" dirty="0" smtClean="0"/>
              <a:t> Chin</a:t>
            </a:r>
          </a:p>
          <a:p>
            <a:r>
              <a:rPr lang="en-US" dirty="0" smtClean="0"/>
              <a:t>Engineering Laboratory</a:t>
            </a:r>
          </a:p>
          <a:p>
            <a:r>
              <a:rPr lang="en-US" dirty="0" smtClean="0"/>
              <a:t>Joannie.chin@nist.gov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87" y="2860290"/>
            <a:ext cx="2216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90" y="4340553"/>
            <a:ext cx="23447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77" y="894709"/>
            <a:ext cx="22415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41" y="220333"/>
            <a:ext cx="7566859" cy="1030287"/>
          </a:xfrm>
        </p:spPr>
        <p:txBody>
          <a:bodyPr/>
          <a:lstStyle/>
          <a:p>
            <a:r>
              <a:rPr lang="en-US" dirty="0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49" y="1399043"/>
            <a:ext cx="5919113" cy="4735806"/>
          </a:xfrm>
        </p:spPr>
        <p:txBody>
          <a:bodyPr/>
          <a:lstStyle/>
          <a:p>
            <a:r>
              <a:rPr lang="en-US" dirty="0"/>
              <a:t>Sustainable and Energy-Efficient Manufacturing, Materials, and Infrastructure</a:t>
            </a:r>
          </a:p>
          <a:p>
            <a:pPr marL="457200" indent="-457200">
              <a:buFont typeface="+mj-ea"/>
              <a:buAutoNum type="circleNumDbPlain"/>
            </a:pPr>
            <a:endParaRPr lang="en-US" dirty="0" smtClean="0"/>
          </a:p>
          <a:p>
            <a:r>
              <a:rPr lang="en-US" dirty="0" smtClean="0"/>
              <a:t>Smart </a:t>
            </a:r>
            <a:r>
              <a:rPr lang="en-US" dirty="0"/>
              <a:t>Manufacturing, Construction,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Cyber</a:t>
            </a:r>
            <a:r>
              <a:rPr lang="en-US" dirty="0"/>
              <a:t>-Physical </a:t>
            </a:r>
            <a:r>
              <a:rPr lang="en-US" dirty="0" smtClean="0"/>
              <a:t>Systems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Disaster</a:t>
            </a:r>
            <a:r>
              <a:rPr lang="en-US" dirty="0"/>
              <a:t>-Resilient Buildings</a:t>
            </a:r>
            <a:r>
              <a:rPr lang="en-US" dirty="0" smtClean="0"/>
              <a:t>, Infrastructure</a:t>
            </a:r>
            <a:r>
              <a:rPr lang="en-US" dirty="0"/>
              <a:t>, and Communities</a:t>
            </a:r>
          </a:p>
          <a:p>
            <a:pPr marL="457200" indent="-457200">
              <a:buFont typeface="+mj-ea"/>
              <a:buAutoNum type="circleNumDbPlain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1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6324600" y="0"/>
            <a:ext cx="2349500" cy="2351087"/>
            <a:chOff x="5229324" y="2066029"/>
            <a:chExt cx="2349500" cy="2351087"/>
          </a:xfrm>
        </p:grpSpPr>
        <p:pic>
          <p:nvPicPr>
            <p:cNvPr id="61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324" y="2066029"/>
              <a:ext cx="2349500" cy="235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487" y="2145373"/>
              <a:ext cx="2241550" cy="2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21" y="1003204"/>
            <a:ext cx="7685087" cy="798727"/>
          </a:xfrm>
        </p:spPr>
        <p:txBody>
          <a:bodyPr/>
          <a:lstStyle/>
          <a:p>
            <a:r>
              <a:rPr lang="en-US" dirty="0" smtClean="0"/>
              <a:t>Sustainable and </a:t>
            </a:r>
            <a:br>
              <a:rPr lang="en-US" dirty="0" smtClean="0"/>
            </a:br>
            <a:r>
              <a:rPr lang="en-US" dirty="0" smtClean="0"/>
              <a:t>Energy-Efficient </a:t>
            </a:r>
            <a:br>
              <a:rPr lang="en-US" dirty="0" smtClean="0"/>
            </a:br>
            <a:r>
              <a:rPr lang="en-US" dirty="0" smtClean="0"/>
              <a:t>Manufacturing, Materials, </a:t>
            </a:r>
            <a:br>
              <a:rPr lang="en-US" dirty="0" smtClean="0"/>
            </a:br>
            <a:r>
              <a:rPr lang="en-US" dirty="0" smtClean="0"/>
              <a:t>and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4371"/>
            <a:ext cx="8216900" cy="3801599"/>
          </a:xfrm>
        </p:spPr>
        <p:txBody>
          <a:bodyPr/>
          <a:lstStyle/>
          <a:p>
            <a:r>
              <a:rPr lang="en-US" dirty="0" smtClean="0"/>
              <a:t>Net-Zero Energy, High-Performance Buildings</a:t>
            </a:r>
          </a:p>
          <a:p>
            <a:r>
              <a:rPr lang="en-US" dirty="0" smtClean="0"/>
              <a:t>Embedded Intelligence in Buildings</a:t>
            </a:r>
          </a:p>
          <a:p>
            <a:r>
              <a:rPr lang="en-US" dirty="0" smtClean="0"/>
              <a:t>Sustainable Engineered Materials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021" y="150096"/>
            <a:ext cx="505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A7DD"/>
                </a:solidFill>
              </a:rPr>
              <a:t>S  T  R  A  T  E  G  I  C   G  O  A  L</a:t>
            </a:r>
            <a:endParaRPr lang="en-US" sz="1200" dirty="0">
              <a:solidFill>
                <a:srgbClr val="5BA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10" y="4944069"/>
            <a:ext cx="2021991" cy="202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427095"/>
            <a:ext cx="7685087" cy="1030287"/>
          </a:xfrm>
        </p:spPr>
        <p:txBody>
          <a:bodyPr/>
          <a:lstStyle/>
          <a:p>
            <a:r>
              <a:rPr lang="en-US" dirty="0" smtClean="0"/>
              <a:t>Smart Manufacturing, Construction, and Cyber-Physical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19" y="1739072"/>
            <a:ext cx="7336708" cy="4656138"/>
          </a:xfrm>
        </p:spPr>
        <p:txBody>
          <a:bodyPr/>
          <a:lstStyle/>
          <a:p>
            <a:r>
              <a:rPr lang="en-US" dirty="0" smtClean="0"/>
              <a:t>Smart Manufacturing Operations Planning and Control</a:t>
            </a:r>
          </a:p>
          <a:p>
            <a:r>
              <a:rPr lang="en-US" dirty="0" smtClean="0"/>
              <a:t>Smart Manufacturing Systems Design and Analysis</a:t>
            </a:r>
          </a:p>
          <a:p>
            <a:r>
              <a:rPr lang="en-US" dirty="0" smtClean="0"/>
              <a:t>Measurement Science for Additive Manufacturing</a:t>
            </a:r>
          </a:p>
          <a:p>
            <a:r>
              <a:rPr lang="en-US" dirty="0" smtClean="0"/>
              <a:t>Robotic Systems for Smart Manufacturing</a:t>
            </a:r>
          </a:p>
          <a:p>
            <a:r>
              <a:rPr lang="en-US" dirty="0" smtClean="0"/>
              <a:t>Smart Grid</a:t>
            </a:r>
          </a:p>
          <a:p>
            <a:r>
              <a:rPr lang="en-US" dirty="0" smtClean="0"/>
              <a:t>Cyber-Physical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9021" y="150096"/>
            <a:ext cx="505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A7DD"/>
                </a:solidFill>
              </a:rPr>
              <a:t>S  T  R  A  T  E  G  I  C   G  O  A  L</a:t>
            </a:r>
            <a:endParaRPr lang="en-US" sz="1200" dirty="0">
              <a:solidFill>
                <a:srgbClr val="5BA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7283195" y="150096"/>
            <a:ext cx="1860805" cy="1977011"/>
            <a:chOff x="5303044" y="4208732"/>
            <a:chExt cx="2473323" cy="245110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267" y="4208732"/>
              <a:ext cx="24511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044" y="4254500"/>
              <a:ext cx="2344737" cy="234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596999"/>
            <a:ext cx="7685087" cy="1030287"/>
          </a:xfrm>
        </p:spPr>
        <p:txBody>
          <a:bodyPr/>
          <a:lstStyle/>
          <a:p>
            <a:r>
              <a:rPr lang="en-US" dirty="0" smtClean="0"/>
              <a:t>Disaster-Resilient Buildings, Infrastructure, </a:t>
            </a:r>
            <a:br>
              <a:rPr lang="en-US" dirty="0" smtClean="0"/>
            </a:br>
            <a:r>
              <a:rPr lang="en-US" dirty="0" smtClean="0"/>
              <a:t>and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99" y="2238469"/>
            <a:ext cx="8216900" cy="4242836"/>
          </a:xfrm>
        </p:spPr>
        <p:txBody>
          <a:bodyPr/>
          <a:lstStyle/>
          <a:p>
            <a:r>
              <a:rPr lang="en-US" dirty="0" smtClean="0"/>
              <a:t>Fire Risk Reduction in Communities</a:t>
            </a:r>
          </a:p>
          <a:p>
            <a:r>
              <a:rPr lang="en-US" dirty="0" smtClean="0"/>
              <a:t>Fire Risk Reduction in Buildings</a:t>
            </a:r>
          </a:p>
          <a:p>
            <a:r>
              <a:rPr lang="en-US" dirty="0" smtClean="0"/>
              <a:t>Structural Performance Under Multi-Hazards</a:t>
            </a:r>
          </a:p>
          <a:p>
            <a:r>
              <a:rPr lang="en-US" dirty="0" smtClean="0"/>
              <a:t>Earthquake Risk Reduction in Buildings and Infrastructure</a:t>
            </a:r>
          </a:p>
          <a:p>
            <a:r>
              <a:rPr lang="en-US" dirty="0" smtClean="0"/>
              <a:t>Community Resilience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021" y="150096"/>
            <a:ext cx="505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A7DD"/>
                </a:solidFill>
              </a:rPr>
              <a:t>S  T  R  A  T  E  G  I  C   G  O  A  L</a:t>
            </a:r>
            <a:endParaRPr lang="en-US" sz="1200" dirty="0">
              <a:solidFill>
                <a:srgbClr val="5BA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6" y="42864"/>
            <a:ext cx="8262144" cy="1030287"/>
          </a:xfrm>
        </p:spPr>
        <p:txBody>
          <a:bodyPr/>
          <a:lstStyle/>
          <a:p>
            <a:r>
              <a:rPr lang="en-US" sz="4000" dirty="0" smtClean="0"/>
              <a:t>Core Areas of Expertise</a:t>
            </a:r>
            <a:endParaRPr lang="en-US" sz="4000" dirty="0"/>
          </a:p>
        </p:txBody>
      </p:sp>
      <p:grpSp>
        <p:nvGrpSpPr>
          <p:cNvPr id="4" name="Group 20"/>
          <p:cNvGrpSpPr/>
          <p:nvPr/>
        </p:nvGrpSpPr>
        <p:grpSpPr>
          <a:xfrm>
            <a:off x="2593257" y="4753071"/>
            <a:ext cx="2057400" cy="1604002"/>
            <a:chOff x="5284615" y="1166869"/>
            <a:chExt cx="2453724" cy="190279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5" name="Picture 4" descr="shutterstock_3059603cementpryzmats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4616" y="1166869"/>
              <a:ext cx="2453723" cy="184029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284615" y="2728705"/>
              <a:ext cx="1950051" cy="340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err="1" smtClean="0">
                  <a:solidFill>
                    <a:schemeClr val="bg1">
                      <a:lumMod val="85000"/>
                    </a:schemeClr>
                  </a:solidFill>
                  <a:latin typeface="Arial"/>
                  <a:cs typeface="Arial"/>
                </a:rPr>
                <a:t>Pryzmat/Shutterstock</a:t>
              </a:r>
              <a:endParaRPr lang="en-US" sz="6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8" name="Picture 7" descr="shutterstock_94815853firefighter Four Oaks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25381"/>
            <a:ext cx="1856086" cy="13939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37504" y="2337889"/>
            <a:ext cx="1019896" cy="110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D9D9D9"/>
                </a:solidFill>
                <a:latin typeface="Arial"/>
                <a:cs typeface="Arial"/>
              </a:rPr>
              <a:t>Four Oaks/</a:t>
            </a:r>
            <a:r>
              <a:rPr lang="en-US" sz="600" dirty="0" err="1" smtClean="0">
                <a:solidFill>
                  <a:srgbClr val="D9D9D9"/>
                </a:solidFill>
                <a:latin typeface="Arial"/>
                <a:cs typeface="Arial"/>
              </a:rPr>
              <a:t>Shutterstock</a:t>
            </a:r>
            <a:r>
              <a:rPr lang="en-US" sz="600" dirty="0" smtClean="0">
                <a:latin typeface="Arial"/>
                <a:cs typeface="Arial"/>
              </a:rPr>
              <a:t> </a:t>
            </a:r>
            <a:endParaRPr lang="en-US" sz="600" dirty="0">
              <a:latin typeface="Arial"/>
              <a:cs typeface="Arial"/>
            </a:endParaRPr>
          </a:p>
        </p:txBody>
      </p:sp>
      <p:grpSp>
        <p:nvGrpSpPr>
          <p:cNvPr id="10" name="Group 33"/>
          <p:cNvGrpSpPr/>
          <p:nvPr/>
        </p:nvGrpSpPr>
        <p:grpSpPr>
          <a:xfrm>
            <a:off x="6553200" y="3133610"/>
            <a:ext cx="2362200" cy="1724750"/>
            <a:chOff x="2990488" y="4544506"/>
            <a:chExt cx="2949443" cy="215352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11" name="Picture 10" descr="shutterstock_83011513automanuNataliya Horas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0488" y="4544506"/>
              <a:ext cx="2949443" cy="2153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 cmpd="sng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2990488" y="6161941"/>
              <a:ext cx="1510039" cy="536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err="1" smtClean="0">
                  <a:latin typeface="Arial"/>
                  <a:cs typeface="Arial"/>
                </a:rPr>
                <a:t>Nataliya</a:t>
              </a:r>
              <a:r>
                <a:rPr lang="en-US" sz="600" dirty="0" smtClean="0">
                  <a:latin typeface="Arial"/>
                  <a:cs typeface="Arial"/>
                </a:rPr>
                <a:t> </a:t>
              </a:r>
              <a:r>
                <a:rPr lang="en-US" sz="600" dirty="0" err="1" smtClean="0">
                  <a:latin typeface="Arial"/>
                  <a:cs typeface="Arial"/>
                </a:rPr>
                <a:t>Hora/Shutterstock</a:t>
              </a:r>
              <a:endParaRPr lang="en-US" sz="600" dirty="0">
                <a:latin typeface="Arial"/>
                <a:cs typeface="Arial"/>
              </a:endParaRPr>
            </a:p>
          </p:txBody>
        </p:sp>
      </p:grpSp>
      <p:grpSp>
        <p:nvGrpSpPr>
          <p:cNvPr id="13" name="Group 43"/>
          <p:cNvGrpSpPr/>
          <p:nvPr/>
        </p:nvGrpSpPr>
        <p:grpSpPr>
          <a:xfrm>
            <a:off x="4648200" y="1073150"/>
            <a:ext cx="2118852" cy="1631949"/>
            <a:chOff x="6321887" y="3951304"/>
            <a:chExt cx="2511985" cy="2024660"/>
          </a:xfrm>
        </p:grpSpPr>
        <p:pic>
          <p:nvPicPr>
            <p:cNvPr id="14" name="Picture 13" descr="shutterstock_60885064buildingsoloarpanelssuaphotossm 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1887" y="3951304"/>
              <a:ext cx="2511985" cy="202466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321887" y="5668927"/>
              <a:ext cx="1664521" cy="272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err="1" smtClean="0">
                  <a:solidFill>
                    <a:srgbClr val="376092"/>
                  </a:solidFill>
                  <a:latin typeface="Arial"/>
                  <a:cs typeface="Arial"/>
                </a:rPr>
                <a:t>ssuaphotos/Shutterstock</a:t>
              </a:r>
              <a:endParaRPr lang="en-US" sz="600" dirty="0">
                <a:solidFill>
                  <a:srgbClr val="37609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4957" y="5354951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Intelligent sensing, control, robotics and automation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5036403"/>
            <a:ext cx="2362200" cy="107721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Systems integration,  information modeling, model-based engineering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3252" y="1075609"/>
            <a:ext cx="2148348" cy="156966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Building and renewable energy, indoor environment, and building systems performance measurement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599" y="4790182"/>
            <a:ext cx="152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Sustainability, durability, and service life prediction of engineered materials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56539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Fire protection, fire physics, materials flammability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4" name="Content Placeholder 3" descr="Torre O'Higgins - 0002 - JLH.JPG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4404" y="1125381"/>
            <a:ext cx="1652992" cy="235560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chemeClr val="bg1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2457450" y="3549448"/>
            <a:ext cx="186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tructural analysis, disaster and failure studies 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96888" y="3891409"/>
            <a:ext cx="2119261" cy="25474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990600"/>
            <a:ext cx="1905000" cy="3429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4602" y="4602316"/>
            <a:ext cx="3889998" cy="177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77000" y="3007617"/>
            <a:ext cx="2514600" cy="33494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0" y="990600"/>
            <a:ext cx="4419600" cy="1826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6887" y="987082"/>
            <a:ext cx="2119261" cy="2655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30" name="Picture 4" descr="E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95" y="3007617"/>
            <a:ext cx="1365345" cy="13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-images.forbes.com/jenniferhicks/files/2012/09/rethink_544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6337"/>
            <a:ext cx="1828800" cy="12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 Zero Energy Residential Testbed Facility</a:t>
            </a:r>
            <a:endParaRPr lang="en-US" dirty="0"/>
          </a:p>
        </p:txBody>
      </p:sp>
      <p:pic>
        <p:nvPicPr>
          <p:cNvPr id="6" name="Picture 5" descr="netzeropptbanner-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17622" r="25716" b="5509"/>
          <a:stretch/>
        </p:blipFill>
        <p:spPr>
          <a:xfrm>
            <a:off x="5817060" y="3740882"/>
            <a:ext cx="2954292" cy="221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2764" y="1394968"/>
            <a:ext cx="4728522" cy="465613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600" dirty="0">
                <a:solidFill>
                  <a:srgbClr val="FFFFFF"/>
                </a:solidFill>
              </a:rPr>
              <a:t>Test high-efficiency </a:t>
            </a:r>
            <a:r>
              <a:rPr lang="en-US" sz="2600" dirty="0" smtClean="0">
                <a:solidFill>
                  <a:srgbClr val="FFFFFF"/>
                </a:solidFill>
              </a:rPr>
              <a:t/>
            </a:r>
            <a:br>
              <a:rPr lang="en-US" sz="2600" dirty="0" smtClean="0">
                <a:solidFill>
                  <a:srgbClr val="FFFFFF"/>
                </a:solidFill>
              </a:rPr>
            </a:br>
            <a:r>
              <a:rPr lang="en-US" sz="2600" dirty="0" smtClean="0">
                <a:solidFill>
                  <a:srgbClr val="FFFFFF"/>
                </a:solidFill>
              </a:rPr>
              <a:t>and </a:t>
            </a:r>
            <a:r>
              <a:rPr lang="en-US" sz="2600" dirty="0">
                <a:solidFill>
                  <a:srgbClr val="F3B000"/>
                </a:solidFill>
              </a:rPr>
              <a:t>alternative energy </a:t>
            </a:r>
            <a:r>
              <a:rPr lang="en-US" sz="2600" dirty="0" smtClean="0">
                <a:solidFill>
                  <a:srgbClr val="F3B000"/>
                </a:solidFill>
              </a:rPr>
              <a:t/>
            </a:r>
            <a:br>
              <a:rPr lang="en-US" sz="2600" dirty="0" smtClean="0">
                <a:solidFill>
                  <a:srgbClr val="F3B000"/>
                </a:solidFill>
              </a:rPr>
            </a:br>
            <a:r>
              <a:rPr lang="en-US" sz="2600" dirty="0" smtClean="0">
                <a:solidFill>
                  <a:srgbClr val="F3B000"/>
                </a:solidFill>
              </a:rPr>
              <a:t>systems</a:t>
            </a:r>
            <a:r>
              <a:rPr lang="en-US" sz="2600" dirty="0">
                <a:solidFill>
                  <a:srgbClr val="F3B000"/>
                </a:solidFill>
              </a:rPr>
              <a:t>, materials, </a:t>
            </a:r>
            <a:r>
              <a:rPr lang="en-US" sz="2600" dirty="0" smtClean="0">
                <a:solidFill>
                  <a:srgbClr val="F3B000"/>
                </a:solidFill>
              </a:rPr>
              <a:t/>
            </a:r>
            <a:br>
              <a:rPr lang="en-US" sz="2600" dirty="0" smtClean="0">
                <a:solidFill>
                  <a:srgbClr val="F3B000"/>
                </a:solidFill>
              </a:rPr>
            </a:br>
            <a:r>
              <a:rPr lang="en-US" sz="2600" dirty="0" smtClean="0">
                <a:solidFill>
                  <a:srgbClr val="F3B000"/>
                </a:solidFill>
              </a:rPr>
              <a:t>and </a:t>
            </a:r>
            <a:r>
              <a:rPr lang="en-US" sz="2600" dirty="0">
                <a:solidFill>
                  <a:srgbClr val="F3B000"/>
                </a:solidFill>
              </a:rPr>
              <a:t>designs</a:t>
            </a:r>
            <a:r>
              <a:rPr lang="en-US" sz="2600" dirty="0">
                <a:solidFill>
                  <a:srgbClr val="FFFFFF"/>
                </a:solidFill>
              </a:rPr>
              <a:t> in a </a:t>
            </a:r>
            <a:r>
              <a:rPr lang="en-US" sz="2600" dirty="0">
                <a:solidFill>
                  <a:srgbClr val="F3B000"/>
                </a:solidFill>
              </a:rPr>
              <a:t>low </a:t>
            </a:r>
            <a:r>
              <a:rPr lang="en-US" sz="2600" dirty="0" smtClean="0">
                <a:solidFill>
                  <a:srgbClr val="F3B000"/>
                </a:solidFill>
              </a:rPr>
              <a:t/>
            </a:r>
            <a:br>
              <a:rPr lang="en-US" sz="2600" dirty="0" smtClean="0">
                <a:solidFill>
                  <a:srgbClr val="F3B000"/>
                </a:solidFill>
              </a:rPr>
            </a:br>
            <a:r>
              <a:rPr lang="en-US" sz="2600" dirty="0" smtClean="0">
                <a:solidFill>
                  <a:srgbClr val="F3B000"/>
                </a:solidFill>
              </a:rPr>
              <a:t>energy environment</a:t>
            </a:r>
            <a:endParaRPr lang="en-US" sz="2600" dirty="0">
              <a:solidFill>
                <a:srgbClr val="F3B000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>
                <a:solidFill>
                  <a:srgbClr val="F3B000"/>
                </a:solidFill>
              </a:rPr>
              <a:t>Test existing and new energy efficient technologies </a:t>
            </a:r>
            <a:r>
              <a:rPr lang="en-US" sz="2600" dirty="0">
                <a:solidFill>
                  <a:srgbClr val="FFFFFF"/>
                </a:solidFill>
              </a:rPr>
              <a:t>and develop methods of test that better reflect how those technologies will perform </a:t>
            </a:r>
            <a:r>
              <a:rPr lang="en-US" sz="2600" dirty="0" smtClean="0">
                <a:solidFill>
                  <a:srgbClr val="FFFFFF"/>
                </a:solidFill>
              </a:rPr>
              <a:t/>
            </a:r>
            <a:br>
              <a:rPr lang="en-US" sz="2600" dirty="0" smtClean="0">
                <a:solidFill>
                  <a:srgbClr val="FFFFFF"/>
                </a:solidFill>
              </a:rPr>
            </a:br>
            <a:r>
              <a:rPr lang="en-US" sz="2600" dirty="0" smtClean="0">
                <a:solidFill>
                  <a:srgbClr val="FFFFFF"/>
                </a:solidFill>
              </a:rPr>
              <a:t>in </a:t>
            </a:r>
            <a:r>
              <a:rPr lang="en-US" sz="2600" dirty="0">
                <a:solidFill>
                  <a:srgbClr val="FFFFFF"/>
                </a:solidFill>
              </a:rPr>
              <a:t>a </a:t>
            </a:r>
            <a:r>
              <a:rPr lang="en-US" sz="2600" dirty="0">
                <a:solidFill>
                  <a:srgbClr val="F3B000"/>
                </a:solidFill>
              </a:rPr>
              <a:t>real home, rather than </a:t>
            </a:r>
            <a:r>
              <a:rPr lang="en-US" sz="2600" dirty="0" smtClean="0">
                <a:solidFill>
                  <a:srgbClr val="F3B000"/>
                </a:solidFill>
              </a:rPr>
              <a:t/>
            </a:r>
            <a:br>
              <a:rPr lang="en-US" sz="2600" dirty="0" smtClean="0">
                <a:solidFill>
                  <a:srgbClr val="F3B000"/>
                </a:solidFill>
              </a:rPr>
            </a:br>
            <a:r>
              <a:rPr lang="en-US" sz="2600" dirty="0" smtClean="0">
                <a:solidFill>
                  <a:srgbClr val="F3B000"/>
                </a:solidFill>
              </a:rPr>
              <a:t>a laboratory</a:t>
            </a:r>
            <a:endParaRPr lang="en-US" sz="2600" dirty="0">
              <a:solidFill>
                <a:srgbClr val="F3B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netzero-82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31" y="1054903"/>
            <a:ext cx="4249973" cy="26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884238" y="225631"/>
            <a:ext cx="80953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C000"/>
                </a:solidFill>
                <a:cs typeface="Arial" charset="0"/>
              </a:rPr>
              <a:t>National Fire </a:t>
            </a:r>
            <a:br>
              <a:rPr lang="en-US" sz="3300" b="1" dirty="0" smtClean="0">
                <a:solidFill>
                  <a:srgbClr val="FFC000"/>
                </a:solidFill>
                <a:cs typeface="Arial" charset="0"/>
              </a:rPr>
            </a:br>
            <a:r>
              <a:rPr lang="en-US" sz="3300" b="1" dirty="0" smtClean="0">
                <a:solidFill>
                  <a:srgbClr val="FFC000"/>
                </a:solidFill>
                <a:cs typeface="Arial" charset="0"/>
              </a:rPr>
              <a:t>Research Laboratory</a:t>
            </a:r>
            <a:endParaRPr lang="en-US" sz="40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1499" y="1673322"/>
            <a:ext cx="4927023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FFC836"/>
              </a:buClr>
              <a:buFontTx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capability </a:t>
            </a:r>
            <a:r>
              <a:rPr lang="en-US" sz="2300" dirty="0" smtClean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to test performance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real-scale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structures, fires &amp; loading 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FFC836"/>
              </a:buClr>
              <a:buFontTx/>
              <a:buChar char="•"/>
            </a:pP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2300" dirty="0" smtClean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performance database 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large-scale structural 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entities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FFC836"/>
              </a:buClr>
              <a:buFontTx/>
              <a:buChar char="•"/>
            </a:pP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validated </a:t>
            </a:r>
            <a:r>
              <a:rPr lang="en-US" sz="2300" dirty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physics-based models 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predict </a:t>
            </a:r>
            <a:r>
              <a:rPr lang="en-US" sz="2300" dirty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fire resistance 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FFC836"/>
              </a:buClr>
              <a:buFontTx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Enable </a:t>
            </a:r>
            <a:r>
              <a:rPr lang="en-US" sz="2300" dirty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performance-based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standards for </a:t>
            </a:r>
            <a:r>
              <a:rPr lang="en-US" sz="2300" dirty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fire resistance</a:t>
            </a:r>
            <a:r>
              <a:rPr lang="en-US" sz="2300" dirty="0" smtClean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300" dirty="0" smtClean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dirty="0" smtClean="0">
                <a:solidFill>
                  <a:srgbClr val="F3B000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structures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frl-54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16" y="1611155"/>
            <a:ext cx="3759024" cy="2301443"/>
          </a:xfrm>
          <a:prstGeom prst="rect">
            <a:avLst/>
          </a:prstGeom>
        </p:spPr>
      </p:pic>
      <p:pic>
        <p:nvPicPr>
          <p:cNvPr id="5" name="Picture 4" descr="nfrl-41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76" y="4078747"/>
            <a:ext cx="3759024" cy="24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6161" y="190005"/>
            <a:ext cx="8169395" cy="639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Robotics Test Facility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4428214" y="5845976"/>
            <a:ext cx="2375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>
              <a:spcAft>
                <a:spcPts val="600"/>
              </a:spcAft>
            </a:pPr>
            <a:r>
              <a:rPr lang="en-US" sz="15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79626" y="1393708"/>
            <a:ext cx="3848588" cy="47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FFC83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Characterize and </a:t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enhance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performance </a:t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of robot systems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 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F3B000"/>
              </a:solidFill>
              <a:effectLst/>
              <a:uLnTx/>
              <a:uFillTx/>
              <a:cs typeface="Arial" charset="0"/>
            </a:endParaRP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FFC83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Develop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cs typeface="Arial" charset="0"/>
              </a:rPr>
              <a:t>safety,  performance standards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/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and test artifacts  </a:t>
            </a: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FFC83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Support applications </a:t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in a number of EL </a:t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related domains – primary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cs typeface="Arial" charset="0"/>
              </a:rPr>
              <a:t>focus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is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cs typeface="Arial" charset="0"/>
              </a:rPr>
              <a:t>emergency response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cs typeface="Arial" charset="0"/>
              </a:rPr>
              <a:t> robotics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B000"/>
                </a:solidFill>
                <a:effectLst/>
                <a:uLnTx/>
                <a:uFillTx/>
                <a:cs typeface="Arial" charset="0"/>
              </a:rPr>
              <a:t> </a:t>
            </a:r>
          </a:p>
        </p:txBody>
      </p:sp>
      <p:pic>
        <p:nvPicPr>
          <p:cNvPr id="2" name="Picture 1" descr="robot building--3s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780" y="1187721"/>
            <a:ext cx="4037070" cy="27038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55" y="3748873"/>
            <a:ext cx="4129145" cy="273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ec0526f4-8ba9-40d0-9b6d-c3ab99e32660">
      <UserInfo>
        <DisplayName/>
        <AccountId xsi:nil="true"/>
        <AccountType/>
      </UserInfo>
    </Presenter>
    <PROGRAM_x003a_ xmlns="ec0526f4-8ba9-40d0-9b6d-c3ab99e32660" xsi:nil="true"/>
    <Presentation_x0020_Type xmlns="59f7321f-e775-4a13-9bbe-8ccd2dadbdaa" xsi:nil="true"/>
    <Description0 xmlns="ec0526f4-8ba9-40d0-9b6d-c3ab99e32660">EL Overview</Description0>
    <GOAL_x003a_ xmlns="ec0526f4-8ba9-40d0-9b6d-c3ab99e32660" xsi:nil="true"/>
    <FY xmlns="ec0526f4-8ba9-40d0-9b6d-c3ab99e32660" xsi:nil="true"/>
    <Date xmlns="ec0526f4-8ba9-40d0-9b6d-c3ab99e32660">2015-06-26T04:00:00+00:00</Date>
    <_dlc_DocId xmlns="4c39bcd0-6ae1-423d-99a1-78eb4fe3b5ff">EY3SSK4RH6VH-222-291</_dlc_DocId>
    <_dlc_DocIdUrl xmlns="4c39bcd0-6ae1-423d-99a1-78eb4fe3b5ff">
      <Url>https://eli.nist.gov/management/_layouts/DocIdRedir.aspx?ID=EY3SSK4RH6VH-222-291</Url>
      <Description>EY3SSK4RH6VH-222-291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7D2323110D14CB1568CE3428ACA1A" ma:contentTypeVersion="3" ma:contentTypeDescription="Create a new document." ma:contentTypeScope="" ma:versionID="c1a6b3c98967a554728a06b82e5445dd">
  <xsd:schema xmlns:xsd="http://www.w3.org/2001/XMLSchema" xmlns:xs="http://www.w3.org/2001/XMLSchema" xmlns:p="http://schemas.microsoft.com/office/2006/metadata/properties" xmlns:ns2="ec0526f4-8ba9-40d0-9b6d-c3ab99e32660" xmlns:ns3="59f7321f-e775-4a13-9bbe-8ccd2dadbdaa" xmlns:ns4="4c39bcd0-6ae1-423d-99a1-78eb4fe3b5ff" targetNamespace="http://schemas.microsoft.com/office/2006/metadata/properties" ma:root="true" ma:fieldsID="e27467111243c07a67c5fce34a8096d4" ns2:_="" ns3:_="" ns4:_="">
    <xsd:import namespace="ec0526f4-8ba9-40d0-9b6d-c3ab99e32660"/>
    <xsd:import namespace="59f7321f-e775-4a13-9bbe-8ccd2dadbdaa"/>
    <xsd:import namespace="4c39bcd0-6ae1-423d-99a1-78eb4fe3b5f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ate" minOccurs="0"/>
                <xsd:element ref="ns2:Presenter" minOccurs="0"/>
                <xsd:element ref="ns2:FY" minOccurs="0"/>
                <xsd:element ref="ns2:GOAL_x003a_" minOccurs="0"/>
                <xsd:element ref="ns2:PROGRAM_x003a_" minOccurs="0"/>
                <xsd:element ref="ns3:Presentation_x0020_Typ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526f4-8ba9-40d0-9b6d-c3ab99e32660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Date" ma:index="9" nillable="true" ma:displayName="Date" ma:format="DateOnly" ma:internalName="Date" ma:readOnly="false">
      <xsd:simpleType>
        <xsd:restriction base="dms:DateTime"/>
      </xsd:simpleType>
    </xsd:element>
    <xsd:element name="Presenter" ma:index="10" nillable="true" ma:displayName="Presenter or Author" ma:list="UserInfo" ma:SharePointGroup="0" ma:internalName="Presen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Y" ma:index="11" nillable="true" ma:displayName="FY" ma:description="For Program Presentations Only" ma:format="RadioButtons" ma:internalName="FY">
      <xsd:simpleType>
        <xsd:restriction base="dms:Choice">
          <xsd:enumeration value="11"/>
          <xsd:enumeration value="12"/>
          <xsd:enumeration value="13"/>
          <xsd:enumeration value="14"/>
          <xsd:enumeration value="15"/>
          <xsd:enumeration value="16"/>
        </xsd:restriction>
      </xsd:simpleType>
    </xsd:element>
    <xsd:element name="GOAL_x003a_" ma:index="12" nillable="true" ma:displayName="GOAL:" ma:description="For Program Presentations Only" ma:format="Dropdown" ma:internalName="GOAL_x003a_">
      <xsd:simpleType>
        <xsd:restriction base="dms:Choice">
          <xsd:enumeration value="DISASTER-RESILIENT Buildings, Infrastructure, and Communities"/>
          <xsd:enumeration value="SMART Manufacturing, Construction, and Cyber-Physical Systems"/>
          <xsd:enumeration value="SUSTAINABLE and ENERGY-EFFICIENT Manufacturing, Materials, and Infrastructure"/>
          <xsd:enumeration value="Laboratory Support"/>
        </xsd:restriction>
      </xsd:simpleType>
    </xsd:element>
    <xsd:element name="PROGRAM_x003a_" ma:index="13" nillable="true" ma:displayName="PROGRAM:" ma:description="For Program Presentations Only" ma:format="Dropdown" ma:internalName="PROGRAM_x003a_">
      <xsd:simpleType>
        <xsd:restriction base="dms:Choice">
          <xsd:enumeration value="Earthquake Risk Reduction in Buildings and Infrastructure"/>
          <xsd:enumeration value="Embedded Intelligence in Buildings"/>
          <xsd:enumeration value="Fire Risk Reduction in Buildings"/>
          <xsd:enumeration value="Fire Risk Reduction in Communities"/>
          <xsd:enumeration value="Net-Zero Energy, High-Performance Buildings"/>
          <xsd:enumeration value="Next-Generation Robotics and Automation"/>
          <xsd:enumeration value="Smart Grid"/>
          <xsd:enumeration value="Smart Manufacturing and Construction Control Systems"/>
          <xsd:enumeration value="Smart Manufacturing Processes and Equipment"/>
          <xsd:enumeration value="Structural Performance Under Multi-Hazards"/>
          <xsd:enumeration value="Sustainable Manufacturing"/>
          <xsd:enumeration value="Sustainable, High-Performance Infrastructure Materials"/>
          <xsd:enumeration value="Systems Integration for Manufacturing and Construction Applications"/>
          <xsd:enumeration value="Laboratory Suppo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7321f-e775-4a13-9bbe-8ccd2dadbdaa" elementFormDefault="qualified">
    <xsd:import namespace="http://schemas.microsoft.com/office/2006/documentManagement/types"/>
    <xsd:import namespace="http://schemas.microsoft.com/office/infopath/2007/PartnerControls"/>
    <xsd:element name="Presentation_x0020_Type" ma:index="14" nillable="true" ma:displayName="Presentation Type" ma:description="Type of presentation" ma:format="Dropdown" ma:internalName="Presentation_x0020_Type">
      <xsd:simpleType>
        <xsd:union memberTypes="dms:Text">
          <xsd:simpleType>
            <xsd:restriction base="dms:Choice">
              <xsd:enumeration value="Program Overview"/>
              <xsd:enumeration value="Goal Overview"/>
              <xsd:enumeration value="Project Specific"/>
              <xsd:enumeration value="Exploratory Project"/>
              <xsd:enumeration value="Shyam Overview"/>
              <xsd:enumeration value="Staff Meetings"/>
              <xsd:enumeration value="Safety Relat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9bcd0-6ae1-423d-99a1-78eb4fe3b5ff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Presentation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D18F77-82A6-4E90-B9FA-0B266B83BD63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9f7321f-e775-4a13-9bbe-8ccd2dadbdaa"/>
    <ds:schemaRef ds:uri="http://schemas.microsoft.com/office/2006/metadata/properties"/>
    <ds:schemaRef ds:uri="4c39bcd0-6ae1-423d-99a1-78eb4fe3b5ff"/>
    <ds:schemaRef ds:uri="ec0526f4-8ba9-40d0-9b6d-c3ab99e3266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F8CB13-DB1D-4E9D-B8EC-1AF5B49B65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97BEC0-15E2-4A6D-8FC2-B36FC2AD18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D754F8-065C-4CF6-A455-7257E4705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526f4-8ba9-40d0-9b6d-c3ab99e32660"/>
    <ds:schemaRef ds:uri="59f7321f-e775-4a13-9bbe-8ccd2dadbdaa"/>
    <ds:schemaRef ds:uri="4c39bcd0-6ae1-423d-99a1-78eb4fe3b5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36886</TotalTime>
  <Words>385</Words>
  <Application>Microsoft Office PowerPoint</Application>
  <PresentationFormat>On-screen Show (4:3)</PresentationFormat>
  <Paragraphs>86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</vt:lpstr>
      <vt:lpstr>Overview of the NIST  Engineering Laboratory</vt:lpstr>
      <vt:lpstr>Strategic Goals</vt:lpstr>
      <vt:lpstr>Sustainable and  Energy-Efficient  Manufacturing, Materials,  and Infrastructure</vt:lpstr>
      <vt:lpstr>Smart Manufacturing, Construction, and Cyber-Physical Systems</vt:lpstr>
      <vt:lpstr>Disaster-Resilient Buildings, Infrastructure,  and Communities</vt:lpstr>
      <vt:lpstr>Core Areas of Expertise</vt:lpstr>
      <vt:lpstr>Net Zero Energy Residential Testbed Facility</vt:lpstr>
      <vt:lpstr>PowerPoint Presentation</vt:lpstr>
      <vt:lpstr>Robotics Test Facility </vt:lpstr>
      <vt:lpstr>Additional World-Class Facilities</vt:lpstr>
      <vt:lpstr>Potential Acquisitions</vt:lpstr>
      <vt:lpstr>CONTACT: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Overview</dc:title>
  <dc:creator>Chin, Joannie</dc:creator>
  <cp:lastModifiedBy>Chin, Joannie</cp:lastModifiedBy>
  <cp:revision>355</cp:revision>
  <cp:lastPrinted>2014-07-02T14:18:54Z</cp:lastPrinted>
  <dcterms:created xsi:type="dcterms:W3CDTF">2013-04-25T14:41:00Z</dcterms:created>
  <dcterms:modified xsi:type="dcterms:W3CDTF">2016-02-08T21:10:58Z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0x010100C8F7D2323110D14CB1568CE3428ACA1A</vt:lpwstr>
  </property>
  <property fmtid="{D5CDD505-2E9C-101B-9397-08002B2CF9AE}" pid="3" name="_dlc_DocIdItemGuid">
    <vt:lpwstr>a5107b47-65a0-4ae1-b7dc-ee89802efee0</vt:lpwstr>
  </property>
</Properties>
</file>