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19"/>
  </p:notesMasterIdLst>
  <p:sldIdLst>
    <p:sldId id="260" r:id="rId2"/>
    <p:sldId id="285" r:id="rId3"/>
    <p:sldId id="324" r:id="rId4"/>
    <p:sldId id="323" r:id="rId5"/>
    <p:sldId id="325" r:id="rId6"/>
    <p:sldId id="313" r:id="rId7"/>
    <p:sldId id="314" r:id="rId8"/>
    <p:sldId id="315" r:id="rId9"/>
    <p:sldId id="316" r:id="rId10"/>
    <p:sldId id="317" r:id="rId11"/>
    <p:sldId id="318" r:id="rId12"/>
    <p:sldId id="294" r:id="rId13"/>
    <p:sldId id="297" r:id="rId14"/>
    <p:sldId id="320" r:id="rId15"/>
    <p:sldId id="319" r:id="rId16"/>
    <p:sldId id="298" r:id="rId17"/>
    <p:sldId id="32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B8E"/>
    <a:srgbClr val="00153E"/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1" autoAdjust="0"/>
    <p:restoredTop sz="90929"/>
  </p:normalViewPr>
  <p:slideViewPr>
    <p:cSldViewPr>
      <p:cViewPr>
        <p:scale>
          <a:sx n="64" d="100"/>
          <a:sy n="64" d="100"/>
        </p:scale>
        <p:origin x="-1834" y="-4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7E9D6B-EB4B-4DF7-8E49-E0CF3D585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67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How to better characterize clinical workflow(s)?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What is the “best” way(s) of designing, developing and implementing HIT to ensure better “fit”?  </a:t>
            </a:r>
          </a:p>
          <a:p>
            <a:pPr lvl="1"/>
            <a:r>
              <a:rPr lang="en-US" sz="1800" dirty="0" smtClean="0"/>
              <a:t>Fit: HIT-workflow integration</a:t>
            </a:r>
            <a:endParaRPr lang="en-US" sz="2200" dirty="0" smtClean="0"/>
          </a:p>
          <a:p>
            <a:r>
              <a:rPr lang="en-US" sz="2400" dirty="0" smtClean="0">
                <a:solidFill>
                  <a:schemeClr val="tx2"/>
                </a:solidFill>
              </a:rPr>
              <a:t>How to ensure/asses HIT-Clinical Workflow integration?</a:t>
            </a:r>
            <a:endParaRPr lang="en-US" sz="2400" dirty="0" smtClean="0"/>
          </a:p>
          <a:p>
            <a:r>
              <a:rPr lang="en-US" sz="2400" dirty="0" smtClean="0"/>
              <a:t>What are clinicians’ major unmet needs with the current HIT ? How to integrate this information into HIT development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9D6B-EB4B-4DF7-8E49-E0CF3D5858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2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Future HIT design should be informed by the ‘realities’ of communication and coordination needs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HIT can help significantly by Providing the “status” information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Role-based and patient-based visualizations of trajectories including future anticipated trajectories and contingency planning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Act as a ‘memory’ and ‘communicator’ of decisions made during multidisciplinary meetings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9D6B-EB4B-4DF7-8E49-E0CF3D5858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5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05ECC7-30C7-4AB7-9490-2759447FF674}" type="slidenum">
              <a:rPr lang="en-US" smtClean="0">
                <a:latin typeface="Calibri" pitchFamily="34" charset="0"/>
              </a:rPr>
              <a:pPr eaLnBrk="1" hangingPunct="1"/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1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13C5B1-2D3C-495A-B12A-CBA61CA175F2}" type="slidenum">
              <a:rPr lang="en-US" smtClean="0">
                <a:latin typeface="Calibri" pitchFamily="34" charset="0"/>
              </a:rPr>
              <a:pPr eaLnBrk="1" hangingPunct="1"/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0CA88D-8915-4B05-85B3-1388FC9D7414}" type="slidenum">
              <a:rPr lang="en-US" smtClean="0">
                <a:latin typeface="Calibri" pitchFamily="34" charset="0"/>
              </a:rPr>
              <a:pPr eaLnBrk="1" hangingPunct="1"/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Advantages</a:t>
            </a:r>
          </a:p>
          <a:p>
            <a:pPr marL="0" indent="0" eaLnBrk="1" hangingPunct="1">
              <a:defRPr/>
            </a:pPr>
            <a:r>
              <a:rPr lang="en-US" sz="2000" dirty="0" smtClean="0"/>
              <a:t> Use of visualizations, symbols, color-coding and process-oriented design</a:t>
            </a:r>
          </a:p>
          <a:p>
            <a:pPr marL="400050" lvl="1" indent="0" eaLnBrk="1" hangingPunct="1">
              <a:defRPr/>
            </a:pPr>
            <a:r>
              <a:rPr lang="en-US" sz="1600" dirty="0" smtClean="0"/>
              <a:t> to support cognitive activities</a:t>
            </a:r>
          </a:p>
          <a:p>
            <a:pPr marL="400050" lvl="1" indent="0" eaLnBrk="1" hangingPunct="1">
              <a:defRPr/>
            </a:pPr>
            <a:r>
              <a:rPr lang="en-US" sz="1600" dirty="0" smtClean="0"/>
              <a:t> to reduce time to access information</a:t>
            </a:r>
          </a:p>
          <a:p>
            <a:pPr marL="0" indent="0" eaLnBrk="1" hangingPunct="1">
              <a:defRPr/>
            </a:pPr>
            <a:r>
              <a:rPr lang="en-US" sz="2000" dirty="0" smtClean="0"/>
              <a:t> Support mobile nature of clinical work</a:t>
            </a:r>
          </a:p>
          <a:p>
            <a:pPr marL="0" indent="0" eaLnBrk="1" hangingPunct="1">
              <a:defRPr/>
            </a:pPr>
            <a:r>
              <a:rPr lang="en-US" sz="2000" dirty="0" smtClean="0"/>
              <a:t> Temporary storage of information supports jobs that </a:t>
            </a:r>
          </a:p>
          <a:p>
            <a:pPr marL="400050" lvl="1" indent="0" eaLnBrk="1" hangingPunct="1">
              <a:buFontTx/>
              <a:buChar char="-"/>
              <a:tabLst>
                <a:tab pos="457200" algn="l"/>
              </a:tabLst>
              <a:defRPr/>
            </a:pPr>
            <a:r>
              <a:rPr lang="en-US" sz="1600" dirty="0" smtClean="0"/>
              <a:t>rely heavily on highly sensitive information</a:t>
            </a:r>
          </a:p>
          <a:p>
            <a:pPr marL="400050" lvl="1" indent="0" eaLnBrk="1" hangingPunct="1">
              <a:buFontTx/>
              <a:buChar char="-"/>
              <a:tabLst>
                <a:tab pos="457200" algn="l"/>
              </a:tabLst>
              <a:defRPr/>
            </a:pPr>
            <a:r>
              <a:rPr lang="en-US" sz="1600" dirty="0" smtClean="0"/>
              <a:t> necessitate making tentative and uncommitted plans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Disadvantages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Takes considerable amount of time to prepare.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Only one copy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No reminder mechanism for nurse coordinator to update the clipboard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Handwritten notes (legibility and accuracy issues)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No decision-support, error checking, real-time information sharing mechanisms that HIT may provide</a:t>
            </a:r>
          </a:p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E169BF-2B26-4746-84C7-DE414AB57A09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44E1AE-D9B9-4C93-8E1A-EAB658617B7D}" type="slidenum">
              <a:rPr lang="en-US" smtClean="0">
                <a:latin typeface="Calibri" pitchFamily="34" charset="0"/>
              </a:rPr>
              <a:pPr eaLnBrk="1" hangingPunct="1"/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 should facilitate communication and coordination among clinicians and families/patients</a:t>
            </a:r>
          </a:p>
          <a:p>
            <a:r>
              <a:rPr lang="en-US" dirty="0" smtClean="0"/>
              <a:t>Each team member has different mental models, situational awareness, needs, preferences. (Need for establishing a common ground)</a:t>
            </a:r>
          </a:p>
          <a:p>
            <a:r>
              <a:rPr lang="en-US" dirty="0" smtClean="0"/>
              <a:t>HIT must fit with the multiple levels of workflow</a:t>
            </a:r>
          </a:p>
          <a:p>
            <a:r>
              <a:rPr lang="en-US" dirty="0" smtClean="0"/>
              <a:t>The fit between HIT and workflow should be measured (multidimensional)</a:t>
            </a:r>
          </a:p>
          <a:p>
            <a:r>
              <a:rPr lang="en-US" dirty="0" smtClean="0"/>
              <a:t>Need to manage HIT as both a technology and organizational/social intervention</a:t>
            </a:r>
          </a:p>
          <a:p>
            <a:r>
              <a:rPr lang="en-US" dirty="0" smtClean="0"/>
              <a:t>HIT needs/implementations context dependent- need for “flexibility in design and implementation”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9D6B-EB4B-4DF7-8E49-E0CF3D5858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B.jpg                                                 0033966FKarls G4                       C0DC18D5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809625" y="3429000"/>
            <a:ext cx="7800975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Title of Presentation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809625" y="4610100"/>
            <a:ext cx="7800975" cy="4191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Presenter(s)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6248400"/>
            <a:ext cx="4953000" cy="381000"/>
          </a:xfr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Armstrong Institute for Patient Safety and Quality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00894" y="5105400"/>
            <a:ext cx="75438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61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76400"/>
            <a:ext cx="5111750" cy="44053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298FE-61B6-4007-B88B-BC2EBDE4A717}" type="slidenum">
              <a:rPr lang="en-US"/>
              <a:pPr/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61434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E8A5F-A6B1-4E64-B739-2AD3B1B4BFCB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53083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E8A5F-A6B1-4E64-B739-2AD3B1B4BFCB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3716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3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160E-E278-4488-ABF7-B6EDDD775F18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17799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160E-E278-4488-ABF7-B6EDDD775F18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716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7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w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160E-E278-4488-ABF7-B6EDDD775F18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716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7162800" y="457200"/>
            <a:ext cx="1905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6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 wo log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160E-E278-4488-ABF7-B6EDDD775F18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716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7162800" y="457200"/>
            <a:ext cx="1905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9625" y="390525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2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381000"/>
            <a:ext cx="6657975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/>
            </a:lvl1pPr>
          </a:lstStyle>
          <a:p>
            <a:fld id="{700BC924-6907-417A-B366-F607245C071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60831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381000"/>
            <a:ext cx="6657975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/>
            </a:lvl1pPr>
          </a:lstStyle>
          <a:p>
            <a:fld id="{700BC924-6907-417A-B366-F607245C071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09625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1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ext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/>
            </a:lvl1pPr>
          </a:lstStyle>
          <a:p>
            <a:fld id="{700BC924-6907-417A-B366-F607245C071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09625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0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571500" cy="304800"/>
          </a:xfrm>
        </p:spPr>
        <p:txBody>
          <a:bodyPr/>
          <a:lstStyle>
            <a:lvl1pPr>
              <a:defRPr/>
            </a:lvl1pPr>
          </a:lstStyle>
          <a:p>
            <a:fld id="{357E21B7-720E-4B4B-B7D2-94B4B47C760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17919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HU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" y="0"/>
            <a:ext cx="9137754" cy="1143000"/>
          </a:xfrm>
          <a:solidFill>
            <a:schemeClr val="bg1"/>
          </a:solidFill>
        </p:spPr>
        <p:txBody>
          <a:bodyPr anchor="ctr"/>
          <a:lstStyle>
            <a:lvl1pPr marL="0" indent="749300">
              <a:spcBef>
                <a:spcPts val="120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BC924-6907-417A-B366-F607245C071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22067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JHU d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15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" y="0"/>
            <a:ext cx="9137754" cy="1143000"/>
          </a:xfrm>
          <a:solidFill>
            <a:schemeClr val="bg1"/>
          </a:solidFill>
        </p:spPr>
        <p:txBody>
          <a:bodyPr anchor="ctr"/>
          <a:lstStyle>
            <a:lvl1pPr marL="0" indent="749300">
              <a:spcBef>
                <a:spcPts val="120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BC924-6907-417A-B366-F607245C071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90784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JHU d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15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BC924-6907-417A-B366-F607245C071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296108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JHU d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15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" y="0"/>
            <a:ext cx="9137754" cy="1143000"/>
          </a:xfrm>
          <a:solidFill>
            <a:schemeClr val="bg1"/>
          </a:solidFill>
        </p:spPr>
        <p:txBody>
          <a:bodyPr anchor="ctr"/>
          <a:lstStyle>
            <a:lvl1pPr marL="0" indent="749300">
              <a:spcBef>
                <a:spcPts val="120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BC924-6907-417A-B366-F607245C071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828800"/>
            <a:ext cx="38100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33400" y="1828800"/>
            <a:ext cx="3810000" cy="3886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0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571500" cy="304800"/>
          </a:xfrm>
        </p:spPr>
        <p:txBody>
          <a:bodyPr/>
          <a:lstStyle>
            <a:lvl1pPr>
              <a:defRPr/>
            </a:lvl1pPr>
          </a:lstStyle>
          <a:p>
            <a:fld id="{357E21B7-720E-4B4B-B7D2-94B4B47C760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981200"/>
            <a:ext cx="7848600" cy="373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91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/>
            </a:lvl1pPr>
          </a:lstStyle>
          <a:p>
            <a:fld id="{700BC924-6907-417A-B366-F607245C071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18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8E3F1-8714-4B35-9135-22A82B986AE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636785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4950" y="1689846"/>
            <a:ext cx="6134100" cy="4329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8E3F1-8714-4B35-9135-22A82B986AE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9625" y="390525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679423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B.jpg                                                 0033966FKarls G4                       C0DC18D5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809625" y="3429000"/>
            <a:ext cx="7800975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Title of Presentation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809625" y="4610100"/>
            <a:ext cx="7800975" cy="4191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Presenter(s)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6248400"/>
            <a:ext cx="4953000" cy="381000"/>
          </a:xfr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Armstrong Institute for Patient Safety and Quality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00894" y="5105400"/>
            <a:ext cx="75438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571500" cy="304800"/>
          </a:xfrm>
        </p:spPr>
        <p:txBody>
          <a:bodyPr/>
          <a:lstStyle>
            <a:lvl1pPr>
              <a:defRPr/>
            </a:lvl1pPr>
          </a:lstStyle>
          <a:p>
            <a:fld id="{357E21B7-720E-4B4B-B7D2-94B4B47C760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201062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571500" cy="304800"/>
          </a:xfrm>
        </p:spPr>
        <p:txBody>
          <a:bodyPr/>
          <a:lstStyle>
            <a:lvl1pPr>
              <a:defRPr/>
            </a:lvl1pPr>
          </a:lstStyle>
          <a:p>
            <a:fld id="{357E21B7-720E-4B4B-B7D2-94B4B47C760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6318354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81350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571500" cy="304800"/>
          </a:xfrm>
        </p:spPr>
        <p:txBody>
          <a:bodyPr/>
          <a:lstStyle>
            <a:lvl1pPr>
              <a:defRPr/>
            </a:lvl1pPr>
          </a:lstStyle>
          <a:p>
            <a:fld id="{357E21B7-720E-4B4B-B7D2-94B4B47C760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6318354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5602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7BE9-6916-4523-8BCE-DBB71176C369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92030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DA74-CD89-4C6F-B0F2-31BE28D4BA8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808814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DA74-CD89-4C6F-B0F2-31BE28D4BA8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2581969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2514600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DA74-CD89-4C6F-B0F2-31BE28D4BA8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3200400" y="2133600"/>
            <a:ext cx="2667000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6096000" y="2133600"/>
            <a:ext cx="2590800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3436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r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505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DA74-CD89-4C6F-B0F2-31BE28D4BA8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1828800"/>
            <a:ext cx="44577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21425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76400"/>
            <a:ext cx="5111750" cy="44053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298FE-61B6-4007-B88B-BC2EBDE4A717}" type="slidenum">
              <a:rPr lang="en-US"/>
              <a:pPr/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99421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E8A5F-A6B1-4E64-B739-2AD3B1B4BFCB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15672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E8A5F-A6B1-4E64-B739-2AD3B1B4BFCB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3716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4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160E-E278-4488-ABF7-B6EDDD775F18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07428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083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llow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160E-E278-4488-ABF7-B6EDDD775F18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716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22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llow w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160E-E278-4488-ABF7-B6EDDD775F18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716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7162800" y="457200"/>
            <a:ext cx="1905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02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ll wo log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160E-E278-4488-ABF7-B6EDDD775F18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716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7162800" y="457200"/>
            <a:ext cx="1905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9625" y="390525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3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381000"/>
            <a:ext cx="6657975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/>
            </a:lvl1pPr>
          </a:lstStyle>
          <a:p>
            <a:fld id="{700BC924-6907-417A-B366-F607245C071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91918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_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381000"/>
            <a:ext cx="6657975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/>
            </a:lvl1pPr>
          </a:lstStyle>
          <a:p>
            <a:fld id="{700BC924-6907-417A-B366-F607245C071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09625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_text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/>
            </a:lvl1pPr>
          </a:lstStyle>
          <a:p>
            <a:fld id="{700BC924-6907-417A-B366-F607245C071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09625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3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JHU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" y="0"/>
            <a:ext cx="9137754" cy="1143000"/>
          </a:xfrm>
          <a:solidFill>
            <a:schemeClr val="bg1"/>
          </a:solidFill>
        </p:spPr>
        <p:txBody>
          <a:bodyPr anchor="ctr"/>
          <a:lstStyle>
            <a:lvl1pPr marL="0" indent="749300">
              <a:spcBef>
                <a:spcPts val="120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BC924-6907-417A-B366-F607245C0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9318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JHU d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15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" y="0"/>
            <a:ext cx="9137754" cy="1143000"/>
          </a:xfrm>
          <a:solidFill>
            <a:schemeClr val="bg1"/>
          </a:solidFill>
        </p:spPr>
        <p:txBody>
          <a:bodyPr anchor="ctr"/>
          <a:lstStyle>
            <a:lvl1pPr marL="0" indent="749300">
              <a:spcBef>
                <a:spcPts val="120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BC924-6907-417A-B366-F607245C0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11421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JHU d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15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pitchFamily="-65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BC924-6907-417A-B366-F607245C0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3309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JHU d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153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" y="0"/>
            <a:ext cx="9137754" cy="1143000"/>
          </a:xfrm>
          <a:solidFill>
            <a:schemeClr val="bg1"/>
          </a:solidFill>
        </p:spPr>
        <p:txBody>
          <a:bodyPr anchor="ctr"/>
          <a:lstStyle>
            <a:lvl1pPr marL="0" indent="749300">
              <a:spcBef>
                <a:spcPts val="120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BC924-6907-417A-B366-F607245C0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828800"/>
            <a:ext cx="38100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33400" y="1828800"/>
            <a:ext cx="3810000" cy="3886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4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7BE9-6916-4523-8BCE-DBB71176C369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689330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571500" cy="304800"/>
          </a:xfrm>
        </p:spPr>
        <p:txBody>
          <a:bodyPr/>
          <a:lstStyle>
            <a:lvl1pPr>
              <a:defRPr/>
            </a:lvl1pPr>
          </a:lstStyle>
          <a:p>
            <a:fld id="{357E21B7-720E-4B4B-B7D2-94B4B47C760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981200"/>
            <a:ext cx="7848600" cy="373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2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-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</p:spPr>
        <p:txBody>
          <a:bodyPr/>
          <a:lstStyle>
            <a:lvl1pPr>
              <a:defRPr/>
            </a:lvl1pPr>
          </a:lstStyle>
          <a:p>
            <a:fld id="{700BC924-6907-417A-B366-F607245C071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00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8E3F1-8714-4B35-9135-22A82B986AE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2080752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4950" y="1689846"/>
            <a:ext cx="6134100" cy="4329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8E3F1-8714-4B35-9135-22A82B986AE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9625" y="390525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633308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DA74-CD89-4C6F-B0F2-31BE28D4BA8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40118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DA74-CD89-4C6F-B0F2-31BE28D4BA8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7107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2514600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DA74-CD89-4C6F-B0F2-31BE28D4BA8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3200400" y="2133600"/>
            <a:ext cx="2667000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6096000" y="2133600"/>
            <a:ext cx="2590800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569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505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DA74-CD89-4C6F-B0F2-31BE28D4BA8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1828800"/>
            <a:ext cx="44577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72435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Second_B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153400" y="6324600"/>
            <a:ext cx="41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F3387223-7443-407C-8C67-4363306D6222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649" r:id="rId28"/>
    <p:sldLayoutId id="2147483650" r:id="rId29"/>
    <p:sldLayoutId id="2147483666" r:id="rId30"/>
    <p:sldLayoutId id="2147483652" r:id="rId31"/>
    <p:sldLayoutId id="2147483653" r:id="rId32"/>
    <p:sldLayoutId id="2147483660" r:id="rId33"/>
    <p:sldLayoutId id="2147483667" r:id="rId34"/>
    <p:sldLayoutId id="2147483662" r:id="rId35"/>
    <p:sldLayoutId id="2147483664" r:id="rId36"/>
    <p:sldLayoutId id="2147483654" r:id="rId37"/>
    <p:sldLayoutId id="2147483677" r:id="rId38"/>
    <p:sldLayoutId id="2147483655" r:id="rId39"/>
    <p:sldLayoutId id="2147483676" r:id="rId40"/>
    <p:sldLayoutId id="2147483678" r:id="rId41"/>
    <p:sldLayoutId id="2147483684" r:id="rId42"/>
    <p:sldLayoutId id="2147483663" r:id="rId43"/>
    <p:sldLayoutId id="2147483679" r:id="rId44"/>
    <p:sldLayoutId id="2147483680" r:id="rId45"/>
    <p:sldLayoutId id="2147483669" r:id="rId46"/>
    <p:sldLayoutId id="2147483681" r:id="rId47"/>
    <p:sldLayoutId id="2147483683" r:id="rId48"/>
    <p:sldLayoutId id="2147483682" r:id="rId49"/>
    <p:sldLayoutId id="2147483665" r:id="rId50"/>
    <p:sldLayoutId id="2147483668" r:id="rId51"/>
    <p:sldLayoutId id="2147483657" r:id="rId52"/>
    <p:sldLayoutId id="2147483661" r:id="rId53"/>
    <p:sldLayoutId id="2147483714" r:id="rId5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3276600"/>
            <a:ext cx="8458200" cy="685800"/>
          </a:xfrm>
        </p:spPr>
        <p:txBody>
          <a:bodyPr/>
          <a:lstStyle/>
          <a:p>
            <a:r>
              <a:rPr lang="en-US" dirty="0" smtClean="0"/>
              <a:t>EHR and </a:t>
            </a:r>
            <a:r>
              <a:rPr lang="en-US" dirty="0"/>
              <a:t>Clinical </a:t>
            </a:r>
            <a:r>
              <a:rPr lang="en-US" dirty="0" smtClean="0"/>
              <a:t>Workflow</a:t>
            </a:r>
            <a:br>
              <a:rPr lang="en-US" dirty="0" smtClean="0"/>
            </a:br>
            <a:r>
              <a:rPr lang="en-US" sz="2800" dirty="0" smtClean="0"/>
              <a:t>A </a:t>
            </a:r>
            <a:r>
              <a:rPr lang="en-US" sz="2800" dirty="0"/>
              <a:t>Human Factors Engineering </a:t>
            </a:r>
            <a:r>
              <a:rPr lang="en-US" sz="2800" dirty="0" smtClean="0"/>
              <a:t>Approach</a:t>
            </a:r>
            <a:endParaRPr lang="en-US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800975" cy="419100"/>
          </a:xfrm>
        </p:spPr>
        <p:txBody>
          <a:bodyPr/>
          <a:lstStyle/>
          <a:p>
            <a:r>
              <a:rPr lang="en-US" dirty="0" smtClean="0"/>
              <a:t>Ayse P. Gurses, PhD</a:t>
            </a:r>
          </a:p>
          <a:p>
            <a:r>
              <a:rPr lang="en-US" dirty="0" smtClean="0"/>
              <a:t>Ant </a:t>
            </a:r>
            <a:r>
              <a:rPr lang="en-US" dirty="0" err="1" smtClean="0"/>
              <a:t>Ozok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62000" y="5562600"/>
            <a:ext cx="7543800" cy="381000"/>
          </a:xfrm>
        </p:spPr>
        <p:txBody>
          <a:bodyPr/>
          <a:lstStyle/>
          <a:p>
            <a:r>
              <a:rPr lang="en-US" dirty="0" smtClean="0"/>
              <a:t>April 19th,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05691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categories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clipboard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533400" y="1971675"/>
            <a:ext cx="7543800" cy="609600"/>
            <a:chOff x="533400" y="914400"/>
            <a:chExt cx="7543800" cy="762000"/>
          </a:xfrm>
        </p:grpSpPr>
        <p:pic>
          <p:nvPicPr>
            <p:cNvPr id="33809" name="Picture 4" descr="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914400"/>
              <a:ext cx="7543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0" name="Text Box 7"/>
            <p:cNvSpPr txBox="1">
              <a:spLocks noChangeArrowheads="1"/>
            </p:cNvSpPr>
            <p:nvPr/>
          </p:nvSpPr>
          <p:spPr bwMode="auto">
            <a:xfrm>
              <a:off x="1828800" y="1371600"/>
              <a:ext cx="533400" cy="152400"/>
            </a:xfrm>
            <a:prstGeom prst="rect">
              <a:avLst/>
            </a:prstGeom>
            <a:solidFill>
              <a:srgbClr val="DD4223"/>
            </a:solidFill>
            <a:ln w="9525">
              <a:solidFill>
                <a:srgbClr val="DD4223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n-US"/>
            </a:p>
          </p:txBody>
        </p:sp>
      </p:grp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457200" y="1601787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Constraints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457200" y="280987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Opportunities</a:t>
            </a: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457200" y="411195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Exceptions</a:t>
            </a:r>
          </a:p>
        </p:txBody>
      </p:sp>
      <p:grpSp>
        <p:nvGrpSpPr>
          <p:cNvPr id="33799" name="Group 9"/>
          <p:cNvGrpSpPr>
            <a:grpSpLocks/>
          </p:cNvGrpSpPr>
          <p:nvPr/>
        </p:nvGrpSpPr>
        <p:grpSpPr bwMode="auto">
          <a:xfrm>
            <a:off x="533400" y="3190875"/>
            <a:ext cx="7620000" cy="530225"/>
            <a:chOff x="381000" y="2362200"/>
            <a:chExt cx="7620000" cy="530506"/>
          </a:xfrm>
        </p:grpSpPr>
        <p:pic>
          <p:nvPicPr>
            <p:cNvPr id="33807" name="Picture 8" descr="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362200"/>
              <a:ext cx="7620000" cy="530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Text Box 9"/>
            <p:cNvSpPr txBox="1">
              <a:spLocks noChangeArrowheads="1"/>
            </p:cNvSpPr>
            <p:nvPr/>
          </p:nvSpPr>
          <p:spPr bwMode="auto">
            <a:xfrm flipV="1">
              <a:off x="1219200" y="2743199"/>
              <a:ext cx="685800" cy="76199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n-US"/>
            </a:p>
          </p:txBody>
        </p:sp>
      </p:grpSp>
      <p:grpSp>
        <p:nvGrpSpPr>
          <p:cNvPr id="33800" name="Group 12"/>
          <p:cNvGrpSpPr>
            <a:grpSpLocks/>
          </p:cNvGrpSpPr>
          <p:nvPr/>
        </p:nvGrpSpPr>
        <p:grpSpPr bwMode="auto">
          <a:xfrm>
            <a:off x="533400" y="4486275"/>
            <a:ext cx="7851775" cy="381000"/>
            <a:chOff x="380999" y="3810000"/>
            <a:chExt cx="7851913" cy="381000"/>
          </a:xfrm>
        </p:grpSpPr>
        <p:pic>
          <p:nvPicPr>
            <p:cNvPr id="33805" name="Picture 10" descr="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3810000"/>
              <a:ext cx="785191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 flipV="1">
              <a:off x="1000125" y="4086224"/>
              <a:ext cx="685800" cy="76199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n-US"/>
            </a:p>
          </p:txBody>
        </p:sp>
      </p:grpSp>
      <p:sp>
        <p:nvSpPr>
          <p:cNvPr id="33801" name="TextBox 15"/>
          <p:cNvSpPr txBox="1">
            <a:spLocks noChangeArrowheads="1"/>
          </p:cNvSpPr>
          <p:nvPr/>
        </p:nvSpPr>
        <p:spPr bwMode="auto">
          <a:xfrm>
            <a:off x="425533" y="5106987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Things-to-do</a:t>
            </a:r>
          </a:p>
        </p:txBody>
      </p:sp>
      <p:pic>
        <p:nvPicPr>
          <p:cNvPr id="33802" name="Picture 16" descr="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76875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333500" y="5972175"/>
            <a:ext cx="447675" cy="104775"/>
          </a:xfrm>
          <a:prstGeom prst="rect">
            <a:avLst/>
          </a:prstGeom>
          <a:solidFill>
            <a:srgbClr val="BFBFB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3A7A-CE2F-40DC-BA1B-8236732C7E00}" type="slidenum">
              <a:rPr lang="en-US" smtClean="0"/>
              <a:pPr/>
              <a:t>10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05690" y="228600"/>
            <a:ext cx="8333509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categories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clipboard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505691" y="172402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Preferences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600941" y="30861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Assumptions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572366" y="522922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Contingency plans</a:t>
            </a:r>
          </a:p>
        </p:txBody>
      </p: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581891" y="408622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Uncertainities</a:t>
            </a:r>
            <a:endParaRPr lang="en-US" dirty="0"/>
          </a:p>
        </p:txBody>
      </p:sp>
      <p:grpSp>
        <p:nvGrpSpPr>
          <p:cNvPr id="34823" name="Group 22"/>
          <p:cNvGrpSpPr>
            <a:grpSpLocks/>
          </p:cNvGrpSpPr>
          <p:nvPr/>
        </p:nvGrpSpPr>
        <p:grpSpPr bwMode="auto">
          <a:xfrm>
            <a:off x="581891" y="2105025"/>
            <a:ext cx="6858000" cy="889000"/>
            <a:chOff x="304800" y="1752600"/>
            <a:chExt cx="6858000" cy="888838"/>
          </a:xfrm>
        </p:grpSpPr>
        <p:grpSp>
          <p:nvGrpSpPr>
            <p:cNvPr id="34836" name="Group 21"/>
            <p:cNvGrpSpPr>
              <a:grpSpLocks/>
            </p:cNvGrpSpPr>
            <p:nvPr/>
          </p:nvGrpSpPr>
          <p:grpSpPr bwMode="auto">
            <a:xfrm>
              <a:off x="304800" y="1752600"/>
              <a:ext cx="6858000" cy="888838"/>
              <a:chOff x="533400" y="1066800"/>
              <a:chExt cx="6858000" cy="888838"/>
            </a:xfrm>
          </p:grpSpPr>
          <p:pic>
            <p:nvPicPr>
              <p:cNvPr id="34838" name="Picture 2" descr="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066800"/>
                <a:ext cx="6858000" cy="888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9" name="Text Box 10"/>
              <p:cNvSpPr txBox="1">
                <a:spLocks noChangeArrowheads="1"/>
              </p:cNvSpPr>
              <p:nvPr/>
            </p:nvSpPr>
            <p:spPr bwMode="auto">
              <a:xfrm>
                <a:off x="1524000" y="1600200"/>
                <a:ext cx="685800" cy="152400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endParaRPr lang="en-US"/>
              </a:p>
            </p:txBody>
          </p:sp>
        </p:grpSp>
        <p:sp>
          <p:nvSpPr>
            <p:cNvPr id="34837" name="Text Box 10"/>
            <p:cNvSpPr txBox="1">
              <a:spLocks noChangeArrowheads="1"/>
            </p:cNvSpPr>
            <p:nvPr/>
          </p:nvSpPr>
          <p:spPr bwMode="auto">
            <a:xfrm>
              <a:off x="1066800" y="1828800"/>
              <a:ext cx="533400" cy="7620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n-US"/>
            </a:p>
          </p:txBody>
        </p:sp>
      </p:grpSp>
      <p:grpSp>
        <p:nvGrpSpPr>
          <p:cNvPr id="34824" name="Group 20"/>
          <p:cNvGrpSpPr>
            <a:grpSpLocks/>
          </p:cNvGrpSpPr>
          <p:nvPr/>
        </p:nvGrpSpPr>
        <p:grpSpPr bwMode="auto">
          <a:xfrm>
            <a:off x="610466" y="3486150"/>
            <a:ext cx="7620000" cy="438150"/>
            <a:chOff x="533400" y="2514600"/>
            <a:chExt cx="7620000" cy="437745"/>
          </a:xfrm>
        </p:grpSpPr>
        <p:pic>
          <p:nvPicPr>
            <p:cNvPr id="34834" name="Picture 3" descr="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514600"/>
              <a:ext cx="7620000" cy="43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5" name="Text Box 10"/>
            <p:cNvSpPr txBox="1">
              <a:spLocks noChangeArrowheads="1"/>
            </p:cNvSpPr>
            <p:nvPr/>
          </p:nvSpPr>
          <p:spPr bwMode="auto">
            <a:xfrm>
              <a:off x="1219200" y="2743200"/>
              <a:ext cx="457200" cy="15240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n-US"/>
            </a:p>
          </p:txBody>
        </p:sp>
      </p:grpSp>
      <p:grpSp>
        <p:nvGrpSpPr>
          <p:cNvPr id="34825" name="Group 19"/>
          <p:cNvGrpSpPr>
            <a:grpSpLocks/>
          </p:cNvGrpSpPr>
          <p:nvPr/>
        </p:nvGrpSpPr>
        <p:grpSpPr bwMode="auto">
          <a:xfrm>
            <a:off x="600941" y="4514850"/>
            <a:ext cx="7620000" cy="457200"/>
            <a:chOff x="381000" y="3733800"/>
            <a:chExt cx="7620000" cy="533400"/>
          </a:xfrm>
        </p:grpSpPr>
        <p:pic>
          <p:nvPicPr>
            <p:cNvPr id="34832" name="Picture 4" descr="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733800"/>
              <a:ext cx="7620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3" name="Text Box 10"/>
            <p:cNvSpPr txBox="1">
              <a:spLocks noChangeArrowheads="1"/>
            </p:cNvSpPr>
            <p:nvPr/>
          </p:nvSpPr>
          <p:spPr bwMode="auto">
            <a:xfrm>
              <a:off x="1371600" y="4038600"/>
              <a:ext cx="609600" cy="15240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n-US"/>
            </a:p>
          </p:txBody>
        </p:sp>
      </p:grpSp>
      <p:grpSp>
        <p:nvGrpSpPr>
          <p:cNvPr id="34826" name="Group 18"/>
          <p:cNvGrpSpPr>
            <a:grpSpLocks/>
          </p:cNvGrpSpPr>
          <p:nvPr/>
        </p:nvGrpSpPr>
        <p:grpSpPr bwMode="auto">
          <a:xfrm>
            <a:off x="658091" y="5610225"/>
            <a:ext cx="6858000" cy="704850"/>
            <a:chOff x="533400" y="5105400"/>
            <a:chExt cx="7239000" cy="1162050"/>
          </a:xfrm>
        </p:grpSpPr>
        <p:pic>
          <p:nvPicPr>
            <p:cNvPr id="34828" name="Picture 5" descr="contingencyplanstrip-v2_edi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05400"/>
              <a:ext cx="723900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9" name="Text Box 10"/>
            <p:cNvSpPr txBox="1">
              <a:spLocks noChangeArrowheads="1"/>
            </p:cNvSpPr>
            <p:nvPr/>
          </p:nvSpPr>
          <p:spPr bwMode="auto">
            <a:xfrm>
              <a:off x="1981200" y="5105400"/>
              <a:ext cx="762000" cy="15240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n-US"/>
            </a:p>
          </p:txBody>
        </p:sp>
        <p:sp>
          <p:nvSpPr>
            <p:cNvPr id="34830" name="Text Box 10"/>
            <p:cNvSpPr txBox="1">
              <a:spLocks noChangeArrowheads="1"/>
            </p:cNvSpPr>
            <p:nvPr/>
          </p:nvSpPr>
          <p:spPr bwMode="auto">
            <a:xfrm>
              <a:off x="2438400" y="5334000"/>
              <a:ext cx="457200" cy="15240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n-US"/>
            </a:p>
          </p:txBody>
        </p:sp>
        <p:sp>
          <p:nvSpPr>
            <p:cNvPr id="34831" name="Text Box 10"/>
            <p:cNvSpPr txBox="1">
              <a:spLocks noChangeArrowheads="1"/>
            </p:cNvSpPr>
            <p:nvPr/>
          </p:nvSpPr>
          <p:spPr bwMode="auto">
            <a:xfrm>
              <a:off x="2133600" y="5334000"/>
              <a:ext cx="152400" cy="15240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3A7A-CE2F-40DC-BA1B-8236732C7E00}" type="slidenum">
              <a:rPr lang="en-US" smtClean="0"/>
              <a:pPr/>
              <a:t>11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Frameworks for Better HIT&amp; Workflow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01025" cy="4114800"/>
          </a:xfrm>
        </p:spPr>
        <p:txBody>
          <a:bodyPr/>
          <a:lstStyle/>
          <a:p>
            <a:r>
              <a:rPr lang="en-US" sz="2800" dirty="0" smtClean="0"/>
              <a:t>Human-Automation Interaction</a:t>
            </a:r>
          </a:p>
          <a:p>
            <a:r>
              <a:rPr lang="en-US" sz="2800" dirty="0" smtClean="0"/>
              <a:t>Distributed Cognition (Hutchins)</a:t>
            </a:r>
          </a:p>
          <a:p>
            <a:r>
              <a:rPr lang="en-US" sz="2800" dirty="0" smtClean="0"/>
              <a:t>Sociotechnical Systems Theory</a:t>
            </a:r>
          </a:p>
          <a:p>
            <a:r>
              <a:rPr lang="en-US" sz="2800" dirty="0" smtClean="0"/>
              <a:t>Systems Engineering Initiative for Patient Safety (SEIPS) (</a:t>
            </a:r>
            <a:r>
              <a:rPr lang="en-US" sz="2800" dirty="0" err="1" smtClean="0"/>
              <a:t>Carayon</a:t>
            </a:r>
            <a:r>
              <a:rPr lang="en-US" sz="2800" dirty="0" smtClean="0"/>
              <a:t> et al., 2008)</a:t>
            </a:r>
          </a:p>
          <a:p>
            <a:r>
              <a:rPr lang="en-US" sz="2800" dirty="0" smtClean="0"/>
              <a:t>Systems Ambiguity Framework (Gurses et al, 2008)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rajectory framework (Corbin and Strauss, 1991)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imageserver.ebscohost.com/img/imageqv/actual/b6q/20090101/9664569.jpg?ephost1=dGJyMMTo50Sepq84y9fwOLCmr0uepq5Srqa4SK6WxW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" y="1105516"/>
            <a:ext cx="8926830" cy="5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404" y="6264999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54B8E"/>
                </a:solidFill>
                <a:latin typeface="+mj-lt"/>
              </a:rPr>
              <a:t>Holden and Karsh, 2009</a:t>
            </a:r>
            <a:endParaRPr lang="en-US" sz="1600" dirty="0">
              <a:solidFill>
                <a:srgbClr val="254B8E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175" y="42203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54B8E"/>
                </a:solidFill>
                <a:latin typeface="+mj-lt"/>
              </a:rPr>
              <a:t>A Theory-Based Multilevel Model of Health Information Technology Behavior</a:t>
            </a:r>
            <a:endParaRPr lang="en-US" sz="2400" b="1" dirty="0">
              <a:solidFill>
                <a:srgbClr val="254B8E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3352800" cy="4525963"/>
          </a:xfrm>
        </p:spPr>
        <p:txBody>
          <a:bodyPr>
            <a:noAutofit/>
          </a:bodyPr>
          <a:lstStyle/>
          <a:p>
            <a:r>
              <a:rPr lang="en-US" sz="2000" dirty="0"/>
              <a:t>Identify User Needs</a:t>
            </a:r>
          </a:p>
          <a:p>
            <a:r>
              <a:rPr lang="en-US" sz="2000" dirty="0" smtClean="0"/>
              <a:t>Representative Focus Groups</a:t>
            </a:r>
          </a:p>
          <a:p>
            <a:r>
              <a:rPr lang="en-US" sz="2000" dirty="0" smtClean="0"/>
              <a:t>Functional </a:t>
            </a:r>
            <a:r>
              <a:rPr lang="en-US" sz="2000" dirty="0"/>
              <a:t>analysis</a:t>
            </a:r>
          </a:p>
          <a:p>
            <a:r>
              <a:rPr lang="en-US" sz="2000" dirty="0" smtClean="0"/>
              <a:t>Construct Workflow Diagrams </a:t>
            </a:r>
          </a:p>
          <a:p>
            <a:r>
              <a:rPr lang="en-US" sz="2000" dirty="0" smtClean="0"/>
              <a:t>Specify GUIs Based on Workflow Requirements</a:t>
            </a:r>
          </a:p>
          <a:p>
            <a:r>
              <a:rPr lang="en-US" sz="2000" dirty="0" smtClean="0"/>
              <a:t>Prototyping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black">
          <a:xfrm>
            <a:off x="4953000" y="1981199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9pPr>
          </a:lstStyle>
          <a:p>
            <a:r>
              <a:rPr lang="en-US" sz="2000" dirty="0"/>
              <a:t>Participatory design</a:t>
            </a:r>
          </a:p>
          <a:p>
            <a:r>
              <a:rPr lang="en-US" sz="2000" dirty="0"/>
              <a:t>Cognitive walkthrough</a:t>
            </a:r>
          </a:p>
          <a:p>
            <a:r>
              <a:rPr lang="en-US" sz="2000" dirty="0"/>
              <a:t>Contextual inquiry and observation</a:t>
            </a:r>
          </a:p>
          <a:p>
            <a:r>
              <a:rPr lang="en-US" sz="2000" dirty="0"/>
              <a:t>Design audits</a:t>
            </a:r>
          </a:p>
          <a:p>
            <a:r>
              <a:rPr lang="en-US" sz="2000" dirty="0"/>
              <a:t>Expert reviews</a:t>
            </a:r>
          </a:p>
          <a:p>
            <a:r>
              <a:rPr lang="en-US" sz="2000" dirty="0"/>
              <a:t>Heuristic analysis</a:t>
            </a:r>
          </a:p>
          <a:p>
            <a:r>
              <a:rPr lang="en-US" sz="2000" dirty="0"/>
              <a:t>Interviews, questionnaires, surveys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Workflow-Related</a:t>
            </a:r>
            <a:br>
              <a:rPr lang="en-US" dirty="0" smtClean="0"/>
            </a:br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620000" cy="3687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Efficiency</a:t>
            </a:r>
          </a:p>
          <a:p>
            <a:r>
              <a:rPr lang="en-US" sz="2400" dirty="0" smtClean="0"/>
              <a:t>Completeness</a:t>
            </a:r>
          </a:p>
          <a:p>
            <a:r>
              <a:rPr lang="en-US" sz="2400" dirty="0" smtClean="0"/>
              <a:t>Predictability</a:t>
            </a:r>
          </a:p>
          <a:p>
            <a:r>
              <a:rPr lang="en-US" sz="2400" dirty="0" smtClean="0"/>
              <a:t>Extensibility</a:t>
            </a:r>
          </a:p>
          <a:p>
            <a:r>
              <a:rPr lang="en-US" sz="2400" dirty="0" smtClean="0"/>
              <a:t>Feedback</a:t>
            </a:r>
          </a:p>
          <a:p>
            <a:r>
              <a:rPr lang="en-US" sz="2400" dirty="0" smtClean="0"/>
              <a:t>Robustness</a:t>
            </a:r>
          </a:p>
          <a:p>
            <a:r>
              <a:rPr lang="en-US" sz="2400" dirty="0" smtClean="0"/>
              <a:t>Responsiveness</a:t>
            </a:r>
          </a:p>
          <a:p>
            <a:r>
              <a:rPr lang="en-US" sz="2400" dirty="0" smtClean="0"/>
              <a:t>Effectiveness</a:t>
            </a:r>
          </a:p>
          <a:p>
            <a:r>
              <a:rPr lang="en-US" sz="2400" dirty="0" smtClean="0"/>
              <a:t>Reduction in System Ambiguity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 science on workflow</a:t>
            </a:r>
          </a:p>
          <a:p>
            <a:pPr lvl="1"/>
            <a:r>
              <a:rPr lang="en-US" dirty="0" smtClean="0"/>
              <a:t>Though science has still a long way to go in this field!</a:t>
            </a:r>
          </a:p>
          <a:p>
            <a:endParaRPr lang="en-US" dirty="0"/>
          </a:p>
          <a:p>
            <a:r>
              <a:rPr lang="en-US" dirty="0" smtClean="0"/>
              <a:t>The task ahead of us </a:t>
            </a:r>
          </a:p>
          <a:p>
            <a:pPr lvl="1"/>
            <a:r>
              <a:rPr lang="en-US" dirty="0" smtClean="0"/>
              <a:t>Work together to save lives!</a:t>
            </a:r>
          </a:p>
          <a:p>
            <a:pPr lvl="1"/>
            <a:r>
              <a:rPr lang="en-US" dirty="0"/>
              <a:t>Understand and agree upon the challenges to develop mutually beneficial solutions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C924-6907-417A-B366-F607245C071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487878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lbertus Extra Bold" pitchFamily="34" charset="0"/>
              </a:rPr>
              <a:t>How can we work together to further improve EHR – workflow integration?</a:t>
            </a:r>
            <a:endParaRPr lang="en-US" sz="36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19400"/>
            <a:ext cx="5146875" cy="316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2819400" cy="211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724400"/>
            <a:ext cx="28194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Contact: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agurses1@jhmi.edu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ozok@umbc.edu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work together to better identify and integrate “clinical workflow induced needs” into EHRs?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Technologies in the Wild!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OC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0" y="936349"/>
            <a:ext cx="9144000" cy="59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477000" cy="15240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Event-driven, nonlinear, unpredictable systems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Team-based care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oordination across people, time, spaces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High workload, interruptions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Workflow: A Multi-dimensional</a:t>
            </a:r>
            <a:br>
              <a:rPr lang="en-US" dirty="0" smtClean="0"/>
            </a:br>
            <a:r>
              <a:rPr lang="en-US" dirty="0" smtClean="0"/>
              <a:t>and Complex Construct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How can we define</a:t>
            </a:r>
          </a:p>
          <a:p>
            <a:pPr lvl="1"/>
            <a:r>
              <a:rPr lang="en-US" dirty="0" smtClean="0"/>
              <a:t>Sequence of tasks?</a:t>
            </a:r>
          </a:p>
          <a:p>
            <a:pPr lvl="1"/>
            <a:r>
              <a:rPr lang="en-US" dirty="0" smtClean="0"/>
              <a:t>Patient trajectory?</a:t>
            </a:r>
          </a:p>
          <a:p>
            <a:pPr lvl="1"/>
            <a:r>
              <a:rPr lang="en-US" dirty="0" smtClean="0"/>
              <a:t>Many others…</a:t>
            </a:r>
          </a:p>
          <a:p>
            <a:r>
              <a:rPr lang="en-US" dirty="0" smtClean="0"/>
              <a:t>Types of workflow</a:t>
            </a:r>
          </a:p>
          <a:p>
            <a:pPr lvl="1"/>
            <a:r>
              <a:rPr lang="en-US" dirty="0"/>
              <a:t>Visit workflow</a:t>
            </a:r>
          </a:p>
          <a:p>
            <a:pPr lvl="1"/>
            <a:r>
              <a:rPr lang="en-US" dirty="0"/>
              <a:t>Clinician cognitive workflow</a:t>
            </a:r>
          </a:p>
          <a:p>
            <a:pPr lvl="1"/>
            <a:r>
              <a:rPr lang="en-US" dirty="0" smtClean="0"/>
              <a:t>Clinic-level/ unit level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724400" cy="4054993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sequence of actions toward a goal including any contingencies.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7208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205272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54B8E"/>
                </a:solidFill>
                <a:latin typeface="+mj-lt"/>
              </a:rPr>
              <a:t>Strauss and Corbin 1991 </a:t>
            </a:r>
            <a:endParaRPr lang="en-US" sz="1400" dirty="0">
              <a:solidFill>
                <a:srgbClr val="254B8E"/>
              </a:solidFill>
              <a:latin typeface="+mj-lt"/>
            </a:endParaRPr>
          </a:p>
        </p:txBody>
      </p:sp>
      <p:pic>
        <p:nvPicPr>
          <p:cNvPr id="7" name="Picture 6" descr="photo_blur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3200400"/>
            <a:ext cx="411546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1982765"/>
            <a:ext cx="3581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54B8E"/>
                </a:solidFill>
                <a:latin typeface="+mj-lt"/>
              </a:rPr>
              <a:t>Observing Rounds*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254B8E"/>
                </a:solidFill>
                <a:latin typeface="+mj-lt"/>
              </a:rPr>
              <a:t>Status </a:t>
            </a:r>
            <a:r>
              <a:rPr lang="en-US" sz="2000" dirty="0">
                <a:solidFill>
                  <a:srgbClr val="254B8E"/>
                </a:solidFill>
                <a:latin typeface="+mj-lt"/>
              </a:rPr>
              <a:t>on the trajectory (up to now) </a:t>
            </a:r>
            <a:endParaRPr lang="en-US" sz="2000" dirty="0" smtClean="0">
              <a:solidFill>
                <a:srgbClr val="254B8E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254B8E"/>
                </a:solidFill>
                <a:latin typeface="+mj-lt"/>
              </a:rPr>
              <a:t>Deviations </a:t>
            </a:r>
            <a:r>
              <a:rPr lang="en-US" sz="2000" dirty="0">
                <a:solidFill>
                  <a:srgbClr val="254B8E"/>
                </a:solidFill>
                <a:latin typeface="+mj-lt"/>
              </a:rPr>
              <a:t>from/ complications on the trajectory </a:t>
            </a:r>
            <a:endParaRPr lang="en-US" sz="2000" dirty="0" smtClean="0">
              <a:solidFill>
                <a:srgbClr val="254B8E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254B8E"/>
                </a:solidFill>
                <a:latin typeface="+mj-lt"/>
              </a:rPr>
              <a:t>Anticipating </a:t>
            </a:r>
            <a:r>
              <a:rPr lang="en-US" sz="2000" dirty="0">
                <a:solidFill>
                  <a:srgbClr val="254B8E"/>
                </a:solidFill>
                <a:latin typeface="+mj-lt"/>
              </a:rPr>
              <a:t>possible trajectories/plan for the rest of the trajectory </a:t>
            </a:r>
            <a:endParaRPr lang="en-US" sz="2000" dirty="0" smtClean="0">
              <a:solidFill>
                <a:srgbClr val="254B8E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2000" dirty="0">
              <a:solidFill>
                <a:srgbClr val="254B8E"/>
              </a:solidFill>
              <a:latin typeface="+mj-lt"/>
            </a:endParaRPr>
          </a:p>
          <a:p>
            <a:r>
              <a:rPr lang="en-US" sz="1200" dirty="0" smtClean="0">
                <a:solidFill>
                  <a:srgbClr val="254B8E"/>
                </a:solidFill>
                <a:latin typeface="+mj-lt"/>
              </a:rPr>
              <a:t>*Gurses </a:t>
            </a:r>
            <a:r>
              <a:rPr lang="en-US" sz="1200" dirty="0">
                <a:solidFill>
                  <a:srgbClr val="254B8E"/>
                </a:solidFill>
                <a:latin typeface="+mj-lt"/>
              </a:rPr>
              <a:t>et al, </a:t>
            </a:r>
            <a:r>
              <a:rPr lang="en-US" sz="1200" dirty="0" smtClean="0">
                <a:solidFill>
                  <a:srgbClr val="254B8E"/>
                </a:solidFill>
                <a:latin typeface="+mj-lt"/>
              </a:rPr>
              <a:t>2013</a:t>
            </a:r>
            <a:endParaRPr lang="en-US" sz="1200" dirty="0">
              <a:solidFill>
                <a:srgbClr val="254B8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45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What can we </a:t>
            </a:r>
            <a:r>
              <a:rPr lang="en-US" dirty="0"/>
              <a:t>can </a:t>
            </a:r>
            <a:r>
              <a:rPr lang="en-US" dirty="0" smtClean="0"/>
              <a:t>learn </a:t>
            </a:r>
            <a:r>
              <a:rPr lang="en-US" dirty="0"/>
              <a:t>f</a:t>
            </a:r>
            <a:r>
              <a:rPr lang="en-US" dirty="0" smtClean="0"/>
              <a:t>rom workarounds?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133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585"/>
          <p:cNvGrpSpPr>
            <a:grpSpLocks/>
          </p:cNvGrpSpPr>
          <p:nvPr/>
        </p:nvGrpSpPr>
        <p:grpSpPr bwMode="auto">
          <a:xfrm>
            <a:off x="1457325" y="1866900"/>
            <a:ext cx="1250950" cy="506413"/>
            <a:chOff x="2865" y="1838"/>
            <a:chExt cx="1969" cy="797"/>
          </a:xfrm>
        </p:grpSpPr>
        <p:sp>
          <p:nvSpPr>
            <p:cNvPr id="20488" name="Text Box 586"/>
            <p:cNvSpPr txBox="1">
              <a:spLocks noChangeArrowheads="1"/>
            </p:cNvSpPr>
            <p:nvPr/>
          </p:nvSpPr>
          <p:spPr bwMode="auto">
            <a:xfrm>
              <a:off x="3012" y="2332"/>
              <a:ext cx="633" cy="15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489" name="Text Box 587"/>
            <p:cNvSpPr txBox="1">
              <a:spLocks noChangeArrowheads="1"/>
            </p:cNvSpPr>
            <p:nvPr/>
          </p:nvSpPr>
          <p:spPr bwMode="auto">
            <a:xfrm>
              <a:off x="3885" y="2485"/>
              <a:ext cx="870" cy="15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490" name="Text Box 588"/>
            <p:cNvSpPr txBox="1">
              <a:spLocks noChangeArrowheads="1"/>
            </p:cNvSpPr>
            <p:nvPr/>
          </p:nvSpPr>
          <p:spPr bwMode="auto">
            <a:xfrm>
              <a:off x="2865" y="2485"/>
              <a:ext cx="870" cy="150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491" name="Text Box 589"/>
            <p:cNvSpPr txBox="1">
              <a:spLocks noChangeArrowheads="1"/>
            </p:cNvSpPr>
            <p:nvPr/>
          </p:nvSpPr>
          <p:spPr bwMode="auto">
            <a:xfrm>
              <a:off x="3399" y="1838"/>
              <a:ext cx="1435" cy="142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pic>
        <p:nvPicPr>
          <p:cNvPr id="20485" name="Picture 5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628775"/>
            <a:ext cx="4895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" name="Slide Number Placeholder 559"/>
          <p:cNvSpPr>
            <a:spLocks noGrp="1"/>
          </p:cNvSpPr>
          <p:nvPr>
            <p:ph type="sldNum" sz="quarter" idx="4294967295"/>
          </p:nvPr>
        </p:nvSpPr>
        <p:spPr>
          <a:xfrm>
            <a:off x="6553200" y="6019800"/>
            <a:ext cx="2133600" cy="365125"/>
          </a:xfrm>
        </p:spPr>
        <p:txBody>
          <a:bodyPr/>
          <a:lstStyle/>
          <a:p>
            <a:pPr>
              <a:defRPr/>
            </a:pPr>
            <a:fld id="{D15635DA-54C3-4792-97F4-F1D5971D3E6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0487" name="AutoShape 81"/>
          <p:cNvSpPr>
            <a:spLocks noChangeAspect="1" noChangeArrowheads="1"/>
          </p:cNvSpPr>
          <p:nvPr/>
        </p:nvSpPr>
        <p:spPr bwMode="auto">
          <a:xfrm>
            <a:off x="274638" y="1676400"/>
            <a:ext cx="8869362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67175" y="452728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+mj-lt"/>
              </a:rPr>
              <a:t>Nurse coordinators’ job: </a:t>
            </a:r>
            <a:r>
              <a:rPr lang="en-US" sz="2000" i="1" dirty="0" smtClean="0">
                <a:latin typeface="+mj-lt"/>
              </a:rPr>
              <a:t>“Make </a:t>
            </a:r>
            <a:r>
              <a:rPr lang="en-US" sz="2000" i="1" dirty="0">
                <a:latin typeface="+mj-lt"/>
              </a:rPr>
              <a:t>sure that there is a staffed bed appropriate for each patient based on the level of care he or she </a:t>
            </a:r>
            <a:r>
              <a:rPr lang="en-US" sz="2000" i="1" dirty="0" smtClean="0">
                <a:latin typeface="+mj-lt"/>
              </a:rPr>
              <a:t>needs”</a:t>
            </a:r>
            <a:endParaRPr lang="en-US" sz="2000" i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6030686"/>
            <a:ext cx="73440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latin typeface="Arial" charset="0"/>
                <a:cs typeface="Arial" charset="0"/>
              </a:rPr>
              <a:t>Gurses AP, Xiao Y, Hu P. User-designed information tools </a:t>
            </a:r>
            <a:r>
              <a:rPr lang="en-US" sz="1100" kern="0" dirty="0" smtClean="0">
                <a:latin typeface="Arial" charset="0"/>
                <a:cs typeface="Arial" charset="0"/>
              </a:rPr>
              <a:t>to support </a:t>
            </a:r>
            <a:r>
              <a:rPr lang="en-US" sz="1100" kern="0" dirty="0">
                <a:latin typeface="Arial" charset="0"/>
                <a:cs typeface="Arial" charset="0"/>
              </a:rPr>
              <a:t>communication and care coordination. Journal of Biomedical Informatics, 2009.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8333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1066800"/>
          </a:xfrm>
        </p:spPr>
        <p:txBody>
          <a:bodyPr/>
          <a:lstStyle/>
          <a:p>
            <a:r>
              <a:rPr lang="en-US" sz="3400" dirty="0" smtClean="0"/>
              <a:t>Mobile Nature of the Clinical Work</a:t>
            </a:r>
            <a:endParaRPr lang="en-US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3A7A-CE2F-40DC-BA1B-8236732C7E00}" type="slidenum">
              <a:rPr lang="en-US" smtClean="0"/>
              <a:pPr/>
              <a:t>7</a:t>
            </a:fld>
            <a:endParaRPr lang="en-US">
              <a:solidFill>
                <a:srgbClr val="002C77"/>
              </a:solidFill>
            </a:endParaRPr>
          </a:p>
        </p:txBody>
      </p:sp>
      <p:pic>
        <p:nvPicPr>
          <p:cNvPr id="6" name="Picture 2" descr="nco_rounds_pathwa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056398" cy="42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Clipboard supporting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work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6869" name="Picture 1" descr="DSC06510_blurred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3" y="1726787"/>
            <a:ext cx="342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6871" name="Picture 3" descr="DSC06505_blurred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23" y="1726787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 descr="blu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3" y="4096987"/>
            <a:ext cx="3429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3A7A-CE2F-40DC-BA1B-8236732C7E00}" type="slidenum">
              <a:rPr lang="en-US" smtClean="0"/>
              <a:pPr/>
              <a:t>8</a:t>
            </a:fld>
            <a:endParaRPr lang="en-US">
              <a:solidFill>
                <a:srgbClr val="002C77"/>
              </a:solidFill>
            </a:endParaRPr>
          </a:p>
        </p:txBody>
      </p:sp>
      <p:pic>
        <p:nvPicPr>
          <p:cNvPr id="11" name="Picture 1" descr="DSC06487_blur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23" y="4093029"/>
            <a:ext cx="3415325" cy="22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8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Assembling the clipboard</a:t>
            </a:r>
          </a:p>
        </p:txBody>
      </p:sp>
      <p:pic>
        <p:nvPicPr>
          <p:cNvPr id="32772" name="Picture 1" descr="DSC064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5385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DSC06446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35385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DSC06453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5385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DSC06468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35433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457200" y="3429000"/>
            <a:ext cx="3319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Whitening out non-essential items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304800" y="6019800"/>
            <a:ext cx="403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Taping print-outs of two adjacent units </a:t>
            </a:r>
          </a:p>
        </p:txBody>
      </p:sp>
      <p:sp>
        <p:nvSpPr>
          <p:cNvPr id="32778" name="Rectangle 7"/>
          <p:cNvSpPr>
            <a:spLocks noChangeArrowheads="1"/>
          </p:cNvSpPr>
          <p:nvPr/>
        </p:nvSpPr>
        <p:spPr bwMode="auto">
          <a:xfrm>
            <a:off x="4419600" y="3429000"/>
            <a:ext cx="373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Cutting out unnecessary parts</a:t>
            </a:r>
          </a:p>
        </p:txBody>
      </p:sp>
      <p:sp>
        <p:nvSpPr>
          <p:cNvPr id="32779" name="Rectangle 8"/>
          <p:cNvSpPr>
            <a:spLocks noChangeArrowheads="1"/>
          </p:cNvSpPr>
          <p:nvPr/>
        </p:nvSpPr>
        <p:spPr bwMode="auto">
          <a:xfrm>
            <a:off x="4495800" y="6019800"/>
            <a:ext cx="464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Transferring information from the old clipboard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4FA-AA33-4488-988B-0A994F56B4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725&quot;&gt;&lt;/object&gt;&lt;object type=&quot;2&quot; unique_id=&quot;10726&quot;&gt;&lt;object type=&quot;3&quot; unique_id=&quot;10728&quot;&gt;&lt;property id=&quot;20148&quot; value=&quot;5&quot;/&gt;&lt;property id=&quot;20300&quot; value=&quot;Slide 2 - &amp;quot;Title of the slide&amp;quot;&quot;/&gt;&lt;property id=&quot;20307&quot; value=&quot;258&quot;/&gt;&lt;/object&gt;&lt;object type=&quot;3&quot; unique_id=&quot;10745&quot;&gt;&lt;property id=&quot;20148&quot; value=&quot;5&quot;/&gt;&lt;property id=&quot;20300&quot; value=&quot;Slide 21 - &amp;quot;References&amp;quot;&quot;/&gt;&lt;property id=&quot;20307&quot; value=&quot;259&quot;/&gt;&lt;/object&gt;&lt;object type=&quot;3&quot; unique_id=&quot;10746&quot;&gt;&lt;property id=&quot;20148&quot; value=&quot;5&quot;/&gt;&lt;property id=&quot;20300&quot; value=&quot;Slide 1 - &amp;quot;Presentation&amp;quot;&quot;/&gt;&lt;property id=&quot;20307&quot; value=&quot;260&quot;/&gt;&lt;/object&gt;&lt;object type=&quot;3&quot; unique_id=&quot;10747&quot;&gt;&lt;property id=&quot;20148&quot; value=&quot;5&quot;/&gt;&lt;property id=&quot;20300&quot; value=&quot;Slide 10&quot;/&gt;&lt;property id=&quot;20307&quot; value=&quot;261&quot;/&gt;&lt;/object&gt;&lt;object type=&quot;3&quot; unique_id=&quot;10748&quot;&gt;&lt;property id=&quot;20148&quot; value=&quot;5&quot;/&gt;&lt;property id=&quot;20300&quot; value=&quot;Slide 11&quot;/&gt;&lt;property id=&quot;20307&quot; value=&quot;262&quot;/&gt;&lt;/object&gt;&lt;object type=&quot;3&quot; unique_id=&quot;10749&quot;&gt;&lt;property id=&quot;20148&quot; value=&quot;5&quot;/&gt;&lt;property id=&quot;20300&quot; value=&quot;Slide 13&quot;/&gt;&lt;property id=&quot;20307&quot; value=&quot;263&quot;/&gt;&lt;/object&gt;&lt;object type=&quot;3&quot; unique_id=&quot;10750&quot;&gt;&lt;property id=&quot;20148&quot; value=&quot;5&quot;/&gt;&lt;property id=&quot;20300&quot; value=&quot;Slide 16&quot;/&gt;&lt;property id=&quot;20307&quot; value=&quot;264&quot;/&gt;&lt;/object&gt;&lt;object type=&quot;3&quot; unique_id=&quot;10789&quot;&gt;&lt;property id=&quot;20148&quot; value=&quot;5&quot;/&gt;&lt;property id=&quot;20300&quot; value=&quot;Slide 9&quot;/&gt;&lt;property id=&quot;20307&quot; value=&quot;265&quot;/&gt;&lt;/object&gt;&lt;object type=&quot;3&quot; unique_id=&quot;10790&quot;&gt;&lt;property id=&quot;20148&quot; value=&quot;5&quot;/&gt;&lt;property id=&quot;20300&quot; value=&quot;Slide 3 - &amp;quot;Title of the slide&amp;quot;&quot;/&gt;&lt;property id=&quot;20307&quot; value=&quot;270&quot;/&gt;&lt;/object&gt;&lt;object type=&quot;3&quot; unique_id=&quot;10791&quot;&gt;&lt;property id=&quot;20148&quot; value=&quot;5&quot;/&gt;&lt;property id=&quot;20300&quot; value=&quot;Slide 4 - &amp;quot;Use paragraph spacing between bullets&amp;quot;&quot;/&gt;&lt;property id=&quot;20307&quot; value=&quot;275&quot;/&gt;&lt;/object&gt;&lt;object type=&quot;3&quot; unique_id=&quot;10792&quot;&gt;&lt;property id=&quot;20148&quot; value=&quot;5&quot;/&gt;&lt;property id=&quot;20300&quot; value=&quot;Slide 5 - &amp;quot;Don’t hide the WIFM!&amp;quot;&quot;/&gt;&lt;property id=&quot;20307&quot; value=&quot;271&quot;/&gt;&lt;/object&gt;&lt;object type=&quot;3&quot; unique_id=&quot;10793&quot;&gt;&lt;property id=&quot;20148&quot; value=&quot;5&quot;/&gt;&lt;property id=&quot;20300&quot; value=&quot;Slide 6 - &amp;quot;But I want them to take away more!&amp;quot;&quot;/&gt;&lt;property id=&quot;20307&quot; value=&quot;274&quot;/&gt;&lt;/object&gt;&lt;object type=&quot;3&quot; unique_id=&quot;10794&quot;&gt;&lt;property id=&quot;20148&quot; value=&quot;5&quot;/&gt;&lt;property id=&quot;20300&quot; value=&quot;Slide 7 - &amp;quot;Some more layouts&amp;quot;&quot;/&gt;&lt;property id=&quot;20307&quot; value=&quot;276&quot;/&gt;&lt;/object&gt;&lt;object type=&quot;3&quot; unique_id=&quot;10795&quot;&gt;&lt;property id=&quot;20148&quot; value=&quot;5&quot;/&gt;&lt;property id=&quot;20300&quot; value=&quot;Slide 8&quot;/&gt;&lt;property id=&quot;20307&quot; value=&quot;280&quot;/&gt;&lt;/object&gt;&lt;object type=&quot;3&quot; unique_id=&quot;10796&quot;&gt;&lt;property id=&quot;20148&quot; value=&quot;5&quot;/&gt;&lt;property id=&quot;20300&quot; value=&quot;Slide 12&quot;/&gt;&lt;property id=&quot;20307&quot; value=&quot;266&quot;/&gt;&lt;/object&gt;&lt;object type=&quot;3&quot; unique_id=&quot;10797&quot;&gt;&lt;property id=&quot;20148&quot; value=&quot;5&quot;/&gt;&lt;property id=&quot;20300&quot; value=&quot;Slide 14&quot;/&gt;&lt;property id=&quot;20307&quot; value=&quot;268&quot;/&gt;&lt;/object&gt;&lt;object type=&quot;3&quot; unique_id=&quot;10798&quot;&gt;&lt;property id=&quot;20148&quot; value=&quot;5&quot;/&gt;&lt;property id=&quot;20300&quot; value=&quot;Slide 15 - &amp;quot;There are many variations&amp;quot;&quot;/&gt;&lt;property id=&quot;20307&quot; value=&quot;277&quot;/&gt;&lt;/object&gt;&lt;object type=&quot;3&quot; unique_id=&quot;10799&quot;&gt;&lt;property id=&quot;20148&quot; value=&quot;5&quot;/&gt;&lt;property id=&quot;20300&quot; value=&quot;Slide 17 - &amp;quot;An example&amp;quot;&quot;/&gt;&lt;property id=&quot;20307&quot; value=&quot;272&quot;/&gt;&lt;/object&gt;&lt;object type=&quot;3&quot; unique_id=&quot;10800&quot;&gt;&lt;property id=&quot;20148&quot; value=&quot;5&quot;/&gt;&lt;property id=&quot;20300&quot; value=&quot;Slide 18 - &amp;quot;Experiment…&amp;#x0D;&amp;#x0A;You may prefer it this way.&amp;quot;&quot;/&gt;&lt;property id=&quot;20307&quot; value=&quot;281&quot;/&gt;&lt;/object&gt;&lt;object type=&quot;3&quot; unique_id=&quot;10801&quot;&gt;&lt;property id=&quot;20148&quot; value=&quot;5&quot;/&gt;&lt;property id=&quot;20300&quot; value=&quot;Slide 19 - &amp;quot;What about References?&amp;quot;&quot;/&gt;&lt;property id=&quot;20307&quot; value=&quot;278&quot;/&gt;&lt;/object&gt;&lt;object type=&quot;3&quot; unique_id=&quot;10802&quot;&gt;&lt;property id=&quot;20148&quot; value=&quot;5&quot;/&gt;&lt;property id=&quot;20300&quot; value=&quot;Slide 20 - &amp;quot;Use a last slide for full cites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AI_JHM_Layou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4C4C"/>
      </a:hlink>
      <a:folHlink>
        <a:srgbClr val="00727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</TotalTime>
  <Words>751</Words>
  <Application>Microsoft Office PowerPoint</Application>
  <PresentationFormat>On-screen Show (4:3)</PresentationFormat>
  <Paragraphs>150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1_AI_JHM_Layout</vt:lpstr>
      <vt:lpstr>EHR and Clinical Workflow A Human Factors Engineering Approach</vt:lpstr>
      <vt:lpstr>Overview</vt:lpstr>
      <vt:lpstr>Technologies in the Wild!</vt:lpstr>
      <vt:lpstr>Workflow: A Multi-dimensional and Complex Construct</vt:lpstr>
      <vt:lpstr>Trajectory Framework</vt:lpstr>
      <vt:lpstr>What can we can learn from workarounds?</vt:lpstr>
      <vt:lpstr>Mobile Nature of the Clinical Work</vt:lpstr>
      <vt:lpstr>Clipboard supporting clinical work</vt:lpstr>
      <vt:lpstr>Assembling the clipboard</vt:lpstr>
      <vt:lpstr>Information categories  on clipboard</vt:lpstr>
      <vt:lpstr>Information categories  on clipboard</vt:lpstr>
      <vt:lpstr>Conceptual Frameworks for Better HIT&amp; Workflow Integration</vt:lpstr>
      <vt:lpstr>PowerPoint Presentation</vt:lpstr>
      <vt:lpstr>Workflow Analysis Tools</vt:lpstr>
      <vt:lpstr>Sample Workflow-Related Measures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</dc:creator>
  <cp:lastModifiedBy>Ramaiah, Mala</cp:lastModifiedBy>
  <cp:revision>108</cp:revision>
  <dcterms:created xsi:type="dcterms:W3CDTF">2012-08-24T11:16:37Z</dcterms:created>
  <dcterms:modified xsi:type="dcterms:W3CDTF">2013-04-24T18:16:00Z</dcterms:modified>
</cp:coreProperties>
</file>