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7" r:id="rId4"/>
    <p:sldId id="268" r:id="rId5"/>
    <p:sldId id="269" r:id="rId6"/>
    <p:sldId id="258" r:id="rId7"/>
    <p:sldId id="272" r:id="rId8"/>
    <p:sldId id="259" r:id="rId9"/>
    <p:sldId id="273" r:id="rId10"/>
    <p:sldId id="271" r:id="rId11"/>
    <p:sldId id="270" r:id="rId12"/>
    <p:sldId id="261" r:id="rId13"/>
    <p:sldId id="274" r:id="rId14"/>
    <p:sldId id="275" r:id="rId15"/>
    <p:sldId id="276" r:id="rId16"/>
    <p:sldId id="277" r:id="rId17"/>
    <p:sldId id="278" r:id="rId18"/>
    <p:sldId id="279" r:id="rId19"/>
    <p:sldId id="26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722A-4638-4B62-B3C0-6A368B73989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AA1B4-EEEA-4835-A7AD-823DAB2F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48006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t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160" y="6173937"/>
            <a:ext cx="1765017" cy="6462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4053-F919-4F50-B00E-9E5F88BB2012}" type="datetime1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29" y="6410425"/>
            <a:ext cx="762000" cy="365760"/>
          </a:xfrm>
        </p:spPr>
        <p:txBody>
          <a:bodyPr/>
          <a:lstStyle>
            <a:lvl1pPr>
              <a:defRPr/>
            </a:lvl1pPr>
          </a:lstStyle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01D-02C6-4C45-B37F-D5A97E605DF2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4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E538-357C-465C-8E9D-46AD27239C5D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8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732F-12A8-44BC-A4A6-E360102CF03F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836"/>
            <a:ext cx="8229600" cy="4779819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248"/>
            <a:ext cx="8229600" cy="981588"/>
          </a:xfrm>
        </p:spPr>
        <p:txBody>
          <a:bodyPr anchor="t" anchorCtr="0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9" y="6161904"/>
            <a:ext cx="171094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A8C8-A1AC-4ECA-B773-7DFBAE1AA555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34290" indent="0">
              <a:buNone/>
              <a:defRPr sz="1575" b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3225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2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9AD5-5A3B-4F0C-8DD0-FF5ADDA344CC}" type="datetime1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341875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341875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5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3EBA8D-1216-431A-AEE3-66B3ADB41851}" type="datetime1">
              <a:rPr lang="en-US" smtClean="0"/>
              <a:t>1/25/2018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3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2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213F8BE-1638-473C-B07C-5C5DB30C5A16}" type="datetime1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56" y="612648"/>
            <a:ext cx="8229600" cy="1069848"/>
          </a:xfrm>
        </p:spPr>
        <p:txBody>
          <a:bodyPr vert="horz" anchor="t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CF334-2D5C-4859-84A6-CA7E6E43FAEB}" type="slidenum">
              <a:rPr lang="en-US" sz="1350" smtClean="0"/>
              <a:pPr/>
              <a:t>‹#›</a:t>
            </a:fld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9" y="6161904"/>
            <a:ext cx="171094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484-1FAE-442C-96E8-E112EEA82893}" type="datetime1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9" y="6161904"/>
            <a:ext cx="171094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443C-40EB-4FC0-A049-DB51D242FBA3}" type="datetime1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050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580573"/>
          </a:xfrm>
        </p:spPr>
        <p:txBody>
          <a:bodyPr/>
          <a:lstStyle>
            <a:lvl1pPr marL="6858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350" b="1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5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606-827C-4A35-9CD2-211286E591C8}" type="datetime1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7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fld id="{05220940-17A3-4D57-8015-83E71415F2FC}" type="datetime1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rgbClr val="FFFFFF"/>
                </a:solidFill>
              </a:defRPr>
            </a:lvl1pPr>
          </a:lstStyle>
          <a:p>
            <a:fld id="{C0B1EB85-B5D7-4D8F-956F-E24DCAD7049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3"/>
        </a:buClr>
        <a:buFont typeface="Georgia"/>
        <a:buChar char="•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2"/>
        </a:buClr>
        <a:buFont typeface="Georgia"/>
        <a:buChar char="▫"/>
        <a:defRPr kumimoji="0"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Frank Sanders</a:t>
            </a:r>
          </a:p>
          <a:p>
            <a:r>
              <a:rPr lang="en-US" dirty="0"/>
              <a:t>Mike Frey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EAFB//AWS3 </a:t>
            </a:r>
            <a:r>
              <a:rPr lang="en-US"/>
              <a:t>OoB Emissions </a:t>
            </a:r>
            <a:r>
              <a:rPr lang="en-US" dirty="0"/>
              <a:t>Project Update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January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4AA03-19D4-418A-A8F0-E7E530F4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E4F59-70B8-4B7D-82F0-897B168F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provided means of comparing different test conditions</a:t>
            </a:r>
          </a:p>
          <a:p>
            <a:endParaRPr lang="en-US" dirty="0"/>
          </a:p>
          <a:p>
            <a:r>
              <a:rPr lang="en-US" dirty="0"/>
              <a:t>Repeated measurements made to estimate uncertainty of reported spectral power measurement</a:t>
            </a:r>
          </a:p>
          <a:p>
            <a:endParaRPr lang="en-US" dirty="0"/>
          </a:p>
          <a:p>
            <a:r>
              <a:rPr lang="en-US" dirty="0"/>
              <a:t>Environmental conditions and spurious emissions minimized </a:t>
            </a:r>
          </a:p>
          <a:p>
            <a:pPr lvl="1"/>
            <a:r>
              <a:rPr lang="en-US" dirty="0"/>
              <a:t>Radiated UE measurement made inside anechoic chamber</a:t>
            </a:r>
          </a:p>
          <a:p>
            <a:pPr lvl="1"/>
            <a:r>
              <a:rPr lang="en-US" dirty="0"/>
              <a:t>Conducted measurements on eNB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F6F1F-2AA5-45FC-9A5E-66B081E5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Plan and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CCE5B-3FD9-46E0-95DA-B70A4527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F7261-45C9-4EAA-B208-4561DCC9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 Experiment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56C3EE-0243-456B-A9E5-758F89A3168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52"/>
          <a:stretch/>
        </p:blipFill>
        <p:spPr bwMode="auto">
          <a:xfrm>
            <a:off x="1599942" y="2036618"/>
            <a:ext cx="5944115" cy="431431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214D7-3DDC-40D6-A49A-2EC499BE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eNB Experiment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FC709-8D59-4F14-9805-61A40C3FD5E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52"/>
          <a:stretch/>
        </p:blipFill>
        <p:spPr bwMode="auto">
          <a:xfrm>
            <a:off x="1599942" y="2036618"/>
            <a:ext cx="5944115" cy="431431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E3708-E001-403C-A585-561AD033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398E19-73A7-4369-AE3A-5F27539B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 Handset Baseline Spectral Power Density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8682F7-B99F-4864-8A29-981DD8F24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>
          <a:xfrm>
            <a:off x="457200" y="2171700"/>
            <a:ext cx="8229600" cy="406408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F94F6-A7E3-4BE8-AE1E-617AE734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08CAD5-03D2-41F9-BDB6-3522BF8E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 Handset Resource Block Allocations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4D62E25-8819-4AEF-AFF2-DFC124BF2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>
          <a:xfrm>
            <a:off x="1314997" y="1635125"/>
            <a:ext cx="6514006" cy="4779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2F64EA-F01D-4214-B1AA-80D30EE3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41D4C6-C778-4E2D-8728-61E8CE6A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 Handsets – Models A, 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9EC86C-1C03-41BC-BDCE-60E6E96B4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8"/>
          <a:stretch/>
        </p:blipFill>
        <p:spPr>
          <a:xfrm>
            <a:off x="457200" y="2338754"/>
            <a:ext cx="8229600" cy="380474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67809-CF14-4904-B864-A923DA1E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2B1CC-CDD7-4AEC-8739-9F28DE7D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eNB Baseline Spectral Power Density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8C3F94-2E1A-45F7-857C-86739818E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>
          <a:xfrm>
            <a:off x="457200" y="2171700"/>
            <a:ext cx="8229600" cy="406408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5601E-C910-4421-A59A-545D74BE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B1199E-157E-4ED8-9211-D82CCEC3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eNB Resource Block Allocations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2FB341-3045-4E64-987D-5BD848A1B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>
          <a:xfrm>
            <a:off x="1471233" y="1881554"/>
            <a:ext cx="6201534" cy="453353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D41F37-4BDB-4F04-AB17-F6B3C41B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CC3D7-086D-48F8-87DF-F64AEA35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eNB Modulation Schemes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974890-8318-4B5D-A3F7-F80D81E74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/>
        </p:blipFill>
        <p:spPr>
          <a:xfrm>
            <a:off x="457200" y="2127738"/>
            <a:ext cx="8229600" cy="410804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9AEAD-690F-42FD-863E-8A82DE9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Laboratory measurements of AWS-3 UE handsets and eNB base stations using adaptive attenuation achieved dynamic ranges exceeding 100 dB</a:t>
            </a:r>
          </a:p>
          <a:p>
            <a:r>
              <a:rPr lang="en-US" dirty="0"/>
              <a:t>Measured frequency scans extended 200 MHz and more into the frequency bands adjacent to AWS-3 bands</a:t>
            </a:r>
          </a:p>
          <a:p>
            <a:r>
              <a:rPr lang="en-US" dirty="0"/>
              <a:t>Experimental results show spectral densities down by 90-100 dB (at least) in the telemetry bands adjacent to AWS-3 bands</a:t>
            </a:r>
          </a:p>
          <a:p>
            <a:r>
              <a:rPr lang="en-US" dirty="0"/>
              <a:t>AWS-3 transmitter peak powers are about 10 dB above RMS average powers</a:t>
            </a:r>
          </a:p>
          <a:p>
            <a:r>
              <a:rPr lang="en-US" dirty="0"/>
              <a:t>OoB emissions were insensitive to varying Resource Block allocations and modulation scheme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51C65-00BA-460B-AA75-0C3DCD715DBB}"/>
              </a:ext>
            </a:extLst>
          </p:cNvPr>
          <p:cNvSpPr/>
          <p:nvPr/>
        </p:nvSpPr>
        <p:spPr>
          <a:xfrm>
            <a:off x="249382" y="5161086"/>
            <a:ext cx="8645236" cy="91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Results based on AWS-3 LTE equipment tested. Other (and future) equipment may exhibit power spectra at some variance with those measured in this project.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817EF-D971-4ADA-B75F-668A5CD2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</a:t>
            </a:r>
          </a:p>
          <a:p>
            <a:endParaRPr lang="en-US" dirty="0"/>
          </a:p>
          <a:p>
            <a:r>
              <a:rPr lang="en-US" dirty="0"/>
              <a:t>Objectives</a:t>
            </a:r>
          </a:p>
          <a:p>
            <a:endParaRPr lang="en-US" dirty="0"/>
          </a:p>
          <a:p>
            <a:r>
              <a:rPr lang="en-US" dirty="0"/>
              <a:t>Summary of UE Testing</a:t>
            </a:r>
          </a:p>
          <a:p>
            <a:endParaRPr lang="en-US" dirty="0"/>
          </a:p>
          <a:p>
            <a:r>
              <a:rPr lang="en-US" dirty="0"/>
              <a:t>Summary of eNB Testing</a:t>
            </a:r>
          </a:p>
          <a:p>
            <a:endParaRPr lang="en-US" dirty="0"/>
          </a:p>
          <a:p>
            <a:r>
              <a:rPr lang="en-US" dirty="0"/>
              <a:t>Statistical Plan and Analysis</a:t>
            </a:r>
          </a:p>
          <a:p>
            <a:pPr lvl="1"/>
            <a:r>
              <a:rPr lang="en-US" dirty="0"/>
              <a:t>UE </a:t>
            </a:r>
          </a:p>
          <a:p>
            <a:pPr lvl="1"/>
            <a:r>
              <a:rPr lang="en-US" dirty="0"/>
              <a:t>eNB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39D16-A358-4EAE-887F-9F2DE1DE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98C9A-0F08-4332-874C-9253B64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8B7618-0031-46C1-9DD6-0DD97A23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Aeronautical mobile telemetry (AMT) systems were designed to receive telemetry signals in 1755-1850 MHz and are now compressing operations in the 1780-1850 MHz range</a:t>
            </a:r>
          </a:p>
          <a:p>
            <a:pPr lvl="1"/>
            <a:r>
              <a:rPr lang="en-US" dirty="0"/>
              <a:t>Out of band (OoB) emissions from Long Term Evolution (LTE) devices have the potential to impact operation of physically co-located and adjacent-band AMT systems that operate in the 1780–1850 MHz (L Band) and 2200–2395 MHz (S Band) frequency bands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7CCC61-83C0-47BC-8D5D-AB88C4B2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C4E158-2FE2-4D57-8035-2E86AC41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62" y="3880204"/>
            <a:ext cx="7212766" cy="276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92567-C37E-4908-9AE8-805BC355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A8D743-E473-4889-80AD-CDACD9BB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NASCTN performed reproducible, metrology-grade measurements of OoB emissions from selected AWS‑3 LTE User Equipment (UEs) and evolved </a:t>
            </a:r>
            <a:r>
              <a:rPr lang="en-US" dirty="0" err="1"/>
              <a:t>NodeB</a:t>
            </a:r>
            <a:r>
              <a:rPr lang="en-US" dirty="0"/>
              <a:t> (eNBs) base stations in the subject AMT bands.</a:t>
            </a:r>
          </a:p>
          <a:p>
            <a:r>
              <a:rPr lang="en-US" dirty="0"/>
              <a:t>NASCTN measured transmitter emission spectra of representative AWS‑3 UE and eNB transmitters with enough dynamic range to determine their OoB and spurious emission levels in the adjacent telemetry bands</a:t>
            </a:r>
          </a:p>
          <a:p>
            <a:r>
              <a:rPr lang="en-US" dirty="0"/>
              <a:t>Transmitter factors that were varied to determine effects, if any, on the measured peak and Root Mean Square (RMS) OoB emissions included:</a:t>
            </a:r>
          </a:p>
          <a:p>
            <a:pPr lvl="1"/>
            <a:r>
              <a:rPr lang="en-US" dirty="0"/>
              <a:t>Measurement bandwidth</a:t>
            </a:r>
          </a:p>
          <a:p>
            <a:pPr lvl="1"/>
            <a:r>
              <a:rPr lang="en-US" dirty="0"/>
              <a:t>Transmitter modulation mode</a:t>
            </a:r>
          </a:p>
          <a:p>
            <a:pPr lvl="1"/>
            <a:r>
              <a:rPr lang="en-US" dirty="0"/>
              <a:t>Variation in number and configuration of transmitter resource blocks (RBs)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F9A71-80C7-499C-A3CC-E0699BBC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A1A72-7A36-4751-9BDA-442AE0ED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794DD6-0120-47EA-BE34-49A1A02E8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Front-End/</a:t>
            </a:r>
            <a:r>
              <a:rPr lang="en-US" dirty="0" err="1"/>
              <a:t>Preselector</a:t>
            </a:r>
            <a:endParaRPr lang="en-US" dirty="0"/>
          </a:p>
          <a:p>
            <a:pPr lvl="1"/>
            <a:r>
              <a:rPr lang="en-US" dirty="0"/>
              <a:t>Developed by NTIA ITS</a:t>
            </a:r>
          </a:p>
          <a:p>
            <a:r>
              <a:rPr lang="en-US" dirty="0"/>
              <a:t>Spectrum Analyzer</a:t>
            </a:r>
          </a:p>
          <a:p>
            <a:r>
              <a:rPr lang="en-US" dirty="0"/>
              <a:t>eNB (Base Station) Emulator</a:t>
            </a:r>
          </a:p>
          <a:p>
            <a:pPr lvl="1"/>
            <a:r>
              <a:rPr lang="en-US" dirty="0"/>
              <a:t>Used for UE emission measurements</a:t>
            </a:r>
          </a:p>
          <a:p>
            <a:r>
              <a:rPr lang="en-US" dirty="0"/>
              <a:t>AWS-3 UEs</a:t>
            </a:r>
          </a:p>
          <a:p>
            <a:pPr lvl="1"/>
            <a:r>
              <a:rPr lang="en-US" dirty="0"/>
              <a:t>Three units from two vendors</a:t>
            </a:r>
          </a:p>
          <a:p>
            <a:r>
              <a:rPr lang="en-US" dirty="0"/>
              <a:t>AWS-3 eNB</a:t>
            </a:r>
          </a:p>
          <a:p>
            <a:pPr lvl="1"/>
            <a:r>
              <a:rPr lang="en-US" dirty="0"/>
              <a:t>One unit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CDBD9-123E-47BB-B85C-D7847BA6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5C016-CB28-46BF-A4F5-EB674BC2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8-31 May in Boulder, CO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 Testing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88140"/>
            <a:ext cx="2713402" cy="1015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896" y="828777"/>
            <a:ext cx="1491964" cy="2175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22" y="3003941"/>
            <a:ext cx="4644917" cy="3000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66CCE-8B04-44C0-9580-6F19E7322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748" y="3178217"/>
            <a:ext cx="4575330" cy="34414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4D385-7519-4B56-90C6-0FB7F4DA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283C0C-5288-4428-9FFD-D6A180D6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 Data Collection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B0AB6D-C18B-4206-B701-8DBCD02C4A7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01" b="5484"/>
          <a:stretch/>
        </p:blipFill>
        <p:spPr bwMode="auto">
          <a:xfrm>
            <a:off x="1582323" y="1735709"/>
            <a:ext cx="5979353" cy="4578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A931E-716E-4917-A973-9603C68C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13-23 June in McLean, 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eNB</a:t>
            </a:r>
            <a:r>
              <a:rPr lang="en-US" dirty="0"/>
              <a:t> Testing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73" y="1693072"/>
            <a:ext cx="2858193" cy="2143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08439" y="595012"/>
            <a:ext cx="2290153" cy="1674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3" y="3167495"/>
            <a:ext cx="4107766" cy="3080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165" y="3028261"/>
            <a:ext cx="5143532" cy="36071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815E3-9C8D-4F7E-8CAE-09D5FA3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8B031-5009-4A5F-B35E-7BDECC2E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eNB Data Collection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BC8D8E-598C-496B-ABBD-2E5707CD98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506" y="1635125"/>
            <a:ext cx="7030987" cy="4779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2F89B-3887-43D7-A694-308CA7A8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B85-B5D7-4D8F-956F-E24DCAD704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strategy  proposal presenta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strategy  proposal presentation" id="{046EAC39-0F7A-434B-A008-25AEA0734A86}" vid="{35BA20B6-3833-4B27-995B-0B2F0A323C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NASCTN Outreach Briefing - DSO Mr. Lewis - FINAL</Template>
  <TotalTime>390</TotalTime>
  <Words>471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Georgia</vt:lpstr>
      <vt:lpstr>Wingdings 2</vt:lpstr>
      <vt:lpstr>Sales strategy  proposal presentation</vt:lpstr>
      <vt:lpstr>EAFB//AWS3 OoB Emissions Project Update  January 2018</vt:lpstr>
      <vt:lpstr>Agenda</vt:lpstr>
      <vt:lpstr>Background</vt:lpstr>
      <vt:lpstr>Objectives</vt:lpstr>
      <vt:lpstr>Measurement Equipment</vt:lpstr>
      <vt:lpstr>UE Testing</vt:lpstr>
      <vt:lpstr>UE Data Collection</vt:lpstr>
      <vt:lpstr>eNB Testing</vt:lpstr>
      <vt:lpstr>eNB Data Collection </vt:lpstr>
      <vt:lpstr>Statistics Plan and Analysis</vt:lpstr>
      <vt:lpstr>UE Experiment Plan</vt:lpstr>
      <vt:lpstr>eNB Experiment Plan</vt:lpstr>
      <vt:lpstr>UE Handset Baseline Spectral Power Density</vt:lpstr>
      <vt:lpstr>UE Handset Resource Block Allocations</vt:lpstr>
      <vt:lpstr>UE Handsets – Models A, B</vt:lpstr>
      <vt:lpstr>eNB Baseline Spectral Power Density</vt:lpstr>
      <vt:lpstr>eNB Resource Block Allocations</vt:lpstr>
      <vt:lpstr>eNB Modulation Schemes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Hartley, Keith A.</dc:creator>
  <cp:lastModifiedBy>Hartley, Keith A.</cp:lastModifiedBy>
  <cp:revision>33</cp:revision>
  <dcterms:created xsi:type="dcterms:W3CDTF">2017-07-10T15:19:35Z</dcterms:created>
  <dcterms:modified xsi:type="dcterms:W3CDTF">2018-01-25T21:55:57Z</dcterms:modified>
</cp:coreProperties>
</file>