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57" r:id="rId3"/>
    <p:sldId id="267" r:id="rId4"/>
    <p:sldId id="268" r:id="rId5"/>
    <p:sldId id="269" r:id="rId6"/>
    <p:sldId id="258" r:id="rId7"/>
    <p:sldId id="272" r:id="rId8"/>
    <p:sldId id="259" r:id="rId9"/>
    <p:sldId id="273" r:id="rId10"/>
    <p:sldId id="271" r:id="rId11"/>
    <p:sldId id="270" r:id="rId12"/>
    <p:sldId id="261" r:id="rId13"/>
    <p:sldId id="274" r:id="rId14"/>
    <p:sldId id="275" r:id="rId15"/>
    <p:sldId id="276" r:id="rId16"/>
    <p:sldId id="277" r:id="rId17"/>
    <p:sldId id="278" r:id="rId18"/>
    <p:sldId id="279" r:id="rId19"/>
    <p:sldId id="264" r:id="rId20"/>
    <p:sldId id="26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5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6722A-4638-4B62-B3C0-6A368B739894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AA1B4-EEEA-4835-A7AD-823DAB2F2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537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3" y="3810002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4" name="Rectangle 23"/>
          <p:cNvSpPr/>
          <p:nvPr/>
        </p:nvSpPr>
        <p:spPr>
          <a:xfrm flipV="1">
            <a:off x="5410201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5" name="Rectangle 24"/>
          <p:cNvSpPr/>
          <p:nvPr/>
        </p:nvSpPr>
        <p:spPr>
          <a:xfrm flipV="1">
            <a:off x="5410201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0" name="Rectangle 9"/>
          <p:cNvSpPr/>
          <p:nvPr/>
        </p:nvSpPr>
        <p:spPr>
          <a:xfrm>
            <a:off x="1" y="3675529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48006" indent="0" algn="l">
              <a:buNone/>
              <a:defRPr sz="1800">
                <a:solidFill>
                  <a:schemeClr val="tx2"/>
                </a:solidFill>
              </a:defRPr>
            </a:lvl1pPr>
            <a:lvl2pPr marL="342900" indent="0" algn="ctr">
              <a:buNone/>
            </a:lvl2pPr>
            <a:lvl3pPr marL="685800" indent="0" algn="ctr">
              <a:buNone/>
            </a:lvl3pPr>
            <a:lvl4pPr marL="1028700" indent="0" algn="ctr">
              <a:buNone/>
            </a:lvl4pPr>
            <a:lvl5pPr marL="1371600" indent="0" algn="ctr">
              <a:buNone/>
            </a:lvl5pPr>
            <a:lvl6pPr marL="1714500" indent="0" algn="ctr">
              <a:buNone/>
            </a:lvl6pPr>
            <a:lvl7pPr marL="2057400" indent="0" algn="ctr">
              <a:buNone/>
            </a:lvl7pPr>
            <a:lvl8pPr marL="2400300" indent="0" algn="ctr">
              <a:buNone/>
            </a:lvl8pPr>
            <a:lvl9pPr marL="27432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9"/>
            <a:ext cx="8458200" cy="1470025"/>
          </a:xfrm>
        </p:spPr>
        <p:txBody>
          <a:bodyPr anchor="t" anchorCtr="0"/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160" y="6173937"/>
            <a:ext cx="1765017" cy="646232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44053-F919-4F50-B00E-9E5F88BB2012}" type="datetime1">
              <a:rPr lang="en-US" smtClean="0"/>
              <a:t>1/25/2018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9129" y="6410425"/>
            <a:ext cx="762000" cy="365760"/>
          </a:xfrm>
        </p:spPr>
        <p:txBody>
          <a:bodyPr/>
          <a:lstStyle>
            <a:lvl1pPr>
              <a:defRPr/>
            </a:lvl1pPr>
          </a:lstStyle>
          <a:p>
            <a:fld id="{C0B1EB85-B5D7-4D8F-956F-E24DCAD70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23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5901D-02C6-4C45-B37F-D5A97E605DF2}" type="datetime1">
              <a:rPr lang="en-US" smtClean="0"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947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E538-357C-465C-8E9D-46AD27239C5D}" type="datetime1">
              <a:rPr lang="en-US" smtClean="0"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483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483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2788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F732F-12A8-44BC-A4A6-E360102CF03F}" type="datetime1">
              <a:rPr lang="en-US" smtClean="0"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4836"/>
            <a:ext cx="8229600" cy="4779819"/>
          </a:xfrm>
        </p:spPr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3248"/>
            <a:ext cx="8229600" cy="981588"/>
          </a:xfrm>
        </p:spPr>
        <p:txBody>
          <a:bodyPr anchor="t" anchorCtr="0"/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69" y="6161904"/>
            <a:ext cx="1710949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55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0A8C8-A1AC-4ECA-B773-7DFBAE1AA555}" type="datetime1">
              <a:rPr lang="en-US" smtClean="0"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34290" indent="0">
              <a:buNone/>
              <a:defRPr sz="1575" b="0">
                <a:solidFill>
                  <a:schemeClr val="tx2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2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3225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accent2"/>
                </a:solidFill>
                <a:effectLst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70208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9AD5-5A3B-4F0C-8DD0-FF5ADDA344CC}" type="datetime1">
              <a:rPr lang="en-US" smtClean="0"/>
              <a:t>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6"/>
            <a:ext cx="4038600" cy="4341875"/>
          </a:xfrm>
        </p:spPr>
        <p:txBody>
          <a:bodyPr/>
          <a:lstStyle>
            <a:lvl1pPr>
              <a:defRPr sz="1500"/>
            </a:lvl1pPr>
            <a:lvl2pPr>
              <a:defRPr sz="1425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6"/>
            <a:ext cx="4038600" cy="4341875"/>
          </a:xfrm>
        </p:spPr>
        <p:txBody>
          <a:bodyPr/>
          <a:lstStyle>
            <a:lvl1pPr>
              <a:defRPr sz="1500"/>
            </a:lvl1pPr>
            <a:lvl2pPr>
              <a:defRPr sz="1425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252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33EBA8D-1216-431A-AEE3-66B3ADB41851}" type="datetime1">
              <a:rPr lang="en-US" smtClean="0"/>
              <a:t>1/25/2018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0B1EB85-B5D7-4D8F-956F-E24DCAD70498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5" y="2708519"/>
            <a:ext cx="4041775" cy="388620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6" y="2244970"/>
            <a:ext cx="4041775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34290" indent="0">
              <a:buNone/>
              <a:defRPr sz="1425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34290" indent="0">
              <a:buNone/>
              <a:defRPr sz="1425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3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3823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213F8BE-1638-473C-B07C-5C5DB30C5A16}" type="datetime1">
              <a:rPr lang="en-US" smtClean="0"/>
              <a:t>1/25/2018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0B1EB85-B5D7-4D8F-956F-E24DCAD7049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056" y="612648"/>
            <a:ext cx="8229600" cy="1069848"/>
          </a:xfrm>
        </p:spPr>
        <p:txBody>
          <a:bodyPr vert="horz" anchor="t" anchorCtr="0">
            <a:normAutofit/>
          </a:bodyPr>
          <a:lstStyle>
            <a:lvl1pPr>
              <a:defRPr lang="en-US"/>
            </a:lvl1pPr>
          </a:lstStyle>
          <a:p>
            <a:pPr lvl="0"/>
            <a:r>
              <a:rPr kumimoji="0" lang="en-US"/>
              <a:t>Click to edit Master title style</a:t>
            </a: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defPPr>
              <a:defRPr lang="en-US"/>
            </a:defPPr>
            <a:lvl1pPr marL="0" algn="r" defTabSz="914400" rtl="0" eaLnBrk="1" latinLnBrk="0" hangingPunct="1">
              <a:defRPr kumimoji="0"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1CF334-2D5C-4859-84A6-CA7E6E43FAEB}" type="slidenum">
              <a:rPr lang="en-US" sz="1350" smtClean="0"/>
              <a:pPr/>
              <a:t>‹#›</a:t>
            </a:fld>
            <a:endParaRPr lang="en-US" sz="135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69" y="6161904"/>
            <a:ext cx="1710949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06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BB484-1FAE-442C-96E8-E112EEA82893}" type="datetime1">
              <a:rPr lang="en-US" smtClean="0"/>
              <a:t>1/25/2018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69" y="6161904"/>
            <a:ext cx="1710949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79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443C-40EB-4FC0-A049-DB51D242FBA3}" type="datetime1">
              <a:rPr lang="en-US" smtClean="0"/>
              <a:t>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8"/>
            <a:ext cx="5102352" cy="580508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8"/>
            <a:ext cx="3383280" cy="4580573"/>
          </a:xfrm>
        </p:spPr>
        <p:txBody>
          <a:bodyPr/>
          <a:lstStyle>
            <a:lvl1pPr marL="6858" indent="0">
              <a:buNone/>
              <a:defRPr sz="1050"/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350" b="1"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0058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6606-827C-4A35-9CD2-211286E591C8}" type="datetime1">
              <a:rPr lang="en-US" smtClean="0"/>
              <a:t>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10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975"/>
            </a:lvl1pPr>
            <a:lvl2pPr>
              <a:buFontTx/>
              <a:buNone/>
              <a:defRPr sz="900"/>
            </a:lvl2pPr>
            <a:lvl3pPr>
              <a:buFontTx/>
              <a:buNone/>
              <a:defRPr sz="750"/>
            </a:lvl3pPr>
            <a:lvl4pPr>
              <a:buFontTx/>
              <a:buNone/>
              <a:defRPr sz="675"/>
            </a:lvl4pPr>
            <a:lvl5pPr>
              <a:buFontTx/>
              <a:buNone/>
              <a:defRPr sz="675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5" y="1109162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1500" b="1"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7377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20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30" name="Rectangle 29"/>
          <p:cNvSpPr/>
          <p:nvPr/>
        </p:nvSpPr>
        <p:spPr>
          <a:xfrm>
            <a:off x="1" y="308278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31" name="Rectangle 30"/>
          <p:cNvSpPr/>
          <p:nvPr/>
        </p:nvSpPr>
        <p:spPr>
          <a:xfrm flipV="1">
            <a:off x="5410183" y="360248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32" name="Rectangle 31"/>
          <p:cNvSpPr/>
          <p:nvPr/>
        </p:nvSpPr>
        <p:spPr>
          <a:xfrm flipV="1">
            <a:off x="5410201" y="440114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7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600">
                <a:solidFill>
                  <a:schemeClr val="accent2"/>
                </a:solidFill>
              </a:defRPr>
            </a:lvl1pPr>
          </a:lstStyle>
          <a:p>
            <a:fld id="{05220940-17A3-4D57-8015-83E71415F2FC}" type="datetime1">
              <a:rPr lang="en-US" smtClean="0"/>
              <a:t>1/25/2018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6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350">
                <a:solidFill>
                  <a:srgbClr val="FFFFFF"/>
                </a:solidFill>
              </a:defRPr>
            </a:lvl1pPr>
          </a:lstStyle>
          <a:p>
            <a:fld id="{C0B1EB85-B5D7-4D8F-956F-E24DCAD70498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53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rtl="0" eaLnBrk="1" latinLnBrk="0" hangingPunct="1">
        <a:spcBef>
          <a:spcPct val="0"/>
        </a:spcBef>
        <a:buNone/>
        <a:defRPr kumimoji="0" sz="3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192024" algn="l" rtl="0" eaLnBrk="1" latinLnBrk="0" hangingPunct="1">
        <a:spcBef>
          <a:spcPts val="225"/>
        </a:spcBef>
        <a:buClr>
          <a:schemeClr val="accent3"/>
        </a:buClr>
        <a:buFont typeface="Georgia"/>
        <a:buChar char="•"/>
        <a:defRPr kumimoji="0" sz="2100" kern="1200">
          <a:solidFill>
            <a:schemeClr val="tx2"/>
          </a:solidFill>
          <a:latin typeface="+mn-lt"/>
          <a:ea typeface="+mn-ea"/>
          <a:cs typeface="+mn-cs"/>
        </a:defRPr>
      </a:lvl1pPr>
      <a:lvl2pPr marL="493776" indent="-185166" algn="l" rtl="0" eaLnBrk="1" latinLnBrk="0" hangingPunct="1">
        <a:spcBef>
          <a:spcPts val="225"/>
        </a:spcBef>
        <a:buClr>
          <a:schemeClr val="accent2"/>
        </a:buClr>
        <a:buFont typeface="Georgia"/>
        <a:buChar char="▫"/>
        <a:defRPr kumimoji="0" sz="1950" kern="1200">
          <a:solidFill>
            <a:schemeClr val="tx2"/>
          </a:solidFill>
          <a:latin typeface="+mn-lt"/>
          <a:ea typeface="+mn-ea"/>
          <a:cs typeface="+mn-cs"/>
        </a:defRPr>
      </a:lvl2pPr>
      <a:lvl3pPr marL="692658" indent="-164592" algn="l" rtl="0" eaLnBrk="1" latinLnBrk="0" hangingPunct="1">
        <a:spcBef>
          <a:spcPts val="225"/>
        </a:spcBef>
        <a:buClr>
          <a:schemeClr val="accent1"/>
        </a:buClr>
        <a:buFont typeface="Wingdings 2" panose="05020102010507070707" pitchFamily="18" charset="2"/>
        <a:buChar char="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884682" indent="-150876" algn="l" rtl="0" eaLnBrk="1" latinLnBrk="0" hangingPunct="1">
        <a:spcBef>
          <a:spcPts val="225"/>
        </a:spcBef>
        <a:buClr>
          <a:schemeClr val="accent1"/>
        </a:buClr>
        <a:buFont typeface="Wingdings 2" panose="05020102010507070707" pitchFamily="18" charset="2"/>
        <a:buChar char=""/>
        <a:defRPr kumimoji="0" sz="1650" kern="1200">
          <a:solidFill>
            <a:schemeClr val="tx2"/>
          </a:solidFill>
          <a:latin typeface="+mn-lt"/>
          <a:ea typeface="+mn-ea"/>
          <a:cs typeface="+mn-cs"/>
        </a:defRPr>
      </a:lvl4pPr>
      <a:lvl5pPr marL="1042416" indent="-137160" algn="l" rtl="0" eaLnBrk="1" latinLnBrk="0" hangingPunct="1">
        <a:spcBef>
          <a:spcPts val="225"/>
        </a:spcBef>
        <a:buClr>
          <a:schemeClr val="accent1"/>
        </a:buClr>
        <a:buFont typeface="Wingdings 2" panose="05020102010507070707" pitchFamily="18" charset="2"/>
        <a:buChar char="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5pPr>
      <a:lvl6pPr marL="1207008" indent="-137160" algn="l" rtl="0" eaLnBrk="1" latinLnBrk="0" hangingPunct="1">
        <a:spcBef>
          <a:spcPts val="225"/>
        </a:spcBef>
        <a:buClr>
          <a:schemeClr val="accent1"/>
        </a:buClr>
        <a:buFont typeface="Wingdings 2" panose="05020102010507070707" pitchFamily="18" charset="2"/>
        <a:buChar char=""/>
        <a:defRPr kumimoji="0" sz="1350" kern="1200">
          <a:solidFill>
            <a:schemeClr val="tx2"/>
          </a:solidFill>
          <a:latin typeface="+mn-lt"/>
          <a:ea typeface="+mn-ea"/>
          <a:cs typeface="+mn-cs"/>
        </a:defRPr>
      </a:lvl6pPr>
      <a:lvl7pPr marL="1371600" indent="-137160" algn="l" rtl="0" eaLnBrk="1" latinLnBrk="0" hangingPunct="1">
        <a:spcBef>
          <a:spcPts val="225"/>
        </a:spcBef>
        <a:buClr>
          <a:schemeClr val="accent1"/>
        </a:buClr>
        <a:buFont typeface="Wingdings 2" panose="05020102010507070707" pitchFamily="18" charset="2"/>
        <a:buChar char=""/>
        <a:defRPr kumimoji="0"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522476" indent="-137160" algn="l" rtl="0" eaLnBrk="1" latinLnBrk="0" hangingPunct="1">
        <a:spcBef>
          <a:spcPts val="225"/>
        </a:spcBef>
        <a:buClr>
          <a:schemeClr val="accent1"/>
        </a:buClr>
        <a:buFont typeface="Wingdings 2" panose="05020102010507070707" pitchFamily="18" charset="2"/>
        <a:buChar char=""/>
        <a:defRPr kumimoji="0" sz="1125" kern="1200">
          <a:solidFill>
            <a:schemeClr val="tx2"/>
          </a:solidFill>
          <a:latin typeface="+mn-lt"/>
          <a:ea typeface="+mn-ea"/>
          <a:cs typeface="+mn-cs"/>
        </a:defRPr>
      </a:lvl8pPr>
      <a:lvl9pPr marL="1680210" indent="-137160" algn="l" rtl="0" eaLnBrk="1" latinLnBrk="0" hangingPunct="1">
        <a:spcBef>
          <a:spcPts val="225"/>
        </a:spcBef>
        <a:buClr>
          <a:schemeClr val="accent1"/>
        </a:buClr>
        <a:buFont typeface="Wingdings 2" panose="05020102010507070707" pitchFamily="18" charset="2"/>
        <a:buChar char=""/>
        <a:defRPr kumimoji="0" sz="105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415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Frank Sanders</a:t>
            </a:r>
          </a:p>
          <a:p>
            <a:r>
              <a:rPr lang="en-US" dirty="0"/>
              <a:t>Mike Frey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EAFB//AWS3 </a:t>
            </a:r>
            <a:r>
              <a:rPr lang="en-US"/>
              <a:t>OoB Emissions </a:t>
            </a:r>
            <a:r>
              <a:rPr lang="en-US" dirty="0"/>
              <a:t>Project Update</a:t>
            </a:r>
            <a:br>
              <a:rPr lang="en-US" dirty="0"/>
            </a:br>
            <a:br>
              <a:rPr lang="en-US" dirty="0"/>
            </a:br>
            <a:r>
              <a:rPr lang="en-US" sz="2700" dirty="0"/>
              <a:t>January 2018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44AA03-19D4-418A-A8F0-E7E530F49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44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7E4F59-70B8-4B7D-82F0-897B168F7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provided means of comparing different test conditions</a:t>
            </a:r>
          </a:p>
          <a:p>
            <a:endParaRPr lang="en-US" dirty="0"/>
          </a:p>
          <a:p>
            <a:r>
              <a:rPr lang="en-US" dirty="0"/>
              <a:t>Repeated measurements made to estimate uncertainty of reported spectral power measurement</a:t>
            </a:r>
          </a:p>
          <a:p>
            <a:endParaRPr lang="en-US" dirty="0"/>
          </a:p>
          <a:p>
            <a:r>
              <a:rPr lang="en-US" dirty="0"/>
              <a:t>Environmental conditions and spurious emissions minimized </a:t>
            </a:r>
          </a:p>
          <a:p>
            <a:pPr lvl="1"/>
            <a:r>
              <a:rPr lang="en-US" dirty="0"/>
              <a:t>Radiated UE measurement made inside anechoic chamber</a:t>
            </a:r>
          </a:p>
          <a:p>
            <a:pPr lvl="1"/>
            <a:r>
              <a:rPr lang="en-US" dirty="0"/>
              <a:t>Conducted measurements on eNB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2EF6F1F-2AA5-45FC-9A5E-66B081E5B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 Plan and Analysis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3CCE5B-3FD9-46E0-95DA-B70A45278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88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EF7261-45C9-4EAA-B208-4561DCC96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UE Experiment Plan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356C3EE-0243-456B-A9E5-758F89A31682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252"/>
          <a:stretch/>
        </p:blipFill>
        <p:spPr bwMode="auto">
          <a:xfrm>
            <a:off x="1599942" y="2036618"/>
            <a:ext cx="5944115" cy="4314314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FA214D7-3DDC-40D6-A49A-2EC499BEC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34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eNB Experiment Plan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B2FC709-8D59-4F14-9805-61A40C3FD5EB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252"/>
          <a:stretch/>
        </p:blipFill>
        <p:spPr bwMode="auto">
          <a:xfrm>
            <a:off x="1599942" y="2036618"/>
            <a:ext cx="5944115" cy="4314314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5E3708-E001-403C-A585-561AD0335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28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398E19-73A7-4369-AE3A-5F27539B7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UE Handset Baseline Spectral Power Density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638682F7-B99F-4864-8A29-981DD8F247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1"/>
          <a:stretch/>
        </p:blipFill>
        <p:spPr>
          <a:xfrm>
            <a:off x="457200" y="2171700"/>
            <a:ext cx="8229600" cy="4064085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AF94F6-A7E3-4BE8-AE1E-617AE734B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24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308CAD5-03D2-41F9-BDB6-3522BF8E8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UE Handset Resource Block Allocations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64D62E25-8819-4AEF-AFF2-DFC124BF2B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7"/>
          <a:stretch/>
        </p:blipFill>
        <p:spPr>
          <a:xfrm>
            <a:off x="1314997" y="1635125"/>
            <a:ext cx="6514006" cy="477996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2F64EA-F01D-4214-B1AA-80D30EE37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31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41D4C6-C778-4E2D-8728-61E8CE6A7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UE Handsets – Models A, B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79EC86C-1C03-41BC-BDCE-60E6E96B48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98"/>
          <a:stretch/>
        </p:blipFill>
        <p:spPr>
          <a:xfrm>
            <a:off x="457200" y="2338754"/>
            <a:ext cx="8229600" cy="3804744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967809-CF14-4904-B864-A923DA1E0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62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312B1CC-CDD7-4AEC-8739-9F28DE7D3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eNB Baseline Spectral Power Density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F8C3F94-2E1A-45F7-857C-86739818E4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1"/>
          <a:stretch/>
        </p:blipFill>
        <p:spPr>
          <a:xfrm>
            <a:off x="457200" y="2171700"/>
            <a:ext cx="8229600" cy="4064085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75601E-C910-4421-A59A-545D74BE0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36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B1199E-157E-4ED8-9211-D82CCEC3C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eNB Resource Block Allocations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62FB341-3045-4E64-987D-5BD848A1B4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6"/>
          <a:stretch/>
        </p:blipFill>
        <p:spPr>
          <a:xfrm>
            <a:off x="1471233" y="1881554"/>
            <a:ext cx="6201534" cy="4533534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D41F37-4BDB-4F04-AB17-F6B3C41BD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81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55CC3D7-086D-48F8-87DF-F64AEA359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eNB Modulation Schemes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F974890-8318-4B5D-A3F7-F80D81E741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6"/>
          <a:stretch/>
        </p:blipFill>
        <p:spPr>
          <a:xfrm>
            <a:off x="457200" y="2127738"/>
            <a:ext cx="8229600" cy="4108047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49AEAD-690F-42FD-863E-8A82DE9C7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Laboratory measurements of AWS-3 UE handsets and eNB base stations using adaptive attenuation achieved dynamic ranges exceeding 100 dB</a:t>
            </a:r>
          </a:p>
          <a:p>
            <a:r>
              <a:rPr lang="en-US" dirty="0"/>
              <a:t>Measured frequency scans extended 200 MHz and more into the frequency bands adjacent to AWS-3 bands</a:t>
            </a:r>
          </a:p>
          <a:p>
            <a:r>
              <a:rPr lang="en-US" dirty="0"/>
              <a:t>Experimental results show spectral densities down by 90-100 dB (at least) in the telemetry bands adjacent to AWS-3 bands</a:t>
            </a:r>
          </a:p>
          <a:p>
            <a:r>
              <a:rPr lang="en-US" dirty="0"/>
              <a:t>AWS-3 transmitter peak powers are about 10 dB above RMS average powers</a:t>
            </a:r>
          </a:p>
          <a:p>
            <a:r>
              <a:rPr lang="en-US" dirty="0"/>
              <a:t>OoB emissions were insensitive to varying Resource Block allocations and modulation scheme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151C65-00BA-460B-AA75-0C3DCD715DBB}"/>
              </a:ext>
            </a:extLst>
          </p:cNvPr>
          <p:cNvSpPr/>
          <p:nvPr/>
        </p:nvSpPr>
        <p:spPr>
          <a:xfrm>
            <a:off x="249382" y="5161086"/>
            <a:ext cx="8645236" cy="9186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Results based on AWS-3 LTE equipment tested. Other (and future) equipment may exhibit power spectra at some variance with those measured in this project.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B817EF-D971-4ADA-B75F-668A5CD22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96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Background </a:t>
            </a:r>
          </a:p>
          <a:p>
            <a:endParaRPr lang="en-US" dirty="0"/>
          </a:p>
          <a:p>
            <a:r>
              <a:rPr lang="en-US" dirty="0"/>
              <a:t>Objectives</a:t>
            </a:r>
          </a:p>
          <a:p>
            <a:endParaRPr lang="en-US" dirty="0"/>
          </a:p>
          <a:p>
            <a:r>
              <a:rPr lang="en-US" dirty="0"/>
              <a:t>Summary of UE Testing</a:t>
            </a:r>
          </a:p>
          <a:p>
            <a:endParaRPr lang="en-US" dirty="0"/>
          </a:p>
          <a:p>
            <a:r>
              <a:rPr lang="en-US" dirty="0"/>
              <a:t>Summary of eNB Testing</a:t>
            </a:r>
          </a:p>
          <a:p>
            <a:endParaRPr lang="en-US" dirty="0"/>
          </a:p>
          <a:p>
            <a:r>
              <a:rPr lang="en-US" dirty="0"/>
              <a:t>Statistical Plan and Analysis</a:t>
            </a:r>
          </a:p>
          <a:p>
            <a:pPr lvl="1"/>
            <a:r>
              <a:rPr lang="en-US" dirty="0"/>
              <a:t>UE </a:t>
            </a:r>
          </a:p>
          <a:p>
            <a:pPr lvl="1"/>
            <a:r>
              <a:rPr lang="en-US" dirty="0"/>
              <a:t>eNB</a:t>
            </a:r>
          </a:p>
          <a:p>
            <a:endParaRPr lang="en-US" dirty="0"/>
          </a:p>
          <a:p>
            <a:r>
              <a:rPr lang="en-US" dirty="0"/>
              <a:t>Conclusions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F39D16-A358-4EAE-887F-9F2DE1DE6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81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1798C9A-0F08-4332-874C-9253B64D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77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A8B7618-0031-46C1-9DD6-0DD97A2398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Aeronautical mobile telemetry (AMT) systems were designed to receive telemetry signals in 1755-1850 MHz and are now compressing operations in the 1780-1850 MHz range</a:t>
            </a:r>
          </a:p>
          <a:p>
            <a:pPr lvl="1"/>
            <a:r>
              <a:rPr lang="en-US" dirty="0"/>
              <a:t>Out of band (OoB) emissions from Long Term Evolution (LTE) devices have the potential to impact operation of physically co-located and adjacent-band AMT systems that operate in the 1780–1850 MHz (L Band) and 2200–2395 MHz (S Band) frequency bands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77CCC61-83C0-47BC-8D5D-AB88C4B2A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0C4E158-2FE2-4D57-8035-2E86AC415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62" y="3880204"/>
            <a:ext cx="7212766" cy="2769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B92567-C37E-4908-9AE8-805BC355F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35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BA8D743-E473-4889-80AD-CDACD9BB66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NASCTN performed reproducible, metrology-grade measurements of OoB emissions from selected AWS‑3 LTE User Equipment (UEs) and evolved </a:t>
            </a:r>
            <a:r>
              <a:rPr lang="en-US" dirty="0" err="1"/>
              <a:t>NodeB</a:t>
            </a:r>
            <a:r>
              <a:rPr lang="en-US" dirty="0"/>
              <a:t> (eNBs) base stations in the subject AMT bands.</a:t>
            </a:r>
          </a:p>
          <a:p>
            <a:r>
              <a:rPr lang="en-US" dirty="0"/>
              <a:t>NASCTN measured transmitter emission spectra of representative AWS‑3 UE and eNB transmitters with enough dynamic range to determine their OoB and spurious emission levels in the adjacent telemetry bands</a:t>
            </a:r>
          </a:p>
          <a:p>
            <a:r>
              <a:rPr lang="en-US" dirty="0"/>
              <a:t>Transmitter factors that were varied to determine effects, if any, on the measured peak and Root Mean Square (RMS) OoB emissions included:</a:t>
            </a:r>
          </a:p>
          <a:p>
            <a:pPr lvl="1"/>
            <a:r>
              <a:rPr lang="en-US" dirty="0"/>
              <a:t>Measurement bandwidth</a:t>
            </a:r>
          </a:p>
          <a:p>
            <a:pPr lvl="1"/>
            <a:r>
              <a:rPr lang="en-US" dirty="0"/>
              <a:t>Transmitter modulation mode</a:t>
            </a:r>
          </a:p>
          <a:p>
            <a:pPr lvl="1"/>
            <a:r>
              <a:rPr lang="en-US" dirty="0"/>
              <a:t>Variation in number and configuration of transmitter resource blocks (RBs)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1DF9A71-80C7-499C-A3CC-E0699BBC7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AA1A72-7A36-4751-9BDA-442AE0ED2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17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794DD6-0120-47EA-BE34-49A1A02E8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RF Front-End/</a:t>
            </a:r>
            <a:r>
              <a:rPr lang="en-US" dirty="0" err="1"/>
              <a:t>Preselector</a:t>
            </a:r>
            <a:endParaRPr lang="en-US" dirty="0"/>
          </a:p>
          <a:p>
            <a:pPr lvl="1"/>
            <a:r>
              <a:rPr lang="en-US" dirty="0"/>
              <a:t>Developed by NTIA ITS</a:t>
            </a:r>
          </a:p>
          <a:p>
            <a:r>
              <a:rPr lang="en-US" dirty="0"/>
              <a:t>Spectrum Analyzer</a:t>
            </a:r>
          </a:p>
          <a:p>
            <a:r>
              <a:rPr lang="en-US" dirty="0"/>
              <a:t>eNB (Base Station) Emulator</a:t>
            </a:r>
          </a:p>
          <a:p>
            <a:pPr lvl="1"/>
            <a:r>
              <a:rPr lang="en-US" dirty="0"/>
              <a:t>Used for UE emission measurements</a:t>
            </a:r>
          </a:p>
          <a:p>
            <a:r>
              <a:rPr lang="en-US" dirty="0"/>
              <a:t>AWS-3 UEs</a:t>
            </a:r>
          </a:p>
          <a:p>
            <a:pPr lvl="1"/>
            <a:r>
              <a:rPr lang="en-US" dirty="0"/>
              <a:t>Three units from two vendors</a:t>
            </a:r>
          </a:p>
          <a:p>
            <a:r>
              <a:rPr lang="en-US" dirty="0"/>
              <a:t>AWS-3 eNB</a:t>
            </a:r>
          </a:p>
          <a:p>
            <a:pPr lvl="1"/>
            <a:r>
              <a:rPr lang="en-US" dirty="0"/>
              <a:t>One unit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9FCDBD9-123E-47BB-B85C-D7847BA64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Measurement Equipment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A5C016-CB28-46BF-A4F5-EB674BC24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03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Conducted 8-31 May in Boulder, CO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UE Testing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988140"/>
            <a:ext cx="2713402" cy="10158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8896" y="828777"/>
            <a:ext cx="1491964" cy="217516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922" y="3003941"/>
            <a:ext cx="4644917" cy="30006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1266CCE-8B04-44C0-9580-6F19E7322D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6748" y="3178217"/>
            <a:ext cx="4575330" cy="3441485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54D385-7519-4B56-90C6-0FB7F4DAA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15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283C0C-5288-4428-9FFD-D6A180D69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UE Data Collection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8B0AB6D-C18B-4206-B701-8DBCD02C4A7E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5101" b="5484"/>
          <a:stretch/>
        </p:blipFill>
        <p:spPr bwMode="auto">
          <a:xfrm>
            <a:off x="1582323" y="1735709"/>
            <a:ext cx="5979353" cy="45787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1A931E-716E-4917-A973-9603C68CD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20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Conducted 13-23 June in McLean, VA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eNB</a:t>
            </a:r>
            <a:r>
              <a:rPr lang="en-US" dirty="0"/>
              <a:t> Testing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9173" y="1693072"/>
            <a:ext cx="2858193" cy="21436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708439" y="595012"/>
            <a:ext cx="2290153" cy="16748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73" y="3167495"/>
            <a:ext cx="4107766" cy="30808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9165" y="3028261"/>
            <a:ext cx="5143532" cy="360715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815E3-9C8D-4F7E-8CAE-09D5FA344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07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D38B031-5009-4A5F-B35E-7BDECC2E7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eNB Data Collection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4BC8D8E-598C-496B-ABBD-2E5707CD987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6506" y="1635125"/>
            <a:ext cx="7030987" cy="477996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32F89B-3887-43D7-A694-308CA7A8C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EB85-B5D7-4D8F-956F-E24DCAD7049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19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es strategy  proposal presentatio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les strategy  proposal presentation" id="{046EAC39-0F7A-434B-A008-25AEA0734A86}" vid="{35BA20B6-3833-4B27-995B-0B2F0A323CD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NASCTN Outreach Briefing - DSO Mr. Lewis - FINAL</Template>
  <TotalTime>390</TotalTime>
  <Words>471</Words>
  <Application>Microsoft Office PowerPoint</Application>
  <PresentationFormat>On-screen Show (4:3)</PresentationFormat>
  <Paragraphs>87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Calibri</vt:lpstr>
      <vt:lpstr>Calibri Light</vt:lpstr>
      <vt:lpstr>Georgia</vt:lpstr>
      <vt:lpstr>Wingdings 2</vt:lpstr>
      <vt:lpstr>Sales strategy  proposal presentation</vt:lpstr>
      <vt:lpstr>EAFB//AWS3 OoB Emissions Project Update  January 2018</vt:lpstr>
      <vt:lpstr>Agenda</vt:lpstr>
      <vt:lpstr>Background</vt:lpstr>
      <vt:lpstr>Objectives</vt:lpstr>
      <vt:lpstr>Measurement Equipment</vt:lpstr>
      <vt:lpstr>UE Testing</vt:lpstr>
      <vt:lpstr>UE Data Collection</vt:lpstr>
      <vt:lpstr>eNB Testing</vt:lpstr>
      <vt:lpstr>eNB Data Collection </vt:lpstr>
      <vt:lpstr>Statistics Plan and Analysis</vt:lpstr>
      <vt:lpstr>UE Experiment Plan</vt:lpstr>
      <vt:lpstr>eNB Experiment Plan</vt:lpstr>
      <vt:lpstr>UE Handset Baseline Spectral Power Density</vt:lpstr>
      <vt:lpstr>UE Handset Resource Block Allocations</vt:lpstr>
      <vt:lpstr>UE Handsets – Models A, B</vt:lpstr>
      <vt:lpstr>eNB Baseline Spectral Power Density</vt:lpstr>
      <vt:lpstr>eNB Resource Block Allocations</vt:lpstr>
      <vt:lpstr>eNB Modulation Schemes</vt:lpstr>
      <vt:lpstr>Conclusions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Hartley, Keith A.</dc:creator>
  <cp:lastModifiedBy>Hartley, Keith A.</cp:lastModifiedBy>
  <cp:revision>33</cp:revision>
  <dcterms:created xsi:type="dcterms:W3CDTF">2017-07-10T15:19:35Z</dcterms:created>
  <dcterms:modified xsi:type="dcterms:W3CDTF">2018-01-25T21:55:57Z</dcterms:modified>
</cp:coreProperties>
</file>